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notesSlides/notesSlide4.xml" ContentType="application/vnd.openxmlformats-officedocument.presentationml.notesSlide+xml"/>
  <Override PartName="/ppt/tags/tag153.xml" ContentType="application/vnd.openxmlformats-officedocument.presentationml.tags+xml"/>
  <Override PartName="/ppt/notesSlides/notesSlide5.xml" ContentType="application/vnd.openxmlformats-officedocument.presentationml.notesSlide+xml"/>
  <Override PartName="/ppt/tags/tag15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5" r:id="rId1"/>
  </p:sldMasterIdLst>
  <p:notesMasterIdLst>
    <p:notesMasterId r:id="rId94"/>
  </p:notesMasterIdLst>
  <p:handoutMasterIdLst>
    <p:handoutMasterId r:id="rId95"/>
  </p:handoutMasterIdLst>
  <p:sldIdLst>
    <p:sldId id="2727" r:id="rId2"/>
    <p:sldId id="3091" r:id="rId3"/>
    <p:sldId id="3131" r:id="rId4"/>
    <p:sldId id="3101" r:id="rId5"/>
    <p:sldId id="3122" r:id="rId6"/>
    <p:sldId id="3102" r:id="rId7"/>
    <p:sldId id="3103" r:id="rId8"/>
    <p:sldId id="3104" r:id="rId9"/>
    <p:sldId id="3123" r:id="rId10"/>
    <p:sldId id="3105" r:id="rId11"/>
    <p:sldId id="3106" r:id="rId12"/>
    <p:sldId id="3107" r:id="rId13"/>
    <p:sldId id="3108" r:id="rId14"/>
    <p:sldId id="3109" r:id="rId15"/>
    <p:sldId id="3128" r:id="rId16"/>
    <p:sldId id="3112" r:id="rId17"/>
    <p:sldId id="3113" r:id="rId18"/>
    <p:sldId id="2936" r:id="rId19"/>
    <p:sldId id="2978" r:id="rId20"/>
    <p:sldId id="3130" r:id="rId21"/>
    <p:sldId id="3133" r:id="rId22"/>
    <p:sldId id="3121" r:id="rId23"/>
    <p:sldId id="3134" r:id="rId24"/>
    <p:sldId id="3129" r:id="rId25"/>
    <p:sldId id="3120" r:id="rId26"/>
    <p:sldId id="2924" r:id="rId27"/>
    <p:sldId id="2963" r:id="rId28"/>
    <p:sldId id="3066" r:id="rId29"/>
    <p:sldId id="2494" r:id="rId30"/>
    <p:sldId id="563" r:id="rId31"/>
    <p:sldId id="565" r:id="rId32"/>
    <p:sldId id="564" r:id="rId33"/>
    <p:sldId id="569" r:id="rId34"/>
    <p:sldId id="566" r:id="rId35"/>
    <p:sldId id="571" r:id="rId36"/>
    <p:sldId id="570" r:id="rId37"/>
    <p:sldId id="573" r:id="rId38"/>
    <p:sldId id="572" r:id="rId39"/>
    <p:sldId id="3034" r:id="rId40"/>
    <p:sldId id="3035" r:id="rId41"/>
    <p:sldId id="3036" r:id="rId42"/>
    <p:sldId id="3037" r:id="rId43"/>
    <p:sldId id="578" r:id="rId44"/>
    <p:sldId id="579" r:id="rId45"/>
    <p:sldId id="2529" r:id="rId46"/>
    <p:sldId id="2972" r:id="rId47"/>
    <p:sldId id="2630" r:id="rId48"/>
    <p:sldId id="3051" r:id="rId49"/>
    <p:sldId id="3052" r:id="rId50"/>
    <p:sldId id="2498" r:id="rId51"/>
    <p:sldId id="3040" r:id="rId52"/>
    <p:sldId id="3041" r:id="rId53"/>
    <p:sldId id="3042" r:id="rId54"/>
    <p:sldId id="3077" r:id="rId55"/>
    <p:sldId id="3054" r:id="rId56"/>
    <p:sldId id="3079" r:id="rId57"/>
    <p:sldId id="3056" r:id="rId58"/>
    <p:sldId id="3055" r:id="rId59"/>
    <p:sldId id="3058" r:id="rId60"/>
    <p:sldId id="3059" r:id="rId61"/>
    <p:sldId id="3060" r:id="rId62"/>
    <p:sldId id="3061" r:id="rId63"/>
    <p:sldId id="3062" r:id="rId64"/>
    <p:sldId id="3080" r:id="rId65"/>
    <p:sldId id="2158" r:id="rId66"/>
    <p:sldId id="2970" r:id="rId67"/>
    <p:sldId id="3047" r:id="rId68"/>
    <p:sldId id="3049" r:id="rId69"/>
    <p:sldId id="2599" r:id="rId70"/>
    <p:sldId id="2980" r:id="rId71"/>
    <p:sldId id="3057" r:id="rId72"/>
    <p:sldId id="2834" r:id="rId73"/>
    <p:sldId id="2611" r:id="rId74"/>
    <p:sldId id="3045" r:id="rId75"/>
    <p:sldId id="3064" r:id="rId76"/>
    <p:sldId id="2500" r:id="rId77"/>
    <p:sldId id="3039" r:id="rId78"/>
    <p:sldId id="3067" r:id="rId79"/>
    <p:sldId id="2824" r:id="rId80"/>
    <p:sldId id="2863" r:id="rId81"/>
    <p:sldId id="3068" r:id="rId82"/>
    <p:sldId id="3081" r:id="rId83"/>
    <p:sldId id="3069" r:id="rId84"/>
    <p:sldId id="3078" r:id="rId85"/>
    <p:sldId id="3070" r:id="rId86"/>
    <p:sldId id="3082" r:id="rId87"/>
    <p:sldId id="3083" r:id="rId88"/>
    <p:sldId id="2125" r:id="rId89"/>
    <p:sldId id="2547" r:id="rId90"/>
    <p:sldId id="3033" r:id="rId91"/>
    <p:sldId id="2559" r:id="rId92"/>
    <p:sldId id="3085" r:id="rId9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895B"/>
    <a:srgbClr val="FF648F"/>
    <a:srgbClr val="F37440"/>
    <a:srgbClr val="F3753F"/>
    <a:srgbClr val="F3E9D5"/>
    <a:srgbClr val="738260"/>
    <a:srgbClr val="788965"/>
    <a:srgbClr val="D0D0D0"/>
    <a:srgbClr val="D3D3D3"/>
    <a:srgbClr val="D8D8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768"/>
    <p:restoredTop sz="97532"/>
  </p:normalViewPr>
  <p:slideViewPr>
    <p:cSldViewPr snapToGrid="0" snapToObjects="1">
      <p:cViewPr varScale="1">
        <p:scale>
          <a:sx n="125" d="100"/>
          <a:sy n="125" d="100"/>
        </p:scale>
        <p:origin x="1208" y="176"/>
      </p:cViewPr>
      <p:guideLst>
        <p:guide orient="horz" pos="2136"/>
        <p:guide pos="3840"/>
      </p:guideLst>
    </p:cSldViewPr>
  </p:slideViewPr>
  <p:outlineViewPr>
    <p:cViewPr>
      <p:scale>
        <a:sx n="33" d="100"/>
        <a:sy n="33" d="100"/>
      </p:scale>
      <p:origin x="0" y="-1376"/>
    </p:cViewPr>
  </p:outlineViewPr>
  <p:notesTextViewPr>
    <p:cViewPr>
      <p:scale>
        <a:sx n="1" d="1"/>
        <a:sy n="1" d="1"/>
      </p:scale>
      <p:origin x="0" y="0"/>
    </p:cViewPr>
  </p:notesTextViewPr>
  <p:sorterViewPr>
    <p:cViewPr>
      <p:scale>
        <a:sx n="160" d="100"/>
        <a:sy n="160" d="100"/>
      </p:scale>
      <p:origin x="0" y="0"/>
    </p:cViewPr>
  </p:sorterViewPr>
  <p:notesViewPr>
    <p:cSldViewPr snapToGrid="0" snapToObjects="1">
      <p:cViewPr varScale="1">
        <p:scale>
          <a:sx n="113" d="100"/>
          <a:sy n="113" d="100"/>
        </p:scale>
        <p:origin x="5008" y="20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handoutMaster" Target="handoutMasters/handout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A87AE45-7D9C-AF4B-9127-07A37BCC0B4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latin typeface="Arial Regular"/>
            </a:endParaRPr>
          </a:p>
        </p:txBody>
      </p:sp>
      <p:sp>
        <p:nvSpPr>
          <p:cNvPr id="3" name="Date Placeholder 2">
            <a:extLst>
              <a:ext uri="{FF2B5EF4-FFF2-40B4-BE49-F238E27FC236}">
                <a16:creationId xmlns:a16="http://schemas.microsoft.com/office/drawing/2014/main" id="{91D4BF13-FEF8-6847-BD1B-D751112DA7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869856-63EF-664B-B6D1-4347CEFEB312}" type="datetimeFigureOut">
              <a:rPr lang="en-US" smtClean="0">
                <a:latin typeface="Arial Regular"/>
              </a:rPr>
              <a:t>5/23/24</a:t>
            </a:fld>
            <a:endParaRPr lang="en-US">
              <a:latin typeface="Arial Regular"/>
            </a:endParaRPr>
          </a:p>
        </p:txBody>
      </p:sp>
      <p:sp>
        <p:nvSpPr>
          <p:cNvPr id="4" name="Footer Placeholder 3">
            <a:extLst>
              <a:ext uri="{FF2B5EF4-FFF2-40B4-BE49-F238E27FC236}">
                <a16:creationId xmlns:a16="http://schemas.microsoft.com/office/drawing/2014/main" id="{2F4FBDD7-16D6-054A-8A98-281A3B7C50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latin typeface="Arial Regular"/>
            </a:endParaRPr>
          </a:p>
        </p:txBody>
      </p:sp>
      <p:sp>
        <p:nvSpPr>
          <p:cNvPr id="5" name="Slide Number Placeholder 4">
            <a:extLst>
              <a:ext uri="{FF2B5EF4-FFF2-40B4-BE49-F238E27FC236}">
                <a16:creationId xmlns:a16="http://schemas.microsoft.com/office/drawing/2014/main" id="{E42406F2-82FA-EB49-BDED-F186357D5D1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DCF472-C139-3E41-873F-842C077DA286}" type="slidenum">
              <a:rPr lang="en-US" smtClean="0">
                <a:latin typeface="Arial Regular"/>
              </a:rPr>
              <a:t>‹#›</a:t>
            </a:fld>
            <a:endParaRPr lang="en-US">
              <a:latin typeface="Arial Regular"/>
            </a:endParaRPr>
          </a:p>
        </p:txBody>
      </p:sp>
    </p:spTree>
    <p:extLst>
      <p:ext uri="{BB962C8B-B14F-4D97-AF65-F5344CB8AC3E}">
        <p14:creationId xmlns:p14="http://schemas.microsoft.com/office/powerpoint/2010/main" val="306829261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Regular"/>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Regular"/>
              </a:defRPr>
            </a:lvl1pPr>
          </a:lstStyle>
          <a:p>
            <a:fld id="{C7103FDF-5845-2441-8890-D723FF5A85D0}" type="datetimeFigureOut">
              <a:rPr lang="en-US" smtClean="0"/>
              <a:pPr/>
              <a:t>5/23/24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Regular"/>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Regular"/>
              </a:defRPr>
            </a:lvl1pPr>
          </a:lstStyle>
          <a:p>
            <a:fld id="{FFDCFA53-E6C0-FD4E-82A8-4284543D7962}" type="slidenum">
              <a:rPr lang="en-US" smtClean="0"/>
              <a:pPr/>
              <a:t>‹#›</a:t>
            </a:fld>
            <a:endParaRPr lang="en-US"/>
          </a:p>
        </p:txBody>
      </p:sp>
    </p:spTree>
    <p:extLst>
      <p:ext uri="{BB962C8B-B14F-4D97-AF65-F5344CB8AC3E}">
        <p14:creationId xmlns:p14="http://schemas.microsoft.com/office/powerpoint/2010/main" val="11910010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b="0" i="0" kern="1200">
        <a:solidFill>
          <a:schemeClr val="tx1"/>
        </a:solidFill>
        <a:latin typeface="Arial Regular"/>
        <a:ea typeface="+mn-ea"/>
        <a:cs typeface="+mn-cs"/>
      </a:defRPr>
    </a:lvl1pPr>
    <a:lvl2pPr marL="457200" algn="l" defTabSz="914400" rtl="0" eaLnBrk="1" latinLnBrk="0" hangingPunct="1">
      <a:defRPr sz="1200" b="0" i="0" kern="1200">
        <a:solidFill>
          <a:schemeClr val="tx1"/>
        </a:solidFill>
        <a:latin typeface="Arial Regular"/>
        <a:ea typeface="+mn-ea"/>
        <a:cs typeface="+mn-cs"/>
      </a:defRPr>
    </a:lvl2pPr>
    <a:lvl3pPr marL="914400" algn="l" defTabSz="914400" rtl="0" eaLnBrk="1" latinLnBrk="0" hangingPunct="1">
      <a:defRPr sz="1200" b="0" i="0" kern="1200">
        <a:solidFill>
          <a:schemeClr val="tx1"/>
        </a:solidFill>
        <a:latin typeface="Arial Regular"/>
        <a:ea typeface="+mn-ea"/>
        <a:cs typeface="+mn-cs"/>
      </a:defRPr>
    </a:lvl3pPr>
    <a:lvl4pPr marL="1371600" algn="l" defTabSz="914400" rtl="0" eaLnBrk="1" latinLnBrk="0" hangingPunct="1">
      <a:defRPr sz="1200" b="0" i="0" kern="1200">
        <a:solidFill>
          <a:schemeClr val="tx1"/>
        </a:solidFill>
        <a:latin typeface="Arial Regular"/>
        <a:ea typeface="+mn-ea"/>
        <a:cs typeface="+mn-cs"/>
      </a:defRPr>
    </a:lvl4pPr>
    <a:lvl5pPr marL="1828800" algn="l" defTabSz="914400" rtl="0" eaLnBrk="1" latinLnBrk="0" hangingPunct="1">
      <a:defRPr sz="1200" b="0" i="0" kern="1200">
        <a:solidFill>
          <a:schemeClr val="tx1"/>
        </a:solidFill>
        <a:latin typeface="Arial Regular"/>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FDCFA53-E6C0-FD4E-82A8-4284543D7962}" type="slidenum">
              <a:rPr lang="en-US" smtClean="0"/>
              <a:pPr/>
              <a:t>19</a:t>
            </a:fld>
            <a:endParaRPr lang="en-US"/>
          </a:p>
        </p:txBody>
      </p:sp>
    </p:spTree>
    <p:extLst>
      <p:ext uri="{BB962C8B-B14F-4D97-AF65-F5344CB8AC3E}">
        <p14:creationId xmlns:p14="http://schemas.microsoft.com/office/powerpoint/2010/main" val="3578052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48</a:t>
            </a:fld>
            <a:endParaRPr lang="en-US"/>
          </a:p>
        </p:txBody>
      </p:sp>
    </p:spTree>
    <p:extLst>
      <p:ext uri="{BB962C8B-B14F-4D97-AF65-F5344CB8AC3E}">
        <p14:creationId xmlns:p14="http://schemas.microsoft.com/office/powerpoint/2010/main" val="3100313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50</a:t>
            </a:fld>
            <a:endParaRPr lang="en-US"/>
          </a:p>
        </p:txBody>
      </p:sp>
    </p:spTree>
    <p:extLst>
      <p:ext uri="{BB962C8B-B14F-4D97-AF65-F5344CB8AC3E}">
        <p14:creationId xmlns:p14="http://schemas.microsoft.com/office/powerpoint/2010/main" val="4215621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D35193-C05C-4279-8845-E59698DB81F9}" type="slidenum">
              <a:rPr lang="en-US" smtClean="0"/>
              <a:t>65</a:t>
            </a:fld>
            <a:endParaRPr lang="en-US"/>
          </a:p>
        </p:txBody>
      </p:sp>
    </p:spTree>
    <p:extLst>
      <p:ext uri="{BB962C8B-B14F-4D97-AF65-F5344CB8AC3E}">
        <p14:creationId xmlns:p14="http://schemas.microsoft.com/office/powerpoint/2010/main" val="686006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D35193-C05C-4279-8845-E59698DB81F9}" type="slidenum">
              <a:rPr lang="en-US" smtClean="0"/>
              <a:t>69</a:t>
            </a:fld>
            <a:endParaRPr lang="en-US"/>
          </a:p>
        </p:txBody>
      </p:sp>
    </p:spTree>
    <p:extLst>
      <p:ext uri="{BB962C8B-B14F-4D97-AF65-F5344CB8AC3E}">
        <p14:creationId xmlns:p14="http://schemas.microsoft.com/office/powerpoint/2010/main" val="3763892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D35193-C05C-4279-8845-E59698DB81F9}" type="slidenum">
              <a:rPr lang="en-US" smtClean="0"/>
              <a:t>70</a:t>
            </a:fld>
            <a:endParaRPr lang="en-US"/>
          </a:p>
        </p:txBody>
      </p:sp>
    </p:spTree>
    <p:extLst>
      <p:ext uri="{BB962C8B-B14F-4D97-AF65-F5344CB8AC3E}">
        <p14:creationId xmlns:p14="http://schemas.microsoft.com/office/powerpoint/2010/main" val="394925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75</a:t>
            </a:fld>
            <a:endParaRPr lang="en-US"/>
          </a:p>
        </p:txBody>
      </p:sp>
    </p:spTree>
    <p:extLst>
      <p:ext uri="{BB962C8B-B14F-4D97-AF65-F5344CB8AC3E}">
        <p14:creationId xmlns:p14="http://schemas.microsoft.com/office/powerpoint/2010/main" val="13698898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1">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D51453-C9BA-A44E-1598-D2CDE5BFB4C5}"/>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2001" cy="6909218"/>
          </a:xfrm>
          <a:prstGeom prst="rect">
            <a:avLst/>
          </a:prstGeom>
        </p:spPr>
      </p:pic>
    </p:spTree>
    <p:extLst>
      <p:ext uri="{BB962C8B-B14F-4D97-AF65-F5344CB8AC3E}">
        <p14:creationId xmlns:p14="http://schemas.microsoft.com/office/powerpoint/2010/main" val="192169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FB5B278-83B7-3046-8766-F3AC294D9E84}"/>
              </a:ext>
            </a:extLst>
          </p:cNvPr>
          <p:cNvSpPr>
            <a:spLocks noGrp="1"/>
          </p:cNvSpPr>
          <p:nvPr>
            <p:ph type="title" hasCustomPrompt="1"/>
          </p:nvPr>
        </p:nvSpPr>
        <p:spPr>
          <a:xfrm>
            <a:off x="505421" y="119999"/>
            <a:ext cx="10515600" cy="715294"/>
          </a:xfrm>
        </p:spPr>
        <p:txBody>
          <a:bodyPr/>
          <a:lstStyle/>
          <a:p>
            <a:r>
              <a:rPr lang="en-US" dirty="0"/>
              <a:t>Agenda</a:t>
            </a:r>
          </a:p>
        </p:txBody>
      </p:sp>
      <p:sp>
        <p:nvSpPr>
          <p:cNvPr id="7" name="Content Placeholder 5">
            <a:extLst>
              <a:ext uri="{FF2B5EF4-FFF2-40B4-BE49-F238E27FC236}">
                <a16:creationId xmlns:a16="http://schemas.microsoft.com/office/drawing/2014/main" id="{ECB34F34-D933-FF46-BAD3-AA030BFB1D74}"/>
              </a:ext>
            </a:extLst>
          </p:cNvPr>
          <p:cNvSpPr>
            <a:spLocks noGrp="1"/>
          </p:cNvSpPr>
          <p:nvPr>
            <p:ph sz="quarter" idx="17"/>
          </p:nvPr>
        </p:nvSpPr>
        <p:spPr>
          <a:xfrm>
            <a:off x="587375" y="973015"/>
            <a:ext cx="6988175" cy="5237285"/>
          </a:xfrm>
        </p:spPr>
        <p:txBody>
          <a:bodyPr/>
          <a:lstStyle>
            <a:lvl1pPr>
              <a:defRPr>
                <a:solidFill>
                  <a:schemeClr val="tx1">
                    <a:lumMod val="50000"/>
                  </a:schemeClr>
                </a:solidFill>
              </a:defRPr>
            </a:lvl1pPr>
            <a:lvl2pPr>
              <a:defRPr>
                <a:solidFill>
                  <a:schemeClr val="tx1">
                    <a:lumMod val="50000"/>
                  </a:schemeClr>
                </a:solidFill>
              </a:defRPr>
            </a:lvl2pPr>
            <a:lvl3pPr>
              <a:defRPr>
                <a:solidFill>
                  <a:schemeClr val="tx1">
                    <a:lumMod val="50000"/>
                  </a:schemeClr>
                </a:solidFill>
              </a:defRPr>
            </a:lvl3pPr>
            <a:lvl4pPr>
              <a:defRPr>
                <a:solidFill>
                  <a:schemeClr val="tx1">
                    <a:lumMod val="50000"/>
                  </a:schemeClr>
                </a:solidFill>
              </a:defRPr>
            </a:lvl4pPr>
            <a:lvl5pPr>
              <a:defRPr>
                <a:solidFill>
                  <a:schemeClr val="tx1">
                    <a:lumMod val="50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4081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with Phot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B206701-FB2B-2243-9AF5-4D541356F370}"/>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Content Placeholder 5">
            <a:extLst>
              <a:ext uri="{FF2B5EF4-FFF2-40B4-BE49-F238E27FC236}">
                <a16:creationId xmlns:a16="http://schemas.microsoft.com/office/drawing/2014/main" id="{19C70DF3-C46A-0C4F-9EE9-A292209A1592}"/>
              </a:ext>
            </a:extLst>
          </p:cNvPr>
          <p:cNvSpPr>
            <a:spLocks noGrp="1"/>
          </p:cNvSpPr>
          <p:nvPr>
            <p:ph sz="quarter" idx="18"/>
          </p:nvPr>
        </p:nvSpPr>
        <p:spPr>
          <a:xfrm>
            <a:off x="587375" y="1600200"/>
            <a:ext cx="6988175" cy="4610100"/>
          </a:xfrm>
        </p:spPr>
        <p:txBody>
          <a:bodyPr/>
          <a:lstStyle>
            <a:lvl1pPr>
              <a:defRPr>
                <a:solidFill>
                  <a:schemeClr val="tx1">
                    <a:lumMod val="50000"/>
                  </a:schemeClr>
                </a:solidFill>
              </a:defRPr>
            </a:lvl1pPr>
            <a:lvl2pPr>
              <a:defRPr>
                <a:solidFill>
                  <a:schemeClr val="tx1">
                    <a:lumMod val="50000"/>
                  </a:schemeClr>
                </a:solidFill>
              </a:defRPr>
            </a:lvl2pPr>
            <a:lvl3pPr>
              <a:defRPr>
                <a:solidFill>
                  <a:schemeClr val="tx1">
                    <a:lumMod val="50000"/>
                  </a:schemeClr>
                </a:solidFill>
              </a:defRPr>
            </a:lvl3pPr>
            <a:lvl4pPr>
              <a:defRPr>
                <a:solidFill>
                  <a:schemeClr val="tx1">
                    <a:lumMod val="50000"/>
                  </a:schemeClr>
                </a:solidFill>
              </a:defRPr>
            </a:lvl4pPr>
            <a:lvl5pPr>
              <a:defRPr>
                <a:solidFill>
                  <a:schemeClr val="tx1">
                    <a:lumMod val="50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6987433" cy="715294"/>
          </a:xfrm>
        </p:spPr>
        <p:txBody>
          <a:bodyPr anchor="b">
            <a:noAutofit/>
          </a:bodyPr>
          <a:lstStyle>
            <a:lvl1pPr>
              <a:defRPr lang="en-US" b="1" smtClean="0">
                <a:solidFill>
                  <a:schemeClr val="accent1"/>
                </a:solidFill>
                <a:effectLst/>
              </a:defRPr>
            </a:lvl1pPr>
          </a:lstStyle>
          <a:p>
            <a:r>
              <a:rPr lang="en-US" dirty="0"/>
              <a:t>Agenda</a:t>
            </a:r>
          </a:p>
        </p:txBody>
      </p:sp>
      <p:sp>
        <p:nvSpPr>
          <p:cNvPr id="7" name="Picture Placeholder 6">
            <a:extLst>
              <a:ext uri="{FF2B5EF4-FFF2-40B4-BE49-F238E27FC236}">
                <a16:creationId xmlns:a16="http://schemas.microsoft.com/office/drawing/2014/main" id="{9A2D2736-BFBA-BB47-995A-EF5AB50AE88D}"/>
              </a:ext>
            </a:extLst>
          </p:cNvPr>
          <p:cNvSpPr>
            <a:spLocks noGrp="1"/>
          </p:cNvSpPr>
          <p:nvPr>
            <p:ph type="pic" sz="quarter" idx="14" hasCustomPrompt="1"/>
          </p:nvPr>
        </p:nvSpPr>
        <p:spPr>
          <a:xfrm>
            <a:off x="8355013" y="293688"/>
            <a:ext cx="3532187" cy="6254750"/>
          </a:xfrm>
          <a:prstGeom prst="rect">
            <a:avLst/>
          </a:prstGeom>
        </p:spPr>
        <p:txBody>
          <a:bodyPr anchor="ctr">
            <a:normAutofit/>
          </a:bodyPr>
          <a:lstStyle>
            <a:lvl1pPr marL="0" indent="0" algn="ctr">
              <a:buNone/>
              <a:defRPr sz="2100"/>
            </a:lvl1pPr>
          </a:lstStyle>
          <a:p>
            <a:r>
              <a:rPr lang="en-US"/>
              <a:t>Drag image here or click the icon to prompt image insert</a:t>
            </a:r>
          </a:p>
        </p:txBody>
      </p:sp>
    </p:spTree>
    <p:extLst>
      <p:ext uri="{BB962C8B-B14F-4D97-AF65-F5344CB8AC3E}">
        <p14:creationId xmlns:p14="http://schemas.microsoft.com/office/powerpoint/2010/main" val="793727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 Title Only">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8EBE8CA-3E13-334A-A201-6659DA8D8161}"/>
              </a:ext>
            </a:extLst>
          </p:cNvPr>
          <p:cNvSpPr>
            <a:spLocks noGrp="1"/>
          </p:cNvSpPr>
          <p:nvPr>
            <p:ph sz="quarter" idx="15"/>
          </p:nvPr>
        </p:nvSpPr>
        <p:spPr>
          <a:xfrm>
            <a:off x="587375" y="914400"/>
            <a:ext cx="11331909" cy="5295900"/>
          </a:xfrm>
        </p:spPr>
        <p:txBody>
          <a:bodyPr/>
          <a:lstStyle>
            <a:lvl1pPr>
              <a:defRPr>
                <a:solidFill>
                  <a:schemeClr val="tx1">
                    <a:lumMod val="50000"/>
                  </a:schemeClr>
                </a:solidFill>
              </a:defRPr>
            </a:lvl1pPr>
            <a:lvl2pPr>
              <a:defRPr>
                <a:solidFill>
                  <a:schemeClr val="tx1">
                    <a:lumMod val="50000"/>
                  </a:schemeClr>
                </a:solidFill>
              </a:defRPr>
            </a:lvl2pPr>
            <a:lvl3pPr>
              <a:defRPr>
                <a:solidFill>
                  <a:schemeClr val="tx1">
                    <a:lumMod val="50000"/>
                  </a:schemeClr>
                </a:solidFill>
              </a:defRPr>
            </a:lvl3pPr>
            <a:lvl4pPr>
              <a:defRPr>
                <a:solidFill>
                  <a:schemeClr val="tx1">
                    <a:lumMod val="50000"/>
                  </a:schemeClr>
                </a:solidFill>
              </a:defRPr>
            </a:lvl4pPr>
            <a:lvl5pPr>
              <a:defRPr>
                <a:solidFill>
                  <a:schemeClr val="tx1">
                    <a:lumMod val="50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496577" y="79997"/>
            <a:ext cx="10515600" cy="715294"/>
          </a:xfrm>
        </p:spPr>
        <p:txBody>
          <a:bodyPr anchor="b">
            <a:noAutofit/>
          </a:bodyPr>
          <a:lstStyle>
            <a:lvl1pPr>
              <a:defRPr lang="en-US" b="1" smtClean="0">
                <a:solidFill>
                  <a:schemeClr val="accent1"/>
                </a:solidFill>
                <a:effectLst/>
              </a:defRPr>
            </a:lvl1pPr>
          </a:lstStyle>
          <a:p>
            <a:r>
              <a:rPr lang="en-US" dirty="0"/>
              <a:t>Page Title Placeholder </a:t>
            </a:r>
          </a:p>
        </p:txBody>
      </p:sp>
    </p:spTree>
    <p:extLst>
      <p:ext uri="{BB962C8B-B14F-4D97-AF65-F5344CB8AC3E}">
        <p14:creationId xmlns:p14="http://schemas.microsoft.com/office/powerpoint/2010/main" val="4195313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 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1254369"/>
            <a:ext cx="5007082" cy="4955931"/>
          </a:xfrm>
        </p:spPr>
        <p:txBody>
          <a:bodyPr/>
          <a:lstStyle>
            <a:lvl1pPr>
              <a:defRPr>
                <a:solidFill>
                  <a:schemeClr val="tx1">
                    <a:lumMod val="50000"/>
                  </a:schemeClr>
                </a:solidFill>
              </a:defRPr>
            </a:lvl1pPr>
            <a:lvl2pPr>
              <a:defRPr>
                <a:solidFill>
                  <a:schemeClr val="tx1">
                    <a:lumMod val="50000"/>
                  </a:schemeClr>
                </a:solidFill>
              </a:defRPr>
            </a:lvl2pPr>
            <a:lvl3pPr>
              <a:defRPr>
                <a:solidFill>
                  <a:schemeClr val="tx1">
                    <a:lumMod val="50000"/>
                  </a:schemeClr>
                </a:solidFill>
              </a:defRPr>
            </a:lvl3pPr>
            <a:lvl4pPr>
              <a:defRPr>
                <a:solidFill>
                  <a:schemeClr val="tx1">
                    <a:lumMod val="50000"/>
                  </a:schemeClr>
                </a:solidFill>
              </a:defRPr>
            </a:lvl4pPr>
            <a:lvl5pPr>
              <a:defRPr>
                <a:solidFill>
                  <a:schemeClr val="tx1">
                    <a:lumMod val="50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1301262"/>
            <a:ext cx="5007082" cy="4908479"/>
          </a:xfrm>
        </p:spPr>
        <p:txBody>
          <a:bodyPr/>
          <a:lstStyle>
            <a:lvl1pPr>
              <a:defRPr>
                <a:solidFill>
                  <a:schemeClr val="tx1">
                    <a:lumMod val="50000"/>
                  </a:schemeClr>
                </a:solidFill>
              </a:defRPr>
            </a:lvl1pPr>
            <a:lvl2pPr>
              <a:defRPr>
                <a:solidFill>
                  <a:schemeClr val="tx1">
                    <a:lumMod val="50000"/>
                  </a:schemeClr>
                </a:solidFill>
              </a:defRPr>
            </a:lvl2pPr>
            <a:lvl3pPr>
              <a:defRPr>
                <a:solidFill>
                  <a:schemeClr val="tx1">
                    <a:lumMod val="50000"/>
                  </a:schemeClr>
                </a:solidFill>
              </a:defRPr>
            </a:lvl3pPr>
            <a:lvl4pPr>
              <a:defRPr>
                <a:solidFill>
                  <a:schemeClr val="tx1">
                    <a:lumMod val="50000"/>
                  </a:schemeClr>
                </a:solidFill>
              </a:defRPr>
            </a:lvl4pPr>
            <a:lvl5pPr>
              <a:defRPr>
                <a:solidFill>
                  <a:schemeClr val="tx1">
                    <a:lumMod val="50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48202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ACDF3-7909-7F4D-9ED4-6F2AFF5FE89F}"/>
              </a:ext>
            </a:extLst>
          </p:cNvPr>
          <p:cNvSpPr>
            <a:spLocks noGrp="1"/>
          </p:cNvSpPr>
          <p:nvPr>
            <p:ph sz="quarter" idx="18"/>
          </p:nvPr>
        </p:nvSpPr>
        <p:spPr>
          <a:xfrm>
            <a:off x="587375"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tx1">
                    <a:lumMod val="50000"/>
                  </a:schemeClr>
                </a:solidFill>
              </a:defRPr>
            </a:lvl1pPr>
            <a:lvl2pPr marL="461963" indent="-222250">
              <a:lnSpc>
                <a:spcPct val="90000"/>
              </a:lnSpc>
              <a:spcBef>
                <a:spcPts val="500"/>
              </a:spcBef>
              <a:tabLst/>
              <a:defRPr sz="1800">
                <a:solidFill>
                  <a:schemeClr val="tx1">
                    <a:lumMod val="50000"/>
                  </a:schemeClr>
                </a:solidFill>
              </a:defRPr>
            </a:lvl2pPr>
            <a:lvl3pPr marL="690563" indent="-177800">
              <a:lnSpc>
                <a:spcPct val="90000"/>
              </a:lnSpc>
              <a:spcBef>
                <a:spcPts val="500"/>
              </a:spcBef>
              <a:tabLst/>
              <a:defRPr>
                <a:solidFill>
                  <a:schemeClr val="tx1">
                    <a:lumMod val="50000"/>
                  </a:schemeClr>
                </a:solidFill>
              </a:defRPr>
            </a:lvl3pPr>
          </a:lstStyle>
          <a:p>
            <a:pPr lvl="0"/>
            <a:r>
              <a:rPr lang="en-US" dirty="0"/>
              <a:t>Edit Master text styles</a:t>
            </a:r>
          </a:p>
          <a:p>
            <a:pPr lvl="1"/>
            <a:r>
              <a:rPr lang="en-US" dirty="0"/>
              <a:t>Second level</a:t>
            </a:r>
          </a:p>
          <a:p>
            <a:pPr lvl="2"/>
            <a:r>
              <a:rPr lang="en-US" dirty="0"/>
              <a:t>Third level</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5" name="Content Placeholder 2">
            <a:extLst>
              <a:ext uri="{FF2B5EF4-FFF2-40B4-BE49-F238E27FC236}">
                <a16:creationId xmlns:a16="http://schemas.microsoft.com/office/drawing/2014/main" id="{371B82E3-D306-D645-8BF6-703EE52D6634}"/>
              </a:ext>
            </a:extLst>
          </p:cNvPr>
          <p:cNvSpPr>
            <a:spLocks noGrp="1"/>
          </p:cNvSpPr>
          <p:nvPr>
            <p:ph sz="quarter" idx="21"/>
          </p:nvPr>
        </p:nvSpPr>
        <p:spPr>
          <a:xfrm>
            <a:off x="4208144"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tx1">
                    <a:lumMod val="50000"/>
                  </a:schemeClr>
                </a:solidFill>
              </a:defRPr>
            </a:lvl1pPr>
            <a:lvl2pPr marL="461963" indent="-222250">
              <a:lnSpc>
                <a:spcPct val="90000"/>
              </a:lnSpc>
              <a:spcBef>
                <a:spcPts val="500"/>
              </a:spcBef>
              <a:tabLst/>
              <a:defRPr sz="1800">
                <a:solidFill>
                  <a:schemeClr val="tx1">
                    <a:lumMod val="50000"/>
                  </a:schemeClr>
                </a:solidFill>
              </a:defRPr>
            </a:lvl2pPr>
            <a:lvl3pPr marL="690563" indent="-177800">
              <a:lnSpc>
                <a:spcPct val="90000"/>
              </a:lnSpc>
              <a:spcBef>
                <a:spcPts val="500"/>
              </a:spcBef>
              <a:tabLst/>
              <a:defRPr>
                <a:solidFill>
                  <a:schemeClr val="tx1">
                    <a:lumMod val="50000"/>
                  </a:schemeClr>
                </a:solidFill>
              </a:defRPr>
            </a:lvl3pPr>
          </a:lstStyle>
          <a:p>
            <a:pPr lvl="0"/>
            <a:r>
              <a:rPr lang="en-US" dirty="0"/>
              <a:t>Edit Master text styles</a:t>
            </a:r>
          </a:p>
          <a:p>
            <a:pPr lvl="1"/>
            <a:r>
              <a:rPr lang="en-US" dirty="0"/>
              <a:t>Second level</a:t>
            </a:r>
          </a:p>
          <a:p>
            <a:pPr lvl="2"/>
            <a:r>
              <a:rPr lang="en-US" dirty="0"/>
              <a:t>Third level</a:t>
            </a:r>
          </a:p>
        </p:txBody>
      </p:sp>
      <p:sp>
        <p:nvSpPr>
          <p:cNvPr id="19" name="Content Placeholder 2">
            <a:extLst>
              <a:ext uri="{FF2B5EF4-FFF2-40B4-BE49-F238E27FC236}">
                <a16:creationId xmlns:a16="http://schemas.microsoft.com/office/drawing/2014/main" id="{0256D42C-B49D-8445-B1DA-DD261C5504EC}"/>
              </a:ext>
            </a:extLst>
          </p:cNvPr>
          <p:cNvSpPr>
            <a:spLocks noGrp="1"/>
          </p:cNvSpPr>
          <p:nvPr>
            <p:ph sz="quarter" idx="22"/>
          </p:nvPr>
        </p:nvSpPr>
        <p:spPr>
          <a:xfrm>
            <a:off x="7829657"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tx1">
                    <a:lumMod val="50000"/>
                  </a:schemeClr>
                </a:solidFill>
              </a:defRPr>
            </a:lvl1pPr>
            <a:lvl2pPr marL="461963" indent="-222250">
              <a:lnSpc>
                <a:spcPct val="90000"/>
              </a:lnSpc>
              <a:spcBef>
                <a:spcPts val="500"/>
              </a:spcBef>
              <a:tabLst/>
              <a:defRPr sz="1800">
                <a:solidFill>
                  <a:schemeClr val="tx1">
                    <a:lumMod val="50000"/>
                  </a:schemeClr>
                </a:solidFill>
              </a:defRPr>
            </a:lvl2pPr>
            <a:lvl3pPr marL="690563" indent="-177800">
              <a:lnSpc>
                <a:spcPct val="90000"/>
              </a:lnSpc>
              <a:spcBef>
                <a:spcPts val="500"/>
              </a:spcBef>
              <a:tabLst/>
              <a:defRPr>
                <a:solidFill>
                  <a:schemeClr val="tx1">
                    <a:lumMod val="50000"/>
                  </a:schemeClr>
                </a:solidFill>
              </a:defRPr>
            </a:lvl3pPr>
          </a:lstStyle>
          <a:p>
            <a:pPr lvl="0"/>
            <a:r>
              <a:rPr lang="en-US" dirty="0"/>
              <a:t>Edit Master text styles</a:t>
            </a:r>
          </a:p>
          <a:p>
            <a:pPr lvl="1"/>
            <a:r>
              <a:rPr lang="en-US" dirty="0"/>
              <a:t>Second level</a:t>
            </a:r>
          </a:p>
          <a:p>
            <a:pPr lvl="2"/>
            <a:r>
              <a:rPr lang="en-US" dirty="0"/>
              <a:t>Third level</a:t>
            </a:r>
          </a:p>
        </p:txBody>
      </p:sp>
      <p:sp>
        <p:nvSpPr>
          <p:cNvPr id="13" name="Text Placeholder 14">
            <a:extLst>
              <a:ext uri="{FF2B5EF4-FFF2-40B4-BE49-F238E27FC236}">
                <a16:creationId xmlns:a16="http://schemas.microsoft.com/office/drawing/2014/main" id="{EDBF9AF2-FEB3-7349-9371-958557A5E5C9}"/>
              </a:ext>
            </a:extLst>
          </p:cNvPr>
          <p:cNvSpPr>
            <a:spLocks noGrp="1"/>
          </p:cNvSpPr>
          <p:nvPr>
            <p:ph type="body" sz="quarter" idx="13" hasCustomPrompt="1"/>
          </p:nvPr>
        </p:nvSpPr>
        <p:spPr>
          <a:xfrm>
            <a:off x="587375" y="1303491"/>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4" name="Text Placeholder 14">
            <a:extLst>
              <a:ext uri="{FF2B5EF4-FFF2-40B4-BE49-F238E27FC236}">
                <a16:creationId xmlns:a16="http://schemas.microsoft.com/office/drawing/2014/main" id="{6213987E-622A-AB46-832A-1833AAF9D736}"/>
              </a:ext>
            </a:extLst>
          </p:cNvPr>
          <p:cNvSpPr>
            <a:spLocks noGrp="1"/>
          </p:cNvSpPr>
          <p:nvPr>
            <p:ph type="body" sz="quarter" idx="23" hasCustomPrompt="1"/>
          </p:nvPr>
        </p:nvSpPr>
        <p:spPr>
          <a:xfrm>
            <a:off x="4208254" y="1303491"/>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6" name="Text Placeholder 14">
            <a:extLst>
              <a:ext uri="{FF2B5EF4-FFF2-40B4-BE49-F238E27FC236}">
                <a16:creationId xmlns:a16="http://schemas.microsoft.com/office/drawing/2014/main" id="{1B69AF3B-2FA6-3642-B6BE-BC6255BD16BD}"/>
              </a:ext>
            </a:extLst>
          </p:cNvPr>
          <p:cNvSpPr>
            <a:spLocks noGrp="1"/>
          </p:cNvSpPr>
          <p:nvPr>
            <p:ph type="body" sz="quarter" idx="24" hasCustomPrompt="1"/>
          </p:nvPr>
        </p:nvSpPr>
        <p:spPr>
          <a:xfrm>
            <a:off x="7829133" y="1303491"/>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Tree>
    <p:extLst>
      <p:ext uri="{BB962C8B-B14F-4D97-AF65-F5344CB8AC3E}">
        <p14:creationId xmlns:p14="http://schemas.microsoft.com/office/powerpoint/2010/main" val="2917534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ontent 2 Line Header + Title Only">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1301262"/>
            <a:ext cx="11066950" cy="4909039"/>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5788" y="130703"/>
            <a:ext cx="11020058"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1437030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1343365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a:xfrm>
            <a:off x="4038600" y="6454273"/>
            <a:ext cx="4114800" cy="169277"/>
          </a:xfrm>
          <a:prstGeom prst="rect">
            <a:avLst/>
          </a:prstGeom>
        </p:spPr>
        <p:txBody>
          <a:bodyPr/>
          <a:lstStyle/>
          <a:p>
            <a:endParaRPr lang="en-US"/>
          </a:p>
        </p:txBody>
      </p:sp>
    </p:spTree>
    <p:extLst>
      <p:ext uri="{BB962C8B-B14F-4D97-AF65-F5344CB8AC3E}">
        <p14:creationId xmlns:p14="http://schemas.microsoft.com/office/powerpoint/2010/main" val="2039935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56FA7-97CD-CC44-A8FE-03ECA54A4B10}"/>
              </a:ext>
            </a:extLst>
          </p:cNvPr>
          <p:cNvSpPr>
            <a:spLocks noGrp="1"/>
          </p:cNvSpPr>
          <p:nvPr>
            <p:ph type="title"/>
          </p:nvPr>
        </p:nvSpPr>
        <p:spPr>
          <a:xfrm>
            <a:off x="509750" y="212738"/>
            <a:ext cx="11049203" cy="715294"/>
          </a:xfrm>
          <a:prstGeom prst="rect">
            <a:avLst/>
          </a:prstGeom>
        </p:spPr>
        <p:txBody>
          <a:bodyPr vert="horz" lIns="91440" tIns="45720" rIns="91440" bIns="45720" rtlCol="0" anchor="b" anchorCtr="0">
            <a:noAutofit/>
          </a:bodyPr>
          <a:lstStyle/>
          <a:p>
            <a:r>
              <a:rPr lang="en-US" dirty="0"/>
              <a:t>Click to edit Master title style</a:t>
            </a:r>
          </a:p>
        </p:txBody>
      </p:sp>
      <p:sp>
        <p:nvSpPr>
          <p:cNvPr id="7" name="Text Placeholder 13">
            <a:extLst>
              <a:ext uri="{FF2B5EF4-FFF2-40B4-BE49-F238E27FC236}">
                <a16:creationId xmlns:a16="http://schemas.microsoft.com/office/drawing/2014/main" id="{AB083E24-8154-9543-A6CC-28C5F5B3C69F}"/>
              </a:ext>
            </a:extLst>
          </p:cNvPr>
          <p:cNvSpPr txBox="1">
            <a:spLocks/>
          </p:cNvSpPr>
          <p:nvPr/>
        </p:nvSpPr>
        <p:spPr>
          <a:xfrm>
            <a:off x="87720" y="6540193"/>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a:solidFill>
                  <a:schemeClr val="bg1">
                    <a:lumMod val="85000"/>
                  </a:schemeClr>
                </a:solidFill>
                <a:effectLst/>
                <a:latin typeface="Arial" panose="020B0604020202020204" pitchFamily="34" charset="0"/>
                <a:ea typeface="+mn-ea"/>
                <a:cs typeface="Arial" panose="020B0604020202020204" pitchFamily="34" charset="0"/>
              </a:rPr>
              <a:t>     </a:t>
            </a:r>
            <a:endParaRPr lang="en-US" sz="1000">
              <a:solidFill>
                <a:schemeClr val="tx2"/>
              </a:solidFill>
            </a:endParaRPr>
          </a:p>
        </p:txBody>
      </p:sp>
      <p:sp>
        <p:nvSpPr>
          <p:cNvPr id="19" name="Text Placeholder 18">
            <a:extLst>
              <a:ext uri="{FF2B5EF4-FFF2-40B4-BE49-F238E27FC236}">
                <a16:creationId xmlns:a16="http://schemas.microsoft.com/office/drawing/2014/main" id="{45ADBA48-0344-6447-B080-904752F0BE9F}"/>
              </a:ext>
            </a:extLst>
          </p:cNvPr>
          <p:cNvSpPr>
            <a:spLocks noGrp="1"/>
          </p:cNvSpPr>
          <p:nvPr>
            <p:ph type="body" idx="1"/>
          </p:nvPr>
        </p:nvSpPr>
        <p:spPr>
          <a:xfrm>
            <a:off x="587482" y="1131277"/>
            <a:ext cx="10971472" cy="5315688"/>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Rectangle 2">
            <a:extLst>
              <a:ext uri="{FF2B5EF4-FFF2-40B4-BE49-F238E27FC236}">
                <a16:creationId xmlns:a16="http://schemas.microsoft.com/office/drawing/2014/main" id="{B830761E-1058-AE46-808B-05F1BF8A8B23}"/>
              </a:ext>
            </a:extLst>
          </p:cNvPr>
          <p:cNvSpPr/>
          <p:nvPr userDrawn="1"/>
        </p:nvSpPr>
        <p:spPr>
          <a:xfrm>
            <a:off x="165451" y="6593503"/>
            <a:ext cx="171522" cy="169277"/>
          </a:xfrm>
          <a:prstGeom prst="rect">
            <a:avLst/>
          </a:prstGeom>
        </p:spPr>
        <p:txBody>
          <a:bodyPr wrap="none" lIns="0" tIns="0" rIns="0" bIns="0">
            <a:spAutoFit/>
          </a:bodyPr>
          <a:lstStyle/>
          <a:p>
            <a:fld id="{233707B4-AEDC-BC43-B2A3-31B9137B1060}" type="slidenum">
              <a:rPr lang="en-US" sz="1100" smtClean="0">
                <a:solidFill>
                  <a:schemeClr val="accent1"/>
                </a:solidFill>
              </a:rPr>
              <a:pPr/>
              <a:t>‹#›</a:t>
            </a:fld>
            <a:endParaRPr lang="en-US" sz="1100" dirty="0">
              <a:solidFill>
                <a:schemeClr val="accent1"/>
              </a:solidFill>
            </a:endParaRPr>
          </a:p>
        </p:txBody>
      </p:sp>
    </p:spTree>
    <p:extLst>
      <p:ext uri="{BB962C8B-B14F-4D97-AF65-F5344CB8AC3E}">
        <p14:creationId xmlns:p14="http://schemas.microsoft.com/office/powerpoint/2010/main" val="950533664"/>
      </p:ext>
    </p:extLst>
  </p:cSld>
  <p:clrMap bg1="lt1" tx1="dk1" bg2="lt2" tx2="dk2" accent1="accent1" accent2="accent2" accent3="accent3" accent4="accent4" accent5="accent5" accent6="accent6" hlink="hlink" folHlink="folHlink"/>
  <p:sldLayoutIdLst>
    <p:sldLayoutId id="2147483798" r:id="rId1"/>
    <p:sldLayoutId id="2147483768" r:id="rId2"/>
    <p:sldLayoutId id="2147483769" r:id="rId3"/>
    <p:sldLayoutId id="2147483774" r:id="rId4"/>
    <p:sldLayoutId id="2147483794" r:id="rId5"/>
    <p:sldLayoutId id="2147483778" r:id="rId6"/>
    <p:sldLayoutId id="2147483800" r:id="rId7"/>
    <p:sldLayoutId id="2147483801" r:id="rId8"/>
    <p:sldLayoutId id="2147483802" r:id="rId9"/>
  </p:sldLayoutIdLst>
  <p:hf sldNum="0" hdr="0" ftr="0" dt="0"/>
  <p:txStyles>
    <p:titleStyle>
      <a:lvl1pPr algn="l" defTabSz="914400" rtl="0" eaLnBrk="1" latinLnBrk="0" hangingPunct="1">
        <a:lnSpc>
          <a:spcPct val="90000"/>
        </a:lnSpc>
        <a:spcBef>
          <a:spcPct val="0"/>
        </a:spcBef>
        <a:buNone/>
        <a:defRPr sz="3100" b="1" i="0" kern="1200">
          <a:solidFill>
            <a:schemeClr val="accent1"/>
          </a:solidFill>
          <a:latin typeface="Arial" panose="020B0604020202020204" pitchFamily="34" charset="0"/>
          <a:ea typeface="+mj-ea"/>
          <a:cs typeface="Arial" panose="020B0604020202020204" pitchFamily="34" charset="0"/>
        </a:defRPr>
      </a:lvl1pPr>
    </p:titleStyle>
    <p:body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3" pos="360">
          <p15:clr>
            <a:srgbClr val="F26B43"/>
          </p15:clr>
        </p15:guide>
        <p15:guide id="24" orient="horz" pos="408">
          <p15:clr>
            <a:srgbClr val="F26B43"/>
          </p15:clr>
        </p15:guide>
        <p15:guide id="25" orient="horz" pos="1008">
          <p15:clr>
            <a:srgbClr val="F26B43"/>
          </p15:clr>
        </p15:guide>
        <p15:guide id="26" orient="horz" pos="3912">
          <p15:clr>
            <a:srgbClr val="F26B43"/>
          </p15:clr>
        </p15:guide>
        <p15:guide id="27" orient="horz" pos="1296">
          <p15:clr>
            <a:srgbClr val="F26B43"/>
          </p15:clr>
        </p15:guide>
        <p15:guide id="28"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slideLayout" Target="../slideLayouts/slideLayout2.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21.xml.rels><?xml version="1.0" encoding="UTF-8" standalone="yes"?>
<Relationships xmlns="http://schemas.openxmlformats.org/package/2006/relationships"><Relationship Id="rId26" Type="http://schemas.openxmlformats.org/officeDocument/2006/relationships/tags" Target="../tags/tag38.xml"/><Relationship Id="rId21" Type="http://schemas.openxmlformats.org/officeDocument/2006/relationships/tags" Target="../tags/tag33.xml"/><Relationship Id="rId42" Type="http://schemas.openxmlformats.org/officeDocument/2006/relationships/tags" Target="../tags/tag54.xml"/><Relationship Id="rId47" Type="http://schemas.openxmlformats.org/officeDocument/2006/relationships/tags" Target="../tags/tag59.xml"/><Relationship Id="rId63" Type="http://schemas.openxmlformats.org/officeDocument/2006/relationships/tags" Target="../tags/tag75.xml"/><Relationship Id="rId68" Type="http://schemas.openxmlformats.org/officeDocument/2006/relationships/tags" Target="../tags/tag80.xml"/><Relationship Id="rId7" Type="http://schemas.openxmlformats.org/officeDocument/2006/relationships/tags" Target="../tags/tag19.xml"/><Relationship Id="rId2" Type="http://schemas.openxmlformats.org/officeDocument/2006/relationships/tags" Target="../tags/tag14.xml"/><Relationship Id="rId16" Type="http://schemas.openxmlformats.org/officeDocument/2006/relationships/tags" Target="../tags/tag28.xml"/><Relationship Id="rId29" Type="http://schemas.openxmlformats.org/officeDocument/2006/relationships/tags" Target="../tags/tag41.xml"/><Relationship Id="rId11" Type="http://schemas.openxmlformats.org/officeDocument/2006/relationships/tags" Target="../tags/tag23.xml"/><Relationship Id="rId24" Type="http://schemas.openxmlformats.org/officeDocument/2006/relationships/tags" Target="../tags/tag36.xml"/><Relationship Id="rId32" Type="http://schemas.openxmlformats.org/officeDocument/2006/relationships/tags" Target="../tags/tag44.xml"/><Relationship Id="rId37" Type="http://schemas.openxmlformats.org/officeDocument/2006/relationships/tags" Target="../tags/tag49.xml"/><Relationship Id="rId40" Type="http://schemas.openxmlformats.org/officeDocument/2006/relationships/tags" Target="../tags/tag52.xml"/><Relationship Id="rId45" Type="http://schemas.openxmlformats.org/officeDocument/2006/relationships/tags" Target="../tags/tag57.xml"/><Relationship Id="rId53" Type="http://schemas.openxmlformats.org/officeDocument/2006/relationships/tags" Target="../tags/tag65.xml"/><Relationship Id="rId58" Type="http://schemas.openxmlformats.org/officeDocument/2006/relationships/tags" Target="../tags/tag70.xml"/><Relationship Id="rId66" Type="http://schemas.openxmlformats.org/officeDocument/2006/relationships/tags" Target="../tags/tag78.xml"/><Relationship Id="rId5" Type="http://schemas.openxmlformats.org/officeDocument/2006/relationships/tags" Target="../tags/tag17.xml"/><Relationship Id="rId61" Type="http://schemas.openxmlformats.org/officeDocument/2006/relationships/tags" Target="../tags/tag73.xml"/><Relationship Id="rId19" Type="http://schemas.openxmlformats.org/officeDocument/2006/relationships/tags" Target="../tags/tag31.xml"/><Relationship Id="rId14" Type="http://schemas.openxmlformats.org/officeDocument/2006/relationships/tags" Target="../tags/tag26.xml"/><Relationship Id="rId22" Type="http://schemas.openxmlformats.org/officeDocument/2006/relationships/tags" Target="../tags/tag34.xml"/><Relationship Id="rId27" Type="http://schemas.openxmlformats.org/officeDocument/2006/relationships/tags" Target="../tags/tag39.xml"/><Relationship Id="rId30" Type="http://schemas.openxmlformats.org/officeDocument/2006/relationships/tags" Target="../tags/tag42.xml"/><Relationship Id="rId35" Type="http://schemas.openxmlformats.org/officeDocument/2006/relationships/tags" Target="../tags/tag47.xml"/><Relationship Id="rId43" Type="http://schemas.openxmlformats.org/officeDocument/2006/relationships/tags" Target="../tags/tag55.xml"/><Relationship Id="rId48" Type="http://schemas.openxmlformats.org/officeDocument/2006/relationships/tags" Target="../tags/tag60.xml"/><Relationship Id="rId56" Type="http://schemas.openxmlformats.org/officeDocument/2006/relationships/tags" Target="../tags/tag68.xml"/><Relationship Id="rId64" Type="http://schemas.openxmlformats.org/officeDocument/2006/relationships/tags" Target="../tags/tag76.xml"/><Relationship Id="rId69" Type="http://schemas.openxmlformats.org/officeDocument/2006/relationships/tags" Target="../tags/tag81.xml"/><Relationship Id="rId8" Type="http://schemas.openxmlformats.org/officeDocument/2006/relationships/tags" Target="../tags/tag20.xml"/><Relationship Id="rId51" Type="http://schemas.openxmlformats.org/officeDocument/2006/relationships/tags" Target="../tags/tag63.xml"/><Relationship Id="rId3" Type="http://schemas.openxmlformats.org/officeDocument/2006/relationships/tags" Target="../tags/tag15.xml"/><Relationship Id="rId12" Type="http://schemas.openxmlformats.org/officeDocument/2006/relationships/tags" Target="../tags/tag24.xml"/><Relationship Id="rId17" Type="http://schemas.openxmlformats.org/officeDocument/2006/relationships/tags" Target="../tags/tag29.xml"/><Relationship Id="rId25" Type="http://schemas.openxmlformats.org/officeDocument/2006/relationships/tags" Target="../tags/tag37.xml"/><Relationship Id="rId33" Type="http://schemas.openxmlformats.org/officeDocument/2006/relationships/tags" Target="../tags/tag45.xml"/><Relationship Id="rId38" Type="http://schemas.openxmlformats.org/officeDocument/2006/relationships/tags" Target="../tags/tag50.xml"/><Relationship Id="rId46" Type="http://schemas.openxmlformats.org/officeDocument/2006/relationships/tags" Target="../tags/tag58.xml"/><Relationship Id="rId59" Type="http://schemas.openxmlformats.org/officeDocument/2006/relationships/tags" Target="../tags/tag71.xml"/><Relationship Id="rId67" Type="http://schemas.openxmlformats.org/officeDocument/2006/relationships/tags" Target="../tags/tag79.xml"/><Relationship Id="rId20" Type="http://schemas.openxmlformats.org/officeDocument/2006/relationships/tags" Target="../tags/tag32.xml"/><Relationship Id="rId41" Type="http://schemas.openxmlformats.org/officeDocument/2006/relationships/tags" Target="../tags/tag53.xml"/><Relationship Id="rId54" Type="http://schemas.openxmlformats.org/officeDocument/2006/relationships/tags" Target="../tags/tag66.xml"/><Relationship Id="rId62" Type="http://schemas.openxmlformats.org/officeDocument/2006/relationships/tags" Target="../tags/tag74.xml"/><Relationship Id="rId70" Type="http://schemas.openxmlformats.org/officeDocument/2006/relationships/slideLayout" Target="../slideLayouts/slideLayout4.xml"/><Relationship Id="rId1" Type="http://schemas.openxmlformats.org/officeDocument/2006/relationships/tags" Target="../tags/tag13.xml"/><Relationship Id="rId6" Type="http://schemas.openxmlformats.org/officeDocument/2006/relationships/tags" Target="../tags/tag18.xml"/><Relationship Id="rId15" Type="http://schemas.openxmlformats.org/officeDocument/2006/relationships/tags" Target="../tags/tag27.xml"/><Relationship Id="rId23" Type="http://schemas.openxmlformats.org/officeDocument/2006/relationships/tags" Target="../tags/tag35.xml"/><Relationship Id="rId28" Type="http://schemas.openxmlformats.org/officeDocument/2006/relationships/tags" Target="../tags/tag40.xml"/><Relationship Id="rId36" Type="http://schemas.openxmlformats.org/officeDocument/2006/relationships/tags" Target="../tags/tag48.xml"/><Relationship Id="rId49" Type="http://schemas.openxmlformats.org/officeDocument/2006/relationships/tags" Target="../tags/tag61.xml"/><Relationship Id="rId57" Type="http://schemas.openxmlformats.org/officeDocument/2006/relationships/tags" Target="../tags/tag69.xml"/><Relationship Id="rId10" Type="http://schemas.openxmlformats.org/officeDocument/2006/relationships/tags" Target="../tags/tag22.xml"/><Relationship Id="rId31" Type="http://schemas.openxmlformats.org/officeDocument/2006/relationships/tags" Target="../tags/tag43.xml"/><Relationship Id="rId44" Type="http://schemas.openxmlformats.org/officeDocument/2006/relationships/tags" Target="../tags/tag56.xml"/><Relationship Id="rId52" Type="http://schemas.openxmlformats.org/officeDocument/2006/relationships/tags" Target="../tags/tag64.xml"/><Relationship Id="rId60" Type="http://schemas.openxmlformats.org/officeDocument/2006/relationships/tags" Target="../tags/tag72.xml"/><Relationship Id="rId65" Type="http://schemas.openxmlformats.org/officeDocument/2006/relationships/tags" Target="../tags/tag77.xml"/><Relationship Id="rId4" Type="http://schemas.openxmlformats.org/officeDocument/2006/relationships/tags" Target="../tags/tag16.xml"/><Relationship Id="rId9" Type="http://schemas.openxmlformats.org/officeDocument/2006/relationships/tags" Target="../tags/tag21.xml"/><Relationship Id="rId13" Type="http://schemas.openxmlformats.org/officeDocument/2006/relationships/tags" Target="../tags/tag25.xml"/><Relationship Id="rId18" Type="http://schemas.openxmlformats.org/officeDocument/2006/relationships/tags" Target="../tags/tag30.xml"/><Relationship Id="rId39" Type="http://schemas.openxmlformats.org/officeDocument/2006/relationships/tags" Target="../tags/tag51.xml"/><Relationship Id="rId34" Type="http://schemas.openxmlformats.org/officeDocument/2006/relationships/tags" Target="../tags/tag46.xml"/><Relationship Id="rId50" Type="http://schemas.openxmlformats.org/officeDocument/2006/relationships/tags" Target="../tags/tag62.xml"/><Relationship Id="rId55" Type="http://schemas.openxmlformats.org/officeDocument/2006/relationships/tags" Target="../tags/tag6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8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tags" Target="../tags/tag83.xml"/><Relationship Id="rId4"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tags" Target="../tags/tag88.xml"/><Relationship Id="rId2" Type="http://schemas.openxmlformats.org/officeDocument/2006/relationships/tags" Target="../tags/tag87.xml"/><Relationship Id="rId1" Type="http://schemas.openxmlformats.org/officeDocument/2006/relationships/tags" Target="../tags/tag86.xml"/><Relationship Id="rId4"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tags" Target="../tags/tag89.xml"/><Relationship Id="rId4"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tags" Target="../tags/tag92.xml"/><Relationship Id="rId4"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tags" Target="../tags/tag95.xml"/><Relationship Id="rId4"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tags" Target="../tags/tag98.xml"/><Relationship Id="rId4"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tags" Target="../tags/tag103.xml"/><Relationship Id="rId2" Type="http://schemas.openxmlformats.org/officeDocument/2006/relationships/tags" Target="../tags/tag102.xml"/><Relationship Id="rId1" Type="http://schemas.openxmlformats.org/officeDocument/2006/relationships/tags" Target="../tags/tag101.xml"/><Relationship Id="rId4"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tags" Target="../tags/tag104.xml"/><Relationship Id="rId4"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tags" Target="../tags/tag107.xml"/><Relationship Id="rId4"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tags" Target="../tags/tag112.xml"/><Relationship Id="rId2" Type="http://schemas.openxmlformats.org/officeDocument/2006/relationships/tags" Target="../tags/tag111.xml"/><Relationship Id="rId1" Type="http://schemas.openxmlformats.org/officeDocument/2006/relationships/tags" Target="../tags/tag110.xml"/><Relationship Id="rId4"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tags" Target="../tags/tag113.xml"/><Relationship Id="rId4"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tags" Target="../tags/tag116.xml"/><Relationship Id="rId4"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tags" Target="../tags/tag121.xml"/><Relationship Id="rId2" Type="http://schemas.openxmlformats.org/officeDocument/2006/relationships/tags" Target="../tags/tag120.xml"/><Relationship Id="rId1" Type="http://schemas.openxmlformats.org/officeDocument/2006/relationships/tags" Target="../tags/tag119.xml"/><Relationship Id="rId4"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tags" Target="../tags/tag124.xml"/><Relationship Id="rId2" Type="http://schemas.openxmlformats.org/officeDocument/2006/relationships/tags" Target="../tags/tag123.xml"/><Relationship Id="rId1" Type="http://schemas.openxmlformats.org/officeDocument/2006/relationships/tags" Target="../tags/tag122.xml"/><Relationship Id="rId4"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openxmlformats.org/officeDocument/2006/relationships/tags" Target="../tags/tag127.xml"/><Relationship Id="rId2" Type="http://schemas.openxmlformats.org/officeDocument/2006/relationships/tags" Target="../tags/tag126.xml"/><Relationship Id="rId1" Type="http://schemas.openxmlformats.org/officeDocument/2006/relationships/tags" Target="../tags/tag125.xml"/><Relationship Id="rId4"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tags" Target="../tags/tag135.xml"/><Relationship Id="rId3" Type="http://schemas.openxmlformats.org/officeDocument/2006/relationships/tags" Target="../tags/tag130.xml"/><Relationship Id="rId7" Type="http://schemas.openxmlformats.org/officeDocument/2006/relationships/tags" Target="../tags/tag134.xml"/><Relationship Id="rId2" Type="http://schemas.openxmlformats.org/officeDocument/2006/relationships/tags" Target="../tags/tag129.xml"/><Relationship Id="rId1" Type="http://schemas.openxmlformats.org/officeDocument/2006/relationships/tags" Target="../tags/tag128.xml"/><Relationship Id="rId6" Type="http://schemas.openxmlformats.org/officeDocument/2006/relationships/tags" Target="../tags/tag133.xml"/><Relationship Id="rId5" Type="http://schemas.openxmlformats.org/officeDocument/2006/relationships/tags" Target="../tags/tag132.xml"/><Relationship Id="rId4" Type="http://schemas.openxmlformats.org/officeDocument/2006/relationships/tags" Target="../tags/tag131.xml"/><Relationship Id="rId9"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8" Type="http://schemas.openxmlformats.org/officeDocument/2006/relationships/tags" Target="../tags/tag143.xml"/><Relationship Id="rId3" Type="http://schemas.openxmlformats.org/officeDocument/2006/relationships/tags" Target="../tags/tag138.xml"/><Relationship Id="rId7" Type="http://schemas.openxmlformats.org/officeDocument/2006/relationships/tags" Target="../tags/tag142.xml"/><Relationship Id="rId2" Type="http://schemas.openxmlformats.org/officeDocument/2006/relationships/tags" Target="../tags/tag137.xml"/><Relationship Id="rId1" Type="http://schemas.openxmlformats.org/officeDocument/2006/relationships/tags" Target="../tags/tag136.xml"/><Relationship Id="rId6" Type="http://schemas.openxmlformats.org/officeDocument/2006/relationships/tags" Target="../tags/tag141.xml"/><Relationship Id="rId5" Type="http://schemas.openxmlformats.org/officeDocument/2006/relationships/tags" Target="../tags/tag140.xml"/><Relationship Id="rId4" Type="http://schemas.openxmlformats.org/officeDocument/2006/relationships/tags" Target="../tags/tag139.xml"/><Relationship Id="rId9"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8" Type="http://schemas.openxmlformats.org/officeDocument/2006/relationships/tags" Target="../tags/tag151.xml"/><Relationship Id="rId3" Type="http://schemas.openxmlformats.org/officeDocument/2006/relationships/tags" Target="../tags/tag146.xml"/><Relationship Id="rId7" Type="http://schemas.openxmlformats.org/officeDocument/2006/relationships/tags" Target="../tags/tag150.xml"/><Relationship Id="rId2" Type="http://schemas.openxmlformats.org/officeDocument/2006/relationships/tags" Target="../tags/tag145.xml"/><Relationship Id="rId1" Type="http://schemas.openxmlformats.org/officeDocument/2006/relationships/tags" Target="../tags/tag144.xml"/><Relationship Id="rId6" Type="http://schemas.openxmlformats.org/officeDocument/2006/relationships/tags" Target="../tags/tag149.xml"/><Relationship Id="rId5" Type="http://schemas.openxmlformats.org/officeDocument/2006/relationships/tags" Target="../tags/tag148.xml"/><Relationship Id="rId4" Type="http://schemas.openxmlformats.org/officeDocument/2006/relationships/tags" Target="../tags/tag147.xml"/><Relationship Id="rId9"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5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15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15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43497DF9-C4DB-FD9B-579F-F57544787613}"/>
              </a:ext>
            </a:extLst>
          </p:cNvPr>
          <p:cNvSpPr txBox="1">
            <a:spLocks/>
          </p:cNvSpPr>
          <p:nvPr/>
        </p:nvSpPr>
        <p:spPr>
          <a:xfrm>
            <a:off x="4563353" y="106104"/>
            <a:ext cx="3065293" cy="529901"/>
          </a:xfrm>
          <a:prstGeom prst="rect">
            <a:avLst/>
          </a:prstGeom>
          <a:solidFill>
            <a:srgbClr val="0070C0"/>
          </a:solidFill>
          <a:ln w="19050">
            <a:no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Font typeface="Arial" panose="020B0604020202020204" pitchFamily="34" charset="0"/>
              <a:buNone/>
            </a:pPr>
            <a:r>
              <a:rPr lang="en-US" sz="3200" dirty="0">
                <a:solidFill>
                  <a:schemeClr val="bg1"/>
                </a:solidFill>
              </a:rPr>
              <a:t>UCSD CSE 30</a:t>
            </a:r>
          </a:p>
        </p:txBody>
      </p:sp>
      <p:sp>
        <p:nvSpPr>
          <p:cNvPr id="3" name="Text Placeholder 3">
            <a:extLst>
              <a:ext uri="{FF2B5EF4-FFF2-40B4-BE49-F238E27FC236}">
                <a16:creationId xmlns:a16="http://schemas.microsoft.com/office/drawing/2014/main" id="{5B5CA933-6659-DB1B-58D4-6C967621FD01}"/>
              </a:ext>
            </a:extLst>
          </p:cNvPr>
          <p:cNvSpPr txBox="1">
            <a:spLocks/>
          </p:cNvSpPr>
          <p:nvPr/>
        </p:nvSpPr>
        <p:spPr>
          <a:xfrm>
            <a:off x="132080" y="6312861"/>
            <a:ext cx="1872474" cy="439035"/>
          </a:xfrm>
          <a:prstGeom prst="rect">
            <a:avLst/>
          </a:prstGeom>
          <a:solidFill>
            <a:srgbClr val="0070C0"/>
          </a:solidFill>
          <a:ln w="19050">
            <a:no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None/>
            </a:pPr>
            <a:r>
              <a:rPr lang="en-US" sz="2400" dirty="0">
                <a:solidFill>
                  <a:schemeClr val="bg1"/>
                </a:solidFill>
              </a:rPr>
              <a:t>Keith Muller </a:t>
            </a:r>
          </a:p>
        </p:txBody>
      </p:sp>
      <p:sp>
        <p:nvSpPr>
          <p:cNvPr id="4" name="Text Placeholder 3">
            <a:extLst>
              <a:ext uri="{FF2B5EF4-FFF2-40B4-BE49-F238E27FC236}">
                <a16:creationId xmlns:a16="http://schemas.microsoft.com/office/drawing/2014/main" id="{E5228254-9A0D-0FCB-9486-F59C1E8AD825}"/>
              </a:ext>
            </a:extLst>
          </p:cNvPr>
          <p:cNvSpPr txBox="1">
            <a:spLocks/>
          </p:cNvSpPr>
          <p:nvPr/>
        </p:nvSpPr>
        <p:spPr>
          <a:xfrm>
            <a:off x="5319206" y="1492341"/>
            <a:ext cx="1914714" cy="439035"/>
          </a:xfrm>
          <a:prstGeom prst="rect">
            <a:avLst/>
          </a:prstGeom>
          <a:solidFill>
            <a:srgbClr val="0070C0"/>
          </a:solidFill>
          <a:ln w="19050">
            <a:no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Lecture - 16</a:t>
            </a:r>
          </a:p>
        </p:txBody>
      </p:sp>
      <p:sp>
        <p:nvSpPr>
          <p:cNvPr id="6" name="Text Placeholder 3">
            <a:extLst>
              <a:ext uri="{FF2B5EF4-FFF2-40B4-BE49-F238E27FC236}">
                <a16:creationId xmlns:a16="http://schemas.microsoft.com/office/drawing/2014/main" id="{8A5DF4B8-3B21-471C-AB4D-656E238C2999}"/>
              </a:ext>
            </a:extLst>
          </p:cNvPr>
          <p:cNvSpPr txBox="1">
            <a:spLocks/>
          </p:cNvSpPr>
          <p:nvPr/>
        </p:nvSpPr>
        <p:spPr>
          <a:xfrm>
            <a:off x="2323113" y="799377"/>
            <a:ext cx="7522623" cy="439035"/>
          </a:xfrm>
          <a:prstGeom prst="rect">
            <a:avLst/>
          </a:prstGeom>
          <a:solidFill>
            <a:srgbClr val="0070C0"/>
          </a:solidFill>
          <a:ln w="19050">
            <a:no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Font typeface="Arial" panose="020B0604020202020204" pitchFamily="34" charset="0"/>
              <a:buNone/>
            </a:pPr>
            <a:r>
              <a:rPr lang="en-US" sz="2400" dirty="0">
                <a:solidFill>
                  <a:schemeClr val="bg1"/>
                </a:solidFill>
              </a:rPr>
              <a:t>Computer Organization and Systems Programming</a:t>
            </a:r>
          </a:p>
        </p:txBody>
      </p:sp>
      <p:sp>
        <p:nvSpPr>
          <p:cNvPr id="7" name="Text Placeholder 3">
            <a:extLst>
              <a:ext uri="{FF2B5EF4-FFF2-40B4-BE49-F238E27FC236}">
                <a16:creationId xmlns:a16="http://schemas.microsoft.com/office/drawing/2014/main" id="{80D7BEAD-585D-AF13-F52C-2E855CB10A6F}"/>
              </a:ext>
            </a:extLst>
          </p:cNvPr>
          <p:cNvSpPr txBox="1">
            <a:spLocks/>
          </p:cNvSpPr>
          <p:nvPr/>
        </p:nvSpPr>
        <p:spPr>
          <a:xfrm>
            <a:off x="132080" y="106104"/>
            <a:ext cx="1781034" cy="333167"/>
          </a:xfrm>
          <a:prstGeom prst="rect">
            <a:avLst/>
          </a:prstGeom>
          <a:solidFill>
            <a:srgbClr val="0070C0"/>
          </a:solidFill>
          <a:ln w="19050">
            <a:no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None/>
            </a:pPr>
            <a:r>
              <a:rPr lang="en-US" sz="1400" dirty="0">
                <a:solidFill>
                  <a:schemeClr val="bg1"/>
                </a:solidFill>
              </a:rPr>
              <a:t>Version 2.13</a:t>
            </a:r>
          </a:p>
        </p:txBody>
      </p:sp>
      <p:sp>
        <p:nvSpPr>
          <p:cNvPr id="5" name="Text Placeholder 3">
            <a:extLst>
              <a:ext uri="{FF2B5EF4-FFF2-40B4-BE49-F238E27FC236}">
                <a16:creationId xmlns:a16="http://schemas.microsoft.com/office/drawing/2014/main" id="{DF1EEA5E-B691-DA45-CC86-2D7470363650}"/>
              </a:ext>
            </a:extLst>
          </p:cNvPr>
          <p:cNvSpPr txBox="1">
            <a:spLocks/>
          </p:cNvSpPr>
          <p:nvPr/>
        </p:nvSpPr>
        <p:spPr>
          <a:xfrm>
            <a:off x="9038202" y="6408357"/>
            <a:ext cx="3112566"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Colossus </a:t>
            </a:r>
            <a:r>
              <a:rPr lang="en-US" sz="2400" dirty="0" err="1">
                <a:solidFill>
                  <a:schemeClr val="bg1"/>
                </a:solidFill>
              </a:rPr>
              <a:t>MkII</a:t>
            </a:r>
            <a:r>
              <a:rPr lang="en-US" sz="2400" dirty="0">
                <a:solidFill>
                  <a:schemeClr val="bg1"/>
                </a:solidFill>
              </a:rPr>
              <a:t> - 1944</a:t>
            </a:r>
          </a:p>
        </p:txBody>
      </p:sp>
    </p:spTree>
    <p:extLst>
      <p:ext uri="{BB962C8B-B14F-4D97-AF65-F5344CB8AC3E}">
        <p14:creationId xmlns:p14="http://schemas.microsoft.com/office/powerpoint/2010/main" val="4161750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8-bit Signed</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ldrsb</a:t>
            </a:r>
            <a:r>
              <a:rPr lang="en-US" sz="2800" dirty="0">
                <a:solidFill>
                  <a:schemeClr val="tx2"/>
                </a:solidFill>
              </a:rPr>
              <a:t> r1, [r0]</a:t>
            </a:r>
          </a:p>
          <a:p>
            <a:pPr algn="ctr"/>
            <a:r>
              <a:rPr lang="en-US" sz="2400" dirty="0">
                <a:solidFill>
                  <a:schemeClr val="tx2"/>
                </a:solidFill>
              </a:rPr>
              <a:t>load signed byte</a:t>
            </a: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ff</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ff</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ff</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0x81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8</a:t>
            </a:r>
            <a:r>
              <a:rPr lang="en-US" sz="2000" dirty="0">
                <a:solidFill>
                  <a:schemeClr val="accent6"/>
                </a:solidFill>
              </a:rPr>
              <a:t>1</a:t>
            </a:r>
          </a:p>
        </p:txBody>
      </p: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9735933-7BA1-DCF4-EE13-2A55E24B503F}"/>
              </a:ext>
            </a:extLst>
          </p:cNvPr>
          <p:cNvSpPr txBox="1"/>
          <p:nvPr/>
        </p:nvSpPr>
        <p:spPr>
          <a:xfrm>
            <a:off x="9348922" y="3005664"/>
            <a:ext cx="1903085" cy="646331"/>
          </a:xfrm>
          <a:prstGeom prst="rect">
            <a:avLst/>
          </a:prstGeom>
          <a:noFill/>
        </p:spPr>
        <p:txBody>
          <a:bodyPr wrap="none" rtlCol="0">
            <a:spAutoFit/>
          </a:bodyPr>
          <a:lstStyle/>
          <a:p>
            <a:r>
              <a:rPr lang="en-US" dirty="0"/>
              <a:t>0x81 </a:t>
            </a:r>
          </a:p>
          <a:p>
            <a:r>
              <a:rPr lang="en-US" dirty="0"/>
              <a:t>negative number</a:t>
            </a:r>
          </a:p>
        </p:txBody>
      </p:sp>
      <p:sp>
        <p:nvSpPr>
          <p:cNvPr id="4" name="Right Brace 3">
            <a:extLst>
              <a:ext uri="{FF2B5EF4-FFF2-40B4-BE49-F238E27FC236}">
                <a16:creationId xmlns:a16="http://schemas.microsoft.com/office/drawing/2014/main" id="{1353A4AE-665A-D6BD-DFC4-DC4CF348CCB0}"/>
              </a:ext>
            </a:extLst>
          </p:cNvPr>
          <p:cNvSpPr/>
          <p:nvPr/>
        </p:nvSpPr>
        <p:spPr>
          <a:xfrm>
            <a:off x="9102720" y="3184293"/>
            <a:ext cx="455005" cy="357826"/>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79D073AA-76F6-2AC1-4580-8A8B985CF11C}"/>
              </a:ext>
            </a:extLst>
          </p:cNvPr>
          <p:cNvSpPr txBox="1"/>
          <p:nvPr/>
        </p:nvSpPr>
        <p:spPr>
          <a:xfrm>
            <a:off x="3260191" y="2735889"/>
            <a:ext cx="1402948" cy="369332"/>
          </a:xfrm>
          <a:prstGeom prst="rect">
            <a:avLst/>
          </a:prstGeom>
          <a:noFill/>
        </p:spPr>
        <p:txBody>
          <a:bodyPr wrap="none" rtlCol="0">
            <a:spAutoFit/>
          </a:bodyPr>
          <a:lstStyle/>
          <a:p>
            <a:r>
              <a:rPr lang="en-US" dirty="0">
                <a:solidFill>
                  <a:srgbClr val="FF0000"/>
                </a:solidFill>
              </a:rPr>
              <a:t>Sign extend</a:t>
            </a:r>
          </a:p>
        </p:txBody>
      </p:sp>
      <p:sp>
        <p:nvSpPr>
          <p:cNvPr id="20" name="TextBox 19">
            <a:extLst>
              <a:ext uri="{FF2B5EF4-FFF2-40B4-BE49-F238E27FC236}">
                <a16:creationId xmlns:a16="http://schemas.microsoft.com/office/drawing/2014/main" id="{924DBD31-57F5-84F5-EFFC-16760BA1CA02}"/>
              </a:ext>
            </a:extLst>
          </p:cNvPr>
          <p:cNvSpPr txBox="1"/>
          <p:nvPr/>
        </p:nvSpPr>
        <p:spPr>
          <a:xfrm>
            <a:off x="5357210" y="1022750"/>
            <a:ext cx="1467068" cy="369332"/>
          </a:xfrm>
          <a:prstGeom prst="rect">
            <a:avLst/>
          </a:prstGeom>
          <a:noFill/>
        </p:spPr>
        <p:txBody>
          <a:bodyPr wrap="none" rtlCol="0">
            <a:spAutoFit/>
          </a:bodyPr>
          <a:lstStyle/>
          <a:p>
            <a:r>
              <a:rPr lang="en-US" dirty="0">
                <a:solidFill>
                  <a:srgbClr val="FF0000"/>
                </a:solidFill>
              </a:rPr>
              <a:t>0b1</a:t>
            </a:r>
            <a:r>
              <a:rPr lang="en-US" dirty="0">
                <a:solidFill>
                  <a:schemeClr val="accent6"/>
                </a:solidFill>
              </a:rPr>
              <a:t>0000001</a:t>
            </a:r>
          </a:p>
        </p:txBody>
      </p:sp>
      <p:sp>
        <p:nvSpPr>
          <p:cNvPr id="21" name="Up Arrow 20">
            <a:extLst>
              <a:ext uri="{FF2B5EF4-FFF2-40B4-BE49-F238E27FC236}">
                <a16:creationId xmlns:a16="http://schemas.microsoft.com/office/drawing/2014/main" id="{D5BE404C-EF21-0A64-C09E-C997025CFB96}"/>
              </a:ext>
            </a:extLst>
          </p:cNvPr>
          <p:cNvSpPr/>
          <p:nvPr/>
        </p:nvSpPr>
        <p:spPr>
          <a:xfrm>
            <a:off x="5676316" y="1336543"/>
            <a:ext cx="187371" cy="119727"/>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725FF16C-AA65-43BB-24F7-9B53E1DA58D4}"/>
              </a:ext>
            </a:extLst>
          </p:cNvPr>
          <p:cNvCxnSpPr>
            <a:cxnSpLocks/>
          </p:cNvCxnSpPr>
          <p:nvPr/>
        </p:nvCxnSpPr>
        <p:spPr>
          <a:xfrm flipV="1">
            <a:off x="4791018" y="1803981"/>
            <a:ext cx="0" cy="619905"/>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F0F17AC-FF83-AB98-C1D3-672638152229}"/>
              </a:ext>
            </a:extLst>
          </p:cNvPr>
          <p:cNvCxnSpPr>
            <a:cxnSpLocks/>
          </p:cNvCxnSpPr>
          <p:nvPr/>
        </p:nvCxnSpPr>
        <p:spPr>
          <a:xfrm flipV="1">
            <a:off x="3847878" y="1794202"/>
            <a:ext cx="0" cy="629684"/>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9D0F53C-F2AF-A7F7-7AA7-6C8A954AE79D}"/>
              </a:ext>
            </a:extLst>
          </p:cNvPr>
          <p:cNvSpPr txBox="1"/>
          <p:nvPr/>
        </p:nvSpPr>
        <p:spPr>
          <a:xfrm>
            <a:off x="2652989" y="2407617"/>
            <a:ext cx="552395" cy="369332"/>
          </a:xfrm>
          <a:prstGeom prst="rect">
            <a:avLst/>
          </a:prstGeom>
          <a:solidFill>
            <a:schemeClr val="bg1"/>
          </a:solidFill>
          <a:ln>
            <a:solidFill>
              <a:schemeClr val="accent1"/>
            </a:solidFill>
          </a:ln>
        </p:spPr>
        <p:txBody>
          <a:bodyPr wrap="none" rtlCol="0">
            <a:spAutoFit/>
          </a:bodyPr>
          <a:lstStyle/>
          <a:p>
            <a:pPr algn="ctr"/>
            <a:r>
              <a:rPr lang="en-US" sz="1800" dirty="0">
                <a:solidFill>
                  <a:schemeClr val="accent6"/>
                </a:solidFill>
              </a:rPr>
              <a:t>0x</a:t>
            </a:r>
            <a:r>
              <a:rPr lang="en-US" sz="1800" dirty="0">
                <a:solidFill>
                  <a:srgbClr val="FF0000"/>
                </a:solidFill>
              </a:rPr>
              <a:t>ff</a:t>
            </a:r>
          </a:p>
        </p:txBody>
      </p:sp>
      <p:sp>
        <p:nvSpPr>
          <p:cNvPr id="25" name="TextBox 24">
            <a:extLst>
              <a:ext uri="{FF2B5EF4-FFF2-40B4-BE49-F238E27FC236}">
                <a16:creationId xmlns:a16="http://schemas.microsoft.com/office/drawing/2014/main" id="{CAABE3F1-DED8-B231-7EB6-926A7B9BDBA0}"/>
              </a:ext>
            </a:extLst>
          </p:cNvPr>
          <p:cNvSpPr txBox="1"/>
          <p:nvPr/>
        </p:nvSpPr>
        <p:spPr>
          <a:xfrm>
            <a:off x="3529870" y="2423886"/>
            <a:ext cx="552395" cy="369332"/>
          </a:xfrm>
          <a:prstGeom prst="rect">
            <a:avLst/>
          </a:prstGeom>
          <a:solidFill>
            <a:schemeClr val="bg1"/>
          </a:solidFill>
          <a:ln>
            <a:solidFill>
              <a:schemeClr val="accent1"/>
            </a:solidFill>
          </a:ln>
        </p:spPr>
        <p:txBody>
          <a:bodyPr wrap="none" rtlCol="0">
            <a:spAutoFit/>
          </a:bodyPr>
          <a:lstStyle/>
          <a:p>
            <a:pPr algn="ctr"/>
            <a:r>
              <a:rPr lang="en-US" sz="1800" dirty="0">
                <a:solidFill>
                  <a:schemeClr val="accent6"/>
                </a:solidFill>
              </a:rPr>
              <a:t>0x</a:t>
            </a:r>
            <a:r>
              <a:rPr lang="en-US" sz="1800" dirty="0">
                <a:solidFill>
                  <a:srgbClr val="FF0000"/>
                </a:solidFill>
              </a:rPr>
              <a:t>ff</a:t>
            </a:r>
          </a:p>
        </p:txBody>
      </p:sp>
      <p:sp>
        <p:nvSpPr>
          <p:cNvPr id="26" name="TextBox 25">
            <a:extLst>
              <a:ext uri="{FF2B5EF4-FFF2-40B4-BE49-F238E27FC236}">
                <a16:creationId xmlns:a16="http://schemas.microsoft.com/office/drawing/2014/main" id="{2ABB93F3-F913-035E-F85A-4B171C0CFBCE}"/>
              </a:ext>
            </a:extLst>
          </p:cNvPr>
          <p:cNvSpPr txBox="1"/>
          <p:nvPr/>
        </p:nvSpPr>
        <p:spPr>
          <a:xfrm>
            <a:off x="4457841" y="2416586"/>
            <a:ext cx="552395" cy="369332"/>
          </a:xfrm>
          <a:prstGeom prst="rect">
            <a:avLst/>
          </a:prstGeom>
          <a:solidFill>
            <a:schemeClr val="bg1"/>
          </a:solidFill>
          <a:ln>
            <a:solidFill>
              <a:schemeClr val="accent1"/>
            </a:solidFill>
          </a:ln>
        </p:spPr>
        <p:txBody>
          <a:bodyPr wrap="none" rtlCol="0">
            <a:spAutoFit/>
          </a:bodyPr>
          <a:lstStyle/>
          <a:p>
            <a:pPr algn="ctr"/>
            <a:r>
              <a:rPr lang="en-US" sz="1800" dirty="0">
                <a:solidFill>
                  <a:schemeClr val="accent6"/>
                </a:solidFill>
              </a:rPr>
              <a:t>0x</a:t>
            </a:r>
            <a:r>
              <a:rPr lang="en-US" sz="1800" dirty="0">
                <a:solidFill>
                  <a:srgbClr val="FF0000"/>
                </a:solidFill>
              </a:rPr>
              <a:t>ff</a:t>
            </a:r>
          </a:p>
        </p:txBody>
      </p:sp>
      <p:cxnSp>
        <p:nvCxnSpPr>
          <p:cNvPr id="27" name="Straight Arrow Connector 26">
            <a:extLst>
              <a:ext uri="{FF2B5EF4-FFF2-40B4-BE49-F238E27FC236}">
                <a16:creationId xmlns:a16="http://schemas.microsoft.com/office/drawing/2014/main" id="{749A20C1-0811-C249-75B9-FEC773E089A3}"/>
              </a:ext>
            </a:extLst>
          </p:cNvPr>
          <p:cNvCxnSpPr>
            <a:cxnSpLocks/>
          </p:cNvCxnSpPr>
          <p:nvPr/>
        </p:nvCxnSpPr>
        <p:spPr>
          <a:xfrm flipV="1">
            <a:off x="2912322" y="1762361"/>
            <a:ext cx="0" cy="655035"/>
          </a:xfrm>
          <a:prstGeom prst="straightConnector1">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0078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8-bit Signed</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ldrb</a:t>
            </a:r>
            <a:r>
              <a:rPr lang="en-US" sz="2800" dirty="0">
                <a:solidFill>
                  <a:schemeClr val="tx2"/>
                </a:solidFill>
              </a:rPr>
              <a:t> r1, [r0]</a:t>
            </a:r>
          </a:p>
          <a:p>
            <a:pPr algn="ctr"/>
            <a:r>
              <a:rPr lang="en-US" sz="2400" dirty="0">
                <a:solidFill>
                  <a:schemeClr val="tx2"/>
                </a:solidFill>
              </a:rPr>
              <a:t>load unsigned byte</a:t>
            </a: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0x81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8</a:t>
            </a:r>
            <a:r>
              <a:rPr lang="en-US" sz="2000" dirty="0">
                <a:solidFill>
                  <a:schemeClr val="accent6"/>
                </a:solidFill>
              </a:rPr>
              <a:t>1</a:t>
            </a:r>
          </a:p>
        </p:txBody>
      </p: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9735933-7BA1-DCF4-EE13-2A55E24B503F}"/>
              </a:ext>
            </a:extLst>
          </p:cNvPr>
          <p:cNvSpPr txBox="1"/>
          <p:nvPr/>
        </p:nvSpPr>
        <p:spPr>
          <a:xfrm>
            <a:off x="9348922" y="3005664"/>
            <a:ext cx="1813317" cy="646331"/>
          </a:xfrm>
          <a:prstGeom prst="rect">
            <a:avLst/>
          </a:prstGeom>
          <a:noFill/>
        </p:spPr>
        <p:txBody>
          <a:bodyPr wrap="none" rtlCol="0">
            <a:spAutoFit/>
          </a:bodyPr>
          <a:lstStyle/>
          <a:p>
            <a:r>
              <a:rPr lang="en-US" dirty="0"/>
              <a:t>0x81 </a:t>
            </a:r>
          </a:p>
          <a:p>
            <a:r>
              <a:rPr lang="en-US" dirty="0"/>
              <a:t>positive number</a:t>
            </a:r>
          </a:p>
        </p:txBody>
      </p:sp>
      <p:sp>
        <p:nvSpPr>
          <p:cNvPr id="4" name="Right Brace 3">
            <a:extLst>
              <a:ext uri="{FF2B5EF4-FFF2-40B4-BE49-F238E27FC236}">
                <a16:creationId xmlns:a16="http://schemas.microsoft.com/office/drawing/2014/main" id="{1353A4AE-665A-D6BD-DFC4-DC4CF348CCB0}"/>
              </a:ext>
            </a:extLst>
          </p:cNvPr>
          <p:cNvSpPr/>
          <p:nvPr/>
        </p:nvSpPr>
        <p:spPr>
          <a:xfrm>
            <a:off x="9102720" y="3184293"/>
            <a:ext cx="455005" cy="357826"/>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904955CE-0762-252A-C614-912B47B7EAD3}"/>
              </a:ext>
            </a:extLst>
          </p:cNvPr>
          <p:cNvCxnSpPr>
            <a:cxnSpLocks/>
          </p:cNvCxnSpPr>
          <p:nvPr/>
        </p:nvCxnSpPr>
        <p:spPr>
          <a:xfrm flipV="1">
            <a:off x="4791018" y="1803981"/>
            <a:ext cx="0" cy="619905"/>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86C97F6-0BBB-240D-61A8-A8B92DE993C3}"/>
              </a:ext>
            </a:extLst>
          </p:cNvPr>
          <p:cNvCxnSpPr>
            <a:cxnSpLocks/>
          </p:cNvCxnSpPr>
          <p:nvPr/>
        </p:nvCxnSpPr>
        <p:spPr>
          <a:xfrm flipV="1">
            <a:off x="3847878" y="1794202"/>
            <a:ext cx="0" cy="629684"/>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E73E5D6-CAC6-FFF3-F6D4-FD2399B02F44}"/>
              </a:ext>
            </a:extLst>
          </p:cNvPr>
          <p:cNvCxnSpPr>
            <a:cxnSpLocks/>
          </p:cNvCxnSpPr>
          <p:nvPr/>
        </p:nvCxnSpPr>
        <p:spPr>
          <a:xfrm flipV="1">
            <a:off x="2912322" y="1762361"/>
            <a:ext cx="0" cy="655035"/>
          </a:xfrm>
          <a:prstGeom prst="straightConnector1">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4F72BF3-A2E8-E37E-FE3E-5A12CFB76A37}"/>
              </a:ext>
            </a:extLst>
          </p:cNvPr>
          <p:cNvSpPr txBox="1"/>
          <p:nvPr/>
        </p:nvSpPr>
        <p:spPr>
          <a:xfrm>
            <a:off x="2586785" y="2407617"/>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
        <p:nvSpPr>
          <p:cNvPr id="26" name="TextBox 25">
            <a:extLst>
              <a:ext uri="{FF2B5EF4-FFF2-40B4-BE49-F238E27FC236}">
                <a16:creationId xmlns:a16="http://schemas.microsoft.com/office/drawing/2014/main" id="{10D2ABD1-D0FF-8575-3CDC-60DF9271C0AA}"/>
              </a:ext>
            </a:extLst>
          </p:cNvPr>
          <p:cNvSpPr txBox="1"/>
          <p:nvPr/>
        </p:nvSpPr>
        <p:spPr>
          <a:xfrm>
            <a:off x="3463666" y="2423886"/>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
        <p:nvSpPr>
          <p:cNvPr id="27" name="TextBox 26">
            <a:extLst>
              <a:ext uri="{FF2B5EF4-FFF2-40B4-BE49-F238E27FC236}">
                <a16:creationId xmlns:a16="http://schemas.microsoft.com/office/drawing/2014/main" id="{42521204-D65A-24CA-D023-C021E1F330C4}"/>
              </a:ext>
            </a:extLst>
          </p:cNvPr>
          <p:cNvSpPr txBox="1"/>
          <p:nvPr/>
        </p:nvSpPr>
        <p:spPr>
          <a:xfrm>
            <a:off x="4391637" y="2416586"/>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Tree>
    <p:extLst>
      <p:ext uri="{BB962C8B-B14F-4D97-AF65-F5344CB8AC3E}">
        <p14:creationId xmlns:p14="http://schemas.microsoft.com/office/powerpoint/2010/main" val="3461741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Storing 32-bit Registers To Memory, 32-bit</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2"/>
                </a:solidFill>
              </a:rPr>
              <a:t>str r1, [r0]</a:t>
            </a:r>
            <a:endParaRPr lang="en-US" sz="2400" dirty="0">
              <a:solidFill>
                <a:schemeClr val="tx2"/>
              </a:solidFill>
            </a:endParaRP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V="1">
            <a:off x="4791018" y="1803981"/>
            <a:ext cx="0" cy="1226830"/>
          </a:xfrm>
          <a:prstGeom prst="straightConnector1">
            <a:avLst/>
          </a:prstGeom>
          <a:ln w="31750">
            <a:solidFill>
              <a:srgbClr val="00B0F0"/>
            </a:solidFill>
            <a:tailEnd type="non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C7B8180-C132-899A-4DFB-210076F61772}"/>
              </a:ext>
            </a:extLst>
          </p:cNvPr>
          <p:cNvCxnSpPr>
            <a:cxnSpLocks/>
          </p:cNvCxnSpPr>
          <p:nvPr/>
        </p:nvCxnSpPr>
        <p:spPr>
          <a:xfrm flipH="1">
            <a:off x="4783434" y="3016743"/>
            <a:ext cx="1935377" cy="0"/>
          </a:xfrm>
          <a:prstGeom prst="straightConnector1">
            <a:avLst/>
          </a:prstGeom>
          <a:ln w="31750">
            <a:solidFill>
              <a:srgbClr val="00B0F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C5F71BC5-43A1-CE05-4448-DC95458E4EB9}"/>
              </a:ext>
            </a:extLst>
          </p:cNvPr>
          <p:cNvCxnSpPr>
            <a:cxnSpLocks/>
          </p:cNvCxnSpPr>
          <p:nvPr/>
        </p:nvCxnSpPr>
        <p:spPr>
          <a:xfrm flipV="1">
            <a:off x="3847878" y="1794202"/>
            <a:ext cx="0" cy="912226"/>
          </a:xfrm>
          <a:prstGeom prst="straightConnector1">
            <a:avLst/>
          </a:prstGeom>
          <a:ln w="3175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57BF24A-B6C8-3E6B-01A3-D533B4F22034}"/>
              </a:ext>
            </a:extLst>
          </p:cNvPr>
          <p:cNvCxnSpPr>
            <a:cxnSpLocks/>
          </p:cNvCxnSpPr>
          <p:nvPr/>
        </p:nvCxnSpPr>
        <p:spPr>
          <a:xfrm flipH="1">
            <a:off x="3847878" y="2706428"/>
            <a:ext cx="2852858" cy="0"/>
          </a:xfrm>
          <a:prstGeom prst="straightConnector1">
            <a:avLst/>
          </a:prstGeom>
          <a:ln w="3175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5CAED960-919C-64F4-6921-2AC40BF6188C}"/>
              </a:ext>
            </a:extLst>
          </p:cNvPr>
          <p:cNvCxnSpPr>
            <a:cxnSpLocks/>
          </p:cNvCxnSpPr>
          <p:nvPr/>
        </p:nvCxnSpPr>
        <p:spPr>
          <a:xfrm flipV="1">
            <a:off x="2912322" y="1762361"/>
            <a:ext cx="0" cy="655035"/>
          </a:xfrm>
          <a:prstGeom prst="straightConnector1">
            <a:avLst/>
          </a:prstGeom>
          <a:ln w="31750">
            <a:solidFill>
              <a:srgbClr val="7030A0"/>
            </a:solidFill>
            <a:tailEnd type="non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0D29CBFB-231F-E451-2DB7-16DE39450709}"/>
              </a:ext>
            </a:extLst>
          </p:cNvPr>
          <p:cNvCxnSpPr>
            <a:cxnSpLocks/>
          </p:cNvCxnSpPr>
          <p:nvPr/>
        </p:nvCxnSpPr>
        <p:spPr>
          <a:xfrm flipH="1">
            <a:off x="2912322" y="2417396"/>
            <a:ext cx="3806489" cy="0"/>
          </a:xfrm>
          <a:prstGeom prst="straightConnector1">
            <a:avLst/>
          </a:prstGeom>
          <a:ln w="31750">
            <a:solidFill>
              <a:srgbClr val="7030A0"/>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0752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Storing 32-bit Registers To Memory, 16-bit</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strh</a:t>
            </a:r>
            <a:r>
              <a:rPr lang="en-US" sz="2800" dirty="0">
                <a:solidFill>
                  <a:schemeClr val="tx2"/>
                </a:solidFill>
              </a:rPr>
              <a:t> r1, [r0]</a:t>
            </a:r>
            <a:endParaRPr lang="en-US" sz="2400" dirty="0">
              <a:solidFill>
                <a:schemeClr val="tx2"/>
              </a:solidFill>
            </a:endParaRP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V="1">
            <a:off x="4791018" y="1803981"/>
            <a:ext cx="0" cy="1226830"/>
          </a:xfrm>
          <a:prstGeom prst="straightConnector1">
            <a:avLst/>
          </a:prstGeom>
          <a:ln w="31750">
            <a:solidFill>
              <a:srgbClr val="00B0F0"/>
            </a:solidFill>
            <a:tailEnd type="non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C7B8180-C132-899A-4DFB-210076F61772}"/>
              </a:ext>
            </a:extLst>
          </p:cNvPr>
          <p:cNvCxnSpPr>
            <a:cxnSpLocks/>
          </p:cNvCxnSpPr>
          <p:nvPr/>
        </p:nvCxnSpPr>
        <p:spPr>
          <a:xfrm flipH="1">
            <a:off x="4783434" y="3016743"/>
            <a:ext cx="1935377" cy="0"/>
          </a:xfrm>
          <a:prstGeom prst="straightConnector1">
            <a:avLst/>
          </a:prstGeom>
          <a:ln w="31750">
            <a:solidFill>
              <a:srgbClr val="00B0F0"/>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2072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Storing 32-bit Registers To Memory, 8-bit</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strb</a:t>
            </a:r>
            <a:r>
              <a:rPr lang="en-US" sz="2800" dirty="0">
                <a:solidFill>
                  <a:schemeClr val="tx2"/>
                </a:solidFill>
              </a:rPr>
              <a:t> r1, [r0]</a:t>
            </a:r>
            <a:endParaRPr lang="en-US" sz="2400" dirty="0">
              <a:solidFill>
                <a:schemeClr val="tx2"/>
              </a:solidFill>
            </a:endParaRP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1676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Storing 32-bit Registers To Memory, 8-bit – Storing different byte</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858252" y="1079818"/>
            <a:ext cx="9149175" cy="4583157"/>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353811" y="5646308"/>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strb</a:t>
            </a:r>
            <a:r>
              <a:rPr lang="en-US" sz="2800" dirty="0">
                <a:solidFill>
                  <a:schemeClr val="tx2"/>
                </a:solidFill>
              </a:rPr>
              <a:t> r1, [r0]</a:t>
            </a:r>
            <a:endParaRPr lang="en-US" sz="2400" dirty="0">
              <a:solidFill>
                <a:schemeClr val="tx2"/>
              </a:solidFill>
            </a:endParaRP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582429" y="2605047"/>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849410" y="2628858"/>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600716" y="2283149"/>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838621" y="338368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77" name="Rectangle 76">
            <a:extLst>
              <a:ext uri="{FF2B5EF4-FFF2-40B4-BE49-F238E27FC236}">
                <a16:creationId xmlns:a16="http://schemas.microsoft.com/office/drawing/2014/main" id="{E1285D42-C5D1-6AF0-C134-316B626F1FF3}"/>
              </a:ext>
            </a:extLst>
          </p:cNvPr>
          <p:cNvSpPr/>
          <p:nvPr/>
        </p:nvSpPr>
        <p:spPr>
          <a:xfrm>
            <a:off x="6838621" y="368825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78" name="Rectangle 77">
            <a:extLst>
              <a:ext uri="{FF2B5EF4-FFF2-40B4-BE49-F238E27FC236}">
                <a16:creationId xmlns:a16="http://schemas.microsoft.com/office/drawing/2014/main" id="{1A95C65F-D313-0E69-298B-6129E04FECA6}"/>
              </a:ext>
            </a:extLst>
          </p:cNvPr>
          <p:cNvSpPr/>
          <p:nvPr/>
        </p:nvSpPr>
        <p:spPr>
          <a:xfrm>
            <a:off x="6838621" y="399281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79" name="Rectangle 78">
            <a:extLst>
              <a:ext uri="{FF2B5EF4-FFF2-40B4-BE49-F238E27FC236}">
                <a16:creationId xmlns:a16="http://schemas.microsoft.com/office/drawing/2014/main" id="{E2F9B4EA-5BFA-BE52-C294-7C36571BD944}"/>
              </a:ext>
            </a:extLst>
          </p:cNvPr>
          <p:cNvSpPr/>
          <p:nvPr/>
        </p:nvSpPr>
        <p:spPr>
          <a:xfrm>
            <a:off x="6838621" y="430490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856874" y="2917134"/>
            <a:ext cx="7586" cy="1572433"/>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455208" y="5288001"/>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774177" y="4304901"/>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780269" y="3947075"/>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739523" y="3653876"/>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745615" y="3296050"/>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838621" y="29673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838621" y="4889079"/>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955746" y="3881541"/>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488672" y="4957169"/>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856874" y="4466603"/>
            <a:ext cx="999823" cy="0"/>
          </a:xfrm>
          <a:prstGeom prst="straightConnector1">
            <a:avLst/>
          </a:prstGeom>
          <a:ln w="317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323A7EB6-419F-9B0C-B0BB-F8AC959F943D}"/>
              </a:ext>
            </a:extLst>
          </p:cNvPr>
          <p:cNvGrpSpPr/>
          <p:nvPr/>
        </p:nvGrpSpPr>
        <p:grpSpPr>
          <a:xfrm>
            <a:off x="2582429" y="1669361"/>
            <a:ext cx="3742224" cy="312089"/>
            <a:chOff x="1085950" y="2250436"/>
            <a:chExt cx="3742224" cy="312089"/>
          </a:xfrm>
        </p:grpSpPr>
        <p:sp>
          <p:nvSpPr>
            <p:cNvPr id="4" name="Rectangle 3">
              <a:extLst>
                <a:ext uri="{FF2B5EF4-FFF2-40B4-BE49-F238E27FC236}">
                  <a16:creationId xmlns:a16="http://schemas.microsoft.com/office/drawing/2014/main" id="{3B50C4E7-9ABA-32DC-B1C0-3683DD535A90}"/>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5" name="Rectangle 4">
              <a:extLst>
                <a:ext uri="{FF2B5EF4-FFF2-40B4-BE49-F238E27FC236}">
                  <a16:creationId xmlns:a16="http://schemas.microsoft.com/office/drawing/2014/main" id="{C87DD0C4-8FDA-DA4F-DC05-5D930FA91E4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6" name="Rectangle 5">
              <a:extLst>
                <a:ext uri="{FF2B5EF4-FFF2-40B4-BE49-F238E27FC236}">
                  <a16:creationId xmlns:a16="http://schemas.microsoft.com/office/drawing/2014/main" id="{BC49C85A-7C39-7912-EFDC-A3362856F002}"/>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20" name="Rectangle 19">
              <a:extLst>
                <a:ext uri="{FF2B5EF4-FFF2-40B4-BE49-F238E27FC236}">
                  <a16:creationId xmlns:a16="http://schemas.microsoft.com/office/drawing/2014/main" id="{EB7995B7-6A99-3842-664C-AE2ACB0A821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21" name="TextBox 20">
            <a:extLst>
              <a:ext uri="{FF2B5EF4-FFF2-40B4-BE49-F238E27FC236}">
                <a16:creationId xmlns:a16="http://schemas.microsoft.com/office/drawing/2014/main" id="{31109FCE-AB71-7B7F-54FE-46EED1BF1437}"/>
              </a:ext>
            </a:extLst>
          </p:cNvPr>
          <p:cNvSpPr txBox="1"/>
          <p:nvPr/>
        </p:nvSpPr>
        <p:spPr>
          <a:xfrm>
            <a:off x="2600716" y="1347463"/>
            <a:ext cx="389850" cy="369332"/>
          </a:xfrm>
          <a:prstGeom prst="rect">
            <a:avLst/>
          </a:prstGeom>
          <a:noFill/>
        </p:spPr>
        <p:txBody>
          <a:bodyPr wrap="none" rtlCol="0">
            <a:spAutoFit/>
          </a:bodyPr>
          <a:lstStyle/>
          <a:p>
            <a:r>
              <a:rPr lang="en-US" dirty="0">
                <a:solidFill>
                  <a:srgbClr val="0070C0"/>
                </a:solidFill>
              </a:rPr>
              <a:t>r2</a:t>
            </a:r>
          </a:p>
        </p:txBody>
      </p:sp>
      <p:sp>
        <p:nvSpPr>
          <p:cNvPr id="23" name="TextBox 22">
            <a:extLst>
              <a:ext uri="{FF2B5EF4-FFF2-40B4-BE49-F238E27FC236}">
                <a16:creationId xmlns:a16="http://schemas.microsoft.com/office/drawing/2014/main" id="{FF4FF8AF-BF6D-C42D-E782-6E725B152AD0}"/>
              </a:ext>
            </a:extLst>
          </p:cNvPr>
          <p:cNvSpPr txBox="1"/>
          <p:nvPr/>
        </p:nvSpPr>
        <p:spPr>
          <a:xfrm>
            <a:off x="992563" y="2200962"/>
            <a:ext cx="1287532" cy="369332"/>
          </a:xfrm>
          <a:prstGeom prst="rect">
            <a:avLst/>
          </a:prstGeom>
          <a:noFill/>
        </p:spPr>
        <p:txBody>
          <a:bodyPr wrap="none" rtlCol="0">
            <a:spAutoFit/>
          </a:bodyPr>
          <a:lstStyle/>
          <a:p>
            <a:r>
              <a:rPr lang="en-US" dirty="0" err="1">
                <a:solidFill>
                  <a:srgbClr val="0070C0"/>
                </a:solidFill>
              </a:rPr>
              <a:t>lsr</a:t>
            </a:r>
            <a:r>
              <a:rPr lang="en-US" dirty="0">
                <a:solidFill>
                  <a:srgbClr val="0070C0"/>
                </a:solidFill>
              </a:rPr>
              <a:t> r1, r2, 8</a:t>
            </a:r>
          </a:p>
        </p:txBody>
      </p:sp>
      <p:cxnSp>
        <p:nvCxnSpPr>
          <p:cNvPr id="24" name="Straight Arrow Connector 23">
            <a:extLst>
              <a:ext uri="{FF2B5EF4-FFF2-40B4-BE49-F238E27FC236}">
                <a16:creationId xmlns:a16="http://schemas.microsoft.com/office/drawing/2014/main" id="{7C196C4A-460B-9A59-72C2-042787983490}"/>
              </a:ext>
            </a:extLst>
          </p:cNvPr>
          <p:cNvCxnSpPr>
            <a:cxnSpLocks/>
          </p:cNvCxnSpPr>
          <p:nvPr/>
        </p:nvCxnSpPr>
        <p:spPr>
          <a:xfrm flipH="1" flipV="1">
            <a:off x="3129717" y="1981448"/>
            <a:ext cx="728825" cy="623599"/>
          </a:xfrm>
          <a:prstGeom prst="straightConnector1">
            <a:avLst/>
          </a:prstGeom>
          <a:ln w="317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D1B89CC-0BBF-697D-58FF-30332869E659}"/>
              </a:ext>
            </a:extLst>
          </p:cNvPr>
          <p:cNvCxnSpPr>
            <a:cxnSpLocks/>
          </p:cNvCxnSpPr>
          <p:nvPr/>
        </p:nvCxnSpPr>
        <p:spPr>
          <a:xfrm flipH="1" flipV="1">
            <a:off x="4166902" y="1958339"/>
            <a:ext cx="728825" cy="623599"/>
          </a:xfrm>
          <a:prstGeom prst="straightConnector1">
            <a:avLst/>
          </a:prstGeom>
          <a:ln w="317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A6568B9-B75B-BBFA-5C2E-1040CB7E9B3B}"/>
              </a:ext>
            </a:extLst>
          </p:cNvPr>
          <p:cNvCxnSpPr>
            <a:cxnSpLocks/>
          </p:cNvCxnSpPr>
          <p:nvPr/>
        </p:nvCxnSpPr>
        <p:spPr>
          <a:xfrm flipH="1" flipV="1">
            <a:off x="5015096" y="2004558"/>
            <a:ext cx="728825" cy="623599"/>
          </a:xfrm>
          <a:prstGeom prst="straightConnector1">
            <a:avLst/>
          </a:prstGeom>
          <a:ln w="317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B837924C-37E7-102D-2BF8-74D0354B585C}"/>
              </a:ext>
            </a:extLst>
          </p:cNvPr>
          <p:cNvSpPr txBox="1"/>
          <p:nvPr/>
        </p:nvSpPr>
        <p:spPr>
          <a:xfrm>
            <a:off x="1524236" y="1645661"/>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cxnSp>
        <p:nvCxnSpPr>
          <p:cNvPr id="29" name="Straight Arrow Connector 28">
            <a:extLst>
              <a:ext uri="{FF2B5EF4-FFF2-40B4-BE49-F238E27FC236}">
                <a16:creationId xmlns:a16="http://schemas.microsoft.com/office/drawing/2014/main" id="{643B8A49-834C-09FB-4DE7-54C3F4A15412}"/>
              </a:ext>
            </a:extLst>
          </p:cNvPr>
          <p:cNvCxnSpPr>
            <a:cxnSpLocks/>
          </p:cNvCxnSpPr>
          <p:nvPr/>
        </p:nvCxnSpPr>
        <p:spPr>
          <a:xfrm flipH="1" flipV="1">
            <a:off x="2184572" y="1995921"/>
            <a:ext cx="451775" cy="656560"/>
          </a:xfrm>
          <a:prstGeom prst="straightConnector1">
            <a:avLst/>
          </a:prstGeom>
          <a:ln w="317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6EFF640-1E49-2290-939D-BB9D60CF0486}"/>
              </a:ext>
            </a:extLst>
          </p:cNvPr>
          <p:cNvSpPr txBox="1"/>
          <p:nvPr/>
        </p:nvSpPr>
        <p:spPr>
          <a:xfrm>
            <a:off x="4417006" y="1071199"/>
            <a:ext cx="5412700" cy="369332"/>
          </a:xfrm>
          <a:prstGeom prst="rect">
            <a:avLst/>
          </a:prstGeom>
          <a:noFill/>
        </p:spPr>
        <p:txBody>
          <a:bodyPr wrap="none" rtlCol="0">
            <a:spAutoFit/>
          </a:bodyPr>
          <a:lstStyle/>
          <a:p>
            <a:r>
              <a:rPr lang="en-US" dirty="0">
                <a:solidFill>
                  <a:srgbClr val="0070C0"/>
                </a:solidFill>
              </a:rPr>
              <a:t>We want store this byte to memory location 0x1000</a:t>
            </a:r>
          </a:p>
        </p:txBody>
      </p:sp>
      <p:sp>
        <p:nvSpPr>
          <p:cNvPr id="32" name="Down Arrow 31">
            <a:extLst>
              <a:ext uri="{FF2B5EF4-FFF2-40B4-BE49-F238E27FC236}">
                <a16:creationId xmlns:a16="http://schemas.microsoft.com/office/drawing/2014/main" id="{C5C482EA-DAC8-A57B-A31A-57B320153CBD}"/>
              </a:ext>
            </a:extLst>
          </p:cNvPr>
          <p:cNvSpPr/>
          <p:nvPr/>
        </p:nvSpPr>
        <p:spPr>
          <a:xfrm>
            <a:off x="4895727" y="1432564"/>
            <a:ext cx="277852" cy="24854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E95F6E61-8D15-DDD5-BE07-786917C16C34}"/>
              </a:ext>
            </a:extLst>
          </p:cNvPr>
          <p:cNvSpPr txBox="1"/>
          <p:nvPr/>
        </p:nvSpPr>
        <p:spPr>
          <a:xfrm>
            <a:off x="847300" y="3059668"/>
            <a:ext cx="2518638" cy="369332"/>
          </a:xfrm>
          <a:prstGeom prst="rect">
            <a:avLst/>
          </a:prstGeom>
          <a:noFill/>
        </p:spPr>
        <p:txBody>
          <a:bodyPr wrap="none" rtlCol="0">
            <a:spAutoFit/>
          </a:bodyPr>
          <a:lstStyle/>
          <a:p>
            <a:r>
              <a:rPr lang="en-US" dirty="0">
                <a:solidFill>
                  <a:srgbClr val="0070C0"/>
                </a:solidFill>
              </a:rPr>
              <a:t>you could also do a </a:t>
            </a:r>
            <a:r>
              <a:rPr lang="en-US" dirty="0" err="1">
                <a:solidFill>
                  <a:srgbClr val="0070C0"/>
                </a:solidFill>
              </a:rPr>
              <a:t>ror</a:t>
            </a:r>
            <a:endParaRPr lang="en-US" dirty="0">
              <a:solidFill>
                <a:srgbClr val="0070C0"/>
              </a:solidFill>
            </a:endParaRPr>
          </a:p>
        </p:txBody>
      </p:sp>
    </p:spTree>
    <p:extLst>
      <p:ext uri="{BB962C8B-B14F-4D97-AF65-F5344CB8AC3E}">
        <p14:creationId xmlns:p14="http://schemas.microsoft.com/office/powerpoint/2010/main" val="3917957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0" y="210208"/>
            <a:ext cx="9799455" cy="436880"/>
          </a:xfrm>
        </p:spPr>
        <p:txBody>
          <a:bodyPr/>
          <a:lstStyle/>
          <a:p>
            <a:r>
              <a:rPr lang="en-US" dirty="0"/>
              <a:t>using </a:t>
            </a:r>
            <a:r>
              <a:rPr lang="en-US" dirty="0" err="1"/>
              <a:t>ldr</a:t>
            </a:r>
            <a:r>
              <a:rPr lang="en-US" dirty="0"/>
              <a:t>/str: array copy</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418974" y="827638"/>
            <a:ext cx="5731195" cy="4940618"/>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000000"/>
                </a:solidFill>
                <a:effectLst/>
                <a:latin typeface="Menlo" panose="020B0609030804020204" pitchFamily="49" charset="0"/>
              </a:rPr>
              <a:t>#include &lt;</a:t>
            </a:r>
            <a:r>
              <a:rPr lang="en-US" dirty="0" err="1">
                <a:solidFill>
                  <a:srgbClr val="000000"/>
                </a:solidFill>
                <a:effectLst/>
                <a:latin typeface="Menlo" panose="020B0609030804020204" pitchFamily="49" charset="0"/>
              </a:rPr>
              <a:t>stdio.h</a:t>
            </a:r>
            <a:r>
              <a:rPr lang="en-US" dirty="0">
                <a:solidFill>
                  <a:srgbClr val="000000"/>
                </a:solidFill>
                <a:effectLst/>
                <a:latin typeface="Menlo" panose="020B0609030804020204" pitchFamily="49" charset="0"/>
              </a:rPr>
              <a:t>&gt;</a:t>
            </a:r>
          </a:p>
          <a:p>
            <a:r>
              <a:rPr lang="en-US" dirty="0">
                <a:solidFill>
                  <a:srgbClr val="000000"/>
                </a:solidFill>
                <a:effectLst/>
                <a:latin typeface="Menlo" panose="020B0609030804020204" pitchFamily="49" charset="0"/>
              </a:rPr>
              <a:t>#include &lt;</a:t>
            </a:r>
            <a:r>
              <a:rPr lang="en-US" dirty="0" err="1">
                <a:solidFill>
                  <a:srgbClr val="000000"/>
                </a:solidFill>
                <a:effectLst/>
                <a:latin typeface="Menlo" panose="020B0609030804020204" pitchFamily="49" charset="0"/>
              </a:rPr>
              <a:t>stdlib.h</a:t>
            </a:r>
            <a:r>
              <a:rPr lang="en-US" dirty="0">
                <a:solidFill>
                  <a:srgbClr val="000000"/>
                </a:solidFill>
                <a:effectLst/>
                <a:latin typeface="Menlo" panose="020B0609030804020204" pitchFamily="49" charset="0"/>
              </a:rPr>
              <a:t>&gt;</a:t>
            </a:r>
          </a:p>
          <a:p>
            <a:r>
              <a:rPr lang="en-US" dirty="0">
                <a:solidFill>
                  <a:srgbClr val="000000"/>
                </a:solidFill>
                <a:effectLst/>
                <a:latin typeface="Menlo" panose="020B0609030804020204" pitchFamily="49" charset="0"/>
              </a:rPr>
              <a:t>#define SZ 6</a:t>
            </a:r>
          </a:p>
          <a:p>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void </a:t>
            </a:r>
            <a:r>
              <a:rPr lang="en-US" dirty="0" err="1">
                <a:solidFill>
                  <a:srgbClr val="000000"/>
                </a:solidFill>
                <a:effectLst/>
                <a:latin typeface="Menlo" panose="020B0609030804020204" pitchFamily="49" charset="0"/>
              </a:rPr>
              <a:t>icpy</a:t>
            </a:r>
            <a:r>
              <a:rPr lang="en-US" dirty="0">
                <a:solidFill>
                  <a:srgbClr val="000000"/>
                </a:solidFill>
                <a:effectLst/>
                <a:latin typeface="Menlo" panose="020B0609030804020204" pitchFamily="49" charset="0"/>
              </a:rPr>
              <a:t>(int *, int *, int);</a:t>
            </a:r>
          </a:p>
          <a:p>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int main(void)</a:t>
            </a:r>
          </a:p>
          <a:p>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int  </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[SZ] = {1, 2, 3, 4, 5, 6};</a:t>
            </a:r>
          </a:p>
          <a:p>
            <a:r>
              <a:rPr lang="en-US" dirty="0">
                <a:solidFill>
                  <a:srgbClr val="000000"/>
                </a:solidFill>
                <a:effectLst/>
                <a:latin typeface="Menlo" panose="020B0609030804020204" pitchFamily="49" charset="0"/>
              </a:rPr>
              <a:t>    int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[SZ];</a:t>
            </a:r>
            <a:br>
              <a:rPr lang="en-US" dirty="0">
                <a:solidFill>
                  <a:srgbClr val="000000"/>
                </a:solidFill>
                <a:effectLst/>
                <a:latin typeface="Menlo" panose="020B0609030804020204" pitchFamily="49" charset="0"/>
              </a:rPr>
            </a:br>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icpy</a:t>
            </a:r>
            <a:r>
              <a:rPr lang="en-US" dirty="0">
                <a:solidFill>
                  <a:srgbClr val="000000"/>
                </a:solidFill>
                <a:effectLst/>
                <a:latin typeface="Menlo" panose="020B0609030804020204" pitchFamily="49" charset="0"/>
              </a:rPr>
              <a:t>(</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 SZ);</a:t>
            </a:r>
          </a:p>
          <a:p>
            <a:r>
              <a:rPr lang="en-US" dirty="0">
                <a:solidFill>
                  <a:srgbClr val="000000"/>
                </a:solidFill>
                <a:effectLst/>
                <a:latin typeface="Menlo" panose="020B0609030804020204" pitchFamily="49" charset="0"/>
              </a:rPr>
              <a:t>    for (int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 = 0;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 &lt; SZ;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printf</a:t>
            </a:r>
            <a:r>
              <a:rPr lang="en-US" dirty="0">
                <a:solidFill>
                  <a:srgbClr val="000000"/>
                </a:solidFill>
                <a:effectLst/>
                <a:latin typeface="Menlo" panose="020B0609030804020204" pitchFamily="49" charset="0"/>
              </a:rPr>
              <a:t>("%d\n",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 +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a:t>
            </a:r>
          </a:p>
          <a:p>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    return EXIT_SUCCESS;</a:t>
            </a:r>
          </a:p>
          <a:p>
            <a:r>
              <a:rPr lang="en-US" dirty="0">
                <a:solidFill>
                  <a:srgbClr val="000000"/>
                </a:solidFill>
                <a:effectLst/>
                <a:latin typeface="Menlo" panose="020B0609030804020204" pitchFamily="49" charset="0"/>
              </a:rPr>
              <a:t>}</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 name="Rounded Rectangle 1">
            <a:extLst>
              <a:ext uri="{FF2B5EF4-FFF2-40B4-BE49-F238E27FC236}">
                <a16:creationId xmlns:a16="http://schemas.microsoft.com/office/drawing/2014/main" id="{FBEC35A7-5AA9-9920-5857-0B1A2EA61BC5}"/>
              </a:ext>
            </a:extLst>
          </p:cNvPr>
          <p:cNvSpPr/>
          <p:nvPr/>
        </p:nvSpPr>
        <p:spPr bwMode="auto">
          <a:xfrm>
            <a:off x="6168289" y="1715492"/>
            <a:ext cx="5604737" cy="3230404"/>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000000"/>
                </a:solidFill>
                <a:effectLst/>
                <a:latin typeface="Menlo" panose="020B0609030804020204" pitchFamily="49" charset="0"/>
              </a:rPr>
              <a:t>void </a:t>
            </a:r>
            <a:r>
              <a:rPr lang="en-US" dirty="0" err="1">
                <a:solidFill>
                  <a:srgbClr val="000000"/>
                </a:solidFill>
                <a:effectLst/>
                <a:latin typeface="Menlo" panose="020B0609030804020204" pitchFamily="49" charset="0"/>
              </a:rPr>
              <a:t>icpy</a:t>
            </a:r>
            <a:r>
              <a:rPr lang="en-US" dirty="0">
                <a:solidFill>
                  <a:srgbClr val="000000"/>
                </a:solidFill>
                <a:effectLst/>
                <a:latin typeface="Menlo" panose="020B0609030804020204" pitchFamily="49" charset="0"/>
              </a:rPr>
              <a:t>(int *</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 int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 int </a:t>
            </a:r>
            <a:r>
              <a:rPr lang="en-US" dirty="0" err="1">
                <a:solidFill>
                  <a:srgbClr val="000000"/>
                </a:solidFill>
                <a:effectLst/>
                <a:latin typeface="Menlo" panose="020B0609030804020204" pitchFamily="49" charset="0"/>
              </a:rPr>
              <a:t>cnt</a:t>
            </a:r>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int *end = </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 + </a:t>
            </a:r>
            <a:r>
              <a:rPr lang="en-US" dirty="0" err="1">
                <a:solidFill>
                  <a:srgbClr val="000000"/>
                </a:solidFill>
                <a:effectLst/>
                <a:latin typeface="Menlo" panose="020B0609030804020204" pitchFamily="49" charset="0"/>
              </a:rPr>
              <a:t>cnt</a:t>
            </a:r>
            <a:r>
              <a:rPr lang="en-US" dirty="0">
                <a:solidFill>
                  <a:srgbClr val="000000"/>
                </a:solidFill>
                <a:effectLst/>
                <a:latin typeface="Menlo" panose="020B0609030804020204" pitchFamily="49" charset="0"/>
              </a:rPr>
              <a:t>;</a:t>
            </a:r>
          </a:p>
          <a:p>
            <a:endParaRPr lang="en-US" dirty="0">
              <a:solidFill>
                <a:srgbClr val="000000"/>
              </a:solidFill>
              <a:effectLst/>
              <a:latin typeface="Menlo" panose="020B0609030804020204" pitchFamily="49" charset="0"/>
            </a:endParaRPr>
          </a:p>
          <a:p>
            <a:r>
              <a:rPr lang="en-US" dirty="0">
                <a:solidFill>
                  <a:srgbClr val="000000"/>
                </a:solidFill>
                <a:latin typeface="Menlo" panose="020B0609030804020204" pitchFamily="49" charset="0"/>
              </a:rPr>
              <a:t>    if (</a:t>
            </a:r>
            <a:r>
              <a:rPr lang="en-US" dirty="0" err="1">
                <a:solidFill>
                  <a:srgbClr val="000000"/>
                </a:solidFill>
                <a:latin typeface="Menlo" panose="020B0609030804020204" pitchFamily="49" charset="0"/>
              </a:rPr>
              <a:t>cnt</a:t>
            </a:r>
            <a:r>
              <a:rPr lang="en-US" dirty="0">
                <a:solidFill>
                  <a:srgbClr val="000000"/>
                </a:solidFill>
                <a:latin typeface="Menlo" panose="020B0609030804020204" pitchFamily="49" charset="0"/>
              </a:rPr>
              <a:t> &lt;= 0)</a:t>
            </a:r>
          </a:p>
          <a:p>
            <a:r>
              <a:rPr lang="en-US" dirty="0">
                <a:solidFill>
                  <a:srgbClr val="000000"/>
                </a:solidFill>
                <a:effectLst/>
                <a:latin typeface="Menlo" panose="020B0609030804020204" pitchFamily="49" charset="0"/>
              </a:rPr>
              <a:t>        return;</a:t>
            </a:r>
          </a:p>
          <a:p>
            <a:r>
              <a:rPr lang="en-US" dirty="0">
                <a:solidFill>
                  <a:srgbClr val="000000"/>
                </a:solidFill>
                <a:effectLst/>
                <a:latin typeface="Menlo" panose="020B0609030804020204" pitchFamily="49" charset="0"/>
              </a:rPr>
              <a:t>    </a:t>
            </a:r>
            <a:r>
              <a:rPr lang="en-US" dirty="0">
                <a:solidFill>
                  <a:srgbClr val="000000"/>
                </a:solidFill>
                <a:latin typeface="Menlo" panose="020B0609030804020204" pitchFamily="49" charset="0"/>
              </a:rPr>
              <a:t>do {</a:t>
            </a:r>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 = *</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 while (</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 &lt; end);</a:t>
            </a:r>
          </a:p>
          <a:p>
            <a:r>
              <a:rPr lang="en-US" dirty="0">
                <a:solidFill>
                  <a:srgbClr val="000000"/>
                </a:solidFill>
                <a:effectLst/>
                <a:latin typeface="Menlo" panose="020B0609030804020204" pitchFamily="49" charset="0"/>
              </a:rPr>
              <a:t>    return;</a:t>
            </a:r>
          </a:p>
          <a:p>
            <a:r>
              <a:rPr lang="en-US" dirty="0">
                <a:solidFill>
                  <a:srgbClr val="000000"/>
                </a:solidFill>
                <a:effectLst/>
                <a:latin typeface="Menlo" panose="020B0609030804020204" pitchFamily="49" charset="0"/>
              </a:rPr>
              <a:t>}</a:t>
            </a:r>
          </a:p>
        </p:txBody>
      </p:sp>
    </p:spTree>
    <p:extLst>
      <p:ext uri="{BB962C8B-B14F-4D97-AF65-F5344CB8AC3E}">
        <p14:creationId xmlns:p14="http://schemas.microsoft.com/office/powerpoint/2010/main" val="1059140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a:extLst>
              <a:ext uri="{FF2B5EF4-FFF2-40B4-BE49-F238E27FC236}">
                <a16:creationId xmlns:a16="http://schemas.microsoft.com/office/drawing/2014/main" id="{5AFE72B2-4B7F-F997-0163-B17FDAC21425}"/>
              </a:ext>
            </a:extLst>
          </p:cNvPr>
          <p:cNvSpPr/>
          <p:nvPr/>
        </p:nvSpPr>
        <p:spPr bwMode="auto">
          <a:xfrm>
            <a:off x="5705441" y="1132946"/>
            <a:ext cx="6222337" cy="4148852"/>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r2, 0</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ble</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Ldone</a:t>
            </a:r>
            <a:r>
              <a:rPr lang="en-US" sz="1600" dirty="0">
                <a:solidFill>
                  <a:srgbClr val="000000"/>
                </a:solidFill>
                <a:effectLst/>
                <a:latin typeface="Menlo" panose="020B0609030804020204" pitchFamily="49" charset="0"/>
              </a:rPr>
              <a:t>     </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FF0000"/>
                </a:solidFill>
                <a:effectLst/>
                <a:latin typeface="Menlo" panose="020B0609030804020204" pitchFamily="49" charset="0"/>
              </a:rPr>
              <a:t>lsl</a:t>
            </a:r>
            <a:r>
              <a:rPr lang="en-US" sz="1600" dirty="0">
                <a:solidFill>
                  <a:srgbClr val="000000"/>
                </a:solidFill>
                <a:effectLst/>
                <a:latin typeface="Menlo" panose="020B0609030804020204" pitchFamily="49" charset="0"/>
              </a:rPr>
              <a:t>     r2, r2, </a:t>
            </a:r>
            <a:r>
              <a:rPr lang="en-US" sz="1600" dirty="0">
                <a:solidFill>
                  <a:srgbClr val="00B050"/>
                </a:solidFill>
                <a:effectLst/>
                <a:latin typeface="Menlo" panose="020B0609030804020204" pitchFamily="49" charset="0"/>
              </a:rPr>
              <a:t>2</a:t>
            </a:r>
            <a:r>
              <a:rPr lang="en-US" sz="1600" dirty="0">
                <a:solidFill>
                  <a:srgbClr val="000000"/>
                </a:solidFill>
                <a:effectLst/>
                <a:latin typeface="Menlo" panose="020B0609030804020204" pitchFamily="49" charset="0"/>
              </a:rPr>
              <a:t>  //convert </a:t>
            </a:r>
            <a:r>
              <a:rPr lang="en-US" sz="1600" dirty="0" err="1">
                <a:solidFill>
                  <a:srgbClr val="000000"/>
                </a:solidFill>
                <a:effectLst/>
                <a:latin typeface="Menlo" panose="020B0609030804020204" pitchFamily="49" charset="0"/>
              </a:rPr>
              <a:t>cnt</a:t>
            </a:r>
            <a:r>
              <a:rPr lang="en-US" sz="1600" dirty="0">
                <a:solidFill>
                  <a:srgbClr val="000000"/>
                </a:solidFill>
                <a:effectLst/>
                <a:latin typeface="Menlo" panose="020B0609030804020204" pitchFamily="49" charset="0"/>
              </a:rPr>
              <a:t> to int size</a:t>
            </a:r>
          </a:p>
          <a:p>
            <a:r>
              <a:rPr lang="en-US" sz="1600" dirty="0">
                <a:solidFill>
                  <a:srgbClr val="000000"/>
                </a:solidFill>
                <a:effectLst/>
                <a:latin typeface="Menlo" panose="020B0609030804020204" pitchFamily="49" charset="0"/>
              </a:rPr>
              <a:t>    add     r3, r0, r2 // loop term pointer</a:t>
            </a: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Ldo</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ldr</a:t>
            </a:r>
            <a:r>
              <a:rPr lang="en-US" sz="1600" dirty="0">
                <a:solidFill>
                  <a:srgbClr val="000000"/>
                </a:solidFill>
                <a:effectLst/>
                <a:latin typeface="Menlo" panose="020B0609030804020204" pitchFamily="49" charset="0"/>
              </a:rPr>
              <a:t>     r4, [r0]   // load from </a:t>
            </a:r>
            <a:r>
              <a:rPr lang="en-US" sz="1600" dirty="0" err="1">
                <a:solidFill>
                  <a:srgbClr val="000000"/>
                </a:solidFill>
                <a:effectLst/>
                <a:latin typeface="Menlo" panose="020B0609030804020204" pitchFamily="49" charset="0"/>
              </a:rPr>
              <a:t>src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str     r4, [r1]   // store to </a:t>
            </a:r>
            <a:r>
              <a:rPr lang="en-US" sz="1600" dirty="0" err="1">
                <a:solidFill>
                  <a:srgbClr val="000000"/>
                </a:solidFill>
                <a:effectLst/>
                <a:latin typeface="Menlo" panose="020B0609030804020204" pitchFamily="49" charset="0"/>
              </a:rPr>
              <a:t>dest</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add     r0, r0, 4  // </a:t>
            </a:r>
            <a:r>
              <a:rPr lang="en-US" sz="1600" dirty="0" err="1">
                <a:solidFill>
                  <a:srgbClr val="000000"/>
                </a:solidFill>
                <a:effectLst/>
                <a:latin typeface="Menlo" panose="020B0609030804020204" pitchFamily="49" charset="0"/>
              </a:rPr>
              <a:t>src</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r1, r1, 4  // </a:t>
            </a:r>
            <a:r>
              <a:rPr lang="en-US" sz="1600" dirty="0" err="1">
                <a:solidFill>
                  <a:srgbClr val="000000"/>
                </a:solidFill>
                <a:effectLst/>
                <a:latin typeface="Menlo" panose="020B0609030804020204" pitchFamily="49" charset="0"/>
              </a:rPr>
              <a:t>dst</a:t>
            </a:r>
            <a:r>
              <a:rPr lang="en-US" sz="1600" dirty="0">
                <a:solidFill>
                  <a:srgbClr val="000000"/>
                </a:solidFill>
                <a:effectLst/>
                <a:latin typeface="Menlo" panose="020B0609030804020204" pitchFamily="49" charset="0"/>
              </a:rPr>
              <a:t>++</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r0, r3     // </a:t>
            </a:r>
            <a:r>
              <a:rPr lang="en-US" sz="1600" dirty="0" err="1">
                <a:solidFill>
                  <a:srgbClr val="000000"/>
                </a:solidFill>
                <a:effectLst/>
                <a:latin typeface="Menlo" panose="020B0609030804020204" pitchFamily="49" charset="0"/>
              </a:rPr>
              <a:t>src</a:t>
            </a:r>
            <a:r>
              <a:rPr lang="en-US" sz="1600" dirty="0">
                <a:solidFill>
                  <a:srgbClr val="000000"/>
                </a:solidFill>
                <a:effectLst/>
                <a:latin typeface="Menlo" panose="020B0609030804020204" pitchFamily="49" charset="0"/>
              </a:rPr>
              <a:t> &lt; term pointer?</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latin typeface="Menlo" panose="020B0609030804020204" pitchFamily="49" charset="0"/>
              </a:rPr>
              <a:t>.</a:t>
            </a:r>
            <a:r>
              <a:rPr lang="en-US" sz="1600" dirty="0" err="1">
                <a:solidFill>
                  <a:srgbClr val="000000"/>
                </a:solidFill>
                <a:latin typeface="Menlo" panose="020B0609030804020204" pitchFamily="49" charset="0"/>
              </a:rPr>
              <a:t>Ldone</a:t>
            </a:r>
            <a:r>
              <a:rPr lang="en-US" sz="1600" dirty="0">
                <a:solidFill>
                  <a:srgbClr val="000000"/>
                </a:solidFill>
                <a:latin typeface="Menlo" panose="020B0609030804020204" pitchFamily="49" charset="0"/>
              </a:rPr>
              <a:t>:</a:t>
            </a:r>
            <a:r>
              <a:rPr lang="en-US" sz="1600" dirty="0">
                <a:solidFill>
                  <a:srgbClr val="000000"/>
                </a:solidFill>
                <a:effectLst/>
                <a:latin typeface="Menlo" panose="020B0609030804020204" pitchFamily="49" charset="0"/>
              </a:rPr>
              <a:t>    </a:t>
            </a:r>
          </a:p>
        </p:txBody>
      </p:sp>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0" y="-75579"/>
            <a:ext cx="6792686" cy="715294"/>
          </a:xfrm>
        </p:spPr>
        <p:txBody>
          <a:bodyPr/>
          <a:lstStyle/>
          <a:p>
            <a:r>
              <a:rPr lang="en-US" dirty="0"/>
              <a:t>Base Register version</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773978" y="629102"/>
            <a:ext cx="4548793" cy="6117729"/>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.arch armv6</a:t>
            </a:r>
          </a:p>
          <a:p>
            <a:r>
              <a:rPr lang="en-US" sz="1600" dirty="0">
                <a:solidFill>
                  <a:srgbClr val="000000"/>
                </a:solidFill>
                <a:effectLst/>
                <a:latin typeface="Menlo" panose="020B0609030804020204" pitchFamily="49" charset="0"/>
              </a:rPr>
              <a:t>    .arm</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fpu</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vfp</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.syntax unified</a:t>
            </a:r>
          </a:p>
          <a:p>
            <a:r>
              <a:rPr lang="en-US" sz="1600" dirty="0">
                <a:solidFill>
                  <a:srgbClr val="000000"/>
                </a:solidFill>
                <a:effectLst/>
                <a:latin typeface="Menlo" panose="020B0609030804020204" pitchFamily="49" charset="0"/>
              </a:rPr>
              <a:t>    .text     </a:t>
            </a:r>
          </a:p>
          <a:p>
            <a:r>
              <a:rPr lang="en-US" sz="1600" dirty="0">
                <a:solidFill>
                  <a:srgbClr val="000000"/>
                </a:solidFill>
                <a:effectLst/>
                <a:latin typeface="Menlo" panose="020B0609030804020204" pitchFamily="49" charset="0"/>
              </a:rPr>
              <a:t>    .global </a:t>
            </a:r>
            <a:r>
              <a:rPr lang="en-US" sz="1600" dirty="0" err="1">
                <a:solidFill>
                  <a:srgbClr val="000000"/>
                </a:solidFill>
                <a:effectLst/>
                <a:latin typeface="Menlo" panose="020B0609030804020204" pitchFamily="49" charset="0"/>
              </a:rPr>
              <a:t>icpy</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.type   </a:t>
            </a:r>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 %function</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equ</a:t>
            </a:r>
            <a:r>
              <a:rPr lang="en-US" sz="1600" dirty="0">
                <a:solidFill>
                  <a:srgbClr val="000000"/>
                </a:solidFill>
                <a:effectLst/>
                <a:latin typeface="Menlo" panose="020B0609030804020204" pitchFamily="49" charset="0"/>
              </a:rPr>
              <a:t>    FP_OFF, 12</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r0 contains int *</a:t>
            </a:r>
            <a:r>
              <a:rPr lang="en-US" sz="1600" dirty="0" err="1">
                <a:solidFill>
                  <a:srgbClr val="000000"/>
                </a:solidFill>
                <a:effectLst/>
                <a:latin typeface="Menlo" panose="020B0609030804020204" pitchFamily="49" charset="0"/>
              </a:rPr>
              <a:t>src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r1 contains int *</a:t>
            </a:r>
            <a:r>
              <a:rPr lang="en-US" sz="1600" dirty="0" err="1">
                <a:solidFill>
                  <a:srgbClr val="000000"/>
                </a:solidFill>
                <a:effectLst/>
                <a:latin typeface="Menlo" panose="020B0609030804020204" pitchFamily="49" charset="0"/>
              </a:rPr>
              <a:t>dst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r2 contains int </a:t>
            </a:r>
            <a:r>
              <a:rPr lang="en-US" sz="1600" dirty="0" err="1">
                <a:solidFill>
                  <a:srgbClr val="000000"/>
                </a:solidFill>
                <a:effectLst/>
                <a:latin typeface="Menlo" panose="020B0609030804020204" pitchFamily="49" charset="0"/>
              </a:rPr>
              <a:t>cnt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r3 use as loop term pointer</a:t>
            </a:r>
          </a:p>
          <a:p>
            <a:r>
              <a:rPr lang="en-US" sz="1600" dirty="0">
                <a:solidFill>
                  <a:srgbClr val="000000"/>
                </a:solidFill>
                <a:effectLst/>
                <a:latin typeface="Menlo" panose="020B0609030804020204" pitchFamily="49" charset="0"/>
              </a:rPr>
              <a:t>    // r4 use as temp</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push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FP_OFF</a:t>
            </a:r>
          </a:p>
          <a:p>
            <a:r>
              <a:rPr lang="en-US" sz="1600" dirty="0">
                <a:solidFill>
                  <a:srgbClr val="FF0000"/>
                </a:solidFill>
                <a:latin typeface="Menlo" panose="020B0609030804020204" pitchFamily="49" charset="0"/>
              </a:rPr>
              <a:t>// see right -&gt;</a:t>
            </a:r>
            <a:endParaRPr lang="en-US" sz="1600" dirty="0">
              <a:solidFill>
                <a:srgbClr val="FF0000"/>
              </a:solidFill>
              <a:effectLst/>
              <a:latin typeface="Menlo" panose="020B0609030804020204" pitchFamily="49" charset="0"/>
            </a:endParaRPr>
          </a:p>
          <a:p>
            <a:r>
              <a:rPr lang="en-US" sz="1600" dirty="0">
                <a:solidFill>
                  <a:srgbClr val="000000"/>
                </a:solidFill>
                <a:effectLst/>
                <a:latin typeface="Menlo" panose="020B0609030804020204" pitchFamily="49" charset="0"/>
              </a:rPr>
              <a:t>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FP_OFF</a:t>
            </a:r>
          </a:p>
          <a:p>
            <a:r>
              <a:rPr lang="en-US" sz="1600" dirty="0">
                <a:solidFill>
                  <a:srgbClr val="000000"/>
                </a:solidFill>
                <a:effectLst/>
                <a:latin typeface="Menlo" panose="020B0609030804020204" pitchFamily="49" charset="0"/>
              </a:rPr>
              <a:t>    pop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.size </a:t>
            </a:r>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 (. - </a:t>
            </a:r>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.end</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3" name="U-Turn Arrow 12">
            <a:extLst>
              <a:ext uri="{FF2B5EF4-FFF2-40B4-BE49-F238E27FC236}">
                <a16:creationId xmlns:a16="http://schemas.microsoft.com/office/drawing/2014/main" id="{4C3A8027-2CA0-EBA8-0EFC-C25B31B7E1C0}"/>
              </a:ext>
            </a:extLst>
          </p:cNvPr>
          <p:cNvSpPr/>
          <p:nvPr/>
        </p:nvSpPr>
        <p:spPr>
          <a:xfrm rot="16200000">
            <a:off x="4779025" y="3154546"/>
            <a:ext cx="2092331" cy="743363"/>
          </a:xfrm>
          <a:prstGeom prst="uturnArrow">
            <a:avLst>
              <a:gd name="adj1" fmla="val 4237"/>
              <a:gd name="adj2" fmla="val 10700"/>
              <a:gd name="adj3" fmla="val 25000"/>
              <a:gd name="adj4" fmla="val 43750"/>
              <a:gd name="adj5" fmla="val 583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0E10E1F7-D155-9219-0320-B1611B373DC0}"/>
              </a:ext>
            </a:extLst>
          </p:cNvPr>
          <p:cNvSpPr txBox="1"/>
          <p:nvPr/>
        </p:nvSpPr>
        <p:spPr>
          <a:xfrm>
            <a:off x="8726230" y="4572394"/>
            <a:ext cx="1274708" cy="369332"/>
          </a:xfrm>
          <a:prstGeom prst="rect">
            <a:avLst/>
          </a:prstGeom>
          <a:solidFill>
            <a:schemeClr val="accent4">
              <a:lumMod val="20000"/>
              <a:lumOff val="80000"/>
            </a:schemeClr>
          </a:solidFill>
          <a:ln>
            <a:solidFill>
              <a:srgbClr val="0070C0"/>
            </a:solidFill>
          </a:ln>
        </p:spPr>
        <p:txBody>
          <a:bodyPr wrap="none" rtlCol="0">
            <a:spAutoFit/>
          </a:bodyPr>
          <a:lstStyle/>
          <a:p>
            <a:r>
              <a:rPr lang="en-US" dirty="0"/>
              <a:t>loop guard</a:t>
            </a:r>
          </a:p>
        </p:txBody>
      </p:sp>
      <p:sp>
        <p:nvSpPr>
          <p:cNvPr id="2" name="TextBox 1">
            <a:extLst>
              <a:ext uri="{FF2B5EF4-FFF2-40B4-BE49-F238E27FC236}">
                <a16:creationId xmlns:a16="http://schemas.microsoft.com/office/drawing/2014/main" id="{D79F11DE-C2F2-8FAB-972C-744D3FEACA6E}"/>
              </a:ext>
            </a:extLst>
          </p:cNvPr>
          <p:cNvSpPr txBox="1"/>
          <p:nvPr/>
        </p:nvSpPr>
        <p:spPr>
          <a:xfrm>
            <a:off x="8328685" y="1273094"/>
            <a:ext cx="1672253" cy="369332"/>
          </a:xfrm>
          <a:prstGeom prst="rect">
            <a:avLst/>
          </a:prstGeom>
          <a:solidFill>
            <a:schemeClr val="accent4">
              <a:lumMod val="20000"/>
              <a:lumOff val="80000"/>
            </a:schemeClr>
          </a:solidFill>
          <a:ln>
            <a:solidFill>
              <a:srgbClr val="0070C0"/>
            </a:solidFill>
          </a:ln>
        </p:spPr>
        <p:txBody>
          <a:bodyPr wrap="none" rtlCol="0">
            <a:spAutoFit/>
          </a:bodyPr>
          <a:lstStyle/>
          <a:p>
            <a:r>
              <a:rPr lang="en-US" dirty="0"/>
              <a:t>pre loop guard</a:t>
            </a:r>
          </a:p>
        </p:txBody>
      </p:sp>
    </p:spTree>
    <p:extLst>
      <p:ext uri="{BB962C8B-B14F-4D97-AF65-F5344CB8AC3E}">
        <p14:creationId xmlns:p14="http://schemas.microsoft.com/office/powerpoint/2010/main" val="1910257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a:extLst>
              <a:ext uri="{FF2B5EF4-FFF2-40B4-BE49-F238E27FC236}">
                <a16:creationId xmlns:a16="http://schemas.microsoft.com/office/drawing/2014/main" id="{5AFE72B2-4B7F-F997-0163-B17FDAC21425}"/>
              </a:ext>
            </a:extLst>
          </p:cNvPr>
          <p:cNvSpPr/>
          <p:nvPr/>
        </p:nvSpPr>
        <p:spPr bwMode="auto">
          <a:xfrm>
            <a:off x="5222394" y="1132946"/>
            <a:ext cx="6876562" cy="338875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r2, 0</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ble</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Ldone</a:t>
            </a:r>
            <a:r>
              <a:rPr lang="en-US" sz="1600" dirty="0">
                <a:solidFill>
                  <a:srgbClr val="000000"/>
                </a:solidFill>
                <a:effectLst/>
                <a:latin typeface="Menlo" panose="020B0609030804020204" pitchFamily="49" charset="0"/>
              </a:rPr>
              <a:t>     </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lsl</a:t>
            </a:r>
            <a:r>
              <a:rPr lang="en-US" sz="1600" dirty="0">
                <a:solidFill>
                  <a:srgbClr val="000000"/>
                </a:solidFill>
                <a:effectLst/>
                <a:latin typeface="Menlo" panose="020B0609030804020204" pitchFamily="49" charset="0"/>
              </a:rPr>
              <a:t>     r2, r2, 2       //convert </a:t>
            </a:r>
            <a:r>
              <a:rPr lang="en-US" sz="1600" dirty="0" err="1">
                <a:solidFill>
                  <a:srgbClr val="000000"/>
                </a:solidFill>
                <a:effectLst/>
                <a:latin typeface="Menlo" panose="020B0609030804020204" pitchFamily="49" charset="0"/>
              </a:rPr>
              <a:t>cnt</a:t>
            </a:r>
            <a:r>
              <a:rPr lang="en-US" sz="1600" dirty="0">
                <a:solidFill>
                  <a:srgbClr val="000000"/>
                </a:solidFill>
                <a:effectLst/>
                <a:latin typeface="Menlo" panose="020B0609030804020204" pitchFamily="49" charset="0"/>
              </a:rPr>
              <a:t> to int size</a:t>
            </a:r>
          </a:p>
          <a:p>
            <a:r>
              <a:rPr lang="en-US" sz="1600" dirty="0">
                <a:solidFill>
                  <a:srgbClr val="000000"/>
                </a:solidFill>
                <a:effectLst/>
                <a:latin typeface="Menlo" panose="020B0609030804020204" pitchFamily="49" charset="0"/>
              </a:rPr>
              <a:t>    mov     r3, 0           // initialize counter</a:t>
            </a: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Ldo</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ldr</a:t>
            </a:r>
            <a:r>
              <a:rPr lang="en-US" sz="1600" dirty="0">
                <a:solidFill>
                  <a:srgbClr val="000000"/>
                </a:solidFill>
                <a:effectLst/>
                <a:latin typeface="Menlo" panose="020B0609030804020204" pitchFamily="49" charset="0"/>
              </a:rPr>
              <a:t>     r4, [r0, r3]    // load from </a:t>
            </a:r>
            <a:r>
              <a:rPr lang="en-US" sz="1600" dirty="0" err="1">
                <a:solidFill>
                  <a:srgbClr val="000000"/>
                </a:solidFill>
                <a:effectLst/>
                <a:latin typeface="Menlo" panose="020B0609030804020204" pitchFamily="49" charset="0"/>
              </a:rPr>
              <a:t>src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str     r4, [r1, r3]    // store to </a:t>
            </a:r>
            <a:r>
              <a:rPr lang="en-US" sz="1600" dirty="0" err="1">
                <a:solidFill>
                  <a:srgbClr val="000000"/>
                </a:solidFill>
                <a:effectLst/>
                <a:latin typeface="Menlo" panose="020B0609030804020204" pitchFamily="49" charset="0"/>
              </a:rPr>
              <a:t>dest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add     r3, r3, 4       // counter++</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r3, r2          // count &lt; r3</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latin typeface="Menlo" panose="020B0609030804020204" pitchFamily="49" charset="0"/>
              </a:rPr>
              <a:t>.</a:t>
            </a:r>
            <a:r>
              <a:rPr lang="en-US" sz="1600" dirty="0" err="1">
                <a:solidFill>
                  <a:srgbClr val="000000"/>
                </a:solidFill>
                <a:latin typeface="Menlo" panose="020B0609030804020204" pitchFamily="49" charset="0"/>
              </a:rPr>
              <a:t>Ldone</a:t>
            </a:r>
            <a:r>
              <a:rPr lang="en-US" sz="1600" dirty="0">
                <a:solidFill>
                  <a:srgbClr val="000000"/>
                </a:solidFill>
                <a:latin typeface="Menlo" panose="020B0609030804020204" pitchFamily="49" charset="0"/>
              </a:rPr>
              <a:t>:</a:t>
            </a:r>
            <a:r>
              <a:rPr lang="en-US" sz="1600" dirty="0">
                <a:solidFill>
                  <a:srgbClr val="000000"/>
                </a:solidFill>
                <a:effectLst/>
                <a:latin typeface="Menlo" panose="020B0609030804020204" pitchFamily="49" charset="0"/>
              </a:rPr>
              <a:t>    </a:t>
            </a:r>
          </a:p>
        </p:txBody>
      </p:sp>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1" y="-75579"/>
            <a:ext cx="8328685" cy="715294"/>
          </a:xfrm>
        </p:spPr>
        <p:txBody>
          <a:bodyPr/>
          <a:lstStyle/>
          <a:p>
            <a:r>
              <a:rPr lang="en-US" dirty="0"/>
              <a:t>Base Register + Register Offset Version</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609469" y="695420"/>
            <a:ext cx="4162057" cy="6117729"/>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.arch armv6</a:t>
            </a:r>
          </a:p>
          <a:p>
            <a:r>
              <a:rPr lang="en-US" sz="1600" dirty="0">
                <a:solidFill>
                  <a:srgbClr val="000000"/>
                </a:solidFill>
                <a:effectLst/>
                <a:latin typeface="Menlo" panose="020B0609030804020204" pitchFamily="49" charset="0"/>
              </a:rPr>
              <a:t>    .arm</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fpu</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vfp</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.syntax unified</a:t>
            </a:r>
          </a:p>
          <a:p>
            <a:r>
              <a:rPr lang="en-US" sz="1600" dirty="0">
                <a:solidFill>
                  <a:srgbClr val="000000"/>
                </a:solidFill>
                <a:effectLst/>
                <a:latin typeface="Menlo" panose="020B0609030804020204" pitchFamily="49" charset="0"/>
              </a:rPr>
              <a:t>    .text     </a:t>
            </a:r>
          </a:p>
          <a:p>
            <a:r>
              <a:rPr lang="en-US" sz="1600" dirty="0">
                <a:solidFill>
                  <a:srgbClr val="000000"/>
                </a:solidFill>
                <a:effectLst/>
                <a:latin typeface="Menlo" panose="020B0609030804020204" pitchFamily="49" charset="0"/>
              </a:rPr>
              <a:t>    .global </a:t>
            </a:r>
            <a:r>
              <a:rPr lang="en-US" sz="1600" dirty="0" err="1">
                <a:solidFill>
                  <a:srgbClr val="000000"/>
                </a:solidFill>
                <a:effectLst/>
                <a:latin typeface="Menlo" panose="020B0609030804020204" pitchFamily="49" charset="0"/>
              </a:rPr>
              <a:t>icpy</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.type   </a:t>
            </a:r>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 %function</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equ</a:t>
            </a:r>
            <a:r>
              <a:rPr lang="en-US" sz="1600" dirty="0">
                <a:solidFill>
                  <a:srgbClr val="000000"/>
                </a:solidFill>
                <a:effectLst/>
                <a:latin typeface="Menlo" panose="020B0609030804020204" pitchFamily="49" charset="0"/>
              </a:rPr>
              <a:t>    FP_OFF, 12</a:t>
            </a:r>
          </a:p>
          <a:p>
            <a:r>
              <a:rPr lang="en-US" sz="1600" dirty="0">
                <a:solidFill>
                  <a:srgbClr val="000000"/>
                </a:solidFill>
                <a:effectLst/>
                <a:latin typeface="Menlo" panose="020B0609030804020204" pitchFamily="49" charset="0"/>
              </a:rPr>
              <a:t>    // r0 contains int *</a:t>
            </a:r>
            <a:r>
              <a:rPr lang="en-US" sz="1600" dirty="0" err="1">
                <a:solidFill>
                  <a:srgbClr val="000000"/>
                </a:solidFill>
                <a:effectLst/>
                <a:latin typeface="Menlo" panose="020B0609030804020204" pitchFamily="49" charset="0"/>
              </a:rPr>
              <a:t>src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r1 contains int *</a:t>
            </a:r>
            <a:r>
              <a:rPr lang="en-US" sz="1600" dirty="0" err="1">
                <a:solidFill>
                  <a:srgbClr val="000000"/>
                </a:solidFill>
                <a:effectLst/>
                <a:latin typeface="Menlo" panose="020B0609030804020204" pitchFamily="49" charset="0"/>
              </a:rPr>
              <a:t>dst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r2 contains int </a:t>
            </a:r>
            <a:r>
              <a:rPr lang="en-US" sz="1600" dirty="0" err="1">
                <a:solidFill>
                  <a:srgbClr val="000000"/>
                </a:solidFill>
                <a:effectLst/>
                <a:latin typeface="Menlo" panose="020B0609030804020204" pitchFamily="49" charset="0"/>
              </a:rPr>
              <a:t>cnt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r3 use as loop counter</a:t>
            </a:r>
          </a:p>
          <a:p>
            <a:r>
              <a:rPr lang="en-US" sz="1600" dirty="0">
                <a:solidFill>
                  <a:srgbClr val="000000"/>
                </a:solidFill>
                <a:effectLst/>
                <a:latin typeface="Menlo" panose="020B0609030804020204" pitchFamily="49" charset="0"/>
              </a:rPr>
              <a:t>    // r4 use as temp</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push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FP_OFF</a:t>
            </a:r>
          </a:p>
          <a:p>
            <a:r>
              <a:rPr lang="en-US" sz="1600" dirty="0">
                <a:solidFill>
                  <a:srgbClr val="FF0000"/>
                </a:solidFill>
                <a:latin typeface="Menlo" panose="020B0609030804020204" pitchFamily="49" charset="0"/>
              </a:rPr>
              <a:t>// see right -&gt;</a:t>
            </a:r>
            <a:endParaRPr lang="en-US" sz="1600" dirty="0">
              <a:solidFill>
                <a:srgbClr val="FF0000"/>
              </a:solidFill>
              <a:effectLst/>
              <a:latin typeface="Menlo" panose="020B0609030804020204" pitchFamily="49" charset="0"/>
            </a:endParaRPr>
          </a:p>
          <a:p>
            <a:r>
              <a:rPr lang="en-US" sz="1600" dirty="0">
                <a:solidFill>
                  <a:srgbClr val="000000"/>
                </a:solidFill>
                <a:effectLst/>
                <a:latin typeface="Menlo" panose="020B0609030804020204" pitchFamily="49" charset="0"/>
              </a:rPr>
              <a:t>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FP_OFF</a:t>
            </a:r>
          </a:p>
          <a:p>
            <a:r>
              <a:rPr lang="en-US" sz="1600" dirty="0">
                <a:solidFill>
                  <a:srgbClr val="000000"/>
                </a:solidFill>
                <a:effectLst/>
                <a:latin typeface="Menlo" panose="020B0609030804020204" pitchFamily="49" charset="0"/>
              </a:rPr>
              <a:t>    pop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.size </a:t>
            </a:r>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 (. - </a:t>
            </a:r>
            <a:r>
              <a:rPr lang="en-US" sz="1600" dirty="0" err="1">
                <a:solidFill>
                  <a:srgbClr val="000000"/>
                </a:solidFill>
                <a:effectLst/>
                <a:latin typeface="Menlo" panose="020B0609030804020204" pitchFamily="49" charset="0"/>
              </a:rPr>
              <a:t>cpy</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.end</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3" name="U-Turn Arrow 12">
            <a:extLst>
              <a:ext uri="{FF2B5EF4-FFF2-40B4-BE49-F238E27FC236}">
                <a16:creationId xmlns:a16="http://schemas.microsoft.com/office/drawing/2014/main" id="{4C3A8027-2CA0-EBA8-0EFC-C25B31B7E1C0}"/>
              </a:ext>
            </a:extLst>
          </p:cNvPr>
          <p:cNvSpPr/>
          <p:nvPr/>
        </p:nvSpPr>
        <p:spPr>
          <a:xfrm rot="16200000">
            <a:off x="4711862" y="2785799"/>
            <a:ext cx="1299410" cy="771450"/>
          </a:xfrm>
          <a:prstGeom prst="uturnArrow">
            <a:avLst>
              <a:gd name="adj1" fmla="val 4237"/>
              <a:gd name="adj2" fmla="val 10700"/>
              <a:gd name="adj3" fmla="val 25000"/>
              <a:gd name="adj4" fmla="val 43750"/>
              <a:gd name="adj5" fmla="val 583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0E10E1F7-D155-9219-0320-B1611B373DC0}"/>
              </a:ext>
            </a:extLst>
          </p:cNvPr>
          <p:cNvSpPr txBox="1"/>
          <p:nvPr/>
        </p:nvSpPr>
        <p:spPr>
          <a:xfrm>
            <a:off x="8660675" y="3744621"/>
            <a:ext cx="1274708" cy="369332"/>
          </a:xfrm>
          <a:prstGeom prst="rect">
            <a:avLst/>
          </a:prstGeom>
          <a:solidFill>
            <a:schemeClr val="accent4">
              <a:lumMod val="20000"/>
              <a:lumOff val="80000"/>
            </a:schemeClr>
          </a:solidFill>
          <a:ln>
            <a:solidFill>
              <a:srgbClr val="0070C0"/>
            </a:solidFill>
          </a:ln>
        </p:spPr>
        <p:txBody>
          <a:bodyPr wrap="none" rtlCol="0">
            <a:spAutoFit/>
          </a:bodyPr>
          <a:lstStyle/>
          <a:p>
            <a:r>
              <a:rPr lang="en-US" dirty="0"/>
              <a:t>loop guard</a:t>
            </a:r>
          </a:p>
        </p:txBody>
      </p:sp>
      <p:sp>
        <p:nvSpPr>
          <p:cNvPr id="2" name="TextBox 1">
            <a:extLst>
              <a:ext uri="{FF2B5EF4-FFF2-40B4-BE49-F238E27FC236}">
                <a16:creationId xmlns:a16="http://schemas.microsoft.com/office/drawing/2014/main" id="{D79F11DE-C2F2-8FAB-972C-744D3FEACA6E}"/>
              </a:ext>
            </a:extLst>
          </p:cNvPr>
          <p:cNvSpPr txBox="1"/>
          <p:nvPr/>
        </p:nvSpPr>
        <p:spPr>
          <a:xfrm>
            <a:off x="8328685" y="1273094"/>
            <a:ext cx="1672253" cy="369332"/>
          </a:xfrm>
          <a:prstGeom prst="rect">
            <a:avLst/>
          </a:prstGeom>
          <a:solidFill>
            <a:schemeClr val="accent4">
              <a:lumMod val="20000"/>
              <a:lumOff val="80000"/>
            </a:schemeClr>
          </a:solidFill>
          <a:ln>
            <a:solidFill>
              <a:srgbClr val="0070C0"/>
            </a:solidFill>
          </a:ln>
        </p:spPr>
        <p:txBody>
          <a:bodyPr wrap="none" rtlCol="0">
            <a:spAutoFit/>
          </a:bodyPr>
          <a:lstStyle/>
          <a:p>
            <a:r>
              <a:rPr lang="en-US" dirty="0"/>
              <a:t>pre loop guard</a:t>
            </a:r>
          </a:p>
        </p:txBody>
      </p:sp>
      <p:sp>
        <p:nvSpPr>
          <p:cNvPr id="5" name="TextBox 4">
            <a:extLst>
              <a:ext uri="{FF2B5EF4-FFF2-40B4-BE49-F238E27FC236}">
                <a16:creationId xmlns:a16="http://schemas.microsoft.com/office/drawing/2014/main" id="{BA0685B6-6FC7-C89A-EDEC-37CCC0A88346}"/>
              </a:ext>
            </a:extLst>
          </p:cNvPr>
          <p:cNvSpPr txBox="1"/>
          <p:nvPr/>
        </p:nvSpPr>
        <p:spPr>
          <a:xfrm>
            <a:off x="6950596" y="4991845"/>
            <a:ext cx="2214215" cy="646331"/>
          </a:xfrm>
          <a:prstGeom prst="rect">
            <a:avLst/>
          </a:prstGeom>
          <a:solidFill>
            <a:schemeClr val="accent4">
              <a:lumMod val="20000"/>
              <a:lumOff val="80000"/>
            </a:schemeClr>
          </a:solidFill>
          <a:ln>
            <a:solidFill>
              <a:srgbClr val="0070C0"/>
            </a:solidFill>
          </a:ln>
        </p:spPr>
        <p:txBody>
          <a:bodyPr wrap="square" rtlCol="0">
            <a:spAutoFit/>
          </a:bodyPr>
          <a:lstStyle/>
          <a:p>
            <a:r>
              <a:rPr lang="en-US" dirty="0"/>
              <a:t>one increment covers both arrays</a:t>
            </a:r>
          </a:p>
        </p:txBody>
      </p:sp>
    </p:spTree>
    <p:extLst>
      <p:ext uri="{BB962C8B-B14F-4D97-AF65-F5344CB8AC3E}">
        <p14:creationId xmlns:p14="http://schemas.microsoft.com/office/powerpoint/2010/main" val="877444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496577" y="79997"/>
            <a:ext cx="10515600" cy="413989"/>
          </a:xfrm>
        </p:spPr>
        <p:txBody>
          <a:bodyPr/>
          <a:lstStyle/>
          <a:p>
            <a:r>
              <a:rPr lang="en-US" dirty="0"/>
              <a:t>Base Register + Register Offset With chars</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133292" y="1243727"/>
            <a:ext cx="5747744" cy="4370546"/>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000000"/>
                </a:solidFill>
                <a:effectLst/>
                <a:latin typeface="Menlo" panose="020B0609030804020204" pitchFamily="49" charset="0"/>
              </a:rPr>
              <a:t>#include &lt;</a:t>
            </a:r>
            <a:r>
              <a:rPr lang="en-US" dirty="0" err="1">
                <a:solidFill>
                  <a:srgbClr val="000000"/>
                </a:solidFill>
                <a:effectLst/>
                <a:latin typeface="Menlo" panose="020B0609030804020204" pitchFamily="49" charset="0"/>
              </a:rPr>
              <a:t>stdio.h</a:t>
            </a:r>
            <a:r>
              <a:rPr lang="en-US" dirty="0">
                <a:solidFill>
                  <a:srgbClr val="000000"/>
                </a:solidFill>
                <a:effectLst/>
                <a:latin typeface="Menlo" panose="020B0609030804020204" pitchFamily="49" charset="0"/>
              </a:rPr>
              <a:t>&gt;</a:t>
            </a:r>
          </a:p>
          <a:p>
            <a:r>
              <a:rPr lang="en-US" dirty="0">
                <a:solidFill>
                  <a:srgbClr val="000000"/>
                </a:solidFill>
                <a:effectLst/>
                <a:latin typeface="Menlo" panose="020B0609030804020204" pitchFamily="49" charset="0"/>
              </a:rPr>
              <a:t>#include &lt;</a:t>
            </a:r>
            <a:r>
              <a:rPr lang="en-US" dirty="0" err="1">
                <a:solidFill>
                  <a:srgbClr val="000000"/>
                </a:solidFill>
                <a:effectLst/>
                <a:latin typeface="Menlo" panose="020B0609030804020204" pitchFamily="49" charset="0"/>
              </a:rPr>
              <a:t>stdlib.h</a:t>
            </a:r>
            <a:r>
              <a:rPr lang="en-US" dirty="0">
                <a:solidFill>
                  <a:srgbClr val="000000"/>
                </a:solidFill>
                <a:effectLst/>
                <a:latin typeface="Menlo" panose="020B0609030804020204" pitchFamily="49" charset="0"/>
              </a:rPr>
              <a:t>&gt;</a:t>
            </a:r>
          </a:p>
          <a:p>
            <a:r>
              <a:rPr lang="en-US" dirty="0">
                <a:solidFill>
                  <a:srgbClr val="000000"/>
                </a:solidFill>
                <a:effectLst/>
                <a:latin typeface="Menlo" panose="020B0609030804020204" pitchFamily="49" charset="0"/>
              </a:rPr>
              <a:t>#define SZ 6</a:t>
            </a:r>
          </a:p>
          <a:p>
            <a:r>
              <a:rPr lang="en-US" dirty="0">
                <a:solidFill>
                  <a:srgbClr val="000000"/>
                </a:solidFill>
                <a:effectLst/>
                <a:latin typeface="Menlo" panose="020B0609030804020204" pitchFamily="49" charset="0"/>
              </a:rPr>
              <a:t>void </a:t>
            </a:r>
            <a:r>
              <a:rPr lang="en-US" dirty="0" err="1">
                <a:solidFill>
                  <a:srgbClr val="000000"/>
                </a:solidFill>
                <a:effectLst/>
                <a:latin typeface="Menlo" panose="020B0609030804020204" pitchFamily="49" charset="0"/>
              </a:rPr>
              <a:t>cpy</a:t>
            </a:r>
            <a:r>
              <a:rPr lang="en-US" dirty="0">
                <a:solidFill>
                  <a:srgbClr val="000000"/>
                </a:solidFill>
                <a:effectLst/>
                <a:latin typeface="Menlo" panose="020B0609030804020204" pitchFamily="49" charset="0"/>
              </a:rPr>
              <a:t>(char *, char *, int);</a:t>
            </a:r>
          </a:p>
          <a:p>
            <a:r>
              <a:rPr lang="en-US" dirty="0">
                <a:solidFill>
                  <a:srgbClr val="000000"/>
                </a:solidFill>
                <a:effectLst/>
                <a:latin typeface="Menlo" panose="020B0609030804020204" pitchFamily="49" charset="0"/>
              </a:rPr>
              <a:t>int main(void)</a:t>
            </a:r>
          </a:p>
          <a:p>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char </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[SZ] = </a:t>
            </a:r>
          </a:p>
          <a:p>
            <a:r>
              <a:rPr lang="en-US" dirty="0">
                <a:solidFill>
                  <a:srgbClr val="000000"/>
                </a:solidFill>
                <a:latin typeface="Menlo" panose="020B0609030804020204" pitchFamily="49" charset="0"/>
              </a:rPr>
              <a:t>	</a:t>
            </a:r>
            <a:r>
              <a:rPr lang="en-US" dirty="0">
                <a:solidFill>
                  <a:srgbClr val="000000"/>
                </a:solidFill>
                <a:effectLst/>
                <a:latin typeface="Menlo" panose="020B0609030804020204" pitchFamily="49" charset="0"/>
              </a:rPr>
              <a:t>{'a', 'b', 'c', 'd', 'e', '\0'};</a:t>
            </a:r>
          </a:p>
          <a:p>
            <a:r>
              <a:rPr lang="en-US" dirty="0">
                <a:solidFill>
                  <a:srgbClr val="000000"/>
                </a:solidFill>
                <a:effectLst/>
                <a:latin typeface="Menlo" panose="020B0609030804020204" pitchFamily="49" charset="0"/>
              </a:rPr>
              <a:t>    char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[SZ];</a:t>
            </a:r>
          </a:p>
          <a:p>
            <a:br>
              <a:rPr lang="en-US" dirty="0">
                <a:solidFill>
                  <a:srgbClr val="000000"/>
                </a:solidFill>
                <a:effectLst/>
                <a:latin typeface="Menlo" panose="020B0609030804020204" pitchFamily="49" charset="0"/>
              </a:rPr>
            </a:br>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cpy</a:t>
            </a:r>
            <a:r>
              <a:rPr lang="en-US" dirty="0">
                <a:solidFill>
                  <a:srgbClr val="000000"/>
                </a:solidFill>
                <a:effectLst/>
                <a:latin typeface="Menlo" panose="020B0609030804020204" pitchFamily="49" charset="0"/>
              </a:rPr>
              <a:t>(</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 SZ);</a:t>
            </a: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printf</a:t>
            </a:r>
            <a:r>
              <a:rPr lang="en-US" dirty="0">
                <a:solidFill>
                  <a:srgbClr val="000000"/>
                </a:solidFill>
                <a:effectLst/>
                <a:latin typeface="Menlo" panose="020B0609030804020204" pitchFamily="49" charset="0"/>
              </a:rPr>
              <a:t>("%s\n",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return EXIT_SUCCESS;</a:t>
            </a:r>
          </a:p>
          <a:p>
            <a:r>
              <a:rPr lang="en-US" dirty="0">
                <a:solidFill>
                  <a:srgbClr val="000000"/>
                </a:solidFill>
                <a:effectLst/>
                <a:latin typeface="Menlo" panose="020B0609030804020204" pitchFamily="49" charset="0"/>
              </a:rPr>
              <a:t>}</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 name="Rounded Rectangle 1">
            <a:extLst>
              <a:ext uri="{FF2B5EF4-FFF2-40B4-BE49-F238E27FC236}">
                <a16:creationId xmlns:a16="http://schemas.microsoft.com/office/drawing/2014/main" id="{5BE0EE95-EDB2-993A-B4D4-C57A7CBCE64A}"/>
              </a:ext>
            </a:extLst>
          </p:cNvPr>
          <p:cNvSpPr/>
          <p:nvPr/>
        </p:nvSpPr>
        <p:spPr bwMode="auto">
          <a:xfrm>
            <a:off x="5640196" y="1388105"/>
            <a:ext cx="6437623" cy="3135392"/>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r2, 0</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ble</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Ldone</a:t>
            </a:r>
            <a:r>
              <a:rPr lang="en-US" sz="1600" dirty="0">
                <a:solidFill>
                  <a:srgbClr val="000000"/>
                </a:solidFill>
                <a:effectLst/>
                <a:latin typeface="Menlo" panose="020B0609030804020204" pitchFamily="49" charset="0"/>
              </a:rPr>
              <a:t>     </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mov     r3, 0            // initialize counter</a:t>
            </a: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Ldo</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ldrb</a:t>
            </a:r>
            <a:r>
              <a:rPr lang="en-US" sz="1600" dirty="0">
                <a:solidFill>
                  <a:srgbClr val="000000"/>
                </a:solidFill>
                <a:effectLst/>
                <a:latin typeface="Menlo" panose="020B0609030804020204" pitchFamily="49" charset="0"/>
              </a:rPr>
              <a:t>     r4, [r0, r3]    // load from </a:t>
            </a:r>
            <a:r>
              <a:rPr lang="en-US" sz="1600" dirty="0" err="1">
                <a:solidFill>
                  <a:srgbClr val="000000"/>
                </a:solidFill>
                <a:effectLst/>
                <a:latin typeface="Menlo" panose="020B0609030804020204" pitchFamily="49" charset="0"/>
              </a:rPr>
              <a:t>src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strb</a:t>
            </a:r>
            <a:r>
              <a:rPr lang="en-US" sz="1600" dirty="0">
                <a:solidFill>
                  <a:srgbClr val="000000"/>
                </a:solidFill>
                <a:effectLst/>
                <a:latin typeface="Menlo" panose="020B0609030804020204" pitchFamily="49" charset="0"/>
              </a:rPr>
              <a:t>     r4, [r1, r3]    // store to </a:t>
            </a:r>
            <a:r>
              <a:rPr lang="en-US" sz="1600" dirty="0" err="1">
                <a:solidFill>
                  <a:srgbClr val="000000"/>
                </a:solidFill>
                <a:effectLst/>
                <a:latin typeface="Menlo" panose="020B0609030804020204" pitchFamily="49" charset="0"/>
              </a:rPr>
              <a:t>dest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add     r3, r3, 1        // counter++</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r3, r2           // count &lt; r3</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latin typeface="Menlo" panose="020B0609030804020204" pitchFamily="49" charset="0"/>
              </a:rPr>
              <a:t>.</a:t>
            </a:r>
            <a:r>
              <a:rPr lang="en-US" sz="1600" dirty="0" err="1">
                <a:solidFill>
                  <a:srgbClr val="000000"/>
                </a:solidFill>
                <a:latin typeface="Menlo" panose="020B0609030804020204" pitchFamily="49" charset="0"/>
              </a:rPr>
              <a:t>Ldone</a:t>
            </a:r>
            <a:r>
              <a:rPr lang="en-US" sz="1600" dirty="0">
                <a:solidFill>
                  <a:srgbClr val="000000"/>
                </a:solidFill>
                <a:latin typeface="Menlo" panose="020B0609030804020204" pitchFamily="49" charset="0"/>
              </a:rPr>
              <a:t>:</a:t>
            </a:r>
            <a:r>
              <a:rPr lang="en-US" sz="1600" dirty="0">
                <a:solidFill>
                  <a:srgbClr val="000000"/>
                </a:solidFill>
                <a:effectLst/>
                <a:latin typeface="Menlo" panose="020B0609030804020204" pitchFamily="49" charset="0"/>
              </a:rPr>
              <a:t>    </a:t>
            </a:r>
          </a:p>
        </p:txBody>
      </p:sp>
    </p:spTree>
    <p:extLst>
      <p:ext uri="{BB962C8B-B14F-4D97-AF65-F5344CB8AC3E}">
        <p14:creationId xmlns:p14="http://schemas.microsoft.com/office/powerpoint/2010/main" val="3488824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6EE0A6E-DF4E-B396-3A20-D3B25A2B8C35}"/>
              </a:ext>
            </a:extLst>
          </p:cNvPr>
          <p:cNvPicPr>
            <a:picLocks noChangeAspect="1"/>
          </p:cNvPicPr>
          <p:nvPr/>
        </p:nvPicPr>
        <p:blipFill>
          <a:blip r:embed="rId2"/>
          <a:stretch>
            <a:fillRect/>
          </a:stretch>
        </p:blipFill>
        <p:spPr>
          <a:xfrm>
            <a:off x="2834640" y="167640"/>
            <a:ext cx="6192520" cy="6192520"/>
          </a:xfrm>
          <a:prstGeom prst="rect">
            <a:avLst/>
          </a:prstGeom>
        </p:spPr>
      </p:pic>
    </p:spTree>
    <p:extLst>
      <p:ext uri="{BB962C8B-B14F-4D97-AF65-F5344CB8AC3E}">
        <p14:creationId xmlns:p14="http://schemas.microsoft.com/office/powerpoint/2010/main" val="2538749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8BD489-17FD-B6A4-6E5D-65E821BA8B7E}"/>
              </a:ext>
            </a:extLst>
          </p:cNvPr>
          <p:cNvSpPr>
            <a:spLocks noGrp="1"/>
          </p:cNvSpPr>
          <p:nvPr>
            <p:ph type="title"/>
          </p:nvPr>
        </p:nvSpPr>
        <p:spPr>
          <a:xfrm>
            <a:off x="473746" y="-48895"/>
            <a:ext cx="11459918" cy="715294"/>
          </a:xfrm>
        </p:spPr>
        <p:txBody>
          <a:bodyPr/>
          <a:lstStyle/>
          <a:p>
            <a:r>
              <a:rPr lang="en-US" dirty="0"/>
              <a:t>What is the conceptual difference between .</a:t>
            </a:r>
            <a:r>
              <a:rPr lang="en-US" dirty="0" err="1"/>
              <a:t>bss</a:t>
            </a:r>
            <a:r>
              <a:rPr lang="en-US" dirty="0"/>
              <a:t> and .data?</a:t>
            </a:r>
          </a:p>
        </p:txBody>
      </p:sp>
      <p:sp>
        <p:nvSpPr>
          <p:cNvPr id="5" name="Content Placeholder 4">
            <a:extLst>
              <a:ext uri="{FF2B5EF4-FFF2-40B4-BE49-F238E27FC236}">
                <a16:creationId xmlns:a16="http://schemas.microsoft.com/office/drawing/2014/main" id="{88EF53DF-EED3-CAA5-1B6D-C1A188B0AA8B}"/>
              </a:ext>
            </a:extLst>
          </p:cNvPr>
          <p:cNvSpPr>
            <a:spLocks noGrp="1"/>
          </p:cNvSpPr>
          <p:nvPr>
            <p:ph sz="quarter" idx="17"/>
          </p:nvPr>
        </p:nvSpPr>
        <p:spPr>
          <a:xfrm>
            <a:off x="285943" y="1225811"/>
            <a:ext cx="5643957" cy="3012174"/>
          </a:xfrm>
          <a:solidFill>
            <a:schemeClr val="accent4">
              <a:lumMod val="20000"/>
              <a:lumOff val="80000"/>
            </a:schemeClr>
          </a:solidFill>
          <a:ln>
            <a:solidFill>
              <a:schemeClr val="accent1"/>
            </a:solidFill>
          </a:ln>
        </p:spPr>
        <p:txBody>
          <a:bodyPr/>
          <a:lstStyle/>
          <a:p>
            <a:pPr>
              <a:lnSpc>
                <a:spcPct val="100000"/>
              </a:lnSpc>
            </a:pPr>
            <a:r>
              <a:rPr lang="en-US" sz="1800" dirty="0"/>
              <a:t>All static variables that do not specify an initial value default to an initial value of 0 and are placed in .</a:t>
            </a:r>
            <a:r>
              <a:rPr lang="en-US" sz="1800" dirty="0" err="1"/>
              <a:t>bss</a:t>
            </a:r>
            <a:r>
              <a:rPr lang="en-US" sz="1800" dirty="0"/>
              <a:t> segment</a:t>
            </a:r>
          </a:p>
          <a:p>
            <a:pPr>
              <a:lnSpc>
                <a:spcPct val="100000"/>
              </a:lnSpc>
            </a:pPr>
            <a:r>
              <a:rPr lang="en-US" sz="1800" dirty="0"/>
              <a:t>To save file system space in the executable file (the </a:t>
            </a:r>
            <a:r>
              <a:rPr lang="en-US" sz="1800" dirty="0" err="1"/>
              <a:t>a.out</a:t>
            </a:r>
            <a:r>
              <a:rPr lang="en-US" sz="1800" dirty="0"/>
              <a:t> file) the assembler collapses these .</a:t>
            </a:r>
            <a:r>
              <a:rPr lang="en-US" sz="1800" dirty="0" err="1"/>
              <a:t>bss</a:t>
            </a:r>
            <a:r>
              <a:rPr lang="en-US" sz="1800" dirty="0"/>
              <a:t> variables to a location and size "table"</a:t>
            </a:r>
          </a:p>
          <a:p>
            <a:pPr>
              <a:lnSpc>
                <a:spcPct val="100000"/>
              </a:lnSpc>
            </a:pPr>
            <a:r>
              <a:rPr lang="en-US" sz="1800" dirty="0"/>
              <a:t>.data segment variables use the same space in the executable file as they have in memory</a:t>
            </a:r>
          </a:p>
          <a:p>
            <a:pPr>
              <a:lnSpc>
                <a:spcPct val="100000"/>
              </a:lnSpc>
            </a:pPr>
            <a:r>
              <a:rPr lang="en-US" sz="1800" dirty="0"/>
              <a:t>.section .</a:t>
            </a:r>
            <a:r>
              <a:rPr lang="en-US" sz="1800" dirty="0" err="1"/>
              <a:t>rodata</a:t>
            </a:r>
            <a:r>
              <a:rPr lang="en-US" sz="1800" dirty="0"/>
              <a:t> is handled the same as .data</a:t>
            </a:r>
          </a:p>
        </p:txBody>
      </p:sp>
      <p:sp>
        <p:nvSpPr>
          <p:cNvPr id="6" name="Rectangle 5">
            <a:extLst>
              <a:ext uri="{FF2B5EF4-FFF2-40B4-BE49-F238E27FC236}">
                <a16:creationId xmlns:a16="http://schemas.microsoft.com/office/drawing/2014/main" id="{957FE4A7-1625-F6C7-94B3-8231659568A1}"/>
              </a:ext>
            </a:extLst>
          </p:cNvPr>
          <p:cNvSpPr/>
          <p:nvPr/>
        </p:nvSpPr>
        <p:spPr bwMode="auto">
          <a:xfrm>
            <a:off x="9546147" y="1905284"/>
            <a:ext cx="2526189" cy="1026874"/>
          </a:xfrm>
          <a:prstGeom prst="rect">
            <a:avLst/>
          </a:prstGeom>
          <a:solidFill>
            <a:schemeClr val="accent5">
              <a:lumMod val="20000"/>
              <a:lumOff val="80000"/>
            </a:scheme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Text Segment</a:t>
            </a:r>
          </a:p>
        </p:txBody>
      </p:sp>
      <p:sp>
        <p:nvSpPr>
          <p:cNvPr id="7" name="Rectangle 6">
            <a:extLst>
              <a:ext uri="{FF2B5EF4-FFF2-40B4-BE49-F238E27FC236}">
                <a16:creationId xmlns:a16="http://schemas.microsoft.com/office/drawing/2014/main" id="{6FC9B536-F8E8-6D71-A38C-C89FB09A541C}"/>
              </a:ext>
            </a:extLst>
          </p:cNvPr>
          <p:cNvSpPr/>
          <p:nvPr/>
        </p:nvSpPr>
        <p:spPr bwMode="auto">
          <a:xfrm>
            <a:off x="9546146" y="706470"/>
            <a:ext cx="2526189" cy="352166"/>
          </a:xfrm>
          <a:prstGeom prst="rect">
            <a:avLst/>
          </a:prstGeom>
          <a:solidFill>
            <a:schemeClr val="accent4">
              <a:lumMod val="20000"/>
              <a:lumOff val="80000"/>
            </a:scheme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i="1" dirty="0">
                <a:solidFill>
                  <a:schemeClr val="accent6"/>
                </a:solidFill>
                <a:ea typeface="CMU Bright" panose="02000603000000000000" pitchFamily="2" charset="0"/>
                <a:cs typeface="Calibri" panose="020F0502020204030204" pitchFamily="34" charset="0"/>
              </a:rPr>
              <a:t>BSS</a:t>
            </a:r>
            <a:endParaRPr lang="en-US" dirty="0">
              <a:solidFill>
                <a:schemeClr val="accent6"/>
              </a:solidFill>
              <a:ea typeface="CMU Bright" panose="02000603000000000000" pitchFamily="2" charset="0"/>
              <a:cs typeface="Calibri" panose="020F0502020204030204" pitchFamily="34" charset="0"/>
            </a:endParaRPr>
          </a:p>
        </p:txBody>
      </p:sp>
      <p:cxnSp>
        <p:nvCxnSpPr>
          <p:cNvPr id="9" name="Straight Arrow Connector 8">
            <a:extLst>
              <a:ext uri="{FF2B5EF4-FFF2-40B4-BE49-F238E27FC236}">
                <a16:creationId xmlns:a16="http://schemas.microsoft.com/office/drawing/2014/main" id="{CC9A2C6D-B795-B107-1556-A9607B23C007}"/>
              </a:ext>
            </a:extLst>
          </p:cNvPr>
          <p:cNvCxnSpPr>
            <a:cxnSpLocks/>
            <a:endCxn id="18" idx="1"/>
          </p:cNvCxnSpPr>
          <p:nvPr/>
        </p:nvCxnSpPr>
        <p:spPr bwMode="auto">
          <a:xfrm flipV="1">
            <a:off x="6741112" y="1257957"/>
            <a:ext cx="2805035" cy="532249"/>
          </a:xfrm>
          <a:prstGeom prst="straightConnector1">
            <a:avLst/>
          </a:prstGeom>
          <a:noFill/>
          <a:ln w="63500" cap="flat" cmpd="sng" algn="ctr">
            <a:solidFill>
              <a:srgbClr val="00B050"/>
            </a:solidFill>
            <a:prstDash val="solid"/>
            <a:round/>
            <a:headEnd type="none" w="med" len="med"/>
            <a:tailEnd type="triangle"/>
          </a:ln>
          <a:effectLst/>
        </p:spPr>
      </p:cxnSp>
      <p:cxnSp>
        <p:nvCxnSpPr>
          <p:cNvPr id="10" name="Straight Arrow Connector 9">
            <a:extLst>
              <a:ext uri="{FF2B5EF4-FFF2-40B4-BE49-F238E27FC236}">
                <a16:creationId xmlns:a16="http://schemas.microsoft.com/office/drawing/2014/main" id="{7DD8752E-206D-9AFB-F2D8-3983F5FB50F3}"/>
              </a:ext>
            </a:extLst>
          </p:cNvPr>
          <p:cNvCxnSpPr>
            <a:cxnSpLocks/>
          </p:cNvCxnSpPr>
          <p:nvPr/>
        </p:nvCxnSpPr>
        <p:spPr bwMode="auto">
          <a:xfrm flipV="1">
            <a:off x="6988028" y="2249622"/>
            <a:ext cx="2102564" cy="3098"/>
          </a:xfrm>
          <a:prstGeom prst="straightConnector1">
            <a:avLst/>
          </a:prstGeom>
          <a:noFill/>
          <a:ln w="63500" cap="flat" cmpd="sng" algn="ctr">
            <a:solidFill>
              <a:srgbClr val="0070C0"/>
            </a:solidFill>
            <a:prstDash val="solid"/>
            <a:round/>
            <a:headEnd type="none" w="med" len="med"/>
            <a:tailEnd type="triangle"/>
          </a:ln>
          <a:effectLst/>
        </p:spPr>
      </p:cxnSp>
      <p:sp>
        <p:nvSpPr>
          <p:cNvPr id="11" name="Rectangle 1036">
            <a:extLst>
              <a:ext uri="{FF2B5EF4-FFF2-40B4-BE49-F238E27FC236}">
                <a16:creationId xmlns:a16="http://schemas.microsoft.com/office/drawing/2014/main" id="{E34671A8-653B-CAB5-B003-654B098DBF18}"/>
              </a:ext>
            </a:extLst>
          </p:cNvPr>
          <p:cNvSpPr>
            <a:spLocks noChangeArrowheads="1"/>
          </p:cNvSpPr>
          <p:nvPr/>
        </p:nvSpPr>
        <p:spPr bwMode="auto">
          <a:xfrm>
            <a:off x="6102980" y="2142156"/>
            <a:ext cx="2057400" cy="533400"/>
          </a:xfrm>
          <a:prstGeom prst="rect">
            <a:avLst/>
          </a:prstGeom>
          <a:solidFill>
            <a:srgbClr val="99CCFF"/>
          </a:solidFill>
          <a:ln w="28575">
            <a:solidFill>
              <a:schemeClr val="tx1"/>
            </a:solidFill>
            <a:miter lim="800000"/>
            <a:headEnd/>
            <a:tailEnd/>
          </a:ln>
        </p:spPr>
        <p:txBody>
          <a:bodyPr wrap="none" anchor="ctr"/>
          <a:lstStyle/>
          <a:p>
            <a:pPr algn="ctr"/>
            <a:r>
              <a:rPr lang="en-US" dirty="0">
                <a:solidFill>
                  <a:srgbClr val="000000"/>
                </a:solidFill>
                <a:latin typeface="Calibri" pitchFamily="34" charset="0"/>
              </a:rPr>
              <a:t>Text</a:t>
            </a:r>
          </a:p>
        </p:txBody>
      </p:sp>
      <p:sp>
        <p:nvSpPr>
          <p:cNvPr id="12" name="Rectangle 1037">
            <a:extLst>
              <a:ext uri="{FF2B5EF4-FFF2-40B4-BE49-F238E27FC236}">
                <a16:creationId xmlns:a16="http://schemas.microsoft.com/office/drawing/2014/main" id="{70BBD93E-3F2A-C0DF-ACA8-BED4B3E38664}"/>
              </a:ext>
            </a:extLst>
          </p:cNvPr>
          <p:cNvSpPr>
            <a:spLocks noChangeArrowheads="1"/>
          </p:cNvSpPr>
          <p:nvPr/>
        </p:nvSpPr>
        <p:spPr bwMode="auto">
          <a:xfrm>
            <a:off x="6102980" y="2698568"/>
            <a:ext cx="2057400" cy="609600"/>
          </a:xfrm>
          <a:prstGeom prst="rect">
            <a:avLst/>
          </a:prstGeom>
          <a:solidFill>
            <a:srgbClr val="FF9933"/>
          </a:solidFill>
          <a:ln w="28575">
            <a:solidFill>
              <a:schemeClr val="tx1"/>
            </a:solidFill>
            <a:miter lim="800000"/>
            <a:headEnd/>
            <a:tailEnd/>
          </a:ln>
        </p:spPr>
        <p:txBody>
          <a:bodyPr wrap="none" anchor="ctr"/>
          <a:lstStyle/>
          <a:p>
            <a:pPr algn="ctr"/>
            <a:r>
              <a:rPr lang="en-US" dirty="0">
                <a:solidFill>
                  <a:srgbClr val="000000"/>
                </a:solidFill>
                <a:latin typeface="Calibri" pitchFamily="34" charset="0"/>
              </a:rPr>
              <a:t>Symbol table</a:t>
            </a:r>
          </a:p>
        </p:txBody>
      </p:sp>
      <p:sp>
        <p:nvSpPr>
          <p:cNvPr id="14" name="Text Box 8">
            <a:extLst>
              <a:ext uri="{FF2B5EF4-FFF2-40B4-BE49-F238E27FC236}">
                <a16:creationId xmlns:a16="http://schemas.microsoft.com/office/drawing/2014/main" id="{DD6E65C2-64DA-6EC7-FF03-19DB7B25DCD2}"/>
              </a:ext>
            </a:extLst>
          </p:cNvPr>
          <p:cNvSpPr txBox="1">
            <a:spLocks noChangeArrowheads="1"/>
          </p:cNvSpPr>
          <p:nvPr/>
        </p:nvSpPr>
        <p:spPr bwMode="auto">
          <a:xfrm>
            <a:off x="6183366" y="835293"/>
            <a:ext cx="1933302" cy="369332"/>
          </a:xfrm>
          <a:prstGeom prst="rect">
            <a:avLst/>
          </a:prstGeom>
          <a:solidFill>
            <a:schemeClr val="accent1">
              <a:lumMod val="20000"/>
              <a:lumOff val="80000"/>
            </a:schemeClr>
          </a:solidFill>
          <a:ln w="28575">
            <a:solidFill>
              <a:schemeClr val="accent1"/>
            </a:solidFill>
            <a:miter lim="800000"/>
            <a:headEnd/>
            <a:tailEnd/>
          </a:ln>
        </p:spPr>
        <p:txBody>
          <a:bodyPr wrap="square">
            <a:spAutoFit/>
          </a:bodyPr>
          <a:lstStyle/>
          <a:p>
            <a:pPr algn="ctr"/>
            <a:r>
              <a:rPr lang="en-US" b="1" dirty="0" err="1">
                <a:solidFill>
                  <a:srgbClr val="000000"/>
                </a:solidFill>
                <a:latin typeface="Calibri" pitchFamily="34" charset="0"/>
              </a:rPr>
              <a:t>a.out</a:t>
            </a:r>
            <a:r>
              <a:rPr lang="en-US" b="1" dirty="0">
                <a:solidFill>
                  <a:srgbClr val="000000"/>
                </a:solidFill>
                <a:latin typeface="Calibri" pitchFamily="34" charset="0"/>
              </a:rPr>
              <a:t> executable</a:t>
            </a:r>
          </a:p>
        </p:txBody>
      </p:sp>
      <p:sp>
        <p:nvSpPr>
          <p:cNvPr id="15" name="Left Brace 14">
            <a:extLst>
              <a:ext uri="{FF2B5EF4-FFF2-40B4-BE49-F238E27FC236}">
                <a16:creationId xmlns:a16="http://schemas.microsoft.com/office/drawing/2014/main" id="{4C068D6C-7F1D-FA0E-F524-5D6C4BB6DDD0}"/>
              </a:ext>
            </a:extLst>
          </p:cNvPr>
          <p:cNvSpPr/>
          <p:nvPr/>
        </p:nvSpPr>
        <p:spPr>
          <a:xfrm>
            <a:off x="9156486" y="1534303"/>
            <a:ext cx="408486" cy="1417856"/>
          </a:xfrm>
          <a:prstGeom prst="lef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Rectangle 1037">
            <a:extLst>
              <a:ext uri="{FF2B5EF4-FFF2-40B4-BE49-F238E27FC236}">
                <a16:creationId xmlns:a16="http://schemas.microsoft.com/office/drawing/2014/main" id="{20BFA68D-31A8-8450-3044-5D1ED7893F75}"/>
              </a:ext>
            </a:extLst>
          </p:cNvPr>
          <p:cNvSpPr>
            <a:spLocks noChangeArrowheads="1"/>
          </p:cNvSpPr>
          <p:nvPr/>
        </p:nvSpPr>
        <p:spPr bwMode="auto">
          <a:xfrm>
            <a:off x="6121317" y="1335626"/>
            <a:ext cx="2057400" cy="253483"/>
          </a:xfrm>
          <a:prstGeom prst="rect">
            <a:avLst/>
          </a:prstGeom>
          <a:solidFill>
            <a:schemeClr val="accent4">
              <a:lumMod val="20000"/>
              <a:lumOff val="80000"/>
            </a:schemeClr>
          </a:solidFill>
          <a:ln w="28575">
            <a:solidFill>
              <a:schemeClr val="tx1"/>
            </a:solidFill>
            <a:miter lim="800000"/>
            <a:headEnd/>
            <a:tailEnd/>
          </a:ln>
        </p:spPr>
        <p:txBody>
          <a:bodyPr wrap="none" anchor="ctr"/>
          <a:lstStyle/>
          <a:p>
            <a:pPr algn="ctr"/>
            <a:r>
              <a:rPr lang="en-US" dirty="0">
                <a:solidFill>
                  <a:srgbClr val="000000"/>
                </a:solidFill>
                <a:latin typeface="Calibri" pitchFamily="34" charset="0"/>
              </a:rPr>
              <a:t>Header - Description </a:t>
            </a:r>
          </a:p>
        </p:txBody>
      </p:sp>
      <p:cxnSp>
        <p:nvCxnSpPr>
          <p:cNvPr id="17" name="Straight Arrow Connector 16">
            <a:extLst>
              <a:ext uri="{FF2B5EF4-FFF2-40B4-BE49-F238E27FC236}">
                <a16:creationId xmlns:a16="http://schemas.microsoft.com/office/drawing/2014/main" id="{50999EE3-C7D0-D100-ED11-6823186D48B1}"/>
              </a:ext>
            </a:extLst>
          </p:cNvPr>
          <p:cNvCxnSpPr>
            <a:cxnSpLocks/>
            <a:endCxn id="7" idx="1"/>
          </p:cNvCxnSpPr>
          <p:nvPr/>
        </p:nvCxnSpPr>
        <p:spPr bwMode="auto">
          <a:xfrm flipV="1">
            <a:off x="8219247" y="882553"/>
            <a:ext cx="1326899" cy="564600"/>
          </a:xfrm>
          <a:prstGeom prst="straightConnector1">
            <a:avLst/>
          </a:prstGeom>
          <a:noFill/>
          <a:ln w="63500" cap="flat" cmpd="sng" algn="ctr">
            <a:solidFill>
              <a:srgbClr val="FFC000"/>
            </a:solidFill>
            <a:prstDash val="solid"/>
            <a:round/>
            <a:headEnd type="none" w="med" len="med"/>
            <a:tailEnd type="triangle"/>
          </a:ln>
          <a:effectLst/>
        </p:spPr>
      </p:cxnSp>
      <p:sp>
        <p:nvSpPr>
          <p:cNvPr id="18" name="Rectangle 17">
            <a:extLst>
              <a:ext uri="{FF2B5EF4-FFF2-40B4-BE49-F238E27FC236}">
                <a16:creationId xmlns:a16="http://schemas.microsoft.com/office/drawing/2014/main" id="{31004BFD-143D-0B1C-4D9F-02FAAEB02817}"/>
              </a:ext>
            </a:extLst>
          </p:cNvPr>
          <p:cNvSpPr/>
          <p:nvPr/>
        </p:nvSpPr>
        <p:spPr bwMode="auto">
          <a:xfrm>
            <a:off x="9546147" y="1081874"/>
            <a:ext cx="2526189" cy="352166"/>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Static Data</a:t>
            </a:r>
          </a:p>
        </p:txBody>
      </p:sp>
      <p:sp>
        <p:nvSpPr>
          <p:cNvPr id="19" name="Rectangle 18">
            <a:extLst>
              <a:ext uri="{FF2B5EF4-FFF2-40B4-BE49-F238E27FC236}">
                <a16:creationId xmlns:a16="http://schemas.microsoft.com/office/drawing/2014/main" id="{BA34456E-25D9-90E4-1DA0-6B828C581CD2}"/>
              </a:ext>
            </a:extLst>
          </p:cNvPr>
          <p:cNvSpPr/>
          <p:nvPr/>
        </p:nvSpPr>
        <p:spPr bwMode="auto">
          <a:xfrm>
            <a:off x="9546147" y="1434040"/>
            <a:ext cx="2526189" cy="471244"/>
          </a:xfrm>
          <a:prstGeom prst="rect">
            <a:avLst/>
          </a:prstGeom>
          <a:solidFill>
            <a:srgbClr val="FFFFB2"/>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Data</a:t>
            </a:r>
            <a:endParaRPr lang="en-US" i="1" dirty="0">
              <a:solidFill>
                <a:schemeClr val="accent6"/>
              </a:solidFill>
              <a:ea typeface="CMU Bright" panose="02000603000000000000" pitchFamily="2" charset="0"/>
              <a:cs typeface="Calibri" panose="020F0502020204030204" pitchFamily="34" charset="0"/>
            </a:endParaRPr>
          </a:p>
        </p:txBody>
      </p:sp>
      <p:sp>
        <p:nvSpPr>
          <p:cNvPr id="21" name="Rounded Rectangle 20">
            <a:extLst>
              <a:ext uri="{FF2B5EF4-FFF2-40B4-BE49-F238E27FC236}">
                <a16:creationId xmlns:a16="http://schemas.microsoft.com/office/drawing/2014/main" id="{9AED6716-6C4A-0437-637F-12F56CE622E5}"/>
              </a:ext>
            </a:extLst>
          </p:cNvPr>
          <p:cNvSpPr/>
          <p:nvPr/>
        </p:nvSpPr>
        <p:spPr bwMode="auto">
          <a:xfrm>
            <a:off x="432574" y="4475276"/>
            <a:ext cx="3860219" cy="186856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chemeClr val="tx2"/>
                </a:solidFill>
                <a:latin typeface="Consolas" panose="020B0609020204030204" pitchFamily="49" charset="0"/>
                <a:cs typeface="Consolas" panose="020B0609020204030204" pitchFamily="49" charset="0"/>
              </a:rPr>
              <a:t>// these are .</a:t>
            </a:r>
            <a:r>
              <a:rPr lang="en-US" sz="1600" dirty="0" err="1">
                <a:solidFill>
                  <a:schemeClr val="tx2"/>
                </a:solidFill>
                <a:latin typeface="Consolas" panose="020B0609020204030204" pitchFamily="49" charset="0"/>
                <a:cs typeface="Consolas" panose="020B0609020204030204" pitchFamily="49" charset="0"/>
              </a:rPr>
              <a:t>bss</a:t>
            </a:r>
            <a:r>
              <a:rPr lang="en-US" sz="1600" dirty="0">
                <a:solidFill>
                  <a:schemeClr val="tx2"/>
                </a:solidFill>
                <a:latin typeface="Consolas" panose="020B0609020204030204" pitchFamily="49" charset="0"/>
                <a:cs typeface="Consolas" panose="020B0609020204030204" pitchFamily="49" charset="0"/>
              </a:rPr>
              <a:t> variables</a:t>
            </a:r>
          </a:p>
          <a:p>
            <a:r>
              <a:rPr lang="en-US" sz="1600" dirty="0">
                <a:solidFill>
                  <a:schemeClr val="tx2"/>
                </a:solidFill>
                <a:latin typeface="Consolas" panose="020B0609020204030204" pitchFamily="49" charset="0"/>
                <a:cs typeface="Consolas" panose="020B0609020204030204" pitchFamily="49" charset="0"/>
              </a:rPr>
              <a:t>int buf1[4096];</a:t>
            </a:r>
          </a:p>
          <a:p>
            <a:r>
              <a:rPr lang="en-US" sz="1600" dirty="0">
                <a:solidFill>
                  <a:schemeClr val="tx2"/>
                </a:solidFill>
                <a:latin typeface="Consolas" panose="020B0609020204030204" pitchFamily="49" charset="0"/>
                <a:cs typeface="Consolas" panose="020B0609020204030204" pitchFamily="49" charset="0"/>
              </a:rPr>
              <a:t>int buf2[4096];</a:t>
            </a:r>
          </a:p>
          <a:p>
            <a:endParaRPr lang="en-US" sz="1600" dirty="0">
              <a:solidFill>
                <a:schemeClr val="tx2"/>
              </a:solidFill>
              <a:latin typeface="Consolas" panose="020B0609020204030204" pitchFamily="49" charset="0"/>
              <a:cs typeface="Consolas" panose="020B0609020204030204" pitchFamily="49" charset="0"/>
            </a:endParaRPr>
          </a:p>
          <a:p>
            <a:r>
              <a:rPr lang="en-US" sz="1600" dirty="0">
                <a:solidFill>
                  <a:schemeClr val="tx2"/>
                </a:solidFill>
                <a:latin typeface="Consolas" panose="020B0609020204030204" pitchFamily="49" charset="0"/>
                <a:cs typeface="Consolas" panose="020B0609020204030204" pitchFamily="49" charset="0"/>
              </a:rPr>
              <a:t>// these are .data variables</a:t>
            </a:r>
          </a:p>
          <a:p>
            <a:r>
              <a:rPr lang="en-US" sz="1600" dirty="0">
                <a:solidFill>
                  <a:schemeClr val="tx2"/>
                </a:solidFill>
                <a:latin typeface="Consolas" panose="020B0609020204030204" pitchFamily="49" charset="0"/>
                <a:cs typeface="Consolas" panose="020B0609020204030204" pitchFamily="49" charset="0"/>
              </a:rPr>
              <a:t>int table[] = {1,2};</a:t>
            </a:r>
          </a:p>
          <a:p>
            <a:r>
              <a:rPr lang="en-US" sz="1600" dirty="0">
                <a:solidFill>
                  <a:schemeClr val="tx2"/>
                </a:solidFill>
                <a:latin typeface="Consolas" panose="020B0609020204030204" pitchFamily="49" charset="0"/>
                <a:cs typeface="Consolas" panose="020B0609020204030204" pitchFamily="49" charset="0"/>
              </a:rPr>
              <a:t>char string[] ="CSE30!!";</a:t>
            </a:r>
          </a:p>
        </p:txBody>
      </p:sp>
      <p:sp>
        <p:nvSpPr>
          <p:cNvPr id="32" name="Rectangle 12">
            <a:extLst>
              <a:ext uri="{FF2B5EF4-FFF2-40B4-BE49-F238E27FC236}">
                <a16:creationId xmlns:a16="http://schemas.microsoft.com/office/drawing/2014/main" id="{F9B92D74-7A21-D79D-5205-207231CF14C8}"/>
              </a:ext>
            </a:extLst>
          </p:cNvPr>
          <p:cNvSpPr>
            <a:spLocks noChangeArrowheads="1"/>
          </p:cNvSpPr>
          <p:nvPr>
            <p:custDataLst>
              <p:tags r:id="rId1"/>
            </p:custDataLst>
          </p:nvPr>
        </p:nvSpPr>
        <p:spPr bwMode="auto">
          <a:xfrm>
            <a:off x="5731547" y="5864280"/>
            <a:ext cx="609600" cy="304800"/>
          </a:xfrm>
          <a:prstGeom prst="rect">
            <a:avLst/>
          </a:prstGeom>
          <a:solidFill>
            <a:srgbClr val="92D050"/>
          </a:solidFill>
          <a:ln w="25400">
            <a:solidFill>
              <a:schemeClr val="accent6"/>
            </a:solidFill>
            <a:miter lim="800000"/>
            <a:headEnd/>
            <a:tailEnd/>
          </a:ln>
        </p:spPr>
        <p:txBody>
          <a:bodyPr wrap="none" anchor="ctr"/>
          <a:lstStyle/>
          <a:p>
            <a:pPr algn="ctr"/>
            <a:r>
              <a:rPr lang="en-US" b="0" dirty="0">
                <a:solidFill>
                  <a:schemeClr val="accent6"/>
                </a:solidFill>
                <a:latin typeface="Roboto Regular" charset="0"/>
                <a:cs typeface="Roboto Regular" charset="0"/>
              </a:rPr>
              <a:t>'\0'</a:t>
            </a:r>
          </a:p>
        </p:txBody>
      </p:sp>
      <p:sp>
        <p:nvSpPr>
          <p:cNvPr id="33" name="Rectangle 13">
            <a:extLst>
              <a:ext uri="{FF2B5EF4-FFF2-40B4-BE49-F238E27FC236}">
                <a16:creationId xmlns:a16="http://schemas.microsoft.com/office/drawing/2014/main" id="{BD16FAA6-4AC6-03AD-0B5C-4F9CD57830CE}"/>
              </a:ext>
            </a:extLst>
          </p:cNvPr>
          <p:cNvSpPr>
            <a:spLocks noChangeArrowheads="1"/>
          </p:cNvSpPr>
          <p:nvPr>
            <p:custDataLst>
              <p:tags r:id="rId2"/>
            </p:custDataLst>
          </p:nvPr>
        </p:nvSpPr>
        <p:spPr bwMode="auto">
          <a:xfrm>
            <a:off x="7575970" y="5886643"/>
            <a:ext cx="609600" cy="304800"/>
          </a:xfrm>
          <a:prstGeom prst="rect">
            <a:avLst/>
          </a:prstGeom>
          <a:solidFill>
            <a:srgbClr val="92D050"/>
          </a:solidFill>
          <a:ln w="25400">
            <a:solidFill>
              <a:schemeClr val="accent6"/>
            </a:solidFill>
            <a:miter lim="800000"/>
            <a:headEnd/>
            <a:tailEnd/>
          </a:ln>
        </p:spPr>
        <p:txBody>
          <a:bodyPr wrap="none" anchor="ctr"/>
          <a:lstStyle/>
          <a:p>
            <a:pPr algn="ctr"/>
            <a:r>
              <a:rPr lang="en-US" b="0" dirty="0">
                <a:solidFill>
                  <a:schemeClr val="accent6"/>
                </a:solidFill>
                <a:latin typeface="Roboto Regular" charset="0"/>
                <a:cs typeface="Roboto Regular" charset="0"/>
              </a:rPr>
              <a:t>'0'</a:t>
            </a:r>
          </a:p>
        </p:txBody>
      </p:sp>
      <p:sp>
        <p:nvSpPr>
          <p:cNvPr id="34" name="Rectangle 39">
            <a:extLst>
              <a:ext uri="{FF2B5EF4-FFF2-40B4-BE49-F238E27FC236}">
                <a16:creationId xmlns:a16="http://schemas.microsoft.com/office/drawing/2014/main" id="{D5D66D3D-6608-2F20-79DE-E8A3403EF063}"/>
              </a:ext>
            </a:extLst>
          </p:cNvPr>
          <p:cNvSpPr>
            <a:spLocks noChangeArrowheads="1"/>
          </p:cNvSpPr>
          <p:nvPr>
            <p:custDataLst>
              <p:tags r:id="rId3"/>
            </p:custDataLst>
          </p:nvPr>
        </p:nvSpPr>
        <p:spPr bwMode="auto">
          <a:xfrm>
            <a:off x="5731605" y="6191443"/>
            <a:ext cx="609600" cy="304800"/>
          </a:xfrm>
          <a:prstGeom prst="rect">
            <a:avLst/>
          </a:prstGeom>
          <a:solidFill>
            <a:srgbClr val="92D050"/>
          </a:solidFill>
          <a:ln w="25400">
            <a:solidFill>
              <a:schemeClr val="accent6"/>
            </a:solidFill>
            <a:miter lim="800000"/>
            <a:headEnd/>
            <a:tailEnd/>
          </a:ln>
        </p:spPr>
        <p:txBody>
          <a:bodyPr wrap="none" anchor="ctr"/>
          <a:lstStyle/>
          <a:p>
            <a:pPr algn="ctr"/>
            <a:r>
              <a:rPr lang="en-US" b="0" dirty="0">
                <a:solidFill>
                  <a:schemeClr val="accent6"/>
                </a:solidFill>
                <a:latin typeface="Roboto Regular" charset="0"/>
                <a:cs typeface="Roboto Regular" charset="0"/>
              </a:rPr>
              <a:t>'3'</a:t>
            </a:r>
          </a:p>
        </p:txBody>
      </p:sp>
      <p:sp>
        <p:nvSpPr>
          <p:cNvPr id="35" name="Rectangle 41">
            <a:extLst>
              <a:ext uri="{FF2B5EF4-FFF2-40B4-BE49-F238E27FC236}">
                <a16:creationId xmlns:a16="http://schemas.microsoft.com/office/drawing/2014/main" id="{2A509067-1802-212F-4526-E62602E7E0DE}"/>
              </a:ext>
            </a:extLst>
          </p:cNvPr>
          <p:cNvSpPr>
            <a:spLocks noChangeArrowheads="1"/>
          </p:cNvSpPr>
          <p:nvPr>
            <p:custDataLst>
              <p:tags r:id="rId4"/>
            </p:custDataLst>
          </p:nvPr>
        </p:nvSpPr>
        <p:spPr bwMode="auto">
          <a:xfrm>
            <a:off x="6359170" y="6191443"/>
            <a:ext cx="609600" cy="304800"/>
          </a:xfrm>
          <a:prstGeom prst="rect">
            <a:avLst/>
          </a:prstGeom>
          <a:solidFill>
            <a:srgbClr val="92D050"/>
          </a:solidFill>
          <a:ln w="25400">
            <a:solidFill>
              <a:schemeClr val="accent6"/>
            </a:solidFill>
            <a:miter lim="800000"/>
            <a:headEnd/>
            <a:tailEnd/>
          </a:ln>
        </p:spPr>
        <p:txBody>
          <a:bodyPr wrap="none" anchor="ctr"/>
          <a:lstStyle/>
          <a:p>
            <a:pPr algn="ctr"/>
            <a:r>
              <a:rPr lang="en-US" b="0" dirty="0">
                <a:solidFill>
                  <a:schemeClr val="accent6"/>
                </a:solidFill>
                <a:latin typeface="Roboto Regular" charset="0"/>
                <a:cs typeface="Roboto Regular" charset="0"/>
              </a:rPr>
              <a:t>'E'</a:t>
            </a:r>
          </a:p>
        </p:txBody>
      </p:sp>
      <p:sp>
        <p:nvSpPr>
          <p:cNvPr id="36" name="Rectangle 43">
            <a:extLst>
              <a:ext uri="{FF2B5EF4-FFF2-40B4-BE49-F238E27FC236}">
                <a16:creationId xmlns:a16="http://schemas.microsoft.com/office/drawing/2014/main" id="{91EE389E-5281-3741-78C8-857A918B41DC}"/>
              </a:ext>
            </a:extLst>
          </p:cNvPr>
          <p:cNvSpPr>
            <a:spLocks noChangeArrowheads="1"/>
          </p:cNvSpPr>
          <p:nvPr>
            <p:custDataLst>
              <p:tags r:id="rId5"/>
            </p:custDataLst>
          </p:nvPr>
        </p:nvSpPr>
        <p:spPr bwMode="auto">
          <a:xfrm>
            <a:off x="6986735" y="6191443"/>
            <a:ext cx="609600" cy="304800"/>
          </a:xfrm>
          <a:prstGeom prst="rect">
            <a:avLst/>
          </a:prstGeom>
          <a:solidFill>
            <a:srgbClr val="92D050"/>
          </a:solidFill>
          <a:ln w="25400">
            <a:solidFill>
              <a:schemeClr val="accent6"/>
            </a:solidFill>
            <a:miter lim="800000"/>
            <a:headEnd/>
            <a:tailEnd/>
          </a:ln>
        </p:spPr>
        <p:txBody>
          <a:bodyPr wrap="none" anchor="ctr"/>
          <a:lstStyle/>
          <a:p>
            <a:pPr algn="ctr"/>
            <a:r>
              <a:rPr lang="en-US" b="0" dirty="0">
                <a:solidFill>
                  <a:schemeClr val="accent6"/>
                </a:solidFill>
                <a:latin typeface="Roboto Regular" charset="0"/>
                <a:cs typeface="Roboto Regular" charset="0"/>
              </a:rPr>
              <a:t>'S'</a:t>
            </a:r>
          </a:p>
        </p:txBody>
      </p:sp>
      <p:sp>
        <p:nvSpPr>
          <p:cNvPr id="37" name="Rectangle 45">
            <a:extLst>
              <a:ext uri="{FF2B5EF4-FFF2-40B4-BE49-F238E27FC236}">
                <a16:creationId xmlns:a16="http://schemas.microsoft.com/office/drawing/2014/main" id="{CC0C4598-0F0B-03ED-144C-FDFE8B818E9F}"/>
              </a:ext>
            </a:extLst>
          </p:cNvPr>
          <p:cNvSpPr>
            <a:spLocks noChangeArrowheads="1"/>
          </p:cNvSpPr>
          <p:nvPr>
            <p:custDataLst>
              <p:tags r:id="rId6"/>
            </p:custDataLst>
          </p:nvPr>
        </p:nvSpPr>
        <p:spPr bwMode="auto">
          <a:xfrm>
            <a:off x="7609647" y="6191443"/>
            <a:ext cx="609600" cy="304800"/>
          </a:xfrm>
          <a:prstGeom prst="rect">
            <a:avLst/>
          </a:prstGeom>
          <a:solidFill>
            <a:srgbClr val="92D050"/>
          </a:solidFill>
          <a:ln w="25400">
            <a:solidFill>
              <a:schemeClr val="accent6"/>
            </a:solidFill>
            <a:miter lim="800000"/>
            <a:headEnd/>
            <a:tailEnd/>
          </a:ln>
        </p:spPr>
        <p:txBody>
          <a:bodyPr wrap="none" anchor="ctr"/>
          <a:lstStyle/>
          <a:p>
            <a:pPr algn="ctr"/>
            <a:r>
              <a:rPr lang="en-US" sz="1400" b="0" dirty="0">
                <a:solidFill>
                  <a:schemeClr val="accent6"/>
                </a:solidFill>
                <a:latin typeface="Roboto Regular" charset="0"/>
                <a:cs typeface="Roboto Regular" charset="0"/>
              </a:rPr>
              <a:t>'C'</a:t>
            </a:r>
          </a:p>
        </p:txBody>
      </p:sp>
      <p:sp>
        <p:nvSpPr>
          <p:cNvPr id="38" name="Rectangle 1036">
            <a:extLst>
              <a:ext uri="{FF2B5EF4-FFF2-40B4-BE49-F238E27FC236}">
                <a16:creationId xmlns:a16="http://schemas.microsoft.com/office/drawing/2014/main" id="{89D681F0-90DF-FCE0-DE27-0C9FA4BB3E25}"/>
              </a:ext>
            </a:extLst>
          </p:cNvPr>
          <p:cNvSpPr>
            <a:spLocks noChangeArrowheads="1"/>
          </p:cNvSpPr>
          <p:nvPr/>
        </p:nvSpPr>
        <p:spPr bwMode="auto">
          <a:xfrm>
            <a:off x="6114544" y="1590362"/>
            <a:ext cx="2057400" cy="533400"/>
          </a:xfrm>
          <a:prstGeom prst="rect">
            <a:avLst/>
          </a:prstGeom>
          <a:solidFill>
            <a:srgbClr val="92D050"/>
          </a:solidFill>
          <a:ln w="28575">
            <a:solidFill>
              <a:schemeClr val="tx1"/>
            </a:solidFill>
            <a:miter lim="800000"/>
            <a:headEnd/>
            <a:tailEnd/>
          </a:ln>
        </p:spPr>
        <p:txBody>
          <a:bodyPr wrap="none" anchor="ctr"/>
          <a:lstStyle/>
          <a:p>
            <a:pPr algn="ctr"/>
            <a:r>
              <a:rPr lang="en-US" dirty="0">
                <a:solidFill>
                  <a:srgbClr val="000000"/>
                </a:solidFill>
                <a:latin typeface="Calibri" pitchFamily="34" charset="0"/>
              </a:rPr>
              <a:t>Data</a:t>
            </a:r>
          </a:p>
        </p:txBody>
      </p:sp>
      <p:sp>
        <p:nvSpPr>
          <p:cNvPr id="39" name="Rectangle 12">
            <a:extLst>
              <a:ext uri="{FF2B5EF4-FFF2-40B4-BE49-F238E27FC236}">
                <a16:creationId xmlns:a16="http://schemas.microsoft.com/office/drawing/2014/main" id="{84503A16-442B-F0F5-2E7F-5A99FCF3A2C3}"/>
              </a:ext>
            </a:extLst>
          </p:cNvPr>
          <p:cNvSpPr>
            <a:spLocks noChangeArrowheads="1"/>
          </p:cNvSpPr>
          <p:nvPr>
            <p:custDataLst>
              <p:tags r:id="rId7"/>
            </p:custDataLst>
          </p:nvPr>
        </p:nvSpPr>
        <p:spPr bwMode="auto">
          <a:xfrm>
            <a:off x="6338747" y="5875462"/>
            <a:ext cx="609600" cy="304800"/>
          </a:xfrm>
          <a:prstGeom prst="rect">
            <a:avLst/>
          </a:prstGeom>
          <a:solidFill>
            <a:srgbClr val="92D050"/>
          </a:solidFill>
          <a:ln w="25400">
            <a:solidFill>
              <a:schemeClr val="accent6"/>
            </a:solidFill>
            <a:miter lim="800000"/>
            <a:headEnd/>
            <a:tailEnd/>
          </a:ln>
        </p:spPr>
        <p:txBody>
          <a:bodyPr wrap="none" anchor="ctr"/>
          <a:lstStyle/>
          <a:p>
            <a:pPr algn="ctr"/>
            <a:r>
              <a:rPr lang="en-US" b="0" dirty="0">
                <a:solidFill>
                  <a:schemeClr val="accent6"/>
                </a:solidFill>
                <a:latin typeface="Roboto Regular" charset="0"/>
                <a:cs typeface="Roboto Regular" charset="0"/>
              </a:rPr>
              <a:t>'!'</a:t>
            </a:r>
          </a:p>
        </p:txBody>
      </p:sp>
      <p:sp>
        <p:nvSpPr>
          <p:cNvPr id="40" name="Rectangle 12">
            <a:extLst>
              <a:ext uri="{FF2B5EF4-FFF2-40B4-BE49-F238E27FC236}">
                <a16:creationId xmlns:a16="http://schemas.microsoft.com/office/drawing/2014/main" id="{B6D53339-332E-3CA6-C20E-518F9708AC0E}"/>
              </a:ext>
            </a:extLst>
          </p:cNvPr>
          <p:cNvSpPr>
            <a:spLocks noChangeArrowheads="1"/>
          </p:cNvSpPr>
          <p:nvPr>
            <p:custDataLst>
              <p:tags r:id="rId8"/>
            </p:custDataLst>
          </p:nvPr>
        </p:nvSpPr>
        <p:spPr bwMode="auto">
          <a:xfrm>
            <a:off x="6974807" y="5875462"/>
            <a:ext cx="609600" cy="304800"/>
          </a:xfrm>
          <a:prstGeom prst="rect">
            <a:avLst/>
          </a:prstGeom>
          <a:solidFill>
            <a:srgbClr val="92D050"/>
          </a:solidFill>
          <a:ln w="25400">
            <a:solidFill>
              <a:schemeClr val="accent6"/>
            </a:solidFill>
            <a:miter lim="800000"/>
            <a:headEnd/>
            <a:tailEnd/>
          </a:ln>
        </p:spPr>
        <p:txBody>
          <a:bodyPr wrap="none" anchor="ctr"/>
          <a:lstStyle/>
          <a:p>
            <a:pPr algn="ctr"/>
            <a:r>
              <a:rPr lang="en-US" b="0" dirty="0">
                <a:solidFill>
                  <a:schemeClr val="accent6"/>
                </a:solidFill>
                <a:latin typeface="Roboto Regular" charset="0"/>
                <a:cs typeface="Roboto Regular" charset="0"/>
              </a:rPr>
              <a:t>'!'</a:t>
            </a:r>
          </a:p>
        </p:txBody>
      </p:sp>
      <p:sp>
        <p:nvSpPr>
          <p:cNvPr id="41" name="Rectangle 13">
            <a:extLst>
              <a:ext uri="{FF2B5EF4-FFF2-40B4-BE49-F238E27FC236}">
                <a16:creationId xmlns:a16="http://schemas.microsoft.com/office/drawing/2014/main" id="{B4D419A0-4C0E-DA33-5D97-E2C0148F1AB0}"/>
              </a:ext>
            </a:extLst>
          </p:cNvPr>
          <p:cNvSpPr>
            <a:spLocks noChangeArrowheads="1"/>
          </p:cNvSpPr>
          <p:nvPr>
            <p:custDataLst>
              <p:tags r:id="rId9"/>
            </p:custDataLst>
          </p:nvPr>
        </p:nvSpPr>
        <p:spPr bwMode="auto">
          <a:xfrm>
            <a:off x="5731547" y="5576253"/>
            <a:ext cx="2454023" cy="304800"/>
          </a:xfrm>
          <a:prstGeom prst="rect">
            <a:avLst/>
          </a:prstGeom>
          <a:solidFill>
            <a:srgbClr val="92D050"/>
          </a:solidFill>
          <a:ln w="25400">
            <a:solidFill>
              <a:schemeClr val="accent6"/>
            </a:solidFill>
            <a:miter lim="800000"/>
            <a:headEnd/>
            <a:tailEnd/>
          </a:ln>
        </p:spPr>
        <p:txBody>
          <a:bodyPr wrap="none" anchor="ctr"/>
          <a:lstStyle/>
          <a:p>
            <a:pPr algn="ctr"/>
            <a:r>
              <a:rPr lang="en-US" dirty="0">
                <a:solidFill>
                  <a:schemeClr val="accent6"/>
                </a:solidFill>
                <a:latin typeface="Roboto Regular" charset="0"/>
                <a:cs typeface="Roboto Regular" charset="0"/>
              </a:rPr>
              <a:t>1</a:t>
            </a:r>
            <a:endParaRPr lang="en-US" b="0" dirty="0">
              <a:solidFill>
                <a:schemeClr val="accent6"/>
              </a:solidFill>
              <a:latin typeface="Roboto Regular" charset="0"/>
              <a:cs typeface="Roboto Regular" charset="0"/>
            </a:endParaRPr>
          </a:p>
        </p:txBody>
      </p:sp>
      <p:sp>
        <p:nvSpPr>
          <p:cNvPr id="42" name="Rectangle 13">
            <a:extLst>
              <a:ext uri="{FF2B5EF4-FFF2-40B4-BE49-F238E27FC236}">
                <a16:creationId xmlns:a16="http://schemas.microsoft.com/office/drawing/2014/main" id="{F0BFB6FC-2BC5-47E7-2B68-D80C5185B826}"/>
              </a:ext>
            </a:extLst>
          </p:cNvPr>
          <p:cNvSpPr>
            <a:spLocks noChangeArrowheads="1"/>
          </p:cNvSpPr>
          <p:nvPr>
            <p:custDataLst>
              <p:tags r:id="rId10"/>
            </p:custDataLst>
          </p:nvPr>
        </p:nvSpPr>
        <p:spPr bwMode="auto">
          <a:xfrm>
            <a:off x="5731546" y="5256286"/>
            <a:ext cx="2454023" cy="304800"/>
          </a:xfrm>
          <a:prstGeom prst="rect">
            <a:avLst/>
          </a:prstGeom>
          <a:solidFill>
            <a:srgbClr val="92D050"/>
          </a:solidFill>
          <a:ln w="25400">
            <a:solidFill>
              <a:schemeClr val="accent6"/>
            </a:solidFill>
            <a:miter lim="800000"/>
            <a:headEnd/>
            <a:tailEnd/>
          </a:ln>
        </p:spPr>
        <p:txBody>
          <a:bodyPr wrap="none" anchor="ctr"/>
          <a:lstStyle/>
          <a:p>
            <a:pPr algn="ctr"/>
            <a:r>
              <a:rPr lang="en-US" dirty="0">
                <a:solidFill>
                  <a:schemeClr val="accent6"/>
                </a:solidFill>
                <a:latin typeface="Roboto Regular" charset="0"/>
                <a:cs typeface="Roboto Regular" charset="0"/>
              </a:rPr>
              <a:t>2</a:t>
            </a:r>
            <a:endParaRPr lang="en-US" b="0" dirty="0">
              <a:solidFill>
                <a:schemeClr val="accent6"/>
              </a:solidFill>
              <a:latin typeface="Roboto Regular" charset="0"/>
              <a:cs typeface="Roboto Regular" charset="0"/>
            </a:endParaRPr>
          </a:p>
        </p:txBody>
      </p:sp>
      <p:sp>
        <p:nvSpPr>
          <p:cNvPr id="45" name="Rectangle 13">
            <a:extLst>
              <a:ext uri="{FF2B5EF4-FFF2-40B4-BE49-F238E27FC236}">
                <a16:creationId xmlns:a16="http://schemas.microsoft.com/office/drawing/2014/main" id="{C2DAE090-F527-9FAD-702D-A11B55B182FA}"/>
              </a:ext>
            </a:extLst>
          </p:cNvPr>
          <p:cNvSpPr>
            <a:spLocks noChangeArrowheads="1"/>
          </p:cNvSpPr>
          <p:nvPr>
            <p:custDataLst>
              <p:tags r:id="rId11"/>
            </p:custDataLst>
          </p:nvPr>
        </p:nvSpPr>
        <p:spPr bwMode="auto">
          <a:xfrm>
            <a:off x="5717612" y="4613347"/>
            <a:ext cx="2454023" cy="304800"/>
          </a:xfrm>
          <a:prstGeom prst="rect">
            <a:avLst/>
          </a:prstGeom>
          <a:solidFill>
            <a:schemeClr val="accent4">
              <a:lumMod val="20000"/>
              <a:lumOff val="80000"/>
            </a:schemeClr>
          </a:solidFill>
          <a:ln w="25400">
            <a:solidFill>
              <a:schemeClr val="accent6"/>
            </a:solidFill>
            <a:miter lim="800000"/>
            <a:headEnd/>
            <a:tailEnd/>
          </a:ln>
        </p:spPr>
        <p:txBody>
          <a:bodyPr wrap="none" anchor="ctr"/>
          <a:lstStyle/>
          <a:p>
            <a:pPr algn="ctr"/>
            <a:r>
              <a:rPr lang="en-US" dirty="0">
                <a:solidFill>
                  <a:schemeClr val="accent6"/>
                </a:solidFill>
                <a:latin typeface="Roboto Regular" charset="0"/>
                <a:cs typeface="Roboto Regular" charset="0"/>
              </a:rPr>
              <a:t>buf2 address size</a:t>
            </a:r>
          </a:p>
        </p:txBody>
      </p:sp>
      <p:sp>
        <p:nvSpPr>
          <p:cNvPr id="46" name="Rectangle 13">
            <a:extLst>
              <a:ext uri="{FF2B5EF4-FFF2-40B4-BE49-F238E27FC236}">
                <a16:creationId xmlns:a16="http://schemas.microsoft.com/office/drawing/2014/main" id="{792B6B95-7C62-6803-BB77-DE6670F6455A}"/>
              </a:ext>
            </a:extLst>
          </p:cNvPr>
          <p:cNvSpPr>
            <a:spLocks noChangeArrowheads="1"/>
          </p:cNvSpPr>
          <p:nvPr>
            <p:custDataLst>
              <p:tags r:id="rId12"/>
            </p:custDataLst>
          </p:nvPr>
        </p:nvSpPr>
        <p:spPr bwMode="auto">
          <a:xfrm>
            <a:off x="5722822" y="4933314"/>
            <a:ext cx="2454023" cy="304800"/>
          </a:xfrm>
          <a:prstGeom prst="rect">
            <a:avLst/>
          </a:prstGeom>
          <a:solidFill>
            <a:schemeClr val="accent4">
              <a:lumMod val="20000"/>
              <a:lumOff val="80000"/>
            </a:schemeClr>
          </a:solidFill>
          <a:ln w="25400">
            <a:solidFill>
              <a:schemeClr val="accent6"/>
            </a:solidFill>
            <a:miter lim="800000"/>
            <a:headEnd/>
            <a:tailEnd/>
          </a:ln>
        </p:spPr>
        <p:txBody>
          <a:bodyPr wrap="none" anchor="ctr"/>
          <a:lstStyle/>
          <a:p>
            <a:pPr algn="ctr"/>
            <a:r>
              <a:rPr lang="en-US" dirty="0">
                <a:solidFill>
                  <a:schemeClr val="accent6"/>
                </a:solidFill>
                <a:latin typeface="Roboto Regular" charset="0"/>
                <a:cs typeface="Roboto Regular" charset="0"/>
              </a:rPr>
              <a:t>buf1 address size</a:t>
            </a:r>
          </a:p>
        </p:txBody>
      </p:sp>
      <p:sp>
        <p:nvSpPr>
          <p:cNvPr id="47" name="TextBox 46">
            <a:extLst>
              <a:ext uri="{FF2B5EF4-FFF2-40B4-BE49-F238E27FC236}">
                <a16:creationId xmlns:a16="http://schemas.microsoft.com/office/drawing/2014/main" id="{3D47B58C-8115-F3A1-2363-8D2D5CE7F0DE}"/>
              </a:ext>
            </a:extLst>
          </p:cNvPr>
          <p:cNvSpPr txBox="1"/>
          <p:nvPr/>
        </p:nvSpPr>
        <p:spPr>
          <a:xfrm>
            <a:off x="6189195" y="6452468"/>
            <a:ext cx="1659429" cy="369332"/>
          </a:xfrm>
          <a:prstGeom prst="rect">
            <a:avLst/>
          </a:prstGeom>
          <a:noFill/>
        </p:spPr>
        <p:txBody>
          <a:bodyPr wrap="none" rtlCol="0">
            <a:spAutoFit/>
          </a:bodyPr>
          <a:lstStyle/>
          <a:p>
            <a:r>
              <a:rPr lang="en-US" dirty="0"/>
              <a:t>executable file</a:t>
            </a:r>
          </a:p>
        </p:txBody>
      </p:sp>
      <p:sp>
        <p:nvSpPr>
          <p:cNvPr id="48" name="Right Brace 47">
            <a:extLst>
              <a:ext uri="{FF2B5EF4-FFF2-40B4-BE49-F238E27FC236}">
                <a16:creationId xmlns:a16="http://schemas.microsoft.com/office/drawing/2014/main" id="{CC69D55A-9300-A6DE-6AFE-FD1E38F44880}"/>
              </a:ext>
            </a:extLst>
          </p:cNvPr>
          <p:cNvSpPr/>
          <p:nvPr/>
        </p:nvSpPr>
        <p:spPr>
          <a:xfrm>
            <a:off x="2128947" y="4816305"/>
            <a:ext cx="272226" cy="594542"/>
          </a:xfrm>
          <a:prstGeom prst="righ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49" name="Straight Arrow Connector 48">
            <a:extLst>
              <a:ext uri="{FF2B5EF4-FFF2-40B4-BE49-F238E27FC236}">
                <a16:creationId xmlns:a16="http://schemas.microsoft.com/office/drawing/2014/main" id="{C1167B40-F5A5-C6D5-980D-95F635C752DD}"/>
              </a:ext>
            </a:extLst>
          </p:cNvPr>
          <p:cNvCxnSpPr>
            <a:cxnSpLocks/>
          </p:cNvCxnSpPr>
          <p:nvPr/>
        </p:nvCxnSpPr>
        <p:spPr bwMode="auto">
          <a:xfrm flipV="1">
            <a:off x="2401173" y="4933314"/>
            <a:ext cx="3252751" cy="180262"/>
          </a:xfrm>
          <a:prstGeom prst="straightConnector1">
            <a:avLst/>
          </a:prstGeom>
          <a:noFill/>
          <a:ln w="63500" cap="flat" cmpd="sng" algn="ctr">
            <a:solidFill>
              <a:srgbClr val="0070C0"/>
            </a:solidFill>
            <a:prstDash val="solid"/>
            <a:round/>
            <a:headEnd type="none" w="med" len="med"/>
            <a:tailEnd type="triangle"/>
          </a:ln>
          <a:effectLst/>
        </p:spPr>
      </p:cxnSp>
      <p:sp>
        <p:nvSpPr>
          <p:cNvPr id="51" name="TextBox 50">
            <a:extLst>
              <a:ext uri="{FF2B5EF4-FFF2-40B4-BE49-F238E27FC236}">
                <a16:creationId xmlns:a16="http://schemas.microsoft.com/office/drawing/2014/main" id="{8728D0B5-05D4-33BE-A34B-DC6F37B776CE}"/>
              </a:ext>
            </a:extLst>
          </p:cNvPr>
          <p:cNvSpPr txBox="1"/>
          <p:nvPr/>
        </p:nvSpPr>
        <p:spPr>
          <a:xfrm rot="21418050">
            <a:off x="2749058" y="4973444"/>
            <a:ext cx="2896764" cy="307777"/>
          </a:xfrm>
          <a:prstGeom prst="rect">
            <a:avLst/>
          </a:prstGeom>
          <a:noFill/>
        </p:spPr>
        <p:txBody>
          <a:bodyPr wrap="square" rtlCol="0">
            <a:spAutoFit/>
          </a:bodyPr>
          <a:lstStyle/>
          <a:p>
            <a:r>
              <a:rPr lang="en-US" sz="1400" dirty="0"/>
              <a:t>just big enough for address, size</a:t>
            </a:r>
          </a:p>
        </p:txBody>
      </p:sp>
      <p:sp>
        <p:nvSpPr>
          <p:cNvPr id="52" name="Right Brace 51">
            <a:extLst>
              <a:ext uri="{FF2B5EF4-FFF2-40B4-BE49-F238E27FC236}">
                <a16:creationId xmlns:a16="http://schemas.microsoft.com/office/drawing/2014/main" id="{F297094B-3E01-8B92-BFEA-4A02E385863A}"/>
              </a:ext>
            </a:extLst>
          </p:cNvPr>
          <p:cNvSpPr/>
          <p:nvPr/>
        </p:nvSpPr>
        <p:spPr>
          <a:xfrm>
            <a:off x="3249681" y="5721904"/>
            <a:ext cx="272226" cy="594542"/>
          </a:xfrm>
          <a:prstGeom prst="righ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53" name="Straight Arrow Connector 52">
            <a:extLst>
              <a:ext uri="{FF2B5EF4-FFF2-40B4-BE49-F238E27FC236}">
                <a16:creationId xmlns:a16="http://schemas.microsoft.com/office/drawing/2014/main" id="{BB907227-2E4B-E617-71F1-AA1E15D7A877}"/>
              </a:ext>
            </a:extLst>
          </p:cNvPr>
          <p:cNvCxnSpPr>
            <a:cxnSpLocks/>
            <a:endCxn id="32" idx="1"/>
          </p:cNvCxnSpPr>
          <p:nvPr/>
        </p:nvCxnSpPr>
        <p:spPr bwMode="auto">
          <a:xfrm flipV="1">
            <a:off x="3521907" y="6016680"/>
            <a:ext cx="2209640" cy="2495"/>
          </a:xfrm>
          <a:prstGeom prst="straightConnector1">
            <a:avLst/>
          </a:prstGeom>
          <a:noFill/>
          <a:ln w="63500" cap="flat" cmpd="sng" algn="ctr">
            <a:solidFill>
              <a:srgbClr val="0070C0"/>
            </a:solidFill>
            <a:prstDash val="solid"/>
            <a:round/>
            <a:headEnd type="none" w="med" len="med"/>
            <a:tailEnd type="triangle"/>
          </a:ln>
          <a:effectLst/>
        </p:spPr>
      </p:cxnSp>
      <p:sp>
        <p:nvSpPr>
          <p:cNvPr id="55" name="TextBox 54">
            <a:extLst>
              <a:ext uri="{FF2B5EF4-FFF2-40B4-BE49-F238E27FC236}">
                <a16:creationId xmlns:a16="http://schemas.microsoft.com/office/drawing/2014/main" id="{58BBDE51-60C7-C3F4-3B0B-82F340A6C6F3}"/>
              </a:ext>
            </a:extLst>
          </p:cNvPr>
          <p:cNvSpPr txBox="1"/>
          <p:nvPr/>
        </p:nvSpPr>
        <p:spPr>
          <a:xfrm>
            <a:off x="4251304" y="5948561"/>
            <a:ext cx="1202844" cy="523220"/>
          </a:xfrm>
          <a:prstGeom prst="rect">
            <a:avLst/>
          </a:prstGeom>
          <a:noFill/>
        </p:spPr>
        <p:txBody>
          <a:bodyPr wrap="square" rtlCol="0">
            <a:spAutoFit/>
          </a:bodyPr>
          <a:lstStyle/>
          <a:p>
            <a:r>
              <a:rPr lang="en-US" sz="1400" dirty="0"/>
              <a:t>same size as specified</a:t>
            </a:r>
          </a:p>
        </p:txBody>
      </p:sp>
      <p:sp>
        <p:nvSpPr>
          <p:cNvPr id="56" name="Rectangle 55">
            <a:extLst>
              <a:ext uri="{FF2B5EF4-FFF2-40B4-BE49-F238E27FC236}">
                <a16:creationId xmlns:a16="http://schemas.microsoft.com/office/drawing/2014/main" id="{26A03B4A-8133-BB24-9D85-632C9A9975E9}"/>
              </a:ext>
            </a:extLst>
          </p:cNvPr>
          <p:cNvSpPr/>
          <p:nvPr/>
        </p:nvSpPr>
        <p:spPr bwMode="auto">
          <a:xfrm>
            <a:off x="9275311" y="5249003"/>
            <a:ext cx="2526189" cy="1275279"/>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Static Data</a:t>
            </a:r>
          </a:p>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same size as </a:t>
            </a:r>
            <a:r>
              <a:rPr lang="en-US" dirty="0" err="1">
                <a:solidFill>
                  <a:schemeClr val="accent6"/>
                </a:solidFill>
                <a:ea typeface="CMU Bright" panose="02000603000000000000" pitchFamily="2" charset="0"/>
                <a:cs typeface="Calibri" panose="020F0502020204030204" pitchFamily="34" charset="0"/>
              </a:rPr>
              <a:t>a.out</a:t>
            </a:r>
            <a:endParaRPr lang="en-US" dirty="0">
              <a:solidFill>
                <a:schemeClr val="accent6"/>
              </a:solidFill>
              <a:ea typeface="CMU Bright" panose="02000603000000000000" pitchFamily="2" charset="0"/>
              <a:cs typeface="Calibri" panose="020F0502020204030204" pitchFamily="34" charset="0"/>
            </a:endParaRPr>
          </a:p>
        </p:txBody>
      </p:sp>
      <p:sp>
        <p:nvSpPr>
          <p:cNvPr id="60" name="Rectangle 59">
            <a:extLst>
              <a:ext uri="{FF2B5EF4-FFF2-40B4-BE49-F238E27FC236}">
                <a16:creationId xmlns:a16="http://schemas.microsoft.com/office/drawing/2014/main" id="{C29D611E-2744-2266-3244-8F51FEDA8687}"/>
              </a:ext>
            </a:extLst>
          </p:cNvPr>
          <p:cNvSpPr/>
          <p:nvPr/>
        </p:nvSpPr>
        <p:spPr bwMode="auto">
          <a:xfrm>
            <a:off x="9285877" y="3141249"/>
            <a:ext cx="2526189" cy="2096865"/>
          </a:xfrm>
          <a:prstGeom prst="rect">
            <a:avLst/>
          </a:prstGeom>
          <a:solidFill>
            <a:schemeClr val="accent4">
              <a:lumMod val="20000"/>
              <a:lumOff val="80000"/>
            </a:scheme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i="1" dirty="0">
                <a:solidFill>
                  <a:schemeClr val="accent6"/>
                </a:solidFill>
                <a:ea typeface="CMU Bright" panose="02000603000000000000" pitchFamily="2" charset="0"/>
                <a:cs typeface="Calibri" panose="020F0502020204030204" pitchFamily="34" charset="0"/>
              </a:rPr>
              <a:t>buf2</a:t>
            </a:r>
          </a:p>
          <a:p>
            <a:pPr marL="0" marR="0" indent="0" algn="ctr" defTabSz="914400" rtl="0" eaLnBrk="0" fontAlgn="base" latinLnBrk="0" hangingPunct="0">
              <a:lnSpc>
                <a:spcPct val="100000"/>
              </a:lnSpc>
              <a:spcBef>
                <a:spcPct val="0"/>
              </a:spcBef>
              <a:spcAft>
                <a:spcPct val="0"/>
              </a:spcAft>
              <a:buClrTx/>
              <a:buSzTx/>
              <a:buFontTx/>
              <a:buNone/>
              <a:tabLst/>
            </a:pPr>
            <a:r>
              <a:rPr lang="en-US" i="1" dirty="0">
                <a:solidFill>
                  <a:schemeClr val="accent6"/>
                </a:solidFill>
                <a:ea typeface="CMU Bright" panose="02000603000000000000" pitchFamily="2" charset="0"/>
                <a:cs typeface="Calibri" panose="020F0502020204030204" pitchFamily="34" charset="0"/>
              </a:rPr>
              <a:t>BSS</a:t>
            </a:r>
          </a:p>
          <a:p>
            <a:pPr marL="0" marR="0" indent="0" algn="ctr" defTabSz="914400" rtl="0" eaLnBrk="0" fontAlgn="base" latinLnBrk="0" hangingPunct="0">
              <a:lnSpc>
                <a:spcPct val="100000"/>
              </a:lnSpc>
              <a:spcBef>
                <a:spcPct val="0"/>
              </a:spcBef>
              <a:spcAft>
                <a:spcPct val="0"/>
              </a:spcAft>
              <a:buClrTx/>
              <a:buSzTx/>
              <a:buFontTx/>
              <a:buNone/>
              <a:tabLst/>
            </a:pPr>
            <a:r>
              <a:rPr lang="en-US" i="1" dirty="0">
                <a:solidFill>
                  <a:schemeClr val="accent6"/>
                </a:solidFill>
                <a:ea typeface="CMU Bright" panose="02000603000000000000" pitchFamily="2" charset="0"/>
                <a:cs typeface="Calibri" panose="020F0502020204030204" pitchFamily="34" charset="0"/>
              </a:rPr>
              <a:t>expanded size</a:t>
            </a:r>
          </a:p>
          <a:p>
            <a:pPr marL="0" marR="0" indent="0" algn="ctr" defTabSz="914400" rtl="0" eaLnBrk="0" fontAlgn="base" latinLnBrk="0" hangingPunct="0">
              <a:lnSpc>
                <a:spcPct val="100000"/>
              </a:lnSpc>
              <a:spcBef>
                <a:spcPct val="0"/>
              </a:spcBef>
              <a:spcAft>
                <a:spcPct val="0"/>
              </a:spcAft>
              <a:buClrTx/>
              <a:buSzTx/>
              <a:buFontTx/>
              <a:buNone/>
              <a:tabLst/>
            </a:pPr>
            <a:endParaRPr lang="en-US" i="1" dirty="0">
              <a:solidFill>
                <a:schemeClr val="accent6"/>
              </a:solidFill>
              <a:ea typeface="CMU Bright" panose="02000603000000000000" pitchFamily="2" charset="0"/>
              <a:cs typeface="Calibri" panose="020F0502020204030204" pitchFamily="34" charset="0"/>
            </a:endParaRPr>
          </a:p>
          <a:p>
            <a:pPr marL="0" marR="0" indent="0" defTabSz="914400" rtl="0" eaLnBrk="0" fontAlgn="base" latinLnBrk="0" hangingPunct="0">
              <a:lnSpc>
                <a:spcPct val="100000"/>
              </a:lnSpc>
              <a:spcBef>
                <a:spcPct val="0"/>
              </a:spcBef>
              <a:spcAft>
                <a:spcPct val="0"/>
              </a:spcAft>
              <a:buClrTx/>
              <a:buSzTx/>
              <a:buFontTx/>
              <a:buNone/>
              <a:tabLst/>
            </a:pPr>
            <a:r>
              <a:rPr lang="en-US" i="1" dirty="0">
                <a:solidFill>
                  <a:schemeClr val="accent6"/>
                </a:solidFill>
                <a:ea typeface="CMU Bright" panose="02000603000000000000" pitchFamily="2" charset="0"/>
                <a:cs typeface="Calibri" panose="020F0502020204030204" pitchFamily="34" charset="0"/>
              </a:rPr>
              <a:t>buf1</a:t>
            </a:r>
            <a:endParaRPr lang="en-US" dirty="0">
              <a:solidFill>
                <a:schemeClr val="accent6"/>
              </a:solidFill>
              <a:ea typeface="CMU Bright" panose="02000603000000000000" pitchFamily="2" charset="0"/>
              <a:cs typeface="Calibri" panose="020F0502020204030204" pitchFamily="34" charset="0"/>
            </a:endParaRPr>
          </a:p>
        </p:txBody>
      </p:sp>
      <p:cxnSp>
        <p:nvCxnSpPr>
          <p:cNvPr id="61" name="Straight Arrow Connector 60">
            <a:extLst>
              <a:ext uri="{FF2B5EF4-FFF2-40B4-BE49-F238E27FC236}">
                <a16:creationId xmlns:a16="http://schemas.microsoft.com/office/drawing/2014/main" id="{B4D7D7FE-F024-291C-3A09-3C1FCC66B221}"/>
              </a:ext>
            </a:extLst>
          </p:cNvPr>
          <p:cNvCxnSpPr>
            <a:cxnSpLocks/>
            <a:endCxn id="56" idx="1"/>
          </p:cNvCxnSpPr>
          <p:nvPr/>
        </p:nvCxnSpPr>
        <p:spPr bwMode="auto">
          <a:xfrm>
            <a:off x="8203515" y="5864280"/>
            <a:ext cx="1071796" cy="22363"/>
          </a:xfrm>
          <a:prstGeom prst="straightConnector1">
            <a:avLst/>
          </a:prstGeom>
          <a:noFill/>
          <a:ln w="63500" cap="flat" cmpd="sng" algn="ctr">
            <a:solidFill>
              <a:srgbClr val="0070C0"/>
            </a:solidFill>
            <a:prstDash val="solid"/>
            <a:round/>
            <a:headEnd type="none" w="med" len="med"/>
            <a:tailEnd type="triangle"/>
          </a:ln>
          <a:effectLst/>
        </p:spPr>
      </p:cxnSp>
      <p:cxnSp>
        <p:nvCxnSpPr>
          <p:cNvPr id="63" name="Straight Arrow Connector 62">
            <a:extLst>
              <a:ext uri="{FF2B5EF4-FFF2-40B4-BE49-F238E27FC236}">
                <a16:creationId xmlns:a16="http://schemas.microsoft.com/office/drawing/2014/main" id="{FBE58B34-3C27-0C62-6EBC-889910DE6161}"/>
              </a:ext>
            </a:extLst>
          </p:cNvPr>
          <p:cNvCxnSpPr>
            <a:cxnSpLocks/>
          </p:cNvCxnSpPr>
          <p:nvPr/>
        </p:nvCxnSpPr>
        <p:spPr bwMode="auto">
          <a:xfrm flipV="1">
            <a:off x="8190397" y="4442760"/>
            <a:ext cx="1084914" cy="455425"/>
          </a:xfrm>
          <a:prstGeom prst="straightConnector1">
            <a:avLst/>
          </a:prstGeom>
          <a:noFill/>
          <a:ln w="63500" cap="flat" cmpd="sng" algn="ctr">
            <a:solidFill>
              <a:srgbClr val="0070C0"/>
            </a:solidFill>
            <a:prstDash val="solid"/>
            <a:round/>
            <a:headEnd type="none" w="med" len="med"/>
            <a:tailEnd type="triangle"/>
          </a:ln>
          <a:effectLst/>
        </p:spPr>
      </p:cxnSp>
      <p:sp>
        <p:nvSpPr>
          <p:cNvPr id="65" name="TextBox 64">
            <a:extLst>
              <a:ext uri="{FF2B5EF4-FFF2-40B4-BE49-F238E27FC236}">
                <a16:creationId xmlns:a16="http://schemas.microsoft.com/office/drawing/2014/main" id="{CA675FFF-7038-83F4-3889-1FA6881BEDC8}"/>
              </a:ext>
            </a:extLst>
          </p:cNvPr>
          <p:cNvSpPr txBox="1"/>
          <p:nvPr/>
        </p:nvSpPr>
        <p:spPr>
          <a:xfrm>
            <a:off x="9812571" y="6496243"/>
            <a:ext cx="2121093" cy="369332"/>
          </a:xfrm>
          <a:prstGeom prst="rect">
            <a:avLst/>
          </a:prstGeom>
          <a:noFill/>
        </p:spPr>
        <p:txBody>
          <a:bodyPr wrap="none" rtlCol="0">
            <a:spAutoFit/>
          </a:bodyPr>
          <a:lstStyle/>
          <a:p>
            <a:r>
              <a:rPr lang="en-US" dirty="0"/>
              <a:t>low main </a:t>
            </a:r>
            <a:r>
              <a:rPr lang="en-US" dirty="0" err="1"/>
              <a:t>mameory</a:t>
            </a:r>
            <a:endParaRPr lang="en-US" dirty="0"/>
          </a:p>
        </p:txBody>
      </p:sp>
    </p:spTree>
    <p:extLst>
      <p:ext uri="{BB962C8B-B14F-4D97-AF65-F5344CB8AC3E}">
        <p14:creationId xmlns:p14="http://schemas.microsoft.com/office/powerpoint/2010/main" val="1009799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27">
            <a:extLst>
              <a:ext uri="{FF2B5EF4-FFF2-40B4-BE49-F238E27FC236}">
                <a16:creationId xmlns:a16="http://schemas.microsoft.com/office/drawing/2014/main" id="{B2798C66-7FE9-A146-9496-61A77BE2F705}"/>
              </a:ext>
            </a:extLst>
          </p:cNvPr>
          <p:cNvSpPr>
            <a:spLocks noGrp="1"/>
          </p:cNvSpPr>
          <p:nvPr>
            <p:ph sz="quarter" idx="15"/>
          </p:nvPr>
        </p:nvSpPr>
        <p:spPr>
          <a:xfrm>
            <a:off x="691615" y="637045"/>
            <a:ext cx="5190830" cy="1169102"/>
          </a:xfrm>
          <a:solidFill>
            <a:schemeClr val="accent4">
              <a:lumMod val="20000"/>
              <a:lumOff val="80000"/>
            </a:schemeClr>
          </a:solidFill>
          <a:ln>
            <a:solidFill>
              <a:srgbClr val="0070C0"/>
            </a:solidFill>
          </a:ln>
        </p:spPr>
        <p:txBody>
          <a:bodyPr/>
          <a:lstStyle/>
          <a:p>
            <a:pPr marL="0" indent="0">
              <a:buNone/>
            </a:pPr>
            <a:r>
              <a:rPr lang="en-US" sz="1800" dirty="0">
                <a:cs typeface="Courier New" panose="02070309020205020404" pitchFamily="49" charset="0"/>
              </a:rPr>
              <a:t>Use .align directive to force the assembler to align the address of the next variable defined after the .align</a:t>
            </a:r>
            <a:endParaRPr lang="en-US" sz="1800" dirty="0">
              <a:solidFill>
                <a:srgbClr val="0070C0"/>
              </a:solidFill>
              <a:cs typeface="Courier New" panose="02070309020205020404" pitchFamily="49" charset="0"/>
            </a:endParaRPr>
          </a:p>
        </p:txBody>
      </p:sp>
      <p:sp>
        <p:nvSpPr>
          <p:cNvPr id="2" name="Title 1">
            <a:extLst>
              <a:ext uri="{FF2B5EF4-FFF2-40B4-BE49-F238E27FC236}">
                <a16:creationId xmlns:a16="http://schemas.microsoft.com/office/drawing/2014/main" id="{702F083C-5883-1542-B1C1-805881149022}"/>
              </a:ext>
            </a:extLst>
          </p:cNvPr>
          <p:cNvSpPr>
            <a:spLocks noGrp="1"/>
          </p:cNvSpPr>
          <p:nvPr>
            <p:ph type="title"/>
          </p:nvPr>
        </p:nvSpPr>
        <p:spPr>
          <a:xfrm>
            <a:off x="0" y="167989"/>
            <a:ext cx="11691756" cy="394111"/>
          </a:xfrm>
        </p:spPr>
        <p:txBody>
          <a:bodyPr/>
          <a:lstStyle/>
          <a:p>
            <a:r>
              <a:rPr lang="en-US" dirty="0"/>
              <a:t>Variable Alignment In .data, .</a:t>
            </a:r>
            <a:r>
              <a:rPr lang="en-US" dirty="0" err="1"/>
              <a:t>bss</a:t>
            </a:r>
            <a:r>
              <a:rPr lang="en-US" dirty="0"/>
              <a:t> and .section .</a:t>
            </a:r>
            <a:r>
              <a:rPr lang="en-US" dirty="0" err="1"/>
              <a:t>rodata</a:t>
            </a:r>
            <a:endParaRPr lang="en-US" dirty="0"/>
          </a:p>
        </p:txBody>
      </p:sp>
      <p:sp>
        <p:nvSpPr>
          <p:cNvPr id="10" name="Rectangle 9">
            <a:extLst>
              <a:ext uri="{FF2B5EF4-FFF2-40B4-BE49-F238E27FC236}">
                <a16:creationId xmlns:a16="http://schemas.microsoft.com/office/drawing/2014/main" id="{6E5DF88C-5476-DC44-A301-44CA0308512A}"/>
              </a:ext>
            </a:extLst>
          </p:cNvPr>
          <p:cNvSpPr/>
          <p:nvPr/>
        </p:nvSpPr>
        <p:spPr>
          <a:xfrm>
            <a:off x="2749342" y="2028015"/>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120" name="Rectangle 119">
            <a:extLst>
              <a:ext uri="{FF2B5EF4-FFF2-40B4-BE49-F238E27FC236}">
                <a16:creationId xmlns:a16="http://schemas.microsoft.com/office/drawing/2014/main" id="{EE901B5A-F2E2-1745-8348-1C2CE7E81A82}"/>
              </a:ext>
            </a:extLst>
          </p:cNvPr>
          <p:cNvSpPr/>
          <p:nvPr/>
        </p:nvSpPr>
        <p:spPr>
          <a:xfrm>
            <a:off x="2252875" y="251635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2 bytes</a:t>
            </a:r>
          </a:p>
        </p:txBody>
      </p:sp>
      <p:sp>
        <p:nvSpPr>
          <p:cNvPr id="121" name="Rectangle 120">
            <a:extLst>
              <a:ext uri="{FF2B5EF4-FFF2-40B4-BE49-F238E27FC236}">
                <a16:creationId xmlns:a16="http://schemas.microsoft.com/office/drawing/2014/main" id="{2894D733-5D16-C24E-970F-3F7DB9E27103}"/>
              </a:ext>
            </a:extLst>
          </p:cNvPr>
          <p:cNvSpPr/>
          <p:nvPr/>
        </p:nvSpPr>
        <p:spPr>
          <a:xfrm>
            <a:off x="1205359" y="3183651"/>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4 bytes</a:t>
            </a:r>
          </a:p>
        </p:txBody>
      </p:sp>
      <p:sp>
        <p:nvSpPr>
          <p:cNvPr id="124" name="TextBox 123">
            <a:extLst>
              <a:ext uri="{FF2B5EF4-FFF2-40B4-BE49-F238E27FC236}">
                <a16:creationId xmlns:a16="http://schemas.microsoft.com/office/drawing/2014/main" id="{F576A299-A1DD-A444-91C9-148DC93FF7D1}"/>
              </a:ext>
            </a:extLst>
          </p:cNvPr>
          <p:cNvSpPr txBox="1"/>
          <p:nvPr/>
        </p:nvSpPr>
        <p:spPr>
          <a:xfrm>
            <a:off x="234988" y="3244334"/>
            <a:ext cx="889987" cy="369332"/>
          </a:xfrm>
          <a:prstGeom prst="rect">
            <a:avLst/>
          </a:prstGeom>
          <a:noFill/>
        </p:spPr>
        <p:txBody>
          <a:bodyPr wrap="none" rtlCol="0">
            <a:spAutoFit/>
          </a:bodyPr>
          <a:lstStyle/>
          <a:p>
            <a:r>
              <a:rPr lang="en-US" dirty="0"/>
              <a:t>integer</a:t>
            </a:r>
          </a:p>
        </p:txBody>
      </p:sp>
      <p:sp>
        <p:nvSpPr>
          <p:cNvPr id="125" name="TextBox 124">
            <a:extLst>
              <a:ext uri="{FF2B5EF4-FFF2-40B4-BE49-F238E27FC236}">
                <a16:creationId xmlns:a16="http://schemas.microsoft.com/office/drawing/2014/main" id="{8749FCC8-0B0F-CF44-9BDB-3B1C78FA1A78}"/>
              </a:ext>
            </a:extLst>
          </p:cNvPr>
          <p:cNvSpPr txBox="1"/>
          <p:nvPr/>
        </p:nvSpPr>
        <p:spPr>
          <a:xfrm>
            <a:off x="1570159" y="2516412"/>
            <a:ext cx="697627" cy="369332"/>
          </a:xfrm>
          <a:prstGeom prst="rect">
            <a:avLst/>
          </a:prstGeom>
          <a:noFill/>
        </p:spPr>
        <p:txBody>
          <a:bodyPr wrap="none" rtlCol="0">
            <a:spAutoFit/>
          </a:bodyPr>
          <a:lstStyle/>
          <a:p>
            <a:r>
              <a:rPr lang="en-US" dirty="0"/>
              <a:t>short</a:t>
            </a:r>
          </a:p>
        </p:txBody>
      </p:sp>
      <p:sp>
        <p:nvSpPr>
          <p:cNvPr id="126" name="TextBox 125">
            <a:extLst>
              <a:ext uri="{FF2B5EF4-FFF2-40B4-BE49-F238E27FC236}">
                <a16:creationId xmlns:a16="http://schemas.microsoft.com/office/drawing/2014/main" id="{1682A367-1AC7-ED44-8828-4C4909612AB5}"/>
              </a:ext>
            </a:extLst>
          </p:cNvPr>
          <p:cNvSpPr txBox="1"/>
          <p:nvPr/>
        </p:nvSpPr>
        <p:spPr>
          <a:xfrm>
            <a:off x="2139401" y="2002808"/>
            <a:ext cx="633507" cy="369332"/>
          </a:xfrm>
          <a:prstGeom prst="rect">
            <a:avLst/>
          </a:prstGeom>
          <a:noFill/>
        </p:spPr>
        <p:txBody>
          <a:bodyPr wrap="none" rtlCol="0">
            <a:spAutoFit/>
          </a:bodyPr>
          <a:lstStyle/>
          <a:p>
            <a:r>
              <a:rPr lang="en-US" dirty="0"/>
              <a:t>char</a:t>
            </a:r>
          </a:p>
        </p:txBody>
      </p:sp>
      <p:sp>
        <p:nvSpPr>
          <p:cNvPr id="165" name="TextBox 164">
            <a:extLst>
              <a:ext uri="{FF2B5EF4-FFF2-40B4-BE49-F238E27FC236}">
                <a16:creationId xmlns:a16="http://schemas.microsoft.com/office/drawing/2014/main" id="{26161DC5-8628-7345-B250-87FAC28EB3F0}"/>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44" name="Rectangle 32">
            <a:extLst>
              <a:ext uri="{FF2B5EF4-FFF2-40B4-BE49-F238E27FC236}">
                <a16:creationId xmlns:a16="http://schemas.microsoft.com/office/drawing/2014/main" id="{A2814E09-7A90-BEBA-7D05-1F6E9C3D57E0}"/>
              </a:ext>
            </a:extLst>
          </p:cNvPr>
          <p:cNvSpPr>
            <a:spLocks noChangeArrowheads="1"/>
          </p:cNvSpPr>
          <p:nvPr>
            <p:custDataLst>
              <p:tags r:id="rId1"/>
            </p:custDataLst>
          </p:nvPr>
        </p:nvSpPr>
        <p:spPr bwMode="auto">
          <a:xfrm>
            <a:off x="6807648" y="1557638"/>
            <a:ext cx="609600" cy="1219200"/>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45" name="Rectangle 33">
            <a:extLst>
              <a:ext uri="{FF2B5EF4-FFF2-40B4-BE49-F238E27FC236}">
                <a16:creationId xmlns:a16="http://schemas.microsoft.com/office/drawing/2014/main" id="{66E538D0-4FC4-691F-98FF-BAD6A6111771}"/>
              </a:ext>
            </a:extLst>
          </p:cNvPr>
          <p:cNvSpPr>
            <a:spLocks noChangeArrowheads="1"/>
          </p:cNvSpPr>
          <p:nvPr>
            <p:custDataLst>
              <p:tags r:id="rId2"/>
            </p:custDataLst>
          </p:nvPr>
        </p:nvSpPr>
        <p:spPr bwMode="auto">
          <a:xfrm>
            <a:off x="6807648" y="2776838"/>
            <a:ext cx="609600" cy="1219200"/>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46" name="Rectangle 34">
            <a:extLst>
              <a:ext uri="{FF2B5EF4-FFF2-40B4-BE49-F238E27FC236}">
                <a16:creationId xmlns:a16="http://schemas.microsoft.com/office/drawing/2014/main" id="{8D0A5CC7-865A-16D6-5D92-E754FDE86508}"/>
              </a:ext>
            </a:extLst>
          </p:cNvPr>
          <p:cNvSpPr>
            <a:spLocks noChangeArrowheads="1"/>
          </p:cNvSpPr>
          <p:nvPr>
            <p:custDataLst>
              <p:tags r:id="rId3"/>
            </p:custDataLst>
          </p:nvPr>
        </p:nvSpPr>
        <p:spPr bwMode="auto">
          <a:xfrm>
            <a:off x="6807648" y="3996038"/>
            <a:ext cx="609600" cy="1219200"/>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47" name="Rectangle 35">
            <a:extLst>
              <a:ext uri="{FF2B5EF4-FFF2-40B4-BE49-F238E27FC236}">
                <a16:creationId xmlns:a16="http://schemas.microsoft.com/office/drawing/2014/main" id="{490BAD06-6E32-F1E2-F8E9-E1573AC4D817}"/>
              </a:ext>
            </a:extLst>
          </p:cNvPr>
          <p:cNvSpPr>
            <a:spLocks noChangeArrowheads="1"/>
          </p:cNvSpPr>
          <p:nvPr>
            <p:custDataLst>
              <p:tags r:id="rId4"/>
            </p:custDataLst>
          </p:nvPr>
        </p:nvSpPr>
        <p:spPr bwMode="auto">
          <a:xfrm>
            <a:off x="6807648" y="5215238"/>
            <a:ext cx="609600" cy="1182688"/>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31" name="Text Box 36">
            <a:extLst>
              <a:ext uri="{FF2B5EF4-FFF2-40B4-BE49-F238E27FC236}">
                <a16:creationId xmlns:a16="http://schemas.microsoft.com/office/drawing/2014/main" id="{60ABA258-5AA2-033F-04B8-8B30EC17235B}"/>
              </a:ext>
            </a:extLst>
          </p:cNvPr>
          <p:cNvSpPr txBox="1">
            <a:spLocks noChangeArrowheads="1"/>
          </p:cNvSpPr>
          <p:nvPr>
            <p:custDataLst>
              <p:tags r:id="rId5"/>
            </p:custDataLst>
          </p:nvPr>
        </p:nvSpPr>
        <p:spPr bwMode="auto">
          <a:xfrm>
            <a:off x="6696720" y="902132"/>
            <a:ext cx="747769" cy="707886"/>
          </a:xfrm>
          <a:prstGeom prst="rect">
            <a:avLst/>
          </a:prstGeom>
          <a:noFill/>
          <a:ln w="25400">
            <a:noFill/>
            <a:miter lim="800000"/>
            <a:headEnd/>
            <a:tailEnd/>
          </a:ln>
        </p:spPr>
        <p:txBody>
          <a:bodyPr wrap="non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4</a:t>
            </a:r>
          </a:p>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bytes</a:t>
            </a:r>
            <a:endParaRPr lang="en-US" sz="2000" b="0" dirty="0">
              <a:solidFill>
                <a:schemeClr val="tx1">
                  <a:lumMod val="50000"/>
                </a:schemeClr>
              </a:solidFill>
              <a:latin typeface="Calibri" panose="020F0502020204030204" pitchFamily="34" charset="0"/>
              <a:cs typeface="Calibri" panose="020F0502020204030204" pitchFamily="34" charset="0"/>
            </a:endParaRPr>
          </a:p>
        </p:txBody>
      </p:sp>
      <p:sp>
        <p:nvSpPr>
          <p:cNvPr id="154" name="Rectangle 2">
            <a:extLst>
              <a:ext uri="{FF2B5EF4-FFF2-40B4-BE49-F238E27FC236}">
                <a16:creationId xmlns:a16="http://schemas.microsoft.com/office/drawing/2014/main" id="{E03A79A5-DCA8-3D7F-410B-925CE6640438}"/>
              </a:ext>
            </a:extLst>
          </p:cNvPr>
          <p:cNvSpPr>
            <a:spLocks noChangeArrowheads="1"/>
          </p:cNvSpPr>
          <p:nvPr>
            <p:custDataLst>
              <p:tags r:id="rId6"/>
            </p:custDataLst>
          </p:nvPr>
        </p:nvSpPr>
        <p:spPr bwMode="auto">
          <a:xfrm>
            <a:off x="10552691" y="1569525"/>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5" name="Rectangle 3">
            <a:extLst>
              <a:ext uri="{FF2B5EF4-FFF2-40B4-BE49-F238E27FC236}">
                <a16:creationId xmlns:a16="http://schemas.microsoft.com/office/drawing/2014/main" id="{6051F292-55AA-A772-C1A9-3F3188F5DDD8}"/>
              </a:ext>
            </a:extLst>
          </p:cNvPr>
          <p:cNvSpPr>
            <a:spLocks noChangeArrowheads="1"/>
          </p:cNvSpPr>
          <p:nvPr>
            <p:custDataLst>
              <p:tags r:id="rId7"/>
            </p:custDataLst>
          </p:nvPr>
        </p:nvSpPr>
        <p:spPr bwMode="auto">
          <a:xfrm>
            <a:off x="10552691" y="18581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6" name="Rectangle 4">
            <a:extLst>
              <a:ext uri="{FF2B5EF4-FFF2-40B4-BE49-F238E27FC236}">
                <a16:creationId xmlns:a16="http://schemas.microsoft.com/office/drawing/2014/main" id="{B0F55640-6EF3-96F3-7AEC-50D29682E480}"/>
              </a:ext>
            </a:extLst>
          </p:cNvPr>
          <p:cNvSpPr>
            <a:spLocks noChangeArrowheads="1"/>
          </p:cNvSpPr>
          <p:nvPr>
            <p:custDataLst>
              <p:tags r:id="rId8"/>
            </p:custDataLst>
          </p:nvPr>
        </p:nvSpPr>
        <p:spPr bwMode="auto">
          <a:xfrm>
            <a:off x="10552691" y="21629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7" name="Rectangle 5">
            <a:extLst>
              <a:ext uri="{FF2B5EF4-FFF2-40B4-BE49-F238E27FC236}">
                <a16:creationId xmlns:a16="http://schemas.microsoft.com/office/drawing/2014/main" id="{626137A5-B0C1-5F1E-8691-6BDDFC1A838B}"/>
              </a:ext>
            </a:extLst>
          </p:cNvPr>
          <p:cNvSpPr>
            <a:spLocks noChangeArrowheads="1"/>
          </p:cNvSpPr>
          <p:nvPr>
            <p:custDataLst>
              <p:tags r:id="rId9"/>
            </p:custDataLst>
          </p:nvPr>
        </p:nvSpPr>
        <p:spPr bwMode="auto">
          <a:xfrm>
            <a:off x="10552691" y="24677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8" name="Rectangle 6">
            <a:extLst>
              <a:ext uri="{FF2B5EF4-FFF2-40B4-BE49-F238E27FC236}">
                <a16:creationId xmlns:a16="http://schemas.microsoft.com/office/drawing/2014/main" id="{F5CF2C4F-8128-92A5-1521-7094F4CF8410}"/>
              </a:ext>
            </a:extLst>
          </p:cNvPr>
          <p:cNvSpPr>
            <a:spLocks noChangeArrowheads="1"/>
          </p:cNvSpPr>
          <p:nvPr>
            <p:custDataLst>
              <p:tags r:id="rId10"/>
            </p:custDataLst>
          </p:nvPr>
        </p:nvSpPr>
        <p:spPr bwMode="auto">
          <a:xfrm>
            <a:off x="10552691" y="27725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9" name="Rectangle 7">
            <a:extLst>
              <a:ext uri="{FF2B5EF4-FFF2-40B4-BE49-F238E27FC236}">
                <a16:creationId xmlns:a16="http://schemas.microsoft.com/office/drawing/2014/main" id="{3D095C64-7A4F-523C-3A04-15BEF5B99755}"/>
              </a:ext>
            </a:extLst>
          </p:cNvPr>
          <p:cNvSpPr>
            <a:spLocks noChangeArrowheads="1"/>
          </p:cNvSpPr>
          <p:nvPr>
            <p:custDataLst>
              <p:tags r:id="rId11"/>
            </p:custDataLst>
          </p:nvPr>
        </p:nvSpPr>
        <p:spPr bwMode="auto">
          <a:xfrm>
            <a:off x="10552691" y="30773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0" name="Rectangle 8">
            <a:extLst>
              <a:ext uri="{FF2B5EF4-FFF2-40B4-BE49-F238E27FC236}">
                <a16:creationId xmlns:a16="http://schemas.microsoft.com/office/drawing/2014/main" id="{F3134352-974C-3285-AFAF-5E00289C4490}"/>
              </a:ext>
            </a:extLst>
          </p:cNvPr>
          <p:cNvSpPr>
            <a:spLocks noChangeArrowheads="1"/>
          </p:cNvSpPr>
          <p:nvPr>
            <p:custDataLst>
              <p:tags r:id="rId12"/>
            </p:custDataLst>
          </p:nvPr>
        </p:nvSpPr>
        <p:spPr bwMode="auto">
          <a:xfrm>
            <a:off x="10552691" y="33821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1" name="Rectangle 9">
            <a:extLst>
              <a:ext uri="{FF2B5EF4-FFF2-40B4-BE49-F238E27FC236}">
                <a16:creationId xmlns:a16="http://schemas.microsoft.com/office/drawing/2014/main" id="{89B706CE-1631-C018-3380-FAB290867C7D}"/>
              </a:ext>
            </a:extLst>
          </p:cNvPr>
          <p:cNvSpPr>
            <a:spLocks noChangeArrowheads="1"/>
          </p:cNvSpPr>
          <p:nvPr>
            <p:custDataLst>
              <p:tags r:id="rId13"/>
            </p:custDataLst>
          </p:nvPr>
        </p:nvSpPr>
        <p:spPr bwMode="auto">
          <a:xfrm>
            <a:off x="10552691" y="36869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2" name="Rectangle 10">
            <a:extLst>
              <a:ext uri="{FF2B5EF4-FFF2-40B4-BE49-F238E27FC236}">
                <a16:creationId xmlns:a16="http://schemas.microsoft.com/office/drawing/2014/main" id="{01E0B942-91F4-40EE-C140-6536F7E86A69}"/>
              </a:ext>
            </a:extLst>
          </p:cNvPr>
          <p:cNvSpPr>
            <a:spLocks noChangeArrowheads="1"/>
          </p:cNvSpPr>
          <p:nvPr>
            <p:custDataLst>
              <p:tags r:id="rId14"/>
            </p:custDataLst>
          </p:nvPr>
        </p:nvSpPr>
        <p:spPr bwMode="auto">
          <a:xfrm>
            <a:off x="10552691" y="39917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3" name="Rectangle 11">
            <a:extLst>
              <a:ext uri="{FF2B5EF4-FFF2-40B4-BE49-F238E27FC236}">
                <a16:creationId xmlns:a16="http://schemas.microsoft.com/office/drawing/2014/main" id="{FC57423E-0D45-125E-7F1F-5161E093F4CE}"/>
              </a:ext>
            </a:extLst>
          </p:cNvPr>
          <p:cNvSpPr>
            <a:spLocks noChangeArrowheads="1"/>
          </p:cNvSpPr>
          <p:nvPr>
            <p:custDataLst>
              <p:tags r:id="rId15"/>
            </p:custDataLst>
          </p:nvPr>
        </p:nvSpPr>
        <p:spPr bwMode="auto">
          <a:xfrm>
            <a:off x="10552691" y="42965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4" name="Rectangle 12">
            <a:extLst>
              <a:ext uri="{FF2B5EF4-FFF2-40B4-BE49-F238E27FC236}">
                <a16:creationId xmlns:a16="http://schemas.microsoft.com/office/drawing/2014/main" id="{12E24D00-DFD7-2D26-A495-487717257BE2}"/>
              </a:ext>
            </a:extLst>
          </p:cNvPr>
          <p:cNvSpPr>
            <a:spLocks noChangeArrowheads="1"/>
          </p:cNvSpPr>
          <p:nvPr>
            <p:custDataLst>
              <p:tags r:id="rId16"/>
            </p:custDataLst>
          </p:nvPr>
        </p:nvSpPr>
        <p:spPr bwMode="auto">
          <a:xfrm>
            <a:off x="10552691" y="46013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6" name="Rectangle 13">
            <a:extLst>
              <a:ext uri="{FF2B5EF4-FFF2-40B4-BE49-F238E27FC236}">
                <a16:creationId xmlns:a16="http://schemas.microsoft.com/office/drawing/2014/main" id="{73DBBDDB-BD99-4535-42FC-383136BF2240}"/>
              </a:ext>
            </a:extLst>
          </p:cNvPr>
          <p:cNvSpPr>
            <a:spLocks noChangeArrowheads="1"/>
          </p:cNvSpPr>
          <p:nvPr>
            <p:custDataLst>
              <p:tags r:id="rId17"/>
            </p:custDataLst>
          </p:nvPr>
        </p:nvSpPr>
        <p:spPr bwMode="auto">
          <a:xfrm>
            <a:off x="10552691" y="49061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7" name="Text Box 37">
            <a:extLst>
              <a:ext uri="{FF2B5EF4-FFF2-40B4-BE49-F238E27FC236}">
                <a16:creationId xmlns:a16="http://schemas.microsoft.com/office/drawing/2014/main" id="{2A7799D2-B42E-D8CF-EA96-6BEC3EEAFEA0}"/>
              </a:ext>
            </a:extLst>
          </p:cNvPr>
          <p:cNvSpPr txBox="1">
            <a:spLocks noChangeArrowheads="1"/>
          </p:cNvSpPr>
          <p:nvPr>
            <p:custDataLst>
              <p:tags r:id="rId18"/>
            </p:custDataLst>
          </p:nvPr>
        </p:nvSpPr>
        <p:spPr bwMode="auto">
          <a:xfrm>
            <a:off x="10527699" y="897716"/>
            <a:ext cx="650371" cy="707886"/>
          </a:xfrm>
          <a:prstGeom prst="rect">
            <a:avLst/>
          </a:prstGeom>
          <a:noFill/>
          <a:ln w="25400">
            <a:noFill/>
            <a:miter lim="800000"/>
            <a:headEnd/>
            <a:tailEnd/>
          </a:ln>
        </p:spPr>
        <p:txBody>
          <a:bodyPr wrap="non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1</a:t>
            </a:r>
          </a:p>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Byte</a:t>
            </a:r>
          </a:p>
        </p:txBody>
      </p:sp>
      <p:sp>
        <p:nvSpPr>
          <p:cNvPr id="168" name="Rectangle 39">
            <a:extLst>
              <a:ext uri="{FF2B5EF4-FFF2-40B4-BE49-F238E27FC236}">
                <a16:creationId xmlns:a16="http://schemas.microsoft.com/office/drawing/2014/main" id="{65D5AC8A-B04D-3AEC-632B-F3842D44E2DD}"/>
              </a:ext>
            </a:extLst>
          </p:cNvPr>
          <p:cNvSpPr>
            <a:spLocks noChangeArrowheads="1"/>
          </p:cNvSpPr>
          <p:nvPr>
            <p:custDataLst>
              <p:tags r:id="rId19"/>
            </p:custDataLst>
          </p:nvPr>
        </p:nvSpPr>
        <p:spPr bwMode="auto">
          <a:xfrm>
            <a:off x="10552691" y="52109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9" name="Rectangle 41">
            <a:extLst>
              <a:ext uri="{FF2B5EF4-FFF2-40B4-BE49-F238E27FC236}">
                <a16:creationId xmlns:a16="http://schemas.microsoft.com/office/drawing/2014/main" id="{111F8312-CB94-DD6C-035F-A198B53D1D58}"/>
              </a:ext>
            </a:extLst>
          </p:cNvPr>
          <p:cNvSpPr>
            <a:spLocks noChangeArrowheads="1"/>
          </p:cNvSpPr>
          <p:nvPr>
            <p:custDataLst>
              <p:tags r:id="rId20"/>
            </p:custDataLst>
          </p:nvPr>
        </p:nvSpPr>
        <p:spPr bwMode="auto">
          <a:xfrm>
            <a:off x="10552691" y="55157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70" name="Rectangle 43">
            <a:extLst>
              <a:ext uri="{FF2B5EF4-FFF2-40B4-BE49-F238E27FC236}">
                <a16:creationId xmlns:a16="http://schemas.microsoft.com/office/drawing/2014/main" id="{DFB9D290-0660-9ABD-0435-DC3AFB74F6F9}"/>
              </a:ext>
            </a:extLst>
          </p:cNvPr>
          <p:cNvSpPr>
            <a:spLocks noChangeArrowheads="1"/>
          </p:cNvSpPr>
          <p:nvPr>
            <p:custDataLst>
              <p:tags r:id="rId21"/>
            </p:custDataLst>
          </p:nvPr>
        </p:nvSpPr>
        <p:spPr bwMode="auto">
          <a:xfrm>
            <a:off x="10552691" y="58205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71" name="Rectangle 45">
            <a:extLst>
              <a:ext uri="{FF2B5EF4-FFF2-40B4-BE49-F238E27FC236}">
                <a16:creationId xmlns:a16="http://schemas.microsoft.com/office/drawing/2014/main" id="{3E0A5F15-4DCB-86A6-607C-B54363934A4B}"/>
              </a:ext>
            </a:extLst>
          </p:cNvPr>
          <p:cNvSpPr>
            <a:spLocks noChangeArrowheads="1"/>
          </p:cNvSpPr>
          <p:nvPr>
            <p:custDataLst>
              <p:tags r:id="rId22"/>
            </p:custDataLst>
          </p:nvPr>
        </p:nvSpPr>
        <p:spPr bwMode="auto">
          <a:xfrm>
            <a:off x="10552691" y="6117249"/>
            <a:ext cx="609600" cy="304800"/>
          </a:xfrm>
          <a:prstGeom prst="rect">
            <a:avLst/>
          </a:prstGeom>
          <a:solidFill>
            <a:srgbClr val="00B050"/>
          </a:solidFill>
          <a:ln w="25400">
            <a:solidFill>
              <a:schemeClr val="accent6"/>
            </a:solidFill>
            <a:miter lim="800000"/>
            <a:headEnd/>
            <a:tailEnd/>
          </a:ln>
        </p:spPr>
        <p:txBody>
          <a:bodyPr wrap="none" anchor="ctr"/>
          <a:lstStyle/>
          <a:p>
            <a:endParaRPr lang="en-US" sz="1400" b="0" dirty="0">
              <a:latin typeface="Roboto Regular" charset="0"/>
              <a:cs typeface="Roboto Regular" charset="0"/>
            </a:endParaRPr>
          </a:p>
        </p:txBody>
      </p:sp>
      <p:sp>
        <p:nvSpPr>
          <p:cNvPr id="172" name="Rectangle 14">
            <a:extLst>
              <a:ext uri="{FF2B5EF4-FFF2-40B4-BE49-F238E27FC236}">
                <a16:creationId xmlns:a16="http://schemas.microsoft.com/office/drawing/2014/main" id="{F5DFBB7A-5E0B-9569-C14C-D119140FBC83}"/>
              </a:ext>
            </a:extLst>
          </p:cNvPr>
          <p:cNvSpPr>
            <a:spLocks noChangeArrowheads="1"/>
          </p:cNvSpPr>
          <p:nvPr>
            <p:custDataLst>
              <p:tags r:id="rId23"/>
            </p:custDataLst>
          </p:nvPr>
        </p:nvSpPr>
        <p:spPr bwMode="auto">
          <a:xfrm>
            <a:off x="11208139" y="6118346"/>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0x00</a:t>
            </a:r>
          </a:p>
        </p:txBody>
      </p:sp>
      <p:sp>
        <p:nvSpPr>
          <p:cNvPr id="173" name="Rectangle 15">
            <a:extLst>
              <a:ext uri="{FF2B5EF4-FFF2-40B4-BE49-F238E27FC236}">
                <a16:creationId xmlns:a16="http://schemas.microsoft.com/office/drawing/2014/main" id="{0245E018-D2C4-6CE3-EEBE-465B7BB1161D}"/>
              </a:ext>
            </a:extLst>
          </p:cNvPr>
          <p:cNvSpPr>
            <a:spLocks noChangeArrowheads="1"/>
          </p:cNvSpPr>
          <p:nvPr>
            <p:custDataLst>
              <p:tags r:id="rId24"/>
            </p:custDataLst>
          </p:nvPr>
        </p:nvSpPr>
        <p:spPr bwMode="auto">
          <a:xfrm>
            <a:off x="11208139" y="5768612"/>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0x01</a:t>
            </a:r>
          </a:p>
        </p:txBody>
      </p:sp>
      <p:sp>
        <p:nvSpPr>
          <p:cNvPr id="174" name="Rectangle 16">
            <a:extLst>
              <a:ext uri="{FF2B5EF4-FFF2-40B4-BE49-F238E27FC236}">
                <a16:creationId xmlns:a16="http://schemas.microsoft.com/office/drawing/2014/main" id="{32D55285-0A5E-5171-CC0B-11E53645BEE1}"/>
              </a:ext>
            </a:extLst>
          </p:cNvPr>
          <p:cNvSpPr>
            <a:spLocks noChangeArrowheads="1"/>
          </p:cNvSpPr>
          <p:nvPr>
            <p:custDataLst>
              <p:tags r:id="rId25"/>
            </p:custDataLst>
          </p:nvPr>
        </p:nvSpPr>
        <p:spPr bwMode="auto">
          <a:xfrm>
            <a:off x="11208139" y="5480423"/>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0x02</a:t>
            </a:r>
          </a:p>
        </p:txBody>
      </p:sp>
      <p:sp>
        <p:nvSpPr>
          <p:cNvPr id="175" name="Rectangle 17">
            <a:extLst>
              <a:ext uri="{FF2B5EF4-FFF2-40B4-BE49-F238E27FC236}">
                <a16:creationId xmlns:a16="http://schemas.microsoft.com/office/drawing/2014/main" id="{1356B40E-8EAA-F9B4-8BC7-AE574C89904D}"/>
              </a:ext>
            </a:extLst>
          </p:cNvPr>
          <p:cNvSpPr>
            <a:spLocks noChangeArrowheads="1"/>
          </p:cNvSpPr>
          <p:nvPr>
            <p:custDataLst>
              <p:tags r:id="rId26"/>
            </p:custDataLst>
          </p:nvPr>
        </p:nvSpPr>
        <p:spPr bwMode="auto">
          <a:xfrm>
            <a:off x="11208139" y="517242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0x03</a:t>
            </a:r>
          </a:p>
        </p:txBody>
      </p:sp>
      <p:sp>
        <p:nvSpPr>
          <p:cNvPr id="176" name="Rectangle 18">
            <a:extLst>
              <a:ext uri="{FF2B5EF4-FFF2-40B4-BE49-F238E27FC236}">
                <a16:creationId xmlns:a16="http://schemas.microsoft.com/office/drawing/2014/main" id="{F121EA1D-CA38-555F-2B06-9DE136DDE4BA}"/>
              </a:ext>
            </a:extLst>
          </p:cNvPr>
          <p:cNvSpPr>
            <a:spLocks noChangeArrowheads="1"/>
          </p:cNvSpPr>
          <p:nvPr>
            <p:custDataLst>
              <p:tags r:id="rId27"/>
            </p:custDataLst>
          </p:nvPr>
        </p:nvSpPr>
        <p:spPr bwMode="auto">
          <a:xfrm>
            <a:off x="11208139" y="4874663"/>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0x04</a:t>
            </a:r>
          </a:p>
        </p:txBody>
      </p:sp>
      <p:sp>
        <p:nvSpPr>
          <p:cNvPr id="177" name="Rectangle 19">
            <a:extLst>
              <a:ext uri="{FF2B5EF4-FFF2-40B4-BE49-F238E27FC236}">
                <a16:creationId xmlns:a16="http://schemas.microsoft.com/office/drawing/2014/main" id="{B8AA6D97-E569-20BE-293D-1CA2C1EA5E9F}"/>
              </a:ext>
            </a:extLst>
          </p:cNvPr>
          <p:cNvSpPr>
            <a:spLocks noChangeArrowheads="1"/>
          </p:cNvSpPr>
          <p:nvPr>
            <p:custDataLst>
              <p:tags r:id="rId28"/>
            </p:custDataLst>
          </p:nvPr>
        </p:nvSpPr>
        <p:spPr bwMode="auto">
          <a:xfrm>
            <a:off x="11208139" y="456482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0x05</a:t>
            </a:r>
          </a:p>
        </p:txBody>
      </p:sp>
      <p:sp>
        <p:nvSpPr>
          <p:cNvPr id="178" name="Rectangle 20">
            <a:extLst>
              <a:ext uri="{FF2B5EF4-FFF2-40B4-BE49-F238E27FC236}">
                <a16:creationId xmlns:a16="http://schemas.microsoft.com/office/drawing/2014/main" id="{CBF511A4-7D28-D0C2-6791-694A6AF67D88}"/>
              </a:ext>
            </a:extLst>
          </p:cNvPr>
          <p:cNvSpPr>
            <a:spLocks noChangeArrowheads="1"/>
          </p:cNvSpPr>
          <p:nvPr>
            <p:custDataLst>
              <p:tags r:id="rId29"/>
            </p:custDataLst>
          </p:nvPr>
        </p:nvSpPr>
        <p:spPr bwMode="auto">
          <a:xfrm>
            <a:off x="11208139" y="427165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0x06</a:t>
            </a:r>
          </a:p>
        </p:txBody>
      </p:sp>
      <p:sp>
        <p:nvSpPr>
          <p:cNvPr id="179" name="Rectangle 21">
            <a:extLst>
              <a:ext uri="{FF2B5EF4-FFF2-40B4-BE49-F238E27FC236}">
                <a16:creationId xmlns:a16="http://schemas.microsoft.com/office/drawing/2014/main" id="{19D52283-B691-7ABE-4389-91A2DFDC15DA}"/>
              </a:ext>
            </a:extLst>
          </p:cNvPr>
          <p:cNvSpPr>
            <a:spLocks noChangeArrowheads="1"/>
          </p:cNvSpPr>
          <p:nvPr>
            <p:custDataLst>
              <p:tags r:id="rId30"/>
            </p:custDataLst>
          </p:nvPr>
        </p:nvSpPr>
        <p:spPr bwMode="auto">
          <a:xfrm>
            <a:off x="11208139" y="396065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0x07</a:t>
            </a:r>
          </a:p>
        </p:txBody>
      </p:sp>
      <p:sp>
        <p:nvSpPr>
          <p:cNvPr id="180" name="Rectangle 22">
            <a:extLst>
              <a:ext uri="{FF2B5EF4-FFF2-40B4-BE49-F238E27FC236}">
                <a16:creationId xmlns:a16="http://schemas.microsoft.com/office/drawing/2014/main" id="{D27DF2BB-8BCD-BD7D-FE1E-93E76E3BBABC}"/>
              </a:ext>
            </a:extLst>
          </p:cNvPr>
          <p:cNvSpPr>
            <a:spLocks noChangeArrowheads="1"/>
          </p:cNvSpPr>
          <p:nvPr>
            <p:custDataLst>
              <p:tags r:id="rId31"/>
            </p:custDataLst>
          </p:nvPr>
        </p:nvSpPr>
        <p:spPr bwMode="auto">
          <a:xfrm>
            <a:off x="11208139" y="366577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0x08</a:t>
            </a:r>
          </a:p>
        </p:txBody>
      </p:sp>
      <p:sp>
        <p:nvSpPr>
          <p:cNvPr id="181" name="Rectangle 23">
            <a:extLst>
              <a:ext uri="{FF2B5EF4-FFF2-40B4-BE49-F238E27FC236}">
                <a16:creationId xmlns:a16="http://schemas.microsoft.com/office/drawing/2014/main" id="{46C1C9A1-24BF-C7E4-120E-2F145B65BB79}"/>
              </a:ext>
            </a:extLst>
          </p:cNvPr>
          <p:cNvSpPr>
            <a:spLocks noChangeArrowheads="1"/>
          </p:cNvSpPr>
          <p:nvPr>
            <p:custDataLst>
              <p:tags r:id="rId32"/>
            </p:custDataLst>
          </p:nvPr>
        </p:nvSpPr>
        <p:spPr bwMode="auto">
          <a:xfrm>
            <a:off x="11208139" y="338806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0x09</a:t>
            </a:r>
          </a:p>
        </p:txBody>
      </p:sp>
      <p:sp>
        <p:nvSpPr>
          <p:cNvPr id="182" name="Rectangle 24">
            <a:extLst>
              <a:ext uri="{FF2B5EF4-FFF2-40B4-BE49-F238E27FC236}">
                <a16:creationId xmlns:a16="http://schemas.microsoft.com/office/drawing/2014/main" id="{6D7C91F2-3490-B7E1-509F-E730886C2D30}"/>
              </a:ext>
            </a:extLst>
          </p:cNvPr>
          <p:cNvSpPr>
            <a:spLocks noChangeArrowheads="1"/>
          </p:cNvSpPr>
          <p:nvPr>
            <p:custDataLst>
              <p:tags r:id="rId33"/>
            </p:custDataLst>
          </p:nvPr>
        </p:nvSpPr>
        <p:spPr bwMode="auto">
          <a:xfrm>
            <a:off x="11208139" y="3078190"/>
            <a:ext cx="663964"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0x0A</a:t>
            </a:r>
          </a:p>
        </p:txBody>
      </p:sp>
      <p:sp>
        <p:nvSpPr>
          <p:cNvPr id="183" name="Rectangle 25">
            <a:extLst>
              <a:ext uri="{FF2B5EF4-FFF2-40B4-BE49-F238E27FC236}">
                <a16:creationId xmlns:a16="http://schemas.microsoft.com/office/drawing/2014/main" id="{D4219A80-0A38-07A9-31A9-D2424A91AFFB}"/>
              </a:ext>
            </a:extLst>
          </p:cNvPr>
          <p:cNvSpPr>
            <a:spLocks noChangeArrowheads="1"/>
          </p:cNvSpPr>
          <p:nvPr>
            <p:custDataLst>
              <p:tags r:id="rId34"/>
            </p:custDataLst>
          </p:nvPr>
        </p:nvSpPr>
        <p:spPr bwMode="auto">
          <a:xfrm>
            <a:off x="11208139" y="2768315"/>
            <a:ext cx="654346"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0x0B</a:t>
            </a:r>
          </a:p>
        </p:txBody>
      </p:sp>
      <p:sp>
        <p:nvSpPr>
          <p:cNvPr id="184" name="Rectangle 40">
            <a:extLst>
              <a:ext uri="{FF2B5EF4-FFF2-40B4-BE49-F238E27FC236}">
                <a16:creationId xmlns:a16="http://schemas.microsoft.com/office/drawing/2014/main" id="{5AB3C584-4C5E-BBAA-1D54-68BFACCF8ABF}"/>
              </a:ext>
            </a:extLst>
          </p:cNvPr>
          <p:cNvSpPr>
            <a:spLocks noChangeArrowheads="1"/>
          </p:cNvSpPr>
          <p:nvPr>
            <p:custDataLst>
              <p:tags r:id="rId35"/>
            </p:custDataLst>
          </p:nvPr>
        </p:nvSpPr>
        <p:spPr bwMode="auto">
          <a:xfrm>
            <a:off x="11208139" y="2458440"/>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0x0C</a:t>
            </a:r>
          </a:p>
        </p:txBody>
      </p:sp>
      <p:sp>
        <p:nvSpPr>
          <p:cNvPr id="185" name="Rectangle 42">
            <a:extLst>
              <a:ext uri="{FF2B5EF4-FFF2-40B4-BE49-F238E27FC236}">
                <a16:creationId xmlns:a16="http://schemas.microsoft.com/office/drawing/2014/main" id="{588F1125-D97B-2D53-A625-F2446880EAE8}"/>
              </a:ext>
            </a:extLst>
          </p:cNvPr>
          <p:cNvSpPr>
            <a:spLocks noChangeArrowheads="1"/>
          </p:cNvSpPr>
          <p:nvPr>
            <p:custDataLst>
              <p:tags r:id="rId36"/>
            </p:custDataLst>
          </p:nvPr>
        </p:nvSpPr>
        <p:spPr bwMode="auto">
          <a:xfrm>
            <a:off x="11208139" y="2178595"/>
            <a:ext cx="670376"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0x0D</a:t>
            </a:r>
          </a:p>
        </p:txBody>
      </p:sp>
      <p:sp>
        <p:nvSpPr>
          <p:cNvPr id="186" name="Rectangle 44">
            <a:extLst>
              <a:ext uri="{FF2B5EF4-FFF2-40B4-BE49-F238E27FC236}">
                <a16:creationId xmlns:a16="http://schemas.microsoft.com/office/drawing/2014/main" id="{CB99EA7A-046F-A8C9-10F7-F1906F85E6FA}"/>
              </a:ext>
            </a:extLst>
          </p:cNvPr>
          <p:cNvSpPr>
            <a:spLocks noChangeArrowheads="1"/>
          </p:cNvSpPr>
          <p:nvPr>
            <p:custDataLst>
              <p:tags r:id="rId37"/>
            </p:custDataLst>
          </p:nvPr>
        </p:nvSpPr>
        <p:spPr bwMode="auto">
          <a:xfrm>
            <a:off x="11208139" y="1852617"/>
            <a:ext cx="636713"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0x0E</a:t>
            </a:r>
          </a:p>
        </p:txBody>
      </p:sp>
      <p:sp>
        <p:nvSpPr>
          <p:cNvPr id="187" name="Rectangle 46">
            <a:extLst>
              <a:ext uri="{FF2B5EF4-FFF2-40B4-BE49-F238E27FC236}">
                <a16:creationId xmlns:a16="http://schemas.microsoft.com/office/drawing/2014/main" id="{C26A2C55-E4B5-00EC-FE54-CBA7CFFA3B9A}"/>
              </a:ext>
            </a:extLst>
          </p:cNvPr>
          <p:cNvSpPr>
            <a:spLocks noChangeArrowheads="1"/>
          </p:cNvSpPr>
          <p:nvPr>
            <p:custDataLst>
              <p:tags r:id="rId38"/>
            </p:custDataLst>
          </p:nvPr>
        </p:nvSpPr>
        <p:spPr bwMode="auto">
          <a:xfrm>
            <a:off x="11208139" y="1544481"/>
            <a:ext cx="630301"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0x0F</a:t>
            </a:r>
          </a:p>
        </p:txBody>
      </p:sp>
      <p:sp>
        <p:nvSpPr>
          <p:cNvPr id="188" name="Text Box 36">
            <a:extLst>
              <a:ext uri="{FF2B5EF4-FFF2-40B4-BE49-F238E27FC236}">
                <a16:creationId xmlns:a16="http://schemas.microsoft.com/office/drawing/2014/main" id="{7F80B85C-B6E4-7E08-45DB-AB35CAC1DBA8}"/>
              </a:ext>
            </a:extLst>
          </p:cNvPr>
          <p:cNvSpPr txBox="1">
            <a:spLocks noChangeArrowheads="1"/>
          </p:cNvSpPr>
          <p:nvPr>
            <p:custDataLst>
              <p:tags r:id="rId39"/>
            </p:custDataLst>
          </p:nvPr>
        </p:nvSpPr>
        <p:spPr bwMode="auto">
          <a:xfrm>
            <a:off x="10958421" y="562100"/>
            <a:ext cx="1153782" cy="1015663"/>
          </a:xfrm>
          <a:prstGeom prst="rect">
            <a:avLst/>
          </a:prstGeom>
          <a:noFill/>
          <a:ln w="25400">
            <a:noFill/>
            <a:miter lim="800000"/>
            <a:headEnd/>
            <a:tailEnd/>
          </a:ln>
        </p:spPr>
        <p:txBody>
          <a:bodyPr wrap="squar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Aligned Address</a:t>
            </a:r>
          </a:p>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Hex</a:t>
            </a:r>
            <a:endParaRPr lang="en-US" sz="2000" b="0" dirty="0">
              <a:solidFill>
                <a:schemeClr val="tx1">
                  <a:lumMod val="50000"/>
                </a:schemeClr>
              </a:solidFill>
              <a:latin typeface="Calibri" panose="020F0502020204030204" pitchFamily="34" charset="0"/>
              <a:cs typeface="Calibri" panose="020F0502020204030204" pitchFamily="34" charset="0"/>
            </a:endParaRPr>
          </a:p>
        </p:txBody>
      </p:sp>
      <p:sp>
        <p:nvSpPr>
          <p:cNvPr id="190" name="Rectangle 32">
            <a:extLst>
              <a:ext uri="{FF2B5EF4-FFF2-40B4-BE49-F238E27FC236}">
                <a16:creationId xmlns:a16="http://schemas.microsoft.com/office/drawing/2014/main" id="{1FEA8863-9950-598D-35FF-5A29050E73F4}"/>
              </a:ext>
            </a:extLst>
          </p:cNvPr>
          <p:cNvSpPr>
            <a:spLocks noChangeArrowheads="1"/>
          </p:cNvSpPr>
          <p:nvPr>
            <p:custDataLst>
              <p:tags r:id="rId40"/>
            </p:custDataLst>
          </p:nvPr>
        </p:nvSpPr>
        <p:spPr bwMode="auto">
          <a:xfrm>
            <a:off x="8642813" y="5825064"/>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1" name="Rectangle 32">
            <a:extLst>
              <a:ext uri="{FF2B5EF4-FFF2-40B4-BE49-F238E27FC236}">
                <a16:creationId xmlns:a16="http://schemas.microsoft.com/office/drawing/2014/main" id="{0841493B-50D6-CC68-E6AB-87F1549829D2}"/>
              </a:ext>
            </a:extLst>
          </p:cNvPr>
          <p:cNvSpPr>
            <a:spLocks noChangeArrowheads="1"/>
          </p:cNvSpPr>
          <p:nvPr>
            <p:custDataLst>
              <p:tags r:id="rId41"/>
            </p:custDataLst>
          </p:nvPr>
        </p:nvSpPr>
        <p:spPr bwMode="auto">
          <a:xfrm>
            <a:off x="8642813" y="5222468"/>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2" name="Rectangle 32">
            <a:extLst>
              <a:ext uri="{FF2B5EF4-FFF2-40B4-BE49-F238E27FC236}">
                <a16:creationId xmlns:a16="http://schemas.microsoft.com/office/drawing/2014/main" id="{8565E2FD-A4E9-7C5E-510A-CA95667759BB}"/>
              </a:ext>
            </a:extLst>
          </p:cNvPr>
          <p:cNvSpPr>
            <a:spLocks noChangeArrowheads="1"/>
          </p:cNvSpPr>
          <p:nvPr>
            <p:custDataLst>
              <p:tags r:id="rId42"/>
            </p:custDataLst>
          </p:nvPr>
        </p:nvSpPr>
        <p:spPr bwMode="auto">
          <a:xfrm>
            <a:off x="8642813" y="4617355"/>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3" name="Rectangle 32">
            <a:extLst>
              <a:ext uri="{FF2B5EF4-FFF2-40B4-BE49-F238E27FC236}">
                <a16:creationId xmlns:a16="http://schemas.microsoft.com/office/drawing/2014/main" id="{7E1D27AD-DEC1-3264-ADD1-50300BC2B456}"/>
              </a:ext>
            </a:extLst>
          </p:cNvPr>
          <p:cNvSpPr>
            <a:spLocks noChangeArrowheads="1"/>
          </p:cNvSpPr>
          <p:nvPr>
            <p:custDataLst>
              <p:tags r:id="rId43"/>
            </p:custDataLst>
          </p:nvPr>
        </p:nvSpPr>
        <p:spPr bwMode="auto">
          <a:xfrm>
            <a:off x="8642813" y="4015017"/>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4" name="Rectangle 32">
            <a:extLst>
              <a:ext uri="{FF2B5EF4-FFF2-40B4-BE49-F238E27FC236}">
                <a16:creationId xmlns:a16="http://schemas.microsoft.com/office/drawing/2014/main" id="{8AD96FA7-5E5F-E118-F54B-3A8856385F2B}"/>
              </a:ext>
            </a:extLst>
          </p:cNvPr>
          <p:cNvSpPr>
            <a:spLocks noChangeArrowheads="1"/>
          </p:cNvSpPr>
          <p:nvPr>
            <p:custDataLst>
              <p:tags r:id="rId44"/>
            </p:custDataLst>
          </p:nvPr>
        </p:nvSpPr>
        <p:spPr bwMode="auto">
          <a:xfrm>
            <a:off x="8642813" y="3401771"/>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5" name="Rectangle 32">
            <a:extLst>
              <a:ext uri="{FF2B5EF4-FFF2-40B4-BE49-F238E27FC236}">
                <a16:creationId xmlns:a16="http://schemas.microsoft.com/office/drawing/2014/main" id="{2CF0DC32-363A-BB7D-FF31-DDFF1BF30419}"/>
              </a:ext>
            </a:extLst>
          </p:cNvPr>
          <p:cNvSpPr>
            <a:spLocks noChangeArrowheads="1"/>
          </p:cNvSpPr>
          <p:nvPr>
            <p:custDataLst>
              <p:tags r:id="rId45"/>
            </p:custDataLst>
          </p:nvPr>
        </p:nvSpPr>
        <p:spPr bwMode="auto">
          <a:xfrm>
            <a:off x="8642813" y="2783273"/>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6" name="Rectangle 32">
            <a:extLst>
              <a:ext uri="{FF2B5EF4-FFF2-40B4-BE49-F238E27FC236}">
                <a16:creationId xmlns:a16="http://schemas.microsoft.com/office/drawing/2014/main" id="{EB5C74E2-4E3F-28AC-B5B7-9402EEF41673}"/>
              </a:ext>
            </a:extLst>
          </p:cNvPr>
          <p:cNvSpPr>
            <a:spLocks noChangeArrowheads="1"/>
          </p:cNvSpPr>
          <p:nvPr>
            <p:custDataLst>
              <p:tags r:id="rId46"/>
            </p:custDataLst>
          </p:nvPr>
        </p:nvSpPr>
        <p:spPr bwMode="auto">
          <a:xfrm>
            <a:off x="8642813" y="2178160"/>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7" name="Rectangle 32">
            <a:extLst>
              <a:ext uri="{FF2B5EF4-FFF2-40B4-BE49-F238E27FC236}">
                <a16:creationId xmlns:a16="http://schemas.microsoft.com/office/drawing/2014/main" id="{DBF487B2-C213-5360-49E5-F78746491E5D}"/>
              </a:ext>
            </a:extLst>
          </p:cNvPr>
          <p:cNvSpPr>
            <a:spLocks noChangeArrowheads="1"/>
          </p:cNvSpPr>
          <p:nvPr>
            <p:custDataLst>
              <p:tags r:id="rId47"/>
            </p:custDataLst>
          </p:nvPr>
        </p:nvSpPr>
        <p:spPr bwMode="auto">
          <a:xfrm>
            <a:off x="8642813" y="1583515"/>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8" name="Text Box 36">
            <a:extLst>
              <a:ext uri="{FF2B5EF4-FFF2-40B4-BE49-F238E27FC236}">
                <a16:creationId xmlns:a16="http://schemas.microsoft.com/office/drawing/2014/main" id="{1479B09D-99D7-9608-90E2-11B4DAC3D79F}"/>
              </a:ext>
            </a:extLst>
          </p:cNvPr>
          <p:cNvSpPr txBox="1">
            <a:spLocks noChangeArrowheads="1"/>
          </p:cNvSpPr>
          <p:nvPr>
            <p:custDataLst>
              <p:tags r:id="rId48"/>
            </p:custDataLst>
          </p:nvPr>
        </p:nvSpPr>
        <p:spPr bwMode="auto">
          <a:xfrm>
            <a:off x="8589643" y="887745"/>
            <a:ext cx="751360" cy="707886"/>
          </a:xfrm>
          <a:prstGeom prst="rect">
            <a:avLst/>
          </a:prstGeom>
          <a:noFill/>
          <a:ln w="25400">
            <a:noFill/>
            <a:miter lim="800000"/>
            <a:headEnd/>
            <a:tailEnd/>
          </a:ln>
        </p:spPr>
        <p:txBody>
          <a:bodyPr wrap="none">
            <a:spAutoFit/>
          </a:bodyPr>
          <a:lstStyle/>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2</a:t>
            </a:r>
            <a:endParaRPr lang="en-US" sz="2000" b="0" dirty="0">
              <a:solidFill>
                <a:schemeClr val="tx1">
                  <a:lumMod val="50000"/>
                </a:schemeClr>
              </a:solidFill>
              <a:latin typeface="Calibri" panose="020F0502020204030204" pitchFamily="34" charset="0"/>
              <a:cs typeface="Calibri" panose="020F0502020204030204" pitchFamily="34" charset="0"/>
            </a:endParaRPr>
          </a:p>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Bytes</a:t>
            </a:r>
          </a:p>
        </p:txBody>
      </p:sp>
      <p:sp>
        <p:nvSpPr>
          <p:cNvPr id="200" name="Rectangle 64">
            <a:extLst>
              <a:ext uri="{FF2B5EF4-FFF2-40B4-BE49-F238E27FC236}">
                <a16:creationId xmlns:a16="http://schemas.microsoft.com/office/drawing/2014/main" id="{1E53913B-FAAE-64FD-8D62-D2002BE7494A}"/>
              </a:ext>
            </a:extLst>
          </p:cNvPr>
          <p:cNvSpPr>
            <a:spLocks noChangeArrowheads="1"/>
          </p:cNvSpPr>
          <p:nvPr>
            <p:custDataLst>
              <p:tags r:id="rId49"/>
            </p:custDataLst>
          </p:nvPr>
        </p:nvSpPr>
        <p:spPr bwMode="auto">
          <a:xfrm>
            <a:off x="8647277" y="2112088"/>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1" name="Rectangle 65">
            <a:extLst>
              <a:ext uri="{FF2B5EF4-FFF2-40B4-BE49-F238E27FC236}">
                <a16:creationId xmlns:a16="http://schemas.microsoft.com/office/drawing/2014/main" id="{9A9B0B5E-6983-8A6F-97F6-0EFE007949FB}"/>
              </a:ext>
            </a:extLst>
          </p:cNvPr>
          <p:cNvSpPr>
            <a:spLocks noChangeArrowheads="1"/>
          </p:cNvSpPr>
          <p:nvPr>
            <p:custDataLst>
              <p:tags r:id="rId50"/>
            </p:custDataLst>
          </p:nvPr>
        </p:nvSpPr>
        <p:spPr bwMode="auto">
          <a:xfrm>
            <a:off x="8671190" y="2717598"/>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2" name="Rectangle 66">
            <a:extLst>
              <a:ext uri="{FF2B5EF4-FFF2-40B4-BE49-F238E27FC236}">
                <a16:creationId xmlns:a16="http://schemas.microsoft.com/office/drawing/2014/main" id="{66E62274-1FB8-DC76-6222-CC2B6F761EA4}"/>
              </a:ext>
            </a:extLst>
          </p:cNvPr>
          <p:cNvSpPr>
            <a:spLocks noChangeArrowheads="1"/>
          </p:cNvSpPr>
          <p:nvPr>
            <p:custDataLst>
              <p:tags r:id="rId51"/>
            </p:custDataLst>
          </p:nvPr>
        </p:nvSpPr>
        <p:spPr bwMode="auto">
          <a:xfrm>
            <a:off x="8654034" y="3342252"/>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3" name="Rectangle 66">
            <a:extLst>
              <a:ext uri="{FF2B5EF4-FFF2-40B4-BE49-F238E27FC236}">
                <a16:creationId xmlns:a16="http://schemas.microsoft.com/office/drawing/2014/main" id="{04E34320-CFAF-A67A-AC89-2357139D4016}"/>
              </a:ext>
            </a:extLst>
          </p:cNvPr>
          <p:cNvSpPr>
            <a:spLocks noChangeArrowheads="1"/>
          </p:cNvSpPr>
          <p:nvPr>
            <p:custDataLst>
              <p:tags r:id="rId52"/>
            </p:custDataLst>
          </p:nvPr>
        </p:nvSpPr>
        <p:spPr bwMode="auto">
          <a:xfrm>
            <a:off x="8631592" y="3956383"/>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4" name="Rectangle 66">
            <a:extLst>
              <a:ext uri="{FF2B5EF4-FFF2-40B4-BE49-F238E27FC236}">
                <a16:creationId xmlns:a16="http://schemas.microsoft.com/office/drawing/2014/main" id="{022C8D97-FF96-80CD-D48E-F0F64F82E3F4}"/>
              </a:ext>
            </a:extLst>
          </p:cNvPr>
          <p:cNvSpPr>
            <a:spLocks noChangeArrowheads="1"/>
          </p:cNvSpPr>
          <p:nvPr>
            <p:custDataLst>
              <p:tags r:id="rId53"/>
            </p:custDataLst>
          </p:nvPr>
        </p:nvSpPr>
        <p:spPr bwMode="auto">
          <a:xfrm>
            <a:off x="8620371" y="4551825"/>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5" name="Rectangle 66">
            <a:extLst>
              <a:ext uri="{FF2B5EF4-FFF2-40B4-BE49-F238E27FC236}">
                <a16:creationId xmlns:a16="http://schemas.microsoft.com/office/drawing/2014/main" id="{D45A5D10-253C-031C-9CDA-1897B731F8C4}"/>
              </a:ext>
            </a:extLst>
          </p:cNvPr>
          <p:cNvSpPr>
            <a:spLocks noChangeArrowheads="1"/>
          </p:cNvSpPr>
          <p:nvPr>
            <p:custDataLst>
              <p:tags r:id="rId54"/>
            </p:custDataLst>
          </p:nvPr>
        </p:nvSpPr>
        <p:spPr bwMode="auto">
          <a:xfrm>
            <a:off x="8639773" y="5156070"/>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6" name="Rectangle 66">
            <a:extLst>
              <a:ext uri="{FF2B5EF4-FFF2-40B4-BE49-F238E27FC236}">
                <a16:creationId xmlns:a16="http://schemas.microsoft.com/office/drawing/2014/main" id="{DA5754B0-1E3E-57C7-347D-E4DA19582D11}"/>
              </a:ext>
            </a:extLst>
          </p:cNvPr>
          <p:cNvSpPr>
            <a:spLocks noChangeArrowheads="1"/>
          </p:cNvSpPr>
          <p:nvPr>
            <p:custDataLst>
              <p:tags r:id="rId55"/>
            </p:custDataLst>
          </p:nvPr>
        </p:nvSpPr>
        <p:spPr bwMode="auto">
          <a:xfrm>
            <a:off x="8620371" y="5761398"/>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3" name="Rectangle 14">
            <a:extLst>
              <a:ext uri="{FF2B5EF4-FFF2-40B4-BE49-F238E27FC236}">
                <a16:creationId xmlns:a16="http://schemas.microsoft.com/office/drawing/2014/main" id="{9F6F8D94-1FE7-7D8B-E944-BCE439F7E601}"/>
              </a:ext>
            </a:extLst>
          </p:cNvPr>
          <p:cNvSpPr>
            <a:spLocks noChangeArrowheads="1"/>
          </p:cNvSpPr>
          <p:nvPr>
            <p:custDataLst>
              <p:tags r:id="rId56"/>
            </p:custDataLst>
          </p:nvPr>
        </p:nvSpPr>
        <p:spPr bwMode="auto">
          <a:xfrm>
            <a:off x="9187577" y="6154912"/>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0x00</a:t>
            </a:r>
          </a:p>
        </p:txBody>
      </p:sp>
      <p:sp>
        <p:nvSpPr>
          <p:cNvPr id="5" name="Rectangle 16">
            <a:extLst>
              <a:ext uri="{FF2B5EF4-FFF2-40B4-BE49-F238E27FC236}">
                <a16:creationId xmlns:a16="http://schemas.microsoft.com/office/drawing/2014/main" id="{20B352CB-90F2-DABE-B277-2C87097586B6}"/>
              </a:ext>
            </a:extLst>
          </p:cNvPr>
          <p:cNvSpPr>
            <a:spLocks noChangeArrowheads="1"/>
          </p:cNvSpPr>
          <p:nvPr>
            <p:custDataLst>
              <p:tags r:id="rId57"/>
            </p:custDataLst>
          </p:nvPr>
        </p:nvSpPr>
        <p:spPr bwMode="auto">
          <a:xfrm>
            <a:off x="9187577" y="5516989"/>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0x02</a:t>
            </a:r>
          </a:p>
        </p:txBody>
      </p:sp>
      <p:sp>
        <p:nvSpPr>
          <p:cNvPr id="7" name="Rectangle 18">
            <a:extLst>
              <a:ext uri="{FF2B5EF4-FFF2-40B4-BE49-F238E27FC236}">
                <a16:creationId xmlns:a16="http://schemas.microsoft.com/office/drawing/2014/main" id="{44FDA0A7-E2FB-EB47-08A6-4F205421C920}"/>
              </a:ext>
            </a:extLst>
          </p:cNvPr>
          <p:cNvSpPr>
            <a:spLocks noChangeArrowheads="1"/>
          </p:cNvSpPr>
          <p:nvPr>
            <p:custDataLst>
              <p:tags r:id="rId58"/>
            </p:custDataLst>
          </p:nvPr>
        </p:nvSpPr>
        <p:spPr bwMode="auto">
          <a:xfrm>
            <a:off x="9187577" y="4911229"/>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0x04</a:t>
            </a:r>
          </a:p>
        </p:txBody>
      </p:sp>
      <p:sp>
        <p:nvSpPr>
          <p:cNvPr id="9" name="Rectangle 20">
            <a:extLst>
              <a:ext uri="{FF2B5EF4-FFF2-40B4-BE49-F238E27FC236}">
                <a16:creationId xmlns:a16="http://schemas.microsoft.com/office/drawing/2014/main" id="{120B0C56-FB87-9C95-2AB6-821E67BC5332}"/>
              </a:ext>
            </a:extLst>
          </p:cNvPr>
          <p:cNvSpPr>
            <a:spLocks noChangeArrowheads="1"/>
          </p:cNvSpPr>
          <p:nvPr>
            <p:custDataLst>
              <p:tags r:id="rId59"/>
            </p:custDataLst>
          </p:nvPr>
        </p:nvSpPr>
        <p:spPr bwMode="auto">
          <a:xfrm>
            <a:off x="9187577" y="4308224"/>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0x06</a:t>
            </a:r>
          </a:p>
        </p:txBody>
      </p:sp>
      <p:sp>
        <p:nvSpPr>
          <p:cNvPr id="12" name="Rectangle 22">
            <a:extLst>
              <a:ext uri="{FF2B5EF4-FFF2-40B4-BE49-F238E27FC236}">
                <a16:creationId xmlns:a16="http://schemas.microsoft.com/office/drawing/2014/main" id="{0FD24813-2595-81FB-273A-B6027B16F4CE}"/>
              </a:ext>
            </a:extLst>
          </p:cNvPr>
          <p:cNvSpPr>
            <a:spLocks noChangeArrowheads="1"/>
          </p:cNvSpPr>
          <p:nvPr>
            <p:custDataLst>
              <p:tags r:id="rId60"/>
            </p:custDataLst>
          </p:nvPr>
        </p:nvSpPr>
        <p:spPr bwMode="auto">
          <a:xfrm>
            <a:off x="9187577" y="3702341"/>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0x08</a:t>
            </a:r>
          </a:p>
        </p:txBody>
      </p:sp>
      <p:sp>
        <p:nvSpPr>
          <p:cNvPr id="14" name="Rectangle 24">
            <a:extLst>
              <a:ext uri="{FF2B5EF4-FFF2-40B4-BE49-F238E27FC236}">
                <a16:creationId xmlns:a16="http://schemas.microsoft.com/office/drawing/2014/main" id="{37492854-BE48-F64F-EF09-72480A6D7DB7}"/>
              </a:ext>
            </a:extLst>
          </p:cNvPr>
          <p:cNvSpPr>
            <a:spLocks noChangeArrowheads="1"/>
          </p:cNvSpPr>
          <p:nvPr>
            <p:custDataLst>
              <p:tags r:id="rId61"/>
            </p:custDataLst>
          </p:nvPr>
        </p:nvSpPr>
        <p:spPr bwMode="auto">
          <a:xfrm>
            <a:off x="9187577" y="3114756"/>
            <a:ext cx="663964"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0x0A</a:t>
            </a:r>
          </a:p>
        </p:txBody>
      </p:sp>
      <p:sp>
        <p:nvSpPr>
          <p:cNvPr id="16" name="Rectangle 40">
            <a:extLst>
              <a:ext uri="{FF2B5EF4-FFF2-40B4-BE49-F238E27FC236}">
                <a16:creationId xmlns:a16="http://schemas.microsoft.com/office/drawing/2014/main" id="{C67C2A6A-78C1-4DCE-BADB-DBBCCB0C2C17}"/>
              </a:ext>
            </a:extLst>
          </p:cNvPr>
          <p:cNvSpPr>
            <a:spLocks noChangeArrowheads="1"/>
          </p:cNvSpPr>
          <p:nvPr>
            <p:custDataLst>
              <p:tags r:id="rId62"/>
            </p:custDataLst>
          </p:nvPr>
        </p:nvSpPr>
        <p:spPr bwMode="auto">
          <a:xfrm>
            <a:off x="9187577" y="2495006"/>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0x0C</a:t>
            </a:r>
          </a:p>
        </p:txBody>
      </p:sp>
      <p:sp>
        <p:nvSpPr>
          <p:cNvPr id="17" name="Rectangle 44">
            <a:extLst>
              <a:ext uri="{FF2B5EF4-FFF2-40B4-BE49-F238E27FC236}">
                <a16:creationId xmlns:a16="http://schemas.microsoft.com/office/drawing/2014/main" id="{C7BE592F-E101-27F0-956A-74DC22E9A878}"/>
              </a:ext>
            </a:extLst>
          </p:cNvPr>
          <p:cNvSpPr>
            <a:spLocks noChangeArrowheads="1"/>
          </p:cNvSpPr>
          <p:nvPr>
            <p:custDataLst>
              <p:tags r:id="rId63"/>
            </p:custDataLst>
          </p:nvPr>
        </p:nvSpPr>
        <p:spPr bwMode="auto">
          <a:xfrm>
            <a:off x="9187577" y="1889183"/>
            <a:ext cx="636713"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0x0E</a:t>
            </a:r>
          </a:p>
        </p:txBody>
      </p:sp>
      <p:sp>
        <p:nvSpPr>
          <p:cNvPr id="19" name="TextBox 18">
            <a:extLst>
              <a:ext uri="{FF2B5EF4-FFF2-40B4-BE49-F238E27FC236}">
                <a16:creationId xmlns:a16="http://schemas.microsoft.com/office/drawing/2014/main" id="{0CA01482-5A77-A0DC-36C7-2E3EF40AF531}"/>
              </a:ext>
            </a:extLst>
          </p:cNvPr>
          <p:cNvSpPr txBox="1"/>
          <p:nvPr/>
        </p:nvSpPr>
        <p:spPr>
          <a:xfrm>
            <a:off x="3091893" y="2013912"/>
            <a:ext cx="1441420" cy="369332"/>
          </a:xfrm>
          <a:prstGeom prst="rect">
            <a:avLst/>
          </a:prstGeom>
          <a:noFill/>
        </p:spPr>
        <p:txBody>
          <a:bodyPr wrap="none" rtlCol="0">
            <a:spAutoFit/>
          </a:bodyPr>
          <a:lstStyle/>
          <a:p>
            <a:r>
              <a:rPr lang="en-US" dirty="0"/>
              <a:t>any address</a:t>
            </a:r>
          </a:p>
        </p:txBody>
      </p:sp>
      <p:sp>
        <p:nvSpPr>
          <p:cNvPr id="20" name="TextBox 19">
            <a:extLst>
              <a:ext uri="{FF2B5EF4-FFF2-40B4-BE49-F238E27FC236}">
                <a16:creationId xmlns:a16="http://schemas.microsoft.com/office/drawing/2014/main" id="{A9ED0B33-0605-1745-6EF6-D7A1F308EC3F}"/>
              </a:ext>
            </a:extLst>
          </p:cNvPr>
          <p:cNvSpPr txBox="1"/>
          <p:nvPr/>
        </p:nvSpPr>
        <p:spPr>
          <a:xfrm>
            <a:off x="3155759" y="2578594"/>
            <a:ext cx="2839239" cy="369332"/>
          </a:xfrm>
          <a:prstGeom prst="rect">
            <a:avLst/>
          </a:prstGeom>
          <a:noFill/>
        </p:spPr>
        <p:txBody>
          <a:bodyPr wrap="none" rtlCol="0">
            <a:spAutoFit/>
          </a:bodyPr>
          <a:lstStyle/>
          <a:p>
            <a:r>
              <a:rPr lang="en-US" dirty="0"/>
              <a:t>addresses that end in 0b</a:t>
            </a:r>
            <a:r>
              <a:rPr lang="en-US" dirty="0">
                <a:solidFill>
                  <a:srgbClr val="FF0000"/>
                </a:solidFill>
              </a:rPr>
              <a:t>0</a:t>
            </a:r>
          </a:p>
        </p:txBody>
      </p:sp>
      <p:sp>
        <p:nvSpPr>
          <p:cNvPr id="21" name="TextBox 20">
            <a:extLst>
              <a:ext uri="{FF2B5EF4-FFF2-40B4-BE49-F238E27FC236}">
                <a16:creationId xmlns:a16="http://schemas.microsoft.com/office/drawing/2014/main" id="{2B6A226E-196B-C374-3AAB-6C0AEB34381D}"/>
              </a:ext>
            </a:extLst>
          </p:cNvPr>
          <p:cNvSpPr txBox="1"/>
          <p:nvPr/>
        </p:nvSpPr>
        <p:spPr>
          <a:xfrm>
            <a:off x="3125933" y="3280697"/>
            <a:ext cx="2967479" cy="369332"/>
          </a:xfrm>
          <a:prstGeom prst="rect">
            <a:avLst/>
          </a:prstGeom>
          <a:noFill/>
        </p:spPr>
        <p:txBody>
          <a:bodyPr wrap="none" rtlCol="0">
            <a:spAutoFit/>
          </a:bodyPr>
          <a:lstStyle/>
          <a:p>
            <a:r>
              <a:rPr lang="en-US" dirty="0"/>
              <a:t>addresses that end in 0b</a:t>
            </a:r>
            <a:r>
              <a:rPr lang="en-US" dirty="0">
                <a:solidFill>
                  <a:srgbClr val="FF0000"/>
                </a:solidFill>
              </a:rPr>
              <a:t>00</a:t>
            </a:r>
          </a:p>
        </p:txBody>
      </p:sp>
      <p:sp>
        <p:nvSpPr>
          <p:cNvPr id="22" name="Rectangle 14">
            <a:extLst>
              <a:ext uri="{FF2B5EF4-FFF2-40B4-BE49-F238E27FC236}">
                <a16:creationId xmlns:a16="http://schemas.microsoft.com/office/drawing/2014/main" id="{0937B316-9EA9-3322-AEEC-A943315EC958}"/>
              </a:ext>
            </a:extLst>
          </p:cNvPr>
          <p:cNvSpPr>
            <a:spLocks noChangeArrowheads="1"/>
          </p:cNvSpPr>
          <p:nvPr>
            <p:custDataLst>
              <p:tags r:id="rId64"/>
            </p:custDataLst>
          </p:nvPr>
        </p:nvSpPr>
        <p:spPr bwMode="auto">
          <a:xfrm>
            <a:off x="7402442" y="619283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0x00</a:t>
            </a:r>
          </a:p>
        </p:txBody>
      </p:sp>
      <p:sp>
        <p:nvSpPr>
          <p:cNvPr id="23" name="Rectangle 18">
            <a:extLst>
              <a:ext uri="{FF2B5EF4-FFF2-40B4-BE49-F238E27FC236}">
                <a16:creationId xmlns:a16="http://schemas.microsoft.com/office/drawing/2014/main" id="{DDC801DC-8DA6-9EFC-0400-A3DBD060542D}"/>
              </a:ext>
            </a:extLst>
          </p:cNvPr>
          <p:cNvSpPr>
            <a:spLocks noChangeArrowheads="1"/>
          </p:cNvSpPr>
          <p:nvPr>
            <p:custDataLst>
              <p:tags r:id="rId65"/>
            </p:custDataLst>
          </p:nvPr>
        </p:nvSpPr>
        <p:spPr bwMode="auto">
          <a:xfrm>
            <a:off x="7402442" y="494915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0x04</a:t>
            </a:r>
          </a:p>
        </p:txBody>
      </p:sp>
      <p:sp>
        <p:nvSpPr>
          <p:cNvPr id="24" name="Rectangle 22">
            <a:extLst>
              <a:ext uri="{FF2B5EF4-FFF2-40B4-BE49-F238E27FC236}">
                <a16:creationId xmlns:a16="http://schemas.microsoft.com/office/drawing/2014/main" id="{6F01CCE8-4B8A-3D65-4262-1EDFDB140ACC}"/>
              </a:ext>
            </a:extLst>
          </p:cNvPr>
          <p:cNvSpPr>
            <a:spLocks noChangeArrowheads="1"/>
          </p:cNvSpPr>
          <p:nvPr>
            <p:custDataLst>
              <p:tags r:id="rId66"/>
            </p:custDataLst>
          </p:nvPr>
        </p:nvSpPr>
        <p:spPr bwMode="auto">
          <a:xfrm>
            <a:off x="7402442" y="3740267"/>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0x08</a:t>
            </a:r>
          </a:p>
        </p:txBody>
      </p:sp>
      <p:sp>
        <p:nvSpPr>
          <p:cNvPr id="25" name="Rectangle 40">
            <a:extLst>
              <a:ext uri="{FF2B5EF4-FFF2-40B4-BE49-F238E27FC236}">
                <a16:creationId xmlns:a16="http://schemas.microsoft.com/office/drawing/2014/main" id="{7DD3E276-55C6-39E3-F50B-3835EA2F742C}"/>
              </a:ext>
            </a:extLst>
          </p:cNvPr>
          <p:cNvSpPr>
            <a:spLocks noChangeArrowheads="1"/>
          </p:cNvSpPr>
          <p:nvPr>
            <p:custDataLst>
              <p:tags r:id="rId67"/>
            </p:custDataLst>
          </p:nvPr>
        </p:nvSpPr>
        <p:spPr bwMode="auto">
          <a:xfrm>
            <a:off x="7402442" y="2532932"/>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0x0C</a:t>
            </a:r>
          </a:p>
        </p:txBody>
      </p:sp>
      <p:sp>
        <p:nvSpPr>
          <p:cNvPr id="26" name="Text Box 36">
            <a:extLst>
              <a:ext uri="{FF2B5EF4-FFF2-40B4-BE49-F238E27FC236}">
                <a16:creationId xmlns:a16="http://schemas.microsoft.com/office/drawing/2014/main" id="{5015BD09-C280-4D0A-9506-E99701ABB2A3}"/>
              </a:ext>
            </a:extLst>
          </p:cNvPr>
          <p:cNvSpPr txBox="1">
            <a:spLocks noChangeArrowheads="1"/>
          </p:cNvSpPr>
          <p:nvPr>
            <p:custDataLst>
              <p:tags r:id="rId68"/>
            </p:custDataLst>
          </p:nvPr>
        </p:nvSpPr>
        <p:spPr bwMode="auto">
          <a:xfrm>
            <a:off x="9175342" y="647563"/>
            <a:ext cx="1153782" cy="1015663"/>
          </a:xfrm>
          <a:prstGeom prst="rect">
            <a:avLst/>
          </a:prstGeom>
          <a:noFill/>
          <a:ln w="25400">
            <a:noFill/>
            <a:miter lim="800000"/>
            <a:headEnd/>
            <a:tailEnd/>
          </a:ln>
        </p:spPr>
        <p:txBody>
          <a:bodyPr wrap="squar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Aligned Address</a:t>
            </a:r>
          </a:p>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Hex</a:t>
            </a:r>
            <a:endParaRPr lang="en-US" sz="2000" b="0" dirty="0">
              <a:solidFill>
                <a:schemeClr val="tx1">
                  <a:lumMod val="50000"/>
                </a:schemeClr>
              </a:solidFill>
              <a:latin typeface="Calibri" panose="020F0502020204030204" pitchFamily="34" charset="0"/>
              <a:cs typeface="Calibri" panose="020F0502020204030204" pitchFamily="34" charset="0"/>
            </a:endParaRPr>
          </a:p>
        </p:txBody>
      </p:sp>
      <p:sp>
        <p:nvSpPr>
          <p:cNvPr id="27" name="Text Box 36">
            <a:extLst>
              <a:ext uri="{FF2B5EF4-FFF2-40B4-BE49-F238E27FC236}">
                <a16:creationId xmlns:a16="http://schemas.microsoft.com/office/drawing/2014/main" id="{8A28324F-AEB9-3225-55F3-762E35CB5D0D}"/>
              </a:ext>
            </a:extLst>
          </p:cNvPr>
          <p:cNvSpPr txBox="1">
            <a:spLocks noChangeArrowheads="1"/>
          </p:cNvSpPr>
          <p:nvPr>
            <p:custDataLst>
              <p:tags r:id="rId69"/>
            </p:custDataLst>
          </p:nvPr>
        </p:nvSpPr>
        <p:spPr bwMode="auto">
          <a:xfrm>
            <a:off x="7251871" y="597450"/>
            <a:ext cx="1153782" cy="1015663"/>
          </a:xfrm>
          <a:prstGeom prst="rect">
            <a:avLst/>
          </a:prstGeom>
          <a:noFill/>
          <a:ln w="25400">
            <a:noFill/>
            <a:miter lim="800000"/>
            <a:headEnd/>
            <a:tailEnd/>
          </a:ln>
        </p:spPr>
        <p:txBody>
          <a:bodyPr wrap="squar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Aligned Address</a:t>
            </a:r>
          </a:p>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Hex</a:t>
            </a:r>
            <a:endParaRPr lang="en-US" sz="2000" b="0" dirty="0">
              <a:solidFill>
                <a:schemeClr val="tx1">
                  <a:lumMod val="50000"/>
                </a:schemeClr>
              </a:solidFill>
              <a:latin typeface="Calibri" panose="020F0502020204030204" pitchFamily="34" charset="0"/>
              <a:cs typeface="Calibri" panose="020F0502020204030204" pitchFamily="34" charset="0"/>
            </a:endParaRPr>
          </a:p>
        </p:txBody>
      </p:sp>
      <p:graphicFrame>
        <p:nvGraphicFramePr>
          <p:cNvPr id="4" name="Table 8">
            <a:extLst>
              <a:ext uri="{FF2B5EF4-FFF2-40B4-BE49-F238E27FC236}">
                <a16:creationId xmlns:a16="http://schemas.microsoft.com/office/drawing/2014/main" id="{AB02447D-0A3E-C807-BC63-73388964781D}"/>
              </a:ext>
            </a:extLst>
          </p:cNvPr>
          <p:cNvGraphicFramePr>
            <a:graphicFrameLocks/>
          </p:cNvGraphicFramePr>
          <p:nvPr/>
        </p:nvGraphicFramePr>
        <p:xfrm>
          <a:off x="300894" y="4279144"/>
          <a:ext cx="6155562" cy="1916843"/>
        </p:xfrm>
        <a:graphic>
          <a:graphicData uri="http://schemas.openxmlformats.org/drawingml/2006/table">
            <a:tbl>
              <a:tblPr firstRow="1">
                <a:tableStyleId>{FABFCF23-3B69-468F-B69F-88F6DE6A72F2}</a:tableStyleId>
              </a:tblPr>
              <a:tblGrid>
                <a:gridCol w="2828177">
                  <a:extLst>
                    <a:ext uri="{9D8B030D-6E8A-4147-A177-3AD203B41FA5}">
                      <a16:colId xmlns:a16="http://schemas.microsoft.com/office/drawing/2014/main" val="2146949649"/>
                    </a:ext>
                  </a:extLst>
                </a:gridCol>
                <a:gridCol w="2038205">
                  <a:extLst>
                    <a:ext uri="{9D8B030D-6E8A-4147-A177-3AD203B41FA5}">
                      <a16:colId xmlns:a16="http://schemas.microsoft.com/office/drawing/2014/main" val="1067220819"/>
                    </a:ext>
                  </a:extLst>
                </a:gridCol>
                <a:gridCol w="1289180">
                  <a:extLst>
                    <a:ext uri="{9D8B030D-6E8A-4147-A177-3AD203B41FA5}">
                      <a16:colId xmlns:a16="http://schemas.microsoft.com/office/drawing/2014/main" val="2342572730"/>
                    </a:ext>
                  </a:extLst>
                </a:gridCol>
              </a:tblGrid>
              <a:tr h="331606">
                <a:tc>
                  <a:txBody>
                    <a:bodyPr/>
                    <a:lstStyle/>
                    <a:p>
                      <a:pPr algn="ctr"/>
                      <a:r>
                        <a:rPr lang="en-US" sz="1600" dirty="0"/>
                        <a:t>SIZE Alignment Requirements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600" dirty="0"/>
                        <a:t>Starting Address must end 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a:t>Align Directive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87993257"/>
                  </a:ext>
                </a:extLst>
              </a:tr>
              <a:tr h="331606">
                <a:tc>
                  <a:txBody>
                    <a:bodyPr/>
                    <a:lstStyle/>
                    <a:p>
                      <a:r>
                        <a:rPr lang="en-US" sz="1600" b="0" i="0" dirty="0">
                          <a:solidFill>
                            <a:srgbClr val="0070C0"/>
                          </a:solidFill>
                          <a:latin typeface="Consolas" panose="020B0609020204030204" pitchFamily="49" charset="0"/>
                          <a:cs typeface="Consolas" panose="020B0609020204030204" pitchFamily="49" charset="0"/>
                        </a:rPr>
                        <a:t>8-bit char -1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0b..0 or 0b..1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6785819"/>
                  </a:ext>
                </a:extLst>
              </a:tr>
              <a:tr h="4233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16-bit int -2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0b..</a:t>
                      </a:r>
                      <a:r>
                        <a:rPr lang="en-US" sz="1600" b="0" dirty="0">
                          <a:solidFill>
                            <a:srgbClr val="F37440"/>
                          </a:solidFill>
                          <a:latin typeface="Consolas" panose="020B0609020204030204" pitchFamily="49" charset="0"/>
                          <a:cs typeface="Consolas" panose="020B06090202040302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b="0" i="0" dirty="0">
                          <a:solidFill>
                            <a:srgbClr val="7030A0"/>
                          </a:solidFill>
                          <a:latin typeface="Consolas" panose="020B0609020204030204" pitchFamily="49" charset="0"/>
                          <a:cs typeface="Consolas" panose="020B0609020204030204" pitchFamily="49" charset="0"/>
                        </a:rPr>
                        <a:t>.align </a:t>
                      </a:r>
                      <a:r>
                        <a:rPr lang="en-US" sz="1600" b="0" i="0" dirty="0">
                          <a:solidFill>
                            <a:srgbClr val="F37440"/>
                          </a:solidFill>
                          <a:latin typeface="Consolas" panose="020B0609020204030204" pitchFamily="49" charset="0"/>
                          <a:cs typeface="Consolas" panose="020B0609020204030204" pitchFamily="49"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5397788"/>
                  </a:ext>
                </a:extLst>
              </a:tr>
              <a:tr h="4233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32-bit int -4 bytes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rgbClr val="FF0000"/>
                          </a:solidFill>
                          <a:latin typeface="Consolas" panose="020B0609020204030204" pitchFamily="49" charset="0"/>
                          <a:cs typeface="Consolas" panose="020B0609020204030204" pitchFamily="49" charset="0"/>
                        </a:rPr>
                        <a:t>pointers, all arrays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0b..</a:t>
                      </a:r>
                      <a:r>
                        <a:rPr lang="en-US" sz="1600" b="0" dirty="0">
                          <a:solidFill>
                            <a:srgbClr val="F37440"/>
                          </a:solidFill>
                          <a:latin typeface="Consolas" panose="020B0609020204030204" pitchFamily="49" charset="0"/>
                          <a:cs typeface="Consolas" panose="020B0609020204030204" pitchFamily="49" charset="0"/>
                        </a:rPr>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b="0" i="0" dirty="0">
                          <a:solidFill>
                            <a:srgbClr val="7030A0"/>
                          </a:solidFill>
                          <a:latin typeface="Consolas" panose="020B0609020204030204" pitchFamily="49" charset="0"/>
                          <a:cs typeface="Consolas" panose="020B0609020204030204" pitchFamily="49" charset="0"/>
                        </a:rPr>
                        <a:t>.align </a:t>
                      </a:r>
                      <a:r>
                        <a:rPr lang="en-US" sz="1600" b="0" dirty="0">
                          <a:solidFill>
                            <a:srgbClr val="F37440"/>
                          </a:solidFill>
                          <a:latin typeface="Consolas" panose="020B0609020204030204" pitchFamily="49" charset="0"/>
                          <a:cs typeface="Consolas" panose="020B0609020204030204" pitchFamily="49"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20161601"/>
                  </a:ext>
                </a:extLst>
              </a:tr>
            </a:tbl>
          </a:graphicData>
        </a:graphic>
      </p:graphicFrame>
      <p:sp>
        <p:nvSpPr>
          <p:cNvPr id="8" name="TextBox 7">
            <a:extLst>
              <a:ext uri="{FF2B5EF4-FFF2-40B4-BE49-F238E27FC236}">
                <a16:creationId xmlns:a16="http://schemas.microsoft.com/office/drawing/2014/main" id="{0BF4AA3A-5FF9-A830-EAA9-B7BFDCCA0204}"/>
              </a:ext>
            </a:extLst>
          </p:cNvPr>
          <p:cNvSpPr txBox="1"/>
          <p:nvPr/>
        </p:nvSpPr>
        <p:spPr>
          <a:xfrm>
            <a:off x="8301878" y="6437137"/>
            <a:ext cx="1313912" cy="369332"/>
          </a:xfrm>
          <a:prstGeom prst="rect">
            <a:avLst/>
          </a:prstGeom>
          <a:noFill/>
        </p:spPr>
        <p:txBody>
          <a:bodyPr wrap="square">
            <a:spAutoFit/>
          </a:bodyPr>
          <a:lstStyle/>
          <a:p>
            <a:pPr algn="ctr"/>
            <a:r>
              <a:rPr lang="en-US" sz="1800" b="0" i="0" dirty="0">
                <a:solidFill>
                  <a:srgbClr val="7030A0"/>
                </a:solidFill>
                <a:latin typeface="Consolas" panose="020B0609020204030204" pitchFamily="49" charset="0"/>
                <a:cs typeface="Consolas" panose="020B0609020204030204" pitchFamily="49" charset="0"/>
              </a:rPr>
              <a:t>.align </a:t>
            </a:r>
            <a:r>
              <a:rPr lang="en-US" sz="1800" b="0" i="0" dirty="0">
                <a:solidFill>
                  <a:srgbClr val="F37440"/>
                </a:solidFill>
                <a:latin typeface="Consolas" panose="020B0609020204030204" pitchFamily="49" charset="0"/>
                <a:cs typeface="Consolas" panose="020B0609020204030204" pitchFamily="49" charset="0"/>
              </a:rPr>
              <a:t>1</a:t>
            </a:r>
          </a:p>
        </p:txBody>
      </p:sp>
      <p:sp>
        <p:nvSpPr>
          <p:cNvPr id="11" name="TextBox 10">
            <a:extLst>
              <a:ext uri="{FF2B5EF4-FFF2-40B4-BE49-F238E27FC236}">
                <a16:creationId xmlns:a16="http://schemas.microsoft.com/office/drawing/2014/main" id="{AAA139DA-36B2-0143-80BF-5AB5A38EA917}"/>
              </a:ext>
            </a:extLst>
          </p:cNvPr>
          <p:cNvSpPr txBox="1"/>
          <p:nvPr/>
        </p:nvSpPr>
        <p:spPr>
          <a:xfrm>
            <a:off x="6372521" y="6455842"/>
            <a:ext cx="1313912" cy="369332"/>
          </a:xfrm>
          <a:prstGeom prst="rect">
            <a:avLst/>
          </a:prstGeom>
          <a:noFill/>
        </p:spPr>
        <p:txBody>
          <a:bodyPr wrap="square">
            <a:spAutoFit/>
          </a:bodyPr>
          <a:lstStyle/>
          <a:p>
            <a:pPr algn="ctr"/>
            <a:r>
              <a:rPr lang="en-US" sz="1800" b="0" i="0" dirty="0">
                <a:solidFill>
                  <a:srgbClr val="7030A0"/>
                </a:solidFill>
                <a:latin typeface="Consolas" panose="020B0609020204030204" pitchFamily="49" charset="0"/>
                <a:cs typeface="Consolas" panose="020B0609020204030204" pitchFamily="49" charset="0"/>
              </a:rPr>
              <a:t>.align </a:t>
            </a:r>
            <a:r>
              <a:rPr lang="en-US" sz="1800" b="0" i="0" dirty="0">
                <a:solidFill>
                  <a:srgbClr val="F37440"/>
                </a:solidFill>
                <a:latin typeface="Consolas" panose="020B0609020204030204" pitchFamily="49" charset="0"/>
                <a:cs typeface="Consolas" panose="020B0609020204030204" pitchFamily="49" charset="0"/>
              </a:rPr>
              <a:t>2</a:t>
            </a:r>
          </a:p>
        </p:txBody>
      </p:sp>
      <p:sp>
        <p:nvSpPr>
          <p:cNvPr id="15" name="TextBox 14">
            <a:extLst>
              <a:ext uri="{FF2B5EF4-FFF2-40B4-BE49-F238E27FC236}">
                <a16:creationId xmlns:a16="http://schemas.microsoft.com/office/drawing/2014/main" id="{B68EBC7B-E36D-CD58-A070-5FB8A8554547}"/>
              </a:ext>
            </a:extLst>
          </p:cNvPr>
          <p:cNvSpPr txBox="1"/>
          <p:nvPr/>
        </p:nvSpPr>
        <p:spPr>
          <a:xfrm>
            <a:off x="10337874" y="6437137"/>
            <a:ext cx="1313912" cy="369332"/>
          </a:xfrm>
          <a:prstGeom prst="rect">
            <a:avLst/>
          </a:prstGeom>
          <a:noFill/>
        </p:spPr>
        <p:txBody>
          <a:bodyPr wrap="square">
            <a:spAutoFit/>
          </a:bodyPr>
          <a:lstStyle/>
          <a:p>
            <a:pPr algn="ctr"/>
            <a:r>
              <a:rPr lang="en-US" sz="1800" b="0" i="0" dirty="0">
                <a:solidFill>
                  <a:srgbClr val="7030A0"/>
                </a:solidFill>
                <a:latin typeface="Consolas" panose="020B0609020204030204" pitchFamily="49" charset="0"/>
                <a:cs typeface="Consolas" panose="020B0609020204030204" pitchFamily="49" charset="0"/>
              </a:rPr>
              <a:t>no .align</a:t>
            </a:r>
            <a:endParaRPr lang="en-US" sz="1800" b="0" i="0" dirty="0">
              <a:solidFill>
                <a:srgbClr val="F3744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650039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660E3D-EA3F-444E-9DF8-E108006F5BFB}"/>
              </a:ext>
            </a:extLst>
          </p:cNvPr>
          <p:cNvSpPr>
            <a:spLocks noGrp="1"/>
          </p:cNvSpPr>
          <p:nvPr>
            <p:ph type="title"/>
          </p:nvPr>
        </p:nvSpPr>
        <p:spPr>
          <a:xfrm>
            <a:off x="585788" y="130703"/>
            <a:ext cx="11301412" cy="427647"/>
          </a:xfrm>
        </p:spPr>
        <p:txBody>
          <a:bodyPr/>
          <a:lstStyle/>
          <a:p>
            <a:r>
              <a:rPr lang="en-US" dirty="0"/>
              <a:t>Defining </a:t>
            </a:r>
            <a:r>
              <a:rPr lang="en-US" u="sng" dirty="0">
                <a:solidFill>
                  <a:srgbClr val="FF0000"/>
                </a:solidFill>
              </a:rPr>
              <a:t>Static</a:t>
            </a:r>
            <a:r>
              <a:rPr lang="en-US" dirty="0">
                <a:solidFill>
                  <a:srgbClr val="FF0000"/>
                </a:solidFill>
              </a:rPr>
              <a:t> Variables</a:t>
            </a:r>
            <a:r>
              <a:rPr lang="en-US" dirty="0"/>
              <a:t>: Allocation and Initialization</a:t>
            </a:r>
          </a:p>
        </p:txBody>
      </p:sp>
      <p:graphicFrame>
        <p:nvGraphicFramePr>
          <p:cNvPr id="8" name="Table 8">
            <a:extLst>
              <a:ext uri="{FF2B5EF4-FFF2-40B4-BE49-F238E27FC236}">
                <a16:creationId xmlns:a16="http://schemas.microsoft.com/office/drawing/2014/main" id="{61F42195-ACBD-D642-9294-5A33F37CF956}"/>
              </a:ext>
            </a:extLst>
          </p:cNvPr>
          <p:cNvGraphicFramePr>
            <a:graphicFrameLocks noGrp="1"/>
          </p:cNvGraphicFramePr>
          <p:nvPr>
            <p:ph sz="quarter" idx="15"/>
          </p:nvPr>
        </p:nvGraphicFramePr>
        <p:xfrm>
          <a:off x="0" y="558350"/>
          <a:ext cx="12001836" cy="2966720"/>
        </p:xfrm>
        <a:graphic>
          <a:graphicData uri="http://schemas.openxmlformats.org/drawingml/2006/table">
            <a:tbl>
              <a:tblPr firstRow="1">
                <a:tableStyleId>{FABFCF23-3B69-468F-B69F-88F6DE6A72F2}</a:tableStyleId>
              </a:tblPr>
              <a:tblGrid>
                <a:gridCol w="2094046">
                  <a:extLst>
                    <a:ext uri="{9D8B030D-6E8A-4147-A177-3AD203B41FA5}">
                      <a16:colId xmlns:a16="http://schemas.microsoft.com/office/drawing/2014/main" val="2146949649"/>
                    </a:ext>
                  </a:extLst>
                </a:gridCol>
                <a:gridCol w="1081923">
                  <a:extLst>
                    <a:ext uri="{9D8B030D-6E8A-4147-A177-3AD203B41FA5}">
                      <a16:colId xmlns:a16="http://schemas.microsoft.com/office/drawing/2014/main" val="1452114229"/>
                    </a:ext>
                  </a:extLst>
                </a:gridCol>
                <a:gridCol w="1026083">
                  <a:extLst>
                    <a:ext uri="{9D8B030D-6E8A-4147-A177-3AD203B41FA5}">
                      <a16:colId xmlns:a16="http://schemas.microsoft.com/office/drawing/2014/main" val="2342572730"/>
                    </a:ext>
                  </a:extLst>
                </a:gridCol>
                <a:gridCol w="4025469">
                  <a:extLst>
                    <a:ext uri="{9D8B030D-6E8A-4147-A177-3AD203B41FA5}">
                      <a16:colId xmlns:a16="http://schemas.microsoft.com/office/drawing/2014/main" val="296041983"/>
                    </a:ext>
                  </a:extLst>
                </a:gridCol>
                <a:gridCol w="3774315">
                  <a:extLst>
                    <a:ext uri="{9D8B030D-6E8A-4147-A177-3AD203B41FA5}">
                      <a16:colId xmlns:a16="http://schemas.microsoft.com/office/drawing/2014/main" val="3244052736"/>
                    </a:ext>
                  </a:extLst>
                </a:gridCol>
              </a:tblGrid>
              <a:tr h="370840">
                <a:tc>
                  <a:txBody>
                    <a:bodyPr/>
                    <a:lstStyle/>
                    <a:p>
                      <a:pPr algn="ctr"/>
                      <a:r>
                        <a:rPr lang="en-US" sz="1600" dirty="0"/>
                        <a:t>Variable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600" dirty="0"/>
                        <a:t>Directive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600" dirty="0"/>
                        <a:t>.align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a:t>C static variable Definition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a:t>Assembler static variable Definition</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987993257"/>
                  </a:ext>
                </a:extLst>
              </a:tr>
              <a:tr h="190045">
                <a:tc>
                  <a:txBody>
                    <a:bodyPr/>
                    <a:lstStyle/>
                    <a:p>
                      <a:r>
                        <a:rPr lang="en-US" sz="1600" b="0" i="0" dirty="0">
                          <a:solidFill>
                            <a:srgbClr val="0070C0"/>
                          </a:solidFill>
                          <a:latin typeface="Consolas" panose="020B0609020204030204" pitchFamily="49" charset="0"/>
                          <a:cs typeface="Consolas" panose="020B0609020204030204" pitchFamily="49" charset="0"/>
                        </a:rPr>
                        <a:t>8-bit char</a:t>
                      </a:r>
                    </a:p>
                    <a:p>
                      <a:r>
                        <a:rPr lang="en-US" sz="1600" b="0" i="0" dirty="0">
                          <a:solidFill>
                            <a:srgbClr val="0070C0"/>
                          </a:solidFill>
                          <a:latin typeface="Consolas" panose="020B0609020204030204" pitchFamily="49" charset="0"/>
                          <a:cs typeface="Consolas" panose="020B0609020204030204" pitchFamily="49" charset="0"/>
                        </a:rPr>
                        <a:t>(1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rgbClr val="7030A0"/>
                          </a:solidFill>
                          <a:latin typeface="Consolas" panose="020B0609020204030204" pitchFamily="49" charset="0"/>
                          <a:cs typeface="Consolas" panose="020B0609020204030204" pitchFamily="49" charset="0"/>
                        </a:rPr>
                        <a:t>.byte</a:t>
                      </a:r>
                      <a:endParaRPr lang="en-US" sz="1600" b="0" dirty="0">
                        <a:solidFill>
                          <a:srgbClr val="F37440"/>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char </a:t>
                      </a:r>
                      <a:r>
                        <a:rPr lang="en-US" sz="1600" b="0" dirty="0" err="1">
                          <a:solidFill>
                            <a:schemeClr val="tx2"/>
                          </a:solidFill>
                          <a:latin typeface="Consolas" panose="020B0609020204030204" pitchFamily="49" charset="0"/>
                          <a:cs typeface="Consolas" panose="020B0609020204030204" pitchFamily="49" charset="0"/>
                        </a:rPr>
                        <a:t>chx</a:t>
                      </a:r>
                      <a:r>
                        <a:rPr lang="en-US" sz="1600" b="0" dirty="0">
                          <a:solidFill>
                            <a:schemeClr val="tx2"/>
                          </a:solidFill>
                          <a:latin typeface="Consolas" panose="020B0609020204030204" pitchFamily="49" charset="0"/>
                          <a:cs typeface="Consolas" panose="020B0609020204030204" pitchFamily="49" charset="0"/>
                        </a:rPr>
                        <a:t> = 'A'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5"/>
                          </a:solidFill>
                          <a:latin typeface="Consolas" panose="020B0609020204030204" pitchFamily="49" charset="0"/>
                          <a:cs typeface="Consolas" panose="020B0609020204030204" pitchFamily="49" charset="0"/>
                        </a:rPr>
                        <a:t>char string[] </a:t>
                      </a:r>
                      <a:r>
                        <a:rPr lang="en-US" sz="1600" b="0" dirty="0">
                          <a:solidFill>
                            <a:schemeClr val="tx2"/>
                          </a:solidFill>
                          <a:latin typeface="Consolas" panose="020B0609020204030204" pitchFamily="49" charset="0"/>
                          <a:cs typeface="Consolas" panose="020B0609020204030204" pitchFamily="49" charset="0"/>
                        </a:rPr>
                        <a:t>= {'A','B','C', 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err="1">
                          <a:solidFill>
                            <a:schemeClr val="accent3"/>
                          </a:solidFill>
                          <a:latin typeface="Consolas" panose="020B0609020204030204" pitchFamily="49" charset="0"/>
                          <a:cs typeface="Consolas" panose="020B0609020204030204" pitchFamily="49" charset="0"/>
                        </a:rPr>
                        <a:t>chx</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.byte '</a:t>
                      </a:r>
                      <a:r>
                        <a:rPr lang="en-US" sz="1600" b="0" dirty="0">
                          <a:latin typeface="Consolas" panose="020B0609020204030204" pitchFamily="49" charset="0"/>
                          <a:cs typeface="Consolas" panose="020B0609020204030204" pitchFamily="49" charset="0"/>
                        </a:rPr>
                        <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3"/>
                          </a:solidFill>
                          <a:latin typeface="Consolas" panose="020B0609020204030204" pitchFamily="49" charset="0"/>
                          <a:cs typeface="Consolas" panose="020B0609020204030204" pitchFamily="49" charset="0"/>
                        </a:rPr>
                        <a:t>string</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.byte '</a:t>
                      </a:r>
                      <a:r>
                        <a:rPr lang="en-US" sz="1600" b="0" dirty="0">
                          <a:latin typeface="Consolas" panose="020B0609020204030204" pitchFamily="49" charset="0"/>
                          <a:cs typeface="Consolas" panose="020B0609020204030204" pitchFamily="49" charset="0"/>
                        </a:rPr>
                        <a:t>A','B',0x42,0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06785819"/>
                  </a:ext>
                </a:extLst>
              </a:tr>
              <a:tr h="1619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16-bit int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(2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r>
                        <a:rPr lang="en-US" sz="1600" b="0" i="0" dirty="0">
                          <a:solidFill>
                            <a:srgbClr val="7030A0"/>
                          </a:solidFill>
                          <a:latin typeface="Consolas" panose="020B0609020204030204" pitchFamily="49" charset="0"/>
                          <a:cs typeface="Consolas" panose="020B0609020204030204" pitchFamily="49" charset="0"/>
                        </a:rPr>
                        <a:t>.short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b="0" i="0" dirty="0">
                          <a:solidFill>
                            <a:srgbClr val="7030A0"/>
                          </a:solidFill>
                          <a:latin typeface="Consolas" panose="020B0609020204030204" pitchFamily="49" charset="0"/>
                          <a:cs typeface="Consolas" panose="020B0609020204030204" pitchFamily="49" charset="0"/>
                        </a:rPr>
                        <a:t>.align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short length = 0x55aa;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3"/>
                          </a:solidFill>
                          <a:latin typeface="Consolas" panose="020B0609020204030204" pitchFamily="49" charset="0"/>
                          <a:cs typeface="Consolas" panose="020B0609020204030204" pitchFamily="49" charset="0"/>
                        </a:rPr>
                        <a:t>length</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.short </a:t>
                      </a:r>
                      <a:r>
                        <a:rPr lang="en-US" sz="1600" b="0" dirty="0">
                          <a:solidFill>
                            <a:srgbClr val="F37440"/>
                          </a:solidFill>
                          <a:latin typeface="Consolas" panose="020B0609020204030204" pitchFamily="49" charset="0"/>
                          <a:cs typeface="Consolas" panose="020B0609020204030204" pitchFamily="49" charset="0"/>
                        </a:rPr>
                        <a:t>0x55aa</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8539778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dirty="0">
                        <a:solidFill>
                          <a:schemeClr val="accent1"/>
                        </a:solidFill>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32-bit int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(4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dirty="0">
                          <a:solidFill>
                            <a:srgbClr val="7030A0"/>
                          </a:solidFill>
                          <a:latin typeface="Consolas" panose="020B0609020204030204" pitchFamily="49" charset="0"/>
                          <a:cs typeface="Consolas" panose="020B0609020204030204" pitchFamily="49" charset="0"/>
                        </a:rPr>
                        <a:t>.word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dirty="0">
                          <a:solidFill>
                            <a:srgbClr val="7030A0"/>
                          </a:solidFill>
                          <a:latin typeface="Consolas" panose="020B0609020204030204" pitchFamily="49" charset="0"/>
                          <a:cs typeface="Consolas" panose="020B0609020204030204" pitchFamily="49" charset="0"/>
                        </a:rPr>
                        <a:t>.long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b="0" dirty="0">
                          <a:solidFill>
                            <a:srgbClr val="7030A0"/>
                          </a:solidFill>
                          <a:latin typeface="Consolas" panose="020B0609020204030204" pitchFamily="49" charset="0"/>
                          <a:cs typeface="Consolas" panose="020B0609020204030204" pitchFamily="49" charset="0"/>
                        </a:rPr>
                        <a:t>.align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600" b="0" dirty="0">
                          <a:solidFill>
                            <a:schemeClr val="tx2"/>
                          </a:solidFill>
                          <a:latin typeface="Consolas" panose="020B0609020204030204" pitchFamily="49" charset="0"/>
                          <a:cs typeface="Consolas" panose="020B0609020204030204" pitchFamily="49" charset="0"/>
                        </a:rPr>
                        <a:t>int </a:t>
                      </a:r>
                      <a:r>
                        <a:rPr lang="en-US" sz="1600" b="0" dirty="0" err="1">
                          <a:solidFill>
                            <a:schemeClr val="tx2"/>
                          </a:solidFill>
                          <a:latin typeface="Consolas" panose="020B0609020204030204" pitchFamily="49" charset="0"/>
                          <a:cs typeface="Consolas" panose="020B0609020204030204" pitchFamily="49" charset="0"/>
                        </a:rPr>
                        <a:t>dist</a:t>
                      </a:r>
                      <a:r>
                        <a:rPr lang="en-US" sz="1600" b="0" dirty="0">
                          <a:solidFill>
                            <a:schemeClr val="tx2"/>
                          </a:solidFill>
                          <a:latin typeface="Consolas" panose="020B0609020204030204" pitchFamily="49" charset="0"/>
                          <a:cs typeface="Consolas" panose="020B0609020204030204" pitchFamily="49" charset="0"/>
                        </a:rPr>
                        <a:t> = 5;</a:t>
                      </a:r>
                    </a:p>
                    <a:p>
                      <a:r>
                        <a:rPr lang="en-US" sz="1600" b="0" dirty="0">
                          <a:solidFill>
                            <a:schemeClr val="tx2"/>
                          </a:solidFill>
                          <a:latin typeface="Consolas" panose="020B0609020204030204" pitchFamily="49" charset="0"/>
                          <a:cs typeface="Consolas" panose="020B0609020204030204" pitchFamily="49" charset="0"/>
                        </a:rPr>
                        <a:t>int *</a:t>
                      </a:r>
                      <a:r>
                        <a:rPr lang="en-US" sz="1600" b="0" dirty="0" err="1">
                          <a:solidFill>
                            <a:schemeClr val="tx2"/>
                          </a:solidFill>
                          <a:latin typeface="Consolas" panose="020B0609020204030204" pitchFamily="49" charset="0"/>
                          <a:cs typeface="Consolas" panose="020B0609020204030204" pitchFamily="49" charset="0"/>
                        </a:rPr>
                        <a:t>distptr</a:t>
                      </a:r>
                      <a:r>
                        <a:rPr lang="en-US" sz="1600" b="0" dirty="0">
                          <a:solidFill>
                            <a:schemeClr val="tx2"/>
                          </a:solidFill>
                          <a:latin typeface="Consolas" panose="020B0609020204030204" pitchFamily="49" charset="0"/>
                          <a:cs typeface="Consolas" panose="020B0609020204030204" pitchFamily="49" charset="0"/>
                        </a:rPr>
                        <a:t> = &amp;</a:t>
                      </a:r>
                      <a:r>
                        <a:rPr lang="en-US" sz="1600" b="0" dirty="0" err="1">
                          <a:solidFill>
                            <a:schemeClr val="tx2"/>
                          </a:solidFill>
                          <a:latin typeface="Consolas" panose="020B0609020204030204" pitchFamily="49" charset="0"/>
                          <a:cs typeface="Consolas" panose="020B0609020204030204" pitchFamily="49" charset="0"/>
                        </a:rPr>
                        <a:t>dist</a:t>
                      </a:r>
                      <a:r>
                        <a:rPr lang="en-US" sz="1600" b="0" dirty="0">
                          <a:solidFill>
                            <a:schemeClr val="tx2"/>
                          </a:solidFill>
                          <a:latin typeface="Consolas" panose="020B0609020204030204" pitchFamily="49" charset="0"/>
                          <a:cs typeface="Consolas" panose="020B0609020204030204" pitchFamily="49" charset="0"/>
                        </a:rPr>
                        <a:t>;</a:t>
                      </a:r>
                    </a:p>
                    <a:p>
                      <a:r>
                        <a:rPr lang="en-US" sz="1600" b="0" dirty="0">
                          <a:solidFill>
                            <a:schemeClr val="tx2"/>
                          </a:solidFill>
                          <a:latin typeface="Consolas" panose="020B0609020204030204" pitchFamily="49" charset="0"/>
                          <a:cs typeface="Consolas" panose="020B0609020204030204" pitchFamily="49" charset="0"/>
                        </a:rPr>
                        <a:t>unsigned int mask = 0xaa55; </a:t>
                      </a:r>
                    </a:p>
                    <a:p>
                      <a:r>
                        <a:rPr lang="en-US" sz="1600" b="0" dirty="0">
                          <a:solidFill>
                            <a:schemeClr val="accent5"/>
                          </a:solidFill>
                          <a:latin typeface="Consolas" panose="020B0609020204030204" pitchFamily="49" charset="0"/>
                          <a:cs typeface="Consolas" panose="020B0609020204030204" pitchFamily="49" charset="0"/>
                        </a:rPr>
                        <a:t>int array[] </a:t>
                      </a:r>
                      <a:r>
                        <a:rPr lang="en-US" sz="1600" b="0" dirty="0">
                          <a:solidFill>
                            <a:schemeClr val="tx2"/>
                          </a:solidFill>
                          <a:latin typeface="Consolas" panose="020B0609020204030204" pitchFamily="49" charset="0"/>
                          <a:cs typeface="Consolas" panose="020B0609020204030204" pitchFamily="49" charset="0"/>
                        </a:rPr>
                        <a:t>= {12,~0x1,0xCD,-1};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600" b="0" dirty="0" err="1">
                          <a:solidFill>
                            <a:schemeClr val="accent3"/>
                          </a:solidFill>
                          <a:latin typeface="Consolas" panose="020B0609020204030204" pitchFamily="49" charset="0"/>
                          <a:cs typeface="Consolas" panose="020B0609020204030204" pitchFamily="49" charset="0"/>
                        </a:rPr>
                        <a:t>dist</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.word </a:t>
                      </a:r>
                      <a:r>
                        <a:rPr lang="en-US" sz="1600" b="0" dirty="0">
                          <a:solidFill>
                            <a:srgbClr val="F37440"/>
                          </a:solidFill>
                          <a:latin typeface="Consolas" panose="020B0609020204030204" pitchFamily="49" charset="0"/>
                          <a:cs typeface="Consolas" panose="020B0609020204030204" pitchFamily="49" charset="0"/>
                        </a:rPr>
                        <a:t>5</a:t>
                      </a:r>
                    </a:p>
                    <a:p>
                      <a:r>
                        <a:rPr lang="en-US" sz="1600" b="0" dirty="0" err="1">
                          <a:solidFill>
                            <a:schemeClr val="accent3"/>
                          </a:solidFill>
                          <a:latin typeface="Consolas" panose="020B0609020204030204" pitchFamily="49" charset="0"/>
                          <a:cs typeface="Consolas" panose="020B0609020204030204" pitchFamily="49" charset="0"/>
                        </a:rPr>
                        <a:t>distptr</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.word </a:t>
                      </a:r>
                      <a:r>
                        <a:rPr lang="en-US" sz="1600" b="0" dirty="0" err="1">
                          <a:solidFill>
                            <a:srgbClr val="F37440"/>
                          </a:solidFill>
                          <a:latin typeface="Consolas" panose="020B0609020204030204" pitchFamily="49" charset="0"/>
                          <a:cs typeface="Consolas" panose="020B0609020204030204" pitchFamily="49" charset="0"/>
                        </a:rPr>
                        <a:t>dist</a:t>
                      </a:r>
                      <a:endParaRPr lang="en-US" sz="1600" b="0" dirty="0">
                        <a:solidFill>
                          <a:srgbClr val="F37440"/>
                        </a:solidFill>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3"/>
                          </a:solidFill>
                          <a:latin typeface="Consolas" panose="020B0609020204030204" pitchFamily="49" charset="0"/>
                          <a:cs typeface="Consolas" panose="020B0609020204030204" pitchFamily="49" charset="0"/>
                        </a:rPr>
                        <a:t>mask:    </a:t>
                      </a:r>
                      <a:r>
                        <a:rPr lang="en-US" sz="1600" b="0" dirty="0">
                          <a:solidFill>
                            <a:srgbClr val="7030A0"/>
                          </a:solidFill>
                          <a:latin typeface="Consolas" panose="020B0609020204030204" pitchFamily="49" charset="0"/>
                          <a:cs typeface="Consolas" panose="020B0609020204030204" pitchFamily="49" charset="0"/>
                        </a:rPr>
                        <a:t>.word </a:t>
                      </a:r>
                      <a:r>
                        <a:rPr lang="en-US" sz="1600" b="0" dirty="0">
                          <a:solidFill>
                            <a:schemeClr val="accent3"/>
                          </a:solidFill>
                          <a:latin typeface="Consolas" panose="020B0609020204030204" pitchFamily="49" charset="0"/>
                          <a:cs typeface="Consolas" panose="020B0609020204030204" pitchFamily="49" charset="0"/>
                        </a:rPr>
                        <a:t>0xaa55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3"/>
                          </a:solidFill>
                          <a:latin typeface="Consolas" panose="020B0609020204030204" pitchFamily="49" charset="0"/>
                          <a:cs typeface="Consolas" panose="020B0609020204030204" pitchFamily="49" charset="0"/>
                        </a:rPr>
                        <a:t>array</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.word </a:t>
                      </a:r>
                      <a:r>
                        <a:rPr lang="en-US" sz="1600" b="0" dirty="0">
                          <a:latin typeface="Consolas" panose="020B0609020204030204" pitchFamily="49" charset="0"/>
                          <a:cs typeface="Consolas" panose="020B0609020204030204" pitchFamily="49" charset="0"/>
                        </a:rPr>
                        <a:t>12,~0x1,0xCD,-3</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201616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string with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r>
                        <a:rPr lang="en-US" sz="1600" b="0" dirty="0">
                          <a:solidFill>
                            <a:srgbClr val="7030A0"/>
                          </a:solidFill>
                          <a:latin typeface="Consolas" panose="020B0609020204030204" pitchFamily="49" charset="0"/>
                          <a:cs typeface="Consolas" panose="020B0609020204030204" pitchFamily="49" charset="0"/>
                        </a:rPr>
                        <a:t>.string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5"/>
                          </a:solidFill>
                          <a:latin typeface="Consolas" panose="020B0609020204030204" pitchFamily="49" charset="0"/>
                          <a:cs typeface="Consolas" panose="020B0609020204030204" pitchFamily="49" charset="0"/>
                        </a:rPr>
                        <a:t>char class[] </a:t>
                      </a:r>
                      <a:r>
                        <a:rPr lang="en-US" sz="1600" b="0" dirty="0">
                          <a:solidFill>
                            <a:schemeClr val="tx2"/>
                          </a:solidFill>
                          <a:latin typeface="Consolas" panose="020B0609020204030204" pitchFamily="49" charset="0"/>
                          <a:cs typeface="Consolas" panose="020B0609020204030204" pitchFamily="49" charset="0"/>
                        </a:rPr>
                        <a:t>= "cse30";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600" b="0" dirty="0">
                          <a:solidFill>
                            <a:schemeClr val="accent3"/>
                          </a:solidFill>
                          <a:latin typeface="Consolas" panose="020B0609020204030204" pitchFamily="49" charset="0"/>
                          <a:cs typeface="Consolas" panose="020B0609020204030204" pitchFamily="49" charset="0"/>
                        </a:rPr>
                        <a:t>class</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.string </a:t>
                      </a:r>
                      <a:r>
                        <a:rPr lang="en-US" sz="1600" b="0" dirty="0">
                          <a:solidFill>
                            <a:srgbClr val="F37440"/>
                          </a:solidFill>
                          <a:latin typeface="Consolas" panose="020B0609020204030204" pitchFamily="49" charset="0"/>
                          <a:cs typeface="Consolas" panose="020B0609020204030204" pitchFamily="49" charset="0"/>
                        </a:rPr>
                        <a:t>"cse30"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597905467"/>
                  </a:ext>
                </a:extLst>
              </a:tr>
            </a:tbl>
          </a:graphicData>
        </a:graphic>
      </p:graphicFrame>
      <p:sp>
        <p:nvSpPr>
          <p:cNvPr id="5" name="TextBox 4">
            <a:extLst>
              <a:ext uri="{FF2B5EF4-FFF2-40B4-BE49-F238E27FC236}">
                <a16:creationId xmlns:a16="http://schemas.microsoft.com/office/drawing/2014/main" id="{B12A80B2-82E9-7D4E-9721-07FE0066DAFE}"/>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 name="TextBox 1">
            <a:extLst>
              <a:ext uri="{FF2B5EF4-FFF2-40B4-BE49-F238E27FC236}">
                <a16:creationId xmlns:a16="http://schemas.microsoft.com/office/drawing/2014/main" id="{CF62E33B-8FCA-B34C-63B5-58DA26D563E4}"/>
              </a:ext>
            </a:extLst>
          </p:cNvPr>
          <p:cNvSpPr txBox="1"/>
          <p:nvPr/>
        </p:nvSpPr>
        <p:spPr>
          <a:xfrm>
            <a:off x="1120313" y="3662821"/>
            <a:ext cx="9610323" cy="2800767"/>
          </a:xfrm>
          <a:prstGeom prst="rect">
            <a:avLst/>
          </a:prstGeom>
          <a:solidFill>
            <a:schemeClr val="accent4">
              <a:lumMod val="20000"/>
              <a:lumOff val="80000"/>
            </a:schemeClr>
          </a:solidFill>
          <a:ln>
            <a:solidFill>
              <a:schemeClr val="accent1"/>
            </a:solidFill>
          </a:ln>
        </p:spPr>
        <p:txBody>
          <a:bodyPr wrap="none" rtlCol="0">
            <a:spAutoFit/>
          </a:bodyPr>
          <a:lstStyle/>
          <a:p>
            <a:r>
              <a:rPr lang="en-US" sz="1600" dirty="0">
                <a:solidFill>
                  <a:schemeClr val="accent1"/>
                </a:solidFill>
                <a:latin typeface="Consolas" panose="020B0609020204030204" pitchFamily="49" charset="0"/>
                <a:cs typeface="Consolas" panose="020B0609020204030204" pitchFamily="49" charset="0"/>
              </a:rPr>
              <a:t>Rule: Place the .</a:t>
            </a:r>
            <a:r>
              <a:rPr lang="en-US" sz="1600" dirty="0">
                <a:solidFill>
                  <a:srgbClr val="7030A0"/>
                </a:solidFill>
                <a:latin typeface="Consolas" panose="020B0609020204030204" pitchFamily="49" charset="0"/>
                <a:cs typeface="Consolas" panose="020B0609020204030204" pitchFamily="49" charset="0"/>
              </a:rPr>
              <a:t>align </a:t>
            </a:r>
            <a:r>
              <a:rPr lang="en-US" sz="1600" dirty="0">
                <a:solidFill>
                  <a:schemeClr val="accent1"/>
                </a:solidFill>
                <a:latin typeface="Consolas" panose="020B0609020204030204" pitchFamily="49" charset="0"/>
                <a:cs typeface="Consolas" panose="020B0609020204030204" pitchFamily="49" charset="0"/>
              </a:rPr>
              <a:t>above the variable</a:t>
            </a:r>
          </a:p>
          <a:p>
            <a:r>
              <a:rPr lang="en-US" sz="1600" dirty="0">
                <a:solidFill>
                  <a:schemeClr val="accent6"/>
                </a:solidFill>
                <a:latin typeface="Consolas" panose="020B0609020204030204" pitchFamily="49" charset="0"/>
                <a:cs typeface="Consolas" panose="020B0609020204030204" pitchFamily="49" charset="0"/>
              </a:rPr>
              <a:t>     </a:t>
            </a:r>
            <a:r>
              <a:rPr lang="en-US" sz="1600" dirty="0">
                <a:solidFill>
                  <a:srgbClr val="7030A0"/>
                </a:solidFill>
                <a:latin typeface="Consolas" panose="020B0609020204030204" pitchFamily="49" charset="0"/>
                <a:cs typeface="Consolas" panose="020B0609020204030204" pitchFamily="49" charset="0"/>
              </a:rPr>
              <a:t>.align 1</a:t>
            </a:r>
          </a:p>
          <a:p>
            <a:r>
              <a:rPr lang="en-US" sz="1600" dirty="0" err="1">
                <a:solidFill>
                  <a:schemeClr val="accent6"/>
                </a:solidFill>
                <a:latin typeface="Consolas" panose="020B0609020204030204" pitchFamily="49" charset="0"/>
                <a:cs typeface="Consolas" panose="020B0609020204030204" pitchFamily="49" charset="0"/>
              </a:rPr>
              <a:t>len</a:t>
            </a:r>
            <a:r>
              <a:rPr lang="en-US" sz="1600" dirty="0">
                <a:solidFill>
                  <a:schemeClr val="accent6"/>
                </a:solidFill>
                <a:latin typeface="Consolas" panose="020B0609020204030204" pitchFamily="49" charset="0"/>
                <a:cs typeface="Consolas" panose="020B0609020204030204" pitchFamily="49" charset="0"/>
              </a:rPr>
              <a:t>: </a:t>
            </a:r>
            <a:r>
              <a:rPr lang="en-US" sz="1600" dirty="0">
                <a:solidFill>
                  <a:srgbClr val="FF0000"/>
                </a:solidFill>
                <a:latin typeface="Consolas" panose="020B0609020204030204" pitchFamily="49" charset="0"/>
                <a:cs typeface="Consolas" panose="020B0609020204030204" pitchFamily="49" charset="0"/>
              </a:rPr>
              <a:t>.short </a:t>
            </a:r>
            <a:r>
              <a:rPr lang="en-US" sz="1600" dirty="0">
                <a:solidFill>
                  <a:schemeClr val="accent6"/>
                </a:solidFill>
                <a:latin typeface="Consolas" panose="020B0609020204030204" pitchFamily="49" charset="0"/>
                <a:cs typeface="Consolas" panose="020B0609020204030204" pitchFamily="49" charset="0"/>
              </a:rPr>
              <a:t>0x55aa</a:t>
            </a:r>
          </a:p>
          <a:p>
            <a:endParaRPr lang="en-US" sz="1600" dirty="0">
              <a:solidFill>
                <a:schemeClr val="accent6"/>
              </a:solidFill>
              <a:latin typeface="Consolas" panose="020B0609020204030204" pitchFamily="49" charset="0"/>
              <a:cs typeface="Consolas" panose="020B0609020204030204" pitchFamily="49" charset="0"/>
            </a:endParaRPr>
          </a:p>
          <a:p>
            <a:r>
              <a:rPr lang="en-US" sz="1600" dirty="0">
                <a:solidFill>
                  <a:schemeClr val="accent6"/>
                </a:solidFill>
                <a:latin typeface="Consolas" panose="020B0609020204030204" pitchFamily="49" charset="0"/>
                <a:cs typeface="Consolas" panose="020B0609020204030204" pitchFamily="49" charset="0"/>
              </a:rPr>
              <a:t>Rule: use </a:t>
            </a:r>
            <a:r>
              <a:rPr lang="en-US" sz="1600" dirty="0">
                <a:solidFill>
                  <a:srgbClr val="7030A0"/>
                </a:solidFill>
                <a:latin typeface="Consolas" panose="020B0609020204030204" pitchFamily="49" charset="0"/>
                <a:cs typeface="Consolas" panose="020B0609020204030204" pitchFamily="49" charset="0"/>
              </a:rPr>
              <a:t>.align 2 </a:t>
            </a:r>
            <a:r>
              <a:rPr lang="en-US" sz="1600" dirty="0">
                <a:solidFill>
                  <a:schemeClr val="accent6"/>
                </a:solidFill>
                <a:latin typeface="Consolas" panose="020B0609020204030204" pitchFamily="49" charset="0"/>
                <a:cs typeface="Consolas" panose="020B0609020204030204" pitchFamily="49" charset="0"/>
              </a:rPr>
              <a:t>before every array regardless of type</a:t>
            </a:r>
          </a:p>
          <a:p>
            <a:endParaRPr lang="en-US" sz="1600" dirty="0">
              <a:solidFill>
                <a:schemeClr val="accent6"/>
              </a:solidFill>
              <a:latin typeface="Consolas" panose="020B0609020204030204" pitchFamily="49" charset="0"/>
              <a:cs typeface="Consolas" panose="020B0609020204030204" pitchFamily="49" charset="0"/>
            </a:endParaRPr>
          </a:p>
          <a:p>
            <a:r>
              <a:rPr lang="en-US" sz="1600" dirty="0">
                <a:solidFill>
                  <a:schemeClr val="accent6"/>
                </a:solidFill>
                <a:latin typeface="Consolas" panose="020B0609020204030204" pitchFamily="49" charset="0"/>
                <a:cs typeface="Consolas" panose="020B0609020204030204" pitchFamily="49" charset="0"/>
              </a:rPr>
              <a:t>Rule: place variables with explicit initialized values in a </a:t>
            </a:r>
            <a:r>
              <a:rPr lang="en-US" sz="1600" dirty="0">
                <a:solidFill>
                  <a:srgbClr val="FF0000"/>
                </a:solidFill>
                <a:latin typeface="Consolas" panose="020B0609020204030204" pitchFamily="49" charset="0"/>
                <a:cs typeface="Consolas" panose="020B0609020204030204" pitchFamily="49" charset="0"/>
              </a:rPr>
              <a:t>.data </a:t>
            </a:r>
            <a:r>
              <a:rPr lang="en-US" sz="1600" dirty="0">
                <a:solidFill>
                  <a:schemeClr val="accent6"/>
                </a:solidFill>
                <a:latin typeface="Consolas" panose="020B0609020204030204" pitchFamily="49" charset="0"/>
                <a:cs typeface="Consolas" panose="020B0609020204030204" pitchFamily="49" charset="0"/>
              </a:rPr>
              <a:t>segment</a:t>
            </a:r>
          </a:p>
          <a:p>
            <a:endParaRPr lang="en-US" sz="1600" dirty="0">
              <a:solidFill>
                <a:schemeClr val="accent6"/>
              </a:solidFill>
              <a:latin typeface="Consolas" panose="020B0609020204030204" pitchFamily="49" charset="0"/>
              <a:cs typeface="Consolas" panose="020B0609020204030204" pitchFamily="49" charset="0"/>
            </a:endParaRPr>
          </a:p>
          <a:p>
            <a:r>
              <a:rPr lang="en-US" sz="1600" dirty="0">
                <a:solidFill>
                  <a:schemeClr val="accent6"/>
                </a:solidFill>
                <a:latin typeface="Consolas" panose="020B0609020204030204" pitchFamily="49" charset="0"/>
                <a:cs typeface="Consolas" panose="020B0609020204030204" pitchFamily="49" charset="0"/>
              </a:rPr>
              <a:t>Rule: place variables with no explicit </a:t>
            </a:r>
            <a:r>
              <a:rPr lang="en-US" sz="1600" dirty="0" err="1">
                <a:solidFill>
                  <a:schemeClr val="accent6"/>
                </a:solidFill>
                <a:latin typeface="Consolas" panose="020B0609020204030204" pitchFamily="49" charset="0"/>
                <a:cs typeface="Consolas" panose="020B0609020204030204" pitchFamily="49" charset="0"/>
              </a:rPr>
              <a:t>initiali</a:t>
            </a:r>
            <a:r>
              <a:rPr lang="en-US" sz="1600" dirty="0">
                <a:solidFill>
                  <a:schemeClr val="accent6"/>
                </a:solidFill>
                <a:latin typeface="Consolas" panose="020B0609020204030204" pitchFamily="49" charset="0"/>
                <a:cs typeface="Consolas" panose="020B0609020204030204" pitchFamily="49" charset="0"/>
              </a:rPr>
              <a:t> value (default to 0) in </a:t>
            </a:r>
            <a:r>
              <a:rPr lang="en-US" sz="1600" dirty="0">
                <a:solidFill>
                  <a:srgbClr val="FF0000"/>
                </a:solidFill>
                <a:latin typeface="Consolas" panose="020B0609020204030204" pitchFamily="49" charset="0"/>
                <a:cs typeface="Consolas" panose="020B0609020204030204" pitchFamily="49" charset="0"/>
              </a:rPr>
              <a:t>.</a:t>
            </a:r>
            <a:r>
              <a:rPr lang="en-US" sz="1600" dirty="0" err="1">
                <a:solidFill>
                  <a:srgbClr val="FF0000"/>
                </a:solidFill>
                <a:latin typeface="Consolas" panose="020B0609020204030204" pitchFamily="49" charset="0"/>
                <a:cs typeface="Consolas" panose="020B0609020204030204" pitchFamily="49" charset="0"/>
              </a:rPr>
              <a:t>bss</a:t>
            </a:r>
            <a:r>
              <a:rPr lang="en-US" sz="1600" dirty="0">
                <a:solidFill>
                  <a:srgbClr val="FF0000"/>
                </a:solidFill>
                <a:latin typeface="Consolas" panose="020B0609020204030204" pitchFamily="49" charset="0"/>
                <a:cs typeface="Consolas" panose="020B0609020204030204" pitchFamily="49" charset="0"/>
              </a:rPr>
              <a:t> </a:t>
            </a:r>
            <a:r>
              <a:rPr lang="en-US" sz="1600" dirty="0">
                <a:solidFill>
                  <a:schemeClr val="accent6"/>
                </a:solidFill>
                <a:latin typeface="Consolas" panose="020B0609020204030204" pitchFamily="49" charset="0"/>
                <a:cs typeface="Consolas" panose="020B0609020204030204" pitchFamily="49" charset="0"/>
              </a:rPr>
              <a:t>segment</a:t>
            </a:r>
          </a:p>
          <a:p>
            <a:endParaRPr lang="en-US" sz="1600" dirty="0">
              <a:solidFill>
                <a:schemeClr val="accent6"/>
              </a:solidFill>
              <a:latin typeface="Consolas" panose="020B0609020204030204" pitchFamily="49" charset="0"/>
              <a:cs typeface="Consolas" panose="020B0609020204030204" pitchFamily="49" charset="0"/>
            </a:endParaRPr>
          </a:p>
          <a:p>
            <a:r>
              <a:rPr lang="en-US" sz="1600" dirty="0">
                <a:solidFill>
                  <a:schemeClr val="accent6"/>
                </a:solidFill>
                <a:latin typeface="Consolas" panose="020B0609020204030204" pitchFamily="49" charset="0"/>
                <a:cs typeface="Consolas" panose="020B0609020204030204" pitchFamily="49" charset="0"/>
              </a:rPr>
              <a:t>Rule: place string literals in </a:t>
            </a:r>
            <a:r>
              <a:rPr lang="en-US" sz="1600" dirty="0">
                <a:solidFill>
                  <a:srgbClr val="FF0000"/>
                </a:solidFill>
                <a:latin typeface="Consolas" panose="020B0609020204030204" pitchFamily="49" charset="0"/>
                <a:cs typeface="Consolas" panose="020B0609020204030204" pitchFamily="49" charset="0"/>
              </a:rPr>
              <a:t>.section .</a:t>
            </a:r>
            <a:r>
              <a:rPr lang="en-US" sz="1600" dirty="0" err="1">
                <a:solidFill>
                  <a:srgbClr val="FF0000"/>
                </a:solidFill>
                <a:latin typeface="Consolas" panose="020B0609020204030204" pitchFamily="49" charset="0"/>
                <a:cs typeface="Consolas" panose="020B0609020204030204" pitchFamily="49" charset="0"/>
              </a:rPr>
              <a:t>rodata</a:t>
            </a:r>
            <a:r>
              <a:rPr lang="en-US" sz="1600" dirty="0">
                <a:solidFill>
                  <a:srgbClr val="FF0000"/>
                </a:solidFill>
                <a:latin typeface="Consolas" panose="020B0609020204030204" pitchFamily="49" charset="0"/>
                <a:cs typeface="Consolas" panose="020B0609020204030204" pitchFamily="49" charset="0"/>
              </a:rPr>
              <a:t> </a:t>
            </a:r>
            <a:r>
              <a:rPr lang="en-US" sz="1600" dirty="0">
                <a:solidFill>
                  <a:schemeClr val="accent6"/>
                </a:solidFill>
                <a:latin typeface="Consolas" panose="020B0609020204030204" pitchFamily="49" charset="0"/>
                <a:cs typeface="Consolas" panose="020B0609020204030204" pitchFamily="49" charset="0"/>
              </a:rPr>
              <a:t>and use a local label </a:t>
            </a:r>
            <a:r>
              <a:rPr lang="en-US" sz="1600" dirty="0">
                <a:solidFill>
                  <a:srgbClr val="FF0000"/>
                </a:solidFill>
                <a:latin typeface="Consolas" panose="020B0609020204030204" pitchFamily="49" charset="0"/>
                <a:cs typeface="Consolas" panose="020B0609020204030204" pitchFamily="49" charset="0"/>
              </a:rPr>
              <a:t>(.</a:t>
            </a:r>
            <a:r>
              <a:rPr lang="en-US" sz="1600" dirty="0" err="1">
                <a:solidFill>
                  <a:srgbClr val="FF0000"/>
                </a:solidFill>
                <a:latin typeface="Consolas" panose="020B0609020204030204" pitchFamily="49" charset="0"/>
                <a:cs typeface="Consolas" panose="020B0609020204030204" pitchFamily="49" charset="0"/>
              </a:rPr>
              <a:t>Llabel</a:t>
            </a:r>
            <a:r>
              <a:rPr lang="en-US" sz="1600" dirty="0">
                <a:solidFill>
                  <a:srgbClr val="FF0000"/>
                </a:solidFill>
                <a:latin typeface="Consolas" panose="020B0609020204030204" pitchFamily="49" charset="0"/>
                <a:cs typeface="Consolas" panose="020B0609020204030204" pitchFamily="49" charset="0"/>
              </a:rPr>
              <a:t>:</a:t>
            </a:r>
            <a:r>
              <a:rPr lang="en-US" sz="1600" dirty="0">
                <a:solidFill>
                  <a:schemeClr val="accent6"/>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725803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a:extLst>
              <a:ext uri="{FF2B5EF4-FFF2-40B4-BE49-F238E27FC236}">
                <a16:creationId xmlns:a16="http://schemas.microsoft.com/office/drawing/2014/main" id="{34C0766A-A61E-C48E-9479-1AB6E96B8170}"/>
              </a:ext>
            </a:extLst>
          </p:cNvPr>
          <p:cNvSpPr/>
          <p:nvPr/>
        </p:nvSpPr>
        <p:spPr bwMode="auto">
          <a:xfrm>
            <a:off x="3568304" y="3904766"/>
            <a:ext cx="1882697" cy="1235154"/>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accent6"/>
                </a:solidFill>
              </a:rPr>
              <a:t>           .data</a:t>
            </a:r>
          </a:p>
          <a:p>
            <a:r>
              <a:rPr lang="en-US" dirty="0" err="1">
                <a:solidFill>
                  <a:schemeClr val="accent6"/>
                </a:solidFill>
              </a:rPr>
              <a:t>chx</a:t>
            </a:r>
            <a:r>
              <a:rPr lang="en-US" dirty="0">
                <a:solidFill>
                  <a:schemeClr val="accent6"/>
                </a:solidFill>
              </a:rPr>
              <a:t>:    .byte 'A'</a:t>
            </a:r>
          </a:p>
          <a:p>
            <a:r>
              <a:rPr lang="en-US" dirty="0">
                <a:solidFill>
                  <a:schemeClr val="accent6"/>
                </a:solidFill>
              </a:rPr>
              <a:t>          </a:t>
            </a:r>
            <a:r>
              <a:rPr lang="en-US" dirty="0">
                <a:solidFill>
                  <a:srgbClr val="FF0000"/>
                </a:solidFill>
              </a:rPr>
              <a:t>.align 2</a:t>
            </a:r>
          </a:p>
          <a:p>
            <a:r>
              <a:rPr lang="en-US" dirty="0" err="1">
                <a:solidFill>
                  <a:schemeClr val="accent6"/>
                </a:solidFill>
              </a:rPr>
              <a:t>cnt</a:t>
            </a:r>
            <a:r>
              <a:rPr lang="en-US" dirty="0">
                <a:solidFill>
                  <a:schemeClr val="accent6"/>
                </a:solidFill>
              </a:rPr>
              <a:t>:    .word 4</a:t>
            </a:r>
          </a:p>
        </p:txBody>
      </p:sp>
      <p:sp>
        <p:nvSpPr>
          <p:cNvPr id="3" name="Title 2">
            <a:extLst>
              <a:ext uri="{FF2B5EF4-FFF2-40B4-BE49-F238E27FC236}">
                <a16:creationId xmlns:a16="http://schemas.microsoft.com/office/drawing/2014/main" id="{5F660E3D-EA3F-444E-9DF8-E108006F5BFB}"/>
              </a:ext>
            </a:extLst>
          </p:cNvPr>
          <p:cNvSpPr>
            <a:spLocks noGrp="1"/>
          </p:cNvSpPr>
          <p:nvPr>
            <p:ph type="title"/>
          </p:nvPr>
        </p:nvSpPr>
        <p:spPr>
          <a:xfrm>
            <a:off x="585788" y="130703"/>
            <a:ext cx="11301412" cy="427647"/>
          </a:xfrm>
        </p:spPr>
        <p:txBody>
          <a:bodyPr/>
          <a:lstStyle/>
          <a:p>
            <a:r>
              <a:rPr lang="en-US" dirty="0"/>
              <a:t>Defining </a:t>
            </a:r>
            <a:r>
              <a:rPr lang="en-US" u="sng" dirty="0">
                <a:solidFill>
                  <a:srgbClr val="FF0000"/>
                </a:solidFill>
              </a:rPr>
              <a:t>Static</a:t>
            </a:r>
            <a:r>
              <a:rPr lang="en-US" dirty="0">
                <a:solidFill>
                  <a:srgbClr val="FF0000"/>
                </a:solidFill>
              </a:rPr>
              <a:t> </a:t>
            </a:r>
            <a:r>
              <a:rPr lang="en-US" dirty="0"/>
              <a:t>Variables: Why the .align?</a:t>
            </a:r>
          </a:p>
        </p:txBody>
      </p:sp>
      <p:sp>
        <p:nvSpPr>
          <p:cNvPr id="21" name="Rounded Rectangle 20">
            <a:extLst>
              <a:ext uri="{FF2B5EF4-FFF2-40B4-BE49-F238E27FC236}">
                <a16:creationId xmlns:a16="http://schemas.microsoft.com/office/drawing/2014/main" id="{67F132F2-CD31-E7CF-6695-680AFA6B8841}"/>
              </a:ext>
            </a:extLst>
          </p:cNvPr>
          <p:cNvSpPr/>
          <p:nvPr/>
        </p:nvSpPr>
        <p:spPr bwMode="auto">
          <a:xfrm>
            <a:off x="6014234" y="1981967"/>
            <a:ext cx="3471832" cy="95011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accent1"/>
                </a:solidFill>
              </a:rPr>
              <a:t>label       address     contents</a:t>
            </a:r>
          </a:p>
          <a:p>
            <a:r>
              <a:rPr lang="en-US" dirty="0">
                <a:solidFill>
                  <a:schemeClr val="accent6"/>
                </a:solidFill>
              </a:rPr>
              <a:t> &lt;</a:t>
            </a:r>
            <a:r>
              <a:rPr lang="en-US" dirty="0" err="1">
                <a:solidFill>
                  <a:schemeClr val="accent6"/>
                </a:solidFill>
              </a:rPr>
              <a:t>chx</a:t>
            </a:r>
            <a:r>
              <a:rPr lang="en-US" dirty="0">
                <a:solidFill>
                  <a:schemeClr val="accent6"/>
                </a:solidFill>
              </a:rPr>
              <a:t>&gt;:    12028     00000041</a:t>
            </a:r>
          </a:p>
          <a:p>
            <a:r>
              <a:rPr lang="en-US" dirty="0">
                <a:solidFill>
                  <a:schemeClr val="accent6"/>
                </a:solidFill>
              </a:rPr>
              <a:t> &lt;</a:t>
            </a:r>
            <a:r>
              <a:rPr lang="en-US" dirty="0" err="1">
                <a:solidFill>
                  <a:schemeClr val="accent6"/>
                </a:solidFill>
              </a:rPr>
              <a:t>cnt</a:t>
            </a:r>
            <a:r>
              <a:rPr lang="en-US" dirty="0">
                <a:solidFill>
                  <a:schemeClr val="accent6"/>
                </a:solidFill>
              </a:rPr>
              <a:t>&gt;:     </a:t>
            </a:r>
            <a:r>
              <a:rPr lang="en-US" dirty="0">
                <a:solidFill>
                  <a:srgbClr val="FF0000"/>
                </a:solidFill>
              </a:rPr>
              <a:t>12029</a:t>
            </a:r>
            <a:r>
              <a:rPr lang="en-US" dirty="0">
                <a:solidFill>
                  <a:schemeClr val="accent6"/>
                </a:solidFill>
              </a:rPr>
              <a:t>     00000004</a:t>
            </a:r>
          </a:p>
        </p:txBody>
      </p:sp>
      <p:sp>
        <p:nvSpPr>
          <p:cNvPr id="25" name="Rounded Rectangle 24">
            <a:extLst>
              <a:ext uri="{FF2B5EF4-FFF2-40B4-BE49-F238E27FC236}">
                <a16:creationId xmlns:a16="http://schemas.microsoft.com/office/drawing/2014/main" id="{F617CEC6-1D11-357D-232C-BB7DEE6458EE}"/>
              </a:ext>
            </a:extLst>
          </p:cNvPr>
          <p:cNvSpPr/>
          <p:nvPr/>
        </p:nvSpPr>
        <p:spPr bwMode="auto">
          <a:xfrm>
            <a:off x="3367816" y="2060318"/>
            <a:ext cx="1882697" cy="95011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accent6"/>
                </a:solidFill>
              </a:rPr>
              <a:t>           .data</a:t>
            </a:r>
          </a:p>
          <a:p>
            <a:r>
              <a:rPr lang="en-US" dirty="0" err="1">
                <a:solidFill>
                  <a:schemeClr val="accent6"/>
                </a:solidFill>
              </a:rPr>
              <a:t>chx</a:t>
            </a:r>
            <a:r>
              <a:rPr lang="en-US" dirty="0">
                <a:solidFill>
                  <a:schemeClr val="accent6"/>
                </a:solidFill>
              </a:rPr>
              <a:t>:    .byte 'A'</a:t>
            </a:r>
          </a:p>
          <a:p>
            <a:r>
              <a:rPr lang="en-US" dirty="0" err="1">
                <a:solidFill>
                  <a:schemeClr val="accent6"/>
                </a:solidFill>
              </a:rPr>
              <a:t>cnt</a:t>
            </a:r>
            <a:r>
              <a:rPr lang="en-US" dirty="0">
                <a:solidFill>
                  <a:schemeClr val="accent6"/>
                </a:solidFill>
              </a:rPr>
              <a:t>:    .word 4</a:t>
            </a:r>
          </a:p>
        </p:txBody>
      </p:sp>
      <p:sp>
        <p:nvSpPr>
          <p:cNvPr id="26" name="Right Arrow 25">
            <a:extLst>
              <a:ext uri="{FF2B5EF4-FFF2-40B4-BE49-F238E27FC236}">
                <a16:creationId xmlns:a16="http://schemas.microsoft.com/office/drawing/2014/main" id="{750A415C-EE5B-47EA-1B34-A38D73A4D135}"/>
              </a:ext>
            </a:extLst>
          </p:cNvPr>
          <p:cNvSpPr/>
          <p:nvPr/>
        </p:nvSpPr>
        <p:spPr>
          <a:xfrm>
            <a:off x="5380601" y="2251530"/>
            <a:ext cx="394055" cy="4577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a:extLst>
              <a:ext uri="{FF2B5EF4-FFF2-40B4-BE49-F238E27FC236}">
                <a16:creationId xmlns:a16="http://schemas.microsoft.com/office/drawing/2014/main" id="{85BFF062-4C46-7CEC-6609-F7C3B977557B}"/>
              </a:ext>
            </a:extLst>
          </p:cNvPr>
          <p:cNvSpPr/>
          <p:nvPr/>
        </p:nvSpPr>
        <p:spPr>
          <a:xfrm>
            <a:off x="5564680" y="4219239"/>
            <a:ext cx="394055" cy="4577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7E34444A-5E10-6B3A-1CCE-4FEE71B7A38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9" name="TextBox 18">
            <a:extLst>
              <a:ext uri="{FF2B5EF4-FFF2-40B4-BE49-F238E27FC236}">
                <a16:creationId xmlns:a16="http://schemas.microsoft.com/office/drawing/2014/main" id="{C42874FE-A604-7F95-2FC2-756F22C057E0}"/>
              </a:ext>
            </a:extLst>
          </p:cNvPr>
          <p:cNvSpPr txBox="1"/>
          <p:nvPr/>
        </p:nvSpPr>
        <p:spPr>
          <a:xfrm>
            <a:off x="6018981" y="1505805"/>
            <a:ext cx="2954655" cy="369332"/>
          </a:xfrm>
          <a:prstGeom prst="rect">
            <a:avLst/>
          </a:prstGeom>
          <a:noFill/>
        </p:spPr>
        <p:txBody>
          <a:bodyPr wrap="none" rtlCol="0">
            <a:spAutoFit/>
          </a:bodyPr>
          <a:lstStyle/>
          <a:p>
            <a:r>
              <a:rPr lang="en-US" dirty="0">
                <a:solidFill>
                  <a:srgbClr val="FF0000"/>
                </a:solidFill>
              </a:rPr>
              <a:t>See </a:t>
            </a:r>
            <a:r>
              <a:rPr lang="en-US" dirty="0" err="1">
                <a:solidFill>
                  <a:srgbClr val="FF0000"/>
                </a:solidFill>
              </a:rPr>
              <a:t>cnt</a:t>
            </a:r>
            <a:r>
              <a:rPr lang="en-US" dirty="0">
                <a:solidFill>
                  <a:srgbClr val="FF0000"/>
                </a:solidFill>
              </a:rPr>
              <a:t> is not word aligned</a:t>
            </a:r>
          </a:p>
        </p:txBody>
      </p:sp>
      <p:sp>
        <p:nvSpPr>
          <p:cNvPr id="20" name="TextBox 19">
            <a:extLst>
              <a:ext uri="{FF2B5EF4-FFF2-40B4-BE49-F238E27FC236}">
                <a16:creationId xmlns:a16="http://schemas.microsoft.com/office/drawing/2014/main" id="{5EF72B0C-0272-2C6C-B541-74C86ACE631D}"/>
              </a:ext>
            </a:extLst>
          </p:cNvPr>
          <p:cNvSpPr txBox="1"/>
          <p:nvPr/>
        </p:nvSpPr>
        <p:spPr>
          <a:xfrm>
            <a:off x="6189794" y="3669304"/>
            <a:ext cx="2569934" cy="369332"/>
          </a:xfrm>
          <a:prstGeom prst="rect">
            <a:avLst/>
          </a:prstGeom>
          <a:noFill/>
        </p:spPr>
        <p:txBody>
          <a:bodyPr wrap="none" rtlCol="0">
            <a:spAutoFit/>
          </a:bodyPr>
          <a:lstStyle/>
          <a:p>
            <a:r>
              <a:rPr lang="en-US" dirty="0">
                <a:solidFill>
                  <a:srgbClr val="FF0000"/>
                </a:solidFill>
              </a:rPr>
              <a:t>See </a:t>
            </a:r>
            <a:r>
              <a:rPr lang="en-US" dirty="0" err="1">
                <a:solidFill>
                  <a:srgbClr val="FF0000"/>
                </a:solidFill>
              </a:rPr>
              <a:t>cnt</a:t>
            </a:r>
            <a:r>
              <a:rPr lang="en-US" dirty="0">
                <a:solidFill>
                  <a:srgbClr val="FF0000"/>
                </a:solidFill>
              </a:rPr>
              <a:t> is word aligned</a:t>
            </a:r>
          </a:p>
        </p:txBody>
      </p:sp>
      <p:sp>
        <p:nvSpPr>
          <p:cNvPr id="8" name="TextBox 7">
            <a:extLst>
              <a:ext uri="{FF2B5EF4-FFF2-40B4-BE49-F238E27FC236}">
                <a16:creationId xmlns:a16="http://schemas.microsoft.com/office/drawing/2014/main" id="{658AADB2-9EF7-06C0-1649-10709953DCC9}"/>
              </a:ext>
            </a:extLst>
          </p:cNvPr>
          <p:cNvSpPr txBox="1"/>
          <p:nvPr/>
        </p:nvSpPr>
        <p:spPr>
          <a:xfrm>
            <a:off x="816647" y="4353798"/>
            <a:ext cx="2212897" cy="646331"/>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t>Sets alignment for </a:t>
            </a:r>
            <a:r>
              <a:rPr lang="en-US" b="1" dirty="0"/>
              <a:t>next</a:t>
            </a:r>
            <a:r>
              <a:rPr lang="en-US" dirty="0"/>
              <a:t> variable </a:t>
            </a:r>
          </a:p>
        </p:txBody>
      </p:sp>
      <p:cxnSp>
        <p:nvCxnSpPr>
          <p:cNvPr id="10" name="Straight Arrow Connector 9">
            <a:extLst>
              <a:ext uri="{FF2B5EF4-FFF2-40B4-BE49-F238E27FC236}">
                <a16:creationId xmlns:a16="http://schemas.microsoft.com/office/drawing/2014/main" id="{391DA341-ED0B-9709-3998-60AD7281A113}"/>
              </a:ext>
            </a:extLst>
          </p:cNvPr>
          <p:cNvCxnSpPr>
            <a:cxnSpLocks/>
          </p:cNvCxnSpPr>
          <p:nvPr/>
        </p:nvCxnSpPr>
        <p:spPr>
          <a:xfrm>
            <a:off x="3029544" y="4668316"/>
            <a:ext cx="814827" cy="0"/>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sp>
        <p:nvSpPr>
          <p:cNvPr id="12" name="Rounded Rectangle 11">
            <a:extLst>
              <a:ext uri="{FF2B5EF4-FFF2-40B4-BE49-F238E27FC236}">
                <a16:creationId xmlns:a16="http://schemas.microsoft.com/office/drawing/2014/main" id="{CE913E50-C4A7-073D-3D77-D3ABB52BB095}"/>
              </a:ext>
            </a:extLst>
          </p:cNvPr>
          <p:cNvSpPr/>
          <p:nvPr/>
        </p:nvSpPr>
        <p:spPr bwMode="auto">
          <a:xfrm>
            <a:off x="6025962" y="4038636"/>
            <a:ext cx="3329067" cy="95011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accent1"/>
                </a:solidFill>
              </a:rPr>
              <a:t>label       address     contents</a:t>
            </a:r>
          </a:p>
          <a:p>
            <a:r>
              <a:rPr lang="en-US" dirty="0">
                <a:solidFill>
                  <a:schemeClr val="accent6"/>
                </a:solidFill>
              </a:rPr>
              <a:t> &lt;</a:t>
            </a:r>
            <a:r>
              <a:rPr lang="en-US" dirty="0" err="1">
                <a:solidFill>
                  <a:schemeClr val="accent6"/>
                </a:solidFill>
              </a:rPr>
              <a:t>chx</a:t>
            </a:r>
            <a:r>
              <a:rPr lang="en-US" dirty="0">
                <a:solidFill>
                  <a:schemeClr val="accent6"/>
                </a:solidFill>
              </a:rPr>
              <a:t>&gt;:    12028     00000041</a:t>
            </a:r>
          </a:p>
          <a:p>
            <a:r>
              <a:rPr lang="en-US" dirty="0">
                <a:solidFill>
                  <a:schemeClr val="accent6"/>
                </a:solidFill>
              </a:rPr>
              <a:t> &lt;</a:t>
            </a:r>
            <a:r>
              <a:rPr lang="en-US" dirty="0" err="1">
                <a:solidFill>
                  <a:schemeClr val="accent6"/>
                </a:solidFill>
              </a:rPr>
              <a:t>cnt</a:t>
            </a:r>
            <a:r>
              <a:rPr lang="en-US" dirty="0">
                <a:solidFill>
                  <a:schemeClr val="accent6"/>
                </a:solidFill>
              </a:rPr>
              <a:t>&gt;:     </a:t>
            </a:r>
            <a:r>
              <a:rPr lang="en-US" dirty="0">
                <a:solidFill>
                  <a:srgbClr val="FF0000"/>
                </a:solidFill>
              </a:rPr>
              <a:t>1202c</a:t>
            </a:r>
            <a:r>
              <a:rPr lang="en-US" dirty="0">
                <a:solidFill>
                  <a:schemeClr val="accent6"/>
                </a:solidFill>
              </a:rPr>
              <a:t>     00000004</a:t>
            </a:r>
          </a:p>
        </p:txBody>
      </p:sp>
    </p:spTree>
    <p:extLst>
      <p:ext uri="{BB962C8B-B14F-4D97-AF65-F5344CB8AC3E}">
        <p14:creationId xmlns:p14="http://schemas.microsoft.com/office/powerpoint/2010/main" val="308275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170572F-0E5A-3963-38E8-FC2777EF4E33}"/>
              </a:ext>
            </a:extLst>
          </p:cNvPr>
          <p:cNvSpPr>
            <a:spLocks noGrp="1"/>
          </p:cNvSpPr>
          <p:nvPr>
            <p:ph sz="quarter" idx="15"/>
          </p:nvPr>
        </p:nvSpPr>
        <p:spPr>
          <a:xfrm>
            <a:off x="1895905" y="729426"/>
            <a:ext cx="9116272" cy="1256427"/>
          </a:xfrm>
          <a:solidFill>
            <a:schemeClr val="accent4">
              <a:lumMod val="20000"/>
              <a:lumOff val="80000"/>
            </a:schemeClr>
          </a:solidFill>
          <a:ln>
            <a:solidFill>
              <a:schemeClr val="accent1"/>
            </a:solidFill>
          </a:ln>
        </p:spPr>
        <p:txBody>
          <a:bodyPr/>
          <a:lstStyle/>
          <a:p>
            <a:pPr marL="0" indent="0">
              <a:buNone/>
            </a:pPr>
            <a:r>
              <a:rPr lang="en-US" sz="1600" dirty="0">
                <a:solidFill>
                  <a:srgbClr val="000000"/>
                </a:solidFill>
                <a:latin typeface="Consolas" panose="020B0609020204030204" pitchFamily="49" charset="0"/>
                <a:cs typeface="Consolas" panose="020B0609020204030204" pitchFamily="49" charset="0"/>
              </a:rPr>
              <a:t>// format: &lt;</a:t>
            </a:r>
            <a:r>
              <a:rPr lang="en-US" sz="1600" dirty="0" err="1">
                <a:solidFill>
                  <a:srgbClr val="000000"/>
                </a:solidFill>
                <a:latin typeface="Consolas" panose="020B0609020204030204" pitchFamily="49" charset="0"/>
                <a:cs typeface="Consolas" panose="020B0609020204030204" pitchFamily="49" charset="0"/>
              </a:rPr>
              <a:t>var_name</a:t>
            </a:r>
            <a:r>
              <a:rPr lang="en-US" sz="1600" dirty="0">
                <a:solidFill>
                  <a:srgbClr val="000000"/>
                </a:solidFill>
                <a:latin typeface="Consolas" panose="020B0609020204030204" pitchFamily="49" charset="0"/>
                <a:cs typeface="Consolas" panose="020B0609020204030204" pitchFamily="49" charset="0"/>
              </a:rPr>
              <a:t>&gt; is the address, &lt;value&gt; is the initial value </a:t>
            </a:r>
          </a:p>
          <a:p>
            <a:pPr marL="0" indent="0">
              <a:buNone/>
            </a:pPr>
            <a:r>
              <a:rPr lang="en-US" sz="1600" dirty="0">
                <a:solidFill>
                  <a:schemeClr val="accent1"/>
                </a:solidFill>
                <a:latin typeface="Consolas" panose="020B0609020204030204" pitchFamily="49" charset="0"/>
                <a:cs typeface="Consolas" panose="020B0609020204030204" pitchFamily="49" charset="0"/>
              </a:rPr>
              <a:t>	</a:t>
            </a:r>
            <a:r>
              <a:rPr lang="en-US" sz="1600" dirty="0" err="1">
                <a:solidFill>
                  <a:schemeClr val="accent1"/>
                </a:solidFill>
                <a:latin typeface="Consolas" panose="020B0609020204030204" pitchFamily="49" charset="0"/>
                <a:cs typeface="Consolas" panose="020B0609020204030204" pitchFamily="49" charset="0"/>
              </a:rPr>
              <a:t>var_name</a:t>
            </a:r>
            <a:r>
              <a:rPr lang="en-US" sz="1600" dirty="0">
                <a:solidFill>
                  <a:schemeClr val="accent1"/>
                </a:solidFill>
                <a:latin typeface="Consolas" panose="020B0609020204030204" pitchFamily="49" charset="0"/>
                <a:cs typeface="Consolas" panose="020B0609020204030204" pitchFamily="49" charset="0"/>
              </a:rPr>
              <a:t>: </a:t>
            </a:r>
            <a:r>
              <a:rPr lang="en-US" sz="1600" dirty="0">
                <a:solidFill>
                  <a:srgbClr val="7030A0"/>
                </a:solidFill>
                <a:latin typeface="Consolas" panose="020B0609020204030204" pitchFamily="49" charset="0"/>
                <a:cs typeface="Consolas" panose="020B0609020204030204" pitchFamily="49" charset="0"/>
              </a:rPr>
              <a:t>&lt;directive&gt;</a:t>
            </a:r>
            <a:r>
              <a:rPr lang="en-US" sz="1600" dirty="0">
                <a:solidFill>
                  <a:schemeClr val="accent1"/>
                </a:solidFill>
                <a:latin typeface="Consolas" panose="020B0609020204030204" pitchFamily="49" charset="0"/>
                <a:cs typeface="Consolas" panose="020B0609020204030204" pitchFamily="49" charset="0"/>
              </a:rPr>
              <a:t> &lt;value&gt;, &lt;value&gt;, …</a:t>
            </a:r>
          </a:p>
          <a:p>
            <a:pPr marL="0" indent="0">
              <a:buNone/>
            </a:pPr>
            <a:r>
              <a:rPr lang="en-US" sz="1600" dirty="0">
                <a:solidFill>
                  <a:schemeClr val="accent6"/>
                </a:solidFill>
                <a:latin typeface="Consolas" panose="020B0609020204030204" pitchFamily="49" charset="0"/>
                <a:cs typeface="Consolas" panose="020B0609020204030204" pitchFamily="49" charset="0"/>
              </a:rPr>
              <a:t>// Use regular labels for all &lt;</a:t>
            </a:r>
            <a:r>
              <a:rPr lang="en-US" sz="1600" dirty="0" err="1">
                <a:solidFill>
                  <a:schemeClr val="accent6"/>
                </a:solidFill>
                <a:latin typeface="Consolas" panose="020B0609020204030204" pitchFamily="49" charset="0"/>
                <a:cs typeface="Consolas" panose="020B0609020204030204" pitchFamily="49" charset="0"/>
              </a:rPr>
              <a:t>var_name</a:t>
            </a:r>
            <a:r>
              <a:rPr lang="en-US" sz="1600" dirty="0">
                <a:solidFill>
                  <a:schemeClr val="accent6"/>
                </a:solidFill>
                <a:latin typeface="Consolas" panose="020B0609020204030204" pitchFamily="49" charset="0"/>
                <a:cs typeface="Consolas" panose="020B0609020204030204" pitchFamily="49" charset="0"/>
              </a:rPr>
              <a:t>&gt; if anonymous use local labels .</a:t>
            </a:r>
            <a:r>
              <a:rPr lang="en-US" sz="1600" dirty="0" err="1">
                <a:solidFill>
                  <a:schemeClr val="accent6"/>
                </a:solidFill>
                <a:latin typeface="Consolas" panose="020B0609020204030204" pitchFamily="49" charset="0"/>
                <a:cs typeface="Consolas" panose="020B0609020204030204" pitchFamily="49" charset="0"/>
              </a:rPr>
              <a:t>Llablel</a:t>
            </a:r>
            <a:endParaRPr lang="en-US" sz="1600" dirty="0">
              <a:solidFill>
                <a:schemeClr val="accent6"/>
              </a:solidFill>
              <a:latin typeface="Consolas" panose="020B0609020204030204" pitchFamily="49" charset="0"/>
              <a:cs typeface="Consolas" panose="020B0609020204030204" pitchFamily="49" charset="0"/>
            </a:endParaRPr>
          </a:p>
        </p:txBody>
      </p:sp>
      <p:sp>
        <p:nvSpPr>
          <p:cNvPr id="3" name="Title 2">
            <a:extLst>
              <a:ext uri="{FF2B5EF4-FFF2-40B4-BE49-F238E27FC236}">
                <a16:creationId xmlns:a16="http://schemas.microsoft.com/office/drawing/2014/main" id="{AFB78857-A2F2-71DB-A053-4E37721AEDCE}"/>
              </a:ext>
            </a:extLst>
          </p:cNvPr>
          <p:cNvSpPr>
            <a:spLocks noGrp="1"/>
          </p:cNvSpPr>
          <p:nvPr>
            <p:ph type="title"/>
          </p:nvPr>
        </p:nvSpPr>
        <p:spPr>
          <a:xfrm>
            <a:off x="496577" y="79997"/>
            <a:ext cx="10515600" cy="499356"/>
          </a:xfrm>
        </p:spPr>
        <p:txBody>
          <a:bodyPr/>
          <a:lstStyle/>
          <a:p>
            <a:r>
              <a:rPr lang="en-US" dirty="0"/>
              <a:t>Defining </a:t>
            </a:r>
            <a:r>
              <a:rPr lang="en-US" u="sng" dirty="0">
                <a:solidFill>
                  <a:srgbClr val="FF0000"/>
                </a:solidFill>
              </a:rPr>
              <a:t>Static</a:t>
            </a:r>
            <a:r>
              <a:rPr lang="en-US" dirty="0"/>
              <a:t> variables</a:t>
            </a:r>
          </a:p>
        </p:txBody>
      </p:sp>
      <p:sp>
        <p:nvSpPr>
          <p:cNvPr id="5" name="Rounded Rectangle 4">
            <a:extLst>
              <a:ext uri="{FF2B5EF4-FFF2-40B4-BE49-F238E27FC236}">
                <a16:creationId xmlns:a16="http://schemas.microsoft.com/office/drawing/2014/main" id="{EA7A7A68-6D36-CE5B-5EFE-02BB69C9A732}"/>
              </a:ext>
            </a:extLst>
          </p:cNvPr>
          <p:cNvSpPr/>
          <p:nvPr/>
        </p:nvSpPr>
        <p:spPr bwMode="auto">
          <a:xfrm>
            <a:off x="1895905" y="2108006"/>
            <a:ext cx="9245406" cy="440221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7030A0"/>
                </a:solidFill>
                <a:latin typeface="Consolas" panose="020B0609020204030204" pitchFamily="49" charset="0"/>
                <a:cs typeface="Consolas" panose="020B0609020204030204" pitchFamily="49" charset="0"/>
              </a:rPr>
              <a:t>.</a:t>
            </a:r>
            <a:r>
              <a:rPr lang="en-US" sz="1600" dirty="0" err="1">
                <a:solidFill>
                  <a:srgbClr val="7030A0"/>
                </a:solidFill>
                <a:latin typeface="Consolas" panose="020B0609020204030204" pitchFamily="49" charset="0"/>
                <a:cs typeface="Consolas" panose="020B0609020204030204" pitchFamily="49" charset="0"/>
              </a:rPr>
              <a:t>bss</a:t>
            </a:r>
            <a:endParaRPr lang="en-US" sz="1600" dirty="0">
              <a:solidFill>
                <a:srgbClr val="7030A0"/>
              </a:solidFill>
              <a:latin typeface="Consolas" panose="020B0609020204030204" pitchFamily="49" charset="0"/>
              <a:cs typeface="Consolas" panose="020B0609020204030204" pitchFamily="49" charset="0"/>
            </a:endParaRPr>
          </a:p>
          <a:p>
            <a:r>
              <a:rPr lang="en-US" sz="1600" dirty="0">
                <a:solidFill>
                  <a:srgbClr val="000000"/>
                </a:solidFill>
                <a:latin typeface="Consolas" panose="020B0609020204030204" pitchFamily="49" charset="0"/>
                <a:cs typeface="Consolas" panose="020B0609020204030204" pitchFamily="49" charset="0"/>
              </a:rPr>
              <a:t>// put all static variables without an explicit initial value here</a:t>
            </a:r>
          </a:p>
          <a:p>
            <a:r>
              <a:rPr lang="en-US" sz="1600" dirty="0">
                <a:solidFill>
                  <a:srgbClr val="000000"/>
                </a:solidFill>
                <a:latin typeface="Consolas" panose="020B0609020204030204" pitchFamily="49" charset="0"/>
                <a:cs typeface="Consolas" panose="020B0609020204030204" pitchFamily="49" charset="0"/>
              </a:rPr>
              <a:t>// until another section directive is seen everything from this point is in .</a:t>
            </a:r>
            <a:r>
              <a:rPr lang="en-US" sz="1600" dirty="0" err="1">
                <a:solidFill>
                  <a:srgbClr val="000000"/>
                </a:solidFill>
                <a:latin typeface="Consolas" panose="020B0609020204030204" pitchFamily="49" charset="0"/>
                <a:cs typeface="Consolas" panose="020B0609020204030204" pitchFamily="49" charset="0"/>
              </a:rPr>
              <a:t>bss</a:t>
            </a:r>
            <a:endParaRPr lang="en-US" sz="1600" dirty="0">
              <a:solidFill>
                <a:srgbClr val="000000"/>
              </a:solidFill>
              <a:latin typeface="Consolas" panose="020B0609020204030204" pitchFamily="49" charset="0"/>
              <a:cs typeface="Consolas" panose="020B0609020204030204" pitchFamily="49" charset="0"/>
            </a:endParaRPr>
          </a:p>
          <a:p>
            <a:r>
              <a:rPr lang="en-US" sz="1600" dirty="0">
                <a:solidFill>
                  <a:srgbClr val="000000"/>
                </a:solidFill>
                <a:latin typeface="Consolas" panose="020B0609020204030204" pitchFamily="49" charset="0"/>
                <a:cs typeface="Consolas" panose="020B0609020204030204" pitchFamily="49" charset="0"/>
              </a:rPr>
              <a:t>// format: the value field if specified </a:t>
            </a:r>
            <a:r>
              <a:rPr lang="en-US" sz="1600" dirty="0">
                <a:solidFill>
                  <a:schemeClr val="accent1"/>
                </a:solidFill>
                <a:latin typeface="Consolas" panose="020B0609020204030204" pitchFamily="49" charset="0"/>
                <a:cs typeface="Consolas" panose="020B0609020204030204" pitchFamily="49" charset="0"/>
              </a:rPr>
              <a:t>must be zero </a:t>
            </a:r>
            <a:r>
              <a:rPr lang="en-US" sz="1600" dirty="0">
                <a:solidFill>
                  <a:srgbClr val="000000"/>
                </a:solidFill>
                <a:latin typeface="Consolas" panose="020B0609020204030204" pitchFamily="49" charset="0"/>
                <a:cs typeface="Consolas" panose="020B0609020204030204" pitchFamily="49" charset="0"/>
              </a:rPr>
              <a:t>in .</a:t>
            </a:r>
            <a:r>
              <a:rPr lang="en-US" sz="1600" dirty="0" err="1">
                <a:solidFill>
                  <a:srgbClr val="000000"/>
                </a:solidFill>
                <a:latin typeface="Consolas" panose="020B0609020204030204" pitchFamily="49" charset="0"/>
                <a:cs typeface="Consolas" panose="020B0609020204030204" pitchFamily="49" charset="0"/>
              </a:rPr>
              <a:t>bss</a:t>
            </a:r>
            <a:endParaRPr lang="en-US" sz="1600" dirty="0">
              <a:solidFill>
                <a:srgbClr val="000000"/>
              </a:solidFill>
              <a:latin typeface="Consolas" panose="020B0609020204030204" pitchFamily="49" charset="0"/>
              <a:cs typeface="Consolas" panose="020B0609020204030204" pitchFamily="49" charset="0"/>
            </a:endParaRPr>
          </a:p>
          <a:p>
            <a:r>
              <a:rPr lang="en-US" sz="1600" dirty="0">
                <a:solidFill>
                  <a:srgbClr val="7030A0"/>
                </a:solidFill>
                <a:latin typeface="Consolas" panose="020B0609020204030204" pitchFamily="49" charset="0"/>
                <a:cs typeface="Consolas" panose="020B0609020204030204" pitchFamily="49" charset="0"/>
              </a:rPr>
              <a:t>.align </a:t>
            </a:r>
            <a:r>
              <a:rPr lang="en-US" sz="1600" dirty="0">
                <a:solidFill>
                  <a:schemeClr val="accent1"/>
                </a:solidFill>
                <a:latin typeface="Consolas" panose="020B0609020204030204" pitchFamily="49" charset="0"/>
                <a:cs typeface="Consolas" panose="020B0609020204030204" pitchFamily="49" charset="0"/>
              </a:rPr>
              <a:t>2</a:t>
            </a:r>
          </a:p>
          <a:p>
            <a:r>
              <a:rPr lang="en-US" sz="1600" dirty="0">
                <a:solidFill>
                  <a:schemeClr val="accent1"/>
                </a:solidFill>
                <a:latin typeface="Consolas" panose="020B0609020204030204" pitchFamily="49" charset="0"/>
                <a:cs typeface="Consolas" panose="020B0609020204030204" pitchFamily="49" charset="0"/>
              </a:rPr>
              <a:t>count:	</a:t>
            </a:r>
            <a:r>
              <a:rPr lang="en-US" sz="1600" dirty="0">
                <a:solidFill>
                  <a:srgbClr val="7030A0"/>
                </a:solidFill>
                <a:latin typeface="Consolas" panose="020B0609020204030204" pitchFamily="49" charset="0"/>
                <a:cs typeface="Consolas" panose="020B0609020204030204" pitchFamily="49" charset="0"/>
              </a:rPr>
              <a:t>.word </a:t>
            </a:r>
            <a:r>
              <a:rPr lang="en-US" sz="1600" dirty="0">
                <a:solidFill>
                  <a:schemeClr val="accent1"/>
                </a:solidFill>
                <a:latin typeface="Consolas" panose="020B0609020204030204" pitchFamily="49" charset="0"/>
                <a:cs typeface="Consolas" panose="020B0609020204030204" pitchFamily="49" charset="0"/>
              </a:rPr>
              <a:t>0</a:t>
            </a:r>
          </a:p>
          <a:p>
            <a:r>
              <a:rPr lang="en-US" sz="1600" dirty="0" err="1">
                <a:solidFill>
                  <a:schemeClr val="accent1"/>
                </a:solidFill>
                <a:latin typeface="Consolas" panose="020B0609020204030204" pitchFamily="49" charset="0"/>
                <a:cs typeface="Consolas" panose="020B0609020204030204" pitchFamily="49" charset="0"/>
              </a:rPr>
              <a:t>buf</a:t>
            </a:r>
            <a:r>
              <a:rPr lang="en-US" sz="1600" dirty="0">
                <a:solidFill>
                  <a:schemeClr val="accent1"/>
                </a:solidFill>
                <a:latin typeface="Consolas" panose="020B0609020204030204" pitchFamily="49" charset="0"/>
                <a:cs typeface="Consolas" panose="020B0609020204030204" pitchFamily="49" charset="0"/>
              </a:rPr>
              <a:t>:	.size 400 	// int </a:t>
            </a:r>
            <a:r>
              <a:rPr lang="en-US" sz="1600" dirty="0" err="1">
                <a:solidFill>
                  <a:schemeClr val="accent1"/>
                </a:solidFill>
                <a:latin typeface="Consolas" panose="020B0609020204030204" pitchFamily="49" charset="0"/>
                <a:cs typeface="Consolas" panose="020B0609020204030204" pitchFamily="49" charset="0"/>
              </a:rPr>
              <a:t>buf</a:t>
            </a:r>
            <a:r>
              <a:rPr lang="en-US" sz="1600" dirty="0">
                <a:solidFill>
                  <a:schemeClr val="accent1"/>
                </a:solidFill>
                <a:latin typeface="Consolas" panose="020B0609020204030204" pitchFamily="49" charset="0"/>
                <a:cs typeface="Consolas" panose="020B0609020204030204" pitchFamily="49" charset="0"/>
              </a:rPr>
              <a:t>[100];</a:t>
            </a:r>
          </a:p>
          <a:p>
            <a:endParaRPr lang="en-US" sz="1600" dirty="0">
              <a:solidFill>
                <a:srgbClr val="7030A0"/>
              </a:solidFill>
              <a:latin typeface="Consolas" panose="020B0609020204030204" pitchFamily="49" charset="0"/>
              <a:cs typeface="Consolas" panose="020B0609020204030204" pitchFamily="49" charset="0"/>
            </a:endParaRPr>
          </a:p>
          <a:p>
            <a:r>
              <a:rPr lang="en-US" sz="1600" dirty="0">
                <a:solidFill>
                  <a:srgbClr val="7030A0"/>
                </a:solidFill>
                <a:latin typeface="Consolas" panose="020B0609020204030204" pitchFamily="49" charset="0"/>
                <a:cs typeface="Consolas" panose="020B0609020204030204" pitchFamily="49" charset="0"/>
              </a:rPr>
              <a:t>.data</a:t>
            </a:r>
          </a:p>
          <a:p>
            <a:r>
              <a:rPr lang="en-US" sz="1600" dirty="0">
                <a:solidFill>
                  <a:srgbClr val="000000"/>
                </a:solidFill>
                <a:latin typeface="Consolas" panose="020B0609020204030204" pitchFamily="49" charset="0"/>
                <a:cs typeface="Consolas" panose="020B0609020204030204" pitchFamily="49" charset="0"/>
              </a:rPr>
              <a:t>put all static variables with an explicit initial value here</a:t>
            </a:r>
            <a:endParaRPr lang="en-US" sz="1600" dirty="0">
              <a:solidFill>
                <a:srgbClr val="7030A0"/>
              </a:solidFill>
              <a:latin typeface="Consolas" panose="020B0609020204030204" pitchFamily="49" charset="0"/>
              <a:cs typeface="Consolas" panose="020B0609020204030204" pitchFamily="49" charset="0"/>
            </a:endParaRPr>
          </a:p>
          <a:p>
            <a:r>
              <a:rPr lang="en-US" sz="1600" dirty="0">
                <a:solidFill>
                  <a:srgbClr val="7030A0"/>
                </a:solidFill>
                <a:latin typeface="Consolas" panose="020B0609020204030204" pitchFamily="49" charset="0"/>
                <a:cs typeface="Consolas" panose="020B0609020204030204" pitchFamily="49" charset="0"/>
              </a:rPr>
              <a:t>.align </a:t>
            </a:r>
            <a:r>
              <a:rPr lang="en-US" sz="1600" dirty="0">
                <a:solidFill>
                  <a:schemeClr val="accent1"/>
                </a:solidFill>
                <a:latin typeface="Consolas" panose="020B0609020204030204" pitchFamily="49" charset="0"/>
                <a:cs typeface="Consolas" panose="020B0609020204030204" pitchFamily="49" charset="0"/>
              </a:rPr>
              <a:t>2</a:t>
            </a:r>
          </a:p>
          <a:p>
            <a:r>
              <a:rPr lang="en-US" sz="1600" dirty="0">
                <a:solidFill>
                  <a:schemeClr val="accent1"/>
                </a:solidFill>
                <a:latin typeface="Consolas" panose="020B0609020204030204" pitchFamily="49" charset="0"/>
                <a:cs typeface="Consolas" panose="020B0609020204030204" pitchFamily="49" charset="0"/>
              </a:rPr>
              <a:t>array:	.</a:t>
            </a:r>
            <a:r>
              <a:rPr lang="en-US" sz="1600" dirty="0">
                <a:solidFill>
                  <a:srgbClr val="7030A0"/>
                </a:solidFill>
                <a:latin typeface="Consolas" panose="020B0609020204030204" pitchFamily="49" charset="0"/>
                <a:cs typeface="Consolas" panose="020B0609020204030204" pitchFamily="49" charset="0"/>
              </a:rPr>
              <a:t>word</a:t>
            </a:r>
            <a:r>
              <a:rPr lang="en-US" sz="1600" dirty="0">
                <a:solidFill>
                  <a:schemeClr val="accent1"/>
                </a:solidFill>
                <a:latin typeface="Consolas" panose="020B0609020204030204" pitchFamily="49" charset="0"/>
                <a:cs typeface="Consolas" panose="020B0609020204030204" pitchFamily="49" charset="0"/>
              </a:rPr>
              <a:t> 1, 2, 3, 4 // int array[] = {1, 2, 3, 4};</a:t>
            </a:r>
          </a:p>
          <a:p>
            <a:endParaRPr lang="en-US" sz="1600" dirty="0">
              <a:solidFill>
                <a:srgbClr val="7030A0"/>
              </a:solidFill>
              <a:latin typeface="Consolas" panose="020B0609020204030204" pitchFamily="49" charset="0"/>
              <a:cs typeface="Consolas" panose="020B0609020204030204" pitchFamily="49" charset="0"/>
            </a:endParaRPr>
          </a:p>
          <a:p>
            <a:r>
              <a:rPr lang="en-US" sz="1600" dirty="0">
                <a:solidFill>
                  <a:srgbClr val="7030A0"/>
                </a:solidFill>
                <a:latin typeface="Consolas" panose="020B0609020204030204" pitchFamily="49" charset="0"/>
                <a:cs typeface="Consolas" panose="020B0609020204030204" pitchFamily="49" charset="0"/>
              </a:rPr>
              <a:t>.section .</a:t>
            </a:r>
            <a:r>
              <a:rPr lang="en-US" sz="1600" dirty="0" err="1">
                <a:solidFill>
                  <a:srgbClr val="7030A0"/>
                </a:solidFill>
                <a:latin typeface="Consolas" panose="020B0609020204030204" pitchFamily="49" charset="0"/>
                <a:cs typeface="Consolas" panose="020B0609020204030204" pitchFamily="49" charset="0"/>
              </a:rPr>
              <a:t>rodata</a:t>
            </a:r>
            <a:endParaRPr lang="en-US" sz="1600" dirty="0">
              <a:solidFill>
                <a:srgbClr val="7030A0"/>
              </a:solidFill>
              <a:latin typeface="Consolas" panose="020B0609020204030204" pitchFamily="49" charset="0"/>
              <a:cs typeface="Consolas" panose="020B0609020204030204" pitchFamily="49" charset="0"/>
            </a:endParaRPr>
          </a:p>
          <a:p>
            <a:r>
              <a:rPr lang="en-US" sz="1600" dirty="0">
                <a:solidFill>
                  <a:schemeClr val="accent1"/>
                </a:solidFill>
                <a:latin typeface="Consolas" panose="020B0609020204030204" pitchFamily="49" charset="0"/>
                <a:cs typeface="Consolas" panose="020B0609020204030204" pitchFamily="49" charset="0"/>
              </a:rPr>
              <a:t>//</a:t>
            </a:r>
            <a:r>
              <a:rPr lang="en-US" sz="1600" dirty="0">
                <a:solidFill>
                  <a:srgbClr val="000000"/>
                </a:solidFill>
                <a:latin typeface="Consolas" panose="020B0609020204030204" pitchFamily="49" charset="0"/>
                <a:cs typeface="Consolas" panose="020B0609020204030204" pitchFamily="49" charset="0"/>
              </a:rPr>
              <a:t> put all immutable string literals here variables</a:t>
            </a:r>
            <a:endParaRPr lang="en-US" sz="1600" dirty="0">
              <a:solidFill>
                <a:schemeClr val="accent1"/>
              </a:solidFill>
              <a:latin typeface="Consolas" panose="020B0609020204030204" pitchFamily="49" charset="0"/>
              <a:cs typeface="Consolas" panose="020B0609020204030204" pitchFamily="49" charset="0"/>
            </a:endParaRPr>
          </a:p>
          <a:p>
            <a:r>
              <a:rPr lang="en-US" sz="1600" dirty="0">
                <a:solidFill>
                  <a:srgbClr val="7030A0"/>
                </a:solidFill>
                <a:latin typeface="Consolas" panose="020B0609020204030204" pitchFamily="49" charset="0"/>
                <a:cs typeface="Consolas" panose="020B0609020204030204" pitchFamily="49" charset="0"/>
              </a:rPr>
              <a:t>.align </a:t>
            </a:r>
            <a:r>
              <a:rPr lang="en-US" sz="1600" dirty="0">
                <a:solidFill>
                  <a:schemeClr val="accent1"/>
                </a:solidFill>
                <a:latin typeface="Consolas" panose="020B0609020204030204" pitchFamily="49" charset="0"/>
                <a:cs typeface="Consolas" panose="020B0609020204030204" pitchFamily="49" charset="0"/>
              </a:rPr>
              <a:t>2</a:t>
            </a:r>
          </a:p>
          <a:p>
            <a:r>
              <a:rPr lang="en-US" sz="1600" dirty="0">
                <a:solidFill>
                  <a:schemeClr val="accent1"/>
                </a:solidFill>
                <a:latin typeface="Consolas" panose="020B0609020204030204" pitchFamily="49" charset="0"/>
                <a:cs typeface="Consolas" panose="020B0609020204030204" pitchFamily="49" charset="0"/>
              </a:rPr>
              <a:t>.</a:t>
            </a:r>
            <a:r>
              <a:rPr lang="en-US" sz="1600" dirty="0" err="1">
                <a:solidFill>
                  <a:schemeClr val="accent1"/>
                </a:solidFill>
                <a:latin typeface="Consolas" panose="020B0609020204030204" pitchFamily="49" charset="0"/>
                <a:cs typeface="Consolas" panose="020B0609020204030204" pitchFamily="49" charset="0"/>
              </a:rPr>
              <a:t>Lmess</a:t>
            </a:r>
            <a:r>
              <a:rPr lang="en-US" sz="1600" dirty="0">
                <a:solidFill>
                  <a:schemeClr val="accent1"/>
                </a:solidFill>
                <a:latin typeface="Consolas" panose="020B0609020204030204" pitchFamily="49" charset="0"/>
                <a:cs typeface="Consolas" panose="020B0609020204030204" pitchFamily="49" charset="0"/>
              </a:rPr>
              <a:t>: </a:t>
            </a:r>
            <a:r>
              <a:rPr lang="en-US" sz="1600" dirty="0">
                <a:solidFill>
                  <a:srgbClr val="7030A0"/>
                </a:solidFill>
                <a:latin typeface="Consolas" panose="020B0609020204030204" pitchFamily="49" charset="0"/>
                <a:cs typeface="Consolas" panose="020B0609020204030204" pitchFamily="49" charset="0"/>
              </a:rPr>
              <a:t>.string </a:t>
            </a:r>
            <a:r>
              <a:rPr lang="en-US" sz="1600" dirty="0">
                <a:solidFill>
                  <a:schemeClr val="accent1"/>
                </a:solidFill>
                <a:latin typeface="Consolas" panose="020B0609020204030204" pitchFamily="49" charset="0"/>
                <a:cs typeface="Consolas" panose="020B0609020204030204" pitchFamily="49" charset="0"/>
              </a:rPr>
              <a:t>"count is %d size is %d\n"   // for a </a:t>
            </a:r>
            <a:r>
              <a:rPr lang="en-US" sz="1600" dirty="0" err="1">
                <a:solidFill>
                  <a:schemeClr val="accent1"/>
                </a:solidFill>
                <a:latin typeface="Consolas" panose="020B0609020204030204" pitchFamily="49" charset="0"/>
                <a:cs typeface="Consolas" panose="020B0609020204030204" pitchFamily="49" charset="0"/>
              </a:rPr>
              <a:t>printf</a:t>
            </a:r>
            <a:r>
              <a:rPr lang="en-US" sz="1600" dirty="0">
                <a:solidFill>
                  <a:schemeClr val="accent1"/>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21429672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7A367-06C8-7446-B585-CA25A26BFBBD}"/>
              </a:ext>
            </a:extLst>
          </p:cNvPr>
          <p:cNvSpPr>
            <a:spLocks noGrp="1"/>
          </p:cNvSpPr>
          <p:nvPr>
            <p:ph type="title"/>
          </p:nvPr>
        </p:nvSpPr>
        <p:spPr>
          <a:xfrm>
            <a:off x="144422" y="0"/>
            <a:ext cx="10515600" cy="523188"/>
          </a:xfrm>
        </p:spPr>
        <p:txBody>
          <a:bodyPr/>
          <a:lstStyle/>
          <a:p>
            <a:r>
              <a:rPr lang="en-US" dirty="0"/>
              <a:t>Defining </a:t>
            </a:r>
            <a:r>
              <a:rPr lang="en-US" u="sng" dirty="0">
                <a:solidFill>
                  <a:srgbClr val="FF0000"/>
                </a:solidFill>
              </a:rPr>
              <a:t>Static</a:t>
            </a:r>
            <a:r>
              <a:rPr lang="en-US" dirty="0">
                <a:solidFill>
                  <a:srgbClr val="FF0000"/>
                </a:solidFill>
              </a:rPr>
              <a:t> </a:t>
            </a:r>
            <a:r>
              <a:rPr lang="en-US" dirty="0"/>
              <a:t>Array Variables (large Arrays)</a:t>
            </a:r>
          </a:p>
        </p:txBody>
      </p:sp>
      <p:sp>
        <p:nvSpPr>
          <p:cNvPr id="3" name="Content Placeholder 2">
            <a:extLst>
              <a:ext uri="{FF2B5EF4-FFF2-40B4-BE49-F238E27FC236}">
                <a16:creationId xmlns:a16="http://schemas.microsoft.com/office/drawing/2014/main" id="{84104A45-A412-C94C-A87A-1B8A946588E3}"/>
              </a:ext>
            </a:extLst>
          </p:cNvPr>
          <p:cNvSpPr>
            <a:spLocks noGrp="1"/>
          </p:cNvSpPr>
          <p:nvPr>
            <p:ph sz="quarter" idx="16"/>
          </p:nvPr>
        </p:nvSpPr>
        <p:spPr>
          <a:xfrm>
            <a:off x="1567792" y="1647235"/>
            <a:ext cx="8413826" cy="1781765"/>
          </a:xfrm>
          <a:solidFill>
            <a:schemeClr val="accent4">
              <a:lumMod val="20000"/>
              <a:lumOff val="80000"/>
            </a:schemeClr>
          </a:solidFill>
          <a:ln>
            <a:solidFill>
              <a:srgbClr val="0070C0"/>
            </a:solidFill>
          </a:ln>
        </p:spPr>
        <p:txBody>
          <a:bodyPr/>
          <a:lstStyle/>
          <a:p>
            <a:pPr marL="0" indent="0">
              <a:lnSpc>
                <a:spcPct val="100000"/>
              </a:lnSpc>
              <a:buNone/>
            </a:pPr>
            <a:r>
              <a:rPr lang="en-US" sz="2000" b="1" dirty="0">
                <a:solidFill>
                  <a:srgbClr val="7030A0"/>
                </a:solidFill>
                <a:latin typeface="Consolas" panose="020B0609020204030204" pitchFamily="49" charset="0"/>
                <a:cs typeface="Consolas" panose="020B0609020204030204" pitchFamily="49" charset="0"/>
              </a:rPr>
              <a:t>.space </a:t>
            </a:r>
            <a:r>
              <a:rPr lang="en-US" sz="2000" b="1" dirty="0">
                <a:solidFill>
                  <a:srgbClr val="F3753F"/>
                </a:solidFill>
                <a:latin typeface="Consolas" panose="020B0609020204030204" pitchFamily="49" charset="0"/>
                <a:cs typeface="Consolas" panose="020B0609020204030204" pitchFamily="49" charset="0"/>
              </a:rPr>
              <a:t>size</a:t>
            </a:r>
            <a:r>
              <a:rPr lang="en-US" sz="2000" b="1" dirty="0">
                <a:latin typeface="Consolas" panose="020B0609020204030204" pitchFamily="49" charset="0"/>
                <a:cs typeface="Consolas" panose="020B0609020204030204" pitchFamily="49" charset="0"/>
              </a:rPr>
              <a:t>, </a:t>
            </a:r>
            <a:r>
              <a:rPr lang="en-US" sz="2000" b="1" dirty="0">
                <a:solidFill>
                  <a:schemeClr val="accent5"/>
                </a:solidFill>
                <a:latin typeface="Consolas" panose="020B0609020204030204" pitchFamily="49" charset="0"/>
                <a:cs typeface="Consolas" panose="020B0609020204030204" pitchFamily="49" charset="0"/>
              </a:rPr>
              <a:t>fill</a:t>
            </a:r>
            <a:r>
              <a:rPr lang="en-US" sz="2000" b="1" dirty="0">
                <a:latin typeface="Consolas" panose="020B0609020204030204" pitchFamily="49" charset="0"/>
                <a:cs typeface="Consolas" panose="020B0609020204030204" pitchFamily="49" charset="0"/>
              </a:rPr>
              <a:t> </a:t>
            </a:r>
          </a:p>
          <a:p>
            <a:pPr>
              <a:lnSpc>
                <a:spcPct val="100000"/>
              </a:lnSpc>
            </a:pPr>
            <a:r>
              <a:rPr lang="en-US" sz="2000" dirty="0"/>
              <a:t>Allocates </a:t>
            </a:r>
            <a:r>
              <a:rPr lang="en-US" sz="2000" b="1" dirty="0">
                <a:solidFill>
                  <a:srgbClr val="F37440"/>
                </a:solidFill>
                <a:latin typeface="Consolas" panose="020B0609020204030204" pitchFamily="49" charset="0"/>
                <a:cs typeface="Consolas" panose="020B0609020204030204" pitchFamily="49" charset="0"/>
              </a:rPr>
              <a:t>size</a:t>
            </a:r>
            <a:r>
              <a:rPr lang="en-US" sz="2000" dirty="0"/>
              <a:t> bytes, each of which contain the value </a:t>
            </a:r>
            <a:r>
              <a:rPr lang="en-US" sz="2000" b="1" dirty="0">
                <a:solidFill>
                  <a:schemeClr val="accent3"/>
                </a:solidFill>
                <a:latin typeface="Consolas" panose="020B0609020204030204" pitchFamily="49" charset="0"/>
                <a:cs typeface="Consolas" panose="020B0609020204030204" pitchFamily="49" charset="0"/>
              </a:rPr>
              <a:t>fill</a:t>
            </a:r>
          </a:p>
          <a:p>
            <a:pPr>
              <a:lnSpc>
                <a:spcPct val="100000"/>
              </a:lnSpc>
            </a:pPr>
            <a:r>
              <a:rPr lang="en-US" sz="2000" dirty="0"/>
              <a:t>If the comma and </a:t>
            </a:r>
            <a:r>
              <a:rPr lang="en-US" sz="2000" b="1" dirty="0">
                <a:solidFill>
                  <a:schemeClr val="accent3"/>
                </a:solidFill>
                <a:latin typeface="Consolas" panose="020B0609020204030204" pitchFamily="49" charset="0"/>
                <a:cs typeface="Consolas" panose="020B0609020204030204" pitchFamily="49" charset="0"/>
              </a:rPr>
              <a:t>fill</a:t>
            </a:r>
            <a:r>
              <a:rPr lang="en-US" sz="2000" dirty="0"/>
              <a:t> are </a:t>
            </a:r>
            <a:r>
              <a:rPr lang="en-US" sz="2000" b="1" dirty="0"/>
              <a:t>omitted</a:t>
            </a:r>
            <a:r>
              <a:rPr lang="en-US" sz="2000" dirty="0"/>
              <a:t>, </a:t>
            </a:r>
            <a:r>
              <a:rPr lang="en-US" sz="2000" b="1" dirty="0">
                <a:solidFill>
                  <a:schemeClr val="accent3"/>
                </a:solidFill>
                <a:latin typeface="Consolas" panose="020B0609020204030204" pitchFamily="49" charset="0"/>
                <a:cs typeface="Consolas" panose="020B0609020204030204" pitchFamily="49" charset="0"/>
              </a:rPr>
              <a:t>fill</a:t>
            </a:r>
            <a:r>
              <a:rPr lang="en-US" sz="2000" dirty="0"/>
              <a:t> is </a:t>
            </a:r>
            <a:r>
              <a:rPr lang="en-US" sz="2000" dirty="0">
                <a:solidFill>
                  <a:srgbClr val="2C895B"/>
                </a:solidFill>
              </a:rPr>
              <a:t>assumed to be </a:t>
            </a:r>
            <a:r>
              <a:rPr lang="en-US" sz="2000" b="1" dirty="0">
                <a:solidFill>
                  <a:srgbClr val="F37440"/>
                </a:solidFill>
              </a:rPr>
              <a:t>zero</a:t>
            </a:r>
            <a:r>
              <a:rPr lang="en-US" sz="2000" dirty="0">
                <a:solidFill>
                  <a:srgbClr val="2C895B"/>
                </a:solidFill>
              </a:rPr>
              <a:t> </a:t>
            </a:r>
          </a:p>
          <a:p>
            <a:pPr>
              <a:lnSpc>
                <a:spcPct val="100000"/>
              </a:lnSpc>
            </a:pPr>
            <a:r>
              <a:rPr lang="en-US" sz="2000" dirty="0">
                <a:solidFill>
                  <a:schemeClr val="accent1"/>
                </a:solidFill>
                <a:cs typeface="Courier New" panose="02070309020205020404" pitchFamily="49" charset="0"/>
              </a:rPr>
              <a:t>if used in </a:t>
            </a:r>
            <a:r>
              <a:rPr lang="en-US" sz="2000" b="1" dirty="0">
                <a:solidFill>
                  <a:schemeClr val="accent1"/>
                </a:solidFill>
                <a:latin typeface="Consolas" panose="020B0609020204030204" pitchFamily="49" charset="0"/>
                <a:cs typeface="Consolas" panose="020B0609020204030204" pitchFamily="49" charset="0"/>
              </a:rPr>
              <a:t>.</a:t>
            </a:r>
            <a:r>
              <a:rPr lang="en-US" sz="2000" b="1" dirty="0" err="1">
                <a:solidFill>
                  <a:schemeClr val="accent1"/>
                </a:solidFill>
                <a:latin typeface="Consolas" panose="020B0609020204030204" pitchFamily="49" charset="0"/>
                <a:cs typeface="Consolas" panose="020B0609020204030204" pitchFamily="49" charset="0"/>
              </a:rPr>
              <a:t>bss</a:t>
            </a:r>
            <a:r>
              <a:rPr lang="en-US" sz="2000" b="1" dirty="0">
                <a:solidFill>
                  <a:schemeClr val="accent1"/>
                </a:solidFill>
                <a:latin typeface="Consolas" panose="020B0609020204030204" pitchFamily="49" charset="0"/>
                <a:cs typeface="Consolas" panose="020B0609020204030204" pitchFamily="49" charset="0"/>
              </a:rPr>
              <a:t> section</a:t>
            </a:r>
            <a:r>
              <a:rPr lang="en-US" sz="2000" b="1" dirty="0">
                <a:solidFill>
                  <a:schemeClr val="accent1"/>
                </a:solidFill>
                <a:latin typeface="Courier New" panose="02070309020205020404" pitchFamily="49" charset="0"/>
                <a:cs typeface="Courier New" panose="02070309020205020404" pitchFamily="49" charset="0"/>
              </a:rPr>
              <a:t>: </a:t>
            </a:r>
            <a:r>
              <a:rPr lang="en-US" sz="2000" dirty="0">
                <a:solidFill>
                  <a:schemeClr val="tx1">
                    <a:lumMod val="50000"/>
                  </a:schemeClr>
                </a:solidFill>
                <a:cs typeface="Courier New" panose="02070309020205020404" pitchFamily="49" charset="0"/>
              </a:rPr>
              <a:t>Must be used </a:t>
            </a:r>
            <a:r>
              <a:rPr lang="en-US" sz="2000" b="1" dirty="0">
                <a:solidFill>
                  <a:schemeClr val="accent3"/>
                </a:solidFill>
              </a:rPr>
              <a:t>without a specified fill</a:t>
            </a:r>
            <a:endParaRPr lang="en-US" sz="2000" dirty="0"/>
          </a:p>
        </p:txBody>
      </p:sp>
      <p:sp>
        <p:nvSpPr>
          <p:cNvPr id="5" name="Rounded Rectangle 4">
            <a:extLst>
              <a:ext uri="{FF2B5EF4-FFF2-40B4-BE49-F238E27FC236}">
                <a16:creationId xmlns:a16="http://schemas.microsoft.com/office/drawing/2014/main" id="{89F754EC-FC45-3B45-A4DC-25BF48870883}"/>
              </a:ext>
            </a:extLst>
          </p:cNvPr>
          <p:cNvSpPr/>
          <p:nvPr/>
        </p:nvSpPr>
        <p:spPr bwMode="auto">
          <a:xfrm>
            <a:off x="1339502" y="3743831"/>
            <a:ext cx="8476075" cy="1805226"/>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C00000"/>
                </a:solidFill>
                <a:latin typeface="Consolas" panose="020B0609020204030204" pitchFamily="49" charset="0"/>
                <a:cs typeface="Consolas" panose="020B0609020204030204" pitchFamily="49" charset="0"/>
              </a:rPr>
              <a:t>           .</a:t>
            </a:r>
            <a:r>
              <a:rPr lang="en-US" dirty="0" err="1">
                <a:solidFill>
                  <a:srgbClr val="C00000"/>
                </a:solidFill>
                <a:latin typeface="Consolas" panose="020B0609020204030204" pitchFamily="49" charset="0"/>
                <a:cs typeface="Consolas" panose="020B0609020204030204" pitchFamily="49" charset="0"/>
              </a:rPr>
              <a:t>bss</a:t>
            </a:r>
            <a:endParaRPr lang="en-US" dirty="0">
              <a:solidFill>
                <a:srgbClr val="C00000"/>
              </a:solidFill>
              <a:latin typeface="Consolas" panose="020B0609020204030204" pitchFamily="49" charset="0"/>
              <a:cs typeface="Consolas" panose="020B0609020204030204" pitchFamily="49" charset="0"/>
            </a:endParaRPr>
          </a:p>
          <a:p>
            <a:r>
              <a:rPr lang="en-US" dirty="0" err="1">
                <a:solidFill>
                  <a:schemeClr val="accent3"/>
                </a:solidFill>
                <a:latin typeface="Consolas" panose="020B0609020204030204" pitchFamily="49" charset="0"/>
                <a:cs typeface="Consolas" panose="020B0609020204030204" pitchFamily="49" charset="0"/>
              </a:rPr>
              <a:t>int_buf</a:t>
            </a:r>
            <a:r>
              <a:rPr lang="en-US" dirty="0">
                <a:solidFill>
                  <a:srgbClr val="0070C0"/>
                </a:solidFill>
                <a:latin typeface="Consolas" panose="020B0609020204030204" pitchFamily="49" charset="0"/>
                <a:cs typeface="Consolas" panose="020B0609020204030204" pitchFamily="49" charset="0"/>
              </a:rPr>
              <a:t>:   </a:t>
            </a:r>
            <a:r>
              <a:rPr lang="en-US" dirty="0">
                <a:solidFill>
                  <a:srgbClr val="7030A0"/>
                </a:solidFill>
                <a:latin typeface="Consolas" panose="020B0609020204030204" pitchFamily="49" charset="0"/>
                <a:cs typeface="Consolas" panose="020B0609020204030204" pitchFamily="49" charset="0"/>
              </a:rPr>
              <a:t>.space </a:t>
            </a:r>
            <a:r>
              <a:rPr lang="en-US" dirty="0">
                <a:solidFill>
                  <a:schemeClr val="accent1"/>
                </a:solidFill>
                <a:latin typeface="Consolas" panose="020B0609020204030204" pitchFamily="49" charset="0"/>
                <a:cs typeface="Consolas" panose="020B0609020204030204" pitchFamily="49" charset="0"/>
              </a:rPr>
              <a:t>400   </a:t>
            </a:r>
            <a:r>
              <a:rPr lang="en-US" dirty="0">
                <a:solidFill>
                  <a:srgbClr val="00B050"/>
                </a:solidFill>
                <a:latin typeface="Consolas" panose="020B0609020204030204" pitchFamily="49" charset="0"/>
                <a:cs typeface="Consolas" panose="020B0609020204030204" pitchFamily="49" charset="0"/>
              </a:rPr>
              <a:t>// int </a:t>
            </a:r>
            <a:r>
              <a:rPr lang="en-US" dirty="0" err="1">
                <a:solidFill>
                  <a:srgbClr val="00B050"/>
                </a:solidFill>
                <a:latin typeface="Consolas" panose="020B0609020204030204" pitchFamily="49" charset="0"/>
                <a:cs typeface="Consolas" panose="020B0609020204030204" pitchFamily="49" charset="0"/>
              </a:rPr>
              <a:t>int_buf</a:t>
            </a:r>
            <a:r>
              <a:rPr lang="en-US" dirty="0">
                <a:solidFill>
                  <a:srgbClr val="00B050"/>
                </a:solidFill>
                <a:latin typeface="Consolas" panose="020B0609020204030204" pitchFamily="49" charset="0"/>
                <a:cs typeface="Consolas" panose="020B0609020204030204" pitchFamily="49" charset="0"/>
              </a:rPr>
              <a:t>[100];</a:t>
            </a:r>
            <a:endParaRPr lang="en-US" dirty="0">
              <a:solidFill>
                <a:schemeClr val="accent1"/>
              </a:solidFill>
              <a:latin typeface="Consolas" panose="020B0609020204030204" pitchFamily="49" charset="0"/>
              <a:cs typeface="Consolas" panose="020B0609020204030204" pitchFamily="49" charset="0"/>
            </a:endParaRPr>
          </a:p>
          <a:p>
            <a:r>
              <a:rPr lang="en-US" dirty="0">
                <a:solidFill>
                  <a:srgbClr val="C00000"/>
                </a:solidFill>
                <a:latin typeface="Consolas" panose="020B0609020204030204" pitchFamily="49" charset="0"/>
                <a:cs typeface="Consolas" panose="020B0609020204030204" pitchFamily="49" charset="0"/>
              </a:rPr>
              <a:t>	    .align 2</a:t>
            </a:r>
            <a:endParaRPr lang="en-US" dirty="0">
              <a:solidFill>
                <a:schemeClr val="accent3"/>
              </a:solidFill>
              <a:latin typeface="Consolas" panose="020B0609020204030204" pitchFamily="49" charset="0"/>
              <a:cs typeface="Consolas" panose="020B0609020204030204" pitchFamily="49" charset="0"/>
            </a:endParaRPr>
          </a:p>
          <a:p>
            <a:r>
              <a:rPr lang="en-US" dirty="0" err="1">
                <a:solidFill>
                  <a:schemeClr val="accent3"/>
                </a:solidFill>
                <a:latin typeface="Consolas" panose="020B0609020204030204" pitchFamily="49" charset="0"/>
                <a:cs typeface="Consolas" panose="020B0609020204030204" pitchFamily="49" charset="0"/>
              </a:rPr>
              <a:t>char_buf</a:t>
            </a:r>
            <a:r>
              <a:rPr lang="en-US" dirty="0">
                <a:solidFill>
                  <a:srgbClr val="0070C0"/>
                </a:solidFill>
                <a:latin typeface="Consolas" panose="020B0609020204030204" pitchFamily="49" charset="0"/>
                <a:cs typeface="Consolas" panose="020B0609020204030204" pitchFamily="49" charset="0"/>
              </a:rPr>
              <a:t>:  </a:t>
            </a:r>
            <a:r>
              <a:rPr lang="en-US" dirty="0">
                <a:solidFill>
                  <a:srgbClr val="7030A0"/>
                </a:solidFill>
                <a:latin typeface="Consolas" panose="020B0609020204030204" pitchFamily="49" charset="0"/>
                <a:cs typeface="Consolas" panose="020B0609020204030204" pitchFamily="49" charset="0"/>
              </a:rPr>
              <a:t>.space </a:t>
            </a:r>
            <a:r>
              <a:rPr lang="en-US" dirty="0">
                <a:solidFill>
                  <a:schemeClr val="accent1"/>
                </a:solidFill>
                <a:latin typeface="Consolas" panose="020B0609020204030204" pitchFamily="49" charset="0"/>
                <a:cs typeface="Consolas" panose="020B0609020204030204" pitchFamily="49" charset="0"/>
              </a:rPr>
              <a:t>100   // char </a:t>
            </a:r>
            <a:r>
              <a:rPr lang="en-US" dirty="0" err="1">
                <a:solidFill>
                  <a:schemeClr val="accent1"/>
                </a:solidFill>
                <a:latin typeface="Consolas" panose="020B0609020204030204" pitchFamily="49" charset="0"/>
                <a:cs typeface="Consolas" panose="020B0609020204030204" pitchFamily="49" charset="0"/>
              </a:rPr>
              <a:t>char_buf</a:t>
            </a:r>
            <a:r>
              <a:rPr lang="en-US" dirty="0">
                <a:solidFill>
                  <a:schemeClr val="accent1"/>
                </a:solidFill>
                <a:latin typeface="Consolas" panose="020B0609020204030204" pitchFamily="49" charset="0"/>
                <a:cs typeface="Consolas" panose="020B0609020204030204" pitchFamily="49" charset="0"/>
              </a:rPr>
              <a:t>[100];</a:t>
            </a:r>
          </a:p>
          <a:p>
            <a:r>
              <a:rPr lang="en-US" dirty="0">
                <a:solidFill>
                  <a:srgbClr val="C00000"/>
                </a:solidFill>
                <a:latin typeface="Consolas" panose="020B0609020204030204" pitchFamily="49" charset="0"/>
                <a:cs typeface="Consolas" panose="020B0609020204030204" pitchFamily="49" charset="0"/>
              </a:rPr>
              <a:t>           .data</a:t>
            </a:r>
            <a:r>
              <a:rPr lang="en-US" dirty="0">
                <a:solidFill>
                  <a:schemeClr val="accent3"/>
                </a:solidFill>
                <a:latin typeface="Consolas" panose="020B0609020204030204" pitchFamily="49" charset="0"/>
                <a:cs typeface="Consolas" panose="020B0609020204030204" pitchFamily="49" charset="0"/>
              </a:rPr>
              <a:t>		</a:t>
            </a:r>
          </a:p>
          <a:p>
            <a:r>
              <a:rPr lang="en-US" dirty="0" err="1">
                <a:solidFill>
                  <a:schemeClr val="accent1"/>
                </a:solidFill>
                <a:latin typeface="Consolas" panose="020B0609020204030204" pitchFamily="49" charset="0"/>
                <a:cs typeface="Consolas" panose="020B0609020204030204" pitchFamily="49" charset="0"/>
              </a:rPr>
              <a:t>one_buf</a:t>
            </a:r>
            <a:r>
              <a:rPr lang="en-US" dirty="0">
                <a:solidFill>
                  <a:schemeClr val="accent1"/>
                </a:solidFill>
                <a:latin typeface="Consolas" panose="020B0609020204030204" pitchFamily="49" charset="0"/>
                <a:cs typeface="Consolas" panose="020B0609020204030204" pitchFamily="49" charset="0"/>
              </a:rPr>
              <a:t>:   .</a:t>
            </a:r>
            <a:r>
              <a:rPr lang="en-US" dirty="0">
                <a:solidFill>
                  <a:srgbClr val="7030A0"/>
                </a:solidFill>
                <a:latin typeface="Consolas" panose="020B0609020204030204" pitchFamily="49" charset="0"/>
                <a:cs typeface="Consolas" panose="020B0609020204030204" pitchFamily="49" charset="0"/>
              </a:rPr>
              <a:t>space</a:t>
            </a:r>
            <a:r>
              <a:rPr lang="en-US" dirty="0">
                <a:solidFill>
                  <a:schemeClr val="accent1"/>
                </a:solidFill>
                <a:latin typeface="Consolas" panose="020B0609020204030204" pitchFamily="49" charset="0"/>
                <a:cs typeface="Consolas" panose="020B0609020204030204" pitchFamily="49" charset="0"/>
              </a:rPr>
              <a:t> 100, 1 // 100 bytes each byte filled with 1</a:t>
            </a:r>
          </a:p>
        </p:txBody>
      </p:sp>
      <p:sp>
        <p:nvSpPr>
          <p:cNvPr id="6" name="TextBox 5">
            <a:extLst>
              <a:ext uri="{FF2B5EF4-FFF2-40B4-BE49-F238E27FC236}">
                <a16:creationId xmlns:a16="http://schemas.microsoft.com/office/drawing/2014/main" id="{BA4C9DEF-6549-DC4A-B2AC-8D61BD409F50}"/>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Rounded Rectangle 6">
            <a:extLst>
              <a:ext uri="{FF2B5EF4-FFF2-40B4-BE49-F238E27FC236}">
                <a16:creationId xmlns:a16="http://schemas.microsoft.com/office/drawing/2014/main" id="{AC2951E6-542B-64D4-00BC-EA7BC7F1A86A}"/>
              </a:ext>
            </a:extLst>
          </p:cNvPr>
          <p:cNvSpPr/>
          <p:nvPr/>
        </p:nvSpPr>
        <p:spPr bwMode="auto">
          <a:xfrm>
            <a:off x="3018811" y="1126545"/>
            <a:ext cx="4766821" cy="411718"/>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solidFill>
                  <a:schemeClr val="accent6"/>
                </a:solidFill>
                <a:latin typeface="Consolas" panose="020B0609020204030204" pitchFamily="49" charset="0"/>
                <a:cs typeface="Consolas" panose="020B0609020204030204" pitchFamily="49" charset="0"/>
              </a:rPr>
              <a:t>Label:   </a:t>
            </a:r>
            <a:r>
              <a:rPr lang="en-US" sz="2000" dirty="0">
                <a:solidFill>
                  <a:srgbClr val="7030A0"/>
                </a:solidFill>
                <a:latin typeface="Consolas" panose="020B0609020204030204" pitchFamily="49" charset="0"/>
                <a:cs typeface="Consolas" panose="020B0609020204030204" pitchFamily="49" charset="0"/>
              </a:rPr>
              <a:t>.space </a:t>
            </a:r>
            <a:r>
              <a:rPr lang="en-US" sz="2000" dirty="0">
                <a:solidFill>
                  <a:srgbClr val="F37440"/>
                </a:solidFill>
                <a:latin typeface="Consolas" panose="020B0609020204030204" pitchFamily="49" charset="0"/>
                <a:cs typeface="Consolas" panose="020B0609020204030204" pitchFamily="49" charset="0"/>
              </a:rPr>
              <a:t>&lt;size&gt;, </a:t>
            </a:r>
            <a:r>
              <a:rPr lang="en-US" sz="2000" dirty="0">
                <a:solidFill>
                  <a:schemeClr val="accent3"/>
                </a:solidFill>
                <a:latin typeface="Consolas" panose="020B0609020204030204" pitchFamily="49" charset="0"/>
                <a:cs typeface="Consolas" panose="020B0609020204030204" pitchFamily="49" charset="0"/>
              </a:rPr>
              <a:t>&lt;fill&gt;</a:t>
            </a:r>
          </a:p>
        </p:txBody>
      </p:sp>
    </p:spTree>
    <p:extLst>
      <p:ext uri="{BB962C8B-B14F-4D97-AF65-F5344CB8AC3E}">
        <p14:creationId xmlns:p14="http://schemas.microsoft.com/office/powerpoint/2010/main" val="1952847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7A87349-A826-7849-BBE3-16E2AF98ED3C}"/>
              </a:ext>
            </a:extLst>
          </p:cNvPr>
          <p:cNvSpPr>
            <a:spLocks noGrp="1"/>
          </p:cNvSpPr>
          <p:nvPr>
            <p:ph type="title"/>
          </p:nvPr>
        </p:nvSpPr>
        <p:spPr>
          <a:xfrm>
            <a:off x="157729" y="91525"/>
            <a:ext cx="10515600" cy="370689"/>
          </a:xfrm>
        </p:spPr>
        <p:txBody>
          <a:bodyPr>
            <a:noAutofit/>
          </a:bodyPr>
          <a:lstStyle/>
          <a:p>
            <a:r>
              <a:rPr lang="en-US" sz="2400" dirty="0"/>
              <a:t>Loading Static variables into a register</a:t>
            </a:r>
          </a:p>
        </p:txBody>
      </p:sp>
      <p:sp>
        <p:nvSpPr>
          <p:cNvPr id="13" name="TextBox 12">
            <a:extLst>
              <a:ext uri="{FF2B5EF4-FFF2-40B4-BE49-F238E27FC236}">
                <a16:creationId xmlns:a16="http://schemas.microsoft.com/office/drawing/2014/main" id="{8B7DEF19-036D-994F-A1C3-6D4DF704A88A}"/>
              </a:ext>
            </a:extLst>
          </p:cNvPr>
          <p:cNvSpPr txBox="1"/>
          <p:nvPr/>
        </p:nvSpPr>
        <p:spPr>
          <a:xfrm>
            <a:off x="6580144" y="1465870"/>
            <a:ext cx="5611856" cy="5078313"/>
          </a:xfrm>
          <a:prstGeom prst="rect">
            <a:avLst/>
          </a:prstGeom>
          <a:solidFill>
            <a:schemeClr val="accent4">
              <a:lumMod val="20000"/>
              <a:lumOff val="80000"/>
            </a:schemeClr>
          </a:solidFill>
          <a:ln>
            <a:solidFill>
              <a:schemeClr val="accent6"/>
            </a:solidFill>
          </a:ln>
        </p:spPr>
        <p:txBody>
          <a:bodyPr wrap="square" rtlCol="0">
            <a:spAutoFit/>
          </a:bodyPr>
          <a:lstStyle/>
          <a:p>
            <a:r>
              <a:rPr lang="en-US" dirty="0">
                <a:solidFill>
                  <a:schemeClr val="tx1">
                    <a:lumMod val="50000"/>
                  </a:schemeClr>
                </a:solidFill>
                <a:latin typeface="Consolas" panose="020B0609020204030204" pitchFamily="49" charset="0"/>
                <a:cs typeface="Consolas" panose="020B0609020204030204" pitchFamily="49" charset="0"/>
              </a:rPr>
              <a:t>	.text</a:t>
            </a:r>
          </a:p>
          <a:p>
            <a:r>
              <a:rPr lang="en-US" dirty="0">
                <a:solidFill>
                  <a:schemeClr val="tx1">
                    <a:lumMod val="50000"/>
                  </a:schemeClr>
                </a:solidFill>
                <a:latin typeface="Consolas" panose="020B0609020204030204" pitchFamily="49" charset="0"/>
                <a:cs typeface="Consolas" panose="020B0609020204030204" pitchFamily="49" charset="0"/>
              </a:rPr>
              <a:t>       // function header</a:t>
            </a:r>
          </a:p>
          <a:p>
            <a:r>
              <a:rPr lang="en-US" dirty="0">
                <a:solidFill>
                  <a:schemeClr val="tx1">
                    <a:lumMod val="50000"/>
                  </a:schemeClr>
                </a:solidFill>
                <a:latin typeface="Consolas" panose="020B0609020204030204" pitchFamily="49" charset="0"/>
                <a:cs typeface="Consolas" panose="020B0609020204030204" pitchFamily="49" charset="0"/>
              </a:rPr>
              <a:t>main:</a:t>
            </a:r>
          </a:p>
          <a:p>
            <a:endParaRPr lang="en-US" dirty="0">
              <a:solidFill>
                <a:schemeClr val="tx1">
                  <a:lumMod val="50000"/>
                </a:schemeClr>
              </a:solidFill>
              <a:latin typeface="Consolas" panose="020B0609020204030204" pitchFamily="49" charset="0"/>
              <a:cs typeface="Consolas" panose="020B0609020204030204" pitchFamily="49" charset="0"/>
            </a:endParaRPr>
          </a:p>
          <a:p>
            <a:r>
              <a:rPr lang="en-US" dirty="0">
                <a:solidFill>
                  <a:schemeClr val="tx1">
                    <a:lumMod val="50000"/>
                  </a:schemeClr>
                </a:solidFill>
                <a:latin typeface="Consolas" panose="020B0609020204030204" pitchFamily="49" charset="0"/>
                <a:cs typeface="Consolas" panose="020B0609020204030204" pitchFamily="49" charset="0"/>
              </a:rPr>
              <a:t>      </a:t>
            </a:r>
            <a:r>
              <a:rPr lang="en-US" dirty="0">
                <a:solidFill>
                  <a:srgbClr val="2C895B"/>
                </a:solidFill>
                <a:latin typeface="Consolas" panose="020B0609020204030204" pitchFamily="49" charset="0"/>
                <a:cs typeface="Consolas" panose="020B0609020204030204" pitchFamily="49" charset="0"/>
              </a:rPr>
              <a:t>// load the address, then contents</a:t>
            </a:r>
          </a:p>
          <a:p>
            <a:r>
              <a:rPr lang="en-US" dirty="0">
                <a:solidFill>
                  <a:srgbClr val="2C895B"/>
                </a:solidFill>
                <a:latin typeface="Consolas" panose="020B0609020204030204" pitchFamily="49" charset="0"/>
                <a:cs typeface="Consolas" panose="020B0609020204030204" pitchFamily="49" charset="0"/>
              </a:rPr>
              <a:t>      // using r2</a:t>
            </a:r>
          </a:p>
          <a:p>
            <a:endParaRPr lang="en-US" dirty="0">
              <a:solidFill>
                <a:srgbClr val="2C895B"/>
              </a:solidFill>
              <a:latin typeface="Consolas" panose="020B0609020204030204" pitchFamily="49" charset="0"/>
              <a:cs typeface="Consolas" panose="020B0609020204030204" pitchFamily="49" charset="0"/>
            </a:endParaRPr>
          </a:p>
          <a:p>
            <a:r>
              <a:rPr lang="en-US" dirty="0">
                <a:solidFill>
                  <a:schemeClr val="tx1">
                    <a:lumMod val="50000"/>
                  </a:schemeClr>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ldr</a:t>
            </a:r>
            <a:r>
              <a:rPr lang="en-US" dirty="0">
                <a:solidFill>
                  <a:srgbClr val="0070C0"/>
                </a:solidFill>
                <a:latin typeface="Consolas" panose="020B0609020204030204" pitchFamily="49" charset="0"/>
                <a:cs typeface="Consolas" panose="020B0609020204030204" pitchFamily="49" charset="0"/>
              </a:rPr>
              <a:t> r2, =x     // int *r2 = &amp;x</a:t>
            </a:r>
          </a:p>
          <a:p>
            <a:r>
              <a:rPr lang="en-US" dirty="0">
                <a:solidFill>
                  <a:schemeClr val="tx1">
                    <a:lumMod val="50000"/>
                  </a:schemeClr>
                </a:solidFill>
                <a:latin typeface="Consolas" panose="020B0609020204030204" pitchFamily="49" charset="0"/>
                <a:cs typeface="Consolas" panose="020B0609020204030204" pitchFamily="49" charset="0"/>
              </a:rPr>
              <a:t>      </a:t>
            </a:r>
            <a:r>
              <a:rPr lang="en-US" dirty="0" err="1">
                <a:solidFill>
                  <a:srgbClr val="F3753F"/>
                </a:solidFill>
                <a:latin typeface="Consolas" panose="020B0609020204030204" pitchFamily="49" charset="0"/>
                <a:cs typeface="Consolas" panose="020B0609020204030204" pitchFamily="49" charset="0"/>
              </a:rPr>
              <a:t>ldr</a:t>
            </a:r>
            <a:r>
              <a:rPr lang="en-US" dirty="0">
                <a:solidFill>
                  <a:srgbClr val="F3753F"/>
                </a:solidFill>
                <a:latin typeface="Consolas" panose="020B0609020204030204" pitchFamily="49" charset="0"/>
                <a:cs typeface="Consolas" panose="020B0609020204030204" pitchFamily="49" charset="0"/>
              </a:rPr>
              <a:t> r2, [r2]   // r2 = *r2;</a:t>
            </a:r>
          </a:p>
          <a:p>
            <a:endParaRPr lang="en-US"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      // &amp;x was only needed once above</a:t>
            </a:r>
          </a:p>
          <a:p>
            <a:r>
              <a:rPr lang="en-US" dirty="0">
                <a:solidFill>
                  <a:srgbClr val="7030A0"/>
                </a:solidFill>
                <a:latin typeface="Consolas" panose="020B0609020204030204" pitchFamily="49" charset="0"/>
                <a:cs typeface="Consolas" panose="020B0609020204030204" pitchFamily="49" charset="0"/>
              </a:rPr>
              <a:t>      // Note: </a:t>
            </a:r>
            <a:r>
              <a:rPr lang="en-US" b="1" dirty="0">
                <a:solidFill>
                  <a:srgbClr val="7030A0"/>
                </a:solidFill>
                <a:latin typeface="Consolas" panose="020B0609020204030204" pitchFamily="49" charset="0"/>
                <a:cs typeface="Consolas" panose="020B0609020204030204" pitchFamily="49" charset="0"/>
              </a:rPr>
              <a:t>r2 was a pointer then an int</a:t>
            </a:r>
          </a:p>
          <a:p>
            <a:r>
              <a:rPr lang="en-US" dirty="0">
                <a:solidFill>
                  <a:srgbClr val="7030A0"/>
                </a:solidFill>
                <a:latin typeface="Consolas" panose="020B0609020204030204" pitchFamily="49" charset="0"/>
                <a:cs typeface="Consolas" panose="020B0609020204030204" pitchFamily="49" charset="0"/>
              </a:rPr>
              <a:t>      // no "type" checking in assembly!</a:t>
            </a:r>
          </a:p>
          <a:p>
            <a:endParaRPr lang="en-US" dirty="0">
              <a:solidFill>
                <a:srgbClr val="7030A0"/>
              </a:solidFill>
              <a:latin typeface="Consolas" panose="020B0609020204030204" pitchFamily="49" charset="0"/>
              <a:cs typeface="Consolas" panose="020B0609020204030204" pitchFamily="49" charset="0"/>
            </a:endParaRPr>
          </a:p>
          <a:p>
            <a:r>
              <a:rPr lang="en-US" dirty="0">
                <a:solidFill>
                  <a:srgbClr val="7030A0"/>
                </a:solidFill>
                <a:latin typeface="Consolas" panose="020B0609020204030204" pitchFamily="49" charset="0"/>
                <a:cs typeface="Consolas" panose="020B0609020204030204" pitchFamily="49" charset="0"/>
              </a:rPr>
              <a:t>      </a:t>
            </a:r>
            <a:r>
              <a:rPr lang="en-US" dirty="0">
                <a:solidFill>
                  <a:srgbClr val="2C895B"/>
                </a:solidFill>
                <a:latin typeface="Consolas" panose="020B0609020204030204" pitchFamily="49" charset="0"/>
                <a:cs typeface="Consolas" panose="020B0609020204030204" pitchFamily="49" charset="0"/>
              </a:rPr>
              <a:t>// store the contents of r2</a:t>
            </a:r>
          </a:p>
          <a:p>
            <a:endParaRPr lang="en-US" dirty="0">
              <a:solidFill>
                <a:srgbClr val="2C895B"/>
              </a:solidFill>
              <a:latin typeface="Consolas" panose="020B0609020204030204" pitchFamily="49" charset="0"/>
              <a:cs typeface="Consolas" panose="020B0609020204030204" pitchFamily="49" charset="0"/>
            </a:endParaRPr>
          </a:p>
          <a:p>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ldr</a:t>
            </a:r>
            <a:r>
              <a:rPr lang="en-US" dirty="0">
                <a:solidFill>
                  <a:srgbClr val="7030A0"/>
                </a:solidFill>
                <a:latin typeface="Consolas" panose="020B0609020204030204" pitchFamily="49" charset="0"/>
                <a:cs typeface="Consolas" panose="020B0609020204030204" pitchFamily="49" charset="0"/>
              </a:rPr>
              <a:t> r1, =y     // int *r1 = &amp;y</a:t>
            </a:r>
          </a:p>
          <a:p>
            <a:r>
              <a:rPr lang="en-US" dirty="0">
                <a:solidFill>
                  <a:srgbClr val="7030A0"/>
                </a:solidFill>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str r2, [r1]   // *r1 = r2 </a:t>
            </a:r>
            <a:r>
              <a:rPr lang="en-US" dirty="0">
                <a:solidFill>
                  <a:srgbClr val="F3753F"/>
                </a:solidFill>
                <a:latin typeface="Consolas" panose="020B0609020204030204" pitchFamily="49" charset="0"/>
                <a:cs typeface="Consolas" panose="020B0609020204030204" pitchFamily="49" charset="0"/>
              </a:rPr>
              <a:t>          </a:t>
            </a:r>
          </a:p>
        </p:txBody>
      </p:sp>
      <p:sp>
        <p:nvSpPr>
          <p:cNvPr id="15" name="TextBox 14">
            <a:extLst>
              <a:ext uri="{FF2B5EF4-FFF2-40B4-BE49-F238E27FC236}">
                <a16:creationId xmlns:a16="http://schemas.microsoft.com/office/drawing/2014/main" id="{F2E447CA-929F-6148-8CDC-6E11F87345B6}"/>
              </a:ext>
            </a:extLst>
          </p:cNvPr>
          <p:cNvSpPr txBox="1"/>
          <p:nvPr/>
        </p:nvSpPr>
        <p:spPr>
          <a:xfrm>
            <a:off x="11927778" y="6232903"/>
            <a:ext cx="300082" cy="369332"/>
          </a:xfrm>
          <a:prstGeom prst="rect">
            <a:avLst/>
          </a:prstGeom>
          <a:noFill/>
        </p:spPr>
        <p:txBody>
          <a:bodyPr wrap="none" rtlCol="0">
            <a:spAutoFit/>
          </a:bodyPr>
          <a:lstStyle/>
          <a:p>
            <a:r>
              <a:rPr lang="en-US" dirty="0">
                <a:solidFill>
                  <a:srgbClr val="FF0000"/>
                </a:solidFill>
              </a:rPr>
              <a:t>x</a:t>
            </a:r>
          </a:p>
        </p:txBody>
      </p:sp>
      <p:sp>
        <p:nvSpPr>
          <p:cNvPr id="18" name="Rectangle 17">
            <a:extLst>
              <a:ext uri="{FF2B5EF4-FFF2-40B4-BE49-F238E27FC236}">
                <a16:creationId xmlns:a16="http://schemas.microsoft.com/office/drawing/2014/main" id="{55BF2AAF-DE58-C7A4-50C3-FC52A03BA8BF}"/>
              </a:ext>
            </a:extLst>
          </p:cNvPr>
          <p:cNvSpPr/>
          <p:nvPr/>
        </p:nvSpPr>
        <p:spPr bwMode="auto">
          <a:xfrm>
            <a:off x="6580144" y="794128"/>
            <a:ext cx="5611856" cy="646331"/>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dirty="0">
                <a:solidFill>
                  <a:schemeClr val="accent6"/>
                </a:solidFill>
                <a:latin typeface="Consolas" panose="020B0609020204030204" pitchFamily="49" charset="0"/>
                <a:ea typeface="CMU Bright" panose="02000603000000000000" pitchFamily="2" charset="0"/>
                <a:cs typeface="Consolas" panose="020B0609020204030204" pitchFamily="49" charset="0"/>
              </a:rPr>
              <a:t>       .data</a:t>
            </a:r>
          </a:p>
          <a:p>
            <a:pPr marL="0" marR="0" indent="0" defTabSz="914400" rtl="0" eaLnBrk="0" fontAlgn="base" latinLnBrk="0" hangingPunct="0">
              <a:lnSpc>
                <a:spcPct val="100000"/>
              </a:lnSpc>
              <a:spcBef>
                <a:spcPct val="0"/>
              </a:spcBef>
              <a:spcAft>
                <a:spcPct val="0"/>
              </a:spcAft>
              <a:buClrTx/>
              <a:buSzTx/>
              <a:buFontTx/>
              <a:buNone/>
              <a:tabLst/>
            </a:pPr>
            <a:r>
              <a:rPr lang="en-US" dirty="0">
                <a:solidFill>
                  <a:srgbClr val="FF0000"/>
                </a:solidFill>
                <a:latin typeface="Consolas" panose="020B0609020204030204" pitchFamily="49" charset="0"/>
                <a:ea typeface="CMU Bright" panose="02000603000000000000" pitchFamily="2" charset="0"/>
                <a:cs typeface="Consolas" panose="020B0609020204030204" pitchFamily="49" charset="0"/>
              </a:rPr>
              <a:t>x</a:t>
            </a:r>
            <a:r>
              <a:rPr lang="en-US" dirty="0">
                <a:solidFill>
                  <a:schemeClr val="accent6"/>
                </a:solidFill>
                <a:latin typeface="Consolas" panose="020B0609020204030204" pitchFamily="49" charset="0"/>
                <a:ea typeface="CMU Bright" panose="02000603000000000000" pitchFamily="2" charset="0"/>
                <a:cs typeface="Consolas" panose="020B0609020204030204" pitchFamily="49" charset="0"/>
              </a:rPr>
              <a:t>:     .word 200</a:t>
            </a:r>
          </a:p>
        </p:txBody>
      </p:sp>
      <p:grpSp>
        <p:nvGrpSpPr>
          <p:cNvPr id="3" name="Group 2">
            <a:extLst>
              <a:ext uri="{FF2B5EF4-FFF2-40B4-BE49-F238E27FC236}">
                <a16:creationId xmlns:a16="http://schemas.microsoft.com/office/drawing/2014/main" id="{A795EE37-B1CD-5ED9-E520-581B330E7835}"/>
              </a:ext>
            </a:extLst>
          </p:cNvPr>
          <p:cNvGrpSpPr/>
          <p:nvPr/>
        </p:nvGrpSpPr>
        <p:grpSpPr>
          <a:xfrm>
            <a:off x="1856301" y="3185902"/>
            <a:ext cx="5483942" cy="1160547"/>
            <a:chOff x="1844903" y="5360996"/>
            <a:chExt cx="5483942" cy="1160547"/>
          </a:xfrm>
        </p:grpSpPr>
        <p:sp>
          <p:nvSpPr>
            <p:cNvPr id="23" name="Content Placeholder 1">
              <a:extLst>
                <a:ext uri="{FF2B5EF4-FFF2-40B4-BE49-F238E27FC236}">
                  <a16:creationId xmlns:a16="http://schemas.microsoft.com/office/drawing/2014/main" id="{42B6628D-DA14-870F-BC99-0E36C1AA5F8E}"/>
                </a:ext>
              </a:extLst>
            </p:cNvPr>
            <p:cNvSpPr txBox="1">
              <a:spLocks/>
            </p:cNvSpPr>
            <p:nvPr/>
          </p:nvSpPr>
          <p:spPr>
            <a:xfrm>
              <a:off x="1844903" y="5360996"/>
              <a:ext cx="4458774" cy="1160547"/>
            </a:xfrm>
            <a:prstGeom prst="rect">
              <a:avLst/>
            </a:prstGeom>
            <a:solidFill>
              <a:schemeClr val="accent4">
                <a:lumMod val="20000"/>
                <a:lumOff val="80000"/>
              </a:schemeClr>
            </a:solidFill>
            <a:ln>
              <a:solidFill>
                <a:srgbClr val="0070C0"/>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000" b="1" dirty="0">
                  <a:solidFill>
                    <a:srgbClr val="C00000"/>
                  </a:solidFill>
                  <a:cs typeface="Courier New" panose="02070309020205020404" pitchFamily="49" charset="0"/>
                </a:rPr>
                <a:t>load</a:t>
              </a:r>
              <a:r>
                <a:rPr lang="en-US" sz="2000" dirty="0">
                  <a:solidFill>
                    <a:schemeClr val="tx2"/>
                  </a:solidFill>
                  <a:cs typeface="Courier New" panose="02070309020205020404" pitchFamily="49" charset="0"/>
                </a:rPr>
                <a:t> a static </a:t>
              </a:r>
              <a:r>
                <a:rPr lang="en-US" sz="2000" b="1" dirty="0">
                  <a:solidFill>
                    <a:srgbClr val="7030A0"/>
                  </a:solidFill>
                  <a:cs typeface="Courier New" panose="02070309020205020404" pitchFamily="49" charset="0"/>
                </a:rPr>
                <a:t>memory</a:t>
              </a:r>
              <a:r>
                <a:rPr lang="en-US" sz="2000" dirty="0">
                  <a:solidFill>
                    <a:srgbClr val="7030A0"/>
                  </a:solidFill>
                  <a:cs typeface="Courier New" panose="02070309020205020404" pitchFamily="49" charset="0"/>
                </a:rPr>
                <a:t> variable</a:t>
              </a:r>
            </a:p>
            <a:p>
              <a:pPr marL="696912" lvl="1" indent="-342900">
                <a:buFont typeface="+mj-lt"/>
                <a:buAutoNum type="arabicPeriod"/>
              </a:pPr>
              <a:r>
                <a:rPr lang="en-US" sz="2000" dirty="0">
                  <a:solidFill>
                    <a:srgbClr val="0070C0"/>
                  </a:solidFill>
                  <a:cs typeface="Courier New" panose="02070309020205020404" pitchFamily="49" charset="0"/>
                </a:rPr>
                <a:t>load the pointer to the memory</a:t>
              </a:r>
            </a:p>
            <a:p>
              <a:pPr marL="696912" lvl="1" indent="-342900">
                <a:buFont typeface="+mj-lt"/>
                <a:buAutoNum type="arabicPeriod"/>
              </a:pPr>
              <a:r>
                <a:rPr lang="en-US" sz="2000" dirty="0">
                  <a:solidFill>
                    <a:srgbClr val="F3753F"/>
                  </a:solidFill>
                  <a:cs typeface="Courier New" panose="02070309020205020404" pitchFamily="49" charset="0"/>
                </a:rPr>
                <a:t>read (load) from *pointer</a:t>
              </a:r>
            </a:p>
          </p:txBody>
        </p:sp>
        <p:sp>
          <p:nvSpPr>
            <p:cNvPr id="25" name="Down Arrow 24">
              <a:extLst>
                <a:ext uri="{FF2B5EF4-FFF2-40B4-BE49-F238E27FC236}">
                  <a16:creationId xmlns:a16="http://schemas.microsoft.com/office/drawing/2014/main" id="{5FDDFF36-9EA7-6561-45E7-CD2AFD032C77}"/>
                </a:ext>
              </a:extLst>
            </p:cNvPr>
            <p:cNvSpPr/>
            <p:nvPr/>
          </p:nvSpPr>
          <p:spPr>
            <a:xfrm rot="16200000">
              <a:off x="6679579" y="5415974"/>
              <a:ext cx="273364" cy="10251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7" name="Content Placeholder 1">
            <a:extLst>
              <a:ext uri="{FF2B5EF4-FFF2-40B4-BE49-F238E27FC236}">
                <a16:creationId xmlns:a16="http://schemas.microsoft.com/office/drawing/2014/main" id="{B50C0C17-B064-B291-53CB-69E320CB74B7}"/>
              </a:ext>
            </a:extLst>
          </p:cNvPr>
          <p:cNvSpPr txBox="1">
            <a:spLocks/>
          </p:cNvSpPr>
          <p:nvPr/>
        </p:nvSpPr>
        <p:spPr>
          <a:xfrm>
            <a:off x="157729" y="430079"/>
            <a:ext cx="6236496" cy="2495626"/>
          </a:xfrm>
          <a:prstGeom prst="rect">
            <a:avLst/>
          </a:prstGeom>
          <a:solidFill>
            <a:schemeClr val="accent4">
              <a:lumMod val="20000"/>
              <a:lumOff val="80000"/>
            </a:schemeClr>
          </a:solidFill>
          <a:ln>
            <a:solidFill>
              <a:srgbClr val="0070C0"/>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800" dirty="0">
                <a:cs typeface="Courier New" panose="02070309020205020404" pitchFamily="49" charset="0"/>
              </a:rPr>
              <a:t>Tell the assembler load the address (</a:t>
            </a:r>
            <a:r>
              <a:rPr lang="en-US" sz="1800" dirty="0" err="1">
                <a:cs typeface="Courier New" panose="02070309020205020404" pitchFamily="49" charset="0"/>
              </a:rPr>
              <a:t>Lvalue</a:t>
            </a:r>
            <a:r>
              <a:rPr lang="en-US" sz="1800" dirty="0">
                <a:cs typeface="Courier New" panose="02070309020205020404" pitchFamily="49" charset="0"/>
              </a:rPr>
              <a:t>) of a label into a register:</a:t>
            </a:r>
          </a:p>
          <a:p>
            <a:pPr marL="354012" lvl="1" indent="0">
              <a:buNone/>
            </a:pPr>
            <a:r>
              <a:rPr lang="en-US" sz="1800" dirty="0" err="1">
                <a:solidFill>
                  <a:srgbClr val="0070C0"/>
                </a:solidFill>
                <a:latin typeface="Consolas" panose="020B0609020204030204" pitchFamily="49" charset="0"/>
                <a:cs typeface="Consolas" panose="020B0609020204030204" pitchFamily="49" charset="0"/>
              </a:rPr>
              <a:t>ldr</a:t>
            </a:r>
            <a:r>
              <a:rPr lang="en-US" sz="1800" dirty="0">
                <a:solidFill>
                  <a:srgbClr val="0070C0"/>
                </a:solidFill>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Rd, </a:t>
            </a:r>
            <a:r>
              <a:rPr lang="en-US" sz="1800" dirty="0">
                <a:solidFill>
                  <a:srgbClr val="C00000"/>
                </a:solidFill>
                <a:latin typeface="Consolas" panose="020B0609020204030204" pitchFamily="49" charset="0"/>
                <a:cs typeface="Consolas" panose="020B0609020204030204" pitchFamily="49" charset="0"/>
              </a:rPr>
              <a:t>=Label </a:t>
            </a:r>
            <a:r>
              <a:rPr lang="en-US" sz="1800" i="1" dirty="0">
                <a:solidFill>
                  <a:srgbClr val="2C895B"/>
                </a:solidFill>
                <a:latin typeface="Consolas" panose="020B0609020204030204" pitchFamily="49" charset="0"/>
                <a:cs typeface="Consolas" panose="020B0609020204030204" pitchFamily="49" charset="0"/>
              </a:rPr>
              <a:t>// Rd = address</a:t>
            </a:r>
          </a:p>
          <a:p>
            <a:r>
              <a:rPr lang="en-US" sz="2000" dirty="0">
                <a:cs typeface="Courier New" panose="02070309020205020404" pitchFamily="49" charset="0"/>
              </a:rPr>
              <a:t>Tell the assembler load the contents into a register</a:t>
            </a:r>
          </a:p>
          <a:p>
            <a:r>
              <a:rPr lang="en-US" sz="2000" dirty="0" err="1">
                <a:solidFill>
                  <a:srgbClr val="0070C0"/>
                </a:solidFill>
                <a:latin typeface="Consolas" panose="020B0609020204030204" pitchFamily="49" charset="0"/>
                <a:cs typeface="Consolas" panose="020B0609020204030204" pitchFamily="49" charset="0"/>
              </a:rPr>
              <a:t>ldr</a:t>
            </a:r>
            <a:r>
              <a:rPr lang="en-US" sz="2000" dirty="0">
                <a:solidFill>
                  <a:srgbClr val="0070C0"/>
                </a:solidFill>
                <a:latin typeface="Consolas" panose="020B0609020204030204" pitchFamily="49" charset="0"/>
                <a:cs typeface="Consolas" panose="020B0609020204030204" pitchFamily="49" charset="0"/>
              </a:rPr>
              <a:t>  </a:t>
            </a:r>
            <a:r>
              <a:rPr lang="en-US" sz="2000" dirty="0">
                <a:latin typeface="Consolas" panose="020B0609020204030204" pitchFamily="49" charset="0"/>
                <a:cs typeface="Consolas" panose="020B0609020204030204" pitchFamily="49" charset="0"/>
              </a:rPr>
              <a:t>R0, </a:t>
            </a:r>
            <a:r>
              <a:rPr lang="en-US" sz="2000" dirty="0">
                <a:solidFill>
                  <a:srgbClr val="C00000"/>
                </a:solidFill>
                <a:latin typeface="Consolas" panose="020B0609020204030204" pitchFamily="49" charset="0"/>
                <a:cs typeface="Consolas" panose="020B0609020204030204" pitchFamily="49" charset="0"/>
              </a:rPr>
              <a:t>[Rd] </a:t>
            </a:r>
            <a:r>
              <a:rPr lang="en-US" sz="2000" i="1" dirty="0">
                <a:solidFill>
                  <a:srgbClr val="2C895B"/>
                </a:solidFill>
                <a:latin typeface="Consolas" panose="020B0609020204030204" pitchFamily="49" charset="0"/>
                <a:cs typeface="Consolas" panose="020B0609020204030204" pitchFamily="49" charset="0"/>
              </a:rPr>
              <a:t>// Rd = address</a:t>
            </a:r>
          </a:p>
          <a:p>
            <a:r>
              <a:rPr lang="en-US" sz="1800" i="1" dirty="0">
                <a:solidFill>
                  <a:srgbClr val="2C895B"/>
                </a:solidFill>
                <a:latin typeface="Consolas" panose="020B0609020204030204" pitchFamily="49" charset="0"/>
                <a:cs typeface="Consolas" panose="020B0609020204030204" pitchFamily="49" charset="0"/>
              </a:rPr>
              <a:t>Example to the right: y = x;</a:t>
            </a:r>
          </a:p>
        </p:txBody>
      </p:sp>
      <p:sp>
        <p:nvSpPr>
          <p:cNvPr id="5" name="TextBox 4">
            <a:extLst>
              <a:ext uri="{FF2B5EF4-FFF2-40B4-BE49-F238E27FC236}">
                <a16:creationId xmlns:a16="http://schemas.microsoft.com/office/drawing/2014/main" id="{95C1E49A-658D-1010-DDC9-A1A6BF7BBCA3}"/>
              </a:ext>
            </a:extLst>
          </p:cNvPr>
          <p:cNvSpPr txBox="1"/>
          <p:nvPr/>
        </p:nvSpPr>
        <p:spPr>
          <a:xfrm>
            <a:off x="6580143" y="91525"/>
            <a:ext cx="5611855" cy="677108"/>
          </a:xfrm>
          <a:prstGeom prst="rect">
            <a:avLst/>
          </a:prstGeom>
          <a:solidFill>
            <a:schemeClr val="accent5">
              <a:lumMod val="20000"/>
              <a:lumOff val="80000"/>
            </a:schemeClr>
          </a:solidFill>
          <a:ln>
            <a:solidFill>
              <a:schemeClr val="accent2"/>
            </a:solidFill>
          </a:ln>
        </p:spPr>
        <p:txBody>
          <a:bodyPr wrap="square" rtlCol="0">
            <a:spAutoFit/>
          </a:bodyPr>
          <a:lstStyle/>
          <a:p>
            <a:pPr eaLnBrk="0" fontAlgn="base" hangingPunct="0">
              <a:spcBef>
                <a:spcPct val="0"/>
              </a:spcBef>
              <a:spcAft>
                <a:spcPct val="0"/>
              </a:spcAf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a:t>
            </a:r>
            <a:r>
              <a:rPr lang="en-US" sz="2000" dirty="0" err="1">
                <a:solidFill>
                  <a:schemeClr val="accent6"/>
                </a:solidFill>
                <a:latin typeface="Consolas" panose="020B0609020204030204" pitchFamily="49" charset="0"/>
                <a:ea typeface="CMU Bright" panose="02000603000000000000" pitchFamily="2" charset="0"/>
                <a:cs typeface="Consolas" panose="020B0609020204030204" pitchFamily="49" charset="0"/>
              </a:rPr>
              <a:t>bss</a:t>
            </a:r>
            <a:endPar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endParaRPr>
          </a:p>
          <a:p>
            <a:pPr eaLnBrk="0" fontAlgn="base" hangingPunct="0">
              <a:spcBef>
                <a:spcPct val="0"/>
              </a:spcBef>
              <a:spcAft>
                <a:spcPct val="0"/>
              </a:spcAft>
            </a:pPr>
            <a:r>
              <a:rPr lang="en-US" dirty="0">
                <a:solidFill>
                  <a:srgbClr val="FF0000"/>
                </a:solidFill>
                <a:latin typeface="Consolas" panose="020B0609020204030204" pitchFamily="49" charset="0"/>
                <a:ea typeface="CMU Bright" panose="02000603000000000000" pitchFamily="2" charset="0"/>
                <a:cs typeface="Consolas" panose="020B0609020204030204" pitchFamily="49" charset="0"/>
              </a:rPr>
              <a:t>y</a:t>
            </a:r>
            <a:r>
              <a:rPr lang="en-US" dirty="0">
                <a:solidFill>
                  <a:schemeClr val="accent6"/>
                </a:solidFill>
                <a:latin typeface="Consolas" panose="020B0609020204030204" pitchFamily="49" charset="0"/>
                <a:ea typeface="CMU Bright" panose="02000603000000000000" pitchFamily="2" charset="0"/>
                <a:cs typeface="Consolas" panose="020B0609020204030204" pitchFamily="49" charset="0"/>
              </a:rPr>
              <a:t>:    .space 4</a:t>
            </a:r>
            <a:endParaRPr lang="en-US" dirty="0">
              <a:latin typeface="Consolas" panose="020B0609020204030204" pitchFamily="49" charset="0"/>
              <a:cs typeface="Consolas" panose="020B0609020204030204" pitchFamily="49" charset="0"/>
            </a:endParaRPr>
          </a:p>
        </p:txBody>
      </p:sp>
      <p:grpSp>
        <p:nvGrpSpPr>
          <p:cNvPr id="6" name="Group 5">
            <a:extLst>
              <a:ext uri="{FF2B5EF4-FFF2-40B4-BE49-F238E27FC236}">
                <a16:creationId xmlns:a16="http://schemas.microsoft.com/office/drawing/2014/main" id="{F6ED35F7-CB4B-4DBA-436B-F26E51D794F8}"/>
              </a:ext>
            </a:extLst>
          </p:cNvPr>
          <p:cNvGrpSpPr/>
          <p:nvPr/>
        </p:nvGrpSpPr>
        <p:grpSpPr>
          <a:xfrm>
            <a:off x="1801300" y="5579742"/>
            <a:ext cx="5483942" cy="1160547"/>
            <a:chOff x="1844903" y="5360996"/>
            <a:chExt cx="5483942" cy="1160547"/>
          </a:xfrm>
        </p:grpSpPr>
        <p:sp>
          <p:nvSpPr>
            <p:cNvPr id="7" name="Content Placeholder 1">
              <a:extLst>
                <a:ext uri="{FF2B5EF4-FFF2-40B4-BE49-F238E27FC236}">
                  <a16:creationId xmlns:a16="http://schemas.microsoft.com/office/drawing/2014/main" id="{6BAF533B-62E8-462A-683E-F409112F6E9D}"/>
                </a:ext>
              </a:extLst>
            </p:cNvPr>
            <p:cNvSpPr txBox="1">
              <a:spLocks/>
            </p:cNvSpPr>
            <p:nvPr/>
          </p:nvSpPr>
          <p:spPr>
            <a:xfrm>
              <a:off x="1844903" y="5360996"/>
              <a:ext cx="4458774" cy="1160547"/>
            </a:xfrm>
            <a:prstGeom prst="rect">
              <a:avLst/>
            </a:prstGeom>
            <a:solidFill>
              <a:schemeClr val="accent4">
                <a:lumMod val="20000"/>
                <a:lumOff val="80000"/>
              </a:schemeClr>
            </a:solidFill>
            <a:ln>
              <a:solidFill>
                <a:srgbClr val="0070C0"/>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000" b="1" dirty="0">
                  <a:solidFill>
                    <a:srgbClr val="C00000"/>
                  </a:solidFill>
                  <a:cs typeface="Courier New" panose="02070309020205020404" pitchFamily="49" charset="0"/>
                </a:rPr>
                <a:t>store</a:t>
              </a:r>
              <a:r>
                <a:rPr lang="en-US" sz="2000" dirty="0">
                  <a:solidFill>
                    <a:schemeClr val="tx2"/>
                  </a:solidFill>
                  <a:cs typeface="Courier New" panose="02070309020205020404" pitchFamily="49" charset="0"/>
                </a:rPr>
                <a:t> to a static </a:t>
              </a:r>
              <a:r>
                <a:rPr lang="en-US" sz="2000" b="1" dirty="0">
                  <a:solidFill>
                    <a:srgbClr val="7030A0"/>
                  </a:solidFill>
                  <a:cs typeface="Courier New" panose="02070309020205020404" pitchFamily="49" charset="0"/>
                </a:rPr>
                <a:t>memory</a:t>
              </a:r>
              <a:r>
                <a:rPr lang="en-US" sz="2000" dirty="0">
                  <a:solidFill>
                    <a:srgbClr val="7030A0"/>
                  </a:solidFill>
                  <a:cs typeface="Courier New" panose="02070309020205020404" pitchFamily="49" charset="0"/>
                </a:rPr>
                <a:t> variable</a:t>
              </a:r>
            </a:p>
            <a:p>
              <a:pPr marL="696912" lvl="1" indent="-342900">
                <a:buFont typeface="+mj-lt"/>
                <a:buAutoNum type="arabicPeriod"/>
              </a:pPr>
              <a:r>
                <a:rPr lang="en-US" sz="2000" dirty="0">
                  <a:solidFill>
                    <a:srgbClr val="0070C0"/>
                  </a:solidFill>
                  <a:cs typeface="Courier New" panose="02070309020205020404" pitchFamily="49" charset="0"/>
                </a:rPr>
                <a:t>load the pointer to the memory</a:t>
              </a:r>
            </a:p>
            <a:p>
              <a:pPr marL="696912" lvl="1" indent="-342900">
                <a:buFont typeface="+mj-lt"/>
                <a:buAutoNum type="arabicPeriod"/>
              </a:pPr>
              <a:r>
                <a:rPr lang="en-US" sz="2000" dirty="0">
                  <a:solidFill>
                    <a:srgbClr val="F3753F"/>
                  </a:solidFill>
                  <a:cs typeface="Courier New" panose="02070309020205020404" pitchFamily="49" charset="0"/>
                </a:rPr>
                <a:t>write (store) to  *pointer</a:t>
              </a:r>
            </a:p>
          </p:txBody>
        </p:sp>
        <p:sp>
          <p:nvSpPr>
            <p:cNvPr id="8" name="Down Arrow 7">
              <a:extLst>
                <a:ext uri="{FF2B5EF4-FFF2-40B4-BE49-F238E27FC236}">
                  <a16:creationId xmlns:a16="http://schemas.microsoft.com/office/drawing/2014/main" id="{9681EDAD-B3D2-7B62-7F79-44DE03A56C65}"/>
                </a:ext>
              </a:extLst>
            </p:cNvPr>
            <p:cNvSpPr/>
            <p:nvPr/>
          </p:nvSpPr>
          <p:spPr>
            <a:xfrm rot="16200000">
              <a:off x="6679579" y="5415974"/>
              <a:ext cx="273364" cy="10251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886471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6F948-2064-1BC2-5EA3-A0C1A5BDD761}"/>
              </a:ext>
            </a:extLst>
          </p:cNvPr>
          <p:cNvSpPr>
            <a:spLocks noGrp="1"/>
          </p:cNvSpPr>
          <p:nvPr>
            <p:ph type="title"/>
          </p:nvPr>
        </p:nvSpPr>
        <p:spPr>
          <a:xfrm>
            <a:off x="138050" y="72271"/>
            <a:ext cx="10515600" cy="715294"/>
          </a:xfrm>
        </p:spPr>
        <p:txBody>
          <a:bodyPr/>
          <a:lstStyle/>
          <a:p>
            <a:r>
              <a:rPr lang="en-US" dirty="0"/>
              <a:t>Stack Segment: Support of Functions</a:t>
            </a:r>
          </a:p>
        </p:txBody>
      </p:sp>
      <p:sp>
        <p:nvSpPr>
          <p:cNvPr id="3" name="Content Placeholder 2">
            <a:extLst>
              <a:ext uri="{FF2B5EF4-FFF2-40B4-BE49-F238E27FC236}">
                <a16:creationId xmlns:a16="http://schemas.microsoft.com/office/drawing/2014/main" id="{8D0215AC-4F42-4F33-207C-6F800F32D674}"/>
              </a:ext>
            </a:extLst>
          </p:cNvPr>
          <p:cNvSpPr>
            <a:spLocks noGrp="1"/>
          </p:cNvSpPr>
          <p:nvPr>
            <p:ph sz="quarter" idx="16"/>
          </p:nvPr>
        </p:nvSpPr>
        <p:spPr>
          <a:xfrm>
            <a:off x="184269" y="787565"/>
            <a:ext cx="8427582" cy="5728982"/>
          </a:xfrm>
          <a:solidFill>
            <a:schemeClr val="accent4">
              <a:lumMod val="20000"/>
              <a:lumOff val="80000"/>
            </a:schemeClr>
          </a:solidFill>
          <a:ln>
            <a:solidFill>
              <a:schemeClr val="accent1"/>
            </a:solidFill>
          </a:ln>
        </p:spPr>
        <p:txBody>
          <a:bodyPr/>
          <a:lstStyle/>
          <a:p>
            <a:r>
              <a:rPr lang="en-US" sz="2200" dirty="0">
                <a:cs typeface="Courier New" panose="02070309020205020404" pitchFamily="49" charset="0"/>
              </a:rPr>
              <a:t>The stack consists of a series of </a:t>
            </a:r>
            <a:r>
              <a:rPr lang="en-US" sz="2200" i="1" dirty="0">
                <a:solidFill>
                  <a:srgbClr val="2C895B"/>
                </a:solidFill>
                <a:cs typeface="Courier New" panose="02070309020205020404" pitchFamily="49" charset="0"/>
              </a:rPr>
              <a:t>"stack frames" </a:t>
            </a:r>
            <a:r>
              <a:rPr lang="en-US" sz="2200" dirty="0">
                <a:cs typeface="Courier New" panose="02070309020205020404" pitchFamily="49" charset="0"/>
              </a:rPr>
              <a:t>or </a:t>
            </a:r>
            <a:r>
              <a:rPr lang="en-US" sz="2200" i="1" dirty="0">
                <a:solidFill>
                  <a:srgbClr val="2C895B"/>
                </a:solidFill>
                <a:cs typeface="Courier New" panose="02070309020205020404" pitchFamily="49" charset="0"/>
              </a:rPr>
              <a:t>"activation frames"</a:t>
            </a:r>
            <a:r>
              <a:rPr lang="en-US" sz="2200" dirty="0">
                <a:cs typeface="Courier New" panose="02070309020205020404" pitchFamily="49" charset="0"/>
              </a:rPr>
              <a:t>, one is </a:t>
            </a:r>
            <a:r>
              <a:rPr lang="en-US" sz="2200" dirty="0">
                <a:solidFill>
                  <a:srgbClr val="F3753F"/>
                </a:solidFill>
                <a:cs typeface="Courier New" panose="02070309020205020404" pitchFamily="49" charset="0"/>
              </a:rPr>
              <a:t>created</a:t>
            </a:r>
            <a:r>
              <a:rPr lang="en-US" sz="2200" dirty="0">
                <a:solidFill>
                  <a:schemeClr val="accent1"/>
                </a:solidFill>
                <a:cs typeface="Courier New" panose="02070309020205020404" pitchFamily="49" charset="0"/>
              </a:rPr>
              <a:t> each time a </a:t>
            </a:r>
            <a:r>
              <a:rPr lang="en-US" sz="2200" dirty="0">
                <a:solidFill>
                  <a:srgbClr val="7030A0"/>
                </a:solidFill>
                <a:cs typeface="Courier New" panose="02070309020205020404" pitchFamily="49" charset="0"/>
              </a:rPr>
              <a:t>function is called </a:t>
            </a:r>
            <a:r>
              <a:rPr lang="en-US" sz="2200" dirty="0">
                <a:solidFill>
                  <a:srgbClr val="C00000"/>
                </a:solidFill>
                <a:cs typeface="Courier New" panose="02070309020205020404" pitchFamily="49" charset="0"/>
              </a:rPr>
              <a:t>at runtime</a:t>
            </a:r>
          </a:p>
          <a:p>
            <a:r>
              <a:rPr lang="en-US" sz="2200" dirty="0">
                <a:cs typeface="Courier New" panose="02070309020205020404" pitchFamily="49" charset="0"/>
              </a:rPr>
              <a:t>Each </a:t>
            </a:r>
            <a:r>
              <a:rPr lang="en-US" sz="2200" dirty="0">
                <a:solidFill>
                  <a:srgbClr val="0070C0"/>
                </a:solidFill>
                <a:cs typeface="Courier New" panose="02070309020205020404" pitchFamily="49" charset="0"/>
              </a:rPr>
              <a:t>frame represents a function that is currently being executed</a:t>
            </a:r>
            <a:r>
              <a:rPr lang="en-US" sz="2200" dirty="0">
                <a:cs typeface="Courier New" panose="02070309020205020404" pitchFamily="49" charset="0"/>
              </a:rPr>
              <a:t> and </a:t>
            </a:r>
            <a:r>
              <a:rPr lang="en-US" sz="2200" dirty="0">
                <a:solidFill>
                  <a:srgbClr val="2C895B"/>
                </a:solidFill>
                <a:cs typeface="Courier New" panose="02070309020205020404" pitchFamily="49" charset="0"/>
              </a:rPr>
              <a:t>has not yet completed (why activation frame)</a:t>
            </a:r>
          </a:p>
          <a:p>
            <a:r>
              <a:rPr lang="en-US" sz="2200" dirty="0">
                <a:cs typeface="Courier New" panose="02070309020205020404" pitchFamily="49" charset="0"/>
              </a:rPr>
              <a:t>A function’s stack "frame" goes away when the function returns</a:t>
            </a:r>
          </a:p>
          <a:p>
            <a:pPr>
              <a:lnSpc>
                <a:spcPct val="100000"/>
              </a:lnSpc>
            </a:pPr>
            <a:r>
              <a:rPr lang="en-US" sz="2200" dirty="0"/>
              <a:t>Specifically, a </a:t>
            </a:r>
            <a:r>
              <a:rPr lang="en-US" sz="2200" dirty="0">
                <a:solidFill>
                  <a:schemeClr val="accent1"/>
                </a:solidFill>
              </a:rPr>
              <a:t>new stack frame is</a:t>
            </a:r>
          </a:p>
          <a:p>
            <a:pPr lvl="1"/>
            <a:r>
              <a:rPr lang="en-US" sz="2200" dirty="0"/>
              <a:t>allocated (</a:t>
            </a:r>
            <a:r>
              <a:rPr lang="en-US" sz="2200" b="1" dirty="0">
                <a:solidFill>
                  <a:srgbClr val="0070C0"/>
                </a:solidFill>
              </a:rPr>
              <a:t>pushed</a:t>
            </a:r>
            <a:r>
              <a:rPr lang="en-US" sz="2200" dirty="0"/>
              <a:t> on the stack) for each function call (</a:t>
            </a:r>
            <a:r>
              <a:rPr lang="en-US" sz="2200" dirty="0">
                <a:solidFill>
                  <a:srgbClr val="FF0000"/>
                </a:solidFill>
              </a:rPr>
              <a:t>contents are not implicitly zeroed</a:t>
            </a:r>
            <a:r>
              <a:rPr lang="en-US" sz="2200" dirty="0"/>
              <a:t>)</a:t>
            </a:r>
          </a:p>
          <a:p>
            <a:pPr lvl="1"/>
            <a:r>
              <a:rPr lang="en-US" sz="2200" dirty="0"/>
              <a:t>deallocated (</a:t>
            </a:r>
            <a:r>
              <a:rPr lang="en-US" sz="2200" b="1" dirty="0">
                <a:solidFill>
                  <a:srgbClr val="0070C0"/>
                </a:solidFill>
              </a:rPr>
              <a:t>popped</a:t>
            </a:r>
            <a:r>
              <a:rPr lang="en-US" sz="2200" dirty="0"/>
              <a:t> from the stack) on function return</a:t>
            </a:r>
          </a:p>
          <a:p>
            <a:r>
              <a:rPr lang="en-US" sz="2400" dirty="0">
                <a:solidFill>
                  <a:srgbClr val="2C895B"/>
                </a:solidFill>
              </a:rPr>
              <a:t>Stack frame </a:t>
            </a:r>
            <a:r>
              <a:rPr lang="en-US" sz="2400" dirty="0"/>
              <a:t>contains:</a:t>
            </a:r>
          </a:p>
          <a:p>
            <a:pPr lvl="1"/>
            <a:r>
              <a:rPr lang="en-US" sz="2200" dirty="0"/>
              <a:t>Local variables, parameters of function called</a:t>
            </a:r>
          </a:p>
          <a:p>
            <a:pPr lvl="1"/>
            <a:r>
              <a:rPr lang="en-US" sz="2200" dirty="0"/>
              <a:t>Where to return to which caller when the function completes (the return address)</a:t>
            </a:r>
            <a:endParaRPr lang="en-US" dirty="0">
              <a:cs typeface="Courier New" panose="02070309020205020404" pitchFamily="49" charset="0"/>
            </a:endParaRPr>
          </a:p>
          <a:p>
            <a:endParaRPr lang="en-US" dirty="0"/>
          </a:p>
        </p:txBody>
      </p:sp>
      <p:grpSp>
        <p:nvGrpSpPr>
          <p:cNvPr id="5" name="Group 4">
            <a:extLst>
              <a:ext uri="{FF2B5EF4-FFF2-40B4-BE49-F238E27FC236}">
                <a16:creationId xmlns:a16="http://schemas.microsoft.com/office/drawing/2014/main" id="{E7B1867D-9C06-D9EB-BEDA-FE8919018ACF}"/>
              </a:ext>
            </a:extLst>
          </p:cNvPr>
          <p:cNvGrpSpPr/>
          <p:nvPr/>
        </p:nvGrpSpPr>
        <p:grpSpPr>
          <a:xfrm>
            <a:off x="8359546" y="428406"/>
            <a:ext cx="1276422" cy="5978146"/>
            <a:chOff x="5391446" y="535470"/>
            <a:chExt cx="1557995" cy="5926892"/>
          </a:xfrm>
        </p:grpSpPr>
        <p:sp>
          <p:nvSpPr>
            <p:cNvPr id="6" name="TextBox 5">
              <a:extLst>
                <a:ext uri="{FF2B5EF4-FFF2-40B4-BE49-F238E27FC236}">
                  <a16:creationId xmlns:a16="http://schemas.microsoft.com/office/drawing/2014/main" id="{6DF01390-6FCB-D990-C959-4F77D48EF431}"/>
                </a:ext>
              </a:extLst>
            </p:cNvPr>
            <p:cNvSpPr txBox="1"/>
            <p:nvPr/>
          </p:nvSpPr>
          <p:spPr>
            <a:xfrm>
              <a:off x="5391446" y="535470"/>
              <a:ext cx="1557994" cy="274624"/>
            </a:xfrm>
            <a:prstGeom prst="rect">
              <a:avLst/>
            </a:prstGeom>
            <a:noFill/>
          </p:spPr>
          <p:txBody>
            <a:bodyPr wrap="square" tIns="0" bIns="0" rtlCol="0">
              <a:spAutoFit/>
            </a:bodyPr>
            <a:lstStyle/>
            <a:p>
              <a:pPr algn="ctr"/>
              <a:r>
                <a:rPr lang="en-US" dirty="0">
                  <a:solidFill>
                    <a:srgbClr val="0070C0"/>
                  </a:solidFill>
                  <a:ea typeface="CMU Bright" panose="02000603000000000000" pitchFamily="2" charset="0"/>
                  <a:cs typeface="Calibri" panose="020F0502020204030204" pitchFamily="34" charset="0"/>
                </a:rPr>
                <a:t>0xFF…FF</a:t>
              </a:r>
            </a:p>
          </p:txBody>
        </p:sp>
        <p:sp>
          <p:nvSpPr>
            <p:cNvPr id="7" name="TextBox 6">
              <a:extLst>
                <a:ext uri="{FF2B5EF4-FFF2-40B4-BE49-F238E27FC236}">
                  <a16:creationId xmlns:a16="http://schemas.microsoft.com/office/drawing/2014/main" id="{E574E090-C12B-07D6-EB01-9ED82E6CD45E}"/>
                </a:ext>
              </a:extLst>
            </p:cNvPr>
            <p:cNvSpPr txBox="1"/>
            <p:nvPr/>
          </p:nvSpPr>
          <p:spPr>
            <a:xfrm>
              <a:off x="5503770" y="6187738"/>
              <a:ext cx="1445671" cy="274624"/>
            </a:xfrm>
            <a:prstGeom prst="rect">
              <a:avLst/>
            </a:prstGeom>
            <a:noFill/>
          </p:spPr>
          <p:txBody>
            <a:bodyPr wrap="square" tIns="0" bIns="0" rtlCol="0">
              <a:spAutoFit/>
            </a:bodyPr>
            <a:lstStyle/>
            <a:p>
              <a:pPr algn="ctr"/>
              <a:r>
                <a:rPr lang="en-US" dirty="0">
                  <a:solidFill>
                    <a:srgbClr val="0070C0"/>
                  </a:solidFill>
                  <a:ea typeface="CMU Bright" panose="02000603000000000000" pitchFamily="2" charset="0"/>
                  <a:cs typeface="Calibri" panose="020F0502020204030204" pitchFamily="34" charset="0"/>
                </a:rPr>
                <a:t>0x00…00</a:t>
              </a:r>
            </a:p>
          </p:txBody>
        </p:sp>
        <p:cxnSp>
          <p:nvCxnSpPr>
            <p:cNvPr id="8" name="Straight Arrow Connector 7">
              <a:extLst>
                <a:ext uri="{FF2B5EF4-FFF2-40B4-BE49-F238E27FC236}">
                  <a16:creationId xmlns:a16="http://schemas.microsoft.com/office/drawing/2014/main" id="{C3825094-E7C8-C20C-D8BE-A7B53EFD1993}"/>
                </a:ext>
              </a:extLst>
            </p:cNvPr>
            <p:cNvCxnSpPr>
              <a:cxnSpLocks/>
              <a:stCxn id="6" idx="2"/>
              <a:endCxn id="7" idx="0"/>
            </p:cNvCxnSpPr>
            <p:nvPr/>
          </p:nvCxnSpPr>
          <p:spPr bwMode="auto">
            <a:xfrm>
              <a:off x="6170443" y="810094"/>
              <a:ext cx="56162" cy="5377644"/>
            </a:xfrm>
            <a:prstGeom prst="straightConnector1">
              <a:avLst/>
            </a:prstGeom>
            <a:noFill/>
            <a:ln w="25400" cap="flat" cmpd="sng" algn="ctr">
              <a:solidFill>
                <a:schemeClr val="tx1"/>
              </a:solidFill>
              <a:prstDash val="solid"/>
              <a:round/>
              <a:headEnd type="stealth" w="lg" len="lg"/>
              <a:tailEnd type="stealth" w="lg" len="lg"/>
            </a:ln>
            <a:effectLst/>
          </p:spPr>
        </p:cxnSp>
        <p:sp>
          <p:nvSpPr>
            <p:cNvPr id="9" name="TextBox 8">
              <a:extLst>
                <a:ext uri="{FF2B5EF4-FFF2-40B4-BE49-F238E27FC236}">
                  <a16:creationId xmlns:a16="http://schemas.microsoft.com/office/drawing/2014/main" id="{EE619B93-AB0A-7360-565C-371DFE7FE6D1}"/>
                </a:ext>
              </a:extLst>
            </p:cNvPr>
            <p:cNvSpPr txBox="1"/>
            <p:nvPr/>
          </p:nvSpPr>
          <p:spPr>
            <a:xfrm>
              <a:off x="5480326" y="2802242"/>
              <a:ext cx="1304070" cy="1006955"/>
            </a:xfrm>
            <a:prstGeom prst="rect">
              <a:avLst/>
            </a:prstGeom>
            <a:solidFill>
              <a:schemeClr val="bg1"/>
            </a:solidFill>
          </p:spPr>
          <p:txBody>
            <a:bodyPr wrap="square" lIns="45720" rIns="45720" rtlCol="0">
              <a:spAutoFit/>
            </a:bodyPr>
            <a:lstStyle/>
            <a:p>
              <a:pPr algn="ctr"/>
              <a:r>
                <a:rPr lang="en-US" sz="2000" b="1" dirty="0">
                  <a:solidFill>
                    <a:srgbClr val="FF0000"/>
                  </a:solidFill>
                  <a:ea typeface="CMU Bright" panose="02000603000000000000" pitchFamily="2" charset="0"/>
                  <a:cs typeface="Calibri" panose="020F0502020204030204" pitchFamily="34" charset="0"/>
                </a:rPr>
                <a:t>32-bit</a:t>
              </a:r>
              <a:r>
                <a:rPr lang="en-US" sz="2000" dirty="0">
                  <a:solidFill>
                    <a:srgbClr val="FF0000"/>
                  </a:solidFill>
                  <a:ea typeface="CMU Bright" panose="02000603000000000000" pitchFamily="2" charset="0"/>
                  <a:cs typeface="Calibri" panose="020F0502020204030204" pitchFamily="34" charset="0"/>
                </a:rPr>
                <a:t> Address space</a:t>
              </a:r>
            </a:p>
          </p:txBody>
        </p:sp>
      </p:grpSp>
      <p:grpSp>
        <p:nvGrpSpPr>
          <p:cNvPr id="10" name="Group 9">
            <a:extLst>
              <a:ext uri="{FF2B5EF4-FFF2-40B4-BE49-F238E27FC236}">
                <a16:creationId xmlns:a16="http://schemas.microsoft.com/office/drawing/2014/main" id="{82EE018E-CFDC-058D-0A3F-C81BDD8AC544}"/>
              </a:ext>
            </a:extLst>
          </p:cNvPr>
          <p:cNvGrpSpPr/>
          <p:nvPr/>
        </p:nvGrpSpPr>
        <p:grpSpPr>
          <a:xfrm>
            <a:off x="9573567" y="346121"/>
            <a:ext cx="2526189" cy="6021446"/>
            <a:chOff x="6583680" y="1280160"/>
            <a:chExt cx="2377440" cy="5257800"/>
          </a:xfrm>
        </p:grpSpPr>
        <p:sp>
          <p:nvSpPr>
            <p:cNvPr id="11" name="Rectangle 7">
              <a:extLst>
                <a:ext uri="{FF2B5EF4-FFF2-40B4-BE49-F238E27FC236}">
                  <a16:creationId xmlns:a16="http://schemas.microsoft.com/office/drawing/2014/main" id="{F5743FB4-1088-0AFC-40B1-37AEEA80E631}"/>
                </a:ext>
              </a:extLst>
            </p:cNvPr>
            <p:cNvSpPr>
              <a:spLocks noChangeArrowheads="1"/>
            </p:cNvSpPr>
            <p:nvPr>
              <p:custDataLst>
                <p:tags r:id="rId1"/>
              </p:custDataLst>
            </p:nvPr>
          </p:nvSpPr>
          <p:spPr bwMode="auto">
            <a:xfrm>
              <a:off x="6583680" y="1325880"/>
              <a:ext cx="2377440" cy="5212080"/>
            </a:xfrm>
            <a:prstGeom prst="rect">
              <a:avLst/>
            </a:prstGeom>
            <a:solidFill>
              <a:schemeClr val="accent2">
                <a:lumMod val="20000"/>
                <a:lumOff val="80000"/>
              </a:schemeClr>
            </a:solidFill>
            <a:ln w="25400">
              <a:solidFill>
                <a:schemeClr val="tx1"/>
              </a:solidFill>
              <a:miter lim="800000"/>
              <a:headEnd/>
              <a:tailEnd/>
            </a:ln>
            <a:effectLst/>
          </p:spPr>
          <p:txBody>
            <a:bodyPr wrap="none" anchorCtr="1"/>
            <a:lstStyle/>
            <a:p>
              <a:pPr algn="ctr">
                <a:lnSpc>
                  <a:spcPct val="100000"/>
                </a:lnSpc>
              </a:pPr>
              <a:endParaRPr lang="en-US" b="0" dirty="0">
                <a:solidFill>
                  <a:schemeClr val="accent6"/>
                </a:solidFill>
                <a:ea typeface="CMU Bright" panose="02000603000000000000" pitchFamily="2" charset="0"/>
                <a:cs typeface="Calibri" panose="020F0502020204030204" pitchFamily="34" charset="0"/>
              </a:endParaRPr>
            </a:p>
          </p:txBody>
        </p:sp>
        <p:sp>
          <p:nvSpPr>
            <p:cNvPr id="12" name="Rectangle 11">
              <a:extLst>
                <a:ext uri="{FF2B5EF4-FFF2-40B4-BE49-F238E27FC236}">
                  <a16:creationId xmlns:a16="http://schemas.microsoft.com/office/drawing/2014/main" id="{AEE98908-4248-F0F8-65D4-CE79B1068039}"/>
                </a:ext>
              </a:extLst>
            </p:cNvPr>
            <p:cNvSpPr/>
            <p:nvPr/>
          </p:nvSpPr>
          <p:spPr bwMode="auto">
            <a:xfrm>
              <a:off x="6583680" y="1280160"/>
              <a:ext cx="2377440" cy="457200"/>
            </a:xfrm>
            <a:prstGeom prst="rect">
              <a:avLst/>
            </a:prstGeom>
            <a:solidFill>
              <a:srgbClr val="CC0066">
                <a:alpha val="60000"/>
              </a:srgb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OS kernel [protected]</a:t>
              </a:r>
            </a:p>
          </p:txBody>
        </p:sp>
        <p:sp>
          <p:nvSpPr>
            <p:cNvPr id="13" name="Rectangle 12">
              <a:extLst>
                <a:ext uri="{FF2B5EF4-FFF2-40B4-BE49-F238E27FC236}">
                  <a16:creationId xmlns:a16="http://schemas.microsoft.com/office/drawing/2014/main" id="{1C28C3AA-AD37-40AE-F923-7D21C1EBB2BA}"/>
                </a:ext>
              </a:extLst>
            </p:cNvPr>
            <p:cNvSpPr/>
            <p:nvPr/>
          </p:nvSpPr>
          <p:spPr bwMode="auto">
            <a:xfrm>
              <a:off x="6583680" y="1737360"/>
              <a:ext cx="2377440" cy="457200"/>
            </a:xfrm>
            <a:prstGeom prst="rect">
              <a:avLst/>
            </a:prstGeom>
            <a:solidFill>
              <a:srgbClr val="FFCA86"/>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Stack</a:t>
              </a:r>
            </a:p>
          </p:txBody>
        </p:sp>
        <p:sp>
          <p:nvSpPr>
            <p:cNvPr id="14" name="Rectangle 13">
              <a:extLst>
                <a:ext uri="{FF2B5EF4-FFF2-40B4-BE49-F238E27FC236}">
                  <a16:creationId xmlns:a16="http://schemas.microsoft.com/office/drawing/2014/main" id="{1C4C7E39-127A-C6A6-1B88-429ABD88DAF1}"/>
                </a:ext>
              </a:extLst>
            </p:cNvPr>
            <p:cNvSpPr/>
            <p:nvPr/>
          </p:nvSpPr>
          <p:spPr bwMode="auto">
            <a:xfrm>
              <a:off x="6583680" y="4114800"/>
              <a:ext cx="2377440" cy="457200"/>
            </a:xfrm>
            <a:prstGeom prst="rect">
              <a:avLst/>
            </a:prstGeom>
            <a:solidFill>
              <a:srgbClr val="ED917F"/>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Heap</a:t>
              </a:r>
            </a:p>
          </p:txBody>
        </p:sp>
        <p:sp>
          <p:nvSpPr>
            <p:cNvPr id="15" name="Rectangle 14">
              <a:extLst>
                <a:ext uri="{FF2B5EF4-FFF2-40B4-BE49-F238E27FC236}">
                  <a16:creationId xmlns:a16="http://schemas.microsoft.com/office/drawing/2014/main" id="{0BD504BE-BEEC-64F6-CFC4-2A5D484A5DB3}"/>
                </a:ext>
              </a:extLst>
            </p:cNvPr>
            <p:cNvSpPr/>
            <p:nvPr/>
          </p:nvSpPr>
          <p:spPr bwMode="auto">
            <a:xfrm>
              <a:off x="6583680" y="4572000"/>
              <a:ext cx="2377440" cy="548640"/>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Static Data</a:t>
              </a:r>
              <a:r>
                <a:rPr lang="en-US" i="1" dirty="0">
                  <a:solidFill>
                    <a:schemeClr val="accent6"/>
                  </a:solidFill>
                  <a:ea typeface="CMU Bright" panose="02000603000000000000" pitchFamily="2" charset="0"/>
                  <a:cs typeface="Calibri" panose="020F0502020204030204" pitchFamily="34" charset="0"/>
                </a:rPr>
                <a:t> (+BSS)</a:t>
              </a:r>
              <a:endParaRPr lang="en-US" dirty="0">
                <a:solidFill>
                  <a:schemeClr val="accent6"/>
                </a:solidFill>
                <a:ea typeface="CMU Bright" panose="02000603000000000000" pitchFamily="2" charset="0"/>
                <a:cs typeface="Calibri" panose="020F0502020204030204" pitchFamily="34" charset="0"/>
              </a:endParaRPr>
            </a:p>
          </p:txBody>
        </p:sp>
        <p:sp>
          <p:nvSpPr>
            <p:cNvPr id="16" name="Rectangle 15">
              <a:extLst>
                <a:ext uri="{FF2B5EF4-FFF2-40B4-BE49-F238E27FC236}">
                  <a16:creationId xmlns:a16="http://schemas.microsoft.com/office/drawing/2014/main" id="{596F8635-73E8-595F-7633-2F4A1B871AF6}"/>
                </a:ext>
              </a:extLst>
            </p:cNvPr>
            <p:cNvSpPr/>
            <p:nvPr/>
          </p:nvSpPr>
          <p:spPr bwMode="auto">
            <a:xfrm>
              <a:off x="6583680" y="3108960"/>
              <a:ext cx="2377440" cy="457200"/>
            </a:xfrm>
            <a:prstGeom prst="rect">
              <a:avLst/>
            </a:prstGeom>
            <a:solidFill>
              <a:srgbClr val="B7A57A"/>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Shared Libraries</a:t>
              </a:r>
            </a:p>
          </p:txBody>
        </p:sp>
        <p:sp>
          <p:nvSpPr>
            <p:cNvPr id="17" name="Rectangle 16">
              <a:extLst>
                <a:ext uri="{FF2B5EF4-FFF2-40B4-BE49-F238E27FC236}">
                  <a16:creationId xmlns:a16="http://schemas.microsoft.com/office/drawing/2014/main" id="{F6F7B7E8-A8E4-FE12-D1DD-F4EDAFE4EE7F}"/>
                </a:ext>
              </a:extLst>
            </p:cNvPr>
            <p:cNvSpPr/>
            <p:nvPr/>
          </p:nvSpPr>
          <p:spPr bwMode="auto">
            <a:xfrm>
              <a:off x="6583680" y="5120640"/>
              <a:ext cx="2377440" cy="411480"/>
            </a:xfrm>
            <a:prstGeom prst="rect">
              <a:avLst/>
            </a:prstGeom>
            <a:solidFill>
              <a:srgbClr val="FFFFB2"/>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Data</a:t>
              </a:r>
              <a:endParaRPr lang="en-US" i="1" dirty="0">
                <a:solidFill>
                  <a:schemeClr val="accent6"/>
                </a:solidFill>
                <a:ea typeface="CMU Bright" panose="02000603000000000000" pitchFamily="2" charset="0"/>
                <a:cs typeface="Calibri" panose="020F0502020204030204" pitchFamily="34" charset="0"/>
              </a:endParaRPr>
            </a:p>
          </p:txBody>
        </p:sp>
        <p:cxnSp>
          <p:nvCxnSpPr>
            <p:cNvPr id="18" name="Straight Arrow Connector 17">
              <a:extLst>
                <a:ext uri="{FF2B5EF4-FFF2-40B4-BE49-F238E27FC236}">
                  <a16:creationId xmlns:a16="http://schemas.microsoft.com/office/drawing/2014/main" id="{3FB26BA1-4013-98BF-A710-A67EC58C82E9}"/>
                </a:ext>
              </a:extLst>
            </p:cNvPr>
            <p:cNvCxnSpPr/>
            <p:nvPr/>
          </p:nvCxnSpPr>
          <p:spPr bwMode="auto">
            <a:xfrm>
              <a:off x="7772400" y="2194560"/>
              <a:ext cx="0" cy="365760"/>
            </a:xfrm>
            <a:prstGeom prst="straightConnector1">
              <a:avLst/>
            </a:prstGeom>
            <a:noFill/>
            <a:ln w="25400" cap="flat" cmpd="sng" algn="ctr">
              <a:solidFill>
                <a:schemeClr val="tx1"/>
              </a:solidFill>
              <a:prstDash val="solid"/>
              <a:round/>
              <a:headEnd type="none" w="med" len="med"/>
              <a:tailEnd type="triangle"/>
            </a:ln>
            <a:effectLst/>
          </p:spPr>
        </p:cxnSp>
        <p:cxnSp>
          <p:nvCxnSpPr>
            <p:cNvPr id="19" name="Straight Arrow Connector 18">
              <a:extLst>
                <a:ext uri="{FF2B5EF4-FFF2-40B4-BE49-F238E27FC236}">
                  <a16:creationId xmlns:a16="http://schemas.microsoft.com/office/drawing/2014/main" id="{DF9684C3-E8A5-39C7-417A-EFF385F4BE2F}"/>
                </a:ext>
              </a:extLst>
            </p:cNvPr>
            <p:cNvCxnSpPr/>
            <p:nvPr/>
          </p:nvCxnSpPr>
          <p:spPr bwMode="auto">
            <a:xfrm>
              <a:off x="7772400" y="2743200"/>
              <a:ext cx="0" cy="365760"/>
            </a:xfrm>
            <a:prstGeom prst="straightConnector1">
              <a:avLst/>
            </a:prstGeom>
            <a:noFill/>
            <a:ln w="25400" cap="flat" cmpd="sng" algn="ctr">
              <a:solidFill>
                <a:schemeClr val="tx1"/>
              </a:solidFill>
              <a:prstDash val="solid"/>
              <a:round/>
              <a:headEnd type="triangle" w="med" len="med"/>
              <a:tailEnd type="none"/>
            </a:ln>
            <a:effectLst/>
          </p:spPr>
        </p:cxnSp>
        <p:cxnSp>
          <p:nvCxnSpPr>
            <p:cNvPr id="20" name="Straight Arrow Connector 19">
              <a:extLst>
                <a:ext uri="{FF2B5EF4-FFF2-40B4-BE49-F238E27FC236}">
                  <a16:creationId xmlns:a16="http://schemas.microsoft.com/office/drawing/2014/main" id="{18B7B864-81FA-2188-A436-E0773006EA93}"/>
                </a:ext>
              </a:extLst>
            </p:cNvPr>
            <p:cNvCxnSpPr/>
            <p:nvPr/>
          </p:nvCxnSpPr>
          <p:spPr bwMode="auto">
            <a:xfrm>
              <a:off x="7772400" y="3749040"/>
              <a:ext cx="0" cy="365760"/>
            </a:xfrm>
            <a:prstGeom prst="straightConnector1">
              <a:avLst/>
            </a:prstGeom>
            <a:noFill/>
            <a:ln w="25400" cap="flat" cmpd="sng" algn="ctr">
              <a:solidFill>
                <a:schemeClr val="tx1"/>
              </a:solidFill>
              <a:prstDash val="solid"/>
              <a:round/>
              <a:headEnd type="triangle" w="med" len="med"/>
              <a:tailEnd type="none"/>
            </a:ln>
            <a:effectLst/>
          </p:spPr>
        </p:cxnSp>
      </p:grpSp>
      <p:sp>
        <p:nvSpPr>
          <p:cNvPr id="21" name="Rectangle 20">
            <a:extLst>
              <a:ext uri="{FF2B5EF4-FFF2-40B4-BE49-F238E27FC236}">
                <a16:creationId xmlns:a16="http://schemas.microsoft.com/office/drawing/2014/main" id="{EABBD4E3-2B20-5769-A121-72EF41CA72AE}"/>
              </a:ext>
            </a:extLst>
          </p:cNvPr>
          <p:cNvSpPr/>
          <p:nvPr/>
        </p:nvSpPr>
        <p:spPr bwMode="auto">
          <a:xfrm>
            <a:off x="9573567" y="5180927"/>
            <a:ext cx="2526189" cy="1026874"/>
          </a:xfrm>
          <a:prstGeom prst="rect">
            <a:avLst/>
          </a:prstGeom>
          <a:solidFill>
            <a:schemeClr val="accent5">
              <a:lumMod val="20000"/>
              <a:lumOff val="80000"/>
            </a:scheme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Text Segment</a:t>
            </a:r>
          </a:p>
        </p:txBody>
      </p:sp>
    </p:spTree>
    <p:extLst>
      <p:ext uri="{BB962C8B-B14F-4D97-AF65-F5344CB8AC3E}">
        <p14:creationId xmlns:p14="http://schemas.microsoft.com/office/powerpoint/2010/main" val="4916920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E33D6-8B5E-E470-5042-ABB98EE4473A}"/>
              </a:ext>
            </a:extLst>
          </p:cNvPr>
          <p:cNvSpPr>
            <a:spLocks noGrp="1"/>
          </p:cNvSpPr>
          <p:nvPr>
            <p:ph type="title"/>
          </p:nvPr>
        </p:nvSpPr>
        <p:spPr/>
        <p:txBody>
          <a:bodyPr/>
          <a:lstStyle/>
          <a:p>
            <a:r>
              <a:rPr lang="en-US" dirty="0"/>
              <a:t>Stack types</a:t>
            </a:r>
          </a:p>
        </p:txBody>
      </p:sp>
      <p:sp>
        <p:nvSpPr>
          <p:cNvPr id="3" name="Content Placeholder 2">
            <a:extLst>
              <a:ext uri="{FF2B5EF4-FFF2-40B4-BE49-F238E27FC236}">
                <a16:creationId xmlns:a16="http://schemas.microsoft.com/office/drawing/2014/main" id="{293FAA98-B99C-F716-D1FC-95AE12038BE4}"/>
              </a:ext>
            </a:extLst>
          </p:cNvPr>
          <p:cNvSpPr>
            <a:spLocks noGrp="1"/>
          </p:cNvSpPr>
          <p:nvPr>
            <p:ph sz="quarter" idx="17"/>
          </p:nvPr>
        </p:nvSpPr>
        <p:spPr>
          <a:xfrm>
            <a:off x="364912" y="816621"/>
            <a:ext cx="7358032" cy="5921379"/>
          </a:xfrm>
          <a:solidFill>
            <a:schemeClr val="accent4">
              <a:lumMod val="20000"/>
              <a:lumOff val="80000"/>
            </a:schemeClr>
          </a:solidFill>
          <a:ln>
            <a:solidFill>
              <a:schemeClr val="accent1"/>
            </a:solidFill>
          </a:ln>
        </p:spPr>
        <p:txBody>
          <a:bodyPr/>
          <a:lstStyle/>
          <a:p>
            <a:r>
              <a:rPr lang="en-US" altLang="en-US" sz="2000" dirty="0"/>
              <a:t>A Stack Implements a </a:t>
            </a:r>
            <a:r>
              <a:rPr lang="en-US" altLang="en-US" sz="2000" b="1" dirty="0"/>
              <a:t>last-in first-out</a:t>
            </a:r>
            <a:r>
              <a:rPr lang="en-US" altLang="en-US" sz="2000" dirty="0">
                <a:solidFill>
                  <a:srgbClr val="104475"/>
                </a:solidFill>
              </a:rPr>
              <a:t> </a:t>
            </a:r>
            <a:r>
              <a:rPr lang="en-US" altLang="en-US" sz="2000" dirty="0"/>
              <a:t>(LIFO) protocol</a:t>
            </a:r>
          </a:p>
          <a:p>
            <a:r>
              <a:rPr lang="en-US" sz="2000" dirty="0"/>
              <a:t>Each time a </a:t>
            </a:r>
            <a:r>
              <a:rPr lang="en-US" sz="2000" b="1" dirty="0"/>
              <a:t>function is called</a:t>
            </a:r>
            <a:r>
              <a:rPr lang="en-US" sz="2000" dirty="0"/>
              <a:t>, a </a:t>
            </a:r>
            <a:r>
              <a:rPr lang="en-US" sz="2000" b="1" dirty="0"/>
              <a:t>stack frame is activated</a:t>
            </a:r>
            <a:endParaRPr lang="en-US" sz="2000" dirty="0"/>
          </a:p>
          <a:p>
            <a:pPr lvl="1"/>
            <a:r>
              <a:rPr lang="en-US" sz="2000" dirty="0"/>
              <a:t>space is allocated by moving the stack pointer </a:t>
            </a:r>
          </a:p>
          <a:p>
            <a:pPr lvl="1"/>
            <a:r>
              <a:rPr lang="en-US" sz="2000" dirty="0"/>
              <a:t>push adds space, pop removes space</a:t>
            </a:r>
          </a:p>
          <a:p>
            <a:r>
              <a:rPr lang="en-US" sz="2000" dirty="0"/>
              <a:t>Stack growth direction</a:t>
            </a:r>
          </a:p>
          <a:p>
            <a:pPr lvl="1"/>
            <a:r>
              <a:rPr lang="en-US" sz="2000" b="1" dirty="0"/>
              <a:t>Ascending stack: </a:t>
            </a:r>
            <a:r>
              <a:rPr lang="en-US" sz="2000" dirty="0"/>
              <a:t>grows from low memory towards high memory </a:t>
            </a:r>
            <a:r>
              <a:rPr lang="en-US" sz="2000" dirty="0">
                <a:solidFill>
                  <a:schemeClr val="accent1"/>
                </a:solidFill>
              </a:rPr>
              <a:t>(adding to the </a:t>
            </a:r>
            <a:r>
              <a:rPr lang="en-US" sz="2000" dirty="0" err="1">
                <a:solidFill>
                  <a:schemeClr val="accent1"/>
                </a:solidFill>
              </a:rPr>
              <a:t>sp</a:t>
            </a:r>
            <a:r>
              <a:rPr lang="en-US" sz="2000" dirty="0">
                <a:solidFill>
                  <a:schemeClr val="accent1"/>
                </a:solidFill>
              </a:rPr>
              <a:t> to allocate memory)</a:t>
            </a:r>
            <a:endParaRPr lang="en-US" sz="2000" dirty="0"/>
          </a:p>
          <a:p>
            <a:pPr lvl="1"/>
            <a:r>
              <a:rPr lang="en-US" sz="2000" b="1" dirty="0"/>
              <a:t>Descending stack: </a:t>
            </a:r>
            <a:r>
              <a:rPr lang="en-US" sz="2000" dirty="0"/>
              <a:t>grows from high memory towards low memory </a:t>
            </a:r>
            <a:r>
              <a:rPr lang="en-US" sz="2000" dirty="0">
                <a:solidFill>
                  <a:schemeClr val="accent1"/>
                </a:solidFill>
              </a:rPr>
              <a:t>(subtracting from the  </a:t>
            </a:r>
            <a:r>
              <a:rPr lang="en-US" sz="2000" dirty="0" err="1">
                <a:solidFill>
                  <a:schemeClr val="accent1"/>
                </a:solidFill>
              </a:rPr>
              <a:t>sp</a:t>
            </a:r>
            <a:r>
              <a:rPr lang="en-US" sz="2000" dirty="0">
                <a:solidFill>
                  <a:schemeClr val="accent1"/>
                </a:solidFill>
              </a:rPr>
              <a:t> to allocate memory)</a:t>
            </a:r>
          </a:p>
          <a:p>
            <a:r>
              <a:rPr lang="en-US" sz="2000" dirty="0"/>
              <a:t>Full versus empty stacks </a:t>
            </a:r>
          </a:p>
          <a:p>
            <a:pPr lvl="1"/>
            <a:r>
              <a:rPr lang="en-US" sz="2000" b="1" dirty="0"/>
              <a:t>Empty stack: stack pointer (</a:t>
            </a:r>
            <a:r>
              <a:rPr lang="en-US" sz="2000" dirty="0" err="1"/>
              <a:t>sp</a:t>
            </a:r>
            <a:r>
              <a:rPr lang="en-US" sz="2000" dirty="0"/>
              <a:t>) points at the </a:t>
            </a:r>
            <a:r>
              <a:rPr lang="en-US" sz="2000" b="1" dirty="0"/>
              <a:t>next word address </a:t>
            </a:r>
            <a:r>
              <a:rPr lang="en-US" sz="2000" dirty="0"/>
              <a:t>after the last item pushed on the stack</a:t>
            </a:r>
          </a:p>
          <a:p>
            <a:pPr lvl="1"/>
            <a:r>
              <a:rPr lang="en-US" sz="2000" b="1" dirty="0"/>
              <a:t>Full stack: stack pointer </a:t>
            </a:r>
            <a:r>
              <a:rPr lang="en-US" sz="2000" dirty="0"/>
              <a:t>(</a:t>
            </a:r>
            <a:r>
              <a:rPr lang="en-US" sz="2000" dirty="0" err="1"/>
              <a:t>sp</a:t>
            </a:r>
            <a:r>
              <a:rPr lang="en-US" sz="2000" dirty="0"/>
              <a:t>) points at the </a:t>
            </a:r>
            <a:r>
              <a:rPr lang="en-US" sz="2000" b="1" dirty="0"/>
              <a:t>last item pushed on the stack</a:t>
            </a:r>
          </a:p>
          <a:p>
            <a:r>
              <a:rPr lang="en-US" sz="2000" dirty="0"/>
              <a:t>ARM on Linux uses a </a:t>
            </a:r>
            <a:r>
              <a:rPr lang="en-US" sz="2000" b="1" dirty="0">
                <a:solidFill>
                  <a:schemeClr val="accent1"/>
                </a:solidFill>
              </a:rPr>
              <a:t>full descending stack</a:t>
            </a:r>
          </a:p>
        </p:txBody>
      </p:sp>
      <p:grpSp>
        <p:nvGrpSpPr>
          <p:cNvPr id="60" name="Group 59">
            <a:extLst>
              <a:ext uri="{FF2B5EF4-FFF2-40B4-BE49-F238E27FC236}">
                <a16:creationId xmlns:a16="http://schemas.microsoft.com/office/drawing/2014/main" id="{A55EBB93-DB25-084A-9390-3EBA30102780}"/>
              </a:ext>
            </a:extLst>
          </p:cNvPr>
          <p:cNvGrpSpPr/>
          <p:nvPr/>
        </p:nvGrpSpPr>
        <p:grpSpPr>
          <a:xfrm>
            <a:off x="7876030" y="1766071"/>
            <a:ext cx="4065386" cy="1643631"/>
            <a:chOff x="7867140" y="44758"/>
            <a:chExt cx="4065386" cy="1643631"/>
          </a:xfrm>
        </p:grpSpPr>
        <p:sp>
          <p:nvSpPr>
            <p:cNvPr id="33" name="Left Arrow 32">
              <a:extLst>
                <a:ext uri="{FF2B5EF4-FFF2-40B4-BE49-F238E27FC236}">
                  <a16:creationId xmlns:a16="http://schemas.microsoft.com/office/drawing/2014/main" id="{1F904B6E-930E-1522-75FA-88D1B794B328}"/>
                </a:ext>
              </a:extLst>
            </p:cNvPr>
            <p:cNvSpPr/>
            <p:nvPr/>
          </p:nvSpPr>
          <p:spPr>
            <a:xfrm rot="16200000">
              <a:off x="10995664" y="780588"/>
              <a:ext cx="663388" cy="1094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61A36097-35D7-D3BC-CBCF-15FB8284E177}"/>
                </a:ext>
              </a:extLst>
            </p:cNvPr>
            <p:cNvSpPr/>
            <p:nvPr/>
          </p:nvSpPr>
          <p:spPr>
            <a:xfrm>
              <a:off x="9284890" y="431020"/>
              <a:ext cx="1852817"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6398F59-D592-0621-853C-DE87C490E829}"/>
                </a:ext>
              </a:extLst>
            </p:cNvPr>
            <p:cNvSpPr/>
            <p:nvPr/>
          </p:nvSpPr>
          <p:spPr>
            <a:xfrm>
              <a:off x="9284890" y="1059989"/>
              <a:ext cx="1852817"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162209BD-7328-BDC5-CE87-0875ABF7A84A}"/>
                </a:ext>
              </a:extLst>
            </p:cNvPr>
            <p:cNvSpPr txBox="1"/>
            <p:nvPr/>
          </p:nvSpPr>
          <p:spPr>
            <a:xfrm>
              <a:off x="7867141" y="53223"/>
              <a:ext cx="3403496" cy="369332"/>
            </a:xfrm>
            <a:prstGeom prst="rect">
              <a:avLst/>
            </a:prstGeom>
            <a:noFill/>
          </p:spPr>
          <p:txBody>
            <a:bodyPr wrap="none" rtlCol="0">
              <a:spAutoFit/>
            </a:bodyPr>
            <a:lstStyle/>
            <a:p>
              <a:r>
                <a:rPr lang="en-US" dirty="0">
                  <a:solidFill>
                    <a:schemeClr val="tx2"/>
                  </a:solidFill>
                </a:rPr>
                <a:t>Descending stack high memory</a:t>
              </a:r>
            </a:p>
          </p:txBody>
        </p:sp>
        <p:sp>
          <p:nvSpPr>
            <p:cNvPr id="38" name="TextBox 37">
              <a:extLst>
                <a:ext uri="{FF2B5EF4-FFF2-40B4-BE49-F238E27FC236}">
                  <a16:creationId xmlns:a16="http://schemas.microsoft.com/office/drawing/2014/main" id="{969498D6-DE04-1EEE-6CEF-99EBED554438}"/>
                </a:ext>
              </a:extLst>
            </p:cNvPr>
            <p:cNvSpPr txBox="1"/>
            <p:nvPr/>
          </p:nvSpPr>
          <p:spPr>
            <a:xfrm>
              <a:off x="9496999" y="1319057"/>
              <a:ext cx="1428596" cy="369332"/>
            </a:xfrm>
            <a:prstGeom prst="rect">
              <a:avLst/>
            </a:prstGeom>
            <a:noFill/>
          </p:spPr>
          <p:txBody>
            <a:bodyPr wrap="none" rtlCol="0">
              <a:spAutoFit/>
            </a:bodyPr>
            <a:lstStyle/>
            <a:p>
              <a:r>
                <a:rPr lang="en-US" dirty="0">
                  <a:solidFill>
                    <a:schemeClr val="tx2"/>
                  </a:solidFill>
                </a:rPr>
                <a:t>low memory</a:t>
              </a:r>
            </a:p>
          </p:txBody>
        </p:sp>
        <p:sp>
          <p:nvSpPr>
            <p:cNvPr id="39" name="Rectangle 38">
              <a:extLst>
                <a:ext uri="{FF2B5EF4-FFF2-40B4-BE49-F238E27FC236}">
                  <a16:creationId xmlns:a16="http://schemas.microsoft.com/office/drawing/2014/main" id="{9CAE1C00-67FD-3B61-83A4-FBE652BAFCAA}"/>
                </a:ext>
              </a:extLst>
            </p:cNvPr>
            <p:cNvSpPr/>
            <p:nvPr/>
          </p:nvSpPr>
          <p:spPr>
            <a:xfrm>
              <a:off x="7867140" y="44758"/>
              <a:ext cx="4065386" cy="1643631"/>
            </a:xfrm>
            <a:prstGeom prst="rect">
              <a:avLst/>
            </a:prstGeom>
            <a:noFill/>
            <a:ln w="349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69264F1C-5ABE-1410-3579-CCED09E180C1}"/>
                </a:ext>
              </a:extLst>
            </p:cNvPr>
            <p:cNvSpPr/>
            <p:nvPr/>
          </p:nvSpPr>
          <p:spPr>
            <a:xfrm>
              <a:off x="9284889" y="734483"/>
              <a:ext cx="1852817"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 name="Group 60">
            <a:extLst>
              <a:ext uri="{FF2B5EF4-FFF2-40B4-BE49-F238E27FC236}">
                <a16:creationId xmlns:a16="http://schemas.microsoft.com/office/drawing/2014/main" id="{94CD3235-77A7-B898-7CA0-8005652C7E68}"/>
              </a:ext>
            </a:extLst>
          </p:cNvPr>
          <p:cNvGrpSpPr/>
          <p:nvPr/>
        </p:nvGrpSpPr>
        <p:grpSpPr>
          <a:xfrm>
            <a:off x="7876030" y="66662"/>
            <a:ext cx="4065386" cy="1643631"/>
            <a:chOff x="7867140" y="1758338"/>
            <a:chExt cx="4065386" cy="1643631"/>
          </a:xfrm>
        </p:grpSpPr>
        <p:sp>
          <p:nvSpPr>
            <p:cNvPr id="41" name="Left Arrow 40">
              <a:extLst>
                <a:ext uri="{FF2B5EF4-FFF2-40B4-BE49-F238E27FC236}">
                  <a16:creationId xmlns:a16="http://schemas.microsoft.com/office/drawing/2014/main" id="{055D8059-B3CD-CE25-C850-28971FBD4BE2}"/>
                </a:ext>
              </a:extLst>
            </p:cNvPr>
            <p:cNvSpPr/>
            <p:nvPr/>
          </p:nvSpPr>
          <p:spPr>
            <a:xfrm rot="5400000">
              <a:off x="10993648" y="2530695"/>
              <a:ext cx="663388" cy="1094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E1DC61F0-776E-0973-E744-8755B928CDD1}"/>
                </a:ext>
              </a:extLst>
            </p:cNvPr>
            <p:cNvSpPr/>
            <p:nvPr/>
          </p:nvSpPr>
          <p:spPr>
            <a:xfrm>
              <a:off x="9222136" y="2465794"/>
              <a:ext cx="1852817"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D1336A6-9465-4EBD-CF99-0F8B66FB0ACA}"/>
                </a:ext>
              </a:extLst>
            </p:cNvPr>
            <p:cNvSpPr/>
            <p:nvPr/>
          </p:nvSpPr>
          <p:spPr>
            <a:xfrm>
              <a:off x="9214002" y="2136631"/>
              <a:ext cx="1852817"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xtBox 43">
              <a:extLst>
                <a:ext uri="{FF2B5EF4-FFF2-40B4-BE49-F238E27FC236}">
                  <a16:creationId xmlns:a16="http://schemas.microsoft.com/office/drawing/2014/main" id="{3CD156A8-C613-C990-B11B-27C3531D87EF}"/>
                </a:ext>
              </a:extLst>
            </p:cNvPr>
            <p:cNvSpPr txBox="1"/>
            <p:nvPr/>
          </p:nvSpPr>
          <p:spPr>
            <a:xfrm>
              <a:off x="8062910" y="1775768"/>
              <a:ext cx="3262432" cy="369332"/>
            </a:xfrm>
            <a:prstGeom prst="rect">
              <a:avLst/>
            </a:prstGeom>
            <a:noFill/>
          </p:spPr>
          <p:txBody>
            <a:bodyPr wrap="none" rtlCol="0">
              <a:spAutoFit/>
            </a:bodyPr>
            <a:lstStyle/>
            <a:p>
              <a:r>
                <a:rPr lang="en-US" dirty="0">
                  <a:solidFill>
                    <a:schemeClr val="tx2"/>
                  </a:solidFill>
                </a:rPr>
                <a:t>Ascending stack high memory</a:t>
              </a:r>
            </a:p>
          </p:txBody>
        </p:sp>
        <p:sp>
          <p:nvSpPr>
            <p:cNvPr id="45" name="TextBox 44">
              <a:extLst>
                <a:ext uri="{FF2B5EF4-FFF2-40B4-BE49-F238E27FC236}">
                  <a16:creationId xmlns:a16="http://schemas.microsoft.com/office/drawing/2014/main" id="{0FAABB80-B77F-4C1C-6A66-C635361811D6}"/>
                </a:ext>
              </a:extLst>
            </p:cNvPr>
            <p:cNvSpPr txBox="1"/>
            <p:nvPr/>
          </p:nvSpPr>
          <p:spPr>
            <a:xfrm>
              <a:off x="9434246" y="3032637"/>
              <a:ext cx="1428596" cy="369332"/>
            </a:xfrm>
            <a:prstGeom prst="rect">
              <a:avLst/>
            </a:prstGeom>
            <a:noFill/>
          </p:spPr>
          <p:txBody>
            <a:bodyPr wrap="none" rtlCol="0">
              <a:spAutoFit/>
            </a:bodyPr>
            <a:lstStyle/>
            <a:p>
              <a:r>
                <a:rPr lang="en-US" dirty="0">
                  <a:solidFill>
                    <a:schemeClr val="tx2"/>
                  </a:solidFill>
                </a:rPr>
                <a:t>low memory</a:t>
              </a:r>
            </a:p>
          </p:txBody>
        </p:sp>
        <p:sp>
          <p:nvSpPr>
            <p:cNvPr id="46" name="Rectangle 45">
              <a:extLst>
                <a:ext uri="{FF2B5EF4-FFF2-40B4-BE49-F238E27FC236}">
                  <a16:creationId xmlns:a16="http://schemas.microsoft.com/office/drawing/2014/main" id="{B406FE87-2A07-4F7B-0347-5CA7954A6F39}"/>
                </a:ext>
              </a:extLst>
            </p:cNvPr>
            <p:cNvSpPr/>
            <p:nvPr/>
          </p:nvSpPr>
          <p:spPr>
            <a:xfrm>
              <a:off x="7867140" y="1758338"/>
              <a:ext cx="4065386" cy="1643631"/>
            </a:xfrm>
            <a:prstGeom prst="rect">
              <a:avLst/>
            </a:prstGeom>
            <a:noFill/>
            <a:ln w="349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05BF3587-7FA7-936E-8DFD-9FF6FE3C50A5}"/>
                </a:ext>
              </a:extLst>
            </p:cNvPr>
            <p:cNvSpPr/>
            <p:nvPr/>
          </p:nvSpPr>
          <p:spPr>
            <a:xfrm>
              <a:off x="9222135" y="2769257"/>
              <a:ext cx="1852817"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2" name="Group 61">
            <a:extLst>
              <a:ext uri="{FF2B5EF4-FFF2-40B4-BE49-F238E27FC236}">
                <a16:creationId xmlns:a16="http://schemas.microsoft.com/office/drawing/2014/main" id="{84B2A87B-FA4B-68CA-B28A-B203FFD81ACA}"/>
              </a:ext>
            </a:extLst>
          </p:cNvPr>
          <p:cNvGrpSpPr/>
          <p:nvPr/>
        </p:nvGrpSpPr>
        <p:grpSpPr>
          <a:xfrm>
            <a:off x="7867139" y="3473945"/>
            <a:ext cx="4121903" cy="1672410"/>
            <a:chOff x="7867139" y="3473945"/>
            <a:chExt cx="4121903" cy="1672410"/>
          </a:xfrm>
        </p:grpSpPr>
        <p:sp>
          <p:nvSpPr>
            <p:cNvPr id="48" name="Left Arrow 47">
              <a:extLst>
                <a:ext uri="{FF2B5EF4-FFF2-40B4-BE49-F238E27FC236}">
                  <a16:creationId xmlns:a16="http://schemas.microsoft.com/office/drawing/2014/main" id="{D419F409-956E-8F00-5889-2BC7F7C38DFE}"/>
                </a:ext>
              </a:extLst>
            </p:cNvPr>
            <p:cNvSpPr/>
            <p:nvPr/>
          </p:nvSpPr>
          <p:spPr>
            <a:xfrm rot="10800000">
              <a:off x="8852932" y="4641803"/>
              <a:ext cx="663388" cy="1094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2C15356D-A552-E475-6D7D-4D2BD5FFD063}"/>
                </a:ext>
              </a:extLst>
            </p:cNvPr>
            <p:cNvSpPr txBox="1"/>
            <p:nvPr/>
          </p:nvSpPr>
          <p:spPr>
            <a:xfrm>
              <a:off x="7988026" y="4313769"/>
              <a:ext cx="1658326" cy="369332"/>
            </a:xfrm>
            <a:prstGeom prst="rect">
              <a:avLst/>
            </a:prstGeom>
            <a:noFill/>
          </p:spPr>
          <p:txBody>
            <a:bodyPr wrap="square" rtlCol="0">
              <a:spAutoFit/>
            </a:bodyPr>
            <a:lstStyle/>
            <a:p>
              <a:r>
                <a:rPr lang="en-US" dirty="0">
                  <a:solidFill>
                    <a:schemeClr val="tx2"/>
                  </a:solidFill>
                </a:rPr>
                <a:t>stack pointer</a:t>
              </a:r>
            </a:p>
          </p:txBody>
        </p:sp>
        <p:sp>
          <p:nvSpPr>
            <p:cNvPr id="50" name="Rectangle 49">
              <a:extLst>
                <a:ext uri="{FF2B5EF4-FFF2-40B4-BE49-F238E27FC236}">
                  <a16:creationId xmlns:a16="http://schemas.microsoft.com/office/drawing/2014/main" id="{33A0D59F-F8A9-4233-CE20-5F5D9E6A9555}"/>
                </a:ext>
              </a:extLst>
            </p:cNvPr>
            <p:cNvSpPr/>
            <p:nvPr/>
          </p:nvSpPr>
          <p:spPr>
            <a:xfrm>
              <a:off x="9573811" y="3860207"/>
              <a:ext cx="1852817"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C5E0E915-2F59-97B0-7F78-7F485F53D78C}"/>
                </a:ext>
              </a:extLst>
            </p:cNvPr>
            <p:cNvSpPr/>
            <p:nvPr/>
          </p:nvSpPr>
          <p:spPr>
            <a:xfrm>
              <a:off x="9581048" y="4465436"/>
              <a:ext cx="1852817"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TextBox 51">
              <a:extLst>
                <a:ext uri="{FF2B5EF4-FFF2-40B4-BE49-F238E27FC236}">
                  <a16:creationId xmlns:a16="http://schemas.microsoft.com/office/drawing/2014/main" id="{D68BF3D5-FB35-DFEA-DD0E-86B788C1BA5E}"/>
                </a:ext>
              </a:extLst>
            </p:cNvPr>
            <p:cNvSpPr txBox="1"/>
            <p:nvPr/>
          </p:nvSpPr>
          <p:spPr>
            <a:xfrm>
              <a:off x="7905873" y="3482410"/>
              <a:ext cx="4083169" cy="369332"/>
            </a:xfrm>
            <a:prstGeom prst="rect">
              <a:avLst/>
            </a:prstGeom>
            <a:noFill/>
          </p:spPr>
          <p:txBody>
            <a:bodyPr wrap="none" rtlCol="0">
              <a:spAutoFit/>
            </a:bodyPr>
            <a:lstStyle/>
            <a:p>
              <a:r>
                <a:rPr lang="en-US" dirty="0">
                  <a:solidFill>
                    <a:schemeClr val="tx2"/>
                  </a:solidFill>
                </a:rPr>
                <a:t>Empty descending stack high memory</a:t>
              </a:r>
            </a:p>
          </p:txBody>
        </p:sp>
        <p:sp>
          <p:nvSpPr>
            <p:cNvPr id="53" name="TextBox 52">
              <a:extLst>
                <a:ext uri="{FF2B5EF4-FFF2-40B4-BE49-F238E27FC236}">
                  <a16:creationId xmlns:a16="http://schemas.microsoft.com/office/drawing/2014/main" id="{DC981A1A-DABC-4F3C-F8E3-FA6DC940547A}"/>
                </a:ext>
              </a:extLst>
            </p:cNvPr>
            <p:cNvSpPr txBox="1"/>
            <p:nvPr/>
          </p:nvSpPr>
          <p:spPr>
            <a:xfrm>
              <a:off x="9917839" y="4777023"/>
              <a:ext cx="1428596" cy="369332"/>
            </a:xfrm>
            <a:prstGeom prst="rect">
              <a:avLst/>
            </a:prstGeom>
            <a:noFill/>
          </p:spPr>
          <p:txBody>
            <a:bodyPr wrap="none" rtlCol="0">
              <a:spAutoFit/>
            </a:bodyPr>
            <a:lstStyle/>
            <a:p>
              <a:r>
                <a:rPr lang="en-US" dirty="0">
                  <a:solidFill>
                    <a:schemeClr val="tx2"/>
                  </a:solidFill>
                </a:rPr>
                <a:t>low memory</a:t>
              </a:r>
            </a:p>
          </p:txBody>
        </p:sp>
        <p:sp>
          <p:nvSpPr>
            <p:cNvPr id="54" name="Rectangle 53">
              <a:extLst>
                <a:ext uri="{FF2B5EF4-FFF2-40B4-BE49-F238E27FC236}">
                  <a16:creationId xmlns:a16="http://schemas.microsoft.com/office/drawing/2014/main" id="{18172466-3BFB-6C5B-7EA8-6184B6D88882}"/>
                </a:ext>
              </a:extLst>
            </p:cNvPr>
            <p:cNvSpPr/>
            <p:nvPr/>
          </p:nvSpPr>
          <p:spPr>
            <a:xfrm>
              <a:off x="7867139" y="3473945"/>
              <a:ext cx="4083169" cy="1643631"/>
            </a:xfrm>
            <a:prstGeom prst="rect">
              <a:avLst/>
            </a:prstGeom>
            <a:noFill/>
            <a:ln w="349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D303C834-9019-ABE2-0EF1-8A21986C39ED}"/>
                </a:ext>
              </a:extLst>
            </p:cNvPr>
            <p:cNvSpPr/>
            <p:nvPr/>
          </p:nvSpPr>
          <p:spPr>
            <a:xfrm>
              <a:off x="9573810" y="4163670"/>
              <a:ext cx="1852817"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Left Arrow 55">
              <a:extLst>
                <a:ext uri="{FF2B5EF4-FFF2-40B4-BE49-F238E27FC236}">
                  <a16:creationId xmlns:a16="http://schemas.microsoft.com/office/drawing/2014/main" id="{B6DB8386-9CD3-1584-675A-8CB7253EBD0B}"/>
                </a:ext>
              </a:extLst>
            </p:cNvPr>
            <p:cNvSpPr/>
            <p:nvPr/>
          </p:nvSpPr>
          <p:spPr>
            <a:xfrm rot="16200000">
              <a:off x="11246199" y="4330268"/>
              <a:ext cx="663388" cy="1094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255CD093-8227-8FA9-FC30-45336FC251EB}"/>
              </a:ext>
            </a:extLst>
          </p:cNvPr>
          <p:cNvGrpSpPr/>
          <p:nvPr/>
        </p:nvGrpSpPr>
        <p:grpSpPr>
          <a:xfrm>
            <a:off x="7867140" y="5180587"/>
            <a:ext cx="4083168" cy="1643631"/>
            <a:chOff x="7867140" y="5180587"/>
            <a:chExt cx="4083168" cy="1643631"/>
          </a:xfrm>
        </p:grpSpPr>
        <p:sp>
          <p:nvSpPr>
            <p:cNvPr id="5" name="Left Arrow 4">
              <a:extLst>
                <a:ext uri="{FF2B5EF4-FFF2-40B4-BE49-F238E27FC236}">
                  <a16:creationId xmlns:a16="http://schemas.microsoft.com/office/drawing/2014/main" id="{4645A131-29B8-77B7-BF93-457C15528709}"/>
                </a:ext>
              </a:extLst>
            </p:cNvPr>
            <p:cNvSpPr/>
            <p:nvPr/>
          </p:nvSpPr>
          <p:spPr>
            <a:xfrm rot="10800000">
              <a:off x="9000730" y="6039200"/>
              <a:ext cx="663388" cy="1094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B7651D1-354C-A4D0-E211-30A7BFE73AE5}"/>
                </a:ext>
              </a:extLst>
            </p:cNvPr>
            <p:cNvSpPr txBox="1"/>
            <p:nvPr/>
          </p:nvSpPr>
          <p:spPr>
            <a:xfrm>
              <a:off x="8171567" y="5661336"/>
              <a:ext cx="1658326" cy="369332"/>
            </a:xfrm>
            <a:prstGeom prst="rect">
              <a:avLst/>
            </a:prstGeom>
            <a:noFill/>
          </p:spPr>
          <p:txBody>
            <a:bodyPr wrap="square" rtlCol="0">
              <a:spAutoFit/>
            </a:bodyPr>
            <a:lstStyle/>
            <a:p>
              <a:r>
                <a:rPr lang="en-US" dirty="0">
                  <a:solidFill>
                    <a:schemeClr val="tx2"/>
                  </a:solidFill>
                </a:rPr>
                <a:t>stack pointer</a:t>
              </a:r>
            </a:p>
          </p:txBody>
        </p:sp>
        <p:sp>
          <p:nvSpPr>
            <p:cNvPr id="7" name="Rectangle 6">
              <a:extLst>
                <a:ext uri="{FF2B5EF4-FFF2-40B4-BE49-F238E27FC236}">
                  <a16:creationId xmlns:a16="http://schemas.microsoft.com/office/drawing/2014/main" id="{68528589-69C7-4234-7702-C6881A61CEFE}"/>
                </a:ext>
              </a:extLst>
            </p:cNvPr>
            <p:cNvSpPr/>
            <p:nvPr/>
          </p:nvSpPr>
          <p:spPr>
            <a:xfrm>
              <a:off x="9664119" y="5566849"/>
              <a:ext cx="1852817"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95704DE-9FA4-74EC-302A-E01060FD56CD}"/>
                </a:ext>
              </a:extLst>
            </p:cNvPr>
            <p:cNvSpPr/>
            <p:nvPr/>
          </p:nvSpPr>
          <p:spPr>
            <a:xfrm>
              <a:off x="9664119" y="6195818"/>
              <a:ext cx="1852817"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634C5E1E-C4D9-27C6-65C2-69D0805A04B7}"/>
                </a:ext>
              </a:extLst>
            </p:cNvPr>
            <p:cNvSpPr txBox="1"/>
            <p:nvPr/>
          </p:nvSpPr>
          <p:spPr>
            <a:xfrm>
              <a:off x="7996181" y="5189052"/>
              <a:ext cx="3801041" cy="369332"/>
            </a:xfrm>
            <a:prstGeom prst="rect">
              <a:avLst/>
            </a:prstGeom>
            <a:noFill/>
          </p:spPr>
          <p:txBody>
            <a:bodyPr wrap="none" rtlCol="0">
              <a:spAutoFit/>
            </a:bodyPr>
            <a:lstStyle/>
            <a:p>
              <a:r>
                <a:rPr lang="en-US" dirty="0">
                  <a:solidFill>
                    <a:schemeClr val="tx2"/>
                  </a:solidFill>
                </a:rPr>
                <a:t>Full descending stack high memory</a:t>
              </a:r>
            </a:p>
          </p:txBody>
        </p:sp>
        <p:sp>
          <p:nvSpPr>
            <p:cNvPr id="12" name="TextBox 11">
              <a:extLst>
                <a:ext uri="{FF2B5EF4-FFF2-40B4-BE49-F238E27FC236}">
                  <a16:creationId xmlns:a16="http://schemas.microsoft.com/office/drawing/2014/main" id="{619EDCFB-0B8C-BFA2-8BF4-2AB8012D15AE}"/>
                </a:ext>
              </a:extLst>
            </p:cNvPr>
            <p:cNvSpPr txBox="1"/>
            <p:nvPr/>
          </p:nvSpPr>
          <p:spPr>
            <a:xfrm>
              <a:off x="9876228" y="6454886"/>
              <a:ext cx="1428596" cy="369332"/>
            </a:xfrm>
            <a:prstGeom prst="rect">
              <a:avLst/>
            </a:prstGeom>
            <a:noFill/>
          </p:spPr>
          <p:txBody>
            <a:bodyPr wrap="none" rtlCol="0">
              <a:spAutoFit/>
            </a:bodyPr>
            <a:lstStyle/>
            <a:p>
              <a:r>
                <a:rPr lang="en-US" dirty="0">
                  <a:solidFill>
                    <a:schemeClr val="tx2"/>
                  </a:solidFill>
                </a:rPr>
                <a:t>low memory</a:t>
              </a:r>
            </a:p>
          </p:txBody>
        </p:sp>
        <p:sp>
          <p:nvSpPr>
            <p:cNvPr id="13" name="Rectangle 12">
              <a:extLst>
                <a:ext uri="{FF2B5EF4-FFF2-40B4-BE49-F238E27FC236}">
                  <a16:creationId xmlns:a16="http://schemas.microsoft.com/office/drawing/2014/main" id="{8897BBDB-7C07-D98E-BBFF-AE1B537A49D5}"/>
                </a:ext>
              </a:extLst>
            </p:cNvPr>
            <p:cNvSpPr/>
            <p:nvPr/>
          </p:nvSpPr>
          <p:spPr>
            <a:xfrm>
              <a:off x="7867140" y="5180587"/>
              <a:ext cx="4083168" cy="1643631"/>
            </a:xfrm>
            <a:prstGeom prst="rect">
              <a:avLst/>
            </a:prstGeom>
            <a:noFill/>
            <a:ln w="349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86178FD-7E8F-D994-9908-04A467F8C45E}"/>
                </a:ext>
              </a:extLst>
            </p:cNvPr>
            <p:cNvSpPr/>
            <p:nvPr/>
          </p:nvSpPr>
          <p:spPr>
            <a:xfrm>
              <a:off x="9664118" y="5870312"/>
              <a:ext cx="1852817"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Left Arrow 56">
              <a:extLst>
                <a:ext uri="{FF2B5EF4-FFF2-40B4-BE49-F238E27FC236}">
                  <a16:creationId xmlns:a16="http://schemas.microsoft.com/office/drawing/2014/main" id="{1731B351-0063-0764-368E-686796CA8EC4}"/>
                </a:ext>
              </a:extLst>
            </p:cNvPr>
            <p:cNvSpPr/>
            <p:nvPr/>
          </p:nvSpPr>
          <p:spPr>
            <a:xfrm rot="16200000">
              <a:off x="11401927" y="5909239"/>
              <a:ext cx="663388" cy="1094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TextBox 57">
            <a:extLst>
              <a:ext uri="{FF2B5EF4-FFF2-40B4-BE49-F238E27FC236}">
                <a16:creationId xmlns:a16="http://schemas.microsoft.com/office/drawing/2014/main" id="{17BAE79E-120C-1E67-B013-8F8FBF72F210}"/>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489427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5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A8F7B-55EA-544F-82F5-1FAA778989CD}"/>
              </a:ext>
            </a:extLst>
          </p:cNvPr>
          <p:cNvSpPr>
            <a:spLocks noGrp="1"/>
          </p:cNvSpPr>
          <p:nvPr>
            <p:ph type="title"/>
          </p:nvPr>
        </p:nvSpPr>
        <p:spPr>
          <a:xfrm>
            <a:off x="529032" y="57342"/>
            <a:ext cx="10515600" cy="532440"/>
          </a:xfrm>
        </p:spPr>
        <p:txBody>
          <a:bodyPr/>
          <a:lstStyle/>
          <a:p>
            <a:r>
              <a:rPr lang="en-US" dirty="0"/>
              <a:t>Arm: Stack Operation</a:t>
            </a:r>
          </a:p>
        </p:txBody>
      </p:sp>
      <p:sp>
        <p:nvSpPr>
          <p:cNvPr id="3" name="Content Placeholder 2">
            <a:extLst>
              <a:ext uri="{FF2B5EF4-FFF2-40B4-BE49-F238E27FC236}">
                <a16:creationId xmlns:a16="http://schemas.microsoft.com/office/drawing/2014/main" id="{6411E095-4F42-3742-ABE9-19C232A7B874}"/>
              </a:ext>
            </a:extLst>
          </p:cNvPr>
          <p:cNvSpPr>
            <a:spLocks noGrp="1"/>
          </p:cNvSpPr>
          <p:nvPr>
            <p:ph sz="quarter" idx="16"/>
          </p:nvPr>
        </p:nvSpPr>
        <p:spPr>
          <a:xfrm>
            <a:off x="206455" y="919775"/>
            <a:ext cx="7001930" cy="5060111"/>
          </a:xfrm>
          <a:solidFill>
            <a:schemeClr val="accent4">
              <a:lumMod val="20000"/>
              <a:lumOff val="80000"/>
            </a:schemeClr>
          </a:solidFill>
          <a:ln>
            <a:solidFill>
              <a:schemeClr val="accent1"/>
            </a:solidFill>
          </a:ln>
        </p:spPr>
        <p:txBody>
          <a:bodyPr/>
          <a:lstStyle/>
          <a:p>
            <a:pPr>
              <a:lnSpc>
                <a:spcPct val="100000"/>
              </a:lnSpc>
            </a:pPr>
            <a:r>
              <a:rPr lang="en-US" altLang="en-US" b="1" dirty="0">
                <a:solidFill>
                  <a:srgbClr val="0070C0"/>
                </a:solidFill>
              </a:rPr>
              <a:t>Stack</a:t>
            </a:r>
            <a:r>
              <a:rPr lang="en-US" altLang="en-US" dirty="0"/>
              <a:t> is expandable and </a:t>
            </a:r>
            <a:r>
              <a:rPr lang="en-US" altLang="en-US" b="1" u="sng" dirty="0">
                <a:solidFill>
                  <a:schemeClr val="accent5"/>
                </a:solidFill>
              </a:rPr>
              <a:t>grows downward</a:t>
            </a:r>
            <a:r>
              <a:rPr lang="en-US" altLang="en-US" b="1" dirty="0">
                <a:solidFill>
                  <a:schemeClr val="accent5"/>
                </a:solidFill>
              </a:rPr>
              <a:t> </a:t>
            </a:r>
            <a:r>
              <a:rPr lang="en-US" altLang="en-US" dirty="0">
                <a:solidFill>
                  <a:srgbClr val="0070C0"/>
                </a:solidFill>
              </a:rPr>
              <a:t>from high memory </a:t>
            </a:r>
            <a:r>
              <a:rPr lang="en-US" altLang="en-US" dirty="0"/>
              <a:t>address </a:t>
            </a:r>
            <a:r>
              <a:rPr lang="en-US" altLang="en-US" dirty="0">
                <a:solidFill>
                  <a:srgbClr val="0070C0"/>
                </a:solidFill>
              </a:rPr>
              <a:t>towards low memory</a:t>
            </a:r>
            <a:r>
              <a:rPr lang="en-US" altLang="en-US" dirty="0"/>
              <a:t> address</a:t>
            </a:r>
          </a:p>
          <a:p>
            <a:pPr>
              <a:lnSpc>
                <a:spcPct val="100000"/>
              </a:lnSpc>
            </a:pPr>
            <a:r>
              <a:rPr lang="en-US" altLang="en-US" b="1" dirty="0">
                <a:solidFill>
                  <a:srgbClr val="0070C0"/>
                </a:solidFill>
              </a:rPr>
              <a:t>Stack pointer (</a:t>
            </a:r>
            <a:r>
              <a:rPr lang="en-US" altLang="en-US" b="1" dirty="0" err="1">
                <a:solidFill>
                  <a:srgbClr val="0070C0"/>
                </a:solidFill>
              </a:rPr>
              <a:t>sp</a:t>
            </a:r>
            <a:r>
              <a:rPr lang="en-US" altLang="en-US" b="1" dirty="0">
                <a:solidFill>
                  <a:srgbClr val="0070C0"/>
                </a:solidFill>
              </a:rPr>
              <a:t>) </a:t>
            </a:r>
            <a:r>
              <a:rPr lang="en-US" altLang="en-US" b="1" u="sng" dirty="0">
                <a:solidFill>
                  <a:schemeClr val="accent5"/>
                </a:solidFill>
              </a:rPr>
              <a:t>always</a:t>
            </a:r>
            <a:r>
              <a:rPr lang="en-US" altLang="en-US" b="1" dirty="0">
                <a:solidFill>
                  <a:srgbClr val="0070C0"/>
                </a:solidFill>
              </a:rPr>
              <a:t> </a:t>
            </a:r>
            <a:r>
              <a:rPr lang="en-US" altLang="en-US" dirty="0"/>
              <a:t>points at the </a:t>
            </a:r>
            <a:r>
              <a:rPr lang="en-US" altLang="en-US" b="1" dirty="0">
                <a:solidFill>
                  <a:srgbClr val="0070C0"/>
                </a:solidFill>
              </a:rPr>
              <a:t>top of stack</a:t>
            </a:r>
          </a:p>
          <a:p>
            <a:pPr lvl="1"/>
            <a:r>
              <a:rPr lang="en-US" altLang="en-US" dirty="0"/>
              <a:t>contains the </a:t>
            </a:r>
            <a:r>
              <a:rPr lang="en-US" altLang="en-US" b="1" u="sng" dirty="0">
                <a:solidFill>
                  <a:schemeClr val="accent5"/>
                </a:solidFill>
              </a:rPr>
              <a:t>starting address</a:t>
            </a:r>
            <a:r>
              <a:rPr lang="en-US" altLang="en-US" b="1" dirty="0">
                <a:solidFill>
                  <a:schemeClr val="accent5"/>
                </a:solidFill>
              </a:rPr>
              <a:t> </a:t>
            </a:r>
            <a:r>
              <a:rPr lang="en-US" altLang="en-US" dirty="0"/>
              <a:t>of the </a:t>
            </a:r>
            <a:r>
              <a:rPr lang="en-US" altLang="en-US" b="1" u="sng" dirty="0">
                <a:solidFill>
                  <a:schemeClr val="accent5"/>
                </a:solidFill>
              </a:rPr>
              <a:t>top element</a:t>
            </a:r>
            <a:endParaRPr lang="en-US" altLang="en-US" dirty="0"/>
          </a:p>
          <a:p>
            <a:pPr>
              <a:lnSpc>
                <a:spcPct val="100000"/>
              </a:lnSpc>
            </a:pPr>
            <a:r>
              <a:rPr lang="en-US" altLang="en-US" dirty="0"/>
              <a:t>New items are </a:t>
            </a:r>
            <a:r>
              <a:rPr lang="en-US" altLang="en-US" dirty="0">
                <a:solidFill>
                  <a:schemeClr val="accent1"/>
                </a:solidFill>
              </a:rPr>
              <a:t>pushed</a:t>
            </a:r>
            <a:r>
              <a:rPr lang="en-US" altLang="en-US" dirty="0"/>
              <a:t> (</a:t>
            </a:r>
            <a:r>
              <a:rPr lang="en-US" altLang="en-US" i="1" dirty="0"/>
              <a:t>added</a:t>
            </a:r>
            <a:r>
              <a:rPr lang="en-US" altLang="en-US" dirty="0"/>
              <a:t>) onto the </a:t>
            </a:r>
            <a:r>
              <a:rPr lang="en-US" altLang="en-US" b="1" dirty="0"/>
              <a:t>top of the stack </a:t>
            </a:r>
            <a:r>
              <a:rPr lang="en-US" altLang="en-US" dirty="0"/>
              <a:t>by </a:t>
            </a:r>
            <a:r>
              <a:rPr lang="en-US" altLang="en-US" dirty="0">
                <a:solidFill>
                  <a:schemeClr val="accent1"/>
                </a:solidFill>
              </a:rPr>
              <a:t>subtracting from the stack pointer </a:t>
            </a:r>
            <a:r>
              <a:rPr lang="en-US" altLang="en-US" dirty="0"/>
              <a:t>the </a:t>
            </a:r>
            <a:r>
              <a:rPr lang="en-US" altLang="en-US" dirty="0">
                <a:solidFill>
                  <a:schemeClr val="accent1"/>
                </a:solidFill>
              </a:rPr>
              <a:t>size of the element</a:t>
            </a:r>
            <a:r>
              <a:rPr lang="en-US" altLang="en-US" dirty="0"/>
              <a:t> and then writing the element</a:t>
            </a:r>
          </a:p>
          <a:p>
            <a:pPr lvl="3"/>
            <a:endParaRPr lang="en-US" altLang="en-US" sz="2000" dirty="0"/>
          </a:p>
          <a:p>
            <a:pPr lvl="2">
              <a:lnSpc>
                <a:spcPct val="100000"/>
              </a:lnSpc>
            </a:pPr>
            <a:endParaRPr lang="en-US" altLang="en-US" sz="700" b="1" dirty="0"/>
          </a:p>
          <a:p>
            <a:pPr>
              <a:lnSpc>
                <a:spcPct val="100000"/>
              </a:lnSpc>
            </a:pPr>
            <a:r>
              <a:rPr lang="en-US" altLang="en-US" dirty="0"/>
              <a:t>Existing items are </a:t>
            </a:r>
            <a:r>
              <a:rPr lang="en-US" altLang="en-US" dirty="0">
                <a:solidFill>
                  <a:schemeClr val="accent3"/>
                </a:solidFill>
              </a:rPr>
              <a:t>popped</a:t>
            </a:r>
            <a:r>
              <a:rPr lang="en-US" altLang="en-US" dirty="0"/>
              <a:t> (</a:t>
            </a:r>
            <a:r>
              <a:rPr lang="en-US" altLang="en-US" i="1" dirty="0"/>
              <a:t>removed</a:t>
            </a:r>
            <a:r>
              <a:rPr lang="en-US" altLang="en-US" dirty="0"/>
              <a:t>) from the top of the stack by </a:t>
            </a:r>
            <a:r>
              <a:rPr lang="en-US" altLang="en-US" dirty="0">
                <a:solidFill>
                  <a:schemeClr val="accent1"/>
                </a:solidFill>
              </a:rPr>
              <a:t>adding to the stack pointer the size of the element</a:t>
            </a:r>
            <a:r>
              <a:rPr lang="en-US" altLang="en-US" dirty="0"/>
              <a:t> (leaving the </a:t>
            </a:r>
            <a:r>
              <a:rPr lang="en-US" altLang="en-US" b="1" i="1" dirty="0">
                <a:solidFill>
                  <a:schemeClr val="accent5"/>
                </a:solidFill>
              </a:rPr>
              <a:t>old contents unchanged</a:t>
            </a:r>
            <a:r>
              <a:rPr lang="en-US" altLang="en-US" dirty="0"/>
              <a:t>)</a:t>
            </a:r>
          </a:p>
        </p:txBody>
      </p:sp>
      <p:sp>
        <p:nvSpPr>
          <p:cNvPr id="67" name="TextBox 66">
            <a:extLst>
              <a:ext uri="{FF2B5EF4-FFF2-40B4-BE49-F238E27FC236}">
                <a16:creationId xmlns:a16="http://schemas.microsoft.com/office/drawing/2014/main" id="{36C6B492-0630-5A4B-8D56-7D700FBA15BE}"/>
              </a:ext>
            </a:extLst>
          </p:cNvPr>
          <p:cNvSpPr txBox="1"/>
          <p:nvPr/>
        </p:nvSpPr>
        <p:spPr>
          <a:xfrm>
            <a:off x="9212424" y="171999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68" name="TextBox 67">
            <a:extLst>
              <a:ext uri="{FF2B5EF4-FFF2-40B4-BE49-F238E27FC236}">
                <a16:creationId xmlns:a16="http://schemas.microsoft.com/office/drawing/2014/main" id="{D5C320A6-9D6C-9948-B66D-1ACC728B2B1D}"/>
              </a:ext>
            </a:extLst>
          </p:cNvPr>
          <p:cNvSpPr txBox="1"/>
          <p:nvPr/>
        </p:nvSpPr>
        <p:spPr>
          <a:xfrm>
            <a:off x="9212424" y="131988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69" name="TextBox 68">
            <a:extLst>
              <a:ext uri="{FF2B5EF4-FFF2-40B4-BE49-F238E27FC236}">
                <a16:creationId xmlns:a16="http://schemas.microsoft.com/office/drawing/2014/main" id="{93C8A163-4535-684B-ABBA-47D9519DD1F6}"/>
              </a:ext>
            </a:extLst>
          </p:cNvPr>
          <p:cNvSpPr txBox="1"/>
          <p:nvPr/>
        </p:nvSpPr>
        <p:spPr>
          <a:xfrm>
            <a:off x="9212424" y="91977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71" name="Rectangle 70">
            <a:extLst>
              <a:ext uri="{FF2B5EF4-FFF2-40B4-BE49-F238E27FC236}">
                <a16:creationId xmlns:a16="http://schemas.microsoft.com/office/drawing/2014/main" id="{6C477FC1-4767-CA48-BCA4-2A360A4A9FB1}"/>
              </a:ext>
            </a:extLst>
          </p:cNvPr>
          <p:cNvSpPr/>
          <p:nvPr/>
        </p:nvSpPr>
        <p:spPr>
          <a:xfrm>
            <a:off x="10628196" y="6238575"/>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00</a:t>
            </a:r>
          </a:p>
        </p:txBody>
      </p:sp>
      <p:sp>
        <p:nvSpPr>
          <p:cNvPr id="72" name="Rectangle 71">
            <a:extLst>
              <a:ext uri="{FF2B5EF4-FFF2-40B4-BE49-F238E27FC236}">
                <a16:creationId xmlns:a16="http://schemas.microsoft.com/office/drawing/2014/main" id="{0BC8C7A0-5D99-6840-8987-49E773ABE2D2}"/>
              </a:ext>
            </a:extLst>
          </p:cNvPr>
          <p:cNvSpPr/>
          <p:nvPr/>
        </p:nvSpPr>
        <p:spPr>
          <a:xfrm>
            <a:off x="10628196" y="583835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04</a:t>
            </a:r>
          </a:p>
        </p:txBody>
      </p:sp>
      <p:sp>
        <p:nvSpPr>
          <p:cNvPr id="73" name="Rectangle 72">
            <a:extLst>
              <a:ext uri="{FF2B5EF4-FFF2-40B4-BE49-F238E27FC236}">
                <a16:creationId xmlns:a16="http://schemas.microsoft.com/office/drawing/2014/main" id="{E31D4435-D22C-534C-BF84-A779994F3055}"/>
              </a:ext>
            </a:extLst>
          </p:cNvPr>
          <p:cNvSpPr/>
          <p:nvPr/>
        </p:nvSpPr>
        <p:spPr>
          <a:xfrm>
            <a:off x="10628196" y="543813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08</a:t>
            </a:r>
          </a:p>
        </p:txBody>
      </p:sp>
      <p:sp>
        <p:nvSpPr>
          <p:cNvPr id="74" name="Rectangle 73">
            <a:extLst>
              <a:ext uri="{FF2B5EF4-FFF2-40B4-BE49-F238E27FC236}">
                <a16:creationId xmlns:a16="http://schemas.microsoft.com/office/drawing/2014/main" id="{C80FB04B-3831-8A48-A107-1DBBC290F263}"/>
              </a:ext>
            </a:extLst>
          </p:cNvPr>
          <p:cNvSpPr/>
          <p:nvPr/>
        </p:nvSpPr>
        <p:spPr>
          <a:xfrm>
            <a:off x="10628196" y="503790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0c</a:t>
            </a:r>
          </a:p>
        </p:txBody>
      </p:sp>
      <p:sp>
        <p:nvSpPr>
          <p:cNvPr id="75" name="Rectangle 74">
            <a:extLst>
              <a:ext uri="{FF2B5EF4-FFF2-40B4-BE49-F238E27FC236}">
                <a16:creationId xmlns:a16="http://schemas.microsoft.com/office/drawing/2014/main" id="{EE3FF3D8-1F2C-CD40-8DF0-B2C3F46CF060}"/>
              </a:ext>
            </a:extLst>
          </p:cNvPr>
          <p:cNvSpPr/>
          <p:nvPr/>
        </p:nvSpPr>
        <p:spPr>
          <a:xfrm>
            <a:off x="10628196" y="463768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10</a:t>
            </a:r>
          </a:p>
        </p:txBody>
      </p:sp>
      <p:sp>
        <p:nvSpPr>
          <p:cNvPr id="76" name="Rectangle 75">
            <a:extLst>
              <a:ext uri="{FF2B5EF4-FFF2-40B4-BE49-F238E27FC236}">
                <a16:creationId xmlns:a16="http://schemas.microsoft.com/office/drawing/2014/main" id="{C3453FB4-47ED-E848-BB16-8D4A3DC3D084}"/>
              </a:ext>
            </a:extLst>
          </p:cNvPr>
          <p:cNvSpPr/>
          <p:nvPr/>
        </p:nvSpPr>
        <p:spPr>
          <a:xfrm>
            <a:off x="10628196" y="423745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14</a:t>
            </a:r>
          </a:p>
        </p:txBody>
      </p:sp>
      <p:sp>
        <p:nvSpPr>
          <p:cNvPr id="77" name="Rectangle 76">
            <a:extLst>
              <a:ext uri="{FF2B5EF4-FFF2-40B4-BE49-F238E27FC236}">
                <a16:creationId xmlns:a16="http://schemas.microsoft.com/office/drawing/2014/main" id="{CE7E9370-D93F-B04B-BB4C-D8F61943A7D4}"/>
              </a:ext>
            </a:extLst>
          </p:cNvPr>
          <p:cNvSpPr/>
          <p:nvPr/>
        </p:nvSpPr>
        <p:spPr>
          <a:xfrm>
            <a:off x="10628196" y="383723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18</a:t>
            </a:r>
          </a:p>
        </p:txBody>
      </p:sp>
      <p:sp>
        <p:nvSpPr>
          <p:cNvPr id="78" name="Rectangle 77">
            <a:extLst>
              <a:ext uri="{FF2B5EF4-FFF2-40B4-BE49-F238E27FC236}">
                <a16:creationId xmlns:a16="http://schemas.microsoft.com/office/drawing/2014/main" id="{B2694D15-6FF3-2741-B8B0-C7A6321ADDC9}"/>
              </a:ext>
            </a:extLst>
          </p:cNvPr>
          <p:cNvSpPr/>
          <p:nvPr/>
        </p:nvSpPr>
        <p:spPr>
          <a:xfrm>
            <a:off x="10628196" y="343700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1c</a:t>
            </a:r>
          </a:p>
        </p:txBody>
      </p:sp>
      <p:sp>
        <p:nvSpPr>
          <p:cNvPr id="79" name="Rectangle 78">
            <a:extLst>
              <a:ext uri="{FF2B5EF4-FFF2-40B4-BE49-F238E27FC236}">
                <a16:creationId xmlns:a16="http://schemas.microsoft.com/office/drawing/2014/main" id="{C9B5D523-2150-CD45-8364-CD90A088DFEB}"/>
              </a:ext>
            </a:extLst>
          </p:cNvPr>
          <p:cNvSpPr/>
          <p:nvPr/>
        </p:nvSpPr>
        <p:spPr>
          <a:xfrm>
            <a:off x="10628196" y="303678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20</a:t>
            </a:r>
          </a:p>
        </p:txBody>
      </p:sp>
      <p:sp>
        <p:nvSpPr>
          <p:cNvPr id="80" name="Rectangle 79">
            <a:extLst>
              <a:ext uri="{FF2B5EF4-FFF2-40B4-BE49-F238E27FC236}">
                <a16:creationId xmlns:a16="http://schemas.microsoft.com/office/drawing/2014/main" id="{7C0F8E58-27F0-E84D-88B7-93FB495A277F}"/>
              </a:ext>
            </a:extLst>
          </p:cNvPr>
          <p:cNvSpPr/>
          <p:nvPr/>
        </p:nvSpPr>
        <p:spPr>
          <a:xfrm>
            <a:off x="10628196" y="263655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24</a:t>
            </a:r>
          </a:p>
        </p:txBody>
      </p:sp>
      <p:sp>
        <p:nvSpPr>
          <p:cNvPr id="81" name="Rectangle 80">
            <a:extLst>
              <a:ext uri="{FF2B5EF4-FFF2-40B4-BE49-F238E27FC236}">
                <a16:creationId xmlns:a16="http://schemas.microsoft.com/office/drawing/2014/main" id="{B4AC68C5-1C4D-4941-85DC-6F7E97063A78}"/>
              </a:ext>
            </a:extLst>
          </p:cNvPr>
          <p:cNvSpPr/>
          <p:nvPr/>
        </p:nvSpPr>
        <p:spPr>
          <a:xfrm>
            <a:off x="10628196" y="223633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28</a:t>
            </a:r>
          </a:p>
        </p:txBody>
      </p:sp>
      <p:sp>
        <p:nvSpPr>
          <p:cNvPr id="82" name="Rectangle 81">
            <a:extLst>
              <a:ext uri="{FF2B5EF4-FFF2-40B4-BE49-F238E27FC236}">
                <a16:creationId xmlns:a16="http://schemas.microsoft.com/office/drawing/2014/main" id="{FC568ED9-2322-624C-8482-8E44588EED83}"/>
              </a:ext>
            </a:extLst>
          </p:cNvPr>
          <p:cNvSpPr/>
          <p:nvPr/>
        </p:nvSpPr>
        <p:spPr>
          <a:xfrm>
            <a:off x="10628196" y="183610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2c</a:t>
            </a:r>
          </a:p>
        </p:txBody>
      </p:sp>
      <p:sp>
        <p:nvSpPr>
          <p:cNvPr id="83" name="Rectangle 82">
            <a:extLst>
              <a:ext uri="{FF2B5EF4-FFF2-40B4-BE49-F238E27FC236}">
                <a16:creationId xmlns:a16="http://schemas.microsoft.com/office/drawing/2014/main" id="{24051935-814F-0A4C-9EFB-2CED02D81C51}"/>
              </a:ext>
            </a:extLst>
          </p:cNvPr>
          <p:cNvSpPr/>
          <p:nvPr/>
        </p:nvSpPr>
        <p:spPr>
          <a:xfrm>
            <a:off x="10628196" y="143588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30</a:t>
            </a:r>
          </a:p>
        </p:txBody>
      </p:sp>
      <p:sp>
        <p:nvSpPr>
          <p:cNvPr id="84" name="Rectangle 83">
            <a:extLst>
              <a:ext uri="{FF2B5EF4-FFF2-40B4-BE49-F238E27FC236}">
                <a16:creationId xmlns:a16="http://schemas.microsoft.com/office/drawing/2014/main" id="{7D72C574-FF91-B645-9A7B-69D8E280AF08}"/>
              </a:ext>
            </a:extLst>
          </p:cNvPr>
          <p:cNvSpPr/>
          <p:nvPr/>
        </p:nvSpPr>
        <p:spPr>
          <a:xfrm>
            <a:off x="10628196" y="103565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34</a:t>
            </a:r>
          </a:p>
        </p:txBody>
      </p:sp>
      <p:sp>
        <p:nvSpPr>
          <p:cNvPr id="85" name="TextBox 84">
            <a:extLst>
              <a:ext uri="{FF2B5EF4-FFF2-40B4-BE49-F238E27FC236}">
                <a16:creationId xmlns:a16="http://schemas.microsoft.com/office/drawing/2014/main" id="{0450E742-07C0-5846-9276-50220E717352}"/>
              </a:ext>
            </a:extLst>
          </p:cNvPr>
          <p:cNvSpPr txBox="1"/>
          <p:nvPr/>
        </p:nvSpPr>
        <p:spPr>
          <a:xfrm>
            <a:off x="9385029" y="552362"/>
            <a:ext cx="1056700" cy="369332"/>
          </a:xfrm>
          <a:prstGeom prst="rect">
            <a:avLst/>
          </a:prstGeom>
          <a:noFill/>
        </p:spPr>
        <p:txBody>
          <a:bodyPr wrap="none" rtlCol="0">
            <a:spAutoFit/>
          </a:bodyPr>
          <a:lstStyle/>
          <a:p>
            <a:r>
              <a:rPr lang="en-US" dirty="0">
                <a:solidFill>
                  <a:srgbClr val="0070C0"/>
                </a:solidFill>
              </a:rPr>
              <a:t>contents</a:t>
            </a:r>
          </a:p>
        </p:txBody>
      </p:sp>
      <p:sp>
        <p:nvSpPr>
          <p:cNvPr id="86" name="TextBox 85">
            <a:extLst>
              <a:ext uri="{FF2B5EF4-FFF2-40B4-BE49-F238E27FC236}">
                <a16:creationId xmlns:a16="http://schemas.microsoft.com/office/drawing/2014/main" id="{C8DA5927-A771-B448-B6C1-A0B483B2A00F}"/>
              </a:ext>
            </a:extLst>
          </p:cNvPr>
          <p:cNvSpPr txBox="1"/>
          <p:nvPr/>
        </p:nvSpPr>
        <p:spPr>
          <a:xfrm>
            <a:off x="10348990" y="272806"/>
            <a:ext cx="1975766" cy="338554"/>
          </a:xfrm>
          <a:prstGeom prst="rect">
            <a:avLst/>
          </a:prstGeom>
          <a:noFill/>
        </p:spPr>
        <p:txBody>
          <a:bodyPr wrap="square" rtlCol="0">
            <a:spAutoFit/>
          </a:bodyPr>
          <a:lstStyle/>
          <a:p>
            <a:r>
              <a:rPr lang="en-US" sz="1600" dirty="0">
                <a:solidFill>
                  <a:srgbClr val="0070C0"/>
                </a:solidFill>
              </a:rPr>
              <a:t>High Word address</a:t>
            </a:r>
          </a:p>
        </p:txBody>
      </p:sp>
      <p:sp>
        <p:nvSpPr>
          <p:cNvPr id="98" name="TextBox 97">
            <a:extLst>
              <a:ext uri="{FF2B5EF4-FFF2-40B4-BE49-F238E27FC236}">
                <a16:creationId xmlns:a16="http://schemas.microsoft.com/office/drawing/2014/main" id="{AF4F5E4E-8879-5348-8BFE-33F87CEFB5DE}"/>
              </a:ext>
            </a:extLst>
          </p:cNvPr>
          <p:cNvSpPr txBox="1"/>
          <p:nvPr/>
        </p:nvSpPr>
        <p:spPr>
          <a:xfrm>
            <a:off x="9212424" y="291949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99" name="TextBox 98">
            <a:extLst>
              <a:ext uri="{FF2B5EF4-FFF2-40B4-BE49-F238E27FC236}">
                <a16:creationId xmlns:a16="http://schemas.microsoft.com/office/drawing/2014/main" id="{4848B3F7-4595-4349-AEB1-F76B02AFC623}"/>
              </a:ext>
            </a:extLst>
          </p:cNvPr>
          <p:cNvSpPr txBox="1"/>
          <p:nvPr/>
        </p:nvSpPr>
        <p:spPr>
          <a:xfrm>
            <a:off x="9212424" y="251938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0" name="TextBox 99">
            <a:extLst>
              <a:ext uri="{FF2B5EF4-FFF2-40B4-BE49-F238E27FC236}">
                <a16:creationId xmlns:a16="http://schemas.microsoft.com/office/drawing/2014/main" id="{72F94DAE-87E4-624A-94C1-D2B9F6439106}"/>
              </a:ext>
            </a:extLst>
          </p:cNvPr>
          <p:cNvSpPr txBox="1"/>
          <p:nvPr/>
        </p:nvSpPr>
        <p:spPr>
          <a:xfrm>
            <a:off x="9212424" y="211927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1" name="TextBox 100">
            <a:extLst>
              <a:ext uri="{FF2B5EF4-FFF2-40B4-BE49-F238E27FC236}">
                <a16:creationId xmlns:a16="http://schemas.microsoft.com/office/drawing/2014/main" id="{6CA8CC6E-5621-D74C-9BEE-9D627C14B003}"/>
              </a:ext>
            </a:extLst>
          </p:cNvPr>
          <p:cNvSpPr txBox="1"/>
          <p:nvPr/>
        </p:nvSpPr>
        <p:spPr>
          <a:xfrm>
            <a:off x="9212424" y="411898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2" name="TextBox 101">
            <a:extLst>
              <a:ext uri="{FF2B5EF4-FFF2-40B4-BE49-F238E27FC236}">
                <a16:creationId xmlns:a16="http://schemas.microsoft.com/office/drawing/2014/main" id="{B3040CED-C902-FB48-A450-D482F6BBEB44}"/>
              </a:ext>
            </a:extLst>
          </p:cNvPr>
          <p:cNvSpPr txBox="1"/>
          <p:nvPr/>
        </p:nvSpPr>
        <p:spPr>
          <a:xfrm>
            <a:off x="9212424" y="371887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3" name="TextBox 102">
            <a:extLst>
              <a:ext uri="{FF2B5EF4-FFF2-40B4-BE49-F238E27FC236}">
                <a16:creationId xmlns:a16="http://schemas.microsoft.com/office/drawing/2014/main" id="{5CBFB30F-A8BB-F048-A8AA-44303208B703}"/>
              </a:ext>
            </a:extLst>
          </p:cNvPr>
          <p:cNvSpPr txBox="1"/>
          <p:nvPr/>
        </p:nvSpPr>
        <p:spPr>
          <a:xfrm>
            <a:off x="9212424" y="331876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4" name="TextBox 103">
            <a:extLst>
              <a:ext uri="{FF2B5EF4-FFF2-40B4-BE49-F238E27FC236}">
                <a16:creationId xmlns:a16="http://schemas.microsoft.com/office/drawing/2014/main" id="{4AD53894-0B7B-0C47-99A1-9CC211D38186}"/>
              </a:ext>
            </a:extLst>
          </p:cNvPr>
          <p:cNvSpPr txBox="1"/>
          <p:nvPr/>
        </p:nvSpPr>
        <p:spPr>
          <a:xfrm>
            <a:off x="9212424" y="531848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5" name="TextBox 104">
            <a:extLst>
              <a:ext uri="{FF2B5EF4-FFF2-40B4-BE49-F238E27FC236}">
                <a16:creationId xmlns:a16="http://schemas.microsoft.com/office/drawing/2014/main" id="{866DE50C-6720-C34A-AD3A-C0DA5381A9AD}"/>
              </a:ext>
            </a:extLst>
          </p:cNvPr>
          <p:cNvSpPr txBox="1"/>
          <p:nvPr/>
        </p:nvSpPr>
        <p:spPr>
          <a:xfrm>
            <a:off x="9212424" y="491837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6" name="TextBox 105">
            <a:extLst>
              <a:ext uri="{FF2B5EF4-FFF2-40B4-BE49-F238E27FC236}">
                <a16:creationId xmlns:a16="http://schemas.microsoft.com/office/drawing/2014/main" id="{CE54DCD5-C5D6-6E44-B3A8-8CE883BC2FD3}"/>
              </a:ext>
            </a:extLst>
          </p:cNvPr>
          <p:cNvSpPr txBox="1"/>
          <p:nvPr/>
        </p:nvSpPr>
        <p:spPr>
          <a:xfrm>
            <a:off x="9212424" y="451826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8" name="TextBox 107">
            <a:extLst>
              <a:ext uri="{FF2B5EF4-FFF2-40B4-BE49-F238E27FC236}">
                <a16:creationId xmlns:a16="http://schemas.microsoft.com/office/drawing/2014/main" id="{1BAA591D-71B4-F543-B11D-B3B41D1D7BC5}"/>
              </a:ext>
            </a:extLst>
          </p:cNvPr>
          <p:cNvSpPr txBox="1"/>
          <p:nvPr/>
        </p:nvSpPr>
        <p:spPr>
          <a:xfrm>
            <a:off x="9212424" y="611786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9" name="TextBox 108">
            <a:extLst>
              <a:ext uri="{FF2B5EF4-FFF2-40B4-BE49-F238E27FC236}">
                <a16:creationId xmlns:a16="http://schemas.microsoft.com/office/drawing/2014/main" id="{5310AB60-335B-3D4A-AF3F-88444580E543}"/>
              </a:ext>
            </a:extLst>
          </p:cNvPr>
          <p:cNvSpPr txBox="1"/>
          <p:nvPr/>
        </p:nvSpPr>
        <p:spPr>
          <a:xfrm>
            <a:off x="9212424" y="571775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grpSp>
        <p:nvGrpSpPr>
          <p:cNvPr id="7" name="Group 6">
            <a:extLst>
              <a:ext uri="{FF2B5EF4-FFF2-40B4-BE49-F238E27FC236}">
                <a16:creationId xmlns:a16="http://schemas.microsoft.com/office/drawing/2014/main" id="{FC115F96-0006-2242-84A7-B5FAA7C12D9E}"/>
              </a:ext>
            </a:extLst>
          </p:cNvPr>
          <p:cNvGrpSpPr/>
          <p:nvPr/>
        </p:nvGrpSpPr>
        <p:grpSpPr>
          <a:xfrm>
            <a:off x="7406948" y="1900316"/>
            <a:ext cx="1791614" cy="369332"/>
            <a:chOff x="7140062" y="1164753"/>
            <a:chExt cx="1791614" cy="369332"/>
          </a:xfrm>
        </p:grpSpPr>
        <p:sp>
          <p:nvSpPr>
            <p:cNvPr id="5" name="TextBox 4">
              <a:extLst>
                <a:ext uri="{FF2B5EF4-FFF2-40B4-BE49-F238E27FC236}">
                  <a16:creationId xmlns:a16="http://schemas.microsoft.com/office/drawing/2014/main" id="{ECE37146-4FCB-504C-B608-B82EAC43A90F}"/>
                </a:ext>
              </a:extLst>
            </p:cNvPr>
            <p:cNvSpPr txBox="1"/>
            <p:nvPr/>
          </p:nvSpPr>
          <p:spPr>
            <a:xfrm>
              <a:off x="7140062" y="1164753"/>
              <a:ext cx="1364476" cy="369332"/>
            </a:xfrm>
            <a:prstGeom prst="rect">
              <a:avLst/>
            </a:prstGeom>
            <a:solidFill>
              <a:schemeClr val="bg2"/>
            </a:solidFill>
            <a:ln>
              <a:solidFill>
                <a:schemeClr val="bg1">
                  <a:lumMod val="50000"/>
                </a:schemeClr>
              </a:solidFill>
            </a:ln>
          </p:spPr>
          <p:txBody>
            <a:bodyPr wrap="none" rtlCol="0">
              <a:spAutoFit/>
            </a:bodyPr>
            <a:lstStyle/>
            <a:p>
              <a:r>
                <a:rPr lang="en-US" dirty="0">
                  <a:solidFill>
                    <a:srgbClr val="0070C0"/>
                  </a:solidFill>
                </a:rPr>
                <a:t>top of stack</a:t>
              </a:r>
            </a:p>
          </p:txBody>
        </p:sp>
        <p:sp>
          <p:nvSpPr>
            <p:cNvPr id="6" name="Right Arrow 5">
              <a:extLst>
                <a:ext uri="{FF2B5EF4-FFF2-40B4-BE49-F238E27FC236}">
                  <a16:creationId xmlns:a16="http://schemas.microsoft.com/office/drawing/2014/main" id="{E8B64764-3E30-AB4D-9F21-5BFC621B34AF}"/>
                </a:ext>
              </a:extLst>
            </p:cNvPr>
            <p:cNvSpPr/>
            <p:nvPr/>
          </p:nvSpPr>
          <p:spPr>
            <a:xfrm>
              <a:off x="8518400" y="1245897"/>
              <a:ext cx="413276" cy="200055"/>
            </a:xfrm>
            <a:prstGeom prst="rightArrow">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0" name="Group 109">
            <a:extLst>
              <a:ext uri="{FF2B5EF4-FFF2-40B4-BE49-F238E27FC236}">
                <a16:creationId xmlns:a16="http://schemas.microsoft.com/office/drawing/2014/main" id="{B2B1FB45-5EDA-5145-8F99-7CDC97904075}"/>
              </a:ext>
            </a:extLst>
          </p:cNvPr>
          <p:cNvGrpSpPr/>
          <p:nvPr/>
        </p:nvGrpSpPr>
        <p:grpSpPr>
          <a:xfrm>
            <a:off x="1914252" y="3566455"/>
            <a:ext cx="3424289" cy="631957"/>
            <a:chOff x="7096083" y="1182268"/>
            <a:chExt cx="3424289" cy="631957"/>
          </a:xfrm>
          <a:solidFill>
            <a:schemeClr val="accent4">
              <a:lumMod val="20000"/>
              <a:lumOff val="80000"/>
            </a:schemeClr>
          </a:solidFill>
        </p:grpSpPr>
        <p:sp>
          <p:nvSpPr>
            <p:cNvPr id="111" name="TextBox 110">
              <a:extLst>
                <a:ext uri="{FF2B5EF4-FFF2-40B4-BE49-F238E27FC236}">
                  <a16:creationId xmlns:a16="http://schemas.microsoft.com/office/drawing/2014/main" id="{B4158AA6-A1D6-0748-8C4A-432E22D1A7E1}"/>
                </a:ext>
              </a:extLst>
            </p:cNvPr>
            <p:cNvSpPr txBox="1"/>
            <p:nvPr/>
          </p:nvSpPr>
          <p:spPr>
            <a:xfrm>
              <a:off x="7096083" y="1182268"/>
              <a:ext cx="3424289" cy="369332"/>
            </a:xfrm>
            <a:prstGeom prst="rect">
              <a:avLst/>
            </a:prstGeom>
            <a:solidFill>
              <a:schemeClr val="bg1">
                <a:lumMod val="95000"/>
              </a:schemeClr>
            </a:solidFill>
            <a:ln>
              <a:solidFill>
                <a:schemeClr val="accent1"/>
              </a:solidFill>
            </a:ln>
          </p:spPr>
          <p:txBody>
            <a:bodyPr wrap="square" rtlCol="0">
              <a:spAutoFit/>
            </a:bodyPr>
            <a:lstStyle/>
            <a:p>
              <a:r>
                <a:rPr lang="en-US" dirty="0">
                  <a:solidFill>
                    <a:srgbClr val="0070C0"/>
                  </a:solidFill>
                </a:rPr>
                <a:t>push (</a:t>
              </a:r>
              <a:r>
                <a:rPr lang="en-US" dirty="0" err="1">
                  <a:solidFill>
                    <a:srgbClr val="0070C0"/>
                  </a:solidFill>
                </a:rPr>
                <a:t>sp</a:t>
              </a:r>
              <a:r>
                <a:rPr lang="en-US" dirty="0">
                  <a:solidFill>
                    <a:srgbClr val="0070C0"/>
                  </a:solidFill>
                </a:rPr>
                <a:t> - element size) &amp; write</a:t>
              </a:r>
            </a:p>
          </p:txBody>
        </p:sp>
        <p:sp>
          <p:nvSpPr>
            <p:cNvPr id="112" name="Right Arrow 111">
              <a:extLst>
                <a:ext uri="{FF2B5EF4-FFF2-40B4-BE49-F238E27FC236}">
                  <a16:creationId xmlns:a16="http://schemas.microsoft.com/office/drawing/2014/main" id="{02114021-6965-E541-8CBF-9542E9E6FA52}"/>
                </a:ext>
              </a:extLst>
            </p:cNvPr>
            <p:cNvSpPr/>
            <p:nvPr/>
          </p:nvSpPr>
          <p:spPr>
            <a:xfrm rot="5400000">
              <a:off x="8553855" y="1587354"/>
              <a:ext cx="253686" cy="200055"/>
            </a:xfrm>
            <a:prstGeom prst="rightArrow">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3" name="Group 112">
            <a:extLst>
              <a:ext uri="{FF2B5EF4-FFF2-40B4-BE49-F238E27FC236}">
                <a16:creationId xmlns:a16="http://schemas.microsoft.com/office/drawing/2014/main" id="{00884534-DF6F-6542-B833-7FD903A95728}"/>
              </a:ext>
            </a:extLst>
          </p:cNvPr>
          <p:cNvGrpSpPr/>
          <p:nvPr/>
        </p:nvGrpSpPr>
        <p:grpSpPr>
          <a:xfrm>
            <a:off x="2171027" y="5184246"/>
            <a:ext cx="2655680" cy="623217"/>
            <a:chOff x="6734696" y="920134"/>
            <a:chExt cx="2655680" cy="623217"/>
          </a:xfrm>
          <a:solidFill>
            <a:schemeClr val="accent4">
              <a:lumMod val="20000"/>
              <a:lumOff val="80000"/>
            </a:schemeClr>
          </a:solidFill>
        </p:grpSpPr>
        <p:sp>
          <p:nvSpPr>
            <p:cNvPr id="114" name="TextBox 113">
              <a:extLst>
                <a:ext uri="{FF2B5EF4-FFF2-40B4-BE49-F238E27FC236}">
                  <a16:creationId xmlns:a16="http://schemas.microsoft.com/office/drawing/2014/main" id="{D57F002A-634A-CB4A-92A0-13A98676C0E4}"/>
                </a:ext>
              </a:extLst>
            </p:cNvPr>
            <p:cNvSpPr txBox="1"/>
            <p:nvPr/>
          </p:nvSpPr>
          <p:spPr>
            <a:xfrm>
              <a:off x="6734696" y="1174019"/>
              <a:ext cx="2655680" cy="369332"/>
            </a:xfrm>
            <a:prstGeom prst="rect">
              <a:avLst/>
            </a:prstGeom>
            <a:solidFill>
              <a:schemeClr val="bg1">
                <a:lumMod val="95000"/>
              </a:schemeClr>
            </a:solidFill>
            <a:ln>
              <a:solidFill>
                <a:schemeClr val="accent1"/>
              </a:solidFill>
            </a:ln>
          </p:spPr>
          <p:txBody>
            <a:bodyPr wrap="square" rtlCol="0">
              <a:spAutoFit/>
            </a:bodyPr>
            <a:lstStyle/>
            <a:p>
              <a:pPr algn="ctr"/>
              <a:r>
                <a:rPr lang="en-US" dirty="0">
                  <a:solidFill>
                    <a:srgbClr val="0070C0"/>
                  </a:solidFill>
                </a:rPr>
                <a:t>pop (</a:t>
              </a:r>
              <a:r>
                <a:rPr lang="en-US" dirty="0" err="1">
                  <a:solidFill>
                    <a:srgbClr val="0070C0"/>
                  </a:solidFill>
                </a:rPr>
                <a:t>sp</a:t>
              </a:r>
              <a:r>
                <a:rPr lang="en-US" dirty="0">
                  <a:solidFill>
                    <a:srgbClr val="0070C0"/>
                  </a:solidFill>
                </a:rPr>
                <a:t> + element size)</a:t>
              </a:r>
            </a:p>
          </p:txBody>
        </p:sp>
        <p:sp>
          <p:nvSpPr>
            <p:cNvPr id="115" name="Right Arrow 114">
              <a:extLst>
                <a:ext uri="{FF2B5EF4-FFF2-40B4-BE49-F238E27FC236}">
                  <a16:creationId xmlns:a16="http://schemas.microsoft.com/office/drawing/2014/main" id="{BDE6CA97-214A-1449-BB7C-618050B0F9DC}"/>
                </a:ext>
              </a:extLst>
            </p:cNvPr>
            <p:cNvSpPr/>
            <p:nvPr/>
          </p:nvSpPr>
          <p:spPr>
            <a:xfrm rot="16200000">
              <a:off x="7944532" y="938110"/>
              <a:ext cx="236008" cy="200055"/>
            </a:xfrm>
            <a:prstGeom prst="rightArrow">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D3E3D76F-2099-9D4F-ACAC-5CD4DC2AB5AE}"/>
              </a:ext>
            </a:extLst>
          </p:cNvPr>
          <p:cNvSpPr txBox="1"/>
          <p:nvPr/>
        </p:nvSpPr>
        <p:spPr>
          <a:xfrm>
            <a:off x="9564825" y="1734549"/>
            <a:ext cx="825867" cy="369332"/>
          </a:xfrm>
          <a:prstGeom prst="rect">
            <a:avLst/>
          </a:prstGeom>
          <a:noFill/>
        </p:spPr>
        <p:txBody>
          <a:bodyPr wrap="none" rtlCol="0">
            <a:spAutoFit/>
          </a:bodyPr>
          <a:lstStyle/>
          <a:p>
            <a:r>
              <a:rPr lang="en-US" b="1" dirty="0">
                <a:solidFill>
                  <a:srgbClr val="0070C0"/>
                </a:solidFill>
              </a:rPr>
              <a:t>0x100</a:t>
            </a:r>
          </a:p>
        </p:txBody>
      </p:sp>
      <p:sp>
        <p:nvSpPr>
          <p:cNvPr id="128" name="TextBox 127">
            <a:extLst>
              <a:ext uri="{FF2B5EF4-FFF2-40B4-BE49-F238E27FC236}">
                <a16:creationId xmlns:a16="http://schemas.microsoft.com/office/drawing/2014/main" id="{A49F3CA1-1497-C54F-9675-CE39225EFE5C}"/>
              </a:ext>
            </a:extLst>
          </p:cNvPr>
          <p:cNvSpPr txBox="1"/>
          <p:nvPr/>
        </p:nvSpPr>
        <p:spPr>
          <a:xfrm>
            <a:off x="9561328" y="1310512"/>
            <a:ext cx="825867" cy="369332"/>
          </a:xfrm>
          <a:prstGeom prst="rect">
            <a:avLst/>
          </a:prstGeom>
          <a:noFill/>
        </p:spPr>
        <p:txBody>
          <a:bodyPr wrap="none" rtlCol="0">
            <a:spAutoFit/>
          </a:bodyPr>
          <a:lstStyle/>
          <a:p>
            <a:r>
              <a:rPr lang="en-US" b="1" dirty="0">
                <a:solidFill>
                  <a:srgbClr val="0070C0"/>
                </a:solidFill>
              </a:rPr>
              <a:t>0x101</a:t>
            </a:r>
          </a:p>
        </p:txBody>
      </p:sp>
      <p:sp>
        <p:nvSpPr>
          <p:cNvPr id="129" name="TextBox 128">
            <a:extLst>
              <a:ext uri="{FF2B5EF4-FFF2-40B4-BE49-F238E27FC236}">
                <a16:creationId xmlns:a16="http://schemas.microsoft.com/office/drawing/2014/main" id="{3069A7F1-1D13-EB41-9304-4F57CB2EF2C1}"/>
              </a:ext>
            </a:extLst>
          </p:cNvPr>
          <p:cNvSpPr txBox="1"/>
          <p:nvPr/>
        </p:nvSpPr>
        <p:spPr>
          <a:xfrm>
            <a:off x="9391530" y="925791"/>
            <a:ext cx="825867" cy="369332"/>
          </a:xfrm>
          <a:prstGeom prst="rect">
            <a:avLst/>
          </a:prstGeom>
          <a:noFill/>
        </p:spPr>
        <p:txBody>
          <a:bodyPr wrap="none" rtlCol="0">
            <a:spAutoFit/>
          </a:bodyPr>
          <a:lstStyle/>
          <a:p>
            <a:r>
              <a:rPr lang="en-US" b="1" dirty="0">
                <a:solidFill>
                  <a:srgbClr val="0070C0"/>
                </a:solidFill>
              </a:rPr>
              <a:t>0x102</a:t>
            </a:r>
          </a:p>
        </p:txBody>
      </p:sp>
      <p:grpSp>
        <p:nvGrpSpPr>
          <p:cNvPr id="13" name="Group 12">
            <a:extLst>
              <a:ext uri="{FF2B5EF4-FFF2-40B4-BE49-F238E27FC236}">
                <a16:creationId xmlns:a16="http://schemas.microsoft.com/office/drawing/2014/main" id="{3136E0DE-FB1D-C040-9A3C-A1AD00CDD2A8}"/>
              </a:ext>
            </a:extLst>
          </p:cNvPr>
          <p:cNvGrpSpPr/>
          <p:nvPr/>
        </p:nvGrpSpPr>
        <p:grpSpPr>
          <a:xfrm>
            <a:off x="8071383" y="2161387"/>
            <a:ext cx="1118011" cy="4356588"/>
            <a:chOff x="7124489" y="4118985"/>
            <a:chExt cx="1118011" cy="4356588"/>
          </a:xfrm>
        </p:grpSpPr>
        <p:sp>
          <p:nvSpPr>
            <p:cNvPr id="11" name="Left Brace 10">
              <a:extLst>
                <a:ext uri="{FF2B5EF4-FFF2-40B4-BE49-F238E27FC236}">
                  <a16:creationId xmlns:a16="http://schemas.microsoft.com/office/drawing/2014/main" id="{B16C67D7-B3C0-9F45-9C80-30F3F2F80231}"/>
                </a:ext>
              </a:extLst>
            </p:cNvPr>
            <p:cNvSpPr/>
            <p:nvPr/>
          </p:nvSpPr>
          <p:spPr>
            <a:xfrm>
              <a:off x="7935871" y="4118985"/>
              <a:ext cx="306629" cy="4356588"/>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2" name="TextBox 11">
              <a:extLst>
                <a:ext uri="{FF2B5EF4-FFF2-40B4-BE49-F238E27FC236}">
                  <a16:creationId xmlns:a16="http://schemas.microsoft.com/office/drawing/2014/main" id="{5AEF7AE7-5634-514D-938C-1AD0E45559E5}"/>
                </a:ext>
              </a:extLst>
            </p:cNvPr>
            <p:cNvSpPr txBox="1"/>
            <p:nvPr/>
          </p:nvSpPr>
          <p:spPr>
            <a:xfrm>
              <a:off x="7124489" y="6076583"/>
              <a:ext cx="811382" cy="430887"/>
            </a:xfrm>
            <a:prstGeom prst="rect">
              <a:avLst/>
            </a:prstGeom>
            <a:noFill/>
          </p:spPr>
          <p:txBody>
            <a:bodyPr wrap="square" rtlCol="0">
              <a:spAutoFit/>
            </a:bodyPr>
            <a:lstStyle/>
            <a:p>
              <a:r>
                <a:rPr lang="en-US" sz="1100" b="1" dirty="0">
                  <a:solidFill>
                    <a:srgbClr val="0070C0"/>
                  </a:solidFill>
                </a:rPr>
                <a:t>eligible for reuse</a:t>
              </a:r>
            </a:p>
          </p:txBody>
        </p:sp>
      </p:grpSp>
      <p:sp>
        <p:nvSpPr>
          <p:cNvPr id="65" name="TextBox 64">
            <a:extLst>
              <a:ext uri="{FF2B5EF4-FFF2-40B4-BE49-F238E27FC236}">
                <a16:creationId xmlns:a16="http://schemas.microsoft.com/office/drawing/2014/main" id="{A056BEB6-F2EB-0F4B-956F-F3609DC50CD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 name="Down Arrow 3">
            <a:extLst>
              <a:ext uri="{FF2B5EF4-FFF2-40B4-BE49-F238E27FC236}">
                <a16:creationId xmlns:a16="http://schemas.microsoft.com/office/drawing/2014/main" id="{466B161D-738E-9645-8929-BF3CB85E2420}"/>
              </a:ext>
            </a:extLst>
          </p:cNvPr>
          <p:cNvSpPr/>
          <p:nvPr/>
        </p:nvSpPr>
        <p:spPr>
          <a:xfrm>
            <a:off x="11172311" y="572559"/>
            <a:ext cx="374872"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26A52AB7-E139-86CB-C762-5F27DF658116}"/>
              </a:ext>
            </a:extLst>
          </p:cNvPr>
          <p:cNvGrpSpPr/>
          <p:nvPr/>
        </p:nvGrpSpPr>
        <p:grpSpPr>
          <a:xfrm>
            <a:off x="7860990" y="941891"/>
            <a:ext cx="1337572" cy="1161990"/>
            <a:chOff x="7124489" y="5725255"/>
            <a:chExt cx="1337572" cy="1161990"/>
          </a:xfrm>
        </p:grpSpPr>
        <p:sp>
          <p:nvSpPr>
            <p:cNvPr id="14" name="Left Brace 13">
              <a:extLst>
                <a:ext uri="{FF2B5EF4-FFF2-40B4-BE49-F238E27FC236}">
                  <a16:creationId xmlns:a16="http://schemas.microsoft.com/office/drawing/2014/main" id="{2978BA82-D410-CFD0-C3FD-CA26239E0528}"/>
                </a:ext>
              </a:extLst>
            </p:cNvPr>
            <p:cNvSpPr/>
            <p:nvPr/>
          </p:nvSpPr>
          <p:spPr>
            <a:xfrm>
              <a:off x="7935871" y="5725255"/>
              <a:ext cx="526190" cy="116199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5" name="TextBox 14">
              <a:extLst>
                <a:ext uri="{FF2B5EF4-FFF2-40B4-BE49-F238E27FC236}">
                  <a16:creationId xmlns:a16="http://schemas.microsoft.com/office/drawing/2014/main" id="{4CF2B0AE-E140-8EF1-781F-0B7E2619F0A8}"/>
                </a:ext>
              </a:extLst>
            </p:cNvPr>
            <p:cNvSpPr txBox="1"/>
            <p:nvPr/>
          </p:nvSpPr>
          <p:spPr>
            <a:xfrm>
              <a:off x="7124489" y="6170415"/>
              <a:ext cx="811382" cy="261610"/>
            </a:xfrm>
            <a:prstGeom prst="rect">
              <a:avLst/>
            </a:prstGeom>
            <a:noFill/>
          </p:spPr>
          <p:txBody>
            <a:bodyPr wrap="square" rtlCol="0">
              <a:spAutoFit/>
            </a:bodyPr>
            <a:lstStyle/>
            <a:p>
              <a:r>
                <a:rPr lang="en-US" sz="1100" b="1" dirty="0">
                  <a:solidFill>
                    <a:srgbClr val="0070C0"/>
                  </a:solidFill>
                </a:rPr>
                <a:t>allocated</a:t>
              </a:r>
            </a:p>
          </p:txBody>
        </p:sp>
      </p:grpSp>
    </p:spTree>
    <p:extLst>
      <p:ext uri="{BB962C8B-B14F-4D97-AF65-F5344CB8AC3E}">
        <p14:creationId xmlns:p14="http://schemas.microsoft.com/office/powerpoint/2010/main" val="77178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32-bit</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a:t>
            </a:r>
            <a:r>
              <a:rPr lang="en-US" sz="2800" dirty="0">
                <a:solidFill>
                  <a:schemeClr val="tx2"/>
                </a:solidFill>
              </a:rPr>
              <a:t> r1, [r0]</a:t>
            </a:r>
          </a:p>
          <a:p>
            <a:pPr algn="ctr"/>
            <a:r>
              <a:rPr lang="en-US" sz="2400" dirty="0">
                <a:solidFill>
                  <a:schemeClr val="tx2"/>
                </a:solidFill>
              </a:rPr>
              <a:t>load unsigned byte</a:t>
            </a: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V="1">
            <a:off x="4791018" y="1803981"/>
            <a:ext cx="0" cy="122683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C7B8180-C132-899A-4DFB-210076F61772}"/>
              </a:ext>
            </a:extLst>
          </p:cNvPr>
          <p:cNvCxnSpPr>
            <a:cxnSpLocks/>
          </p:cNvCxnSpPr>
          <p:nvPr/>
        </p:nvCxnSpPr>
        <p:spPr>
          <a:xfrm flipH="1">
            <a:off x="4783434" y="3016743"/>
            <a:ext cx="1935377" cy="0"/>
          </a:xfrm>
          <a:prstGeom prst="straightConnector1">
            <a:avLst/>
          </a:prstGeom>
          <a:ln w="31750">
            <a:solidFill>
              <a:srgbClr val="00B0F0"/>
            </a:solidFill>
            <a:tailEnd type="non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C5F71BC5-43A1-CE05-4448-DC95458E4EB9}"/>
              </a:ext>
            </a:extLst>
          </p:cNvPr>
          <p:cNvCxnSpPr>
            <a:cxnSpLocks/>
          </p:cNvCxnSpPr>
          <p:nvPr/>
        </p:nvCxnSpPr>
        <p:spPr>
          <a:xfrm flipV="1">
            <a:off x="3847878" y="1794202"/>
            <a:ext cx="0" cy="912226"/>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57BF24A-B6C8-3E6B-01A3-D533B4F22034}"/>
              </a:ext>
            </a:extLst>
          </p:cNvPr>
          <p:cNvCxnSpPr>
            <a:cxnSpLocks/>
          </p:cNvCxnSpPr>
          <p:nvPr/>
        </p:nvCxnSpPr>
        <p:spPr>
          <a:xfrm flipH="1">
            <a:off x="3847878" y="2706428"/>
            <a:ext cx="2852858" cy="0"/>
          </a:xfrm>
          <a:prstGeom prst="straightConnector1">
            <a:avLst/>
          </a:prstGeom>
          <a:ln w="3175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5CAED960-919C-64F4-6921-2AC40BF6188C}"/>
              </a:ext>
            </a:extLst>
          </p:cNvPr>
          <p:cNvCxnSpPr>
            <a:cxnSpLocks/>
          </p:cNvCxnSpPr>
          <p:nvPr/>
        </p:nvCxnSpPr>
        <p:spPr>
          <a:xfrm flipV="1">
            <a:off x="2912322" y="1762361"/>
            <a:ext cx="0" cy="655035"/>
          </a:xfrm>
          <a:prstGeom prst="straightConnector1">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0D29CBFB-231F-E451-2DB7-16DE39450709}"/>
              </a:ext>
            </a:extLst>
          </p:cNvPr>
          <p:cNvCxnSpPr>
            <a:cxnSpLocks/>
          </p:cNvCxnSpPr>
          <p:nvPr/>
        </p:nvCxnSpPr>
        <p:spPr>
          <a:xfrm flipH="1">
            <a:off x="2912322" y="2417396"/>
            <a:ext cx="3806489" cy="0"/>
          </a:xfrm>
          <a:prstGeom prst="straightConnector1">
            <a:avLst/>
          </a:prstGeom>
          <a:ln w="31750">
            <a:solidFill>
              <a:srgbClr val="7030A0"/>
            </a:solidFill>
            <a:tailEnd type="non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182F34BD-B74F-0E62-89BE-5A232950507C}"/>
              </a:ext>
            </a:extLst>
          </p:cNvPr>
          <p:cNvGrpSpPr/>
          <p:nvPr/>
        </p:nvGrpSpPr>
        <p:grpSpPr>
          <a:xfrm>
            <a:off x="912104" y="4009721"/>
            <a:ext cx="1363444" cy="646331"/>
            <a:chOff x="912104" y="4009721"/>
            <a:chExt cx="1363444" cy="646331"/>
          </a:xfrm>
        </p:grpSpPr>
        <p:sp>
          <p:nvSpPr>
            <p:cNvPr id="3" name="TextBox 2">
              <a:extLst>
                <a:ext uri="{FF2B5EF4-FFF2-40B4-BE49-F238E27FC236}">
                  <a16:creationId xmlns:a16="http://schemas.microsoft.com/office/drawing/2014/main" id="{C7C10F26-EA17-3EA5-43C3-F6E605054DA5}"/>
                </a:ext>
              </a:extLst>
            </p:cNvPr>
            <p:cNvSpPr txBox="1"/>
            <p:nvPr/>
          </p:nvSpPr>
          <p:spPr>
            <a:xfrm>
              <a:off x="912104" y="4009721"/>
              <a:ext cx="1018227" cy="646331"/>
            </a:xfrm>
            <a:prstGeom prst="rect">
              <a:avLst/>
            </a:prstGeom>
            <a:noFill/>
          </p:spPr>
          <p:txBody>
            <a:bodyPr wrap="none" rtlCol="0">
              <a:spAutoFit/>
            </a:bodyPr>
            <a:lstStyle/>
            <a:p>
              <a:r>
                <a:rPr lang="en-US" dirty="0"/>
                <a:t>Memory</a:t>
              </a:r>
            </a:p>
            <a:p>
              <a:r>
                <a:rPr lang="en-US" dirty="0"/>
                <a:t>address</a:t>
              </a:r>
            </a:p>
          </p:txBody>
        </p:sp>
        <p:sp>
          <p:nvSpPr>
            <p:cNvPr id="4" name="Right Arrow 3">
              <a:extLst>
                <a:ext uri="{FF2B5EF4-FFF2-40B4-BE49-F238E27FC236}">
                  <a16:creationId xmlns:a16="http://schemas.microsoft.com/office/drawing/2014/main" id="{1D61DB7E-6931-C0E9-D9C8-E33BD7404BFA}"/>
                </a:ext>
              </a:extLst>
            </p:cNvPr>
            <p:cNvSpPr/>
            <p:nvPr/>
          </p:nvSpPr>
          <p:spPr>
            <a:xfrm>
              <a:off x="1903890" y="4217950"/>
              <a:ext cx="371658" cy="1879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86526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solidFill>
                <a:srgbClr val="FF0000"/>
              </a:solidFill>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a:t>
            </a:r>
            <a:r>
              <a:rPr lang="en-US" altLang="en-US" sz="2000" b="0" dirty="0">
                <a:solidFill>
                  <a:srgbClr val="FF0000"/>
                </a:solidFill>
                <a:latin typeface="Consolas" panose="020B0609020204030204" pitchFamily="49" charset="0"/>
              </a:rPr>
              <a:t> </a:t>
            </a:r>
            <a:r>
              <a:rPr lang="en-US" altLang="en-US" sz="2000" b="1" dirty="0">
                <a:solidFill>
                  <a:srgbClr val="FF0000"/>
                </a:solidFill>
                <a:latin typeface="Consolas" panose="020B0609020204030204" pitchFamily="49" charset="0"/>
              </a:rPr>
              <a:t>main</a:t>
            </a:r>
            <a:r>
              <a:rPr lang="en-US" altLang="en-US" sz="2000" b="0" dirty="0">
                <a:solidFill>
                  <a:srgbClr val="FF0000"/>
                </a:solidFill>
                <a:latin typeface="Consolas" panose="020B0609020204030204" pitchFamily="49" charset="0"/>
              </a:rPr>
              <a:t>(int</a:t>
            </a:r>
            <a:r>
              <a:rPr lang="en-US" altLang="en-US" sz="2000" dirty="0">
                <a:solidFill>
                  <a:srgbClr val="FF0000"/>
                </a:solidFill>
                <a:latin typeface="Consolas" panose="020B0609020204030204" pitchFamily="49" charset="0"/>
              </a:rPr>
              <a:t> </a:t>
            </a:r>
            <a:r>
              <a:rPr lang="en-US" altLang="en-US" sz="2000" dirty="0" err="1">
                <a:solidFill>
                  <a:srgbClr val="FF0000"/>
                </a:solidFill>
                <a:latin typeface="Consolas" panose="020B0609020204030204" pitchFamily="49" charset="0"/>
              </a:rPr>
              <a:t>argc</a:t>
            </a:r>
            <a:r>
              <a:rPr lang="en-US" altLang="en-US" sz="2000" dirty="0">
                <a:solidFill>
                  <a:srgbClr val="FF0000"/>
                </a:solidFill>
                <a:latin typeface="Consolas" panose="020B0609020204030204" pitchFamily="49" charset="0"/>
              </a:rPr>
              <a:t>, char *</a:t>
            </a:r>
            <a:r>
              <a:rPr lang="en-US" altLang="en-US" sz="2000" dirty="0" err="1">
                <a:solidFill>
                  <a:srgbClr val="FF0000"/>
                </a:solidFill>
                <a:latin typeface="Consolas" panose="020B0609020204030204" pitchFamily="49" charset="0"/>
              </a:rPr>
              <a:t>argv</a:t>
            </a:r>
            <a:r>
              <a:rPr lang="en-US" altLang="en-US" sz="2000" dirty="0">
                <a:solidFill>
                  <a:srgbClr val="FF0000"/>
                </a:solidFill>
                <a:latin typeface="Consolas" panose="020B0609020204030204" pitchFamily="49" charset="0"/>
              </a:rPr>
              <a:t>[]</a:t>
            </a:r>
            <a:r>
              <a:rPr lang="en-US" altLang="en-US" sz="2000" b="0" dirty="0">
                <a:solidFill>
                  <a:srgbClr val="FF0000"/>
                </a:solidFill>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1200330"/>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21838099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b="0" dirty="0" err="1">
                <a:solidFill>
                  <a:srgbClr val="FF0000"/>
                </a:solidFill>
                <a:latin typeface="Consolas" panose="020B0609020204030204" pitchFamily="49" charset="0"/>
              </a:rPr>
              <a:t>printf</a:t>
            </a:r>
            <a:r>
              <a:rPr lang="en-US" altLang="en-US" sz="2000" b="0" dirty="0">
                <a:solidFill>
                  <a:srgbClr val="FF0000"/>
                </a:solidFill>
                <a:latin typeface="Consolas" panose="020B0609020204030204" pitchFamily="49" charset="0"/>
              </a:rPr>
              <a:t>("%d", </a:t>
            </a:r>
            <a:r>
              <a:rPr lang="en-US" altLang="en-US" sz="2000" dirty="0">
                <a:solidFill>
                  <a:srgbClr val="FF0000"/>
                </a:solidFill>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1200330"/>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2" name="Down Arrow 11">
            <a:extLst>
              <a:ext uri="{FF2B5EF4-FFF2-40B4-BE49-F238E27FC236}">
                <a16:creationId xmlns:a16="http://schemas.microsoft.com/office/drawing/2014/main" id="{ED18BFDD-B429-454F-A415-9B4862B90A16}"/>
              </a:ext>
            </a:extLst>
          </p:cNvPr>
          <p:cNvSpPr/>
          <p:nvPr/>
        </p:nvSpPr>
        <p:spPr>
          <a:xfrm>
            <a:off x="10373807" y="31242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07428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006503"/>
          </a:xfrm>
          <a:prstGeom prst="leftBrace">
            <a:avLst>
              <a:gd name="adj1" fmla="val 8333"/>
              <a:gd name="adj2" fmla="val 3531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763493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006503"/>
          </a:xfrm>
          <a:prstGeom prst="leftBrace">
            <a:avLst>
              <a:gd name="adj1" fmla="val 8333"/>
              <a:gd name="adj2" fmla="val 3531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14" name="Down Arrow 13">
            <a:extLst>
              <a:ext uri="{FF2B5EF4-FFF2-40B4-BE49-F238E27FC236}">
                <a16:creationId xmlns:a16="http://schemas.microsoft.com/office/drawing/2014/main" id="{701E06DB-D9D1-4F41-BD65-58DF0FB63A17}"/>
              </a:ext>
            </a:extLst>
          </p:cNvPr>
          <p:cNvSpPr/>
          <p:nvPr/>
        </p:nvSpPr>
        <p:spPr>
          <a:xfrm>
            <a:off x="10373807" y="39624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33338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811187"/>
          </a:xfrm>
          <a:prstGeom prst="leftBrace">
            <a:avLst>
              <a:gd name="adj1" fmla="val 8333"/>
              <a:gd name="adj2" fmla="val 2488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Tree>
    <p:extLst>
      <p:ext uri="{BB962C8B-B14F-4D97-AF65-F5344CB8AC3E}">
        <p14:creationId xmlns:p14="http://schemas.microsoft.com/office/powerpoint/2010/main" val="20223989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811187"/>
          </a:xfrm>
          <a:prstGeom prst="leftBrace">
            <a:avLst>
              <a:gd name="adj1" fmla="val 8333"/>
              <a:gd name="adj2" fmla="val 2488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16" name="Down Arrow 15">
            <a:extLst>
              <a:ext uri="{FF2B5EF4-FFF2-40B4-BE49-F238E27FC236}">
                <a16:creationId xmlns:a16="http://schemas.microsoft.com/office/drawing/2014/main" id="{95BC0780-F5AE-F148-919F-2C097B0192F1}"/>
              </a:ext>
            </a:extLst>
          </p:cNvPr>
          <p:cNvSpPr/>
          <p:nvPr/>
        </p:nvSpPr>
        <p:spPr>
          <a:xfrm>
            <a:off x="10373807" y="47244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88291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3611406"/>
          </a:xfrm>
          <a:prstGeom prst="leftBrace">
            <a:avLst>
              <a:gd name="adj1" fmla="val 8333"/>
              <a:gd name="adj2" fmla="val 1942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Tree>
    <p:extLst>
      <p:ext uri="{BB962C8B-B14F-4D97-AF65-F5344CB8AC3E}">
        <p14:creationId xmlns:p14="http://schemas.microsoft.com/office/powerpoint/2010/main" val="14153282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3611406"/>
          </a:xfrm>
          <a:prstGeom prst="leftBrace">
            <a:avLst>
              <a:gd name="adj1" fmla="val 8333"/>
              <a:gd name="adj2" fmla="val 1942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21" name="Down Arrow 20">
            <a:extLst>
              <a:ext uri="{FF2B5EF4-FFF2-40B4-BE49-F238E27FC236}">
                <a16:creationId xmlns:a16="http://schemas.microsoft.com/office/drawing/2014/main" id="{04ECC091-7007-834F-B6D4-B0C73462C793}"/>
              </a:ext>
            </a:extLst>
          </p:cNvPr>
          <p:cNvSpPr/>
          <p:nvPr/>
        </p:nvSpPr>
        <p:spPr>
          <a:xfrm>
            <a:off x="10373807" y="55626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49537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4420583"/>
          </a:xfrm>
          <a:prstGeom prst="leftBrace">
            <a:avLst>
              <a:gd name="adj1" fmla="val 8333"/>
              <a:gd name="adj2" fmla="val 1594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36" name="TextBox 35">
            <a:extLst>
              <a:ext uri="{FF2B5EF4-FFF2-40B4-BE49-F238E27FC236}">
                <a16:creationId xmlns:a16="http://schemas.microsoft.com/office/drawing/2014/main" id="{BDCA44DD-7D96-5D4E-8B2F-9283719063EC}"/>
              </a:ext>
            </a:extLst>
          </p:cNvPr>
          <p:cNvSpPr txBox="1"/>
          <p:nvPr/>
        </p:nvSpPr>
        <p:spPr>
          <a:xfrm>
            <a:off x="9383207" y="5457378"/>
            <a:ext cx="2438399" cy="800219"/>
          </a:xfrm>
          <a:prstGeom prst="rect">
            <a:avLst/>
          </a:prstGeom>
          <a:solidFill>
            <a:srgbClr val="F3753F"/>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7" name="Rectangle 36">
            <a:extLst>
              <a:ext uri="{FF2B5EF4-FFF2-40B4-BE49-F238E27FC236}">
                <a16:creationId xmlns:a16="http://schemas.microsoft.com/office/drawing/2014/main" id="{0E342A5E-F879-C644-9932-1F9ED4FEFE39}"/>
              </a:ext>
            </a:extLst>
          </p:cNvPr>
          <p:cNvSpPr/>
          <p:nvPr/>
        </p:nvSpPr>
        <p:spPr bwMode="auto">
          <a:xfrm>
            <a:off x="9721521" y="579406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latin typeface="Arial" panose="020B0604020202020204" pitchFamily="34" charset="0"/>
              </a:rPr>
              <a:t>1</a:t>
            </a:r>
            <a:endParaRPr kumimoji="0" lang="en-US" sz="18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26515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solidFill>
                  <a:srgbClr val="FF0000"/>
                </a:solidFill>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4420583"/>
          </a:xfrm>
          <a:prstGeom prst="leftBrace">
            <a:avLst>
              <a:gd name="adj1" fmla="val 8333"/>
              <a:gd name="adj2" fmla="val 1594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36" name="TextBox 35">
            <a:extLst>
              <a:ext uri="{FF2B5EF4-FFF2-40B4-BE49-F238E27FC236}">
                <a16:creationId xmlns:a16="http://schemas.microsoft.com/office/drawing/2014/main" id="{BDCA44DD-7D96-5D4E-8B2F-9283719063EC}"/>
              </a:ext>
            </a:extLst>
          </p:cNvPr>
          <p:cNvSpPr txBox="1"/>
          <p:nvPr/>
        </p:nvSpPr>
        <p:spPr>
          <a:xfrm>
            <a:off x="9383207" y="5464935"/>
            <a:ext cx="2438399" cy="800219"/>
          </a:xfrm>
          <a:prstGeom prst="rect">
            <a:avLst/>
          </a:prstGeom>
          <a:solidFill>
            <a:srgbClr val="F3753F"/>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7" name="Rectangle 36">
            <a:extLst>
              <a:ext uri="{FF2B5EF4-FFF2-40B4-BE49-F238E27FC236}">
                <a16:creationId xmlns:a16="http://schemas.microsoft.com/office/drawing/2014/main" id="{0E342A5E-F879-C644-9932-1F9ED4FEFE39}"/>
              </a:ext>
            </a:extLst>
          </p:cNvPr>
          <p:cNvSpPr/>
          <p:nvPr/>
        </p:nvSpPr>
        <p:spPr bwMode="auto">
          <a:xfrm>
            <a:off x="9721521" y="579406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latin typeface="Arial" panose="020B0604020202020204" pitchFamily="34" charset="0"/>
              </a:rPr>
              <a:t>1</a:t>
            </a:r>
            <a:endParaRPr kumimoji="0" lang="en-US" sz="1800" i="0" u="none" strike="noStrike" cap="none" normalizeH="0" baseline="0" dirty="0">
              <a:ln>
                <a:noFill/>
              </a:ln>
              <a:solidFill>
                <a:schemeClr val="tx1"/>
              </a:solidFill>
              <a:effectLst/>
              <a:latin typeface="Arial" panose="020B0604020202020204" pitchFamily="34" charset="0"/>
            </a:endParaRP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5019496"/>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5424728"/>
            <a:ext cx="1184940" cy="369332"/>
          </a:xfrm>
          <a:prstGeom prst="rect">
            <a:avLst/>
          </a:prstGeom>
          <a:noFill/>
        </p:spPr>
        <p:txBody>
          <a:bodyPr wrap="none" rtlCol="0">
            <a:spAutoFit/>
          </a:bodyPr>
          <a:lstStyle/>
          <a:p>
            <a:r>
              <a:rPr lang="en-US" dirty="0">
                <a:solidFill>
                  <a:srgbClr val="FF0000"/>
                </a:solidFill>
              </a:rPr>
              <a:t>Returns 1</a:t>
            </a:r>
          </a:p>
        </p:txBody>
      </p:sp>
      <p:sp>
        <p:nvSpPr>
          <p:cNvPr id="8" name="Down Arrow 7">
            <a:extLst>
              <a:ext uri="{FF2B5EF4-FFF2-40B4-BE49-F238E27FC236}">
                <a16:creationId xmlns:a16="http://schemas.microsoft.com/office/drawing/2014/main" id="{D44A0B40-E14D-0123-5B3F-56C9A2CBC80A}"/>
              </a:ext>
            </a:extLst>
          </p:cNvPr>
          <p:cNvSpPr/>
          <p:nvPr/>
        </p:nvSpPr>
        <p:spPr>
          <a:xfrm flipV="1">
            <a:off x="10645882" y="5910220"/>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0744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16-bit</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ldrh</a:t>
            </a:r>
            <a:r>
              <a:rPr lang="en-US" sz="2800" dirty="0">
                <a:solidFill>
                  <a:schemeClr val="tx2"/>
                </a:solidFill>
              </a:rPr>
              <a:t> r1, [r0]</a:t>
            </a:r>
          </a:p>
          <a:p>
            <a:pPr algn="ctr"/>
            <a:r>
              <a:rPr lang="en-US" sz="2800" dirty="0">
                <a:solidFill>
                  <a:schemeClr val="tx2"/>
                </a:solidFill>
              </a:rPr>
              <a:t>load unsigned halfword</a:t>
            </a: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V="1">
            <a:off x="4791018" y="1803981"/>
            <a:ext cx="0" cy="122683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C7B8180-C132-899A-4DFB-210076F61772}"/>
              </a:ext>
            </a:extLst>
          </p:cNvPr>
          <p:cNvCxnSpPr>
            <a:cxnSpLocks/>
          </p:cNvCxnSpPr>
          <p:nvPr/>
        </p:nvCxnSpPr>
        <p:spPr>
          <a:xfrm flipH="1">
            <a:off x="4783434" y="3016743"/>
            <a:ext cx="1935377" cy="0"/>
          </a:xfrm>
          <a:prstGeom prst="straightConnector1">
            <a:avLst/>
          </a:prstGeom>
          <a:ln w="31750">
            <a:solidFill>
              <a:srgbClr val="00B0F0"/>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5D37764-1698-1FAC-872F-5F160D025638}"/>
              </a:ext>
            </a:extLst>
          </p:cNvPr>
          <p:cNvSpPr txBox="1"/>
          <p:nvPr/>
        </p:nvSpPr>
        <p:spPr>
          <a:xfrm>
            <a:off x="9420218" y="2868224"/>
            <a:ext cx="1813317" cy="646331"/>
          </a:xfrm>
          <a:prstGeom prst="rect">
            <a:avLst/>
          </a:prstGeom>
          <a:noFill/>
        </p:spPr>
        <p:txBody>
          <a:bodyPr wrap="none" rtlCol="0">
            <a:spAutoFit/>
          </a:bodyPr>
          <a:lstStyle/>
          <a:p>
            <a:r>
              <a:rPr lang="en-US" dirty="0"/>
              <a:t>0x0201 </a:t>
            </a:r>
          </a:p>
          <a:p>
            <a:r>
              <a:rPr lang="en-US" dirty="0"/>
              <a:t>positive number</a:t>
            </a:r>
          </a:p>
        </p:txBody>
      </p:sp>
      <p:sp>
        <p:nvSpPr>
          <p:cNvPr id="4" name="Right Brace 3">
            <a:extLst>
              <a:ext uri="{FF2B5EF4-FFF2-40B4-BE49-F238E27FC236}">
                <a16:creationId xmlns:a16="http://schemas.microsoft.com/office/drawing/2014/main" id="{856DF7DF-B146-B274-A922-150B5820470A}"/>
              </a:ext>
            </a:extLst>
          </p:cNvPr>
          <p:cNvSpPr/>
          <p:nvPr/>
        </p:nvSpPr>
        <p:spPr>
          <a:xfrm>
            <a:off x="9045482" y="2860700"/>
            <a:ext cx="512243" cy="68141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5" name="Group 4">
            <a:extLst>
              <a:ext uri="{FF2B5EF4-FFF2-40B4-BE49-F238E27FC236}">
                <a16:creationId xmlns:a16="http://schemas.microsoft.com/office/drawing/2014/main" id="{87921914-FA35-57CD-3765-64D088777ED8}"/>
              </a:ext>
            </a:extLst>
          </p:cNvPr>
          <p:cNvGrpSpPr/>
          <p:nvPr/>
        </p:nvGrpSpPr>
        <p:grpSpPr>
          <a:xfrm>
            <a:off x="912104" y="4009721"/>
            <a:ext cx="1363444" cy="646331"/>
            <a:chOff x="912104" y="4009721"/>
            <a:chExt cx="1363444" cy="646331"/>
          </a:xfrm>
        </p:grpSpPr>
        <p:sp>
          <p:nvSpPr>
            <p:cNvPr id="6" name="TextBox 5">
              <a:extLst>
                <a:ext uri="{FF2B5EF4-FFF2-40B4-BE49-F238E27FC236}">
                  <a16:creationId xmlns:a16="http://schemas.microsoft.com/office/drawing/2014/main" id="{FAF97D54-F890-EEAE-5BD3-646EA3FE9616}"/>
                </a:ext>
              </a:extLst>
            </p:cNvPr>
            <p:cNvSpPr txBox="1"/>
            <p:nvPr/>
          </p:nvSpPr>
          <p:spPr>
            <a:xfrm>
              <a:off x="912104" y="4009721"/>
              <a:ext cx="1018227" cy="646331"/>
            </a:xfrm>
            <a:prstGeom prst="rect">
              <a:avLst/>
            </a:prstGeom>
            <a:noFill/>
          </p:spPr>
          <p:txBody>
            <a:bodyPr wrap="none" rtlCol="0">
              <a:spAutoFit/>
            </a:bodyPr>
            <a:lstStyle/>
            <a:p>
              <a:r>
                <a:rPr lang="en-US" dirty="0"/>
                <a:t>Memory</a:t>
              </a:r>
            </a:p>
            <a:p>
              <a:r>
                <a:rPr lang="en-US" dirty="0"/>
                <a:t>address</a:t>
              </a:r>
            </a:p>
          </p:txBody>
        </p:sp>
        <p:sp>
          <p:nvSpPr>
            <p:cNvPr id="20" name="Right Arrow 19">
              <a:extLst>
                <a:ext uri="{FF2B5EF4-FFF2-40B4-BE49-F238E27FC236}">
                  <a16:creationId xmlns:a16="http://schemas.microsoft.com/office/drawing/2014/main" id="{78788C42-21B9-03C4-BEE9-C7A8C2FAAA7F}"/>
                </a:ext>
              </a:extLst>
            </p:cNvPr>
            <p:cNvSpPr/>
            <p:nvPr/>
          </p:nvSpPr>
          <p:spPr>
            <a:xfrm>
              <a:off x="1903890" y="4217950"/>
              <a:ext cx="371658" cy="1879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1" name="Straight Arrow Connector 20">
            <a:extLst>
              <a:ext uri="{FF2B5EF4-FFF2-40B4-BE49-F238E27FC236}">
                <a16:creationId xmlns:a16="http://schemas.microsoft.com/office/drawing/2014/main" id="{9FBFDD07-C035-F76D-A340-5818ED1A7A95}"/>
              </a:ext>
            </a:extLst>
          </p:cNvPr>
          <p:cNvCxnSpPr>
            <a:cxnSpLocks/>
          </p:cNvCxnSpPr>
          <p:nvPr/>
        </p:nvCxnSpPr>
        <p:spPr>
          <a:xfrm flipV="1">
            <a:off x="3847878" y="1794202"/>
            <a:ext cx="0" cy="629684"/>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C05E27A-1FFD-E021-94DA-D062ED994CF6}"/>
              </a:ext>
            </a:extLst>
          </p:cNvPr>
          <p:cNvCxnSpPr>
            <a:cxnSpLocks/>
          </p:cNvCxnSpPr>
          <p:nvPr/>
        </p:nvCxnSpPr>
        <p:spPr>
          <a:xfrm flipV="1">
            <a:off x="2912322" y="1762361"/>
            <a:ext cx="0" cy="655035"/>
          </a:xfrm>
          <a:prstGeom prst="straightConnector1">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A8B1924-DF0D-4B2F-C8BB-6C5C24BB7C84}"/>
              </a:ext>
            </a:extLst>
          </p:cNvPr>
          <p:cNvSpPr txBox="1"/>
          <p:nvPr/>
        </p:nvSpPr>
        <p:spPr>
          <a:xfrm>
            <a:off x="2586785" y="2407617"/>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
        <p:nvSpPr>
          <p:cNvPr id="27" name="TextBox 26">
            <a:extLst>
              <a:ext uri="{FF2B5EF4-FFF2-40B4-BE49-F238E27FC236}">
                <a16:creationId xmlns:a16="http://schemas.microsoft.com/office/drawing/2014/main" id="{C8CE3082-9938-3AFC-B8D5-6B1352EC7519}"/>
              </a:ext>
            </a:extLst>
          </p:cNvPr>
          <p:cNvSpPr txBox="1"/>
          <p:nvPr/>
        </p:nvSpPr>
        <p:spPr>
          <a:xfrm>
            <a:off x="3463666" y="2423886"/>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Tree>
    <p:extLst>
      <p:ext uri="{BB962C8B-B14F-4D97-AF65-F5344CB8AC3E}">
        <p14:creationId xmlns:p14="http://schemas.microsoft.com/office/powerpoint/2010/main" val="1169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90775"/>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3611406"/>
          </a:xfrm>
          <a:prstGeom prst="leftBrace">
            <a:avLst>
              <a:gd name="adj1" fmla="val 8333"/>
              <a:gd name="adj2" fmla="val 1942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4152553"/>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4557785"/>
            <a:ext cx="1184940" cy="369332"/>
          </a:xfrm>
          <a:prstGeom prst="rect">
            <a:avLst/>
          </a:prstGeom>
          <a:noFill/>
        </p:spPr>
        <p:txBody>
          <a:bodyPr wrap="none" rtlCol="0">
            <a:spAutoFit/>
          </a:bodyPr>
          <a:lstStyle/>
          <a:p>
            <a:r>
              <a:rPr lang="en-US" dirty="0">
                <a:solidFill>
                  <a:srgbClr val="FF0000"/>
                </a:solidFill>
              </a:rPr>
              <a:t>Returns 2</a:t>
            </a:r>
          </a:p>
        </p:txBody>
      </p:sp>
      <p:sp>
        <p:nvSpPr>
          <p:cNvPr id="8" name="TextBox 7">
            <a:extLst>
              <a:ext uri="{FF2B5EF4-FFF2-40B4-BE49-F238E27FC236}">
                <a16:creationId xmlns:a16="http://schemas.microsoft.com/office/drawing/2014/main" id="{7F682477-070F-A9C0-6D79-FCD30D16AED3}"/>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9" name="Down Arrow 8">
            <a:extLst>
              <a:ext uri="{FF2B5EF4-FFF2-40B4-BE49-F238E27FC236}">
                <a16:creationId xmlns:a16="http://schemas.microsoft.com/office/drawing/2014/main" id="{E6C95833-23A1-5F84-49E3-990F7C80BD26}"/>
              </a:ext>
            </a:extLst>
          </p:cNvPr>
          <p:cNvSpPr/>
          <p:nvPr/>
        </p:nvSpPr>
        <p:spPr>
          <a:xfrm flipV="1">
            <a:off x="10983409" y="5140570"/>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EBC82C7-89E5-1A4A-3E11-F13DE8618C96}"/>
              </a:ext>
            </a:extLst>
          </p:cNvPr>
          <p:cNvGrpSpPr/>
          <p:nvPr/>
        </p:nvGrpSpPr>
        <p:grpSpPr>
          <a:xfrm>
            <a:off x="7116449" y="5473236"/>
            <a:ext cx="2010618" cy="767842"/>
            <a:chOff x="7116449" y="5473236"/>
            <a:chExt cx="2010618" cy="767842"/>
          </a:xfrm>
        </p:grpSpPr>
        <p:sp>
          <p:nvSpPr>
            <p:cNvPr id="10" name="Left Brace 9">
              <a:extLst>
                <a:ext uri="{FF2B5EF4-FFF2-40B4-BE49-F238E27FC236}">
                  <a16:creationId xmlns:a16="http://schemas.microsoft.com/office/drawing/2014/main" id="{A58913DC-9578-C8B7-F25C-85B596592369}"/>
                </a:ext>
              </a:extLst>
            </p:cNvPr>
            <p:cNvSpPr/>
            <p:nvPr/>
          </p:nvSpPr>
          <p:spPr>
            <a:xfrm>
              <a:off x="8575581" y="5473236"/>
              <a:ext cx="551486" cy="767842"/>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0E120BCB-301F-BA18-7F50-C25A7FDCD9F6}"/>
                </a:ext>
              </a:extLst>
            </p:cNvPr>
            <p:cNvSpPr txBox="1"/>
            <p:nvPr/>
          </p:nvSpPr>
          <p:spPr>
            <a:xfrm>
              <a:off x="7116449" y="5630635"/>
              <a:ext cx="1492716" cy="369332"/>
            </a:xfrm>
            <a:prstGeom prst="rect">
              <a:avLst/>
            </a:prstGeom>
            <a:noFill/>
          </p:spPr>
          <p:txBody>
            <a:bodyPr wrap="none" rtlCol="0">
              <a:spAutoFit/>
            </a:bodyPr>
            <a:lstStyle/>
            <a:p>
              <a:r>
                <a:rPr lang="en-US" dirty="0"/>
                <a:t>Out of scope</a:t>
              </a:r>
            </a:p>
          </p:txBody>
        </p:sp>
      </p:grpSp>
    </p:spTree>
    <p:extLst>
      <p:ext uri="{BB962C8B-B14F-4D97-AF65-F5344CB8AC3E}">
        <p14:creationId xmlns:p14="http://schemas.microsoft.com/office/powerpoint/2010/main" val="9663830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811187"/>
          </a:xfrm>
          <a:prstGeom prst="leftBrace">
            <a:avLst>
              <a:gd name="adj1" fmla="val 8333"/>
              <a:gd name="adj2" fmla="val 2488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3466752"/>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3871984"/>
            <a:ext cx="1184940" cy="369332"/>
          </a:xfrm>
          <a:prstGeom prst="rect">
            <a:avLst/>
          </a:prstGeom>
          <a:noFill/>
        </p:spPr>
        <p:txBody>
          <a:bodyPr wrap="none" rtlCol="0">
            <a:spAutoFit/>
          </a:bodyPr>
          <a:lstStyle/>
          <a:p>
            <a:r>
              <a:rPr lang="en-US" dirty="0">
                <a:solidFill>
                  <a:srgbClr val="FF0000"/>
                </a:solidFill>
              </a:rPr>
              <a:t>Returns 6</a:t>
            </a:r>
          </a:p>
        </p:txBody>
      </p:sp>
      <p:sp>
        <p:nvSpPr>
          <p:cNvPr id="8" name="TextBox 7">
            <a:extLst>
              <a:ext uri="{FF2B5EF4-FFF2-40B4-BE49-F238E27FC236}">
                <a16:creationId xmlns:a16="http://schemas.microsoft.com/office/drawing/2014/main" id="{D5363706-8036-DCF6-1521-B747BE591628}"/>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9" name="TextBox 8">
            <a:extLst>
              <a:ext uri="{FF2B5EF4-FFF2-40B4-BE49-F238E27FC236}">
                <a16:creationId xmlns:a16="http://schemas.microsoft.com/office/drawing/2014/main" id="{35E4272A-BB05-83A3-EC86-209B71AE91E3}"/>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0" name="Down Arrow 9">
            <a:extLst>
              <a:ext uri="{FF2B5EF4-FFF2-40B4-BE49-F238E27FC236}">
                <a16:creationId xmlns:a16="http://schemas.microsoft.com/office/drawing/2014/main" id="{33A0ADC3-1521-95B7-E13E-D3E755A47A16}"/>
              </a:ext>
            </a:extLst>
          </p:cNvPr>
          <p:cNvSpPr/>
          <p:nvPr/>
        </p:nvSpPr>
        <p:spPr>
          <a:xfrm flipV="1">
            <a:off x="10874482" y="4367577"/>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6D922E9E-7813-38B4-FA0F-B3CC4ED7C12B}"/>
              </a:ext>
            </a:extLst>
          </p:cNvPr>
          <p:cNvGrpSpPr/>
          <p:nvPr/>
        </p:nvGrpSpPr>
        <p:grpSpPr>
          <a:xfrm>
            <a:off x="7133797" y="4648200"/>
            <a:ext cx="2049572" cy="1592878"/>
            <a:chOff x="7133797" y="4648200"/>
            <a:chExt cx="2049572" cy="1592878"/>
          </a:xfrm>
        </p:grpSpPr>
        <p:sp>
          <p:nvSpPr>
            <p:cNvPr id="12" name="Left Brace 11">
              <a:extLst>
                <a:ext uri="{FF2B5EF4-FFF2-40B4-BE49-F238E27FC236}">
                  <a16:creationId xmlns:a16="http://schemas.microsoft.com/office/drawing/2014/main" id="{CF311830-6E26-9976-5196-B302EB8E5D13}"/>
                </a:ext>
              </a:extLst>
            </p:cNvPr>
            <p:cNvSpPr/>
            <p:nvPr/>
          </p:nvSpPr>
          <p:spPr>
            <a:xfrm>
              <a:off x="8575581" y="4648200"/>
              <a:ext cx="607788" cy="1592878"/>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3AC798F5-E1D1-3179-0468-6E87C762668A}"/>
                </a:ext>
              </a:extLst>
            </p:cNvPr>
            <p:cNvSpPr txBox="1"/>
            <p:nvPr/>
          </p:nvSpPr>
          <p:spPr>
            <a:xfrm>
              <a:off x="7133797" y="5121552"/>
              <a:ext cx="1492716" cy="369332"/>
            </a:xfrm>
            <a:prstGeom prst="rect">
              <a:avLst/>
            </a:prstGeom>
            <a:noFill/>
          </p:spPr>
          <p:txBody>
            <a:bodyPr wrap="none" rtlCol="0">
              <a:spAutoFit/>
            </a:bodyPr>
            <a:lstStyle/>
            <a:p>
              <a:r>
                <a:rPr lang="en-US" dirty="0"/>
                <a:t>Out of scope</a:t>
              </a:r>
            </a:p>
          </p:txBody>
        </p:sp>
      </p:grpSp>
    </p:spTree>
    <p:extLst>
      <p:ext uri="{BB962C8B-B14F-4D97-AF65-F5344CB8AC3E}">
        <p14:creationId xmlns:p14="http://schemas.microsoft.com/office/powerpoint/2010/main" val="9847134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4128"/>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2006502"/>
          </a:xfrm>
          <a:prstGeom prst="leftBrace">
            <a:avLst>
              <a:gd name="adj1" fmla="val 8333"/>
              <a:gd name="adj2" fmla="val 3531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2704752"/>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083767" y="3109984"/>
            <a:ext cx="1313181" cy="369332"/>
          </a:xfrm>
          <a:prstGeom prst="rect">
            <a:avLst/>
          </a:prstGeom>
          <a:noFill/>
        </p:spPr>
        <p:txBody>
          <a:bodyPr wrap="none" rtlCol="0">
            <a:spAutoFit/>
          </a:bodyPr>
          <a:lstStyle/>
          <a:p>
            <a:r>
              <a:rPr lang="en-US" dirty="0">
                <a:solidFill>
                  <a:srgbClr val="FF0000"/>
                </a:solidFill>
              </a:rPr>
              <a:t>Returns 24</a:t>
            </a:r>
          </a:p>
        </p:txBody>
      </p:sp>
      <p:sp>
        <p:nvSpPr>
          <p:cNvPr id="8" name="TextBox 7">
            <a:extLst>
              <a:ext uri="{FF2B5EF4-FFF2-40B4-BE49-F238E27FC236}">
                <a16:creationId xmlns:a16="http://schemas.microsoft.com/office/drawing/2014/main" id="{DBCA00EB-D45D-8FC4-080B-FC3C3636DE5A}"/>
              </a:ext>
            </a:extLst>
          </p:cNvPr>
          <p:cNvSpPr txBox="1"/>
          <p:nvPr/>
        </p:nvSpPr>
        <p:spPr>
          <a:xfrm>
            <a:off x="9383207" y="3847981"/>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3</a:t>
            </a:r>
          </a:p>
          <a:p>
            <a:pPr algn="l"/>
            <a:endParaRPr lang="en-US" sz="1000" b="0" dirty="0">
              <a:solidFill>
                <a:schemeClr val="bg1"/>
              </a:solidFill>
              <a:latin typeface="+mn-lt"/>
              <a:cs typeface="Courier New" panose="02070309020205020404" pitchFamily="49" charset="0"/>
            </a:endParaRPr>
          </a:p>
        </p:txBody>
      </p:sp>
      <p:sp>
        <p:nvSpPr>
          <p:cNvPr id="9" name="TextBox 8">
            <a:extLst>
              <a:ext uri="{FF2B5EF4-FFF2-40B4-BE49-F238E27FC236}">
                <a16:creationId xmlns:a16="http://schemas.microsoft.com/office/drawing/2014/main" id="{20B4E796-3529-ADD7-6AEB-D4035A5DEA0E}"/>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10" name="TextBox 9">
            <a:extLst>
              <a:ext uri="{FF2B5EF4-FFF2-40B4-BE49-F238E27FC236}">
                <a16:creationId xmlns:a16="http://schemas.microsoft.com/office/drawing/2014/main" id="{FDE3D745-89ED-EE24-55C9-4BBFEAC135F7}"/>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1" name="Down Arrow 10">
            <a:extLst>
              <a:ext uri="{FF2B5EF4-FFF2-40B4-BE49-F238E27FC236}">
                <a16:creationId xmlns:a16="http://schemas.microsoft.com/office/drawing/2014/main" id="{C2132428-3747-CCE4-0BCA-B9547AD40D29}"/>
              </a:ext>
            </a:extLst>
          </p:cNvPr>
          <p:cNvSpPr/>
          <p:nvPr/>
        </p:nvSpPr>
        <p:spPr>
          <a:xfrm flipV="1">
            <a:off x="10875825" y="3581034"/>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D800ED07-B80F-236B-C119-0D68F8314AA3}"/>
              </a:ext>
            </a:extLst>
          </p:cNvPr>
          <p:cNvGrpSpPr/>
          <p:nvPr/>
        </p:nvGrpSpPr>
        <p:grpSpPr>
          <a:xfrm>
            <a:off x="7118407" y="3830002"/>
            <a:ext cx="2082310" cy="2411076"/>
            <a:chOff x="7118407" y="3830002"/>
            <a:chExt cx="2082310" cy="2411076"/>
          </a:xfrm>
        </p:grpSpPr>
        <p:sp>
          <p:nvSpPr>
            <p:cNvPr id="13" name="Left Brace 12">
              <a:extLst>
                <a:ext uri="{FF2B5EF4-FFF2-40B4-BE49-F238E27FC236}">
                  <a16:creationId xmlns:a16="http://schemas.microsoft.com/office/drawing/2014/main" id="{E1CB51F6-7746-9B8F-DE7F-5C5DBF4EEEFB}"/>
                </a:ext>
              </a:extLst>
            </p:cNvPr>
            <p:cNvSpPr/>
            <p:nvPr/>
          </p:nvSpPr>
          <p:spPr>
            <a:xfrm>
              <a:off x="8575581" y="3830002"/>
              <a:ext cx="625136" cy="2411076"/>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DAB21E44-51C7-8056-EC99-B73A748F24B4}"/>
                </a:ext>
              </a:extLst>
            </p:cNvPr>
            <p:cNvSpPr txBox="1"/>
            <p:nvPr/>
          </p:nvSpPr>
          <p:spPr>
            <a:xfrm>
              <a:off x="7118407" y="4587269"/>
              <a:ext cx="1492716" cy="369332"/>
            </a:xfrm>
            <a:prstGeom prst="rect">
              <a:avLst/>
            </a:prstGeom>
            <a:noFill/>
          </p:spPr>
          <p:txBody>
            <a:bodyPr wrap="none" rtlCol="0">
              <a:spAutoFit/>
            </a:bodyPr>
            <a:lstStyle/>
            <a:p>
              <a:r>
                <a:rPr lang="en-US" dirty="0"/>
                <a:t>Out of scope</a:t>
              </a:r>
            </a:p>
          </p:txBody>
        </p:sp>
      </p:grpSp>
    </p:spTree>
    <p:extLst>
      <p:ext uri="{BB962C8B-B14F-4D97-AF65-F5344CB8AC3E}">
        <p14:creationId xmlns:p14="http://schemas.microsoft.com/office/powerpoint/2010/main" val="41381901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b="0" dirty="0" err="1">
                <a:solidFill>
                  <a:srgbClr val="FF0000"/>
                </a:solidFill>
                <a:latin typeface="Consolas" panose="020B0609020204030204" pitchFamily="49" charset="0"/>
              </a:rPr>
              <a:t>printf</a:t>
            </a:r>
            <a:r>
              <a:rPr lang="en-US" altLang="en-US" sz="2000" b="0" dirty="0">
                <a:solidFill>
                  <a:srgbClr val="FF0000"/>
                </a:solidFill>
                <a:latin typeface="Consolas" panose="020B0609020204030204" pitchFamily="49" charset="0"/>
              </a:rPr>
              <a:t>("%d", </a:t>
            </a:r>
            <a:r>
              <a:rPr lang="en-US" altLang="en-US" sz="2000" dirty="0">
                <a:solidFill>
                  <a:srgbClr val="FF0000"/>
                </a:solidFill>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1200329"/>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8C81C6C2-6CB5-3F74-DAD7-B91FAF438739}"/>
              </a:ext>
            </a:extLst>
          </p:cNvPr>
          <p:cNvSpPr txBox="1"/>
          <p:nvPr/>
        </p:nvSpPr>
        <p:spPr>
          <a:xfrm>
            <a:off x="9383207" y="30480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4</a:t>
            </a:r>
          </a:p>
          <a:p>
            <a:pPr algn="l"/>
            <a:endParaRPr lang="en-US" sz="1000" b="0" dirty="0">
              <a:solidFill>
                <a:schemeClr val="bg1"/>
              </a:solidFill>
              <a:latin typeface="+mn-lt"/>
              <a:cs typeface="Courier New" panose="02070309020205020404" pitchFamily="49" charset="0"/>
            </a:endParaRPr>
          </a:p>
        </p:txBody>
      </p:sp>
      <p:sp>
        <p:nvSpPr>
          <p:cNvPr id="6" name="TextBox 5">
            <a:extLst>
              <a:ext uri="{FF2B5EF4-FFF2-40B4-BE49-F238E27FC236}">
                <a16:creationId xmlns:a16="http://schemas.microsoft.com/office/drawing/2014/main" id="{1692933A-F931-FF47-B38E-3C44566D35DB}"/>
              </a:ext>
            </a:extLst>
          </p:cNvPr>
          <p:cNvSpPr txBox="1"/>
          <p:nvPr/>
        </p:nvSpPr>
        <p:spPr>
          <a:xfrm>
            <a:off x="9383207" y="3847981"/>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3</a:t>
            </a:r>
          </a:p>
          <a:p>
            <a:pPr algn="l"/>
            <a:endParaRPr lang="en-US" sz="1000" b="0" dirty="0">
              <a:solidFill>
                <a:schemeClr val="bg1"/>
              </a:solidFill>
              <a:latin typeface="+mn-lt"/>
              <a:cs typeface="Courier New" panose="02070309020205020404" pitchFamily="49" charset="0"/>
            </a:endParaRPr>
          </a:p>
        </p:txBody>
      </p:sp>
      <p:sp>
        <p:nvSpPr>
          <p:cNvPr id="8" name="TextBox 7">
            <a:extLst>
              <a:ext uri="{FF2B5EF4-FFF2-40B4-BE49-F238E27FC236}">
                <a16:creationId xmlns:a16="http://schemas.microsoft.com/office/drawing/2014/main" id="{0FC72DD1-E3FA-39F1-299F-778FD03A28E5}"/>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9" name="TextBox 8">
            <a:extLst>
              <a:ext uri="{FF2B5EF4-FFF2-40B4-BE49-F238E27FC236}">
                <a16:creationId xmlns:a16="http://schemas.microsoft.com/office/drawing/2014/main" id="{7FB418A2-6F9E-226D-C033-C7B6FF25EFAF}"/>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0" name="Down Arrow 9">
            <a:extLst>
              <a:ext uri="{FF2B5EF4-FFF2-40B4-BE49-F238E27FC236}">
                <a16:creationId xmlns:a16="http://schemas.microsoft.com/office/drawing/2014/main" id="{53773FF1-3970-78A4-0333-E26B053970FE}"/>
              </a:ext>
            </a:extLst>
          </p:cNvPr>
          <p:cNvSpPr/>
          <p:nvPr/>
        </p:nvSpPr>
        <p:spPr>
          <a:xfrm flipV="1">
            <a:off x="11097707" y="2729686"/>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2FA725E1-75E8-BB8C-F876-CD630AA76085}"/>
              </a:ext>
            </a:extLst>
          </p:cNvPr>
          <p:cNvGrpSpPr/>
          <p:nvPr/>
        </p:nvGrpSpPr>
        <p:grpSpPr>
          <a:xfrm>
            <a:off x="6949513" y="3048000"/>
            <a:ext cx="2166992" cy="3193078"/>
            <a:chOff x="6949513" y="3048000"/>
            <a:chExt cx="2166992" cy="3193078"/>
          </a:xfrm>
        </p:grpSpPr>
        <p:sp>
          <p:nvSpPr>
            <p:cNvPr id="12" name="Left Brace 11">
              <a:extLst>
                <a:ext uri="{FF2B5EF4-FFF2-40B4-BE49-F238E27FC236}">
                  <a16:creationId xmlns:a16="http://schemas.microsoft.com/office/drawing/2014/main" id="{699FE3D5-744C-DE56-95CA-14271CC9B585}"/>
                </a:ext>
              </a:extLst>
            </p:cNvPr>
            <p:cNvSpPr/>
            <p:nvPr/>
          </p:nvSpPr>
          <p:spPr>
            <a:xfrm>
              <a:off x="8575581" y="3048000"/>
              <a:ext cx="540924" cy="3193078"/>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4A202C29-DB90-62F6-9302-D84C9A19F47B}"/>
                </a:ext>
              </a:extLst>
            </p:cNvPr>
            <p:cNvSpPr txBox="1"/>
            <p:nvPr/>
          </p:nvSpPr>
          <p:spPr>
            <a:xfrm>
              <a:off x="6949513" y="4198468"/>
              <a:ext cx="1492716" cy="369332"/>
            </a:xfrm>
            <a:prstGeom prst="rect">
              <a:avLst/>
            </a:prstGeom>
            <a:noFill/>
          </p:spPr>
          <p:txBody>
            <a:bodyPr wrap="none" rtlCol="0">
              <a:spAutoFit/>
            </a:bodyPr>
            <a:lstStyle/>
            <a:p>
              <a:r>
                <a:rPr lang="en-US" dirty="0"/>
                <a:t>Out of scope</a:t>
              </a:r>
            </a:p>
          </p:txBody>
        </p:sp>
      </p:grpSp>
    </p:spTree>
    <p:extLst>
      <p:ext uri="{BB962C8B-B14F-4D97-AF65-F5344CB8AC3E}">
        <p14:creationId xmlns:p14="http://schemas.microsoft.com/office/powerpoint/2010/main" val="1568969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xfrm>
            <a:off x="587482" y="405220"/>
            <a:ext cx="10515600" cy="715294"/>
          </a:xfrm>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a:t>
            </a:r>
            <a:r>
              <a:rPr lang="en-US" altLang="en-US" sz="2000" dirty="0" err="1">
                <a:solidFill>
                  <a:srgbClr val="FF0000"/>
                </a:solidFill>
                <a:latin typeface="Consolas" panose="020B0609020204030204" pitchFamily="49" charset="0"/>
              </a:rPr>
              <a:t>printf</a:t>
            </a:r>
            <a:r>
              <a:rPr lang="en-US" altLang="en-US" sz="2000" dirty="0">
                <a:latin typeface="Consolas" panose="020B0609020204030204" pitchFamily="49" charset="0"/>
              </a:rPr>
              <a:t>(</a:t>
            </a:r>
            <a:r>
              <a:rPr lang="en-US" altLang="en-US" sz="2000" dirty="0">
                <a:solidFill>
                  <a:srgbClr val="0432FF"/>
                </a:solidFill>
                <a:latin typeface="Consolas" panose="020B0609020204030204" pitchFamily="49" charset="0"/>
              </a:rPr>
              <a:t>"%d"</a:t>
            </a:r>
            <a:r>
              <a:rPr lang="en-US" altLang="en-US" sz="2000" dirty="0">
                <a:latin typeface="Consolas" panose="020B0609020204030204" pitchFamily="49" charset="0"/>
              </a:rPr>
              <a:t>, factorial(4));</a:t>
            </a:r>
            <a:r>
              <a:rPr lang="en-US" altLang="en-US" sz="2000" b="0" dirty="0">
                <a:latin typeface="Consolas" panose="020B0609020204030204" pitchFamily="49" charset="0"/>
              </a:rPr>
              <a:t>    </a:t>
            </a:r>
          </a:p>
          <a:p>
            <a:pPr lvl="1">
              <a:lnSpc>
                <a:spcPct val="70000"/>
              </a:lnSpc>
              <a:buFontTx/>
              <a:buNone/>
            </a:pPr>
            <a:r>
              <a:rPr lang="en-US" altLang="en-US" sz="2000" dirty="0">
                <a:solidFill>
                  <a:srgbClr val="FF0000"/>
                </a:solidFill>
                <a:latin typeface="Consolas" panose="020B0609020204030204" pitchFamily="49" charset="0"/>
              </a:rPr>
              <a:t>    </a:t>
            </a:r>
            <a:r>
              <a:rPr lang="en-US" altLang="en-US" sz="2000" b="0" dirty="0">
                <a:solidFill>
                  <a:schemeClr val="tx2"/>
                </a:solidFill>
                <a:latin typeface="Consolas" panose="020B0609020204030204" pitchFamily="49" charset="0"/>
              </a:rPr>
              <a:t>return 0;</a:t>
            </a:r>
          </a:p>
          <a:p>
            <a:pPr lvl="1">
              <a:lnSpc>
                <a:spcPct val="70000"/>
              </a:lnSpc>
              <a:buFontTx/>
              <a:buNone/>
            </a:pPr>
            <a:r>
              <a:rPr lang="en-US" altLang="en-US" sz="2000" b="0" dirty="0">
                <a:solidFill>
                  <a:schemeClr val="tx2"/>
                </a:solidFill>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2" name="Left Brace 11">
            <a:extLst>
              <a:ext uri="{FF2B5EF4-FFF2-40B4-BE49-F238E27FC236}">
                <a16:creationId xmlns:a16="http://schemas.microsoft.com/office/drawing/2014/main" id="{D2381695-F186-024E-8ABE-FC8BB132CED4}"/>
              </a:ext>
            </a:extLst>
          </p:cNvPr>
          <p:cNvSpPr/>
          <p:nvPr/>
        </p:nvSpPr>
        <p:spPr>
          <a:xfrm>
            <a:off x="8686800" y="1837013"/>
            <a:ext cx="381000" cy="1200329"/>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95952C1F-0EB1-A740-BC72-93CA7BDDE0E7}"/>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CEE0F017-D65B-54CD-722A-FF47D9D628F8}"/>
              </a:ext>
            </a:extLst>
          </p:cNvPr>
          <p:cNvSpPr txBox="1"/>
          <p:nvPr/>
        </p:nvSpPr>
        <p:spPr>
          <a:xfrm>
            <a:off x="9383207" y="30480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4</a:t>
            </a:r>
          </a:p>
          <a:p>
            <a:pPr algn="l"/>
            <a:endParaRPr lang="en-US" sz="1000" b="0" dirty="0">
              <a:solidFill>
                <a:schemeClr val="bg1"/>
              </a:solidFill>
              <a:latin typeface="+mn-lt"/>
              <a:cs typeface="Courier New" panose="02070309020205020404" pitchFamily="49" charset="0"/>
            </a:endParaRPr>
          </a:p>
        </p:txBody>
      </p:sp>
      <p:sp>
        <p:nvSpPr>
          <p:cNvPr id="6" name="TextBox 5">
            <a:extLst>
              <a:ext uri="{FF2B5EF4-FFF2-40B4-BE49-F238E27FC236}">
                <a16:creationId xmlns:a16="http://schemas.microsoft.com/office/drawing/2014/main" id="{66F8DAD1-8C2A-1D25-D4FB-FF545D354E17}"/>
              </a:ext>
            </a:extLst>
          </p:cNvPr>
          <p:cNvSpPr txBox="1"/>
          <p:nvPr/>
        </p:nvSpPr>
        <p:spPr>
          <a:xfrm>
            <a:off x="9383207" y="3847981"/>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3</a:t>
            </a:r>
          </a:p>
          <a:p>
            <a:pPr algn="l"/>
            <a:endParaRPr lang="en-US" sz="1000" b="0" dirty="0">
              <a:solidFill>
                <a:schemeClr val="bg1"/>
              </a:solidFill>
              <a:latin typeface="+mn-lt"/>
              <a:cs typeface="Courier New" panose="02070309020205020404" pitchFamily="49" charset="0"/>
            </a:endParaRPr>
          </a:p>
        </p:txBody>
      </p:sp>
      <p:sp>
        <p:nvSpPr>
          <p:cNvPr id="8" name="TextBox 7">
            <a:extLst>
              <a:ext uri="{FF2B5EF4-FFF2-40B4-BE49-F238E27FC236}">
                <a16:creationId xmlns:a16="http://schemas.microsoft.com/office/drawing/2014/main" id="{D2AA0FBF-B9DE-4C0F-9A14-4DF75CE40868}"/>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9" name="TextBox 8">
            <a:extLst>
              <a:ext uri="{FF2B5EF4-FFF2-40B4-BE49-F238E27FC236}">
                <a16:creationId xmlns:a16="http://schemas.microsoft.com/office/drawing/2014/main" id="{130F7AFA-6F7D-59E9-4B2D-C498D60E9819}"/>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0" name="Left Brace 9">
            <a:extLst>
              <a:ext uri="{FF2B5EF4-FFF2-40B4-BE49-F238E27FC236}">
                <a16:creationId xmlns:a16="http://schemas.microsoft.com/office/drawing/2014/main" id="{12B3C7B3-00CA-6F73-E65B-58F0FB0F1B29}"/>
              </a:ext>
            </a:extLst>
          </p:cNvPr>
          <p:cNvSpPr/>
          <p:nvPr/>
        </p:nvSpPr>
        <p:spPr>
          <a:xfrm>
            <a:off x="8575581" y="3048000"/>
            <a:ext cx="540924" cy="3193078"/>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9749A3BB-9229-FCDC-C9AE-D9E401C3F2B5}"/>
              </a:ext>
            </a:extLst>
          </p:cNvPr>
          <p:cNvSpPr txBox="1"/>
          <p:nvPr/>
        </p:nvSpPr>
        <p:spPr>
          <a:xfrm>
            <a:off x="6949513" y="4198468"/>
            <a:ext cx="1492716" cy="369332"/>
          </a:xfrm>
          <a:prstGeom prst="rect">
            <a:avLst/>
          </a:prstGeom>
          <a:noFill/>
        </p:spPr>
        <p:txBody>
          <a:bodyPr wrap="none" rtlCol="0">
            <a:spAutoFit/>
          </a:bodyPr>
          <a:lstStyle/>
          <a:p>
            <a:r>
              <a:rPr lang="en-US" dirty="0"/>
              <a:t>Out of scope</a:t>
            </a:r>
          </a:p>
        </p:txBody>
      </p:sp>
      <p:sp>
        <p:nvSpPr>
          <p:cNvPr id="14" name="TextBox 13">
            <a:extLst>
              <a:ext uri="{FF2B5EF4-FFF2-40B4-BE49-F238E27FC236}">
                <a16:creationId xmlns:a16="http://schemas.microsoft.com/office/drawing/2014/main" id="{72712933-81D7-3551-CBEA-7E09CB9A5247}"/>
              </a:ext>
            </a:extLst>
          </p:cNvPr>
          <p:cNvSpPr txBox="1"/>
          <p:nvPr/>
        </p:nvSpPr>
        <p:spPr>
          <a:xfrm>
            <a:off x="9383204" y="3047761"/>
            <a:ext cx="2438399" cy="1200329"/>
          </a:xfrm>
          <a:prstGeom prst="rect">
            <a:avLst/>
          </a:prstGeom>
          <a:solidFill>
            <a:schemeClr val="accent4">
              <a:lumMod val="75000"/>
            </a:schemeClr>
          </a:solidFill>
          <a:ln>
            <a:solidFill>
              <a:schemeClr val="tx1"/>
            </a:solidFill>
          </a:ln>
        </p:spPr>
        <p:txBody>
          <a:bodyPr wrap="square" rtlCol="0">
            <a:spAutoFit/>
          </a:bodyPr>
          <a:lstStyle/>
          <a:p>
            <a:pPr algn="l"/>
            <a:r>
              <a:rPr lang="en-US" b="1" u="sng" dirty="0" err="1">
                <a:solidFill>
                  <a:schemeClr val="bg1"/>
                </a:solidFill>
                <a:latin typeface="Courier New" panose="02070309020205020404" pitchFamily="49" charset="0"/>
                <a:cs typeface="Courier New" panose="02070309020205020404" pitchFamily="49" charset="0"/>
              </a:rPr>
              <a:t>printf</a:t>
            </a:r>
            <a:endParaRPr lang="en-US" b="1" u="sng" dirty="0">
              <a:solidFill>
                <a:schemeClr val="bg1"/>
              </a:solidFill>
              <a:latin typeface="Courier New" panose="02070309020205020404" pitchFamily="49" charset="0"/>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return factorial(4)</a:t>
            </a:r>
          </a:p>
          <a:p>
            <a:pPr algn="l"/>
            <a:endParaRPr lang="en-US" b="0" dirty="0">
              <a:solidFill>
                <a:schemeClr val="bg1"/>
              </a:solidFill>
              <a:latin typeface="+mn-lt"/>
              <a:cs typeface="Courier New" panose="02070309020205020404" pitchFamily="49" charset="0"/>
            </a:endParaRPr>
          </a:p>
        </p:txBody>
      </p:sp>
    </p:spTree>
    <p:extLst>
      <p:ext uri="{BB962C8B-B14F-4D97-AF65-F5344CB8AC3E}">
        <p14:creationId xmlns:p14="http://schemas.microsoft.com/office/powerpoint/2010/main" val="30995713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2A1E1-2750-D641-8140-65392E24C73E}"/>
              </a:ext>
            </a:extLst>
          </p:cNvPr>
          <p:cNvSpPr>
            <a:spLocks noGrp="1"/>
          </p:cNvSpPr>
          <p:nvPr>
            <p:ph type="title"/>
          </p:nvPr>
        </p:nvSpPr>
        <p:spPr>
          <a:xfrm>
            <a:off x="339227" y="73903"/>
            <a:ext cx="11770711" cy="402267"/>
          </a:xfrm>
        </p:spPr>
        <p:txBody>
          <a:bodyPr/>
          <a:lstStyle/>
          <a:p>
            <a:r>
              <a:rPr lang="en-US" dirty="0"/>
              <a:t>Function Calls</a:t>
            </a:r>
          </a:p>
        </p:txBody>
      </p:sp>
      <p:sp>
        <p:nvSpPr>
          <p:cNvPr id="3" name="Content Placeholder 2">
            <a:extLst>
              <a:ext uri="{FF2B5EF4-FFF2-40B4-BE49-F238E27FC236}">
                <a16:creationId xmlns:a16="http://schemas.microsoft.com/office/drawing/2014/main" id="{42B77436-1893-074B-937B-BDF794CC1644}"/>
              </a:ext>
            </a:extLst>
          </p:cNvPr>
          <p:cNvSpPr>
            <a:spLocks noGrp="1"/>
          </p:cNvSpPr>
          <p:nvPr>
            <p:ph sz="half" idx="1"/>
          </p:nvPr>
        </p:nvSpPr>
        <p:spPr>
          <a:xfrm>
            <a:off x="486499" y="476171"/>
            <a:ext cx="11460850" cy="4762556"/>
          </a:xfrm>
          <a:solidFill>
            <a:schemeClr val="accent4">
              <a:lumMod val="20000"/>
              <a:lumOff val="80000"/>
            </a:schemeClr>
          </a:solidFill>
          <a:ln w="31750">
            <a:solidFill>
              <a:srgbClr val="0070C0"/>
            </a:solidFill>
          </a:ln>
        </p:spPr>
        <p:txBody>
          <a:bodyPr/>
          <a:lstStyle/>
          <a:p>
            <a:pPr marL="0" indent="0">
              <a:buNone/>
            </a:pPr>
            <a:r>
              <a:rPr lang="en-US" sz="1800" b="1" dirty="0"/>
              <a:t>Branch with Link </a:t>
            </a:r>
            <a:r>
              <a:rPr lang="en-US" sz="1800" b="1" dirty="0">
                <a:solidFill>
                  <a:srgbClr val="0070C0"/>
                </a:solidFill>
              </a:rPr>
              <a:t>(function call) </a:t>
            </a:r>
            <a:r>
              <a:rPr lang="en-US" sz="1800" dirty="0">
                <a:solidFill>
                  <a:schemeClr val="tx2"/>
                </a:solidFill>
              </a:rPr>
              <a:t>instruction</a:t>
            </a:r>
          </a:p>
          <a:p>
            <a:pPr marL="0" indent="0">
              <a:lnSpc>
                <a:spcPct val="100000"/>
              </a:lnSpc>
              <a:buNone/>
            </a:pPr>
            <a:r>
              <a:rPr lang="en-US" sz="1800" dirty="0">
                <a:latin typeface="Courier New" panose="02070309020205020404" pitchFamily="49" charset="0"/>
                <a:cs typeface="Courier New" panose="02070309020205020404" pitchFamily="49" charset="0"/>
              </a:rPr>
              <a:t>		</a:t>
            </a:r>
            <a:r>
              <a:rPr lang="en-US" sz="2000" b="1" dirty="0">
                <a:solidFill>
                  <a:srgbClr val="0070C0"/>
                </a:solidFill>
                <a:latin typeface="Courier New" panose="02070309020205020404" pitchFamily="49" charset="0"/>
                <a:cs typeface="Courier New" panose="02070309020205020404" pitchFamily="49" charset="0"/>
              </a:rPr>
              <a:t>bl </a:t>
            </a:r>
            <a:r>
              <a:rPr lang="en-US" sz="2000" b="1" dirty="0">
                <a:solidFill>
                  <a:srgbClr val="F3753F"/>
                </a:solidFill>
                <a:latin typeface="Courier New" panose="02070309020205020404" pitchFamily="49" charset="0"/>
                <a:cs typeface="Courier New" panose="02070309020205020404" pitchFamily="49" charset="0"/>
              </a:rPr>
              <a:t>label </a:t>
            </a:r>
            <a:endParaRPr lang="en-US" sz="1800" b="1" dirty="0">
              <a:solidFill>
                <a:srgbClr val="F3753F"/>
              </a:solidFill>
              <a:latin typeface="Courier New" panose="02070309020205020404" pitchFamily="49" charset="0"/>
              <a:cs typeface="Courier New" panose="02070309020205020404" pitchFamily="49" charset="0"/>
            </a:endParaRPr>
          </a:p>
          <a:p>
            <a:pPr>
              <a:lnSpc>
                <a:spcPct val="100000"/>
              </a:lnSpc>
            </a:pPr>
            <a:r>
              <a:rPr lang="en-US" sz="1800" dirty="0"/>
              <a:t>Function call to the instruction with the address </a:t>
            </a:r>
            <a:r>
              <a:rPr lang="en-US" sz="1800" b="1" dirty="0">
                <a:solidFill>
                  <a:srgbClr val="F37440"/>
                </a:solidFill>
                <a:latin typeface="Courier New" panose="02070309020205020404" pitchFamily="49" charset="0"/>
                <a:cs typeface="Courier New" panose="02070309020205020404" pitchFamily="49" charset="0"/>
              </a:rPr>
              <a:t>label</a:t>
            </a:r>
            <a:r>
              <a:rPr lang="en-US" sz="1800" dirty="0"/>
              <a:t> (</a:t>
            </a:r>
            <a:r>
              <a:rPr lang="en-US" sz="1800" dirty="0">
                <a:solidFill>
                  <a:srgbClr val="C00000"/>
                </a:solidFill>
              </a:rPr>
              <a:t>no local labels for functions</a:t>
            </a:r>
            <a:r>
              <a:rPr lang="en-US" sz="1800" dirty="0"/>
              <a:t>)</a:t>
            </a:r>
          </a:p>
          <a:p>
            <a:pPr lvl="1"/>
            <a:r>
              <a:rPr lang="en-US" sz="1800" dirty="0">
                <a:solidFill>
                  <a:srgbClr val="F37440"/>
                </a:solidFill>
              </a:rPr>
              <a:t>imm24</a:t>
            </a:r>
            <a:r>
              <a:rPr lang="en-US" sz="1800" dirty="0"/>
              <a:t> number of instructions from pc+8 (24-bits)</a:t>
            </a:r>
          </a:p>
          <a:p>
            <a:pPr lvl="1"/>
            <a:r>
              <a:rPr lang="en-US" sz="1800" dirty="0">
                <a:solidFill>
                  <a:srgbClr val="F37440"/>
                </a:solidFill>
                <a:cs typeface="Courier New" panose="02070309020205020404" pitchFamily="49" charset="0"/>
              </a:rPr>
              <a:t>label</a:t>
            </a:r>
            <a:r>
              <a:rPr lang="en-US" sz="1800" dirty="0">
                <a:cs typeface="Courier New" panose="02070309020205020404" pitchFamily="49" charset="0"/>
              </a:rPr>
              <a:t> </a:t>
            </a:r>
            <a:r>
              <a:rPr lang="en-US" sz="1800" b="1" dirty="0">
                <a:solidFill>
                  <a:srgbClr val="0070C0"/>
                </a:solidFill>
                <a:cs typeface="Courier New" panose="02070309020205020404" pitchFamily="49" charset="0"/>
              </a:rPr>
              <a:t>any function label </a:t>
            </a:r>
            <a:r>
              <a:rPr lang="en-US" sz="1800" dirty="0">
                <a:cs typeface="Courier New" panose="02070309020205020404" pitchFamily="49" charset="0"/>
              </a:rPr>
              <a:t>in the current ﬁle, </a:t>
            </a:r>
            <a:r>
              <a:rPr lang="en-US" sz="1800" dirty="0">
                <a:solidFill>
                  <a:srgbClr val="2C895B"/>
                </a:solidFill>
                <a:cs typeface="Courier New" panose="02070309020205020404" pitchFamily="49" charset="0"/>
              </a:rPr>
              <a:t>any function label that is deﬁned as </a:t>
            </a:r>
            <a:r>
              <a:rPr lang="en-US" sz="1800" b="1" dirty="0">
                <a:solidFill>
                  <a:schemeClr val="accent6"/>
                </a:solidFill>
                <a:cs typeface="Courier New" panose="02070309020205020404" pitchFamily="49" charset="0"/>
              </a:rPr>
              <a:t>.global </a:t>
            </a:r>
            <a:r>
              <a:rPr lang="en-US" sz="1800" dirty="0">
                <a:solidFill>
                  <a:srgbClr val="2C895B"/>
                </a:solidFill>
                <a:cs typeface="Courier New" panose="02070309020205020404" pitchFamily="49" charset="0"/>
              </a:rPr>
              <a:t>in any ﬁle that it is linked to, any C function that is not static</a:t>
            </a:r>
            <a:endParaRPr lang="en-US" sz="1800" b="1" dirty="0">
              <a:solidFill>
                <a:srgbClr val="F3753F"/>
              </a:solidFill>
              <a:latin typeface="Courier New" panose="02070309020205020404" pitchFamily="49" charset="0"/>
              <a:cs typeface="Courier New" panose="02070309020205020404" pitchFamily="49" charset="0"/>
            </a:endParaRPr>
          </a:p>
          <a:p>
            <a:pPr marL="0" indent="0">
              <a:buNone/>
            </a:pPr>
            <a:r>
              <a:rPr lang="en-US" sz="1800" b="1" dirty="0"/>
              <a:t>Branch with Link Indirect </a:t>
            </a:r>
            <a:r>
              <a:rPr lang="en-US" sz="1800" b="1" dirty="0">
                <a:solidFill>
                  <a:srgbClr val="0070C0"/>
                </a:solidFill>
              </a:rPr>
              <a:t>(function call) </a:t>
            </a:r>
            <a:r>
              <a:rPr lang="en-US" sz="1800" dirty="0">
                <a:solidFill>
                  <a:schemeClr val="tx2"/>
                </a:solidFill>
              </a:rPr>
              <a:t>instruction</a:t>
            </a:r>
            <a:endParaRPr lang="en-US" sz="1800" b="1" dirty="0">
              <a:solidFill>
                <a:srgbClr val="F3753F"/>
              </a:solidFill>
              <a:latin typeface="Courier New" panose="02070309020205020404" pitchFamily="49" charset="0"/>
              <a:cs typeface="Courier New" panose="02070309020205020404" pitchFamily="49" charset="0"/>
            </a:endParaRPr>
          </a:p>
          <a:p>
            <a:pPr marL="0" indent="0">
              <a:buNone/>
            </a:pPr>
            <a:r>
              <a:rPr lang="en-US" sz="1800" b="1" dirty="0">
                <a:solidFill>
                  <a:srgbClr val="F3753F"/>
                </a:solidFill>
                <a:latin typeface="Courier New" panose="02070309020205020404" pitchFamily="49" charset="0"/>
                <a:cs typeface="Courier New" panose="02070309020205020404" pitchFamily="49" charset="0"/>
              </a:rPr>
              <a:t>		</a:t>
            </a:r>
            <a:r>
              <a:rPr lang="en-US" sz="2000" b="1" dirty="0" err="1">
                <a:solidFill>
                  <a:srgbClr val="0070C0"/>
                </a:solidFill>
                <a:latin typeface="Courier New" panose="02070309020205020404" pitchFamily="49" charset="0"/>
                <a:cs typeface="Courier New" panose="02070309020205020404" pitchFamily="49" charset="0"/>
              </a:rPr>
              <a:t>blx</a:t>
            </a:r>
            <a:r>
              <a:rPr lang="en-US" sz="2000" b="1" dirty="0">
                <a:solidFill>
                  <a:srgbClr val="0070C0"/>
                </a:solidFill>
                <a:latin typeface="Courier New" panose="02070309020205020404" pitchFamily="49" charset="0"/>
                <a:cs typeface="Courier New" panose="02070309020205020404" pitchFamily="49" charset="0"/>
              </a:rPr>
              <a:t> </a:t>
            </a:r>
            <a:r>
              <a:rPr lang="en-US" sz="2000" b="1" dirty="0">
                <a:solidFill>
                  <a:srgbClr val="F3753F"/>
                </a:solidFill>
                <a:latin typeface="Courier New" panose="02070309020205020404" pitchFamily="49" charset="0"/>
                <a:cs typeface="Courier New" panose="02070309020205020404" pitchFamily="49" charset="0"/>
              </a:rPr>
              <a:t>Rm</a:t>
            </a:r>
          </a:p>
          <a:p>
            <a:pPr>
              <a:lnSpc>
                <a:spcPct val="100000"/>
              </a:lnSpc>
            </a:pPr>
            <a:r>
              <a:rPr lang="en-US" sz="1800" dirty="0"/>
              <a:t>Function call to the instruction whose address is stored in Rm (Rm is a function pointer)</a:t>
            </a:r>
            <a:endParaRPr lang="en-US" sz="1800" dirty="0">
              <a:solidFill>
                <a:srgbClr val="FF0000"/>
              </a:solidFill>
            </a:endParaRPr>
          </a:p>
          <a:p>
            <a:pPr>
              <a:lnSpc>
                <a:spcPct val="100000"/>
              </a:lnSpc>
            </a:pPr>
            <a:r>
              <a:rPr lang="en-US" sz="1800" dirty="0">
                <a:solidFill>
                  <a:srgbClr val="FF0000"/>
                </a:solidFill>
              </a:rPr>
              <a:t>bl and </a:t>
            </a:r>
            <a:r>
              <a:rPr lang="en-US" sz="1800" dirty="0" err="1">
                <a:solidFill>
                  <a:srgbClr val="FF0000"/>
                </a:solidFill>
              </a:rPr>
              <a:t>blx</a:t>
            </a:r>
            <a:r>
              <a:rPr lang="en-US" sz="1800" dirty="0">
                <a:solidFill>
                  <a:srgbClr val="FF0000"/>
                </a:solidFill>
              </a:rPr>
              <a:t> </a:t>
            </a:r>
            <a:r>
              <a:rPr lang="en-US" sz="1800" b="1" dirty="0">
                <a:solidFill>
                  <a:srgbClr val="FF0000"/>
                </a:solidFill>
              </a:rPr>
              <a:t>both save</a:t>
            </a:r>
            <a:r>
              <a:rPr lang="en-US" sz="1800" dirty="0">
                <a:solidFill>
                  <a:srgbClr val="FF0000"/>
                </a:solidFill>
              </a:rPr>
              <a:t> the address of the instruction </a:t>
            </a:r>
            <a:r>
              <a:rPr lang="en-US" sz="1800" b="1" dirty="0">
                <a:solidFill>
                  <a:srgbClr val="7030A0"/>
                </a:solidFill>
              </a:rPr>
              <a:t>immediately</a:t>
            </a:r>
            <a:r>
              <a:rPr lang="en-US" sz="1800" dirty="0">
                <a:solidFill>
                  <a:srgbClr val="7030A0"/>
                </a:solidFill>
              </a:rPr>
              <a:t> following the </a:t>
            </a:r>
            <a:r>
              <a:rPr lang="en-US" sz="1800" b="1" u="sng" dirty="0">
                <a:solidFill>
                  <a:schemeClr val="accent1"/>
                </a:solidFill>
              </a:rPr>
              <a:t>bl</a:t>
            </a:r>
            <a:r>
              <a:rPr lang="en-US" sz="1800" dirty="0">
                <a:solidFill>
                  <a:schemeClr val="accent1"/>
                </a:solidFill>
              </a:rPr>
              <a:t> or </a:t>
            </a:r>
            <a:r>
              <a:rPr lang="en-US" sz="1800" dirty="0" err="1">
                <a:solidFill>
                  <a:schemeClr val="accent1"/>
                </a:solidFill>
              </a:rPr>
              <a:t>blx</a:t>
            </a:r>
            <a:r>
              <a:rPr lang="en-US" sz="1800" dirty="0">
                <a:solidFill>
                  <a:schemeClr val="accent1"/>
                </a:solidFill>
              </a:rPr>
              <a:t> instruction </a:t>
            </a:r>
            <a:r>
              <a:rPr lang="en-US" sz="1800" b="1" dirty="0">
                <a:solidFill>
                  <a:schemeClr val="accent1"/>
                </a:solidFill>
              </a:rPr>
              <a:t>in register </a:t>
            </a:r>
            <a:r>
              <a:rPr lang="en-US" sz="1800" b="1" u="sng" dirty="0" err="1">
                <a:solidFill>
                  <a:schemeClr val="accent1"/>
                </a:solidFill>
              </a:rPr>
              <a:t>lr</a:t>
            </a:r>
            <a:r>
              <a:rPr lang="en-US" sz="1800" b="1" dirty="0">
                <a:solidFill>
                  <a:schemeClr val="accent1"/>
                </a:solidFill>
              </a:rPr>
              <a:t> </a:t>
            </a:r>
            <a:r>
              <a:rPr lang="en-US" sz="1800" dirty="0"/>
              <a:t>(link register is also known as r14)</a:t>
            </a:r>
          </a:p>
          <a:p>
            <a:pPr>
              <a:lnSpc>
                <a:spcPct val="100000"/>
              </a:lnSpc>
            </a:pPr>
            <a:r>
              <a:rPr lang="en-US" sz="1800" b="1" dirty="0">
                <a:solidFill>
                  <a:srgbClr val="0070C0"/>
                </a:solidFill>
              </a:rPr>
              <a:t>The contents of the link register is the </a:t>
            </a:r>
            <a:r>
              <a:rPr lang="en-US" sz="1800" b="1" u="sng" dirty="0">
                <a:solidFill>
                  <a:srgbClr val="0070C0"/>
                </a:solidFill>
              </a:rPr>
              <a:t>return address in the calling function</a:t>
            </a:r>
            <a:r>
              <a:rPr lang="en-US" sz="1800" dirty="0">
                <a:solidFill>
                  <a:srgbClr val="0070C0"/>
                </a:solidFill>
              </a:rPr>
              <a:t> </a:t>
            </a:r>
            <a:endParaRPr lang="en-US" sz="1800" dirty="0">
              <a:solidFill>
                <a:schemeClr val="tx2"/>
              </a:solidFill>
            </a:endParaRPr>
          </a:p>
        </p:txBody>
      </p:sp>
      <p:grpSp>
        <p:nvGrpSpPr>
          <p:cNvPr id="12" name="Group 11">
            <a:extLst>
              <a:ext uri="{FF2B5EF4-FFF2-40B4-BE49-F238E27FC236}">
                <a16:creationId xmlns:a16="http://schemas.microsoft.com/office/drawing/2014/main" id="{1BCB94FF-17EF-9A36-96D9-1988932A748C}"/>
              </a:ext>
            </a:extLst>
          </p:cNvPr>
          <p:cNvGrpSpPr/>
          <p:nvPr/>
        </p:nvGrpSpPr>
        <p:grpSpPr>
          <a:xfrm>
            <a:off x="4131782" y="897709"/>
            <a:ext cx="2277983" cy="400110"/>
            <a:chOff x="3818017" y="910981"/>
            <a:chExt cx="2277983" cy="400110"/>
          </a:xfrm>
        </p:grpSpPr>
        <p:sp>
          <p:nvSpPr>
            <p:cNvPr id="21" name="TextBox 20">
              <a:extLst>
                <a:ext uri="{FF2B5EF4-FFF2-40B4-BE49-F238E27FC236}">
                  <a16:creationId xmlns:a16="http://schemas.microsoft.com/office/drawing/2014/main" id="{0D93AB59-B241-9640-B948-186025428D90}"/>
                </a:ext>
              </a:extLst>
            </p:cNvPr>
            <p:cNvSpPr txBox="1"/>
            <p:nvPr/>
          </p:nvSpPr>
          <p:spPr>
            <a:xfrm>
              <a:off x="3818017" y="910981"/>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bl</a:t>
              </a:r>
            </a:p>
          </p:txBody>
        </p:sp>
        <p:sp>
          <p:nvSpPr>
            <p:cNvPr id="22" name="TextBox 21">
              <a:extLst>
                <a:ext uri="{FF2B5EF4-FFF2-40B4-BE49-F238E27FC236}">
                  <a16:creationId xmlns:a16="http://schemas.microsoft.com/office/drawing/2014/main" id="{B74E1D5F-85DB-9245-82BE-D295376FDA50}"/>
                </a:ext>
              </a:extLst>
            </p:cNvPr>
            <p:cNvSpPr txBox="1"/>
            <p:nvPr/>
          </p:nvSpPr>
          <p:spPr>
            <a:xfrm>
              <a:off x="5100215" y="910981"/>
              <a:ext cx="995785"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imm24</a:t>
              </a:r>
            </a:p>
          </p:txBody>
        </p:sp>
      </p:grpSp>
      <p:sp>
        <p:nvSpPr>
          <p:cNvPr id="16" name="TextBox 15">
            <a:extLst>
              <a:ext uri="{FF2B5EF4-FFF2-40B4-BE49-F238E27FC236}">
                <a16:creationId xmlns:a16="http://schemas.microsoft.com/office/drawing/2014/main" id="{BFD62C2B-0A1C-0543-8384-62CC153217E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4" name="Group 3">
            <a:extLst>
              <a:ext uri="{FF2B5EF4-FFF2-40B4-BE49-F238E27FC236}">
                <a16:creationId xmlns:a16="http://schemas.microsoft.com/office/drawing/2014/main" id="{986B690C-3B2F-A9BF-C1FD-61060CEA011A}"/>
              </a:ext>
            </a:extLst>
          </p:cNvPr>
          <p:cNvGrpSpPr/>
          <p:nvPr/>
        </p:nvGrpSpPr>
        <p:grpSpPr>
          <a:xfrm>
            <a:off x="8379051" y="5284892"/>
            <a:ext cx="3068311" cy="1323439"/>
            <a:chOff x="8379051" y="5284892"/>
            <a:chExt cx="3068311" cy="1323439"/>
          </a:xfrm>
        </p:grpSpPr>
        <p:sp>
          <p:nvSpPr>
            <p:cNvPr id="7" name="TextBox 6">
              <a:extLst>
                <a:ext uri="{FF2B5EF4-FFF2-40B4-BE49-F238E27FC236}">
                  <a16:creationId xmlns:a16="http://schemas.microsoft.com/office/drawing/2014/main" id="{666D7D42-2434-9C32-7347-DE27387A0D66}"/>
                </a:ext>
              </a:extLst>
            </p:cNvPr>
            <p:cNvSpPr txBox="1"/>
            <p:nvPr/>
          </p:nvSpPr>
          <p:spPr>
            <a:xfrm>
              <a:off x="8379051" y="5284892"/>
              <a:ext cx="3068311" cy="1323439"/>
            </a:xfrm>
            <a:prstGeom prst="rect">
              <a:avLst/>
            </a:prstGeom>
            <a:solidFill>
              <a:schemeClr val="accent4">
                <a:lumMod val="20000"/>
                <a:lumOff val="80000"/>
              </a:schemeClr>
            </a:solidFill>
            <a:ln>
              <a:solidFill>
                <a:schemeClr val="accent1"/>
              </a:solidFill>
            </a:ln>
          </p:spPr>
          <p:txBody>
            <a:bodyPr wrap="square" rtlCol="0">
              <a:spAutoFit/>
            </a:bodyPr>
            <a:lstStyle/>
            <a:p>
              <a:r>
                <a:rPr lang="en-US" sz="2000" b="1" dirty="0">
                  <a:latin typeface="Consolas" panose="020B0609020204030204" pitchFamily="49" charset="0"/>
                  <a:cs typeface="Consolas" panose="020B0609020204030204" pitchFamily="49" charset="0"/>
                </a:rPr>
                <a:t> main:</a:t>
              </a:r>
            </a:p>
            <a:p>
              <a:pPr>
                <a:defRPr/>
              </a:pPr>
              <a:r>
                <a:rPr lang="en-US" sz="2000" b="1" dirty="0">
                  <a:latin typeface="Consolas" panose="020B0609020204030204" pitchFamily="49" charset="0"/>
                  <a:cs typeface="Consolas" panose="020B0609020204030204" pitchFamily="49" charset="0"/>
                </a:rPr>
                <a:t>  ●</a:t>
              </a:r>
            </a:p>
            <a:p>
              <a:r>
                <a:rPr lang="en-US" sz="2000" b="1" dirty="0">
                  <a:latin typeface="Consolas" panose="020B0609020204030204" pitchFamily="49" charset="0"/>
                  <a:cs typeface="Consolas" panose="020B0609020204030204" pitchFamily="49" charset="0"/>
                </a:rPr>
                <a:t>bl  f1           f1:</a:t>
              </a:r>
            </a:p>
            <a:p>
              <a:r>
                <a:rPr lang="en-US" sz="2000" b="1" dirty="0">
                  <a:latin typeface="Consolas" panose="020B0609020204030204" pitchFamily="49" charset="0"/>
                  <a:cs typeface="Consolas" panose="020B0609020204030204" pitchFamily="49" charset="0"/>
                </a:rPr>
                <a:t>  ●		     ●</a:t>
              </a:r>
            </a:p>
          </p:txBody>
        </p:sp>
        <p:cxnSp>
          <p:nvCxnSpPr>
            <p:cNvPr id="11" name="Straight Arrow Connector 10">
              <a:extLst>
                <a:ext uri="{FF2B5EF4-FFF2-40B4-BE49-F238E27FC236}">
                  <a16:creationId xmlns:a16="http://schemas.microsoft.com/office/drawing/2014/main" id="{7C5EE208-AE91-A31E-E938-8D8430031841}"/>
                </a:ext>
              </a:extLst>
            </p:cNvPr>
            <p:cNvCxnSpPr/>
            <p:nvPr/>
          </p:nvCxnSpPr>
          <p:spPr>
            <a:xfrm>
              <a:off x="9463240" y="6128172"/>
              <a:ext cx="1143000"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50E29192-23C4-7C61-A56D-50273F688D9E}"/>
              </a:ext>
            </a:extLst>
          </p:cNvPr>
          <p:cNvGrpSpPr/>
          <p:nvPr/>
        </p:nvGrpSpPr>
        <p:grpSpPr>
          <a:xfrm>
            <a:off x="589768" y="5860321"/>
            <a:ext cx="8068094" cy="707886"/>
            <a:chOff x="857053" y="5366976"/>
            <a:chExt cx="8068094" cy="707886"/>
          </a:xfrm>
        </p:grpSpPr>
        <p:sp>
          <p:nvSpPr>
            <p:cNvPr id="9" name="TextBox 8">
              <a:extLst>
                <a:ext uri="{FF2B5EF4-FFF2-40B4-BE49-F238E27FC236}">
                  <a16:creationId xmlns:a16="http://schemas.microsoft.com/office/drawing/2014/main" id="{F6625B0C-7CBB-E561-E075-D193B1ECEB9A}"/>
                </a:ext>
              </a:extLst>
            </p:cNvPr>
            <p:cNvSpPr txBox="1"/>
            <p:nvPr/>
          </p:nvSpPr>
          <p:spPr>
            <a:xfrm>
              <a:off x="857053" y="5366976"/>
              <a:ext cx="7232678" cy="707886"/>
            </a:xfrm>
            <a:prstGeom prst="rect">
              <a:avLst/>
            </a:prstGeom>
            <a:solidFill>
              <a:schemeClr val="accent4">
                <a:lumMod val="20000"/>
                <a:lumOff val="80000"/>
              </a:schemeClr>
            </a:solidFill>
            <a:ln>
              <a:solidFill>
                <a:schemeClr val="accent1"/>
              </a:solidFill>
            </a:ln>
          </p:spPr>
          <p:txBody>
            <a:bodyPr wrap="square" rtlCol="0">
              <a:spAutoFit/>
            </a:bodyPr>
            <a:lstStyle/>
            <a:p>
              <a:r>
                <a:rPr lang="en-US" sz="2000" dirty="0">
                  <a:solidFill>
                    <a:schemeClr val="tx2"/>
                  </a:solidFill>
                </a:rPr>
                <a:t>(1) Branch to the instruction with the label f1</a:t>
              </a:r>
            </a:p>
            <a:p>
              <a:r>
                <a:rPr lang="en-US" sz="2000" dirty="0">
                  <a:solidFill>
                    <a:schemeClr val="tx2"/>
                  </a:solidFill>
                </a:rPr>
                <a:t>(2) copies the address of the </a:t>
              </a:r>
              <a:r>
                <a:rPr lang="en-US" sz="2000" dirty="0">
                  <a:solidFill>
                    <a:srgbClr val="0070C0"/>
                  </a:solidFill>
                </a:rPr>
                <a:t>instruction AFTER the bl </a:t>
              </a:r>
              <a:r>
                <a:rPr lang="en-US" sz="2000" dirty="0">
                  <a:solidFill>
                    <a:schemeClr val="tx2"/>
                  </a:solidFill>
                </a:rPr>
                <a:t>in </a:t>
              </a:r>
              <a:r>
                <a:rPr lang="en-US" sz="2000" dirty="0" err="1">
                  <a:solidFill>
                    <a:schemeClr val="tx2"/>
                  </a:solidFill>
                </a:rPr>
                <a:t>lr</a:t>
              </a:r>
              <a:endParaRPr lang="en-US" sz="2000" dirty="0">
                <a:solidFill>
                  <a:schemeClr val="tx2"/>
                </a:solidFill>
              </a:endParaRPr>
            </a:p>
          </p:txBody>
        </p:sp>
        <p:sp>
          <p:nvSpPr>
            <p:cNvPr id="10" name="Right Arrow 9">
              <a:extLst>
                <a:ext uri="{FF2B5EF4-FFF2-40B4-BE49-F238E27FC236}">
                  <a16:creationId xmlns:a16="http://schemas.microsoft.com/office/drawing/2014/main" id="{08173FAC-E954-14BA-FD21-344A9B45E7C1}"/>
                </a:ext>
              </a:extLst>
            </p:cNvPr>
            <p:cNvSpPr/>
            <p:nvPr/>
          </p:nvSpPr>
          <p:spPr>
            <a:xfrm>
              <a:off x="8089730" y="5777933"/>
              <a:ext cx="835417" cy="290887"/>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BE4BFCA3-9B46-3036-9B9D-5775B12B6F9A}"/>
              </a:ext>
            </a:extLst>
          </p:cNvPr>
          <p:cNvGrpSpPr/>
          <p:nvPr/>
        </p:nvGrpSpPr>
        <p:grpSpPr>
          <a:xfrm>
            <a:off x="4131782" y="3145952"/>
            <a:ext cx="1880439" cy="400110"/>
            <a:chOff x="3922933" y="3119057"/>
            <a:chExt cx="1880439" cy="400110"/>
          </a:xfrm>
        </p:grpSpPr>
        <p:sp>
          <p:nvSpPr>
            <p:cNvPr id="5" name="TextBox 4">
              <a:extLst>
                <a:ext uri="{FF2B5EF4-FFF2-40B4-BE49-F238E27FC236}">
                  <a16:creationId xmlns:a16="http://schemas.microsoft.com/office/drawing/2014/main" id="{BC960E62-F8FC-BC87-1D45-9C6A31AF0423}"/>
                </a:ext>
              </a:extLst>
            </p:cNvPr>
            <p:cNvSpPr txBox="1"/>
            <p:nvPr/>
          </p:nvSpPr>
          <p:spPr>
            <a:xfrm>
              <a:off x="3922933" y="3119057"/>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err="1">
                  <a:solidFill>
                    <a:schemeClr val="tx2"/>
                  </a:solidFill>
                </a:rPr>
                <a:t>blx</a:t>
              </a:r>
              <a:endParaRPr lang="en-US" sz="2000" b="1" dirty="0">
                <a:solidFill>
                  <a:schemeClr val="tx2"/>
                </a:solidFill>
              </a:endParaRPr>
            </a:p>
          </p:txBody>
        </p:sp>
        <p:sp>
          <p:nvSpPr>
            <p:cNvPr id="6" name="TextBox 5">
              <a:extLst>
                <a:ext uri="{FF2B5EF4-FFF2-40B4-BE49-F238E27FC236}">
                  <a16:creationId xmlns:a16="http://schemas.microsoft.com/office/drawing/2014/main" id="{F852A4D8-FBA7-EC09-6E98-E0A7A6BE99A1}"/>
                </a:ext>
              </a:extLst>
            </p:cNvPr>
            <p:cNvSpPr txBox="1"/>
            <p:nvPr/>
          </p:nvSpPr>
          <p:spPr>
            <a:xfrm>
              <a:off x="5205131" y="3119057"/>
              <a:ext cx="598241"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Rm</a:t>
              </a:r>
            </a:p>
          </p:txBody>
        </p:sp>
      </p:grpSp>
    </p:spTree>
    <p:extLst>
      <p:ext uri="{BB962C8B-B14F-4D97-AF65-F5344CB8AC3E}">
        <p14:creationId xmlns:p14="http://schemas.microsoft.com/office/powerpoint/2010/main" val="3504847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1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2A1E1-2750-D641-8140-65392E24C73E}"/>
              </a:ext>
            </a:extLst>
          </p:cNvPr>
          <p:cNvSpPr>
            <a:spLocks noGrp="1"/>
          </p:cNvSpPr>
          <p:nvPr>
            <p:ph type="title"/>
          </p:nvPr>
        </p:nvSpPr>
        <p:spPr>
          <a:xfrm>
            <a:off x="339227" y="73903"/>
            <a:ext cx="11770711" cy="402267"/>
          </a:xfrm>
        </p:spPr>
        <p:txBody>
          <a:bodyPr/>
          <a:lstStyle/>
          <a:p>
            <a:r>
              <a:rPr lang="en-US" dirty="0"/>
              <a:t>Function Call Return</a:t>
            </a:r>
          </a:p>
        </p:txBody>
      </p:sp>
      <p:sp>
        <p:nvSpPr>
          <p:cNvPr id="4" name="Content Placeholder 3">
            <a:extLst>
              <a:ext uri="{FF2B5EF4-FFF2-40B4-BE49-F238E27FC236}">
                <a16:creationId xmlns:a16="http://schemas.microsoft.com/office/drawing/2014/main" id="{E4A9C14C-074B-EF43-BD1C-662F0B4EEC1A}"/>
              </a:ext>
            </a:extLst>
          </p:cNvPr>
          <p:cNvSpPr>
            <a:spLocks noGrp="1"/>
          </p:cNvSpPr>
          <p:nvPr>
            <p:ph sz="half" idx="2"/>
          </p:nvPr>
        </p:nvSpPr>
        <p:spPr>
          <a:xfrm>
            <a:off x="753035" y="647465"/>
            <a:ext cx="10927977" cy="3066579"/>
          </a:xfrm>
          <a:solidFill>
            <a:schemeClr val="accent4">
              <a:lumMod val="20000"/>
              <a:lumOff val="80000"/>
            </a:schemeClr>
          </a:solidFill>
          <a:ln w="28575">
            <a:solidFill>
              <a:srgbClr val="0070C0"/>
            </a:solidFill>
          </a:ln>
        </p:spPr>
        <p:txBody>
          <a:bodyPr/>
          <a:lstStyle/>
          <a:p>
            <a:pPr marL="0" indent="0">
              <a:buNone/>
            </a:pPr>
            <a:r>
              <a:rPr lang="en-US" sz="2200" b="1" dirty="0"/>
              <a:t>Branch &amp; exchange </a:t>
            </a:r>
            <a:r>
              <a:rPr lang="en-US" sz="2200" dirty="0">
                <a:solidFill>
                  <a:srgbClr val="0070C0"/>
                </a:solidFill>
              </a:rPr>
              <a:t>(</a:t>
            </a:r>
            <a:r>
              <a:rPr lang="en-US" sz="2200" b="1" dirty="0">
                <a:solidFill>
                  <a:srgbClr val="0070C0"/>
                </a:solidFill>
              </a:rPr>
              <a:t>function return)</a:t>
            </a:r>
            <a:r>
              <a:rPr lang="en-US" sz="2200" dirty="0">
                <a:solidFill>
                  <a:srgbClr val="0070C0"/>
                </a:solidFill>
              </a:rPr>
              <a:t> </a:t>
            </a:r>
            <a:r>
              <a:rPr lang="en-US" sz="2200" dirty="0"/>
              <a:t>instruction </a:t>
            </a:r>
          </a:p>
          <a:p>
            <a:pPr marL="0" indent="0">
              <a:buNone/>
            </a:pPr>
            <a:r>
              <a:rPr lang="en-US" sz="2200" b="1" dirty="0">
                <a:solidFill>
                  <a:srgbClr val="0070C0"/>
                </a:solidFill>
                <a:latin typeface="Courier New" panose="02070309020205020404" pitchFamily="49" charset="0"/>
                <a:cs typeface="Courier New" panose="02070309020205020404" pitchFamily="49" charset="0"/>
              </a:rPr>
              <a:t>		</a:t>
            </a:r>
            <a:r>
              <a:rPr lang="en-US" sz="2200" b="1" dirty="0">
                <a:solidFill>
                  <a:srgbClr val="0070C0"/>
                </a:solidFill>
                <a:latin typeface="Consolas" panose="020B0609020204030204" pitchFamily="49" charset="0"/>
                <a:cs typeface="Consolas" panose="020B0609020204030204" pitchFamily="49" charset="0"/>
              </a:rPr>
              <a:t>bx </a:t>
            </a:r>
            <a:r>
              <a:rPr lang="en-US" sz="2200" b="1" dirty="0" err="1">
                <a:solidFill>
                  <a:srgbClr val="0070C0"/>
                </a:solidFill>
                <a:latin typeface="Consolas" panose="020B0609020204030204" pitchFamily="49" charset="0"/>
                <a:cs typeface="Consolas" panose="020B0609020204030204" pitchFamily="49" charset="0"/>
              </a:rPr>
              <a:t>lr</a:t>
            </a:r>
            <a:r>
              <a:rPr lang="en-US" sz="2200" b="1" dirty="0">
                <a:solidFill>
                  <a:srgbClr val="0070C0"/>
                </a:solidFill>
                <a:latin typeface="Consolas" panose="020B0609020204030204" pitchFamily="49" charset="0"/>
                <a:cs typeface="Consolas" panose="020B0609020204030204" pitchFamily="49" charset="0"/>
              </a:rPr>
              <a:t> 	           // we will always use </a:t>
            </a:r>
            <a:r>
              <a:rPr lang="en-US" sz="2200" b="1" dirty="0" err="1">
                <a:solidFill>
                  <a:srgbClr val="0070C0"/>
                </a:solidFill>
                <a:latin typeface="Consolas" panose="020B0609020204030204" pitchFamily="49" charset="0"/>
                <a:cs typeface="Consolas" panose="020B0609020204030204" pitchFamily="49" charset="0"/>
              </a:rPr>
              <a:t>lr</a:t>
            </a:r>
            <a:endParaRPr lang="en-US" sz="2200" b="1" dirty="0">
              <a:solidFill>
                <a:srgbClr val="0070C0"/>
              </a:solidFill>
              <a:latin typeface="Consolas" panose="020B0609020204030204" pitchFamily="49" charset="0"/>
              <a:cs typeface="Consolas" panose="020B0609020204030204" pitchFamily="49" charset="0"/>
            </a:endParaRPr>
          </a:p>
          <a:p>
            <a:r>
              <a:rPr lang="en-US" sz="2200" dirty="0"/>
              <a:t>Causes a </a:t>
            </a:r>
            <a:r>
              <a:rPr lang="en-US" sz="2200" dirty="0">
                <a:solidFill>
                  <a:schemeClr val="accent5"/>
                </a:solidFill>
              </a:rPr>
              <a:t>branch to the instruction </a:t>
            </a:r>
            <a:r>
              <a:rPr lang="en-US" sz="2200" b="1" dirty="0">
                <a:solidFill>
                  <a:schemeClr val="accent5"/>
                </a:solidFill>
              </a:rPr>
              <a:t>whose address is stored</a:t>
            </a:r>
            <a:r>
              <a:rPr lang="en-US" sz="2200" dirty="0"/>
              <a:t> in register </a:t>
            </a:r>
            <a:r>
              <a:rPr lang="en-US" sz="2200" dirty="0">
                <a:solidFill>
                  <a:srgbClr val="0070C0"/>
                </a:solidFill>
                <a:latin typeface="Courier New" panose="02070309020205020404" pitchFamily="49" charset="0"/>
                <a:cs typeface="Courier New" panose="02070309020205020404" pitchFamily="49" charset="0"/>
              </a:rPr>
              <a:t>&lt;</a:t>
            </a:r>
            <a:r>
              <a:rPr lang="en-US" sz="2200" b="1" dirty="0" err="1">
                <a:solidFill>
                  <a:srgbClr val="0070C0"/>
                </a:solidFill>
                <a:latin typeface="Courier New" panose="02070309020205020404" pitchFamily="49" charset="0"/>
                <a:cs typeface="Courier New" panose="02070309020205020404" pitchFamily="49" charset="0"/>
              </a:rPr>
              <a:t>lr</a:t>
            </a:r>
            <a:r>
              <a:rPr lang="en-US" sz="2200" dirty="0">
                <a:solidFill>
                  <a:srgbClr val="0070C0"/>
                </a:solidFill>
                <a:latin typeface="Courier New" panose="02070309020205020404" pitchFamily="49" charset="0"/>
                <a:cs typeface="Courier New" panose="02070309020205020404" pitchFamily="49" charset="0"/>
              </a:rPr>
              <a:t>&gt;</a:t>
            </a:r>
          </a:p>
          <a:p>
            <a:pPr lvl="1"/>
            <a:r>
              <a:rPr lang="en-US" sz="2200" dirty="0">
                <a:solidFill>
                  <a:schemeClr val="tx2"/>
                </a:solidFill>
                <a:cs typeface="Courier New" panose="02070309020205020404" pitchFamily="49" charset="0"/>
              </a:rPr>
              <a:t>It copies </a:t>
            </a:r>
            <a:r>
              <a:rPr lang="en-US" sz="2200" b="1" dirty="0" err="1">
                <a:solidFill>
                  <a:srgbClr val="0070C0"/>
                </a:solidFill>
                <a:latin typeface="Courier New" panose="02070309020205020404" pitchFamily="49" charset="0"/>
                <a:cs typeface="Courier New" panose="02070309020205020404" pitchFamily="49" charset="0"/>
              </a:rPr>
              <a:t>lr</a:t>
            </a:r>
            <a:r>
              <a:rPr lang="en-US" sz="2200" dirty="0">
                <a:solidFill>
                  <a:schemeClr val="tx2"/>
                </a:solidFill>
                <a:cs typeface="Courier New" panose="02070309020205020404" pitchFamily="49" charset="0"/>
              </a:rPr>
              <a:t> to the PC</a:t>
            </a:r>
            <a:endParaRPr lang="en-US" sz="2200" dirty="0">
              <a:solidFill>
                <a:schemeClr val="tx2"/>
              </a:solidFill>
            </a:endParaRPr>
          </a:p>
          <a:p>
            <a:r>
              <a:rPr lang="en-US" sz="2200" dirty="0"/>
              <a:t>This is often used to implement </a:t>
            </a:r>
            <a:r>
              <a:rPr lang="en-US" sz="2200" dirty="0">
                <a:solidFill>
                  <a:srgbClr val="FF0000"/>
                </a:solidFill>
              </a:rPr>
              <a:t>a return from a function call </a:t>
            </a:r>
            <a:r>
              <a:rPr lang="en-US" sz="2200" dirty="0"/>
              <a:t>(exactly like a C return) when the function is called using either  </a:t>
            </a:r>
            <a:r>
              <a:rPr lang="en-US" sz="2200" b="1" dirty="0">
                <a:solidFill>
                  <a:srgbClr val="0070C0"/>
                </a:solidFill>
                <a:latin typeface="Courier New" panose="02070309020205020404" pitchFamily="49" charset="0"/>
                <a:cs typeface="Courier New" panose="02070309020205020404" pitchFamily="49" charset="0"/>
              </a:rPr>
              <a:t>bl </a:t>
            </a:r>
            <a:r>
              <a:rPr lang="en-US" sz="2200" b="1" dirty="0">
                <a:solidFill>
                  <a:srgbClr val="F3753F"/>
                </a:solidFill>
                <a:latin typeface="Courier New" panose="02070309020205020404" pitchFamily="49" charset="0"/>
                <a:cs typeface="Courier New" panose="02070309020205020404" pitchFamily="49" charset="0"/>
              </a:rPr>
              <a:t>label, or </a:t>
            </a:r>
            <a:r>
              <a:rPr lang="en-US" sz="2200" b="1" dirty="0" err="1">
                <a:solidFill>
                  <a:schemeClr val="accent1"/>
                </a:solidFill>
                <a:latin typeface="Courier New" panose="02070309020205020404" pitchFamily="49" charset="0"/>
                <a:cs typeface="Courier New" panose="02070309020205020404" pitchFamily="49" charset="0"/>
              </a:rPr>
              <a:t>blx</a:t>
            </a:r>
            <a:r>
              <a:rPr lang="en-US" sz="2200" b="1" dirty="0">
                <a:solidFill>
                  <a:srgbClr val="F3753F"/>
                </a:solidFill>
                <a:latin typeface="Courier New" panose="02070309020205020404" pitchFamily="49" charset="0"/>
                <a:cs typeface="Courier New" panose="02070309020205020404" pitchFamily="49" charset="0"/>
              </a:rPr>
              <a:t> Rm</a:t>
            </a:r>
          </a:p>
        </p:txBody>
      </p:sp>
      <p:grpSp>
        <p:nvGrpSpPr>
          <p:cNvPr id="6" name="Group 5">
            <a:extLst>
              <a:ext uri="{FF2B5EF4-FFF2-40B4-BE49-F238E27FC236}">
                <a16:creationId xmlns:a16="http://schemas.microsoft.com/office/drawing/2014/main" id="{C407D981-9708-4640-B458-957CA4EF48C9}"/>
              </a:ext>
            </a:extLst>
          </p:cNvPr>
          <p:cNvGrpSpPr/>
          <p:nvPr/>
        </p:nvGrpSpPr>
        <p:grpSpPr>
          <a:xfrm>
            <a:off x="4170411" y="1202000"/>
            <a:ext cx="1539624" cy="400110"/>
            <a:chOff x="8170222" y="636134"/>
            <a:chExt cx="1539624" cy="400110"/>
          </a:xfrm>
        </p:grpSpPr>
        <p:sp>
          <p:nvSpPr>
            <p:cNvPr id="19" name="TextBox 18">
              <a:extLst>
                <a:ext uri="{FF2B5EF4-FFF2-40B4-BE49-F238E27FC236}">
                  <a16:creationId xmlns:a16="http://schemas.microsoft.com/office/drawing/2014/main" id="{64F86B9C-25D1-E544-BAB0-25FFC82F8DC7}"/>
                </a:ext>
              </a:extLst>
            </p:cNvPr>
            <p:cNvSpPr txBox="1"/>
            <p:nvPr/>
          </p:nvSpPr>
          <p:spPr>
            <a:xfrm>
              <a:off x="8170222" y="636134"/>
              <a:ext cx="933811"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bx</a:t>
              </a:r>
            </a:p>
          </p:txBody>
        </p:sp>
        <p:sp>
          <p:nvSpPr>
            <p:cNvPr id="20" name="TextBox 19">
              <a:extLst>
                <a:ext uri="{FF2B5EF4-FFF2-40B4-BE49-F238E27FC236}">
                  <a16:creationId xmlns:a16="http://schemas.microsoft.com/office/drawing/2014/main" id="{47EB70BC-A31C-2840-B0C4-BED9FEC67B20}"/>
                </a:ext>
              </a:extLst>
            </p:cNvPr>
            <p:cNvSpPr txBox="1"/>
            <p:nvPr/>
          </p:nvSpPr>
          <p:spPr>
            <a:xfrm>
              <a:off x="9104034" y="636134"/>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Rn</a:t>
              </a:r>
            </a:p>
          </p:txBody>
        </p:sp>
      </p:grpSp>
      <p:sp>
        <p:nvSpPr>
          <p:cNvPr id="27" name="TextBox 26">
            <a:extLst>
              <a:ext uri="{FF2B5EF4-FFF2-40B4-BE49-F238E27FC236}">
                <a16:creationId xmlns:a16="http://schemas.microsoft.com/office/drawing/2014/main" id="{EA46A35B-D026-E44A-B420-E559DD3FFCB0}"/>
              </a:ext>
            </a:extLst>
          </p:cNvPr>
          <p:cNvSpPr txBox="1"/>
          <p:nvPr/>
        </p:nvSpPr>
        <p:spPr>
          <a:xfrm>
            <a:off x="4071249" y="4179210"/>
            <a:ext cx="3637042" cy="2031325"/>
          </a:xfrm>
          <a:prstGeom prst="rect">
            <a:avLst/>
          </a:prstGeom>
          <a:solidFill>
            <a:schemeClr val="accent4">
              <a:lumMod val="20000"/>
              <a:lumOff val="80000"/>
            </a:schemeClr>
          </a:solidFill>
          <a:ln>
            <a:solidFill>
              <a:schemeClr val="accent1"/>
            </a:solidFill>
          </a:ln>
        </p:spPr>
        <p:txBody>
          <a:bodyPr wrap="square" rtlCol="0">
            <a:spAutoFit/>
          </a:bodyPr>
          <a:lstStyle/>
          <a:p>
            <a:r>
              <a:rPr lang="en-US" b="1" dirty="0">
                <a:latin typeface="Consolas" panose="020B0609020204030204" pitchFamily="49" charset="0"/>
                <a:cs typeface="Consolas" panose="020B0609020204030204" pitchFamily="49" charset="0"/>
              </a:rPr>
              <a:t> main:</a:t>
            </a:r>
          </a:p>
          <a:p>
            <a:pPr>
              <a:defRPr/>
            </a:pPr>
            <a:r>
              <a:rPr lang="en-US" b="1" dirty="0">
                <a:latin typeface="Consolas" panose="020B0609020204030204" pitchFamily="49" charset="0"/>
                <a:cs typeface="Consolas" panose="020B0609020204030204" pitchFamily="49" charset="0"/>
              </a:rPr>
              <a:t>  ●</a:t>
            </a:r>
          </a:p>
          <a:p>
            <a:pPr>
              <a:defRPr/>
            </a:pPr>
            <a:r>
              <a:rPr lang="en-US" b="1" dirty="0">
                <a:latin typeface="Consolas" panose="020B0609020204030204" pitchFamily="49" charset="0"/>
                <a:cs typeface="Consolas" panose="020B0609020204030204" pitchFamily="49" charset="0"/>
              </a:rPr>
              <a:t>  ●</a:t>
            </a:r>
          </a:p>
          <a:p>
            <a:r>
              <a:rPr lang="en-US" b="1" dirty="0">
                <a:latin typeface="Consolas" panose="020B0609020204030204" pitchFamily="49" charset="0"/>
                <a:cs typeface="Consolas" panose="020B0609020204030204" pitchFamily="49" charset="0"/>
              </a:rPr>
              <a:t>bl  f1           f1:	●</a:t>
            </a:r>
          </a:p>
          <a:p>
            <a:pPr>
              <a:defRPr/>
            </a:pPr>
            <a:r>
              <a:rPr lang="en-US" b="1" dirty="0">
                <a:latin typeface="Consolas" panose="020B0609020204030204" pitchFamily="49" charset="0"/>
                <a:cs typeface="Consolas" panose="020B0609020204030204" pitchFamily="49" charset="0"/>
              </a:rPr>
              <a:t>  ●		     	●</a:t>
            </a:r>
          </a:p>
          <a:p>
            <a:pPr>
              <a:defRPr/>
            </a:pPr>
            <a:r>
              <a:rPr lang="en-US" b="1" dirty="0">
                <a:latin typeface="Consolas" panose="020B0609020204030204" pitchFamily="49" charset="0"/>
                <a:cs typeface="Consolas" panose="020B0609020204030204" pitchFamily="49" charset="0"/>
              </a:rPr>
              <a:t>  ●		      bx </a:t>
            </a:r>
            <a:r>
              <a:rPr lang="en-US" b="1" dirty="0" err="1">
                <a:latin typeface="Consolas" panose="020B0609020204030204" pitchFamily="49" charset="0"/>
                <a:cs typeface="Consolas" panose="020B0609020204030204" pitchFamily="49" charset="0"/>
              </a:rPr>
              <a:t>lr</a:t>
            </a:r>
            <a:endParaRPr lang="en-US" b="1" dirty="0">
              <a:latin typeface="Consolas" panose="020B0609020204030204" pitchFamily="49" charset="0"/>
              <a:cs typeface="Consolas" panose="020B0609020204030204" pitchFamily="49" charset="0"/>
            </a:endParaRPr>
          </a:p>
          <a:p>
            <a:pPr>
              <a:defRPr/>
            </a:pPr>
            <a:r>
              <a:rPr lang="en-US" b="1" dirty="0">
                <a:latin typeface="Consolas" panose="020B0609020204030204" pitchFamily="49" charset="0"/>
                <a:cs typeface="Consolas" panose="020B0609020204030204" pitchFamily="49" charset="0"/>
              </a:rPr>
              <a:t>  ●</a:t>
            </a:r>
          </a:p>
        </p:txBody>
      </p:sp>
      <p:cxnSp>
        <p:nvCxnSpPr>
          <p:cNvPr id="28" name="Straight Arrow Connector 27">
            <a:extLst>
              <a:ext uri="{FF2B5EF4-FFF2-40B4-BE49-F238E27FC236}">
                <a16:creationId xmlns:a16="http://schemas.microsoft.com/office/drawing/2014/main" id="{5BA67777-83CF-7442-ACD6-DF0B2F956724}"/>
              </a:ext>
            </a:extLst>
          </p:cNvPr>
          <p:cNvCxnSpPr/>
          <p:nvPr/>
        </p:nvCxnSpPr>
        <p:spPr>
          <a:xfrm>
            <a:off x="5052457" y="5192690"/>
            <a:ext cx="1143000"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9" name="Elbow Connector 28">
            <a:extLst>
              <a:ext uri="{FF2B5EF4-FFF2-40B4-BE49-F238E27FC236}">
                <a16:creationId xmlns:a16="http://schemas.microsoft.com/office/drawing/2014/main" id="{55638413-4074-8A41-A234-33EECAE13421}"/>
              </a:ext>
            </a:extLst>
          </p:cNvPr>
          <p:cNvCxnSpPr>
            <a:cxnSpLocks/>
          </p:cNvCxnSpPr>
          <p:nvPr/>
        </p:nvCxnSpPr>
        <p:spPr>
          <a:xfrm rot="10800000">
            <a:off x="4544961" y="5460748"/>
            <a:ext cx="2157992" cy="295772"/>
          </a:xfrm>
          <a:prstGeom prst="bentConnector3">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571918D3-4C78-D545-AA62-C804B9ABC9D5}"/>
              </a:ext>
            </a:extLst>
          </p:cNvPr>
          <p:cNvGrpSpPr/>
          <p:nvPr/>
        </p:nvGrpSpPr>
        <p:grpSpPr>
          <a:xfrm>
            <a:off x="7470788" y="5288082"/>
            <a:ext cx="4008391" cy="707886"/>
            <a:chOff x="5672230" y="5458228"/>
            <a:chExt cx="4008391" cy="707886"/>
          </a:xfrm>
        </p:grpSpPr>
        <p:sp>
          <p:nvSpPr>
            <p:cNvPr id="25" name="TextBox 24">
              <a:extLst>
                <a:ext uri="{FF2B5EF4-FFF2-40B4-BE49-F238E27FC236}">
                  <a16:creationId xmlns:a16="http://schemas.microsoft.com/office/drawing/2014/main" id="{1081AE20-EAB0-0F42-ACC3-3550CF4C3068}"/>
                </a:ext>
              </a:extLst>
            </p:cNvPr>
            <p:cNvSpPr txBox="1"/>
            <p:nvPr/>
          </p:nvSpPr>
          <p:spPr>
            <a:xfrm>
              <a:off x="6043579" y="5458228"/>
              <a:ext cx="3637042" cy="707886"/>
            </a:xfrm>
            <a:prstGeom prst="rect">
              <a:avLst/>
            </a:prstGeom>
            <a:solidFill>
              <a:schemeClr val="accent4">
                <a:lumMod val="20000"/>
                <a:lumOff val="80000"/>
              </a:schemeClr>
            </a:solidFill>
            <a:ln>
              <a:solidFill>
                <a:schemeClr val="accent1"/>
              </a:solidFill>
            </a:ln>
          </p:spPr>
          <p:txBody>
            <a:bodyPr wrap="square" rtlCol="0">
              <a:spAutoFit/>
            </a:bodyPr>
            <a:lstStyle/>
            <a:p>
              <a:r>
                <a:rPr lang="en-US" sz="2000" dirty="0">
                  <a:solidFill>
                    <a:schemeClr val="tx2"/>
                  </a:solidFill>
                </a:rPr>
                <a:t>Branch to the </a:t>
              </a:r>
              <a:r>
                <a:rPr lang="en-US" sz="2000" dirty="0">
                  <a:solidFill>
                    <a:srgbClr val="0070C0"/>
                  </a:solidFill>
                </a:rPr>
                <a:t>instruction whose address is </a:t>
              </a:r>
              <a:r>
                <a:rPr lang="en-US" sz="2000" dirty="0">
                  <a:solidFill>
                    <a:schemeClr val="tx2"/>
                  </a:solidFill>
                </a:rPr>
                <a:t>stored in </a:t>
              </a:r>
              <a:r>
                <a:rPr lang="en-US" sz="2000" dirty="0" err="1">
                  <a:solidFill>
                    <a:schemeClr val="tx2"/>
                  </a:solidFill>
                </a:rPr>
                <a:t>lr</a:t>
              </a:r>
              <a:endParaRPr lang="en-US" sz="2000" dirty="0">
                <a:solidFill>
                  <a:schemeClr val="tx2"/>
                </a:solidFill>
              </a:endParaRPr>
            </a:p>
          </p:txBody>
        </p:sp>
        <p:sp>
          <p:nvSpPr>
            <p:cNvPr id="26" name="Right Arrow 25">
              <a:extLst>
                <a:ext uri="{FF2B5EF4-FFF2-40B4-BE49-F238E27FC236}">
                  <a16:creationId xmlns:a16="http://schemas.microsoft.com/office/drawing/2014/main" id="{70EC53A3-9A74-C642-9871-2DF04133D892}"/>
                </a:ext>
              </a:extLst>
            </p:cNvPr>
            <p:cNvSpPr/>
            <p:nvPr/>
          </p:nvSpPr>
          <p:spPr>
            <a:xfrm rot="10800000">
              <a:off x="5672230" y="5833933"/>
              <a:ext cx="371350" cy="264253"/>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BFD62C2B-0A1C-0543-8384-62CC153217E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14" name="Group 13">
            <a:extLst>
              <a:ext uri="{FF2B5EF4-FFF2-40B4-BE49-F238E27FC236}">
                <a16:creationId xmlns:a16="http://schemas.microsoft.com/office/drawing/2014/main" id="{425F7687-5F15-29B4-7467-D5CC0C7008CD}"/>
              </a:ext>
            </a:extLst>
          </p:cNvPr>
          <p:cNvGrpSpPr/>
          <p:nvPr/>
        </p:nvGrpSpPr>
        <p:grpSpPr>
          <a:xfrm>
            <a:off x="824650" y="5258991"/>
            <a:ext cx="3467712" cy="1015663"/>
            <a:chOff x="6015096" y="5962918"/>
            <a:chExt cx="3467712" cy="1015663"/>
          </a:xfrm>
        </p:grpSpPr>
        <p:sp>
          <p:nvSpPr>
            <p:cNvPr id="15" name="TextBox 14">
              <a:extLst>
                <a:ext uri="{FF2B5EF4-FFF2-40B4-BE49-F238E27FC236}">
                  <a16:creationId xmlns:a16="http://schemas.microsoft.com/office/drawing/2014/main" id="{61114A46-C763-E390-B418-D27A9862B27D}"/>
                </a:ext>
              </a:extLst>
            </p:cNvPr>
            <p:cNvSpPr txBox="1"/>
            <p:nvPr/>
          </p:nvSpPr>
          <p:spPr>
            <a:xfrm>
              <a:off x="6015096" y="5962918"/>
              <a:ext cx="3045850" cy="1015663"/>
            </a:xfrm>
            <a:prstGeom prst="rect">
              <a:avLst/>
            </a:prstGeom>
            <a:solidFill>
              <a:schemeClr val="accent4">
                <a:lumMod val="20000"/>
                <a:lumOff val="80000"/>
              </a:schemeClr>
            </a:solidFill>
            <a:ln>
              <a:solidFill>
                <a:schemeClr val="accent1"/>
              </a:solidFill>
            </a:ln>
          </p:spPr>
          <p:txBody>
            <a:bodyPr wrap="square" rtlCol="0">
              <a:spAutoFit/>
            </a:bodyPr>
            <a:lstStyle/>
            <a:p>
              <a:r>
                <a:rPr lang="en-US" sz="2000" dirty="0">
                  <a:solidFill>
                    <a:schemeClr val="tx2"/>
                  </a:solidFill>
                </a:rPr>
                <a:t>Stores this address in </a:t>
              </a:r>
              <a:r>
                <a:rPr lang="en-US" sz="2000" dirty="0" err="1">
                  <a:solidFill>
                    <a:srgbClr val="00B050"/>
                  </a:solidFill>
                  <a:latin typeface="Consolas" panose="020B0609020204030204" pitchFamily="49" charset="0"/>
                  <a:cs typeface="Consolas" panose="020B0609020204030204" pitchFamily="49" charset="0"/>
                </a:rPr>
                <a:t>lr</a:t>
              </a:r>
              <a:endParaRPr lang="en-US" sz="2000" dirty="0">
                <a:solidFill>
                  <a:srgbClr val="00B050"/>
                </a:solidFill>
                <a:latin typeface="Consolas" panose="020B0609020204030204" pitchFamily="49" charset="0"/>
                <a:cs typeface="Consolas" panose="020B0609020204030204" pitchFamily="49" charset="0"/>
              </a:endParaRPr>
            </a:p>
            <a:p>
              <a:r>
                <a:rPr lang="en-US" sz="2000" dirty="0">
                  <a:solidFill>
                    <a:schemeClr val="accent1"/>
                  </a:solidFill>
                </a:rPr>
                <a:t>this is the address to resume at in the caller</a:t>
              </a:r>
            </a:p>
          </p:txBody>
        </p:sp>
        <p:sp>
          <p:nvSpPr>
            <p:cNvPr id="17" name="Right Arrow 16">
              <a:extLst>
                <a:ext uri="{FF2B5EF4-FFF2-40B4-BE49-F238E27FC236}">
                  <a16:creationId xmlns:a16="http://schemas.microsoft.com/office/drawing/2014/main" id="{700AA886-F9C3-F473-634A-ECE8DF2C253C}"/>
                </a:ext>
              </a:extLst>
            </p:cNvPr>
            <p:cNvSpPr/>
            <p:nvPr/>
          </p:nvSpPr>
          <p:spPr>
            <a:xfrm>
              <a:off x="9111458" y="6061438"/>
              <a:ext cx="371350" cy="264253"/>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51756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27" grpId="0" animBg="1"/>
      <p:bldP spid="1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20F9D-A687-2742-A471-69917228E30A}"/>
              </a:ext>
            </a:extLst>
          </p:cNvPr>
          <p:cNvSpPr>
            <a:spLocks noGrp="1"/>
          </p:cNvSpPr>
          <p:nvPr>
            <p:ph type="title"/>
          </p:nvPr>
        </p:nvSpPr>
        <p:spPr>
          <a:xfrm>
            <a:off x="0" y="-132326"/>
            <a:ext cx="8069344" cy="715294"/>
          </a:xfrm>
        </p:spPr>
        <p:txBody>
          <a:bodyPr/>
          <a:lstStyle/>
          <a:p>
            <a:r>
              <a:rPr lang="en-US" dirty="0"/>
              <a:t>Understanding bl and bx - 1</a:t>
            </a:r>
          </a:p>
        </p:txBody>
      </p:sp>
      <p:sp>
        <p:nvSpPr>
          <p:cNvPr id="5" name="Rounded Rectangle 4">
            <a:extLst>
              <a:ext uri="{FF2B5EF4-FFF2-40B4-BE49-F238E27FC236}">
                <a16:creationId xmlns:a16="http://schemas.microsoft.com/office/drawing/2014/main" id="{87A44138-D76D-2949-9AFE-742BFE6A3C70}"/>
              </a:ext>
            </a:extLst>
          </p:cNvPr>
          <p:cNvSpPr/>
          <p:nvPr/>
        </p:nvSpPr>
        <p:spPr bwMode="auto">
          <a:xfrm>
            <a:off x="519587" y="1771020"/>
            <a:ext cx="2736579" cy="266033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int a(void)</a:t>
            </a:r>
          </a:p>
          <a:p>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return 0;</a:t>
            </a:r>
          </a:p>
          <a:p>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int main(void)</a:t>
            </a:r>
          </a:p>
          <a:p>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a();</a:t>
            </a:r>
          </a:p>
          <a:p>
            <a:r>
              <a:rPr lang="en-US" dirty="0">
                <a:solidFill>
                  <a:schemeClr val="tx2"/>
                </a:solidFill>
                <a:latin typeface="Consolas" panose="020B0609020204030204" pitchFamily="49" charset="0"/>
                <a:cs typeface="Consolas" panose="020B0609020204030204" pitchFamily="49" charset="0"/>
              </a:rPr>
              <a:t>     a();</a:t>
            </a:r>
          </a:p>
          <a:p>
            <a:r>
              <a:rPr lang="en-US" dirty="0">
                <a:solidFill>
                  <a:schemeClr val="tx2"/>
                </a:solidFill>
                <a:latin typeface="Consolas" panose="020B0609020204030204" pitchFamily="49" charset="0"/>
                <a:cs typeface="Consolas" panose="020B0609020204030204" pitchFamily="49" charset="0"/>
              </a:rPr>
              <a:t>     // not shown</a:t>
            </a:r>
          </a:p>
        </p:txBody>
      </p:sp>
      <p:sp>
        <p:nvSpPr>
          <p:cNvPr id="48" name="TextBox 47">
            <a:extLst>
              <a:ext uri="{FF2B5EF4-FFF2-40B4-BE49-F238E27FC236}">
                <a16:creationId xmlns:a16="http://schemas.microsoft.com/office/drawing/2014/main" id="{11707CB4-64FC-C84B-9F4B-8A455F26410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5" name="TextBox 24">
            <a:extLst>
              <a:ext uri="{FF2B5EF4-FFF2-40B4-BE49-F238E27FC236}">
                <a16:creationId xmlns:a16="http://schemas.microsoft.com/office/drawing/2014/main" id="{91C0DD51-4B75-854B-B1ED-38CB0F976FCB}"/>
              </a:ext>
            </a:extLst>
          </p:cNvPr>
          <p:cNvSpPr txBox="1"/>
          <p:nvPr/>
        </p:nvSpPr>
        <p:spPr>
          <a:xfrm>
            <a:off x="2991251" y="5645693"/>
            <a:ext cx="7060468" cy="400110"/>
          </a:xfrm>
          <a:prstGeom prst="rect">
            <a:avLst/>
          </a:prstGeom>
          <a:solidFill>
            <a:schemeClr val="accent4">
              <a:lumMod val="20000"/>
              <a:lumOff val="80000"/>
            </a:schemeClr>
          </a:solidFill>
          <a:ln>
            <a:solidFill>
              <a:schemeClr val="accent1"/>
            </a:solidFill>
          </a:ln>
        </p:spPr>
        <p:txBody>
          <a:bodyPr wrap="square" rtlCol="0">
            <a:spAutoFit/>
          </a:bodyPr>
          <a:lstStyle/>
          <a:p>
            <a:r>
              <a:rPr lang="en-US" sz="2000" dirty="0">
                <a:solidFill>
                  <a:srgbClr val="FF0000"/>
                </a:solidFill>
              </a:rPr>
              <a:t>But there is a problem we must address here – next slide</a:t>
            </a:r>
          </a:p>
        </p:txBody>
      </p:sp>
      <p:sp>
        <p:nvSpPr>
          <p:cNvPr id="26" name="Rounded Rectangle 25">
            <a:extLst>
              <a:ext uri="{FF2B5EF4-FFF2-40B4-BE49-F238E27FC236}">
                <a16:creationId xmlns:a16="http://schemas.microsoft.com/office/drawing/2014/main" id="{C928133E-A4B3-6411-30D7-85D56C267F45}"/>
              </a:ext>
            </a:extLst>
          </p:cNvPr>
          <p:cNvSpPr/>
          <p:nvPr/>
        </p:nvSpPr>
        <p:spPr bwMode="auto">
          <a:xfrm>
            <a:off x="6149973" y="1510818"/>
            <a:ext cx="4636119" cy="338875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000103f4 &lt;a&gt;:</a:t>
            </a:r>
          </a:p>
          <a:p>
            <a:r>
              <a:rPr lang="en-US" sz="1600" dirty="0">
                <a:solidFill>
                  <a:srgbClr val="000000"/>
                </a:solidFill>
                <a:effectLst/>
                <a:latin typeface="Menlo" panose="020B0609030804020204" pitchFamily="49" charset="0"/>
              </a:rPr>
              <a:t>   103f4: e3a00000 	mov r0, 0</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103f8: e12fff1e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000103fc &lt;main&gt;:</a:t>
            </a:r>
          </a:p>
          <a:p>
            <a:r>
              <a:rPr lang="en-US" sz="1600" dirty="0">
                <a:solidFill>
                  <a:srgbClr val="000000"/>
                </a:solidFill>
                <a:effectLst/>
                <a:latin typeface="Menlo" panose="020B0609030804020204" pitchFamily="49" charset="0"/>
              </a:rPr>
              <a:t>   103fc: </a:t>
            </a:r>
            <a:r>
              <a:rPr lang="en-US" sz="1600" dirty="0" err="1">
                <a:solidFill>
                  <a:srgbClr val="000000"/>
                </a:solidFill>
                <a:effectLst/>
                <a:latin typeface="Menlo" panose="020B0609030804020204" pitchFamily="49" charset="0"/>
              </a:rPr>
              <a:t>ebfffffc</a:t>
            </a:r>
            <a:r>
              <a:rPr lang="en-US" sz="1600" dirty="0">
                <a:solidFill>
                  <a:srgbClr val="000000"/>
                </a:solidFill>
                <a:effectLst/>
                <a:latin typeface="Menlo" panose="020B0609030804020204" pitchFamily="49" charset="0"/>
              </a:rPr>
              <a:t> 	bl 103f4 //a</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10400: </a:t>
            </a:r>
            <a:r>
              <a:rPr lang="en-US" sz="1600" dirty="0" err="1">
                <a:solidFill>
                  <a:srgbClr val="000000"/>
                </a:solidFill>
                <a:effectLst/>
                <a:latin typeface="Menlo" panose="020B0609030804020204" pitchFamily="49" charset="0"/>
              </a:rPr>
              <a:t>ebfffffb</a:t>
            </a:r>
            <a:r>
              <a:rPr lang="en-US" sz="1600" dirty="0">
                <a:solidFill>
                  <a:srgbClr val="000000"/>
                </a:solidFill>
                <a:effectLst/>
                <a:latin typeface="Menlo" panose="020B0609030804020204" pitchFamily="49" charset="0"/>
              </a:rPr>
              <a:t> 	bl 103f4 //a</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10404: e3a00000 	mov r0, 0</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p>
        </p:txBody>
      </p:sp>
      <p:grpSp>
        <p:nvGrpSpPr>
          <p:cNvPr id="83" name="Group 82">
            <a:extLst>
              <a:ext uri="{FF2B5EF4-FFF2-40B4-BE49-F238E27FC236}">
                <a16:creationId xmlns:a16="http://schemas.microsoft.com/office/drawing/2014/main" id="{2EDA3E32-B406-BB29-D80A-C5C04120E895}"/>
              </a:ext>
            </a:extLst>
          </p:cNvPr>
          <p:cNvGrpSpPr/>
          <p:nvPr/>
        </p:nvGrpSpPr>
        <p:grpSpPr>
          <a:xfrm>
            <a:off x="10051719" y="1980183"/>
            <a:ext cx="901333" cy="1239680"/>
            <a:chOff x="10141743" y="1403617"/>
            <a:chExt cx="901333" cy="1239680"/>
          </a:xfrm>
        </p:grpSpPr>
        <p:grpSp>
          <p:nvGrpSpPr>
            <p:cNvPr id="65" name="Group 64">
              <a:extLst>
                <a:ext uri="{FF2B5EF4-FFF2-40B4-BE49-F238E27FC236}">
                  <a16:creationId xmlns:a16="http://schemas.microsoft.com/office/drawing/2014/main" id="{0BE324D5-9894-E2DC-CB1B-C20ACBE0D499}"/>
                </a:ext>
              </a:extLst>
            </p:cNvPr>
            <p:cNvGrpSpPr/>
            <p:nvPr/>
          </p:nvGrpSpPr>
          <p:grpSpPr>
            <a:xfrm>
              <a:off x="10359199" y="1403617"/>
              <a:ext cx="683877" cy="1239680"/>
              <a:chOff x="10654683" y="1434868"/>
              <a:chExt cx="683877" cy="1239680"/>
            </a:xfrm>
          </p:grpSpPr>
          <p:cxnSp>
            <p:nvCxnSpPr>
              <p:cNvPr id="27" name="Straight Arrow Connector 26">
                <a:extLst>
                  <a:ext uri="{FF2B5EF4-FFF2-40B4-BE49-F238E27FC236}">
                    <a16:creationId xmlns:a16="http://schemas.microsoft.com/office/drawing/2014/main" id="{57785B76-25A7-AA7F-C8FC-D192543AE12B}"/>
                  </a:ext>
                </a:extLst>
              </p:cNvPr>
              <p:cNvCxnSpPr>
                <a:cxnSpLocks/>
              </p:cNvCxnSpPr>
              <p:nvPr/>
            </p:nvCxnSpPr>
            <p:spPr>
              <a:xfrm flipH="1">
                <a:off x="10654683" y="1453222"/>
                <a:ext cx="683877"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122A068B-9BC6-3084-C8DA-8FF1B113072F}"/>
                  </a:ext>
                </a:extLst>
              </p:cNvPr>
              <p:cNvCxnSpPr>
                <a:cxnSpLocks/>
              </p:cNvCxnSpPr>
              <p:nvPr/>
            </p:nvCxnSpPr>
            <p:spPr>
              <a:xfrm flipV="1">
                <a:off x="11338560" y="1434868"/>
                <a:ext cx="0" cy="1239680"/>
              </a:xfrm>
              <a:prstGeom prst="straightConnector1">
                <a:avLst/>
              </a:prstGeom>
              <a:ln w="38100">
                <a:solidFill>
                  <a:srgbClr val="0070C0"/>
                </a:solidFill>
                <a:tailEnd type="non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BD7338E-75DF-79CC-AF84-388953150155}"/>
                  </a:ext>
                </a:extLst>
              </p:cNvPr>
              <p:cNvCxnSpPr>
                <a:cxnSpLocks/>
              </p:cNvCxnSpPr>
              <p:nvPr/>
            </p:nvCxnSpPr>
            <p:spPr>
              <a:xfrm flipH="1">
                <a:off x="10989497" y="2659881"/>
                <a:ext cx="349063" cy="0"/>
              </a:xfrm>
              <a:prstGeom prst="straightConnector1">
                <a:avLst/>
              </a:prstGeom>
              <a:ln w="38100">
                <a:solidFill>
                  <a:srgbClr val="0070C0"/>
                </a:solidFill>
                <a:tailEnd type="none"/>
              </a:ln>
            </p:spPr>
            <p:style>
              <a:lnRef idx="1">
                <a:schemeClr val="accent1"/>
              </a:lnRef>
              <a:fillRef idx="0">
                <a:schemeClr val="accent1"/>
              </a:fillRef>
              <a:effectRef idx="0">
                <a:schemeClr val="accent1"/>
              </a:effectRef>
              <a:fontRef idx="minor">
                <a:schemeClr val="tx1"/>
              </a:fontRef>
            </p:style>
          </p:cxnSp>
        </p:grpSp>
        <p:sp>
          <p:nvSpPr>
            <p:cNvPr id="72" name="TextBox 71">
              <a:extLst>
                <a:ext uri="{FF2B5EF4-FFF2-40B4-BE49-F238E27FC236}">
                  <a16:creationId xmlns:a16="http://schemas.microsoft.com/office/drawing/2014/main" id="{DF528F04-5CDA-4C55-62F7-4ADF7BDA41F1}"/>
                </a:ext>
              </a:extLst>
            </p:cNvPr>
            <p:cNvSpPr txBox="1"/>
            <p:nvPr/>
          </p:nvSpPr>
          <p:spPr>
            <a:xfrm>
              <a:off x="10141743" y="1714394"/>
              <a:ext cx="81785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10400</a:t>
              </a:r>
            </a:p>
          </p:txBody>
        </p:sp>
      </p:grpSp>
      <p:grpSp>
        <p:nvGrpSpPr>
          <p:cNvPr id="84" name="Group 83">
            <a:extLst>
              <a:ext uri="{FF2B5EF4-FFF2-40B4-BE49-F238E27FC236}">
                <a16:creationId xmlns:a16="http://schemas.microsoft.com/office/drawing/2014/main" id="{F613D6DC-39AB-DEDA-1EC4-6BB07CEBC94E}"/>
              </a:ext>
            </a:extLst>
          </p:cNvPr>
          <p:cNvGrpSpPr/>
          <p:nvPr/>
        </p:nvGrpSpPr>
        <p:grpSpPr>
          <a:xfrm>
            <a:off x="10603989" y="1970857"/>
            <a:ext cx="1323789" cy="1718973"/>
            <a:chOff x="10694013" y="1394291"/>
            <a:chExt cx="1323789" cy="1718973"/>
          </a:xfrm>
        </p:grpSpPr>
        <p:grpSp>
          <p:nvGrpSpPr>
            <p:cNvPr id="67" name="Group 66">
              <a:extLst>
                <a:ext uri="{FF2B5EF4-FFF2-40B4-BE49-F238E27FC236}">
                  <a16:creationId xmlns:a16="http://schemas.microsoft.com/office/drawing/2014/main" id="{1C27B21A-B4F0-34A9-64B6-51F99BD34665}"/>
                </a:ext>
              </a:extLst>
            </p:cNvPr>
            <p:cNvGrpSpPr/>
            <p:nvPr/>
          </p:nvGrpSpPr>
          <p:grpSpPr>
            <a:xfrm>
              <a:off x="10694013" y="1394291"/>
              <a:ext cx="1323789" cy="1718973"/>
              <a:chOff x="10014771" y="1434868"/>
              <a:chExt cx="1323789" cy="1239680"/>
            </a:xfrm>
          </p:grpSpPr>
          <p:cxnSp>
            <p:nvCxnSpPr>
              <p:cNvPr id="68" name="Straight Arrow Connector 67">
                <a:extLst>
                  <a:ext uri="{FF2B5EF4-FFF2-40B4-BE49-F238E27FC236}">
                    <a16:creationId xmlns:a16="http://schemas.microsoft.com/office/drawing/2014/main" id="{7A12BF36-A356-5D1B-638D-A70FB0CE5D78}"/>
                  </a:ext>
                </a:extLst>
              </p:cNvPr>
              <p:cNvCxnSpPr>
                <a:cxnSpLocks/>
              </p:cNvCxnSpPr>
              <p:nvPr/>
            </p:nvCxnSpPr>
            <p:spPr>
              <a:xfrm flipH="1">
                <a:off x="10363834" y="1453222"/>
                <a:ext cx="974726" cy="10909"/>
              </a:xfrm>
              <a:prstGeom prst="straightConnector1">
                <a:avLst/>
              </a:prstGeom>
              <a:ln w="38100">
                <a:solidFill>
                  <a:srgbClr val="F37440"/>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C193FDB1-F884-2D08-3F17-321AF0BCF19F}"/>
                  </a:ext>
                </a:extLst>
              </p:cNvPr>
              <p:cNvCxnSpPr>
                <a:cxnSpLocks/>
              </p:cNvCxnSpPr>
              <p:nvPr/>
            </p:nvCxnSpPr>
            <p:spPr>
              <a:xfrm flipV="1">
                <a:off x="11338560" y="1434868"/>
                <a:ext cx="0" cy="1239680"/>
              </a:xfrm>
              <a:prstGeom prst="straightConnector1">
                <a:avLst/>
              </a:prstGeom>
              <a:ln w="38100">
                <a:solidFill>
                  <a:srgbClr val="F37440"/>
                </a:solidFill>
                <a:tailEnd type="non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E7B1F3F3-F1D2-E19C-B44B-A6CDDB1D70E2}"/>
                  </a:ext>
                </a:extLst>
              </p:cNvPr>
              <p:cNvCxnSpPr>
                <a:cxnSpLocks/>
              </p:cNvCxnSpPr>
              <p:nvPr/>
            </p:nvCxnSpPr>
            <p:spPr>
              <a:xfrm flipH="1">
                <a:off x="10014771" y="2659881"/>
                <a:ext cx="1323789" cy="0"/>
              </a:xfrm>
              <a:prstGeom prst="straightConnector1">
                <a:avLst/>
              </a:prstGeom>
              <a:ln w="38100">
                <a:solidFill>
                  <a:srgbClr val="F37440"/>
                </a:solidFill>
                <a:tailEnd type="none"/>
              </a:ln>
            </p:spPr>
            <p:style>
              <a:lnRef idx="1">
                <a:schemeClr val="accent1"/>
              </a:lnRef>
              <a:fillRef idx="0">
                <a:schemeClr val="accent1"/>
              </a:fillRef>
              <a:effectRef idx="0">
                <a:schemeClr val="accent1"/>
              </a:effectRef>
              <a:fontRef idx="minor">
                <a:schemeClr val="tx1"/>
              </a:fontRef>
            </p:style>
          </p:cxnSp>
        </p:grpSp>
        <p:sp>
          <p:nvSpPr>
            <p:cNvPr id="76" name="TextBox 75">
              <a:extLst>
                <a:ext uri="{FF2B5EF4-FFF2-40B4-BE49-F238E27FC236}">
                  <a16:creationId xmlns:a16="http://schemas.microsoft.com/office/drawing/2014/main" id="{456699ED-0EDB-50C2-ECE1-5D3990471F5F}"/>
                </a:ext>
              </a:extLst>
            </p:cNvPr>
            <p:cNvSpPr txBox="1"/>
            <p:nvPr/>
          </p:nvSpPr>
          <p:spPr>
            <a:xfrm>
              <a:off x="11189789" y="1752004"/>
              <a:ext cx="81785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10404</a:t>
              </a:r>
            </a:p>
          </p:txBody>
        </p:sp>
      </p:grpSp>
      <p:grpSp>
        <p:nvGrpSpPr>
          <p:cNvPr id="89" name="Group 88">
            <a:extLst>
              <a:ext uri="{FF2B5EF4-FFF2-40B4-BE49-F238E27FC236}">
                <a16:creationId xmlns:a16="http://schemas.microsoft.com/office/drawing/2014/main" id="{9DB73E16-1200-CC8A-2155-30694E3290B2}"/>
              </a:ext>
            </a:extLst>
          </p:cNvPr>
          <p:cNvGrpSpPr/>
          <p:nvPr/>
        </p:nvGrpSpPr>
        <p:grpSpPr>
          <a:xfrm>
            <a:off x="5284305" y="2512544"/>
            <a:ext cx="1379962" cy="1177286"/>
            <a:chOff x="5284305" y="2512544"/>
            <a:chExt cx="1379962" cy="1177286"/>
          </a:xfrm>
        </p:grpSpPr>
        <p:grpSp>
          <p:nvGrpSpPr>
            <p:cNvPr id="66" name="Group 65">
              <a:extLst>
                <a:ext uri="{FF2B5EF4-FFF2-40B4-BE49-F238E27FC236}">
                  <a16:creationId xmlns:a16="http://schemas.microsoft.com/office/drawing/2014/main" id="{62607BF5-9388-C4C0-C1FA-DFDAE8620CA8}"/>
                </a:ext>
              </a:extLst>
            </p:cNvPr>
            <p:cNvGrpSpPr/>
            <p:nvPr/>
          </p:nvGrpSpPr>
          <p:grpSpPr>
            <a:xfrm>
              <a:off x="5284305" y="2512544"/>
              <a:ext cx="1379962" cy="1177286"/>
              <a:chOff x="6391484" y="1967229"/>
              <a:chExt cx="658290" cy="1177286"/>
            </a:xfrm>
          </p:grpSpPr>
          <p:cxnSp>
            <p:nvCxnSpPr>
              <p:cNvPr id="51" name="Straight Arrow Connector 50">
                <a:extLst>
                  <a:ext uri="{FF2B5EF4-FFF2-40B4-BE49-F238E27FC236}">
                    <a16:creationId xmlns:a16="http://schemas.microsoft.com/office/drawing/2014/main" id="{F7E6944B-3666-A8C5-058F-F67F9E40AC02}"/>
                  </a:ext>
                </a:extLst>
              </p:cNvPr>
              <p:cNvCxnSpPr>
                <a:cxnSpLocks/>
              </p:cNvCxnSpPr>
              <p:nvPr/>
            </p:nvCxnSpPr>
            <p:spPr>
              <a:xfrm flipH="1">
                <a:off x="6416714" y="1967229"/>
                <a:ext cx="633060" cy="0"/>
              </a:xfrm>
              <a:prstGeom prst="straightConnector1">
                <a:avLst/>
              </a:prstGeom>
              <a:ln w="38100">
                <a:solidFill>
                  <a:srgbClr val="0070C0"/>
                </a:solidFill>
                <a:tailEnd type="non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12E804CE-5B28-DF4A-A56D-D465BB5A002E}"/>
                  </a:ext>
                </a:extLst>
              </p:cNvPr>
              <p:cNvCxnSpPr>
                <a:cxnSpLocks/>
              </p:cNvCxnSpPr>
              <p:nvPr/>
            </p:nvCxnSpPr>
            <p:spPr>
              <a:xfrm flipV="1">
                <a:off x="6391484" y="1967229"/>
                <a:ext cx="0" cy="1177286"/>
              </a:xfrm>
              <a:prstGeom prst="straightConnector1">
                <a:avLst/>
              </a:prstGeom>
              <a:ln w="38100">
                <a:solidFill>
                  <a:srgbClr val="0070C0"/>
                </a:solidFill>
                <a:tailEnd type="non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FA928A3E-7FC4-79D9-1A58-A7D380FA5C32}"/>
                  </a:ext>
                </a:extLst>
              </p:cNvPr>
              <p:cNvCxnSpPr>
                <a:cxnSpLocks/>
              </p:cNvCxnSpPr>
              <p:nvPr/>
            </p:nvCxnSpPr>
            <p:spPr>
              <a:xfrm>
                <a:off x="6391484" y="3144515"/>
                <a:ext cx="633060"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87" name="TextBox 86">
              <a:extLst>
                <a:ext uri="{FF2B5EF4-FFF2-40B4-BE49-F238E27FC236}">
                  <a16:creationId xmlns:a16="http://schemas.microsoft.com/office/drawing/2014/main" id="{2779098F-5B7E-912B-9243-0A9FB64C4513}"/>
                </a:ext>
              </a:extLst>
            </p:cNvPr>
            <p:cNvSpPr txBox="1"/>
            <p:nvPr/>
          </p:nvSpPr>
          <p:spPr>
            <a:xfrm>
              <a:off x="5369491" y="2865884"/>
              <a:ext cx="81785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10400</a:t>
              </a:r>
            </a:p>
          </p:txBody>
        </p:sp>
      </p:grpSp>
      <p:grpSp>
        <p:nvGrpSpPr>
          <p:cNvPr id="90" name="Group 89">
            <a:extLst>
              <a:ext uri="{FF2B5EF4-FFF2-40B4-BE49-F238E27FC236}">
                <a16:creationId xmlns:a16="http://schemas.microsoft.com/office/drawing/2014/main" id="{65559646-AF59-5A95-E229-5AACFE43D277}"/>
              </a:ext>
            </a:extLst>
          </p:cNvPr>
          <p:cNvGrpSpPr/>
          <p:nvPr/>
        </p:nvGrpSpPr>
        <p:grpSpPr>
          <a:xfrm>
            <a:off x="3807336" y="2512544"/>
            <a:ext cx="2844736" cy="1650501"/>
            <a:chOff x="3807336" y="2512544"/>
            <a:chExt cx="2844736" cy="1650501"/>
          </a:xfrm>
        </p:grpSpPr>
        <p:grpSp>
          <p:nvGrpSpPr>
            <p:cNvPr id="77" name="Group 76">
              <a:extLst>
                <a:ext uri="{FF2B5EF4-FFF2-40B4-BE49-F238E27FC236}">
                  <a16:creationId xmlns:a16="http://schemas.microsoft.com/office/drawing/2014/main" id="{6732E9BE-BDD2-E5AC-88BE-0181D971A3E6}"/>
                </a:ext>
              </a:extLst>
            </p:cNvPr>
            <p:cNvGrpSpPr/>
            <p:nvPr/>
          </p:nvGrpSpPr>
          <p:grpSpPr>
            <a:xfrm>
              <a:off x="4649176" y="2512544"/>
              <a:ext cx="2002896" cy="1650501"/>
              <a:chOff x="6385118" y="1967229"/>
              <a:chExt cx="1045685" cy="1177286"/>
            </a:xfrm>
          </p:grpSpPr>
          <p:cxnSp>
            <p:nvCxnSpPr>
              <p:cNvPr id="78" name="Straight Arrow Connector 77">
                <a:extLst>
                  <a:ext uri="{FF2B5EF4-FFF2-40B4-BE49-F238E27FC236}">
                    <a16:creationId xmlns:a16="http://schemas.microsoft.com/office/drawing/2014/main" id="{F671A948-198A-0F6A-9711-4DA06322F8D0}"/>
                  </a:ext>
                </a:extLst>
              </p:cNvPr>
              <p:cNvCxnSpPr>
                <a:cxnSpLocks/>
              </p:cNvCxnSpPr>
              <p:nvPr/>
            </p:nvCxnSpPr>
            <p:spPr>
              <a:xfrm flipH="1">
                <a:off x="6391251" y="1967229"/>
                <a:ext cx="426725" cy="0"/>
              </a:xfrm>
              <a:prstGeom prst="straightConnector1">
                <a:avLst/>
              </a:prstGeom>
              <a:ln w="38100">
                <a:solidFill>
                  <a:srgbClr val="F3753F"/>
                </a:solidFill>
                <a:tailEnd type="non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EDA4B07B-23B3-8485-C68A-216659207C3C}"/>
                  </a:ext>
                </a:extLst>
              </p:cNvPr>
              <p:cNvCxnSpPr>
                <a:cxnSpLocks/>
              </p:cNvCxnSpPr>
              <p:nvPr/>
            </p:nvCxnSpPr>
            <p:spPr>
              <a:xfrm flipV="1">
                <a:off x="6391484" y="1967229"/>
                <a:ext cx="0" cy="1177286"/>
              </a:xfrm>
              <a:prstGeom prst="straightConnector1">
                <a:avLst/>
              </a:prstGeom>
              <a:ln w="38100">
                <a:solidFill>
                  <a:srgbClr val="F37440"/>
                </a:solidFill>
                <a:tailEnd type="non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9752E4DF-BFE3-4303-B3F5-7A2BB7A31039}"/>
                  </a:ext>
                </a:extLst>
              </p:cNvPr>
              <p:cNvCxnSpPr>
                <a:cxnSpLocks/>
              </p:cNvCxnSpPr>
              <p:nvPr/>
            </p:nvCxnSpPr>
            <p:spPr>
              <a:xfrm>
                <a:off x="6385118" y="3144515"/>
                <a:ext cx="1045685" cy="0"/>
              </a:xfrm>
              <a:prstGeom prst="straightConnector1">
                <a:avLst/>
              </a:prstGeom>
              <a:ln w="38100">
                <a:solidFill>
                  <a:srgbClr val="F3753F"/>
                </a:solidFill>
                <a:tailEnd type="arrow"/>
              </a:ln>
            </p:spPr>
            <p:style>
              <a:lnRef idx="1">
                <a:schemeClr val="accent1"/>
              </a:lnRef>
              <a:fillRef idx="0">
                <a:schemeClr val="accent1"/>
              </a:fillRef>
              <a:effectRef idx="0">
                <a:schemeClr val="accent1"/>
              </a:effectRef>
              <a:fontRef idx="minor">
                <a:schemeClr val="tx1"/>
              </a:fontRef>
            </p:style>
          </p:cxnSp>
        </p:grpSp>
        <p:sp>
          <p:nvSpPr>
            <p:cNvPr id="88" name="TextBox 87">
              <a:extLst>
                <a:ext uri="{FF2B5EF4-FFF2-40B4-BE49-F238E27FC236}">
                  <a16:creationId xmlns:a16="http://schemas.microsoft.com/office/drawing/2014/main" id="{7134C44D-BFD5-647D-974F-CB783D46DD98}"/>
                </a:ext>
              </a:extLst>
            </p:cNvPr>
            <p:cNvSpPr txBox="1"/>
            <p:nvPr/>
          </p:nvSpPr>
          <p:spPr>
            <a:xfrm>
              <a:off x="3807336" y="3225082"/>
              <a:ext cx="81785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10404</a:t>
              </a:r>
            </a:p>
          </p:txBody>
        </p:sp>
      </p:grpSp>
      <p:cxnSp>
        <p:nvCxnSpPr>
          <p:cNvPr id="91" name="Straight Arrow Connector 90">
            <a:extLst>
              <a:ext uri="{FF2B5EF4-FFF2-40B4-BE49-F238E27FC236}">
                <a16:creationId xmlns:a16="http://schemas.microsoft.com/office/drawing/2014/main" id="{9E3C70BB-FBB5-5685-C170-086D6BB79C7D}"/>
              </a:ext>
            </a:extLst>
          </p:cNvPr>
          <p:cNvCxnSpPr>
            <a:cxnSpLocks/>
          </p:cNvCxnSpPr>
          <p:nvPr/>
        </p:nvCxnSpPr>
        <p:spPr>
          <a:xfrm>
            <a:off x="6921112" y="2104349"/>
            <a:ext cx="0" cy="317015"/>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4046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2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20F9D-A687-2742-A471-69917228E30A}"/>
              </a:ext>
            </a:extLst>
          </p:cNvPr>
          <p:cNvSpPr>
            <a:spLocks noGrp="1"/>
          </p:cNvSpPr>
          <p:nvPr>
            <p:ph type="title"/>
          </p:nvPr>
        </p:nvSpPr>
        <p:spPr>
          <a:xfrm>
            <a:off x="0" y="-132326"/>
            <a:ext cx="7326500" cy="715294"/>
          </a:xfrm>
        </p:spPr>
        <p:txBody>
          <a:bodyPr/>
          <a:lstStyle/>
          <a:p>
            <a:r>
              <a:rPr lang="en-US" dirty="0"/>
              <a:t>Understanding bl and bx - 2</a:t>
            </a:r>
          </a:p>
        </p:txBody>
      </p:sp>
      <p:sp>
        <p:nvSpPr>
          <p:cNvPr id="5" name="Rounded Rectangle 4">
            <a:extLst>
              <a:ext uri="{FF2B5EF4-FFF2-40B4-BE49-F238E27FC236}">
                <a16:creationId xmlns:a16="http://schemas.microsoft.com/office/drawing/2014/main" id="{87A44138-D76D-2949-9AFE-742BFE6A3C70}"/>
              </a:ext>
            </a:extLst>
          </p:cNvPr>
          <p:cNvSpPr/>
          <p:nvPr/>
        </p:nvSpPr>
        <p:spPr bwMode="auto">
          <a:xfrm>
            <a:off x="477666" y="1346529"/>
            <a:ext cx="2760158" cy="4085511"/>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accent6"/>
                </a:solidFill>
                <a:latin typeface="Consolas" panose="020B0609020204030204" pitchFamily="49" charset="0"/>
                <a:cs typeface="Consolas" panose="020B0609020204030204" pitchFamily="49" charset="0"/>
              </a:rPr>
              <a:t>int b(void)</a:t>
            </a:r>
          </a:p>
          <a:p>
            <a:r>
              <a:rPr lang="en-US" dirty="0">
                <a:solidFill>
                  <a:schemeClr val="accent6"/>
                </a:solidFill>
                <a:latin typeface="Consolas" panose="020B0609020204030204" pitchFamily="49" charset="0"/>
                <a:cs typeface="Consolas" panose="020B0609020204030204" pitchFamily="49" charset="0"/>
              </a:rPr>
              <a:t>{</a:t>
            </a:r>
          </a:p>
          <a:p>
            <a:r>
              <a:rPr lang="en-US" dirty="0">
                <a:solidFill>
                  <a:schemeClr val="accent6"/>
                </a:solidFill>
                <a:latin typeface="Consolas" panose="020B0609020204030204" pitchFamily="49" charset="0"/>
                <a:cs typeface="Consolas" panose="020B0609020204030204" pitchFamily="49" charset="0"/>
              </a:rPr>
              <a:t>    return 0;</a:t>
            </a:r>
          </a:p>
          <a:p>
            <a:r>
              <a:rPr lang="en-US" dirty="0">
                <a:solidFill>
                  <a:schemeClr val="accent6"/>
                </a:solidFill>
                <a:latin typeface="Consolas" panose="020B0609020204030204" pitchFamily="49" charset="0"/>
                <a:cs typeface="Consolas" panose="020B0609020204030204" pitchFamily="49" charset="0"/>
              </a:rPr>
              <a:t>}</a:t>
            </a:r>
          </a:p>
          <a:p>
            <a:r>
              <a:rPr lang="en-US" dirty="0">
                <a:solidFill>
                  <a:schemeClr val="accent6"/>
                </a:solidFill>
                <a:latin typeface="Consolas" panose="020B0609020204030204" pitchFamily="49" charset="0"/>
                <a:cs typeface="Consolas" panose="020B0609020204030204" pitchFamily="49" charset="0"/>
              </a:rPr>
              <a:t>int a(void)</a:t>
            </a:r>
          </a:p>
          <a:p>
            <a:r>
              <a:rPr lang="en-US" dirty="0">
                <a:solidFill>
                  <a:schemeClr val="accent6"/>
                </a:solidFill>
                <a:latin typeface="Consolas" panose="020B0609020204030204" pitchFamily="49" charset="0"/>
                <a:cs typeface="Consolas" panose="020B0609020204030204" pitchFamily="49" charset="0"/>
              </a:rPr>
              <a:t>{</a:t>
            </a:r>
          </a:p>
          <a:p>
            <a:r>
              <a:rPr lang="en-US" dirty="0">
                <a:solidFill>
                  <a:schemeClr val="accent6"/>
                </a:solidFill>
                <a:latin typeface="Consolas" panose="020B0609020204030204" pitchFamily="49" charset="0"/>
                <a:cs typeface="Consolas" panose="020B0609020204030204" pitchFamily="49" charset="0"/>
              </a:rPr>
              <a:t>    b();</a:t>
            </a:r>
          </a:p>
          <a:p>
            <a:r>
              <a:rPr lang="en-US" dirty="0">
                <a:solidFill>
                  <a:schemeClr val="accent6"/>
                </a:solidFill>
                <a:latin typeface="Consolas" panose="020B0609020204030204" pitchFamily="49" charset="0"/>
                <a:cs typeface="Consolas" panose="020B0609020204030204" pitchFamily="49" charset="0"/>
              </a:rPr>
              <a:t>    return 0;</a:t>
            </a:r>
          </a:p>
          <a:p>
            <a:r>
              <a:rPr lang="en-US" dirty="0">
                <a:solidFill>
                  <a:schemeClr val="accent6"/>
                </a:solidFill>
                <a:latin typeface="Consolas" panose="020B0609020204030204" pitchFamily="49" charset="0"/>
                <a:cs typeface="Consolas" panose="020B0609020204030204" pitchFamily="49" charset="0"/>
              </a:rPr>
              <a:t>}</a:t>
            </a:r>
          </a:p>
          <a:p>
            <a:r>
              <a:rPr lang="en-US" dirty="0">
                <a:solidFill>
                  <a:schemeClr val="accent6"/>
                </a:solidFill>
                <a:latin typeface="Consolas" panose="020B0609020204030204" pitchFamily="49" charset="0"/>
                <a:cs typeface="Consolas" panose="020B0609020204030204" pitchFamily="49" charset="0"/>
              </a:rPr>
              <a:t>int main(void)</a:t>
            </a:r>
          </a:p>
          <a:p>
            <a:r>
              <a:rPr lang="en-US" dirty="0">
                <a:solidFill>
                  <a:schemeClr val="accent6"/>
                </a:solidFill>
                <a:latin typeface="Consolas" panose="020B0609020204030204" pitchFamily="49" charset="0"/>
                <a:cs typeface="Consolas" panose="020B0609020204030204" pitchFamily="49" charset="0"/>
              </a:rPr>
              <a:t>{</a:t>
            </a:r>
          </a:p>
          <a:p>
            <a:r>
              <a:rPr lang="en-US" dirty="0">
                <a:solidFill>
                  <a:schemeClr val="accent6"/>
                </a:solidFill>
                <a:latin typeface="Consolas" panose="020B0609020204030204" pitchFamily="49" charset="0"/>
                <a:cs typeface="Consolas" panose="020B0609020204030204" pitchFamily="49" charset="0"/>
              </a:rPr>
              <a:t>     a();</a:t>
            </a:r>
          </a:p>
          <a:p>
            <a:r>
              <a:rPr lang="en-US" dirty="0">
                <a:solidFill>
                  <a:schemeClr val="accent6"/>
                </a:solidFill>
                <a:latin typeface="Consolas" panose="020B0609020204030204" pitchFamily="49" charset="0"/>
                <a:cs typeface="Consolas" panose="020B0609020204030204" pitchFamily="49" charset="0"/>
              </a:rPr>
              <a:t>     a();</a:t>
            </a:r>
          </a:p>
          <a:p>
            <a:r>
              <a:rPr lang="en-US" dirty="0">
                <a:solidFill>
                  <a:schemeClr val="accent6"/>
                </a:solidFill>
                <a:latin typeface="Consolas" panose="020B0609020204030204" pitchFamily="49" charset="0"/>
                <a:cs typeface="Consolas" panose="020B0609020204030204" pitchFamily="49" charset="0"/>
              </a:rPr>
              <a:t>     // not shown</a:t>
            </a:r>
          </a:p>
        </p:txBody>
      </p:sp>
      <p:sp>
        <p:nvSpPr>
          <p:cNvPr id="48" name="TextBox 47">
            <a:extLst>
              <a:ext uri="{FF2B5EF4-FFF2-40B4-BE49-F238E27FC236}">
                <a16:creationId xmlns:a16="http://schemas.microsoft.com/office/drawing/2014/main" id="{11707CB4-64FC-C84B-9F4B-8A455F26410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6" name="Rounded Rectangle 25">
            <a:extLst>
              <a:ext uri="{FF2B5EF4-FFF2-40B4-BE49-F238E27FC236}">
                <a16:creationId xmlns:a16="http://schemas.microsoft.com/office/drawing/2014/main" id="{C928133E-A4B3-6411-30D7-85D56C267F45}"/>
              </a:ext>
            </a:extLst>
          </p:cNvPr>
          <p:cNvSpPr/>
          <p:nvPr/>
        </p:nvSpPr>
        <p:spPr bwMode="auto">
          <a:xfrm>
            <a:off x="6096000" y="1804200"/>
            <a:ext cx="4636119" cy="465558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000103f4 &lt;b&gt;:</a:t>
            </a:r>
          </a:p>
          <a:p>
            <a:r>
              <a:rPr lang="en-US" sz="1600" dirty="0">
                <a:solidFill>
                  <a:srgbClr val="000000"/>
                </a:solidFill>
                <a:effectLst/>
                <a:latin typeface="Menlo" panose="020B0609030804020204" pitchFamily="49" charset="0"/>
              </a:rPr>
              <a:t>   103f4: e3a00000 	mov r0, 0</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103f8: e12fff1e 	bx </a:t>
            </a:r>
            <a:r>
              <a:rPr lang="en-US" sz="1600" dirty="0" err="1">
                <a:solidFill>
                  <a:srgbClr val="000000"/>
                </a:solidFill>
                <a:effectLst/>
                <a:latin typeface="Menlo" panose="020B0609030804020204" pitchFamily="49" charset="0"/>
              </a:rPr>
              <a:t>lr</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000103fc &lt;a&gt;:</a:t>
            </a:r>
          </a:p>
          <a:p>
            <a:r>
              <a:rPr lang="en-US" sz="1600" dirty="0">
                <a:solidFill>
                  <a:srgbClr val="000000"/>
                </a:solidFill>
                <a:effectLst/>
                <a:latin typeface="Menlo" panose="020B0609030804020204" pitchFamily="49" charset="0"/>
              </a:rPr>
              <a:t>   103fc: </a:t>
            </a:r>
            <a:r>
              <a:rPr lang="en-US" sz="1600" dirty="0" err="1">
                <a:solidFill>
                  <a:srgbClr val="000000"/>
                </a:solidFill>
                <a:effectLst/>
                <a:latin typeface="Menlo" panose="020B0609030804020204" pitchFamily="49" charset="0"/>
              </a:rPr>
              <a:t>ebfffffc</a:t>
            </a:r>
            <a:r>
              <a:rPr lang="en-US" sz="1600" dirty="0">
                <a:solidFill>
                  <a:srgbClr val="000000"/>
                </a:solidFill>
                <a:effectLst/>
                <a:latin typeface="Menlo" panose="020B0609030804020204" pitchFamily="49" charset="0"/>
              </a:rPr>
              <a:t> 	bl 103f4 &lt;b&gt;</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10400: e3a00000 	mov r0, 0</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10404: e12fff1e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00010408 &lt;main&gt;:</a:t>
            </a:r>
          </a:p>
          <a:p>
            <a:r>
              <a:rPr lang="en-US" sz="1600" dirty="0">
                <a:solidFill>
                  <a:srgbClr val="000000"/>
                </a:solidFill>
                <a:effectLst/>
                <a:latin typeface="Menlo" panose="020B0609030804020204" pitchFamily="49" charset="0"/>
              </a:rPr>
              <a:t>   10408: </a:t>
            </a:r>
            <a:r>
              <a:rPr lang="en-US" sz="1600" dirty="0" err="1">
                <a:solidFill>
                  <a:srgbClr val="000000"/>
                </a:solidFill>
                <a:effectLst/>
                <a:latin typeface="Menlo" panose="020B0609030804020204" pitchFamily="49" charset="0"/>
              </a:rPr>
              <a:t>ebfffffb</a:t>
            </a:r>
            <a:r>
              <a:rPr lang="en-US" sz="1600" dirty="0">
                <a:solidFill>
                  <a:srgbClr val="000000"/>
                </a:solidFill>
                <a:effectLst/>
                <a:latin typeface="Menlo" panose="020B0609030804020204" pitchFamily="49" charset="0"/>
              </a:rPr>
              <a:t> 	bl 103fc &lt;a&gt;</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1040c: </a:t>
            </a:r>
            <a:r>
              <a:rPr lang="en-US" sz="1600" dirty="0" err="1">
                <a:solidFill>
                  <a:srgbClr val="000000"/>
                </a:solidFill>
                <a:effectLst/>
                <a:latin typeface="Menlo" panose="020B0609030804020204" pitchFamily="49" charset="0"/>
              </a:rPr>
              <a:t>ebfffffa</a:t>
            </a:r>
            <a:r>
              <a:rPr lang="en-US" sz="1600" dirty="0">
                <a:solidFill>
                  <a:srgbClr val="000000"/>
                </a:solidFill>
                <a:effectLst/>
                <a:latin typeface="Menlo" panose="020B0609030804020204" pitchFamily="49" charset="0"/>
              </a:rPr>
              <a:t> 	bl 103fc &lt;a&gt;</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10410: e3a00000 	mov r0, 0</a:t>
            </a:r>
          </a:p>
        </p:txBody>
      </p:sp>
      <p:grpSp>
        <p:nvGrpSpPr>
          <p:cNvPr id="83" name="Group 82">
            <a:extLst>
              <a:ext uri="{FF2B5EF4-FFF2-40B4-BE49-F238E27FC236}">
                <a16:creationId xmlns:a16="http://schemas.microsoft.com/office/drawing/2014/main" id="{2EDA3E32-B406-BB29-D80A-C5C04120E895}"/>
              </a:ext>
            </a:extLst>
          </p:cNvPr>
          <p:cNvGrpSpPr/>
          <p:nvPr/>
        </p:nvGrpSpPr>
        <p:grpSpPr>
          <a:xfrm>
            <a:off x="10313020" y="3510562"/>
            <a:ext cx="911505" cy="1712693"/>
            <a:chOff x="10131571" y="1403617"/>
            <a:chExt cx="911505" cy="1712693"/>
          </a:xfrm>
        </p:grpSpPr>
        <p:grpSp>
          <p:nvGrpSpPr>
            <p:cNvPr id="65" name="Group 64">
              <a:extLst>
                <a:ext uri="{FF2B5EF4-FFF2-40B4-BE49-F238E27FC236}">
                  <a16:creationId xmlns:a16="http://schemas.microsoft.com/office/drawing/2014/main" id="{0BE324D5-9894-E2DC-CB1B-C20ACBE0D499}"/>
                </a:ext>
              </a:extLst>
            </p:cNvPr>
            <p:cNvGrpSpPr/>
            <p:nvPr/>
          </p:nvGrpSpPr>
          <p:grpSpPr>
            <a:xfrm>
              <a:off x="10359199" y="1403617"/>
              <a:ext cx="683877" cy="1712693"/>
              <a:chOff x="10654683" y="1434868"/>
              <a:chExt cx="683877" cy="1712693"/>
            </a:xfrm>
          </p:grpSpPr>
          <p:cxnSp>
            <p:nvCxnSpPr>
              <p:cNvPr id="27" name="Straight Arrow Connector 26">
                <a:extLst>
                  <a:ext uri="{FF2B5EF4-FFF2-40B4-BE49-F238E27FC236}">
                    <a16:creationId xmlns:a16="http://schemas.microsoft.com/office/drawing/2014/main" id="{57785B76-25A7-AA7F-C8FC-D192543AE12B}"/>
                  </a:ext>
                </a:extLst>
              </p:cNvPr>
              <p:cNvCxnSpPr>
                <a:cxnSpLocks/>
              </p:cNvCxnSpPr>
              <p:nvPr/>
            </p:nvCxnSpPr>
            <p:spPr>
              <a:xfrm flipH="1">
                <a:off x="10654683" y="1453222"/>
                <a:ext cx="683877"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122A068B-9BC6-3084-C8DA-8FF1B113072F}"/>
                  </a:ext>
                </a:extLst>
              </p:cNvPr>
              <p:cNvCxnSpPr>
                <a:cxnSpLocks/>
              </p:cNvCxnSpPr>
              <p:nvPr/>
            </p:nvCxnSpPr>
            <p:spPr>
              <a:xfrm flipV="1">
                <a:off x="11338560" y="1434868"/>
                <a:ext cx="0" cy="1712693"/>
              </a:xfrm>
              <a:prstGeom prst="straightConnector1">
                <a:avLst/>
              </a:prstGeom>
              <a:ln w="38100">
                <a:solidFill>
                  <a:srgbClr val="0070C0"/>
                </a:solidFill>
                <a:tailEnd type="non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BD7338E-75DF-79CC-AF84-388953150155}"/>
                  </a:ext>
                </a:extLst>
              </p:cNvPr>
              <p:cNvCxnSpPr>
                <a:cxnSpLocks/>
              </p:cNvCxnSpPr>
              <p:nvPr/>
            </p:nvCxnSpPr>
            <p:spPr>
              <a:xfrm flipH="1">
                <a:off x="10654683" y="3147561"/>
                <a:ext cx="683877" cy="0"/>
              </a:xfrm>
              <a:prstGeom prst="straightConnector1">
                <a:avLst/>
              </a:prstGeom>
              <a:ln w="38100">
                <a:solidFill>
                  <a:srgbClr val="0070C0"/>
                </a:solidFill>
                <a:tailEnd type="none"/>
              </a:ln>
            </p:spPr>
            <p:style>
              <a:lnRef idx="1">
                <a:schemeClr val="accent1"/>
              </a:lnRef>
              <a:fillRef idx="0">
                <a:schemeClr val="accent1"/>
              </a:fillRef>
              <a:effectRef idx="0">
                <a:schemeClr val="accent1"/>
              </a:effectRef>
              <a:fontRef idx="minor">
                <a:schemeClr val="tx1"/>
              </a:fontRef>
            </p:style>
          </p:cxnSp>
        </p:grpSp>
        <p:sp>
          <p:nvSpPr>
            <p:cNvPr id="72" name="TextBox 71">
              <a:extLst>
                <a:ext uri="{FF2B5EF4-FFF2-40B4-BE49-F238E27FC236}">
                  <a16:creationId xmlns:a16="http://schemas.microsoft.com/office/drawing/2014/main" id="{DF528F04-5CDA-4C55-62F7-4ADF7BDA41F1}"/>
                </a:ext>
              </a:extLst>
            </p:cNvPr>
            <p:cNvSpPr txBox="1"/>
            <p:nvPr/>
          </p:nvSpPr>
          <p:spPr>
            <a:xfrm>
              <a:off x="10131571" y="2031914"/>
              <a:ext cx="81785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1040c</a:t>
              </a:r>
            </a:p>
          </p:txBody>
        </p:sp>
      </p:grpSp>
      <p:grpSp>
        <p:nvGrpSpPr>
          <p:cNvPr id="84" name="Group 83">
            <a:extLst>
              <a:ext uri="{FF2B5EF4-FFF2-40B4-BE49-F238E27FC236}">
                <a16:creationId xmlns:a16="http://schemas.microsoft.com/office/drawing/2014/main" id="{F613D6DC-39AB-DEDA-1EC4-6BB07CEBC94E}"/>
              </a:ext>
            </a:extLst>
          </p:cNvPr>
          <p:cNvGrpSpPr/>
          <p:nvPr/>
        </p:nvGrpSpPr>
        <p:grpSpPr>
          <a:xfrm>
            <a:off x="3773790" y="3935507"/>
            <a:ext cx="2902588" cy="646331"/>
            <a:chOff x="11711051" y="2568197"/>
            <a:chExt cx="2902588" cy="646331"/>
          </a:xfrm>
        </p:grpSpPr>
        <p:grpSp>
          <p:nvGrpSpPr>
            <p:cNvPr id="67" name="Group 66">
              <a:extLst>
                <a:ext uri="{FF2B5EF4-FFF2-40B4-BE49-F238E27FC236}">
                  <a16:creationId xmlns:a16="http://schemas.microsoft.com/office/drawing/2014/main" id="{1C27B21A-B4F0-34A9-64B6-51F99BD34665}"/>
                </a:ext>
              </a:extLst>
            </p:cNvPr>
            <p:cNvGrpSpPr/>
            <p:nvPr/>
          </p:nvGrpSpPr>
          <p:grpSpPr>
            <a:xfrm>
              <a:off x="12592822" y="2569418"/>
              <a:ext cx="2020817" cy="595299"/>
              <a:chOff x="11913580" y="2282342"/>
              <a:chExt cx="2020817" cy="429315"/>
            </a:xfrm>
          </p:grpSpPr>
          <p:cxnSp>
            <p:nvCxnSpPr>
              <p:cNvPr id="68" name="Straight Arrow Connector 67">
                <a:extLst>
                  <a:ext uri="{FF2B5EF4-FFF2-40B4-BE49-F238E27FC236}">
                    <a16:creationId xmlns:a16="http://schemas.microsoft.com/office/drawing/2014/main" id="{7A12BF36-A356-5D1B-638D-A70FB0CE5D78}"/>
                  </a:ext>
                </a:extLst>
              </p:cNvPr>
              <p:cNvCxnSpPr>
                <a:cxnSpLocks/>
              </p:cNvCxnSpPr>
              <p:nvPr/>
            </p:nvCxnSpPr>
            <p:spPr>
              <a:xfrm>
                <a:off x="11913580" y="2282342"/>
                <a:ext cx="453500" cy="0"/>
              </a:xfrm>
              <a:prstGeom prst="straightConnector1">
                <a:avLst/>
              </a:prstGeom>
              <a:ln w="38100">
                <a:solidFill>
                  <a:srgbClr val="F37440"/>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C193FDB1-F884-2D08-3F17-321AF0BCF19F}"/>
                  </a:ext>
                </a:extLst>
              </p:cNvPr>
              <p:cNvCxnSpPr>
                <a:cxnSpLocks/>
              </p:cNvCxnSpPr>
              <p:nvPr/>
            </p:nvCxnSpPr>
            <p:spPr>
              <a:xfrm flipV="1">
                <a:off x="11913580" y="2282342"/>
                <a:ext cx="0" cy="429315"/>
              </a:xfrm>
              <a:prstGeom prst="straightConnector1">
                <a:avLst/>
              </a:prstGeom>
              <a:ln w="38100">
                <a:solidFill>
                  <a:srgbClr val="F37440"/>
                </a:solidFill>
                <a:tailEnd type="non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E7B1F3F3-F1D2-E19C-B44B-A6CDDB1D70E2}"/>
                  </a:ext>
                </a:extLst>
              </p:cNvPr>
              <p:cNvCxnSpPr>
                <a:cxnSpLocks/>
              </p:cNvCxnSpPr>
              <p:nvPr/>
            </p:nvCxnSpPr>
            <p:spPr>
              <a:xfrm>
                <a:off x="11913580" y="2697829"/>
                <a:ext cx="2020817" cy="0"/>
              </a:xfrm>
              <a:prstGeom prst="straightConnector1">
                <a:avLst/>
              </a:prstGeom>
              <a:ln w="38100">
                <a:solidFill>
                  <a:srgbClr val="F37440"/>
                </a:solidFill>
                <a:tailEnd type="none"/>
              </a:ln>
            </p:spPr>
            <p:style>
              <a:lnRef idx="1">
                <a:schemeClr val="accent1"/>
              </a:lnRef>
              <a:fillRef idx="0">
                <a:schemeClr val="accent1"/>
              </a:fillRef>
              <a:effectRef idx="0">
                <a:schemeClr val="accent1"/>
              </a:effectRef>
              <a:fontRef idx="minor">
                <a:schemeClr val="tx1"/>
              </a:fontRef>
            </p:style>
          </p:cxnSp>
        </p:grpSp>
        <p:sp>
          <p:nvSpPr>
            <p:cNvPr id="76" name="TextBox 75">
              <a:extLst>
                <a:ext uri="{FF2B5EF4-FFF2-40B4-BE49-F238E27FC236}">
                  <a16:creationId xmlns:a16="http://schemas.microsoft.com/office/drawing/2014/main" id="{456699ED-0EDB-50C2-ECE1-5D3990471F5F}"/>
                </a:ext>
              </a:extLst>
            </p:cNvPr>
            <p:cNvSpPr txBox="1"/>
            <p:nvPr/>
          </p:nvSpPr>
          <p:spPr>
            <a:xfrm>
              <a:off x="11711051" y="2568197"/>
              <a:ext cx="81785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10400</a:t>
              </a:r>
            </a:p>
          </p:txBody>
        </p:sp>
      </p:grpSp>
      <p:grpSp>
        <p:nvGrpSpPr>
          <p:cNvPr id="13" name="Group 12">
            <a:extLst>
              <a:ext uri="{FF2B5EF4-FFF2-40B4-BE49-F238E27FC236}">
                <a16:creationId xmlns:a16="http://schemas.microsoft.com/office/drawing/2014/main" id="{02962783-2E44-E013-D219-90A1513DB103}"/>
              </a:ext>
            </a:extLst>
          </p:cNvPr>
          <p:cNvGrpSpPr/>
          <p:nvPr/>
        </p:nvGrpSpPr>
        <p:grpSpPr>
          <a:xfrm>
            <a:off x="10230255" y="2251446"/>
            <a:ext cx="1767940" cy="1298099"/>
            <a:chOff x="9275136" y="1818211"/>
            <a:chExt cx="1767940" cy="1298099"/>
          </a:xfrm>
        </p:grpSpPr>
        <p:grpSp>
          <p:nvGrpSpPr>
            <p:cNvPr id="14" name="Group 13">
              <a:extLst>
                <a:ext uri="{FF2B5EF4-FFF2-40B4-BE49-F238E27FC236}">
                  <a16:creationId xmlns:a16="http://schemas.microsoft.com/office/drawing/2014/main" id="{BF3D4DC5-30E2-2AFF-AD9C-27228D5F4807}"/>
                </a:ext>
              </a:extLst>
            </p:cNvPr>
            <p:cNvGrpSpPr/>
            <p:nvPr/>
          </p:nvGrpSpPr>
          <p:grpSpPr>
            <a:xfrm>
              <a:off x="9275136" y="1818211"/>
              <a:ext cx="1767940" cy="1298099"/>
              <a:chOff x="9570620" y="1849462"/>
              <a:chExt cx="1767940" cy="1298099"/>
            </a:xfrm>
          </p:grpSpPr>
          <p:cxnSp>
            <p:nvCxnSpPr>
              <p:cNvPr id="16" name="Straight Arrow Connector 15">
                <a:extLst>
                  <a:ext uri="{FF2B5EF4-FFF2-40B4-BE49-F238E27FC236}">
                    <a16:creationId xmlns:a16="http://schemas.microsoft.com/office/drawing/2014/main" id="{AD3DEE09-5BE8-842F-D744-73397F9DE261}"/>
                  </a:ext>
                </a:extLst>
              </p:cNvPr>
              <p:cNvCxnSpPr>
                <a:cxnSpLocks/>
              </p:cNvCxnSpPr>
              <p:nvPr/>
            </p:nvCxnSpPr>
            <p:spPr>
              <a:xfrm flipH="1">
                <a:off x="9570620" y="1849462"/>
                <a:ext cx="1767940" cy="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BEC16EC-BFDE-290A-2747-93B76EA8D3EF}"/>
                  </a:ext>
                </a:extLst>
              </p:cNvPr>
              <p:cNvCxnSpPr>
                <a:cxnSpLocks/>
              </p:cNvCxnSpPr>
              <p:nvPr/>
            </p:nvCxnSpPr>
            <p:spPr>
              <a:xfrm flipV="1">
                <a:off x="11338560" y="1849462"/>
                <a:ext cx="0" cy="1298099"/>
              </a:xfrm>
              <a:prstGeom prst="straightConnector1">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360A620-848A-4816-6D66-8EBA9D91E211}"/>
                  </a:ext>
                </a:extLst>
              </p:cNvPr>
              <p:cNvCxnSpPr>
                <a:cxnSpLocks/>
              </p:cNvCxnSpPr>
              <p:nvPr/>
            </p:nvCxnSpPr>
            <p:spPr>
              <a:xfrm flipH="1">
                <a:off x="10654683" y="3147561"/>
                <a:ext cx="683877" cy="0"/>
              </a:xfrm>
              <a:prstGeom prst="straightConnector1">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grpSp>
        <p:sp>
          <p:nvSpPr>
            <p:cNvPr id="15" name="TextBox 14">
              <a:extLst>
                <a:ext uri="{FF2B5EF4-FFF2-40B4-BE49-F238E27FC236}">
                  <a16:creationId xmlns:a16="http://schemas.microsoft.com/office/drawing/2014/main" id="{02195235-8362-5C56-0A5E-348C0EDBF48B}"/>
                </a:ext>
              </a:extLst>
            </p:cNvPr>
            <p:cNvSpPr txBox="1"/>
            <p:nvPr/>
          </p:nvSpPr>
          <p:spPr>
            <a:xfrm>
              <a:off x="10131571" y="2031914"/>
              <a:ext cx="81785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10400</a:t>
              </a:r>
            </a:p>
          </p:txBody>
        </p:sp>
      </p:grpSp>
      <p:grpSp>
        <p:nvGrpSpPr>
          <p:cNvPr id="35" name="Group 34">
            <a:extLst>
              <a:ext uri="{FF2B5EF4-FFF2-40B4-BE49-F238E27FC236}">
                <a16:creationId xmlns:a16="http://schemas.microsoft.com/office/drawing/2014/main" id="{39FF7B92-911C-B0BF-C481-1B47CFFEBB46}"/>
              </a:ext>
            </a:extLst>
          </p:cNvPr>
          <p:cNvGrpSpPr/>
          <p:nvPr/>
        </p:nvGrpSpPr>
        <p:grpSpPr>
          <a:xfrm>
            <a:off x="5156223" y="2782164"/>
            <a:ext cx="1396604" cy="1186099"/>
            <a:chOff x="5156223" y="2037194"/>
            <a:chExt cx="1396604" cy="1186099"/>
          </a:xfrm>
        </p:grpSpPr>
        <p:grpSp>
          <p:nvGrpSpPr>
            <p:cNvPr id="77" name="Group 76">
              <a:extLst>
                <a:ext uri="{FF2B5EF4-FFF2-40B4-BE49-F238E27FC236}">
                  <a16:creationId xmlns:a16="http://schemas.microsoft.com/office/drawing/2014/main" id="{6732E9BE-BDD2-E5AC-88BE-0181D971A3E6}"/>
                </a:ext>
              </a:extLst>
            </p:cNvPr>
            <p:cNvGrpSpPr/>
            <p:nvPr/>
          </p:nvGrpSpPr>
          <p:grpSpPr>
            <a:xfrm>
              <a:off x="5156223" y="2037194"/>
              <a:ext cx="1396604" cy="1186099"/>
              <a:chOff x="6040565" y="2320975"/>
              <a:chExt cx="1396604" cy="846033"/>
            </a:xfrm>
          </p:grpSpPr>
          <p:cxnSp>
            <p:nvCxnSpPr>
              <p:cNvPr id="78" name="Straight Arrow Connector 77">
                <a:extLst>
                  <a:ext uri="{FF2B5EF4-FFF2-40B4-BE49-F238E27FC236}">
                    <a16:creationId xmlns:a16="http://schemas.microsoft.com/office/drawing/2014/main" id="{F671A948-198A-0F6A-9711-4DA06322F8D0}"/>
                  </a:ext>
                </a:extLst>
              </p:cNvPr>
              <p:cNvCxnSpPr>
                <a:cxnSpLocks/>
              </p:cNvCxnSpPr>
              <p:nvPr/>
            </p:nvCxnSpPr>
            <p:spPr>
              <a:xfrm flipH="1">
                <a:off x="6040565" y="2320975"/>
                <a:ext cx="1396604" cy="0"/>
              </a:xfrm>
              <a:prstGeom prst="straightConnector1">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EDA4B07B-23B3-8485-C68A-216659207C3C}"/>
                  </a:ext>
                </a:extLst>
              </p:cNvPr>
              <p:cNvCxnSpPr>
                <a:cxnSpLocks/>
              </p:cNvCxnSpPr>
              <p:nvPr/>
            </p:nvCxnSpPr>
            <p:spPr>
              <a:xfrm flipV="1">
                <a:off x="6040565" y="2320975"/>
                <a:ext cx="0" cy="846033"/>
              </a:xfrm>
              <a:prstGeom prst="straightConnector1">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9752E4DF-BFE3-4303-B3F5-7A2BB7A31039}"/>
                  </a:ext>
                </a:extLst>
              </p:cNvPr>
              <p:cNvCxnSpPr>
                <a:cxnSpLocks/>
              </p:cNvCxnSpPr>
              <p:nvPr/>
            </p:nvCxnSpPr>
            <p:spPr>
              <a:xfrm>
                <a:off x="6065795" y="3144515"/>
                <a:ext cx="1371374" cy="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186962E4-0AB5-1377-AF32-CCC9B77D39FE}"/>
                </a:ext>
              </a:extLst>
            </p:cNvPr>
            <p:cNvSpPr txBox="1"/>
            <p:nvPr/>
          </p:nvSpPr>
          <p:spPr>
            <a:xfrm>
              <a:off x="5227139" y="2231850"/>
              <a:ext cx="81785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10400</a:t>
              </a:r>
            </a:p>
          </p:txBody>
        </p:sp>
      </p:grpSp>
      <p:sp>
        <p:nvSpPr>
          <p:cNvPr id="36" name="Rounded Rectangular Callout 35">
            <a:extLst>
              <a:ext uri="{FF2B5EF4-FFF2-40B4-BE49-F238E27FC236}">
                <a16:creationId xmlns:a16="http://schemas.microsoft.com/office/drawing/2014/main" id="{21CA86A7-360A-6674-50DD-08D1D000F0C5}"/>
              </a:ext>
            </a:extLst>
          </p:cNvPr>
          <p:cNvSpPr/>
          <p:nvPr/>
        </p:nvSpPr>
        <p:spPr>
          <a:xfrm>
            <a:off x="3870159" y="4640345"/>
            <a:ext cx="1785079" cy="755976"/>
          </a:xfrm>
          <a:prstGeom prst="wedgeRoundRectCallout">
            <a:avLst>
              <a:gd name="adj1" fmla="val 59263"/>
              <a:gd name="adj2" fmla="val -22079"/>
              <a:gd name="adj3" fmla="val 16667"/>
            </a:avLst>
          </a:prstGeom>
          <a:solidFill>
            <a:schemeClr val="accent4">
              <a:lumMod val="20000"/>
              <a:lumOff val="80000"/>
            </a:schemeClr>
          </a:solidFill>
          <a:ln/>
        </p:spPr>
        <p:style>
          <a:lnRef idx="1">
            <a:schemeClr val="dk1"/>
          </a:lnRef>
          <a:fillRef idx="2">
            <a:schemeClr val="dk1"/>
          </a:fillRef>
          <a:effectRef idx="1">
            <a:schemeClr val="dk1"/>
          </a:effectRef>
          <a:fontRef idx="minor">
            <a:schemeClr val="dk1"/>
          </a:fontRef>
        </p:style>
        <p:txBody>
          <a:bodyPr rtlCol="0" anchor="ctr"/>
          <a:lstStyle/>
          <a:p>
            <a:r>
              <a:rPr lang="en-US" dirty="0">
                <a:solidFill>
                  <a:srgbClr val="FF0000"/>
                </a:solidFill>
              </a:rPr>
              <a:t>Uh No </a:t>
            </a:r>
          </a:p>
          <a:p>
            <a:r>
              <a:rPr lang="en-US" dirty="0">
                <a:solidFill>
                  <a:srgbClr val="FF0000"/>
                </a:solidFill>
              </a:rPr>
              <a:t>Infinite loop!!!</a:t>
            </a:r>
          </a:p>
        </p:txBody>
      </p:sp>
      <p:grpSp>
        <p:nvGrpSpPr>
          <p:cNvPr id="37" name="Group 36">
            <a:extLst>
              <a:ext uri="{FF2B5EF4-FFF2-40B4-BE49-F238E27FC236}">
                <a16:creationId xmlns:a16="http://schemas.microsoft.com/office/drawing/2014/main" id="{B05B5719-99FA-1961-3BA4-F1B2F2DFF650}"/>
              </a:ext>
            </a:extLst>
          </p:cNvPr>
          <p:cNvGrpSpPr/>
          <p:nvPr/>
        </p:nvGrpSpPr>
        <p:grpSpPr>
          <a:xfrm>
            <a:off x="8052386" y="598113"/>
            <a:ext cx="3697948" cy="1867036"/>
            <a:chOff x="8348144" y="1098426"/>
            <a:chExt cx="3697948" cy="1867036"/>
          </a:xfrm>
        </p:grpSpPr>
        <p:sp>
          <p:nvSpPr>
            <p:cNvPr id="38" name="TextBox 37">
              <a:extLst>
                <a:ext uri="{FF2B5EF4-FFF2-40B4-BE49-F238E27FC236}">
                  <a16:creationId xmlns:a16="http://schemas.microsoft.com/office/drawing/2014/main" id="{D42F8D63-E467-6410-184E-D4C8DB34F478}"/>
                </a:ext>
              </a:extLst>
            </p:cNvPr>
            <p:cNvSpPr txBox="1"/>
            <p:nvPr/>
          </p:nvSpPr>
          <p:spPr>
            <a:xfrm>
              <a:off x="8348144" y="1098426"/>
              <a:ext cx="3697948" cy="923330"/>
            </a:xfrm>
            <a:prstGeom prst="rect">
              <a:avLst/>
            </a:prstGeom>
            <a:solidFill>
              <a:schemeClr val="accent4">
                <a:lumMod val="20000"/>
                <a:lumOff val="80000"/>
              </a:schemeClr>
            </a:solidFill>
            <a:ln>
              <a:solidFill>
                <a:srgbClr val="FF0000"/>
              </a:solidFill>
            </a:ln>
          </p:spPr>
          <p:txBody>
            <a:bodyPr wrap="square" rtlCol="0">
              <a:spAutoFit/>
            </a:bodyPr>
            <a:lstStyle/>
            <a:p>
              <a:r>
                <a:rPr lang="en-US" dirty="0">
                  <a:solidFill>
                    <a:srgbClr val="FF0000"/>
                  </a:solidFill>
                </a:rPr>
                <a:t>Modifies the link register (</a:t>
              </a:r>
              <a:r>
                <a:rPr lang="en-US" dirty="0" err="1">
                  <a:solidFill>
                    <a:srgbClr val="FF0000"/>
                  </a:solidFill>
                </a:rPr>
                <a:t>lr</a:t>
              </a:r>
              <a:r>
                <a:rPr lang="en-US" dirty="0">
                  <a:solidFill>
                    <a:srgbClr val="FF0000"/>
                  </a:solidFill>
                </a:rPr>
                <a:t>), writing over main's return address  Cannot return to main()</a:t>
              </a:r>
            </a:p>
          </p:txBody>
        </p:sp>
        <p:cxnSp>
          <p:nvCxnSpPr>
            <p:cNvPr id="39" name="Straight Arrow Connector 38">
              <a:extLst>
                <a:ext uri="{FF2B5EF4-FFF2-40B4-BE49-F238E27FC236}">
                  <a16:creationId xmlns:a16="http://schemas.microsoft.com/office/drawing/2014/main" id="{DDA3F30A-54EC-BED2-3100-13218908D641}"/>
                </a:ext>
              </a:extLst>
            </p:cNvPr>
            <p:cNvCxnSpPr>
              <a:cxnSpLocks/>
            </p:cNvCxnSpPr>
            <p:nvPr/>
          </p:nvCxnSpPr>
          <p:spPr>
            <a:xfrm>
              <a:off x="11397825" y="2029974"/>
              <a:ext cx="212251" cy="93548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3" name="Straight Arrow Connector 42">
            <a:extLst>
              <a:ext uri="{FF2B5EF4-FFF2-40B4-BE49-F238E27FC236}">
                <a16:creationId xmlns:a16="http://schemas.microsoft.com/office/drawing/2014/main" id="{FD2B4DFD-6D9D-53EA-5F19-3067D098E93A}"/>
              </a:ext>
            </a:extLst>
          </p:cNvPr>
          <p:cNvCxnSpPr>
            <a:cxnSpLocks/>
          </p:cNvCxnSpPr>
          <p:nvPr/>
        </p:nvCxnSpPr>
        <p:spPr>
          <a:xfrm>
            <a:off x="6931272" y="4130331"/>
            <a:ext cx="0" cy="310177"/>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F33BF3C0-DA84-17B5-1265-F6622D296014}"/>
              </a:ext>
            </a:extLst>
          </p:cNvPr>
          <p:cNvCxnSpPr>
            <a:cxnSpLocks/>
          </p:cNvCxnSpPr>
          <p:nvPr/>
        </p:nvCxnSpPr>
        <p:spPr>
          <a:xfrm>
            <a:off x="6931272" y="2394029"/>
            <a:ext cx="0" cy="317015"/>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62F9CDFE-D8BC-2AC0-C57C-8DBEFF2593F5}"/>
              </a:ext>
            </a:extLst>
          </p:cNvPr>
          <p:cNvSpPr txBox="1"/>
          <p:nvPr/>
        </p:nvSpPr>
        <p:spPr>
          <a:xfrm>
            <a:off x="666559" y="5645465"/>
            <a:ext cx="2963312" cy="369332"/>
          </a:xfrm>
          <a:prstGeom prst="rect">
            <a:avLst/>
          </a:prstGeom>
          <a:solidFill>
            <a:schemeClr val="accent4">
              <a:lumMod val="20000"/>
              <a:lumOff val="80000"/>
            </a:schemeClr>
          </a:solidFill>
          <a:ln w="31750">
            <a:solidFill>
              <a:srgbClr val="FF0000"/>
            </a:solidFill>
          </a:ln>
        </p:spPr>
        <p:txBody>
          <a:bodyPr wrap="none" rtlCol="0">
            <a:spAutoFit/>
          </a:bodyPr>
          <a:lstStyle/>
          <a:p>
            <a:r>
              <a:rPr lang="en-US" dirty="0">
                <a:solidFill>
                  <a:srgbClr val="FF0000"/>
                </a:solidFill>
              </a:rPr>
              <a:t>We need to preserve the </a:t>
            </a:r>
            <a:r>
              <a:rPr lang="en-US" dirty="0" err="1">
                <a:solidFill>
                  <a:srgbClr val="FF0000"/>
                </a:solidFill>
              </a:rPr>
              <a:t>lr</a:t>
            </a:r>
            <a:r>
              <a:rPr lang="en-US" dirty="0">
                <a:solidFill>
                  <a:srgbClr val="FF0000"/>
                </a:solidFill>
              </a:rPr>
              <a:t>!</a:t>
            </a:r>
          </a:p>
        </p:txBody>
      </p:sp>
    </p:spTree>
    <p:extLst>
      <p:ext uri="{BB962C8B-B14F-4D97-AF65-F5344CB8AC3E}">
        <p14:creationId xmlns:p14="http://schemas.microsoft.com/office/powerpoint/2010/main" val="3660304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3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20F9D-A687-2742-A471-69917228E30A}"/>
              </a:ext>
            </a:extLst>
          </p:cNvPr>
          <p:cNvSpPr>
            <a:spLocks noGrp="1"/>
          </p:cNvSpPr>
          <p:nvPr>
            <p:ph type="title"/>
          </p:nvPr>
        </p:nvSpPr>
        <p:spPr>
          <a:xfrm>
            <a:off x="205087" y="417742"/>
            <a:ext cx="3100388" cy="715294"/>
          </a:xfrm>
        </p:spPr>
        <p:txBody>
          <a:bodyPr/>
          <a:lstStyle/>
          <a:p>
            <a:r>
              <a:rPr lang="en-US" dirty="0"/>
              <a:t>Understanding bl and </a:t>
            </a:r>
            <a:r>
              <a:rPr lang="en-US" dirty="0" err="1"/>
              <a:t>blx</a:t>
            </a:r>
            <a:r>
              <a:rPr lang="en-US" dirty="0"/>
              <a:t> - 3</a:t>
            </a:r>
          </a:p>
        </p:txBody>
      </p:sp>
      <p:sp>
        <p:nvSpPr>
          <p:cNvPr id="5" name="Rounded Rectangle 4">
            <a:extLst>
              <a:ext uri="{FF2B5EF4-FFF2-40B4-BE49-F238E27FC236}">
                <a16:creationId xmlns:a16="http://schemas.microsoft.com/office/drawing/2014/main" id="{87A44138-D76D-2949-9AFE-742BFE6A3C70}"/>
              </a:ext>
            </a:extLst>
          </p:cNvPr>
          <p:cNvSpPr/>
          <p:nvPr/>
        </p:nvSpPr>
        <p:spPr bwMode="auto">
          <a:xfrm>
            <a:off x="205087" y="1804200"/>
            <a:ext cx="2895301" cy="3230404"/>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int a(void)</a:t>
            </a:r>
          </a:p>
          <a:p>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return 0;</a:t>
            </a:r>
          </a:p>
          <a:p>
            <a:r>
              <a:rPr lang="en-US" dirty="0">
                <a:solidFill>
                  <a:schemeClr val="tx2"/>
                </a:solidFill>
                <a:latin typeface="Consolas" panose="020B0609020204030204" pitchFamily="49" charset="0"/>
                <a:cs typeface="Consolas" panose="020B0609020204030204" pitchFamily="49" charset="0"/>
              </a:rPr>
              <a:t>}</a:t>
            </a:r>
          </a:p>
          <a:p>
            <a:endParaRPr lang="en-US" dirty="0">
              <a:solidFill>
                <a:srgbClr val="000000"/>
              </a:solidFill>
              <a:effectLst/>
              <a:latin typeface="Menlo" panose="020B0609030804020204" pitchFamily="49" charset="0"/>
            </a:endParaRPr>
          </a:p>
          <a:p>
            <a:r>
              <a:rPr lang="en-US" dirty="0">
                <a:solidFill>
                  <a:schemeClr val="accent1"/>
                </a:solidFill>
                <a:effectLst/>
                <a:latin typeface="Menlo" panose="020B0609030804020204" pitchFamily="49" charset="0"/>
              </a:rPr>
              <a:t>int (*</a:t>
            </a:r>
            <a:r>
              <a:rPr lang="en-US" dirty="0" err="1">
                <a:solidFill>
                  <a:schemeClr val="accent1"/>
                </a:solidFill>
                <a:effectLst/>
                <a:latin typeface="Menlo" panose="020B0609030804020204" pitchFamily="49" charset="0"/>
              </a:rPr>
              <a:t>func</a:t>
            </a:r>
            <a:r>
              <a:rPr lang="en-US" dirty="0">
                <a:solidFill>
                  <a:schemeClr val="accent1"/>
                </a:solidFill>
                <a:effectLst/>
                <a:latin typeface="Menlo" panose="020B0609030804020204" pitchFamily="49" charset="0"/>
              </a:rPr>
              <a:t>)() = a;</a:t>
            </a:r>
          </a:p>
          <a:p>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int main(void)</a:t>
            </a:r>
          </a:p>
          <a:p>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func</a:t>
            </a:r>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 not shown</a:t>
            </a:r>
          </a:p>
        </p:txBody>
      </p:sp>
      <p:sp>
        <p:nvSpPr>
          <p:cNvPr id="3" name="Rounded Rectangle 2">
            <a:extLst>
              <a:ext uri="{FF2B5EF4-FFF2-40B4-BE49-F238E27FC236}">
                <a16:creationId xmlns:a16="http://schemas.microsoft.com/office/drawing/2014/main" id="{895ABA7C-FD17-9462-3041-FEFCF57C8D68}"/>
              </a:ext>
            </a:extLst>
          </p:cNvPr>
          <p:cNvSpPr/>
          <p:nvPr/>
        </p:nvSpPr>
        <p:spPr bwMode="auto">
          <a:xfrm>
            <a:off x="3795869" y="194272"/>
            <a:ext cx="8067229" cy="6080760"/>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000000"/>
                </a:solidFill>
                <a:effectLst/>
                <a:latin typeface="Menlo" panose="020B0609030804020204" pitchFamily="49" charset="0"/>
              </a:rPr>
              <a:t>     .data</a:t>
            </a:r>
          </a:p>
          <a:p>
            <a:r>
              <a:rPr lang="en-US" dirty="0" err="1">
                <a:solidFill>
                  <a:schemeClr val="accent1"/>
                </a:solidFill>
                <a:effectLst/>
                <a:latin typeface="Menlo" panose="020B0609030804020204" pitchFamily="49" charset="0"/>
              </a:rPr>
              <a:t>func</a:t>
            </a:r>
            <a:r>
              <a:rPr lang="en-US" dirty="0">
                <a:solidFill>
                  <a:schemeClr val="accent1"/>
                </a:solidFill>
                <a:effectLst/>
                <a:latin typeface="Menlo" panose="020B0609030804020204" pitchFamily="49" charset="0"/>
              </a:rPr>
              <a:t>:.word a </a:t>
            </a:r>
            <a:r>
              <a:rPr lang="en-US" i="1" dirty="0">
                <a:solidFill>
                  <a:srgbClr val="2C895B"/>
                </a:solidFill>
                <a:effectLst/>
                <a:latin typeface="Menlo" panose="020B0609030804020204" pitchFamily="49" charset="0"/>
              </a:rPr>
              <a:t>// </a:t>
            </a:r>
            <a:r>
              <a:rPr lang="en-US" i="1" dirty="0" err="1">
                <a:solidFill>
                  <a:srgbClr val="2C895B"/>
                </a:solidFill>
                <a:effectLst/>
                <a:latin typeface="Menlo" panose="020B0609030804020204" pitchFamily="49" charset="0"/>
              </a:rPr>
              <a:t>func</a:t>
            </a:r>
            <a:r>
              <a:rPr lang="en-US" i="1" dirty="0">
                <a:solidFill>
                  <a:srgbClr val="2C895B"/>
                </a:solidFill>
                <a:effectLst/>
                <a:latin typeface="Menlo" panose="020B0609030804020204" pitchFamily="49" charset="0"/>
              </a:rPr>
              <a:t> initialized with address of a()</a:t>
            </a:r>
          </a:p>
          <a:p>
            <a:r>
              <a:rPr lang="en-US" dirty="0">
                <a:solidFill>
                  <a:srgbClr val="000000"/>
                </a:solidFill>
                <a:effectLst/>
                <a:latin typeface="Menlo" panose="020B0609030804020204" pitchFamily="49" charset="0"/>
              </a:rPr>
              <a:t>    </a:t>
            </a:r>
          </a:p>
          <a:p>
            <a:r>
              <a:rPr lang="en-US" dirty="0">
                <a:solidFill>
                  <a:srgbClr val="000000"/>
                </a:solidFill>
                <a:effectLst/>
                <a:latin typeface="Menlo" panose="020B0609030804020204" pitchFamily="49" charset="0"/>
              </a:rPr>
              <a:t>    .text</a:t>
            </a:r>
          </a:p>
          <a:p>
            <a:r>
              <a:rPr lang="en-US" dirty="0">
                <a:solidFill>
                  <a:srgbClr val="000000"/>
                </a:solidFill>
                <a:effectLst/>
                <a:latin typeface="Menlo" panose="020B0609030804020204" pitchFamily="49" charset="0"/>
              </a:rPr>
              <a:t>    .global a</a:t>
            </a:r>
          </a:p>
          <a:p>
            <a:r>
              <a:rPr lang="en-US" dirty="0">
                <a:solidFill>
                  <a:srgbClr val="000000"/>
                </a:solidFill>
                <a:effectLst/>
                <a:latin typeface="Menlo" panose="020B0609030804020204" pitchFamily="49" charset="0"/>
              </a:rPr>
              <a:t>    .type   a, %function</a:t>
            </a: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equ</a:t>
            </a:r>
            <a:r>
              <a:rPr lang="en-US" dirty="0">
                <a:solidFill>
                  <a:srgbClr val="000000"/>
                </a:solidFill>
                <a:effectLst/>
                <a:latin typeface="Menlo" panose="020B0609030804020204" pitchFamily="49" charset="0"/>
              </a:rPr>
              <a:t>    FP_OFF, 4</a:t>
            </a:r>
          </a:p>
          <a:p>
            <a:r>
              <a:rPr lang="en-US" dirty="0">
                <a:solidFill>
                  <a:srgbClr val="000000"/>
                </a:solidFill>
                <a:effectLst/>
                <a:latin typeface="Menlo" panose="020B0609030804020204" pitchFamily="49" charset="0"/>
              </a:rPr>
              <a:t>a:</a:t>
            </a:r>
          </a:p>
          <a:p>
            <a:r>
              <a:rPr lang="en-US" dirty="0">
                <a:solidFill>
                  <a:srgbClr val="000000"/>
                </a:solidFill>
                <a:effectLst/>
                <a:latin typeface="Menlo" panose="020B0609030804020204" pitchFamily="49" charset="0"/>
              </a:rPr>
              <a:t>    mov     r0, 0</a:t>
            </a:r>
          </a:p>
          <a:p>
            <a:r>
              <a:rPr lang="en-US" dirty="0">
                <a:solidFill>
                  <a:srgbClr val="000000"/>
                </a:solidFill>
                <a:effectLst/>
                <a:latin typeface="Menlo" panose="020B0609030804020204" pitchFamily="49" charset="0"/>
              </a:rPr>
              <a:t>    bx      </a:t>
            </a:r>
            <a:r>
              <a:rPr lang="en-US" dirty="0" err="1">
                <a:solidFill>
                  <a:srgbClr val="000000"/>
                </a:solidFill>
                <a:effectLst/>
                <a:latin typeface="Menlo" panose="020B0609030804020204" pitchFamily="49" charset="0"/>
              </a:rPr>
              <a:t>lr</a:t>
            </a:r>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    .size a, (. - a)</a:t>
            </a:r>
          </a:p>
          <a:p>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    .global main</a:t>
            </a:r>
          </a:p>
          <a:p>
            <a:r>
              <a:rPr lang="en-US" dirty="0">
                <a:solidFill>
                  <a:srgbClr val="000000"/>
                </a:solidFill>
                <a:effectLst/>
                <a:latin typeface="Menlo" panose="020B0609030804020204" pitchFamily="49" charset="0"/>
              </a:rPr>
              <a:t>    .type   main, %function</a:t>
            </a: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equ</a:t>
            </a:r>
            <a:r>
              <a:rPr lang="en-US" dirty="0">
                <a:solidFill>
                  <a:srgbClr val="000000"/>
                </a:solidFill>
                <a:effectLst/>
                <a:latin typeface="Menlo" panose="020B0609030804020204" pitchFamily="49" charset="0"/>
              </a:rPr>
              <a:t>    FP_OFF, 4</a:t>
            </a:r>
          </a:p>
          <a:p>
            <a:r>
              <a:rPr lang="en-US" dirty="0">
                <a:solidFill>
                  <a:srgbClr val="000000"/>
                </a:solidFill>
                <a:effectLst/>
                <a:latin typeface="Menlo" panose="020B0609030804020204" pitchFamily="49" charset="0"/>
              </a:rPr>
              <a:t>main:</a:t>
            </a:r>
          </a:p>
          <a:p>
            <a:r>
              <a:rPr lang="en-US" dirty="0">
                <a:solidFill>
                  <a:srgbClr val="000000"/>
                </a:solidFill>
                <a:effectLst/>
                <a:latin typeface="Menlo" panose="020B0609030804020204" pitchFamily="49" charset="0"/>
              </a:rPr>
              <a:t>    </a:t>
            </a:r>
            <a:r>
              <a:rPr lang="en-US" dirty="0" err="1">
                <a:solidFill>
                  <a:schemeClr val="accent1"/>
                </a:solidFill>
                <a:effectLst/>
                <a:latin typeface="Menlo" panose="020B0609030804020204" pitchFamily="49" charset="0"/>
              </a:rPr>
              <a:t>ldr</a:t>
            </a:r>
            <a:r>
              <a:rPr lang="en-US" dirty="0">
                <a:solidFill>
                  <a:schemeClr val="accent1"/>
                </a:solidFill>
                <a:effectLst/>
                <a:latin typeface="Menlo" panose="020B0609030804020204" pitchFamily="49" charset="0"/>
              </a:rPr>
              <a:t>     r4, =</a:t>
            </a:r>
            <a:r>
              <a:rPr lang="en-US" dirty="0" err="1">
                <a:solidFill>
                  <a:schemeClr val="accent1"/>
                </a:solidFill>
                <a:effectLst/>
                <a:latin typeface="Menlo" panose="020B0609030804020204" pitchFamily="49" charset="0"/>
              </a:rPr>
              <a:t>func</a:t>
            </a:r>
            <a:r>
              <a:rPr lang="en-US" dirty="0">
                <a:solidFill>
                  <a:schemeClr val="accent1"/>
                </a:solidFill>
                <a:effectLst/>
                <a:latin typeface="Menlo" panose="020B0609030804020204" pitchFamily="49" charset="0"/>
              </a:rPr>
              <a:t>    </a:t>
            </a:r>
            <a:r>
              <a:rPr lang="en-US" i="1" dirty="0">
                <a:solidFill>
                  <a:srgbClr val="2C895B"/>
                </a:solidFill>
                <a:effectLst/>
                <a:latin typeface="Menlo" panose="020B0609030804020204" pitchFamily="49" charset="0"/>
              </a:rPr>
              <a:t>// load address of </a:t>
            </a:r>
            <a:r>
              <a:rPr lang="en-US" i="1" dirty="0" err="1">
                <a:solidFill>
                  <a:srgbClr val="2C895B"/>
                </a:solidFill>
                <a:effectLst/>
                <a:latin typeface="Menlo" panose="020B0609030804020204" pitchFamily="49" charset="0"/>
              </a:rPr>
              <a:t>func</a:t>
            </a:r>
            <a:r>
              <a:rPr lang="en-US" i="1" dirty="0">
                <a:solidFill>
                  <a:srgbClr val="2C895B"/>
                </a:solidFill>
                <a:effectLst/>
                <a:latin typeface="Menlo" panose="020B0609030804020204" pitchFamily="49" charset="0"/>
              </a:rPr>
              <a:t> in r4</a:t>
            </a:r>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    </a:t>
            </a:r>
            <a:r>
              <a:rPr lang="en-US" dirty="0" err="1">
                <a:solidFill>
                  <a:schemeClr val="accent1"/>
                </a:solidFill>
                <a:effectLst/>
                <a:latin typeface="Menlo" panose="020B0609030804020204" pitchFamily="49" charset="0"/>
              </a:rPr>
              <a:t>ldr</a:t>
            </a:r>
            <a:r>
              <a:rPr lang="en-US" dirty="0">
                <a:solidFill>
                  <a:schemeClr val="accent1"/>
                </a:solidFill>
                <a:effectLst/>
                <a:latin typeface="Menlo" panose="020B0609030804020204" pitchFamily="49" charset="0"/>
              </a:rPr>
              <a:t>     r4, [r4]     </a:t>
            </a:r>
            <a:r>
              <a:rPr lang="en-US" i="1" dirty="0">
                <a:solidFill>
                  <a:srgbClr val="2C895B"/>
                </a:solidFill>
                <a:effectLst/>
                <a:latin typeface="Menlo" panose="020B0609030804020204" pitchFamily="49" charset="0"/>
              </a:rPr>
              <a:t>// load contents of </a:t>
            </a:r>
            <a:r>
              <a:rPr lang="en-US" i="1" dirty="0" err="1">
                <a:solidFill>
                  <a:srgbClr val="2C895B"/>
                </a:solidFill>
                <a:effectLst/>
                <a:latin typeface="Menlo" panose="020B0609030804020204" pitchFamily="49" charset="0"/>
              </a:rPr>
              <a:t>func</a:t>
            </a:r>
            <a:r>
              <a:rPr lang="en-US" i="1" dirty="0">
                <a:solidFill>
                  <a:srgbClr val="2C895B"/>
                </a:solidFill>
                <a:effectLst/>
                <a:latin typeface="Menlo" panose="020B0609030804020204" pitchFamily="49" charset="0"/>
              </a:rPr>
              <a:t> in r4</a:t>
            </a:r>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    </a:t>
            </a:r>
            <a:r>
              <a:rPr lang="en-US" dirty="0" err="1">
                <a:solidFill>
                  <a:schemeClr val="accent1"/>
                </a:solidFill>
                <a:effectLst/>
                <a:latin typeface="Menlo" panose="020B0609030804020204" pitchFamily="49" charset="0"/>
              </a:rPr>
              <a:t>blx</a:t>
            </a:r>
            <a:r>
              <a:rPr lang="en-US" dirty="0">
                <a:solidFill>
                  <a:schemeClr val="accent1"/>
                </a:solidFill>
                <a:effectLst/>
                <a:latin typeface="Menlo" panose="020B0609030804020204" pitchFamily="49" charset="0"/>
              </a:rPr>
              <a:t>     r4</a:t>
            </a:r>
            <a:r>
              <a:rPr lang="en-US" dirty="0">
                <a:solidFill>
                  <a:srgbClr val="000000"/>
                </a:solidFill>
                <a:effectLst/>
                <a:latin typeface="Menlo" panose="020B0609030804020204" pitchFamily="49" charset="0"/>
              </a:rPr>
              <a:t>	     </a:t>
            </a:r>
            <a:r>
              <a:rPr lang="en-US" dirty="0">
                <a:solidFill>
                  <a:srgbClr val="FF0000"/>
                </a:solidFill>
                <a:effectLst/>
                <a:latin typeface="Menlo" panose="020B0609030804020204" pitchFamily="49" charset="0"/>
              </a:rPr>
              <a:t>// we lose the </a:t>
            </a:r>
            <a:r>
              <a:rPr lang="en-US" dirty="0" err="1">
                <a:solidFill>
                  <a:srgbClr val="FF0000"/>
                </a:solidFill>
                <a:effectLst/>
                <a:latin typeface="Menlo" panose="020B0609030804020204" pitchFamily="49" charset="0"/>
              </a:rPr>
              <a:t>lr</a:t>
            </a:r>
            <a:r>
              <a:rPr lang="en-US" dirty="0">
                <a:solidFill>
                  <a:srgbClr val="FF0000"/>
                </a:solidFill>
                <a:effectLst/>
                <a:latin typeface="Menlo" panose="020B0609030804020204" pitchFamily="49" charset="0"/>
              </a:rPr>
              <a:t> for main!</a:t>
            </a:r>
          </a:p>
          <a:p>
            <a:r>
              <a:rPr lang="en-US" dirty="0">
                <a:solidFill>
                  <a:srgbClr val="000000"/>
                </a:solidFill>
                <a:effectLst/>
                <a:latin typeface="Menlo" panose="020B0609030804020204" pitchFamily="49" charset="0"/>
              </a:rPr>
              <a:t>    </a:t>
            </a:r>
            <a:r>
              <a:rPr lang="en-US" dirty="0">
                <a:solidFill>
                  <a:srgbClr val="000000"/>
                </a:solidFill>
                <a:latin typeface="Menlo" panose="020B0609030804020204" pitchFamily="49" charset="0"/>
              </a:rPr>
              <a:t>// not shown</a:t>
            </a:r>
          </a:p>
          <a:p>
            <a:r>
              <a:rPr lang="en-US" dirty="0">
                <a:solidFill>
                  <a:srgbClr val="000000"/>
                </a:solidFill>
                <a:effectLst/>
                <a:latin typeface="Menlo" panose="020B0609030804020204" pitchFamily="49" charset="0"/>
              </a:rPr>
              <a:t>    bx	     </a:t>
            </a:r>
            <a:r>
              <a:rPr lang="en-US" dirty="0" err="1">
                <a:solidFill>
                  <a:srgbClr val="000000"/>
                </a:solidFill>
                <a:effectLst/>
                <a:latin typeface="Menlo" panose="020B0609030804020204" pitchFamily="49" charset="0"/>
              </a:rPr>
              <a:t>lr</a:t>
            </a:r>
            <a:r>
              <a:rPr lang="en-US" dirty="0">
                <a:solidFill>
                  <a:srgbClr val="000000"/>
                </a:solidFill>
                <a:effectLst/>
                <a:latin typeface="Menlo" panose="020B0609030804020204" pitchFamily="49" charset="0"/>
              </a:rPr>
              <a:t>          </a:t>
            </a:r>
            <a:r>
              <a:rPr lang="en-US" dirty="0">
                <a:solidFill>
                  <a:srgbClr val="FF0000"/>
                </a:solidFill>
                <a:effectLst/>
                <a:latin typeface="Menlo" panose="020B0609030804020204" pitchFamily="49" charset="0"/>
              </a:rPr>
              <a:t> // infinite loop!</a:t>
            </a:r>
          </a:p>
        </p:txBody>
      </p:sp>
      <p:sp>
        <p:nvSpPr>
          <p:cNvPr id="4" name="TextBox 3">
            <a:extLst>
              <a:ext uri="{FF2B5EF4-FFF2-40B4-BE49-F238E27FC236}">
                <a16:creationId xmlns:a16="http://schemas.microsoft.com/office/drawing/2014/main" id="{314C3991-F6E3-3BDE-D7C5-E90F09B7C8AD}"/>
              </a:ext>
            </a:extLst>
          </p:cNvPr>
          <p:cNvSpPr txBox="1"/>
          <p:nvPr/>
        </p:nvSpPr>
        <p:spPr>
          <a:xfrm>
            <a:off x="400340" y="5439657"/>
            <a:ext cx="3106396" cy="923330"/>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rgbClr val="FF0000"/>
                </a:solidFill>
              </a:rPr>
              <a:t>But this has the same infinite loop problem when main() returns!</a:t>
            </a:r>
          </a:p>
        </p:txBody>
      </p:sp>
      <p:sp>
        <p:nvSpPr>
          <p:cNvPr id="6" name="Right Arrow 5">
            <a:extLst>
              <a:ext uri="{FF2B5EF4-FFF2-40B4-BE49-F238E27FC236}">
                <a16:creationId xmlns:a16="http://schemas.microsoft.com/office/drawing/2014/main" id="{D669D8A0-11CF-76F4-EC51-008C290E5B98}"/>
              </a:ext>
            </a:extLst>
          </p:cNvPr>
          <p:cNvSpPr/>
          <p:nvPr/>
        </p:nvSpPr>
        <p:spPr>
          <a:xfrm>
            <a:off x="3506736" y="5892084"/>
            <a:ext cx="996436" cy="215153"/>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302C0248-AE58-4DAB-1A7F-56717E01676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270642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16-bit</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ldrsh</a:t>
            </a:r>
            <a:r>
              <a:rPr lang="en-US" sz="2800" dirty="0">
                <a:solidFill>
                  <a:schemeClr val="tx2"/>
                </a:solidFill>
              </a:rPr>
              <a:t> r1, [r0]</a:t>
            </a:r>
          </a:p>
          <a:p>
            <a:pPr algn="ctr"/>
            <a:r>
              <a:rPr lang="en-US" sz="2400" dirty="0">
                <a:solidFill>
                  <a:schemeClr val="tx2"/>
                </a:solidFill>
              </a:rPr>
              <a:t>load signed halfword</a:t>
            </a: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V="1">
            <a:off x="4791018" y="1803981"/>
            <a:ext cx="0" cy="122683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C7B8180-C132-899A-4DFB-210076F61772}"/>
              </a:ext>
            </a:extLst>
          </p:cNvPr>
          <p:cNvCxnSpPr>
            <a:cxnSpLocks/>
          </p:cNvCxnSpPr>
          <p:nvPr/>
        </p:nvCxnSpPr>
        <p:spPr>
          <a:xfrm flipH="1">
            <a:off x="4783434" y="3016743"/>
            <a:ext cx="1935377" cy="0"/>
          </a:xfrm>
          <a:prstGeom prst="straightConnector1">
            <a:avLst/>
          </a:prstGeom>
          <a:ln w="31750">
            <a:solidFill>
              <a:srgbClr val="00B0F0"/>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5D37764-1698-1FAC-872F-5F160D025638}"/>
              </a:ext>
            </a:extLst>
          </p:cNvPr>
          <p:cNvSpPr txBox="1"/>
          <p:nvPr/>
        </p:nvSpPr>
        <p:spPr>
          <a:xfrm>
            <a:off x="9420218" y="2868224"/>
            <a:ext cx="1813317" cy="646331"/>
          </a:xfrm>
          <a:prstGeom prst="rect">
            <a:avLst/>
          </a:prstGeom>
          <a:noFill/>
        </p:spPr>
        <p:txBody>
          <a:bodyPr wrap="none" rtlCol="0">
            <a:spAutoFit/>
          </a:bodyPr>
          <a:lstStyle/>
          <a:p>
            <a:r>
              <a:rPr lang="en-US" dirty="0"/>
              <a:t>0x0201 </a:t>
            </a:r>
          </a:p>
          <a:p>
            <a:r>
              <a:rPr lang="en-US" dirty="0"/>
              <a:t>positive number</a:t>
            </a:r>
          </a:p>
        </p:txBody>
      </p:sp>
      <p:sp>
        <p:nvSpPr>
          <p:cNvPr id="4" name="Right Brace 3">
            <a:extLst>
              <a:ext uri="{FF2B5EF4-FFF2-40B4-BE49-F238E27FC236}">
                <a16:creationId xmlns:a16="http://schemas.microsoft.com/office/drawing/2014/main" id="{856DF7DF-B146-B274-A922-150B5820470A}"/>
              </a:ext>
            </a:extLst>
          </p:cNvPr>
          <p:cNvSpPr/>
          <p:nvPr/>
        </p:nvSpPr>
        <p:spPr>
          <a:xfrm>
            <a:off x="9045482" y="2860700"/>
            <a:ext cx="512243" cy="68141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5" name="Group 4">
            <a:extLst>
              <a:ext uri="{FF2B5EF4-FFF2-40B4-BE49-F238E27FC236}">
                <a16:creationId xmlns:a16="http://schemas.microsoft.com/office/drawing/2014/main" id="{87921914-FA35-57CD-3765-64D088777ED8}"/>
              </a:ext>
            </a:extLst>
          </p:cNvPr>
          <p:cNvGrpSpPr/>
          <p:nvPr/>
        </p:nvGrpSpPr>
        <p:grpSpPr>
          <a:xfrm>
            <a:off x="912104" y="4009721"/>
            <a:ext cx="1363444" cy="646331"/>
            <a:chOff x="912104" y="4009721"/>
            <a:chExt cx="1363444" cy="646331"/>
          </a:xfrm>
        </p:grpSpPr>
        <p:sp>
          <p:nvSpPr>
            <p:cNvPr id="6" name="TextBox 5">
              <a:extLst>
                <a:ext uri="{FF2B5EF4-FFF2-40B4-BE49-F238E27FC236}">
                  <a16:creationId xmlns:a16="http://schemas.microsoft.com/office/drawing/2014/main" id="{FAF97D54-F890-EEAE-5BD3-646EA3FE9616}"/>
                </a:ext>
              </a:extLst>
            </p:cNvPr>
            <p:cNvSpPr txBox="1"/>
            <p:nvPr/>
          </p:nvSpPr>
          <p:spPr>
            <a:xfrm>
              <a:off x="912104" y="4009721"/>
              <a:ext cx="1018227" cy="646331"/>
            </a:xfrm>
            <a:prstGeom prst="rect">
              <a:avLst/>
            </a:prstGeom>
            <a:noFill/>
          </p:spPr>
          <p:txBody>
            <a:bodyPr wrap="none" rtlCol="0">
              <a:spAutoFit/>
            </a:bodyPr>
            <a:lstStyle/>
            <a:p>
              <a:r>
                <a:rPr lang="en-US" dirty="0"/>
                <a:t>Memory</a:t>
              </a:r>
            </a:p>
            <a:p>
              <a:r>
                <a:rPr lang="en-US" dirty="0"/>
                <a:t>address</a:t>
              </a:r>
            </a:p>
          </p:txBody>
        </p:sp>
        <p:sp>
          <p:nvSpPr>
            <p:cNvPr id="20" name="Right Arrow 19">
              <a:extLst>
                <a:ext uri="{FF2B5EF4-FFF2-40B4-BE49-F238E27FC236}">
                  <a16:creationId xmlns:a16="http://schemas.microsoft.com/office/drawing/2014/main" id="{78788C42-21B9-03C4-BEE9-C7A8C2FAAA7F}"/>
                </a:ext>
              </a:extLst>
            </p:cNvPr>
            <p:cNvSpPr/>
            <p:nvPr/>
          </p:nvSpPr>
          <p:spPr>
            <a:xfrm>
              <a:off x="1903890" y="4217950"/>
              <a:ext cx="371658" cy="1879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1" name="Straight Arrow Connector 20">
            <a:extLst>
              <a:ext uri="{FF2B5EF4-FFF2-40B4-BE49-F238E27FC236}">
                <a16:creationId xmlns:a16="http://schemas.microsoft.com/office/drawing/2014/main" id="{9FBFDD07-C035-F76D-A340-5818ED1A7A95}"/>
              </a:ext>
            </a:extLst>
          </p:cNvPr>
          <p:cNvCxnSpPr>
            <a:cxnSpLocks/>
          </p:cNvCxnSpPr>
          <p:nvPr/>
        </p:nvCxnSpPr>
        <p:spPr>
          <a:xfrm flipV="1">
            <a:off x="3847878" y="1794202"/>
            <a:ext cx="0" cy="629684"/>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C05E27A-1FFD-E021-94DA-D062ED994CF6}"/>
              </a:ext>
            </a:extLst>
          </p:cNvPr>
          <p:cNvCxnSpPr>
            <a:cxnSpLocks/>
          </p:cNvCxnSpPr>
          <p:nvPr/>
        </p:nvCxnSpPr>
        <p:spPr>
          <a:xfrm flipV="1">
            <a:off x="2912322" y="1762361"/>
            <a:ext cx="0" cy="655035"/>
          </a:xfrm>
          <a:prstGeom prst="straightConnector1">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A8B1924-DF0D-4B2F-C8BB-6C5C24BB7C84}"/>
              </a:ext>
            </a:extLst>
          </p:cNvPr>
          <p:cNvSpPr txBox="1"/>
          <p:nvPr/>
        </p:nvSpPr>
        <p:spPr>
          <a:xfrm>
            <a:off x="2586785" y="2407617"/>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
        <p:nvSpPr>
          <p:cNvPr id="27" name="TextBox 26">
            <a:extLst>
              <a:ext uri="{FF2B5EF4-FFF2-40B4-BE49-F238E27FC236}">
                <a16:creationId xmlns:a16="http://schemas.microsoft.com/office/drawing/2014/main" id="{C8CE3082-9938-3AFC-B8D5-6B1352EC7519}"/>
              </a:ext>
            </a:extLst>
          </p:cNvPr>
          <p:cNvSpPr txBox="1"/>
          <p:nvPr/>
        </p:nvSpPr>
        <p:spPr>
          <a:xfrm>
            <a:off x="3463666" y="2423886"/>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
        <p:nvSpPr>
          <p:cNvPr id="24" name="TextBox 23">
            <a:extLst>
              <a:ext uri="{FF2B5EF4-FFF2-40B4-BE49-F238E27FC236}">
                <a16:creationId xmlns:a16="http://schemas.microsoft.com/office/drawing/2014/main" id="{D870859D-2FAF-0F11-F162-2803841F8413}"/>
              </a:ext>
            </a:extLst>
          </p:cNvPr>
          <p:cNvSpPr txBox="1"/>
          <p:nvPr/>
        </p:nvSpPr>
        <p:spPr>
          <a:xfrm>
            <a:off x="3496477" y="998998"/>
            <a:ext cx="2230098" cy="369332"/>
          </a:xfrm>
          <a:prstGeom prst="rect">
            <a:avLst/>
          </a:prstGeom>
          <a:noFill/>
        </p:spPr>
        <p:txBody>
          <a:bodyPr wrap="none" rtlCol="0">
            <a:spAutoFit/>
          </a:bodyPr>
          <a:lstStyle/>
          <a:p>
            <a:r>
              <a:rPr lang="en-US" dirty="0">
                <a:solidFill>
                  <a:srgbClr val="FF0000"/>
                </a:solidFill>
              </a:rPr>
              <a:t>0x02 = 0b0</a:t>
            </a:r>
            <a:r>
              <a:rPr lang="en-US" dirty="0">
                <a:solidFill>
                  <a:schemeClr val="accent6"/>
                </a:solidFill>
              </a:rPr>
              <a:t>0000010</a:t>
            </a:r>
          </a:p>
        </p:txBody>
      </p:sp>
      <p:sp>
        <p:nvSpPr>
          <p:cNvPr id="25" name="Up Arrow 24">
            <a:extLst>
              <a:ext uri="{FF2B5EF4-FFF2-40B4-BE49-F238E27FC236}">
                <a16:creationId xmlns:a16="http://schemas.microsoft.com/office/drawing/2014/main" id="{6D174135-9949-4796-6B0B-2F0B1302D271}"/>
              </a:ext>
            </a:extLst>
          </p:cNvPr>
          <p:cNvSpPr/>
          <p:nvPr/>
        </p:nvSpPr>
        <p:spPr>
          <a:xfrm>
            <a:off x="4562527" y="1295992"/>
            <a:ext cx="187371" cy="119727"/>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4D9AE53B-5863-0D3F-70DD-01F85C3105A7}"/>
              </a:ext>
            </a:extLst>
          </p:cNvPr>
          <p:cNvSpPr txBox="1"/>
          <p:nvPr/>
        </p:nvSpPr>
        <p:spPr>
          <a:xfrm>
            <a:off x="2618969" y="2712180"/>
            <a:ext cx="1762021" cy="369332"/>
          </a:xfrm>
          <a:prstGeom prst="rect">
            <a:avLst/>
          </a:prstGeom>
          <a:noFill/>
        </p:spPr>
        <p:txBody>
          <a:bodyPr wrap="none" rtlCol="0">
            <a:spAutoFit/>
          </a:bodyPr>
          <a:lstStyle/>
          <a:p>
            <a:r>
              <a:rPr lang="en-US" dirty="0">
                <a:solidFill>
                  <a:srgbClr val="FF0000"/>
                </a:solidFill>
              </a:rPr>
              <a:t>No Sign extend</a:t>
            </a:r>
          </a:p>
        </p:txBody>
      </p:sp>
    </p:spTree>
    <p:extLst>
      <p:ext uri="{BB962C8B-B14F-4D97-AF65-F5344CB8AC3E}">
        <p14:creationId xmlns:p14="http://schemas.microsoft.com/office/powerpoint/2010/main" val="3692225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9E7DB3-B7C1-F340-A06F-35BB20350E1B}"/>
              </a:ext>
            </a:extLst>
          </p:cNvPr>
          <p:cNvSpPr>
            <a:spLocks noGrp="1"/>
          </p:cNvSpPr>
          <p:nvPr>
            <p:ph type="title"/>
          </p:nvPr>
        </p:nvSpPr>
        <p:spPr>
          <a:xfrm>
            <a:off x="642527" y="418048"/>
            <a:ext cx="11435292" cy="464820"/>
          </a:xfrm>
        </p:spPr>
        <p:txBody>
          <a:bodyPr/>
          <a:lstStyle/>
          <a:p>
            <a:r>
              <a:rPr lang="en-US" sz="2800" dirty="0"/>
              <a:t>Preserving and Restoring Registers on the stack - 1</a:t>
            </a:r>
          </a:p>
        </p:txBody>
      </p:sp>
      <p:grpSp>
        <p:nvGrpSpPr>
          <p:cNvPr id="6" name="Group 5">
            <a:extLst>
              <a:ext uri="{FF2B5EF4-FFF2-40B4-BE49-F238E27FC236}">
                <a16:creationId xmlns:a16="http://schemas.microsoft.com/office/drawing/2014/main" id="{95B6F7F6-091C-6D48-AED7-D6FFE9FAB25E}"/>
              </a:ext>
            </a:extLst>
          </p:cNvPr>
          <p:cNvGrpSpPr/>
          <p:nvPr/>
        </p:nvGrpSpPr>
        <p:grpSpPr>
          <a:xfrm>
            <a:off x="6763088" y="4465914"/>
            <a:ext cx="4760137" cy="1974331"/>
            <a:chOff x="7273768" y="4277366"/>
            <a:chExt cx="4760137" cy="1974331"/>
          </a:xfrm>
        </p:grpSpPr>
        <p:sp>
          <p:nvSpPr>
            <p:cNvPr id="10" name="Rectangle 9">
              <a:extLst>
                <a:ext uri="{FF2B5EF4-FFF2-40B4-BE49-F238E27FC236}">
                  <a16:creationId xmlns:a16="http://schemas.microsoft.com/office/drawing/2014/main" id="{B4836003-0A0C-AA47-B187-7B8230CBA8AB}"/>
                </a:ext>
              </a:extLst>
            </p:cNvPr>
            <p:cNvSpPr/>
            <p:nvPr/>
          </p:nvSpPr>
          <p:spPr>
            <a:xfrm>
              <a:off x="8097632" y="4660798"/>
              <a:ext cx="1852817"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63ADD5A-9992-E846-ADFD-4B82B579022F}"/>
                </a:ext>
              </a:extLst>
            </p:cNvPr>
            <p:cNvSpPr/>
            <p:nvPr/>
          </p:nvSpPr>
          <p:spPr>
            <a:xfrm>
              <a:off x="8097632" y="4986578"/>
              <a:ext cx="1852817"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0D8DA662-97D7-4245-9B82-7DABF01C7E0C}"/>
                </a:ext>
              </a:extLst>
            </p:cNvPr>
            <p:cNvSpPr/>
            <p:nvPr/>
          </p:nvSpPr>
          <p:spPr>
            <a:xfrm>
              <a:off x="8097632" y="5292597"/>
              <a:ext cx="1852817"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3466CDF-6C78-7944-908D-7EC2B8B6983E}"/>
                </a:ext>
              </a:extLst>
            </p:cNvPr>
            <p:cNvSpPr/>
            <p:nvPr/>
          </p:nvSpPr>
          <p:spPr>
            <a:xfrm>
              <a:off x="8097632" y="5607082"/>
              <a:ext cx="1852817"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F7BF86BF-3D96-8041-89F9-7645B4A622B1}"/>
                </a:ext>
              </a:extLst>
            </p:cNvPr>
            <p:cNvSpPr txBox="1"/>
            <p:nvPr/>
          </p:nvSpPr>
          <p:spPr>
            <a:xfrm>
              <a:off x="8292866" y="4277366"/>
              <a:ext cx="1518364" cy="369332"/>
            </a:xfrm>
            <a:prstGeom prst="rect">
              <a:avLst/>
            </a:prstGeom>
            <a:noFill/>
          </p:spPr>
          <p:txBody>
            <a:bodyPr wrap="none" rtlCol="0">
              <a:spAutoFit/>
            </a:bodyPr>
            <a:lstStyle/>
            <a:p>
              <a:r>
                <a:rPr lang="en-US" dirty="0"/>
                <a:t>high memory</a:t>
              </a:r>
            </a:p>
          </p:txBody>
        </p:sp>
        <p:sp>
          <p:nvSpPr>
            <p:cNvPr id="22" name="TextBox 21">
              <a:extLst>
                <a:ext uri="{FF2B5EF4-FFF2-40B4-BE49-F238E27FC236}">
                  <a16:creationId xmlns:a16="http://schemas.microsoft.com/office/drawing/2014/main" id="{214FB39B-B36E-6A4C-9F75-0FAFDE138319}"/>
                </a:ext>
              </a:extLst>
            </p:cNvPr>
            <p:cNvSpPr txBox="1"/>
            <p:nvPr/>
          </p:nvSpPr>
          <p:spPr>
            <a:xfrm>
              <a:off x="8227662" y="5867978"/>
              <a:ext cx="1428596" cy="369332"/>
            </a:xfrm>
            <a:prstGeom prst="rect">
              <a:avLst/>
            </a:prstGeom>
            <a:noFill/>
          </p:spPr>
          <p:txBody>
            <a:bodyPr wrap="none" rtlCol="0">
              <a:spAutoFit/>
            </a:bodyPr>
            <a:lstStyle/>
            <a:p>
              <a:r>
                <a:rPr lang="en-US" dirty="0"/>
                <a:t>low memory</a:t>
              </a:r>
            </a:p>
          </p:txBody>
        </p:sp>
        <p:sp>
          <p:nvSpPr>
            <p:cNvPr id="18" name="Rectangle 17">
              <a:extLst>
                <a:ext uri="{FF2B5EF4-FFF2-40B4-BE49-F238E27FC236}">
                  <a16:creationId xmlns:a16="http://schemas.microsoft.com/office/drawing/2014/main" id="{FDCAE846-C5B0-D246-92BB-4C8F21A70870}"/>
                </a:ext>
              </a:extLst>
            </p:cNvPr>
            <p:cNvSpPr/>
            <p:nvPr/>
          </p:nvSpPr>
          <p:spPr>
            <a:xfrm>
              <a:off x="7273768" y="4291753"/>
              <a:ext cx="4760137" cy="1959944"/>
            </a:xfrm>
            <a:prstGeom prst="rect">
              <a:avLst/>
            </a:prstGeom>
            <a:noFill/>
            <a:ln w="349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C7755EC3-E5A3-4943-93EB-ADD85C225A00}"/>
                </a:ext>
              </a:extLst>
            </p:cNvPr>
            <p:cNvSpPr txBox="1"/>
            <p:nvPr/>
          </p:nvSpPr>
          <p:spPr>
            <a:xfrm>
              <a:off x="9886079" y="5350957"/>
              <a:ext cx="1576828" cy="646331"/>
            </a:xfrm>
            <a:prstGeom prst="rect">
              <a:avLst/>
            </a:prstGeom>
            <a:noFill/>
          </p:spPr>
          <p:txBody>
            <a:bodyPr wrap="square" rtlCol="0">
              <a:spAutoFit/>
            </a:bodyPr>
            <a:lstStyle/>
            <a:p>
              <a:pPr algn="r"/>
              <a:r>
                <a:rPr lang="en-US" dirty="0"/>
                <a:t>before</a:t>
              </a:r>
            </a:p>
            <a:p>
              <a:pPr algn="r"/>
              <a:r>
                <a:rPr lang="en-US" dirty="0"/>
                <a:t>stack pointer</a:t>
              </a:r>
            </a:p>
          </p:txBody>
        </p:sp>
        <p:sp>
          <p:nvSpPr>
            <p:cNvPr id="38" name="Left Arrow 37">
              <a:extLst>
                <a:ext uri="{FF2B5EF4-FFF2-40B4-BE49-F238E27FC236}">
                  <a16:creationId xmlns:a16="http://schemas.microsoft.com/office/drawing/2014/main" id="{13580749-6FDF-D54F-8DBC-2AB555E96DE0}"/>
                </a:ext>
              </a:extLst>
            </p:cNvPr>
            <p:cNvSpPr/>
            <p:nvPr/>
          </p:nvSpPr>
          <p:spPr>
            <a:xfrm>
              <a:off x="9966756" y="5508853"/>
              <a:ext cx="663388" cy="1094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5DA252C7-9234-C34B-BBC3-7C0683C8C015}"/>
              </a:ext>
            </a:extLst>
          </p:cNvPr>
          <p:cNvGrpSpPr/>
          <p:nvPr/>
        </p:nvGrpSpPr>
        <p:grpSpPr>
          <a:xfrm>
            <a:off x="1225619" y="5234214"/>
            <a:ext cx="4324930" cy="981476"/>
            <a:chOff x="698262" y="5203467"/>
            <a:chExt cx="4324930" cy="981476"/>
          </a:xfrm>
        </p:grpSpPr>
        <p:sp>
          <p:nvSpPr>
            <p:cNvPr id="20" name="TextBox 19">
              <a:extLst>
                <a:ext uri="{FF2B5EF4-FFF2-40B4-BE49-F238E27FC236}">
                  <a16:creationId xmlns:a16="http://schemas.microsoft.com/office/drawing/2014/main" id="{6CBE413D-2356-3A46-8C58-A8C7F5E5BCE2}"/>
                </a:ext>
              </a:extLst>
            </p:cNvPr>
            <p:cNvSpPr txBox="1"/>
            <p:nvPr/>
          </p:nvSpPr>
          <p:spPr>
            <a:xfrm>
              <a:off x="3977041" y="5276082"/>
              <a:ext cx="1046151" cy="369332"/>
            </a:xfrm>
            <a:prstGeom prst="rect">
              <a:avLst/>
            </a:prstGeom>
            <a:noFill/>
          </p:spPr>
          <p:txBody>
            <a:bodyPr wrap="square" rtlCol="0">
              <a:spAutoFit/>
            </a:bodyPr>
            <a:lstStyle/>
            <a:p>
              <a:r>
                <a:rPr lang="en-US" b="1" dirty="0">
                  <a:solidFill>
                    <a:srgbClr val="F37440"/>
                  </a:solidFill>
                </a:rPr>
                <a:t>push{ }</a:t>
              </a:r>
            </a:p>
          </p:txBody>
        </p:sp>
        <p:sp>
          <p:nvSpPr>
            <p:cNvPr id="19" name="Left Arrow 18">
              <a:extLst>
                <a:ext uri="{FF2B5EF4-FFF2-40B4-BE49-F238E27FC236}">
                  <a16:creationId xmlns:a16="http://schemas.microsoft.com/office/drawing/2014/main" id="{0269DB95-B592-4849-8947-0F3E739A4ECF}"/>
                </a:ext>
              </a:extLst>
            </p:cNvPr>
            <p:cNvSpPr/>
            <p:nvPr/>
          </p:nvSpPr>
          <p:spPr>
            <a:xfrm rot="16200000">
              <a:off x="1484918" y="5400282"/>
              <a:ext cx="486199" cy="92570"/>
            </a:xfrm>
            <a:prstGeom prst="leftArrow">
              <a:avLst/>
            </a:prstGeom>
            <a:solidFill>
              <a:srgbClr val="F3753F"/>
            </a:solidFill>
            <a:ln>
              <a:solidFill>
                <a:srgbClr val="F375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Left Arrow 33">
              <a:extLst>
                <a:ext uri="{FF2B5EF4-FFF2-40B4-BE49-F238E27FC236}">
                  <a16:creationId xmlns:a16="http://schemas.microsoft.com/office/drawing/2014/main" id="{2987EE96-46E0-364B-985A-85F7B4704F44}"/>
                </a:ext>
              </a:extLst>
            </p:cNvPr>
            <p:cNvSpPr/>
            <p:nvPr/>
          </p:nvSpPr>
          <p:spPr>
            <a:xfrm rot="10800000">
              <a:off x="1414089" y="5703856"/>
              <a:ext cx="663388" cy="109410"/>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59D7E45F-6CE3-1D4F-B52B-B1C80C2A922F}"/>
                </a:ext>
              </a:extLst>
            </p:cNvPr>
            <p:cNvSpPr txBox="1"/>
            <p:nvPr/>
          </p:nvSpPr>
          <p:spPr>
            <a:xfrm>
              <a:off x="698262" y="5538612"/>
              <a:ext cx="2136635" cy="646331"/>
            </a:xfrm>
            <a:prstGeom prst="rect">
              <a:avLst/>
            </a:prstGeom>
            <a:noFill/>
          </p:spPr>
          <p:txBody>
            <a:bodyPr wrap="square" rtlCol="0">
              <a:spAutoFit/>
            </a:bodyPr>
            <a:lstStyle/>
            <a:p>
              <a:r>
                <a:rPr lang="en-US" dirty="0">
                  <a:solidFill>
                    <a:srgbClr val="F37440"/>
                  </a:solidFill>
                </a:rPr>
                <a:t>after</a:t>
              </a:r>
              <a:r>
                <a:rPr lang="en-US" dirty="0"/>
                <a:t> </a:t>
              </a:r>
            </a:p>
            <a:p>
              <a:r>
                <a:rPr lang="en-US" dirty="0">
                  <a:solidFill>
                    <a:srgbClr val="F3753F"/>
                  </a:solidFill>
                </a:rPr>
                <a:t>stack pointer</a:t>
              </a:r>
            </a:p>
          </p:txBody>
        </p:sp>
      </p:grpSp>
      <p:grpSp>
        <p:nvGrpSpPr>
          <p:cNvPr id="9" name="Group 8">
            <a:extLst>
              <a:ext uri="{FF2B5EF4-FFF2-40B4-BE49-F238E27FC236}">
                <a16:creationId xmlns:a16="http://schemas.microsoft.com/office/drawing/2014/main" id="{F0D63BDB-2A2B-B54C-A573-DCEA037ADBAA}"/>
              </a:ext>
            </a:extLst>
          </p:cNvPr>
          <p:cNvGrpSpPr/>
          <p:nvPr/>
        </p:nvGrpSpPr>
        <p:grpSpPr>
          <a:xfrm>
            <a:off x="6797900" y="4602252"/>
            <a:ext cx="4168281" cy="1131822"/>
            <a:chOff x="6476343" y="4623644"/>
            <a:chExt cx="4168281" cy="1131822"/>
          </a:xfrm>
        </p:grpSpPr>
        <p:sp>
          <p:nvSpPr>
            <p:cNvPr id="25" name="TextBox 24">
              <a:extLst>
                <a:ext uri="{FF2B5EF4-FFF2-40B4-BE49-F238E27FC236}">
                  <a16:creationId xmlns:a16="http://schemas.microsoft.com/office/drawing/2014/main" id="{711E75AC-105B-2148-A0CD-E8340BBB5767}"/>
                </a:ext>
              </a:extLst>
            </p:cNvPr>
            <p:cNvSpPr txBox="1"/>
            <p:nvPr/>
          </p:nvSpPr>
          <p:spPr>
            <a:xfrm>
              <a:off x="6476343" y="5289248"/>
              <a:ext cx="871410" cy="369332"/>
            </a:xfrm>
            <a:prstGeom prst="rect">
              <a:avLst/>
            </a:prstGeom>
            <a:noFill/>
          </p:spPr>
          <p:txBody>
            <a:bodyPr wrap="square" rtlCol="0">
              <a:spAutoFit/>
            </a:bodyPr>
            <a:lstStyle/>
            <a:p>
              <a:r>
                <a:rPr lang="en-US" b="1" dirty="0">
                  <a:solidFill>
                    <a:srgbClr val="00B050"/>
                  </a:solidFill>
                </a:rPr>
                <a:t>pop{ }</a:t>
              </a:r>
            </a:p>
          </p:txBody>
        </p:sp>
        <p:sp>
          <p:nvSpPr>
            <p:cNvPr id="27" name="Left Arrow 26">
              <a:extLst>
                <a:ext uri="{FF2B5EF4-FFF2-40B4-BE49-F238E27FC236}">
                  <a16:creationId xmlns:a16="http://schemas.microsoft.com/office/drawing/2014/main" id="{04D5DD09-6BD4-E342-B32B-61CB8881B5FD}"/>
                </a:ext>
              </a:extLst>
            </p:cNvPr>
            <p:cNvSpPr/>
            <p:nvPr/>
          </p:nvSpPr>
          <p:spPr>
            <a:xfrm rot="5400000">
              <a:off x="9222334" y="5406663"/>
              <a:ext cx="576374" cy="121231"/>
            </a:xfrm>
            <a:prstGeom prst="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5" name="TextBox 34">
              <a:extLst>
                <a:ext uri="{FF2B5EF4-FFF2-40B4-BE49-F238E27FC236}">
                  <a16:creationId xmlns:a16="http://schemas.microsoft.com/office/drawing/2014/main" id="{C418BE9B-A1A7-5349-B0C9-7CB7B47B05B4}"/>
                </a:ext>
              </a:extLst>
            </p:cNvPr>
            <p:cNvSpPr txBox="1"/>
            <p:nvPr/>
          </p:nvSpPr>
          <p:spPr>
            <a:xfrm>
              <a:off x="9239528" y="4623644"/>
              <a:ext cx="1405096" cy="646331"/>
            </a:xfrm>
            <a:prstGeom prst="rect">
              <a:avLst/>
            </a:prstGeom>
            <a:noFill/>
          </p:spPr>
          <p:txBody>
            <a:bodyPr wrap="square" rtlCol="0">
              <a:spAutoFit/>
            </a:bodyPr>
            <a:lstStyle/>
            <a:p>
              <a:pPr algn="r"/>
              <a:r>
                <a:rPr lang="en-US" dirty="0">
                  <a:solidFill>
                    <a:srgbClr val="00B050"/>
                  </a:solidFill>
                </a:rPr>
                <a:t>after</a:t>
              </a:r>
              <a:r>
                <a:rPr lang="en-US" dirty="0"/>
                <a:t> </a:t>
              </a:r>
              <a:r>
                <a:rPr lang="en-US" dirty="0">
                  <a:solidFill>
                    <a:srgbClr val="00B050"/>
                  </a:solidFill>
                </a:rPr>
                <a:t>stack pointer</a:t>
              </a:r>
            </a:p>
          </p:txBody>
        </p:sp>
        <p:sp>
          <p:nvSpPr>
            <p:cNvPr id="40" name="Left Arrow 39">
              <a:extLst>
                <a:ext uri="{FF2B5EF4-FFF2-40B4-BE49-F238E27FC236}">
                  <a16:creationId xmlns:a16="http://schemas.microsoft.com/office/drawing/2014/main" id="{84F07458-338E-6C4B-A0ED-B3CA52575CAA}"/>
                </a:ext>
              </a:extLst>
            </p:cNvPr>
            <p:cNvSpPr/>
            <p:nvPr/>
          </p:nvSpPr>
          <p:spPr>
            <a:xfrm>
              <a:off x="9118212" y="5073415"/>
              <a:ext cx="663388" cy="109410"/>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3">
            <a:extLst>
              <a:ext uri="{FF2B5EF4-FFF2-40B4-BE49-F238E27FC236}">
                <a16:creationId xmlns:a16="http://schemas.microsoft.com/office/drawing/2014/main" id="{79C23B0C-0776-5344-BD49-727DF05C5DCD}"/>
              </a:ext>
            </a:extLst>
          </p:cNvPr>
          <p:cNvGrpSpPr/>
          <p:nvPr/>
        </p:nvGrpSpPr>
        <p:grpSpPr>
          <a:xfrm>
            <a:off x="682119" y="4502960"/>
            <a:ext cx="4986503" cy="1959944"/>
            <a:chOff x="154762" y="4472213"/>
            <a:chExt cx="4986503" cy="1959944"/>
          </a:xfrm>
        </p:grpSpPr>
        <p:sp>
          <p:nvSpPr>
            <p:cNvPr id="36" name="Left Arrow 35">
              <a:extLst>
                <a:ext uri="{FF2B5EF4-FFF2-40B4-BE49-F238E27FC236}">
                  <a16:creationId xmlns:a16="http://schemas.microsoft.com/office/drawing/2014/main" id="{4796CAEF-C164-5C4E-A5F2-F60B3B421056}"/>
                </a:ext>
              </a:extLst>
            </p:cNvPr>
            <p:cNvSpPr/>
            <p:nvPr/>
          </p:nvSpPr>
          <p:spPr>
            <a:xfrm rot="10800000">
              <a:off x="1463648" y="5083024"/>
              <a:ext cx="663388" cy="1094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3B65E44E-5D2F-7F4B-A92E-FDAAAEA019A5}"/>
                </a:ext>
              </a:extLst>
            </p:cNvPr>
            <p:cNvSpPr txBox="1"/>
            <p:nvPr/>
          </p:nvSpPr>
          <p:spPr>
            <a:xfrm>
              <a:off x="485619" y="4672563"/>
              <a:ext cx="1658326" cy="646331"/>
            </a:xfrm>
            <a:prstGeom prst="rect">
              <a:avLst/>
            </a:prstGeom>
            <a:noFill/>
          </p:spPr>
          <p:txBody>
            <a:bodyPr wrap="square" rtlCol="0">
              <a:spAutoFit/>
            </a:bodyPr>
            <a:lstStyle/>
            <a:p>
              <a:r>
                <a:rPr lang="en-US" dirty="0">
                  <a:solidFill>
                    <a:schemeClr val="tx2"/>
                  </a:solidFill>
                </a:rPr>
                <a:t>before stack </a:t>
              </a:r>
            </a:p>
            <a:p>
              <a:r>
                <a:rPr lang="en-US" dirty="0">
                  <a:solidFill>
                    <a:schemeClr val="tx2"/>
                  </a:solidFill>
                </a:rPr>
                <a:t>pointer</a:t>
              </a:r>
            </a:p>
          </p:txBody>
        </p:sp>
        <p:sp>
          <p:nvSpPr>
            <p:cNvPr id="41" name="Rectangle 40">
              <a:extLst>
                <a:ext uri="{FF2B5EF4-FFF2-40B4-BE49-F238E27FC236}">
                  <a16:creationId xmlns:a16="http://schemas.microsoft.com/office/drawing/2014/main" id="{FB867C46-6D19-A44F-B8DB-6A40D311945E}"/>
                </a:ext>
              </a:extLst>
            </p:cNvPr>
            <p:cNvSpPr/>
            <p:nvPr/>
          </p:nvSpPr>
          <p:spPr>
            <a:xfrm>
              <a:off x="2145060" y="4858475"/>
              <a:ext cx="1852817"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1757A3BB-8F09-054E-931D-97BE903A0887}"/>
                </a:ext>
              </a:extLst>
            </p:cNvPr>
            <p:cNvSpPr/>
            <p:nvPr/>
          </p:nvSpPr>
          <p:spPr>
            <a:xfrm>
              <a:off x="2145060" y="5181425"/>
              <a:ext cx="1852817"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518CCFE-FD09-8544-B4CA-934838A0FE40}"/>
                </a:ext>
              </a:extLst>
            </p:cNvPr>
            <p:cNvSpPr/>
            <p:nvPr/>
          </p:nvSpPr>
          <p:spPr>
            <a:xfrm>
              <a:off x="2145060" y="5487444"/>
              <a:ext cx="1852817"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2D853AED-9961-AC4D-A1A3-D4EE197C33BD}"/>
                </a:ext>
              </a:extLst>
            </p:cNvPr>
            <p:cNvSpPr/>
            <p:nvPr/>
          </p:nvSpPr>
          <p:spPr>
            <a:xfrm>
              <a:off x="2145060" y="5801929"/>
              <a:ext cx="1852817"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7C8ACC33-048D-1F43-98A9-C51F3826805C}"/>
                </a:ext>
              </a:extLst>
            </p:cNvPr>
            <p:cNvSpPr txBox="1"/>
            <p:nvPr/>
          </p:nvSpPr>
          <p:spPr>
            <a:xfrm>
              <a:off x="2340294" y="4472213"/>
              <a:ext cx="1518364" cy="369332"/>
            </a:xfrm>
            <a:prstGeom prst="rect">
              <a:avLst/>
            </a:prstGeom>
            <a:noFill/>
          </p:spPr>
          <p:txBody>
            <a:bodyPr wrap="none" rtlCol="0">
              <a:spAutoFit/>
            </a:bodyPr>
            <a:lstStyle/>
            <a:p>
              <a:r>
                <a:rPr lang="en-US" dirty="0">
                  <a:solidFill>
                    <a:schemeClr val="tx2"/>
                  </a:solidFill>
                </a:rPr>
                <a:t>high memory</a:t>
              </a:r>
            </a:p>
          </p:txBody>
        </p:sp>
        <p:sp>
          <p:nvSpPr>
            <p:cNvPr id="47" name="TextBox 46">
              <a:extLst>
                <a:ext uri="{FF2B5EF4-FFF2-40B4-BE49-F238E27FC236}">
                  <a16:creationId xmlns:a16="http://schemas.microsoft.com/office/drawing/2014/main" id="{049265E6-E428-C74C-8EC8-73593DC385CF}"/>
                </a:ext>
              </a:extLst>
            </p:cNvPr>
            <p:cNvSpPr txBox="1"/>
            <p:nvPr/>
          </p:nvSpPr>
          <p:spPr>
            <a:xfrm>
              <a:off x="2275090" y="6062825"/>
              <a:ext cx="1428596" cy="369332"/>
            </a:xfrm>
            <a:prstGeom prst="rect">
              <a:avLst/>
            </a:prstGeom>
            <a:noFill/>
          </p:spPr>
          <p:txBody>
            <a:bodyPr wrap="none" rtlCol="0">
              <a:spAutoFit/>
            </a:bodyPr>
            <a:lstStyle/>
            <a:p>
              <a:r>
                <a:rPr lang="en-US" dirty="0">
                  <a:solidFill>
                    <a:schemeClr val="tx2"/>
                  </a:solidFill>
                </a:rPr>
                <a:t>low memory</a:t>
              </a:r>
            </a:p>
          </p:txBody>
        </p:sp>
        <p:sp>
          <p:nvSpPr>
            <p:cNvPr id="48" name="Rectangle 47">
              <a:extLst>
                <a:ext uri="{FF2B5EF4-FFF2-40B4-BE49-F238E27FC236}">
                  <a16:creationId xmlns:a16="http://schemas.microsoft.com/office/drawing/2014/main" id="{CE234BB9-B46B-2443-B531-F1A38A0407E3}"/>
                </a:ext>
              </a:extLst>
            </p:cNvPr>
            <p:cNvSpPr/>
            <p:nvPr/>
          </p:nvSpPr>
          <p:spPr>
            <a:xfrm>
              <a:off x="154762" y="4472213"/>
              <a:ext cx="4986503" cy="1959944"/>
            </a:xfrm>
            <a:prstGeom prst="rect">
              <a:avLst/>
            </a:prstGeom>
            <a:noFill/>
            <a:ln w="349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TextBox 44">
            <a:extLst>
              <a:ext uri="{FF2B5EF4-FFF2-40B4-BE49-F238E27FC236}">
                <a16:creationId xmlns:a16="http://schemas.microsoft.com/office/drawing/2014/main" id="{7DFEF8C4-9430-2048-A593-141B4FFF60D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2" name="Group 1">
            <a:extLst>
              <a:ext uri="{FF2B5EF4-FFF2-40B4-BE49-F238E27FC236}">
                <a16:creationId xmlns:a16="http://schemas.microsoft.com/office/drawing/2014/main" id="{76A31BE1-598C-91D6-7754-E9031F53EB6C}"/>
              </a:ext>
            </a:extLst>
          </p:cNvPr>
          <p:cNvGrpSpPr/>
          <p:nvPr/>
        </p:nvGrpSpPr>
        <p:grpSpPr>
          <a:xfrm>
            <a:off x="2661999" y="5213130"/>
            <a:ext cx="1852818" cy="623534"/>
            <a:chOff x="2940598" y="7044872"/>
            <a:chExt cx="1852818" cy="623534"/>
          </a:xfrm>
        </p:grpSpPr>
        <p:sp>
          <p:nvSpPr>
            <p:cNvPr id="50" name="Rectangle 49">
              <a:extLst>
                <a:ext uri="{FF2B5EF4-FFF2-40B4-BE49-F238E27FC236}">
                  <a16:creationId xmlns:a16="http://schemas.microsoft.com/office/drawing/2014/main" id="{3DEDC9B4-FAEE-36B6-2EBC-3A351159AB2D}"/>
                </a:ext>
              </a:extLst>
            </p:cNvPr>
            <p:cNvSpPr/>
            <p:nvPr/>
          </p:nvSpPr>
          <p:spPr>
            <a:xfrm>
              <a:off x="2940599" y="7044872"/>
              <a:ext cx="1852817" cy="312087"/>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registers</a:t>
              </a:r>
            </a:p>
          </p:txBody>
        </p:sp>
        <p:sp>
          <p:nvSpPr>
            <p:cNvPr id="51" name="Rectangle 50">
              <a:extLst>
                <a:ext uri="{FF2B5EF4-FFF2-40B4-BE49-F238E27FC236}">
                  <a16:creationId xmlns:a16="http://schemas.microsoft.com/office/drawing/2014/main" id="{E6B496BE-06E3-2796-36A8-DB72775BAD13}"/>
                </a:ext>
              </a:extLst>
            </p:cNvPr>
            <p:cNvSpPr/>
            <p:nvPr/>
          </p:nvSpPr>
          <p:spPr>
            <a:xfrm>
              <a:off x="2940598" y="7356319"/>
              <a:ext cx="1852817" cy="312087"/>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registers</a:t>
              </a:r>
            </a:p>
          </p:txBody>
        </p:sp>
      </p:grpSp>
      <p:grpSp>
        <p:nvGrpSpPr>
          <p:cNvPr id="54" name="Group 53">
            <a:extLst>
              <a:ext uri="{FF2B5EF4-FFF2-40B4-BE49-F238E27FC236}">
                <a16:creationId xmlns:a16="http://schemas.microsoft.com/office/drawing/2014/main" id="{6113CD5C-5266-B732-551D-5424656C1C73}"/>
              </a:ext>
            </a:extLst>
          </p:cNvPr>
          <p:cNvGrpSpPr/>
          <p:nvPr/>
        </p:nvGrpSpPr>
        <p:grpSpPr>
          <a:xfrm>
            <a:off x="7573460" y="5164903"/>
            <a:ext cx="1852818" cy="623534"/>
            <a:chOff x="2940598" y="7044872"/>
            <a:chExt cx="1852818" cy="623534"/>
          </a:xfrm>
        </p:grpSpPr>
        <p:sp>
          <p:nvSpPr>
            <p:cNvPr id="55" name="Rectangle 54">
              <a:extLst>
                <a:ext uri="{FF2B5EF4-FFF2-40B4-BE49-F238E27FC236}">
                  <a16:creationId xmlns:a16="http://schemas.microsoft.com/office/drawing/2014/main" id="{E668586B-26E5-4D8E-E369-982E0C23AD4D}"/>
                </a:ext>
              </a:extLst>
            </p:cNvPr>
            <p:cNvSpPr/>
            <p:nvPr/>
          </p:nvSpPr>
          <p:spPr>
            <a:xfrm>
              <a:off x="2940599" y="7044872"/>
              <a:ext cx="1852817" cy="312087"/>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registers</a:t>
              </a:r>
            </a:p>
          </p:txBody>
        </p:sp>
        <p:sp>
          <p:nvSpPr>
            <p:cNvPr id="56" name="Rectangle 55">
              <a:extLst>
                <a:ext uri="{FF2B5EF4-FFF2-40B4-BE49-F238E27FC236}">
                  <a16:creationId xmlns:a16="http://schemas.microsoft.com/office/drawing/2014/main" id="{5815D89E-86D5-EDB5-E769-9B4264C1AE19}"/>
                </a:ext>
              </a:extLst>
            </p:cNvPr>
            <p:cNvSpPr/>
            <p:nvPr/>
          </p:nvSpPr>
          <p:spPr>
            <a:xfrm>
              <a:off x="2940598" y="7356319"/>
              <a:ext cx="1852817" cy="312087"/>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registers</a:t>
              </a:r>
            </a:p>
          </p:txBody>
        </p:sp>
      </p:grpSp>
      <p:grpSp>
        <p:nvGrpSpPr>
          <p:cNvPr id="7" name="Group 6">
            <a:extLst>
              <a:ext uri="{FF2B5EF4-FFF2-40B4-BE49-F238E27FC236}">
                <a16:creationId xmlns:a16="http://schemas.microsoft.com/office/drawing/2014/main" id="{7076A2FF-F2D9-5650-4E24-D838B9A96DD1}"/>
              </a:ext>
            </a:extLst>
          </p:cNvPr>
          <p:cNvGrpSpPr/>
          <p:nvPr/>
        </p:nvGrpSpPr>
        <p:grpSpPr>
          <a:xfrm>
            <a:off x="7579100" y="5149219"/>
            <a:ext cx="1859932" cy="622108"/>
            <a:chOff x="7394475" y="7228585"/>
            <a:chExt cx="1859932" cy="622108"/>
          </a:xfrm>
        </p:grpSpPr>
        <p:sp>
          <p:nvSpPr>
            <p:cNvPr id="52" name="Rectangle 51">
              <a:extLst>
                <a:ext uri="{FF2B5EF4-FFF2-40B4-BE49-F238E27FC236}">
                  <a16:creationId xmlns:a16="http://schemas.microsoft.com/office/drawing/2014/main" id="{7123E72E-9BD7-E41C-BA22-8A63894A9424}"/>
                </a:ext>
              </a:extLst>
            </p:cNvPr>
            <p:cNvSpPr/>
            <p:nvPr/>
          </p:nvSpPr>
          <p:spPr>
            <a:xfrm>
              <a:off x="7401590" y="7228585"/>
              <a:ext cx="1852817" cy="312087"/>
            </a:xfrm>
            <a:prstGeom prst="rect">
              <a:avLst/>
            </a:prstGeom>
            <a:pattFill prst="smConfetti">
              <a:fgClr>
                <a:srgbClr val="F3753F"/>
              </a:fgClr>
              <a:bgClr>
                <a:schemeClr val="bg1"/>
              </a:bgClr>
            </a:patt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3753F"/>
                  </a:solidFill>
                </a:rPr>
                <a:t>registers</a:t>
              </a:r>
            </a:p>
          </p:txBody>
        </p:sp>
        <p:sp>
          <p:nvSpPr>
            <p:cNvPr id="53" name="Rectangle 52">
              <a:extLst>
                <a:ext uri="{FF2B5EF4-FFF2-40B4-BE49-F238E27FC236}">
                  <a16:creationId xmlns:a16="http://schemas.microsoft.com/office/drawing/2014/main" id="{C794E209-B699-6303-9366-730BBB01D2F5}"/>
                </a:ext>
              </a:extLst>
            </p:cNvPr>
            <p:cNvSpPr/>
            <p:nvPr/>
          </p:nvSpPr>
          <p:spPr>
            <a:xfrm>
              <a:off x="7394475" y="7538606"/>
              <a:ext cx="1852817" cy="312087"/>
            </a:xfrm>
            <a:prstGeom prst="rect">
              <a:avLst/>
            </a:prstGeom>
            <a:pattFill prst="smConfetti">
              <a:fgClr>
                <a:srgbClr val="F3753F"/>
              </a:fgClr>
              <a:bgClr>
                <a:schemeClr val="bg1"/>
              </a:bgClr>
            </a:patt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3753F"/>
                  </a:solidFill>
                </a:rPr>
                <a:t>registers</a:t>
              </a:r>
            </a:p>
          </p:txBody>
        </p:sp>
      </p:grpSp>
      <p:sp>
        <p:nvSpPr>
          <p:cNvPr id="8" name="TextBox 7">
            <a:extLst>
              <a:ext uri="{FF2B5EF4-FFF2-40B4-BE49-F238E27FC236}">
                <a16:creationId xmlns:a16="http://schemas.microsoft.com/office/drawing/2014/main" id="{8468FC4D-C537-49BA-0353-A72D30D8E852}"/>
              </a:ext>
            </a:extLst>
          </p:cNvPr>
          <p:cNvSpPr txBox="1"/>
          <p:nvPr/>
        </p:nvSpPr>
        <p:spPr>
          <a:xfrm>
            <a:off x="429487" y="4094385"/>
            <a:ext cx="5703806" cy="400110"/>
          </a:xfrm>
          <a:prstGeom prst="rect">
            <a:avLst/>
          </a:prstGeom>
          <a:noFill/>
        </p:spPr>
        <p:txBody>
          <a:bodyPr wrap="none" rtlCol="0">
            <a:spAutoFit/>
          </a:bodyPr>
          <a:lstStyle/>
          <a:p>
            <a:r>
              <a:rPr lang="en-US" sz="2000" dirty="0">
                <a:solidFill>
                  <a:schemeClr val="accent1"/>
                </a:solidFill>
              </a:rPr>
              <a:t>push (multiple register </a:t>
            </a:r>
            <a:r>
              <a:rPr lang="en-US" sz="2000" dirty="0">
                <a:solidFill>
                  <a:srgbClr val="00B050"/>
                </a:solidFill>
                <a:latin typeface="Consolas" panose="020B0609020204030204" pitchFamily="49" charset="0"/>
                <a:cs typeface="Consolas" panose="020B0609020204030204" pitchFamily="49" charset="0"/>
              </a:rPr>
              <a:t>str</a:t>
            </a:r>
            <a:r>
              <a:rPr lang="en-US" sz="2000" dirty="0">
                <a:solidFill>
                  <a:schemeClr val="accent1"/>
                </a:solidFill>
              </a:rPr>
              <a:t> to memory operation)</a:t>
            </a:r>
          </a:p>
        </p:txBody>
      </p:sp>
      <p:sp>
        <p:nvSpPr>
          <p:cNvPr id="14" name="TextBox 13">
            <a:extLst>
              <a:ext uri="{FF2B5EF4-FFF2-40B4-BE49-F238E27FC236}">
                <a16:creationId xmlns:a16="http://schemas.microsoft.com/office/drawing/2014/main" id="{634B47C8-C6D3-6BCD-CBC1-F10B124F47AB}"/>
              </a:ext>
            </a:extLst>
          </p:cNvPr>
          <p:cNvSpPr txBox="1"/>
          <p:nvPr/>
        </p:nvSpPr>
        <p:spPr>
          <a:xfrm>
            <a:off x="6171177" y="4062334"/>
            <a:ext cx="6001964" cy="400110"/>
          </a:xfrm>
          <a:prstGeom prst="rect">
            <a:avLst/>
          </a:prstGeom>
          <a:noFill/>
        </p:spPr>
        <p:txBody>
          <a:bodyPr wrap="none" rtlCol="0">
            <a:spAutoFit/>
          </a:bodyPr>
          <a:lstStyle/>
          <a:p>
            <a:r>
              <a:rPr lang="en-US" sz="2000" dirty="0">
                <a:solidFill>
                  <a:schemeClr val="accent1"/>
                </a:solidFill>
              </a:rPr>
              <a:t>push (multiple register </a:t>
            </a:r>
            <a:r>
              <a:rPr lang="en-US" sz="2000" dirty="0" err="1">
                <a:solidFill>
                  <a:srgbClr val="00B050"/>
                </a:solidFill>
                <a:latin typeface="Consolas" panose="020B0609020204030204" pitchFamily="49" charset="0"/>
                <a:cs typeface="Consolas" panose="020B0609020204030204" pitchFamily="49" charset="0"/>
              </a:rPr>
              <a:t>ldr</a:t>
            </a:r>
            <a:r>
              <a:rPr lang="en-US" sz="2000" dirty="0">
                <a:solidFill>
                  <a:schemeClr val="accent1"/>
                </a:solidFill>
              </a:rPr>
              <a:t> from memory operation)</a:t>
            </a:r>
          </a:p>
        </p:txBody>
      </p:sp>
      <p:graphicFrame>
        <p:nvGraphicFramePr>
          <p:cNvPr id="15" name="Table 14">
            <a:extLst>
              <a:ext uri="{FF2B5EF4-FFF2-40B4-BE49-F238E27FC236}">
                <a16:creationId xmlns:a16="http://schemas.microsoft.com/office/drawing/2014/main" id="{CABD404C-D91E-369F-7ED2-76A5D8627914}"/>
              </a:ext>
            </a:extLst>
          </p:cNvPr>
          <p:cNvGraphicFramePr>
            <a:graphicFrameLocks noGrp="1"/>
          </p:cNvGraphicFramePr>
          <p:nvPr/>
        </p:nvGraphicFramePr>
        <p:xfrm>
          <a:off x="639114" y="1335496"/>
          <a:ext cx="10997877" cy="2218555"/>
        </p:xfrm>
        <a:graphic>
          <a:graphicData uri="http://schemas.openxmlformats.org/drawingml/2006/table">
            <a:tbl>
              <a:tblPr firstRow="1" firstCol="1" bandRow="1"/>
              <a:tblGrid>
                <a:gridCol w="2595663">
                  <a:extLst>
                    <a:ext uri="{9D8B030D-6E8A-4147-A177-3AD203B41FA5}">
                      <a16:colId xmlns:a16="http://schemas.microsoft.com/office/drawing/2014/main" val="20000"/>
                    </a:ext>
                  </a:extLst>
                </a:gridCol>
                <a:gridCol w="961487">
                  <a:extLst>
                    <a:ext uri="{9D8B030D-6E8A-4147-A177-3AD203B41FA5}">
                      <a16:colId xmlns:a16="http://schemas.microsoft.com/office/drawing/2014/main" val="20001"/>
                    </a:ext>
                  </a:extLst>
                </a:gridCol>
                <a:gridCol w="2469903">
                  <a:extLst>
                    <a:ext uri="{9D8B030D-6E8A-4147-A177-3AD203B41FA5}">
                      <a16:colId xmlns:a16="http://schemas.microsoft.com/office/drawing/2014/main" val="20002"/>
                    </a:ext>
                  </a:extLst>
                </a:gridCol>
                <a:gridCol w="4970824">
                  <a:extLst>
                    <a:ext uri="{9D8B030D-6E8A-4147-A177-3AD203B41FA5}">
                      <a16:colId xmlns:a16="http://schemas.microsoft.com/office/drawing/2014/main" val="20003"/>
                    </a:ext>
                  </a:extLst>
                </a:gridCol>
              </a:tblGrid>
              <a:tr h="467727">
                <a:tc>
                  <a:txBody>
                    <a:bodyPr/>
                    <a:lstStyle/>
                    <a:p>
                      <a:pPr marL="0" marR="0" algn="ctr">
                        <a:lnSpc>
                          <a:spcPct val="115000"/>
                        </a:lnSpc>
                        <a:spcBef>
                          <a:spcPts val="0"/>
                        </a:spcBef>
                        <a:spcAft>
                          <a:spcPts val="0"/>
                        </a:spcAft>
                      </a:pPr>
                      <a:r>
                        <a:rPr lang="en-US" sz="2400" b="1" i="1" dirty="0">
                          <a:solidFill>
                            <a:schemeClr val="bg1"/>
                          </a:solidFill>
                          <a:effectLst/>
                          <a:latin typeface="Consolas" panose="020B0609020204030204" pitchFamily="49" charset="0"/>
                          <a:ea typeface="Calibri"/>
                          <a:cs typeface="Consolas" panose="020B0609020204030204" pitchFamily="49" charset="0"/>
                        </a:rPr>
                        <a:t>Operation</a:t>
                      </a:r>
                      <a:endParaRPr lang="en-US" sz="2400" dirty="0">
                        <a:solidFill>
                          <a:schemeClr val="bg1"/>
                        </a:solidFill>
                        <a:effectLst/>
                        <a:latin typeface="Consolas" panose="020B0609020204030204" pitchFamily="49" charset="0"/>
                        <a:ea typeface="Arial"/>
                        <a:cs typeface="Consolas" panose="020B06090202040302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gridSpan="2">
                  <a:txBody>
                    <a:bodyPr/>
                    <a:lstStyle/>
                    <a:p>
                      <a:pPr marL="0" marR="0" algn="ctr">
                        <a:lnSpc>
                          <a:spcPct val="115000"/>
                        </a:lnSpc>
                        <a:spcBef>
                          <a:spcPts val="0"/>
                        </a:spcBef>
                        <a:spcAft>
                          <a:spcPts val="0"/>
                        </a:spcAft>
                      </a:pPr>
                      <a:r>
                        <a:rPr lang="en-US" sz="2400" b="1" i="1" dirty="0">
                          <a:solidFill>
                            <a:schemeClr val="bg1"/>
                          </a:solidFill>
                          <a:effectLst/>
                          <a:latin typeface="Consolas" panose="020B0609020204030204" pitchFamily="49" charset="0"/>
                          <a:ea typeface="Calibri"/>
                          <a:cs typeface="Consolas" panose="020B0609020204030204" pitchFamily="49" charset="0"/>
                        </a:rPr>
                        <a:t>Pseudo Instruction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endParaRPr lang="en-US"/>
                    </a:p>
                  </a:txBody>
                  <a:tcPr/>
                </a:tc>
                <a:tc>
                  <a:txBody>
                    <a:bodyPr/>
                    <a:lstStyle/>
                    <a:p>
                      <a:pPr marL="0" marR="0" algn="ctr">
                        <a:lnSpc>
                          <a:spcPct val="115000"/>
                        </a:lnSpc>
                        <a:spcBef>
                          <a:spcPts val="0"/>
                        </a:spcBef>
                        <a:spcAft>
                          <a:spcPts val="0"/>
                        </a:spcAft>
                      </a:pPr>
                      <a:r>
                        <a:rPr lang="en-US" sz="2400" b="1" i="1" dirty="0">
                          <a:solidFill>
                            <a:schemeClr val="bg1"/>
                          </a:solidFill>
                          <a:effectLst/>
                          <a:latin typeface="Consolas" panose="020B0609020204030204" pitchFamily="49" charset="0"/>
                          <a:ea typeface="Calibri"/>
                          <a:cs typeface="Consolas" panose="020B0609020204030204" pitchFamily="49" charset="0"/>
                        </a:rPr>
                        <a:t>Operation</a:t>
                      </a:r>
                      <a:endParaRPr lang="en-US" sz="2400" dirty="0">
                        <a:solidFill>
                          <a:schemeClr val="bg1"/>
                        </a:solidFill>
                        <a:effectLst/>
                        <a:latin typeface="Consolas" panose="020B0609020204030204" pitchFamily="49" charset="0"/>
                        <a:ea typeface="Arial"/>
                        <a:cs typeface="Consolas" panose="020B06090202040302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875414">
                <a:tc>
                  <a:txBody>
                    <a:bodyPr/>
                    <a:lstStyle/>
                    <a:p>
                      <a:pPr marL="0" marR="0" algn="l">
                        <a:lnSpc>
                          <a:spcPct val="115000"/>
                        </a:lnSpc>
                        <a:spcBef>
                          <a:spcPts val="0"/>
                        </a:spcBef>
                        <a:spcAft>
                          <a:spcPts val="0"/>
                        </a:spcAft>
                      </a:pPr>
                      <a:r>
                        <a:rPr lang="en-US" sz="2200" dirty="0">
                          <a:solidFill>
                            <a:srgbClr val="0070C0"/>
                          </a:solidFill>
                          <a:effectLst/>
                          <a:latin typeface="Consolas" panose="020B0609020204030204" pitchFamily="49" charset="0"/>
                          <a:ea typeface="Calibri"/>
                          <a:cs typeface="Consolas" panose="020B0609020204030204" pitchFamily="49" charset="0"/>
                        </a:rPr>
                        <a:t>Push registers </a:t>
                      </a:r>
                      <a:r>
                        <a:rPr lang="en-US" sz="2200" dirty="0">
                          <a:solidFill>
                            <a:srgbClr val="C00000"/>
                          </a:solidFill>
                          <a:effectLst/>
                          <a:latin typeface="Consolas" panose="020B0609020204030204" pitchFamily="49" charset="0"/>
                          <a:ea typeface="Calibri"/>
                          <a:cs typeface="Consolas" panose="020B0609020204030204" pitchFamily="49" charset="0"/>
                        </a:rPr>
                        <a:t>Function Entry</a:t>
                      </a:r>
                      <a:endParaRPr lang="en-US" sz="2200" dirty="0">
                        <a:solidFill>
                          <a:srgbClr val="C00000"/>
                        </a:solidFill>
                        <a:effectLst/>
                        <a:latin typeface="Consolas" panose="020B0609020204030204" pitchFamily="49" charset="0"/>
                        <a:ea typeface="Arial"/>
                        <a:cs typeface="Consolas" panose="020B0609020204030204" pitchFamily="49" charset="0"/>
                      </a:endParaRPr>
                    </a:p>
                  </a:txBody>
                  <a:tcPr marL="73025" marR="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2200" dirty="0">
                          <a:solidFill>
                            <a:schemeClr val="tx2"/>
                          </a:solidFill>
                          <a:effectLst/>
                          <a:latin typeface="Consolas" panose="020B0609020204030204" pitchFamily="49" charset="0"/>
                          <a:ea typeface="Calibri"/>
                          <a:cs typeface="Consolas" panose="020B0609020204030204" pitchFamily="49" charset="0"/>
                        </a:rPr>
                        <a:t>push</a:t>
                      </a:r>
                      <a:endParaRPr lang="en-US" sz="2200" dirty="0">
                        <a:solidFill>
                          <a:schemeClr val="tx2"/>
                        </a:solidFill>
                        <a:effectLst/>
                        <a:latin typeface="Consolas" panose="020B0609020204030204" pitchFamily="49" charset="0"/>
                        <a:ea typeface="Arial"/>
                        <a:cs typeface="Consolas" panose="020B0609020204030204" pitchFamily="49" charset="0"/>
                      </a:endParaRPr>
                    </a:p>
                  </a:txBody>
                  <a:tcPr marL="68580" marR="68580" marT="36830" marB="3683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l">
                        <a:lnSpc>
                          <a:spcPct val="115000"/>
                        </a:lnSpc>
                        <a:spcBef>
                          <a:spcPts val="0"/>
                        </a:spcBef>
                        <a:spcAft>
                          <a:spcPts val="0"/>
                        </a:spcAft>
                      </a:pPr>
                      <a:r>
                        <a:rPr lang="en-US" sz="2200" i="1" dirty="0">
                          <a:solidFill>
                            <a:schemeClr val="tx2"/>
                          </a:solidFill>
                          <a:effectLst/>
                          <a:latin typeface="Consolas" panose="020B0609020204030204" pitchFamily="49" charset="0"/>
                          <a:ea typeface="Calibri"/>
                          <a:cs typeface="Consolas" panose="020B0609020204030204" pitchFamily="49" charset="0"/>
                        </a:rPr>
                        <a:t>{reg list}</a:t>
                      </a:r>
                    </a:p>
                  </a:txBody>
                  <a:tcPr marL="0" marR="0" marT="36830" marB="3683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l">
                        <a:lnSpc>
                          <a:spcPct val="115000"/>
                        </a:lnSpc>
                        <a:spcBef>
                          <a:spcPts val="0"/>
                        </a:spcBef>
                        <a:spcAft>
                          <a:spcPts val="0"/>
                        </a:spcAft>
                      </a:pPr>
                      <a:r>
                        <a:rPr lang="en-US" sz="2200" dirty="0" err="1">
                          <a:solidFill>
                            <a:schemeClr val="tx2"/>
                          </a:solidFill>
                          <a:effectLst/>
                          <a:latin typeface="Consolas" panose="020B0609020204030204" pitchFamily="49" charset="0"/>
                          <a:ea typeface="Calibri"/>
                          <a:cs typeface="Consolas" panose="020B0609020204030204" pitchFamily="49" charset="0"/>
                        </a:rPr>
                        <a:t>sp</a:t>
                      </a:r>
                      <a:r>
                        <a:rPr lang="en-US" sz="2200" dirty="0">
                          <a:solidFill>
                            <a:schemeClr val="tx2"/>
                          </a:solidFill>
                          <a:effectLst/>
                          <a:latin typeface="Consolas" panose="020B0609020204030204" pitchFamily="49" charset="0"/>
                          <a:ea typeface="Calibri"/>
                          <a:cs typeface="Consolas" panose="020B0609020204030204" pitchFamily="49" charset="0"/>
                        </a:rPr>
                        <a:t> </a:t>
                      </a:r>
                      <a:r>
                        <a:rPr lang="en-US" sz="2200" dirty="0">
                          <a:solidFill>
                            <a:schemeClr val="tx2"/>
                          </a:solidFill>
                          <a:effectLst/>
                          <a:latin typeface="Consolas" panose="020B0609020204030204" pitchFamily="49" charset="0"/>
                          <a:ea typeface="Calibri"/>
                          <a:cs typeface="Consolas" panose="020B0609020204030204" pitchFamily="49" charset="0"/>
                          <a:sym typeface="Wingdings"/>
                        </a:rPr>
                        <a:t>=</a:t>
                      </a:r>
                      <a:r>
                        <a:rPr lang="en-US" sz="2200" dirty="0">
                          <a:solidFill>
                            <a:schemeClr val="tx2"/>
                          </a:solidFill>
                          <a:effectLst/>
                          <a:latin typeface="Consolas" panose="020B0609020204030204" pitchFamily="49" charset="0"/>
                          <a:ea typeface="Calibri"/>
                          <a:cs typeface="Consolas" panose="020B0609020204030204" pitchFamily="49" charset="0"/>
                        </a:rPr>
                        <a:t> </a:t>
                      </a:r>
                      <a:r>
                        <a:rPr lang="en-US" sz="2200" dirty="0" err="1">
                          <a:solidFill>
                            <a:schemeClr val="tx2"/>
                          </a:solidFill>
                          <a:effectLst/>
                          <a:latin typeface="Consolas" panose="020B0609020204030204" pitchFamily="49" charset="0"/>
                          <a:ea typeface="Calibri"/>
                          <a:cs typeface="Consolas" panose="020B0609020204030204" pitchFamily="49" charset="0"/>
                        </a:rPr>
                        <a:t>sp</a:t>
                      </a:r>
                      <a:r>
                        <a:rPr lang="en-US" sz="2200" dirty="0">
                          <a:solidFill>
                            <a:schemeClr val="tx2"/>
                          </a:solidFill>
                          <a:effectLst/>
                          <a:latin typeface="Consolas" panose="020B0609020204030204" pitchFamily="49" charset="0"/>
                          <a:ea typeface="Calibri"/>
                          <a:cs typeface="Consolas" panose="020B0609020204030204" pitchFamily="49" charset="0"/>
                        </a:rPr>
                        <a:t> – 4 × #registers</a:t>
                      </a:r>
                      <a:br>
                        <a:rPr lang="en-US" sz="2200" dirty="0">
                          <a:solidFill>
                            <a:schemeClr val="tx2"/>
                          </a:solidFill>
                          <a:effectLst/>
                          <a:latin typeface="Consolas" panose="020B0609020204030204" pitchFamily="49" charset="0"/>
                          <a:ea typeface="Calibri"/>
                          <a:cs typeface="Consolas" panose="020B0609020204030204" pitchFamily="49" charset="0"/>
                        </a:rPr>
                      </a:br>
                      <a:r>
                        <a:rPr lang="en-US" sz="2200" dirty="0">
                          <a:solidFill>
                            <a:schemeClr val="tx2"/>
                          </a:solidFill>
                          <a:effectLst/>
                          <a:latin typeface="Consolas" panose="020B0609020204030204" pitchFamily="49" charset="0"/>
                          <a:ea typeface="Calibri"/>
                          <a:cs typeface="Consolas" panose="020B0609020204030204" pitchFamily="49" charset="0"/>
                        </a:rPr>
                        <a:t>Copy registers to</a:t>
                      </a:r>
                      <a:r>
                        <a:rPr lang="en-US" sz="2200" baseline="0" dirty="0">
                          <a:solidFill>
                            <a:schemeClr val="tx2"/>
                          </a:solidFill>
                          <a:effectLst/>
                          <a:latin typeface="Consolas" panose="020B0609020204030204" pitchFamily="49" charset="0"/>
                          <a:ea typeface="Calibri"/>
                          <a:cs typeface="Consolas" panose="020B0609020204030204" pitchFamily="49" charset="0"/>
                        </a:rPr>
                        <a:t> mem[</a:t>
                      </a:r>
                      <a:r>
                        <a:rPr lang="en-US" sz="2200" baseline="0" dirty="0" err="1">
                          <a:solidFill>
                            <a:schemeClr val="tx2"/>
                          </a:solidFill>
                          <a:effectLst/>
                          <a:latin typeface="Consolas" panose="020B0609020204030204" pitchFamily="49" charset="0"/>
                          <a:ea typeface="Calibri"/>
                          <a:cs typeface="Consolas" panose="020B0609020204030204" pitchFamily="49" charset="0"/>
                        </a:rPr>
                        <a:t>sp</a:t>
                      </a:r>
                      <a:r>
                        <a:rPr lang="en-US" sz="2200" baseline="0" dirty="0">
                          <a:solidFill>
                            <a:schemeClr val="tx2"/>
                          </a:solidFill>
                          <a:effectLst/>
                          <a:latin typeface="Consolas" panose="020B0609020204030204" pitchFamily="49" charset="0"/>
                          <a:ea typeface="Calibri"/>
                          <a:cs typeface="Consolas" panose="020B0609020204030204" pitchFamily="49" charset="0"/>
                        </a:rPr>
                        <a:t>]</a:t>
                      </a:r>
                      <a:endParaRPr lang="en-US" sz="2200" dirty="0">
                        <a:solidFill>
                          <a:schemeClr val="tx2"/>
                        </a:solidFill>
                        <a:effectLst/>
                        <a:latin typeface="Consolas" panose="020B0609020204030204" pitchFamily="49" charset="0"/>
                        <a:ea typeface="Arial"/>
                        <a:cs typeface="Consolas" panose="020B0609020204030204" pitchFamily="49" charset="0"/>
                      </a:endParaRPr>
                    </a:p>
                  </a:txBody>
                  <a:tcPr marL="68580" marR="6858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3"/>
                  </a:ext>
                </a:extLst>
              </a:tr>
              <a:tr h="875414">
                <a:tc>
                  <a:txBody>
                    <a:bodyPr/>
                    <a:lstStyle/>
                    <a:p>
                      <a:pPr marL="0" marR="0" algn="l">
                        <a:lnSpc>
                          <a:spcPct val="115000"/>
                        </a:lnSpc>
                        <a:spcBef>
                          <a:spcPts val="0"/>
                        </a:spcBef>
                        <a:spcAft>
                          <a:spcPts val="0"/>
                        </a:spcAft>
                      </a:pPr>
                      <a:r>
                        <a:rPr lang="en-US" sz="2200" b="1" dirty="0">
                          <a:solidFill>
                            <a:srgbClr val="0070C0"/>
                          </a:solidFill>
                          <a:effectLst/>
                          <a:latin typeface="Consolas" panose="020B0609020204030204" pitchFamily="49" charset="0"/>
                          <a:ea typeface="Calibri"/>
                          <a:cs typeface="Consolas" panose="020B0609020204030204" pitchFamily="49" charset="0"/>
                        </a:rPr>
                        <a:t>Pop registers </a:t>
                      </a:r>
                      <a:r>
                        <a:rPr lang="en-US" sz="2200" dirty="0">
                          <a:solidFill>
                            <a:srgbClr val="C00000"/>
                          </a:solidFill>
                          <a:effectLst/>
                          <a:latin typeface="Consolas" panose="020B0609020204030204" pitchFamily="49" charset="0"/>
                          <a:ea typeface="Calibri"/>
                          <a:cs typeface="Consolas" panose="020B0609020204030204" pitchFamily="49" charset="0"/>
                        </a:rPr>
                        <a:t>Function Exit</a:t>
                      </a:r>
                      <a:endParaRPr lang="en-US" sz="2200" dirty="0">
                        <a:solidFill>
                          <a:srgbClr val="C00000"/>
                        </a:solidFill>
                        <a:effectLst/>
                        <a:latin typeface="Consolas" panose="020B0609020204030204" pitchFamily="49" charset="0"/>
                        <a:ea typeface="Arial"/>
                        <a:cs typeface="Consolas" panose="020B0609020204030204" pitchFamily="49" charset="0"/>
                      </a:endParaRPr>
                    </a:p>
                  </a:txBody>
                  <a:tcPr marL="73025" marR="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2200" dirty="0">
                          <a:solidFill>
                            <a:schemeClr val="tx2"/>
                          </a:solidFill>
                          <a:effectLst/>
                          <a:latin typeface="Consolas" panose="020B0609020204030204" pitchFamily="49" charset="0"/>
                          <a:ea typeface="Calibri"/>
                          <a:cs typeface="Consolas" panose="020B0609020204030204" pitchFamily="49" charset="0"/>
                        </a:rPr>
                        <a:t>pop</a:t>
                      </a:r>
                      <a:endParaRPr lang="en-US" sz="2200" dirty="0">
                        <a:solidFill>
                          <a:schemeClr val="tx2"/>
                        </a:solidFill>
                        <a:effectLst/>
                        <a:latin typeface="Consolas" panose="020B0609020204030204" pitchFamily="49" charset="0"/>
                        <a:ea typeface="Arial"/>
                        <a:cs typeface="Consolas" panose="020B0609020204030204" pitchFamily="49" charset="0"/>
                      </a:endParaRPr>
                    </a:p>
                  </a:txBody>
                  <a:tcPr marL="68580" marR="68580" marT="36830" marB="3683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indent="0" algn="l">
                        <a:lnSpc>
                          <a:spcPct val="115000"/>
                        </a:lnSpc>
                        <a:spcBef>
                          <a:spcPts val="0"/>
                        </a:spcBef>
                        <a:spcAft>
                          <a:spcPts val="0"/>
                        </a:spcAft>
                      </a:pPr>
                      <a:r>
                        <a:rPr lang="en-US" sz="2200" i="1" dirty="0">
                          <a:solidFill>
                            <a:schemeClr val="tx2"/>
                          </a:solidFill>
                          <a:effectLst/>
                          <a:latin typeface="Consolas" panose="020B0609020204030204" pitchFamily="49" charset="0"/>
                          <a:ea typeface="Arial"/>
                          <a:cs typeface="Consolas" panose="020B0609020204030204" pitchFamily="49" charset="0"/>
                        </a:rPr>
                        <a:t>{reg list}</a:t>
                      </a:r>
                      <a:endParaRPr lang="en-US" sz="2200" dirty="0">
                        <a:solidFill>
                          <a:schemeClr val="tx2"/>
                        </a:solidFill>
                        <a:effectLst/>
                        <a:latin typeface="Consolas" panose="020B0609020204030204" pitchFamily="49" charset="0"/>
                        <a:ea typeface="Arial"/>
                        <a:cs typeface="Consolas" panose="020B0609020204030204" pitchFamily="49" charset="0"/>
                      </a:endParaRPr>
                    </a:p>
                  </a:txBody>
                  <a:tcPr marL="0" marR="0" marT="36830" marB="3683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l">
                        <a:lnSpc>
                          <a:spcPct val="115000"/>
                        </a:lnSpc>
                        <a:spcBef>
                          <a:spcPts val="0"/>
                        </a:spcBef>
                        <a:spcAft>
                          <a:spcPts val="0"/>
                        </a:spcAft>
                      </a:pPr>
                      <a:r>
                        <a:rPr lang="en-US" sz="2200" dirty="0">
                          <a:solidFill>
                            <a:schemeClr val="tx2"/>
                          </a:solidFill>
                          <a:effectLst/>
                          <a:latin typeface="Consolas" panose="020B0609020204030204" pitchFamily="49" charset="0"/>
                          <a:ea typeface="Calibri"/>
                          <a:cs typeface="Consolas" panose="020B0609020204030204" pitchFamily="49" charset="0"/>
                        </a:rPr>
                        <a:t>Copy mem[</a:t>
                      </a:r>
                      <a:r>
                        <a:rPr lang="en-US" sz="2200" dirty="0" err="1">
                          <a:solidFill>
                            <a:schemeClr val="tx2"/>
                          </a:solidFill>
                          <a:effectLst/>
                          <a:latin typeface="Consolas" panose="020B0609020204030204" pitchFamily="49" charset="0"/>
                          <a:ea typeface="Calibri"/>
                          <a:cs typeface="Consolas" panose="020B0609020204030204" pitchFamily="49" charset="0"/>
                        </a:rPr>
                        <a:t>sp</a:t>
                      </a:r>
                      <a:r>
                        <a:rPr lang="en-US" sz="2200" dirty="0">
                          <a:solidFill>
                            <a:schemeClr val="tx2"/>
                          </a:solidFill>
                          <a:effectLst/>
                          <a:latin typeface="Consolas" panose="020B0609020204030204" pitchFamily="49" charset="0"/>
                          <a:ea typeface="Calibri"/>
                          <a:cs typeface="Consolas" panose="020B0609020204030204" pitchFamily="49" charset="0"/>
                        </a:rPr>
                        <a:t>] to registers, </a:t>
                      </a:r>
                      <a:br>
                        <a:rPr lang="en-US" sz="2200" dirty="0">
                          <a:solidFill>
                            <a:schemeClr val="tx2"/>
                          </a:solidFill>
                          <a:effectLst/>
                          <a:latin typeface="Consolas" panose="020B0609020204030204" pitchFamily="49" charset="0"/>
                          <a:ea typeface="Calibri"/>
                          <a:cs typeface="Consolas" panose="020B0609020204030204" pitchFamily="49" charset="0"/>
                        </a:rPr>
                      </a:br>
                      <a:r>
                        <a:rPr lang="en-US" sz="2200" dirty="0" err="1">
                          <a:solidFill>
                            <a:schemeClr val="tx2"/>
                          </a:solidFill>
                          <a:effectLst/>
                          <a:latin typeface="Consolas" panose="020B0609020204030204" pitchFamily="49" charset="0"/>
                          <a:ea typeface="Calibri"/>
                          <a:cs typeface="Consolas" panose="020B0609020204030204" pitchFamily="49" charset="0"/>
                        </a:rPr>
                        <a:t>sp</a:t>
                      </a:r>
                      <a:r>
                        <a:rPr lang="en-US" sz="2200" dirty="0">
                          <a:solidFill>
                            <a:schemeClr val="tx2"/>
                          </a:solidFill>
                          <a:effectLst/>
                          <a:latin typeface="Consolas" panose="020B0609020204030204" pitchFamily="49" charset="0"/>
                          <a:ea typeface="Calibri"/>
                          <a:cs typeface="Consolas" panose="020B0609020204030204" pitchFamily="49" charset="0"/>
                        </a:rPr>
                        <a:t> </a:t>
                      </a:r>
                      <a:r>
                        <a:rPr lang="en-US" sz="2200" dirty="0">
                          <a:solidFill>
                            <a:schemeClr val="tx2"/>
                          </a:solidFill>
                          <a:effectLst/>
                          <a:latin typeface="Consolas" panose="020B0609020204030204" pitchFamily="49" charset="0"/>
                          <a:ea typeface="Calibri"/>
                          <a:cs typeface="Consolas" panose="020B0609020204030204" pitchFamily="49" charset="0"/>
                          <a:sym typeface="Wingdings"/>
                        </a:rPr>
                        <a:t>=</a:t>
                      </a:r>
                      <a:r>
                        <a:rPr lang="en-US" sz="2200" dirty="0">
                          <a:solidFill>
                            <a:schemeClr val="tx2"/>
                          </a:solidFill>
                          <a:effectLst/>
                          <a:latin typeface="Consolas" panose="020B0609020204030204" pitchFamily="49" charset="0"/>
                          <a:ea typeface="Calibri"/>
                          <a:cs typeface="Consolas" panose="020B0609020204030204" pitchFamily="49" charset="0"/>
                        </a:rPr>
                        <a:t> </a:t>
                      </a:r>
                      <a:r>
                        <a:rPr lang="en-US" sz="2200" dirty="0" err="1">
                          <a:solidFill>
                            <a:schemeClr val="tx2"/>
                          </a:solidFill>
                          <a:effectLst/>
                          <a:latin typeface="Consolas" panose="020B0609020204030204" pitchFamily="49" charset="0"/>
                          <a:ea typeface="Calibri"/>
                          <a:cs typeface="Consolas" panose="020B0609020204030204" pitchFamily="49" charset="0"/>
                        </a:rPr>
                        <a:t>sp</a:t>
                      </a:r>
                      <a:r>
                        <a:rPr lang="en-US" sz="2200" dirty="0">
                          <a:solidFill>
                            <a:schemeClr val="tx2"/>
                          </a:solidFill>
                          <a:effectLst/>
                          <a:latin typeface="Consolas" panose="020B0609020204030204" pitchFamily="49" charset="0"/>
                          <a:ea typeface="Calibri"/>
                          <a:cs typeface="Consolas" panose="020B0609020204030204" pitchFamily="49" charset="0"/>
                        </a:rPr>
                        <a:t> + 4 × #registers</a:t>
                      </a:r>
                      <a:endParaRPr lang="en-US" sz="2200" dirty="0">
                        <a:solidFill>
                          <a:schemeClr val="tx2"/>
                        </a:solidFill>
                        <a:effectLst/>
                        <a:latin typeface="Consolas" panose="020B0609020204030204" pitchFamily="49" charset="0"/>
                        <a:ea typeface="Arial"/>
                        <a:cs typeface="Consolas" panose="020B0609020204030204" pitchFamily="49" charset="0"/>
                      </a:endParaRPr>
                    </a:p>
                  </a:txBody>
                  <a:tcPr marL="68580" marR="6858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35996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8" grpId="0"/>
      <p:bldP spid="1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9E7DB3-B7C1-F340-A06F-35BB20350E1B}"/>
              </a:ext>
            </a:extLst>
          </p:cNvPr>
          <p:cNvSpPr>
            <a:spLocks noGrp="1"/>
          </p:cNvSpPr>
          <p:nvPr>
            <p:ph type="title"/>
          </p:nvPr>
        </p:nvSpPr>
        <p:spPr>
          <a:xfrm>
            <a:off x="492486" y="555276"/>
            <a:ext cx="11435292" cy="464820"/>
          </a:xfrm>
        </p:spPr>
        <p:txBody>
          <a:bodyPr/>
          <a:lstStyle/>
          <a:p>
            <a:r>
              <a:rPr lang="en-US" sz="2800" dirty="0"/>
              <a:t>Preserving and Restoring Registers on the Stack - 2</a:t>
            </a:r>
            <a:br>
              <a:rPr lang="en-US" sz="2800" dirty="0"/>
            </a:br>
            <a:endParaRPr lang="en-US" sz="2800" dirty="0"/>
          </a:p>
        </p:txBody>
      </p:sp>
      <p:sp>
        <p:nvSpPr>
          <p:cNvPr id="2" name="Content Placeholder 1">
            <a:extLst>
              <a:ext uri="{FF2B5EF4-FFF2-40B4-BE49-F238E27FC236}">
                <a16:creationId xmlns:a16="http://schemas.microsoft.com/office/drawing/2014/main" id="{4E8540EF-C10A-D44F-B263-5C74B2C9E0DF}"/>
              </a:ext>
            </a:extLst>
          </p:cNvPr>
          <p:cNvSpPr>
            <a:spLocks noGrp="1"/>
          </p:cNvSpPr>
          <p:nvPr>
            <p:ph sz="quarter" idx="17"/>
          </p:nvPr>
        </p:nvSpPr>
        <p:spPr>
          <a:xfrm>
            <a:off x="304800" y="3160606"/>
            <a:ext cx="11510682" cy="3586225"/>
          </a:xfrm>
          <a:solidFill>
            <a:schemeClr val="accent4">
              <a:lumMod val="20000"/>
              <a:lumOff val="80000"/>
            </a:schemeClr>
          </a:solidFill>
          <a:ln>
            <a:solidFill>
              <a:schemeClr val="accent1"/>
            </a:solidFill>
          </a:ln>
        </p:spPr>
        <p:txBody>
          <a:bodyPr/>
          <a:lstStyle/>
          <a:p>
            <a:pPr>
              <a:lnSpc>
                <a:spcPct val="100000"/>
              </a:lnSpc>
            </a:pPr>
            <a:r>
              <a:rPr lang="en-US" sz="2000" b="1" dirty="0">
                <a:solidFill>
                  <a:srgbClr val="F37440"/>
                </a:solidFill>
                <a:latin typeface="Courier New" panose="02070309020205020404" pitchFamily="49" charset="0"/>
                <a:cs typeface="Courier New" panose="02070309020205020404" pitchFamily="49" charset="0"/>
              </a:rPr>
              <a:t>{reg list} </a:t>
            </a:r>
            <a:r>
              <a:rPr lang="en-US" sz="2000" dirty="0">
                <a:cs typeface="Courier New" panose="02070309020205020404" pitchFamily="49" charset="0"/>
              </a:rPr>
              <a:t>is a </a:t>
            </a:r>
            <a:r>
              <a:rPr lang="en-US" sz="2000" b="1" dirty="0">
                <a:solidFill>
                  <a:schemeClr val="accent1"/>
                </a:solidFill>
                <a:cs typeface="Courier New" panose="02070309020205020404" pitchFamily="49" charset="0"/>
              </a:rPr>
              <a:t>list of registers </a:t>
            </a:r>
            <a:r>
              <a:rPr lang="en-US" sz="2000" dirty="0">
                <a:solidFill>
                  <a:schemeClr val="accent1"/>
                </a:solidFill>
                <a:cs typeface="Courier New" panose="02070309020205020404" pitchFamily="49" charset="0"/>
              </a:rPr>
              <a:t>in </a:t>
            </a:r>
            <a:r>
              <a:rPr lang="en-US" sz="2000" b="1" dirty="0">
                <a:solidFill>
                  <a:schemeClr val="accent1"/>
                </a:solidFill>
                <a:cs typeface="Courier New" panose="02070309020205020404" pitchFamily="49" charset="0"/>
              </a:rPr>
              <a:t>numerically increasing order, left to right </a:t>
            </a:r>
          </a:p>
          <a:p>
            <a:pPr marL="0" indent="0">
              <a:buNone/>
            </a:pPr>
            <a:r>
              <a:rPr lang="en-US" sz="2000" dirty="0">
                <a:solidFill>
                  <a:schemeClr val="accent1"/>
                </a:solidFill>
                <a:latin typeface="Courier New" panose="02070309020205020404" pitchFamily="49" charset="0"/>
                <a:cs typeface="Courier New" panose="02070309020205020404" pitchFamily="49" charset="0"/>
              </a:rPr>
              <a:t>		</a:t>
            </a:r>
            <a:r>
              <a:rPr lang="en-US" sz="2000" dirty="0">
                <a:solidFill>
                  <a:schemeClr val="accent1"/>
                </a:solidFill>
                <a:latin typeface="Consolas" panose="020B0609020204030204" pitchFamily="49" charset="0"/>
                <a:cs typeface="Consolas" panose="020B0609020204030204" pitchFamily="49" charset="0"/>
              </a:rPr>
              <a:t>push </a:t>
            </a:r>
            <a:r>
              <a:rPr lang="en-US" sz="2000" dirty="0">
                <a:solidFill>
                  <a:srgbClr val="F37440"/>
                </a:solidFill>
                <a:latin typeface="Consolas" panose="020B0609020204030204" pitchFamily="49" charset="0"/>
                <a:cs typeface="Consolas" panose="020B0609020204030204" pitchFamily="49" charset="0"/>
              </a:rPr>
              <a:t>{r4-r10, </a:t>
            </a:r>
            <a:r>
              <a:rPr lang="en-US" sz="2000" dirty="0" err="1">
                <a:solidFill>
                  <a:srgbClr val="F37440"/>
                </a:solidFill>
                <a:latin typeface="Consolas" panose="020B0609020204030204" pitchFamily="49" charset="0"/>
                <a:cs typeface="Consolas" panose="020B0609020204030204" pitchFamily="49" charset="0"/>
              </a:rPr>
              <a:t>fp</a:t>
            </a:r>
            <a:r>
              <a:rPr lang="en-US" sz="2000" dirty="0">
                <a:solidFill>
                  <a:srgbClr val="F37440"/>
                </a:solidFill>
                <a:latin typeface="Consolas" panose="020B0609020204030204" pitchFamily="49" charset="0"/>
                <a:cs typeface="Consolas" panose="020B0609020204030204" pitchFamily="49" charset="0"/>
              </a:rPr>
              <a:t>, </a:t>
            </a:r>
            <a:r>
              <a:rPr lang="en-US" sz="2000" dirty="0" err="1">
                <a:solidFill>
                  <a:srgbClr val="F37440"/>
                </a:solidFill>
                <a:latin typeface="Consolas" panose="020B0609020204030204" pitchFamily="49" charset="0"/>
                <a:cs typeface="Consolas" panose="020B0609020204030204" pitchFamily="49" charset="0"/>
              </a:rPr>
              <a:t>lr</a:t>
            </a:r>
            <a:r>
              <a:rPr lang="en-US" sz="2000" dirty="0">
                <a:solidFill>
                  <a:srgbClr val="F37440"/>
                </a:solidFill>
                <a:latin typeface="Consolas" panose="020B0609020204030204" pitchFamily="49" charset="0"/>
                <a:cs typeface="Consolas" panose="020B0609020204030204" pitchFamily="49" charset="0"/>
              </a:rPr>
              <a:t>}   </a:t>
            </a:r>
            <a:r>
              <a:rPr lang="en-US" sz="2000" i="1" dirty="0">
                <a:solidFill>
                  <a:srgbClr val="2C895B"/>
                </a:solidFill>
                <a:latin typeface="Consolas" panose="020B0609020204030204" pitchFamily="49" charset="0"/>
                <a:cs typeface="Consolas" panose="020B0609020204030204" pitchFamily="49" charset="0"/>
              </a:rPr>
              <a:t>// </a:t>
            </a:r>
            <a:r>
              <a:rPr lang="en-US" sz="2000" i="1" dirty="0" err="1">
                <a:solidFill>
                  <a:srgbClr val="2C895B"/>
                </a:solidFill>
                <a:latin typeface="Consolas" panose="020B0609020204030204" pitchFamily="49" charset="0"/>
                <a:cs typeface="Consolas" panose="020B0609020204030204" pitchFamily="49" charset="0"/>
              </a:rPr>
              <a:t>fp</a:t>
            </a:r>
            <a:r>
              <a:rPr lang="en-US" sz="2000" i="1" dirty="0">
                <a:solidFill>
                  <a:srgbClr val="2C895B"/>
                </a:solidFill>
                <a:latin typeface="Consolas" panose="020B0609020204030204" pitchFamily="49" charset="0"/>
                <a:cs typeface="Consolas" panose="020B0609020204030204" pitchFamily="49" charset="0"/>
              </a:rPr>
              <a:t> is r11, </a:t>
            </a:r>
            <a:r>
              <a:rPr lang="en-US" sz="2000" i="1" dirty="0" err="1">
                <a:solidFill>
                  <a:srgbClr val="2C895B"/>
                </a:solidFill>
                <a:latin typeface="Consolas" panose="020B0609020204030204" pitchFamily="49" charset="0"/>
                <a:cs typeface="Consolas" panose="020B0609020204030204" pitchFamily="49" charset="0"/>
              </a:rPr>
              <a:t>lr</a:t>
            </a:r>
            <a:r>
              <a:rPr lang="en-US" sz="2000" i="1" dirty="0">
                <a:solidFill>
                  <a:srgbClr val="2C895B"/>
                </a:solidFill>
                <a:latin typeface="Consolas" panose="020B0609020204030204" pitchFamily="49" charset="0"/>
                <a:cs typeface="Consolas" panose="020B0609020204030204" pitchFamily="49" charset="0"/>
              </a:rPr>
              <a:t> is r14</a:t>
            </a:r>
          </a:p>
          <a:p>
            <a:r>
              <a:rPr lang="en-US" sz="2000" dirty="0">
                <a:cs typeface="Courier New" panose="02070309020205020404" pitchFamily="49" charset="0"/>
              </a:rPr>
              <a:t>Registers </a:t>
            </a:r>
            <a:r>
              <a:rPr lang="en-US" sz="2000" dirty="0">
                <a:solidFill>
                  <a:srgbClr val="FF0000"/>
                </a:solidFill>
                <a:cs typeface="Courier New" panose="02070309020205020404" pitchFamily="49" charset="0"/>
              </a:rPr>
              <a:t>cannot be</a:t>
            </a:r>
            <a:r>
              <a:rPr lang="en-US" sz="2000" dirty="0">
                <a:cs typeface="Courier New" panose="02070309020205020404" pitchFamily="49" charset="0"/>
              </a:rPr>
              <a:t>: </a:t>
            </a:r>
          </a:p>
          <a:p>
            <a:pPr marL="811212" lvl="1" indent="-457200">
              <a:buFont typeface="+mj-lt"/>
              <a:buAutoNum type="arabicPeriod"/>
            </a:pPr>
            <a:r>
              <a:rPr lang="en-US" sz="2000" dirty="0">
                <a:cs typeface="Courier New" panose="02070309020205020404" pitchFamily="49" charset="0"/>
              </a:rPr>
              <a:t>duplicated in the list</a:t>
            </a:r>
          </a:p>
          <a:p>
            <a:pPr marL="811212" lvl="1" indent="-457200">
              <a:buFont typeface="+mj-lt"/>
              <a:buAutoNum type="arabicPeriod"/>
            </a:pPr>
            <a:r>
              <a:rPr lang="en-US" sz="2000" dirty="0">
                <a:cs typeface="Courier New" panose="02070309020205020404" pitchFamily="49" charset="0"/>
              </a:rPr>
              <a:t>listed out of increasing numeric order (left to right)</a:t>
            </a:r>
          </a:p>
          <a:p>
            <a:r>
              <a:rPr lang="en-US" sz="2000" dirty="0">
                <a:cs typeface="Courier New" panose="02070309020205020404" pitchFamily="49" charset="0"/>
              </a:rPr>
              <a:t>Register ranges can be specified</a:t>
            </a:r>
            <a:r>
              <a:rPr lang="en-US" sz="2000" dirty="0">
                <a:latin typeface="Consolas" panose="020B0609020204030204" pitchFamily="49" charset="0"/>
                <a:cs typeface="Consolas" panose="020B0609020204030204" pitchFamily="49" charset="0"/>
              </a:rPr>
              <a:t> </a:t>
            </a:r>
            <a:r>
              <a:rPr lang="en-US" sz="2000" dirty="0">
                <a:solidFill>
                  <a:srgbClr val="F37440"/>
                </a:solidFill>
                <a:latin typeface="Consolas" panose="020B0609020204030204" pitchFamily="49" charset="0"/>
                <a:cs typeface="Consolas" panose="020B0609020204030204" pitchFamily="49" charset="0"/>
              </a:rPr>
              <a:t>{r4, r5, r8-r10, </a:t>
            </a:r>
            <a:r>
              <a:rPr lang="en-US" sz="2000" dirty="0" err="1">
                <a:solidFill>
                  <a:srgbClr val="F37440"/>
                </a:solidFill>
                <a:latin typeface="Consolas" panose="020B0609020204030204" pitchFamily="49" charset="0"/>
                <a:cs typeface="Consolas" panose="020B0609020204030204" pitchFamily="49" charset="0"/>
              </a:rPr>
              <a:t>fp</a:t>
            </a:r>
            <a:r>
              <a:rPr lang="en-US" sz="2000" dirty="0">
                <a:solidFill>
                  <a:srgbClr val="F37440"/>
                </a:solidFill>
                <a:latin typeface="Consolas" panose="020B0609020204030204" pitchFamily="49" charset="0"/>
                <a:cs typeface="Consolas" panose="020B0609020204030204" pitchFamily="49" charset="0"/>
              </a:rPr>
              <a:t>, </a:t>
            </a:r>
            <a:r>
              <a:rPr lang="en-US" sz="2000" dirty="0" err="1">
                <a:solidFill>
                  <a:srgbClr val="F37440"/>
                </a:solidFill>
                <a:latin typeface="Consolas" panose="020B0609020204030204" pitchFamily="49" charset="0"/>
                <a:cs typeface="Consolas" panose="020B0609020204030204" pitchFamily="49" charset="0"/>
              </a:rPr>
              <a:t>lr</a:t>
            </a:r>
            <a:r>
              <a:rPr lang="en-US" sz="2000" dirty="0">
                <a:solidFill>
                  <a:srgbClr val="F37440"/>
                </a:solidFill>
                <a:latin typeface="Consolas" panose="020B0609020204030204" pitchFamily="49" charset="0"/>
                <a:cs typeface="Consolas" panose="020B0609020204030204" pitchFamily="49" charset="0"/>
              </a:rPr>
              <a:t>}</a:t>
            </a:r>
          </a:p>
          <a:p>
            <a:r>
              <a:rPr lang="en-US" sz="2000" b="1" dirty="0">
                <a:solidFill>
                  <a:srgbClr val="FF0000"/>
                </a:solidFill>
                <a:cs typeface="Consolas" panose="020B0609020204030204" pitchFamily="49" charset="0"/>
              </a:rPr>
              <a:t>Never!</a:t>
            </a:r>
            <a:r>
              <a:rPr lang="en-US" sz="2000" dirty="0">
                <a:solidFill>
                  <a:schemeClr val="accent1"/>
                </a:solidFill>
                <a:cs typeface="Consolas" panose="020B0609020204030204" pitchFamily="49" charset="0"/>
              </a:rPr>
              <a:t> </a:t>
            </a:r>
            <a:r>
              <a:rPr lang="en-US" sz="2000" dirty="0">
                <a:solidFill>
                  <a:schemeClr val="accent1"/>
                </a:solidFill>
                <a:latin typeface="Consolas" panose="020B0609020204030204" pitchFamily="49" charset="0"/>
                <a:cs typeface="Consolas" panose="020B0609020204030204" pitchFamily="49" charset="0"/>
              </a:rPr>
              <a:t>push/pop r12, r13, or r15</a:t>
            </a:r>
          </a:p>
          <a:p>
            <a:pPr lvl="1"/>
            <a:r>
              <a:rPr lang="en-US" sz="2000" dirty="0">
                <a:cs typeface="Consolas" panose="020B0609020204030204" pitchFamily="49" charset="0"/>
              </a:rPr>
              <a:t>the top two registers on the stack must always be </a:t>
            </a:r>
            <a:r>
              <a:rPr lang="en-US" sz="2000" dirty="0" err="1">
                <a:solidFill>
                  <a:schemeClr val="accent1"/>
                </a:solidFill>
                <a:latin typeface="Consolas" panose="020B0609020204030204" pitchFamily="49" charset="0"/>
                <a:cs typeface="Consolas" panose="020B0609020204030204" pitchFamily="49" charset="0"/>
              </a:rPr>
              <a:t>fp</a:t>
            </a:r>
            <a:r>
              <a:rPr lang="en-US" sz="2000" dirty="0">
                <a:solidFill>
                  <a:schemeClr val="accent1"/>
                </a:solidFill>
                <a:latin typeface="Consolas" panose="020B0609020204030204" pitchFamily="49" charset="0"/>
                <a:cs typeface="Consolas" panose="020B0609020204030204" pitchFamily="49" charset="0"/>
              </a:rPr>
              <a:t>, </a:t>
            </a:r>
            <a:r>
              <a:rPr lang="en-US" sz="2000" dirty="0" err="1">
                <a:solidFill>
                  <a:schemeClr val="accent1"/>
                </a:solidFill>
                <a:latin typeface="Consolas" panose="020B0609020204030204" pitchFamily="49" charset="0"/>
                <a:cs typeface="Consolas" panose="020B0609020204030204" pitchFamily="49" charset="0"/>
              </a:rPr>
              <a:t>lr</a:t>
            </a:r>
            <a:r>
              <a:rPr lang="en-US" sz="2000" dirty="0">
                <a:solidFill>
                  <a:schemeClr val="accent1"/>
                </a:solidFill>
                <a:latin typeface="Consolas" panose="020B0609020204030204" pitchFamily="49" charset="0"/>
                <a:cs typeface="Consolas" panose="020B0609020204030204" pitchFamily="49" charset="0"/>
              </a:rPr>
              <a:t>  </a:t>
            </a:r>
            <a:r>
              <a:rPr lang="en-US" sz="2000" dirty="0">
                <a:solidFill>
                  <a:srgbClr val="2C895B"/>
                </a:solidFill>
                <a:cs typeface="Consolas" panose="020B0609020204030204" pitchFamily="49" charset="0"/>
              </a:rPr>
              <a:t>// ARM function spec – later slides</a:t>
            </a:r>
          </a:p>
        </p:txBody>
      </p:sp>
      <p:graphicFrame>
        <p:nvGraphicFramePr>
          <p:cNvPr id="49" name="Table 48">
            <a:extLst>
              <a:ext uri="{FF2B5EF4-FFF2-40B4-BE49-F238E27FC236}">
                <a16:creationId xmlns:a16="http://schemas.microsoft.com/office/drawing/2014/main" id="{B46F1E4F-D163-AC49-A10F-6E8CA561AFAE}"/>
              </a:ext>
            </a:extLst>
          </p:cNvPr>
          <p:cNvGraphicFramePr>
            <a:graphicFrameLocks noGrp="1"/>
          </p:cNvGraphicFramePr>
          <p:nvPr/>
        </p:nvGraphicFramePr>
        <p:xfrm>
          <a:off x="597060" y="875400"/>
          <a:ext cx="10997877" cy="2218555"/>
        </p:xfrm>
        <a:graphic>
          <a:graphicData uri="http://schemas.openxmlformats.org/drawingml/2006/table">
            <a:tbl>
              <a:tblPr firstRow="1" firstCol="1" bandRow="1"/>
              <a:tblGrid>
                <a:gridCol w="2595663">
                  <a:extLst>
                    <a:ext uri="{9D8B030D-6E8A-4147-A177-3AD203B41FA5}">
                      <a16:colId xmlns:a16="http://schemas.microsoft.com/office/drawing/2014/main" val="20000"/>
                    </a:ext>
                  </a:extLst>
                </a:gridCol>
                <a:gridCol w="961487">
                  <a:extLst>
                    <a:ext uri="{9D8B030D-6E8A-4147-A177-3AD203B41FA5}">
                      <a16:colId xmlns:a16="http://schemas.microsoft.com/office/drawing/2014/main" val="20001"/>
                    </a:ext>
                  </a:extLst>
                </a:gridCol>
                <a:gridCol w="2469903">
                  <a:extLst>
                    <a:ext uri="{9D8B030D-6E8A-4147-A177-3AD203B41FA5}">
                      <a16:colId xmlns:a16="http://schemas.microsoft.com/office/drawing/2014/main" val="20002"/>
                    </a:ext>
                  </a:extLst>
                </a:gridCol>
                <a:gridCol w="4970824">
                  <a:extLst>
                    <a:ext uri="{9D8B030D-6E8A-4147-A177-3AD203B41FA5}">
                      <a16:colId xmlns:a16="http://schemas.microsoft.com/office/drawing/2014/main" val="20003"/>
                    </a:ext>
                  </a:extLst>
                </a:gridCol>
              </a:tblGrid>
              <a:tr h="467727">
                <a:tc>
                  <a:txBody>
                    <a:bodyPr/>
                    <a:lstStyle/>
                    <a:p>
                      <a:pPr marL="0" marR="0" algn="ctr">
                        <a:lnSpc>
                          <a:spcPct val="115000"/>
                        </a:lnSpc>
                        <a:spcBef>
                          <a:spcPts val="0"/>
                        </a:spcBef>
                        <a:spcAft>
                          <a:spcPts val="0"/>
                        </a:spcAft>
                      </a:pPr>
                      <a:r>
                        <a:rPr lang="en-US" sz="2400" b="1" i="1" dirty="0">
                          <a:solidFill>
                            <a:schemeClr val="bg1"/>
                          </a:solidFill>
                          <a:effectLst/>
                          <a:latin typeface="Consolas" panose="020B0609020204030204" pitchFamily="49" charset="0"/>
                          <a:ea typeface="Calibri"/>
                          <a:cs typeface="Consolas" panose="020B0609020204030204" pitchFamily="49" charset="0"/>
                        </a:rPr>
                        <a:t>Operation</a:t>
                      </a:r>
                      <a:endParaRPr lang="en-US" sz="2400" dirty="0">
                        <a:solidFill>
                          <a:schemeClr val="bg1"/>
                        </a:solidFill>
                        <a:effectLst/>
                        <a:latin typeface="Consolas" panose="020B0609020204030204" pitchFamily="49" charset="0"/>
                        <a:ea typeface="Arial"/>
                        <a:cs typeface="Consolas" panose="020B06090202040302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gridSpan="2">
                  <a:txBody>
                    <a:bodyPr/>
                    <a:lstStyle/>
                    <a:p>
                      <a:pPr marL="0" marR="0" algn="ctr">
                        <a:lnSpc>
                          <a:spcPct val="115000"/>
                        </a:lnSpc>
                        <a:spcBef>
                          <a:spcPts val="0"/>
                        </a:spcBef>
                        <a:spcAft>
                          <a:spcPts val="0"/>
                        </a:spcAft>
                      </a:pPr>
                      <a:r>
                        <a:rPr lang="en-US" sz="2400" b="1" i="1" dirty="0">
                          <a:solidFill>
                            <a:schemeClr val="bg1"/>
                          </a:solidFill>
                          <a:effectLst/>
                          <a:latin typeface="Consolas" panose="020B0609020204030204" pitchFamily="49" charset="0"/>
                          <a:ea typeface="Calibri"/>
                          <a:cs typeface="Consolas" panose="020B0609020204030204" pitchFamily="49" charset="0"/>
                        </a:rPr>
                        <a:t>Pseudo Instruction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endParaRPr lang="en-US"/>
                    </a:p>
                  </a:txBody>
                  <a:tcPr/>
                </a:tc>
                <a:tc>
                  <a:txBody>
                    <a:bodyPr/>
                    <a:lstStyle/>
                    <a:p>
                      <a:pPr marL="0" marR="0" algn="ctr">
                        <a:lnSpc>
                          <a:spcPct val="115000"/>
                        </a:lnSpc>
                        <a:spcBef>
                          <a:spcPts val="0"/>
                        </a:spcBef>
                        <a:spcAft>
                          <a:spcPts val="0"/>
                        </a:spcAft>
                      </a:pPr>
                      <a:r>
                        <a:rPr lang="en-US" sz="2400" b="1" i="1" dirty="0">
                          <a:solidFill>
                            <a:schemeClr val="bg1"/>
                          </a:solidFill>
                          <a:effectLst/>
                          <a:latin typeface="Consolas" panose="020B0609020204030204" pitchFamily="49" charset="0"/>
                          <a:ea typeface="Calibri"/>
                          <a:cs typeface="Consolas" panose="020B0609020204030204" pitchFamily="49" charset="0"/>
                        </a:rPr>
                        <a:t>Operation</a:t>
                      </a:r>
                      <a:endParaRPr lang="en-US" sz="2400" dirty="0">
                        <a:solidFill>
                          <a:schemeClr val="bg1"/>
                        </a:solidFill>
                        <a:effectLst/>
                        <a:latin typeface="Consolas" panose="020B0609020204030204" pitchFamily="49" charset="0"/>
                        <a:ea typeface="Arial"/>
                        <a:cs typeface="Consolas" panose="020B06090202040302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875414">
                <a:tc>
                  <a:txBody>
                    <a:bodyPr/>
                    <a:lstStyle/>
                    <a:p>
                      <a:pPr marL="0" marR="0" algn="l">
                        <a:lnSpc>
                          <a:spcPct val="115000"/>
                        </a:lnSpc>
                        <a:spcBef>
                          <a:spcPts val="0"/>
                        </a:spcBef>
                        <a:spcAft>
                          <a:spcPts val="0"/>
                        </a:spcAft>
                      </a:pPr>
                      <a:r>
                        <a:rPr lang="en-US" sz="2200" dirty="0">
                          <a:solidFill>
                            <a:srgbClr val="0070C0"/>
                          </a:solidFill>
                          <a:effectLst/>
                          <a:latin typeface="Consolas" panose="020B0609020204030204" pitchFamily="49" charset="0"/>
                          <a:ea typeface="Calibri"/>
                          <a:cs typeface="Consolas" panose="020B0609020204030204" pitchFamily="49" charset="0"/>
                        </a:rPr>
                        <a:t>Push registers </a:t>
                      </a:r>
                      <a:r>
                        <a:rPr lang="en-US" sz="2200" dirty="0">
                          <a:solidFill>
                            <a:srgbClr val="C00000"/>
                          </a:solidFill>
                          <a:effectLst/>
                          <a:latin typeface="Consolas" panose="020B0609020204030204" pitchFamily="49" charset="0"/>
                          <a:ea typeface="Calibri"/>
                          <a:cs typeface="Consolas" panose="020B0609020204030204" pitchFamily="49" charset="0"/>
                        </a:rPr>
                        <a:t>Function Entry</a:t>
                      </a:r>
                      <a:endParaRPr lang="en-US" sz="2200" dirty="0">
                        <a:solidFill>
                          <a:srgbClr val="C00000"/>
                        </a:solidFill>
                        <a:effectLst/>
                        <a:latin typeface="Consolas" panose="020B0609020204030204" pitchFamily="49" charset="0"/>
                        <a:ea typeface="Arial"/>
                        <a:cs typeface="Consolas" panose="020B0609020204030204" pitchFamily="49" charset="0"/>
                      </a:endParaRPr>
                    </a:p>
                  </a:txBody>
                  <a:tcPr marL="73025" marR="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2200" dirty="0">
                          <a:solidFill>
                            <a:schemeClr val="tx2"/>
                          </a:solidFill>
                          <a:effectLst/>
                          <a:latin typeface="Consolas" panose="020B0609020204030204" pitchFamily="49" charset="0"/>
                          <a:ea typeface="Calibri"/>
                          <a:cs typeface="Consolas" panose="020B0609020204030204" pitchFamily="49" charset="0"/>
                        </a:rPr>
                        <a:t>push</a:t>
                      </a:r>
                      <a:endParaRPr lang="en-US" sz="2200" dirty="0">
                        <a:solidFill>
                          <a:schemeClr val="tx2"/>
                        </a:solidFill>
                        <a:effectLst/>
                        <a:latin typeface="Consolas" panose="020B0609020204030204" pitchFamily="49" charset="0"/>
                        <a:ea typeface="Arial"/>
                        <a:cs typeface="Consolas" panose="020B0609020204030204" pitchFamily="49" charset="0"/>
                      </a:endParaRPr>
                    </a:p>
                  </a:txBody>
                  <a:tcPr marL="68580" marR="68580" marT="36830" marB="3683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l">
                        <a:lnSpc>
                          <a:spcPct val="115000"/>
                        </a:lnSpc>
                        <a:spcBef>
                          <a:spcPts val="0"/>
                        </a:spcBef>
                        <a:spcAft>
                          <a:spcPts val="0"/>
                        </a:spcAft>
                      </a:pPr>
                      <a:r>
                        <a:rPr lang="en-US" sz="2200" i="1" dirty="0">
                          <a:solidFill>
                            <a:schemeClr val="tx2"/>
                          </a:solidFill>
                          <a:effectLst/>
                          <a:latin typeface="Consolas" panose="020B0609020204030204" pitchFamily="49" charset="0"/>
                          <a:ea typeface="Calibri"/>
                          <a:cs typeface="Consolas" panose="020B0609020204030204" pitchFamily="49" charset="0"/>
                        </a:rPr>
                        <a:t>{reg list}</a:t>
                      </a:r>
                    </a:p>
                  </a:txBody>
                  <a:tcPr marL="0" marR="0" marT="36830" marB="3683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l">
                        <a:lnSpc>
                          <a:spcPct val="115000"/>
                        </a:lnSpc>
                        <a:spcBef>
                          <a:spcPts val="0"/>
                        </a:spcBef>
                        <a:spcAft>
                          <a:spcPts val="0"/>
                        </a:spcAft>
                      </a:pPr>
                      <a:r>
                        <a:rPr lang="en-US" sz="2200" dirty="0" err="1">
                          <a:solidFill>
                            <a:schemeClr val="tx2"/>
                          </a:solidFill>
                          <a:effectLst/>
                          <a:latin typeface="Consolas" panose="020B0609020204030204" pitchFamily="49" charset="0"/>
                          <a:ea typeface="Calibri"/>
                          <a:cs typeface="Consolas" panose="020B0609020204030204" pitchFamily="49" charset="0"/>
                        </a:rPr>
                        <a:t>sp</a:t>
                      </a:r>
                      <a:r>
                        <a:rPr lang="en-US" sz="2200" dirty="0">
                          <a:solidFill>
                            <a:schemeClr val="tx2"/>
                          </a:solidFill>
                          <a:effectLst/>
                          <a:latin typeface="Consolas" panose="020B0609020204030204" pitchFamily="49" charset="0"/>
                          <a:ea typeface="Calibri"/>
                          <a:cs typeface="Consolas" panose="020B0609020204030204" pitchFamily="49" charset="0"/>
                        </a:rPr>
                        <a:t> </a:t>
                      </a:r>
                      <a:r>
                        <a:rPr lang="en-US" sz="2200" dirty="0">
                          <a:solidFill>
                            <a:schemeClr val="tx2"/>
                          </a:solidFill>
                          <a:effectLst/>
                          <a:latin typeface="Consolas" panose="020B0609020204030204" pitchFamily="49" charset="0"/>
                          <a:ea typeface="Calibri"/>
                          <a:cs typeface="Consolas" panose="020B0609020204030204" pitchFamily="49" charset="0"/>
                          <a:sym typeface="Wingdings"/>
                        </a:rPr>
                        <a:t>=</a:t>
                      </a:r>
                      <a:r>
                        <a:rPr lang="en-US" sz="2200" dirty="0">
                          <a:solidFill>
                            <a:schemeClr val="tx2"/>
                          </a:solidFill>
                          <a:effectLst/>
                          <a:latin typeface="Consolas" panose="020B0609020204030204" pitchFamily="49" charset="0"/>
                          <a:ea typeface="Calibri"/>
                          <a:cs typeface="Consolas" panose="020B0609020204030204" pitchFamily="49" charset="0"/>
                        </a:rPr>
                        <a:t> </a:t>
                      </a:r>
                      <a:r>
                        <a:rPr lang="en-US" sz="2200" dirty="0" err="1">
                          <a:solidFill>
                            <a:schemeClr val="tx2"/>
                          </a:solidFill>
                          <a:effectLst/>
                          <a:latin typeface="Consolas" panose="020B0609020204030204" pitchFamily="49" charset="0"/>
                          <a:ea typeface="Calibri"/>
                          <a:cs typeface="Consolas" panose="020B0609020204030204" pitchFamily="49" charset="0"/>
                        </a:rPr>
                        <a:t>sp</a:t>
                      </a:r>
                      <a:r>
                        <a:rPr lang="en-US" sz="2200" dirty="0">
                          <a:solidFill>
                            <a:schemeClr val="tx2"/>
                          </a:solidFill>
                          <a:effectLst/>
                          <a:latin typeface="Consolas" panose="020B0609020204030204" pitchFamily="49" charset="0"/>
                          <a:ea typeface="Calibri"/>
                          <a:cs typeface="Consolas" panose="020B0609020204030204" pitchFamily="49" charset="0"/>
                        </a:rPr>
                        <a:t> – 4 × #registers</a:t>
                      </a:r>
                      <a:br>
                        <a:rPr lang="en-US" sz="2200" dirty="0">
                          <a:solidFill>
                            <a:schemeClr val="tx2"/>
                          </a:solidFill>
                          <a:effectLst/>
                          <a:latin typeface="Consolas" panose="020B0609020204030204" pitchFamily="49" charset="0"/>
                          <a:ea typeface="Calibri"/>
                          <a:cs typeface="Consolas" panose="020B0609020204030204" pitchFamily="49" charset="0"/>
                        </a:rPr>
                      </a:br>
                      <a:r>
                        <a:rPr lang="en-US" sz="2200" dirty="0">
                          <a:solidFill>
                            <a:schemeClr val="tx2"/>
                          </a:solidFill>
                          <a:effectLst/>
                          <a:latin typeface="Consolas" panose="020B0609020204030204" pitchFamily="49" charset="0"/>
                          <a:ea typeface="Calibri"/>
                          <a:cs typeface="Consolas" panose="020B0609020204030204" pitchFamily="49" charset="0"/>
                        </a:rPr>
                        <a:t>Copy registers to</a:t>
                      </a:r>
                      <a:r>
                        <a:rPr lang="en-US" sz="2200" baseline="0" dirty="0">
                          <a:solidFill>
                            <a:schemeClr val="tx2"/>
                          </a:solidFill>
                          <a:effectLst/>
                          <a:latin typeface="Consolas" panose="020B0609020204030204" pitchFamily="49" charset="0"/>
                          <a:ea typeface="Calibri"/>
                          <a:cs typeface="Consolas" panose="020B0609020204030204" pitchFamily="49" charset="0"/>
                        </a:rPr>
                        <a:t> mem[</a:t>
                      </a:r>
                      <a:r>
                        <a:rPr lang="en-US" sz="2200" baseline="0" dirty="0" err="1">
                          <a:solidFill>
                            <a:schemeClr val="tx2"/>
                          </a:solidFill>
                          <a:effectLst/>
                          <a:latin typeface="Consolas" panose="020B0609020204030204" pitchFamily="49" charset="0"/>
                          <a:ea typeface="Calibri"/>
                          <a:cs typeface="Consolas" panose="020B0609020204030204" pitchFamily="49" charset="0"/>
                        </a:rPr>
                        <a:t>sp</a:t>
                      </a:r>
                      <a:r>
                        <a:rPr lang="en-US" sz="2200" baseline="0" dirty="0">
                          <a:solidFill>
                            <a:schemeClr val="tx2"/>
                          </a:solidFill>
                          <a:effectLst/>
                          <a:latin typeface="Consolas" panose="020B0609020204030204" pitchFamily="49" charset="0"/>
                          <a:ea typeface="Calibri"/>
                          <a:cs typeface="Consolas" panose="020B0609020204030204" pitchFamily="49" charset="0"/>
                        </a:rPr>
                        <a:t>]</a:t>
                      </a:r>
                      <a:endParaRPr lang="en-US" sz="2200" dirty="0">
                        <a:solidFill>
                          <a:schemeClr val="tx2"/>
                        </a:solidFill>
                        <a:effectLst/>
                        <a:latin typeface="Consolas" panose="020B0609020204030204" pitchFamily="49" charset="0"/>
                        <a:ea typeface="Arial"/>
                        <a:cs typeface="Consolas" panose="020B0609020204030204" pitchFamily="49" charset="0"/>
                      </a:endParaRPr>
                    </a:p>
                  </a:txBody>
                  <a:tcPr marL="68580" marR="6858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3"/>
                  </a:ext>
                </a:extLst>
              </a:tr>
              <a:tr h="875414">
                <a:tc>
                  <a:txBody>
                    <a:bodyPr/>
                    <a:lstStyle/>
                    <a:p>
                      <a:pPr marL="0" marR="0" algn="l">
                        <a:lnSpc>
                          <a:spcPct val="115000"/>
                        </a:lnSpc>
                        <a:spcBef>
                          <a:spcPts val="0"/>
                        </a:spcBef>
                        <a:spcAft>
                          <a:spcPts val="0"/>
                        </a:spcAft>
                      </a:pPr>
                      <a:r>
                        <a:rPr lang="en-US" sz="2200" b="1" dirty="0">
                          <a:solidFill>
                            <a:srgbClr val="0070C0"/>
                          </a:solidFill>
                          <a:effectLst/>
                          <a:latin typeface="Consolas" panose="020B0609020204030204" pitchFamily="49" charset="0"/>
                          <a:ea typeface="Calibri"/>
                          <a:cs typeface="Consolas" panose="020B0609020204030204" pitchFamily="49" charset="0"/>
                        </a:rPr>
                        <a:t>Pop registers </a:t>
                      </a:r>
                      <a:r>
                        <a:rPr lang="en-US" sz="2200" dirty="0">
                          <a:solidFill>
                            <a:srgbClr val="C00000"/>
                          </a:solidFill>
                          <a:effectLst/>
                          <a:latin typeface="Consolas" panose="020B0609020204030204" pitchFamily="49" charset="0"/>
                          <a:ea typeface="Calibri"/>
                          <a:cs typeface="Consolas" panose="020B0609020204030204" pitchFamily="49" charset="0"/>
                        </a:rPr>
                        <a:t>Function Exit</a:t>
                      </a:r>
                      <a:endParaRPr lang="en-US" sz="2200" dirty="0">
                        <a:solidFill>
                          <a:srgbClr val="C00000"/>
                        </a:solidFill>
                        <a:effectLst/>
                        <a:latin typeface="Consolas" panose="020B0609020204030204" pitchFamily="49" charset="0"/>
                        <a:ea typeface="Arial"/>
                        <a:cs typeface="Consolas" panose="020B0609020204030204" pitchFamily="49" charset="0"/>
                      </a:endParaRPr>
                    </a:p>
                  </a:txBody>
                  <a:tcPr marL="73025" marR="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2200" dirty="0">
                          <a:solidFill>
                            <a:schemeClr val="tx2"/>
                          </a:solidFill>
                          <a:effectLst/>
                          <a:latin typeface="Consolas" panose="020B0609020204030204" pitchFamily="49" charset="0"/>
                          <a:ea typeface="Calibri"/>
                          <a:cs typeface="Consolas" panose="020B0609020204030204" pitchFamily="49" charset="0"/>
                        </a:rPr>
                        <a:t>pop</a:t>
                      </a:r>
                      <a:endParaRPr lang="en-US" sz="2200" dirty="0">
                        <a:solidFill>
                          <a:schemeClr val="tx2"/>
                        </a:solidFill>
                        <a:effectLst/>
                        <a:latin typeface="Consolas" panose="020B0609020204030204" pitchFamily="49" charset="0"/>
                        <a:ea typeface="Arial"/>
                        <a:cs typeface="Consolas" panose="020B0609020204030204" pitchFamily="49" charset="0"/>
                      </a:endParaRPr>
                    </a:p>
                  </a:txBody>
                  <a:tcPr marL="68580" marR="68580" marT="36830" marB="3683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indent="0" algn="l">
                        <a:lnSpc>
                          <a:spcPct val="115000"/>
                        </a:lnSpc>
                        <a:spcBef>
                          <a:spcPts val="0"/>
                        </a:spcBef>
                        <a:spcAft>
                          <a:spcPts val="0"/>
                        </a:spcAft>
                      </a:pPr>
                      <a:r>
                        <a:rPr lang="en-US" sz="2200" i="1" dirty="0">
                          <a:solidFill>
                            <a:schemeClr val="tx2"/>
                          </a:solidFill>
                          <a:effectLst/>
                          <a:latin typeface="Consolas" panose="020B0609020204030204" pitchFamily="49" charset="0"/>
                          <a:ea typeface="Arial"/>
                          <a:cs typeface="Consolas" panose="020B0609020204030204" pitchFamily="49" charset="0"/>
                        </a:rPr>
                        <a:t>{reg list}</a:t>
                      </a:r>
                      <a:endParaRPr lang="en-US" sz="2200" dirty="0">
                        <a:solidFill>
                          <a:schemeClr val="tx2"/>
                        </a:solidFill>
                        <a:effectLst/>
                        <a:latin typeface="Consolas" panose="020B0609020204030204" pitchFamily="49" charset="0"/>
                        <a:ea typeface="Arial"/>
                        <a:cs typeface="Consolas" panose="020B0609020204030204" pitchFamily="49" charset="0"/>
                      </a:endParaRPr>
                    </a:p>
                  </a:txBody>
                  <a:tcPr marL="0" marR="0" marT="36830" marB="3683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l">
                        <a:lnSpc>
                          <a:spcPct val="115000"/>
                        </a:lnSpc>
                        <a:spcBef>
                          <a:spcPts val="0"/>
                        </a:spcBef>
                        <a:spcAft>
                          <a:spcPts val="0"/>
                        </a:spcAft>
                      </a:pPr>
                      <a:r>
                        <a:rPr lang="en-US" sz="2200" dirty="0">
                          <a:solidFill>
                            <a:schemeClr val="tx2"/>
                          </a:solidFill>
                          <a:effectLst/>
                          <a:latin typeface="Consolas" panose="020B0609020204030204" pitchFamily="49" charset="0"/>
                          <a:ea typeface="Calibri"/>
                          <a:cs typeface="Consolas" panose="020B0609020204030204" pitchFamily="49" charset="0"/>
                        </a:rPr>
                        <a:t>Copy mem[</a:t>
                      </a:r>
                      <a:r>
                        <a:rPr lang="en-US" sz="2200" dirty="0" err="1">
                          <a:solidFill>
                            <a:schemeClr val="tx2"/>
                          </a:solidFill>
                          <a:effectLst/>
                          <a:latin typeface="Consolas" panose="020B0609020204030204" pitchFamily="49" charset="0"/>
                          <a:ea typeface="Calibri"/>
                          <a:cs typeface="Consolas" panose="020B0609020204030204" pitchFamily="49" charset="0"/>
                        </a:rPr>
                        <a:t>sp</a:t>
                      </a:r>
                      <a:r>
                        <a:rPr lang="en-US" sz="2200" dirty="0">
                          <a:solidFill>
                            <a:schemeClr val="tx2"/>
                          </a:solidFill>
                          <a:effectLst/>
                          <a:latin typeface="Consolas" panose="020B0609020204030204" pitchFamily="49" charset="0"/>
                          <a:ea typeface="Calibri"/>
                          <a:cs typeface="Consolas" panose="020B0609020204030204" pitchFamily="49" charset="0"/>
                        </a:rPr>
                        <a:t>] to registers, </a:t>
                      </a:r>
                      <a:br>
                        <a:rPr lang="en-US" sz="2200" dirty="0">
                          <a:solidFill>
                            <a:schemeClr val="tx2"/>
                          </a:solidFill>
                          <a:effectLst/>
                          <a:latin typeface="Consolas" panose="020B0609020204030204" pitchFamily="49" charset="0"/>
                          <a:ea typeface="Calibri"/>
                          <a:cs typeface="Consolas" panose="020B0609020204030204" pitchFamily="49" charset="0"/>
                        </a:rPr>
                      </a:br>
                      <a:r>
                        <a:rPr lang="en-US" sz="2200" dirty="0" err="1">
                          <a:solidFill>
                            <a:schemeClr val="tx2"/>
                          </a:solidFill>
                          <a:effectLst/>
                          <a:latin typeface="Consolas" panose="020B0609020204030204" pitchFamily="49" charset="0"/>
                          <a:ea typeface="Calibri"/>
                          <a:cs typeface="Consolas" panose="020B0609020204030204" pitchFamily="49" charset="0"/>
                        </a:rPr>
                        <a:t>sp</a:t>
                      </a:r>
                      <a:r>
                        <a:rPr lang="en-US" sz="2200" dirty="0">
                          <a:solidFill>
                            <a:schemeClr val="tx2"/>
                          </a:solidFill>
                          <a:effectLst/>
                          <a:latin typeface="Consolas" panose="020B0609020204030204" pitchFamily="49" charset="0"/>
                          <a:ea typeface="Calibri"/>
                          <a:cs typeface="Consolas" panose="020B0609020204030204" pitchFamily="49" charset="0"/>
                        </a:rPr>
                        <a:t> </a:t>
                      </a:r>
                      <a:r>
                        <a:rPr lang="en-US" sz="2200" dirty="0">
                          <a:solidFill>
                            <a:schemeClr val="tx2"/>
                          </a:solidFill>
                          <a:effectLst/>
                          <a:latin typeface="Consolas" panose="020B0609020204030204" pitchFamily="49" charset="0"/>
                          <a:ea typeface="Calibri"/>
                          <a:cs typeface="Consolas" panose="020B0609020204030204" pitchFamily="49" charset="0"/>
                          <a:sym typeface="Wingdings"/>
                        </a:rPr>
                        <a:t>=</a:t>
                      </a:r>
                      <a:r>
                        <a:rPr lang="en-US" sz="2200" dirty="0">
                          <a:solidFill>
                            <a:schemeClr val="tx2"/>
                          </a:solidFill>
                          <a:effectLst/>
                          <a:latin typeface="Consolas" panose="020B0609020204030204" pitchFamily="49" charset="0"/>
                          <a:ea typeface="Calibri"/>
                          <a:cs typeface="Consolas" panose="020B0609020204030204" pitchFamily="49" charset="0"/>
                        </a:rPr>
                        <a:t> </a:t>
                      </a:r>
                      <a:r>
                        <a:rPr lang="en-US" sz="2200" dirty="0" err="1">
                          <a:solidFill>
                            <a:schemeClr val="tx2"/>
                          </a:solidFill>
                          <a:effectLst/>
                          <a:latin typeface="Consolas" panose="020B0609020204030204" pitchFamily="49" charset="0"/>
                          <a:ea typeface="Calibri"/>
                          <a:cs typeface="Consolas" panose="020B0609020204030204" pitchFamily="49" charset="0"/>
                        </a:rPr>
                        <a:t>sp</a:t>
                      </a:r>
                      <a:r>
                        <a:rPr lang="en-US" sz="2200" dirty="0">
                          <a:solidFill>
                            <a:schemeClr val="tx2"/>
                          </a:solidFill>
                          <a:effectLst/>
                          <a:latin typeface="Consolas" panose="020B0609020204030204" pitchFamily="49" charset="0"/>
                          <a:ea typeface="Calibri"/>
                          <a:cs typeface="Consolas" panose="020B0609020204030204" pitchFamily="49" charset="0"/>
                        </a:rPr>
                        <a:t> + 4 × #registers</a:t>
                      </a:r>
                      <a:endParaRPr lang="en-US" sz="2200" dirty="0">
                        <a:solidFill>
                          <a:schemeClr val="tx2"/>
                        </a:solidFill>
                        <a:effectLst/>
                        <a:latin typeface="Consolas" panose="020B0609020204030204" pitchFamily="49" charset="0"/>
                        <a:ea typeface="Arial"/>
                        <a:cs typeface="Consolas" panose="020B0609020204030204" pitchFamily="49" charset="0"/>
                      </a:endParaRPr>
                    </a:p>
                  </a:txBody>
                  <a:tcPr marL="68580" marR="6858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4"/>
                  </a:ext>
                </a:extLst>
              </a:tr>
            </a:tbl>
          </a:graphicData>
        </a:graphic>
      </p:graphicFrame>
      <p:sp>
        <p:nvSpPr>
          <p:cNvPr id="5" name="TextBox 4">
            <a:extLst>
              <a:ext uri="{FF2B5EF4-FFF2-40B4-BE49-F238E27FC236}">
                <a16:creationId xmlns:a16="http://schemas.microsoft.com/office/drawing/2014/main" id="{4FC969FC-69E2-5442-8E07-98362877DA9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257516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Content Placeholder 62">
            <a:extLst>
              <a:ext uri="{FF2B5EF4-FFF2-40B4-BE49-F238E27FC236}">
                <a16:creationId xmlns:a16="http://schemas.microsoft.com/office/drawing/2014/main" id="{3D2D1849-A64C-D642-B6C1-3F9E55DFF18E}"/>
              </a:ext>
            </a:extLst>
          </p:cNvPr>
          <p:cNvSpPr>
            <a:spLocks noGrp="1"/>
          </p:cNvSpPr>
          <p:nvPr>
            <p:ph sz="quarter" idx="15"/>
          </p:nvPr>
        </p:nvSpPr>
        <p:spPr>
          <a:xfrm>
            <a:off x="456808" y="4378326"/>
            <a:ext cx="11483202" cy="1897094"/>
          </a:xfrm>
          <a:solidFill>
            <a:schemeClr val="accent4">
              <a:lumMod val="20000"/>
              <a:lumOff val="80000"/>
            </a:schemeClr>
          </a:solidFill>
          <a:ln>
            <a:solidFill>
              <a:schemeClr val="accent1"/>
            </a:solidFill>
          </a:ln>
        </p:spPr>
        <p:txBody>
          <a:bodyPr/>
          <a:lstStyle/>
          <a:p>
            <a:r>
              <a:rPr lang="en-US" sz="2000" b="1" dirty="0">
                <a:solidFill>
                  <a:schemeClr val="accent5"/>
                </a:solidFill>
                <a:latin typeface="Consolas" panose="020B0609020204030204" pitchFamily="49" charset="0"/>
                <a:cs typeface="Consolas" panose="020B0609020204030204" pitchFamily="49" charset="0"/>
              </a:rPr>
              <a:t>push</a:t>
            </a:r>
            <a:r>
              <a:rPr lang="en-US" sz="2000" b="1" dirty="0">
                <a:solidFill>
                  <a:schemeClr val="accent5"/>
                </a:solidFill>
                <a:latin typeface="Courier New" panose="02070309020205020404" pitchFamily="49" charset="0"/>
                <a:cs typeface="Courier New" panose="02070309020205020404" pitchFamily="49" charset="0"/>
              </a:rPr>
              <a:t> </a:t>
            </a:r>
            <a:r>
              <a:rPr lang="en-US" sz="2000" dirty="0">
                <a:cs typeface="Courier New" panose="02070309020205020404" pitchFamily="49" charset="0"/>
              </a:rPr>
              <a:t>copies the contents of the </a:t>
            </a:r>
            <a:r>
              <a:rPr lang="en-US" sz="2000" b="1" dirty="0">
                <a:solidFill>
                  <a:srgbClr val="F37440"/>
                </a:solidFill>
                <a:latin typeface="Consolas" panose="020B0609020204030204" pitchFamily="49" charset="0"/>
                <a:cs typeface="Consolas" panose="020B0609020204030204" pitchFamily="49" charset="0"/>
              </a:rPr>
              <a:t>{reg list} </a:t>
            </a:r>
            <a:r>
              <a:rPr lang="en-US" sz="2000" dirty="0">
                <a:cs typeface="Courier New" panose="02070309020205020404" pitchFamily="49" charset="0"/>
              </a:rPr>
              <a:t>to stack segment memory</a:t>
            </a:r>
          </a:p>
          <a:p>
            <a:r>
              <a:rPr lang="en-US" sz="2000" b="1" dirty="0">
                <a:solidFill>
                  <a:schemeClr val="accent5"/>
                </a:solidFill>
                <a:latin typeface="Consolas" panose="020B0609020204030204" pitchFamily="49" charset="0"/>
                <a:cs typeface="Consolas" panose="020B0609020204030204" pitchFamily="49" charset="0"/>
              </a:rPr>
              <a:t>push</a:t>
            </a:r>
            <a:r>
              <a:rPr lang="en-US" sz="2000" b="1" dirty="0">
                <a:solidFill>
                  <a:schemeClr val="accent5"/>
                </a:solidFill>
                <a:latin typeface="Courier New" panose="02070309020205020404" pitchFamily="49" charset="0"/>
                <a:cs typeface="Courier New" panose="02070309020205020404" pitchFamily="49" charset="0"/>
              </a:rPr>
              <a:t> </a:t>
            </a:r>
            <a:r>
              <a:rPr lang="en-US" sz="2000" u="sng" dirty="0">
                <a:cs typeface="Courier New" panose="02070309020205020404" pitchFamily="49" charset="0"/>
              </a:rPr>
              <a:t>subtracts</a:t>
            </a:r>
            <a:r>
              <a:rPr lang="en-US" sz="2000" dirty="0">
                <a:cs typeface="Courier New" panose="02070309020205020404" pitchFamily="49" charset="0"/>
              </a:rPr>
              <a:t> </a:t>
            </a:r>
            <a:r>
              <a:rPr lang="en-US" sz="2000" dirty="0">
                <a:solidFill>
                  <a:srgbClr val="0070C0"/>
                </a:solidFill>
                <a:cs typeface="Courier New" panose="02070309020205020404" pitchFamily="49" charset="0"/>
              </a:rPr>
              <a:t>(# of registers saved) * (4 bytes) from the </a:t>
            </a:r>
            <a:r>
              <a:rPr lang="en-US" sz="2000" b="1" dirty="0" err="1">
                <a:solidFill>
                  <a:srgbClr val="F37440"/>
                </a:solidFill>
                <a:latin typeface="Courier New" panose="02070309020205020404" pitchFamily="49" charset="0"/>
                <a:cs typeface="Courier New" panose="02070309020205020404" pitchFamily="49" charset="0"/>
              </a:rPr>
              <a:t>sp</a:t>
            </a:r>
            <a:r>
              <a:rPr lang="en-US" sz="2000" dirty="0">
                <a:solidFill>
                  <a:srgbClr val="0070C0"/>
                </a:solidFill>
                <a:cs typeface="Courier New" panose="02070309020205020404" pitchFamily="49" charset="0"/>
              </a:rPr>
              <a:t> to </a:t>
            </a:r>
            <a:r>
              <a:rPr lang="en-US" sz="2000" b="1" i="1" dirty="0">
                <a:solidFill>
                  <a:srgbClr val="F37440"/>
                </a:solidFill>
                <a:cs typeface="Courier New" panose="02070309020205020404" pitchFamily="49" charset="0"/>
              </a:rPr>
              <a:t>allocate</a:t>
            </a:r>
            <a:r>
              <a:rPr lang="en-US" sz="2000" dirty="0">
                <a:solidFill>
                  <a:srgbClr val="0070C0"/>
                </a:solidFill>
                <a:cs typeface="Courier New" panose="02070309020205020404" pitchFamily="49" charset="0"/>
              </a:rPr>
              <a:t> space on the stack</a:t>
            </a:r>
          </a:p>
          <a:p>
            <a:pPr lvl="1"/>
            <a:r>
              <a:rPr lang="en-US" sz="2000" dirty="0" err="1">
                <a:solidFill>
                  <a:srgbClr val="0070C0"/>
                </a:solidFill>
                <a:cs typeface="Courier New" panose="02070309020205020404" pitchFamily="49" charset="0"/>
              </a:rPr>
              <a:t>sp</a:t>
            </a:r>
            <a:r>
              <a:rPr lang="en-US" sz="2000" dirty="0">
                <a:solidFill>
                  <a:srgbClr val="0070C0"/>
                </a:solidFill>
                <a:cs typeface="Courier New" panose="02070309020205020404" pitchFamily="49" charset="0"/>
              </a:rPr>
              <a:t> = </a:t>
            </a:r>
            <a:r>
              <a:rPr lang="en-US" sz="2000" dirty="0" err="1">
                <a:solidFill>
                  <a:srgbClr val="0070C0"/>
                </a:solidFill>
                <a:cs typeface="Courier New" panose="02070309020205020404" pitchFamily="49" charset="0"/>
              </a:rPr>
              <a:t>sp</a:t>
            </a:r>
            <a:r>
              <a:rPr lang="en-US" sz="2000" dirty="0">
                <a:solidFill>
                  <a:srgbClr val="0070C0"/>
                </a:solidFill>
                <a:cs typeface="Courier New" panose="02070309020205020404" pitchFamily="49" charset="0"/>
              </a:rPr>
              <a:t> – (# </a:t>
            </a:r>
            <a:r>
              <a:rPr lang="en-US" sz="2000" dirty="0" err="1">
                <a:solidFill>
                  <a:srgbClr val="0070C0"/>
                </a:solidFill>
                <a:cs typeface="Courier New" panose="02070309020205020404" pitchFamily="49" charset="0"/>
              </a:rPr>
              <a:t>registers_saved</a:t>
            </a:r>
            <a:r>
              <a:rPr lang="en-US" sz="2000" dirty="0">
                <a:solidFill>
                  <a:srgbClr val="0070C0"/>
                </a:solidFill>
                <a:cs typeface="Courier New" panose="02070309020205020404" pitchFamily="49" charset="0"/>
              </a:rPr>
              <a:t> * 4)</a:t>
            </a:r>
          </a:p>
          <a:p>
            <a:r>
              <a:rPr lang="en-US" sz="2000" b="1" dirty="0">
                <a:solidFill>
                  <a:schemeClr val="tx2"/>
                </a:solidFill>
                <a:cs typeface="Courier New" panose="02070309020205020404" pitchFamily="49" charset="0"/>
              </a:rPr>
              <a:t>this must always be true: </a:t>
            </a:r>
            <a:r>
              <a:rPr lang="en-US" sz="2000" b="1" dirty="0" err="1">
                <a:solidFill>
                  <a:srgbClr val="FF0000"/>
                </a:solidFill>
                <a:cs typeface="Courier New" panose="02070309020205020404" pitchFamily="49" charset="0"/>
              </a:rPr>
              <a:t>sp</a:t>
            </a:r>
            <a:r>
              <a:rPr lang="en-US" sz="2000" b="1" dirty="0">
                <a:solidFill>
                  <a:srgbClr val="FF0000"/>
                </a:solidFill>
                <a:cs typeface="Courier New" panose="02070309020205020404" pitchFamily="49" charset="0"/>
              </a:rPr>
              <a:t> % 8 == 0</a:t>
            </a:r>
            <a:endParaRPr lang="en-US" sz="2000" b="1" dirty="0">
              <a:solidFill>
                <a:srgbClr val="0070C0"/>
              </a:solidFill>
              <a:cs typeface="Courier New" panose="02070309020205020404" pitchFamily="49" charset="0"/>
            </a:endParaRPr>
          </a:p>
        </p:txBody>
      </p:sp>
      <p:sp>
        <p:nvSpPr>
          <p:cNvPr id="2" name="Title 1">
            <a:extLst>
              <a:ext uri="{FF2B5EF4-FFF2-40B4-BE49-F238E27FC236}">
                <a16:creationId xmlns:a16="http://schemas.microsoft.com/office/drawing/2014/main" id="{10395E47-5BE2-F741-A496-9B02FA3ECA9D}"/>
              </a:ext>
            </a:extLst>
          </p:cNvPr>
          <p:cNvSpPr>
            <a:spLocks noGrp="1"/>
          </p:cNvSpPr>
          <p:nvPr>
            <p:ph type="title"/>
          </p:nvPr>
        </p:nvSpPr>
        <p:spPr>
          <a:xfrm>
            <a:off x="147256" y="164909"/>
            <a:ext cx="10515600" cy="494036"/>
          </a:xfrm>
        </p:spPr>
        <p:txBody>
          <a:bodyPr/>
          <a:lstStyle/>
          <a:p>
            <a:r>
              <a:rPr lang="en-US" dirty="0"/>
              <a:t>push: Multiple Register Save to the stack</a:t>
            </a:r>
          </a:p>
        </p:txBody>
      </p:sp>
      <p:grpSp>
        <p:nvGrpSpPr>
          <p:cNvPr id="13" name="Group 12">
            <a:extLst>
              <a:ext uri="{FF2B5EF4-FFF2-40B4-BE49-F238E27FC236}">
                <a16:creationId xmlns:a16="http://schemas.microsoft.com/office/drawing/2014/main" id="{628B0758-C62B-9C4D-A583-B6DDB337D9B6}"/>
              </a:ext>
            </a:extLst>
          </p:cNvPr>
          <p:cNvGrpSpPr/>
          <p:nvPr/>
        </p:nvGrpSpPr>
        <p:grpSpPr>
          <a:xfrm>
            <a:off x="8256006" y="1796346"/>
            <a:ext cx="1377799" cy="1910656"/>
            <a:chOff x="5015535" y="3266589"/>
            <a:chExt cx="1377799" cy="1910656"/>
          </a:xfrm>
        </p:grpSpPr>
        <p:sp>
          <p:nvSpPr>
            <p:cNvPr id="88" name="Rectangle 87">
              <a:extLst>
                <a:ext uri="{FF2B5EF4-FFF2-40B4-BE49-F238E27FC236}">
                  <a16:creationId xmlns:a16="http://schemas.microsoft.com/office/drawing/2014/main" id="{F3F7F735-6401-BF49-8B88-B27C7F0600A4}"/>
                </a:ext>
              </a:extLst>
            </p:cNvPr>
            <p:cNvSpPr/>
            <p:nvPr/>
          </p:nvSpPr>
          <p:spPr>
            <a:xfrm>
              <a:off x="5015538" y="3266589"/>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sp>
          <p:nvSpPr>
            <p:cNvPr id="89" name="Rectangle 88">
              <a:extLst>
                <a:ext uri="{FF2B5EF4-FFF2-40B4-BE49-F238E27FC236}">
                  <a16:creationId xmlns:a16="http://schemas.microsoft.com/office/drawing/2014/main" id="{4CC3363E-58CF-4C45-85D3-0558702A7450}"/>
                </a:ext>
              </a:extLst>
            </p:cNvPr>
            <p:cNvSpPr/>
            <p:nvPr/>
          </p:nvSpPr>
          <p:spPr>
            <a:xfrm>
              <a:off x="5017375" y="3594886"/>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sp>
          <p:nvSpPr>
            <p:cNvPr id="90" name="Rectangle 89">
              <a:extLst>
                <a:ext uri="{FF2B5EF4-FFF2-40B4-BE49-F238E27FC236}">
                  <a16:creationId xmlns:a16="http://schemas.microsoft.com/office/drawing/2014/main" id="{82D79CC0-F32C-074E-92D2-ADDE0022AEC3}"/>
                </a:ext>
              </a:extLst>
            </p:cNvPr>
            <p:cNvSpPr/>
            <p:nvPr/>
          </p:nvSpPr>
          <p:spPr>
            <a:xfrm>
              <a:off x="5015537" y="392318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r8</a:t>
              </a:r>
            </a:p>
          </p:txBody>
        </p:sp>
        <p:sp>
          <p:nvSpPr>
            <p:cNvPr id="91" name="Rectangle 90">
              <a:extLst>
                <a:ext uri="{FF2B5EF4-FFF2-40B4-BE49-F238E27FC236}">
                  <a16:creationId xmlns:a16="http://schemas.microsoft.com/office/drawing/2014/main" id="{55A096EC-08B9-9941-80E4-68D7F6DA85E6}"/>
                </a:ext>
              </a:extLst>
            </p:cNvPr>
            <p:cNvSpPr/>
            <p:nvPr/>
          </p:nvSpPr>
          <p:spPr>
            <a:xfrm>
              <a:off x="5015537" y="423766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r6</a:t>
              </a:r>
            </a:p>
          </p:txBody>
        </p:sp>
        <p:sp>
          <p:nvSpPr>
            <p:cNvPr id="92" name="Rectangle 91">
              <a:extLst>
                <a:ext uri="{FF2B5EF4-FFF2-40B4-BE49-F238E27FC236}">
                  <a16:creationId xmlns:a16="http://schemas.microsoft.com/office/drawing/2014/main" id="{F3745BF3-B167-644D-AE7B-5B483CED8BDC}"/>
                </a:ext>
              </a:extLst>
            </p:cNvPr>
            <p:cNvSpPr/>
            <p:nvPr/>
          </p:nvSpPr>
          <p:spPr>
            <a:xfrm>
              <a:off x="5015536" y="486515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r4</a:t>
              </a:r>
            </a:p>
          </p:txBody>
        </p:sp>
        <p:sp>
          <p:nvSpPr>
            <p:cNvPr id="93" name="Rectangle 92">
              <a:extLst>
                <a:ext uri="{FF2B5EF4-FFF2-40B4-BE49-F238E27FC236}">
                  <a16:creationId xmlns:a16="http://schemas.microsoft.com/office/drawing/2014/main" id="{1B7A2AAD-95BF-1E4E-B262-C54288B298CC}"/>
                </a:ext>
              </a:extLst>
            </p:cNvPr>
            <p:cNvSpPr/>
            <p:nvPr/>
          </p:nvSpPr>
          <p:spPr>
            <a:xfrm>
              <a:off x="5015535" y="455910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r5</a:t>
              </a:r>
            </a:p>
          </p:txBody>
        </p:sp>
      </p:grpSp>
      <p:sp>
        <p:nvSpPr>
          <p:cNvPr id="96" name="TextBox 95">
            <a:extLst>
              <a:ext uri="{FF2B5EF4-FFF2-40B4-BE49-F238E27FC236}">
                <a16:creationId xmlns:a16="http://schemas.microsoft.com/office/drawing/2014/main" id="{33BB3A84-D8AC-C447-89B4-E527B6D49F88}"/>
              </a:ext>
            </a:extLst>
          </p:cNvPr>
          <p:cNvSpPr txBox="1"/>
          <p:nvPr/>
        </p:nvSpPr>
        <p:spPr>
          <a:xfrm>
            <a:off x="386276" y="1316311"/>
            <a:ext cx="3296095" cy="677108"/>
          </a:xfrm>
          <a:prstGeom prst="rect">
            <a:avLst/>
          </a:prstGeom>
          <a:solidFill>
            <a:schemeClr val="accent4">
              <a:lumMod val="20000"/>
              <a:lumOff val="80000"/>
            </a:schemeClr>
          </a:solidFill>
          <a:ln>
            <a:solidFill>
              <a:schemeClr val="accent1"/>
            </a:solidFill>
          </a:ln>
        </p:spPr>
        <p:txBody>
          <a:bodyPr wrap="none" rtlCol="0">
            <a:spAutoFit/>
          </a:bodyPr>
          <a:lstStyle/>
          <a:p>
            <a:pPr algn="ctr"/>
            <a:r>
              <a:rPr lang="en-US" dirty="0">
                <a:solidFill>
                  <a:srgbClr val="00B050"/>
                </a:solidFill>
                <a:latin typeface="Consolas" panose="020B0609020204030204" pitchFamily="49" charset="0"/>
                <a:cs typeface="Consolas" panose="020B0609020204030204" pitchFamily="49" charset="0"/>
              </a:rPr>
              <a:t>save registers</a:t>
            </a:r>
          </a:p>
          <a:p>
            <a:pPr algn="ctr"/>
            <a:r>
              <a:rPr lang="en-US" sz="2000" dirty="0">
                <a:solidFill>
                  <a:srgbClr val="FF0000"/>
                </a:solidFill>
                <a:latin typeface="Consolas" panose="020B0609020204030204" pitchFamily="49" charset="0"/>
                <a:cs typeface="Consolas" panose="020B0609020204030204" pitchFamily="49" charset="0"/>
              </a:rPr>
              <a:t>push </a:t>
            </a:r>
            <a:r>
              <a:rPr lang="en-US" dirty="0">
                <a:solidFill>
                  <a:srgbClr val="F37440"/>
                </a:solidFill>
                <a:latin typeface="Consolas" panose="020B0609020204030204" pitchFamily="49" charset="0"/>
                <a:cs typeface="Consolas" panose="020B0609020204030204" pitchFamily="49" charset="0"/>
              </a:rPr>
              <a:t>{r4-r6, r8, </a:t>
            </a:r>
            <a:r>
              <a:rPr lang="en-US" dirty="0" err="1">
                <a:solidFill>
                  <a:srgbClr val="F37440"/>
                </a:solidFill>
                <a:latin typeface="Consolas" panose="020B0609020204030204" pitchFamily="49" charset="0"/>
                <a:cs typeface="Consolas" panose="020B0609020204030204" pitchFamily="49" charset="0"/>
              </a:rPr>
              <a:t>fp</a:t>
            </a:r>
            <a:r>
              <a:rPr lang="en-US" dirty="0">
                <a:solidFill>
                  <a:srgbClr val="F37440"/>
                </a:solidFill>
                <a:latin typeface="Consolas" panose="020B0609020204030204" pitchFamily="49" charset="0"/>
                <a:cs typeface="Consolas" panose="020B0609020204030204" pitchFamily="49" charset="0"/>
              </a:rPr>
              <a:t>, </a:t>
            </a:r>
            <a:r>
              <a:rPr lang="en-US" dirty="0" err="1">
                <a:solidFill>
                  <a:srgbClr val="F37440"/>
                </a:solidFill>
                <a:latin typeface="Consolas" panose="020B0609020204030204" pitchFamily="49" charset="0"/>
                <a:cs typeface="Consolas" panose="020B0609020204030204" pitchFamily="49" charset="0"/>
              </a:rPr>
              <a:t>lr</a:t>
            </a:r>
            <a:r>
              <a:rPr lang="en-US" dirty="0">
                <a:solidFill>
                  <a:srgbClr val="F37440"/>
                </a:solidFill>
                <a:latin typeface="Consolas" panose="020B0609020204030204" pitchFamily="49" charset="0"/>
                <a:cs typeface="Consolas" panose="020B0609020204030204" pitchFamily="49" charset="0"/>
              </a:rPr>
              <a:t>}</a:t>
            </a:r>
          </a:p>
        </p:txBody>
      </p:sp>
      <p:grpSp>
        <p:nvGrpSpPr>
          <p:cNvPr id="9" name="Group 8">
            <a:extLst>
              <a:ext uri="{FF2B5EF4-FFF2-40B4-BE49-F238E27FC236}">
                <a16:creationId xmlns:a16="http://schemas.microsoft.com/office/drawing/2014/main" id="{A0D8CED4-B634-474C-8DAF-CE99E2A0DE08}"/>
              </a:ext>
            </a:extLst>
          </p:cNvPr>
          <p:cNvGrpSpPr/>
          <p:nvPr/>
        </p:nvGrpSpPr>
        <p:grpSpPr>
          <a:xfrm>
            <a:off x="5905530" y="972772"/>
            <a:ext cx="1620957" cy="2725573"/>
            <a:chOff x="6517723" y="611915"/>
            <a:chExt cx="1620957" cy="2725573"/>
          </a:xfrm>
        </p:grpSpPr>
        <p:sp>
          <p:nvSpPr>
            <p:cNvPr id="83" name="Rectangle 82">
              <a:extLst>
                <a:ext uri="{FF2B5EF4-FFF2-40B4-BE49-F238E27FC236}">
                  <a16:creationId xmlns:a16="http://schemas.microsoft.com/office/drawing/2014/main" id="{9991D4D9-6616-A246-B63A-07466B5C8ECA}"/>
                </a:ext>
              </a:extLst>
            </p:cNvPr>
            <p:cNvSpPr>
              <a:spLocks noChangeArrowheads="1"/>
            </p:cNvSpPr>
            <p:nvPr>
              <p:custDataLst>
                <p:tags r:id="rId3"/>
              </p:custDataLst>
            </p:nvPr>
          </p:nvSpPr>
          <p:spPr bwMode="gray">
            <a:xfrm>
              <a:off x="6677660" y="2163076"/>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b="1" kern="0">
                  <a:solidFill>
                    <a:schemeClr val="bg1"/>
                  </a:solidFill>
                  <a:latin typeface="Consolas" panose="020B0609020204030204" pitchFamily="49" charset="0"/>
                  <a:ea typeface="ＭＳ Ｐゴシック" charset="0"/>
                  <a:cs typeface="Consolas" panose="020B0609020204030204" pitchFamily="49" charset="0"/>
                </a:rPr>
                <a:t>r8</a:t>
              </a:r>
            </a:p>
          </p:txBody>
        </p:sp>
        <p:sp>
          <p:nvSpPr>
            <p:cNvPr id="84" name="Rectangle 15">
              <a:extLst>
                <a:ext uri="{FF2B5EF4-FFF2-40B4-BE49-F238E27FC236}">
                  <a16:creationId xmlns:a16="http://schemas.microsoft.com/office/drawing/2014/main" id="{F61CC987-CDC3-9841-A1FC-DAF71F3858CB}"/>
                </a:ext>
              </a:extLst>
            </p:cNvPr>
            <p:cNvSpPr>
              <a:spLocks noChangeArrowheads="1"/>
            </p:cNvSpPr>
            <p:nvPr>
              <p:custDataLst>
                <p:tags r:id="rId4"/>
              </p:custDataLst>
            </p:nvPr>
          </p:nvSpPr>
          <p:spPr bwMode="gray">
            <a:xfrm>
              <a:off x="6677658" y="3108888"/>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b="1" kern="0" dirty="0">
                  <a:solidFill>
                    <a:schemeClr val="bg1"/>
                  </a:solidFill>
                  <a:latin typeface="Consolas" panose="020B0609020204030204" pitchFamily="49" charset="0"/>
                  <a:ea typeface="ＭＳ Ｐゴシック" charset="0"/>
                  <a:cs typeface="Consolas" panose="020B0609020204030204" pitchFamily="49" charset="0"/>
                </a:rPr>
                <a:t>r4</a:t>
              </a:r>
            </a:p>
          </p:txBody>
        </p:sp>
        <p:sp>
          <p:nvSpPr>
            <p:cNvPr id="85" name="Rectangle 16">
              <a:extLst>
                <a:ext uri="{FF2B5EF4-FFF2-40B4-BE49-F238E27FC236}">
                  <a16:creationId xmlns:a16="http://schemas.microsoft.com/office/drawing/2014/main" id="{9FB1B3EA-4F94-FB43-B80F-7F9E05BFBFDE}"/>
                </a:ext>
              </a:extLst>
            </p:cNvPr>
            <p:cNvSpPr>
              <a:spLocks noChangeArrowheads="1"/>
            </p:cNvSpPr>
            <p:nvPr>
              <p:custDataLst>
                <p:tags r:id="rId5"/>
              </p:custDataLst>
            </p:nvPr>
          </p:nvSpPr>
          <p:spPr bwMode="gray">
            <a:xfrm>
              <a:off x="6677658" y="2806010"/>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b="1" kern="0">
                  <a:solidFill>
                    <a:schemeClr val="bg1"/>
                  </a:solidFill>
                  <a:latin typeface="Consolas" panose="020B0609020204030204" pitchFamily="49" charset="0"/>
                  <a:ea typeface="ＭＳ Ｐゴシック" charset="0"/>
                  <a:cs typeface="Consolas" panose="020B0609020204030204" pitchFamily="49" charset="0"/>
                </a:rPr>
                <a:t>r5</a:t>
              </a:r>
            </a:p>
          </p:txBody>
        </p:sp>
        <p:sp>
          <p:nvSpPr>
            <p:cNvPr id="94" name="Rectangle 9">
              <a:extLst>
                <a:ext uri="{FF2B5EF4-FFF2-40B4-BE49-F238E27FC236}">
                  <a16:creationId xmlns:a16="http://schemas.microsoft.com/office/drawing/2014/main" id="{7BE132C3-3700-304B-AE3F-15B9F982BF66}"/>
                </a:ext>
              </a:extLst>
            </p:cNvPr>
            <p:cNvSpPr>
              <a:spLocks noChangeArrowheads="1"/>
            </p:cNvSpPr>
            <p:nvPr>
              <p:custDataLst>
                <p:tags r:id="rId6"/>
              </p:custDataLst>
            </p:nvPr>
          </p:nvSpPr>
          <p:spPr bwMode="gray">
            <a:xfrm>
              <a:off x="6677661" y="1496911"/>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lgn="ct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lr</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95" name="Rectangle 8">
              <a:extLst>
                <a:ext uri="{FF2B5EF4-FFF2-40B4-BE49-F238E27FC236}">
                  <a16:creationId xmlns:a16="http://schemas.microsoft.com/office/drawing/2014/main" id="{02D48125-413C-8547-9197-5F674E2B2E28}"/>
                </a:ext>
              </a:extLst>
            </p:cNvPr>
            <p:cNvSpPr>
              <a:spLocks noChangeArrowheads="1"/>
            </p:cNvSpPr>
            <p:nvPr>
              <p:custDataLst>
                <p:tags r:id="rId7"/>
              </p:custDataLst>
            </p:nvPr>
          </p:nvSpPr>
          <p:spPr bwMode="gray">
            <a:xfrm>
              <a:off x="6677661" y="1836890"/>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lgn="ct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fp</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97" name="Rectangle 16">
              <a:extLst>
                <a:ext uri="{FF2B5EF4-FFF2-40B4-BE49-F238E27FC236}">
                  <a16:creationId xmlns:a16="http://schemas.microsoft.com/office/drawing/2014/main" id="{27E39F91-F48F-2242-8960-DF0C2EFE7B69}"/>
                </a:ext>
              </a:extLst>
            </p:cNvPr>
            <p:cNvSpPr>
              <a:spLocks noChangeArrowheads="1"/>
            </p:cNvSpPr>
            <p:nvPr>
              <p:custDataLst>
                <p:tags r:id="rId8"/>
              </p:custDataLst>
            </p:nvPr>
          </p:nvSpPr>
          <p:spPr bwMode="gray">
            <a:xfrm>
              <a:off x="6677659" y="2481270"/>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b="1" kern="0" dirty="0">
                  <a:solidFill>
                    <a:schemeClr val="bg1"/>
                  </a:solidFill>
                  <a:latin typeface="Consolas" panose="020B0609020204030204" pitchFamily="49" charset="0"/>
                  <a:ea typeface="ＭＳ Ｐゴシック" charset="0"/>
                  <a:cs typeface="Consolas" panose="020B0609020204030204" pitchFamily="49" charset="0"/>
                </a:rPr>
                <a:t>r6</a:t>
              </a:r>
            </a:p>
          </p:txBody>
        </p:sp>
        <p:sp>
          <p:nvSpPr>
            <p:cNvPr id="100" name="TextBox 99">
              <a:extLst>
                <a:ext uri="{FF2B5EF4-FFF2-40B4-BE49-F238E27FC236}">
                  <a16:creationId xmlns:a16="http://schemas.microsoft.com/office/drawing/2014/main" id="{D1764B58-78A6-A343-8017-AA05F60DBEC9}"/>
                </a:ext>
              </a:extLst>
            </p:cNvPr>
            <p:cNvSpPr txBox="1"/>
            <p:nvPr/>
          </p:nvSpPr>
          <p:spPr>
            <a:xfrm>
              <a:off x="6517723" y="611915"/>
              <a:ext cx="1620957" cy="830997"/>
            </a:xfrm>
            <a:prstGeom prst="rect">
              <a:avLst/>
            </a:prstGeom>
            <a:noFill/>
          </p:spPr>
          <p:txBody>
            <a:bodyPr wrap="square" rtlCol="0">
              <a:spAutoFit/>
            </a:bodyPr>
            <a:lstStyle/>
            <a:p>
              <a:r>
                <a:rPr lang="en-US" sz="1600" dirty="0">
                  <a:solidFill>
                    <a:schemeClr val="accent6"/>
                  </a:solidFill>
                  <a:latin typeface="Consolas" panose="020B0609020204030204" pitchFamily="49" charset="0"/>
                  <a:cs typeface="Consolas" panose="020B0609020204030204" pitchFamily="49" charset="0"/>
                </a:rPr>
                <a:t>CPU registers to Save</a:t>
              </a:r>
            </a:p>
          </p:txBody>
        </p:sp>
      </p:grpSp>
      <p:grpSp>
        <p:nvGrpSpPr>
          <p:cNvPr id="10" name="Group 9">
            <a:extLst>
              <a:ext uri="{FF2B5EF4-FFF2-40B4-BE49-F238E27FC236}">
                <a16:creationId xmlns:a16="http://schemas.microsoft.com/office/drawing/2014/main" id="{E17F63B8-DE2E-214E-B61E-B04C38E029E3}"/>
              </a:ext>
            </a:extLst>
          </p:cNvPr>
          <p:cNvGrpSpPr/>
          <p:nvPr/>
        </p:nvGrpSpPr>
        <p:grpSpPr>
          <a:xfrm>
            <a:off x="7395434" y="1461705"/>
            <a:ext cx="724397" cy="2177636"/>
            <a:chOff x="8007627" y="1100848"/>
            <a:chExt cx="724397" cy="2177636"/>
          </a:xfrm>
        </p:grpSpPr>
        <p:sp>
          <p:nvSpPr>
            <p:cNvPr id="102" name="Right Arrow 101">
              <a:extLst>
                <a:ext uri="{FF2B5EF4-FFF2-40B4-BE49-F238E27FC236}">
                  <a16:creationId xmlns:a16="http://schemas.microsoft.com/office/drawing/2014/main" id="{48275568-6340-B146-B3F9-1A0BE7920C62}"/>
                </a:ext>
              </a:extLst>
            </p:cNvPr>
            <p:cNvSpPr/>
            <p:nvPr/>
          </p:nvSpPr>
          <p:spPr>
            <a:xfrm>
              <a:off x="8007630" y="1569323"/>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3" name="Right Arrow 102">
              <a:extLst>
                <a:ext uri="{FF2B5EF4-FFF2-40B4-BE49-F238E27FC236}">
                  <a16:creationId xmlns:a16="http://schemas.microsoft.com/office/drawing/2014/main" id="{BD9B9D93-6A48-5D47-AD89-CB497AE2CB5F}"/>
                </a:ext>
              </a:extLst>
            </p:cNvPr>
            <p:cNvSpPr/>
            <p:nvPr/>
          </p:nvSpPr>
          <p:spPr>
            <a:xfrm>
              <a:off x="8007630" y="1895894"/>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4" name="Right Arrow 103">
              <a:extLst>
                <a:ext uri="{FF2B5EF4-FFF2-40B4-BE49-F238E27FC236}">
                  <a16:creationId xmlns:a16="http://schemas.microsoft.com/office/drawing/2014/main" id="{085E2022-CADD-E149-89F7-025AD5128DC8}"/>
                </a:ext>
              </a:extLst>
            </p:cNvPr>
            <p:cNvSpPr/>
            <p:nvPr/>
          </p:nvSpPr>
          <p:spPr>
            <a:xfrm>
              <a:off x="8007629" y="2222080"/>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5" name="Right Arrow 104">
              <a:extLst>
                <a:ext uri="{FF2B5EF4-FFF2-40B4-BE49-F238E27FC236}">
                  <a16:creationId xmlns:a16="http://schemas.microsoft.com/office/drawing/2014/main" id="{4C23AA01-A656-EC40-851A-1FC71601FBDF}"/>
                </a:ext>
              </a:extLst>
            </p:cNvPr>
            <p:cNvSpPr/>
            <p:nvPr/>
          </p:nvSpPr>
          <p:spPr>
            <a:xfrm>
              <a:off x="8007628" y="2535522"/>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6" name="Right Arrow 105">
              <a:extLst>
                <a:ext uri="{FF2B5EF4-FFF2-40B4-BE49-F238E27FC236}">
                  <a16:creationId xmlns:a16="http://schemas.microsoft.com/office/drawing/2014/main" id="{D2AE6733-63E3-6D4C-B944-B86EE17F5E1F}"/>
                </a:ext>
              </a:extLst>
            </p:cNvPr>
            <p:cNvSpPr/>
            <p:nvPr/>
          </p:nvSpPr>
          <p:spPr>
            <a:xfrm>
              <a:off x="8007628" y="2874837"/>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7" name="Right Arrow 106">
              <a:extLst>
                <a:ext uri="{FF2B5EF4-FFF2-40B4-BE49-F238E27FC236}">
                  <a16:creationId xmlns:a16="http://schemas.microsoft.com/office/drawing/2014/main" id="{7C1068D8-C042-8147-A7EC-5E2FA71E9C64}"/>
                </a:ext>
              </a:extLst>
            </p:cNvPr>
            <p:cNvSpPr/>
            <p:nvPr/>
          </p:nvSpPr>
          <p:spPr>
            <a:xfrm>
              <a:off x="8007627" y="3167893"/>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8" name="TextBox 107">
              <a:extLst>
                <a:ext uri="{FF2B5EF4-FFF2-40B4-BE49-F238E27FC236}">
                  <a16:creationId xmlns:a16="http://schemas.microsoft.com/office/drawing/2014/main" id="{65F86EB6-74A3-0F41-8635-6EC36AAD2852}"/>
                </a:ext>
              </a:extLst>
            </p:cNvPr>
            <p:cNvSpPr txBox="1"/>
            <p:nvPr/>
          </p:nvSpPr>
          <p:spPr>
            <a:xfrm>
              <a:off x="8033838" y="1100848"/>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copy</a:t>
              </a:r>
            </a:p>
          </p:txBody>
        </p:sp>
      </p:grpSp>
      <p:grpSp>
        <p:nvGrpSpPr>
          <p:cNvPr id="123" name="Group 122">
            <a:extLst>
              <a:ext uri="{FF2B5EF4-FFF2-40B4-BE49-F238E27FC236}">
                <a16:creationId xmlns:a16="http://schemas.microsoft.com/office/drawing/2014/main" id="{860D6066-475E-2446-8499-827ABDDD4055}"/>
              </a:ext>
            </a:extLst>
          </p:cNvPr>
          <p:cNvGrpSpPr/>
          <p:nvPr/>
        </p:nvGrpSpPr>
        <p:grpSpPr>
          <a:xfrm>
            <a:off x="910977" y="1980943"/>
            <a:ext cx="2692708" cy="1487281"/>
            <a:chOff x="4654148" y="1816804"/>
            <a:chExt cx="2692708" cy="1487281"/>
          </a:xfrm>
        </p:grpSpPr>
        <p:sp>
          <p:nvSpPr>
            <p:cNvPr id="124" name="Right Brace 123">
              <a:extLst>
                <a:ext uri="{FF2B5EF4-FFF2-40B4-BE49-F238E27FC236}">
                  <a16:creationId xmlns:a16="http://schemas.microsoft.com/office/drawing/2014/main" id="{F239F2B3-C04D-C743-A803-68B306176B43}"/>
                </a:ext>
              </a:extLst>
            </p:cNvPr>
            <p:cNvSpPr/>
            <p:nvPr/>
          </p:nvSpPr>
          <p:spPr>
            <a:xfrm rot="5400000">
              <a:off x="5974031" y="836791"/>
              <a:ext cx="275809" cy="2235836"/>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5" name="TextBox 124">
              <a:extLst>
                <a:ext uri="{FF2B5EF4-FFF2-40B4-BE49-F238E27FC236}">
                  <a16:creationId xmlns:a16="http://schemas.microsoft.com/office/drawing/2014/main" id="{D9FAA4E7-6C15-2E43-B624-CED8D75253B6}"/>
                </a:ext>
              </a:extLst>
            </p:cNvPr>
            <p:cNvSpPr txBox="1"/>
            <p:nvPr/>
          </p:nvSpPr>
          <p:spPr>
            <a:xfrm>
              <a:off x="4654148" y="2103756"/>
              <a:ext cx="2692708" cy="1200329"/>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chemeClr val="tx2"/>
                  </a:solidFill>
                </a:rPr>
                <a:t>Registers are </a:t>
              </a:r>
              <a:r>
                <a:rPr lang="en-US" dirty="0">
                  <a:solidFill>
                    <a:srgbClr val="0070C0"/>
                  </a:solidFill>
                </a:rPr>
                <a:t>pushed </a:t>
              </a:r>
              <a:r>
                <a:rPr lang="en-US" dirty="0">
                  <a:solidFill>
                    <a:schemeClr val="tx2"/>
                  </a:solidFill>
                </a:rPr>
                <a:t>on to the stack </a:t>
              </a:r>
              <a:r>
                <a:rPr lang="en-US" i="1" dirty="0">
                  <a:solidFill>
                    <a:srgbClr val="0070C0"/>
                  </a:solidFill>
                </a:rPr>
                <a:t>in order</a:t>
              </a:r>
              <a:r>
                <a:rPr lang="en-US" dirty="0">
                  <a:solidFill>
                    <a:srgbClr val="0070C0"/>
                  </a:solidFill>
                </a:rPr>
                <a:t> </a:t>
              </a:r>
            </a:p>
            <a:p>
              <a:r>
                <a:rPr lang="en-US" b="1" dirty="0">
                  <a:solidFill>
                    <a:srgbClr val="0070C0"/>
                  </a:solidFill>
                </a:rPr>
                <a:t>right (high memory) to left (low memory)</a:t>
              </a:r>
            </a:p>
          </p:txBody>
        </p:sp>
      </p:grpSp>
      <p:grpSp>
        <p:nvGrpSpPr>
          <p:cNvPr id="126" name="Group 125">
            <a:extLst>
              <a:ext uri="{FF2B5EF4-FFF2-40B4-BE49-F238E27FC236}">
                <a16:creationId xmlns:a16="http://schemas.microsoft.com/office/drawing/2014/main" id="{24D41C2B-B5FC-E145-A630-EF03173F20D3}"/>
              </a:ext>
            </a:extLst>
          </p:cNvPr>
          <p:cNvGrpSpPr/>
          <p:nvPr/>
        </p:nvGrpSpPr>
        <p:grpSpPr>
          <a:xfrm>
            <a:off x="3772023" y="1885662"/>
            <a:ext cx="2275536" cy="1897094"/>
            <a:chOff x="3735122" y="1975823"/>
            <a:chExt cx="2275536" cy="1897094"/>
          </a:xfrm>
        </p:grpSpPr>
        <p:sp>
          <p:nvSpPr>
            <p:cNvPr id="127" name="Right Brace 126">
              <a:extLst>
                <a:ext uri="{FF2B5EF4-FFF2-40B4-BE49-F238E27FC236}">
                  <a16:creationId xmlns:a16="http://schemas.microsoft.com/office/drawing/2014/main" id="{7348FF65-2213-394A-8959-B05D0603C06D}"/>
                </a:ext>
              </a:extLst>
            </p:cNvPr>
            <p:cNvSpPr/>
            <p:nvPr/>
          </p:nvSpPr>
          <p:spPr>
            <a:xfrm rot="10800000">
              <a:off x="5726602" y="1975823"/>
              <a:ext cx="284056" cy="1897094"/>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8" name="TextBox 127">
              <a:extLst>
                <a:ext uri="{FF2B5EF4-FFF2-40B4-BE49-F238E27FC236}">
                  <a16:creationId xmlns:a16="http://schemas.microsoft.com/office/drawing/2014/main" id="{F752D98E-3DE9-C145-B02E-18DFC63C5436}"/>
                </a:ext>
              </a:extLst>
            </p:cNvPr>
            <p:cNvSpPr txBox="1"/>
            <p:nvPr/>
          </p:nvSpPr>
          <p:spPr>
            <a:xfrm>
              <a:off x="3735122" y="2030836"/>
              <a:ext cx="1982313" cy="1754326"/>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chemeClr val="accent6"/>
                  </a:solidFill>
                </a:rPr>
                <a:t>If you have </a:t>
              </a:r>
              <a:r>
                <a:rPr lang="en-US" dirty="0">
                  <a:solidFill>
                    <a:srgbClr val="FF0000"/>
                  </a:solidFill>
                </a:rPr>
                <a:t>no stack variables </a:t>
              </a:r>
              <a:r>
                <a:rPr lang="en-US" dirty="0">
                  <a:solidFill>
                    <a:schemeClr val="accent6"/>
                  </a:solidFill>
                </a:rPr>
                <a:t>(later slides) then always </a:t>
              </a:r>
              <a:r>
                <a:rPr lang="en-US" dirty="0">
                  <a:solidFill>
                    <a:srgbClr val="0070C0"/>
                  </a:solidFill>
                </a:rPr>
                <a:t>push an </a:t>
              </a:r>
              <a:r>
                <a:rPr lang="en-US" b="1" dirty="0">
                  <a:solidFill>
                    <a:srgbClr val="0070C0"/>
                  </a:solidFill>
                </a:rPr>
                <a:t>EVEN</a:t>
              </a:r>
              <a:r>
                <a:rPr lang="en-US" dirty="0">
                  <a:solidFill>
                    <a:srgbClr val="0070C0"/>
                  </a:solidFill>
                </a:rPr>
                <a:t> number of registers!</a:t>
              </a:r>
            </a:p>
          </p:txBody>
        </p:sp>
      </p:grpSp>
      <p:grpSp>
        <p:nvGrpSpPr>
          <p:cNvPr id="6" name="Group 5">
            <a:extLst>
              <a:ext uri="{FF2B5EF4-FFF2-40B4-BE49-F238E27FC236}">
                <a16:creationId xmlns:a16="http://schemas.microsoft.com/office/drawing/2014/main" id="{5E6B523E-CEE5-074E-BCD9-CAE633FDB62E}"/>
              </a:ext>
            </a:extLst>
          </p:cNvPr>
          <p:cNvGrpSpPr/>
          <p:nvPr/>
        </p:nvGrpSpPr>
        <p:grpSpPr>
          <a:xfrm>
            <a:off x="9644227" y="1782087"/>
            <a:ext cx="1835631" cy="2007769"/>
            <a:chOff x="10256420" y="1421230"/>
            <a:chExt cx="1835631" cy="2007769"/>
          </a:xfrm>
        </p:grpSpPr>
        <p:sp>
          <p:nvSpPr>
            <p:cNvPr id="115" name="Rectangle 8">
              <a:extLst>
                <a:ext uri="{FF2B5EF4-FFF2-40B4-BE49-F238E27FC236}">
                  <a16:creationId xmlns:a16="http://schemas.microsoft.com/office/drawing/2014/main" id="{4E122040-4DDD-5042-8239-893F7C988387}"/>
                </a:ext>
              </a:extLst>
            </p:cNvPr>
            <p:cNvSpPr>
              <a:spLocks noChangeArrowheads="1"/>
            </p:cNvSpPr>
            <p:nvPr>
              <p:custDataLst>
                <p:tags r:id="rId2"/>
              </p:custDataLst>
            </p:nvPr>
          </p:nvSpPr>
          <p:spPr bwMode="gray">
            <a:xfrm>
              <a:off x="10843054" y="3176442"/>
              <a:ext cx="580678" cy="252557"/>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sp</a:t>
              </a: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  </a:t>
              </a:r>
              <a:r>
                <a:rPr lang="en-US" sz="1600" kern="0" dirty="0">
                  <a:solidFill>
                    <a:sysClr val="windowText" lastClr="000000"/>
                  </a:solidFill>
                  <a:latin typeface="Consolas" panose="020B0609020204030204" pitchFamily="49" charset="0"/>
                  <a:ea typeface="ＭＳ Ｐゴシック" charset="0"/>
                  <a:cs typeface="Consolas" panose="020B0609020204030204" pitchFamily="49" charset="0"/>
                </a:rPr>
                <a:t>after push </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116" name="Left Arrow 115">
              <a:extLst>
                <a:ext uri="{FF2B5EF4-FFF2-40B4-BE49-F238E27FC236}">
                  <a16:creationId xmlns:a16="http://schemas.microsoft.com/office/drawing/2014/main" id="{3AF0FB5C-6A1D-D347-A452-97AB401C34DA}"/>
                </a:ext>
              </a:extLst>
            </p:cNvPr>
            <p:cNvSpPr/>
            <p:nvPr/>
          </p:nvSpPr>
          <p:spPr>
            <a:xfrm>
              <a:off x="10256420" y="3238556"/>
              <a:ext cx="580678" cy="114856"/>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29" name="Rectangle 128">
              <a:extLst>
                <a:ext uri="{FF2B5EF4-FFF2-40B4-BE49-F238E27FC236}">
                  <a16:creationId xmlns:a16="http://schemas.microsoft.com/office/drawing/2014/main" id="{D8EAC263-3EE8-8446-8211-38F8CEAD7AC8}"/>
                </a:ext>
              </a:extLst>
            </p:cNvPr>
            <p:cNvSpPr/>
            <p:nvPr/>
          </p:nvSpPr>
          <p:spPr>
            <a:xfrm>
              <a:off x="10404030" y="1797938"/>
              <a:ext cx="1688021" cy="738664"/>
            </a:xfrm>
            <a:prstGeom prst="rect">
              <a:avLst/>
            </a:prstGeom>
          </p:spPr>
          <p:txBody>
            <a:bodyPr wrap="square">
              <a:spAutoFit/>
            </a:bodyPr>
            <a:lstStyle/>
            <a:p>
              <a:r>
                <a:rPr lang="en-US" sz="1400" dirty="0">
                  <a:solidFill>
                    <a:srgbClr val="F37440"/>
                  </a:solidFill>
                  <a:latin typeface="Consolas" panose="020B0609020204030204" pitchFamily="49" charset="0"/>
                  <a:cs typeface="Consolas" panose="020B0609020204030204" pitchFamily="49" charset="0"/>
                </a:rPr>
                <a:t>allocated space</a:t>
              </a:r>
            </a:p>
            <a:p>
              <a:r>
                <a:rPr lang="en-US" sz="1400" dirty="0">
                  <a:solidFill>
                    <a:srgbClr val="0070C0"/>
                  </a:solidFill>
                  <a:latin typeface="Consolas" panose="020B0609020204030204" pitchFamily="49" charset="0"/>
                  <a:cs typeface="Consolas" panose="020B0609020204030204" pitchFamily="49" charset="0"/>
                </a:rPr>
                <a:t>(# registers) * (4 bytes) </a:t>
              </a:r>
              <a:endParaRPr lang="en-US" sz="1400" dirty="0">
                <a:latin typeface="Consolas" panose="020B0609020204030204" pitchFamily="49" charset="0"/>
                <a:cs typeface="Consolas" panose="020B0609020204030204" pitchFamily="49" charset="0"/>
              </a:endParaRPr>
            </a:p>
          </p:txBody>
        </p:sp>
        <p:sp>
          <p:nvSpPr>
            <p:cNvPr id="130" name="Left Arrow 129">
              <a:extLst>
                <a:ext uri="{FF2B5EF4-FFF2-40B4-BE49-F238E27FC236}">
                  <a16:creationId xmlns:a16="http://schemas.microsoft.com/office/drawing/2014/main" id="{066FBCCF-1FAF-524F-84B6-A62F0549D63C}"/>
                </a:ext>
              </a:extLst>
            </p:cNvPr>
            <p:cNvSpPr/>
            <p:nvPr/>
          </p:nvSpPr>
          <p:spPr>
            <a:xfrm rot="16200000">
              <a:off x="9503787" y="2259998"/>
              <a:ext cx="1786397" cy="108862"/>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nvGrpSpPr>
          <p:cNvPr id="3" name="Group 2">
            <a:extLst>
              <a:ext uri="{FF2B5EF4-FFF2-40B4-BE49-F238E27FC236}">
                <a16:creationId xmlns:a16="http://schemas.microsoft.com/office/drawing/2014/main" id="{375D9700-7A6C-5148-987C-9AFFA5873BB9}"/>
              </a:ext>
            </a:extLst>
          </p:cNvPr>
          <p:cNvGrpSpPr/>
          <p:nvPr/>
        </p:nvGrpSpPr>
        <p:grpSpPr>
          <a:xfrm>
            <a:off x="7670381" y="602632"/>
            <a:ext cx="2710851" cy="3615587"/>
            <a:chOff x="8282574" y="241775"/>
            <a:chExt cx="2710851" cy="3615587"/>
          </a:xfrm>
        </p:grpSpPr>
        <p:sp>
          <p:nvSpPr>
            <p:cNvPr id="86" name="Rectangle 85">
              <a:extLst>
                <a:ext uri="{FF2B5EF4-FFF2-40B4-BE49-F238E27FC236}">
                  <a16:creationId xmlns:a16="http://schemas.microsoft.com/office/drawing/2014/main" id="{F3EA7D0E-4B64-3846-9A0D-F0031677523E}"/>
                </a:ext>
              </a:extLst>
            </p:cNvPr>
            <p:cNvSpPr/>
            <p:nvPr/>
          </p:nvSpPr>
          <p:spPr>
            <a:xfrm>
              <a:off x="8866325" y="1160577"/>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87" name="Rectangle 86">
              <a:extLst>
                <a:ext uri="{FF2B5EF4-FFF2-40B4-BE49-F238E27FC236}">
                  <a16:creationId xmlns:a16="http://schemas.microsoft.com/office/drawing/2014/main" id="{8DCFC095-5FCD-384D-85E0-6D14166BC18F}"/>
                </a:ext>
              </a:extLst>
            </p:cNvPr>
            <p:cNvSpPr/>
            <p:nvPr/>
          </p:nvSpPr>
          <p:spPr>
            <a:xfrm>
              <a:off x="8864348" y="841835"/>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98" name="TextBox 97">
              <a:extLst>
                <a:ext uri="{FF2B5EF4-FFF2-40B4-BE49-F238E27FC236}">
                  <a16:creationId xmlns:a16="http://schemas.microsoft.com/office/drawing/2014/main" id="{785A8CAA-79FF-5A41-AEFE-9979EDF647BD}"/>
                </a:ext>
              </a:extLst>
            </p:cNvPr>
            <p:cNvSpPr txBox="1"/>
            <p:nvPr/>
          </p:nvSpPr>
          <p:spPr>
            <a:xfrm>
              <a:off x="8365330" y="3549585"/>
              <a:ext cx="2569934" cy="307777"/>
            </a:xfrm>
            <a:prstGeom prst="rect">
              <a:avLst/>
            </a:prstGeom>
            <a:noFill/>
          </p:spPr>
          <p:txBody>
            <a:bodyPr wrap="none" rtlCol="0">
              <a:spAutoFit/>
            </a:bodyPr>
            <a:lstStyle/>
            <a:p>
              <a:r>
                <a:rPr lang="en-US" sz="1400" dirty="0">
                  <a:solidFill>
                    <a:srgbClr val="FF0000"/>
                  </a:solidFill>
                  <a:latin typeface="Consolas" panose="020B0609020204030204" pitchFamily="49" charset="0"/>
                  <a:cs typeface="Consolas" panose="020B0609020204030204" pitchFamily="49" charset="0"/>
                </a:rPr>
                <a:t>stack segment low memory</a:t>
              </a:r>
            </a:p>
          </p:txBody>
        </p:sp>
        <p:sp>
          <p:nvSpPr>
            <p:cNvPr id="99" name="TextBox 98">
              <a:extLst>
                <a:ext uri="{FF2B5EF4-FFF2-40B4-BE49-F238E27FC236}">
                  <a16:creationId xmlns:a16="http://schemas.microsoft.com/office/drawing/2014/main" id="{A4087839-E312-A74D-AFBB-910A538EC9E4}"/>
                </a:ext>
              </a:extLst>
            </p:cNvPr>
            <p:cNvSpPr txBox="1"/>
            <p:nvPr/>
          </p:nvSpPr>
          <p:spPr>
            <a:xfrm>
              <a:off x="8282574" y="241775"/>
              <a:ext cx="2710851" cy="307777"/>
            </a:xfrm>
            <a:prstGeom prst="rect">
              <a:avLst/>
            </a:prstGeom>
            <a:noFill/>
          </p:spPr>
          <p:txBody>
            <a:bodyPr wrap="square" rtlCol="0">
              <a:spAutoFit/>
            </a:bodyPr>
            <a:lstStyle/>
            <a:p>
              <a:r>
                <a:rPr lang="en-US" sz="1400" dirty="0">
                  <a:solidFill>
                    <a:srgbClr val="FF0000"/>
                  </a:solidFill>
                  <a:latin typeface="Consolas" panose="020B0609020204030204" pitchFamily="49" charset="0"/>
                  <a:cs typeface="Consolas" panose="020B0609020204030204" pitchFamily="49" charset="0"/>
                </a:rPr>
                <a:t>stack segment high memory</a:t>
              </a:r>
            </a:p>
          </p:txBody>
        </p:sp>
        <p:sp>
          <p:nvSpPr>
            <p:cNvPr id="101" name="Rectangle 100">
              <a:extLst>
                <a:ext uri="{FF2B5EF4-FFF2-40B4-BE49-F238E27FC236}">
                  <a16:creationId xmlns:a16="http://schemas.microsoft.com/office/drawing/2014/main" id="{47825120-A9CA-5A44-BC34-E073F8F9956C}"/>
                </a:ext>
              </a:extLst>
            </p:cNvPr>
            <p:cNvSpPr/>
            <p:nvPr/>
          </p:nvSpPr>
          <p:spPr>
            <a:xfrm>
              <a:off x="8864345" y="524885"/>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4" name="Rectangle 63">
              <a:extLst>
                <a:ext uri="{FF2B5EF4-FFF2-40B4-BE49-F238E27FC236}">
                  <a16:creationId xmlns:a16="http://schemas.microsoft.com/office/drawing/2014/main" id="{1507394D-39E3-4C48-916C-A311C4D25A91}"/>
                </a:ext>
              </a:extLst>
            </p:cNvPr>
            <p:cNvSpPr/>
            <p:nvPr/>
          </p:nvSpPr>
          <p:spPr>
            <a:xfrm>
              <a:off x="8874579" y="1469517"/>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5" name="Rectangle 64">
              <a:extLst>
                <a:ext uri="{FF2B5EF4-FFF2-40B4-BE49-F238E27FC236}">
                  <a16:creationId xmlns:a16="http://schemas.microsoft.com/office/drawing/2014/main" id="{327F2EBB-94C1-5646-9DAC-525ED5F3D735}"/>
                </a:ext>
              </a:extLst>
            </p:cNvPr>
            <p:cNvSpPr/>
            <p:nvPr/>
          </p:nvSpPr>
          <p:spPr>
            <a:xfrm>
              <a:off x="8869383" y="1788539"/>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6" name="Rectangle 65">
              <a:extLst>
                <a:ext uri="{FF2B5EF4-FFF2-40B4-BE49-F238E27FC236}">
                  <a16:creationId xmlns:a16="http://schemas.microsoft.com/office/drawing/2014/main" id="{B13DA468-13A0-3244-A3E3-E59A415BA863}"/>
                </a:ext>
              </a:extLst>
            </p:cNvPr>
            <p:cNvSpPr/>
            <p:nvPr/>
          </p:nvSpPr>
          <p:spPr>
            <a:xfrm>
              <a:off x="8869382" y="2100626"/>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7" name="Rectangle 66">
              <a:extLst>
                <a:ext uri="{FF2B5EF4-FFF2-40B4-BE49-F238E27FC236}">
                  <a16:creationId xmlns:a16="http://schemas.microsoft.com/office/drawing/2014/main" id="{FEB3BA42-83E2-DD42-9129-ED4F0C3652F0}"/>
                </a:ext>
              </a:extLst>
            </p:cNvPr>
            <p:cNvSpPr/>
            <p:nvPr/>
          </p:nvSpPr>
          <p:spPr>
            <a:xfrm>
              <a:off x="8864186" y="2412713"/>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8" name="Rectangle 67">
              <a:extLst>
                <a:ext uri="{FF2B5EF4-FFF2-40B4-BE49-F238E27FC236}">
                  <a16:creationId xmlns:a16="http://schemas.microsoft.com/office/drawing/2014/main" id="{8A292048-C176-E046-ADF5-7C813E2C1C5F}"/>
                </a:ext>
              </a:extLst>
            </p:cNvPr>
            <p:cNvSpPr/>
            <p:nvPr/>
          </p:nvSpPr>
          <p:spPr>
            <a:xfrm>
              <a:off x="8858990" y="2720571"/>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9" name="Rectangle 68">
              <a:extLst>
                <a:ext uri="{FF2B5EF4-FFF2-40B4-BE49-F238E27FC236}">
                  <a16:creationId xmlns:a16="http://schemas.microsoft.com/office/drawing/2014/main" id="{4D1413B5-78F3-A54A-B50A-9AE869D0EC75}"/>
                </a:ext>
              </a:extLst>
            </p:cNvPr>
            <p:cNvSpPr/>
            <p:nvPr/>
          </p:nvSpPr>
          <p:spPr>
            <a:xfrm>
              <a:off x="8854259" y="3041548"/>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73" name="TextBox 72">
            <a:extLst>
              <a:ext uri="{FF2B5EF4-FFF2-40B4-BE49-F238E27FC236}">
                <a16:creationId xmlns:a16="http://schemas.microsoft.com/office/drawing/2014/main" id="{4B4AD2BE-6085-B440-A31F-2A91419DFC4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14" name="Group 13">
            <a:extLst>
              <a:ext uri="{FF2B5EF4-FFF2-40B4-BE49-F238E27FC236}">
                <a16:creationId xmlns:a16="http://schemas.microsoft.com/office/drawing/2014/main" id="{A925C2D3-E50A-EEF4-DEC3-D63A2ED6A963}"/>
              </a:ext>
            </a:extLst>
          </p:cNvPr>
          <p:cNvGrpSpPr/>
          <p:nvPr/>
        </p:nvGrpSpPr>
        <p:grpSpPr>
          <a:xfrm>
            <a:off x="9644227" y="1653001"/>
            <a:ext cx="1167312" cy="252557"/>
            <a:chOff x="9336049" y="983858"/>
            <a:chExt cx="1167312" cy="252557"/>
          </a:xfrm>
        </p:grpSpPr>
        <p:sp>
          <p:nvSpPr>
            <p:cNvPr id="74" name="Rectangle 8">
              <a:extLst>
                <a:ext uri="{FF2B5EF4-FFF2-40B4-BE49-F238E27FC236}">
                  <a16:creationId xmlns:a16="http://schemas.microsoft.com/office/drawing/2014/main" id="{A01503E5-059E-D5A7-1972-C8EBE6040239}"/>
                </a:ext>
              </a:extLst>
            </p:cNvPr>
            <p:cNvSpPr>
              <a:spLocks noChangeArrowheads="1"/>
            </p:cNvSpPr>
            <p:nvPr>
              <p:custDataLst>
                <p:tags r:id="rId1"/>
              </p:custDataLst>
            </p:nvPr>
          </p:nvSpPr>
          <p:spPr bwMode="gray">
            <a:xfrm>
              <a:off x="9922683" y="983858"/>
              <a:ext cx="580678" cy="252557"/>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sp</a:t>
              </a: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   </a:t>
              </a:r>
              <a:r>
                <a:rPr lang="en-US" sz="1400" kern="0" dirty="0">
                  <a:solidFill>
                    <a:sysClr val="windowText" lastClr="000000"/>
                  </a:solidFill>
                  <a:latin typeface="Consolas" panose="020B0609020204030204" pitchFamily="49" charset="0"/>
                  <a:ea typeface="ＭＳ Ｐゴシック" charset="0"/>
                  <a:cs typeface="Consolas" panose="020B0609020204030204" pitchFamily="49" charset="0"/>
                </a:rPr>
                <a:t>before push</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75" name="Left Arrow 74">
              <a:extLst>
                <a:ext uri="{FF2B5EF4-FFF2-40B4-BE49-F238E27FC236}">
                  <a16:creationId xmlns:a16="http://schemas.microsoft.com/office/drawing/2014/main" id="{7DDB90F4-CC2D-BDE9-B577-CF40C878FFEE}"/>
                </a:ext>
              </a:extLst>
            </p:cNvPr>
            <p:cNvSpPr/>
            <p:nvPr/>
          </p:nvSpPr>
          <p:spPr>
            <a:xfrm>
              <a:off x="9336049" y="1045972"/>
              <a:ext cx="580678" cy="114856"/>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Tree>
    <p:extLst>
      <p:ext uri="{BB962C8B-B14F-4D97-AF65-F5344CB8AC3E}">
        <p14:creationId xmlns:p14="http://schemas.microsoft.com/office/powerpoint/2010/main" val="414406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7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Content Placeholder 62">
            <a:extLst>
              <a:ext uri="{FF2B5EF4-FFF2-40B4-BE49-F238E27FC236}">
                <a16:creationId xmlns:a16="http://schemas.microsoft.com/office/drawing/2014/main" id="{3D2D1849-A64C-D642-B6C1-3F9E55DFF18E}"/>
              </a:ext>
            </a:extLst>
          </p:cNvPr>
          <p:cNvSpPr>
            <a:spLocks noGrp="1"/>
          </p:cNvSpPr>
          <p:nvPr>
            <p:ph sz="quarter" idx="15"/>
          </p:nvPr>
        </p:nvSpPr>
        <p:spPr>
          <a:xfrm>
            <a:off x="716610" y="4795552"/>
            <a:ext cx="10925419" cy="1895717"/>
          </a:xfrm>
          <a:solidFill>
            <a:schemeClr val="accent4">
              <a:lumMod val="20000"/>
              <a:lumOff val="80000"/>
            </a:schemeClr>
          </a:solidFill>
          <a:ln>
            <a:solidFill>
              <a:schemeClr val="accent1"/>
            </a:solidFill>
          </a:ln>
        </p:spPr>
        <p:txBody>
          <a:bodyPr/>
          <a:lstStyle/>
          <a:p>
            <a:r>
              <a:rPr lang="en-US" sz="2000" b="1" dirty="0">
                <a:solidFill>
                  <a:schemeClr val="accent5"/>
                </a:solidFill>
                <a:latin typeface="Consolas" panose="020B0609020204030204" pitchFamily="49" charset="0"/>
                <a:cs typeface="Consolas" panose="020B0609020204030204" pitchFamily="49" charset="0"/>
              </a:rPr>
              <a:t>pop</a:t>
            </a:r>
            <a:r>
              <a:rPr lang="en-US" sz="2000" b="1" dirty="0">
                <a:solidFill>
                  <a:schemeClr val="accent5"/>
                </a:solidFill>
                <a:latin typeface="Courier New" panose="02070309020205020404" pitchFamily="49" charset="0"/>
                <a:cs typeface="Courier New" panose="02070309020205020404" pitchFamily="49" charset="0"/>
              </a:rPr>
              <a:t> </a:t>
            </a:r>
            <a:r>
              <a:rPr lang="en-US" sz="2000" dirty="0">
                <a:cs typeface="Courier New" panose="02070309020205020404" pitchFamily="49" charset="0"/>
              </a:rPr>
              <a:t>copies the contents of stack segment memory to the </a:t>
            </a:r>
            <a:r>
              <a:rPr lang="en-US" sz="2000" b="1" dirty="0">
                <a:solidFill>
                  <a:srgbClr val="F37440"/>
                </a:solidFill>
                <a:latin typeface="Consolas" panose="020B0609020204030204" pitchFamily="49" charset="0"/>
                <a:cs typeface="Consolas" panose="020B0609020204030204" pitchFamily="49" charset="0"/>
              </a:rPr>
              <a:t>{reg list}</a:t>
            </a:r>
            <a:endParaRPr lang="en-US" sz="2000" dirty="0">
              <a:latin typeface="Consolas" panose="020B0609020204030204" pitchFamily="49" charset="0"/>
              <a:cs typeface="Consolas" panose="020B0609020204030204" pitchFamily="49" charset="0"/>
            </a:endParaRPr>
          </a:p>
          <a:p>
            <a:r>
              <a:rPr lang="en-US" sz="2000" b="1" dirty="0">
                <a:solidFill>
                  <a:schemeClr val="accent5"/>
                </a:solidFill>
                <a:latin typeface="Consolas" panose="020B0609020204030204" pitchFamily="49" charset="0"/>
                <a:cs typeface="Consolas" panose="020B0609020204030204" pitchFamily="49" charset="0"/>
              </a:rPr>
              <a:t>pop</a:t>
            </a:r>
            <a:r>
              <a:rPr lang="en-US" sz="2000" dirty="0">
                <a:cs typeface="Courier New" panose="02070309020205020404" pitchFamily="49" charset="0"/>
              </a:rPr>
              <a:t> </a:t>
            </a:r>
            <a:r>
              <a:rPr lang="en-US" sz="2000" b="1" u="sng" dirty="0">
                <a:cs typeface="Courier New" panose="02070309020205020404" pitchFamily="49" charset="0"/>
              </a:rPr>
              <a:t>adds:</a:t>
            </a:r>
            <a:r>
              <a:rPr lang="en-US" sz="2000" dirty="0">
                <a:solidFill>
                  <a:srgbClr val="0070C0"/>
                </a:solidFill>
                <a:cs typeface="Courier New" panose="02070309020205020404" pitchFamily="49" charset="0"/>
              </a:rPr>
              <a:t>  (# of registers restored) * (4 bytes) to </a:t>
            </a:r>
            <a:r>
              <a:rPr lang="en-US" sz="2000" b="1" dirty="0" err="1">
                <a:solidFill>
                  <a:srgbClr val="F37440"/>
                </a:solidFill>
                <a:latin typeface="Courier New" panose="02070309020205020404" pitchFamily="49" charset="0"/>
                <a:cs typeface="Courier New" panose="02070309020205020404" pitchFamily="49" charset="0"/>
              </a:rPr>
              <a:t>sp</a:t>
            </a:r>
            <a:r>
              <a:rPr lang="en-US" sz="2000" dirty="0">
                <a:solidFill>
                  <a:srgbClr val="0070C0"/>
                </a:solidFill>
                <a:cs typeface="Courier New" panose="02070309020205020404" pitchFamily="49" charset="0"/>
              </a:rPr>
              <a:t> to </a:t>
            </a:r>
            <a:r>
              <a:rPr lang="en-US" sz="2000" b="1" i="1" dirty="0">
                <a:solidFill>
                  <a:srgbClr val="F37440"/>
                </a:solidFill>
                <a:cs typeface="Courier New" panose="02070309020205020404" pitchFamily="49" charset="0"/>
              </a:rPr>
              <a:t>deallocate</a:t>
            </a:r>
            <a:r>
              <a:rPr lang="en-US" sz="2000" dirty="0">
                <a:solidFill>
                  <a:srgbClr val="0070C0"/>
                </a:solidFill>
                <a:cs typeface="Courier New" panose="02070309020205020404" pitchFamily="49" charset="0"/>
              </a:rPr>
              <a:t> space on the stack</a:t>
            </a:r>
          </a:p>
          <a:p>
            <a:pPr lvl="1"/>
            <a:r>
              <a:rPr lang="en-US" sz="1800" dirty="0" err="1">
                <a:solidFill>
                  <a:srgbClr val="0070C0"/>
                </a:solidFill>
                <a:cs typeface="Courier New" panose="02070309020205020404" pitchFamily="49" charset="0"/>
              </a:rPr>
              <a:t>sp</a:t>
            </a:r>
            <a:r>
              <a:rPr lang="en-US" sz="1800" dirty="0">
                <a:solidFill>
                  <a:srgbClr val="0070C0"/>
                </a:solidFill>
                <a:cs typeface="Courier New" panose="02070309020205020404" pitchFamily="49" charset="0"/>
              </a:rPr>
              <a:t> = </a:t>
            </a:r>
            <a:r>
              <a:rPr lang="en-US" sz="1800" dirty="0" err="1">
                <a:solidFill>
                  <a:srgbClr val="0070C0"/>
                </a:solidFill>
                <a:cs typeface="Courier New" panose="02070309020205020404" pitchFamily="49" charset="0"/>
              </a:rPr>
              <a:t>sp</a:t>
            </a:r>
            <a:r>
              <a:rPr lang="en-US" sz="1800" dirty="0">
                <a:solidFill>
                  <a:srgbClr val="0070C0"/>
                </a:solidFill>
                <a:cs typeface="Courier New" panose="02070309020205020404" pitchFamily="49" charset="0"/>
              </a:rPr>
              <a:t> + (# registers restored * 4)</a:t>
            </a:r>
          </a:p>
          <a:p>
            <a:r>
              <a:rPr lang="en-US" sz="2000" b="1" dirty="0">
                <a:latin typeface="Consolas" panose="020B0609020204030204" pitchFamily="49" charset="0"/>
                <a:cs typeface="Consolas" panose="020B0609020204030204" pitchFamily="49" charset="0"/>
              </a:rPr>
              <a:t>Remember</a:t>
            </a:r>
            <a:r>
              <a:rPr lang="en-US" sz="2000" b="1" dirty="0">
                <a:latin typeface="Courier New" panose="02070309020205020404" pitchFamily="49" charset="0"/>
                <a:cs typeface="Courier New" panose="02070309020205020404" pitchFamily="49" charset="0"/>
              </a:rPr>
              <a:t>: </a:t>
            </a:r>
            <a:r>
              <a:rPr lang="en-US" sz="2000" b="1" dirty="0">
                <a:solidFill>
                  <a:srgbClr val="F37440"/>
                </a:solidFill>
                <a:latin typeface="Courier New" panose="02070309020205020404" pitchFamily="49" charset="0"/>
                <a:cs typeface="Courier New" panose="02070309020205020404" pitchFamily="49" charset="0"/>
              </a:rPr>
              <a:t>{reg list} </a:t>
            </a:r>
            <a:r>
              <a:rPr lang="en-US" sz="2000" u="sng" dirty="0">
                <a:solidFill>
                  <a:srgbClr val="FF0000"/>
                </a:solidFill>
                <a:cs typeface="Courier New" panose="02070309020205020404" pitchFamily="49" charset="0"/>
              </a:rPr>
              <a:t>must be the same</a:t>
            </a:r>
            <a:r>
              <a:rPr lang="en-US" sz="2000" dirty="0">
                <a:solidFill>
                  <a:srgbClr val="FF0000"/>
                </a:solidFill>
                <a:cs typeface="Courier New" panose="02070309020205020404" pitchFamily="49" charset="0"/>
              </a:rPr>
              <a:t> in both the </a:t>
            </a:r>
            <a:r>
              <a:rPr lang="en-US" sz="2000" b="1" dirty="0">
                <a:solidFill>
                  <a:schemeClr val="accent5"/>
                </a:solidFill>
                <a:latin typeface="Courier New" panose="02070309020205020404" pitchFamily="49" charset="0"/>
                <a:cs typeface="Courier New" panose="02070309020205020404" pitchFamily="49" charset="0"/>
              </a:rPr>
              <a:t>push </a:t>
            </a:r>
            <a:r>
              <a:rPr lang="en-US" sz="2000" dirty="0">
                <a:cs typeface="Courier New" panose="02070309020205020404" pitchFamily="49" charset="0"/>
              </a:rPr>
              <a:t>and the corresponding  </a:t>
            </a:r>
            <a:r>
              <a:rPr lang="en-US" sz="2000" b="1" dirty="0">
                <a:solidFill>
                  <a:schemeClr val="accent5"/>
                </a:solidFill>
                <a:latin typeface="Courier New" panose="02070309020205020404" pitchFamily="49" charset="0"/>
                <a:cs typeface="Courier New" panose="02070309020205020404" pitchFamily="49" charset="0"/>
              </a:rPr>
              <a:t>pop</a:t>
            </a:r>
            <a:r>
              <a:rPr lang="en-US" sz="2000" dirty="0">
                <a:cs typeface="Courier New" panose="02070309020205020404" pitchFamily="49" charset="0"/>
              </a:rPr>
              <a:t> </a:t>
            </a:r>
            <a:endParaRPr lang="en-US" sz="2000" dirty="0">
              <a:solidFill>
                <a:srgbClr val="FF0000"/>
              </a:solidFill>
            </a:endParaRPr>
          </a:p>
        </p:txBody>
      </p:sp>
      <p:sp>
        <p:nvSpPr>
          <p:cNvPr id="2" name="Title 1">
            <a:extLst>
              <a:ext uri="{FF2B5EF4-FFF2-40B4-BE49-F238E27FC236}">
                <a16:creationId xmlns:a16="http://schemas.microsoft.com/office/drawing/2014/main" id="{10395E47-5BE2-F741-A496-9B02FA3ECA9D}"/>
              </a:ext>
            </a:extLst>
          </p:cNvPr>
          <p:cNvSpPr>
            <a:spLocks noGrp="1"/>
          </p:cNvSpPr>
          <p:nvPr>
            <p:ph type="title"/>
          </p:nvPr>
        </p:nvSpPr>
        <p:spPr>
          <a:xfrm>
            <a:off x="408076" y="109133"/>
            <a:ext cx="10515600" cy="494036"/>
          </a:xfrm>
        </p:spPr>
        <p:txBody>
          <a:bodyPr/>
          <a:lstStyle/>
          <a:p>
            <a:r>
              <a:rPr lang="en-US" dirty="0">
                <a:latin typeface="+mn-lt"/>
                <a:cs typeface="Consolas" panose="020B0609020204030204" pitchFamily="49" charset="0"/>
              </a:rPr>
              <a:t>pop: Multiple Register Restore from the stack</a:t>
            </a:r>
          </a:p>
        </p:txBody>
      </p:sp>
      <p:sp>
        <p:nvSpPr>
          <p:cNvPr id="53" name="TextBox 52">
            <a:extLst>
              <a:ext uri="{FF2B5EF4-FFF2-40B4-BE49-F238E27FC236}">
                <a16:creationId xmlns:a16="http://schemas.microsoft.com/office/drawing/2014/main" id="{35F5C0D4-162D-7E47-B9CB-06D5375BD5EB}"/>
              </a:ext>
            </a:extLst>
          </p:cNvPr>
          <p:cNvSpPr txBox="1"/>
          <p:nvPr/>
        </p:nvSpPr>
        <p:spPr>
          <a:xfrm>
            <a:off x="7472756" y="741792"/>
            <a:ext cx="2989921" cy="338554"/>
          </a:xfrm>
          <a:prstGeom prst="rect">
            <a:avLst/>
          </a:prstGeom>
          <a:noFill/>
        </p:spPr>
        <p:txBody>
          <a:bodyPr wrap="none" rtlCol="0">
            <a:spAutoFit/>
          </a:bodyPr>
          <a:lstStyle/>
          <a:p>
            <a:r>
              <a:rPr lang="en-US" sz="1600" dirty="0">
                <a:solidFill>
                  <a:srgbClr val="FF0000"/>
                </a:solidFill>
                <a:latin typeface="Consolas" panose="020B0609020204030204" pitchFamily="49" charset="0"/>
                <a:cs typeface="Consolas" panose="020B0609020204030204" pitchFamily="49" charset="0"/>
              </a:rPr>
              <a:t>stack segment high memory</a:t>
            </a:r>
          </a:p>
        </p:txBody>
      </p:sp>
      <p:grpSp>
        <p:nvGrpSpPr>
          <p:cNvPr id="5" name="Group 4">
            <a:extLst>
              <a:ext uri="{FF2B5EF4-FFF2-40B4-BE49-F238E27FC236}">
                <a16:creationId xmlns:a16="http://schemas.microsoft.com/office/drawing/2014/main" id="{3DF0EF98-8856-3044-9745-DE6003A5E7AB}"/>
              </a:ext>
            </a:extLst>
          </p:cNvPr>
          <p:cNvGrpSpPr/>
          <p:nvPr/>
        </p:nvGrpSpPr>
        <p:grpSpPr>
          <a:xfrm>
            <a:off x="5465254" y="1021335"/>
            <a:ext cx="4885213" cy="3363415"/>
            <a:chOff x="6458987" y="317753"/>
            <a:chExt cx="4885213" cy="3363415"/>
          </a:xfrm>
        </p:grpSpPr>
        <p:sp>
          <p:nvSpPr>
            <p:cNvPr id="37" name="Rectangle 36">
              <a:extLst>
                <a:ext uri="{FF2B5EF4-FFF2-40B4-BE49-F238E27FC236}">
                  <a16:creationId xmlns:a16="http://schemas.microsoft.com/office/drawing/2014/main" id="{721A1CA1-9ADB-0E4E-BE46-DE490CA4DE25}"/>
                </a:ext>
              </a:extLst>
            </p:cNvPr>
            <p:cNvSpPr>
              <a:spLocks noChangeArrowheads="1"/>
            </p:cNvSpPr>
            <p:nvPr>
              <p:custDataLst>
                <p:tags r:id="rId3"/>
              </p:custDataLst>
            </p:nvPr>
          </p:nvSpPr>
          <p:spPr bwMode="gray">
            <a:xfrm>
              <a:off x="6800967" y="1955944"/>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kern="0">
                  <a:solidFill>
                    <a:schemeClr val="bg1"/>
                  </a:solidFill>
                  <a:latin typeface="Consolas" panose="020B0609020204030204" pitchFamily="49" charset="0"/>
                  <a:ea typeface="ＭＳ Ｐゴシック" charset="0"/>
                  <a:cs typeface="Consolas" panose="020B0609020204030204" pitchFamily="49" charset="0"/>
                </a:rPr>
                <a:t>r8</a:t>
              </a:r>
            </a:p>
          </p:txBody>
        </p:sp>
        <p:sp>
          <p:nvSpPr>
            <p:cNvPr id="38" name="Rectangle 15">
              <a:extLst>
                <a:ext uri="{FF2B5EF4-FFF2-40B4-BE49-F238E27FC236}">
                  <a16:creationId xmlns:a16="http://schemas.microsoft.com/office/drawing/2014/main" id="{9EA88CEC-22BD-0B4C-A65C-4CD1B7F66947}"/>
                </a:ext>
              </a:extLst>
            </p:cNvPr>
            <p:cNvSpPr>
              <a:spLocks noChangeArrowheads="1"/>
            </p:cNvSpPr>
            <p:nvPr>
              <p:custDataLst>
                <p:tags r:id="rId4"/>
              </p:custDataLst>
            </p:nvPr>
          </p:nvSpPr>
          <p:spPr bwMode="gray">
            <a:xfrm>
              <a:off x="6800965" y="2901756"/>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kern="0" dirty="0">
                  <a:solidFill>
                    <a:schemeClr val="bg1"/>
                  </a:solidFill>
                  <a:latin typeface="Consolas" panose="020B0609020204030204" pitchFamily="49" charset="0"/>
                  <a:ea typeface="ＭＳ Ｐゴシック" charset="0"/>
                  <a:cs typeface="Consolas" panose="020B0609020204030204" pitchFamily="49" charset="0"/>
                </a:rPr>
                <a:t>r4</a:t>
              </a:r>
            </a:p>
          </p:txBody>
        </p:sp>
        <p:sp>
          <p:nvSpPr>
            <p:cNvPr id="39" name="Rectangle 16">
              <a:extLst>
                <a:ext uri="{FF2B5EF4-FFF2-40B4-BE49-F238E27FC236}">
                  <a16:creationId xmlns:a16="http://schemas.microsoft.com/office/drawing/2014/main" id="{41C7A412-A29E-8449-99EE-BDE102C89B55}"/>
                </a:ext>
              </a:extLst>
            </p:cNvPr>
            <p:cNvSpPr>
              <a:spLocks noChangeArrowheads="1"/>
            </p:cNvSpPr>
            <p:nvPr>
              <p:custDataLst>
                <p:tags r:id="rId5"/>
              </p:custDataLst>
            </p:nvPr>
          </p:nvSpPr>
          <p:spPr bwMode="gray">
            <a:xfrm>
              <a:off x="6800965" y="2598878"/>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kern="0">
                  <a:solidFill>
                    <a:schemeClr val="bg1"/>
                  </a:solidFill>
                  <a:latin typeface="Consolas" panose="020B0609020204030204" pitchFamily="49" charset="0"/>
                  <a:ea typeface="ＭＳ Ｐゴシック" charset="0"/>
                  <a:cs typeface="Consolas" panose="020B0609020204030204" pitchFamily="49" charset="0"/>
                </a:rPr>
                <a:t>r5</a:t>
              </a:r>
            </a:p>
          </p:txBody>
        </p:sp>
        <p:sp>
          <p:nvSpPr>
            <p:cNvPr id="40" name="Rectangle 39">
              <a:extLst>
                <a:ext uri="{FF2B5EF4-FFF2-40B4-BE49-F238E27FC236}">
                  <a16:creationId xmlns:a16="http://schemas.microsoft.com/office/drawing/2014/main" id="{A45FA065-DF99-6E46-AF7B-87BB9C138F51}"/>
                </a:ext>
              </a:extLst>
            </p:cNvPr>
            <p:cNvSpPr/>
            <p:nvPr/>
          </p:nvSpPr>
          <p:spPr>
            <a:xfrm>
              <a:off x="8927063" y="953445"/>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1" name="Rectangle 40">
              <a:extLst>
                <a:ext uri="{FF2B5EF4-FFF2-40B4-BE49-F238E27FC236}">
                  <a16:creationId xmlns:a16="http://schemas.microsoft.com/office/drawing/2014/main" id="{A5411BA8-CF7C-8649-89D3-C78FC69B8ADB}"/>
                </a:ext>
              </a:extLst>
            </p:cNvPr>
            <p:cNvSpPr/>
            <p:nvPr/>
          </p:nvSpPr>
          <p:spPr>
            <a:xfrm>
              <a:off x="8925086" y="63470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2" name="Rectangle 41">
              <a:extLst>
                <a:ext uri="{FF2B5EF4-FFF2-40B4-BE49-F238E27FC236}">
                  <a16:creationId xmlns:a16="http://schemas.microsoft.com/office/drawing/2014/main" id="{B6CB8913-DB47-E549-AE46-AAF91096BE92}"/>
                </a:ext>
              </a:extLst>
            </p:cNvPr>
            <p:cNvSpPr/>
            <p:nvPr/>
          </p:nvSpPr>
          <p:spPr>
            <a:xfrm>
              <a:off x="8925086" y="1261444"/>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sp>
          <p:nvSpPr>
            <p:cNvPr id="43" name="Rectangle 42">
              <a:extLst>
                <a:ext uri="{FF2B5EF4-FFF2-40B4-BE49-F238E27FC236}">
                  <a16:creationId xmlns:a16="http://schemas.microsoft.com/office/drawing/2014/main" id="{7EEC5883-51BB-5541-9599-2160E05C3C70}"/>
                </a:ext>
              </a:extLst>
            </p:cNvPr>
            <p:cNvSpPr/>
            <p:nvPr/>
          </p:nvSpPr>
          <p:spPr>
            <a:xfrm>
              <a:off x="8926923" y="1589741"/>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sp>
          <p:nvSpPr>
            <p:cNvPr id="44" name="Rectangle 43">
              <a:extLst>
                <a:ext uri="{FF2B5EF4-FFF2-40B4-BE49-F238E27FC236}">
                  <a16:creationId xmlns:a16="http://schemas.microsoft.com/office/drawing/2014/main" id="{94EDAF78-E75E-8748-A474-76111A212BAA}"/>
                </a:ext>
              </a:extLst>
            </p:cNvPr>
            <p:cNvSpPr/>
            <p:nvPr/>
          </p:nvSpPr>
          <p:spPr>
            <a:xfrm>
              <a:off x="8925085" y="191803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r8</a:t>
              </a:r>
            </a:p>
          </p:txBody>
        </p:sp>
        <p:sp>
          <p:nvSpPr>
            <p:cNvPr id="45" name="Rectangle 44">
              <a:extLst>
                <a:ext uri="{FF2B5EF4-FFF2-40B4-BE49-F238E27FC236}">
                  <a16:creationId xmlns:a16="http://schemas.microsoft.com/office/drawing/2014/main" id="{985B4905-98C3-6B46-AC1B-667531DAAFD0}"/>
                </a:ext>
              </a:extLst>
            </p:cNvPr>
            <p:cNvSpPr/>
            <p:nvPr/>
          </p:nvSpPr>
          <p:spPr>
            <a:xfrm>
              <a:off x="8925085" y="223252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r6</a:t>
              </a:r>
            </a:p>
          </p:txBody>
        </p:sp>
        <p:sp>
          <p:nvSpPr>
            <p:cNvPr id="46" name="Rectangle 45">
              <a:extLst>
                <a:ext uri="{FF2B5EF4-FFF2-40B4-BE49-F238E27FC236}">
                  <a16:creationId xmlns:a16="http://schemas.microsoft.com/office/drawing/2014/main" id="{3142CAEA-317D-C747-9EF1-13DE4EC3404A}"/>
                </a:ext>
              </a:extLst>
            </p:cNvPr>
            <p:cNvSpPr/>
            <p:nvPr/>
          </p:nvSpPr>
          <p:spPr>
            <a:xfrm>
              <a:off x="8925084" y="286001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r4</a:t>
              </a:r>
            </a:p>
          </p:txBody>
        </p:sp>
        <p:sp>
          <p:nvSpPr>
            <p:cNvPr id="47" name="Rectangle 46">
              <a:extLst>
                <a:ext uri="{FF2B5EF4-FFF2-40B4-BE49-F238E27FC236}">
                  <a16:creationId xmlns:a16="http://schemas.microsoft.com/office/drawing/2014/main" id="{CD3CACA5-1FE9-474A-825E-F8D0F591DFE8}"/>
                </a:ext>
              </a:extLst>
            </p:cNvPr>
            <p:cNvSpPr/>
            <p:nvPr/>
          </p:nvSpPr>
          <p:spPr>
            <a:xfrm>
              <a:off x="8925083" y="255396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r5</a:t>
              </a:r>
            </a:p>
          </p:txBody>
        </p:sp>
        <p:sp>
          <p:nvSpPr>
            <p:cNvPr id="48" name="Rectangle 9">
              <a:extLst>
                <a:ext uri="{FF2B5EF4-FFF2-40B4-BE49-F238E27FC236}">
                  <a16:creationId xmlns:a16="http://schemas.microsoft.com/office/drawing/2014/main" id="{3F10DFB7-1A5C-4F44-8D22-87B675B906C7}"/>
                </a:ext>
              </a:extLst>
            </p:cNvPr>
            <p:cNvSpPr>
              <a:spLocks noChangeArrowheads="1"/>
            </p:cNvSpPr>
            <p:nvPr>
              <p:custDataLst>
                <p:tags r:id="rId6"/>
              </p:custDataLst>
            </p:nvPr>
          </p:nvSpPr>
          <p:spPr bwMode="gray">
            <a:xfrm>
              <a:off x="6800968" y="1289779"/>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lgn="ct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lr</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49" name="Rectangle 8">
              <a:extLst>
                <a:ext uri="{FF2B5EF4-FFF2-40B4-BE49-F238E27FC236}">
                  <a16:creationId xmlns:a16="http://schemas.microsoft.com/office/drawing/2014/main" id="{8CD923DA-9575-DF4A-979D-E0D18D1757B0}"/>
                </a:ext>
              </a:extLst>
            </p:cNvPr>
            <p:cNvSpPr>
              <a:spLocks noChangeArrowheads="1"/>
            </p:cNvSpPr>
            <p:nvPr>
              <p:custDataLst>
                <p:tags r:id="rId7"/>
              </p:custDataLst>
            </p:nvPr>
          </p:nvSpPr>
          <p:spPr bwMode="gray">
            <a:xfrm>
              <a:off x="6800968" y="1629758"/>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lgn="ct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fp</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51" name="Rectangle 16">
              <a:extLst>
                <a:ext uri="{FF2B5EF4-FFF2-40B4-BE49-F238E27FC236}">
                  <a16:creationId xmlns:a16="http://schemas.microsoft.com/office/drawing/2014/main" id="{FC5524AD-1266-B64B-BF74-9A3499384EA7}"/>
                </a:ext>
              </a:extLst>
            </p:cNvPr>
            <p:cNvSpPr>
              <a:spLocks noChangeArrowheads="1"/>
            </p:cNvSpPr>
            <p:nvPr>
              <p:custDataLst>
                <p:tags r:id="rId8"/>
              </p:custDataLst>
            </p:nvPr>
          </p:nvSpPr>
          <p:spPr bwMode="gray">
            <a:xfrm>
              <a:off x="6800966" y="2274138"/>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kern="0" dirty="0">
                  <a:solidFill>
                    <a:schemeClr val="bg1"/>
                  </a:solidFill>
                  <a:latin typeface="Consolas" panose="020B0609020204030204" pitchFamily="49" charset="0"/>
                  <a:ea typeface="ＭＳ Ｐゴシック" charset="0"/>
                  <a:cs typeface="Consolas" panose="020B0609020204030204" pitchFamily="49" charset="0"/>
                </a:rPr>
                <a:t>r6</a:t>
              </a:r>
            </a:p>
          </p:txBody>
        </p:sp>
        <p:sp>
          <p:nvSpPr>
            <p:cNvPr id="52" name="TextBox 51">
              <a:extLst>
                <a:ext uri="{FF2B5EF4-FFF2-40B4-BE49-F238E27FC236}">
                  <a16:creationId xmlns:a16="http://schemas.microsoft.com/office/drawing/2014/main" id="{15949DDD-1264-3F47-9BDE-7CF5E2702A1D}"/>
                </a:ext>
              </a:extLst>
            </p:cNvPr>
            <p:cNvSpPr txBox="1"/>
            <p:nvPr/>
          </p:nvSpPr>
          <p:spPr>
            <a:xfrm>
              <a:off x="8466489" y="3342614"/>
              <a:ext cx="2877711" cy="338554"/>
            </a:xfrm>
            <a:prstGeom prst="rect">
              <a:avLst/>
            </a:prstGeom>
            <a:noFill/>
          </p:spPr>
          <p:txBody>
            <a:bodyPr wrap="none" rtlCol="0">
              <a:spAutoFit/>
            </a:bodyPr>
            <a:lstStyle/>
            <a:p>
              <a:r>
                <a:rPr lang="en-US" sz="1600" dirty="0">
                  <a:solidFill>
                    <a:srgbClr val="FF0000"/>
                  </a:solidFill>
                  <a:latin typeface="Consolas" panose="020B0609020204030204" pitchFamily="49" charset="0"/>
                  <a:cs typeface="Consolas" panose="020B0609020204030204" pitchFamily="49" charset="0"/>
                </a:rPr>
                <a:t>stack segment low memory</a:t>
              </a:r>
            </a:p>
          </p:txBody>
        </p:sp>
        <p:sp>
          <p:nvSpPr>
            <p:cNvPr id="54" name="TextBox 53">
              <a:extLst>
                <a:ext uri="{FF2B5EF4-FFF2-40B4-BE49-F238E27FC236}">
                  <a16:creationId xmlns:a16="http://schemas.microsoft.com/office/drawing/2014/main" id="{A78E2F33-9D1B-244F-B4FB-C1C88266C04B}"/>
                </a:ext>
              </a:extLst>
            </p:cNvPr>
            <p:cNvSpPr txBox="1"/>
            <p:nvPr/>
          </p:nvSpPr>
          <p:spPr>
            <a:xfrm>
              <a:off x="6458987" y="749073"/>
              <a:ext cx="1643399" cy="338554"/>
            </a:xfrm>
            <a:prstGeom prst="rect">
              <a:avLst/>
            </a:prstGeom>
            <a:noFill/>
          </p:spPr>
          <p:txBody>
            <a:bodyPr wrap="none" rtlCol="0">
              <a:spAutoFit/>
            </a:bodyPr>
            <a:lstStyle/>
            <a:p>
              <a:r>
                <a:rPr lang="en-US" sz="1600" dirty="0">
                  <a:latin typeface="Consolas" panose="020B0609020204030204" pitchFamily="49" charset="0"/>
                  <a:cs typeface="Consolas" panose="020B0609020204030204" pitchFamily="49" charset="0"/>
                </a:rPr>
                <a:t>CPU registers</a:t>
              </a:r>
            </a:p>
          </p:txBody>
        </p:sp>
        <p:sp>
          <p:nvSpPr>
            <p:cNvPr id="55" name="Rectangle 54">
              <a:extLst>
                <a:ext uri="{FF2B5EF4-FFF2-40B4-BE49-F238E27FC236}">
                  <a16:creationId xmlns:a16="http://schemas.microsoft.com/office/drawing/2014/main" id="{366E91B6-D6BA-6640-8877-7F0D268F0E70}"/>
                </a:ext>
              </a:extLst>
            </p:cNvPr>
            <p:cNvSpPr/>
            <p:nvPr/>
          </p:nvSpPr>
          <p:spPr>
            <a:xfrm>
              <a:off x="8925083" y="317753"/>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grpSp>
        <p:nvGrpSpPr>
          <p:cNvPr id="3" name="Group 2">
            <a:extLst>
              <a:ext uri="{FF2B5EF4-FFF2-40B4-BE49-F238E27FC236}">
                <a16:creationId xmlns:a16="http://schemas.microsoft.com/office/drawing/2014/main" id="{3862CA96-54EF-324C-8ECC-E94DD4223884}"/>
              </a:ext>
            </a:extLst>
          </p:cNvPr>
          <p:cNvGrpSpPr/>
          <p:nvPr/>
        </p:nvGrpSpPr>
        <p:grpSpPr>
          <a:xfrm>
            <a:off x="7074632" y="1597298"/>
            <a:ext cx="724397" cy="2177636"/>
            <a:chOff x="8068365" y="893716"/>
            <a:chExt cx="724397" cy="2177636"/>
          </a:xfrm>
        </p:grpSpPr>
        <p:sp>
          <p:nvSpPr>
            <p:cNvPr id="56" name="Right Arrow 55">
              <a:extLst>
                <a:ext uri="{FF2B5EF4-FFF2-40B4-BE49-F238E27FC236}">
                  <a16:creationId xmlns:a16="http://schemas.microsoft.com/office/drawing/2014/main" id="{EF77FDE8-D173-AA44-B88C-FE00526B9749}"/>
                </a:ext>
              </a:extLst>
            </p:cNvPr>
            <p:cNvSpPr/>
            <p:nvPr/>
          </p:nvSpPr>
          <p:spPr>
            <a:xfrm rot="10800000">
              <a:off x="8068368" y="1362191"/>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57" name="Right Arrow 56">
              <a:extLst>
                <a:ext uri="{FF2B5EF4-FFF2-40B4-BE49-F238E27FC236}">
                  <a16:creationId xmlns:a16="http://schemas.microsoft.com/office/drawing/2014/main" id="{07B17BC3-F6B1-084C-9A2A-F7A68C6439BE}"/>
                </a:ext>
              </a:extLst>
            </p:cNvPr>
            <p:cNvSpPr/>
            <p:nvPr/>
          </p:nvSpPr>
          <p:spPr>
            <a:xfrm rot="10800000">
              <a:off x="8068368" y="1688762"/>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58" name="Right Arrow 57">
              <a:extLst>
                <a:ext uri="{FF2B5EF4-FFF2-40B4-BE49-F238E27FC236}">
                  <a16:creationId xmlns:a16="http://schemas.microsoft.com/office/drawing/2014/main" id="{F8901765-4584-9C4B-8697-FEC5D84B45B1}"/>
                </a:ext>
              </a:extLst>
            </p:cNvPr>
            <p:cNvSpPr/>
            <p:nvPr/>
          </p:nvSpPr>
          <p:spPr>
            <a:xfrm rot="10800000">
              <a:off x="8068367" y="2014948"/>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59" name="Right Arrow 58">
              <a:extLst>
                <a:ext uri="{FF2B5EF4-FFF2-40B4-BE49-F238E27FC236}">
                  <a16:creationId xmlns:a16="http://schemas.microsoft.com/office/drawing/2014/main" id="{9DE89BAF-AA35-5C4E-AE93-E18BF48F0D91}"/>
                </a:ext>
              </a:extLst>
            </p:cNvPr>
            <p:cNvSpPr/>
            <p:nvPr/>
          </p:nvSpPr>
          <p:spPr>
            <a:xfrm rot="10800000">
              <a:off x="8068366" y="2328390"/>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60" name="Right Arrow 59">
              <a:extLst>
                <a:ext uri="{FF2B5EF4-FFF2-40B4-BE49-F238E27FC236}">
                  <a16:creationId xmlns:a16="http://schemas.microsoft.com/office/drawing/2014/main" id="{77D9C704-3290-114E-86E7-168E61BC72C7}"/>
                </a:ext>
              </a:extLst>
            </p:cNvPr>
            <p:cNvSpPr/>
            <p:nvPr/>
          </p:nvSpPr>
          <p:spPr>
            <a:xfrm rot="10800000">
              <a:off x="8068366" y="2667705"/>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61" name="Right Arrow 60">
              <a:extLst>
                <a:ext uri="{FF2B5EF4-FFF2-40B4-BE49-F238E27FC236}">
                  <a16:creationId xmlns:a16="http://schemas.microsoft.com/office/drawing/2014/main" id="{0B5AF404-7166-6841-B2A1-DC43DC869EE9}"/>
                </a:ext>
              </a:extLst>
            </p:cNvPr>
            <p:cNvSpPr/>
            <p:nvPr/>
          </p:nvSpPr>
          <p:spPr>
            <a:xfrm rot="10800000">
              <a:off x="8068365" y="2960761"/>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62" name="TextBox 61">
              <a:extLst>
                <a:ext uri="{FF2B5EF4-FFF2-40B4-BE49-F238E27FC236}">
                  <a16:creationId xmlns:a16="http://schemas.microsoft.com/office/drawing/2014/main" id="{8D438FDC-E57D-A44D-8896-6684846BC3A7}"/>
                </a:ext>
              </a:extLst>
            </p:cNvPr>
            <p:cNvSpPr txBox="1"/>
            <p:nvPr/>
          </p:nvSpPr>
          <p:spPr>
            <a:xfrm>
              <a:off x="8094576" y="893716"/>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copy</a:t>
              </a:r>
            </a:p>
          </p:txBody>
        </p:sp>
      </p:grpSp>
      <p:grpSp>
        <p:nvGrpSpPr>
          <p:cNvPr id="106" name="Group 105">
            <a:extLst>
              <a:ext uri="{FF2B5EF4-FFF2-40B4-BE49-F238E27FC236}">
                <a16:creationId xmlns:a16="http://schemas.microsoft.com/office/drawing/2014/main" id="{348F4362-372C-BE40-810B-F30B05DBED47}"/>
              </a:ext>
            </a:extLst>
          </p:cNvPr>
          <p:cNvGrpSpPr/>
          <p:nvPr/>
        </p:nvGrpSpPr>
        <p:grpSpPr>
          <a:xfrm rot="5400000">
            <a:off x="4039554" y="2099720"/>
            <a:ext cx="1895716" cy="1619449"/>
            <a:chOff x="5077175" y="1816804"/>
            <a:chExt cx="1895716" cy="1619449"/>
          </a:xfrm>
        </p:grpSpPr>
        <p:sp>
          <p:nvSpPr>
            <p:cNvPr id="107" name="Right Brace 106">
              <a:extLst>
                <a:ext uri="{FF2B5EF4-FFF2-40B4-BE49-F238E27FC236}">
                  <a16:creationId xmlns:a16="http://schemas.microsoft.com/office/drawing/2014/main" id="{9A440FDC-AF42-6E44-B111-D3AB1195F3DF}"/>
                </a:ext>
              </a:extLst>
            </p:cNvPr>
            <p:cNvSpPr/>
            <p:nvPr/>
          </p:nvSpPr>
          <p:spPr>
            <a:xfrm rot="5400000">
              <a:off x="5893774" y="1000205"/>
              <a:ext cx="262518" cy="1895716"/>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8" name="TextBox 107">
              <a:extLst>
                <a:ext uri="{FF2B5EF4-FFF2-40B4-BE49-F238E27FC236}">
                  <a16:creationId xmlns:a16="http://schemas.microsoft.com/office/drawing/2014/main" id="{F3556BE1-D1C4-3A44-9BCC-0BC9CB3414B5}"/>
                </a:ext>
              </a:extLst>
            </p:cNvPr>
            <p:cNvSpPr txBox="1"/>
            <p:nvPr/>
          </p:nvSpPr>
          <p:spPr>
            <a:xfrm rot="16200000">
              <a:off x="5323250" y="2322930"/>
              <a:ext cx="1303317" cy="923330"/>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chemeClr val="accent6"/>
                  </a:solidFill>
                  <a:latin typeface="Consolas" panose="020B0609020204030204" pitchFamily="49" charset="0"/>
                  <a:cs typeface="Consolas" panose="020B0609020204030204" pitchFamily="49" charset="0"/>
                </a:rPr>
                <a:t>Restored register contents</a:t>
              </a:r>
            </a:p>
          </p:txBody>
        </p:sp>
      </p:grpSp>
      <p:grpSp>
        <p:nvGrpSpPr>
          <p:cNvPr id="6" name="Group 5">
            <a:extLst>
              <a:ext uri="{FF2B5EF4-FFF2-40B4-BE49-F238E27FC236}">
                <a16:creationId xmlns:a16="http://schemas.microsoft.com/office/drawing/2014/main" id="{70CA7550-6044-1495-96AD-B1CB58FB5770}"/>
              </a:ext>
            </a:extLst>
          </p:cNvPr>
          <p:cNvGrpSpPr/>
          <p:nvPr/>
        </p:nvGrpSpPr>
        <p:grpSpPr>
          <a:xfrm>
            <a:off x="704683" y="1809520"/>
            <a:ext cx="2918793" cy="1539446"/>
            <a:chOff x="704683" y="2107234"/>
            <a:chExt cx="2918793" cy="1539446"/>
          </a:xfrm>
        </p:grpSpPr>
        <p:sp>
          <p:nvSpPr>
            <p:cNvPr id="110" name="Right Brace 109">
              <a:extLst>
                <a:ext uri="{FF2B5EF4-FFF2-40B4-BE49-F238E27FC236}">
                  <a16:creationId xmlns:a16="http://schemas.microsoft.com/office/drawing/2014/main" id="{89B2FEAC-2A62-5340-AD84-FFE629027D16}"/>
                </a:ext>
              </a:extLst>
            </p:cNvPr>
            <p:cNvSpPr/>
            <p:nvPr/>
          </p:nvSpPr>
          <p:spPr>
            <a:xfrm rot="5400000">
              <a:off x="2280696" y="1147338"/>
              <a:ext cx="382883" cy="2302676"/>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1" name="TextBox 110">
              <a:extLst>
                <a:ext uri="{FF2B5EF4-FFF2-40B4-BE49-F238E27FC236}">
                  <a16:creationId xmlns:a16="http://schemas.microsoft.com/office/drawing/2014/main" id="{353D81E6-6439-424E-882B-765B2C4B6C3A}"/>
                </a:ext>
              </a:extLst>
            </p:cNvPr>
            <p:cNvSpPr txBox="1"/>
            <p:nvPr/>
          </p:nvSpPr>
          <p:spPr>
            <a:xfrm>
              <a:off x="704683" y="2446351"/>
              <a:ext cx="2867902" cy="1200329"/>
            </a:xfrm>
            <a:prstGeom prst="rect">
              <a:avLst/>
            </a:prstGeom>
            <a:solidFill>
              <a:schemeClr val="accent4">
                <a:lumMod val="20000"/>
                <a:lumOff val="80000"/>
              </a:schemeClr>
            </a:solidFill>
            <a:ln>
              <a:solidFill>
                <a:schemeClr val="accent5"/>
              </a:solidFill>
            </a:ln>
          </p:spPr>
          <p:txBody>
            <a:bodyPr wrap="square" rtlCol="0">
              <a:spAutoFit/>
            </a:bodyPr>
            <a:lstStyle/>
            <a:p>
              <a:pPr algn="ctr"/>
              <a:r>
                <a:rPr lang="en-US" dirty="0">
                  <a:solidFill>
                    <a:schemeClr val="tx2"/>
                  </a:solidFill>
                </a:rPr>
                <a:t>Registers are </a:t>
              </a:r>
              <a:r>
                <a:rPr lang="en-US" b="1" dirty="0" err="1">
                  <a:solidFill>
                    <a:srgbClr val="0070C0"/>
                  </a:solidFill>
                </a:rPr>
                <a:t>pop’d</a:t>
              </a:r>
              <a:r>
                <a:rPr lang="en-US" b="1" dirty="0">
                  <a:solidFill>
                    <a:srgbClr val="0070C0"/>
                  </a:solidFill>
                </a:rPr>
                <a:t> </a:t>
              </a:r>
              <a:r>
                <a:rPr lang="en-US" dirty="0">
                  <a:solidFill>
                    <a:schemeClr val="tx2"/>
                  </a:solidFill>
                </a:rPr>
                <a:t>from the stack </a:t>
              </a:r>
              <a:r>
                <a:rPr lang="en-US" i="1" dirty="0">
                  <a:solidFill>
                    <a:srgbClr val="0070C0"/>
                  </a:solidFill>
                </a:rPr>
                <a:t>in order</a:t>
              </a:r>
              <a:r>
                <a:rPr lang="en-US" b="1" dirty="0">
                  <a:solidFill>
                    <a:srgbClr val="0070C0"/>
                  </a:solidFill>
                </a:rPr>
                <a:t> </a:t>
              </a:r>
            </a:p>
            <a:p>
              <a:pPr algn="ctr"/>
              <a:r>
                <a:rPr lang="en-US" b="1" dirty="0">
                  <a:solidFill>
                    <a:srgbClr val="0070C0"/>
                  </a:solidFill>
                </a:rPr>
                <a:t>left (low memory)  to right (high memory) </a:t>
              </a:r>
            </a:p>
          </p:txBody>
        </p:sp>
      </p:grpSp>
      <p:sp>
        <p:nvSpPr>
          <p:cNvPr id="112" name="TextBox 111">
            <a:extLst>
              <a:ext uri="{FF2B5EF4-FFF2-40B4-BE49-F238E27FC236}">
                <a16:creationId xmlns:a16="http://schemas.microsoft.com/office/drawing/2014/main" id="{1E1E8FD7-44A5-3541-AACE-D2A9B56FAC6E}"/>
              </a:ext>
            </a:extLst>
          </p:cNvPr>
          <p:cNvSpPr txBox="1"/>
          <p:nvPr/>
        </p:nvSpPr>
        <p:spPr>
          <a:xfrm>
            <a:off x="497801" y="1135962"/>
            <a:ext cx="3281668" cy="677108"/>
          </a:xfrm>
          <a:prstGeom prst="rect">
            <a:avLst/>
          </a:prstGeom>
          <a:solidFill>
            <a:schemeClr val="accent4">
              <a:lumMod val="20000"/>
              <a:lumOff val="80000"/>
            </a:schemeClr>
          </a:solidFill>
          <a:ln>
            <a:solidFill>
              <a:schemeClr val="accent1"/>
            </a:solidFill>
          </a:ln>
        </p:spPr>
        <p:txBody>
          <a:bodyPr wrap="none" rtlCol="0">
            <a:spAutoFit/>
          </a:bodyPr>
          <a:lstStyle/>
          <a:p>
            <a:pPr algn="ctr"/>
            <a:r>
              <a:rPr lang="en-US" dirty="0">
                <a:solidFill>
                  <a:srgbClr val="00B050"/>
                </a:solidFill>
                <a:latin typeface="Consolas" panose="020B0609020204030204" pitchFamily="49" charset="0"/>
                <a:cs typeface="Consolas" panose="020B0609020204030204" pitchFamily="49" charset="0"/>
              </a:rPr>
              <a:t>restore registers</a:t>
            </a:r>
          </a:p>
          <a:p>
            <a:pPr algn="ctr"/>
            <a:r>
              <a:rPr lang="en-US" dirty="0">
                <a:latin typeface="Consolas" panose="020B0609020204030204" pitchFamily="49" charset="0"/>
                <a:cs typeface="Consolas" panose="020B0609020204030204" pitchFamily="49" charset="0"/>
              </a:rPr>
              <a:t> </a:t>
            </a:r>
            <a:r>
              <a:rPr lang="en-US" sz="2000" dirty="0">
                <a:solidFill>
                  <a:srgbClr val="00B050"/>
                </a:solidFill>
                <a:latin typeface="Consolas" panose="020B0609020204030204" pitchFamily="49" charset="0"/>
                <a:cs typeface="Consolas" panose="020B0609020204030204" pitchFamily="49" charset="0"/>
              </a:rPr>
              <a:t>pop </a:t>
            </a:r>
            <a:r>
              <a:rPr lang="en-US" dirty="0">
                <a:solidFill>
                  <a:srgbClr val="F37440"/>
                </a:solidFill>
                <a:latin typeface="Consolas" panose="020B0609020204030204" pitchFamily="49" charset="0"/>
                <a:cs typeface="Consolas" panose="020B0609020204030204" pitchFamily="49" charset="0"/>
              </a:rPr>
              <a:t>{r4-r6, r8, </a:t>
            </a:r>
            <a:r>
              <a:rPr lang="en-US" dirty="0" err="1">
                <a:solidFill>
                  <a:srgbClr val="F37440"/>
                </a:solidFill>
                <a:latin typeface="Consolas" panose="020B0609020204030204" pitchFamily="49" charset="0"/>
                <a:cs typeface="Consolas" panose="020B0609020204030204" pitchFamily="49" charset="0"/>
              </a:rPr>
              <a:t>fp</a:t>
            </a:r>
            <a:r>
              <a:rPr lang="en-US" dirty="0">
                <a:solidFill>
                  <a:srgbClr val="F37440"/>
                </a:solidFill>
                <a:latin typeface="Consolas" panose="020B0609020204030204" pitchFamily="49" charset="0"/>
                <a:cs typeface="Consolas" panose="020B0609020204030204" pitchFamily="49" charset="0"/>
              </a:rPr>
              <a:t>, </a:t>
            </a:r>
            <a:r>
              <a:rPr lang="en-US" dirty="0" err="1">
                <a:solidFill>
                  <a:srgbClr val="F37440"/>
                </a:solidFill>
                <a:latin typeface="Consolas" panose="020B0609020204030204" pitchFamily="49" charset="0"/>
                <a:cs typeface="Consolas" panose="020B0609020204030204" pitchFamily="49" charset="0"/>
              </a:rPr>
              <a:t>lr</a:t>
            </a:r>
            <a:r>
              <a:rPr lang="en-US" dirty="0">
                <a:solidFill>
                  <a:srgbClr val="F37440"/>
                </a:solidFill>
                <a:latin typeface="Consolas" panose="020B0609020204030204" pitchFamily="49" charset="0"/>
                <a:cs typeface="Consolas" panose="020B0609020204030204" pitchFamily="49" charset="0"/>
              </a:rPr>
              <a:t>}</a:t>
            </a:r>
          </a:p>
        </p:txBody>
      </p:sp>
      <p:grpSp>
        <p:nvGrpSpPr>
          <p:cNvPr id="4" name="Group 3">
            <a:extLst>
              <a:ext uri="{FF2B5EF4-FFF2-40B4-BE49-F238E27FC236}">
                <a16:creationId xmlns:a16="http://schemas.microsoft.com/office/drawing/2014/main" id="{C5B3E80D-E5B9-2846-8C4A-C67AD1B76249}"/>
              </a:ext>
            </a:extLst>
          </p:cNvPr>
          <p:cNvGrpSpPr/>
          <p:nvPr/>
        </p:nvGrpSpPr>
        <p:grpSpPr>
          <a:xfrm>
            <a:off x="9343620" y="1753389"/>
            <a:ext cx="2848380" cy="2068010"/>
            <a:chOff x="10337353" y="1049807"/>
            <a:chExt cx="2848380" cy="2068010"/>
          </a:xfrm>
        </p:grpSpPr>
        <p:sp>
          <p:nvSpPr>
            <p:cNvPr id="72" name="Rectangle 8">
              <a:extLst>
                <a:ext uri="{FF2B5EF4-FFF2-40B4-BE49-F238E27FC236}">
                  <a16:creationId xmlns:a16="http://schemas.microsoft.com/office/drawing/2014/main" id="{6E00F649-E1ED-4143-8DB9-CE1F4EA112CD}"/>
                </a:ext>
              </a:extLst>
            </p:cNvPr>
            <p:cNvSpPr>
              <a:spLocks noChangeArrowheads="1"/>
            </p:cNvSpPr>
            <p:nvPr>
              <p:custDataLst>
                <p:tags r:id="rId2"/>
              </p:custDataLst>
            </p:nvPr>
          </p:nvSpPr>
          <p:spPr bwMode="gray">
            <a:xfrm>
              <a:off x="10923986" y="1049807"/>
              <a:ext cx="580679" cy="215725"/>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sp</a:t>
              </a: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  </a:t>
              </a:r>
              <a:r>
                <a:rPr lang="en-US" sz="1600" kern="0" dirty="0">
                  <a:solidFill>
                    <a:sysClr val="windowText" lastClr="000000"/>
                  </a:solidFill>
                  <a:latin typeface="Consolas" panose="020B0609020204030204" pitchFamily="49" charset="0"/>
                  <a:ea typeface="ＭＳ Ｐゴシック" charset="0"/>
                  <a:cs typeface="Consolas" panose="020B0609020204030204" pitchFamily="49" charset="0"/>
                </a:rPr>
                <a:t>after pop</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73" name="Left Arrow 72">
              <a:extLst>
                <a:ext uri="{FF2B5EF4-FFF2-40B4-BE49-F238E27FC236}">
                  <a16:creationId xmlns:a16="http://schemas.microsoft.com/office/drawing/2014/main" id="{B5DB7904-4B6F-9941-BF49-5AB11C60E9FE}"/>
                </a:ext>
              </a:extLst>
            </p:cNvPr>
            <p:cNvSpPr/>
            <p:nvPr/>
          </p:nvSpPr>
          <p:spPr>
            <a:xfrm>
              <a:off x="10337353" y="1111920"/>
              <a:ext cx="580678" cy="114856"/>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13" name="Rectangle 112">
              <a:extLst>
                <a:ext uri="{FF2B5EF4-FFF2-40B4-BE49-F238E27FC236}">
                  <a16:creationId xmlns:a16="http://schemas.microsoft.com/office/drawing/2014/main" id="{897DCE7A-C686-9A4C-9B9C-6B0EB8290706}"/>
                </a:ext>
              </a:extLst>
            </p:cNvPr>
            <p:cNvSpPr/>
            <p:nvPr/>
          </p:nvSpPr>
          <p:spPr>
            <a:xfrm>
              <a:off x="10500014" y="1840657"/>
              <a:ext cx="2685719" cy="523220"/>
            </a:xfrm>
            <a:prstGeom prst="rect">
              <a:avLst/>
            </a:prstGeom>
          </p:spPr>
          <p:txBody>
            <a:bodyPr wrap="square">
              <a:spAutoFit/>
            </a:bodyPr>
            <a:lstStyle/>
            <a:p>
              <a:r>
                <a:rPr lang="en-US" sz="1400" dirty="0">
                  <a:solidFill>
                    <a:srgbClr val="F37440"/>
                  </a:solidFill>
                  <a:latin typeface="Consolas" panose="020B0609020204030204" pitchFamily="49" charset="0"/>
                  <a:cs typeface="Consolas" panose="020B0609020204030204" pitchFamily="49" charset="0"/>
                </a:rPr>
                <a:t>deallocated space</a:t>
              </a:r>
            </a:p>
            <a:p>
              <a:r>
                <a:rPr lang="en-US" sz="1400" dirty="0">
                  <a:solidFill>
                    <a:srgbClr val="0070C0"/>
                  </a:solidFill>
                  <a:latin typeface="Consolas" panose="020B0609020204030204" pitchFamily="49" charset="0"/>
                  <a:cs typeface="Consolas" panose="020B0609020204030204" pitchFamily="49" charset="0"/>
                </a:rPr>
                <a:t>(# registers) * (4 bytes) </a:t>
              </a:r>
              <a:endParaRPr lang="en-US" sz="1400" dirty="0">
                <a:latin typeface="Consolas" panose="020B0609020204030204" pitchFamily="49" charset="0"/>
                <a:cs typeface="Consolas" panose="020B0609020204030204" pitchFamily="49" charset="0"/>
              </a:endParaRPr>
            </a:p>
          </p:txBody>
        </p:sp>
        <p:sp>
          <p:nvSpPr>
            <p:cNvPr id="114" name="Left Arrow 113">
              <a:extLst>
                <a:ext uri="{FF2B5EF4-FFF2-40B4-BE49-F238E27FC236}">
                  <a16:creationId xmlns:a16="http://schemas.microsoft.com/office/drawing/2014/main" id="{9A9597A8-9908-0E42-8D66-69D0ED8902C3}"/>
                </a:ext>
              </a:extLst>
            </p:cNvPr>
            <p:cNvSpPr/>
            <p:nvPr/>
          </p:nvSpPr>
          <p:spPr>
            <a:xfrm rot="5400000">
              <a:off x="9496272" y="2114075"/>
              <a:ext cx="1895715" cy="111769"/>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
        <p:nvSpPr>
          <p:cNvPr id="68" name="TextBox 67">
            <a:extLst>
              <a:ext uri="{FF2B5EF4-FFF2-40B4-BE49-F238E27FC236}">
                <a16:creationId xmlns:a16="http://schemas.microsoft.com/office/drawing/2014/main" id="{3FBAB30B-C77D-D54F-9BE9-DA331A5E65E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7" name="Group 6">
            <a:extLst>
              <a:ext uri="{FF2B5EF4-FFF2-40B4-BE49-F238E27FC236}">
                <a16:creationId xmlns:a16="http://schemas.microsoft.com/office/drawing/2014/main" id="{6ED7D5A1-48D7-48DD-E95E-CF477477641C}"/>
              </a:ext>
            </a:extLst>
          </p:cNvPr>
          <p:cNvGrpSpPr/>
          <p:nvPr/>
        </p:nvGrpSpPr>
        <p:grpSpPr>
          <a:xfrm>
            <a:off x="9298042" y="3708472"/>
            <a:ext cx="1167312" cy="215725"/>
            <a:chOff x="9298042" y="4006186"/>
            <a:chExt cx="1167312" cy="215725"/>
          </a:xfrm>
        </p:grpSpPr>
        <p:sp>
          <p:nvSpPr>
            <p:cNvPr id="50" name="Rectangle 8">
              <a:extLst>
                <a:ext uri="{FF2B5EF4-FFF2-40B4-BE49-F238E27FC236}">
                  <a16:creationId xmlns:a16="http://schemas.microsoft.com/office/drawing/2014/main" id="{59B53B19-4833-3E2C-CF44-61237267F5C4}"/>
                </a:ext>
              </a:extLst>
            </p:cNvPr>
            <p:cNvSpPr>
              <a:spLocks noChangeArrowheads="1"/>
            </p:cNvSpPr>
            <p:nvPr>
              <p:custDataLst>
                <p:tags r:id="rId1"/>
              </p:custDataLst>
            </p:nvPr>
          </p:nvSpPr>
          <p:spPr bwMode="gray">
            <a:xfrm>
              <a:off x="9884675" y="4006186"/>
              <a:ext cx="580679" cy="215725"/>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sp</a:t>
              </a: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  </a:t>
              </a:r>
              <a:r>
                <a:rPr lang="en-US" sz="1600" kern="0" dirty="0">
                  <a:solidFill>
                    <a:sysClr val="windowText" lastClr="000000"/>
                  </a:solidFill>
                  <a:latin typeface="Consolas" panose="020B0609020204030204" pitchFamily="49" charset="0"/>
                  <a:ea typeface="ＭＳ Ｐゴシック" charset="0"/>
                  <a:cs typeface="Consolas" panose="020B0609020204030204" pitchFamily="49" charset="0"/>
                </a:rPr>
                <a:t>before pop</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64" name="Left Arrow 63">
              <a:extLst>
                <a:ext uri="{FF2B5EF4-FFF2-40B4-BE49-F238E27FC236}">
                  <a16:creationId xmlns:a16="http://schemas.microsoft.com/office/drawing/2014/main" id="{B244F060-CBF6-FE69-AB05-0D03B83FC6AB}"/>
                </a:ext>
              </a:extLst>
            </p:cNvPr>
            <p:cNvSpPr/>
            <p:nvPr/>
          </p:nvSpPr>
          <p:spPr>
            <a:xfrm>
              <a:off x="9298042" y="4068299"/>
              <a:ext cx="580678" cy="114856"/>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Tree>
    <p:extLst>
      <p:ext uri="{BB962C8B-B14F-4D97-AF65-F5344CB8AC3E}">
        <p14:creationId xmlns:p14="http://schemas.microsoft.com/office/powerpoint/2010/main" val="62798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112" grpId="0" animBg="1"/>
      <p:bldP spid="6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037291C-DCB8-F0A2-8DB8-EF050E219244}"/>
              </a:ext>
            </a:extLst>
          </p:cNvPr>
          <p:cNvSpPr>
            <a:spLocks noGrp="1"/>
          </p:cNvSpPr>
          <p:nvPr>
            <p:ph sz="quarter" idx="15"/>
          </p:nvPr>
        </p:nvSpPr>
        <p:spPr>
          <a:xfrm>
            <a:off x="2192377" y="5455520"/>
            <a:ext cx="7216264" cy="419100"/>
          </a:xfrm>
          <a:solidFill>
            <a:schemeClr val="accent4">
              <a:lumMod val="20000"/>
              <a:lumOff val="80000"/>
            </a:schemeClr>
          </a:solidFill>
          <a:ln>
            <a:solidFill>
              <a:schemeClr val="accent1"/>
            </a:solidFill>
          </a:ln>
        </p:spPr>
        <p:txBody>
          <a:bodyPr/>
          <a:lstStyle/>
          <a:p>
            <a:r>
              <a:rPr lang="en-US" dirty="0" err="1">
                <a:solidFill>
                  <a:schemeClr val="accent6"/>
                </a:solidFill>
              </a:rPr>
              <a:t>lr</a:t>
            </a:r>
            <a:r>
              <a:rPr lang="en-US" dirty="0">
                <a:solidFill>
                  <a:schemeClr val="accent6"/>
                </a:solidFill>
              </a:rPr>
              <a:t> gets an address on the stack, likely segmentation fault</a:t>
            </a:r>
          </a:p>
        </p:txBody>
      </p:sp>
      <p:sp>
        <p:nvSpPr>
          <p:cNvPr id="3" name="Title 2">
            <a:extLst>
              <a:ext uri="{FF2B5EF4-FFF2-40B4-BE49-F238E27FC236}">
                <a16:creationId xmlns:a16="http://schemas.microsoft.com/office/drawing/2014/main" id="{3BD104C6-2E03-9BE3-520B-5DAA87A90BFB}"/>
              </a:ext>
            </a:extLst>
          </p:cNvPr>
          <p:cNvSpPr>
            <a:spLocks noGrp="1"/>
          </p:cNvSpPr>
          <p:nvPr>
            <p:ph type="title"/>
          </p:nvPr>
        </p:nvSpPr>
        <p:spPr/>
        <p:txBody>
          <a:bodyPr/>
          <a:lstStyle/>
          <a:p>
            <a:r>
              <a:rPr lang="en-US" dirty="0"/>
              <a:t>Consequences of inconsistent push and pop operands</a:t>
            </a:r>
          </a:p>
        </p:txBody>
      </p:sp>
      <p:grpSp>
        <p:nvGrpSpPr>
          <p:cNvPr id="4" name="Group 3">
            <a:extLst>
              <a:ext uri="{FF2B5EF4-FFF2-40B4-BE49-F238E27FC236}">
                <a16:creationId xmlns:a16="http://schemas.microsoft.com/office/drawing/2014/main" id="{625CDE28-9022-EF1C-78C9-24F55D659DAE}"/>
              </a:ext>
            </a:extLst>
          </p:cNvPr>
          <p:cNvGrpSpPr/>
          <p:nvPr/>
        </p:nvGrpSpPr>
        <p:grpSpPr>
          <a:xfrm>
            <a:off x="3185274" y="2584063"/>
            <a:ext cx="1377797" cy="1283166"/>
            <a:chOff x="5015537" y="3266589"/>
            <a:chExt cx="1377797" cy="1283166"/>
          </a:xfrm>
        </p:grpSpPr>
        <p:sp>
          <p:nvSpPr>
            <p:cNvPr id="5" name="Rectangle 4">
              <a:extLst>
                <a:ext uri="{FF2B5EF4-FFF2-40B4-BE49-F238E27FC236}">
                  <a16:creationId xmlns:a16="http://schemas.microsoft.com/office/drawing/2014/main" id="{DE75C2C5-0D17-A985-E2A3-CB92EF1719C1}"/>
                </a:ext>
              </a:extLst>
            </p:cNvPr>
            <p:cNvSpPr/>
            <p:nvPr/>
          </p:nvSpPr>
          <p:spPr>
            <a:xfrm>
              <a:off x="5015538" y="3266589"/>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sp>
          <p:nvSpPr>
            <p:cNvPr id="6" name="Rectangle 5">
              <a:extLst>
                <a:ext uri="{FF2B5EF4-FFF2-40B4-BE49-F238E27FC236}">
                  <a16:creationId xmlns:a16="http://schemas.microsoft.com/office/drawing/2014/main" id="{A55701FC-48AA-7B3C-950E-BE733027BB5C}"/>
                </a:ext>
              </a:extLst>
            </p:cNvPr>
            <p:cNvSpPr/>
            <p:nvPr/>
          </p:nvSpPr>
          <p:spPr>
            <a:xfrm>
              <a:off x="5017375" y="3594886"/>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sp>
          <p:nvSpPr>
            <p:cNvPr id="7" name="Rectangle 6">
              <a:extLst>
                <a:ext uri="{FF2B5EF4-FFF2-40B4-BE49-F238E27FC236}">
                  <a16:creationId xmlns:a16="http://schemas.microsoft.com/office/drawing/2014/main" id="{AEA67088-7AF6-B77B-407F-03F9759287F8}"/>
                </a:ext>
              </a:extLst>
            </p:cNvPr>
            <p:cNvSpPr/>
            <p:nvPr/>
          </p:nvSpPr>
          <p:spPr>
            <a:xfrm>
              <a:off x="5015537" y="392318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r8</a:t>
              </a:r>
            </a:p>
          </p:txBody>
        </p:sp>
        <p:sp>
          <p:nvSpPr>
            <p:cNvPr id="8" name="Rectangle 7">
              <a:extLst>
                <a:ext uri="{FF2B5EF4-FFF2-40B4-BE49-F238E27FC236}">
                  <a16:creationId xmlns:a16="http://schemas.microsoft.com/office/drawing/2014/main" id="{2225A820-1512-7A9F-B7B3-62AB98ED667F}"/>
                </a:ext>
              </a:extLst>
            </p:cNvPr>
            <p:cNvSpPr/>
            <p:nvPr/>
          </p:nvSpPr>
          <p:spPr>
            <a:xfrm>
              <a:off x="5015537" y="423766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r6</a:t>
              </a:r>
            </a:p>
          </p:txBody>
        </p:sp>
      </p:grpSp>
      <p:grpSp>
        <p:nvGrpSpPr>
          <p:cNvPr id="11" name="Group 10">
            <a:extLst>
              <a:ext uri="{FF2B5EF4-FFF2-40B4-BE49-F238E27FC236}">
                <a16:creationId xmlns:a16="http://schemas.microsoft.com/office/drawing/2014/main" id="{B5ED044A-F5A5-C04E-0FF7-3DD1AE3ADCD9}"/>
              </a:ext>
            </a:extLst>
          </p:cNvPr>
          <p:cNvGrpSpPr/>
          <p:nvPr/>
        </p:nvGrpSpPr>
        <p:grpSpPr>
          <a:xfrm>
            <a:off x="834796" y="1760489"/>
            <a:ext cx="1620957" cy="2097955"/>
            <a:chOff x="6517723" y="611915"/>
            <a:chExt cx="1620957" cy="2097955"/>
          </a:xfrm>
        </p:grpSpPr>
        <p:sp>
          <p:nvSpPr>
            <p:cNvPr id="12" name="Rectangle 11">
              <a:extLst>
                <a:ext uri="{FF2B5EF4-FFF2-40B4-BE49-F238E27FC236}">
                  <a16:creationId xmlns:a16="http://schemas.microsoft.com/office/drawing/2014/main" id="{A94656B5-289E-BD80-77DD-BE4EB00F37B1}"/>
                </a:ext>
              </a:extLst>
            </p:cNvPr>
            <p:cNvSpPr>
              <a:spLocks noChangeArrowheads="1"/>
            </p:cNvSpPr>
            <p:nvPr>
              <p:custDataLst>
                <p:tags r:id="rId5"/>
              </p:custDataLst>
            </p:nvPr>
          </p:nvSpPr>
          <p:spPr bwMode="gray">
            <a:xfrm>
              <a:off x="6677660" y="2163076"/>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b="1" kern="0">
                  <a:solidFill>
                    <a:schemeClr val="bg1"/>
                  </a:solidFill>
                  <a:latin typeface="Consolas" panose="020B0609020204030204" pitchFamily="49" charset="0"/>
                  <a:ea typeface="ＭＳ Ｐゴシック" charset="0"/>
                  <a:cs typeface="Consolas" panose="020B0609020204030204" pitchFamily="49" charset="0"/>
                </a:rPr>
                <a:t>r8</a:t>
              </a:r>
            </a:p>
          </p:txBody>
        </p:sp>
        <p:sp>
          <p:nvSpPr>
            <p:cNvPr id="15" name="Rectangle 9">
              <a:extLst>
                <a:ext uri="{FF2B5EF4-FFF2-40B4-BE49-F238E27FC236}">
                  <a16:creationId xmlns:a16="http://schemas.microsoft.com/office/drawing/2014/main" id="{662E9E5E-223B-8716-2640-4BC36C9737A4}"/>
                </a:ext>
              </a:extLst>
            </p:cNvPr>
            <p:cNvSpPr>
              <a:spLocks noChangeArrowheads="1"/>
            </p:cNvSpPr>
            <p:nvPr>
              <p:custDataLst>
                <p:tags r:id="rId6"/>
              </p:custDataLst>
            </p:nvPr>
          </p:nvSpPr>
          <p:spPr bwMode="gray">
            <a:xfrm>
              <a:off x="6677661" y="1496911"/>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lgn="ct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lr</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16" name="Rectangle 8">
              <a:extLst>
                <a:ext uri="{FF2B5EF4-FFF2-40B4-BE49-F238E27FC236}">
                  <a16:creationId xmlns:a16="http://schemas.microsoft.com/office/drawing/2014/main" id="{8FFAAB40-BD47-FFBB-D701-F9832B622584}"/>
                </a:ext>
              </a:extLst>
            </p:cNvPr>
            <p:cNvSpPr>
              <a:spLocks noChangeArrowheads="1"/>
            </p:cNvSpPr>
            <p:nvPr>
              <p:custDataLst>
                <p:tags r:id="rId7"/>
              </p:custDataLst>
            </p:nvPr>
          </p:nvSpPr>
          <p:spPr bwMode="gray">
            <a:xfrm>
              <a:off x="6677661" y="1836890"/>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lgn="ct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fp</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17" name="Rectangle 16">
              <a:extLst>
                <a:ext uri="{FF2B5EF4-FFF2-40B4-BE49-F238E27FC236}">
                  <a16:creationId xmlns:a16="http://schemas.microsoft.com/office/drawing/2014/main" id="{AE61288D-0F19-E4F9-213D-C21073906490}"/>
                </a:ext>
              </a:extLst>
            </p:cNvPr>
            <p:cNvSpPr>
              <a:spLocks noChangeArrowheads="1"/>
            </p:cNvSpPr>
            <p:nvPr>
              <p:custDataLst>
                <p:tags r:id="rId8"/>
              </p:custDataLst>
            </p:nvPr>
          </p:nvSpPr>
          <p:spPr bwMode="gray">
            <a:xfrm>
              <a:off x="6677659" y="2481270"/>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b="1" kern="0" dirty="0">
                  <a:solidFill>
                    <a:schemeClr val="bg1"/>
                  </a:solidFill>
                  <a:latin typeface="Consolas" panose="020B0609020204030204" pitchFamily="49" charset="0"/>
                  <a:ea typeface="ＭＳ Ｐゴシック" charset="0"/>
                  <a:cs typeface="Consolas" panose="020B0609020204030204" pitchFamily="49" charset="0"/>
                </a:rPr>
                <a:t>r6</a:t>
              </a:r>
            </a:p>
          </p:txBody>
        </p:sp>
        <p:sp>
          <p:nvSpPr>
            <p:cNvPr id="18" name="TextBox 17">
              <a:extLst>
                <a:ext uri="{FF2B5EF4-FFF2-40B4-BE49-F238E27FC236}">
                  <a16:creationId xmlns:a16="http://schemas.microsoft.com/office/drawing/2014/main" id="{C3E927D4-C7E5-268A-90E8-DF3D652FF1EE}"/>
                </a:ext>
              </a:extLst>
            </p:cNvPr>
            <p:cNvSpPr txBox="1"/>
            <p:nvPr/>
          </p:nvSpPr>
          <p:spPr>
            <a:xfrm>
              <a:off x="6517723" y="611915"/>
              <a:ext cx="1620957" cy="830997"/>
            </a:xfrm>
            <a:prstGeom prst="rect">
              <a:avLst/>
            </a:prstGeom>
            <a:noFill/>
          </p:spPr>
          <p:txBody>
            <a:bodyPr wrap="square" rtlCol="0">
              <a:spAutoFit/>
            </a:bodyPr>
            <a:lstStyle/>
            <a:p>
              <a:r>
                <a:rPr lang="en-US" sz="1600" dirty="0">
                  <a:solidFill>
                    <a:schemeClr val="accent6"/>
                  </a:solidFill>
                  <a:latin typeface="Consolas" panose="020B0609020204030204" pitchFamily="49" charset="0"/>
                  <a:cs typeface="Consolas" panose="020B0609020204030204" pitchFamily="49" charset="0"/>
                </a:rPr>
                <a:t>CPU registers to Save</a:t>
              </a:r>
            </a:p>
          </p:txBody>
        </p:sp>
      </p:grpSp>
      <p:grpSp>
        <p:nvGrpSpPr>
          <p:cNvPr id="19" name="Group 18">
            <a:extLst>
              <a:ext uri="{FF2B5EF4-FFF2-40B4-BE49-F238E27FC236}">
                <a16:creationId xmlns:a16="http://schemas.microsoft.com/office/drawing/2014/main" id="{0A53B930-192F-81CD-D2CD-13789BD61497}"/>
              </a:ext>
            </a:extLst>
          </p:cNvPr>
          <p:cNvGrpSpPr/>
          <p:nvPr/>
        </p:nvGrpSpPr>
        <p:grpSpPr>
          <a:xfrm>
            <a:off x="2324701" y="2249422"/>
            <a:ext cx="724396" cy="1545265"/>
            <a:chOff x="8007628" y="1100848"/>
            <a:chExt cx="724396" cy="1545265"/>
          </a:xfrm>
        </p:grpSpPr>
        <p:sp>
          <p:nvSpPr>
            <p:cNvPr id="20" name="Right Arrow 19">
              <a:extLst>
                <a:ext uri="{FF2B5EF4-FFF2-40B4-BE49-F238E27FC236}">
                  <a16:creationId xmlns:a16="http://schemas.microsoft.com/office/drawing/2014/main" id="{E96D372E-EAB2-23D5-A0F2-A4CA95D81751}"/>
                </a:ext>
              </a:extLst>
            </p:cNvPr>
            <p:cNvSpPr/>
            <p:nvPr/>
          </p:nvSpPr>
          <p:spPr>
            <a:xfrm>
              <a:off x="8007630" y="1569323"/>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1" name="Right Arrow 20">
              <a:extLst>
                <a:ext uri="{FF2B5EF4-FFF2-40B4-BE49-F238E27FC236}">
                  <a16:creationId xmlns:a16="http://schemas.microsoft.com/office/drawing/2014/main" id="{F9AF7D0E-40DC-B54D-D59D-4F4FE457413D}"/>
                </a:ext>
              </a:extLst>
            </p:cNvPr>
            <p:cNvSpPr/>
            <p:nvPr/>
          </p:nvSpPr>
          <p:spPr>
            <a:xfrm>
              <a:off x="8007630" y="1895894"/>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2" name="Right Arrow 21">
              <a:extLst>
                <a:ext uri="{FF2B5EF4-FFF2-40B4-BE49-F238E27FC236}">
                  <a16:creationId xmlns:a16="http://schemas.microsoft.com/office/drawing/2014/main" id="{68B03C6B-7B82-CF73-E4F1-D28B34370E7F}"/>
                </a:ext>
              </a:extLst>
            </p:cNvPr>
            <p:cNvSpPr/>
            <p:nvPr/>
          </p:nvSpPr>
          <p:spPr>
            <a:xfrm>
              <a:off x="8007629" y="2222080"/>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3" name="Right Arrow 22">
              <a:extLst>
                <a:ext uri="{FF2B5EF4-FFF2-40B4-BE49-F238E27FC236}">
                  <a16:creationId xmlns:a16="http://schemas.microsoft.com/office/drawing/2014/main" id="{DCB021A3-47DF-406E-60C2-614A597823B2}"/>
                </a:ext>
              </a:extLst>
            </p:cNvPr>
            <p:cNvSpPr/>
            <p:nvPr/>
          </p:nvSpPr>
          <p:spPr>
            <a:xfrm>
              <a:off x="8007628" y="2535522"/>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6" name="TextBox 25">
              <a:extLst>
                <a:ext uri="{FF2B5EF4-FFF2-40B4-BE49-F238E27FC236}">
                  <a16:creationId xmlns:a16="http://schemas.microsoft.com/office/drawing/2014/main" id="{987908CA-2B92-0C6E-2E97-5423811CC77C}"/>
                </a:ext>
              </a:extLst>
            </p:cNvPr>
            <p:cNvSpPr txBox="1"/>
            <p:nvPr/>
          </p:nvSpPr>
          <p:spPr>
            <a:xfrm>
              <a:off x="8033838" y="1100848"/>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copy</a:t>
              </a:r>
            </a:p>
          </p:txBody>
        </p:sp>
      </p:grpSp>
      <p:grpSp>
        <p:nvGrpSpPr>
          <p:cNvPr id="27" name="Group 26">
            <a:extLst>
              <a:ext uri="{FF2B5EF4-FFF2-40B4-BE49-F238E27FC236}">
                <a16:creationId xmlns:a16="http://schemas.microsoft.com/office/drawing/2014/main" id="{D57716A8-55E3-B914-26F4-F8C2F0EB6644}"/>
              </a:ext>
            </a:extLst>
          </p:cNvPr>
          <p:cNvGrpSpPr/>
          <p:nvPr/>
        </p:nvGrpSpPr>
        <p:grpSpPr>
          <a:xfrm>
            <a:off x="4573493" y="3739795"/>
            <a:ext cx="1167312" cy="252557"/>
            <a:chOff x="10256420" y="2591221"/>
            <a:chExt cx="1167312" cy="252557"/>
          </a:xfrm>
        </p:grpSpPr>
        <p:sp>
          <p:nvSpPr>
            <p:cNvPr id="28" name="Rectangle 8">
              <a:extLst>
                <a:ext uri="{FF2B5EF4-FFF2-40B4-BE49-F238E27FC236}">
                  <a16:creationId xmlns:a16="http://schemas.microsoft.com/office/drawing/2014/main" id="{352EBA62-3BBC-A75C-C19C-7A652BD01DCF}"/>
                </a:ext>
              </a:extLst>
            </p:cNvPr>
            <p:cNvSpPr>
              <a:spLocks noChangeArrowheads="1"/>
            </p:cNvSpPr>
            <p:nvPr>
              <p:custDataLst>
                <p:tags r:id="rId4"/>
              </p:custDataLst>
            </p:nvPr>
          </p:nvSpPr>
          <p:spPr bwMode="gray">
            <a:xfrm>
              <a:off x="10843054" y="2591221"/>
              <a:ext cx="580678" cy="252557"/>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sp</a:t>
              </a: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  </a:t>
              </a:r>
              <a:r>
                <a:rPr lang="en-US" sz="1600" kern="0" dirty="0">
                  <a:solidFill>
                    <a:sysClr val="windowText" lastClr="000000"/>
                  </a:solidFill>
                  <a:latin typeface="Consolas" panose="020B0609020204030204" pitchFamily="49" charset="0"/>
                  <a:ea typeface="ＭＳ Ｐゴシック" charset="0"/>
                  <a:cs typeface="Consolas" panose="020B0609020204030204" pitchFamily="49" charset="0"/>
                </a:rPr>
                <a:t> </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29" name="Left Arrow 28">
              <a:extLst>
                <a:ext uri="{FF2B5EF4-FFF2-40B4-BE49-F238E27FC236}">
                  <a16:creationId xmlns:a16="http://schemas.microsoft.com/office/drawing/2014/main" id="{9DB28E9A-2F76-F215-E851-E3F05FDFC5F1}"/>
                </a:ext>
              </a:extLst>
            </p:cNvPr>
            <p:cNvSpPr/>
            <p:nvPr/>
          </p:nvSpPr>
          <p:spPr>
            <a:xfrm>
              <a:off x="10256420" y="2653335"/>
              <a:ext cx="580678" cy="114856"/>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nvGrpSpPr>
          <p:cNvPr id="32" name="Group 31">
            <a:extLst>
              <a:ext uri="{FF2B5EF4-FFF2-40B4-BE49-F238E27FC236}">
                <a16:creationId xmlns:a16="http://schemas.microsoft.com/office/drawing/2014/main" id="{465CBFE1-25B1-05FD-A72B-408DE9DB56C4}"/>
              </a:ext>
            </a:extLst>
          </p:cNvPr>
          <p:cNvGrpSpPr/>
          <p:nvPr/>
        </p:nvGrpSpPr>
        <p:grpSpPr>
          <a:xfrm>
            <a:off x="2535524" y="1390349"/>
            <a:ext cx="2774974" cy="2773940"/>
            <a:chOff x="8218451" y="241775"/>
            <a:chExt cx="2774974" cy="2773940"/>
          </a:xfrm>
        </p:grpSpPr>
        <p:sp>
          <p:nvSpPr>
            <p:cNvPr id="33" name="Rectangle 32">
              <a:extLst>
                <a:ext uri="{FF2B5EF4-FFF2-40B4-BE49-F238E27FC236}">
                  <a16:creationId xmlns:a16="http://schemas.microsoft.com/office/drawing/2014/main" id="{327FDD37-B7E7-23BD-5227-852979CA4116}"/>
                </a:ext>
              </a:extLst>
            </p:cNvPr>
            <p:cNvSpPr/>
            <p:nvPr/>
          </p:nvSpPr>
          <p:spPr>
            <a:xfrm>
              <a:off x="8866325" y="1160577"/>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34" name="Rectangle 33">
              <a:extLst>
                <a:ext uri="{FF2B5EF4-FFF2-40B4-BE49-F238E27FC236}">
                  <a16:creationId xmlns:a16="http://schemas.microsoft.com/office/drawing/2014/main" id="{3605E3EC-1816-C674-13A3-919F10DDA7CD}"/>
                </a:ext>
              </a:extLst>
            </p:cNvPr>
            <p:cNvSpPr/>
            <p:nvPr/>
          </p:nvSpPr>
          <p:spPr>
            <a:xfrm>
              <a:off x="8864348" y="841835"/>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35" name="TextBox 34">
              <a:extLst>
                <a:ext uri="{FF2B5EF4-FFF2-40B4-BE49-F238E27FC236}">
                  <a16:creationId xmlns:a16="http://schemas.microsoft.com/office/drawing/2014/main" id="{16681E0F-4143-7049-4F74-254A428DC6D1}"/>
                </a:ext>
              </a:extLst>
            </p:cNvPr>
            <p:cNvSpPr txBox="1"/>
            <p:nvPr/>
          </p:nvSpPr>
          <p:spPr>
            <a:xfrm>
              <a:off x="8218451" y="2707938"/>
              <a:ext cx="2569934" cy="307777"/>
            </a:xfrm>
            <a:prstGeom prst="rect">
              <a:avLst/>
            </a:prstGeom>
            <a:noFill/>
          </p:spPr>
          <p:txBody>
            <a:bodyPr wrap="none" rtlCol="0">
              <a:spAutoFit/>
            </a:bodyPr>
            <a:lstStyle/>
            <a:p>
              <a:r>
                <a:rPr lang="en-US" sz="1400" dirty="0">
                  <a:solidFill>
                    <a:srgbClr val="FF0000"/>
                  </a:solidFill>
                  <a:latin typeface="Consolas" panose="020B0609020204030204" pitchFamily="49" charset="0"/>
                  <a:cs typeface="Consolas" panose="020B0609020204030204" pitchFamily="49" charset="0"/>
                </a:rPr>
                <a:t>stack segment low memory</a:t>
              </a:r>
            </a:p>
          </p:txBody>
        </p:sp>
        <p:sp>
          <p:nvSpPr>
            <p:cNvPr id="36" name="TextBox 35">
              <a:extLst>
                <a:ext uri="{FF2B5EF4-FFF2-40B4-BE49-F238E27FC236}">
                  <a16:creationId xmlns:a16="http://schemas.microsoft.com/office/drawing/2014/main" id="{F47B09DE-DA13-6498-9247-1C9750CA99FB}"/>
                </a:ext>
              </a:extLst>
            </p:cNvPr>
            <p:cNvSpPr txBox="1"/>
            <p:nvPr/>
          </p:nvSpPr>
          <p:spPr>
            <a:xfrm>
              <a:off x="8282574" y="241775"/>
              <a:ext cx="2710851" cy="307777"/>
            </a:xfrm>
            <a:prstGeom prst="rect">
              <a:avLst/>
            </a:prstGeom>
            <a:noFill/>
          </p:spPr>
          <p:txBody>
            <a:bodyPr wrap="square" rtlCol="0">
              <a:spAutoFit/>
            </a:bodyPr>
            <a:lstStyle/>
            <a:p>
              <a:r>
                <a:rPr lang="en-US" sz="1400" dirty="0">
                  <a:solidFill>
                    <a:srgbClr val="FF0000"/>
                  </a:solidFill>
                  <a:latin typeface="Consolas" panose="020B0609020204030204" pitchFamily="49" charset="0"/>
                  <a:cs typeface="Consolas" panose="020B0609020204030204" pitchFamily="49" charset="0"/>
                </a:rPr>
                <a:t>stack segment high memory</a:t>
              </a:r>
            </a:p>
          </p:txBody>
        </p:sp>
        <p:sp>
          <p:nvSpPr>
            <p:cNvPr id="37" name="Rectangle 36">
              <a:extLst>
                <a:ext uri="{FF2B5EF4-FFF2-40B4-BE49-F238E27FC236}">
                  <a16:creationId xmlns:a16="http://schemas.microsoft.com/office/drawing/2014/main" id="{6FE60DB7-A573-2951-CC01-12722FF71913}"/>
                </a:ext>
              </a:extLst>
            </p:cNvPr>
            <p:cNvSpPr/>
            <p:nvPr/>
          </p:nvSpPr>
          <p:spPr>
            <a:xfrm>
              <a:off x="8864345" y="524885"/>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38" name="Rectangle 37">
              <a:extLst>
                <a:ext uri="{FF2B5EF4-FFF2-40B4-BE49-F238E27FC236}">
                  <a16:creationId xmlns:a16="http://schemas.microsoft.com/office/drawing/2014/main" id="{AB4212EE-D8E1-A29E-23F2-C4118266914D}"/>
                </a:ext>
              </a:extLst>
            </p:cNvPr>
            <p:cNvSpPr/>
            <p:nvPr/>
          </p:nvSpPr>
          <p:spPr>
            <a:xfrm>
              <a:off x="8874579" y="1469517"/>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39" name="Rectangle 38">
              <a:extLst>
                <a:ext uri="{FF2B5EF4-FFF2-40B4-BE49-F238E27FC236}">
                  <a16:creationId xmlns:a16="http://schemas.microsoft.com/office/drawing/2014/main" id="{494D419F-F98D-1191-5D5F-D8177E5A54F3}"/>
                </a:ext>
              </a:extLst>
            </p:cNvPr>
            <p:cNvSpPr/>
            <p:nvPr/>
          </p:nvSpPr>
          <p:spPr>
            <a:xfrm>
              <a:off x="8869383" y="1788539"/>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0" name="Rectangle 39">
              <a:extLst>
                <a:ext uri="{FF2B5EF4-FFF2-40B4-BE49-F238E27FC236}">
                  <a16:creationId xmlns:a16="http://schemas.microsoft.com/office/drawing/2014/main" id="{4389B8E2-1A62-DEB2-43BF-103A93F25A50}"/>
                </a:ext>
              </a:extLst>
            </p:cNvPr>
            <p:cNvSpPr/>
            <p:nvPr/>
          </p:nvSpPr>
          <p:spPr>
            <a:xfrm>
              <a:off x="8869382" y="2100626"/>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1" name="Rectangle 40">
              <a:extLst>
                <a:ext uri="{FF2B5EF4-FFF2-40B4-BE49-F238E27FC236}">
                  <a16:creationId xmlns:a16="http://schemas.microsoft.com/office/drawing/2014/main" id="{D80A5234-BE0E-5A45-D6EA-B7C377D870C2}"/>
                </a:ext>
              </a:extLst>
            </p:cNvPr>
            <p:cNvSpPr/>
            <p:nvPr/>
          </p:nvSpPr>
          <p:spPr>
            <a:xfrm>
              <a:off x="8864186" y="2412713"/>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48" name="TextBox 47">
            <a:extLst>
              <a:ext uri="{FF2B5EF4-FFF2-40B4-BE49-F238E27FC236}">
                <a16:creationId xmlns:a16="http://schemas.microsoft.com/office/drawing/2014/main" id="{86201B66-02AA-F6DF-DE1E-7C4BA4EC1E19}"/>
              </a:ext>
            </a:extLst>
          </p:cNvPr>
          <p:cNvSpPr txBox="1"/>
          <p:nvPr/>
        </p:nvSpPr>
        <p:spPr>
          <a:xfrm>
            <a:off x="1593554" y="4280074"/>
            <a:ext cx="3616834" cy="400110"/>
          </a:xfrm>
          <a:prstGeom prst="rect">
            <a:avLst/>
          </a:prstGeom>
          <a:noFill/>
        </p:spPr>
        <p:txBody>
          <a:bodyPr wrap="square">
            <a:spAutoFit/>
          </a:bodyPr>
          <a:lstStyle/>
          <a:p>
            <a:pPr algn="ctr"/>
            <a:r>
              <a:rPr lang="en-US" sz="2000" dirty="0">
                <a:solidFill>
                  <a:schemeClr val="accent6"/>
                </a:solidFill>
                <a:latin typeface="Consolas" panose="020B0609020204030204" pitchFamily="49" charset="0"/>
                <a:cs typeface="Consolas" panose="020B0609020204030204" pitchFamily="49" charset="0"/>
              </a:rPr>
              <a:t>push </a:t>
            </a:r>
            <a:r>
              <a:rPr lang="en-US" dirty="0">
                <a:solidFill>
                  <a:schemeClr val="accent6"/>
                </a:solidFill>
                <a:latin typeface="Consolas" panose="020B0609020204030204" pitchFamily="49" charset="0"/>
                <a:cs typeface="Consolas" panose="020B0609020204030204" pitchFamily="49" charset="0"/>
              </a:rPr>
              <a:t>{r6, r8, </a:t>
            </a:r>
            <a:r>
              <a:rPr lang="en-US" dirty="0" err="1">
                <a:solidFill>
                  <a:schemeClr val="accent6"/>
                </a:solidFill>
                <a:latin typeface="Consolas" panose="020B0609020204030204" pitchFamily="49" charset="0"/>
                <a:cs typeface="Consolas" panose="020B0609020204030204" pitchFamily="49" charset="0"/>
              </a:rPr>
              <a:t>fp</a:t>
            </a:r>
            <a:r>
              <a:rPr lang="en-US" dirty="0">
                <a:solidFill>
                  <a:schemeClr val="accent6"/>
                </a:solidFill>
                <a:latin typeface="Consolas" panose="020B0609020204030204" pitchFamily="49" charset="0"/>
                <a:cs typeface="Consolas" panose="020B0609020204030204" pitchFamily="49" charset="0"/>
              </a:rPr>
              <a:t>, </a:t>
            </a:r>
            <a:r>
              <a:rPr lang="en-US" dirty="0" err="1">
                <a:solidFill>
                  <a:schemeClr val="accent6"/>
                </a:solidFill>
                <a:latin typeface="Consolas" panose="020B0609020204030204" pitchFamily="49" charset="0"/>
                <a:cs typeface="Consolas" panose="020B0609020204030204" pitchFamily="49" charset="0"/>
              </a:rPr>
              <a:t>lr</a:t>
            </a:r>
            <a:r>
              <a:rPr lang="en-US" dirty="0">
                <a:solidFill>
                  <a:schemeClr val="accent6"/>
                </a:solidFill>
                <a:latin typeface="Consolas" panose="020B0609020204030204" pitchFamily="49" charset="0"/>
                <a:cs typeface="Consolas" panose="020B0609020204030204" pitchFamily="49" charset="0"/>
              </a:rPr>
              <a:t>}</a:t>
            </a:r>
          </a:p>
        </p:txBody>
      </p:sp>
      <p:sp>
        <p:nvSpPr>
          <p:cNvPr id="79" name="TextBox 78">
            <a:extLst>
              <a:ext uri="{FF2B5EF4-FFF2-40B4-BE49-F238E27FC236}">
                <a16:creationId xmlns:a16="http://schemas.microsoft.com/office/drawing/2014/main" id="{4EB67249-7838-21A5-0562-6C88A3B44E1D}"/>
              </a:ext>
            </a:extLst>
          </p:cNvPr>
          <p:cNvSpPr txBox="1"/>
          <p:nvPr/>
        </p:nvSpPr>
        <p:spPr>
          <a:xfrm>
            <a:off x="8010312" y="1389832"/>
            <a:ext cx="2989921" cy="338554"/>
          </a:xfrm>
          <a:prstGeom prst="rect">
            <a:avLst/>
          </a:prstGeom>
          <a:noFill/>
        </p:spPr>
        <p:txBody>
          <a:bodyPr wrap="none" rtlCol="0">
            <a:spAutoFit/>
          </a:bodyPr>
          <a:lstStyle/>
          <a:p>
            <a:r>
              <a:rPr lang="en-US" sz="1600" dirty="0">
                <a:solidFill>
                  <a:srgbClr val="FF0000"/>
                </a:solidFill>
                <a:latin typeface="Consolas" panose="020B0609020204030204" pitchFamily="49" charset="0"/>
                <a:cs typeface="Consolas" panose="020B0609020204030204" pitchFamily="49" charset="0"/>
              </a:rPr>
              <a:t>stack segment high memory</a:t>
            </a:r>
          </a:p>
        </p:txBody>
      </p:sp>
      <p:grpSp>
        <p:nvGrpSpPr>
          <p:cNvPr id="80" name="Group 79">
            <a:extLst>
              <a:ext uri="{FF2B5EF4-FFF2-40B4-BE49-F238E27FC236}">
                <a16:creationId xmlns:a16="http://schemas.microsoft.com/office/drawing/2014/main" id="{D1635A6E-0D65-0E0E-6E2F-DA8EEBCE759E}"/>
              </a:ext>
            </a:extLst>
          </p:cNvPr>
          <p:cNvGrpSpPr/>
          <p:nvPr/>
        </p:nvGrpSpPr>
        <p:grpSpPr>
          <a:xfrm>
            <a:off x="7624391" y="2959881"/>
            <a:ext cx="724394" cy="905637"/>
            <a:chOff x="8068368" y="893716"/>
            <a:chExt cx="724394" cy="905637"/>
          </a:xfrm>
        </p:grpSpPr>
        <p:sp>
          <p:nvSpPr>
            <p:cNvPr id="81" name="Right Arrow 80">
              <a:extLst>
                <a:ext uri="{FF2B5EF4-FFF2-40B4-BE49-F238E27FC236}">
                  <a16:creationId xmlns:a16="http://schemas.microsoft.com/office/drawing/2014/main" id="{6136A6F3-E35F-167E-F662-379D17421BF9}"/>
                </a:ext>
              </a:extLst>
            </p:cNvPr>
            <p:cNvSpPr/>
            <p:nvPr/>
          </p:nvSpPr>
          <p:spPr>
            <a:xfrm rot="10800000">
              <a:off x="8068368" y="1362191"/>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82" name="Right Arrow 81">
              <a:extLst>
                <a:ext uri="{FF2B5EF4-FFF2-40B4-BE49-F238E27FC236}">
                  <a16:creationId xmlns:a16="http://schemas.microsoft.com/office/drawing/2014/main" id="{0B523595-C4C7-5156-539E-07F8541B25D9}"/>
                </a:ext>
              </a:extLst>
            </p:cNvPr>
            <p:cNvSpPr/>
            <p:nvPr/>
          </p:nvSpPr>
          <p:spPr>
            <a:xfrm rot="10800000">
              <a:off x="8068368" y="1688762"/>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87" name="TextBox 86">
              <a:extLst>
                <a:ext uri="{FF2B5EF4-FFF2-40B4-BE49-F238E27FC236}">
                  <a16:creationId xmlns:a16="http://schemas.microsoft.com/office/drawing/2014/main" id="{1FBA9C75-F0FC-82FD-C968-9054A7878790}"/>
                </a:ext>
              </a:extLst>
            </p:cNvPr>
            <p:cNvSpPr txBox="1"/>
            <p:nvPr/>
          </p:nvSpPr>
          <p:spPr>
            <a:xfrm>
              <a:off x="8094576" y="893716"/>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copy</a:t>
              </a:r>
            </a:p>
          </p:txBody>
        </p:sp>
      </p:grpSp>
      <p:grpSp>
        <p:nvGrpSpPr>
          <p:cNvPr id="88" name="Group 87">
            <a:extLst>
              <a:ext uri="{FF2B5EF4-FFF2-40B4-BE49-F238E27FC236}">
                <a16:creationId xmlns:a16="http://schemas.microsoft.com/office/drawing/2014/main" id="{5684FD24-1ECC-78EE-9685-5EC1EC9CE043}"/>
              </a:ext>
            </a:extLst>
          </p:cNvPr>
          <p:cNvGrpSpPr/>
          <p:nvPr/>
        </p:nvGrpSpPr>
        <p:grpSpPr>
          <a:xfrm>
            <a:off x="9844865" y="3102557"/>
            <a:ext cx="1167312" cy="215725"/>
            <a:chOff x="10337353" y="1049807"/>
            <a:chExt cx="1167312" cy="215725"/>
          </a:xfrm>
        </p:grpSpPr>
        <p:sp>
          <p:nvSpPr>
            <p:cNvPr id="89" name="Rectangle 8">
              <a:extLst>
                <a:ext uri="{FF2B5EF4-FFF2-40B4-BE49-F238E27FC236}">
                  <a16:creationId xmlns:a16="http://schemas.microsoft.com/office/drawing/2014/main" id="{E935BDFF-99CC-6660-AE7E-2F067522DE85}"/>
                </a:ext>
              </a:extLst>
            </p:cNvPr>
            <p:cNvSpPr>
              <a:spLocks noChangeArrowheads="1"/>
            </p:cNvSpPr>
            <p:nvPr>
              <p:custDataLst>
                <p:tags r:id="rId3"/>
              </p:custDataLst>
            </p:nvPr>
          </p:nvSpPr>
          <p:spPr bwMode="gray">
            <a:xfrm>
              <a:off x="10923986" y="1049807"/>
              <a:ext cx="580679" cy="215725"/>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sp</a:t>
              </a: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  </a:t>
              </a:r>
            </a:p>
          </p:txBody>
        </p:sp>
        <p:sp>
          <p:nvSpPr>
            <p:cNvPr id="90" name="Left Arrow 89">
              <a:extLst>
                <a:ext uri="{FF2B5EF4-FFF2-40B4-BE49-F238E27FC236}">
                  <a16:creationId xmlns:a16="http://schemas.microsoft.com/office/drawing/2014/main" id="{5C6274FF-DCD2-DFAA-EE4F-2842C25C3B44}"/>
                </a:ext>
              </a:extLst>
            </p:cNvPr>
            <p:cNvSpPr/>
            <p:nvPr/>
          </p:nvSpPr>
          <p:spPr>
            <a:xfrm>
              <a:off x="10337353" y="1111920"/>
              <a:ext cx="580678" cy="114856"/>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nvGrpSpPr>
          <p:cNvPr id="96" name="Group 95">
            <a:extLst>
              <a:ext uri="{FF2B5EF4-FFF2-40B4-BE49-F238E27FC236}">
                <a16:creationId xmlns:a16="http://schemas.microsoft.com/office/drawing/2014/main" id="{84DF87C4-B747-77BF-15BE-5F6D98E5DCEF}"/>
              </a:ext>
            </a:extLst>
          </p:cNvPr>
          <p:cNvGrpSpPr/>
          <p:nvPr/>
        </p:nvGrpSpPr>
        <p:grpSpPr>
          <a:xfrm>
            <a:off x="5997623" y="1674278"/>
            <a:ext cx="4592930" cy="2721279"/>
            <a:chOff x="6458987" y="317753"/>
            <a:chExt cx="4592930" cy="2721279"/>
          </a:xfrm>
        </p:grpSpPr>
        <p:sp>
          <p:nvSpPr>
            <p:cNvPr id="100" name="Rectangle 99">
              <a:extLst>
                <a:ext uri="{FF2B5EF4-FFF2-40B4-BE49-F238E27FC236}">
                  <a16:creationId xmlns:a16="http://schemas.microsoft.com/office/drawing/2014/main" id="{CFD240CF-8AAA-33A6-CE4D-481A72FB8786}"/>
                </a:ext>
              </a:extLst>
            </p:cNvPr>
            <p:cNvSpPr/>
            <p:nvPr/>
          </p:nvSpPr>
          <p:spPr>
            <a:xfrm>
              <a:off x="8927063" y="953445"/>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101" name="Rectangle 100">
              <a:extLst>
                <a:ext uri="{FF2B5EF4-FFF2-40B4-BE49-F238E27FC236}">
                  <a16:creationId xmlns:a16="http://schemas.microsoft.com/office/drawing/2014/main" id="{0C760823-77CB-105A-84AF-B3147E89437C}"/>
                </a:ext>
              </a:extLst>
            </p:cNvPr>
            <p:cNvSpPr/>
            <p:nvPr/>
          </p:nvSpPr>
          <p:spPr>
            <a:xfrm>
              <a:off x="8925086" y="63470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102" name="Rectangle 101">
              <a:extLst>
                <a:ext uri="{FF2B5EF4-FFF2-40B4-BE49-F238E27FC236}">
                  <a16:creationId xmlns:a16="http://schemas.microsoft.com/office/drawing/2014/main" id="{E17F2358-23B3-3181-0498-6A9AA5C87FB4}"/>
                </a:ext>
              </a:extLst>
            </p:cNvPr>
            <p:cNvSpPr/>
            <p:nvPr/>
          </p:nvSpPr>
          <p:spPr>
            <a:xfrm>
              <a:off x="8925086" y="1261444"/>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sp>
          <p:nvSpPr>
            <p:cNvPr id="103" name="Rectangle 102">
              <a:extLst>
                <a:ext uri="{FF2B5EF4-FFF2-40B4-BE49-F238E27FC236}">
                  <a16:creationId xmlns:a16="http://schemas.microsoft.com/office/drawing/2014/main" id="{00E8CDF6-8B6E-D2D6-2D9E-48058F0ECB23}"/>
                </a:ext>
              </a:extLst>
            </p:cNvPr>
            <p:cNvSpPr/>
            <p:nvPr/>
          </p:nvSpPr>
          <p:spPr>
            <a:xfrm>
              <a:off x="8926923" y="1589741"/>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sp>
          <p:nvSpPr>
            <p:cNvPr id="104" name="Rectangle 103">
              <a:extLst>
                <a:ext uri="{FF2B5EF4-FFF2-40B4-BE49-F238E27FC236}">
                  <a16:creationId xmlns:a16="http://schemas.microsoft.com/office/drawing/2014/main" id="{0A4B3DFE-BC2C-92F4-E452-80572E55C450}"/>
                </a:ext>
              </a:extLst>
            </p:cNvPr>
            <p:cNvSpPr/>
            <p:nvPr/>
          </p:nvSpPr>
          <p:spPr>
            <a:xfrm>
              <a:off x="8925085" y="191803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r8</a:t>
              </a:r>
            </a:p>
          </p:txBody>
        </p:sp>
        <p:sp>
          <p:nvSpPr>
            <p:cNvPr id="105" name="Rectangle 104">
              <a:extLst>
                <a:ext uri="{FF2B5EF4-FFF2-40B4-BE49-F238E27FC236}">
                  <a16:creationId xmlns:a16="http://schemas.microsoft.com/office/drawing/2014/main" id="{4B664F0E-E55D-88D7-DB6F-1BABFD792D92}"/>
                </a:ext>
              </a:extLst>
            </p:cNvPr>
            <p:cNvSpPr/>
            <p:nvPr/>
          </p:nvSpPr>
          <p:spPr>
            <a:xfrm>
              <a:off x="8925085" y="223252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r6</a:t>
              </a:r>
            </a:p>
          </p:txBody>
        </p:sp>
        <p:sp>
          <p:nvSpPr>
            <p:cNvPr id="108" name="Rectangle 9">
              <a:extLst>
                <a:ext uri="{FF2B5EF4-FFF2-40B4-BE49-F238E27FC236}">
                  <a16:creationId xmlns:a16="http://schemas.microsoft.com/office/drawing/2014/main" id="{E7530EAA-93C5-6C96-E8C7-F5B5CA004949}"/>
                </a:ext>
              </a:extLst>
            </p:cNvPr>
            <p:cNvSpPr>
              <a:spLocks noChangeArrowheads="1"/>
            </p:cNvSpPr>
            <p:nvPr>
              <p:custDataLst>
                <p:tags r:id="rId1"/>
              </p:custDataLst>
            </p:nvPr>
          </p:nvSpPr>
          <p:spPr bwMode="gray">
            <a:xfrm>
              <a:off x="6773174" y="2009433"/>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lgn="ct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lr</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109" name="Rectangle 8">
              <a:extLst>
                <a:ext uri="{FF2B5EF4-FFF2-40B4-BE49-F238E27FC236}">
                  <a16:creationId xmlns:a16="http://schemas.microsoft.com/office/drawing/2014/main" id="{21D0B74C-BC74-2F1B-0A98-035466BA949A}"/>
                </a:ext>
              </a:extLst>
            </p:cNvPr>
            <p:cNvSpPr>
              <a:spLocks noChangeArrowheads="1"/>
            </p:cNvSpPr>
            <p:nvPr>
              <p:custDataLst>
                <p:tags r:id="rId2"/>
              </p:custDataLst>
            </p:nvPr>
          </p:nvSpPr>
          <p:spPr bwMode="gray">
            <a:xfrm>
              <a:off x="6773174" y="2349412"/>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lgn="ct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fp</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111" name="TextBox 110">
              <a:extLst>
                <a:ext uri="{FF2B5EF4-FFF2-40B4-BE49-F238E27FC236}">
                  <a16:creationId xmlns:a16="http://schemas.microsoft.com/office/drawing/2014/main" id="{C82C1D76-6E56-4BE7-DF2C-9D99A8483795}"/>
                </a:ext>
              </a:extLst>
            </p:cNvPr>
            <p:cNvSpPr txBox="1"/>
            <p:nvPr/>
          </p:nvSpPr>
          <p:spPr>
            <a:xfrm>
              <a:off x="8174206" y="2700478"/>
              <a:ext cx="2877711" cy="338554"/>
            </a:xfrm>
            <a:prstGeom prst="rect">
              <a:avLst/>
            </a:prstGeom>
            <a:noFill/>
          </p:spPr>
          <p:txBody>
            <a:bodyPr wrap="none" rtlCol="0">
              <a:spAutoFit/>
            </a:bodyPr>
            <a:lstStyle/>
            <a:p>
              <a:r>
                <a:rPr lang="en-US" sz="1600" dirty="0">
                  <a:solidFill>
                    <a:srgbClr val="FF0000"/>
                  </a:solidFill>
                  <a:latin typeface="Consolas" panose="020B0609020204030204" pitchFamily="49" charset="0"/>
                  <a:cs typeface="Consolas" panose="020B0609020204030204" pitchFamily="49" charset="0"/>
                </a:rPr>
                <a:t>stack segment low memory</a:t>
              </a:r>
            </a:p>
          </p:txBody>
        </p:sp>
        <p:sp>
          <p:nvSpPr>
            <p:cNvPr id="112" name="TextBox 111">
              <a:extLst>
                <a:ext uri="{FF2B5EF4-FFF2-40B4-BE49-F238E27FC236}">
                  <a16:creationId xmlns:a16="http://schemas.microsoft.com/office/drawing/2014/main" id="{98CA9DB1-FB68-3EDE-23E8-FDD952223017}"/>
                </a:ext>
              </a:extLst>
            </p:cNvPr>
            <p:cNvSpPr txBox="1"/>
            <p:nvPr/>
          </p:nvSpPr>
          <p:spPr>
            <a:xfrm>
              <a:off x="6458987" y="749073"/>
              <a:ext cx="1643399" cy="338554"/>
            </a:xfrm>
            <a:prstGeom prst="rect">
              <a:avLst/>
            </a:prstGeom>
            <a:noFill/>
          </p:spPr>
          <p:txBody>
            <a:bodyPr wrap="none" rtlCol="0">
              <a:spAutoFit/>
            </a:bodyPr>
            <a:lstStyle/>
            <a:p>
              <a:r>
                <a:rPr lang="en-US" sz="1600" dirty="0">
                  <a:latin typeface="Consolas" panose="020B0609020204030204" pitchFamily="49" charset="0"/>
                  <a:cs typeface="Consolas" panose="020B0609020204030204" pitchFamily="49" charset="0"/>
                </a:rPr>
                <a:t>CPU registers</a:t>
              </a:r>
            </a:p>
          </p:txBody>
        </p:sp>
        <p:sp>
          <p:nvSpPr>
            <p:cNvPr id="113" name="Rectangle 112">
              <a:extLst>
                <a:ext uri="{FF2B5EF4-FFF2-40B4-BE49-F238E27FC236}">
                  <a16:creationId xmlns:a16="http://schemas.microsoft.com/office/drawing/2014/main" id="{08BA7D7C-8D4E-7594-D8F3-C3429703E61E}"/>
                </a:ext>
              </a:extLst>
            </p:cNvPr>
            <p:cNvSpPr/>
            <p:nvPr/>
          </p:nvSpPr>
          <p:spPr>
            <a:xfrm>
              <a:off x="8925083" y="317753"/>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114" name="TextBox 113">
            <a:extLst>
              <a:ext uri="{FF2B5EF4-FFF2-40B4-BE49-F238E27FC236}">
                <a16:creationId xmlns:a16="http://schemas.microsoft.com/office/drawing/2014/main" id="{BCF8F020-DA0F-F7E3-13C0-94C5FEB2984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15" name="TextBox 114">
            <a:extLst>
              <a:ext uri="{FF2B5EF4-FFF2-40B4-BE49-F238E27FC236}">
                <a16:creationId xmlns:a16="http://schemas.microsoft.com/office/drawing/2014/main" id="{FC531832-1571-F8DB-F379-AF276ACC2C8A}"/>
              </a:ext>
            </a:extLst>
          </p:cNvPr>
          <p:cNvSpPr txBox="1"/>
          <p:nvPr/>
        </p:nvSpPr>
        <p:spPr>
          <a:xfrm>
            <a:off x="7348467" y="4515415"/>
            <a:ext cx="3616834" cy="400110"/>
          </a:xfrm>
          <a:prstGeom prst="rect">
            <a:avLst/>
          </a:prstGeom>
          <a:noFill/>
        </p:spPr>
        <p:txBody>
          <a:bodyPr wrap="square">
            <a:spAutoFit/>
          </a:bodyPr>
          <a:lstStyle/>
          <a:p>
            <a:pPr algn="ctr"/>
            <a:r>
              <a:rPr lang="en-US" sz="2000" dirty="0">
                <a:solidFill>
                  <a:schemeClr val="accent6"/>
                </a:solidFill>
                <a:latin typeface="Consolas" panose="020B0609020204030204" pitchFamily="49" charset="0"/>
                <a:cs typeface="Consolas" panose="020B0609020204030204" pitchFamily="49" charset="0"/>
              </a:rPr>
              <a:t>pop </a:t>
            </a:r>
            <a:r>
              <a:rPr lang="en-US" dirty="0">
                <a:solidFill>
                  <a:schemeClr val="accent6"/>
                </a:solidFill>
                <a:latin typeface="Consolas" panose="020B0609020204030204" pitchFamily="49" charset="0"/>
                <a:cs typeface="Consolas" panose="020B0609020204030204" pitchFamily="49" charset="0"/>
              </a:rPr>
              <a:t>{</a:t>
            </a:r>
            <a:r>
              <a:rPr lang="en-US" dirty="0" err="1">
                <a:solidFill>
                  <a:schemeClr val="accent6"/>
                </a:solidFill>
                <a:latin typeface="Consolas" panose="020B0609020204030204" pitchFamily="49" charset="0"/>
                <a:cs typeface="Consolas" panose="020B0609020204030204" pitchFamily="49" charset="0"/>
              </a:rPr>
              <a:t>fp</a:t>
            </a:r>
            <a:r>
              <a:rPr lang="en-US" dirty="0">
                <a:solidFill>
                  <a:schemeClr val="accent6"/>
                </a:solidFill>
                <a:latin typeface="Consolas" panose="020B0609020204030204" pitchFamily="49" charset="0"/>
                <a:cs typeface="Consolas" panose="020B0609020204030204" pitchFamily="49" charset="0"/>
              </a:rPr>
              <a:t>, </a:t>
            </a:r>
            <a:r>
              <a:rPr lang="en-US" dirty="0" err="1">
                <a:solidFill>
                  <a:schemeClr val="accent6"/>
                </a:solidFill>
                <a:latin typeface="Consolas" panose="020B0609020204030204" pitchFamily="49" charset="0"/>
                <a:cs typeface="Consolas" panose="020B0609020204030204" pitchFamily="49" charset="0"/>
              </a:rPr>
              <a:t>lr</a:t>
            </a:r>
            <a:r>
              <a:rPr lang="en-US" dirty="0">
                <a:solidFill>
                  <a:schemeClr val="accent6"/>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369582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973EF-9756-A145-B060-E203E5E580C4}"/>
              </a:ext>
            </a:extLst>
          </p:cNvPr>
          <p:cNvSpPr>
            <a:spLocks noGrp="1"/>
          </p:cNvSpPr>
          <p:nvPr>
            <p:ph type="title"/>
          </p:nvPr>
        </p:nvSpPr>
        <p:spPr>
          <a:xfrm>
            <a:off x="291557" y="401942"/>
            <a:ext cx="10769531" cy="477237"/>
          </a:xfrm>
        </p:spPr>
        <p:txBody>
          <a:bodyPr/>
          <a:lstStyle/>
          <a:p>
            <a:r>
              <a:rPr lang="en-US" sz="2800" dirty="0"/>
              <a:t>Minimum Stack Frame (Arm Arch32 Procedure Call Standards)</a:t>
            </a:r>
          </a:p>
        </p:txBody>
      </p:sp>
      <p:sp>
        <p:nvSpPr>
          <p:cNvPr id="11" name="Content Placeholder 10">
            <a:extLst>
              <a:ext uri="{FF2B5EF4-FFF2-40B4-BE49-F238E27FC236}">
                <a16:creationId xmlns:a16="http://schemas.microsoft.com/office/drawing/2014/main" id="{AA06CBEA-17C6-BE49-D16A-6F8CFB82557E}"/>
              </a:ext>
            </a:extLst>
          </p:cNvPr>
          <p:cNvSpPr>
            <a:spLocks noGrp="1"/>
          </p:cNvSpPr>
          <p:nvPr>
            <p:ph sz="quarter" idx="17"/>
          </p:nvPr>
        </p:nvSpPr>
        <p:spPr>
          <a:xfrm>
            <a:off x="1115422" y="1355591"/>
            <a:ext cx="8638178" cy="4530859"/>
          </a:xfrm>
          <a:solidFill>
            <a:schemeClr val="accent4">
              <a:lumMod val="20000"/>
              <a:lumOff val="80000"/>
            </a:schemeClr>
          </a:solidFill>
          <a:ln>
            <a:solidFill>
              <a:schemeClr val="accent1"/>
            </a:solidFill>
          </a:ln>
        </p:spPr>
        <p:txBody>
          <a:bodyPr/>
          <a:lstStyle/>
          <a:p>
            <a:pPr>
              <a:lnSpc>
                <a:spcPct val="100000"/>
              </a:lnSpc>
            </a:pPr>
            <a:r>
              <a:rPr lang="en-US" sz="2000" b="1" dirty="0">
                <a:solidFill>
                  <a:schemeClr val="accent1"/>
                </a:solidFill>
                <a:latin typeface="Calibri" panose="020F0502020204030204" pitchFamily="34" charset="0"/>
                <a:cs typeface="Calibri" panose="020F0502020204030204" pitchFamily="34" charset="0"/>
              </a:rPr>
              <a:t>Minimal frame: allocating at function entry:   </a:t>
            </a:r>
            <a:r>
              <a:rPr lang="en-US" sz="2000" b="1" dirty="0">
                <a:solidFill>
                  <a:srgbClr val="7030A0"/>
                </a:solidFill>
                <a:latin typeface="Consolas" panose="020B0609020204030204" pitchFamily="49" charset="0"/>
                <a:cs typeface="Consolas" panose="020B0609020204030204" pitchFamily="49" charset="0"/>
              </a:rPr>
              <a:t>push {</a:t>
            </a:r>
            <a:r>
              <a:rPr lang="en-US" sz="2000" b="1" dirty="0" err="1">
                <a:solidFill>
                  <a:srgbClr val="7030A0"/>
                </a:solidFill>
                <a:latin typeface="Consolas" panose="020B0609020204030204" pitchFamily="49" charset="0"/>
                <a:cs typeface="Consolas" panose="020B0609020204030204" pitchFamily="49" charset="0"/>
              </a:rPr>
              <a:t>fp</a:t>
            </a:r>
            <a:r>
              <a:rPr lang="en-US" sz="2000" b="1" dirty="0">
                <a:solidFill>
                  <a:srgbClr val="7030A0"/>
                </a:solidFill>
                <a:latin typeface="Consolas" panose="020B0609020204030204" pitchFamily="49" charset="0"/>
                <a:cs typeface="Consolas" panose="020B0609020204030204" pitchFamily="49" charset="0"/>
              </a:rPr>
              <a:t>, </a:t>
            </a:r>
            <a:r>
              <a:rPr lang="en-US" sz="2000" b="1" dirty="0" err="1">
                <a:solidFill>
                  <a:srgbClr val="7030A0"/>
                </a:solidFill>
                <a:latin typeface="Consolas" panose="020B0609020204030204" pitchFamily="49" charset="0"/>
                <a:cs typeface="Consolas" panose="020B0609020204030204" pitchFamily="49" charset="0"/>
              </a:rPr>
              <a:t>lr</a:t>
            </a:r>
            <a:r>
              <a:rPr lang="en-US" sz="2000" b="1" dirty="0">
                <a:solidFill>
                  <a:srgbClr val="7030A0"/>
                </a:solidFill>
                <a:latin typeface="Consolas" panose="020B0609020204030204" pitchFamily="49" charset="0"/>
                <a:cs typeface="Consolas" panose="020B0609020204030204" pitchFamily="49" charset="0"/>
              </a:rPr>
              <a:t>}</a:t>
            </a:r>
          </a:p>
          <a:p>
            <a:pPr>
              <a:lnSpc>
                <a:spcPct val="100000"/>
              </a:lnSpc>
            </a:pPr>
            <a:endParaRPr lang="en-US" sz="2000" b="1" dirty="0">
              <a:solidFill>
                <a:srgbClr val="7030A0"/>
              </a:solidFill>
              <a:latin typeface="Consolas" panose="020B0609020204030204" pitchFamily="49" charset="0"/>
              <a:cs typeface="Consolas" panose="020B0609020204030204" pitchFamily="49" charset="0"/>
            </a:endParaRPr>
          </a:p>
          <a:p>
            <a:pPr>
              <a:lnSpc>
                <a:spcPct val="100000"/>
              </a:lnSpc>
            </a:pPr>
            <a:endParaRPr lang="en-US" sz="2000" b="1" dirty="0">
              <a:solidFill>
                <a:srgbClr val="7030A0"/>
              </a:solidFill>
              <a:latin typeface="Consolas" panose="020B0609020204030204" pitchFamily="49" charset="0"/>
              <a:cs typeface="Consolas" panose="020B0609020204030204" pitchFamily="49" charset="0"/>
            </a:endParaRPr>
          </a:p>
          <a:p>
            <a:pPr>
              <a:lnSpc>
                <a:spcPct val="100000"/>
              </a:lnSpc>
            </a:pPr>
            <a:endParaRPr lang="en-US" sz="2000" b="1" dirty="0">
              <a:solidFill>
                <a:srgbClr val="7030A0"/>
              </a:solidFill>
              <a:latin typeface="Consolas" panose="020B0609020204030204" pitchFamily="49" charset="0"/>
              <a:cs typeface="Consolas" panose="020B0609020204030204" pitchFamily="49" charset="0"/>
            </a:endParaRPr>
          </a:p>
          <a:p>
            <a:pPr>
              <a:lnSpc>
                <a:spcPct val="100000"/>
              </a:lnSpc>
            </a:pPr>
            <a:r>
              <a:rPr lang="en-US" sz="2000" dirty="0" err="1">
                <a:solidFill>
                  <a:srgbClr val="F3753F"/>
                </a:solidFill>
                <a:latin typeface="Consolas" panose="020B0609020204030204" pitchFamily="49" charset="0"/>
                <a:cs typeface="Consolas" panose="020B0609020204030204" pitchFamily="49" charset="0"/>
              </a:rPr>
              <a:t>sp</a:t>
            </a:r>
            <a:r>
              <a:rPr lang="en-US" sz="2000" dirty="0">
                <a:solidFill>
                  <a:schemeClr val="tx2"/>
                </a:solidFill>
              </a:rPr>
              <a:t> always points at top element in the stack (lowest byte address)</a:t>
            </a:r>
          </a:p>
          <a:p>
            <a:pPr>
              <a:lnSpc>
                <a:spcPct val="100000"/>
              </a:lnSpc>
            </a:pPr>
            <a:r>
              <a:rPr lang="en-US" sz="2000" dirty="0" err="1">
                <a:solidFill>
                  <a:srgbClr val="F37440"/>
                </a:solidFill>
                <a:latin typeface="Consolas" panose="020B0609020204030204" pitchFamily="49" charset="0"/>
                <a:cs typeface="Consolas" panose="020B0609020204030204" pitchFamily="49" charset="0"/>
              </a:rPr>
              <a:t>fp</a:t>
            </a:r>
            <a:r>
              <a:rPr lang="en-US" sz="2000" dirty="0">
                <a:solidFill>
                  <a:schemeClr val="tx2"/>
                </a:solidFill>
              </a:rPr>
              <a:t> always </a:t>
            </a:r>
            <a:r>
              <a:rPr lang="en-US" sz="2000" dirty="0">
                <a:solidFill>
                  <a:srgbClr val="0070C0"/>
                </a:solidFill>
                <a:cs typeface="Courier New" panose="02070309020205020404" pitchFamily="49" charset="0"/>
              </a:rPr>
              <a:t>points at the bottom element in the stack</a:t>
            </a:r>
          </a:p>
          <a:p>
            <a:pPr lvl="1"/>
            <a:r>
              <a:rPr lang="en-US" sz="1800" dirty="0">
                <a:solidFill>
                  <a:srgbClr val="0070C0"/>
                </a:solidFill>
                <a:cs typeface="Courier New" panose="02070309020205020404" pitchFamily="49" charset="0"/>
              </a:rPr>
              <a:t>Bottom element is always the saved </a:t>
            </a:r>
            <a:r>
              <a:rPr lang="en-US" sz="1800" dirty="0" err="1">
                <a:solidFill>
                  <a:srgbClr val="F3753F"/>
                </a:solidFill>
                <a:latin typeface="Consolas" panose="020B0609020204030204" pitchFamily="49" charset="0"/>
                <a:cs typeface="Consolas" panose="020B0609020204030204" pitchFamily="49" charset="0"/>
              </a:rPr>
              <a:t>lr</a:t>
            </a:r>
            <a:r>
              <a:rPr lang="en-US" sz="1800" dirty="0">
                <a:solidFill>
                  <a:srgbClr val="0070C0"/>
                </a:solidFill>
                <a:cs typeface="Courier New" panose="02070309020205020404" pitchFamily="49" charset="0"/>
              </a:rPr>
              <a:t> </a:t>
            </a:r>
            <a:r>
              <a:rPr lang="en-US" sz="1800" dirty="0">
                <a:solidFill>
                  <a:schemeClr val="tx2"/>
                </a:solidFill>
                <a:cs typeface="Courier New" panose="02070309020205020404" pitchFamily="49" charset="0"/>
              </a:rPr>
              <a:t>(contains the return address of caller)</a:t>
            </a:r>
          </a:p>
          <a:p>
            <a:pPr lvl="1"/>
            <a:r>
              <a:rPr lang="en-US" sz="1800" dirty="0">
                <a:solidFill>
                  <a:schemeClr val="tx2"/>
                </a:solidFill>
                <a:cs typeface="Courier New" panose="02070309020205020404" pitchFamily="49" charset="0"/>
              </a:rPr>
              <a:t>A saved copy </a:t>
            </a:r>
            <a:r>
              <a:rPr lang="en-US" sz="1800" dirty="0">
                <a:solidFill>
                  <a:srgbClr val="F3753F"/>
                </a:solidFill>
                <a:cs typeface="Courier New" panose="02070309020205020404" pitchFamily="49" charset="0"/>
              </a:rPr>
              <a:t>of callers </a:t>
            </a:r>
            <a:r>
              <a:rPr lang="en-US" sz="1800" dirty="0" err="1">
                <a:solidFill>
                  <a:srgbClr val="F3753F"/>
                </a:solidFill>
                <a:cs typeface="Courier New" panose="02070309020205020404" pitchFamily="49" charset="0"/>
              </a:rPr>
              <a:t>fp</a:t>
            </a:r>
            <a:r>
              <a:rPr lang="en-US" sz="1800" dirty="0">
                <a:solidFill>
                  <a:schemeClr val="tx2"/>
                </a:solidFill>
                <a:cs typeface="Courier New" panose="02070309020205020404" pitchFamily="49" charset="0"/>
              </a:rPr>
              <a:t> is always the next element below the </a:t>
            </a:r>
            <a:r>
              <a:rPr lang="en-US" sz="1800" dirty="0" err="1">
                <a:solidFill>
                  <a:schemeClr val="tx2"/>
                </a:solidFill>
                <a:cs typeface="Courier New" panose="02070309020205020404" pitchFamily="49" charset="0"/>
              </a:rPr>
              <a:t>lr</a:t>
            </a:r>
            <a:endParaRPr lang="en-US" sz="1800" dirty="0">
              <a:solidFill>
                <a:srgbClr val="0070C0"/>
              </a:solidFill>
              <a:cs typeface="Courier New" panose="02070309020205020404" pitchFamily="49" charset="0"/>
            </a:endParaRPr>
          </a:p>
          <a:p>
            <a:pPr lvl="1"/>
            <a:r>
              <a:rPr lang="en-US" sz="2000" dirty="0" err="1">
                <a:solidFill>
                  <a:srgbClr val="0070C0"/>
                </a:solidFill>
                <a:cs typeface="Courier New" panose="02070309020205020404" pitchFamily="49" charset="0"/>
              </a:rPr>
              <a:t>fp</a:t>
            </a:r>
            <a:r>
              <a:rPr lang="en-US" sz="2000" dirty="0">
                <a:solidFill>
                  <a:srgbClr val="0070C0"/>
                </a:solidFill>
                <a:cs typeface="Courier New" panose="02070309020205020404" pitchFamily="49" charset="0"/>
              </a:rPr>
              <a:t> will be used later when referencing stack variables</a:t>
            </a:r>
          </a:p>
          <a:p>
            <a:pPr>
              <a:lnSpc>
                <a:spcPct val="100000"/>
              </a:lnSpc>
            </a:pPr>
            <a:r>
              <a:rPr lang="en-US" sz="2000" b="1" dirty="0">
                <a:solidFill>
                  <a:schemeClr val="accent1"/>
                </a:solidFill>
                <a:latin typeface="Calibri" panose="020F0502020204030204" pitchFamily="34" charset="0"/>
                <a:cs typeface="Calibri" panose="020F0502020204030204" pitchFamily="34" charset="0"/>
              </a:rPr>
              <a:t>Minimal frame: deallocating at function exit: </a:t>
            </a:r>
            <a:r>
              <a:rPr lang="en-US" sz="2000" b="1" dirty="0">
                <a:solidFill>
                  <a:srgbClr val="7030A0"/>
                </a:solidFill>
                <a:latin typeface="Consolas" panose="020B0609020204030204" pitchFamily="49" charset="0"/>
                <a:cs typeface="Consolas" panose="020B0609020204030204" pitchFamily="49" charset="0"/>
              </a:rPr>
              <a:t>pop {</a:t>
            </a:r>
            <a:r>
              <a:rPr lang="en-US" sz="2000" b="1" dirty="0" err="1">
                <a:solidFill>
                  <a:srgbClr val="7030A0"/>
                </a:solidFill>
                <a:latin typeface="Consolas" panose="020B0609020204030204" pitchFamily="49" charset="0"/>
                <a:cs typeface="Consolas" panose="020B0609020204030204" pitchFamily="49" charset="0"/>
              </a:rPr>
              <a:t>fp</a:t>
            </a:r>
            <a:r>
              <a:rPr lang="en-US" sz="2000" b="1" dirty="0">
                <a:solidFill>
                  <a:srgbClr val="7030A0"/>
                </a:solidFill>
                <a:latin typeface="Consolas" panose="020B0609020204030204" pitchFamily="49" charset="0"/>
                <a:cs typeface="Consolas" panose="020B0609020204030204" pitchFamily="49" charset="0"/>
              </a:rPr>
              <a:t>, </a:t>
            </a:r>
            <a:r>
              <a:rPr lang="en-US" sz="2000" b="1" dirty="0" err="1">
                <a:solidFill>
                  <a:srgbClr val="7030A0"/>
                </a:solidFill>
                <a:latin typeface="Consolas" panose="020B0609020204030204" pitchFamily="49" charset="0"/>
                <a:cs typeface="Consolas" panose="020B0609020204030204" pitchFamily="49" charset="0"/>
              </a:rPr>
              <a:t>lr</a:t>
            </a:r>
            <a:r>
              <a:rPr lang="en-US" sz="2000" b="1" dirty="0">
                <a:solidFill>
                  <a:srgbClr val="7030A0"/>
                </a:solidFill>
                <a:latin typeface="Consolas" panose="020B0609020204030204" pitchFamily="49" charset="0"/>
                <a:cs typeface="Consolas" panose="020B0609020204030204" pitchFamily="49" charset="0"/>
              </a:rPr>
              <a:t>}</a:t>
            </a:r>
          </a:p>
          <a:p>
            <a:pPr>
              <a:lnSpc>
                <a:spcPct val="100000"/>
              </a:lnSpc>
            </a:pPr>
            <a:r>
              <a:rPr lang="en-US" sz="2000" b="1" dirty="0">
                <a:solidFill>
                  <a:srgbClr val="0070C0"/>
                </a:solidFill>
                <a:cs typeface="Courier New" panose="02070309020205020404" pitchFamily="49" charset="0"/>
              </a:rPr>
              <a:t>On function entry</a:t>
            </a:r>
            <a:r>
              <a:rPr lang="en-US" sz="2000" dirty="0">
                <a:solidFill>
                  <a:srgbClr val="0070C0"/>
                </a:solidFill>
                <a:cs typeface="Courier New" panose="02070309020205020404" pitchFamily="49" charset="0"/>
              </a:rPr>
              <a:t>: </a:t>
            </a:r>
            <a:r>
              <a:rPr lang="en-US" sz="2000" dirty="0" err="1">
                <a:solidFill>
                  <a:schemeClr val="accent6"/>
                </a:solidFill>
                <a:cs typeface="Courier New" panose="02070309020205020404" pitchFamily="49" charset="0"/>
              </a:rPr>
              <a:t>sp</a:t>
            </a:r>
            <a:r>
              <a:rPr lang="en-US" sz="2000" dirty="0">
                <a:solidFill>
                  <a:schemeClr val="accent6"/>
                </a:solidFill>
                <a:cs typeface="Courier New" panose="02070309020205020404" pitchFamily="49" charset="0"/>
              </a:rPr>
              <a:t> must be 8-byte aligned </a:t>
            </a:r>
            <a:r>
              <a:rPr lang="en-US" sz="2000" dirty="0">
                <a:solidFill>
                  <a:srgbClr val="0070C0"/>
                </a:solidFill>
                <a:cs typeface="Courier New" panose="02070309020205020404" pitchFamily="49" charset="0"/>
              </a:rPr>
              <a:t>(</a:t>
            </a:r>
            <a:r>
              <a:rPr lang="en-US" sz="2000" b="1" dirty="0" err="1">
                <a:solidFill>
                  <a:srgbClr val="7030A0"/>
                </a:solidFill>
                <a:latin typeface="Consolas" panose="020B0609020204030204" pitchFamily="49" charset="0"/>
                <a:cs typeface="Consolas" panose="020B0609020204030204" pitchFamily="49" charset="0"/>
              </a:rPr>
              <a:t>sp</a:t>
            </a:r>
            <a:r>
              <a:rPr lang="en-US" sz="2000" b="1" dirty="0">
                <a:solidFill>
                  <a:srgbClr val="7030A0"/>
                </a:solidFill>
                <a:latin typeface="Consolas" panose="020B0609020204030204" pitchFamily="49" charset="0"/>
                <a:cs typeface="Consolas" panose="020B0609020204030204" pitchFamily="49" charset="0"/>
              </a:rPr>
              <a:t> % 8 == 0</a:t>
            </a:r>
            <a:r>
              <a:rPr lang="en-US" sz="2000" dirty="0">
                <a:solidFill>
                  <a:srgbClr val="0070C0"/>
                </a:solidFill>
                <a:cs typeface="Courier New" panose="02070309020205020404" pitchFamily="49" charset="0"/>
              </a:rPr>
              <a:t>)</a:t>
            </a:r>
          </a:p>
        </p:txBody>
      </p:sp>
      <p:sp>
        <p:nvSpPr>
          <p:cNvPr id="111" name="TextBox 110">
            <a:extLst>
              <a:ext uri="{FF2B5EF4-FFF2-40B4-BE49-F238E27FC236}">
                <a16:creationId xmlns:a16="http://schemas.microsoft.com/office/drawing/2014/main" id="{16D3DDF5-2A47-CD40-B6F8-44B9825A105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3" name="Group 2">
            <a:extLst>
              <a:ext uri="{FF2B5EF4-FFF2-40B4-BE49-F238E27FC236}">
                <a16:creationId xmlns:a16="http://schemas.microsoft.com/office/drawing/2014/main" id="{2A139026-3D91-E9F9-DD81-39C0D41BAA89}"/>
              </a:ext>
            </a:extLst>
          </p:cNvPr>
          <p:cNvGrpSpPr/>
          <p:nvPr/>
        </p:nvGrpSpPr>
        <p:grpSpPr>
          <a:xfrm>
            <a:off x="4396054" y="1736641"/>
            <a:ext cx="2382356" cy="1346026"/>
            <a:chOff x="8947672" y="672672"/>
            <a:chExt cx="2382356" cy="1346026"/>
          </a:xfrm>
        </p:grpSpPr>
        <p:grpSp>
          <p:nvGrpSpPr>
            <p:cNvPr id="8" name="Group 7">
              <a:extLst>
                <a:ext uri="{FF2B5EF4-FFF2-40B4-BE49-F238E27FC236}">
                  <a16:creationId xmlns:a16="http://schemas.microsoft.com/office/drawing/2014/main" id="{41C53438-1A19-93E2-91C8-13CFFA40BAD5}"/>
                </a:ext>
              </a:extLst>
            </p:cNvPr>
            <p:cNvGrpSpPr/>
            <p:nvPr/>
          </p:nvGrpSpPr>
          <p:grpSpPr>
            <a:xfrm>
              <a:off x="9151360" y="1051716"/>
              <a:ext cx="2178668" cy="966982"/>
              <a:chOff x="6454958" y="1095336"/>
              <a:chExt cx="2178668" cy="966982"/>
            </a:xfrm>
          </p:grpSpPr>
          <p:sp>
            <p:nvSpPr>
              <p:cNvPr id="9" name="TextBox 8">
                <a:extLst>
                  <a:ext uri="{FF2B5EF4-FFF2-40B4-BE49-F238E27FC236}">
                    <a16:creationId xmlns:a16="http://schemas.microsoft.com/office/drawing/2014/main" id="{6F385558-B557-3A71-E4E5-292497701064}"/>
                  </a:ext>
                </a:extLst>
              </p:cNvPr>
              <p:cNvSpPr txBox="1"/>
              <p:nvPr/>
            </p:nvSpPr>
            <p:spPr>
              <a:xfrm>
                <a:off x="6454958" y="1692986"/>
                <a:ext cx="1495140" cy="369332"/>
              </a:xfrm>
              <a:prstGeom prst="rect">
                <a:avLst/>
              </a:prstGeom>
              <a:noFill/>
            </p:spPr>
            <p:txBody>
              <a:bodyPr wrap="square" rtlCol="0">
                <a:spAutoFit/>
              </a:bodyPr>
              <a:lstStyle/>
              <a:p>
                <a:r>
                  <a:rPr lang="en-US" dirty="0">
                    <a:solidFill>
                      <a:srgbClr val="2C895B"/>
                    </a:solidFill>
                  </a:rPr>
                  <a:t>low address</a:t>
                </a:r>
              </a:p>
            </p:txBody>
          </p:sp>
          <p:grpSp>
            <p:nvGrpSpPr>
              <p:cNvPr id="12" name="Group 11">
                <a:extLst>
                  <a:ext uri="{FF2B5EF4-FFF2-40B4-BE49-F238E27FC236}">
                    <a16:creationId xmlns:a16="http://schemas.microsoft.com/office/drawing/2014/main" id="{D2A5E3D0-8EC3-01BB-CFFE-84626847D5D3}"/>
                  </a:ext>
                </a:extLst>
              </p:cNvPr>
              <p:cNvGrpSpPr/>
              <p:nvPr/>
            </p:nvGrpSpPr>
            <p:grpSpPr>
              <a:xfrm>
                <a:off x="6454958" y="1095336"/>
                <a:ext cx="2178668" cy="902424"/>
                <a:chOff x="6454958" y="1095336"/>
                <a:chExt cx="2178668" cy="902424"/>
              </a:xfrm>
            </p:grpSpPr>
            <p:sp>
              <p:nvSpPr>
                <p:cNvPr id="15" name="Rectangle 14">
                  <a:extLst>
                    <a:ext uri="{FF2B5EF4-FFF2-40B4-BE49-F238E27FC236}">
                      <a16:creationId xmlns:a16="http://schemas.microsoft.com/office/drawing/2014/main" id="{A73B6435-ADEF-D8DE-C156-C1C158AFC2D4}"/>
                    </a:ext>
                  </a:extLst>
                </p:cNvPr>
                <p:cNvSpPr/>
                <p:nvPr/>
              </p:nvSpPr>
              <p:spPr>
                <a:xfrm>
                  <a:off x="6454958" y="1095336"/>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6" name="Rectangle 15">
                  <a:extLst>
                    <a:ext uri="{FF2B5EF4-FFF2-40B4-BE49-F238E27FC236}">
                      <a16:creationId xmlns:a16="http://schemas.microsoft.com/office/drawing/2014/main" id="{A37CB31C-BEBC-2645-FCE6-50A5332FA6C6}"/>
                    </a:ext>
                  </a:extLst>
                </p:cNvPr>
                <p:cNvSpPr/>
                <p:nvPr/>
              </p:nvSpPr>
              <p:spPr>
                <a:xfrm>
                  <a:off x="6454958" y="1418218"/>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a:t>
                  </a:r>
                  <a:r>
                    <a:rPr lang="en-US" dirty="0" err="1"/>
                    <a:t>fp</a:t>
                  </a:r>
                  <a:endParaRPr lang="en-US" dirty="0"/>
                </a:p>
              </p:txBody>
            </p:sp>
            <p:sp>
              <p:nvSpPr>
                <p:cNvPr id="17" name="TextBox 16">
                  <a:extLst>
                    <a:ext uri="{FF2B5EF4-FFF2-40B4-BE49-F238E27FC236}">
                      <a16:creationId xmlns:a16="http://schemas.microsoft.com/office/drawing/2014/main" id="{902BC831-81C0-803A-649C-39633C65E63C}"/>
                    </a:ext>
                  </a:extLst>
                </p:cNvPr>
                <p:cNvSpPr txBox="1"/>
                <p:nvPr/>
              </p:nvSpPr>
              <p:spPr>
                <a:xfrm>
                  <a:off x="8205304" y="1628428"/>
                  <a:ext cx="428322" cy="369332"/>
                </a:xfrm>
                <a:prstGeom prst="rect">
                  <a:avLst/>
                </a:prstGeom>
                <a:solidFill>
                  <a:schemeClr val="bg1"/>
                </a:solidFill>
                <a:ln>
                  <a:solidFill>
                    <a:schemeClr val="accent1"/>
                  </a:solidFill>
                </a:ln>
              </p:spPr>
              <p:txBody>
                <a:bodyPr wrap="none" rtlCol="0">
                  <a:spAutoFit/>
                </a:bodyPr>
                <a:lstStyle/>
                <a:p>
                  <a:r>
                    <a:rPr lang="en-US" dirty="0" err="1">
                      <a:solidFill>
                        <a:schemeClr val="accent6"/>
                      </a:solidFill>
                    </a:rPr>
                    <a:t>sp</a:t>
                  </a:r>
                  <a:endParaRPr lang="en-US" dirty="0">
                    <a:solidFill>
                      <a:schemeClr val="accent6"/>
                    </a:solidFill>
                  </a:endParaRPr>
                </a:p>
              </p:txBody>
            </p:sp>
            <p:sp>
              <p:nvSpPr>
                <p:cNvPr id="18" name="Left Arrow 17">
                  <a:extLst>
                    <a:ext uri="{FF2B5EF4-FFF2-40B4-BE49-F238E27FC236}">
                      <a16:creationId xmlns:a16="http://schemas.microsoft.com/office/drawing/2014/main" id="{564B168B-86EE-EF9A-CB7E-493FF30A6017}"/>
                    </a:ext>
                  </a:extLst>
                </p:cNvPr>
                <p:cNvSpPr/>
                <p:nvPr/>
              </p:nvSpPr>
              <p:spPr>
                <a:xfrm>
                  <a:off x="7843721" y="1671087"/>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50236161-0609-0FB7-DB50-F5404A194BED}"/>
                    </a:ext>
                  </a:extLst>
                </p:cNvPr>
                <p:cNvSpPr txBox="1"/>
                <p:nvPr/>
              </p:nvSpPr>
              <p:spPr>
                <a:xfrm>
                  <a:off x="8227870" y="1128283"/>
                  <a:ext cx="377026" cy="369332"/>
                </a:xfrm>
                <a:prstGeom prst="rect">
                  <a:avLst/>
                </a:prstGeom>
                <a:solidFill>
                  <a:schemeClr val="bg1"/>
                </a:solidFill>
                <a:ln>
                  <a:solidFill>
                    <a:schemeClr val="accent1"/>
                  </a:solidFill>
                </a:ln>
              </p:spPr>
              <p:txBody>
                <a:bodyPr wrap="none" rtlCol="0">
                  <a:spAutoFit/>
                </a:bodyPr>
                <a:lstStyle/>
                <a:p>
                  <a:r>
                    <a:rPr lang="en-US" dirty="0" err="1">
                      <a:solidFill>
                        <a:schemeClr val="accent6"/>
                      </a:solidFill>
                    </a:rPr>
                    <a:t>fp</a:t>
                  </a:r>
                  <a:endParaRPr lang="en-US" dirty="0">
                    <a:solidFill>
                      <a:schemeClr val="accent6"/>
                    </a:solidFill>
                  </a:endParaRPr>
                </a:p>
              </p:txBody>
            </p:sp>
            <p:sp>
              <p:nvSpPr>
                <p:cNvPr id="20" name="Left Arrow 19">
                  <a:extLst>
                    <a:ext uri="{FF2B5EF4-FFF2-40B4-BE49-F238E27FC236}">
                      <a16:creationId xmlns:a16="http://schemas.microsoft.com/office/drawing/2014/main" id="{85F731B5-6330-FB7A-708A-F671E20260BD}"/>
                    </a:ext>
                  </a:extLst>
                </p:cNvPr>
                <p:cNvSpPr/>
                <p:nvPr/>
              </p:nvSpPr>
              <p:spPr>
                <a:xfrm>
                  <a:off x="7844709" y="1331782"/>
                  <a:ext cx="377026" cy="86436"/>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7" name="TextBox 36">
              <a:extLst>
                <a:ext uri="{FF2B5EF4-FFF2-40B4-BE49-F238E27FC236}">
                  <a16:creationId xmlns:a16="http://schemas.microsoft.com/office/drawing/2014/main" id="{D3AD6300-0F49-21CB-3BEA-0670D414654F}"/>
                </a:ext>
              </a:extLst>
            </p:cNvPr>
            <p:cNvSpPr txBox="1"/>
            <p:nvPr/>
          </p:nvSpPr>
          <p:spPr>
            <a:xfrm>
              <a:off x="8947672" y="672672"/>
              <a:ext cx="2382356" cy="369332"/>
            </a:xfrm>
            <a:prstGeom prst="rect">
              <a:avLst/>
            </a:prstGeom>
            <a:noFill/>
          </p:spPr>
          <p:txBody>
            <a:bodyPr wrap="square" rtlCol="0">
              <a:spAutoFit/>
            </a:bodyPr>
            <a:lstStyle/>
            <a:p>
              <a:r>
                <a:rPr lang="en-US" dirty="0">
                  <a:solidFill>
                    <a:srgbClr val="2C895B"/>
                  </a:solidFill>
                </a:rPr>
                <a:t>Minimum stack frame </a:t>
              </a:r>
            </a:p>
          </p:txBody>
        </p:sp>
      </p:grpSp>
    </p:spTree>
    <p:extLst>
      <p:ext uri="{BB962C8B-B14F-4D97-AF65-F5344CB8AC3E}">
        <p14:creationId xmlns:p14="http://schemas.microsoft.com/office/powerpoint/2010/main" val="3523957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animBg="1"/>
      <p:bldP spid="111"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973EF-9756-A145-B060-E203E5E580C4}"/>
              </a:ext>
            </a:extLst>
          </p:cNvPr>
          <p:cNvSpPr>
            <a:spLocks noGrp="1"/>
          </p:cNvSpPr>
          <p:nvPr>
            <p:ph type="title"/>
          </p:nvPr>
        </p:nvSpPr>
        <p:spPr>
          <a:xfrm>
            <a:off x="541588" y="-1118"/>
            <a:ext cx="10769531" cy="477237"/>
          </a:xfrm>
        </p:spPr>
        <p:txBody>
          <a:bodyPr/>
          <a:lstStyle/>
          <a:p>
            <a:r>
              <a:rPr lang="en-US" sz="2800" dirty="0"/>
              <a:t>Minimum Stack Frame (Arm Arch32 Procedure Call Standards)</a:t>
            </a:r>
          </a:p>
        </p:txBody>
      </p:sp>
      <p:sp>
        <p:nvSpPr>
          <p:cNvPr id="11" name="Content Placeholder 10">
            <a:extLst>
              <a:ext uri="{FF2B5EF4-FFF2-40B4-BE49-F238E27FC236}">
                <a16:creationId xmlns:a16="http://schemas.microsoft.com/office/drawing/2014/main" id="{AA06CBEA-17C6-BE49-D16A-6F8CFB82557E}"/>
              </a:ext>
            </a:extLst>
          </p:cNvPr>
          <p:cNvSpPr>
            <a:spLocks noGrp="1"/>
          </p:cNvSpPr>
          <p:nvPr>
            <p:ph sz="quarter" idx="17"/>
          </p:nvPr>
        </p:nvSpPr>
        <p:spPr>
          <a:xfrm>
            <a:off x="551849" y="1378356"/>
            <a:ext cx="11088302" cy="3765144"/>
          </a:xfrm>
          <a:solidFill>
            <a:schemeClr val="accent4">
              <a:lumMod val="20000"/>
              <a:lumOff val="80000"/>
            </a:schemeClr>
          </a:solidFill>
          <a:ln>
            <a:solidFill>
              <a:schemeClr val="accent1"/>
            </a:solidFill>
          </a:ln>
        </p:spPr>
        <p:txBody>
          <a:bodyPr/>
          <a:lstStyle/>
          <a:p>
            <a:pPr marL="0" indent="0">
              <a:lnSpc>
                <a:spcPct val="100000"/>
              </a:lnSpc>
              <a:buNone/>
            </a:pPr>
            <a:r>
              <a:rPr lang="en-US" sz="2000" dirty="0">
                <a:solidFill>
                  <a:srgbClr val="0070C0"/>
                </a:solidFill>
                <a:cs typeface="Courier New" panose="02070309020205020404" pitchFamily="49" charset="0"/>
              </a:rPr>
              <a:t>									main() calls </a:t>
            </a:r>
            <a:r>
              <a:rPr lang="en-US" sz="2000" dirty="0" err="1">
                <a:solidFill>
                  <a:srgbClr val="0070C0"/>
                </a:solidFill>
                <a:cs typeface="Courier New" panose="02070309020205020404" pitchFamily="49" charset="0"/>
              </a:rPr>
              <a:t>funcA</a:t>
            </a:r>
            <a:r>
              <a:rPr lang="en-US" sz="2000" dirty="0">
                <a:solidFill>
                  <a:srgbClr val="0070C0"/>
                </a:solidFill>
                <a:cs typeface="Courier New" panose="02070309020205020404" pitchFamily="49" charset="0"/>
              </a:rPr>
              <a:t>()</a:t>
            </a:r>
          </a:p>
          <a:p>
            <a:r>
              <a:rPr lang="en-US" sz="2000" dirty="0">
                <a:solidFill>
                  <a:srgbClr val="C00000"/>
                </a:solidFill>
              </a:rPr>
              <a:t>Function entry </a:t>
            </a:r>
            <a:r>
              <a:rPr lang="en-US" sz="2000" dirty="0"/>
              <a:t>(</a:t>
            </a:r>
            <a:r>
              <a:rPr lang="en-US" sz="2000" dirty="0">
                <a:solidFill>
                  <a:srgbClr val="FF0000"/>
                </a:solidFill>
              </a:rPr>
              <a:t>Function </a:t>
            </a:r>
            <a:r>
              <a:rPr lang="en-US" sz="2000" b="1" dirty="0">
                <a:solidFill>
                  <a:srgbClr val="FF0000"/>
                </a:solidFill>
              </a:rPr>
              <a:t>Prologue</a:t>
            </a:r>
            <a:r>
              <a:rPr lang="en-US" sz="2000" dirty="0"/>
              <a:t>): </a:t>
            </a:r>
          </a:p>
          <a:p>
            <a:pPr marL="800100" lvl="1" indent="-457200">
              <a:buFont typeface="+mj-lt"/>
              <a:buAutoNum type="arabicPeriod"/>
            </a:pPr>
            <a:r>
              <a:rPr lang="en-US" sz="2000" dirty="0"/>
              <a:t>create (activate) frame </a:t>
            </a:r>
          </a:p>
          <a:p>
            <a:pPr marL="800100" lvl="1" indent="-457200">
              <a:buFont typeface="+mj-lt"/>
              <a:buAutoNum type="arabicPeriod"/>
            </a:pPr>
            <a:r>
              <a:rPr lang="en-US" sz="2000" dirty="0"/>
              <a:t>save preserved registers</a:t>
            </a:r>
          </a:p>
          <a:p>
            <a:pPr marL="800100" lvl="1" indent="-457200">
              <a:buFont typeface="+mj-lt"/>
              <a:buAutoNum type="arabicPeriod"/>
            </a:pPr>
            <a:r>
              <a:rPr lang="en-US" sz="2000" dirty="0"/>
              <a:t>allocate space for locals</a:t>
            </a:r>
          </a:p>
          <a:p>
            <a:r>
              <a:rPr lang="en-US" sz="2000" dirty="0">
                <a:solidFill>
                  <a:srgbClr val="2C895B"/>
                </a:solidFill>
              </a:rPr>
              <a:t>Function return </a:t>
            </a:r>
            <a:r>
              <a:rPr lang="en-US" sz="2000" dirty="0"/>
              <a:t>(</a:t>
            </a:r>
            <a:r>
              <a:rPr lang="en-US" sz="2000" dirty="0">
                <a:solidFill>
                  <a:srgbClr val="2C895B"/>
                </a:solidFill>
              </a:rPr>
              <a:t>Function </a:t>
            </a:r>
            <a:r>
              <a:rPr lang="en-US" sz="2000" b="1" dirty="0">
                <a:solidFill>
                  <a:srgbClr val="2C895B"/>
                </a:solidFill>
              </a:rPr>
              <a:t>Epilogue</a:t>
            </a:r>
            <a:r>
              <a:rPr lang="en-US" sz="2000" dirty="0"/>
              <a:t>): </a:t>
            </a:r>
          </a:p>
          <a:p>
            <a:pPr marL="800100" lvl="1" indent="-457200">
              <a:buFont typeface="+mj-lt"/>
              <a:buAutoNum type="arabicPeriod"/>
            </a:pPr>
            <a:r>
              <a:rPr lang="en-US" sz="2000" dirty="0"/>
              <a:t>deallocate space for locals</a:t>
            </a:r>
          </a:p>
          <a:p>
            <a:pPr marL="800100" lvl="1" indent="-457200">
              <a:buFont typeface="+mj-lt"/>
              <a:buAutoNum type="arabicPeriod"/>
            </a:pPr>
            <a:r>
              <a:rPr lang="en-US" sz="2000" dirty="0"/>
              <a:t>restores preserved registers</a:t>
            </a:r>
          </a:p>
          <a:p>
            <a:pPr marL="800100" lvl="1" indent="-457200">
              <a:buFont typeface="+mj-lt"/>
              <a:buAutoNum type="arabicPeriod"/>
            </a:pPr>
            <a:r>
              <a:rPr lang="en-US" sz="2000" dirty="0"/>
              <a:t>removes the frame</a:t>
            </a:r>
          </a:p>
        </p:txBody>
      </p:sp>
      <p:sp>
        <p:nvSpPr>
          <p:cNvPr id="111" name="TextBox 110">
            <a:extLst>
              <a:ext uri="{FF2B5EF4-FFF2-40B4-BE49-F238E27FC236}">
                <a16:creationId xmlns:a16="http://schemas.microsoft.com/office/drawing/2014/main" id="{16D3DDF5-2A47-CD40-B6F8-44B9825A105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4" name="Group 3">
            <a:extLst>
              <a:ext uri="{FF2B5EF4-FFF2-40B4-BE49-F238E27FC236}">
                <a16:creationId xmlns:a16="http://schemas.microsoft.com/office/drawing/2014/main" id="{688E4FC3-10E5-C8FA-FAF4-B73F74B2A5B8}"/>
              </a:ext>
            </a:extLst>
          </p:cNvPr>
          <p:cNvGrpSpPr/>
          <p:nvPr/>
        </p:nvGrpSpPr>
        <p:grpSpPr>
          <a:xfrm>
            <a:off x="5456319" y="1858214"/>
            <a:ext cx="5855963" cy="1443654"/>
            <a:chOff x="5628891" y="3475977"/>
            <a:chExt cx="5855963" cy="1443654"/>
          </a:xfrm>
        </p:grpSpPr>
        <p:grpSp>
          <p:nvGrpSpPr>
            <p:cNvPr id="24" name="Group 23">
              <a:extLst>
                <a:ext uri="{FF2B5EF4-FFF2-40B4-BE49-F238E27FC236}">
                  <a16:creationId xmlns:a16="http://schemas.microsoft.com/office/drawing/2014/main" id="{8B8D2060-2515-74B2-EB69-4D525545938D}"/>
                </a:ext>
              </a:extLst>
            </p:cNvPr>
            <p:cNvGrpSpPr/>
            <p:nvPr/>
          </p:nvGrpSpPr>
          <p:grpSpPr>
            <a:xfrm>
              <a:off x="5628891" y="3661964"/>
              <a:ext cx="2429848" cy="923330"/>
              <a:chOff x="3488150" y="5809654"/>
              <a:chExt cx="2429848" cy="923330"/>
            </a:xfrm>
          </p:grpSpPr>
          <p:sp>
            <p:nvSpPr>
              <p:cNvPr id="23" name="TextBox 22">
                <a:extLst>
                  <a:ext uri="{FF2B5EF4-FFF2-40B4-BE49-F238E27FC236}">
                    <a16:creationId xmlns:a16="http://schemas.microsoft.com/office/drawing/2014/main" id="{05E75F11-DF94-9204-C987-B734EFC737A3}"/>
                  </a:ext>
                </a:extLst>
              </p:cNvPr>
              <p:cNvSpPr txBox="1"/>
              <p:nvPr/>
            </p:nvSpPr>
            <p:spPr>
              <a:xfrm>
                <a:off x="3488150" y="5809654"/>
                <a:ext cx="2429848" cy="923330"/>
              </a:xfrm>
              <a:prstGeom prst="rect">
                <a:avLst/>
              </a:prstGeom>
              <a:solidFill>
                <a:schemeClr val="bg1"/>
              </a:solidFill>
              <a:ln>
                <a:solidFill>
                  <a:schemeClr val="accent1"/>
                </a:solidFill>
              </a:ln>
            </p:spPr>
            <p:txBody>
              <a:bodyPr wrap="square" rtlCol="0">
                <a:spAutoFit/>
              </a:bodyPr>
              <a:lstStyle/>
              <a:p>
                <a:r>
                  <a:rPr lang="en-US" dirty="0">
                    <a:solidFill>
                      <a:srgbClr val="F3753F"/>
                    </a:solidFill>
                  </a:rPr>
                  <a:t>allocate</a:t>
                </a:r>
                <a:r>
                  <a:rPr lang="en-US" dirty="0">
                    <a:solidFill>
                      <a:schemeClr val="accent1"/>
                    </a:solidFill>
                  </a:rPr>
                  <a:t> stack space</a:t>
                </a:r>
              </a:p>
              <a:p>
                <a:r>
                  <a:rPr lang="en-US" dirty="0">
                    <a:solidFill>
                      <a:schemeClr val="accent1"/>
                    </a:solidFill>
                  </a:rPr>
                  <a:t>SP = SP – "space"</a:t>
                </a:r>
              </a:p>
              <a:p>
                <a:r>
                  <a:rPr lang="en-US" dirty="0">
                    <a:solidFill>
                      <a:schemeClr val="accent1"/>
                    </a:solidFill>
                  </a:rPr>
                  <a:t>grows "down"</a:t>
                </a:r>
              </a:p>
            </p:txBody>
          </p:sp>
          <p:sp>
            <p:nvSpPr>
              <p:cNvPr id="22" name="Down Arrow 21">
                <a:extLst>
                  <a:ext uri="{FF2B5EF4-FFF2-40B4-BE49-F238E27FC236}">
                    <a16:creationId xmlns:a16="http://schemas.microsoft.com/office/drawing/2014/main" id="{6BA5BD37-91E9-A5B9-FCD6-D470716BCA12}"/>
                  </a:ext>
                </a:extLst>
              </p:cNvPr>
              <p:cNvSpPr/>
              <p:nvPr/>
            </p:nvSpPr>
            <p:spPr>
              <a:xfrm>
                <a:off x="5702155" y="5913958"/>
                <a:ext cx="215843" cy="7118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grpSp>
        <p:grpSp>
          <p:nvGrpSpPr>
            <p:cNvPr id="41" name="Group 40">
              <a:extLst>
                <a:ext uri="{FF2B5EF4-FFF2-40B4-BE49-F238E27FC236}">
                  <a16:creationId xmlns:a16="http://schemas.microsoft.com/office/drawing/2014/main" id="{6EB7F728-4027-F4EB-ADCB-09649626331A}"/>
                </a:ext>
              </a:extLst>
            </p:cNvPr>
            <p:cNvGrpSpPr/>
            <p:nvPr/>
          </p:nvGrpSpPr>
          <p:grpSpPr>
            <a:xfrm>
              <a:off x="9290911" y="4122201"/>
              <a:ext cx="2193943" cy="797430"/>
              <a:chOff x="6454958" y="1095336"/>
              <a:chExt cx="2193943" cy="797430"/>
            </a:xfrm>
          </p:grpSpPr>
          <p:sp>
            <p:nvSpPr>
              <p:cNvPr id="42" name="Rectangle 41">
                <a:extLst>
                  <a:ext uri="{FF2B5EF4-FFF2-40B4-BE49-F238E27FC236}">
                    <a16:creationId xmlns:a16="http://schemas.microsoft.com/office/drawing/2014/main" id="{3ED2E88B-6E9C-F324-E610-37306C6C0656}"/>
                  </a:ext>
                </a:extLst>
              </p:cNvPr>
              <p:cNvSpPr/>
              <p:nvPr/>
            </p:nvSpPr>
            <p:spPr>
              <a:xfrm>
                <a:off x="6454958" y="1095336"/>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lr</a:t>
                </a:r>
                <a:r>
                  <a:rPr lang="en-US" dirty="0"/>
                  <a:t> to main()</a:t>
                </a:r>
              </a:p>
            </p:txBody>
          </p:sp>
          <p:sp>
            <p:nvSpPr>
              <p:cNvPr id="43" name="Rectangle 42">
                <a:extLst>
                  <a:ext uri="{FF2B5EF4-FFF2-40B4-BE49-F238E27FC236}">
                    <a16:creationId xmlns:a16="http://schemas.microsoft.com/office/drawing/2014/main" id="{5C468BF2-025B-8FA4-E461-57ED73743ABA}"/>
                  </a:ext>
                </a:extLst>
              </p:cNvPr>
              <p:cNvSpPr/>
              <p:nvPr/>
            </p:nvSpPr>
            <p:spPr>
              <a:xfrm>
                <a:off x="6454958" y="1418218"/>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 </a:t>
                </a:r>
                <a:r>
                  <a:rPr lang="en-US" dirty="0" err="1"/>
                  <a:t>fp</a:t>
                </a:r>
                <a:endParaRPr lang="en-US" dirty="0"/>
              </a:p>
            </p:txBody>
          </p:sp>
          <p:sp>
            <p:nvSpPr>
              <p:cNvPr id="44" name="TextBox 43">
                <a:extLst>
                  <a:ext uri="{FF2B5EF4-FFF2-40B4-BE49-F238E27FC236}">
                    <a16:creationId xmlns:a16="http://schemas.microsoft.com/office/drawing/2014/main" id="{95BFCC5D-395F-D116-1BB3-B04F5192774D}"/>
                  </a:ext>
                </a:extLst>
              </p:cNvPr>
              <p:cNvSpPr txBox="1"/>
              <p:nvPr/>
            </p:nvSpPr>
            <p:spPr>
              <a:xfrm>
                <a:off x="8205304" y="1523434"/>
                <a:ext cx="428322" cy="369332"/>
              </a:xfrm>
              <a:prstGeom prst="rect">
                <a:avLst/>
              </a:prstGeom>
              <a:solidFill>
                <a:schemeClr val="bg1"/>
              </a:solidFill>
              <a:ln>
                <a:solidFill>
                  <a:schemeClr val="accent1"/>
                </a:solidFill>
              </a:ln>
            </p:spPr>
            <p:txBody>
              <a:bodyPr wrap="none" rtlCol="0">
                <a:spAutoFit/>
              </a:bodyPr>
              <a:lstStyle/>
              <a:p>
                <a:r>
                  <a:rPr lang="en-US" dirty="0" err="1"/>
                  <a:t>sp</a:t>
                </a:r>
                <a:endParaRPr lang="en-US" dirty="0"/>
              </a:p>
            </p:txBody>
          </p:sp>
          <p:sp>
            <p:nvSpPr>
              <p:cNvPr id="45" name="Left Arrow 44">
                <a:extLst>
                  <a:ext uri="{FF2B5EF4-FFF2-40B4-BE49-F238E27FC236}">
                    <a16:creationId xmlns:a16="http://schemas.microsoft.com/office/drawing/2014/main" id="{CEE8DB46-0644-38A9-DF99-CA7037C64B79}"/>
                  </a:ext>
                </a:extLst>
              </p:cNvPr>
              <p:cNvSpPr/>
              <p:nvPr/>
            </p:nvSpPr>
            <p:spPr>
              <a:xfrm>
                <a:off x="7843721" y="1671087"/>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6865B2D6-BA04-941F-DAB8-194DF7F56D45}"/>
                  </a:ext>
                </a:extLst>
              </p:cNvPr>
              <p:cNvSpPr txBox="1"/>
              <p:nvPr/>
            </p:nvSpPr>
            <p:spPr>
              <a:xfrm>
                <a:off x="8271875" y="1169988"/>
                <a:ext cx="377026" cy="369332"/>
              </a:xfrm>
              <a:prstGeom prst="rect">
                <a:avLst/>
              </a:prstGeom>
              <a:solidFill>
                <a:schemeClr val="bg1"/>
              </a:solidFill>
              <a:ln>
                <a:solidFill>
                  <a:schemeClr val="accent1"/>
                </a:solidFill>
              </a:ln>
            </p:spPr>
            <p:txBody>
              <a:bodyPr wrap="none" rtlCol="0">
                <a:spAutoFit/>
              </a:bodyPr>
              <a:lstStyle/>
              <a:p>
                <a:r>
                  <a:rPr lang="en-US" dirty="0" err="1"/>
                  <a:t>fp</a:t>
                </a:r>
                <a:endParaRPr lang="en-US" dirty="0"/>
              </a:p>
            </p:txBody>
          </p:sp>
          <p:sp>
            <p:nvSpPr>
              <p:cNvPr id="47" name="Left Arrow 46">
                <a:extLst>
                  <a:ext uri="{FF2B5EF4-FFF2-40B4-BE49-F238E27FC236}">
                    <a16:creationId xmlns:a16="http://schemas.microsoft.com/office/drawing/2014/main" id="{77C6F63F-8B02-9FA0-8615-1DC92971BA42}"/>
                  </a:ext>
                </a:extLst>
              </p:cNvPr>
              <p:cNvSpPr/>
              <p:nvPr/>
            </p:nvSpPr>
            <p:spPr>
              <a:xfrm>
                <a:off x="7844709" y="1331782"/>
                <a:ext cx="377026" cy="86436"/>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Rectangle 47">
              <a:extLst>
                <a:ext uri="{FF2B5EF4-FFF2-40B4-BE49-F238E27FC236}">
                  <a16:creationId xmlns:a16="http://schemas.microsoft.com/office/drawing/2014/main" id="{84B52635-7935-D05A-B820-13607F14E3F5}"/>
                </a:ext>
              </a:extLst>
            </p:cNvPr>
            <p:cNvSpPr/>
            <p:nvPr/>
          </p:nvSpPr>
          <p:spPr>
            <a:xfrm>
              <a:off x="9290911" y="3475977"/>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49" name="Rectangle 48">
              <a:extLst>
                <a:ext uri="{FF2B5EF4-FFF2-40B4-BE49-F238E27FC236}">
                  <a16:creationId xmlns:a16="http://schemas.microsoft.com/office/drawing/2014/main" id="{E37D3F83-9878-473F-4DD0-CE291A3C1A24}"/>
                </a:ext>
              </a:extLst>
            </p:cNvPr>
            <p:cNvSpPr/>
            <p:nvPr/>
          </p:nvSpPr>
          <p:spPr>
            <a:xfrm>
              <a:off x="9290911" y="3798859"/>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a:t>
              </a:r>
              <a:r>
                <a:rPr lang="en-US" dirty="0" err="1"/>
                <a:t>fp</a:t>
              </a:r>
              <a:endParaRPr lang="en-US" dirty="0"/>
            </a:p>
          </p:txBody>
        </p:sp>
        <p:sp>
          <p:nvSpPr>
            <p:cNvPr id="50" name="TextBox 49">
              <a:extLst>
                <a:ext uri="{FF2B5EF4-FFF2-40B4-BE49-F238E27FC236}">
                  <a16:creationId xmlns:a16="http://schemas.microsoft.com/office/drawing/2014/main" id="{2AD30B3E-7DC4-5A1E-B9DD-6584F5C26E1E}"/>
                </a:ext>
              </a:extLst>
            </p:cNvPr>
            <p:cNvSpPr txBox="1"/>
            <p:nvPr/>
          </p:nvSpPr>
          <p:spPr>
            <a:xfrm>
              <a:off x="8210594" y="4314154"/>
              <a:ext cx="928459" cy="369332"/>
            </a:xfrm>
            <a:prstGeom prst="rect">
              <a:avLst/>
            </a:prstGeom>
            <a:noFill/>
          </p:spPr>
          <p:txBody>
            <a:bodyPr wrap="none" rtlCol="0">
              <a:spAutoFit/>
            </a:bodyPr>
            <a:lstStyle/>
            <a:p>
              <a:r>
                <a:rPr lang="en-US" dirty="0" err="1"/>
                <a:t>funcA</a:t>
              </a:r>
              <a:r>
                <a:rPr lang="en-US" dirty="0"/>
                <a:t>()</a:t>
              </a:r>
            </a:p>
          </p:txBody>
        </p:sp>
        <p:sp>
          <p:nvSpPr>
            <p:cNvPr id="51" name="TextBox 50">
              <a:extLst>
                <a:ext uri="{FF2B5EF4-FFF2-40B4-BE49-F238E27FC236}">
                  <a16:creationId xmlns:a16="http://schemas.microsoft.com/office/drawing/2014/main" id="{2723CA47-E2BF-C944-59D4-2728008F6885}"/>
                </a:ext>
              </a:extLst>
            </p:cNvPr>
            <p:cNvSpPr txBox="1"/>
            <p:nvPr/>
          </p:nvSpPr>
          <p:spPr>
            <a:xfrm>
              <a:off x="8179363" y="3603398"/>
              <a:ext cx="838691" cy="369332"/>
            </a:xfrm>
            <a:prstGeom prst="rect">
              <a:avLst/>
            </a:prstGeom>
            <a:noFill/>
          </p:spPr>
          <p:txBody>
            <a:bodyPr wrap="none" rtlCol="0">
              <a:spAutoFit/>
            </a:bodyPr>
            <a:lstStyle/>
            <a:p>
              <a:r>
                <a:rPr lang="en-US" dirty="0"/>
                <a:t>main()</a:t>
              </a:r>
            </a:p>
          </p:txBody>
        </p:sp>
        <p:sp>
          <p:nvSpPr>
            <p:cNvPr id="76" name="Left Brace 75">
              <a:extLst>
                <a:ext uri="{FF2B5EF4-FFF2-40B4-BE49-F238E27FC236}">
                  <a16:creationId xmlns:a16="http://schemas.microsoft.com/office/drawing/2014/main" id="{B6B9EDF9-193D-FD4C-DEAA-5D94FEF91BF7}"/>
                </a:ext>
              </a:extLst>
            </p:cNvPr>
            <p:cNvSpPr/>
            <p:nvPr/>
          </p:nvSpPr>
          <p:spPr>
            <a:xfrm>
              <a:off x="8981797" y="3475977"/>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7" name="Left Brace 76">
              <a:extLst>
                <a:ext uri="{FF2B5EF4-FFF2-40B4-BE49-F238E27FC236}">
                  <a16:creationId xmlns:a16="http://schemas.microsoft.com/office/drawing/2014/main" id="{B0E0E7A8-0E9E-293E-357C-335B8BC062E5}"/>
                </a:ext>
              </a:extLst>
            </p:cNvPr>
            <p:cNvSpPr/>
            <p:nvPr/>
          </p:nvSpPr>
          <p:spPr>
            <a:xfrm>
              <a:off x="9029378" y="4161189"/>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DCD80E55-9965-DA3D-42D6-611776D3E9DB}"/>
              </a:ext>
            </a:extLst>
          </p:cNvPr>
          <p:cNvGrpSpPr/>
          <p:nvPr/>
        </p:nvGrpSpPr>
        <p:grpSpPr>
          <a:xfrm>
            <a:off x="5165830" y="3710077"/>
            <a:ext cx="6135188" cy="1125618"/>
            <a:chOff x="5338402" y="5327840"/>
            <a:chExt cx="6135188" cy="1125618"/>
          </a:xfrm>
        </p:grpSpPr>
        <p:grpSp>
          <p:nvGrpSpPr>
            <p:cNvPr id="25" name="Group 24">
              <a:extLst>
                <a:ext uri="{FF2B5EF4-FFF2-40B4-BE49-F238E27FC236}">
                  <a16:creationId xmlns:a16="http://schemas.microsoft.com/office/drawing/2014/main" id="{1B494211-B8DF-FA25-FA0D-2CFEBC8489FC}"/>
                </a:ext>
              </a:extLst>
            </p:cNvPr>
            <p:cNvGrpSpPr/>
            <p:nvPr/>
          </p:nvGrpSpPr>
          <p:grpSpPr>
            <a:xfrm>
              <a:off x="5338402" y="5327840"/>
              <a:ext cx="2749962" cy="923330"/>
              <a:chOff x="3488150" y="5809654"/>
              <a:chExt cx="2749962" cy="923330"/>
            </a:xfrm>
          </p:grpSpPr>
          <p:sp>
            <p:nvSpPr>
              <p:cNvPr id="26" name="TextBox 25">
                <a:extLst>
                  <a:ext uri="{FF2B5EF4-FFF2-40B4-BE49-F238E27FC236}">
                    <a16:creationId xmlns:a16="http://schemas.microsoft.com/office/drawing/2014/main" id="{DCEDD184-39B4-4F83-35A3-A7C41A64C4C5}"/>
                  </a:ext>
                </a:extLst>
              </p:cNvPr>
              <p:cNvSpPr txBox="1"/>
              <p:nvPr/>
            </p:nvSpPr>
            <p:spPr>
              <a:xfrm>
                <a:off x="3488150" y="5809654"/>
                <a:ext cx="2749962" cy="923330"/>
              </a:xfrm>
              <a:prstGeom prst="rect">
                <a:avLst/>
              </a:prstGeom>
              <a:solidFill>
                <a:schemeClr val="bg1"/>
              </a:solidFill>
              <a:ln>
                <a:solidFill>
                  <a:schemeClr val="accent1"/>
                </a:solidFill>
              </a:ln>
            </p:spPr>
            <p:txBody>
              <a:bodyPr wrap="square" rtlCol="0">
                <a:spAutoFit/>
              </a:bodyPr>
              <a:lstStyle/>
              <a:p>
                <a:r>
                  <a:rPr lang="en-US" dirty="0">
                    <a:solidFill>
                      <a:srgbClr val="F3753F"/>
                    </a:solidFill>
                  </a:rPr>
                  <a:t>deallocate</a:t>
                </a:r>
                <a:r>
                  <a:rPr lang="en-US" dirty="0">
                    <a:solidFill>
                      <a:schemeClr val="accent1"/>
                    </a:solidFill>
                  </a:rPr>
                  <a:t> stack space</a:t>
                </a:r>
              </a:p>
              <a:p>
                <a:r>
                  <a:rPr lang="en-US" dirty="0">
                    <a:solidFill>
                      <a:schemeClr val="accent1"/>
                    </a:solidFill>
                  </a:rPr>
                  <a:t>SP = SP + "space"</a:t>
                </a:r>
              </a:p>
              <a:p>
                <a:r>
                  <a:rPr lang="en-US" dirty="0">
                    <a:solidFill>
                      <a:schemeClr val="accent1"/>
                    </a:solidFill>
                  </a:rPr>
                  <a:t>shrinks "up"</a:t>
                </a:r>
              </a:p>
            </p:txBody>
          </p:sp>
          <p:sp>
            <p:nvSpPr>
              <p:cNvPr id="27" name="Down Arrow 26">
                <a:extLst>
                  <a:ext uri="{FF2B5EF4-FFF2-40B4-BE49-F238E27FC236}">
                    <a16:creationId xmlns:a16="http://schemas.microsoft.com/office/drawing/2014/main" id="{3FE89962-5FA1-3C4F-F594-36C7780779B0}"/>
                  </a:ext>
                </a:extLst>
              </p:cNvPr>
              <p:cNvSpPr/>
              <p:nvPr/>
            </p:nvSpPr>
            <p:spPr>
              <a:xfrm rot="10800000">
                <a:off x="5975531" y="5903574"/>
                <a:ext cx="215843" cy="7118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grpSp>
        <p:grpSp>
          <p:nvGrpSpPr>
            <p:cNvPr id="52" name="Group 51">
              <a:extLst>
                <a:ext uri="{FF2B5EF4-FFF2-40B4-BE49-F238E27FC236}">
                  <a16:creationId xmlns:a16="http://schemas.microsoft.com/office/drawing/2014/main" id="{6282F05F-F001-584F-777B-CFC695CF43CD}"/>
                </a:ext>
              </a:extLst>
            </p:cNvPr>
            <p:cNvGrpSpPr/>
            <p:nvPr/>
          </p:nvGrpSpPr>
          <p:grpSpPr>
            <a:xfrm>
              <a:off x="9290911" y="5499701"/>
              <a:ext cx="2182679" cy="953757"/>
              <a:chOff x="6454958" y="1034043"/>
              <a:chExt cx="2182679" cy="953757"/>
            </a:xfrm>
          </p:grpSpPr>
          <p:sp>
            <p:nvSpPr>
              <p:cNvPr id="53" name="Rectangle 52">
                <a:extLst>
                  <a:ext uri="{FF2B5EF4-FFF2-40B4-BE49-F238E27FC236}">
                    <a16:creationId xmlns:a16="http://schemas.microsoft.com/office/drawing/2014/main" id="{CA1B475F-1D83-DD95-B827-049D579CB967}"/>
                  </a:ext>
                </a:extLst>
              </p:cNvPr>
              <p:cNvSpPr/>
              <p:nvPr/>
            </p:nvSpPr>
            <p:spPr>
              <a:xfrm>
                <a:off x="6454958" y="1095336"/>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54" name="Rectangle 53">
                <a:extLst>
                  <a:ext uri="{FF2B5EF4-FFF2-40B4-BE49-F238E27FC236}">
                    <a16:creationId xmlns:a16="http://schemas.microsoft.com/office/drawing/2014/main" id="{F947A4CD-3E0E-0C5B-ABEB-A1E27A74015A}"/>
                  </a:ext>
                </a:extLst>
              </p:cNvPr>
              <p:cNvSpPr/>
              <p:nvPr/>
            </p:nvSpPr>
            <p:spPr>
              <a:xfrm>
                <a:off x="6454958" y="1418218"/>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a:t>
                </a:r>
                <a:r>
                  <a:rPr lang="en-US" dirty="0" err="1"/>
                  <a:t>fp</a:t>
                </a:r>
                <a:endParaRPr lang="en-US" dirty="0"/>
              </a:p>
            </p:txBody>
          </p:sp>
          <p:sp>
            <p:nvSpPr>
              <p:cNvPr id="55" name="TextBox 54">
                <a:extLst>
                  <a:ext uri="{FF2B5EF4-FFF2-40B4-BE49-F238E27FC236}">
                    <a16:creationId xmlns:a16="http://schemas.microsoft.com/office/drawing/2014/main" id="{798CD512-EDB4-E894-D10D-42C7660F40CF}"/>
                  </a:ext>
                </a:extLst>
              </p:cNvPr>
              <p:cNvSpPr txBox="1"/>
              <p:nvPr/>
            </p:nvSpPr>
            <p:spPr>
              <a:xfrm>
                <a:off x="8209315" y="1618468"/>
                <a:ext cx="428322" cy="369332"/>
              </a:xfrm>
              <a:prstGeom prst="rect">
                <a:avLst/>
              </a:prstGeom>
              <a:solidFill>
                <a:schemeClr val="bg1"/>
              </a:solidFill>
              <a:ln>
                <a:solidFill>
                  <a:schemeClr val="accent1"/>
                </a:solidFill>
              </a:ln>
            </p:spPr>
            <p:txBody>
              <a:bodyPr wrap="none" rtlCol="0">
                <a:spAutoFit/>
              </a:bodyPr>
              <a:lstStyle/>
              <a:p>
                <a:r>
                  <a:rPr lang="en-US" dirty="0" err="1"/>
                  <a:t>sp</a:t>
                </a:r>
                <a:endParaRPr lang="en-US" dirty="0"/>
              </a:p>
            </p:txBody>
          </p:sp>
          <p:sp>
            <p:nvSpPr>
              <p:cNvPr id="56" name="Left Arrow 55">
                <a:extLst>
                  <a:ext uri="{FF2B5EF4-FFF2-40B4-BE49-F238E27FC236}">
                    <a16:creationId xmlns:a16="http://schemas.microsoft.com/office/drawing/2014/main" id="{8E6F1604-02E7-5FB2-FA51-505FD8657B32}"/>
                  </a:ext>
                </a:extLst>
              </p:cNvPr>
              <p:cNvSpPr/>
              <p:nvPr/>
            </p:nvSpPr>
            <p:spPr>
              <a:xfrm>
                <a:off x="7843721" y="1671087"/>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3A853C88-00F1-F126-20CC-7B82B452E8D8}"/>
                  </a:ext>
                </a:extLst>
              </p:cNvPr>
              <p:cNvSpPr txBox="1"/>
              <p:nvPr/>
            </p:nvSpPr>
            <p:spPr>
              <a:xfrm>
                <a:off x="8205304" y="1034043"/>
                <a:ext cx="377026" cy="369332"/>
              </a:xfrm>
              <a:prstGeom prst="rect">
                <a:avLst/>
              </a:prstGeom>
              <a:solidFill>
                <a:schemeClr val="bg1"/>
              </a:solidFill>
              <a:ln>
                <a:solidFill>
                  <a:schemeClr val="accent1"/>
                </a:solidFill>
              </a:ln>
            </p:spPr>
            <p:txBody>
              <a:bodyPr wrap="none" rtlCol="0">
                <a:spAutoFit/>
              </a:bodyPr>
              <a:lstStyle/>
              <a:p>
                <a:r>
                  <a:rPr lang="en-US" dirty="0" err="1"/>
                  <a:t>fp</a:t>
                </a:r>
                <a:endParaRPr lang="en-US" dirty="0"/>
              </a:p>
            </p:txBody>
          </p:sp>
          <p:sp>
            <p:nvSpPr>
              <p:cNvPr id="58" name="Left Arrow 57">
                <a:extLst>
                  <a:ext uri="{FF2B5EF4-FFF2-40B4-BE49-F238E27FC236}">
                    <a16:creationId xmlns:a16="http://schemas.microsoft.com/office/drawing/2014/main" id="{616D3766-3818-7620-F6B1-A212408E2ADF}"/>
                  </a:ext>
                </a:extLst>
              </p:cNvPr>
              <p:cNvSpPr/>
              <p:nvPr/>
            </p:nvSpPr>
            <p:spPr>
              <a:xfrm>
                <a:off x="7844709" y="1331782"/>
                <a:ext cx="377026" cy="86436"/>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TextBox 74">
              <a:extLst>
                <a:ext uri="{FF2B5EF4-FFF2-40B4-BE49-F238E27FC236}">
                  <a16:creationId xmlns:a16="http://schemas.microsoft.com/office/drawing/2014/main" id="{B54F52FF-0E43-AEFF-A38B-14F91AAFEF1A}"/>
                </a:ext>
              </a:extLst>
            </p:cNvPr>
            <p:cNvSpPr txBox="1"/>
            <p:nvPr/>
          </p:nvSpPr>
          <p:spPr>
            <a:xfrm>
              <a:off x="8306774" y="5699210"/>
              <a:ext cx="838691" cy="369332"/>
            </a:xfrm>
            <a:prstGeom prst="rect">
              <a:avLst/>
            </a:prstGeom>
            <a:noFill/>
          </p:spPr>
          <p:txBody>
            <a:bodyPr wrap="none" rtlCol="0">
              <a:spAutoFit/>
            </a:bodyPr>
            <a:lstStyle/>
            <a:p>
              <a:r>
                <a:rPr lang="en-US" dirty="0"/>
                <a:t>main()</a:t>
              </a:r>
            </a:p>
          </p:txBody>
        </p:sp>
        <p:sp>
          <p:nvSpPr>
            <p:cNvPr id="78" name="Left Brace 77">
              <a:extLst>
                <a:ext uri="{FF2B5EF4-FFF2-40B4-BE49-F238E27FC236}">
                  <a16:creationId xmlns:a16="http://schemas.microsoft.com/office/drawing/2014/main" id="{5088369A-33D4-5897-E61E-72D51CF6D639}"/>
                </a:ext>
              </a:extLst>
            </p:cNvPr>
            <p:cNvSpPr/>
            <p:nvPr/>
          </p:nvSpPr>
          <p:spPr>
            <a:xfrm>
              <a:off x="8994163" y="5563584"/>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347242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animBg="1"/>
      <p:bldP spid="111"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CDEA4-F370-B94B-901F-5DCC4947EBA7}"/>
              </a:ext>
            </a:extLst>
          </p:cNvPr>
          <p:cNvSpPr>
            <a:spLocks noGrp="1"/>
          </p:cNvSpPr>
          <p:nvPr>
            <p:ph type="title"/>
          </p:nvPr>
        </p:nvSpPr>
        <p:spPr>
          <a:xfrm>
            <a:off x="496358" y="38218"/>
            <a:ext cx="11507262" cy="509814"/>
          </a:xfrm>
        </p:spPr>
        <p:txBody>
          <a:bodyPr/>
          <a:lstStyle/>
          <a:p>
            <a:r>
              <a:rPr lang="en-US" sz="2800" dirty="0"/>
              <a:t>How to set the FP – Minimum Activation Frame</a:t>
            </a:r>
          </a:p>
        </p:txBody>
      </p:sp>
      <p:grpSp>
        <p:nvGrpSpPr>
          <p:cNvPr id="3" name="Group 2">
            <a:extLst>
              <a:ext uri="{FF2B5EF4-FFF2-40B4-BE49-F238E27FC236}">
                <a16:creationId xmlns:a16="http://schemas.microsoft.com/office/drawing/2014/main" id="{84536139-1CC4-FC4E-8D36-1694FF88E0A1}"/>
              </a:ext>
            </a:extLst>
          </p:cNvPr>
          <p:cNvGrpSpPr/>
          <p:nvPr/>
        </p:nvGrpSpPr>
        <p:grpSpPr>
          <a:xfrm>
            <a:off x="8068895" y="1849917"/>
            <a:ext cx="4008924" cy="2494002"/>
            <a:chOff x="7984270" y="2060837"/>
            <a:chExt cx="4008924" cy="2494002"/>
          </a:xfrm>
        </p:grpSpPr>
        <p:sp>
          <p:nvSpPr>
            <p:cNvPr id="16" name="Rectangle 15">
              <a:extLst>
                <a:ext uri="{FF2B5EF4-FFF2-40B4-BE49-F238E27FC236}">
                  <a16:creationId xmlns:a16="http://schemas.microsoft.com/office/drawing/2014/main" id="{5DE8F2FF-9F1A-AB45-9A98-58C44C25E0F8}"/>
                </a:ext>
              </a:extLst>
            </p:cNvPr>
            <p:cNvSpPr/>
            <p:nvPr/>
          </p:nvSpPr>
          <p:spPr>
            <a:xfrm>
              <a:off x="8096822" y="300322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420A9FD0-2E23-424B-BD90-D39018CFC431}"/>
                </a:ext>
              </a:extLst>
            </p:cNvPr>
            <p:cNvSpPr txBox="1"/>
            <p:nvPr/>
          </p:nvSpPr>
          <p:spPr>
            <a:xfrm>
              <a:off x="7984270" y="3908508"/>
              <a:ext cx="3023711" cy="646331"/>
            </a:xfrm>
            <a:prstGeom prst="rect">
              <a:avLst/>
            </a:prstGeom>
            <a:noFill/>
          </p:spPr>
          <p:txBody>
            <a:bodyPr wrap="square" rtlCol="0">
              <a:spAutoFit/>
            </a:bodyPr>
            <a:lstStyle/>
            <a:p>
              <a:r>
                <a:rPr lang="en-US" dirty="0"/>
                <a:t>low memory</a:t>
              </a:r>
            </a:p>
            <a:p>
              <a:r>
                <a:rPr lang="en-US" dirty="0"/>
                <a:t>4-byte words</a:t>
              </a:r>
            </a:p>
          </p:txBody>
        </p:sp>
        <p:sp>
          <p:nvSpPr>
            <p:cNvPr id="18" name="Rectangle 17">
              <a:extLst>
                <a:ext uri="{FF2B5EF4-FFF2-40B4-BE49-F238E27FC236}">
                  <a16:creationId xmlns:a16="http://schemas.microsoft.com/office/drawing/2014/main" id="{E8E37572-6570-3D4F-972B-8EBD20E6E33F}"/>
                </a:ext>
              </a:extLst>
            </p:cNvPr>
            <p:cNvSpPr/>
            <p:nvPr/>
          </p:nvSpPr>
          <p:spPr>
            <a:xfrm>
              <a:off x="8096822" y="2684486"/>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B45C0622-E74A-684E-8FF7-E4EB6BB84B93}"/>
                </a:ext>
              </a:extLst>
            </p:cNvPr>
            <p:cNvSpPr txBox="1"/>
            <p:nvPr/>
          </p:nvSpPr>
          <p:spPr>
            <a:xfrm>
              <a:off x="9933867" y="3732354"/>
              <a:ext cx="428322" cy="369332"/>
            </a:xfrm>
            <a:prstGeom prst="rect">
              <a:avLst/>
            </a:prstGeom>
            <a:noFill/>
          </p:spPr>
          <p:txBody>
            <a:bodyPr wrap="none" rtlCol="0">
              <a:spAutoFit/>
            </a:bodyPr>
            <a:lstStyle/>
            <a:p>
              <a:r>
                <a:rPr lang="en-US" dirty="0" err="1"/>
                <a:t>sp</a:t>
              </a:r>
              <a:endParaRPr lang="en-US" dirty="0"/>
            </a:p>
          </p:txBody>
        </p:sp>
        <p:sp>
          <p:nvSpPr>
            <p:cNvPr id="20" name="Left Arrow 19">
              <a:extLst>
                <a:ext uri="{FF2B5EF4-FFF2-40B4-BE49-F238E27FC236}">
                  <a16:creationId xmlns:a16="http://schemas.microsoft.com/office/drawing/2014/main" id="{FEA071F5-CB97-0A4D-BB26-4D8BBE4B6CFB}"/>
                </a:ext>
              </a:extLst>
            </p:cNvPr>
            <p:cNvSpPr/>
            <p:nvPr/>
          </p:nvSpPr>
          <p:spPr>
            <a:xfrm>
              <a:off x="9486093" y="391480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3936473-2CAE-3040-A941-37BEE0619C33}"/>
                </a:ext>
              </a:extLst>
            </p:cNvPr>
            <p:cNvSpPr/>
            <p:nvPr/>
          </p:nvSpPr>
          <p:spPr>
            <a:xfrm>
              <a:off x="8096822" y="3311227"/>
              <a:ext cx="1375959" cy="312087"/>
            </a:xfrm>
            <a:prstGeom prst="rect">
              <a:avLst/>
            </a:prstGeom>
            <a:solidFill>
              <a:srgbClr val="00B0F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2" name="Rectangle 21">
              <a:extLst>
                <a:ext uri="{FF2B5EF4-FFF2-40B4-BE49-F238E27FC236}">
                  <a16:creationId xmlns:a16="http://schemas.microsoft.com/office/drawing/2014/main" id="{C1A28C20-D978-F14F-8F72-4714D2234C93}"/>
                </a:ext>
              </a:extLst>
            </p:cNvPr>
            <p:cNvSpPr/>
            <p:nvPr/>
          </p:nvSpPr>
          <p:spPr>
            <a:xfrm>
              <a:off x="8096822" y="363952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a:t>
              </a:r>
              <a:r>
                <a:rPr lang="en-US" dirty="0" err="1"/>
                <a:t>fp</a:t>
              </a:r>
              <a:endParaRPr lang="en-US" dirty="0"/>
            </a:p>
          </p:txBody>
        </p:sp>
        <p:sp>
          <p:nvSpPr>
            <p:cNvPr id="25" name="Rectangle 24">
              <a:extLst>
                <a:ext uri="{FF2B5EF4-FFF2-40B4-BE49-F238E27FC236}">
                  <a16:creationId xmlns:a16="http://schemas.microsoft.com/office/drawing/2014/main" id="{B96DF14B-49B3-D74E-A156-5FD39DA9421A}"/>
                </a:ext>
              </a:extLst>
            </p:cNvPr>
            <p:cNvSpPr/>
            <p:nvPr/>
          </p:nvSpPr>
          <p:spPr>
            <a:xfrm>
              <a:off x="7999492" y="2060837"/>
              <a:ext cx="2204450" cy="584775"/>
            </a:xfrm>
            <a:prstGeom prst="rect">
              <a:avLst/>
            </a:prstGeom>
          </p:spPr>
          <p:txBody>
            <a:bodyPr wrap="none">
              <a:spAutoFit/>
            </a:bodyPr>
            <a:lstStyle/>
            <a:p>
              <a:pPr algn="ctr"/>
              <a:r>
                <a:rPr lang="en-US" sz="1600" b="1" dirty="0">
                  <a:latin typeface="Consolas" panose="020B0609020204030204" pitchFamily="49" charset="0"/>
                  <a:cs typeface="Consolas" panose="020B0609020204030204" pitchFamily="49" charset="0"/>
                </a:rPr>
                <a:t>after push </a:t>
              </a:r>
              <a:r>
                <a:rPr lang="en-US" sz="1600" b="1" dirty="0">
                  <a:solidFill>
                    <a:srgbClr val="F3753F"/>
                  </a:solidFill>
                  <a:latin typeface="Consolas" panose="020B0609020204030204" pitchFamily="49" charset="0"/>
                  <a:cs typeface="Consolas" panose="020B0609020204030204" pitchFamily="49" charset="0"/>
                </a:rPr>
                <a:t>{</a:t>
              </a:r>
              <a:r>
                <a:rPr lang="en-US" sz="1600" b="1" dirty="0" err="1">
                  <a:solidFill>
                    <a:srgbClr val="F3753F"/>
                  </a:solidFill>
                  <a:latin typeface="Consolas" panose="020B0609020204030204" pitchFamily="49" charset="0"/>
                  <a:cs typeface="Consolas" panose="020B0609020204030204" pitchFamily="49" charset="0"/>
                </a:rPr>
                <a:t>fp,lr</a:t>
              </a:r>
              <a:r>
                <a:rPr lang="en-US" sz="1600" b="1" dirty="0">
                  <a:solidFill>
                    <a:srgbClr val="F3753F"/>
                  </a:solidFill>
                  <a:latin typeface="Consolas" panose="020B0609020204030204" pitchFamily="49" charset="0"/>
                  <a:cs typeface="Consolas" panose="020B0609020204030204" pitchFamily="49" charset="0"/>
                </a:rPr>
                <a:t>}</a:t>
              </a:r>
            </a:p>
            <a:p>
              <a:pPr algn="ctr"/>
              <a:r>
                <a:rPr lang="en-US" sz="1600" b="1" dirty="0">
                  <a:solidFill>
                    <a:schemeClr val="accent5"/>
                  </a:solidFill>
                  <a:latin typeface="Consolas" panose="020B0609020204030204" pitchFamily="49" charset="0"/>
                  <a:cs typeface="Consolas" panose="020B0609020204030204" pitchFamily="49" charset="0"/>
                </a:rPr>
                <a:t>add </a:t>
              </a:r>
              <a:r>
                <a:rPr lang="en-US" sz="1600" b="1" dirty="0" err="1">
                  <a:solidFill>
                    <a:schemeClr val="accent5"/>
                  </a:solidFill>
                  <a:latin typeface="Consolas" panose="020B0609020204030204" pitchFamily="49" charset="0"/>
                  <a:cs typeface="Consolas" panose="020B0609020204030204" pitchFamily="49" charset="0"/>
                </a:rPr>
                <a:t>fp</a:t>
              </a:r>
              <a:r>
                <a:rPr lang="en-US" sz="1600" b="1" dirty="0">
                  <a:solidFill>
                    <a:schemeClr val="accent5"/>
                  </a:solidFill>
                  <a:latin typeface="Consolas" panose="020B0609020204030204" pitchFamily="49" charset="0"/>
                  <a:cs typeface="Consolas" panose="020B0609020204030204" pitchFamily="49" charset="0"/>
                </a:rPr>
                <a:t>, </a:t>
              </a:r>
              <a:r>
                <a:rPr lang="en-US" sz="1600" b="1" dirty="0" err="1">
                  <a:solidFill>
                    <a:schemeClr val="accent5"/>
                  </a:solidFill>
                  <a:latin typeface="Consolas" panose="020B0609020204030204" pitchFamily="49" charset="0"/>
                  <a:cs typeface="Consolas" panose="020B0609020204030204" pitchFamily="49" charset="0"/>
                </a:rPr>
                <a:t>sp</a:t>
              </a:r>
              <a:r>
                <a:rPr lang="en-US" sz="1600" b="1" dirty="0">
                  <a:solidFill>
                    <a:schemeClr val="accent5"/>
                  </a:solidFill>
                  <a:latin typeface="Consolas" panose="020B0609020204030204" pitchFamily="49" charset="0"/>
                  <a:cs typeface="Consolas" panose="020B0609020204030204" pitchFamily="49" charset="0"/>
                </a:rPr>
                <a:t>, FP_OFF</a:t>
              </a:r>
              <a:endParaRPr lang="en-US" sz="1600" dirty="0">
                <a:solidFill>
                  <a:schemeClr val="accent5"/>
                </a:solidFill>
                <a:latin typeface="Consolas" panose="020B0609020204030204" pitchFamily="49" charset="0"/>
                <a:cs typeface="Consolas" panose="020B0609020204030204" pitchFamily="49" charset="0"/>
              </a:endParaRPr>
            </a:p>
          </p:txBody>
        </p:sp>
        <p:sp>
          <p:nvSpPr>
            <p:cNvPr id="26" name="TextBox 25">
              <a:extLst>
                <a:ext uri="{FF2B5EF4-FFF2-40B4-BE49-F238E27FC236}">
                  <a16:creationId xmlns:a16="http://schemas.microsoft.com/office/drawing/2014/main" id="{EDAA330E-8E10-B544-87DB-299D50E42525}"/>
                </a:ext>
              </a:extLst>
            </p:cNvPr>
            <p:cNvSpPr txBox="1"/>
            <p:nvPr/>
          </p:nvSpPr>
          <p:spPr>
            <a:xfrm>
              <a:off x="10148028" y="3396011"/>
              <a:ext cx="1845166" cy="338554"/>
            </a:xfrm>
            <a:prstGeom prst="rect">
              <a:avLst/>
            </a:prstGeom>
            <a:solidFill>
              <a:schemeClr val="accent4">
                <a:lumMod val="20000"/>
                <a:lumOff val="80000"/>
              </a:schemeClr>
            </a:solidFill>
            <a:ln w="31750">
              <a:solidFill>
                <a:schemeClr val="accent5"/>
              </a:solidFill>
            </a:ln>
          </p:spPr>
          <p:txBody>
            <a:bodyPr wrap="square" rtlCol="0">
              <a:spAutoFit/>
            </a:bodyPr>
            <a:lstStyle/>
            <a:p>
              <a:r>
                <a:rPr lang="en-US" sz="1600" dirty="0" err="1"/>
                <a:t>fp</a:t>
              </a:r>
              <a:r>
                <a:rPr lang="en-US" sz="1600" dirty="0"/>
                <a:t> = </a:t>
              </a:r>
              <a:r>
                <a:rPr lang="en-US" sz="1600" dirty="0" err="1"/>
                <a:t>sp</a:t>
              </a:r>
              <a:r>
                <a:rPr lang="en-US" sz="1600" dirty="0"/>
                <a:t> + 4 bytes </a:t>
              </a:r>
            </a:p>
          </p:txBody>
        </p:sp>
        <p:sp>
          <p:nvSpPr>
            <p:cNvPr id="27" name="Left Arrow 26">
              <a:extLst>
                <a:ext uri="{FF2B5EF4-FFF2-40B4-BE49-F238E27FC236}">
                  <a16:creationId xmlns:a16="http://schemas.microsoft.com/office/drawing/2014/main" id="{3C286B68-9127-CD41-8B4B-E0B52F7517F7}"/>
                </a:ext>
              </a:extLst>
            </p:cNvPr>
            <p:cNvSpPr/>
            <p:nvPr/>
          </p:nvSpPr>
          <p:spPr>
            <a:xfrm>
              <a:off x="9472632" y="3493682"/>
              <a:ext cx="675396"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Up-Down Arrow 30">
              <a:extLst>
                <a:ext uri="{FF2B5EF4-FFF2-40B4-BE49-F238E27FC236}">
                  <a16:creationId xmlns:a16="http://schemas.microsoft.com/office/drawing/2014/main" id="{9BC90C30-16FE-E04F-AD20-D9E6E9207A35}"/>
                </a:ext>
              </a:extLst>
            </p:cNvPr>
            <p:cNvSpPr/>
            <p:nvPr/>
          </p:nvSpPr>
          <p:spPr>
            <a:xfrm>
              <a:off x="9604705" y="3606260"/>
              <a:ext cx="152132" cy="341306"/>
            </a:xfrm>
            <a:prstGeom prst="upDown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ounded Rectangle 31">
            <a:extLst>
              <a:ext uri="{FF2B5EF4-FFF2-40B4-BE49-F238E27FC236}">
                <a16:creationId xmlns:a16="http://schemas.microsoft.com/office/drawing/2014/main" id="{AC958CEF-C647-DA48-9701-E66CC6D610B2}"/>
              </a:ext>
            </a:extLst>
          </p:cNvPr>
          <p:cNvSpPr/>
          <p:nvPr/>
        </p:nvSpPr>
        <p:spPr bwMode="auto">
          <a:xfrm>
            <a:off x="136367" y="1273501"/>
            <a:ext cx="4658837" cy="266033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b="1" dirty="0">
                <a:latin typeface="Courier New" panose="02070309020205020404" pitchFamily="49" charset="0"/>
                <a:cs typeface="Courier New" panose="02070309020205020404" pitchFamily="49" charset="0"/>
              </a:rPr>
              <a:t>     </a:t>
            </a:r>
            <a:r>
              <a:rPr lang="en-US" dirty="0">
                <a:latin typeface="Consolas" panose="020B0609020204030204" pitchFamily="49" charset="0"/>
                <a:cs typeface="Consolas" panose="020B0609020204030204" pitchFamily="49" charset="0"/>
              </a:rPr>
              <a:t>// other code       	.</a:t>
            </a:r>
            <a:r>
              <a:rPr lang="en-US" dirty="0" err="1">
                <a:solidFill>
                  <a:srgbClr val="FF0000"/>
                </a:solidFill>
                <a:latin typeface="Consolas" panose="020B0609020204030204" pitchFamily="49" charset="0"/>
                <a:cs typeface="Consolas" panose="020B0609020204030204" pitchFamily="49" charset="0"/>
              </a:rPr>
              <a:t>equ</a:t>
            </a:r>
            <a:r>
              <a:rPr lang="en-US" dirty="0">
                <a:solidFill>
                  <a:srgbClr val="FF0000"/>
                </a:solidFill>
                <a:latin typeface="Consolas" panose="020B0609020204030204" pitchFamily="49" charset="0"/>
                <a:cs typeface="Consolas" panose="020B0609020204030204" pitchFamily="49" charset="0"/>
              </a:rPr>
              <a:t>    FP_OFF,  4      </a:t>
            </a:r>
          </a:p>
          <a:p>
            <a:r>
              <a:rPr lang="en-US" dirty="0">
                <a:latin typeface="Consolas" panose="020B0609020204030204" pitchFamily="49" charset="0"/>
                <a:cs typeface="Consolas" panose="020B0609020204030204" pitchFamily="49" charset="0"/>
              </a:rPr>
              <a:t>main:</a:t>
            </a:r>
          </a:p>
          <a:p>
            <a:r>
              <a:rPr lang="en-US" dirty="0">
                <a:latin typeface="Consolas" panose="020B0609020204030204" pitchFamily="49" charset="0"/>
                <a:cs typeface="Consolas" panose="020B0609020204030204" pitchFamily="49" charset="0"/>
              </a:rPr>
              <a:t>      push    </a:t>
            </a:r>
            <a:r>
              <a:rPr lang="en-US" dirty="0">
                <a:solidFill>
                  <a:srgbClr val="F3753F"/>
                </a:solidFill>
                <a:latin typeface="Consolas" panose="020B0609020204030204" pitchFamily="49" charset="0"/>
                <a:cs typeface="Consolas" panose="020B0609020204030204" pitchFamily="49" charset="0"/>
              </a:rPr>
              <a:t>{</a:t>
            </a:r>
            <a:r>
              <a:rPr lang="en-US" dirty="0" err="1">
                <a:solidFill>
                  <a:srgbClr val="F3753F"/>
                </a:solidFill>
                <a:latin typeface="Consolas" panose="020B0609020204030204" pitchFamily="49" charset="0"/>
                <a:cs typeface="Consolas" panose="020B0609020204030204" pitchFamily="49" charset="0"/>
              </a:rPr>
              <a:t>fp</a:t>
            </a:r>
            <a:r>
              <a:rPr lang="en-US" dirty="0">
                <a:solidFill>
                  <a:srgbClr val="F3753F"/>
                </a:solidFill>
                <a:latin typeface="Consolas" panose="020B0609020204030204" pitchFamily="49" charset="0"/>
                <a:cs typeface="Consolas" panose="020B0609020204030204" pitchFamily="49" charset="0"/>
              </a:rPr>
              <a:t>, </a:t>
            </a:r>
            <a:r>
              <a:rPr lang="en-US" dirty="0" err="1">
                <a:solidFill>
                  <a:srgbClr val="F3753F"/>
                </a:solidFill>
                <a:latin typeface="Consolas" panose="020B0609020204030204" pitchFamily="49" charset="0"/>
                <a:cs typeface="Consolas" panose="020B0609020204030204" pitchFamily="49" charset="0"/>
              </a:rPr>
              <a:t>lr</a:t>
            </a:r>
            <a:r>
              <a:rPr lang="en-US" dirty="0">
                <a:solidFill>
                  <a:srgbClr val="F3753F"/>
                </a:solidFill>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add     </a:t>
            </a:r>
            <a:r>
              <a:rPr lang="en-US" dirty="0" err="1">
                <a:solidFill>
                  <a:schemeClr val="accent5"/>
                </a:solidFill>
                <a:latin typeface="Consolas" panose="020B0609020204030204" pitchFamily="49" charset="0"/>
                <a:cs typeface="Consolas" panose="020B0609020204030204" pitchFamily="49" charset="0"/>
              </a:rPr>
              <a:t>fp</a:t>
            </a:r>
            <a:r>
              <a:rPr lang="en-US" dirty="0">
                <a:solidFill>
                  <a:schemeClr val="accent5"/>
                </a:solidFill>
                <a:latin typeface="Consolas" panose="020B0609020204030204" pitchFamily="49" charset="0"/>
                <a:cs typeface="Consolas" panose="020B0609020204030204" pitchFamily="49" charset="0"/>
              </a:rPr>
              <a:t>, </a:t>
            </a:r>
            <a:r>
              <a:rPr lang="en-US" dirty="0" err="1">
                <a:solidFill>
                  <a:schemeClr val="accent5"/>
                </a:solidFill>
                <a:latin typeface="Consolas" panose="020B0609020204030204" pitchFamily="49" charset="0"/>
                <a:cs typeface="Consolas" panose="020B0609020204030204" pitchFamily="49" charset="0"/>
              </a:rPr>
              <a:t>sp</a:t>
            </a:r>
            <a:r>
              <a:rPr lang="en-US" dirty="0">
                <a:solidFill>
                  <a:schemeClr val="accent5"/>
                </a:solidFill>
                <a:latin typeface="Consolas" panose="020B0609020204030204" pitchFamily="49" charset="0"/>
                <a:cs typeface="Consolas" panose="020B0609020204030204" pitchFamily="49" charset="0"/>
              </a:rPr>
              <a:t>, FP_OFF</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sub     </a:t>
            </a:r>
            <a:r>
              <a:rPr lang="en-US" dirty="0" err="1">
                <a:solidFill>
                  <a:srgbClr val="00B050"/>
                </a:solidFill>
                <a:latin typeface="Consolas" panose="020B0609020204030204" pitchFamily="49" charset="0"/>
                <a:cs typeface="Consolas" panose="020B0609020204030204" pitchFamily="49" charset="0"/>
              </a:rPr>
              <a:t>sp</a:t>
            </a:r>
            <a:r>
              <a:rPr lang="en-US" dirty="0">
                <a:solidFill>
                  <a:srgbClr val="00B050"/>
                </a:solidFill>
                <a:latin typeface="Consolas" panose="020B0609020204030204" pitchFamily="49" charset="0"/>
                <a:cs typeface="Consolas" panose="020B0609020204030204" pitchFamily="49" charset="0"/>
              </a:rPr>
              <a:t>, </a:t>
            </a:r>
            <a:r>
              <a:rPr lang="en-US" dirty="0" err="1">
                <a:solidFill>
                  <a:srgbClr val="00B050"/>
                </a:solidFill>
                <a:latin typeface="Consolas" panose="020B0609020204030204" pitchFamily="49" charset="0"/>
                <a:cs typeface="Consolas" panose="020B0609020204030204" pitchFamily="49" charset="0"/>
              </a:rPr>
              <a:t>fp</a:t>
            </a:r>
            <a:r>
              <a:rPr lang="en-US" dirty="0">
                <a:solidFill>
                  <a:srgbClr val="00B050"/>
                </a:solidFill>
                <a:latin typeface="Consolas" panose="020B0609020204030204" pitchFamily="49" charset="0"/>
                <a:cs typeface="Consolas" panose="020B0609020204030204" pitchFamily="49" charset="0"/>
              </a:rPr>
              <a:t>, FP_OFF</a:t>
            </a:r>
          </a:p>
          <a:p>
            <a:r>
              <a:rPr lang="en-US" dirty="0">
                <a:latin typeface="Consolas" panose="020B0609020204030204" pitchFamily="49" charset="0"/>
                <a:cs typeface="Consolas" panose="020B0609020204030204" pitchFamily="49" charset="0"/>
              </a:rPr>
              <a:t>      pop     </a:t>
            </a:r>
            <a:r>
              <a:rPr lang="en-US" dirty="0">
                <a:solidFill>
                  <a:srgbClr val="F3753F"/>
                </a:solidFill>
                <a:latin typeface="Consolas" panose="020B0609020204030204" pitchFamily="49" charset="0"/>
                <a:cs typeface="Consolas" panose="020B0609020204030204" pitchFamily="49" charset="0"/>
              </a:rPr>
              <a:t>{</a:t>
            </a:r>
            <a:r>
              <a:rPr lang="en-US" dirty="0" err="1">
                <a:solidFill>
                  <a:srgbClr val="F3753F"/>
                </a:solidFill>
                <a:latin typeface="Consolas" panose="020B0609020204030204" pitchFamily="49" charset="0"/>
                <a:cs typeface="Consolas" panose="020B0609020204030204" pitchFamily="49" charset="0"/>
              </a:rPr>
              <a:t>fp</a:t>
            </a:r>
            <a:r>
              <a:rPr lang="en-US" dirty="0">
                <a:solidFill>
                  <a:srgbClr val="F3753F"/>
                </a:solidFill>
                <a:latin typeface="Consolas" panose="020B0609020204030204" pitchFamily="49" charset="0"/>
                <a:cs typeface="Consolas" panose="020B0609020204030204" pitchFamily="49" charset="0"/>
              </a:rPr>
              <a:t>, </a:t>
            </a:r>
            <a:r>
              <a:rPr lang="en-US" dirty="0" err="1">
                <a:solidFill>
                  <a:srgbClr val="F3753F"/>
                </a:solidFill>
                <a:latin typeface="Consolas" panose="020B0609020204030204" pitchFamily="49" charset="0"/>
                <a:cs typeface="Consolas" panose="020B0609020204030204" pitchFamily="49" charset="0"/>
              </a:rPr>
              <a:t>lr</a:t>
            </a:r>
            <a:r>
              <a:rPr lang="en-US" dirty="0">
                <a:solidFill>
                  <a:srgbClr val="F3753F"/>
                </a:solidFill>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bx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grpSp>
        <p:nvGrpSpPr>
          <p:cNvPr id="33" name="Group 32">
            <a:extLst>
              <a:ext uri="{FF2B5EF4-FFF2-40B4-BE49-F238E27FC236}">
                <a16:creationId xmlns:a16="http://schemas.microsoft.com/office/drawing/2014/main" id="{37E78FC1-EF7C-1C40-99DA-6A0541D96039}"/>
              </a:ext>
            </a:extLst>
          </p:cNvPr>
          <p:cNvGrpSpPr/>
          <p:nvPr/>
        </p:nvGrpSpPr>
        <p:grpSpPr>
          <a:xfrm>
            <a:off x="3697969" y="1063169"/>
            <a:ext cx="3462297" cy="1754326"/>
            <a:chOff x="9538831" y="4093393"/>
            <a:chExt cx="3462297" cy="1754326"/>
          </a:xfrm>
        </p:grpSpPr>
        <p:sp>
          <p:nvSpPr>
            <p:cNvPr id="34" name="TextBox 33">
              <a:extLst>
                <a:ext uri="{FF2B5EF4-FFF2-40B4-BE49-F238E27FC236}">
                  <a16:creationId xmlns:a16="http://schemas.microsoft.com/office/drawing/2014/main" id="{A4786F0D-6342-7F4E-8F72-64D1B9AC5D63}"/>
                </a:ext>
              </a:extLst>
            </p:cNvPr>
            <p:cNvSpPr txBox="1"/>
            <p:nvPr/>
          </p:nvSpPr>
          <p:spPr>
            <a:xfrm>
              <a:off x="10337452" y="4093393"/>
              <a:ext cx="2663676" cy="1754326"/>
            </a:xfrm>
            <a:prstGeom prst="rect">
              <a:avLst/>
            </a:prstGeom>
            <a:solidFill>
              <a:schemeClr val="accent4">
                <a:lumMod val="20000"/>
                <a:lumOff val="80000"/>
              </a:schemeClr>
            </a:solidFill>
            <a:ln w="31750">
              <a:solidFill>
                <a:schemeClr val="accent5"/>
              </a:solidFill>
            </a:ln>
          </p:spPr>
          <p:txBody>
            <a:bodyPr wrap="square" rtlCol="0">
              <a:spAutoFit/>
            </a:bodyPr>
            <a:lstStyle/>
            <a:p>
              <a:r>
                <a:rPr lang="en-US" dirty="0">
                  <a:solidFill>
                    <a:schemeClr val="accent1"/>
                  </a:solidFill>
                </a:rPr>
                <a:t>Function Prologue</a:t>
              </a:r>
            </a:p>
            <a:p>
              <a:r>
                <a:rPr lang="en-US" dirty="0"/>
                <a:t>always at top of function </a:t>
              </a:r>
              <a:r>
                <a:rPr lang="en-US" dirty="0">
                  <a:solidFill>
                    <a:srgbClr val="7030A0"/>
                  </a:solidFill>
                </a:rPr>
                <a:t>push</a:t>
              </a:r>
              <a:r>
                <a:rPr lang="en-US" dirty="0"/>
                <a:t> saves regs and allocates space by subtracting from </a:t>
              </a:r>
              <a:r>
                <a:rPr lang="en-US" dirty="0" err="1"/>
                <a:t>sp</a:t>
              </a:r>
              <a:r>
                <a:rPr lang="en-US" dirty="0"/>
                <a:t> and </a:t>
              </a:r>
              <a:r>
                <a:rPr lang="en-US" dirty="0">
                  <a:solidFill>
                    <a:srgbClr val="FF0000"/>
                  </a:solidFill>
                </a:rPr>
                <a:t>sets </a:t>
              </a:r>
              <a:r>
                <a:rPr lang="en-US" dirty="0" err="1">
                  <a:solidFill>
                    <a:srgbClr val="FF0000"/>
                  </a:solidFill>
                </a:rPr>
                <a:t>fp</a:t>
              </a:r>
              <a:r>
                <a:rPr lang="en-US" dirty="0">
                  <a:solidFill>
                    <a:srgbClr val="FF0000"/>
                  </a:solidFill>
                </a:rPr>
                <a:t> with the add</a:t>
              </a:r>
            </a:p>
          </p:txBody>
        </p:sp>
        <p:sp>
          <p:nvSpPr>
            <p:cNvPr id="37" name="Right Brace 36">
              <a:extLst>
                <a:ext uri="{FF2B5EF4-FFF2-40B4-BE49-F238E27FC236}">
                  <a16:creationId xmlns:a16="http://schemas.microsoft.com/office/drawing/2014/main" id="{91527B39-B32E-F947-9C9A-CCC54AD7A9E7}"/>
                </a:ext>
              </a:extLst>
            </p:cNvPr>
            <p:cNvSpPr/>
            <p:nvPr/>
          </p:nvSpPr>
          <p:spPr>
            <a:xfrm>
              <a:off x="9538831" y="5236427"/>
              <a:ext cx="402970" cy="602091"/>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 name="Left Arrow 37">
              <a:extLst>
                <a:ext uri="{FF2B5EF4-FFF2-40B4-BE49-F238E27FC236}">
                  <a16:creationId xmlns:a16="http://schemas.microsoft.com/office/drawing/2014/main" id="{80F1BD7E-A448-A54E-A8E7-978857F909C8}"/>
                </a:ext>
              </a:extLst>
            </p:cNvPr>
            <p:cNvSpPr/>
            <p:nvPr/>
          </p:nvSpPr>
          <p:spPr>
            <a:xfrm>
              <a:off x="9861509" y="5446525"/>
              <a:ext cx="43337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C8F3A1C5-C0E1-D541-92B9-C8D75685086D}"/>
              </a:ext>
            </a:extLst>
          </p:cNvPr>
          <p:cNvGrpSpPr/>
          <p:nvPr/>
        </p:nvGrpSpPr>
        <p:grpSpPr>
          <a:xfrm>
            <a:off x="3734665" y="3056588"/>
            <a:ext cx="3204843" cy="1892908"/>
            <a:chOff x="9544330" y="5930750"/>
            <a:chExt cx="3204843" cy="1892908"/>
          </a:xfrm>
        </p:grpSpPr>
        <p:sp>
          <p:nvSpPr>
            <p:cNvPr id="40" name="TextBox 39">
              <a:extLst>
                <a:ext uri="{FF2B5EF4-FFF2-40B4-BE49-F238E27FC236}">
                  <a16:creationId xmlns:a16="http://schemas.microsoft.com/office/drawing/2014/main" id="{63A74AD4-95A8-764F-8710-D0458D381FCF}"/>
                </a:ext>
              </a:extLst>
            </p:cNvPr>
            <p:cNvSpPr txBox="1"/>
            <p:nvPr/>
          </p:nvSpPr>
          <p:spPr>
            <a:xfrm>
              <a:off x="10291930" y="6069332"/>
              <a:ext cx="2457243" cy="1754326"/>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dirty="0">
                  <a:solidFill>
                    <a:schemeClr val="accent1"/>
                  </a:solidFill>
                </a:rPr>
                <a:t>Function Epilogue</a:t>
              </a:r>
            </a:p>
            <a:p>
              <a:r>
                <a:rPr lang="en-US" dirty="0"/>
                <a:t>always at bottom of function </a:t>
              </a:r>
              <a:r>
                <a:rPr lang="en-US" dirty="0">
                  <a:solidFill>
                    <a:srgbClr val="7030A0"/>
                  </a:solidFill>
                </a:rPr>
                <a:t>pop</a:t>
              </a:r>
              <a:r>
                <a:rPr lang="en-US" dirty="0"/>
                <a:t> </a:t>
              </a:r>
              <a:r>
                <a:rPr lang="en-US" dirty="0">
                  <a:solidFill>
                    <a:srgbClr val="FF0000"/>
                  </a:solidFill>
                </a:rPr>
                <a:t>restores regs </a:t>
              </a:r>
              <a:r>
                <a:rPr lang="en-US" dirty="0" err="1">
                  <a:solidFill>
                    <a:srgbClr val="FF0000"/>
                  </a:solidFill>
                </a:rPr>
                <a:t>fp</a:t>
              </a:r>
              <a:r>
                <a:rPr lang="en-US" dirty="0">
                  <a:solidFill>
                    <a:srgbClr val="FF0000"/>
                  </a:solidFill>
                </a:rPr>
                <a:t>, </a:t>
              </a:r>
              <a:r>
                <a:rPr lang="en-US" dirty="0" err="1">
                  <a:solidFill>
                    <a:srgbClr val="FF0000"/>
                  </a:solidFill>
                </a:rPr>
                <a:t>lr</a:t>
              </a:r>
              <a:r>
                <a:rPr lang="en-US" dirty="0">
                  <a:solidFill>
                    <a:srgbClr val="FF0000"/>
                  </a:solidFill>
                </a:rPr>
                <a:t> </a:t>
              </a:r>
            </a:p>
            <a:p>
              <a:r>
                <a:rPr lang="en-US" dirty="0"/>
                <a:t>and deallocates space by adding to </a:t>
              </a:r>
              <a:r>
                <a:rPr lang="en-US" dirty="0" err="1"/>
                <a:t>sp</a:t>
              </a:r>
              <a:endParaRPr lang="en-US" dirty="0">
                <a:solidFill>
                  <a:srgbClr val="FF0000"/>
                </a:solidFill>
              </a:endParaRPr>
            </a:p>
          </p:txBody>
        </p:sp>
        <p:sp>
          <p:nvSpPr>
            <p:cNvPr id="41" name="Right Brace 40">
              <a:extLst>
                <a:ext uri="{FF2B5EF4-FFF2-40B4-BE49-F238E27FC236}">
                  <a16:creationId xmlns:a16="http://schemas.microsoft.com/office/drawing/2014/main" id="{237E87FC-B617-D043-9B50-1AB8AA549C19}"/>
                </a:ext>
              </a:extLst>
            </p:cNvPr>
            <p:cNvSpPr/>
            <p:nvPr/>
          </p:nvSpPr>
          <p:spPr>
            <a:xfrm>
              <a:off x="9544330" y="5930750"/>
              <a:ext cx="377562" cy="466481"/>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 name="Left Arrow 41">
              <a:extLst>
                <a:ext uri="{FF2B5EF4-FFF2-40B4-BE49-F238E27FC236}">
                  <a16:creationId xmlns:a16="http://schemas.microsoft.com/office/drawing/2014/main" id="{D5BD8713-5CFA-AC45-88C0-54995C06F442}"/>
                </a:ext>
              </a:extLst>
            </p:cNvPr>
            <p:cNvSpPr/>
            <p:nvPr/>
          </p:nvSpPr>
          <p:spPr>
            <a:xfrm>
              <a:off x="9919584" y="6089306"/>
              <a:ext cx="377562"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a:extLst>
              <a:ext uri="{FF2B5EF4-FFF2-40B4-BE49-F238E27FC236}">
                <a16:creationId xmlns:a16="http://schemas.microsoft.com/office/drawing/2014/main" id="{BE47489A-2760-1845-A813-DA0136D88EE0}"/>
              </a:ext>
            </a:extLst>
          </p:cNvPr>
          <p:cNvGrpSpPr/>
          <p:nvPr/>
        </p:nvGrpSpPr>
        <p:grpSpPr>
          <a:xfrm>
            <a:off x="6981636" y="3027885"/>
            <a:ext cx="1157683" cy="830997"/>
            <a:chOff x="1620757" y="2673235"/>
            <a:chExt cx="1157683" cy="830997"/>
          </a:xfrm>
        </p:grpSpPr>
        <p:sp>
          <p:nvSpPr>
            <p:cNvPr id="44" name="Right Brace 43">
              <a:extLst>
                <a:ext uri="{FF2B5EF4-FFF2-40B4-BE49-F238E27FC236}">
                  <a16:creationId xmlns:a16="http://schemas.microsoft.com/office/drawing/2014/main" id="{C0EDD95D-C953-2D40-9429-6341C18FA0C3}"/>
                </a:ext>
              </a:extLst>
            </p:cNvPr>
            <p:cNvSpPr/>
            <p:nvPr/>
          </p:nvSpPr>
          <p:spPr>
            <a:xfrm rot="10800000">
              <a:off x="2494384" y="2732659"/>
              <a:ext cx="284056" cy="666267"/>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TextBox 44">
              <a:extLst>
                <a:ext uri="{FF2B5EF4-FFF2-40B4-BE49-F238E27FC236}">
                  <a16:creationId xmlns:a16="http://schemas.microsoft.com/office/drawing/2014/main" id="{FE895B70-A5B3-6C4B-B4BE-4827FCE051BB}"/>
                </a:ext>
              </a:extLst>
            </p:cNvPr>
            <p:cNvSpPr txBox="1"/>
            <p:nvPr/>
          </p:nvSpPr>
          <p:spPr>
            <a:xfrm>
              <a:off x="1620757" y="2673235"/>
              <a:ext cx="839786" cy="830997"/>
            </a:xfrm>
            <a:prstGeom prst="rect">
              <a:avLst/>
            </a:prstGeom>
            <a:solidFill>
              <a:schemeClr val="accent4">
                <a:lumMod val="20000"/>
                <a:lumOff val="80000"/>
              </a:schemeClr>
            </a:solidFill>
            <a:ln>
              <a:solidFill>
                <a:schemeClr val="accent5"/>
              </a:solidFill>
            </a:ln>
          </p:spPr>
          <p:txBody>
            <a:bodyPr wrap="square" rtlCol="0">
              <a:spAutoFit/>
            </a:bodyPr>
            <a:lstStyle/>
            <a:p>
              <a:pPr algn="r"/>
              <a:r>
                <a:rPr lang="en-US" sz="1600" b="1" dirty="0"/>
                <a:t>main() </a:t>
              </a:r>
              <a:r>
                <a:rPr lang="en-US" sz="1600" b="1" dirty="0">
                  <a:solidFill>
                    <a:srgbClr val="0070C0"/>
                  </a:solidFill>
                </a:rPr>
                <a:t>Stack Frame</a:t>
              </a:r>
              <a:endParaRPr lang="en-US" sz="1600" dirty="0">
                <a:solidFill>
                  <a:srgbClr val="0070C0"/>
                </a:solidFill>
              </a:endParaRPr>
            </a:p>
          </p:txBody>
        </p:sp>
      </p:grpSp>
      <p:sp>
        <p:nvSpPr>
          <p:cNvPr id="47" name="TextBox 46">
            <a:extLst>
              <a:ext uri="{FF2B5EF4-FFF2-40B4-BE49-F238E27FC236}">
                <a16:creationId xmlns:a16="http://schemas.microsoft.com/office/drawing/2014/main" id="{717CC47C-F379-F949-9A0E-9E8FA57112D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TextBox 6">
            <a:extLst>
              <a:ext uri="{FF2B5EF4-FFF2-40B4-BE49-F238E27FC236}">
                <a16:creationId xmlns:a16="http://schemas.microsoft.com/office/drawing/2014/main" id="{36C16F02-AF8D-23DA-54F0-79B112BFA5D9}"/>
              </a:ext>
            </a:extLst>
          </p:cNvPr>
          <p:cNvSpPr txBox="1"/>
          <p:nvPr/>
        </p:nvSpPr>
        <p:spPr>
          <a:xfrm>
            <a:off x="1481291" y="5445067"/>
            <a:ext cx="8360171" cy="954107"/>
          </a:xfrm>
          <a:prstGeom prst="rect">
            <a:avLst/>
          </a:prstGeom>
          <a:solidFill>
            <a:schemeClr val="accent4">
              <a:lumMod val="20000"/>
              <a:lumOff val="80000"/>
            </a:schemeClr>
          </a:solidFill>
          <a:ln>
            <a:solidFill>
              <a:schemeClr val="accent1"/>
            </a:solidFill>
          </a:ln>
        </p:spPr>
        <p:txBody>
          <a:bodyPr wrap="square" rtlCol="0">
            <a:spAutoFit/>
          </a:bodyPr>
          <a:lstStyle/>
          <a:p>
            <a:r>
              <a:rPr lang="en-US" sz="2000" b="1" dirty="0">
                <a:solidFill>
                  <a:srgbClr val="F3753F"/>
                </a:solidFill>
                <a:latin typeface="Consolas" panose="020B0609020204030204" pitchFamily="49" charset="0"/>
                <a:cs typeface="Consolas" panose="020B0609020204030204" pitchFamily="49" charset="0"/>
              </a:rPr>
              <a:t>IMPORTANT: </a:t>
            </a:r>
            <a:r>
              <a:rPr lang="en-US" sz="2000" dirty="0">
                <a:solidFill>
                  <a:srgbClr val="7030A0"/>
                </a:solidFill>
                <a:latin typeface="Consolas" panose="020B0609020204030204" pitchFamily="49" charset="0"/>
                <a:cs typeface="Consolas" panose="020B0609020204030204" pitchFamily="49" charset="0"/>
              </a:rPr>
              <a:t>FP_OFF </a:t>
            </a:r>
            <a:r>
              <a:rPr lang="en-US" sz="2000" dirty="0">
                <a:solidFill>
                  <a:srgbClr val="F3753F"/>
                </a:solidFill>
                <a:latin typeface="Consolas" panose="020B0609020204030204" pitchFamily="49" charset="0"/>
                <a:cs typeface="Consolas" panose="020B0609020204030204" pitchFamily="49" charset="0"/>
              </a:rPr>
              <a:t>has </a:t>
            </a:r>
            <a:r>
              <a:rPr lang="en-US" sz="2000" b="1" dirty="0">
                <a:solidFill>
                  <a:srgbClr val="F3753F"/>
                </a:solidFill>
                <a:latin typeface="Consolas" panose="020B0609020204030204" pitchFamily="49" charset="0"/>
                <a:cs typeface="Consolas" panose="020B0609020204030204" pitchFamily="49" charset="0"/>
              </a:rPr>
              <a:t>two</a:t>
            </a:r>
            <a:r>
              <a:rPr lang="en-US" sz="2000" dirty="0">
                <a:solidFill>
                  <a:srgbClr val="F3753F"/>
                </a:solidFill>
                <a:latin typeface="Consolas" panose="020B0609020204030204" pitchFamily="49" charset="0"/>
                <a:cs typeface="Consolas" panose="020B0609020204030204" pitchFamily="49" charset="0"/>
              </a:rPr>
              <a:t> uses:</a:t>
            </a:r>
          </a:p>
          <a:p>
            <a:pPr marL="457200" indent="-457200">
              <a:buFont typeface="+mj-lt"/>
              <a:buAutoNum type="arabicPeriod"/>
            </a:pPr>
            <a:r>
              <a:rPr lang="en-US" dirty="0">
                <a:solidFill>
                  <a:schemeClr val="accent1"/>
                </a:solidFill>
                <a:latin typeface="Consolas" panose="020B0609020204030204" pitchFamily="49" charset="0"/>
                <a:cs typeface="Consolas" panose="020B0609020204030204" pitchFamily="49" charset="0"/>
              </a:rPr>
              <a:t>Where to set </a:t>
            </a:r>
            <a:r>
              <a:rPr lang="en-US" dirty="0" err="1">
                <a:solidFill>
                  <a:schemeClr val="accent1"/>
                </a:solidFill>
                <a:latin typeface="Consolas" panose="020B0609020204030204" pitchFamily="49" charset="0"/>
                <a:cs typeface="Consolas" panose="020B0609020204030204" pitchFamily="49" charset="0"/>
              </a:rPr>
              <a:t>fp</a:t>
            </a:r>
            <a:r>
              <a:rPr lang="en-US" dirty="0">
                <a:solidFill>
                  <a:schemeClr val="accent1"/>
                </a:solidFill>
                <a:latin typeface="Consolas" panose="020B0609020204030204" pitchFamily="49" charset="0"/>
                <a:cs typeface="Consolas" panose="020B0609020204030204" pitchFamily="49" charset="0"/>
              </a:rPr>
              <a:t> after prologue push </a:t>
            </a:r>
            <a:r>
              <a:rPr lang="en-US" dirty="0">
                <a:solidFill>
                  <a:schemeClr val="accent5"/>
                </a:solidFill>
                <a:latin typeface="Consolas" panose="020B0609020204030204" pitchFamily="49" charset="0"/>
                <a:cs typeface="Consolas" panose="020B0609020204030204" pitchFamily="49" charset="0"/>
              </a:rPr>
              <a:t>(remember </a:t>
            </a:r>
            <a:r>
              <a:rPr lang="en-US" dirty="0" err="1">
                <a:solidFill>
                  <a:schemeClr val="accent5"/>
                </a:solidFill>
                <a:latin typeface="Consolas" panose="020B0609020204030204" pitchFamily="49" charset="0"/>
                <a:cs typeface="Consolas" panose="020B0609020204030204" pitchFamily="49" charset="0"/>
              </a:rPr>
              <a:t>sp</a:t>
            </a:r>
            <a:r>
              <a:rPr lang="en-US" dirty="0">
                <a:solidFill>
                  <a:schemeClr val="accent5"/>
                </a:solidFill>
                <a:latin typeface="Consolas" panose="020B0609020204030204" pitchFamily="49" charset="0"/>
                <a:cs typeface="Consolas" panose="020B0609020204030204" pitchFamily="49" charset="0"/>
              </a:rPr>
              <a:t> position)</a:t>
            </a:r>
          </a:p>
          <a:p>
            <a:pPr marL="457200" indent="-457200">
              <a:buFont typeface="+mj-lt"/>
              <a:buAutoNum type="arabicPeriod"/>
            </a:pPr>
            <a:r>
              <a:rPr lang="en-US" dirty="0">
                <a:solidFill>
                  <a:schemeClr val="accent1"/>
                </a:solidFill>
                <a:latin typeface="Consolas" panose="020B0609020204030204" pitchFamily="49" charset="0"/>
                <a:cs typeface="Consolas" panose="020B0609020204030204" pitchFamily="49" charset="0"/>
              </a:rPr>
              <a:t>Restore </a:t>
            </a:r>
            <a:r>
              <a:rPr lang="en-US" dirty="0" err="1">
                <a:solidFill>
                  <a:schemeClr val="accent1"/>
                </a:solidFill>
                <a:latin typeface="Consolas" panose="020B0609020204030204" pitchFamily="49" charset="0"/>
                <a:cs typeface="Consolas" panose="020B0609020204030204" pitchFamily="49" charset="0"/>
              </a:rPr>
              <a:t>sp</a:t>
            </a:r>
            <a:r>
              <a:rPr lang="en-US" dirty="0">
                <a:solidFill>
                  <a:schemeClr val="accent1"/>
                </a:solidFill>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deallocate locals</a:t>
            </a:r>
            <a:r>
              <a:rPr lang="en-US" dirty="0">
                <a:solidFill>
                  <a:schemeClr val="accent1"/>
                </a:solidFill>
                <a:latin typeface="Consolas" panose="020B0609020204030204" pitchFamily="49" charset="0"/>
                <a:cs typeface="Consolas" panose="020B0609020204030204" pitchFamily="49" charset="0"/>
              </a:rPr>
              <a:t>) right before epilogue pop</a:t>
            </a:r>
          </a:p>
        </p:txBody>
      </p:sp>
    </p:spTree>
    <p:extLst>
      <p:ext uri="{BB962C8B-B14F-4D97-AF65-F5344CB8AC3E}">
        <p14:creationId xmlns:p14="http://schemas.microsoft.com/office/powerpoint/2010/main" val="4181529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20F9D-A687-2742-A471-69917228E30A}"/>
              </a:ext>
            </a:extLst>
          </p:cNvPr>
          <p:cNvSpPr>
            <a:spLocks noGrp="1"/>
          </p:cNvSpPr>
          <p:nvPr>
            <p:ph type="title"/>
          </p:nvPr>
        </p:nvSpPr>
        <p:spPr>
          <a:xfrm>
            <a:off x="0" y="-132326"/>
            <a:ext cx="7326500" cy="715294"/>
          </a:xfrm>
        </p:spPr>
        <p:txBody>
          <a:bodyPr/>
          <a:lstStyle/>
          <a:p>
            <a:r>
              <a:rPr lang="en-US" dirty="0"/>
              <a:t>Using Minimal Stack Frames</a:t>
            </a:r>
          </a:p>
        </p:txBody>
      </p:sp>
      <p:sp>
        <p:nvSpPr>
          <p:cNvPr id="5" name="Rounded Rectangle 4">
            <a:extLst>
              <a:ext uri="{FF2B5EF4-FFF2-40B4-BE49-F238E27FC236}">
                <a16:creationId xmlns:a16="http://schemas.microsoft.com/office/drawing/2014/main" id="{87A44138-D76D-2949-9AFE-742BFE6A3C70}"/>
              </a:ext>
            </a:extLst>
          </p:cNvPr>
          <p:cNvSpPr/>
          <p:nvPr/>
        </p:nvSpPr>
        <p:spPr bwMode="auto">
          <a:xfrm>
            <a:off x="672266" y="581947"/>
            <a:ext cx="2080396" cy="2541210"/>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200" dirty="0">
                <a:solidFill>
                  <a:schemeClr val="tx2"/>
                </a:solidFill>
                <a:latin typeface="Consolas" panose="020B0609020204030204" pitchFamily="49" charset="0"/>
                <a:cs typeface="Consolas" panose="020B0609020204030204" pitchFamily="49" charset="0"/>
              </a:rPr>
              <a:t>int b(void)</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    return 0;</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int a(void)</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    b();</a:t>
            </a:r>
          </a:p>
          <a:p>
            <a:r>
              <a:rPr lang="en-US" sz="1200" dirty="0">
                <a:solidFill>
                  <a:schemeClr val="tx2"/>
                </a:solidFill>
                <a:latin typeface="Consolas" panose="020B0609020204030204" pitchFamily="49" charset="0"/>
                <a:cs typeface="Consolas" panose="020B0609020204030204" pitchFamily="49" charset="0"/>
              </a:rPr>
              <a:t>    return 0;</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int main(void)</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     a();</a:t>
            </a:r>
          </a:p>
          <a:p>
            <a:r>
              <a:rPr lang="en-US" sz="1200" dirty="0">
                <a:solidFill>
                  <a:schemeClr val="tx2"/>
                </a:solidFill>
                <a:latin typeface="Consolas" panose="020B0609020204030204" pitchFamily="49" charset="0"/>
                <a:cs typeface="Consolas" panose="020B0609020204030204" pitchFamily="49" charset="0"/>
              </a:rPr>
              <a:t>     a();</a:t>
            </a:r>
          </a:p>
        </p:txBody>
      </p:sp>
      <p:sp>
        <p:nvSpPr>
          <p:cNvPr id="48" name="TextBox 47">
            <a:extLst>
              <a:ext uri="{FF2B5EF4-FFF2-40B4-BE49-F238E27FC236}">
                <a16:creationId xmlns:a16="http://schemas.microsoft.com/office/drawing/2014/main" id="{11707CB4-64FC-C84B-9F4B-8A455F26410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6" name="Rounded Rectangle 25">
            <a:extLst>
              <a:ext uri="{FF2B5EF4-FFF2-40B4-BE49-F238E27FC236}">
                <a16:creationId xmlns:a16="http://schemas.microsoft.com/office/drawing/2014/main" id="{C928133E-A4B3-6411-30D7-85D56C267F45}"/>
              </a:ext>
            </a:extLst>
          </p:cNvPr>
          <p:cNvSpPr/>
          <p:nvPr/>
        </p:nvSpPr>
        <p:spPr bwMode="auto">
          <a:xfrm>
            <a:off x="6798696" y="65641"/>
            <a:ext cx="5355323" cy="642913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000103f4 &lt;b&gt;:</a:t>
            </a:r>
          </a:p>
          <a:p>
            <a:r>
              <a:rPr lang="en-US" sz="1600" dirty="0">
                <a:solidFill>
                  <a:srgbClr val="000000"/>
                </a:solidFill>
                <a:effectLst/>
                <a:latin typeface="Menlo" panose="020B0609030804020204" pitchFamily="49" charset="0"/>
              </a:rPr>
              <a:t>   103f4: e92d4800 	push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103f8: e28db004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103fc: e3a00000 	mov r0, 0</a:t>
            </a:r>
          </a:p>
          <a:p>
            <a:r>
              <a:rPr lang="en-US" sz="1600" dirty="0">
                <a:solidFill>
                  <a:srgbClr val="000000"/>
                </a:solidFill>
                <a:effectLst/>
                <a:latin typeface="Menlo" panose="020B0609030804020204" pitchFamily="49" charset="0"/>
              </a:rPr>
              <a:t>   10400: e24bd004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10404: e8bd4800 	</a:t>
            </a:r>
            <a:r>
              <a:rPr lang="en-US" sz="1600" dirty="0">
                <a:solidFill>
                  <a:srgbClr val="7030A0"/>
                </a:solidFill>
                <a:effectLst/>
                <a:latin typeface="Menlo" panose="020B0609030804020204" pitchFamily="49" charset="0"/>
              </a:rPr>
              <a:t>pop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10408: e12fff1e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0001040c &lt;a&gt;:</a:t>
            </a:r>
          </a:p>
          <a:p>
            <a:r>
              <a:rPr lang="en-US" sz="1600" dirty="0">
                <a:solidFill>
                  <a:srgbClr val="000000"/>
                </a:solidFill>
                <a:effectLst/>
                <a:latin typeface="Menlo" panose="020B0609030804020204" pitchFamily="49" charset="0"/>
              </a:rPr>
              <a:t>   1040c: e92d4800 	push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10410: e28db004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10414: ebfffff6 	bl 103f4 &lt;b&gt;</a:t>
            </a:r>
          </a:p>
          <a:p>
            <a:r>
              <a:rPr lang="en-US" sz="1600" dirty="0">
                <a:solidFill>
                  <a:srgbClr val="000000"/>
                </a:solidFill>
                <a:effectLst/>
                <a:latin typeface="Menlo" panose="020B0609030804020204" pitchFamily="49" charset="0"/>
              </a:rPr>
              <a:t>   10418: e3a00000 	mov r0, 0</a:t>
            </a:r>
          </a:p>
          <a:p>
            <a:r>
              <a:rPr lang="en-US" sz="1600" dirty="0">
                <a:solidFill>
                  <a:srgbClr val="000000"/>
                </a:solidFill>
                <a:effectLst/>
                <a:latin typeface="Menlo" panose="020B0609030804020204" pitchFamily="49" charset="0"/>
              </a:rPr>
              <a:t>   1041c: e24bd004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10420: e8bd4800 	</a:t>
            </a:r>
            <a:r>
              <a:rPr lang="en-US" sz="1600" dirty="0">
                <a:solidFill>
                  <a:srgbClr val="7030A0"/>
                </a:solidFill>
                <a:effectLst/>
                <a:latin typeface="Menlo" panose="020B0609030804020204" pitchFamily="49" charset="0"/>
              </a:rPr>
              <a:t>pop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10424: e12fff1e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00010428 &lt;main&gt;:</a:t>
            </a:r>
          </a:p>
          <a:p>
            <a:r>
              <a:rPr lang="en-US" sz="1600" dirty="0">
                <a:solidFill>
                  <a:srgbClr val="000000"/>
                </a:solidFill>
                <a:effectLst/>
                <a:latin typeface="Menlo" panose="020B0609030804020204" pitchFamily="49" charset="0"/>
              </a:rPr>
              <a:t>   10428: e92d4800 	push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1042c: e28db004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10430: ebfffff5 	bl 1040c &lt;a&gt;</a:t>
            </a:r>
          </a:p>
          <a:p>
            <a:r>
              <a:rPr lang="en-US" sz="1600" dirty="0">
                <a:solidFill>
                  <a:srgbClr val="000000"/>
                </a:solidFill>
                <a:effectLst/>
                <a:latin typeface="Menlo" panose="020B0609030804020204" pitchFamily="49" charset="0"/>
              </a:rPr>
              <a:t>   10434: ebfffff4 	bl 1040c &lt;a&gt;</a:t>
            </a:r>
          </a:p>
          <a:p>
            <a:r>
              <a:rPr lang="en-US" sz="1600" dirty="0">
                <a:solidFill>
                  <a:srgbClr val="000000"/>
                </a:solidFill>
                <a:effectLst/>
                <a:latin typeface="Menlo" panose="020B0609030804020204" pitchFamily="49" charset="0"/>
              </a:rPr>
              <a:t>// not shown</a:t>
            </a:r>
          </a:p>
        </p:txBody>
      </p:sp>
      <p:grpSp>
        <p:nvGrpSpPr>
          <p:cNvPr id="97" name="Group 96">
            <a:extLst>
              <a:ext uri="{FF2B5EF4-FFF2-40B4-BE49-F238E27FC236}">
                <a16:creationId xmlns:a16="http://schemas.microsoft.com/office/drawing/2014/main" id="{1DC33B04-D7F1-EC16-0E50-92ED4584902E}"/>
              </a:ext>
            </a:extLst>
          </p:cNvPr>
          <p:cNvGrpSpPr/>
          <p:nvPr/>
        </p:nvGrpSpPr>
        <p:grpSpPr>
          <a:xfrm>
            <a:off x="551354" y="3429000"/>
            <a:ext cx="4403669" cy="923330"/>
            <a:chOff x="551354" y="3429000"/>
            <a:chExt cx="4403669" cy="923330"/>
          </a:xfrm>
        </p:grpSpPr>
        <p:sp>
          <p:nvSpPr>
            <p:cNvPr id="4" name="Rectangle 3">
              <a:extLst>
                <a:ext uri="{FF2B5EF4-FFF2-40B4-BE49-F238E27FC236}">
                  <a16:creationId xmlns:a16="http://schemas.microsoft.com/office/drawing/2014/main" id="{5F13BEE0-F1B3-61C4-292D-A5A5598A36F9}"/>
                </a:ext>
              </a:extLst>
            </p:cNvPr>
            <p:cNvSpPr/>
            <p:nvPr/>
          </p:nvSpPr>
          <p:spPr>
            <a:xfrm>
              <a:off x="1626807" y="3646386"/>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10480 (</a:t>
              </a:r>
              <a:r>
                <a:rPr lang="en-US" dirty="0" err="1"/>
                <a:t>lr</a:t>
              </a:r>
              <a:r>
                <a:rPr lang="en-US" dirty="0"/>
                <a:t>)</a:t>
              </a:r>
            </a:p>
          </p:txBody>
        </p:sp>
        <p:sp>
          <p:nvSpPr>
            <p:cNvPr id="7" name="TextBox 6">
              <a:extLst>
                <a:ext uri="{FF2B5EF4-FFF2-40B4-BE49-F238E27FC236}">
                  <a16:creationId xmlns:a16="http://schemas.microsoft.com/office/drawing/2014/main" id="{D675A522-CD3D-FBD9-234C-EC3B0E67F7E7}"/>
                </a:ext>
              </a:extLst>
            </p:cNvPr>
            <p:cNvSpPr txBox="1"/>
            <p:nvPr/>
          </p:nvSpPr>
          <p:spPr>
            <a:xfrm>
              <a:off x="551354" y="3787586"/>
              <a:ext cx="838691" cy="369332"/>
            </a:xfrm>
            <a:prstGeom prst="rect">
              <a:avLst/>
            </a:prstGeom>
            <a:noFill/>
          </p:spPr>
          <p:txBody>
            <a:bodyPr wrap="none" rtlCol="0">
              <a:spAutoFit/>
            </a:bodyPr>
            <a:lstStyle/>
            <a:p>
              <a:r>
                <a:rPr lang="en-US" dirty="0"/>
                <a:t>main()</a:t>
              </a:r>
            </a:p>
          </p:txBody>
        </p:sp>
        <p:sp>
          <p:nvSpPr>
            <p:cNvPr id="21" name="Left Brace 20">
              <a:extLst>
                <a:ext uri="{FF2B5EF4-FFF2-40B4-BE49-F238E27FC236}">
                  <a16:creationId xmlns:a16="http://schemas.microsoft.com/office/drawing/2014/main" id="{080A09C0-5D59-ED1A-6A77-A966E5C0BF3F}"/>
                </a:ext>
              </a:extLst>
            </p:cNvPr>
            <p:cNvSpPr/>
            <p:nvPr/>
          </p:nvSpPr>
          <p:spPr>
            <a:xfrm>
              <a:off x="1357307" y="3658401"/>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1" name="TextBox 80">
              <a:extLst>
                <a:ext uri="{FF2B5EF4-FFF2-40B4-BE49-F238E27FC236}">
                  <a16:creationId xmlns:a16="http://schemas.microsoft.com/office/drawing/2014/main" id="{5C08E405-1C87-69C3-B013-136FB28BC541}"/>
                </a:ext>
              </a:extLst>
            </p:cNvPr>
            <p:cNvSpPr txBox="1"/>
            <p:nvPr/>
          </p:nvSpPr>
          <p:spPr>
            <a:xfrm>
              <a:off x="2957360" y="3429000"/>
              <a:ext cx="1997663" cy="923330"/>
            </a:xfrm>
            <a:prstGeom prst="rect">
              <a:avLst/>
            </a:prstGeom>
            <a:noFill/>
          </p:spPr>
          <p:txBody>
            <a:bodyPr wrap="none" rtlCol="0">
              <a:spAutoFit/>
            </a:bodyPr>
            <a:lstStyle/>
            <a:p>
              <a:r>
                <a:rPr lang="en-US" dirty="0">
                  <a:solidFill>
                    <a:srgbClr val="000000"/>
                  </a:solidFill>
                  <a:latin typeface="Menlo" panose="020B0609030804020204" pitchFamily="49" charset="0"/>
                </a:rPr>
                <a:t>Stack address</a:t>
              </a:r>
            </a:p>
            <a:p>
              <a:r>
                <a:rPr lang="en-US" sz="1800" dirty="0">
                  <a:solidFill>
                    <a:srgbClr val="000000"/>
                  </a:solidFill>
                  <a:effectLst/>
                  <a:latin typeface="Menlo" panose="020B0609030804020204" pitchFamily="49" charset="0"/>
                </a:rPr>
                <a:t>90300</a:t>
              </a:r>
            </a:p>
            <a:p>
              <a:r>
                <a:rPr lang="en-US" dirty="0">
                  <a:solidFill>
                    <a:srgbClr val="000000"/>
                  </a:solidFill>
                  <a:latin typeface="Menlo" panose="020B0609030804020204" pitchFamily="49" charset="0"/>
                </a:rPr>
                <a:t>902fc</a:t>
              </a:r>
              <a:endParaRPr lang="en-US" dirty="0"/>
            </a:p>
          </p:txBody>
        </p:sp>
        <p:sp>
          <p:nvSpPr>
            <p:cNvPr id="6" name="Rectangle 5">
              <a:extLst>
                <a:ext uri="{FF2B5EF4-FFF2-40B4-BE49-F238E27FC236}">
                  <a16:creationId xmlns:a16="http://schemas.microsoft.com/office/drawing/2014/main" id="{0FC8D06A-F1B7-AEE5-11D8-E763D306E45C}"/>
                </a:ext>
              </a:extLst>
            </p:cNvPr>
            <p:cNvSpPr/>
            <p:nvPr/>
          </p:nvSpPr>
          <p:spPr>
            <a:xfrm>
              <a:off x="1626807" y="3969268"/>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90308 </a:t>
              </a:r>
              <a:r>
                <a:rPr lang="en-US" dirty="0" err="1"/>
                <a:t>fp</a:t>
              </a:r>
              <a:endParaRPr lang="en-US" dirty="0"/>
            </a:p>
          </p:txBody>
        </p:sp>
      </p:grpSp>
      <p:grpSp>
        <p:nvGrpSpPr>
          <p:cNvPr id="89" name="Group 88">
            <a:extLst>
              <a:ext uri="{FF2B5EF4-FFF2-40B4-BE49-F238E27FC236}">
                <a16:creationId xmlns:a16="http://schemas.microsoft.com/office/drawing/2014/main" id="{522EC7C9-FA78-6603-724B-F18734F525B0}"/>
              </a:ext>
            </a:extLst>
          </p:cNvPr>
          <p:cNvGrpSpPr/>
          <p:nvPr/>
        </p:nvGrpSpPr>
        <p:grpSpPr>
          <a:xfrm>
            <a:off x="3904036" y="3696962"/>
            <a:ext cx="765816" cy="646331"/>
            <a:chOff x="3831337" y="4327974"/>
            <a:chExt cx="765816" cy="646331"/>
          </a:xfrm>
        </p:grpSpPr>
        <p:sp>
          <p:nvSpPr>
            <p:cNvPr id="90" name="TextBox 89">
              <a:extLst>
                <a:ext uri="{FF2B5EF4-FFF2-40B4-BE49-F238E27FC236}">
                  <a16:creationId xmlns:a16="http://schemas.microsoft.com/office/drawing/2014/main" id="{2CA2D5A2-382C-5636-6DE6-0CDC79290CF4}"/>
                </a:ext>
              </a:extLst>
            </p:cNvPr>
            <p:cNvSpPr txBox="1"/>
            <p:nvPr/>
          </p:nvSpPr>
          <p:spPr>
            <a:xfrm>
              <a:off x="4133565" y="4327974"/>
              <a:ext cx="463588" cy="646331"/>
            </a:xfrm>
            <a:prstGeom prst="rect">
              <a:avLst/>
            </a:prstGeom>
            <a:noFill/>
          </p:spPr>
          <p:txBody>
            <a:bodyPr wrap="none" rtlCol="0">
              <a:spAutoFit/>
            </a:bodyPr>
            <a:lstStyle/>
            <a:p>
              <a:r>
                <a:rPr lang="en-US" dirty="0" err="1">
                  <a:solidFill>
                    <a:srgbClr val="000000"/>
                  </a:solidFill>
                  <a:latin typeface="Menlo" panose="020B0609030804020204" pitchFamily="49" charset="0"/>
                </a:rPr>
                <a:t>fp</a:t>
              </a:r>
              <a:endParaRPr lang="en-US" dirty="0">
                <a:solidFill>
                  <a:srgbClr val="000000"/>
                </a:solidFill>
                <a:latin typeface="Menlo" panose="020B0609030804020204" pitchFamily="49" charset="0"/>
              </a:endParaRPr>
            </a:p>
            <a:p>
              <a:r>
                <a:rPr lang="en-US" dirty="0" err="1">
                  <a:solidFill>
                    <a:srgbClr val="000000"/>
                  </a:solidFill>
                  <a:latin typeface="Menlo" panose="020B0609030804020204" pitchFamily="49" charset="0"/>
                </a:rPr>
                <a:t>sp</a:t>
              </a:r>
              <a:endParaRPr lang="en-US" dirty="0">
                <a:solidFill>
                  <a:srgbClr val="000000"/>
                </a:solidFill>
                <a:latin typeface="Menlo" panose="020B0609030804020204" pitchFamily="49" charset="0"/>
              </a:endParaRPr>
            </a:p>
          </p:txBody>
        </p:sp>
        <p:cxnSp>
          <p:nvCxnSpPr>
            <p:cNvPr id="91" name="Straight Arrow Connector 90">
              <a:extLst>
                <a:ext uri="{FF2B5EF4-FFF2-40B4-BE49-F238E27FC236}">
                  <a16:creationId xmlns:a16="http://schemas.microsoft.com/office/drawing/2014/main" id="{9EBB1DC8-B09B-2F7C-F58A-1C05556C8558}"/>
                </a:ext>
              </a:extLst>
            </p:cNvPr>
            <p:cNvCxnSpPr>
              <a:cxnSpLocks/>
            </p:cNvCxnSpPr>
            <p:nvPr/>
          </p:nvCxnSpPr>
          <p:spPr>
            <a:xfrm flipH="1">
              <a:off x="3831337" y="4499867"/>
              <a:ext cx="404858" cy="0"/>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2A2311F9-D43C-F801-A42A-93564E8EF16F}"/>
                </a:ext>
              </a:extLst>
            </p:cNvPr>
            <p:cNvCxnSpPr>
              <a:cxnSpLocks/>
            </p:cNvCxnSpPr>
            <p:nvPr/>
          </p:nvCxnSpPr>
          <p:spPr>
            <a:xfrm flipH="1">
              <a:off x="3831337" y="4812523"/>
              <a:ext cx="404858" cy="0"/>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0449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20F9D-A687-2742-A471-69917228E30A}"/>
              </a:ext>
            </a:extLst>
          </p:cNvPr>
          <p:cNvSpPr>
            <a:spLocks noGrp="1"/>
          </p:cNvSpPr>
          <p:nvPr>
            <p:ph type="title"/>
          </p:nvPr>
        </p:nvSpPr>
        <p:spPr>
          <a:xfrm>
            <a:off x="0" y="-132326"/>
            <a:ext cx="7326500" cy="715294"/>
          </a:xfrm>
        </p:spPr>
        <p:txBody>
          <a:bodyPr/>
          <a:lstStyle/>
          <a:p>
            <a:r>
              <a:rPr lang="en-US" dirty="0"/>
              <a:t>Using Minimal Stack Frames</a:t>
            </a:r>
          </a:p>
        </p:txBody>
      </p:sp>
      <p:sp>
        <p:nvSpPr>
          <p:cNvPr id="5" name="Rounded Rectangle 4">
            <a:extLst>
              <a:ext uri="{FF2B5EF4-FFF2-40B4-BE49-F238E27FC236}">
                <a16:creationId xmlns:a16="http://schemas.microsoft.com/office/drawing/2014/main" id="{87A44138-D76D-2949-9AFE-742BFE6A3C70}"/>
              </a:ext>
            </a:extLst>
          </p:cNvPr>
          <p:cNvSpPr/>
          <p:nvPr/>
        </p:nvSpPr>
        <p:spPr bwMode="auto">
          <a:xfrm>
            <a:off x="672266" y="581947"/>
            <a:ext cx="2080396" cy="2541210"/>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200" dirty="0">
                <a:solidFill>
                  <a:schemeClr val="tx2"/>
                </a:solidFill>
                <a:latin typeface="Consolas" panose="020B0609020204030204" pitchFamily="49" charset="0"/>
                <a:cs typeface="Consolas" panose="020B0609020204030204" pitchFamily="49" charset="0"/>
              </a:rPr>
              <a:t>int b(void)</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    return 0;</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int a(void)</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    b();</a:t>
            </a:r>
          </a:p>
          <a:p>
            <a:r>
              <a:rPr lang="en-US" sz="1200" dirty="0">
                <a:solidFill>
                  <a:schemeClr val="tx2"/>
                </a:solidFill>
                <a:latin typeface="Consolas" panose="020B0609020204030204" pitchFamily="49" charset="0"/>
                <a:cs typeface="Consolas" panose="020B0609020204030204" pitchFamily="49" charset="0"/>
              </a:rPr>
              <a:t>    return 0;</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int main(void)</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     a();</a:t>
            </a:r>
          </a:p>
          <a:p>
            <a:r>
              <a:rPr lang="en-US" sz="1200" dirty="0">
                <a:solidFill>
                  <a:schemeClr val="tx2"/>
                </a:solidFill>
                <a:latin typeface="Consolas" panose="020B0609020204030204" pitchFamily="49" charset="0"/>
                <a:cs typeface="Consolas" panose="020B0609020204030204" pitchFamily="49" charset="0"/>
              </a:rPr>
              <a:t>     a();</a:t>
            </a:r>
          </a:p>
        </p:txBody>
      </p:sp>
      <p:sp>
        <p:nvSpPr>
          <p:cNvPr id="48" name="TextBox 47">
            <a:extLst>
              <a:ext uri="{FF2B5EF4-FFF2-40B4-BE49-F238E27FC236}">
                <a16:creationId xmlns:a16="http://schemas.microsoft.com/office/drawing/2014/main" id="{11707CB4-64FC-C84B-9F4B-8A455F26410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6" name="Rounded Rectangle 25">
            <a:extLst>
              <a:ext uri="{FF2B5EF4-FFF2-40B4-BE49-F238E27FC236}">
                <a16:creationId xmlns:a16="http://schemas.microsoft.com/office/drawing/2014/main" id="{C928133E-A4B3-6411-30D7-85D56C267F45}"/>
              </a:ext>
            </a:extLst>
          </p:cNvPr>
          <p:cNvSpPr/>
          <p:nvPr/>
        </p:nvSpPr>
        <p:spPr bwMode="auto">
          <a:xfrm>
            <a:off x="6798696" y="65641"/>
            <a:ext cx="5355323" cy="642913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000103f4 &lt;b&gt;:</a:t>
            </a:r>
          </a:p>
          <a:p>
            <a:r>
              <a:rPr lang="en-US" sz="1600" dirty="0">
                <a:solidFill>
                  <a:srgbClr val="000000"/>
                </a:solidFill>
                <a:effectLst/>
                <a:latin typeface="Menlo" panose="020B0609030804020204" pitchFamily="49" charset="0"/>
              </a:rPr>
              <a:t>   103f4: e92d4800 	push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103f8: e28db004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103fc: e3a00000 	mov r0, 0</a:t>
            </a:r>
          </a:p>
          <a:p>
            <a:r>
              <a:rPr lang="en-US" sz="1600" dirty="0">
                <a:solidFill>
                  <a:srgbClr val="000000"/>
                </a:solidFill>
                <a:effectLst/>
                <a:latin typeface="Menlo" panose="020B0609030804020204" pitchFamily="49" charset="0"/>
              </a:rPr>
              <a:t>   10400: e24bd004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10404: e8bd4800 	</a:t>
            </a:r>
            <a:r>
              <a:rPr lang="en-US" sz="1600" dirty="0">
                <a:solidFill>
                  <a:srgbClr val="7030A0"/>
                </a:solidFill>
                <a:effectLst/>
                <a:latin typeface="Menlo" panose="020B0609030804020204" pitchFamily="49" charset="0"/>
              </a:rPr>
              <a:t>pop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10408: e12fff1e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0001040c &lt;a&gt;:</a:t>
            </a:r>
          </a:p>
          <a:p>
            <a:r>
              <a:rPr lang="en-US" sz="1600" dirty="0">
                <a:solidFill>
                  <a:srgbClr val="000000"/>
                </a:solidFill>
                <a:effectLst/>
                <a:latin typeface="Menlo" panose="020B0609030804020204" pitchFamily="49" charset="0"/>
              </a:rPr>
              <a:t>   1040c: e92d4800 	push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10410: e28db004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10414: ebfffff6 	bl 103f4 &lt;b&gt;</a:t>
            </a:r>
          </a:p>
          <a:p>
            <a:r>
              <a:rPr lang="en-US" sz="1600" dirty="0">
                <a:solidFill>
                  <a:srgbClr val="000000"/>
                </a:solidFill>
                <a:effectLst/>
                <a:latin typeface="Menlo" panose="020B0609030804020204" pitchFamily="49" charset="0"/>
              </a:rPr>
              <a:t>   10418: e3a00000 	mov r0, 0</a:t>
            </a:r>
          </a:p>
          <a:p>
            <a:r>
              <a:rPr lang="en-US" sz="1600" dirty="0">
                <a:solidFill>
                  <a:srgbClr val="000000"/>
                </a:solidFill>
                <a:effectLst/>
                <a:latin typeface="Menlo" panose="020B0609030804020204" pitchFamily="49" charset="0"/>
              </a:rPr>
              <a:t>   1041c: e24bd004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10420: e8bd4800 	</a:t>
            </a:r>
            <a:r>
              <a:rPr lang="en-US" sz="1600" dirty="0">
                <a:solidFill>
                  <a:srgbClr val="7030A0"/>
                </a:solidFill>
                <a:effectLst/>
                <a:latin typeface="Menlo" panose="020B0609030804020204" pitchFamily="49" charset="0"/>
              </a:rPr>
              <a:t>pop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10424: e12fff1e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00010428 &lt;main&gt;:</a:t>
            </a:r>
          </a:p>
          <a:p>
            <a:r>
              <a:rPr lang="en-US" sz="1600" dirty="0">
                <a:solidFill>
                  <a:srgbClr val="000000"/>
                </a:solidFill>
                <a:effectLst/>
                <a:latin typeface="Menlo" panose="020B0609030804020204" pitchFamily="49" charset="0"/>
              </a:rPr>
              <a:t>   10428: e92d4800 	push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1042c: e28db004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10430: ebfffff5 	bl 1040c &lt;a&gt;</a:t>
            </a:r>
          </a:p>
          <a:p>
            <a:r>
              <a:rPr lang="en-US" sz="1600" dirty="0">
                <a:solidFill>
                  <a:srgbClr val="000000"/>
                </a:solidFill>
                <a:effectLst/>
                <a:latin typeface="Menlo" panose="020B0609030804020204" pitchFamily="49" charset="0"/>
              </a:rPr>
              <a:t>   10434: ebfffff4 	bl 1040c &lt;a&gt;</a:t>
            </a:r>
          </a:p>
          <a:p>
            <a:r>
              <a:rPr lang="en-US" sz="1600" dirty="0">
                <a:solidFill>
                  <a:srgbClr val="000000"/>
                </a:solidFill>
                <a:effectLst/>
                <a:latin typeface="Menlo" panose="020B0609030804020204" pitchFamily="49" charset="0"/>
              </a:rPr>
              <a:t>// not shown</a:t>
            </a:r>
          </a:p>
        </p:txBody>
      </p:sp>
      <p:grpSp>
        <p:nvGrpSpPr>
          <p:cNvPr id="83" name="Group 82">
            <a:extLst>
              <a:ext uri="{FF2B5EF4-FFF2-40B4-BE49-F238E27FC236}">
                <a16:creationId xmlns:a16="http://schemas.microsoft.com/office/drawing/2014/main" id="{2EDA3E32-B406-BB29-D80A-C5C04120E895}"/>
              </a:ext>
            </a:extLst>
          </p:cNvPr>
          <p:cNvGrpSpPr/>
          <p:nvPr/>
        </p:nvGrpSpPr>
        <p:grpSpPr>
          <a:xfrm>
            <a:off x="11191798" y="2731397"/>
            <a:ext cx="840589" cy="3014092"/>
            <a:chOff x="10202487" y="102218"/>
            <a:chExt cx="840589" cy="3014092"/>
          </a:xfrm>
        </p:grpSpPr>
        <p:grpSp>
          <p:nvGrpSpPr>
            <p:cNvPr id="65" name="Group 64">
              <a:extLst>
                <a:ext uri="{FF2B5EF4-FFF2-40B4-BE49-F238E27FC236}">
                  <a16:creationId xmlns:a16="http://schemas.microsoft.com/office/drawing/2014/main" id="{0BE324D5-9894-E2DC-CB1B-C20ACBE0D499}"/>
                </a:ext>
              </a:extLst>
            </p:cNvPr>
            <p:cNvGrpSpPr/>
            <p:nvPr/>
          </p:nvGrpSpPr>
          <p:grpSpPr>
            <a:xfrm>
              <a:off x="10359199" y="102218"/>
              <a:ext cx="683877" cy="3014092"/>
              <a:chOff x="10654683" y="133469"/>
              <a:chExt cx="683877" cy="3014092"/>
            </a:xfrm>
          </p:grpSpPr>
          <p:cxnSp>
            <p:nvCxnSpPr>
              <p:cNvPr id="27" name="Straight Arrow Connector 26">
                <a:extLst>
                  <a:ext uri="{FF2B5EF4-FFF2-40B4-BE49-F238E27FC236}">
                    <a16:creationId xmlns:a16="http://schemas.microsoft.com/office/drawing/2014/main" id="{57785B76-25A7-AA7F-C8FC-D192543AE12B}"/>
                  </a:ext>
                </a:extLst>
              </p:cNvPr>
              <p:cNvCxnSpPr>
                <a:cxnSpLocks/>
              </p:cNvCxnSpPr>
              <p:nvPr/>
            </p:nvCxnSpPr>
            <p:spPr>
              <a:xfrm flipH="1">
                <a:off x="10654683" y="133469"/>
                <a:ext cx="683877"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122A068B-9BC6-3084-C8DA-8FF1B113072F}"/>
                  </a:ext>
                </a:extLst>
              </p:cNvPr>
              <p:cNvCxnSpPr>
                <a:cxnSpLocks/>
              </p:cNvCxnSpPr>
              <p:nvPr/>
            </p:nvCxnSpPr>
            <p:spPr>
              <a:xfrm flipV="1">
                <a:off x="11338560" y="133469"/>
                <a:ext cx="0" cy="3014092"/>
              </a:xfrm>
              <a:prstGeom prst="straightConnector1">
                <a:avLst/>
              </a:prstGeom>
              <a:ln w="38100">
                <a:solidFill>
                  <a:srgbClr val="0070C0"/>
                </a:solidFill>
                <a:tailEnd type="non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BD7338E-75DF-79CC-AF84-388953150155}"/>
                  </a:ext>
                </a:extLst>
              </p:cNvPr>
              <p:cNvCxnSpPr>
                <a:cxnSpLocks/>
              </p:cNvCxnSpPr>
              <p:nvPr/>
            </p:nvCxnSpPr>
            <p:spPr>
              <a:xfrm flipH="1">
                <a:off x="10654683" y="3147561"/>
                <a:ext cx="683877" cy="0"/>
              </a:xfrm>
              <a:prstGeom prst="straightConnector1">
                <a:avLst/>
              </a:prstGeom>
              <a:ln w="38100">
                <a:solidFill>
                  <a:srgbClr val="0070C0"/>
                </a:solidFill>
                <a:tailEnd type="none"/>
              </a:ln>
            </p:spPr>
            <p:style>
              <a:lnRef idx="1">
                <a:schemeClr val="accent1"/>
              </a:lnRef>
              <a:fillRef idx="0">
                <a:schemeClr val="accent1"/>
              </a:fillRef>
              <a:effectRef idx="0">
                <a:schemeClr val="accent1"/>
              </a:effectRef>
              <a:fontRef idx="minor">
                <a:schemeClr val="tx1"/>
              </a:fontRef>
            </p:style>
          </p:cxnSp>
        </p:grpSp>
        <p:sp>
          <p:nvSpPr>
            <p:cNvPr id="72" name="TextBox 71">
              <a:extLst>
                <a:ext uri="{FF2B5EF4-FFF2-40B4-BE49-F238E27FC236}">
                  <a16:creationId xmlns:a16="http://schemas.microsoft.com/office/drawing/2014/main" id="{DF528F04-5CDA-4C55-62F7-4ADF7BDA41F1}"/>
                </a:ext>
              </a:extLst>
            </p:cNvPr>
            <p:cNvSpPr txBox="1"/>
            <p:nvPr/>
          </p:nvSpPr>
          <p:spPr>
            <a:xfrm>
              <a:off x="10202487" y="1639801"/>
              <a:ext cx="81785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10434</a:t>
              </a:r>
            </a:p>
          </p:txBody>
        </p:sp>
      </p:grpSp>
      <p:grpSp>
        <p:nvGrpSpPr>
          <p:cNvPr id="97" name="Group 96">
            <a:extLst>
              <a:ext uri="{FF2B5EF4-FFF2-40B4-BE49-F238E27FC236}">
                <a16:creationId xmlns:a16="http://schemas.microsoft.com/office/drawing/2014/main" id="{1DC33B04-D7F1-EC16-0E50-92ED4584902E}"/>
              </a:ext>
            </a:extLst>
          </p:cNvPr>
          <p:cNvGrpSpPr/>
          <p:nvPr/>
        </p:nvGrpSpPr>
        <p:grpSpPr>
          <a:xfrm>
            <a:off x="551354" y="3429000"/>
            <a:ext cx="4403669" cy="923330"/>
            <a:chOff x="551354" y="3429000"/>
            <a:chExt cx="4403669" cy="923330"/>
          </a:xfrm>
        </p:grpSpPr>
        <p:sp>
          <p:nvSpPr>
            <p:cNvPr id="4" name="Rectangle 3">
              <a:extLst>
                <a:ext uri="{FF2B5EF4-FFF2-40B4-BE49-F238E27FC236}">
                  <a16:creationId xmlns:a16="http://schemas.microsoft.com/office/drawing/2014/main" id="{5F13BEE0-F1B3-61C4-292D-A5A5598A36F9}"/>
                </a:ext>
              </a:extLst>
            </p:cNvPr>
            <p:cNvSpPr/>
            <p:nvPr/>
          </p:nvSpPr>
          <p:spPr>
            <a:xfrm>
              <a:off x="1626807" y="3646386"/>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10480 (</a:t>
              </a:r>
              <a:r>
                <a:rPr lang="en-US" dirty="0" err="1"/>
                <a:t>lr</a:t>
              </a:r>
              <a:r>
                <a:rPr lang="en-US" dirty="0"/>
                <a:t>)</a:t>
              </a:r>
            </a:p>
          </p:txBody>
        </p:sp>
        <p:sp>
          <p:nvSpPr>
            <p:cNvPr id="7" name="TextBox 6">
              <a:extLst>
                <a:ext uri="{FF2B5EF4-FFF2-40B4-BE49-F238E27FC236}">
                  <a16:creationId xmlns:a16="http://schemas.microsoft.com/office/drawing/2014/main" id="{D675A522-CD3D-FBD9-234C-EC3B0E67F7E7}"/>
                </a:ext>
              </a:extLst>
            </p:cNvPr>
            <p:cNvSpPr txBox="1"/>
            <p:nvPr/>
          </p:nvSpPr>
          <p:spPr>
            <a:xfrm>
              <a:off x="551354" y="3787586"/>
              <a:ext cx="838691" cy="369332"/>
            </a:xfrm>
            <a:prstGeom prst="rect">
              <a:avLst/>
            </a:prstGeom>
            <a:noFill/>
          </p:spPr>
          <p:txBody>
            <a:bodyPr wrap="none" rtlCol="0">
              <a:spAutoFit/>
            </a:bodyPr>
            <a:lstStyle/>
            <a:p>
              <a:r>
                <a:rPr lang="en-US" dirty="0"/>
                <a:t>main()</a:t>
              </a:r>
            </a:p>
          </p:txBody>
        </p:sp>
        <p:sp>
          <p:nvSpPr>
            <p:cNvPr id="21" name="Left Brace 20">
              <a:extLst>
                <a:ext uri="{FF2B5EF4-FFF2-40B4-BE49-F238E27FC236}">
                  <a16:creationId xmlns:a16="http://schemas.microsoft.com/office/drawing/2014/main" id="{080A09C0-5D59-ED1A-6A77-A966E5C0BF3F}"/>
                </a:ext>
              </a:extLst>
            </p:cNvPr>
            <p:cNvSpPr/>
            <p:nvPr/>
          </p:nvSpPr>
          <p:spPr>
            <a:xfrm>
              <a:off x="1357307" y="3658401"/>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1" name="TextBox 80">
              <a:extLst>
                <a:ext uri="{FF2B5EF4-FFF2-40B4-BE49-F238E27FC236}">
                  <a16:creationId xmlns:a16="http://schemas.microsoft.com/office/drawing/2014/main" id="{5C08E405-1C87-69C3-B013-136FB28BC541}"/>
                </a:ext>
              </a:extLst>
            </p:cNvPr>
            <p:cNvSpPr txBox="1"/>
            <p:nvPr/>
          </p:nvSpPr>
          <p:spPr>
            <a:xfrm>
              <a:off x="2957360" y="3429000"/>
              <a:ext cx="1997663" cy="923330"/>
            </a:xfrm>
            <a:prstGeom prst="rect">
              <a:avLst/>
            </a:prstGeom>
            <a:noFill/>
          </p:spPr>
          <p:txBody>
            <a:bodyPr wrap="none" rtlCol="0">
              <a:spAutoFit/>
            </a:bodyPr>
            <a:lstStyle/>
            <a:p>
              <a:r>
                <a:rPr lang="en-US" dirty="0">
                  <a:solidFill>
                    <a:srgbClr val="000000"/>
                  </a:solidFill>
                  <a:latin typeface="Menlo" panose="020B0609030804020204" pitchFamily="49" charset="0"/>
                </a:rPr>
                <a:t>Stack address</a:t>
              </a:r>
            </a:p>
            <a:p>
              <a:r>
                <a:rPr lang="en-US" sz="1800" dirty="0">
                  <a:solidFill>
                    <a:srgbClr val="000000"/>
                  </a:solidFill>
                  <a:effectLst/>
                  <a:latin typeface="Menlo" panose="020B0609030804020204" pitchFamily="49" charset="0"/>
                </a:rPr>
                <a:t>90300</a:t>
              </a:r>
            </a:p>
            <a:p>
              <a:r>
                <a:rPr lang="en-US" dirty="0">
                  <a:solidFill>
                    <a:srgbClr val="000000"/>
                  </a:solidFill>
                  <a:latin typeface="Menlo" panose="020B0609030804020204" pitchFamily="49" charset="0"/>
                </a:rPr>
                <a:t>902fc</a:t>
              </a:r>
              <a:endParaRPr lang="en-US" dirty="0"/>
            </a:p>
          </p:txBody>
        </p:sp>
        <p:sp>
          <p:nvSpPr>
            <p:cNvPr id="6" name="Rectangle 5">
              <a:extLst>
                <a:ext uri="{FF2B5EF4-FFF2-40B4-BE49-F238E27FC236}">
                  <a16:creationId xmlns:a16="http://schemas.microsoft.com/office/drawing/2014/main" id="{0FC8D06A-F1B7-AEE5-11D8-E763D306E45C}"/>
                </a:ext>
              </a:extLst>
            </p:cNvPr>
            <p:cNvSpPr/>
            <p:nvPr/>
          </p:nvSpPr>
          <p:spPr>
            <a:xfrm>
              <a:off x="1626807" y="3969268"/>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90308 </a:t>
              </a:r>
              <a:r>
                <a:rPr lang="en-US" dirty="0" err="1"/>
                <a:t>fp</a:t>
              </a:r>
              <a:endParaRPr lang="en-US" dirty="0"/>
            </a:p>
          </p:txBody>
        </p:sp>
      </p:grpSp>
      <p:grpSp>
        <p:nvGrpSpPr>
          <p:cNvPr id="98" name="Group 97">
            <a:extLst>
              <a:ext uri="{FF2B5EF4-FFF2-40B4-BE49-F238E27FC236}">
                <a16:creationId xmlns:a16="http://schemas.microsoft.com/office/drawing/2014/main" id="{C2507F89-2116-835D-419E-78E88FDAF66B}"/>
              </a:ext>
            </a:extLst>
          </p:cNvPr>
          <p:cNvGrpSpPr/>
          <p:nvPr/>
        </p:nvGrpSpPr>
        <p:grpSpPr>
          <a:xfrm>
            <a:off x="962080" y="4357857"/>
            <a:ext cx="2885289" cy="647025"/>
            <a:chOff x="962080" y="4357857"/>
            <a:chExt cx="2885289" cy="647025"/>
          </a:xfrm>
        </p:grpSpPr>
        <p:sp>
          <p:nvSpPr>
            <p:cNvPr id="8" name="Rectangle 7">
              <a:extLst>
                <a:ext uri="{FF2B5EF4-FFF2-40B4-BE49-F238E27FC236}">
                  <a16:creationId xmlns:a16="http://schemas.microsoft.com/office/drawing/2014/main" id="{0603B353-8372-6A05-AAC2-1D37E6A4B4C6}"/>
                </a:ext>
              </a:extLst>
            </p:cNvPr>
            <p:cNvSpPr/>
            <p:nvPr/>
          </p:nvSpPr>
          <p:spPr>
            <a:xfrm>
              <a:off x="1628013" y="4357857"/>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10434 </a:t>
              </a:r>
              <a:r>
                <a:rPr lang="en-US" dirty="0" err="1"/>
                <a:t>lr</a:t>
              </a:r>
              <a:endParaRPr lang="en-US" dirty="0"/>
            </a:p>
          </p:txBody>
        </p:sp>
        <p:sp>
          <p:nvSpPr>
            <p:cNvPr id="9" name="Rectangle 8">
              <a:extLst>
                <a:ext uri="{FF2B5EF4-FFF2-40B4-BE49-F238E27FC236}">
                  <a16:creationId xmlns:a16="http://schemas.microsoft.com/office/drawing/2014/main" id="{D34A2445-3A35-E99F-92E4-86A6DF62B1B5}"/>
                </a:ext>
              </a:extLst>
            </p:cNvPr>
            <p:cNvSpPr/>
            <p:nvPr/>
          </p:nvSpPr>
          <p:spPr>
            <a:xfrm>
              <a:off x="1628013" y="4680739"/>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90300 </a:t>
              </a:r>
              <a:r>
                <a:rPr lang="en-US" dirty="0" err="1"/>
                <a:t>fp</a:t>
              </a:r>
              <a:endParaRPr lang="en-US" dirty="0"/>
            </a:p>
          </p:txBody>
        </p:sp>
        <p:sp>
          <p:nvSpPr>
            <p:cNvPr id="11" name="TextBox 10">
              <a:extLst>
                <a:ext uri="{FF2B5EF4-FFF2-40B4-BE49-F238E27FC236}">
                  <a16:creationId xmlns:a16="http://schemas.microsoft.com/office/drawing/2014/main" id="{AD2E3577-22A8-DBC0-E185-73BBE4493730}"/>
                </a:ext>
              </a:extLst>
            </p:cNvPr>
            <p:cNvSpPr txBox="1"/>
            <p:nvPr/>
          </p:nvSpPr>
          <p:spPr>
            <a:xfrm>
              <a:off x="962080" y="4456099"/>
              <a:ext cx="466794" cy="369332"/>
            </a:xfrm>
            <a:prstGeom prst="rect">
              <a:avLst/>
            </a:prstGeom>
            <a:noFill/>
          </p:spPr>
          <p:txBody>
            <a:bodyPr wrap="none" rtlCol="0">
              <a:spAutoFit/>
            </a:bodyPr>
            <a:lstStyle/>
            <a:p>
              <a:r>
                <a:rPr lang="en-US" dirty="0"/>
                <a:t>a()</a:t>
              </a:r>
            </a:p>
          </p:txBody>
        </p:sp>
        <p:sp>
          <p:nvSpPr>
            <p:cNvPr id="22" name="Left Brace 21">
              <a:extLst>
                <a:ext uri="{FF2B5EF4-FFF2-40B4-BE49-F238E27FC236}">
                  <a16:creationId xmlns:a16="http://schemas.microsoft.com/office/drawing/2014/main" id="{BA2909B5-A310-AB01-3EA3-85764BAFFA34}"/>
                </a:ext>
              </a:extLst>
            </p:cNvPr>
            <p:cNvSpPr/>
            <p:nvPr/>
          </p:nvSpPr>
          <p:spPr>
            <a:xfrm>
              <a:off x="1350833" y="4414809"/>
              <a:ext cx="255071" cy="577140"/>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TextBox 81">
              <a:extLst>
                <a:ext uri="{FF2B5EF4-FFF2-40B4-BE49-F238E27FC236}">
                  <a16:creationId xmlns:a16="http://schemas.microsoft.com/office/drawing/2014/main" id="{DF05C5F6-2834-1168-61D4-A98D55E481E6}"/>
                </a:ext>
              </a:extLst>
            </p:cNvPr>
            <p:cNvSpPr txBox="1"/>
            <p:nvPr/>
          </p:nvSpPr>
          <p:spPr>
            <a:xfrm>
              <a:off x="2965396" y="4358551"/>
              <a:ext cx="881973" cy="646331"/>
            </a:xfrm>
            <a:prstGeom prst="rect">
              <a:avLst/>
            </a:prstGeom>
            <a:noFill/>
          </p:spPr>
          <p:txBody>
            <a:bodyPr wrap="none" rtlCol="0">
              <a:spAutoFit/>
            </a:bodyPr>
            <a:lstStyle/>
            <a:p>
              <a:r>
                <a:rPr lang="en-US" sz="1800" dirty="0">
                  <a:solidFill>
                    <a:srgbClr val="000000"/>
                  </a:solidFill>
                  <a:effectLst/>
                  <a:latin typeface="Menlo" panose="020B0609030804020204" pitchFamily="49" charset="0"/>
                </a:rPr>
                <a:t>902f8</a:t>
              </a:r>
            </a:p>
            <a:p>
              <a:r>
                <a:rPr lang="en-US" dirty="0">
                  <a:solidFill>
                    <a:srgbClr val="000000"/>
                  </a:solidFill>
                  <a:latin typeface="Menlo" panose="020B0609030804020204" pitchFamily="49" charset="0"/>
                </a:rPr>
                <a:t>902f4</a:t>
              </a:r>
              <a:endParaRPr lang="en-US" dirty="0"/>
            </a:p>
          </p:txBody>
        </p:sp>
      </p:grpSp>
      <p:grpSp>
        <p:nvGrpSpPr>
          <p:cNvPr id="93" name="Group 92">
            <a:extLst>
              <a:ext uri="{FF2B5EF4-FFF2-40B4-BE49-F238E27FC236}">
                <a16:creationId xmlns:a16="http://schemas.microsoft.com/office/drawing/2014/main" id="{5BD19731-FFB1-8604-9932-1B615E51C900}"/>
              </a:ext>
            </a:extLst>
          </p:cNvPr>
          <p:cNvGrpSpPr/>
          <p:nvPr/>
        </p:nvGrpSpPr>
        <p:grpSpPr>
          <a:xfrm>
            <a:off x="3900113" y="4380213"/>
            <a:ext cx="765816" cy="646331"/>
            <a:chOff x="3831337" y="4327974"/>
            <a:chExt cx="765816" cy="646331"/>
          </a:xfrm>
        </p:grpSpPr>
        <p:sp>
          <p:nvSpPr>
            <p:cNvPr id="94" name="TextBox 93">
              <a:extLst>
                <a:ext uri="{FF2B5EF4-FFF2-40B4-BE49-F238E27FC236}">
                  <a16:creationId xmlns:a16="http://schemas.microsoft.com/office/drawing/2014/main" id="{EFED49A6-41AC-2244-0739-E014B737F54A}"/>
                </a:ext>
              </a:extLst>
            </p:cNvPr>
            <p:cNvSpPr txBox="1"/>
            <p:nvPr/>
          </p:nvSpPr>
          <p:spPr>
            <a:xfrm>
              <a:off x="4133565" y="4327974"/>
              <a:ext cx="463588" cy="646331"/>
            </a:xfrm>
            <a:prstGeom prst="rect">
              <a:avLst/>
            </a:prstGeom>
            <a:noFill/>
          </p:spPr>
          <p:txBody>
            <a:bodyPr wrap="none" rtlCol="0">
              <a:spAutoFit/>
            </a:bodyPr>
            <a:lstStyle/>
            <a:p>
              <a:r>
                <a:rPr lang="en-US" dirty="0" err="1">
                  <a:solidFill>
                    <a:srgbClr val="000000"/>
                  </a:solidFill>
                  <a:latin typeface="Menlo" panose="020B0609030804020204" pitchFamily="49" charset="0"/>
                </a:rPr>
                <a:t>fp</a:t>
              </a:r>
              <a:endParaRPr lang="en-US" dirty="0">
                <a:solidFill>
                  <a:srgbClr val="000000"/>
                </a:solidFill>
                <a:latin typeface="Menlo" panose="020B0609030804020204" pitchFamily="49" charset="0"/>
              </a:endParaRPr>
            </a:p>
            <a:p>
              <a:r>
                <a:rPr lang="en-US" dirty="0" err="1">
                  <a:solidFill>
                    <a:srgbClr val="000000"/>
                  </a:solidFill>
                  <a:latin typeface="Menlo" panose="020B0609030804020204" pitchFamily="49" charset="0"/>
                </a:rPr>
                <a:t>sp</a:t>
              </a:r>
              <a:endParaRPr lang="en-US" dirty="0">
                <a:solidFill>
                  <a:srgbClr val="000000"/>
                </a:solidFill>
                <a:latin typeface="Menlo" panose="020B0609030804020204" pitchFamily="49" charset="0"/>
              </a:endParaRPr>
            </a:p>
          </p:txBody>
        </p:sp>
        <p:cxnSp>
          <p:nvCxnSpPr>
            <p:cNvPr id="95" name="Straight Arrow Connector 94">
              <a:extLst>
                <a:ext uri="{FF2B5EF4-FFF2-40B4-BE49-F238E27FC236}">
                  <a16:creationId xmlns:a16="http://schemas.microsoft.com/office/drawing/2014/main" id="{68E6DBE3-78FF-7859-AB62-53BFF898506A}"/>
                </a:ext>
              </a:extLst>
            </p:cNvPr>
            <p:cNvCxnSpPr>
              <a:cxnSpLocks/>
            </p:cNvCxnSpPr>
            <p:nvPr/>
          </p:nvCxnSpPr>
          <p:spPr>
            <a:xfrm flipH="1">
              <a:off x="3831337" y="4499867"/>
              <a:ext cx="404858" cy="0"/>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F0CAB18D-0B1B-650E-90E0-BC90AA8FEEDC}"/>
                </a:ext>
              </a:extLst>
            </p:cNvPr>
            <p:cNvCxnSpPr>
              <a:cxnSpLocks/>
            </p:cNvCxnSpPr>
            <p:nvPr/>
          </p:nvCxnSpPr>
          <p:spPr>
            <a:xfrm flipH="1">
              <a:off x="3831337" y="4812523"/>
              <a:ext cx="404858" cy="0"/>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61775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16-bit Signed</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ldrsh</a:t>
            </a:r>
            <a:r>
              <a:rPr lang="en-US" sz="2800" dirty="0">
                <a:solidFill>
                  <a:schemeClr val="tx2"/>
                </a:solidFill>
              </a:rPr>
              <a:t> r1, [r0]</a:t>
            </a:r>
          </a:p>
          <a:p>
            <a:pPr algn="ctr"/>
            <a:r>
              <a:rPr lang="en-US" sz="2400" dirty="0">
                <a:solidFill>
                  <a:schemeClr val="tx2"/>
                </a:solidFill>
              </a:rPr>
              <a:t>load signed halfword</a:t>
            </a: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ff</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ff</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0x82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8</a:t>
            </a:r>
            <a:r>
              <a:rPr lang="en-US" sz="2000" dirty="0">
                <a:solidFill>
                  <a:schemeClr val="accent6"/>
                </a:solidFill>
              </a:rPr>
              <a:t>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V="1">
            <a:off x="4927376" y="1789913"/>
            <a:ext cx="0" cy="122683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C7B8180-C132-899A-4DFB-210076F61772}"/>
              </a:ext>
            </a:extLst>
          </p:cNvPr>
          <p:cNvCxnSpPr>
            <a:cxnSpLocks/>
          </p:cNvCxnSpPr>
          <p:nvPr/>
        </p:nvCxnSpPr>
        <p:spPr>
          <a:xfrm flipH="1">
            <a:off x="4927376" y="3016743"/>
            <a:ext cx="1791435" cy="0"/>
          </a:xfrm>
          <a:prstGeom prst="straightConnector1">
            <a:avLst/>
          </a:prstGeom>
          <a:ln w="31750">
            <a:solidFill>
              <a:srgbClr val="00B0F0"/>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9735933-7BA1-DCF4-EE13-2A55E24B503F}"/>
              </a:ext>
            </a:extLst>
          </p:cNvPr>
          <p:cNvSpPr txBox="1"/>
          <p:nvPr/>
        </p:nvSpPr>
        <p:spPr>
          <a:xfrm>
            <a:off x="9420218" y="2868224"/>
            <a:ext cx="1903085" cy="646331"/>
          </a:xfrm>
          <a:prstGeom prst="rect">
            <a:avLst/>
          </a:prstGeom>
          <a:noFill/>
        </p:spPr>
        <p:txBody>
          <a:bodyPr wrap="none" rtlCol="0">
            <a:spAutoFit/>
          </a:bodyPr>
          <a:lstStyle/>
          <a:p>
            <a:r>
              <a:rPr lang="en-US" dirty="0"/>
              <a:t>0x8201 </a:t>
            </a:r>
          </a:p>
          <a:p>
            <a:r>
              <a:rPr lang="en-US" dirty="0"/>
              <a:t>negative number</a:t>
            </a:r>
          </a:p>
        </p:txBody>
      </p:sp>
      <p:sp>
        <p:nvSpPr>
          <p:cNvPr id="4" name="Right Brace 3">
            <a:extLst>
              <a:ext uri="{FF2B5EF4-FFF2-40B4-BE49-F238E27FC236}">
                <a16:creationId xmlns:a16="http://schemas.microsoft.com/office/drawing/2014/main" id="{1353A4AE-665A-D6BD-DFC4-DC4CF348CCB0}"/>
              </a:ext>
            </a:extLst>
          </p:cNvPr>
          <p:cNvSpPr/>
          <p:nvPr/>
        </p:nvSpPr>
        <p:spPr>
          <a:xfrm>
            <a:off x="9045482" y="2860700"/>
            <a:ext cx="512243" cy="68141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79D073AA-76F6-2AC1-4580-8A8B985CF11C}"/>
              </a:ext>
            </a:extLst>
          </p:cNvPr>
          <p:cNvSpPr txBox="1"/>
          <p:nvPr/>
        </p:nvSpPr>
        <p:spPr>
          <a:xfrm>
            <a:off x="2732816" y="2785788"/>
            <a:ext cx="1402948" cy="369332"/>
          </a:xfrm>
          <a:prstGeom prst="rect">
            <a:avLst/>
          </a:prstGeom>
          <a:noFill/>
        </p:spPr>
        <p:txBody>
          <a:bodyPr wrap="none" rtlCol="0">
            <a:spAutoFit/>
          </a:bodyPr>
          <a:lstStyle/>
          <a:p>
            <a:r>
              <a:rPr lang="en-US" dirty="0">
                <a:solidFill>
                  <a:srgbClr val="FF0000"/>
                </a:solidFill>
              </a:rPr>
              <a:t>Sign extend</a:t>
            </a:r>
          </a:p>
        </p:txBody>
      </p:sp>
      <p:sp>
        <p:nvSpPr>
          <p:cNvPr id="20" name="TextBox 19">
            <a:extLst>
              <a:ext uri="{FF2B5EF4-FFF2-40B4-BE49-F238E27FC236}">
                <a16:creationId xmlns:a16="http://schemas.microsoft.com/office/drawing/2014/main" id="{924DBD31-57F5-84F5-EFFC-16760BA1CA02}"/>
              </a:ext>
            </a:extLst>
          </p:cNvPr>
          <p:cNvSpPr txBox="1"/>
          <p:nvPr/>
        </p:nvSpPr>
        <p:spPr>
          <a:xfrm>
            <a:off x="3496477" y="998998"/>
            <a:ext cx="2230098" cy="369332"/>
          </a:xfrm>
          <a:prstGeom prst="rect">
            <a:avLst/>
          </a:prstGeom>
          <a:noFill/>
        </p:spPr>
        <p:txBody>
          <a:bodyPr wrap="none" rtlCol="0">
            <a:spAutoFit/>
          </a:bodyPr>
          <a:lstStyle/>
          <a:p>
            <a:r>
              <a:rPr lang="en-US" dirty="0">
                <a:solidFill>
                  <a:srgbClr val="FF0000"/>
                </a:solidFill>
              </a:rPr>
              <a:t>0x82 = 0b1</a:t>
            </a:r>
            <a:r>
              <a:rPr lang="en-US" dirty="0">
                <a:solidFill>
                  <a:schemeClr val="accent6"/>
                </a:solidFill>
              </a:rPr>
              <a:t>0000010</a:t>
            </a:r>
          </a:p>
        </p:txBody>
      </p:sp>
      <p:sp>
        <p:nvSpPr>
          <p:cNvPr id="21" name="Up Arrow 20">
            <a:extLst>
              <a:ext uri="{FF2B5EF4-FFF2-40B4-BE49-F238E27FC236}">
                <a16:creationId xmlns:a16="http://schemas.microsoft.com/office/drawing/2014/main" id="{D5BE404C-EF21-0A64-C09E-C997025CFB96}"/>
              </a:ext>
            </a:extLst>
          </p:cNvPr>
          <p:cNvSpPr/>
          <p:nvPr/>
        </p:nvSpPr>
        <p:spPr>
          <a:xfrm>
            <a:off x="4562527" y="1295992"/>
            <a:ext cx="187371" cy="119727"/>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CF6D9429-ABFF-CFB7-30A1-F095CD35B890}"/>
              </a:ext>
            </a:extLst>
          </p:cNvPr>
          <p:cNvCxnSpPr>
            <a:cxnSpLocks/>
          </p:cNvCxnSpPr>
          <p:nvPr/>
        </p:nvCxnSpPr>
        <p:spPr>
          <a:xfrm flipV="1">
            <a:off x="3847878" y="1794202"/>
            <a:ext cx="0" cy="629684"/>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43965BE-2216-EF85-6629-8D9AEF739101}"/>
              </a:ext>
            </a:extLst>
          </p:cNvPr>
          <p:cNvCxnSpPr>
            <a:cxnSpLocks/>
          </p:cNvCxnSpPr>
          <p:nvPr/>
        </p:nvCxnSpPr>
        <p:spPr>
          <a:xfrm flipV="1">
            <a:off x="2912322" y="1762361"/>
            <a:ext cx="0" cy="655035"/>
          </a:xfrm>
          <a:prstGeom prst="straightConnector1">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5C04FFD2-5CEE-E65E-1D90-33B80113A565}"/>
              </a:ext>
            </a:extLst>
          </p:cNvPr>
          <p:cNvSpPr txBox="1"/>
          <p:nvPr/>
        </p:nvSpPr>
        <p:spPr>
          <a:xfrm>
            <a:off x="2586785" y="2407617"/>
            <a:ext cx="552395" cy="369332"/>
          </a:xfrm>
          <a:prstGeom prst="rect">
            <a:avLst/>
          </a:prstGeom>
          <a:solidFill>
            <a:schemeClr val="bg1"/>
          </a:solidFill>
          <a:ln>
            <a:solidFill>
              <a:schemeClr val="accent1"/>
            </a:solidFill>
          </a:ln>
        </p:spPr>
        <p:txBody>
          <a:bodyPr wrap="none" rtlCol="0">
            <a:spAutoFit/>
          </a:bodyPr>
          <a:lstStyle/>
          <a:p>
            <a:pPr algn="ctr"/>
            <a:r>
              <a:rPr lang="en-US" sz="1800" dirty="0">
                <a:solidFill>
                  <a:schemeClr val="accent6"/>
                </a:solidFill>
              </a:rPr>
              <a:t>0x</a:t>
            </a:r>
            <a:r>
              <a:rPr lang="en-US" sz="1800" dirty="0">
                <a:solidFill>
                  <a:srgbClr val="FF0000"/>
                </a:solidFill>
              </a:rPr>
              <a:t>ff</a:t>
            </a:r>
          </a:p>
        </p:txBody>
      </p:sp>
      <p:sp>
        <p:nvSpPr>
          <p:cNvPr id="25" name="TextBox 24">
            <a:extLst>
              <a:ext uri="{FF2B5EF4-FFF2-40B4-BE49-F238E27FC236}">
                <a16:creationId xmlns:a16="http://schemas.microsoft.com/office/drawing/2014/main" id="{99C05501-F236-5677-3415-875B20D73261}"/>
              </a:ext>
            </a:extLst>
          </p:cNvPr>
          <p:cNvSpPr txBox="1"/>
          <p:nvPr/>
        </p:nvSpPr>
        <p:spPr>
          <a:xfrm>
            <a:off x="3463666" y="2423886"/>
            <a:ext cx="552395" cy="369332"/>
          </a:xfrm>
          <a:prstGeom prst="rect">
            <a:avLst/>
          </a:prstGeom>
          <a:solidFill>
            <a:schemeClr val="bg1"/>
          </a:solidFill>
          <a:ln>
            <a:solidFill>
              <a:schemeClr val="accent1"/>
            </a:solidFill>
          </a:ln>
        </p:spPr>
        <p:txBody>
          <a:bodyPr wrap="none" rtlCol="0">
            <a:spAutoFit/>
          </a:bodyPr>
          <a:lstStyle/>
          <a:p>
            <a:pPr algn="ctr"/>
            <a:r>
              <a:rPr lang="en-US" sz="1800" dirty="0">
                <a:solidFill>
                  <a:schemeClr val="accent6"/>
                </a:solidFill>
              </a:rPr>
              <a:t>0x</a:t>
            </a:r>
            <a:r>
              <a:rPr lang="en-US" sz="1800" dirty="0">
                <a:solidFill>
                  <a:srgbClr val="FF0000"/>
                </a:solidFill>
              </a:rPr>
              <a:t>ff</a:t>
            </a:r>
          </a:p>
        </p:txBody>
      </p:sp>
    </p:spTree>
    <p:extLst>
      <p:ext uri="{BB962C8B-B14F-4D97-AF65-F5344CB8AC3E}">
        <p14:creationId xmlns:p14="http://schemas.microsoft.com/office/powerpoint/2010/main" val="2511568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20F9D-A687-2742-A471-69917228E30A}"/>
              </a:ext>
            </a:extLst>
          </p:cNvPr>
          <p:cNvSpPr>
            <a:spLocks noGrp="1"/>
          </p:cNvSpPr>
          <p:nvPr>
            <p:ph type="title"/>
          </p:nvPr>
        </p:nvSpPr>
        <p:spPr>
          <a:xfrm>
            <a:off x="0" y="-132326"/>
            <a:ext cx="7326500" cy="715294"/>
          </a:xfrm>
        </p:spPr>
        <p:txBody>
          <a:bodyPr/>
          <a:lstStyle/>
          <a:p>
            <a:r>
              <a:rPr lang="en-US" dirty="0"/>
              <a:t>Using Minimal Stack Frames</a:t>
            </a:r>
          </a:p>
        </p:txBody>
      </p:sp>
      <p:sp>
        <p:nvSpPr>
          <p:cNvPr id="5" name="Rounded Rectangle 4">
            <a:extLst>
              <a:ext uri="{FF2B5EF4-FFF2-40B4-BE49-F238E27FC236}">
                <a16:creationId xmlns:a16="http://schemas.microsoft.com/office/drawing/2014/main" id="{87A44138-D76D-2949-9AFE-742BFE6A3C70}"/>
              </a:ext>
            </a:extLst>
          </p:cNvPr>
          <p:cNvSpPr/>
          <p:nvPr/>
        </p:nvSpPr>
        <p:spPr bwMode="auto">
          <a:xfrm>
            <a:off x="672266" y="581947"/>
            <a:ext cx="2080396" cy="2541210"/>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200" dirty="0">
                <a:solidFill>
                  <a:schemeClr val="tx2"/>
                </a:solidFill>
                <a:latin typeface="Consolas" panose="020B0609020204030204" pitchFamily="49" charset="0"/>
                <a:cs typeface="Consolas" panose="020B0609020204030204" pitchFamily="49" charset="0"/>
              </a:rPr>
              <a:t>int b(void)</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    return 0;</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int a(void)</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    b();</a:t>
            </a:r>
          </a:p>
          <a:p>
            <a:r>
              <a:rPr lang="en-US" sz="1200" dirty="0">
                <a:solidFill>
                  <a:schemeClr val="tx2"/>
                </a:solidFill>
                <a:latin typeface="Consolas" panose="020B0609020204030204" pitchFamily="49" charset="0"/>
                <a:cs typeface="Consolas" panose="020B0609020204030204" pitchFamily="49" charset="0"/>
              </a:rPr>
              <a:t>    return 0;</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int main(void)</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     a();</a:t>
            </a:r>
          </a:p>
          <a:p>
            <a:r>
              <a:rPr lang="en-US" sz="1200" dirty="0">
                <a:solidFill>
                  <a:schemeClr val="tx2"/>
                </a:solidFill>
                <a:latin typeface="Consolas" panose="020B0609020204030204" pitchFamily="49" charset="0"/>
                <a:cs typeface="Consolas" panose="020B0609020204030204" pitchFamily="49" charset="0"/>
              </a:rPr>
              <a:t>     a();</a:t>
            </a:r>
          </a:p>
        </p:txBody>
      </p:sp>
      <p:sp>
        <p:nvSpPr>
          <p:cNvPr id="48" name="TextBox 47">
            <a:extLst>
              <a:ext uri="{FF2B5EF4-FFF2-40B4-BE49-F238E27FC236}">
                <a16:creationId xmlns:a16="http://schemas.microsoft.com/office/drawing/2014/main" id="{11707CB4-64FC-C84B-9F4B-8A455F26410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6" name="Rounded Rectangle 25">
            <a:extLst>
              <a:ext uri="{FF2B5EF4-FFF2-40B4-BE49-F238E27FC236}">
                <a16:creationId xmlns:a16="http://schemas.microsoft.com/office/drawing/2014/main" id="{C928133E-A4B3-6411-30D7-85D56C267F45}"/>
              </a:ext>
            </a:extLst>
          </p:cNvPr>
          <p:cNvSpPr/>
          <p:nvPr/>
        </p:nvSpPr>
        <p:spPr bwMode="auto">
          <a:xfrm>
            <a:off x="6798696" y="65641"/>
            <a:ext cx="5355323" cy="642913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000103f4 &lt;b&gt;:</a:t>
            </a:r>
          </a:p>
          <a:p>
            <a:r>
              <a:rPr lang="en-US" sz="1600" dirty="0">
                <a:solidFill>
                  <a:srgbClr val="000000"/>
                </a:solidFill>
                <a:effectLst/>
                <a:latin typeface="Menlo" panose="020B0609030804020204" pitchFamily="49" charset="0"/>
              </a:rPr>
              <a:t>   103f4: e92d4800 	push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103f8: e28db004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103fc: e3a00000 	mov r0, 0</a:t>
            </a:r>
          </a:p>
          <a:p>
            <a:r>
              <a:rPr lang="en-US" sz="1600" dirty="0">
                <a:solidFill>
                  <a:srgbClr val="000000"/>
                </a:solidFill>
                <a:effectLst/>
                <a:latin typeface="Menlo" panose="020B0609030804020204" pitchFamily="49" charset="0"/>
              </a:rPr>
              <a:t>   10400: e24bd004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10404: e8bd4800 	</a:t>
            </a:r>
            <a:r>
              <a:rPr lang="en-US" sz="1600" dirty="0">
                <a:solidFill>
                  <a:srgbClr val="7030A0"/>
                </a:solidFill>
                <a:effectLst/>
                <a:latin typeface="Menlo" panose="020B0609030804020204" pitchFamily="49" charset="0"/>
              </a:rPr>
              <a:t>pop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10408: e12fff1e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0001040c &lt;a&gt;:</a:t>
            </a:r>
          </a:p>
          <a:p>
            <a:r>
              <a:rPr lang="en-US" sz="1600" dirty="0">
                <a:solidFill>
                  <a:srgbClr val="000000"/>
                </a:solidFill>
                <a:effectLst/>
                <a:latin typeface="Menlo" panose="020B0609030804020204" pitchFamily="49" charset="0"/>
              </a:rPr>
              <a:t>   1040c: e92d4800 	push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10410: e28db004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10414: ebfffff6 	bl 103f4 &lt;b&gt;</a:t>
            </a:r>
          </a:p>
          <a:p>
            <a:r>
              <a:rPr lang="en-US" sz="1600" dirty="0">
                <a:solidFill>
                  <a:srgbClr val="000000"/>
                </a:solidFill>
                <a:effectLst/>
                <a:latin typeface="Menlo" panose="020B0609030804020204" pitchFamily="49" charset="0"/>
              </a:rPr>
              <a:t>   10418: e3a00000 	mov r0, 0</a:t>
            </a:r>
          </a:p>
          <a:p>
            <a:r>
              <a:rPr lang="en-US" sz="1600" dirty="0">
                <a:solidFill>
                  <a:srgbClr val="000000"/>
                </a:solidFill>
                <a:effectLst/>
                <a:latin typeface="Menlo" panose="020B0609030804020204" pitchFamily="49" charset="0"/>
              </a:rPr>
              <a:t>   1041c: e24bd004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10420: e8bd4800 	</a:t>
            </a:r>
            <a:r>
              <a:rPr lang="en-US" sz="1600" dirty="0">
                <a:solidFill>
                  <a:srgbClr val="7030A0"/>
                </a:solidFill>
                <a:effectLst/>
                <a:latin typeface="Menlo" panose="020B0609030804020204" pitchFamily="49" charset="0"/>
              </a:rPr>
              <a:t>pop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10424: e12fff1e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00010428 &lt;main&gt;:</a:t>
            </a:r>
          </a:p>
          <a:p>
            <a:r>
              <a:rPr lang="en-US" sz="1600" dirty="0">
                <a:solidFill>
                  <a:srgbClr val="000000"/>
                </a:solidFill>
                <a:effectLst/>
                <a:latin typeface="Menlo" panose="020B0609030804020204" pitchFamily="49" charset="0"/>
              </a:rPr>
              <a:t>   10428: e92d4800 	push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1042c: e28db004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10430: ebfffff5 	bl 1040c &lt;a&gt;</a:t>
            </a:r>
          </a:p>
          <a:p>
            <a:r>
              <a:rPr lang="en-US" sz="1600" dirty="0">
                <a:solidFill>
                  <a:srgbClr val="000000"/>
                </a:solidFill>
                <a:effectLst/>
                <a:latin typeface="Menlo" panose="020B0609030804020204" pitchFamily="49" charset="0"/>
              </a:rPr>
              <a:t>   10434: ebfffff4 	bl 1040c &lt;a&gt;</a:t>
            </a:r>
          </a:p>
          <a:p>
            <a:r>
              <a:rPr lang="en-US" sz="1600" dirty="0">
                <a:solidFill>
                  <a:srgbClr val="000000"/>
                </a:solidFill>
                <a:effectLst/>
                <a:latin typeface="Menlo" panose="020B0609030804020204" pitchFamily="49" charset="0"/>
              </a:rPr>
              <a:t>// not shown</a:t>
            </a:r>
          </a:p>
        </p:txBody>
      </p:sp>
      <p:grpSp>
        <p:nvGrpSpPr>
          <p:cNvPr id="83" name="Group 82">
            <a:extLst>
              <a:ext uri="{FF2B5EF4-FFF2-40B4-BE49-F238E27FC236}">
                <a16:creationId xmlns:a16="http://schemas.microsoft.com/office/drawing/2014/main" id="{2EDA3E32-B406-BB29-D80A-C5C04120E895}"/>
              </a:ext>
            </a:extLst>
          </p:cNvPr>
          <p:cNvGrpSpPr/>
          <p:nvPr/>
        </p:nvGrpSpPr>
        <p:grpSpPr>
          <a:xfrm>
            <a:off x="11191798" y="2731397"/>
            <a:ext cx="840589" cy="3014092"/>
            <a:chOff x="10202487" y="102218"/>
            <a:chExt cx="840589" cy="3014092"/>
          </a:xfrm>
        </p:grpSpPr>
        <p:grpSp>
          <p:nvGrpSpPr>
            <p:cNvPr id="65" name="Group 64">
              <a:extLst>
                <a:ext uri="{FF2B5EF4-FFF2-40B4-BE49-F238E27FC236}">
                  <a16:creationId xmlns:a16="http://schemas.microsoft.com/office/drawing/2014/main" id="{0BE324D5-9894-E2DC-CB1B-C20ACBE0D499}"/>
                </a:ext>
              </a:extLst>
            </p:cNvPr>
            <p:cNvGrpSpPr/>
            <p:nvPr/>
          </p:nvGrpSpPr>
          <p:grpSpPr>
            <a:xfrm>
              <a:off x="10359199" y="102218"/>
              <a:ext cx="683877" cy="3014092"/>
              <a:chOff x="10654683" y="133469"/>
              <a:chExt cx="683877" cy="3014092"/>
            </a:xfrm>
          </p:grpSpPr>
          <p:cxnSp>
            <p:nvCxnSpPr>
              <p:cNvPr id="27" name="Straight Arrow Connector 26">
                <a:extLst>
                  <a:ext uri="{FF2B5EF4-FFF2-40B4-BE49-F238E27FC236}">
                    <a16:creationId xmlns:a16="http://schemas.microsoft.com/office/drawing/2014/main" id="{57785B76-25A7-AA7F-C8FC-D192543AE12B}"/>
                  </a:ext>
                </a:extLst>
              </p:cNvPr>
              <p:cNvCxnSpPr>
                <a:cxnSpLocks/>
              </p:cNvCxnSpPr>
              <p:nvPr/>
            </p:nvCxnSpPr>
            <p:spPr>
              <a:xfrm flipH="1">
                <a:off x="10654683" y="133469"/>
                <a:ext cx="683877"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122A068B-9BC6-3084-C8DA-8FF1B113072F}"/>
                  </a:ext>
                </a:extLst>
              </p:cNvPr>
              <p:cNvCxnSpPr>
                <a:cxnSpLocks/>
              </p:cNvCxnSpPr>
              <p:nvPr/>
            </p:nvCxnSpPr>
            <p:spPr>
              <a:xfrm flipV="1">
                <a:off x="11338560" y="133469"/>
                <a:ext cx="0" cy="3014092"/>
              </a:xfrm>
              <a:prstGeom prst="straightConnector1">
                <a:avLst/>
              </a:prstGeom>
              <a:ln w="38100">
                <a:solidFill>
                  <a:srgbClr val="0070C0"/>
                </a:solidFill>
                <a:tailEnd type="non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BD7338E-75DF-79CC-AF84-388953150155}"/>
                  </a:ext>
                </a:extLst>
              </p:cNvPr>
              <p:cNvCxnSpPr>
                <a:cxnSpLocks/>
              </p:cNvCxnSpPr>
              <p:nvPr/>
            </p:nvCxnSpPr>
            <p:spPr>
              <a:xfrm flipH="1">
                <a:off x="10654683" y="3147561"/>
                <a:ext cx="683877" cy="0"/>
              </a:xfrm>
              <a:prstGeom prst="straightConnector1">
                <a:avLst/>
              </a:prstGeom>
              <a:ln w="38100">
                <a:solidFill>
                  <a:srgbClr val="0070C0"/>
                </a:solidFill>
                <a:tailEnd type="none"/>
              </a:ln>
            </p:spPr>
            <p:style>
              <a:lnRef idx="1">
                <a:schemeClr val="accent1"/>
              </a:lnRef>
              <a:fillRef idx="0">
                <a:schemeClr val="accent1"/>
              </a:fillRef>
              <a:effectRef idx="0">
                <a:schemeClr val="accent1"/>
              </a:effectRef>
              <a:fontRef idx="minor">
                <a:schemeClr val="tx1"/>
              </a:fontRef>
            </p:style>
          </p:cxnSp>
        </p:grpSp>
        <p:sp>
          <p:nvSpPr>
            <p:cNvPr id="72" name="TextBox 71">
              <a:extLst>
                <a:ext uri="{FF2B5EF4-FFF2-40B4-BE49-F238E27FC236}">
                  <a16:creationId xmlns:a16="http://schemas.microsoft.com/office/drawing/2014/main" id="{DF528F04-5CDA-4C55-62F7-4ADF7BDA41F1}"/>
                </a:ext>
              </a:extLst>
            </p:cNvPr>
            <p:cNvSpPr txBox="1"/>
            <p:nvPr/>
          </p:nvSpPr>
          <p:spPr>
            <a:xfrm>
              <a:off x="10202487" y="1639801"/>
              <a:ext cx="81785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10434</a:t>
              </a:r>
            </a:p>
          </p:txBody>
        </p:sp>
      </p:grpSp>
      <p:grpSp>
        <p:nvGrpSpPr>
          <p:cNvPr id="13" name="Group 12">
            <a:extLst>
              <a:ext uri="{FF2B5EF4-FFF2-40B4-BE49-F238E27FC236}">
                <a16:creationId xmlns:a16="http://schemas.microsoft.com/office/drawing/2014/main" id="{02962783-2E44-E013-D219-90A1513DB103}"/>
              </a:ext>
            </a:extLst>
          </p:cNvPr>
          <p:cNvGrpSpPr/>
          <p:nvPr/>
        </p:nvGrpSpPr>
        <p:grpSpPr>
          <a:xfrm>
            <a:off x="10939583" y="567834"/>
            <a:ext cx="913328" cy="2712375"/>
            <a:chOff x="10129748" y="1818211"/>
            <a:chExt cx="913328" cy="2712375"/>
          </a:xfrm>
        </p:grpSpPr>
        <p:grpSp>
          <p:nvGrpSpPr>
            <p:cNvPr id="14" name="Group 13">
              <a:extLst>
                <a:ext uri="{FF2B5EF4-FFF2-40B4-BE49-F238E27FC236}">
                  <a16:creationId xmlns:a16="http://schemas.microsoft.com/office/drawing/2014/main" id="{BF3D4DC5-30E2-2AFF-AD9C-27228D5F4807}"/>
                </a:ext>
              </a:extLst>
            </p:cNvPr>
            <p:cNvGrpSpPr/>
            <p:nvPr/>
          </p:nvGrpSpPr>
          <p:grpSpPr>
            <a:xfrm>
              <a:off x="10359199" y="1818211"/>
              <a:ext cx="683877" cy="2712375"/>
              <a:chOff x="10654683" y="1849462"/>
              <a:chExt cx="683877" cy="2712375"/>
            </a:xfrm>
          </p:grpSpPr>
          <p:cxnSp>
            <p:nvCxnSpPr>
              <p:cNvPr id="16" name="Straight Arrow Connector 15">
                <a:extLst>
                  <a:ext uri="{FF2B5EF4-FFF2-40B4-BE49-F238E27FC236}">
                    <a16:creationId xmlns:a16="http://schemas.microsoft.com/office/drawing/2014/main" id="{AD3DEE09-5BE8-842F-D744-73397F9DE261}"/>
                  </a:ext>
                </a:extLst>
              </p:cNvPr>
              <p:cNvCxnSpPr>
                <a:cxnSpLocks/>
              </p:cNvCxnSpPr>
              <p:nvPr/>
            </p:nvCxnSpPr>
            <p:spPr>
              <a:xfrm flipH="1">
                <a:off x="10834159" y="1849462"/>
                <a:ext cx="504401" cy="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BEC16EC-BFDE-290A-2747-93B76EA8D3EF}"/>
                  </a:ext>
                </a:extLst>
              </p:cNvPr>
              <p:cNvCxnSpPr>
                <a:cxnSpLocks/>
              </p:cNvCxnSpPr>
              <p:nvPr/>
            </p:nvCxnSpPr>
            <p:spPr>
              <a:xfrm flipV="1">
                <a:off x="11338560" y="1849462"/>
                <a:ext cx="0" cy="2712375"/>
              </a:xfrm>
              <a:prstGeom prst="straightConnector1">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360A620-848A-4816-6D66-8EBA9D91E211}"/>
                  </a:ext>
                </a:extLst>
              </p:cNvPr>
              <p:cNvCxnSpPr>
                <a:cxnSpLocks/>
              </p:cNvCxnSpPr>
              <p:nvPr/>
            </p:nvCxnSpPr>
            <p:spPr>
              <a:xfrm flipH="1">
                <a:off x="10654683" y="4561837"/>
                <a:ext cx="683877" cy="0"/>
              </a:xfrm>
              <a:prstGeom prst="straightConnector1">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grpSp>
        <p:sp>
          <p:nvSpPr>
            <p:cNvPr id="15" name="TextBox 14">
              <a:extLst>
                <a:ext uri="{FF2B5EF4-FFF2-40B4-BE49-F238E27FC236}">
                  <a16:creationId xmlns:a16="http://schemas.microsoft.com/office/drawing/2014/main" id="{02195235-8362-5C56-0A5E-348C0EDBF48B}"/>
                </a:ext>
              </a:extLst>
            </p:cNvPr>
            <p:cNvSpPr txBox="1"/>
            <p:nvPr/>
          </p:nvSpPr>
          <p:spPr>
            <a:xfrm>
              <a:off x="10129748" y="2824473"/>
              <a:ext cx="81785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10418</a:t>
              </a:r>
            </a:p>
          </p:txBody>
        </p:sp>
      </p:grpSp>
      <p:grpSp>
        <p:nvGrpSpPr>
          <p:cNvPr id="75" name="Group 74">
            <a:extLst>
              <a:ext uri="{FF2B5EF4-FFF2-40B4-BE49-F238E27FC236}">
                <a16:creationId xmlns:a16="http://schemas.microsoft.com/office/drawing/2014/main" id="{6FFDEC8E-77C3-CFEC-4D27-3091CB46715B}"/>
              </a:ext>
            </a:extLst>
          </p:cNvPr>
          <p:cNvGrpSpPr/>
          <p:nvPr/>
        </p:nvGrpSpPr>
        <p:grpSpPr>
          <a:xfrm>
            <a:off x="3892044" y="5096803"/>
            <a:ext cx="765816" cy="646331"/>
            <a:chOff x="3831337" y="4327974"/>
            <a:chExt cx="765816" cy="646331"/>
          </a:xfrm>
        </p:grpSpPr>
        <p:sp>
          <p:nvSpPr>
            <p:cNvPr id="10" name="TextBox 9">
              <a:extLst>
                <a:ext uri="{FF2B5EF4-FFF2-40B4-BE49-F238E27FC236}">
                  <a16:creationId xmlns:a16="http://schemas.microsoft.com/office/drawing/2014/main" id="{949BFFC2-DA6D-2390-B07A-EA3454A39863}"/>
                </a:ext>
              </a:extLst>
            </p:cNvPr>
            <p:cNvSpPr txBox="1"/>
            <p:nvPr/>
          </p:nvSpPr>
          <p:spPr>
            <a:xfrm>
              <a:off x="4133565" y="4327974"/>
              <a:ext cx="463588" cy="646331"/>
            </a:xfrm>
            <a:prstGeom prst="rect">
              <a:avLst/>
            </a:prstGeom>
            <a:noFill/>
          </p:spPr>
          <p:txBody>
            <a:bodyPr wrap="none" rtlCol="0">
              <a:spAutoFit/>
            </a:bodyPr>
            <a:lstStyle/>
            <a:p>
              <a:r>
                <a:rPr lang="en-US" dirty="0" err="1">
                  <a:solidFill>
                    <a:srgbClr val="000000"/>
                  </a:solidFill>
                  <a:latin typeface="Menlo" panose="020B0609030804020204" pitchFamily="49" charset="0"/>
                </a:rPr>
                <a:t>fp</a:t>
              </a:r>
              <a:endParaRPr lang="en-US" dirty="0">
                <a:solidFill>
                  <a:srgbClr val="000000"/>
                </a:solidFill>
                <a:latin typeface="Menlo" panose="020B0609030804020204" pitchFamily="49" charset="0"/>
              </a:endParaRPr>
            </a:p>
            <a:p>
              <a:r>
                <a:rPr lang="en-US" dirty="0" err="1">
                  <a:solidFill>
                    <a:srgbClr val="000000"/>
                  </a:solidFill>
                  <a:latin typeface="Menlo" panose="020B0609030804020204" pitchFamily="49" charset="0"/>
                </a:rPr>
                <a:t>sp</a:t>
              </a:r>
              <a:endParaRPr lang="en-US" dirty="0">
                <a:solidFill>
                  <a:srgbClr val="000000"/>
                </a:solidFill>
                <a:latin typeface="Menlo" panose="020B0609030804020204" pitchFamily="49" charset="0"/>
              </a:endParaRPr>
            </a:p>
          </p:txBody>
        </p:sp>
        <p:cxnSp>
          <p:nvCxnSpPr>
            <p:cNvPr id="66" name="Straight Arrow Connector 65">
              <a:extLst>
                <a:ext uri="{FF2B5EF4-FFF2-40B4-BE49-F238E27FC236}">
                  <a16:creationId xmlns:a16="http://schemas.microsoft.com/office/drawing/2014/main" id="{1949AC88-CF04-6C4F-92EE-76104C5E4769}"/>
                </a:ext>
              </a:extLst>
            </p:cNvPr>
            <p:cNvCxnSpPr>
              <a:cxnSpLocks/>
            </p:cNvCxnSpPr>
            <p:nvPr/>
          </p:nvCxnSpPr>
          <p:spPr>
            <a:xfrm flipH="1">
              <a:off x="3831337" y="4499867"/>
              <a:ext cx="404858" cy="0"/>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921813E9-AD27-0D47-84BF-755883974760}"/>
                </a:ext>
              </a:extLst>
            </p:cNvPr>
            <p:cNvCxnSpPr>
              <a:cxnSpLocks/>
            </p:cNvCxnSpPr>
            <p:nvPr/>
          </p:nvCxnSpPr>
          <p:spPr>
            <a:xfrm flipH="1">
              <a:off x="3831337" y="4812523"/>
              <a:ext cx="404858" cy="0"/>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grpSp>
        <p:nvGrpSpPr>
          <p:cNvPr id="97" name="Group 96">
            <a:extLst>
              <a:ext uri="{FF2B5EF4-FFF2-40B4-BE49-F238E27FC236}">
                <a16:creationId xmlns:a16="http://schemas.microsoft.com/office/drawing/2014/main" id="{1DC33B04-D7F1-EC16-0E50-92ED4584902E}"/>
              </a:ext>
            </a:extLst>
          </p:cNvPr>
          <p:cNvGrpSpPr/>
          <p:nvPr/>
        </p:nvGrpSpPr>
        <p:grpSpPr>
          <a:xfrm>
            <a:off x="551354" y="3429000"/>
            <a:ext cx="4403669" cy="923330"/>
            <a:chOff x="551354" y="3429000"/>
            <a:chExt cx="4403669" cy="923330"/>
          </a:xfrm>
        </p:grpSpPr>
        <p:sp>
          <p:nvSpPr>
            <p:cNvPr id="4" name="Rectangle 3">
              <a:extLst>
                <a:ext uri="{FF2B5EF4-FFF2-40B4-BE49-F238E27FC236}">
                  <a16:creationId xmlns:a16="http://schemas.microsoft.com/office/drawing/2014/main" id="{5F13BEE0-F1B3-61C4-292D-A5A5598A36F9}"/>
                </a:ext>
              </a:extLst>
            </p:cNvPr>
            <p:cNvSpPr/>
            <p:nvPr/>
          </p:nvSpPr>
          <p:spPr>
            <a:xfrm>
              <a:off x="1626807" y="3646386"/>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10480 (</a:t>
              </a:r>
              <a:r>
                <a:rPr lang="en-US" dirty="0" err="1"/>
                <a:t>lr</a:t>
              </a:r>
              <a:r>
                <a:rPr lang="en-US" dirty="0"/>
                <a:t>)</a:t>
              </a:r>
            </a:p>
          </p:txBody>
        </p:sp>
        <p:sp>
          <p:nvSpPr>
            <p:cNvPr id="7" name="TextBox 6">
              <a:extLst>
                <a:ext uri="{FF2B5EF4-FFF2-40B4-BE49-F238E27FC236}">
                  <a16:creationId xmlns:a16="http://schemas.microsoft.com/office/drawing/2014/main" id="{D675A522-CD3D-FBD9-234C-EC3B0E67F7E7}"/>
                </a:ext>
              </a:extLst>
            </p:cNvPr>
            <p:cNvSpPr txBox="1"/>
            <p:nvPr/>
          </p:nvSpPr>
          <p:spPr>
            <a:xfrm>
              <a:off x="551354" y="3787586"/>
              <a:ext cx="838691" cy="369332"/>
            </a:xfrm>
            <a:prstGeom prst="rect">
              <a:avLst/>
            </a:prstGeom>
            <a:noFill/>
          </p:spPr>
          <p:txBody>
            <a:bodyPr wrap="none" rtlCol="0">
              <a:spAutoFit/>
            </a:bodyPr>
            <a:lstStyle/>
            <a:p>
              <a:r>
                <a:rPr lang="en-US" dirty="0"/>
                <a:t>main()</a:t>
              </a:r>
            </a:p>
          </p:txBody>
        </p:sp>
        <p:sp>
          <p:nvSpPr>
            <p:cNvPr id="21" name="Left Brace 20">
              <a:extLst>
                <a:ext uri="{FF2B5EF4-FFF2-40B4-BE49-F238E27FC236}">
                  <a16:creationId xmlns:a16="http://schemas.microsoft.com/office/drawing/2014/main" id="{080A09C0-5D59-ED1A-6A77-A966E5C0BF3F}"/>
                </a:ext>
              </a:extLst>
            </p:cNvPr>
            <p:cNvSpPr/>
            <p:nvPr/>
          </p:nvSpPr>
          <p:spPr>
            <a:xfrm>
              <a:off x="1357307" y="3658401"/>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1" name="TextBox 80">
              <a:extLst>
                <a:ext uri="{FF2B5EF4-FFF2-40B4-BE49-F238E27FC236}">
                  <a16:creationId xmlns:a16="http://schemas.microsoft.com/office/drawing/2014/main" id="{5C08E405-1C87-69C3-B013-136FB28BC541}"/>
                </a:ext>
              </a:extLst>
            </p:cNvPr>
            <p:cNvSpPr txBox="1"/>
            <p:nvPr/>
          </p:nvSpPr>
          <p:spPr>
            <a:xfrm>
              <a:off x="2957360" y="3429000"/>
              <a:ext cx="1997663" cy="923330"/>
            </a:xfrm>
            <a:prstGeom prst="rect">
              <a:avLst/>
            </a:prstGeom>
            <a:noFill/>
          </p:spPr>
          <p:txBody>
            <a:bodyPr wrap="none" rtlCol="0">
              <a:spAutoFit/>
            </a:bodyPr>
            <a:lstStyle/>
            <a:p>
              <a:r>
                <a:rPr lang="en-US" dirty="0">
                  <a:solidFill>
                    <a:srgbClr val="000000"/>
                  </a:solidFill>
                  <a:latin typeface="Menlo" panose="020B0609030804020204" pitchFamily="49" charset="0"/>
                </a:rPr>
                <a:t>Stack address</a:t>
              </a:r>
            </a:p>
            <a:p>
              <a:r>
                <a:rPr lang="en-US" sz="1800" dirty="0">
                  <a:solidFill>
                    <a:srgbClr val="000000"/>
                  </a:solidFill>
                  <a:effectLst/>
                  <a:latin typeface="Menlo" panose="020B0609030804020204" pitchFamily="49" charset="0"/>
                </a:rPr>
                <a:t>90300</a:t>
              </a:r>
            </a:p>
            <a:p>
              <a:r>
                <a:rPr lang="en-US" dirty="0">
                  <a:solidFill>
                    <a:srgbClr val="000000"/>
                  </a:solidFill>
                  <a:latin typeface="Menlo" panose="020B0609030804020204" pitchFamily="49" charset="0"/>
                </a:rPr>
                <a:t>902fc</a:t>
              </a:r>
              <a:endParaRPr lang="en-US" dirty="0"/>
            </a:p>
          </p:txBody>
        </p:sp>
        <p:sp>
          <p:nvSpPr>
            <p:cNvPr id="6" name="Rectangle 5">
              <a:extLst>
                <a:ext uri="{FF2B5EF4-FFF2-40B4-BE49-F238E27FC236}">
                  <a16:creationId xmlns:a16="http://schemas.microsoft.com/office/drawing/2014/main" id="{0FC8D06A-F1B7-AEE5-11D8-E763D306E45C}"/>
                </a:ext>
              </a:extLst>
            </p:cNvPr>
            <p:cNvSpPr/>
            <p:nvPr/>
          </p:nvSpPr>
          <p:spPr>
            <a:xfrm>
              <a:off x="1626807" y="3969268"/>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90308 </a:t>
              </a:r>
              <a:r>
                <a:rPr lang="en-US" dirty="0" err="1"/>
                <a:t>fp</a:t>
              </a:r>
              <a:endParaRPr lang="en-US" dirty="0"/>
            </a:p>
          </p:txBody>
        </p:sp>
      </p:grpSp>
      <p:grpSp>
        <p:nvGrpSpPr>
          <p:cNvPr id="98" name="Group 97">
            <a:extLst>
              <a:ext uri="{FF2B5EF4-FFF2-40B4-BE49-F238E27FC236}">
                <a16:creationId xmlns:a16="http://schemas.microsoft.com/office/drawing/2014/main" id="{C2507F89-2116-835D-419E-78E88FDAF66B}"/>
              </a:ext>
            </a:extLst>
          </p:cNvPr>
          <p:cNvGrpSpPr/>
          <p:nvPr/>
        </p:nvGrpSpPr>
        <p:grpSpPr>
          <a:xfrm>
            <a:off x="962080" y="4357857"/>
            <a:ext cx="2885289" cy="647025"/>
            <a:chOff x="962080" y="4357857"/>
            <a:chExt cx="2885289" cy="647025"/>
          </a:xfrm>
        </p:grpSpPr>
        <p:sp>
          <p:nvSpPr>
            <p:cNvPr id="8" name="Rectangle 7">
              <a:extLst>
                <a:ext uri="{FF2B5EF4-FFF2-40B4-BE49-F238E27FC236}">
                  <a16:creationId xmlns:a16="http://schemas.microsoft.com/office/drawing/2014/main" id="{0603B353-8372-6A05-AAC2-1D37E6A4B4C6}"/>
                </a:ext>
              </a:extLst>
            </p:cNvPr>
            <p:cNvSpPr/>
            <p:nvPr/>
          </p:nvSpPr>
          <p:spPr>
            <a:xfrm>
              <a:off x="1628013" y="4357857"/>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10434 </a:t>
              </a:r>
              <a:r>
                <a:rPr lang="en-US" dirty="0" err="1"/>
                <a:t>lr</a:t>
              </a:r>
              <a:endParaRPr lang="en-US" dirty="0"/>
            </a:p>
          </p:txBody>
        </p:sp>
        <p:sp>
          <p:nvSpPr>
            <p:cNvPr id="9" name="Rectangle 8">
              <a:extLst>
                <a:ext uri="{FF2B5EF4-FFF2-40B4-BE49-F238E27FC236}">
                  <a16:creationId xmlns:a16="http://schemas.microsoft.com/office/drawing/2014/main" id="{D34A2445-3A35-E99F-92E4-86A6DF62B1B5}"/>
                </a:ext>
              </a:extLst>
            </p:cNvPr>
            <p:cNvSpPr/>
            <p:nvPr/>
          </p:nvSpPr>
          <p:spPr>
            <a:xfrm>
              <a:off x="1628013" y="4680739"/>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90300 </a:t>
              </a:r>
              <a:r>
                <a:rPr lang="en-US" dirty="0" err="1"/>
                <a:t>fp</a:t>
              </a:r>
              <a:endParaRPr lang="en-US" dirty="0"/>
            </a:p>
          </p:txBody>
        </p:sp>
        <p:sp>
          <p:nvSpPr>
            <p:cNvPr id="11" name="TextBox 10">
              <a:extLst>
                <a:ext uri="{FF2B5EF4-FFF2-40B4-BE49-F238E27FC236}">
                  <a16:creationId xmlns:a16="http://schemas.microsoft.com/office/drawing/2014/main" id="{AD2E3577-22A8-DBC0-E185-73BBE4493730}"/>
                </a:ext>
              </a:extLst>
            </p:cNvPr>
            <p:cNvSpPr txBox="1"/>
            <p:nvPr/>
          </p:nvSpPr>
          <p:spPr>
            <a:xfrm>
              <a:off x="962080" y="4456099"/>
              <a:ext cx="466794" cy="369332"/>
            </a:xfrm>
            <a:prstGeom prst="rect">
              <a:avLst/>
            </a:prstGeom>
            <a:noFill/>
          </p:spPr>
          <p:txBody>
            <a:bodyPr wrap="none" rtlCol="0">
              <a:spAutoFit/>
            </a:bodyPr>
            <a:lstStyle/>
            <a:p>
              <a:r>
                <a:rPr lang="en-US" dirty="0"/>
                <a:t>a()</a:t>
              </a:r>
            </a:p>
          </p:txBody>
        </p:sp>
        <p:sp>
          <p:nvSpPr>
            <p:cNvPr id="22" name="Left Brace 21">
              <a:extLst>
                <a:ext uri="{FF2B5EF4-FFF2-40B4-BE49-F238E27FC236}">
                  <a16:creationId xmlns:a16="http://schemas.microsoft.com/office/drawing/2014/main" id="{BA2909B5-A310-AB01-3EA3-85764BAFFA34}"/>
                </a:ext>
              </a:extLst>
            </p:cNvPr>
            <p:cNvSpPr/>
            <p:nvPr/>
          </p:nvSpPr>
          <p:spPr>
            <a:xfrm>
              <a:off x="1350833" y="4414809"/>
              <a:ext cx="255071" cy="577140"/>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TextBox 81">
              <a:extLst>
                <a:ext uri="{FF2B5EF4-FFF2-40B4-BE49-F238E27FC236}">
                  <a16:creationId xmlns:a16="http://schemas.microsoft.com/office/drawing/2014/main" id="{DF05C5F6-2834-1168-61D4-A98D55E481E6}"/>
                </a:ext>
              </a:extLst>
            </p:cNvPr>
            <p:cNvSpPr txBox="1"/>
            <p:nvPr/>
          </p:nvSpPr>
          <p:spPr>
            <a:xfrm>
              <a:off x="2965396" y="4358551"/>
              <a:ext cx="881973" cy="646331"/>
            </a:xfrm>
            <a:prstGeom prst="rect">
              <a:avLst/>
            </a:prstGeom>
            <a:noFill/>
          </p:spPr>
          <p:txBody>
            <a:bodyPr wrap="none" rtlCol="0">
              <a:spAutoFit/>
            </a:bodyPr>
            <a:lstStyle/>
            <a:p>
              <a:r>
                <a:rPr lang="en-US" sz="1800" dirty="0">
                  <a:solidFill>
                    <a:srgbClr val="000000"/>
                  </a:solidFill>
                  <a:effectLst/>
                  <a:latin typeface="Menlo" panose="020B0609030804020204" pitchFamily="49" charset="0"/>
                </a:rPr>
                <a:t>902f8</a:t>
              </a:r>
            </a:p>
            <a:p>
              <a:r>
                <a:rPr lang="en-US" dirty="0">
                  <a:solidFill>
                    <a:srgbClr val="000000"/>
                  </a:solidFill>
                  <a:latin typeface="Menlo" panose="020B0609030804020204" pitchFamily="49" charset="0"/>
                </a:rPr>
                <a:t>902f4</a:t>
              </a:r>
              <a:endParaRPr lang="en-US" dirty="0"/>
            </a:p>
          </p:txBody>
        </p:sp>
      </p:grpSp>
      <p:sp>
        <p:nvSpPr>
          <p:cNvPr id="12" name="Rectangle 11">
            <a:extLst>
              <a:ext uri="{FF2B5EF4-FFF2-40B4-BE49-F238E27FC236}">
                <a16:creationId xmlns:a16="http://schemas.microsoft.com/office/drawing/2014/main" id="{2F1CDB44-6DC8-4CF2-8513-DF5AC14AC35A}"/>
              </a:ext>
            </a:extLst>
          </p:cNvPr>
          <p:cNvSpPr/>
          <p:nvPr/>
        </p:nvSpPr>
        <p:spPr>
          <a:xfrm>
            <a:off x="1621539" y="5076792"/>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10418  </a:t>
            </a:r>
            <a:r>
              <a:rPr lang="en-US" dirty="0" err="1"/>
              <a:t>lr</a:t>
            </a:r>
            <a:endParaRPr lang="en-US" dirty="0"/>
          </a:p>
        </p:txBody>
      </p:sp>
      <p:sp>
        <p:nvSpPr>
          <p:cNvPr id="19" name="Rectangle 18">
            <a:extLst>
              <a:ext uri="{FF2B5EF4-FFF2-40B4-BE49-F238E27FC236}">
                <a16:creationId xmlns:a16="http://schemas.microsoft.com/office/drawing/2014/main" id="{DAE7CBE0-A284-41FB-A63B-C93DC9AEA49F}"/>
              </a:ext>
            </a:extLst>
          </p:cNvPr>
          <p:cNvSpPr/>
          <p:nvPr/>
        </p:nvSpPr>
        <p:spPr>
          <a:xfrm>
            <a:off x="1621539" y="539967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902f8 </a:t>
            </a:r>
            <a:r>
              <a:rPr lang="en-US" dirty="0" err="1"/>
              <a:t>fp</a:t>
            </a:r>
            <a:endParaRPr lang="en-US" dirty="0"/>
          </a:p>
        </p:txBody>
      </p:sp>
      <p:sp>
        <p:nvSpPr>
          <p:cNvPr id="20" name="TextBox 19">
            <a:extLst>
              <a:ext uri="{FF2B5EF4-FFF2-40B4-BE49-F238E27FC236}">
                <a16:creationId xmlns:a16="http://schemas.microsoft.com/office/drawing/2014/main" id="{99569385-2BC0-1AB5-C1B4-72D53C1A51A2}"/>
              </a:ext>
            </a:extLst>
          </p:cNvPr>
          <p:cNvSpPr txBox="1"/>
          <p:nvPr/>
        </p:nvSpPr>
        <p:spPr>
          <a:xfrm>
            <a:off x="904531" y="5246768"/>
            <a:ext cx="466794" cy="369332"/>
          </a:xfrm>
          <a:prstGeom prst="rect">
            <a:avLst/>
          </a:prstGeom>
          <a:noFill/>
        </p:spPr>
        <p:txBody>
          <a:bodyPr wrap="none" rtlCol="0">
            <a:spAutoFit/>
          </a:bodyPr>
          <a:lstStyle/>
          <a:p>
            <a:r>
              <a:rPr lang="en-US" dirty="0"/>
              <a:t>b()</a:t>
            </a:r>
          </a:p>
        </p:txBody>
      </p:sp>
      <p:sp>
        <p:nvSpPr>
          <p:cNvPr id="24" name="Left Brace 23">
            <a:extLst>
              <a:ext uri="{FF2B5EF4-FFF2-40B4-BE49-F238E27FC236}">
                <a16:creationId xmlns:a16="http://schemas.microsoft.com/office/drawing/2014/main" id="{D582D252-4D11-DB9A-5726-722A9E7309DF}"/>
              </a:ext>
            </a:extLst>
          </p:cNvPr>
          <p:cNvSpPr/>
          <p:nvPr/>
        </p:nvSpPr>
        <p:spPr>
          <a:xfrm>
            <a:off x="1357306" y="5101892"/>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5" name="TextBox 84">
            <a:extLst>
              <a:ext uri="{FF2B5EF4-FFF2-40B4-BE49-F238E27FC236}">
                <a16:creationId xmlns:a16="http://schemas.microsoft.com/office/drawing/2014/main" id="{4183D419-1514-60E6-0276-07C74A16E05D}"/>
              </a:ext>
            </a:extLst>
          </p:cNvPr>
          <p:cNvSpPr txBox="1"/>
          <p:nvPr/>
        </p:nvSpPr>
        <p:spPr>
          <a:xfrm>
            <a:off x="3024142" y="5097612"/>
            <a:ext cx="881973" cy="646331"/>
          </a:xfrm>
          <a:prstGeom prst="rect">
            <a:avLst/>
          </a:prstGeom>
          <a:noFill/>
        </p:spPr>
        <p:txBody>
          <a:bodyPr wrap="none" rtlCol="0">
            <a:spAutoFit/>
          </a:bodyPr>
          <a:lstStyle/>
          <a:p>
            <a:r>
              <a:rPr lang="en-US" sz="1800" dirty="0">
                <a:solidFill>
                  <a:srgbClr val="000000"/>
                </a:solidFill>
                <a:effectLst/>
                <a:latin typeface="Menlo" panose="020B0609030804020204" pitchFamily="49" charset="0"/>
              </a:rPr>
              <a:t>902f0</a:t>
            </a:r>
          </a:p>
          <a:p>
            <a:r>
              <a:rPr lang="en-US" dirty="0">
                <a:solidFill>
                  <a:srgbClr val="000000"/>
                </a:solidFill>
                <a:latin typeface="Menlo" panose="020B0609030804020204" pitchFamily="49" charset="0"/>
              </a:rPr>
              <a:t>902ec</a:t>
            </a:r>
            <a:endParaRPr lang="en-US" dirty="0"/>
          </a:p>
        </p:txBody>
      </p:sp>
    </p:spTree>
    <p:extLst>
      <p:ext uri="{BB962C8B-B14F-4D97-AF65-F5344CB8AC3E}">
        <p14:creationId xmlns:p14="http://schemas.microsoft.com/office/powerpoint/2010/main" val="3877723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20F9D-A687-2742-A471-69917228E30A}"/>
              </a:ext>
            </a:extLst>
          </p:cNvPr>
          <p:cNvSpPr>
            <a:spLocks noGrp="1"/>
          </p:cNvSpPr>
          <p:nvPr>
            <p:ph type="title"/>
          </p:nvPr>
        </p:nvSpPr>
        <p:spPr>
          <a:xfrm>
            <a:off x="0" y="-132326"/>
            <a:ext cx="7326500" cy="715294"/>
          </a:xfrm>
        </p:spPr>
        <p:txBody>
          <a:bodyPr/>
          <a:lstStyle/>
          <a:p>
            <a:r>
              <a:rPr lang="en-US" dirty="0"/>
              <a:t>Using Minimal Stack Frames</a:t>
            </a:r>
          </a:p>
        </p:txBody>
      </p:sp>
      <p:sp>
        <p:nvSpPr>
          <p:cNvPr id="5" name="Rounded Rectangle 4">
            <a:extLst>
              <a:ext uri="{FF2B5EF4-FFF2-40B4-BE49-F238E27FC236}">
                <a16:creationId xmlns:a16="http://schemas.microsoft.com/office/drawing/2014/main" id="{87A44138-D76D-2949-9AFE-742BFE6A3C70}"/>
              </a:ext>
            </a:extLst>
          </p:cNvPr>
          <p:cNvSpPr/>
          <p:nvPr/>
        </p:nvSpPr>
        <p:spPr bwMode="auto">
          <a:xfrm>
            <a:off x="672266" y="581947"/>
            <a:ext cx="2080396" cy="2541210"/>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200" dirty="0">
                <a:solidFill>
                  <a:schemeClr val="tx2"/>
                </a:solidFill>
                <a:latin typeface="Consolas" panose="020B0609020204030204" pitchFamily="49" charset="0"/>
                <a:cs typeface="Consolas" panose="020B0609020204030204" pitchFamily="49" charset="0"/>
              </a:rPr>
              <a:t>int b(void)</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    return 0;</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int a(void)</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    b();</a:t>
            </a:r>
          </a:p>
          <a:p>
            <a:r>
              <a:rPr lang="en-US" sz="1200" dirty="0">
                <a:solidFill>
                  <a:schemeClr val="tx2"/>
                </a:solidFill>
                <a:latin typeface="Consolas" panose="020B0609020204030204" pitchFamily="49" charset="0"/>
                <a:cs typeface="Consolas" panose="020B0609020204030204" pitchFamily="49" charset="0"/>
              </a:rPr>
              <a:t>    return 0;</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int main(void)</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     a();</a:t>
            </a:r>
          </a:p>
          <a:p>
            <a:r>
              <a:rPr lang="en-US" sz="1200" dirty="0">
                <a:solidFill>
                  <a:schemeClr val="tx2"/>
                </a:solidFill>
                <a:latin typeface="Consolas" panose="020B0609020204030204" pitchFamily="49" charset="0"/>
                <a:cs typeface="Consolas" panose="020B0609020204030204" pitchFamily="49" charset="0"/>
              </a:rPr>
              <a:t>     a();</a:t>
            </a:r>
          </a:p>
        </p:txBody>
      </p:sp>
      <p:sp>
        <p:nvSpPr>
          <p:cNvPr id="48" name="TextBox 47">
            <a:extLst>
              <a:ext uri="{FF2B5EF4-FFF2-40B4-BE49-F238E27FC236}">
                <a16:creationId xmlns:a16="http://schemas.microsoft.com/office/drawing/2014/main" id="{11707CB4-64FC-C84B-9F4B-8A455F26410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6" name="Rounded Rectangle 25">
            <a:extLst>
              <a:ext uri="{FF2B5EF4-FFF2-40B4-BE49-F238E27FC236}">
                <a16:creationId xmlns:a16="http://schemas.microsoft.com/office/drawing/2014/main" id="{C928133E-A4B3-6411-30D7-85D56C267F45}"/>
              </a:ext>
            </a:extLst>
          </p:cNvPr>
          <p:cNvSpPr/>
          <p:nvPr/>
        </p:nvSpPr>
        <p:spPr bwMode="auto">
          <a:xfrm>
            <a:off x="6798696" y="65641"/>
            <a:ext cx="5355323" cy="642913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000103f4 &lt;b&gt;:</a:t>
            </a:r>
          </a:p>
          <a:p>
            <a:r>
              <a:rPr lang="en-US" sz="1600" dirty="0">
                <a:solidFill>
                  <a:srgbClr val="000000"/>
                </a:solidFill>
                <a:effectLst/>
                <a:latin typeface="Menlo" panose="020B0609030804020204" pitchFamily="49" charset="0"/>
              </a:rPr>
              <a:t>   103f4: e92d4800 	push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103f8: e28db004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103fc: e3a00000 	mov r0, 0</a:t>
            </a:r>
          </a:p>
          <a:p>
            <a:r>
              <a:rPr lang="en-US" sz="1600" dirty="0">
                <a:solidFill>
                  <a:srgbClr val="000000"/>
                </a:solidFill>
                <a:effectLst/>
                <a:latin typeface="Menlo" panose="020B0609030804020204" pitchFamily="49" charset="0"/>
              </a:rPr>
              <a:t>   10400: e24bd004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10404: e8bd4800 	</a:t>
            </a:r>
            <a:r>
              <a:rPr lang="en-US" sz="1600" dirty="0">
                <a:solidFill>
                  <a:srgbClr val="7030A0"/>
                </a:solidFill>
                <a:effectLst/>
                <a:latin typeface="Menlo" panose="020B0609030804020204" pitchFamily="49" charset="0"/>
              </a:rPr>
              <a:t>pop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10408: e12fff1e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0001040c &lt;a&gt;:</a:t>
            </a:r>
          </a:p>
          <a:p>
            <a:r>
              <a:rPr lang="en-US" sz="1600" dirty="0">
                <a:solidFill>
                  <a:srgbClr val="000000"/>
                </a:solidFill>
                <a:effectLst/>
                <a:latin typeface="Menlo" panose="020B0609030804020204" pitchFamily="49" charset="0"/>
              </a:rPr>
              <a:t>   1040c: e92d4800 	push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10410: e28db004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10414: ebfffff6 	bl 103f4 &lt;b&gt;</a:t>
            </a:r>
          </a:p>
          <a:p>
            <a:r>
              <a:rPr lang="en-US" sz="1600" dirty="0">
                <a:solidFill>
                  <a:srgbClr val="000000"/>
                </a:solidFill>
                <a:effectLst/>
                <a:latin typeface="Menlo" panose="020B0609030804020204" pitchFamily="49" charset="0"/>
              </a:rPr>
              <a:t>   10418: e3a00000 	mov r0, 0</a:t>
            </a:r>
          </a:p>
          <a:p>
            <a:r>
              <a:rPr lang="en-US" sz="1600" dirty="0">
                <a:solidFill>
                  <a:srgbClr val="000000"/>
                </a:solidFill>
                <a:effectLst/>
                <a:latin typeface="Menlo" panose="020B0609030804020204" pitchFamily="49" charset="0"/>
              </a:rPr>
              <a:t>   1041c: e24bd004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10420: e8bd4800 	</a:t>
            </a:r>
            <a:r>
              <a:rPr lang="en-US" sz="1600" dirty="0">
                <a:solidFill>
                  <a:srgbClr val="7030A0"/>
                </a:solidFill>
                <a:effectLst/>
                <a:latin typeface="Menlo" panose="020B0609030804020204" pitchFamily="49" charset="0"/>
              </a:rPr>
              <a:t>pop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10424: e12fff1e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00010428 &lt;main&gt;:</a:t>
            </a:r>
          </a:p>
          <a:p>
            <a:r>
              <a:rPr lang="en-US" sz="1600" dirty="0">
                <a:solidFill>
                  <a:srgbClr val="000000"/>
                </a:solidFill>
                <a:effectLst/>
                <a:latin typeface="Menlo" panose="020B0609030804020204" pitchFamily="49" charset="0"/>
              </a:rPr>
              <a:t>   10428: e92d4800 	push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1042c: e28db004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10430: ebfffff5 	bl 1040c &lt;a&gt;</a:t>
            </a:r>
          </a:p>
          <a:p>
            <a:r>
              <a:rPr lang="en-US" sz="1600" dirty="0">
                <a:solidFill>
                  <a:srgbClr val="000000"/>
                </a:solidFill>
                <a:effectLst/>
                <a:latin typeface="Menlo" panose="020B0609030804020204" pitchFamily="49" charset="0"/>
              </a:rPr>
              <a:t>   10434: ebfffff4 	bl 1040c &lt;a&gt;</a:t>
            </a:r>
          </a:p>
          <a:p>
            <a:r>
              <a:rPr lang="en-US" sz="1600" dirty="0">
                <a:solidFill>
                  <a:srgbClr val="000000"/>
                </a:solidFill>
                <a:effectLst/>
                <a:latin typeface="Menlo" panose="020B0609030804020204" pitchFamily="49" charset="0"/>
              </a:rPr>
              <a:t>// not shown</a:t>
            </a:r>
          </a:p>
        </p:txBody>
      </p:sp>
      <p:grpSp>
        <p:nvGrpSpPr>
          <p:cNvPr id="83" name="Group 82">
            <a:extLst>
              <a:ext uri="{FF2B5EF4-FFF2-40B4-BE49-F238E27FC236}">
                <a16:creationId xmlns:a16="http://schemas.microsoft.com/office/drawing/2014/main" id="{2EDA3E32-B406-BB29-D80A-C5C04120E895}"/>
              </a:ext>
            </a:extLst>
          </p:cNvPr>
          <p:cNvGrpSpPr/>
          <p:nvPr/>
        </p:nvGrpSpPr>
        <p:grpSpPr>
          <a:xfrm>
            <a:off x="11191798" y="2731397"/>
            <a:ext cx="840589" cy="3014092"/>
            <a:chOff x="10202487" y="102218"/>
            <a:chExt cx="840589" cy="3014092"/>
          </a:xfrm>
        </p:grpSpPr>
        <p:grpSp>
          <p:nvGrpSpPr>
            <p:cNvPr id="65" name="Group 64">
              <a:extLst>
                <a:ext uri="{FF2B5EF4-FFF2-40B4-BE49-F238E27FC236}">
                  <a16:creationId xmlns:a16="http://schemas.microsoft.com/office/drawing/2014/main" id="{0BE324D5-9894-E2DC-CB1B-C20ACBE0D499}"/>
                </a:ext>
              </a:extLst>
            </p:cNvPr>
            <p:cNvGrpSpPr/>
            <p:nvPr/>
          </p:nvGrpSpPr>
          <p:grpSpPr>
            <a:xfrm>
              <a:off x="10359199" y="102218"/>
              <a:ext cx="683877" cy="3014092"/>
              <a:chOff x="10654683" y="133469"/>
              <a:chExt cx="683877" cy="3014092"/>
            </a:xfrm>
          </p:grpSpPr>
          <p:cxnSp>
            <p:nvCxnSpPr>
              <p:cNvPr id="27" name="Straight Arrow Connector 26">
                <a:extLst>
                  <a:ext uri="{FF2B5EF4-FFF2-40B4-BE49-F238E27FC236}">
                    <a16:creationId xmlns:a16="http://schemas.microsoft.com/office/drawing/2014/main" id="{57785B76-25A7-AA7F-C8FC-D192543AE12B}"/>
                  </a:ext>
                </a:extLst>
              </p:cNvPr>
              <p:cNvCxnSpPr>
                <a:cxnSpLocks/>
              </p:cNvCxnSpPr>
              <p:nvPr/>
            </p:nvCxnSpPr>
            <p:spPr>
              <a:xfrm flipH="1">
                <a:off x="10654683" y="133469"/>
                <a:ext cx="683877"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122A068B-9BC6-3084-C8DA-8FF1B113072F}"/>
                  </a:ext>
                </a:extLst>
              </p:cNvPr>
              <p:cNvCxnSpPr>
                <a:cxnSpLocks/>
              </p:cNvCxnSpPr>
              <p:nvPr/>
            </p:nvCxnSpPr>
            <p:spPr>
              <a:xfrm flipV="1">
                <a:off x="11338560" y="133469"/>
                <a:ext cx="0" cy="3014092"/>
              </a:xfrm>
              <a:prstGeom prst="straightConnector1">
                <a:avLst/>
              </a:prstGeom>
              <a:ln w="38100">
                <a:solidFill>
                  <a:srgbClr val="0070C0"/>
                </a:solidFill>
                <a:tailEnd type="non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BD7338E-75DF-79CC-AF84-388953150155}"/>
                  </a:ext>
                </a:extLst>
              </p:cNvPr>
              <p:cNvCxnSpPr>
                <a:cxnSpLocks/>
              </p:cNvCxnSpPr>
              <p:nvPr/>
            </p:nvCxnSpPr>
            <p:spPr>
              <a:xfrm flipH="1">
                <a:off x="10654683" y="3147561"/>
                <a:ext cx="683877" cy="0"/>
              </a:xfrm>
              <a:prstGeom prst="straightConnector1">
                <a:avLst/>
              </a:prstGeom>
              <a:ln w="38100">
                <a:solidFill>
                  <a:srgbClr val="0070C0"/>
                </a:solidFill>
                <a:tailEnd type="none"/>
              </a:ln>
            </p:spPr>
            <p:style>
              <a:lnRef idx="1">
                <a:schemeClr val="accent1"/>
              </a:lnRef>
              <a:fillRef idx="0">
                <a:schemeClr val="accent1"/>
              </a:fillRef>
              <a:effectRef idx="0">
                <a:schemeClr val="accent1"/>
              </a:effectRef>
              <a:fontRef idx="minor">
                <a:schemeClr val="tx1"/>
              </a:fontRef>
            </p:style>
          </p:cxnSp>
        </p:grpSp>
        <p:sp>
          <p:nvSpPr>
            <p:cNvPr id="72" name="TextBox 71">
              <a:extLst>
                <a:ext uri="{FF2B5EF4-FFF2-40B4-BE49-F238E27FC236}">
                  <a16:creationId xmlns:a16="http://schemas.microsoft.com/office/drawing/2014/main" id="{DF528F04-5CDA-4C55-62F7-4ADF7BDA41F1}"/>
                </a:ext>
              </a:extLst>
            </p:cNvPr>
            <p:cNvSpPr txBox="1"/>
            <p:nvPr/>
          </p:nvSpPr>
          <p:spPr>
            <a:xfrm>
              <a:off x="10202487" y="1639801"/>
              <a:ext cx="81785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10434</a:t>
              </a:r>
            </a:p>
          </p:txBody>
        </p:sp>
      </p:grpSp>
      <p:grpSp>
        <p:nvGrpSpPr>
          <p:cNvPr id="13" name="Group 12">
            <a:extLst>
              <a:ext uri="{FF2B5EF4-FFF2-40B4-BE49-F238E27FC236}">
                <a16:creationId xmlns:a16="http://schemas.microsoft.com/office/drawing/2014/main" id="{02962783-2E44-E013-D219-90A1513DB103}"/>
              </a:ext>
            </a:extLst>
          </p:cNvPr>
          <p:cNvGrpSpPr/>
          <p:nvPr/>
        </p:nvGrpSpPr>
        <p:grpSpPr>
          <a:xfrm>
            <a:off x="10939583" y="567834"/>
            <a:ext cx="913328" cy="2712375"/>
            <a:chOff x="10129748" y="1818211"/>
            <a:chExt cx="913328" cy="2712375"/>
          </a:xfrm>
        </p:grpSpPr>
        <p:grpSp>
          <p:nvGrpSpPr>
            <p:cNvPr id="14" name="Group 13">
              <a:extLst>
                <a:ext uri="{FF2B5EF4-FFF2-40B4-BE49-F238E27FC236}">
                  <a16:creationId xmlns:a16="http://schemas.microsoft.com/office/drawing/2014/main" id="{BF3D4DC5-30E2-2AFF-AD9C-27228D5F4807}"/>
                </a:ext>
              </a:extLst>
            </p:cNvPr>
            <p:cNvGrpSpPr/>
            <p:nvPr/>
          </p:nvGrpSpPr>
          <p:grpSpPr>
            <a:xfrm>
              <a:off x="10359199" y="1818211"/>
              <a:ext cx="683877" cy="2712375"/>
              <a:chOff x="10654683" y="1849462"/>
              <a:chExt cx="683877" cy="2712375"/>
            </a:xfrm>
          </p:grpSpPr>
          <p:cxnSp>
            <p:nvCxnSpPr>
              <p:cNvPr id="16" name="Straight Arrow Connector 15">
                <a:extLst>
                  <a:ext uri="{FF2B5EF4-FFF2-40B4-BE49-F238E27FC236}">
                    <a16:creationId xmlns:a16="http://schemas.microsoft.com/office/drawing/2014/main" id="{AD3DEE09-5BE8-842F-D744-73397F9DE261}"/>
                  </a:ext>
                </a:extLst>
              </p:cNvPr>
              <p:cNvCxnSpPr>
                <a:cxnSpLocks/>
              </p:cNvCxnSpPr>
              <p:nvPr/>
            </p:nvCxnSpPr>
            <p:spPr>
              <a:xfrm flipH="1">
                <a:off x="10834159" y="1849462"/>
                <a:ext cx="504401" cy="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BEC16EC-BFDE-290A-2747-93B76EA8D3EF}"/>
                  </a:ext>
                </a:extLst>
              </p:cNvPr>
              <p:cNvCxnSpPr>
                <a:cxnSpLocks/>
              </p:cNvCxnSpPr>
              <p:nvPr/>
            </p:nvCxnSpPr>
            <p:spPr>
              <a:xfrm flipV="1">
                <a:off x="11338560" y="1849462"/>
                <a:ext cx="0" cy="2712375"/>
              </a:xfrm>
              <a:prstGeom prst="straightConnector1">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360A620-848A-4816-6D66-8EBA9D91E211}"/>
                  </a:ext>
                </a:extLst>
              </p:cNvPr>
              <p:cNvCxnSpPr>
                <a:cxnSpLocks/>
              </p:cNvCxnSpPr>
              <p:nvPr/>
            </p:nvCxnSpPr>
            <p:spPr>
              <a:xfrm flipH="1">
                <a:off x="10654683" y="4561837"/>
                <a:ext cx="683877" cy="0"/>
              </a:xfrm>
              <a:prstGeom prst="straightConnector1">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grpSp>
        <p:sp>
          <p:nvSpPr>
            <p:cNvPr id="15" name="TextBox 14">
              <a:extLst>
                <a:ext uri="{FF2B5EF4-FFF2-40B4-BE49-F238E27FC236}">
                  <a16:creationId xmlns:a16="http://schemas.microsoft.com/office/drawing/2014/main" id="{02195235-8362-5C56-0A5E-348C0EDBF48B}"/>
                </a:ext>
              </a:extLst>
            </p:cNvPr>
            <p:cNvSpPr txBox="1"/>
            <p:nvPr/>
          </p:nvSpPr>
          <p:spPr>
            <a:xfrm>
              <a:off x="10129748" y="2824473"/>
              <a:ext cx="81785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10418</a:t>
              </a:r>
            </a:p>
          </p:txBody>
        </p:sp>
      </p:grpSp>
      <p:cxnSp>
        <p:nvCxnSpPr>
          <p:cNvPr id="46" name="Straight Arrow Connector 45">
            <a:extLst>
              <a:ext uri="{FF2B5EF4-FFF2-40B4-BE49-F238E27FC236}">
                <a16:creationId xmlns:a16="http://schemas.microsoft.com/office/drawing/2014/main" id="{F33BF3C0-DA84-17B5-1265-F6622D296014}"/>
              </a:ext>
            </a:extLst>
          </p:cNvPr>
          <p:cNvCxnSpPr>
            <a:cxnSpLocks/>
          </p:cNvCxnSpPr>
          <p:nvPr/>
        </p:nvCxnSpPr>
        <p:spPr>
          <a:xfrm>
            <a:off x="7151153" y="622427"/>
            <a:ext cx="0" cy="1098331"/>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nvGrpSpPr>
          <p:cNvPr id="60" name="Group 59">
            <a:extLst>
              <a:ext uri="{FF2B5EF4-FFF2-40B4-BE49-F238E27FC236}">
                <a16:creationId xmlns:a16="http://schemas.microsoft.com/office/drawing/2014/main" id="{8E789000-6191-0065-7D53-A46EAC802AD5}"/>
              </a:ext>
            </a:extLst>
          </p:cNvPr>
          <p:cNvGrpSpPr/>
          <p:nvPr/>
        </p:nvGrpSpPr>
        <p:grpSpPr>
          <a:xfrm>
            <a:off x="5690482" y="693457"/>
            <a:ext cx="4047411" cy="827801"/>
            <a:chOff x="5464234" y="495490"/>
            <a:chExt cx="4047411" cy="827801"/>
          </a:xfrm>
        </p:grpSpPr>
        <p:sp>
          <p:nvSpPr>
            <p:cNvPr id="55" name="TextBox 54">
              <a:extLst>
                <a:ext uri="{FF2B5EF4-FFF2-40B4-BE49-F238E27FC236}">
                  <a16:creationId xmlns:a16="http://schemas.microsoft.com/office/drawing/2014/main" id="{991E58E3-46F1-B731-03A0-6AA434855850}"/>
                </a:ext>
              </a:extLst>
            </p:cNvPr>
            <p:cNvSpPr txBox="1"/>
            <p:nvPr/>
          </p:nvSpPr>
          <p:spPr>
            <a:xfrm>
              <a:off x="5464234" y="495490"/>
              <a:ext cx="81785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10418</a:t>
              </a:r>
            </a:p>
          </p:txBody>
        </p:sp>
        <p:cxnSp>
          <p:nvCxnSpPr>
            <p:cNvPr id="58" name="Straight Arrow Connector 57">
              <a:extLst>
                <a:ext uri="{FF2B5EF4-FFF2-40B4-BE49-F238E27FC236}">
                  <a16:creationId xmlns:a16="http://schemas.microsoft.com/office/drawing/2014/main" id="{B90403CF-C338-A885-DD1F-8CCE5FC0FB5A}"/>
                </a:ext>
              </a:extLst>
            </p:cNvPr>
            <p:cNvCxnSpPr>
              <a:cxnSpLocks/>
            </p:cNvCxnSpPr>
            <p:nvPr/>
          </p:nvCxnSpPr>
          <p:spPr>
            <a:xfrm>
              <a:off x="6281085" y="790373"/>
              <a:ext cx="3230560" cy="532918"/>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6FFDEC8E-77C3-CFEC-4D27-3091CB46715B}"/>
              </a:ext>
            </a:extLst>
          </p:cNvPr>
          <p:cNvGrpSpPr/>
          <p:nvPr/>
        </p:nvGrpSpPr>
        <p:grpSpPr>
          <a:xfrm>
            <a:off x="3892044" y="5096803"/>
            <a:ext cx="765816" cy="646331"/>
            <a:chOff x="3831337" y="4327974"/>
            <a:chExt cx="765816" cy="646331"/>
          </a:xfrm>
        </p:grpSpPr>
        <p:sp>
          <p:nvSpPr>
            <p:cNvPr id="10" name="TextBox 9">
              <a:extLst>
                <a:ext uri="{FF2B5EF4-FFF2-40B4-BE49-F238E27FC236}">
                  <a16:creationId xmlns:a16="http://schemas.microsoft.com/office/drawing/2014/main" id="{949BFFC2-DA6D-2390-B07A-EA3454A39863}"/>
                </a:ext>
              </a:extLst>
            </p:cNvPr>
            <p:cNvSpPr txBox="1"/>
            <p:nvPr/>
          </p:nvSpPr>
          <p:spPr>
            <a:xfrm>
              <a:off x="4133565" y="4327974"/>
              <a:ext cx="463588" cy="646331"/>
            </a:xfrm>
            <a:prstGeom prst="rect">
              <a:avLst/>
            </a:prstGeom>
            <a:noFill/>
          </p:spPr>
          <p:txBody>
            <a:bodyPr wrap="none" rtlCol="0">
              <a:spAutoFit/>
            </a:bodyPr>
            <a:lstStyle/>
            <a:p>
              <a:r>
                <a:rPr lang="en-US" dirty="0" err="1">
                  <a:solidFill>
                    <a:srgbClr val="000000"/>
                  </a:solidFill>
                  <a:latin typeface="Menlo" panose="020B0609030804020204" pitchFamily="49" charset="0"/>
                </a:rPr>
                <a:t>fp</a:t>
              </a:r>
              <a:endParaRPr lang="en-US" dirty="0">
                <a:solidFill>
                  <a:srgbClr val="000000"/>
                </a:solidFill>
                <a:latin typeface="Menlo" panose="020B0609030804020204" pitchFamily="49" charset="0"/>
              </a:endParaRPr>
            </a:p>
            <a:p>
              <a:r>
                <a:rPr lang="en-US" dirty="0" err="1">
                  <a:solidFill>
                    <a:srgbClr val="000000"/>
                  </a:solidFill>
                  <a:latin typeface="Menlo" panose="020B0609030804020204" pitchFamily="49" charset="0"/>
                </a:rPr>
                <a:t>sp</a:t>
              </a:r>
              <a:endParaRPr lang="en-US" dirty="0">
                <a:solidFill>
                  <a:srgbClr val="000000"/>
                </a:solidFill>
                <a:latin typeface="Menlo" panose="020B0609030804020204" pitchFamily="49" charset="0"/>
              </a:endParaRPr>
            </a:p>
          </p:txBody>
        </p:sp>
        <p:cxnSp>
          <p:nvCxnSpPr>
            <p:cNvPr id="66" name="Straight Arrow Connector 65">
              <a:extLst>
                <a:ext uri="{FF2B5EF4-FFF2-40B4-BE49-F238E27FC236}">
                  <a16:creationId xmlns:a16="http://schemas.microsoft.com/office/drawing/2014/main" id="{1949AC88-CF04-6C4F-92EE-76104C5E4769}"/>
                </a:ext>
              </a:extLst>
            </p:cNvPr>
            <p:cNvCxnSpPr>
              <a:cxnSpLocks/>
            </p:cNvCxnSpPr>
            <p:nvPr/>
          </p:nvCxnSpPr>
          <p:spPr>
            <a:xfrm flipH="1">
              <a:off x="3831337" y="4499867"/>
              <a:ext cx="404858" cy="0"/>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921813E9-AD27-0D47-84BF-755883974760}"/>
                </a:ext>
              </a:extLst>
            </p:cNvPr>
            <p:cNvCxnSpPr>
              <a:cxnSpLocks/>
            </p:cNvCxnSpPr>
            <p:nvPr/>
          </p:nvCxnSpPr>
          <p:spPr>
            <a:xfrm flipH="1">
              <a:off x="3831337" y="4812523"/>
              <a:ext cx="404858" cy="0"/>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grpSp>
        <p:nvGrpSpPr>
          <p:cNvPr id="97" name="Group 96">
            <a:extLst>
              <a:ext uri="{FF2B5EF4-FFF2-40B4-BE49-F238E27FC236}">
                <a16:creationId xmlns:a16="http://schemas.microsoft.com/office/drawing/2014/main" id="{1DC33B04-D7F1-EC16-0E50-92ED4584902E}"/>
              </a:ext>
            </a:extLst>
          </p:cNvPr>
          <p:cNvGrpSpPr/>
          <p:nvPr/>
        </p:nvGrpSpPr>
        <p:grpSpPr>
          <a:xfrm>
            <a:off x="551354" y="3429000"/>
            <a:ext cx="4403669" cy="923330"/>
            <a:chOff x="551354" y="3429000"/>
            <a:chExt cx="4403669" cy="923330"/>
          </a:xfrm>
        </p:grpSpPr>
        <p:sp>
          <p:nvSpPr>
            <p:cNvPr id="4" name="Rectangle 3">
              <a:extLst>
                <a:ext uri="{FF2B5EF4-FFF2-40B4-BE49-F238E27FC236}">
                  <a16:creationId xmlns:a16="http://schemas.microsoft.com/office/drawing/2014/main" id="{5F13BEE0-F1B3-61C4-292D-A5A5598A36F9}"/>
                </a:ext>
              </a:extLst>
            </p:cNvPr>
            <p:cNvSpPr/>
            <p:nvPr/>
          </p:nvSpPr>
          <p:spPr>
            <a:xfrm>
              <a:off x="1626807" y="3646386"/>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10480 (</a:t>
              </a:r>
              <a:r>
                <a:rPr lang="en-US" dirty="0" err="1"/>
                <a:t>lr</a:t>
              </a:r>
              <a:r>
                <a:rPr lang="en-US" dirty="0"/>
                <a:t>)</a:t>
              </a:r>
            </a:p>
          </p:txBody>
        </p:sp>
        <p:sp>
          <p:nvSpPr>
            <p:cNvPr id="7" name="TextBox 6">
              <a:extLst>
                <a:ext uri="{FF2B5EF4-FFF2-40B4-BE49-F238E27FC236}">
                  <a16:creationId xmlns:a16="http://schemas.microsoft.com/office/drawing/2014/main" id="{D675A522-CD3D-FBD9-234C-EC3B0E67F7E7}"/>
                </a:ext>
              </a:extLst>
            </p:cNvPr>
            <p:cNvSpPr txBox="1"/>
            <p:nvPr/>
          </p:nvSpPr>
          <p:spPr>
            <a:xfrm>
              <a:off x="551354" y="3787586"/>
              <a:ext cx="838691" cy="369332"/>
            </a:xfrm>
            <a:prstGeom prst="rect">
              <a:avLst/>
            </a:prstGeom>
            <a:noFill/>
          </p:spPr>
          <p:txBody>
            <a:bodyPr wrap="none" rtlCol="0">
              <a:spAutoFit/>
            </a:bodyPr>
            <a:lstStyle/>
            <a:p>
              <a:r>
                <a:rPr lang="en-US" dirty="0"/>
                <a:t>main()</a:t>
              </a:r>
            </a:p>
          </p:txBody>
        </p:sp>
        <p:sp>
          <p:nvSpPr>
            <p:cNvPr id="21" name="Left Brace 20">
              <a:extLst>
                <a:ext uri="{FF2B5EF4-FFF2-40B4-BE49-F238E27FC236}">
                  <a16:creationId xmlns:a16="http://schemas.microsoft.com/office/drawing/2014/main" id="{080A09C0-5D59-ED1A-6A77-A966E5C0BF3F}"/>
                </a:ext>
              </a:extLst>
            </p:cNvPr>
            <p:cNvSpPr/>
            <p:nvPr/>
          </p:nvSpPr>
          <p:spPr>
            <a:xfrm>
              <a:off x="1357307" y="3658401"/>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1" name="TextBox 80">
              <a:extLst>
                <a:ext uri="{FF2B5EF4-FFF2-40B4-BE49-F238E27FC236}">
                  <a16:creationId xmlns:a16="http://schemas.microsoft.com/office/drawing/2014/main" id="{5C08E405-1C87-69C3-B013-136FB28BC541}"/>
                </a:ext>
              </a:extLst>
            </p:cNvPr>
            <p:cNvSpPr txBox="1"/>
            <p:nvPr/>
          </p:nvSpPr>
          <p:spPr>
            <a:xfrm>
              <a:off x="2957360" y="3429000"/>
              <a:ext cx="1997663" cy="923330"/>
            </a:xfrm>
            <a:prstGeom prst="rect">
              <a:avLst/>
            </a:prstGeom>
            <a:noFill/>
          </p:spPr>
          <p:txBody>
            <a:bodyPr wrap="none" rtlCol="0">
              <a:spAutoFit/>
            </a:bodyPr>
            <a:lstStyle/>
            <a:p>
              <a:r>
                <a:rPr lang="en-US" dirty="0">
                  <a:solidFill>
                    <a:srgbClr val="000000"/>
                  </a:solidFill>
                  <a:latin typeface="Menlo" panose="020B0609030804020204" pitchFamily="49" charset="0"/>
                </a:rPr>
                <a:t>Stack address</a:t>
              </a:r>
            </a:p>
            <a:p>
              <a:r>
                <a:rPr lang="en-US" sz="1800" dirty="0">
                  <a:solidFill>
                    <a:srgbClr val="000000"/>
                  </a:solidFill>
                  <a:effectLst/>
                  <a:latin typeface="Menlo" panose="020B0609030804020204" pitchFamily="49" charset="0"/>
                </a:rPr>
                <a:t>90300</a:t>
              </a:r>
            </a:p>
            <a:p>
              <a:r>
                <a:rPr lang="en-US" dirty="0">
                  <a:solidFill>
                    <a:srgbClr val="000000"/>
                  </a:solidFill>
                  <a:latin typeface="Menlo" panose="020B0609030804020204" pitchFamily="49" charset="0"/>
                </a:rPr>
                <a:t>902fc</a:t>
              </a:r>
              <a:endParaRPr lang="en-US" dirty="0"/>
            </a:p>
          </p:txBody>
        </p:sp>
        <p:sp>
          <p:nvSpPr>
            <p:cNvPr id="6" name="Rectangle 5">
              <a:extLst>
                <a:ext uri="{FF2B5EF4-FFF2-40B4-BE49-F238E27FC236}">
                  <a16:creationId xmlns:a16="http://schemas.microsoft.com/office/drawing/2014/main" id="{0FC8D06A-F1B7-AEE5-11D8-E763D306E45C}"/>
                </a:ext>
              </a:extLst>
            </p:cNvPr>
            <p:cNvSpPr/>
            <p:nvPr/>
          </p:nvSpPr>
          <p:spPr>
            <a:xfrm>
              <a:off x="1626807" y="3969268"/>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90308 </a:t>
              </a:r>
              <a:r>
                <a:rPr lang="en-US" dirty="0" err="1"/>
                <a:t>fp</a:t>
              </a:r>
              <a:endParaRPr lang="en-US" dirty="0"/>
            </a:p>
          </p:txBody>
        </p:sp>
      </p:grpSp>
      <p:grpSp>
        <p:nvGrpSpPr>
          <p:cNvPr id="98" name="Group 97">
            <a:extLst>
              <a:ext uri="{FF2B5EF4-FFF2-40B4-BE49-F238E27FC236}">
                <a16:creationId xmlns:a16="http://schemas.microsoft.com/office/drawing/2014/main" id="{C2507F89-2116-835D-419E-78E88FDAF66B}"/>
              </a:ext>
            </a:extLst>
          </p:cNvPr>
          <p:cNvGrpSpPr/>
          <p:nvPr/>
        </p:nvGrpSpPr>
        <p:grpSpPr>
          <a:xfrm>
            <a:off x="962080" y="4357857"/>
            <a:ext cx="2885289" cy="647025"/>
            <a:chOff x="962080" y="4357857"/>
            <a:chExt cx="2885289" cy="647025"/>
          </a:xfrm>
        </p:grpSpPr>
        <p:sp>
          <p:nvSpPr>
            <p:cNvPr id="8" name="Rectangle 7">
              <a:extLst>
                <a:ext uri="{FF2B5EF4-FFF2-40B4-BE49-F238E27FC236}">
                  <a16:creationId xmlns:a16="http://schemas.microsoft.com/office/drawing/2014/main" id="{0603B353-8372-6A05-AAC2-1D37E6A4B4C6}"/>
                </a:ext>
              </a:extLst>
            </p:cNvPr>
            <p:cNvSpPr/>
            <p:nvPr/>
          </p:nvSpPr>
          <p:spPr>
            <a:xfrm>
              <a:off x="1628013" y="4357857"/>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10434 </a:t>
              </a:r>
              <a:r>
                <a:rPr lang="en-US" dirty="0" err="1"/>
                <a:t>lr</a:t>
              </a:r>
              <a:endParaRPr lang="en-US" dirty="0"/>
            </a:p>
          </p:txBody>
        </p:sp>
        <p:sp>
          <p:nvSpPr>
            <p:cNvPr id="9" name="Rectangle 8">
              <a:extLst>
                <a:ext uri="{FF2B5EF4-FFF2-40B4-BE49-F238E27FC236}">
                  <a16:creationId xmlns:a16="http://schemas.microsoft.com/office/drawing/2014/main" id="{D34A2445-3A35-E99F-92E4-86A6DF62B1B5}"/>
                </a:ext>
              </a:extLst>
            </p:cNvPr>
            <p:cNvSpPr/>
            <p:nvPr/>
          </p:nvSpPr>
          <p:spPr>
            <a:xfrm>
              <a:off x="1628013" y="4680739"/>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90300 </a:t>
              </a:r>
              <a:r>
                <a:rPr lang="en-US" dirty="0" err="1"/>
                <a:t>fp</a:t>
              </a:r>
              <a:endParaRPr lang="en-US" dirty="0"/>
            </a:p>
          </p:txBody>
        </p:sp>
        <p:sp>
          <p:nvSpPr>
            <p:cNvPr id="11" name="TextBox 10">
              <a:extLst>
                <a:ext uri="{FF2B5EF4-FFF2-40B4-BE49-F238E27FC236}">
                  <a16:creationId xmlns:a16="http://schemas.microsoft.com/office/drawing/2014/main" id="{AD2E3577-22A8-DBC0-E185-73BBE4493730}"/>
                </a:ext>
              </a:extLst>
            </p:cNvPr>
            <p:cNvSpPr txBox="1"/>
            <p:nvPr/>
          </p:nvSpPr>
          <p:spPr>
            <a:xfrm>
              <a:off x="962080" y="4456099"/>
              <a:ext cx="466794" cy="369332"/>
            </a:xfrm>
            <a:prstGeom prst="rect">
              <a:avLst/>
            </a:prstGeom>
            <a:noFill/>
          </p:spPr>
          <p:txBody>
            <a:bodyPr wrap="none" rtlCol="0">
              <a:spAutoFit/>
            </a:bodyPr>
            <a:lstStyle/>
            <a:p>
              <a:r>
                <a:rPr lang="en-US" dirty="0"/>
                <a:t>a()</a:t>
              </a:r>
            </a:p>
          </p:txBody>
        </p:sp>
        <p:sp>
          <p:nvSpPr>
            <p:cNvPr id="22" name="Left Brace 21">
              <a:extLst>
                <a:ext uri="{FF2B5EF4-FFF2-40B4-BE49-F238E27FC236}">
                  <a16:creationId xmlns:a16="http://schemas.microsoft.com/office/drawing/2014/main" id="{BA2909B5-A310-AB01-3EA3-85764BAFFA34}"/>
                </a:ext>
              </a:extLst>
            </p:cNvPr>
            <p:cNvSpPr/>
            <p:nvPr/>
          </p:nvSpPr>
          <p:spPr>
            <a:xfrm>
              <a:off x="1350833" y="4414809"/>
              <a:ext cx="255071" cy="577140"/>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TextBox 81">
              <a:extLst>
                <a:ext uri="{FF2B5EF4-FFF2-40B4-BE49-F238E27FC236}">
                  <a16:creationId xmlns:a16="http://schemas.microsoft.com/office/drawing/2014/main" id="{DF05C5F6-2834-1168-61D4-A98D55E481E6}"/>
                </a:ext>
              </a:extLst>
            </p:cNvPr>
            <p:cNvSpPr txBox="1"/>
            <p:nvPr/>
          </p:nvSpPr>
          <p:spPr>
            <a:xfrm>
              <a:off x="2965396" y="4358551"/>
              <a:ext cx="881973" cy="646331"/>
            </a:xfrm>
            <a:prstGeom prst="rect">
              <a:avLst/>
            </a:prstGeom>
            <a:noFill/>
          </p:spPr>
          <p:txBody>
            <a:bodyPr wrap="none" rtlCol="0">
              <a:spAutoFit/>
            </a:bodyPr>
            <a:lstStyle/>
            <a:p>
              <a:r>
                <a:rPr lang="en-US" sz="1800" dirty="0">
                  <a:solidFill>
                    <a:srgbClr val="000000"/>
                  </a:solidFill>
                  <a:effectLst/>
                  <a:latin typeface="Menlo" panose="020B0609030804020204" pitchFamily="49" charset="0"/>
                </a:rPr>
                <a:t>902f8</a:t>
              </a:r>
            </a:p>
            <a:p>
              <a:r>
                <a:rPr lang="en-US" dirty="0">
                  <a:solidFill>
                    <a:srgbClr val="000000"/>
                  </a:solidFill>
                  <a:latin typeface="Menlo" panose="020B0609030804020204" pitchFamily="49" charset="0"/>
                </a:rPr>
                <a:t>902f4</a:t>
              </a:r>
              <a:endParaRPr lang="en-US" dirty="0"/>
            </a:p>
          </p:txBody>
        </p:sp>
      </p:grpSp>
      <p:sp>
        <p:nvSpPr>
          <p:cNvPr id="12" name="Rectangle 11">
            <a:extLst>
              <a:ext uri="{FF2B5EF4-FFF2-40B4-BE49-F238E27FC236}">
                <a16:creationId xmlns:a16="http://schemas.microsoft.com/office/drawing/2014/main" id="{2F1CDB44-6DC8-4CF2-8513-DF5AC14AC35A}"/>
              </a:ext>
            </a:extLst>
          </p:cNvPr>
          <p:cNvSpPr/>
          <p:nvPr/>
        </p:nvSpPr>
        <p:spPr>
          <a:xfrm>
            <a:off x="1621539" y="5076792"/>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10418  </a:t>
            </a:r>
            <a:r>
              <a:rPr lang="en-US" dirty="0" err="1"/>
              <a:t>lr</a:t>
            </a:r>
            <a:endParaRPr lang="en-US" dirty="0"/>
          </a:p>
        </p:txBody>
      </p:sp>
      <p:sp>
        <p:nvSpPr>
          <p:cNvPr id="19" name="Rectangle 18">
            <a:extLst>
              <a:ext uri="{FF2B5EF4-FFF2-40B4-BE49-F238E27FC236}">
                <a16:creationId xmlns:a16="http://schemas.microsoft.com/office/drawing/2014/main" id="{DAE7CBE0-A284-41FB-A63B-C93DC9AEA49F}"/>
              </a:ext>
            </a:extLst>
          </p:cNvPr>
          <p:cNvSpPr/>
          <p:nvPr/>
        </p:nvSpPr>
        <p:spPr>
          <a:xfrm>
            <a:off x="1621539" y="539967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902f8 </a:t>
            </a:r>
            <a:r>
              <a:rPr lang="en-US" dirty="0" err="1"/>
              <a:t>fp</a:t>
            </a:r>
            <a:endParaRPr lang="en-US" dirty="0"/>
          </a:p>
        </p:txBody>
      </p:sp>
      <p:sp>
        <p:nvSpPr>
          <p:cNvPr id="20" name="TextBox 19">
            <a:extLst>
              <a:ext uri="{FF2B5EF4-FFF2-40B4-BE49-F238E27FC236}">
                <a16:creationId xmlns:a16="http://schemas.microsoft.com/office/drawing/2014/main" id="{99569385-2BC0-1AB5-C1B4-72D53C1A51A2}"/>
              </a:ext>
            </a:extLst>
          </p:cNvPr>
          <p:cNvSpPr txBox="1"/>
          <p:nvPr/>
        </p:nvSpPr>
        <p:spPr>
          <a:xfrm>
            <a:off x="904531" y="5246768"/>
            <a:ext cx="466794" cy="369332"/>
          </a:xfrm>
          <a:prstGeom prst="rect">
            <a:avLst/>
          </a:prstGeom>
          <a:noFill/>
        </p:spPr>
        <p:txBody>
          <a:bodyPr wrap="none" rtlCol="0">
            <a:spAutoFit/>
          </a:bodyPr>
          <a:lstStyle/>
          <a:p>
            <a:r>
              <a:rPr lang="en-US" dirty="0"/>
              <a:t>b()</a:t>
            </a:r>
          </a:p>
        </p:txBody>
      </p:sp>
      <p:sp>
        <p:nvSpPr>
          <p:cNvPr id="24" name="Left Brace 23">
            <a:extLst>
              <a:ext uri="{FF2B5EF4-FFF2-40B4-BE49-F238E27FC236}">
                <a16:creationId xmlns:a16="http://schemas.microsoft.com/office/drawing/2014/main" id="{D582D252-4D11-DB9A-5726-722A9E7309DF}"/>
              </a:ext>
            </a:extLst>
          </p:cNvPr>
          <p:cNvSpPr/>
          <p:nvPr/>
        </p:nvSpPr>
        <p:spPr>
          <a:xfrm>
            <a:off x="1357306" y="5101892"/>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5" name="TextBox 84">
            <a:extLst>
              <a:ext uri="{FF2B5EF4-FFF2-40B4-BE49-F238E27FC236}">
                <a16:creationId xmlns:a16="http://schemas.microsoft.com/office/drawing/2014/main" id="{4183D419-1514-60E6-0276-07C74A16E05D}"/>
              </a:ext>
            </a:extLst>
          </p:cNvPr>
          <p:cNvSpPr txBox="1"/>
          <p:nvPr/>
        </p:nvSpPr>
        <p:spPr>
          <a:xfrm>
            <a:off x="3024142" y="5097612"/>
            <a:ext cx="881973" cy="646331"/>
          </a:xfrm>
          <a:prstGeom prst="rect">
            <a:avLst/>
          </a:prstGeom>
          <a:noFill/>
        </p:spPr>
        <p:txBody>
          <a:bodyPr wrap="none" rtlCol="0">
            <a:spAutoFit/>
          </a:bodyPr>
          <a:lstStyle/>
          <a:p>
            <a:r>
              <a:rPr lang="en-US" sz="1800" dirty="0">
                <a:solidFill>
                  <a:srgbClr val="000000"/>
                </a:solidFill>
                <a:effectLst/>
                <a:latin typeface="Menlo" panose="020B0609030804020204" pitchFamily="49" charset="0"/>
              </a:rPr>
              <a:t>902f0</a:t>
            </a:r>
          </a:p>
          <a:p>
            <a:r>
              <a:rPr lang="en-US" dirty="0">
                <a:solidFill>
                  <a:srgbClr val="000000"/>
                </a:solidFill>
                <a:latin typeface="Menlo" panose="020B0609030804020204" pitchFamily="49" charset="0"/>
              </a:rPr>
              <a:t>902ec</a:t>
            </a:r>
            <a:endParaRPr lang="en-US" dirty="0"/>
          </a:p>
        </p:txBody>
      </p:sp>
    </p:spTree>
    <p:extLst>
      <p:ext uri="{BB962C8B-B14F-4D97-AF65-F5344CB8AC3E}">
        <p14:creationId xmlns:p14="http://schemas.microsoft.com/office/powerpoint/2010/main" val="2605747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20F9D-A687-2742-A471-69917228E30A}"/>
              </a:ext>
            </a:extLst>
          </p:cNvPr>
          <p:cNvSpPr>
            <a:spLocks noGrp="1"/>
          </p:cNvSpPr>
          <p:nvPr>
            <p:ph type="title"/>
          </p:nvPr>
        </p:nvSpPr>
        <p:spPr>
          <a:xfrm>
            <a:off x="0" y="-132326"/>
            <a:ext cx="7326500" cy="715294"/>
          </a:xfrm>
        </p:spPr>
        <p:txBody>
          <a:bodyPr/>
          <a:lstStyle/>
          <a:p>
            <a:r>
              <a:rPr lang="en-US" dirty="0"/>
              <a:t>Using Minimal Stack Frames</a:t>
            </a:r>
          </a:p>
        </p:txBody>
      </p:sp>
      <p:sp>
        <p:nvSpPr>
          <p:cNvPr id="5" name="Rounded Rectangle 4">
            <a:extLst>
              <a:ext uri="{FF2B5EF4-FFF2-40B4-BE49-F238E27FC236}">
                <a16:creationId xmlns:a16="http://schemas.microsoft.com/office/drawing/2014/main" id="{87A44138-D76D-2949-9AFE-742BFE6A3C70}"/>
              </a:ext>
            </a:extLst>
          </p:cNvPr>
          <p:cNvSpPr/>
          <p:nvPr/>
        </p:nvSpPr>
        <p:spPr bwMode="auto">
          <a:xfrm>
            <a:off x="672266" y="581947"/>
            <a:ext cx="2080396" cy="2541210"/>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200" dirty="0">
                <a:solidFill>
                  <a:schemeClr val="tx2"/>
                </a:solidFill>
                <a:latin typeface="Consolas" panose="020B0609020204030204" pitchFamily="49" charset="0"/>
                <a:cs typeface="Consolas" panose="020B0609020204030204" pitchFamily="49" charset="0"/>
              </a:rPr>
              <a:t>int b(void)</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    return 0;</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int a(void)</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    b();</a:t>
            </a:r>
          </a:p>
          <a:p>
            <a:r>
              <a:rPr lang="en-US" sz="1200" dirty="0">
                <a:solidFill>
                  <a:schemeClr val="tx2"/>
                </a:solidFill>
                <a:latin typeface="Consolas" panose="020B0609020204030204" pitchFamily="49" charset="0"/>
                <a:cs typeface="Consolas" panose="020B0609020204030204" pitchFamily="49" charset="0"/>
              </a:rPr>
              <a:t>    return 0;</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int main(void)</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     a();</a:t>
            </a:r>
          </a:p>
          <a:p>
            <a:r>
              <a:rPr lang="en-US" sz="1200" dirty="0">
                <a:solidFill>
                  <a:schemeClr val="tx2"/>
                </a:solidFill>
                <a:latin typeface="Consolas" panose="020B0609020204030204" pitchFamily="49" charset="0"/>
                <a:cs typeface="Consolas" panose="020B0609020204030204" pitchFamily="49" charset="0"/>
              </a:rPr>
              <a:t>     a();</a:t>
            </a:r>
          </a:p>
        </p:txBody>
      </p:sp>
      <p:sp>
        <p:nvSpPr>
          <p:cNvPr id="48" name="TextBox 47">
            <a:extLst>
              <a:ext uri="{FF2B5EF4-FFF2-40B4-BE49-F238E27FC236}">
                <a16:creationId xmlns:a16="http://schemas.microsoft.com/office/drawing/2014/main" id="{11707CB4-64FC-C84B-9F4B-8A455F26410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6" name="Rounded Rectangle 25">
            <a:extLst>
              <a:ext uri="{FF2B5EF4-FFF2-40B4-BE49-F238E27FC236}">
                <a16:creationId xmlns:a16="http://schemas.microsoft.com/office/drawing/2014/main" id="{C928133E-A4B3-6411-30D7-85D56C267F45}"/>
              </a:ext>
            </a:extLst>
          </p:cNvPr>
          <p:cNvSpPr/>
          <p:nvPr/>
        </p:nvSpPr>
        <p:spPr bwMode="auto">
          <a:xfrm>
            <a:off x="6798696" y="65641"/>
            <a:ext cx="5355323" cy="642913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000103f4 &lt;b&gt;:</a:t>
            </a:r>
          </a:p>
          <a:p>
            <a:r>
              <a:rPr lang="en-US" sz="1600" dirty="0">
                <a:solidFill>
                  <a:srgbClr val="000000"/>
                </a:solidFill>
                <a:effectLst/>
                <a:latin typeface="Menlo" panose="020B0609030804020204" pitchFamily="49" charset="0"/>
              </a:rPr>
              <a:t>   103f4: e92d4800 	push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103f8: e28db004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103fc: e3a00000 	mov r0, 0</a:t>
            </a:r>
          </a:p>
          <a:p>
            <a:r>
              <a:rPr lang="en-US" sz="1600" dirty="0">
                <a:solidFill>
                  <a:srgbClr val="000000"/>
                </a:solidFill>
                <a:effectLst/>
                <a:latin typeface="Menlo" panose="020B0609030804020204" pitchFamily="49" charset="0"/>
              </a:rPr>
              <a:t>   10400: e24bd004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10404: e8bd4800 	</a:t>
            </a:r>
            <a:r>
              <a:rPr lang="en-US" sz="1600" dirty="0">
                <a:solidFill>
                  <a:srgbClr val="7030A0"/>
                </a:solidFill>
                <a:effectLst/>
                <a:latin typeface="Menlo" panose="020B0609030804020204" pitchFamily="49" charset="0"/>
              </a:rPr>
              <a:t>pop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10408: e12fff1e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0001040c &lt;a&gt;:</a:t>
            </a:r>
          </a:p>
          <a:p>
            <a:r>
              <a:rPr lang="en-US" sz="1600" dirty="0">
                <a:solidFill>
                  <a:srgbClr val="000000"/>
                </a:solidFill>
                <a:effectLst/>
                <a:latin typeface="Menlo" panose="020B0609030804020204" pitchFamily="49" charset="0"/>
              </a:rPr>
              <a:t>   1040c: e92d4800 	push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10410: e28db004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10414: ebfffff6 	bl 103f4 &lt;b&gt;</a:t>
            </a:r>
          </a:p>
          <a:p>
            <a:r>
              <a:rPr lang="en-US" sz="1600" dirty="0">
                <a:solidFill>
                  <a:srgbClr val="000000"/>
                </a:solidFill>
                <a:effectLst/>
                <a:latin typeface="Menlo" panose="020B0609030804020204" pitchFamily="49" charset="0"/>
              </a:rPr>
              <a:t>   10418: e3a00000 	mov r0, 0</a:t>
            </a:r>
          </a:p>
          <a:p>
            <a:r>
              <a:rPr lang="en-US" sz="1600" dirty="0">
                <a:solidFill>
                  <a:srgbClr val="000000"/>
                </a:solidFill>
                <a:effectLst/>
                <a:latin typeface="Menlo" panose="020B0609030804020204" pitchFamily="49" charset="0"/>
              </a:rPr>
              <a:t>   1041c: e24bd004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10420: e8bd4800 	</a:t>
            </a:r>
            <a:r>
              <a:rPr lang="en-US" sz="1600" dirty="0">
                <a:solidFill>
                  <a:srgbClr val="7030A0"/>
                </a:solidFill>
                <a:effectLst/>
                <a:latin typeface="Menlo" panose="020B0609030804020204" pitchFamily="49" charset="0"/>
              </a:rPr>
              <a:t>pop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10424: e12fff1e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00010428 &lt;main&gt;:</a:t>
            </a:r>
          </a:p>
          <a:p>
            <a:r>
              <a:rPr lang="en-US" sz="1600" dirty="0">
                <a:solidFill>
                  <a:srgbClr val="000000"/>
                </a:solidFill>
                <a:effectLst/>
                <a:latin typeface="Menlo" panose="020B0609030804020204" pitchFamily="49" charset="0"/>
              </a:rPr>
              <a:t>   10428: e92d4800 	push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1042c: e28db004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10430: ebfffff5 	bl 1040c &lt;a&gt;</a:t>
            </a:r>
          </a:p>
          <a:p>
            <a:r>
              <a:rPr lang="en-US" sz="1600" dirty="0">
                <a:solidFill>
                  <a:srgbClr val="000000"/>
                </a:solidFill>
                <a:effectLst/>
                <a:latin typeface="Menlo" panose="020B0609030804020204" pitchFamily="49" charset="0"/>
              </a:rPr>
              <a:t>   10434: ebfffff4 	bl 1040c &lt;a&gt;</a:t>
            </a:r>
          </a:p>
          <a:p>
            <a:r>
              <a:rPr lang="en-US" sz="1600" dirty="0">
                <a:solidFill>
                  <a:srgbClr val="000000"/>
                </a:solidFill>
                <a:effectLst/>
                <a:latin typeface="Menlo" panose="020B0609030804020204" pitchFamily="49" charset="0"/>
              </a:rPr>
              <a:t>// not shown</a:t>
            </a:r>
          </a:p>
        </p:txBody>
      </p:sp>
      <p:grpSp>
        <p:nvGrpSpPr>
          <p:cNvPr id="83" name="Group 82">
            <a:extLst>
              <a:ext uri="{FF2B5EF4-FFF2-40B4-BE49-F238E27FC236}">
                <a16:creationId xmlns:a16="http://schemas.microsoft.com/office/drawing/2014/main" id="{2EDA3E32-B406-BB29-D80A-C5C04120E895}"/>
              </a:ext>
            </a:extLst>
          </p:cNvPr>
          <p:cNvGrpSpPr/>
          <p:nvPr/>
        </p:nvGrpSpPr>
        <p:grpSpPr>
          <a:xfrm>
            <a:off x="11191798" y="2731397"/>
            <a:ext cx="840589" cy="3014092"/>
            <a:chOff x="10202487" y="102218"/>
            <a:chExt cx="840589" cy="3014092"/>
          </a:xfrm>
        </p:grpSpPr>
        <p:grpSp>
          <p:nvGrpSpPr>
            <p:cNvPr id="65" name="Group 64">
              <a:extLst>
                <a:ext uri="{FF2B5EF4-FFF2-40B4-BE49-F238E27FC236}">
                  <a16:creationId xmlns:a16="http://schemas.microsoft.com/office/drawing/2014/main" id="{0BE324D5-9894-E2DC-CB1B-C20ACBE0D499}"/>
                </a:ext>
              </a:extLst>
            </p:cNvPr>
            <p:cNvGrpSpPr/>
            <p:nvPr/>
          </p:nvGrpSpPr>
          <p:grpSpPr>
            <a:xfrm>
              <a:off x="10359199" y="102218"/>
              <a:ext cx="683877" cy="3014092"/>
              <a:chOff x="10654683" y="133469"/>
              <a:chExt cx="683877" cy="3014092"/>
            </a:xfrm>
          </p:grpSpPr>
          <p:cxnSp>
            <p:nvCxnSpPr>
              <p:cNvPr id="27" name="Straight Arrow Connector 26">
                <a:extLst>
                  <a:ext uri="{FF2B5EF4-FFF2-40B4-BE49-F238E27FC236}">
                    <a16:creationId xmlns:a16="http://schemas.microsoft.com/office/drawing/2014/main" id="{57785B76-25A7-AA7F-C8FC-D192543AE12B}"/>
                  </a:ext>
                </a:extLst>
              </p:cNvPr>
              <p:cNvCxnSpPr>
                <a:cxnSpLocks/>
              </p:cNvCxnSpPr>
              <p:nvPr/>
            </p:nvCxnSpPr>
            <p:spPr>
              <a:xfrm flipH="1">
                <a:off x="10654683" y="133469"/>
                <a:ext cx="683877"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122A068B-9BC6-3084-C8DA-8FF1B113072F}"/>
                  </a:ext>
                </a:extLst>
              </p:cNvPr>
              <p:cNvCxnSpPr>
                <a:cxnSpLocks/>
              </p:cNvCxnSpPr>
              <p:nvPr/>
            </p:nvCxnSpPr>
            <p:spPr>
              <a:xfrm flipV="1">
                <a:off x="11338560" y="133469"/>
                <a:ext cx="0" cy="3014092"/>
              </a:xfrm>
              <a:prstGeom prst="straightConnector1">
                <a:avLst/>
              </a:prstGeom>
              <a:ln w="38100">
                <a:solidFill>
                  <a:srgbClr val="0070C0"/>
                </a:solidFill>
                <a:tailEnd type="non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BD7338E-75DF-79CC-AF84-388953150155}"/>
                  </a:ext>
                </a:extLst>
              </p:cNvPr>
              <p:cNvCxnSpPr>
                <a:cxnSpLocks/>
              </p:cNvCxnSpPr>
              <p:nvPr/>
            </p:nvCxnSpPr>
            <p:spPr>
              <a:xfrm flipH="1">
                <a:off x="10654683" y="3147561"/>
                <a:ext cx="683877" cy="0"/>
              </a:xfrm>
              <a:prstGeom prst="straightConnector1">
                <a:avLst/>
              </a:prstGeom>
              <a:ln w="38100">
                <a:solidFill>
                  <a:srgbClr val="0070C0"/>
                </a:solidFill>
                <a:tailEnd type="none"/>
              </a:ln>
            </p:spPr>
            <p:style>
              <a:lnRef idx="1">
                <a:schemeClr val="accent1"/>
              </a:lnRef>
              <a:fillRef idx="0">
                <a:schemeClr val="accent1"/>
              </a:fillRef>
              <a:effectRef idx="0">
                <a:schemeClr val="accent1"/>
              </a:effectRef>
              <a:fontRef idx="minor">
                <a:schemeClr val="tx1"/>
              </a:fontRef>
            </p:style>
          </p:cxnSp>
        </p:grpSp>
        <p:sp>
          <p:nvSpPr>
            <p:cNvPr id="72" name="TextBox 71">
              <a:extLst>
                <a:ext uri="{FF2B5EF4-FFF2-40B4-BE49-F238E27FC236}">
                  <a16:creationId xmlns:a16="http://schemas.microsoft.com/office/drawing/2014/main" id="{DF528F04-5CDA-4C55-62F7-4ADF7BDA41F1}"/>
                </a:ext>
              </a:extLst>
            </p:cNvPr>
            <p:cNvSpPr txBox="1"/>
            <p:nvPr/>
          </p:nvSpPr>
          <p:spPr>
            <a:xfrm>
              <a:off x="10202487" y="1639801"/>
              <a:ext cx="81785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10434</a:t>
              </a:r>
            </a:p>
          </p:txBody>
        </p:sp>
      </p:grpSp>
      <p:grpSp>
        <p:nvGrpSpPr>
          <p:cNvPr id="13" name="Group 12">
            <a:extLst>
              <a:ext uri="{FF2B5EF4-FFF2-40B4-BE49-F238E27FC236}">
                <a16:creationId xmlns:a16="http://schemas.microsoft.com/office/drawing/2014/main" id="{02962783-2E44-E013-D219-90A1513DB103}"/>
              </a:ext>
            </a:extLst>
          </p:cNvPr>
          <p:cNvGrpSpPr/>
          <p:nvPr/>
        </p:nvGrpSpPr>
        <p:grpSpPr>
          <a:xfrm>
            <a:off x="10939583" y="567834"/>
            <a:ext cx="913328" cy="2712375"/>
            <a:chOff x="10129748" y="1818211"/>
            <a:chExt cx="913328" cy="2712375"/>
          </a:xfrm>
        </p:grpSpPr>
        <p:grpSp>
          <p:nvGrpSpPr>
            <p:cNvPr id="14" name="Group 13">
              <a:extLst>
                <a:ext uri="{FF2B5EF4-FFF2-40B4-BE49-F238E27FC236}">
                  <a16:creationId xmlns:a16="http://schemas.microsoft.com/office/drawing/2014/main" id="{BF3D4DC5-30E2-2AFF-AD9C-27228D5F4807}"/>
                </a:ext>
              </a:extLst>
            </p:cNvPr>
            <p:cNvGrpSpPr/>
            <p:nvPr/>
          </p:nvGrpSpPr>
          <p:grpSpPr>
            <a:xfrm>
              <a:off x="10359199" y="1818211"/>
              <a:ext cx="683877" cy="2712375"/>
              <a:chOff x="10654683" y="1849462"/>
              <a:chExt cx="683877" cy="2712375"/>
            </a:xfrm>
          </p:grpSpPr>
          <p:cxnSp>
            <p:nvCxnSpPr>
              <p:cNvPr id="16" name="Straight Arrow Connector 15">
                <a:extLst>
                  <a:ext uri="{FF2B5EF4-FFF2-40B4-BE49-F238E27FC236}">
                    <a16:creationId xmlns:a16="http://schemas.microsoft.com/office/drawing/2014/main" id="{AD3DEE09-5BE8-842F-D744-73397F9DE261}"/>
                  </a:ext>
                </a:extLst>
              </p:cNvPr>
              <p:cNvCxnSpPr>
                <a:cxnSpLocks/>
              </p:cNvCxnSpPr>
              <p:nvPr/>
            </p:nvCxnSpPr>
            <p:spPr>
              <a:xfrm flipH="1">
                <a:off x="10834159" y="1849462"/>
                <a:ext cx="504401" cy="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BEC16EC-BFDE-290A-2747-93B76EA8D3EF}"/>
                  </a:ext>
                </a:extLst>
              </p:cNvPr>
              <p:cNvCxnSpPr>
                <a:cxnSpLocks/>
              </p:cNvCxnSpPr>
              <p:nvPr/>
            </p:nvCxnSpPr>
            <p:spPr>
              <a:xfrm flipV="1">
                <a:off x="11338560" y="1849462"/>
                <a:ext cx="0" cy="2712375"/>
              </a:xfrm>
              <a:prstGeom prst="straightConnector1">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360A620-848A-4816-6D66-8EBA9D91E211}"/>
                  </a:ext>
                </a:extLst>
              </p:cNvPr>
              <p:cNvCxnSpPr>
                <a:cxnSpLocks/>
              </p:cNvCxnSpPr>
              <p:nvPr/>
            </p:nvCxnSpPr>
            <p:spPr>
              <a:xfrm flipH="1">
                <a:off x="10654683" y="4561837"/>
                <a:ext cx="683877" cy="0"/>
              </a:xfrm>
              <a:prstGeom prst="straightConnector1">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grpSp>
        <p:sp>
          <p:nvSpPr>
            <p:cNvPr id="15" name="TextBox 14">
              <a:extLst>
                <a:ext uri="{FF2B5EF4-FFF2-40B4-BE49-F238E27FC236}">
                  <a16:creationId xmlns:a16="http://schemas.microsoft.com/office/drawing/2014/main" id="{02195235-8362-5C56-0A5E-348C0EDBF48B}"/>
                </a:ext>
              </a:extLst>
            </p:cNvPr>
            <p:cNvSpPr txBox="1"/>
            <p:nvPr/>
          </p:nvSpPr>
          <p:spPr>
            <a:xfrm>
              <a:off x="10129748" y="2824473"/>
              <a:ext cx="81785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10418</a:t>
              </a:r>
            </a:p>
          </p:txBody>
        </p:sp>
      </p:grpSp>
      <p:grpSp>
        <p:nvGrpSpPr>
          <p:cNvPr id="35" name="Group 34">
            <a:extLst>
              <a:ext uri="{FF2B5EF4-FFF2-40B4-BE49-F238E27FC236}">
                <a16:creationId xmlns:a16="http://schemas.microsoft.com/office/drawing/2014/main" id="{39FF7B92-911C-B0BF-C481-1B47CFFEBB46}"/>
              </a:ext>
            </a:extLst>
          </p:cNvPr>
          <p:cNvGrpSpPr/>
          <p:nvPr/>
        </p:nvGrpSpPr>
        <p:grpSpPr>
          <a:xfrm>
            <a:off x="5734474" y="1809073"/>
            <a:ext cx="1641812" cy="1654330"/>
            <a:chOff x="5088867" y="3337946"/>
            <a:chExt cx="1641812" cy="1654330"/>
          </a:xfrm>
        </p:grpSpPr>
        <p:grpSp>
          <p:nvGrpSpPr>
            <p:cNvPr id="77" name="Group 76">
              <a:extLst>
                <a:ext uri="{FF2B5EF4-FFF2-40B4-BE49-F238E27FC236}">
                  <a16:creationId xmlns:a16="http://schemas.microsoft.com/office/drawing/2014/main" id="{6732E9BE-BDD2-E5AC-88BE-0181D971A3E6}"/>
                </a:ext>
              </a:extLst>
            </p:cNvPr>
            <p:cNvGrpSpPr/>
            <p:nvPr/>
          </p:nvGrpSpPr>
          <p:grpSpPr>
            <a:xfrm>
              <a:off x="5948075" y="3337946"/>
              <a:ext cx="782604" cy="1654330"/>
              <a:chOff x="6832417" y="3248790"/>
              <a:chExt cx="782604" cy="1180018"/>
            </a:xfrm>
          </p:grpSpPr>
          <p:cxnSp>
            <p:nvCxnSpPr>
              <p:cNvPr id="78" name="Straight Arrow Connector 77">
                <a:extLst>
                  <a:ext uri="{FF2B5EF4-FFF2-40B4-BE49-F238E27FC236}">
                    <a16:creationId xmlns:a16="http://schemas.microsoft.com/office/drawing/2014/main" id="{F671A948-198A-0F6A-9711-4DA06322F8D0}"/>
                  </a:ext>
                </a:extLst>
              </p:cNvPr>
              <p:cNvCxnSpPr>
                <a:cxnSpLocks/>
              </p:cNvCxnSpPr>
              <p:nvPr/>
            </p:nvCxnSpPr>
            <p:spPr>
              <a:xfrm flipH="1">
                <a:off x="6832417" y="3248790"/>
                <a:ext cx="666854" cy="0"/>
              </a:xfrm>
              <a:prstGeom prst="straightConnector1">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EDA4B07B-23B3-8485-C68A-216659207C3C}"/>
                  </a:ext>
                </a:extLst>
              </p:cNvPr>
              <p:cNvCxnSpPr>
                <a:cxnSpLocks/>
              </p:cNvCxnSpPr>
              <p:nvPr/>
            </p:nvCxnSpPr>
            <p:spPr>
              <a:xfrm flipV="1">
                <a:off x="6832417" y="3248790"/>
                <a:ext cx="0" cy="1175055"/>
              </a:xfrm>
              <a:prstGeom prst="straightConnector1">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9752E4DF-BFE3-4303-B3F5-7A2BB7A31039}"/>
                  </a:ext>
                </a:extLst>
              </p:cNvPr>
              <p:cNvCxnSpPr>
                <a:cxnSpLocks/>
              </p:cNvCxnSpPr>
              <p:nvPr/>
            </p:nvCxnSpPr>
            <p:spPr>
              <a:xfrm>
                <a:off x="6832417" y="4428808"/>
                <a:ext cx="782604" cy="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186962E4-0AB5-1377-AF32-CCC9B77D39FE}"/>
                </a:ext>
              </a:extLst>
            </p:cNvPr>
            <p:cNvSpPr txBox="1"/>
            <p:nvPr/>
          </p:nvSpPr>
          <p:spPr>
            <a:xfrm>
              <a:off x="5088867" y="4051824"/>
              <a:ext cx="81785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10418</a:t>
              </a:r>
            </a:p>
          </p:txBody>
        </p:sp>
      </p:grpSp>
      <p:cxnSp>
        <p:nvCxnSpPr>
          <p:cNvPr id="43" name="Straight Arrow Connector 42">
            <a:extLst>
              <a:ext uri="{FF2B5EF4-FFF2-40B4-BE49-F238E27FC236}">
                <a16:creationId xmlns:a16="http://schemas.microsoft.com/office/drawing/2014/main" id="{FD2B4DFD-6D9D-53EA-5F19-3067D098E93A}"/>
              </a:ext>
            </a:extLst>
          </p:cNvPr>
          <p:cNvCxnSpPr>
            <a:cxnSpLocks/>
          </p:cNvCxnSpPr>
          <p:nvPr/>
        </p:nvCxnSpPr>
        <p:spPr>
          <a:xfrm>
            <a:off x="7258792" y="3626967"/>
            <a:ext cx="0" cy="611474"/>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F33BF3C0-DA84-17B5-1265-F6622D296014}"/>
              </a:ext>
            </a:extLst>
          </p:cNvPr>
          <p:cNvCxnSpPr>
            <a:cxnSpLocks/>
          </p:cNvCxnSpPr>
          <p:nvPr/>
        </p:nvCxnSpPr>
        <p:spPr>
          <a:xfrm>
            <a:off x="7151153" y="622427"/>
            <a:ext cx="0" cy="1098331"/>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nvGrpSpPr>
          <p:cNvPr id="60" name="Group 59">
            <a:extLst>
              <a:ext uri="{FF2B5EF4-FFF2-40B4-BE49-F238E27FC236}">
                <a16:creationId xmlns:a16="http://schemas.microsoft.com/office/drawing/2014/main" id="{8E789000-6191-0065-7D53-A46EAC802AD5}"/>
              </a:ext>
            </a:extLst>
          </p:cNvPr>
          <p:cNvGrpSpPr/>
          <p:nvPr/>
        </p:nvGrpSpPr>
        <p:grpSpPr>
          <a:xfrm>
            <a:off x="5690482" y="693457"/>
            <a:ext cx="4047411" cy="827801"/>
            <a:chOff x="5464234" y="495490"/>
            <a:chExt cx="4047411" cy="827801"/>
          </a:xfrm>
        </p:grpSpPr>
        <p:sp>
          <p:nvSpPr>
            <p:cNvPr id="55" name="TextBox 54">
              <a:extLst>
                <a:ext uri="{FF2B5EF4-FFF2-40B4-BE49-F238E27FC236}">
                  <a16:creationId xmlns:a16="http://schemas.microsoft.com/office/drawing/2014/main" id="{991E58E3-46F1-B731-03A0-6AA434855850}"/>
                </a:ext>
              </a:extLst>
            </p:cNvPr>
            <p:cNvSpPr txBox="1"/>
            <p:nvPr/>
          </p:nvSpPr>
          <p:spPr>
            <a:xfrm>
              <a:off x="5464234" y="495490"/>
              <a:ext cx="81785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10418</a:t>
              </a:r>
            </a:p>
          </p:txBody>
        </p:sp>
        <p:cxnSp>
          <p:nvCxnSpPr>
            <p:cNvPr id="58" name="Straight Arrow Connector 57">
              <a:extLst>
                <a:ext uri="{FF2B5EF4-FFF2-40B4-BE49-F238E27FC236}">
                  <a16:creationId xmlns:a16="http://schemas.microsoft.com/office/drawing/2014/main" id="{B90403CF-C338-A885-DD1F-8CCE5FC0FB5A}"/>
                </a:ext>
              </a:extLst>
            </p:cNvPr>
            <p:cNvCxnSpPr>
              <a:cxnSpLocks/>
            </p:cNvCxnSpPr>
            <p:nvPr/>
          </p:nvCxnSpPr>
          <p:spPr>
            <a:xfrm>
              <a:off x="6281085" y="790373"/>
              <a:ext cx="3230560" cy="532918"/>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grpSp>
      <p:grpSp>
        <p:nvGrpSpPr>
          <p:cNvPr id="64" name="Group 63">
            <a:extLst>
              <a:ext uri="{FF2B5EF4-FFF2-40B4-BE49-F238E27FC236}">
                <a16:creationId xmlns:a16="http://schemas.microsoft.com/office/drawing/2014/main" id="{549D4734-D77D-FD4C-0A74-CD3F7D7B0AB7}"/>
              </a:ext>
            </a:extLst>
          </p:cNvPr>
          <p:cNvGrpSpPr/>
          <p:nvPr/>
        </p:nvGrpSpPr>
        <p:grpSpPr>
          <a:xfrm>
            <a:off x="5598118" y="3696963"/>
            <a:ext cx="4117721" cy="646331"/>
            <a:chOff x="5371870" y="3498996"/>
            <a:chExt cx="4117721" cy="646331"/>
          </a:xfrm>
        </p:grpSpPr>
        <p:sp>
          <p:nvSpPr>
            <p:cNvPr id="56" name="TextBox 55">
              <a:extLst>
                <a:ext uri="{FF2B5EF4-FFF2-40B4-BE49-F238E27FC236}">
                  <a16:creationId xmlns:a16="http://schemas.microsoft.com/office/drawing/2014/main" id="{77FC5C27-D5D6-56E9-30F6-76EF2A276696}"/>
                </a:ext>
              </a:extLst>
            </p:cNvPr>
            <p:cNvSpPr txBox="1"/>
            <p:nvPr/>
          </p:nvSpPr>
          <p:spPr>
            <a:xfrm>
              <a:off x="5371870" y="3498996"/>
              <a:ext cx="81785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10434</a:t>
              </a:r>
            </a:p>
          </p:txBody>
        </p:sp>
        <p:cxnSp>
          <p:nvCxnSpPr>
            <p:cNvPr id="61" name="Straight Arrow Connector 60">
              <a:extLst>
                <a:ext uri="{FF2B5EF4-FFF2-40B4-BE49-F238E27FC236}">
                  <a16:creationId xmlns:a16="http://schemas.microsoft.com/office/drawing/2014/main" id="{89A1A3B0-BBB6-4A15-508D-119A683FCB78}"/>
                </a:ext>
              </a:extLst>
            </p:cNvPr>
            <p:cNvCxnSpPr>
              <a:cxnSpLocks/>
            </p:cNvCxnSpPr>
            <p:nvPr/>
          </p:nvCxnSpPr>
          <p:spPr>
            <a:xfrm>
              <a:off x="6181357" y="3582789"/>
              <a:ext cx="3308234" cy="191227"/>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grpSp>
      <p:grpSp>
        <p:nvGrpSpPr>
          <p:cNvPr id="97" name="Group 96">
            <a:extLst>
              <a:ext uri="{FF2B5EF4-FFF2-40B4-BE49-F238E27FC236}">
                <a16:creationId xmlns:a16="http://schemas.microsoft.com/office/drawing/2014/main" id="{1DC33B04-D7F1-EC16-0E50-92ED4584902E}"/>
              </a:ext>
            </a:extLst>
          </p:cNvPr>
          <p:cNvGrpSpPr/>
          <p:nvPr/>
        </p:nvGrpSpPr>
        <p:grpSpPr>
          <a:xfrm>
            <a:off x="551354" y="3429000"/>
            <a:ext cx="4403669" cy="923330"/>
            <a:chOff x="551354" y="3429000"/>
            <a:chExt cx="4403669" cy="923330"/>
          </a:xfrm>
        </p:grpSpPr>
        <p:sp>
          <p:nvSpPr>
            <p:cNvPr id="4" name="Rectangle 3">
              <a:extLst>
                <a:ext uri="{FF2B5EF4-FFF2-40B4-BE49-F238E27FC236}">
                  <a16:creationId xmlns:a16="http://schemas.microsoft.com/office/drawing/2014/main" id="{5F13BEE0-F1B3-61C4-292D-A5A5598A36F9}"/>
                </a:ext>
              </a:extLst>
            </p:cNvPr>
            <p:cNvSpPr/>
            <p:nvPr/>
          </p:nvSpPr>
          <p:spPr>
            <a:xfrm>
              <a:off x="1626807" y="3646386"/>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10480 (</a:t>
              </a:r>
              <a:r>
                <a:rPr lang="en-US" dirty="0" err="1"/>
                <a:t>lr</a:t>
              </a:r>
              <a:r>
                <a:rPr lang="en-US" dirty="0"/>
                <a:t>)</a:t>
              </a:r>
            </a:p>
          </p:txBody>
        </p:sp>
        <p:sp>
          <p:nvSpPr>
            <p:cNvPr id="7" name="TextBox 6">
              <a:extLst>
                <a:ext uri="{FF2B5EF4-FFF2-40B4-BE49-F238E27FC236}">
                  <a16:creationId xmlns:a16="http://schemas.microsoft.com/office/drawing/2014/main" id="{D675A522-CD3D-FBD9-234C-EC3B0E67F7E7}"/>
                </a:ext>
              </a:extLst>
            </p:cNvPr>
            <p:cNvSpPr txBox="1"/>
            <p:nvPr/>
          </p:nvSpPr>
          <p:spPr>
            <a:xfrm>
              <a:off x="551354" y="3787586"/>
              <a:ext cx="838691" cy="369332"/>
            </a:xfrm>
            <a:prstGeom prst="rect">
              <a:avLst/>
            </a:prstGeom>
            <a:noFill/>
          </p:spPr>
          <p:txBody>
            <a:bodyPr wrap="none" rtlCol="0">
              <a:spAutoFit/>
            </a:bodyPr>
            <a:lstStyle/>
            <a:p>
              <a:r>
                <a:rPr lang="en-US" dirty="0"/>
                <a:t>main()</a:t>
              </a:r>
            </a:p>
          </p:txBody>
        </p:sp>
        <p:sp>
          <p:nvSpPr>
            <p:cNvPr id="21" name="Left Brace 20">
              <a:extLst>
                <a:ext uri="{FF2B5EF4-FFF2-40B4-BE49-F238E27FC236}">
                  <a16:creationId xmlns:a16="http://schemas.microsoft.com/office/drawing/2014/main" id="{080A09C0-5D59-ED1A-6A77-A966E5C0BF3F}"/>
                </a:ext>
              </a:extLst>
            </p:cNvPr>
            <p:cNvSpPr/>
            <p:nvPr/>
          </p:nvSpPr>
          <p:spPr>
            <a:xfrm>
              <a:off x="1357307" y="3658401"/>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1" name="TextBox 80">
              <a:extLst>
                <a:ext uri="{FF2B5EF4-FFF2-40B4-BE49-F238E27FC236}">
                  <a16:creationId xmlns:a16="http://schemas.microsoft.com/office/drawing/2014/main" id="{5C08E405-1C87-69C3-B013-136FB28BC541}"/>
                </a:ext>
              </a:extLst>
            </p:cNvPr>
            <p:cNvSpPr txBox="1"/>
            <p:nvPr/>
          </p:nvSpPr>
          <p:spPr>
            <a:xfrm>
              <a:off x="2957360" y="3429000"/>
              <a:ext cx="1997663" cy="923330"/>
            </a:xfrm>
            <a:prstGeom prst="rect">
              <a:avLst/>
            </a:prstGeom>
            <a:noFill/>
          </p:spPr>
          <p:txBody>
            <a:bodyPr wrap="none" rtlCol="0">
              <a:spAutoFit/>
            </a:bodyPr>
            <a:lstStyle/>
            <a:p>
              <a:r>
                <a:rPr lang="en-US" dirty="0">
                  <a:solidFill>
                    <a:srgbClr val="000000"/>
                  </a:solidFill>
                  <a:latin typeface="Menlo" panose="020B0609030804020204" pitchFamily="49" charset="0"/>
                </a:rPr>
                <a:t>Stack address</a:t>
              </a:r>
            </a:p>
            <a:p>
              <a:r>
                <a:rPr lang="en-US" sz="1800" dirty="0">
                  <a:solidFill>
                    <a:srgbClr val="000000"/>
                  </a:solidFill>
                  <a:effectLst/>
                  <a:latin typeface="Menlo" panose="020B0609030804020204" pitchFamily="49" charset="0"/>
                </a:rPr>
                <a:t>90300</a:t>
              </a:r>
            </a:p>
            <a:p>
              <a:r>
                <a:rPr lang="en-US" dirty="0">
                  <a:solidFill>
                    <a:srgbClr val="000000"/>
                  </a:solidFill>
                  <a:latin typeface="Menlo" panose="020B0609030804020204" pitchFamily="49" charset="0"/>
                </a:rPr>
                <a:t>902fc</a:t>
              </a:r>
              <a:endParaRPr lang="en-US" dirty="0"/>
            </a:p>
          </p:txBody>
        </p:sp>
        <p:sp>
          <p:nvSpPr>
            <p:cNvPr id="6" name="Rectangle 5">
              <a:extLst>
                <a:ext uri="{FF2B5EF4-FFF2-40B4-BE49-F238E27FC236}">
                  <a16:creationId xmlns:a16="http://schemas.microsoft.com/office/drawing/2014/main" id="{0FC8D06A-F1B7-AEE5-11D8-E763D306E45C}"/>
                </a:ext>
              </a:extLst>
            </p:cNvPr>
            <p:cNvSpPr/>
            <p:nvPr/>
          </p:nvSpPr>
          <p:spPr>
            <a:xfrm>
              <a:off x="1626807" y="3969268"/>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90308 </a:t>
              </a:r>
              <a:r>
                <a:rPr lang="en-US" dirty="0" err="1"/>
                <a:t>fp</a:t>
              </a:r>
              <a:endParaRPr lang="en-US" dirty="0"/>
            </a:p>
          </p:txBody>
        </p:sp>
      </p:grpSp>
      <p:grpSp>
        <p:nvGrpSpPr>
          <p:cNvPr id="98" name="Group 97">
            <a:extLst>
              <a:ext uri="{FF2B5EF4-FFF2-40B4-BE49-F238E27FC236}">
                <a16:creationId xmlns:a16="http://schemas.microsoft.com/office/drawing/2014/main" id="{C2507F89-2116-835D-419E-78E88FDAF66B}"/>
              </a:ext>
            </a:extLst>
          </p:cNvPr>
          <p:cNvGrpSpPr/>
          <p:nvPr/>
        </p:nvGrpSpPr>
        <p:grpSpPr>
          <a:xfrm>
            <a:off x="962080" y="4357857"/>
            <a:ext cx="2885289" cy="647025"/>
            <a:chOff x="962080" y="4357857"/>
            <a:chExt cx="2885289" cy="647025"/>
          </a:xfrm>
        </p:grpSpPr>
        <p:sp>
          <p:nvSpPr>
            <p:cNvPr id="8" name="Rectangle 7">
              <a:extLst>
                <a:ext uri="{FF2B5EF4-FFF2-40B4-BE49-F238E27FC236}">
                  <a16:creationId xmlns:a16="http://schemas.microsoft.com/office/drawing/2014/main" id="{0603B353-8372-6A05-AAC2-1D37E6A4B4C6}"/>
                </a:ext>
              </a:extLst>
            </p:cNvPr>
            <p:cNvSpPr/>
            <p:nvPr/>
          </p:nvSpPr>
          <p:spPr>
            <a:xfrm>
              <a:off x="1628013" y="4357857"/>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10434 </a:t>
              </a:r>
              <a:r>
                <a:rPr lang="en-US" dirty="0" err="1"/>
                <a:t>lr</a:t>
              </a:r>
              <a:endParaRPr lang="en-US" dirty="0"/>
            </a:p>
          </p:txBody>
        </p:sp>
        <p:sp>
          <p:nvSpPr>
            <p:cNvPr id="9" name="Rectangle 8">
              <a:extLst>
                <a:ext uri="{FF2B5EF4-FFF2-40B4-BE49-F238E27FC236}">
                  <a16:creationId xmlns:a16="http://schemas.microsoft.com/office/drawing/2014/main" id="{D34A2445-3A35-E99F-92E4-86A6DF62B1B5}"/>
                </a:ext>
              </a:extLst>
            </p:cNvPr>
            <p:cNvSpPr/>
            <p:nvPr/>
          </p:nvSpPr>
          <p:spPr>
            <a:xfrm>
              <a:off x="1628013" y="4680739"/>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90300 </a:t>
              </a:r>
              <a:r>
                <a:rPr lang="en-US" dirty="0" err="1"/>
                <a:t>fp</a:t>
              </a:r>
              <a:endParaRPr lang="en-US" dirty="0"/>
            </a:p>
          </p:txBody>
        </p:sp>
        <p:sp>
          <p:nvSpPr>
            <p:cNvPr id="11" name="TextBox 10">
              <a:extLst>
                <a:ext uri="{FF2B5EF4-FFF2-40B4-BE49-F238E27FC236}">
                  <a16:creationId xmlns:a16="http://schemas.microsoft.com/office/drawing/2014/main" id="{AD2E3577-22A8-DBC0-E185-73BBE4493730}"/>
                </a:ext>
              </a:extLst>
            </p:cNvPr>
            <p:cNvSpPr txBox="1"/>
            <p:nvPr/>
          </p:nvSpPr>
          <p:spPr>
            <a:xfrm>
              <a:off x="962080" y="4456099"/>
              <a:ext cx="466794" cy="369332"/>
            </a:xfrm>
            <a:prstGeom prst="rect">
              <a:avLst/>
            </a:prstGeom>
            <a:noFill/>
          </p:spPr>
          <p:txBody>
            <a:bodyPr wrap="none" rtlCol="0">
              <a:spAutoFit/>
            </a:bodyPr>
            <a:lstStyle/>
            <a:p>
              <a:r>
                <a:rPr lang="en-US" dirty="0"/>
                <a:t>a()</a:t>
              </a:r>
            </a:p>
          </p:txBody>
        </p:sp>
        <p:sp>
          <p:nvSpPr>
            <p:cNvPr id="22" name="Left Brace 21">
              <a:extLst>
                <a:ext uri="{FF2B5EF4-FFF2-40B4-BE49-F238E27FC236}">
                  <a16:creationId xmlns:a16="http://schemas.microsoft.com/office/drawing/2014/main" id="{BA2909B5-A310-AB01-3EA3-85764BAFFA34}"/>
                </a:ext>
              </a:extLst>
            </p:cNvPr>
            <p:cNvSpPr/>
            <p:nvPr/>
          </p:nvSpPr>
          <p:spPr>
            <a:xfrm>
              <a:off x="1350833" y="4414809"/>
              <a:ext cx="255071" cy="577140"/>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TextBox 81">
              <a:extLst>
                <a:ext uri="{FF2B5EF4-FFF2-40B4-BE49-F238E27FC236}">
                  <a16:creationId xmlns:a16="http://schemas.microsoft.com/office/drawing/2014/main" id="{DF05C5F6-2834-1168-61D4-A98D55E481E6}"/>
                </a:ext>
              </a:extLst>
            </p:cNvPr>
            <p:cNvSpPr txBox="1"/>
            <p:nvPr/>
          </p:nvSpPr>
          <p:spPr>
            <a:xfrm>
              <a:off x="2965396" y="4358551"/>
              <a:ext cx="881973" cy="646331"/>
            </a:xfrm>
            <a:prstGeom prst="rect">
              <a:avLst/>
            </a:prstGeom>
            <a:noFill/>
          </p:spPr>
          <p:txBody>
            <a:bodyPr wrap="none" rtlCol="0">
              <a:spAutoFit/>
            </a:bodyPr>
            <a:lstStyle/>
            <a:p>
              <a:r>
                <a:rPr lang="en-US" sz="1800" dirty="0">
                  <a:solidFill>
                    <a:srgbClr val="000000"/>
                  </a:solidFill>
                  <a:effectLst/>
                  <a:latin typeface="Menlo" panose="020B0609030804020204" pitchFamily="49" charset="0"/>
                </a:rPr>
                <a:t>902f8</a:t>
              </a:r>
            </a:p>
            <a:p>
              <a:r>
                <a:rPr lang="en-US" dirty="0">
                  <a:solidFill>
                    <a:srgbClr val="000000"/>
                  </a:solidFill>
                  <a:latin typeface="Menlo" panose="020B0609030804020204" pitchFamily="49" charset="0"/>
                </a:rPr>
                <a:t>902f4</a:t>
              </a:r>
              <a:endParaRPr lang="en-US" dirty="0"/>
            </a:p>
          </p:txBody>
        </p:sp>
      </p:grpSp>
      <p:grpSp>
        <p:nvGrpSpPr>
          <p:cNvPr id="93" name="Group 92">
            <a:extLst>
              <a:ext uri="{FF2B5EF4-FFF2-40B4-BE49-F238E27FC236}">
                <a16:creationId xmlns:a16="http://schemas.microsoft.com/office/drawing/2014/main" id="{5BD19731-FFB1-8604-9932-1B615E51C900}"/>
              </a:ext>
            </a:extLst>
          </p:cNvPr>
          <p:cNvGrpSpPr/>
          <p:nvPr/>
        </p:nvGrpSpPr>
        <p:grpSpPr>
          <a:xfrm>
            <a:off x="3900113" y="4380213"/>
            <a:ext cx="765816" cy="646331"/>
            <a:chOff x="3831337" y="4327974"/>
            <a:chExt cx="765816" cy="646331"/>
          </a:xfrm>
        </p:grpSpPr>
        <p:sp>
          <p:nvSpPr>
            <p:cNvPr id="94" name="TextBox 93">
              <a:extLst>
                <a:ext uri="{FF2B5EF4-FFF2-40B4-BE49-F238E27FC236}">
                  <a16:creationId xmlns:a16="http://schemas.microsoft.com/office/drawing/2014/main" id="{EFED49A6-41AC-2244-0739-E014B737F54A}"/>
                </a:ext>
              </a:extLst>
            </p:cNvPr>
            <p:cNvSpPr txBox="1"/>
            <p:nvPr/>
          </p:nvSpPr>
          <p:spPr>
            <a:xfrm>
              <a:off x="4133565" y="4327974"/>
              <a:ext cx="463588" cy="646331"/>
            </a:xfrm>
            <a:prstGeom prst="rect">
              <a:avLst/>
            </a:prstGeom>
            <a:noFill/>
          </p:spPr>
          <p:txBody>
            <a:bodyPr wrap="none" rtlCol="0">
              <a:spAutoFit/>
            </a:bodyPr>
            <a:lstStyle/>
            <a:p>
              <a:r>
                <a:rPr lang="en-US" dirty="0" err="1">
                  <a:solidFill>
                    <a:srgbClr val="000000"/>
                  </a:solidFill>
                  <a:latin typeface="Menlo" panose="020B0609030804020204" pitchFamily="49" charset="0"/>
                </a:rPr>
                <a:t>fp</a:t>
              </a:r>
              <a:endParaRPr lang="en-US" dirty="0">
                <a:solidFill>
                  <a:srgbClr val="000000"/>
                </a:solidFill>
                <a:latin typeface="Menlo" panose="020B0609030804020204" pitchFamily="49" charset="0"/>
              </a:endParaRPr>
            </a:p>
            <a:p>
              <a:r>
                <a:rPr lang="en-US" dirty="0" err="1">
                  <a:solidFill>
                    <a:srgbClr val="000000"/>
                  </a:solidFill>
                  <a:latin typeface="Menlo" panose="020B0609030804020204" pitchFamily="49" charset="0"/>
                </a:rPr>
                <a:t>sp</a:t>
              </a:r>
              <a:endParaRPr lang="en-US" dirty="0">
                <a:solidFill>
                  <a:srgbClr val="000000"/>
                </a:solidFill>
                <a:latin typeface="Menlo" panose="020B0609030804020204" pitchFamily="49" charset="0"/>
              </a:endParaRPr>
            </a:p>
          </p:txBody>
        </p:sp>
        <p:cxnSp>
          <p:nvCxnSpPr>
            <p:cNvPr id="95" name="Straight Arrow Connector 94">
              <a:extLst>
                <a:ext uri="{FF2B5EF4-FFF2-40B4-BE49-F238E27FC236}">
                  <a16:creationId xmlns:a16="http://schemas.microsoft.com/office/drawing/2014/main" id="{68E6DBE3-78FF-7859-AB62-53BFF898506A}"/>
                </a:ext>
              </a:extLst>
            </p:cNvPr>
            <p:cNvCxnSpPr>
              <a:cxnSpLocks/>
            </p:cNvCxnSpPr>
            <p:nvPr/>
          </p:nvCxnSpPr>
          <p:spPr>
            <a:xfrm flipH="1">
              <a:off x="3831337" y="4499867"/>
              <a:ext cx="404858" cy="0"/>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F0CAB18D-0B1B-650E-90E0-BC90AA8FEEDC}"/>
                </a:ext>
              </a:extLst>
            </p:cNvPr>
            <p:cNvCxnSpPr>
              <a:cxnSpLocks/>
            </p:cNvCxnSpPr>
            <p:nvPr/>
          </p:nvCxnSpPr>
          <p:spPr>
            <a:xfrm flipH="1">
              <a:off x="3831337" y="4812523"/>
              <a:ext cx="404858" cy="0"/>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6131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20F9D-A687-2742-A471-69917228E30A}"/>
              </a:ext>
            </a:extLst>
          </p:cNvPr>
          <p:cNvSpPr>
            <a:spLocks noGrp="1"/>
          </p:cNvSpPr>
          <p:nvPr>
            <p:ph type="title"/>
          </p:nvPr>
        </p:nvSpPr>
        <p:spPr>
          <a:xfrm>
            <a:off x="0" y="-132326"/>
            <a:ext cx="7326500" cy="715294"/>
          </a:xfrm>
        </p:spPr>
        <p:txBody>
          <a:bodyPr/>
          <a:lstStyle/>
          <a:p>
            <a:r>
              <a:rPr lang="en-US" dirty="0"/>
              <a:t>Using Minimal Stack Frames</a:t>
            </a:r>
          </a:p>
        </p:txBody>
      </p:sp>
      <p:sp>
        <p:nvSpPr>
          <p:cNvPr id="5" name="Rounded Rectangle 4">
            <a:extLst>
              <a:ext uri="{FF2B5EF4-FFF2-40B4-BE49-F238E27FC236}">
                <a16:creationId xmlns:a16="http://schemas.microsoft.com/office/drawing/2014/main" id="{87A44138-D76D-2949-9AFE-742BFE6A3C70}"/>
              </a:ext>
            </a:extLst>
          </p:cNvPr>
          <p:cNvSpPr/>
          <p:nvPr/>
        </p:nvSpPr>
        <p:spPr bwMode="auto">
          <a:xfrm>
            <a:off x="672266" y="581947"/>
            <a:ext cx="2080396" cy="2541210"/>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200" dirty="0">
                <a:solidFill>
                  <a:schemeClr val="tx2"/>
                </a:solidFill>
                <a:latin typeface="Consolas" panose="020B0609020204030204" pitchFamily="49" charset="0"/>
                <a:cs typeface="Consolas" panose="020B0609020204030204" pitchFamily="49" charset="0"/>
              </a:rPr>
              <a:t>int b(void)</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    return 0;</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int a(void)</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    b();</a:t>
            </a:r>
          </a:p>
          <a:p>
            <a:r>
              <a:rPr lang="en-US" sz="1200" dirty="0">
                <a:solidFill>
                  <a:schemeClr val="tx2"/>
                </a:solidFill>
                <a:latin typeface="Consolas" panose="020B0609020204030204" pitchFamily="49" charset="0"/>
                <a:cs typeface="Consolas" panose="020B0609020204030204" pitchFamily="49" charset="0"/>
              </a:rPr>
              <a:t>    return 0;</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int main(void)</a:t>
            </a:r>
          </a:p>
          <a:p>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     a();</a:t>
            </a:r>
          </a:p>
          <a:p>
            <a:r>
              <a:rPr lang="en-US" sz="1200" dirty="0">
                <a:solidFill>
                  <a:schemeClr val="tx2"/>
                </a:solidFill>
                <a:latin typeface="Consolas" panose="020B0609020204030204" pitchFamily="49" charset="0"/>
                <a:cs typeface="Consolas" panose="020B0609020204030204" pitchFamily="49" charset="0"/>
              </a:rPr>
              <a:t>     a();</a:t>
            </a:r>
          </a:p>
        </p:txBody>
      </p:sp>
      <p:sp>
        <p:nvSpPr>
          <p:cNvPr id="48" name="TextBox 47">
            <a:extLst>
              <a:ext uri="{FF2B5EF4-FFF2-40B4-BE49-F238E27FC236}">
                <a16:creationId xmlns:a16="http://schemas.microsoft.com/office/drawing/2014/main" id="{11707CB4-64FC-C84B-9F4B-8A455F26410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6" name="Rounded Rectangle 25">
            <a:extLst>
              <a:ext uri="{FF2B5EF4-FFF2-40B4-BE49-F238E27FC236}">
                <a16:creationId xmlns:a16="http://schemas.microsoft.com/office/drawing/2014/main" id="{C928133E-A4B3-6411-30D7-85D56C267F45}"/>
              </a:ext>
            </a:extLst>
          </p:cNvPr>
          <p:cNvSpPr/>
          <p:nvPr/>
        </p:nvSpPr>
        <p:spPr bwMode="auto">
          <a:xfrm>
            <a:off x="6798696" y="65641"/>
            <a:ext cx="5355323" cy="642913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000103f4 &lt;b&gt;:</a:t>
            </a:r>
          </a:p>
          <a:p>
            <a:r>
              <a:rPr lang="en-US" sz="1600" dirty="0">
                <a:solidFill>
                  <a:srgbClr val="000000"/>
                </a:solidFill>
                <a:effectLst/>
                <a:latin typeface="Menlo" panose="020B0609030804020204" pitchFamily="49" charset="0"/>
              </a:rPr>
              <a:t>   103f4: e92d4800 	push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103f8: e28db004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103fc: e3a00000 	mov r0, 0</a:t>
            </a:r>
          </a:p>
          <a:p>
            <a:r>
              <a:rPr lang="en-US" sz="1600" dirty="0">
                <a:solidFill>
                  <a:srgbClr val="000000"/>
                </a:solidFill>
                <a:effectLst/>
                <a:latin typeface="Menlo" panose="020B0609030804020204" pitchFamily="49" charset="0"/>
              </a:rPr>
              <a:t>   10400: e24bd004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10404: e8bd4800 	</a:t>
            </a:r>
            <a:r>
              <a:rPr lang="en-US" sz="1600" dirty="0">
                <a:solidFill>
                  <a:srgbClr val="7030A0"/>
                </a:solidFill>
                <a:effectLst/>
                <a:latin typeface="Menlo" panose="020B0609030804020204" pitchFamily="49" charset="0"/>
              </a:rPr>
              <a:t>pop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10408: e12fff1e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0001040c &lt;a&gt;:</a:t>
            </a:r>
          </a:p>
          <a:p>
            <a:r>
              <a:rPr lang="en-US" sz="1600" dirty="0">
                <a:solidFill>
                  <a:srgbClr val="000000"/>
                </a:solidFill>
                <a:effectLst/>
                <a:latin typeface="Menlo" panose="020B0609030804020204" pitchFamily="49" charset="0"/>
              </a:rPr>
              <a:t>   1040c: e92d4800 	push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10410: e28db004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10414: ebfffff6 	bl 103f4 &lt;b&gt;</a:t>
            </a:r>
          </a:p>
          <a:p>
            <a:r>
              <a:rPr lang="en-US" sz="1600" dirty="0">
                <a:solidFill>
                  <a:srgbClr val="000000"/>
                </a:solidFill>
                <a:effectLst/>
                <a:latin typeface="Menlo" panose="020B0609030804020204" pitchFamily="49" charset="0"/>
              </a:rPr>
              <a:t>   10418: e3a00000 	mov r0, 0</a:t>
            </a:r>
          </a:p>
          <a:p>
            <a:r>
              <a:rPr lang="en-US" sz="1600" dirty="0">
                <a:solidFill>
                  <a:srgbClr val="000000"/>
                </a:solidFill>
                <a:effectLst/>
                <a:latin typeface="Menlo" panose="020B0609030804020204" pitchFamily="49" charset="0"/>
              </a:rPr>
              <a:t>   1041c: e24bd004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10420: e8bd4800 	</a:t>
            </a:r>
            <a:r>
              <a:rPr lang="en-US" sz="1600" dirty="0">
                <a:solidFill>
                  <a:srgbClr val="7030A0"/>
                </a:solidFill>
                <a:effectLst/>
                <a:latin typeface="Menlo" panose="020B0609030804020204" pitchFamily="49" charset="0"/>
              </a:rPr>
              <a:t>pop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10424: e12fff1e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00010428 &lt;main&gt;:</a:t>
            </a:r>
          </a:p>
          <a:p>
            <a:r>
              <a:rPr lang="en-US" sz="1600" dirty="0">
                <a:solidFill>
                  <a:srgbClr val="000000"/>
                </a:solidFill>
                <a:effectLst/>
                <a:latin typeface="Menlo" panose="020B0609030804020204" pitchFamily="49" charset="0"/>
              </a:rPr>
              <a:t>   10428: e92d4800 	push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1042c: e28db004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4</a:t>
            </a:r>
          </a:p>
          <a:p>
            <a:r>
              <a:rPr lang="en-US" sz="1600" dirty="0">
                <a:solidFill>
                  <a:srgbClr val="000000"/>
                </a:solidFill>
                <a:effectLst/>
                <a:latin typeface="Menlo" panose="020B0609030804020204" pitchFamily="49" charset="0"/>
              </a:rPr>
              <a:t>   10430: ebfffff5 	bl 1040c &lt;a&gt;</a:t>
            </a:r>
          </a:p>
          <a:p>
            <a:r>
              <a:rPr lang="en-US" sz="1600" dirty="0">
                <a:solidFill>
                  <a:srgbClr val="000000"/>
                </a:solidFill>
                <a:effectLst/>
                <a:latin typeface="Menlo" panose="020B0609030804020204" pitchFamily="49" charset="0"/>
              </a:rPr>
              <a:t>   10434: ebfffff4 	bl 1040c &lt;a&gt;</a:t>
            </a:r>
          </a:p>
          <a:p>
            <a:r>
              <a:rPr lang="en-US" sz="1600" dirty="0">
                <a:solidFill>
                  <a:srgbClr val="000000"/>
                </a:solidFill>
                <a:effectLst/>
                <a:latin typeface="Menlo" panose="020B0609030804020204" pitchFamily="49" charset="0"/>
              </a:rPr>
              <a:t>// not shown</a:t>
            </a:r>
          </a:p>
        </p:txBody>
      </p:sp>
      <p:grpSp>
        <p:nvGrpSpPr>
          <p:cNvPr id="83" name="Group 82">
            <a:extLst>
              <a:ext uri="{FF2B5EF4-FFF2-40B4-BE49-F238E27FC236}">
                <a16:creationId xmlns:a16="http://schemas.microsoft.com/office/drawing/2014/main" id="{2EDA3E32-B406-BB29-D80A-C5C04120E895}"/>
              </a:ext>
            </a:extLst>
          </p:cNvPr>
          <p:cNvGrpSpPr/>
          <p:nvPr/>
        </p:nvGrpSpPr>
        <p:grpSpPr>
          <a:xfrm>
            <a:off x="11191798" y="2731397"/>
            <a:ext cx="840589" cy="3014092"/>
            <a:chOff x="10202487" y="102218"/>
            <a:chExt cx="840589" cy="3014092"/>
          </a:xfrm>
        </p:grpSpPr>
        <p:grpSp>
          <p:nvGrpSpPr>
            <p:cNvPr id="65" name="Group 64">
              <a:extLst>
                <a:ext uri="{FF2B5EF4-FFF2-40B4-BE49-F238E27FC236}">
                  <a16:creationId xmlns:a16="http://schemas.microsoft.com/office/drawing/2014/main" id="{0BE324D5-9894-E2DC-CB1B-C20ACBE0D499}"/>
                </a:ext>
              </a:extLst>
            </p:cNvPr>
            <p:cNvGrpSpPr/>
            <p:nvPr/>
          </p:nvGrpSpPr>
          <p:grpSpPr>
            <a:xfrm>
              <a:off x="10359199" y="102218"/>
              <a:ext cx="683877" cy="3014092"/>
              <a:chOff x="10654683" y="133469"/>
              <a:chExt cx="683877" cy="3014092"/>
            </a:xfrm>
          </p:grpSpPr>
          <p:cxnSp>
            <p:nvCxnSpPr>
              <p:cNvPr id="27" name="Straight Arrow Connector 26">
                <a:extLst>
                  <a:ext uri="{FF2B5EF4-FFF2-40B4-BE49-F238E27FC236}">
                    <a16:creationId xmlns:a16="http://schemas.microsoft.com/office/drawing/2014/main" id="{57785B76-25A7-AA7F-C8FC-D192543AE12B}"/>
                  </a:ext>
                </a:extLst>
              </p:cNvPr>
              <p:cNvCxnSpPr>
                <a:cxnSpLocks/>
              </p:cNvCxnSpPr>
              <p:nvPr/>
            </p:nvCxnSpPr>
            <p:spPr>
              <a:xfrm flipH="1">
                <a:off x="10654683" y="133469"/>
                <a:ext cx="683877"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122A068B-9BC6-3084-C8DA-8FF1B113072F}"/>
                  </a:ext>
                </a:extLst>
              </p:cNvPr>
              <p:cNvCxnSpPr>
                <a:cxnSpLocks/>
              </p:cNvCxnSpPr>
              <p:nvPr/>
            </p:nvCxnSpPr>
            <p:spPr>
              <a:xfrm flipV="1">
                <a:off x="11338560" y="133469"/>
                <a:ext cx="0" cy="3014092"/>
              </a:xfrm>
              <a:prstGeom prst="straightConnector1">
                <a:avLst/>
              </a:prstGeom>
              <a:ln w="38100">
                <a:solidFill>
                  <a:srgbClr val="0070C0"/>
                </a:solidFill>
                <a:tailEnd type="non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BD7338E-75DF-79CC-AF84-388953150155}"/>
                  </a:ext>
                </a:extLst>
              </p:cNvPr>
              <p:cNvCxnSpPr>
                <a:cxnSpLocks/>
              </p:cNvCxnSpPr>
              <p:nvPr/>
            </p:nvCxnSpPr>
            <p:spPr>
              <a:xfrm flipH="1">
                <a:off x="10654683" y="3147561"/>
                <a:ext cx="683877" cy="0"/>
              </a:xfrm>
              <a:prstGeom prst="straightConnector1">
                <a:avLst/>
              </a:prstGeom>
              <a:ln w="38100">
                <a:solidFill>
                  <a:srgbClr val="0070C0"/>
                </a:solidFill>
                <a:tailEnd type="none"/>
              </a:ln>
            </p:spPr>
            <p:style>
              <a:lnRef idx="1">
                <a:schemeClr val="accent1"/>
              </a:lnRef>
              <a:fillRef idx="0">
                <a:schemeClr val="accent1"/>
              </a:fillRef>
              <a:effectRef idx="0">
                <a:schemeClr val="accent1"/>
              </a:effectRef>
              <a:fontRef idx="minor">
                <a:schemeClr val="tx1"/>
              </a:fontRef>
            </p:style>
          </p:cxnSp>
        </p:grpSp>
        <p:sp>
          <p:nvSpPr>
            <p:cNvPr id="72" name="TextBox 71">
              <a:extLst>
                <a:ext uri="{FF2B5EF4-FFF2-40B4-BE49-F238E27FC236}">
                  <a16:creationId xmlns:a16="http://schemas.microsoft.com/office/drawing/2014/main" id="{DF528F04-5CDA-4C55-62F7-4ADF7BDA41F1}"/>
                </a:ext>
              </a:extLst>
            </p:cNvPr>
            <p:cNvSpPr txBox="1"/>
            <p:nvPr/>
          </p:nvSpPr>
          <p:spPr>
            <a:xfrm>
              <a:off x="10202487" y="1639801"/>
              <a:ext cx="81785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10434</a:t>
              </a:r>
            </a:p>
          </p:txBody>
        </p:sp>
      </p:grpSp>
      <p:grpSp>
        <p:nvGrpSpPr>
          <p:cNvPr id="84" name="Group 83">
            <a:extLst>
              <a:ext uri="{FF2B5EF4-FFF2-40B4-BE49-F238E27FC236}">
                <a16:creationId xmlns:a16="http://schemas.microsoft.com/office/drawing/2014/main" id="{F613D6DC-39AB-DEDA-1EC4-6BB07CEBC94E}"/>
              </a:ext>
            </a:extLst>
          </p:cNvPr>
          <p:cNvGrpSpPr/>
          <p:nvPr/>
        </p:nvGrpSpPr>
        <p:grpSpPr>
          <a:xfrm>
            <a:off x="5815422" y="4238441"/>
            <a:ext cx="1560864" cy="1722275"/>
            <a:chOff x="13611971" y="2251735"/>
            <a:chExt cx="1560864" cy="1722275"/>
          </a:xfrm>
        </p:grpSpPr>
        <p:grpSp>
          <p:nvGrpSpPr>
            <p:cNvPr id="67" name="Group 66">
              <a:extLst>
                <a:ext uri="{FF2B5EF4-FFF2-40B4-BE49-F238E27FC236}">
                  <a16:creationId xmlns:a16="http://schemas.microsoft.com/office/drawing/2014/main" id="{1C27B21A-B4F0-34A9-64B6-51F99BD34665}"/>
                </a:ext>
              </a:extLst>
            </p:cNvPr>
            <p:cNvGrpSpPr/>
            <p:nvPr/>
          </p:nvGrpSpPr>
          <p:grpSpPr>
            <a:xfrm>
              <a:off x="14489635" y="2251735"/>
              <a:ext cx="683200" cy="1722275"/>
              <a:chOff x="13810393" y="2053238"/>
              <a:chExt cx="683200" cy="1242063"/>
            </a:xfrm>
          </p:grpSpPr>
          <p:cxnSp>
            <p:nvCxnSpPr>
              <p:cNvPr id="68" name="Straight Arrow Connector 67">
                <a:extLst>
                  <a:ext uri="{FF2B5EF4-FFF2-40B4-BE49-F238E27FC236}">
                    <a16:creationId xmlns:a16="http://schemas.microsoft.com/office/drawing/2014/main" id="{7A12BF36-A356-5D1B-638D-A70FB0CE5D78}"/>
                  </a:ext>
                </a:extLst>
              </p:cNvPr>
              <p:cNvCxnSpPr>
                <a:cxnSpLocks/>
              </p:cNvCxnSpPr>
              <p:nvPr/>
            </p:nvCxnSpPr>
            <p:spPr>
              <a:xfrm>
                <a:off x="13810393" y="3295301"/>
                <a:ext cx="683200" cy="0"/>
              </a:xfrm>
              <a:prstGeom prst="straightConnector1">
                <a:avLst/>
              </a:prstGeom>
              <a:ln w="38100">
                <a:solidFill>
                  <a:srgbClr val="F37440"/>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C193FDB1-F884-2D08-3F17-321AF0BCF19F}"/>
                  </a:ext>
                </a:extLst>
              </p:cNvPr>
              <p:cNvCxnSpPr>
                <a:cxnSpLocks/>
              </p:cNvCxnSpPr>
              <p:nvPr/>
            </p:nvCxnSpPr>
            <p:spPr>
              <a:xfrm flipV="1">
                <a:off x="13833292" y="2053238"/>
                <a:ext cx="0" cy="1242063"/>
              </a:xfrm>
              <a:prstGeom prst="straightConnector1">
                <a:avLst/>
              </a:prstGeom>
              <a:ln w="38100">
                <a:solidFill>
                  <a:srgbClr val="F37440"/>
                </a:solidFill>
                <a:tailEnd type="non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E7B1F3F3-F1D2-E19C-B44B-A6CDDB1D70E2}"/>
                  </a:ext>
                </a:extLst>
              </p:cNvPr>
              <p:cNvCxnSpPr>
                <a:cxnSpLocks/>
              </p:cNvCxnSpPr>
              <p:nvPr/>
            </p:nvCxnSpPr>
            <p:spPr>
              <a:xfrm>
                <a:off x="13810393" y="2053238"/>
                <a:ext cx="664051" cy="0"/>
              </a:xfrm>
              <a:prstGeom prst="straightConnector1">
                <a:avLst/>
              </a:prstGeom>
              <a:ln w="38100">
                <a:solidFill>
                  <a:srgbClr val="F37440"/>
                </a:solidFill>
                <a:tailEnd type="none"/>
              </a:ln>
            </p:spPr>
            <p:style>
              <a:lnRef idx="1">
                <a:schemeClr val="accent1"/>
              </a:lnRef>
              <a:fillRef idx="0">
                <a:schemeClr val="accent1"/>
              </a:fillRef>
              <a:effectRef idx="0">
                <a:schemeClr val="accent1"/>
              </a:effectRef>
              <a:fontRef idx="minor">
                <a:schemeClr val="tx1"/>
              </a:fontRef>
            </p:style>
          </p:cxnSp>
        </p:grpSp>
        <p:sp>
          <p:nvSpPr>
            <p:cNvPr id="76" name="TextBox 75">
              <a:extLst>
                <a:ext uri="{FF2B5EF4-FFF2-40B4-BE49-F238E27FC236}">
                  <a16:creationId xmlns:a16="http://schemas.microsoft.com/office/drawing/2014/main" id="{456699ED-0EDB-50C2-ECE1-5D3990471F5F}"/>
                </a:ext>
              </a:extLst>
            </p:cNvPr>
            <p:cNvSpPr txBox="1"/>
            <p:nvPr/>
          </p:nvSpPr>
          <p:spPr>
            <a:xfrm>
              <a:off x="13611971" y="2800902"/>
              <a:ext cx="81785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10434</a:t>
              </a:r>
            </a:p>
          </p:txBody>
        </p:sp>
      </p:grpSp>
      <p:grpSp>
        <p:nvGrpSpPr>
          <p:cNvPr id="13" name="Group 12">
            <a:extLst>
              <a:ext uri="{FF2B5EF4-FFF2-40B4-BE49-F238E27FC236}">
                <a16:creationId xmlns:a16="http://schemas.microsoft.com/office/drawing/2014/main" id="{02962783-2E44-E013-D219-90A1513DB103}"/>
              </a:ext>
            </a:extLst>
          </p:cNvPr>
          <p:cNvGrpSpPr/>
          <p:nvPr/>
        </p:nvGrpSpPr>
        <p:grpSpPr>
          <a:xfrm>
            <a:off x="10939583" y="567834"/>
            <a:ext cx="913328" cy="2712375"/>
            <a:chOff x="10129748" y="1818211"/>
            <a:chExt cx="913328" cy="2712375"/>
          </a:xfrm>
        </p:grpSpPr>
        <p:grpSp>
          <p:nvGrpSpPr>
            <p:cNvPr id="14" name="Group 13">
              <a:extLst>
                <a:ext uri="{FF2B5EF4-FFF2-40B4-BE49-F238E27FC236}">
                  <a16:creationId xmlns:a16="http://schemas.microsoft.com/office/drawing/2014/main" id="{BF3D4DC5-30E2-2AFF-AD9C-27228D5F4807}"/>
                </a:ext>
              </a:extLst>
            </p:cNvPr>
            <p:cNvGrpSpPr/>
            <p:nvPr/>
          </p:nvGrpSpPr>
          <p:grpSpPr>
            <a:xfrm>
              <a:off x="10359199" y="1818211"/>
              <a:ext cx="683877" cy="2712375"/>
              <a:chOff x="10654683" y="1849462"/>
              <a:chExt cx="683877" cy="2712375"/>
            </a:xfrm>
          </p:grpSpPr>
          <p:cxnSp>
            <p:nvCxnSpPr>
              <p:cNvPr id="16" name="Straight Arrow Connector 15">
                <a:extLst>
                  <a:ext uri="{FF2B5EF4-FFF2-40B4-BE49-F238E27FC236}">
                    <a16:creationId xmlns:a16="http://schemas.microsoft.com/office/drawing/2014/main" id="{AD3DEE09-5BE8-842F-D744-73397F9DE261}"/>
                  </a:ext>
                </a:extLst>
              </p:cNvPr>
              <p:cNvCxnSpPr>
                <a:cxnSpLocks/>
              </p:cNvCxnSpPr>
              <p:nvPr/>
            </p:nvCxnSpPr>
            <p:spPr>
              <a:xfrm flipH="1">
                <a:off x="10834159" y="1849462"/>
                <a:ext cx="504401" cy="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BEC16EC-BFDE-290A-2747-93B76EA8D3EF}"/>
                  </a:ext>
                </a:extLst>
              </p:cNvPr>
              <p:cNvCxnSpPr>
                <a:cxnSpLocks/>
              </p:cNvCxnSpPr>
              <p:nvPr/>
            </p:nvCxnSpPr>
            <p:spPr>
              <a:xfrm flipV="1">
                <a:off x="11338560" y="1849462"/>
                <a:ext cx="0" cy="2712375"/>
              </a:xfrm>
              <a:prstGeom prst="straightConnector1">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360A620-848A-4816-6D66-8EBA9D91E211}"/>
                  </a:ext>
                </a:extLst>
              </p:cNvPr>
              <p:cNvCxnSpPr>
                <a:cxnSpLocks/>
              </p:cNvCxnSpPr>
              <p:nvPr/>
            </p:nvCxnSpPr>
            <p:spPr>
              <a:xfrm flipH="1">
                <a:off x="10654683" y="4561837"/>
                <a:ext cx="683877" cy="0"/>
              </a:xfrm>
              <a:prstGeom prst="straightConnector1">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grpSp>
        <p:sp>
          <p:nvSpPr>
            <p:cNvPr id="15" name="TextBox 14">
              <a:extLst>
                <a:ext uri="{FF2B5EF4-FFF2-40B4-BE49-F238E27FC236}">
                  <a16:creationId xmlns:a16="http://schemas.microsoft.com/office/drawing/2014/main" id="{02195235-8362-5C56-0A5E-348C0EDBF48B}"/>
                </a:ext>
              </a:extLst>
            </p:cNvPr>
            <p:cNvSpPr txBox="1"/>
            <p:nvPr/>
          </p:nvSpPr>
          <p:spPr>
            <a:xfrm>
              <a:off x="10129748" y="2824473"/>
              <a:ext cx="81785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10418</a:t>
              </a:r>
            </a:p>
          </p:txBody>
        </p:sp>
      </p:grpSp>
      <p:grpSp>
        <p:nvGrpSpPr>
          <p:cNvPr id="35" name="Group 34">
            <a:extLst>
              <a:ext uri="{FF2B5EF4-FFF2-40B4-BE49-F238E27FC236}">
                <a16:creationId xmlns:a16="http://schemas.microsoft.com/office/drawing/2014/main" id="{39FF7B92-911C-B0BF-C481-1B47CFFEBB46}"/>
              </a:ext>
            </a:extLst>
          </p:cNvPr>
          <p:cNvGrpSpPr/>
          <p:nvPr/>
        </p:nvGrpSpPr>
        <p:grpSpPr>
          <a:xfrm>
            <a:off x="5734474" y="1809073"/>
            <a:ext cx="1641812" cy="1654330"/>
            <a:chOff x="5088867" y="3337946"/>
            <a:chExt cx="1641812" cy="1654330"/>
          </a:xfrm>
        </p:grpSpPr>
        <p:grpSp>
          <p:nvGrpSpPr>
            <p:cNvPr id="77" name="Group 76">
              <a:extLst>
                <a:ext uri="{FF2B5EF4-FFF2-40B4-BE49-F238E27FC236}">
                  <a16:creationId xmlns:a16="http://schemas.microsoft.com/office/drawing/2014/main" id="{6732E9BE-BDD2-E5AC-88BE-0181D971A3E6}"/>
                </a:ext>
              </a:extLst>
            </p:cNvPr>
            <p:cNvGrpSpPr/>
            <p:nvPr/>
          </p:nvGrpSpPr>
          <p:grpSpPr>
            <a:xfrm>
              <a:off x="5948075" y="3337946"/>
              <a:ext cx="782604" cy="1654330"/>
              <a:chOff x="6832417" y="3248790"/>
              <a:chExt cx="782604" cy="1180018"/>
            </a:xfrm>
          </p:grpSpPr>
          <p:cxnSp>
            <p:nvCxnSpPr>
              <p:cNvPr id="78" name="Straight Arrow Connector 77">
                <a:extLst>
                  <a:ext uri="{FF2B5EF4-FFF2-40B4-BE49-F238E27FC236}">
                    <a16:creationId xmlns:a16="http://schemas.microsoft.com/office/drawing/2014/main" id="{F671A948-198A-0F6A-9711-4DA06322F8D0}"/>
                  </a:ext>
                </a:extLst>
              </p:cNvPr>
              <p:cNvCxnSpPr>
                <a:cxnSpLocks/>
              </p:cNvCxnSpPr>
              <p:nvPr/>
            </p:nvCxnSpPr>
            <p:spPr>
              <a:xfrm flipH="1">
                <a:off x="6832417" y="3248790"/>
                <a:ext cx="666854" cy="0"/>
              </a:xfrm>
              <a:prstGeom prst="straightConnector1">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EDA4B07B-23B3-8485-C68A-216659207C3C}"/>
                  </a:ext>
                </a:extLst>
              </p:cNvPr>
              <p:cNvCxnSpPr>
                <a:cxnSpLocks/>
              </p:cNvCxnSpPr>
              <p:nvPr/>
            </p:nvCxnSpPr>
            <p:spPr>
              <a:xfrm flipV="1">
                <a:off x="6832417" y="3248790"/>
                <a:ext cx="0" cy="1175055"/>
              </a:xfrm>
              <a:prstGeom prst="straightConnector1">
                <a:avLst/>
              </a:prstGeom>
              <a:ln w="381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9752E4DF-BFE3-4303-B3F5-7A2BB7A31039}"/>
                  </a:ext>
                </a:extLst>
              </p:cNvPr>
              <p:cNvCxnSpPr>
                <a:cxnSpLocks/>
              </p:cNvCxnSpPr>
              <p:nvPr/>
            </p:nvCxnSpPr>
            <p:spPr>
              <a:xfrm>
                <a:off x="6832417" y="4428808"/>
                <a:ext cx="782604" cy="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186962E4-0AB5-1377-AF32-CCC9B77D39FE}"/>
                </a:ext>
              </a:extLst>
            </p:cNvPr>
            <p:cNvSpPr txBox="1"/>
            <p:nvPr/>
          </p:nvSpPr>
          <p:spPr>
            <a:xfrm>
              <a:off x="5088867" y="4051824"/>
              <a:ext cx="81785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10418</a:t>
              </a:r>
            </a:p>
          </p:txBody>
        </p:sp>
      </p:grpSp>
      <p:cxnSp>
        <p:nvCxnSpPr>
          <p:cNvPr id="43" name="Straight Arrow Connector 42">
            <a:extLst>
              <a:ext uri="{FF2B5EF4-FFF2-40B4-BE49-F238E27FC236}">
                <a16:creationId xmlns:a16="http://schemas.microsoft.com/office/drawing/2014/main" id="{FD2B4DFD-6D9D-53EA-5F19-3067D098E93A}"/>
              </a:ext>
            </a:extLst>
          </p:cNvPr>
          <p:cNvCxnSpPr>
            <a:cxnSpLocks/>
          </p:cNvCxnSpPr>
          <p:nvPr/>
        </p:nvCxnSpPr>
        <p:spPr>
          <a:xfrm>
            <a:off x="7258792" y="3626967"/>
            <a:ext cx="0" cy="611474"/>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F33BF3C0-DA84-17B5-1265-F6622D296014}"/>
              </a:ext>
            </a:extLst>
          </p:cNvPr>
          <p:cNvCxnSpPr>
            <a:cxnSpLocks/>
          </p:cNvCxnSpPr>
          <p:nvPr/>
        </p:nvCxnSpPr>
        <p:spPr>
          <a:xfrm>
            <a:off x="7151153" y="622427"/>
            <a:ext cx="0" cy="1098331"/>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nvGrpSpPr>
          <p:cNvPr id="60" name="Group 59">
            <a:extLst>
              <a:ext uri="{FF2B5EF4-FFF2-40B4-BE49-F238E27FC236}">
                <a16:creationId xmlns:a16="http://schemas.microsoft.com/office/drawing/2014/main" id="{8E789000-6191-0065-7D53-A46EAC802AD5}"/>
              </a:ext>
            </a:extLst>
          </p:cNvPr>
          <p:cNvGrpSpPr/>
          <p:nvPr/>
        </p:nvGrpSpPr>
        <p:grpSpPr>
          <a:xfrm>
            <a:off x="5690482" y="693457"/>
            <a:ext cx="4047411" cy="827801"/>
            <a:chOff x="5464234" y="495490"/>
            <a:chExt cx="4047411" cy="827801"/>
          </a:xfrm>
        </p:grpSpPr>
        <p:sp>
          <p:nvSpPr>
            <p:cNvPr id="55" name="TextBox 54">
              <a:extLst>
                <a:ext uri="{FF2B5EF4-FFF2-40B4-BE49-F238E27FC236}">
                  <a16:creationId xmlns:a16="http://schemas.microsoft.com/office/drawing/2014/main" id="{991E58E3-46F1-B731-03A0-6AA434855850}"/>
                </a:ext>
              </a:extLst>
            </p:cNvPr>
            <p:cNvSpPr txBox="1"/>
            <p:nvPr/>
          </p:nvSpPr>
          <p:spPr>
            <a:xfrm>
              <a:off x="5464234" y="495490"/>
              <a:ext cx="81785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10418</a:t>
              </a:r>
            </a:p>
          </p:txBody>
        </p:sp>
        <p:cxnSp>
          <p:nvCxnSpPr>
            <p:cNvPr id="58" name="Straight Arrow Connector 57">
              <a:extLst>
                <a:ext uri="{FF2B5EF4-FFF2-40B4-BE49-F238E27FC236}">
                  <a16:creationId xmlns:a16="http://schemas.microsoft.com/office/drawing/2014/main" id="{B90403CF-C338-A885-DD1F-8CCE5FC0FB5A}"/>
                </a:ext>
              </a:extLst>
            </p:cNvPr>
            <p:cNvCxnSpPr>
              <a:cxnSpLocks/>
            </p:cNvCxnSpPr>
            <p:nvPr/>
          </p:nvCxnSpPr>
          <p:spPr>
            <a:xfrm>
              <a:off x="6281085" y="790373"/>
              <a:ext cx="3230560" cy="532918"/>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grpSp>
      <p:grpSp>
        <p:nvGrpSpPr>
          <p:cNvPr id="64" name="Group 63">
            <a:extLst>
              <a:ext uri="{FF2B5EF4-FFF2-40B4-BE49-F238E27FC236}">
                <a16:creationId xmlns:a16="http://schemas.microsoft.com/office/drawing/2014/main" id="{549D4734-D77D-FD4C-0A74-CD3F7D7B0AB7}"/>
              </a:ext>
            </a:extLst>
          </p:cNvPr>
          <p:cNvGrpSpPr/>
          <p:nvPr/>
        </p:nvGrpSpPr>
        <p:grpSpPr>
          <a:xfrm>
            <a:off x="5598118" y="3696963"/>
            <a:ext cx="4117721" cy="646331"/>
            <a:chOff x="5371870" y="3498996"/>
            <a:chExt cx="4117721" cy="646331"/>
          </a:xfrm>
        </p:grpSpPr>
        <p:sp>
          <p:nvSpPr>
            <p:cNvPr id="56" name="TextBox 55">
              <a:extLst>
                <a:ext uri="{FF2B5EF4-FFF2-40B4-BE49-F238E27FC236}">
                  <a16:creationId xmlns:a16="http://schemas.microsoft.com/office/drawing/2014/main" id="{77FC5C27-D5D6-56E9-30F6-76EF2A276696}"/>
                </a:ext>
              </a:extLst>
            </p:cNvPr>
            <p:cNvSpPr txBox="1"/>
            <p:nvPr/>
          </p:nvSpPr>
          <p:spPr>
            <a:xfrm>
              <a:off x="5371870" y="3498996"/>
              <a:ext cx="81785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10434</a:t>
              </a:r>
            </a:p>
          </p:txBody>
        </p:sp>
        <p:cxnSp>
          <p:nvCxnSpPr>
            <p:cNvPr id="61" name="Straight Arrow Connector 60">
              <a:extLst>
                <a:ext uri="{FF2B5EF4-FFF2-40B4-BE49-F238E27FC236}">
                  <a16:creationId xmlns:a16="http://schemas.microsoft.com/office/drawing/2014/main" id="{89A1A3B0-BBB6-4A15-508D-119A683FCB78}"/>
                </a:ext>
              </a:extLst>
            </p:cNvPr>
            <p:cNvCxnSpPr>
              <a:cxnSpLocks/>
            </p:cNvCxnSpPr>
            <p:nvPr/>
          </p:nvCxnSpPr>
          <p:spPr>
            <a:xfrm>
              <a:off x="6181357" y="3582789"/>
              <a:ext cx="3308234" cy="191227"/>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grpSp>
      <p:grpSp>
        <p:nvGrpSpPr>
          <p:cNvPr id="97" name="Group 96">
            <a:extLst>
              <a:ext uri="{FF2B5EF4-FFF2-40B4-BE49-F238E27FC236}">
                <a16:creationId xmlns:a16="http://schemas.microsoft.com/office/drawing/2014/main" id="{1DC33B04-D7F1-EC16-0E50-92ED4584902E}"/>
              </a:ext>
            </a:extLst>
          </p:cNvPr>
          <p:cNvGrpSpPr/>
          <p:nvPr/>
        </p:nvGrpSpPr>
        <p:grpSpPr>
          <a:xfrm>
            <a:off x="551354" y="3429000"/>
            <a:ext cx="4403669" cy="923330"/>
            <a:chOff x="551354" y="3429000"/>
            <a:chExt cx="4403669" cy="923330"/>
          </a:xfrm>
        </p:grpSpPr>
        <p:sp>
          <p:nvSpPr>
            <p:cNvPr id="4" name="Rectangle 3">
              <a:extLst>
                <a:ext uri="{FF2B5EF4-FFF2-40B4-BE49-F238E27FC236}">
                  <a16:creationId xmlns:a16="http://schemas.microsoft.com/office/drawing/2014/main" id="{5F13BEE0-F1B3-61C4-292D-A5A5598A36F9}"/>
                </a:ext>
              </a:extLst>
            </p:cNvPr>
            <p:cNvSpPr/>
            <p:nvPr/>
          </p:nvSpPr>
          <p:spPr>
            <a:xfrm>
              <a:off x="1626807" y="3646386"/>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10480 (</a:t>
              </a:r>
              <a:r>
                <a:rPr lang="en-US" dirty="0" err="1"/>
                <a:t>lr</a:t>
              </a:r>
              <a:r>
                <a:rPr lang="en-US" dirty="0"/>
                <a:t>)</a:t>
              </a:r>
            </a:p>
          </p:txBody>
        </p:sp>
        <p:sp>
          <p:nvSpPr>
            <p:cNvPr id="7" name="TextBox 6">
              <a:extLst>
                <a:ext uri="{FF2B5EF4-FFF2-40B4-BE49-F238E27FC236}">
                  <a16:creationId xmlns:a16="http://schemas.microsoft.com/office/drawing/2014/main" id="{D675A522-CD3D-FBD9-234C-EC3B0E67F7E7}"/>
                </a:ext>
              </a:extLst>
            </p:cNvPr>
            <p:cNvSpPr txBox="1"/>
            <p:nvPr/>
          </p:nvSpPr>
          <p:spPr>
            <a:xfrm>
              <a:off x="551354" y="3787586"/>
              <a:ext cx="838691" cy="369332"/>
            </a:xfrm>
            <a:prstGeom prst="rect">
              <a:avLst/>
            </a:prstGeom>
            <a:noFill/>
          </p:spPr>
          <p:txBody>
            <a:bodyPr wrap="none" rtlCol="0">
              <a:spAutoFit/>
            </a:bodyPr>
            <a:lstStyle/>
            <a:p>
              <a:r>
                <a:rPr lang="en-US" dirty="0"/>
                <a:t>main()</a:t>
              </a:r>
            </a:p>
          </p:txBody>
        </p:sp>
        <p:sp>
          <p:nvSpPr>
            <p:cNvPr id="21" name="Left Brace 20">
              <a:extLst>
                <a:ext uri="{FF2B5EF4-FFF2-40B4-BE49-F238E27FC236}">
                  <a16:creationId xmlns:a16="http://schemas.microsoft.com/office/drawing/2014/main" id="{080A09C0-5D59-ED1A-6A77-A966E5C0BF3F}"/>
                </a:ext>
              </a:extLst>
            </p:cNvPr>
            <p:cNvSpPr/>
            <p:nvPr/>
          </p:nvSpPr>
          <p:spPr>
            <a:xfrm>
              <a:off x="1357307" y="3658401"/>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1" name="TextBox 80">
              <a:extLst>
                <a:ext uri="{FF2B5EF4-FFF2-40B4-BE49-F238E27FC236}">
                  <a16:creationId xmlns:a16="http://schemas.microsoft.com/office/drawing/2014/main" id="{5C08E405-1C87-69C3-B013-136FB28BC541}"/>
                </a:ext>
              </a:extLst>
            </p:cNvPr>
            <p:cNvSpPr txBox="1"/>
            <p:nvPr/>
          </p:nvSpPr>
          <p:spPr>
            <a:xfrm>
              <a:off x="2957360" y="3429000"/>
              <a:ext cx="1997663" cy="923330"/>
            </a:xfrm>
            <a:prstGeom prst="rect">
              <a:avLst/>
            </a:prstGeom>
            <a:noFill/>
          </p:spPr>
          <p:txBody>
            <a:bodyPr wrap="none" rtlCol="0">
              <a:spAutoFit/>
            </a:bodyPr>
            <a:lstStyle/>
            <a:p>
              <a:r>
                <a:rPr lang="en-US" dirty="0">
                  <a:solidFill>
                    <a:srgbClr val="000000"/>
                  </a:solidFill>
                  <a:latin typeface="Menlo" panose="020B0609030804020204" pitchFamily="49" charset="0"/>
                </a:rPr>
                <a:t>Stack address</a:t>
              </a:r>
            </a:p>
            <a:p>
              <a:r>
                <a:rPr lang="en-US" sz="1800" dirty="0">
                  <a:solidFill>
                    <a:srgbClr val="000000"/>
                  </a:solidFill>
                  <a:effectLst/>
                  <a:latin typeface="Menlo" panose="020B0609030804020204" pitchFamily="49" charset="0"/>
                </a:rPr>
                <a:t>90300</a:t>
              </a:r>
            </a:p>
            <a:p>
              <a:r>
                <a:rPr lang="en-US" dirty="0">
                  <a:solidFill>
                    <a:srgbClr val="000000"/>
                  </a:solidFill>
                  <a:latin typeface="Menlo" panose="020B0609030804020204" pitchFamily="49" charset="0"/>
                </a:rPr>
                <a:t>902fc</a:t>
              </a:r>
              <a:endParaRPr lang="en-US" dirty="0"/>
            </a:p>
          </p:txBody>
        </p:sp>
        <p:sp>
          <p:nvSpPr>
            <p:cNvPr id="6" name="Rectangle 5">
              <a:extLst>
                <a:ext uri="{FF2B5EF4-FFF2-40B4-BE49-F238E27FC236}">
                  <a16:creationId xmlns:a16="http://schemas.microsoft.com/office/drawing/2014/main" id="{0FC8D06A-F1B7-AEE5-11D8-E763D306E45C}"/>
                </a:ext>
              </a:extLst>
            </p:cNvPr>
            <p:cNvSpPr/>
            <p:nvPr/>
          </p:nvSpPr>
          <p:spPr>
            <a:xfrm>
              <a:off x="1626807" y="3969268"/>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90308 </a:t>
              </a:r>
              <a:r>
                <a:rPr lang="en-US" dirty="0" err="1"/>
                <a:t>fp</a:t>
              </a:r>
              <a:endParaRPr lang="en-US" dirty="0"/>
            </a:p>
          </p:txBody>
        </p:sp>
      </p:grpSp>
      <p:grpSp>
        <p:nvGrpSpPr>
          <p:cNvPr id="89" name="Group 88">
            <a:extLst>
              <a:ext uri="{FF2B5EF4-FFF2-40B4-BE49-F238E27FC236}">
                <a16:creationId xmlns:a16="http://schemas.microsoft.com/office/drawing/2014/main" id="{522EC7C9-FA78-6603-724B-F18734F525B0}"/>
              </a:ext>
            </a:extLst>
          </p:cNvPr>
          <p:cNvGrpSpPr/>
          <p:nvPr/>
        </p:nvGrpSpPr>
        <p:grpSpPr>
          <a:xfrm>
            <a:off x="3904036" y="3696962"/>
            <a:ext cx="765816" cy="646331"/>
            <a:chOff x="3831337" y="4327974"/>
            <a:chExt cx="765816" cy="646331"/>
          </a:xfrm>
        </p:grpSpPr>
        <p:sp>
          <p:nvSpPr>
            <p:cNvPr id="90" name="TextBox 89">
              <a:extLst>
                <a:ext uri="{FF2B5EF4-FFF2-40B4-BE49-F238E27FC236}">
                  <a16:creationId xmlns:a16="http://schemas.microsoft.com/office/drawing/2014/main" id="{2CA2D5A2-382C-5636-6DE6-0CDC79290CF4}"/>
                </a:ext>
              </a:extLst>
            </p:cNvPr>
            <p:cNvSpPr txBox="1"/>
            <p:nvPr/>
          </p:nvSpPr>
          <p:spPr>
            <a:xfrm>
              <a:off x="4133565" y="4327974"/>
              <a:ext cx="463588" cy="646331"/>
            </a:xfrm>
            <a:prstGeom prst="rect">
              <a:avLst/>
            </a:prstGeom>
            <a:noFill/>
          </p:spPr>
          <p:txBody>
            <a:bodyPr wrap="none" rtlCol="0">
              <a:spAutoFit/>
            </a:bodyPr>
            <a:lstStyle/>
            <a:p>
              <a:r>
                <a:rPr lang="en-US" dirty="0" err="1">
                  <a:solidFill>
                    <a:srgbClr val="000000"/>
                  </a:solidFill>
                  <a:latin typeface="Menlo" panose="020B0609030804020204" pitchFamily="49" charset="0"/>
                </a:rPr>
                <a:t>fp</a:t>
              </a:r>
              <a:endParaRPr lang="en-US" dirty="0">
                <a:solidFill>
                  <a:srgbClr val="000000"/>
                </a:solidFill>
                <a:latin typeface="Menlo" panose="020B0609030804020204" pitchFamily="49" charset="0"/>
              </a:endParaRPr>
            </a:p>
            <a:p>
              <a:r>
                <a:rPr lang="en-US" dirty="0" err="1">
                  <a:solidFill>
                    <a:srgbClr val="000000"/>
                  </a:solidFill>
                  <a:latin typeface="Menlo" panose="020B0609030804020204" pitchFamily="49" charset="0"/>
                </a:rPr>
                <a:t>sp</a:t>
              </a:r>
              <a:endParaRPr lang="en-US" dirty="0">
                <a:solidFill>
                  <a:srgbClr val="000000"/>
                </a:solidFill>
                <a:latin typeface="Menlo" panose="020B0609030804020204" pitchFamily="49" charset="0"/>
              </a:endParaRPr>
            </a:p>
          </p:txBody>
        </p:sp>
        <p:cxnSp>
          <p:nvCxnSpPr>
            <p:cNvPr id="91" name="Straight Arrow Connector 90">
              <a:extLst>
                <a:ext uri="{FF2B5EF4-FFF2-40B4-BE49-F238E27FC236}">
                  <a16:creationId xmlns:a16="http://schemas.microsoft.com/office/drawing/2014/main" id="{9EBB1DC8-B09B-2F7C-F58A-1C05556C8558}"/>
                </a:ext>
              </a:extLst>
            </p:cNvPr>
            <p:cNvCxnSpPr>
              <a:cxnSpLocks/>
            </p:cNvCxnSpPr>
            <p:nvPr/>
          </p:nvCxnSpPr>
          <p:spPr>
            <a:xfrm flipH="1">
              <a:off x="3831337" y="4499867"/>
              <a:ext cx="404858" cy="0"/>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2A2311F9-D43C-F801-A42A-93564E8EF16F}"/>
                </a:ext>
              </a:extLst>
            </p:cNvPr>
            <p:cNvCxnSpPr>
              <a:cxnSpLocks/>
            </p:cNvCxnSpPr>
            <p:nvPr/>
          </p:nvCxnSpPr>
          <p:spPr>
            <a:xfrm flipH="1">
              <a:off x="3831337" y="4812523"/>
              <a:ext cx="404858" cy="0"/>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sp>
        <p:nvSpPr>
          <p:cNvPr id="3" name="TextBox 2">
            <a:extLst>
              <a:ext uri="{FF2B5EF4-FFF2-40B4-BE49-F238E27FC236}">
                <a16:creationId xmlns:a16="http://schemas.microsoft.com/office/drawing/2014/main" id="{E51F5DFA-26B7-8DCE-86C2-119FC18BE77B}"/>
              </a:ext>
            </a:extLst>
          </p:cNvPr>
          <p:cNvSpPr txBox="1"/>
          <p:nvPr/>
        </p:nvSpPr>
        <p:spPr>
          <a:xfrm>
            <a:off x="418397" y="4481515"/>
            <a:ext cx="5272085" cy="2031325"/>
          </a:xfrm>
          <a:prstGeom prst="rect">
            <a:avLst/>
          </a:prstGeom>
          <a:solidFill>
            <a:schemeClr val="accent4">
              <a:lumMod val="20000"/>
              <a:lumOff val="80000"/>
            </a:schemeClr>
          </a:solidFill>
          <a:ln w="31750">
            <a:solidFill>
              <a:srgbClr val="FF0000"/>
            </a:solidFill>
          </a:ln>
        </p:spPr>
        <p:txBody>
          <a:bodyPr wrap="square" rtlCol="0">
            <a:spAutoFit/>
          </a:bodyPr>
          <a:lstStyle/>
          <a:p>
            <a:r>
              <a:rPr lang="en-US" dirty="0">
                <a:solidFill>
                  <a:schemeClr val="accent1"/>
                </a:solidFill>
              </a:rPr>
              <a:t>We are saving the </a:t>
            </a:r>
            <a:r>
              <a:rPr lang="en-US" dirty="0" err="1">
                <a:solidFill>
                  <a:schemeClr val="accent1"/>
                </a:solidFill>
              </a:rPr>
              <a:t>lr</a:t>
            </a:r>
            <a:r>
              <a:rPr lang="en-US" dirty="0">
                <a:solidFill>
                  <a:schemeClr val="accent1"/>
                </a:solidFill>
              </a:rPr>
              <a:t> on the stack on each function call and restoring it before returning.</a:t>
            </a:r>
          </a:p>
          <a:p>
            <a:endParaRPr lang="en-US" dirty="0">
              <a:solidFill>
                <a:srgbClr val="FF0000"/>
              </a:solidFill>
            </a:endParaRPr>
          </a:p>
          <a:p>
            <a:r>
              <a:rPr lang="en-US" dirty="0">
                <a:solidFill>
                  <a:srgbClr val="FF0000"/>
                </a:solidFill>
              </a:rPr>
              <a:t>Result: NO infinite loop </a:t>
            </a:r>
            <a:r>
              <a:rPr lang="en-US" dirty="0">
                <a:solidFill>
                  <a:schemeClr val="accent1"/>
                </a:solidFill>
              </a:rPr>
              <a:t>and we return to the correct instruction in the caller no matter how many functions we call.</a:t>
            </a:r>
          </a:p>
          <a:p>
            <a:r>
              <a:rPr lang="en-US" dirty="0">
                <a:solidFill>
                  <a:schemeClr val="accent1"/>
                </a:solidFill>
              </a:rPr>
              <a:t>Even recursion will work!</a:t>
            </a:r>
          </a:p>
        </p:txBody>
      </p:sp>
    </p:spTree>
    <p:extLst>
      <p:ext uri="{BB962C8B-B14F-4D97-AF65-F5344CB8AC3E}">
        <p14:creationId xmlns:p14="http://schemas.microsoft.com/office/powerpoint/2010/main" val="2186307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CD002-53E8-DCBC-04A9-5A2D7331BB47}"/>
              </a:ext>
            </a:extLst>
          </p:cNvPr>
          <p:cNvSpPr>
            <a:spLocks noGrp="1"/>
          </p:cNvSpPr>
          <p:nvPr>
            <p:ph type="title"/>
          </p:nvPr>
        </p:nvSpPr>
        <p:spPr>
          <a:xfrm>
            <a:off x="587482" y="135731"/>
            <a:ext cx="11251462" cy="398691"/>
          </a:xfrm>
        </p:spPr>
        <p:txBody>
          <a:bodyPr/>
          <a:lstStyle/>
          <a:p>
            <a:r>
              <a:rPr lang="en-US" dirty="0"/>
              <a:t>By following the saved </a:t>
            </a:r>
            <a:r>
              <a:rPr lang="en-US" dirty="0" err="1"/>
              <a:t>fp</a:t>
            </a:r>
            <a:r>
              <a:rPr lang="en-US" dirty="0"/>
              <a:t>, you can find each stack frame</a:t>
            </a:r>
          </a:p>
        </p:txBody>
      </p:sp>
      <p:sp>
        <p:nvSpPr>
          <p:cNvPr id="3" name="Content Placeholder 2">
            <a:extLst>
              <a:ext uri="{FF2B5EF4-FFF2-40B4-BE49-F238E27FC236}">
                <a16:creationId xmlns:a16="http://schemas.microsoft.com/office/drawing/2014/main" id="{02209F6C-7DEB-E43D-20FA-B1D4C78947BA}"/>
              </a:ext>
            </a:extLst>
          </p:cNvPr>
          <p:cNvSpPr>
            <a:spLocks noGrp="1"/>
          </p:cNvSpPr>
          <p:nvPr>
            <p:ph sz="quarter" idx="16"/>
          </p:nvPr>
        </p:nvSpPr>
        <p:spPr>
          <a:xfrm>
            <a:off x="1649917" y="6362178"/>
            <a:ext cx="3527288" cy="443544"/>
          </a:xfrm>
          <a:solidFill>
            <a:schemeClr val="accent4">
              <a:lumMod val="20000"/>
              <a:lumOff val="80000"/>
            </a:schemeClr>
          </a:solidFill>
        </p:spPr>
        <p:txBody>
          <a:bodyPr/>
          <a:lstStyle/>
          <a:p>
            <a:pPr marL="0" indent="0">
              <a:buNone/>
            </a:pPr>
            <a:r>
              <a:rPr lang="en-US" dirty="0"/>
              <a:t>How </a:t>
            </a:r>
            <a:r>
              <a:rPr lang="en-US" dirty="0" err="1"/>
              <a:t>gdb</a:t>
            </a:r>
            <a:r>
              <a:rPr lang="en-US" dirty="0"/>
              <a:t> finds stack frames</a:t>
            </a:r>
          </a:p>
        </p:txBody>
      </p:sp>
      <p:grpSp>
        <p:nvGrpSpPr>
          <p:cNvPr id="71" name="Group 70">
            <a:extLst>
              <a:ext uri="{FF2B5EF4-FFF2-40B4-BE49-F238E27FC236}">
                <a16:creationId xmlns:a16="http://schemas.microsoft.com/office/drawing/2014/main" id="{104955BA-133E-F2BC-CD53-B23C14B84CA2}"/>
              </a:ext>
            </a:extLst>
          </p:cNvPr>
          <p:cNvGrpSpPr/>
          <p:nvPr/>
        </p:nvGrpSpPr>
        <p:grpSpPr>
          <a:xfrm>
            <a:off x="3994325" y="774513"/>
            <a:ext cx="1196361" cy="807958"/>
            <a:chOff x="7681193" y="1932227"/>
            <a:chExt cx="1196361" cy="807958"/>
          </a:xfrm>
        </p:grpSpPr>
        <p:sp>
          <p:nvSpPr>
            <p:cNvPr id="16" name="TextBox 15">
              <a:extLst>
                <a:ext uri="{FF2B5EF4-FFF2-40B4-BE49-F238E27FC236}">
                  <a16:creationId xmlns:a16="http://schemas.microsoft.com/office/drawing/2014/main" id="{A453A2D2-6917-00BC-6C95-6A6A5234D354}"/>
                </a:ext>
              </a:extLst>
            </p:cNvPr>
            <p:cNvSpPr txBox="1"/>
            <p:nvPr/>
          </p:nvSpPr>
          <p:spPr>
            <a:xfrm>
              <a:off x="8449232" y="2370853"/>
              <a:ext cx="428322" cy="369332"/>
            </a:xfrm>
            <a:prstGeom prst="rect">
              <a:avLst/>
            </a:prstGeom>
            <a:solidFill>
              <a:schemeClr val="bg1"/>
            </a:solidFill>
            <a:ln>
              <a:solidFill>
                <a:schemeClr val="accent1"/>
              </a:solidFill>
            </a:ln>
          </p:spPr>
          <p:txBody>
            <a:bodyPr wrap="none" rtlCol="0">
              <a:spAutoFit/>
            </a:bodyPr>
            <a:lstStyle/>
            <a:p>
              <a:r>
                <a:rPr lang="en-US" dirty="0" err="1"/>
                <a:t>sp</a:t>
              </a:r>
              <a:endParaRPr lang="en-US" dirty="0"/>
            </a:p>
          </p:txBody>
        </p:sp>
        <p:sp>
          <p:nvSpPr>
            <p:cNvPr id="17" name="Left Arrow 16">
              <a:extLst>
                <a:ext uri="{FF2B5EF4-FFF2-40B4-BE49-F238E27FC236}">
                  <a16:creationId xmlns:a16="http://schemas.microsoft.com/office/drawing/2014/main" id="{D9630870-9D48-D8E7-AE0B-71B2B4755C7C}"/>
                </a:ext>
              </a:extLst>
            </p:cNvPr>
            <p:cNvSpPr/>
            <p:nvPr/>
          </p:nvSpPr>
          <p:spPr>
            <a:xfrm>
              <a:off x="7682182" y="2433326"/>
              <a:ext cx="768039" cy="84889"/>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4EEF47D0-310D-8CC5-1F83-F5328515874B}"/>
                </a:ext>
              </a:extLst>
            </p:cNvPr>
            <p:cNvSpPr txBox="1"/>
            <p:nvPr/>
          </p:nvSpPr>
          <p:spPr>
            <a:xfrm>
              <a:off x="8499372" y="1932227"/>
              <a:ext cx="377026" cy="369332"/>
            </a:xfrm>
            <a:prstGeom prst="rect">
              <a:avLst/>
            </a:prstGeom>
            <a:solidFill>
              <a:schemeClr val="bg1"/>
            </a:solidFill>
            <a:ln>
              <a:solidFill>
                <a:schemeClr val="accent1"/>
              </a:solidFill>
            </a:ln>
          </p:spPr>
          <p:txBody>
            <a:bodyPr wrap="none" rtlCol="0">
              <a:spAutoFit/>
            </a:bodyPr>
            <a:lstStyle/>
            <a:p>
              <a:r>
                <a:rPr lang="en-US" dirty="0" err="1"/>
                <a:t>fp</a:t>
              </a:r>
              <a:endParaRPr lang="en-US" dirty="0"/>
            </a:p>
          </p:txBody>
        </p:sp>
        <p:sp>
          <p:nvSpPr>
            <p:cNvPr id="19" name="Left Arrow 18">
              <a:extLst>
                <a:ext uri="{FF2B5EF4-FFF2-40B4-BE49-F238E27FC236}">
                  <a16:creationId xmlns:a16="http://schemas.microsoft.com/office/drawing/2014/main" id="{01641A1A-AC49-9702-77E1-AD365D9A2E47}"/>
                </a:ext>
              </a:extLst>
            </p:cNvPr>
            <p:cNvSpPr/>
            <p:nvPr/>
          </p:nvSpPr>
          <p:spPr>
            <a:xfrm>
              <a:off x="7681193" y="2094021"/>
              <a:ext cx="818177" cy="68394"/>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7">
            <a:extLst>
              <a:ext uri="{FF2B5EF4-FFF2-40B4-BE49-F238E27FC236}">
                <a16:creationId xmlns:a16="http://schemas.microsoft.com/office/drawing/2014/main" id="{63F7C7F9-0543-F633-A70E-AD44F6DE021D}"/>
              </a:ext>
            </a:extLst>
          </p:cNvPr>
          <p:cNvSpPr/>
          <p:nvPr/>
        </p:nvSpPr>
        <p:spPr>
          <a:xfrm>
            <a:off x="2447047" y="747616"/>
            <a:ext cx="1547280" cy="362576"/>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9" name="Rectangle 8">
            <a:extLst>
              <a:ext uri="{FF2B5EF4-FFF2-40B4-BE49-F238E27FC236}">
                <a16:creationId xmlns:a16="http://schemas.microsoft.com/office/drawing/2014/main" id="{C6EAFB03-3694-0BA1-D1E4-578EA56DD7D4}"/>
              </a:ext>
            </a:extLst>
          </p:cNvPr>
          <p:cNvSpPr/>
          <p:nvPr/>
        </p:nvSpPr>
        <p:spPr>
          <a:xfrm>
            <a:off x="2447047" y="1070498"/>
            <a:ext cx="1547280" cy="362576"/>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a:t>
            </a:r>
            <a:r>
              <a:rPr lang="en-US" dirty="0" err="1"/>
              <a:t>fp</a:t>
            </a:r>
            <a:endParaRPr lang="en-US" dirty="0"/>
          </a:p>
        </p:txBody>
      </p:sp>
      <p:sp>
        <p:nvSpPr>
          <p:cNvPr id="11" name="TextBox 10">
            <a:extLst>
              <a:ext uri="{FF2B5EF4-FFF2-40B4-BE49-F238E27FC236}">
                <a16:creationId xmlns:a16="http://schemas.microsoft.com/office/drawing/2014/main" id="{A4D69A50-851A-612B-2C0A-DA2E79EA1B9C}"/>
              </a:ext>
            </a:extLst>
          </p:cNvPr>
          <p:cNvSpPr txBox="1"/>
          <p:nvPr/>
        </p:nvSpPr>
        <p:spPr>
          <a:xfrm>
            <a:off x="1335499" y="875037"/>
            <a:ext cx="838691" cy="369332"/>
          </a:xfrm>
          <a:prstGeom prst="rect">
            <a:avLst/>
          </a:prstGeom>
          <a:noFill/>
        </p:spPr>
        <p:txBody>
          <a:bodyPr wrap="none" rtlCol="0">
            <a:spAutoFit/>
          </a:bodyPr>
          <a:lstStyle/>
          <a:p>
            <a:r>
              <a:rPr lang="en-US" dirty="0"/>
              <a:t>main()</a:t>
            </a:r>
          </a:p>
        </p:txBody>
      </p:sp>
      <p:sp>
        <p:nvSpPr>
          <p:cNvPr id="12" name="Left Brace 11">
            <a:extLst>
              <a:ext uri="{FF2B5EF4-FFF2-40B4-BE49-F238E27FC236}">
                <a16:creationId xmlns:a16="http://schemas.microsoft.com/office/drawing/2014/main" id="{9D20B2AA-7006-B34B-3137-150E9E128E7C}"/>
              </a:ext>
            </a:extLst>
          </p:cNvPr>
          <p:cNvSpPr/>
          <p:nvPr/>
        </p:nvSpPr>
        <p:spPr>
          <a:xfrm>
            <a:off x="2137933" y="747616"/>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96" name="Group 95">
            <a:extLst>
              <a:ext uri="{FF2B5EF4-FFF2-40B4-BE49-F238E27FC236}">
                <a16:creationId xmlns:a16="http://schemas.microsoft.com/office/drawing/2014/main" id="{B623B579-2531-C2F0-2C07-03F8B767D47A}"/>
              </a:ext>
            </a:extLst>
          </p:cNvPr>
          <p:cNvGrpSpPr/>
          <p:nvPr/>
        </p:nvGrpSpPr>
        <p:grpSpPr>
          <a:xfrm>
            <a:off x="3940847" y="2821347"/>
            <a:ext cx="1196361" cy="807958"/>
            <a:chOff x="7681193" y="1932227"/>
            <a:chExt cx="1196361" cy="807958"/>
          </a:xfrm>
        </p:grpSpPr>
        <p:sp>
          <p:nvSpPr>
            <p:cNvPr id="97" name="TextBox 96">
              <a:extLst>
                <a:ext uri="{FF2B5EF4-FFF2-40B4-BE49-F238E27FC236}">
                  <a16:creationId xmlns:a16="http://schemas.microsoft.com/office/drawing/2014/main" id="{9292222C-73F7-5E4E-6957-AC075F746836}"/>
                </a:ext>
              </a:extLst>
            </p:cNvPr>
            <p:cNvSpPr txBox="1"/>
            <p:nvPr/>
          </p:nvSpPr>
          <p:spPr>
            <a:xfrm>
              <a:off x="8449232" y="2370853"/>
              <a:ext cx="428322" cy="369332"/>
            </a:xfrm>
            <a:prstGeom prst="rect">
              <a:avLst/>
            </a:prstGeom>
            <a:solidFill>
              <a:schemeClr val="bg1"/>
            </a:solidFill>
            <a:ln>
              <a:solidFill>
                <a:schemeClr val="accent1"/>
              </a:solidFill>
            </a:ln>
          </p:spPr>
          <p:txBody>
            <a:bodyPr wrap="none" rtlCol="0">
              <a:spAutoFit/>
            </a:bodyPr>
            <a:lstStyle/>
            <a:p>
              <a:r>
                <a:rPr lang="en-US" dirty="0" err="1"/>
                <a:t>sp</a:t>
              </a:r>
              <a:endParaRPr lang="en-US" dirty="0"/>
            </a:p>
          </p:txBody>
        </p:sp>
        <p:sp>
          <p:nvSpPr>
            <p:cNvPr id="98" name="Left Arrow 97">
              <a:extLst>
                <a:ext uri="{FF2B5EF4-FFF2-40B4-BE49-F238E27FC236}">
                  <a16:creationId xmlns:a16="http://schemas.microsoft.com/office/drawing/2014/main" id="{503B7743-73F6-355B-A15A-E2378688D7AE}"/>
                </a:ext>
              </a:extLst>
            </p:cNvPr>
            <p:cNvSpPr/>
            <p:nvPr/>
          </p:nvSpPr>
          <p:spPr>
            <a:xfrm>
              <a:off x="7682182" y="2433326"/>
              <a:ext cx="768039" cy="84889"/>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a:extLst>
                <a:ext uri="{FF2B5EF4-FFF2-40B4-BE49-F238E27FC236}">
                  <a16:creationId xmlns:a16="http://schemas.microsoft.com/office/drawing/2014/main" id="{6B58056E-E9F0-38EC-8E89-3C535914BE8D}"/>
                </a:ext>
              </a:extLst>
            </p:cNvPr>
            <p:cNvSpPr txBox="1"/>
            <p:nvPr/>
          </p:nvSpPr>
          <p:spPr>
            <a:xfrm>
              <a:off x="8499372" y="1932227"/>
              <a:ext cx="377026" cy="369332"/>
            </a:xfrm>
            <a:prstGeom prst="rect">
              <a:avLst/>
            </a:prstGeom>
            <a:solidFill>
              <a:schemeClr val="bg1"/>
            </a:solidFill>
            <a:ln>
              <a:solidFill>
                <a:schemeClr val="accent1"/>
              </a:solidFill>
            </a:ln>
          </p:spPr>
          <p:txBody>
            <a:bodyPr wrap="none" rtlCol="0">
              <a:spAutoFit/>
            </a:bodyPr>
            <a:lstStyle/>
            <a:p>
              <a:r>
                <a:rPr lang="en-US" dirty="0" err="1"/>
                <a:t>fp</a:t>
              </a:r>
              <a:endParaRPr lang="en-US" dirty="0"/>
            </a:p>
          </p:txBody>
        </p:sp>
        <p:sp>
          <p:nvSpPr>
            <p:cNvPr id="100" name="Left Arrow 99">
              <a:extLst>
                <a:ext uri="{FF2B5EF4-FFF2-40B4-BE49-F238E27FC236}">
                  <a16:creationId xmlns:a16="http://schemas.microsoft.com/office/drawing/2014/main" id="{29BA0CD6-683C-078C-7E6F-726008DB4C99}"/>
                </a:ext>
              </a:extLst>
            </p:cNvPr>
            <p:cNvSpPr/>
            <p:nvPr/>
          </p:nvSpPr>
          <p:spPr>
            <a:xfrm>
              <a:off x="7681193" y="2094021"/>
              <a:ext cx="818177" cy="68394"/>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1" name="Rectangle 100">
            <a:extLst>
              <a:ext uri="{FF2B5EF4-FFF2-40B4-BE49-F238E27FC236}">
                <a16:creationId xmlns:a16="http://schemas.microsoft.com/office/drawing/2014/main" id="{687742C1-98DE-BB39-CC04-2AE760B39371}"/>
              </a:ext>
            </a:extLst>
          </p:cNvPr>
          <p:cNvSpPr/>
          <p:nvPr/>
        </p:nvSpPr>
        <p:spPr>
          <a:xfrm>
            <a:off x="2402165" y="2113043"/>
            <a:ext cx="1547280" cy="362576"/>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02" name="Rectangle 101">
            <a:extLst>
              <a:ext uri="{FF2B5EF4-FFF2-40B4-BE49-F238E27FC236}">
                <a16:creationId xmlns:a16="http://schemas.microsoft.com/office/drawing/2014/main" id="{2BEB822B-A8C8-D0C6-E765-B6233D277CD9}"/>
              </a:ext>
            </a:extLst>
          </p:cNvPr>
          <p:cNvSpPr/>
          <p:nvPr/>
        </p:nvSpPr>
        <p:spPr>
          <a:xfrm>
            <a:off x="2402165" y="2435925"/>
            <a:ext cx="1547280" cy="362576"/>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a:t>
            </a:r>
            <a:r>
              <a:rPr lang="en-US" dirty="0" err="1"/>
              <a:t>fp</a:t>
            </a:r>
            <a:endParaRPr lang="en-US" dirty="0"/>
          </a:p>
        </p:txBody>
      </p:sp>
      <p:sp>
        <p:nvSpPr>
          <p:cNvPr id="103" name="TextBox 102">
            <a:extLst>
              <a:ext uri="{FF2B5EF4-FFF2-40B4-BE49-F238E27FC236}">
                <a16:creationId xmlns:a16="http://schemas.microsoft.com/office/drawing/2014/main" id="{A6134D12-94EE-1616-BBD0-3C830E12153A}"/>
              </a:ext>
            </a:extLst>
          </p:cNvPr>
          <p:cNvSpPr txBox="1"/>
          <p:nvPr/>
        </p:nvSpPr>
        <p:spPr>
          <a:xfrm>
            <a:off x="1290617" y="2240464"/>
            <a:ext cx="838691" cy="369332"/>
          </a:xfrm>
          <a:prstGeom prst="rect">
            <a:avLst/>
          </a:prstGeom>
          <a:noFill/>
        </p:spPr>
        <p:txBody>
          <a:bodyPr wrap="none" rtlCol="0">
            <a:spAutoFit/>
          </a:bodyPr>
          <a:lstStyle/>
          <a:p>
            <a:r>
              <a:rPr lang="en-US" dirty="0"/>
              <a:t>main()</a:t>
            </a:r>
          </a:p>
        </p:txBody>
      </p:sp>
      <p:sp>
        <p:nvSpPr>
          <p:cNvPr id="104" name="Left Brace 103">
            <a:extLst>
              <a:ext uri="{FF2B5EF4-FFF2-40B4-BE49-F238E27FC236}">
                <a16:creationId xmlns:a16="http://schemas.microsoft.com/office/drawing/2014/main" id="{C4A9F511-76CD-84C7-79BA-927C36D61E31}"/>
              </a:ext>
            </a:extLst>
          </p:cNvPr>
          <p:cNvSpPr/>
          <p:nvPr/>
        </p:nvSpPr>
        <p:spPr>
          <a:xfrm>
            <a:off x="2093051" y="2113043"/>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29" name="Group 128">
            <a:extLst>
              <a:ext uri="{FF2B5EF4-FFF2-40B4-BE49-F238E27FC236}">
                <a16:creationId xmlns:a16="http://schemas.microsoft.com/office/drawing/2014/main" id="{C19869AE-C8C2-556B-A57F-733CA801DFC3}"/>
              </a:ext>
            </a:extLst>
          </p:cNvPr>
          <p:cNvGrpSpPr/>
          <p:nvPr/>
        </p:nvGrpSpPr>
        <p:grpSpPr>
          <a:xfrm>
            <a:off x="1321848" y="2591398"/>
            <a:ext cx="3203588" cy="860368"/>
            <a:chOff x="5054587" y="2352455"/>
            <a:chExt cx="3203588" cy="860368"/>
          </a:xfrm>
        </p:grpSpPr>
        <p:sp>
          <p:nvSpPr>
            <p:cNvPr id="130" name="Rectangle 129">
              <a:extLst>
                <a:ext uri="{FF2B5EF4-FFF2-40B4-BE49-F238E27FC236}">
                  <a16:creationId xmlns:a16="http://schemas.microsoft.com/office/drawing/2014/main" id="{BEACD520-8E67-33B7-C573-755B1630325D}"/>
                </a:ext>
              </a:extLst>
            </p:cNvPr>
            <p:cNvSpPr/>
            <p:nvPr/>
          </p:nvSpPr>
          <p:spPr>
            <a:xfrm>
              <a:off x="6134904" y="2520324"/>
              <a:ext cx="1547280" cy="362576"/>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lr</a:t>
              </a:r>
              <a:r>
                <a:rPr lang="en-US" dirty="0"/>
                <a:t> to main()</a:t>
              </a:r>
            </a:p>
          </p:txBody>
        </p:sp>
        <p:sp>
          <p:nvSpPr>
            <p:cNvPr id="131" name="Left Brace 130">
              <a:extLst>
                <a:ext uri="{FF2B5EF4-FFF2-40B4-BE49-F238E27FC236}">
                  <a16:creationId xmlns:a16="http://schemas.microsoft.com/office/drawing/2014/main" id="{F53488EB-8BDF-ED6E-DB73-0497E3A8D4ED}"/>
                </a:ext>
              </a:extLst>
            </p:cNvPr>
            <p:cNvSpPr/>
            <p:nvPr/>
          </p:nvSpPr>
          <p:spPr>
            <a:xfrm>
              <a:off x="5873371" y="2559312"/>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2" name="Rectangle 131">
              <a:extLst>
                <a:ext uri="{FF2B5EF4-FFF2-40B4-BE49-F238E27FC236}">
                  <a16:creationId xmlns:a16="http://schemas.microsoft.com/office/drawing/2014/main" id="{BA5F181B-227F-7CEC-2CE6-15A1FA974E12}"/>
                </a:ext>
              </a:extLst>
            </p:cNvPr>
            <p:cNvSpPr/>
            <p:nvPr/>
          </p:nvSpPr>
          <p:spPr>
            <a:xfrm>
              <a:off x="6134904" y="2843206"/>
              <a:ext cx="1547280" cy="362576"/>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 </a:t>
              </a:r>
              <a:r>
                <a:rPr lang="en-US" dirty="0" err="1"/>
                <a:t>fp</a:t>
              </a:r>
              <a:endParaRPr lang="en-US" dirty="0"/>
            </a:p>
          </p:txBody>
        </p:sp>
        <p:sp>
          <p:nvSpPr>
            <p:cNvPr id="133" name="TextBox 132">
              <a:extLst>
                <a:ext uri="{FF2B5EF4-FFF2-40B4-BE49-F238E27FC236}">
                  <a16:creationId xmlns:a16="http://schemas.microsoft.com/office/drawing/2014/main" id="{9DA663FD-D79C-1C1E-BCAD-E0F2A3E92EDF}"/>
                </a:ext>
              </a:extLst>
            </p:cNvPr>
            <p:cNvSpPr txBox="1"/>
            <p:nvPr/>
          </p:nvSpPr>
          <p:spPr>
            <a:xfrm>
              <a:off x="5054587" y="2712277"/>
              <a:ext cx="928459" cy="369332"/>
            </a:xfrm>
            <a:prstGeom prst="rect">
              <a:avLst/>
            </a:prstGeom>
            <a:noFill/>
          </p:spPr>
          <p:txBody>
            <a:bodyPr wrap="none" rtlCol="0">
              <a:spAutoFit/>
            </a:bodyPr>
            <a:lstStyle/>
            <a:p>
              <a:r>
                <a:rPr lang="en-US" dirty="0" err="1"/>
                <a:t>funcA</a:t>
              </a:r>
              <a:r>
                <a:rPr lang="en-US" dirty="0"/>
                <a:t>()</a:t>
              </a:r>
            </a:p>
          </p:txBody>
        </p:sp>
        <p:cxnSp>
          <p:nvCxnSpPr>
            <p:cNvPr id="134" name="Straight Connector 133">
              <a:extLst>
                <a:ext uri="{FF2B5EF4-FFF2-40B4-BE49-F238E27FC236}">
                  <a16:creationId xmlns:a16="http://schemas.microsoft.com/office/drawing/2014/main" id="{6A248EB7-6430-2442-AF4F-8D1DBFE2E861}"/>
                </a:ext>
              </a:extLst>
            </p:cNvPr>
            <p:cNvCxnSpPr>
              <a:cxnSpLocks/>
            </p:cNvCxnSpPr>
            <p:nvPr/>
          </p:nvCxnSpPr>
          <p:spPr>
            <a:xfrm>
              <a:off x="7682184" y="2928811"/>
              <a:ext cx="57599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2AE0280F-F2FC-DA80-A199-754584A48183}"/>
                </a:ext>
              </a:extLst>
            </p:cNvPr>
            <p:cNvCxnSpPr>
              <a:cxnSpLocks/>
            </p:cNvCxnSpPr>
            <p:nvPr/>
          </p:nvCxnSpPr>
          <p:spPr>
            <a:xfrm flipH="1" flipV="1">
              <a:off x="8258173" y="2352455"/>
              <a:ext cx="2" cy="57846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CDA17A69-ECDA-3B85-F86D-3BC08E7BEFCE}"/>
                </a:ext>
              </a:extLst>
            </p:cNvPr>
            <p:cNvCxnSpPr>
              <a:cxnSpLocks/>
            </p:cNvCxnSpPr>
            <p:nvPr/>
          </p:nvCxnSpPr>
          <p:spPr>
            <a:xfrm>
              <a:off x="7682182" y="2352455"/>
              <a:ext cx="575991" cy="0"/>
            </a:xfrm>
            <a:prstGeom prst="line">
              <a:avLst/>
            </a:prstGeom>
            <a:ln w="28575">
              <a:headEnd type="stealth"/>
            </a:ln>
          </p:spPr>
          <p:style>
            <a:lnRef idx="1">
              <a:schemeClr val="accent1"/>
            </a:lnRef>
            <a:fillRef idx="0">
              <a:schemeClr val="accent1"/>
            </a:fillRef>
            <a:effectRef idx="0">
              <a:schemeClr val="accent1"/>
            </a:effectRef>
            <a:fontRef idx="minor">
              <a:schemeClr val="tx1"/>
            </a:fontRef>
          </p:style>
        </p:cxnSp>
      </p:grpSp>
      <p:grpSp>
        <p:nvGrpSpPr>
          <p:cNvPr id="137" name="Group 136">
            <a:extLst>
              <a:ext uri="{FF2B5EF4-FFF2-40B4-BE49-F238E27FC236}">
                <a16:creationId xmlns:a16="http://schemas.microsoft.com/office/drawing/2014/main" id="{63CB7D91-C593-4E79-AB16-96A5D68FECA9}"/>
              </a:ext>
            </a:extLst>
          </p:cNvPr>
          <p:cNvGrpSpPr/>
          <p:nvPr/>
        </p:nvGrpSpPr>
        <p:grpSpPr>
          <a:xfrm>
            <a:off x="9441303" y="6032925"/>
            <a:ext cx="1196361" cy="807958"/>
            <a:chOff x="7681193" y="1932227"/>
            <a:chExt cx="1196361" cy="807958"/>
          </a:xfrm>
        </p:grpSpPr>
        <p:sp>
          <p:nvSpPr>
            <p:cNvPr id="138" name="TextBox 137">
              <a:extLst>
                <a:ext uri="{FF2B5EF4-FFF2-40B4-BE49-F238E27FC236}">
                  <a16:creationId xmlns:a16="http://schemas.microsoft.com/office/drawing/2014/main" id="{88D00063-067A-E538-6696-BBE3E4438415}"/>
                </a:ext>
              </a:extLst>
            </p:cNvPr>
            <p:cNvSpPr txBox="1"/>
            <p:nvPr/>
          </p:nvSpPr>
          <p:spPr>
            <a:xfrm>
              <a:off x="8449232" y="2370853"/>
              <a:ext cx="428322" cy="369332"/>
            </a:xfrm>
            <a:prstGeom prst="rect">
              <a:avLst/>
            </a:prstGeom>
            <a:solidFill>
              <a:schemeClr val="bg1"/>
            </a:solidFill>
            <a:ln>
              <a:solidFill>
                <a:schemeClr val="accent1"/>
              </a:solidFill>
            </a:ln>
          </p:spPr>
          <p:txBody>
            <a:bodyPr wrap="none" rtlCol="0">
              <a:spAutoFit/>
            </a:bodyPr>
            <a:lstStyle/>
            <a:p>
              <a:r>
                <a:rPr lang="en-US" dirty="0" err="1"/>
                <a:t>sp</a:t>
              </a:r>
              <a:endParaRPr lang="en-US" dirty="0"/>
            </a:p>
          </p:txBody>
        </p:sp>
        <p:sp>
          <p:nvSpPr>
            <p:cNvPr id="139" name="Left Arrow 138">
              <a:extLst>
                <a:ext uri="{FF2B5EF4-FFF2-40B4-BE49-F238E27FC236}">
                  <a16:creationId xmlns:a16="http://schemas.microsoft.com/office/drawing/2014/main" id="{3C222194-6993-6CA4-CFBC-5E5CFCEE0601}"/>
                </a:ext>
              </a:extLst>
            </p:cNvPr>
            <p:cNvSpPr/>
            <p:nvPr/>
          </p:nvSpPr>
          <p:spPr>
            <a:xfrm>
              <a:off x="7682182" y="2433326"/>
              <a:ext cx="768039" cy="84889"/>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TextBox 139">
              <a:extLst>
                <a:ext uri="{FF2B5EF4-FFF2-40B4-BE49-F238E27FC236}">
                  <a16:creationId xmlns:a16="http://schemas.microsoft.com/office/drawing/2014/main" id="{EFA4BF9F-8859-C205-8DD5-7D2A8E16E659}"/>
                </a:ext>
              </a:extLst>
            </p:cNvPr>
            <p:cNvSpPr txBox="1"/>
            <p:nvPr/>
          </p:nvSpPr>
          <p:spPr>
            <a:xfrm>
              <a:off x="8499372" y="1932227"/>
              <a:ext cx="377026" cy="369332"/>
            </a:xfrm>
            <a:prstGeom prst="rect">
              <a:avLst/>
            </a:prstGeom>
            <a:solidFill>
              <a:schemeClr val="bg1"/>
            </a:solidFill>
            <a:ln>
              <a:solidFill>
                <a:schemeClr val="accent1"/>
              </a:solidFill>
            </a:ln>
          </p:spPr>
          <p:txBody>
            <a:bodyPr wrap="none" rtlCol="0">
              <a:spAutoFit/>
            </a:bodyPr>
            <a:lstStyle/>
            <a:p>
              <a:r>
                <a:rPr lang="en-US" dirty="0" err="1"/>
                <a:t>fp</a:t>
              </a:r>
              <a:endParaRPr lang="en-US" dirty="0"/>
            </a:p>
          </p:txBody>
        </p:sp>
        <p:sp>
          <p:nvSpPr>
            <p:cNvPr id="141" name="Left Arrow 140">
              <a:extLst>
                <a:ext uri="{FF2B5EF4-FFF2-40B4-BE49-F238E27FC236}">
                  <a16:creationId xmlns:a16="http://schemas.microsoft.com/office/drawing/2014/main" id="{1F99F65E-F095-BDC9-1A53-230A66F110D9}"/>
                </a:ext>
              </a:extLst>
            </p:cNvPr>
            <p:cNvSpPr/>
            <p:nvPr/>
          </p:nvSpPr>
          <p:spPr>
            <a:xfrm>
              <a:off x="7681193" y="2094021"/>
              <a:ext cx="818177" cy="68394"/>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2" name="Rectangle 141">
            <a:extLst>
              <a:ext uri="{FF2B5EF4-FFF2-40B4-BE49-F238E27FC236}">
                <a16:creationId xmlns:a16="http://schemas.microsoft.com/office/drawing/2014/main" id="{A68E7C7B-8173-466C-59B1-DC66EBCC6E0E}"/>
              </a:ext>
            </a:extLst>
          </p:cNvPr>
          <p:cNvSpPr/>
          <p:nvPr/>
        </p:nvSpPr>
        <p:spPr>
          <a:xfrm>
            <a:off x="7894025" y="3405847"/>
            <a:ext cx="1547280" cy="362576"/>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43" name="Rectangle 142">
            <a:extLst>
              <a:ext uri="{FF2B5EF4-FFF2-40B4-BE49-F238E27FC236}">
                <a16:creationId xmlns:a16="http://schemas.microsoft.com/office/drawing/2014/main" id="{57210184-FE08-5261-DF38-A446A7BF00BB}"/>
              </a:ext>
            </a:extLst>
          </p:cNvPr>
          <p:cNvSpPr/>
          <p:nvPr/>
        </p:nvSpPr>
        <p:spPr>
          <a:xfrm>
            <a:off x="7894025" y="3728729"/>
            <a:ext cx="1547280" cy="362576"/>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a:t>
            </a:r>
            <a:r>
              <a:rPr lang="en-US" dirty="0" err="1"/>
              <a:t>fp</a:t>
            </a:r>
            <a:endParaRPr lang="en-US" dirty="0"/>
          </a:p>
        </p:txBody>
      </p:sp>
      <p:sp>
        <p:nvSpPr>
          <p:cNvPr id="144" name="TextBox 143">
            <a:extLst>
              <a:ext uri="{FF2B5EF4-FFF2-40B4-BE49-F238E27FC236}">
                <a16:creationId xmlns:a16="http://schemas.microsoft.com/office/drawing/2014/main" id="{3CC119D8-F80F-47B5-074B-B35CBAF5AFAA}"/>
              </a:ext>
            </a:extLst>
          </p:cNvPr>
          <p:cNvSpPr txBox="1"/>
          <p:nvPr/>
        </p:nvSpPr>
        <p:spPr>
          <a:xfrm>
            <a:off x="6782477" y="3533268"/>
            <a:ext cx="838691" cy="369332"/>
          </a:xfrm>
          <a:prstGeom prst="rect">
            <a:avLst/>
          </a:prstGeom>
          <a:noFill/>
        </p:spPr>
        <p:txBody>
          <a:bodyPr wrap="none" rtlCol="0">
            <a:spAutoFit/>
          </a:bodyPr>
          <a:lstStyle/>
          <a:p>
            <a:r>
              <a:rPr lang="en-US" dirty="0"/>
              <a:t>main()</a:t>
            </a:r>
          </a:p>
        </p:txBody>
      </p:sp>
      <p:sp>
        <p:nvSpPr>
          <p:cNvPr id="145" name="Left Brace 144">
            <a:extLst>
              <a:ext uri="{FF2B5EF4-FFF2-40B4-BE49-F238E27FC236}">
                <a16:creationId xmlns:a16="http://schemas.microsoft.com/office/drawing/2014/main" id="{FDF3B860-D919-A7E2-A4CE-170901763A5A}"/>
              </a:ext>
            </a:extLst>
          </p:cNvPr>
          <p:cNvSpPr/>
          <p:nvPr/>
        </p:nvSpPr>
        <p:spPr>
          <a:xfrm>
            <a:off x="7584911" y="3405847"/>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46" name="Group 145">
            <a:extLst>
              <a:ext uri="{FF2B5EF4-FFF2-40B4-BE49-F238E27FC236}">
                <a16:creationId xmlns:a16="http://schemas.microsoft.com/office/drawing/2014/main" id="{F3974456-9C4A-BF05-891A-FA2FBDCD4100}"/>
              </a:ext>
            </a:extLst>
          </p:cNvPr>
          <p:cNvGrpSpPr/>
          <p:nvPr/>
        </p:nvGrpSpPr>
        <p:grpSpPr>
          <a:xfrm>
            <a:off x="6813708" y="5906010"/>
            <a:ext cx="3203588" cy="772048"/>
            <a:chOff x="5054587" y="4374263"/>
            <a:chExt cx="3203588" cy="772048"/>
          </a:xfrm>
        </p:grpSpPr>
        <p:sp>
          <p:nvSpPr>
            <p:cNvPr id="147" name="Rectangle 146">
              <a:extLst>
                <a:ext uri="{FF2B5EF4-FFF2-40B4-BE49-F238E27FC236}">
                  <a16:creationId xmlns:a16="http://schemas.microsoft.com/office/drawing/2014/main" id="{6BA4A97E-5E81-44D3-FE47-C7CFC7CBDF00}"/>
                </a:ext>
              </a:extLst>
            </p:cNvPr>
            <p:cNvSpPr/>
            <p:nvPr/>
          </p:nvSpPr>
          <p:spPr>
            <a:xfrm>
              <a:off x="6134904" y="4453812"/>
              <a:ext cx="1547280" cy="362576"/>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lr</a:t>
              </a:r>
              <a:r>
                <a:rPr lang="en-US" dirty="0"/>
                <a:t> to </a:t>
              </a:r>
              <a:r>
                <a:rPr lang="en-US" dirty="0" err="1"/>
                <a:t>funcC</a:t>
              </a:r>
              <a:r>
                <a:rPr lang="en-US" dirty="0"/>
                <a:t>()</a:t>
              </a:r>
            </a:p>
          </p:txBody>
        </p:sp>
        <p:sp>
          <p:nvSpPr>
            <p:cNvPr id="148" name="Rectangle 147">
              <a:extLst>
                <a:ext uri="{FF2B5EF4-FFF2-40B4-BE49-F238E27FC236}">
                  <a16:creationId xmlns:a16="http://schemas.microsoft.com/office/drawing/2014/main" id="{041DC85F-FF3A-0DC0-F46C-FE8EC2E1AA26}"/>
                </a:ext>
              </a:extLst>
            </p:cNvPr>
            <p:cNvSpPr/>
            <p:nvPr/>
          </p:nvSpPr>
          <p:spPr>
            <a:xfrm>
              <a:off x="6134904" y="4776694"/>
              <a:ext cx="1547280" cy="362576"/>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funcC</a:t>
              </a:r>
              <a:r>
                <a:rPr lang="en-US" dirty="0"/>
                <a:t>() </a:t>
              </a:r>
              <a:r>
                <a:rPr lang="en-US" dirty="0" err="1"/>
                <a:t>fp</a:t>
              </a:r>
              <a:endParaRPr lang="en-US" dirty="0"/>
            </a:p>
          </p:txBody>
        </p:sp>
        <p:sp>
          <p:nvSpPr>
            <p:cNvPr id="149" name="TextBox 148">
              <a:extLst>
                <a:ext uri="{FF2B5EF4-FFF2-40B4-BE49-F238E27FC236}">
                  <a16:creationId xmlns:a16="http://schemas.microsoft.com/office/drawing/2014/main" id="{DB249965-B0DA-9413-AB59-175FBC3ABC62}"/>
                </a:ext>
              </a:extLst>
            </p:cNvPr>
            <p:cNvSpPr txBox="1"/>
            <p:nvPr/>
          </p:nvSpPr>
          <p:spPr>
            <a:xfrm>
              <a:off x="5054587" y="4645765"/>
              <a:ext cx="941283" cy="369332"/>
            </a:xfrm>
            <a:prstGeom prst="rect">
              <a:avLst/>
            </a:prstGeom>
            <a:noFill/>
          </p:spPr>
          <p:txBody>
            <a:bodyPr wrap="none" rtlCol="0">
              <a:spAutoFit/>
            </a:bodyPr>
            <a:lstStyle/>
            <a:p>
              <a:r>
                <a:rPr lang="en-US" dirty="0" err="1"/>
                <a:t>funcD</a:t>
              </a:r>
              <a:r>
                <a:rPr lang="en-US" dirty="0"/>
                <a:t>()</a:t>
              </a:r>
            </a:p>
          </p:txBody>
        </p:sp>
        <p:sp>
          <p:nvSpPr>
            <p:cNvPr id="150" name="Left Brace 149">
              <a:extLst>
                <a:ext uri="{FF2B5EF4-FFF2-40B4-BE49-F238E27FC236}">
                  <a16:creationId xmlns:a16="http://schemas.microsoft.com/office/drawing/2014/main" id="{7B9679BF-8165-2B96-B5AD-5F58A0109B3D}"/>
                </a:ext>
              </a:extLst>
            </p:cNvPr>
            <p:cNvSpPr/>
            <p:nvPr/>
          </p:nvSpPr>
          <p:spPr>
            <a:xfrm>
              <a:off x="5873371" y="4492800"/>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1" name="Straight Connector 150">
              <a:extLst>
                <a:ext uri="{FF2B5EF4-FFF2-40B4-BE49-F238E27FC236}">
                  <a16:creationId xmlns:a16="http://schemas.microsoft.com/office/drawing/2014/main" id="{6C3EE8F8-F2E0-69AF-AB8C-A5C08C62F9DC}"/>
                </a:ext>
              </a:extLst>
            </p:cNvPr>
            <p:cNvCxnSpPr>
              <a:cxnSpLocks/>
            </p:cNvCxnSpPr>
            <p:nvPr/>
          </p:nvCxnSpPr>
          <p:spPr>
            <a:xfrm>
              <a:off x="7682184" y="4950619"/>
              <a:ext cx="57599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985844FA-0D0E-34C1-A00E-287EA6DD0215}"/>
                </a:ext>
              </a:extLst>
            </p:cNvPr>
            <p:cNvCxnSpPr>
              <a:cxnSpLocks/>
            </p:cNvCxnSpPr>
            <p:nvPr/>
          </p:nvCxnSpPr>
          <p:spPr>
            <a:xfrm flipH="1" flipV="1">
              <a:off x="8258173" y="4374263"/>
              <a:ext cx="2" cy="57846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135C4CF4-D528-046F-602B-85D58BA1CBEB}"/>
                </a:ext>
              </a:extLst>
            </p:cNvPr>
            <p:cNvCxnSpPr>
              <a:cxnSpLocks/>
            </p:cNvCxnSpPr>
            <p:nvPr/>
          </p:nvCxnSpPr>
          <p:spPr>
            <a:xfrm>
              <a:off x="7682182" y="4374263"/>
              <a:ext cx="575991" cy="0"/>
            </a:xfrm>
            <a:prstGeom prst="line">
              <a:avLst/>
            </a:prstGeom>
            <a:ln w="28575">
              <a:headEnd type="stealth"/>
            </a:ln>
          </p:spPr>
          <p:style>
            <a:lnRef idx="1">
              <a:schemeClr val="accent1"/>
            </a:lnRef>
            <a:fillRef idx="0">
              <a:schemeClr val="accent1"/>
            </a:fillRef>
            <a:effectRef idx="0">
              <a:schemeClr val="accent1"/>
            </a:effectRef>
            <a:fontRef idx="minor">
              <a:schemeClr val="tx1"/>
            </a:fontRef>
          </p:style>
        </p:cxnSp>
      </p:grpSp>
      <p:grpSp>
        <p:nvGrpSpPr>
          <p:cNvPr id="154" name="Group 153">
            <a:extLst>
              <a:ext uri="{FF2B5EF4-FFF2-40B4-BE49-F238E27FC236}">
                <a16:creationId xmlns:a16="http://schemas.microsoft.com/office/drawing/2014/main" id="{028A3A28-1B71-08D9-F505-F523F8CBD91A}"/>
              </a:ext>
            </a:extLst>
          </p:cNvPr>
          <p:cNvGrpSpPr/>
          <p:nvPr/>
        </p:nvGrpSpPr>
        <p:grpSpPr>
          <a:xfrm>
            <a:off x="6813708" y="5190339"/>
            <a:ext cx="3203588" cy="846886"/>
            <a:chOff x="5054587" y="3658592"/>
            <a:chExt cx="3203588" cy="846886"/>
          </a:xfrm>
        </p:grpSpPr>
        <p:sp>
          <p:nvSpPr>
            <p:cNvPr id="155" name="Left Brace 154">
              <a:extLst>
                <a:ext uri="{FF2B5EF4-FFF2-40B4-BE49-F238E27FC236}">
                  <a16:creationId xmlns:a16="http://schemas.microsoft.com/office/drawing/2014/main" id="{6624298D-0AC2-1265-DF9B-C3F5648275BC}"/>
                </a:ext>
              </a:extLst>
            </p:cNvPr>
            <p:cNvSpPr/>
            <p:nvPr/>
          </p:nvSpPr>
          <p:spPr>
            <a:xfrm>
              <a:off x="5873371" y="3851967"/>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6" name="Rectangle 155">
              <a:extLst>
                <a:ext uri="{FF2B5EF4-FFF2-40B4-BE49-F238E27FC236}">
                  <a16:creationId xmlns:a16="http://schemas.microsoft.com/office/drawing/2014/main" id="{E56703FD-7B0C-0A29-79F0-605068963119}"/>
                </a:ext>
              </a:extLst>
            </p:cNvPr>
            <p:cNvSpPr/>
            <p:nvPr/>
          </p:nvSpPr>
          <p:spPr>
            <a:xfrm>
              <a:off x="6134904" y="3812979"/>
              <a:ext cx="1547280" cy="362576"/>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lr</a:t>
              </a:r>
              <a:r>
                <a:rPr lang="en-US" dirty="0"/>
                <a:t> to </a:t>
              </a:r>
              <a:r>
                <a:rPr lang="en-US" dirty="0" err="1"/>
                <a:t>funcB</a:t>
              </a:r>
              <a:r>
                <a:rPr lang="en-US" dirty="0"/>
                <a:t>()</a:t>
              </a:r>
            </a:p>
          </p:txBody>
        </p:sp>
        <p:sp>
          <p:nvSpPr>
            <p:cNvPr id="157" name="Rectangle 156">
              <a:extLst>
                <a:ext uri="{FF2B5EF4-FFF2-40B4-BE49-F238E27FC236}">
                  <a16:creationId xmlns:a16="http://schemas.microsoft.com/office/drawing/2014/main" id="{6BC35C8F-19AB-6217-7BDA-94D91E666059}"/>
                </a:ext>
              </a:extLst>
            </p:cNvPr>
            <p:cNvSpPr/>
            <p:nvPr/>
          </p:nvSpPr>
          <p:spPr>
            <a:xfrm>
              <a:off x="6134904" y="4135861"/>
              <a:ext cx="1547280" cy="362576"/>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FuncB</a:t>
              </a:r>
              <a:r>
                <a:rPr lang="en-US" dirty="0"/>
                <a:t>() </a:t>
              </a:r>
              <a:r>
                <a:rPr lang="en-US" dirty="0" err="1"/>
                <a:t>fp</a:t>
              </a:r>
              <a:endParaRPr lang="en-US" dirty="0"/>
            </a:p>
          </p:txBody>
        </p:sp>
        <p:sp>
          <p:nvSpPr>
            <p:cNvPr id="158" name="TextBox 157">
              <a:extLst>
                <a:ext uri="{FF2B5EF4-FFF2-40B4-BE49-F238E27FC236}">
                  <a16:creationId xmlns:a16="http://schemas.microsoft.com/office/drawing/2014/main" id="{EDF6A936-C430-C8A7-FB70-666DADB8030E}"/>
                </a:ext>
              </a:extLst>
            </p:cNvPr>
            <p:cNvSpPr txBox="1"/>
            <p:nvPr/>
          </p:nvSpPr>
          <p:spPr>
            <a:xfrm>
              <a:off x="5054587" y="4004932"/>
              <a:ext cx="941283" cy="369332"/>
            </a:xfrm>
            <a:prstGeom prst="rect">
              <a:avLst/>
            </a:prstGeom>
            <a:noFill/>
          </p:spPr>
          <p:txBody>
            <a:bodyPr wrap="none" rtlCol="0">
              <a:spAutoFit/>
            </a:bodyPr>
            <a:lstStyle/>
            <a:p>
              <a:r>
                <a:rPr lang="en-US" dirty="0" err="1"/>
                <a:t>funcC</a:t>
              </a:r>
              <a:r>
                <a:rPr lang="en-US" dirty="0"/>
                <a:t>()</a:t>
              </a:r>
            </a:p>
          </p:txBody>
        </p:sp>
        <p:cxnSp>
          <p:nvCxnSpPr>
            <p:cNvPr id="159" name="Straight Connector 158">
              <a:extLst>
                <a:ext uri="{FF2B5EF4-FFF2-40B4-BE49-F238E27FC236}">
                  <a16:creationId xmlns:a16="http://schemas.microsoft.com/office/drawing/2014/main" id="{8D836AE7-E87C-B312-CF54-FEED859B25B4}"/>
                </a:ext>
              </a:extLst>
            </p:cNvPr>
            <p:cNvCxnSpPr>
              <a:cxnSpLocks/>
            </p:cNvCxnSpPr>
            <p:nvPr/>
          </p:nvCxnSpPr>
          <p:spPr>
            <a:xfrm>
              <a:off x="7682184" y="4234948"/>
              <a:ext cx="57599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F4AEE6CB-FD10-F97D-97F3-00ABFB873D66}"/>
                </a:ext>
              </a:extLst>
            </p:cNvPr>
            <p:cNvCxnSpPr>
              <a:cxnSpLocks/>
            </p:cNvCxnSpPr>
            <p:nvPr/>
          </p:nvCxnSpPr>
          <p:spPr>
            <a:xfrm flipH="1" flipV="1">
              <a:off x="8258173" y="3658592"/>
              <a:ext cx="2" cy="57846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75B4E122-3391-0047-7038-5DC77DD0A523}"/>
                </a:ext>
              </a:extLst>
            </p:cNvPr>
            <p:cNvCxnSpPr>
              <a:cxnSpLocks/>
            </p:cNvCxnSpPr>
            <p:nvPr/>
          </p:nvCxnSpPr>
          <p:spPr>
            <a:xfrm>
              <a:off x="7682182" y="3658592"/>
              <a:ext cx="575991" cy="0"/>
            </a:xfrm>
            <a:prstGeom prst="line">
              <a:avLst/>
            </a:prstGeom>
            <a:ln w="28575">
              <a:headEnd type="stealth"/>
            </a:ln>
          </p:spPr>
          <p:style>
            <a:lnRef idx="1">
              <a:schemeClr val="accent1"/>
            </a:lnRef>
            <a:fillRef idx="0">
              <a:schemeClr val="accent1"/>
            </a:fillRef>
            <a:effectRef idx="0">
              <a:schemeClr val="accent1"/>
            </a:effectRef>
            <a:fontRef idx="minor">
              <a:schemeClr val="tx1"/>
            </a:fontRef>
          </p:style>
        </p:cxnSp>
      </p:grpSp>
      <p:grpSp>
        <p:nvGrpSpPr>
          <p:cNvPr id="162" name="Group 161">
            <a:extLst>
              <a:ext uri="{FF2B5EF4-FFF2-40B4-BE49-F238E27FC236}">
                <a16:creationId xmlns:a16="http://schemas.microsoft.com/office/drawing/2014/main" id="{EB3D9EC3-7CAC-59D1-5F06-6CA2B1C11777}"/>
              </a:ext>
            </a:extLst>
          </p:cNvPr>
          <p:cNvGrpSpPr/>
          <p:nvPr/>
        </p:nvGrpSpPr>
        <p:grpSpPr>
          <a:xfrm>
            <a:off x="6813708" y="4532325"/>
            <a:ext cx="3203588" cy="858430"/>
            <a:chOff x="5054587" y="3000578"/>
            <a:chExt cx="3203588" cy="858430"/>
          </a:xfrm>
        </p:grpSpPr>
        <p:sp>
          <p:nvSpPr>
            <p:cNvPr id="163" name="Rectangle 162">
              <a:extLst>
                <a:ext uri="{FF2B5EF4-FFF2-40B4-BE49-F238E27FC236}">
                  <a16:creationId xmlns:a16="http://schemas.microsoft.com/office/drawing/2014/main" id="{9C8D4305-8C99-AC65-8C7F-A40A887445DB}"/>
                </a:ext>
              </a:extLst>
            </p:cNvPr>
            <p:cNvSpPr/>
            <p:nvPr/>
          </p:nvSpPr>
          <p:spPr>
            <a:xfrm>
              <a:off x="6134904" y="3166509"/>
              <a:ext cx="1547280" cy="362576"/>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lr</a:t>
              </a:r>
              <a:r>
                <a:rPr lang="en-US" dirty="0"/>
                <a:t> to </a:t>
              </a:r>
              <a:r>
                <a:rPr lang="en-US" dirty="0" err="1"/>
                <a:t>funcA</a:t>
              </a:r>
              <a:r>
                <a:rPr lang="en-US" dirty="0"/>
                <a:t>()</a:t>
              </a:r>
            </a:p>
          </p:txBody>
        </p:sp>
        <p:sp>
          <p:nvSpPr>
            <p:cNvPr id="164" name="Rectangle 163">
              <a:extLst>
                <a:ext uri="{FF2B5EF4-FFF2-40B4-BE49-F238E27FC236}">
                  <a16:creationId xmlns:a16="http://schemas.microsoft.com/office/drawing/2014/main" id="{28C4339E-4AD2-E012-1E81-F81F9F495F0C}"/>
                </a:ext>
              </a:extLst>
            </p:cNvPr>
            <p:cNvSpPr/>
            <p:nvPr/>
          </p:nvSpPr>
          <p:spPr>
            <a:xfrm>
              <a:off x="6134904" y="3489391"/>
              <a:ext cx="1547280" cy="362576"/>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funcA</a:t>
              </a:r>
              <a:r>
                <a:rPr lang="en-US" dirty="0"/>
                <a:t>() </a:t>
              </a:r>
              <a:r>
                <a:rPr lang="en-US" dirty="0" err="1"/>
                <a:t>fp</a:t>
              </a:r>
              <a:endParaRPr lang="en-US" dirty="0"/>
            </a:p>
          </p:txBody>
        </p:sp>
        <p:sp>
          <p:nvSpPr>
            <p:cNvPr id="165" name="TextBox 164">
              <a:extLst>
                <a:ext uri="{FF2B5EF4-FFF2-40B4-BE49-F238E27FC236}">
                  <a16:creationId xmlns:a16="http://schemas.microsoft.com/office/drawing/2014/main" id="{1A713031-3912-4101-B8B9-9E645A3401C3}"/>
                </a:ext>
              </a:extLst>
            </p:cNvPr>
            <p:cNvSpPr txBox="1"/>
            <p:nvPr/>
          </p:nvSpPr>
          <p:spPr>
            <a:xfrm>
              <a:off x="5054587" y="3358462"/>
              <a:ext cx="928459" cy="369332"/>
            </a:xfrm>
            <a:prstGeom prst="rect">
              <a:avLst/>
            </a:prstGeom>
            <a:noFill/>
          </p:spPr>
          <p:txBody>
            <a:bodyPr wrap="none" rtlCol="0">
              <a:spAutoFit/>
            </a:bodyPr>
            <a:lstStyle/>
            <a:p>
              <a:r>
                <a:rPr lang="en-US" dirty="0" err="1"/>
                <a:t>funcB</a:t>
              </a:r>
              <a:r>
                <a:rPr lang="en-US" dirty="0"/>
                <a:t>()</a:t>
              </a:r>
            </a:p>
          </p:txBody>
        </p:sp>
        <p:sp>
          <p:nvSpPr>
            <p:cNvPr id="166" name="Left Brace 165">
              <a:extLst>
                <a:ext uri="{FF2B5EF4-FFF2-40B4-BE49-F238E27FC236}">
                  <a16:creationId xmlns:a16="http://schemas.microsoft.com/office/drawing/2014/main" id="{B179B074-432C-20CF-95B9-5DC72830609A}"/>
                </a:ext>
              </a:extLst>
            </p:cNvPr>
            <p:cNvSpPr/>
            <p:nvPr/>
          </p:nvSpPr>
          <p:spPr>
            <a:xfrm>
              <a:off x="5873371" y="3205497"/>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67" name="Straight Connector 166">
              <a:extLst>
                <a:ext uri="{FF2B5EF4-FFF2-40B4-BE49-F238E27FC236}">
                  <a16:creationId xmlns:a16="http://schemas.microsoft.com/office/drawing/2014/main" id="{16290117-5871-B0DF-EF66-2EF5596B2A46}"/>
                </a:ext>
              </a:extLst>
            </p:cNvPr>
            <p:cNvCxnSpPr>
              <a:cxnSpLocks/>
            </p:cNvCxnSpPr>
            <p:nvPr/>
          </p:nvCxnSpPr>
          <p:spPr>
            <a:xfrm>
              <a:off x="7682184" y="3576934"/>
              <a:ext cx="57599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BC551FB3-17BA-2A4E-69B5-A856E46B9E2D}"/>
                </a:ext>
              </a:extLst>
            </p:cNvPr>
            <p:cNvCxnSpPr>
              <a:cxnSpLocks/>
            </p:cNvCxnSpPr>
            <p:nvPr/>
          </p:nvCxnSpPr>
          <p:spPr>
            <a:xfrm flipH="1" flipV="1">
              <a:off x="8258173" y="3000578"/>
              <a:ext cx="2" cy="57846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CF295609-EC5B-74E4-F778-563127ACA5A3}"/>
                </a:ext>
              </a:extLst>
            </p:cNvPr>
            <p:cNvCxnSpPr>
              <a:cxnSpLocks/>
            </p:cNvCxnSpPr>
            <p:nvPr/>
          </p:nvCxnSpPr>
          <p:spPr>
            <a:xfrm>
              <a:off x="7682182" y="3000578"/>
              <a:ext cx="575991" cy="0"/>
            </a:xfrm>
            <a:prstGeom prst="line">
              <a:avLst/>
            </a:prstGeom>
            <a:ln w="28575">
              <a:headEnd type="stealth"/>
            </a:ln>
          </p:spPr>
          <p:style>
            <a:lnRef idx="1">
              <a:schemeClr val="accent1"/>
            </a:lnRef>
            <a:fillRef idx="0">
              <a:schemeClr val="accent1"/>
            </a:fillRef>
            <a:effectRef idx="0">
              <a:schemeClr val="accent1"/>
            </a:effectRef>
            <a:fontRef idx="minor">
              <a:schemeClr val="tx1"/>
            </a:fontRef>
          </p:style>
        </p:cxnSp>
      </p:grpSp>
      <p:grpSp>
        <p:nvGrpSpPr>
          <p:cNvPr id="170" name="Group 169">
            <a:extLst>
              <a:ext uri="{FF2B5EF4-FFF2-40B4-BE49-F238E27FC236}">
                <a16:creationId xmlns:a16="http://schemas.microsoft.com/office/drawing/2014/main" id="{1292EB58-A0F2-1E7F-3DDC-4213D8174079}"/>
              </a:ext>
            </a:extLst>
          </p:cNvPr>
          <p:cNvGrpSpPr/>
          <p:nvPr/>
        </p:nvGrpSpPr>
        <p:grpSpPr>
          <a:xfrm>
            <a:off x="6813708" y="3884202"/>
            <a:ext cx="3203588" cy="860368"/>
            <a:chOff x="5054587" y="2352455"/>
            <a:chExt cx="3203588" cy="860368"/>
          </a:xfrm>
        </p:grpSpPr>
        <p:sp>
          <p:nvSpPr>
            <p:cNvPr id="171" name="Rectangle 170">
              <a:extLst>
                <a:ext uri="{FF2B5EF4-FFF2-40B4-BE49-F238E27FC236}">
                  <a16:creationId xmlns:a16="http://schemas.microsoft.com/office/drawing/2014/main" id="{3222CE56-FB39-F50D-2D86-83ABF56FDCC5}"/>
                </a:ext>
              </a:extLst>
            </p:cNvPr>
            <p:cNvSpPr/>
            <p:nvPr/>
          </p:nvSpPr>
          <p:spPr>
            <a:xfrm>
              <a:off x="6134904" y="2520324"/>
              <a:ext cx="1547280" cy="362576"/>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lr</a:t>
              </a:r>
              <a:r>
                <a:rPr lang="en-US" dirty="0"/>
                <a:t> to main()</a:t>
              </a:r>
            </a:p>
          </p:txBody>
        </p:sp>
        <p:sp>
          <p:nvSpPr>
            <p:cNvPr id="172" name="Left Brace 171">
              <a:extLst>
                <a:ext uri="{FF2B5EF4-FFF2-40B4-BE49-F238E27FC236}">
                  <a16:creationId xmlns:a16="http://schemas.microsoft.com/office/drawing/2014/main" id="{8479E078-6F96-AA66-E57A-A4575C809FB8}"/>
                </a:ext>
              </a:extLst>
            </p:cNvPr>
            <p:cNvSpPr/>
            <p:nvPr/>
          </p:nvSpPr>
          <p:spPr>
            <a:xfrm>
              <a:off x="5873371" y="2559312"/>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3" name="Rectangle 172">
              <a:extLst>
                <a:ext uri="{FF2B5EF4-FFF2-40B4-BE49-F238E27FC236}">
                  <a16:creationId xmlns:a16="http://schemas.microsoft.com/office/drawing/2014/main" id="{6953B74D-B7F5-914B-4080-0DCD5B96139C}"/>
                </a:ext>
              </a:extLst>
            </p:cNvPr>
            <p:cNvSpPr/>
            <p:nvPr/>
          </p:nvSpPr>
          <p:spPr>
            <a:xfrm>
              <a:off x="6134904" y="2843206"/>
              <a:ext cx="1547280" cy="362576"/>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 </a:t>
              </a:r>
              <a:r>
                <a:rPr lang="en-US" dirty="0" err="1"/>
                <a:t>fp</a:t>
              </a:r>
              <a:endParaRPr lang="en-US" dirty="0"/>
            </a:p>
          </p:txBody>
        </p:sp>
        <p:sp>
          <p:nvSpPr>
            <p:cNvPr id="174" name="TextBox 173">
              <a:extLst>
                <a:ext uri="{FF2B5EF4-FFF2-40B4-BE49-F238E27FC236}">
                  <a16:creationId xmlns:a16="http://schemas.microsoft.com/office/drawing/2014/main" id="{722BC711-B042-F2AB-E401-AE06EA35890A}"/>
                </a:ext>
              </a:extLst>
            </p:cNvPr>
            <p:cNvSpPr txBox="1"/>
            <p:nvPr/>
          </p:nvSpPr>
          <p:spPr>
            <a:xfrm>
              <a:off x="5054587" y="2712277"/>
              <a:ext cx="928459" cy="369332"/>
            </a:xfrm>
            <a:prstGeom prst="rect">
              <a:avLst/>
            </a:prstGeom>
            <a:noFill/>
          </p:spPr>
          <p:txBody>
            <a:bodyPr wrap="none" rtlCol="0">
              <a:spAutoFit/>
            </a:bodyPr>
            <a:lstStyle/>
            <a:p>
              <a:r>
                <a:rPr lang="en-US" dirty="0" err="1"/>
                <a:t>funcA</a:t>
              </a:r>
              <a:r>
                <a:rPr lang="en-US" dirty="0"/>
                <a:t>()</a:t>
              </a:r>
            </a:p>
          </p:txBody>
        </p:sp>
        <p:cxnSp>
          <p:nvCxnSpPr>
            <p:cNvPr id="175" name="Straight Connector 174">
              <a:extLst>
                <a:ext uri="{FF2B5EF4-FFF2-40B4-BE49-F238E27FC236}">
                  <a16:creationId xmlns:a16="http://schemas.microsoft.com/office/drawing/2014/main" id="{7965756E-0D85-5AE1-027A-2989BA5359DA}"/>
                </a:ext>
              </a:extLst>
            </p:cNvPr>
            <p:cNvCxnSpPr>
              <a:cxnSpLocks/>
            </p:cNvCxnSpPr>
            <p:nvPr/>
          </p:nvCxnSpPr>
          <p:spPr>
            <a:xfrm>
              <a:off x="7682184" y="2928811"/>
              <a:ext cx="57599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55A11AEF-BF31-301D-898B-942046A2F114}"/>
                </a:ext>
              </a:extLst>
            </p:cNvPr>
            <p:cNvCxnSpPr>
              <a:cxnSpLocks/>
            </p:cNvCxnSpPr>
            <p:nvPr/>
          </p:nvCxnSpPr>
          <p:spPr>
            <a:xfrm flipH="1" flipV="1">
              <a:off x="8258173" y="2352455"/>
              <a:ext cx="2" cy="57846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6F1CB2C1-FBDE-6FC8-A0FB-D1BE9CC4E3DE}"/>
                </a:ext>
              </a:extLst>
            </p:cNvPr>
            <p:cNvCxnSpPr>
              <a:cxnSpLocks/>
            </p:cNvCxnSpPr>
            <p:nvPr/>
          </p:nvCxnSpPr>
          <p:spPr>
            <a:xfrm>
              <a:off x="7682182" y="2352455"/>
              <a:ext cx="575991" cy="0"/>
            </a:xfrm>
            <a:prstGeom prst="line">
              <a:avLst/>
            </a:prstGeom>
            <a:ln w="28575">
              <a:headEnd type="stealth"/>
            </a:ln>
          </p:spPr>
          <p:style>
            <a:lnRef idx="1">
              <a:schemeClr val="accent1"/>
            </a:lnRef>
            <a:fillRef idx="0">
              <a:schemeClr val="accent1"/>
            </a:fillRef>
            <a:effectRef idx="0">
              <a:schemeClr val="accent1"/>
            </a:effectRef>
            <a:fontRef idx="minor">
              <a:schemeClr val="tx1"/>
            </a:fontRef>
          </p:style>
        </p:cxnSp>
      </p:grpSp>
      <p:sp>
        <p:nvSpPr>
          <p:cNvPr id="178" name="Rectangle 177">
            <a:extLst>
              <a:ext uri="{FF2B5EF4-FFF2-40B4-BE49-F238E27FC236}">
                <a16:creationId xmlns:a16="http://schemas.microsoft.com/office/drawing/2014/main" id="{01227E57-49A0-A93F-5740-B5271B201063}"/>
              </a:ext>
            </a:extLst>
          </p:cNvPr>
          <p:cNvSpPr/>
          <p:nvPr/>
        </p:nvSpPr>
        <p:spPr>
          <a:xfrm>
            <a:off x="2457576" y="4023538"/>
            <a:ext cx="1547280" cy="362576"/>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79" name="Rectangle 178">
            <a:extLst>
              <a:ext uri="{FF2B5EF4-FFF2-40B4-BE49-F238E27FC236}">
                <a16:creationId xmlns:a16="http://schemas.microsoft.com/office/drawing/2014/main" id="{2B31B47C-45C8-D51F-B907-4EBB74EE7000}"/>
              </a:ext>
            </a:extLst>
          </p:cNvPr>
          <p:cNvSpPr/>
          <p:nvPr/>
        </p:nvSpPr>
        <p:spPr>
          <a:xfrm>
            <a:off x="2457576" y="4346420"/>
            <a:ext cx="1547280" cy="362576"/>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a:t>
            </a:r>
            <a:r>
              <a:rPr lang="en-US" dirty="0" err="1"/>
              <a:t>fp</a:t>
            </a:r>
            <a:endParaRPr lang="en-US" dirty="0"/>
          </a:p>
        </p:txBody>
      </p:sp>
      <p:sp>
        <p:nvSpPr>
          <p:cNvPr id="180" name="TextBox 179">
            <a:extLst>
              <a:ext uri="{FF2B5EF4-FFF2-40B4-BE49-F238E27FC236}">
                <a16:creationId xmlns:a16="http://schemas.microsoft.com/office/drawing/2014/main" id="{899FEE1B-9A21-F5CE-5317-CE9F5FB0606C}"/>
              </a:ext>
            </a:extLst>
          </p:cNvPr>
          <p:cNvSpPr txBox="1"/>
          <p:nvPr/>
        </p:nvSpPr>
        <p:spPr>
          <a:xfrm>
            <a:off x="1346028" y="4150959"/>
            <a:ext cx="838691" cy="369332"/>
          </a:xfrm>
          <a:prstGeom prst="rect">
            <a:avLst/>
          </a:prstGeom>
          <a:noFill/>
        </p:spPr>
        <p:txBody>
          <a:bodyPr wrap="none" rtlCol="0">
            <a:spAutoFit/>
          </a:bodyPr>
          <a:lstStyle/>
          <a:p>
            <a:r>
              <a:rPr lang="en-US" dirty="0"/>
              <a:t>main()</a:t>
            </a:r>
          </a:p>
        </p:txBody>
      </p:sp>
      <p:sp>
        <p:nvSpPr>
          <p:cNvPr id="181" name="Left Brace 180">
            <a:extLst>
              <a:ext uri="{FF2B5EF4-FFF2-40B4-BE49-F238E27FC236}">
                <a16:creationId xmlns:a16="http://schemas.microsoft.com/office/drawing/2014/main" id="{31959005-7916-78BE-BA60-CFD47BB4B472}"/>
              </a:ext>
            </a:extLst>
          </p:cNvPr>
          <p:cNvSpPr/>
          <p:nvPr/>
        </p:nvSpPr>
        <p:spPr>
          <a:xfrm>
            <a:off x="2148462" y="4023538"/>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82" name="Group 181">
            <a:extLst>
              <a:ext uri="{FF2B5EF4-FFF2-40B4-BE49-F238E27FC236}">
                <a16:creationId xmlns:a16="http://schemas.microsoft.com/office/drawing/2014/main" id="{E49CCC03-5BC4-FC26-9F5D-1F2DF5F54E06}"/>
              </a:ext>
            </a:extLst>
          </p:cNvPr>
          <p:cNvGrpSpPr/>
          <p:nvPr/>
        </p:nvGrpSpPr>
        <p:grpSpPr>
          <a:xfrm>
            <a:off x="1377259" y="5150016"/>
            <a:ext cx="3203588" cy="858430"/>
            <a:chOff x="5054587" y="3000578"/>
            <a:chExt cx="3203588" cy="858430"/>
          </a:xfrm>
        </p:grpSpPr>
        <p:sp>
          <p:nvSpPr>
            <p:cNvPr id="183" name="Rectangle 182">
              <a:extLst>
                <a:ext uri="{FF2B5EF4-FFF2-40B4-BE49-F238E27FC236}">
                  <a16:creationId xmlns:a16="http://schemas.microsoft.com/office/drawing/2014/main" id="{F4C3E0BE-C5CD-53AC-1C82-E300CF87D08F}"/>
                </a:ext>
              </a:extLst>
            </p:cNvPr>
            <p:cNvSpPr/>
            <p:nvPr/>
          </p:nvSpPr>
          <p:spPr>
            <a:xfrm>
              <a:off x="6134904" y="3166509"/>
              <a:ext cx="1547280" cy="362576"/>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lr</a:t>
              </a:r>
              <a:r>
                <a:rPr lang="en-US" dirty="0"/>
                <a:t> to </a:t>
              </a:r>
              <a:r>
                <a:rPr lang="en-US" dirty="0" err="1"/>
                <a:t>funcA</a:t>
              </a:r>
              <a:r>
                <a:rPr lang="en-US" dirty="0"/>
                <a:t>()</a:t>
              </a:r>
            </a:p>
          </p:txBody>
        </p:sp>
        <p:sp>
          <p:nvSpPr>
            <p:cNvPr id="184" name="Rectangle 183">
              <a:extLst>
                <a:ext uri="{FF2B5EF4-FFF2-40B4-BE49-F238E27FC236}">
                  <a16:creationId xmlns:a16="http://schemas.microsoft.com/office/drawing/2014/main" id="{8DDB1A1A-E5AF-D627-19CA-80D16E9ACDA0}"/>
                </a:ext>
              </a:extLst>
            </p:cNvPr>
            <p:cNvSpPr/>
            <p:nvPr/>
          </p:nvSpPr>
          <p:spPr>
            <a:xfrm>
              <a:off x="6134904" y="3489391"/>
              <a:ext cx="1547280" cy="362576"/>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funcA</a:t>
              </a:r>
              <a:r>
                <a:rPr lang="en-US" dirty="0"/>
                <a:t>() </a:t>
              </a:r>
              <a:r>
                <a:rPr lang="en-US" dirty="0" err="1"/>
                <a:t>fp</a:t>
              </a:r>
              <a:endParaRPr lang="en-US" dirty="0"/>
            </a:p>
          </p:txBody>
        </p:sp>
        <p:sp>
          <p:nvSpPr>
            <p:cNvPr id="185" name="TextBox 184">
              <a:extLst>
                <a:ext uri="{FF2B5EF4-FFF2-40B4-BE49-F238E27FC236}">
                  <a16:creationId xmlns:a16="http://schemas.microsoft.com/office/drawing/2014/main" id="{7C7E6680-160C-D1BB-1D45-7EDD6AF44C34}"/>
                </a:ext>
              </a:extLst>
            </p:cNvPr>
            <p:cNvSpPr txBox="1"/>
            <p:nvPr/>
          </p:nvSpPr>
          <p:spPr>
            <a:xfrm>
              <a:off x="5054587" y="3358462"/>
              <a:ext cx="928459" cy="369332"/>
            </a:xfrm>
            <a:prstGeom prst="rect">
              <a:avLst/>
            </a:prstGeom>
            <a:noFill/>
          </p:spPr>
          <p:txBody>
            <a:bodyPr wrap="none" rtlCol="0">
              <a:spAutoFit/>
            </a:bodyPr>
            <a:lstStyle/>
            <a:p>
              <a:r>
                <a:rPr lang="en-US" dirty="0" err="1"/>
                <a:t>funcB</a:t>
              </a:r>
              <a:r>
                <a:rPr lang="en-US" dirty="0"/>
                <a:t>()</a:t>
              </a:r>
            </a:p>
          </p:txBody>
        </p:sp>
        <p:sp>
          <p:nvSpPr>
            <p:cNvPr id="186" name="Left Brace 185">
              <a:extLst>
                <a:ext uri="{FF2B5EF4-FFF2-40B4-BE49-F238E27FC236}">
                  <a16:creationId xmlns:a16="http://schemas.microsoft.com/office/drawing/2014/main" id="{A13188A6-3E59-795E-C736-39CE0071882C}"/>
                </a:ext>
              </a:extLst>
            </p:cNvPr>
            <p:cNvSpPr/>
            <p:nvPr/>
          </p:nvSpPr>
          <p:spPr>
            <a:xfrm>
              <a:off x="5873371" y="3205497"/>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87" name="Straight Connector 186">
              <a:extLst>
                <a:ext uri="{FF2B5EF4-FFF2-40B4-BE49-F238E27FC236}">
                  <a16:creationId xmlns:a16="http://schemas.microsoft.com/office/drawing/2014/main" id="{D2E42370-6C88-4118-5D7D-AD540CF7D55F}"/>
                </a:ext>
              </a:extLst>
            </p:cNvPr>
            <p:cNvCxnSpPr>
              <a:cxnSpLocks/>
            </p:cNvCxnSpPr>
            <p:nvPr/>
          </p:nvCxnSpPr>
          <p:spPr>
            <a:xfrm>
              <a:off x="7682184" y="3576934"/>
              <a:ext cx="57599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3B627724-95D2-D0BD-245C-F9B64F4D3A13}"/>
                </a:ext>
              </a:extLst>
            </p:cNvPr>
            <p:cNvCxnSpPr>
              <a:cxnSpLocks/>
            </p:cNvCxnSpPr>
            <p:nvPr/>
          </p:nvCxnSpPr>
          <p:spPr>
            <a:xfrm flipH="1" flipV="1">
              <a:off x="8258173" y="3000578"/>
              <a:ext cx="2" cy="57846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EB59CFC7-589F-0C8E-DC11-71796C9EE639}"/>
                </a:ext>
              </a:extLst>
            </p:cNvPr>
            <p:cNvCxnSpPr>
              <a:cxnSpLocks/>
            </p:cNvCxnSpPr>
            <p:nvPr/>
          </p:nvCxnSpPr>
          <p:spPr>
            <a:xfrm>
              <a:off x="7682182" y="3000578"/>
              <a:ext cx="575991" cy="0"/>
            </a:xfrm>
            <a:prstGeom prst="line">
              <a:avLst/>
            </a:prstGeom>
            <a:ln w="28575">
              <a:headEnd type="stealth"/>
            </a:ln>
          </p:spPr>
          <p:style>
            <a:lnRef idx="1">
              <a:schemeClr val="accent1"/>
            </a:lnRef>
            <a:fillRef idx="0">
              <a:schemeClr val="accent1"/>
            </a:fillRef>
            <a:effectRef idx="0">
              <a:schemeClr val="accent1"/>
            </a:effectRef>
            <a:fontRef idx="minor">
              <a:schemeClr val="tx1"/>
            </a:fontRef>
          </p:style>
        </p:cxnSp>
      </p:grpSp>
      <p:grpSp>
        <p:nvGrpSpPr>
          <p:cNvPr id="190" name="Group 189">
            <a:extLst>
              <a:ext uri="{FF2B5EF4-FFF2-40B4-BE49-F238E27FC236}">
                <a16:creationId xmlns:a16="http://schemas.microsoft.com/office/drawing/2014/main" id="{EFCAA6B4-5F89-7DC4-2B22-2BD0C40E979B}"/>
              </a:ext>
            </a:extLst>
          </p:cNvPr>
          <p:cNvGrpSpPr/>
          <p:nvPr/>
        </p:nvGrpSpPr>
        <p:grpSpPr>
          <a:xfrm>
            <a:off x="1377259" y="4501893"/>
            <a:ext cx="3203588" cy="860368"/>
            <a:chOff x="5054587" y="2352455"/>
            <a:chExt cx="3203588" cy="860368"/>
          </a:xfrm>
        </p:grpSpPr>
        <p:sp>
          <p:nvSpPr>
            <p:cNvPr id="191" name="Rectangle 190">
              <a:extLst>
                <a:ext uri="{FF2B5EF4-FFF2-40B4-BE49-F238E27FC236}">
                  <a16:creationId xmlns:a16="http://schemas.microsoft.com/office/drawing/2014/main" id="{6AD1A14F-C92E-04BE-68A1-CD3BE158DA0B}"/>
                </a:ext>
              </a:extLst>
            </p:cNvPr>
            <p:cNvSpPr/>
            <p:nvPr/>
          </p:nvSpPr>
          <p:spPr>
            <a:xfrm>
              <a:off x="6134904" y="2520324"/>
              <a:ext cx="1547280" cy="362576"/>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lr</a:t>
              </a:r>
              <a:r>
                <a:rPr lang="en-US" dirty="0"/>
                <a:t> to main()</a:t>
              </a:r>
            </a:p>
          </p:txBody>
        </p:sp>
        <p:sp>
          <p:nvSpPr>
            <p:cNvPr id="192" name="Left Brace 191">
              <a:extLst>
                <a:ext uri="{FF2B5EF4-FFF2-40B4-BE49-F238E27FC236}">
                  <a16:creationId xmlns:a16="http://schemas.microsoft.com/office/drawing/2014/main" id="{32B1A9FD-43D8-AE26-8795-4DE662D194CC}"/>
                </a:ext>
              </a:extLst>
            </p:cNvPr>
            <p:cNvSpPr/>
            <p:nvPr/>
          </p:nvSpPr>
          <p:spPr>
            <a:xfrm>
              <a:off x="5873371" y="2559312"/>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3" name="Rectangle 192">
              <a:extLst>
                <a:ext uri="{FF2B5EF4-FFF2-40B4-BE49-F238E27FC236}">
                  <a16:creationId xmlns:a16="http://schemas.microsoft.com/office/drawing/2014/main" id="{DFD05EA7-8269-2F43-249C-9FE06D594C55}"/>
                </a:ext>
              </a:extLst>
            </p:cNvPr>
            <p:cNvSpPr/>
            <p:nvPr/>
          </p:nvSpPr>
          <p:spPr>
            <a:xfrm>
              <a:off x="6134904" y="2843206"/>
              <a:ext cx="1547280" cy="362576"/>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 </a:t>
              </a:r>
              <a:r>
                <a:rPr lang="en-US" dirty="0" err="1"/>
                <a:t>fp</a:t>
              </a:r>
              <a:endParaRPr lang="en-US" dirty="0"/>
            </a:p>
          </p:txBody>
        </p:sp>
        <p:sp>
          <p:nvSpPr>
            <p:cNvPr id="194" name="TextBox 193">
              <a:extLst>
                <a:ext uri="{FF2B5EF4-FFF2-40B4-BE49-F238E27FC236}">
                  <a16:creationId xmlns:a16="http://schemas.microsoft.com/office/drawing/2014/main" id="{69277ECA-F35D-366C-0BE0-2A293BA52334}"/>
                </a:ext>
              </a:extLst>
            </p:cNvPr>
            <p:cNvSpPr txBox="1"/>
            <p:nvPr/>
          </p:nvSpPr>
          <p:spPr>
            <a:xfrm>
              <a:off x="5054587" y="2712277"/>
              <a:ext cx="928459" cy="369332"/>
            </a:xfrm>
            <a:prstGeom prst="rect">
              <a:avLst/>
            </a:prstGeom>
            <a:noFill/>
          </p:spPr>
          <p:txBody>
            <a:bodyPr wrap="none" rtlCol="0">
              <a:spAutoFit/>
            </a:bodyPr>
            <a:lstStyle/>
            <a:p>
              <a:r>
                <a:rPr lang="en-US" dirty="0" err="1"/>
                <a:t>funcA</a:t>
              </a:r>
              <a:r>
                <a:rPr lang="en-US" dirty="0"/>
                <a:t>()</a:t>
              </a:r>
            </a:p>
          </p:txBody>
        </p:sp>
        <p:cxnSp>
          <p:nvCxnSpPr>
            <p:cNvPr id="195" name="Straight Connector 194">
              <a:extLst>
                <a:ext uri="{FF2B5EF4-FFF2-40B4-BE49-F238E27FC236}">
                  <a16:creationId xmlns:a16="http://schemas.microsoft.com/office/drawing/2014/main" id="{66044DC6-C2B3-BF64-2720-1C12CEA6D9D1}"/>
                </a:ext>
              </a:extLst>
            </p:cNvPr>
            <p:cNvCxnSpPr>
              <a:cxnSpLocks/>
            </p:cNvCxnSpPr>
            <p:nvPr/>
          </p:nvCxnSpPr>
          <p:spPr>
            <a:xfrm>
              <a:off x="7682184" y="2928811"/>
              <a:ext cx="57599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F538CD35-004B-3351-7239-4161C015918A}"/>
                </a:ext>
              </a:extLst>
            </p:cNvPr>
            <p:cNvCxnSpPr>
              <a:cxnSpLocks/>
            </p:cNvCxnSpPr>
            <p:nvPr/>
          </p:nvCxnSpPr>
          <p:spPr>
            <a:xfrm flipH="1" flipV="1">
              <a:off x="8258173" y="2352455"/>
              <a:ext cx="2" cy="57846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C439B6A3-042C-B039-AF9C-DF587778550F}"/>
                </a:ext>
              </a:extLst>
            </p:cNvPr>
            <p:cNvCxnSpPr>
              <a:cxnSpLocks/>
            </p:cNvCxnSpPr>
            <p:nvPr/>
          </p:nvCxnSpPr>
          <p:spPr>
            <a:xfrm>
              <a:off x="7682182" y="2352455"/>
              <a:ext cx="575991" cy="0"/>
            </a:xfrm>
            <a:prstGeom prst="line">
              <a:avLst/>
            </a:prstGeom>
            <a:ln w="28575">
              <a:headEnd type="stealth"/>
            </a:ln>
          </p:spPr>
          <p:style>
            <a:lnRef idx="1">
              <a:schemeClr val="accent1"/>
            </a:lnRef>
            <a:fillRef idx="0">
              <a:schemeClr val="accent1"/>
            </a:fillRef>
            <a:effectRef idx="0">
              <a:schemeClr val="accent1"/>
            </a:effectRef>
            <a:fontRef idx="minor">
              <a:schemeClr val="tx1"/>
            </a:fontRef>
          </p:style>
        </p:cxnSp>
      </p:grpSp>
      <p:grpSp>
        <p:nvGrpSpPr>
          <p:cNvPr id="198" name="Group 197">
            <a:extLst>
              <a:ext uri="{FF2B5EF4-FFF2-40B4-BE49-F238E27FC236}">
                <a16:creationId xmlns:a16="http://schemas.microsoft.com/office/drawing/2014/main" id="{E207EF10-4928-3B17-ACA0-9E5E3C5EE759}"/>
              </a:ext>
            </a:extLst>
          </p:cNvPr>
          <p:cNvGrpSpPr/>
          <p:nvPr/>
        </p:nvGrpSpPr>
        <p:grpSpPr>
          <a:xfrm>
            <a:off x="4004854" y="5361859"/>
            <a:ext cx="1196361" cy="807958"/>
            <a:chOff x="7681193" y="1932227"/>
            <a:chExt cx="1196361" cy="807958"/>
          </a:xfrm>
        </p:grpSpPr>
        <p:sp>
          <p:nvSpPr>
            <p:cNvPr id="199" name="TextBox 198">
              <a:extLst>
                <a:ext uri="{FF2B5EF4-FFF2-40B4-BE49-F238E27FC236}">
                  <a16:creationId xmlns:a16="http://schemas.microsoft.com/office/drawing/2014/main" id="{03FE0857-BAD5-71FE-DFE2-7D357AB7E198}"/>
                </a:ext>
              </a:extLst>
            </p:cNvPr>
            <p:cNvSpPr txBox="1"/>
            <p:nvPr/>
          </p:nvSpPr>
          <p:spPr>
            <a:xfrm>
              <a:off x="8449232" y="2370853"/>
              <a:ext cx="428322" cy="369332"/>
            </a:xfrm>
            <a:prstGeom prst="rect">
              <a:avLst/>
            </a:prstGeom>
            <a:solidFill>
              <a:schemeClr val="bg1"/>
            </a:solidFill>
            <a:ln>
              <a:solidFill>
                <a:schemeClr val="accent1"/>
              </a:solidFill>
            </a:ln>
          </p:spPr>
          <p:txBody>
            <a:bodyPr wrap="none" rtlCol="0">
              <a:spAutoFit/>
            </a:bodyPr>
            <a:lstStyle/>
            <a:p>
              <a:r>
                <a:rPr lang="en-US" dirty="0" err="1"/>
                <a:t>sp</a:t>
              </a:r>
              <a:endParaRPr lang="en-US" dirty="0"/>
            </a:p>
          </p:txBody>
        </p:sp>
        <p:sp>
          <p:nvSpPr>
            <p:cNvPr id="200" name="Left Arrow 199">
              <a:extLst>
                <a:ext uri="{FF2B5EF4-FFF2-40B4-BE49-F238E27FC236}">
                  <a16:creationId xmlns:a16="http://schemas.microsoft.com/office/drawing/2014/main" id="{3E2F9A12-C68A-6989-BF1D-73FEC36195D1}"/>
                </a:ext>
              </a:extLst>
            </p:cNvPr>
            <p:cNvSpPr/>
            <p:nvPr/>
          </p:nvSpPr>
          <p:spPr>
            <a:xfrm>
              <a:off x="7682182" y="2433326"/>
              <a:ext cx="768039" cy="84889"/>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TextBox 200">
              <a:extLst>
                <a:ext uri="{FF2B5EF4-FFF2-40B4-BE49-F238E27FC236}">
                  <a16:creationId xmlns:a16="http://schemas.microsoft.com/office/drawing/2014/main" id="{B0A48D2A-8A5D-9E09-2039-8545A87AA30A}"/>
                </a:ext>
              </a:extLst>
            </p:cNvPr>
            <p:cNvSpPr txBox="1"/>
            <p:nvPr/>
          </p:nvSpPr>
          <p:spPr>
            <a:xfrm>
              <a:off x="8499372" y="1932227"/>
              <a:ext cx="377026" cy="369332"/>
            </a:xfrm>
            <a:prstGeom prst="rect">
              <a:avLst/>
            </a:prstGeom>
            <a:solidFill>
              <a:schemeClr val="bg1"/>
            </a:solidFill>
            <a:ln>
              <a:solidFill>
                <a:schemeClr val="accent1"/>
              </a:solidFill>
            </a:ln>
          </p:spPr>
          <p:txBody>
            <a:bodyPr wrap="none" rtlCol="0">
              <a:spAutoFit/>
            </a:bodyPr>
            <a:lstStyle/>
            <a:p>
              <a:r>
                <a:rPr lang="en-US" dirty="0" err="1"/>
                <a:t>fp</a:t>
              </a:r>
              <a:endParaRPr lang="en-US" dirty="0"/>
            </a:p>
          </p:txBody>
        </p:sp>
        <p:sp>
          <p:nvSpPr>
            <p:cNvPr id="202" name="Left Arrow 201">
              <a:extLst>
                <a:ext uri="{FF2B5EF4-FFF2-40B4-BE49-F238E27FC236}">
                  <a16:creationId xmlns:a16="http://schemas.microsoft.com/office/drawing/2014/main" id="{D5D56F53-4C53-99DA-623E-70D6EEE2BBA0}"/>
                </a:ext>
              </a:extLst>
            </p:cNvPr>
            <p:cNvSpPr/>
            <p:nvPr/>
          </p:nvSpPr>
          <p:spPr>
            <a:xfrm>
              <a:off x="7681193" y="2094021"/>
              <a:ext cx="818177" cy="68394"/>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3" name="Group 202">
            <a:extLst>
              <a:ext uri="{FF2B5EF4-FFF2-40B4-BE49-F238E27FC236}">
                <a16:creationId xmlns:a16="http://schemas.microsoft.com/office/drawing/2014/main" id="{31572DDF-0C15-FFA0-4CF9-F07020DDF22C}"/>
              </a:ext>
            </a:extLst>
          </p:cNvPr>
          <p:cNvGrpSpPr/>
          <p:nvPr/>
        </p:nvGrpSpPr>
        <p:grpSpPr>
          <a:xfrm>
            <a:off x="9349051" y="2573884"/>
            <a:ext cx="1196361" cy="807958"/>
            <a:chOff x="7681193" y="1932227"/>
            <a:chExt cx="1196361" cy="807958"/>
          </a:xfrm>
        </p:grpSpPr>
        <p:sp>
          <p:nvSpPr>
            <p:cNvPr id="204" name="TextBox 203">
              <a:extLst>
                <a:ext uri="{FF2B5EF4-FFF2-40B4-BE49-F238E27FC236}">
                  <a16:creationId xmlns:a16="http://schemas.microsoft.com/office/drawing/2014/main" id="{FA615728-608D-2CA7-6D9F-A8162A419510}"/>
                </a:ext>
              </a:extLst>
            </p:cNvPr>
            <p:cNvSpPr txBox="1"/>
            <p:nvPr/>
          </p:nvSpPr>
          <p:spPr>
            <a:xfrm>
              <a:off x="8449232" y="2370853"/>
              <a:ext cx="428322" cy="369332"/>
            </a:xfrm>
            <a:prstGeom prst="rect">
              <a:avLst/>
            </a:prstGeom>
            <a:solidFill>
              <a:schemeClr val="bg1"/>
            </a:solidFill>
            <a:ln>
              <a:solidFill>
                <a:schemeClr val="accent1"/>
              </a:solidFill>
            </a:ln>
          </p:spPr>
          <p:txBody>
            <a:bodyPr wrap="none" rtlCol="0">
              <a:spAutoFit/>
            </a:bodyPr>
            <a:lstStyle/>
            <a:p>
              <a:r>
                <a:rPr lang="en-US" dirty="0" err="1"/>
                <a:t>sp</a:t>
              </a:r>
              <a:endParaRPr lang="en-US" dirty="0"/>
            </a:p>
          </p:txBody>
        </p:sp>
        <p:sp>
          <p:nvSpPr>
            <p:cNvPr id="205" name="Left Arrow 204">
              <a:extLst>
                <a:ext uri="{FF2B5EF4-FFF2-40B4-BE49-F238E27FC236}">
                  <a16:creationId xmlns:a16="http://schemas.microsoft.com/office/drawing/2014/main" id="{B92684BF-7E76-50C5-28B4-9C87F9D8331B}"/>
                </a:ext>
              </a:extLst>
            </p:cNvPr>
            <p:cNvSpPr/>
            <p:nvPr/>
          </p:nvSpPr>
          <p:spPr>
            <a:xfrm>
              <a:off x="7682182" y="2433326"/>
              <a:ext cx="768039" cy="84889"/>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TextBox 205">
              <a:extLst>
                <a:ext uri="{FF2B5EF4-FFF2-40B4-BE49-F238E27FC236}">
                  <a16:creationId xmlns:a16="http://schemas.microsoft.com/office/drawing/2014/main" id="{DB22FD3E-37E2-FFA6-D3B3-1A16F914295A}"/>
                </a:ext>
              </a:extLst>
            </p:cNvPr>
            <p:cNvSpPr txBox="1"/>
            <p:nvPr/>
          </p:nvSpPr>
          <p:spPr>
            <a:xfrm>
              <a:off x="8499372" y="1932227"/>
              <a:ext cx="377026" cy="369332"/>
            </a:xfrm>
            <a:prstGeom prst="rect">
              <a:avLst/>
            </a:prstGeom>
            <a:solidFill>
              <a:schemeClr val="bg1"/>
            </a:solidFill>
            <a:ln>
              <a:solidFill>
                <a:schemeClr val="accent1"/>
              </a:solidFill>
            </a:ln>
          </p:spPr>
          <p:txBody>
            <a:bodyPr wrap="none" rtlCol="0">
              <a:spAutoFit/>
            </a:bodyPr>
            <a:lstStyle/>
            <a:p>
              <a:r>
                <a:rPr lang="en-US" dirty="0" err="1"/>
                <a:t>fp</a:t>
              </a:r>
              <a:endParaRPr lang="en-US" dirty="0"/>
            </a:p>
          </p:txBody>
        </p:sp>
        <p:sp>
          <p:nvSpPr>
            <p:cNvPr id="207" name="Left Arrow 206">
              <a:extLst>
                <a:ext uri="{FF2B5EF4-FFF2-40B4-BE49-F238E27FC236}">
                  <a16:creationId xmlns:a16="http://schemas.microsoft.com/office/drawing/2014/main" id="{FD4CF61D-0AE3-0169-DF2C-92DD0E645C0F}"/>
                </a:ext>
              </a:extLst>
            </p:cNvPr>
            <p:cNvSpPr/>
            <p:nvPr/>
          </p:nvSpPr>
          <p:spPr>
            <a:xfrm>
              <a:off x="7681193" y="2094021"/>
              <a:ext cx="818177" cy="68394"/>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8" name="Rectangle 207">
            <a:extLst>
              <a:ext uri="{FF2B5EF4-FFF2-40B4-BE49-F238E27FC236}">
                <a16:creationId xmlns:a16="http://schemas.microsoft.com/office/drawing/2014/main" id="{621DBCC8-E169-A52D-57E6-7275D65372EE}"/>
              </a:ext>
            </a:extLst>
          </p:cNvPr>
          <p:cNvSpPr/>
          <p:nvPr/>
        </p:nvSpPr>
        <p:spPr>
          <a:xfrm>
            <a:off x="7800720" y="554286"/>
            <a:ext cx="1547280" cy="362576"/>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09" name="Rectangle 208">
            <a:extLst>
              <a:ext uri="{FF2B5EF4-FFF2-40B4-BE49-F238E27FC236}">
                <a16:creationId xmlns:a16="http://schemas.microsoft.com/office/drawing/2014/main" id="{F78637F8-7CA5-E346-1CE4-A09DB37CDEFE}"/>
              </a:ext>
            </a:extLst>
          </p:cNvPr>
          <p:cNvSpPr/>
          <p:nvPr/>
        </p:nvSpPr>
        <p:spPr>
          <a:xfrm>
            <a:off x="7800720" y="877168"/>
            <a:ext cx="1547280" cy="362576"/>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a:t>
            </a:r>
            <a:r>
              <a:rPr lang="en-US" dirty="0" err="1"/>
              <a:t>fp</a:t>
            </a:r>
            <a:endParaRPr lang="en-US" dirty="0"/>
          </a:p>
        </p:txBody>
      </p:sp>
      <p:sp>
        <p:nvSpPr>
          <p:cNvPr id="210" name="TextBox 209">
            <a:extLst>
              <a:ext uri="{FF2B5EF4-FFF2-40B4-BE49-F238E27FC236}">
                <a16:creationId xmlns:a16="http://schemas.microsoft.com/office/drawing/2014/main" id="{DB317C68-62C8-F2BC-F0D8-06CE390FAED7}"/>
              </a:ext>
            </a:extLst>
          </p:cNvPr>
          <p:cNvSpPr txBox="1"/>
          <p:nvPr/>
        </p:nvSpPr>
        <p:spPr>
          <a:xfrm>
            <a:off x="6689172" y="681707"/>
            <a:ext cx="838691" cy="369332"/>
          </a:xfrm>
          <a:prstGeom prst="rect">
            <a:avLst/>
          </a:prstGeom>
          <a:noFill/>
        </p:spPr>
        <p:txBody>
          <a:bodyPr wrap="none" rtlCol="0">
            <a:spAutoFit/>
          </a:bodyPr>
          <a:lstStyle/>
          <a:p>
            <a:r>
              <a:rPr lang="en-US" dirty="0"/>
              <a:t>main()</a:t>
            </a:r>
          </a:p>
        </p:txBody>
      </p:sp>
      <p:sp>
        <p:nvSpPr>
          <p:cNvPr id="211" name="Left Brace 210">
            <a:extLst>
              <a:ext uri="{FF2B5EF4-FFF2-40B4-BE49-F238E27FC236}">
                <a16:creationId xmlns:a16="http://schemas.microsoft.com/office/drawing/2014/main" id="{8EBBD9F3-801F-1C52-5BD4-66DC330E2C8A}"/>
              </a:ext>
            </a:extLst>
          </p:cNvPr>
          <p:cNvSpPr/>
          <p:nvPr/>
        </p:nvSpPr>
        <p:spPr>
          <a:xfrm>
            <a:off x="7491606" y="554286"/>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20" name="Group 219">
            <a:extLst>
              <a:ext uri="{FF2B5EF4-FFF2-40B4-BE49-F238E27FC236}">
                <a16:creationId xmlns:a16="http://schemas.microsoft.com/office/drawing/2014/main" id="{ADB417E3-6866-A8CB-F852-DAEFECB9D185}"/>
              </a:ext>
            </a:extLst>
          </p:cNvPr>
          <p:cNvGrpSpPr/>
          <p:nvPr/>
        </p:nvGrpSpPr>
        <p:grpSpPr>
          <a:xfrm>
            <a:off x="6720403" y="2338778"/>
            <a:ext cx="3203588" cy="846886"/>
            <a:chOff x="5054587" y="3658592"/>
            <a:chExt cx="3203588" cy="846886"/>
          </a:xfrm>
        </p:grpSpPr>
        <p:sp>
          <p:nvSpPr>
            <p:cNvPr id="221" name="Left Brace 220">
              <a:extLst>
                <a:ext uri="{FF2B5EF4-FFF2-40B4-BE49-F238E27FC236}">
                  <a16:creationId xmlns:a16="http://schemas.microsoft.com/office/drawing/2014/main" id="{6E0FDEA8-D3C9-2CCF-D9EF-3B370AB9D52E}"/>
                </a:ext>
              </a:extLst>
            </p:cNvPr>
            <p:cNvSpPr/>
            <p:nvPr/>
          </p:nvSpPr>
          <p:spPr>
            <a:xfrm>
              <a:off x="5873371" y="3851967"/>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2" name="Rectangle 221">
              <a:extLst>
                <a:ext uri="{FF2B5EF4-FFF2-40B4-BE49-F238E27FC236}">
                  <a16:creationId xmlns:a16="http://schemas.microsoft.com/office/drawing/2014/main" id="{132A4D50-D252-22F7-E4CC-7C30CBBB2871}"/>
                </a:ext>
              </a:extLst>
            </p:cNvPr>
            <p:cNvSpPr/>
            <p:nvPr/>
          </p:nvSpPr>
          <p:spPr>
            <a:xfrm>
              <a:off x="6134904" y="3812979"/>
              <a:ext cx="1547280" cy="362576"/>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lr</a:t>
              </a:r>
              <a:r>
                <a:rPr lang="en-US" dirty="0"/>
                <a:t> to </a:t>
              </a:r>
              <a:r>
                <a:rPr lang="en-US" dirty="0" err="1"/>
                <a:t>funcB</a:t>
              </a:r>
              <a:r>
                <a:rPr lang="en-US" dirty="0"/>
                <a:t>()</a:t>
              </a:r>
            </a:p>
          </p:txBody>
        </p:sp>
        <p:sp>
          <p:nvSpPr>
            <p:cNvPr id="223" name="Rectangle 222">
              <a:extLst>
                <a:ext uri="{FF2B5EF4-FFF2-40B4-BE49-F238E27FC236}">
                  <a16:creationId xmlns:a16="http://schemas.microsoft.com/office/drawing/2014/main" id="{BE71BF0D-9116-F018-9184-15F0C2089855}"/>
                </a:ext>
              </a:extLst>
            </p:cNvPr>
            <p:cNvSpPr/>
            <p:nvPr/>
          </p:nvSpPr>
          <p:spPr>
            <a:xfrm>
              <a:off x="6134904" y="4135861"/>
              <a:ext cx="1547280" cy="362576"/>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FuncB</a:t>
              </a:r>
              <a:r>
                <a:rPr lang="en-US" dirty="0"/>
                <a:t>() </a:t>
              </a:r>
              <a:r>
                <a:rPr lang="en-US" dirty="0" err="1"/>
                <a:t>fp</a:t>
              </a:r>
              <a:endParaRPr lang="en-US" dirty="0"/>
            </a:p>
          </p:txBody>
        </p:sp>
        <p:sp>
          <p:nvSpPr>
            <p:cNvPr id="224" name="TextBox 223">
              <a:extLst>
                <a:ext uri="{FF2B5EF4-FFF2-40B4-BE49-F238E27FC236}">
                  <a16:creationId xmlns:a16="http://schemas.microsoft.com/office/drawing/2014/main" id="{8334E73F-04C0-DF23-E9CC-B59014F4EAF5}"/>
                </a:ext>
              </a:extLst>
            </p:cNvPr>
            <p:cNvSpPr txBox="1"/>
            <p:nvPr/>
          </p:nvSpPr>
          <p:spPr>
            <a:xfrm>
              <a:off x="5054587" y="4004932"/>
              <a:ext cx="941283" cy="369332"/>
            </a:xfrm>
            <a:prstGeom prst="rect">
              <a:avLst/>
            </a:prstGeom>
            <a:noFill/>
          </p:spPr>
          <p:txBody>
            <a:bodyPr wrap="none" rtlCol="0">
              <a:spAutoFit/>
            </a:bodyPr>
            <a:lstStyle/>
            <a:p>
              <a:r>
                <a:rPr lang="en-US" dirty="0" err="1"/>
                <a:t>funcC</a:t>
              </a:r>
              <a:r>
                <a:rPr lang="en-US" dirty="0"/>
                <a:t>()</a:t>
              </a:r>
            </a:p>
          </p:txBody>
        </p:sp>
        <p:cxnSp>
          <p:nvCxnSpPr>
            <p:cNvPr id="225" name="Straight Connector 224">
              <a:extLst>
                <a:ext uri="{FF2B5EF4-FFF2-40B4-BE49-F238E27FC236}">
                  <a16:creationId xmlns:a16="http://schemas.microsoft.com/office/drawing/2014/main" id="{58AB7F78-7097-785B-7C61-03FE825D1837}"/>
                </a:ext>
              </a:extLst>
            </p:cNvPr>
            <p:cNvCxnSpPr>
              <a:cxnSpLocks/>
            </p:cNvCxnSpPr>
            <p:nvPr/>
          </p:nvCxnSpPr>
          <p:spPr>
            <a:xfrm>
              <a:off x="7682184" y="4234948"/>
              <a:ext cx="57599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DF273718-F177-243A-55FB-E9E36302BEA4}"/>
                </a:ext>
              </a:extLst>
            </p:cNvPr>
            <p:cNvCxnSpPr>
              <a:cxnSpLocks/>
            </p:cNvCxnSpPr>
            <p:nvPr/>
          </p:nvCxnSpPr>
          <p:spPr>
            <a:xfrm flipH="1" flipV="1">
              <a:off x="8258173" y="3658592"/>
              <a:ext cx="2" cy="57846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E543152F-4353-31B6-84BB-E08C1A0271E0}"/>
                </a:ext>
              </a:extLst>
            </p:cNvPr>
            <p:cNvCxnSpPr>
              <a:cxnSpLocks/>
            </p:cNvCxnSpPr>
            <p:nvPr/>
          </p:nvCxnSpPr>
          <p:spPr>
            <a:xfrm>
              <a:off x="7682182" y="3658592"/>
              <a:ext cx="575991" cy="0"/>
            </a:xfrm>
            <a:prstGeom prst="line">
              <a:avLst/>
            </a:prstGeom>
            <a:ln w="28575">
              <a:headEnd type="stealth"/>
            </a:ln>
          </p:spPr>
          <p:style>
            <a:lnRef idx="1">
              <a:schemeClr val="accent1"/>
            </a:lnRef>
            <a:fillRef idx="0">
              <a:schemeClr val="accent1"/>
            </a:fillRef>
            <a:effectRef idx="0">
              <a:schemeClr val="accent1"/>
            </a:effectRef>
            <a:fontRef idx="minor">
              <a:schemeClr val="tx1"/>
            </a:fontRef>
          </p:style>
        </p:cxnSp>
      </p:grpSp>
      <p:grpSp>
        <p:nvGrpSpPr>
          <p:cNvPr id="228" name="Group 227">
            <a:extLst>
              <a:ext uri="{FF2B5EF4-FFF2-40B4-BE49-F238E27FC236}">
                <a16:creationId xmlns:a16="http://schemas.microsoft.com/office/drawing/2014/main" id="{BD64A7EE-5E75-65BE-6102-3F46CB555456}"/>
              </a:ext>
            </a:extLst>
          </p:cNvPr>
          <p:cNvGrpSpPr/>
          <p:nvPr/>
        </p:nvGrpSpPr>
        <p:grpSpPr>
          <a:xfrm>
            <a:off x="6720403" y="1680764"/>
            <a:ext cx="3203588" cy="858430"/>
            <a:chOff x="5054587" y="3000578"/>
            <a:chExt cx="3203588" cy="858430"/>
          </a:xfrm>
        </p:grpSpPr>
        <p:sp>
          <p:nvSpPr>
            <p:cNvPr id="229" name="Rectangle 228">
              <a:extLst>
                <a:ext uri="{FF2B5EF4-FFF2-40B4-BE49-F238E27FC236}">
                  <a16:creationId xmlns:a16="http://schemas.microsoft.com/office/drawing/2014/main" id="{0C696FEA-4814-C756-F4DF-0DEC6A2B9926}"/>
                </a:ext>
              </a:extLst>
            </p:cNvPr>
            <p:cNvSpPr/>
            <p:nvPr/>
          </p:nvSpPr>
          <p:spPr>
            <a:xfrm>
              <a:off x="6134904" y="3166509"/>
              <a:ext cx="1547280" cy="362576"/>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lr</a:t>
              </a:r>
              <a:r>
                <a:rPr lang="en-US" dirty="0"/>
                <a:t> to </a:t>
              </a:r>
              <a:r>
                <a:rPr lang="en-US" dirty="0" err="1"/>
                <a:t>funcA</a:t>
              </a:r>
              <a:r>
                <a:rPr lang="en-US" dirty="0"/>
                <a:t>()</a:t>
              </a:r>
            </a:p>
          </p:txBody>
        </p:sp>
        <p:sp>
          <p:nvSpPr>
            <p:cNvPr id="230" name="Rectangle 229">
              <a:extLst>
                <a:ext uri="{FF2B5EF4-FFF2-40B4-BE49-F238E27FC236}">
                  <a16:creationId xmlns:a16="http://schemas.microsoft.com/office/drawing/2014/main" id="{C59D469C-2BB1-60F8-99FF-20328E904503}"/>
                </a:ext>
              </a:extLst>
            </p:cNvPr>
            <p:cNvSpPr/>
            <p:nvPr/>
          </p:nvSpPr>
          <p:spPr>
            <a:xfrm>
              <a:off x="6134904" y="3489391"/>
              <a:ext cx="1547280" cy="362576"/>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funcA</a:t>
              </a:r>
              <a:r>
                <a:rPr lang="en-US" dirty="0"/>
                <a:t>() </a:t>
              </a:r>
              <a:r>
                <a:rPr lang="en-US" dirty="0" err="1"/>
                <a:t>fp</a:t>
              </a:r>
              <a:endParaRPr lang="en-US" dirty="0"/>
            </a:p>
          </p:txBody>
        </p:sp>
        <p:sp>
          <p:nvSpPr>
            <p:cNvPr id="231" name="TextBox 230">
              <a:extLst>
                <a:ext uri="{FF2B5EF4-FFF2-40B4-BE49-F238E27FC236}">
                  <a16:creationId xmlns:a16="http://schemas.microsoft.com/office/drawing/2014/main" id="{09549723-5B8F-953F-B390-558A095B77FC}"/>
                </a:ext>
              </a:extLst>
            </p:cNvPr>
            <p:cNvSpPr txBox="1"/>
            <p:nvPr/>
          </p:nvSpPr>
          <p:spPr>
            <a:xfrm>
              <a:off x="5054587" y="3358462"/>
              <a:ext cx="928459" cy="369332"/>
            </a:xfrm>
            <a:prstGeom prst="rect">
              <a:avLst/>
            </a:prstGeom>
            <a:noFill/>
          </p:spPr>
          <p:txBody>
            <a:bodyPr wrap="none" rtlCol="0">
              <a:spAutoFit/>
            </a:bodyPr>
            <a:lstStyle/>
            <a:p>
              <a:r>
                <a:rPr lang="en-US" dirty="0" err="1"/>
                <a:t>funcB</a:t>
              </a:r>
              <a:r>
                <a:rPr lang="en-US" dirty="0"/>
                <a:t>()</a:t>
              </a:r>
            </a:p>
          </p:txBody>
        </p:sp>
        <p:sp>
          <p:nvSpPr>
            <p:cNvPr id="232" name="Left Brace 231">
              <a:extLst>
                <a:ext uri="{FF2B5EF4-FFF2-40B4-BE49-F238E27FC236}">
                  <a16:creationId xmlns:a16="http://schemas.microsoft.com/office/drawing/2014/main" id="{3D67572C-28F8-E9E7-1D53-64F63BAEEDBC}"/>
                </a:ext>
              </a:extLst>
            </p:cNvPr>
            <p:cNvSpPr/>
            <p:nvPr/>
          </p:nvSpPr>
          <p:spPr>
            <a:xfrm>
              <a:off x="5873371" y="3205497"/>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33" name="Straight Connector 232">
              <a:extLst>
                <a:ext uri="{FF2B5EF4-FFF2-40B4-BE49-F238E27FC236}">
                  <a16:creationId xmlns:a16="http://schemas.microsoft.com/office/drawing/2014/main" id="{35958CAA-6C8B-4642-493A-33174E3EDCC5}"/>
                </a:ext>
              </a:extLst>
            </p:cNvPr>
            <p:cNvCxnSpPr>
              <a:cxnSpLocks/>
            </p:cNvCxnSpPr>
            <p:nvPr/>
          </p:nvCxnSpPr>
          <p:spPr>
            <a:xfrm>
              <a:off x="7682184" y="3576934"/>
              <a:ext cx="57599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B82305D7-C4FF-8179-BEC5-9EE9DCAB66A0}"/>
                </a:ext>
              </a:extLst>
            </p:cNvPr>
            <p:cNvCxnSpPr>
              <a:cxnSpLocks/>
            </p:cNvCxnSpPr>
            <p:nvPr/>
          </p:nvCxnSpPr>
          <p:spPr>
            <a:xfrm flipH="1" flipV="1">
              <a:off x="8258173" y="3000578"/>
              <a:ext cx="2" cy="57846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46FF9391-1E33-A77E-F90E-4DF9668CD2C8}"/>
                </a:ext>
              </a:extLst>
            </p:cNvPr>
            <p:cNvCxnSpPr>
              <a:cxnSpLocks/>
            </p:cNvCxnSpPr>
            <p:nvPr/>
          </p:nvCxnSpPr>
          <p:spPr>
            <a:xfrm>
              <a:off x="7682182" y="3000578"/>
              <a:ext cx="575991" cy="0"/>
            </a:xfrm>
            <a:prstGeom prst="line">
              <a:avLst/>
            </a:prstGeom>
            <a:ln w="28575">
              <a:headEnd type="stealth"/>
            </a:ln>
          </p:spPr>
          <p:style>
            <a:lnRef idx="1">
              <a:schemeClr val="accent1"/>
            </a:lnRef>
            <a:fillRef idx="0">
              <a:schemeClr val="accent1"/>
            </a:fillRef>
            <a:effectRef idx="0">
              <a:schemeClr val="accent1"/>
            </a:effectRef>
            <a:fontRef idx="minor">
              <a:schemeClr val="tx1"/>
            </a:fontRef>
          </p:style>
        </p:cxnSp>
      </p:grpSp>
      <p:grpSp>
        <p:nvGrpSpPr>
          <p:cNvPr id="236" name="Group 235">
            <a:extLst>
              <a:ext uri="{FF2B5EF4-FFF2-40B4-BE49-F238E27FC236}">
                <a16:creationId xmlns:a16="http://schemas.microsoft.com/office/drawing/2014/main" id="{88670E2D-B2A7-0B3E-8577-F78F38552748}"/>
              </a:ext>
            </a:extLst>
          </p:cNvPr>
          <p:cNvGrpSpPr/>
          <p:nvPr/>
        </p:nvGrpSpPr>
        <p:grpSpPr>
          <a:xfrm>
            <a:off x="6720403" y="1032641"/>
            <a:ext cx="3203588" cy="860368"/>
            <a:chOff x="5054587" y="2352455"/>
            <a:chExt cx="3203588" cy="860368"/>
          </a:xfrm>
        </p:grpSpPr>
        <p:sp>
          <p:nvSpPr>
            <p:cNvPr id="237" name="Rectangle 236">
              <a:extLst>
                <a:ext uri="{FF2B5EF4-FFF2-40B4-BE49-F238E27FC236}">
                  <a16:creationId xmlns:a16="http://schemas.microsoft.com/office/drawing/2014/main" id="{0707BDDE-2065-4EAE-C06E-F50EBB5DCFEC}"/>
                </a:ext>
              </a:extLst>
            </p:cNvPr>
            <p:cNvSpPr/>
            <p:nvPr/>
          </p:nvSpPr>
          <p:spPr>
            <a:xfrm>
              <a:off x="6134904" y="2520324"/>
              <a:ext cx="1547280" cy="362576"/>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lr</a:t>
              </a:r>
              <a:r>
                <a:rPr lang="en-US" dirty="0"/>
                <a:t> to main()</a:t>
              </a:r>
            </a:p>
          </p:txBody>
        </p:sp>
        <p:sp>
          <p:nvSpPr>
            <p:cNvPr id="238" name="Left Brace 237">
              <a:extLst>
                <a:ext uri="{FF2B5EF4-FFF2-40B4-BE49-F238E27FC236}">
                  <a16:creationId xmlns:a16="http://schemas.microsoft.com/office/drawing/2014/main" id="{EF639A6A-0BA2-75A5-FF80-B238A44EDE86}"/>
                </a:ext>
              </a:extLst>
            </p:cNvPr>
            <p:cNvSpPr/>
            <p:nvPr/>
          </p:nvSpPr>
          <p:spPr>
            <a:xfrm>
              <a:off x="5873371" y="2559312"/>
              <a:ext cx="264232" cy="65351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9" name="Rectangle 238">
              <a:extLst>
                <a:ext uri="{FF2B5EF4-FFF2-40B4-BE49-F238E27FC236}">
                  <a16:creationId xmlns:a16="http://schemas.microsoft.com/office/drawing/2014/main" id="{CB843EA5-686B-B0F4-8B62-6851F8A5D72C}"/>
                </a:ext>
              </a:extLst>
            </p:cNvPr>
            <p:cNvSpPr/>
            <p:nvPr/>
          </p:nvSpPr>
          <p:spPr>
            <a:xfrm>
              <a:off x="6134904" y="2843206"/>
              <a:ext cx="1547280" cy="362576"/>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 </a:t>
              </a:r>
              <a:r>
                <a:rPr lang="en-US" dirty="0" err="1"/>
                <a:t>fp</a:t>
              </a:r>
              <a:endParaRPr lang="en-US" dirty="0"/>
            </a:p>
          </p:txBody>
        </p:sp>
        <p:sp>
          <p:nvSpPr>
            <p:cNvPr id="240" name="TextBox 239">
              <a:extLst>
                <a:ext uri="{FF2B5EF4-FFF2-40B4-BE49-F238E27FC236}">
                  <a16:creationId xmlns:a16="http://schemas.microsoft.com/office/drawing/2014/main" id="{472C7187-9025-6E8D-E1FD-2FFF59BBDA95}"/>
                </a:ext>
              </a:extLst>
            </p:cNvPr>
            <p:cNvSpPr txBox="1"/>
            <p:nvPr/>
          </p:nvSpPr>
          <p:spPr>
            <a:xfrm>
              <a:off x="5054587" y="2712277"/>
              <a:ext cx="928459" cy="369332"/>
            </a:xfrm>
            <a:prstGeom prst="rect">
              <a:avLst/>
            </a:prstGeom>
            <a:noFill/>
          </p:spPr>
          <p:txBody>
            <a:bodyPr wrap="none" rtlCol="0">
              <a:spAutoFit/>
            </a:bodyPr>
            <a:lstStyle/>
            <a:p>
              <a:r>
                <a:rPr lang="en-US" dirty="0" err="1"/>
                <a:t>funcA</a:t>
              </a:r>
              <a:r>
                <a:rPr lang="en-US" dirty="0"/>
                <a:t>()</a:t>
              </a:r>
            </a:p>
          </p:txBody>
        </p:sp>
        <p:cxnSp>
          <p:nvCxnSpPr>
            <p:cNvPr id="241" name="Straight Connector 240">
              <a:extLst>
                <a:ext uri="{FF2B5EF4-FFF2-40B4-BE49-F238E27FC236}">
                  <a16:creationId xmlns:a16="http://schemas.microsoft.com/office/drawing/2014/main" id="{663F5C97-59C8-359E-85BB-68E15AED1365}"/>
                </a:ext>
              </a:extLst>
            </p:cNvPr>
            <p:cNvCxnSpPr>
              <a:cxnSpLocks/>
            </p:cNvCxnSpPr>
            <p:nvPr/>
          </p:nvCxnSpPr>
          <p:spPr>
            <a:xfrm>
              <a:off x="7682184" y="2928811"/>
              <a:ext cx="57599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8C8C9B0A-8F5E-575C-F33C-F82B274D44D4}"/>
                </a:ext>
              </a:extLst>
            </p:cNvPr>
            <p:cNvCxnSpPr>
              <a:cxnSpLocks/>
            </p:cNvCxnSpPr>
            <p:nvPr/>
          </p:nvCxnSpPr>
          <p:spPr>
            <a:xfrm flipH="1" flipV="1">
              <a:off x="8258173" y="2352455"/>
              <a:ext cx="2" cy="57846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5DE2FCBD-2BF3-3F80-322C-099652CEBFF3}"/>
                </a:ext>
              </a:extLst>
            </p:cNvPr>
            <p:cNvCxnSpPr>
              <a:cxnSpLocks/>
            </p:cNvCxnSpPr>
            <p:nvPr/>
          </p:nvCxnSpPr>
          <p:spPr>
            <a:xfrm>
              <a:off x="7682182" y="2352455"/>
              <a:ext cx="575991" cy="0"/>
            </a:xfrm>
            <a:prstGeom prst="line">
              <a:avLst/>
            </a:prstGeom>
            <a:ln w="28575">
              <a:headEnd type="stealth"/>
            </a:ln>
          </p:spPr>
          <p:style>
            <a:lnRef idx="1">
              <a:schemeClr val="accent1"/>
            </a:lnRef>
            <a:fillRef idx="0">
              <a:schemeClr val="accent1"/>
            </a:fillRef>
            <a:effectRef idx="0">
              <a:schemeClr val="accent1"/>
            </a:effectRef>
            <a:fontRef idx="minor">
              <a:schemeClr val="tx1"/>
            </a:fontRef>
          </p:style>
        </p:cxnSp>
      </p:grpSp>
      <p:sp>
        <p:nvSpPr>
          <p:cNvPr id="244" name="TextBox 243">
            <a:extLst>
              <a:ext uri="{FF2B5EF4-FFF2-40B4-BE49-F238E27FC236}">
                <a16:creationId xmlns:a16="http://schemas.microsoft.com/office/drawing/2014/main" id="{763E9C81-2E4C-0914-F9C5-58BFB2A977A0}"/>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899406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7F52C8B-D8B2-3E4D-9FBC-75E40F715860}"/>
              </a:ext>
            </a:extLst>
          </p:cNvPr>
          <p:cNvSpPr>
            <a:spLocks noGrp="1"/>
          </p:cNvSpPr>
          <p:nvPr>
            <p:ph sz="quarter" idx="15"/>
          </p:nvPr>
        </p:nvSpPr>
        <p:spPr>
          <a:xfrm>
            <a:off x="282011" y="4137117"/>
            <a:ext cx="11724830" cy="2425048"/>
          </a:xfrm>
          <a:solidFill>
            <a:schemeClr val="accent4">
              <a:lumMod val="20000"/>
              <a:lumOff val="80000"/>
            </a:schemeClr>
          </a:solidFill>
          <a:ln>
            <a:solidFill>
              <a:srgbClr val="0070C0"/>
            </a:solidFill>
          </a:ln>
        </p:spPr>
        <p:txBody>
          <a:bodyPr/>
          <a:lstStyle/>
          <a:p>
            <a:pPr marL="342900" indent="-342900">
              <a:lnSpc>
                <a:spcPct val="100000"/>
              </a:lnSpc>
              <a:defRPr/>
            </a:pPr>
            <a:r>
              <a:rPr lang="en-US" sz="1800" kern="0" dirty="0">
                <a:ea typeface="ＭＳ Ｐゴシック" charset="0"/>
                <a:cs typeface="Courier New" panose="02070309020205020404" pitchFamily="49" charset="0"/>
              </a:rPr>
              <a:t>Any value you have in a </a:t>
            </a:r>
            <a:r>
              <a:rPr lang="en-US" sz="1800" kern="0" dirty="0">
                <a:solidFill>
                  <a:srgbClr val="0070C0"/>
                </a:solidFill>
                <a:ea typeface="ＭＳ Ｐゴシック" charset="0"/>
                <a:cs typeface="Courier New" panose="02070309020205020404" pitchFamily="49" charset="0"/>
              </a:rPr>
              <a:t>preserved register before a function call </a:t>
            </a:r>
            <a:r>
              <a:rPr lang="en-US" sz="1800" b="1" kern="0" dirty="0">
                <a:ea typeface="ＭＳ Ｐゴシック" charset="0"/>
                <a:cs typeface="Courier New" panose="02070309020205020404" pitchFamily="49" charset="0"/>
              </a:rPr>
              <a:t>will still be there after the function returns</a:t>
            </a:r>
            <a:r>
              <a:rPr lang="en-US" sz="1800" kern="0" dirty="0">
                <a:ea typeface="ＭＳ Ｐゴシック" charset="0"/>
                <a:cs typeface="Courier New" panose="02070309020205020404" pitchFamily="49" charset="0"/>
              </a:rPr>
              <a:t> </a:t>
            </a:r>
          </a:p>
          <a:p>
            <a:pPr marL="342900" indent="-342900">
              <a:lnSpc>
                <a:spcPct val="100000"/>
              </a:lnSpc>
              <a:defRPr/>
            </a:pPr>
            <a:r>
              <a:rPr lang="en-US" sz="1800" kern="0" dirty="0">
                <a:ea typeface="ＭＳ Ｐゴシック" charset="0"/>
                <a:cs typeface="Courier New" panose="02070309020205020404" pitchFamily="49" charset="0"/>
              </a:rPr>
              <a:t>Contents are “preserved” across function calls</a:t>
            </a:r>
          </a:p>
          <a:p>
            <a:pPr marL="0" indent="0">
              <a:lnSpc>
                <a:spcPct val="100000"/>
              </a:lnSpc>
              <a:buNone/>
              <a:defRPr/>
            </a:pPr>
            <a:r>
              <a:rPr lang="en-US" sz="1800" kern="0" dirty="0">
                <a:ea typeface="ＭＳ Ｐゴシック" charset="0"/>
                <a:cs typeface="Courier New" panose="02070309020205020404" pitchFamily="49" charset="0"/>
              </a:rPr>
              <a:t>If the function wants to use a preserved register it must:</a:t>
            </a:r>
          </a:p>
          <a:p>
            <a:pPr marL="457200" indent="-457200">
              <a:lnSpc>
                <a:spcPct val="100000"/>
              </a:lnSpc>
              <a:buFont typeface="+mj-lt"/>
              <a:buAutoNum type="arabicPeriod"/>
              <a:defRPr/>
            </a:pPr>
            <a:r>
              <a:rPr lang="en-US" sz="1800" i="1" kern="0" dirty="0">
                <a:solidFill>
                  <a:srgbClr val="0070C0"/>
                </a:solidFill>
                <a:ea typeface="ＭＳ Ｐゴシック" charset="0"/>
                <a:cs typeface="Courier New" panose="02070309020205020404" pitchFamily="49" charset="0"/>
              </a:rPr>
              <a:t>Save</a:t>
            </a:r>
            <a:r>
              <a:rPr lang="en-US" sz="1800" kern="0" dirty="0">
                <a:ea typeface="ＭＳ Ｐゴシック" charset="0"/>
                <a:cs typeface="Courier New" panose="02070309020205020404" pitchFamily="49" charset="0"/>
              </a:rPr>
              <a:t> the </a:t>
            </a:r>
            <a:r>
              <a:rPr lang="en-US" sz="1800" kern="0" dirty="0">
                <a:solidFill>
                  <a:srgbClr val="0070C0"/>
                </a:solidFill>
                <a:ea typeface="ＭＳ Ｐゴシック" charset="0"/>
                <a:cs typeface="Courier New" panose="02070309020205020404" pitchFamily="49" charset="0"/>
              </a:rPr>
              <a:t>value contained in the register </a:t>
            </a:r>
            <a:r>
              <a:rPr lang="en-US" sz="1800" kern="0" dirty="0">
                <a:ea typeface="ＭＳ Ｐゴシック" charset="0"/>
                <a:cs typeface="Courier New" panose="02070309020205020404" pitchFamily="49" charset="0"/>
              </a:rPr>
              <a:t>at </a:t>
            </a:r>
            <a:r>
              <a:rPr lang="en-US" sz="1800" kern="0" dirty="0">
                <a:solidFill>
                  <a:srgbClr val="0070C0"/>
                </a:solidFill>
                <a:ea typeface="ＭＳ Ｐゴシック" charset="0"/>
                <a:cs typeface="Courier New" panose="02070309020205020404" pitchFamily="49" charset="0"/>
              </a:rPr>
              <a:t>function entry</a:t>
            </a:r>
          </a:p>
          <a:p>
            <a:pPr marL="457200" indent="-457200">
              <a:lnSpc>
                <a:spcPct val="100000"/>
              </a:lnSpc>
              <a:buFont typeface="+mj-lt"/>
              <a:buAutoNum type="arabicPeriod"/>
              <a:defRPr/>
            </a:pPr>
            <a:r>
              <a:rPr lang="en-US" sz="1800" kern="0" dirty="0">
                <a:ea typeface="ＭＳ Ｐゴシック" charset="0"/>
                <a:cs typeface="Courier New" panose="02070309020205020404" pitchFamily="49" charset="0"/>
              </a:rPr>
              <a:t>Use the register in the body of the function</a:t>
            </a:r>
          </a:p>
          <a:p>
            <a:pPr marL="457200" indent="-457200">
              <a:lnSpc>
                <a:spcPct val="100000"/>
              </a:lnSpc>
              <a:buFont typeface="+mj-lt"/>
              <a:buAutoNum type="arabicPeriod"/>
              <a:defRPr/>
            </a:pPr>
            <a:r>
              <a:rPr lang="en-US" sz="1800" i="1" kern="0" dirty="0">
                <a:solidFill>
                  <a:srgbClr val="0070C0"/>
                </a:solidFill>
                <a:ea typeface="ＭＳ Ｐゴシック" charset="0"/>
                <a:cs typeface="Courier New" panose="02070309020205020404" pitchFamily="49" charset="0"/>
              </a:rPr>
              <a:t>Restore</a:t>
            </a:r>
            <a:r>
              <a:rPr lang="en-US" sz="1800" kern="0" dirty="0">
                <a:ea typeface="ＭＳ Ｐゴシック" charset="0"/>
                <a:cs typeface="Courier New" panose="02070309020205020404" pitchFamily="49" charset="0"/>
              </a:rPr>
              <a:t> the </a:t>
            </a:r>
            <a:r>
              <a:rPr lang="en-US" sz="1800" kern="0" dirty="0">
                <a:solidFill>
                  <a:srgbClr val="0070C0"/>
                </a:solidFill>
                <a:ea typeface="ＭＳ Ｐゴシック" charset="0"/>
                <a:cs typeface="Courier New" panose="02070309020205020404" pitchFamily="49" charset="0"/>
              </a:rPr>
              <a:t>original saved value </a:t>
            </a:r>
            <a:r>
              <a:rPr lang="en-US" sz="1800" kern="0" dirty="0">
                <a:ea typeface="ＭＳ Ｐゴシック" charset="0"/>
                <a:cs typeface="Courier New" panose="02070309020205020404" pitchFamily="49" charset="0"/>
              </a:rPr>
              <a:t>to the register at </a:t>
            </a:r>
            <a:r>
              <a:rPr lang="en-US" sz="1800" kern="0" dirty="0">
                <a:solidFill>
                  <a:srgbClr val="0070C0"/>
                </a:solidFill>
                <a:ea typeface="ＭＳ Ｐゴシック" charset="0"/>
                <a:cs typeface="Courier New" panose="02070309020205020404" pitchFamily="49" charset="0"/>
              </a:rPr>
              <a:t>function exit </a:t>
            </a:r>
            <a:r>
              <a:rPr lang="en-US" sz="1800" kern="0" dirty="0">
                <a:ea typeface="ＭＳ Ｐゴシック" charset="0"/>
                <a:cs typeface="Courier New" panose="02070309020205020404" pitchFamily="49" charset="0"/>
              </a:rPr>
              <a:t>(before returning to the caller)</a:t>
            </a:r>
          </a:p>
        </p:txBody>
      </p:sp>
      <p:sp>
        <p:nvSpPr>
          <p:cNvPr id="15362" name="Title 1"/>
          <p:cNvSpPr>
            <a:spLocks noGrp="1"/>
          </p:cNvSpPr>
          <p:nvPr>
            <p:ph type="title"/>
            <p:custDataLst>
              <p:tags r:id="rId1"/>
            </p:custDataLst>
          </p:nvPr>
        </p:nvSpPr>
        <p:spPr>
          <a:xfrm>
            <a:off x="533400" y="68463"/>
            <a:ext cx="12068782" cy="448483"/>
          </a:xfrm>
        </p:spPr>
        <p:txBody>
          <a:bodyPr/>
          <a:lstStyle/>
          <a:p>
            <a:r>
              <a:rPr lang="en-US" altLang="en-US" sz="2800" dirty="0"/>
              <a:t>Registers: Requirements for Use </a:t>
            </a:r>
          </a:p>
        </p:txBody>
      </p:sp>
      <p:graphicFrame>
        <p:nvGraphicFramePr>
          <p:cNvPr id="14" name="Table 13">
            <a:extLst>
              <a:ext uri="{FF2B5EF4-FFF2-40B4-BE49-F238E27FC236}">
                <a16:creationId xmlns:a16="http://schemas.microsoft.com/office/drawing/2014/main" id="{6D9AA400-DCA8-D343-A575-70238776613A}"/>
              </a:ext>
            </a:extLst>
          </p:cNvPr>
          <p:cNvGraphicFramePr>
            <a:graphicFrameLocks noGrp="1"/>
          </p:cNvGraphicFramePr>
          <p:nvPr/>
        </p:nvGraphicFramePr>
        <p:xfrm>
          <a:off x="823077" y="529690"/>
          <a:ext cx="10545843" cy="3457570"/>
        </p:xfrm>
        <a:graphic>
          <a:graphicData uri="http://schemas.openxmlformats.org/drawingml/2006/table">
            <a:tbl>
              <a:tblPr firstRow="1" firstCol="1" bandRow="1"/>
              <a:tblGrid>
                <a:gridCol w="1422329">
                  <a:extLst>
                    <a:ext uri="{9D8B030D-6E8A-4147-A177-3AD203B41FA5}">
                      <a16:colId xmlns:a16="http://schemas.microsoft.com/office/drawing/2014/main" val="20000"/>
                    </a:ext>
                  </a:extLst>
                </a:gridCol>
                <a:gridCol w="2332813">
                  <a:extLst>
                    <a:ext uri="{9D8B030D-6E8A-4147-A177-3AD203B41FA5}">
                      <a16:colId xmlns:a16="http://schemas.microsoft.com/office/drawing/2014/main" val="20002"/>
                    </a:ext>
                  </a:extLst>
                </a:gridCol>
                <a:gridCol w="4120520">
                  <a:extLst>
                    <a:ext uri="{9D8B030D-6E8A-4147-A177-3AD203B41FA5}">
                      <a16:colId xmlns:a16="http://schemas.microsoft.com/office/drawing/2014/main" val="1238610312"/>
                    </a:ext>
                  </a:extLst>
                </a:gridCol>
                <a:gridCol w="2670181">
                  <a:extLst>
                    <a:ext uri="{9D8B030D-6E8A-4147-A177-3AD203B41FA5}">
                      <a16:colId xmlns:a16="http://schemas.microsoft.com/office/drawing/2014/main" val="3752959160"/>
                    </a:ext>
                  </a:extLst>
                </a:gridCol>
              </a:tblGrid>
              <a:tr h="287781">
                <a:tc>
                  <a:txBody>
                    <a:bodyPr/>
                    <a:lstStyle/>
                    <a:p>
                      <a:pPr marL="0" marR="0" algn="ctr">
                        <a:lnSpc>
                          <a:spcPct val="115000"/>
                        </a:lnSpc>
                        <a:spcBef>
                          <a:spcPts val="0"/>
                        </a:spcBef>
                        <a:spcAft>
                          <a:spcPts val="0"/>
                        </a:spcAft>
                      </a:pPr>
                      <a:r>
                        <a:rPr lang="en-US" sz="1600" b="1" i="1" dirty="0">
                          <a:solidFill>
                            <a:schemeClr val="bg1"/>
                          </a:solidFill>
                          <a:effectLst/>
                          <a:latin typeface="+mj-lt"/>
                          <a:ea typeface="Calibri"/>
                          <a:cs typeface="Calibri"/>
                        </a:rPr>
                        <a:t>Register</a:t>
                      </a:r>
                      <a:endParaRPr lang="en-US" sz="1600" b="1"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dirty="0">
                          <a:solidFill>
                            <a:schemeClr val="bg1"/>
                          </a:solidFill>
                          <a:effectLst/>
                          <a:latin typeface="+mj-lt"/>
                          <a:ea typeface="Arial"/>
                          <a:cs typeface="Calibri"/>
                        </a:rPr>
                        <a:t>Function Call Use</a:t>
                      </a:r>
                      <a:endParaRPr lang="en-US" sz="1600" b="1"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dirty="0">
                          <a:solidFill>
                            <a:schemeClr val="bg1"/>
                          </a:solidFill>
                          <a:effectLst/>
                          <a:latin typeface="+mj-lt"/>
                          <a:ea typeface="Arial"/>
                          <a:cs typeface="Calibri"/>
                        </a:rPr>
                        <a:t>Function Body Use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dirty="0">
                          <a:solidFill>
                            <a:schemeClr val="bg1"/>
                          </a:solidFill>
                          <a:effectLst/>
                          <a:latin typeface="+mj-lt"/>
                          <a:ea typeface="Arial"/>
                          <a:cs typeface="Calibri"/>
                        </a:rPr>
                        <a:t>Save before use</a:t>
                      </a:r>
                    </a:p>
                    <a:p>
                      <a:pPr marL="0" marR="0" algn="ctr">
                        <a:lnSpc>
                          <a:spcPct val="115000"/>
                        </a:lnSpc>
                        <a:spcBef>
                          <a:spcPts val="0"/>
                        </a:spcBef>
                        <a:spcAft>
                          <a:spcPts val="0"/>
                        </a:spcAft>
                      </a:pPr>
                      <a:r>
                        <a:rPr lang="en-US" sz="1600" b="1" i="1" dirty="0">
                          <a:solidFill>
                            <a:schemeClr val="bg1"/>
                          </a:solidFill>
                          <a:effectLst/>
                          <a:latin typeface="+mj-lt"/>
                          <a:ea typeface="Arial"/>
                          <a:cs typeface="Calibri"/>
                        </a:rPr>
                        <a:t>Restore before return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30548">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l">
                        <a:lnSpc>
                          <a:spcPct val="115000"/>
                        </a:lnSpc>
                        <a:spcBef>
                          <a:spcPts val="0"/>
                        </a:spcBef>
                        <a:spcAft>
                          <a:spcPts val="0"/>
                        </a:spcAft>
                      </a:pPr>
                      <a:r>
                        <a:rPr lang="en-US" sz="1600" dirty="0">
                          <a:solidFill>
                            <a:srgbClr val="000000"/>
                          </a:solidFill>
                          <a:effectLst/>
                          <a:latin typeface="+mj-lt"/>
                          <a:ea typeface="Arial"/>
                          <a:cs typeface="Calibri"/>
                        </a:rPr>
                        <a:t>arg1 and return value</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kern="1200" dirty="0">
                          <a:solidFill>
                            <a:srgbClr val="000000"/>
                          </a:solidFill>
                          <a:effectLst/>
                          <a:latin typeface="+mn-lt"/>
                          <a:ea typeface="Arial"/>
                          <a:cs typeface="Calibri"/>
                        </a:rPr>
                        <a:t>scratch registers </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No</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4404550"/>
                  </a:ext>
                </a:extLst>
              </a:tr>
              <a:tr h="330548">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r1-r3</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l">
                        <a:lnSpc>
                          <a:spcPct val="115000"/>
                        </a:lnSpc>
                        <a:spcBef>
                          <a:spcPts val="0"/>
                        </a:spcBef>
                        <a:spcAft>
                          <a:spcPts val="0"/>
                        </a:spcAft>
                      </a:pPr>
                      <a:r>
                        <a:rPr lang="en-US" sz="1600" dirty="0">
                          <a:solidFill>
                            <a:srgbClr val="000000"/>
                          </a:solidFill>
                          <a:effectLst/>
                          <a:latin typeface="+mj-lt"/>
                          <a:ea typeface="Arial"/>
                          <a:cs typeface="Calibri"/>
                        </a:rPr>
                        <a:t>arg2 to arg4</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kern="1200" dirty="0">
                          <a:solidFill>
                            <a:srgbClr val="000000"/>
                          </a:solidFill>
                          <a:effectLst/>
                          <a:latin typeface="+mn-lt"/>
                          <a:ea typeface="Arial"/>
                          <a:cs typeface="Calibri"/>
                        </a:rPr>
                        <a:t>scratch registers </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No</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7421645"/>
                  </a:ext>
                </a:extLst>
              </a:tr>
              <a:tr h="330548">
                <a:tc>
                  <a:txBody>
                    <a:bodyPr/>
                    <a:lstStyle/>
                    <a:p>
                      <a:pPr marL="0" marR="0" algn="ctr">
                        <a:lnSpc>
                          <a:spcPct val="115000"/>
                        </a:lnSpc>
                        <a:spcBef>
                          <a:spcPts val="0"/>
                        </a:spcBef>
                        <a:spcAft>
                          <a:spcPts val="0"/>
                        </a:spcAft>
                      </a:pPr>
                      <a:r>
                        <a:rPr lang="en-US" sz="1600" dirty="0">
                          <a:solidFill>
                            <a:schemeClr val="bg1"/>
                          </a:solidFill>
                          <a:effectLst/>
                          <a:latin typeface="+mj-lt"/>
                          <a:ea typeface="Arial"/>
                          <a:cs typeface="Calibri"/>
                        </a:rPr>
                        <a:t>r4-r10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marL="0" marR="0" algn="l">
                        <a:lnSpc>
                          <a:spcPct val="115000"/>
                        </a:lnSpc>
                        <a:spcBef>
                          <a:spcPts val="0"/>
                        </a:spcBef>
                        <a:spcAft>
                          <a:spcPts val="0"/>
                        </a:spcAft>
                      </a:pPr>
                      <a:r>
                        <a:rPr lang="en-US" sz="1600" dirty="0">
                          <a:solidFill>
                            <a:srgbClr val="000000"/>
                          </a:solidFill>
                          <a:effectLst/>
                          <a:latin typeface="+mj-lt"/>
                          <a:ea typeface="Arial"/>
                          <a:cs typeface="Calibri"/>
                        </a:rPr>
                        <a:t>preserved registers</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kern="1200" dirty="0">
                          <a:solidFill>
                            <a:srgbClr val="000000"/>
                          </a:solidFill>
                          <a:effectLst/>
                          <a:latin typeface="+mn-lt"/>
                          <a:ea typeface="Arial"/>
                          <a:cs typeface="Calibri"/>
                        </a:rPr>
                        <a:t>contents preserved across function calls</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Yes</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9864150"/>
                  </a:ext>
                </a:extLst>
              </a:tr>
              <a:tr h="330548">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r11/</a:t>
                      </a:r>
                      <a:r>
                        <a:rPr lang="en-US" sz="1600" dirty="0" err="1">
                          <a:solidFill>
                            <a:srgbClr val="000000"/>
                          </a:solidFill>
                          <a:effectLst/>
                          <a:latin typeface="+mj-lt"/>
                          <a:ea typeface="Arial"/>
                          <a:cs typeface="Calibri"/>
                        </a:rPr>
                        <a:t>fp</a:t>
                      </a:r>
                      <a:endParaRPr lang="en-US" sz="16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l">
                        <a:lnSpc>
                          <a:spcPct val="115000"/>
                        </a:lnSpc>
                        <a:spcBef>
                          <a:spcPts val="0"/>
                        </a:spcBef>
                        <a:spcAft>
                          <a:spcPts val="0"/>
                        </a:spcAft>
                      </a:pPr>
                      <a:r>
                        <a:rPr lang="en-US" sz="1600" dirty="0">
                          <a:solidFill>
                            <a:srgbClr val="000000"/>
                          </a:solidFill>
                          <a:effectLst/>
                          <a:latin typeface="+mj-lt"/>
                          <a:ea typeface="Arial"/>
                          <a:cs typeface="Calibri"/>
                        </a:rPr>
                        <a:t>stack frame pointer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kern="1200" dirty="0">
                          <a:solidFill>
                            <a:srgbClr val="000000"/>
                          </a:solidFill>
                          <a:effectLst/>
                          <a:latin typeface="+mn-lt"/>
                          <a:ea typeface="Arial"/>
                          <a:cs typeface="Calibri"/>
                        </a:rPr>
                        <a:t>Use to locate variables on the stack</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Yes</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7708712"/>
                  </a:ext>
                </a:extLst>
              </a:tr>
              <a:tr h="330548">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r12/</a:t>
                      </a:r>
                      <a:r>
                        <a:rPr lang="en-US" sz="1600" dirty="0" err="1">
                          <a:solidFill>
                            <a:srgbClr val="000000"/>
                          </a:solidFill>
                          <a:effectLst/>
                          <a:latin typeface="+mj-lt"/>
                          <a:ea typeface="Arial"/>
                          <a:cs typeface="Calibri"/>
                        </a:rPr>
                        <a:t>ip</a:t>
                      </a:r>
                      <a:endParaRPr lang="en-US" sz="16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l">
                        <a:lnSpc>
                          <a:spcPct val="115000"/>
                        </a:lnSpc>
                        <a:spcBef>
                          <a:spcPts val="0"/>
                        </a:spcBef>
                        <a:spcAft>
                          <a:spcPts val="0"/>
                        </a:spcAft>
                      </a:pPr>
                      <a:r>
                        <a:rPr lang="en-US" sz="1600" dirty="0">
                          <a:solidFill>
                            <a:srgbClr val="000000"/>
                          </a:solidFill>
                          <a:effectLst/>
                          <a:latin typeface="+mj-lt"/>
                          <a:ea typeface="Arial"/>
                          <a:cs typeface="Calibri"/>
                        </a:rPr>
                        <a:t>may used by assembler with large text file</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kern="1200" dirty="0">
                          <a:solidFill>
                            <a:srgbClr val="000000"/>
                          </a:solidFill>
                          <a:effectLst/>
                          <a:latin typeface="+mn-lt"/>
                          <a:ea typeface="Arial"/>
                          <a:cs typeface="Calibri"/>
                        </a:rPr>
                        <a:t>can be used as a scratch if really needed</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No</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61925039"/>
                  </a:ext>
                </a:extLst>
              </a:tr>
              <a:tr h="330548">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r13/</a:t>
                      </a:r>
                      <a:r>
                        <a:rPr lang="en-US" sz="1600" dirty="0" err="1">
                          <a:solidFill>
                            <a:srgbClr val="000000"/>
                          </a:solidFill>
                          <a:effectLst/>
                          <a:latin typeface="+mj-lt"/>
                          <a:ea typeface="Arial"/>
                          <a:cs typeface="Calibri"/>
                        </a:rPr>
                        <a:t>sp</a:t>
                      </a:r>
                      <a:endParaRPr lang="en-US" sz="16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l">
                        <a:lnSpc>
                          <a:spcPct val="115000"/>
                        </a:lnSpc>
                        <a:spcBef>
                          <a:spcPts val="0"/>
                        </a:spcBef>
                        <a:spcAft>
                          <a:spcPts val="0"/>
                        </a:spcAft>
                      </a:pPr>
                      <a:r>
                        <a:rPr lang="en-US" sz="1600" dirty="0">
                          <a:solidFill>
                            <a:srgbClr val="000000"/>
                          </a:solidFill>
                          <a:effectLst/>
                          <a:latin typeface="+mj-lt"/>
                          <a:ea typeface="Arial"/>
                          <a:cs typeface="Calibri"/>
                        </a:rPr>
                        <a:t>stack pointer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kern="1200" dirty="0">
                          <a:solidFill>
                            <a:srgbClr val="000000"/>
                          </a:solidFill>
                          <a:effectLst/>
                          <a:latin typeface="+mn-lt"/>
                          <a:ea typeface="Arial"/>
                          <a:cs typeface="Calibri"/>
                        </a:rPr>
                        <a:t>stack space allocation</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Yes</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0299768"/>
                  </a:ext>
                </a:extLst>
              </a:tr>
              <a:tr h="330548">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r14/</a:t>
                      </a:r>
                      <a:r>
                        <a:rPr lang="en-US" sz="1600" dirty="0" err="1">
                          <a:solidFill>
                            <a:srgbClr val="000000"/>
                          </a:solidFill>
                          <a:effectLst/>
                          <a:latin typeface="+mj-lt"/>
                          <a:ea typeface="Arial"/>
                          <a:cs typeface="Calibri"/>
                        </a:rPr>
                        <a:t>lr</a:t>
                      </a:r>
                      <a:endParaRPr lang="en-US" sz="16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l">
                        <a:lnSpc>
                          <a:spcPct val="115000"/>
                        </a:lnSpc>
                        <a:spcBef>
                          <a:spcPts val="0"/>
                        </a:spcBef>
                        <a:spcAft>
                          <a:spcPts val="0"/>
                        </a:spcAft>
                      </a:pPr>
                      <a:r>
                        <a:rPr lang="en-US" sz="1600" dirty="0">
                          <a:solidFill>
                            <a:srgbClr val="000000"/>
                          </a:solidFill>
                          <a:effectLst/>
                          <a:latin typeface="+mj-lt"/>
                          <a:ea typeface="Arial"/>
                          <a:cs typeface="Calibri"/>
                        </a:rPr>
                        <a:t>link register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kern="1200" dirty="0">
                          <a:solidFill>
                            <a:srgbClr val="000000"/>
                          </a:solidFill>
                          <a:effectLst/>
                          <a:latin typeface="+mn-lt"/>
                          <a:ea typeface="Arial"/>
                          <a:cs typeface="Calibri"/>
                        </a:rPr>
                        <a:t>contains return address for function calls</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Yes</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3017597"/>
                  </a:ext>
                </a:extLst>
              </a:tr>
              <a:tr h="330548">
                <a:tc>
                  <a:txBody>
                    <a:bodyPr/>
                    <a:lstStyle/>
                    <a:p>
                      <a:pPr marL="0" marR="0" algn="ctr">
                        <a:lnSpc>
                          <a:spcPct val="115000"/>
                        </a:lnSpc>
                        <a:spcBef>
                          <a:spcPts val="0"/>
                        </a:spcBef>
                        <a:spcAft>
                          <a:spcPts val="0"/>
                        </a:spcAft>
                      </a:pPr>
                      <a:r>
                        <a:rPr lang="en-US" sz="1600" dirty="0">
                          <a:solidFill>
                            <a:schemeClr val="bg1"/>
                          </a:solidFill>
                          <a:effectLst/>
                          <a:latin typeface="+mj-lt"/>
                          <a:ea typeface="Arial"/>
                          <a:cs typeface="Calibri"/>
                        </a:rPr>
                        <a:t>r15</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753F"/>
                    </a:solidFill>
                  </a:tcPr>
                </a:tc>
                <a:tc>
                  <a:txBody>
                    <a:bodyPr/>
                    <a:lstStyle/>
                    <a:p>
                      <a:pPr marL="0" marR="0" algn="l">
                        <a:lnSpc>
                          <a:spcPct val="115000"/>
                        </a:lnSpc>
                        <a:spcBef>
                          <a:spcPts val="0"/>
                        </a:spcBef>
                        <a:spcAft>
                          <a:spcPts val="0"/>
                        </a:spcAft>
                      </a:pPr>
                      <a:r>
                        <a:rPr lang="en-US" sz="1600" dirty="0">
                          <a:solidFill>
                            <a:srgbClr val="000000"/>
                          </a:solidFill>
                          <a:effectLst/>
                          <a:latin typeface="+mj-lt"/>
                          <a:ea typeface="Arial"/>
                          <a:cs typeface="Calibri"/>
                        </a:rPr>
                        <a:t>Do not use</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kern="1200" dirty="0">
                          <a:solidFill>
                            <a:srgbClr val="000000"/>
                          </a:solidFill>
                          <a:effectLst/>
                          <a:latin typeface="+mn-lt"/>
                          <a:ea typeface="Arial"/>
                          <a:cs typeface="Calibri"/>
                        </a:rPr>
                        <a:t>Do not use</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No</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5129560"/>
                  </a:ext>
                </a:extLst>
              </a:tr>
            </a:tbl>
          </a:graphicData>
        </a:graphic>
      </p:graphicFrame>
      <p:sp>
        <p:nvSpPr>
          <p:cNvPr id="5" name="TextBox 4">
            <a:extLst>
              <a:ext uri="{FF2B5EF4-FFF2-40B4-BE49-F238E27FC236}">
                <a16:creationId xmlns:a16="http://schemas.microsoft.com/office/drawing/2014/main" id="{F3526BED-710F-734B-BED6-969DB0BF3177}"/>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037861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5"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19648EA-A3F0-4D45-9A14-7FF92F284789}"/>
              </a:ext>
            </a:extLst>
          </p:cNvPr>
          <p:cNvSpPr>
            <a:spLocks noGrp="1"/>
          </p:cNvSpPr>
          <p:nvPr>
            <p:ph sz="quarter" idx="15"/>
          </p:nvPr>
        </p:nvSpPr>
        <p:spPr>
          <a:xfrm>
            <a:off x="523335" y="1081548"/>
            <a:ext cx="5470431" cy="5302160"/>
          </a:xfrm>
          <a:solidFill>
            <a:schemeClr val="accent4">
              <a:lumMod val="20000"/>
              <a:lumOff val="80000"/>
            </a:schemeClr>
          </a:solidFill>
          <a:ln>
            <a:solidFill>
              <a:srgbClr val="0070C0"/>
            </a:solidFill>
          </a:ln>
        </p:spPr>
        <p:txBody>
          <a:bodyPr/>
          <a:lstStyle/>
          <a:p>
            <a:r>
              <a:rPr lang="en-US" sz="2400" dirty="0"/>
              <a:t>When passing or returning values from a function you must do the following:</a:t>
            </a:r>
          </a:p>
          <a:p>
            <a:pPr marL="457200" indent="-457200">
              <a:buFont typeface="+mj-lt"/>
              <a:buAutoNum type="arabicPeriod"/>
            </a:pPr>
            <a:r>
              <a:rPr lang="en-US" sz="2400" dirty="0"/>
              <a:t>Make sure that the values in the registers r0-r3 are in their </a:t>
            </a:r>
            <a:r>
              <a:rPr lang="en-US" sz="2400" dirty="0">
                <a:solidFill>
                  <a:srgbClr val="0070C0"/>
                </a:solidFill>
              </a:rPr>
              <a:t>properly aligned position in the register </a:t>
            </a:r>
            <a:r>
              <a:rPr lang="en-US" sz="2400" b="1" dirty="0">
                <a:solidFill>
                  <a:srgbClr val="0070C0"/>
                </a:solidFill>
              </a:rPr>
              <a:t>based on data type</a:t>
            </a:r>
          </a:p>
          <a:p>
            <a:pPr marL="457200" indent="-457200">
              <a:buFont typeface="+mj-lt"/>
              <a:buAutoNum type="arabicPeriod"/>
            </a:pPr>
            <a:r>
              <a:rPr lang="en-US" sz="2400" dirty="0">
                <a:solidFill>
                  <a:srgbClr val="0070C0"/>
                </a:solidFill>
              </a:rPr>
              <a:t>Upper bytes in byte and halfword values</a:t>
            </a:r>
            <a:r>
              <a:rPr lang="en-US" sz="2400" dirty="0"/>
              <a:t> in registers r0-r3 when passing arguments and returning values </a:t>
            </a:r>
            <a:r>
              <a:rPr lang="en-US" sz="2400" dirty="0">
                <a:solidFill>
                  <a:srgbClr val="0070C0"/>
                </a:solidFill>
              </a:rPr>
              <a:t>are zero filled</a:t>
            </a:r>
          </a:p>
        </p:txBody>
      </p:sp>
      <p:sp>
        <p:nvSpPr>
          <p:cNvPr id="3" name="Title 2">
            <a:extLst>
              <a:ext uri="{FF2B5EF4-FFF2-40B4-BE49-F238E27FC236}">
                <a16:creationId xmlns:a16="http://schemas.microsoft.com/office/drawing/2014/main" id="{1B51AD9A-FFDE-BB48-B247-0794876B8A32}"/>
              </a:ext>
            </a:extLst>
          </p:cNvPr>
          <p:cNvSpPr>
            <a:spLocks noGrp="1"/>
          </p:cNvSpPr>
          <p:nvPr>
            <p:ph type="title"/>
          </p:nvPr>
        </p:nvSpPr>
        <p:spPr/>
        <p:txBody>
          <a:bodyPr/>
          <a:lstStyle/>
          <a:p>
            <a:r>
              <a:rPr lang="en-US" dirty="0"/>
              <a:t>Argument and Return Value Requirements</a:t>
            </a:r>
          </a:p>
        </p:txBody>
      </p:sp>
      <p:sp>
        <p:nvSpPr>
          <p:cNvPr id="4" name="Rectangle 3">
            <a:extLst>
              <a:ext uri="{FF2B5EF4-FFF2-40B4-BE49-F238E27FC236}">
                <a16:creationId xmlns:a16="http://schemas.microsoft.com/office/drawing/2014/main" id="{150373ED-6FBA-BA43-B5AD-43C9AD3D9D34}"/>
              </a:ext>
            </a:extLst>
          </p:cNvPr>
          <p:cNvSpPr/>
          <p:nvPr/>
        </p:nvSpPr>
        <p:spPr>
          <a:xfrm>
            <a:off x="6321123" y="4963895"/>
            <a:ext cx="4681824" cy="148582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05ECDB8-2CE3-A54A-8F92-C4C8DA808A7D}"/>
              </a:ext>
            </a:extLst>
          </p:cNvPr>
          <p:cNvSpPr/>
          <p:nvPr/>
        </p:nvSpPr>
        <p:spPr>
          <a:xfrm>
            <a:off x="6321123" y="2969204"/>
            <a:ext cx="4681824" cy="153858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D901524-3A56-784A-9C97-745669B1623B}"/>
              </a:ext>
            </a:extLst>
          </p:cNvPr>
          <p:cNvSpPr/>
          <p:nvPr/>
        </p:nvSpPr>
        <p:spPr>
          <a:xfrm>
            <a:off x="6330353" y="909071"/>
            <a:ext cx="4681824" cy="164234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052236E6-23D3-384B-8E54-6D6A1C4DB002}"/>
              </a:ext>
            </a:extLst>
          </p:cNvPr>
          <p:cNvGrpSpPr/>
          <p:nvPr/>
        </p:nvGrpSpPr>
        <p:grpSpPr>
          <a:xfrm>
            <a:off x="6392606" y="990120"/>
            <a:ext cx="4491138" cy="1370945"/>
            <a:chOff x="1136348" y="1221484"/>
            <a:chExt cx="4491138" cy="1370945"/>
          </a:xfrm>
        </p:grpSpPr>
        <p:sp>
          <p:nvSpPr>
            <p:cNvPr id="8" name="Rectangle 7">
              <a:extLst>
                <a:ext uri="{FF2B5EF4-FFF2-40B4-BE49-F238E27FC236}">
                  <a16:creationId xmlns:a16="http://schemas.microsoft.com/office/drawing/2014/main" id="{7D4258EB-6068-8D46-A140-D2E3F665E00C}"/>
                </a:ext>
              </a:extLst>
            </p:cNvPr>
            <p:cNvSpPr/>
            <p:nvPr/>
          </p:nvSpPr>
          <p:spPr>
            <a:xfrm>
              <a:off x="1728809" y="18007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F4F3786E-4445-D94F-963C-DEBD463CE24F}"/>
                </a:ext>
              </a:extLst>
            </p:cNvPr>
            <p:cNvSpPr/>
            <p:nvPr/>
          </p:nvSpPr>
          <p:spPr>
            <a:xfrm>
              <a:off x="2664365"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F9524E79-0CF3-8948-9372-220FC92C6CFD}"/>
                </a:ext>
              </a:extLst>
            </p:cNvPr>
            <p:cNvSpPr/>
            <p:nvPr/>
          </p:nvSpPr>
          <p:spPr>
            <a:xfrm>
              <a:off x="3599921"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1" name="Rectangle 10">
              <a:extLst>
                <a:ext uri="{FF2B5EF4-FFF2-40B4-BE49-F238E27FC236}">
                  <a16:creationId xmlns:a16="http://schemas.microsoft.com/office/drawing/2014/main" id="{7BA3A2E9-8882-5E44-A47E-AD5A3C40B804}"/>
                </a:ext>
              </a:extLst>
            </p:cNvPr>
            <p:cNvSpPr/>
            <p:nvPr/>
          </p:nvSpPr>
          <p:spPr>
            <a:xfrm>
              <a:off x="4535477" y="1800763"/>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sp>
          <p:nvSpPr>
            <p:cNvPr id="12" name="TextBox 11">
              <a:extLst>
                <a:ext uri="{FF2B5EF4-FFF2-40B4-BE49-F238E27FC236}">
                  <a16:creationId xmlns:a16="http://schemas.microsoft.com/office/drawing/2014/main" id="{7E542FBE-A63A-114C-9891-246BB34847D8}"/>
                </a:ext>
              </a:extLst>
            </p:cNvPr>
            <p:cNvSpPr txBox="1"/>
            <p:nvPr/>
          </p:nvSpPr>
          <p:spPr>
            <a:xfrm>
              <a:off x="5314580" y="2112850"/>
              <a:ext cx="312906" cy="369332"/>
            </a:xfrm>
            <a:prstGeom prst="rect">
              <a:avLst/>
            </a:prstGeom>
            <a:noFill/>
          </p:spPr>
          <p:txBody>
            <a:bodyPr wrap="none" rtlCol="0">
              <a:spAutoFit/>
            </a:bodyPr>
            <a:lstStyle/>
            <a:p>
              <a:r>
                <a:rPr lang="en-US" dirty="0"/>
                <a:t>0</a:t>
              </a:r>
            </a:p>
          </p:txBody>
        </p:sp>
        <p:sp>
          <p:nvSpPr>
            <p:cNvPr id="13" name="TextBox 12">
              <a:extLst>
                <a:ext uri="{FF2B5EF4-FFF2-40B4-BE49-F238E27FC236}">
                  <a16:creationId xmlns:a16="http://schemas.microsoft.com/office/drawing/2014/main" id="{5C63F1AD-FB6A-DA4D-8F81-47C4AA909247}"/>
                </a:ext>
              </a:extLst>
            </p:cNvPr>
            <p:cNvSpPr txBox="1"/>
            <p:nvPr/>
          </p:nvSpPr>
          <p:spPr>
            <a:xfrm>
              <a:off x="1609120" y="2223097"/>
              <a:ext cx="441146" cy="369332"/>
            </a:xfrm>
            <a:prstGeom prst="rect">
              <a:avLst/>
            </a:prstGeom>
            <a:noFill/>
          </p:spPr>
          <p:txBody>
            <a:bodyPr wrap="none" rtlCol="0">
              <a:spAutoFit/>
            </a:bodyPr>
            <a:lstStyle/>
            <a:p>
              <a:r>
                <a:rPr lang="en-US" dirty="0"/>
                <a:t>31</a:t>
              </a:r>
            </a:p>
          </p:txBody>
        </p:sp>
        <p:sp>
          <p:nvSpPr>
            <p:cNvPr id="14" name="TextBox 13">
              <a:extLst>
                <a:ext uri="{FF2B5EF4-FFF2-40B4-BE49-F238E27FC236}">
                  <a16:creationId xmlns:a16="http://schemas.microsoft.com/office/drawing/2014/main" id="{801D6C61-5DDD-9040-AA24-B6ABC111C2BD}"/>
                </a:ext>
              </a:extLst>
            </p:cNvPr>
            <p:cNvSpPr txBox="1"/>
            <p:nvPr/>
          </p:nvSpPr>
          <p:spPr>
            <a:xfrm>
              <a:off x="1792462" y="1221484"/>
              <a:ext cx="2632452" cy="461665"/>
            </a:xfrm>
            <a:prstGeom prst="rect">
              <a:avLst/>
            </a:prstGeom>
            <a:noFill/>
          </p:spPr>
          <p:txBody>
            <a:bodyPr wrap="none" rtlCol="0">
              <a:spAutoFit/>
            </a:bodyPr>
            <a:lstStyle/>
            <a:p>
              <a:r>
                <a:rPr lang="en-US" sz="2400" dirty="0">
                  <a:solidFill>
                    <a:srgbClr val="0070C0"/>
                  </a:solidFill>
                </a:rPr>
                <a:t>Single Byte (char)</a:t>
              </a:r>
            </a:p>
          </p:txBody>
        </p:sp>
        <p:sp>
          <p:nvSpPr>
            <p:cNvPr id="16" name="TextBox 15">
              <a:extLst>
                <a:ext uri="{FF2B5EF4-FFF2-40B4-BE49-F238E27FC236}">
                  <a16:creationId xmlns:a16="http://schemas.microsoft.com/office/drawing/2014/main" id="{EDC3DA33-6F44-6449-98EA-2331B0E26F58}"/>
                </a:ext>
              </a:extLst>
            </p:cNvPr>
            <p:cNvSpPr txBox="1"/>
            <p:nvPr/>
          </p:nvSpPr>
          <p:spPr>
            <a:xfrm>
              <a:off x="1136348" y="1728860"/>
              <a:ext cx="553357" cy="461665"/>
            </a:xfrm>
            <a:prstGeom prst="rect">
              <a:avLst/>
            </a:prstGeom>
            <a:noFill/>
          </p:spPr>
          <p:txBody>
            <a:bodyPr wrap="none" rtlCol="0">
              <a:spAutoFit/>
            </a:bodyPr>
            <a:lstStyle/>
            <a:p>
              <a:r>
                <a:rPr lang="en-US" sz="2400" b="1" dirty="0">
                  <a:solidFill>
                    <a:schemeClr val="tx2"/>
                  </a:solidFill>
                  <a:latin typeface="Courier New" panose="02070309020205020404" pitchFamily="49" charset="0"/>
                  <a:cs typeface="Courier New" panose="02070309020205020404" pitchFamily="49" charset="0"/>
                </a:rPr>
                <a:t>r0</a:t>
              </a:r>
            </a:p>
          </p:txBody>
        </p:sp>
      </p:grpSp>
      <p:grpSp>
        <p:nvGrpSpPr>
          <p:cNvPr id="17" name="Group 16">
            <a:extLst>
              <a:ext uri="{FF2B5EF4-FFF2-40B4-BE49-F238E27FC236}">
                <a16:creationId xmlns:a16="http://schemas.microsoft.com/office/drawing/2014/main" id="{F11A8F2E-B0E8-6C4F-84B4-61B2FD83C45E}"/>
              </a:ext>
            </a:extLst>
          </p:cNvPr>
          <p:cNvGrpSpPr/>
          <p:nvPr/>
        </p:nvGrpSpPr>
        <p:grpSpPr>
          <a:xfrm>
            <a:off x="6339730" y="3004997"/>
            <a:ext cx="4499972" cy="1281581"/>
            <a:chOff x="1118201" y="3049065"/>
            <a:chExt cx="4499972" cy="1281581"/>
          </a:xfrm>
        </p:grpSpPr>
        <p:sp>
          <p:nvSpPr>
            <p:cNvPr id="18" name="Rectangle 17">
              <a:extLst>
                <a:ext uri="{FF2B5EF4-FFF2-40B4-BE49-F238E27FC236}">
                  <a16:creationId xmlns:a16="http://schemas.microsoft.com/office/drawing/2014/main" id="{66E4B0D8-7AEA-2A41-AA30-C389CB8AF55B}"/>
                </a:ext>
              </a:extLst>
            </p:cNvPr>
            <p:cNvSpPr/>
            <p:nvPr/>
          </p:nvSpPr>
          <p:spPr>
            <a:xfrm>
              <a:off x="1719496" y="3649229"/>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9" name="Rectangle 18">
              <a:extLst>
                <a:ext uri="{FF2B5EF4-FFF2-40B4-BE49-F238E27FC236}">
                  <a16:creationId xmlns:a16="http://schemas.microsoft.com/office/drawing/2014/main" id="{B0C7855A-8C86-B74E-943E-E17E1347924E}"/>
                </a:ext>
              </a:extLst>
            </p:cNvPr>
            <p:cNvSpPr/>
            <p:nvPr/>
          </p:nvSpPr>
          <p:spPr>
            <a:xfrm>
              <a:off x="2655052" y="364922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20" name="Rectangle 19">
              <a:extLst>
                <a:ext uri="{FF2B5EF4-FFF2-40B4-BE49-F238E27FC236}">
                  <a16:creationId xmlns:a16="http://schemas.microsoft.com/office/drawing/2014/main" id="{E2D56EAD-9F02-4946-A12E-BBE268D5FD5F}"/>
                </a:ext>
              </a:extLst>
            </p:cNvPr>
            <p:cNvSpPr/>
            <p:nvPr/>
          </p:nvSpPr>
          <p:spPr>
            <a:xfrm>
              <a:off x="3590608" y="3649228"/>
              <a:ext cx="935556" cy="312087"/>
            </a:xfrm>
            <a:prstGeom prst="rect">
              <a:avLst/>
            </a:prstGeom>
            <a:solidFill>
              <a:srgbClr val="92D050">
                <a:alpha val="40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0xe3</a:t>
              </a:r>
            </a:p>
          </p:txBody>
        </p:sp>
        <p:sp>
          <p:nvSpPr>
            <p:cNvPr id="21" name="Rectangle 20">
              <a:extLst>
                <a:ext uri="{FF2B5EF4-FFF2-40B4-BE49-F238E27FC236}">
                  <a16:creationId xmlns:a16="http://schemas.microsoft.com/office/drawing/2014/main" id="{CA272EB3-3B99-F443-8055-665522C5C6A8}"/>
                </a:ext>
              </a:extLst>
            </p:cNvPr>
            <p:cNvSpPr/>
            <p:nvPr/>
          </p:nvSpPr>
          <p:spPr>
            <a:xfrm>
              <a:off x="4526164" y="3649227"/>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sp>
          <p:nvSpPr>
            <p:cNvPr id="22" name="TextBox 21">
              <a:extLst>
                <a:ext uri="{FF2B5EF4-FFF2-40B4-BE49-F238E27FC236}">
                  <a16:creationId xmlns:a16="http://schemas.microsoft.com/office/drawing/2014/main" id="{35FC31C2-02BE-1642-BF04-6D734F1C4DE9}"/>
                </a:ext>
              </a:extLst>
            </p:cNvPr>
            <p:cNvSpPr txBox="1"/>
            <p:nvPr/>
          </p:nvSpPr>
          <p:spPr>
            <a:xfrm>
              <a:off x="5305267" y="3961314"/>
              <a:ext cx="312906" cy="369332"/>
            </a:xfrm>
            <a:prstGeom prst="rect">
              <a:avLst/>
            </a:prstGeom>
            <a:noFill/>
          </p:spPr>
          <p:txBody>
            <a:bodyPr wrap="none" rtlCol="0">
              <a:spAutoFit/>
            </a:bodyPr>
            <a:lstStyle/>
            <a:p>
              <a:r>
                <a:rPr lang="en-US" dirty="0"/>
                <a:t>0</a:t>
              </a:r>
            </a:p>
          </p:txBody>
        </p:sp>
        <p:sp>
          <p:nvSpPr>
            <p:cNvPr id="23" name="TextBox 22">
              <a:extLst>
                <a:ext uri="{FF2B5EF4-FFF2-40B4-BE49-F238E27FC236}">
                  <a16:creationId xmlns:a16="http://schemas.microsoft.com/office/drawing/2014/main" id="{68F2A5B8-0322-E546-A33E-AE70EDBD6A3E}"/>
                </a:ext>
              </a:extLst>
            </p:cNvPr>
            <p:cNvSpPr txBox="1"/>
            <p:nvPr/>
          </p:nvSpPr>
          <p:spPr>
            <a:xfrm>
              <a:off x="1637653" y="3961314"/>
              <a:ext cx="441146" cy="369332"/>
            </a:xfrm>
            <a:prstGeom prst="rect">
              <a:avLst/>
            </a:prstGeom>
            <a:noFill/>
          </p:spPr>
          <p:txBody>
            <a:bodyPr wrap="none" rtlCol="0">
              <a:spAutoFit/>
            </a:bodyPr>
            <a:lstStyle/>
            <a:p>
              <a:r>
                <a:rPr lang="en-US" dirty="0"/>
                <a:t>31</a:t>
              </a:r>
            </a:p>
          </p:txBody>
        </p:sp>
        <p:sp>
          <p:nvSpPr>
            <p:cNvPr id="24" name="TextBox 23">
              <a:extLst>
                <a:ext uri="{FF2B5EF4-FFF2-40B4-BE49-F238E27FC236}">
                  <a16:creationId xmlns:a16="http://schemas.microsoft.com/office/drawing/2014/main" id="{E1505FD6-A75E-6E44-A6B2-E767B0467C61}"/>
                </a:ext>
              </a:extLst>
            </p:cNvPr>
            <p:cNvSpPr txBox="1"/>
            <p:nvPr/>
          </p:nvSpPr>
          <p:spPr>
            <a:xfrm>
              <a:off x="1118201" y="3574439"/>
              <a:ext cx="553357" cy="461665"/>
            </a:xfrm>
            <a:prstGeom prst="rect">
              <a:avLst/>
            </a:prstGeom>
            <a:noFill/>
          </p:spPr>
          <p:txBody>
            <a:bodyPr wrap="none" rtlCol="0">
              <a:spAutoFit/>
            </a:bodyPr>
            <a:lstStyle/>
            <a:p>
              <a:r>
                <a:rPr lang="en-US" sz="2400" b="1" dirty="0">
                  <a:solidFill>
                    <a:schemeClr val="tx2"/>
                  </a:solidFill>
                  <a:latin typeface="Courier New" panose="02070309020205020404" pitchFamily="49" charset="0"/>
                  <a:cs typeface="Courier New" panose="02070309020205020404" pitchFamily="49" charset="0"/>
                </a:rPr>
                <a:t>r0</a:t>
              </a:r>
            </a:p>
          </p:txBody>
        </p:sp>
        <p:sp>
          <p:nvSpPr>
            <p:cNvPr id="25" name="TextBox 24">
              <a:extLst>
                <a:ext uri="{FF2B5EF4-FFF2-40B4-BE49-F238E27FC236}">
                  <a16:creationId xmlns:a16="http://schemas.microsoft.com/office/drawing/2014/main" id="{8C33A32A-68D3-1D47-BDEC-85F967CE8F74}"/>
                </a:ext>
              </a:extLst>
            </p:cNvPr>
            <p:cNvSpPr txBox="1"/>
            <p:nvPr/>
          </p:nvSpPr>
          <p:spPr>
            <a:xfrm>
              <a:off x="1447755" y="3049065"/>
              <a:ext cx="3318537" cy="461665"/>
            </a:xfrm>
            <a:prstGeom prst="rect">
              <a:avLst/>
            </a:prstGeom>
            <a:noFill/>
          </p:spPr>
          <p:txBody>
            <a:bodyPr wrap="none" rtlCol="0">
              <a:spAutoFit/>
            </a:bodyPr>
            <a:lstStyle/>
            <a:p>
              <a:r>
                <a:rPr lang="en-US" sz="2400" dirty="0">
                  <a:solidFill>
                    <a:srgbClr val="0070C0"/>
                  </a:solidFill>
                </a:rPr>
                <a:t>Single Halfword (short)</a:t>
              </a:r>
            </a:p>
          </p:txBody>
        </p:sp>
      </p:grpSp>
      <p:grpSp>
        <p:nvGrpSpPr>
          <p:cNvPr id="27" name="Group 26">
            <a:extLst>
              <a:ext uri="{FF2B5EF4-FFF2-40B4-BE49-F238E27FC236}">
                <a16:creationId xmlns:a16="http://schemas.microsoft.com/office/drawing/2014/main" id="{C0642756-9F9C-8E43-B062-33CA69FB8C02}"/>
              </a:ext>
            </a:extLst>
          </p:cNvPr>
          <p:cNvGrpSpPr/>
          <p:nvPr/>
        </p:nvGrpSpPr>
        <p:grpSpPr>
          <a:xfrm>
            <a:off x="6357877" y="5018760"/>
            <a:ext cx="4481825" cy="1289884"/>
            <a:chOff x="1136348" y="5062828"/>
            <a:chExt cx="4481825" cy="1289884"/>
          </a:xfrm>
        </p:grpSpPr>
        <p:sp>
          <p:nvSpPr>
            <p:cNvPr id="28" name="Rectangle 27">
              <a:extLst>
                <a:ext uri="{FF2B5EF4-FFF2-40B4-BE49-F238E27FC236}">
                  <a16:creationId xmlns:a16="http://schemas.microsoft.com/office/drawing/2014/main" id="{F8BA7598-6B92-AF4A-96C4-C885AE31A2B5}"/>
                </a:ext>
              </a:extLst>
            </p:cNvPr>
            <p:cNvSpPr/>
            <p:nvPr/>
          </p:nvSpPr>
          <p:spPr>
            <a:xfrm>
              <a:off x="1719496" y="5671295"/>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0x87</a:t>
              </a:r>
            </a:p>
          </p:txBody>
        </p:sp>
        <p:sp>
          <p:nvSpPr>
            <p:cNvPr id="29" name="Rectangle 28">
              <a:extLst>
                <a:ext uri="{FF2B5EF4-FFF2-40B4-BE49-F238E27FC236}">
                  <a16:creationId xmlns:a16="http://schemas.microsoft.com/office/drawing/2014/main" id="{9233DC86-28F4-A146-BB79-CA9F116D6C0A}"/>
                </a:ext>
              </a:extLst>
            </p:cNvPr>
            <p:cNvSpPr/>
            <p:nvPr/>
          </p:nvSpPr>
          <p:spPr>
            <a:xfrm>
              <a:off x="2655052" y="5671294"/>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0x65</a:t>
              </a:r>
            </a:p>
          </p:txBody>
        </p:sp>
        <p:sp>
          <p:nvSpPr>
            <p:cNvPr id="30" name="Rectangle 29">
              <a:extLst>
                <a:ext uri="{FF2B5EF4-FFF2-40B4-BE49-F238E27FC236}">
                  <a16:creationId xmlns:a16="http://schemas.microsoft.com/office/drawing/2014/main" id="{5AF5DF0A-443D-C044-9235-A3CA25071EE8}"/>
                </a:ext>
              </a:extLst>
            </p:cNvPr>
            <p:cNvSpPr/>
            <p:nvPr/>
          </p:nvSpPr>
          <p:spPr>
            <a:xfrm>
              <a:off x="3590608" y="5671294"/>
              <a:ext cx="935556" cy="312087"/>
            </a:xfrm>
            <a:prstGeom prst="rect">
              <a:avLst/>
            </a:prstGeom>
            <a:solidFill>
              <a:srgbClr val="92D050">
                <a:alpha val="40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0xe3</a:t>
              </a:r>
            </a:p>
          </p:txBody>
        </p:sp>
        <p:sp>
          <p:nvSpPr>
            <p:cNvPr id="31" name="Rectangle 30">
              <a:extLst>
                <a:ext uri="{FF2B5EF4-FFF2-40B4-BE49-F238E27FC236}">
                  <a16:creationId xmlns:a16="http://schemas.microsoft.com/office/drawing/2014/main" id="{4CC48E04-16CE-F640-B2B4-228A3713BC63}"/>
                </a:ext>
              </a:extLst>
            </p:cNvPr>
            <p:cNvSpPr/>
            <p:nvPr/>
          </p:nvSpPr>
          <p:spPr>
            <a:xfrm>
              <a:off x="4526164" y="5671293"/>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sp>
          <p:nvSpPr>
            <p:cNvPr id="32" name="TextBox 31">
              <a:extLst>
                <a:ext uri="{FF2B5EF4-FFF2-40B4-BE49-F238E27FC236}">
                  <a16:creationId xmlns:a16="http://schemas.microsoft.com/office/drawing/2014/main" id="{320EE382-E7BC-7C4D-A180-C572C32D59CA}"/>
                </a:ext>
              </a:extLst>
            </p:cNvPr>
            <p:cNvSpPr txBox="1"/>
            <p:nvPr/>
          </p:nvSpPr>
          <p:spPr>
            <a:xfrm>
              <a:off x="5305267" y="5983380"/>
              <a:ext cx="312906" cy="369332"/>
            </a:xfrm>
            <a:prstGeom prst="rect">
              <a:avLst/>
            </a:prstGeom>
            <a:noFill/>
          </p:spPr>
          <p:txBody>
            <a:bodyPr wrap="none" rtlCol="0">
              <a:spAutoFit/>
            </a:bodyPr>
            <a:lstStyle/>
            <a:p>
              <a:r>
                <a:rPr lang="en-US" dirty="0"/>
                <a:t>0</a:t>
              </a:r>
            </a:p>
          </p:txBody>
        </p:sp>
        <p:sp>
          <p:nvSpPr>
            <p:cNvPr id="33" name="TextBox 32">
              <a:extLst>
                <a:ext uri="{FF2B5EF4-FFF2-40B4-BE49-F238E27FC236}">
                  <a16:creationId xmlns:a16="http://schemas.microsoft.com/office/drawing/2014/main" id="{0C5CB19B-7BFB-924B-944F-223159F5EAE5}"/>
                </a:ext>
              </a:extLst>
            </p:cNvPr>
            <p:cNvSpPr txBox="1"/>
            <p:nvPr/>
          </p:nvSpPr>
          <p:spPr>
            <a:xfrm>
              <a:off x="1637653" y="5983380"/>
              <a:ext cx="441146" cy="369332"/>
            </a:xfrm>
            <a:prstGeom prst="rect">
              <a:avLst/>
            </a:prstGeom>
            <a:noFill/>
          </p:spPr>
          <p:txBody>
            <a:bodyPr wrap="none" rtlCol="0">
              <a:spAutoFit/>
            </a:bodyPr>
            <a:lstStyle/>
            <a:p>
              <a:r>
                <a:rPr lang="en-US" dirty="0"/>
                <a:t>31</a:t>
              </a:r>
            </a:p>
          </p:txBody>
        </p:sp>
        <p:sp>
          <p:nvSpPr>
            <p:cNvPr id="34" name="TextBox 33">
              <a:extLst>
                <a:ext uri="{FF2B5EF4-FFF2-40B4-BE49-F238E27FC236}">
                  <a16:creationId xmlns:a16="http://schemas.microsoft.com/office/drawing/2014/main" id="{6FE677A6-4053-E44D-A00D-7FC2E684A749}"/>
                </a:ext>
              </a:extLst>
            </p:cNvPr>
            <p:cNvSpPr txBox="1"/>
            <p:nvPr/>
          </p:nvSpPr>
          <p:spPr>
            <a:xfrm>
              <a:off x="1136348" y="5614940"/>
              <a:ext cx="553357" cy="461665"/>
            </a:xfrm>
            <a:prstGeom prst="rect">
              <a:avLst/>
            </a:prstGeom>
            <a:noFill/>
          </p:spPr>
          <p:txBody>
            <a:bodyPr wrap="none" rtlCol="0">
              <a:spAutoFit/>
            </a:bodyPr>
            <a:lstStyle/>
            <a:p>
              <a:r>
                <a:rPr lang="en-US" sz="2400" b="1" dirty="0">
                  <a:solidFill>
                    <a:schemeClr val="tx2"/>
                  </a:solidFill>
                  <a:latin typeface="Courier New" panose="02070309020205020404" pitchFamily="49" charset="0"/>
                  <a:cs typeface="Courier New" panose="02070309020205020404" pitchFamily="49" charset="0"/>
                </a:rPr>
                <a:t>r0</a:t>
              </a:r>
            </a:p>
          </p:txBody>
        </p:sp>
        <p:sp>
          <p:nvSpPr>
            <p:cNvPr id="35" name="TextBox 34">
              <a:extLst>
                <a:ext uri="{FF2B5EF4-FFF2-40B4-BE49-F238E27FC236}">
                  <a16:creationId xmlns:a16="http://schemas.microsoft.com/office/drawing/2014/main" id="{E31D1DC8-FEEE-3644-8DEE-514A5C3C5C33}"/>
                </a:ext>
              </a:extLst>
            </p:cNvPr>
            <p:cNvSpPr txBox="1"/>
            <p:nvPr/>
          </p:nvSpPr>
          <p:spPr>
            <a:xfrm>
              <a:off x="1858226" y="5062828"/>
              <a:ext cx="3498907" cy="461665"/>
            </a:xfrm>
            <a:prstGeom prst="rect">
              <a:avLst/>
            </a:prstGeom>
            <a:noFill/>
          </p:spPr>
          <p:txBody>
            <a:bodyPr wrap="none" rtlCol="0">
              <a:spAutoFit/>
            </a:bodyPr>
            <a:lstStyle/>
            <a:p>
              <a:r>
                <a:rPr lang="en-US" sz="2400" dirty="0">
                  <a:solidFill>
                    <a:srgbClr val="0070C0"/>
                  </a:solidFill>
                </a:rPr>
                <a:t>Full Word (int or pointer)</a:t>
              </a:r>
            </a:p>
          </p:txBody>
        </p:sp>
      </p:grpSp>
      <p:grpSp>
        <p:nvGrpSpPr>
          <p:cNvPr id="37" name="Group 36">
            <a:extLst>
              <a:ext uri="{FF2B5EF4-FFF2-40B4-BE49-F238E27FC236}">
                <a16:creationId xmlns:a16="http://schemas.microsoft.com/office/drawing/2014/main" id="{05BA3183-0E8E-A24D-91E5-4FC491D50643}"/>
              </a:ext>
            </a:extLst>
          </p:cNvPr>
          <p:cNvGrpSpPr/>
          <p:nvPr/>
        </p:nvGrpSpPr>
        <p:grpSpPr>
          <a:xfrm>
            <a:off x="6985066" y="1872826"/>
            <a:ext cx="2813123" cy="651307"/>
            <a:chOff x="1763537" y="1916894"/>
            <a:chExt cx="2813123" cy="651307"/>
          </a:xfrm>
        </p:grpSpPr>
        <p:sp>
          <p:nvSpPr>
            <p:cNvPr id="38" name="TextBox 37">
              <a:extLst>
                <a:ext uri="{FF2B5EF4-FFF2-40B4-BE49-F238E27FC236}">
                  <a16:creationId xmlns:a16="http://schemas.microsoft.com/office/drawing/2014/main" id="{B4582AB4-620B-AB41-A850-0D7412D100AC}"/>
                </a:ext>
              </a:extLst>
            </p:cNvPr>
            <p:cNvSpPr txBox="1"/>
            <p:nvPr/>
          </p:nvSpPr>
          <p:spPr>
            <a:xfrm>
              <a:off x="2079993" y="2198869"/>
              <a:ext cx="2262158" cy="369332"/>
            </a:xfrm>
            <a:prstGeom prst="rect">
              <a:avLst/>
            </a:prstGeom>
            <a:noFill/>
          </p:spPr>
          <p:txBody>
            <a:bodyPr wrap="none" rtlCol="0">
              <a:spAutoFit/>
            </a:bodyPr>
            <a:lstStyle/>
            <a:p>
              <a:r>
                <a:rPr lang="en-US" dirty="0">
                  <a:solidFill>
                    <a:schemeClr val="accent1"/>
                  </a:solidFill>
                </a:rPr>
                <a:t>observe the zero fill</a:t>
              </a:r>
            </a:p>
          </p:txBody>
        </p:sp>
        <p:sp>
          <p:nvSpPr>
            <p:cNvPr id="39" name="Right Brace 38">
              <a:extLst>
                <a:ext uri="{FF2B5EF4-FFF2-40B4-BE49-F238E27FC236}">
                  <a16:creationId xmlns:a16="http://schemas.microsoft.com/office/drawing/2014/main" id="{605630A2-DE19-4740-AB3A-C5CF4167F8AC}"/>
                </a:ext>
              </a:extLst>
            </p:cNvPr>
            <p:cNvSpPr/>
            <p:nvPr/>
          </p:nvSpPr>
          <p:spPr>
            <a:xfrm rot="5400000">
              <a:off x="3029112" y="651319"/>
              <a:ext cx="281974" cy="2813123"/>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40" name="Group 39">
            <a:extLst>
              <a:ext uri="{FF2B5EF4-FFF2-40B4-BE49-F238E27FC236}">
                <a16:creationId xmlns:a16="http://schemas.microsoft.com/office/drawing/2014/main" id="{81F1CBA2-5CAC-9E4F-B0CA-6D45BB6B7CF8}"/>
              </a:ext>
            </a:extLst>
          </p:cNvPr>
          <p:cNvGrpSpPr/>
          <p:nvPr/>
        </p:nvGrpSpPr>
        <p:grpSpPr>
          <a:xfrm>
            <a:off x="6838558" y="3866124"/>
            <a:ext cx="2262158" cy="640772"/>
            <a:chOff x="1664298" y="1916894"/>
            <a:chExt cx="2262158" cy="640772"/>
          </a:xfrm>
        </p:grpSpPr>
        <p:sp>
          <p:nvSpPr>
            <p:cNvPr id="41" name="TextBox 40">
              <a:extLst>
                <a:ext uri="{FF2B5EF4-FFF2-40B4-BE49-F238E27FC236}">
                  <a16:creationId xmlns:a16="http://schemas.microsoft.com/office/drawing/2014/main" id="{9367D4BB-24ED-154B-8579-840D98F8C06A}"/>
                </a:ext>
              </a:extLst>
            </p:cNvPr>
            <p:cNvSpPr txBox="1"/>
            <p:nvPr/>
          </p:nvSpPr>
          <p:spPr>
            <a:xfrm>
              <a:off x="1664298" y="2188334"/>
              <a:ext cx="2262158" cy="369332"/>
            </a:xfrm>
            <a:prstGeom prst="rect">
              <a:avLst/>
            </a:prstGeom>
            <a:noFill/>
          </p:spPr>
          <p:txBody>
            <a:bodyPr wrap="none" rtlCol="0">
              <a:spAutoFit/>
            </a:bodyPr>
            <a:lstStyle/>
            <a:p>
              <a:r>
                <a:rPr lang="en-US" dirty="0">
                  <a:solidFill>
                    <a:schemeClr val="accent1"/>
                  </a:solidFill>
                </a:rPr>
                <a:t>observe the zero fill</a:t>
              </a:r>
            </a:p>
          </p:txBody>
        </p:sp>
        <p:sp>
          <p:nvSpPr>
            <p:cNvPr id="42" name="Right Brace 41">
              <a:extLst>
                <a:ext uri="{FF2B5EF4-FFF2-40B4-BE49-F238E27FC236}">
                  <a16:creationId xmlns:a16="http://schemas.microsoft.com/office/drawing/2014/main" id="{DF5AB19A-0A16-4248-99BA-1FDF80256855}"/>
                </a:ext>
              </a:extLst>
            </p:cNvPr>
            <p:cNvSpPr/>
            <p:nvPr/>
          </p:nvSpPr>
          <p:spPr>
            <a:xfrm rot="5400000">
              <a:off x="2564541" y="1115890"/>
              <a:ext cx="272332" cy="1874339"/>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15" name="TextBox 14">
            <a:extLst>
              <a:ext uri="{FF2B5EF4-FFF2-40B4-BE49-F238E27FC236}">
                <a16:creationId xmlns:a16="http://schemas.microsoft.com/office/drawing/2014/main" id="{1FAC98D0-3C3F-06D2-BFEA-57FE378F5BB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198949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15"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2B7D0-5748-D490-4EAC-ABEEFFBB365F}"/>
              </a:ext>
            </a:extLst>
          </p:cNvPr>
          <p:cNvSpPr>
            <a:spLocks noGrp="1"/>
          </p:cNvSpPr>
          <p:nvPr>
            <p:ph type="title"/>
          </p:nvPr>
        </p:nvSpPr>
        <p:spPr>
          <a:xfrm>
            <a:off x="505421" y="112799"/>
            <a:ext cx="10515600" cy="715294"/>
          </a:xfrm>
        </p:spPr>
        <p:txBody>
          <a:bodyPr/>
          <a:lstStyle/>
          <a:p>
            <a:r>
              <a:rPr lang="en-US" dirty="0"/>
              <a:t>Global Variable access </a:t>
            </a:r>
          </a:p>
        </p:txBody>
      </p:sp>
      <p:sp>
        <p:nvSpPr>
          <p:cNvPr id="5" name="Rectangle 4">
            <a:extLst>
              <a:ext uri="{FF2B5EF4-FFF2-40B4-BE49-F238E27FC236}">
                <a16:creationId xmlns:a16="http://schemas.microsoft.com/office/drawing/2014/main" id="{81550A09-C586-E3C6-7E9B-A7F783E7716D}"/>
              </a:ext>
            </a:extLst>
          </p:cNvPr>
          <p:cNvSpPr/>
          <p:nvPr/>
        </p:nvSpPr>
        <p:spPr bwMode="auto">
          <a:xfrm>
            <a:off x="8222006" y="2765448"/>
            <a:ext cx="3500179" cy="646331"/>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dirty="0">
                <a:solidFill>
                  <a:schemeClr val="accent6"/>
                </a:solidFill>
                <a:latin typeface="Consolas" panose="020B0609020204030204" pitchFamily="49" charset="0"/>
                <a:ea typeface="CMU Bright" panose="02000603000000000000" pitchFamily="2" charset="0"/>
                <a:cs typeface="Consolas" panose="020B0609020204030204" pitchFamily="49" charset="0"/>
              </a:rPr>
              <a:t>       .data</a:t>
            </a:r>
          </a:p>
          <a:p>
            <a:pPr marL="0" marR="0" indent="0" defTabSz="914400" rtl="0" eaLnBrk="0" fontAlgn="base" latinLnBrk="0" hangingPunct="0">
              <a:lnSpc>
                <a:spcPct val="100000"/>
              </a:lnSpc>
              <a:spcBef>
                <a:spcPct val="0"/>
              </a:spcBef>
              <a:spcAft>
                <a:spcPct val="0"/>
              </a:spcAft>
              <a:buClrTx/>
              <a:buSzTx/>
              <a:buFontTx/>
              <a:buNone/>
              <a:tabLst/>
            </a:pPr>
            <a:r>
              <a:rPr lang="en-US" dirty="0">
                <a:solidFill>
                  <a:srgbClr val="FF0000"/>
                </a:solidFill>
                <a:latin typeface="Consolas" panose="020B0609020204030204" pitchFamily="49" charset="0"/>
                <a:ea typeface="CMU Bright" panose="02000603000000000000" pitchFamily="2" charset="0"/>
                <a:cs typeface="Consolas" panose="020B0609020204030204" pitchFamily="49" charset="0"/>
              </a:rPr>
              <a:t>x</a:t>
            </a:r>
            <a:r>
              <a:rPr lang="en-US" dirty="0">
                <a:solidFill>
                  <a:schemeClr val="accent6"/>
                </a:solidFill>
                <a:latin typeface="Consolas" panose="020B0609020204030204" pitchFamily="49" charset="0"/>
                <a:ea typeface="CMU Bright" panose="02000603000000000000" pitchFamily="2" charset="0"/>
                <a:cs typeface="Consolas" panose="020B0609020204030204" pitchFamily="49" charset="0"/>
              </a:rPr>
              <a:t>:     .data y   //x = &amp;y </a:t>
            </a:r>
          </a:p>
        </p:txBody>
      </p:sp>
      <p:sp>
        <p:nvSpPr>
          <p:cNvPr id="6" name="TextBox 5">
            <a:extLst>
              <a:ext uri="{FF2B5EF4-FFF2-40B4-BE49-F238E27FC236}">
                <a16:creationId xmlns:a16="http://schemas.microsoft.com/office/drawing/2014/main" id="{EBC87440-2983-2BFF-27AD-56F5FFDBBB86}"/>
              </a:ext>
            </a:extLst>
          </p:cNvPr>
          <p:cNvSpPr txBox="1"/>
          <p:nvPr/>
        </p:nvSpPr>
        <p:spPr>
          <a:xfrm>
            <a:off x="8171997" y="1886721"/>
            <a:ext cx="3500182" cy="677108"/>
          </a:xfrm>
          <a:prstGeom prst="rect">
            <a:avLst/>
          </a:prstGeom>
          <a:solidFill>
            <a:schemeClr val="accent5">
              <a:lumMod val="20000"/>
              <a:lumOff val="80000"/>
            </a:schemeClr>
          </a:solidFill>
          <a:ln>
            <a:solidFill>
              <a:schemeClr val="accent2"/>
            </a:solidFill>
          </a:ln>
        </p:spPr>
        <p:txBody>
          <a:bodyPr wrap="square" rtlCol="0">
            <a:spAutoFit/>
          </a:bodyPr>
          <a:lstStyle/>
          <a:p>
            <a:pPr eaLnBrk="0" fontAlgn="base" hangingPunct="0">
              <a:spcBef>
                <a:spcPct val="0"/>
              </a:spcBef>
              <a:spcAft>
                <a:spcPct val="0"/>
              </a:spcAf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a:t>
            </a:r>
            <a:r>
              <a:rPr lang="en-US" sz="2000" dirty="0" err="1">
                <a:solidFill>
                  <a:schemeClr val="accent6"/>
                </a:solidFill>
                <a:latin typeface="Consolas" panose="020B0609020204030204" pitchFamily="49" charset="0"/>
                <a:ea typeface="CMU Bright" panose="02000603000000000000" pitchFamily="2" charset="0"/>
                <a:cs typeface="Consolas" panose="020B0609020204030204" pitchFamily="49" charset="0"/>
              </a:rPr>
              <a:t>bss</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a:t>
            </a:r>
            <a:r>
              <a:rPr lang="en-US" sz="1600" i="1" dirty="0">
                <a:solidFill>
                  <a:srgbClr val="2C895B"/>
                </a:solidFill>
                <a:latin typeface="Consolas" panose="020B0609020204030204" pitchFamily="49" charset="0"/>
                <a:ea typeface="CMU Bright" panose="02000603000000000000" pitchFamily="2" charset="0"/>
                <a:cs typeface="Consolas" panose="020B0609020204030204" pitchFamily="49" charset="0"/>
              </a:rPr>
              <a:t>// from </a:t>
            </a:r>
            <a:r>
              <a:rPr lang="en-US" sz="1600" i="1" dirty="0" err="1">
                <a:solidFill>
                  <a:srgbClr val="2C895B"/>
                </a:solidFill>
                <a:latin typeface="Consolas" panose="020B0609020204030204" pitchFamily="49" charset="0"/>
                <a:ea typeface="CMU Bright" panose="02000603000000000000" pitchFamily="2" charset="0"/>
                <a:cs typeface="Consolas" panose="020B0609020204030204" pitchFamily="49" charset="0"/>
              </a:rPr>
              <a:t>libc</a:t>
            </a:r>
            <a:endParaRPr lang="en-US" sz="2000" i="1" dirty="0">
              <a:solidFill>
                <a:srgbClr val="2C895B"/>
              </a:solidFill>
              <a:latin typeface="Consolas" panose="020B0609020204030204" pitchFamily="49" charset="0"/>
              <a:ea typeface="CMU Bright" panose="02000603000000000000" pitchFamily="2" charset="0"/>
              <a:cs typeface="Consolas" panose="020B0609020204030204" pitchFamily="49" charset="0"/>
            </a:endParaRPr>
          </a:p>
          <a:p>
            <a:pPr eaLnBrk="0" fontAlgn="base" hangingPunct="0">
              <a:spcBef>
                <a:spcPct val="0"/>
              </a:spcBef>
              <a:spcAft>
                <a:spcPct val="0"/>
              </a:spcAft>
            </a:pPr>
            <a:r>
              <a:rPr lang="en-US" dirty="0" err="1">
                <a:solidFill>
                  <a:srgbClr val="FF0000"/>
                </a:solidFill>
                <a:latin typeface="Consolas" panose="020B0609020204030204" pitchFamily="49" charset="0"/>
                <a:cs typeface="Consolas" panose="020B0609020204030204" pitchFamily="49" charset="0"/>
              </a:rPr>
              <a:t>stderr:</a:t>
            </a:r>
            <a:r>
              <a:rPr lang="en-US" dirty="0" err="1">
                <a:solidFill>
                  <a:schemeClr val="accent6"/>
                </a:solidFill>
                <a:latin typeface="Consolas" panose="020B0609020204030204" pitchFamily="49" charset="0"/>
                <a:cs typeface="Consolas" panose="020B0609020204030204" pitchFamily="49" charset="0"/>
              </a:rPr>
              <a:t>.space</a:t>
            </a:r>
            <a:r>
              <a:rPr lang="en-US" dirty="0">
                <a:solidFill>
                  <a:schemeClr val="accent6"/>
                </a:solidFill>
                <a:latin typeface="Consolas" panose="020B0609020204030204" pitchFamily="49" charset="0"/>
                <a:cs typeface="Consolas" panose="020B0609020204030204" pitchFamily="49" charset="0"/>
              </a:rPr>
              <a:t> 4  // FILE *</a:t>
            </a:r>
          </a:p>
        </p:txBody>
      </p:sp>
      <p:graphicFrame>
        <p:nvGraphicFramePr>
          <p:cNvPr id="7" name="Table 6">
            <a:extLst>
              <a:ext uri="{FF2B5EF4-FFF2-40B4-BE49-F238E27FC236}">
                <a16:creationId xmlns:a16="http://schemas.microsoft.com/office/drawing/2014/main" id="{D8552013-B64D-5105-D56A-AF796A4D1F60}"/>
              </a:ext>
            </a:extLst>
          </p:cNvPr>
          <p:cNvGraphicFramePr>
            <a:graphicFrameLocks noGrp="1"/>
          </p:cNvGraphicFramePr>
          <p:nvPr/>
        </p:nvGraphicFramePr>
        <p:xfrm>
          <a:off x="261431" y="1072549"/>
          <a:ext cx="7835364" cy="5003091"/>
        </p:xfrm>
        <a:graphic>
          <a:graphicData uri="http://schemas.openxmlformats.org/drawingml/2006/table">
            <a:tbl>
              <a:tblPr firstRow="1" firstCol="1" bandRow="1"/>
              <a:tblGrid>
                <a:gridCol w="820848">
                  <a:extLst>
                    <a:ext uri="{9D8B030D-6E8A-4147-A177-3AD203B41FA5}">
                      <a16:colId xmlns:a16="http://schemas.microsoft.com/office/drawing/2014/main" val="20000"/>
                    </a:ext>
                  </a:extLst>
                </a:gridCol>
                <a:gridCol w="2310313">
                  <a:extLst>
                    <a:ext uri="{9D8B030D-6E8A-4147-A177-3AD203B41FA5}">
                      <a16:colId xmlns:a16="http://schemas.microsoft.com/office/drawing/2014/main" val="20002"/>
                    </a:ext>
                  </a:extLst>
                </a:gridCol>
                <a:gridCol w="2533880">
                  <a:extLst>
                    <a:ext uri="{9D8B030D-6E8A-4147-A177-3AD203B41FA5}">
                      <a16:colId xmlns:a16="http://schemas.microsoft.com/office/drawing/2014/main" val="1489637881"/>
                    </a:ext>
                  </a:extLst>
                </a:gridCol>
                <a:gridCol w="2170323">
                  <a:extLst>
                    <a:ext uri="{9D8B030D-6E8A-4147-A177-3AD203B41FA5}">
                      <a16:colId xmlns:a16="http://schemas.microsoft.com/office/drawing/2014/main" val="1355389730"/>
                    </a:ext>
                  </a:extLst>
                </a:gridCol>
              </a:tblGrid>
              <a:tr h="252248">
                <a:tc>
                  <a:txBody>
                    <a:bodyPr/>
                    <a:lstStyle/>
                    <a:p>
                      <a:pPr marL="0" marR="0" algn="ctr">
                        <a:lnSpc>
                          <a:spcPct val="115000"/>
                        </a:lnSpc>
                        <a:spcBef>
                          <a:spcPts val="0"/>
                        </a:spcBef>
                        <a:spcAft>
                          <a:spcPts val="0"/>
                        </a:spcAft>
                      </a:pPr>
                      <a:r>
                        <a:rPr lang="en-US" sz="1600" b="1" i="1" dirty="0">
                          <a:solidFill>
                            <a:schemeClr val="bg1"/>
                          </a:solidFill>
                          <a:effectLst/>
                          <a:latin typeface="+mj-lt"/>
                          <a:ea typeface="Calibri"/>
                          <a:cs typeface="Calibri"/>
                        </a:rPr>
                        <a:t>var</a:t>
                      </a:r>
                      <a:endParaRPr lang="en-US" sz="16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dirty="0">
                          <a:solidFill>
                            <a:schemeClr val="bg1"/>
                          </a:solidFill>
                          <a:effectLst/>
                          <a:latin typeface="+mj-lt"/>
                          <a:ea typeface="Calibri"/>
                          <a:cs typeface="Calibri"/>
                        </a:rPr>
                        <a:t>global variable address into r0 (</a:t>
                      </a:r>
                      <a:r>
                        <a:rPr lang="en-US" sz="1600" b="1" i="1" dirty="0" err="1">
                          <a:solidFill>
                            <a:schemeClr val="bg1"/>
                          </a:solidFill>
                          <a:effectLst/>
                          <a:latin typeface="+mj-lt"/>
                          <a:ea typeface="Calibri"/>
                          <a:cs typeface="Calibri"/>
                        </a:rPr>
                        <a:t>lside</a:t>
                      </a:r>
                      <a:r>
                        <a:rPr lang="en-US" sz="1600" b="1" i="1" dirty="0">
                          <a:solidFill>
                            <a:schemeClr val="bg1"/>
                          </a:solidFill>
                          <a:effectLst/>
                          <a:latin typeface="+mj-lt"/>
                          <a:ea typeface="Calibri"/>
                          <a:cs typeface="Calibri"/>
                        </a:rPr>
                        <a:t>)</a:t>
                      </a:r>
                      <a:endParaRPr lang="en-US" sz="16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kern="1200" dirty="0">
                          <a:solidFill>
                            <a:schemeClr val="bg1"/>
                          </a:solidFill>
                          <a:effectLst/>
                          <a:latin typeface="+mn-lt"/>
                          <a:ea typeface="Calibri"/>
                          <a:cs typeface="Calibri"/>
                        </a:rPr>
                        <a:t>global variable contents into r0 (</a:t>
                      </a:r>
                      <a:r>
                        <a:rPr lang="en-US" sz="1600" b="1" i="1" kern="1200" dirty="0" err="1">
                          <a:solidFill>
                            <a:schemeClr val="bg1"/>
                          </a:solidFill>
                          <a:effectLst/>
                          <a:latin typeface="+mn-lt"/>
                          <a:ea typeface="Calibri"/>
                          <a:cs typeface="Calibri"/>
                        </a:rPr>
                        <a:t>rside</a:t>
                      </a:r>
                      <a:r>
                        <a:rPr lang="en-US" sz="1600" b="1" i="1" kern="1200" dirty="0">
                          <a:solidFill>
                            <a:schemeClr val="bg1"/>
                          </a:solidFill>
                          <a:effectLst/>
                          <a:latin typeface="+mn-lt"/>
                          <a:ea typeface="Calibri"/>
                          <a:cs typeface="Calibri"/>
                        </a:rPr>
                        <a:t>)</a:t>
                      </a:r>
                      <a:endParaRPr lang="en-US" sz="16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kern="1200" dirty="0">
                          <a:solidFill>
                            <a:schemeClr val="bg1"/>
                          </a:solidFill>
                          <a:effectLst/>
                          <a:latin typeface="+mn-lt"/>
                          <a:ea typeface="Calibri"/>
                          <a:cs typeface="Calibri"/>
                        </a:rPr>
                        <a:t>contents of r0 into global variable</a:t>
                      </a:r>
                      <a:endParaRPr lang="en-US" sz="1600" kern="1200" dirty="0">
                        <a:solidFill>
                          <a:schemeClr val="bg1"/>
                        </a:solidFill>
                        <a:effectLst/>
                        <a:latin typeface="+mn-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19211">
                <a:tc>
                  <a:txBody>
                    <a:bodyPr/>
                    <a:lstStyle/>
                    <a:p>
                      <a:pPr marL="0" marR="0" algn="ctr">
                        <a:lnSpc>
                          <a:spcPct val="115000"/>
                        </a:lnSpc>
                        <a:spcBef>
                          <a:spcPts val="0"/>
                        </a:spcBef>
                        <a:spcAft>
                          <a:spcPts val="0"/>
                        </a:spcAft>
                      </a:pPr>
                      <a:r>
                        <a:rPr lang="en-US" sz="1600" b="0" i="0" dirty="0">
                          <a:solidFill>
                            <a:srgbClr val="000000"/>
                          </a:solidFill>
                          <a:effectLst/>
                          <a:latin typeface="Consolas" panose="020B0609020204030204" pitchFamily="49" charset="0"/>
                          <a:ea typeface="Calibri"/>
                          <a:cs typeface="Consolas" panose="020B0609020204030204" pitchFamily="49" charset="0"/>
                        </a:rPr>
                        <a:t>x</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=x</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=x</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r1, =x</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str    r0, [r1]</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1"/>
                  </a:ext>
                </a:extLst>
              </a:tr>
              <a:tr h="319211">
                <a:tc>
                  <a:txBody>
                    <a:bodyPr/>
                    <a:lstStyle/>
                    <a:p>
                      <a:pPr marL="0" marR="0" algn="ctr">
                        <a:lnSpc>
                          <a:spcPct val="115000"/>
                        </a:lnSpc>
                        <a:spcBef>
                          <a:spcPts val="0"/>
                        </a:spcBef>
                        <a:spcAft>
                          <a:spcPts val="0"/>
                        </a:spcAft>
                      </a:pPr>
                      <a:r>
                        <a:rPr lang="en-US" sz="1600" b="0" i="0" dirty="0">
                          <a:solidFill>
                            <a:srgbClr val="000000"/>
                          </a:solidFill>
                          <a:effectLst/>
                          <a:latin typeface="Consolas" panose="020B0609020204030204" pitchFamily="49" charset="0"/>
                          <a:ea typeface="Calibri"/>
                          <a:cs typeface="Consolas" panose="020B0609020204030204" pitchFamily="49" charset="0"/>
                        </a:rPr>
                        <a:t>*x</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=x</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=x</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[r0]</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r1, =x</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r1, [r1]</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str    r0, [r1]</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75628096"/>
                  </a:ext>
                </a:extLst>
              </a:tr>
              <a:tr h="319211">
                <a:tc>
                  <a:txBody>
                    <a:bodyPr/>
                    <a:lstStyle/>
                    <a:p>
                      <a:pPr marL="0" marR="0" algn="ctr">
                        <a:lnSpc>
                          <a:spcPct val="115000"/>
                        </a:lnSpc>
                        <a:spcBef>
                          <a:spcPts val="0"/>
                        </a:spcBef>
                        <a:spcAft>
                          <a:spcPts val="0"/>
                        </a:spcAft>
                      </a:pPr>
                      <a:r>
                        <a:rPr lang="en-US" sz="1600" b="0" i="0" dirty="0">
                          <a:solidFill>
                            <a:srgbClr val="000000"/>
                          </a:solidFill>
                          <a:effectLst/>
                          <a:latin typeface="Consolas" panose="020B0609020204030204" pitchFamily="49" charset="0"/>
                          <a:ea typeface="Calibri"/>
                          <a:cs typeface="Consolas" panose="020B0609020204030204" pitchFamily="49" charset="0"/>
                        </a:rPr>
                        <a:t>**x</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=x</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[r0]</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=x</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[r0]</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[r0]</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r1, =x</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r1, [r1]</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r1, [r1]</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str    r0, [r1]</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743393317"/>
                  </a:ext>
                </a:extLst>
              </a:tr>
              <a:tr h="319211">
                <a:tc>
                  <a:txBody>
                    <a:bodyPr/>
                    <a:lstStyle/>
                    <a:p>
                      <a:pPr marL="0" marR="0" algn="ctr">
                        <a:lnSpc>
                          <a:spcPct val="115000"/>
                        </a:lnSpc>
                        <a:spcBef>
                          <a:spcPts val="0"/>
                        </a:spcBef>
                        <a:spcAft>
                          <a:spcPts val="0"/>
                        </a:spcAft>
                      </a:pPr>
                      <a:r>
                        <a:rPr lang="en-US" sz="1600" b="0" i="0">
                          <a:solidFill>
                            <a:srgbClr val="000000"/>
                          </a:solidFill>
                          <a:effectLst/>
                          <a:latin typeface="Consolas" panose="020B0609020204030204" pitchFamily="49" charset="0"/>
                          <a:ea typeface="Calibri"/>
                          <a:cs typeface="Consolas" panose="020B0609020204030204" pitchFamily="49" charset="0"/>
                        </a:rPr>
                        <a:t>stderr</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=stderr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=stderr</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&lt;do not write unless you really know what you are doing&gt;</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741763319"/>
                  </a:ext>
                </a:extLst>
              </a:tr>
              <a:tr h="319211">
                <a:tc>
                  <a:txBody>
                    <a:bodyPr/>
                    <a:lstStyle/>
                    <a:p>
                      <a:pPr marL="0" marR="0" algn="ctr">
                        <a:lnSpc>
                          <a:spcPct val="115000"/>
                        </a:lnSpc>
                        <a:spcBef>
                          <a:spcPts val="0"/>
                        </a:spcBef>
                        <a:spcAft>
                          <a:spcPts val="0"/>
                        </a:spcAft>
                      </a:pPr>
                      <a:r>
                        <a:rPr lang="en-US" sz="1600" b="0" i="0" dirty="0">
                          <a:solidFill>
                            <a:srgbClr val="000000"/>
                          </a:solidFill>
                          <a:effectLst/>
                          <a:latin typeface="Consolas" panose="020B0609020204030204" pitchFamily="49" charset="0"/>
                          <a:ea typeface="Calibri"/>
                          <a:cs typeface="Consolas" panose="020B0609020204030204" pitchFamily="49" charset="0"/>
                        </a:rPr>
                        <a:t>.</a:t>
                      </a:r>
                      <a:r>
                        <a:rPr lang="en-US" sz="1600" b="0" i="0" dirty="0" err="1">
                          <a:solidFill>
                            <a:srgbClr val="000000"/>
                          </a:solidFill>
                          <a:effectLst/>
                          <a:latin typeface="Consolas" panose="020B0609020204030204" pitchFamily="49" charset="0"/>
                          <a:ea typeface="Calibri"/>
                          <a:cs typeface="Consolas" panose="020B0609020204030204" pitchFamily="49" charset="0"/>
                        </a:rPr>
                        <a:t>Lstr</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t>
                      </a:r>
                      <a:r>
                        <a:rPr lang="en-US" sz="1600" b="0" i="0" dirty="0" err="1">
                          <a:solidFill>
                            <a:srgbClr val="000000"/>
                          </a:solidFill>
                          <a:effectLst/>
                          <a:latin typeface="Consolas" panose="020B0609020204030204" pitchFamily="49" charset="0"/>
                          <a:ea typeface="Arial"/>
                          <a:cs typeface="Consolas" panose="020B0609020204030204" pitchFamily="49" charset="0"/>
                        </a:rPr>
                        <a:t>Lstr</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t>
                      </a:r>
                      <a:r>
                        <a:rPr lang="en-US" sz="1600" b="0" i="0" dirty="0" err="1">
                          <a:solidFill>
                            <a:srgbClr val="000000"/>
                          </a:solidFill>
                          <a:effectLst/>
                          <a:latin typeface="Consolas" panose="020B0609020204030204" pitchFamily="49" charset="0"/>
                          <a:ea typeface="Arial"/>
                          <a:cs typeface="Consolas" panose="020B0609020204030204" pitchFamily="49" charset="0"/>
                        </a:rPr>
                        <a:t>Lstr</a:t>
                      </a:r>
                      <a:endParaRPr lang="en-US" sz="1600" b="0" i="0" dirty="0">
                        <a:solidFill>
                          <a:srgbClr val="000000"/>
                        </a:solidFill>
                        <a:effectLst/>
                        <a:latin typeface="Consolas" panose="020B0609020204030204" pitchFamily="49" charset="0"/>
                        <a:ea typeface="Arial"/>
                        <a:cs typeface="Consolas" panose="020B0609020204030204" pitchFamily="49" charset="0"/>
                      </a:endParaRP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ldrb</a:t>
                      </a:r>
                      <a:r>
                        <a:rPr lang="en-US" sz="1600" b="0" i="0" dirty="0">
                          <a:solidFill>
                            <a:srgbClr val="000000"/>
                          </a:solidFill>
                          <a:effectLst/>
                          <a:latin typeface="Consolas" panose="020B0609020204030204" pitchFamily="49" charset="0"/>
                          <a:ea typeface="Arial"/>
                          <a:cs typeface="Consolas" panose="020B0609020204030204" pitchFamily="49" charset="0"/>
                        </a:rPr>
                        <a:t>   r0,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&lt;read only&gt;</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00408450"/>
                  </a:ext>
                </a:extLst>
              </a:tr>
            </a:tbl>
          </a:graphicData>
        </a:graphic>
      </p:graphicFrame>
      <p:sp>
        <p:nvSpPr>
          <p:cNvPr id="8" name="Rectangle 7">
            <a:extLst>
              <a:ext uri="{FF2B5EF4-FFF2-40B4-BE49-F238E27FC236}">
                <a16:creationId xmlns:a16="http://schemas.microsoft.com/office/drawing/2014/main" id="{B7F34F42-4E65-C70A-B548-F776ADB6568F}"/>
              </a:ext>
            </a:extLst>
          </p:cNvPr>
          <p:cNvSpPr/>
          <p:nvPr/>
        </p:nvSpPr>
        <p:spPr bwMode="auto">
          <a:xfrm>
            <a:off x="8171998" y="3574095"/>
            <a:ext cx="3500179" cy="646331"/>
          </a:xfrm>
          <a:prstGeom prst="rect">
            <a:avLst/>
          </a:prstGeom>
          <a:solidFill>
            <a:schemeClr val="accent4">
              <a:lumMod val="20000"/>
              <a:lumOff val="80000"/>
            </a:scheme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dirty="0">
                <a:solidFill>
                  <a:schemeClr val="accent6"/>
                </a:solidFill>
                <a:latin typeface="Consolas" panose="020B0609020204030204" pitchFamily="49" charset="0"/>
                <a:ea typeface="CMU Bright" panose="02000603000000000000" pitchFamily="2" charset="0"/>
                <a:cs typeface="Consolas" panose="020B0609020204030204" pitchFamily="49" charset="0"/>
              </a:rPr>
              <a:t>       .section .</a:t>
            </a:r>
            <a:r>
              <a:rPr lang="en-US" dirty="0" err="1">
                <a:solidFill>
                  <a:schemeClr val="accent6"/>
                </a:solidFill>
                <a:latin typeface="Consolas" panose="020B0609020204030204" pitchFamily="49" charset="0"/>
                <a:ea typeface="CMU Bright" panose="02000603000000000000" pitchFamily="2" charset="0"/>
                <a:cs typeface="Consolas" panose="020B0609020204030204" pitchFamily="49" charset="0"/>
              </a:rPr>
              <a:t>rodata</a:t>
            </a:r>
            <a:endParaRPr lang="en-US" dirty="0">
              <a:solidFill>
                <a:schemeClr val="accent6"/>
              </a:solidFill>
              <a:latin typeface="Consolas" panose="020B0609020204030204" pitchFamily="49" charset="0"/>
              <a:ea typeface="CMU Bright" panose="02000603000000000000" pitchFamily="2" charset="0"/>
              <a:cs typeface="Consolas" panose="020B0609020204030204" pitchFamily="49" charset="0"/>
            </a:endParaRPr>
          </a:p>
          <a:p>
            <a:pPr marL="0" marR="0" indent="0" defTabSz="914400" rtl="0" eaLnBrk="0" fontAlgn="base" latinLnBrk="0" hangingPunct="0">
              <a:lnSpc>
                <a:spcPct val="100000"/>
              </a:lnSpc>
              <a:spcBef>
                <a:spcPct val="0"/>
              </a:spcBef>
              <a:spcAft>
                <a:spcPct val="0"/>
              </a:spcAft>
              <a:buClrTx/>
              <a:buSzTx/>
              <a:buFontTx/>
              <a:buNone/>
              <a:tabLst/>
            </a:pPr>
            <a:r>
              <a:rPr lang="en-US" dirty="0">
                <a:solidFill>
                  <a:srgbClr val="FF0000"/>
                </a:solidFill>
                <a:latin typeface="Consolas" panose="020B0609020204030204" pitchFamily="49" charset="0"/>
                <a:ea typeface="CMU Bright" panose="02000603000000000000" pitchFamily="2" charset="0"/>
                <a:cs typeface="Consolas" panose="020B0609020204030204" pitchFamily="49" charset="0"/>
              </a:rPr>
              <a:t>.</a:t>
            </a:r>
            <a:r>
              <a:rPr lang="en-US" dirty="0" err="1">
                <a:solidFill>
                  <a:srgbClr val="FF0000"/>
                </a:solidFill>
                <a:latin typeface="Consolas" panose="020B0609020204030204" pitchFamily="49" charset="0"/>
                <a:ea typeface="CMU Bright" panose="02000603000000000000" pitchFamily="2" charset="0"/>
                <a:cs typeface="Consolas" panose="020B0609020204030204" pitchFamily="49" charset="0"/>
              </a:rPr>
              <a:t>Lstr</a:t>
            </a:r>
            <a:r>
              <a:rPr lang="en-US" dirty="0">
                <a:solidFill>
                  <a:schemeClr val="accent6"/>
                </a:solidFill>
                <a:latin typeface="Consolas" panose="020B0609020204030204" pitchFamily="49" charset="0"/>
                <a:ea typeface="CMU Bright" panose="02000603000000000000" pitchFamily="2" charset="0"/>
                <a:cs typeface="Consolas" panose="020B0609020204030204" pitchFamily="49" charset="0"/>
              </a:rPr>
              <a:t>: .string "HI\n"</a:t>
            </a:r>
          </a:p>
        </p:txBody>
      </p:sp>
      <p:sp>
        <p:nvSpPr>
          <p:cNvPr id="3" name="TextBox 2">
            <a:extLst>
              <a:ext uri="{FF2B5EF4-FFF2-40B4-BE49-F238E27FC236}">
                <a16:creationId xmlns:a16="http://schemas.microsoft.com/office/drawing/2014/main" id="{B35CBBCA-4212-F515-EB70-9931C436CCF0}"/>
              </a:ext>
            </a:extLst>
          </p:cNvPr>
          <p:cNvSpPr txBox="1"/>
          <p:nvPr/>
        </p:nvSpPr>
        <p:spPr>
          <a:xfrm>
            <a:off x="1573828" y="6237695"/>
            <a:ext cx="4596130" cy="369332"/>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solidFill>
                  <a:schemeClr val="accent6"/>
                </a:solidFill>
              </a:rPr>
              <a:t>stdin, </a:t>
            </a:r>
            <a:r>
              <a:rPr lang="en-US" dirty="0" err="1">
                <a:solidFill>
                  <a:schemeClr val="accent6"/>
                </a:solidFill>
              </a:rPr>
              <a:t>stdout</a:t>
            </a:r>
            <a:r>
              <a:rPr lang="en-US" dirty="0">
                <a:solidFill>
                  <a:schemeClr val="accent6"/>
                </a:solidFill>
              </a:rPr>
              <a:t> and stderr are global variables</a:t>
            </a:r>
          </a:p>
        </p:txBody>
      </p:sp>
      <p:sp>
        <p:nvSpPr>
          <p:cNvPr id="4" name="TextBox 3">
            <a:extLst>
              <a:ext uri="{FF2B5EF4-FFF2-40B4-BE49-F238E27FC236}">
                <a16:creationId xmlns:a16="http://schemas.microsoft.com/office/drawing/2014/main" id="{180CA729-7430-B398-2FCE-8D59AA9D1BEE}"/>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549517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F998106-2314-154E-B9E2-5116996DC8E0}"/>
              </a:ext>
            </a:extLst>
          </p:cNvPr>
          <p:cNvSpPr>
            <a:spLocks noGrp="1"/>
          </p:cNvSpPr>
          <p:nvPr>
            <p:ph sz="quarter" idx="15"/>
          </p:nvPr>
        </p:nvSpPr>
        <p:spPr>
          <a:xfrm>
            <a:off x="249083" y="2337383"/>
            <a:ext cx="11693834" cy="3930252"/>
          </a:xfrm>
          <a:solidFill>
            <a:schemeClr val="accent4">
              <a:lumMod val="20000"/>
              <a:lumOff val="80000"/>
            </a:schemeClr>
          </a:solidFill>
          <a:ln>
            <a:solidFill>
              <a:schemeClr val="accent1"/>
            </a:solidFill>
          </a:ln>
        </p:spPr>
        <p:txBody>
          <a:bodyPr/>
          <a:lstStyle/>
          <a:p>
            <a:pPr marL="0" indent="0">
              <a:lnSpc>
                <a:spcPct val="100000"/>
              </a:lnSpc>
              <a:buNone/>
            </a:pPr>
            <a:r>
              <a:rPr lang="en-US" sz="2200" b="1" dirty="0">
                <a:solidFill>
                  <a:srgbClr val="7030A0"/>
                </a:solidFill>
                <a:latin typeface="Courier New" panose="02070309020205020404" pitchFamily="49" charset="0"/>
                <a:cs typeface="Courier New" panose="02070309020205020404" pitchFamily="49" charset="0"/>
              </a:rPr>
              <a:t>.</a:t>
            </a:r>
            <a:r>
              <a:rPr lang="en-US" sz="2200" dirty="0">
                <a:solidFill>
                  <a:srgbClr val="7030A0"/>
                </a:solidFill>
                <a:latin typeface="Consolas" panose="020B0609020204030204" pitchFamily="49" charset="0"/>
                <a:cs typeface="Consolas" panose="020B0609020204030204" pitchFamily="49" charset="0"/>
              </a:rPr>
              <a:t>extern </a:t>
            </a:r>
            <a:r>
              <a:rPr lang="en-US" sz="2200" dirty="0">
                <a:solidFill>
                  <a:srgbClr val="F3753F"/>
                </a:solidFill>
                <a:latin typeface="Consolas" panose="020B0609020204030204" pitchFamily="49" charset="0"/>
                <a:cs typeface="Consolas" panose="020B0609020204030204" pitchFamily="49" charset="0"/>
              </a:rPr>
              <a:t>&lt;label&gt;</a:t>
            </a:r>
          </a:p>
          <a:p>
            <a:pPr lvl="1"/>
            <a:r>
              <a:rPr lang="en-US" sz="2200" b="1" dirty="0">
                <a:solidFill>
                  <a:schemeClr val="accent1"/>
                </a:solidFill>
              </a:rPr>
              <a:t>Imports</a:t>
            </a:r>
            <a:r>
              <a:rPr lang="en-US" sz="2200" dirty="0">
                <a:solidFill>
                  <a:schemeClr val="accent1"/>
                </a:solidFill>
              </a:rPr>
              <a:t> </a:t>
            </a:r>
            <a:r>
              <a:rPr lang="en-US" sz="2200" dirty="0">
                <a:solidFill>
                  <a:srgbClr val="F37440"/>
                </a:solidFill>
              </a:rPr>
              <a:t>label</a:t>
            </a:r>
            <a:r>
              <a:rPr lang="en-US" sz="2200" dirty="0">
                <a:solidFill>
                  <a:schemeClr val="accent1"/>
                </a:solidFill>
              </a:rPr>
              <a:t> </a:t>
            </a:r>
            <a:r>
              <a:rPr lang="en-US" sz="2200" dirty="0"/>
              <a:t>(function name, symbol or a static variable name); </a:t>
            </a:r>
          </a:p>
          <a:p>
            <a:pPr lvl="1"/>
            <a:r>
              <a:rPr lang="en-US" sz="2200" dirty="0"/>
              <a:t>An address associated with the label from another file can be used by code in this file</a:t>
            </a:r>
          </a:p>
          <a:p>
            <a:pPr marL="0" indent="0">
              <a:buNone/>
            </a:pPr>
            <a:r>
              <a:rPr lang="en-US" sz="2200" dirty="0">
                <a:solidFill>
                  <a:srgbClr val="7030A0"/>
                </a:solidFill>
                <a:latin typeface="Courier New" panose="02070309020205020404" pitchFamily="49" charset="0"/>
                <a:cs typeface="Courier New" panose="02070309020205020404" pitchFamily="49" charset="0"/>
              </a:rPr>
              <a:t>.</a:t>
            </a:r>
            <a:r>
              <a:rPr lang="en-US" sz="2200" dirty="0">
                <a:solidFill>
                  <a:srgbClr val="7030A0"/>
                </a:solidFill>
                <a:latin typeface="Consolas" panose="020B0609020204030204" pitchFamily="49" charset="0"/>
                <a:cs typeface="Consolas" panose="020B0609020204030204" pitchFamily="49" charset="0"/>
              </a:rPr>
              <a:t>global </a:t>
            </a:r>
            <a:r>
              <a:rPr lang="en-US" sz="2200" dirty="0">
                <a:solidFill>
                  <a:srgbClr val="F3753F"/>
                </a:solidFill>
                <a:latin typeface="Consolas" panose="020B0609020204030204" pitchFamily="49" charset="0"/>
                <a:cs typeface="Consolas" panose="020B0609020204030204" pitchFamily="49" charset="0"/>
              </a:rPr>
              <a:t>&lt;label&gt;</a:t>
            </a:r>
          </a:p>
          <a:p>
            <a:pPr lvl="1"/>
            <a:r>
              <a:rPr lang="en-US" sz="2200" b="1" dirty="0">
                <a:solidFill>
                  <a:schemeClr val="accent1"/>
                </a:solidFill>
              </a:rPr>
              <a:t>Exports</a:t>
            </a:r>
            <a:r>
              <a:rPr lang="en-US" sz="2200" dirty="0"/>
              <a:t> </a:t>
            </a:r>
            <a:r>
              <a:rPr lang="en-US" sz="2200" dirty="0">
                <a:solidFill>
                  <a:srgbClr val="F37440"/>
                </a:solidFill>
              </a:rPr>
              <a:t>label (or symbol)</a:t>
            </a:r>
            <a:r>
              <a:rPr lang="en-US" sz="2200" dirty="0"/>
              <a:t> to be visible outside the source file boundary (other assembly or c source)</a:t>
            </a:r>
          </a:p>
          <a:p>
            <a:pPr lvl="1"/>
            <a:r>
              <a:rPr lang="en-US" sz="2200" dirty="0">
                <a:solidFill>
                  <a:srgbClr val="F37440"/>
                </a:solidFill>
              </a:rPr>
              <a:t>label</a:t>
            </a:r>
            <a:r>
              <a:rPr lang="en-US" sz="2200" dirty="0"/>
              <a:t> is either a </a:t>
            </a:r>
            <a:r>
              <a:rPr lang="en-US" sz="2200" dirty="0">
                <a:solidFill>
                  <a:srgbClr val="2C895B"/>
                </a:solidFill>
              </a:rPr>
              <a:t>function</a:t>
            </a:r>
            <a:r>
              <a:rPr lang="en-US" sz="2200" dirty="0"/>
              <a:t> </a:t>
            </a:r>
            <a:r>
              <a:rPr lang="en-US" sz="2200" dirty="0">
                <a:solidFill>
                  <a:srgbClr val="F37440"/>
                </a:solidFill>
              </a:rPr>
              <a:t>name</a:t>
            </a:r>
            <a:r>
              <a:rPr lang="en-US" sz="2200" dirty="0"/>
              <a:t> or a </a:t>
            </a:r>
            <a:r>
              <a:rPr lang="en-US" sz="2200" dirty="0">
                <a:solidFill>
                  <a:srgbClr val="0070C0"/>
                </a:solidFill>
              </a:rPr>
              <a:t>global</a:t>
            </a:r>
            <a:r>
              <a:rPr lang="en-US" sz="2200" dirty="0"/>
              <a:t> variable</a:t>
            </a:r>
            <a:r>
              <a:rPr lang="en-US" sz="2200" dirty="0">
                <a:solidFill>
                  <a:srgbClr val="F37440"/>
                </a:solidFill>
              </a:rPr>
              <a:t> name</a:t>
            </a:r>
          </a:p>
          <a:p>
            <a:pPr lvl="1"/>
            <a:r>
              <a:rPr lang="en-US" sz="2200" dirty="0">
                <a:solidFill>
                  <a:schemeClr val="tx2"/>
                </a:solidFill>
              </a:rPr>
              <a:t>Only use with function names or static variables</a:t>
            </a:r>
          </a:p>
          <a:p>
            <a:r>
              <a:rPr lang="en-US" sz="2400" b="1" dirty="0">
                <a:solidFill>
                  <a:srgbClr val="0070C0"/>
                </a:solidFill>
              </a:rPr>
              <a:t>Without</a:t>
            </a:r>
            <a:r>
              <a:rPr lang="en-US" sz="2400" dirty="0">
                <a:solidFill>
                  <a:srgbClr val="0070C0"/>
                </a:solidFill>
              </a:rPr>
              <a:t>  </a:t>
            </a:r>
            <a:r>
              <a:rPr lang="en-US" sz="2400" dirty="0">
                <a:solidFill>
                  <a:srgbClr val="7030A0"/>
                </a:solidFill>
              </a:rPr>
              <a:t>.global</a:t>
            </a:r>
            <a:r>
              <a:rPr lang="en-US" sz="2400" dirty="0">
                <a:solidFill>
                  <a:srgbClr val="0070C0"/>
                </a:solidFill>
              </a:rPr>
              <a:t>, </a:t>
            </a:r>
            <a:r>
              <a:rPr lang="en-US" sz="2400" dirty="0">
                <a:solidFill>
                  <a:srgbClr val="F37440"/>
                </a:solidFill>
              </a:rPr>
              <a:t>labels</a:t>
            </a:r>
            <a:r>
              <a:rPr lang="en-US" sz="2400" dirty="0">
                <a:solidFill>
                  <a:srgbClr val="0070C0"/>
                </a:solidFill>
              </a:rPr>
              <a:t> are usually (depends on the assembler) </a:t>
            </a:r>
            <a:r>
              <a:rPr lang="en-US" sz="2400" b="1" dirty="0">
                <a:solidFill>
                  <a:srgbClr val="C00000"/>
                </a:solidFill>
              </a:rPr>
              <a:t>local to the file</a:t>
            </a:r>
            <a:endParaRPr lang="en-US" sz="2400" dirty="0">
              <a:solidFill>
                <a:srgbClr val="0070C0"/>
              </a:solidFill>
            </a:endParaRPr>
          </a:p>
        </p:txBody>
      </p:sp>
      <p:sp>
        <p:nvSpPr>
          <p:cNvPr id="3" name="Title 2">
            <a:extLst>
              <a:ext uri="{FF2B5EF4-FFF2-40B4-BE49-F238E27FC236}">
                <a16:creationId xmlns:a16="http://schemas.microsoft.com/office/drawing/2014/main" id="{5CF7BE84-94B4-444E-9FCF-D804A398A9F8}"/>
              </a:ext>
            </a:extLst>
          </p:cNvPr>
          <p:cNvSpPr>
            <a:spLocks noGrp="1"/>
          </p:cNvSpPr>
          <p:nvPr>
            <p:ph type="title"/>
          </p:nvPr>
        </p:nvSpPr>
        <p:spPr>
          <a:xfrm>
            <a:off x="136299" y="298329"/>
            <a:ext cx="11791479" cy="450761"/>
          </a:xfrm>
        </p:spPr>
        <p:txBody>
          <a:bodyPr/>
          <a:lstStyle/>
          <a:p>
            <a:r>
              <a:rPr lang="en-US" dirty="0"/>
              <a:t>Assembler Directives: Label Scope Control </a:t>
            </a:r>
            <a:r>
              <a:rPr lang="en-US" sz="2400" dirty="0">
                <a:solidFill>
                  <a:srgbClr val="FF0000"/>
                </a:solidFill>
              </a:rPr>
              <a:t>(Normal Labels only)</a:t>
            </a:r>
            <a:endParaRPr lang="en-US" dirty="0">
              <a:solidFill>
                <a:srgbClr val="FF0000"/>
              </a:solidFill>
            </a:endParaRPr>
          </a:p>
        </p:txBody>
      </p:sp>
      <p:sp>
        <p:nvSpPr>
          <p:cNvPr id="4" name="Rounded Rectangle 3">
            <a:extLst>
              <a:ext uri="{FF2B5EF4-FFF2-40B4-BE49-F238E27FC236}">
                <a16:creationId xmlns:a16="http://schemas.microsoft.com/office/drawing/2014/main" id="{D18AE3D0-727E-A244-8908-0F3CC001E66B}"/>
              </a:ext>
            </a:extLst>
          </p:cNvPr>
          <p:cNvSpPr/>
          <p:nvPr/>
        </p:nvSpPr>
        <p:spPr bwMode="auto">
          <a:xfrm>
            <a:off x="3994671" y="717303"/>
            <a:ext cx="3234498" cy="161520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400" dirty="0">
                <a:latin typeface="Consolas" panose="020B0609020204030204" pitchFamily="49" charset="0"/>
                <a:cs typeface="Consolas" panose="020B0609020204030204" pitchFamily="49" charset="0"/>
              </a:rPr>
              <a:t>.</a:t>
            </a:r>
            <a:r>
              <a:rPr lang="en-US" sz="2400" dirty="0">
                <a:solidFill>
                  <a:srgbClr val="7030A0"/>
                </a:solidFill>
                <a:latin typeface="Consolas" panose="020B0609020204030204" pitchFamily="49" charset="0"/>
                <a:cs typeface="Consolas" panose="020B0609020204030204" pitchFamily="49" charset="0"/>
              </a:rPr>
              <a:t>extern</a:t>
            </a:r>
            <a:r>
              <a:rPr lang="en-US" sz="2400" dirty="0">
                <a:solidFill>
                  <a:srgbClr val="0070C0"/>
                </a:solidFill>
                <a:latin typeface="Consolas" panose="020B0609020204030204" pitchFamily="49" charset="0"/>
                <a:cs typeface="Consolas" panose="020B0609020204030204" pitchFamily="49" charset="0"/>
              </a:rPr>
              <a:t> </a:t>
            </a:r>
            <a:r>
              <a:rPr lang="en-US" sz="2400" dirty="0" err="1">
                <a:solidFill>
                  <a:srgbClr val="F3753F"/>
                </a:solidFill>
                <a:latin typeface="Consolas" panose="020B0609020204030204" pitchFamily="49" charset="0"/>
                <a:cs typeface="Consolas" panose="020B0609020204030204" pitchFamily="49" charset="0"/>
              </a:rPr>
              <a:t>printf</a:t>
            </a:r>
            <a:endParaRPr lang="en-US" sz="2400" dirty="0">
              <a:solidFill>
                <a:srgbClr val="F3753F"/>
              </a:solidFill>
              <a:latin typeface="Consolas" panose="020B0609020204030204" pitchFamily="49" charset="0"/>
              <a:cs typeface="Consolas" panose="020B0609020204030204" pitchFamily="49" charset="0"/>
            </a:endParaRPr>
          </a:p>
          <a:p>
            <a:r>
              <a:rPr lang="en-US" sz="2400" dirty="0">
                <a:latin typeface="Consolas" panose="020B0609020204030204" pitchFamily="49" charset="0"/>
                <a:cs typeface="Consolas" panose="020B0609020204030204" pitchFamily="49" charset="0"/>
              </a:rPr>
              <a:t>.</a:t>
            </a:r>
            <a:r>
              <a:rPr lang="en-US" sz="2400" dirty="0">
                <a:solidFill>
                  <a:srgbClr val="7030A0"/>
                </a:solidFill>
                <a:latin typeface="Consolas" panose="020B0609020204030204" pitchFamily="49" charset="0"/>
                <a:cs typeface="Consolas" panose="020B0609020204030204" pitchFamily="49" charset="0"/>
              </a:rPr>
              <a:t>extern</a:t>
            </a:r>
            <a:r>
              <a:rPr lang="en-US" sz="2400" dirty="0">
                <a:solidFill>
                  <a:srgbClr val="0070C0"/>
                </a:solidFill>
                <a:latin typeface="Consolas" panose="020B0609020204030204" pitchFamily="49" charset="0"/>
                <a:cs typeface="Consolas" panose="020B0609020204030204" pitchFamily="49" charset="0"/>
              </a:rPr>
              <a:t> </a:t>
            </a:r>
            <a:r>
              <a:rPr lang="en-US" sz="2400" dirty="0" err="1">
                <a:solidFill>
                  <a:srgbClr val="F3753F"/>
                </a:solidFill>
                <a:latin typeface="Consolas" panose="020B0609020204030204" pitchFamily="49" charset="0"/>
                <a:cs typeface="Consolas" panose="020B0609020204030204" pitchFamily="49" charset="0"/>
              </a:rPr>
              <a:t>fgets</a:t>
            </a:r>
            <a:endParaRPr lang="en-US" sz="2400" dirty="0">
              <a:solidFill>
                <a:srgbClr val="F3753F"/>
              </a:solidFill>
              <a:latin typeface="Consolas" panose="020B0609020204030204" pitchFamily="49" charset="0"/>
              <a:cs typeface="Consolas" panose="020B0609020204030204" pitchFamily="49" charset="0"/>
            </a:endParaRPr>
          </a:p>
          <a:p>
            <a:r>
              <a:rPr lang="en-US" sz="2400" dirty="0">
                <a:solidFill>
                  <a:srgbClr val="0070C0"/>
                </a:solidFill>
                <a:latin typeface="Consolas" panose="020B0609020204030204" pitchFamily="49" charset="0"/>
                <a:cs typeface="Consolas" panose="020B0609020204030204" pitchFamily="49" charset="0"/>
              </a:rPr>
              <a:t>.</a:t>
            </a:r>
            <a:r>
              <a:rPr lang="en-US" sz="2400" dirty="0">
                <a:solidFill>
                  <a:srgbClr val="7030A0"/>
                </a:solidFill>
                <a:latin typeface="Consolas" panose="020B0609020204030204" pitchFamily="49" charset="0"/>
                <a:cs typeface="Consolas" panose="020B0609020204030204" pitchFamily="49" charset="0"/>
              </a:rPr>
              <a:t>extern</a:t>
            </a:r>
            <a:r>
              <a:rPr lang="en-US" sz="2400" dirty="0">
                <a:solidFill>
                  <a:srgbClr val="0070C0"/>
                </a:solidFill>
                <a:latin typeface="Consolas" panose="020B0609020204030204" pitchFamily="49" charset="0"/>
                <a:cs typeface="Consolas" panose="020B0609020204030204" pitchFamily="49" charset="0"/>
              </a:rPr>
              <a:t> </a:t>
            </a:r>
            <a:r>
              <a:rPr lang="en-US" sz="2400" dirty="0" err="1">
                <a:solidFill>
                  <a:srgbClr val="F3753F"/>
                </a:solidFill>
                <a:latin typeface="Consolas" panose="020B0609020204030204" pitchFamily="49" charset="0"/>
                <a:cs typeface="Consolas" panose="020B0609020204030204" pitchFamily="49" charset="0"/>
              </a:rPr>
              <a:t>strcpy</a:t>
            </a:r>
            <a:endParaRPr lang="en-US" sz="2400" dirty="0">
              <a:solidFill>
                <a:srgbClr val="F3753F"/>
              </a:solidFill>
              <a:latin typeface="Consolas" panose="020B0609020204030204" pitchFamily="49" charset="0"/>
              <a:cs typeface="Consolas" panose="020B0609020204030204" pitchFamily="49" charset="0"/>
            </a:endParaRPr>
          </a:p>
          <a:p>
            <a:r>
              <a:rPr lang="en-US" sz="2400" dirty="0">
                <a:solidFill>
                  <a:srgbClr val="0070C0"/>
                </a:solidFill>
                <a:latin typeface="Consolas" panose="020B0609020204030204" pitchFamily="49" charset="0"/>
                <a:cs typeface="Consolas" panose="020B0609020204030204" pitchFamily="49" charset="0"/>
              </a:rPr>
              <a:t>.</a:t>
            </a:r>
            <a:r>
              <a:rPr lang="en-US" sz="2400" dirty="0">
                <a:solidFill>
                  <a:srgbClr val="7030A0"/>
                </a:solidFill>
                <a:latin typeface="Consolas" panose="020B0609020204030204" pitchFamily="49" charset="0"/>
                <a:cs typeface="Consolas" panose="020B0609020204030204" pitchFamily="49" charset="0"/>
              </a:rPr>
              <a:t>global</a:t>
            </a:r>
            <a:r>
              <a:rPr lang="en-US" sz="2400" dirty="0">
                <a:solidFill>
                  <a:srgbClr val="0070C0"/>
                </a:solidFill>
                <a:latin typeface="Consolas" panose="020B0609020204030204" pitchFamily="49" charset="0"/>
                <a:cs typeface="Consolas" panose="020B0609020204030204" pitchFamily="49" charset="0"/>
              </a:rPr>
              <a:t> </a:t>
            </a:r>
            <a:r>
              <a:rPr lang="en-US" sz="2400" dirty="0" err="1">
                <a:solidFill>
                  <a:srgbClr val="F3753F"/>
                </a:solidFill>
                <a:latin typeface="Consolas" panose="020B0609020204030204" pitchFamily="49" charset="0"/>
                <a:cs typeface="Consolas" panose="020B0609020204030204" pitchFamily="49" charset="0"/>
              </a:rPr>
              <a:t>fbuf</a:t>
            </a:r>
            <a:endParaRPr lang="en-US" sz="2400" dirty="0">
              <a:solidFill>
                <a:srgbClr val="F3753F"/>
              </a:solidFill>
              <a:latin typeface="Consolas" panose="020B0609020204030204" pitchFamily="49" charset="0"/>
              <a:cs typeface="Consolas" panose="020B0609020204030204" pitchFamily="49" charset="0"/>
            </a:endParaRPr>
          </a:p>
        </p:txBody>
      </p:sp>
      <p:sp>
        <p:nvSpPr>
          <p:cNvPr id="5" name="TextBox 4">
            <a:extLst>
              <a:ext uri="{FF2B5EF4-FFF2-40B4-BE49-F238E27FC236}">
                <a16:creationId xmlns:a16="http://schemas.microsoft.com/office/drawing/2014/main" id="{9F63C69D-0858-114C-91DB-EFE45580C023}"/>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496062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5"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23E958-50C2-9943-ABBE-411C7F991B1F}"/>
              </a:ext>
            </a:extLst>
          </p:cNvPr>
          <p:cNvSpPr>
            <a:spLocks noGrp="1"/>
          </p:cNvSpPr>
          <p:nvPr>
            <p:ph sz="quarter" idx="15"/>
          </p:nvPr>
        </p:nvSpPr>
        <p:spPr>
          <a:xfrm>
            <a:off x="1150892" y="402903"/>
            <a:ext cx="10123566" cy="2380385"/>
          </a:xfrm>
          <a:solidFill>
            <a:schemeClr val="accent4">
              <a:lumMod val="20000"/>
              <a:lumOff val="80000"/>
            </a:schemeClr>
          </a:solidFill>
          <a:ln>
            <a:solidFill>
              <a:schemeClr val="accent1"/>
            </a:solidFill>
          </a:ln>
        </p:spPr>
        <p:txBody>
          <a:bodyPr/>
          <a:lstStyle/>
          <a:p>
            <a:pPr>
              <a:lnSpc>
                <a:spcPct val="100000"/>
              </a:lnSpc>
            </a:pPr>
            <a:r>
              <a:rPr lang="en-US" sz="1800" b="1" kern="0" dirty="0">
                <a:solidFill>
                  <a:schemeClr val="accent5"/>
                </a:solidFill>
                <a:latin typeface="Courier New" panose="02070309020205020404" pitchFamily="49" charset="0"/>
                <a:ea typeface="ＭＳ Ｐゴシック" charset="0"/>
                <a:cs typeface="Courier New" panose="02070309020205020404" pitchFamily="49" charset="0"/>
              </a:rPr>
              <a:t>r0 = function(r0, r1, r2, r3)</a:t>
            </a:r>
          </a:p>
          <a:p>
            <a:pPr marL="0" indent="0">
              <a:lnSpc>
                <a:spcPct val="100000"/>
              </a:lnSpc>
              <a:buNone/>
            </a:pPr>
            <a:r>
              <a:rPr lang="en-US" sz="1800" b="1" kern="0" dirty="0">
                <a:latin typeface="Courier New" panose="02070309020205020404" pitchFamily="49" charset="0"/>
                <a:ea typeface="ＭＳ Ｐゴシック" charset="0"/>
                <a:cs typeface="Courier New" panose="02070309020205020404" pitchFamily="49" charset="0"/>
              </a:rPr>
              <a:t>	</a:t>
            </a:r>
            <a:r>
              <a:rPr lang="en-US" sz="1800" b="1" kern="0" dirty="0" err="1">
                <a:latin typeface="Courier New" panose="02070309020205020404" pitchFamily="49" charset="0"/>
                <a:ea typeface="ＭＳ Ｐゴシック" charset="0"/>
                <a:cs typeface="Courier New" panose="02070309020205020404" pitchFamily="49" charset="0"/>
              </a:rPr>
              <a:t>fprintf</a:t>
            </a:r>
            <a:r>
              <a:rPr lang="en-US" sz="1800" b="1" kern="0" dirty="0">
                <a:latin typeface="Courier New" panose="02070309020205020404" pitchFamily="49" charset="0"/>
                <a:ea typeface="ＭＳ Ｐゴシック" charset="0"/>
                <a:cs typeface="Courier New" panose="02070309020205020404" pitchFamily="49" charset="0"/>
              </a:rPr>
              <a:t>(stderr, "arg2", arg3, arg4)</a:t>
            </a:r>
          </a:p>
          <a:p>
            <a:pPr>
              <a:lnSpc>
                <a:spcPct val="100000"/>
              </a:lnSpc>
            </a:pPr>
            <a:r>
              <a:rPr lang="en-US" sz="1800" kern="0" dirty="0">
                <a:ea typeface="ＭＳ Ｐゴシック" charset="0"/>
                <a:cs typeface="Courier New" panose="02070309020205020404" pitchFamily="49" charset="0"/>
              </a:rPr>
              <a:t>create a literal string for arg2 which tells </a:t>
            </a:r>
            <a:r>
              <a:rPr lang="en-US" sz="1800" kern="0" dirty="0" err="1">
                <a:ea typeface="ＭＳ Ｐゴシック" charset="0"/>
                <a:cs typeface="Courier New" panose="02070309020205020404" pitchFamily="49" charset="0"/>
              </a:rPr>
              <a:t>f</a:t>
            </a:r>
            <a:r>
              <a:rPr lang="en-US" sz="1800" b="1" kern="0" dirty="0" err="1">
                <a:latin typeface="Courier New" panose="02070309020205020404" pitchFamily="49" charset="0"/>
                <a:ea typeface="ＭＳ Ｐゴシック" charset="0"/>
                <a:cs typeface="Courier New" panose="02070309020205020404" pitchFamily="49" charset="0"/>
              </a:rPr>
              <a:t>printf</a:t>
            </a:r>
            <a:r>
              <a:rPr lang="en-US" sz="1800" b="1" kern="0" dirty="0">
                <a:latin typeface="Courier New" panose="02070309020205020404" pitchFamily="49" charset="0"/>
                <a:ea typeface="ＭＳ Ｐゴシック" charset="0"/>
                <a:cs typeface="Courier New" panose="02070309020205020404" pitchFamily="49" charset="0"/>
              </a:rPr>
              <a:t>() </a:t>
            </a:r>
            <a:r>
              <a:rPr lang="en-US" sz="1800" kern="0" dirty="0">
                <a:ea typeface="ＭＳ Ｐゴシック" charset="0"/>
                <a:cs typeface="Courier New" panose="02070309020205020404" pitchFamily="49" charset="0"/>
              </a:rPr>
              <a:t>how to interpret the remaining arguments </a:t>
            </a:r>
          </a:p>
          <a:p>
            <a:pPr>
              <a:lnSpc>
                <a:spcPct val="100000"/>
              </a:lnSpc>
            </a:pPr>
            <a:r>
              <a:rPr lang="en-US" sz="1800" dirty="0">
                <a:solidFill>
                  <a:schemeClr val="accent1"/>
                </a:solidFill>
              </a:rPr>
              <a:t>stdin, </a:t>
            </a:r>
            <a:r>
              <a:rPr lang="en-US" sz="1800" dirty="0" err="1">
                <a:solidFill>
                  <a:schemeClr val="accent1"/>
                </a:solidFill>
              </a:rPr>
              <a:t>stdout</a:t>
            </a:r>
            <a:r>
              <a:rPr lang="en-US" sz="1800" dirty="0">
                <a:solidFill>
                  <a:schemeClr val="accent1"/>
                </a:solidFill>
              </a:rPr>
              <a:t>, stderr </a:t>
            </a:r>
            <a:r>
              <a:rPr lang="en-US" sz="1800" dirty="0"/>
              <a:t>are all </a:t>
            </a:r>
            <a:r>
              <a:rPr lang="en-US" sz="1800" dirty="0">
                <a:solidFill>
                  <a:srgbClr val="00B050"/>
                </a:solidFill>
              </a:rPr>
              <a:t>global variable </a:t>
            </a:r>
            <a:r>
              <a:rPr lang="en-US" sz="1800" dirty="0"/>
              <a:t>and are </a:t>
            </a:r>
            <a:r>
              <a:rPr lang="en-US" sz="1800" dirty="0">
                <a:solidFill>
                  <a:srgbClr val="7030A0"/>
                </a:solidFill>
              </a:rPr>
              <a:t>part of </a:t>
            </a:r>
            <a:r>
              <a:rPr lang="en-US" sz="1800" dirty="0" err="1">
                <a:solidFill>
                  <a:srgbClr val="7030A0"/>
                </a:solidFill>
              </a:rPr>
              <a:t>libc</a:t>
            </a:r>
            <a:endParaRPr lang="en-US" sz="1800" dirty="0">
              <a:solidFill>
                <a:srgbClr val="7030A0"/>
              </a:solidFill>
            </a:endParaRPr>
          </a:p>
          <a:p>
            <a:pPr lvl="1"/>
            <a:r>
              <a:rPr lang="en-US" sz="1800" dirty="0"/>
              <a:t>these </a:t>
            </a:r>
            <a:r>
              <a:rPr lang="en-US" sz="1800" dirty="0">
                <a:solidFill>
                  <a:schemeClr val="accent3"/>
                </a:solidFill>
              </a:rPr>
              <a:t>names are their </a:t>
            </a:r>
            <a:r>
              <a:rPr lang="en-US" sz="1800" dirty="0" err="1">
                <a:solidFill>
                  <a:schemeClr val="accent3"/>
                </a:solidFill>
              </a:rPr>
              <a:t>lside</a:t>
            </a:r>
            <a:r>
              <a:rPr lang="en-US" sz="1800" dirty="0">
                <a:solidFill>
                  <a:schemeClr val="accent3"/>
                </a:solidFill>
              </a:rPr>
              <a:t> (label names) </a:t>
            </a:r>
          </a:p>
          <a:p>
            <a:pPr>
              <a:lnSpc>
                <a:spcPct val="100000"/>
              </a:lnSpc>
            </a:pPr>
            <a:r>
              <a:rPr lang="en-US" sz="1800" dirty="0">
                <a:solidFill>
                  <a:schemeClr val="accent1"/>
                </a:solidFill>
              </a:rPr>
              <a:t>to use </a:t>
            </a:r>
            <a:r>
              <a:rPr lang="en-US" sz="1800" dirty="0"/>
              <a:t>them you must </a:t>
            </a:r>
            <a:r>
              <a:rPr lang="en-US" sz="1800" dirty="0">
                <a:solidFill>
                  <a:srgbClr val="7030A0"/>
                </a:solidFill>
              </a:rPr>
              <a:t>get their </a:t>
            </a:r>
            <a:r>
              <a:rPr lang="en-US" sz="1800" b="1" dirty="0">
                <a:solidFill>
                  <a:srgbClr val="7030A0"/>
                </a:solidFill>
              </a:rPr>
              <a:t>contents</a:t>
            </a:r>
            <a:r>
              <a:rPr lang="en-US" sz="1800" dirty="0">
                <a:solidFill>
                  <a:srgbClr val="7030A0"/>
                </a:solidFill>
              </a:rPr>
              <a:t> to pass to </a:t>
            </a:r>
            <a:r>
              <a:rPr lang="en-US" sz="1800" dirty="0" err="1"/>
              <a:t>fprintf</a:t>
            </a:r>
            <a:r>
              <a:rPr lang="en-US" sz="1800" dirty="0"/>
              <a:t>(), </a:t>
            </a:r>
            <a:r>
              <a:rPr lang="en-US" sz="1800" dirty="0" err="1"/>
              <a:t>fread</a:t>
            </a:r>
            <a:r>
              <a:rPr lang="en-US" sz="1800" dirty="0"/>
              <a:t>(), </a:t>
            </a:r>
            <a:r>
              <a:rPr lang="en-US" sz="1800" dirty="0" err="1"/>
              <a:t>fwrite</a:t>
            </a:r>
            <a:r>
              <a:rPr lang="en-US" sz="1800" dirty="0"/>
              <a:t>()</a:t>
            </a:r>
          </a:p>
        </p:txBody>
      </p:sp>
      <p:sp>
        <p:nvSpPr>
          <p:cNvPr id="15362" name="Title 1"/>
          <p:cNvSpPr>
            <a:spLocks noGrp="1"/>
          </p:cNvSpPr>
          <p:nvPr>
            <p:ph type="title"/>
            <p:custDataLst>
              <p:tags r:id="rId1"/>
            </p:custDataLst>
          </p:nvPr>
        </p:nvSpPr>
        <p:spPr>
          <a:xfrm>
            <a:off x="272375" y="119148"/>
            <a:ext cx="11270579" cy="391196"/>
          </a:xfrm>
        </p:spPr>
        <p:txBody>
          <a:bodyPr/>
          <a:lstStyle/>
          <a:p>
            <a:pPr>
              <a:lnSpc>
                <a:spcPct val="100000"/>
              </a:lnSpc>
            </a:pPr>
            <a:r>
              <a:rPr lang="en-US" altLang="en-US" dirty="0"/>
              <a:t>Example calling </a:t>
            </a:r>
            <a:r>
              <a:rPr lang="en-US" altLang="en-US" dirty="0" err="1"/>
              <a:t>fprintf</a:t>
            </a:r>
            <a:r>
              <a:rPr lang="en-US" altLang="en-US" dirty="0"/>
              <a:t>()</a:t>
            </a:r>
          </a:p>
        </p:txBody>
      </p:sp>
      <p:sp>
        <p:nvSpPr>
          <p:cNvPr id="22" name="Rounded Rectangle 21">
            <a:extLst>
              <a:ext uri="{FF2B5EF4-FFF2-40B4-BE49-F238E27FC236}">
                <a16:creationId xmlns:a16="http://schemas.microsoft.com/office/drawing/2014/main" id="{06856578-BEA3-8341-89AF-91D240CD3D10}"/>
              </a:ext>
            </a:extLst>
          </p:cNvPr>
          <p:cNvSpPr/>
          <p:nvPr/>
        </p:nvSpPr>
        <p:spPr bwMode="auto">
          <a:xfrm>
            <a:off x="5147869" y="2819270"/>
            <a:ext cx="6395085" cy="95011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latin typeface="Consolas" panose="020B0609020204030204" pitchFamily="49" charset="0"/>
                <a:cs typeface="Consolas" panose="020B0609020204030204" pitchFamily="49" charset="0"/>
              </a:rPr>
              <a:t>	</a:t>
            </a:r>
            <a:r>
              <a:rPr lang="en-US" dirty="0">
                <a:solidFill>
                  <a:srgbClr val="FF0000"/>
                </a:solidFill>
                <a:latin typeface="Consolas" panose="020B0609020204030204" pitchFamily="49" charset="0"/>
                <a:cs typeface="Consolas" panose="020B0609020204030204" pitchFamily="49" charset="0"/>
              </a:rPr>
              <a:t>.extern </a:t>
            </a:r>
            <a:r>
              <a:rPr lang="en-US" dirty="0" err="1">
                <a:solidFill>
                  <a:srgbClr val="FF0000"/>
                </a:solidFill>
                <a:latin typeface="Consolas" panose="020B0609020204030204" pitchFamily="49" charset="0"/>
                <a:cs typeface="Consolas" panose="020B0609020204030204" pitchFamily="49" charset="0"/>
              </a:rPr>
              <a:t>fprintf</a:t>
            </a:r>
            <a:r>
              <a:rPr lang="en-US" dirty="0">
                <a:solidFill>
                  <a:srgbClr val="FF0000"/>
                </a:solidFill>
                <a:latin typeface="Consolas" panose="020B0609020204030204" pitchFamily="49" charset="0"/>
                <a:cs typeface="Consolas" panose="020B0609020204030204" pitchFamily="49" charset="0"/>
              </a:rPr>
              <a:t>      //declare </a:t>
            </a:r>
            <a:r>
              <a:rPr lang="en-US" dirty="0" err="1">
                <a:solidFill>
                  <a:srgbClr val="FF0000"/>
                </a:solidFill>
                <a:latin typeface="Consolas" panose="020B0609020204030204" pitchFamily="49" charset="0"/>
                <a:cs typeface="Consolas" panose="020B0609020204030204" pitchFamily="49" charset="0"/>
              </a:rPr>
              <a:t>fprintf</a:t>
            </a:r>
            <a:endParaRPr lang="en-US" dirty="0">
              <a:solidFill>
                <a:srgbClr val="FF0000"/>
              </a:solidFill>
              <a:latin typeface="Consolas" panose="020B0609020204030204" pitchFamily="49" charset="0"/>
              <a:cs typeface="Consolas" panose="020B0609020204030204" pitchFamily="49" charset="0"/>
            </a:endParaRPr>
          </a:p>
          <a:p>
            <a:r>
              <a:rPr lang="en-US" dirty="0">
                <a:solidFill>
                  <a:srgbClr val="7030A0"/>
                </a:solidFill>
                <a:latin typeface="Consolas" panose="020B0609020204030204" pitchFamily="49" charset="0"/>
                <a:cs typeface="Consolas" panose="020B0609020204030204" pitchFamily="49" charset="0"/>
              </a:rPr>
              <a:t>	.section .</a:t>
            </a:r>
            <a:r>
              <a:rPr lang="en-US" dirty="0" err="1">
                <a:solidFill>
                  <a:srgbClr val="7030A0"/>
                </a:solidFill>
                <a:latin typeface="Consolas" panose="020B0609020204030204" pitchFamily="49" charset="0"/>
                <a:cs typeface="Consolas" panose="020B0609020204030204" pitchFamily="49" charset="0"/>
              </a:rPr>
              <a:t>rodata</a:t>
            </a:r>
            <a:r>
              <a:rPr lang="en-US" dirty="0">
                <a:solidFill>
                  <a:srgbClr val="7030A0"/>
                </a:solidFill>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 note the dots "."</a:t>
            </a:r>
          </a:p>
          <a:p>
            <a:r>
              <a:rPr lang="en-US" dirty="0">
                <a:solidFill>
                  <a:schemeClr val="accent3"/>
                </a:solidFill>
                <a:latin typeface="Consolas" panose="020B0609020204030204" pitchFamily="49" charset="0"/>
                <a:cs typeface="Consolas" panose="020B0609020204030204" pitchFamily="49" charset="0"/>
              </a:rPr>
              <a:t>.</a:t>
            </a:r>
            <a:r>
              <a:rPr lang="en-US" dirty="0" err="1">
                <a:solidFill>
                  <a:schemeClr val="accent3"/>
                </a:solidFill>
                <a:latin typeface="Consolas" panose="020B0609020204030204" pitchFamily="49" charset="0"/>
                <a:cs typeface="Consolas" panose="020B0609020204030204" pitchFamily="49" charset="0"/>
              </a:rPr>
              <a:t>Lfst</a:t>
            </a:r>
            <a:r>
              <a:rPr lang="en-US" dirty="0">
                <a:solidFill>
                  <a:schemeClr val="accent3"/>
                </a:solidFill>
                <a:latin typeface="Consolas" panose="020B0609020204030204" pitchFamily="49" charset="0"/>
                <a:cs typeface="Consolas" panose="020B0609020204030204" pitchFamily="49" charset="0"/>
              </a:rPr>
              <a:t>:	</a:t>
            </a:r>
            <a:r>
              <a:rPr lang="en-US" dirty="0">
                <a:solidFill>
                  <a:srgbClr val="7030A0"/>
                </a:solidFill>
                <a:latin typeface="Consolas" panose="020B0609020204030204" pitchFamily="49" charset="0"/>
                <a:cs typeface="Consolas" panose="020B0609020204030204" pitchFamily="49" charset="0"/>
              </a:rPr>
              <a:t>.string  </a:t>
            </a:r>
            <a:r>
              <a:rPr lang="en-US" dirty="0">
                <a:solidFill>
                  <a:srgbClr val="F3753F"/>
                </a:solidFill>
                <a:latin typeface="Consolas" panose="020B0609020204030204" pitchFamily="49" charset="0"/>
                <a:cs typeface="Consolas" panose="020B0609020204030204" pitchFamily="49" charset="0"/>
              </a:rPr>
              <a:t>"c=%d\n"</a:t>
            </a:r>
          </a:p>
        </p:txBody>
      </p:sp>
      <p:sp>
        <p:nvSpPr>
          <p:cNvPr id="6" name="Rounded Rectangle 5">
            <a:extLst>
              <a:ext uri="{FF2B5EF4-FFF2-40B4-BE49-F238E27FC236}">
                <a16:creationId xmlns:a16="http://schemas.microsoft.com/office/drawing/2014/main" id="{AA61200D-6BC8-E541-B1EC-21A833ACAA4D}"/>
              </a:ext>
            </a:extLst>
          </p:cNvPr>
          <p:cNvSpPr/>
          <p:nvPr/>
        </p:nvSpPr>
        <p:spPr bwMode="auto">
          <a:xfrm>
            <a:off x="5112954" y="4016459"/>
            <a:ext cx="6910350" cy="2438638"/>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latin typeface="Consolas" panose="020B0609020204030204" pitchFamily="49" charset="0"/>
                <a:cs typeface="Consolas" panose="020B0609020204030204" pitchFamily="49" charset="0"/>
              </a:rPr>
              <a:t>// part of the </a:t>
            </a:r>
            <a:r>
              <a:rPr lang="en-US" sz="1600" dirty="0">
                <a:solidFill>
                  <a:srgbClr val="FF0000"/>
                </a:solidFill>
                <a:latin typeface="Consolas" panose="020B0609020204030204" pitchFamily="49" charset="0"/>
                <a:cs typeface="Consolas" panose="020B0609020204030204" pitchFamily="49" charset="0"/>
              </a:rPr>
              <a:t>text segment </a:t>
            </a:r>
            <a:r>
              <a:rPr lang="en-US" sz="1600" dirty="0">
                <a:latin typeface="Consolas" panose="020B0609020204030204" pitchFamily="49" charset="0"/>
                <a:cs typeface="Consolas" panose="020B0609020204030204" pitchFamily="49" charset="0"/>
              </a:rPr>
              <a:t>below</a:t>
            </a:r>
          </a:p>
          <a:p>
            <a:r>
              <a:rPr lang="en-US" sz="1600" dirty="0">
                <a:solidFill>
                  <a:srgbClr val="0070C0"/>
                </a:solidFill>
                <a:latin typeface="Consolas" panose="020B0609020204030204" pitchFamily="49" charset="0"/>
                <a:cs typeface="Consolas" panose="020B0609020204030204" pitchFamily="49" charset="0"/>
              </a:rPr>
              <a:t>        mov     r2, 2	    </a:t>
            </a:r>
            <a:r>
              <a:rPr lang="en-US" sz="1600" dirty="0">
                <a:solidFill>
                  <a:srgbClr val="00B050"/>
                </a:solidFill>
                <a:latin typeface="Consolas" panose="020B0609020204030204" pitchFamily="49" charset="0"/>
                <a:cs typeface="Consolas" panose="020B0609020204030204" pitchFamily="49" charset="0"/>
              </a:rPr>
              <a:t>// int a = 2;</a:t>
            </a:r>
          </a:p>
          <a:p>
            <a:r>
              <a:rPr lang="en-US" sz="1600" dirty="0">
                <a:solidFill>
                  <a:srgbClr val="0070C0"/>
                </a:solidFill>
                <a:latin typeface="Consolas" panose="020B0609020204030204" pitchFamily="49" charset="0"/>
                <a:cs typeface="Consolas" panose="020B0609020204030204" pitchFamily="49" charset="0"/>
              </a:rPr>
              <a:t>        mov     r3, 3	    </a:t>
            </a:r>
            <a:r>
              <a:rPr lang="en-US" sz="1600" dirty="0">
                <a:solidFill>
                  <a:srgbClr val="00B050"/>
                </a:solidFill>
                <a:latin typeface="Consolas" panose="020B0609020204030204" pitchFamily="49" charset="0"/>
                <a:cs typeface="Consolas" panose="020B0609020204030204" pitchFamily="49" charset="0"/>
              </a:rPr>
              <a:t>// int b = 3;</a:t>
            </a:r>
          </a:p>
          <a:p>
            <a:r>
              <a:rPr lang="en-US" sz="1600" dirty="0">
                <a:solidFill>
                  <a:srgbClr val="0070C0"/>
                </a:solidFill>
                <a:latin typeface="Consolas" panose="020B0609020204030204" pitchFamily="49" charset="0"/>
                <a:cs typeface="Consolas" panose="020B0609020204030204" pitchFamily="49" charset="0"/>
              </a:rPr>
              <a:t>        add     </a:t>
            </a:r>
            <a:r>
              <a:rPr lang="en-US" sz="1600" dirty="0">
                <a:solidFill>
                  <a:srgbClr val="FF0000"/>
                </a:solidFill>
                <a:latin typeface="Consolas" panose="020B0609020204030204" pitchFamily="49" charset="0"/>
                <a:cs typeface="Consolas" panose="020B0609020204030204" pitchFamily="49" charset="0"/>
              </a:rPr>
              <a:t>r2</a:t>
            </a:r>
            <a:r>
              <a:rPr lang="en-US" sz="1600" dirty="0">
                <a:solidFill>
                  <a:srgbClr val="0070C0"/>
                </a:solidFill>
                <a:latin typeface="Consolas" panose="020B0609020204030204" pitchFamily="49" charset="0"/>
                <a:cs typeface="Consolas" panose="020B0609020204030204" pitchFamily="49" charset="0"/>
              </a:rPr>
              <a:t>, r2, r3   </a:t>
            </a:r>
            <a:r>
              <a:rPr lang="en-US" sz="1600" dirty="0">
                <a:solidFill>
                  <a:srgbClr val="00B050"/>
                </a:solidFill>
                <a:latin typeface="Consolas" panose="020B0609020204030204" pitchFamily="49" charset="0"/>
                <a:cs typeface="Consolas" panose="020B0609020204030204" pitchFamily="49" charset="0"/>
              </a:rPr>
              <a:t>// </a:t>
            </a:r>
            <a:r>
              <a:rPr lang="en-US" sz="1600" dirty="0" err="1">
                <a:solidFill>
                  <a:schemeClr val="accent6"/>
                </a:solidFill>
                <a:latin typeface="Consolas" panose="020B0609020204030204" pitchFamily="49" charset="0"/>
                <a:cs typeface="Consolas" panose="020B0609020204030204" pitchFamily="49" charset="0"/>
              </a:rPr>
              <a:t>arg</a:t>
            </a:r>
            <a:r>
              <a:rPr lang="en-US" sz="1600" dirty="0">
                <a:solidFill>
                  <a:schemeClr val="accent6"/>
                </a:solidFill>
                <a:latin typeface="Consolas" panose="020B0609020204030204" pitchFamily="49" charset="0"/>
                <a:cs typeface="Consolas" panose="020B0609020204030204" pitchFamily="49" charset="0"/>
              </a:rPr>
              <a:t> 3: </a:t>
            </a:r>
            <a:r>
              <a:rPr lang="en-US" sz="1600" dirty="0">
                <a:solidFill>
                  <a:srgbClr val="00B050"/>
                </a:solidFill>
                <a:latin typeface="Consolas" panose="020B0609020204030204" pitchFamily="49" charset="0"/>
                <a:cs typeface="Consolas" panose="020B0609020204030204" pitchFamily="49" charset="0"/>
              </a:rPr>
              <a:t>int c = a + b;</a:t>
            </a:r>
          </a:p>
          <a:p>
            <a:r>
              <a:rPr lang="en-US" sz="1600" dirty="0">
                <a:solidFill>
                  <a:srgbClr val="00B050"/>
                </a:solidFill>
                <a:latin typeface="Consolas" panose="020B0609020204030204" pitchFamily="49" charset="0"/>
                <a:cs typeface="Consolas" panose="020B0609020204030204" pitchFamily="49" charset="0"/>
              </a:rPr>
              <a:t>                             </a:t>
            </a:r>
            <a:endParaRPr lang="en-US" sz="1600" dirty="0">
              <a:solidFill>
                <a:srgbClr val="0070C0"/>
              </a:solidFill>
              <a:latin typeface="Consolas" panose="020B0609020204030204" pitchFamily="49" charset="0"/>
              <a:cs typeface="Consolas" panose="020B0609020204030204" pitchFamily="49" charset="0"/>
            </a:endParaRPr>
          </a:p>
          <a:p>
            <a:r>
              <a:rPr lang="en-US" sz="1600" dirty="0">
                <a:solidFill>
                  <a:srgbClr val="C00000"/>
                </a:solidFill>
                <a:latin typeface="Consolas" panose="020B0609020204030204" pitchFamily="49" charset="0"/>
                <a:cs typeface="Consolas" panose="020B0609020204030204" pitchFamily="49" charset="0"/>
              </a:rPr>
              <a:t>        </a:t>
            </a:r>
            <a:r>
              <a:rPr lang="en-US" sz="1600" dirty="0" err="1">
                <a:solidFill>
                  <a:srgbClr val="C00000"/>
                </a:solidFill>
                <a:latin typeface="Consolas" panose="020B0609020204030204" pitchFamily="49" charset="0"/>
                <a:cs typeface="Consolas" panose="020B0609020204030204" pitchFamily="49" charset="0"/>
              </a:rPr>
              <a:t>ldr</a:t>
            </a:r>
            <a:r>
              <a:rPr lang="en-US" sz="1600" dirty="0">
                <a:solidFill>
                  <a:srgbClr val="C00000"/>
                </a:solidFill>
                <a:latin typeface="Consolas" panose="020B0609020204030204" pitchFamily="49" charset="0"/>
                <a:cs typeface="Consolas" panose="020B0609020204030204" pitchFamily="49" charset="0"/>
              </a:rPr>
              <a:t>     r0, =stderr  // get stderr address</a:t>
            </a:r>
          </a:p>
          <a:p>
            <a:r>
              <a:rPr lang="en-US" sz="1600" dirty="0">
                <a:solidFill>
                  <a:srgbClr val="C00000"/>
                </a:solidFill>
                <a:latin typeface="Consolas" panose="020B0609020204030204" pitchFamily="49" charset="0"/>
                <a:cs typeface="Consolas" panose="020B0609020204030204" pitchFamily="49" charset="0"/>
              </a:rPr>
              <a:t>        </a:t>
            </a:r>
            <a:r>
              <a:rPr lang="en-US" sz="1600" dirty="0" err="1">
                <a:solidFill>
                  <a:srgbClr val="C00000"/>
                </a:solidFill>
                <a:latin typeface="Consolas" panose="020B0609020204030204" pitchFamily="49" charset="0"/>
                <a:cs typeface="Consolas" panose="020B0609020204030204" pitchFamily="49" charset="0"/>
              </a:rPr>
              <a:t>ldr</a:t>
            </a:r>
            <a:r>
              <a:rPr lang="en-US" sz="1600" dirty="0">
                <a:solidFill>
                  <a:srgbClr val="C00000"/>
                </a:solidFill>
                <a:latin typeface="Consolas" panose="020B0609020204030204" pitchFamily="49" charset="0"/>
                <a:cs typeface="Consolas" panose="020B0609020204030204" pitchFamily="49" charset="0"/>
              </a:rPr>
              <a:t>     r0, [r0]     // </a:t>
            </a:r>
            <a:r>
              <a:rPr lang="en-US" sz="1600" dirty="0" err="1">
                <a:solidFill>
                  <a:schemeClr val="accent6"/>
                </a:solidFill>
                <a:latin typeface="Consolas" panose="020B0609020204030204" pitchFamily="49" charset="0"/>
                <a:cs typeface="Consolas" panose="020B0609020204030204" pitchFamily="49" charset="0"/>
              </a:rPr>
              <a:t>arg</a:t>
            </a:r>
            <a:r>
              <a:rPr lang="en-US" sz="1600" dirty="0">
                <a:solidFill>
                  <a:schemeClr val="accent6"/>
                </a:solidFill>
                <a:latin typeface="Consolas" panose="020B0609020204030204" pitchFamily="49" charset="0"/>
                <a:cs typeface="Consolas" panose="020B0609020204030204" pitchFamily="49" charset="0"/>
              </a:rPr>
              <a:t> 1:</a:t>
            </a:r>
            <a:r>
              <a:rPr lang="en-US" sz="1600" dirty="0">
                <a:solidFill>
                  <a:srgbClr val="00B050"/>
                </a:solidFill>
                <a:latin typeface="Consolas" panose="020B0609020204030204" pitchFamily="49" charset="0"/>
                <a:cs typeface="Consolas" panose="020B0609020204030204" pitchFamily="49" charset="0"/>
              </a:rPr>
              <a:t> </a:t>
            </a:r>
            <a:r>
              <a:rPr lang="en-US" sz="1600" dirty="0">
                <a:solidFill>
                  <a:srgbClr val="C00000"/>
                </a:solidFill>
                <a:latin typeface="Consolas" panose="020B0609020204030204" pitchFamily="49" charset="0"/>
                <a:cs typeface="Consolas" panose="020B0609020204030204" pitchFamily="49" charset="0"/>
              </a:rPr>
              <a:t>get stderr contents  </a:t>
            </a:r>
          </a:p>
          <a:p>
            <a:r>
              <a:rPr lang="en-US" sz="1600" dirty="0">
                <a:solidFill>
                  <a:srgbClr val="0070C0"/>
                </a:solidFill>
                <a:latin typeface="Consolas" panose="020B0609020204030204" pitchFamily="49" charset="0"/>
                <a:cs typeface="Consolas" panose="020B0609020204030204" pitchFamily="49" charset="0"/>
              </a:rPr>
              <a:t>        </a:t>
            </a:r>
            <a:r>
              <a:rPr lang="en-US" sz="1600" dirty="0" err="1">
                <a:solidFill>
                  <a:srgbClr val="0070C0"/>
                </a:solidFill>
                <a:latin typeface="Consolas" panose="020B0609020204030204" pitchFamily="49" charset="0"/>
                <a:cs typeface="Consolas" panose="020B0609020204030204" pitchFamily="49" charset="0"/>
              </a:rPr>
              <a:t>ldr</a:t>
            </a:r>
            <a:r>
              <a:rPr lang="en-US" sz="1600" dirty="0">
                <a:solidFill>
                  <a:srgbClr val="0070C0"/>
                </a:solidFill>
                <a:latin typeface="Consolas" panose="020B0609020204030204" pitchFamily="49" charset="0"/>
                <a:cs typeface="Consolas" panose="020B0609020204030204" pitchFamily="49" charset="0"/>
              </a:rPr>
              <a:t>     </a:t>
            </a:r>
            <a:r>
              <a:rPr lang="en-US" sz="1600" dirty="0">
                <a:solidFill>
                  <a:srgbClr val="FF0000"/>
                </a:solidFill>
                <a:latin typeface="Consolas" panose="020B0609020204030204" pitchFamily="49" charset="0"/>
                <a:cs typeface="Consolas" panose="020B0609020204030204" pitchFamily="49" charset="0"/>
              </a:rPr>
              <a:t>r1</a:t>
            </a:r>
            <a:r>
              <a:rPr lang="en-US" sz="1600" dirty="0">
                <a:solidFill>
                  <a:srgbClr val="0070C0"/>
                </a:solidFill>
                <a:latin typeface="Consolas" panose="020B0609020204030204" pitchFamily="49" charset="0"/>
                <a:cs typeface="Consolas" panose="020B0609020204030204" pitchFamily="49" charset="0"/>
              </a:rPr>
              <a:t>, =.</a:t>
            </a:r>
            <a:r>
              <a:rPr lang="en-US" sz="1600" dirty="0" err="1">
                <a:solidFill>
                  <a:srgbClr val="0070C0"/>
                </a:solidFill>
                <a:latin typeface="Consolas" panose="020B0609020204030204" pitchFamily="49" charset="0"/>
                <a:cs typeface="Consolas" panose="020B0609020204030204" pitchFamily="49" charset="0"/>
              </a:rPr>
              <a:t>Lfst</a:t>
            </a:r>
            <a:r>
              <a:rPr lang="en-US" sz="1600" dirty="0">
                <a:solidFill>
                  <a:srgbClr val="0070C0"/>
                </a:solidFill>
                <a:latin typeface="Consolas" panose="020B0609020204030204" pitchFamily="49" charset="0"/>
                <a:cs typeface="Consolas" panose="020B0609020204030204" pitchFamily="49" charset="0"/>
              </a:rPr>
              <a:t>   // </a:t>
            </a:r>
            <a:r>
              <a:rPr lang="en-US" sz="1600" dirty="0" err="1">
                <a:solidFill>
                  <a:schemeClr val="accent6"/>
                </a:solidFill>
                <a:latin typeface="Consolas" panose="020B0609020204030204" pitchFamily="49" charset="0"/>
                <a:cs typeface="Consolas" panose="020B0609020204030204" pitchFamily="49" charset="0"/>
              </a:rPr>
              <a:t>arg</a:t>
            </a:r>
            <a:r>
              <a:rPr lang="en-US" sz="1600" dirty="0">
                <a:solidFill>
                  <a:schemeClr val="accent6"/>
                </a:solidFill>
                <a:latin typeface="Consolas" panose="020B0609020204030204" pitchFamily="49" charset="0"/>
                <a:cs typeface="Consolas" panose="020B0609020204030204" pitchFamily="49" charset="0"/>
              </a:rPr>
              <a:t> 2: </a:t>
            </a:r>
            <a:r>
              <a:rPr lang="en-US" sz="1600" dirty="0">
                <a:solidFill>
                  <a:srgbClr val="0070C0"/>
                </a:solidFill>
                <a:latin typeface="Consolas" panose="020B0609020204030204" pitchFamily="49" charset="0"/>
                <a:cs typeface="Consolas" panose="020B0609020204030204" pitchFamily="49" charset="0"/>
              </a:rPr>
              <a:t>=literal address</a:t>
            </a:r>
          </a:p>
          <a:p>
            <a:r>
              <a:rPr lang="en-US" sz="1600" dirty="0">
                <a:solidFill>
                  <a:srgbClr val="0070C0"/>
                </a:solidFill>
                <a:latin typeface="Consolas" panose="020B0609020204030204" pitchFamily="49" charset="0"/>
                <a:cs typeface="Consolas" panose="020B0609020204030204" pitchFamily="49" charset="0"/>
              </a:rPr>
              <a:t>        bl	 </a:t>
            </a:r>
            <a:r>
              <a:rPr lang="en-US" sz="1600" dirty="0" err="1">
                <a:solidFill>
                  <a:srgbClr val="0070C0"/>
                </a:solidFill>
                <a:latin typeface="Consolas" panose="020B0609020204030204" pitchFamily="49" charset="0"/>
                <a:cs typeface="Consolas" panose="020B0609020204030204" pitchFamily="49" charset="0"/>
              </a:rPr>
              <a:t>fprintf</a:t>
            </a:r>
            <a:endParaRPr lang="en-US" sz="1600" dirty="0">
              <a:solidFill>
                <a:srgbClr val="0070C0"/>
              </a:solidFill>
              <a:latin typeface="Consolas" panose="020B0609020204030204" pitchFamily="49" charset="0"/>
              <a:cs typeface="Consolas" panose="020B0609020204030204" pitchFamily="49" charset="0"/>
            </a:endParaRPr>
          </a:p>
        </p:txBody>
      </p:sp>
      <p:sp>
        <p:nvSpPr>
          <p:cNvPr id="8" name="Rounded Rectangle 7">
            <a:extLst>
              <a:ext uri="{FF2B5EF4-FFF2-40B4-BE49-F238E27FC236}">
                <a16:creationId xmlns:a16="http://schemas.microsoft.com/office/drawing/2014/main" id="{0075CE48-0407-EF44-8A5A-20D395D14D36}"/>
              </a:ext>
            </a:extLst>
          </p:cNvPr>
          <p:cNvSpPr/>
          <p:nvPr/>
        </p:nvSpPr>
        <p:spPr bwMode="auto">
          <a:xfrm>
            <a:off x="146361" y="2851883"/>
            <a:ext cx="3901913" cy="389548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latin typeface="Consolas" panose="020B0609020204030204" pitchFamily="49" charset="0"/>
                <a:cs typeface="Consolas" panose="020B0609020204030204" pitchFamily="49" charset="0"/>
              </a:rPr>
              <a:t>#include &lt;</a:t>
            </a:r>
            <a:r>
              <a:rPr lang="en-US" sz="1600" dirty="0" err="1">
                <a:latin typeface="Consolas" panose="020B0609020204030204" pitchFamily="49" charset="0"/>
                <a:cs typeface="Consolas" panose="020B0609020204030204" pitchFamily="49" charset="0"/>
              </a:rPr>
              <a:t>stdio.h</a:t>
            </a:r>
            <a:r>
              <a:rPr lang="en-US" sz="1600" dirty="0">
                <a:latin typeface="Consolas" panose="020B0609020204030204" pitchFamily="49" charset="0"/>
                <a:cs typeface="Consolas" panose="020B0609020204030204" pitchFamily="49" charset="0"/>
              </a:rPr>
              <a:t>&gt;</a:t>
            </a:r>
          </a:p>
          <a:p>
            <a:r>
              <a:rPr lang="en-US" sz="1600" dirty="0">
                <a:latin typeface="Consolas" panose="020B0609020204030204" pitchFamily="49" charset="0"/>
                <a:cs typeface="Consolas" panose="020B0609020204030204" pitchFamily="49" charset="0"/>
              </a:rPr>
              <a:t>#include &lt;</a:t>
            </a:r>
            <a:r>
              <a:rPr lang="en-US" sz="1600" dirty="0" err="1">
                <a:latin typeface="Consolas" panose="020B0609020204030204" pitchFamily="49" charset="0"/>
                <a:cs typeface="Consolas" panose="020B0609020204030204" pitchFamily="49" charset="0"/>
              </a:rPr>
              <a:t>stdlib.h</a:t>
            </a:r>
            <a:r>
              <a:rPr lang="en-US" sz="1600" dirty="0">
                <a:latin typeface="Consolas" panose="020B0609020204030204" pitchFamily="49" charset="0"/>
                <a:cs typeface="Consolas" panose="020B0609020204030204" pitchFamily="49" charset="0"/>
              </a:rPr>
              <a:t>&gt;</a:t>
            </a:r>
          </a:p>
          <a:p>
            <a:r>
              <a:rPr lang="en-US" sz="1600" dirty="0">
                <a:latin typeface="Consolas" panose="020B0609020204030204" pitchFamily="49" charset="0"/>
                <a:cs typeface="Consolas" panose="020B0609020204030204" pitchFamily="49" charset="0"/>
              </a:rPr>
              <a:t>int</a:t>
            </a:r>
          </a:p>
          <a:p>
            <a:r>
              <a:rPr lang="en-US" sz="1600" dirty="0">
                <a:latin typeface="Consolas" panose="020B0609020204030204" pitchFamily="49" charset="0"/>
                <a:cs typeface="Consolas" panose="020B0609020204030204" pitchFamily="49" charset="0"/>
              </a:rPr>
              <a:t>main(void)</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int a = 2;</a:t>
            </a:r>
          </a:p>
          <a:p>
            <a:r>
              <a:rPr lang="en-US" sz="1600" dirty="0">
                <a:latin typeface="Consolas" panose="020B0609020204030204" pitchFamily="49" charset="0"/>
                <a:cs typeface="Consolas" panose="020B0609020204030204" pitchFamily="49" charset="0"/>
              </a:rPr>
              <a:t>    int b = 3;</a:t>
            </a:r>
          </a:p>
          <a:p>
            <a:r>
              <a:rPr lang="en-US" sz="1600" dirty="0">
                <a:latin typeface="Consolas" panose="020B0609020204030204" pitchFamily="49" charset="0"/>
                <a:cs typeface="Consolas" panose="020B0609020204030204" pitchFamily="49" charset="0"/>
              </a:rPr>
              <a:t>    int c;</a:t>
            </a:r>
          </a:p>
          <a:p>
            <a:endParaRPr lang="en-US" sz="1600" dirty="0">
              <a:latin typeface="Consolas" panose="020B0609020204030204" pitchFamily="49" charset="0"/>
              <a:cs typeface="Consolas" panose="020B0609020204030204" pitchFamily="49" charset="0"/>
            </a:endParaRPr>
          </a:p>
          <a:p>
            <a:r>
              <a:rPr lang="en-US" sz="1600" dirty="0">
                <a:solidFill>
                  <a:srgbClr val="0070C0"/>
                </a:solidFill>
                <a:latin typeface="Consolas" panose="020B0609020204030204" pitchFamily="49" charset="0"/>
                <a:cs typeface="Consolas" panose="020B0609020204030204" pitchFamily="49" charset="0"/>
              </a:rPr>
              <a:t>    </a:t>
            </a:r>
            <a:r>
              <a:rPr lang="en-US" sz="1600" dirty="0">
                <a:solidFill>
                  <a:srgbClr val="FF0000"/>
                </a:solidFill>
                <a:latin typeface="Consolas" panose="020B0609020204030204" pitchFamily="49" charset="0"/>
                <a:cs typeface="Consolas" panose="020B0609020204030204" pitchFamily="49" charset="0"/>
              </a:rPr>
              <a:t>c</a:t>
            </a:r>
            <a:r>
              <a:rPr lang="en-US" sz="1600" dirty="0">
                <a:solidFill>
                  <a:srgbClr val="0070C0"/>
                </a:solidFill>
                <a:latin typeface="Consolas" panose="020B0609020204030204" pitchFamily="49" charset="0"/>
                <a:cs typeface="Consolas" panose="020B0609020204030204" pitchFamily="49" charset="0"/>
              </a:rPr>
              <a:t> = a + b;</a:t>
            </a:r>
          </a:p>
          <a:p>
            <a:r>
              <a:rPr lang="en-US" sz="1600" dirty="0">
                <a:solidFill>
                  <a:srgbClr val="0070C0"/>
                </a:solidFill>
                <a:latin typeface="Consolas" panose="020B0609020204030204" pitchFamily="49" charset="0"/>
                <a:cs typeface="Consolas" panose="020B0609020204030204" pitchFamily="49" charset="0"/>
              </a:rPr>
              <a:t>    </a:t>
            </a:r>
            <a:r>
              <a:rPr lang="en-US" sz="1600" dirty="0" err="1">
                <a:solidFill>
                  <a:srgbClr val="0070C0"/>
                </a:solidFill>
                <a:latin typeface="Consolas" panose="020B0609020204030204" pitchFamily="49" charset="0"/>
                <a:cs typeface="Consolas" panose="020B0609020204030204" pitchFamily="49" charset="0"/>
              </a:rPr>
              <a:t>fprintf</a:t>
            </a:r>
            <a:r>
              <a:rPr lang="en-US" sz="1600" dirty="0">
                <a:solidFill>
                  <a:srgbClr val="0070C0"/>
                </a:solidFill>
                <a:latin typeface="Consolas" panose="020B0609020204030204" pitchFamily="49" charset="0"/>
                <a:cs typeface="Consolas" panose="020B0609020204030204" pitchFamily="49" charset="0"/>
              </a:rPr>
              <a:t>(</a:t>
            </a:r>
            <a:r>
              <a:rPr lang="en-US" sz="1600" dirty="0" err="1">
                <a:solidFill>
                  <a:srgbClr val="0070C0"/>
                </a:solidFill>
                <a:latin typeface="Consolas" panose="020B0609020204030204" pitchFamily="49" charset="0"/>
                <a:cs typeface="Consolas" panose="020B0609020204030204" pitchFamily="49" charset="0"/>
              </a:rPr>
              <a:t>stderr,"c</a:t>
            </a:r>
            <a:r>
              <a:rPr lang="en-US" sz="1600" dirty="0">
                <a:solidFill>
                  <a:srgbClr val="0070C0"/>
                </a:solidFill>
                <a:latin typeface="Consolas" panose="020B0609020204030204" pitchFamily="49" charset="0"/>
                <a:cs typeface="Consolas" panose="020B0609020204030204" pitchFamily="49" charset="0"/>
              </a:rPr>
              <a:t>=%d\n", c);</a:t>
            </a:r>
          </a:p>
          <a:p>
            <a:endParaRPr lang="en-US" sz="1600" dirty="0">
              <a:latin typeface="Consolas" panose="020B0609020204030204" pitchFamily="49" charset="0"/>
              <a:cs typeface="Consolas" panose="020B0609020204030204" pitchFamily="49" charset="0"/>
            </a:endParaRP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return EXIT_SUCCESS;</a:t>
            </a:r>
          </a:p>
          <a:p>
            <a:r>
              <a:rPr lang="en-US" sz="1600" dirty="0">
                <a:latin typeface="Consolas" panose="020B0609020204030204" pitchFamily="49" charset="0"/>
                <a:cs typeface="Consolas" panose="020B0609020204030204" pitchFamily="49" charset="0"/>
              </a:rPr>
              <a:t>}</a:t>
            </a:r>
          </a:p>
        </p:txBody>
      </p:sp>
      <p:grpSp>
        <p:nvGrpSpPr>
          <p:cNvPr id="5" name="Group 4">
            <a:extLst>
              <a:ext uri="{FF2B5EF4-FFF2-40B4-BE49-F238E27FC236}">
                <a16:creationId xmlns:a16="http://schemas.microsoft.com/office/drawing/2014/main" id="{F7B3C80C-5378-8242-A5F5-9CF16A13B695}"/>
              </a:ext>
            </a:extLst>
          </p:cNvPr>
          <p:cNvGrpSpPr/>
          <p:nvPr/>
        </p:nvGrpSpPr>
        <p:grpSpPr>
          <a:xfrm>
            <a:off x="3682135" y="5311907"/>
            <a:ext cx="2200191" cy="923330"/>
            <a:chOff x="3975234" y="5310205"/>
            <a:chExt cx="1846665" cy="923330"/>
          </a:xfrm>
        </p:grpSpPr>
        <p:sp>
          <p:nvSpPr>
            <p:cNvPr id="3" name="TextBox 2">
              <a:extLst>
                <a:ext uri="{FF2B5EF4-FFF2-40B4-BE49-F238E27FC236}">
                  <a16:creationId xmlns:a16="http://schemas.microsoft.com/office/drawing/2014/main" id="{AB55667D-BE66-AE40-885D-2B51E2172BC9}"/>
                </a:ext>
              </a:extLst>
            </p:cNvPr>
            <p:cNvSpPr txBox="1"/>
            <p:nvPr/>
          </p:nvSpPr>
          <p:spPr>
            <a:xfrm>
              <a:off x="4379495" y="5310205"/>
              <a:ext cx="1442404" cy="923330"/>
            </a:xfrm>
            <a:prstGeom prst="rect">
              <a:avLst/>
            </a:prstGeom>
            <a:solidFill>
              <a:schemeClr val="accent4">
                <a:lumMod val="20000"/>
                <a:lumOff val="80000"/>
              </a:schemeClr>
            </a:solidFill>
            <a:ln>
              <a:solidFill>
                <a:srgbClr val="0070C0"/>
              </a:solidFill>
            </a:ln>
          </p:spPr>
          <p:txBody>
            <a:bodyPr wrap="square" rtlCol="0">
              <a:spAutoFit/>
            </a:bodyPr>
            <a:lstStyle/>
            <a:p>
              <a:r>
                <a:rPr lang="en-US" dirty="0">
                  <a:solidFill>
                    <a:srgbClr val="0070C0"/>
                  </a:solidFill>
                </a:rPr>
                <a:t>three passed </a:t>
              </a:r>
              <a:r>
                <a:rPr lang="en-US" dirty="0" err="1">
                  <a:solidFill>
                    <a:srgbClr val="0070C0"/>
                  </a:solidFill>
                </a:rPr>
                <a:t>args</a:t>
              </a:r>
              <a:r>
                <a:rPr lang="en-US" dirty="0">
                  <a:solidFill>
                    <a:srgbClr val="0070C0"/>
                  </a:solidFill>
                </a:rPr>
                <a:t> in this use of </a:t>
              </a:r>
              <a:r>
                <a:rPr lang="en-US" dirty="0" err="1">
                  <a:solidFill>
                    <a:srgbClr val="0070C0"/>
                  </a:solidFill>
                </a:rPr>
                <a:t>fprintf</a:t>
              </a:r>
              <a:endParaRPr lang="en-US" dirty="0">
                <a:solidFill>
                  <a:srgbClr val="0070C0"/>
                </a:solidFill>
              </a:endParaRPr>
            </a:p>
          </p:txBody>
        </p:sp>
        <p:sp>
          <p:nvSpPr>
            <p:cNvPr id="4" name="Left Arrow 3">
              <a:extLst>
                <a:ext uri="{FF2B5EF4-FFF2-40B4-BE49-F238E27FC236}">
                  <a16:creationId xmlns:a16="http://schemas.microsoft.com/office/drawing/2014/main" id="{E3AB59AD-0D84-4A41-AD0B-AEC62CB3C8B6}"/>
                </a:ext>
              </a:extLst>
            </p:cNvPr>
            <p:cNvSpPr/>
            <p:nvPr/>
          </p:nvSpPr>
          <p:spPr>
            <a:xfrm>
              <a:off x="3975234" y="5621154"/>
              <a:ext cx="404261" cy="14437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7A893A3B-CC87-F040-950B-502868126EDB}"/>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14" name="Group 13">
            <a:extLst>
              <a:ext uri="{FF2B5EF4-FFF2-40B4-BE49-F238E27FC236}">
                <a16:creationId xmlns:a16="http://schemas.microsoft.com/office/drawing/2014/main" id="{2A31B3D0-34FB-2445-B313-F57261557833}"/>
              </a:ext>
            </a:extLst>
          </p:cNvPr>
          <p:cNvGrpSpPr/>
          <p:nvPr/>
        </p:nvGrpSpPr>
        <p:grpSpPr>
          <a:xfrm>
            <a:off x="1947841" y="3498706"/>
            <a:ext cx="2295757" cy="1477328"/>
            <a:chOff x="3975234" y="4671800"/>
            <a:chExt cx="2295757" cy="1477328"/>
          </a:xfrm>
        </p:grpSpPr>
        <p:sp>
          <p:nvSpPr>
            <p:cNvPr id="15" name="TextBox 14">
              <a:extLst>
                <a:ext uri="{FF2B5EF4-FFF2-40B4-BE49-F238E27FC236}">
                  <a16:creationId xmlns:a16="http://schemas.microsoft.com/office/drawing/2014/main" id="{0EE5EB3E-9270-804A-8AD7-01943A5BF607}"/>
                </a:ext>
              </a:extLst>
            </p:cNvPr>
            <p:cNvSpPr txBox="1"/>
            <p:nvPr/>
          </p:nvSpPr>
          <p:spPr>
            <a:xfrm>
              <a:off x="4379495" y="4671800"/>
              <a:ext cx="1891496" cy="1477328"/>
            </a:xfrm>
            <a:prstGeom prst="rect">
              <a:avLst/>
            </a:prstGeom>
            <a:solidFill>
              <a:schemeClr val="accent4">
                <a:lumMod val="20000"/>
                <a:lumOff val="80000"/>
              </a:schemeClr>
            </a:solidFill>
            <a:ln>
              <a:solidFill>
                <a:srgbClr val="0070C0"/>
              </a:solidFill>
            </a:ln>
          </p:spPr>
          <p:txBody>
            <a:bodyPr wrap="square" rtlCol="0">
              <a:spAutoFit/>
            </a:bodyPr>
            <a:lstStyle/>
            <a:p>
              <a:r>
                <a:rPr lang="en-US" dirty="0">
                  <a:solidFill>
                    <a:srgbClr val="0070C0"/>
                  </a:solidFill>
                </a:rPr>
                <a:t>We are going to put these variables in temporary registers</a:t>
              </a:r>
            </a:p>
          </p:txBody>
        </p:sp>
        <p:sp>
          <p:nvSpPr>
            <p:cNvPr id="16" name="Left Arrow 15">
              <a:extLst>
                <a:ext uri="{FF2B5EF4-FFF2-40B4-BE49-F238E27FC236}">
                  <a16:creationId xmlns:a16="http://schemas.microsoft.com/office/drawing/2014/main" id="{FBE5D59F-0872-3449-B588-88672C99765F}"/>
                </a:ext>
              </a:extLst>
            </p:cNvPr>
            <p:cNvSpPr/>
            <p:nvPr/>
          </p:nvSpPr>
          <p:spPr>
            <a:xfrm>
              <a:off x="3975234" y="5690602"/>
              <a:ext cx="404261" cy="14437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0412D190-E965-4C4B-A2FD-1D024761B3BD}"/>
              </a:ext>
            </a:extLst>
          </p:cNvPr>
          <p:cNvSpPr txBox="1"/>
          <p:nvPr/>
        </p:nvSpPr>
        <p:spPr>
          <a:xfrm>
            <a:off x="1651117" y="5767235"/>
            <a:ext cx="2194490" cy="369332"/>
          </a:xfrm>
          <a:prstGeom prst="rect">
            <a:avLst/>
          </a:prstGeom>
          <a:solidFill>
            <a:schemeClr val="accent4">
              <a:lumMod val="20000"/>
              <a:lumOff val="80000"/>
            </a:schemeClr>
          </a:solidFill>
          <a:ln>
            <a:solidFill>
              <a:schemeClr val="accent1"/>
            </a:solidFill>
          </a:ln>
        </p:spPr>
        <p:txBody>
          <a:bodyPr wrap="square">
            <a:spAutoFit/>
          </a:bodyPr>
          <a:lstStyle/>
          <a:p>
            <a:r>
              <a:rPr lang="en-US" sz="1800" b="1" dirty="0">
                <a:solidFill>
                  <a:schemeClr val="accent5"/>
                </a:solidFill>
                <a:latin typeface="Courier New" panose="02070309020205020404" pitchFamily="49" charset="0"/>
                <a:cs typeface="Courier New" panose="02070309020205020404" pitchFamily="49" charset="0"/>
              </a:rPr>
              <a:t>r0,   r1,   r2</a:t>
            </a:r>
            <a:endParaRPr lang="en-US" dirty="0"/>
          </a:p>
        </p:txBody>
      </p:sp>
    </p:spTree>
    <p:extLst>
      <p:ext uri="{BB962C8B-B14F-4D97-AF65-F5344CB8AC3E}">
        <p14:creationId xmlns:p14="http://schemas.microsoft.com/office/powerpoint/2010/main" val="3459636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22" grpId="0" animBg="1"/>
      <p:bldP spid="6" grpId="0" animBg="1"/>
      <p:bldP spid="8" grpId="0" animBg="1"/>
      <p:bldP spid="10" grpId="0"/>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16-bit Unsigned</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1303"/>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ldrh</a:t>
            </a:r>
            <a:r>
              <a:rPr lang="en-US" sz="2800" dirty="0">
                <a:solidFill>
                  <a:schemeClr val="tx2"/>
                </a:solidFill>
              </a:rPr>
              <a:t> r1, [r0]</a:t>
            </a:r>
          </a:p>
          <a:p>
            <a:pPr algn="ctr"/>
            <a:r>
              <a:rPr lang="en-US" sz="2400" dirty="0">
                <a:solidFill>
                  <a:schemeClr val="tx2"/>
                </a:solidFill>
              </a:rPr>
              <a:t>load unsigned halfword</a:t>
            </a: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0x82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8</a:t>
            </a:r>
            <a:r>
              <a:rPr lang="en-US" sz="2000" dirty="0">
                <a:solidFill>
                  <a:schemeClr val="accent6"/>
                </a:solidFill>
              </a:rPr>
              <a:t>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V="1">
            <a:off x="4927376" y="1789913"/>
            <a:ext cx="0" cy="122683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C7B8180-C132-899A-4DFB-210076F61772}"/>
              </a:ext>
            </a:extLst>
          </p:cNvPr>
          <p:cNvCxnSpPr>
            <a:cxnSpLocks/>
          </p:cNvCxnSpPr>
          <p:nvPr/>
        </p:nvCxnSpPr>
        <p:spPr>
          <a:xfrm flipH="1">
            <a:off x="4927376" y="3016743"/>
            <a:ext cx="1791435" cy="0"/>
          </a:xfrm>
          <a:prstGeom prst="straightConnector1">
            <a:avLst/>
          </a:prstGeom>
          <a:ln w="31750">
            <a:solidFill>
              <a:srgbClr val="00B0F0"/>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9735933-7BA1-DCF4-EE13-2A55E24B503F}"/>
              </a:ext>
            </a:extLst>
          </p:cNvPr>
          <p:cNvSpPr txBox="1"/>
          <p:nvPr/>
        </p:nvSpPr>
        <p:spPr>
          <a:xfrm>
            <a:off x="9420218" y="2868224"/>
            <a:ext cx="1813317" cy="646331"/>
          </a:xfrm>
          <a:prstGeom prst="rect">
            <a:avLst/>
          </a:prstGeom>
          <a:noFill/>
        </p:spPr>
        <p:txBody>
          <a:bodyPr wrap="none" rtlCol="0">
            <a:spAutoFit/>
          </a:bodyPr>
          <a:lstStyle/>
          <a:p>
            <a:r>
              <a:rPr lang="en-US" dirty="0"/>
              <a:t>0x8201 </a:t>
            </a:r>
          </a:p>
          <a:p>
            <a:r>
              <a:rPr lang="en-US" dirty="0"/>
              <a:t>positive number</a:t>
            </a:r>
          </a:p>
        </p:txBody>
      </p:sp>
      <p:sp>
        <p:nvSpPr>
          <p:cNvPr id="4" name="Right Brace 3">
            <a:extLst>
              <a:ext uri="{FF2B5EF4-FFF2-40B4-BE49-F238E27FC236}">
                <a16:creationId xmlns:a16="http://schemas.microsoft.com/office/drawing/2014/main" id="{1353A4AE-665A-D6BD-DFC4-DC4CF348CCB0}"/>
              </a:ext>
            </a:extLst>
          </p:cNvPr>
          <p:cNvSpPr/>
          <p:nvPr/>
        </p:nvSpPr>
        <p:spPr>
          <a:xfrm>
            <a:off x="9045482" y="2860700"/>
            <a:ext cx="512243" cy="68141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id="{924DBD31-57F5-84F5-EFFC-16760BA1CA02}"/>
              </a:ext>
            </a:extLst>
          </p:cNvPr>
          <p:cNvSpPr txBox="1"/>
          <p:nvPr/>
        </p:nvSpPr>
        <p:spPr>
          <a:xfrm>
            <a:off x="3986463" y="1045000"/>
            <a:ext cx="1467068" cy="369332"/>
          </a:xfrm>
          <a:prstGeom prst="rect">
            <a:avLst/>
          </a:prstGeom>
          <a:noFill/>
        </p:spPr>
        <p:txBody>
          <a:bodyPr wrap="none" rtlCol="0">
            <a:spAutoFit/>
          </a:bodyPr>
          <a:lstStyle/>
          <a:p>
            <a:r>
              <a:rPr lang="en-US" dirty="0">
                <a:solidFill>
                  <a:srgbClr val="FF0000"/>
                </a:solidFill>
              </a:rPr>
              <a:t>0b1</a:t>
            </a:r>
            <a:r>
              <a:rPr lang="en-US" dirty="0">
                <a:solidFill>
                  <a:schemeClr val="accent6"/>
                </a:solidFill>
              </a:rPr>
              <a:t>0000010</a:t>
            </a:r>
          </a:p>
        </p:txBody>
      </p:sp>
      <p:sp>
        <p:nvSpPr>
          <p:cNvPr id="21" name="Up Arrow 20">
            <a:extLst>
              <a:ext uri="{FF2B5EF4-FFF2-40B4-BE49-F238E27FC236}">
                <a16:creationId xmlns:a16="http://schemas.microsoft.com/office/drawing/2014/main" id="{D5BE404C-EF21-0A64-C09E-C997025CFB96}"/>
              </a:ext>
            </a:extLst>
          </p:cNvPr>
          <p:cNvSpPr/>
          <p:nvPr/>
        </p:nvSpPr>
        <p:spPr>
          <a:xfrm>
            <a:off x="4596063" y="1353206"/>
            <a:ext cx="187371" cy="119727"/>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AC106A5C-F117-164E-C1AE-566836B6E67A}"/>
              </a:ext>
            </a:extLst>
          </p:cNvPr>
          <p:cNvCxnSpPr>
            <a:cxnSpLocks/>
          </p:cNvCxnSpPr>
          <p:nvPr/>
        </p:nvCxnSpPr>
        <p:spPr>
          <a:xfrm flipV="1">
            <a:off x="3903816" y="1789227"/>
            <a:ext cx="0" cy="629684"/>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BB910B6-8674-49C7-20B3-8BE80810DFB3}"/>
              </a:ext>
            </a:extLst>
          </p:cNvPr>
          <p:cNvCxnSpPr>
            <a:cxnSpLocks/>
          </p:cNvCxnSpPr>
          <p:nvPr/>
        </p:nvCxnSpPr>
        <p:spPr>
          <a:xfrm flipV="1">
            <a:off x="2968260" y="1757386"/>
            <a:ext cx="0" cy="655035"/>
          </a:xfrm>
          <a:prstGeom prst="straightConnector1">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C2439CD-191E-3B54-C2B1-2763D03FE6CB}"/>
              </a:ext>
            </a:extLst>
          </p:cNvPr>
          <p:cNvSpPr txBox="1"/>
          <p:nvPr/>
        </p:nvSpPr>
        <p:spPr>
          <a:xfrm>
            <a:off x="2642723" y="2402642"/>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
        <p:nvSpPr>
          <p:cNvPr id="25" name="TextBox 24">
            <a:extLst>
              <a:ext uri="{FF2B5EF4-FFF2-40B4-BE49-F238E27FC236}">
                <a16:creationId xmlns:a16="http://schemas.microsoft.com/office/drawing/2014/main" id="{0B71DC5A-1445-F4CA-6FA7-9F5083A32F06}"/>
              </a:ext>
            </a:extLst>
          </p:cNvPr>
          <p:cNvSpPr txBox="1"/>
          <p:nvPr/>
        </p:nvSpPr>
        <p:spPr>
          <a:xfrm>
            <a:off x="3519604" y="2418911"/>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Tree>
    <p:extLst>
      <p:ext uri="{BB962C8B-B14F-4D97-AF65-F5344CB8AC3E}">
        <p14:creationId xmlns:p14="http://schemas.microsoft.com/office/powerpoint/2010/main" val="2692170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7F52C8B-D8B2-3E4D-9FBC-75E40F715860}"/>
              </a:ext>
            </a:extLst>
          </p:cNvPr>
          <p:cNvSpPr>
            <a:spLocks noGrp="1"/>
          </p:cNvSpPr>
          <p:nvPr>
            <p:ph sz="quarter" idx="15"/>
          </p:nvPr>
        </p:nvSpPr>
        <p:spPr>
          <a:xfrm>
            <a:off x="823077" y="4258777"/>
            <a:ext cx="10126825" cy="2303388"/>
          </a:xfrm>
          <a:solidFill>
            <a:schemeClr val="accent4">
              <a:lumMod val="20000"/>
              <a:lumOff val="80000"/>
            </a:schemeClr>
          </a:solidFill>
          <a:ln>
            <a:solidFill>
              <a:srgbClr val="0070C0"/>
            </a:solidFill>
          </a:ln>
        </p:spPr>
        <p:txBody>
          <a:bodyPr/>
          <a:lstStyle/>
          <a:p>
            <a:pPr marL="342900" indent="-342900">
              <a:lnSpc>
                <a:spcPct val="100000"/>
              </a:lnSpc>
              <a:defRPr/>
            </a:pPr>
            <a:r>
              <a:rPr lang="en-US" sz="2400" kern="0" dirty="0">
                <a:solidFill>
                  <a:srgbClr val="0070C0"/>
                </a:solidFill>
                <a:ea typeface="ＭＳ Ｐゴシック" charset="0"/>
                <a:cs typeface="Courier New" panose="02070309020205020404" pitchFamily="49" charset="0"/>
              </a:rPr>
              <a:t>When to use a preserved register in a function you are writing</a:t>
            </a:r>
            <a:r>
              <a:rPr lang="en-US" sz="2400" kern="0" dirty="0">
                <a:ea typeface="ＭＳ Ｐゴシック" charset="0"/>
                <a:cs typeface="Courier New" panose="02070309020205020404" pitchFamily="49" charset="0"/>
              </a:rPr>
              <a:t>?</a:t>
            </a:r>
          </a:p>
          <a:p>
            <a:pPr marL="342900" indent="-342900">
              <a:lnSpc>
                <a:spcPct val="100000"/>
              </a:lnSpc>
              <a:defRPr/>
            </a:pPr>
            <a:r>
              <a:rPr lang="en-US" sz="2400" kern="0" dirty="0">
                <a:ea typeface="ＭＳ Ｐゴシック" charset="0"/>
                <a:cs typeface="Courier New" panose="02070309020205020404" pitchFamily="49" charset="0"/>
              </a:rPr>
              <a:t>Values that you want to protect from being changed by a function call</a:t>
            </a:r>
          </a:p>
          <a:p>
            <a:pPr marL="914400" lvl="1" indent="-457200">
              <a:defRPr/>
            </a:pPr>
            <a:r>
              <a:rPr lang="en-US" sz="2400" kern="0" dirty="0">
                <a:ea typeface="ＭＳ Ｐゴシック" charset="0"/>
                <a:cs typeface="Courier New" panose="02070309020205020404" pitchFamily="49" charset="0"/>
              </a:rPr>
              <a:t>Local variables stored in registers</a:t>
            </a:r>
          </a:p>
          <a:p>
            <a:pPr marL="914400" lvl="1" indent="-457200">
              <a:defRPr/>
            </a:pPr>
            <a:r>
              <a:rPr lang="en-US" sz="2400" kern="0" dirty="0">
                <a:ea typeface="ＭＳ Ｐゴシック" charset="0"/>
                <a:cs typeface="Courier New" panose="02070309020205020404" pitchFamily="49" charset="0"/>
              </a:rPr>
              <a:t>Parameters passed to you (in </a:t>
            </a:r>
            <a:r>
              <a:rPr lang="en-US" sz="2400" b="1" kern="0" dirty="0">
                <a:solidFill>
                  <a:srgbClr val="F37440"/>
                </a:solidFill>
                <a:latin typeface="Courier New" panose="02070309020205020404" pitchFamily="49" charset="0"/>
                <a:ea typeface="ＭＳ Ｐゴシック" charset="0"/>
                <a:cs typeface="Courier New" panose="02070309020205020404" pitchFamily="49" charset="0"/>
              </a:rPr>
              <a:t>r0-r3</a:t>
            </a:r>
            <a:r>
              <a:rPr lang="en-US" sz="2400" kern="0" dirty="0">
                <a:ea typeface="ＭＳ Ｐゴシック" charset="0"/>
                <a:cs typeface="Courier New" panose="02070309020205020404" pitchFamily="49" charset="0"/>
              </a:rPr>
              <a:t>)  that </a:t>
            </a:r>
            <a:r>
              <a:rPr lang="en-US" sz="2400" kern="0" dirty="0">
                <a:solidFill>
                  <a:srgbClr val="2C895B"/>
                </a:solidFill>
                <a:ea typeface="ＭＳ Ｐゴシック" charset="0"/>
                <a:cs typeface="Courier New" panose="02070309020205020404" pitchFamily="49" charset="0"/>
              </a:rPr>
              <a:t>you need to continue to use after calling another function              </a:t>
            </a:r>
          </a:p>
        </p:txBody>
      </p:sp>
      <p:sp>
        <p:nvSpPr>
          <p:cNvPr id="15362" name="Title 1"/>
          <p:cNvSpPr>
            <a:spLocks noGrp="1"/>
          </p:cNvSpPr>
          <p:nvPr>
            <p:ph type="title"/>
            <p:custDataLst>
              <p:tags r:id="rId1"/>
            </p:custDataLst>
          </p:nvPr>
        </p:nvSpPr>
        <p:spPr>
          <a:xfrm>
            <a:off x="533400" y="68463"/>
            <a:ext cx="12068782" cy="448483"/>
          </a:xfrm>
        </p:spPr>
        <p:txBody>
          <a:bodyPr/>
          <a:lstStyle/>
          <a:p>
            <a:r>
              <a:rPr lang="en-US" altLang="en-US" sz="2800" dirty="0"/>
              <a:t>Preserved Registers: When to Use?</a:t>
            </a:r>
          </a:p>
        </p:txBody>
      </p:sp>
      <p:sp>
        <p:nvSpPr>
          <p:cNvPr id="5" name="TextBox 4">
            <a:extLst>
              <a:ext uri="{FF2B5EF4-FFF2-40B4-BE49-F238E27FC236}">
                <a16:creationId xmlns:a16="http://schemas.microsoft.com/office/drawing/2014/main" id="{F3526BED-710F-734B-BED6-969DB0BF3177}"/>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aphicFrame>
        <p:nvGraphicFramePr>
          <p:cNvPr id="4" name="Table 3">
            <a:extLst>
              <a:ext uri="{FF2B5EF4-FFF2-40B4-BE49-F238E27FC236}">
                <a16:creationId xmlns:a16="http://schemas.microsoft.com/office/drawing/2014/main" id="{B1B35EEA-73E1-7A1E-962A-906C09B60CBE}"/>
              </a:ext>
            </a:extLst>
          </p:cNvPr>
          <p:cNvGraphicFramePr>
            <a:graphicFrameLocks noGrp="1"/>
          </p:cNvGraphicFramePr>
          <p:nvPr/>
        </p:nvGraphicFramePr>
        <p:xfrm>
          <a:off x="823077" y="529690"/>
          <a:ext cx="10545843" cy="3457570"/>
        </p:xfrm>
        <a:graphic>
          <a:graphicData uri="http://schemas.openxmlformats.org/drawingml/2006/table">
            <a:tbl>
              <a:tblPr firstRow="1" firstCol="1" bandRow="1"/>
              <a:tblGrid>
                <a:gridCol w="1422329">
                  <a:extLst>
                    <a:ext uri="{9D8B030D-6E8A-4147-A177-3AD203B41FA5}">
                      <a16:colId xmlns:a16="http://schemas.microsoft.com/office/drawing/2014/main" val="20000"/>
                    </a:ext>
                  </a:extLst>
                </a:gridCol>
                <a:gridCol w="2332813">
                  <a:extLst>
                    <a:ext uri="{9D8B030D-6E8A-4147-A177-3AD203B41FA5}">
                      <a16:colId xmlns:a16="http://schemas.microsoft.com/office/drawing/2014/main" val="20002"/>
                    </a:ext>
                  </a:extLst>
                </a:gridCol>
                <a:gridCol w="4120520">
                  <a:extLst>
                    <a:ext uri="{9D8B030D-6E8A-4147-A177-3AD203B41FA5}">
                      <a16:colId xmlns:a16="http://schemas.microsoft.com/office/drawing/2014/main" val="1238610312"/>
                    </a:ext>
                  </a:extLst>
                </a:gridCol>
                <a:gridCol w="2670181">
                  <a:extLst>
                    <a:ext uri="{9D8B030D-6E8A-4147-A177-3AD203B41FA5}">
                      <a16:colId xmlns:a16="http://schemas.microsoft.com/office/drawing/2014/main" val="3752959160"/>
                    </a:ext>
                  </a:extLst>
                </a:gridCol>
              </a:tblGrid>
              <a:tr h="287781">
                <a:tc>
                  <a:txBody>
                    <a:bodyPr/>
                    <a:lstStyle/>
                    <a:p>
                      <a:pPr marL="0" marR="0" algn="ctr">
                        <a:lnSpc>
                          <a:spcPct val="115000"/>
                        </a:lnSpc>
                        <a:spcBef>
                          <a:spcPts val="0"/>
                        </a:spcBef>
                        <a:spcAft>
                          <a:spcPts val="0"/>
                        </a:spcAft>
                      </a:pPr>
                      <a:r>
                        <a:rPr lang="en-US" sz="1600" b="1" i="1" dirty="0">
                          <a:solidFill>
                            <a:schemeClr val="bg1"/>
                          </a:solidFill>
                          <a:effectLst/>
                          <a:latin typeface="+mj-lt"/>
                          <a:ea typeface="Calibri"/>
                          <a:cs typeface="Calibri"/>
                        </a:rPr>
                        <a:t>Register</a:t>
                      </a:r>
                      <a:endParaRPr lang="en-US" sz="1600" b="1"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dirty="0">
                          <a:solidFill>
                            <a:schemeClr val="bg1"/>
                          </a:solidFill>
                          <a:effectLst/>
                          <a:latin typeface="+mj-lt"/>
                          <a:ea typeface="Arial"/>
                          <a:cs typeface="Calibri"/>
                        </a:rPr>
                        <a:t>Function Call Use</a:t>
                      </a:r>
                      <a:endParaRPr lang="en-US" sz="1600" b="1"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dirty="0">
                          <a:solidFill>
                            <a:schemeClr val="bg1"/>
                          </a:solidFill>
                          <a:effectLst/>
                          <a:latin typeface="+mj-lt"/>
                          <a:ea typeface="Arial"/>
                          <a:cs typeface="Calibri"/>
                        </a:rPr>
                        <a:t>Function Body Use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dirty="0">
                          <a:solidFill>
                            <a:schemeClr val="bg1"/>
                          </a:solidFill>
                          <a:effectLst/>
                          <a:latin typeface="+mj-lt"/>
                          <a:ea typeface="Arial"/>
                          <a:cs typeface="Calibri"/>
                        </a:rPr>
                        <a:t>Save before use</a:t>
                      </a:r>
                    </a:p>
                    <a:p>
                      <a:pPr marL="0" marR="0" algn="ctr">
                        <a:lnSpc>
                          <a:spcPct val="115000"/>
                        </a:lnSpc>
                        <a:spcBef>
                          <a:spcPts val="0"/>
                        </a:spcBef>
                        <a:spcAft>
                          <a:spcPts val="0"/>
                        </a:spcAft>
                      </a:pPr>
                      <a:r>
                        <a:rPr lang="en-US" sz="1600" b="1" i="1" dirty="0">
                          <a:solidFill>
                            <a:schemeClr val="bg1"/>
                          </a:solidFill>
                          <a:effectLst/>
                          <a:latin typeface="+mj-lt"/>
                          <a:ea typeface="Arial"/>
                          <a:cs typeface="Calibri"/>
                        </a:rPr>
                        <a:t>Restore before return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30548">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l">
                        <a:lnSpc>
                          <a:spcPct val="115000"/>
                        </a:lnSpc>
                        <a:spcBef>
                          <a:spcPts val="0"/>
                        </a:spcBef>
                        <a:spcAft>
                          <a:spcPts val="0"/>
                        </a:spcAft>
                      </a:pPr>
                      <a:r>
                        <a:rPr lang="en-US" sz="1600" dirty="0">
                          <a:solidFill>
                            <a:srgbClr val="000000"/>
                          </a:solidFill>
                          <a:effectLst/>
                          <a:latin typeface="+mj-lt"/>
                          <a:ea typeface="Arial"/>
                          <a:cs typeface="Calibri"/>
                        </a:rPr>
                        <a:t>arg1 and return value</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kern="1200" dirty="0">
                          <a:solidFill>
                            <a:srgbClr val="000000"/>
                          </a:solidFill>
                          <a:effectLst/>
                          <a:latin typeface="+mn-lt"/>
                          <a:ea typeface="Arial"/>
                          <a:cs typeface="Calibri"/>
                        </a:rPr>
                        <a:t>scratch registers </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No</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4404550"/>
                  </a:ext>
                </a:extLst>
              </a:tr>
              <a:tr h="330548">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r1-r3</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l">
                        <a:lnSpc>
                          <a:spcPct val="115000"/>
                        </a:lnSpc>
                        <a:spcBef>
                          <a:spcPts val="0"/>
                        </a:spcBef>
                        <a:spcAft>
                          <a:spcPts val="0"/>
                        </a:spcAft>
                      </a:pPr>
                      <a:r>
                        <a:rPr lang="en-US" sz="1600" dirty="0">
                          <a:solidFill>
                            <a:srgbClr val="000000"/>
                          </a:solidFill>
                          <a:effectLst/>
                          <a:latin typeface="+mj-lt"/>
                          <a:ea typeface="Arial"/>
                          <a:cs typeface="Calibri"/>
                        </a:rPr>
                        <a:t>arg2 to arg4</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kern="1200" dirty="0">
                          <a:solidFill>
                            <a:srgbClr val="000000"/>
                          </a:solidFill>
                          <a:effectLst/>
                          <a:latin typeface="+mn-lt"/>
                          <a:ea typeface="Arial"/>
                          <a:cs typeface="Calibri"/>
                        </a:rPr>
                        <a:t>scratch registers </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No</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7421645"/>
                  </a:ext>
                </a:extLst>
              </a:tr>
              <a:tr h="330548">
                <a:tc>
                  <a:txBody>
                    <a:bodyPr/>
                    <a:lstStyle/>
                    <a:p>
                      <a:pPr marL="0" marR="0" algn="ctr">
                        <a:lnSpc>
                          <a:spcPct val="115000"/>
                        </a:lnSpc>
                        <a:spcBef>
                          <a:spcPts val="0"/>
                        </a:spcBef>
                        <a:spcAft>
                          <a:spcPts val="0"/>
                        </a:spcAft>
                      </a:pPr>
                      <a:r>
                        <a:rPr lang="en-US" sz="1600" dirty="0">
                          <a:solidFill>
                            <a:schemeClr val="bg1"/>
                          </a:solidFill>
                          <a:effectLst/>
                          <a:latin typeface="+mj-lt"/>
                          <a:ea typeface="Arial"/>
                          <a:cs typeface="Calibri"/>
                        </a:rPr>
                        <a:t>r4-r10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marL="0" marR="0" algn="l">
                        <a:lnSpc>
                          <a:spcPct val="115000"/>
                        </a:lnSpc>
                        <a:spcBef>
                          <a:spcPts val="0"/>
                        </a:spcBef>
                        <a:spcAft>
                          <a:spcPts val="0"/>
                        </a:spcAft>
                      </a:pPr>
                      <a:r>
                        <a:rPr lang="en-US" sz="1600" dirty="0">
                          <a:solidFill>
                            <a:srgbClr val="000000"/>
                          </a:solidFill>
                          <a:effectLst/>
                          <a:latin typeface="+mj-lt"/>
                          <a:ea typeface="Arial"/>
                          <a:cs typeface="Calibri"/>
                        </a:rPr>
                        <a:t>preserved registers</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kern="1200" dirty="0">
                          <a:solidFill>
                            <a:srgbClr val="000000"/>
                          </a:solidFill>
                          <a:effectLst/>
                          <a:latin typeface="+mn-lt"/>
                          <a:ea typeface="Arial"/>
                          <a:cs typeface="Calibri"/>
                        </a:rPr>
                        <a:t>contents preserved across function calls</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Yes</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9864150"/>
                  </a:ext>
                </a:extLst>
              </a:tr>
              <a:tr h="330548">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r11/</a:t>
                      </a:r>
                      <a:r>
                        <a:rPr lang="en-US" sz="1600" dirty="0" err="1">
                          <a:solidFill>
                            <a:srgbClr val="000000"/>
                          </a:solidFill>
                          <a:effectLst/>
                          <a:latin typeface="+mj-lt"/>
                          <a:ea typeface="Arial"/>
                          <a:cs typeface="Calibri"/>
                        </a:rPr>
                        <a:t>fp</a:t>
                      </a:r>
                      <a:endParaRPr lang="en-US" sz="16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l">
                        <a:lnSpc>
                          <a:spcPct val="115000"/>
                        </a:lnSpc>
                        <a:spcBef>
                          <a:spcPts val="0"/>
                        </a:spcBef>
                        <a:spcAft>
                          <a:spcPts val="0"/>
                        </a:spcAft>
                      </a:pPr>
                      <a:r>
                        <a:rPr lang="en-US" sz="1600" dirty="0">
                          <a:solidFill>
                            <a:srgbClr val="000000"/>
                          </a:solidFill>
                          <a:effectLst/>
                          <a:latin typeface="+mj-lt"/>
                          <a:ea typeface="Arial"/>
                          <a:cs typeface="Calibri"/>
                        </a:rPr>
                        <a:t>stack frame pointer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kern="1200" dirty="0">
                          <a:solidFill>
                            <a:srgbClr val="000000"/>
                          </a:solidFill>
                          <a:effectLst/>
                          <a:latin typeface="+mn-lt"/>
                          <a:ea typeface="Arial"/>
                          <a:cs typeface="Calibri"/>
                        </a:rPr>
                        <a:t>Use to locate variables on the stack</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Yes</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7708712"/>
                  </a:ext>
                </a:extLst>
              </a:tr>
              <a:tr h="330548">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r12/</a:t>
                      </a:r>
                      <a:r>
                        <a:rPr lang="en-US" sz="1600" dirty="0" err="1">
                          <a:solidFill>
                            <a:srgbClr val="000000"/>
                          </a:solidFill>
                          <a:effectLst/>
                          <a:latin typeface="+mj-lt"/>
                          <a:ea typeface="Arial"/>
                          <a:cs typeface="Calibri"/>
                        </a:rPr>
                        <a:t>ip</a:t>
                      </a:r>
                      <a:endParaRPr lang="en-US" sz="16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l">
                        <a:lnSpc>
                          <a:spcPct val="115000"/>
                        </a:lnSpc>
                        <a:spcBef>
                          <a:spcPts val="0"/>
                        </a:spcBef>
                        <a:spcAft>
                          <a:spcPts val="0"/>
                        </a:spcAft>
                      </a:pPr>
                      <a:r>
                        <a:rPr lang="en-US" sz="1600" dirty="0">
                          <a:solidFill>
                            <a:srgbClr val="000000"/>
                          </a:solidFill>
                          <a:effectLst/>
                          <a:latin typeface="+mj-lt"/>
                          <a:ea typeface="Arial"/>
                          <a:cs typeface="Calibri"/>
                        </a:rPr>
                        <a:t>may used by assembler with large text file</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kern="1200" dirty="0">
                          <a:solidFill>
                            <a:srgbClr val="000000"/>
                          </a:solidFill>
                          <a:effectLst/>
                          <a:latin typeface="+mn-lt"/>
                          <a:ea typeface="Arial"/>
                          <a:cs typeface="Calibri"/>
                        </a:rPr>
                        <a:t>can be used as a scratch if really needed</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No</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61925039"/>
                  </a:ext>
                </a:extLst>
              </a:tr>
              <a:tr h="330548">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r13/</a:t>
                      </a:r>
                      <a:r>
                        <a:rPr lang="en-US" sz="1600" dirty="0" err="1">
                          <a:solidFill>
                            <a:srgbClr val="000000"/>
                          </a:solidFill>
                          <a:effectLst/>
                          <a:latin typeface="+mj-lt"/>
                          <a:ea typeface="Arial"/>
                          <a:cs typeface="Calibri"/>
                        </a:rPr>
                        <a:t>sp</a:t>
                      </a:r>
                      <a:endParaRPr lang="en-US" sz="16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l">
                        <a:lnSpc>
                          <a:spcPct val="115000"/>
                        </a:lnSpc>
                        <a:spcBef>
                          <a:spcPts val="0"/>
                        </a:spcBef>
                        <a:spcAft>
                          <a:spcPts val="0"/>
                        </a:spcAft>
                      </a:pPr>
                      <a:r>
                        <a:rPr lang="en-US" sz="1600" dirty="0">
                          <a:solidFill>
                            <a:srgbClr val="000000"/>
                          </a:solidFill>
                          <a:effectLst/>
                          <a:latin typeface="+mj-lt"/>
                          <a:ea typeface="Arial"/>
                          <a:cs typeface="Calibri"/>
                        </a:rPr>
                        <a:t>stack pointer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kern="1200" dirty="0">
                          <a:solidFill>
                            <a:srgbClr val="000000"/>
                          </a:solidFill>
                          <a:effectLst/>
                          <a:latin typeface="+mn-lt"/>
                          <a:ea typeface="Arial"/>
                          <a:cs typeface="Calibri"/>
                        </a:rPr>
                        <a:t>stack space allocation</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Yes</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0299768"/>
                  </a:ext>
                </a:extLst>
              </a:tr>
              <a:tr h="330548">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r14/</a:t>
                      </a:r>
                      <a:r>
                        <a:rPr lang="en-US" sz="1600" dirty="0" err="1">
                          <a:solidFill>
                            <a:srgbClr val="000000"/>
                          </a:solidFill>
                          <a:effectLst/>
                          <a:latin typeface="+mj-lt"/>
                          <a:ea typeface="Arial"/>
                          <a:cs typeface="Calibri"/>
                        </a:rPr>
                        <a:t>lr</a:t>
                      </a:r>
                      <a:endParaRPr lang="en-US" sz="16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l">
                        <a:lnSpc>
                          <a:spcPct val="115000"/>
                        </a:lnSpc>
                        <a:spcBef>
                          <a:spcPts val="0"/>
                        </a:spcBef>
                        <a:spcAft>
                          <a:spcPts val="0"/>
                        </a:spcAft>
                      </a:pPr>
                      <a:r>
                        <a:rPr lang="en-US" sz="1600" dirty="0">
                          <a:solidFill>
                            <a:srgbClr val="000000"/>
                          </a:solidFill>
                          <a:effectLst/>
                          <a:latin typeface="+mj-lt"/>
                          <a:ea typeface="Arial"/>
                          <a:cs typeface="Calibri"/>
                        </a:rPr>
                        <a:t>link register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kern="1200" dirty="0">
                          <a:solidFill>
                            <a:srgbClr val="000000"/>
                          </a:solidFill>
                          <a:effectLst/>
                          <a:latin typeface="+mn-lt"/>
                          <a:ea typeface="Arial"/>
                          <a:cs typeface="Calibri"/>
                        </a:rPr>
                        <a:t>contains return address for function calls</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Yes</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3017597"/>
                  </a:ext>
                </a:extLst>
              </a:tr>
              <a:tr h="330548">
                <a:tc>
                  <a:txBody>
                    <a:bodyPr/>
                    <a:lstStyle/>
                    <a:p>
                      <a:pPr marL="0" marR="0" algn="ctr">
                        <a:lnSpc>
                          <a:spcPct val="115000"/>
                        </a:lnSpc>
                        <a:spcBef>
                          <a:spcPts val="0"/>
                        </a:spcBef>
                        <a:spcAft>
                          <a:spcPts val="0"/>
                        </a:spcAft>
                      </a:pPr>
                      <a:r>
                        <a:rPr lang="en-US" sz="1600" dirty="0">
                          <a:solidFill>
                            <a:schemeClr val="bg1"/>
                          </a:solidFill>
                          <a:effectLst/>
                          <a:latin typeface="+mj-lt"/>
                          <a:ea typeface="Arial"/>
                          <a:cs typeface="Calibri"/>
                        </a:rPr>
                        <a:t>r15</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753F"/>
                    </a:solidFill>
                  </a:tcPr>
                </a:tc>
                <a:tc>
                  <a:txBody>
                    <a:bodyPr/>
                    <a:lstStyle/>
                    <a:p>
                      <a:pPr marL="0" marR="0" algn="l">
                        <a:lnSpc>
                          <a:spcPct val="115000"/>
                        </a:lnSpc>
                        <a:spcBef>
                          <a:spcPts val="0"/>
                        </a:spcBef>
                        <a:spcAft>
                          <a:spcPts val="0"/>
                        </a:spcAft>
                      </a:pPr>
                      <a:r>
                        <a:rPr lang="en-US" sz="1600" dirty="0">
                          <a:solidFill>
                            <a:srgbClr val="000000"/>
                          </a:solidFill>
                          <a:effectLst/>
                          <a:latin typeface="+mj-lt"/>
                          <a:ea typeface="Arial"/>
                          <a:cs typeface="Calibri"/>
                        </a:rPr>
                        <a:t>Do not use</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kern="1200" dirty="0">
                          <a:solidFill>
                            <a:srgbClr val="000000"/>
                          </a:solidFill>
                          <a:effectLst/>
                          <a:latin typeface="+mn-lt"/>
                          <a:ea typeface="Arial"/>
                          <a:cs typeface="Calibri"/>
                        </a:rPr>
                        <a:t>Do not use</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No</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5129560"/>
                  </a:ext>
                </a:extLst>
              </a:tr>
            </a:tbl>
          </a:graphicData>
        </a:graphic>
      </p:graphicFrame>
    </p:spTree>
    <p:extLst>
      <p:ext uri="{BB962C8B-B14F-4D97-AF65-F5344CB8AC3E}">
        <p14:creationId xmlns:p14="http://schemas.microsoft.com/office/powerpoint/2010/main" val="3001564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5"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CDEA4-F370-B94B-901F-5DCC4947EBA7}"/>
              </a:ext>
            </a:extLst>
          </p:cNvPr>
          <p:cNvSpPr>
            <a:spLocks noGrp="1"/>
          </p:cNvSpPr>
          <p:nvPr>
            <p:ph type="title"/>
          </p:nvPr>
        </p:nvSpPr>
        <p:spPr>
          <a:xfrm>
            <a:off x="363719" y="36093"/>
            <a:ext cx="11507262" cy="509814"/>
          </a:xfrm>
        </p:spPr>
        <p:txBody>
          <a:bodyPr/>
          <a:lstStyle/>
          <a:p>
            <a:r>
              <a:rPr lang="en-US" sz="2800" dirty="0"/>
              <a:t>Saving Preserved registers and setting FP</a:t>
            </a:r>
          </a:p>
        </p:txBody>
      </p:sp>
      <p:sp>
        <p:nvSpPr>
          <p:cNvPr id="30" name="Rectangle 29">
            <a:extLst>
              <a:ext uri="{FF2B5EF4-FFF2-40B4-BE49-F238E27FC236}">
                <a16:creationId xmlns:a16="http://schemas.microsoft.com/office/drawing/2014/main" id="{7579AE87-06F7-3C48-B7B8-59998F2B865B}"/>
              </a:ext>
            </a:extLst>
          </p:cNvPr>
          <p:cNvSpPr/>
          <p:nvPr/>
        </p:nvSpPr>
        <p:spPr>
          <a:xfrm>
            <a:off x="6968164" y="4503719"/>
            <a:ext cx="4391192" cy="400110"/>
          </a:xfrm>
          <a:prstGeom prst="rect">
            <a:avLst/>
          </a:prstGeom>
          <a:solidFill>
            <a:schemeClr val="accent4">
              <a:lumMod val="20000"/>
              <a:lumOff val="80000"/>
            </a:schemeClr>
          </a:solidFill>
          <a:ln w="28575">
            <a:solidFill>
              <a:schemeClr val="accent5"/>
            </a:solidFill>
          </a:ln>
        </p:spPr>
        <p:txBody>
          <a:bodyPr wrap="square">
            <a:spAutoFit/>
          </a:bodyPr>
          <a:lstStyle/>
          <a:p>
            <a:r>
              <a:rPr lang="en-US" sz="2000" dirty="0">
                <a:solidFill>
                  <a:srgbClr val="2C895B"/>
                </a:solidFill>
                <a:latin typeface="Consolas" panose="020B0609020204030204" pitchFamily="49" charset="0"/>
                <a:cs typeface="Consolas" panose="020B0609020204030204" pitchFamily="49" charset="0"/>
              </a:rPr>
              <a:t>FP_OFF </a:t>
            </a:r>
            <a:r>
              <a:rPr lang="en-US" sz="2000" dirty="0">
                <a:solidFill>
                  <a:schemeClr val="tx2"/>
                </a:solidFill>
                <a:latin typeface="Consolas" panose="020B0609020204030204" pitchFamily="49" charset="0"/>
                <a:cs typeface="Consolas" panose="020B0609020204030204" pitchFamily="49" charset="0"/>
              </a:rPr>
              <a:t>= (#regs saved - 1) * 4</a:t>
            </a:r>
          </a:p>
        </p:txBody>
      </p:sp>
      <p:grpSp>
        <p:nvGrpSpPr>
          <p:cNvPr id="3" name="Group 2">
            <a:extLst>
              <a:ext uri="{FF2B5EF4-FFF2-40B4-BE49-F238E27FC236}">
                <a16:creationId xmlns:a16="http://schemas.microsoft.com/office/drawing/2014/main" id="{84536139-1CC4-FC4E-8D36-1694FF88E0A1}"/>
              </a:ext>
            </a:extLst>
          </p:cNvPr>
          <p:cNvGrpSpPr/>
          <p:nvPr/>
        </p:nvGrpSpPr>
        <p:grpSpPr>
          <a:xfrm>
            <a:off x="8293678" y="421542"/>
            <a:ext cx="4951326" cy="3674223"/>
            <a:chOff x="7545017" y="2143255"/>
            <a:chExt cx="4951326" cy="3674223"/>
          </a:xfrm>
        </p:grpSpPr>
        <p:sp>
          <p:nvSpPr>
            <p:cNvPr id="15" name="Rectangle 14">
              <a:extLst>
                <a:ext uri="{FF2B5EF4-FFF2-40B4-BE49-F238E27FC236}">
                  <a16:creationId xmlns:a16="http://schemas.microsoft.com/office/drawing/2014/main" id="{B6B388A4-237E-D84C-91D9-367230F97222}"/>
                </a:ext>
              </a:extLst>
            </p:cNvPr>
            <p:cNvSpPr/>
            <p:nvPr/>
          </p:nvSpPr>
          <p:spPr>
            <a:xfrm>
              <a:off x="8096822" y="5245627"/>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DE8F2FF-9F1A-AB45-9A98-58C44C25E0F8}"/>
                </a:ext>
              </a:extLst>
            </p:cNvPr>
            <p:cNvSpPr/>
            <p:nvPr/>
          </p:nvSpPr>
          <p:spPr>
            <a:xfrm>
              <a:off x="8096822" y="300322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420A9FD0-2E23-424B-BD90-D39018CFC431}"/>
                </a:ext>
              </a:extLst>
            </p:cNvPr>
            <p:cNvSpPr txBox="1"/>
            <p:nvPr/>
          </p:nvSpPr>
          <p:spPr>
            <a:xfrm>
              <a:off x="9472632" y="5171147"/>
              <a:ext cx="3023711" cy="646331"/>
            </a:xfrm>
            <a:prstGeom prst="rect">
              <a:avLst/>
            </a:prstGeom>
            <a:noFill/>
          </p:spPr>
          <p:txBody>
            <a:bodyPr wrap="square" rtlCol="0">
              <a:spAutoFit/>
            </a:bodyPr>
            <a:lstStyle/>
            <a:p>
              <a:r>
                <a:rPr lang="en-US" dirty="0"/>
                <a:t>low memory</a:t>
              </a:r>
            </a:p>
            <a:p>
              <a:r>
                <a:rPr lang="en-US" dirty="0"/>
                <a:t>4-byte words</a:t>
              </a:r>
            </a:p>
          </p:txBody>
        </p:sp>
        <p:sp>
          <p:nvSpPr>
            <p:cNvPr id="18" name="Rectangle 17">
              <a:extLst>
                <a:ext uri="{FF2B5EF4-FFF2-40B4-BE49-F238E27FC236}">
                  <a16:creationId xmlns:a16="http://schemas.microsoft.com/office/drawing/2014/main" id="{E8E37572-6570-3D4F-972B-8EBD20E6E33F}"/>
                </a:ext>
              </a:extLst>
            </p:cNvPr>
            <p:cNvSpPr/>
            <p:nvPr/>
          </p:nvSpPr>
          <p:spPr>
            <a:xfrm>
              <a:off x="8096822" y="2684486"/>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B45C0622-E74A-684E-8FF7-E4EB6BB84B93}"/>
                </a:ext>
              </a:extLst>
            </p:cNvPr>
            <p:cNvSpPr txBox="1"/>
            <p:nvPr/>
          </p:nvSpPr>
          <p:spPr>
            <a:xfrm>
              <a:off x="9943900" y="4926062"/>
              <a:ext cx="428322" cy="369332"/>
            </a:xfrm>
            <a:prstGeom prst="rect">
              <a:avLst/>
            </a:prstGeom>
            <a:noFill/>
          </p:spPr>
          <p:txBody>
            <a:bodyPr wrap="none" rtlCol="0">
              <a:spAutoFit/>
            </a:bodyPr>
            <a:lstStyle/>
            <a:p>
              <a:r>
                <a:rPr lang="en-US" dirty="0" err="1"/>
                <a:t>sp</a:t>
              </a:r>
              <a:endParaRPr lang="en-US" dirty="0"/>
            </a:p>
          </p:txBody>
        </p:sp>
        <p:sp>
          <p:nvSpPr>
            <p:cNvPr id="20" name="Left Arrow 19">
              <a:extLst>
                <a:ext uri="{FF2B5EF4-FFF2-40B4-BE49-F238E27FC236}">
                  <a16:creationId xmlns:a16="http://schemas.microsoft.com/office/drawing/2014/main" id="{FEA071F5-CB97-0A4D-BB26-4D8BBE4B6CFB}"/>
                </a:ext>
              </a:extLst>
            </p:cNvPr>
            <p:cNvSpPr/>
            <p:nvPr/>
          </p:nvSpPr>
          <p:spPr>
            <a:xfrm>
              <a:off x="9496126" y="5108517"/>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3936473-2CAE-3040-A941-37BEE0619C33}"/>
                </a:ext>
              </a:extLst>
            </p:cNvPr>
            <p:cNvSpPr/>
            <p:nvPr/>
          </p:nvSpPr>
          <p:spPr>
            <a:xfrm>
              <a:off x="8096822" y="3311227"/>
              <a:ext cx="1375959" cy="312087"/>
            </a:xfrm>
            <a:prstGeom prst="rect">
              <a:avLst/>
            </a:prstGeom>
            <a:solidFill>
              <a:srgbClr val="00B0F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2" name="Rectangle 21">
              <a:extLst>
                <a:ext uri="{FF2B5EF4-FFF2-40B4-BE49-F238E27FC236}">
                  <a16:creationId xmlns:a16="http://schemas.microsoft.com/office/drawing/2014/main" id="{C1A28C20-D978-F14F-8F72-4714D2234C93}"/>
                </a:ext>
              </a:extLst>
            </p:cNvPr>
            <p:cNvSpPr/>
            <p:nvPr/>
          </p:nvSpPr>
          <p:spPr>
            <a:xfrm>
              <a:off x="8096822" y="363952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3" name="Rectangle 22">
              <a:extLst>
                <a:ext uri="{FF2B5EF4-FFF2-40B4-BE49-F238E27FC236}">
                  <a16:creationId xmlns:a16="http://schemas.microsoft.com/office/drawing/2014/main" id="{AEFD4BFD-921B-EA45-9249-9D83FA31719F}"/>
                </a:ext>
              </a:extLst>
            </p:cNvPr>
            <p:cNvSpPr/>
            <p:nvPr/>
          </p:nvSpPr>
          <p:spPr>
            <a:xfrm>
              <a:off x="8096822" y="459776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24" name="Rectangle 23">
              <a:extLst>
                <a:ext uri="{FF2B5EF4-FFF2-40B4-BE49-F238E27FC236}">
                  <a16:creationId xmlns:a16="http://schemas.microsoft.com/office/drawing/2014/main" id="{056D4B5C-81BF-E541-B450-21AC506D6E33}"/>
                </a:ext>
              </a:extLst>
            </p:cNvPr>
            <p:cNvSpPr/>
            <p:nvPr/>
          </p:nvSpPr>
          <p:spPr>
            <a:xfrm>
              <a:off x="8096822" y="492606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25" name="Rectangle 24">
              <a:extLst>
                <a:ext uri="{FF2B5EF4-FFF2-40B4-BE49-F238E27FC236}">
                  <a16:creationId xmlns:a16="http://schemas.microsoft.com/office/drawing/2014/main" id="{B96DF14B-49B3-D74E-A156-5FD39DA9421A}"/>
                </a:ext>
              </a:extLst>
            </p:cNvPr>
            <p:cNvSpPr/>
            <p:nvPr/>
          </p:nvSpPr>
          <p:spPr>
            <a:xfrm>
              <a:off x="7545017" y="2143255"/>
              <a:ext cx="2877711" cy="584775"/>
            </a:xfrm>
            <a:prstGeom prst="rect">
              <a:avLst/>
            </a:prstGeom>
          </p:spPr>
          <p:txBody>
            <a:bodyPr wrap="none">
              <a:spAutoFit/>
            </a:bodyPr>
            <a:lstStyle/>
            <a:p>
              <a:pPr algn="ctr"/>
              <a:r>
                <a:rPr lang="en-US" sz="1600" b="1" dirty="0">
                  <a:latin typeface="Consolas" panose="020B0609020204030204" pitchFamily="49" charset="0"/>
                  <a:cs typeface="Consolas" panose="020B0609020204030204" pitchFamily="49" charset="0"/>
                </a:rPr>
                <a:t>after push </a:t>
              </a:r>
              <a:r>
                <a:rPr lang="en-US" sz="1600" b="1" dirty="0">
                  <a:solidFill>
                    <a:srgbClr val="F3753F"/>
                  </a:solidFill>
                  <a:latin typeface="Consolas" panose="020B0609020204030204" pitchFamily="49" charset="0"/>
                  <a:cs typeface="Consolas" panose="020B0609020204030204" pitchFamily="49" charset="0"/>
                </a:rPr>
                <a:t>{r4-r7,fp,lr}</a:t>
              </a:r>
            </a:p>
            <a:p>
              <a:pPr algn="ctr"/>
              <a:r>
                <a:rPr lang="en-US" sz="1600" b="1" dirty="0">
                  <a:solidFill>
                    <a:schemeClr val="accent5"/>
                  </a:solidFill>
                  <a:latin typeface="Consolas" panose="020B0609020204030204" pitchFamily="49" charset="0"/>
                  <a:cs typeface="Consolas" panose="020B0609020204030204" pitchFamily="49" charset="0"/>
                </a:rPr>
                <a:t>add </a:t>
              </a:r>
              <a:r>
                <a:rPr lang="en-US" sz="1600" b="1" dirty="0" err="1">
                  <a:solidFill>
                    <a:schemeClr val="accent5"/>
                  </a:solidFill>
                  <a:latin typeface="Consolas" panose="020B0609020204030204" pitchFamily="49" charset="0"/>
                  <a:cs typeface="Consolas" panose="020B0609020204030204" pitchFamily="49" charset="0"/>
                </a:rPr>
                <a:t>fp</a:t>
              </a:r>
              <a:r>
                <a:rPr lang="en-US" sz="1600" b="1" dirty="0">
                  <a:solidFill>
                    <a:schemeClr val="accent5"/>
                  </a:solidFill>
                  <a:latin typeface="Consolas" panose="020B0609020204030204" pitchFamily="49" charset="0"/>
                  <a:cs typeface="Consolas" panose="020B0609020204030204" pitchFamily="49" charset="0"/>
                </a:rPr>
                <a:t>, </a:t>
              </a:r>
              <a:r>
                <a:rPr lang="en-US" sz="1600" b="1" dirty="0" err="1">
                  <a:solidFill>
                    <a:schemeClr val="accent5"/>
                  </a:solidFill>
                  <a:latin typeface="Consolas" panose="020B0609020204030204" pitchFamily="49" charset="0"/>
                  <a:cs typeface="Consolas" panose="020B0609020204030204" pitchFamily="49" charset="0"/>
                </a:rPr>
                <a:t>sp</a:t>
              </a:r>
              <a:r>
                <a:rPr lang="en-US" sz="1600" b="1" dirty="0">
                  <a:solidFill>
                    <a:schemeClr val="accent5"/>
                  </a:solidFill>
                  <a:latin typeface="Consolas" panose="020B0609020204030204" pitchFamily="49" charset="0"/>
                  <a:cs typeface="Consolas" panose="020B0609020204030204" pitchFamily="49" charset="0"/>
                </a:rPr>
                <a:t>, FP_OFF</a:t>
              </a:r>
              <a:endParaRPr lang="en-US" sz="1600" dirty="0">
                <a:solidFill>
                  <a:schemeClr val="accent5"/>
                </a:solidFill>
                <a:latin typeface="Consolas" panose="020B0609020204030204" pitchFamily="49" charset="0"/>
                <a:cs typeface="Consolas" panose="020B0609020204030204" pitchFamily="49" charset="0"/>
              </a:endParaRPr>
            </a:p>
          </p:txBody>
        </p:sp>
        <p:sp>
          <p:nvSpPr>
            <p:cNvPr id="26" name="TextBox 25">
              <a:extLst>
                <a:ext uri="{FF2B5EF4-FFF2-40B4-BE49-F238E27FC236}">
                  <a16:creationId xmlns:a16="http://schemas.microsoft.com/office/drawing/2014/main" id="{EDAA330E-8E10-B544-87DB-299D50E42525}"/>
                </a:ext>
              </a:extLst>
            </p:cNvPr>
            <p:cNvSpPr txBox="1"/>
            <p:nvPr/>
          </p:nvSpPr>
          <p:spPr>
            <a:xfrm>
              <a:off x="10148028" y="3396011"/>
              <a:ext cx="1293744" cy="584775"/>
            </a:xfrm>
            <a:prstGeom prst="rect">
              <a:avLst/>
            </a:prstGeom>
            <a:solidFill>
              <a:schemeClr val="accent4">
                <a:lumMod val="20000"/>
                <a:lumOff val="80000"/>
              </a:schemeClr>
            </a:solidFill>
            <a:ln w="31750">
              <a:solidFill>
                <a:schemeClr val="accent5"/>
              </a:solidFill>
            </a:ln>
          </p:spPr>
          <p:txBody>
            <a:bodyPr wrap="square" rtlCol="0">
              <a:spAutoFit/>
            </a:bodyPr>
            <a:lstStyle/>
            <a:p>
              <a:r>
                <a:rPr lang="en-US" sz="1600" dirty="0" err="1"/>
                <a:t>fp</a:t>
              </a:r>
              <a:r>
                <a:rPr lang="en-US" sz="1600" dirty="0"/>
                <a:t> = </a:t>
              </a:r>
              <a:r>
                <a:rPr lang="en-US" sz="1600" dirty="0" err="1"/>
                <a:t>sp</a:t>
              </a:r>
              <a:r>
                <a:rPr lang="en-US" sz="1600" dirty="0"/>
                <a:t> + 20 bytes </a:t>
              </a:r>
            </a:p>
          </p:txBody>
        </p:sp>
        <p:sp>
          <p:nvSpPr>
            <p:cNvPr id="27" name="Left Arrow 26">
              <a:extLst>
                <a:ext uri="{FF2B5EF4-FFF2-40B4-BE49-F238E27FC236}">
                  <a16:creationId xmlns:a16="http://schemas.microsoft.com/office/drawing/2014/main" id="{3C286B68-9127-CD41-8B4B-E0B52F7517F7}"/>
                </a:ext>
              </a:extLst>
            </p:cNvPr>
            <p:cNvSpPr/>
            <p:nvPr/>
          </p:nvSpPr>
          <p:spPr>
            <a:xfrm>
              <a:off x="9472632" y="3493682"/>
              <a:ext cx="675396"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E9CDE53-7DD3-2147-9806-F2039E2DD158}"/>
                </a:ext>
              </a:extLst>
            </p:cNvPr>
            <p:cNvSpPr/>
            <p:nvPr/>
          </p:nvSpPr>
          <p:spPr>
            <a:xfrm>
              <a:off x="8096822" y="3941171"/>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r7</a:t>
              </a:r>
            </a:p>
          </p:txBody>
        </p:sp>
        <p:sp>
          <p:nvSpPr>
            <p:cNvPr id="29" name="Rectangle 28">
              <a:extLst>
                <a:ext uri="{FF2B5EF4-FFF2-40B4-BE49-F238E27FC236}">
                  <a16:creationId xmlns:a16="http://schemas.microsoft.com/office/drawing/2014/main" id="{DD398EE9-4D70-D84C-AA23-0C1F5FAC78D7}"/>
                </a:ext>
              </a:extLst>
            </p:cNvPr>
            <p:cNvSpPr/>
            <p:nvPr/>
          </p:nvSpPr>
          <p:spPr>
            <a:xfrm>
              <a:off x="8096822" y="426946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r6</a:t>
              </a:r>
            </a:p>
          </p:txBody>
        </p:sp>
        <p:sp>
          <p:nvSpPr>
            <p:cNvPr id="31" name="Up-Down Arrow 30">
              <a:extLst>
                <a:ext uri="{FF2B5EF4-FFF2-40B4-BE49-F238E27FC236}">
                  <a16:creationId xmlns:a16="http://schemas.microsoft.com/office/drawing/2014/main" id="{9BC90C30-16FE-E04F-AD20-D9E6E9207A35}"/>
                </a:ext>
              </a:extLst>
            </p:cNvPr>
            <p:cNvSpPr/>
            <p:nvPr/>
          </p:nvSpPr>
          <p:spPr>
            <a:xfrm>
              <a:off x="9604705" y="3606260"/>
              <a:ext cx="147542" cy="1538898"/>
            </a:xfrm>
            <a:prstGeom prst="upDown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ounded Rectangle 31">
            <a:extLst>
              <a:ext uri="{FF2B5EF4-FFF2-40B4-BE49-F238E27FC236}">
                <a16:creationId xmlns:a16="http://schemas.microsoft.com/office/drawing/2014/main" id="{AC958CEF-C647-DA48-9701-E66CC6D610B2}"/>
              </a:ext>
            </a:extLst>
          </p:cNvPr>
          <p:cNvSpPr/>
          <p:nvPr/>
        </p:nvSpPr>
        <p:spPr bwMode="auto">
          <a:xfrm>
            <a:off x="232345" y="502959"/>
            <a:ext cx="4658837" cy="266033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b="1" dirty="0">
                <a:latin typeface="Courier New" panose="02070309020205020404" pitchFamily="49" charset="0"/>
                <a:cs typeface="Courier New" panose="02070309020205020404" pitchFamily="49" charset="0"/>
              </a:rPr>
              <a:t>     </a:t>
            </a:r>
            <a:r>
              <a:rPr lang="en-US" dirty="0">
                <a:latin typeface="Consolas" panose="020B0609020204030204" pitchFamily="49" charset="0"/>
                <a:cs typeface="Consolas" panose="020B0609020204030204" pitchFamily="49" charset="0"/>
              </a:rPr>
              <a:t>// other code </a:t>
            </a:r>
            <a:r>
              <a:rPr lang="en-US" dirty="0" err="1">
                <a:latin typeface="Consolas" panose="020B0609020204030204" pitchFamily="49" charset="0"/>
                <a:cs typeface="Consolas" panose="020B0609020204030204" pitchFamily="49" charset="0"/>
              </a:rPr>
              <a:t>etc</a:t>
            </a:r>
            <a:r>
              <a:rPr lang="en-US" dirty="0">
                <a:latin typeface="Consolas" panose="020B0609020204030204" pitchFamily="49" charset="0"/>
                <a:cs typeface="Consolas" panose="020B0609020204030204" pitchFamily="49" charset="0"/>
              </a:rPr>
              <a:t>       	.</a:t>
            </a:r>
            <a:r>
              <a:rPr lang="en-US" dirty="0" err="1">
                <a:solidFill>
                  <a:srgbClr val="FF0000"/>
                </a:solidFill>
                <a:latin typeface="Consolas" panose="020B0609020204030204" pitchFamily="49" charset="0"/>
                <a:cs typeface="Consolas" panose="020B0609020204030204" pitchFamily="49" charset="0"/>
              </a:rPr>
              <a:t>equ</a:t>
            </a:r>
            <a:r>
              <a:rPr lang="en-US" dirty="0">
                <a:solidFill>
                  <a:srgbClr val="FF0000"/>
                </a:solidFill>
                <a:latin typeface="Consolas" panose="020B0609020204030204" pitchFamily="49" charset="0"/>
                <a:cs typeface="Consolas" panose="020B0609020204030204" pitchFamily="49" charset="0"/>
              </a:rPr>
              <a:t>    FP_OFF,  20      </a:t>
            </a:r>
          </a:p>
          <a:p>
            <a:r>
              <a:rPr lang="en-US" dirty="0">
                <a:latin typeface="Consolas" panose="020B0609020204030204" pitchFamily="49" charset="0"/>
                <a:cs typeface="Consolas" panose="020B0609020204030204" pitchFamily="49" charset="0"/>
              </a:rPr>
              <a:t>main:</a:t>
            </a:r>
          </a:p>
          <a:p>
            <a:r>
              <a:rPr lang="en-US" dirty="0">
                <a:latin typeface="Consolas" panose="020B0609020204030204" pitchFamily="49" charset="0"/>
                <a:cs typeface="Consolas" panose="020B0609020204030204" pitchFamily="49" charset="0"/>
              </a:rPr>
              <a:t>      push    </a:t>
            </a:r>
            <a:r>
              <a:rPr lang="en-US" dirty="0">
                <a:solidFill>
                  <a:srgbClr val="F3753F"/>
                </a:solidFill>
                <a:latin typeface="Consolas" panose="020B0609020204030204" pitchFamily="49" charset="0"/>
                <a:cs typeface="Consolas" panose="020B0609020204030204" pitchFamily="49" charset="0"/>
              </a:rPr>
              <a:t>{r4-r7, </a:t>
            </a:r>
            <a:r>
              <a:rPr lang="en-US" dirty="0" err="1">
                <a:solidFill>
                  <a:srgbClr val="F3753F"/>
                </a:solidFill>
                <a:latin typeface="Consolas" panose="020B0609020204030204" pitchFamily="49" charset="0"/>
                <a:cs typeface="Consolas" panose="020B0609020204030204" pitchFamily="49" charset="0"/>
              </a:rPr>
              <a:t>fp</a:t>
            </a:r>
            <a:r>
              <a:rPr lang="en-US" dirty="0">
                <a:solidFill>
                  <a:srgbClr val="F3753F"/>
                </a:solidFill>
                <a:latin typeface="Consolas" panose="020B0609020204030204" pitchFamily="49" charset="0"/>
                <a:cs typeface="Consolas" panose="020B0609020204030204" pitchFamily="49" charset="0"/>
              </a:rPr>
              <a:t>, </a:t>
            </a:r>
            <a:r>
              <a:rPr lang="en-US" dirty="0" err="1">
                <a:solidFill>
                  <a:srgbClr val="F3753F"/>
                </a:solidFill>
                <a:latin typeface="Consolas" panose="020B0609020204030204" pitchFamily="49" charset="0"/>
                <a:cs typeface="Consolas" panose="020B0609020204030204" pitchFamily="49" charset="0"/>
              </a:rPr>
              <a:t>lr</a:t>
            </a:r>
            <a:r>
              <a:rPr lang="en-US" dirty="0">
                <a:solidFill>
                  <a:srgbClr val="F3753F"/>
                </a:solidFill>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add     </a:t>
            </a:r>
            <a:r>
              <a:rPr lang="en-US" dirty="0" err="1">
                <a:solidFill>
                  <a:schemeClr val="accent5"/>
                </a:solidFill>
                <a:latin typeface="Consolas" panose="020B0609020204030204" pitchFamily="49" charset="0"/>
                <a:cs typeface="Consolas" panose="020B0609020204030204" pitchFamily="49" charset="0"/>
              </a:rPr>
              <a:t>fp</a:t>
            </a:r>
            <a:r>
              <a:rPr lang="en-US" dirty="0">
                <a:solidFill>
                  <a:schemeClr val="accent5"/>
                </a:solidFill>
                <a:latin typeface="Consolas" panose="020B0609020204030204" pitchFamily="49" charset="0"/>
                <a:cs typeface="Consolas" panose="020B0609020204030204" pitchFamily="49" charset="0"/>
              </a:rPr>
              <a:t>, </a:t>
            </a:r>
            <a:r>
              <a:rPr lang="en-US" dirty="0" err="1">
                <a:solidFill>
                  <a:schemeClr val="accent5"/>
                </a:solidFill>
                <a:latin typeface="Consolas" panose="020B0609020204030204" pitchFamily="49" charset="0"/>
                <a:cs typeface="Consolas" panose="020B0609020204030204" pitchFamily="49" charset="0"/>
              </a:rPr>
              <a:t>sp</a:t>
            </a:r>
            <a:r>
              <a:rPr lang="en-US" dirty="0">
                <a:solidFill>
                  <a:schemeClr val="accent5"/>
                </a:solidFill>
                <a:latin typeface="Consolas" panose="020B0609020204030204" pitchFamily="49" charset="0"/>
                <a:cs typeface="Consolas" panose="020B0609020204030204" pitchFamily="49" charset="0"/>
              </a:rPr>
              <a:t>, FP_OFF</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sub     </a:t>
            </a:r>
            <a:r>
              <a:rPr lang="en-US" dirty="0" err="1">
                <a:solidFill>
                  <a:srgbClr val="00B050"/>
                </a:solidFill>
                <a:latin typeface="Consolas" panose="020B0609020204030204" pitchFamily="49" charset="0"/>
                <a:cs typeface="Consolas" panose="020B0609020204030204" pitchFamily="49" charset="0"/>
              </a:rPr>
              <a:t>sp</a:t>
            </a:r>
            <a:r>
              <a:rPr lang="en-US" dirty="0">
                <a:solidFill>
                  <a:srgbClr val="00B050"/>
                </a:solidFill>
                <a:latin typeface="Consolas" panose="020B0609020204030204" pitchFamily="49" charset="0"/>
                <a:cs typeface="Consolas" panose="020B0609020204030204" pitchFamily="49" charset="0"/>
              </a:rPr>
              <a:t>, </a:t>
            </a:r>
            <a:r>
              <a:rPr lang="en-US" dirty="0" err="1">
                <a:solidFill>
                  <a:srgbClr val="00B050"/>
                </a:solidFill>
                <a:latin typeface="Consolas" panose="020B0609020204030204" pitchFamily="49" charset="0"/>
                <a:cs typeface="Consolas" panose="020B0609020204030204" pitchFamily="49" charset="0"/>
              </a:rPr>
              <a:t>fp</a:t>
            </a:r>
            <a:r>
              <a:rPr lang="en-US" dirty="0">
                <a:solidFill>
                  <a:srgbClr val="00B050"/>
                </a:solidFill>
                <a:latin typeface="Consolas" panose="020B0609020204030204" pitchFamily="49" charset="0"/>
                <a:cs typeface="Consolas" panose="020B0609020204030204" pitchFamily="49" charset="0"/>
              </a:rPr>
              <a:t>, FP_OFF</a:t>
            </a:r>
          </a:p>
          <a:p>
            <a:r>
              <a:rPr lang="en-US" dirty="0">
                <a:latin typeface="Consolas" panose="020B0609020204030204" pitchFamily="49" charset="0"/>
                <a:cs typeface="Consolas" panose="020B0609020204030204" pitchFamily="49" charset="0"/>
              </a:rPr>
              <a:t>      pop     </a:t>
            </a:r>
            <a:r>
              <a:rPr lang="en-US" dirty="0">
                <a:solidFill>
                  <a:srgbClr val="F3753F"/>
                </a:solidFill>
                <a:latin typeface="Consolas" panose="020B0609020204030204" pitchFamily="49" charset="0"/>
                <a:cs typeface="Consolas" panose="020B0609020204030204" pitchFamily="49" charset="0"/>
              </a:rPr>
              <a:t>{r4-r7, </a:t>
            </a:r>
            <a:r>
              <a:rPr lang="en-US" dirty="0" err="1">
                <a:solidFill>
                  <a:srgbClr val="F3753F"/>
                </a:solidFill>
                <a:latin typeface="Consolas" panose="020B0609020204030204" pitchFamily="49" charset="0"/>
                <a:cs typeface="Consolas" panose="020B0609020204030204" pitchFamily="49" charset="0"/>
              </a:rPr>
              <a:t>fp</a:t>
            </a:r>
            <a:r>
              <a:rPr lang="en-US" dirty="0">
                <a:solidFill>
                  <a:srgbClr val="F3753F"/>
                </a:solidFill>
                <a:latin typeface="Consolas" panose="020B0609020204030204" pitchFamily="49" charset="0"/>
                <a:cs typeface="Consolas" panose="020B0609020204030204" pitchFamily="49" charset="0"/>
              </a:rPr>
              <a:t>, </a:t>
            </a:r>
            <a:r>
              <a:rPr lang="en-US" dirty="0" err="1">
                <a:solidFill>
                  <a:srgbClr val="F3753F"/>
                </a:solidFill>
                <a:latin typeface="Consolas" panose="020B0609020204030204" pitchFamily="49" charset="0"/>
                <a:cs typeface="Consolas" panose="020B0609020204030204" pitchFamily="49" charset="0"/>
              </a:rPr>
              <a:t>lr</a:t>
            </a:r>
            <a:r>
              <a:rPr lang="en-US" dirty="0">
                <a:solidFill>
                  <a:srgbClr val="F3753F"/>
                </a:solidFill>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bx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graphicFrame>
        <p:nvGraphicFramePr>
          <p:cNvPr id="36" name="Content Placeholder 32">
            <a:extLst>
              <a:ext uri="{FF2B5EF4-FFF2-40B4-BE49-F238E27FC236}">
                <a16:creationId xmlns:a16="http://schemas.microsoft.com/office/drawing/2014/main" id="{BB22691C-016D-B445-90B0-B8246F2894DA}"/>
              </a:ext>
            </a:extLst>
          </p:cNvPr>
          <p:cNvGraphicFramePr>
            <a:graphicFrameLocks/>
          </p:cNvGraphicFramePr>
          <p:nvPr/>
        </p:nvGraphicFramePr>
        <p:xfrm>
          <a:off x="424599" y="3512951"/>
          <a:ext cx="5405226" cy="3261360"/>
        </p:xfrm>
        <a:graphic>
          <a:graphicData uri="http://schemas.openxmlformats.org/drawingml/2006/table">
            <a:tbl>
              <a:tblPr firstRow="1" bandRow="1">
                <a:tableStyleId>{5A111915-BE36-4E01-A7E5-04B1672EAD32}</a:tableStyleId>
              </a:tblPr>
              <a:tblGrid>
                <a:gridCol w="1163340">
                  <a:extLst>
                    <a:ext uri="{9D8B030D-6E8A-4147-A177-3AD203B41FA5}">
                      <a16:colId xmlns:a16="http://schemas.microsoft.com/office/drawing/2014/main" val="3740377692"/>
                    </a:ext>
                  </a:extLst>
                </a:gridCol>
                <a:gridCol w="4241886">
                  <a:extLst>
                    <a:ext uri="{9D8B030D-6E8A-4147-A177-3AD203B41FA5}">
                      <a16:colId xmlns:a16="http://schemas.microsoft.com/office/drawing/2014/main" val="2317977396"/>
                    </a:ext>
                  </a:extLst>
                </a:gridCol>
              </a:tblGrid>
              <a:tr h="302596">
                <a:tc>
                  <a:txBody>
                    <a:bodyPr/>
                    <a:lstStyle/>
                    <a:p>
                      <a:pPr algn="ctr"/>
                      <a:r>
                        <a:rPr lang="en-US" sz="1600" dirty="0"/>
                        <a:t># regs saved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alpha val="80000"/>
                      </a:srgbClr>
                    </a:solidFill>
                  </a:tcPr>
                </a:tc>
                <a:tc>
                  <a:txBody>
                    <a:bodyPr/>
                    <a:lstStyle/>
                    <a:p>
                      <a:pPr algn="ctr"/>
                      <a:r>
                        <a:rPr lang="en-US" sz="1600" dirty="0"/>
                        <a:t>FP_OFF in Bytes</a:t>
                      </a:r>
                    </a:p>
                    <a:p>
                      <a:pPr algn="ctr"/>
                      <a:r>
                        <a:rPr lang="en-US" sz="1600" dirty="0"/>
                        <a:t>Distance from </a:t>
                      </a:r>
                      <a:r>
                        <a:rPr lang="en-US" sz="1600" dirty="0" err="1"/>
                        <a:t>lr</a:t>
                      </a:r>
                      <a:r>
                        <a:rPr lang="en-US" sz="1600" dirty="0"/>
                        <a:t> to lowest saved register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alpha val="80000"/>
                      </a:srgbClr>
                    </a:solidFill>
                  </a:tcPr>
                </a:tc>
                <a:extLst>
                  <a:ext uri="{0D108BD9-81ED-4DB2-BD59-A6C34878D82A}">
                    <a16:rowId xmlns:a16="http://schemas.microsoft.com/office/drawing/2014/main" val="2345454755"/>
                  </a:ext>
                </a:extLst>
              </a:tr>
              <a:tr h="302596">
                <a:tc>
                  <a:txBody>
                    <a:bodyPr/>
                    <a:lstStyle/>
                    <a:p>
                      <a:pPr algn="ctr"/>
                      <a:r>
                        <a:rPr lang="en-US" sz="1600" dirty="0">
                          <a:solidFill>
                            <a:schemeClr val="accent6"/>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600" dirty="0">
                          <a:solidFill>
                            <a:schemeClr val="accent6"/>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300593945"/>
                  </a:ext>
                </a:extLst>
              </a:tr>
              <a:tr h="302596">
                <a:tc>
                  <a:txBody>
                    <a:bodyPr/>
                    <a:lstStyle/>
                    <a:p>
                      <a:pPr algn="ctr"/>
                      <a:r>
                        <a:rPr lang="en-US" sz="1600" dirty="0">
                          <a:solidFill>
                            <a:schemeClr val="accent6"/>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tc>
                  <a:txBody>
                    <a:bodyPr/>
                    <a:lstStyle/>
                    <a:p>
                      <a:pPr algn="ctr"/>
                      <a:r>
                        <a:rPr lang="en-US" sz="1600" dirty="0">
                          <a:solidFill>
                            <a:schemeClr val="accent6"/>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extLst>
                  <a:ext uri="{0D108BD9-81ED-4DB2-BD59-A6C34878D82A}">
                    <a16:rowId xmlns:a16="http://schemas.microsoft.com/office/drawing/2014/main" val="2064497892"/>
                  </a:ext>
                </a:extLst>
              </a:tr>
              <a:tr h="302596">
                <a:tc>
                  <a:txBody>
                    <a:bodyPr/>
                    <a:lstStyle/>
                    <a:p>
                      <a:pPr algn="ctr"/>
                      <a:r>
                        <a:rPr lang="en-US" sz="1600" dirty="0">
                          <a:solidFill>
                            <a:schemeClr val="accent6"/>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600" dirty="0">
                          <a:solidFill>
                            <a:schemeClr val="accent6"/>
                          </a:solidFill>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958176719"/>
                  </a:ext>
                </a:extLst>
              </a:tr>
              <a:tr h="302596">
                <a:tc>
                  <a:txBody>
                    <a:bodyPr/>
                    <a:lstStyle/>
                    <a:p>
                      <a:pPr algn="ctr"/>
                      <a:r>
                        <a:rPr lang="en-US" sz="1600" dirty="0">
                          <a:solidFill>
                            <a:schemeClr val="accent6"/>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tc>
                  <a:txBody>
                    <a:bodyPr/>
                    <a:lstStyle/>
                    <a:p>
                      <a:pPr algn="ctr"/>
                      <a:r>
                        <a:rPr lang="en-US" sz="1600" dirty="0">
                          <a:solidFill>
                            <a:schemeClr val="accent6"/>
                          </a:solidFill>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extLst>
                  <a:ext uri="{0D108BD9-81ED-4DB2-BD59-A6C34878D82A}">
                    <a16:rowId xmlns:a16="http://schemas.microsoft.com/office/drawing/2014/main" val="1791474434"/>
                  </a:ext>
                </a:extLst>
              </a:tr>
              <a:tr h="302596">
                <a:tc>
                  <a:txBody>
                    <a:bodyPr/>
                    <a:lstStyle/>
                    <a:p>
                      <a:pPr algn="ctr"/>
                      <a:r>
                        <a:rPr lang="en-US" sz="1600" dirty="0">
                          <a:solidFill>
                            <a:schemeClr val="accent6"/>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600" dirty="0">
                          <a:solidFill>
                            <a:schemeClr val="accent6"/>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204545271"/>
                  </a:ext>
                </a:extLst>
              </a:tr>
              <a:tr h="302596">
                <a:tc>
                  <a:txBody>
                    <a:bodyPr/>
                    <a:lstStyle/>
                    <a:p>
                      <a:pPr algn="ctr"/>
                      <a:r>
                        <a:rPr lang="en-US" sz="1600" dirty="0">
                          <a:solidFill>
                            <a:schemeClr val="accent6"/>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tc>
                  <a:txBody>
                    <a:bodyPr/>
                    <a:lstStyle/>
                    <a:p>
                      <a:pPr algn="ctr"/>
                      <a:r>
                        <a:rPr lang="en-US" sz="1600" dirty="0">
                          <a:solidFill>
                            <a:schemeClr val="accent6"/>
                          </a:solidFill>
                        </a:rPr>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extLst>
                  <a:ext uri="{0D108BD9-81ED-4DB2-BD59-A6C34878D82A}">
                    <a16:rowId xmlns:a16="http://schemas.microsoft.com/office/drawing/2014/main" val="182360813"/>
                  </a:ext>
                </a:extLst>
              </a:tr>
              <a:tr h="302596">
                <a:tc>
                  <a:txBody>
                    <a:bodyPr/>
                    <a:lstStyle/>
                    <a:p>
                      <a:pPr algn="ctr"/>
                      <a:r>
                        <a:rPr lang="en-US" sz="1600" dirty="0">
                          <a:solidFill>
                            <a:schemeClr val="accent6"/>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600" dirty="0">
                          <a:solidFill>
                            <a:schemeClr val="accent6"/>
                          </a:solidFill>
                        </a:rPr>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623953300"/>
                  </a:ext>
                </a:extLst>
              </a:tr>
              <a:tr h="302596">
                <a:tc>
                  <a:txBody>
                    <a:bodyPr/>
                    <a:lstStyle/>
                    <a:p>
                      <a:pPr algn="ctr"/>
                      <a:r>
                        <a:rPr lang="en-US" sz="1600" dirty="0">
                          <a:solidFill>
                            <a:schemeClr val="accent6"/>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tc>
                  <a:txBody>
                    <a:bodyPr/>
                    <a:lstStyle/>
                    <a:p>
                      <a:pPr algn="ctr"/>
                      <a:r>
                        <a:rPr lang="en-US" sz="1600" dirty="0">
                          <a:solidFill>
                            <a:schemeClr val="accent6"/>
                          </a:solidFill>
                        </a:rPr>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extLst>
                  <a:ext uri="{0D108BD9-81ED-4DB2-BD59-A6C34878D82A}">
                    <a16:rowId xmlns:a16="http://schemas.microsoft.com/office/drawing/2014/main" val="3553169727"/>
                  </a:ext>
                </a:extLst>
              </a:tr>
            </a:tbl>
          </a:graphicData>
        </a:graphic>
      </p:graphicFrame>
      <p:grpSp>
        <p:nvGrpSpPr>
          <p:cNvPr id="33" name="Group 32">
            <a:extLst>
              <a:ext uri="{FF2B5EF4-FFF2-40B4-BE49-F238E27FC236}">
                <a16:creationId xmlns:a16="http://schemas.microsoft.com/office/drawing/2014/main" id="{37E78FC1-EF7C-1C40-99DA-6A0541D96039}"/>
              </a:ext>
            </a:extLst>
          </p:cNvPr>
          <p:cNvGrpSpPr/>
          <p:nvPr/>
        </p:nvGrpSpPr>
        <p:grpSpPr>
          <a:xfrm>
            <a:off x="4139445" y="872473"/>
            <a:ext cx="3462427" cy="1108119"/>
            <a:chOff x="9538831" y="4730399"/>
            <a:chExt cx="3462427" cy="1108119"/>
          </a:xfrm>
        </p:grpSpPr>
        <p:sp>
          <p:nvSpPr>
            <p:cNvPr id="34" name="TextBox 33">
              <a:extLst>
                <a:ext uri="{FF2B5EF4-FFF2-40B4-BE49-F238E27FC236}">
                  <a16:creationId xmlns:a16="http://schemas.microsoft.com/office/drawing/2014/main" id="{A4786F0D-6342-7F4E-8F72-64D1B9AC5D63}"/>
                </a:ext>
              </a:extLst>
            </p:cNvPr>
            <p:cNvSpPr txBox="1"/>
            <p:nvPr/>
          </p:nvSpPr>
          <p:spPr>
            <a:xfrm>
              <a:off x="10337582" y="4730399"/>
              <a:ext cx="2663676" cy="923330"/>
            </a:xfrm>
            <a:prstGeom prst="rect">
              <a:avLst/>
            </a:prstGeom>
            <a:solidFill>
              <a:schemeClr val="accent4">
                <a:lumMod val="20000"/>
                <a:lumOff val="80000"/>
              </a:schemeClr>
            </a:solidFill>
            <a:ln w="31750">
              <a:solidFill>
                <a:schemeClr val="accent5"/>
              </a:solidFill>
            </a:ln>
          </p:spPr>
          <p:txBody>
            <a:bodyPr wrap="square" rtlCol="0">
              <a:spAutoFit/>
            </a:bodyPr>
            <a:lstStyle/>
            <a:p>
              <a:r>
                <a:rPr lang="en-US" dirty="0">
                  <a:solidFill>
                    <a:schemeClr val="accent1"/>
                  </a:solidFill>
                </a:rPr>
                <a:t>Function Prologue</a:t>
              </a:r>
            </a:p>
            <a:p>
              <a:r>
                <a:rPr lang="en-US" dirty="0"/>
                <a:t>always at top of function saves regs and </a:t>
              </a:r>
              <a:r>
                <a:rPr lang="en-US" dirty="0">
                  <a:solidFill>
                    <a:srgbClr val="FF0000"/>
                  </a:solidFill>
                </a:rPr>
                <a:t>sets </a:t>
              </a:r>
              <a:r>
                <a:rPr lang="en-US" dirty="0" err="1">
                  <a:solidFill>
                    <a:srgbClr val="FF0000"/>
                  </a:solidFill>
                </a:rPr>
                <a:t>fp</a:t>
              </a:r>
              <a:endParaRPr lang="en-US" dirty="0">
                <a:solidFill>
                  <a:srgbClr val="FF0000"/>
                </a:solidFill>
              </a:endParaRPr>
            </a:p>
          </p:txBody>
        </p:sp>
        <p:sp>
          <p:nvSpPr>
            <p:cNvPr id="37" name="Right Brace 36">
              <a:extLst>
                <a:ext uri="{FF2B5EF4-FFF2-40B4-BE49-F238E27FC236}">
                  <a16:creationId xmlns:a16="http://schemas.microsoft.com/office/drawing/2014/main" id="{91527B39-B32E-F947-9C9A-CCC54AD7A9E7}"/>
                </a:ext>
              </a:extLst>
            </p:cNvPr>
            <p:cNvSpPr/>
            <p:nvPr/>
          </p:nvSpPr>
          <p:spPr>
            <a:xfrm>
              <a:off x="9538831" y="5236427"/>
              <a:ext cx="402970" cy="602091"/>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 name="Left Arrow 37">
              <a:extLst>
                <a:ext uri="{FF2B5EF4-FFF2-40B4-BE49-F238E27FC236}">
                  <a16:creationId xmlns:a16="http://schemas.microsoft.com/office/drawing/2014/main" id="{80F1BD7E-A448-A54E-A8E7-978857F909C8}"/>
                </a:ext>
              </a:extLst>
            </p:cNvPr>
            <p:cNvSpPr/>
            <p:nvPr/>
          </p:nvSpPr>
          <p:spPr>
            <a:xfrm>
              <a:off x="9861509" y="5446525"/>
              <a:ext cx="43337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C8F3A1C5-C0E1-D541-92B9-C8D75685086D}"/>
              </a:ext>
            </a:extLst>
          </p:cNvPr>
          <p:cNvGrpSpPr/>
          <p:nvPr/>
        </p:nvGrpSpPr>
        <p:grpSpPr>
          <a:xfrm>
            <a:off x="4186941" y="2149457"/>
            <a:ext cx="3062644" cy="1200329"/>
            <a:chOff x="9544330" y="5761734"/>
            <a:chExt cx="3062644" cy="1200329"/>
          </a:xfrm>
        </p:grpSpPr>
        <p:sp>
          <p:nvSpPr>
            <p:cNvPr id="40" name="TextBox 39">
              <a:extLst>
                <a:ext uri="{FF2B5EF4-FFF2-40B4-BE49-F238E27FC236}">
                  <a16:creationId xmlns:a16="http://schemas.microsoft.com/office/drawing/2014/main" id="{63A74AD4-95A8-764F-8710-D0458D381FCF}"/>
                </a:ext>
              </a:extLst>
            </p:cNvPr>
            <p:cNvSpPr txBox="1"/>
            <p:nvPr/>
          </p:nvSpPr>
          <p:spPr>
            <a:xfrm>
              <a:off x="10306255" y="5761734"/>
              <a:ext cx="2300719" cy="1200329"/>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dirty="0">
                  <a:solidFill>
                    <a:schemeClr val="accent1"/>
                  </a:solidFill>
                </a:rPr>
                <a:t>Function Epilogue</a:t>
              </a:r>
            </a:p>
            <a:p>
              <a:r>
                <a:rPr lang="en-US" dirty="0"/>
                <a:t>always at bottom of function </a:t>
              </a:r>
              <a:r>
                <a:rPr lang="en-US" dirty="0">
                  <a:solidFill>
                    <a:srgbClr val="FF0000"/>
                  </a:solidFill>
                </a:rPr>
                <a:t>restores regs including the </a:t>
              </a:r>
              <a:r>
                <a:rPr lang="en-US" dirty="0" err="1">
                  <a:solidFill>
                    <a:srgbClr val="FF0000"/>
                  </a:solidFill>
                </a:rPr>
                <a:t>sp</a:t>
              </a:r>
              <a:endParaRPr lang="en-US" dirty="0">
                <a:solidFill>
                  <a:srgbClr val="FF0000"/>
                </a:solidFill>
              </a:endParaRPr>
            </a:p>
          </p:txBody>
        </p:sp>
        <p:sp>
          <p:nvSpPr>
            <p:cNvPr id="41" name="Right Brace 40">
              <a:extLst>
                <a:ext uri="{FF2B5EF4-FFF2-40B4-BE49-F238E27FC236}">
                  <a16:creationId xmlns:a16="http://schemas.microsoft.com/office/drawing/2014/main" id="{237E87FC-B617-D043-9B50-1AB8AA549C19}"/>
                </a:ext>
              </a:extLst>
            </p:cNvPr>
            <p:cNvSpPr/>
            <p:nvPr/>
          </p:nvSpPr>
          <p:spPr>
            <a:xfrm>
              <a:off x="9544330" y="5930750"/>
              <a:ext cx="377562" cy="466481"/>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 name="Left Arrow 41">
              <a:extLst>
                <a:ext uri="{FF2B5EF4-FFF2-40B4-BE49-F238E27FC236}">
                  <a16:creationId xmlns:a16="http://schemas.microsoft.com/office/drawing/2014/main" id="{D5BD8713-5CFA-AC45-88C0-54995C06F442}"/>
                </a:ext>
              </a:extLst>
            </p:cNvPr>
            <p:cNvSpPr/>
            <p:nvPr/>
          </p:nvSpPr>
          <p:spPr>
            <a:xfrm>
              <a:off x="9919584" y="6089306"/>
              <a:ext cx="377562"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a:extLst>
              <a:ext uri="{FF2B5EF4-FFF2-40B4-BE49-F238E27FC236}">
                <a16:creationId xmlns:a16="http://schemas.microsoft.com/office/drawing/2014/main" id="{BE47489A-2760-1845-A813-DA0136D88EE0}"/>
              </a:ext>
            </a:extLst>
          </p:cNvPr>
          <p:cNvGrpSpPr/>
          <p:nvPr/>
        </p:nvGrpSpPr>
        <p:grpSpPr>
          <a:xfrm>
            <a:off x="7503031" y="1610610"/>
            <a:ext cx="1342452" cy="1897094"/>
            <a:chOff x="1435988" y="2732659"/>
            <a:chExt cx="1342452" cy="1897094"/>
          </a:xfrm>
        </p:grpSpPr>
        <p:sp>
          <p:nvSpPr>
            <p:cNvPr id="44" name="Right Brace 43">
              <a:extLst>
                <a:ext uri="{FF2B5EF4-FFF2-40B4-BE49-F238E27FC236}">
                  <a16:creationId xmlns:a16="http://schemas.microsoft.com/office/drawing/2014/main" id="{C0EDD95D-C953-2D40-9429-6341C18FA0C3}"/>
                </a:ext>
              </a:extLst>
            </p:cNvPr>
            <p:cNvSpPr/>
            <p:nvPr/>
          </p:nvSpPr>
          <p:spPr>
            <a:xfrm rot="10800000">
              <a:off x="2494384" y="2732659"/>
              <a:ext cx="284056" cy="1897094"/>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TextBox 44">
              <a:extLst>
                <a:ext uri="{FF2B5EF4-FFF2-40B4-BE49-F238E27FC236}">
                  <a16:creationId xmlns:a16="http://schemas.microsoft.com/office/drawing/2014/main" id="{FE895B70-A5B3-6C4B-B4BE-4827FCE051BB}"/>
                </a:ext>
              </a:extLst>
            </p:cNvPr>
            <p:cNvSpPr txBox="1"/>
            <p:nvPr/>
          </p:nvSpPr>
          <p:spPr>
            <a:xfrm>
              <a:off x="1435988" y="3566392"/>
              <a:ext cx="1099669" cy="830997"/>
            </a:xfrm>
            <a:prstGeom prst="rect">
              <a:avLst/>
            </a:prstGeom>
            <a:solidFill>
              <a:schemeClr val="accent4">
                <a:lumMod val="20000"/>
                <a:lumOff val="80000"/>
              </a:schemeClr>
            </a:solidFill>
            <a:ln>
              <a:solidFill>
                <a:schemeClr val="accent5"/>
              </a:solidFill>
            </a:ln>
          </p:spPr>
          <p:txBody>
            <a:bodyPr wrap="square" rtlCol="0">
              <a:spAutoFit/>
            </a:bodyPr>
            <a:lstStyle/>
            <a:p>
              <a:pPr algn="r"/>
              <a:r>
                <a:rPr lang="en-US" sz="1600" b="1" dirty="0"/>
                <a:t>Function </a:t>
              </a:r>
              <a:r>
                <a:rPr lang="en-US" sz="1600" b="1" dirty="0">
                  <a:solidFill>
                    <a:srgbClr val="0070C0"/>
                  </a:solidFill>
                </a:rPr>
                <a:t>Stack Frame</a:t>
              </a:r>
              <a:endParaRPr lang="en-US" sz="1600" dirty="0">
                <a:solidFill>
                  <a:srgbClr val="0070C0"/>
                </a:solidFill>
              </a:endParaRPr>
            </a:p>
          </p:txBody>
        </p:sp>
      </p:grpSp>
      <p:sp>
        <p:nvSpPr>
          <p:cNvPr id="46" name="Rectangle 45">
            <a:extLst>
              <a:ext uri="{FF2B5EF4-FFF2-40B4-BE49-F238E27FC236}">
                <a16:creationId xmlns:a16="http://schemas.microsoft.com/office/drawing/2014/main" id="{D8FB7D75-D7C6-7142-BC08-FBF3ADE95123}"/>
              </a:ext>
            </a:extLst>
          </p:cNvPr>
          <p:cNvSpPr/>
          <p:nvPr/>
        </p:nvSpPr>
        <p:spPr>
          <a:xfrm>
            <a:off x="10531965" y="2265814"/>
            <a:ext cx="1658467" cy="95410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FP_OFF: </a:t>
            </a:r>
          </a:p>
          <a:p>
            <a:r>
              <a:rPr lang="en-US" sz="1400" dirty="0">
                <a:solidFill>
                  <a:srgbClr val="FF0000"/>
                </a:solidFill>
                <a:latin typeface="Consolas" panose="020B0609020204030204" pitchFamily="49" charset="0"/>
                <a:cs typeface="Consolas" panose="020B0609020204030204" pitchFamily="49" charset="0"/>
              </a:rPr>
              <a:t>Distance from </a:t>
            </a:r>
            <a:r>
              <a:rPr lang="en-US" sz="1400" dirty="0" err="1">
                <a:solidFill>
                  <a:srgbClr val="FF0000"/>
                </a:solidFill>
                <a:latin typeface="Consolas" panose="020B0609020204030204" pitchFamily="49" charset="0"/>
                <a:cs typeface="Consolas" panose="020B0609020204030204" pitchFamily="49" charset="0"/>
              </a:rPr>
              <a:t>lr</a:t>
            </a:r>
            <a:r>
              <a:rPr lang="en-US" sz="1400" dirty="0">
                <a:solidFill>
                  <a:srgbClr val="FF0000"/>
                </a:solidFill>
                <a:latin typeface="Consolas" panose="020B0609020204030204" pitchFamily="49" charset="0"/>
                <a:cs typeface="Consolas" panose="020B0609020204030204" pitchFamily="49" charset="0"/>
              </a:rPr>
              <a:t> to lowest saved register </a:t>
            </a:r>
            <a:endParaRPr lang="en-US" sz="1400" dirty="0">
              <a:solidFill>
                <a:schemeClr val="accent5"/>
              </a:solidFill>
              <a:latin typeface="Consolas" panose="020B0609020204030204" pitchFamily="49" charset="0"/>
              <a:cs typeface="Consolas" panose="020B0609020204030204" pitchFamily="49" charset="0"/>
            </a:endParaRPr>
          </a:p>
        </p:txBody>
      </p:sp>
      <p:grpSp>
        <p:nvGrpSpPr>
          <p:cNvPr id="6" name="Group 5">
            <a:extLst>
              <a:ext uri="{FF2B5EF4-FFF2-40B4-BE49-F238E27FC236}">
                <a16:creationId xmlns:a16="http://schemas.microsoft.com/office/drawing/2014/main" id="{63EDD9F6-91E8-6D4D-9532-C6794B5500A8}"/>
              </a:ext>
            </a:extLst>
          </p:cNvPr>
          <p:cNvGrpSpPr/>
          <p:nvPr/>
        </p:nvGrpSpPr>
        <p:grpSpPr>
          <a:xfrm>
            <a:off x="6342689" y="5385362"/>
            <a:ext cx="5442518" cy="1200329"/>
            <a:chOff x="8750327" y="6295338"/>
            <a:chExt cx="5442518" cy="1200329"/>
          </a:xfrm>
        </p:grpSpPr>
        <p:sp>
          <p:nvSpPr>
            <p:cNvPr id="4" name="TextBox 3">
              <a:extLst>
                <a:ext uri="{FF2B5EF4-FFF2-40B4-BE49-F238E27FC236}">
                  <a16:creationId xmlns:a16="http://schemas.microsoft.com/office/drawing/2014/main" id="{6CFDBAD7-8FF9-0D43-93FF-BDD5ECE851D3}"/>
                </a:ext>
              </a:extLst>
            </p:cNvPr>
            <p:cNvSpPr txBox="1"/>
            <p:nvPr/>
          </p:nvSpPr>
          <p:spPr>
            <a:xfrm>
              <a:off x="8750327" y="6295338"/>
              <a:ext cx="5442518" cy="1200329"/>
            </a:xfrm>
            <a:prstGeom prst="rect">
              <a:avLst/>
            </a:prstGeom>
            <a:noFill/>
            <a:ln w="38100">
              <a:solidFill>
                <a:srgbClr val="0070C0"/>
              </a:solidFill>
            </a:ln>
          </p:spPr>
          <p:txBody>
            <a:bodyPr wrap="square" rtlCol="0">
              <a:spAutoFit/>
            </a:bodyPr>
            <a:lstStyle/>
            <a:p>
              <a:pPr algn="r"/>
              <a:r>
                <a:rPr lang="en-US" dirty="0">
                  <a:solidFill>
                    <a:srgbClr val="F3753F"/>
                  </a:solidFill>
                </a:rPr>
                <a:t>Means Caution, odd number of saved regs!</a:t>
              </a:r>
            </a:p>
            <a:p>
              <a:pPr algn="r"/>
              <a:r>
                <a:rPr lang="en-US" dirty="0"/>
                <a:t>      If odd number pushed, make sure frame is 8-byte aligned (later)</a:t>
              </a:r>
            </a:p>
            <a:p>
              <a:pPr algn="r"/>
              <a:r>
                <a:rPr lang="en-US" sz="1800" dirty="0">
                  <a:solidFill>
                    <a:schemeClr val="tx2"/>
                  </a:solidFill>
                  <a:cs typeface="Courier New" panose="02070309020205020404" pitchFamily="49" charset="0"/>
                </a:rPr>
                <a:t>this must always be true: </a:t>
              </a:r>
              <a:r>
                <a:rPr lang="en-US" sz="1800" dirty="0" err="1">
                  <a:solidFill>
                    <a:srgbClr val="FF0000"/>
                  </a:solidFill>
                  <a:cs typeface="Courier New" panose="02070309020205020404" pitchFamily="49" charset="0"/>
                </a:rPr>
                <a:t>sp</a:t>
              </a:r>
              <a:r>
                <a:rPr lang="en-US" sz="1800" dirty="0">
                  <a:solidFill>
                    <a:srgbClr val="FF0000"/>
                  </a:solidFill>
                  <a:cs typeface="Courier New" panose="02070309020205020404" pitchFamily="49" charset="0"/>
                </a:rPr>
                <a:t> % 8 == 0</a:t>
              </a:r>
              <a:r>
                <a:rPr lang="en-US" dirty="0"/>
                <a:t> </a:t>
              </a:r>
            </a:p>
          </p:txBody>
        </p:sp>
        <p:sp>
          <p:nvSpPr>
            <p:cNvPr id="5" name="Rectangle 4">
              <a:extLst>
                <a:ext uri="{FF2B5EF4-FFF2-40B4-BE49-F238E27FC236}">
                  <a16:creationId xmlns:a16="http://schemas.microsoft.com/office/drawing/2014/main" id="{5D200B6E-5044-1144-B394-6E9491FF8F6C}"/>
                </a:ext>
              </a:extLst>
            </p:cNvPr>
            <p:cNvSpPr/>
            <p:nvPr/>
          </p:nvSpPr>
          <p:spPr>
            <a:xfrm>
              <a:off x="8922864" y="6342022"/>
              <a:ext cx="509451" cy="275965"/>
            </a:xfrm>
            <a:prstGeom prst="rect">
              <a:avLst/>
            </a:prstGeom>
            <a:pattFill prst="wdDnDiag">
              <a:fgClr>
                <a:srgbClr val="92D05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7" name="TextBox 46">
            <a:extLst>
              <a:ext uri="{FF2B5EF4-FFF2-40B4-BE49-F238E27FC236}">
                <a16:creationId xmlns:a16="http://schemas.microsoft.com/office/drawing/2014/main" id="{717CC47C-F379-F949-9A0E-9E8FA57112D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7" name="Group 6">
            <a:extLst>
              <a:ext uri="{FF2B5EF4-FFF2-40B4-BE49-F238E27FC236}">
                <a16:creationId xmlns:a16="http://schemas.microsoft.com/office/drawing/2014/main" id="{7E5BF5DC-712C-4257-7D55-09AC3F14EB4F}"/>
              </a:ext>
            </a:extLst>
          </p:cNvPr>
          <p:cNvGrpSpPr/>
          <p:nvPr/>
        </p:nvGrpSpPr>
        <p:grpSpPr>
          <a:xfrm>
            <a:off x="7908755" y="3832437"/>
            <a:ext cx="1940093" cy="525554"/>
            <a:chOff x="7908755" y="3832437"/>
            <a:chExt cx="1940093" cy="525554"/>
          </a:xfrm>
        </p:grpSpPr>
        <p:sp>
          <p:nvSpPr>
            <p:cNvPr id="8" name="Down Arrow 7">
              <a:extLst>
                <a:ext uri="{FF2B5EF4-FFF2-40B4-BE49-F238E27FC236}">
                  <a16:creationId xmlns:a16="http://schemas.microsoft.com/office/drawing/2014/main" id="{FA5ECC88-441E-99C5-8411-9192303E8DC1}"/>
                </a:ext>
              </a:extLst>
            </p:cNvPr>
            <p:cNvSpPr/>
            <p:nvPr/>
          </p:nvSpPr>
          <p:spPr>
            <a:xfrm>
              <a:off x="9330374" y="3832437"/>
              <a:ext cx="518474" cy="52555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6C93BE9-4B5B-A748-004D-87AE34659F89}"/>
                </a:ext>
              </a:extLst>
            </p:cNvPr>
            <p:cNvSpPr txBox="1"/>
            <p:nvPr/>
          </p:nvSpPr>
          <p:spPr>
            <a:xfrm>
              <a:off x="7908755" y="3874589"/>
              <a:ext cx="1415772" cy="369332"/>
            </a:xfrm>
            <a:prstGeom prst="rect">
              <a:avLst/>
            </a:prstGeom>
            <a:noFill/>
          </p:spPr>
          <p:txBody>
            <a:bodyPr wrap="none" rtlCol="0">
              <a:spAutoFit/>
            </a:bodyPr>
            <a:lstStyle/>
            <a:p>
              <a:r>
                <a:rPr lang="en-US" dirty="0"/>
                <a:t>grows down</a:t>
              </a:r>
            </a:p>
          </p:txBody>
        </p:sp>
      </p:grpSp>
    </p:spTree>
    <p:extLst>
      <p:ext uri="{BB962C8B-B14F-4D97-AF65-F5344CB8AC3E}">
        <p14:creationId xmlns:p14="http://schemas.microsoft.com/office/powerpoint/2010/main" val="2365792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46" grpId="0"/>
      <p:bldP spid="47"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C1144A-AFC7-7B4E-8623-EC0D3B10B625}"/>
              </a:ext>
            </a:extLst>
          </p:cNvPr>
          <p:cNvSpPr>
            <a:spLocks noGrp="1"/>
          </p:cNvSpPr>
          <p:nvPr>
            <p:ph type="title"/>
          </p:nvPr>
        </p:nvSpPr>
        <p:spPr>
          <a:xfrm>
            <a:off x="58933" y="89522"/>
            <a:ext cx="5340671" cy="879015"/>
          </a:xfrm>
        </p:spPr>
        <p:txBody>
          <a:bodyPr/>
          <a:lstStyle/>
          <a:p>
            <a:r>
              <a:rPr lang="en-US" sz="2800" dirty="0"/>
              <a:t>Example: using preserved registers for local variables</a:t>
            </a:r>
          </a:p>
        </p:txBody>
      </p:sp>
      <p:sp>
        <p:nvSpPr>
          <p:cNvPr id="4" name="Rounded Rectangle 3">
            <a:extLst>
              <a:ext uri="{FF2B5EF4-FFF2-40B4-BE49-F238E27FC236}">
                <a16:creationId xmlns:a16="http://schemas.microsoft.com/office/drawing/2014/main" id="{004187B1-772D-A943-B0FB-E74C8E01B8BE}"/>
              </a:ext>
            </a:extLst>
          </p:cNvPr>
          <p:cNvSpPr/>
          <p:nvPr/>
        </p:nvSpPr>
        <p:spPr bwMode="auto">
          <a:xfrm>
            <a:off x="6397510" y="134838"/>
            <a:ext cx="5530268" cy="6588323"/>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0070C0"/>
                </a:solidFill>
                <a:latin typeface="Consolas" panose="020B0609020204030204" pitchFamily="49" charset="0"/>
                <a:cs typeface="Consolas" panose="020B0609020204030204" pitchFamily="49" charset="0"/>
              </a:rPr>
              <a:t>        .extern </a:t>
            </a:r>
            <a:r>
              <a:rPr lang="en-US" dirty="0" err="1">
                <a:solidFill>
                  <a:srgbClr val="0070C0"/>
                </a:solidFill>
                <a:latin typeface="Consolas" panose="020B0609020204030204" pitchFamily="49" charset="0"/>
                <a:cs typeface="Consolas" panose="020B0609020204030204" pitchFamily="49" charset="0"/>
              </a:rPr>
              <a:t>getchar</a:t>
            </a:r>
            <a:endParaRPr lang="en-US" dirty="0">
              <a:solidFill>
                <a:srgbClr val="0070C0"/>
              </a:solidFill>
              <a:latin typeface="Consolas" panose="020B0609020204030204" pitchFamily="49" charset="0"/>
              <a:cs typeface="Consolas" panose="020B0609020204030204" pitchFamily="49" charset="0"/>
            </a:endParaRPr>
          </a:p>
          <a:p>
            <a:r>
              <a:rPr lang="en-US" dirty="0">
                <a:solidFill>
                  <a:srgbClr val="0070C0"/>
                </a:solidFill>
                <a:latin typeface="Consolas" panose="020B0609020204030204" pitchFamily="49" charset="0"/>
                <a:cs typeface="Consolas" panose="020B0609020204030204" pitchFamily="49" charset="0"/>
              </a:rPr>
              <a:t>        .extern </a:t>
            </a:r>
            <a:r>
              <a:rPr lang="en-US" dirty="0" err="1">
                <a:solidFill>
                  <a:srgbClr val="0070C0"/>
                </a:solidFill>
                <a:latin typeface="Consolas" panose="020B0609020204030204" pitchFamily="49" charset="0"/>
                <a:cs typeface="Consolas" panose="020B0609020204030204" pitchFamily="49" charset="0"/>
              </a:rPr>
              <a:t>putchar</a:t>
            </a:r>
            <a:endParaRPr lang="en-US" dirty="0">
              <a:solidFill>
                <a:srgbClr val="0070C0"/>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.section .</a:t>
            </a:r>
            <a:r>
              <a:rPr lang="en-US" dirty="0" err="1">
                <a:latin typeface="Consolas" panose="020B0609020204030204" pitchFamily="49" charset="0"/>
                <a:cs typeface="Consolas" panose="020B0609020204030204" pitchFamily="49" charset="0"/>
              </a:rPr>
              <a:t>rodata</a:t>
            </a:r>
            <a:endParaRPr lang="en-US" dirty="0">
              <a:latin typeface="Consolas" panose="020B0609020204030204" pitchFamily="49" charset="0"/>
              <a:cs typeface="Consolas" panose="020B0609020204030204" pitchFamily="49" charset="0"/>
            </a:endParaRPr>
          </a:p>
          <a:p>
            <a:r>
              <a:rPr lang="en-US" dirty="0">
                <a:solidFill>
                  <a:srgbClr val="0070C0"/>
                </a:solidFill>
                <a:latin typeface="Consolas" panose="020B0609020204030204" pitchFamily="49" charset="0"/>
                <a:cs typeface="Consolas" panose="020B0609020204030204" pitchFamily="49" charset="0"/>
              </a:rPr>
              <a:t>.</a:t>
            </a:r>
            <a:r>
              <a:rPr lang="en-US" dirty="0" err="1">
                <a:solidFill>
                  <a:srgbClr val="0070C0"/>
                </a:solidFill>
                <a:latin typeface="Consolas" panose="020B0609020204030204" pitchFamily="49" charset="0"/>
                <a:cs typeface="Consolas" panose="020B0609020204030204" pitchFamily="49" charset="0"/>
              </a:rPr>
              <a:t>Lst</a:t>
            </a:r>
            <a:r>
              <a:rPr lang="en-US" dirty="0">
                <a:solidFill>
                  <a:srgbClr val="0070C0"/>
                </a:solidFill>
                <a:latin typeface="Consolas" panose="020B0609020204030204" pitchFamily="49" charset="0"/>
                <a:cs typeface="Consolas" panose="020B0609020204030204" pitchFamily="49" charset="0"/>
              </a:rPr>
              <a:t>:   .string  "Echo count: %d\n"</a:t>
            </a:r>
          </a:p>
          <a:p>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.text        </a:t>
            </a:r>
          </a:p>
          <a:p>
            <a:r>
              <a:rPr lang="en-US" dirty="0">
                <a:latin typeface="Consolas" panose="020B0609020204030204" pitchFamily="49" charset="0"/>
                <a:cs typeface="Consolas" panose="020B0609020204030204" pitchFamily="49" charset="0"/>
              </a:rPr>
              <a:t>        .type   main, %function</a:t>
            </a:r>
          </a:p>
          <a:p>
            <a:r>
              <a:rPr lang="en-US" dirty="0">
                <a:latin typeface="Consolas" panose="020B0609020204030204" pitchFamily="49" charset="0"/>
                <a:cs typeface="Consolas" panose="020B0609020204030204" pitchFamily="49" charset="0"/>
              </a:rPr>
              <a:t>        .global main</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EOF,          -1	 	</a:t>
            </a:r>
            <a:r>
              <a:rPr lang="en-US" b="1" dirty="0">
                <a:latin typeface="Consolas" panose="020B0609020204030204" pitchFamily="49" charset="0"/>
                <a:cs typeface="Consolas" panose="020B0609020204030204" pitchFamily="49" charset="0"/>
              </a:rPr>
              <a:t> .</a:t>
            </a:r>
            <a:r>
              <a:rPr lang="en-US" b="1" dirty="0" err="1">
                <a:solidFill>
                  <a:schemeClr val="accent1"/>
                </a:solidFill>
                <a:latin typeface="Consolas" panose="020B0609020204030204" pitchFamily="49" charset="0"/>
                <a:cs typeface="Consolas" panose="020B0609020204030204" pitchFamily="49" charset="0"/>
              </a:rPr>
              <a:t>equ</a:t>
            </a:r>
            <a:r>
              <a:rPr lang="en-US" b="1" dirty="0">
                <a:solidFill>
                  <a:schemeClr val="accent1"/>
                </a:solidFill>
                <a:latin typeface="Consolas" panose="020B0609020204030204" pitchFamily="49" charset="0"/>
                <a:cs typeface="Consolas" panose="020B0609020204030204" pitchFamily="49" charset="0"/>
              </a:rPr>
              <a:t>    FP_OFF,       12</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EXIT_SUCCESS,  0</a:t>
            </a:r>
          </a:p>
          <a:p>
            <a:r>
              <a:rPr lang="en-US" dirty="0">
                <a:latin typeface="Consolas" panose="020B0609020204030204" pitchFamily="49" charset="0"/>
                <a:cs typeface="Consolas" panose="020B0609020204030204" pitchFamily="49" charset="0"/>
              </a:rPr>
              <a:t>main:   </a:t>
            </a:r>
          </a:p>
          <a:p>
            <a:r>
              <a:rPr lang="en-US" dirty="0">
                <a:latin typeface="Consolas" panose="020B0609020204030204" pitchFamily="49" charset="0"/>
                <a:cs typeface="Consolas" panose="020B0609020204030204" pitchFamily="49" charset="0"/>
              </a:rPr>
              <a:t>	 push    </a:t>
            </a:r>
            <a:r>
              <a:rPr lang="en-US" dirty="0">
                <a:solidFill>
                  <a:srgbClr val="F37440"/>
                </a:solidFill>
                <a:latin typeface="Consolas" panose="020B0609020204030204" pitchFamily="49" charset="0"/>
                <a:cs typeface="Consolas" panose="020B0609020204030204" pitchFamily="49" charset="0"/>
              </a:rPr>
              <a:t>{</a:t>
            </a:r>
            <a:r>
              <a:rPr lang="en-US" b="1" dirty="0">
                <a:solidFill>
                  <a:srgbClr val="F37440"/>
                </a:solidFill>
                <a:latin typeface="Consolas" panose="020B0609020204030204" pitchFamily="49" charset="0"/>
                <a:cs typeface="Consolas" panose="020B0609020204030204" pitchFamily="49" charset="0"/>
              </a:rPr>
              <a:t>r4, r5, </a:t>
            </a:r>
            <a:r>
              <a:rPr lang="en-US" dirty="0" err="1">
                <a:solidFill>
                  <a:srgbClr val="F37440"/>
                </a:solidFill>
                <a:latin typeface="Consolas" panose="020B0609020204030204" pitchFamily="49" charset="0"/>
                <a:cs typeface="Consolas" panose="020B0609020204030204" pitchFamily="49" charset="0"/>
              </a:rPr>
              <a:t>fp</a:t>
            </a:r>
            <a:r>
              <a:rPr lang="en-US" dirty="0">
                <a:solidFill>
                  <a:srgbClr val="F37440"/>
                </a:solidFill>
                <a:latin typeface="Consolas" panose="020B0609020204030204" pitchFamily="49" charset="0"/>
                <a:cs typeface="Consolas" panose="020B0609020204030204" pitchFamily="49" charset="0"/>
              </a:rPr>
              <a:t>, </a:t>
            </a:r>
            <a:r>
              <a:rPr lang="en-US" dirty="0" err="1">
                <a:solidFill>
                  <a:srgbClr val="F37440"/>
                </a:solidFill>
                <a:latin typeface="Consolas" panose="020B0609020204030204" pitchFamily="49" charset="0"/>
                <a:cs typeface="Consolas" panose="020B0609020204030204" pitchFamily="49" charset="0"/>
              </a:rPr>
              <a:t>lr</a:t>
            </a:r>
            <a:r>
              <a:rPr lang="en-US" dirty="0">
                <a:solidFill>
                  <a:srgbClr val="F37440"/>
                </a:solidFill>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add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FP_OFF</a:t>
            </a:r>
          </a:p>
          <a:p>
            <a:r>
              <a:rPr lang="en-US" dirty="0">
                <a:latin typeface="Consolas" panose="020B0609020204030204" pitchFamily="49" charset="0"/>
                <a:cs typeface="Consolas" panose="020B0609020204030204" pitchFamily="49" charset="0"/>
              </a:rPr>
              <a:t>        </a:t>
            </a:r>
            <a:r>
              <a:rPr lang="en-US" dirty="0">
                <a:solidFill>
                  <a:srgbClr val="0070C0"/>
                </a:solidFill>
                <a:latin typeface="Consolas" panose="020B0609020204030204" pitchFamily="49" charset="0"/>
                <a:cs typeface="Consolas" panose="020B0609020204030204" pitchFamily="49" charset="0"/>
              </a:rPr>
              <a:t>mov     r4, 0  //r4 = count</a:t>
            </a:r>
          </a:p>
          <a:p>
            <a:endParaRPr lang="en-US" dirty="0">
              <a:latin typeface="Consolas" panose="020B0609020204030204" pitchFamily="49" charset="0"/>
              <a:cs typeface="Consolas" panose="020B0609020204030204" pitchFamily="49" charset="0"/>
            </a:endParaRPr>
          </a:p>
          <a:p>
            <a:r>
              <a:rPr lang="en-US" dirty="0">
                <a:solidFill>
                  <a:srgbClr val="00B050"/>
                </a:solidFill>
                <a:latin typeface="Consolas" panose="020B0609020204030204" pitchFamily="49" charset="0"/>
                <a:cs typeface="Consolas" panose="020B0609020204030204" pitchFamily="49" charset="0"/>
              </a:rPr>
              <a:t>/* while loop code will go here */</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a:t>
            </a:r>
            <a:r>
              <a:rPr lang="en-US" dirty="0">
                <a:solidFill>
                  <a:srgbClr val="F3753F"/>
                </a:solidFill>
                <a:latin typeface="Consolas" panose="020B0609020204030204" pitchFamily="49" charset="0"/>
                <a:cs typeface="Consolas" panose="020B0609020204030204" pitchFamily="49" charset="0"/>
              </a:rPr>
              <a:t>mov     r0, EXIT_SUCCESS</a:t>
            </a:r>
          </a:p>
          <a:p>
            <a:r>
              <a:rPr lang="en-US" dirty="0">
                <a:latin typeface="Consolas" panose="020B0609020204030204" pitchFamily="49" charset="0"/>
                <a:cs typeface="Consolas" panose="020B0609020204030204" pitchFamily="49" charset="0"/>
              </a:rPr>
              <a:t>        sub     </a:t>
            </a: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FP_OFF</a:t>
            </a:r>
          </a:p>
          <a:p>
            <a:r>
              <a:rPr lang="en-US" dirty="0">
                <a:latin typeface="Consolas" panose="020B0609020204030204" pitchFamily="49" charset="0"/>
                <a:cs typeface="Consolas" panose="020B0609020204030204" pitchFamily="49" charset="0"/>
              </a:rPr>
              <a:t>        pop     </a:t>
            </a:r>
            <a:r>
              <a:rPr lang="en-US" dirty="0">
                <a:solidFill>
                  <a:srgbClr val="F37440"/>
                </a:solidFill>
                <a:latin typeface="Consolas" panose="020B0609020204030204" pitchFamily="49" charset="0"/>
                <a:cs typeface="Consolas" panose="020B0609020204030204" pitchFamily="49" charset="0"/>
              </a:rPr>
              <a:t>{</a:t>
            </a:r>
            <a:r>
              <a:rPr lang="en-US" b="1" dirty="0">
                <a:solidFill>
                  <a:srgbClr val="F37440"/>
                </a:solidFill>
                <a:latin typeface="Consolas" panose="020B0609020204030204" pitchFamily="49" charset="0"/>
                <a:cs typeface="Consolas" panose="020B0609020204030204" pitchFamily="49" charset="0"/>
              </a:rPr>
              <a:t>r4, r5</a:t>
            </a:r>
            <a:r>
              <a:rPr lang="en-US" dirty="0">
                <a:solidFill>
                  <a:srgbClr val="F37440"/>
                </a:solidFill>
                <a:latin typeface="Consolas" panose="020B0609020204030204" pitchFamily="49" charset="0"/>
                <a:cs typeface="Consolas" panose="020B0609020204030204" pitchFamily="49" charset="0"/>
              </a:rPr>
              <a:t>, </a:t>
            </a:r>
            <a:r>
              <a:rPr lang="en-US" dirty="0" err="1">
                <a:solidFill>
                  <a:srgbClr val="F37440"/>
                </a:solidFill>
                <a:latin typeface="Consolas" panose="020B0609020204030204" pitchFamily="49" charset="0"/>
                <a:cs typeface="Consolas" panose="020B0609020204030204" pitchFamily="49" charset="0"/>
              </a:rPr>
              <a:t>fp</a:t>
            </a:r>
            <a:r>
              <a:rPr lang="en-US" dirty="0">
                <a:solidFill>
                  <a:srgbClr val="F37440"/>
                </a:solidFill>
                <a:latin typeface="Consolas" panose="020B0609020204030204" pitchFamily="49" charset="0"/>
                <a:cs typeface="Consolas" panose="020B0609020204030204" pitchFamily="49" charset="0"/>
              </a:rPr>
              <a:t>, </a:t>
            </a:r>
            <a:r>
              <a:rPr lang="en-US" dirty="0" err="1">
                <a:solidFill>
                  <a:srgbClr val="F37440"/>
                </a:solidFill>
                <a:latin typeface="Consolas" panose="020B0609020204030204" pitchFamily="49" charset="0"/>
                <a:cs typeface="Consolas" panose="020B0609020204030204" pitchFamily="49" charset="0"/>
              </a:rPr>
              <a:t>lr</a:t>
            </a:r>
            <a:r>
              <a:rPr lang="en-US" dirty="0">
                <a:solidFill>
                  <a:srgbClr val="F37440"/>
                </a:solidFill>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bx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.size main, (. – main)</a:t>
            </a:r>
          </a:p>
        </p:txBody>
      </p:sp>
      <p:sp>
        <p:nvSpPr>
          <p:cNvPr id="5" name="Rounded Rectangle 4">
            <a:extLst>
              <a:ext uri="{FF2B5EF4-FFF2-40B4-BE49-F238E27FC236}">
                <a16:creationId xmlns:a16="http://schemas.microsoft.com/office/drawing/2014/main" id="{01D68DD2-7EB9-A348-B8F8-54456108F5BD}"/>
              </a:ext>
            </a:extLst>
          </p:cNvPr>
          <p:cNvSpPr/>
          <p:nvPr/>
        </p:nvSpPr>
        <p:spPr bwMode="auto">
          <a:xfrm>
            <a:off x="522403" y="1520189"/>
            <a:ext cx="5142708" cy="4655582"/>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latin typeface="Consolas" panose="020B0609020204030204" pitchFamily="49" charset="0"/>
                <a:cs typeface="Consolas" panose="020B0609020204030204" pitchFamily="49" charset="0"/>
              </a:rPr>
              <a:t>#include &lt;</a:t>
            </a:r>
            <a:r>
              <a:rPr lang="en-US" sz="1600" dirty="0" err="1">
                <a:latin typeface="Consolas" panose="020B0609020204030204" pitchFamily="49" charset="0"/>
                <a:cs typeface="Consolas" panose="020B0609020204030204" pitchFamily="49" charset="0"/>
              </a:rPr>
              <a:t>stdio.h</a:t>
            </a:r>
            <a:r>
              <a:rPr lang="en-US" sz="1600" dirty="0">
                <a:latin typeface="Consolas" panose="020B0609020204030204" pitchFamily="49" charset="0"/>
                <a:cs typeface="Consolas" panose="020B0609020204030204" pitchFamily="49" charset="0"/>
              </a:rPr>
              <a:t>&gt;</a:t>
            </a:r>
          </a:p>
          <a:p>
            <a:r>
              <a:rPr lang="en-US" sz="1600" dirty="0">
                <a:latin typeface="Consolas" panose="020B0609020204030204" pitchFamily="49" charset="0"/>
                <a:cs typeface="Consolas" panose="020B0609020204030204" pitchFamily="49" charset="0"/>
              </a:rPr>
              <a:t>#include &lt;</a:t>
            </a:r>
            <a:r>
              <a:rPr lang="en-US" sz="1600" dirty="0" err="1">
                <a:latin typeface="Consolas" panose="020B0609020204030204" pitchFamily="49" charset="0"/>
                <a:cs typeface="Consolas" panose="020B0609020204030204" pitchFamily="49" charset="0"/>
              </a:rPr>
              <a:t>stdlib.h</a:t>
            </a:r>
            <a:r>
              <a:rPr lang="en-US" sz="1600" dirty="0">
                <a:latin typeface="Consolas" panose="020B0609020204030204" pitchFamily="49" charset="0"/>
                <a:cs typeface="Consolas" panose="020B0609020204030204" pitchFamily="49" charset="0"/>
              </a:rPr>
              <a:t>&gt;</a:t>
            </a:r>
          </a:p>
          <a:p>
            <a:r>
              <a:rPr lang="en-US" sz="1600" dirty="0">
                <a:latin typeface="Consolas" panose="020B0609020204030204" pitchFamily="49" charset="0"/>
                <a:cs typeface="Consolas" panose="020B0609020204030204" pitchFamily="49" charset="0"/>
              </a:rPr>
              <a:t>int</a:t>
            </a:r>
          </a:p>
          <a:p>
            <a:r>
              <a:rPr lang="en-US" sz="1600" dirty="0">
                <a:latin typeface="Consolas" panose="020B0609020204030204" pitchFamily="49" charset="0"/>
                <a:cs typeface="Consolas" panose="020B0609020204030204" pitchFamily="49" charset="0"/>
              </a:rPr>
              <a:t>main(void)</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int c; </a:t>
            </a:r>
            <a:r>
              <a:rPr lang="en-US" sz="1600" dirty="0">
                <a:solidFill>
                  <a:srgbClr val="2C895B"/>
                </a:solidFill>
                <a:latin typeface="Consolas" panose="020B0609020204030204" pitchFamily="49" charset="0"/>
                <a:cs typeface="Consolas" panose="020B0609020204030204" pitchFamily="49" charset="0"/>
              </a:rPr>
              <a:t>// use r0</a:t>
            </a:r>
          </a:p>
          <a:p>
            <a:r>
              <a:rPr lang="en-US" sz="1600" dirty="0">
                <a:solidFill>
                  <a:srgbClr val="0070C0"/>
                </a:solidFill>
                <a:latin typeface="Consolas" panose="020B0609020204030204" pitchFamily="49" charset="0"/>
                <a:cs typeface="Consolas" panose="020B0609020204030204" pitchFamily="49" charset="0"/>
              </a:rPr>
              <a:t>    int count = 0;  // use r4</a:t>
            </a:r>
          </a:p>
          <a:p>
            <a:endParaRPr lang="en-US" sz="1600" dirty="0">
              <a:latin typeface="Consolas" panose="020B0609020204030204" pitchFamily="49" charset="0"/>
              <a:cs typeface="Consolas" panose="020B0609020204030204" pitchFamily="49" charset="0"/>
            </a:endParaRPr>
          </a:p>
          <a:p>
            <a:endParaRPr lang="en-US" sz="1600" dirty="0">
              <a:latin typeface="Consolas" panose="020B0609020204030204" pitchFamily="49" charset="0"/>
              <a:cs typeface="Consolas" panose="020B0609020204030204" pitchFamily="49" charset="0"/>
            </a:endParaRPr>
          </a:p>
          <a:p>
            <a:r>
              <a:rPr lang="en-US" sz="1600" dirty="0">
                <a:solidFill>
                  <a:schemeClr val="accent6"/>
                </a:solidFill>
                <a:latin typeface="Consolas" panose="020B0609020204030204" pitchFamily="49" charset="0"/>
                <a:cs typeface="Consolas" panose="020B0609020204030204" pitchFamily="49" charset="0"/>
              </a:rPr>
              <a:t>    while ((c = </a:t>
            </a:r>
            <a:r>
              <a:rPr lang="en-US" sz="1600" dirty="0" err="1">
                <a:solidFill>
                  <a:schemeClr val="accent6"/>
                </a:solidFill>
                <a:latin typeface="Consolas" panose="020B0609020204030204" pitchFamily="49" charset="0"/>
                <a:cs typeface="Consolas" panose="020B0609020204030204" pitchFamily="49" charset="0"/>
              </a:rPr>
              <a:t>getchar</a:t>
            </a:r>
            <a:r>
              <a:rPr lang="en-US" sz="1600" dirty="0">
                <a:solidFill>
                  <a:schemeClr val="accent6"/>
                </a:solidFill>
                <a:latin typeface="Consolas" panose="020B0609020204030204" pitchFamily="49" charset="0"/>
                <a:cs typeface="Consolas" panose="020B0609020204030204" pitchFamily="49" charset="0"/>
              </a:rPr>
              <a:t>()) != EOF) {</a:t>
            </a:r>
          </a:p>
          <a:p>
            <a:r>
              <a:rPr lang="en-US" sz="1600" dirty="0">
                <a:solidFill>
                  <a:schemeClr val="accent6"/>
                </a:solidFill>
                <a:latin typeface="Consolas" panose="020B0609020204030204" pitchFamily="49" charset="0"/>
                <a:cs typeface="Consolas" panose="020B0609020204030204" pitchFamily="49" charset="0"/>
              </a:rPr>
              <a:t>        </a:t>
            </a:r>
          </a:p>
          <a:p>
            <a:r>
              <a:rPr lang="en-US" sz="1600" dirty="0">
                <a:solidFill>
                  <a:schemeClr val="accent6"/>
                </a:solidFill>
                <a:latin typeface="Consolas" panose="020B0609020204030204" pitchFamily="49" charset="0"/>
                <a:cs typeface="Consolas" panose="020B0609020204030204" pitchFamily="49" charset="0"/>
              </a:rPr>
              <a:t>        </a:t>
            </a:r>
            <a:r>
              <a:rPr lang="en-US" sz="1600" dirty="0" err="1">
                <a:solidFill>
                  <a:schemeClr val="accent6"/>
                </a:solidFill>
                <a:latin typeface="Consolas" panose="020B0609020204030204" pitchFamily="49" charset="0"/>
                <a:cs typeface="Consolas" panose="020B0609020204030204" pitchFamily="49" charset="0"/>
              </a:rPr>
              <a:t>putchar</a:t>
            </a:r>
            <a:r>
              <a:rPr lang="en-US" sz="1600" dirty="0">
                <a:solidFill>
                  <a:schemeClr val="accent6"/>
                </a:solidFill>
                <a:latin typeface="Consolas" panose="020B0609020204030204" pitchFamily="49" charset="0"/>
                <a:cs typeface="Consolas" panose="020B0609020204030204" pitchFamily="49" charset="0"/>
              </a:rPr>
              <a:t>(c);</a:t>
            </a:r>
          </a:p>
          <a:p>
            <a:r>
              <a:rPr lang="en-US" sz="1600" dirty="0">
                <a:solidFill>
                  <a:schemeClr val="accent6"/>
                </a:solidFill>
                <a:latin typeface="Consolas" panose="020B0609020204030204" pitchFamily="49" charset="0"/>
                <a:cs typeface="Consolas" panose="020B0609020204030204" pitchFamily="49" charset="0"/>
              </a:rPr>
              <a:t>        count++;</a:t>
            </a:r>
          </a:p>
          <a:p>
            <a:r>
              <a:rPr lang="en-US" sz="1600" dirty="0">
                <a:latin typeface="Consolas" panose="020B0609020204030204" pitchFamily="49" charset="0"/>
                <a:cs typeface="Consolas" panose="020B0609020204030204" pitchFamily="49" charset="0"/>
              </a:rPr>
              <a:t>    }</a:t>
            </a:r>
          </a:p>
          <a:p>
            <a:endParaRPr lang="en-US" sz="1600" dirty="0">
              <a:solidFill>
                <a:schemeClr val="accent5"/>
              </a:solidFill>
              <a:latin typeface="Consolas" panose="020B0609020204030204" pitchFamily="49" charset="0"/>
              <a:cs typeface="Consolas" panose="020B0609020204030204" pitchFamily="49" charset="0"/>
            </a:endParaRPr>
          </a:p>
          <a:p>
            <a:r>
              <a:rPr lang="en-US" sz="1600" dirty="0">
                <a:solidFill>
                  <a:schemeClr val="accent5"/>
                </a:solidFill>
                <a:latin typeface="Consolas" panose="020B0609020204030204" pitchFamily="49" charset="0"/>
                <a:cs typeface="Consolas" panose="020B0609020204030204" pitchFamily="49" charset="0"/>
              </a:rPr>
              <a:t>    </a:t>
            </a:r>
            <a:r>
              <a:rPr lang="en-US" sz="1600" dirty="0" err="1">
                <a:solidFill>
                  <a:schemeClr val="accent5"/>
                </a:solidFill>
                <a:latin typeface="Consolas" panose="020B0609020204030204" pitchFamily="49" charset="0"/>
                <a:cs typeface="Consolas" panose="020B0609020204030204" pitchFamily="49" charset="0"/>
              </a:rPr>
              <a:t>printf</a:t>
            </a:r>
            <a:r>
              <a:rPr lang="en-US" sz="1600" dirty="0">
                <a:solidFill>
                  <a:schemeClr val="accent5"/>
                </a:solidFill>
                <a:latin typeface="Consolas" panose="020B0609020204030204" pitchFamily="49" charset="0"/>
                <a:cs typeface="Consolas" panose="020B0609020204030204" pitchFamily="49" charset="0"/>
              </a:rPr>
              <a:t>("Echo count: %d\n", count);</a:t>
            </a:r>
          </a:p>
          <a:p>
            <a:r>
              <a:rPr lang="en-US" sz="1600" dirty="0">
                <a:latin typeface="Consolas" panose="020B0609020204030204" pitchFamily="49" charset="0"/>
                <a:cs typeface="Consolas" panose="020B0609020204030204" pitchFamily="49" charset="0"/>
              </a:rPr>
              <a:t>    </a:t>
            </a:r>
            <a:r>
              <a:rPr lang="en-US" sz="1600" dirty="0">
                <a:solidFill>
                  <a:srgbClr val="F3753F"/>
                </a:solidFill>
                <a:latin typeface="Consolas" panose="020B0609020204030204" pitchFamily="49" charset="0"/>
                <a:cs typeface="Consolas" panose="020B0609020204030204" pitchFamily="49" charset="0"/>
              </a:rPr>
              <a:t>return EXIT_SUCCESS;</a:t>
            </a:r>
          </a:p>
          <a:p>
            <a:r>
              <a:rPr lang="en-US" sz="1600" dirty="0">
                <a:latin typeface="Consolas" panose="020B0609020204030204" pitchFamily="49" charset="0"/>
                <a:cs typeface="Consolas" panose="020B0609020204030204" pitchFamily="49" charset="0"/>
              </a:rPr>
              <a:t>}</a:t>
            </a:r>
          </a:p>
        </p:txBody>
      </p:sp>
      <p:sp>
        <p:nvSpPr>
          <p:cNvPr id="2" name="TextBox 1">
            <a:extLst>
              <a:ext uri="{FF2B5EF4-FFF2-40B4-BE49-F238E27FC236}">
                <a16:creationId xmlns:a16="http://schemas.microsoft.com/office/drawing/2014/main" id="{1E320749-93FA-5D4A-B74C-8A193388D529}"/>
              </a:ext>
            </a:extLst>
          </p:cNvPr>
          <p:cNvSpPr txBox="1"/>
          <p:nvPr/>
        </p:nvSpPr>
        <p:spPr>
          <a:xfrm>
            <a:off x="3493270" y="4634001"/>
            <a:ext cx="851515" cy="369332"/>
          </a:xfrm>
          <a:prstGeom prst="rect">
            <a:avLst/>
          </a:prstGeom>
          <a:solidFill>
            <a:schemeClr val="bg1"/>
          </a:solidFill>
          <a:ln>
            <a:solidFill>
              <a:schemeClr val="accent1"/>
            </a:solidFill>
          </a:ln>
        </p:spPr>
        <p:txBody>
          <a:bodyPr wrap="none" rtlCol="0">
            <a:spAutoFit/>
          </a:bodyPr>
          <a:lstStyle/>
          <a:p>
            <a:r>
              <a:rPr lang="en-US" dirty="0">
                <a:solidFill>
                  <a:srgbClr val="0070C0"/>
                </a:solidFill>
              </a:rPr>
              <a:t>r0    r1</a:t>
            </a:r>
          </a:p>
        </p:txBody>
      </p:sp>
      <p:cxnSp>
        <p:nvCxnSpPr>
          <p:cNvPr id="7" name="Straight Arrow Connector 6">
            <a:extLst>
              <a:ext uri="{FF2B5EF4-FFF2-40B4-BE49-F238E27FC236}">
                <a16:creationId xmlns:a16="http://schemas.microsoft.com/office/drawing/2014/main" id="{D6E7CB4B-119B-5A48-A284-4C3111F092B9}"/>
              </a:ext>
            </a:extLst>
          </p:cNvPr>
          <p:cNvCxnSpPr>
            <a:cxnSpLocks/>
          </p:cNvCxnSpPr>
          <p:nvPr/>
        </p:nvCxnSpPr>
        <p:spPr>
          <a:xfrm flipH="1">
            <a:off x="3021247" y="4907043"/>
            <a:ext cx="623269" cy="43076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C7F8C93-3CCF-D448-816D-7A4464007EC6}"/>
              </a:ext>
            </a:extLst>
          </p:cNvPr>
          <p:cNvCxnSpPr>
            <a:cxnSpLocks/>
          </p:cNvCxnSpPr>
          <p:nvPr/>
        </p:nvCxnSpPr>
        <p:spPr>
          <a:xfrm>
            <a:off x="4101716" y="4907043"/>
            <a:ext cx="361597" cy="43076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62C1AB1-438D-2047-9F3E-DBDD31B7A26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8" name="TextBox 7">
            <a:extLst>
              <a:ext uri="{FF2B5EF4-FFF2-40B4-BE49-F238E27FC236}">
                <a16:creationId xmlns:a16="http://schemas.microsoft.com/office/drawing/2014/main" id="{728A6135-6816-05CB-D433-AAD56452A4B9}"/>
              </a:ext>
            </a:extLst>
          </p:cNvPr>
          <p:cNvSpPr txBox="1"/>
          <p:nvPr/>
        </p:nvSpPr>
        <p:spPr>
          <a:xfrm>
            <a:off x="2948150" y="1878627"/>
            <a:ext cx="2591287" cy="923330"/>
          </a:xfrm>
          <a:prstGeom prst="rect">
            <a:avLst/>
          </a:prstGeom>
          <a:solidFill>
            <a:schemeClr val="accent4">
              <a:lumMod val="20000"/>
              <a:lumOff val="80000"/>
            </a:schemeClr>
          </a:solidFill>
          <a:ln>
            <a:solidFill>
              <a:schemeClr val="accent1"/>
            </a:solidFill>
          </a:ln>
        </p:spPr>
        <p:txBody>
          <a:bodyPr wrap="none" rtlCol="0">
            <a:spAutoFit/>
          </a:bodyPr>
          <a:lstStyle/>
          <a:p>
            <a:r>
              <a:rPr lang="en-US" b="1" dirty="0">
                <a:solidFill>
                  <a:srgbClr val="0070C0"/>
                </a:solidFill>
              </a:rPr>
              <a:t>You must assume </a:t>
            </a:r>
            <a:r>
              <a:rPr lang="en-US" dirty="0">
                <a:solidFill>
                  <a:srgbClr val="0070C0"/>
                </a:solidFill>
              </a:rPr>
              <a:t>that</a:t>
            </a:r>
          </a:p>
          <a:p>
            <a:r>
              <a:rPr lang="en-US" dirty="0">
                <a:solidFill>
                  <a:srgbClr val="0070C0"/>
                </a:solidFill>
              </a:rPr>
              <a:t>both </a:t>
            </a:r>
            <a:r>
              <a:rPr lang="en-US" dirty="0" err="1">
                <a:solidFill>
                  <a:srgbClr val="0070C0"/>
                </a:solidFill>
              </a:rPr>
              <a:t>getchar</a:t>
            </a:r>
            <a:r>
              <a:rPr lang="en-US" dirty="0">
                <a:solidFill>
                  <a:srgbClr val="0070C0"/>
                </a:solidFill>
              </a:rPr>
              <a:t>() and</a:t>
            </a:r>
          </a:p>
          <a:p>
            <a:r>
              <a:rPr lang="en-US" dirty="0" err="1">
                <a:solidFill>
                  <a:srgbClr val="0070C0"/>
                </a:solidFill>
              </a:rPr>
              <a:t>putchar</a:t>
            </a:r>
            <a:r>
              <a:rPr lang="en-US" dirty="0">
                <a:solidFill>
                  <a:srgbClr val="0070C0"/>
                </a:solidFill>
              </a:rPr>
              <a:t>() alter r0-r3</a:t>
            </a:r>
          </a:p>
        </p:txBody>
      </p:sp>
      <p:sp>
        <p:nvSpPr>
          <p:cNvPr id="6" name="TextBox 5">
            <a:extLst>
              <a:ext uri="{FF2B5EF4-FFF2-40B4-BE49-F238E27FC236}">
                <a16:creationId xmlns:a16="http://schemas.microsoft.com/office/drawing/2014/main" id="{E6596E43-1076-D0E3-D55A-D6C0BEE8F1E7}"/>
              </a:ext>
            </a:extLst>
          </p:cNvPr>
          <p:cNvSpPr txBox="1"/>
          <p:nvPr/>
        </p:nvSpPr>
        <p:spPr>
          <a:xfrm>
            <a:off x="1910873" y="3428509"/>
            <a:ext cx="453970" cy="369332"/>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solidFill>
                  <a:srgbClr val="0070C0"/>
                </a:solidFill>
              </a:rPr>
              <a:t>r0 </a:t>
            </a:r>
          </a:p>
        </p:txBody>
      </p:sp>
      <p:sp>
        <p:nvSpPr>
          <p:cNvPr id="9" name="TextBox 8">
            <a:extLst>
              <a:ext uri="{FF2B5EF4-FFF2-40B4-BE49-F238E27FC236}">
                <a16:creationId xmlns:a16="http://schemas.microsoft.com/office/drawing/2014/main" id="{59507CF8-CFFA-89F4-324B-98F88E6B682C}"/>
              </a:ext>
            </a:extLst>
          </p:cNvPr>
          <p:cNvSpPr txBox="1"/>
          <p:nvPr/>
        </p:nvSpPr>
        <p:spPr>
          <a:xfrm>
            <a:off x="2494180" y="4863334"/>
            <a:ext cx="453970" cy="369332"/>
          </a:xfrm>
          <a:prstGeom prst="rect">
            <a:avLst/>
          </a:prstGeom>
          <a:solidFill>
            <a:schemeClr val="bg1"/>
          </a:solidFill>
          <a:ln>
            <a:solidFill>
              <a:schemeClr val="accent1"/>
            </a:solidFill>
          </a:ln>
        </p:spPr>
        <p:txBody>
          <a:bodyPr wrap="none" rtlCol="0">
            <a:spAutoFit/>
          </a:bodyPr>
          <a:lstStyle/>
          <a:p>
            <a:r>
              <a:rPr lang="en-US" dirty="0">
                <a:solidFill>
                  <a:srgbClr val="0070C0"/>
                </a:solidFill>
              </a:rPr>
              <a:t>r0 </a:t>
            </a:r>
          </a:p>
        </p:txBody>
      </p:sp>
      <p:cxnSp>
        <p:nvCxnSpPr>
          <p:cNvPr id="10" name="Straight Arrow Connector 9">
            <a:extLst>
              <a:ext uri="{FF2B5EF4-FFF2-40B4-BE49-F238E27FC236}">
                <a16:creationId xmlns:a16="http://schemas.microsoft.com/office/drawing/2014/main" id="{92A1CB06-38A5-E8D9-AD3E-246B83C84DCE}"/>
              </a:ext>
            </a:extLst>
          </p:cNvPr>
          <p:cNvCxnSpPr>
            <a:cxnSpLocks/>
            <a:stCxn id="9" idx="0"/>
          </p:cNvCxnSpPr>
          <p:nvPr/>
        </p:nvCxnSpPr>
        <p:spPr>
          <a:xfrm flipH="1" flipV="1">
            <a:off x="2580830" y="4537817"/>
            <a:ext cx="140335" cy="32551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746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C1144A-AFC7-7B4E-8623-EC0D3B10B625}"/>
              </a:ext>
            </a:extLst>
          </p:cNvPr>
          <p:cNvSpPr>
            <a:spLocks noGrp="1"/>
          </p:cNvSpPr>
          <p:nvPr>
            <p:ph type="title"/>
          </p:nvPr>
        </p:nvSpPr>
        <p:spPr>
          <a:xfrm>
            <a:off x="196115" y="458033"/>
            <a:ext cx="5514843" cy="617487"/>
          </a:xfrm>
        </p:spPr>
        <p:txBody>
          <a:bodyPr/>
          <a:lstStyle/>
          <a:p>
            <a:r>
              <a:rPr lang="en-US" sz="2800" dirty="0" err="1"/>
              <a:t>Putchar</a:t>
            </a:r>
            <a:r>
              <a:rPr lang="en-US" sz="2800" dirty="0"/>
              <a:t>/</a:t>
            </a:r>
            <a:r>
              <a:rPr lang="en-US" sz="2800" dirty="0" err="1"/>
              <a:t>getchar</a:t>
            </a:r>
            <a:r>
              <a:rPr lang="en-US" sz="2800" dirty="0"/>
              <a:t>: </a:t>
            </a:r>
            <a:br>
              <a:rPr lang="en-US" sz="2800" dirty="0"/>
            </a:br>
            <a:r>
              <a:rPr lang="en-US" sz="2800" dirty="0"/>
              <a:t>The while loop</a:t>
            </a:r>
          </a:p>
        </p:txBody>
      </p:sp>
      <p:sp>
        <p:nvSpPr>
          <p:cNvPr id="4" name="Rounded Rectangle 3">
            <a:extLst>
              <a:ext uri="{FF2B5EF4-FFF2-40B4-BE49-F238E27FC236}">
                <a16:creationId xmlns:a16="http://schemas.microsoft.com/office/drawing/2014/main" id="{004187B1-772D-A943-B0FB-E74C8E01B8BE}"/>
              </a:ext>
            </a:extLst>
          </p:cNvPr>
          <p:cNvSpPr/>
          <p:nvPr/>
        </p:nvSpPr>
        <p:spPr bwMode="auto">
          <a:xfrm>
            <a:off x="7023278" y="458033"/>
            <a:ext cx="5092522" cy="4845606"/>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        </a:t>
            </a:r>
            <a:r>
              <a:rPr lang="en-US" sz="2000" dirty="0">
                <a:solidFill>
                  <a:srgbClr val="0070C0"/>
                </a:solidFill>
                <a:latin typeface="Consolas" panose="020B0609020204030204" pitchFamily="49" charset="0"/>
                <a:cs typeface="Consolas" panose="020B0609020204030204" pitchFamily="49" charset="0"/>
              </a:rPr>
              <a:t>mov     r4, 0  //count</a:t>
            </a:r>
          </a:p>
          <a:p>
            <a:r>
              <a:rPr lang="en-US" sz="2000" dirty="0">
                <a:solidFill>
                  <a:srgbClr val="00B050"/>
                </a:solidFill>
                <a:latin typeface="Consolas" panose="020B0609020204030204" pitchFamily="49" charset="0"/>
                <a:cs typeface="Consolas" panose="020B0609020204030204" pitchFamily="49" charset="0"/>
              </a:rPr>
              <a:t>        bl      </a:t>
            </a:r>
            <a:r>
              <a:rPr lang="en-US" sz="2000" dirty="0" err="1">
                <a:solidFill>
                  <a:srgbClr val="00B050"/>
                </a:solidFill>
                <a:latin typeface="Consolas" panose="020B0609020204030204" pitchFamily="49" charset="0"/>
                <a:cs typeface="Consolas" panose="020B0609020204030204" pitchFamily="49" charset="0"/>
              </a:rPr>
              <a:t>getchar</a:t>
            </a:r>
            <a:endParaRPr lang="en-US" sz="2000" dirty="0">
              <a:solidFill>
                <a:srgbClr val="00B050"/>
              </a:solidFill>
              <a:latin typeface="Consolas" panose="020B0609020204030204" pitchFamily="49" charset="0"/>
              <a:cs typeface="Consolas" panose="020B0609020204030204" pitchFamily="49" charset="0"/>
            </a:endParaRPr>
          </a:p>
          <a:p>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cmp</a:t>
            </a:r>
            <a:r>
              <a:rPr lang="en-US" sz="2000" dirty="0">
                <a:solidFill>
                  <a:srgbClr val="00B050"/>
                </a:solidFill>
                <a:latin typeface="Consolas" panose="020B0609020204030204" pitchFamily="49" charset="0"/>
                <a:cs typeface="Consolas" panose="020B0609020204030204" pitchFamily="49" charset="0"/>
              </a:rPr>
              <a:t>     r0, EOF</a:t>
            </a:r>
          </a:p>
          <a:p>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beq</a:t>
            </a:r>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Ldone</a:t>
            </a:r>
            <a:endParaRPr lang="en-US" sz="2000" dirty="0">
              <a:solidFill>
                <a:srgbClr val="00B05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Lloop</a:t>
            </a:r>
            <a:r>
              <a:rPr lang="en-US" sz="2000" dirty="0">
                <a:latin typeface="Consolas" panose="020B0609020204030204" pitchFamily="49" charset="0"/>
                <a:cs typeface="Consolas" panose="020B0609020204030204" pitchFamily="49" charset="0"/>
              </a:rPr>
              <a:t>:   </a:t>
            </a:r>
          </a:p>
          <a:p>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bl      </a:t>
            </a:r>
            <a:r>
              <a:rPr lang="en-US" sz="2000" dirty="0" err="1">
                <a:solidFill>
                  <a:srgbClr val="7030A0"/>
                </a:solidFill>
                <a:latin typeface="Consolas" panose="020B0609020204030204" pitchFamily="49" charset="0"/>
                <a:cs typeface="Consolas" panose="020B0609020204030204" pitchFamily="49" charset="0"/>
              </a:rPr>
              <a:t>putchar</a:t>
            </a:r>
            <a:endParaRPr lang="en-US" sz="2000" dirty="0">
              <a:solidFill>
                <a:srgbClr val="7030A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00B050"/>
                </a:solidFill>
                <a:latin typeface="Consolas" panose="020B0609020204030204" pitchFamily="49" charset="0"/>
                <a:cs typeface="Consolas" panose="020B0609020204030204" pitchFamily="49" charset="0"/>
              </a:rPr>
              <a:t>bl      </a:t>
            </a:r>
            <a:r>
              <a:rPr lang="en-US" sz="2000" dirty="0" err="1">
                <a:solidFill>
                  <a:srgbClr val="00B050"/>
                </a:solidFill>
                <a:latin typeface="Consolas" panose="020B0609020204030204" pitchFamily="49" charset="0"/>
                <a:cs typeface="Consolas" panose="020B0609020204030204" pitchFamily="49" charset="0"/>
              </a:rPr>
              <a:t>getchar</a:t>
            </a:r>
            <a:endParaRPr lang="en-US" sz="2000" dirty="0">
              <a:solidFill>
                <a:srgbClr val="00B05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0070C0"/>
                </a:solidFill>
                <a:latin typeface="Consolas" panose="020B0609020204030204" pitchFamily="49" charset="0"/>
                <a:cs typeface="Consolas" panose="020B0609020204030204" pitchFamily="49" charset="0"/>
              </a:rPr>
              <a:t>add     r4, r4, 1</a:t>
            </a:r>
          </a:p>
          <a:p>
            <a:r>
              <a:rPr lang="en-US" sz="2000" dirty="0">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cmp</a:t>
            </a:r>
            <a:r>
              <a:rPr lang="en-US" sz="2000" dirty="0">
                <a:solidFill>
                  <a:srgbClr val="00B050"/>
                </a:solidFill>
                <a:latin typeface="Consolas" panose="020B0609020204030204" pitchFamily="49" charset="0"/>
                <a:cs typeface="Consolas" panose="020B0609020204030204" pitchFamily="49" charset="0"/>
              </a:rPr>
              <a:t>     r0, EOF</a:t>
            </a:r>
          </a:p>
          <a:p>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bne</a:t>
            </a:r>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Lloop</a:t>
            </a:r>
            <a:endParaRPr lang="en-US" sz="2000" dirty="0">
              <a:solidFill>
                <a:srgbClr val="00B05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Ldone</a:t>
            </a:r>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mov     r1, r4     </a:t>
            </a:r>
            <a:r>
              <a:rPr lang="en-US" sz="2000" i="1" dirty="0">
                <a:solidFill>
                  <a:srgbClr val="2C895B"/>
                </a:solidFill>
                <a:latin typeface="Consolas" panose="020B0609020204030204" pitchFamily="49" charset="0"/>
                <a:cs typeface="Consolas" panose="020B0609020204030204" pitchFamily="49" charset="0"/>
              </a:rPr>
              <a:t>//arg2</a:t>
            </a:r>
          </a:p>
          <a:p>
            <a:r>
              <a:rPr lang="en-US" sz="2000" dirty="0">
                <a:solidFill>
                  <a:srgbClr val="F3753F"/>
                </a:solidFill>
                <a:latin typeface="Consolas" panose="020B0609020204030204" pitchFamily="49" charset="0"/>
                <a:cs typeface="Consolas" panose="020B0609020204030204" pitchFamily="49" charset="0"/>
              </a:rPr>
              <a:t>        </a:t>
            </a:r>
            <a:r>
              <a:rPr lang="en-US" sz="2000" dirty="0" err="1">
                <a:solidFill>
                  <a:srgbClr val="F3753F"/>
                </a:solidFill>
                <a:latin typeface="Consolas" panose="020B0609020204030204" pitchFamily="49" charset="0"/>
                <a:cs typeface="Consolas" panose="020B0609020204030204" pitchFamily="49" charset="0"/>
              </a:rPr>
              <a:t>ldr</a:t>
            </a:r>
            <a:r>
              <a:rPr lang="en-US" sz="2000" dirty="0">
                <a:solidFill>
                  <a:srgbClr val="F3753F"/>
                </a:solidFill>
                <a:latin typeface="Consolas" panose="020B0609020204030204" pitchFamily="49" charset="0"/>
                <a:cs typeface="Consolas" panose="020B0609020204030204" pitchFamily="49" charset="0"/>
              </a:rPr>
              <a:t>     r0, =.</a:t>
            </a:r>
            <a:r>
              <a:rPr lang="en-US" sz="2000" dirty="0" err="1">
                <a:solidFill>
                  <a:srgbClr val="F3753F"/>
                </a:solidFill>
                <a:latin typeface="Consolas" panose="020B0609020204030204" pitchFamily="49" charset="0"/>
                <a:cs typeface="Consolas" panose="020B0609020204030204" pitchFamily="49" charset="0"/>
              </a:rPr>
              <a:t>Lst</a:t>
            </a:r>
            <a:r>
              <a:rPr lang="en-US" sz="2000" dirty="0">
                <a:solidFill>
                  <a:srgbClr val="F3753F"/>
                </a:solidFill>
                <a:latin typeface="Consolas" panose="020B0609020204030204" pitchFamily="49" charset="0"/>
                <a:cs typeface="Consolas" panose="020B0609020204030204" pitchFamily="49" charset="0"/>
              </a:rPr>
              <a:t>  </a:t>
            </a:r>
            <a:r>
              <a:rPr lang="en-US" sz="2000" i="1" dirty="0">
                <a:solidFill>
                  <a:srgbClr val="2C895B"/>
                </a:solidFill>
                <a:latin typeface="Consolas" panose="020B0609020204030204" pitchFamily="49" charset="0"/>
                <a:cs typeface="Consolas" panose="020B0609020204030204" pitchFamily="49" charset="0"/>
              </a:rPr>
              <a:t>//arg1 </a:t>
            </a:r>
          </a:p>
          <a:p>
            <a:r>
              <a:rPr lang="en-US" sz="2000" dirty="0">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bl      </a:t>
            </a:r>
            <a:r>
              <a:rPr lang="en-US" sz="2000" dirty="0" err="1">
                <a:solidFill>
                  <a:srgbClr val="F3753F"/>
                </a:solidFill>
                <a:latin typeface="Consolas" panose="020B0609020204030204" pitchFamily="49" charset="0"/>
                <a:cs typeface="Consolas" panose="020B0609020204030204" pitchFamily="49" charset="0"/>
              </a:rPr>
              <a:t>printf</a:t>
            </a:r>
            <a:endParaRPr lang="en-US" sz="2000" dirty="0">
              <a:solidFill>
                <a:srgbClr val="F3753F"/>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p>
        </p:txBody>
      </p:sp>
      <p:sp>
        <p:nvSpPr>
          <p:cNvPr id="5" name="Rounded Rectangle 4">
            <a:extLst>
              <a:ext uri="{FF2B5EF4-FFF2-40B4-BE49-F238E27FC236}">
                <a16:creationId xmlns:a16="http://schemas.microsoft.com/office/drawing/2014/main" id="{01D68DD2-7EB9-A348-B8F8-54456108F5BD}"/>
              </a:ext>
            </a:extLst>
          </p:cNvPr>
          <p:cNvSpPr/>
          <p:nvPr/>
        </p:nvSpPr>
        <p:spPr bwMode="auto">
          <a:xfrm>
            <a:off x="272161" y="2798642"/>
            <a:ext cx="4588389" cy="389548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latin typeface="Consolas" panose="020B0609020204030204" pitchFamily="49" charset="0"/>
                <a:cs typeface="Consolas" panose="020B0609020204030204" pitchFamily="49" charset="0"/>
              </a:rPr>
              <a:t>#include &lt;</a:t>
            </a:r>
            <a:r>
              <a:rPr lang="en-US" sz="1600" dirty="0" err="1">
                <a:latin typeface="Consolas" panose="020B0609020204030204" pitchFamily="49" charset="0"/>
                <a:cs typeface="Consolas" panose="020B0609020204030204" pitchFamily="49" charset="0"/>
              </a:rPr>
              <a:t>stdio.h</a:t>
            </a:r>
            <a:r>
              <a:rPr lang="en-US" sz="1600" dirty="0">
                <a:latin typeface="Consolas" panose="020B0609020204030204" pitchFamily="49" charset="0"/>
                <a:cs typeface="Consolas" panose="020B0609020204030204" pitchFamily="49" charset="0"/>
              </a:rPr>
              <a:t>&gt;</a:t>
            </a:r>
          </a:p>
          <a:p>
            <a:r>
              <a:rPr lang="en-US" sz="1600" dirty="0">
                <a:latin typeface="Consolas" panose="020B0609020204030204" pitchFamily="49" charset="0"/>
                <a:cs typeface="Consolas" panose="020B0609020204030204" pitchFamily="49" charset="0"/>
              </a:rPr>
              <a:t>#include &lt;</a:t>
            </a:r>
            <a:r>
              <a:rPr lang="en-US" sz="1600" dirty="0" err="1">
                <a:latin typeface="Consolas" panose="020B0609020204030204" pitchFamily="49" charset="0"/>
                <a:cs typeface="Consolas" panose="020B0609020204030204" pitchFamily="49" charset="0"/>
              </a:rPr>
              <a:t>stdlib.h</a:t>
            </a:r>
            <a:r>
              <a:rPr lang="en-US" sz="1600" dirty="0">
                <a:latin typeface="Consolas" panose="020B0609020204030204" pitchFamily="49" charset="0"/>
                <a:cs typeface="Consolas" panose="020B0609020204030204" pitchFamily="49" charset="0"/>
              </a:rPr>
              <a:t>&gt;</a:t>
            </a:r>
          </a:p>
          <a:p>
            <a:r>
              <a:rPr lang="en-US" sz="1600" dirty="0">
                <a:latin typeface="Consolas" panose="020B0609020204030204" pitchFamily="49" charset="0"/>
                <a:cs typeface="Consolas" panose="020B0609020204030204" pitchFamily="49" charset="0"/>
              </a:rPr>
              <a:t>int</a:t>
            </a:r>
          </a:p>
          <a:p>
            <a:r>
              <a:rPr lang="en-US" sz="1600" dirty="0">
                <a:latin typeface="Consolas" panose="020B0609020204030204" pitchFamily="49" charset="0"/>
                <a:cs typeface="Consolas" panose="020B0609020204030204" pitchFamily="49" charset="0"/>
              </a:rPr>
              <a:t>main(void)</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int c;</a:t>
            </a:r>
          </a:p>
          <a:p>
            <a:r>
              <a:rPr lang="en-US" sz="1600" dirty="0">
                <a:latin typeface="Consolas" panose="020B0609020204030204" pitchFamily="49" charset="0"/>
                <a:cs typeface="Consolas" panose="020B0609020204030204" pitchFamily="49" charset="0"/>
              </a:rPr>
              <a:t>    int count = 0;</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while (</a:t>
            </a:r>
            <a:r>
              <a:rPr lang="en-US" sz="1600" dirty="0">
                <a:solidFill>
                  <a:srgbClr val="00B050"/>
                </a:solidFill>
                <a:latin typeface="Consolas" panose="020B0609020204030204" pitchFamily="49" charset="0"/>
                <a:cs typeface="Consolas" panose="020B0609020204030204" pitchFamily="49" charset="0"/>
              </a:rPr>
              <a:t>(c = </a:t>
            </a:r>
            <a:r>
              <a:rPr lang="en-US" sz="1600" dirty="0" err="1">
                <a:solidFill>
                  <a:srgbClr val="00B050"/>
                </a:solidFill>
                <a:latin typeface="Consolas" panose="020B0609020204030204" pitchFamily="49" charset="0"/>
                <a:cs typeface="Consolas" panose="020B0609020204030204" pitchFamily="49" charset="0"/>
              </a:rPr>
              <a:t>getchar</a:t>
            </a:r>
            <a:r>
              <a:rPr lang="en-US" sz="1600" dirty="0">
                <a:solidFill>
                  <a:srgbClr val="00B050"/>
                </a:solidFill>
                <a:latin typeface="Consolas" panose="020B0609020204030204" pitchFamily="49" charset="0"/>
                <a:cs typeface="Consolas" panose="020B0609020204030204" pitchFamily="49" charset="0"/>
              </a:rPr>
              <a:t>()) != EOF) </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err="1">
                <a:solidFill>
                  <a:srgbClr val="7030A0"/>
                </a:solidFill>
                <a:latin typeface="Consolas" panose="020B0609020204030204" pitchFamily="49" charset="0"/>
                <a:cs typeface="Consolas" panose="020B0609020204030204" pitchFamily="49" charset="0"/>
              </a:rPr>
              <a:t>putchar</a:t>
            </a:r>
            <a:r>
              <a:rPr lang="en-US" sz="1600" dirty="0">
                <a:solidFill>
                  <a:srgbClr val="7030A0"/>
                </a:solidFill>
                <a:latin typeface="Consolas" panose="020B0609020204030204" pitchFamily="49" charset="0"/>
                <a:cs typeface="Consolas" panose="020B0609020204030204" pitchFamily="49" charset="0"/>
              </a:rPr>
              <a:t>(c);</a:t>
            </a:r>
          </a:p>
          <a:p>
            <a:r>
              <a:rPr lang="en-US" sz="1600" dirty="0">
                <a:latin typeface="Consolas" panose="020B0609020204030204" pitchFamily="49" charset="0"/>
                <a:cs typeface="Consolas" panose="020B0609020204030204" pitchFamily="49" charset="0"/>
              </a:rPr>
              <a:t>        count++;</a:t>
            </a:r>
          </a:p>
          <a:p>
            <a:r>
              <a:rPr lang="en-US" sz="1600" dirty="0">
                <a:latin typeface="Consolas" panose="020B0609020204030204" pitchFamily="49" charset="0"/>
                <a:cs typeface="Consolas" panose="020B0609020204030204" pitchFamily="49" charset="0"/>
              </a:rPr>
              <a:t>    }</a:t>
            </a:r>
          </a:p>
          <a:p>
            <a:r>
              <a:rPr lang="en-US" sz="1600" dirty="0">
                <a:solidFill>
                  <a:srgbClr val="F3753F"/>
                </a:solidFill>
                <a:latin typeface="Consolas" panose="020B0609020204030204" pitchFamily="49" charset="0"/>
                <a:cs typeface="Consolas" panose="020B0609020204030204" pitchFamily="49" charset="0"/>
              </a:rPr>
              <a:t>    </a:t>
            </a:r>
            <a:r>
              <a:rPr lang="en-US" sz="1600" dirty="0" err="1">
                <a:solidFill>
                  <a:srgbClr val="F3753F"/>
                </a:solidFill>
                <a:latin typeface="Consolas" panose="020B0609020204030204" pitchFamily="49" charset="0"/>
                <a:cs typeface="Consolas" panose="020B0609020204030204" pitchFamily="49" charset="0"/>
              </a:rPr>
              <a:t>printf</a:t>
            </a:r>
            <a:r>
              <a:rPr lang="en-US" sz="1600" dirty="0">
                <a:solidFill>
                  <a:srgbClr val="F3753F"/>
                </a:solidFill>
                <a:latin typeface="Consolas" panose="020B0609020204030204" pitchFamily="49" charset="0"/>
                <a:cs typeface="Consolas" panose="020B0609020204030204" pitchFamily="49" charset="0"/>
              </a:rPr>
              <a:t>("Echo count: %d\n", count);</a:t>
            </a:r>
          </a:p>
          <a:p>
            <a:r>
              <a:rPr lang="en-US" sz="1600" dirty="0">
                <a:latin typeface="Consolas" panose="020B0609020204030204" pitchFamily="49" charset="0"/>
                <a:cs typeface="Consolas" panose="020B0609020204030204" pitchFamily="49" charset="0"/>
              </a:rPr>
              <a:t>    return EXIT_SUCCESS;</a:t>
            </a:r>
          </a:p>
          <a:p>
            <a:r>
              <a:rPr lang="en-US" sz="1600" dirty="0">
                <a:latin typeface="Consolas" panose="020B0609020204030204" pitchFamily="49" charset="0"/>
                <a:cs typeface="Consolas" panose="020B0609020204030204" pitchFamily="49" charset="0"/>
              </a:rPr>
              <a:t>}</a:t>
            </a:r>
          </a:p>
        </p:txBody>
      </p:sp>
      <p:grpSp>
        <p:nvGrpSpPr>
          <p:cNvPr id="14" name="Group 13">
            <a:extLst>
              <a:ext uri="{FF2B5EF4-FFF2-40B4-BE49-F238E27FC236}">
                <a16:creationId xmlns:a16="http://schemas.microsoft.com/office/drawing/2014/main" id="{444F7BBD-04AC-514E-8A35-D8E25704A2FA}"/>
              </a:ext>
            </a:extLst>
          </p:cNvPr>
          <p:cNvGrpSpPr/>
          <p:nvPr/>
        </p:nvGrpSpPr>
        <p:grpSpPr>
          <a:xfrm>
            <a:off x="3096380" y="861049"/>
            <a:ext cx="5106610" cy="646331"/>
            <a:chOff x="8661085" y="438783"/>
            <a:chExt cx="5106610" cy="646331"/>
          </a:xfrm>
        </p:grpSpPr>
        <p:sp>
          <p:nvSpPr>
            <p:cNvPr id="15" name="TextBox 14">
              <a:extLst>
                <a:ext uri="{FF2B5EF4-FFF2-40B4-BE49-F238E27FC236}">
                  <a16:creationId xmlns:a16="http://schemas.microsoft.com/office/drawing/2014/main" id="{CDCBAB0C-F4A3-D142-879B-741E9F6CC785}"/>
                </a:ext>
              </a:extLst>
            </p:cNvPr>
            <p:cNvSpPr txBox="1"/>
            <p:nvPr/>
          </p:nvSpPr>
          <p:spPr>
            <a:xfrm>
              <a:off x="8661085" y="438783"/>
              <a:ext cx="4029412"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pre loop test with a call to </a:t>
              </a:r>
              <a:r>
                <a:rPr lang="en-US" dirty="0" err="1">
                  <a:solidFill>
                    <a:srgbClr val="0070C0"/>
                  </a:solidFill>
                </a:rPr>
                <a:t>getchar</a:t>
              </a:r>
              <a:r>
                <a:rPr lang="en-US" dirty="0">
                  <a:solidFill>
                    <a:srgbClr val="0070C0"/>
                  </a:solidFill>
                </a:rPr>
                <a:t>()</a:t>
              </a:r>
            </a:p>
            <a:p>
              <a:r>
                <a:rPr lang="en-US" dirty="0">
                  <a:solidFill>
                    <a:srgbClr val="0070C0"/>
                  </a:solidFill>
                </a:rPr>
                <a:t>if it returns EOF in r0 we are done</a:t>
              </a:r>
            </a:p>
          </p:txBody>
        </p:sp>
        <p:sp>
          <p:nvSpPr>
            <p:cNvPr id="16" name="Left Arrow 15">
              <a:extLst>
                <a:ext uri="{FF2B5EF4-FFF2-40B4-BE49-F238E27FC236}">
                  <a16:creationId xmlns:a16="http://schemas.microsoft.com/office/drawing/2014/main" id="{2533B2E1-3044-E243-B332-01A5FB427A3C}"/>
                </a:ext>
              </a:extLst>
            </p:cNvPr>
            <p:cNvSpPr/>
            <p:nvPr/>
          </p:nvSpPr>
          <p:spPr>
            <a:xfrm rot="10800000">
              <a:off x="12662862" y="918284"/>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TextBox 19">
            <a:extLst>
              <a:ext uri="{FF2B5EF4-FFF2-40B4-BE49-F238E27FC236}">
                <a16:creationId xmlns:a16="http://schemas.microsoft.com/office/drawing/2014/main" id="{2F0E6AF4-6CAF-0042-BB67-1495C2279193}"/>
              </a:ext>
            </a:extLst>
          </p:cNvPr>
          <p:cNvSpPr txBox="1"/>
          <p:nvPr/>
        </p:nvSpPr>
        <p:spPr>
          <a:xfrm>
            <a:off x="7023279" y="6294019"/>
            <a:ext cx="4883068" cy="400110"/>
          </a:xfrm>
          <a:prstGeom prst="rect">
            <a:avLst/>
          </a:prstGeom>
          <a:noFill/>
        </p:spPr>
        <p:txBody>
          <a:bodyPr wrap="none" rtlCol="0">
            <a:spAutoFit/>
          </a:bodyPr>
          <a:lstStyle/>
          <a:p>
            <a:r>
              <a:rPr lang="en-US" sz="2000" b="1" dirty="0">
                <a:solidFill>
                  <a:srgbClr val="FF0000"/>
                </a:solidFill>
              </a:rPr>
              <a:t>File header and footers are not shown </a:t>
            </a:r>
          </a:p>
        </p:txBody>
      </p:sp>
      <p:grpSp>
        <p:nvGrpSpPr>
          <p:cNvPr id="11" name="Group 10">
            <a:extLst>
              <a:ext uri="{FF2B5EF4-FFF2-40B4-BE49-F238E27FC236}">
                <a16:creationId xmlns:a16="http://schemas.microsoft.com/office/drawing/2014/main" id="{0CEDADDA-081D-0748-8468-1BA8028F1FF1}"/>
              </a:ext>
            </a:extLst>
          </p:cNvPr>
          <p:cNvGrpSpPr/>
          <p:nvPr/>
        </p:nvGrpSpPr>
        <p:grpSpPr>
          <a:xfrm>
            <a:off x="2566356" y="1931853"/>
            <a:ext cx="5460839" cy="646331"/>
            <a:chOff x="8306856" y="438783"/>
            <a:chExt cx="5460839" cy="646331"/>
          </a:xfrm>
        </p:grpSpPr>
        <p:sp>
          <p:nvSpPr>
            <p:cNvPr id="12" name="TextBox 11">
              <a:extLst>
                <a:ext uri="{FF2B5EF4-FFF2-40B4-BE49-F238E27FC236}">
                  <a16:creationId xmlns:a16="http://schemas.microsoft.com/office/drawing/2014/main" id="{42B541F1-2405-4F46-9684-0F6536C8FD27}"/>
                </a:ext>
              </a:extLst>
            </p:cNvPr>
            <p:cNvSpPr txBox="1"/>
            <p:nvPr/>
          </p:nvSpPr>
          <p:spPr>
            <a:xfrm>
              <a:off x="8306856" y="438783"/>
              <a:ext cx="4383641"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echo the character read with </a:t>
              </a:r>
              <a:r>
                <a:rPr lang="en-US" dirty="0" err="1">
                  <a:solidFill>
                    <a:srgbClr val="0070C0"/>
                  </a:solidFill>
                </a:rPr>
                <a:t>getchar</a:t>
              </a:r>
              <a:r>
                <a:rPr lang="en-US" dirty="0">
                  <a:solidFill>
                    <a:srgbClr val="0070C0"/>
                  </a:solidFill>
                </a:rPr>
                <a:t> and then read another and increment count</a:t>
              </a:r>
            </a:p>
          </p:txBody>
        </p:sp>
        <p:sp>
          <p:nvSpPr>
            <p:cNvPr id="13" name="Left Arrow 12">
              <a:extLst>
                <a:ext uri="{FF2B5EF4-FFF2-40B4-BE49-F238E27FC236}">
                  <a16:creationId xmlns:a16="http://schemas.microsoft.com/office/drawing/2014/main" id="{82ABE2BD-93BB-0A4D-8D98-039D5783CD2B}"/>
                </a:ext>
              </a:extLst>
            </p:cNvPr>
            <p:cNvSpPr/>
            <p:nvPr/>
          </p:nvSpPr>
          <p:spPr>
            <a:xfrm rot="10800000">
              <a:off x="12662862" y="918284"/>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Left Brace 1">
            <a:extLst>
              <a:ext uri="{FF2B5EF4-FFF2-40B4-BE49-F238E27FC236}">
                <a16:creationId xmlns:a16="http://schemas.microsoft.com/office/drawing/2014/main" id="{15CF23E0-A1AE-D749-8F6F-7471E642F909}"/>
              </a:ext>
            </a:extLst>
          </p:cNvPr>
          <p:cNvSpPr/>
          <p:nvPr/>
        </p:nvSpPr>
        <p:spPr>
          <a:xfrm>
            <a:off x="8027195" y="2061265"/>
            <a:ext cx="291879" cy="92333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latin typeface="Consolas" panose="020B0609020204030204" pitchFamily="49" charset="0"/>
              <a:cs typeface="Consolas" panose="020B0609020204030204" pitchFamily="49" charset="0"/>
            </a:endParaRPr>
          </a:p>
        </p:txBody>
      </p:sp>
      <p:grpSp>
        <p:nvGrpSpPr>
          <p:cNvPr id="17" name="Group 16">
            <a:extLst>
              <a:ext uri="{FF2B5EF4-FFF2-40B4-BE49-F238E27FC236}">
                <a16:creationId xmlns:a16="http://schemas.microsoft.com/office/drawing/2014/main" id="{3942BB64-A137-BE4C-B503-FBED433CE36D}"/>
              </a:ext>
            </a:extLst>
          </p:cNvPr>
          <p:cNvGrpSpPr/>
          <p:nvPr/>
        </p:nvGrpSpPr>
        <p:grpSpPr>
          <a:xfrm>
            <a:off x="5103002" y="342207"/>
            <a:ext cx="3078436" cy="416832"/>
            <a:chOff x="10689259" y="664352"/>
            <a:chExt cx="3078436" cy="416832"/>
          </a:xfrm>
        </p:grpSpPr>
        <p:sp>
          <p:nvSpPr>
            <p:cNvPr id="18" name="TextBox 17">
              <a:extLst>
                <a:ext uri="{FF2B5EF4-FFF2-40B4-BE49-F238E27FC236}">
                  <a16:creationId xmlns:a16="http://schemas.microsoft.com/office/drawing/2014/main" id="{D8F101A7-E964-BC40-9DEC-19C6C8F5F8A1}"/>
                </a:ext>
              </a:extLst>
            </p:cNvPr>
            <p:cNvSpPr txBox="1"/>
            <p:nvPr/>
          </p:nvSpPr>
          <p:spPr>
            <a:xfrm>
              <a:off x="10689259" y="664352"/>
              <a:ext cx="1973603" cy="369332"/>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initialize count</a:t>
              </a:r>
            </a:p>
          </p:txBody>
        </p:sp>
        <p:sp>
          <p:nvSpPr>
            <p:cNvPr id="19" name="Left Arrow 18">
              <a:extLst>
                <a:ext uri="{FF2B5EF4-FFF2-40B4-BE49-F238E27FC236}">
                  <a16:creationId xmlns:a16="http://schemas.microsoft.com/office/drawing/2014/main" id="{ECE3F4EC-79F9-7341-8C53-D9CBF7407939}"/>
                </a:ext>
              </a:extLst>
            </p:cNvPr>
            <p:cNvSpPr/>
            <p:nvPr/>
          </p:nvSpPr>
          <p:spPr>
            <a:xfrm rot="10800000">
              <a:off x="12662862" y="918284"/>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 name="Group 20">
            <a:extLst>
              <a:ext uri="{FF2B5EF4-FFF2-40B4-BE49-F238E27FC236}">
                <a16:creationId xmlns:a16="http://schemas.microsoft.com/office/drawing/2014/main" id="{9AC19F88-AF9B-2745-929F-E769BA779FB9}"/>
              </a:ext>
            </a:extLst>
          </p:cNvPr>
          <p:cNvGrpSpPr/>
          <p:nvPr/>
        </p:nvGrpSpPr>
        <p:grpSpPr>
          <a:xfrm>
            <a:off x="3068745" y="3151937"/>
            <a:ext cx="5179123" cy="369332"/>
            <a:chOff x="9192704" y="438783"/>
            <a:chExt cx="5179123" cy="369332"/>
          </a:xfrm>
        </p:grpSpPr>
        <p:sp>
          <p:nvSpPr>
            <p:cNvPr id="22" name="TextBox 21">
              <a:extLst>
                <a:ext uri="{FF2B5EF4-FFF2-40B4-BE49-F238E27FC236}">
                  <a16:creationId xmlns:a16="http://schemas.microsoft.com/office/drawing/2014/main" id="{90BD1043-46FD-2A41-AD11-64F3472D83E0}"/>
                </a:ext>
              </a:extLst>
            </p:cNvPr>
            <p:cNvSpPr txBox="1"/>
            <p:nvPr/>
          </p:nvSpPr>
          <p:spPr>
            <a:xfrm>
              <a:off x="9192704" y="438783"/>
              <a:ext cx="4029412" cy="369332"/>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did </a:t>
              </a:r>
              <a:r>
                <a:rPr lang="en-US" dirty="0" err="1">
                  <a:solidFill>
                    <a:srgbClr val="0070C0"/>
                  </a:solidFill>
                </a:rPr>
                <a:t>getchar</a:t>
              </a:r>
              <a:r>
                <a:rPr lang="en-US" dirty="0">
                  <a:solidFill>
                    <a:srgbClr val="0070C0"/>
                  </a:solidFill>
                </a:rPr>
                <a:t>() return EOF if not loop</a:t>
              </a:r>
            </a:p>
          </p:txBody>
        </p:sp>
        <p:sp>
          <p:nvSpPr>
            <p:cNvPr id="23" name="Left Arrow 22">
              <a:extLst>
                <a:ext uri="{FF2B5EF4-FFF2-40B4-BE49-F238E27FC236}">
                  <a16:creationId xmlns:a16="http://schemas.microsoft.com/office/drawing/2014/main" id="{E00BC756-D7E1-9F4E-8C40-46800C68186F}"/>
                </a:ext>
              </a:extLst>
            </p:cNvPr>
            <p:cNvSpPr/>
            <p:nvPr/>
          </p:nvSpPr>
          <p:spPr>
            <a:xfrm rot="10800000">
              <a:off x="13266994" y="541999"/>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57493E7D-D664-F64B-BC82-7A9C80F8D111}"/>
              </a:ext>
            </a:extLst>
          </p:cNvPr>
          <p:cNvGrpSpPr/>
          <p:nvPr/>
        </p:nvGrpSpPr>
        <p:grpSpPr>
          <a:xfrm>
            <a:off x="4970861" y="4228876"/>
            <a:ext cx="2983092" cy="369332"/>
            <a:chOff x="11388734" y="411415"/>
            <a:chExt cx="2983092" cy="369332"/>
          </a:xfrm>
        </p:grpSpPr>
        <p:sp>
          <p:nvSpPr>
            <p:cNvPr id="25" name="TextBox 24">
              <a:extLst>
                <a:ext uri="{FF2B5EF4-FFF2-40B4-BE49-F238E27FC236}">
                  <a16:creationId xmlns:a16="http://schemas.microsoft.com/office/drawing/2014/main" id="{434DBB08-2030-EF4D-81BC-F93DBB59FE69}"/>
                </a:ext>
              </a:extLst>
            </p:cNvPr>
            <p:cNvSpPr txBox="1"/>
            <p:nvPr/>
          </p:nvSpPr>
          <p:spPr>
            <a:xfrm>
              <a:off x="11388734" y="411415"/>
              <a:ext cx="2452846" cy="369332"/>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saw EOF, print count</a:t>
              </a:r>
            </a:p>
          </p:txBody>
        </p:sp>
        <p:sp>
          <p:nvSpPr>
            <p:cNvPr id="26" name="Left Arrow 25">
              <a:extLst>
                <a:ext uri="{FF2B5EF4-FFF2-40B4-BE49-F238E27FC236}">
                  <a16:creationId xmlns:a16="http://schemas.microsoft.com/office/drawing/2014/main" id="{21273661-DC6D-C448-B5A8-11C8A5336A34}"/>
                </a:ext>
              </a:extLst>
            </p:cNvPr>
            <p:cNvSpPr/>
            <p:nvPr/>
          </p:nvSpPr>
          <p:spPr>
            <a:xfrm rot="10800000">
              <a:off x="13879005" y="541999"/>
              <a:ext cx="492821"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7" name="Left Brace 26">
            <a:extLst>
              <a:ext uri="{FF2B5EF4-FFF2-40B4-BE49-F238E27FC236}">
                <a16:creationId xmlns:a16="http://schemas.microsoft.com/office/drawing/2014/main" id="{12CE7C2B-9ECD-2B4F-90EB-AB64A26EA35B}"/>
              </a:ext>
            </a:extLst>
          </p:cNvPr>
          <p:cNvSpPr/>
          <p:nvPr/>
        </p:nvSpPr>
        <p:spPr>
          <a:xfrm>
            <a:off x="7953954" y="3951877"/>
            <a:ext cx="291879" cy="92333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latin typeface="Consolas" panose="020B0609020204030204" pitchFamily="49" charset="0"/>
              <a:cs typeface="Consolas" panose="020B0609020204030204" pitchFamily="49" charset="0"/>
            </a:endParaRPr>
          </a:p>
        </p:txBody>
      </p:sp>
      <p:sp>
        <p:nvSpPr>
          <p:cNvPr id="28" name="TextBox 27">
            <a:extLst>
              <a:ext uri="{FF2B5EF4-FFF2-40B4-BE49-F238E27FC236}">
                <a16:creationId xmlns:a16="http://schemas.microsoft.com/office/drawing/2014/main" id="{480B0F8B-A457-B349-9DE4-57530F915E7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6" name="Group 5">
            <a:extLst>
              <a:ext uri="{FF2B5EF4-FFF2-40B4-BE49-F238E27FC236}">
                <a16:creationId xmlns:a16="http://schemas.microsoft.com/office/drawing/2014/main" id="{142477C6-A376-4AC8-7FDB-B902B030FECD}"/>
              </a:ext>
            </a:extLst>
          </p:cNvPr>
          <p:cNvGrpSpPr/>
          <p:nvPr/>
        </p:nvGrpSpPr>
        <p:grpSpPr>
          <a:xfrm>
            <a:off x="8027195" y="4598208"/>
            <a:ext cx="3370337" cy="923621"/>
            <a:chOff x="10471243" y="-142874"/>
            <a:chExt cx="3370337" cy="923621"/>
          </a:xfrm>
        </p:grpSpPr>
        <p:sp>
          <p:nvSpPr>
            <p:cNvPr id="7" name="TextBox 6">
              <a:extLst>
                <a:ext uri="{FF2B5EF4-FFF2-40B4-BE49-F238E27FC236}">
                  <a16:creationId xmlns:a16="http://schemas.microsoft.com/office/drawing/2014/main" id="{67AFA771-1087-D89F-4847-8F7EF8A028C5}"/>
                </a:ext>
              </a:extLst>
            </p:cNvPr>
            <p:cNvSpPr txBox="1"/>
            <p:nvPr/>
          </p:nvSpPr>
          <p:spPr>
            <a:xfrm>
              <a:off x="10471243" y="411415"/>
              <a:ext cx="3370337" cy="369332"/>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address of string literal variable</a:t>
              </a:r>
            </a:p>
          </p:txBody>
        </p:sp>
        <p:sp>
          <p:nvSpPr>
            <p:cNvPr id="8" name="Left Arrow 7">
              <a:extLst>
                <a:ext uri="{FF2B5EF4-FFF2-40B4-BE49-F238E27FC236}">
                  <a16:creationId xmlns:a16="http://schemas.microsoft.com/office/drawing/2014/main" id="{1DF88815-D3B0-C9B2-3D5A-E044DF9B260B}"/>
                </a:ext>
              </a:extLst>
            </p:cNvPr>
            <p:cNvSpPr/>
            <p:nvPr/>
          </p:nvSpPr>
          <p:spPr>
            <a:xfrm rot="5400000">
              <a:off x="12850306" y="22087"/>
              <a:ext cx="492821"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TextBox 9">
            <a:extLst>
              <a:ext uri="{FF2B5EF4-FFF2-40B4-BE49-F238E27FC236}">
                <a16:creationId xmlns:a16="http://schemas.microsoft.com/office/drawing/2014/main" id="{587C532C-3938-3C03-F684-F7AE1CAF94F4}"/>
              </a:ext>
            </a:extLst>
          </p:cNvPr>
          <p:cNvSpPr txBox="1"/>
          <p:nvPr/>
        </p:nvSpPr>
        <p:spPr>
          <a:xfrm>
            <a:off x="5177593" y="5881587"/>
            <a:ext cx="4883068" cy="369332"/>
          </a:xfrm>
          <a:prstGeom prst="rect">
            <a:avLst/>
          </a:prstGeom>
          <a:noFill/>
        </p:spPr>
        <p:txBody>
          <a:bodyPr wrap="square">
            <a:spAutoFit/>
          </a:bodyPr>
          <a:lstStyle/>
          <a:p>
            <a:r>
              <a:rPr lang="en-US" dirty="0">
                <a:solidFill>
                  <a:srgbClr val="0070C0"/>
                </a:solidFill>
                <a:latin typeface="Consolas" panose="020B0609020204030204" pitchFamily="49" charset="0"/>
                <a:cs typeface="Consolas" panose="020B0609020204030204" pitchFamily="49" charset="0"/>
              </a:rPr>
              <a:t>.</a:t>
            </a:r>
            <a:r>
              <a:rPr lang="en-US" dirty="0" err="1">
                <a:solidFill>
                  <a:srgbClr val="0070C0"/>
                </a:solidFill>
                <a:latin typeface="Consolas" panose="020B0609020204030204" pitchFamily="49" charset="0"/>
                <a:cs typeface="Consolas" panose="020B0609020204030204" pitchFamily="49" charset="0"/>
              </a:rPr>
              <a:t>Lst</a:t>
            </a:r>
            <a:r>
              <a:rPr lang="en-US" dirty="0">
                <a:solidFill>
                  <a:srgbClr val="0070C0"/>
                </a:solidFill>
                <a:latin typeface="Consolas" panose="020B0609020204030204" pitchFamily="49" charset="0"/>
                <a:cs typeface="Consolas" panose="020B0609020204030204" pitchFamily="49" charset="0"/>
              </a:rPr>
              <a:t>: .string  "Echo count: %d\n"</a:t>
            </a:r>
          </a:p>
        </p:txBody>
      </p:sp>
    </p:spTree>
    <p:extLst>
      <p:ext uri="{BB962C8B-B14F-4D97-AF65-F5344CB8AC3E}">
        <p14:creationId xmlns:p14="http://schemas.microsoft.com/office/powerpoint/2010/main" val="2104030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animBg="1"/>
      <p:bldP spid="27" grpId="0" animBg="1"/>
      <p:bldP spid="28"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6B1C3-4338-0176-9C5C-1D8DD1A40C0B}"/>
              </a:ext>
            </a:extLst>
          </p:cNvPr>
          <p:cNvSpPr>
            <a:spLocks noGrp="1"/>
          </p:cNvSpPr>
          <p:nvPr>
            <p:ph type="title"/>
          </p:nvPr>
        </p:nvSpPr>
        <p:spPr>
          <a:xfrm>
            <a:off x="587482" y="84667"/>
            <a:ext cx="10515600" cy="401389"/>
          </a:xfrm>
        </p:spPr>
        <p:txBody>
          <a:bodyPr/>
          <a:lstStyle/>
          <a:p>
            <a:r>
              <a:rPr lang="en-US" dirty="0"/>
              <a:t>Accessing </a:t>
            </a:r>
            <a:r>
              <a:rPr lang="en-US" dirty="0" err="1"/>
              <a:t>argv</a:t>
            </a:r>
            <a:r>
              <a:rPr lang="en-US" dirty="0"/>
              <a:t> from Assembly (stderr version)</a:t>
            </a:r>
          </a:p>
        </p:txBody>
      </p:sp>
      <p:sp>
        <p:nvSpPr>
          <p:cNvPr id="4" name="TextBox 3">
            <a:extLst>
              <a:ext uri="{FF2B5EF4-FFF2-40B4-BE49-F238E27FC236}">
                <a16:creationId xmlns:a16="http://schemas.microsoft.com/office/drawing/2014/main" id="{CB571FB4-2C22-7549-EF2A-A31E16EF9FE9}"/>
              </a:ext>
            </a:extLst>
          </p:cNvPr>
          <p:cNvSpPr txBox="1"/>
          <p:nvPr/>
        </p:nvSpPr>
        <p:spPr>
          <a:xfrm>
            <a:off x="533703" y="459464"/>
            <a:ext cx="5577168" cy="6370975"/>
          </a:xfrm>
          <a:prstGeom prst="rect">
            <a:avLst/>
          </a:prstGeom>
          <a:solidFill>
            <a:schemeClr val="bg1">
              <a:lumMod val="95000"/>
            </a:schemeClr>
          </a:solidFill>
          <a:ln>
            <a:solidFill>
              <a:schemeClr val="accent1"/>
            </a:solidFill>
          </a:ln>
        </p:spPr>
        <p:txBody>
          <a:bodyPr wrap="none" rtlCol="0">
            <a:spAutoFit/>
          </a:bodyPr>
          <a:lstStyle/>
          <a:p>
            <a:r>
              <a:rPr lang="en-US" sz="1200" dirty="0">
                <a:solidFill>
                  <a:srgbClr val="000000"/>
                </a:solidFill>
                <a:effectLst/>
                <a:latin typeface="Menlo" panose="020B0609030804020204" pitchFamily="49" charset="0"/>
              </a:rPr>
              <a:t>    .extern </a:t>
            </a:r>
            <a:r>
              <a:rPr lang="en-US" sz="1200" dirty="0" err="1">
                <a:solidFill>
                  <a:srgbClr val="000000"/>
                </a:solidFill>
                <a:effectLst/>
                <a:latin typeface="Menlo" panose="020B0609030804020204" pitchFamily="49" charset="0"/>
              </a:rPr>
              <a:t>printf</a:t>
            </a: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    .extern stderr</a:t>
            </a:r>
          </a:p>
          <a:p>
            <a:r>
              <a:rPr lang="en-US" sz="1200" dirty="0">
                <a:solidFill>
                  <a:srgbClr val="000000"/>
                </a:solidFill>
                <a:effectLst/>
                <a:latin typeface="Menlo" panose="020B0609030804020204" pitchFamily="49" charset="0"/>
              </a:rPr>
              <a:t>    .section .</a:t>
            </a:r>
            <a:r>
              <a:rPr lang="en-US" sz="1200" dirty="0" err="1">
                <a:solidFill>
                  <a:srgbClr val="000000"/>
                </a:solidFill>
                <a:effectLst/>
                <a:latin typeface="Menlo" panose="020B0609030804020204" pitchFamily="49" charset="0"/>
              </a:rPr>
              <a:t>rodata</a:t>
            </a: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Lstr</a:t>
            </a:r>
            <a:r>
              <a:rPr lang="en-US" sz="1200" dirty="0">
                <a:solidFill>
                  <a:srgbClr val="000000"/>
                </a:solidFill>
                <a:effectLst/>
                <a:latin typeface="Menlo" panose="020B0609030804020204" pitchFamily="49" charset="0"/>
              </a:rPr>
              <a:t>:  .string "</a:t>
            </a:r>
            <a:r>
              <a:rPr lang="en-US" sz="1200" dirty="0" err="1">
                <a:solidFill>
                  <a:srgbClr val="000000"/>
                </a:solidFill>
                <a:effectLst/>
                <a:latin typeface="Menlo" panose="020B0609030804020204" pitchFamily="49" charset="0"/>
              </a:rPr>
              <a:t>argv</a:t>
            </a:r>
            <a:r>
              <a:rPr lang="en-US" sz="1200" dirty="0">
                <a:solidFill>
                  <a:srgbClr val="000000"/>
                </a:solidFill>
                <a:effectLst/>
                <a:latin typeface="Menlo" panose="020B0609030804020204" pitchFamily="49" charset="0"/>
              </a:rPr>
              <a:t>[%d] = %s\n"</a:t>
            </a:r>
          </a:p>
          <a:p>
            <a:r>
              <a:rPr lang="en-US" sz="1200" dirty="0">
                <a:solidFill>
                  <a:srgbClr val="000000"/>
                </a:solidFill>
                <a:effectLst/>
                <a:latin typeface="Menlo" panose="020B0609030804020204" pitchFamily="49" charset="0"/>
              </a:rPr>
              <a:t>    .text</a:t>
            </a:r>
          </a:p>
          <a:p>
            <a:r>
              <a:rPr lang="en-US" sz="1200" dirty="0">
                <a:solidFill>
                  <a:srgbClr val="000000"/>
                </a:solidFill>
                <a:effectLst/>
                <a:latin typeface="Menlo" panose="020B0609030804020204" pitchFamily="49" charset="0"/>
              </a:rPr>
              <a:t>    .global main    </a:t>
            </a:r>
            <a:r>
              <a:rPr lang="en-US" sz="1200" dirty="0">
                <a:solidFill>
                  <a:srgbClr val="2C895B"/>
                </a:solidFill>
                <a:effectLst/>
                <a:latin typeface="Menlo" panose="020B0609030804020204" pitchFamily="49" charset="0"/>
              </a:rPr>
              <a:t>// main(r0=</a:t>
            </a:r>
            <a:r>
              <a:rPr lang="en-US" sz="1200" dirty="0" err="1">
                <a:solidFill>
                  <a:srgbClr val="2C895B"/>
                </a:solidFill>
                <a:effectLst/>
                <a:latin typeface="Menlo" panose="020B0609030804020204" pitchFamily="49" charset="0"/>
              </a:rPr>
              <a:t>argc</a:t>
            </a:r>
            <a:r>
              <a:rPr lang="en-US" sz="1200" dirty="0">
                <a:solidFill>
                  <a:srgbClr val="2C895B"/>
                </a:solidFill>
                <a:effectLst/>
                <a:latin typeface="Menlo" panose="020B0609030804020204" pitchFamily="49" charset="0"/>
              </a:rPr>
              <a:t>, r1=</a:t>
            </a:r>
            <a:r>
              <a:rPr lang="en-US" sz="1200" dirty="0" err="1">
                <a:solidFill>
                  <a:srgbClr val="2C895B"/>
                </a:solidFill>
                <a:effectLst/>
                <a:latin typeface="Menlo" panose="020B0609030804020204" pitchFamily="49" charset="0"/>
              </a:rPr>
              <a:t>argv</a:t>
            </a:r>
            <a:r>
              <a:rPr lang="en-US" sz="1200" dirty="0">
                <a:solidFill>
                  <a:srgbClr val="2C895B"/>
                </a:solidFill>
                <a:effectLst/>
                <a:latin typeface="Menlo" panose="020B0609030804020204" pitchFamily="49" charset="0"/>
              </a:rPr>
              <a:t>) </a:t>
            </a:r>
          </a:p>
          <a:p>
            <a:r>
              <a:rPr lang="en-US" sz="1200" dirty="0">
                <a:solidFill>
                  <a:srgbClr val="000000"/>
                </a:solidFill>
                <a:effectLst/>
                <a:latin typeface="Menlo" panose="020B0609030804020204" pitchFamily="49" charset="0"/>
              </a:rPr>
              <a:t>    .type   main, %function</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equ</a:t>
            </a:r>
            <a:r>
              <a:rPr lang="en-US" sz="1200" dirty="0">
                <a:solidFill>
                  <a:srgbClr val="000000"/>
                </a:solidFill>
                <a:effectLst/>
                <a:latin typeface="Menlo" panose="020B0609030804020204" pitchFamily="49" charset="0"/>
              </a:rPr>
              <a:t>    FP_OFF,     20</a:t>
            </a:r>
          </a:p>
          <a:p>
            <a:r>
              <a:rPr lang="en-US" sz="1200" dirty="0">
                <a:solidFill>
                  <a:srgbClr val="000000"/>
                </a:solidFill>
                <a:effectLst/>
                <a:latin typeface="Menlo" panose="020B0609030804020204" pitchFamily="49" charset="0"/>
              </a:rPr>
              <a:t>main:</a:t>
            </a:r>
          </a:p>
          <a:p>
            <a:r>
              <a:rPr lang="en-US" sz="1200" dirty="0">
                <a:solidFill>
                  <a:srgbClr val="000000"/>
                </a:solidFill>
                <a:effectLst/>
                <a:latin typeface="Menlo" panose="020B0609030804020204" pitchFamily="49" charset="0"/>
              </a:rPr>
              <a:t>    push    {r4-r7, </a:t>
            </a:r>
            <a:r>
              <a:rPr lang="en-US" sz="1200" dirty="0" err="1">
                <a:solidFill>
                  <a:srgbClr val="000000"/>
                </a:solidFill>
                <a:effectLst/>
                <a:latin typeface="Menlo" panose="020B0609030804020204" pitchFamily="49" charset="0"/>
              </a:rPr>
              <a:t>fp</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lr</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    add     </a:t>
            </a:r>
            <a:r>
              <a:rPr lang="en-US" sz="1200" dirty="0" err="1">
                <a:solidFill>
                  <a:srgbClr val="000000"/>
                </a:solidFill>
                <a:effectLst/>
                <a:latin typeface="Menlo" panose="020B0609030804020204" pitchFamily="49" charset="0"/>
              </a:rPr>
              <a:t>fp</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sp</a:t>
            </a:r>
            <a:r>
              <a:rPr lang="en-US" sz="1200" dirty="0">
                <a:solidFill>
                  <a:srgbClr val="000000"/>
                </a:solidFill>
                <a:effectLst/>
                <a:latin typeface="Menlo" panose="020B0609030804020204" pitchFamily="49" charset="0"/>
              </a:rPr>
              <a:t>, FP_OFF</a:t>
            </a:r>
          </a:p>
          <a:p>
            <a:r>
              <a:rPr lang="en-US" sz="1200" dirty="0">
                <a:solidFill>
                  <a:srgbClr val="FF0000"/>
                </a:solidFill>
                <a:latin typeface="Menlo" panose="020B0609030804020204" pitchFamily="49" charset="0"/>
              </a:rPr>
              <a:t>    </a:t>
            </a:r>
            <a:r>
              <a:rPr lang="en-US" sz="1200" dirty="0">
                <a:solidFill>
                  <a:srgbClr val="FF0000"/>
                </a:solidFill>
                <a:effectLst/>
                <a:latin typeface="Menlo" panose="020B0609030804020204" pitchFamily="49" charset="0"/>
              </a:rPr>
              <a:t>mov     r7, r1           // save </a:t>
            </a:r>
            <a:r>
              <a:rPr lang="en-US" sz="1200" dirty="0" err="1">
                <a:solidFill>
                  <a:srgbClr val="FF0000"/>
                </a:solidFill>
                <a:effectLst/>
                <a:latin typeface="Menlo" panose="020B0609030804020204" pitchFamily="49" charset="0"/>
              </a:rPr>
              <a:t>argv</a:t>
            </a:r>
            <a:r>
              <a:rPr lang="en-US" sz="1200" dirty="0">
                <a:solidFill>
                  <a:srgbClr val="FF0000"/>
                </a:solidFill>
                <a:effectLst/>
                <a:latin typeface="Menlo" panose="020B0609030804020204" pitchFamily="49" charset="0"/>
              </a:rPr>
              <a:t>!</a:t>
            </a: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r4, =stderr      // get the address of stderr</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r4, [r4]         // get the contents of stderr</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r5, =.</a:t>
            </a:r>
            <a:r>
              <a:rPr lang="en-US" sz="1200" dirty="0" err="1">
                <a:solidFill>
                  <a:srgbClr val="000000"/>
                </a:solidFill>
                <a:effectLst/>
                <a:latin typeface="Menlo" panose="020B0609030804020204" pitchFamily="49" charset="0"/>
              </a:rPr>
              <a:t>Lstr</a:t>
            </a:r>
            <a:r>
              <a:rPr lang="en-US" sz="1200" dirty="0">
                <a:solidFill>
                  <a:srgbClr val="000000"/>
                </a:solidFill>
                <a:effectLst/>
                <a:latin typeface="Menlo" panose="020B0609030804020204" pitchFamily="49" charset="0"/>
              </a:rPr>
              <a:t>       // get the address of .</a:t>
            </a:r>
            <a:r>
              <a:rPr lang="en-US" sz="1200" dirty="0" err="1">
                <a:solidFill>
                  <a:srgbClr val="000000"/>
                </a:solidFill>
                <a:effectLst/>
                <a:latin typeface="Menlo" panose="020B0609030804020204" pitchFamily="49" charset="0"/>
              </a:rPr>
              <a:t>Lstr</a:t>
            </a:r>
            <a:r>
              <a:rPr lang="en-US" sz="1200" dirty="0">
                <a:solidFill>
                  <a:srgbClr val="000000"/>
                </a:solidFill>
                <a:effectLst/>
                <a:latin typeface="Menlo" panose="020B0609030804020204" pitchFamily="49" charset="0"/>
              </a:rPr>
              <a:t>  </a:t>
            </a:r>
          </a:p>
          <a:p>
            <a:r>
              <a:rPr lang="en-US" sz="1200" dirty="0">
                <a:solidFill>
                  <a:srgbClr val="000000"/>
                </a:solidFill>
                <a:effectLst/>
                <a:latin typeface="Menlo" panose="020B0609030804020204" pitchFamily="49" charset="0"/>
              </a:rPr>
              <a:t>    mov     r6, 0            // set </a:t>
            </a:r>
            <a:r>
              <a:rPr lang="en-US" sz="1200" dirty="0" err="1">
                <a:solidFill>
                  <a:srgbClr val="000000"/>
                </a:solidFill>
                <a:effectLst/>
                <a:latin typeface="Menlo" panose="020B0609030804020204" pitchFamily="49" charset="0"/>
              </a:rPr>
              <a:t>indx</a:t>
            </a:r>
            <a:r>
              <a:rPr lang="en-US" sz="1200" dirty="0">
                <a:solidFill>
                  <a:srgbClr val="000000"/>
                </a:solidFill>
                <a:effectLst/>
                <a:latin typeface="Menlo" panose="020B0609030804020204" pitchFamily="49" charset="0"/>
              </a:rPr>
              <a:t> = 0;</a:t>
            </a:r>
          </a:p>
          <a:p>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Lloop</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    // </a:t>
            </a:r>
            <a:r>
              <a:rPr lang="en-US" sz="1200" dirty="0" err="1">
                <a:solidFill>
                  <a:srgbClr val="000000"/>
                </a:solidFill>
                <a:effectLst/>
                <a:latin typeface="Menlo" panose="020B0609030804020204" pitchFamily="49" charset="0"/>
              </a:rPr>
              <a:t>fprintf</a:t>
            </a:r>
            <a:r>
              <a:rPr lang="en-US" sz="1200" dirty="0">
                <a:solidFill>
                  <a:srgbClr val="000000"/>
                </a:solidFill>
                <a:effectLst/>
                <a:latin typeface="Menlo" panose="020B0609030804020204" pitchFamily="49" charset="0"/>
              </a:rPr>
              <a:t>(stderr, "</a:t>
            </a:r>
            <a:r>
              <a:rPr lang="en-US" sz="1200" dirty="0" err="1">
                <a:solidFill>
                  <a:srgbClr val="000000"/>
                </a:solidFill>
                <a:effectLst/>
                <a:latin typeface="Menlo" panose="020B0609030804020204" pitchFamily="49" charset="0"/>
              </a:rPr>
              <a:t>argv</a:t>
            </a:r>
            <a:r>
              <a:rPr lang="en-US" sz="1200" dirty="0">
                <a:solidFill>
                  <a:srgbClr val="000000"/>
                </a:solidFill>
                <a:effectLst/>
                <a:latin typeface="Menlo" panose="020B0609030804020204" pitchFamily="49" charset="0"/>
              </a:rPr>
              <a:t>[%d] = %s\n", </a:t>
            </a:r>
            <a:r>
              <a:rPr lang="en-US" sz="1200" dirty="0" err="1">
                <a:solidFill>
                  <a:srgbClr val="000000"/>
                </a:solidFill>
                <a:effectLst/>
                <a:latin typeface="Menlo" panose="020B0609030804020204" pitchFamily="49" charset="0"/>
              </a:rPr>
              <a:t>indx</a:t>
            </a:r>
            <a:r>
              <a:rPr lang="en-US" sz="1200" dirty="0">
                <a:solidFill>
                  <a:srgbClr val="000000"/>
                </a:solidFill>
                <a:effectLst/>
                <a:latin typeface="Menlo" panose="020B0609030804020204" pitchFamily="49" charset="0"/>
              </a:rPr>
              <a:t>, </a:t>
            </a:r>
            <a:r>
              <a:rPr lang="en-US" sz="1200" dirty="0">
                <a:solidFill>
                  <a:srgbClr val="000000"/>
                </a:solidFill>
                <a:latin typeface="Menlo" panose="020B0609030804020204" pitchFamily="49" charset="0"/>
              </a:rPr>
              <a:t>*</a:t>
            </a:r>
            <a:r>
              <a:rPr lang="en-US" sz="1200" dirty="0" err="1">
                <a:solidFill>
                  <a:srgbClr val="000000"/>
                </a:solidFill>
                <a:latin typeface="Menlo" panose="020B0609030804020204" pitchFamily="49" charset="0"/>
              </a:rPr>
              <a:t>argv</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r3, [r7]        // </a:t>
            </a:r>
            <a:r>
              <a:rPr lang="en-US" sz="1200" dirty="0" err="1">
                <a:solidFill>
                  <a:srgbClr val="2C895B"/>
                </a:solidFill>
                <a:effectLst/>
                <a:latin typeface="Menlo" panose="020B0609030804020204" pitchFamily="49" charset="0"/>
              </a:rPr>
              <a:t>arg</a:t>
            </a:r>
            <a:r>
              <a:rPr lang="en-US" sz="1200" dirty="0">
                <a:solidFill>
                  <a:srgbClr val="2C895B"/>
                </a:solidFill>
                <a:effectLst/>
                <a:latin typeface="Menlo" panose="020B0609030804020204" pitchFamily="49" charset="0"/>
              </a:rPr>
              <a:t> 4: *</a:t>
            </a:r>
            <a:r>
              <a:rPr lang="en-US" sz="1200" dirty="0" err="1">
                <a:solidFill>
                  <a:srgbClr val="000000"/>
                </a:solidFill>
                <a:effectLst/>
                <a:latin typeface="Menlo" panose="020B0609030804020204" pitchFamily="49" charset="0"/>
              </a:rPr>
              <a:t>argv</a:t>
            </a: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cmp</a:t>
            </a:r>
            <a:r>
              <a:rPr lang="en-US" sz="1200" dirty="0">
                <a:solidFill>
                  <a:srgbClr val="000000"/>
                </a:solidFill>
                <a:effectLst/>
                <a:latin typeface="Menlo" panose="020B0609030804020204" pitchFamily="49" charset="0"/>
              </a:rPr>
              <a:t>     r3, 0           // check *</a:t>
            </a:r>
            <a:r>
              <a:rPr lang="en-US" sz="1200" dirty="0" err="1">
                <a:solidFill>
                  <a:srgbClr val="000000"/>
                </a:solidFill>
                <a:effectLst/>
                <a:latin typeface="Menlo" panose="020B0609030804020204" pitchFamily="49" charset="0"/>
              </a:rPr>
              <a:t>argv</a:t>
            </a:r>
            <a:r>
              <a:rPr lang="en-US" sz="1200" dirty="0">
                <a:solidFill>
                  <a:srgbClr val="000000"/>
                </a:solidFill>
                <a:latin typeface="Menlo" panose="020B0609030804020204" pitchFamily="49" charset="0"/>
              </a:rPr>
              <a:t> </a:t>
            </a:r>
            <a:r>
              <a:rPr lang="en-US" sz="1200" dirty="0">
                <a:solidFill>
                  <a:srgbClr val="000000"/>
                </a:solidFill>
                <a:effectLst/>
                <a:latin typeface="Menlo" panose="020B0609030804020204" pitchFamily="49" charset="0"/>
              </a:rPr>
              <a:t>== NULL</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beq</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Ldone</a:t>
            </a:r>
            <a:r>
              <a:rPr lang="en-US" sz="1200" dirty="0">
                <a:solidFill>
                  <a:srgbClr val="000000"/>
                </a:solidFill>
                <a:effectLst/>
                <a:latin typeface="Menlo" panose="020B0609030804020204" pitchFamily="49" charset="0"/>
              </a:rPr>
              <a:t>          // if so done</a:t>
            </a:r>
          </a:p>
          <a:p>
            <a:r>
              <a:rPr lang="en-US" sz="1200" dirty="0">
                <a:solidFill>
                  <a:srgbClr val="000000"/>
                </a:solidFill>
                <a:effectLst/>
                <a:latin typeface="Menlo" panose="020B0609030804020204" pitchFamily="49" charset="0"/>
              </a:rPr>
              <a:t>    mov     r2, r6          // </a:t>
            </a:r>
            <a:r>
              <a:rPr lang="en-US" sz="1200" dirty="0" err="1">
                <a:solidFill>
                  <a:srgbClr val="2C895B"/>
                </a:solidFill>
                <a:effectLst/>
                <a:latin typeface="Menlo" panose="020B0609030804020204" pitchFamily="49" charset="0"/>
              </a:rPr>
              <a:t>arg</a:t>
            </a:r>
            <a:r>
              <a:rPr lang="en-US" sz="1200" dirty="0">
                <a:solidFill>
                  <a:srgbClr val="2C895B"/>
                </a:solidFill>
                <a:effectLst/>
                <a:latin typeface="Menlo" panose="020B0609030804020204" pitchFamily="49" charset="0"/>
              </a:rPr>
              <a:t> 3: </a:t>
            </a:r>
            <a:r>
              <a:rPr lang="en-US" sz="1200" dirty="0" err="1">
                <a:solidFill>
                  <a:srgbClr val="000000"/>
                </a:solidFill>
                <a:effectLst/>
                <a:latin typeface="Menlo" panose="020B0609030804020204" pitchFamily="49" charset="0"/>
              </a:rPr>
              <a:t>indx</a:t>
            </a: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    mov     r1, r5          // </a:t>
            </a:r>
            <a:r>
              <a:rPr lang="en-US" sz="1200" dirty="0" err="1">
                <a:solidFill>
                  <a:srgbClr val="2C895B"/>
                </a:solidFill>
                <a:effectLst/>
                <a:latin typeface="Menlo" panose="020B0609030804020204" pitchFamily="49" charset="0"/>
              </a:rPr>
              <a:t>arg</a:t>
            </a:r>
            <a:r>
              <a:rPr lang="en-US" sz="1200" dirty="0">
                <a:solidFill>
                  <a:srgbClr val="2C895B"/>
                </a:solidFill>
                <a:effectLst/>
                <a:latin typeface="Menlo" panose="020B0609030804020204" pitchFamily="49" charset="0"/>
              </a:rPr>
              <a:t> 2: </a:t>
            </a:r>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argv</a:t>
            </a:r>
            <a:r>
              <a:rPr lang="en-US" sz="1200" dirty="0">
                <a:solidFill>
                  <a:srgbClr val="000000"/>
                </a:solidFill>
                <a:effectLst/>
                <a:latin typeface="Menlo" panose="020B0609030804020204" pitchFamily="49" charset="0"/>
              </a:rPr>
              <a:t>[%d] = %s\n"</a:t>
            </a:r>
          </a:p>
          <a:p>
            <a:r>
              <a:rPr lang="en-US" sz="1200" dirty="0">
                <a:solidFill>
                  <a:srgbClr val="000000"/>
                </a:solidFill>
                <a:effectLst/>
                <a:latin typeface="Menlo" panose="020B0609030804020204" pitchFamily="49" charset="0"/>
              </a:rPr>
              <a:t>    mov     r0, r4          // </a:t>
            </a:r>
            <a:r>
              <a:rPr lang="en-US" sz="1200" dirty="0" err="1">
                <a:solidFill>
                  <a:srgbClr val="2C895B"/>
                </a:solidFill>
                <a:effectLst/>
                <a:latin typeface="Menlo" panose="020B0609030804020204" pitchFamily="49" charset="0"/>
              </a:rPr>
              <a:t>arg</a:t>
            </a:r>
            <a:r>
              <a:rPr lang="en-US" sz="1200" dirty="0">
                <a:solidFill>
                  <a:srgbClr val="2C895B"/>
                </a:solidFill>
                <a:effectLst/>
                <a:latin typeface="Menlo" panose="020B0609030804020204" pitchFamily="49" charset="0"/>
              </a:rPr>
              <a:t> 1: </a:t>
            </a:r>
            <a:r>
              <a:rPr lang="en-US" sz="1200" dirty="0">
                <a:solidFill>
                  <a:srgbClr val="000000"/>
                </a:solidFill>
                <a:effectLst/>
                <a:latin typeface="Menlo" panose="020B0609030804020204" pitchFamily="49" charset="0"/>
              </a:rPr>
              <a:t>stderr</a:t>
            </a:r>
          </a:p>
          <a:p>
            <a:r>
              <a:rPr lang="en-US" sz="1200" dirty="0">
                <a:solidFill>
                  <a:srgbClr val="000000"/>
                </a:solidFill>
                <a:effectLst/>
                <a:latin typeface="Menlo" panose="020B0609030804020204" pitchFamily="49" charset="0"/>
              </a:rPr>
              <a:t>    bl      </a:t>
            </a:r>
            <a:r>
              <a:rPr lang="en-US" sz="1200" dirty="0" err="1">
                <a:solidFill>
                  <a:srgbClr val="000000"/>
                </a:solidFill>
                <a:effectLst/>
                <a:latin typeface="Menlo" panose="020B0609030804020204" pitchFamily="49" charset="0"/>
              </a:rPr>
              <a:t>fprintf</a:t>
            </a: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    add     r6, r6, </a:t>
            </a:r>
            <a:r>
              <a:rPr lang="en-US" sz="1200" dirty="0">
                <a:solidFill>
                  <a:srgbClr val="FF0000"/>
                </a:solidFill>
                <a:effectLst/>
                <a:latin typeface="Menlo" panose="020B0609030804020204" pitchFamily="49" charset="0"/>
              </a:rPr>
              <a:t>1</a:t>
            </a:r>
            <a:r>
              <a:rPr lang="en-US" sz="1200" dirty="0">
                <a:solidFill>
                  <a:srgbClr val="000000"/>
                </a:solidFill>
                <a:effectLst/>
                <a:latin typeface="Menlo" panose="020B0609030804020204" pitchFamily="49" charset="0"/>
              </a:rPr>
              <a:t>       // </a:t>
            </a:r>
            <a:r>
              <a:rPr lang="en-US" sz="1200" dirty="0" err="1">
                <a:solidFill>
                  <a:srgbClr val="000000"/>
                </a:solidFill>
                <a:effectLst/>
                <a:latin typeface="Menlo" panose="020B0609030804020204" pitchFamily="49" charset="0"/>
              </a:rPr>
              <a:t>indx</a:t>
            </a:r>
            <a:r>
              <a:rPr lang="en-US" sz="1200" dirty="0">
                <a:solidFill>
                  <a:srgbClr val="000000"/>
                </a:solidFill>
                <a:effectLst/>
                <a:latin typeface="Menlo" panose="020B0609030804020204" pitchFamily="49" charset="0"/>
              </a:rPr>
              <a:t>++ for printing    </a:t>
            </a:r>
          </a:p>
          <a:p>
            <a:r>
              <a:rPr lang="en-US" sz="1200" dirty="0">
                <a:solidFill>
                  <a:srgbClr val="000000"/>
                </a:solidFill>
                <a:effectLst/>
                <a:latin typeface="Menlo" panose="020B0609030804020204" pitchFamily="49" charset="0"/>
              </a:rPr>
              <a:t>    add     r7, r7, </a:t>
            </a:r>
            <a:r>
              <a:rPr lang="en-US" sz="1200" dirty="0">
                <a:solidFill>
                  <a:srgbClr val="FF0000"/>
                </a:solidFill>
                <a:effectLst/>
                <a:latin typeface="Menlo" panose="020B0609030804020204" pitchFamily="49" charset="0"/>
              </a:rPr>
              <a:t>4</a:t>
            </a:r>
            <a:r>
              <a:rPr lang="en-US" sz="1200" dirty="0">
                <a:solidFill>
                  <a:srgbClr val="000000"/>
                </a:solidFill>
                <a:effectLst/>
                <a:latin typeface="Menlo" panose="020B0609030804020204" pitchFamily="49" charset="0"/>
              </a:rPr>
              <a:t>       // </a:t>
            </a:r>
            <a:r>
              <a:rPr lang="en-US" sz="1200" dirty="0" err="1">
                <a:solidFill>
                  <a:srgbClr val="000000"/>
                </a:solidFill>
                <a:effectLst/>
                <a:latin typeface="Menlo" panose="020B0609030804020204" pitchFamily="49" charset="0"/>
              </a:rPr>
              <a:t>argv</a:t>
            </a:r>
            <a:r>
              <a:rPr lang="en-US" sz="1200" dirty="0">
                <a:solidFill>
                  <a:srgbClr val="000000"/>
                </a:solidFill>
                <a:effectLst/>
                <a:latin typeface="Menlo" panose="020B0609030804020204" pitchFamily="49" charset="0"/>
              </a:rPr>
              <a:t>++ pointer  </a:t>
            </a:r>
          </a:p>
          <a:p>
            <a:r>
              <a:rPr lang="en-US" sz="1200" dirty="0">
                <a:solidFill>
                  <a:srgbClr val="000000"/>
                </a:solidFill>
                <a:effectLst/>
                <a:latin typeface="Menlo" panose="020B0609030804020204" pitchFamily="49" charset="0"/>
              </a:rPr>
              <a:t>    b       .</a:t>
            </a:r>
            <a:r>
              <a:rPr lang="en-US" sz="1200" dirty="0" err="1">
                <a:solidFill>
                  <a:srgbClr val="000000"/>
                </a:solidFill>
                <a:effectLst/>
                <a:latin typeface="Menlo" panose="020B0609030804020204" pitchFamily="49" charset="0"/>
              </a:rPr>
              <a:t>Lloop</a:t>
            </a: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Ldone</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    mov     r0, 0</a:t>
            </a:r>
          </a:p>
          <a:p>
            <a:r>
              <a:rPr lang="en-US" sz="1200" dirty="0">
                <a:solidFill>
                  <a:srgbClr val="000000"/>
                </a:solidFill>
                <a:effectLst/>
                <a:latin typeface="Menlo" panose="020B0609030804020204" pitchFamily="49" charset="0"/>
              </a:rPr>
              <a:t>    sub     </a:t>
            </a:r>
            <a:r>
              <a:rPr lang="en-US" sz="1200" dirty="0" err="1">
                <a:solidFill>
                  <a:srgbClr val="000000"/>
                </a:solidFill>
                <a:effectLst/>
                <a:latin typeface="Menlo" panose="020B0609030804020204" pitchFamily="49" charset="0"/>
              </a:rPr>
              <a:t>sp</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fp</a:t>
            </a:r>
            <a:r>
              <a:rPr lang="en-US" sz="1200" dirty="0">
                <a:solidFill>
                  <a:srgbClr val="000000"/>
                </a:solidFill>
                <a:effectLst/>
                <a:latin typeface="Menlo" panose="020B0609030804020204" pitchFamily="49" charset="0"/>
              </a:rPr>
              <a:t>, FP_OFF</a:t>
            </a:r>
          </a:p>
          <a:p>
            <a:r>
              <a:rPr lang="en-US" sz="1200" dirty="0">
                <a:solidFill>
                  <a:srgbClr val="000000"/>
                </a:solidFill>
                <a:effectLst/>
                <a:latin typeface="Menlo" panose="020B0609030804020204" pitchFamily="49" charset="0"/>
              </a:rPr>
              <a:t>    pop     {r4-r7, </a:t>
            </a:r>
            <a:r>
              <a:rPr lang="en-US" sz="1200" dirty="0" err="1">
                <a:solidFill>
                  <a:srgbClr val="000000"/>
                </a:solidFill>
                <a:effectLst/>
                <a:latin typeface="Menlo" panose="020B0609030804020204" pitchFamily="49" charset="0"/>
              </a:rPr>
              <a:t>fp</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lr</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    bx      </a:t>
            </a:r>
            <a:r>
              <a:rPr lang="en-US" sz="1200" dirty="0" err="1">
                <a:solidFill>
                  <a:srgbClr val="000000"/>
                </a:solidFill>
                <a:effectLst/>
                <a:latin typeface="Menlo" panose="020B0609030804020204" pitchFamily="49" charset="0"/>
              </a:rPr>
              <a:t>lr</a:t>
            </a:r>
            <a:endParaRPr lang="en-US" sz="1400" dirty="0">
              <a:solidFill>
                <a:srgbClr val="000000"/>
              </a:solidFill>
              <a:effectLst/>
              <a:latin typeface="Menlo" panose="020B0609030804020204" pitchFamily="49" charset="0"/>
            </a:endParaRPr>
          </a:p>
        </p:txBody>
      </p:sp>
      <p:sp>
        <p:nvSpPr>
          <p:cNvPr id="25" name="Rectangle 24">
            <a:extLst>
              <a:ext uri="{FF2B5EF4-FFF2-40B4-BE49-F238E27FC236}">
                <a16:creationId xmlns:a16="http://schemas.microsoft.com/office/drawing/2014/main" id="{287AA2A7-2545-5F10-023D-F679163739E8}"/>
              </a:ext>
            </a:extLst>
          </p:cNvPr>
          <p:cNvSpPr/>
          <p:nvPr/>
        </p:nvSpPr>
        <p:spPr>
          <a:xfrm>
            <a:off x="6989424" y="5751022"/>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argc</a:t>
            </a:r>
            <a:endParaRPr lang="en-US" sz="1600" dirty="0"/>
          </a:p>
        </p:txBody>
      </p:sp>
      <p:sp>
        <p:nvSpPr>
          <p:cNvPr id="26" name="Rectangle 25">
            <a:extLst>
              <a:ext uri="{FF2B5EF4-FFF2-40B4-BE49-F238E27FC236}">
                <a16:creationId xmlns:a16="http://schemas.microsoft.com/office/drawing/2014/main" id="{7E56EF9E-B136-A0C7-A7D4-18CCFB7DE903}"/>
              </a:ext>
            </a:extLst>
          </p:cNvPr>
          <p:cNvSpPr/>
          <p:nvPr/>
        </p:nvSpPr>
        <p:spPr>
          <a:xfrm>
            <a:off x="6987447" y="5398096"/>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argv</a:t>
            </a:r>
            <a:endParaRPr lang="en-US" dirty="0"/>
          </a:p>
        </p:txBody>
      </p:sp>
      <p:sp>
        <p:nvSpPr>
          <p:cNvPr id="27" name="Rectangle 26">
            <a:extLst>
              <a:ext uri="{FF2B5EF4-FFF2-40B4-BE49-F238E27FC236}">
                <a16:creationId xmlns:a16="http://schemas.microsoft.com/office/drawing/2014/main" id="{E4F3184C-2507-CC62-136C-950C4736C1B3}"/>
              </a:ext>
            </a:extLst>
          </p:cNvPr>
          <p:cNvSpPr/>
          <p:nvPr/>
        </p:nvSpPr>
        <p:spPr>
          <a:xfrm>
            <a:off x="6987447" y="502220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46855B57-5938-3B53-B614-3E8690DC6E56}"/>
              </a:ext>
            </a:extLst>
          </p:cNvPr>
          <p:cNvSpPr/>
          <p:nvPr/>
        </p:nvSpPr>
        <p:spPr>
          <a:xfrm>
            <a:off x="6987447" y="4671215"/>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CF1BC294-0FBF-1B68-3EFF-8E51E435206E}"/>
              </a:ext>
            </a:extLst>
          </p:cNvPr>
          <p:cNvSpPr txBox="1"/>
          <p:nvPr/>
        </p:nvSpPr>
        <p:spPr>
          <a:xfrm>
            <a:off x="7113124" y="2950036"/>
            <a:ext cx="1159292" cy="369332"/>
          </a:xfrm>
          <a:prstGeom prst="rect">
            <a:avLst/>
          </a:prstGeom>
          <a:noFill/>
        </p:spPr>
        <p:txBody>
          <a:bodyPr wrap="none" rtlCol="0">
            <a:spAutoFit/>
          </a:bodyPr>
          <a:lstStyle/>
          <a:p>
            <a:r>
              <a:rPr lang="en-US" dirty="0"/>
              <a:t>Registers</a:t>
            </a:r>
          </a:p>
        </p:txBody>
      </p:sp>
      <p:cxnSp>
        <p:nvCxnSpPr>
          <p:cNvPr id="30" name="Straight Arrow Connector 29">
            <a:extLst>
              <a:ext uri="{FF2B5EF4-FFF2-40B4-BE49-F238E27FC236}">
                <a16:creationId xmlns:a16="http://schemas.microsoft.com/office/drawing/2014/main" id="{35BE18EB-FFEA-3CD4-8D67-66E89938B1B5}"/>
              </a:ext>
            </a:extLst>
          </p:cNvPr>
          <p:cNvCxnSpPr>
            <a:cxnSpLocks/>
            <a:stCxn id="26" idx="3"/>
          </p:cNvCxnSpPr>
          <p:nvPr/>
        </p:nvCxnSpPr>
        <p:spPr>
          <a:xfrm flipV="1">
            <a:off x="8363406" y="4720027"/>
            <a:ext cx="910775" cy="834113"/>
          </a:xfrm>
          <a:prstGeom prst="straightConnector1">
            <a:avLst/>
          </a:prstGeom>
          <a:ln w="31750">
            <a:tailEnd type="triangle" w="lg" len="med"/>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BECEB252-00D9-8597-A4D3-19A3DFCC3CCE}"/>
              </a:ext>
            </a:extLst>
          </p:cNvPr>
          <p:cNvSpPr/>
          <p:nvPr/>
        </p:nvSpPr>
        <p:spPr>
          <a:xfrm>
            <a:off x="9274181" y="4523144"/>
            <a:ext cx="1101694" cy="275463"/>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Consolas" panose="020B0609020204030204" pitchFamily="49" charset="0"/>
                <a:cs typeface="Consolas" panose="020B0609020204030204" pitchFamily="49" charset="0"/>
              </a:rPr>
              <a:t>argv</a:t>
            </a:r>
            <a:r>
              <a:rPr lang="en-US" dirty="0">
                <a:latin typeface="Consolas" panose="020B0609020204030204" pitchFamily="49" charset="0"/>
                <a:cs typeface="Consolas" panose="020B0609020204030204" pitchFamily="49" charset="0"/>
              </a:rPr>
              <a:t>[0]</a:t>
            </a:r>
          </a:p>
        </p:txBody>
      </p:sp>
      <p:sp>
        <p:nvSpPr>
          <p:cNvPr id="32" name="Rectangle 31">
            <a:extLst>
              <a:ext uri="{FF2B5EF4-FFF2-40B4-BE49-F238E27FC236}">
                <a16:creationId xmlns:a16="http://schemas.microsoft.com/office/drawing/2014/main" id="{7E0F9604-FC2A-3657-5A0E-D89545DEE59A}"/>
              </a:ext>
            </a:extLst>
          </p:cNvPr>
          <p:cNvSpPr/>
          <p:nvPr/>
        </p:nvSpPr>
        <p:spPr>
          <a:xfrm>
            <a:off x="10646892" y="5136077"/>
            <a:ext cx="1278826" cy="401388"/>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./cipher</a:t>
            </a:r>
          </a:p>
        </p:txBody>
      </p:sp>
      <p:cxnSp>
        <p:nvCxnSpPr>
          <p:cNvPr id="33" name="Straight Arrow Connector 32">
            <a:extLst>
              <a:ext uri="{FF2B5EF4-FFF2-40B4-BE49-F238E27FC236}">
                <a16:creationId xmlns:a16="http://schemas.microsoft.com/office/drawing/2014/main" id="{E3151BB7-0091-B108-1E44-D1808C479717}"/>
              </a:ext>
            </a:extLst>
          </p:cNvPr>
          <p:cNvCxnSpPr>
            <a:cxnSpLocks/>
            <a:endCxn id="32" idx="1"/>
          </p:cNvCxnSpPr>
          <p:nvPr/>
        </p:nvCxnSpPr>
        <p:spPr>
          <a:xfrm>
            <a:off x="10375875" y="4689626"/>
            <a:ext cx="271017" cy="647145"/>
          </a:xfrm>
          <a:prstGeom prst="straightConnector1">
            <a:avLst/>
          </a:prstGeom>
          <a:ln w="31750">
            <a:solidFill>
              <a:schemeClr val="accent3"/>
            </a:solidFill>
            <a:tailEnd type="triangle" w="lg" len="med"/>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194FE9B1-7FD3-103F-071B-8429CE95C952}"/>
              </a:ext>
            </a:extLst>
          </p:cNvPr>
          <p:cNvSpPr/>
          <p:nvPr/>
        </p:nvSpPr>
        <p:spPr>
          <a:xfrm>
            <a:off x="10646892" y="3723839"/>
            <a:ext cx="1278826" cy="401388"/>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in/book</a:t>
            </a:r>
          </a:p>
        </p:txBody>
      </p:sp>
      <p:sp>
        <p:nvSpPr>
          <p:cNvPr id="35" name="Rectangle 34">
            <a:extLst>
              <a:ext uri="{FF2B5EF4-FFF2-40B4-BE49-F238E27FC236}">
                <a16:creationId xmlns:a16="http://schemas.microsoft.com/office/drawing/2014/main" id="{F4F4E420-EBBC-35FC-4D5E-18180BA4AFF6}"/>
              </a:ext>
            </a:extLst>
          </p:cNvPr>
          <p:cNvSpPr/>
          <p:nvPr/>
        </p:nvSpPr>
        <p:spPr>
          <a:xfrm>
            <a:off x="10658854" y="4172169"/>
            <a:ext cx="1278826" cy="401388"/>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-b</a:t>
            </a:r>
          </a:p>
        </p:txBody>
      </p:sp>
      <p:sp>
        <p:nvSpPr>
          <p:cNvPr id="36" name="Rectangle 35">
            <a:extLst>
              <a:ext uri="{FF2B5EF4-FFF2-40B4-BE49-F238E27FC236}">
                <a16:creationId xmlns:a16="http://schemas.microsoft.com/office/drawing/2014/main" id="{118CC258-E029-F393-FFB8-7F849AD4D8DB}"/>
              </a:ext>
            </a:extLst>
          </p:cNvPr>
          <p:cNvSpPr/>
          <p:nvPr/>
        </p:nvSpPr>
        <p:spPr>
          <a:xfrm>
            <a:off x="10646892" y="4626397"/>
            <a:ext cx="1278826" cy="401388"/>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-e</a:t>
            </a:r>
          </a:p>
        </p:txBody>
      </p:sp>
      <p:cxnSp>
        <p:nvCxnSpPr>
          <p:cNvPr id="37" name="Straight Arrow Connector 36">
            <a:extLst>
              <a:ext uri="{FF2B5EF4-FFF2-40B4-BE49-F238E27FC236}">
                <a16:creationId xmlns:a16="http://schemas.microsoft.com/office/drawing/2014/main" id="{B3CE215C-99FC-8FF6-475A-6EF79FE77C10}"/>
              </a:ext>
            </a:extLst>
          </p:cNvPr>
          <p:cNvCxnSpPr>
            <a:cxnSpLocks/>
            <a:endCxn id="36" idx="1"/>
          </p:cNvCxnSpPr>
          <p:nvPr/>
        </p:nvCxnSpPr>
        <p:spPr>
          <a:xfrm>
            <a:off x="10369894" y="4414696"/>
            <a:ext cx="276998" cy="412395"/>
          </a:xfrm>
          <a:prstGeom prst="straightConnector1">
            <a:avLst/>
          </a:prstGeom>
          <a:ln w="31750">
            <a:solidFill>
              <a:schemeClr val="accent3"/>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6E3583F-29D6-CBEB-F286-538B3D17276D}"/>
              </a:ext>
            </a:extLst>
          </p:cNvPr>
          <p:cNvCxnSpPr>
            <a:cxnSpLocks/>
            <a:endCxn id="35" idx="1"/>
          </p:cNvCxnSpPr>
          <p:nvPr/>
        </p:nvCxnSpPr>
        <p:spPr>
          <a:xfrm>
            <a:off x="10313038" y="4117032"/>
            <a:ext cx="345816" cy="255831"/>
          </a:xfrm>
          <a:prstGeom prst="straightConnector1">
            <a:avLst/>
          </a:prstGeom>
          <a:ln w="31750">
            <a:solidFill>
              <a:schemeClr val="accent3"/>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7F435DC-2884-E219-FDD5-3B86D71B1638}"/>
              </a:ext>
            </a:extLst>
          </p:cNvPr>
          <p:cNvCxnSpPr>
            <a:cxnSpLocks/>
            <a:stCxn id="21" idx="3"/>
          </p:cNvCxnSpPr>
          <p:nvPr/>
        </p:nvCxnSpPr>
        <p:spPr>
          <a:xfrm>
            <a:off x="10374830" y="3802040"/>
            <a:ext cx="272062" cy="207508"/>
          </a:xfrm>
          <a:prstGeom prst="straightConnector1">
            <a:avLst/>
          </a:prstGeom>
          <a:ln w="31750">
            <a:solidFill>
              <a:schemeClr val="accent3"/>
            </a:solidFill>
            <a:tailEnd type="triangle" w="lg" len="med"/>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B0311B5A-C02B-01B1-6488-EA775E1BFDB8}"/>
              </a:ext>
            </a:extLst>
          </p:cNvPr>
          <p:cNvSpPr txBox="1"/>
          <p:nvPr/>
        </p:nvSpPr>
        <p:spPr>
          <a:xfrm>
            <a:off x="6512444" y="3102903"/>
            <a:ext cx="524503" cy="3046988"/>
          </a:xfrm>
          <a:prstGeom prst="rect">
            <a:avLst/>
          </a:prstGeom>
          <a:noFill/>
        </p:spPr>
        <p:txBody>
          <a:bodyPr wrap="none" rtlCol="0">
            <a:spAutoFit/>
          </a:bodyPr>
          <a:lstStyle/>
          <a:p>
            <a:r>
              <a:rPr lang="en-US" sz="2400" dirty="0">
                <a:latin typeface="Consolas" panose="020B0609020204030204" pitchFamily="49" charset="0"/>
                <a:cs typeface="Consolas" panose="020B0609020204030204" pitchFamily="49" charset="0"/>
              </a:rPr>
              <a:t>r7</a:t>
            </a:r>
          </a:p>
          <a:p>
            <a:r>
              <a:rPr lang="en-US" sz="2400" dirty="0">
                <a:latin typeface="Consolas" panose="020B0609020204030204" pitchFamily="49" charset="0"/>
                <a:cs typeface="Consolas" panose="020B0609020204030204" pitchFamily="49" charset="0"/>
              </a:rPr>
              <a:t>r6</a:t>
            </a:r>
          </a:p>
          <a:p>
            <a:r>
              <a:rPr lang="en-US" sz="2400" dirty="0">
                <a:latin typeface="Consolas" panose="020B0609020204030204" pitchFamily="49" charset="0"/>
                <a:cs typeface="Consolas" panose="020B0609020204030204" pitchFamily="49" charset="0"/>
              </a:rPr>
              <a:t>r5</a:t>
            </a:r>
          </a:p>
          <a:p>
            <a:r>
              <a:rPr lang="en-US" sz="2400" dirty="0">
                <a:latin typeface="Consolas" panose="020B0609020204030204" pitchFamily="49" charset="0"/>
                <a:cs typeface="Consolas" panose="020B0609020204030204" pitchFamily="49" charset="0"/>
              </a:rPr>
              <a:t>r4</a:t>
            </a:r>
          </a:p>
          <a:p>
            <a:r>
              <a:rPr lang="en-US" sz="2400" dirty="0">
                <a:latin typeface="Consolas" panose="020B0609020204030204" pitchFamily="49" charset="0"/>
                <a:cs typeface="Consolas" panose="020B0609020204030204" pitchFamily="49" charset="0"/>
              </a:rPr>
              <a:t>r3</a:t>
            </a:r>
          </a:p>
          <a:p>
            <a:r>
              <a:rPr lang="en-US" sz="2400" dirty="0">
                <a:latin typeface="Consolas" panose="020B0609020204030204" pitchFamily="49" charset="0"/>
                <a:cs typeface="Consolas" panose="020B0609020204030204" pitchFamily="49" charset="0"/>
              </a:rPr>
              <a:t>r2</a:t>
            </a:r>
          </a:p>
          <a:p>
            <a:r>
              <a:rPr lang="en-US" sz="2400" dirty="0">
                <a:latin typeface="Consolas" panose="020B0609020204030204" pitchFamily="49" charset="0"/>
                <a:cs typeface="Consolas" panose="020B0609020204030204" pitchFamily="49" charset="0"/>
              </a:rPr>
              <a:t>r1</a:t>
            </a:r>
          </a:p>
          <a:p>
            <a:r>
              <a:rPr lang="en-US" sz="2400" dirty="0">
                <a:latin typeface="Consolas" panose="020B0609020204030204" pitchFamily="49" charset="0"/>
                <a:cs typeface="Consolas" panose="020B0609020204030204" pitchFamily="49" charset="0"/>
              </a:rPr>
              <a:t>r0</a:t>
            </a:r>
          </a:p>
        </p:txBody>
      </p:sp>
      <p:sp>
        <p:nvSpPr>
          <p:cNvPr id="41" name="TextBox 40">
            <a:extLst>
              <a:ext uri="{FF2B5EF4-FFF2-40B4-BE49-F238E27FC236}">
                <a16:creationId xmlns:a16="http://schemas.microsoft.com/office/drawing/2014/main" id="{BA34E311-A22C-F814-34A4-9D29DBD3DEAB}"/>
              </a:ext>
            </a:extLst>
          </p:cNvPr>
          <p:cNvSpPr txBox="1"/>
          <p:nvPr/>
        </p:nvSpPr>
        <p:spPr>
          <a:xfrm>
            <a:off x="8094179" y="522525"/>
            <a:ext cx="3671198" cy="1477328"/>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solidFill>
                  <a:srgbClr val="000000"/>
                </a:solidFill>
                <a:effectLst/>
                <a:latin typeface="Menlo" panose="020B0609030804020204" pitchFamily="49" charset="0"/>
              </a:rPr>
              <a:t> % ./cipher -e -b in/BOOK</a:t>
            </a:r>
          </a:p>
          <a:p>
            <a:r>
              <a:rPr lang="en-US" dirty="0" err="1">
                <a:solidFill>
                  <a:srgbClr val="000000"/>
                </a:solidFill>
                <a:effectLst/>
                <a:latin typeface="Menlo" panose="020B0609030804020204" pitchFamily="49" charset="0"/>
              </a:rPr>
              <a:t>argv</a:t>
            </a:r>
            <a:r>
              <a:rPr lang="en-US" dirty="0">
                <a:solidFill>
                  <a:srgbClr val="000000"/>
                </a:solidFill>
                <a:effectLst/>
                <a:latin typeface="Menlo" panose="020B0609030804020204" pitchFamily="49" charset="0"/>
              </a:rPr>
              <a:t>[0] = ./cipher</a:t>
            </a:r>
          </a:p>
          <a:p>
            <a:r>
              <a:rPr lang="en-US" dirty="0" err="1">
                <a:solidFill>
                  <a:srgbClr val="000000"/>
                </a:solidFill>
                <a:effectLst/>
                <a:latin typeface="Menlo" panose="020B0609030804020204" pitchFamily="49" charset="0"/>
              </a:rPr>
              <a:t>argv</a:t>
            </a:r>
            <a:r>
              <a:rPr lang="en-US" dirty="0">
                <a:solidFill>
                  <a:srgbClr val="000000"/>
                </a:solidFill>
                <a:effectLst/>
                <a:latin typeface="Menlo" panose="020B0609030804020204" pitchFamily="49" charset="0"/>
              </a:rPr>
              <a:t>[1] = -e</a:t>
            </a:r>
          </a:p>
          <a:p>
            <a:r>
              <a:rPr lang="en-US" dirty="0" err="1">
                <a:solidFill>
                  <a:srgbClr val="000000"/>
                </a:solidFill>
                <a:effectLst/>
                <a:latin typeface="Menlo" panose="020B0609030804020204" pitchFamily="49" charset="0"/>
              </a:rPr>
              <a:t>argv</a:t>
            </a:r>
            <a:r>
              <a:rPr lang="en-US" dirty="0">
                <a:solidFill>
                  <a:srgbClr val="000000"/>
                </a:solidFill>
                <a:effectLst/>
                <a:latin typeface="Menlo" panose="020B0609030804020204" pitchFamily="49" charset="0"/>
              </a:rPr>
              <a:t>[2] = -b</a:t>
            </a:r>
          </a:p>
          <a:p>
            <a:r>
              <a:rPr lang="en-US" dirty="0" err="1">
                <a:solidFill>
                  <a:srgbClr val="000000"/>
                </a:solidFill>
                <a:effectLst/>
                <a:latin typeface="Menlo" panose="020B0609030804020204" pitchFamily="49" charset="0"/>
              </a:rPr>
              <a:t>argv</a:t>
            </a:r>
            <a:r>
              <a:rPr lang="en-US" dirty="0">
                <a:solidFill>
                  <a:srgbClr val="000000"/>
                </a:solidFill>
                <a:effectLst/>
                <a:latin typeface="Menlo" panose="020B0609030804020204" pitchFamily="49" charset="0"/>
              </a:rPr>
              <a:t>[3] = in/BOOK</a:t>
            </a:r>
          </a:p>
        </p:txBody>
      </p:sp>
      <p:sp>
        <p:nvSpPr>
          <p:cNvPr id="5" name="Rectangle 4">
            <a:extLst>
              <a:ext uri="{FF2B5EF4-FFF2-40B4-BE49-F238E27FC236}">
                <a16:creationId xmlns:a16="http://schemas.microsoft.com/office/drawing/2014/main" id="{4A028662-3F9D-152F-E92E-1407A6127522}"/>
              </a:ext>
            </a:extLst>
          </p:cNvPr>
          <p:cNvSpPr/>
          <p:nvPr/>
        </p:nvSpPr>
        <p:spPr>
          <a:xfrm>
            <a:off x="6989423" y="431168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file * stderr</a:t>
            </a:r>
          </a:p>
        </p:txBody>
      </p:sp>
      <p:sp>
        <p:nvSpPr>
          <p:cNvPr id="6" name="Rectangle 5">
            <a:extLst>
              <a:ext uri="{FF2B5EF4-FFF2-40B4-BE49-F238E27FC236}">
                <a16:creationId xmlns:a16="http://schemas.microsoft.com/office/drawing/2014/main" id="{44EAC82D-662A-2265-CA4C-0625EEC3741E}"/>
              </a:ext>
            </a:extLst>
          </p:cNvPr>
          <p:cNvSpPr/>
          <p:nvPr/>
        </p:nvSpPr>
        <p:spPr>
          <a:xfrm>
            <a:off x="6987447" y="395482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0C3427EC-AB2A-5D0C-46A1-156958F784F2}"/>
              </a:ext>
            </a:extLst>
          </p:cNvPr>
          <p:cNvSpPr/>
          <p:nvPr/>
        </p:nvSpPr>
        <p:spPr>
          <a:xfrm>
            <a:off x="6987447" y="3581024"/>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indx</a:t>
            </a:r>
            <a:endParaRPr lang="en-US" dirty="0"/>
          </a:p>
        </p:txBody>
      </p:sp>
      <p:sp>
        <p:nvSpPr>
          <p:cNvPr id="8" name="Rectangle 7">
            <a:extLst>
              <a:ext uri="{FF2B5EF4-FFF2-40B4-BE49-F238E27FC236}">
                <a16:creationId xmlns:a16="http://schemas.microsoft.com/office/drawing/2014/main" id="{D7E60D4E-F8A9-6AD6-C0B2-FE60732D62F2}"/>
              </a:ext>
            </a:extLst>
          </p:cNvPr>
          <p:cNvSpPr/>
          <p:nvPr/>
        </p:nvSpPr>
        <p:spPr>
          <a:xfrm>
            <a:off x="7004790" y="324971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Arrow Connector 8">
            <a:extLst>
              <a:ext uri="{FF2B5EF4-FFF2-40B4-BE49-F238E27FC236}">
                <a16:creationId xmlns:a16="http://schemas.microsoft.com/office/drawing/2014/main" id="{5CE90B05-75F1-2BC3-B0B5-BBC3B2B1E390}"/>
              </a:ext>
            </a:extLst>
          </p:cNvPr>
          <p:cNvCxnSpPr>
            <a:cxnSpLocks/>
            <a:endCxn id="31" idx="1"/>
          </p:cNvCxnSpPr>
          <p:nvPr/>
        </p:nvCxnSpPr>
        <p:spPr>
          <a:xfrm>
            <a:off x="8387353" y="3429000"/>
            <a:ext cx="886828" cy="1231876"/>
          </a:xfrm>
          <a:prstGeom prst="straightConnector1">
            <a:avLst/>
          </a:prstGeom>
          <a:ln w="31750">
            <a:tailEnd type="triangle" w="lg" len="med"/>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B87A08FF-21F6-BF2C-C7DA-691925CF8035}"/>
              </a:ext>
            </a:extLst>
          </p:cNvPr>
          <p:cNvSpPr/>
          <p:nvPr/>
        </p:nvSpPr>
        <p:spPr>
          <a:xfrm>
            <a:off x="9427758" y="2381463"/>
            <a:ext cx="2337619" cy="401388"/>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bg1"/>
                </a:solidFill>
                <a:effectLst/>
                <a:latin typeface="Menlo" panose="020B0609030804020204" pitchFamily="49" charset="0"/>
              </a:rPr>
              <a:t>"</a:t>
            </a:r>
            <a:r>
              <a:rPr lang="en-US" sz="1600" dirty="0" err="1">
                <a:solidFill>
                  <a:schemeClr val="bg1"/>
                </a:solidFill>
                <a:effectLst/>
                <a:latin typeface="Menlo" panose="020B0609030804020204" pitchFamily="49" charset="0"/>
              </a:rPr>
              <a:t>argv</a:t>
            </a:r>
            <a:r>
              <a:rPr lang="en-US" sz="1600" dirty="0">
                <a:solidFill>
                  <a:schemeClr val="bg1"/>
                </a:solidFill>
                <a:effectLst/>
                <a:latin typeface="Menlo" panose="020B0609030804020204" pitchFamily="49" charset="0"/>
              </a:rPr>
              <a:t>[%d] = %s\n"</a:t>
            </a:r>
          </a:p>
        </p:txBody>
      </p:sp>
      <p:cxnSp>
        <p:nvCxnSpPr>
          <p:cNvPr id="13" name="Straight Arrow Connector 12">
            <a:extLst>
              <a:ext uri="{FF2B5EF4-FFF2-40B4-BE49-F238E27FC236}">
                <a16:creationId xmlns:a16="http://schemas.microsoft.com/office/drawing/2014/main" id="{AB161759-EDBD-A1F9-0A54-42FF5E0D52E0}"/>
              </a:ext>
            </a:extLst>
          </p:cNvPr>
          <p:cNvCxnSpPr>
            <a:cxnSpLocks/>
            <a:endCxn id="11" idx="1"/>
          </p:cNvCxnSpPr>
          <p:nvPr/>
        </p:nvCxnSpPr>
        <p:spPr>
          <a:xfrm flipV="1">
            <a:off x="8348593" y="2582157"/>
            <a:ext cx="1079165" cy="1659749"/>
          </a:xfrm>
          <a:prstGeom prst="straightConnector1">
            <a:avLst/>
          </a:prstGeom>
          <a:ln w="31750">
            <a:tailEnd type="triangle" w="lg" len="med"/>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B89560F-50D6-D4D0-4626-E532D37AEF8F}"/>
              </a:ext>
            </a:extLst>
          </p:cNvPr>
          <p:cNvSpPr txBox="1"/>
          <p:nvPr/>
        </p:nvSpPr>
        <p:spPr>
          <a:xfrm>
            <a:off x="6437364" y="6318847"/>
            <a:ext cx="5054589" cy="307777"/>
          </a:xfrm>
          <a:prstGeom prst="rect">
            <a:avLst/>
          </a:prstGeom>
          <a:noFill/>
        </p:spPr>
        <p:txBody>
          <a:bodyPr wrap="none" rtlCol="0">
            <a:spAutoFit/>
          </a:bodyPr>
          <a:lstStyle/>
          <a:p>
            <a:r>
              <a:rPr lang="en-US" sz="1400" dirty="0" err="1">
                <a:solidFill>
                  <a:schemeClr val="accent6"/>
                </a:solidFill>
                <a:latin typeface="Consolas" panose="020B0609020204030204" pitchFamily="49" charset="0"/>
                <a:cs typeface="Consolas" panose="020B0609020204030204" pitchFamily="49" charset="0"/>
              </a:rPr>
              <a:t>fprintf</a:t>
            </a:r>
            <a:r>
              <a:rPr lang="en-US" sz="1400" dirty="0">
                <a:solidFill>
                  <a:schemeClr val="accent6"/>
                </a:solidFill>
                <a:latin typeface="Consolas" panose="020B0609020204030204" pitchFamily="49" charset="0"/>
                <a:cs typeface="Consolas" panose="020B0609020204030204" pitchFamily="49" charset="0"/>
              </a:rPr>
              <a:t>(stderr, </a:t>
            </a:r>
            <a:r>
              <a:rPr lang="en-US" sz="1400" dirty="0">
                <a:solidFill>
                  <a:schemeClr val="accent6"/>
                </a:solidFill>
                <a:effectLst/>
                <a:latin typeface="Consolas" panose="020B0609020204030204" pitchFamily="49" charset="0"/>
                <a:cs typeface="Consolas" panose="020B0609020204030204" pitchFamily="49" charset="0"/>
              </a:rPr>
              <a:t>"</a:t>
            </a:r>
            <a:r>
              <a:rPr lang="en-US" sz="1400" dirty="0" err="1">
                <a:solidFill>
                  <a:schemeClr val="accent6"/>
                </a:solidFill>
                <a:effectLst/>
                <a:latin typeface="Consolas" panose="020B0609020204030204" pitchFamily="49" charset="0"/>
                <a:cs typeface="Consolas" panose="020B0609020204030204" pitchFamily="49" charset="0"/>
              </a:rPr>
              <a:t>argv</a:t>
            </a:r>
            <a:r>
              <a:rPr lang="en-US" sz="1400" dirty="0">
                <a:solidFill>
                  <a:schemeClr val="accent6"/>
                </a:solidFill>
                <a:effectLst/>
                <a:latin typeface="Consolas" panose="020B0609020204030204" pitchFamily="49" charset="0"/>
                <a:cs typeface="Consolas" panose="020B0609020204030204" pitchFamily="49" charset="0"/>
              </a:rPr>
              <a:t>[%d] = %s\n", </a:t>
            </a:r>
            <a:r>
              <a:rPr lang="en-US" sz="1400" dirty="0" err="1">
                <a:solidFill>
                  <a:schemeClr val="accent6"/>
                </a:solidFill>
                <a:effectLst/>
                <a:latin typeface="Consolas" panose="020B0609020204030204" pitchFamily="49" charset="0"/>
                <a:cs typeface="Consolas" panose="020B0609020204030204" pitchFamily="49" charset="0"/>
              </a:rPr>
              <a:t>indx</a:t>
            </a:r>
            <a:r>
              <a:rPr lang="en-US" sz="1400" dirty="0">
                <a:solidFill>
                  <a:schemeClr val="accent6"/>
                </a:solidFill>
                <a:latin typeface="Consolas" panose="020B0609020204030204" pitchFamily="49" charset="0"/>
                <a:cs typeface="Consolas" panose="020B0609020204030204" pitchFamily="49" charset="0"/>
              </a:rPr>
              <a:t>,</a:t>
            </a:r>
            <a:r>
              <a:rPr lang="en-US" sz="1400" dirty="0">
                <a:solidFill>
                  <a:schemeClr val="accent6"/>
                </a:solidFill>
                <a:effectLst/>
                <a:latin typeface="Consolas" panose="020B0609020204030204" pitchFamily="49" charset="0"/>
                <a:cs typeface="Consolas" panose="020B0609020204030204" pitchFamily="49" charset="0"/>
              </a:rPr>
              <a:t> *</a:t>
            </a:r>
            <a:r>
              <a:rPr lang="en-US" sz="1400" dirty="0" err="1">
                <a:solidFill>
                  <a:schemeClr val="accent6"/>
                </a:solidFill>
                <a:effectLst/>
                <a:latin typeface="Consolas" panose="020B0609020204030204" pitchFamily="49" charset="0"/>
                <a:cs typeface="Consolas" panose="020B0609020204030204" pitchFamily="49" charset="0"/>
              </a:rPr>
              <a:t>argv</a:t>
            </a:r>
            <a:r>
              <a:rPr lang="en-US" sz="1400" dirty="0">
                <a:solidFill>
                  <a:schemeClr val="accent6"/>
                </a:solidFill>
                <a:effectLst/>
                <a:latin typeface="Consolas" panose="020B0609020204030204" pitchFamily="49" charset="0"/>
                <a:cs typeface="Consolas" panose="020B0609020204030204" pitchFamily="49" charset="0"/>
              </a:rPr>
              <a:t>);</a:t>
            </a:r>
          </a:p>
        </p:txBody>
      </p:sp>
      <p:sp>
        <p:nvSpPr>
          <p:cNvPr id="19" name="Rectangle 18">
            <a:extLst>
              <a:ext uri="{FF2B5EF4-FFF2-40B4-BE49-F238E27FC236}">
                <a16:creationId xmlns:a16="http://schemas.microsoft.com/office/drawing/2014/main" id="{2FF09D47-00E5-0571-31F3-9CDE2B729B00}"/>
              </a:ext>
            </a:extLst>
          </p:cNvPr>
          <p:cNvSpPr/>
          <p:nvPr/>
        </p:nvSpPr>
        <p:spPr>
          <a:xfrm>
            <a:off x="9274181" y="4237987"/>
            <a:ext cx="1101694" cy="275463"/>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Consolas" panose="020B0609020204030204" pitchFamily="49" charset="0"/>
                <a:cs typeface="Consolas" panose="020B0609020204030204" pitchFamily="49" charset="0"/>
              </a:rPr>
              <a:t>argv</a:t>
            </a:r>
            <a:r>
              <a:rPr lang="en-US" dirty="0">
                <a:latin typeface="Consolas" panose="020B0609020204030204" pitchFamily="49" charset="0"/>
                <a:cs typeface="Consolas" panose="020B0609020204030204" pitchFamily="49" charset="0"/>
              </a:rPr>
              <a:t>[1]</a:t>
            </a:r>
          </a:p>
        </p:txBody>
      </p:sp>
      <p:sp>
        <p:nvSpPr>
          <p:cNvPr id="20" name="Rectangle 19">
            <a:extLst>
              <a:ext uri="{FF2B5EF4-FFF2-40B4-BE49-F238E27FC236}">
                <a16:creationId xmlns:a16="http://schemas.microsoft.com/office/drawing/2014/main" id="{EADF74A2-AF17-89E5-471D-7F8DB234265F}"/>
              </a:ext>
            </a:extLst>
          </p:cNvPr>
          <p:cNvSpPr/>
          <p:nvPr/>
        </p:nvSpPr>
        <p:spPr>
          <a:xfrm>
            <a:off x="9273136" y="3945160"/>
            <a:ext cx="1101694" cy="275463"/>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Consolas" panose="020B0609020204030204" pitchFamily="49" charset="0"/>
                <a:cs typeface="Consolas" panose="020B0609020204030204" pitchFamily="49" charset="0"/>
              </a:rPr>
              <a:t>argv</a:t>
            </a:r>
            <a:r>
              <a:rPr lang="en-US" dirty="0">
                <a:latin typeface="Consolas" panose="020B0609020204030204" pitchFamily="49" charset="0"/>
                <a:cs typeface="Consolas" panose="020B0609020204030204" pitchFamily="49" charset="0"/>
              </a:rPr>
              <a:t>[2]</a:t>
            </a:r>
          </a:p>
        </p:txBody>
      </p:sp>
      <p:sp>
        <p:nvSpPr>
          <p:cNvPr id="21" name="Rectangle 20">
            <a:extLst>
              <a:ext uri="{FF2B5EF4-FFF2-40B4-BE49-F238E27FC236}">
                <a16:creationId xmlns:a16="http://schemas.microsoft.com/office/drawing/2014/main" id="{7D4690C4-E10C-DFE2-FFFC-CEC221894AF8}"/>
              </a:ext>
            </a:extLst>
          </p:cNvPr>
          <p:cNvSpPr/>
          <p:nvPr/>
        </p:nvSpPr>
        <p:spPr>
          <a:xfrm>
            <a:off x="9273136" y="3664308"/>
            <a:ext cx="1101694" cy="275463"/>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Consolas" panose="020B0609020204030204" pitchFamily="49" charset="0"/>
                <a:cs typeface="Consolas" panose="020B0609020204030204" pitchFamily="49" charset="0"/>
              </a:rPr>
              <a:t>argv</a:t>
            </a:r>
            <a:r>
              <a:rPr lang="en-US" dirty="0">
                <a:latin typeface="Consolas" panose="020B0609020204030204" pitchFamily="49" charset="0"/>
                <a:cs typeface="Consolas" panose="020B0609020204030204" pitchFamily="49" charset="0"/>
              </a:rPr>
              <a:t>[3]</a:t>
            </a:r>
          </a:p>
        </p:txBody>
      </p:sp>
      <p:sp>
        <p:nvSpPr>
          <p:cNvPr id="46" name="Rectangle 45">
            <a:extLst>
              <a:ext uri="{FF2B5EF4-FFF2-40B4-BE49-F238E27FC236}">
                <a16:creationId xmlns:a16="http://schemas.microsoft.com/office/drawing/2014/main" id="{A1E60404-9ACC-3432-0B81-998DDFC61756}"/>
              </a:ext>
            </a:extLst>
          </p:cNvPr>
          <p:cNvSpPr/>
          <p:nvPr/>
        </p:nvSpPr>
        <p:spPr>
          <a:xfrm>
            <a:off x="9295169" y="3369489"/>
            <a:ext cx="1101694" cy="275463"/>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NULL</a:t>
            </a:r>
          </a:p>
        </p:txBody>
      </p:sp>
      <p:sp>
        <p:nvSpPr>
          <p:cNvPr id="3" name="TextBox 2">
            <a:extLst>
              <a:ext uri="{FF2B5EF4-FFF2-40B4-BE49-F238E27FC236}">
                <a16:creationId xmlns:a16="http://schemas.microsoft.com/office/drawing/2014/main" id="{8BCB096E-1A8A-85AA-60CA-ECF86539150A}"/>
              </a:ext>
            </a:extLst>
          </p:cNvPr>
          <p:cNvSpPr txBox="1"/>
          <p:nvPr/>
        </p:nvSpPr>
        <p:spPr>
          <a:xfrm>
            <a:off x="3493289" y="5710183"/>
            <a:ext cx="1878811" cy="923330"/>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accent1"/>
                </a:solidFill>
              </a:rPr>
              <a:t>observe the different increment sizes</a:t>
            </a:r>
          </a:p>
        </p:txBody>
      </p:sp>
      <p:cxnSp>
        <p:nvCxnSpPr>
          <p:cNvPr id="12" name="Straight Arrow Connector 11">
            <a:extLst>
              <a:ext uri="{FF2B5EF4-FFF2-40B4-BE49-F238E27FC236}">
                <a16:creationId xmlns:a16="http://schemas.microsoft.com/office/drawing/2014/main" id="{01856EEB-B9BC-6A77-29DD-6B6DC2EC26FD}"/>
              </a:ext>
            </a:extLst>
          </p:cNvPr>
          <p:cNvCxnSpPr>
            <a:stCxn id="3" idx="1"/>
          </p:cNvCxnSpPr>
          <p:nvPr/>
        </p:nvCxnSpPr>
        <p:spPr>
          <a:xfrm flipH="1" flipV="1">
            <a:off x="2650331" y="5398096"/>
            <a:ext cx="842958" cy="77375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F8D3CCE-C969-3140-051B-9985371FC8BA}"/>
              </a:ext>
            </a:extLst>
          </p:cNvPr>
          <p:cNvSpPr txBox="1"/>
          <p:nvPr/>
        </p:nvSpPr>
        <p:spPr>
          <a:xfrm>
            <a:off x="5108636" y="1249873"/>
            <a:ext cx="2100263" cy="923330"/>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accent1"/>
                </a:solidFill>
              </a:rPr>
              <a:t>need to save r1 as we are calling a function - </a:t>
            </a:r>
            <a:r>
              <a:rPr lang="en-US" dirty="0" err="1">
                <a:solidFill>
                  <a:schemeClr val="accent1"/>
                </a:solidFill>
              </a:rPr>
              <a:t>fprintf</a:t>
            </a:r>
            <a:endParaRPr lang="en-US" dirty="0">
              <a:solidFill>
                <a:schemeClr val="accent1"/>
              </a:solidFill>
            </a:endParaRPr>
          </a:p>
        </p:txBody>
      </p:sp>
      <p:cxnSp>
        <p:nvCxnSpPr>
          <p:cNvPr id="15" name="Straight Arrow Connector 14">
            <a:extLst>
              <a:ext uri="{FF2B5EF4-FFF2-40B4-BE49-F238E27FC236}">
                <a16:creationId xmlns:a16="http://schemas.microsoft.com/office/drawing/2014/main" id="{1F53D70B-9519-78A6-DCD9-35CF00BA2D69}"/>
              </a:ext>
            </a:extLst>
          </p:cNvPr>
          <p:cNvCxnSpPr>
            <a:cxnSpLocks/>
          </p:cNvCxnSpPr>
          <p:nvPr/>
        </p:nvCxnSpPr>
        <p:spPr>
          <a:xfrm flipH="1">
            <a:off x="4432694" y="2173203"/>
            <a:ext cx="675942" cy="40394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2FDD08B1-1496-7610-102E-78778003A12E}"/>
              </a:ext>
            </a:extLst>
          </p:cNvPr>
          <p:cNvSpPr txBox="1"/>
          <p:nvPr/>
        </p:nvSpPr>
        <p:spPr>
          <a:xfrm>
            <a:off x="8659551" y="5754789"/>
            <a:ext cx="2884446" cy="369332"/>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accent1"/>
                </a:solidFill>
              </a:rPr>
              <a:t>r0-r3 lost due to </a:t>
            </a:r>
            <a:r>
              <a:rPr lang="en-US" dirty="0" err="1">
                <a:solidFill>
                  <a:schemeClr val="accent1"/>
                </a:solidFill>
              </a:rPr>
              <a:t>fprintf</a:t>
            </a:r>
            <a:r>
              <a:rPr lang="en-US" dirty="0">
                <a:solidFill>
                  <a:schemeClr val="accent1"/>
                </a:solidFill>
              </a:rPr>
              <a:t> call</a:t>
            </a:r>
          </a:p>
        </p:txBody>
      </p:sp>
      <p:sp>
        <p:nvSpPr>
          <p:cNvPr id="10" name="TextBox 9">
            <a:extLst>
              <a:ext uri="{FF2B5EF4-FFF2-40B4-BE49-F238E27FC236}">
                <a16:creationId xmlns:a16="http://schemas.microsoft.com/office/drawing/2014/main" id="{AD8518A8-B455-0D66-D522-1D0959868D9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508466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075C54C-5AB2-324E-BB21-95F8E99D9B8F}"/>
              </a:ext>
            </a:extLst>
          </p:cNvPr>
          <p:cNvSpPr>
            <a:spLocks noGrp="1"/>
          </p:cNvSpPr>
          <p:nvPr>
            <p:ph sz="quarter" idx="18"/>
          </p:nvPr>
        </p:nvSpPr>
        <p:spPr>
          <a:xfrm>
            <a:off x="363865" y="723995"/>
            <a:ext cx="6700872" cy="5558878"/>
          </a:xfrm>
          <a:solidFill>
            <a:schemeClr val="accent4">
              <a:lumMod val="20000"/>
              <a:lumOff val="80000"/>
            </a:schemeClr>
          </a:solidFill>
          <a:ln>
            <a:solidFill>
              <a:schemeClr val="accent1"/>
            </a:solidFill>
          </a:ln>
        </p:spPr>
        <p:txBody>
          <a:bodyPr/>
          <a:lstStyle/>
          <a:p>
            <a:pPr>
              <a:lnSpc>
                <a:spcPct val="100000"/>
              </a:lnSpc>
            </a:pPr>
            <a:r>
              <a:rPr lang="en-US" sz="1800" dirty="0"/>
              <a:t>Space for local variables is allocated on the </a:t>
            </a:r>
            <a:r>
              <a:rPr lang="en-US" sz="1800" dirty="0">
                <a:solidFill>
                  <a:srgbClr val="0070C0"/>
                </a:solidFill>
              </a:rPr>
              <a:t>stack right below the lowest pushed register</a:t>
            </a:r>
          </a:p>
          <a:p>
            <a:pPr lvl="1"/>
            <a:r>
              <a:rPr lang="en-US" sz="1800" dirty="0">
                <a:solidFill>
                  <a:srgbClr val="0070C0"/>
                </a:solidFill>
              </a:rPr>
              <a:t>Move</a:t>
            </a:r>
            <a:r>
              <a:rPr lang="en-US" sz="1800" dirty="0">
                <a:solidFill>
                  <a:srgbClr val="FF0000"/>
                </a:solidFill>
              </a:rPr>
              <a:t> </a:t>
            </a:r>
            <a:r>
              <a:rPr lang="en-US" sz="1800" dirty="0">
                <a:solidFill>
                  <a:schemeClr val="accent6"/>
                </a:solidFill>
              </a:rPr>
              <a:t>the</a:t>
            </a:r>
            <a:r>
              <a:rPr lang="en-US" sz="1800" dirty="0">
                <a:solidFill>
                  <a:srgbClr val="FF0000"/>
                </a:solidFill>
              </a:rPr>
              <a:t> </a:t>
            </a:r>
            <a:r>
              <a:rPr lang="en-US" sz="1800" dirty="0" err="1">
                <a:solidFill>
                  <a:srgbClr val="FF0000"/>
                </a:solidFill>
              </a:rPr>
              <a:t>sp</a:t>
            </a:r>
            <a:r>
              <a:rPr lang="en-US" sz="1800" dirty="0">
                <a:solidFill>
                  <a:srgbClr val="FF0000"/>
                </a:solidFill>
              </a:rPr>
              <a:t> towards low memory</a:t>
            </a:r>
            <a:r>
              <a:rPr lang="en-US" sz="1800" dirty="0">
                <a:solidFill>
                  <a:srgbClr val="0070C0"/>
                </a:solidFill>
              </a:rPr>
              <a:t> by </a:t>
            </a:r>
            <a:r>
              <a:rPr lang="en-US" sz="1800" dirty="0">
                <a:solidFill>
                  <a:srgbClr val="2C895B"/>
                </a:solidFill>
              </a:rPr>
              <a:t>the total size of all local variables </a:t>
            </a:r>
            <a:r>
              <a:rPr lang="en-US" sz="1800" dirty="0">
                <a:solidFill>
                  <a:srgbClr val="00B050"/>
                </a:solidFill>
              </a:rPr>
              <a:t>in bytes </a:t>
            </a:r>
            <a:r>
              <a:rPr lang="en-US" sz="1800" b="1" dirty="0">
                <a:solidFill>
                  <a:srgbClr val="00B050"/>
                </a:solidFill>
              </a:rPr>
              <a:t>plus</a:t>
            </a:r>
            <a:r>
              <a:rPr lang="en-US" sz="1800" dirty="0">
                <a:solidFill>
                  <a:srgbClr val="00B050"/>
                </a:solidFill>
              </a:rPr>
              <a:t> </a:t>
            </a:r>
            <a:r>
              <a:rPr lang="en-US" sz="1800" b="1" dirty="0">
                <a:solidFill>
                  <a:srgbClr val="00B050"/>
                </a:solidFill>
              </a:rPr>
              <a:t>padding</a:t>
            </a:r>
            <a:endParaRPr lang="en-US" sz="1800" dirty="0">
              <a:solidFill>
                <a:srgbClr val="0070C0"/>
              </a:solidFill>
            </a:endParaRPr>
          </a:p>
          <a:p>
            <a:pPr marL="0" indent="0">
              <a:lnSpc>
                <a:spcPct val="100000"/>
              </a:lnSpc>
              <a:buNone/>
            </a:pPr>
            <a:r>
              <a:rPr lang="en-US" sz="1800" dirty="0">
                <a:solidFill>
                  <a:schemeClr val="accent1"/>
                </a:solidFill>
              </a:rPr>
              <a:t>	FRMADD</a:t>
            </a:r>
            <a:r>
              <a:rPr lang="en-US" sz="1800" dirty="0"/>
              <a:t> = total local var space (bytes) + padding</a:t>
            </a:r>
            <a:endParaRPr lang="en-US" sz="1800" dirty="0">
              <a:solidFill>
                <a:srgbClr val="0070C0"/>
              </a:solidFill>
            </a:endParaRPr>
          </a:p>
          <a:p>
            <a:r>
              <a:rPr lang="en-US" sz="1800" dirty="0"/>
              <a:t>Allocate the space after the register push by</a:t>
            </a:r>
          </a:p>
          <a:p>
            <a:pPr marL="354012" lvl="1" indent="0">
              <a:buNone/>
            </a:pPr>
            <a:r>
              <a:rPr lang="en-US" sz="1800" dirty="0"/>
              <a:t>	</a:t>
            </a:r>
            <a:r>
              <a:rPr lang="en-US" sz="1800" dirty="0">
                <a:solidFill>
                  <a:srgbClr val="7030A0"/>
                </a:solidFill>
                <a:latin typeface="Consolas" panose="020B0609020204030204" pitchFamily="49" charset="0"/>
                <a:cs typeface="Consolas" panose="020B0609020204030204" pitchFamily="49" charset="0"/>
              </a:rPr>
              <a:t>add   </a:t>
            </a:r>
            <a:r>
              <a:rPr lang="en-US" sz="1800" dirty="0" err="1">
                <a:solidFill>
                  <a:srgbClr val="7030A0"/>
                </a:solidFill>
                <a:latin typeface="Consolas" panose="020B0609020204030204" pitchFamily="49" charset="0"/>
                <a:cs typeface="Consolas" panose="020B0609020204030204" pitchFamily="49" charset="0"/>
              </a:rPr>
              <a:t>sp</a:t>
            </a:r>
            <a:r>
              <a:rPr lang="en-US" sz="1800" dirty="0">
                <a:solidFill>
                  <a:srgbClr val="7030A0"/>
                </a:solidFill>
                <a:latin typeface="Consolas" panose="020B0609020204030204" pitchFamily="49" charset="0"/>
                <a:cs typeface="Consolas" panose="020B0609020204030204" pitchFamily="49" charset="0"/>
              </a:rPr>
              <a:t>, </a:t>
            </a:r>
            <a:r>
              <a:rPr lang="en-US" sz="1800" dirty="0" err="1">
                <a:solidFill>
                  <a:srgbClr val="7030A0"/>
                </a:solidFill>
                <a:latin typeface="Consolas" panose="020B0609020204030204" pitchFamily="49" charset="0"/>
                <a:cs typeface="Consolas" panose="020B0609020204030204" pitchFamily="49" charset="0"/>
              </a:rPr>
              <a:t>sp</a:t>
            </a:r>
            <a:r>
              <a:rPr lang="en-US" sz="1800" dirty="0">
                <a:solidFill>
                  <a:srgbClr val="7030A0"/>
                </a:solidFill>
                <a:latin typeface="Consolas" panose="020B0609020204030204" pitchFamily="49" charset="0"/>
                <a:cs typeface="Consolas" panose="020B0609020204030204" pitchFamily="49" charset="0"/>
              </a:rPr>
              <a:t>, -FRMADD</a:t>
            </a:r>
          </a:p>
          <a:p>
            <a:r>
              <a:rPr lang="en-US" sz="1800" b="1" dirty="0">
                <a:solidFill>
                  <a:schemeClr val="accent1"/>
                </a:solidFill>
              </a:rPr>
              <a:t>Requirement: </a:t>
            </a:r>
            <a:r>
              <a:rPr lang="en-US" sz="1800" dirty="0"/>
              <a:t>on function entry, </a:t>
            </a:r>
            <a:r>
              <a:rPr lang="en-US" sz="1800" dirty="0" err="1">
                <a:solidFill>
                  <a:srgbClr val="0070C0"/>
                </a:solidFill>
              </a:rPr>
              <a:t>sp</a:t>
            </a:r>
            <a:r>
              <a:rPr lang="en-US" sz="1800" dirty="0">
                <a:solidFill>
                  <a:srgbClr val="0070C0"/>
                </a:solidFill>
              </a:rPr>
              <a:t> is always 8-byte aligned</a:t>
            </a:r>
          </a:p>
          <a:p>
            <a:pPr marL="354012" lvl="1" indent="0">
              <a:buNone/>
            </a:pPr>
            <a:r>
              <a:rPr lang="en-US" sz="1800" dirty="0"/>
              <a:t>	</a:t>
            </a:r>
            <a:r>
              <a:rPr lang="en-US" sz="1800" dirty="0" err="1"/>
              <a:t>sp</a:t>
            </a:r>
            <a:r>
              <a:rPr lang="en-US" sz="1800" dirty="0"/>
              <a:t> % 8 == 0</a:t>
            </a:r>
          </a:p>
          <a:p>
            <a:pPr>
              <a:lnSpc>
                <a:spcPct val="100000"/>
              </a:lnSpc>
            </a:pPr>
            <a:r>
              <a:rPr lang="en-US" sz="1800" b="1" dirty="0">
                <a:solidFill>
                  <a:srgbClr val="0070C0"/>
                </a:solidFill>
              </a:rPr>
              <a:t>Padding (as required):</a:t>
            </a:r>
            <a:endParaRPr lang="en-US" sz="1800" dirty="0">
              <a:solidFill>
                <a:srgbClr val="00B050"/>
              </a:solidFill>
            </a:endParaRPr>
          </a:p>
          <a:p>
            <a:pPr marL="696912" lvl="1" indent="-342900">
              <a:buFont typeface="+mj-lt"/>
              <a:buAutoNum type="arabicPeriod"/>
            </a:pPr>
            <a:r>
              <a:rPr lang="en-US" sz="1800" dirty="0"/>
              <a:t>Additional space between variables on the stack to meet memory alignment requirements </a:t>
            </a:r>
          </a:p>
          <a:p>
            <a:pPr marL="696912" lvl="1" indent="-342900">
              <a:buFont typeface="+mj-lt"/>
              <a:buAutoNum type="arabicPeriod"/>
            </a:pPr>
            <a:r>
              <a:rPr lang="en-US" sz="1800" dirty="0"/>
              <a:t>Additional space so the frame size is evenly divisible by 8</a:t>
            </a:r>
          </a:p>
          <a:p>
            <a:pPr>
              <a:lnSpc>
                <a:spcPct val="100000"/>
              </a:lnSpc>
            </a:pPr>
            <a:r>
              <a:rPr lang="en-US" sz="1800" dirty="0" err="1">
                <a:solidFill>
                  <a:srgbClr val="7030A0"/>
                </a:solidFill>
              </a:rPr>
              <a:t>fp</a:t>
            </a:r>
            <a:r>
              <a:rPr lang="en-US" sz="1800" dirty="0">
                <a:solidFill>
                  <a:srgbClr val="7030A0"/>
                </a:solidFill>
              </a:rPr>
              <a:t> (frame pointer) </a:t>
            </a:r>
            <a:r>
              <a:rPr lang="en-US" sz="1800" dirty="0">
                <a:solidFill>
                  <a:schemeClr val="accent1"/>
                </a:solidFill>
              </a:rPr>
              <a:t>is </a:t>
            </a:r>
            <a:r>
              <a:rPr lang="en-US" sz="1800" dirty="0">
                <a:solidFill>
                  <a:schemeClr val="accent6"/>
                </a:solidFill>
              </a:rPr>
              <a:t>used as a </a:t>
            </a:r>
            <a:r>
              <a:rPr lang="en-US" sz="1800" b="1" dirty="0">
                <a:solidFill>
                  <a:srgbClr val="F3753F"/>
                </a:solidFill>
              </a:rPr>
              <a:t>pointer (base register)</a:t>
            </a:r>
            <a:r>
              <a:rPr lang="en-US" sz="1800" dirty="0">
                <a:solidFill>
                  <a:srgbClr val="F3753F"/>
                </a:solidFill>
              </a:rPr>
              <a:t> </a:t>
            </a:r>
            <a:r>
              <a:rPr lang="en-US" sz="1800" dirty="0">
                <a:solidFill>
                  <a:schemeClr val="accent1"/>
                </a:solidFill>
              </a:rPr>
              <a:t>to </a:t>
            </a:r>
            <a:r>
              <a:rPr lang="en-US" sz="1800" dirty="0">
                <a:solidFill>
                  <a:srgbClr val="2C895B"/>
                </a:solidFill>
              </a:rPr>
              <a:t>access all stack variables</a:t>
            </a:r>
            <a:r>
              <a:rPr lang="en-US" sz="1800" dirty="0">
                <a:solidFill>
                  <a:srgbClr val="2C895B"/>
                </a:solidFill>
                <a:latin typeface="Consolas" panose="020B0609020204030204" pitchFamily="49" charset="0"/>
                <a:cs typeface="Consolas" panose="020B0609020204030204" pitchFamily="49" charset="0"/>
              </a:rPr>
              <a:t> </a:t>
            </a:r>
            <a:r>
              <a:rPr lang="en-US" sz="1800" dirty="0">
                <a:solidFill>
                  <a:schemeClr val="accent1"/>
                </a:solidFill>
                <a:cs typeface="Consolas" panose="020B0609020204030204" pitchFamily="49" charset="0"/>
              </a:rPr>
              <a:t>– later slides</a:t>
            </a:r>
            <a:endParaRPr lang="en-US" sz="1800" dirty="0">
              <a:solidFill>
                <a:schemeClr val="accent1"/>
              </a:solidFill>
            </a:endParaRPr>
          </a:p>
        </p:txBody>
      </p:sp>
      <p:sp>
        <p:nvSpPr>
          <p:cNvPr id="3" name="Title 2">
            <a:extLst>
              <a:ext uri="{FF2B5EF4-FFF2-40B4-BE49-F238E27FC236}">
                <a16:creationId xmlns:a16="http://schemas.microsoft.com/office/drawing/2014/main" id="{69FBE076-285C-3145-846C-FCFC2692FDC8}"/>
              </a:ext>
            </a:extLst>
          </p:cNvPr>
          <p:cNvSpPr>
            <a:spLocks noGrp="1"/>
          </p:cNvSpPr>
          <p:nvPr>
            <p:ph type="title"/>
          </p:nvPr>
        </p:nvSpPr>
        <p:spPr>
          <a:xfrm>
            <a:off x="251175" y="190015"/>
            <a:ext cx="8370311" cy="389202"/>
          </a:xfrm>
        </p:spPr>
        <p:txBody>
          <a:bodyPr/>
          <a:lstStyle/>
          <a:p>
            <a:r>
              <a:rPr lang="en-US" sz="2800" dirty="0"/>
              <a:t>Local Variables on the Stack</a:t>
            </a:r>
          </a:p>
        </p:txBody>
      </p:sp>
      <p:sp>
        <p:nvSpPr>
          <p:cNvPr id="64" name="Rectangle 63">
            <a:extLst>
              <a:ext uri="{FF2B5EF4-FFF2-40B4-BE49-F238E27FC236}">
                <a16:creationId xmlns:a16="http://schemas.microsoft.com/office/drawing/2014/main" id="{191CCE08-4B8F-0B49-90AB-E3A560CCAF77}"/>
              </a:ext>
            </a:extLst>
          </p:cNvPr>
          <p:cNvSpPr/>
          <p:nvPr/>
        </p:nvSpPr>
        <p:spPr>
          <a:xfrm>
            <a:off x="7233231" y="791312"/>
            <a:ext cx="4694547" cy="527537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nvGrpSpPr>
          <p:cNvPr id="45" name="Group 44">
            <a:extLst>
              <a:ext uri="{FF2B5EF4-FFF2-40B4-BE49-F238E27FC236}">
                <a16:creationId xmlns:a16="http://schemas.microsoft.com/office/drawing/2014/main" id="{34CEACB2-C2A9-3741-A104-B797E0A49D93}"/>
              </a:ext>
            </a:extLst>
          </p:cNvPr>
          <p:cNvGrpSpPr/>
          <p:nvPr/>
        </p:nvGrpSpPr>
        <p:grpSpPr>
          <a:xfrm>
            <a:off x="10942754" y="5135367"/>
            <a:ext cx="1359719" cy="369333"/>
            <a:chOff x="7366831" y="6193200"/>
            <a:chExt cx="1040433" cy="222127"/>
          </a:xfrm>
        </p:grpSpPr>
        <p:sp>
          <p:nvSpPr>
            <p:cNvPr id="54" name="TextBox 53">
              <a:extLst>
                <a:ext uri="{FF2B5EF4-FFF2-40B4-BE49-F238E27FC236}">
                  <a16:creationId xmlns:a16="http://schemas.microsoft.com/office/drawing/2014/main" id="{949EB283-6062-A944-87FE-866AF4A7DF21}"/>
                </a:ext>
              </a:extLst>
            </p:cNvPr>
            <p:cNvSpPr txBox="1"/>
            <p:nvPr/>
          </p:nvSpPr>
          <p:spPr>
            <a:xfrm>
              <a:off x="7743432" y="6193200"/>
              <a:ext cx="663832" cy="222127"/>
            </a:xfrm>
            <a:prstGeom prst="rect">
              <a:avLst/>
            </a:prstGeom>
            <a:noFill/>
          </p:spPr>
          <p:txBody>
            <a:bodyPr wrap="square" rtlCol="0">
              <a:spAutoFit/>
            </a:bodyPr>
            <a:lstStyle/>
            <a:p>
              <a:r>
                <a:rPr lang="en-US" dirty="0" err="1">
                  <a:solidFill>
                    <a:srgbClr val="FF0000"/>
                  </a:solidFill>
                  <a:latin typeface="Consolas" panose="020B0609020204030204" pitchFamily="49" charset="0"/>
                  <a:cs typeface="Consolas" panose="020B0609020204030204" pitchFamily="49" charset="0"/>
                </a:rPr>
                <a:t>sp</a:t>
              </a:r>
              <a:endParaRPr lang="en-US" dirty="0">
                <a:solidFill>
                  <a:srgbClr val="FF0000"/>
                </a:solidFill>
                <a:latin typeface="Consolas" panose="020B0609020204030204" pitchFamily="49" charset="0"/>
                <a:cs typeface="Consolas" panose="020B0609020204030204" pitchFamily="49" charset="0"/>
              </a:endParaRPr>
            </a:p>
          </p:txBody>
        </p:sp>
        <p:sp>
          <p:nvSpPr>
            <p:cNvPr id="55" name="Left Arrow 54">
              <a:extLst>
                <a:ext uri="{FF2B5EF4-FFF2-40B4-BE49-F238E27FC236}">
                  <a16:creationId xmlns:a16="http://schemas.microsoft.com/office/drawing/2014/main" id="{A9D5129C-A61F-0744-B465-720EC8EBD1EB}"/>
                </a:ext>
              </a:extLst>
            </p:cNvPr>
            <p:cNvSpPr/>
            <p:nvPr/>
          </p:nvSpPr>
          <p:spPr>
            <a:xfrm>
              <a:off x="7366831" y="6256232"/>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
        <p:nvSpPr>
          <p:cNvPr id="46" name="Rectangle 45">
            <a:extLst>
              <a:ext uri="{FF2B5EF4-FFF2-40B4-BE49-F238E27FC236}">
                <a16:creationId xmlns:a16="http://schemas.microsoft.com/office/drawing/2014/main" id="{F48207DA-74C2-C34B-94E0-6E479B4752CA}"/>
              </a:ext>
            </a:extLst>
          </p:cNvPr>
          <p:cNvSpPr/>
          <p:nvPr/>
        </p:nvSpPr>
        <p:spPr>
          <a:xfrm>
            <a:off x="9114551" y="804564"/>
            <a:ext cx="1798210" cy="51891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7" name="Rectangle 46">
            <a:extLst>
              <a:ext uri="{FF2B5EF4-FFF2-40B4-BE49-F238E27FC236}">
                <a16:creationId xmlns:a16="http://schemas.microsoft.com/office/drawing/2014/main" id="{CB490346-9458-D845-A2EB-A7823A9C9D76}"/>
              </a:ext>
            </a:extLst>
          </p:cNvPr>
          <p:cNvSpPr/>
          <p:nvPr/>
        </p:nvSpPr>
        <p:spPr>
          <a:xfrm>
            <a:off x="9114551" y="1314302"/>
            <a:ext cx="1798210" cy="518910"/>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sp>
        <p:nvSpPr>
          <p:cNvPr id="48" name="Rectangle 47">
            <a:extLst>
              <a:ext uri="{FF2B5EF4-FFF2-40B4-BE49-F238E27FC236}">
                <a16:creationId xmlns:a16="http://schemas.microsoft.com/office/drawing/2014/main" id="{DC2C8D33-277F-0843-80C0-586D0F296299}"/>
              </a:ext>
            </a:extLst>
          </p:cNvPr>
          <p:cNvSpPr/>
          <p:nvPr/>
        </p:nvSpPr>
        <p:spPr>
          <a:xfrm>
            <a:off x="9114551" y="1825650"/>
            <a:ext cx="1798210" cy="518910"/>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grpSp>
        <p:nvGrpSpPr>
          <p:cNvPr id="50" name="Group 49">
            <a:extLst>
              <a:ext uri="{FF2B5EF4-FFF2-40B4-BE49-F238E27FC236}">
                <a16:creationId xmlns:a16="http://schemas.microsoft.com/office/drawing/2014/main" id="{5C4E5541-3D9C-5748-AED1-92233496AAAB}"/>
              </a:ext>
            </a:extLst>
          </p:cNvPr>
          <p:cNvGrpSpPr/>
          <p:nvPr/>
        </p:nvGrpSpPr>
        <p:grpSpPr>
          <a:xfrm>
            <a:off x="10935455" y="1606119"/>
            <a:ext cx="1038042" cy="525554"/>
            <a:chOff x="7610503" y="1208030"/>
            <a:chExt cx="794292" cy="316083"/>
          </a:xfrm>
        </p:grpSpPr>
        <p:sp>
          <p:nvSpPr>
            <p:cNvPr id="52" name="TextBox 51">
              <a:extLst>
                <a:ext uri="{FF2B5EF4-FFF2-40B4-BE49-F238E27FC236}">
                  <a16:creationId xmlns:a16="http://schemas.microsoft.com/office/drawing/2014/main" id="{B146EC34-5AD6-0A44-B306-6BCA1930041E}"/>
                </a:ext>
              </a:extLst>
            </p:cNvPr>
            <p:cNvSpPr txBox="1"/>
            <p:nvPr/>
          </p:nvSpPr>
          <p:spPr>
            <a:xfrm>
              <a:off x="7946277" y="1208030"/>
              <a:ext cx="458518" cy="316083"/>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sp>
          <p:nvSpPr>
            <p:cNvPr id="53" name="Left Arrow 52">
              <a:extLst>
                <a:ext uri="{FF2B5EF4-FFF2-40B4-BE49-F238E27FC236}">
                  <a16:creationId xmlns:a16="http://schemas.microsoft.com/office/drawing/2014/main" id="{B173577B-6464-9A40-8DEB-51BE82C47F3B}"/>
                </a:ext>
              </a:extLst>
            </p:cNvPr>
            <p:cNvSpPr/>
            <p:nvPr/>
          </p:nvSpPr>
          <p:spPr>
            <a:xfrm>
              <a:off x="7610503" y="1238947"/>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
        <p:nvSpPr>
          <p:cNvPr id="56" name="Rectangle 55">
            <a:extLst>
              <a:ext uri="{FF2B5EF4-FFF2-40B4-BE49-F238E27FC236}">
                <a16:creationId xmlns:a16="http://schemas.microsoft.com/office/drawing/2014/main" id="{D6DF84E5-44D2-904E-9E63-DAECBE2EA35B}"/>
              </a:ext>
            </a:extLst>
          </p:cNvPr>
          <p:cNvSpPr/>
          <p:nvPr/>
        </p:nvSpPr>
        <p:spPr>
          <a:xfrm>
            <a:off x="9122796" y="3407368"/>
            <a:ext cx="1798210" cy="1962873"/>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Consolas" panose="020B0609020204030204" pitchFamily="49" charset="0"/>
                <a:cs typeface="Consolas" panose="020B0609020204030204" pitchFamily="49" charset="0"/>
              </a:rPr>
              <a:t>local</a:t>
            </a:r>
          </a:p>
          <a:p>
            <a:pPr algn="ctr"/>
            <a:r>
              <a:rPr lang="en-US" dirty="0">
                <a:solidFill>
                  <a:schemeClr val="bg1"/>
                </a:solidFill>
                <a:latin typeface="Consolas" panose="020B0609020204030204" pitchFamily="49" charset="0"/>
                <a:cs typeface="Consolas" panose="020B0609020204030204" pitchFamily="49" charset="0"/>
              </a:rPr>
              <a:t>variables</a:t>
            </a:r>
          </a:p>
        </p:txBody>
      </p:sp>
      <p:sp>
        <p:nvSpPr>
          <p:cNvPr id="59" name="TextBox 58">
            <a:extLst>
              <a:ext uri="{FF2B5EF4-FFF2-40B4-BE49-F238E27FC236}">
                <a16:creationId xmlns:a16="http://schemas.microsoft.com/office/drawing/2014/main" id="{45CEC3B7-4F43-6648-AD5D-2E4F40DC963F}"/>
              </a:ext>
            </a:extLst>
          </p:cNvPr>
          <p:cNvSpPr txBox="1"/>
          <p:nvPr/>
        </p:nvSpPr>
        <p:spPr>
          <a:xfrm rot="16200000">
            <a:off x="10586716" y="3883479"/>
            <a:ext cx="1798210" cy="646331"/>
          </a:xfrm>
          <a:prstGeom prst="rect">
            <a:avLst/>
          </a:prstGeom>
          <a:noFill/>
        </p:spPr>
        <p:txBody>
          <a:bodyPr wrap="square" rtlCol="0">
            <a:spAutoFit/>
          </a:bodyPr>
          <a:lstStyle/>
          <a:p>
            <a:r>
              <a:rPr lang="en-US" dirty="0" err="1">
                <a:solidFill>
                  <a:srgbClr val="7030A0"/>
                </a:solidFill>
                <a:latin typeface="Consolas" panose="020B0609020204030204" pitchFamily="49" charset="0"/>
                <a:cs typeface="Consolas" panose="020B0609020204030204" pitchFamily="49" charset="0"/>
              </a:rPr>
              <a:t>sp</a:t>
            </a:r>
            <a:r>
              <a:rPr lang="en-US" dirty="0">
                <a:solidFill>
                  <a:srgbClr val="7030A0"/>
                </a:solidFill>
                <a:latin typeface="Consolas" panose="020B0609020204030204" pitchFamily="49" charset="0"/>
                <a:cs typeface="Consolas" panose="020B0609020204030204" pitchFamily="49" charset="0"/>
              </a:rPr>
              <a:t> = </a:t>
            </a:r>
            <a:r>
              <a:rPr lang="en-US" dirty="0" err="1">
                <a:solidFill>
                  <a:srgbClr val="7030A0"/>
                </a:solidFill>
                <a:latin typeface="Consolas" panose="020B0609020204030204" pitchFamily="49" charset="0"/>
                <a:cs typeface="Consolas" panose="020B0609020204030204" pitchFamily="49" charset="0"/>
              </a:rPr>
              <a:t>sp</a:t>
            </a:r>
            <a:r>
              <a:rPr lang="en-US" dirty="0">
                <a:solidFill>
                  <a:srgbClr val="7030A0"/>
                </a:solidFill>
                <a:latin typeface="Consolas" panose="020B0609020204030204" pitchFamily="49" charset="0"/>
                <a:cs typeface="Consolas" panose="020B0609020204030204" pitchFamily="49" charset="0"/>
              </a:rPr>
              <a:t> - local space</a:t>
            </a:r>
          </a:p>
        </p:txBody>
      </p:sp>
      <p:grpSp>
        <p:nvGrpSpPr>
          <p:cNvPr id="10" name="Group 9">
            <a:extLst>
              <a:ext uri="{FF2B5EF4-FFF2-40B4-BE49-F238E27FC236}">
                <a16:creationId xmlns:a16="http://schemas.microsoft.com/office/drawing/2014/main" id="{49EEBCA5-ED82-3F4D-984C-A9530B0EFC40}"/>
              </a:ext>
            </a:extLst>
          </p:cNvPr>
          <p:cNvGrpSpPr/>
          <p:nvPr/>
        </p:nvGrpSpPr>
        <p:grpSpPr>
          <a:xfrm>
            <a:off x="11228058" y="1861339"/>
            <a:ext cx="338554" cy="1559996"/>
            <a:chOff x="4732365" y="3840052"/>
            <a:chExt cx="272534" cy="1096283"/>
          </a:xfrm>
        </p:grpSpPr>
        <p:cxnSp>
          <p:nvCxnSpPr>
            <p:cNvPr id="14" name="Straight Arrow Connector 13">
              <a:extLst>
                <a:ext uri="{FF2B5EF4-FFF2-40B4-BE49-F238E27FC236}">
                  <a16:creationId xmlns:a16="http://schemas.microsoft.com/office/drawing/2014/main" id="{8C219DAA-5B8E-0C44-9D3B-340C2AE588B5}"/>
                </a:ext>
              </a:extLst>
            </p:cNvPr>
            <p:cNvCxnSpPr>
              <a:cxnSpLocks/>
            </p:cNvCxnSpPr>
            <p:nvPr/>
          </p:nvCxnSpPr>
          <p:spPr>
            <a:xfrm>
              <a:off x="4758476" y="3840052"/>
              <a:ext cx="0" cy="1096283"/>
            </a:xfrm>
            <a:prstGeom prst="straightConnector1">
              <a:avLst/>
            </a:prstGeom>
            <a:ln w="25400">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9C178CF-B323-2C40-B5CF-46AD69B15818}"/>
                </a:ext>
              </a:extLst>
            </p:cNvPr>
            <p:cNvSpPr txBox="1"/>
            <p:nvPr/>
          </p:nvSpPr>
          <p:spPr>
            <a:xfrm rot="16200000">
              <a:off x="4561153" y="4152285"/>
              <a:ext cx="614957" cy="272534"/>
            </a:xfrm>
            <a:prstGeom prst="rect">
              <a:avLst/>
            </a:prstGeom>
            <a:noFill/>
          </p:spPr>
          <p:txBody>
            <a:bodyPr wrap="square" rtlCol="0">
              <a:spAutoFit/>
            </a:bodyPr>
            <a:lstStyle/>
            <a:p>
              <a:r>
                <a:rPr lang="en-US" sz="1600" dirty="0">
                  <a:solidFill>
                    <a:srgbClr val="7030A0"/>
                  </a:solidFill>
                  <a:latin typeface="Consolas" panose="020B0609020204030204" pitchFamily="49" charset="0"/>
                  <a:cs typeface="Consolas" panose="020B0609020204030204" pitchFamily="49" charset="0"/>
                </a:rPr>
                <a:t>FP_OFF</a:t>
              </a:r>
            </a:p>
          </p:txBody>
        </p:sp>
      </p:grpSp>
      <p:sp>
        <p:nvSpPr>
          <p:cNvPr id="41" name="TextBox 40">
            <a:extLst>
              <a:ext uri="{FF2B5EF4-FFF2-40B4-BE49-F238E27FC236}">
                <a16:creationId xmlns:a16="http://schemas.microsoft.com/office/drawing/2014/main" id="{68519BD2-E5DF-B545-B51D-2939DA81D1A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3" name="Rectangle 12">
            <a:extLst>
              <a:ext uri="{FF2B5EF4-FFF2-40B4-BE49-F238E27FC236}">
                <a16:creationId xmlns:a16="http://schemas.microsoft.com/office/drawing/2014/main" id="{818E3A5B-30EC-E74B-8A16-F0447A3F22EB}"/>
              </a:ext>
            </a:extLst>
          </p:cNvPr>
          <p:cNvSpPr/>
          <p:nvPr/>
        </p:nvSpPr>
        <p:spPr>
          <a:xfrm>
            <a:off x="9114551" y="2886598"/>
            <a:ext cx="1798210" cy="51891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register</a:t>
            </a:r>
          </a:p>
        </p:txBody>
      </p:sp>
      <p:sp>
        <p:nvSpPr>
          <p:cNvPr id="15" name="Rectangle 14">
            <a:extLst>
              <a:ext uri="{FF2B5EF4-FFF2-40B4-BE49-F238E27FC236}">
                <a16:creationId xmlns:a16="http://schemas.microsoft.com/office/drawing/2014/main" id="{1A839297-F04B-FBD4-CE20-C38D3D7E565B}"/>
              </a:ext>
            </a:extLst>
          </p:cNvPr>
          <p:cNvSpPr/>
          <p:nvPr/>
        </p:nvSpPr>
        <p:spPr>
          <a:xfrm>
            <a:off x="9117519" y="2362873"/>
            <a:ext cx="1798210" cy="51891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register</a:t>
            </a:r>
          </a:p>
        </p:txBody>
      </p:sp>
      <p:cxnSp>
        <p:nvCxnSpPr>
          <p:cNvPr id="21" name="Straight Connector 20">
            <a:extLst>
              <a:ext uri="{FF2B5EF4-FFF2-40B4-BE49-F238E27FC236}">
                <a16:creationId xmlns:a16="http://schemas.microsoft.com/office/drawing/2014/main" id="{246C5050-232B-6023-169B-FF0EC90CDEEA}"/>
              </a:ext>
            </a:extLst>
          </p:cNvPr>
          <p:cNvCxnSpPr/>
          <p:nvPr/>
        </p:nvCxnSpPr>
        <p:spPr>
          <a:xfrm>
            <a:off x="10935455" y="3400752"/>
            <a:ext cx="83206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0EAD8A9-EA62-441E-A108-6A9C49EF7A86}"/>
              </a:ext>
            </a:extLst>
          </p:cNvPr>
          <p:cNvCxnSpPr>
            <a:cxnSpLocks/>
          </p:cNvCxnSpPr>
          <p:nvPr/>
        </p:nvCxnSpPr>
        <p:spPr>
          <a:xfrm flipH="1">
            <a:off x="11249618" y="3421333"/>
            <a:ext cx="10879" cy="1899015"/>
          </a:xfrm>
          <a:prstGeom prst="straightConnector1">
            <a:avLst/>
          </a:prstGeom>
          <a:ln w="25400">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7B78847-BD65-B47C-DAD6-966CB7CABDBC}"/>
              </a:ext>
            </a:extLst>
          </p:cNvPr>
          <p:cNvCxnSpPr/>
          <p:nvPr/>
        </p:nvCxnSpPr>
        <p:spPr>
          <a:xfrm>
            <a:off x="8305277" y="3407719"/>
            <a:ext cx="832068"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EDBFCA14-3B5C-066D-9CA2-7CE32F12B1B0}"/>
              </a:ext>
            </a:extLst>
          </p:cNvPr>
          <p:cNvGrpSpPr/>
          <p:nvPr/>
        </p:nvGrpSpPr>
        <p:grpSpPr>
          <a:xfrm>
            <a:off x="8025675" y="3417834"/>
            <a:ext cx="863436" cy="1936317"/>
            <a:chOff x="4100653" y="4156275"/>
            <a:chExt cx="695059" cy="1360742"/>
          </a:xfrm>
        </p:grpSpPr>
        <p:cxnSp>
          <p:nvCxnSpPr>
            <p:cNvPr id="29" name="Straight Arrow Connector 28">
              <a:extLst>
                <a:ext uri="{FF2B5EF4-FFF2-40B4-BE49-F238E27FC236}">
                  <a16:creationId xmlns:a16="http://schemas.microsoft.com/office/drawing/2014/main" id="{F2B581A6-4EB2-6DAB-4459-3F37345C9660}"/>
                </a:ext>
              </a:extLst>
            </p:cNvPr>
            <p:cNvCxnSpPr>
              <a:cxnSpLocks/>
            </p:cNvCxnSpPr>
            <p:nvPr/>
          </p:nvCxnSpPr>
          <p:spPr>
            <a:xfrm>
              <a:off x="4795712" y="4156275"/>
              <a:ext cx="0" cy="1360742"/>
            </a:xfrm>
            <a:prstGeom prst="straightConnector1">
              <a:avLst/>
            </a:prstGeom>
            <a:ln w="25400">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8C2E23B0-2849-8D28-B449-4D80C3EB512A}"/>
                </a:ext>
              </a:extLst>
            </p:cNvPr>
            <p:cNvSpPr txBox="1"/>
            <p:nvPr/>
          </p:nvSpPr>
          <p:spPr>
            <a:xfrm rot="16200000">
              <a:off x="3868735" y="4448348"/>
              <a:ext cx="1132781" cy="668946"/>
            </a:xfrm>
            <a:prstGeom prst="rect">
              <a:avLst/>
            </a:prstGeom>
            <a:noFill/>
          </p:spPr>
          <p:txBody>
            <a:bodyPr wrap="square" rtlCol="0">
              <a:spAutoFit/>
            </a:bodyPr>
            <a:lstStyle/>
            <a:p>
              <a:pPr algn="ctr"/>
              <a:r>
                <a:rPr lang="en-US" sz="1600" dirty="0">
                  <a:solidFill>
                    <a:srgbClr val="7030A0"/>
                  </a:solidFill>
                  <a:latin typeface="Consolas" panose="020B0609020204030204" pitchFamily="49" charset="0"/>
                  <a:cs typeface="Consolas" panose="020B0609020204030204" pitchFamily="49" charset="0"/>
                </a:rPr>
                <a:t>FRMADD=</a:t>
              </a:r>
            </a:p>
            <a:p>
              <a:pPr algn="ctr"/>
              <a:r>
                <a:rPr lang="en-US" sz="1600" dirty="0">
                  <a:solidFill>
                    <a:srgbClr val="7030A0"/>
                  </a:solidFill>
                  <a:latin typeface="Consolas" panose="020B0609020204030204" pitchFamily="49" charset="0"/>
                  <a:cs typeface="Consolas" panose="020B0609020204030204" pitchFamily="49" charset="0"/>
                </a:rPr>
                <a:t>Local Space (bytes)</a:t>
              </a:r>
            </a:p>
          </p:txBody>
        </p:sp>
      </p:grpSp>
      <p:cxnSp>
        <p:nvCxnSpPr>
          <p:cNvPr id="32" name="Straight Connector 31">
            <a:extLst>
              <a:ext uri="{FF2B5EF4-FFF2-40B4-BE49-F238E27FC236}">
                <a16:creationId xmlns:a16="http://schemas.microsoft.com/office/drawing/2014/main" id="{BA4680CF-6A6C-8200-5D19-6DF88A781DA9}"/>
              </a:ext>
            </a:extLst>
          </p:cNvPr>
          <p:cNvCxnSpPr>
            <a:cxnSpLocks/>
          </p:cNvCxnSpPr>
          <p:nvPr/>
        </p:nvCxnSpPr>
        <p:spPr>
          <a:xfrm>
            <a:off x="7638584" y="5354151"/>
            <a:ext cx="1505961" cy="1046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E1492A-9CA6-0332-82DE-B996D7B6848F}"/>
              </a:ext>
            </a:extLst>
          </p:cNvPr>
          <p:cNvCxnSpPr>
            <a:cxnSpLocks/>
          </p:cNvCxnSpPr>
          <p:nvPr/>
        </p:nvCxnSpPr>
        <p:spPr>
          <a:xfrm>
            <a:off x="7638584" y="1310905"/>
            <a:ext cx="1505961" cy="10466"/>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37" name="Group 36">
            <a:extLst>
              <a:ext uri="{FF2B5EF4-FFF2-40B4-BE49-F238E27FC236}">
                <a16:creationId xmlns:a16="http://schemas.microsoft.com/office/drawing/2014/main" id="{1CD8783B-2CFE-0AF4-15DC-9399545D368A}"/>
              </a:ext>
            </a:extLst>
          </p:cNvPr>
          <p:cNvGrpSpPr/>
          <p:nvPr/>
        </p:nvGrpSpPr>
        <p:grpSpPr>
          <a:xfrm>
            <a:off x="7545396" y="1306175"/>
            <a:ext cx="375316" cy="4058442"/>
            <a:chOff x="4493585" y="4156275"/>
            <a:chExt cx="302127" cy="2852060"/>
          </a:xfrm>
        </p:grpSpPr>
        <p:cxnSp>
          <p:nvCxnSpPr>
            <p:cNvPr id="38" name="Straight Arrow Connector 37">
              <a:extLst>
                <a:ext uri="{FF2B5EF4-FFF2-40B4-BE49-F238E27FC236}">
                  <a16:creationId xmlns:a16="http://schemas.microsoft.com/office/drawing/2014/main" id="{26185002-274B-E62D-2219-885B5D432EC4}"/>
                </a:ext>
              </a:extLst>
            </p:cNvPr>
            <p:cNvCxnSpPr>
              <a:cxnSpLocks/>
            </p:cNvCxnSpPr>
            <p:nvPr/>
          </p:nvCxnSpPr>
          <p:spPr>
            <a:xfrm>
              <a:off x="4795712" y="4156275"/>
              <a:ext cx="0" cy="2852060"/>
            </a:xfrm>
            <a:prstGeom prst="straightConnector1">
              <a:avLst/>
            </a:prstGeom>
            <a:ln w="25400">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347A98C0-A03B-6404-CB6A-965BF9F57F4D}"/>
                </a:ext>
              </a:extLst>
            </p:cNvPr>
            <p:cNvSpPr txBox="1"/>
            <p:nvPr/>
          </p:nvSpPr>
          <p:spPr>
            <a:xfrm rot="16200000">
              <a:off x="3644252" y="5420382"/>
              <a:ext cx="1971199" cy="272534"/>
            </a:xfrm>
            <a:prstGeom prst="rect">
              <a:avLst/>
            </a:prstGeom>
            <a:noFill/>
          </p:spPr>
          <p:txBody>
            <a:bodyPr wrap="square" rtlCol="0">
              <a:spAutoFit/>
            </a:bodyPr>
            <a:lstStyle/>
            <a:p>
              <a:pPr algn="ctr"/>
              <a:r>
                <a:rPr lang="en-US" sz="1600" dirty="0">
                  <a:solidFill>
                    <a:srgbClr val="7030A0"/>
                  </a:solidFill>
                  <a:latin typeface="Consolas" panose="020B0609020204030204" pitchFamily="49" charset="0"/>
                  <a:cs typeface="Consolas" panose="020B0609020204030204" pitchFamily="49" charset="0"/>
                </a:rPr>
                <a:t>Total size % 8 == 0</a:t>
              </a:r>
            </a:p>
          </p:txBody>
        </p:sp>
      </p:grpSp>
      <p:sp>
        <p:nvSpPr>
          <p:cNvPr id="42" name="Down Arrow 41">
            <a:extLst>
              <a:ext uri="{FF2B5EF4-FFF2-40B4-BE49-F238E27FC236}">
                <a16:creationId xmlns:a16="http://schemas.microsoft.com/office/drawing/2014/main" id="{0E6E115F-8AEB-2E06-E224-A9577CC0D030}"/>
              </a:ext>
            </a:extLst>
          </p:cNvPr>
          <p:cNvSpPr/>
          <p:nvPr/>
        </p:nvSpPr>
        <p:spPr>
          <a:xfrm>
            <a:off x="9754419" y="5455687"/>
            <a:ext cx="518474" cy="52555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3576C0B3-8454-2CA0-B718-832E2A36D317}"/>
              </a:ext>
            </a:extLst>
          </p:cNvPr>
          <p:cNvSpPr txBox="1"/>
          <p:nvPr/>
        </p:nvSpPr>
        <p:spPr>
          <a:xfrm>
            <a:off x="8332800" y="5497839"/>
            <a:ext cx="1415772" cy="369332"/>
          </a:xfrm>
          <a:prstGeom prst="rect">
            <a:avLst/>
          </a:prstGeom>
          <a:noFill/>
        </p:spPr>
        <p:txBody>
          <a:bodyPr wrap="none" rtlCol="0">
            <a:spAutoFit/>
          </a:bodyPr>
          <a:lstStyle/>
          <a:p>
            <a:r>
              <a:rPr lang="en-US" dirty="0"/>
              <a:t>grows down</a:t>
            </a:r>
          </a:p>
        </p:txBody>
      </p:sp>
    </p:spTree>
    <p:extLst>
      <p:ext uri="{BB962C8B-B14F-4D97-AF65-F5344CB8AC3E}">
        <p14:creationId xmlns:p14="http://schemas.microsoft.com/office/powerpoint/2010/main" val="3643190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xEl>
                                              <p:pRg st="10" end="1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41"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Rectangle 81">
            <a:extLst>
              <a:ext uri="{FF2B5EF4-FFF2-40B4-BE49-F238E27FC236}">
                <a16:creationId xmlns:a16="http://schemas.microsoft.com/office/drawing/2014/main" id="{AA2D2F57-F59F-7248-AF29-E4AF03B13CF6}"/>
              </a:ext>
            </a:extLst>
          </p:cNvPr>
          <p:cNvSpPr/>
          <p:nvPr/>
        </p:nvSpPr>
        <p:spPr>
          <a:xfrm>
            <a:off x="9148835" y="622901"/>
            <a:ext cx="3000668" cy="3623026"/>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C7A8F0EC-F20E-774B-84C1-8A5D1E3613E2}"/>
              </a:ext>
            </a:extLst>
          </p:cNvPr>
          <p:cNvSpPr/>
          <p:nvPr/>
        </p:nvSpPr>
        <p:spPr>
          <a:xfrm>
            <a:off x="5753572" y="605679"/>
            <a:ext cx="2784083" cy="309287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96C186C6-7F7C-8943-BB13-C7FE0760896C}"/>
              </a:ext>
            </a:extLst>
          </p:cNvPr>
          <p:cNvSpPr/>
          <p:nvPr/>
        </p:nvSpPr>
        <p:spPr>
          <a:xfrm>
            <a:off x="2892139" y="606764"/>
            <a:ext cx="2694632" cy="309287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CBD58CC-446D-774A-BB00-BEF55ECD8506}"/>
              </a:ext>
            </a:extLst>
          </p:cNvPr>
          <p:cNvSpPr/>
          <p:nvPr/>
        </p:nvSpPr>
        <p:spPr>
          <a:xfrm>
            <a:off x="377709" y="605895"/>
            <a:ext cx="2455345" cy="309287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53CA8A-812E-8B45-8BAE-0A516715F381}"/>
              </a:ext>
            </a:extLst>
          </p:cNvPr>
          <p:cNvSpPr>
            <a:spLocks noGrp="1"/>
          </p:cNvSpPr>
          <p:nvPr>
            <p:ph type="title"/>
          </p:nvPr>
        </p:nvSpPr>
        <p:spPr>
          <a:xfrm>
            <a:off x="21693" y="146838"/>
            <a:ext cx="11701305" cy="419865"/>
          </a:xfrm>
        </p:spPr>
        <p:txBody>
          <a:bodyPr/>
          <a:lstStyle/>
          <a:p>
            <a:r>
              <a:rPr lang="en-US" sz="2800" dirty="0"/>
              <a:t>Function Prologue: Allocating the Stack Frame</a:t>
            </a:r>
          </a:p>
        </p:txBody>
      </p:sp>
      <p:grpSp>
        <p:nvGrpSpPr>
          <p:cNvPr id="12" name="Group 11">
            <a:extLst>
              <a:ext uri="{FF2B5EF4-FFF2-40B4-BE49-F238E27FC236}">
                <a16:creationId xmlns:a16="http://schemas.microsoft.com/office/drawing/2014/main" id="{10FED89D-FB91-5E4A-9F4E-B365C838E83B}"/>
              </a:ext>
            </a:extLst>
          </p:cNvPr>
          <p:cNvGrpSpPr/>
          <p:nvPr/>
        </p:nvGrpSpPr>
        <p:grpSpPr>
          <a:xfrm>
            <a:off x="3083637" y="559039"/>
            <a:ext cx="2407248" cy="3166429"/>
            <a:chOff x="3190797" y="3389649"/>
            <a:chExt cx="2407248" cy="3166429"/>
          </a:xfrm>
        </p:grpSpPr>
        <p:sp>
          <p:nvSpPr>
            <p:cNvPr id="10" name="Rectangle 9">
              <a:extLst>
                <a:ext uri="{FF2B5EF4-FFF2-40B4-BE49-F238E27FC236}">
                  <a16:creationId xmlns:a16="http://schemas.microsoft.com/office/drawing/2014/main" id="{28EEA036-7267-1048-ACE7-7739F63C8416}"/>
                </a:ext>
              </a:extLst>
            </p:cNvPr>
            <p:cNvSpPr/>
            <p:nvPr/>
          </p:nvSpPr>
          <p:spPr>
            <a:xfrm>
              <a:off x="3479268" y="5858449"/>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ED11CB6F-DD0C-6449-9887-5F6DAD3BEE5D}"/>
                </a:ext>
              </a:extLst>
            </p:cNvPr>
            <p:cNvSpPr/>
            <p:nvPr/>
          </p:nvSpPr>
          <p:spPr>
            <a:xfrm>
              <a:off x="3481247" y="4283396"/>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a:t>
              </a:r>
              <a:r>
                <a:rPr lang="en-US" dirty="0" err="1"/>
                <a:t>fp</a:t>
              </a:r>
              <a:endParaRPr lang="en-US" dirty="0"/>
            </a:p>
          </p:txBody>
        </p:sp>
        <p:sp>
          <p:nvSpPr>
            <p:cNvPr id="23" name="TextBox 22">
              <a:extLst>
                <a:ext uri="{FF2B5EF4-FFF2-40B4-BE49-F238E27FC236}">
                  <a16:creationId xmlns:a16="http://schemas.microsoft.com/office/drawing/2014/main" id="{1229CBC1-B1B2-2449-BAC0-C972A42AC77D}"/>
                </a:ext>
              </a:extLst>
            </p:cNvPr>
            <p:cNvSpPr txBox="1"/>
            <p:nvPr/>
          </p:nvSpPr>
          <p:spPr>
            <a:xfrm>
              <a:off x="3479268" y="6186746"/>
              <a:ext cx="1428596" cy="369332"/>
            </a:xfrm>
            <a:prstGeom prst="rect">
              <a:avLst/>
            </a:prstGeom>
            <a:noFill/>
          </p:spPr>
          <p:txBody>
            <a:bodyPr wrap="none" rtlCol="0">
              <a:spAutoFit/>
            </a:bodyPr>
            <a:lstStyle/>
            <a:p>
              <a:r>
                <a:rPr lang="en-US" dirty="0"/>
                <a:t>low memory</a:t>
              </a:r>
            </a:p>
          </p:txBody>
        </p:sp>
        <p:sp>
          <p:nvSpPr>
            <p:cNvPr id="24" name="Rectangle 23">
              <a:extLst>
                <a:ext uri="{FF2B5EF4-FFF2-40B4-BE49-F238E27FC236}">
                  <a16:creationId xmlns:a16="http://schemas.microsoft.com/office/drawing/2014/main" id="{D5A637A0-583C-3B4A-A2A8-A453A8F70197}"/>
                </a:ext>
              </a:extLst>
            </p:cNvPr>
            <p:cNvSpPr/>
            <p:nvPr/>
          </p:nvSpPr>
          <p:spPr>
            <a:xfrm>
              <a:off x="3479270" y="3964654"/>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5" name="TextBox 24">
              <a:extLst>
                <a:ext uri="{FF2B5EF4-FFF2-40B4-BE49-F238E27FC236}">
                  <a16:creationId xmlns:a16="http://schemas.microsoft.com/office/drawing/2014/main" id="{32BD2CB5-050E-A744-A3B6-08777AEB75D1}"/>
                </a:ext>
              </a:extLst>
            </p:cNvPr>
            <p:cNvSpPr txBox="1"/>
            <p:nvPr/>
          </p:nvSpPr>
          <p:spPr>
            <a:xfrm>
              <a:off x="5169723" y="5610270"/>
              <a:ext cx="428322" cy="369332"/>
            </a:xfrm>
            <a:prstGeom prst="rect">
              <a:avLst/>
            </a:prstGeom>
            <a:noFill/>
          </p:spPr>
          <p:txBody>
            <a:bodyPr wrap="none" rtlCol="0">
              <a:spAutoFit/>
            </a:bodyPr>
            <a:lstStyle/>
            <a:p>
              <a:r>
                <a:rPr lang="en-US" dirty="0" err="1"/>
                <a:t>sp</a:t>
              </a:r>
              <a:endParaRPr lang="en-US" dirty="0"/>
            </a:p>
          </p:txBody>
        </p:sp>
        <p:sp>
          <p:nvSpPr>
            <p:cNvPr id="26" name="Left Arrow 25">
              <a:extLst>
                <a:ext uri="{FF2B5EF4-FFF2-40B4-BE49-F238E27FC236}">
                  <a16:creationId xmlns:a16="http://schemas.microsoft.com/office/drawing/2014/main" id="{B1779425-B42F-CD4E-A2A1-2B8D6CC2EF6C}"/>
                </a:ext>
              </a:extLst>
            </p:cNvPr>
            <p:cNvSpPr/>
            <p:nvPr/>
          </p:nvSpPr>
          <p:spPr>
            <a:xfrm>
              <a:off x="4855227" y="5771885"/>
              <a:ext cx="378846"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706E26D-31D0-8A4D-9408-524C18072942}"/>
                </a:ext>
              </a:extLst>
            </p:cNvPr>
            <p:cNvSpPr/>
            <p:nvPr/>
          </p:nvSpPr>
          <p:spPr>
            <a:xfrm>
              <a:off x="3479270" y="459139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8" name="Rectangle 27">
              <a:extLst>
                <a:ext uri="{FF2B5EF4-FFF2-40B4-BE49-F238E27FC236}">
                  <a16:creationId xmlns:a16="http://schemas.microsoft.com/office/drawing/2014/main" id="{ADDAE7BA-4E01-8744-AD20-BDB4D6243851}"/>
                </a:ext>
              </a:extLst>
            </p:cNvPr>
            <p:cNvSpPr/>
            <p:nvPr/>
          </p:nvSpPr>
          <p:spPr>
            <a:xfrm>
              <a:off x="3481107" y="4919692"/>
              <a:ext cx="1375959" cy="312087"/>
            </a:xfrm>
            <a:prstGeom prst="rect">
              <a:avLst/>
            </a:prstGeom>
            <a:solidFill>
              <a:schemeClr val="accent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a:t>
              </a:r>
              <a:r>
                <a:rPr lang="en-US" dirty="0" err="1"/>
                <a:t>fp</a:t>
              </a:r>
              <a:endParaRPr lang="en-US" dirty="0"/>
            </a:p>
          </p:txBody>
        </p:sp>
        <p:sp>
          <p:nvSpPr>
            <p:cNvPr id="44" name="Rectangle 43">
              <a:extLst>
                <a:ext uri="{FF2B5EF4-FFF2-40B4-BE49-F238E27FC236}">
                  <a16:creationId xmlns:a16="http://schemas.microsoft.com/office/drawing/2014/main" id="{BBE001ED-E268-404D-8E74-FB77375F397D}"/>
                </a:ext>
              </a:extLst>
            </p:cNvPr>
            <p:cNvSpPr/>
            <p:nvPr/>
          </p:nvSpPr>
          <p:spPr>
            <a:xfrm>
              <a:off x="3479269" y="522215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45" name="Rectangle 44">
              <a:extLst>
                <a:ext uri="{FF2B5EF4-FFF2-40B4-BE49-F238E27FC236}">
                  <a16:creationId xmlns:a16="http://schemas.microsoft.com/office/drawing/2014/main" id="{C551824B-4BD2-0E47-B87A-741101B60E80}"/>
                </a:ext>
              </a:extLst>
            </p:cNvPr>
            <p:cNvSpPr/>
            <p:nvPr/>
          </p:nvSpPr>
          <p:spPr>
            <a:xfrm>
              <a:off x="3481106" y="5550450"/>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47" name="Rectangle 46">
              <a:extLst>
                <a:ext uri="{FF2B5EF4-FFF2-40B4-BE49-F238E27FC236}">
                  <a16:creationId xmlns:a16="http://schemas.microsoft.com/office/drawing/2014/main" id="{C1EEA8C3-607D-9D4D-B5A2-260AF1106D6B}"/>
                </a:ext>
              </a:extLst>
            </p:cNvPr>
            <p:cNvSpPr/>
            <p:nvPr/>
          </p:nvSpPr>
          <p:spPr>
            <a:xfrm>
              <a:off x="3190797" y="3389649"/>
              <a:ext cx="2204450" cy="584775"/>
            </a:xfrm>
            <a:prstGeom prst="rect">
              <a:avLst/>
            </a:prstGeom>
          </p:spPr>
          <p:txBody>
            <a:bodyPr wrap="none">
              <a:spAutoFit/>
            </a:bodyPr>
            <a:lstStyle/>
            <a:p>
              <a:pPr algn="ctr"/>
              <a:r>
                <a:rPr lang="en-US" sz="1600" dirty="0">
                  <a:solidFill>
                    <a:schemeClr val="accent6"/>
                  </a:solidFill>
                  <a:latin typeface="Consolas" panose="020B0609020204030204" pitchFamily="49" charset="0"/>
                  <a:cs typeface="Consolas" panose="020B0609020204030204" pitchFamily="49" charset="0"/>
                </a:rPr>
                <a:t>after</a:t>
              </a:r>
            </a:p>
            <a:p>
              <a:pPr algn="ctr"/>
              <a:r>
                <a:rPr lang="en-US" sz="1600" dirty="0">
                  <a:solidFill>
                    <a:srgbClr val="0070C0"/>
                  </a:solidFill>
                  <a:latin typeface="Consolas" panose="020B0609020204030204" pitchFamily="49" charset="0"/>
                  <a:cs typeface="Consolas" panose="020B0609020204030204" pitchFamily="49" charset="0"/>
                </a:rPr>
                <a:t>push {r4,r5,fp,lr}</a:t>
              </a:r>
            </a:p>
          </p:txBody>
        </p:sp>
      </p:grpSp>
      <p:grpSp>
        <p:nvGrpSpPr>
          <p:cNvPr id="18" name="Group 17">
            <a:extLst>
              <a:ext uri="{FF2B5EF4-FFF2-40B4-BE49-F238E27FC236}">
                <a16:creationId xmlns:a16="http://schemas.microsoft.com/office/drawing/2014/main" id="{89987F11-7505-DD46-9672-24C397E8B280}"/>
              </a:ext>
            </a:extLst>
          </p:cNvPr>
          <p:cNvGrpSpPr/>
          <p:nvPr/>
        </p:nvGrpSpPr>
        <p:grpSpPr>
          <a:xfrm>
            <a:off x="5762963" y="573327"/>
            <a:ext cx="2602859" cy="3166429"/>
            <a:chOff x="6063006" y="3389649"/>
            <a:chExt cx="2602859" cy="3166429"/>
          </a:xfrm>
        </p:grpSpPr>
        <p:sp>
          <p:nvSpPr>
            <p:cNvPr id="48" name="Rectangle 47">
              <a:extLst>
                <a:ext uri="{FF2B5EF4-FFF2-40B4-BE49-F238E27FC236}">
                  <a16:creationId xmlns:a16="http://schemas.microsoft.com/office/drawing/2014/main" id="{A3F8D7BC-6082-B843-BA33-D2FB253733A9}"/>
                </a:ext>
              </a:extLst>
            </p:cNvPr>
            <p:cNvSpPr/>
            <p:nvPr/>
          </p:nvSpPr>
          <p:spPr>
            <a:xfrm>
              <a:off x="6409370" y="5858449"/>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E3475303-F61B-7640-A8D2-22B5DF041930}"/>
                </a:ext>
              </a:extLst>
            </p:cNvPr>
            <p:cNvSpPr/>
            <p:nvPr/>
          </p:nvSpPr>
          <p:spPr>
            <a:xfrm>
              <a:off x="6411349" y="4283396"/>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a:t>
              </a:r>
              <a:r>
                <a:rPr lang="en-US" dirty="0" err="1"/>
                <a:t>fp</a:t>
              </a:r>
              <a:endParaRPr lang="en-US" dirty="0"/>
            </a:p>
          </p:txBody>
        </p:sp>
        <p:sp>
          <p:nvSpPr>
            <p:cNvPr id="50" name="TextBox 49">
              <a:extLst>
                <a:ext uri="{FF2B5EF4-FFF2-40B4-BE49-F238E27FC236}">
                  <a16:creationId xmlns:a16="http://schemas.microsoft.com/office/drawing/2014/main" id="{513626FD-E72B-2948-BB66-D13D061635B0}"/>
                </a:ext>
              </a:extLst>
            </p:cNvPr>
            <p:cNvSpPr txBox="1"/>
            <p:nvPr/>
          </p:nvSpPr>
          <p:spPr>
            <a:xfrm>
              <a:off x="6409370" y="6186746"/>
              <a:ext cx="1428596" cy="369332"/>
            </a:xfrm>
            <a:prstGeom prst="rect">
              <a:avLst/>
            </a:prstGeom>
            <a:noFill/>
          </p:spPr>
          <p:txBody>
            <a:bodyPr wrap="none" rtlCol="0">
              <a:spAutoFit/>
            </a:bodyPr>
            <a:lstStyle/>
            <a:p>
              <a:r>
                <a:rPr lang="en-US" dirty="0"/>
                <a:t>low memory</a:t>
              </a:r>
            </a:p>
          </p:txBody>
        </p:sp>
        <p:sp>
          <p:nvSpPr>
            <p:cNvPr id="51" name="Rectangle 50">
              <a:extLst>
                <a:ext uri="{FF2B5EF4-FFF2-40B4-BE49-F238E27FC236}">
                  <a16:creationId xmlns:a16="http://schemas.microsoft.com/office/drawing/2014/main" id="{461350B8-3162-344F-954D-D8298E4DDFED}"/>
                </a:ext>
              </a:extLst>
            </p:cNvPr>
            <p:cNvSpPr/>
            <p:nvPr/>
          </p:nvSpPr>
          <p:spPr>
            <a:xfrm>
              <a:off x="6409372" y="3964654"/>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52" name="TextBox 51">
              <a:extLst>
                <a:ext uri="{FF2B5EF4-FFF2-40B4-BE49-F238E27FC236}">
                  <a16:creationId xmlns:a16="http://schemas.microsoft.com/office/drawing/2014/main" id="{11CBE157-B124-1C4B-8F41-6D7FC43B1AC7}"/>
                </a:ext>
              </a:extLst>
            </p:cNvPr>
            <p:cNvSpPr txBox="1"/>
            <p:nvPr/>
          </p:nvSpPr>
          <p:spPr>
            <a:xfrm>
              <a:off x="8237543" y="5632388"/>
              <a:ext cx="428322" cy="369332"/>
            </a:xfrm>
            <a:prstGeom prst="rect">
              <a:avLst/>
            </a:prstGeom>
            <a:noFill/>
          </p:spPr>
          <p:txBody>
            <a:bodyPr wrap="none" rtlCol="0">
              <a:spAutoFit/>
            </a:bodyPr>
            <a:lstStyle/>
            <a:p>
              <a:r>
                <a:rPr lang="en-US" dirty="0" err="1"/>
                <a:t>sp</a:t>
              </a:r>
              <a:endParaRPr lang="en-US" dirty="0"/>
            </a:p>
          </p:txBody>
        </p:sp>
        <p:sp>
          <p:nvSpPr>
            <p:cNvPr id="53" name="Left Arrow 52">
              <a:extLst>
                <a:ext uri="{FF2B5EF4-FFF2-40B4-BE49-F238E27FC236}">
                  <a16:creationId xmlns:a16="http://schemas.microsoft.com/office/drawing/2014/main" id="{5BA09D82-7156-DC40-9838-B6D3CC4C6668}"/>
                </a:ext>
              </a:extLst>
            </p:cNvPr>
            <p:cNvSpPr/>
            <p:nvPr/>
          </p:nvSpPr>
          <p:spPr>
            <a:xfrm>
              <a:off x="7785329" y="5771885"/>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5EBF3914-72CA-E04D-8557-0EE1B1EC203E}"/>
                </a:ext>
              </a:extLst>
            </p:cNvPr>
            <p:cNvSpPr/>
            <p:nvPr/>
          </p:nvSpPr>
          <p:spPr>
            <a:xfrm>
              <a:off x="6409372" y="459139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55" name="Rectangle 54">
              <a:extLst>
                <a:ext uri="{FF2B5EF4-FFF2-40B4-BE49-F238E27FC236}">
                  <a16:creationId xmlns:a16="http://schemas.microsoft.com/office/drawing/2014/main" id="{D40526F2-DF52-8B4A-892F-A33726E1A211}"/>
                </a:ext>
              </a:extLst>
            </p:cNvPr>
            <p:cNvSpPr/>
            <p:nvPr/>
          </p:nvSpPr>
          <p:spPr>
            <a:xfrm>
              <a:off x="6411209" y="4919692"/>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a:t>
              </a:r>
              <a:r>
                <a:rPr lang="en-US" dirty="0" err="1"/>
                <a:t>fp</a:t>
              </a:r>
              <a:endParaRPr lang="en-US" dirty="0"/>
            </a:p>
          </p:txBody>
        </p:sp>
        <p:sp>
          <p:nvSpPr>
            <p:cNvPr id="56" name="Rectangle 55">
              <a:extLst>
                <a:ext uri="{FF2B5EF4-FFF2-40B4-BE49-F238E27FC236}">
                  <a16:creationId xmlns:a16="http://schemas.microsoft.com/office/drawing/2014/main" id="{65D16D79-25A6-6742-8B5E-2E296E0414B2}"/>
                </a:ext>
              </a:extLst>
            </p:cNvPr>
            <p:cNvSpPr/>
            <p:nvPr/>
          </p:nvSpPr>
          <p:spPr>
            <a:xfrm>
              <a:off x="6409371" y="522215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r5</a:t>
              </a:r>
            </a:p>
          </p:txBody>
        </p:sp>
        <p:sp>
          <p:nvSpPr>
            <p:cNvPr id="57" name="Rectangle 56">
              <a:extLst>
                <a:ext uri="{FF2B5EF4-FFF2-40B4-BE49-F238E27FC236}">
                  <a16:creationId xmlns:a16="http://schemas.microsoft.com/office/drawing/2014/main" id="{B9B04390-6FE1-4E4C-B2DB-E9E2FFF8204C}"/>
                </a:ext>
              </a:extLst>
            </p:cNvPr>
            <p:cNvSpPr/>
            <p:nvPr/>
          </p:nvSpPr>
          <p:spPr>
            <a:xfrm>
              <a:off x="6411208" y="5550450"/>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r4</a:t>
              </a:r>
            </a:p>
          </p:txBody>
        </p:sp>
        <p:sp>
          <p:nvSpPr>
            <p:cNvPr id="58" name="Rectangle 57">
              <a:extLst>
                <a:ext uri="{FF2B5EF4-FFF2-40B4-BE49-F238E27FC236}">
                  <a16:creationId xmlns:a16="http://schemas.microsoft.com/office/drawing/2014/main" id="{042C867C-2EBC-3843-BBEF-AAF72E8639D5}"/>
                </a:ext>
              </a:extLst>
            </p:cNvPr>
            <p:cNvSpPr/>
            <p:nvPr/>
          </p:nvSpPr>
          <p:spPr>
            <a:xfrm>
              <a:off x="6063006" y="3389649"/>
              <a:ext cx="2204450" cy="584775"/>
            </a:xfrm>
            <a:prstGeom prst="rect">
              <a:avLst/>
            </a:prstGeom>
          </p:spPr>
          <p:txBody>
            <a:bodyPr wrap="none">
              <a:spAutoFit/>
            </a:bodyPr>
            <a:lstStyle/>
            <a:p>
              <a:pPr algn="ctr"/>
              <a:r>
                <a:rPr lang="en-US" sz="1600" dirty="0">
                  <a:solidFill>
                    <a:schemeClr val="accent6"/>
                  </a:solidFill>
                  <a:latin typeface="Consolas" panose="020B0609020204030204" pitchFamily="49" charset="0"/>
                  <a:cs typeface="Consolas" panose="020B0609020204030204" pitchFamily="49" charset="0"/>
                </a:rPr>
                <a:t>Set FP</a:t>
              </a:r>
            </a:p>
            <a:p>
              <a:pPr algn="ctr"/>
              <a:r>
                <a:rPr lang="en-US" sz="1600" dirty="0">
                  <a:solidFill>
                    <a:srgbClr val="0070C0"/>
                  </a:solidFill>
                  <a:latin typeface="Consolas" panose="020B0609020204030204" pitchFamily="49" charset="0"/>
                  <a:cs typeface="Consolas" panose="020B0609020204030204" pitchFamily="49" charset="0"/>
                </a:rPr>
                <a:t>add </a:t>
              </a:r>
              <a:r>
                <a:rPr lang="en-US" sz="1600" dirty="0" err="1">
                  <a:solidFill>
                    <a:srgbClr val="0070C0"/>
                  </a:solidFill>
                  <a:latin typeface="Consolas" panose="020B0609020204030204" pitchFamily="49" charset="0"/>
                  <a:cs typeface="Consolas" panose="020B0609020204030204" pitchFamily="49" charset="0"/>
                </a:rPr>
                <a:t>fp</a:t>
              </a:r>
              <a:r>
                <a:rPr lang="en-US" sz="1600" dirty="0">
                  <a:solidFill>
                    <a:srgbClr val="0070C0"/>
                  </a:solidFill>
                  <a:latin typeface="Consolas" panose="020B0609020204030204" pitchFamily="49" charset="0"/>
                  <a:cs typeface="Consolas" panose="020B0609020204030204" pitchFamily="49" charset="0"/>
                </a:rPr>
                <a:t>, </a:t>
              </a:r>
              <a:r>
                <a:rPr lang="en-US" sz="1600" dirty="0" err="1">
                  <a:solidFill>
                    <a:srgbClr val="0070C0"/>
                  </a:solidFill>
                  <a:latin typeface="Consolas" panose="020B0609020204030204" pitchFamily="49" charset="0"/>
                  <a:cs typeface="Consolas" panose="020B0609020204030204" pitchFamily="49" charset="0"/>
                </a:rPr>
                <a:t>sp</a:t>
              </a:r>
              <a:r>
                <a:rPr lang="en-US" sz="1600" dirty="0">
                  <a:solidFill>
                    <a:srgbClr val="0070C0"/>
                  </a:solidFill>
                  <a:latin typeface="Consolas" panose="020B0609020204030204" pitchFamily="49" charset="0"/>
                  <a:cs typeface="Consolas" panose="020B0609020204030204" pitchFamily="49" charset="0"/>
                </a:rPr>
                <a:t>, FP_OFF</a:t>
              </a:r>
            </a:p>
          </p:txBody>
        </p:sp>
        <p:sp>
          <p:nvSpPr>
            <p:cNvPr id="59" name="TextBox 58">
              <a:extLst>
                <a:ext uri="{FF2B5EF4-FFF2-40B4-BE49-F238E27FC236}">
                  <a16:creationId xmlns:a16="http://schemas.microsoft.com/office/drawing/2014/main" id="{5E56F2D6-8AF7-FD43-8EC8-D76FAF448F8C}"/>
                </a:ext>
              </a:extLst>
            </p:cNvPr>
            <p:cNvSpPr txBox="1"/>
            <p:nvPr/>
          </p:nvSpPr>
          <p:spPr>
            <a:xfrm>
              <a:off x="8237543" y="4650380"/>
              <a:ext cx="377026" cy="369332"/>
            </a:xfrm>
            <a:prstGeom prst="rect">
              <a:avLst/>
            </a:prstGeom>
            <a:noFill/>
          </p:spPr>
          <p:txBody>
            <a:bodyPr wrap="none" rtlCol="0">
              <a:spAutoFit/>
            </a:bodyPr>
            <a:lstStyle/>
            <a:p>
              <a:r>
                <a:rPr lang="en-US" dirty="0" err="1"/>
                <a:t>fp</a:t>
              </a:r>
              <a:endParaRPr lang="en-US" dirty="0"/>
            </a:p>
          </p:txBody>
        </p:sp>
        <p:sp>
          <p:nvSpPr>
            <p:cNvPr id="60" name="Left Arrow 59">
              <a:extLst>
                <a:ext uri="{FF2B5EF4-FFF2-40B4-BE49-F238E27FC236}">
                  <a16:creationId xmlns:a16="http://schemas.microsoft.com/office/drawing/2014/main" id="{E1BC1BCE-DA08-0649-A865-51F6C9B3F2DF}"/>
                </a:ext>
              </a:extLst>
            </p:cNvPr>
            <p:cNvSpPr/>
            <p:nvPr/>
          </p:nvSpPr>
          <p:spPr>
            <a:xfrm>
              <a:off x="7785329" y="4789877"/>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a:extLst>
              <a:ext uri="{FF2B5EF4-FFF2-40B4-BE49-F238E27FC236}">
                <a16:creationId xmlns:a16="http://schemas.microsoft.com/office/drawing/2014/main" id="{756192E3-9DCC-0343-899F-6861F19A6E30}"/>
              </a:ext>
            </a:extLst>
          </p:cNvPr>
          <p:cNvSpPr/>
          <p:nvPr/>
        </p:nvSpPr>
        <p:spPr>
          <a:xfrm>
            <a:off x="625389" y="1429032"/>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a:t>
            </a:r>
            <a:r>
              <a:rPr lang="en-US" dirty="0" err="1"/>
              <a:t>fp</a:t>
            </a:r>
            <a:endParaRPr lang="en-US" dirty="0"/>
          </a:p>
        </p:txBody>
      </p:sp>
      <p:sp>
        <p:nvSpPr>
          <p:cNvPr id="13" name="TextBox 12">
            <a:extLst>
              <a:ext uri="{FF2B5EF4-FFF2-40B4-BE49-F238E27FC236}">
                <a16:creationId xmlns:a16="http://schemas.microsoft.com/office/drawing/2014/main" id="{E2B38AA8-2929-2049-8BAF-DA4AC8B74E11}"/>
              </a:ext>
            </a:extLst>
          </p:cNvPr>
          <p:cNvSpPr txBox="1"/>
          <p:nvPr/>
        </p:nvSpPr>
        <p:spPr>
          <a:xfrm>
            <a:off x="533508" y="3281804"/>
            <a:ext cx="1428596" cy="369332"/>
          </a:xfrm>
          <a:prstGeom prst="rect">
            <a:avLst/>
          </a:prstGeom>
          <a:noFill/>
        </p:spPr>
        <p:txBody>
          <a:bodyPr wrap="none" rtlCol="0">
            <a:spAutoFit/>
          </a:bodyPr>
          <a:lstStyle/>
          <a:p>
            <a:r>
              <a:rPr lang="en-US" dirty="0"/>
              <a:t>low memory</a:t>
            </a:r>
          </a:p>
        </p:txBody>
      </p:sp>
      <p:sp>
        <p:nvSpPr>
          <p:cNvPr id="14" name="Rectangle 13">
            <a:extLst>
              <a:ext uri="{FF2B5EF4-FFF2-40B4-BE49-F238E27FC236}">
                <a16:creationId xmlns:a16="http://schemas.microsoft.com/office/drawing/2014/main" id="{BE28A147-8BAD-4949-8C1E-1CA85E117042}"/>
              </a:ext>
            </a:extLst>
          </p:cNvPr>
          <p:cNvSpPr/>
          <p:nvPr/>
        </p:nvSpPr>
        <p:spPr>
          <a:xfrm>
            <a:off x="623412" y="2059261"/>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060BA2E-2BA7-6B4F-B7B7-DFFA0118380C}"/>
              </a:ext>
            </a:extLst>
          </p:cNvPr>
          <p:cNvSpPr/>
          <p:nvPr/>
        </p:nvSpPr>
        <p:spPr>
          <a:xfrm>
            <a:off x="623412" y="2365280"/>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6AB91C2-F487-D14A-8C84-AF5A45161265}"/>
              </a:ext>
            </a:extLst>
          </p:cNvPr>
          <p:cNvSpPr/>
          <p:nvPr/>
        </p:nvSpPr>
        <p:spPr>
          <a:xfrm>
            <a:off x="623412" y="2679765"/>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4074AC5-E76F-0947-AE5B-5EF2E7BF177F}"/>
              </a:ext>
            </a:extLst>
          </p:cNvPr>
          <p:cNvSpPr/>
          <p:nvPr/>
        </p:nvSpPr>
        <p:spPr>
          <a:xfrm>
            <a:off x="623412" y="1747774"/>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8055681A-1728-3A45-85ED-DE000F72062C}"/>
              </a:ext>
            </a:extLst>
          </p:cNvPr>
          <p:cNvSpPr/>
          <p:nvPr/>
        </p:nvSpPr>
        <p:spPr>
          <a:xfrm>
            <a:off x="623412" y="111029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1" name="Left Arrow 20">
            <a:extLst>
              <a:ext uri="{FF2B5EF4-FFF2-40B4-BE49-F238E27FC236}">
                <a16:creationId xmlns:a16="http://schemas.microsoft.com/office/drawing/2014/main" id="{525D34E4-3F9B-A843-B652-8814FBC8B8D2}"/>
              </a:ext>
            </a:extLst>
          </p:cNvPr>
          <p:cNvSpPr/>
          <p:nvPr/>
        </p:nvSpPr>
        <p:spPr>
          <a:xfrm>
            <a:off x="1999371" y="1602920"/>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DD3E097B-32EE-6046-9911-FB4BF0C96045}"/>
              </a:ext>
            </a:extLst>
          </p:cNvPr>
          <p:cNvSpPr txBox="1"/>
          <p:nvPr/>
        </p:nvSpPr>
        <p:spPr>
          <a:xfrm>
            <a:off x="2453298" y="1376735"/>
            <a:ext cx="428322" cy="369332"/>
          </a:xfrm>
          <a:prstGeom prst="rect">
            <a:avLst/>
          </a:prstGeom>
          <a:noFill/>
        </p:spPr>
        <p:txBody>
          <a:bodyPr wrap="none" rtlCol="0">
            <a:spAutoFit/>
          </a:bodyPr>
          <a:lstStyle/>
          <a:p>
            <a:r>
              <a:rPr lang="en-US" dirty="0" err="1"/>
              <a:t>sp</a:t>
            </a:r>
            <a:endParaRPr lang="en-US" dirty="0"/>
          </a:p>
        </p:txBody>
      </p:sp>
      <p:sp>
        <p:nvSpPr>
          <p:cNvPr id="41" name="TextBox 40">
            <a:extLst>
              <a:ext uri="{FF2B5EF4-FFF2-40B4-BE49-F238E27FC236}">
                <a16:creationId xmlns:a16="http://schemas.microsoft.com/office/drawing/2014/main" id="{2B6664F5-1402-804D-A906-7D6D6AC60B35}"/>
              </a:ext>
            </a:extLst>
          </p:cNvPr>
          <p:cNvSpPr txBox="1"/>
          <p:nvPr/>
        </p:nvSpPr>
        <p:spPr>
          <a:xfrm>
            <a:off x="638042" y="626939"/>
            <a:ext cx="1826141" cy="369332"/>
          </a:xfrm>
          <a:prstGeom prst="rect">
            <a:avLst/>
          </a:prstGeom>
          <a:noFill/>
        </p:spPr>
        <p:txBody>
          <a:bodyPr wrap="none" rtlCol="0">
            <a:spAutoFit/>
          </a:bodyPr>
          <a:lstStyle/>
          <a:p>
            <a:r>
              <a:rPr lang="en-US" dirty="0"/>
              <a:t>at function entry</a:t>
            </a:r>
          </a:p>
        </p:txBody>
      </p:sp>
      <p:sp>
        <p:nvSpPr>
          <p:cNvPr id="42" name="Rectangle 41">
            <a:extLst>
              <a:ext uri="{FF2B5EF4-FFF2-40B4-BE49-F238E27FC236}">
                <a16:creationId xmlns:a16="http://schemas.microsoft.com/office/drawing/2014/main" id="{B04D73F4-67C7-DF44-97FE-16BA5EFFE501}"/>
              </a:ext>
            </a:extLst>
          </p:cNvPr>
          <p:cNvSpPr/>
          <p:nvPr/>
        </p:nvSpPr>
        <p:spPr>
          <a:xfrm>
            <a:off x="622424" y="2991852"/>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a:extLst>
              <a:ext uri="{FF2B5EF4-FFF2-40B4-BE49-F238E27FC236}">
                <a16:creationId xmlns:a16="http://schemas.microsoft.com/office/drawing/2014/main" id="{F602D8FD-0EE9-FB42-ADDD-481D371AFD00}"/>
              </a:ext>
            </a:extLst>
          </p:cNvPr>
          <p:cNvGrpSpPr/>
          <p:nvPr/>
        </p:nvGrpSpPr>
        <p:grpSpPr>
          <a:xfrm>
            <a:off x="9090908" y="622901"/>
            <a:ext cx="2989921" cy="3691856"/>
            <a:chOff x="8912624" y="3272955"/>
            <a:chExt cx="2989921" cy="3691856"/>
          </a:xfrm>
        </p:grpSpPr>
        <p:sp>
          <p:nvSpPr>
            <p:cNvPr id="62" name="Rectangle 61">
              <a:extLst>
                <a:ext uri="{FF2B5EF4-FFF2-40B4-BE49-F238E27FC236}">
                  <a16:creationId xmlns:a16="http://schemas.microsoft.com/office/drawing/2014/main" id="{CAD9EAF7-AA97-0D4F-B156-60FAA4607272}"/>
                </a:ext>
              </a:extLst>
            </p:cNvPr>
            <p:cNvSpPr/>
            <p:nvPr/>
          </p:nvSpPr>
          <p:spPr>
            <a:xfrm>
              <a:off x="9321738" y="420296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a:t>
              </a:r>
              <a:r>
                <a:rPr lang="en-US" dirty="0" err="1"/>
                <a:t>fp</a:t>
              </a:r>
              <a:endParaRPr lang="en-US" dirty="0"/>
            </a:p>
          </p:txBody>
        </p:sp>
        <p:sp>
          <p:nvSpPr>
            <p:cNvPr id="63" name="TextBox 62">
              <a:extLst>
                <a:ext uri="{FF2B5EF4-FFF2-40B4-BE49-F238E27FC236}">
                  <a16:creationId xmlns:a16="http://schemas.microsoft.com/office/drawing/2014/main" id="{F9D15A65-58F2-0047-8D81-A5B36BB26ECB}"/>
                </a:ext>
              </a:extLst>
            </p:cNvPr>
            <p:cNvSpPr txBox="1"/>
            <p:nvPr/>
          </p:nvSpPr>
          <p:spPr>
            <a:xfrm>
              <a:off x="9266136" y="6595479"/>
              <a:ext cx="1428596" cy="369332"/>
            </a:xfrm>
            <a:prstGeom prst="rect">
              <a:avLst/>
            </a:prstGeom>
            <a:noFill/>
          </p:spPr>
          <p:txBody>
            <a:bodyPr wrap="none" rtlCol="0">
              <a:spAutoFit/>
            </a:bodyPr>
            <a:lstStyle/>
            <a:p>
              <a:r>
                <a:rPr lang="en-US" dirty="0"/>
                <a:t>low memory</a:t>
              </a:r>
            </a:p>
          </p:txBody>
        </p:sp>
        <p:sp>
          <p:nvSpPr>
            <p:cNvPr id="68" name="Rectangle 67">
              <a:extLst>
                <a:ext uri="{FF2B5EF4-FFF2-40B4-BE49-F238E27FC236}">
                  <a16:creationId xmlns:a16="http://schemas.microsoft.com/office/drawing/2014/main" id="{46EACBC8-8FD3-A843-B872-DD9DF127CA70}"/>
                </a:ext>
              </a:extLst>
            </p:cNvPr>
            <p:cNvSpPr/>
            <p:nvPr/>
          </p:nvSpPr>
          <p:spPr>
            <a:xfrm>
              <a:off x="9319761" y="3884219"/>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69" name="Left Arrow 68">
              <a:extLst>
                <a:ext uri="{FF2B5EF4-FFF2-40B4-BE49-F238E27FC236}">
                  <a16:creationId xmlns:a16="http://schemas.microsoft.com/office/drawing/2014/main" id="{F6449024-97A7-154C-9E45-9FC9F2A209BB}"/>
                </a:ext>
              </a:extLst>
            </p:cNvPr>
            <p:cNvSpPr/>
            <p:nvPr/>
          </p:nvSpPr>
          <p:spPr>
            <a:xfrm>
              <a:off x="10833815" y="6527375"/>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854769E5-47A8-7C40-854C-A070552DDB25}"/>
                </a:ext>
              </a:extLst>
            </p:cNvPr>
            <p:cNvSpPr txBox="1"/>
            <p:nvPr/>
          </p:nvSpPr>
          <p:spPr>
            <a:xfrm>
              <a:off x="11287742" y="6301190"/>
              <a:ext cx="428322" cy="369332"/>
            </a:xfrm>
            <a:prstGeom prst="rect">
              <a:avLst/>
            </a:prstGeom>
            <a:noFill/>
          </p:spPr>
          <p:txBody>
            <a:bodyPr wrap="none" rtlCol="0">
              <a:spAutoFit/>
            </a:bodyPr>
            <a:lstStyle/>
            <a:p>
              <a:r>
                <a:rPr lang="en-US" dirty="0" err="1"/>
                <a:t>sp</a:t>
              </a:r>
              <a:endParaRPr lang="en-US" dirty="0"/>
            </a:p>
          </p:txBody>
        </p:sp>
        <p:sp>
          <p:nvSpPr>
            <p:cNvPr id="72" name="Rectangle 71">
              <a:extLst>
                <a:ext uri="{FF2B5EF4-FFF2-40B4-BE49-F238E27FC236}">
                  <a16:creationId xmlns:a16="http://schemas.microsoft.com/office/drawing/2014/main" id="{27C883B0-5FC4-F14E-A441-382BDC04B3E9}"/>
                </a:ext>
              </a:extLst>
            </p:cNvPr>
            <p:cNvSpPr/>
            <p:nvPr/>
          </p:nvSpPr>
          <p:spPr>
            <a:xfrm>
              <a:off x="9318773" y="5765781"/>
              <a:ext cx="1375959" cy="847498"/>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Variables</a:t>
              </a:r>
            </a:p>
          </p:txBody>
        </p:sp>
        <p:sp>
          <p:nvSpPr>
            <p:cNvPr id="74" name="Rectangle 73">
              <a:extLst>
                <a:ext uri="{FF2B5EF4-FFF2-40B4-BE49-F238E27FC236}">
                  <a16:creationId xmlns:a16="http://schemas.microsoft.com/office/drawing/2014/main" id="{1CC7DEC7-915A-1B4B-932C-D329BE90AE3A}"/>
                </a:ext>
              </a:extLst>
            </p:cNvPr>
            <p:cNvSpPr/>
            <p:nvPr/>
          </p:nvSpPr>
          <p:spPr>
            <a:xfrm>
              <a:off x="8912624" y="3272955"/>
              <a:ext cx="2989921" cy="584775"/>
            </a:xfrm>
            <a:prstGeom prst="rect">
              <a:avLst/>
            </a:prstGeom>
          </p:spPr>
          <p:txBody>
            <a:bodyPr wrap="none">
              <a:spAutoFit/>
            </a:bodyPr>
            <a:lstStyle/>
            <a:p>
              <a:pPr algn="ctr"/>
              <a:r>
                <a:rPr lang="en-US" sz="1600" dirty="0">
                  <a:solidFill>
                    <a:schemeClr val="accent6"/>
                  </a:solidFill>
                  <a:latin typeface="Consolas" panose="020B0609020204030204" pitchFamily="49" charset="0"/>
                  <a:cs typeface="Consolas" panose="020B0609020204030204" pitchFamily="49" charset="0"/>
                </a:rPr>
                <a:t>Allocate Space for locals</a:t>
              </a:r>
            </a:p>
            <a:p>
              <a:pPr algn="ctr"/>
              <a:r>
                <a:rPr lang="en-US" sz="1600" dirty="0">
                  <a:solidFill>
                    <a:srgbClr val="0070C0"/>
                  </a:solidFill>
                  <a:latin typeface="Consolas" panose="020B0609020204030204" pitchFamily="49" charset="0"/>
                  <a:cs typeface="Consolas" panose="020B0609020204030204" pitchFamily="49" charset="0"/>
                </a:rPr>
                <a:t>add </a:t>
              </a:r>
              <a:r>
                <a:rPr lang="en-US" sz="1600" dirty="0" err="1">
                  <a:solidFill>
                    <a:srgbClr val="0070C0"/>
                  </a:solidFill>
                  <a:latin typeface="Consolas" panose="020B0609020204030204" pitchFamily="49" charset="0"/>
                  <a:cs typeface="Consolas" panose="020B0609020204030204" pitchFamily="49" charset="0"/>
                </a:rPr>
                <a:t>sp</a:t>
              </a:r>
              <a:r>
                <a:rPr lang="en-US" sz="1600" dirty="0">
                  <a:solidFill>
                    <a:srgbClr val="0070C0"/>
                  </a:solidFill>
                  <a:latin typeface="Consolas" panose="020B0609020204030204" pitchFamily="49" charset="0"/>
                  <a:cs typeface="Consolas" panose="020B0609020204030204" pitchFamily="49" charset="0"/>
                </a:rPr>
                <a:t>, </a:t>
              </a:r>
              <a:r>
                <a:rPr lang="en-US" sz="1600" dirty="0" err="1">
                  <a:solidFill>
                    <a:srgbClr val="0070C0"/>
                  </a:solidFill>
                  <a:latin typeface="Consolas" panose="020B0609020204030204" pitchFamily="49" charset="0"/>
                  <a:cs typeface="Consolas" panose="020B0609020204030204" pitchFamily="49" charset="0"/>
                </a:rPr>
                <a:t>sp</a:t>
              </a:r>
              <a:r>
                <a:rPr lang="en-US" sz="1600" dirty="0">
                  <a:solidFill>
                    <a:srgbClr val="0070C0"/>
                  </a:solidFill>
                  <a:latin typeface="Consolas" panose="020B0609020204030204" pitchFamily="49" charset="0"/>
                  <a:cs typeface="Consolas" panose="020B0609020204030204" pitchFamily="49" charset="0"/>
                </a:rPr>
                <a:t>, -FRMADD</a:t>
              </a:r>
            </a:p>
          </p:txBody>
        </p:sp>
        <p:sp>
          <p:nvSpPr>
            <p:cNvPr id="75" name="Rectangle 74">
              <a:extLst>
                <a:ext uri="{FF2B5EF4-FFF2-40B4-BE49-F238E27FC236}">
                  <a16:creationId xmlns:a16="http://schemas.microsoft.com/office/drawing/2014/main" id="{6A47B5DD-1D87-FF47-896D-500EE4525C1E}"/>
                </a:ext>
              </a:extLst>
            </p:cNvPr>
            <p:cNvSpPr/>
            <p:nvPr/>
          </p:nvSpPr>
          <p:spPr>
            <a:xfrm>
              <a:off x="9318774" y="450912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76" name="Rectangle 75">
              <a:extLst>
                <a:ext uri="{FF2B5EF4-FFF2-40B4-BE49-F238E27FC236}">
                  <a16:creationId xmlns:a16="http://schemas.microsoft.com/office/drawing/2014/main" id="{E36F1238-EFD9-DD4A-AD0E-15A5624CA102}"/>
                </a:ext>
              </a:extLst>
            </p:cNvPr>
            <p:cNvSpPr/>
            <p:nvPr/>
          </p:nvSpPr>
          <p:spPr>
            <a:xfrm>
              <a:off x="9320611" y="483742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a:t>
              </a:r>
              <a:r>
                <a:rPr lang="en-US" dirty="0" err="1"/>
                <a:t>fp</a:t>
              </a:r>
              <a:endParaRPr lang="en-US" dirty="0"/>
            </a:p>
          </p:txBody>
        </p:sp>
        <p:sp>
          <p:nvSpPr>
            <p:cNvPr id="77" name="Rectangle 76">
              <a:extLst>
                <a:ext uri="{FF2B5EF4-FFF2-40B4-BE49-F238E27FC236}">
                  <a16:creationId xmlns:a16="http://schemas.microsoft.com/office/drawing/2014/main" id="{1D307D4F-6A84-764D-A925-E185F39C3F43}"/>
                </a:ext>
              </a:extLst>
            </p:cNvPr>
            <p:cNvSpPr/>
            <p:nvPr/>
          </p:nvSpPr>
          <p:spPr>
            <a:xfrm>
              <a:off x="9318773" y="513988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78" name="Rectangle 77">
              <a:extLst>
                <a:ext uri="{FF2B5EF4-FFF2-40B4-BE49-F238E27FC236}">
                  <a16:creationId xmlns:a16="http://schemas.microsoft.com/office/drawing/2014/main" id="{B83099D8-D11B-3C42-8525-20604481CB33}"/>
                </a:ext>
              </a:extLst>
            </p:cNvPr>
            <p:cNvSpPr/>
            <p:nvPr/>
          </p:nvSpPr>
          <p:spPr>
            <a:xfrm>
              <a:off x="9320610" y="546818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79" name="Right Brace 78">
              <a:extLst>
                <a:ext uri="{FF2B5EF4-FFF2-40B4-BE49-F238E27FC236}">
                  <a16:creationId xmlns:a16="http://schemas.microsoft.com/office/drawing/2014/main" id="{0E26A5FF-450B-3943-BD72-D12E59911A76}"/>
                </a:ext>
              </a:extLst>
            </p:cNvPr>
            <p:cNvSpPr/>
            <p:nvPr/>
          </p:nvSpPr>
          <p:spPr>
            <a:xfrm>
              <a:off x="10670176" y="5815994"/>
              <a:ext cx="410836" cy="779485"/>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0" name="TextBox 79">
              <a:extLst>
                <a:ext uri="{FF2B5EF4-FFF2-40B4-BE49-F238E27FC236}">
                  <a16:creationId xmlns:a16="http://schemas.microsoft.com/office/drawing/2014/main" id="{66196B34-12FF-754F-BD25-B9B3200E3E7B}"/>
                </a:ext>
              </a:extLst>
            </p:cNvPr>
            <p:cNvSpPr txBox="1"/>
            <p:nvPr/>
          </p:nvSpPr>
          <p:spPr>
            <a:xfrm>
              <a:off x="10984221" y="6067236"/>
              <a:ext cx="909576" cy="276999"/>
            </a:xfrm>
            <a:prstGeom prst="rect">
              <a:avLst/>
            </a:prstGeom>
            <a:noFill/>
          </p:spPr>
          <p:txBody>
            <a:bodyPr wrap="square" rtlCol="0">
              <a:spAutoFit/>
            </a:bodyPr>
            <a:lstStyle/>
            <a:p>
              <a:r>
                <a:rPr lang="en-US" sz="1200" dirty="0"/>
                <a:t>FRMADD</a:t>
              </a:r>
            </a:p>
          </p:txBody>
        </p:sp>
      </p:grpSp>
      <p:sp>
        <p:nvSpPr>
          <p:cNvPr id="67" name="TextBox 66">
            <a:extLst>
              <a:ext uri="{FF2B5EF4-FFF2-40B4-BE49-F238E27FC236}">
                <a16:creationId xmlns:a16="http://schemas.microsoft.com/office/drawing/2014/main" id="{9CC18DCB-109C-D846-95C0-F0B5D5E8D41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31" name="Group 30">
            <a:extLst>
              <a:ext uri="{FF2B5EF4-FFF2-40B4-BE49-F238E27FC236}">
                <a16:creationId xmlns:a16="http://schemas.microsoft.com/office/drawing/2014/main" id="{35CC0E5C-EFF3-B54D-C2F0-3F9C3117FA2C}"/>
              </a:ext>
            </a:extLst>
          </p:cNvPr>
          <p:cNvGrpSpPr/>
          <p:nvPr/>
        </p:nvGrpSpPr>
        <p:grpSpPr>
          <a:xfrm>
            <a:off x="2002948" y="1071316"/>
            <a:ext cx="830953" cy="369332"/>
            <a:chOff x="1653962" y="2057134"/>
            <a:chExt cx="830953" cy="369332"/>
          </a:xfrm>
        </p:grpSpPr>
        <p:sp>
          <p:nvSpPr>
            <p:cNvPr id="83" name="Left Arrow 82">
              <a:extLst>
                <a:ext uri="{FF2B5EF4-FFF2-40B4-BE49-F238E27FC236}">
                  <a16:creationId xmlns:a16="http://schemas.microsoft.com/office/drawing/2014/main" id="{B63EC205-B9F6-8932-3D4B-E1A3F7F90046}"/>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3D075173-6954-D4B5-366B-68F9E047F817}"/>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grpSp>
        <p:nvGrpSpPr>
          <p:cNvPr id="85" name="Group 84">
            <a:extLst>
              <a:ext uri="{FF2B5EF4-FFF2-40B4-BE49-F238E27FC236}">
                <a16:creationId xmlns:a16="http://schemas.microsoft.com/office/drawing/2014/main" id="{E2446E0B-0772-682A-1AA8-584AAF425702}"/>
              </a:ext>
            </a:extLst>
          </p:cNvPr>
          <p:cNvGrpSpPr/>
          <p:nvPr/>
        </p:nvGrpSpPr>
        <p:grpSpPr>
          <a:xfrm>
            <a:off x="4783470" y="1091868"/>
            <a:ext cx="830953" cy="369332"/>
            <a:chOff x="1653962" y="2057134"/>
            <a:chExt cx="830953" cy="369332"/>
          </a:xfrm>
        </p:grpSpPr>
        <p:sp>
          <p:nvSpPr>
            <p:cNvPr id="86" name="Left Arrow 85">
              <a:extLst>
                <a:ext uri="{FF2B5EF4-FFF2-40B4-BE49-F238E27FC236}">
                  <a16:creationId xmlns:a16="http://schemas.microsoft.com/office/drawing/2014/main" id="{F3C2F5E5-E3C4-AE78-85A8-227F11AD5D36}"/>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id="{86897C67-E13B-E9DE-5567-6BD50DF6609C}"/>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sp>
        <p:nvSpPr>
          <p:cNvPr id="32" name="TextBox 31">
            <a:extLst>
              <a:ext uri="{FF2B5EF4-FFF2-40B4-BE49-F238E27FC236}">
                <a16:creationId xmlns:a16="http://schemas.microsoft.com/office/drawing/2014/main" id="{67B961F4-85F7-BCAD-523C-2F6811CA678E}"/>
              </a:ext>
            </a:extLst>
          </p:cNvPr>
          <p:cNvSpPr txBox="1"/>
          <p:nvPr/>
        </p:nvSpPr>
        <p:spPr>
          <a:xfrm>
            <a:off x="252322" y="4366031"/>
            <a:ext cx="2284409" cy="1754326"/>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t>Function was just called this how the stack looks</a:t>
            </a:r>
          </a:p>
          <a:p>
            <a:r>
              <a:rPr lang="en-US" dirty="0">
                <a:solidFill>
                  <a:srgbClr val="F3753F"/>
                </a:solidFill>
              </a:rPr>
              <a:t>The orange blocks </a:t>
            </a:r>
            <a:r>
              <a:rPr lang="en-US" dirty="0"/>
              <a:t>are part of the caller's stack frame</a:t>
            </a:r>
          </a:p>
        </p:txBody>
      </p:sp>
      <p:sp>
        <p:nvSpPr>
          <p:cNvPr id="88" name="TextBox 87">
            <a:extLst>
              <a:ext uri="{FF2B5EF4-FFF2-40B4-BE49-F238E27FC236}">
                <a16:creationId xmlns:a16="http://schemas.microsoft.com/office/drawing/2014/main" id="{017FB12F-2E2F-A827-2474-4BAE427A2850}"/>
              </a:ext>
            </a:extLst>
          </p:cNvPr>
          <p:cNvSpPr txBox="1"/>
          <p:nvPr/>
        </p:nvSpPr>
        <p:spPr>
          <a:xfrm>
            <a:off x="2948940" y="4155982"/>
            <a:ext cx="2572209" cy="1754326"/>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t>Function </a:t>
            </a:r>
            <a:r>
              <a:rPr lang="en-US" dirty="0">
                <a:solidFill>
                  <a:srgbClr val="2C895B"/>
                </a:solidFill>
              </a:rPr>
              <a:t>saves </a:t>
            </a:r>
            <a:r>
              <a:rPr lang="en-US" dirty="0" err="1">
                <a:solidFill>
                  <a:srgbClr val="2C895B"/>
                </a:solidFill>
              </a:rPr>
              <a:t>lr</a:t>
            </a:r>
            <a:r>
              <a:rPr lang="en-US" dirty="0">
                <a:solidFill>
                  <a:srgbClr val="2C895B"/>
                </a:solidFill>
              </a:rPr>
              <a:t>, </a:t>
            </a:r>
            <a:r>
              <a:rPr lang="en-US" dirty="0" err="1">
                <a:solidFill>
                  <a:srgbClr val="2C895B"/>
                </a:solidFill>
              </a:rPr>
              <a:t>fp</a:t>
            </a:r>
            <a:r>
              <a:rPr lang="en-US" dirty="0">
                <a:solidFill>
                  <a:srgbClr val="2C895B"/>
                </a:solidFill>
              </a:rPr>
              <a:t> using a </a:t>
            </a:r>
            <a:r>
              <a:rPr lang="en-US" dirty="0">
                <a:solidFill>
                  <a:srgbClr val="C00000"/>
                </a:solidFill>
                <a:latin typeface="Consolas" panose="020B0609020204030204" pitchFamily="49" charset="0"/>
                <a:cs typeface="Consolas" panose="020B0609020204030204" pitchFamily="49" charset="0"/>
              </a:rPr>
              <a:t>push</a:t>
            </a:r>
            <a:r>
              <a:rPr lang="en-US" dirty="0">
                <a:solidFill>
                  <a:srgbClr val="2C895B"/>
                </a:solidFill>
              </a:rPr>
              <a:t> </a:t>
            </a:r>
            <a:r>
              <a:rPr lang="en-US" dirty="0"/>
              <a:t>and </a:t>
            </a:r>
            <a:r>
              <a:rPr lang="en-US" dirty="0">
                <a:solidFill>
                  <a:srgbClr val="0070C0"/>
                </a:solidFill>
              </a:rPr>
              <a:t>only those preserved  registers it wants to use</a:t>
            </a:r>
            <a:r>
              <a:rPr lang="en-US" dirty="0"/>
              <a:t> </a:t>
            </a:r>
            <a:r>
              <a:rPr lang="en-US" dirty="0">
                <a:solidFill>
                  <a:srgbClr val="7030A0"/>
                </a:solidFill>
              </a:rPr>
              <a:t>on the stack</a:t>
            </a:r>
          </a:p>
          <a:p>
            <a:r>
              <a:rPr lang="en-US" dirty="0">
                <a:solidFill>
                  <a:srgbClr val="7030A0"/>
                </a:solidFill>
              </a:rPr>
              <a:t>Do not push r12 or r13</a:t>
            </a:r>
          </a:p>
        </p:txBody>
      </p:sp>
      <p:sp>
        <p:nvSpPr>
          <p:cNvPr id="89" name="TextBox 88">
            <a:extLst>
              <a:ext uri="{FF2B5EF4-FFF2-40B4-BE49-F238E27FC236}">
                <a16:creationId xmlns:a16="http://schemas.microsoft.com/office/drawing/2014/main" id="{6E3A62BA-3BB9-3264-72B1-E5599C6542D6}"/>
              </a:ext>
            </a:extLst>
          </p:cNvPr>
          <p:cNvSpPr txBox="1"/>
          <p:nvPr/>
        </p:nvSpPr>
        <p:spPr>
          <a:xfrm>
            <a:off x="5901387" y="4423829"/>
            <a:ext cx="2280212" cy="1200329"/>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t>Function </a:t>
            </a:r>
            <a:r>
              <a:rPr lang="en-US" dirty="0">
                <a:solidFill>
                  <a:srgbClr val="2C895B"/>
                </a:solidFill>
              </a:rPr>
              <a:t>moves the </a:t>
            </a:r>
            <a:r>
              <a:rPr lang="en-US" dirty="0" err="1">
                <a:solidFill>
                  <a:srgbClr val="2C895B"/>
                </a:solidFill>
              </a:rPr>
              <a:t>fp</a:t>
            </a:r>
            <a:r>
              <a:rPr lang="en-US" dirty="0">
                <a:solidFill>
                  <a:srgbClr val="2C895B"/>
                </a:solidFill>
              </a:rPr>
              <a:t> </a:t>
            </a:r>
            <a:r>
              <a:rPr lang="en-US" dirty="0">
                <a:solidFill>
                  <a:schemeClr val="tx2"/>
                </a:solidFill>
              </a:rPr>
              <a:t>to </a:t>
            </a:r>
            <a:r>
              <a:rPr lang="en-US" dirty="0">
                <a:solidFill>
                  <a:srgbClr val="0070C0"/>
                </a:solidFill>
              </a:rPr>
              <a:t>point at the saved </a:t>
            </a:r>
            <a:r>
              <a:rPr lang="en-US" dirty="0" err="1">
                <a:solidFill>
                  <a:srgbClr val="0070C0"/>
                </a:solidFill>
              </a:rPr>
              <a:t>lr</a:t>
            </a:r>
            <a:r>
              <a:rPr lang="en-US" dirty="0">
                <a:solidFill>
                  <a:srgbClr val="0070C0"/>
                </a:solidFill>
              </a:rPr>
              <a:t> </a:t>
            </a:r>
            <a:r>
              <a:rPr lang="en-US" dirty="0">
                <a:solidFill>
                  <a:schemeClr val="tx2"/>
                </a:solidFill>
              </a:rPr>
              <a:t>as </a:t>
            </a:r>
            <a:r>
              <a:rPr lang="en-US" dirty="0">
                <a:solidFill>
                  <a:srgbClr val="C00000"/>
                </a:solidFill>
              </a:rPr>
              <a:t>required by the Aarch32 spec</a:t>
            </a:r>
          </a:p>
        </p:txBody>
      </p:sp>
      <p:sp>
        <p:nvSpPr>
          <p:cNvPr id="90" name="TextBox 89">
            <a:extLst>
              <a:ext uri="{FF2B5EF4-FFF2-40B4-BE49-F238E27FC236}">
                <a16:creationId xmlns:a16="http://schemas.microsoft.com/office/drawing/2014/main" id="{38CFE86A-6332-269C-24FA-7D718B2D0A50}"/>
              </a:ext>
            </a:extLst>
          </p:cNvPr>
          <p:cNvSpPr txBox="1"/>
          <p:nvPr/>
        </p:nvSpPr>
        <p:spPr>
          <a:xfrm>
            <a:off x="9548708" y="4339113"/>
            <a:ext cx="2118558" cy="646331"/>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tx2"/>
                </a:solidFill>
              </a:rPr>
              <a:t>Allocate Space for Local Variables</a:t>
            </a:r>
          </a:p>
        </p:txBody>
      </p:sp>
      <p:grpSp>
        <p:nvGrpSpPr>
          <p:cNvPr id="91" name="Group 90">
            <a:extLst>
              <a:ext uri="{FF2B5EF4-FFF2-40B4-BE49-F238E27FC236}">
                <a16:creationId xmlns:a16="http://schemas.microsoft.com/office/drawing/2014/main" id="{C20407EE-E623-E3AE-1ABE-0310031151CD}"/>
              </a:ext>
            </a:extLst>
          </p:cNvPr>
          <p:cNvGrpSpPr/>
          <p:nvPr/>
        </p:nvGrpSpPr>
        <p:grpSpPr>
          <a:xfrm>
            <a:off x="10904556" y="1831493"/>
            <a:ext cx="830953" cy="369332"/>
            <a:chOff x="1653962" y="2057134"/>
            <a:chExt cx="830953" cy="369332"/>
          </a:xfrm>
        </p:grpSpPr>
        <p:sp>
          <p:nvSpPr>
            <p:cNvPr id="92" name="Left Arrow 91">
              <a:extLst>
                <a:ext uri="{FF2B5EF4-FFF2-40B4-BE49-F238E27FC236}">
                  <a16:creationId xmlns:a16="http://schemas.microsoft.com/office/drawing/2014/main" id="{7181C0CA-13DE-ADE8-D448-4182F6E45394}"/>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62D44D3A-B193-8CE6-16CE-E9FC0D95453B}"/>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grpSp>
        <p:nvGrpSpPr>
          <p:cNvPr id="5" name="Group 4">
            <a:extLst>
              <a:ext uri="{FF2B5EF4-FFF2-40B4-BE49-F238E27FC236}">
                <a16:creationId xmlns:a16="http://schemas.microsoft.com/office/drawing/2014/main" id="{1410DEEF-23FE-C032-86F5-F2B49614AC9F}"/>
              </a:ext>
            </a:extLst>
          </p:cNvPr>
          <p:cNvGrpSpPr/>
          <p:nvPr/>
        </p:nvGrpSpPr>
        <p:grpSpPr>
          <a:xfrm>
            <a:off x="2945375" y="5851953"/>
            <a:ext cx="8946673" cy="874797"/>
            <a:chOff x="3102307" y="6002323"/>
            <a:chExt cx="8946673" cy="874797"/>
          </a:xfrm>
        </p:grpSpPr>
        <p:sp>
          <p:nvSpPr>
            <p:cNvPr id="3" name="TextBox 2">
              <a:extLst>
                <a:ext uri="{FF2B5EF4-FFF2-40B4-BE49-F238E27FC236}">
                  <a16:creationId xmlns:a16="http://schemas.microsoft.com/office/drawing/2014/main" id="{2140F810-59E9-F0BF-6F0E-A2D9BD5755C5}"/>
                </a:ext>
              </a:extLst>
            </p:cNvPr>
            <p:cNvSpPr txBox="1"/>
            <p:nvPr/>
          </p:nvSpPr>
          <p:spPr>
            <a:xfrm>
              <a:off x="6288092" y="6507788"/>
              <a:ext cx="2698175" cy="369332"/>
            </a:xfrm>
            <a:prstGeom prst="rect">
              <a:avLst/>
            </a:prstGeom>
            <a:noFill/>
          </p:spPr>
          <p:txBody>
            <a:bodyPr wrap="none" rtlCol="0">
              <a:spAutoFit/>
            </a:bodyPr>
            <a:lstStyle/>
            <a:p>
              <a:r>
                <a:rPr lang="en-US" dirty="0">
                  <a:solidFill>
                    <a:srgbClr val="0070C0"/>
                  </a:solidFill>
                </a:rPr>
                <a:t>Part of function prologue</a:t>
              </a:r>
            </a:p>
          </p:txBody>
        </p:sp>
        <p:sp>
          <p:nvSpPr>
            <p:cNvPr id="4" name="Left Brace 3">
              <a:extLst>
                <a:ext uri="{FF2B5EF4-FFF2-40B4-BE49-F238E27FC236}">
                  <a16:creationId xmlns:a16="http://schemas.microsoft.com/office/drawing/2014/main" id="{12A24A3F-8F20-D33D-B5B9-7636763A707B}"/>
                </a:ext>
              </a:extLst>
            </p:cNvPr>
            <p:cNvSpPr/>
            <p:nvPr/>
          </p:nvSpPr>
          <p:spPr>
            <a:xfrm rot="16200000">
              <a:off x="7295723" y="1808907"/>
              <a:ext cx="559841" cy="8946673"/>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34" name="Group 33">
            <a:extLst>
              <a:ext uri="{FF2B5EF4-FFF2-40B4-BE49-F238E27FC236}">
                <a16:creationId xmlns:a16="http://schemas.microsoft.com/office/drawing/2014/main" id="{2F12111B-C1A3-3568-2764-B04678281EA6}"/>
              </a:ext>
            </a:extLst>
          </p:cNvPr>
          <p:cNvGrpSpPr/>
          <p:nvPr/>
        </p:nvGrpSpPr>
        <p:grpSpPr>
          <a:xfrm>
            <a:off x="2441979" y="1799527"/>
            <a:ext cx="945427" cy="1258438"/>
            <a:chOff x="2549139" y="1799527"/>
            <a:chExt cx="945427" cy="1258438"/>
          </a:xfrm>
        </p:grpSpPr>
        <p:sp>
          <p:nvSpPr>
            <p:cNvPr id="7" name="TextBox 6">
              <a:extLst>
                <a:ext uri="{FF2B5EF4-FFF2-40B4-BE49-F238E27FC236}">
                  <a16:creationId xmlns:a16="http://schemas.microsoft.com/office/drawing/2014/main" id="{A8335660-1BD0-62F2-6975-91ADC2FF4B40}"/>
                </a:ext>
              </a:extLst>
            </p:cNvPr>
            <p:cNvSpPr txBox="1"/>
            <p:nvPr/>
          </p:nvSpPr>
          <p:spPr>
            <a:xfrm>
              <a:off x="2549139" y="2167136"/>
              <a:ext cx="739647" cy="738664"/>
            </a:xfrm>
            <a:prstGeom prst="rect">
              <a:avLst/>
            </a:prstGeom>
            <a:solidFill>
              <a:schemeClr val="bg1"/>
            </a:solidFill>
            <a:ln w="25400">
              <a:solidFill>
                <a:schemeClr val="accent1"/>
              </a:solidFill>
            </a:ln>
          </p:spPr>
          <p:txBody>
            <a:bodyPr wrap="square" rtlCol="0">
              <a:spAutoFit/>
            </a:bodyPr>
            <a:lstStyle/>
            <a:p>
              <a:r>
                <a:rPr lang="en-US" sz="1400" dirty="0"/>
                <a:t>New Stack Frame</a:t>
              </a:r>
            </a:p>
          </p:txBody>
        </p:sp>
        <p:sp>
          <p:nvSpPr>
            <p:cNvPr id="8" name="Right Brace 7">
              <a:extLst>
                <a:ext uri="{FF2B5EF4-FFF2-40B4-BE49-F238E27FC236}">
                  <a16:creationId xmlns:a16="http://schemas.microsoft.com/office/drawing/2014/main" id="{8A1675D3-D892-C248-7279-9394DBD5F4BC}"/>
                </a:ext>
              </a:extLst>
            </p:cNvPr>
            <p:cNvSpPr/>
            <p:nvPr/>
          </p:nvSpPr>
          <p:spPr>
            <a:xfrm rot="10800000">
              <a:off x="3267182" y="1799527"/>
              <a:ext cx="227384" cy="1258438"/>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7" name="Right Brace 36">
            <a:extLst>
              <a:ext uri="{FF2B5EF4-FFF2-40B4-BE49-F238E27FC236}">
                <a16:creationId xmlns:a16="http://schemas.microsoft.com/office/drawing/2014/main" id="{82A453CB-0E0D-0475-7B7E-A71403E4284A}"/>
              </a:ext>
            </a:extLst>
          </p:cNvPr>
          <p:cNvSpPr/>
          <p:nvPr/>
        </p:nvSpPr>
        <p:spPr>
          <a:xfrm>
            <a:off x="10864384" y="2171486"/>
            <a:ext cx="410836" cy="95872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TextBox 37">
            <a:extLst>
              <a:ext uri="{FF2B5EF4-FFF2-40B4-BE49-F238E27FC236}">
                <a16:creationId xmlns:a16="http://schemas.microsoft.com/office/drawing/2014/main" id="{3EAA52F7-64D8-2B3F-991C-88E5DEFBDC91}"/>
              </a:ext>
            </a:extLst>
          </p:cNvPr>
          <p:cNvSpPr txBox="1"/>
          <p:nvPr/>
        </p:nvSpPr>
        <p:spPr>
          <a:xfrm>
            <a:off x="11178429" y="2422728"/>
            <a:ext cx="909576" cy="276999"/>
          </a:xfrm>
          <a:prstGeom prst="rect">
            <a:avLst/>
          </a:prstGeom>
          <a:noFill/>
        </p:spPr>
        <p:txBody>
          <a:bodyPr wrap="square" rtlCol="0">
            <a:spAutoFit/>
          </a:bodyPr>
          <a:lstStyle/>
          <a:p>
            <a:r>
              <a:rPr lang="en-US" sz="1200" dirty="0"/>
              <a:t>FP_OFF</a:t>
            </a:r>
          </a:p>
        </p:txBody>
      </p:sp>
      <p:sp>
        <p:nvSpPr>
          <p:cNvPr id="39" name="Right Brace 38">
            <a:extLst>
              <a:ext uri="{FF2B5EF4-FFF2-40B4-BE49-F238E27FC236}">
                <a16:creationId xmlns:a16="http://schemas.microsoft.com/office/drawing/2014/main" id="{BFB3DD9D-43BA-A774-E9AD-3043DEAB8594}"/>
              </a:ext>
            </a:extLst>
          </p:cNvPr>
          <p:cNvSpPr/>
          <p:nvPr/>
        </p:nvSpPr>
        <p:spPr>
          <a:xfrm>
            <a:off x="7508219" y="2069703"/>
            <a:ext cx="410836" cy="95872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TextBox 39">
            <a:extLst>
              <a:ext uri="{FF2B5EF4-FFF2-40B4-BE49-F238E27FC236}">
                <a16:creationId xmlns:a16="http://schemas.microsoft.com/office/drawing/2014/main" id="{956E8D73-9251-AF2D-5BC4-72B5614C5245}"/>
              </a:ext>
            </a:extLst>
          </p:cNvPr>
          <p:cNvSpPr txBox="1"/>
          <p:nvPr/>
        </p:nvSpPr>
        <p:spPr>
          <a:xfrm>
            <a:off x="7822264" y="2320945"/>
            <a:ext cx="909576" cy="276999"/>
          </a:xfrm>
          <a:prstGeom prst="rect">
            <a:avLst/>
          </a:prstGeom>
          <a:noFill/>
        </p:spPr>
        <p:txBody>
          <a:bodyPr wrap="square" rtlCol="0">
            <a:spAutoFit/>
          </a:bodyPr>
          <a:lstStyle/>
          <a:p>
            <a:r>
              <a:rPr lang="en-US" sz="1200" dirty="0"/>
              <a:t>FP_OFF</a:t>
            </a:r>
          </a:p>
        </p:txBody>
      </p:sp>
      <p:grpSp>
        <p:nvGrpSpPr>
          <p:cNvPr id="29" name="Group 28">
            <a:extLst>
              <a:ext uri="{FF2B5EF4-FFF2-40B4-BE49-F238E27FC236}">
                <a16:creationId xmlns:a16="http://schemas.microsoft.com/office/drawing/2014/main" id="{8D3C43D3-25E4-5B37-DA07-B44D82FCE177}"/>
              </a:ext>
            </a:extLst>
          </p:cNvPr>
          <p:cNvGrpSpPr/>
          <p:nvPr/>
        </p:nvGrpSpPr>
        <p:grpSpPr>
          <a:xfrm>
            <a:off x="8433140" y="1851570"/>
            <a:ext cx="1099657" cy="2104152"/>
            <a:chOff x="2553575" y="1799527"/>
            <a:chExt cx="1099657" cy="2104152"/>
          </a:xfrm>
        </p:grpSpPr>
        <p:sp>
          <p:nvSpPr>
            <p:cNvPr id="30" name="TextBox 29">
              <a:extLst>
                <a:ext uri="{FF2B5EF4-FFF2-40B4-BE49-F238E27FC236}">
                  <a16:creationId xmlns:a16="http://schemas.microsoft.com/office/drawing/2014/main" id="{7E3672B2-64AC-87C9-FE2C-E1D93B46D845}"/>
                </a:ext>
              </a:extLst>
            </p:cNvPr>
            <p:cNvSpPr txBox="1"/>
            <p:nvPr/>
          </p:nvSpPr>
          <p:spPr>
            <a:xfrm>
              <a:off x="2553575" y="2609684"/>
              <a:ext cx="739647" cy="523220"/>
            </a:xfrm>
            <a:prstGeom prst="rect">
              <a:avLst/>
            </a:prstGeom>
            <a:solidFill>
              <a:schemeClr val="bg1"/>
            </a:solidFill>
            <a:ln w="25400">
              <a:solidFill>
                <a:schemeClr val="accent1"/>
              </a:solidFill>
            </a:ln>
          </p:spPr>
          <p:txBody>
            <a:bodyPr wrap="square" rtlCol="0">
              <a:spAutoFit/>
            </a:bodyPr>
            <a:lstStyle/>
            <a:p>
              <a:r>
                <a:rPr lang="en-US" sz="1400" dirty="0"/>
                <a:t> Stack Frame</a:t>
              </a:r>
            </a:p>
          </p:txBody>
        </p:sp>
        <p:sp>
          <p:nvSpPr>
            <p:cNvPr id="33" name="Right Brace 32">
              <a:extLst>
                <a:ext uri="{FF2B5EF4-FFF2-40B4-BE49-F238E27FC236}">
                  <a16:creationId xmlns:a16="http://schemas.microsoft.com/office/drawing/2014/main" id="{4E649885-9C5F-718F-C3FB-1BF1CCE2811F}"/>
                </a:ext>
              </a:extLst>
            </p:cNvPr>
            <p:cNvSpPr/>
            <p:nvPr/>
          </p:nvSpPr>
          <p:spPr>
            <a:xfrm rot="10800000">
              <a:off x="3267182" y="1799527"/>
              <a:ext cx="386050" cy="2104152"/>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5" name="TextBox 34">
            <a:extLst>
              <a:ext uri="{FF2B5EF4-FFF2-40B4-BE49-F238E27FC236}">
                <a16:creationId xmlns:a16="http://schemas.microsoft.com/office/drawing/2014/main" id="{6F56249F-61AC-5179-C646-84D9D91B58F9}"/>
              </a:ext>
            </a:extLst>
          </p:cNvPr>
          <p:cNvSpPr txBox="1"/>
          <p:nvPr/>
        </p:nvSpPr>
        <p:spPr>
          <a:xfrm>
            <a:off x="24110" y="1236849"/>
            <a:ext cx="600479" cy="430887"/>
          </a:xfrm>
          <a:prstGeom prst="rect">
            <a:avLst/>
          </a:prstGeom>
          <a:solidFill>
            <a:schemeClr val="bg1"/>
          </a:solidFill>
          <a:ln w="25400">
            <a:solidFill>
              <a:schemeClr val="accent1"/>
            </a:solidFill>
          </a:ln>
        </p:spPr>
        <p:txBody>
          <a:bodyPr wrap="square" rtlCol="0">
            <a:spAutoFit/>
          </a:bodyPr>
          <a:lstStyle/>
          <a:p>
            <a:r>
              <a:rPr lang="en-US" sz="1100" dirty="0"/>
              <a:t> Stack Frame</a:t>
            </a:r>
          </a:p>
        </p:txBody>
      </p:sp>
    </p:spTree>
    <p:extLst>
      <p:ext uri="{BB962C8B-B14F-4D97-AF65-F5344CB8AC3E}">
        <p14:creationId xmlns:p14="http://schemas.microsoft.com/office/powerpoint/2010/main" val="999570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Rectangle 81">
            <a:extLst>
              <a:ext uri="{FF2B5EF4-FFF2-40B4-BE49-F238E27FC236}">
                <a16:creationId xmlns:a16="http://schemas.microsoft.com/office/drawing/2014/main" id="{AA2D2F57-F59F-7248-AF29-E4AF03B13CF6}"/>
              </a:ext>
            </a:extLst>
          </p:cNvPr>
          <p:cNvSpPr/>
          <p:nvPr/>
        </p:nvSpPr>
        <p:spPr>
          <a:xfrm>
            <a:off x="8538404" y="583742"/>
            <a:ext cx="3000668" cy="4077159"/>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53CA8A-812E-8B45-8BAE-0A516715F381}"/>
              </a:ext>
            </a:extLst>
          </p:cNvPr>
          <p:cNvSpPr>
            <a:spLocks noGrp="1"/>
          </p:cNvSpPr>
          <p:nvPr>
            <p:ph type="title"/>
          </p:nvPr>
        </p:nvSpPr>
        <p:spPr>
          <a:xfrm>
            <a:off x="21693" y="146838"/>
            <a:ext cx="11701305" cy="419865"/>
          </a:xfrm>
        </p:spPr>
        <p:txBody>
          <a:bodyPr/>
          <a:lstStyle/>
          <a:p>
            <a:r>
              <a:rPr lang="en-US" sz="2800" dirty="0"/>
              <a:t>Function Epilogue: Deallocating the Stack Frame</a:t>
            </a:r>
          </a:p>
        </p:txBody>
      </p:sp>
      <p:grpSp>
        <p:nvGrpSpPr>
          <p:cNvPr id="19" name="Group 18">
            <a:extLst>
              <a:ext uri="{FF2B5EF4-FFF2-40B4-BE49-F238E27FC236}">
                <a16:creationId xmlns:a16="http://schemas.microsoft.com/office/drawing/2014/main" id="{F602D8FD-0EE9-FB42-ADDD-481D371AFD00}"/>
              </a:ext>
            </a:extLst>
          </p:cNvPr>
          <p:cNvGrpSpPr/>
          <p:nvPr/>
        </p:nvGrpSpPr>
        <p:grpSpPr>
          <a:xfrm>
            <a:off x="8633891" y="562539"/>
            <a:ext cx="3151780" cy="4048626"/>
            <a:chOff x="9072186" y="3091342"/>
            <a:chExt cx="3151780" cy="4048626"/>
          </a:xfrm>
        </p:grpSpPr>
        <p:sp>
          <p:nvSpPr>
            <p:cNvPr id="62" name="Rectangle 61">
              <a:extLst>
                <a:ext uri="{FF2B5EF4-FFF2-40B4-BE49-F238E27FC236}">
                  <a16:creationId xmlns:a16="http://schemas.microsoft.com/office/drawing/2014/main" id="{CAD9EAF7-AA97-0D4F-B156-60FAA4607272}"/>
                </a:ext>
              </a:extLst>
            </p:cNvPr>
            <p:cNvSpPr/>
            <p:nvPr/>
          </p:nvSpPr>
          <p:spPr>
            <a:xfrm>
              <a:off x="9321738" y="420296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a:t>
              </a:r>
              <a:r>
                <a:rPr lang="en-US" dirty="0" err="1"/>
                <a:t>fp</a:t>
              </a:r>
              <a:endParaRPr lang="en-US" dirty="0"/>
            </a:p>
          </p:txBody>
        </p:sp>
        <p:sp>
          <p:nvSpPr>
            <p:cNvPr id="63" name="TextBox 62">
              <a:extLst>
                <a:ext uri="{FF2B5EF4-FFF2-40B4-BE49-F238E27FC236}">
                  <a16:creationId xmlns:a16="http://schemas.microsoft.com/office/drawing/2014/main" id="{F9D15A65-58F2-0047-8D81-A5B36BB26ECB}"/>
                </a:ext>
              </a:extLst>
            </p:cNvPr>
            <p:cNvSpPr txBox="1"/>
            <p:nvPr/>
          </p:nvSpPr>
          <p:spPr>
            <a:xfrm>
              <a:off x="9248497" y="6770636"/>
              <a:ext cx="1428596" cy="369332"/>
            </a:xfrm>
            <a:prstGeom prst="rect">
              <a:avLst/>
            </a:prstGeom>
            <a:noFill/>
          </p:spPr>
          <p:txBody>
            <a:bodyPr wrap="none" rtlCol="0">
              <a:spAutoFit/>
            </a:bodyPr>
            <a:lstStyle/>
            <a:p>
              <a:r>
                <a:rPr lang="en-US" dirty="0"/>
                <a:t>low memory</a:t>
              </a:r>
            </a:p>
          </p:txBody>
        </p:sp>
        <p:sp>
          <p:nvSpPr>
            <p:cNvPr id="68" name="Rectangle 67">
              <a:extLst>
                <a:ext uri="{FF2B5EF4-FFF2-40B4-BE49-F238E27FC236}">
                  <a16:creationId xmlns:a16="http://schemas.microsoft.com/office/drawing/2014/main" id="{46EACBC8-8FD3-A843-B872-DD9DF127CA70}"/>
                </a:ext>
              </a:extLst>
            </p:cNvPr>
            <p:cNvSpPr/>
            <p:nvPr/>
          </p:nvSpPr>
          <p:spPr>
            <a:xfrm>
              <a:off x="9319761" y="3884219"/>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69" name="Left Arrow 68">
              <a:extLst>
                <a:ext uri="{FF2B5EF4-FFF2-40B4-BE49-F238E27FC236}">
                  <a16:creationId xmlns:a16="http://schemas.microsoft.com/office/drawing/2014/main" id="{F6449024-97A7-154C-9E45-9FC9F2A209BB}"/>
                </a:ext>
              </a:extLst>
            </p:cNvPr>
            <p:cNvSpPr/>
            <p:nvPr/>
          </p:nvSpPr>
          <p:spPr>
            <a:xfrm>
              <a:off x="10695720" y="437684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854769E5-47A8-7C40-854C-A070552DDB25}"/>
                </a:ext>
              </a:extLst>
            </p:cNvPr>
            <p:cNvSpPr txBox="1"/>
            <p:nvPr/>
          </p:nvSpPr>
          <p:spPr>
            <a:xfrm>
              <a:off x="11149647" y="4150664"/>
              <a:ext cx="428322" cy="369332"/>
            </a:xfrm>
            <a:prstGeom prst="rect">
              <a:avLst/>
            </a:prstGeom>
            <a:noFill/>
          </p:spPr>
          <p:txBody>
            <a:bodyPr wrap="none" rtlCol="0">
              <a:spAutoFit/>
            </a:bodyPr>
            <a:lstStyle/>
            <a:p>
              <a:r>
                <a:rPr lang="en-US" dirty="0" err="1"/>
                <a:t>sp</a:t>
              </a:r>
              <a:endParaRPr lang="en-US" dirty="0"/>
            </a:p>
          </p:txBody>
        </p:sp>
        <p:sp>
          <p:nvSpPr>
            <p:cNvPr id="72" name="Rectangle 71">
              <a:extLst>
                <a:ext uri="{FF2B5EF4-FFF2-40B4-BE49-F238E27FC236}">
                  <a16:creationId xmlns:a16="http://schemas.microsoft.com/office/drawing/2014/main" id="{27C883B0-5FC4-F14E-A441-382BDC04B3E9}"/>
                </a:ext>
              </a:extLst>
            </p:cNvPr>
            <p:cNvSpPr/>
            <p:nvPr/>
          </p:nvSpPr>
          <p:spPr>
            <a:xfrm>
              <a:off x="9318773" y="5765781"/>
              <a:ext cx="1375959" cy="1064839"/>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Variables</a:t>
              </a:r>
            </a:p>
          </p:txBody>
        </p:sp>
        <p:sp>
          <p:nvSpPr>
            <p:cNvPr id="74" name="Rectangle 73">
              <a:extLst>
                <a:ext uri="{FF2B5EF4-FFF2-40B4-BE49-F238E27FC236}">
                  <a16:creationId xmlns:a16="http://schemas.microsoft.com/office/drawing/2014/main" id="{1CC7DEC7-915A-1B4B-932C-D329BE90AE3A}"/>
                </a:ext>
              </a:extLst>
            </p:cNvPr>
            <p:cNvSpPr/>
            <p:nvPr/>
          </p:nvSpPr>
          <p:spPr>
            <a:xfrm>
              <a:off x="9072186" y="3091342"/>
              <a:ext cx="2653290" cy="584775"/>
            </a:xfrm>
            <a:prstGeom prst="rect">
              <a:avLst/>
            </a:prstGeom>
          </p:spPr>
          <p:txBody>
            <a:bodyPr wrap="none">
              <a:spAutoFit/>
            </a:bodyPr>
            <a:lstStyle/>
            <a:p>
              <a:pPr algn="ctr"/>
              <a:r>
                <a:rPr lang="en-US" sz="1600" dirty="0">
                  <a:solidFill>
                    <a:schemeClr val="accent6"/>
                  </a:solidFill>
                  <a:latin typeface="Consolas" panose="020B0609020204030204" pitchFamily="49" charset="0"/>
                  <a:cs typeface="Consolas" panose="020B0609020204030204" pitchFamily="49" charset="0"/>
                </a:rPr>
                <a:t>At function exit after</a:t>
              </a:r>
            </a:p>
            <a:p>
              <a:pPr algn="ctr"/>
              <a:r>
                <a:rPr lang="en-US" sz="1600" dirty="0">
                  <a:solidFill>
                    <a:srgbClr val="0070C0"/>
                  </a:solidFill>
                  <a:latin typeface="Consolas" panose="020B0609020204030204" pitchFamily="49" charset="0"/>
                  <a:cs typeface="Consolas" panose="020B0609020204030204" pitchFamily="49" charset="0"/>
                </a:rPr>
                <a:t>pop {r4,r5,fp,lr}</a:t>
              </a:r>
            </a:p>
          </p:txBody>
        </p:sp>
        <p:sp>
          <p:nvSpPr>
            <p:cNvPr id="75" name="Rectangle 74">
              <a:extLst>
                <a:ext uri="{FF2B5EF4-FFF2-40B4-BE49-F238E27FC236}">
                  <a16:creationId xmlns:a16="http://schemas.microsoft.com/office/drawing/2014/main" id="{6A47B5DD-1D87-FF47-896D-500EE4525C1E}"/>
                </a:ext>
              </a:extLst>
            </p:cNvPr>
            <p:cNvSpPr/>
            <p:nvPr/>
          </p:nvSpPr>
          <p:spPr>
            <a:xfrm>
              <a:off x="9318774" y="450912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76" name="Rectangle 75">
              <a:extLst>
                <a:ext uri="{FF2B5EF4-FFF2-40B4-BE49-F238E27FC236}">
                  <a16:creationId xmlns:a16="http://schemas.microsoft.com/office/drawing/2014/main" id="{E36F1238-EFD9-DD4A-AD0E-15A5624CA102}"/>
                </a:ext>
              </a:extLst>
            </p:cNvPr>
            <p:cNvSpPr/>
            <p:nvPr/>
          </p:nvSpPr>
          <p:spPr>
            <a:xfrm>
              <a:off x="9320611" y="483742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a:t>
              </a:r>
              <a:r>
                <a:rPr lang="en-US" dirty="0" err="1"/>
                <a:t>fp</a:t>
              </a:r>
              <a:endParaRPr lang="en-US" dirty="0"/>
            </a:p>
          </p:txBody>
        </p:sp>
        <p:sp>
          <p:nvSpPr>
            <p:cNvPr id="77" name="Rectangle 76">
              <a:extLst>
                <a:ext uri="{FF2B5EF4-FFF2-40B4-BE49-F238E27FC236}">
                  <a16:creationId xmlns:a16="http://schemas.microsoft.com/office/drawing/2014/main" id="{1D307D4F-6A84-764D-A925-E185F39C3F43}"/>
                </a:ext>
              </a:extLst>
            </p:cNvPr>
            <p:cNvSpPr/>
            <p:nvPr/>
          </p:nvSpPr>
          <p:spPr>
            <a:xfrm>
              <a:off x="9318773" y="513988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78" name="Rectangle 77">
              <a:extLst>
                <a:ext uri="{FF2B5EF4-FFF2-40B4-BE49-F238E27FC236}">
                  <a16:creationId xmlns:a16="http://schemas.microsoft.com/office/drawing/2014/main" id="{B83099D8-D11B-3C42-8525-20604481CB33}"/>
                </a:ext>
              </a:extLst>
            </p:cNvPr>
            <p:cNvSpPr/>
            <p:nvPr/>
          </p:nvSpPr>
          <p:spPr>
            <a:xfrm>
              <a:off x="9320610" y="546818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79" name="Right Brace 78">
              <a:extLst>
                <a:ext uri="{FF2B5EF4-FFF2-40B4-BE49-F238E27FC236}">
                  <a16:creationId xmlns:a16="http://schemas.microsoft.com/office/drawing/2014/main" id="{0E26A5FF-450B-3943-BD72-D12E59911A76}"/>
                </a:ext>
              </a:extLst>
            </p:cNvPr>
            <p:cNvSpPr/>
            <p:nvPr/>
          </p:nvSpPr>
          <p:spPr>
            <a:xfrm>
              <a:off x="10694732" y="4526212"/>
              <a:ext cx="410836" cy="2284903"/>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0" name="TextBox 79">
              <a:extLst>
                <a:ext uri="{FF2B5EF4-FFF2-40B4-BE49-F238E27FC236}">
                  <a16:creationId xmlns:a16="http://schemas.microsoft.com/office/drawing/2014/main" id="{66196B34-12FF-754F-BD25-B9B3200E3E7B}"/>
                </a:ext>
              </a:extLst>
            </p:cNvPr>
            <p:cNvSpPr txBox="1"/>
            <p:nvPr/>
          </p:nvSpPr>
          <p:spPr>
            <a:xfrm>
              <a:off x="11042494" y="5077032"/>
              <a:ext cx="1181472" cy="954107"/>
            </a:xfrm>
            <a:prstGeom prst="rect">
              <a:avLst/>
            </a:prstGeom>
            <a:solidFill>
              <a:schemeClr val="bg1"/>
            </a:solidFill>
            <a:ln>
              <a:solidFill>
                <a:schemeClr val="accent1"/>
              </a:solidFill>
            </a:ln>
          </p:spPr>
          <p:txBody>
            <a:bodyPr wrap="square" rtlCol="0">
              <a:spAutoFit/>
            </a:bodyPr>
            <a:lstStyle/>
            <a:p>
              <a:r>
                <a:rPr lang="en-US" sz="1400" dirty="0">
                  <a:solidFill>
                    <a:srgbClr val="F3753F"/>
                  </a:solidFill>
                </a:rPr>
                <a:t>Deallocated</a:t>
              </a:r>
            </a:p>
            <a:p>
              <a:r>
                <a:rPr lang="en-US" sz="1400" dirty="0">
                  <a:solidFill>
                    <a:srgbClr val="F3753F"/>
                  </a:solidFill>
                </a:rPr>
                <a:t>Eligible for reuse </a:t>
              </a:r>
              <a:endParaRPr lang="en-US" sz="1400" dirty="0"/>
            </a:p>
            <a:p>
              <a:r>
                <a:rPr lang="en-US" sz="1400" dirty="0">
                  <a:solidFill>
                    <a:schemeClr val="accent3"/>
                  </a:solidFill>
                </a:rPr>
                <a:t>out of scope</a:t>
              </a:r>
            </a:p>
          </p:txBody>
        </p:sp>
      </p:grpSp>
      <p:sp>
        <p:nvSpPr>
          <p:cNvPr id="90" name="TextBox 89">
            <a:extLst>
              <a:ext uri="{FF2B5EF4-FFF2-40B4-BE49-F238E27FC236}">
                <a16:creationId xmlns:a16="http://schemas.microsoft.com/office/drawing/2014/main" id="{38CFE86A-6332-269C-24FA-7D718B2D0A50}"/>
              </a:ext>
            </a:extLst>
          </p:cNvPr>
          <p:cNvSpPr txBox="1"/>
          <p:nvPr/>
        </p:nvSpPr>
        <p:spPr>
          <a:xfrm>
            <a:off x="7723531" y="4829530"/>
            <a:ext cx="3952356" cy="1200329"/>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tx2"/>
                </a:solidFill>
              </a:rPr>
              <a:t>At function exit (in the function epilogue) the function uses </a:t>
            </a:r>
            <a:r>
              <a:rPr lang="en-US" dirty="0">
                <a:solidFill>
                  <a:srgbClr val="F3753F"/>
                </a:solidFill>
                <a:latin typeface="Consolas" panose="020B0609020204030204" pitchFamily="49" charset="0"/>
                <a:cs typeface="Consolas" panose="020B0609020204030204" pitchFamily="49" charset="0"/>
              </a:rPr>
              <a:t>pop</a:t>
            </a:r>
            <a:r>
              <a:rPr lang="en-US" dirty="0">
                <a:solidFill>
                  <a:schemeClr val="tx2"/>
                </a:solidFill>
              </a:rPr>
              <a:t> to restore the registers to the values they had at function entry</a:t>
            </a:r>
          </a:p>
        </p:txBody>
      </p:sp>
      <p:grpSp>
        <p:nvGrpSpPr>
          <p:cNvPr id="91" name="Group 90">
            <a:extLst>
              <a:ext uri="{FF2B5EF4-FFF2-40B4-BE49-F238E27FC236}">
                <a16:creationId xmlns:a16="http://schemas.microsoft.com/office/drawing/2014/main" id="{C20407EE-E623-E3AE-1ABE-0310031151CD}"/>
              </a:ext>
            </a:extLst>
          </p:cNvPr>
          <p:cNvGrpSpPr/>
          <p:nvPr/>
        </p:nvGrpSpPr>
        <p:grpSpPr>
          <a:xfrm>
            <a:off x="10293898" y="1269662"/>
            <a:ext cx="830953" cy="369332"/>
            <a:chOff x="1653962" y="2057134"/>
            <a:chExt cx="830953" cy="369332"/>
          </a:xfrm>
        </p:grpSpPr>
        <p:sp>
          <p:nvSpPr>
            <p:cNvPr id="92" name="Left Arrow 91">
              <a:extLst>
                <a:ext uri="{FF2B5EF4-FFF2-40B4-BE49-F238E27FC236}">
                  <a16:creationId xmlns:a16="http://schemas.microsoft.com/office/drawing/2014/main" id="{7181C0CA-13DE-ADE8-D448-4182F6E45394}"/>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62D44D3A-B193-8CE6-16CE-E9FC0D95453B}"/>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grpSp>
        <p:nvGrpSpPr>
          <p:cNvPr id="5" name="Group 4">
            <a:extLst>
              <a:ext uri="{FF2B5EF4-FFF2-40B4-BE49-F238E27FC236}">
                <a16:creationId xmlns:a16="http://schemas.microsoft.com/office/drawing/2014/main" id="{1410DEEF-23FE-C032-86F5-F2B49614AC9F}"/>
              </a:ext>
            </a:extLst>
          </p:cNvPr>
          <p:cNvGrpSpPr/>
          <p:nvPr/>
        </p:nvGrpSpPr>
        <p:grpSpPr>
          <a:xfrm>
            <a:off x="3878143" y="6002323"/>
            <a:ext cx="7924653" cy="855677"/>
            <a:chOff x="3878143" y="6002323"/>
            <a:chExt cx="7924653" cy="855677"/>
          </a:xfrm>
        </p:grpSpPr>
        <p:sp>
          <p:nvSpPr>
            <p:cNvPr id="3" name="TextBox 2">
              <a:extLst>
                <a:ext uri="{FF2B5EF4-FFF2-40B4-BE49-F238E27FC236}">
                  <a16:creationId xmlns:a16="http://schemas.microsoft.com/office/drawing/2014/main" id="{2140F810-59E9-F0BF-6F0E-A2D9BD5755C5}"/>
                </a:ext>
              </a:extLst>
            </p:cNvPr>
            <p:cNvSpPr txBox="1"/>
            <p:nvPr/>
          </p:nvSpPr>
          <p:spPr>
            <a:xfrm>
              <a:off x="6324182" y="6488668"/>
              <a:ext cx="2672526" cy="369332"/>
            </a:xfrm>
            <a:prstGeom prst="rect">
              <a:avLst/>
            </a:prstGeom>
            <a:noFill/>
          </p:spPr>
          <p:txBody>
            <a:bodyPr wrap="none" rtlCol="0">
              <a:spAutoFit/>
            </a:bodyPr>
            <a:lstStyle/>
            <a:p>
              <a:r>
                <a:rPr lang="en-US" dirty="0">
                  <a:solidFill>
                    <a:srgbClr val="0070C0"/>
                  </a:solidFill>
                </a:rPr>
                <a:t>Part of function epilogue</a:t>
              </a:r>
            </a:p>
          </p:txBody>
        </p:sp>
        <p:sp>
          <p:nvSpPr>
            <p:cNvPr id="4" name="Left Brace 3">
              <a:extLst>
                <a:ext uri="{FF2B5EF4-FFF2-40B4-BE49-F238E27FC236}">
                  <a16:creationId xmlns:a16="http://schemas.microsoft.com/office/drawing/2014/main" id="{12A24A3F-8F20-D33D-B5B9-7636763A707B}"/>
                </a:ext>
              </a:extLst>
            </p:cNvPr>
            <p:cNvSpPr/>
            <p:nvPr/>
          </p:nvSpPr>
          <p:spPr>
            <a:xfrm rot="16200000">
              <a:off x="7560549" y="2319917"/>
              <a:ext cx="559841" cy="7924653"/>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7" name="Rectangle 6">
            <a:extLst>
              <a:ext uri="{FF2B5EF4-FFF2-40B4-BE49-F238E27FC236}">
                <a16:creationId xmlns:a16="http://schemas.microsoft.com/office/drawing/2014/main" id="{70DDCCCD-F221-6374-C451-F4DF07FF8E46}"/>
              </a:ext>
            </a:extLst>
          </p:cNvPr>
          <p:cNvSpPr/>
          <p:nvPr/>
        </p:nvSpPr>
        <p:spPr>
          <a:xfrm>
            <a:off x="630449" y="609874"/>
            <a:ext cx="3000668" cy="395308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587776A8-FD8D-D918-75F9-229F83C5EC4E}"/>
              </a:ext>
            </a:extLst>
          </p:cNvPr>
          <p:cNvGrpSpPr/>
          <p:nvPr/>
        </p:nvGrpSpPr>
        <p:grpSpPr>
          <a:xfrm>
            <a:off x="550503" y="713407"/>
            <a:ext cx="3173193" cy="3918379"/>
            <a:chOff x="8890605" y="3046432"/>
            <a:chExt cx="3173193" cy="3918379"/>
          </a:xfrm>
        </p:grpSpPr>
        <p:sp>
          <p:nvSpPr>
            <p:cNvPr id="29" name="Rectangle 28">
              <a:extLst>
                <a:ext uri="{FF2B5EF4-FFF2-40B4-BE49-F238E27FC236}">
                  <a16:creationId xmlns:a16="http://schemas.microsoft.com/office/drawing/2014/main" id="{413BF166-6558-FA16-D191-265AC632B69A}"/>
                </a:ext>
              </a:extLst>
            </p:cNvPr>
            <p:cNvSpPr/>
            <p:nvPr/>
          </p:nvSpPr>
          <p:spPr>
            <a:xfrm>
              <a:off x="9321738" y="420296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a:t>
              </a:r>
              <a:r>
                <a:rPr lang="en-US" dirty="0" err="1"/>
                <a:t>fp</a:t>
              </a:r>
              <a:endParaRPr lang="en-US" dirty="0"/>
            </a:p>
          </p:txBody>
        </p:sp>
        <p:sp>
          <p:nvSpPr>
            <p:cNvPr id="30" name="TextBox 29">
              <a:extLst>
                <a:ext uri="{FF2B5EF4-FFF2-40B4-BE49-F238E27FC236}">
                  <a16:creationId xmlns:a16="http://schemas.microsoft.com/office/drawing/2014/main" id="{51C5F2F8-EDCD-C5C2-DCDD-10C5B0102497}"/>
                </a:ext>
              </a:extLst>
            </p:cNvPr>
            <p:cNvSpPr txBox="1"/>
            <p:nvPr/>
          </p:nvSpPr>
          <p:spPr>
            <a:xfrm>
              <a:off x="9266136" y="6595479"/>
              <a:ext cx="1428596" cy="369332"/>
            </a:xfrm>
            <a:prstGeom prst="rect">
              <a:avLst/>
            </a:prstGeom>
            <a:noFill/>
          </p:spPr>
          <p:txBody>
            <a:bodyPr wrap="none" rtlCol="0">
              <a:spAutoFit/>
            </a:bodyPr>
            <a:lstStyle/>
            <a:p>
              <a:r>
                <a:rPr lang="en-US" dirty="0"/>
                <a:t>low memory</a:t>
              </a:r>
            </a:p>
          </p:txBody>
        </p:sp>
        <p:sp>
          <p:nvSpPr>
            <p:cNvPr id="33" name="Rectangle 32">
              <a:extLst>
                <a:ext uri="{FF2B5EF4-FFF2-40B4-BE49-F238E27FC236}">
                  <a16:creationId xmlns:a16="http://schemas.microsoft.com/office/drawing/2014/main" id="{852F090D-EA8B-B703-AF9E-71E2F9A86A73}"/>
                </a:ext>
              </a:extLst>
            </p:cNvPr>
            <p:cNvSpPr/>
            <p:nvPr/>
          </p:nvSpPr>
          <p:spPr>
            <a:xfrm>
              <a:off x="9319761" y="3884219"/>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34" name="Left Arrow 33">
              <a:extLst>
                <a:ext uri="{FF2B5EF4-FFF2-40B4-BE49-F238E27FC236}">
                  <a16:creationId xmlns:a16="http://schemas.microsoft.com/office/drawing/2014/main" id="{E22C4129-A095-CFC8-C864-AA2CD8D4FBD6}"/>
                </a:ext>
              </a:extLst>
            </p:cNvPr>
            <p:cNvSpPr/>
            <p:nvPr/>
          </p:nvSpPr>
          <p:spPr>
            <a:xfrm>
              <a:off x="10833815" y="6527375"/>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DD127457-CB67-E70B-1C23-A6838F19AE54}"/>
                </a:ext>
              </a:extLst>
            </p:cNvPr>
            <p:cNvSpPr txBox="1"/>
            <p:nvPr/>
          </p:nvSpPr>
          <p:spPr>
            <a:xfrm>
              <a:off x="11287742" y="6301190"/>
              <a:ext cx="428322" cy="369332"/>
            </a:xfrm>
            <a:prstGeom prst="rect">
              <a:avLst/>
            </a:prstGeom>
            <a:noFill/>
          </p:spPr>
          <p:txBody>
            <a:bodyPr wrap="none" rtlCol="0">
              <a:spAutoFit/>
            </a:bodyPr>
            <a:lstStyle/>
            <a:p>
              <a:r>
                <a:rPr lang="en-US" dirty="0" err="1"/>
                <a:t>sp</a:t>
              </a:r>
              <a:endParaRPr lang="en-US" dirty="0"/>
            </a:p>
          </p:txBody>
        </p:sp>
        <p:sp>
          <p:nvSpPr>
            <p:cNvPr id="37" name="Rectangle 36">
              <a:extLst>
                <a:ext uri="{FF2B5EF4-FFF2-40B4-BE49-F238E27FC236}">
                  <a16:creationId xmlns:a16="http://schemas.microsoft.com/office/drawing/2014/main" id="{6F2473EF-521A-FFDA-1ADA-3AAC556DCFA1}"/>
                </a:ext>
              </a:extLst>
            </p:cNvPr>
            <p:cNvSpPr/>
            <p:nvPr/>
          </p:nvSpPr>
          <p:spPr>
            <a:xfrm>
              <a:off x="9318773" y="5765781"/>
              <a:ext cx="1375959" cy="847498"/>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Variables</a:t>
              </a:r>
            </a:p>
          </p:txBody>
        </p:sp>
        <p:sp>
          <p:nvSpPr>
            <p:cNvPr id="38" name="Rectangle 37">
              <a:extLst>
                <a:ext uri="{FF2B5EF4-FFF2-40B4-BE49-F238E27FC236}">
                  <a16:creationId xmlns:a16="http://schemas.microsoft.com/office/drawing/2014/main" id="{1AAD21A7-6E8E-67E9-3653-4DA8D1664049}"/>
                </a:ext>
              </a:extLst>
            </p:cNvPr>
            <p:cNvSpPr/>
            <p:nvPr/>
          </p:nvSpPr>
          <p:spPr>
            <a:xfrm>
              <a:off x="8890605" y="3046432"/>
              <a:ext cx="3173193" cy="584775"/>
            </a:xfrm>
            <a:prstGeom prst="rect">
              <a:avLst/>
            </a:prstGeom>
          </p:spPr>
          <p:txBody>
            <a:bodyPr wrap="square">
              <a:spAutoFit/>
            </a:bodyPr>
            <a:lstStyle/>
            <a:p>
              <a:pPr algn="ctr"/>
              <a:r>
                <a:rPr lang="en-US" sz="1600" dirty="0">
                  <a:solidFill>
                    <a:schemeClr val="accent6"/>
                  </a:solidFill>
                  <a:latin typeface="Consolas" panose="020B0609020204030204" pitchFamily="49" charset="0"/>
                  <a:cs typeface="Consolas" panose="020B0609020204030204" pitchFamily="49" charset="0"/>
                </a:rPr>
                <a:t>Stack frame while during function body execution</a:t>
              </a:r>
            </a:p>
          </p:txBody>
        </p:sp>
        <p:sp>
          <p:nvSpPr>
            <p:cNvPr id="39" name="Rectangle 38">
              <a:extLst>
                <a:ext uri="{FF2B5EF4-FFF2-40B4-BE49-F238E27FC236}">
                  <a16:creationId xmlns:a16="http://schemas.microsoft.com/office/drawing/2014/main" id="{F2BB3AEA-879D-D624-A21B-BF8689484A1A}"/>
                </a:ext>
              </a:extLst>
            </p:cNvPr>
            <p:cNvSpPr/>
            <p:nvPr/>
          </p:nvSpPr>
          <p:spPr>
            <a:xfrm>
              <a:off x="9318774" y="450912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40" name="Rectangle 39">
              <a:extLst>
                <a:ext uri="{FF2B5EF4-FFF2-40B4-BE49-F238E27FC236}">
                  <a16:creationId xmlns:a16="http://schemas.microsoft.com/office/drawing/2014/main" id="{91BEF3E5-AC03-D910-D563-ED6B028A4AC0}"/>
                </a:ext>
              </a:extLst>
            </p:cNvPr>
            <p:cNvSpPr/>
            <p:nvPr/>
          </p:nvSpPr>
          <p:spPr>
            <a:xfrm>
              <a:off x="9320611" y="483742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a:t>
              </a:r>
              <a:r>
                <a:rPr lang="en-US" dirty="0" err="1"/>
                <a:t>fp</a:t>
              </a:r>
              <a:endParaRPr lang="en-US" dirty="0"/>
            </a:p>
          </p:txBody>
        </p:sp>
        <p:sp>
          <p:nvSpPr>
            <p:cNvPr id="43" name="Rectangle 42">
              <a:extLst>
                <a:ext uri="{FF2B5EF4-FFF2-40B4-BE49-F238E27FC236}">
                  <a16:creationId xmlns:a16="http://schemas.microsoft.com/office/drawing/2014/main" id="{2434F352-9FE2-D53C-9CB0-F920E828B3A9}"/>
                </a:ext>
              </a:extLst>
            </p:cNvPr>
            <p:cNvSpPr/>
            <p:nvPr/>
          </p:nvSpPr>
          <p:spPr>
            <a:xfrm>
              <a:off x="9318773" y="513988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46" name="Rectangle 45">
              <a:extLst>
                <a:ext uri="{FF2B5EF4-FFF2-40B4-BE49-F238E27FC236}">
                  <a16:creationId xmlns:a16="http://schemas.microsoft.com/office/drawing/2014/main" id="{4EB4F05A-D32B-E112-DD36-6327EB10F5F8}"/>
                </a:ext>
              </a:extLst>
            </p:cNvPr>
            <p:cNvSpPr/>
            <p:nvPr/>
          </p:nvSpPr>
          <p:spPr>
            <a:xfrm>
              <a:off x="9320610" y="546818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61" name="Right Brace 60">
              <a:extLst>
                <a:ext uri="{FF2B5EF4-FFF2-40B4-BE49-F238E27FC236}">
                  <a16:creationId xmlns:a16="http://schemas.microsoft.com/office/drawing/2014/main" id="{80F4A592-D041-2E73-4B34-8826054D11F0}"/>
                </a:ext>
              </a:extLst>
            </p:cNvPr>
            <p:cNvSpPr/>
            <p:nvPr/>
          </p:nvSpPr>
          <p:spPr>
            <a:xfrm>
              <a:off x="10670176" y="5815994"/>
              <a:ext cx="410836" cy="779485"/>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TextBox 63">
              <a:extLst>
                <a:ext uri="{FF2B5EF4-FFF2-40B4-BE49-F238E27FC236}">
                  <a16:creationId xmlns:a16="http://schemas.microsoft.com/office/drawing/2014/main" id="{FB6CB8FF-D843-B6DB-3A54-6DE18DFF4356}"/>
                </a:ext>
              </a:extLst>
            </p:cNvPr>
            <p:cNvSpPr txBox="1"/>
            <p:nvPr/>
          </p:nvSpPr>
          <p:spPr>
            <a:xfrm>
              <a:off x="10984221" y="6067236"/>
              <a:ext cx="909576" cy="276999"/>
            </a:xfrm>
            <a:prstGeom prst="rect">
              <a:avLst/>
            </a:prstGeom>
            <a:noFill/>
          </p:spPr>
          <p:txBody>
            <a:bodyPr wrap="square" rtlCol="0">
              <a:spAutoFit/>
            </a:bodyPr>
            <a:lstStyle/>
            <a:p>
              <a:r>
                <a:rPr lang="en-US" sz="1200" dirty="0"/>
                <a:t>FRMADD</a:t>
              </a:r>
            </a:p>
          </p:txBody>
        </p:sp>
      </p:grpSp>
      <p:grpSp>
        <p:nvGrpSpPr>
          <p:cNvPr id="66" name="Group 65">
            <a:extLst>
              <a:ext uri="{FF2B5EF4-FFF2-40B4-BE49-F238E27FC236}">
                <a16:creationId xmlns:a16="http://schemas.microsoft.com/office/drawing/2014/main" id="{409459CC-F666-841C-EA21-F0CCF6DA48F7}"/>
              </a:ext>
            </a:extLst>
          </p:cNvPr>
          <p:cNvGrpSpPr/>
          <p:nvPr/>
        </p:nvGrpSpPr>
        <p:grpSpPr>
          <a:xfrm>
            <a:off x="2386170" y="2148522"/>
            <a:ext cx="830953" cy="369332"/>
            <a:chOff x="1653962" y="2057134"/>
            <a:chExt cx="830953" cy="369332"/>
          </a:xfrm>
        </p:grpSpPr>
        <p:sp>
          <p:nvSpPr>
            <p:cNvPr id="73" name="Left Arrow 72">
              <a:extLst>
                <a:ext uri="{FF2B5EF4-FFF2-40B4-BE49-F238E27FC236}">
                  <a16:creationId xmlns:a16="http://schemas.microsoft.com/office/drawing/2014/main" id="{B512BA5A-04A4-7CDB-494B-5D74AF798872}"/>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9F046E9B-AF1E-1682-DCD2-041C45D0ABD1}"/>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sp>
        <p:nvSpPr>
          <p:cNvPr id="96" name="Right Brace 95">
            <a:extLst>
              <a:ext uri="{FF2B5EF4-FFF2-40B4-BE49-F238E27FC236}">
                <a16:creationId xmlns:a16="http://schemas.microsoft.com/office/drawing/2014/main" id="{6140688F-11AF-C467-F3EA-2923A7B52E95}"/>
              </a:ext>
            </a:extLst>
          </p:cNvPr>
          <p:cNvSpPr/>
          <p:nvPr/>
        </p:nvSpPr>
        <p:spPr>
          <a:xfrm>
            <a:off x="2345998" y="2488515"/>
            <a:ext cx="410836" cy="95872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7" name="TextBox 96">
            <a:extLst>
              <a:ext uri="{FF2B5EF4-FFF2-40B4-BE49-F238E27FC236}">
                <a16:creationId xmlns:a16="http://schemas.microsoft.com/office/drawing/2014/main" id="{72A03E63-CD39-C105-751F-4E6AB5256EFA}"/>
              </a:ext>
            </a:extLst>
          </p:cNvPr>
          <p:cNvSpPr txBox="1"/>
          <p:nvPr/>
        </p:nvSpPr>
        <p:spPr>
          <a:xfrm>
            <a:off x="2660043" y="2739757"/>
            <a:ext cx="909576" cy="276999"/>
          </a:xfrm>
          <a:prstGeom prst="rect">
            <a:avLst/>
          </a:prstGeom>
          <a:noFill/>
        </p:spPr>
        <p:txBody>
          <a:bodyPr wrap="square" rtlCol="0">
            <a:spAutoFit/>
          </a:bodyPr>
          <a:lstStyle/>
          <a:p>
            <a:r>
              <a:rPr lang="en-US" sz="1200" dirty="0"/>
              <a:t>FP_OFF</a:t>
            </a:r>
          </a:p>
        </p:txBody>
      </p:sp>
      <p:sp>
        <p:nvSpPr>
          <p:cNvPr id="98" name="Rectangle 97">
            <a:extLst>
              <a:ext uri="{FF2B5EF4-FFF2-40B4-BE49-F238E27FC236}">
                <a16:creationId xmlns:a16="http://schemas.microsoft.com/office/drawing/2014/main" id="{E32B1F04-A524-3552-3D59-4874AF9F2783}"/>
              </a:ext>
            </a:extLst>
          </p:cNvPr>
          <p:cNvSpPr/>
          <p:nvPr/>
        </p:nvSpPr>
        <p:spPr>
          <a:xfrm>
            <a:off x="4360177" y="609874"/>
            <a:ext cx="3345716" cy="395308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9" name="Group 98">
            <a:extLst>
              <a:ext uri="{FF2B5EF4-FFF2-40B4-BE49-F238E27FC236}">
                <a16:creationId xmlns:a16="http://schemas.microsoft.com/office/drawing/2014/main" id="{EF60BAE7-F2A8-17DA-8F34-1CB411EFF4A5}"/>
              </a:ext>
            </a:extLst>
          </p:cNvPr>
          <p:cNvGrpSpPr/>
          <p:nvPr/>
        </p:nvGrpSpPr>
        <p:grpSpPr>
          <a:xfrm>
            <a:off x="4294746" y="590097"/>
            <a:ext cx="3214341" cy="4014250"/>
            <a:chOff x="8909479" y="2950561"/>
            <a:chExt cx="3214341" cy="4014250"/>
          </a:xfrm>
        </p:grpSpPr>
        <p:sp>
          <p:nvSpPr>
            <p:cNvPr id="100" name="Rectangle 99">
              <a:extLst>
                <a:ext uri="{FF2B5EF4-FFF2-40B4-BE49-F238E27FC236}">
                  <a16:creationId xmlns:a16="http://schemas.microsoft.com/office/drawing/2014/main" id="{B394E1EF-71B6-D633-9609-C38E6978957C}"/>
                </a:ext>
              </a:extLst>
            </p:cNvPr>
            <p:cNvSpPr/>
            <p:nvPr/>
          </p:nvSpPr>
          <p:spPr>
            <a:xfrm>
              <a:off x="9321738" y="420296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a:t>
              </a:r>
              <a:r>
                <a:rPr lang="en-US" dirty="0" err="1"/>
                <a:t>fp</a:t>
              </a:r>
              <a:endParaRPr lang="en-US" dirty="0"/>
            </a:p>
          </p:txBody>
        </p:sp>
        <p:sp>
          <p:nvSpPr>
            <p:cNvPr id="101" name="TextBox 100">
              <a:extLst>
                <a:ext uri="{FF2B5EF4-FFF2-40B4-BE49-F238E27FC236}">
                  <a16:creationId xmlns:a16="http://schemas.microsoft.com/office/drawing/2014/main" id="{F6CA3F48-197E-C3F9-E407-BB16225AD343}"/>
                </a:ext>
              </a:extLst>
            </p:cNvPr>
            <p:cNvSpPr txBox="1"/>
            <p:nvPr/>
          </p:nvSpPr>
          <p:spPr>
            <a:xfrm>
              <a:off x="9266136" y="6595479"/>
              <a:ext cx="1428596" cy="369332"/>
            </a:xfrm>
            <a:prstGeom prst="rect">
              <a:avLst/>
            </a:prstGeom>
            <a:noFill/>
          </p:spPr>
          <p:txBody>
            <a:bodyPr wrap="none" rtlCol="0">
              <a:spAutoFit/>
            </a:bodyPr>
            <a:lstStyle/>
            <a:p>
              <a:r>
                <a:rPr lang="en-US" dirty="0"/>
                <a:t>low memory</a:t>
              </a:r>
            </a:p>
          </p:txBody>
        </p:sp>
        <p:sp>
          <p:nvSpPr>
            <p:cNvPr id="102" name="Rectangle 101">
              <a:extLst>
                <a:ext uri="{FF2B5EF4-FFF2-40B4-BE49-F238E27FC236}">
                  <a16:creationId xmlns:a16="http://schemas.microsoft.com/office/drawing/2014/main" id="{9BFB56BF-3F33-3F4B-6A36-15E93723F96F}"/>
                </a:ext>
              </a:extLst>
            </p:cNvPr>
            <p:cNvSpPr/>
            <p:nvPr/>
          </p:nvSpPr>
          <p:spPr>
            <a:xfrm>
              <a:off x="9319761" y="3884219"/>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03" name="Left Arrow 102">
              <a:extLst>
                <a:ext uri="{FF2B5EF4-FFF2-40B4-BE49-F238E27FC236}">
                  <a16:creationId xmlns:a16="http://schemas.microsoft.com/office/drawing/2014/main" id="{BEBCC322-562A-8E07-59B2-38F55AB6F645}"/>
                </a:ext>
              </a:extLst>
            </p:cNvPr>
            <p:cNvSpPr/>
            <p:nvPr/>
          </p:nvSpPr>
          <p:spPr>
            <a:xfrm>
              <a:off x="10705682" y="5739241"/>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a:extLst>
                <a:ext uri="{FF2B5EF4-FFF2-40B4-BE49-F238E27FC236}">
                  <a16:creationId xmlns:a16="http://schemas.microsoft.com/office/drawing/2014/main" id="{2BA78956-B70F-02B0-AF95-2149B5A0013C}"/>
                </a:ext>
              </a:extLst>
            </p:cNvPr>
            <p:cNvSpPr txBox="1"/>
            <p:nvPr/>
          </p:nvSpPr>
          <p:spPr>
            <a:xfrm>
              <a:off x="11159609" y="5513056"/>
              <a:ext cx="428322" cy="369332"/>
            </a:xfrm>
            <a:prstGeom prst="rect">
              <a:avLst/>
            </a:prstGeom>
            <a:noFill/>
          </p:spPr>
          <p:txBody>
            <a:bodyPr wrap="none" rtlCol="0">
              <a:spAutoFit/>
            </a:bodyPr>
            <a:lstStyle/>
            <a:p>
              <a:r>
                <a:rPr lang="en-US" dirty="0" err="1"/>
                <a:t>sp</a:t>
              </a:r>
              <a:endParaRPr lang="en-US" dirty="0"/>
            </a:p>
          </p:txBody>
        </p:sp>
        <p:sp>
          <p:nvSpPr>
            <p:cNvPr id="105" name="Rectangle 104">
              <a:extLst>
                <a:ext uri="{FF2B5EF4-FFF2-40B4-BE49-F238E27FC236}">
                  <a16:creationId xmlns:a16="http://schemas.microsoft.com/office/drawing/2014/main" id="{D30EA47C-F783-0DD6-D34A-A0C57B90195B}"/>
                </a:ext>
              </a:extLst>
            </p:cNvPr>
            <p:cNvSpPr/>
            <p:nvPr/>
          </p:nvSpPr>
          <p:spPr>
            <a:xfrm>
              <a:off x="9318773" y="5765781"/>
              <a:ext cx="1375959" cy="847498"/>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Variables</a:t>
              </a:r>
            </a:p>
          </p:txBody>
        </p:sp>
        <p:sp>
          <p:nvSpPr>
            <p:cNvPr id="106" name="Rectangle 105">
              <a:extLst>
                <a:ext uri="{FF2B5EF4-FFF2-40B4-BE49-F238E27FC236}">
                  <a16:creationId xmlns:a16="http://schemas.microsoft.com/office/drawing/2014/main" id="{04C97CFD-DD76-7370-8DD8-B0FFCE980936}"/>
                </a:ext>
              </a:extLst>
            </p:cNvPr>
            <p:cNvSpPr/>
            <p:nvPr/>
          </p:nvSpPr>
          <p:spPr>
            <a:xfrm>
              <a:off x="8909479" y="2950561"/>
              <a:ext cx="3214341" cy="830997"/>
            </a:xfrm>
            <a:prstGeom prst="rect">
              <a:avLst/>
            </a:prstGeom>
          </p:spPr>
          <p:txBody>
            <a:bodyPr wrap="none">
              <a:spAutoFit/>
            </a:bodyPr>
            <a:lstStyle/>
            <a:p>
              <a:pPr algn="ctr"/>
              <a:r>
                <a:rPr lang="en-US" sz="1600" dirty="0">
                  <a:solidFill>
                    <a:schemeClr val="accent6"/>
                  </a:solidFill>
                  <a:latin typeface="Consolas" panose="020B0609020204030204" pitchFamily="49" charset="0"/>
                  <a:cs typeface="Consolas" panose="020B0609020204030204" pitchFamily="49" charset="0"/>
                </a:rPr>
                <a:t>Deallocate Space for locals</a:t>
              </a:r>
            </a:p>
            <a:p>
              <a:pPr algn="ctr"/>
              <a:r>
                <a:rPr lang="en-US" sz="1600" dirty="0">
                  <a:solidFill>
                    <a:schemeClr val="accent6"/>
                  </a:solidFill>
                  <a:latin typeface="Consolas" panose="020B0609020204030204" pitchFamily="49" charset="0"/>
                  <a:cs typeface="Consolas" panose="020B0609020204030204" pitchFamily="49" charset="0"/>
                </a:rPr>
                <a:t>Put SP back so pop works</a:t>
              </a:r>
            </a:p>
            <a:p>
              <a:pPr algn="ctr"/>
              <a:r>
                <a:rPr lang="en-US" sz="1600" dirty="0">
                  <a:solidFill>
                    <a:srgbClr val="0070C0"/>
                  </a:solidFill>
                  <a:latin typeface="Consolas" panose="020B0609020204030204" pitchFamily="49" charset="0"/>
                  <a:cs typeface="Consolas" panose="020B0609020204030204" pitchFamily="49" charset="0"/>
                </a:rPr>
                <a:t>sub </a:t>
              </a:r>
              <a:r>
                <a:rPr lang="en-US" sz="1600" dirty="0" err="1">
                  <a:solidFill>
                    <a:srgbClr val="0070C0"/>
                  </a:solidFill>
                  <a:latin typeface="Consolas" panose="020B0609020204030204" pitchFamily="49" charset="0"/>
                  <a:cs typeface="Consolas" panose="020B0609020204030204" pitchFamily="49" charset="0"/>
                </a:rPr>
                <a:t>sp</a:t>
              </a:r>
              <a:r>
                <a:rPr lang="en-US" sz="1600" dirty="0">
                  <a:solidFill>
                    <a:srgbClr val="0070C0"/>
                  </a:solidFill>
                  <a:latin typeface="Consolas" panose="020B0609020204030204" pitchFamily="49" charset="0"/>
                  <a:cs typeface="Consolas" panose="020B0609020204030204" pitchFamily="49" charset="0"/>
                </a:rPr>
                <a:t>, </a:t>
              </a:r>
              <a:r>
                <a:rPr lang="en-US" sz="1600" dirty="0" err="1">
                  <a:solidFill>
                    <a:srgbClr val="0070C0"/>
                  </a:solidFill>
                  <a:latin typeface="Consolas" panose="020B0609020204030204" pitchFamily="49" charset="0"/>
                  <a:cs typeface="Consolas" panose="020B0609020204030204" pitchFamily="49" charset="0"/>
                </a:rPr>
                <a:t>fp</a:t>
              </a:r>
              <a:r>
                <a:rPr lang="en-US" sz="1600" dirty="0">
                  <a:solidFill>
                    <a:srgbClr val="0070C0"/>
                  </a:solidFill>
                  <a:latin typeface="Consolas" panose="020B0609020204030204" pitchFamily="49" charset="0"/>
                  <a:cs typeface="Consolas" panose="020B0609020204030204" pitchFamily="49" charset="0"/>
                </a:rPr>
                <a:t>, FP_OFF</a:t>
              </a:r>
            </a:p>
          </p:txBody>
        </p:sp>
        <p:sp>
          <p:nvSpPr>
            <p:cNvPr id="107" name="Rectangle 106">
              <a:extLst>
                <a:ext uri="{FF2B5EF4-FFF2-40B4-BE49-F238E27FC236}">
                  <a16:creationId xmlns:a16="http://schemas.microsoft.com/office/drawing/2014/main" id="{6945C084-7BFC-BFC7-E830-084F1BD49608}"/>
                </a:ext>
              </a:extLst>
            </p:cNvPr>
            <p:cNvSpPr/>
            <p:nvPr/>
          </p:nvSpPr>
          <p:spPr>
            <a:xfrm>
              <a:off x="9318774" y="450912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08" name="Rectangle 107">
              <a:extLst>
                <a:ext uri="{FF2B5EF4-FFF2-40B4-BE49-F238E27FC236}">
                  <a16:creationId xmlns:a16="http://schemas.microsoft.com/office/drawing/2014/main" id="{6BEAB4BB-F696-5C01-E1A9-AF73D3B7F8F6}"/>
                </a:ext>
              </a:extLst>
            </p:cNvPr>
            <p:cNvSpPr/>
            <p:nvPr/>
          </p:nvSpPr>
          <p:spPr>
            <a:xfrm>
              <a:off x="9320611" y="483742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a:t>
              </a:r>
              <a:r>
                <a:rPr lang="en-US" dirty="0" err="1"/>
                <a:t>fp</a:t>
              </a:r>
              <a:endParaRPr lang="en-US" dirty="0"/>
            </a:p>
          </p:txBody>
        </p:sp>
        <p:sp>
          <p:nvSpPr>
            <p:cNvPr id="109" name="Rectangle 108">
              <a:extLst>
                <a:ext uri="{FF2B5EF4-FFF2-40B4-BE49-F238E27FC236}">
                  <a16:creationId xmlns:a16="http://schemas.microsoft.com/office/drawing/2014/main" id="{9CC8022B-EAA9-C73F-8377-BFA57EA0E64C}"/>
                </a:ext>
              </a:extLst>
            </p:cNvPr>
            <p:cNvSpPr/>
            <p:nvPr/>
          </p:nvSpPr>
          <p:spPr>
            <a:xfrm>
              <a:off x="9318773" y="513988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110" name="Rectangle 109">
              <a:extLst>
                <a:ext uri="{FF2B5EF4-FFF2-40B4-BE49-F238E27FC236}">
                  <a16:creationId xmlns:a16="http://schemas.microsoft.com/office/drawing/2014/main" id="{22307124-F777-19D6-0562-5257969B408D}"/>
                </a:ext>
              </a:extLst>
            </p:cNvPr>
            <p:cNvSpPr/>
            <p:nvPr/>
          </p:nvSpPr>
          <p:spPr>
            <a:xfrm>
              <a:off x="9320610" y="546818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111" name="Right Brace 110">
              <a:extLst>
                <a:ext uri="{FF2B5EF4-FFF2-40B4-BE49-F238E27FC236}">
                  <a16:creationId xmlns:a16="http://schemas.microsoft.com/office/drawing/2014/main" id="{304DD1CB-188D-9D95-066A-F8CEE7349C6C}"/>
                </a:ext>
              </a:extLst>
            </p:cNvPr>
            <p:cNvSpPr/>
            <p:nvPr/>
          </p:nvSpPr>
          <p:spPr>
            <a:xfrm>
              <a:off x="10670176" y="5815994"/>
              <a:ext cx="410836" cy="779485"/>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2" name="TextBox 111">
              <a:extLst>
                <a:ext uri="{FF2B5EF4-FFF2-40B4-BE49-F238E27FC236}">
                  <a16:creationId xmlns:a16="http://schemas.microsoft.com/office/drawing/2014/main" id="{463A43AB-CBA8-813B-098E-22517040F54B}"/>
                </a:ext>
              </a:extLst>
            </p:cNvPr>
            <p:cNvSpPr txBox="1"/>
            <p:nvPr/>
          </p:nvSpPr>
          <p:spPr>
            <a:xfrm>
              <a:off x="11068113" y="5996062"/>
              <a:ext cx="1039635" cy="461665"/>
            </a:xfrm>
            <a:prstGeom prst="rect">
              <a:avLst/>
            </a:prstGeom>
            <a:solidFill>
              <a:schemeClr val="bg1"/>
            </a:solidFill>
            <a:ln>
              <a:solidFill>
                <a:schemeClr val="accent1"/>
              </a:solidFill>
            </a:ln>
          </p:spPr>
          <p:txBody>
            <a:bodyPr wrap="square" rtlCol="0">
              <a:spAutoFit/>
            </a:bodyPr>
            <a:lstStyle/>
            <a:p>
              <a:r>
                <a:rPr lang="en-US" sz="1200" dirty="0">
                  <a:solidFill>
                    <a:srgbClr val="FF0000"/>
                  </a:solidFill>
                </a:rPr>
                <a:t>Deallocated</a:t>
              </a:r>
            </a:p>
            <a:p>
              <a:r>
                <a:rPr lang="en-US" sz="1200" dirty="0">
                  <a:solidFill>
                    <a:srgbClr val="FF0000"/>
                  </a:solidFill>
                </a:rPr>
                <a:t>stack space</a:t>
              </a:r>
            </a:p>
          </p:txBody>
        </p:sp>
      </p:grpSp>
      <p:sp>
        <p:nvSpPr>
          <p:cNvPr id="113" name="TextBox 112">
            <a:extLst>
              <a:ext uri="{FF2B5EF4-FFF2-40B4-BE49-F238E27FC236}">
                <a16:creationId xmlns:a16="http://schemas.microsoft.com/office/drawing/2014/main" id="{DDF675F7-A0AB-1359-77E9-7A7A0280D292}"/>
              </a:ext>
            </a:extLst>
          </p:cNvPr>
          <p:cNvSpPr txBox="1"/>
          <p:nvPr/>
        </p:nvSpPr>
        <p:spPr>
          <a:xfrm>
            <a:off x="3828238" y="4714570"/>
            <a:ext cx="3653050" cy="1200329"/>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tx2"/>
                </a:solidFill>
              </a:rPr>
              <a:t>Move SP back to where it was after the push in the prologue. So, the pop works properly (this also deallocates the local variables)</a:t>
            </a:r>
          </a:p>
        </p:txBody>
      </p:sp>
      <p:grpSp>
        <p:nvGrpSpPr>
          <p:cNvPr id="114" name="Group 113">
            <a:extLst>
              <a:ext uri="{FF2B5EF4-FFF2-40B4-BE49-F238E27FC236}">
                <a16:creationId xmlns:a16="http://schemas.microsoft.com/office/drawing/2014/main" id="{0DA402BD-EF8A-DD37-6950-70A1268AA057}"/>
              </a:ext>
            </a:extLst>
          </p:cNvPr>
          <p:cNvGrpSpPr/>
          <p:nvPr/>
        </p:nvGrpSpPr>
        <p:grpSpPr>
          <a:xfrm>
            <a:off x="6111539" y="2121083"/>
            <a:ext cx="830953" cy="369332"/>
            <a:chOff x="1653962" y="2057134"/>
            <a:chExt cx="830953" cy="369332"/>
          </a:xfrm>
        </p:grpSpPr>
        <p:sp>
          <p:nvSpPr>
            <p:cNvPr id="115" name="Left Arrow 114">
              <a:extLst>
                <a:ext uri="{FF2B5EF4-FFF2-40B4-BE49-F238E27FC236}">
                  <a16:creationId xmlns:a16="http://schemas.microsoft.com/office/drawing/2014/main" id="{3DE79FF5-723D-D928-4AD2-1E1DFD7A48EF}"/>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a:extLst>
                <a:ext uri="{FF2B5EF4-FFF2-40B4-BE49-F238E27FC236}">
                  <a16:creationId xmlns:a16="http://schemas.microsoft.com/office/drawing/2014/main" id="{A98A3431-3477-8D41-1B7D-FAB125DDD28D}"/>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sp>
        <p:nvSpPr>
          <p:cNvPr id="117" name="Right Brace 116">
            <a:extLst>
              <a:ext uri="{FF2B5EF4-FFF2-40B4-BE49-F238E27FC236}">
                <a16:creationId xmlns:a16="http://schemas.microsoft.com/office/drawing/2014/main" id="{B0D31642-ECB3-637C-B392-ABDF90E3E8C2}"/>
              </a:ext>
            </a:extLst>
          </p:cNvPr>
          <p:cNvSpPr/>
          <p:nvPr/>
        </p:nvSpPr>
        <p:spPr>
          <a:xfrm>
            <a:off x="6071367" y="2461076"/>
            <a:ext cx="410836" cy="95872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8" name="TextBox 117">
            <a:extLst>
              <a:ext uri="{FF2B5EF4-FFF2-40B4-BE49-F238E27FC236}">
                <a16:creationId xmlns:a16="http://schemas.microsoft.com/office/drawing/2014/main" id="{08039521-AECC-2AD3-2AC1-B7A57BF44EB0}"/>
              </a:ext>
            </a:extLst>
          </p:cNvPr>
          <p:cNvSpPr txBox="1"/>
          <p:nvPr/>
        </p:nvSpPr>
        <p:spPr>
          <a:xfrm>
            <a:off x="6385412" y="2712318"/>
            <a:ext cx="909576" cy="276999"/>
          </a:xfrm>
          <a:prstGeom prst="rect">
            <a:avLst/>
          </a:prstGeom>
          <a:noFill/>
        </p:spPr>
        <p:txBody>
          <a:bodyPr wrap="square" rtlCol="0">
            <a:spAutoFit/>
          </a:bodyPr>
          <a:lstStyle/>
          <a:p>
            <a:r>
              <a:rPr lang="en-US" sz="1200" dirty="0"/>
              <a:t>FP_OFF</a:t>
            </a:r>
          </a:p>
        </p:txBody>
      </p:sp>
      <p:sp>
        <p:nvSpPr>
          <p:cNvPr id="121" name="TextBox 120">
            <a:extLst>
              <a:ext uri="{FF2B5EF4-FFF2-40B4-BE49-F238E27FC236}">
                <a16:creationId xmlns:a16="http://schemas.microsoft.com/office/drawing/2014/main" id="{AF4AA8D9-4BAF-0982-9576-AC0FC2A887AB}"/>
              </a:ext>
            </a:extLst>
          </p:cNvPr>
          <p:cNvSpPr txBox="1"/>
          <p:nvPr/>
        </p:nvSpPr>
        <p:spPr>
          <a:xfrm>
            <a:off x="630449" y="4783363"/>
            <a:ext cx="3173192" cy="646331"/>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tx2"/>
                </a:solidFill>
              </a:rPr>
              <a:t>Use </a:t>
            </a:r>
            <a:r>
              <a:rPr lang="en-US" dirty="0" err="1">
                <a:solidFill>
                  <a:schemeClr val="tx2"/>
                </a:solidFill>
              </a:rPr>
              <a:t>fp</a:t>
            </a:r>
            <a:r>
              <a:rPr lang="en-US" dirty="0">
                <a:solidFill>
                  <a:schemeClr val="tx2"/>
                </a:solidFill>
              </a:rPr>
              <a:t> as a pointer to find local variables on the stack</a:t>
            </a:r>
          </a:p>
        </p:txBody>
      </p:sp>
      <p:sp>
        <p:nvSpPr>
          <p:cNvPr id="6" name="TextBox 5">
            <a:extLst>
              <a:ext uri="{FF2B5EF4-FFF2-40B4-BE49-F238E27FC236}">
                <a16:creationId xmlns:a16="http://schemas.microsoft.com/office/drawing/2014/main" id="{3AE3697D-4FB8-1574-CF70-8C40D53F61D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9" name="Group 8">
            <a:extLst>
              <a:ext uri="{FF2B5EF4-FFF2-40B4-BE49-F238E27FC236}">
                <a16:creationId xmlns:a16="http://schemas.microsoft.com/office/drawing/2014/main" id="{F2CB5E63-9C6D-A796-D957-57570BF27FDD}"/>
              </a:ext>
            </a:extLst>
          </p:cNvPr>
          <p:cNvGrpSpPr/>
          <p:nvPr/>
        </p:nvGrpSpPr>
        <p:grpSpPr>
          <a:xfrm>
            <a:off x="99902" y="2193100"/>
            <a:ext cx="1025845" cy="2104152"/>
            <a:chOff x="2627387" y="1799527"/>
            <a:chExt cx="1025845" cy="2104152"/>
          </a:xfrm>
        </p:grpSpPr>
        <p:sp>
          <p:nvSpPr>
            <p:cNvPr id="10" name="TextBox 9">
              <a:extLst>
                <a:ext uri="{FF2B5EF4-FFF2-40B4-BE49-F238E27FC236}">
                  <a16:creationId xmlns:a16="http://schemas.microsoft.com/office/drawing/2014/main" id="{8EAC72C3-DC56-70B0-01FC-59EB989C081C}"/>
                </a:ext>
              </a:extLst>
            </p:cNvPr>
            <p:cNvSpPr txBox="1"/>
            <p:nvPr/>
          </p:nvSpPr>
          <p:spPr>
            <a:xfrm>
              <a:off x="2627387" y="2593836"/>
              <a:ext cx="739647" cy="523220"/>
            </a:xfrm>
            <a:prstGeom prst="rect">
              <a:avLst/>
            </a:prstGeom>
            <a:solidFill>
              <a:schemeClr val="bg1"/>
            </a:solidFill>
            <a:ln w="25400">
              <a:solidFill>
                <a:schemeClr val="accent1"/>
              </a:solidFill>
            </a:ln>
          </p:spPr>
          <p:txBody>
            <a:bodyPr wrap="square" rtlCol="0">
              <a:spAutoFit/>
            </a:bodyPr>
            <a:lstStyle/>
            <a:p>
              <a:r>
                <a:rPr lang="en-US" sz="1400" dirty="0"/>
                <a:t> Stack Frame</a:t>
              </a:r>
            </a:p>
          </p:txBody>
        </p:sp>
        <p:sp>
          <p:nvSpPr>
            <p:cNvPr id="11" name="Right Brace 10">
              <a:extLst>
                <a:ext uri="{FF2B5EF4-FFF2-40B4-BE49-F238E27FC236}">
                  <a16:creationId xmlns:a16="http://schemas.microsoft.com/office/drawing/2014/main" id="{88613799-DADA-C4CE-0824-AD325D06F08E}"/>
                </a:ext>
              </a:extLst>
            </p:cNvPr>
            <p:cNvSpPr/>
            <p:nvPr/>
          </p:nvSpPr>
          <p:spPr>
            <a:xfrm rot="10800000">
              <a:off x="3267182" y="1799527"/>
              <a:ext cx="386050" cy="2104152"/>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57F2FF41-1811-7949-4CF3-0AE3AF721F4A}"/>
              </a:ext>
            </a:extLst>
          </p:cNvPr>
          <p:cNvGrpSpPr/>
          <p:nvPr/>
        </p:nvGrpSpPr>
        <p:grpSpPr>
          <a:xfrm>
            <a:off x="3521431" y="2176102"/>
            <a:ext cx="1138529" cy="1233970"/>
            <a:chOff x="2567817" y="2669709"/>
            <a:chExt cx="1138529" cy="1233970"/>
          </a:xfrm>
        </p:grpSpPr>
        <p:sp>
          <p:nvSpPr>
            <p:cNvPr id="13" name="TextBox 12">
              <a:extLst>
                <a:ext uri="{FF2B5EF4-FFF2-40B4-BE49-F238E27FC236}">
                  <a16:creationId xmlns:a16="http://schemas.microsoft.com/office/drawing/2014/main" id="{FBF1B6ED-7FB8-A26A-542E-707B7F383E87}"/>
                </a:ext>
              </a:extLst>
            </p:cNvPr>
            <p:cNvSpPr txBox="1"/>
            <p:nvPr/>
          </p:nvSpPr>
          <p:spPr>
            <a:xfrm>
              <a:off x="2567817" y="3021044"/>
              <a:ext cx="739647" cy="523220"/>
            </a:xfrm>
            <a:prstGeom prst="rect">
              <a:avLst/>
            </a:prstGeom>
            <a:solidFill>
              <a:schemeClr val="bg1"/>
            </a:solidFill>
            <a:ln w="25400">
              <a:solidFill>
                <a:schemeClr val="accent1"/>
              </a:solidFill>
            </a:ln>
          </p:spPr>
          <p:txBody>
            <a:bodyPr wrap="square" rtlCol="0">
              <a:spAutoFit/>
            </a:bodyPr>
            <a:lstStyle/>
            <a:p>
              <a:r>
                <a:rPr lang="en-US" sz="1400" dirty="0"/>
                <a:t> Stack Frame</a:t>
              </a:r>
            </a:p>
          </p:txBody>
        </p:sp>
        <p:sp>
          <p:nvSpPr>
            <p:cNvPr id="14" name="Right Brace 13">
              <a:extLst>
                <a:ext uri="{FF2B5EF4-FFF2-40B4-BE49-F238E27FC236}">
                  <a16:creationId xmlns:a16="http://schemas.microsoft.com/office/drawing/2014/main" id="{1345AA20-4249-B21F-81BB-89E770E265B5}"/>
                </a:ext>
              </a:extLst>
            </p:cNvPr>
            <p:cNvSpPr/>
            <p:nvPr/>
          </p:nvSpPr>
          <p:spPr>
            <a:xfrm rot="10800000">
              <a:off x="3267181" y="2669709"/>
              <a:ext cx="439165" cy="123397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6A3A93CE-9D95-D9BF-3374-218F753A739E}"/>
              </a:ext>
            </a:extLst>
          </p:cNvPr>
          <p:cNvGrpSpPr/>
          <p:nvPr/>
        </p:nvGrpSpPr>
        <p:grpSpPr>
          <a:xfrm>
            <a:off x="7655888" y="1355416"/>
            <a:ext cx="1154314" cy="622262"/>
            <a:chOff x="2539035" y="3281417"/>
            <a:chExt cx="1154314" cy="622262"/>
          </a:xfrm>
        </p:grpSpPr>
        <p:sp>
          <p:nvSpPr>
            <p:cNvPr id="16" name="TextBox 15">
              <a:extLst>
                <a:ext uri="{FF2B5EF4-FFF2-40B4-BE49-F238E27FC236}">
                  <a16:creationId xmlns:a16="http://schemas.microsoft.com/office/drawing/2014/main" id="{2D0CF3FF-1DD8-7B78-FFD1-792DFB13BC85}"/>
                </a:ext>
              </a:extLst>
            </p:cNvPr>
            <p:cNvSpPr txBox="1"/>
            <p:nvPr/>
          </p:nvSpPr>
          <p:spPr>
            <a:xfrm>
              <a:off x="2539035" y="3363171"/>
              <a:ext cx="739647" cy="523220"/>
            </a:xfrm>
            <a:prstGeom prst="rect">
              <a:avLst/>
            </a:prstGeom>
            <a:solidFill>
              <a:schemeClr val="bg1"/>
            </a:solidFill>
            <a:ln w="25400">
              <a:solidFill>
                <a:schemeClr val="accent1"/>
              </a:solidFill>
            </a:ln>
          </p:spPr>
          <p:txBody>
            <a:bodyPr wrap="square" rtlCol="0">
              <a:spAutoFit/>
            </a:bodyPr>
            <a:lstStyle/>
            <a:p>
              <a:r>
                <a:rPr lang="en-US" sz="1400" dirty="0"/>
                <a:t> Stack Frame</a:t>
              </a:r>
            </a:p>
          </p:txBody>
        </p:sp>
        <p:sp>
          <p:nvSpPr>
            <p:cNvPr id="17" name="Right Brace 16">
              <a:extLst>
                <a:ext uri="{FF2B5EF4-FFF2-40B4-BE49-F238E27FC236}">
                  <a16:creationId xmlns:a16="http://schemas.microsoft.com/office/drawing/2014/main" id="{FFEEEF47-866F-47F4-7EC8-CC69D1BDE6E4}"/>
                </a:ext>
              </a:extLst>
            </p:cNvPr>
            <p:cNvSpPr/>
            <p:nvPr/>
          </p:nvSpPr>
          <p:spPr>
            <a:xfrm rot="10800000">
              <a:off x="3267181" y="3281417"/>
              <a:ext cx="426168" cy="622262"/>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2047574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6A86B9-6A41-855A-2956-087195C3C7BB}"/>
              </a:ext>
            </a:extLst>
          </p:cNvPr>
          <p:cNvSpPr>
            <a:spLocks noGrp="1"/>
          </p:cNvSpPr>
          <p:nvPr>
            <p:ph type="title"/>
          </p:nvPr>
        </p:nvSpPr>
        <p:spPr>
          <a:xfrm>
            <a:off x="505421" y="119999"/>
            <a:ext cx="10515600" cy="382647"/>
          </a:xfrm>
        </p:spPr>
        <p:txBody>
          <a:bodyPr/>
          <a:lstStyle/>
          <a:p>
            <a:r>
              <a:rPr lang="en-US" dirty="0"/>
              <a:t>Local Variables on the stack</a:t>
            </a:r>
          </a:p>
        </p:txBody>
      </p:sp>
      <p:sp>
        <p:nvSpPr>
          <p:cNvPr id="5" name="Content Placeholder 4">
            <a:extLst>
              <a:ext uri="{FF2B5EF4-FFF2-40B4-BE49-F238E27FC236}">
                <a16:creationId xmlns:a16="http://schemas.microsoft.com/office/drawing/2014/main" id="{76CB227E-69D3-54A2-24D4-E0EF7EC9F203}"/>
              </a:ext>
            </a:extLst>
          </p:cNvPr>
          <p:cNvSpPr>
            <a:spLocks noGrp="1"/>
          </p:cNvSpPr>
          <p:nvPr>
            <p:ph sz="quarter" idx="17"/>
          </p:nvPr>
        </p:nvSpPr>
        <p:spPr>
          <a:xfrm>
            <a:off x="560268" y="4169663"/>
            <a:ext cx="5796333" cy="2454896"/>
          </a:xfrm>
          <a:solidFill>
            <a:schemeClr val="accent4">
              <a:lumMod val="20000"/>
              <a:lumOff val="80000"/>
            </a:schemeClr>
          </a:solidFill>
          <a:ln>
            <a:solidFill>
              <a:schemeClr val="accent1"/>
            </a:solidFill>
          </a:ln>
        </p:spPr>
        <p:txBody>
          <a:bodyPr/>
          <a:lstStyle/>
          <a:p>
            <a:r>
              <a:rPr lang="en-US" dirty="0"/>
              <a:t>Add space on the stack for each local</a:t>
            </a:r>
          </a:p>
          <a:p>
            <a:pPr lvl="1"/>
            <a:r>
              <a:rPr lang="en-US" dirty="0"/>
              <a:t>we will allocate space in same order the locals are listed the C function shown from high to low stack address</a:t>
            </a:r>
          </a:p>
          <a:p>
            <a:pPr lvl="1"/>
            <a:r>
              <a:rPr lang="en-US" dirty="0" err="1"/>
              <a:t>gcc</a:t>
            </a:r>
            <a:r>
              <a:rPr lang="en-US" dirty="0"/>
              <a:t> compiler allocates from low to high stack addresses</a:t>
            </a:r>
          </a:p>
          <a:p>
            <a:pPr lvl="1"/>
            <a:r>
              <a:rPr lang="en-US" dirty="0"/>
              <a:t>Order does not matter for our use</a:t>
            </a:r>
          </a:p>
        </p:txBody>
      </p:sp>
      <p:sp>
        <p:nvSpPr>
          <p:cNvPr id="6" name="Rounded Rectangle 5">
            <a:extLst>
              <a:ext uri="{FF2B5EF4-FFF2-40B4-BE49-F238E27FC236}">
                <a16:creationId xmlns:a16="http://schemas.microsoft.com/office/drawing/2014/main" id="{E4C03E0D-04A5-7A4E-0F4B-CE64C4C321C0}"/>
              </a:ext>
            </a:extLst>
          </p:cNvPr>
          <p:cNvSpPr/>
          <p:nvPr/>
        </p:nvSpPr>
        <p:spPr bwMode="auto">
          <a:xfrm>
            <a:off x="488428" y="555953"/>
            <a:ext cx="2607772" cy="1615202"/>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chemeClr val="accent6"/>
                </a:solidFill>
                <a:latin typeface="Consolas" panose="020B0609020204030204" pitchFamily="49" charset="0"/>
                <a:cs typeface="Consolas" panose="020B0609020204030204" pitchFamily="49" charset="0"/>
              </a:rPr>
              <a:t>int main(void)</a:t>
            </a:r>
          </a:p>
          <a:p>
            <a:r>
              <a:rPr lang="en-US" sz="1600" dirty="0">
                <a:solidFill>
                  <a:schemeClr val="accent6"/>
                </a:solidFill>
                <a:latin typeface="Consolas" panose="020B0609020204030204" pitchFamily="49" charset="0"/>
                <a:cs typeface="Consolas" panose="020B0609020204030204" pitchFamily="49" charset="0"/>
              </a:rPr>
              <a:t>{</a:t>
            </a:r>
          </a:p>
          <a:p>
            <a:r>
              <a:rPr lang="en-US" sz="1600" dirty="0">
                <a:solidFill>
                  <a:schemeClr val="accent6"/>
                </a:solidFill>
                <a:latin typeface="Consolas" panose="020B0609020204030204" pitchFamily="49" charset="0"/>
                <a:cs typeface="Consolas" panose="020B0609020204030204" pitchFamily="49" charset="0"/>
              </a:rPr>
              <a:t>    int c;</a:t>
            </a:r>
          </a:p>
          <a:p>
            <a:r>
              <a:rPr lang="en-US" sz="1600" dirty="0">
                <a:solidFill>
                  <a:schemeClr val="accent6"/>
                </a:solidFill>
                <a:latin typeface="Consolas" panose="020B0609020204030204" pitchFamily="49" charset="0"/>
                <a:cs typeface="Consolas" panose="020B0609020204030204" pitchFamily="49" charset="0"/>
              </a:rPr>
              <a:t>    int count = 0;</a:t>
            </a:r>
          </a:p>
          <a:p>
            <a:r>
              <a:rPr lang="en-US" sz="1600" dirty="0">
                <a:solidFill>
                  <a:schemeClr val="accent6"/>
                </a:solidFill>
                <a:latin typeface="Consolas" panose="020B0609020204030204" pitchFamily="49" charset="0"/>
                <a:cs typeface="Consolas" panose="020B0609020204030204" pitchFamily="49" charset="0"/>
              </a:rPr>
              <a:t>    // rest of code</a:t>
            </a:r>
          </a:p>
          <a:p>
            <a:r>
              <a:rPr lang="en-US" sz="1600" dirty="0">
                <a:solidFill>
                  <a:schemeClr val="accent6"/>
                </a:solidFill>
                <a:latin typeface="Consolas" panose="020B0609020204030204" pitchFamily="49" charset="0"/>
                <a:cs typeface="Consolas" panose="020B0609020204030204" pitchFamily="49" charset="0"/>
              </a:rPr>
              <a:t>}</a:t>
            </a:r>
          </a:p>
        </p:txBody>
      </p:sp>
      <p:sp>
        <p:nvSpPr>
          <p:cNvPr id="8" name="Rectangle 7">
            <a:extLst>
              <a:ext uri="{FF2B5EF4-FFF2-40B4-BE49-F238E27FC236}">
                <a16:creationId xmlns:a16="http://schemas.microsoft.com/office/drawing/2014/main" id="{AF4EF8DB-728C-6C65-F9BB-F9955C0F73C1}"/>
              </a:ext>
            </a:extLst>
          </p:cNvPr>
          <p:cNvSpPr/>
          <p:nvPr/>
        </p:nvSpPr>
        <p:spPr>
          <a:xfrm>
            <a:off x="8197543" y="3028234"/>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D9B6E43-3B12-E87C-B649-7F2D7931974D}"/>
              </a:ext>
            </a:extLst>
          </p:cNvPr>
          <p:cNvSpPr/>
          <p:nvPr/>
        </p:nvSpPr>
        <p:spPr>
          <a:xfrm>
            <a:off x="8185260" y="808284"/>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19B27899-D354-C2B0-9560-8BA7F3DEFC64}"/>
              </a:ext>
            </a:extLst>
          </p:cNvPr>
          <p:cNvSpPr txBox="1"/>
          <p:nvPr/>
        </p:nvSpPr>
        <p:spPr>
          <a:xfrm>
            <a:off x="8003502" y="3841408"/>
            <a:ext cx="3017519" cy="369332"/>
          </a:xfrm>
          <a:prstGeom prst="rect">
            <a:avLst/>
          </a:prstGeom>
          <a:noFill/>
        </p:spPr>
        <p:txBody>
          <a:bodyPr wrap="square" rtlCol="0">
            <a:spAutoFit/>
          </a:bodyPr>
          <a:lstStyle/>
          <a:p>
            <a:r>
              <a:rPr lang="en-US" dirty="0"/>
              <a:t>low memory 4-byte words</a:t>
            </a:r>
          </a:p>
        </p:txBody>
      </p:sp>
      <p:sp>
        <p:nvSpPr>
          <p:cNvPr id="13" name="Left Arrow 12">
            <a:extLst>
              <a:ext uri="{FF2B5EF4-FFF2-40B4-BE49-F238E27FC236}">
                <a16:creationId xmlns:a16="http://schemas.microsoft.com/office/drawing/2014/main" id="{BCE4C082-E41A-204D-D026-2343788DD1F4}"/>
              </a:ext>
            </a:extLst>
          </p:cNvPr>
          <p:cNvSpPr/>
          <p:nvPr/>
        </p:nvSpPr>
        <p:spPr>
          <a:xfrm>
            <a:off x="9559920" y="2262006"/>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F183CE7-2FE8-B766-BA6A-60F23F705947}"/>
              </a:ext>
            </a:extLst>
          </p:cNvPr>
          <p:cNvSpPr/>
          <p:nvPr/>
        </p:nvSpPr>
        <p:spPr>
          <a:xfrm>
            <a:off x="8185260" y="1116283"/>
            <a:ext cx="1375959" cy="312087"/>
          </a:xfrm>
          <a:prstGeom prst="rect">
            <a:avLst/>
          </a:prstGeom>
          <a:solidFill>
            <a:srgbClr val="00B0F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5" name="Rectangle 14">
            <a:extLst>
              <a:ext uri="{FF2B5EF4-FFF2-40B4-BE49-F238E27FC236}">
                <a16:creationId xmlns:a16="http://schemas.microsoft.com/office/drawing/2014/main" id="{0F809E54-5014-99F2-3D94-3320156A4B1C}"/>
              </a:ext>
            </a:extLst>
          </p:cNvPr>
          <p:cNvSpPr/>
          <p:nvPr/>
        </p:nvSpPr>
        <p:spPr>
          <a:xfrm>
            <a:off x="8185260" y="1444580"/>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a:t>
            </a:r>
            <a:r>
              <a:rPr lang="en-US" dirty="0" err="1"/>
              <a:t>fp</a:t>
            </a:r>
            <a:endParaRPr lang="en-US" dirty="0"/>
          </a:p>
        </p:txBody>
      </p:sp>
      <p:sp>
        <p:nvSpPr>
          <p:cNvPr id="16" name="Rectangle 15">
            <a:extLst>
              <a:ext uri="{FF2B5EF4-FFF2-40B4-BE49-F238E27FC236}">
                <a16:creationId xmlns:a16="http://schemas.microsoft.com/office/drawing/2014/main" id="{BA564053-520F-6C3E-4252-C3DCE2FB3C02}"/>
              </a:ext>
            </a:extLst>
          </p:cNvPr>
          <p:cNvSpPr/>
          <p:nvPr/>
        </p:nvSpPr>
        <p:spPr>
          <a:xfrm>
            <a:off x="8185260" y="175955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17" name="Rectangle 16">
            <a:extLst>
              <a:ext uri="{FF2B5EF4-FFF2-40B4-BE49-F238E27FC236}">
                <a16:creationId xmlns:a16="http://schemas.microsoft.com/office/drawing/2014/main" id="{F0A8352A-1C45-E886-7B45-0647D91D7868}"/>
              </a:ext>
            </a:extLst>
          </p:cNvPr>
          <p:cNvSpPr/>
          <p:nvPr/>
        </p:nvSpPr>
        <p:spPr>
          <a:xfrm>
            <a:off x="8185260" y="2065190"/>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18" name="Rectangle 17">
            <a:extLst>
              <a:ext uri="{FF2B5EF4-FFF2-40B4-BE49-F238E27FC236}">
                <a16:creationId xmlns:a16="http://schemas.microsoft.com/office/drawing/2014/main" id="{BC48E552-E800-1BCD-C579-135E6D5BB308}"/>
              </a:ext>
            </a:extLst>
          </p:cNvPr>
          <p:cNvSpPr/>
          <p:nvPr/>
        </p:nvSpPr>
        <p:spPr>
          <a:xfrm>
            <a:off x="7605587" y="213210"/>
            <a:ext cx="2877712" cy="584775"/>
          </a:xfrm>
          <a:prstGeom prst="rect">
            <a:avLst/>
          </a:prstGeom>
        </p:spPr>
        <p:txBody>
          <a:bodyPr wrap="none">
            <a:spAutoFit/>
          </a:bodyPr>
          <a:lstStyle/>
          <a:p>
            <a:pPr algn="ctr"/>
            <a:r>
              <a:rPr lang="en-US" sz="1600" b="1" dirty="0">
                <a:latin typeface="Consolas" panose="020B0609020204030204" pitchFamily="49" charset="0"/>
                <a:cs typeface="Consolas" panose="020B0609020204030204" pitchFamily="49" charset="0"/>
              </a:rPr>
              <a:t>after push </a:t>
            </a:r>
            <a:r>
              <a:rPr lang="en-US" sz="1600" b="1" dirty="0">
                <a:solidFill>
                  <a:srgbClr val="F3753F"/>
                </a:solidFill>
                <a:latin typeface="Consolas" panose="020B0609020204030204" pitchFamily="49" charset="0"/>
                <a:cs typeface="Consolas" panose="020B0609020204030204" pitchFamily="49" charset="0"/>
              </a:rPr>
              <a:t>{r4-r5,fp,lr}</a:t>
            </a:r>
          </a:p>
          <a:p>
            <a:pPr algn="ctr"/>
            <a:r>
              <a:rPr lang="en-US" sz="1600" b="1" dirty="0">
                <a:solidFill>
                  <a:schemeClr val="accent5"/>
                </a:solidFill>
                <a:latin typeface="Consolas" panose="020B0609020204030204" pitchFamily="49" charset="0"/>
                <a:cs typeface="Consolas" panose="020B0609020204030204" pitchFamily="49" charset="0"/>
              </a:rPr>
              <a:t>add </a:t>
            </a:r>
            <a:r>
              <a:rPr lang="en-US" sz="1600" b="1" dirty="0" err="1">
                <a:solidFill>
                  <a:schemeClr val="accent5"/>
                </a:solidFill>
                <a:latin typeface="Consolas" panose="020B0609020204030204" pitchFamily="49" charset="0"/>
                <a:cs typeface="Consolas" panose="020B0609020204030204" pitchFamily="49" charset="0"/>
              </a:rPr>
              <a:t>fp</a:t>
            </a:r>
            <a:r>
              <a:rPr lang="en-US" sz="1600" b="1" dirty="0">
                <a:solidFill>
                  <a:schemeClr val="accent5"/>
                </a:solidFill>
                <a:latin typeface="Consolas" panose="020B0609020204030204" pitchFamily="49" charset="0"/>
                <a:cs typeface="Consolas" panose="020B0609020204030204" pitchFamily="49" charset="0"/>
              </a:rPr>
              <a:t>, </a:t>
            </a:r>
            <a:r>
              <a:rPr lang="en-US" sz="1600" b="1" dirty="0" err="1">
                <a:solidFill>
                  <a:schemeClr val="accent5"/>
                </a:solidFill>
                <a:latin typeface="Consolas" panose="020B0609020204030204" pitchFamily="49" charset="0"/>
                <a:cs typeface="Consolas" panose="020B0609020204030204" pitchFamily="49" charset="0"/>
              </a:rPr>
              <a:t>sp</a:t>
            </a:r>
            <a:r>
              <a:rPr lang="en-US" sz="1600" b="1" dirty="0">
                <a:solidFill>
                  <a:schemeClr val="accent5"/>
                </a:solidFill>
                <a:latin typeface="Consolas" panose="020B0609020204030204" pitchFamily="49" charset="0"/>
                <a:cs typeface="Consolas" panose="020B0609020204030204" pitchFamily="49" charset="0"/>
              </a:rPr>
              <a:t>, FP_OFF</a:t>
            </a:r>
            <a:endParaRPr lang="en-US" sz="1600" dirty="0">
              <a:solidFill>
                <a:schemeClr val="accent5"/>
              </a:solidFill>
              <a:latin typeface="Consolas" panose="020B0609020204030204" pitchFamily="49" charset="0"/>
              <a:cs typeface="Consolas" panose="020B0609020204030204" pitchFamily="49" charset="0"/>
            </a:endParaRPr>
          </a:p>
        </p:txBody>
      </p:sp>
      <p:sp>
        <p:nvSpPr>
          <p:cNvPr id="19" name="TextBox 18">
            <a:extLst>
              <a:ext uri="{FF2B5EF4-FFF2-40B4-BE49-F238E27FC236}">
                <a16:creationId xmlns:a16="http://schemas.microsoft.com/office/drawing/2014/main" id="{8F7E7931-AD38-0509-B947-9EF63152DFDA}"/>
              </a:ext>
            </a:extLst>
          </p:cNvPr>
          <p:cNvSpPr txBox="1"/>
          <p:nvPr/>
        </p:nvSpPr>
        <p:spPr>
          <a:xfrm>
            <a:off x="10236466" y="1201067"/>
            <a:ext cx="428322" cy="338554"/>
          </a:xfrm>
          <a:prstGeom prst="rect">
            <a:avLst/>
          </a:prstGeom>
          <a:solidFill>
            <a:schemeClr val="accent4">
              <a:lumMod val="20000"/>
              <a:lumOff val="80000"/>
            </a:schemeClr>
          </a:solidFill>
          <a:ln w="31750">
            <a:solidFill>
              <a:schemeClr val="accent5"/>
            </a:solidFill>
          </a:ln>
        </p:spPr>
        <p:txBody>
          <a:bodyPr wrap="square" rtlCol="0">
            <a:spAutoFit/>
          </a:bodyPr>
          <a:lstStyle/>
          <a:p>
            <a:r>
              <a:rPr lang="en-US" sz="1600" dirty="0" err="1"/>
              <a:t>fp</a:t>
            </a:r>
            <a:endParaRPr lang="en-US" sz="1600" dirty="0"/>
          </a:p>
        </p:txBody>
      </p:sp>
      <p:sp>
        <p:nvSpPr>
          <p:cNvPr id="20" name="Left Arrow 19">
            <a:extLst>
              <a:ext uri="{FF2B5EF4-FFF2-40B4-BE49-F238E27FC236}">
                <a16:creationId xmlns:a16="http://schemas.microsoft.com/office/drawing/2014/main" id="{EE17507D-E92C-6072-BC45-2DA0E754DFB0}"/>
              </a:ext>
            </a:extLst>
          </p:cNvPr>
          <p:cNvSpPr/>
          <p:nvPr/>
        </p:nvSpPr>
        <p:spPr>
          <a:xfrm>
            <a:off x="9561070" y="1298738"/>
            <a:ext cx="675396"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Up-Down Arrow 22">
            <a:extLst>
              <a:ext uri="{FF2B5EF4-FFF2-40B4-BE49-F238E27FC236}">
                <a16:creationId xmlns:a16="http://schemas.microsoft.com/office/drawing/2014/main" id="{BEAF42D1-3C10-CBF9-B01C-C253AAF60127}"/>
              </a:ext>
            </a:extLst>
          </p:cNvPr>
          <p:cNvSpPr/>
          <p:nvPr/>
        </p:nvSpPr>
        <p:spPr>
          <a:xfrm>
            <a:off x="7951602" y="2397091"/>
            <a:ext cx="126044" cy="672380"/>
          </a:xfrm>
          <a:prstGeom prst="upDown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A940C9F-1B32-D624-F1AB-BCDD03E4E6C1}"/>
              </a:ext>
            </a:extLst>
          </p:cNvPr>
          <p:cNvSpPr/>
          <p:nvPr/>
        </p:nvSpPr>
        <p:spPr>
          <a:xfrm>
            <a:off x="7209552" y="2436571"/>
            <a:ext cx="805072" cy="523220"/>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FRMADD = 8</a:t>
            </a:r>
            <a:endParaRPr lang="en-US" sz="1400" dirty="0">
              <a:solidFill>
                <a:schemeClr val="accent5"/>
              </a:solidFill>
              <a:latin typeface="Consolas" panose="020B0609020204030204" pitchFamily="49" charset="0"/>
              <a:cs typeface="Consolas" panose="020B0609020204030204" pitchFamily="49" charset="0"/>
            </a:endParaRPr>
          </a:p>
        </p:txBody>
      </p:sp>
      <p:sp>
        <p:nvSpPr>
          <p:cNvPr id="25" name="Down Arrow 24">
            <a:extLst>
              <a:ext uri="{FF2B5EF4-FFF2-40B4-BE49-F238E27FC236}">
                <a16:creationId xmlns:a16="http://schemas.microsoft.com/office/drawing/2014/main" id="{7B353B54-5197-E3A7-6F9F-B96BE93B397E}"/>
              </a:ext>
            </a:extLst>
          </p:cNvPr>
          <p:cNvSpPr/>
          <p:nvPr/>
        </p:nvSpPr>
        <p:spPr>
          <a:xfrm>
            <a:off x="8682434" y="3336757"/>
            <a:ext cx="518474" cy="52555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3DAB9BF-7C0A-502D-AC94-B3C938387B65}"/>
              </a:ext>
            </a:extLst>
          </p:cNvPr>
          <p:cNvSpPr/>
          <p:nvPr/>
        </p:nvSpPr>
        <p:spPr>
          <a:xfrm>
            <a:off x="8183960" y="2700161"/>
            <a:ext cx="1375959" cy="312087"/>
          </a:xfrm>
          <a:prstGeom prst="rect">
            <a:avLst/>
          </a:prstGeom>
          <a:solidFill>
            <a:srgbClr val="FFC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count</a:t>
            </a:r>
          </a:p>
        </p:txBody>
      </p:sp>
      <p:sp>
        <p:nvSpPr>
          <p:cNvPr id="28" name="TextBox 27">
            <a:extLst>
              <a:ext uri="{FF2B5EF4-FFF2-40B4-BE49-F238E27FC236}">
                <a16:creationId xmlns:a16="http://schemas.microsoft.com/office/drawing/2014/main" id="{057AC0D6-7094-D86C-174C-5226BFD4F7CC}"/>
              </a:ext>
            </a:extLst>
          </p:cNvPr>
          <p:cNvSpPr txBox="1"/>
          <p:nvPr/>
        </p:nvSpPr>
        <p:spPr>
          <a:xfrm>
            <a:off x="10062489" y="2112560"/>
            <a:ext cx="1375959" cy="338554"/>
          </a:xfrm>
          <a:prstGeom prst="rect">
            <a:avLst/>
          </a:prstGeom>
          <a:solidFill>
            <a:schemeClr val="accent4">
              <a:lumMod val="20000"/>
              <a:lumOff val="80000"/>
            </a:schemeClr>
          </a:solidFill>
          <a:ln w="31750">
            <a:solidFill>
              <a:schemeClr val="accent5"/>
            </a:solidFill>
          </a:ln>
        </p:spPr>
        <p:txBody>
          <a:bodyPr wrap="square" rtlCol="0">
            <a:spAutoFit/>
          </a:bodyPr>
          <a:lstStyle/>
          <a:p>
            <a:r>
              <a:rPr lang="en-US" sz="1600" dirty="0" err="1"/>
              <a:t>sp</a:t>
            </a:r>
            <a:r>
              <a:rPr lang="en-US" sz="1600" dirty="0"/>
              <a:t> after push</a:t>
            </a:r>
          </a:p>
        </p:txBody>
      </p:sp>
      <p:sp>
        <p:nvSpPr>
          <p:cNvPr id="29" name="Rectangle 28">
            <a:extLst>
              <a:ext uri="{FF2B5EF4-FFF2-40B4-BE49-F238E27FC236}">
                <a16:creationId xmlns:a16="http://schemas.microsoft.com/office/drawing/2014/main" id="{55AEB006-B5E3-FD6C-ADB0-E5D05C71F10D}"/>
              </a:ext>
            </a:extLst>
          </p:cNvPr>
          <p:cNvSpPr/>
          <p:nvPr/>
        </p:nvSpPr>
        <p:spPr>
          <a:xfrm>
            <a:off x="8183961" y="2388074"/>
            <a:ext cx="1375959" cy="312087"/>
          </a:xfrm>
          <a:prstGeom prst="rect">
            <a:avLst/>
          </a:prstGeom>
          <a:solidFill>
            <a:srgbClr val="FFC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30" name="Left Arrow 29">
            <a:extLst>
              <a:ext uri="{FF2B5EF4-FFF2-40B4-BE49-F238E27FC236}">
                <a16:creationId xmlns:a16="http://schemas.microsoft.com/office/drawing/2014/main" id="{8B5461A7-A71C-FB55-8DF6-9D50FA67A252}"/>
              </a:ext>
            </a:extLst>
          </p:cNvPr>
          <p:cNvSpPr/>
          <p:nvPr/>
        </p:nvSpPr>
        <p:spPr>
          <a:xfrm>
            <a:off x="9563537" y="2910073"/>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E5BC7370-A99A-153F-C3FB-C97A47FC6070}"/>
              </a:ext>
            </a:extLst>
          </p:cNvPr>
          <p:cNvSpPr txBox="1"/>
          <p:nvPr/>
        </p:nvSpPr>
        <p:spPr>
          <a:xfrm>
            <a:off x="10066106" y="2760627"/>
            <a:ext cx="1698985" cy="584775"/>
          </a:xfrm>
          <a:prstGeom prst="rect">
            <a:avLst/>
          </a:prstGeom>
          <a:solidFill>
            <a:schemeClr val="accent4">
              <a:lumMod val="20000"/>
              <a:lumOff val="80000"/>
            </a:schemeClr>
          </a:solidFill>
          <a:ln w="31750">
            <a:solidFill>
              <a:schemeClr val="accent5"/>
            </a:solidFill>
          </a:ln>
        </p:spPr>
        <p:txBody>
          <a:bodyPr wrap="square" rtlCol="0">
            <a:spAutoFit/>
          </a:bodyPr>
          <a:lstStyle/>
          <a:p>
            <a:r>
              <a:rPr lang="en-US" sz="1600" dirty="0" err="1"/>
              <a:t>sp</a:t>
            </a:r>
            <a:r>
              <a:rPr lang="en-US" sz="1600" dirty="0"/>
              <a:t> after</a:t>
            </a:r>
          </a:p>
          <a:p>
            <a:r>
              <a:rPr lang="en-US" sz="1600" dirty="0"/>
              <a:t>allocating locals</a:t>
            </a:r>
          </a:p>
        </p:txBody>
      </p:sp>
      <p:cxnSp>
        <p:nvCxnSpPr>
          <p:cNvPr id="32" name="Straight Connector 31">
            <a:extLst>
              <a:ext uri="{FF2B5EF4-FFF2-40B4-BE49-F238E27FC236}">
                <a16:creationId xmlns:a16="http://schemas.microsoft.com/office/drawing/2014/main" id="{1EC8B177-28F8-1FA5-FC5D-4CE779C35516}"/>
              </a:ext>
            </a:extLst>
          </p:cNvPr>
          <p:cNvCxnSpPr/>
          <p:nvPr/>
        </p:nvCxnSpPr>
        <p:spPr>
          <a:xfrm>
            <a:off x="7370947" y="2377277"/>
            <a:ext cx="83206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C66DDB4-A65E-1911-A9E7-2CC4E6ADC85B}"/>
              </a:ext>
            </a:extLst>
          </p:cNvPr>
          <p:cNvCxnSpPr/>
          <p:nvPr/>
        </p:nvCxnSpPr>
        <p:spPr>
          <a:xfrm>
            <a:off x="7351892" y="3069471"/>
            <a:ext cx="832068"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4" name="Rounded Rectangle 33">
            <a:extLst>
              <a:ext uri="{FF2B5EF4-FFF2-40B4-BE49-F238E27FC236}">
                <a16:creationId xmlns:a16="http://schemas.microsoft.com/office/drawing/2014/main" id="{4BF311CF-62D8-1FAE-D112-7961260338F1}"/>
              </a:ext>
            </a:extLst>
          </p:cNvPr>
          <p:cNvSpPr/>
          <p:nvPr/>
        </p:nvSpPr>
        <p:spPr bwMode="auto">
          <a:xfrm>
            <a:off x="3433898" y="502646"/>
            <a:ext cx="3710386" cy="2628662"/>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chemeClr val="accent6"/>
                </a:solidFill>
                <a:latin typeface="Consolas" panose="020B0609020204030204" pitchFamily="49" charset="0"/>
                <a:cs typeface="Consolas" panose="020B0609020204030204" pitchFamily="49" charset="0"/>
              </a:rPr>
              <a:t> .text        </a:t>
            </a:r>
          </a:p>
          <a:p>
            <a:r>
              <a:rPr lang="en-US" sz="1600" dirty="0">
                <a:solidFill>
                  <a:schemeClr val="accent6"/>
                </a:solidFill>
                <a:latin typeface="Consolas" panose="020B0609020204030204" pitchFamily="49" charset="0"/>
                <a:cs typeface="Consolas" panose="020B0609020204030204" pitchFamily="49" charset="0"/>
              </a:rPr>
              <a:t>    .type   main, %function</a:t>
            </a:r>
          </a:p>
          <a:p>
            <a:r>
              <a:rPr lang="en-US" sz="1600" dirty="0">
                <a:solidFill>
                  <a:schemeClr val="accent6"/>
                </a:solidFill>
                <a:latin typeface="Consolas" panose="020B0609020204030204" pitchFamily="49" charset="0"/>
                <a:cs typeface="Consolas" panose="020B0609020204030204" pitchFamily="49" charset="0"/>
              </a:rPr>
              <a:t>    .global main</a:t>
            </a:r>
          </a:p>
          <a:p>
            <a:r>
              <a:rPr lang="en-US" sz="1600" dirty="0">
                <a:solidFill>
                  <a:schemeClr val="accent6"/>
                </a:solidFill>
                <a:latin typeface="Consolas" panose="020B0609020204030204" pitchFamily="49" charset="0"/>
                <a:cs typeface="Consolas" panose="020B0609020204030204" pitchFamily="49" charset="0"/>
              </a:rPr>
              <a:t>   .</a:t>
            </a:r>
            <a:r>
              <a:rPr lang="en-US" sz="1600" dirty="0" err="1">
                <a:solidFill>
                  <a:schemeClr val="accent6"/>
                </a:solidFill>
                <a:latin typeface="Consolas" panose="020B0609020204030204" pitchFamily="49" charset="0"/>
                <a:cs typeface="Consolas" panose="020B0609020204030204" pitchFamily="49" charset="0"/>
              </a:rPr>
              <a:t>equ</a:t>
            </a:r>
            <a:r>
              <a:rPr lang="en-US" sz="1600" dirty="0">
                <a:solidFill>
                  <a:schemeClr val="accent6"/>
                </a:solidFill>
                <a:latin typeface="Consolas" panose="020B0609020204030204" pitchFamily="49" charset="0"/>
                <a:cs typeface="Consolas" panose="020B0609020204030204" pitchFamily="49" charset="0"/>
              </a:rPr>
              <a:t>    FP_OFF,    12</a:t>
            </a:r>
          </a:p>
          <a:p>
            <a:r>
              <a:rPr lang="en-US" sz="1600" dirty="0">
                <a:solidFill>
                  <a:schemeClr val="accent6"/>
                </a:solidFill>
                <a:latin typeface="Consolas" panose="020B0609020204030204" pitchFamily="49" charset="0"/>
                <a:cs typeface="Consolas" panose="020B0609020204030204" pitchFamily="49" charset="0"/>
              </a:rPr>
              <a:t>   </a:t>
            </a:r>
            <a:r>
              <a:rPr lang="en-US" sz="1600" dirty="0">
                <a:solidFill>
                  <a:srgbClr val="0070C0"/>
                </a:solidFill>
                <a:latin typeface="Consolas" panose="020B0609020204030204" pitchFamily="49" charset="0"/>
                <a:cs typeface="Consolas" panose="020B0609020204030204" pitchFamily="49" charset="0"/>
              </a:rPr>
              <a:t>.</a:t>
            </a:r>
            <a:r>
              <a:rPr lang="en-US" sz="1600" dirty="0" err="1">
                <a:solidFill>
                  <a:srgbClr val="0070C0"/>
                </a:solidFill>
                <a:latin typeface="Consolas" panose="020B0609020204030204" pitchFamily="49" charset="0"/>
                <a:cs typeface="Consolas" panose="020B0609020204030204" pitchFamily="49" charset="0"/>
              </a:rPr>
              <a:t>equ</a:t>
            </a:r>
            <a:r>
              <a:rPr lang="en-US" sz="1600" dirty="0">
                <a:solidFill>
                  <a:srgbClr val="0070C0"/>
                </a:solidFill>
                <a:latin typeface="Consolas" panose="020B0609020204030204" pitchFamily="49" charset="0"/>
                <a:cs typeface="Consolas" panose="020B0609020204030204" pitchFamily="49" charset="0"/>
              </a:rPr>
              <a:t>    FRMADD,     8</a:t>
            </a:r>
          </a:p>
          <a:p>
            <a:r>
              <a:rPr lang="en-US" sz="1600" dirty="0">
                <a:solidFill>
                  <a:schemeClr val="accent6"/>
                </a:solidFill>
                <a:latin typeface="Consolas" panose="020B0609020204030204" pitchFamily="49" charset="0"/>
                <a:cs typeface="Consolas" panose="020B0609020204030204" pitchFamily="49" charset="0"/>
              </a:rPr>
              <a:t>main:</a:t>
            </a:r>
          </a:p>
          <a:p>
            <a:r>
              <a:rPr lang="en-US" sz="1600" dirty="0">
                <a:solidFill>
                  <a:schemeClr val="accent6"/>
                </a:solidFill>
                <a:latin typeface="Consolas" panose="020B0609020204030204" pitchFamily="49" charset="0"/>
                <a:cs typeface="Consolas" panose="020B0609020204030204" pitchFamily="49" charset="0"/>
              </a:rPr>
              <a:t>   </a:t>
            </a:r>
            <a:r>
              <a:rPr lang="en-US" sz="1600" dirty="0">
                <a:solidFill>
                  <a:schemeClr val="accent6"/>
                </a:solidFill>
                <a:effectLst/>
                <a:latin typeface="Consolas" panose="020B0609020204030204" pitchFamily="49" charset="0"/>
                <a:cs typeface="Consolas" panose="020B0609020204030204" pitchFamily="49" charset="0"/>
              </a:rPr>
              <a:t> push    {r4, r5, </a:t>
            </a:r>
            <a:r>
              <a:rPr lang="en-US" sz="1600" dirty="0" err="1">
                <a:solidFill>
                  <a:schemeClr val="accent6"/>
                </a:solidFill>
                <a:effectLst/>
                <a:latin typeface="Consolas" panose="020B0609020204030204" pitchFamily="49" charset="0"/>
                <a:cs typeface="Consolas" panose="020B0609020204030204" pitchFamily="49" charset="0"/>
              </a:rPr>
              <a:t>fp</a:t>
            </a:r>
            <a:r>
              <a:rPr lang="en-US" sz="1600" dirty="0">
                <a:solidFill>
                  <a:schemeClr val="accent6"/>
                </a:solidFill>
                <a:effectLst/>
                <a:latin typeface="Consolas" panose="020B0609020204030204" pitchFamily="49" charset="0"/>
                <a:cs typeface="Consolas" panose="020B0609020204030204" pitchFamily="49" charset="0"/>
              </a:rPr>
              <a:t>, </a:t>
            </a:r>
            <a:r>
              <a:rPr lang="en-US" sz="1600" dirty="0" err="1">
                <a:solidFill>
                  <a:schemeClr val="accent6"/>
                </a:solidFill>
                <a:effectLst/>
                <a:latin typeface="Consolas" panose="020B0609020204030204" pitchFamily="49" charset="0"/>
                <a:cs typeface="Consolas" panose="020B0609020204030204" pitchFamily="49" charset="0"/>
              </a:rPr>
              <a:t>lr</a:t>
            </a:r>
            <a:r>
              <a:rPr lang="en-US" sz="1600" dirty="0">
                <a:solidFill>
                  <a:schemeClr val="accent6"/>
                </a:solidFill>
                <a:effectLst/>
                <a:latin typeface="Consolas" panose="020B0609020204030204" pitchFamily="49" charset="0"/>
                <a:cs typeface="Consolas" panose="020B0609020204030204" pitchFamily="49" charset="0"/>
              </a:rPr>
              <a:t>}</a:t>
            </a:r>
          </a:p>
          <a:p>
            <a:r>
              <a:rPr lang="en-US" sz="1600" dirty="0">
                <a:solidFill>
                  <a:schemeClr val="accent6"/>
                </a:solidFill>
                <a:effectLst/>
                <a:latin typeface="Consolas" panose="020B0609020204030204" pitchFamily="49" charset="0"/>
                <a:cs typeface="Consolas" panose="020B0609020204030204" pitchFamily="49" charset="0"/>
              </a:rPr>
              <a:t>    add     </a:t>
            </a:r>
            <a:r>
              <a:rPr lang="en-US" sz="1600" dirty="0" err="1">
                <a:solidFill>
                  <a:schemeClr val="accent6"/>
                </a:solidFill>
                <a:effectLst/>
                <a:latin typeface="Consolas" panose="020B0609020204030204" pitchFamily="49" charset="0"/>
                <a:cs typeface="Consolas" panose="020B0609020204030204" pitchFamily="49" charset="0"/>
              </a:rPr>
              <a:t>fp</a:t>
            </a:r>
            <a:r>
              <a:rPr lang="en-US" sz="1600" dirty="0">
                <a:solidFill>
                  <a:schemeClr val="accent6"/>
                </a:solidFill>
                <a:effectLst/>
                <a:latin typeface="Consolas" panose="020B0609020204030204" pitchFamily="49" charset="0"/>
                <a:cs typeface="Consolas" panose="020B0609020204030204" pitchFamily="49" charset="0"/>
              </a:rPr>
              <a:t>, </a:t>
            </a:r>
            <a:r>
              <a:rPr lang="en-US" sz="1600" dirty="0" err="1">
                <a:solidFill>
                  <a:schemeClr val="accent6"/>
                </a:solidFill>
                <a:effectLst/>
                <a:latin typeface="Consolas" panose="020B0609020204030204" pitchFamily="49" charset="0"/>
                <a:cs typeface="Consolas" panose="020B0609020204030204" pitchFamily="49" charset="0"/>
              </a:rPr>
              <a:t>sp</a:t>
            </a:r>
            <a:r>
              <a:rPr lang="en-US" sz="1600" dirty="0">
                <a:solidFill>
                  <a:schemeClr val="accent6"/>
                </a:solidFill>
                <a:effectLst/>
                <a:latin typeface="Consolas" panose="020B0609020204030204" pitchFamily="49" charset="0"/>
                <a:cs typeface="Consolas" panose="020B0609020204030204" pitchFamily="49" charset="0"/>
              </a:rPr>
              <a:t>, FP_OFF</a:t>
            </a:r>
          </a:p>
          <a:p>
            <a:r>
              <a:rPr lang="en-US" sz="1600" dirty="0">
                <a:solidFill>
                  <a:schemeClr val="accent6"/>
                </a:solidFill>
                <a:effectLst/>
                <a:latin typeface="Consolas" panose="020B0609020204030204" pitchFamily="49" charset="0"/>
                <a:cs typeface="Consolas" panose="020B0609020204030204" pitchFamily="49" charset="0"/>
              </a:rPr>
              <a:t>    </a:t>
            </a:r>
            <a:r>
              <a:rPr lang="en-US" sz="1600" dirty="0">
                <a:solidFill>
                  <a:srgbClr val="0070C0"/>
                </a:solidFill>
                <a:effectLst/>
                <a:latin typeface="Consolas" panose="020B0609020204030204" pitchFamily="49" charset="0"/>
                <a:cs typeface="Consolas" panose="020B0609020204030204" pitchFamily="49" charset="0"/>
              </a:rPr>
              <a:t>add     </a:t>
            </a:r>
            <a:r>
              <a:rPr lang="en-US" sz="1600" dirty="0" err="1">
                <a:solidFill>
                  <a:srgbClr val="0070C0"/>
                </a:solidFill>
                <a:effectLst/>
                <a:latin typeface="Consolas" panose="020B0609020204030204" pitchFamily="49" charset="0"/>
                <a:cs typeface="Consolas" panose="020B0609020204030204" pitchFamily="49" charset="0"/>
              </a:rPr>
              <a:t>sp</a:t>
            </a:r>
            <a:r>
              <a:rPr lang="en-US" sz="1600" dirty="0">
                <a:solidFill>
                  <a:srgbClr val="0070C0"/>
                </a:solidFill>
                <a:effectLst/>
                <a:latin typeface="Consolas" panose="020B0609020204030204" pitchFamily="49" charset="0"/>
                <a:cs typeface="Consolas" panose="020B0609020204030204" pitchFamily="49" charset="0"/>
              </a:rPr>
              <a:t>, </a:t>
            </a:r>
            <a:r>
              <a:rPr lang="en-US" sz="1600" dirty="0" err="1">
                <a:solidFill>
                  <a:srgbClr val="0070C0"/>
                </a:solidFill>
                <a:effectLst/>
                <a:latin typeface="Consolas" panose="020B0609020204030204" pitchFamily="49" charset="0"/>
                <a:cs typeface="Consolas" panose="020B0609020204030204" pitchFamily="49" charset="0"/>
              </a:rPr>
              <a:t>sp</a:t>
            </a:r>
            <a:r>
              <a:rPr lang="en-US" sz="1600" dirty="0">
                <a:solidFill>
                  <a:srgbClr val="0070C0"/>
                </a:solidFill>
                <a:effectLst/>
                <a:latin typeface="Consolas" panose="020B0609020204030204" pitchFamily="49" charset="0"/>
                <a:cs typeface="Consolas" panose="020B0609020204030204" pitchFamily="49" charset="0"/>
              </a:rPr>
              <a:t>, -FRMADD</a:t>
            </a:r>
          </a:p>
          <a:p>
            <a:r>
              <a:rPr lang="en-US" sz="1600" b="1" i="1" dirty="0">
                <a:solidFill>
                  <a:srgbClr val="2C895B"/>
                </a:solidFill>
                <a:latin typeface="Consolas" panose="020B0609020204030204" pitchFamily="49" charset="0"/>
                <a:cs typeface="Consolas" panose="020B0609020204030204" pitchFamily="49" charset="0"/>
              </a:rPr>
              <a:t>// but we are not done yet</a:t>
            </a:r>
            <a:r>
              <a:rPr lang="en-US" sz="1600" dirty="0">
                <a:solidFill>
                  <a:schemeClr val="accent6"/>
                </a:solidFill>
                <a:latin typeface="Consolas" panose="020B0609020204030204" pitchFamily="49" charset="0"/>
                <a:cs typeface="Consolas" panose="020B0609020204030204" pitchFamily="49" charset="0"/>
              </a:rPr>
              <a:t>!</a:t>
            </a:r>
          </a:p>
        </p:txBody>
      </p:sp>
      <p:sp>
        <p:nvSpPr>
          <p:cNvPr id="35" name="Content Placeholder 4">
            <a:extLst>
              <a:ext uri="{FF2B5EF4-FFF2-40B4-BE49-F238E27FC236}">
                <a16:creationId xmlns:a16="http://schemas.microsoft.com/office/drawing/2014/main" id="{A3AE8591-4129-35E6-8C68-374666A93E94}"/>
              </a:ext>
            </a:extLst>
          </p:cNvPr>
          <p:cNvSpPr txBox="1">
            <a:spLocks/>
          </p:cNvSpPr>
          <p:nvPr/>
        </p:nvSpPr>
        <p:spPr>
          <a:xfrm>
            <a:off x="6623620" y="4504269"/>
            <a:ext cx="5154575" cy="2120290"/>
          </a:xfrm>
          <a:prstGeom prst="rect">
            <a:avLst/>
          </a:prstGeom>
          <a:solidFill>
            <a:schemeClr val="accent4">
              <a:lumMod val="20000"/>
              <a:lumOff val="80000"/>
            </a:schemeClr>
          </a:solidFill>
          <a:ln>
            <a:solidFill>
              <a:schemeClr val="accent1"/>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6"/>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6"/>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6"/>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6"/>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 this example we are </a:t>
            </a:r>
            <a:r>
              <a:rPr lang="en-US" dirty="0">
                <a:solidFill>
                  <a:srgbClr val="0070C0"/>
                </a:solidFill>
              </a:rPr>
              <a:t>allocating two variables on the stack</a:t>
            </a:r>
          </a:p>
          <a:p>
            <a:r>
              <a:rPr lang="en-US" dirty="0"/>
              <a:t>When writing assembly functions, in many situations </a:t>
            </a:r>
            <a:r>
              <a:rPr lang="en-US" dirty="0">
                <a:solidFill>
                  <a:srgbClr val="0070C0"/>
                </a:solidFill>
              </a:rPr>
              <a:t>you may choose allocate these to registers instead</a:t>
            </a:r>
          </a:p>
        </p:txBody>
      </p:sp>
      <p:sp>
        <p:nvSpPr>
          <p:cNvPr id="36" name="TextBox 35">
            <a:extLst>
              <a:ext uri="{FF2B5EF4-FFF2-40B4-BE49-F238E27FC236}">
                <a16:creationId xmlns:a16="http://schemas.microsoft.com/office/drawing/2014/main" id="{C2D21F68-52EF-7A10-5C62-09980F1DBF9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37" name="Rounded Rectangle 36">
            <a:extLst>
              <a:ext uri="{FF2B5EF4-FFF2-40B4-BE49-F238E27FC236}">
                <a16:creationId xmlns:a16="http://schemas.microsoft.com/office/drawing/2014/main" id="{E2B085B2-8085-DC6F-992C-437D810E9562}"/>
              </a:ext>
            </a:extLst>
          </p:cNvPr>
          <p:cNvSpPr/>
          <p:nvPr/>
        </p:nvSpPr>
        <p:spPr bwMode="auto">
          <a:xfrm>
            <a:off x="2969843" y="3222932"/>
            <a:ext cx="4541055" cy="85510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FF0000"/>
                </a:solidFill>
                <a:latin typeface="Consolas" panose="020B0609020204030204" pitchFamily="49" charset="0"/>
                <a:cs typeface="Consolas" panose="020B0609020204030204" pitchFamily="49" charset="0"/>
              </a:rPr>
              <a:t>// when FRMADD values fail to assemble</a:t>
            </a:r>
          </a:p>
          <a:p>
            <a:r>
              <a:rPr lang="en-US" sz="1600" dirty="0">
                <a:solidFill>
                  <a:schemeClr val="accent6"/>
                </a:solidFill>
                <a:latin typeface="Consolas" panose="020B0609020204030204" pitchFamily="49" charset="0"/>
                <a:cs typeface="Consolas" panose="020B0609020204030204" pitchFamily="49" charset="0"/>
              </a:rPr>
              <a:t>	</a:t>
            </a:r>
            <a:r>
              <a:rPr lang="en-US" sz="1600" dirty="0" err="1">
                <a:solidFill>
                  <a:schemeClr val="accent6"/>
                </a:solidFill>
                <a:latin typeface="Consolas" panose="020B0609020204030204" pitchFamily="49" charset="0"/>
                <a:cs typeface="Consolas" panose="020B0609020204030204" pitchFamily="49" charset="0"/>
              </a:rPr>
              <a:t>ldr</a:t>
            </a:r>
            <a:r>
              <a:rPr lang="en-US" sz="1600" dirty="0">
                <a:solidFill>
                  <a:schemeClr val="accent6"/>
                </a:solidFill>
                <a:latin typeface="Consolas" panose="020B0609020204030204" pitchFamily="49" charset="0"/>
                <a:cs typeface="Consolas" panose="020B0609020204030204" pitchFamily="49" charset="0"/>
              </a:rPr>
              <a:t> r3, =-FRMADD</a:t>
            </a:r>
          </a:p>
          <a:p>
            <a:r>
              <a:rPr lang="en-US" sz="1600" dirty="0">
                <a:solidFill>
                  <a:schemeClr val="accent6"/>
                </a:solidFill>
                <a:latin typeface="Consolas" panose="020B0609020204030204" pitchFamily="49" charset="0"/>
                <a:cs typeface="Consolas" panose="020B0609020204030204" pitchFamily="49" charset="0"/>
              </a:rPr>
              <a:t>	add </a:t>
            </a:r>
            <a:r>
              <a:rPr lang="en-US" sz="1600" dirty="0" err="1">
                <a:solidFill>
                  <a:schemeClr val="accent6"/>
                </a:solidFill>
                <a:latin typeface="Consolas" panose="020B0609020204030204" pitchFamily="49" charset="0"/>
                <a:cs typeface="Consolas" panose="020B0609020204030204" pitchFamily="49" charset="0"/>
              </a:rPr>
              <a:t>sp</a:t>
            </a:r>
            <a:r>
              <a:rPr lang="en-US" sz="1600" dirty="0">
                <a:solidFill>
                  <a:schemeClr val="accent6"/>
                </a:solidFill>
                <a:latin typeface="Consolas" panose="020B0609020204030204" pitchFamily="49" charset="0"/>
                <a:cs typeface="Consolas" panose="020B0609020204030204" pitchFamily="49" charset="0"/>
              </a:rPr>
              <a:t>, </a:t>
            </a:r>
            <a:r>
              <a:rPr lang="en-US" sz="1600" dirty="0" err="1">
                <a:solidFill>
                  <a:schemeClr val="accent6"/>
                </a:solidFill>
                <a:latin typeface="Consolas" panose="020B0609020204030204" pitchFamily="49" charset="0"/>
                <a:cs typeface="Consolas" panose="020B0609020204030204" pitchFamily="49" charset="0"/>
              </a:rPr>
              <a:t>sp</a:t>
            </a:r>
            <a:r>
              <a:rPr lang="en-US" sz="1600" dirty="0">
                <a:solidFill>
                  <a:schemeClr val="accent6"/>
                </a:solidFill>
                <a:latin typeface="Consolas" panose="020B0609020204030204" pitchFamily="49" charset="0"/>
                <a:cs typeface="Consolas" panose="020B0609020204030204" pitchFamily="49" charset="0"/>
              </a:rPr>
              <a:t>, r3</a:t>
            </a:r>
          </a:p>
        </p:txBody>
      </p:sp>
    </p:spTree>
    <p:extLst>
      <p:ext uri="{BB962C8B-B14F-4D97-AF65-F5344CB8AC3E}">
        <p14:creationId xmlns:p14="http://schemas.microsoft.com/office/powerpoint/2010/main" val="2331008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973EF-9756-A145-B060-E203E5E580C4}"/>
              </a:ext>
            </a:extLst>
          </p:cNvPr>
          <p:cNvSpPr>
            <a:spLocks noGrp="1"/>
          </p:cNvSpPr>
          <p:nvPr>
            <p:ph type="title"/>
          </p:nvPr>
        </p:nvSpPr>
        <p:spPr>
          <a:xfrm>
            <a:off x="139445" y="-49632"/>
            <a:ext cx="7853433" cy="627849"/>
          </a:xfrm>
        </p:spPr>
        <p:txBody>
          <a:bodyPr/>
          <a:lstStyle/>
          <a:p>
            <a:r>
              <a:rPr lang="en-US" sz="2800" dirty="0"/>
              <a:t>Accessing Stack Variables: Introduction</a:t>
            </a:r>
          </a:p>
        </p:txBody>
      </p:sp>
      <p:sp>
        <p:nvSpPr>
          <p:cNvPr id="3" name="Content Placeholder 2">
            <a:extLst>
              <a:ext uri="{FF2B5EF4-FFF2-40B4-BE49-F238E27FC236}">
                <a16:creationId xmlns:a16="http://schemas.microsoft.com/office/drawing/2014/main" id="{621708DA-95D0-BE42-96F4-383EC6C9B233}"/>
              </a:ext>
            </a:extLst>
          </p:cNvPr>
          <p:cNvSpPr>
            <a:spLocks noGrp="1"/>
          </p:cNvSpPr>
          <p:nvPr>
            <p:ph sz="quarter" idx="17"/>
          </p:nvPr>
        </p:nvSpPr>
        <p:spPr>
          <a:xfrm>
            <a:off x="196166" y="2316270"/>
            <a:ext cx="7075490" cy="2882027"/>
          </a:xfrm>
          <a:solidFill>
            <a:schemeClr val="accent4">
              <a:lumMod val="20000"/>
              <a:lumOff val="80000"/>
            </a:schemeClr>
          </a:solidFill>
          <a:ln>
            <a:solidFill>
              <a:schemeClr val="accent1"/>
            </a:solidFill>
          </a:ln>
        </p:spPr>
        <p:txBody>
          <a:bodyPr/>
          <a:lstStyle/>
          <a:p>
            <a:pPr>
              <a:lnSpc>
                <a:spcPct val="100000"/>
              </a:lnSpc>
            </a:pPr>
            <a:r>
              <a:rPr lang="en-US" sz="2000" dirty="0">
                <a:solidFill>
                  <a:srgbClr val="F3753F"/>
                </a:solidFill>
              </a:rPr>
              <a:t>TO Access data stored in the stack </a:t>
            </a:r>
          </a:p>
          <a:p>
            <a:pPr lvl="1"/>
            <a:r>
              <a:rPr lang="en-US" sz="2000" dirty="0">
                <a:solidFill>
                  <a:schemeClr val="tx2"/>
                </a:solidFill>
              </a:rPr>
              <a:t>use the </a:t>
            </a:r>
            <a:r>
              <a:rPr lang="en-US" sz="2000" b="1" dirty="0" err="1">
                <a:solidFill>
                  <a:srgbClr val="0070C0"/>
                </a:solidFill>
                <a:latin typeface="Courier New" panose="02070309020205020404" pitchFamily="49" charset="0"/>
                <a:cs typeface="Courier New" panose="02070309020205020404" pitchFamily="49" charset="0"/>
              </a:rPr>
              <a:t>ldr</a:t>
            </a:r>
            <a:r>
              <a:rPr lang="en-US" sz="2000" b="1" dirty="0">
                <a:solidFill>
                  <a:srgbClr val="0070C0"/>
                </a:solidFill>
                <a:latin typeface="Courier New" panose="02070309020205020404" pitchFamily="49" charset="0"/>
                <a:cs typeface="Courier New" panose="02070309020205020404" pitchFamily="49" charset="0"/>
              </a:rPr>
              <a:t>/str </a:t>
            </a:r>
            <a:r>
              <a:rPr lang="en-US" sz="2000" dirty="0">
                <a:solidFill>
                  <a:schemeClr val="tx2"/>
                </a:solidFill>
                <a:cs typeface="Courier New" panose="02070309020205020404" pitchFamily="49" charset="0"/>
              </a:rPr>
              <a:t>instructions</a:t>
            </a:r>
            <a:r>
              <a:rPr lang="en-US" sz="2000" dirty="0">
                <a:solidFill>
                  <a:schemeClr val="tx2"/>
                </a:solidFill>
              </a:rPr>
              <a:t> </a:t>
            </a:r>
          </a:p>
          <a:p>
            <a:pPr>
              <a:lnSpc>
                <a:spcPct val="100000"/>
              </a:lnSpc>
            </a:pPr>
            <a:r>
              <a:rPr lang="en-US" sz="2000" b="1" dirty="0">
                <a:solidFill>
                  <a:srgbClr val="0070C0"/>
                </a:solidFill>
              </a:rPr>
              <a:t>Use register </a:t>
            </a:r>
            <a:r>
              <a:rPr lang="en-US" sz="2000" b="1" dirty="0" err="1">
                <a:solidFill>
                  <a:srgbClr val="F3753F"/>
                </a:solidFill>
                <a:latin typeface="Consolas" panose="020B0609020204030204" pitchFamily="49" charset="0"/>
                <a:cs typeface="Consolas" panose="020B0609020204030204" pitchFamily="49" charset="0"/>
              </a:rPr>
              <a:t>fp</a:t>
            </a:r>
            <a:r>
              <a:rPr lang="en-US" sz="2000" dirty="0">
                <a:solidFill>
                  <a:schemeClr val="tx2"/>
                </a:solidFill>
              </a:rPr>
              <a:t> </a:t>
            </a:r>
            <a:r>
              <a:rPr lang="en-US" sz="2000" b="1" dirty="0">
                <a:solidFill>
                  <a:srgbClr val="0070C0"/>
                </a:solidFill>
              </a:rPr>
              <a:t>with offset (</a:t>
            </a:r>
            <a:r>
              <a:rPr lang="en-US" sz="2000" b="1" dirty="0">
                <a:solidFill>
                  <a:srgbClr val="FF0000"/>
                </a:solidFill>
              </a:rPr>
              <a:t>negative</a:t>
            </a:r>
            <a:r>
              <a:rPr lang="en-US" sz="2000" b="1" dirty="0">
                <a:solidFill>
                  <a:srgbClr val="0070C0"/>
                </a:solidFill>
              </a:rPr>
              <a:t> </a:t>
            </a:r>
            <a:r>
              <a:rPr lang="en-US" sz="2000" b="1" dirty="0">
                <a:solidFill>
                  <a:srgbClr val="FF0000"/>
                </a:solidFill>
              </a:rPr>
              <a:t>distance</a:t>
            </a:r>
            <a:r>
              <a:rPr lang="en-US" sz="2000" b="1" dirty="0">
                <a:solidFill>
                  <a:srgbClr val="F37440"/>
                </a:solidFill>
              </a:rPr>
              <a:t> in </a:t>
            </a:r>
            <a:r>
              <a:rPr lang="en-US" sz="2000" b="1" dirty="0">
                <a:solidFill>
                  <a:srgbClr val="FF0000"/>
                </a:solidFill>
              </a:rPr>
              <a:t>bytes</a:t>
            </a:r>
            <a:r>
              <a:rPr lang="en-US" sz="2000" b="1" dirty="0">
                <a:solidFill>
                  <a:srgbClr val="0070C0"/>
                </a:solidFill>
              </a:rPr>
              <a:t>) addressing </a:t>
            </a:r>
            <a:r>
              <a:rPr lang="en-US" sz="2000" dirty="0">
                <a:solidFill>
                  <a:schemeClr val="tx2"/>
                </a:solidFill>
              </a:rPr>
              <a:t>(use either register offset or immediate offset)</a:t>
            </a:r>
          </a:p>
          <a:p>
            <a:pPr>
              <a:lnSpc>
                <a:spcPct val="100000"/>
              </a:lnSpc>
            </a:pPr>
            <a:r>
              <a:rPr lang="en-US" sz="2000" b="1" i="1" dirty="0">
                <a:solidFill>
                  <a:srgbClr val="2C895B"/>
                </a:solidFill>
              </a:rPr>
              <a:t>No matter what address the stack frame is at</a:t>
            </a:r>
            <a:r>
              <a:rPr lang="en-US" sz="2000" dirty="0">
                <a:solidFill>
                  <a:schemeClr val="tx2"/>
                </a:solidFill>
              </a:rPr>
              <a:t>, </a:t>
            </a:r>
            <a:r>
              <a:rPr lang="en-US" sz="2000" b="1" dirty="0" err="1">
                <a:solidFill>
                  <a:srgbClr val="F3753F"/>
                </a:solidFill>
                <a:latin typeface="Consolas" panose="020B0609020204030204" pitchFamily="49" charset="0"/>
                <a:cs typeface="Consolas" panose="020B0609020204030204" pitchFamily="49" charset="0"/>
              </a:rPr>
              <a:t>fp</a:t>
            </a:r>
            <a:r>
              <a:rPr lang="en-US" sz="2000" dirty="0">
                <a:solidFill>
                  <a:srgbClr val="0070C0"/>
                </a:solidFill>
              </a:rPr>
              <a:t> always points at saved </a:t>
            </a:r>
            <a:r>
              <a:rPr lang="en-US" sz="2000" b="1" dirty="0" err="1">
                <a:solidFill>
                  <a:srgbClr val="F3753F"/>
                </a:solidFill>
                <a:latin typeface="Consolas" panose="020B0609020204030204" pitchFamily="49" charset="0"/>
                <a:cs typeface="Consolas" panose="020B0609020204030204" pitchFamily="49" charset="0"/>
              </a:rPr>
              <a:t>lr</a:t>
            </a:r>
            <a:r>
              <a:rPr lang="en-US" sz="2000" dirty="0">
                <a:solidFill>
                  <a:srgbClr val="0070C0"/>
                </a:solidFill>
              </a:rPr>
              <a:t>, so you can find a local stack variable by using an offset address from the contents of </a:t>
            </a:r>
            <a:r>
              <a:rPr lang="en-US" sz="2000" b="1" dirty="0" err="1">
                <a:solidFill>
                  <a:srgbClr val="F3753F"/>
                </a:solidFill>
                <a:latin typeface="Consolas" panose="020B0609020204030204" pitchFamily="49" charset="0"/>
                <a:cs typeface="Consolas" panose="020B0609020204030204" pitchFamily="49" charset="0"/>
              </a:rPr>
              <a:t>fp</a:t>
            </a:r>
            <a:endParaRPr lang="en-US" sz="2000" dirty="0">
              <a:solidFill>
                <a:srgbClr val="0070C0"/>
              </a:solidFill>
            </a:endParaRPr>
          </a:p>
        </p:txBody>
      </p:sp>
      <p:sp>
        <p:nvSpPr>
          <p:cNvPr id="28" name="TextBox 27">
            <a:extLst>
              <a:ext uri="{FF2B5EF4-FFF2-40B4-BE49-F238E27FC236}">
                <a16:creationId xmlns:a16="http://schemas.microsoft.com/office/drawing/2014/main" id="{674D8B7C-D015-0989-20F2-94063E5B31F2}"/>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aphicFrame>
        <p:nvGraphicFramePr>
          <p:cNvPr id="86" name="Table 85">
            <a:extLst>
              <a:ext uri="{FF2B5EF4-FFF2-40B4-BE49-F238E27FC236}">
                <a16:creationId xmlns:a16="http://schemas.microsoft.com/office/drawing/2014/main" id="{67EC045B-1BDB-BB1A-E8F4-162E13B4C9E2}"/>
              </a:ext>
            </a:extLst>
          </p:cNvPr>
          <p:cNvGraphicFramePr>
            <a:graphicFrameLocks/>
          </p:cNvGraphicFramePr>
          <p:nvPr/>
        </p:nvGraphicFramePr>
        <p:xfrm>
          <a:off x="431315" y="5321148"/>
          <a:ext cx="7317213" cy="1377303"/>
        </p:xfrm>
        <a:graphic>
          <a:graphicData uri="http://schemas.openxmlformats.org/drawingml/2006/table">
            <a:tbl>
              <a:tblPr firstRow="1">
                <a:tableStyleId>{FABFCF23-3B69-468F-B69F-88F6DE6A72F2}</a:tableStyleId>
              </a:tblPr>
              <a:tblGrid>
                <a:gridCol w="1367985">
                  <a:extLst>
                    <a:ext uri="{9D8B030D-6E8A-4147-A177-3AD203B41FA5}">
                      <a16:colId xmlns:a16="http://schemas.microsoft.com/office/drawing/2014/main" val="2146949649"/>
                    </a:ext>
                  </a:extLst>
                </a:gridCol>
                <a:gridCol w="1239520">
                  <a:extLst>
                    <a:ext uri="{9D8B030D-6E8A-4147-A177-3AD203B41FA5}">
                      <a16:colId xmlns:a16="http://schemas.microsoft.com/office/drawing/2014/main" val="1067220819"/>
                    </a:ext>
                  </a:extLst>
                </a:gridCol>
                <a:gridCol w="2326640">
                  <a:extLst>
                    <a:ext uri="{9D8B030D-6E8A-4147-A177-3AD203B41FA5}">
                      <a16:colId xmlns:a16="http://schemas.microsoft.com/office/drawing/2014/main" val="2065921853"/>
                    </a:ext>
                  </a:extLst>
                </a:gridCol>
                <a:gridCol w="2383068">
                  <a:extLst>
                    <a:ext uri="{9D8B030D-6E8A-4147-A177-3AD203B41FA5}">
                      <a16:colId xmlns:a16="http://schemas.microsoft.com/office/drawing/2014/main" val="156893117"/>
                    </a:ext>
                  </a:extLst>
                </a:gridCol>
              </a:tblGrid>
              <a:tr h="334730">
                <a:tc>
                  <a:txBody>
                    <a:bodyPr/>
                    <a:lstStyle/>
                    <a:p>
                      <a:pPr algn="ctr"/>
                      <a:r>
                        <a:rPr lang="en-US" dirty="0"/>
                        <a:t>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a:t>distance from </a:t>
                      </a:r>
                      <a:r>
                        <a:rPr lang="en-US" dirty="0" err="1"/>
                        <a:t>fp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Read 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Write 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87993257"/>
                  </a:ext>
                </a:extLst>
              </a:tr>
              <a:tr h="371463">
                <a:tc>
                  <a:txBody>
                    <a:bodyPr/>
                    <a:lstStyle/>
                    <a:p>
                      <a:r>
                        <a:rPr lang="en-US" sz="1800" b="0" i="0" dirty="0">
                          <a:solidFill>
                            <a:srgbClr val="0070C0"/>
                          </a:solidFill>
                          <a:latin typeface="Consolas" panose="020B0609020204030204" pitchFamily="49" charset="0"/>
                          <a:cs typeface="Consolas" panose="020B0609020204030204" pitchFamily="49" charset="0"/>
                        </a:rPr>
                        <a:t>int 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err="1">
                          <a:solidFill>
                            <a:schemeClr val="tx2"/>
                          </a:solidFill>
                          <a:latin typeface="Consolas" panose="020B0609020204030204" pitchFamily="49" charset="0"/>
                          <a:cs typeface="Consolas" panose="020B0609020204030204" pitchFamily="49" charset="0"/>
                        </a:rPr>
                        <a:t>ldr</a:t>
                      </a:r>
                      <a:r>
                        <a:rPr lang="en-US" sz="1800" b="0" dirty="0">
                          <a:solidFill>
                            <a:schemeClr val="tx2"/>
                          </a:solidFill>
                          <a:latin typeface="Consolas" panose="020B0609020204030204" pitchFamily="49" charset="0"/>
                          <a:cs typeface="Consolas" panose="020B0609020204030204" pitchFamily="49" charset="0"/>
                        </a:rPr>
                        <a:t>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str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6785819"/>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int count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err="1">
                          <a:solidFill>
                            <a:schemeClr val="tx2"/>
                          </a:solidFill>
                          <a:latin typeface="Consolas" panose="020B0609020204030204" pitchFamily="49" charset="0"/>
                          <a:cs typeface="Consolas" panose="020B0609020204030204" pitchFamily="49" charset="0"/>
                        </a:rPr>
                        <a:t>ldr</a:t>
                      </a:r>
                      <a:r>
                        <a:rPr lang="en-US" sz="1800" b="0" dirty="0">
                          <a:solidFill>
                            <a:schemeClr val="tx2"/>
                          </a:solidFill>
                          <a:latin typeface="Consolas" panose="020B0609020204030204" pitchFamily="49" charset="0"/>
                          <a:cs typeface="Consolas" panose="020B0609020204030204" pitchFamily="49" charset="0"/>
                        </a:rPr>
                        <a:t>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str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00906380"/>
                  </a:ext>
                </a:extLst>
              </a:tr>
            </a:tbl>
          </a:graphicData>
        </a:graphic>
      </p:graphicFrame>
      <p:sp>
        <p:nvSpPr>
          <p:cNvPr id="25" name="Rectangle 24">
            <a:extLst>
              <a:ext uri="{FF2B5EF4-FFF2-40B4-BE49-F238E27FC236}">
                <a16:creationId xmlns:a16="http://schemas.microsoft.com/office/drawing/2014/main" id="{6DEC82E4-DB65-05BA-CBC3-BDEA84D03F11}"/>
              </a:ext>
            </a:extLst>
          </p:cNvPr>
          <p:cNvSpPr/>
          <p:nvPr/>
        </p:nvSpPr>
        <p:spPr>
          <a:xfrm>
            <a:off x="9655772" y="2407986"/>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79869D10-0E43-FE47-DCE0-830BEE31CCBE}"/>
              </a:ext>
            </a:extLst>
          </p:cNvPr>
          <p:cNvSpPr/>
          <p:nvPr/>
        </p:nvSpPr>
        <p:spPr>
          <a:xfrm>
            <a:off x="9643489" y="188036"/>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D7CD8F96-A224-5CBA-6FB6-C39999394867}"/>
              </a:ext>
            </a:extLst>
          </p:cNvPr>
          <p:cNvSpPr txBox="1"/>
          <p:nvPr/>
        </p:nvSpPr>
        <p:spPr>
          <a:xfrm>
            <a:off x="9001740" y="3068214"/>
            <a:ext cx="2810726" cy="369332"/>
          </a:xfrm>
          <a:prstGeom prst="rect">
            <a:avLst/>
          </a:prstGeom>
          <a:noFill/>
        </p:spPr>
        <p:txBody>
          <a:bodyPr wrap="square" rtlCol="0">
            <a:spAutoFit/>
          </a:bodyPr>
          <a:lstStyle/>
          <a:p>
            <a:r>
              <a:rPr lang="en-US" dirty="0"/>
              <a:t>low memory 4-byte words</a:t>
            </a:r>
          </a:p>
        </p:txBody>
      </p:sp>
      <p:sp>
        <p:nvSpPr>
          <p:cNvPr id="67" name="Rectangle 66">
            <a:extLst>
              <a:ext uri="{FF2B5EF4-FFF2-40B4-BE49-F238E27FC236}">
                <a16:creationId xmlns:a16="http://schemas.microsoft.com/office/drawing/2014/main" id="{8BB739ED-7FC7-8956-4079-8DFF5EB2048B}"/>
              </a:ext>
            </a:extLst>
          </p:cNvPr>
          <p:cNvSpPr/>
          <p:nvPr/>
        </p:nvSpPr>
        <p:spPr>
          <a:xfrm>
            <a:off x="9643489" y="496035"/>
            <a:ext cx="1375959" cy="312087"/>
          </a:xfrm>
          <a:prstGeom prst="rect">
            <a:avLst/>
          </a:prstGeom>
          <a:solidFill>
            <a:srgbClr val="00B0F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68" name="Rectangle 67">
            <a:extLst>
              <a:ext uri="{FF2B5EF4-FFF2-40B4-BE49-F238E27FC236}">
                <a16:creationId xmlns:a16="http://schemas.microsoft.com/office/drawing/2014/main" id="{E55BBDFA-E582-BD25-C266-4BFB7C61EA31}"/>
              </a:ext>
            </a:extLst>
          </p:cNvPr>
          <p:cNvSpPr/>
          <p:nvPr/>
        </p:nvSpPr>
        <p:spPr>
          <a:xfrm>
            <a:off x="9643489" y="824332"/>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a:t>
            </a:r>
            <a:r>
              <a:rPr lang="en-US" dirty="0" err="1"/>
              <a:t>fp</a:t>
            </a:r>
            <a:endParaRPr lang="en-US" dirty="0"/>
          </a:p>
        </p:txBody>
      </p:sp>
      <p:sp>
        <p:nvSpPr>
          <p:cNvPr id="69" name="Rectangle 68">
            <a:extLst>
              <a:ext uri="{FF2B5EF4-FFF2-40B4-BE49-F238E27FC236}">
                <a16:creationId xmlns:a16="http://schemas.microsoft.com/office/drawing/2014/main" id="{2D64C7CC-62EF-2C65-412B-5021C314D76D}"/>
              </a:ext>
            </a:extLst>
          </p:cNvPr>
          <p:cNvSpPr/>
          <p:nvPr/>
        </p:nvSpPr>
        <p:spPr>
          <a:xfrm>
            <a:off x="9643489" y="1139304"/>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70" name="Rectangle 69">
            <a:extLst>
              <a:ext uri="{FF2B5EF4-FFF2-40B4-BE49-F238E27FC236}">
                <a16:creationId xmlns:a16="http://schemas.microsoft.com/office/drawing/2014/main" id="{BF166826-01FA-0130-44E2-3FDB707B2133}"/>
              </a:ext>
            </a:extLst>
          </p:cNvPr>
          <p:cNvSpPr/>
          <p:nvPr/>
        </p:nvSpPr>
        <p:spPr>
          <a:xfrm>
            <a:off x="9643489" y="144494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75" name="TextBox 74">
            <a:extLst>
              <a:ext uri="{FF2B5EF4-FFF2-40B4-BE49-F238E27FC236}">
                <a16:creationId xmlns:a16="http://schemas.microsoft.com/office/drawing/2014/main" id="{A80240C1-9053-2D2F-7B8A-517B77A02024}"/>
              </a:ext>
            </a:extLst>
          </p:cNvPr>
          <p:cNvSpPr txBox="1"/>
          <p:nvPr/>
        </p:nvSpPr>
        <p:spPr>
          <a:xfrm>
            <a:off x="11694695" y="580819"/>
            <a:ext cx="428322" cy="338554"/>
          </a:xfrm>
          <a:prstGeom prst="rect">
            <a:avLst/>
          </a:prstGeom>
          <a:solidFill>
            <a:schemeClr val="accent4">
              <a:lumMod val="20000"/>
              <a:lumOff val="80000"/>
            </a:schemeClr>
          </a:solidFill>
          <a:ln w="31750">
            <a:solidFill>
              <a:schemeClr val="accent5"/>
            </a:solidFill>
          </a:ln>
        </p:spPr>
        <p:txBody>
          <a:bodyPr wrap="square" rtlCol="0">
            <a:spAutoFit/>
          </a:bodyPr>
          <a:lstStyle/>
          <a:p>
            <a:r>
              <a:rPr lang="en-US" sz="1600" dirty="0" err="1"/>
              <a:t>fp</a:t>
            </a:r>
            <a:endParaRPr lang="en-US" sz="1600" dirty="0"/>
          </a:p>
        </p:txBody>
      </p:sp>
      <p:sp>
        <p:nvSpPr>
          <p:cNvPr id="76" name="Left Arrow 75">
            <a:extLst>
              <a:ext uri="{FF2B5EF4-FFF2-40B4-BE49-F238E27FC236}">
                <a16:creationId xmlns:a16="http://schemas.microsoft.com/office/drawing/2014/main" id="{152109DA-C7AD-ABC5-FA3F-55E2FF3E0FE2}"/>
              </a:ext>
            </a:extLst>
          </p:cNvPr>
          <p:cNvSpPr/>
          <p:nvPr/>
        </p:nvSpPr>
        <p:spPr>
          <a:xfrm>
            <a:off x="11019299" y="678490"/>
            <a:ext cx="675396"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Down Arrow 78">
            <a:extLst>
              <a:ext uri="{FF2B5EF4-FFF2-40B4-BE49-F238E27FC236}">
                <a16:creationId xmlns:a16="http://schemas.microsoft.com/office/drawing/2014/main" id="{CC0D263F-4A53-0B5F-7C95-0BE6295CDA89}"/>
              </a:ext>
            </a:extLst>
          </p:cNvPr>
          <p:cNvSpPr/>
          <p:nvPr/>
        </p:nvSpPr>
        <p:spPr>
          <a:xfrm>
            <a:off x="10140663" y="2716509"/>
            <a:ext cx="518474" cy="32644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B6B96578-ECA7-BAC8-3D79-E7C947A47D7C}"/>
              </a:ext>
            </a:extLst>
          </p:cNvPr>
          <p:cNvSpPr/>
          <p:nvPr/>
        </p:nvSpPr>
        <p:spPr>
          <a:xfrm>
            <a:off x="9642189" y="2079913"/>
            <a:ext cx="1375959" cy="312087"/>
          </a:xfrm>
          <a:prstGeom prst="rect">
            <a:avLst/>
          </a:prstGeom>
          <a:solidFill>
            <a:srgbClr val="FFC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count</a:t>
            </a:r>
          </a:p>
        </p:txBody>
      </p:sp>
      <p:sp>
        <p:nvSpPr>
          <p:cNvPr id="82" name="Rectangle 81">
            <a:extLst>
              <a:ext uri="{FF2B5EF4-FFF2-40B4-BE49-F238E27FC236}">
                <a16:creationId xmlns:a16="http://schemas.microsoft.com/office/drawing/2014/main" id="{39DCDB3A-A8E1-B8F5-5924-D570E22931FE}"/>
              </a:ext>
            </a:extLst>
          </p:cNvPr>
          <p:cNvSpPr/>
          <p:nvPr/>
        </p:nvSpPr>
        <p:spPr>
          <a:xfrm>
            <a:off x="9642190" y="1767826"/>
            <a:ext cx="1375959" cy="312087"/>
          </a:xfrm>
          <a:prstGeom prst="rect">
            <a:avLst/>
          </a:prstGeom>
          <a:solidFill>
            <a:srgbClr val="FFC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83" name="Left Arrow 82">
            <a:extLst>
              <a:ext uri="{FF2B5EF4-FFF2-40B4-BE49-F238E27FC236}">
                <a16:creationId xmlns:a16="http://schemas.microsoft.com/office/drawing/2014/main" id="{7932B755-2320-50E9-EB6F-6BF6060F7BFD}"/>
              </a:ext>
            </a:extLst>
          </p:cNvPr>
          <p:cNvSpPr/>
          <p:nvPr/>
        </p:nvSpPr>
        <p:spPr>
          <a:xfrm>
            <a:off x="11021766" y="2289825"/>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330337EB-7899-81E1-F912-8ED7F288EBE6}"/>
              </a:ext>
            </a:extLst>
          </p:cNvPr>
          <p:cNvSpPr txBox="1"/>
          <p:nvPr/>
        </p:nvSpPr>
        <p:spPr>
          <a:xfrm>
            <a:off x="11541074" y="2275434"/>
            <a:ext cx="428322" cy="338554"/>
          </a:xfrm>
          <a:prstGeom prst="rect">
            <a:avLst/>
          </a:prstGeom>
          <a:solidFill>
            <a:schemeClr val="accent4">
              <a:lumMod val="20000"/>
              <a:lumOff val="80000"/>
            </a:schemeClr>
          </a:solidFill>
          <a:ln w="31750">
            <a:solidFill>
              <a:schemeClr val="accent5"/>
            </a:solidFill>
          </a:ln>
        </p:spPr>
        <p:txBody>
          <a:bodyPr wrap="square" rtlCol="0">
            <a:spAutoFit/>
          </a:bodyPr>
          <a:lstStyle/>
          <a:p>
            <a:r>
              <a:rPr lang="en-US" sz="1600" dirty="0" err="1"/>
              <a:t>sp</a:t>
            </a:r>
            <a:r>
              <a:rPr lang="en-US" sz="1600" dirty="0"/>
              <a:t> </a:t>
            </a:r>
          </a:p>
        </p:txBody>
      </p:sp>
      <p:cxnSp>
        <p:nvCxnSpPr>
          <p:cNvPr id="85" name="Straight Connector 84">
            <a:extLst>
              <a:ext uri="{FF2B5EF4-FFF2-40B4-BE49-F238E27FC236}">
                <a16:creationId xmlns:a16="http://schemas.microsoft.com/office/drawing/2014/main" id="{6E2D2E0F-2847-FBE7-05C1-9242579C75DE}"/>
              </a:ext>
            </a:extLst>
          </p:cNvPr>
          <p:cNvCxnSpPr>
            <a:cxnSpLocks/>
          </p:cNvCxnSpPr>
          <p:nvPr/>
        </p:nvCxnSpPr>
        <p:spPr>
          <a:xfrm>
            <a:off x="8009874" y="808122"/>
            <a:ext cx="169757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FD3108AC-C699-64DE-3FBC-67FF6386C11C}"/>
              </a:ext>
            </a:extLst>
          </p:cNvPr>
          <p:cNvCxnSpPr>
            <a:cxnSpLocks/>
          </p:cNvCxnSpPr>
          <p:nvPr/>
        </p:nvCxnSpPr>
        <p:spPr>
          <a:xfrm>
            <a:off x="7366000" y="2378052"/>
            <a:ext cx="2241732" cy="1017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2C66F6E1-CF97-3D1D-40E7-C48B42F387DD}"/>
              </a:ext>
            </a:extLst>
          </p:cNvPr>
          <p:cNvCxnSpPr>
            <a:cxnSpLocks/>
          </p:cNvCxnSpPr>
          <p:nvPr/>
        </p:nvCxnSpPr>
        <p:spPr>
          <a:xfrm>
            <a:off x="8639794" y="2072939"/>
            <a:ext cx="100239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2" name="Up-Down Arrow 91">
            <a:extLst>
              <a:ext uri="{FF2B5EF4-FFF2-40B4-BE49-F238E27FC236}">
                <a16:creationId xmlns:a16="http://schemas.microsoft.com/office/drawing/2014/main" id="{1B39C7FB-68CE-A388-9A45-332E544097A6}"/>
              </a:ext>
            </a:extLst>
          </p:cNvPr>
          <p:cNvSpPr/>
          <p:nvPr/>
        </p:nvSpPr>
        <p:spPr>
          <a:xfrm>
            <a:off x="8820677" y="824332"/>
            <a:ext cx="109012" cy="1220612"/>
          </a:xfrm>
          <a:prstGeom prst="upDown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ounded Rectangle 92">
            <a:extLst>
              <a:ext uri="{FF2B5EF4-FFF2-40B4-BE49-F238E27FC236}">
                <a16:creationId xmlns:a16="http://schemas.microsoft.com/office/drawing/2014/main" id="{007A5243-E1D8-AAF1-0B08-87689AB4FE80}"/>
              </a:ext>
            </a:extLst>
          </p:cNvPr>
          <p:cNvSpPr/>
          <p:nvPr/>
        </p:nvSpPr>
        <p:spPr bwMode="auto">
          <a:xfrm>
            <a:off x="8102079" y="3660020"/>
            <a:ext cx="3710386" cy="288202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chemeClr val="accent6"/>
                </a:solidFill>
                <a:latin typeface="Consolas" panose="020B0609020204030204" pitchFamily="49" charset="0"/>
                <a:cs typeface="Consolas" panose="020B0609020204030204" pitchFamily="49" charset="0"/>
              </a:rPr>
              <a:t> .text        </a:t>
            </a:r>
          </a:p>
          <a:p>
            <a:r>
              <a:rPr lang="en-US" sz="1600" dirty="0">
                <a:solidFill>
                  <a:schemeClr val="accent6"/>
                </a:solidFill>
                <a:latin typeface="Consolas" panose="020B0609020204030204" pitchFamily="49" charset="0"/>
                <a:cs typeface="Consolas" panose="020B0609020204030204" pitchFamily="49" charset="0"/>
              </a:rPr>
              <a:t>    .type   main, %function</a:t>
            </a:r>
          </a:p>
          <a:p>
            <a:r>
              <a:rPr lang="en-US" sz="1600" dirty="0">
                <a:solidFill>
                  <a:schemeClr val="accent6"/>
                </a:solidFill>
                <a:latin typeface="Consolas" panose="020B0609020204030204" pitchFamily="49" charset="0"/>
                <a:cs typeface="Consolas" panose="020B0609020204030204" pitchFamily="49" charset="0"/>
              </a:rPr>
              <a:t>    .global main</a:t>
            </a:r>
          </a:p>
          <a:p>
            <a:r>
              <a:rPr lang="en-US" sz="1600" dirty="0">
                <a:solidFill>
                  <a:schemeClr val="accent6"/>
                </a:solidFill>
                <a:latin typeface="Consolas" panose="020B0609020204030204" pitchFamily="49" charset="0"/>
                <a:cs typeface="Consolas" panose="020B0609020204030204" pitchFamily="49" charset="0"/>
              </a:rPr>
              <a:t>   .</a:t>
            </a:r>
            <a:r>
              <a:rPr lang="en-US" sz="1600" dirty="0" err="1">
                <a:solidFill>
                  <a:schemeClr val="accent6"/>
                </a:solidFill>
                <a:latin typeface="Consolas" panose="020B0609020204030204" pitchFamily="49" charset="0"/>
                <a:cs typeface="Consolas" panose="020B0609020204030204" pitchFamily="49" charset="0"/>
              </a:rPr>
              <a:t>equ</a:t>
            </a:r>
            <a:r>
              <a:rPr lang="en-US" sz="1600" dirty="0">
                <a:solidFill>
                  <a:schemeClr val="accent6"/>
                </a:solidFill>
                <a:latin typeface="Consolas" panose="020B0609020204030204" pitchFamily="49" charset="0"/>
                <a:cs typeface="Consolas" panose="020B0609020204030204" pitchFamily="49" charset="0"/>
              </a:rPr>
              <a:t>    FP_OFF,    12</a:t>
            </a:r>
          </a:p>
          <a:p>
            <a:r>
              <a:rPr lang="en-US" sz="1600" dirty="0">
                <a:solidFill>
                  <a:schemeClr val="accent6"/>
                </a:solidFill>
                <a:latin typeface="Consolas" panose="020B0609020204030204" pitchFamily="49" charset="0"/>
                <a:cs typeface="Consolas" panose="020B0609020204030204" pitchFamily="49" charset="0"/>
              </a:rPr>
              <a:t>   .</a:t>
            </a:r>
            <a:r>
              <a:rPr lang="en-US" sz="1600" dirty="0" err="1">
                <a:solidFill>
                  <a:schemeClr val="accent6"/>
                </a:solidFill>
                <a:latin typeface="Consolas" panose="020B0609020204030204" pitchFamily="49" charset="0"/>
                <a:cs typeface="Consolas" panose="020B0609020204030204" pitchFamily="49" charset="0"/>
              </a:rPr>
              <a:t>equ</a:t>
            </a:r>
            <a:r>
              <a:rPr lang="en-US" sz="1600" dirty="0">
                <a:solidFill>
                  <a:schemeClr val="accent6"/>
                </a:solidFill>
                <a:latin typeface="Consolas" panose="020B0609020204030204" pitchFamily="49" charset="0"/>
                <a:cs typeface="Consolas" panose="020B0609020204030204" pitchFamily="49" charset="0"/>
              </a:rPr>
              <a:t>    FRMADD,     8</a:t>
            </a:r>
          </a:p>
          <a:p>
            <a:r>
              <a:rPr lang="en-US" sz="1600" dirty="0">
                <a:solidFill>
                  <a:schemeClr val="accent6"/>
                </a:solidFill>
                <a:latin typeface="Consolas" panose="020B0609020204030204" pitchFamily="49" charset="0"/>
                <a:cs typeface="Consolas" panose="020B0609020204030204" pitchFamily="49" charset="0"/>
              </a:rPr>
              <a:t>main:</a:t>
            </a:r>
          </a:p>
          <a:p>
            <a:r>
              <a:rPr lang="en-US" sz="1600" dirty="0">
                <a:solidFill>
                  <a:schemeClr val="accent6"/>
                </a:solidFill>
                <a:latin typeface="Consolas" panose="020B0609020204030204" pitchFamily="49" charset="0"/>
                <a:cs typeface="Consolas" panose="020B0609020204030204" pitchFamily="49" charset="0"/>
              </a:rPr>
              <a:t>   </a:t>
            </a:r>
            <a:r>
              <a:rPr lang="en-US" sz="1600" dirty="0">
                <a:solidFill>
                  <a:schemeClr val="accent6"/>
                </a:solidFill>
                <a:effectLst/>
                <a:latin typeface="Consolas" panose="020B0609020204030204" pitchFamily="49" charset="0"/>
                <a:cs typeface="Consolas" panose="020B0609020204030204" pitchFamily="49" charset="0"/>
              </a:rPr>
              <a:t> push    {r4, r5, </a:t>
            </a:r>
            <a:r>
              <a:rPr lang="en-US" sz="1600" dirty="0" err="1">
                <a:solidFill>
                  <a:schemeClr val="accent6"/>
                </a:solidFill>
                <a:effectLst/>
                <a:latin typeface="Consolas" panose="020B0609020204030204" pitchFamily="49" charset="0"/>
                <a:cs typeface="Consolas" panose="020B0609020204030204" pitchFamily="49" charset="0"/>
              </a:rPr>
              <a:t>fp</a:t>
            </a:r>
            <a:r>
              <a:rPr lang="en-US" sz="1600" dirty="0">
                <a:solidFill>
                  <a:schemeClr val="accent6"/>
                </a:solidFill>
                <a:effectLst/>
                <a:latin typeface="Consolas" panose="020B0609020204030204" pitchFamily="49" charset="0"/>
                <a:cs typeface="Consolas" panose="020B0609020204030204" pitchFamily="49" charset="0"/>
              </a:rPr>
              <a:t>, </a:t>
            </a:r>
            <a:r>
              <a:rPr lang="en-US" sz="1600" dirty="0" err="1">
                <a:solidFill>
                  <a:schemeClr val="accent6"/>
                </a:solidFill>
                <a:effectLst/>
                <a:latin typeface="Consolas" panose="020B0609020204030204" pitchFamily="49" charset="0"/>
                <a:cs typeface="Consolas" panose="020B0609020204030204" pitchFamily="49" charset="0"/>
              </a:rPr>
              <a:t>lr</a:t>
            </a:r>
            <a:r>
              <a:rPr lang="en-US" sz="1600" dirty="0">
                <a:solidFill>
                  <a:schemeClr val="accent6"/>
                </a:solidFill>
                <a:effectLst/>
                <a:latin typeface="Consolas" panose="020B0609020204030204" pitchFamily="49" charset="0"/>
                <a:cs typeface="Consolas" panose="020B0609020204030204" pitchFamily="49" charset="0"/>
              </a:rPr>
              <a:t>}</a:t>
            </a:r>
          </a:p>
          <a:p>
            <a:r>
              <a:rPr lang="en-US" sz="1600" dirty="0">
                <a:solidFill>
                  <a:schemeClr val="accent6"/>
                </a:solidFill>
                <a:effectLst/>
                <a:latin typeface="Consolas" panose="020B0609020204030204" pitchFamily="49" charset="0"/>
                <a:cs typeface="Consolas" panose="020B0609020204030204" pitchFamily="49" charset="0"/>
              </a:rPr>
              <a:t>    add     </a:t>
            </a:r>
            <a:r>
              <a:rPr lang="en-US" sz="1600" dirty="0" err="1">
                <a:solidFill>
                  <a:schemeClr val="accent6"/>
                </a:solidFill>
                <a:effectLst/>
                <a:latin typeface="Consolas" panose="020B0609020204030204" pitchFamily="49" charset="0"/>
                <a:cs typeface="Consolas" panose="020B0609020204030204" pitchFamily="49" charset="0"/>
              </a:rPr>
              <a:t>fp</a:t>
            </a:r>
            <a:r>
              <a:rPr lang="en-US" sz="1600" dirty="0">
                <a:solidFill>
                  <a:schemeClr val="accent6"/>
                </a:solidFill>
                <a:effectLst/>
                <a:latin typeface="Consolas" panose="020B0609020204030204" pitchFamily="49" charset="0"/>
                <a:cs typeface="Consolas" panose="020B0609020204030204" pitchFamily="49" charset="0"/>
              </a:rPr>
              <a:t>, </a:t>
            </a:r>
            <a:r>
              <a:rPr lang="en-US" sz="1600" dirty="0" err="1">
                <a:solidFill>
                  <a:schemeClr val="accent6"/>
                </a:solidFill>
                <a:effectLst/>
                <a:latin typeface="Consolas" panose="020B0609020204030204" pitchFamily="49" charset="0"/>
                <a:cs typeface="Consolas" panose="020B0609020204030204" pitchFamily="49" charset="0"/>
              </a:rPr>
              <a:t>sp</a:t>
            </a:r>
            <a:r>
              <a:rPr lang="en-US" sz="1600" dirty="0">
                <a:solidFill>
                  <a:schemeClr val="accent6"/>
                </a:solidFill>
                <a:effectLst/>
                <a:latin typeface="Consolas" panose="020B0609020204030204" pitchFamily="49" charset="0"/>
                <a:cs typeface="Consolas" panose="020B0609020204030204" pitchFamily="49" charset="0"/>
              </a:rPr>
              <a:t>, FP_OFF</a:t>
            </a:r>
          </a:p>
          <a:p>
            <a:r>
              <a:rPr lang="en-US" sz="1600" dirty="0">
                <a:solidFill>
                  <a:schemeClr val="accent6"/>
                </a:solidFill>
                <a:effectLst/>
                <a:latin typeface="Consolas" panose="020B0609020204030204" pitchFamily="49" charset="0"/>
                <a:cs typeface="Consolas" panose="020B0609020204030204" pitchFamily="49" charset="0"/>
              </a:rPr>
              <a:t>    add     </a:t>
            </a:r>
            <a:r>
              <a:rPr lang="en-US" sz="1600" dirty="0" err="1">
                <a:solidFill>
                  <a:schemeClr val="accent6"/>
                </a:solidFill>
                <a:effectLst/>
                <a:latin typeface="Consolas" panose="020B0609020204030204" pitchFamily="49" charset="0"/>
                <a:cs typeface="Consolas" panose="020B0609020204030204" pitchFamily="49" charset="0"/>
              </a:rPr>
              <a:t>sp</a:t>
            </a:r>
            <a:r>
              <a:rPr lang="en-US" sz="1600" dirty="0">
                <a:solidFill>
                  <a:schemeClr val="accent6"/>
                </a:solidFill>
                <a:effectLst/>
                <a:latin typeface="Consolas" panose="020B0609020204030204" pitchFamily="49" charset="0"/>
                <a:cs typeface="Consolas" panose="020B0609020204030204" pitchFamily="49" charset="0"/>
              </a:rPr>
              <a:t>, </a:t>
            </a:r>
            <a:r>
              <a:rPr lang="en-US" sz="1600" dirty="0" err="1">
                <a:solidFill>
                  <a:schemeClr val="accent6"/>
                </a:solidFill>
                <a:effectLst/>
                <a:latin typeface="Consolas" panose="020B0609020204030204" pitchFamily="49" charset="0"/>
                <a:cs typeface="Consolas" panose="020B0609020204030204" pitchFamily="49" charset="0"/>
              </a:rPr>
              <a:t>sp</a:t>
            </a:r>
            <a:r>
              <a:rPr lang="en-US" sz="1600" dirty="0">
                <a:solidFill>
                  <a:schemeClr val="accent6"/>
                </a:solidFill>
                <a:effectLst/>
                <a:latin typeface="Consolas" panose="020B0609020204030204" pitchFamily="49" charset="0"/>
                <a:cs typeface="Consolas" panose="020B0609020204030204" pitchFamily="49" charset="0"/>
              </a:rPr>
              <a:t>, -FRMADD</a:t>
            </a:r>
          </a:p>
          <a:p>
            <a:r>
              <a:rPr lang="en-US" sz="1600" b="1" i="1" dirty="0">
                <a:solidFill>
                  <a:srgbClr val="2C895B"/>
                </a:solidFill>
                <a:latin typeface="Consolas" panose="020B0609020204030204" pitchFamily="49" charset="0"/>
                <a:cs typeface="Consolas" panose="020B0609020204030204" pitchFamily="49" charset="0"/>
              </a:rPr>
              <a:t>// but we are not done yet</a:t>
            </a:r>
            <a:r>
              <a:rPr lang="en-US" sz="1600" dirty="0">
                <a:solidFill>
                  <a:schemeClr val="accent6"/>
                </a:solidFill>
                <a:latin typeface="Consolas" panose="020B0609020204030204" pitchFamily="49" charset="0"/>
                <a:cs typeface="Consolas" panose="020B0609020204030204" pitchFamily="49" charset="0"/>
              </a:rPr>
              <a:t>!</a:t>
            </a:r>
            <a:endParaRPr lang="en-US" sz="1600" dirty="0">
              <a:solidFill>
                <a:schemeClr val="accent6"/>
              </a:solidFill>
              <a:effectLst/>
              <a:latin typeface="Consolas" panose="020B0609020204030204" pitchFamily="49" charset="0"/>
              <a:cs typeface="Consolas" panose="020B0609020204030204" pitchFamily="49" charset="0"/>
            </a:endParaRPr>
          </a:p>
          <a:p>
            <a:endParaRPr lang="en-US" sz="1600" dirty="0">
              <a:solidFill>
                <a:schemeClr val="accent1"/>
              </a:solidFill>
              <a:latin typeface="Consolas" panose="020B0609020204030204" pitchFamily="49" charset="0"/>
              <a:cs typeface="Consolas" panose="020B0609020204030204" pitchFamily="49" charset="0"/>
            </a:endParaRPr>
          </a:p>
        </p:txBody>
      </p:sp>
      <p:sp>
        <p:nvSpPr>
          <p:cNvPr id="97" name="TextBox 96">
            <a:extLst>
              <a:ext uri="{FF2B5EF4-FFF2-40B4-BE49-F238E27FC236}">
                <a16:creationId xmlns:a16="http://schemas.microsoft.com/office/drawing/2014/main" id="{8CA030F4-DB8B-2D6E-21D9-41B5DF36256F}"/>
              </a:ext>
            </a:extLst>
          </p:cNvPr>
          <p:cNvSpPr txBox="1"/>
          <p:nvPr/>
        </p:nvSpPr>
        <p:spPr>
          <a:xfrm>
            <a:off x="9238749" y="1710854"/>
            <a:ext cx="312906" cy="369332"/>
          </a:xfrm>
          <a:prstGeom prst="rect">
            <a:avLst/>
          </a:prstGeom>
          <a:noFill/>
        </p:spPr>
        <p:txBody>
          <a:bodyPr wrap="none" rtlCol="0">
            <a:spAutoFit/>
          </a:bodyPr>
          <a:lstStyle/>
          <a:p>
            <a:r>
              <a:rPr lang="en-US" dirty="0">
                <a:solidFill>
                  <a:srgbClr val="FF0000"/>
                </a:solidFill>
                <a:latin typeface="Consolas" panose="020B0609020204030204" pitchFamily="49" charset="0"/>
                <a:cs typeface="Consolas" panose="020B0609020204030204" pitchFamily="49" charset="0"/>
              </a:rPr>
              <a:t>4</a:t>
            </a:r>
          </a:p>
        </p:txBody>
      </p:sp>
      <p:sp>
        <p:nvSpPr>
          <p:cNvPr id="98" name="TextBox 97">
            <a:extLst>
              <a:ext uri="{FF2B5EF4-FFF2-40B4-BE49-F238E27FC236}">
                <a16:creationId xmlns:a16="http://schemas.microsoft.com/office/drawing/2014/main" id="{37CAA66A-331F-70D5-64CE-0D91EA9B886F}"/>
              </a:ext>
            </a:extLst>
          </p:cNvPr>
          <p:cNvSpPr txBox="1"/>
          <p:nvPr/>
        </p:nvSpPr>
        <p:spPr>
          <a:xfrm>
            <a:off x="9210245" y="2083661"/>
            <a:ext cx="312906" cy="369332"/>
          </a:xfrm>
          <a:prstGeom prst="rect">
            <a:avLst/>
          </a:prstGeom>
          <a:noFill/>
        </p:spPr>
        <p:txBody>
          <a:bodyPr wrap="none" rtlCol="0">
            <a:spAutoFit/>
          </a:bodyPr>
          <a:lstStyle/>
          <a:p>
            <a:r>
              <a:rPr lang="en-US" dirty="0">
                <a:solidFill>
                  <a:srgbClr val="FF0000"/>
                </a:solidFill>
                <a:latin typeface="Consolas" panose="020B0609020204030204" pitchFamily="49" charset="0"/>
                <a:cs typeface="Consolas" panose="020B0609020204030204" pitchFamily="49" charset="0"/>
              </a:rPr>
              <a:t>4</a:t>
            </a:r>
          </a:p>
        </p:txBody>
      </p:sp>
      <p:sp>
        <p:nvSpPr>
          <p:cNvPr id="103" name="Rectangle 102">
            <a:extLst>
              <a:ext uri="{FF2B5EF4-FFF2-40B4-BE49-F238E27FC236}">
                <a16:creationId xmlns:a16="http://schemas.microsoft.com/office/drawing/2014/main" id="{B3C8EE5D-B196-38FA-F800-86F3C59254D2}"/>
              </a:ext>
            </a:extLst>
          </p:cNvPr>
          <p:cNvSpPr/>
          <p:nvPr/>
        </p:nvSpPr>
        <p:spPr>
          <a:xfrm rot="16200000">
            <a:off x="8215617" y="1320092"/>
            <a:ext cx="899776" cy="307777"/>
          </a:xfrm>
          <a:prstGeom prst="rect">
            <a:avLst/>
          </a:prstGeom>
        </p:spPr>
        <p:txBody>
          <a:bodyPr wrap="square">
            <a:spAutoFit/>
          </a:bodyPr>
          <a:lstStyle/>
          <a:p>
            <a:r>
              <a:rPr lang="en-US" sz="1400" b="1" dirty="0" err="1">
                <a:solidFill>
                  <a:srgbClr val="FF0000"/>
                </a:solidFill>
                <a:latin typeface="Consolas" panose="020B0609020204030204" pitchFamily="49" charset="0"/>
                <a:cs typeface="Consolas" panose="020B0609020204030204" pitchFamily="49" charset="0"/>
              </a:rPr>
              <a:t>fp</a:t>
            </a:r>
            <a:r>
              <a:rPr lang="en-US" sz="1400" b="1" dirty="0">
                <a:solidFill>
                  <a:srgbClr val="FF0000"/>
                </a:solidFill>
                <a:latin typeface="Consolas" panose="020B0609020204030204" pitchFamily="49" charset="0"/>
                <a:cs typeface="Consolas" panose="020B0609020204030204" pitchFamily="49" charset="0"/>
              </a:rPr>
              <a:t> - 16</a:t>
            </a:r>
            <a:endParaRPr lang="en-US" sz="1400" b="1" dirty="0">
              <a:solidFill>
                <a:schemeClr val="accent5"/>
              </a:solidFill>
              <a:latin typeface="Consolas" panose="020B0609020204030204" pitchFamily="49" charset="0"/>
              <a:cs typeface="Consolas" panose="020B0609020204030204" pitchFamily="49" charset="0"/>
            </a:endParaRPr>
          </a:p>
        </p:txBody>
      </p:sp>
      <p:sp>
        <p:nvSpPr>
          <p:cNvPr id="104" name="Up-Down Arrow 103">
            <a:extLst>
              <a:ext uri="{FF2B5EF4-FFF2-40B4-BE49-F238E27FC236}">
                <a16:creationId xmlns:a16="http://schemas.microsoft.com/office/drawing/2014/main" id="{AE65B1AC-FAD1-4AC7-829B-D074F7E49EA6}"/>
              </a:ext>
            </a:extLst>
          </p:cNvPr>
          <p:cNvSpPr/>
          <p:nvPr/>
        </p:nvSpPr>
        <p:spPr>
          <a:xfrm>
            <a:off x="8148050" y="806852"/>
            <a:ext cx="125638" cy="1538601"/>
          </a:xfrm>
          <a:prstGeom prst="upDown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37959A14-F0CA-CFED-35E9-6198C0D25A2C}"/>
              </a:ext>
            </a:extLst>
          </p:cNvPr>
          <p:cNvSpPr/>
          <p:nvPr/>
        </p:nvSpPr>
        <p:spPr>
          <a:xfrm rot="16200000">
            <a:off x="7542990" y="1302613"/>
            <a:ext cx="899776" cy="307777"/>
          </a:xfrm>
          <a:prstGeom prst="rect">
            <a:avLst/>
          </a:prstGeom>
        </p:spPr>
        <p:txBody>
          <a:bodyPr wrap="square">
            <a:spAutoFit/>
          </a:bodyPr>
          <a:lstStyle/>
          <a:p>
            <a:r>
              <a:rPr lang="en-US" sz="1400" b="1" dirty="0" err="1">
                <a:solidFill>
                  <a:srgbClr val="FF0000"/>
                </a:solidFill>
                <a:latin typeface="Consolas" panose="020B0609020204030204" pitchFamily="49" charset="0"/>
                <a:cs typeface="Consolas" panose="020B0609020204030204" pitchFamily="49" charset="0"/>
              </a:rPr>
              <a:t>fp</a:t>
            </a:r>
            <a:r>
              <a:rPr lang="en-US" sz="1400" b="1" dirty="0">
                <a:solidFill>
                  <a:srgbClr val="FF0000"/>
                </a:solidFill>
                <a:latin typeface="Consolas" panose="020B0609020204030204" pitchFamily="49" charset="0"/>
                <a:cs typeface="Consolas" panose="020B0609020204030204" pitchFamily="49" charset="0"/>
              </a:rPr>
              <a:t> - 20</a:t>
            </a:r>
            <a:endParaRPr lang="en-US" sz="1400" b="1" dirty="0">
              <a:solidFill>
                <a:schemeClr val="accent5"/>
              </a:solidFill>
              <a:latin typeface="Consolas" panose="020B0609020204030204" pitchFamily="49" charset="0"/>
              <a:cs typeface="Consolas" panose="020B0609020204030204" pitchFamily="49" charset="0"/>
            </a:endParaRPr>
          </a:p>
        </p:txBody>
      </p:sp>
      <p:cxnSp>
        <p:nvCxnSpPr>
          <p:cNvPr id="106" name="Straight Connector 105">
            <a:extLst>
              <a:ext uri="{FF2B5EF4-FFF2-40B4-BE49-F238E27FC236}">
                <a16:creationId xmlns:a16="http://schemas.microsoft.com/office/drawing/2014/main" id="{B6429D42-352F-C975-4F3E-2E6BBBE1E8A2}"/>
              </a:ext>
            </a:extLst>
          </p:cNvPr>
          <p:cNvCxnSpPr>
            <a:cxnSpLocks/>
          </p:cNvCxnSpPr>
          <p:nvPr/>
        </p:nvCxnSpPr>
        <p:spPr>
          <a:xfrm>
            <a:off x="9140991" y="1767826"/>
            <a:ext cx="57946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8" name="Rounded Rectangle 107">
            <a:extLst>
              <a:ext uri="{FF2B5EF4-FFF2-40B4-BE49-F238E27FC236}">
                <a16:creationId xmlns:a16="http://schemas.microsoft.com/office/drawing/2014/main" id="{B8BB7762-4E39-6BC3-AE8B-B2B6FCCF6FD0}"/>
              </a:ext>
            </a:extLst>
          </p:cNvPr>
          <p:cNvSpPr/>
          <p:nvPr/>
        </p:nvSpPr>
        <p:spPr bwMode="auto">
          <a:xfrm>
            <a:off x="2266771" y="578217"/>
            <a:ext cx="2607772" cy="1615202"/>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chemeClr val="accent6"/>
                </a:solidFill>
                <a:latin typeface="Consolas" panose="020B0609020204030204" pitchFamily="49" charset="0"/>
                <a:cs typeface="Consolas" panose="020B0609020204030204" pitchFamily="49" charset="0"/>
              </a:rPr>
              <a:t>int main(void)</a:t>
            </a:r>
          </a:p>
          <a:p>
            <a:r>
              <a:rPr lang="en-US" sz="1600" dirty="0">
                <a:solidFill>
                  <a:schemeClr val="accent6"/>
                </a:solidFill>
                <a:latin typeface="Consolas" panose="020B0609020204030204" pitchFamily="49" charset="0"/>
                <a:cs typeface="Consolas" panose="020B0609020204030204" pitchFamily="49" charset="0"/>
              </a:rPr>
              <a:t>{</a:t>
            </a:r>
          </a:p>
          <a:p>
            <a:r>
              <a:rPr lang="en-US" sz="1600" dirty="0">
                <a:solidFill>
                  <a:schemeClr val="accent6"/>
                </a:solidFill>
                <a:latin typeface="Consolas" panose="020B0609020204030204" pitchFamily="49" charset="0"/>
                <a:cs typeface="Consolas" panose="020B0609020204030204" pitchFamily="49" charset="0"/>
              </a:rPr>
              <a:t>    int c;</a:t>
            </a:r>
          </a:p>
          <a:p>
            <a:r>
              <a:rPr lang="en-US" sz="1600" dirty="0">
                <a:solidFill>
                  <a:schemeClr val="accent6"/>
                </a:solidFill>
                <a:latin typeface="Consolas" panose="020B0609020204030204" pitchFamily="49" charset="0"/>
                <a:cs typeface="Consolas" panose="020B0609020204030204" pitchFamily="49" charset="0"/>
              </a:rPr>
              <a:t>    int count = 0;</a:t>
            </a:r>
          </a:p>
          <a:p>
            <a:r>
              <a:rPr lang="en-US" sz="1600" dirty="0">
                <a:solidFill>
                  <a:schemeClr val="accent6"/>
                </a:solidFill>
                <a:latin typeface="Consolas" panose="020B0609020204030204" pitchFamily="49" charset="0"/>
                <a:cs typeface="Consolas" panose="020B0609020204030204" pitchFamily="49" charset="0"/>
              </a:rPr>
              <a:t>    // rest of code</a:t>
            </a:r>
          </a:p>
          <a:p>
            <a:r>
              <a:rPr lang="en-US" sz="1600" dirty="0">
                <a:solidFill>
                  <a:schemeClr val="accent6"/>
                </a:solidFill>
                <a:latin typeface="Consolas" panose="020B0609020204030204" pitchFamily="49" charset="0"/>
                <a:cs typeface="Consolas" panose="020B0609020204030204" pitchFamily="49" charset="0"/>
              </a:rPr>
              <a:t>}</a:t>
            </a:r>
          </a:p>
        </p:txBody>
      </p:sp>
      <p:cxnSp>
        <p:nvCxnSpPr>
          <p:cNvPr id="109" name="Straight Connector 108">
            <a:extLst>
              <a:ext uri="{FF2B5EF4-FFF2-40B4-BE49-F238E27FC236}">
                <a16:creationId xmlns:a16="http://schemas.microsoft.com/office/drawing/2014/main" id="{DEA221E8-67C5-314A-6C3B-26203F630681}"/>
              </a:ext>
            </a:extLst>
          </p:cNvPr>
          <p:cNvCxnSpPr>
            <a:cxnSpLocks/>
          </p:cNvCxnSpPr>
          <p:nvPr/>
        </p:nvCxnSpPr>
        <p:spPr>
          <a:xfrm flipV="1">
            <a:off x="7366000" y="491357"/>
            <a:ext cx="2326412" cy="467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2" name="Up-Down Arrow 111">
            <a:extLst>
              <a:ext uri="{FF2B5EF4-FFF2-40B4-BE49-F238E27FC236}">
                <a16:creationId xmlns:a16="http://schemas.microsoft.com/office/drawing/2014/main" id="{C4EF43BA-7A78-F6D4-71A7-12B3A200740A}"/>
              </a:ext>
            </a:extLst>
          </p:cNvPr>
          <p:cNvSpPr/>
          <p:nvPr/>
        </p:nvSpPr>
        <p:spPr>
          <a:xfrm>
            <a:off x="7518130" y="500123"/>
            <a:ext cx="82931" cy="1845277"/>
          </a:xfrm>
          <a:prstGeom prst="upDown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6EFDE06A-B238-7AB9-E902-B2DA67D01E36}"/>
              </a:ext>
            </a:extLst>
          </p:cNvPr>
          <p:cNvSpPr/>
          <p:nvPr/>
        </p:nvSpPr>
        <p:spPr>
          <a:xfrm rot="16200000">
            <a:off x="6106016" y="1070461"/>
            <a:ext cx="1896874" cy="738664"/>
          </a:xfrm>
          <a:prstGeom prst="rect">
            <a:avLst/>
          </a:prstGeom>
        </p:spPr>
        <p:txBody>
          <a:bodyPr wrap="square">
            <a:spAutoFit/>
          </a:bodyPr>
          <a:lstStyle/>
          <a:p>
            <a:pPr algn="ctr"/>
            <a:r>
              <a:rPr lang="en-US" sz="1400" b="1" dirty="0">
                <a:solidFill>
                  <a:srgbClr val="0070C0"/>
                </a:solidFill>
                <a:latin typeface="Consolas" panose="020B0609020204030204" pitchFamily="49" charset="0"/>
                <a:cs typeface="Consolas" panose="020B0609020204030204" pitchFamily="49" charset="0"/>
              </a:rPr>
              <a:t>Total frame size</a:t>
            </a:r>
          </a:p>
          <a:p>
            <a:pPr algn="ctr"/>
            <a:r>
              <a:rPr lang="en-US" sz="1400" b="1" dirty="0">
                <a:solidFill>
                  <a:srgbClr val="0070C0"/>
                </a:solidFill>
                <a:latin typeface="Consolas" panose="020B0609020204030204" pitchFamily="49" charset="0"/>
                <a:cs typeface="Consolas" panose="020B0609020204030204" pitchFamily="49" charset="0"/>
              </a:rPr>
              <a:t>24 bytes</a:t>
            </a:r>
          </a:p>
          <a:p>
            <a:pPr algn="ctr"/>
            <a:r>
              <a:rPr lang="en-US" sz="1400" b="1" dirty="0">
                <a:solidFill>
                  <a:srgbClr val="0070C0"/>
                </a:solidFill>
                <a:latin typeface="Consolas" panose="020B0609020204030204" pitchFamily="49" charset="0"/>
                <a:cs typeface="Consolas" panose="020B0609020204030204" pitchFamily="49" charset="0"/>
              </a:rPr>
              <a:t>8-byte aligned</a:t>
            </a:r>
          </a:p>
        </p:txBody>
      </p:sp>
      <p:sp>
        <p:nvSpPr>
          <p:cNvPr id="114" name="Up-Down Arrow 113">
            <a:extLst>
              <a:ext uri="{FF2B5EF4-FFF2-40B4-BE49-F238E27FC236}">
                <a16:creationId xmlns:a16="http://schemas.microsoft.com/office/drawing/2014/main" id="{9C0EFBE0-DB1B-A82C-447B-FCB99E091E7F}"/>
              </a:ext>
            </a:extLst>
          </p:cNvPr>
          <p:cNvSpPr/>
          <p:nvPr/>
        </p:nvSpPr>
        <p:spPr>
          <a:xfrm>
            <a:off x="11170599" y="1794849"/>
            <a:ext cx="80774" cy="522709"/>
          </a:xfrm>
          <a:prstGeom prst="upDown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BA200E62-DB78-E5EF-0D40-0421B7324CB6}"/>
              </a:ext>
            </a:extLst>
          </p:cNvPr>
          <p:cNvSpPr/>
          <p:nvPr/>
        </p:nvSpPr>
        <p:spPr>
          <a:xfrm rot="16200000">
            <a:off x="11033374" y="1892123"/>
            <a:ext cx="740898" cy="276999"/>
          </a:xfrm>
          <a:prstGeom prst="rect">
            <a:avLst/>
          </a:prstGeom>
        </p:spPr>
        <p:txBody>
          <a:bodyPr wrap="square">
            <a:spAutoFit/>
          </a:bodyPr>
          <a:lstStyle/>
          <a:p>
            <a:r>
              <a:rPr lang="en-US" sz="1200" dirty="0">
                <a:solidFill>
                  <a:srgbClr val="FF0000"/>
                </a:solidFill>
                <a:latin typeface="Consolas" panose="020B0609020204030204" pitchFamily="49" charset="0"/>
                <a:cs typeface="Consolas" panose="020B0609020204030204" pitchFamily="49" charset="0"/>
              </a:rPr>
              <a:t>FRMADD</a:t>
            </a:r>
            <a:endParaRPr lang="en-US" sz="1200" dirty="0">
              <a:solidFill>
                <a:schemeClr val="accent5"/>
              </a:solidFill>
              <a:latin typeface="Consolas" panose="020B0609020204030204" pitchFamily="49" charset="0"/>
              <a:cs typeface="Consolas" panose="020B0609020204030204" pitchFamily="49" charset="0"/>
            </a:endParaRPr>
          </a:p>
        </p:txBody>
      </p:sp>
      <p:cxnSp>
        <p:nvCxnSpPr>
          <p:cNvPr id="116" name="Straight Connector 115">
            <a:extLst>
              <a:ext uri="{FF2B5EF4-FFF2-40B4-BE49-F238E27FC236}">
                <a16:creationId xmlns:a16="http://schemas.microsoft.com/office/drawing/2014/main" id="{AAEE2474-5942-EB68-A229-3DB449FBD136}"/>
              </a:ext>
            </a:extLst>
          </p:cNvPr>
          <p:cNvCxnSpPr>
            <a:cxnSpLocks/>
          </p:cNvCxnSpPr>
          <p:nvPr/>
        </p:nvCxnSpPr>
        <p:spPr>
          <a:xfrm>
            <a:off x="10961605" y="1757029"/>
            <a:ext cx="57946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7" name="Up-Down Arrow 116">
            <a:extLst>
              <a:ext uri="{FF2B5EF4-FFF2-40B4-BE49-F238E27FC236}">
                <a16:creationId xmlns:a16="http://schemas.microsoft.com/office/drawing/2014/main" id="{F7F617B9-10A1-68BD-9833-D9309964ACDE}"/>
              </a:ext>
            </a:extLst>
          </p:cNvPr>
          <p:cNvSpPr/>
          <p:nvPr/>
        </p:nvSpPr>
        <p:spPr>
          <a:xfrm>
            <a:off x="11196051" y="801002"/>
            <a:ext cx="94724" cy="937641"/>
          </a:xfrm>
          <a:prstGeom prst="upDown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B531F93F-09BC-B01E-D344-8F770045C228}"/>
              </a:ext>
            </a:extLst>
          </p:cNvPr>
          <p:cNvSpPr/>
          <p:nvPr/>
        </p:nvSpPr>
        <p:spPr>
          <a:xfrm rot="16200000">
            <a:off x="11045986" y="1122289"/>
            <a:ext cx="740898" cy="276999"/>
          </a:xfrm>
          <a:prstGeom prst="rect">
            <a:avLst/>
          </a:prstGeom>
        </p:spPr>
        <p:txBody>
          <a:bodyPr wrap="square">
            <a:spAutoFit/>
          </a:bodyPr>
          <a:lstStyle/>
          <a:p>
            <a:r>
              <a:rPr lang="en-US" sz="1200" dirty="0">
                <a:solidFill>
                  <a:srgbClr val="FF0000"/>
                </a:solidFill>
                <a:latin typeface="Consolas" panose="020B0609020204030204" pitchFamily="49" charset="0"/>
                <a:cs typeface="Consolas" panose="020B0609020204030204" pitchFamily="49" charset="0"/>
              </a:rPr>
              <a:t>FP_OFF</a:t>
            </a:r>
            <a:endParaRPr lang="en-US" sz="1200" dirty="0">
              <a:solidFill>
                <a:schemeClr val="accent5"/>
              </a:solidFill>
              <a:latin typeface="Consolas" panose="020B0609020204030204" pitchFamily="49" charset="0"/>
              <a:cs typeface="Consolas" panose="020B0609020204030204" pitchFamily="49" charset="0"/>
            </a:endParaRPr>
          </a:p>
        </p:txBody>
      </p:sp>
      <p:sp>
        <p:nvSpPr>
          <p:cNvPr id="119" name="TextBox 118">
            <a:extLst>
              <a:ext uri="{FF2B5EF4-FFF2-40B4-BE49-F238E27FC236}">
                <a16:creationId xmlns:a16="http://schemas.microsoft.com/office/drawing/2014/main" id="{CC042AC7-1D72-B3F4-47AD-99910F6002E0}"/>
              </a:ext>
            </a:extLst>
          </p:cNvPr>
          <p:cNvSpPr txBox="1"/>
          <p:nvPr/>
        </p:nvSpPr>
        <p:spPr>
          <a:xfrm>
            <a:off x="9173512" y="1153259"/>
            <a:ext cx="437940" cy="369332"/>
          </a:xfrm>
          <a:prstGeom prst="rect">
            <a:avLst/>
          </a:prstGeom>
          <a:noFill/>
        </p:spPr>
        <p:txBody>
          <a:bodyPr wrap="none" rtlCol="0">
            <a:spAutoFit/>
          </a:bodyPr>
          <a:lstStyle/>
          <a:p>
            <a:r>
              <a:rPr lang="en-US" dirty="0">
                <a:solidFill>
                  <a:srgbClr val="FF0000"/>
                </a:solidFill>
                <a:latin typeface="Consolas" panose="020B0609020204030204" pitchFamily="49" charset="0"/>
                <a:cs typeface="Consolas" panose="020B0609020204030204" pitchFamily="49" charset="0"/>
              </a:rPr>
              <a:t>12</a:t>
            </a:r>
          </a:p>
        </p:txBody>
      </p:sp>
      <p:sp>
        <p:nvSpPr>
          <p:cNvPr id="120" name="TextBox 119">
            <a:extLst>
              <a:ext uri="{FF2B5EF4-FFF2-40B4-BE49-F238E27FC236}">
                <a16:creationId xmlns:a16="http://schemas.microsoft.com/office/drawing/2014/main" id="{ACDFE381-87A2-CF9D-C4F5-A3A075390BF4}"/>
              </a:ext>
            </a:extLst>
          </p:cNvPr>
          <p:cNvSpPr txBox="1"/>
          <p:nvPr/>
        </p:nvSpPr>
        <p:spPr>
          <a:xfrm>
            <a:off x="9260180" y="471010"/>
            <a:ext cx="312906" cy="369332"/>
          </a:xfrm>
          <a:prstGeom prst="rect">
            <a:avLst/>
          </a:prstGeom>
          <a:noFill/>
        </p:spPr>
        <p:txBody>
          <a:bodyPr wrap="none" rtlCol="0">
            <a:spAutoFit/>
          </a:bodyPr>
          <a:lstStyle/>
          <a:p>
            <a:r>
              <a:rPr lang="en-US" dirty="0">
                <a:solidFill>
                  <a:srgbClr val="FF0000"/>
                </a:solidFill>
                <a:latin typeface="Consolas" panose="020B0609020204030204" pitchFamily="49" charset="0"/>
                <a:cs typeface="Consolas" panose="020B0609020204030204" pitchFamily="49" charset="0"/>
              </a:rPr>
              <a:t>4</a:t>
            </a:r>
          </a:p>
        </p:txBody>
      </p:sp>
    </p:spTree>
    <p:extLst>
      <p:ext uri="{BB962C8B-B14F-4D97-AF65-F5344CB8AC3E}">
        <p14:creationId xmlns:p14="http://schemas.microsoft.com/office/powerpoint/2010/main" val="4268397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p:bldP spid="2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8-bit</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0539"/>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ldrb</a:t>
            </a:r>
            <a:r>
              <a:rPr lang="en-US" sz="2800" dirty="0">
                <a:solidFill>
                  <a:schemeClr val="tx2"/>
                </a:solidFill>
              </a:rPr>
              <a:t> r1, [r0]</a:t>
            </a:r>
          </a:p>
          <a:p>
            <a:pPr algn="ctr"/>
            <a:r>
              <a:rPr lang="en-US" sz="2800" dirty="0">
                <a:solidFill>
                  <a:schemeClr val="tx2"/>
                </a:solidFill>
              </a:rPr>
              <a:t>load unsigned byte</a:t>
            </a: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5D37764-1698-1FAC-872F-5F160D025638}"/>
              </a:ext>
            </a:extLst>
          </p:cNvPr>
          <p:cNvSpPr txBox="1"/>
          <p:nvPr/>
        </p:nvSpPr>
        <p:spPr>
          <a:xfrm>
            <a:off x="9377837" y="3016743"/>
            <a:ext cx="1813317" cy="646331"/>
          </a:xfrm>
          <a:prstGeom prst="rect">
            <a:avLst/>
          </a:prstGeom>
          <a:noFill/>
        </p:spPr>
        <p:txBody>
          <a:bodyPr wrap="none" rtlCol="0">
            <a:spAutoFit/>
          </a:bodyPr>
          <a:lstStyle/>
          <a:p>
            <a:r>
              <a:rPr lang="en-US" dirty="0"/>
              <a:t>0x01 </a:t>
            </a:r>
          </a:p>
          <a:p>
            <a:r>
              <a:rPr lang="en-US" dirty="0"/>
              <a:t>positive number</a:t>
            </a:r>
          </a:p>
        </p:txBody>
      </p:sp>
      <p:sp>
        <p:nvSpPr>
          <p:cNvPr id="4" name="Right Brace 3">
            <a:extLst>
              <a:ext uri="{FF2B5EF4-FFF2-40B4-BE49-F238E27FC236}">
                <a16:creationId xmlns:a16="http://schemas.microsoft.com/office/drawing/2014/main" id="{856DF7DF-B146-B274-A922-150B5820470A}"/>
              </a:ext>
            </a:extLst>
          </p:cNvPr>
          <p:cNvSpPr/>
          <p:nvPr/>
        </p:nvSpPr>
        <p:spPr>
          <a:xfrm>
            <a:off x="9055882" y="3184293"/>
            <a:ext cx="501843" cy="357826"/>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B659A899-0B88-3223-EFAF-0B762777F657}"/>
              </a:ext>
            </a:extLst>
          </p:cNvPr>
          <p:cNvCxnSpPr>
            <a:cxnSpLocks/>
          </p:cNvCxnSpPr>
          <p:nvPr/>
        </p:nvCxnSpPr>
        <p:spPr>
          <a:xfrm flipV="1">
            <a:off x="4791018" y="1803981"/>
            <a:ext cx="0" cy="619905"/>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8B231E9-A7F7-B227-8E51-A664DB3C5314}"/>
              </a:ext>
            </a:extLst>
          </p:cNvPr>
          <p:cNvCxnSpPr>
            <a:cxnSpLocks/>
          </p:cNvCxnSpPr>
          <p:nvPr/>
        </p:nvCxnSpPr>
        <p:spPr>
          <a:xfrm flipV="1">
            <a:off x="3847878" y="1794202"/>
            <a:ext cx="0" cy="629684"/>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F7DB786-1DC7-5D05-894F-040E7D84FBD5}"/>
              </a:ext>
            </a:extLst>
          </p:cNvPr>
          <p:cNvCxnSpPr>
            <a:cxnSpLocks/>
          </p:cNvCxnSpPr>
          <p:nvPr/>
        </p:nvCxnSpPr>
        <p:spPr>
          <a:xfrm flipV="1">
            <a:off x="2912322" y="1762361"/>
            <a:ext cx="0" cy="655035"/>
          </a:xfrm>
          <a:prstGeom prst="straightConnector1">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6A93F8E-B99C-8D8E-1C26-730780B67F61}"/>
              </a:ext>
            </a:extLst>
          </p:cNvPr>
          <p:cNvSpPr txBox="1"/>
          <p:nvPr/>
        </p:nvSpPr>
        <p:spPr>
          <a:xfrm>
            <a:off x="2586785" y="2407617"/>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
        <p:nvSpPr>
          <p:cNvPr id="25" name="TextBox 24">
            <a:extLst>
              <a:ext uri="{FF2B5EF4-FFF2-40B4-BE49-F238E27FC236}">
                <a16:creationId xmlns:a16="http://schemas.microsoft.com/office/drawing/2014/main" id="{7440018A-DAD0-738A-9580-83E08637BA3B}"/>
              </a:ext>
            </a:extLst>
          </p:cNvPr>
          <p:cNvSpPr txBox="1"/>
          <p:nvPr/>
        </p:nvSpPr>
        <p:spPr>
          <a:xfrm>
            <a:off x="3463666" y="2423886"/>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
        <p:nvSpPr>
          <p:cNvPr id="27" name="TextBox 26">
            <a:extLst>
              <a:ext uri="{FF2B5EF4-FFF2-40B4-BE49-F238E27FC236}">
                <a16:creationId xmlns:a16="http://schemas.microsoft.com/office/drawing/2014/main" id="{AFEAD83C-A025-DC84-9B3E-BA47715E1404}"/>
              </a:ext>
            </a:extLst>
          </p:cNvPr>
          <p:cNvSpPr txBox="1"/>
          <p:nvPr/>
        </p:nvSpPr>
        <p:spPr>
          <a:xfrm>
            <a:off x="4391637" y="2416586"/>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Tree>
    <p:extLst>
      <p:ext uri="{BB962C8B-B14F-4D97-AF65-F5344CB8AC3E}">
        <p14:creationId xmlns:p14="http://schemas.microsoft.com/office/powerpoint/2010/main" val="202375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5B33C4-1E71-5E4D-9613-C82E7E181531}"/>
              </a:ext>
            </a:extLst>
          </p:cNvPr>
          <p:cNvSpPr>
            <a:spLocks noGrp="1"/>
          </p:cNvSpPr>
          <p:nvPr>
            <p:ph type="title"/>
          </p:nvPr>
        </p:nvSpPr>
        <p:spPr>
          <a:xfrm>
            <a:off x="91655" y="106408"/>
            <a:ext cx="8588457" cy="459137"/>
          </a:xfrm>
        </p:spPr>
        <p:txBody>
          <a:bodyPr/>
          <a:lstStyle/>
          <a:p>
            <a:r>
              <a:rPr lang="en-US" dirty="0"/>
              <a:t>Stack Frame Design – Local Variables</a:t>
            </a:r>
          </a:p>
        </p:txBody>
      </p:sp>
      <p:sp>
        <p:nvSpPr>
          <p:cNvPr id="163" name="Content Placeholder 162">
            <a:extLst>
              <a:ext uri="{FF2B5EF4-FFF2-40B4-BE49-F238E27FC236}">
                <a16:creationId xmlns:a16="http://schemas.microsoft.com/office/drawing/2014/main" id="{79827DBE-AD1A-8B4C-828B-222AD36D2CA9}"/>
              </a:ext>
            </a:extLst>
          </p:cNvPr>
          <p:cNvSpPr>
            <a:spLocks noGrp="1"/>
          </p:cNvSpPr>
          <p:nvPr>
            <p:ph sz="quarter" idx="17"/>
          </p:nvPr>
        </p:nvSpPr>
        <p:spPr>
          <a:xfrm>
            <a:off x="342334" y="705412"/>
            <a:ext cx="8822666" cy="5954705"/>
          </a:xfrm>
          <a:solidFill>
            <a:schemeClr val="accent4">
              <a:lumMod val="20000"/>
              <a:lumOff val="80000"/>
            </a:schemeClr>
          </a:solidFill>
          <a:ln>
            <a:solidFill>
              <a:schemeClr val="accent1"/>
            </a:solidFill>
          </a:ln>
        </p:spPr>
        <p:txBody>
          <a:bodyPr/>
          <a:lstStyle/>
          <a:p>
            <a:r>
              <a:rPr lang="en-US" sz="2200" dirty="0">
                <a:solidFill>
                  <a:schemeClr val="tx2"/>
                </a:solidFill>
              </a:rPr>
              <a:t>When writing an ARM equivalent for a C program, for CSE30 we will not re-arrange the order of the variables to optimize space (covered in the compiler course)</a:t>
            </a:r>
          </a:p>
          <a:p>
            <a:r>
              <a:rPr lang="en-US" sz="2200" dirty="0">
                <a:solidFill>
                  <a:srgbClr val="2C895B"/>
                </a:solidFill>
              </a:rPr>
              <a:t>Arrays</a:t>
            </a:r>
            <a:r>
              <a:rPr lang="en-US" sz="2200" dirty="0">
                <a:solidFill>
                  <a:schemeClr val="tx2"/>
                </a:solidFill>
              </a:rPr>
              <a:t> start at a 4-byte boundary (even arrays with only 1 element)</a:t>
            </a:r>
          </a:p>
          <a:p>
            <a:pPr lvl="1"/>
            <a:r>
              <a:rPr lang="en-US" sz="2200" dirty="0">
                <a:solidFill>
                  <a:schemeClr val="tx2"/>
                </a:solidFill>
              </a:rPr>
              <a:t>Exception: double arrays [ ] start at an 8-byte boundary</a:t>
            </a:r>
          </a:p>
          <a:p>
            <a:pPr lvl="1"/>
            <a:r>
              <a:rPr lang="en-US" sz="2200" dirty="0">
                <a:solidFill>
                  <a:srgbClr val="0070C0"/>
                </a:solidFill>
              </a:rPr>
              <a:t>struct</a:t>
            </a:r>
            <a:r>
              <a:rPr lang="en-US" sz="2200" dirty="0">
                <a:solidFill>
                  <a:schemeClr val="tx2"/>
                </a:solidFill>
              </a:rPr>
              <a:t> arrays are </a:t>
            </a:r>
            <a:r>
              <a:rPr lang="en-US" sz="2200" dirty="0">
                <a:solidFill>
                  <a:srgbClr val="0070C0"/>
                </a:solidFill>
              </a:rPr>
              <a:t>aligned to the requirements of largest member </a:t>
            </a:r>
          </a:p>
          <a:p>
            <a:r>
              <a:rPr lang="en-US" sz="2200" dirty="0">
                <a:solidFill>
                  <a:schemeClr val="tx2"/>
                </a:solidFill>
              </a:rPr>
              <a:t>Single chars (and shorts) can be grouped together in same 4-byte word (following the alignment for the short)</a:t>
            </a:r>
          </a:p>
          <a:p>
            <a:r>
              <a:rPr lang="en-US" sz="2200" dirty="0">
                <a:solidFill>
                  <a:schemeClr val="tx2"/>
                </a:solidFill>
              </a:rPr>
              <a:t>Padding may be required  (see next slide)</a:t>
            </a:r>
          </a:p>
          <a:p>
            <a:pPr marL="0" indent="0">
              <a:buNone/>
            </a:pPr>
            <a:endParaRPr lang="en-US" sz="2200" dirty="0">
              <a:solidFill>
                <a:schemeClr val="tx2"/>
              </a:solidFill>
            </a:endParaRPr>
          </a:p>
        </p:txBody>
      </p:sp>
      <p:sp>
        <p:nvSpPr>
          <p:cNvPr id="32" name="TextBox 31">
            <a:extLst>
              <a:ext uri="{FF2B5EF4-FFF2-40B4-BE49-F238E27FC236}">
                <a16:creationId xmlns:a16="http://schemas.microsoft.com/office/drawing/2014/main" id="{7937018D-67CB-4040-985B-4814A9F463D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65" name="Rectangle 64">
            <a:extLst>
              <a:ext uri="{FF2B5EF4-FFF2-40B4-BE49-F238E27FC236}">
                <a16:creationId xmlns:a16="http://schemas.microsoft.com/office/drawing/2014/main" id="{7EBFD17C-3893-427E-287C-8AE892023DDB}"/>
              </a:ext>
            </a:extLst>
          </p:cNvPr>
          <p:cNvSpPr/>
          <p:nvPr/>
        </p:nvSpPr>
        <p:spPr>
          <a:xfrm>
            <a:off x="10782147" y="3952921"/>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6" name="Rectangle 65">
            <a:extLst>
              <a:ext uri="{FF2B5EF4-FFF2-40B4-BE49-F238E27FC236}">
                <a16:creationId xmlns:a16="http://schemas.microsoft.com/office/drawing/2014/main" id="{52A9986C-2881-DFCF-5DF7-BA85E179E33E}"/>
              </a:ext>
            </a:extLst>
          </p:cNvPr>
          <p:cNvSpPr/>
          <p:nvPr/>
        </p:nvSpPr>
        <p:spPr>
          <a:xfrm>
            <a:off x="10385654" y="3948407"/>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67" name="Rectangle 66">
            <a:extLst>
              <a:ext uri="{FF2B5EF4-FFF2-40B4-BE49-F238E27FC236}">
                <a16:creationId xmlns:a16="http://schemas.microsoft.com/office/drawing/2014/main" id="{8DC6302B-B90C-4002-7C3B-16F7D1BD973B}"/>
              </a:ext>
            </a:extLst>
          </p:cNvPr>
          <p:cNvSpPr/>
          <p:nvPr/>
        </p:nvSpPr>
        <p:spPr>
          <a:xfrm>
            <a:off x="9956749" y="3948407"/>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68" name="Rectangle 67">
            <a:extLst>
              <a:ext uri="{FF2B5EF4-FFF2-40B4-BE49-F238E27FC236}">
                <a16:creationId xmlns:a16="http://schemas.microsoft.com/office/drawing/2014/main" id="{57C422D0-D428-2814-78F7-C894D6B4517B}"/>
              </a:ext>
            </a:extLst>
          </p:cNvPr>
          <p:cNvSpPr/>
          <p:nvPr/>
        </p:nvSpPr>
        <p:spPr>
          <a:xfrm>
            <a:off x="9490074" y="3948407"/>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72" name="Rectangle 71">
            <a:extLst>
              <a:ext uri="{FF2B5EF4-FFF2-40B4-BE49-F238E27FC236}">
                <a16:creationId xmlns:a16="http://schemas.microsoft.com/office/drawing/2014/main" id="{76913AFD-6AF6-F1AE-63A7-A8DDA861649F}"/>
              </a:ext>
            </a:extLst>
          </p:cNvPr>
          <p:cNvSpPr/>
          <p:nvPr/>
        </p:nvSpPr>
        <p:spPr>
          <a:xfrm>
            <a:off x="10782147" y="3225531"/>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sp>
        <p:nvSpPr>
          <p:cNvPr id="76" name="Rectangle 75">
            <a:extLst>
              <a:ext uri="{FF2B5EF4-FFF2-40B4-BE49-F238E27FC236}">
                <a16:creationId xmlns:a16="http://schemas.microsoft.com/office/drawing/2014/main" id="{6EE54022-B3D5-4310-3E00-930D95E06875}"/>
              </a:ext>
            </a:extLst>
          </p:cNvPr>
          <p:cNvSpPr/>
          <p:nvPr/>
        </p:nvSpPr>
        <p:spPr>
          <a:xfrm>
            <a:off x="9418323" y="3832905"/>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7" name="Rectangle 76">
            <a:extLst>
              <a:ext uri="{FF2B5EF4-FFF2-40B4-BE49-F238E27FC236}">
                <a16:creationId xmlns:a16="http://schemas.microsoft.com/office/drawing/2014/main" id="{20FF0E5B-B707-CCF7-0F8F-0B159020B835}"/>
              </a:ext>
            </a:extLst>
          </p:cNvPr>
          <p:cNvSpPr/>
          <p:nvPr/>
        </p:nvSpPr>
        <p:spPr>
          <a:xfrm>
            <a:off x="10435928" y="322608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cs typeface="Consolas" panose="020B0609020204030204" pitchFamily="49" charset="0"/>
              </a:rPr>
              <a:t>0</a:t>
            </a:r>
          </a:p>
        </p:txBody>
      </p:sp>
      <p:sp>
        <p:nvSpPr>
          <p:cNvPr id="97" name="Rectangle 96">
            <a:extLst>
              <a:ext uri="{FF2B5EF4-FFF2-40B4-BE49-F238E27FC236}">
                <a16:creationId xmlns:a16="http://schemas.microsoft.com/office/drawing/2014/main" id="{380E1485-E358-3E92-739B-A00AE3F745D0}"/>
              </a:ext>
            </a:extLst>
          </p:cNvPr>
          <p:cNvSpPr/>
          <p:nvPr/>
        </p:nvSpPr>
        <p:spPr>
          <a:xfrm>
            <a:off x="9412412" y="3070899"/>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05" name="Rectangle 104">
            <a:extLst>
              <a:ext uri="{FF2B5EF4-FFF2-40B4-BE49-F238E27FC236}">
                <a16:creationId xmlns:a16="http://schemas.microsoft.com/office/drawing/2014/main" id="{B80F3F7D-E346-EA63-C560-CE8377EC9E0B}"/>
              </a:ext>
            </a:extLst>
          </p:cNvPr>
          <p:cNvSpPr/>
          <p:nvPr/>
        </p:nvSpPr>
        <p:spPr>
          <a:xfrm>
            <a:off x="9465240" y="4580641"/>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pointer</a:t>
            </a:r>
          </a:p>
        </p:txBody>
      </p:sp>
      <p:sp>
        <p:nvSpPr>
          <p:cNvPr id="112" name="Rectangle 111">
            <a:extLst>
              <a:ext uri="{FF2B5EF4-FFF2-40B4-BE49-F238E27FC236}">
                <a16:creationId xmlns:a16="http://schemas.microsoft.com/office/drawing/2014/main" id="{C6342E1C-4148-C479-A94D-2057A74F3B79}"/>
              </a:ext>
            </a:extLst>
          </p:cNvPr>
          <p:cNvSpPr/>
          <p:nvPr/>
        </p:nvSpPr>
        <p:spPr>
          <a:xfrm>
            <a:off x="10032957" y="3232225"/>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14" name="Rectangle 113">
            <a:extLst>
              <a:ext uri="{FF2B5EF4-FFF2-40B4-BE49-F238E27FC236}">
                <a16:creationId xmlns:a16="http://schemas.microsoft.com/office/drawing/2014/main" id="{4CF4793E-EDF6-8C06-292F-80840D34A9B4}"/>
              </a:ext>
            </a:extLst>
          </p:cNvPr>
          <p:cNvSpPr/>
          <p:nvPr/>
        </p:nvSpPr>
        <p:spPr>
          <a:xfrm>
            <a:off x="9566281" y="3234021"/>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7" name="Rectangle 16">
            <a:extLst>
              <a:ext uri="{FF2B5EF4-FFF2-40B4-BE49-F238E27FC236}">
                <a16:creationId xmlns:a16="http://schemas.microsoft.com/office/drawing/2014/main" id="{75C006CE-C9F5-F37B-EEE0-3945CDD4BFD8}"/>
              </a:ext>
            </a:extLst>
          </p:cNvPr>
          <p:cNvSpPr/>
          <p:nvPr/>
        </p:nvSpPr>
        <p:spPr>
          <a:xfrm>
            <a:off x="9478772" y="1704538"/>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a:t>
            </a:r>
          </a:p>
        </p:txBody>
      </p:sp>
      <p:sp>
        <p:nvSpPr>
          <p:cNvPr id="19" name="Rectangle 18">
            <a:extLst>
              <a:ext uri="{FF2B5EF4-FFF2-40B4-BE49-F238E27FC236}">
                <a16:creationId xmlns:a16="http://schemas.microsoft.com/office/drawing/2014/main" id="{ABB713AC-84BF-BBDE-E1FF-935397FE49DA}"/>
              </a:ext>
            </a:extLst>
          </p:cNvPr>
          <p:cNvSpPr/>
          <p:nvPr/>
        </p:nvSpPr>
        <p:spPr>
          <a:xfrm>
            <a:off x="10459424" y="2468699"/>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a[0]</a:t>
            </a:r>
          </a:p>
        </p:txBody>
      </p:sp>
      <p:sp>
        <p:nvSpPr>
          <p:cNvPr id="20" name="Rectangle 19">
            <a:extLst>
              <a:ext uri="{FF2B5EF4-FFF2-40B4-BE49-F238E27FC236}">
                <a16:creationId xmlns:a16="http://schemas.microsoft.com/office/drawing/2014/main" id="{1368D34B-F1F8-570F-DD5B-A72D6CCFE2B6}"/>
              </a:ext>
            </a:extLst>
          </p:cNvPr>
          <p:cNvSpPr/>
          <p:nvPr/>
        </p:nvSpPr>
        <p:spPr>
          <a:xfrm>
            <a:off x="9521920" y="2452341"/>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a[1]</a:t>
            </a:r>
          </a:p>
        </p:txBody>
      </p:sp>
      <p:sp>
        <p:nvSpPr>
          <p:cNvPr id="23" name="Rectangle 22">
            <a:extLst>
              <a:ext uri="{FF2B5EF4-FFF2-40B4-BE49-F238E27FC236}">
                <a16:creationId xmlns:a16="http://schemas.microsoft.com/office/drawing/2014/main" id="{7186B067-AFE7-E3C0-ABE0-EDE1356EBA29}"/>
              </a:ext>
            </a:extLst>
          </p:cNvPr>
          <p:cNvSpPr/>
          <p:nvPr/>
        </p:nvSpPr>
        <p:spPr>
          <a:xfrm>
            <a:off x="9412412" y="2389004"/>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6" name="Rectangle 25">
            <a:extLst>
              <a:ext uri="{FF2B5EF4-FFF2-40B4-BE49-F238E27FC236}">
                <a16:creationId xmlns:a16="http://schemas.microsoft.com/office/drawing/2014/main" id="{CB3B8267-4903-92BE-C40E-9790AEC0ABDE}"/>
              </a:ext>
            </a:extLst>
          </p:cNvPr>
          <p:cNvSpPr/>
          <p:nvPr/>
        </p:nvSpPr>
        <p:spPr>
          <a:xfrm>
            <a:off x="4103206" y="6228384"/>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27" name="Rectangle 26">
            <a:extLst>
              <a:ext uri="{FF2B5EF4-FFF2-40B4-BE49-F238E27FC236}">
                <a16:creationId xmlns:a16="http://schemas.microsoft.com/office/drawing/2014/main" id="{B23364B8-FA76-06E6-4761-290C2374EBFD}"/>
              </a:ext>
            </a:extLst>
          </p:cNvPr>
          <p:cNvSpPr/>
          <p:nvPr/>
        </p:nvSpPr>
        <p:spPr>
          <a:xfrm>
            <a:off x="4140352" y="5698915"/>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2 bytes</a:t>
            </a:r>
          </a:p>
        </p:txBody>
      </p:sp>
      <p:sp>
        <p:nvSpPr>
          <p:cNvPr id="28" name="TextBox 27">
            <a:extLst>
              <a:ext uri="{FF2B5EF4-FFF2-40B4-BE49-F238E27FC236}">
                <a16:creationId xmlns:a16="http://schemas.microsoft.com/office/drawing/2014/main" id="{796CE0A6-F47A-0CC2-261C-635468E03B8F}"/>
              </a:ext>
            </a:extLst>
          </p:cNvPr>
          <p:cNvSpPr txBox="1"/>
          <p:nvPr/>
        </p:nvSpPr>
        <p:spPr>
          <a:xfrm>
            <a:off x="1793306" y="5094933"/>
            <a:ext cx="2316994" cy="369332"/>
          </a:xfrm>
          <a:prstGeom prst="rect">
            <a:avLst/>
          </a:prstGeom>
          <a:noFill/>
        </p:spPr>
        <p:txBody>
          <a:bodyPr wrap="square" rtlCol="0">
            <a:spAutoFit/>
          </a:bodyPr>
          <a:lstStyle/>
          <a:p>
            <a:r>
              <a:rPr lang="en-US" dirty="0"/>
              <a:t>pointers and integers</a:t>
            </a:r>
          </a:p>
        </p:txBody>
      </p:sp>
      <p:sp>
        <p:nvSpPr>
          <p:cNvPr id="29" name="TextBox 28">
            <a:extLst>
              <a:ext uri="{FF2B5EF4-FFF2-40B4-BE49-F238E27FC236}">
                <a16:creationId xmlns:a16="http://schemas.microsoft.com/office/drawing/2014/main" id="{6888FA6D-1C49-1CE6-E5D5-71FDEBBCF1F9}"/>
              </a:ext>
            </a:extLst>
          </p:cNvPr>
          <p:cNvSpPr txBox="1"/>
          <p:nvPr/>
        </p:nvSpPr>
        <p:spPr>
          <a:xfrm>
            <a:off x="3390214" y="5698915"/>
            <a:ext cx="697627" cy="369332"/>
          </a:xfrm>
          <a:prstGeom prst="rect">
            <a:avLst/>
          </a:prstGeom>
          <a:noFill/>
        </p:spPr>
        <p:txBody>
          <a:bodyPr wrap="none" rtlCol="0">
            <a:spAutoFit/>
          </a:bodyPr>
          <a:lstStyle/>
          <a:p>
            <a:r>
              <a:rPr lang="en-US" dirty="0"/>
              <a:t>short</a:t>
            </a:r>
          </a:p>
        </p:txBody>
      </p:sp>
      <p:sp>
        <p:nvSpPr>
          <p:cNvPr id="30" name="TextBox 29">
            <a:extLst>
              <a:ext uri="{FF2B5EF4-FFF2-40B4-BE49-F238E27FC236}">
                <a16:creationId xmlns:a16="http://schemas.microsoft.com/office/drawing/2014/main" id="{D87B4156-C572-7023-169B-96BB246389E2}"/>
              </a:ext>
            </a:extLst>
          </p:cNvPr>
          <p:cNvSpPr txBox="1"/>
          <p:nvPr/>
        </p:nvSpPr>
        <p:spPr>
          <a:xfrm>
            <a:off x="3365362" y="6135166"/>
            <a:ext cx="633507" cy="369332"/>
          </a:xfrm>
          <a:prstGeom prst="rect">
            <a:avLst/>
          </a:prstGeom>
          <a:noFill/>
        </p:spPr>
        <p:txBody>
          <a:bodyPr wrap="none" rtlCol="0">
            <a:spAutoFit/>
          </a:bodyPr>
          <a:lstStyle/>
          <a:p>
            <a:r>
              <a:rPr lang="en-US" dirty="0"/>
              <a:t>char</a:t>
            </a:r>
          </a:p>
        </p:txBody>
      </p:sp>
      <p:sp>
        <p:nvSpPr>
          <p:cNvPr id="31" name="Rectangle 30">
            <a:extLst>
              <a:ext uri="{FF2B5EF4-FFF2-40B4-BE49-F238E27FC236}">
                <a16:creationId xmlns:a16="http://schemas.microsoft.com/office/drawing/2014/main" id="{114A9B5E-544E-0A5B-FB6D-814A871775F4}"/>
              </a:ext>
            </a:extLst>
          </p:cNvPr>
          <p:cNvSpPr/>
          <p:nvPr/>
        </p:nvSpPr>
        <p:spPr>
          <a:xfrm>
            <a:off x="4146175" y="4970964"/>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4 bytes</a:t>
            </a:r>
          </a:p>
        </p:txBody>
      </p:sp>
      <p:cxnSp>
        <p:nvCxnSpPr>
          <p:cNvPr id="3" name="Straight Connector 2">
            <a:extLst>
              <a:ext uri="{FF2B5EF4-FFF2-40B4-BE49-F238E27FC236}">
                <a16:creationId xmlns:a16="http://schemas.microsoft.com/office/drawing/2014/main" id="{2DBA2665-EB28-122D-E944-9E287D06A918}"/>
              </a:ext>
            </a:extLst>
          </p:cNvPr>
          <p:cNvCxnSpPr>
            <a:cxnSpLocks/>
          </p:cNvCxnSpPr>
          <p:nvPr/>
        </p:nvCxnSpPr>
        <p:spPr>
          <a:xfrm>
            <a:off x="11332163" y="2285374"/>
            <a:ext cx="595615" cy="724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3FECCE8D-8F52-C598-8514-9E2B44F32FB5}"/>
              </a:ext>
            </a:extLst>
          </p:cNvPr>
          <p:cNvSpPr txBox="1"/>
          <p:nvPr/>
        </p:nvSpPr>
        <p:spPr>
          <a:xfrm>
            <a:off x="11476919" y="1812413"/>
            <a:ext cx="312906" cy="369332"/>
          </a:xfrm>
          <a:prstGeom prst="rect">
            <a:avLst/>
          </a:prstGeom>
          <a:noFill/>
        </p:spPr>
        <p:txBody>
          <a:bodyPr wrap="none" rtlCol="0">
            <a:spAutoFit/>
          </a:bodyPr>
          <a:lstStyle/>
          <a:p>
            <a:r>
              <a:rPr lang="en-US" dirty="0">
                <a:solidFill>
                  <a:srgbClr val="FF0000"/>
                </a:solidFill>
                <a:latin typeface="Consolas" panose="020B0609020204030204" pitchFamily="49" charset="0"/>
                <a:cs typeface="Consolas" panose="020B0609020204030204" pitchFamily="49" charset="0"/>
              </a:rPr>
              <a:t>4</a:t>
            </a:r>
          </a:p>
        </p:txBody>
      </p:sp>
      <p:cxnSp>
        <p:nvCxnSpPr>
          <p:cNvPr id="6" name="Straight Connector 5">
            <a:extLst>
              <a:ext uri="{FF2B5EF4-FFF2-40B4-BE49-F238E27FC236}">
                <a16:creationId xmlns:a16="http://schemas.microsoft.com/office/drawing/2014/main" id="{F5B60294-385F-8AB3-911E-A0F4EA315283}"/>
              </a:ext>
            </a:extLst>
          </p:cNvPr>
          <p:cNvCxnSpPr>
            <a:cxnSpLocks/>
          </p:cNvCxnSpPr>
          <p:nvPr/>
        </p:nvCxnSpPr>
        <p:spPr>
          <a:xfrm>
            <a:off x="11348309" y="1687833"/>
            <a:ext cx="57946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C7C91C8-FCBD-A441-5FC0-C10AF4AE13E2}"/>
              </a:ext>
            </a:extLst>
          </p:cNvPr>
          <p:cNvSpPr txBox="1"/>
          <p:nvPr/>
        </p:nvSpPr>
        <p:spPr>
          <a:xfrm>
            <a:off x="9365329" y="317388"/>
            <a:ext cx="2224007" cy="1200329"/>
          </a:xfrm>
          <a:prstGeom prst="rect">
            <a:avLst/>
          </a:prstGeom>
          <a:solidFill>
            <a:schemeClr val="accent4">
              <a:lumMod val="20000"/>
              <a:lumOff val="80000"/>
            </a:schemeClr>
          </a:solidFill>
          <a:ln>
            <a:solidFill>
              <a:schemeClr val="accent1"/>
            </a:solidFill>
          </a:ln>
        </p:spPr>
        <p:txBody>
          <a:bodyPr wrap="square" rtlCol="0">
            <a:spAutoFit/>
          </a:bodyPr>
          <a:lstStyle/>
          <a:p>
            <a:r>
              <a:rPr lang="en-US" b="1" dirty="0">
                <a:solidFill>
                  <a:schemeClr val="accent1"/>
                </a:solidFill>
              </a:rPr>
              <a:t>Rule: </a:t>
            </a:r>
            <a:r>
              <a:rPr lang="en-US" dirty="0">
                <a:solidFill>
                  <a:schemeClr val="accent1"/>
                </a:solidFill>
              </a:rPr>
              <a:t>When the function is entered the stack is already 8-byte aligned</a:t>
            </a:r>
          </a:p>
        </p:txBody>
      </p:sp>
      <p:cxnSp>
        <p:nvCxnSpPr>
          <p:cNvPr id="13" name="Straight Connector 12">
            <a:extLst>
              <a:ext uri="{FF2B5EF4-FFF2-40B4-BE49-F238E27FC236}">
                <a16:creationId xmlns:a16="http://schemas.microsoft.com/office/drawing/2014/main" id="{B207D00A-26B1-06AD-8BE9-2F2A475456BE}"/>
              </a:ext>
            </a:extLst>
          </p:cNvPr>
          <p:cNvCxnSpPr>
            <a:cxnSpLocks/>
          </p:cNvCxnSpPr>
          <p:nvPr/>
        </p:nvCxnSpPr>
        <p:spPr>
          <a:xfrm>
            <a:off x="11348309" y="5168724"/>
            <a:ext cx="595615" cy="724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7E66BAE-B938-06E8-0451-750F147F902D}"/>
              </a:ext>
            </a:extLst>
          </p:cNvPr>
          <p:cNvSpPr txBox="1"/>
          <p:nvPr/>
        </p:nvSpPr>
        <p:spPr>
          <a:xfrm>
            <a:off x="11493065" y="4695763"/>
            <a:ext cx="312906" cy="369332"/>
          </a:xfrm>
          <a:prstGeom prst="rect">
            <a:avLst/>
          </a:prstGeom>
          <a:noFill/>
        </p:spPr>
        <p:txBody>
          <a:bodyPr wrap="none" rtlCol="0">
            <a:spAutoFit/>
          </a:bodyPr>
          <a:lstStyle/>
          <a:p>
            <a:r>
              <a:rPr lang="en-US" dirty="0">
                <a:solidFill>
                  <a:srgbClr val="FF0000"/>
                </a:solidFill>
                <a:latin typeface="Consolas" panose="020B0609020204030204" pitchFamily="49" charset="0"/>
                <a:cs typeface="Consolas" panose="020B0609020204030204" pitchFamily="49" charset="0"/>
              </a:rPr>
              <a:t>4</a:t>
            </a:r>
          </a:p>
        </p:txBody>
      </p:sp>
      <p:cxnSp>
        <p:nvCxnSpPr>
          <p:cNvPr id="15" name="Straight Connector 14">
            <a:extLst>
              <a:ext uri="{FF2B5EF4-FFF2-40B4-BE49-F238E27FC236}">
                <a16:creationId xmlns:a16="http://schemas.microsoft.com/office/drawing/2014/main" id="{C3BD0725-0B7A-0C63-EA70-C8DC83227B9E}"/>
              </a:ext>
            </a:extLst>
          </p:cNvPr>
          <p:cNvCxnSpPr>
            <a:cxnSpLocks/>
          </p:cNvCxnSpPr>
          <p:nvPr/>
        </p:nvCxnSpPr>
        <p:spPr>
          <a:xfrm>
            <a:off x="11364455" y="4571183"/>
            <a:ext cx="57946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889BA6C-02C2-F6B9-4EA0-0C8C2B466746}"/>
              </a:ext>
            </a:extLst>
          </p:cNvPr>
          <p:cNvSpPr txBox="1"/>
          <p:nvPr/>
        </p:nvSpPr>
        <p:spPr>
          <a:xfrm>
            <a:off x="11545553" y="3956030"/>
            <a:ext cx="312906" cy="369332"/>
          </a:xfrm>
          <a:prstGeom prst="rect">
            <a:avLst/>
          </a:prstGeom>
          <a:noFill/>
        </p:spPr>
        <p:txBody>
          <a:bodyPr wrap="none" rtlCol="0">
            <a:spAutoFit/>
          </a:bodyPr>
          <a:lstStyle/>
          <a:p>
            <a:r>
              <a:rPr lang="en-US" dirty="0">
                <a:solidFill>
                  <a:srgbClr val="FF0000"/>
                </a:solidFill>
                <a:latin typeface="Consolas" panose="020B0609020204030204" pitchFamily="49" charset="0"/>
                <a:cs typeface="Consolas" panose="020B0609020204030204" pitchFamily="49" charset="0"/>
              </a:rPr>
              <a:t>4</a:t>
            </a:r>
          </a:p>
        </p:txBody>
      </p:sp>
      <p:cxnSp>
        <p:nvCxnSpPr>
          <p:cNvPr id="18" name="Straight Connector 17">
            <a:extLst>
              <a:ext uri="{FF2B5EF4-FFF2-40B4-BE49-F238E27FC236}">
                <a16:creationId xmlns:a16="http://schemas.microsoft.com/office/drawing/2014/main" id="{E3AE8685-9596-12C1-BBAD-1EB26173D6EF}"/>
              </a:ext>
            </a:extLst>
          </p:cNvPr>
          <p:cNvCxnSpPr>
            <a:cxnSpLocks/>
          </p:cNvCxnSpPr>
          <p:nvPr/>
        </p:nvCxnSpPr>
        <p:spPr>
          <a:xfrm>
            <a:off x="11416943" y="3831450"/>
            <a:ext cx="57946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0A43517-A0EE-82F8-9AEF-35C23F6B9EE9}"/>
              </a:ext>
            </a:extLst>
          </p:cNvPr>
          <p:cNvSpPr txBox="1"/>
          <p:nvPr/>
        </p:nvSpPr>
        <p:spPr>
          <a:xfrm>
            <a:off x="11517132" y="3195479"/>
            <a:ext cx="312906" cy="369332"/>
          </a:xfrm>
          <a:prstGeom prst="rect">
            <a:avLst/>
          </a:prstGeom>
          <a:noFill/>
        </p:spPr>
        <p:txBody>
          <a:bodyPr wrap="none" rtlCol="0">
            <a:spAutoFit/>
          </a:bodyPr>
          <a:lstStyle/>
          <a:p>
            <a:r>
              <a:rPr lang="en-US" dirty="0">
                <a:solidFill>
                  <a:srgbClr val="FF0000"/>
                </a:solidFill>
                <a:latin typeface="Consolas" panose="020B0609020204030204" pitchFamily="49" charset="0"/>
                <a:cs typeface="Consolas" panose="020B0609020204030204" pitchFamily="49" charset="0"/>
              </a:rPr>
              <a:t>4</a:t>
            </a:r>
          </a:p>
        </p:txBody>
      </p:sp>
      <p:cxnSp>
        <p:nvCxnSpPr>
          <p:cNvPr id="22" name="Straight Connector 21">
            <a:extLst>
              <a:ext uri="{FF2B5EF4-FFF2-40B4-BE49-F238E27FC236}">
                <a16:creationId xmlns:a16="http://schemas.microsoft.com/office/drawing/2014/main" id="{E61ACBD7-54AD-07B8-5B2A-A2E8D73C2FD2}"/>
              </a:ext>
            </a:extLst>
          </p:cNvPr>
          <p:cNvCxnSpPr>
            <a:cxnSpLocks/>
          </p:cNvCxnSpPr>
          <p:nvPr/>
        </p:nvCxnSpPr>
        <p:spPr>
          <a:xfrm>
            <a:off x="11388522" y="3070899"/>
            <a:ext cx="57946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7A439BD-47F6-9751-8E0A-6CAB8BA503A6}"/>
              </a:ext>
            </a:extLst>
          </p:cNvPr>
          <p:cNvSpPr txBox="1"/>
          <p:nvPr/>
        </p:nvSpPr>
        <p:spPr>
          <a:xfrm>
            <a:off x="11532794" y="2548998"/>
            <a:ext cx="312906" cy="369332"/>
          </a:xfrm>
          <a:prstGeom prst="rect">
            <a:avLst/>
          </a:prstGeom>
          <a:noFill/>
        </p:spPr>
        <p:txBody>
          <a:bodyPr wrap="none" rtlCol="0">
            <a:spAutoFit/>
          </a:bodyPr>
          <a:lstStyle/>
          <a:p>
            <a:r>
              <a:rPr lang="en-US" dirty="0">
                <a:solidFill>
                  <a:srgbClr val="FF0000"/>
                </a:solidFill>
                <a:latin typeface="Consolas" panose="020B0609020204030204" pitchFamily="49" charset="0"/>
                <a:cs typeface="Consolas" panose="020B0609020204030204" pitchFamily="49" charset="0"/>
              </a:rPr>
              <a:t>4</a:t>
            </a:r>
          </a:p>
        </p:txBody>
      </p:sp>
    </p:spTree>
    <p:extLst>
      <p:ext uri="{BB962C8B-B14F-4D97-AF65-F5344CB8AC3E}">
        <p14:creationId xmlns:p14="http://schemas.microsoft.com/office/powerpoint/2010/main" val="28465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973EF-9756-A145-B060-E203E5E580C4}"/>
              </a:ext>
            </a:extLst>
          </p:cNvPr>
          <p:cNvSpPr>
            <a:spLocks noGrp="1"/>
          </p:cNvSpPr>
          <p:nvPr>
            <p:ph type="title"/>
          </p:nvPr>
        </p:nvSpPr>
        <p:spPr>
          <a:xfrm>
            <a:off x="139445" y="-49632"/>
            <a:ext cx="7853433" cy="627849"/>
          </a:xfrm>
        </p:spPr>
        <p:txBody>
          <a:bodyPr/>
          <a:lstStyle/>
          <a:p>
            <a:r>
              <a:rPr lang="en-US" sz="2800" dirty="0"/>
              <a:t>Stack Variables: Padding</a:t>
            </a:r>
          </a:p>
        </p:txBody>
      </p:sp>
      <p:sp>
        <p:nvSpPr>
          <p:cNvPr id="3" name="Content Placeholder 2">
            <a:extLst>
              <a:ext uri="{FF2B5EF4-FFF2-40B4-BE49-F238E27FC236}">
                <a16:creationId xmlns:a16="http://schemas.microsoft.com/office/drawing/2014/main" id="{621708DA-95D0-BE42-96F4-383EC6C9B233}"/>
              </a:ext>
            </a:extLst>
          </p:cNvPr>
          <p:cNvSpPr>
            <a:spLocks noGrp="1"/>
          </p:cNvSpPr>
          <p:nvPr>
            <p:ph sz="quarter" idx="17"/>
          </p:nvPr>
        </p:nvSpPr>
        <p:spPr>
          <a:xfrm>
            <a:off x="306808" y="1048986"/>
            <a:ext cx="4831761" cy="5153310"/>
          </a:xfrm>
          <a:solidFill>
            <a:schemeClr val="accent4">
              <a:lumMod val="20000"/>
              <a:lumOff val="80000"/>
            </a:schemeClr>
          </a:solidFill>
          <a:ln>
            <a:solidFill>
              <a:schemeClr val="accent1"/>
            </a:solidFill>
          </a:ln>
        </p:spPr>
        <p:txBody>
          <a:bodyPr/>
          <a:lstStyle/>
          <a:p>
            <a:pPr>
              <a:lnSpc>
                <a:spcPct val="100000"/>
              </a:lnSpc>
            </a:pPr>
            <a:r>
              <a:rPr lang="en-US" sz="2000" b="1" dirty="0">
                <a:solidFill>
                  <a:schemeClr val="accent1"/>
                </a:solidFill>
              </a:rPr>
              <a:t>Variable padding </a:t>
            </a:r>
            <a:r>
              <a:rPr lang="en-US" sz="2000" dirty="0"/>
              <a:t>– start arrays at 4-byte boundary and </a:t>
            </a:r>
            <a:r>
              <a:rPr lang="en-US" sz="2000" b="1" dirty="0"/>
              <a:t>leave unused space at end</a:t>
            </a:r>
            <a:r>
              <a:rPr lang="en-US" sz="2000" dirty="0"/>
              <a:t> (high side address) before the variable higher on the stack</a:t>
            </a:r>
          </a:p>
          <a:p>
            <a:pPr>
              <a:lnSpc>
                <a:spcPct val="100000"/>
              </a:lnSpc>
            </a:pPr>
            <a:endParaRPr lang="en-US" sz="2000" b="1" dirty="0">
              <a:solidFill>
                <a:schemeClr val="accent1"/>
              </a:solidFill>
            </a:endParaRPr>
          </a:p>
          <a:p>
            <a:pPr>
              <a:lnSpc>
                <a:spcPct val="100000"/>
              </a:lnSpc>
            </a:pPr>
            <a:endParaRPr lang="en-US" sz="2000" b="1" dirty="0">
              <a:solidFill>
                <a:schemeClr val="accent1"/>
              </a:solidFill>
            </a:endParaRPr>
          </a:p>
          <a:p>
            <a:pPr>
              <a:lnSpc>
                <a:spcPct val="100000"/>
              </a:lnSpc>
            </a:pPr>
            <a:endParaRPr lang="en-US" sz="2000" b="1" dirty="0">
              <a:solidFill>
                <a:schemeClr val="accent1"/>
              </a:solidFill>
            </a:endParaRPr>
          </a:p>
          <a:p>
            <a:pPr>
              <a:lnSpc>
                <a:spcPct val="100000"/>
              </a:lnSpc>
            </a:pPr>
            <a:r>
              <a:rPr lang="en-US" sz="2000" b="1" dirty="0">
                <a:solidFill>
                  <a:schemeClr val="accent1"/>
                </a:solidFill>
              </a:rPr>
              <a:t>Frame padding </a:t>
            </a:r>
            <a:r>
              <a:rPr lang="en-US" sz="2000" dirty="0"/>
              <a:t>– </a:t>
            </a:r>
            <a:r>
              <a:rPr lang="en-US" sz="2000" b="1" dirty="0"/>
              <a:t>add space below the last local variable </a:t>
            </a:r>
            <a:r>
              <a:rPr lang="en-US" sz="2000" dirty="0"/>
              <a:t>to keep 8-byte alignment</a:t>
            </a:r>
          </a:p>
        </p:txBody>
      </p:sp>
      <p:sp>
        <p:nvSpPr>
          <p:cNvPr id="28" name="TextBox 27">
            <a:extLst>
              <a:ext uri="{FF2B5EF4-FFF2-40B4-BE49-F238E27FC236}">
                <a16:creationId xmlns:a16="http://schemas.microsoft.com/office/drawing/2014/main" id="{674D8B7C-D015-0989-20F2-94063E5B31F2}"/>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5" name="Rectangle 24">
            <a:extLst>
              <a:ext uri="{FF2B5EF4-FFF2-40B4-BE49-F238E27FC236}">
                <a16:creationId xmlns:a16="http://schemas.microsoft.com/office/drawing/2014/main" id="{6DEC82E4-DB65-05BA-CBC3-BDEA84D03F11}"/>
              </a:ext>
            </a:extLst>
          </p:cNvPr>
          <p:cNvSpPr/>
          <p:nvPr/>
        </p:nvSpPr>
        <p:spPr>
          <a:xfrm>
            <a:off x="8839052" y="3310293"/>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79869D10-0E43-FE47-DCE0-830BEE31CCBE}"/>
              </a:ext>
            </a:extLst>
          </p:cNvPr>
          <p:cNvSpPr/>
          <p:nvPr/>
        </p:nvSpPr>
        <p:spPr>
          <a:xfrm>
            <a:off x="8833238" y="474605"/>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8BB739ED-7FC7-8956-4079-8DFF5EB2048B}"/>
              </a:ext>
            </a:extLst>
          </p:cNvPr>
          <p:cNvSpPr/>
          <p:nvPr/>
        </p:nvSpPr>
        <p:spPr>
          <a:xfrm>
            <a:off x="8833238" y="782604"/>
            <a:ext cx="1375959" cy="312087"/>
          </a:xfrm>
          <a:prstGeom prst="rect">
            <a:avLst/>
          </a:prstGeom>
          <a:solidFill>
            <a:srgbClr val="00B0F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68" name="Rectangle 67">
            <a:extLst>
              <a:ext uri="{FF2B5EF4-FFF2-40B4-BE49-F238E27FC236}">
                <a16:creationId xmlns:a16="http://schemas.microsoft.com/office/drawing/2014/main" id="{E55BBDFA-E582-BD25-C266-4BFB7C61EA31}"/>
              </a:ext>
            </a:extLst>
          </p:cNvPr>
          <p:cNvSpPr/>
          <p:nvPr/>
        </p:nvSpPr>
        <p:spPr>
          <a:xfrm>
            <a:off x="8833238" y="1110901"/>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a:t>
            </a:r>
            <a:r>
              <a:rPr lang="en-US" dirty="0" err="1"/>
              <a:t>fp</a:t>
            </a:r>
            <a:endParaRPr lang="en-US" dirty="0"/>
          </a:p>
        </p:txBody>
      </p:sp>
      <p:sp>
        <p:nvSpPr>
          <p:cNvPr id="69" name="Rectangle 68">
            <a:extLst>
              <a:ext uri="{FF2B5EF4-FFF2-40B4-BE49-F238E27FC236}">
                <a16:creationId xmlns:a16="http://schemas.microsoft.com/office/drawing/2014/main" id="{2D64C7CC-62EF-2C65-412B-5021C314D76D}"/>
              </a:ext>
            </a:extLst>
          </p:cNvPr>
          <p:cNvSpPr/>
          <p:nvPr/>
        </p:nvSpPr>
        <p:spPr>
          <a:xfrm>
            <a:off x="8833238" y="142587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70" name="Rectangle 69">
            <a:extLst>
              <a:ext uri="{FF2B5EF4-FFF2-40B4-BE49-F238E27FC236}">
                <a16:creationId xmlns:a16="http://schemas.microsoft.com/office/drawing/2014/main" id="{BF166826-01FA-0130-44E2-3FDB707B2133}"/>
              </a:ext>
            </a:extLst>
          </p:cNvPr>
          <p:cNvSpPr/>
          <p:nvPr/>
        </p:nvSpPr>
        <p:spPr>
          <a:xfrm>
            <a:off x="8833238" y="1731511"/>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75" name="TextBox 74">
            <a:extLst>
              <a:ext uri="{FF2B5EF4-FFF2-40B4-BE49-F238E27FC236}">
                <a16:creationId xmlns:a16="http://schemas.microsoft.com/office/drawing/2014/main" id="{A80240C1-9053-2D2F-7B8A-517B77A02024}"/>
              </a:ext>
            </a:extLst>
          </p:cNvPr>
          <p:cNvSpPr txBox="1"/>
          <p:nvPr/>
        </p:nvSpPr>
        <p:spPr>
          <a:xfrm>
            <a:off x="10884444" y="867388"/>
            <a:ext cx="428322" cy="338554"/>
          </a:xfrm>
          <a:prstGeom prst="rect">
            <a:avLst/>
          </a:prstGeom>
          <a:solidFill>
            <a:schemeClr val="accent4">
              <a:lumMod val="20000"/>
              <a:lumOff val="80000"/>
            </a:schemeClr>
          </a:solidFill>
          <a:ln w="31750">
            <a:solidFill>
              <a:schemeClr val="accent5"/>
            </a:solidFill>
          </a:ln>
        </p:spPr>
        <p:txBody>
          <a:bodyPr wrap="square" rtlCol="0">
            <a:spAutoFit/>
          </a:bodyPr>
          <a:lstStyle/>
          <a:p>
            <a:r>
              <a:rPr lang="en-US" sz="1600" dirty="0" err="1"/>
              <a:t>fp</a:t>
            </a:r>
            <a:endParaRPr lang="en-US" sz="1600" dirty="0"/>
          </a:p>
        </p:txBody>
      </p:sp>
      <p:sp>
        <p:nvSpPr>
          <p:cNvPr id="76" name="Left Arrow 75">
            <a:extLst>
              <a:ext uri="{FF2B5EF4-FFF2-40B4-BE49-F238E27FC236}">
                <a16:creationId xmlns:a16="http://schemas.microsoft.com/office/drawing/2014/main" id="{152109DA-C7AD-ABC5-FA3F-55E2FF3E0FE2}"/>
              </a:ext>
            </a:extLst>
          </p:cNvPr>
          <p:cNvSpPr/>
          <p:nvPr/>
        </p:nvSpPr>
        <p:spPr>
          <a:xfrm>
            <a:off x="10209048" y="965059"/>
            <a:ext cx="675396"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Down Arrow 78">
            <a:extLst>
              <a:ext uri="{FF2B5EF4-FFF2-40B4-BE49-F238E27FC236}">
                <a16:creationId xmlns:a16="http://schemas.microsoft.com/office/drawing/2014/main" id="{CC0D263F-4A53-0B5F-7C95-0BE6295CDA89}"/>
              </a:ext>
            </a:extLst>
          </p:cNvPr>
          <p:cNvSpPr/>
          <p:nvPr/>
        </p:nvSpPr>
        <p:spPr>
          <a:xfrm>
            <a:off x="9323943" y="3618816"/>
            <a:ext cx="518474" cy="32644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Left Arrow 82">
            <a:extLst>
              <a:ext uri="{FF2B5EF4-FFF2-40B4-BE49-F238E27FC236}">
                <a16:creationId xmlns:a16="http://schemas.microsoft.com/office/drawing/2014/main" id="{7932B755-2320-50E9-EB6F-6BF6060F7BFD}"/>
              </a:ext>
            </a:extLst>
          </p:cNvPr>
          <p:cNvSpPr/>
          <p:nvPr/>
        </p:nvSpPr>
        <p:spPr>
          <a:xfrm>
            <a:off x="10169897" y="3249346"/>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330337EB-7899-81E1-F912-8ED7F288EBE6}"/>
              </a:ext>
            </a:extLst>
          </p:cNvPr>
          <p:cNvSpPr txBox="1"/>
          <p:nvPr/>
        </p:nvSpPr>
        <p:spPr>
          <a:xfrm>
            <a:off x="10689205" y="3234955"/>
            <a:ext cx="428322" cy="338554"/>
          </a:xfrm>
          <a:prstGeom prst="rect">
            <a:avLst/>
          </a:prstGeom>
          <a:solidFill>
            <a:schemeClr val="accent4">
              <a:lumMod val="20000"/>
              <a:lumOff val="80000"/>
            </a:schemeClr>
          </a:solidFill>
          <a:ln w="31750">
            <a:solidFill>
              <a:schemeClr val="accent5"/>
            </a:solidFill>
          </a:ln>
        </p:spPr>
        <p:txBody>
          <a:bodyPr wrap="square" rtlCol="0">
            <a:spAutoFit/>
          </a:bodyPr>
          <a:lstStyle/>
          <a:p>
            <a:r>
              <a:rPr lang="en-US" sz="1600" dirty="0" err="1"/>
              <a:t>sp</a:t>
            </a:r>
            <a:r>
              <a:rPr lang="en-US" sz="1600" dirty="0"/>
              <a:t> </a:t>
            </a:r>
          </a:p>
        </p:txBody>
      </p:sp>
      <p:cxnSp>
        <p:nvCxnSpPr>
          <p:cNvPr id="85" name="Straight Connector 84">
            <a:extLst>
              <a:ext uri="{FF2B5EF4-FFF2-40B4-BE49-F238E27FC236}">
                <a16:creationId xmlns:a16="http://schemas.microsoft.com/office/drawing/2014/main" id="{6E2D2E0F-2847-FBE7-05C1-9242579C75DE}"/>
              </a:ext>
            </a:extLst>
          </p:cNvPr>
          <p:cNvCxnSpPr>
            <a:cxnSpLocks/>
          </p:cNvCxnSpPr>
          <p:nvPr/>
        </p:nvCxnSpPr>
        <p:spPr>
          <a:xfrm>
            <a:off x="6938277" y="1085925"/>
            <a:ext cx="1958919" cy="876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FD3108AC-C699-64DE-3FBC-67FF6386C11C}"/>
              </a:ext>
            </a:extLst>
          </p:cNvPr>
          <p:cNvCxnSpPr>
            <a:cxnSpLocks/>
          </p:cNvCxnSpPr>
          <p:nvPr/>
        </p:nvCxnSpPr>
        <p:spPr>
          <a:xfrm>
            <a:off x="7427114" y="2663114"/>
            <a:ext cx="1370367" cy="1168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2C66F6E1-CF97-3D1D-40E7-C48B42F387DD}"/>
              </a:ext>
            </a:extLst>
          </p:cNvPr>
          <p:cNvCxnSpPr>
            <a:cxnSpLocks/>
          </p:cNvCxnSpPr>
          <p:nvPr/>
        </p:nvCxnSpPr>
        <p:spPr>
          <a:xfrm>
            <a:off x="7829543" y="2359508"/>
            <a:ext cx="100239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2" name="Up-Down Arrow 91">
            <a:extLst>
              <a:ext uri="{FF2B5EF4-FFF2-40B4-BE49-F238E27FC236}">
                <a16:creationId xmlns:a16="http://schemas.microsoft.com/office/drawing/2014/main" id="{1B39C7FB-68CE-A388-9A45-332E544097A6}"/>
              </a:ext>
            </a:extLst>
          </p:cNvPr>
          <p:cNvSpPr/>
          <p:nvPr/>
        </p:nvSpPr>
        <p:spPr>
          <a:xfrm>
            <a:off x="8164314" y="1110901"/>
            <a:ext cx="109012" cy="1220612"/>
          </a:xfrm>
          <a:prstGeom prst="upDown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ounded Rectangle 92">
            <a:extLst>
              <a:ext uri="{FF2B5EF4-FFF2-40B4-BE49-F238E27FC236}">
                <a16:creationId xmlns:a16="http://schemas.microsoft.com/office/drawing/2014/main" id="{007A5243-E1D8-AAF1-0B08-87689AB4FE80}"/>
              </a:ext>
            </a:extLst>
          </p:cNvPr>
          <p:cNvSpPr/>
          <p:nvPr/>
        </p:nvSpPr>
        <p:spPr bwMode="auto">
          <a:xfrm>
            <a:off x="8501282" y="4030550"/>
            <a:ext cx="3524400" cy="2628662"/>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chemeClr val="accent6"/>
                </a:solidFill>
                <a:latin typeface="Consolas" panose="020B0609020204030204" pitchFamily="49" charset="0"/>
                <a:cs typeface="Consolas" panose="020B0609020204030204" pitchFamily="49" charset="0"/>
              </a:rPr>
              <a:t> .text        </a:t>
            </a:r>
          </a:p>
          <a:p>
            <a:r>
              <a:rPr lang="en-US" sz="1600" dirty="0">
                <a:solidFill>
                  <a:schemeClr val="accent6"/>
                </a:solidFill>
                <a:latin typeface="Consolas" panose="020B0609020204030204" pitchFamily="49" charset="0"/>
                <a:cs typeface="Consolas" panose="020B0609020204030204" pitchFamily="49" charset="0"/>
              </a:rPr>
              <a:t>    .type   main, %function</a:t>
            </a:r>
          </a:p>
          <a:p>
            <a:r>
              <a:rPr lang="en-US" sz="1600" dirty="0">
                <a:solidFill>
                  <a:schemeClr val="accent6"/>
                </a:solidFill>
                <a:latin typeface="Consolas" panose="020B0609020204030204" pitchFamily="49" charset="0"/>
                <a:cs typeface="Consolas" panose="020B0609020204030204" pitchFamily="49" charset="0"/>
              </a:rPr>
              <a:t>    .global main</a:t>
            </a:r>
          </a:p>
          <a:p>
            <a:r>
              <a:rPr lang="en-US" sz="1600" dirty="0">
                <a:solidFill>
                  <a:schemeClr val="accent6"/>
                </a:solidFill>
                <a:latin typeface="Consolas" panose="020B0609020204030204" pitchFamily="49" charset="0"/>
                <a:cs typeface="Consolas" panose="020B0609020204030204" pitchFamily="49" charset="0"/>
              </a:rPr>
              <a:t>   .</a:t>
            </a:r>
            <a:r>
              <a:rPr lang="en-US" sz="1600" dirty="0" err="1">
                <a:solidFill>
                  <a:schemeClr val="accent6"/>
                </a:solidFill>
                <a:latin typeface="Consolas" panose="020B0609020204030204" pitchFamily="49" charset="0"/>
                <a:cs typeface="Consolas" panose="020B0609020204030204" pitchFamily="49" charset="0"/>
              </a:rPr>
              <a:t>equ</a:t>
            </a:r>
            <a:r>
              <a:rPr lang="en-US" sz="1600" dirty="0">
                <a:solidFill>
                  <a:schemeClr val="accent6"/>
                </a:solidFill>
                <a:latin typeface="Consolas" panose="020B0609020204030204" pitchFamily="49" charset="0"/>
                <a:cs typeface="Consolas" panose="020B0609020204030204" pitchFamily="49" charset="0"/>
              </a:rPr>
              <a:t>    FP_OFF,    12</a:t>
            </a:r>
          </a:p>
          <a:p>
            <a:r>
              <a:rPr lang="en-US" sz="1600" dirty="0">
                <a:solidFill>
                  <a:schemeClr val="accent6"/>
                </a:solidFill>
                <a:latin typeface="Consolas" panose="020B0609020204030204" pitchFamily="49" charset="0"/>
                <a:cs typeface="Consolas" panose="020B0609020204030204" pitchFamily="49" charset="0"/>
              </a:rPr>
              <a:t>   .</a:t>
            </a:r>
            <a:r>
              <a:rPr lang="en-US" sz="1600" dirty="0" err="1">
                <a:solidFill>
                  <a:schemeClr val="accent6"/>
                </a:solidFill>
                <a:latin typeface="Consolas" panose="020B0609020204030204" pitchFamily="49" charset="0"/>
                <a:cs typeface="Consolas" panose="020B0609020204030204" pitchFamily="49" charset="0"/>
              </a:rPr>
              <a:t>equ</a:t>
            </a:r>
            <a:r>
              <a:rPr lang="en-US" sz="1600" dirty="0">
                <a:solidFill>
                  <a:schemeClr val="accent6"/>
                </a:solidFill>
                <a:latin typeface="Consolas" panose="020B0609020204030204" pitchFamily="49" charset="0"/>
                <a:cs typeface="Consolas" panose="020B0609020204030204" pitchFamily="49" charset="0"/>
              </a:rPr>
              <a:t>    FRMADD,    16</a:t>
            </a:r>
          </a:p>
          <a:p>
            <a:r>
              <a:rPr lang="en-US" sz="1600" dirty="0">
                <a:solidFill>
                  <a:schemeClr val="accent6"/>
                </a:solidFill>
                <a:latin typeface="Consolas" panose="020B0609020204030204" pitchFamily="49" charset="0"/>
                <a:cs typeface="Consolas" panose="020B0609020204030204" pitchFamily="49" charset="0"/>
              </a:rPr>
              <a:t>main:</a:t>
            </a:r>
          </a:p>
          <a:p>
            <a:r>
              <a:rPr lang="en-US" sz="1600" dirty="0">
                <a:solidFill>
                  <a:schemeClr val="accent6"/>
                </a:solidFill>
                <a:latin typeface="Consolas" panose="020B0609020204030204" pitchFamily="49" charset="0"/>
                <a:cs typeface="Consolas" panose="020B0609020204030204" pitchFamily="49" charset="0"/>
              </a:rPr>
              <a:t>   </a:t>
            </a:r>
            <a:r>
              <a:rPr lang="en-US" sz="1600" dirty="0">
                <a:solidFill>
                  <a:schemeClr val="accent6"/>
                </a:solidFill>
                <a:effectLst/>
                <a:latin typeface="Consolas" panose="020B0609020204030204" pitchFamily="49" charset="0"/>
                <a:cs typeface="Consolas" panose="020B0609020204030204" pitchFamily="49" charset="0"/>
              </a:rPr>
              <a:t> push    {r4, r5, </a:t>
            </a:r>
            <a:r>
              <a:rPr lang="en-US" sz="1600" dirty="0" err="1">
                <a:solidFill>
                  <a:schemeClr val="accent6"/>
                </a:solidFill>
                <a:effectLst/>
                <a:latin typeface="Consolas" panose="020B0609020204030204" pitchFamily="49" charset="0"/>
                <a:cs typeface="Consolas" panose="020B0609020204030204" pitchFamily="49" charset="0"/>
              </a:rPr>
              <a:t>fp</a:t>
            </a:r>
            <a:r>
              <a:rPr lang="en-US" sz="1600" dirty="0">
                <a:solidFill>
                  <a:schemeClr val="accent6"/>
                </a:solidFill>
                <a:effectLst/>
                <a:latin typeface="Consolas" panose="020B0609020204030204" pitchFamily="49" charset="0"/>
                <a:cs typeface="Consolas" panose="020B0609020204030204" pitchFamily="49" charset="0"/>
              </a:rPr>
              <a:t>, </a:t>
            </a:r>
            <a:r>
              <a:rPr lang="en-US" sz="1600" dirty="0" err="1">
                <a:solidFill>
                  <a:schemeClr val="accent6"/>
                </a:solidFill>
                <a:effectLst/>
                <a:latin typeface="Consolas" panose="020B0609020204030204" pitchFamily="49" charset="0"/>
                <a:cs typeface="Consolas" panose="020B0609020204030204" pitchFamily="49" charset="0"/>
              </a:rPr>
              <a:t>lr</a:t>
            </a:r>
            <a:r>
              <a:rPr lang="en-US" sz="1600" dirty="0">
                <a:solidFill>
                  <a:schemeClr val="accent6"/>
                </a:solidFill>
                <a:effectLst/>
                <a:latin typeface="Consolas" panose="020B0609020204030204" pitchFamily="49" charset="0"/>
                <a:cs typeface="Consolas" panose="020B0609020204030204" pitchFamily="49" charset="0"/>
              </a:rPr>
              <a:t>}</a:t>
            </a:r>
          </a:p>
          <a:p>
            <a:r>
              <a:rPr lang="en-US" sz="1600" dirty="0">
                <a:solidFill>
                  <a:schemeClr val="accent6"/>
                </a:solidFill>
                <a:effectLst/>
                <a:latin typeface="Consolas" panose="020B0609020204030204" pitchFamily="49" charset="0"/>
                <a:cs typeface="Consolas" panose="020B0609020204030204" pitchFamily="49" charset="0"/>
              </a:rPr>
              <a:t>    add     </a:t>
            </a:r>
            <a:r>
              <a:rPr lang="en-US" sz="1600" dirty="0" err="1">
                <a:solidFill>
                  <a:schemeClr val="accent6"/>
                </a:solidFill>
                <a:effectLst/>
                <a:latin typeface="Consolas" panose="020B0609020204030204" pitchFamily="49" charset="0"/>
                <a:cs typeface="Consolas" panose="020B0609020204030204" pitchFamily="49" charset="0"/>
              </a:rPr>
              <a:t>fp</a:t>
            </a:r>
            <a:r>
              <a:rPr lang="en-US" sz="1600" dirty="0">
                <a:solidFill>
                  <a:schemeClr val="accent6"/>
                </a:solidFill>
                <a:effectLst/>
                <a:latin typeface="Consolas" panose="020B0609020204030204" pitchFamily="49" charset="0"/>
                <a:cs typeface="Consolas" panose="020B0609020204030204" pitchFamily="49" charset="0"/>
              </a:rPr>
              <a:t>, </a:t>
            </a:r>
            <a:r>
              <a:rPr lang="en-US" sz="1600" dirty="0" err="1">
                <a:solidFill>
                  <a:schemeClr val="accent6"/>
                </a:solidFill>
                <a:effectLst/>
                <a:latin typeface="Consolas" panose="020B0609020204030204" pitchFamily="49" charset="0"/>
                <a:cs typeface="Consolas" panose="020B0609020204030204" pitchFamily="49" charset="0"/>
              </a:rPr>
              <a:t>sp</a:t>
            </a:r>
            <a:r>
              <a:rPr lang="en-US" sz="1600" dirty="0">
                <a:solidFill>
                  <a:schemeClr val="accent6"/>
                </a:solidFill>
                <a:effectLst/>
                <a:latin typeface="Consolas" panose="020B0609020204030204" pitchFamily="49" charset="0"/>
                <a:cs typeface="Consolas" panose="020B0609020204030204" pitchFamily="49" charset="0"/>
              </a:rPr>
              <a:t>, FP_OFF</a:t>
            </a:r>
          </a:p>
          <a:p>
            <a:r>
              <a:rPr lang="en-US" sz="1600" dirty="0">
                <a:solidFill>
                  <a:schemeClr val="accent6"/>
                </a:solidFill>
                <a:effectLst/>
                <a:latin typeface="Consolas" panose="020B0609020204030204" pitchFamily="49" charset="0"/>
                <a:cs typeface="Consolas" panose="020B0609020204030204" pitchFamily="49" charset="0"/>
              </a:rPr>
              <a:t>    add     </a:t>
            </a:r>
            <a:r>
              <a:rPr lang="en-US" sz="1600" dirty="0" err="1">
                <a:solidFill>
                  <a:schemeClr val="accent6"/>
                </a:solidFill>
                <a:effectLst/>
                <a:latin typeface="Consolas" panose="020B0609020204030204" pitchFamily="49" charset="0"/>
                <a:cs typeface="Consolas" panose="020B0609020204030204" pitchFamily="49" charset="0"/>
              </a:rPr>
              <a:t>sp</a:t>
            </a:r>
            <a:r>
              <a:rPr lang="en-US" sz="1600" dirty="0">
                <a:solidFill>
                  <a:schemeClr val="accent6"/>
                </a:solidFill>
                <a:effectLst/>
                <a:latin typeface="Consolas" panose="020B0609020204030204" pitchFamily="49" charset="0"/>
                <a:cs typeface="Consolas" panose="020B0609020204030204" pitchFamily="49" charset="0"/>
              </a:rPr>
              <a:t>, </a:t>
            </a:r>
            <a:r>
              <a:rPr lang="en-US" sz="1600" dirty="0" err="1">
                <a:solidFill>
                  <a:schemeClr val="accent6"/>
                </a:solidFill>
                <a:effectLst/>
                <a:latin typeface="Consolas" panose="020B0609020204030204" pitchFamily="49" charset="0"/>
                <a:cs typeface="Consolas" panose="020B0609020204030204" pitchFamily="49" charset="0"/>
              </a:rPr>
              <a:t>sp</a:t>
            </a:r>
            <a:r>
              <a:rPr lang="en-US" sz="1600" dirty="0">
                <a:solidFill>
                  <a:schemeClr val="accent6"/>
                </a:solidFill>
                <a:effectLst/>
                <a:latin typeface="Consolas" panose="020B0609020204030204" pitchFamily="49" charset="0"/>
                <a:cs typeface="Consolas" panose="020B0609020204030204" pitchFamily="49" charset="0"/>
              </a:rPr>
              <a:t>, -FRMADD</a:t>
            </a:r>
          </a:p>
          <a:p>
            <a:r>
              <a:rPr lang="en-US" sz="1600" b="1" i="1" dirty="0">
                <a:solidFill>
                  <a:srgbClr val="2C895B"/>
                </a:solidFill>
                <a:latin typeface="Consolas" panose="020B0609020204030204" pitchFamily="49" charset="0"/>
                <a:cs typeface="Consolas" panose="020B0609020204030204" pitchFamily="49" charset="0"/>
              </a:rPr>
              <a:t>// but we are not done yet</a:t>
            </a:r>
            <a:r>
              <a:rPr lang="en-US" sz="1600" dirty="0">
                <a:solidFill>
                  <a:schemeClr val="accent6"/>
                </a:solidFill>
                <a:latin typeface="Consolas" panose="020B0609020204030204" pitchFamily="49" charset="0"/>
                <a:cs typeface="Consolas" panose="020B0609020204030204" pitchFamily="49" charset="0"/>
              </a:rPr>
              <a:t>!</a:t>
            </a:r>
            <a:endParaRPr lang="en-US" sz="1600" dirty="0">
              <a:solidFill>
                <a:schemeClr val="accent6"/>
              </a:solidFill>
              <a:effectLst/>
              <a:latin typeface="Consolas" panose="020B0609020204030204" pitchFamily="49" charset="0"/>
              <a:cs typeface="Consolas" panose="020B0609020204030204" pitchFamily="49" charset="0"/>
            </a:endParaRPr>
          </a:p>
        </p:txBody>
      </p:sp>
      <p:sp>
        <p:nvSpPr>
          <p:cNvPr id="97" name="TextBox 96">
            <a:extLst>
              <a:ext uri="{FF2B5EF4-FFF2-40B4-BE49-F238E27FC236}">
                <a16:creationId xmlns:a16="http://schemas.microsoft.com/office/drawing/2014/main" id="{8CA030F4-DB8B-2D6E-21D9-41B5DF36256F}"/>
              </a:ext>
            </a:extLst>
          </p:cNvPr>
          <p:cNvSpPr txBox="1"/>
          <p:nvPr/>
        </p:nvSpPr>
        <p:spPr>
          <a:xfrm>
            <a:off x="8428498" y="1997423"/>
            <a:ext cx="312906" cy="369332"/>
          </a:xfrm>
          <a:prstGeom prst="rect">
            <a:avLst/>
          </a:prstGeom>
          <a:noFill/>
        </p:spPr>
        <p:txBody>
          <a:bodyPr wrap="none" rtlCol="0">
            <a:spAutoFit/>
          </a:bodyPr>
          <a:lstStyle/>
          <a:p>
            <a:r>
              <a:rPr lang="en-US" dirty="0">
                <a:solidFill>
                  <a:srgbClr val="FF0000"/>
                </a:solidFill>
                <a:latin typeface="Consolas" panose="020B0609020204030204" pitchFamily="49" charset="0"/>
                <a:cs typeface="Consolas" panose="020B0609020204030204" pitchFamily="49" charset="0"/>
              </a:rPr>
              <a:t>4</a:t>
            </a:r>
          </a:p>
        </p:txBody>
      </p:sp>
      <p:sp>
        <p:nvSpPr>
          <p:cNvPr id="98" name="TextBox 97">
            <a:extLst>
              <a:ext uri="{FF2B5EF4-FFF2-40B4-BE49-F238E27FC236}">
                <a16:creationId xmlns:a16="http://schemas.microsoft.com/office/drawing/2014/main" id="{37CAA66A-331F-70D5-64CE-0D91EA9B886F}"/>
              </a:ext>
            </a:extLst>
          </p:cNvPr>
          <p:cNvSpPr txBox="1"/>
          <p:nvPr/>
        </p:nvSpPr>
        <p:spPr>
          <a:xfrm>
            <a:off x="8399994" y="2370230"/>
            <a:ext cx="312906" cy="369332"/>
          </a:xfrm>
          <a:prstGeom prst="rect">
            <a:avLst/>
          </a:prstGeom>
          <a:noFill/>
        </p:spPr>
        <p:txBody>
          <a:bodyPr wrap="none" rtlCol="0">
            <a:spAutoFit/>
          </a:bodyPr>
          <a:lstStyle/>
          <a:p>
            <a:r>
              <a:rPr lang="en-US" dirty="0">
                <a:solidFill>
                  <a:srgbClr val="FF0000"/>
                </a:solidFill>
                <a:latin typeface="Consolas" panose="020B0609020204030204" pitchFamily="49" charset="0"/>
                <a:cs typeface="Consolas" panose="020B0609020204030204" pitchFamily="49" charset="0"/>
              </a:rPr>
              <a:t>4</a:t>
            </a:r>
          </a:p>
        </p:txBody>
      </p:sp>
      <p:sp>
        <p:nvSpPr>
          <p:cNvPr id="103" name="Rectangle 102">
            <a:extLst>
              <a:ext uri="{FF2B5EF4-FFF2-40B4-BE49-F238E27FC236}">
                <a16:creationId xmlns:a16="http://schemas.microsoft.com/office/drawing/2014/main" id="{B3C8EE5D-B196-38FA-F800-86F3C59254D2}"/>
              </a:ext>
            </a:extLst>
          </p:cNvPr>
          <p:cNvSpPr/>
          <p:nvPr/>
        </p:nvSpPr>
        <p:spPr>
          <a:xfrm rot="16200000">
            <a:off x="7515270" y="1615805"/>
            <a:ext cx="899776" cy="307777"/>
          </a:xfrm>
          <a:prstGeom prst="rect">
            <a:avLst/>
          </a:prstGeom>
        </p:spPr>
        <p:txBody>
          <a:bodyPr wrap="square">
            <a:spAutoFit/>
          </a:bodyPr>
          <a:lstStyle/>
          <a:p>
            <a:r>
              <a:rPr lang="en-US" sz="1400" b="1" dirty="0" err="1">
                <a:solidFill>
                  <a:srgbClr val="FF0000"/>
                </a:solidFill>
                <a:latin typeface="Consolas" panose="020B0609020204030204" pitchFamily="49" charset="0"/>
                <a:cs typeface="Consolas" panose="020B0609020204030204" pitchFamily="49" charset="0"/>
              </a:rPr>
              <a:t>fp</a:t>
            </a:r>
            <a:r>
              <a:rPr lang="en-US" sz="1400" b="1" dirty="0">
                <a:solidFill>
                  <a:srgbClr val="FF0000"/>
                </a:solidFill>
                <a:latin typeface="Consolas" panose="020B0609020204030204" pitchFamily="49" charset="0"/>
                <a:cs typeface="Consolas" panose="020B0609020204030204" pitchFamily="49" charset="0"/>
              </a:rPr>
              <a:t> - 16</a:t>
            </a:r>
            <a:endParaRPr lang="en-US" sz="1400" b="1" dirty="0">
              <a:solidFill>
                <a:schemeClr val="accent5"/>
              </a:solidFill>
              <a:latin typeface="Consolas" panose="020B0609020204030204" pitchFamily="49" charset="0"/>
              <a:cs typeface="Consolas" panose="020B0609020204030204" pitchFamily="49" charset="0"/>
            </a:endParaRPr>
          </a:p>
        </p:txBody>
      </p:sp>
      <p:sp>
        <p:nvSpPr>
          <p:cNvPr id="104" name="Up-Down Arrow 103">
            <a:extLst>
              <a:ext uri="{FF2B5EF4-FFF2-40B4-BE49-F238E27FC236}">
                <a16:creationId xmlns:a16="http://schemas.microsoft.com/office/drawing/2014/main" id="{AE65B1AC-FAD1-4AC7-829B-D074F7E49EA6}"/>
              </a:ext>
            </a:extLst>
          </p:cNvPr>
          <p:cNvSpPr/>
          <p:nvPr/>
        </p:nvSpPr>
        <p:spPr>
          <a:xfrm>
            <a:off x="7578377" y="1085925"/>
            <a:ext cx="125638" cy="1538601"/>
          </a:xfrm>
          <a:prstGeom prst="upDown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37959A14-F0CA-CFED-35E9-6198C0D25A2C}"/>
              </a:ext>
            </a:extLst>
          </p:cNvPr>
          <p:cNvSpPr/>
          <p:nvPr/>
        </p:nvSpPr>
        <p:spPr>
          <a:xfrm rot="16200000">
            <a:off x="6977226" y="1600351"/>
            <a:ext cx="899776" cy="307777"/>
          </a:xfrm>
          <a:prstGeom prst="rect">
            <a:avLst/>
          </a:prstGeom>
        </p:spPr>
        <p:txBody>
          <a:bodyPr wrap="square">
            <a:spAutoFit/>
          </a:bodyPr>
          <a:lstStyle/>
          <a:p>
            <a:r>
              <a:rPr lang="en-US" sz="1400" b="1" dirty="0" err="1">
                <a:solidFill>
                  <a:srgbClr val="FF0000"/>
                </a:solidFill>
                <a:latin typeface="Consolas" panose="020B0609020204030204" pitchFamily="49" charset="0"/>
                <a:cs typeface="Consolas" panose="020B0609020204030204" pitchFamily="49" charset="0"/>
              </a:rPr>
              <a:t>fp</a:t>
            </a:r>
            <a:r>
              <a:rPr lang="en-US" sz="1400" b="1" dirty="0">
                <a:solidFill>
                  <a:srgbClr val="FF0000"/>
                </a:solidFill>
                <a:latin typeface="Consolas" panose="020B0609020204030204" pitchFamily="49" charset="0"/>
                <a:cs typeface="Consolas" panose="020B0609020204030204" pitchFamily="49" charset="0"/>
              </a:rPr>
              <a:t> - 20</a:t>
            </a:r>
            <a:endParaRPr lang="en-US" sz="1400" b="1" dirty="0">
              <a:solidFill>
                <a:schemeClr val="accent5"/>
              </a:solidFill>
              <a:latin typeface="Consolas" panose="020B0609020204030204" pitchFamily="49" charset="0"/>
              <a:cs typeface="Consolas" panose="020B0609020204030204" pitchFamily="49" charset="0"/>
            </a:endParaRPr>
          </a:p>
        </p:txBody>
      </p:sp>
      <p:cxnSp>
        <p:nvCxnSpPr>
          <p:cNvPr id="106" name="Straight Connector 105">
            <a:extLst>
              <a:ext uri="{FF2B5EF4-FFF2-40B4-BE49-F238E27FC236}">
                <a16:creationId xmlns:a16="http://schemas.microsoft.com/office/drawing/2014/main" id="{B6429D42-352F-C975-4F3E-2E6BBBE1E8A2}"/>
              </a:ext>
            </a:extLst>
          </p:cNvPr>
          <p:cNvCxnSpPr>
            <a:cxnSpLocks/>
          </p:cNvCxnSpPr>
          <p:nvPr/>
        </p:nvCxnSpPr>
        <p:spPr>
          <a:xfrm>
            <a:off x="8330740" y="2054395"/>
            <a:ext cx="57946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8" name="Rounded Rectangle 107">
            <a:extLst>
              <a:ext uri="{FF2B5EF4-FFF2-40B4-BE49-F238E27FC236}">
                <a16:creationId xmlns:a16="http://schemas.microsoft.com/office/drawing/2014/main" id="{B8BB7762-4E39-6BC3-AE8B-B2B6FCCF6FD0}"/>
              </a:ext>
            </a:extLst>
          </p:cNvPr>
          <p:cNvSpPr/>
          <p:nvPr/>
        </p:nvSpPr>
        <p:spPr bwMode="auto">
          <a:xfrm>
            <a:off x="5357895" y="4372630"/>
            <a:ext cx="2972845" cy="186856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chemeClr val="accent6"/>
                </a:solidFill>
                <a:latin typeface="Consolas" panose="020B0609020204030204" pitchFamily="49" charset="0"/>
                <a:cs typeface="Consolas" panose="020B0609020204030204" pitchFamily="49" charset="0"/>
              </a:rPr>
              <a:t>int main(void)</a:t>
            </a:r>
          </a:p>
          <a:p>
            <a:r>
              <a:rPr lang="en-US" sz="1600" dirty="0">
                <a:solidFill>
                  <a:schemeClr val="accent6"/>
                </a:solidFill>
                <a:latin typeface="Consolas" panose="020B0609020204030204" pitchFamily="49" charset="0"/>
                <a:cs typeface="Consolas" panose="020B0609020204030204" pitchFamily="49" charset="0"/>
              </a:rPr>
              <a:t>{</a:t>
            </a:r>
          </a:p>
          <a:p>
            <a:r>
              <a:rPr lang="en-US" sz="1600" dirty="0">
                <a:solidFill>
                  <a:schemeClr val="accent6"/>
                </a:solidFill>
                <a:latin typeface="Consolas" panose="020B0609020204030204" pitchFamily="49" charset="0"/>
                <a:cs typeface="Consolas" panose="020B0609020204030204" pitchFamily="49" charset="0"/>
              </a:rPr>
              <a:t>    int c;</a:t>
            </a:r>
          </a:p>
          <a:p>
            <a:r>
              <a:rPr lang="en-US" sz="1600" dirty="0">
                <a:solidFill>
                  <a:schemeClr val="accent6"/>
                </a:solidFill>
                <a:latin typeface="Consolas" panose="020B0609020204030204" pitchFamily="49" charset="0"/>
                <a:cs typeface="Consolas" panose="020B0609020204030204" pitchFamily="49" charset="0"/>
              </a:rPr>
              <a:t>    int count = 0;</a:t>
            </a:r>
          </a:p>
          <a:p>
            <a:r>
              <a:rPr lang="en-US" sz="1600" dirty="0">
                <a:solidFill>
                  <a:schemeClr val="accent6"/>
                </a:solidFill>
                <a:latin typeface="Consolas" panose="020B0609020204030204" pitchFamily="49" charset="0"/>
                <a:cs typeface="Consolas" panose="020B0609020204030204" pitchFamily="49" charset="0"/>
              </a:rPr>
              <a:t>    char </a:t>
            </a:r>
            <a:r>
              <a:rPr lang="en-US" sz="1600" dirty="0" err="1">
                <a:solidFill>
                  <a:schemeClr val="accent6"/>
                </a:solidFill>
                <a:latin typeface="Consolas" panose="020B0609020204030204" pitchFamily="49" charset="0"/>
                <a:cs typeface="Consolas" panose="020B0609020204030204" pitchFamily="49" charset="0"/>
              </a:rPr>
              <a:t>buf</a:t>
            </a:r>
            <a:r>
              <a:rPr lang="en-US" sz="1600" dirty="0">
                <a:solidFill>
                  <a:schemeClr val="accent6"/>
                </a:solidFill>
                <a:latin typeface="Consolas" panose="020B0609020204030204" pitchFamily="49" charset="0"/>
                <a:cs typeface="Consolas" panose="020B0609020204030204" pitchFamily="49" charset="0"/>
              </a:rPr>
              <a:t>[] = "hi";</a:t>
            </a:r>
          </a:p>
          <a:p>
            <a:r>
              <a:rPr lang="en-US" sz="1600" dirty="0">
                <a:solidFill>
                  <a:schemeClr val="accent6"/>
                </a:solidFill>
                <a:latin typeface="Consolas" panose="020B0609020204030204" pitchFamily="49" charset="0"/>
                <a:cs typeface="Consolas" panose="020B0609020204030204" pitchFamily="49" charset="0"/>
              </a:rPr>
              <a:t>    // rest of code</a:t>
            </a:r>
          </a:p>
          <a:p>
            <a:r>
              <a:rPr lang="en-US" sz="1600" dirty="0">
                <a:solidFill>
                  <a:schemeClr val="accent6"/>
                </a:solidFill>
                <a:latin typeface="Consolas" panose="020B0609020204030204" pitchFamily="49" charset="0"/>
                <a:cs typeface="Consolas" panose="020B0609020204030204" pitchFamily="49" charset="0"/>
              </a:rPr>
              <a:t>}</a:t>
            </a:r>
          </a:p>
        </p:txBody>
      </p:sp>
      <p:cxnSp>
        <p:nvCxnSpPr>
          <p:cNvPr id="109" name="Straight Connector 108">
            <a:extLst>
              <a:ext uri="{FF2B5EF4-FFF2-40B4-BE49-F238E27FC236}">
                <a16:creationId xmlns:a16="http://schemas.microsoft.com/office/drawing/2014/main" id="{DEA221E8-67C5-314A-6C3B-26203F630681}"/>
              </a:ext>
            </a:extLst>
          </p:cNvPr>
          <p:cNvCxnSpPr>
            <a:cxnSpLocks/>
          </p:cNvCxnSpPr>
          <p:nvPr/>
        </p:nvCxnSpPr>
        <p:spPr>
          <a:xfrm flipV="1">
            <a:off x="6154571" y="777926"/>
            <a:ext cx="2727590" cy="1245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2" name="Up-Down Arrow 111">
            <a:extLst>
              <a:ext uri="{FF2B5EF4-FFF2-40B4-BE49-F238E27FC236}">
                <a16:creationId xmlns:a16="http://schemas.microsoft.com/office/drawing/2014/main" id="{C4EF43BA-7A78-F6D4-71A7-12B3A200740A}"/>
              </a:ext>
            </a:extLst>
          </p:cNvPr>
          <p:cNvSpPr/>
          <p:nvPr/>
        </p:nvSpPr>
        <p:spPr>
          <a:xfrm>
            <a:off x="7082159" y="1089617"/>
            <a:ext cx="117715" cy="1904241"/>
          </a:xfrm>
          <a:prstGeom prst="upDown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6EFDE06A-B238-7AB9-E902-B2DA67D01E36}"/>
              </a:ext>
            </a:extLst>
          </p:cNvPr>
          <p:cNvSpPr/>
          <p:nvPr/>
        </p:nvSpPr>
        <p:spPr>
          <a:xfrm rot="16200000">
            <a:off x="5161694" y="1628091"/>
            <a:ext cx="1896874" cy="738664"/>
          </a:xfrm>
          <a:prstGeom prst="rect">
            <a:avLst/>
          </a:prstGeom>
        </p:spPr>
        <p:txBody>
          <a:bodyPr wrap="square">
            <a:spAutoFit/>
          </a:bodyPr>
          <a:lstStyle/>
          <a:p>
            <a:pPr algn="ctr"/>
            <a:r>
              <a:rPr lang="en-US" sz="1400" b="1" dirty="0">
                <a:solidFill>
                  <a:srgbClr val="0070C0"/>
                </a:solidFill>
                <a:latin typeface="Consolas" panose="020B0609020204030204" pitchFamily="49" charset="0"/>
                <a:cs typeface="Consolas" panose="020B0609020204030204" pitchFamily="49" charset="0"/>
              </a:rPr>
              <a:t>Total frame size</a:t>
            </a:r>
          </a:p>
          <a:p>
            <a:pPr algn="ctr"/>
            <a:r>
              <a:rPr lang="en-US" sz="1400" b="1" dirty="0">
                <a:solidFill>
                  <a:srgbClr val="0070C0"/>
                </a:solidFill>
                <a:latin typeface="Consolas" panose="020B0609020204030204" pitchFamily="49" charset="0"/>
                <a:cs typeface="Consolas" panose="020B0609020204030204" pitchFamily="49" charset="0"/>
              </a:rPr>
              <a:t>32 bytes</a:t>
            </a:r>
          </a:p>
          <a:p>
            <a:pPr algn="ctr"/>
            <a:r>
              <a:rPr lang="en-US" sz="1400" b="1" dirty="0">
                <a:solidFill>
                  <a:srgbClr val="0070C0"/>
                </a:solidFill>
                <a:latin typeface="Consolas" panose="020B0609020204030204" pitchFamily="49" charset="0"/>
                <a:cs typeface="Consolas" panose="020B0609020204030204" pitchFamily="49" charset="0"/>
              </a:rPr>
              <a:t>8-byte aligned</a:t>
            </a:r>
          </a:p>
        </p:txBody>
      </p:sp>
      <p:sp>
        <p:nvSpPr>
          <p:cNvPr id="4" name="Rectangle 3">
            <a:extLst>
              <a:ext uri="{FF2B5EF4-FFF2-40B4-BE49-F238E27FC236}">
                <a16:creationId xmlns:a16="http://schemas.microsoft.com/office/drawing/2014/main" id="{7E65E3B5-441C-76FD-57C3-812E88ED9B00}"/>
              </a:ext>
            </a:extLst>
          </p:cNvPr>
          <p:cNvSpPr/>
          <p:nvPr/>
        </p:nvSpPr>
        <p:spPr>
          <a:xfrm>
            <a:off x="9235826" y="2681771"/>
            <a:ext cx="979185" cy="312087"/>
          </a:xfrm>
          <a:prstGeom prst="rect">
            <a:avLst/>
          </a:prstGeom>
          <a:solidFill>
            <a:srgbClr val="FFC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rPr>
              <a:t>buf</a:t>
            </a:r>
            <a:endParaRPr lang="en-US" dirty="0">
              <a:solidFill>
                <a:schemeClr val="accent6"/>
              </a:solidFill>
            </a:endParaRPr>
          </a:p>
        </p:txBody>
      </p:sp>
      <p:sp>
        <p:nvSpPr>
          <p:cNvPr id="5" name="Rectangle 4">
            <a:extLst>
              <a:ext uri="{FF2B5EF4-FFF2-40B4-BE49-F238E27FC236}">
                <a16:creationId xmlns:a16="http://schemas.microsoft.com/office/drawing/2014/main" id="{6C14F233-E9FD-342C-3F24-0C49A8AA6EC8}"/>
              </a:ext>
            </a:extLst>
          </p:cNvPr>
          <p:cNvSpPr/>
          <p:nvPr/>
        </p:nvSpPr>
        <p:spPr>
          <a:xfrm>
            <a:off x="8839052" y="2688405"/>
            <a:ext cx="422783" cy="312087"/>
          </a:xfrm>
          <a:prstGeom prst="rect">
            <a:avLst/>
          </a:prstGeom>
          <a:solidFill>
            <a:schemeClr val="bg1">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pad</a:t>
            </a:r>
          </a:p>
        </p:txBody>
      </p:sp>
      <p:sp>
        <p:nvSpPr>
          <p:cNvPr id="6" name="Rectangle 5">
            <a:extLst>
              <a:ext uri="{FF2B5EF4-FFF2-40B4-BE49-F238E27FC236}">
                <a16:creationId xmlns:a16="http://schemas.microsoft.com/office/drawing/2014/main" id="{37E1D49A-6361-B322-266C-69D94EBEF4F3}"/>
              </a:ext>
            </a:extLst>
          </p:cNvPr>
          <p:cNvSpPr/>
          <p:nvPr/>
        </p:nvSpPr>
        <p:spPr>
          <a:xfrm>
            <a:off x="8839051" y="2994670"/>
            <a:ext cx="1375959" cy="312087"/>
          </a:xfrm>
          <a:prstGeom prst="rect">
            <a:avLst/>
          </a:prstGeom>
          <a:solidFill>
            <a:schemeClr val="bg1">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frame pad</a:t>
            </a:r>
          </a:p>
        </p:txBody>
      </p:sp>
      <p:cxnSp>
        <p:nvCxnSpPr>
          <p:cNvPr id="7" name="Straight Connector 6">
            <a:extLst>
              <a:ext uri="{FF2B5EF4-FFF2-40B4-BE49-F238E27FC236}">
                <a16:creationId xmlns:a16="http://schemas.microsoft.com/office/drawing/2014/main" id="{734E9DE3-D548-9196-977E-4FF6EA73BA22}"/>
              </a:ext>
            </a:extLst>
          </p:cNvPr>
          <p:cNvCxnSpPr>
            <a:cxnSpLocks/>
          </p:cNvCxnSpPr>
          <p:nvPr/>
        </p:nvCxnSpPr>
        <p:spPr>
          <a:xfrm>
            <a:off x="6938277" y="3000492"/>
            <a:ext cx="1893661" cy="1450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7F7E0A2-5C34-06E8-2DC5-44BA738E517F}"/>
              </a:ext>
            </a:extLst>
          </p:cNvPr>
          <p:cNvSpPr txBox="1"/>
          <p:nvPr/>
        </p:nvSpPr>
        <p:spPr>
          <a:xfrm>
            <a:off x="8092356" y="2615843"/>
            <a:ext cx="817853" cy="369332"/>
          </a:xfrm>
          <a:prstGeom prst="rect">
            <a:avLst/>
          </a:prstGeom>
          <a:noFill/>
        </p:spPr>
        <p:txBody>
          <a:bodyPr wrap="none" rtlCol="0">
            <a:spAutoFit/>
          </a:bodyPr>
          <a:lstStyle/>
          <a:p>
            <a:r>
              <a:rPr lang="en-US" dirty="0">
                <a:solidFill>
                  <a:srgbClr val="FF0000"/>
                </a:solidFill>
                <a:latin typeface="Consolas" panose="020B0609020204030204" pitchFamily="49" charset="0"/>
                <a:cs typeface="Consolas" panose="020B0609020204030204" pitchFamily="49" charset="0"/>
              </a:rPr>
              <a:t>1 + 3</a:t>
            </a:r>
          </a:p>
        </p:txBody>
      </p:sp>
      <p:sp>
        <p:nvSpPr>
          <p:cNvPr id="14" name="Rectangle 13">
            <a:extLst>
              <a:ext uri="{FF2B5EF4-FFF2-40B4-BE49-F238E27FC236}">
                <a16:creationId xmlns:a16="http://schemas.microsoft.com/office/drawing/2014/main" id="{79223581-2709-D1E8-2068-4F97D9911DE3}"/>
              </a:ext>
            </a:extLst>
          </p:cNvPr>
          <p:cNvSpPr/>
          <p:nvPr/>
        </p:nvSpPr>
        <p:spPr>
          <a:xfrm rot="16200000">
            <a:off x="6470569" y="1584340"/>
            <a:ext cx="899776" cy="307777"/>
          </a:xfrm>
          <a:prstGeom prst="rect">
            <a:avLst/>
          </a:prstGeom>
        </p:spPr>
        <p:txBody>
          <a:bodyPr wrap="square">
            <a:spAutoFit/>
          </a:bodyPr>
          <a:lstStyle/>
          <a:p>
            <a:r>
              <a:rPr lang="en-US" sz="1400" b="1" dirty="0" err="1">
                <a:solidFill>
                  <a:srgbClr val="FF0000"/>
                </a:solidFill>
                <a:latin typeface="Consolas" panose="020B0609020204030204" pitchFamily="49" charset="0"/>
                <a:cs typeface="Consolas" panose="020B0609020204030204" pitchFamily="49" charset="0"/>
              </a:rPr>
              <a:t>fp</a:t>
            </a:r>
            <a:r>
              <a:rPr lang="en-US" sz="1400" b="1" dirty="0">
                <a:solidFill>
                  <a:srgbClr val="FF0000"/>
                </a:solidFill>
                <a:latin typeface="Consolas" panose="020B0609020204030204" pitchFamily="49" charset="0"/>
                <a:cs typeface="Consolas" panose="020B0609020204030204" pitchFamily="49" charset="0"/>
              </a:rPr>
              <a:t> - 24</a:t>
            </a:r>
            <a:endParaRPr lang="en-US" sz="1400" b="1" dirty="0">
              <a:solidFill>
                <a:schemeClr val="accent5"/>
              </a:solidFill>
              <a:latin typeface="Consolas" panose="020B0609020204030204" pitchFamily="49" charset="0"/>
              <a:cs typeface="Consolas" panose="020B0609020204030204" pitchFamily="49" charset="0"/>
            </a:endParaRPr>
          </a:p>
        </p:txBody>
      </p:sp>
      <p:cxnSp>
        <p:nvCxnSpPr>
          <p:cNvPr id="19" name="Straight Connector 18">
            <a:extLst>
              <a:ext uri="{FF2B5EF4-FFF2-40B4-BE49-F238E27FC236}">
                <a16:creationId xmlns:a16="http://schemas.microsoft.com/office/drawing/2014/main" id="{B467C8D6-5085-1138-C990-86107285AABC}"/>
              </a:ext>
            </a:extLst>
          </p:cNvPr>
          <p:cNvCxnSpPr>
            <a:cxnSpLocks/>
          </p:cNvCxnSpPr>
          <p:nvPr/>
        </p:nvCxnSpPr>
        <p:spPr>
          <a:xfrm>
            <a:off x="6026385" y="3304799"/>
            <a:ext cx="2812665" cy="778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1" name="Up-Down Arrow 20">
            <a:extLst>
              <a:ext uri="{FF2B5EF4-FFF2-40B4-BE49-F238E27FC236}">
                <a16:creationId xmlns:a16="http://schemas.microsoft.com/office/drawing/2014/main" id="{D7A50AD4-79D8-28E6-0F6C-D78CE09491E8}"/>
              </a:ext>
            </a:extLst>
          </p:cNvPr>
          <p:cNvSpPr/>
          <p:nvPr/>
        </p:nvSpPr>
        <p:spPr>
          <a:xfrm>
            <a:off x="6465282" y="792647"/>
            <a:ext cx="45719" cy="2456699"/>
          </a:xfrm>
          <a:prstGeom prst="upDown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Up-Down Arrow 21">
            <a:extLst>
              <a:ext uri="{FF2B5EF4-FFF2-40B4-BE49-F238E27FC236}">
                <a16:creationId xmlns:a16="http://schemas.microsoft.com/office/drawing/2014/main" id="{9D78946E-1E3C-AE88-8F7D-50EF3C4FD3F0}"/>
              </a:ext>
            </a:extLst>
          </p:cNvPr>
          <p:cNvSpPr/>
          <p:nvPr/>
        </p:nvSpPr>
        <p:spPr>
          <a:xfrm>
            <a:off x="10428247" y="2079923"/>
            <a:ext cx="45719" cy="1153535"/>
          </a:xfrm>
          <a:prstGeom prst="upDown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8A9A724-7BD8-A562-0851-DCFD6A999A95}"/>
              </a:ext>
            </a:extLst>
          </p:cNvPr>
          <p:cNvSpPr/>
          <p:nvPr/>
        </p:nvSpPr>
        <p:spPr>
          <a:xfrm rot="16200000">
            <a:off x="10196299" y="2493582"/>
            <a:ext cx="740898" cy="276999"/>
          </a:xfrm>
          <a:prstGeom prst="rect">
            <a:avLst/>
          </a:prstGeom>
        </p:spPr>
        <p:txBody>
          <a:bodyPr wrap="square">
            <a:spAutoFit/>
          </a:bodyPr>
          <a:lstStyle/>
          <a:p>
            <a:r>
              <a:rPr lang="en-US" sz="1200" dirty="0">
                <a:solidFill>
                  <a:srgbClr val="FF0000"/>
                </a:solidFill>
                <a:latin typeface="Consolas" panose="020B0609020204030204" pitchFamily="49" charset="0"/>
                <a:cs typeface="Consolas" panose="020B0609020204030204" pitchFamily="49" charset="0"/>
              </a:rPr>
              <a:t>FRMADD</a:t>
            </a:r>
            <a:endParaRPr lang="en-US" sz="1200" dirty="0">
              <a:solidFill>
                <a:schemeClr val="accent5"/>
              </a:solidFill>
              <a:latin typeface="Consolas" panose="020B0609020204030204" pitchFamily="49" charset="0"/>
              <a:cs typeface="Consolas" panose="020B0609020204030204" pitchFamily="49" charset="0"/>
            </a:endParaRPr>
          </a:p>
        </p:txBody>
      </p:sp>
      <p:cxnSp>
        <p:nvCxnSpPr>
          <p:cNvPr id="24" name="Straight Connector 23">
            <a:extLst>
              <a:ext uri="{FF2B5EF4-FFF2-40B4-BE49-F238E27FC236}">
                <a16:creationId xmlns:a16="http://schemas.microsoft.com/office/drawing/2014/main" id="{43E1194D-E5BB-7041-4E76-57AEA4568BB4}"/>
              </a:ext>
            </a:extLst>
          </p:cNvPr>
          <p:cNvCxnSpPr>
            <a:cxnSpLocks/>
          </p:cNvCxnSpPr>
          <p:nvPr/>
        </p:nvCxnSpPr>
        <p:spPr>
          <a:xfrm>
            <a:off x="10151354" y="2043598"/>
            <a:ext cx="57946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9" name="Up-Down Arrow 28">
            <a:extLst>
              <a:ext uri="{FF2B5EF4-FFF2-40B4-BE49-F238E27FC236}">
                <a16:creationId xmlns:a16="http://schemas.microsoft.com/office/drawing/2014/main" id="{40842AB0-2B8B-A4DB-6F78-C338C55257E1}"/>
              </a:ext>
            </a:extLst>
          </p:cNvPr>
          <p:cNvSpPr/>
          <p:nvPr/>
        </p:nvSpPr>
        <p:spPr>
          <a:xfrm>
            <a:off x="10385800" y="1087571"/>
            <a:ext cx="94724" cy="937641"/>
          </a:xfrm>
          <a:prstGeom prst="upDown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D912F80-405E-468A-4DB4-BC2A79A64406}"/>
              </a:ext>
            </a:extLst>
          </p:cNvPr>
          <p:cNvSpPr/>
          <p:nvPr/>
        </p:nvSpPr>
        <p:spPr>
          <a:xfrm rot="16200000">
            <a:off x="10235735" y="1408858"/>
            <a:ext cx="740898" cy="276999"/>
          </a:xfrm>
          <a:prstGeom prst="rect">
            <a:avLst/>
          </a:prstGeom>
        </p:spPr>
        <p:txBody>
          <a:bodyPr wrap="square">
            <a:spAutoFit/>
          </a:bodyPr>
          <a:lstStyle/>
          <a:p>
            <a:r>
              <a:rPr lang="en-US" sz="1200" dirty="0">
                <a:solidFill>
                  <a:srgbClr val="FF0000"/>
                </a:solidFill>
                <a:latin typeface="Consolas" panose="020B0609020204030204" pitchFamily="49" charset="0"/>
                <a:cs typeface="Consolas" panose="020B0609020204030204" pitchFamily="49" charset="0"/>
              </a:rPr>
              <a:t>FP_OFF</a:t>
            </a:r>
            <a:endParaRPr lang="en-US" sz="1200" dirty="0">
              <a:solidFill>
                <a:schemeClr val="accent5"/>
              </a:solidFill>
              <a:latin typeface="Consolas" panose="020B0609020204030204" pitchFamily="49" charset="0"/>
              <a:cs typeface="Consolas" panose="020B0609020204030204" pitchFamily="49" charset="0"/>
            </a:endParaRPr>
          </a:p>
        </p:txBody>
      </p:sp>
      <p:sp>
        <p:nvSpPr>
          <p:cNvPr id="31" name="TextBox 30">
            <a:extLst>
              <a:ext uri="{FF2B5EF4-FFF2-40B4-BE49-F238E27FC236}">
                <a16:creationId xmlns:a16="http://schemas.microsoft.com/office/drawing/2014/main" id="{DB3A3383-FE79-544B-D433-A29FC6FC08F2}"/>
              </a:ext>
            </a:extLst>
          </p:cNvPr>
          <p:cNvSpPr txBox="1"/>
          <p:nvPr/>
        </p:nvSpPr>
        <p:spPr>
          <a:xfrm>
            <a:off x="8390476" y="2978404"/>
            <a:ext cx="312906" cy="369332"/>
          </a:xfrm>
          <a:prstGeom prst="rect">
            <a:avLst/>
          </a:prstGeom>
          <a:noFill/>
        </p:spPr>
        <p:txBody>
          <a:bodyPr wrap="none" rtlCol="0">
            <a:spAutoFit/>
          </a:bodyPr>
          <a:lstStyle/>
          <a:p>
            <a:r>
              <a:rPr lang="en-US" dirty="0">
                <a:solidFill>
                  <a:srgbClr val="FF0000"/>
                </a:solidFill>
                <a:latin typeface="Consolas" panose="020B0609020204030204" pitchFamily="49" charset="0"/>
                <a:cs typeface="Consolas" panose="020B0609020204030204" pitchFamily="49" charset="0"/>
              </a:rPr>
              <a:t>4</a:t>
            </a:r>
          </a:p>
        </p:txBody>
      </p:sp>
      <p:sp>
        <p:nvSpPr>
          <p:cNvPr id="33" name="TextBox 32">
            <a:extLst>
              <a:ext uri="{FF2B5EF4-FFF2-40B4-BE49-F238E27FC236}">
                <a16:creationId xmlns:a16="http://schemas.microsoft.com/office/drawing/2014/main" id="{00EF06EF-3B45-70F2-876C-E5EEC5CB21DB}"/>
              </a:ext>
            </a:extLst>
          </p:cNvPr>
          <p:cNvSpPr txBox="1"/>
          <p:nvPr/>
        </p:nvSpPr>
        <p:spPr>
          <a:xfrm>
            <a:off x="8363261" y="1439828"/>
            <a:ext cx="437940" cy="369332"/>
          </a:xfrm>
          <a:prstGeom prst="rect">
            <a:avLst/>
          </a:prstGeom>
          <a:noFill/>
        </p:spPr>
        <p:txBody>
          <a:bodyPr wrap="none" rtlCol="0">
            <a:spAutoFit/>
          </a:bodyPr>
          <a:lstStyle/>
          <a:p>
            <a:r>
              <a:rPr lang="en-US" dirty="0">
                <a:solidFill>
                  <a:srgbClr val="FF0000"/>
                </a:solidFill>
                <a:latin typeface="Consolas" panose="020B0609020204030204" pitchFamily="49" charset="0"/>
                <a:cs typeface="Consolas" panose="020B0609020204030204" pitchFamily="49" charset="0"/>
              </a:rPr>
              <a:t>12</a:t>
            </a:r>
          </a:p>
        </p:txBody>
      </p:sp>
      <p:sp>
        <p:nvSpPr>
          <p:cNvPr id="34" name="TextBox 33">
            <a:extLst>
              <a:ext uri="{FF2B5EF4-FFF2-40B4-BE49-F238E27FC236}">
                <a16:creationId xmlns:a16="http://schemas.microsoft.com/office/drawing/2014/main" id="{E3B13FF3-A078-E662-0BB3-81E6AED5E4AD}"/>
              </a:ext>
            </a:extLst>
          </p:cNvPr>
          <p:cNvSpPr txBox="1"/>
          <p:nvPr/>
        </p:nvSpPr>
        <p:spPr>
          <a:xfrm>
            <a:off x="8449929" y="757579"/>
            <a:ext cx="312906" cy="369332"/>
          </a:xfrm>
          <a:prstGeom prst="rect">
            <a:avLst/>
          </a:prstGeom>
          <a:noFill/>
        </p:spPr>
        <p:txBody>
          <a:bodyPr wrap="none" rtlCol="0">
            <a:spAutoFit/>
          </a:bodyPr>
          <a:lstStyle/>
          <a:p>
            <a:r>
              <a:rPr lang="en-US" dirty="0">
                <a:solidFill>
                  <a:srgbClr val="FF0000"/>
                </a:solidFill>
                <a:latin typeface="Consolas" panose="020B0609020204030204" pitchFamily="49" charset="0"/>
                <a:cs typeface="Consolas" panose="020B0609020204030204" pitchFamily="49" charset="0"/>
              </a:rPr>
              <a:t>4</a:t>
            </a:r>
          </a:p>
        </p:txBody>
      </p:sp>
      <p:grpSp>
        <p:nvGrpSpPr>
          <p:cNvPr id="49" name="Group 48">
            <a:extLst>
              <a:ext uri="{FF2B5EF4-FFF2-40B4-BE49-F238E27FC236}">
                <a16:creationId xmlns:a16="http://schemas.microsoft.com/office/drawing/2014/main" id="{69D4F18F-7C94-036C-2F1E-2D8588938E8F}"/>
              </a:ext>
            </a:extLst>
          </p:cNvPr>
          <p:cNvGrpSpPr/>
          <p:nvPr/>
        </p:nvGrpSpPr>
        <p:grpSpPr>
          <a:xfrm>
            <a:off x="900606" y="2547120"/>
            <a:ext cx="3346585" cy="862567"/>
            <a:chOff x="5307986" y="3444858"/>
            <a:chExt cx="3066095" cy="644520"/>
          </a:xfrm>
        </p:grpSpPr>
        <p:sp>
          <p:nvSpPr>
            <p:cNvPr id="35" name="Rectangle 34">
              <a:extLst>
                <a:ext uri="{FF2B5EF4-FFF2-40B4-BE49-F238E27FC236}">
                  <a16:creationId xmlns:a16="http://schemas.microsoft.com/office/drawing/2014/main" id="{924AB6AF-76B6-330C-C695-1FD262E31791}"/>
                </a:ext>
              </a:extLst>
            </p:cNvPr>
            <p:cNvSpPr/>
            <p:nvPr/>
          </p:nvSpPr>
          <p:spPr>
            <a:xfrm>
              <a:off x="6072317" y="3777291"/>
              <a:ext cx="764331" cy="312087"/>
            </a:xfrm>
            <a:prstGeom prst="rect">
              <a:avLst/>
            </a:prstGeom>
            <a:solidFill>
              <a:srgbClr val="FFC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6"/>
                  </a:solidFill>
                </a:rPr>
                <a:t>buf</a:t>
              </a:r>
              <a:r>
                <a:rPr lang="en-US" sz="1400" dirty="0">
                  <a:solidFill>
                    <a:schemeClr val="accent6"/>
                  </a:solidFill>
                </a:rPr>
                <a:t>[2]</a:t>
              </a:r>
            </a:p>
          </p:txBody>
        </p:sp>
        <p:sp>
          <p:nvSpPr>
            <p:cNvPr id="36" name="Rectangle 35">
              <a:extLst>
                <a:ext uri="{FF2B5EF4-FFF2-40B4-BE49-F238E27FC236}">
                  <a16:creationId xmlns:a16="http://schemas.microsoft.com/office/drawing/2014/main" id="{1E660508-1769-0308-5ACA-1865496E9F80}"/>
                </a:ext>
              </a:extLst>
            </p:cNvPr>
            <p:cNvSpPr/>
            <p:nvPr/>
          </p:nvSpPr>
          <p:spPr>
            <a:xfrm>
              <a:off x="6841356" y="3768246"/>
              <a:ext cx="764331" cy="312087"/>
            </a:xfrm>
            <a:prstGeom prst="rect">
              <a:avLst/>
            </a:prstGeom>
            <a:solidFill>
              <a:srgbClr val="FFC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6"/>
                  </a:solidFill>
                </a:rPr>
                <a:t>buf</a:t>
              </a:r>
              <a:r>
                <a:rPr lang="en-US" sz="1400" dirty="0">
                  <a:solidFill>
                    <a:schemeClr val="accent6"/>
                  </a:solidFill>
                </a:rPr>
                <a:t>[1]</a:t>
              </a:r>
            </a:p>
          </p:txBody>
        </p:sp>
        <p:sp>
          <p:nvSpPr>
            <p:cNvPr id="37" name="Rectangle 36">
              <a:extLst>
                <a:ext uri="{FF2B5EF4-FFF2-40B4-BE49-F238E27FC236}">
                  <a16:creationId xmlns:a16="http://schemas.microsoft.com/office/drawing/2014/main" id="{AB1022BF-D13D-0EFD-12C0-6274E23FE8C4}"/>
                </a:ext>
              </a:extLst>
            </p:cNvPr>
            <p:cNvSpPr/>
            <p:nvPr/>
          </p:nvSpPr>
          <p:spPr>
            <a:xfrm>
              <a:off x="7609750" y="3767372"/>
              <a:ext cx="764331" cy="312087"/>
            </a:xfrm>
            <a:prstGeom prst="rect">
              <a:avLst/>
            </a:prstGeom>
            <a:solidFill>
              <a:srgbClr val="FFC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accent6"/>
                  </a:solidFill>
                </a:rPr>
                <a:t>buf</a:t>
              </a:r>
              <a:r>
                <a:rPr lang="en-US" sz="1400" dirty="0">
                  <a:solidFill>
                    <a:schemeClr val="accent6"/>
                  </a:solidFill>
                </a:rPr>
                <a:t>[0]</a:t>
              </a:r>
            </a:p>
          </p:txBody>
        </p:sp>
        <p:sp>
          <p:nvSpPr>
            <p:cNvPr id="38" name="Rectangle 37">
              <a:extLst>
                <a:ext uri="{FF2B5EF4-FFF2-40B4-BE49-F238E27FC236}">
                  <a16:creationId xmlns:a16="http://schemas.microsoft.com/office/drawing/2014/main" id="{4BC08E5B-5984-516B-B6DA-E3C2C3638D6E}"/>
                </a:ext>
              </a:extLst>
            </p:cNvPr>
            <p:cNvSpPr/>
            <p:nvPr/>
          </p:nvSpPr>
          <p:spPr>
            <a:xfrm>
              <a:off x="5307986" y="3777290"/>
              <a:ext cx="764331" cy="312087"/>
            </a:xfrm>
            <a:prstGeom prst="rect">
              <a:avLst/>
            </a:prstGeom>
            <a:solidFill>
              <a:schemeClr val="bg1">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var pad</a:t>
              </a:r>
            </a:p>
          </p:txBody>
        </p:sp>
        <p:sp>
          <p:nvSpPr>
            <p:cNvPr id="44" name="Rectangle 43">
              <a:extLst>
                <a:ext uri="{FF2B5EF4-FFF2-40B4-BE49-F238E27FC236}">
                  <a16:creationId xmlns:a16="http://schemas.microsoft.com/office/drawing/2014/main" id="{625FD297-EED8-79B1-DEF2-08CB193FEEE9}"/>
                </a:ext>
              </a:extLst>
            </p:cNvPr>
            <p:cNvSpPr/>
            <p:nvPr/>
          </p:nvSpPr>
          <p:spPr>
            <a:xfrm>
              <a:off x="5308382" y="3444858"/>
              <a:ext cx="3065699" cy="312087"/>
            </a:xfrm>
            <a:prstGeom prst="rect">
              <a:avLst/>
            </a:prstGeom>
            <a:solidFill>
              <a:schemeClr val="accent5"/>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count</a:t>
              </a:r>
            </a:p>
          </p:txBody>
        </p:sp>
      </p:grpSp>
      <p:grpSp>
        <p:nvGrpSpPr>
          <p:cNvPr id="16" name="Group 15">
            <a:extLst>
              <a:ext uri="{FF2B5EF4-FFF2-40B4-BE49-F238E27FC236}">
                <a16:creationId xmlns:a16="http://schemas.microsoft.com/office/drawing/2014/main" id="{BF7F71D4-2710-3C06-4B2D-D621AA80BD1F}"/>
              </a:ext>
            </a:extLst>
          </p:cNvPr>
          <p:cNvGrpSpPr/>
          <p:nvPr/>
        </p:nvGrpSpPr>
        <p:grpSpPr>
          <a:xfrm>
            <a:off x="753751" y="5013352"/>
            <a:ext cx="4057680" cy="1027463"/>
            <a:chOff x="5562318" y="8404654"/>
            <a:chExt cx="1799629" cy="806082"/>
          </a:xfrm>
        </p:grpSpPr>
        <p:sp>
          <p:nvSpPr>
            <p:cNvPr id="10" name="Left Arrow 9">
              <a:extLst>
                <a:ext uri="{FF2B5EF4-FFF2-40B4-BE49-F238E27FC236}">
                  <a16:creationId xmlns:a16="http://schemas.microsoft.com/office/drawing/2014/main" id="{A92AB1FC-629A-CC62-00DF-0F043AF98384}"/>
                </a:ext>
              </a:extLst>
            </p:cNvPr>
            <p:cNvSpPr/>
            <p:nvPr/>
          </p:nvSpPr>
          <p:spPr>
            <a:xfrm>
              <a:off x="6960003" y="8927064"/>
              <a:ext cx="132931" cy="10257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1" name="TextBox 10">
              <a:extLst>
                <a:ext uri="{FF2B5EF4-FFF2-40B4-BE49-F238E27FC236}">
                  <a16:creationId xmlns:a16="http://schemas.microsoft.com/office/drawing/2014/main" id="{C9927291-E695-B40B-EDAC-10A201CD54A8}"/>
                </a:ext>
              </a:extLst>
            </p:cNvPr>
            <p:cNvSpPr txBox="1"/>
            <p:nvPr/>
          </p:nvSpPr>
          <p:spPr>
            <a:xfrm>
              <a:off x="7112107" y="8848543"/>
              <a:ext cx="249840" cy="362193"/>
            </a:xfrm>
            <a:prstGeom prst="rect">
              <a:avLst/>
            </a:prstGeom>
            <a:solidFill>
              <a:schemeClr val="bg1"/>
            </a:solidFill>
            <a:ln w="31750">
              <a:solidFill>
                <a:schemeClr val="accent5"/>
              </a:solidFill>
            </a:ln>
          </p:spPr>
          <p:txBody>
            <a:bodyPr wrap="square" rtlCol="0">
              <a:spAutoFit/>
            </a:bodyPr>
            <a:lstStyle/>
            <a:p>
              <a:r>
                <a:rPr lang="en-US" sz="2400" dirty="0" err="1"/>
                <a:t>sp</a:t>
              </a:r>
              <a:r>
                <a:rPr lang="en-US" sz="2400" dirty="0"/>
                <a:t> </a:t>
              </a:r>
            </a:p>
          </p:txBody>
        </p:sp>
        <p:sp>
          <p:nvSpPr>
            <p:cNvPr id="12" name="Rectangle 11">
              <a:extLst>
                <a:ext uri="{FF2B5EF4-FFF2-40B4-BE49-F238E27FC236}">
                  <a16:creationId xmlns:a16="http://schemas.microsoft.com/office/drawing/2014/main" id="{377A74EE-B83A-A683-4FBC-A91F11E631B7}"/>
                </a:ext>
              </a:extLst>
            </p:cNvPr>
            <p:cNvSpPr/>
            <p:nvPr/>
          </p:nvSpPr>
          <p:spPr>
            <a:xfrm>
              <a:off x="5959093" y="8404654"/>
              <a:ext cx="979185" cy="312087"/>
            </a:xfrm>
            <a:prstGeom prst="rect">
              <a:avLst/>
            </a:prstGeom>
            <a:solidFill>
              <a:srgbClr val="FFC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rPr>
                <a:t>buf</a:t>
              </a:r>
              <a:endParaRPr lang="en-US" sz="2800" dirty="0">
                <a:solidFill>
                  <a:schemeClr val="accent6"/>
                </a:solidFill>
              </a:endParaRPr>
            </a:p>
          </p:txBody>
        </p:sp>
        <p:sp>
          <p:nvSpPr>
            <p:cNvPr id="13" name="Rectangle 12">
              <a:extLst>
                <a:ext uri="{FF2B5EF4-FFF2-40B4-BE49-F238E27FC236}">
                  <a16:creationId xmlns:a16="http://schemas.microsoft.com/office/drawing/2014/main" id="{08B66B4D-FCAB-0B5B-D502-D726DAA5E201}"/>
                </a:ext>
              </a:extLst>
            </p:cNvPr>
            <p:cNvSpPr/>
            <p:nvPr/>
          </p:nvSpPr>
          <p:spPr>
            <a:xfrm>
              <a:off x="5562319" y="8411288"/>
              <a:ext cx="422783" cy="312087"/>
            </a:xfrm>
            <a:prstGeom prst="rect">
              <a:avLst/>
            </a:prstGeom>
            <a:solidFill>
              <a:schemeClr val="bg1">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var pad</a:t>
              </a:r>
            </a:p>
          </p:txBody>
        </p:sp>
        <p:sp>
          <p:nvSpPr>
            <p:cNvPr id="15" name="Rectangle 14">
              <a:extLst>
                <a:ext uri="{FF2B5EF4-FFF2-40B4-BE49-F238E27FC236}">
                  <a16:creationId xmlns:a16="http://schemas.microsoft.com/office/drawing/2014/main" id="{10858AB0-8E37-2FC3-B8B5-D3104CC1D9E1}"/>
                </a:ext>
              </a:extLst>
            </p:cNvPr>
            <p:cNvSpPr/>
            <p:nvPr/>
          </p:nvSpPr>
          <p:spPr>
            <a:xfrm>
              <a:off x="5562318" y="8717553"/>
              <a:ext cx="1375959" cy="312087"/>
            </a:xfrm>
            <a:prstGeom prst="rect">
              <a:avLst/>
            </a:prstGeom>
            <a:solidFill>
              <a:schemeClr val="bg1">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frame pad</a:t>
              </a:r>
            </a:p>
          </p:txBody>
        </p:sp>
      </p:grpSp>
      <p:sp>
        <p:nvSpPr>
          <p:cNvPr id="17" name="Rectangle 16">
            <a:extLst>
              <a:ext uri="{FF2B5EF4-FFF2-40B4-BE49-F238E27FC236}">
                <a16:creationId xmlns:a16="http://schemas.microsoft.com/office/drawing/2014/main" id="{1B4A3807-0B1E-1C56-A42C-DD20DB4C268B}"/>
              </a:ext>
            </a:extLst>
          </p:cNvPr>
          <p:cNvSpPr/>
          <p:nvPr/>
        </p:nvSpPr>
        <p:spPr>
          <a:xfrm>
            <a:off x="8821183" y="2360171"/>
            <a:ext cx="1375959" cy="312087"/>
          </a:xfrm>
          <a:prstGeom prst="rect">
            <a:avLst/>
          </a:prstGeom>
          <a:solidFill>
            <a:schemeClr val="accent5"/>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count</a:t>
            </a:r>
          </a:p>
        </p:txBody>
      </p:sp>
      <p:sp>
        <p:nvSpPr>
          <p:cNvPr id="18" name="Rectangle 17">
            <a:extLst>
              <a:ext uri="{FF2B5EF4-FFF2-40B4-BE49-F238E27FC236}">
                <a16:creationId xmlns:a16="http://schemas.microsoft.com/office/drawing/2014/main" id="{47856D76-82B7-36B1-235D-118E5E747B25}"/>
              </a:ext>
            </a:extLst>
          </p:cNvPr>
          <p:cNvSpPr/>
          <p:nvPr/>
        </p:nvSpPr>
        <p:spPr>
          <a:xfrm>
            <a:off x="8821184" y="2048084"/>
            <a:ext cx="1375959"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Tree>
    <p:extLst>
      <p:ext uri="{BB962C8B-B14F-4D97-AF65-F5344CB8AC3E}">
        <p14:creationId xmlns:p14="http://schemas.microsoft.com/office/powerpoint/2010/main" val="1427109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p:bldP spid="28"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973EF-9756-A145-B060-E203E5E580C4}"/>
              </a:ext>
            </a:extLst>
          </p:cNvPr>
          <p:cNvSpPr>
            <a:spLocks noGrp="1"/>
          </p:cNvSpPr>
          <p:nvPr>
            <p:ph type="title"/>
          </p:nvPr>
        </p:nvSpPr>
        <p:spPr>
          <a:xfrm>
            <a:off x="0" y="-188841"/>
            <a:ext cx="10515600" cy="715294"/>
          </a:xfrm>
        </p:spPr>
        <p:txBody>
          <a:bodyPr/>
          <a:lstStyle/>
          <a:p>
            <a:r>
              <a:rPr lang="en-US" sz="2800" dirty="0"/>
              <a:t>Accessing Stack Variables, the hard way</a:t>
            </a:r>
          </a:p>
        </p:txBody>
      </p:sp>
      <p:sp>
        <p:nvSpPr>
          <p:cNvPr id="11" name="Content Placeholder 10">
            <a:extLst>
              <a:ext uri="{FF2B5EF4-FFF2-40B4-BE49-F238E27FC236}">
                <a16:creationId xmlns:a16="http://schemas.microsoft.com/office/drawing/2014/main" id="{CEFB6CE8-52DF-3F8E-1801-9F3E4409BEBD}"/>
              </a:ext>
            </a:extLst>
          </p:cNvPr>
          <p:cNvSpPr>
            <a:spLocks noGrp="1"/>
          </p:cNvSpPr>
          <p:nvPr>
            <p:ph sz="quarter" idx="17"/>
          </p:nvPr>
        </p:nvSpPr>
        <p:spPr>
          <a:xfrm>
            <a:off x="8650549" y="5390117"/>
            <a:ext cx="3205284" cy="1297459"/>
          </a:xfrm>
          <a:solidFill>
            <a:schemeClr val="accent4">
              <a:lumMod val="20000"/>
              <a:lumOff val="80000"/>
            </a:schemeClr>
          </a:solidFill>
          <a:ln>
            <a:solidFill>
              <a:schemeClr val="accent1"/>
            </a:solidFill>
          </a:ln>
        </p:spPr>
        <p:txBody>
          <a:bodyPr/>
          <a:lstStyle/>
          <a:p>
            <a:pPr>
              <a:lnSpc>
                <a:spcPct val="100000"/>
              </a:lnSpc>
            </a:pPr>
            <a:r>
              <a:rPr lang="en-US" sz="1600" b="1" dirty="0">
                <a:solidFill>
                  <a:schemeClr val="accent1"/>
                </a:solidFill>
              </a:rPr>
              <a:t>Calculating offsets is a lot of work to get it correct</a:t>
            </a:r>
          </a:p>
          <a:p>
            <a:pPr>
              <a:lnSpc>
                <a:spcPct val="100000"/>
              </a:lnSpc>
            </a:pPr>
            <a:r>
              <a:rPr lang="en-US" sz="1600" dirty="0">
                <a:solidFill>
                  <a:schemeClr val="accent1"/>
                </a:solidFill>
              </a:rPr>
              <a:t>It is also hard to debug</a:t>
            </a:r>
          </a:p>
          <a:p>
            <a:pPr>
              <a:lnSpc>
                <a:spcPct val="100000"/>
              </a:lnSpc>
            </a:pPr>
            <a:r>
              <a:rPr lang="en-US" sz="1600" dirty="0">
                <a:solidFill>
                  <a:schemeClr val="accent1"/>
                </a:solidFill>
              </a:rPr>
              <a:t>There is a better way!</a:t>
            </a:r>
          </a:p>
        </p:txBody>
      </p:sp>
      <p:sp>
        <p:nvSpPr>
          <p:cNvPr id="28" name="TextBox 27">
            <a:extLst>
              <a:ext uri="{FF2B5EF4-FFF2-40B4-BE49-F238E27FC236}">
                <a16:creationId xmlns:a16="http://schemas.microsoft.com/office/drawing/2014/main" id="{674D8B7C-D015-0989-20F2-94063E5B31F2}"/>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aphicFrame>
        <p:nvGraphicFramePr>
          <p:cNvPr id="86" name="Table 85">
            <a:extLst>
              <a:ext uri="{FF2B5EF4-FFF2-40B4-BE49-F238E27FC236}">
                <a16:creationId xmlns:a16="http://schemas.microsoft.com/office/drawing/2014/main" id="{67EC045B-1BDB-BB1A-E8F4-162E13B4C9E2}"/>
              </a:ext>
            </a:extLst>
          </p:cNvPr>
          <p:cNvGraphicFramePr>
            <a:graphicFrameLocks/>
          </p:cNvGraphicFramePr>
          <p:nvPr/>
        </p:nvGraphicFramePr>
        <p:xfrm>
          <a:off x="336167" y="4094106"/>
          <a:ext cx="7960183" cy="2468880"/>
        </p:xfrm>
        <a:graphic>
          <a:graphicData uri="http://schemas.openxmlformats.org/drawingml/2006/table">
            <a:tbl>
              <a:tblPr firstRow="1">
                <a:tableStyleId>{FABFCF23-3B69-468F-B69F-88F6DE6A72F2}</a:tableStyleId>
              </a:tblPr>
              <a:tblGrid>
                <a:gridCol w="1765264">
                  <a:extLst>
                    <a:ext uri="{9D8B030D-6E8A-4147-A177-3AD203B41FA5}">
                      <a16:colId xmlns:a16="http://schemas.microsoft.com/office/drawing/2014/main" val="2146949649"/>
                    </a:ext>
                  </a:extLst>
                </a:gridCol>
                <a:gridCol w="1204957">
                  <a:extLst>
                    <a:ext uri="{9D8B030D-6E8A-4147-A177-3AD203B41FA5}">
                      <a16:colId xmlns:a16="http://schemas.microsoft.com/office/drawing/2014/main" val="1067220819"/>
                    </a:ext>
                  </a:extLst>
                </a:gridCol>
                <a:gridCol w="2478280">
                  <a:extLst>
                    <a:ext uri="{9D8B030D-6E8A-4147-A177-3AD203B41FA5}">
                      <a16:colId xmlns:a16="http://schemas.microsoft.com/office/drawing/2014/main" val="2065921853"/>
                    </a:ext>
                  </a:extLst>
                </a:gridCol>
                <a:gridCol w="2511682">
                  <a:extLst>
                    <a:ext uri="{9D8B030D-6E8A-4147-A177-3AD203B41FA5}">
                      <a16:colId xmlns:a16="http://schemas.microsoft.com/office/drawing/2014/main" val="156893117"/>
                    </a:ext>
                  </a:extLst>
                </a:gridCol>
              </a:tblGrid>
              <a:tr h="566019">
                <a:tc>
                  <a:txBody>
                    <a:bodyPr/>
                    <a:lstStyle/>
                    <a:p>
                      <a:pPr algn="ctr"/>
                      <a:r>
                        <a:rPr lang="en-US" dirty="0"/>
                        <a:t>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a:t>distance from </a:t>
                      </a:r>
                      <a:r>
                        <a:rPr lang="en-US" dirty="0" err="1"/>
                        <a:t>fp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Read 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Write 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87993257"/>
                  </a:ext>
                </a:extLst>
              </a:tr>
              <a:tr h="328483">
                <a:tc>
                  <a:txBody>
                    <a:bodyPr/>
                    <a:lstStyle/>
                    <a:p>
                      <a:r>
                        <a:rPr lang="en-US" sz="1800" b="0" i="0" dirty="0">
                          <a:solidFill>
                            <a:srgbClr val="0070C0"/>
                          </a:solidFill>
                          <a:latin typeface="Consolas" panose="020B0609020204030204" pitchFamily="49" charset="0"/>
                          <a:cs typeface="Consolas" panose="020B0609020204030204" pitchFamily="49" charset="0"/>
                        </a:rPr>
                        <a:t>int 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err="1">
                          <a:solidFill>
                            <a:schemeClr val="tx2"/>
                          </a:solidFill>
                          <a:latin typeface="Consolas" panose="020B0609020204030204" pitchFamily="49" charset="0"/>
                          <a:cs typeface="Consolas" panose="020B0609020204030204" pitchFamily="49" charset="0"/>
                        </a:rPr>
                        <a:t>ldr</a:t>
                      </a:r>
                      <a:r>
                        <a:rPr lang="en-US" sz="1800" b="0" dirty="0">
                          <a:solidFill>
                            <a:schemeClr val="tx2"/>
                          </a:solidFill>
                          <a:latin typeface="Consolas" panose="020B0609020204030204" pitchFamily="49" charset="0"/>
                          <a:cs typeface="Consolas" panose="020B0609020204030204" pitchFamily="49" charset="0"/>
                        </a:rPr>
                        <a:t>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str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6785819"/>
                  </a:ext>
                </a:extLst>
              </a:tr>
              <a:tr h="3234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int count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err="1">
                          <a:solidFill>
                            <a:schemeClr val="tx2"/>
                          </a:solidFill>
                          <a:latin typeface="Consolas" panose="020B0609020204030204" pitchFamily="49" charset="0"/>
                          <a:cs typeface="Consolas" panose="020B0609020204030204" pitchFamily="49" charset="0"/>
                        </a:rPr>
                        <a:t>ldr</a:t>
                      </a:r>
                      <a:r>
                        <a:rPr lang="en-US" sz="1800" b="0" dirty="0">
                          <a:solidFill>
                            <a:schemeClr val="tx2"/>
                          </a:solidFill>
                          <a:latin typeface="Consolas" panose="020B0609020204030204" pitchFamily="49" charset="0"/>
                          <a:cs typeface="Consolas" panose="020B0609020204030204" pitchFamily="49" charset="0"/>
                        </a:rPr>
                        <a:t>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str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00906380"/>
                  </a:ext>
                </a:extLst>
              </a:tr>
              <a:tr h="3234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char </a:t>
                      </a:r>
                      <a:r>
                        <a:rPr lang="en-US" sz="1800" b="0" dirty="0" err="1">
                          <a:solidFill>
                            <a:schemeClr val="accent1"/>
                          </a:solidFill>
                          <a:latin typeface="Consolas" panose="020B0609020204030204" pitchFamily="49" charset="0"/>
                          <a:cs typeface="Consolas" panose="020B0609020204030204" pitchFamily="49" charset="0"/>
                        </a:rPr>
                        <a:t>buf</a:t>
                      </a:r>
                      <a:r>
                        <a:rPr lang="en-US" sz="1800" b="0" dirty="0">
                          <a:solidFill>
                            <a:schemeClr val="accent1"/>
                          </a:solidFill>
                          <a:latin typeface="Consolas" panose="020B0609020204030204" pitchFamily="49" charset="0"/>
                          <a:cs typeface="Consolas" panose="020B06090202040302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err="1">
                          <a:solidFill>
                            <a:schemeClr val="tx2"/>
                          </a:solidFill>
                          <a:latin typeface="Consolas" panose="020B0609020204030204" pitchFamily="49" charset="0"/>
                          <a:cs typeface="Consolas" panose="020B0609020204030204" pitchFamily="49" charset="0"/>
                        </a:rPr>
                        <a:t>ldrb</a:t>
                      </a:r>
                      <a:r>
                        <a:rPr lang="en-US" sz="1800" b="0" dirty="0">
                          <a:solidFill>
                            <a:schemeClr val="tx2"/>
                          </a:solidFill>
                          <a:latin typeface="Consolas" panose="020B0609020204030204" pitchFamily="49" charset="0"/>
                          <a:cs typeface="Consolas" panose="020B0609020204030204" pitchFamily="49" charset="0"/>
                        </a:rPr>
                        <a:t>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err="1">
                          <a:solidFill>
                            <a:schemeClr val="tx2"/>
                          </a:solidFill>
                          <a:latin typeface="Consolas" panose="020B0609020204030204" pitchFamily="49" charset="0"/>
                          <a:cs typeface="Consolas" panose="020B0609020204030204" pitchFamily="49" charset="0"/>
                        </a:rPr>
                        <a:t>strb</a:t>
                      </a:r>
                      <a:r>
                        <a:rPr lang="en-US" sz="1800" b="0" dirty="0">
                          <a:solidFill>
                            <a:schemeClr val="tx2"/>
                          </a:solidFill>
                          <a:latin typeface="Consolas" panose="020B0609020204030204" pitchFamily="49" charset="0"/>
                          <a:cs typeface="Consolas" panose="020B0609020204030204" pitchFamily="49" charset="0"/>
                        </a:rPr>
                        <a:t>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0735055"/>
                  </a:ext>
                </a:extLst>
              </a:tr>
              <a:tr h="3234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char </a:t>
                      </a:r>
                      <a:r>
                        <a:rPr lang="en-US" sz="1800" b="0" dirty="0" err="1">
                          <a:solidFill>
                            <a:schemeClr val="accent1"/>
                          </a:solidFill>
                          <a:latin typeface="Consolas" panose="020B0609020204030204" pitchFamily="49" charset="0"/>
                          <a:cs typeface="Consolas" panose="020B0609020204030204" pitchFamily="49" charset="0"/>
                        </a:rPr>
                        <a:t>buf</a:t>
                      </a:r>
                      <a:r>
                        <a:rPr lang="en-US" sz="1800" b="0" dirty="0">
                          <a:solidFill>
                            <a:schemeClr val="accent1"/>
                          </a:solidFill>
                          <a:latin typeface="Consolas" panose="020B0609020204030204" pitchFamily="49" charset="0"/>
                          <a:cs typeface="Consolas" panose="020B0609020204030204" pitchFamily="49"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err="1">
                          <a:solidFill>
                            <a:schemeClr val="tx2"/>
                          </a:solidFill>
                          <a:latin typeface="Consolas" panose="020B0609020204030204" pitchFamily="49" charset="0"/>
                          <a:cs typeface="Consolas" panose="020B0609020204030204" pitchFamily="49" charset="0"/>
                        </a:rPr>
                        <a:t>ldrb</a:t>
                      </a:r>
                      <a:r>
                        <a:rPr lang="en-US" sz="1800" b="0" dirty="0">
                          <a:solidFill>
                            <a:schemeClr val="tx2"/>
                          </a:solidFill>
                          <a:latin typeface="Consolas" panose="020B0609020204030204" pitchFamily="49" charset="0"/>
                          <a:cs typeface="Consolas" panose="020B0609020204030204" pitchFamily="49" charset="0"/>
                        </a:rPr>
                        <a:t>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err="1">
                          <a:solidFill>
                            <a:schemeClr val="tx2"/>
                          </a:solidFill>
                          <a:latin typeface="Consolas" panose="020B0609020204030204" pitchFamily="49" charset="0"/>
                          <a:cs typeface="Consolas" panose="020B0609020204030204" pitchFamily="49" charset="0"/>
                        </a:rPr>
                        <a:t>strb</a:t>
                      </a:r>
                      <a:r>
                        <a:rPr lang="en-US" sz="1800" b="0" dirty="0">
                          <a:solidFill>
                            <a:schemeClr val="tx2"/>
                          </a:solidFill>
                          <a:latin typeface="Consolas" panose="020B0609020204030204" pitchFamily="49" charset="0"/>
                          <a:cs typeface="Consolas" panose="020B0609020204030204" pitchFamily="49" charset="0"/>
                        </a:rPr>
                        <a:t>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41723941"/>
                  </a:ext>
                </a:extLst>
              </a:tr>
              <a:tr h="3234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char </a:t>
                      </a:r>
                      <a:r>
                        <a:rPr lang="en-US" sz="1800" b="0" dirty="0" err="1">
                          <a:solidFill>
                            <a:schemeClr val="accent1"/>
                          </a:solidFill>
                          <a:latin typeface="Consolas" panose="020B0609020204030204" pitchFamily="49" charset="0"/>
                          <a:cs typeface="Consolas" panose="020B0609020204030204" pitchFamily="49" charset="0"/>
                        </a:rPr>
                        <a:t>buf</a:t>
                      </a:r>
                      <a:r>
                        <a:rPr lang="en-US" sz="1800" b="0" dirty="0">
                          <a:solidFill>
                            <a:schemeClr val="accent1"/>
                          </a:solidFill>
                          <a:latin typeface="Consolas" panose="020B0609020204030204" pitchFamily="49" charset="0"/>
                          <a:cs typeface="Consolas" panose="020B0609020204030204" pitchFamily="49"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err="1">
                          <a:solidFill>
                            <a:schemeClr val="tx2"/>
                          </a:solidFill>
                          <a:latin typeface="Consolas" panose="020B0609020204030204" pitchFamily="49" charset="0"/>
                          <a:cs typeface="Consolas" panose="020B0609020204030204" pitchFamily="49" charset="0"/>
                        </a:rPr>
                        <a:t>ldrb</a:t>
                      </a:r>
                      <a:r>
                        <a:rPr lang="en-US" sz="1800" b="0" dirty="0">
                          <a:solidFill>
                            <a:schemeClr val="tx2"/>
                          </a:solidFill>
                          <a:latin typeface="Consolas" panose="020B0609020204030204" pitchFamily="49" charset="0"/>
                          <a:cs typeface="Consolas" panose="020B0609020204030204" pitchFamily="49" charset="0"/>
                        </a:rPr>
                        <a:t>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err="1">
                          <a:solidFill>
                            <a:schemeClr val="tx2"/>
                          </a:solidFill>
                          <a:latin typeface="Consolas" panose="020B0609020204030204" pitchFamily="49" charset="0"/>
                          <a:cs typeface="Consolas" panose="020B0609020204030204" pitchFamily="49" charset="0"/>
                        </a:rPr>
                        <a:t>strb</a:t>
                      </a:r>
                      <a:r>
                        <a:rPr lang="en-US" sz="1800" b="0" dirty="0">
                          <a:solidFill>
                            <a:schemeClr val="tx2"/>
                          </a:solidFill>
                          <a:latin typeface="Consolas" panose="020B0609020204030204" pitchFamily="49" charset="0"/>
                          <a:cs typeface="Consolas" panose="020B0609020204030204" pitchFamily="49" charset="0"/>
                        </a:rPr>
                        <a:t>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489881575"/>
                  </a:ext>
                </a:extLst>
              </a:tr>
            </a:tbl>
          </a:graphicData>
        </a:graphic>
      </p:graphicFrame>
      <p:sp>
        <p:nvSpPr>
          <p:cNvPr id="25" name="Rectangle 24">
            <a:extLst>
              <a:ext uri="{FF2B5EF4-FFF2-40B4-BE49-F238E27FC236}">
                <a16:creationId xmlns:a16="http://schemas.microsoft.com/office/drawing/2014/main" id="{6DEC82E4-DB65-05BA-CBC3-BDEA84D03F11}"/>
              </a:ext>
            </a:extLst>
          </p:cNvPr>
          <p:cNvSpPr/>
          <p:nvPr/>
        </p:nvSpPr>
        <p:spPr>
          <a:xfrm>
            <a:off x="9649303" y="2891991"/>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79869D10-0E43-FE47-DCE0-830BEE31CCBE}"/>
              </a:ext>
            </a:extLst>
          </p:cNvPr>
          <p:cNvSpPr/>
          <p:nvPr/>
        </p:nvSpPr>
        <p:spPr>
          <a:xfrm>
            <a:off x="9643489" y="5630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8BB739ED-7FC7-8956-4079-8DFF5EB2048B}"/>
              </a:ext>
            </a:extLst>
          </p:cNvPr>
          <p:cNvSpPr/>
          <p:nvPr/>
        </p:nvSpPr>
        <p:spPr>
          <a:xfrm>
            <a:off x="9643489" y="364302"/>
            <a:ext cx="1375959" cy="312087"/>
          </a:xfrm>
          <a:prstGeom prst="rect">
            <a:avLst/>
          </a:prstGeom>
          <a:solidFill>
            <a:srgbClr val="00B0F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68" name="Rectangle 67">
            <a:extLst>
              <a:ext uri="{FF2B5EF4-FFF2-40B4-BE49-F238E27FC236}">
                <a16:creationId xmlns:a16="http://schemas.microsoft.com/office/drawing/2014/main" id="{E55BBDFA-E582-BD25-C266-4BFB7C61EA31}"/>
              </a:ext>
            </a:extLst>
          </p:cNvPr>
          <p:cNvSpPr/>
          <p:nvPr/>
        </p:nvSpPr>
        <p:spPr>
          <a:xfrm>
            <a:off x="9643489" y="692599"/>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a:t>
            </a:r>
            <a:r>
              <a:rPr lang="en-US" dirty="0" err="1"/>
              <a:t>fp</a:t>
            </a:r>
            <a:endParaRPr lang="en-US" dirty="0"/>
          </a:p>
        </p:txBody>
      </p:sp>
      <p:sp>
        <p:nvSpPr>
          <p:cNvPr id="69" name="Rectangle 68">
            <a:extLst>
              <a:ext uri="{FF2B5EF4-FFF2-40B4-BE49-F238E27FC236}">
                <a16:creationId xmlns:a16="http://schemas.microsoft.com/office/drawing/2014/main" id="{2D64C7CC-62EF-2C65-412B-5021C314D76D}"/>
              </a:ext>
            </a:extLst>
          </p:cNvPr>
          <p:cNvSpPr/>
          <p:nvPr/>
        </p:nvSpPr>
        <p:spPr>
          <a:xfrm>
            <a:off x="9643489" y="1007571"/>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70" name="Rectangle 69">
            <a:extLst>
              <a:ext uri="{FF2B5EF4-FFF2-40B4-BE49-F238E27FC236}">
                <a16:creationId xmlns:a16="http://schemas.microsoft.com/office/drawing/2014/main" id="{BF166826-01FA-0130-44E2-3FDB707B2133}"/>
              </a:ext>
            </a:extLst>
          </p:cNvPr>
          <p:cNvSpPr/>
          <p:nvPr/>
        </p:nvSpPr>
        <p:spPr>
          <a:xfrm>
            <a:off x="9643489" y="1313209"/>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75" name="TextBox 74">
            <a:extLst>
              <a:ext uri="{FF2B5EF4-FFF2-40B4-BE49-F238E27FC236}">
                <a16:creationId xmlns:a16="http://schemas.microsoft.com/office/drawing/2014/main" id="{A80240C1-9053-2D2F-7B8A-517B77A02024}"/>
              </a:ext>
            </a:extLst>
          </p:cNvPr>
          <p:cNvSpPr txBox="1"/>
          <p:nvPr/>
        </p:nvSpPr>
        <p:spPr>
          <a:xfrm>
            <a:off x="11694695" y="449086"/>
            <a:ext cx="428322" cy="338554"/>
          </a:xfrm>
          <a:prstGeom prst="rect">
            <a:avLst/>
          </a:prstGeom>
          <a:solidFill>
            <a:schemeClr val="accent4">
              <a:lumMod val="20000"/>
              <a:lumOff val="80000"/>
            </a:schemeClr>
          </a:solidFill>
          <a:ln w="31750">
            <a:solidFill>
              <a:schemeClr val="accent5"/>
            </a:solidFill>
          </a:ln>
        </p:spPr>
        <p:txBody>
          <a:bodyPr wrap="square" rtlCol="0">
            <a:spAutoFit/>
          </a:bodyPr>
          <a:lstStyle/>
          <a:p>
            <a:r>
              <a:rPr lang="en-US" sz="1600" dirty="0" err="1"/>
              <a:t>fp</a:t>
            </a:r>
            <a:endParaRPr lang="en-US" sz="1600" dirty="0"/>
          </a:p>
        </p:txBody>
      </p:sp>
      <p:sp>
        <p:nvSpPr>
          <p:cNvPr id="76" name="Left Arrow 75">
            <a:extLst>
              <a:ext uri="{FF2B5EF4-FFF2-40B4-BE49-F238E27FC236}">
                <a16:creationId xmlns:a16="http://schemas.microsoft.com/office/drawing/2014/main" id="{152109DA-C7AD-ABC5-FA3F-55E2FF3E0FE2}"/>
              </a:ext>
            </a:extLst>
          </p:cNvPr>
          <p:cNvSpPr/>
          <p:nvPr/>
        </p:nvSpPr>
        <p:spPr>
          <a:xfrm>
            <a:off x="11019299" y="546757"/>
            <a:ext cx="675396"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Down Arrow 78">
            <a:extLst>
              <a:ext uri="{FF2B5EF4-FFF2-40B4-BE49-F238E27FC236}">
                <a16:creationId xmlns:a16="http://schemas.microsoft.com/office/drawing/2014/main" id="{CC0D263F-4A53-0B5F-7C95-0BE6295CDA89}"/>
              </a:ext>
            </a:extLst>
          </p:cNvPr>
          <p:cNvSpPr/>
          <p:nvPr/>
        </p:nvSpPr>
        <p:spPr>
          <a:xfrm>
            <a:off x="10134194" y="3200514"/>
            <a:ext cx="518474" cy="32644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Left Arrow 82">
            <a:extLst>
              <a:ext uri="{FF2B5EF4-FFF2-40B4-BE49-F238E27FC236}">
                <a16:creationId xmlns:a16="http://schemas.microsoft.com/office/drawing/2014/main" id="{7932B755-2320-50E9-EB6F-6BF6060F7BFD}"/>
              </a:ext>
            </a:extLst>
          </p:cNvPr>
          <p:cNvSpPr/>
          <p:nvPr/>
        </p:nvSpPr>
        <p:spPr>
          <a:xfrm>
            <a:off x="10980148" y="2831044"/>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330337EB-7899-81E1-F912-8ED7F288EBE6}"/>
              </a:ext>
            </a:extLst>
          </p:cNvPr>
          <p:cNvSpPr txBox="1"/>
          <p:nvPr/>
        </p:nvSpPr>
        <p:spPr>
          <a:xfrm>
            <a:off x="11499456" y="2816653"/>
            <a:ext cx="428322" cy="338554"/>
          </a:xfrm>
          <a:prstGeom prst="rect">
            <a:avLst/>
          </a:prstGeom>
          <a:solidFill>
            <a:schemeClr val="accent4">
              <a:lumMod val="20000"/>
              <a:lumOff val="80000"/>
            </a:schemeClr>
          </a:solidFill>
          <a:ln w="31750">
            <a:solidFill>
              <a:schemeClr val="accent5"/>
            </a:solidFill>
          </a:ln>
        </p:spPr>
        <p:txBody>
          <a:bodyPr wrap="square" rtlCol="0">
            <a:spAutoFit/>
          </a:bodyPr>
          <a:lstStyle/>
          <a:p>
            <a:r>
              <a:rPr lang="en-US" sz="1600" dirty="0" err="1"/>
              <a:t>sp</a:t>
            </a:r>
            <a:r>
              <a:rPr lang="en-US" sz="1600" dirty="0"/>
              <a:t> </a:t>
            </a:r>
          </a:p>
        </p:txBody>
      </p:sp>
      <p:cxnSp>
        <p:nvCxnSpPr>
          <p:cNvPr id="85" name="Straight Connector 84">
            <a:extLst>
              <a:ext uri="{FF2B5EF4-FFF2-40B4-BE49-F238E27FC236}">
                <a16:creationId xmlns:a16="http://schemas.microsoft.com/office/drawing/2014/main" id="{6E2D2E0F-2847-FBE7-05C1-9242579C75DE}"/>
              </a:ext>
            </a:extLst>
          </p:cNvPr>
          <p:cNvCxnSpPr>
            <a:cxnSpLocks/>
          </p:cNvCxnSpPr>
          <p:nvPr/>
        </p:nvCxnSpPr>
        <p:spPr>
          <a:xfrm>
            <a:off x="7748528" y="667623"/>
            <a:ext cx="1958919" cy="876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FD3108AC-C699-64DE-3FBC-67FF6386C11C}"/>
              </a:ext>
            </a:extLst>
          </p:cNvPr>
          <p:cNvCxnSpPr>
            <a:cxnSpLocks/>
          </p:cNvCxnSpPr>
          <p:nvPr/>
        </p:nvCxnSpPr>
        <p:spPr>
          <a:xfrm>
            <a:off x="8237365" y="2244812"/>
            <a:ext cx="1370367" cy="1168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2C66F6E1-CF97-3D1D-40E7-C48B42F387DD}"/>
              </a:ext>
            </a:extLst>
          </p:cNvPr>
          <p:cNvCxnSpPr>
            <a:cxnSpLocks/>
          </p:cNvCxnSpPr>
          <p:nvPr/>
        </p:nvCxnSpPr>
        <p:spPr>
          <a:xfrm>
            <a:off x="8639794" y="1941206"/>
            <a:ext cx="100239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2" name="Up-Down Arrow 91">
            <a:extLst>
              <a:ext uri="{FF2B5EF4-FFF2-40B4-BE49-F238E27FC236}">
                <a16:creationId xmlns:a16="http://schemas.microsoft.com/office/drawing/2014/main" id="{1B39C7FB-68CE-A388-9A45-332E544097A6}"/>
              </a:ext>
            </a:extLst>
          </p:cNvPr>
          <p:cNvSpPr/>
          <p:nvPr/>
        </p:nvSpPr>
        <p:spPr>
          <a:xfrm>
            <a:off x="8974565" y="692599"/>
            <a:ext cx="109012" cy="1220612"/>
          </a:xfrm>
          <a:prstGeom prst="upDown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ounded Rectangle 92">
            <a:extLst>
              <a:ext uri="{FF2B5EF4-FFF2-40B4-BE49-F238E27FC236}">
                <a16:creationId xmlns:a16="http://schemas.microsoft.com/office/drawing/2014/main" id="{007A5243-E1D8-AAF1-0B08-87689AB4FE80}"/>
              </a:ext>
            </a:extLst>
          </p:cNvPr>
          <p:cNvSpPr/>
          <p:nvPr/>
        </p:nvSpPr>
        <p:spPr bwMode="auto">
          <a:xfrm>
            <a:off x="3046562" y="906578"/>
            <a:ext cx="3470105" cy="2628662"/>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chemeClr val="accent6"/>
                </a:solidFill>
                <a:latin typeface="Consolas" panose="020B0609020204030204" pitchFamily="49" charset="0"/>
                <a:cs typeface="Consolas" panose="020B0609020204030204" pitchFamily="49" charset="0"/>
              </a:rPr>
              <a:t> .text        </a:t>
            </a:r>
          </a:p>
          <a:p>
            <a:r>
              <a:rPr lang="en-US" sz="1600" dirty="0">
                <a:solidFill>
                  <a:schemeClr val="accent6"/>
                </a:solidFill>
                <a:latin typeface="Consolas" panose="020B0609020204030204" pitchFamily="49" charset="0"/>
                <a:cs typeface="Consolas" panose="020B0609020204030204" pitchFamily="49" charset="0"/>
              </a:rPr>
              <a:t>    .type   main, %function</a:t>
            </a:r>
          </a:p>
          <a:p>
            <a:r>
              <a:rPr lang="en-US" sz="1600" dirty="0">
                <a:solidFill>
                  <a:schemeClr val="accent6"/>
                </a:solidFill>
                <a:latin typeface="Consolas" panose="020B0609020204030204" pitchFamily="49" charset="0"/>
                <a:cs typeface="Consolas" panose="020B0609020204030204" pitchFamily="49" charset="0"/>
              </a:rPr>
              <a:t>    .global main</a:t>
            </a:r>
          </a:p>
          <a:p>
            <a:r>
              <a:rPr lang="en-US" sz="1600" dirty="0">
                <a:solidFill>
                  <a:schemeClr val="accent6"/>
                </a:solidFill>
                <a:latin typeface="Consolas" panose="020B0609020204030204" pitchFamily="49" charset="0"/>
                <a:cs typeface="Consolas" panose="020B0609020204030204" pitchFamily="49" charset="0"/>
              </a:rPr>
              <a:t>   .</a:t>
            </a:r>
            <a:r>
              <a:rPr lang="en-US" sz="1600" dirty="0" err="1">
                <a:solidFill>
                  <a:schemeClr val="accent6"/>
                </a:solidFill>
                <a:latin typeface="Consolas" panose="020B0609020204030204" pitchFamily="49" charset="0"/>
                <a:cs typeface="Consolas" panose="020B0609020204030204" pitchFamily="49" charset="0"/>
              </a:rPr>
              <a:t>equ</a:t>
            </a:r>
            <a:r>
              <a:rPr lang="en-US" sz="1600" dirty="0">
                <a:solidFill>
                  <a:schemeClr val="accent6"/>
                </a:solidFill>
                <a:latin typeface="Consolas" panose="020B0609020204030204" pitchFamily="49" charset="0"/>
                <a:cs typeface="Consolas" panose="020B0609020204030204" pitchFamily="49" charset="0"/>
              </a:rPr>
              <a:t>    FP_OFF,    12</a:t>
            </a:r>
          </a:p>
          <a:p>
            <a:r>
              <a:rPr lang="en-US" sz="1600" dirty="0">
                <a:solidFill>
                  <a:schemeClr val="accent6"/>
                </a:solidFill>
                <a:latin typeface="Consolas" panose="020B0609020204030204" pitchFamily="49" charset="0"/>
                <a:cs typeface="Consolas" panose="020B0609020204030204" pitchFamily="49" charset="0"/>
              </a:rPr>
              <a:t>   .</a:t>
            </a:r>
            <a:r>
              <a:rPr lang="en-US" sz="1600" dirty="0" err="1">
                <a:solidFill>
                  <a:schemeClr val="accent6"/>
                </a:solidFill>
                <a:latin typeface="Consolas" panose="020B0609020204030204" pitchFamily="49" charset="0"/>
                <a:cs typeface="Consolas" panose="020B0609020204030204" pitchFamily="49" charset="0"/>
              </a:rPr>
              <a:t>equ</a:t>
            </a:r>
            <a:r>
              <a:rPr lang="en-US" sz="1600" dirty="0">
                <a:solidFill>
                  <a:schemeClr val="accent6"/>
                </a:solidFill>
                <a:latin typeface="Consolas" panose="020B0609020204030204" pitchFamily="49" charset="0"/>
                <a:cs typeface="Consolas" panose="020B0609020204030204" pitchFamily="49" charset="0"/>
              </a:rPr>
              <a:t>    FRMADD,    16</a:t>
            </a:r>
          </a:p>
          <a:p>
            <a:r>
              <a:rPr lang="en-US" sz="1600" dirty="0">
                <a:solidFill>
                  <a:schemeClr val="accent6"/>
                </a:solidFill>
                <a:latin typeface="Consolas" panose="020B0609020204030204" pitchFamily="49" charset="0"/>
                <a:cs typeface="Consolas" panose="020B0609020204030204" pitchFamily="49" charset="0"/>
              </a:rPr>
              <a:t>main:</a:t>
            </a:r>
          </a:p>
          <a:p>
            <a:r>
              <a:rPr lang="en-US" sz="1600" dirty="0">
                <a:solidFill>
                  <a:schemeClr val="accent6"/>
                </a:solidFill>
                <a:latin typeface="Consolas" panose="020B0609020204030204" pitchFamily="49" charset="0"/>
                <a:cs typeface="Consolas" panose="020B0609020204030204" pitchFamily="49" charset="0"/>
              </a:rPr>
              <a:t>   </a:t>
            </a:r>
            <a:r>
              <a:rPr lang="en-US" sz="1600" dirty="0">
                <a:solidFill>
                  <a:schemeClr val="accent6"/>
                </a:solidFill>
                <a:effectLst/>
                <a:latin typeface="Consolas" panose="020B0609020204030204" pitchFamily="49" charset="0"/>
                <a:cs typeface="Consolas" panose="020B0609020204030204" pitchFamily="49" charset="0"/>
              </a:rPr>
              <a:t> push    {r4, r5, </a:t>
            </a:r>
            <a:r>
              <a:rPr lang="en-US" sz="1600" dirty="0" err="1">
                <a:solidFill>
                  <a:schemeClr val="accent6"/>
                </a:solidFill>
                <a:effectLst/>
                <a:latin typeface="Consolas" panose="020B0609020204030204" pitchFamily="49" charset="0"/>
                <a:cs typeface="Consolas" panose="020B0609020204030204" pitchFamily="49" charset="0"/>
              </a:rPr>
              <a:t>fp</a:t>
            </a:r>
            <a:r>
              <a:rPr lang="en-US" sz="1600" dirty="0">
                <a:solidFill>
                  <a:schemeClr val="accent6"/>
                </a:solidFill>
                <a:effectLst/>
                <a:latin typeface="Consolas" panose="020B0609020204030204" pitchFamily="49" charset="0"/>
                <a:cs typeface="Consolas" panose="020B0609020204030204" pitchFamily="49" charset="0"/>
              </a:rPr>
              <a:t>, </a:t>
            </a:r>
            <a:r>
              <a:rPr lang="en-US" sz="1600" dirty="0" err="1">
                <a:solidFill>
                  <a:schemeClr val="accent6"/>
                </a:solidFill>
                <a:effectLst/>
                <a:latin typeface="Consolas" panose="020B0609020204030204" pitchFamily="49" charset="0"/>
                <a:cs typeface="Consolas" panose="020B0609020204030204" pitchFamily="49" charset="0"/>
              </a:rPr>
              <a:t>lr</a:t>
            </a:r>
            <a:r>
              <a:rPr lang="en-US" sz="1600" dirty="0">
                <a:solidFill>
                  <a:schemeClr val="accent6"/>
                </a:solidFill>
                <a:effectLst/>
                <a:latin typeface="Consolas" panose="020B0609020204030204" pitchFamily="49" charset="0"/>
                <a:cs typeface="Consolas" panose="020B0609020204030204" pitchFamily="49" charset="0"/>
              </a:rPr>
              <a:t>}</a:t>
            </a:r>
          </a:p>
          <a:p>
            <a:r>
              <a:rPr lang="en-US" sz="1600" dirty="0">
                <a:solidFill>
                  <a:schemeClr val="accent6"/>
                </a:solidFill>
                <a:effectLst/>
                <a:latin typeface="Consolas" panose="020B0609020204030204" pitchFamily="49" charset="0"/>
                <a:cs typeface="Consolas" panose="020B0609020204030204" pitchFamily="49" charset="0"/>
              </a:rPr>
              <a:t>    add     </a:t>
            </a:r>
            <a:r>
              <a:rPr lang="en-US" sz="1600" dirty="0" err="1">
                <a:solidFill>
                  <a:schemeClr val="accent6"/>
                </a:solidFill>
                <a:effectLst/>
                <a:latin typeface="Consolas" panose="020B0609020204030204" pitchFamily="49" charset="0"/>
                <a:cs typeface="Consolas" panose="020B0609020204030204" pitchFamily="49" charset="0"/>
              </a:rPr>
              <a:t>fp</a:t>
            </a:r>
            <a:r>
              <a:rPr lang="en-US" sz="1600" dirty="0">
                <a:solidFill>
                  <a:schemeClr val="accent6"/>
                </a:solidFill>
                <a:effectLst/>
                <a:latin typeface="Consolas" panose="020B0609020204030204" pitchFamily="49" charset="0"/>
                <a:cs typeface="Consolas" panose="020B0609020204030204" pitchFamily="49" charset="0"/>
              </a:rPr>
              <a:t>, </a:t>
            </a:r>
            <a:r>
              <a:rPr lang="en-US" sz="1600" dirty="0" err="1">
                <a:solidFill>
                  <a:schemeClr val="accent6"/>
                </a:solidFill>
                <a:effectLst/>
                <a:latin typeface="Consolas" panose="020B0609020204030204" pitchFamily="49" charset="0"/>
                <a:cs typeface="Consolas" panose="020B0609020204030204" pitchFamily="49" charset="0"/>
              </a:rPr>
              <a:t>sp</a:t>
            </a:r>
            <a:r>
              <a:rPr lang="en-US" sz="1600" dirty="0">
                <a:solidFill>
                  <a:schemeClr val="accent6"/>
                </a:solidFill>
                <a:effectLst/>
                <a:latin typeface="Consolas" panose="020B0609020204030204" pitchFamily="49" charset="0"/>
                <a:cs typeface="Consolas" panose="020B0609020204030204" pitchFamily="49" charset="0"/>
              </a:rPr>
              <a:t>, FP_OFF</a:t>
            </a:r>
          </a:p>
          <a:p>
            <a:r>
              <a:rPr lang="en-US" sz="1600" dirty="0">
                <a:solidFill>
                  <a:schemeClr val="accent6"/>
                </a:solidFill>
                <a:effectLst/>
                <a:latin typeface="Consolas" panose="020B0609020204030204" pitchFamily="49" charset="0"/>
                <a:cs typeface="Consolas" panose="020B0609020204030204" pitchFamily="49" charset="0"/>
              </a:rPr>
              <a:t>    add     </a:t>
            </a:r>
            <a:r>
              <a:rPr lang="en-US" sz="1600" dirty="0" err="1">
                <a:solidFill>
                  <a:schemeClr val="accent6"/>
                </a:solidFill>
                <a:effectLst/>
                <a:latin typeface="Consolas" panose="020B0609020204030204" pitchFamily="49" charset="0"/>
                <a:cs typeface="Consolas" panose="020B0609020204030204" pitchFamily="49" charset="0"/>
              </a:rPr>
              <a:t>sp</a:t>
            </a:r>
            <a:r>
              <a:rPr lang="en-US" sz="1600" dirty="0">
                <a:solidFill>
                  <a:schemeClr val="accent6"/>
                </a:solidFill>
                <a:effectLst/>
                <a:latin typeface="Consolas" panose="020B0609020204030204" pitchFamily="49" charset="0"/>
                <a:cs typeface="Consolas" panose="020B0609020204030204" pitchFamily="49" charset="0"/>
              </a:rPr>
              <a:t>, </a:t>
            </a:r>
            <a:r>
              <a:rPr lang="en-US" sz="1600" dirty="0" err="1">
                <a:solidFill>
                  <a:schemeClr val="accent6"/>
                </a:solidFill>
                <a:effectLst/>
                <a:latin typeface="Consolas" panose="020B0609020204030204" pitchFamily="49" charset="0"/>
                <a:cs typeface="Consolas" panose="020B0609020204030204" pitchFamily="49" charset="0"/>
              </a:rPr>
              <a:t>sp</a:t>
            </a:r>
            <a:r>
              <a:rPr lang="en-US" sz="1600" dirty="0">
                <a:solidFill>
                  <a:schemeClr val="accent6"/>
                </a:solidFill>
                <a:effectLst/>
                <a:latin typeface="Consolas" panose="020B0609020204030204" pitchFamily="49" charset="0"/>
                <a:cs typeface="Consolas" panose="020B0609020204030204" pitchFamily="49" charset="0"/>
              </a:rPr>
              <a:t>, -FRMADD</a:t>
            </a:r>
          </a:p>
          <a:p>
            <a:r>
              <a:rPr lang="en-US" sz="1600" b="1" i="1" dirty="0">
                <a:solidFill>
                  <a:srgbClr val="2C895B"/>
                </a:solidFill>
                <a:latin typeface="Consolas" panose="020B0609020204030204" pitchFamily="49" charset="0"/>
                <a:cs typeface="Consolas" panose="020B0609020204030204" pitchFamily="49" charset="0"/>
              </a:rPr>
              <a:t>// but we are not done yet</a:t>
            </a:r>
            <a:r>
              <a:rPr lang="en-US" sz="1600" dirty="0">
                <a:solidFill>
                  <a:schemeClr val="accent6"/>
                </a:solidFill>
                <a:latin typeface="Consolas" panose="020B0609020204030204" pitchFamily="49" charset="0"/>
                <a:cs typeface="Consolas" panose="020B0609020204030204" pitchFamily="49" charset="0"/>
              </a:rPr>
              <a:t>!</a:t>
            </a:r>
            <a:endParaRPr lang="en-US" sz="1600" dirty="0">
              <a:solidFill>
                <a:schemeClr val="accent6"/>
              </a:solidFill>
              <a:effectLst/>
              <a:latin typeface="Consolas" panose="020B0609020204030204" pitchFamily="49" charset="0"/>
              <a:cs typeface="Consolas" panose="020B0609020204030204" pitchFamily="49" charset="0"/>
            </a:endParaRPr>
          </a:p>
        </p:txBody>
      </p:sp>
      <p:sp>
        <p:nvSpPr>
          <p:cNvPr id="97" name="TextBox 96">
            <a:extLst>
              <a:ext uri="{FF2B5EF4-FFF2-40B4-BE49-F238E27FC236}">
                <a16:creationId xmlns:a16="http://schemas.microsoft.com/office/drawing/2014/main" id="{8CA030F4-DB8B-2D6E-21D9-41B5DF36256F}"/>
              </a:ext>
            </a:extLst>
          </p:cNvPr>
          <p:cNvSpPr txBox="1"/>
          <p:nvPr/>
        </p:nvSpPr>
        <p:spPr>
          <a:xfrm>
            <a:off x="9238749" y="1579121"/>
            <a:ext cx="312906" cy="369332"/>
          </a:xfrm>
          <a:prstGeom prst="rect">
            <a:avLst/>
          </a:prstGeom>
          <a:noFill/>
        </p:spPr>
        <p:txBody>
          <a:bodyPr wrap="none" rtlCol="0">
            <a:spAutoFit/>
          </a:bodyPr>
          <a:lstStyle/>
          <a:p>
            <a:r>
              <a:rPr lang="en-US" dirty="0">
                <a:solidFill>
                  <a:srgbClr val="FF0000"/>
                </a:solidFill>
                <a:latin typeface="Consolas" panose="020B0609020204030204" pitchFamily="49" charset="0"/>
                <a:cs typeface="Consolas" panose="020B0609020204030204" pitchFamily="49" charset="0"/>
              </a:rPr>
              <a:t>4</a:t>
            </a:r>
          </a:p>
        </p:txBody>
      </p:sp>
      <p:sp>
        <p:nvSpPr>
          <p:cNvPr id="98" name="TextBox 97">
            <a:extLst>
              <a:ext uri="{FF2B5EF4-FFF2-40B4-BE49-F238E27FC236}">
                <a16:creationId xmlns:a16="http://schemas.microsoft.com/office/drawing/2014/main" id="{37CAA66A-331F-70D5-64CE-0D91EA9B886F}"/>
              </a:ext>
            </a:extLst>
          </p:cNvPr>
          <p:cNvSpPr txBox="1"/>
          <p:nvPr/>
        </p:nvSpPr>
        <p:spPr>
          <a:xfrm>
            <a:off x="9210245" y="1951928"/>
            <a:ext cx="312906" cy="369332"/>
          </a:xfrm>
          <a:prstGeom prst="rect">
            <a:avLst/>
          </a:prstGeom>
          <a:noFill/>
        </p:spPr>
        <p:txBody>
          <a:bodyPr wrap="none" rtlCol="0">
            <a:spAutoFit/>
          </a:bodyPr>
          <a:lstStyle/>
          <a:p>
            <a:r>
              <a:rPr lang="en-US" dirty="0">
                <a:solidFill>
                  <a:srgbClr val="FF0000"/>
                </a:solidFill>
                <a:latin typeface="Consolas" panose="020B0609020204030204" pitchFamily="49" charset="0"/>
                <a:cs typeface="Consolas" panose="020B0609020204030204" pitchFamily="49" charset="0"/>
              </a:rPr>
              <a:t>4</a:t>
            </a:r>
          </a:p>
        </p:txBody>
      </p:sp>
      <p:sp>
        <p:nvSpPr>
          <p:cNvPr id="103" name="Rectangle 102">
            <a:extLst>
              <a:ext uri="{FF2B5EF4-FFF2-40B4-BE49-F238E27FC236}">
                <a16:creationId xmlns:a16="http://schemas.microsoft.com/office/drawing/2014/main" id="{B3C8EE5D-B196-38FA-F800-86F3C59254D2}"/>
              </a:ext>
            </a:extLst>
          </p:cNvPr>
          <p:cNvSpPr/>
          <p:nvPr/>
        </p:nvSpPr>
        <p:spPr>
          <a:xfrm rot="16200000">
            <a:off x="8325521" y="1197503"/>
            <a:ext cx="899776" cy="307777"/>
          </a:xfrm>
          <a:prstGeom prst="rect">
            <a:avLst/>
          </a:prstGeom>
        </p:spPr>
        <p:txBody>
          <a:bodyPr wrap="square">
            <a:spAutoFit/>
          </a:bodyPr>
          <a:lstStyle/>
          <a:p>
            <a:r>
              <a:rPr lang="en-US" sz="1400" b="1" dirty="0" err="1">
                <a:solidFill>
                  <a:srgbClr val="FF0000"/>
                </a:solidFill>
                <a:latin typeface="Consolas" panose="020B0609020204030204" pitchFamily="49" charset="0"/>
                <a:cs typeface="Consolas" panose="020B0609020204030204" pitchFamily="49" charset="0"/>
              </a:rPr>
              <a:t>fp</a:t>
            </a:r>
            <a:r>
              <a:rPr lang="en-US" sz="1400" b="1" dirty="0">
                <a:solidFill>
                  <a:srgbClr val="FF0000"/>
                </a:solidFill>
                <a:latin typeface="Consolas" panose="020B0609020204030204" pitchFamily="49" charset="0"/>
                <a:cs typeface="Consolas" panose="020B0609020204030204" pitchFamily="49" charset="0"/>
              </a:rPr>
              <a:t> - 16</a:t>
            </a:r>
            <a:endParaRPr lang="en-US" sz="1400" b="1" dirty="0">
              <a:solidFill>
                <a:schemeClr val="accent5"/>
              </a:solidFill>
              <a:latin typeface="Consolas" panose="020B0609020204030204" pitchFamily="49" charset="0"/>
              <a:cs typeface="Consolas" panose="020B0609020204030204" pitchFamily="49" charset="0"/>
            </a:endParaRPr>
          </a:p>
        </p:txBody>
      </p:sp>
      <p:sp>
        <p:nvSpPr>
          <p:cNvPr id="104" name="Up-Down Arrow 103">
            <a:extLst>
              <a:ext uri="{FF2B5EF4-FFF2-40B4-BE49-F238E27FC236}">
                <a16:creationId xmlns:a16="http://schemas.microsoft.com/office/drawing/2014/main" id="{AE65B1AC-FAD1-4AC7-829B-D074F7E49EA6}"/>
              </a:ext>
            </a:extLst>
          </p:cNvPr>
          <p:cNvSpPr/>
          <p:nvPr/>
        </p:nvSpPr>
        <p:spPr>
          <a:xfrm>
            <a:off x="8388628" y="667623"/>
            <a:ext cx="125638" cy="1538601"/>
          </a:xfrm>
          <a:prstGeom prst="upDown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37959A14-F0CA-CFED-35E9-6198C0D25A2C}"/>
              </a:ext>
            </a:extLst>
          </p:cNvPr>
          <p:cNvSpPr/>
          <p:nvPr/>
        </p:nvSpPr>
        <p:spPr>
          <a:xfrm rot="16200000">
            <a:off x="7787477" y="1182049"/>
            <a:ext cx="899776" cy="307777"/>
          </a:xfrm>
          <a:prstGeom prst="rect">
            <a:avLst/>
          </a:prstGeom>
        </p:spPr>
        <p:txBody>
          <a:bodyPr wrap="square">
            <a:spAutoFit/>
          </a:bodyPr>
          <a:lstStyle/>
          <a:p>
            <a:r>
              <a:rPr lang="en-US" sz="1400" b="1" dirty="0" err="1">
                <a:solidFill>
                  <a:srgbClr val="FF0000"/>
                </a:solidFill>
                <a:latin typeface="Consolas" panose="020B0609020204030204" pitchFamily="49" charset="0"/>
                <a:cs typeface="Consolas" panose="020B0609020204030204" pitchFamily="49" charset="0"/>
              </a:rPr>
              <a:t>fp</a:t>
            </a:r>
            <a:r>
              <a:rPr lang="en-US" sz="1400" b="1" dirty="0">
                <a:solidFill>
                  <a:srgbClr val="FF0000"/>
                </a:solidFill>
                <a:latin typeface="Consolas" panose="020B0609020204030204" pitchFamily="49" charset="0"/>
                <a:cs typeface="Consolas" panose="020B0609020204030204" pitchFamily="49" charset="0"/>
              </a:rPr>
              <a:t> - 20</a:t>
            </a:r>
            <a:endParaRPr lang="en-US" sz="1400" b="1" dirty="0">
              <a:solidFill>
                <a:schemeClr val="accent5"/>
              </a:solidFill>
              <a:latin typeface="Consolas" panose="020B0609020204030204" pitchFamily="49" charset="0"/>
              <a:cs typeface="Consolas" panose="020B0609020204030204" pitchFamily="49" charset="0"/>
            </a:endParaRPr>
          </a:p>
        </p:txBody>
      </p:sp>
      <p:cxnSp>
        <p:nvCxnSpPr>
          <p:cNvPr id="106" name="Straight Connector 105">
            <a:extLst>
              <a:ext uri="{FF2B5EF4-FFF2-40B4-BE49-F238E27FC236}">
                <a16:creationId xmlns:a16="http://schemas.microsoft.com/office/drawing/2014/main" id="{B6429D42-352F-C975-4F3E-2E6BBBE1E8A2}"/>
              </a:ext>
            </a:extLst>
          </p:cNvPr>
          <p:cNvCxnSpPr>
            <a:cxnSpLocks/>
          </p:cNvCxnSpPr>
          <p:nvPr/>
        </p:nvCxnSpPr>
        <p:spPr>
          <a:xfrm>
            <a:off x="9140991" y="1636093"/>
            <a:ext cx="57946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8" name="Rounded Rectangle 107">
            <a:extLst>
              <a:ext uri="{FF2B5EF4-FFF2-40B4-BE49-F238E27FC236}">
                <a16:creationId xmlns:a16="http://schemas.microsoft.com/office/drawing/2014/main" id="{B8BB7762-4E39-6BC3-AE8B-B2B6FCCF6FD0}"/>
              </a:ext>
            </a:extLst>
          </p:cNvPr>
          <p:cNvSpPr/>
          <p:nvPr/>
        </p:nvSpPr>
        <p:spPr bwMode="auto">
          <a:xfrm>
            <a:off x="123411" y="1088818"/>
            <a:ext cx="2849799" cy="186856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chemeClr val="accent6"/>
                </a:solidFill>
                <a:latin typeface="Consolas" panose="020B0609020204030204" pitchFamily="49" charset="0"/>
                <a:cs typeface="Consolas" panose="020B0609020204030204" pitchFamily="49" charset="0"/>
              </a:rPr>
              <a:t>int main(void)</a:t>
            </a:r>
          </a:p>
          <a:p>
            <a:r>
              <a:rPr lang="en-US" sz="1600" dirty="0">
                <a:solidFill>
                  <a:schemeClr val="accent6"/>
                </a:solidFill>
                <a:latin typeface="Consolas" panose="020B0609020204030204" pitchFamily="49" charset="0"/>
                <a:cs typeface="Consolas" panose="020B0609020204030204" pitchFamily="49" charset="0"/>
              </a:rPr>
              <a:t>{</a:t>
            </a:r>
          </a:p>
          <a:p>
            <a:r>
              <a:rPr lang="en-US" sz="1600" dirty="0">
                <a:solidFill>
                  <a:schemeClr val="accent6"/>
                </a:solidFill>
                <a:latin typeface="Consolas" panose="020B0609020204030204" pitchFamily="49" charset="0"/>
                <a:cs typeface="Consolas" panose="020B0609020204030204" pitchFamily="49" charset="0"/>
              </a:rPr>
              <a:t>    int c;</a:t>
            </a:r>
          </a:p>
          <a:p>
            <a:r>
              <a:rPr lang="en-US" sz="1600" dirty="0">
                <a:solidFill>
                  <a:schemeClr val="accent6"/>
                </a:solidFill>
                <a:latin typeface="Consolas" panose="020B0609020204030204" pitchFamily="49" charset="0"/>
                <a:cs typeface="Consolas" panose="020B0609020204030204" pitchFamily="49" charset="0"/>
              </a:rPr>
              <a:t>    int count = 0;</a:t>
            </a:r>
          </a:p>
          <a:p>
            <a:r>
              <a:rPr lang="en-US" sz="1600" dirty="0">
                <a:solidFill>
                  <a:schemeClr val="accent6"/>
                </a:solidFill>
                <a:latin typeface="Consolas" panose="020B0609020204030204" pitchFamily="49" charset="0"/>
                <a:cs typeface="Consolas" panose="020B0609020204030204" pitchFamily="49" charset="0"/>
              </a:rPr>
              <a:t>    char </a:t>
            </a:r>
            <a:r>
              <a:rPr lang="en-US" sz="1600" dirty="0" err="1">
                <a:solidFill>
                  <a:schemeClr val="accent6"/>
                </a:solidFill>
                <a:latin typeface="Consolas" panose="020B0609020204030204" pitchFamily="49" charset="0"/>
                <a:cs typeface="Consolas" panose="020B0609020204030204" pitchFamily="49" charset="0"/>
              </a:rPr>
              <a:t>buf</a:t>
            </a:r>
            <a:r>
              <a:rPr lang="en-US" sz="1600" dirty="0">
                <a:solidFill>
                  <a:schemeClr val="accent6"/>
                </a:solidFill>
                <a:latin typeface="Consolas" panose="020B0609020204030204" pitchFamily="49" charset="0"/>
                <a:cs typeface="Consolas" panose="020B0609020204030204" pitchFamily="49" charset="0"/>
              </a:rPr>
              <a:t>[] = "hi";</a:t>
            </a:r>
          </a:p>
          <a:p>
            <a:r>
              <a:rPr lang="en-US" sz="1600" dirty="0">
                <a:solidFill>
                  <a:schemeClr val="accent6"/>
                </a:solidFill>
                <a:latin typeface="Consolas" panose="020B0609020204030204" pitchFamily="49" charset="0"/>
                <a:cs typeface="Consolas" panose="020B0609020204030204" pitchFamily="49" charset="0"/>
              </a:rPr>
              <a:t>    // rest of code</a:t>
            </a:r>
          </a:p>
          <a:p>
            <a:r>
              <a:rPr lang="en-US" sz="1600" dirty="0">
                <a:solidFill>
                  <a:schemeClr val="accent6"/>
                </a:solidFill>
                <a:latin typeface="Consolas" panose="020B0609020204030204" pitchFamily="49" charset="0"/>
                <a:cs typeface="Consolas" panose="020B0609020204030204" pitchFamily="49" charset="0"/>
              </a:rPr>
              <a:t>}</a:t>
            </a:r>
          </a:p>
        </p:txBody>
      </p:sp>
      <p:cxnSp>
        <p:nvCxnSpPr>
          <p:cNvPr id="109" name="Straight Connector 108">
            <a:extLst>
              <a:ext uri="{FF2B5EF4-FFF2-40B4-BE49-F238E27FC236}">
                <a16:creationId xmlns:a16="http://schemas.microsoft.com/office/drawing/2014/main" id="{DEA221E8-67C5-314A-6C3B-26203F630681}"/>
              </a:ext>
            </a:extLst>
          </p:cNvPr>
          <p:cNvCxnSpPr>
            <a:cxnSpLocks/>
          </p:cNvCxnSpPr>
          <p:nvPr/>
        </p:nvCxnSpPr>
        <p:spPr>
          <a:xfrm flipV="1">
            <a:off x="6964822" y="359624"/>
            <a:ext cx="2727590" cy="1245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2" name="Up-Down Arrow 111">
            <a:extLst>
              <a:ext uri="{FF2B5EF4-FFF2-40B4-BE49-F238E27FC236}">
                <a16:creationId xmlns:a16="http://schemas.microsoft.com/office/drawing/2014/main" id="{C4EF43BA-7A78-F6D4-71A7-12B3A200740A}"/>
              </a:ext>
            </a:extLst>
          </p:cNvPr>
          <p:cNvSpPr/>
          <p:nvPr/>
        </p:nvSpPr>
        <p:spPr>
          <a:xfrm>
            <a:off x="7892410" y="671315"/>
            <a:ext cx="117715" cy="1904241"/>
          </a:xfrm>
          <a:prstGeom prst="upDown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6EFDE06A-B238-7AB9-E902-B2DA67D01E36}"/>
              </a:ext>
            </a:extLst>
          </p:cNvPr>
          <p:cNvSpPr/>
          <p:nvPr/>
        </p:nvSpPr>
        <p:spPr>
          <a:xfrm rot="16200000">
            <a:off x="5971945" y="1209789"/>
            <a:ext cx="1896874" cy="738664"/>
          </a:xfrm>
          <a:prstGeom prst="rect">
            <a:avLst/>
          </a:prstGeom>
        </p:spPr>
        <p:txBody>
          <a:bodyPr wrap="square">
            <a:spAutoFit/>
          </a:bodyPr>
          <a:lstStyle/>
          <a:p>
            <a:pPr algn="ctr"/>
            <a:r>
              <a:rPr lang="en-US" sz="1400" b="1" dirty="0">
                <a:solidFill>
                  <a:srgbClr val="0070C0"/>
                </a:solidFill>
                <a:latin typeface="Consolas" panose="020B0609020204030204" pitchFamily="49" charset="0"/>
                <a:cs typeface="Consolas" panose="020B0609020204030204" pitchFamily="49" charset="0"/>
              </a:rPr>
              <a:t>Total frame size</a:t>
            </a:r>
          </a:p>
          <a:p>
            <a:pPr algn="ctr"/>
            <a:r>
              <a:rPr lang="en-US" sz="1400" b="1" dirty="0">
                <a:solidFill>
                  <a:srgbClr val="0070C0"/>
                </a:solidFill>
                <a:latin typeface="Consolas" panose="020B0609020204030204" pitchFamily="49" charset="0"/>
                <a:cs typeface="Consolas" panose="020B0609020204030204" pitchFamily="49" charset="0"/>
              </a:rPr>
              <a:t>32 bytes</a:t>
            </a:r>
          </a:p>
          <a:p>
            <a:pPr algn="ctr"/>
            <a:r>
              <a:rPr lang="en-US" sz="1400" b="1" dirty="0">
                <a:solidFill>
                  <a:srgbClr val="0070C0"/>
                </a:solidFill>
                <a:latin typeface="Consolas" panose="020B0609020204030204" pitchFamily="49" charset="0"/>
                <a:cs typeface="Consolas" panose="020B0609020204030204" pitchFamily="49" charset="0"/>
              </a:rPr>
              <a:t>8-byte aligned</a:t>
            </a:r>
          </a:p>
        </p:txBody>
      </p:sp>
      <p:sp>
        <p:nvSpPr>
          <p:cNvPr id="4" name="Rectangle 3">
            <a:extLst>
              <a:ext uri="{FF2B5EF4-FFF2-40B4-BE49-F238E27FC236}">
                <a16:creationId xmlns:a16="http://schemas.microsoft.com/office/drawing/2014/main" id="{7E65E3B5-441C-76FD-57C3-812E88ED9B00}"/>
              </a:ext>
            </a:extLst>
          </p:cNvPr>
          <p:cNvSpPr/>
          <p:nvPr/>
        </p:nvSpPr>
        <p:spPr>
          <a:xfrm>
            <a:off x="10046077" y="2263469"/>
            <a:ext cx="979185" cy="312087"/>
          </a:xfrm>
          <a:prstGeom prst="rect">
            <a:avLst/>
          </a:prstGeom>
          <a:solidFill>
            <a:srgbClr val="FFC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rPr>
              <a:t>buf</a:t>
            </a:r>
            <a:endParaRPr lang="en-US" dirty="0">
              <a:solidFill>
                <a:schemeClr val="accent6"/>
              </a:solidFill>
            </a:endParaRPr>
          </a:p>
        </p:txBody>
      </p:sp>
      <p:sp>
        <p:nvSpPr>
          <p:cNvPr id="5" name="Rectangle 4">
            <a:extLst>
              <a:ext uri="{FF2B5EF4-FFF2-40B4-BE49-F238E27FC236}">
                <a16:creationId xmlns:a16="http://schemas.microsoft.com/office/drawing/2014/main" id="{6C14F233-E9FD-342C-3F24-0C49A8AA6EC8}"/>
              </a:ext>
            </a:extLst>
          </p:cNvPr>
          <p:cNvSpPr/>
          <p:nvPr/>
        </p:nvSpPr>
        <p:spPr>
          <a:xfrm>
            <a:off x="9649303" y="2270103"/>
            <a:ext cx="422783" cy="312087"/>
          </a:xfrm>
          <a:prstGeom prst="rect">
            <a:avLst/>
          </a:prstGeom>
          <a:solidFill>
            <a:schemeClr val="bg1">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pad</a:t>
            </a:r>
          </a:p>
        </p:txBody>
      </p:sp>
      <p:sp>
        <p:nvSpPr>
          <p:cNvPr id="6" name="Rectangle 5">
            <a:extLst>
              <a:ext uri="{FF2B5EF4-FFF2-40B4-BE49-F238E27FC236}">
                <a16:creationId xmlns:a16="http://schemas.microsoft.com/office/drawing/2014/main" id="{37E1D49A-6361-B322-266C-69D94EBEF4F3}"/>
              </a:ext>
            </a:extLst>
          </p:cNvPr>
          <p:cNvSpPr/>
          <p:nvPr/>
        </p:nvSpPr>
        <p:spPr>
          <a:xfrm>
            <a:off x="9649302" y="2576368"/>
            <a:ext cx="1375959" cy="312087"/>
          </a:xfrm>
          <a:prstGeom prst="rect">
            <a:avLst/>
          </a:prstGeom>
          <a:solidFill>
            <a:schemeClr val="bg1">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pad`</a:t>
            </a:r>
          </a:p>
        </p:txBody>
      </p:sp>
      <p:cxnSp>
        <p:nvCxnSpPr>
          <p:cNvPr id="7" name="Straight Connector 6">
            <a:extLst>
              <a:ext uri="{FF2B5EF4-FFF2-40B4-BE49-F238E27FC236}">
                <a16:creationId xmlns:a16="http://schemas.microsoft.com/office/drawing/2014/main" id="{734E9DE3-D548-9196-977E-4FF6EA73BA22}"/>
              </a:ext>
            </a:extLst>
          </p:cNvPr>
          <p:cNvCxnSpPr>
            <a:cxnSpLocks/>
          </p:cNvCxnSpPr>
          <p:nvPr/>
        </p:nvCxnSpPr>
        <p:spPr>
          <a:xfrm>
            <a:off x="7748528" y="2582190"/>
            <a:ext cx="1893661" cy="1450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7F7E0A2-5C34-06E8-2DC5-44BA738E517F}"/>
              </a:ext>
            </a:extLst>
          </p:cNvPr>
          <p:cNvSpPr txBox="1"/>
          <p:nvPr/>
        </p:nvSpPr>
        <p:spPr>
          <a:xfrm>
            <a:off x="8902607" y="2197541"/>
            <a:ext cx="817853" cy="369332"/>
          </a:xfrm>
          <a:prstGeom prst="rect">
            <a:avLst/>
          </a:prstGeom>
          <a:noFill/>
        </p:spPr>
        <p:txBody>
          <a:bodyPr wrap="none" rtlCol="0">
            <a:spAutoFit/>
          </a:bodyPr>
          <a:lstStyle/>
          <a:p>
            <a:r>
              <a:rPr lang="en-US" dirty="0">
                <a:solidFill>
                  <a:srgbClr val="FF0000"/>
                </a:solidFill>
                <a:latin typeface="Consolas" panose="020B0609020204030204" pitchFamily="49" charset="0"/>
                <a:cs typeface="Consolas" panose="020B0609020204030204" pitchFamily="49" charset="0"/>
              </a:rPr>
              <a:t>1 + 3</a:t>
            </a:r>
          </a:p>
        </p:txBody>
      </p:sp>
      <p:sp>
        <p:nvSpPr>
          <p:cNvPr id="14" name="Rectangle 13">
            <a:extLst>
              <a:ext uri="{FF2B5EF4-FFF2-40B4-BE49-F238E27FC236}">
                <a16:creationId xmlns:a16="http://schemas.microsoft.com/office/drawing/2014/main" id="{79223581-2709-D1E8-2068-4F97D9911DE3}"/>
              </a:ext>
            </a:extLst>
          </p:cNvPr>
          <p:cNvSpPr/>
          <p:nvPr/>
        </p:nvSpPr>
        <p:spPr>
          <a:xfrm rot="16200000">
            <a:off x="7280820" y="1166038"/>
            <a:ext cx="899776" cy="307777"/>
          </a:xfrm>
          <a:prstGeom prst="rect">
            <a:avLst/>
          </a:prstGeom>
        </p:spPr>
        <p:txBody>
          <a:bodyPr wrap="square">
            <a:spAutoFit/>
          </a:bodyPr>
          <a:lstStyle/>
          <a:p>
            <a:r>
              <a:rPr lang="en-US" sz="1400" b="1" dirty="0" err="1">
                <a:solidFill>
                  <a:srgbClr val="FF0000"/>
                </a:solidFill>
                <a:latin typeface="Consolas" panose="020B0609020204030204" pitchFamily="49" charset="0"/>
                <a:cs typeface="Consolas" panose="020B0609020204030204" pitchFamily="49" charset="0"/>
              </a:rPr>
              <a:t>fp</a:t>
            </a:r>
            <a:r>
              <a:rPr lang="en-US" sz="1400" b="1" dirty="0">
                <a:solidFill>
                  <a:srgbClr val="FF0000"/>
                </a:solidFill>
                <a:latin typeface="Consolas" panose="020B0609020204030204" pitchFamily="49" charset="0"/>
                <a:cs typeface="Consolas" panose="020B0609020204030204" pitchFamily="49" charset="0"/>
              </a:rPr>
              <a:t> - 24</a:t>
            </a:r>
            <a:endParaRPr lang="en-US" sz="1400" b="1" dirty="0">
              <a:solidFill>
                <a:schemeClr val="accent5"/>
              </a:solidFill>
              <a:latin typeface="Consolas" panose="020B0609020204030204" pitchFamily="49" charset="0"/>
              <a:cs typeface="Consolas" panose="020B0609020204030204" pitchFamily="49" charset="0"/>
            </a:endParaRPr>
          </a:p>
        </p:txBody>
      </p:sp>
      <p:cxnSp>
        <p:nvCxnSpPr>
          <p:cNvPr id="19" name="Straight Connector 18">
            <a:extLst>
              <a:ext uri="{FF2B5EF4-FFF2-40B4-BE49-F238E27FC236}">
                <a16:creationId xmlns:a16="http://schemas.microsoft.com/office/drawing/2014/main" id="{B467C8D6-5085-1138-C990-86107285AABC}"/>
              </a:ext>
            </a:extLst>
          </p:cNvPr>
          <p:cNvCxnSpPr>
            <a:cxnSpLocks/>
          </p:cNvCxnSpPr>
          <p:nvPr/>
        </p:nvCxnSpPr>
        <p:spPr>
          <a:xfrm>
            <a:off x="6836636" y="2886497"/>
            <a:ext cx="2812665" cy="778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1" name="Up-Down Arrow 20">
            <a:extLst>
              <a:ext uri="{FF2B5EF4-FFF2-40B4-BE49-F238E27FC236}">
                <a16:creationId xmlns:a16="http://schemas.microsoft.com/office/drawing/2014/main" id="{D7A50AD4-79D8-28E6-0F6C-D78CE09491E8}"/>
              </a:ext>
            </a:extLst>
          </p:cNvPr>
          <p:cNvSpPr/>
          <p:nvPr/>
        </p:nvSpPr>
        <p:spPr>
          <a:xfrm>
            <a:off x="7275533" y="374345"/>
            <a:ext cx="45719" cy="2456699"/>
          </a:xfrm>
          <a:prstGeom prst="upDown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Up-Down Arrow 21">
            <a:extLst>
              <a:ext uri="{FF2B5EF4-FFF2-40B4-BE49-F238E27FC236}">
                <a16:creationId xmlns:a16="http://schemas.microsoft.com/office/drawing/2014/main" id="{9D78946E-1E3C-AE88-8F7D-50EF3C4FD3F0}"/>
              </a:ext>
            </a:extLst>
          </p:cNvPr>
          <p:cNvSpPr/>
          <p:nvPr/>
        </p:nvSpPr>
        <p:spPr>
          <a:xfrm>
            <a:off x="11238498" y="1661621"/>
            <a:ext cx="45719" cy="1153535"/>
          </a:xfrm>
          <a:prstGeom prst="upDown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8A9A724-7BD8-A562-0851-DCFD6A999A95}"/>
              </a:ext>
            </a:extLst>
          </p:cNvPr>
          <p:cNvSpPr/>
          <p:nvPr/>
        </p:nvSpPr>
        <p:spPr>
          <a:xfrm rot="16200000">
            <a:off x="11006550" y="2075280"/>
            <a:ext cx="740898" cy="276999"/>
          </a:xfrm>
          <a:prstGeom prst="rect">
            <a:avLst/>
          </a:prstGeom>
        </p:spPr>
        <p:txBody>
          <a:bodyPr wrap="square">
            <a:spAutoFit/>
          </a:bodyPr>
          <a:lstStyle/>
          <a:p>
            <a:r>
              <a:rPr lang="en-US" sz="1200" dirty="0">
                <a:solidFill>
                  <a:srgbClr val="FF0000"/>
                </a:solidFill>
                <a:latin typeface="Consolas" panose="020B0609020204030204" pitchFamily="49" charset="0"/>
                <a:cs typeface="Consolas" panose="020B0609020204030204" pitchFamily="49" charset="0"/>
              </a:rPr>
              <a:t>FRMADD</a:t>
            </a:r>
            <a:endParaRPr lang="en-US" sz="1200" dirty="0">
              <a:solidFill>
                <a:schemeClr val="accent5"/>
              </a:solidFill>
              <a:latin typeface="Consolas" panose="020B0609020204030204" pitchFamily="49" charset="0"/>
              <a:cs typeface="Consolas" panose="020B0609020204030204" pitchFamily="49" charset="0"/>
            </a:endParaRPr>
          </a:p>
        </p:txBody>
      </p:sp>
      <p:cxnSp>
        <p:nvCxnSpPr>
          <p:cNvPr id="24" name="Straight Connector 23">
            <a:extLst>
              <a:ext uri="{FF2B5EF4-FFF2-40B4-BE49-F238E27FC236}">
                <a16:creationId xmlns:a16="http://schemas.microsoft.com/office/drawing/2014/main" id="{43E1194D-E5BB-7041-4E76-57AEA4568BB4}"/>
              </a:ext>
            </a:extLst>
          </p:cNvPr>
          <p:cNvCxnSpPr>
            <a:cxnSpLocks/>
          </p:cNvCxnSpPr>
          <p:nvPr/>
        </p:nvCxnSpPr>
        <p:spPr>
          <a:xfrm>
            <a:off x="10961605" y="1625296"/>
            <a:ext cx="57946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9" name="Up-Down Arrow 28">
            <a:extLst>
              <a:ext uri="{FF2B5EF4-FFF2-40B4-BE49-F238E27FC236}">
                <a16:creationId xmlns:a16="http://schemas.microsoft.com/office/drawing/2014/main" id="{40842AB0-2B8B-A4DB-6F78-C338C55257E1}"/>
              </a:ext>
            </a:extLst>
          </p:cNvPr>
          <p:cNvSpPr/>
          <p:nvPr/>
        </p:nvSpPr>
        <p:spPr>
          <a:xfrm>
            <a:off x="11196051" y="669269"/>
            <a:ext cx="94724" cy="937641"/>
          </a:xfrm>
          <a:prstGeom prst="upDown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D912F80-405E-468A-4DB4-BC2A79A64406}"/>
              </a:ext>
            </a:extLst>
          </p:cNvPr>
          <p:cNvSpPr/>
          <p:nvPr/>
        </p:nvSpPr>
        <p:spPr>
          <a:xfrm rot="16200000">
            <a:off x="11045986" y="990556"/>
            <a:ext cx="740898" cy="276999"/>
          </a:xfrm>
          <a:prstGeom prst="rect">
            <a:avLst/>
          </a:prstGeom>
        </p:spPr>
        <p:txBody>
          <a:bodyPr wrap="square">
            <a:spAutoFit/>
          </a:bodyPr>
          <a:lstStyle/>
          <a:p>
            <a:r>
              <a:rPr lang="en-US" sz="1200" dirty="0">
                <a:solidFill>
                  <a:srgbClr val="FF0000"/>
                </a:solidFill>
                <a:latin typeface="Consolas" panose="020B0609020204030204" pitchFamily="49" charset="0"/>
                <a:cs typeface="Consolas" panose="020B0609020204030204" pitchFamily="49" charset="0"/>
              </a:rPr>
              <a:t>FP_OFF</a:t>
            </a:r>
            <a:endParaRPr lang="en-US" sz="1200" dirty="0">
              <a:solidFill>
                <a:schemeClr val="accent5"/>
              </a:solidFill>
              <a:latin typeface="Consolas" panose="020B0609020204030204" pitchFamily="49" charset="0"/>
              <a:cs typeface="Consolas" panose="020B0609020204030204" pitchFamily="49" charset="0"/>
            </a:endParaRPr>
          </a:p>
        </p:txBody>
      </p:sp>
      <p:sp>
        <p:nvSpPr>
          <p:cNvPr id="31" name="TextBox 30">
            <a:extLst>
              <a:ext uri="{FF2B5EF4-FFF2-40B4-BE49-F238E27FC236}">
                <a16:creationId xmlns:a16="http://schemas.microsoft.com/office/drawing/2014/main" id="{DB3A3383-FE79-544B-D433-A29FC6FC08F2}"/>
              </a:ext>
            </a:extLst>
          </p:cNvPr>
          <p:cNvSpPr txBox="1"/>
          <p:nvPr/>
        </p:nvSpPr>
        <p:spPr>
          <a:xfrm>
            <a:off x="9200727" y="2560102"/>
            <a:ext cx="312906" cy="369332"/>
          </a:xfrm>
          <a:prstGeom prst="rect">
            <a:avLst/>
          </a:prstGeom>
          <a:noFill/>
        </p:spPr>
        <p:txBody>
          <a:bodyPr wrap="none" rtlCol="0">
            <a:spAutoFit/>
          </a:bodyPr>
          <a:lstStyle/>
          <a:p>
            <a:r>
              <a:rPr lang="en-US" dirty="0">
                <a:solidFill>
                  <a:srgbClr val="FF0000"/>
                </a:solidFill>
                <a:latin typeface="Consolas" panose="020B0609020204030204" pitchFamily="49" charset="0"/>
                <a:cs typeface="Consolas" panose="020B0609020204030204" pitchFamily="49" charset="0"/>
              </a:rPr>
              <a:t>4</a:t>
            </a:r>
          </a:p>
        </p:txBody>
      </p:sp>
      <p:sp>
        <p:nvSpPr>
          <p:cNvPr id="33" name="TextBox 32">
            <a:extLst>
              <a:ext uri="{FF2B5EF4-FFF2-40B4-BE49-F238E27FC236}">
                <a16:creationId xmlns:a16="http://schemas.microsoft.com/office/drawing/2014/main" id="{00EF06EF-3B45-70F2-876C-E5EEC5CB21DB}"/>
              </a:ext>
            </a:extLst>
          </p:cNvPr>
          <p:cNvSpPr txBox="1"/>
          <p:nvPr/>
        </p:nvSpPr>
        <p:spPr>
          <a:xfrm>
            <a:off x="9173512" y="1021526"/>
            <a:ext cx="437940" cy="369332"/>
          </a:xfrm>
          <a:prstGeom prst="rect">
            <a:avLst/>
          </a:prstGeom>
          <a:noFill/>
        </p:spPr>
        <p:txBody>
          <a:bodyPr wrap="none" rtlCol="0">
            <a:spAutoFit/>
          </a:bodyPr>
          <a:lstStyle/>
          <a:p>
            <a:r>
              <a:rPr lang="en-US" dirty="0">
                <a:solidFill>
                  <a:srgbClr val="FF0000"/>
                </a:solidFill>
                <a:latin typeface="Consolas" panose="020B0609020204030204" pitchFamily="49" charset="0"/>
                <a:cs typeface="Consolas" panose="020B0609020204030204" pitchFamily="49" charset="0"/>
              </a:rPr>
              <a:t>12</a:t>
            </a:r>
          </a:p>
        </p:txBody>
      </p:sp>
      <p:sp>
        <p:nvSpPr>
          <p:cNvPr id="34" name="TextBox 33">
            <a:extLst>
              <a:ext uri="{FF2B5EF4-FFF2-40B4-BE49-F238E27FC236}">
                <a16:creationId xmlns:a16="http://schemas.microsoft.com/office/drawing/2014/main" id="{E3B13FF3-A078-E662-0BB3-81E6AED5E4AD}"/>
              </a:ext>
            </a:extLst>
          </p:cNvPr>
          <p:cNvSpPr txBox="1"/>
          <p:nvPr/>
        </p:nvSpPr>
        <p:spPr>
          <a:xfrm>
            <a:off x="9260180" y="339277"/>
            <a:ext cx="312906" cy="369332"/>
          </a:xfrm>
          <a:prstGeom prst="rect">
            <a:avLst/>
          </a:prstGeom>
          <a:noFill/>
        </p:spPr>
        <p:txBody>
          <a:bodyPr wrap="none" rtlCol="0">
            <a:spAutoFit/>
          </a:bodyPr>
          <a:lstStyle/>
          <a:p>
            <a:r>
              <a:rPr lang="en-US" dirty="0">
                <a:solidFill>
                  <a:srgbClr val="FF0000"/>
                </a:solidFill>
                <a:latin typeface="Consolas" panose="020B0609020204030204" pitchFamily="49" charset="0"/>
                <a:cs typeface="Consolas" panose="020B0609020204030204" pitchFamily="49" charset="0"/>
              </a:rPr>
              <a:t>4</a:t>
            </a:r>
          </a:p>
        </p:txBody>
      </p:sp>
      <p:sp>
        <p:nvSpPr>
          <p:cNvPr id="12" name="TextBox 11">
            <a:extLst>
              <a:ext uri="{FF2B5EF4-FFF2-40B4-BE49-F238E27FC236}">
                <a16:creationId xmlns:a16="http://schemas.microsoft.com/office/drawing/2014/main" id="{8D900A9A-6CFA-9E33-7A51-2170F688B48D}"/>
              </a:ext>
            </a:extLst>
          </p:cNvPr>
          <p:cNvSpPr txBox="1"/>
          <p:nvPr/>
        </p:nvSpPr>
        <p:spPr>
          <a:xfrm>
            <a:off x="84940" y="3638379"/>
            <a:ext cx="8289449" cy="369332"/>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solidFill>
                  <a:srgbClr val="0070C0"/>
                </a:solidFill>
              </a:rPr>
              <a:t>char </a:t>
            </a:r>
            <a:r>
              <a:rPr lang="en-US" dirty="0" err="1">
                <a:solidFill>
                  <a:srgbClr val="0070C0"/>
                </a:solidFill>
              </a:rPr>
              <a:t>buf</a:t>
            </a:r>
            <a:r>
              <a:rPr lang="en-US" dirty="0">
                <a:solidFill>
                  <a:srgbClr val="0070C0"/>
                </a:solidFill>
              </a:rPr>
              <a:t>[ ] by usage with ASCII chars we will use </a:t>
            </a:r>
            <a:r>
              <a:rPr lang="en-US" dirty="0" err="1">
                <a:solidFill>
                  <a:srgbClr val="0070C0"/>
                </a:solidFill>
              </a:rPr>
              <a:t>strb</a:t>
            </a:r>
            <a:r>
              <a:rPr lang="en-US" dirty="0">
                <a:solidFill>
                  <a:srgbClr val="0070C0"/>
                </a:solidFill>
              </a:rPr>
              <a:t> (or make it unsigned char)</a:t>
            </a:r>
          </a:p>
        </p:txBody>
      </p:sp>
      <p:sp>
        <p:nvSpPr>
          <p:cNvPr id="13" name="Rectangle 12">
            <a:extLst>
              <a:ext uri="{FF2B5EF4-FFF2-40B4-BE49-F238E27FC236}">
                <a16:creationId xmlns:a16="http://schemas.microsoft.com/office/drawing/2014/main" id="{9A57EF14-7625-B6D9-7A49-166E495D62E4}"/>
              </a:ext>
            </a:extLst>
          </p:cNvPr>
          <p:cNvSpPr/>
          <p:nvPr/>
        </p:nvSpPr>
        <p:spPr>
          <a:xfrm>
            <a:off x="9669254" y="1940799"/>
            <a:ext cx="1375959" cy="312087"/>
          </a:xfrm>
          <a:prstGeom prst="rect">
            <a:avLst/>
          </a:prstGeom>
          <a:solidFill>
            <a:schemeClr val="accent5"/>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count</a:t>
            </a:r>
          </a:p>
        </p:txBody>
      </p:sp>
      <p:sp>
        <p:nvSpPr>
          <p:cNvPr id="15" name="Rectangle 14">
            <a:extLst>
              <a:ext uri="{FF2B5EF4-FFF2-40B4-BE49-F238E27FC236}">
                <a16:creationId xmlns:a16="http://schemas.microsoft.com/office/drawing/2014/main" id="{065351AE-62E6-417B-CFE9-FD93CD025907}"/>
              </a:ext>
            </a:extLst>
          </p:cNvPr>
          <p:cNvSpPr/>
          <p:nvPr/>
        </p:nvSpPr>
        <p:spPr>
          <a:xfrm>
            <a:off x="9669255" y="1628712"/>
            <a:ext cx="1375959"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grpSp>
        <p:nvGrpSpPr>
          <p:cNvPr id="16" name="Group 15">
            <a:extLst>
              <a:ext uri="{FF2B5EF4-FFF2-40B4-BE49-F238E27FC236}">
                <a16:creationId xmlns:a16="http://schemas.microsoft.com/office/drawing/2014/main" id="{A8AEA236-4F29-F472-1756-C59608F3925D}"/>
              </a:ext>
            </a:extLst>
          </p:cNvPr>
          <p:cNvGrpSpPr/>
          <p:nvPr/>
        </p:nvGrpSpPr>
        <p:grpSpPr>
          <a:xfrm>
            <a:off x="8516456" y="4136470"/>
            <a:ext cx="3504837" cy="1046574"/>
            <a:chOff x="8471780" y="5347757"/>
            <a:chExt cx="3504837" cy="1046574"/>
          </a:xfrm>
        </p:grpSpPr>
        <p:grpSp>
          <p:nvGrpSpPr>
            <p:cNvPr id="49" name="Group 48">
              <a:extLst>
                <a:ext uri="{FF2B5EF4-FFF2-40B4-BE49-F238E27FC236}">
                  <a16:creationId xmlns:a16="http://schemas.microsoft.com/office/drawing/2014/main" id="{69D4F18F-7C94-036C-2F1E-2D8588938E8F}"/>
                </a:ext>
              </a:extLst>
            </p:cNvPr>
            <p:cNvGrpSpPr/>
            <p:nvPr/>
          </p:nvGrpSpPr>
          <p:grpSpPr>
            <a:xfrm>
              <a:off x="8471780" y="5347757"/>
              <a:ext cx="3504837" cy="700619"/>
              <a:chOff x="5307986" y="3767372"/>
              <a:chExt cx="3066095" cy="565846"/>
            </a:xfrm>
          </p:grpSpPr>
          <p:sp>
            <p:nvSpPr>
              <p:cNvPr id="35" name="Rectangle 34">
                <a:extLst>
                  <a:ext uri="{FF2B5EF4-FFF2-40B4-BE49-F238E27FC236}">
                    <a16:creationId xmlns:a16="http://schemas.microsoft.com/office/drawing/2014/main" id="{924AB6AF-76B6-330C-C695-1FD262E31791}"/>
                  </a:ext>
                </a:extLst>
              </p:cNvPr>
              <p:cNvSpPr/>
              <p:nvPr/>
            </p:nvSpPr>
            <p:spPr>
              <a:xfrm>
                <a:off x="6072317" y="3777291"/>
                <a:ext cx="764331" cy="312087"/>
              </a:xfrm>
              <a:prstGeom prst="rect">
                <a:avLst/>
              </a:prstGeom>
              <a:solidFill>
                <a:srgbClr val="FFC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accent6"/>
                    </a:solidFill>
                  </a:rPr>
                  <a:t>buf</a:t>
                </a:r>
                <a:r>
                  <a:rPr lang="en-US" sz="1600" dirty="0">
                    <a:solidFill>
                      <a:schemeClr val="accent6"/>
                    </a:solidFill>
                  </a:rPr>
                  <a:t>[2]</a:t>
                </a:r>
              </a:p>
            </p:txBody>
          </p:sp>
          <p:sp>
            <p:nvSpPr>
              <p:cNvPr id="36" name="Rectangle 35">
                <a:extLst>
                  <a:ext uri="{FF2B5EF4-FFF2-40B4-BE49-F238E27FC236}">
                    <a16:creationId xmlns:a16="http://schemas.microsoft.com/office/drawing/2014/main" id="{1E660508-1769-0308-5ACA-1865496E9F80}"/>
                  </a:ext>
                </a:extLst>
              </p:cNvPr>
              <p:cNvSpPr/>
              <p:nvPr/>
            </p:nvSpPr>
            <p:spPr>
              <a:xfrm>
                <a:off x="6841356" y="3768246"/>
                <a:ext cx="764331" cy="312087"/>
              </a:xfrm>
              <a:prstGeom prst="rect">
                <a:avLst/>
              </a:prstGeom>
              <a:solidFill>
                <a:srgbClr val="FFC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accent6"/>
                    </a:solidFill>
                  </a:rPr>
                  <a:t>buf</a:t>
                </a:r>
                <a:r>
                  <a:rPr lang="en-US" sz="1600" dirty="0">
                    <a:solidFill>
                      <a:schemeClr val="accent6"/>
                    </a:solidFill>
                  </a:rPr>
                  <a:t>[1]</a:t>
                </a:r>
              </a:p>
            </p:txBody>
          </p:sp>
          <p:sp>
            <p:nvSpPr>
              <p:cNvPr id="37" name="Rectangle 36">
                <a:extLst>
                  <a:ext uri="{FF2B5EF4-FFF2-40B4-BE49-F238E27FC236}">
                    <a16:creationId xmlns:a16="http://schemas.microsoft.com/office/drawing/2014/main" id="{AB1022BF-D13D-0EFD-12C0-6274E23FE8C4}"/>
                  </a:ext>
                </a:extLst>
              </p:cNvPr>
              <p:cNvSpPr/>
              <p:nvPr/>
            </p:nvSpPr>
            <p:spPr>
              <a:xfrm>
                <a:off x="7609750" y="3767372"/>
                <a:ext cx="764331" cy="312087"/>
              </a:xfrm>
              <a:prstGeom prst="rect">
                <a:avLst/>
              </a:prstGeom>
              <a:solidFill>
                <a:srgbClr val="FFC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accent6"/>
                    </a:solidFill>
                  </a:rPr>
                  <a:t>buf</a:t>
                </a:r>
                <a:r>
                  <a:rPr lang="en-US" sz="1600" dirty="0">
                    <a:solidFill>
                      <a:schemeClr val="accent6"/>
                    </a:solidFill>
                  </a:rPr>
                  <a:t>[0]</a:t>
                </a:r>
              </a:p>
            </p:txBody>
          </p:sp>
          <p:sp>
            <p:nvSpPr>
              <p:cNvPr id="38" name="Rectangle 37">
                <a:extLst>
                  <a:ext uri="{FF2B5EF4-FFF2-40B4-BE49-F238E27FC236}">
                    <a16:creationId xmlns:a16="http://schemas.microsoft.com/office/drawing/2014/main" id="{4BC08E5B-5984-516B-B6DA-E3C2C3638D6E}"/>
                  </a:ext>
                </a:extLst>
              </p:cNvPr>
              <p:cNvSpPr/>
              <p:nvPr/>
            </p:nvSpPr>
            <p:spPr>
              <a:xfrm>
                <a:off x="5307986" y="3777290"/>
                <a:ext cx="764331" cy="312087"/>
              </a:xfrm>
              <a:prstGeom prst="rect">
                <a:avLst/>
              </a:prstGeom>
              <a:solidFill>
                <a:schemeClr val="bg1">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var pad</a:t>
                </a:r>
              </a:p>
            </p:txBody>
          </p:sp>
          <p:sp>
            <p:nvSpPr>
              <p:cNvPr id="39" name="TextBox 38">
                <a:extLst>
                  <a:ext uri="{FF2B5EF4-FFF2-40B4-BE49-F238E27FC236}">
                    <a16:creationId xmlns:a16="http://schemas.microsoft.com/office/drawing/2014/main" id="{70D39F15-C990-4177-2856-F5DCBD0C93AD}"/>
                  </a:ext>
                </a:extLst>
              </p:cNvPr>
              <p:cNvSpPr txBox="1"/>
              <p:nvPr/>
            </p:nvSpPr>
            <p:spPr>
              <a:xfrm>
                <a:off x="7713599" y="4084646"/>
                <a:ext cx="604687" cy="248572"/>
              </a:xfrm>
              <a:prstGeom prst="rect">
                <a:avLst/>
              </a:prstGeom>
              <a:noFill/>
            </p:spPr>
            <p:txBody>
              <a:bodyPr wrap="none" rtlCol="0">
                <a:spAutoFit/>
              </a:bodyPr>
              <a:lstStyle/>
              <a:p>
                <a:r>
                  <a:rPr lang="en-US" sz="1400" dirty="0" err="1">
                    <a:solidFill>
                      <a:schemeClr val="accent6"/>
                    </a:solidFill>
                  </a:rPr>
                  <a:t>fp</a:t>
                </a:r>
                <a:r>
                  <a:rPr lang="en-US" sz="1400" dirty="0">
                    <a:solidFill>
                      <a:schemeClr val="accent6"/>
                    </a:solidFill>
                  </a:rPr>
                  <a:t> - 24</a:t>
                </a:r>
              </a:p>
            </p:txBody>
          </p:sp>
          <p:sp>
            <p:nvSpPr>
              <p:cNvPr id="40" name="TextBox 39">
                <a:extLst>
                  <a:ext uri="{FF2B5EF4-FFF2-40B4-BE49-F238E27FC236}">
                    <a16:creationId xmlns:a16="http://schemas.microsoft.com/office/drawing/2014/main" id="{995CFA5A-2571-06C9-C2CA-B6A1BC6F4404}"/>
                  </a:ext>
                </a:extLst>
              </p:cNvPr>
              <p:cNvSpPr txBox="1"/>
              <p:nvPr/>
            </p:nvSpPr>
            <p:spPr>
              <a:xfrm>
                <a:off x="6939665" y="4066148"/>
                <a:ext cx="604687" cy="248572"/>
              </a:xfrm>
              <a:prstGeom prst="rect">
                <a:avLst/>
              </a:prstGeom>
              <a:noFill/>
            </p:spPr>
            <p:txBody>
              <a:bodyPr wrap="none" rtlCol="0">
                <a:spAutoFit/>
              </a:bodyPr>
              <a:lstStyle/>
              <a:p>
                <a:r>
                  <a:rPr lang="en-US" sz="1400" dirty="0" err="1">
                    <a:solidFill>
                      <a:schemeClr val="accent6"/>
                    </a:solidFill>
                  </a:rPr>
                  <a:t>fp</a:t>
                </a:r>
                <a:r>
                  <a:rPr lang="en-US" sz="1400" dirty="0">
                    <a:solidFill>
                      <a:schemeClr val="accent6"/>
                    </a:solidFill>
                  </a:rPr>
                  <a:t> - 23</a:t>
                </a:r>
              </a:p>
            </p:txBody>
          </p:sp>
          <p:sp>
            <p:nvSpPr>
              <p:cNvPr id="41" name="TextBox 40">
                <a:extLst>
                  <a:ext uri="{FF2B5EF4-FFF2-40B4-BE49-F238E27FC236}">
                    <a16:creationId xmlns:a16="http://schemas.microsoft.com/office/drawing/2014/main" id="{1D858FA1-6967-5FC7-05C6-5EE0BDB5ACDD}"/>
                  </a:ext>
                </a:extLst>
              </p:cNvPr>
              <p:cNvSpPr txBox="1"/>
              <p:nvPr/>
            </p:nvSpPr>
            <p:spPr>
              <a:xfrm>
                <a:off x="6164949" y="4057244"/>
                <a:ext cx="604687" cy="248572"/>
              </a:xfrm>
              <a:prstGeom prst="rect">
                <a:avLst/>
              </a:prstGeom>
              <a:noFill/>
            </p:spPr>
            <p:txBody>
              <a:bodyPr wrap="none" rtlCol="0">
                <a:spAutoFit/>
              </a:bodyPr>
              <a:lstStyle/>
              <a:p>
                <a:r>
                  <a:rPr lang="en-US" sz="1400" dirty="0" err="1">
                    <a:solidFill>
                      <a:schemeClr val="accent6"/>
                    </a:solidFill>
                  </a:rPr>
                  <a:t>fp</a:t>
                </a:r>
                <a:r>
                  <a:rPr lang="en-US" sz="1400" dirty="0">
                    <a:solidFill>
                      <a:schemeClr val="accent6"/>
                    </a:solidFill>
                  </a:rPr>
                  <a:t> - 22</a:t>
                </a:r>
              </a:p>
            </p:txBody>
          </p:sp>
          <p:sp>
            <p:nvSpPr>
              <p:cNvPr id="42" name="TextBox 41">
                <a:extLst>
                  <a:ext uri="{FF2B5EF4-FFF2-40B4-BE49-F238E27FC236}">
                    <a16:creationId xmlns:a16="http://schemas.microsoft.com/office/drawing/2014/main" id="{F24D0933-DC1E-DC21-C704-6E87E46EDEDB}"/>
                  </a:ext>
                </a:extLst>
              </p:cNvPr>
              <p:cNvSpPr txBox="1"/>
              <p:nvPr/>
            </p:nvSpPr>
            <p:spPr>
              <a:xfrm>
                <a:off x="5389842" y="4066148"/>
                <a:ext cx="604687" cy="248572"/>
              </a:xfrm>
              <a:prstGeom prst="rect">
                <a:avLst/>
              </a:prstGeom>
              <a:noFill/>
            </p:spPr>
            <p:txBody>
              <a:bodyPr wrap="none" rtlCol="0">
                <a:spAutoFit/>
              </a:bodyPr>
              <a:lstStyle/>
              <a:p>
                <a:r>
                  <a:rPr lang="en-US" sz="1400" dirty="0" err="1">
                    <a:solidFill>
                      <a:schemeClr val="accent6"/>
                    </a:solidFill>
                  </a:rPr>
                  <a:t>fp</a:t>
                </a:r>
                <a:r>
                  <a:rPr lang="en-US" sz="1400" dirty="0">
                    <a:solidFill>
                      <a:schemeClr val="accent6"/>
                    </a:solidFill>
                  </a:rPr>
                  <a:t> - 21</a:t>
                </a:r>
              </a:p>
            </p:txBody>
          </p:sp>
        </p:grpSp>
        <p:grpSp>
          <p:nvGrpSpPr>
            <p:cNvPr id="10" name="Group 9">
              <a:extLst>
                <a:ext uri="{FF2B5EF4-FFF2-40B4-BE49-F238E27FC236}">
                  <a16:creationId xmlns:a16="http://schemas.microsoft.com/office/drawing/2014/main" id="{06A9C6A2-E0BF-64D6-42AF-988E36B62FD8}"/>
                </a:ext>
              </a:extLst>
            </p:cNvPr>
            <p:cNvGrpSpPr/>
            <p:nvPr/>
          </p:nvGrpSpPr>
          <p:grpSpPr>
            <a:xfrm>
              <a:off x="9351264" y="6055777"/>
              <a:ext cx="2240445" cy="338554"/>
              <a:chOff x="3836194" y="-564356"/>
              <a:chExt cx="2240445" cy="338554"/>
            </a:xfrm>
          </p:grpSpPr>
          <p:sp>
            <p:nvSpPr>
              <p:cNvPr id="3" name="TextBox 2">
                <a:extLst>
                  <a:ext uri="{FF2B5EF4-FFF2-40B4-BE49-F238E27FC236}">
                    <a16:creationId xmlns:a16="http://schemas.microsoft.com/office/drawing/2014/main" id="{B7C2CF6B-CE76-FA1D-6336-2AED4005DE40}"/>
                  </a:ext>
                </a:extLst>
              </p:cNvPr>
              <p:cNvSpPr txBox="1"/>
              <p:nvPr/>
            </p:nvSpPr>
            <p:spPr>
              <a:xfrm>
                <a:off x="4171950" y="-564356"/>
                <a:ext cx="1904689" cy="338554"/>
              </a:xfrm>
              <a:prstGeom prst="rect">
                <a:avLst/>
              </a:prstGeom>
              <a:solidFill>
                <a:schemeClr val="accent4">
                  <a:lumMod val="20000"/>
                  <a:lumOff val="80000"/>
                </a:schemeClr>
              </a:solidFill>
              <a:ln>
                <a:solidFill>
                  <a:schemeClr val="accent1"/>
                </a:solidFill>
              </a:ln>
            </p:spPr>
            <p:txBody>
              <a:bodyPr wrap="none" rtlCol="0">
                <a:spAutoFit/>
              </a:bodyPr>
              <a:lstStyle/>
              <a:p>
                <a:r>
                  <a:rPr lang="en-US" sz="1600" dirty="0">
                    <a:solidFill>
                      <a:schemeClr val="accent1"/>
                    </a:solidFill>
                  </a:rPr>
                  <a:t>increasing address</a:t>
                </a:r>
              </a:p>
            </p:txBody>
          </p:sp>
          <p:sp>
            <p:nvSpPr>
              <p:cNvPr id="8" name="Left Arrow 7">
                <a:extLst>
                  <a:ext uri="{FF2B5EF4-FFF2-40B4-BE49-F238E27FC236}">
                    <a16:creationId xmlns:a16="http://schemas.microsoft.com/office/drawing/2014/main" id="{4C668D51-4287-1B38-1DB9-38C9530E0B0E}"/>
                  </a:ext>
                </a:extLst>
              </p:cNvPr>
              <p:cNvSpPr/>
              <p:nvPr/>
            </p:nvSpPr>
            <p:spPr>
              <a:xfrm>
                <a:off x="3836194" y="-458252"/>
                <a:ext cx="392906" cy="157124"/>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515581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973EF-9756-A145-B060-E203E5E580C4}"/>
              </a:ext>
            </a:extLst>
          </p:cNvPr>
          <p:cNvSpPr>
            <a:spLocks noGrp="1"/>
          </p:cNvSpPr>
          <p:nvPr>
            <p:ph type="title"/>
          </p:nvPr>
        </p:nvSpPr>
        <p:spPr>
          <a:xfrm>
            <a:off x="-10384" y="-121018"/>
            <a:ext cx="8985743" cy="627849"/>
          </a:xfrm>
        </p:spPr>
        <p:txBody>
          <a:bodyPr/>
          <a:lstStyle/>
          <a:p>
            <a:r>
              <a:rPr lang="en-US" sz="2400" dirty="0"/>
              <a:t>Best Practice: Use Assembler Generated offsets</a:t>
            </a:r>
          </a:p>
        </p:txBody>
      </p:sp>
      <p:sp>
        <p:nvSpPr>
          <p:cNvPr id="28" name="TextBox 27">
            <a:extLst>
              <a:ext uri="{FF2B5EF4-FFF2-40B4-BE49-F238E27FC236}">
                <a16:creationId xmlns:a16="http://schemas.microsoft.com/office/drawing/2014/main" id="{674D8B7C-D015-0989-20F2-94063E5B31F2}"/>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aphicFrame>
        <p:nvGraphicFramePr>
          <p:cNvPr id="86" name="Table 85">
            <a:extLst>
              <a:ext uri="{FF2B5EF4-FFF2-40B4-BE49-F238E27FC236}">
                <a16:creationId xmlns:a16="http://schemas.microsoft.com/office/drawing/2014/main" id="{67EC045B-1BDB-BB1A-E8F4-162E13B4C9E2}"/>
              </a:ext>
            </a:extLst>
          </p:cNvPr>
          <p:cNvGraphicFramePr>
            <a:graphicFrameLocks/>
          </p:cNvGraphicFramePr>
          <p:nvPr/>
        </p:nvGraphicFramePr>
        <p:xfrm>
          <a:off x="83408" y="4168902"/>
          <a:ext cx="12025183" cy="2468880"/>
        </p:xfrm>
        <a:graphic>
          <a:graphicData uri="http://schemas.openxmlformats.org/drawingml/2006/table">
            <a:tbl>
              <a:tblPr firstRow="1">
                <a:tableStyleId>{FABFCF23-3B69-468F-B69F-88F6DE6A72F2}</a:tableStyleId>
              </a:tblPr>
              <a:tblGrid>
                <a:gridCol w="1611325">
                  <a:extLst>
                    <a:ext uri="{9D8B030D-6E8A-4147-A177-3AD203B41FA5}">
                      <a16:colId xmlns:a16="http://schemas.microsoft.com/office/drawing/2014/main" val="2146949649"/>
                    </a:ext>
                  </a:extLst>
                </a:gridCol>
                <a:gridCol w="1170774">
                  <a:extLst>
                    <a:ext uri="{9D8B030D-6E8A-4147-A177-3AD203B41FA5}">
                      <a16:colId xmlns:a16="http://schemas.microsoft.com/office/drawing/2014/main" val="1067220819"/>
                    </a:ext>
                  </a:extLst>
                </a:gridCol>
                <a:gridCol w="2914116">
                  <a:extLst>
                    <a:ext uri="{9D8B030D-6E8A-4147-A177-3AD203B41FA5}">
                      <a16:colId xmlns:a16="http://schemas.microsoft.com/office/drawing/2014/main" val="2822646746"/>
                    </a:ext>
                  </a:extLst>
                </a:gridCol>
                <a:gridCol w="3196127">
                  <a:extLst>
                    <a:ext uri="{9D8B030D-6E8A-4147-A177-3AD203B41FA5}">
                      <a16:colId xmlns:a16="http://schemas.microsoft.com/office/drawing/2014/main" val="2065921853"/>
                    </a:ext>
                  </a:extLst>
                </a:gridCol>
                <a:gridCol w="3132841">
                  <a:extLst>
                    <a:ext uri="{9D8B030D-6E8A-4147-A177-3AD203B41FA5}">
                      <a16:colId xmlns:a16="http://schemas.microsoft.com/office/drawing/2014/main" val="156893117"/>
                    </a:ext>
                  </a:extLst>
                </a:gridCol>
              </a:tblGrid>
              <a:tr h="514067">
                <a:tc>
                  <a:txBody>
                    <a:bodyPr/>
                    <a:lstStyle/>
                    <a:p>
                      <a:pPr algn="ctr"/>
                      <a:endParaRPr lang="en-US" dirty="0"/>
                    </a:p>
                    <a:p>
                      <a:pPr algn="ctr"/>
                      <a:r>
                        <a:rPr lang="en-US" dirty="0"/>
                        <a:t>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a:t>distance from </a:t>
                      </a:r>
                      <a:r>
                        <a:rPr lang="en-US" dirty="0" err="1"/>
                        <a:t>fp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Address on Stack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Read 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Write 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87993257"/>
                  </a:ext>
                </a:extLst>
              </a:tr>
              <a:tr h="298333">
                <a:tc>
                  <a:txBody>
                    <a:bodyPr/>
                    <a:lstStyle/>
                    <a:p>
                      <a:r>
                        <a:rPr lang="en-US" sz="1800" b="0" i="0" dirty="0">
                          <a:solidFill>
                            <a:srgbClr val="0070C0"/>
                          </a:solidFill>
                          <a:latin typeface="Consolas" panose="020B0609020204030204" pitchFamily="49" charset="0"/>
                          <a:cs typeface="Consolas" panose="020B0609020204030204" pitchFamily="49" charset="0"/>
                        </a:rPr>
                        <a:t>int 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add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err="1">
                          <a:solidFill>
                            <a:schemeClr val="tx2"/>
                          </a:solidFill>
                          <a:latin typeface="Consolas" panose="020B0609020204030204" pitchFamily="49" charset="0"/>
                          <a:cs typeface="Consolas" panose="020B0609020204030204" pitchFamily="49" charset="0"/>
                        </a:rPr>
                        <a:t>ldr</a:t>
                      </a:r>
                      <a:r>
                        <a:rPr lang="en-US" sz="1800" b="0" dirty="0">
                          <a:solidFill>
                            <a:schemeClr val="tx2"/>
                          </a:solidFill>
                          <a:latin typeface="Consolas" panose="020B0609020204030204" pitchFamily="49" charset="0"/>
                          <a:cs typeface="Consolas" panose="020B0609020204030204" pitchFamily="49" charset="0"/>
                        </a:rPr>
                        <a:t>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str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6785819"/>
                  </a:ext>
                </a:extLst>
              </a:tr>
              <a:tr h="2937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int count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COUNT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add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-COUNT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err="1">
                          <a:solidFill>
                            <a:schemeClr val="tx2"/>
                          </a:solidFill>
                          <a:latin typeface="Consolas" panose="020B0609020204030204" pitchFamily="49" charset="0"/>
                          <a:cs typeface="Consolas" panose="020B0609020204030204" pitchFamily="49" charset="0"/>
                        </a:rPr>
                        <a:t>ldr</a:t>
                      </a:r>
                      <a:r>
                        <a:rPr lang="en-US" sz="1800" b="0" dirty="0">
                          <a:solidFill>
                            <a:schemeClr val="tx2"/>
                          </a:solidFill>
                          <a:latin typeface="Consolas" panose="020B0609020204030204" pitchFamily="49" charset="0"/>
                          <a:cs typeface="Consolas" panose="020B0609020204030204" pitchFamily="49" charset="0"/>
                        </a:rPr>
                        <a:t>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-COUNT]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str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-COUNT]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00906380"/>
                  </a:ext>
                </a:extLst>
              </a:tr>
              <a:tr h="2937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char </a:t>
                      </a:r>
                      <a:r>
                        <a:rPr lang="en-US" sz="1800" b="0" dirty="0" err="1">
                          <a:solidFill>
                            <a:schemeClr val="accent1"/>
                          </a:solidFill>
                          <a:latin typeface="Consolas" panose="020B0609020204030204" pitchFamily="49" charset="0"/>
                          <a:cs typeface="Consolas" panose="020B0609020204030204" pitchFamily="49" charset="0"/>
                        </a:rPr>
                        <a:t>buf</a:t>
                      </a:r>
                      <a:r>
                        <a:rPr lang="en-US" sz="1800" b="0" dirty="0">
                          <a:solidFill>
                            <a:schemeClr val="accent1"/>
                          </a:solidFill>
                          <a:latin typeface="Consolas" panose="020B0609020204030204" pitchFamily="49" charset="0"/>
                          <a:cs typeface="Consolas" panose="020B06090202040302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BUF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add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-BUF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err="1">
                          <a:solidFill>
                            <a:schemeClr val="tx2"/>
                          </a:solidFill>
                          <a:latin typeface="Consolas" panose="020B0609020204030204" pitchFamily="49" charset="0"/>
                          <a:cs typeface="Consolas" panose="020B0609020204030204" pitchFamily="49" charset="0"/>
                        </a:rPr>
                        <a:t>ldrb</a:t>
                      </a:r>
                      <a:r>
                        <a:rPr lang="en-US" sz="1800" b="0" dirty="0">
                          <a:solidFill>
                            <a:schemeClr val="tx2"/>
                          </a:solidFill>
                          <a:latin typeface="Consolas" panose="020B0609020204030204" pitchFamily="49" charset="0"/>
                          <a:cs typeface="Consolas" panose="020B0609020204030204" pitchFamily="49" charset="0"/>
                        </a:rPr>
                        <a:t>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-BUF]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err="1">
                          <a:solidFill>
                            <a:schemeClr val="tx2"/>
                          </a:solidFill>
                          <a:latin typeface="Consolas" panose="020B0609020204030204" pitchFamily="49" charset="0"/>
                          <a:cs typeface="Consolas" panose="020B0609020204030204" pitchFamily="49" charset="0"/>
                        </a:rPr>
                        <a:t>strb</a:t>
                      </a:r>
                      <a:r>
                        <a:rPr lang="en-US" sz="1800" b="0" dirty="0">
                          <a:solidFill>
                            <a:schemeClr val="tx2"/>
                          </a:solidFill>
                          <a:latin typeface="Consolas" panose="020B0609020204030204" pitchFamily="49" charset="0"/>
                          <a:cs typeface="Consolas" panose="020B0609020204030204" pitchFamily="49" charset="0"/>
                        </a:rPr>
                        <a:t>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-BUF]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0735055"/>
                  </a:ext>
                </a:extLst>
              </a:tr>
              <a:tr h="2937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char </a:t>
                      </a:r>
                      <a:r>
                        <a:rPr lang="en-US" sz="1800" b="0" dirty="0" err="1">
                          <a:solidFill>
                            <a:schemeClr val="accent1"/>
                          </a:solidFill>
                          <a:latin typeface="Consolas" panose="020B0609020204030204" pitchFamily="49" charset="0"/>
                          <a:cs typeface="Consolas" panose="020B0609020204030204" pitchFamily="49" charset="0"/>
                        </a:rPr>
                        <a:t>buf</a:t>
                      </a:r>
                      <a:r>
                        <a:rPr lang="en-US" sz="1800" b="0" dirty="0">
                          <a:solidFill>
                            <a:schemeClr val="accent1"/>
                          </a:solidFill>
                          <a:latin typeface="Consolas" panose="020B0609020204030204" pitchFamily="49" charset="0"/>
                          <a:cs typeface="Consolas" panose="020B0609020204030204" pitchFamily="49"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BUF-1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add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-BUF+1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err="1">
                          <a:solidFill>
                            <a:schemeClr val="tx2"/>
                          </a:solidFill>
                          <a:latin typeface="Consolas" panose="020B0609020204030204" pitchFamily="49" charset="0"/>
                          <a:cs typeface="Consolas" panose="020B0609020204030204" pitchFamily="49" charset="0"/>
                        </a:rPr>
                        <a:t>ldrb</a:t>
                      </a:r>
                      <a:r>
                        <a:rPr lang="en-US" sz="1800" b="0" dirty="0">
                          <a:solidFill>
                            <a:schemeClr val="tx2"/>
                          </a:solidFill>
                          <a:latin typeface="Consolas" panose="020B0609020204030204" pitchFamily="49" charset="0"/>
                          <a:cs typeface="Consolas" panose="020B0609020204030204" pitchFamily="49" charset="0"/>
                        </a:rPr>
                        <a:t>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-BUF+1]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err="1">
                          <a:solidFill>
                            <a:schemeClr val="tx2"/>
                          </a:solidFill>
                          <a:latin typeface="Consolas" panose="020B0609020204030204" pitchFamily="49" charset="0"/>
                          <a:cs typeface="Consolas" panose="020B0609020204030204" pitchFamily="49" charset="0"/>
                        </a:rPr>
                        <a:t>strb</a:t>
                      </a:r>
                      <a:r>
                        <a:rPr lang="en-US" sz="1800" b="0" dirty="0">
                          <a:solidFill>
                            <a:schemeClr val="tx2"/>
                          </a:solidFill>
                          <a:latin typeface="Consolas" panose="020B0609020204030204" pitchFamily="49" charset="0"/>
                          <a:cs typeface="Consolas" panose="020B0609020204030204" pitchFamily="49" charset="0"/>
                        </a:rPr>
                        <a:t>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-BUF+1]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41723941"/>
                  </a:ext>
                </a:extLst>
              </a:tr>
              <a:tr h="2937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char </a:t>
                      </a:r>
                      <a:r>
                        <a:rPr lang="en-US" sz="1800" b="0" dirty="0" err="1">
                          <a:solidFill>
                            <a:schemeClr val="accent1"/>
                          </a:solidFill>
                          <a:latin typeface="Consolas" panose="020B0609020204030204" pitchFamily="49" charset="0"/>
                          <a:cs typeface="Consolas" panose="020B0609020204030204" pitchFamily="49" charset="0"/>
                        </a:rPr>
                        <a:t>buf</a:t>
                      </a:r>
                      <a:r>
                        <a:rPr lang="en-US" sz="1800" b="0" dirty="0">
                          <a:solidFill>
                            <a:schemeClr val="accent1"/>
                          </a:solidFill>
                          <a:latin typeface="Consolas" panose="020B0609020204030204" pitchFamily="49" charset="0"/>
                          <a:cs typeface="Consolas" panose="020B0609020204030204" pitchFamily="49"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BUF-2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add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-BUF+2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err="1">
                          <a:solidFill>
                            <a:schemeClr val="tx2"/>
                          </a:solidFill>
                          <a:latin typeface="Consolas" panose="020B0609020204030204" pitchFamily="49" charset="0"/>
                          <a:cs typeface="Consolas" panose="020B0609020204030204" pitchFamily="49" charset="0"/>
                        </a:rPr>
                        <a:t>ldrb</a:t>
                      </a:r>
                      <a:r>
                        <a:rPr lang="en-US" sz="1800" b="0" dirty="0">
                          <a:solidFill>
                            <a:schemeClr val="tx2"/>
                          </a:solidFill>
                          <a:latin typeface="Consolas" panose="020B0609020204030204" pitchFamily="49" charset="0"/>
                          <a:cs typeface="Consolas" panose="020B0609020204030204" pitchFamily="49" charset="0"/>
                        </a:rPr>
                        <a:t>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-BUF+2]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err="1">
                          <a:solidFill>
                            <a:schemeClr val="tx2"/>
                          </a:solidFill>
                          <a:latin typeface="Consolas" panose="020B0609020204030204" pitchFamily="49" charset="0"/>
                          <a:cs typeface="Consolas" panose="020B0609020204030204" pitchFamily="49" charset="0"/>
                        </a:rPr>
                        <a:t>strb</a:t>
                      </a:r>
                      <a:r>
                        <a:rPr lang="en-US" sz="1800" b="0" dirty="0">
                          <a:solidFill>
                            <a:schemeClr val="tx2"/>
                          </a:solidFill>
                          <a:latin typeface="Consolas" panose="020B0609020204030204" pitchFamily="49" charset="0"/>
                          <a:cs typeface="Consolas" panose="020B0609020204030204" pitchFamily="49" charset="0"/>
                        </a:rPr>
                        <a:t>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-BUF+2]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489881575"/>
                  </a:ext>
                </a:extLst>
              </a:tr>
            </a:tbl>
          </a:graphicData>
        </a:graphic>
      </p:graphicFrame>
      <p:sp>
        <p:nvSpPr>
          <p:cNvPr id="25" name="Rectangle 24">
            <a:extLst>
              <a:ext uri="{FF2B5EF4-FFF2-40B4-BE49-F238E27FC236}">
                <a16:creationId xmlns:a16="http://schemas.microsoft.com/office/drawing/2014/main" id="{6DEC82E4-DB65-05BA-CBC3-BDEA84D03F11}"/>
              </a:ext>
            </a:extLst>
          </p:cNvPr>
          <p:cNvSpPr/>
          <p:nvPr/>
        </p:nvSpPr>
        <p:spPr>
          <a:xfrm>
            <a:off x="9737439" y="2875651"/>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79869D10-0E43-FE47-DCE0-830BEE31CCBE}"/>
              </a:ext>
            </a:extLst>
          </p:cNvPr>
          <p:cNvSpPr/>
          <p:nvPr/>
        </p:nvSpPr>
        <p:spPr>
          <a:xfrm>
            <a:off x="9731625" y="3996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8BB739ED-7FC7-8956-4079-8DFF5EB2048B}"/>
              </a:ext>
            </a:extLst>
          </p:cNvPr>
          <p:cNvSpPr/>
          <p:nvPr/>
        </p:nvSpPr>
        <p:spPr>
          <a:xfrm>
            <a:off x="9731625" y="347962"/>
            <a:ext cx="1375959" cy="312087"/>
          </a:xfrm>
          <a:prstGeom prst="rect">
            <a:avLst/>
          </a:prstGeom>
          <a:solidFill>
            <a:srgbClr val="00B0F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68" name="Rectangle 67">
            <a:extLst>
              <a:ext uri="{FF2B5EF4-FFF2-40B4-BE49-F238E27FC236}">
                <a16:creationId xmlns:a16="http://schemas.microsoft.com/office/drawing/2014/main" id="{E55BBDFA-E582-BD25-C266-4BFB7C61EA31}"/>
              </a:ext>
            </a:extLst>
          </p:cNvPr>
          <p:cNvSpPr/>
          <p:nvPr/>
        </p:nvSpPr>
        <p:spPr>
          <a:xfrm>
            <a:off x="9731625" y="676259"/>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a:t>
            </a:r>
            <a:r>
              <a:rPr lang="en-US" dirty="0" err="1"/>
              <a:t>fp</a:t>
            </a:r>
            <a:endParaRPr lang="en-US" dirty="0"/>
          </a:p>
        </p:txBody>
      </p:sp>
      <p:sp>
        <p:nvSpPr>
          <p:cNvPr id="69" name="Rectangle 68">
            <a:extLst>
              <a:ext uri="{FF2B5EF4-FFF2-40B4-BE49-F238E27FC236}">
                <a16:creationId xmlns:a16="http://schemas.microsoft.com/office/drawing/2014/main" id="{2D64C7CC-62EF-2C65-412B-5021C314D76D}"/>
              </a:ext>
            </a:extLst>
          </p:cNvPr>
          <p:cNvSpPr/>
          <p:nvPr/>
        </p:nvSpPr>
        <p:spPr>
          <a:xfrm>
            <a:off x="9731625" y="991231"/>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70" name="Rectangle 69">
            <a:extLst>
              <a:ext uri="{FF2B5EF4-FFF2-40B4-BE49-F238E27FC236}">
                <a16:creationId xmlns:a16="http://schemas.microsoft.com/office/drawing/2014/main" id="{BF166826-01FA-0130-44E2-3FDB707B2133}"/>
              </a:ext>
            </a:extLst>
          </p:cNvPr>
          <p:cNvSpPr/>
          <p:nvPr/>
        </p:nvSpPr>
        <p:spPr>
          <a:xfrm>
            <a:off x="9731625" y="1296869"/>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75" name="TextBox 74">
            <a:extLst>
              <a:ext uri="{FF2B5EF4-FFF2-40B4-BE49-F238E27FC236}">
                <a16:creationId xmlns:a16="http://schemas.microsoft.com/office/drawing/2014/main" id="{A80240C1-9053-2D2F-7B8A-517B77A02024}"/>
              </a:ext>
            </a:extLst>
          </p:cNvPr>
          <p:cNvSpPr txBox="1"/>
          <p:nvPr/>
        </p:nvSpPr>
        <p:spPr>
          <a:xfrm>
            <a:off x="11719992" y="432746"/>
            <a:ext cx="428322" cy="338554"/>
          </a:xfrm>
          <a:prstGeom prst="rect">
            <a:avLst/>
          </a:prstGeom>
          <a:solidFill>
            <a:schemeClr val="accent4">
              <a:lumMod val="20000"/>
              <a:lumOff val="80000"/>
            </a:schemeClr>
          </a:solidFill>
          <a:ln w="31750">
            <a:solidFill>
              <a:schemeClr val="accent5"/>
            </a:solidFill>
          </a:ln>
        </p:spPr>
        <p:txBody>
          <a:bodyPr wrap="square" rtlCol="0">
            <a:spAutoFit/>
          </a:bodyPr>
          <a:lstStyle/>
          <a:p>
            <a:r>
              <a:rPr lang="en-US" sz="1600" dirty="0" err="1"/>
              <a:t>fp</a:t>
            </a:r>
            <a:endParaRPr lang="en-US" sz="1600" dirty="0"/>
          </a:p>
        </p:txBody>
      </p:sp>
      <p:sp>
        <p:nvSpPr>
          <p:cNvPr id="76" name="Left Arrow 75">
            <a:extLst>
              <a:ext uri="{FF2B5EF4-FFF2-40B4-BE49-F238E27FC236}">
                <a16:creationId xmlns:a16="http://schemas.microsoft.com/office/drawing/2014/main" id="{152109DA-C7AD-ABC5-FA3F-55E2FF3E0FE2}"/>
              </a:ext>
            </a:extLst>
          </p:cNvPr>
          <p:cNvSpPr/>
          <p:nvPr/>
        </p:nvSpPr>
        <p:spPr>
          <a:xfrm>
            <a:off x="11107435" y="530417"/>
            <a:ext cx="579469" cy="12726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Down Arrow 78">
            <a:extLst>
              <a:ext uri="{FF2B5EF4-FFF2-40B4-BE49-F238E27FC236}">
                <a16:creationId xmlns:a16="http://schemas.microsoft.com/office/drawing/2014/main" id="{CC0D263F-4A53-0B5F-7C95-0BE6295CDA89}"/>
              </a:ext>
            </a:extLst>
          </p:cNvPr>
          <p:cNvSpPr/>
          <p:nvPr/>
        </p:nvSpPr>
        <p:spPr>
          <a:xfrm>
            <a:off x="10222330" y="3184174"/>
            <a:ext cx="518474" cy="32644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Left Arrow 82">
            <a:extLst>
              <a:ext uri="{FF2B5EF4-FFF2-40B4-BE49-F238E27FC236}">
                <a16:creationId xmlns:a16="http://schemas.microsoft.com/office/drawing/2014/main" id="{7932B755-2320-50E9-EB6F-6BF6060F7BFD}"/>
              </a:ext>
            </a:extLst>
          </p:cNvPr>
          <p:cNvSpPr/>
          <p:nvPr/>
        </p:nvSpPr>
        <p:spPr>
          <a:xfrm>
            <a:off x="11068284" y="2814704"/>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330337EB-7899-81E1-F912-8ED7F288EBE6}"/>
              </a:ext>
            </a:extLst>
          </p:cNvPr>
          <p:cNvSpPr txBox="1"/>
          <p:nvPr/>
        </p:nvSpPr>
        <p:spPr>
          <a:xfrm>
            <a:off x="11587592" y="2800313"/>
            <a:ext cx="428322" cy="338554"/>
          </a:xfrm>
          <a:prstGeom prst="rect">
            <a:avLst/>
          </a:prstGeom>
          <a:solidFill>
            <a:schemeClr val="accent4">
              <a:lumMod val="20000"/>
              <a:lumOff val="80000"/>
            </a:schemeClr>
          </a:solidFill>
          <a:ln w="31750">
            <a:solidFill>
              <a:schemeClr val="accent5"/>
            </a:solidFill>
          </a:ln>
        </p:spPr>
        <p:txBody>
          <a:bodyPr wrap="square" rtlCol="0">
            <a:spAutoFit/>
          </a:bodyPr>
          <a:lstStyle/>
          <a:p>
            <a:r>
              <a:rPr lang="en-US" sz="1600" dirty="0" err="1"/>
              <a:t>sp</a:t>
            </a:r>
            <a:r>
              <a:rPr lang="en-US" sz="1600" dirty="0"/>
              <a:t> </a:t>
            </a:r>
          </a:p>
        </p:txBody>
      </p:sp>
      <p:cxnSp>
        <p:nvCxnSpPr>
          <p:cNvPr id="85" name="Straight Connector 84">
            <a:extLst>
              <a:ext uri="{FF2B5EF4-FFF2-40B4-BE49-F238E27FC236}">
                <a16:creationId xmlns:a16="http://schemas.microsoft.com/office/drawing/2014/main" id="{6E2D2E0F-2847-FBE7-05C1-9242579C75DE}"/>
              </a:ext>
            </a:extLst>
          </p:cNvPr>
          <p:cNvCxnSpPr>
            <a:cxnSpLocks/>
          </p:cNvCxnSpPr>
          <p:nvPr/>
        </p:nvCxnSpPr>
        <p:spPr>
          <a:xfrm>
            <a:off x="7836664" y="651283"/>
            <a:ext cx="1958919" cy="876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FD3108AC-C699-64DE-3FBC-67FF6386C11C}"/>
              </a:ext>
            </a:extLst>
          </p:cNvPr>
          <p:cNvCxnSpPr>
            <a:cxnSpLocks/>
          </p:cNvCxnSpPr>
          <p:nvPr/>
        </p:nvCxnSpPr>
        <p:spPr>
          <a:xfrm>
            <a:off x="8325501" y="2228472"/>
            <a:ext cx="1370367" cy="1168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2C66F6E1-CF97-3D1D-40E7-C48B42F387DD}"/>
              </a:ext>
            </a:extLst>
          </p:cNvPr>
          <p:cNvCxnSpPr>
            <a:cxnSpLocks/>
          </p:cNvCxnSpPr>
          <p:nvPr/>
        </p:nvCxnSpPr>
        <p:spPr>
          <a:xfrm>
            <a:off x="8727930" y="1924866"/>
            <a:ext cx="100239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2" name="Up-Down Arrow 91">
            <a:extLst>
              <a:ext uri="{FF2B5EF4-FFF2-40B4-BE49-F238E27FC236}">
                <a16:creationId xmlns:a16="http://schemas.microsoft.com/office/drawing/2014/main" id="{1B39C7FB-68CE-A388-9A45-332E544097A6}"/>
              </a:ext>
            </a:extLst>
          </p:cNvPr>
          <p:cNvSpPr/>
          <p:nvPr/>
        </p:nvSpPr>
        <p:spPr>
          <a:xfrm>
            <a:off x="9062701" y="676259"/>
            <a:ext cx="109012" cy="1220612"/>
          </a:xfrm>
          <a:prstGeom prst="upDown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ounded Rectangle 92">
            <a:extLst>
              <a:ext uri="{FF2B5EF4-FFF2-40B4-BE49-F238E27FC236}">
                <a16:creationId xmlns:a16="http://schemas.microsoft.com/office/drawing/2014/main" id="{007A5243-E1D8-AAF1-0B08-87689AB4FE80}"/>
              </a:ext>
            </a:extLst>
          </p:cNvPr>
          <p:cNvSpPr/>
          <p:nvPr/>
        </p:nvSpPr>
        <p:spPr bwMode="auto">
          <a:xfrm>
            <a:off x="247623" y="555168"/>
            <a:ext cx="4342524" cy="3515439"/>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accent6"/>
                </a:solidFill>
                <a:latin typeface="Consolas" panose="020B0609020204030204" pitchFamily="49" charset="0"/>
                <a:cs typeface="Consolas" panose="020B0609020204030204" pitchFamily="49" charset="0"/>
              </a:rPr>
              <a:t>.type   main, %function</a:t>
            </a:r>
          </a:p>
          <a:p>
            <a:r>
              <a:rPr lang="en-US" dirty="0">
                <a:solidFill>
                  <a:schemeClr val="accent6"/>
                </a:solidFill>
                <a:latin typeface="Consolas" panose="020B0609020204030204" pitchFamily="49" charset="0"/>
                <a:cs typeface="Consolas" panose="020B0609020204030204" pitchFamily="49" charset="0"/>
              </a:rPr>
              <a:t>.global main</a:t>
            </a:r>
          </a:p>
          <a:p>
            <a:endParaRPr lang="en-US" dirty="0">
              <a:solidFill>
                <a:schemeClr val="accent6"/>
              </a:solidFill>
              <a:latin typeface="Consolas" panose="020B0609020204030204" pitchFamily="49" charset="0"/>
              <a:cs typeface="Consolas" panose="020B0609020204030204" pitchFamily="49" charset="0"/>
            </a:endParaRPr>
          </a:p>
          <a:p>
            <a:r>
              <a:rPr lang="en-US" dirty="0">
                <a:solidFill>
                  <a:schemeClr val="accent6"/>
                </a:solidFill>
                <a:latin typeface="Consolas" panose="020B0609020204030204" pitchFamily="49" charset="0"/>
                <a:cs typeface="Consolas" panose="020B0609020204030204" pitchFamily="49" charset="0"/>
              </a:rPr>
              <a:t>.</a:t>
            </a:r>
            <a:r>
              <a:rPr lang="en-US" dirty="0" err="1">
                <a:solidFill>
                  <a:schemeClr val="accent6"/>
                </a:solidFill>
                <a:latin typeface="Consolas" panose="020B0609020204030204" pitchFamily="49" charset="0"/>
                <a:cs typeface="Consolas" panose="020B0609020204030204" pitchFamily="49" charset="0"/>
              </a:rPr>
              <a:t>equ</a:t>
            </a:r>
            <a:r>
              <a:rPr lang="en-US" dirty="0">
                <a:solidFill>
                  <a:schemeClr val="accent6"/>
                </a:solidFill>
                <a:latin typeface="Consolas" panose="020B0609020204030204" pitchFamily="49" charset="0"/>
                <a:cs typeface="Consolas" panose="020B0609020204030204" pitchFamily="49" charset="0"/>
              </a:rPr>
              <a:t>    FP_OFF,    12</a:t>
            </a:r>
          </a:p>
          <a:p>
            <a:endParaRPr lang="en-US" dirty="0">
              <a:solidFill>
                <a:schemeClr val="accent6"/>
              </a:solidFill>
              <a:latin typeface="Consolas" panose="020B0609020204030204" pitchFamily="49" charset="0"/>
              <a:cs typeface="Consolas" panose="020B0609020204030204" pitchFamily="49" charset="0"/>
            </a:endParaRPr>
          </a:p>
          <a:p>
            <a:endParaRPr lang="en-US" dirty="0">
              <a:solidFill>
                <a:schemeClr val="accent6"/>
              </a:solidFill>
              <a:latin typeface="Consolas" panose="020B0609020204030204" pitchFamily="49" charset="0"/>
              <a:cs typeface="Consolas" panose="020B0609020204030204" pitchFamily="49" charset="0"/>
            </a:endParaRPr>
          </a:p>
          <a:p>
            <a:r>
              <a:rPr lang="en-US" dirty="0">
                <a:solidFill>
                  <a:schemeClr val="accent6"/>
                </a:solidFill>
                <a:latin typeface="Consolas" panose="020B0609020204030204" pitchFamily="49" charset="0"/>
                <a:cs typeface="Consolas" panose="020B0609020204030204" pitchFamily="49" charset="0"/>
              </a:rPr>
              <a:t>.</a:t>
            </a:r>
            <a:r>
              <a:rPr lang="en-US" dirty="0" err="1">
                <a:solidFill>
                  <a:schemeClr val="accent6"/>
                </a:solidFill>
                <a:latin typeface="Consolas" panose="020B0609020204030204" pitchFamily="49" charset="0"/>
                <a:cs typeface="Consolas" panose="020B0609020204030204" pitchFamily="49" charset="0"/>
              </a:rPr>
              <a:t>equ</a:t>
            </a:r>
            <a:r>
              <a:rPr lang="en-US" dirty="0">
                <a:solidFill>
                  <a:schemeClr val="accent6"/>
                </a:solidFill>
                <a:latin typeface="Consolas" panose="020B0609020204030204" pitchFamily="49" charset="0"/>
                <a:cs typeface="Consolas" panose="020B0609020204030204" pitchFamily="49" charset="0"/>
              </a:rPr>
              <a:t>    C,         4 + FP_OFF</a:t>
            </a:r>
          </a:p>
          <a:p>
            <a:r>
              <a:rPr lang="en-US" dirty="0">
                <a:solidFill>
                  <a:schemeClr val="accent6"/>
                </a:solidFill>
                <a:latin typeface="Consolas" panose="020B0609020204030204" pitchFamily="49" charset="0"/>
                <a:cs typeface="Consolas" panose="020B0609020204030204" pitchFamily="49" charset="0"/>
              </a:rPr>
              <a:t>.</a:t>
            </a:r>
            <a:r>
              <a:rPr lang="en-US" dirty="0" err="1">
                <a:solidFill>
                  <a:schemeClr val="accent6"/>
                </a:solidFill>
                <a:latin typeface="Consolas" panose="020B0609020204030204" pitchFamily="49" charset="0"/>
                <a:cs typeface="Consolas" panose="020B0609020204030204" pitchFamily="49" charset="0"/>
              </a:rPr>
              <a:t>equ</a:t>
            </a:r>
            <a:r>
              <a:rPr lang="en-US" dirty="0">
                <a:solidFill>
                  <a:schemeClr val="accent6"/>
                </a:solidFill>
                <a:latin typeface="Consolas" panose="020B0609020204030204" pitchFamily="49" charset="0"/>
                <a:cs typeface="Consolas" panose="020B0609020204030204" pitchFamily="49" charset="0"/>
              </a:rPr>
              <a:t>    COUNT,     4 + C</a:t>
            </a:r>
          </a:p>
          <a:p>
            <a:r>
              <a:rPr lang="en-US" dirty="0">
                <a:solidFill>
                  <a:schemeClr val="accent6"/>
                </a:solidFill>
                <a:latin typeface="Consolas" panose="020B0609020204030204" pitchFamily="49" charset="0"/>
                <a:cs typeface="Consolas" panose="020B0609020204030204" pitchFamily="49" charset="0"/>
              </a:rPr>
              <a:t>.</a:t>
            </a:r>
            <a:r>
              <a:rPr lang="en-US" dirty="0" err="1">
                <a:solidFill>
                  <a:schemeClr val="accent6"/>
                </a:solidFill>
                <a:latin typeface="Consolas" panose="020B0609020204030204" pitchFamily="49" charset="0"/>
                <a:cs typeface="Consolas" panose="020B0609020204030204" pitchFamily="49" charset="0"/>
              </a:rPr>
              <a:t>equ</a:t>
            </a:r>
            <a:r>
              <a:rPr lang="en-US" dirty="0">
                <a:solidFill>
                  <a:schemeClr val="accent6"/>
                </a:solidFill>
                <a:latin typeface="Consolas" panose="020B0609020204030204" pitchFamily="49" charset="0"/>
                <a:cs typeface="Consolas" panose="020B0609020204030204" pitchFamily="49" charset="0"/>
              </a:rPr>
              <a:t>    BUF,       4 + COUNT</a:t>
            </a:r>
          </a:p>
          <a:p>
            <a:r>
              <a:rPr lang="en-US" dirty="0">
                <a:solidFill>
                  <a:schemeClr val="accent6"/>
                </a:solidFill>
                <a:latin typeface="Consolas" panose="020B0609020204030204" pitchFamily="49" charset="0"/>
                <a:cs typeface="Consolas" panose="020B0609020204030204" pitchFamily="49" charset="0"/>
              </a:rPr>
              <a:t>.</a:t>
            </a:r>
            <a:r>
              <a:rPr lang="en-US" dirty="0" err="1">
                <a:solidFill>
                  <a:schemeClr val="accent6"/>
                </a:solidFill>
                <a:latin typeface="Consolas" panose="020B0609020204030204" pitchFamily="49" charset="0"/>
                <a:cs typeface="Consolas" panose="020B0609020204030204" pitchFamily="49" charset="0"/>
              </a:rPr>
              <a:t>equ</a:t>
            </a:r>
            <a:r>
              <a:rPr lang="en-US" dirty="0">
                <a:solidFill>
                  <a:schemeClr val="accent6"/>
                </a:solidFill>
                <a:latin typeface="Consolas" panose="020B0609020204030204" pitchFamily="49" charset="0"/>
                <a:cs typeface="Consolas" panose="020B0609020204030204" pitchFamily="49" charset="0"/>
              </a:rPr>
              <a:t>    PAD,       4 + BUF</a:t>
            </a:r>
          </a:p>
          <a:p>
            <a:r>
              <a:rPr lang="en-US" dirty="0">
                <a:solidFill>
                  <a:schemeClr val="accent6"/>
                </a:solidFill>
                <a:latin typeface="Consolas" panose="020B0609020204030204" pitchFamily="49" charset="0"/>
                <a:cs typeface="Consolas" panose="020B0609020204030204" pitchFamily="49" charset="0"/>
              </a:rPr>
              <a:t>.</a:t>
            </a:r>
            <a:r>
              <a:rPr lang="en-US" dirty="0" err="1">
                <a:solidFill>
                  <a:schemeClr val="accent6"/>
                </a:solidFill>
                <a:latin typeface="Consolas" panose="020B0609020204030204" pitchFamily="49" charset="0"/>
                <a:cs typeface="Consolas" panose="020B0609020204030204" pitchFamily="49" charset="0"/>
              </a:rPr>
              <a:t>equ</a:t>
            </a:r>
            <a:r>
              <a:rPr lang="en-US" dirty="0">
                <a:solidFill>
                  <a:schemeClr val="accent6"/>
                </a:solidFill>
                <a:latin typeface="Consolas" panose="020B0609020204030204" pitchFamily="49" charset="0"/>
                <a:cs typeface="Consolas" panose="020B0609020204030204" pitchFamily="49" charset="0"/>
              </a:rPr>
              <a:t>    FRMADD,    PAD – FP_OFF</a:t>
            </a:r>
          </a:p>
          <a:p>
            <a:r>
              <a:rPr lang="en-US" i="1" dirty="0">
                <a:solidFill>
                  <a:srgbClr val="2C895B"/>
                </a:solidFill>
                <a:latin typeface="Consolas" panose="020B0609020204030204" pitchFamily="49" charset="0"/>
                <a:cs typeface="Consolas" panose="020B0609020204030204" pitchFamily="49" charset="0"/>
              </a:rPr>
              <a:t>// FRMADD =  28 - 12 = 16  </a:t>
            </a:r>
          </a:p>
        </p:txBody>
      </p:sp>
      <p:sp>
        <p:nvSpPr>
          <p:cNvPr id="97" name="TextBox 96">
            <a:extLst>
              <a:ext uri="{FF2B5EF4-FFF2-40B4-BE49-F238E27FC236}">
                <a16:creationId xmlns:a16="http://schemas.microsoft.com/office/drawing/2014/main" id="{8CA030F4-DB8B-2D6E-21D9-41B5DF36256F}"/>
              </a:ext>
            </a:extLst>
          </p:cNvPr>
          <p:cNvSpPr txBox="1"/>
          <p:nvPr/>
        </p:nvSpPr>
        <p:spPr>
          <a:xfrm>
            <a:off x="9326885" y="1562781"/>
            <a:ext cx="312906" cy="369332"/>
          </a:xfrm>
          <a:prstGeom prst="rect">
            <a:avLst/>
          </a:prstGeom>
          <a:noFill/>
        </p:spPr>
        <p:txBody>
          <a:bodyPr wrap="none" rtlCol="0">
            <a:spAutoFit/>
          </a:bodyPr>
          <a:lstStyle/>
          <a:p>
            <a:r>
              <a:rPr lang="en-US" dirty="0">
                <a:solidFill>
                  <a:srgbClr val="FF0000"/>
                </a:solidFill>
                <a:latin typeface="Consolas" panose="020B0609020204030204" pitchFamily="49" charset="0"/>
                <a:cs typeface="Consolas" panose="020B0609020204030204" pitchFamily="49" charset="0"/>
              </a:rPr>
              <a:t>4</a:t>
            </a:r>
          </a:p>
        </p:txBody>
      </p:sp>
      <p:sp>
        <p:nvSpPr>
          <p:cNvPr id="98" name="TextBox 97">
            <a:extLst>
              <a:ext uri="{FF2B5EF4-FFF2-40B4-BE49-F238E27FC236}">
                <a16:creationId xmlns:a16="http://schemas.microsoft.com/office/drawing/2014/main" id="{37CAA66A-331F-70D5-64CE-0D91EA9B886F}"/>
              </a:ext>
            </a:extLst>
          </p:cNvPr>
          <p:cNvSpPr txBox="1"/>
          <p:nvPr/>
        </p:nvSpPr>
        <p:spPr>
          <a:xfrm>
            <a:off x="9298381" y="1935588"/>
            <a:ext cx="312906" cy="369332"/>
          </a:xfrm>
          <a:prstGeom prst="rect">
            <a:avLst/>
          </a:prstGeom>
          <a:noFill/>
        </p:spPr>
        <p:txBody>
          <a:bodyPr wrap="none" rtlCol="0">
            <a:spAutoFit/>
          </a:bodyPr>
          <a:lstStyle/>
          <a:p>
            <a:r>
              <a:rPr lang="en-US" dirty="0">
                <a:solidFill>
                  <a:srgbClr val="FF0000"/>
                </a:solidFill>
                <a:latin typeface="Consolas" panose="020B0609020204030204" pitchFamily="49" charset="0"/>
                <a:cs typeface="Consolas" panose="020B0609020204030204" pitchFamily="49" charset="0"/>
              </a:rPr>
              <a:t>4</a:t>
            </a:r>
          </a:p>
        </p:txBody>
      </p:sp>
      <p:sp>
        <p:nvSpPr>
          <p:cNvPr id="103" name="Rectangle 102">
            <a:extLst>
              <a:ext uri="{FF2B5EF4-FFF2-40B4-BE49-F238E27FC236}">
                <a16:creationId xmlns:a16="http://schemas.microsoft.com/office/drawing/2014/main" id="{B3C8EE5D-B196-38FA-F800-86F3C59254D2}"/>
              </a:ext>
            </a:extLst>
          </p:cNvPr>
          <p:cNvSpPr/>
          <p:nvPr/>
        </p:nvSpPr>
        <p:spPr>
          <a:xfrm rot="16200000">
            <a:off x="8413657" y="1181163"/>
            <a:ext cx="899776" cy="307777"/>
          </a:xfrm>
          <a:prstGeom prst="rect">
            <a:avLst/>
          </a:prstGeom>
        </p:spPr>
        <p:txBody>
          <a:bodyPr wrap="square">
            <a:spAutoFit/>
          </a:bodyPr>
          <a:lstStyle/>
          <a:p>
            <a:r>
              <a:rPr lang="en-US" sz="1400" b="1" dirty="0" err="1">
                <a:solidFill>
                  <a:srgbClr val="FF0000"/>
                </a:solidFill>
                <a:latin typeface="Consolas" panose="020B0609020204030204" pitchFamily="49" charset="0"/>
                <a:cs typeface="Consolas" panose="020B0609020204030204" pitchFamily="49" charset="0"/>
              </a:rPr>
              <a:t>fp</a:t>
            </a:r>
            <a:r>
              <a:rPr lang="en-US" sz="1400" b="1" dirty="0">
                <a:solidFill>
                  <a:srgbClr val="FF0000"/>
                </a:solidFill>
                <a:latin typeface="Consolas" panose="020B0609020204030204" pitchFamily="49" charset="0"/>
                <a:cs typeface="Consolas" panose="020B0609020204030204" pitchFamily="49" charset="0"/>
              </a:rPr>
              <a:t> - 16</a:t>
            </a:r>
            <a:endParaRPr lang="en-US" sz="1400" b="1" dirty="0">
              <a:solidFill>
                <a:schemeClr val="accent5"/>
              </a:solidFill>
              <a:latin typeface="Consolas" panose="020B0609020204030204" pitchFamily="49" charset="0"/>
              <a:cs typeface="Consolas" panose="020B0609020204030204" pitchFamily="49" charset="0"/>
            </a:endParaRPr>
          </a:p>
        </p:txBody>
      </p:sp>
      <p:sp>
        <p:nvSpPr>
          <p:cNvPr id="104" name="Up-Down Arrow 103">
            <a:extLst>
              <a:ext uri="{FF2B5EF4-FFF2-40B4-BE49-F238E27FC236}">
                <a16:creationId xmlns:a16="http://schemas.microsoft.com/office/drawing/2014/main" id="{AE65B1AC-FAD1-4AC7-829B-D074F7E49EA6}"/>
              </a:ext>
            </a:extLst>
          </p:cNvPr>
          <p:cNvSpPr/>
          <p:nvPr/>
        </p:nvSpPr>
        <p:spPr>
          <a:xfrm>
            <a:off x="8476764" y="651283"/>
            <a:ext cx="125638" cy="1538601"/>
          </a:xfrm>
          <a:prstGeom prst="upDown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37959A14-F0CA-CFED-35E9-6198C0D25A2C}"/>
              </a:ext>
            </a:extLst>
          </p:cNvPr>
          <p:cNvSpPr/>
          <p:nvPr/>
        </p:nvSpPr>
        <p:spPr>
          <a:xfrm rot="16200000">
            <a:off x="7875613" y="1165709"/>
            <a:ext cx="899776" cy="307777"/>
          </a:xfrm>
          <a:prstGeom prst="rect">
            <a:avLst/>
          </a:prstGeom>
        </p:spPr>
        <p:txBody>
          <a:bodyPr wrap="square">
            <a:spAutoFit/>
          </a:bodyPr>
          <a:lstStyle/>
          <a:p>
            <a:r>
              <a:rPr lang="en-US" sz="1400" b="1" dirty="0" err="1">
                <a:solidFill>
                  <a:srgbClr val="FF0000"/>
                </a:solidFill>
                <a:latin typeface="Consolas" panose="020B0609020204030204" pitchFamily="49" charset="0"/>
                <a:cs typeface="Consolas" panose="020B0609020204030204" pitchFamily="49" charset="0"/>
              </a:rPr>
              <a:t>fp</a:t>
            </a:r>
            <a:r>
              <a:rPr lang="en-US" sz="1400" b="1" dirty="0">
                <a:solidFill>
                  <a:srgbClr val="FF0000"/>
                </a:solidFill>
                <a:latin typeface="Consolas" panose="020B0609020204030204" pitchFamily="49" charset="0"/>
                <a:cs typeface="Consolas" panose="020B0609020204030204" pitchFamily="49" charset="0"/>
              </a:rPr>
              <a:t> - 20</a:t>
            </a:r>
            <a:endParaRPr lang="en-US" sz="1400" b="1" dirty="0">
              <a:solidFill>
                <a:schemeClr val="accent5"/>
              </a:solidFill>
              <a:latin typeface="Consolas" panose="020B0609020204030204" pitchFamily="49" charset="0"/>
              <a:cs typeface="Consolas" panose="020B0609020204030204" pitchFamily="49" charset="0"/>
            </a:endParaRPr>
          </a:p>
        </p:txBody>
      </p:sp>
      <p:cxnSp>
        <p:nvCxnSpPr>
          <p:cNvPr id="106" name="Straight Connector 105">
            <a:extLst>
              <a:ext uri="{FF2B5EF4-FFF2-40B4-BE49-F238E27FC236}">
                <a16:creationId xmlns:a16="http://schemas.microsoft.com/office/drawing/2014/main" id="{B6429D42-352F-C975-4F3E-2E6BBBE1E8A2}"/>
              </a:ext>
            </a:extLst>
          </p:cNvPr>
          <p:cNvCxnSpPr>
            <a:cxnSpLocks/>
          </p:cNvCxnSpPr>
          <p:nvPr/>
        </p:nvCxnSpPr>
        <p:spPr>
          <a:xfrm>
            <a:off x="9229127" y="1619753"/>
            <a:ext cx="579469"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EA221E8-67C5-314A-6C3B-26203F630681}"/>
              </a:ext>
            </a:extLst>
          </p:cNvPr>
          <p:cNvCxnSpPr>
            <a:cxnSpLocks/>
          </p:cNvCxnSpPr>
          <p:nvPr/>
        </p:nvCxnSpPr>
        <p:spPr>
          <a:xfrm flipV="1">
            <a:off x="7052958" y="343284"/>
            <a:ext cx="2727590" cy="1245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2" name="Up-Down Arrow 111">
            <a:extLst>
              <a:ext uri="{FF2B5EF4-FFF2-40B4-BE49-F238E27FC236}">
                <a16:creationId xmlns:a16="http://schemas.microsoft.com/office/drawing/2014/main" id="{C4EF43BA-7A78-F6D4-71A7-12B3A200740A}"/>
              </a:ext>
            </a:extLst>
          </p:cNvPr>
          <p:cNvSpPr/>
          <p:nvPr/>
        </p:nvSpPr>
        <p:spPr>
          <a:xfrm>
            <a:off x="7980546" y="654975"/>
            <a:ext cx="117715" cy="1904241"/>
          </a:xfrm>
          <a:prstGeom prst="upDown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6EFDE06A-B238-7AB9-E902-B2DA67D01E36}"/>
              </a:ext>
            </a:extLst>
          </p:cNvPr>
          <p:cNvSpPr/>
          <p:nvPr/>
        </p:nvSpPr>
        <p:spPr>
          <a:xfrm rot="16200000">
            <a:off x="6192320" y="1316377"/>
            <a:ext cx="1896874" cy="738664"/>
          </a:xfrm>
          <a:prstGeom prst="rect">
            <a:avLst/>
          </a:prstGeom>
        </p:spPr>
        <p:txBody>
          <a:bodyPr wrap="square">
            <a:spAutoFit/>
          </a:bodyPr>
          <a:lstStyle/>
          <a:p>
            <a:pPr algn="ctr"/>
            <a:r>
              <a:rPr lang="en-US" sz="1400" b="1" dirty="0">
                <a:solidFill>
                  <a:srgbClr val="0070C0"/>
                </a:solidFill>
                <a:latin typeface="Consolas" panose="020B0609020204030204" pitchFamily="49" charset="0"/>
                <a:cs typeface="Consolas" panose="020B0609020204030204" pitchFamily="49" charset="0"/>
              </a:rPr>
              <a:t>Total frame size</a:t>
            </a:r>
          </a:p>
          <a:p>
            <a:pPr algn="ctr"/>
            <a:r>
              <a:rPr lang="en-US" sz="1400" b="1" dirty="0">
                <a:solidFill>
                  <a:srgbClr val="0070C0"/>
                </a:solidFill>
                <a:latin typeface="Consolas" panose="020B0609020204030204" pitchFamily="49" charset="0"/>
                <a:cs typeface="Consolas" panose="020B0609020204030204" pitchFamily="49" charset="0"/>
              </a:rPr>
              <a:t>32 bytes</a:t>
            </a:r>
          </a:p>
          <a:p>
            <a:pPr algn="ctr"/>
            <a:r>
              <a:rPr lang="en-US" sz="1400" b="1" dirty="0">
                <a:solidFill>
                  <a:srgbClr val="0070C0"/>
                </a:solidFill>
                <a:latin typeface="Consolas" panose="020B0609020204030204" pitchFamily="49" charset="0"/>
                <a:cs typeface="Consolas" panose="020B0609020204030204" pitchFamily="49" charset="0"/>
              </a:rPr>
              <a:t>8-byte aligned</a:t>
            </a:r>
          </a:p>
        </p:txBody>
      </p:sp>
      <p:sp>
        <p:nvSpPr>
          <p:cNvPr id="4" name="Rectangle 3">
            <a:extLst>
              <a:ext uri="{FF2B5EF4-FFF2-40B4-BE49-F238E27FC236}">
                <a16:creationId xmlns:a16="http://schemas.microsoft.com/office/drawing/2014/main" id="{7E65E3B5-441C-76FD-57C3-812E88ED9B00}"/>
              </a:ext>
            </a:extLst>
          </p:cNvPr>
          <p:cNvSpPr/>
          <p:nvPr/>
        </p:nvSpPr>
        <p:spPr>
          <a:xfrm>
            <a:off x="10134213" y="2247129"/>
            <a:ext cx="979185" cy="312087"/>
          </a:xfrm>
          <a:prstGeom prst="rect">
            <a:avLst/>
          </a:prstGeom>
          <a:solidFill>
            <a:srgbClr val="FFC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rPr>
              <a:t>buf</a:t>
            </a:r>
            <a:endParaRPr lang="en-US" dirty="0">
              <a:solidFill>
                <a:schemeClr val="accent6"/>
              </a:solidFill>
            </a:endParaRPr>
          </a:p>
        </p:txBody>
      </p:sp>
      <p:sp>
        <p:nvSpPr>
          <p:cNvPr id="5" name="Rectangle 4">
            <a:extLst>
              <a:ext uri="{FF2B5EF4-FFF2-40B4-BE49-F238E27FC236}">
                <a16:creationId xmlns:a16="http://schemas.microsoft.com/office/drawing/2014/main" id="{6C14F233-E9FD-342C-3F24-0C49A8AA6EC8}"/>
              </a:ext>
            </a:extLst>
          </p:cNvPr>
          <p:cNvSpPr/>
          <p:nvPr/>
        </p:nvSpPr>
        <p:spPr>
          <a:xfrm>
            <a:off x="9737439" y="2253763"/>
            <a:ext cx="422783" cy="312087"/>
          </a:xfrm>
          <a:prstGeom prst="rect">
            <a:avLst/>
          </a:prstGeom>
          <a:solidFill>
            <a:schemeClr val="bg1">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pad</a:t>
            </a:r>
          </a:p>
        </p:txBody>
      </p:sp>
      <p:sp>
        <p:nvSpPr>
          <p:cNvPr id="6" name="Rectangle 5">
            <a:extLst>
              <a:ext uri="{FF2B5EF4-FFF2-40B4-BE49-F238E27FC236}">
                <a16:creationId xmlns:a16="http://schemas.microsoft.com/office/drawing/2014/main" id="{37E1D49A-6361-B322-266C-69D94EBEF4F3}"/>
              </a:ext>
            </a:extLst>
          </p:cNvPr>
          <p:cNvSpPr/>
          <p:nvPr/>
        </p:nvSpPr>
        <p:spPr>
          <a:xfrm>
            <a:off x="9737438" y="2560028"/>
            <a:ext cx="1375959" cy="312087"/>
          </a:xfrm>
          <a:prstGeom prst="rect">
            <a:avLst/>
          </a:prstGeom>
          <a:solidFill>
            <a:schemeClr val="bg1">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frame pad</a:t>
            </a:r>
          </a:p>
        </p:txBody>
      </p:sp>
      <p:cxnSp>
        <p:nvCxnSpPr>
          <p:cNvPr id="7" name="Straight Connector 6">
            <a:extLst>
              <a:ext uri="{FF2B5EF4-FFF2-40B4-BE49-F238E27FC236}">
                <a16:creationId xmlns:a16="http://schemas.microsoft.com/office/drawing/2014/main" id="{734E9DE3-D548-9196-977E-4FF6EA73BA22}"/>
              </a:ext>
            </a:extLst>
          </p:cNvPr>
          <p:cNvCxnSpPr>
            <a:cxnSpLocks/>
          </p:cNvCxnSpPr>
          <p:nvPr/>
        </p:nvCxnSpPr>
        <p:spPr>
          <a:xfrm>
            <a:off x="7836664" y="2565850"/>
            <a:ext cx="1893661" cy="1450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7F7E0A2-5C34-06E8-2DC5-44BA738E517F}"/>
              </a:ext>
            </a:extLst>
          </p:cNvPr>
          <p:cNvSpPr txBox="1"/>
          <p:nvPr/>
        </p:nvSpPr>
        <p:spPr>
          <a:xfrm>
            <a:off x="8990743" y="2181201"/>
            <a:ext cx="817853" cy="369332"/>
          </a:xfrm>
          <a:prstGeom prst="rect">
            <a:avLst/>
          </a:prstGeom>
          <a:noFill/>
        </p:spPr>
        <p:txBody>
          <a:bodyPr wrap="none" rtlCol="0">
            <a:spAutoFit/>
          </a:bodyPr>
          <a:lstStyle/>
          <a:p>
            <a:r>
              <a:rPr lang="en-US" dirty="0">
                <a:solidFill>
                  <a:srgbClr val="FF0000"/>
                </a:solidFill>
                <a:latin typeface="Consolas" panose="020B0609020204030204" pitchFamily="49" charset="0"/>
                <a:cs typeface="Consolas" panose="020B0609020204030204" pitchFamily="49" charset="0"/>
              </a:rPr>
              <a:t>1 + 3</a:t>
            </a:r>
          </a:p>
        </p:txBody>
      </p:sp>
      <p:sp>
        <p:nvSpPr>
          <p:cNvPr id="14" name="Rectangle 13">
            <a:extLst>
              <a:ext uri="{FF2B5EF4-FFF2-40B4-BE49-F238E27FC236}">
                <a16:creationId xmlns:a16="http://schemas.microsoft.com/office/drawing/2014/main" id="{79223581-2709-D1E8-2068-4F97D9911DE3}"/>
              </a:ext>
            </a:extLst>
          </p:cNvPr>
          <p:cNvSpPr/>
          <p:nvPr/>
        </p:nvSpPr>
        <p:spPr>
          <a:xfrm rot="16200000">
            <a:off x="7368956" y="1149698"/>
            <a:ext cx="899776" cy="307777"/>
          </a:xfrm>
          <a:prstGeom prst="rect">
            <a:avLst/>
          </a:prstGeom>
        </p:spPr>
        <p:txBody>
          <a:bodyPr wrap="square">
            <a:spAutoFit/>
          </a:bodyPr>
          <a:lstStyle/>
          <a:p>
            <a:r>
              <a:rPr lang="en-US" sz="1400" b="1" dirty="0" err="1">
                <a:solidFill>
                  <a:srgbClr val="FF0000"/>
                </a:solidFill>
                <a:latin typeface="Consolas" panose="020B0609020204030204" pitchFamily="49" charset="0"/>
                <a:cs typeface="Consolas" panose="020B0609020204030204" pitchFamily="49" charset="0"/>
              </a:rPr>
              <a:t>fp</a:t>
            </a:r>
            <a:r>
              <a:rPr lang="en-US" sz="1400" b="1" dirty="0">
                <a:solidFill>
                  <a:srgbClr val="FF0000"/>
                </a:solidFill>
                <a:latin typeface="Consolas" panose="020B0609020204030204" pitchFamily="49" charset="0"/>
                <a:cs typeface="Consolas" panose="020B0609020204030204" pitchFamily="49" charset="0"/>
              </a:rPr>
              <a:t> - 24</a:t>
            </a:r>
            <a:endParaRPr lang="en-US" sz="1400" b="1" dirty="0">
              <a:solidFill>
                <a:schemeClr val="accent5"/>
              </a:solidFill>
              <a:latin typeface="Consolas" panose="020B0609020204030204" pitchFamily="49" charset="0"/>
              <a:cs typeface="Consolas" panose="020B0609020204030204" pitchFamily="49" charset="0"/>
            </a:endParaRPr>
          </a:p>
        </p:txBody>
      </p:sp>
      <p:cxnSp>
        <p:nvCxnSpPr>
          <p:cNvPr id="19" name="Straight Connector 18">
            <a:extLst>
              <a:ext uri="{FF2B5EF4-FFF2-40B4-BE49-F238E27FC236}">
                <a16:creationId xmlns:a16="http://schemas.microsoft.com/office/drawing/2014/main" id="{B467C8D6-5085-1138-C990-86107285AABC}"/>
              </a:ext>
            </a:extLst>
          </p:cNvPr>
          <p:cNvCxnSpPr>
            <a:cxnSpLocks/>
          </p:cNvCxnSpPr>
          <p:nvPr/>
        </p:nvCxnSpPr>
        <p:spPr>
          <a:xfrm>
            <a:off x="6924772" y="2870157"/>
            <a:ext cx="2812665" cy="778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1" name="Up-Down Arrow 20">
            <a:extLst>
              <a:ext uri="{FF2B5EF4-FFF2-40B4-BE49-F238E27FC236}">
                <a16:creationId xmlns:a16="http://schemas.microsoft.com/office/drawing/2014/main" id="{D7A50AD4-79D8-28E6-0F6C-D78CE09491E8}"/>
              </a:ext>
            </a:extLst>
          </p:cNvPr>
          <p:cNvSpPr/>
          <p:nvPr/>
        </p:nvSpPr>
        <p:spPr>
          <a:xfrm>
            <a:off x="7507186" y="378745"/>
            <a:ext cx="45719" cy="2456699"/>
          </a:xfrm>
          <a:prstGeom prst="upDown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Up-Down Arrow 21">
            <a:extLst>
              <a:ext uri="{FF2B5EF4-FFF2-40B4-BE49-F238E27FC236}">
                <a16:creationId xmlns:a16="http://schemas.microsoft.com/office/drawing/2014/main" id="{9D78946E-1E3C-AE88-8F7D-50EF3C4FD3F0}"/>
              </a:ext>
            </a:extLst>
          </p:cNvPr>
          <p:cNvSpPr/>
          <p:nvPr/>
        </p:nvSpPr>
        <p:spPr>
          <a:xfrm>
            <a:off x="11326634" y="1645281"/>
            <a:ext cx="45719" cy="1153535"/>
          </a:xfrm>
          <a:prstGeom prst="upDown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8A9A724-7BD8-A562-0851-DCFD6A999A95}"/>
              </a:ext>
            </a:extLst>
          </p:cNvPr>
          <p:cNvSpPr/>
          <p:nvPr/>
        </p:nvSpPr>
        <p:spPr>
          <a:xfrm rot="16200000">
            <a:off x="11094686" y="2058940"/>
            <a:ext cx="740898" cy="276999"/>
          </a:xfrm>
          <a:prstGeom prst="rect">
            <a:avLst/>
          </a:prstGeom>
        </p:spPr>
        <p:txBody>
          <a:bodyPr wrap="square">
            <a:spAutoFit/>
          </a:bodyPr>
          <a:lstStyle/>
          <a:p>
            <a:r>
              <a:rPr lang="en-US" sz="1200" dirty="0">
                <a:solidFill>
                  <a:srgbClr val="FF0000"/>
                </a:solidFill>
                <a:latin typeface="Consolas" panose="020B0609020204030204" pitchFamily="49" charset="0"/>
                <a:cs typeface="Consolas" panose="020B0609020204030204" pitchFamily="49" charset="0"/>
              </a:rPr>
              <a:t>FRMADD</a:t>
            </a:r>
            <a:endParaRPr lang="en-US" sz="1200" dirty="0">
              <a:solidFill>
                <a:schemeClr val="accent5"/>
              </a:solidFill>
              <a:latin typeface="Consolas" panose="020B0609020204030204" pitchFamily="49" charset="0"/>
              <a:cs typeface="Consolas" panose="020B0609020204030204" pitchFamily="49" charset="0"/>
            </a:endParaRPr>
          </a:p>
        </p:txBody>
      </p:sp>
      <p:cxnSp>
        <p:nvCxnSpPr>
          <p:cNvPr id="24" name="Straight Connector 23">
            <a:extLst>
              <a:ext uri="{FF2B5EF4-FFF2-40B4-BE49-F238E27FC236}">
                <a16:creationId xmlns:a16="http://schemas.microsoft.com/office/drawing/2014/main" id="{43E1194D-E5BB-7041-4E76-57AEA4568BB4}"/>
              </a:ext>
            </a:extLst>
          </p:cNvPr>
          <p:cNvCxnSpPr>
            <a:cxnSpLocks/>
          </p:cNvCxnSpPr>
          <p:nvPr/>
        </p:nvCxnSpPr>
        <p:spPr>
          <a:xfrm>
            <a:off x="11049741" y="1608956"/>
            <a:ext cx="57946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9" name="Up-Down Arrow 28">
            <a:extLst>
              <a:ext uri="{FF2B5EF4-FFF2-40B4-BE49-F238E27FC236}">
                <a16:creationId xmlns:a16="http://schemas.microsoft.com/office/drawing/2014/main" id="{40842AB0-2B8B-A4DB-6F78-C338C55257E1}"/>
              </a:ext>
            </a:extLst>
          </p:cNvPr>
          <p:cNvSpPr/>
          <p:nvPr/>
        </p:nvSpPr>
        <p:spPr>
          <a:xfrm>
            <a:off x="11284187" y="652929"/>
            <a:ext cx="94724" cy="937641"/>
          </a:xfrm>
          <a:prstGeom prst="upDown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D912F80-405E-468A-4DB4-BC2A79A64406}"/>
              </a:ext>
            </a:extLst>
          </p:cNvPr>
          <p:cNvSpPr/>
          <p:nvPr/>
        </p:nvSpPr>
        <p:spPr>
          <a:xfrm rot="16200000">
            <a:off x="11134122" y="974216"/>
            <a:ext cx="740898" cy="276999"/>
          </a:xfrm>
          <a:prstGeom prst="rect">
            <a:avLst/>
          </a:prstGeom>
        </p:spPr>
        <p:txBody>
          <a:bodyPr wrap="square">
            <a:spAutoFit/>
          </a:bodyPr>
          <a:lstStyle/>
          <a:p>
            <a:r>
              <a:rPr lang="en-US" sz="1200" dirty="0">
                <a:solidFill>
                  <a:srgbClr val="FF0000"/>
                </a:solidFill>
                <a:latin typeface="Consolas" panose="020B0609020204030204" pitchFamily="49" charset="0"/>
                <a:cs typeface="Consolas" panose="020B0609020204030204" pitchFamily="49" charset="0"/>
              </a:rPr>
              <a:t>FP_OFF</a:t>
            </a:r>
            <a:endParaRPr lang="en-US" sz="1200" dirty="0">
              <a:solidFill>
                <a:schemeClr val="accent5"/>
              </a:solidFill>
              <a:latin typeface="Consolas" panose="020B0609020204030204" pitchFamily="49" charset="0"/>
              <a:cs typeface="Consolas" panose="020B0609020204030204" pitchFamily="49" charset="0"/>
            </a:endParaRPr>
          </a:p>
        </p:txBody>
      </p:sp>
      <p:sp>
        <p:nvSpPr>
          <p:cNvPr id="8" name="TextBox 7">
            <a:extLst>
              <a:ext uri="{FF2B5EF4-FFF2-40B4-BE49-F238E27FC236}">
                <a16:creationId xmlns:a16="http://schemas.microsoft.com/office/drawing/2014/main" id="{7C9DA014-FF84-5EEE-1A81-01B35BCAC608}"/>
              </a:ext>
            </a:extLst>
          </p:cNvPr>
          <p:cNvSpPr txBox="1"/>
          <p:nvPr/>
        </p:nvSpPr>
        <p:spPr>
          <a:xfrm>
            <a:off x="9270337" y="2548742"/>
            <a:ext cx="312906" cy="369332"/>
          </a:xfrm>
          <a:prstGeom prst="rect">
            <a:avLst/>
          </a:prstGeom>
          <a:noFill/>
        </p:spPr>
        <p:txBody>
          <a:bodyPr wrap="none" rtlCol="0">
            <a:spAutoFit/>
          </a:bodyPr>
          <a:lstStyle/>
          <a:p>
            <a:r>
              <a:rPr lang="en-US" dirty="0">
                <a:solidFill>
                  <a:srgbClr val="FF0000"/>
                </a:solidFill>
                <a:latin typeface="Consolas" panose="020B0609020204030204" pitchFamily="49" charset="0"/>
                <a:cs typeface="Consolas" panose="020B0609020204030204" pitchFamily="49" charset="0"/>
              </a:rPr>
              <a:t>4</a:t>
            </a:r>
          </a:p>
        </p:txBody>
      </p:sp>
      <p:sp>
        <p:nvSpPr>
          <p:cNvPr id="10" name="TextBox 9">
            <a:extLst>
              <a:ext uri="{FF2B5EF4-FFF2-40B4-BE49-F238E27FC236}">
                <a16:creationId xmlns:a16="http://schemas.microsoft.com/office/drawing/2014/main" id="{684EFC70-1E8B-C744-4310-89F0271B169E}"/>
              </a:ext>
            </a:extLst>
          </p:cNvPr>
          <p:cNvSpPr txBox="1"/>
          <p:nvPr/>
        </p:nvSpPr>
        <p:spPr>
          <a:xfrm>
            <a:off x="9261648" y="1005186"/>
            <a:ext cx="437940" cy="369332"/>
          </a:xfrm>
          <a:prstGeom prst="rect">
            <a:avLst/>
          </a:prstGeom>
          <a:noFill/>
        </p:spPr>
        <p:txBody>
          <a:bodyPr wrap="none" rtlCol="0">
            <a:spAutoFit/>
          </a:bodyPr>
          <a:lstStyle/>
          <a:p>
            <a:r>
              <a:rPr lang="en-US" dirty="0">
                <a:solidFill>
                  <a:srgbClr val="FF0000"/>
                </a:solidFill>
                <a:latin typeface="Consolas" panose="020B0609020204030204" pitchFamily="49" charset="0"/>
                <a:cs typeface="Consolas" panose="020B0609020204030204" pitchFamily="49" charset="0"/>
              </a:rPr>
              <a:t>12</a:t>
            </a:r>
          </a:p>
        </p:txBody>
      </p:sp>
      <p:sp>
        <p:nvSpPr>
          <p:cNvPr id="11" name="TextBox 10">
            <a:extLst>
              <a:ext uri="{FF2B5EF4-FFF2-40B4-BE49-F238E27FC236}">
                <a16:creationId xmlns:a16="http://schemas.microsoft.com/office/drawing/2014/main" id="{FB01F9CE-F14C-1E7E-E766-D5EFCB13C4CD}"/>
              </a:ext>
            </a:extLst>
          </p:cNvPr>
          <p:cNvSpPr txBox="1"/>
          <p:nvPr/>
        </p:nvSpPr>
        <p:spPr>
          <a:xfrm>
            <a:off x="9348316" y="322937"/>
            <a:ext cx="312906" cy="369332"/>
          </a:xfrm>
          <a:prstGeom prst="rect">
            <a:avLst/>
          </a:prstGeom>
          <a:noFill/>
        </p:spPr>
        <p:txBody>
          <a:bodyPr wrap="none" rtlCol="0">
            <a:spAutoFit/>
          </a:bodyPr>
          <a:lstStyle/>
          <a:p>
            <a:r>
              <a:rPr lang="en-US" dirty="0">
                <a:solidFill>
                  <a:srgbClr val="FF0000"/>
                </a:solidFill>
                <a:latin typeface="Consolas" panose="020B0609020204030204" pitchFamily="49" charset="0"/>
                <a:cs typeface="Consolas" panose="020B0609020204030204" pitchFamily="49" charset="0"/>
              </a:rPr>
              <a:t>4</a:t>
            </a:r>
          </a:p>
        </p:txBody>
      </p:sp>
      <p:grpSp>
        <p:nvGrpSpPr>
          <p:cNvPr id="12" name="Group 11">
            <a:extLst>
              <a:ext uri="{FF2B5EF4-FFF2-40B4-BE49-F238E27FC236}">
                <a16:creationId xmlns:a16="http://schemas.microsoft.com/office/drawing/2014/main" id="{6020994C-E759-F472-B304-0FB42201E7C2}"/>
              </a:ext>
            </a:extLst>
          </p:cNvPr>
          <p:cNvGrpSpPr/>
          <p:nvPr/>
        </p:nvGrpSpPr>
        <p:grpSpPr>
          <a:xfrm>
            <a:off x="4880190" y="3346388"/>
            <a:ext cx="5052097" cy="873293"/>
            <a:chOff x="5262410" y="3767372"/>
            <a:chExt cx="3111671" cy="635128"/>
          </a:xfrm>
        </p:grpSpPr>
        <p:sp>
          <p:nvSpPr>
            <p:cNvPr id="13" name="Rectangle 12">
              <a:extLst>
                <a:ext uri="{FF2B5EF4-FFF2-40B4-BE49-F238E27FC236}">
                  <a16:creationId xmlns:a16="http://schemas.microsoft.com/office/drawing/2014/main" id="{23152A72-750F-1284-E34C-167C147A4DB1}"/>
                </a:ext>
              </a:extLst>
            </p:cNvPr>
            <p:cNvSpPr/>
            <p:nvPr/>
          </p:nvSpPr>
          <p:spPr>
            <a:xfrm>
              <a:off x="6072317" y="3777291"/>
              <a:ext cx="764331" cy="312087"/>
            </a:xfrm>
            <a:prstGeom prst="rect">
              <a:avLst/>
            </a:prstGeom>
            <a:solidFill>
              <a:srgbClr val="FFC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rPr>
                <a:t>buf</a:t>
              </a:r>
              <a:r>
                <a:rPr lang="en-US" dirty="0">
                  <a:solidFill>
                    <a:schemeClr val="accent6"/>
                  </a:solidFill>
                </a:rPr>
                <a:t>[2]</a:t>
              </a:r>
            </a:p>
          </p:txBody>
        </p:sp>
        <p:sp>
          <p:nvSpPr>
            <p:cNvPr id="15" name="Rectangle 14">
              <a:extLst>
                <a:ext uri="{FF2B5EF4-FFF2-40B4-BE49-F238E27FC236}">
                  <a16:creationId xmlns:a16="http://schemas.microsoft.com/office/drawing/2014/main" id="{6AB46D69-321F-BD52-33EE-D7C6E13D03F9}"/>
                </a:ext>
              </a:extLst>
            </p:cNvPr>
            <p:cNvSpPr/>
            <p:nvPr/>
          </p:nvSpPr>
          <p:spPr>
            <a:xfrm>
              <a:off x="6841356" y="3768246"/>
              <a:ext cx="764331" cy="312087"/>
            </a:xfrm>
            <a:prstGeom prst="rect">
              <a:avLst/>
            </a:prstGeom>
            <a:solidFill>
              <a:srgbClr val="FFC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rPr>
                <a:t>buf</a:t>
              </a:r>
              <a:r>
                <a:rPr lang="en-US" dirty="0">
                  <a:solidFill>
                    <a:schemeClr val="accent6"/>
                  </a:solidFill>
                </a:rPr>
                <a:t>[1]</a:t>
              </a:r>
            </a:p>
          </p:txBody>
        </p:sp>
        <p:sp>
          <p:nvSpPr>
            <p:cNvPr id="16" name="Rectangle 15">
              <a:extLst>
                <a:ext uri="{FF2B5EF4-FFF2-40B4-BE49-F238E27FC236}">
                  <a16:creationId xmlns:a16="http://schemas.microsoft.com/office/drawing/2014/main" id="{131F2F83-1CE0-D1AF-FC5D-B38E185A5FE0}"/>
                </a:ext>
              </a:extLst>
            </p:cNvPr>
            <p:cNvSpPr/>
            <p:nvPr/>
          </p:nvSpPr>
          <p:spPr>
            <a:xfrm>
              <a:off x="7609750" y="3767372"/>
              <a:ext cx="764331" cy="312087"/>
            </a:xfrm>
            <a:prstGeom prst="rect">
              <a:avLst/>
            </a:prstGeom>
            <a:solidFill>
              <a:srgbClr val="FFC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rPr>
                <a:t>buf</a:t>
              </a:r>
              <a:r>
                <a:rPr lang="en-US" dirty="0">
                  <a:solidFill>
                    <a:schemeClr val="accent6"/>
                  </a:solidFill>
                </a:rPr>
                <a:t>[0]</a:t>
              </a:r>
            </a:p>
          </p:txBody>
        </p:sp>
        <p:sp>
          <p:nvSpPr>
            <p:cNvPr id="17" name="Rectangle 16">
              <a:extLst>
                <a:ext uri="{FF2B5EF4-FFF2-40B4-BE49-F238E27FC236}">
                  <a16:creationId xmlns:a16="http://schemas.microsoft.com/office/drawing/2014/main" id="{88835FC0-BA12-67E5-C004-0C7551F205D1}"/>
                </a:ext>
              </a:extLst>
            </p:cNvPr>
            <p:cNvSpPr/>
            <p:nvPr/>
          </p:nvSpPr>
          <p:spPr>
            <a:xfrm>
              <a:off x="5262410" y="3777290"/>
              <a:ext cx="809907" cy="312087"/>
            </a:xfrm>
            <a:prstGeom prst="rect">
              <a:avLst/>
            </a:prstGeom>
            <a:solidFill>
              <a:schemeClr val="bg1">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var pad</a:t>
              </a:r>
            </a:p>
          </p:txBody>
        </p:sp>
        <p:sp>
          <p:nvSpPr>
            <p:cNvPr id="18" name="TextBox 17">
              <a:extLst>
                <a:ext uri="{FF2B5EF4-FFF2-40B4-BE49-F238E27FC236}">
                  <a16:creationId xmlns:a16="http://schemas.microsoft.com/office/drawing/2014/main" id="{2F6E14C7-5050-2F0D-7E98-502C9BA9779C}"/>
                </a:ext>
              </a:extLst>
            </p:cNvPr>
            <p:cNvSpPr txBox="1"/>
            <p:nvPr/>
          </p:nvSpPr>
          <p:spPr>
            <a:xfrm>
              <a:off x="7723364" y="4048950"/>
              <a:ext cx="613251" cy="338554"/>
            </a:xfrm>
            <a:prstGeom prst="rect">
              <a:avLst/>
            </a:prstGeom>
            <a:noFill/>
          </p:spPr>
          <p:txBody>
            <a:bodyPr wrap="none" rtlCol="0">
              <a:spAutoFit/>
            </a:bodyPr>
            <a:lstStyle/>
            <a:p>
              <a:r>
                <a:rPr lang="en-US" sz="1600" dirty="0" err="1">
                  <a:solidFill>
                    <a:schemeClr val="accent6"/>
                  </a:solidFill>
                </a:rPr>
                <a:t>fp</a:t>
              </a:r>
              <a:r>
                <a:rPr lang="en-US" sz="1600" dirty="0">
                  <a:solidFill>
                    <a:schemeClr val="accent6"/>
                  </a:solidFill>
                </a:rPr>
                <a:t> -BUF</a:t>
              </a:r>
            </a:p>
          </p:txBody>
        </p:sp>
        <p:sp>
          <p:nvSpPr>
            <p:cNvPr id="20" name="TextBox 19">
              <a:extLst>
                <a:ext uri="{FF2B5EF4-FFF2-40B4-BE49-F238E27FC236}">
                  <a16:creationId xmlns:a16="http://schemas.microsoft.com/office/drawing/2014/main" id="{820B4A5F-3CBF-61B9-0C38-9096F935712F}"/>
                </a:ext>
              </a:extLst>
            </p:cNvPr>
            <p:cNvSpPr txBox="1"/>
            <p:nvPr/>
          </p:nvSpPr>
          <p:spPr>
            <a:xfrm>
              <a:off x="6887942" y="4044282"/>
              <a:ext cx="805099" cy="338554"/>
            </a:xfrm>
            <a:prstGeom prst="rect">
              <a:avLst/>
            </a:prstGeom>
            <a:noFill/>
          </p:spPr>
          <p:txBody>
            <a:bodyPr wrap="none" rtlCol="0">
              <a:spAutoFit/>
            </a:bodyPr>
            <a:lstStyle/>
            <a:p>
              <a:r>
                <a:rPr lang="en-US" sz="1600" dirty="0" err="1">
                  <a:solidFill>
                    <a:schemeClr val="accent6"/>
                  </a:solidFill>
                </a:rPr>
                <a:t>fp</a:t>
              </a:r>
              <a:r>
                <a:rPr lang="en-US" sz="1600" dirty="0">
                  <a:solidFill>
                    <a:schemeClr val="accent6"/>
                  </a:solidFill>
                </a:rPr>
                <a:t> –BUF+1</a:t>
              </a:r>
            </a:p>
          </p:txBody>
        </p:sp>
        <p:sp>
          <p:nvSpPr>
            <p:cNvPr id="27" name="TextBox 26">
              <a:extLst>
                <a:ext uri="{FF2B5EF4-FFF2-40B4-BE49-F238E27FC236}">
                  <a16:creationId xmlns:a16="http://schemas.microsoft.com/office/drawing/2014/main" id="{02F189DA-BFD9-D4E1-630E-7C55F6B94776}"/>
                </a:ext>
              </a:extLst>
            </p:cNvPr>
            <p:cNvSpPr txBox="1"/>
            <p:nvPr/>
          </p:nvSpPr>
          <p:spPr>
            <a:xfrm>
              <a:off x="6098841" y="4063946"/>
              <a:ext cx="805099" cy="338554"/>
            </a:xfrm>
            <a:prstGeom prst="rect">
              <a:avLst/>
            </a:prstGeom>
            <a:noFill/>
          </p:spPr>
          <p:txBody>
            <a:bodyPr wrap="none" rtlCol="0">
              <a:spAutoFit/>
            </a:bodyPr>
            <a:lstStyle/>
            <a:p>
              <a:r>
                <a:rPr lang="en-US" sz="1600" dirty="0" err="1">
                  <a:solidFill>
                    <a:schemeClr val="accent6"/>
                  </a:solidFill>
                </a:rPr>
                <a:t>fp</a:t>
              </a:r>
              <a:r>
                <a:rPr lang="en-US" sz="1600" dirty="0">
                  <a:solidFill>
                    <a:schemeClr val="accent6"/>
                  </a:solidFill>
                </a:rPr>
                <a:t> –BUF+2</a:t>
              </a:r>
            </a:p>
          </p:txBody>
        </p:sp>
        <p:sp>
          <p:nvSpPr>
            <p:cNvPr id="31" name="TextBox 30">
              <a:extLst>
                <a:ext uri="{FF2B5EF4-FFF2-40B4-BE49-F238E27FC236}">
                  <a16:creationId xmlns:a16="http://schemas.microsoft.com/office/drawing/2014/main" id="{41423C5B-9C45-77F8-818F-D8A14DD5EF13}"/>
                </a:ext>
              </a:extLst>
            </p:cNvPr>
            <p:cNvSpPr txBox="1"/>
            <p:nvPr/>
          </p:nvSpPr>
          <p:spPr>
            <a:xfrm>
              <a:off x="5266848" y="4051808"/>
              <a:ext cx="805099" cy="338554"/>
            </a:xfrm>
            <a:prstGeom prst="rect">
              <a:avLst/>
            </a:prstGeom>
            <a:noFill/>
          </p:spPr>
          <p:txBody>
            <a:bodyPr wrap="none" rtlCol="0">
              <a:spAutoFit/>
            </a:bodyPr>
            <a:lstStyle/>
            <a:p>
              <a:r>
                <a:rPr lang="en-US" sz="1600" dirty="0" err="1">
                  <a:solidFill>
                    <a:schemeClr val="accent6"/>
                  </a:solidFill>
                </a:rPr>
                <a:t>fp</a:t>
              </a:r>
              <a:r>
                <a:rPr lang="en-US" sz="1600" dirty="0">
                  <a:solidFill>
                    <a:schemeClr val="accent6"/>
                  </a:solidFill>
                </a:rPr>
                <a:t> –BUF+3</a:t>
              </a:r>
            </a:p>
          </p:txBody>
        </p:sp>
      </p:grpSp>
      <p:sp>
        <p:nvSpPr>
          <p:cNvPr id="37" name="TextBox 36">
            <a:extLst>
              <a:ext uri="{FF2B5EF4-FFF2-40B4-BE49-F238E27FC236}">
                <a16:creationId xmlns:a16="http://schemas.microsoft.com/office/drawing/2014/main" id="{D72204EF-4208-C507-74A9-6DD5FF6BA83A}"/>
              </a:ext>
            </a:extLst>
          </p:cNvPr>
          <p:cNvSpPr txBox="1"/>
          <p:nvPr/>
        </p:nvSpPr>
        <p:spPr>
          <a:xfrm>
            <a:off x="820882" y="1821693"/>
            <a:ext cx="2104283" cy="338554"/>
          </a:xfrm>
          <a:prstGeom prst="rect">
            <a:avLst/>
          </a:prstGeom>
          <a:solidFill>
            <a:schemeClr val="accent4">
              <a:lumMod val="20000"/>
              <a:lumOff val="80000"/>
            </a:schemeClr>
          </a:solidFill>
          <a:ln>
            <a:solidFill>
              <a:schemeClr val="accent1"/>
            </a:solidFill>
          </a:ln>
        </p:spPr>
        <p:txBody>
          <a:bodyPr wrap="square" rtlCol="0">
            <a:spAutoFit/>
          </a:bodyPr>
          <a:lstStyle/>
          <a:p>
            <a:r>
              <a:rPr lang="en-US" sz="1600" dirty="0">
                <a:solidFill>
                  <a:srgbClr val="FF0000"/>
                </a:solidFill>
              </a:rPr>
              <a:t>variable size in bytes</a:t>
            </a:r>
          </a:p>
        </p:txBody>
      </p:sp>
      <p:sp>
        <p:nvSpPr>
          <p:cNvPr id="38" name="Down Arrow 37">
            <a:extLst>
              <a:ext uri="{FF2B5EF4-FFF2-40B4-BE49-F238E27FC236}">
                <a16:creationId xmlns:a16="http://schemas.microsoft.com/office/drawing/2014/main" id="{75F4C151-9C0C-8E95-86E3-7173CA55468E}"/>
              </a:ext>
            </a:extLst>
          </p:cNvPr>
          <p:cNvSpPr/>
          <p:nvPr/>
        </p:nvSpPr>
        <p:spPr>
          <a:xfrm>
            <a:off x="2777509" y="2164480"/>
            <a:ext cx="130804" cy="18728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9" name="TextBox 38">
            <a:extLst>
              <a:ext uri="{FF2B5EF4-FFF2-40B4-BE49-F238E27FC236}">
                <a16:creationId xmlns:a16="http://schemas.microsoft.com/office/drawing/2014/main" id="{E4837A88-1FB0-762B-BE05-6991AF9B1D7C}"/>
              </a:ext>
            </a:extLst>
          </p:cNvPr>
          <p:cNvSpPr txBox="1"/>
          <p:nvPr/>
        </p:nvSpPr>
        <p:spPr>
          <a:xfrm>
            <a:off x="3465360" y="1331948"/>
            <a:ext cx="1132600" cy="830997"/>
          </a:xfrm>
          <a:prstGeom prst="rect">
            <a:avLst/>
          </a:prstGeom>
          <a:solidFill>
            <a:schemeClr val="accent4">
              <a:lumMod val="20000"/>
              <a:lumOff val="80000"/>
            </a:schemeClr>
          </a:solidFill>
          <a:ln>
            <a:solidFill>
              <a:schemeClr val="accent1"/>
            </a:solidFill>
          </a:ln>
        </p:spPr>
        <p:txBody>
          <a:bodyPr wrap="square" rtlCol="0">
            <a:spAutoFit/>
          </a:bodyPr>
          <a:lstStyle/>
          <a:p>
            <a:r>
              <a:rPr lang="en-US" sz="1600" dirty="0">
                <a:solidFill>
                  <a:srgbClr val="FF0000"/>
                </a:solidFill>
              </a:rPr>
              <a:t>Prior allocation distance</a:t>
            </a:r>
          </a:p>
        </p:txBody>
      </p:sp>
      <p:sp>
        <p:nvSpPr>
          <p:cNvPr id="40" name="Down Arrow 39">
            <a:extLst>
              <a:ext uri="{FF2B5EF4-FFF2-40B4-BE49-F238E27FC236}">
                <a16:creationId xmlns:a16="http://schemas.microsoft.com/office/drawing/2014/main" id="{20ECAAA0-CEC3-9EA7-070B-F8F7DCBB1273}"/>
              </a:ext>
            </a:extLst>
          </p:cNvPr>
          <p:cNvSpPr/>
          <p:nvPr/>
        </p:nvSpPr>
        <p:spPr>
          <a:xfrm>
            <a:off x="3473545" y="2130359"/>
            <a:ext cx="130804" cy="18728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1" name="TextBox 40">
            <a:extLst>
              <a:ext uri="{FF2B5EF4-FFF2-40B4-BE49-F238E27FC236}">
                <a16:creationId xmlns:a16="http://schemas.microsoft.com/office/drawing/2014/main" id="{E12F1D71-958F-07AB-E80B-95D466BEB299}"/>
              </a:ext>
            </a:extLst>
          </p:cNvPr>
          <p:cNvSpPr txBox="1"/>
          <p:nvPr/>
        </p:nvSpPr>
        <p:spPr>
          <a:xfrm>
            <a:off x="2137970" y="940790"/>
            <a:ext cx="2344199" cy="338554"/>
          </a:xfrm>
          <a:prstGeom prst="rect">
            <a:avLst/>
          </a:prstGeom>
          <a:solidFill>
            <a:schemeClr val="accent4">
              <a:lumMod val="20000"/>
              <a:lumOff val="80000"/>
            </a:schemeClr>
          </a:solidFill>
          <a:ln>
            <a:solidFill>
              <a:schemeClr val="accent1"/>
            </a:solidFill>
          </a:ln>
        </p:spPr>
        <p:txBody>
          <a:bodyPr wrap="square" rtlCol="0">
            <a:spAutoFit/>
          </a:bodyPr>
          <a:lstStyle/>
          <a:p>
            <a:r>
              <a:rPr lang="en-US" sz="1600" dirty="0">
                <a:solidFill>
                  <a:srgbClr val="FF0000"/>
                </a:solidFill>
              </a:rPr>
              <a:t>pushed reg </a:t>
            </a:r>
            <a:r>
              <a:rPr lang="en-US" sz="1600" dirty="0" err="1">
                <a:solidFill>
                  <a:srgbClr val="FF0000"/>
                </a:solidFill>
              </a:rPr>
              <a:t>fp</a:t>
            </a:r>
            <a:r>
              <a:rPr lang="en-US" sz="1600" dirty="0">
                <a:solidFill>
                  <a:srgbClr val="FF0000"/>
                </a:solidFill>
              </a:rPr>
              <a:t> distance </a:t>
            </a:r>
          </a:p>
        </p:txBody>
      </p:sp>
      <p:sp>
        <p:nvSpPr>
          <p:cNvPr id="42" name="Down Arrow 41">
            <a:extLst>
              <a:ext uri="{FF2B5EF4-FFF2-40B4-BE49-F238E27FC236}">
                <a16:creationId xmlns:a16="http://schemas.microsoft.com/office/drawing/2014/main" id="{C97CB268-DBFA-C697-02AD-F66E6CFEAEF1}"/>
              </a:ext>
            </a:extLst>
          </p:cNvPr>
          <p:cNvSpPr/>
          <p:nvPr/>
        </p:nvSpPr>
        <p:spPr>
          <a:xfrm>
            <a:off x="2864653" y="1259281"/>
            <a:ext cx="130804" cy="18728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5" name="Rectangle 44">
            <a:extLst>
              <a:ext uri="{FF2B5EF4-FFF2-40B4-BE49-F238E27FC236}">
                <a16:creationId xmlns:a16="http://schemas.microsoft.com/office/drawing/2014/main" id="{E8D71C34-81F7-B5D9-4C5D-CFA5C86DC67D}"/>
              </a:ext>
            </a:extLst>
          </p:cNvPr>
          <p:cNvSpPr/>
          <p:nvPr/>
        </p:nvSpPr>
        <p:spPr>
          <a:xfrm>
            <a:off x="9765993" y="1920979"/>
            <a:ext cx="1375959" cy="312087"/>
          </a:xfrm>
          <a:prstGeom prst="rect">
            <a:avLst/>
          </a:prstGeom>
          <a:solidFill>
            <a:schemeClr val="accent5"/>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count</a:t>
            </a:r>
          </a:p>
        </p:txBody>
      </p:sp>
      <p:sp>
        <p:nvSpPr>
          <p:cNvPr id="46" name="Rectangle 45">
            <a:extLst>
              <a:ext uri="{FF2B5EF4-FFF2-40B4-BE49-F238E27FC236}">
                <a16:creationId xmlns:a16="http://schemas.microsoft.com/office/drawing/2014/main" id="{5BC48387-EDEA-7532-FCD5-B5C19297520B}"/>
              </a:ext>
            </a:extLst>
          </p:cNvPr>
          <p:cNvSpPr/>
          <p:nvPr/>
        </p:nvSpPr>
        <p:spPr>
          <a:xfrm>
            <a:off x="9765994" y="1608892"/>
            <a:ext cx="1375959"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grpSp>
        <p:nvGrpSpPr>
          <p:cNvPr id="3" name="Group 2">
            <a:extLst>
              <a:ext uri="{FF2B5EF4-FFF2-40B4-BE49-F238E27FC236}">
                <a16:creationId xmlns:a16="http://schemas.microsoft.com/office/drawing/2014/main" id="{C186AA0E-1E53-73F6-471E-9E8D88E3694F}"/>
              </a:ext>
            </a:extLst>
          </p:cNvPr>
          <p:cNvGrpSpPr/>
          <p:nvPr/>
        </p:nvGrpSpPr>
        <p:grpSpPr>
          <a:xfrm>
            <a:off x="5932735" y="2985791"/>
            <a:ext cx="2240445" cy="338554"/>
            <a:chOff x="3836194" y="-564356"/>
            <a:chExt cx="2240445" cy="338554"/>
          </a:xfrm>
        </p:grpSpPr>
        <p:sp>
          <p:nvSpPr>
            <p:cNvPr id="32" name="TextBox 31">
              <a:extLst>
                <a:ext uri="{FF2B5EF4-FFF2-40B4-BE49-F238E27FC236}">
                  <a16:creationId xmlns:a16="http://schemas.microsoft.com/office/drawing/2014/main" id="{58E40347-6DD7-6EF0-AA2E-FD6579369EED}"/>
                </a:ext>
              </a:extLst>
            </p:cNvPr>
            <p:cNvSpPr txBox="1"/>
            <p:nvPr/>
          </p:nvSpPr>
          <p:spPr>
            <a:xfrm>
              <a:off x="4171950" y="-564356"/>
              <a:ext cx="1904689" cy="338554"/>
            </a:xfrm>
            <a:prstGeom prst="rect">
              <a:avLst/>
            </a:prstGeom>
            <a:solidFill>
              <a:schemeClr val="accent4">
                <a:lumMod val="20000"/>
                <a:lumOff val="80000"/>
              </a:schemeClr>
            </a:solidFill>
            <a:ln>
              <a:solidFill>
                <a:schemeClr val="accent1"/>
              </a:solidFill>
            </a:ln>
          </p:spPr>
          <p:txBody>
            <a:bodyPr wrap="none" rtlCol="0">
              <a:spAutoFit/>
            </a:bodyPr>
            <a:lstStyle/>
            <a:p>
              <a:r>
                <a:rPr lang="en-US" sz="1600" dirty="0">
                  <a:solidFill>
                    <a:schemeClr val="accent1"/>
                  </a:solidFill>
                </a:rPr>
                <a:t>increasing address</a:t>
              </a:r>
            </a:p>
          </p:txBody>
        </p:sp>
        <p:sp>
          <p:nvSpPr>
            <p:cNvPr id="33" name="Left Arrow 32">
              <a:extLst>
                <a:ext uri="{FF2B5EF4-FFF2-40B4-BE49-F238E27FC236}">
                  <a16:creationId xmlns:a16="http://schemas.microsoft.com/office/drawing/2014/main" id="{A75BE4DE-E0F0-75CE-7511-C0CD2DC5C39A}"/>
                </a:ext>
              </a:extLst>
            </p:cNvPr>
            <p:cNvSpPr/>
            <p:nvPr/>
          </p:nvSpPr>
          <p:spPr>
            <a:xfrm>
              <a:off x="3836194" y="-458252"/>
              <a:ext cx="392906" cy="157124"/>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1428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973EF-9756-A145-B060-E203E5E580C4}"/>
              </a:ext>
            </a:extLst>
          </p:cNvPr>
          <p:cNvSpPr>
            <a:spLocks noGrp="1"/>
          </p:cNvSpPr>
          <p:nvPr>
            <p:ph type="title"/>
          </p:nvPr>
        </p:nvSpPr>
        <p:spPr>
          <a:xfrm>
            <a:off x="97834" y="-145136"/>
            <a:ext cx="8985743" cy="627849"/>
          </a:xfrm>
        </p:spPr>
        <p:txBody>
          <a:bodyPr/>
          <a:lstStyle/>
          <a:p>
            <a:r>
              <a:rPr lang="en-US" sz="2800" dirty="0"/>
              <a:t>Initializing and Accessing Stack variables</a:t>
            </a:r>
          </a:p>
        </p:txBody>
      </p:sp>
      <p:sp>
        <p:nvSpPr>
          <p:cNvPr id="28" name="TextBox 27">
            <a:extLst>
              <a:ext uri="{FF2B5EF4-FFF2-40B4-BE49-F238E27FC236}">
                <a16:creationId xmlns:a16="http://schemas.microsoft.com/office/drawing/2014/main" id="{674D8B7C-D015-0989-20F2-94063E5B31F2}"/>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5" name="Rectangle 24">
            <a:extLst>
              <a:ext uri="{FF2B5EF4-FFF2-40B4-BE49-F238E27FC236}">
                <a16:creationId xmlns:a16="http://schemas.microsoft.com/office/drawing/2014/main" id="{6DEC82E4-DB65-05BA-CBC3-BDEA84D03F11}"/>
              </a:ext>
            </a:extLst>
          </p:cNvPr>
          <p:cNvSpPr/>
          <p:nvPr/>
        </p:nvSpPr>
        <p:spPr>
          <a:xfrm>
            <a:off x="9683291" y="2620153"/>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8BB739ED-7FC7-8956-4079-8DFF5EB2048B}"/>
              </a:ext>
            </a:extLst>
          </p:cNvPr>
          <p:cNvSpPr/>
          <p:nvPr/>
        </p:nvSpPr>
        <p:spPr>
          <a:xfrm>
            <a:off x="9677477" y="92464"/>
            <a:ext cx="1375959" cy="312087"/>
          </a:xfrm>
          <a:prstGeom prst="rect">
            <a:avLst/>
          </a:prstGeom>
          <a:solidFill>
            <a:srgbClr val="00B0F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68" name="Rectangle 67">
            <a:extLst>
              <a:ext uri="{FF2B5EF4-FFF2-40B4-BE49-F238E27FC236}">
                <a16:creationId xmlns:a16="http://schemas.microsoft.com/office/drawing/2014/main" id="{E55BBDFA-E582-BD25-C266-4BFB7C61EA31}"/>
              </a:ext>
            </a:extLst>
          </p:cNvPr>
          <p:cNvSpPr/>
          <p:nvPr/>
        </p:nvSpPr>
        <p:spPr>
          <a:xfrm>
            <a:off x="9677477" y="420761"/>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a:t>
            </a:r>
            <a:r>
              <a:rPr lang="en-US" dirty="0" err="1"/>
              <a:t>fp</a:t>
            </a:r>
            <a:endParaRPr lang="en-US" dirty="0"/>
          </a:p>
        </p:txBody>
      </p:sp>
      <p:sp>
        <p:nvSpPr>
          <p:cNvPr id="69" name="Rectangle 68">
            <a:extLst>
              <a:ext uri="{FF2B5EF4-FFF2-40B4-BE49-F238E27FC236}">
                <a16:creationId xmlns:a16="http://schemas.microsoft.com/office/drawing/2014/main" id="{2D64C7CC-62EF-2C65-412B-5021C314D76D}"/>
              </a:ext>
            </a:extLst>
          </p:cNvPr>
          <p:cNvSpPr/>
          <p:nvPr/>
        </p:nvSpPr>
        <p:spPr>
          <a:xfrm>
            <a:off x="9677477" y="73573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70" name="Rectangle 69">
            <a:extLst>
              <a:ext uri="{FF2B5EF4-FFF2-40B4-BE49-F238E27FC236}">
                <a16:creationId xmlns:a16="http://schemas.microsoft.com/office/drawing/2014/main" id="{BF166826-01FA-0130-44E2-3FDB707B2133}"/>
              </a:ext>
            </a:extLst>
          </p:cNvPr>
          <p:cNvSpPr/>
          <p:nvPr/>
        </p:nvSpPr>
        <p:spPr>
          <a:xfrm>
            <a:off x="9677477" y="1041371"/>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75" name="TextBox 74">
            <a:extLst>
              <a:ext uri="{FF2B5EF4-FFF2-40B4-BE49-F238E27FC236}">
                <a16:creationId xmlns:a16="http://schemas.microsoft.com/office/drawing/2014/main" id="{A80240C1-9053-2D2F-7B8A-517B77A02024}"/>
              </a:ext>
            </a:extLst>
          </p:cNvPr>
          <p:cNvSpPr txBox="1"/>
          <p:nvPr/>
        </p:nvSpPr>
        <p:spPr>
          <a:xfrm>
            <a:off x="11665844" y="177248"/>
            <a:ext cx="428322" cy="338554"/>
          </a:xfrm>
          <a:prstGeom prst="rect">
            <a:avLst/>
          </a:prstGeom>
          <a:solidFill>
            <a:schemeClr val="accent4">
              <a:lumMod val="20000"/>
              <a:lumOff val="80000"/>
            </a:schemeClr>
          </a:solidFill>
          <a:ln w="31750">
            <a:solidFill>
              <a:schemeClr val="accent5"/>
            </a:solidFill>
          </a:ln>
        </p:spPr>
        <p:txBody>
          <a:bodyPr wrap="square" rtlCol="0">
            <a:spAutoFit/>
          </a:bodyPr>
          <a:lstStyle/>
          <a:p>
            <a:r>
              <a:rPr lang="en-US" sz="1600" dirty="0" err="1"/>
              <a:t>fp</a:t>
            </a:r>
            <a:endParaRPr lang="en-US" sz="1600" dirty="0"/>
          </a:p>
        </p:txBody>
      </p:sp>
      <p:sp>
        <p:nvSpPr>
          <p:cNvPr id="76" name="Left Arrow 75">
            <a:extLst>
              <a:ext uri="{FF2B5EF4-FFF2-40B4-BE49-F238E27FC236}">
                <a16:creationId xmlns:a16="http://schemas.microsoft.com/office/drawing/2014/main" id="{152109DA-C7AD-ABC5-FA3F-55E2FF3E0FE2}"/>
              </a:ext>
            </a:extLst>
          </p:cNvPr>
          <p:cNvSpPr/>
          <p:nvPr/>
        </p:nvSpPr>
        <p:spPr>
          <a:xfrm>
            <a:off x="11053287" y="274919"/>
            <a:ext cx="579469" cy="12726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Down Arrow 78">
            <a:extLst>
              <a:ext uri="{FF2B5EF4-FFF2-40B4-BE49-F238E27FC236}">
                <a16:creationId xmlns:a16="http://schemas.microsoft.com/office/drawing/2014/main" id="{CC0D263F-4A53-0B5F-7C95-0BE6295CDA89}"/>
              </a:ext>
            </a:extLst>
          </p:cNvPr>
          <p:cNvSpPr/>
          <p:nvPr/>
        </p:nvSpPr>
        <p:spPr>
          <a:xfrm>
            <a:off x="10168182" y="2928676"/>
            <a:ext cx="518474" cy="32644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B6B96578-ECA7-BAC8-3D79-E7C947A47D7C}"/>
              </a:ext>
            </a:extLst>
          </p:cNvPr>
          <p:cNvSpPr/>
          <p:nvPr/>
        </p:nvSpPr>
        <p:spPr>
          <a:xfrm>
            <a:off x="9676177" y="1676342"/>
            <a:ext cx="1375959" cy="312087"/>
          </a:xfrm>
          <a:prstGeom prst="rect">
            <a:avLst/>
          </a:prstGeom>
          <a:solidFill>
            <a:schemeClr val="accent5"/>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count</a:t>
            </a:r>
          </a:p>
        </p:txBody>
      </p:sp>
      <p:sp>
        <p:nvSpPr>
          <p:cNvPr id="82" name="Rectangle 81">
            <a:extLst>
              <a:ext uri="{FF2B5EF4-FFF2-40B4-BE49-F238E27FC236}">
                <a16:creationId xmlns:a16="http://schemas.microsoft.com/office/drawing/2014/main" id="{39DCDB3A-A8E1-B8F5-5924-D570E22931FE}"/>
              </a:ext>
            </a:extLst>
          </p:cNvPr>
          <p:cNvSpPr/>
          <p:nvPr/>
        </p:nvSpPr>
        <p:spPr>
          <a:xfrm>
            <a:off x="9676178" y="1364255"/>
            <a:ext cx="1375959"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83" name="Left Arrow 82">
            <a:extLst>
              <a:ext uri="{FF2B5EF4-FFF2-40B4-BE49-F238E27FC236}">
                <a16:creationId xmlns:a16="http://schemas.microsoft.com/office/drawing/2014/main" id="{7932B755-2320-50E9-EB6F-6BF6060F7BFD}"/>
              </a:ext>
            </a:extLst>
          </p:cNvPr>
          <p:cNvSpPr/>
          <p:nvPr/>
        </p:nvSpPr>
        <p:spPr>
          <a:xfrm>
            <a:off x="11014136" y="2559206"/>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330337EB-7899-81E1-F912-8ED7F288EBE6}"/>
              </a:ext>
            </a:extLst>
          </p:cNvPr>
          <p:cNvSpPr txBox="1"/>
          <p:nvPr/>
        </p:nvSpPr>
        <p:spPr>
          <a:xfrm>
            <a:off x="11533444" y="2544815"/>
            <a:ext cx="428322" cy="338554"/>
          </a:xfrm>
          <a:prstGeom prst="rect">
            <a:avLst/>
          </a:prstGeom>
          <a:solidFill>
            <a:schemeClr val="accent4">
              <a:lumMod val="20000"/>
              <a:lumOff val="80000"/>
            </a:schemeClr>
          </a:solidFill>
          <a:ln w="31750">
            <a:solidFill>
              <a:schemeClr val="accent5"/>
            </a:solidFill>
          </a:ln>
        </p:spPr>
        <p:txBody>
          <a:bodyPr wrap="square" rtlCol="0">
            <a:spAutoFit/>
          </a:bodyPr>
          <a:lstStyle/>
          <a:p>
            <a:r>
              <a:rPr lang="en-US" sz="1600" dirty="0" err="1"/>
              <a:t>sp</a:t>
            </a:r>
            <a:r>
              <a:rPr lang="en-US" sz="1600" dirty="0"/>
              <a:t> </a:t>
            </a:r>
          </a:p>
        </p:txBody>
      </p:sp>
      <p:cxnSp>
        <p:nvCxnSpPr>
          <p:cNvPr id="85" name="Straight Connector 84">
            <a:extLst>
              <a:ext uri="{FF2B5EF4-FFF2-40B4-BE49-F238E27FC236}">
                <a16:creationId xmlns:a16="http://schemas.microsoft.com/office/drawing/2014/main" id="{6E2D2E0F-2847-FBE7-05C1-9242579C75DE}"/>
              </a:ext>
            </a:extLst>
          </p:cNvPr>
          <p:cNvCxnSpPr>
            <a:cxnSpLocks/>
          </p:cNvCxnSpPr>
          <p:nvPr/>
        </p:nvCxnSpPr>
        <p:spPr>
          <a:xfrm>
            <a:off x="7782516" y="395785"/>
            <a:ext cx="1958919" cy="876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FD3108AC-C699-64DE-3FBC-67FF6386C11C}"/>
              </a:ext>
            </a:extLst>
          </p:cNvPr>
          <p:cNvCxnSpPr>
            <a:cxnSpLocks/>
          </p:cNvCxnSpPr>
          <p:nvPr/>
        </p:nvCxnSpPr>
        <p:spPr>
          <a:xfrm>
            <a:off x="8271353" y="1972974"/>
            <a:ext cx="1370367" cy="1168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2C66F6E1-CF97-3D1D-40E7-C48B42F387DD}"/>
              </a:ext>
            </a:extLst>
          </p:cNvPr>
          <p:cNvCxnSpPr>
            <a:cxnSpLocks/>
          </p:cNvCxnSpPr>
          <p:nvPr/>
        </p:nvCxnSpPr>
        <p:spPr>
          <a:xfrm>
            <a:off x="8673782" y="1669368"/>
            <a:ext cx="100239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2" name="Up-Down Arrow 91">
            <a:extLst>
              <a:ext uri="{FF2B5EF4-FFF2-40B4-BE49-F238E27FC236}">
                <a16:creationId xmlns:a16="http://schemas.microsoft.com/office/drawing/2014/main" id="{1B39C7FB-68CE-A388-9A45-332E544097A6}"/>
              </a:ext>
            </a:extLst>
          </p:cNvPr>
          <p:cNvSpPr/>
          <p:nvPr/>
        </p:nvSpPr>
        <p:spPr>
          <a:xfrm>
            <a:off x="9008553" y="420761"/>
            <a:ext cx="109012" cy="1220612"/>
          </a:xfrm>
          <a:prstGeom prst="upDown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ounded Rectangle 92">
            <a:extLst>
              <a:ext uri="{FF2B5EF4-FFF2-40B4-BE49-F238E27FC236}">
                <a16:creationId xmlns:a16="http://schemas.microsoft.com/office/drawing/2014/main" id="{007A5243-E1D8-AAF1-0B08-87689AB4FE80}"/>
              </a:ext>
            </a:extLst>
          </p:cNvPr>
          <p:cNvSpPr/>
          <p:nvPr/>
        </p:nvSpPr>
        <p:spPr bwMode="auto">
          <a:xfrm>
            <a:off x="161703" y="427945"/>
            <a:ext cx="3967349" cy="6211848"/>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300" dirty="0">
                <a:solidFill>
                  <a:srgbClr val="000000"/>
                </a:solidFill>
                <a:effectLst/>
                <a:latin typeface="Consolas" panose="020B0609020204030204" pitchFamily="49" charset="0"/>
                <a:cs typeface="Consolas" panose="020B0609020204030204" pitchFamily="49" charset="0"/>
              </a:rPr>
              <a:t>    .section .</a:t>
            </a:r>
            <a:r>
              <a:rPr lang="en-US" sz="1300" dirty="0" err="1">
                <a:solidFill>
                  <a:srgbClr val="000000"/>
                </a:solidFill>
                <a:effectLst/>
                <a:latin typeface="Consolas" panose="020B0609020204030204" pitchFamily="49" charset="0"/>
                <a:cs typeface="Consolas" panose="020B0609020204030204" pitchFamily="49" charset="0"/>
              </a:rPr>
              <a:t>rodata</a:t>
            </a:r>
            <a:endParaRPr lang="en-US" sz="1300" dirty="0">
              <a:solidFill>
                <a:srgbClr val="000000"/>
              </a:solidFill>
              <a:effectLst/>
              <a:latin typeface="Consolas" panose="020B0609020204030204" pitchFamily="49" charset="0"/>
              <a:cs typeface="Consolas" panose="020B0609020204030204" pitchFamily="49" charset="0"/>
            </a:endParaRPr>
          </a:p>
          <a:p>
            <a:r>
              <a:rPr lang="en-US" sz="1300" dirty="0">
                <a:solidFill>
                  <a:srgbClr val="000000"/>
                </a:solidFill>
                <a:effectLst/>
                <a:latin typeface="Consolas" panose="020B0609020204030204" pitchFamily="49" charset="0"/>
                <a:cs typeface="Consolas" panose="020B0609020204030204" pitchFamily="49" charset="0"/>
              </a:rPr>
              <a:t>.</a:t>
            </a:r>
            <a:r>
              <a:rPr lang="en-US" sz="1300" dirty="0" err="1">
                <a:solidFill>
                  <a:srgbClr val="000000"/>
                </a:solidFill>
                <a:effectLst/>
                <a:latin typeface="Consolas" panose="020B0609020204030204" pitchFamily="49" charset="0"/>
                <a:cs typeface="Consolas" panose="020B0609020204030204" pitchFamily="49" charset="0"/>
              </a:rPr>
              <a:t>Lmess</a:t>
            </a:r>
            <a:r>
              <a:rPr lang="en-US" sz="1300" dirty="0">
                <a:solidFill>
                  <a:srgbClr val="000000"/>
                </a:solidFill>
                <a:effectLst/>
                <a:latin typeface="Consolas" panose="020B0609020204030204" pitchFamily="49" charset="0"/>
                <a:cs typeface="Consolas" panose="020B0609020204030204" pitchFamily="49" charset="0"/>
              </a:rPr>
              <a:t>: .string "%d %d </a:t>
            </a:r>
            <a:r>
              <a:rPr lang="en-US" sz="1300" dirty="0">
                <a:solidFill>
                  <a:srgbClr val="FF0000"/>
                </a:solidFill>
                <a:effectLst/>
                <a:latin typeface="Consolas" panose="020B0609020204030204" pitchFamily="49" charset="0"/>
                <a:cs typeface="Consolas" panose="020B0609020204030204" pitchFamily="49" charset="0"/>
              </a:rPr>
              <a:t>%s</a:t>
            </a:r>
            <a:r>
              <a:rPr lang="en-US" sz="1300" dirty="0">
                <a:solidFill>
                  <a:srgbClr val="000000"/>
                </a:solidFill>
                <a:effectLst/>
                <a:latin typeface="Consolas" panose="020B0609020204030204" pitchFamily="49" charset="0"/>
                <a:cs typeface="Consolas" panose="020B0609020204030204" pitchFamily="49" charset="0"/>
              </a:rPr>
              <a:t>\n"</a:t>
            </a:r>
          </a:p>
          <a:p>
            <a:r>
              <a:rPr lang="en-US" sz="1300" dirty="0">
                <a:solidFill>
                  <a:srgbClr val="000000"/>
                </a:solidFill>
                <a:effectLst/>
                <a:latin typeface="Consolas" panose="020B0609020204030204" pitchFamily="49" charset="0"/>
                <a:cs typeface="Consolas" panose="020B0609020204030204" pitchFamily="49" charset="0"/>
              </a:rPr>
              <a:t>    .extern </a:t>
            </a:r>
            <a:r>
              <a:rPr lang="en-US" sz="1300" dirty="0" err="1">
                <a:solidFill>
                  <a:srgbClr val="000000"/>
                </a:solidFill>
                <a:effectLst/>
                <a:latin typeface="Consolas" panose="020B0609020204030204" pitchFamily="49" charset="0"/>
                <a:cs typeface="Consolas" panose="020B0609020204030204" pitchFamily="49" charset="0"/>
              </a:rPr>
              <a:t>printf</a:t>
            </a:r>
            <a:endParaRPr lang="en-US" sz="1300" dirty="0">
              <a:solidFill>
                <a:srgbClr val="000000"/>
              </a:solidFill>
              <a:latin typeface="Consolas" panose="020B0609020204030204" pitchFamily="49" charset="0"/>
              <a:cs typeface="Consolas" panose="020B0609020204030204" pitchFamily="49" charset="0"/>
            </a:endParaRPr>
          </a:p>
          <a:p>
            <a:r>
              <a:rPr lang="en-US" sz="1300" dirty="0">
                <a:solidFill>
                  <a:srgbClr val="000000"/>
                </a:solidFill>
                <a:effectLst/>
                <a:latin typeface="Consolas" panose="020B0609020204030204" pitchFamily="49" charset="0"/>
                <a:cs typeface="Consolas" panose="020B0609020204030204" pitchFamily="49" charset="0"/>
              </a:rPr>
              <a:t>    .text</a:t>
            </a:r>
          </a:p>
          <a:p>
            <a:r>
              <a:rPr lang="en-US" sz="1300" dirty="0">
                <a:solidFill>
                  <a:schemeClr val="accent6"/>
                </a:solidFill>
                <a:latin typeface="Consolas" panose="020B0609020204030204" pitchFamily="49" charset="0"/>
                <a:cs typeface="Consolas" panose="020B0609020204030204" pitchFamily="49" charset="0"/>
              </a:rPr>
              <a:t>    .type   main, %function</a:t>
            </a:r>
          </a:p>
          <a:p>
            <a:r>
              <a:rPr lang="en-US" sz="1300" dirty="0">
                <a:solidFill>
                  <a:schemeClr val="accent6"/>
                </a:solidFill>
                <a:latin typeface="Consolas" panose="020B0609020204030204" pitchFamily="49" charset="0"/>
                <a:cs typeface="Consolas" panose="020B0609020204030204" pitchFamily="49" charset="0"/>
              </a:rPr>
              <a:t>    .global main</a:t>
            </a:r>
          </a:p>
          <a:p>
            <a:r>
              <a:rPr lang="en-US" sz="1300" dirty="0">
                <a:solidFill>
                  <a:schemeClr val="accent6"/>
                </a:solidFill>
                <a:latin typeface="Consolas" panose="020B0609020204030204" pitchFamily="49" charset="0"/>
                <a:cs typeface="Consolas" panose="020B0609020204030204" pitchFamily="49" charset="0"/>
              </a:rPr>
              <a:t>    .</a:t>
            </a:r>
            <a:r>
              <a:rPr lang="en-US" sz="1300" dirty="0" err="1">
                <a:solidFill>
                  <a:schemeClr val="accent6"/>
                </a:solidFill>
                <a:latin typeface="Consolas" panose="020B0609020204030204" pitchFamily="49" charset="0"/>
                <a:cs typeface="Consolas" panose="020B0609020204030204" pitchFamily="49" charset="0"/>
              </a:rPr>
              <a:t>equ</a:t>
            </a:r>
            <a:r>
              <a:rPr lang="en-US" sz="1300" dirty="0">
                <a:solidFill>
                  <a:schemeClr val="accent6"/>
                </a:solidFill>
                <a:latin typeface="Consolas" panose="020B0609020204030204" pitchFamily="49" charset="0"/>
                <a:cs typeface="Consolas" panose="020B0609020204030204" pitchFamily="49" charset="0"/>
              </a:rPr>
              <a:t>    FP_OFF,    12</a:t>
            </a:r>
          </a:p>
          <a:p>
            <a:r>
              <a:rPr lang="en-US" sz="1300" dirty="0">
                <a:solidFill>
                  <a:schemeClr val="accent6"/>
                </a:solidFill>
                <a:latin typeface="Consolas" panose="020B0609020204030204" pitchFamily="49" charset="0"/>
                <a:cs typeface="Consolas" panose="020B0609020204030204" pitchFamily="49" charset="0"/>
              </a:rPr>
              <a:t>    .</a:t>
            </a:r>
            <a:r>
              <a:rPr lang="en-US" sz="1300" dirty="0" err="1">
                <a:solidFill>
                  <a:schemeClr val="accent6"/>
                </a:solidFill>
                <a:latin typeface="Consolas" panose="020B0609020204030204" pitchFamily="49" charset="0"/>
                <a:cs typeface="Consolas" panose="020B0609020204030204" pitchFamily="49" charset="0"/>
              </a:rPr>
              <a:t>equ</a:t>
            </a:r>
            <a:r>
              <a:rPr lang="en-US" sz="1300" dirty="0">
                <a:solidFill>
                  <a:schemeClr val="accent6"/>
                </a:solidFill>
                <a:latin typeface="Consolas" panose="020B0609020204030204" pitchFamily="49" charset="0"/>
                <a:cs typeface="Consolas" panose="020B0609020204030204" pitchFamily="49" charset="0"/>
              </a:rPr>
              <a:t>    C,         4 + FP_OFF</a:t>
            </a:r>
          </a:p>
          <a:p>
            <a:r>
              <a:rPr lang="en-US" sz="1300" dirty="0">
                <a:solidFill>
                  <a:schemeClr val="accent6"/>
                </a:solidFill>
                <a:latin typeface="Consolas" panose="020B0609020204030204" pitchFamily="49" charset="0"/>
                <a:cs typeface="Consolas" panose="020B0609020204030204" pitchFamily="49" charset="0"/>
              </a:rPr>
              <a:t>    .</a:t>
            </a:r>
            <a:r>
              <a:rPr lang="en-US" sz="1300" dirty="0" err="1">
                <a:solidFill>
                  <a:schemeClr val="accent6"/>
                </a:solidFill>
                <a:latin typeface="Consolas" panose="020B0609020204030204" pitchFamily="49" charset="0"/>
                <a:cs typeface="Consolas" panose="020B0609020204030204" pitchFamily="49" charset="0"/>
              </a:rPr>
              <a:t>equ</a:t>
            </a:r>
            <a:r>
              <a:rPr lang="en-US" sz="1300" dirty="0">
                <a:solidFill>
                  <a:schemeClr val="accent6"/>
                </a:solidFill>
                <a:latin typeface="Consolas" panose="020B0609020204030204" pitchFamily="49" charset="0"/>
                <a:cs typeface="Consolas" panose="020B0609020204030204" pitchFamily="49" charset="0"/>
              </a:rPr>
              <a:t>    COUNT,     4 + C</a:t>
            </a:r>
          </a:p>
          <a:p>
            <a:r>
              <a:rPr lang="en-US" sz="1300" dirty="0">
                <a:solidFill>
                  <a:schemeClr val="accent6"/>
                </a:solidFill>
                <a:latin typeface="Consolas" panose="020B0609020204030204" pitchFamily="49" charset="0"/>
                <a:cs typeface="Consolas" panose="020B0609020204030204" pitchFamily="49" charset="0"/>
              </a:rPr>
              <a:t>    .</a:t>
            </a:r>
            <a:r>
              <a:rPr lang="en-US" sz="1300" dirty="0" err="1">
                <a:solidFill>
                  <a:schemeClr val="accent6"/>
                </a:solidFill>
                <a:latin typeface="Consolas" panose="020B0609020204030204" pitchFamily="49" charset="0"/>
                <a:cs typeface="Consolas" panose="020B0609020204030204" pitchFamily="49" charset="0"/>
              </a:rPr>
              <a:t>equ</a:t>
            </a:r>
            <a:r>
              <a:rPr lang="en-US" sz="1300" dirty="0">
                <a:solidFill>
                  <a:schemeClr val="accent6"/>
                </a:solidFill>
                <a:latin typeface="Consolas" panose="020B0609020204030204" pitchFamily="49" charset="0"/>
                <a:cs typeface="Consolas" panose="020B0609020204030204" pitchFamily="49" charset="0"/>
              </a:rPr>
              <a:t>    BUF,       4 + COUNT</a:t>
            </a:r>
          </a:p>
          <a:p>
            <a:r>
              <a:rPr lang="en-US" sz="1300" dirty="0">
                <a:solidFill>
                  <a:schemeClr val="accent6"/>
                </a:solidFill>
                <a:latin typeface="Consolas" panose="020B0609020204030204" pitchFamily="49" charset="0"/>
                <a:cs typeface="Consolas" panose="020B0609020204030204" pitchFamily="49" charset="0"/>
              </a:rPr>
              <a:t>    .</a:t>
            </a:r>
            <a:r>
              <a:rPr lang="en-US" sz="1300" dirty="0" err="1">
                <a:solidFill>
                  <a:schemeClr val="accent6"/>
                </a:solidFill>
                <a:latin typeface="Consolas" panose="020B0609020204030204" pitchFamily="49" charset="0"/>
                <a:cs typeface="Consolas" panose="020B0609020204030204" pitchFamily="49" charset="0"/>
              </a:rPr>
              <a:t>equ</a:t>
            </a:r>
            <a:r>
              <a:rPr lang="en-US" sz="1300" dirty="0">
                <a:solidFill>
                  <a:schemeClr val="accent6"/>
                </a:solidFill>
                <a:latin typeface="Consolas" panose="020B0609020204030204" pitchFamily="49" charset="0"/>
                <a:cs typeface="Consolas" panose="020B0609020204030204" pitchFamily="49" charset="0"/>
              </a:rPr>
              <a:t>    PAD,       4 + BUF</a:t>
            </a:r>
          </a:p>
          <a:p>
            <a:r>
              <a:rPr lang="en-US" sz="1300" dirty="0">
                <a:solidFill>
                  <a:schemeClr val="accent6"/>
                </a:solidFill>
                <a:latin typeface="Consolas" panose="020B0609020204030204" pitchFamily="49" charset="0"/>
                <a:cs typeface="Consolas" panose="020B0609020204030204" pitchFamily="49" charset="0"/>
              </a:rPr>
              <a:t>    .</a:t>
            </a:r>
            <a:r>
              <a:rPr lang="en-US" sz="1300" dirty="0" err="1">
                <a:solidFill>
                  <a:schemeClr val="accent6"/>
                </a:solidFill>
                <a:latin typeface="Consolas" panose="020B0609020204030204" pitchFamily="49" charset="0"/>
                <a:cs typeface="Consolas" panose="020B0609020204030204" pitchFamily="49" charset="0"/>
              </a:rPr>
              <a:t>equ</a:t>
            </a:r>
            <a:r>
              <a:rPr lang="en-US" sz="1300" dirty="0">
                <a:solidFill>
                  <a:schemeClr val="accent6"/>
                </a:solidFill>
                <a:latin typeface="Consolas" panose="020B0609020204030204" pitchFamily="49" charset="0"/>
                <a:cs typeface="Consolas" panose="020B0609020204030204" pitchFamily="49" charset="0"/>
              </a:rPr>
              <a:t>    FRMADD,    PAD – FP_OFF</a:t>
            </a:r>
          </a:p>
          <a:p>
            <a:r>
              <a:rPr lang="en-US" sz="1300" dirty="0">
                <a:solidFill>
                  <a:schemeClr val="accent6"/>
                </a:solidFill>
                <a:latin typeface="Consolas" panose="020B0609020204030204" pitchFamily="49" charset="0"/>
                <a:cs typeface="Consolas" panose="020B0609020204030204" pitchFamily="49" charset="0"/>
              </a:rPr>
              <a:t>main:</a:t>
            </a:r>
          </a:p>
          <a:p>
            <a:r>
              <a:rPr lang="en-US" sz="1300" dirty="0">
                <a:solidFill>
                  <a:schemeClr val="accent6"/>
                </a:solidFill>
                <a:latin typeface="Consolas" panose="020B0609020204030204" pitchFamily="49" charset="0"/>
                <a:cs typeface="Consolas" panose="020B0609020204030204" pitchFamily="49" charset="0"/>
              </a:rPr>
              <a:t>   </a:t>
            </a:r>
            <a:r>
              <a:rPr lang="en-US" sz="1300" dirty="0">
                <a:solidFill>
                  <a:schemeClr val="accent6"/>
                </a:solidFill>
                <a:effectLst/>
                <a:latin typeface="Consolas" panose="020B0609020204030204" pitchFamily="49" charset="0"/>
                <a:cs typeface="Consolas" panose="020B0609020204030204" pitchFamily="49" charset="0"/>
              </a:rPr>
              <a:t> push    {r4, r5, </a:t>
            </a:r>
            <a:r>
              <a:rPr lang="en-US" sz="1300" dirty="0" err="1">
                <a:solidFill>
                  <a:schemeClr val="accent6"/>
                </a:solidFill>
                <a:effectLst/>
                <a:latin typeface="Consolas" panose="020B0609020204030204" pitchFamily="49" charset="0"/>
                <a:cs typeface="Consolas" panose="020B0609020204030204" pitchFamily="49" charset="0"/>
              </a:rPr>
              <a:t>fp</a:t>
            </a:r>
            <a:r>
              <a:rPr lang="en-US" sz="1300" dirty="0">
                <a:solidFill>
                  <a:schemeClr val="accent6"/>
                </a:solidFill>
                <a:effectLst/>
                <a:latin typeface="Consolas" panose="020B0609020204030204" pitchFamily="49" charset="0"/>
                <a:cs typeface="Consolas" panose="020B0609020204030204" pitchFamily="49" charset="0"/>
              </a:rPr>
              <a:t>, </a:t>
            </a:r>
            <a:r>
              <a:rPr lang="en-US" sz="1300" dirty="0" err="1">
                <a:solidFill>
                  <a:schemeClr val="accent6"/>
                </a:solidFill>
                <a:effectLst/>
                <a:latin typeface="Consolas" panose="020B0609020204030204" pitchFamily="49" charset="0"/>
                <a:cs typeface="Consolas" panose="020B0609020204030204" pitchFamily="49" charset="0"/>
              </a:rPr>
              <a:t>lr</a:t>
            </a:r>
            <a:r>
              <a:rPr lang="en-US" sz="1300" dirty="0">
                <a:solidFill>
                  <a:schemeClr val="accent6"/>
                </a:solidFill>
                <a:effectLst/>
                <a:latin typeface="Consolas" panose="020B0609020204030204" pitchFamily="49" charset="0"/>
                <a:cs typeface="Consolas" panose="020B0609020204030204" pitchFamily="49" charset="0"/>
              </a:rPr>
              <a:t>}</a:t>
            </a:r>
          </a:p>
          <a:p>
            <a:r>
              <a:rPr lang="en-US" sz="1300" dirty="0">
                <a:solidFill>
                  <a:schemeClr val="accent6"/>
                </a:solidFill>
                <a:effectLst/>
                <a:latin typeface="Consolas" panose="020B0609020204030204" pitchFamily="49" charset="0"/>
                <a:cs typeface="Consolas" panose="020B0609020204030204" pitchFamily="49" charset="0"/>
              </a:rPr>
              <a:t>    add     </a:t>
            </a:r>
            <a:r>
              <a:rPr lang="en-US" sz="1300" dirty="0" err="1">
                <a:solidFill>
                  <a:schemeClr val="accent6"/>
                </a:solidFill>
                <a:effectLst/>
                <a:latin typeface="Consolas" panose="020B0609020204030204" pitchFamily="49" charset="0"/>
                <a:cs typeface="Consolas" panose="020B0609020204030204" pitchFamily="49" charset="0"/>
              </a:rPr>
              <a:t>fp</a:t>
            </a:r>
            <a:r>
              <a:rPr lang="en-US" sz="1300" dirty="0">
                <a:solidFill>
                  <a:schemeClr val="accent6"/>
                </a:solidFill>
                <a:effectLst/>
                <a:latin typeface="Consolas" panose="020B0609020204030204" pitchFamily="49" charset="0"/>
                <a:cs typeface="Consolas" panose="020B0609020204030204" pitchFamily="49" charset="0"/>
              </a:rPr>
              <a:t>, </a:t>
            </a:r>
            <a:r>
              <a:rPr lang="en-US" sz="1300" dirty="0" err="1">
                <a:solidFill>
                  <a:schemeClr val="accent6"/>
                </a:solidFill>
                <a:effectLst/>
                <a:latin typeface="Consolas" panose="020B0609020204030204" pitchFamily="49" charset="0"/>
                <a:cs typeface="Consolas" panose="020B0609020204030204" pitchFamily="49" charset="0"/>
              </a:rPr>
              <a:t>sp</a:t>
            </a:r>
            <a:r>
              <a:rPr lang="en-US" sz="1300" dirty="0">
                <a:solidFill>
                  <a:schemeClr val="accent6"/>
                </a:solidFill>
                <a:effectLst/>
                <a:latin typeface="Consolas" panose="020B0609020204030204" pitchFamily="49" charset="0"/>
                <a:cs typeface="Consolas" panose="020B0609020204030204" pitchFamily="49" charset="0"/>
              </a:rPr>
              <a:t>, FP_OFF</a:t>
            </a:r>
          </a:p>
          <a:p>
            <a:r>
              <a:rPr lang="en-US" sz="1300" dirty="0">
                <a:solidFill>
                  <a:schemeClr val="accent6"/>
                </a:solidFill>
                <a:effectLst/>
                <a:latin typeface="Consolas" panose="020B0609020204030204" pitchFamily="49" charset="0"/>
                <a:cs typeface="Consolas" panose="020B0609020204030204" pitchFamily="49" charset="0"/>
              </a:rPr>
              <a:t>    add     </a:t>
            </a:r>
            <a:r>
              <a:rPr lang="en-US" sz="1300" dirty="0" err="1">
                <a:solidFill>
                  <a:schemeClr val="accent6"/>
                </a:solidFill>
                <a:effectLst/>
                <a:latin typeface="Consolas" panose="020B0609020204030204" pitchFamily="49" charset="0"/>
                <a:cs typeface="Consolas" panose="020B0609020204030204" pitchFamily="49" charset="0"/>
              </a:rPr>
              <a:t>sp</a:t>
            </a:r>
            <a:r>
              <a:rPr lang="en-US" sz="1300" dirty="0">
                <a:solidFill>
                  <a:schemeClr val="accent6"/>
                </a:solidFill>
                <a:effectLst/>
                <a:latin typeface="Consolas" panose="020B0609020204030204" pitchFamily="49" charset="0"/>
                <a:cs typeface="Consolas" panose="020B0609020204030204" pitchFamily="49" charset="0"/>
              </a:rPr>
              <a:t>, </a:t>
            </a:r>
            <a:r>
              <a:rPr lang="en-US" sz="1300" dirty="0" err="1">
                <a:solidFill>
                  <a:schemeClr val="accent6"/>
                </a:solidFill>
                <a:effectLst/>
                <a:latin typeface="Consolas" panose="020B0609020204030204" pitchFamily="49" charset="0"/>
                <a:cs typeface="Consolas" panose="020B0609020204030204" pitchFamily="49" charset="0"/>
              </a:rPr>
              <a:t>sp</a:t>
            </a:r>
            <a:r>
              <a:rPr lang="en-US" sz="1300" dirty="0">
                <a:solidFill>
                  <a:schemeClr val="accent6"/>
                </a:solidFill>
                <a:effectLst/>
                <a:latin typeface="Consolas" panose="020B0609020204030204" pitchFamily="49" charset="0"/>
                <a:cs typeface="Consolas" panose="020B0609020204030204" pitchFamily="49" charset="0"/>
              </a:rPr>
              <a:t>, -FRMADD</a:t>
            </a:r>
          </a:p>
          <a:p>
            <a:r>
              <a:rPr lang="en-US" sz="1300" i="1" dirty="0">
                <a:solidFill>
                  <a:srgbClr val="2C895B"/>
                </a:solidFill>
                <a:latin typeface="Consolas" panose="020B0609020204030204" pitchFamily="49" charset="0"/>
                <a:cs typeface="Consolas" panose="020B0609020204030204" pitchFamily="49" charset="0"/>
              </a:rPr>
              <a:t>    // nothing to do for C</a:t>
            </a:r>
          </a:p>
          <a:p>
            <a:r>
              <a:rPr lang="en-US" sz="1300" i="1" dirty="0">
                <a:solidFill>
                  <a:srgbClr val="2C895B"/>
                </a:solidFill>
                <a:latin typeface="Consolas" panose="020B0609020204030204" pitchFamily="49" charset="0"/>
                <a:cs typeface="Consolas" panose="020B0609020204030204" pitchFamily="49" charset="0"/>
              </a:rPr>
              <a:t>    </a:t>
            </a:r>
            <a:r>
              <a:rPr lang="en-US" sz="1300" dirty="0">
                <a:solidFill>
                  <a:schemeClr val="accent6"/>
                </a:solidFill>
                <a:latin typeface="Consolas" panose="020B0609020204030204" pitchFamily="49" charset="0"/>
                <a:cs typeface="Consolas" panose="020B0609020204030204" pitchFamily="49" charset="0"/>
              </a:rPr>
              <a:t>mov     r2, 0</a:t>
            </a:r>
          </a:p>
          <a:p>
            <a:r>
              <a:rPr lang="en-US" sz="1300" dirty="0">
                <a:solidFill>
                  <a:schemeClr val="accent6"/>
                </a:solidFill>
                <a:latin typeface="Consolas" panose="020B0609020204030204" pitchFamily="49" charset="0"/>
                <a:cs typeface="Consolas" panose="020B0609020204030204" pitchFamily="49" charset="0"/>
              </a:rPr>
              <a:t>    str     r2, [</a:t>
            </a:r>
            <a:r>
              <a:rPr lang="en-US" sz="1300" dirty="0" err="1">
                <a:solidFill>
                  <a:schemeClr val="accent6"/>
                </a:solidFill>
                <a:latin typeface="Consolas" panose="020B0609020204030204" pitchFamily="49" charset="0"/>
                <a:cs typeface="Consolas" panose="020B0609020204030204" pitchFamily="49" charset="0"/>
              </a:rPr>
              <a:t>fp</a:t>
            </a:r>
            <a:r>
              <a:rPr lang="en-US" sz="1300" dirty="0">
                <a:solidFill>
                  <a:schemeClr val="accent6"/>
                </a:solidFill>
                <a:latin typeface="Consolas" panose="020B0609020204030204" pitchFamily="49" charset="0"/>
                <a:cs typeface="Consolas" panose="020B0609020204030204" pitchFamily="49" charset="0"/>
              </a:rPr>
              <a:t>, -COUNT]</a:t>
            </a:r>
          </a:p>
          <a:p>
            <a:r>
              <a:rPr lang="en-US" sz="1300" dirty="0">
                <a:solidFill>
                  <a:schemeClr val="accent6"/>
                </a:solidFill>
                <a:latin typeface="Consolas" panose="020B0609020204030204" pitchFamily="49" charset="0"/>
                <a:cs typeface="Consolas" panose="020B0609020204030204" pitchFamily="49" charset="0"/>
              </a:rPr>
              <a:t>    </a:t>
            </a:r>
            <a:r>
              <a:rPr lang="en-US" sz="1300" dirty="0" err="1">
                <a:solidFill>
                  <a:schemeClr val="accent6"/>
                </a:solidFill>
                <a:latin typeface="Consolas" panose="020B0609020204030204" pitchFamily="49" charset="0"/>
                <a:cs typeface="Consolas" panose="020B0609020204030204" pitchFamily="49" charset="0"/>
              </a:rPr>
              <a:t>strb</a:t>
            </a:r>
            <a:r>
              <a:rPr lang="en-US" sz="1300" dirty="0">
                <a:solidFill>
                  <a:schemeClr val="accent6"/>
                </a:solidFill>
                <a:latin typeface="Consolas" panose="020B0609020204030204" pitchFamily="49" charset="0"/>
                <a:cs typeface="Consolas" panose="020B0609020204030204" pitchFamily="49" charset="0"/>
              </a:rPr>
              <a:t>    r2, [</a:t>
            </a:r>
            <a:r>
              <a:rPr lang="en-US" sz="1300" dirty="0" err="1">
                <a:solidFill>
                  <a:schemeClr val="accent6"/>
                </a:solidFill>
                <a:latin typeface="Consolas" panose="020B0609020204030204" pitchFamily="49" charset="0"/>
                <a:cs typeface="Consolas" panose="020B0609020204030204" pitchFamily="49" charset="0"/>
              </a:rPr>
              <a:t>fp</a:t>
            </a:r>
            <a:r>
              <a:rPr lang="en-US" sz="1300" dirty="0">
                <a:solidFill>
                  <a:schemeClr val="accent6"/>
                </a:solidFill>
                <a:latin typeface="Consolas" panose="020B0609020204030204" pitchFamily="49" charset="0"/>
                <a:cs typeface="Consolas" panose="020B0609020204030204" pitchFamily="49" charset="0"/>
              </a:rPr>
              <a:t>, -BUF+2]</a:t>
            </a:r>
          </a:p>
          <a:p>
            <a:r>
              <a:rPr lang="en-US" sz="1300" dirty="0">
                <a:solidFill>
                  <a:schemeClr val="accent6"/>
                </a:solidFill>
                <a:latin typeface="Consolas" panose="020B0609020204030204" pitchFamily="49" charset="0"/>
                <a:cs typeface="Consolas" panose="020B0609020204030204" pitchFamily="49" charset="0"/>
              </a:rPr>
              <a:t>    mov	  r2, 'h'</a:t>
            </a:r>
          </a:p>
          <a:p>
            <a:r>
              <a:rPr lang="en-US" sz="1300" dirty="0">
                <a:solidFill>
                  <a:schemeClr val="accent6"/>
                </a:solidFill>
                <a:latin typeface="Consolas" panose="020B0609020204030204" pitchFamily="49" charset="0"/>
                <a:cs typeface="Consolas" panose="020B0609020204030204" pitchFamily="49" charset="0"/>
              </a:rPr>
              <a:t>    </a:t>
            </a:r>
            <a:r>
              <a:rPr lang="en-US" sz="1300" dirty="0" err="1">
                <a:solidFill>
                  <a:schemeClr val="accent6"/>
                </a:solidFill>
                <a:latin typeface="Consolas" panose="020B0609020204030204" pitchFamily="49" charset="0"/>
                <a:cs typeface="Consolas" panose="020B0609020204030204" pitchFamily="49" charset="0"/>
              </a:rPr>
              <a:t>strb</a:t>
            </a:r>
            <a:r>
              <a:rPr lang="en-US" sz="1300" dirty="0">
                <a:solidFill>
                  <a:schemeClr val="accent6"/>
                </a:solidFill>
                <a:latin typeface="Consolas" panose="020B0609020204030204" pitchFamily="49" charset="0"/>
                <a:cs typeface="Consolas" panose="020B0609020204030204" pitchFamily="49" charset="0"/>
              </a:rPr>
              <a:t>    r2, [</a:t>
            </a:r>
            <a:r>
              <a:rPr lang="en-US" sz="1300" dirty="0" err="1">
                <a:solidFill>
                  <a:schemeClr val="accent6"/>
                </a:solidFill>
                <a:latin typeface="Consolas" panose="020B0609020204030204" pitchFamily="49" charset="0"/>
                <a:cs typeface="Consolas" panose="020B0609020204030204" pitchFamily="49" charset="0"/>
              </a:rPr>
              <a:t>fp</a:t>
            </a:r>
            <a:r>
              <a:rPr lang="en-US" sz="1300" dirty="0">
                <a:solidFill>
                  <a:schemeClr val="accent6"/>
                </a:solidFill>
                <a:latin typeface="Consolas" panose="020B0609020204030204" pitchFamily="49" charset="0"/>
                <a:cs typeface="Consolas" panose="020B0609020204030204" pitchFamily="49" charset="0"/>
              </a:rPr>
              <a:t>, -BUF]</a:t>
            </a:r>
          </a:p>
          <a:p>
            <a:r>
              <a:rPr lang="en-US" sz="1300" dirty="0">
                <a:solidFill>
                  <a:schemeClr val="accent6"/>
                </a:solidFill>
                <a:latin typeface="Consolas" panose="020B0609020204030204" pitchFamily="49" charset="0"/>
                <a:cs typeface="Consolas" panose="020B0609020204030204" pitchFamily="49" charset="0"/>
              </a:rPr>
              <a:t>    mov	  r2, '</a:t>
            </a:r>
            <a:r>
              <a:rPr lang="en-US" sz="1300" dirty="0" err="1">
                <a:solidFill>
                  <a:schemeClr val="accent6"/>
                </a:solidFill>
                <a:latin typeface="Consolas" panose="020B0609020204030204" pitchFamily="49" charset="0"/>
                <a:cs typeface="Consolas" panose="020B0609020204030204" pitchFamily="49" charset="0"/>
              </a:rPr>
              <a:t>i</a:t>
            </a:r>
            <a:r>
              <a:rPr lang="en-US" sz="1300" dirty="0">
                <a:solidFill>
                  <a:schemeClr val="accent6"/>
                </a:solidFill>
                <a:latin typeface="Consolas" panose="020B0609020204030204" pitchFamily="49" charset="0"/>
                <a:cs typeface="Consolas" panose="020B0609020204030204" pitchFamily="49" charset="0"/>
              </a:rPr>
              <a:t>'</a:t>
            </a:r>
          </a:p>
          <a:p>
            <a:r>
              <a:rPr lang="en-US" sz="1300" dirty="0">
                <a:solidFill>
                  <a:schemeClr val="accent6"/>
                </a:solidFill>
                <a:latin typeface="Consolas" panose="020B0609020204030204" pitchFamily="49" charset="0"/>
                <a:cs typeface="Consolas" panose="020B0609020204030204" pitchFamily="49" charset="0"/>
              </a:rPr>
              <a:t>    </a:t>
            </a:r>
            <a:r>
              <a:rPr lang="en-US" sz="1300" dirty="0" err="1">
                <a:solidFill>
                  <a:schemeClr val="accent6"/>
                </a:solidFill>
                <a:latin typeface="Consolas" panose="020B0609020204030204" pitchFamily="49" charset="0"/>
                <a:cs typeface="Consolas" panose="020B0609020204030204" pitchFamily="49" charset="0"/>
              </a:rPr>
              <a:t>strb</a:t>
            </a:r>
            <a:r>
              <a:rPr lang="en-US" sz="1300" dirty="0">
                <a:solidFill>
                  <a:schemeClr val="accent6"/>
                </a:solidFill>
                <a:latin typeface="Consolas" panose="020B0609020204030204" pitchFamily="49" charset="0"/>
                <a:cs typeface="Consolas" panose="020B0609020204030204" pitchFamily="49" charset="0"/>
              </a:rPr>
              <a:t>	  r2, [</a:t>
            </a:r>
            <a:r>
              <a:rPr lang="en-US" sz="1300" dirty="0" err="1">
                <a:solidFill>
                  <a:schemeClr val="accent6"/>
                </a:solidFill>
                <a:latin typeface="Consolas" panose="020B0609020204030204" pitchFamily="49" charset="0"/>
                <a:cs typeface="Consolas" panose="020B0609020204030204" pitchFamily="49" charset="0"/>
              </a:rPr>
              <a:t>fp</a:t>
            </a:r>
            <a:r>
              <a:rPr lang="en-US" sz="1300" dirty="0">
                <a:solidFill>
                  <a:schemeClr val="accent6"/>
                </a:solidFill>
                <a:latin typeface="Consolas" panose="020B0609020204030204" pitchFamily="49" charset="0"/>
                <a:cs typeface="Consolas" panose="020B0609020204030204" pitchFamily="49" charset="0"/>
              </a:rPr>
              <a:t>, -BUF+1]</a:t>
            </a:r>
          </a:p>
          <a:p>
            <a:r>
              <a:rPr lang="en-US" sz="1300" dirty="0">
                <a:solidFill>
                  <a:srgbClr val="000000"/>
                </a:solidFill>
                <a:effectLst/>
                <a:latin typeface="Consolas" panose="020B0609020204030204" pitchFamily="49" charset="0"/>
                <a:cs typeface="Consolas" panose="020B0609020204030204" pitchFamily="49" charset="0"/>
              </a:rPr>
              <a:t>    </a:t>
            </a:r>
          </a:p>
          <a:p>
            <a:r>
              <a:rPr lang="en-US" sz="1300" dirty="0">
                <a:solidFill>
                  <a:srgbClr val="000000"/>
                </a:solidFill>
                <a:latin typeface="Consolas" panose="020B0609020204030204" pitchFamily="49" charset="0"/>
                <a:cs typeface="Consolas" panose="020B0609020204030204" pitchFamily="49" charset="0"/>
              </a:rPr>
              <a:t>    </a:t>
            </a:r>
            <a:r>
              <a:rPr lang="en-US" sz="1300" dirty="0" err="1">
                <a:solidFill>
                  <a:srgbClr val="000000"/>
                </a:solidFill>
                <a:effectLst/>
                <a:latin typeface="Consolas" panose="020B0609020204030204" pitchFamily="49" charset="0"/>
                <a:cs typeface="Consolas" panose="020B0609020204030204" pitchFamily="49" charset="0"/>
              </a:rPr>
              <a:t>ldr</a:t>
            </a:r>
            <a:r>
              <a:rPr lang="en-US" sz="1300" dirty="0">
                <a:solidFill>
                  <a:srgbClr val="000000"/>
                </a:solidFill>
                <a:effectLst/>
                <a:latin typeface="Consolas" panose="020B0609020204030204" pitchFamily="49" charset="0"/>
                <a:cs typeface="Consolas" panose="020B0609020204030204" pitchFamily="49" charset="0"/>
              </a:rPr>
              <a:t>     r0, =.</a:t>
            </a:r>
            <a:r>
              <a:rPr lang="en-US" sz="1300" dirty="0" err="1">
                <a:solidFill>
                  <a:srgbClr val="000000"/>
                </a:solidFill>
                <a:effectLst/>
                <a:latin typeface="Consolas" panose="020B0609020204030204" pitchFamily="49" charset="0"/>
                <a:cs typeface="Consolas" panose="020B0609020204030204" pitchFamily="49" charset="0"/>
              </a:rPr>
              <a:t>Lmess</a:t>
            </a:r>
            <a:r>
              <a:rPr lang="en-US" sz="1300" dirty="0">
                <a:solidFill>
                  <a:srgbClr val="000000"/>
                </a:solidFill>
                <a:effectLst/>
                <a:latin typeface="Consolas" panose="020B0609020204030204" pitchFamily="49" charset="0"/>
                <a:cs typeface="Consolas" panose="020B0609020204030204" pitchFamily="49" charset="0"/>
              </a:rPr>
              <a:t>       // arg1</a:t>
            </a:r>
          </a:p>
          <a:p>
            <a:r>
              <a:rPr lang="en-US" sz="1300" dirty="0">
                <a:solidFill>
                  <a:srgbClr val="000000"/>
                </a:solidFill>
                <a:effectLst/>
                <a:latin typeface="Consolas" panose="020B0609020204030204" pitchFamily="49" charset="0"/>
                <a:cs typeface="Consolas" panose="020B0609020204030204" pitchFamily="49" charset="0"/>
              </a:rPr>
              <a:t>    </a:t>
            </a:r>
            <a:r>
              <a:rPr lang="en-US" sz="1300" dirty="0" err="1">
                <a:solidFill>
                  <a:srgbClr val="000000"/>
                </a:solidFill>
                <a:effectLst/>
                <a:latin typeface="Consolas" panose="020B0609020204030204" pitchFamily="49" charset="0"/>
                <a:cs typeface="Consolas" panose="020B0609020204030204" pitchFamily="49" charset="0"/>
              </a:rPr>
              <a:t>ldr</a:t>
            </a:r>
            <a:r>
              <a:rPr lang="en-US" sz="1300" dirty="0">
                <a:solidFill>
                  <a:srgbClr val="000000"/>
                </a:solidFill>
                <a:effectLst/>
                <a:latin typeface="Consolas" panose="020B0609020204030204" pitchFamily="49" charset="0"/>
                <a:cs typeface="Consolas" panose="020B0609020204030204" pitchFamily="49" charset="0"/>
              </a:rPr>
              <a:t>     r1, [</a:t>
            </a:r>
            <a:r>
              <a:rPr lang="en-US" sz="1300" dirty="0" err="1">
                <a:solidFill>
                  <a:srgbClr val="000000"/>
                </a:solidFill>
                <a:effectLst/>
                <a:latin typeface="Consolas" panose="020B0609020204030204" pitchFamily="49" charset="0"/>
                <a:cs typeface="Consolas" panose="020B0609020204030204" pitchFamily="49" charset="0"/>
              </a:rPr>
              <a:t>fp</a:t>
            </a:r>
            <a:r>
              <a:rPr lang="en-US" sz="1300" dirty="0">
                <a:solidFill>
                  <a:srgbClr val="000000"/>
                </a:solidFill>
                <a:effectLst/>
                <a:latin typeface="Consolas" panose="020B0609020204030204" pitchFamily="49" charset="0"/>
                <a:cs typeface="Consolas" panose="020B0609020204030204" pitchFamily="49" charset="0"/>
              </a:rPr>
              <a:t>, -C]      // arg2</a:t>
            </a:r>
          </a:p>
          <a:p>
            <a:r>
              <a:rPr lang="en-US" sz="1300" dirty="0">
                <a:solidFill>
                  <a:srgbClr val="000000"/>
                </a:solidFill>
                <a:effectLst/>
                <a:latin typeface="Consolas" panose="020B0609020204030204" pitchFamily="49" charset="0"/>
                <a:cs typeface="Consolas" panose="020B0609020204030204" pitchFamily="49" charset="0"/>
              </a:rPr>
              <a:t>    </a:t>
            </a:r>
            <a:r>
              <a:rPr lang="en-US" sz="1300" dirty="0" err="1">
                <a:solidFill>
                  <a:srgbClr val="000000"/>
                </a:solidFill>
                <a:effectLst/>
                <a:latin typeface="Consolas" panose="020B0609020204030204" pitchFamily="49" charset="0"/>
                <a:cs typeface="Consolas" panose="020B0609020204030204" pitchFamily="49" charset="0"/>
              </a:rPr>
              <a:t>ldr</a:t>
            </a:r>
            <a:r>
              <a:rPr lang="en-US" sz="1300" dirty="0">
                <a:solidFill>
                  <a:srgbClr val="000000"/>
                </a:solidFill>
                <a:effectLst/>
                <a:latin typeface="Consolas" panose="020B0609020204030204" pitchFamily="49" charset="0"/>
                <a:cs typeface="Consolas" panose="020B0609020204030204" pitchFamily="49" charset="0"/>
              </a:rPr>
              <a:t>     r2, [</a:t>
            </a:r>
            <a:r>
              <a:rPr lang="en-US" sz="1300" dirty="0" err="1">
                <a:solidFill>
                  <a:srgbClr val="000000"/>
                </a:solidFill>
                <a:effectLst/>
                <a:latin typeface="Consolas" panose="020B0609020204030204" pitchFamily="49" charset="0"/>
                <a:cs typeface="Consolas" panose="020B0609020204030204" pitchFamily="49" charset="0"/>
              </a:rPr>
              <a:t>fp</a:t>
            </a:r>
            <a:r>
              <a:rPr lang="en-US" sz="1300" dirty="0">
                <a:solidFill>
                  <a:srgbClr val="000000"/>
                </a:solidFill>
                <a:effectLst/>
                <a:latin typeface="Consolas" panose="020B0609020204030204" pitchFamily="49" charset="0"/>
                <a:cs typeface="Consolas" panose="020B0609020204030204" pitchFamily="49" charset="0"/>
              </a:rPr>
              <a:t>, -COUNT]  // arg3</a:t>
            </a:r>
          </a:p>
          <a:p>
            <a:r>
              <a:rPr lang="en-US" sz="1300" dirty="0">
                <a:solidFill>
                  <a:srgbClr val="000000"/>
                </a:solidFill>
                <a:effectLst/>
                <a:latin typeface="Consolas" panose="020B0609020204030204" pitchFamily="49" charset="0"/>
                <a:cs typeface="Consolas" panose="020B0609020204030204" pitchFamily="49" charset="0"/>
              </a:rPr>
              <a:t>    </a:t>
            </a:r>
            <a:r>
              <a:rPr lang="en-US" sz="1300" dirty="0">
                <a:solidFill>
                  <a:srgbClr val="FF0000"/>
                </a:solidFill>
                <a:effectLst/>
                <a:latin typeface="Consolas" panose="020B0609020204030204" pitchFamily="49" charset="0"/>
                <a:cs typeface="Consolas" panose="020B0609020204030204" pitchFamily="49" charset="0"/>
              </a:rPr>
              <a:t>add     r3, </a:t>
            </a:r>
            <a:r>
              <a:rPr lang="en-US" sz="1300" dirty="0" err="1">
                <a:solidFill>
                  <a:srgbClr val="FF0000"/>
                </a:solidFill>
                <a:effectLst/>
                <a:latin typeface="Consolas" panose="020B0609020204030204" pitchFamily="49" charset="0"/>
                <a:cs typeface="Consolas" panose="020B0609020204030204" pitchFamily="49" charset="0"/>
              </a:rPr>
              <a:t>fp</a:t>
            </a:r>
            <a:r>
              <a:rPr lang="en-US" sz="1300" dirty="0">
                <a:solidFill>
                  <a:srgbClr val="FF0000"/>
                </a:solidFill>
                <a:effectLst/>
                <a:latin typeface="Consolas" panose="020B0609020204030204" pitchFamily="49" charset="0"/>
                <a:cs typeface="Consolas" panose="020B0609020204030204" pitchFamily="49" charset="0"/>
              </a:rPr>
              <a:t>, -BUF      </a:t>
            </a:r>
            <a:r>
              <a:rPr lang="en-US" sz="1300" i="1" dirty="0">
                <a:solidFill>
                  <a:srgbClr val="2C895B"/>
                </a:solidFill>
                <a:effectLst/>
                <a:latin typeface="Consolas" panose="020B0609020204030204" pitchFamily="49" charset="0"/>
                <a:cs typeface="Consolas" panose="020B0609020204030204" pitchFamily="49" charset="0"/>
              </a:rPr>
              <a:t>// arg4</a:t>
            </a:r>
          </a:p>
          <a:p>
            <a:r>
              <a:rPr lang="en-US" sz="1300" dirty="0">
                <a:solidFill>
                  <a:srgbClr val="000000"/>
                </a:solidFill>
                <a:effectLst/>
                <a:latin typeface="Consolas" panose="020B0609020204030204" pitchFamily="49" charset="0"/>
                <a:cs typeface="Consolas" panose="020B0609020204030204" pitchFamily="49" charset="0"/>
              </a:rPr>
              <a:t>    bl      </a:t>
            </a:r>
            <a:r>
              <a:rPr lang="en-US" sz="1300" dirty="0" err="1">
                <a:solidFill>
                  <a:srgbClr val="000000"/>
                </a:solidFill>
                <a:effectLst/>
                <a:latin typeface="Consolas" panose="020B0609020204030204" pitchFamily="49" charset="0"/>
                <a:cs typeface="Consolas" panose="020B0609020204030204" pitchFamily="49" charset="0"/>
              </a:rPr>
              <a:t>printf</a:t>
            </a:r>
            <a:endParaRPr lang="en-US" sz="1300" dirty="0">
              <a:solidFill>
                <a:srgbClr val="000000"/>
              </a:solidFill>
              <a:effectLst/>
              <a:latin typeface="Consolas" panose="020B0609020204030204" pitchFamily="49" charset="0"/>
              <a:cs typeface="Consolas" panose="020B0609020204030204" pitchFamily="49" charset="0"/>
            </a:endParaRPr>
          </a:p>
        </p:txBody>
      </p:sp>
      <p:sp>
        <p:nvSpPr>
          <p:cNvPr id="97" name="TextBox 96">
            <a:extLst>
              <a:ext uri="{FF2B5EF4-FFF2-40B4-BE49-F238E27FC236}">
                <a16:creationId xmlns:a16="http://schemas.microsoft.com/office/drawing/2014/main" id="{8CA030F4-DB8B-2D6E-21D9-41B5DF36256F}"/>
              </a:ext>
            </a:extLst>
          </p:cNvPr>
          <p:cNvSpPr txBox="1"/>
          <p:nvPr/>
        </p:nvSpPr>
        <p:spPr>
          <a:xfrm>
            <a:off x="9272737" y="1307283"/>
            <a:ext cx="312906" cy="369332"/>
          </a:xfrm>
          <a:prstGeom prst="rect">
            <a:avLst/>
          </a:prstGeom>
          <a:noFill/>
        </p:spPr>
        <p:txBody>
          <a:bodyPr wrap="none" rtlCol="0">
            <a:spAutoFit/>
          </a:bodyPr>
          <a:lstStyle/>
          <a:p>
            <a:r>
              <a:rPr lang="en-US" dirty="0">
                <a:solidFill>
                  <a:srgbClr val="FF0000"/>
                </a:solidFill>
                <a:latin typeface="Consolas" panose="020B0609020204030204" pitchFamily="49" charset="0"/>
                <a:cs typeface="Consolas" panose="020B0609020204030204" pitchFamily="49" charset="0"/>
              </a:rPr>
              <a:t>4</a:t>
            </a:r>
          </a:p>
        </p:txBody>
      </p:sp>
      <p:sp>
        <p:nvSpPr>
          <p:cNvPr id="98" name="TextBox 97">
            <a:extLst>
              <a:ext uri="{FF2B5EF4-FFF2-40B4-BE49-F238E27FC236}">
                <a16:creationId xmlns:a16="http://schemas.microsoft.com/office/drawing/2014/main" id="{37CAA66A-331F-70D5-64CE-0D91EA9B886F}"/>
              </a:ext>
            </a:extLst>
          </p:cNvPr>
          <p:cNvSpPr txBox="1"/>
          <p:nvPr/>
        </p:nvSpPr>
        <p:spPr>
          <a:xfrm>
            <a:off x="9244233" y="1680090"/>
            <a:ext cx="312906" cy="369332"/>
          </a:xfrm>
          <a:prstGeom prst="rect">
            <a:avLst/>
          </a:prstGeom>
          <a:noFill/>
        </p:spPr>
        <p:txBody>
          <a:bodyPr wrap="none" rtlCol="0">
            <a:spAutoFit/>
          </a:bodyPr>
          <a:lstStyle/>
          <a:p>
            <a:r>
              <a:rPr lang="en-US" dirty="0">
                <a:solidFill>
                  <a:srgbClr val="FF0000"/>
                </a:solidFill>
                <a:latin typeface="Consolas" panose="020B0609020204030204" pitchFamily="49" charset="0"/>
                <a:cs typeface="Consolas" panose="020B0609020204030204" pitchFamily="49" charset="0"/>
              </a:rPr>
              <a:t>4</a:t>
            </a:r>
          </a:p>
        </p:txBody>
      </p:sp>
      <p:sp>
        <p:nvSpPr>
          <p:cNvPr id="103" name="Rectangle 102">
            <a:extLst>
              <a:ext uri="{FF2B5EF4-FFF2-40B4-BE49-F238E27FC236}">
                <a16:creationId xmlns:a16="http://schemas.microsoft.com/office/drawing/2014/main" id="{B3C8EE5D-B196-38FA-F800-86F3C59254D2}"/>
              </a:ext>
            </a:extLst>
          </p:cNvPr>
          <p:cNvSpPr/>
          <p:nvPr/>
        </p:nvSpPr>
        <p:spPr>
          <a:xfrm rot="16200000">
            <a:off x="8359509" y="925665"/>
            <a:ext cx="899776" cy="307777"/>
          </a:xfrm>
          <a:prstGeom prst="rect">
            <a:avLst/>
          </a:prstGeom>
        </p:spPr>
        <p:txBody>
          <a:bodyPr wrap="square">
            <a:spAutoFit/>
          </a:bodyPr>
          <a:lstStyle/>
          <a:p>
            <a:r>
              <a:rPr lang="en-US" sz="1400" b="1" dirty="0" err="1">
                <a:solidFill>
                  <a:srgbClr val="FF0000"/>
                </a:solidFill>
                <a:latin typeface="Consolas" panose="020B0609020204030204" pitchFamily="49" charset="0"/>
                <a:cs typeface="Consolas" panose="020B0609020204030204" pitchFamily="49" charset="0"/>
              </a:rPr>
              <a:t>fp</a:t>
            </a:r>
            <a:r>
              <a:rPr lang="en-US" sz="1400" b="1" dirty="0">
                <a:solidFill>
                  <a:srgbClr val="FF0000"/>
                </a:solidFill>
                <a:latin typeface="Consolas" panose="020B0609020204030204" pitchFamily="49" charset="0"/>
                <a:cs typeface="Consolas" panose="020B0609020204030204" pitchFamily="49" charset="0"/>
              </a:rPr>
              <a:t> - 16</a:t>
            </a:r>
            <a:endParaRPr lang="en-US" sz="1400" b="1" dirty="0">
              <a:solidFill>
                <a:schemeClr val="accent5"/>
              </a:solidFill>
              <a:latin typeface="Consolas" panose="020B0609020204030204" pitchFamily="49" charset="0"/>
              <a:cs typeface="Consolas" panose="020B0609020204030204" pitchFamily="49" charset="0"/>
            </a:endParaRPr>
          </a:p>
        </p:txBody>
      </p:sp>
      <p:sp>
        <p:nvSpPr>
          <p:cNvPr id="104" name="Up-Down Arrow 103">
            <a:extLst>
              <a:ext uri="{FF2B5EF4-FFF2-40B4-BE49-F238E27FC236}">
                <a16:creationId xmlns:a16="http://schemas.microsoft.com/office/drawing/2014/main" id="{AE65B1AC-FAD1-4AC7-829B-D074F7E49EA6}"/>
              </a:ext>
            </a:extLst>
          </p:cNvPr>
          <p:cNvSpPr/>
          <p:nvPr/>
        </p:nvSpPr>
        <p:spPr>
          <a:xfrm>
            <a:off x="8422616" y="395785"/>
            <a:ext cx="125638" cy="1538601"/>
          </a:xfrm>
          <a:prstGeom prst="upDown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37959A14-F0CA-CFED-35E9-6198C0D25A2C}"/>
              </a:ext>
            </a:extLst>
          </p:cNvPr>
          <p:cNvSpPr/>
          <p:nvPr/>
        </p:nvSpPr>
        <p:spPr>
          <a:xfrm rot="16200000">
            <a:off x="7821465" y="910211"/>
            <a:ext cx="899776" cy="307777"/>
          </a:xfrm>
          <a:prstGeom prst="rect">
            <a:avLst/>
          </a:prstGeom>
        </p:spPr>
        <p:txBody>
          <a:bodyPr wrap="square">
            <a:spAutoFit/>
          </a:bodyPr>
          <a:lstStyle/>
          <a:p>
            <a:r>
              <a:rPr lang="en-US" sz="1400" b="1" dirty="0" err="1">
                <a:solidFill>
                  <a:srgbClr val="FF0000"/>
                </a:solidFill>
                <a:latin typeface="Consolas" panose="020B0609020204030204" pitchFamily="49" charset="0"/>
                <a:cs typeface="Consolas" panose="020B0609020204030204" pitchFamily="49" charset="0"/>
              </a:rPr>
              <a:t>fp</a:t>
            </a:r>
            <a:r>
              <a:rPr lang="en-US" sz="1400" b="1" dirty="0">
                <a:solidFill>
                  <a:srgbClr val="FF0000"/>
                </a:solidFill>
                <a:latin typeface="Consolas" panose="020B0609020204030204" pitchFamily="49" charset="0"/>
                <a:cs typeface="Consolas" panose="020B0609020204030204" pitchFamily="49" charset="0"/>
              </a:rPr>
              <a:t> - 20</a:t>
            </a:r>
            <a:endParaRPr lang="en-US" sz="1400" b="1" dirty="0">
              <a:solidFill>
                <a:schemeClr val="accent5"/>
              </a:solidFill>
              <a:latin typeface="Consolas" panose="020B0609020204030204" pitchFamily="49" charset="0"/>
              <a:cs typeface="Consolas" panose="020B0609020204030204" pitchFamily="49" charset="0"/>
            </a:endParaRPr>
          </a:p>
        </p:txBody>
      </p:sp>
      <p:cxnSp>
        <p:nvCxnSpPr>
          <p:cNvPr id="106" name="Straight Connector 105">
            <a:extLst>
              <a:ext uri="{FF2B5EF4-FFF2-40B4-BE49-F238E27FC236}">
                <a16:creationId xmlns:a16="http://schemas.microsoft.com/office/drawing/2014/main" id="{B6429D42-352F-C975-4F3E-2E6BBBE1E8A2}"/>
              </a:ext>
            </a:extLst>
          </p:cNvPr>
          <p:cNvCxnSpPr>
            <a:cxnSpLocks/>
          </p:cNvCxnSpPr>
          <p:nvPr/>
        </p:nvCxnSpPr>
        <p:spPr>
          <a:xfrm>
            <a:off x="9174979" y="1364255"/>
            <a:ext cx="579469"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EA221E8-67C5-314A-6C3B-26203F630681}"/>
              </a:ext>
            </a:extLst>
          </p:cNvPr>
          <p:cNvCxnSpPr>
            <a:cxnSpLocks/>
          </p:cNvCxnSpPr>
          <p:nvPr/>
        </p:nvCxnSpPr>
        <p:spPr>
          <a:xfrm flipV="1">
            <a:off x="7303093" y="87786"/>
            <a:ext cx="2423307" cy="3192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2" name="Up-Down Arrow 111">
            <a:extLst>
              <a:ext uri="{FF2B5EF4-FFF2-40B4-BE49-F238E27FC236}">
                <a16:creationId xmlns:a16="http://schemas.microsoft.com/office/drawing/2014/main" id="{C4EF43BA-7A78-F6D4-71A7-12B3A200740A}"/>
              </a:ext>
            </a:extLst>
          </p:cNvPr>
          <p:cNvSpPr/>
          <p:nvPr/>
        </p:nvSpPr>
        <p:spPr>
          <a:xfrm>
            <a:off x="7926398" y="399477"/>
            <a:ext cx="117715" cy="1904241"/>
          </a:xfrm>
          <a:prstGeom prst="upDown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6EFDE06A-B238-7AB9-E902-B2DA67D01E36}"/>
              </a:ext>
            </a:extLst>
          </p:cNvPr>
          <p:cNvSpPr/>
          <p:nvPr/>
        </p:nvSpPr>
        <p:spPr>
          <a:xfrm rot="16200000">
            <a:off x="6138172" y="1060879"/>
            <a:ext cx="1896874" cy="738664"/>
          </a:xfrm>
          <a:prstGeom prst="rect">
            <a:avLst/>
          </a:prstGeom>
        </p:spPr>
        <p:txBody>
          <a:bodyPr wrap="square">
            <a:spAutoFit/>
          </a:bodyPr>
          <a:lstStyle/>
          <a:p>
            <a:pPr algn="ctr"/>
            <a:r>
              <a:rPr lang="en-US" sz="1400" b="1" dirty="0">
                <a:solidFill>
                  <a:srgbClr val="0070C0"/>
                </a:solidFill>
                <a:latin typeface="Consolas" panose="020B0609020204030204" pitchFamily="49" charset="0"/>
                <a:cs typeface="Consolas" panose="020B0609020204030204" pitchFamily="49" charset="0"/>
              </a:rPr>
              <a:t>Total frame size</a:t>
            </a:r>
          </a:p>
          <a:p>
            <a:pPr algn="ctr"/>
            <a:r>
              <a:rPr lang="en-US" sz="1400" b="1" dirty="0">
                <a:solidFill>
                  <a:srgbClr val="0070C0"/>
                </a:solidFill>
                <a:latin typeface="Consolas" panose="020B0609020204030204" pitchFamily="49" charset="0"/>
                <a:cs typeface="Consolas" panose="020B0609020204030204" pitchFamily="49" charset="0"/>
              </a:rPr>
              <a:t>32 bytes</a:t>
            </a:r>
          </a:p>
          <a:p>
            <a:pPr algn="ctr"/>
            <a:r>
              <a:rPr lang="en-US" sz="1400" b="1" dirty="0">
                <a:solidFill>
                  <a:srgbClr val="0070C0"/>
                </a:solidFill>
                <a:latin typeface="Consolas" panose="020B0609020204030204" pitchFamily="49" charset="0"/>
                <a:cs typeface="Consolas" panose="020B0609020204030204" pitchFamily="49" charset="0"/>
              </a:rPr>
              <a:t>8-byte aligned</a:t>
            </a:r>
          </a:p>
        </p:txBody>
      </p:sp>
      <p:sp>
        <p:nvSpPr>
          <p:cNvPr id="4" name="Rectangle 3">
            <a:extLst>
              <a:ext uri="{FF2B5EF4-FFF2-40B4-BE49-F238E27FC236}">
                <a16:creationId xmlns:a16="http://schemas.microsoft.com/office/drawing/2014/main" id="{7E65E3B5-441C-76FD-57C3-812E88ED9B00}"/>
              </a:ext>
            </a:extLst>
          </p:cNvPr>
          <p:cNvSpPr/>
          <p:nvPr/>
        </p:nvSpPr>
        <p:spPr>
          <a:xfrm>
            <a:off x="10080065" y="1991631"/>
            <a:ext cx="979185" cy="312087"/>
          </a:xfrm>
          <a:prstGeom prst="rect">
            <a:avLst/>
          </a:prstGeom>
          <a:solidFill>
            <a:srgbClr val="FFC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rPr>
              <a:t>buf</a:t>
            </a:r>
            <a:endParaRPr lang="en-US" dirty="0">
              <a:solidFill>
                <a:schemeClr val="accent6"/>
              </a:solidFill>
            </a:endParaRPr>
          </a:p>
        </p:txBody>
      </p:sp>
      <p:sp>
        <p:nvSpPr>
          <p:cNvPr id="5" name="Rectangle 4">
            <a:extLst>
              <a:ext uri="{FF2B5EF4-FFF2-40B4-BE49-F238E27FC236}">
                <a16:creationId xmlns:a16="http://schemas.microsoft.com/office/drawing/2014/main" id="{6C14F233-E9FD-342C-3F24-0C49A8AA6EC8}"/>
              </a:ext>
            </a:extLst>
          </p:cNvPr>
          <p:cNvSpPr/>
          <p:nvPr/>
        </p:nvSpPr>
        <p:spPr>
          <a:xfrm>
            <a:off x="9683291" y="1998265"/>
            <a:ext cx="422783" cy="312087"/>
          </a:xfrm>
          <a:prstGeom prst="rect">
            <a:avLst/>
          </a:prstGeom>
          <a:solidFill>
            <a:schemeClr val="bg1">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pad</a:t>
            </a:r>
          </a:p>
        </p:txBody>
      </p:sp>
      <p:sp>
        <p:nvSpPr>
          <p:cNvPr id="6" name="Rectangle 5">
            <a:extLst>
              <a:ext uri="{FF2B5EF4-FFF2-40B4-BE49-F238E27FC236}">
                <a16:creationId xmlns:a16="http://schemas.microsoft.com/office/drawing/2014/main" id="{37E1D49A-6361-B322-266C-69D94EBEF4F3}"/>
              </a:ext>
            </a:extLst>
          </p:cNvPr>
          <p:cNvSpPr/>
          <p:nvPr/>
        </p:nvSpPr>
        <p:spPr>
          <a:xfrm>
            <a:off x="9683290" y="2304530"/>
            <a:ext cx="1375959" cy="312087"/>
          </a:xfrm>
          <a:prstGeom prst="rect">
            <a:avLst/>
          </a:prstGeom>
          <a:solidFill>
            <a:schemeClr val="bg1">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pad</a:t>
            </a:r>
          </a:p>
        </p:txBody>
      </p:sp>
      <p:cxnSp>
        <p:nvCxnSpPr>
          <p:cNvPr id="7" name="Straight Connector 6">
            <a:extLst>
              <a:ext uri="{FF2B5EF4-FFF2-40B4-BE49-F238E27FC236}">
                <a16:creationId xmlns:a16="http://schemas.microsoft.com/office/drawing/2014/main" id="{734E9DE3-D548-9196-977E-4FF6EA73BA22}"/>
              </a:ext>
            </a:extLst>
          </p:cNvPr>
          <p:cNvCxnSpPr>
            <a:cxnSpLocks/>
          </p:cNvCxnSpPr>
          <p:nvPr/>
        </p:nvCxnSpPr>
        <p:spPr>
          <a:xfrm>
            <a:off x="7782516" y="2310352"/>
            <a:ext cx="1893661" cy="1450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7F7E0A2-5C34-06E8-2DC5-44BA738E517F}"/>
              </a:ext>
            </a:extLst>
          </p:cNvPr>
          <p:cNvSpPr txBox="1"/>
          <p:nvPr/>
        </p:nvSpPr>
        <p:spPr>
          <a:xfrm>
            <a:off x="8936595" y="1925703"/>
            <a:ext cx="817853" cy="369332"/>
          </a:xfrm>
          <a:prstGeom prst="rect">
            <a:avLst/>
          </a:prstGeom>
          <a:noFill/>
        </p:spPr>
        <p:txBody>
          <a:bodyPr wrap="none" rtlCol="0">
            <a:spAutoFit/>
          </a:bodyPr>
          <a:lstStyle/>
          <a:p>
            <a:r>
              <a:rPr lang="en-US" dirty="0">
                <a:solidFill>
                  <a:srgbClr val="FF0000"/>
                </a:solidFill>
                <a:latin typeface="Consolas" panose="020B0609020204030204" pitchFamily="49" charset="0"/>
                <a:cs typeface="Consolas" panose="020B0609020204030204" pitchFamily="49" charset="0"/>
              </a:rPr>
              <a:t>1 + 3</a:t>
            </a:r>
          </a:p>
        </p:txBody>
      </p:sp>
      <p:sp>
        <p:nvSpPr>
          <p:cNvPr id="14" name="Rectangle 13">
            <a:extLst>
              <a:ext uri="{FF2B5EF4-FFF2-40B4-BE49-F238E27FC236}">
                <a16:creationId xmlns:a16="http://schemas.microsoft.com/office/drawing/2014/main" id="{79223581-2709-D1E8-2068-4F97D9911DE3}"/>
              </a:ext>
            </a:extLst>
          </p:cNvPr>
          <p:cNvSpPr/>
          <p:nvPr/>
        </p:nvSpPr>
        <p:spPr>
          <a:xfrm rot="16200000">
            <a:off x="7314808" y="894200"/>
            <a:ext cx="899776" cy="307777"/>
          </a:xfrm>
          <a:prstGeom prst="rect">
            <a:avLst/>
          </a:prstGeom>
        </p:spPr>
        <p:txBody>
          <a:bodyPr wrap="square">
            <a:spAutoFit/>
          </a:bodyPr>
          <a:lstStyle/>
          <a:p>
            <a:r>
              <a:rPr lang="en-US" sz="1400" b="1" dirty="0" err="1">
                <a:solidFill>
                  <a:srgbClr val="FF0000"/>
                </a:solidFill>
                <a:latin typeface="Consolas" panose="020B0609020204030204" pitchFamily="49" charset="0"/>
                <a:cs typeface="Consolas" panose="020B0609020204030204" pitchFamily="49" charset="0"/>
              </a:rPr>
              <a:t>fp</a:t>
            </a:r>
            <a:r>
              <a:rPr lang="en-US" sz="1400" b="1" dirty="0">
                <a:solidFill>
                  <a:srgbClr val="FF0000"/>
                </a:solidFill>
                <a:latin typeface="Consolas" panose="020B0609020204030204" pitchFamily="49" charset="0"/>
                <a:cs typeface="Consolas" panose="020B0609020204030204" pitchFamily="49" charset="0"/>
              </a:rPr>
              <a:t> - 24</a:t>
            </a:r>
            <a:endParaRPr lang="en-US" sz="1400" b="1" dirty="0">
              <a:solidFill>
                <a:schemeClr val="accent5"/>
              </a:solidFill>
              <a:latin typeface="Consolas" panose="020B0609020204030204" pitchFamily="49" charset="0"/>
              <a:cs typeface="Consolas" panose="020B0609020204030204" pitchFamily="49" charset="0"/>
            </a:endParaRPr>
          </a:p>
        </p:txBody>
      </p:sp>
      <p:cxnSp>
        <p:nvCxnSpPr>
          <p:cNvPr id="19" name="Straight Connector 18">
            <a:extLst>
              <a:ext uri="{FF2B5EF4-FFF2-40B4-BE49-F238E27FC236}">
                <a16:creationId xmlns:a16="http://schemas.microsoft.com/office/drawing/2014/main" id="{B467C8D6-5085-1138-C990-86107285AABC}"/>
              </a:ext>
            </a:extLst>
          </p:cNvPr>
          <p:cNvCxnSpPr>
            <a:cxnSpLocks/>
          </p:cNvCxnSpPr>
          <p:nvPr/>
        </p:nvCxnSpPr>
        <p:spPr>
          <a:xfrm>
            <a:off x="7246289" y="2643222"/>
            <a:ext cx="249514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1" name="Up-Down Arrow 20">
            <a:extLst>
              <a:ext uri="{FF2B5EF4-FFF2-40B4-BE49-F238E27FC236}">
                <a16:creationId xmlns:a16="http://schemas.microsoft.com/office/drawing/2014/main" id="{D7A50AD4-79D8-28E6-0F6C-D78CE09491E8}"/>
              </a:ext>
            </a:extLst>
          </p:cNvPr>
          <p:cNvSpPr/>
          <p:nvPr/>
        </p:nvSpPr>
        <p:spPr>
          <a:xfrm>
            <a:off x="7452917" y="177248"/>
            <a:ext cx="45719" cy="2456699"/>
          </a:xfrm>
          <a:prstGeom prst="upDown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Up-Down Arrow 21">
            <a:extLst>
              <a:ext uri="{FF2B5EF4-FFF2-40B4-BE49-F238E27FC236}">
                <a16:creationId xmlns:a16="http://schemas.microsoft.com/office/drawing/2014/main" id="{9D78946E-1E3C-AE88-8F7D-50EF3C4FD3F0}"/>
              </a:ext>
            </a:extLst>
          </p:cNvPr>
          <p:cNvSpPr/>
          <p:nvPr/>
        </p:nvSpPr>
        <p:spPr>
          <a:xfrm>
            <a:off x="11272486" y="1389783"/>
            <a:ext cx="45719" cy="1153535"/>
          </a:xfrm>
          <a:prstGeom prst="upDown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8A9A724-7BD8-A562-0851-DCFD6A999A95}"/>
              </a:ext>
            </a:extLst>
          </p:cNvPr>
          <p:cNvSpPr/>
          <p:nvPr/>
        </p:nvSpPr>
        <p:spPr>
          <a:xfrm rot="16200000">
            <a:off x="11040538" y="1803442"/>
            <a:ext cx="740898" cy="276999"/>
          </a:xfrm>
          <a:prstGeom prst="rect">
            <a:avLst/>
          </a:prstGeom>
        </p:spPr>
        <p:txBody>
          <a:bodyPr wrap="square">
            <a:spAutoFit/>
          </a:bodyPr>
          <a:lstStyle/>
          <a:p>
            <a:r>
              <a:rPr lang="en-US" sz="1200" dirty="0">
                <a:solidFill>
                  <a:srgbClr val="FF0000"/>
                </a:solidFill>
                <a:latin typeface="Consolas" panose="020B0609020204030204" pitchFamily="49" charset="0"/>
                <a:cs typeface="Consolas" panose="020B0609020204030204" pitchFamily="49" charset="0"/>
              </a:rPr>
              <a:t>FRMADD</a:t>
            </a:r>
            <a:endParaRPr lang="en-US" sz="1200" dirty="0">
              <a:solidFill>
                <a:schemeClr val="accent5"/>
              </a:solidFill>
              <a:latin typeface="Consolas" panose="020B0609020204030204" pitchFamily="49" charset="0"/>
              <a:cs typeface="Consolas" panose="020B0609020204030204" pitchFamily="49" charset="0"/>
            </a:endParaRPr>
          </a:p>
        </p:txBody>
      </p:sp>
      <p:cxnSp>
        <p:nvCxnSpPr>
          <p:cNvPr id="24" name="Straight Connector 23">
            <a:extLst>
              <a:ext uri="{FF2B5EF4-FFF2-40B4-BE49-F238E27FC236}">
                <a16:creationId xmlns:a16="http://schemas.microsoft.com/office/drawing/2014/main" id="{43E1194D-E5BB-7041-4E76-57AEA4568BB4}"/>
              </a:ext>
            </a:extLst>
          </p:cNvPr>
          <p:cNvCxnSpPr>
            <a:cxnSpLocks/>
          </p:cNvCxnSpPr>
          <p:nvPr/>
        </p:nvCxnSpPr>
        <p:spPr>
          <a:xfrm>
            <a:off x="10995593" y="1353458"/>
            <a:ext cx="57946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9" name="Up-Down Arrow 28">
            <a:extLst>
              <a:ext uri="{FF2B5EF4-FFF2-40B4-BE49-F238E27FC236}">
                <a16:creationId xmlns:a16="http://schemas.microsoft.com/office/drawing/2014/main" id="{40842AB0-2B8B-A4DB-6F78-C338C55257E1}"/>
              </a:ext>
            </a:extLst>
          </p:cNvPr>
          <p:cNvSpPr/>
          <p:nvPr/>
        </p:nvSpPr>
        <p:spPr>
          <a:xfrm>
            <a:off x="11230039" y="397431"/>
            <a:ext cx="94724" cy="937641"/>
          </a:xfrm>
          <a:prstGeom prst="upDown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D912F80-405E-468A-4DB4-BC2A79A64406}"/>
              </a:ext>
            </a:extLst>
          </p:cNvPr>
          <p:cNvSpPr/>
          <p:nvPr/>
        </p:nvSpPr>
        <p:spPr>
          <a:xfrm rot="16200000">
            <a:off x="11079974" y="718718"/>
            <a:ext cx="740898" cy="276999"/>
          </a:xfrm>
          <a:prstGeom prst="rect">
            <a:avLst/>
          </a:prstGeom>
        </p:spPr>
        <p:txBody>
          <a:bodyPr wrap="square">
            <a:spAutoFit/>
          </a:bodyPr>
          <a:lstStyle/>
          <a:p>
            <a:r>
              <a:rPr lang="en-US" sz="1200" dirty="0">
                <a:solidFill>
                  <a:srgbClr val="FF0000"/>
                </a:solidFill>
                <a:latin typeface="Consolas" panose="020B0609020204030204" pitchFamily="49" charset="0"/>
                <a:cs typeface="Consolas" panose="020B0609020204030204" pitchFamily="49" charset="0"/>
              </a:rPr>
              <a:t>FP_OFF</a:t>
            </a:r>
            <a:endParaRPr lang="en-US" sz="1200" dirty="0">
              <a:solidFill>
                <a:schemeClr val="accent5"/>
              </a:solidFill>
              <a:latin typeface="Consolas" panose="020B0609020204030204" pitchFamily="49" charset="0"/>
              <a:cs typeface="Consolas" panose="020B0609020204030204" pitchFamily="49" charset="0"/>
            </a:endParaRPr>
          </a:p>
        </p:txBody>
      </p:sp>
      <p:sp>
        <p:nvSpPr>
          <p:cNvPr id="8" name="TextBox 7">
            <a:extLst>
              <a:ext uri="{FF2B5EF4-FFF2-40B4-BE49-F238E27FC236}">
                <a16:creationId xmlns:a16="http://schemas.microsoft.com/office/drawing/2014/main" id="{7C9DA014-FF84-5EEE-1A81-01B35BCAC608}"/>
              </a:ext>
            </a:extLst>
          </p:cNvPr>
          <p:cNvSpPr txBox="1"/>
          <p:nvPr/>
        </p:nvSpPr>
        <p:spPr>
          <a:xfrm>
            <a:off x="9216189" y="2293244"/>
            <a:ext cx="312906" cy="369332"/>
          </a:xfrm>
          <a:prstGeom prst="rect">
            <a:avLst/>
          </a:prstGeom>
          <a:noFill/>
        </p:spPr>
        <p:txBody>
          <a:bodyPr wrap="none" rtlCol="0">
            <a:spAutoFit/>
          </a:bodyPr>
          <a:lstStyle/>
          <a:p>
            <a:r>
              <a:rPr lang="en-US" dirty="0">
                <a:solidFill>
                  <a:srgbClr val="FF0000"/>
                </a:solidFill>
                <a:latin typeface="Consolas" panose="020B0609020204030204" pitchFamily="49" charset="0"/>
                <a:cs typeface="Consolas" panose="020B0609020204030204" pitchFamily="49" charset="0"/>
              </a:rPr>
              <a:t>4</a:t>
            </a:r>
          </a:p>
        </p:txBody>
      </p:sp>
      <p:sp>
        <p:nvSpPr>
          <p:cNvPr id="10" name="TextBox 9">
            <a:extLst>
              <a:ext uri="{FF2B5EF4-FFF2-40B4-BE49-F238E27FC236}">
                <a16:creationId xmlns:a16="http://schemas.microsoft.com/office/drawing/2014/main" id="{684EFC70-1E8B-C744-4310-89F0271B169E}"/>
              </a:ext>
            </a:extLst>
          </p:cNvPr>
          <p:cNvSpPr txBox="1"/>
          <p:nvPr/>
        </p:nvSpPr>
        <p:spPr>
          <a:xfrm>
            <a:off x="9207500" y="749688"/>
            <a:ext cx="437940" cy="369332"/>
          </a:xfrm>
          <a:prstGeom prst="rect">
            <a:avLst/>
          </a:prstGeom>
          <a:noFill/>
        </p:spPr>
        <p:txBody>
          <a:bodyPr wrap="none" rtlCol="0">
            <a:spAutoFit/>
          </a:bodyPr>
          <a:lstStyle/>
          <a:p>
            <a:r>
              <a:rPr lang="en-US" dirty="0">
                <a:solidFill>
                  <a:srgbClr val="FF0000"/>
                </a:solidFill>
                <a:latin typeface="Consolas" panose="020B0609020204030204" pitchFamily="49" charset="0"/>
                <a:cs typeface="Consolas" panose="020B0609020204030204" pitchFamily="49" charset="0"/>
              </a:rPr>
              <a:t>12</a:t>
            </a:r>
          </a:p>
        </p:txBody>
      </p:sp>
      <p:sp>
        <p:nvSpPr>
          <p:cNvPr id="11" name="TextBox 10">
            <a:extLst>
              <a:ext uri="{FF2B5EF4-FFF2-40B4-BE49-F238E27FC236}">
                <a16:creationId xmlns:a16="http://schemas.microsoft.com/office/drawing/2014/main" id="{FB01F9CE-F14C-1E7E-E766-D5EFCB13C4CD}"/>
              </a:ext>
            </a:extLst>
          </p:cNvPr>
          <p:cNvSpPr txBox="1"/>
          <p:nvPr/>
        </p:nvSpPr>
        <p:spPr>
          <a:xfrm>
            <a:off x="9294168" y="67439"/>
            <a:ext cx="312906" cy="369332"/>
          </a:xfrm>
          <a:prstGeom prst="rect">
            <a:avLst/>
          </a:prstGeom>
          <a:noFill/>
        </p:spPr>
        <p:txBody>
          <a:bodyPr wrap="none" rtlCol="0">
            <a:spAutoFit/>
          </a:bodyPr>
          <a:lstStyle/>
          <a:p>
            <a:r>
              <a:rPr lang="en-US" dirty="0">
                <a:solidFill>
                  <a:srgbClr val="FF0000"/>
                </a:solidFill>
                <a:latin typeface="Consolas" panose="020B0609020204030204" pitchFamily="49" charset="0"/>
                <a:cs typeface="Consolas" panose="020B0609020204030204" pitchFamily="49" charset="0"/>
              </a:rPr>
              <a:t>4</a:t>
            </a:r>
          </a:p>
        </p:txBody>
      </p:sp>
      <p:graphicFrame>
        <p:nvGraphicFramePr>
          <p:cNvPr id="40" name="Table 39">
            <a:extLst>
              <a:ext uri="{FF2B5EF4-FFF2-40B4-BE49-F238E27FC236}">
                <a16:creationId xmlns:a16="http://schemas.microsoft.com/office/drawing/2014/main" id="{01D3DA74-CAB5-1164-36D7-8EF348B478D1}"/>
              </a:ext>
            </a:extLst>
          </p:cNvPr>
          <p:cNvGraphicFramePr>
            <a:graphicFrameLocks/>
          </p:cNvGraphicFramePr>
          <p:nvPr/>
        </p:nvGraphicFramePr>
        <p:xfrm>
          <a:off x="4593068" y="4537680"/>
          <a:ext cx="7501098" cy="1722120"/>
        </p:xfrm>
        <a:graphic>
          <a:graphicData uri="http://schemas.openxmlformats.org/drawingml/2006/table">
            <a:tbl>
              <a:tblPr firstRow="1">
                <a:tableStyleId>{FABFCF23-3B69-468F-B69F-88F6DE6A72F2}</a:tableStyleId>
              </a:tblPr>
              <a:tblGrid>
                <a:gridCol w="1139543">
                  <a:extLst>
                    <a:ext uri="{9D8B030D-6E8A-4147-A177-3AD203B41FA5}">
                      <a16:colId xmlns:a16="http://schemas.microsoft.com/office/drawing/2014/main" val="2146949649"/>
                    </a:ext>
                  </a:extLst>
                </a:gridCol>
                <a:gridCol w="817030">
                  <a:extLst>
                    <a:ext uri="{9D8B030D-6E8A-4147-A177-3AD203B41FA5}">
                      <a16:colId xmlns:a16="http://schemas.microsoft.com/office/drawing/2014/main" val="1067220819"/>
                    </a:ext>
                  </a:extLst>
                </a:gridCol>
                <a:gridCol w="1596626">
                  <a:extLst>
                    <a:ext uri="{9D8B030D-6E8A-4147-A177-3AD203B41FA5}">
                      <a16:colId xmlns:a16="http://schemas.microsoft.com/office/drawing/2014/main" val="2822646746"/>
                    </a:ext>
                  </a:extLst>
                </a:gridCol>
                <a:gridCol w="1940209">
                  <a:extLst>
                    <a:ext uri="{9D8B030D-6E8A-4147-A177-3AD203B41FA5}">
                      <a16:colId xmlns:a16="http://schemas.microsoft.com/office/drawing/2014/main" val="2065921853"/>
                    </a:ext>
                  </a:extLst>
                </a:gridCol>
                <a:gridCol w="2007690">
                  <a:extLst>
                    <a:ext uri="{9D8B030D-6E8A-4147-A177-3AD203B41FA5}">
                      <a16:colId xmlns:a16="http://schemas.microsoft.com/office/drawing/2014/main" val="156893117"/>
                    </a:ext>
                  </a:extLst>
                </a:gridCol>
              </a:tblGrid>
              <a:tr h="285528">
                <a:tc>
                  <a:txBody>
                    <a:bodyPr/>
                    <a:lstStyle/>
                    <a:p>
                      <a:pPr algn="ctr"/>
                      <a:endParaRPr lang="en-US" sz="1100" dirty="0"/>
                    </a:p>
                    <a:p>
                      <a:pPr algn="ctr"/>
                      <a:r>
                        <a:rPr lang="en-US" sz="1100" dirty="0"/>
                        <a:t>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100" dirty="0"/>
                        <a:t>distance from </a:t>
                      </a:r>
                      <a:r>
                        <a:rPr lang="en-US" sz="1100" dirty="0" err="1"/>
                        <a:t>fp</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100" dirty="0"/>
                        <a:t>Address on Stack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100" dirty="0"/>
                        <a:t>Read 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100" dirty="0"/>
                        <a:t>Write 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87993257"/>
                  </a:ext>
                </a:extLst>
              </a:tr>
              <a:tr h="165703">
                <a:tc>
                  <a:txBody>
                    <a:bodyPr/>
                    <a:lstStyle/>
                    <a:p>
                      <a:r>
                        <a:rPr lang="en-US" sz="1100" b="0" i="0" dirty="0">
                          <a:solidFill>
                            <a:srgbClr val="0070C0"/>
                          </a:solidFill>
                          <a:latin typeface="Consolas" panose="020B0609020204030204" pitchFamily="49" charset="0"/>
                          <a:cs typeface="Consolas" panose="020B0609020204030204" pitchFamily="49" charset="0"/>
                        </a:rPr>
                        <a:t>int 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0" dirty="0">
                          <a:solidFill>
                            <a:schemeClr val="tx2"/>
                          </a:solidFill>
                          <a:latin typeface="Consolas" panose="020B0609020204030204" pitchFamily="49" charset="0"/>
                          <a:cs typeface="Consolas" panose="020B0609020204030204" pitchFamily="49"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dirty="0">
                          <a:solidFill>
                            <a:schemeClr val="tx2"/>
                          </a:solidFill>
                          <a:latin typeface="Consolas" panose="020B0609020204030204" pitchFamily="49" charset="0"/>
                          <a:cs typeface="Consolas" panose="020B0609020204030204" pitchFamily="49" charset="0"/>
                        </a:rPr>
                        <a:t>add r0, </a:t>
                      </a:r>
                      <a:r>
                        <a:rPr lang="en-US" sz="1100" b="0" dirty="0" err="1">
                          <a:solidFill>
                            <a:schemeClr val="tx2"/>
                          </a:solidFill>
                          <a:latin typeface="Consolas" panose="020B0609020204030204" pitchFamily="49" charset="0"/>
                          <a:cs typeface="Consolas" panose="020B0609020204030204" pitchFamily="49" charset="0"/>
                        </a:rPr>
                        <a:t>fp</a:t>
                      </a:r>
                      <a:r>
                        <a:rPr lang="en-US" sz="1100" b="0" dirty="0">
                          <a:solidFill>
                            <a:schemeClr val="tx2"/>
                          </a:solidFill>
                          <a:latin typeface="Consolas" panose="020B0609020204030204" pitchFamily="49" charset="0"/>
                          <a:cs typeface="Consolas" panose="020B0609020204030204" pitchFamily="49" charset="0"/>
                        </a:rPr>
                        <a:t>, -C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dirty="0" err="1">
                          <a:solidFill>
                            <a:schemeClr val="tx2"/>
                          </a:solidFill>
                          <a:latin typeface="Consolas" panose="020B0609020204030204" pitchFamily="49" charset="0"/>
                          <a:cs typeface="Consolas" panose="020B0609020204030204" pitchFamily="49" charset="0"/>
                        </a:rPr>
                        <a:t>ldr</a:t>
                      </a:r>
                      <a:r>
                        <a:rPr lang="en-US" sz="1100" b="0" dirty="0">
                          <a:solidFill>
                            <a:schemeClr val="tx2"/>
                          </a:solidFill>
                          <a:latin typeface="Consolas" panose="020B0609020204030204" pitchFamily="49" charset="0"/>
                          <a:cs typeface="Consolas" panose="020B0609020204030204" pitchFamily="49" charset="0"/>
                        </a:rPr>
                        <a:t> r0, [</a:t>
                      </a:r>
                      <a:r>
                        <a:rPr lang="en-US" sz="1100" b="0" dirty="0" err="1">
                          <a:solidFill>
                            <a:schemeClr val="tx2"/>
                          </a:solidFill>
                          <a:latin typeface="Consolas" panose="020B0609020204030204" pitchFamily="49" charset="0"/>
                          <a:cs typeface="Consolas" panose="020B0609020204030204" pitchFamily="49" charset="0"/>
                        </a:rPr>
                        <a:t>fp</a:t>
                      </a:r>
                      <a:r>
                        <a:rPr lang="en-US" sz="1100" b="0" dirty="0">
                          <a:solidFill>
                            <a:schemeClr val="tx2"/>
                          </a:solidFill>
                          <a:latin typeface="Consolas" panose="020B0609020204030204" pitchFamily="49" charset="0"/>
                          <a:cs typeface="Consolas" panose="020B0609020204030204" pitchFamily="49" charset="0"/>
                        </a:rPr>
                        <a:t>, -C]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dirty="0">
                          <a:solidFill>
                            <a:schemeClr val="tx2"/>
                          </a:solidFill>
                          <a:latin typeface="Consolas" panose="020B0609020204030204" pitchFamily="49" charset="0"/>
                          <a:cs typeface="Consolas" panose="020B0609020204030204" pitchFamily="49" charset="0"/>
                        </a:rPr>
                        <a:t>str r0, [</a:t>
                      </a:r>
                      <a:r>
                        <a:rPr lang="en-US" sz="1100" b="0" dirty="0" err="1">
                          <a:solidFill>
                            <a:schemeClr val="tx2"/>
                          </a:solidFill>
                          <a:latin typeface="Consolas" panose="020B0609020204030204" pitchFamily="49" charset="0"/>
                          <a:cs typeface="Consolas" panose="020B0609020204030204" pitchFamily="49" charset="0"/>
                        </a:rPr>
                        <a:t>fp</a:t>
                      </a:r>
                      <a:r>
                        <a:rPr lang="en-US" sz="1100" b="0" dirty="0">
                          <a:solidFill>
                            <a:schemeClr val="tx2"/>
                          </a:solidFill>
                          <a:latin typeface="Consolas" panose="020B0609020204030204" pitchFamily="49" charset="0"/>
                          <a:cs typeface="Consolas" panose="020B0609020204030204" pitchFamily="49" charset="0"/>
                        </a:rPr>
                        <a:t>, -C]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6785819"/>
                  </a:ext>
                </a:extLst>
              </a:tr>
              <a:tr h="1631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dirty="0">
                          <a:solidFill>
                            <a:schemeClr val="accent1"/>
                          </a:solidFill>
                          <a:latin typeface="Consolas" panose="020B0609020204030204" pitchFamily="49" charset="0"/>
                          <a:cs typeface="Consolas" panose="020B0609020204030204" pitchFamily="49" charset="0"/>
                        </a:rPr>
                        <a:t>int count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0" dirty="0">
                          <a:solidFill>
                            <a:schemeClr val="tx2"/>
                          </a:solidFill>
                          <a:latin typeface="Consolas" panose="020B0609020204030204" pitchFamily="49" charset="0"/>
                          <a:cs typeface="Consolas" panose="020B0609020204030204" pitchFamily="49" charset="0"/>
                        </a:rPr>
                        <a:t>COUNT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dirty="0">
                          <a:solidFill>
                            <a:schemeClr val="tx2"/>
                          </a:solidFill>
                          <a:latin typeface="Consolas" panose="020B0609020204030204" pitchFamily="49" charset="0"/>
                          <a:cs typeface="Consolas" panose="020B0609020204030204" pitchFamily="49" charset="0"/>
                        </a:rPr>
                        <a:t>add r0, </a:t>
                      </a:r>
                      <a:r>
                        <a:rPr lang="en-US" sz="1100" b="0" dirty="0" err="1">
                          <a:solidFill>
                            <a:schemeClr val="tx2"/>
                          </a:solidFill>
                          <a:latin typeface="Consolas" panose="020B0609020204030204" pitchFamily="49" charset="0"/>
                          <a:cs typeface="Consolas" panose="020B0609020204030204" pitchFamily="49" charset="0"/>
                        </a:rPr>
                        <a:t>fp</a:t>
                      </a:r>
                      <a:r>
                        <a:rPr lang="en-US" sz="1100" b="0" dirty="0">
                          <a:solidFill>
                            <a:schemeClr val="tx2"/>
                          </a:solidFill>
                          <a:latin typeface="Consolas" panose="020B0609020204030204" pitchFamily="49" charset="0"/>
                          <a:cs typeface="Consolas" panose="020B0609020204030204" pitchFamily="49" charset="0"/>
                        </a:rPr>
                        <a:t>, -COUNT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dirty="0" err="1">
                          <a:solidFill>
                            <a:schemeClr val="tx2"/>
                          </a:solidFill>
                          <a:latin typeface="Consolas" panose="020B0609020204030204" pitchFamily="49" charset="0"/>
                          <a:cs typeface="Consolas" panose="020B0609020204030204" pitchFamily="49" charset="0"/>
                        </a:rPr>
                        <a:t>ldr</a:t>
                      </a:r>
                      <a:r>
                        <a:rPr lang="en-US" sz="1100" b="0" dirty="0">
                          <a:solidFill>
                            <a:schemeClr val="tx2"/>
                          </a:solidFill>
                          <a:latin typeface="Consolas" panose="020B0609020204030204" pitchFamily="49" charset="0"/>
                          <a:cs typeface="Consolas" panose="020B0609020204030204" pitchFamily="49" charset="0"/>
                        </a:rPr>
                        <a:t> r0, [</a:t>
                      </a:r>
                      <a:r>
                        <a:rPr lang="en-US" sz="1100" b="0" dirty="0" err="1">
                          <a:solidFill>
                            <a:schemeClr val="tx2"/>
                          </a:solidFill>
                          <a:latin typeface="Consolas" panose="020B0609020204030204" pitchFamily="49" charset="0"/>
                          <a:cs typeface="Consolas" panose="020B0609020204030204" pitchFamily="49" charset="0"/>
                        </a:rPr>
                        <a:t>fp</a:t>
                      </a:r>
                      <a:r>
                        <a:rPr lang="en-US" sz="1100" b="0" dirty="0">
                          <a:solidFill>
                            <a:schemeClr val="tx2"/>
                          </a:solidFill>
                          <a:latin typeface="Consolas" panose="020B0609020204030204" pitchFamily="49" charset="0"/>
                          <a:cs typeface="Consolas" panose="020B0609020204030204" pitchFamily="49" charset="0"/>
                        </a:rPr>
                        <a:t>, -COUNT]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dirty="0">
                          <a:solidFill>
                            <a:schemeClr val="tx2"/>
                          </a:solidFill>
                          <a:latin typeface="Consolas" panose="020B0609020204030204" pitchFamily="49" charset="0"/>
                          <a:cs typeface="Consolas" panose="020B0609020204030204" pitchFamily="49" charset="0"/>
                        </a:rPr>
                        <a:t>str r0, [</a:t>
                      </a:r>
                      <a:r>
                        <a:rPr lang="en-US" sz="1100" b="0" dirty="0" err="1">
                          <a:solidFill>
                            <a:schemeClr val="tx2"/>
                          </a:solidFill>
                          <a:latin typeface="Consolas" panose="020B0609020204030204" pitchFamily="49" charset="0"/>
                          <a:cs typeface="Consolas" panose="020B0609020204030204" pitchFamily="49" charset="0"/>
                        </a:rPr>
                        <a:t>fp</a:t>
                      </a:r>
                      <a:r>
                        <a:rPr lang="en-US" sz="1100" b="0" dirty="0">
                          <a:solidFill>
                            <a:schemeClr val="tx2"/>
                          </a:solidFill>
                          <a:latin typeface="Consolas" panose="020B0609020204030204" pitchFamily="49" charset="0"/>
                          <a:cs typeface="Consolas" panose="020B0609020204030204" pitchFamily="49" charset="0"/>
                        </a:rPr>
                        <a:t>, -COUNT]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00906380"/>
                  </a:ext>
                </a:extLst>
              </a:tr>
              <a:tr h="1631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dirty="0">
                          <a:solidFill>
                            <a:schemeClr val="accent1"/>
                          </a:solidFill>
                          <a:latin typeface="Consolas" panose="020B0609020204030204" pitchFamily="49" charset="0"/>
                          <a:cs typeface="Consolas" panose="020B0609020204030204" pitchFamily="49" charset="0"/>
                        </a:rPr>
                        <a:t>char </a:t>
                      </a:r>
                      <a:r>
                        <a:rPr lang="en-US" sz="1100" b="0" dirty="0" err="1">
                          <a:solidFill>
                            <a:schemeClr val="accent1"/>
                          </a:solidFill>
                          <a:latin typeface="Consolas" panose="020B0609020204030204" pitchFamily="49" charset="0"/>
                          <a:cs typeface="Consolas" panose="020B0609020204030204" pitchFamily="49" charset="0"/>
                        </a:rPr>
                        <a:t>buf</a:t>
                      </a:r>
                      <a:r>
                        <a:rPr lang="en-US" sz="1100" b="0" dirty="0">
                          <a:solidFill>
                            <a:schemeClr val="accent1"/>
                          </a:solidFill>
                          <a:latin typeface="Consolas" panose="020B0609020204030204" pitchFamily="49" charset="0"/>
                          <a:cs typeface="Consolas" panose="020B06090202040302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0" dirty="0">
                          <a:solidFill>
                            <a:schemeClr val="tx2"/>
                          </a:solidFill>
                          <a:latin typeface="Consolas" panose="020B0609020204030204" pitchFamily="49" charset="0"/>
                          <a:cs typeface="Consolas" panose="020B0609020204030204" pitchFamily="49" charset="0"/>
                        </a:rPr>
                        <a:t>BUF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dirty="0">
                          <a:solidFill>
                            <a:schemeClr val="tx2"/>
                          </a:solidFill>
                          <a:latin typeface="Consolas" panose="020B0609020204030204" pitchFamily="49" charset="0"/>
                          <a:cs typeface="Consolas" panose="020B0609020204030204" pitchFamily="49" charset="0"/>
                        </a:rPr>
                        <a:t>add r0, </a:t>
                      </a:r>
                      <a:r>
                        <a:rPr lang="en-US" sz="1100" b="0" dirty="0" err="1">
                          <a:solidFill>
                            <a:schemeClr val="tx2"/>
                          </a:solidFill>
                          <a:latin typeface="Consolas" panose="020B0609020204030204" pitchFamily="49" charset="0"/>
                          <a:cs typeface="Consolas" panose="020B0609020204030204" pitchFamily="49" charset="0"/>
                        </a:rPr>
                        <a:t>fp</a:t>
                      </a:r>
                      <a:r>
                        <a:rPr lang="en-US" sz="1100" b="0" dirty="0">
                          <a:solidFill>
                            <a:schemeClr val="tx2"/>
                          </a:solidFill>
                          <a:latin typeface="Consolas" panose="020B0609020204030204" pitchFamily="49" charset="0"/>
                          <a:cs typeface="Consolas" panose="020B0609020204030204" pitchFamily="49" charset="0"/>
                        </a:rPr>
                        <a:t>, -BUF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dirty="0" err="1">
                          <a:solidFill>
                            <a:schemeClr val="tx2"/>
                          </a:solidFill>
                          <a:latin typeface="Consolas" panose="020B0609020204030204" pitchFamily="49" charset="0"/>
                          <a:cs typeface="Consolas" panose="020B0609020204030204" pitchFamily="49" charset="0"/>
                        </a:rPr>
                        <a:t>ldrb</a:t>
                      </a:r>
                      <a:r>
                        <a:rPr lang="en-US" sz="1100" b="0" dirty="0">
                          <a:solidFill>
                            <a:schemeClr val="tx2"/>
                          </a:solidFill>
                          <a:latin typeface="Consolas" panose="020B0609020204030204" pitchFamily="49" charset="0"/>
                          <a:cs typeface="Consolas" panose="020B0609020204030204" pitchFamily="49" charset="0"/>
                        </a:rPr>
                        <a:t> r0, [</a:t>
                      </a:r>
                      <a:r>
                        <a:rPr lang="en-US" sz="1100" b="0" dirty="0" err="1">
                          <a:solidFill>
                            <a:schemeClr val="tx2"/>
                          </a:solidFill>
                          <a:latin typeface="Consolas" panose="020B0609020204030204" pitchFamily="49" charset="0"/>
                          <a:cs typeface="Consolas" panose="020B0609020204030204" pitchFamily="49" charset="0"/>
                        </a:rPr>
                        <a:t>fp</a:t>
                      </a:r>
                      <a:r>
                        <a:rPr lang="en-US" sz="1100" b="0" dirty="0">
                          <a:solidFill>
                            <a:schemeClr val="tx2"/>
                          </a:solidFill>
                          <a:latin typeface="Consolas" panose="020B0609020204030204" pitchFamily="49" charset="0"/>
                          <a:cs typeface="Consolas" panose="020B0609020204030204" pitchFamily="49" charset="0"/>
                        </a:rPr>
                        <a:t>, -BUF]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dirty="0" err="1">
                          <a:solidFill>
                            <a:schemeClr val="tx2"/>
                          </a:solidFill>
                          <a:latin typeface="Consolas" panose="020B0609020204030204" pitchFamily="49" charset="0"/>
                          <a:cs typeface="Consolas" panose="020B0609020204030204" pitchFamily="49" charset="0"/>
                        </a:rPr>
                        <a:t>strb</a:t>
                      </a:r>
                      <a:r>
                        <a:rPr lang="en-US" sz="1100" b="0" dirty="0">
                          <a:solidFill>
                            <a:schemeClr val="tx2"/>
                          </a:solidFill>
                          <a:latin typeface="Consolas" panose="020B0609020204030204" pitchFamily="49" charset="0"/>
                          <a:cs typeface="Consolas" panose="020B0609020204030204" pitchFamily="49" charset="0"/>
                        </a:rPr>
                        <a:t> r0, [</a:t>
                      </a:r>
                      <a:r>
                        <a:rPr lang="en-US" sz="1100" b="0" dirty="0" err="1">
                          <a:solidFill>
                            <a:schemeClr val="tx2"/>
                          </a:solidFill>
                          <a:latin typeface="Consolas" panose="020B0609020204030204" pitchFamily="49" charset="0"/>
                          <a:cs typeface="Consolas" panose="020B0609020204030204" pitchFamily="49" charset="0"/>
                        </a:rPr>
                        <a:t>fp</a:t>
                      </a:r>
                      <a:r>
                        <a:rPr lang="en-US" sz="1100" b="0" dirty="0">
                          <a:solidFill>
                            <a:schemeClr val="tx2"/>
                          </a:solidFill>
                          <a:latin typeface="Consolas" panose="020B0609020204030204" pitchFamily="49" charset="0"/>
                          <a:cs typeface="Consolas" panose="020B0609020204030204" pitchFamily="49" charset="0"/>
                        </a:rPr>
                        <a:t>, -BUF]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0735055"/>
                  </a:ext>
                </a:extLst>
              </a:tr>
              <a:tr h="1631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dirty="0">
                          <a:solidFill>
                            <a:schemeClr val="accent1"/>
                          </a:solidFill>
                          <a:latin typeface="Consolas" panose="020B0609020204030204" pitchFamily="49" charset="0"/>
                          <a:cs typeface="Consolas" panose="020B0609020204030204" pitchFamily="49" charset="0"/>
                        </a:rPr>
                        <a:t>char </a:t>
                      </a:r>
                      <a:r>
                        <a:rPr lang="en-US" sz="1100" b="0" dirty="0" err="1">
                          <a:solidFill>
                            <a:schemeClr val="accent1"/>
                          </a:solidFill>
                          <a:latin typeface="Consolas" panose="020B0609020204030204" pitchFamily="49" charset="0"/>
                          <a:cs typeface="Consolas" panose="020B0609020204030204" pitchFamily="49" charset="0"/>
                        </a:rPr>
                        <a:t>buf</a:t>
                      </a:r>
                      <a:r>
                        <a:rPr lang="en-US" sz="1100" b="0" dirty="0">
                          <a:solidFill>
                            <a:schemeClr val="accent1"/>
                          </a:solidFill>
                          <a:latin typeface="Consolas" panose="020B0609020204030204" pitchFamily="49" charset="0"/>
                          <a:cs typeface="Consolas" panose="020B0609020204030204" pitchFamily="49"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0" dirty="0">
                          <a:solidFill>
                            <a:schemeClr val="tx2"/>
                          </a:solidFill>
                          <a:latin typeface="Consolas" panose="020B0609020204030204" pitchFamily="49" charset="0"/>
                          <a:cs typeface="Consolas" panose="020B0609020204030204" pitchFamily="49" charset="0"/>
                        </a:rPr>
                        <a:t>BUF-1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dirty="0">
                          <a:solidFill>
                            <a:schemeClr val="tx2"/>
                          </a:solidFill>
                          <a:latin typeface="Consolas" panose="020B0609020204030204" pitchFamily="49" charset="0"/>
                          <a:cs typeface="Consolas" panose="020B0609020204030204" pitchFamily="49" charset="0"/>
                        </a:rPr>
                        <a:t>add r0, </a:t>
                      </a:r>
                      <a:r>
                        <a:rPr lang="en-US" sz="1100" b="0" dirty="0" err="1">
                          <a:solidFill>
                            <a:schemeClr val="tx2"/>
                          </a:solidFill>
                          <a:latin typeface="Consolas" panose="020B0609020204030204" pitchFamily="49" charset="0"/>
                          <a:cs typeface="Consolas" panose="020B0609020204030204" pitchFamily="49" charset="0"/>
                        </a:rPr>
                        <a:t>fp</a:t>
                      </a:r>
                      <a:r>
                        <a:rPr lang="en-US" sz="1100" b="0" dirty="0">
                          <a:solidFill>
                            <a:schemeClr val="tx2"/>
                          </a:solidFill>
                          <a:latin typeface="Consolas" panose="020B0609020204030204" pitchFamily="49" charset="0"/>
                          <a:cs typeface="Consolas" panose="020B0609020204030204" pitchFamily="49" charset="0"/>
                        </a:rPr>
                        <a:t>, -BUF+1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dirty="0" err="1">
                          <a:solidFill>
                            <a:schemeClr val="tx2"/>
                          </a:solidFill>
                          <a:latin typeface="Consolas" panose="020B0609020204030204" pitchFamily="49" charset="0"/>
                          <a:cs typeface="Consolas" panose="020B0609020204030204" pitchFamily="49" charset="0"/>
                        </a:rPr>
                        <a:t>ldrb</a:t>
                      </a:r>
                      <a:r>
                        <a:rPr lang="en-US" sz="1100" b="0" dirty="0">
                          <a:solidFill>
                            <a:schemeClr val="tx2"/>
                          </a:solidFill>
                          <a:latin typeface="Consolas" panose="020B0609020204030204" pitchFamily="49" charset="0"/>
                          <a:cs typeface="Consolas" panose="020B0609020204030204" pitchFamily="49" charset="0"/>
                        </a:rPr>
                        <a:t> r0, [</a:t>
                      </a:r>
                      <a:r>
                        <a:rPr lang="en-US" sz="1100" b="0" dirty="0" err="1">
                          <a:solidFill>
                            <a:schemeClr val="tx2"/>
                          </a:solidFill>
                          <a:latin typeface="Consolas" panose="020B0609020204030204" pitchFamily="49" charset="0"/>
                          <a:cs typeface="Consolas" panose="020B0609020204030204" pitchFamily="49" charset="0"/>
                        </a:rPr>
                        <a:t>fp</a:t>
                      </a:r>
                      <a:r>
                        <a:rPr lang="en-US" sz="1100" b="0" dirty="0">
                          <a:solidFill>
                            <a:schemeClr val="tx2"/>
                          </a:solidFill>
                          <a:latin typeface="Consolas" panose="020B0609020204030204" pitchFamily="49" charset="0"/>
                          <a:cs typeface="Consolas" panose="020B0609020204030204" pitchFamily="49" charset="0"/>
                        </a:rPr>
                        <a:t>, -BUF+1]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dirty="0" err="1">
                          <a:solidFill>
                            <a:schemeClr val="tx2"/>
                          </a:solidFill>
                          <a:latin typeface="Consolas" panose="020B0609020204030204" pitchFamily="49" charset="0"/>
                          <a:cs typeface="Consolas" panose="020B0609020204030204" pitchFamily="49" charset="0"/>
                        </a:rPr>
                        <a:t>strb</a:t>
                      </a:r>
                      <a:r>
                        <a:rPr lang="en-US" sz="1100" b="0" dirty="0">
                          <a:solidFill>
                            <a:schemeClr val="tx2"/>
                          </a:solidFill>
                          <a:latin typeface="Consolas" panose="020B0609020204030204" pitchFamily="49" charset="0"/>
                          <a:cs typeface="Consolas" panose="020B0609020204030204" pitchFamily="49" charset="0"/>
                        </a:rPr>
                        <a:t> r0, [</a:t>
                      </a:r>
                      <a:r>
                        <a:rPr lang="en-US" sz="1100" b="0" dirty="0" err="1">
                          <a:solidFill>
                            <a:schemeClr val="tx2"/>
                          </a:solidFill>
                          <a:latin typeface="Consolas" panose="020B0609020204030204" pitchFamily="49" charset="0"/>
                          <a:cs typeface="Consolas" panose="020B0609020204030204" pitchFamily="49" charset="0"/>
                        </a:rPr>
                        <a:t>fp</a:t>
                      </a:r>
                      <a:r>
                        <a:rPr lang="en-US" sz="1100" b="0" dirty="0">
                          <a:solidFill>
                            <a:schemeClr val="tx2"/>
                          </a:solidFill>
                          <a:latin typeface="Consolas" panose="020B0609020204030204" pitchFamily="49" charset="0"/>
                          <a:cs typeface="Consolas" panose="020B0609020204030204" pitchFamily="49" charset="0"/>
                        </a:rPr>
                        <a:t>, -BUF+1]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41723941"/>
                  </a:ext>
                </a:extLst>
              </a:tr>
              <a:tr h="1631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dirty="0">
                          <a:solidFill>
                            <a:schemeClr val="accent1"/>
                          </a:solidFill>
                          <a:latin typeface="Consolas" panose="020B0609020204030204" pitchFamily="49" charset="0"/>
                          <a:cs typeface="Consolas" panose="020B0609020204030204" pitchFamily="49" charset="0"/>
                        </a:rPr>
                        <a:t>char </a:t>
                      </a:r>
                      <a:r>
                        <a:rPr lang="en-US" sz="1100" b="0" dirty="0" err="1">
                          <a:solidFill>
                            <a:schemeClr val="accent1"/>
                          </a:solidFill>
                          <a:latin typeface="Consolas" panose="020B0609020204030204" pitchFamily="49" charset="0"/>
                          <a:cs typeface="Consolas" panose="020B0609020204030204" pitchFamily="49" charset="0"/>
                        </a:rPr>
                        <a:t>buf</a:t>
                      </a:r>
                      <a:r>
                        <a:rPr lang="en-US" sz="1100" b="0" dirty="0">
                          <a:solidFill>
                            <a:schemeClr val="accent1"/>
                          </a:solidFill>
                          <a:latin typeface="Consolas" panose="020B0609020204030204" pitchFamily="49" charset="0"/>
                          <a:cs typeface="Consolas" panose="020B0609020204030204" pitchFamily="49"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0" dirty="0">
                          <a:solidFill>
                            <a:schemeClr val="tx2"/>
                          </a:solidFill>
                          <a:latin typeface="Consolas" panose="020B0609020204030204" pitchFamily="49" charset="0"/>
                          <a:cs typeface="Consolas" panose="020B0609020204030204" pitchFamily="49" charset="0"/>
                        </a:rPr>
                        <a:t>BUF-2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dirty="0">
                          <a:solidFill>
                            <a:schemeClr val="tx2"/>
                          </a:solidFill>
                          <a:latin typeface="Consolas" panose="020B0609020204030204" pitchFamily="49" charset="0"/>
                          <a:cs typeface="Consolas" panose="020B0609020204030204" pitchFamily="49" charset="0"/>
                        </a:rPr>
                        <a:t>add r0, </a:t>
                      </a:r>
                      <a:r>
                        <a:rPr lang="en-US" sz="1100" b="0" dirty="0" err="1">
                          <a:solidFill>
                            <a:schemeClr val="tx2"/>
                          </a:solidFill>
                          <a:latin typeface="Consolas" panose="020B0609020204030204" pitchFamily="49" charset="0"/>
                          <a:cs typeface="Consolas" panose="020B0609020204030204" pitchFamily="49" charset="0"/>
                        </a:rPr>
                        <a:t>fp</a:t>
                      </a:r>
                      <a:r>
                        <a:rPr lang="en-US" sz="1100" b="0" dirty="0">
                          <a:solidFill>
                            <a:schemeClr val="tx2"/>
                          </a:solidFill>
                          <a:latin typeface="Consolas" panose="020B0609020204030204" pitchFamily="49" charset="0"/>
                          <a:cs typeface="Consolas" panose="020B0609020204030204" pitchFamily="49" charset="0"/>
                        </a:rPr>
                        <a:t>, -BUF+2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dirty="0" err="1">
                          <a:solidFill>
                            <a:schemeClr val="tx2"/>
                          </a:solidFill>
                          <a:latin typeface="Consolas" panose="020B0609020204030204" pitchFamily="49" charset="0"/>
                          <a:cs typeface="Consolas" panose="020B0609020204030204" pitchFamily="49" charset="0"/>
                        </a:rPr>
                        <a:t>ldrb</a:t>
                      </a:r>
                      <a:r>
                        <a:rPr lang="en-US" sz="1100" b="0" dirty="0">
                          <a:solidFill>
                            <a:schemeClr val="tx2"/>
                          </a:solidFill>
                          <a:latin typeface="Consolas" panose="020B0609020204030204" pitchFamily="49" charset="0"/>
                          <a:cs typeface="Consolas" panose="020B0609020204030204" pitchFamily="49" charset="0"/>
                        </a:rPr>
                        <a:t> r0, [</a:t>
                      </a:r>
                      <a:r>
                        <a:rPr lang="en-US" sz="1100" b="0" dirty="0" err="1">
                          <a:solidFill>
                            <a:schemeClr val="tx2"/>
                          </a:solidFill>
                          <a:latin typeface="Consolas" panose="020B0609020204030204" pitchFamily="49" charset="0"/>
                          <a:cs typeface="Consolas" panose="020B0609020204030204" pitchFamily="49" charset="0"/>
                        </a:rPr>
                        <a:t>fp</a:t>
                      </a:r>
                      <a:r>
                        <a:rPr lang="en-US" sz="1100" b="0" dirty="0">
                          <a:solidFill>
                            <a:schemeClr val="tx2"/>
                          </a:solidFill>
                          <a:latin typeface="Consolas" panose="020B0609020204030204" pitchFamily="49" charset="0"/>
                          <a:cs typeface="Consolas" panose="020B0609020204030204" pitchFamily="49" charset="0"/>
                        </a:rPr>
                        <a:t>, -BUF+2]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dirty="0" err="1">
                          <a:solidFill>
                            <a:schemeClr val="tx2"/>
                          </a:solidFill>
                          <a:latin typeface="Consolas" panose="020B0609020204030204" pitchFamily="49" charset="0"/>
                          <a:cs typeface="Consolas" panose="020B0609020204030204" pitchFamily="49" charset="0"/>
                        </a:rPr>
                        <a:t>strb</a:t>
                      </a:r>
                      <a:r>
                        <a:rPr lang="en-US" sz="1100" b="0" dirty="0">
                          <a:solidFill>
                            <a:schemeClr val="tx2"/>
                          </a:solidFill>
                          <a:latin typeface="Consolas" panose="020B0609020204030204" pitchFamily="49" charset="0"/>
                          <a:cs typeface="Consolas" panose="020B0609020204030204" pitchFamily="49" charset="0"/>
                        </a:rPr>
                        <a:t> r0, [</a:t>
                      </a:r>
                      <a:r>
                        <a:rPr lang="en-US" sz="1100" b="0" dirty="0" err="1">
                          <a:solidFill>
                            <a:schemeClr val="tx2"/>
                          </a:solidFill>
                          <a:latin typeface="Consolas" panose="020B0609020204030204" pitchFamily="49" charset="0"/>
                          <a:cs typeface="Consolas" panose="020B0609020204030204" pitchFamily="49" charset="0"/>
                        </a:rPr>
                        <a:t>fp</a:t>
                      </a:r>
                      <a:r>
                        <a:rPr lang="en-US" sz="1100" b="0" dirty="0">
                          <a:solidFill>
                            <a:schemeClr val="tx2"/>
                          </a:solidFill>
                          <a:latin typeface="Consolas" panose="020B0609020204030204" pitchFamily="49" charset="0"/>
                          <a:cs typeface="Consolas" panose="020B0609020204030204" pitchFamily="49" charset="0"/>
                        </a:rPr>
                        <a:t>, -BUF+2]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489881575"/>
                  </a:ext>
                </a:extLst>
              </a:tr>
            </a:tbl>
          </a:graphicData>
        </a:graphic>
      </p:graphicFrame>
      <p:sp>
        <p:nvSpPr>
          <p:cNvPr id="41" name="Rounded Rectangle 40">
            <a:extLst>
              <a:ext uri="{FF2B5EF4-FFF2-40B4-BE49-F238E27FC236}">
                <a16:creationId xmlns:a16="http://schemas.microsoft.com/office/drawing/2014/main" id="{8AE1E210-93F1-2ACE-5FD0-BA30D4A65B99}"/>
              </a:ext>
            </a:extLst>
          </p:cNvPr>
          <p:cNvSpPr/>
          <p:nvPr/>
        </p:nvSpPr>
        <p:spPr bwMode="auto">
          <a:xfrm>
            <a:off x="8869306" y="3807769"/>
            <a:ext cx="2244091" cy="538401"/>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400" dirty="0">
                <a:solidFill>
                  <a:srgbClr val="000000"/>
                </a:solidFill>
                <a:effectLst/>
                <a:latin typeface="Menlo" panose="020B0609030804020204" pitchFamily="49" charset="0"/>
              </a:rPr>
              <a:t>./</a:t>
            </a:r>
            <a:r>
              <a:rPr lang="en-US" sz="1400" dirty="0" err="1">
                <a:solidFill>
                  <a:srgbClr val="000000"/>
                </a:solidFill>
                <a:effectLst/>
                <a:latin typeface="Menlo" panose="020B0609030804020204" pitchFamily="49" charset="0"/>
              </a:rPr>
              <a:t>a.out</a:t>
            </a:r>
            <a:endParaRPr lang="en-US" sz="1400" dirty="0">
              <a:solidFill>
                <a:srgbClr val="000000"/>
              </a:solidFill>
              <a:effectLst/>
              <a:latin typeface="Menlo" panose="020B0609030804020204" pitchFamily="49" charset="0"/>
            </a:endParaRPr>
          </a:p>
          <a:p>
            <a:r>
              <a:rPr lang="en-US" sz="1400" dirty="0">
                <a:solidFill>
                  <a:srgbClr val="000000"/>
                </a:solidFill>
                <a:effectLst/>
                <a:latin typeface="Menlo" panose="020B0609030804020204" pitchFamily="49" charset="0"/>
              </a:rPr>
              <a:t>-136572160 0 hi</a:t>
            </a:r>
          </a:p>
        </p:txBody>
      </p:sp>
      <p:sp>
        <p:nvSpPr>
          <p:cNvPr id="108" name="Rounded Rectangle 107">
            <a:extLst>
              <a:ext uri="{FF2B5EF4-FFF2-40B4-BE49-F238E27FC236}">
                <a16:creationId xmlns:a16="http://schemas.microsoft.com/office/drawing/2014/main" id="{B8BB7762-4E39-6BC3-AE8B-B2B6FCCF6FD0}"/>
              </a:ext>
            </a:extLst>
          </p:cNvPr>
          <p:cNvSpPr/>
          <p:nvPr/>
        </p:nvSpPr>
        <p:spPr bwMode="auto">
          <a:xfrm>
            <a:off x="4377567" y="2776664"/>
            <a:ext cx="4414641" cy="1646873"/>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400" dirty="0">
                <a:solidFill>
                  <a:schemeClr val="accent6"/>
                </a:solidFill>
                <a:latin typeface="Consolas" panose="020B0609020204030204" pitchFamily="49" charset="0"/>
                <a:cs typeface="Consolas" panose="020B0609020204030204" pitchFamily="49" charset="0"/>
              </a:rPr>
              <a:t>int main(int </a:t>
            </a:r>
            <a:r>
              <a:rPr lang="en-US" sz="1400" dirty="0" err="1">
                <a:solidFill>
                  <a:schemeClr val="accent6"/>
                </a:solidFill>
                <a:latin typeface="Consolas" panose="020B0609020204030204" pitchFamily="49" charset="0"/>
                <a:cs typeface="Consolas" panose="020B0609020204030204" pitchFamily="49" charset="0"/>
              </a:rPr>
              <a:t>argc</a:t>
            </a:r>
            <a:r>
              <a:rPr lang="en-US" sz="1400" dirty="0">
                <a:solidFill>
                  <a:schemeClr val="accent6"/>
                </a:solidFill>
                <a:latin typeface="Consolas" panose="020B0609020204030204" pitchFamily="49" charset="0"/>
                <a:cs typeface="Consolas" panose="020B0609020204030204" pitchFamily="49" charset="0"/>
              </a:rPr>
              <a:t>, char **</a:t>
            </a:r>
            <a:r>
              <a:rPr lang="en-US" sz="1400" dirty="0" err="1">
                <a:solidFill>
                  <a:schemeClr val="accent6"/>
                </a:solidFill>
                <a:latin typeface="Consolas" panose="020B0609020204030204" pitchFamily="49" charset="0"/>
                <a:cs typeface="Consolas" panose="020B0609020204030204" pitchFamily="49" charset="0"/>
              </a:rPr>
              <a:t>argv</a:t>
            </a:r>
            <a:r>
              <a:rPr lang="en-US" sz="1400" dirty="0">
                <a:solidFill>
                  <a:schemeClr val="accent6"/>
                </a:solidFill>
                <a:latin typeface="Consolas" panose="020B0609020204030204" pitchFamily="49" charset="0"/>
                <a:cs typeface="Consolas" panose="020B0609020204030204" pitchFamily="49" charset="0"/>
              </a:rPr>
              <a:t>)</a:t>
            </a:r>
          </a:p>
          <a:p>
            <a:r>
              <a:rPr lang="en-US" sz="1400" dirty="0">
                <a:solidFill>
                  <a:schemeClr val="accent6"/>
                </a:solidFill>
                <a:latin typeface="Consolas" panose="020B0609020204030204" pitchFamily="49" charset="0"/>
                <a:cs typeface="Consolas" panose="020B0609020204030204" pitchFamily="49" charset="0"/>
              </a:rPr>
              <a:t>{</a:t>
            </a:r>
          </a:p>
          <a:p>
            <a:r>
              <a:rPr lang="en-US" sz="1400" dirty="0">
                <a:solidFill>
                  <a:schemeClr val="accent6"/>
                </a:solidFill>
                <a:latin typeface="Consolas" panose="020B0609020204030204" pitchFamily="49" charset="0"/>
                <a:cs typeface="Consolas" panose="020B0609020204030204" pitchFamily="49" charset="0"/>
              </a:rPr>
              <a:t>    int c;</a:t>
            </a:r>
          </a:p>
          <a:p>
            <a:r>
              <a:rPr lang="en-US" sz="1400" dirty="0">
                <a:solidFill>
                  <a:schemeClr val="accent6"/>
                </a:solidFill>
                <a:latin typeface="Consolas" panose="020B0609020204030204" pitchFamily="49" charset="0"/>
                <a:cs typeface="Consolas" panose="020B0609020204030204" pitchFamily="49" charset="0"/>
              </a:rPr>
              <a:t>    int count = 0;</a:t>
            </a:r>
          </a:p>
          <a:p>
            <a:r>
              <a:rPr lang="en-US" sz="1400" dirty="0">
                <a:solidFill>
                  <a:schemeClr val="accent6"/>
                </a:solidFill>
                <a:latin typeface="Consolas" panose="020B0609020204030204" pitchFamily="49" charset="0"/>
                <a:cs typeface="Consolas" panose="020B0609020204030204" pitchFamily="49" charset="0"/>
              </a:rPr>
              <a:t>    char </a:t>
            </a:r>
            <a:r>
              <a:rPr lang="en-US" sz="1400" dirty="0" err="1">
                <a:solidFill>
                  <a:schemeClr val="accent6"/>
                </a:solidFill>
                <a:latin typeface="Consolas" panose="020B0609020204030204" pitchFamily="49" charset="0"/>
                <a:cs typeface="Consolas" panose="020B0609020204030204" pitchFamily="49" charset="0"/>
              </a:rPr>
              <a:t>buf</a:t>
            </a:r>
            <a:r>
              <a:rPr lang="en-US" sz="1400" dirty="0">
                <a:solidFill>
                  <a:schemeClr val="accent6"/>
                </a:solidFill>
                <a:latin typeface="Consolas" panose="020B0609020204030204" pitchFamily="49" charset="0"/>
                <a:cs typeface="Consolas" panose="020B0609020204030204" pitchFamily="49" charset="0"/>
              </a:rPr>
              <a:t>[] = "hi";</a:t>
            </a:r>
          </a:p>
          <a:p>
            <a:r>
              <a:rPr lang="en-US" sz="1400" dirty="0">
                <a:solidFill>
                  <a:schemeClr val="accent6"/>
                </a:solidFill>
                <a:latin typeface="Consolas" panose="020B0609020204030204" pitchFamily="49" charset="0"/>
                <a:cs typeface="Consolas" panose="020B0609020204030204" pitchFamily="49" charset="0"/>
              </a:rPr>
              <a:t>    </a:t>
            </a:r>
            <a:r>
              <a:rPr lang="en-US" sz="1400" dirty="0" err="1">
                <a:solidFill>
                  <a:schemeClr val="accent6"/>
                </a:solidFill>
                <a:latin typeface="Consolas" panose="020B0609020204030204" pitchFamily="49" charset="0"/>
                <a:cs typeface="Consolas" panose="020B0609020204030204" pitchFamily="49" charset="0"/>
              </a:rPr>
              <a:t>printf</a:t>
            </a:r>
            <a:r>
              <a:rPr lang="en-US" sz="1400" dirty="0">
                <a:solidFill>
                  <a:schemeClr val="accent6"/>
                </a:solidFill>
                <a:latin typeface="Consolas" panose="020B0609020204030204" pitchFamily="49" charset="0"/>
                <a:cs typeface="Consolas" panose="020B0609020204030204" pitchFamily="49" charset="0"/>
              </a:rPr>
              <a:t>("%d %d %s\n", c, count, </a:t>
            </a:r>
            <a:r>
              <a:rPr lang="en-US" sz="1400" dirty="0" err="1">
                <a:solidFill>
                  <a:schemeClr val="accent6"/>
                </a:solidFill>
                <a:latin typeface="Consolas" panose="020B0609020204030204" pitchFamily="49" charset="0"/>
                <a:cs typeface="Consolas" panose="020B0609020204030204" pitchFamily="49" charset="0"/>
              </a:rPr>
              <a:t>buf</a:t>
            </a:r>
            <a:r>
              <a:rPr lang="en-US" sz="1400" dirty="0">
                <a:solidFill>
                  <a:schemeClr val="accent6"/>
                </a:solidFill>
                <a:latin typeface="Consolas" panose="020B0609020204030204" pitchFamily="49" charset="0"/>
                <a:cs typeface="Consolas" panose="020B0609020204030204" pitchFamily="49" charset="0"/>
              </a:rPr>
              <a:t>);</a:t>
            </a:r>
          </a:p>
          <a:p>
            <a:r>
              <a:rPr lang="en-US" sz="1400" dirty="0">
                <a:solidFill>
                  <a:schemeClr val="accent6"/>
                </a:solidFill>
                <a:latin typeface="Consolas" panose="020B0609020204030204" pitchFamily="49" charset="0"/>
                <a:cs typeface="Consolas" panose="020B0609020204030204" pitchFamily="49" charset="0"/>
              </a:rPr>
              <a:t>    // rest of code</a:t>
            </a:r>
          </a:p>
        </p:txBody>
      </p:sp>
      <p:sp>
        <p:nvSpPr>
          <p:cNvPr id="38" name="TextBox 37">
            <a:extLst>
              <a:ext uri="{FF2B5EF4-FFF2-40B4-BE49-F238E27FC236}">
                <a16:creationId xmlns:a16="http://schemas.microsoft.com/office/drawing/2014/main" id="{0CA4EB35-7D3A-7C68-B3F2-3525046D09A3}"/>
              </a:ext>
            </a:extLst>
          </p:cNvPr>
          <p:cNvSpPr txBox="1"/>
          <p:nvPr/>
        </p:nvSpPr>
        <p:spPr>
          <a:xfrm>
            <a:off x="2539564" y="6417719"/>
            <a:ext cx="3676006" cy="338554"/>
          </a:xfrm>
          <a:prstGeom prst="rect">
            <a:avLst/>
          </a:prstGeom>
          <a:solidFill>
            <a:schemeClr val="accent4">
              <a:lumMod val="20000"/>
              <a:lumOff val="80000"/>
            </a:schemeClr>
          </a:solidFill>
          <a:ln>
            <a:solidFill>
              <a:schemeClr val="accent1"/>
            </a:solidFill>
          </a:ln>
        </p:spPr>
        <p:txBody>
          <a:bodyPr wrap="none" rtlCol="0">
            <a:spAutoFit/>
          </a:bodyPr>
          <a:lstStyle/>
          <a:p>
            <a:r>
              <a:rPr lang="en-US" sz="1600" dirty="0">
                <a:solidFill>
                  <a:schemeClr val="accent1"/>
                </a:solidFill>
              </a:rPr>
              <a:t>passes address of a stack variable </a:t>
            </a:r>
            <a:r>
              <a:rPr lang="en-US" sz="1600" dirty="0" err="1">
                <a:solidFill>
                  <a:schemeClr val="accent1"/>
                </a:solidFill>
              </a:rPr>
              <a:t>buf</a:t>
            </a:r>
            <a:endParaRPr lang="en-US" sz="1600" dirty="0">
              <a:solidFill>
                <a:schemeClr val="accent1"/>
              </a:solidFill>
            </a:endParaRPr>
          </a:p>
        </p:txBody>
      </p:sp>
      <p:sp>
        <p:nvSpPr>
          <p:cNvPr id="39" name="Left Arrow 38">
            <a:extLst>
              <a:ext uri="{FF2B5EF4-FFF2-40B4-BE49-F238E27FC236}">
                <a16:creationId xmlns:a16="http://schemas.microsoft.com/office/drawing/2014/main" id="{CB1E5936-C34B-BA71-23F2-DA7F1EA2169F}"/>
              </a:ext>
            </a:extLst>
          </p:cNvPr>
          <p:cNvSpPr/>
          <p:nvPr/>
        </p:nvSpPr>
        <p:spPr>
          <a:xfrm rot="3304200">
            <a:off x="2421746" y="6327754"/>
            <a:ext cx="235634" cy="13400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Left Arrow 41">
            <a:extLst>
              <a:ext uri="{FF2B5EF4-FFF2-40B4-BE49-F238E27FC236}">
                <a16:creationId xmlns:a16="http://schemas.microsoft.com/office/drawing/2014/main" id="{A4641CED-269F-771B-DEED-5C25027E8528}"/>
              </a:ext>
            </a:extLst>
          </p:cNvPr>
          <p:cNvSpPr/>
          <p:nvPr/>
        </p:nvSpPr>
        <p:spPr>
          <a:xfrm rot="16200000">
            <a:off x="7973352" y="3720611"/>
            <a:ext cx="235634" cy="17663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E9D073D8-B035-2529-B339-ACB28016D86E}"/>
              </a:ext>
            </a:extLst>
          </p:cNvPr>
          <p:cNvSpPr txBox="1"/>
          <p:nvPr/>
        </p:nvSpPr>
        <p:spPr>
          <a:xfrm>
            <a:off x="6697640" y="3352557"/>
            <a:ext cx="1941557" cy="338554"/>
          </a:xfrm>
          <a:prstGeom prst="rect">
            <a:avLst/>
          </a:prstGeom>
          <a:solidFill>
            <a:schemeClr val="accent4">
              <a:lumMod val="20000"/>
              <a:lumOff val="80000"/>
            </a:schemeClr>
          </a:solidFill>
          <a:ln>
            <a:solidFill>
              <a:schemeClr val="accent1"/>
            </a:solidFill>
          </a:ln>
        </p:spPr>
        <p:txBody>
          <a:bodyPr wrap="none" rtlCol="0">
            <a:spAutoFit/>
          </a:bodyPr>
          <a:lstStyle/>
          <a:p>
            <a:r>
              <a:rPr lang="en-US" sz="1600" dirty="0">
                <a:solidFill>
                  <a:schemeClr val="accent1"/>
                </a:solidFill>
              </a:rPr>
              <a:t>pass stack address</a:t>
            </a:r>
          </a:p>
        </p:txBody>
      </p:sp>
      <p:sp>
        <p:nvSpPr>
          <p:cNvPr id="3" name="TextBox 2">
            <a:extLst>
              <a:ext uri="{FF2B5EF4-FFF2-40B4-BE49-F238E27FC236}">
                <a16:creationId xmlns:a16="http://schemas.microsoft.com/office/drawing/2014/main" id="{1504D8BD-CAF0-A79D-E868-25F3DC77C811}"/>
              </a:ext>
            </a:extLst>
          </p:cNvPr>
          <p:cNvSpPr txBox="1"/>
          <p:nvPr/>
        </p:nvSpPr>
        <p:spPr>
          <a:xfrm>
            <a:off x="3019511" y="4174417"/>
            <a:ext cx="1148090" cy="738664"/>
          </a:xfrm>
          <a:prstGeom prst="rect">
            <a:avLst/>
          </a:prstGeom>
          <a:solidFill>
            <a:schemeClr val="accent4">
              <a:lumMod val="20000"/>
              <a:lumOff val="80000"/>
            </a:schemeClr>
          </a:solidFill>
          <a:ln>
            <a:solidFill>
              <a:schemeClr val="accent1"/>
            </a:solidFill>
          </a:ln>
        </p:spPr>
        <p:txBody>
          <a:bodyPr wrap="square" rtlCol="0">
            <a:spAutoFit/>
          </a:bodyPr>
          <a:lstStyle/>
          <a:p>
            <a:r>
              <a:rPr lang="en-US" sz="1400" dirty="0">
                <a:solidFill>
                  <a:schemeClr val="accent1"/>
                </a:solidFill>
              </a:rPr>
              <a:t>passes contents of stack var C</a:t>
            </a:r>
          </a:p>
        </p:txBody>
      </p:sp>
      <p:cxnSp>
        <p:nvCxnSpPr>
          <p:cNvPr id="13" name="Straight Arrow Connector 12">
            <a:extLst>
              <a:ext uri="{FF2B5EF4-FFF2-40B4-BE49-F238E27FC236}">
                <a16:creationId xmlns:a16="http://schemas.microsoft.com/office/drawing/2014/main" id="{E12C72CC-929E-7E1F-6D10-4803E7F6691B}"/>
              </a:ext>
            </a:extLst>
          </p:cNvPr>
          <p:cNvCxnSpPr>
            <a:cxnSpLocks/>
          </p:cNvCxnSpPr>
          <p:nvPr/>
        </p:nvCxnSpPr>
        <p:spPr>
          <a:xfrm flipH="1">
            <a:off x="2457014" y="4924394"/>
            <a:ext cx="695365" cy="89004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3588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D2D0F-EF8C-822E-D886-85A452792533}"/>
              </a:ext>
            </a:extLst>
          </p:cNvPr>
          <p:cNvSpPr>
            <a:spLocks noGrp="1"/>
          </p:cNvSpPr>
          <p:nvPr>
            <p:ph type="title"/>
          </p:nvPr>
        </p:nvSpPr>
        <p:spPr>
          <a:xfrm>
            <a:off x="505421" y="127143"/>
            <a:ext cx="10515600" cy="715294"/>
          </a:xfrm>
        </p:spPr>
        <p:txBody>
          <a:bodyPr/>
          <a:lstStyle/>
          <a:p>
            <a:r>
              <a:rPr lang="en-US" dirty="0"/>
              <a:t>Frame Design Practice</a:t>
            </a:r>
          </a:p>
        </p:txBody>
      </p:sp>
      <p:sp>
        <p:nvSpPr>
          <p:cNvPr id="77" name="Content Placeholder 76">
            <a:extLst>
              <a:ext uri="{FF2B5EF4-FFF2-40B4-BE49-F238E27FC236}">
                <a16:creationId xmlns:a16="http://schemas.microsoft.com/office/drawing/2014/main" id="{9780925A-0962-AA7B-0ED0-38E538D0FD48}"/>
              </a:ext>
            </a:extLst>
          </p:cNvPr>
          <p:cNvSpPr>
            <a:spLocks noGrp="1"/>
          </p:cNvSpPr>
          <p:nvPr>
            <p:ph sz="quarter" idx="17"/>
          </p:nvPr>
        </p:nvSpPr>
        <p:spPr>
          <a:xfrm>
            <a:off x="6693326" y="61342"/>
            <a:ext cx="5384493" cy="1826840"/>
          </a:xfrm>
          <a:solidFill>
            <a:schemeClr val="accent4">
              <a:lumMod val="20000"/>
              <a:lumOff val="80000"/>
            </a:schemeClr>
          </a:solidFill>
          <a:ln>
            <a:solidFill>
              <a:schemeClr val="accent1"/>
            </a:solidFill>
          </a:ln>
        </p:spPr>
        <p:txBody>
          <a:bodyPr/>
          <a:lstStyle/>
          <a:p>
            <a:pPr marL="457200" indent="-457200">
              <a:lnSpc>
                <a:spcPct val="100000"/>
              </a:lnSpc>
              <a:buFont typeface="+mj-lt"/>
              <a:buAutoNum type="arabicPeriod"/>
            </a:pPr>
            <a:r>
              <a:rPr lang="en-US" dirty="0"/>
              <a:t>Write the variables in C</a:t>
            </a:r>
          </a:p>
          <a:p>
            <a:pPr marL="457200" indent="-457200">
              <a:lnSpc>
                <a:spcPct val="100000"/>
              </a:lnSpc>
              <a:buFont typeface="+mj-lt"/>
              <a:buAutoNum type="arabicPeriod"/>
            </a:pPr>
            <a:r>
              <a:rPr lang="en-US" dirty="0"/>
              <a:t>Draw a picture of the stack frame</a:t>
            </a:r>
          </a:p>
          <a:p>
            <a:pPr marL="457200" indent="-457200">
              <a:lnSpc>
                <a:spcPct val="100000"/>
              </a:lnSpc>
              <a:buFont typeface="+mj-lt"/>
              <a:buAutoNum type="arabicPeriod"/>
            </a:pPr>
            <a:r>
              <a:rPr lang="en-US" dirty="0"/>
              <a:t>Write the code to generate the offsets</a:t>
            </a:r>
          </a:p>
          <a:p>
            <a:pPr marL="457200" indent="-457200">
              <a:lnSpc>
                <a:spcPct val="100000"/>
              </a:lnSpc>
              <a:buFont typeface="+mj-lt"/>
              <a:buAutoNum type="arabicPeriod"/>
            </a:pPr>
            <a:r>
              <a:rPr lang="en-US" dirty="0"/>
              <a:t>create the table to access the variables</a:t>
            </a:r>
          </a:p>
        </p:txBody>
      </p:sp>
      <p:sp>
        <p:nvSpPr>
          <p:cNvPr id="4" name="Rounded Rectangle 3">
            <a:extLst>
              <a:ext uri="{FF2B5EF4-FFF2-40B4-BE49-F238E27FC236}">
                <a16:creationId xmlns:a16="http://schemas.microsoft.com/office/drawing/2014/main" id="{219C96FC-4E58-CE6C-98C8-00E745A53A3D}"/>
              </a:ext>
            </a:extLst>
          </p:cNvPr>
          <p:cNvSpPr/>
          <p:nvPr/>
        </p:nvSpPr>
        <p:spPr bwMode="auto">
          <a:xfrm>
            <a:off x="7826941" y="2325687"/>
            <a:ext cx="4194790" cy="237529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accent6"/>
                </a:solidFill>
                <a:latin typeface="Consolas" panose="020B0609020204030204" pitchFamily="49" charset="0"/>
                <a:cs typeface="Consolas" panose="020B0609020204030204" pitchFamily="49" charset="0"/>
              </a:rPr>
              <a:t>.</a:t>
            </a:r>
            <a:r>
              <a:rPr lang="en-US" dirty="0" err="1">
                <a:solidFill>
                  <a:schemeClr val="accent6"/>
                </a:solidFill>
                <a:latin typeface="Consolas" panose="020B0609020204030204" pitchFamily="49" charset="0"/>
                <a:cs typeface="Consolas" panose="020B0609020204030204" pitchFamily="49" charset="0"/>
              </a:rPr>
              <a:t>equ</a:t>
            </a:r>
            <a:r>
              <a:rPr lang="en-US" dirty="0">
                <a:solidFill>
                  <a:schemeClr val="accent6"/>
                </a:solidFill>
                <a:latin typeface="Consolas" panose="020B0609020204030204" pitchFamily="49" charset="0"/>
                <a:cs typeface="Consolas" panose="020B0609020204030204" pitchFamily="49" charset="0"/>
              </a:rPr>
              <a:t>    FP_OFF,    12</a:t>
            </a:r>
          </a:p>
          <a:p>
            <a:r>
              <a:rPr lang="en-US" dirty="0">
                <a:solidFill>
                  <a:schemeClr val="accent6"/>
                </a:solidFill>
                <a:latin typeface="Consolas" panose="020B0609020204030204" pitchFamily="49" charset="0"/>
                <a:cs typeface="Consolas" panose="020B0609020204030204" pitchFamily="49" charset="0"/>
              </a:rPr>
              <a:t>.</a:t>
            </a:r>
            <a:r>
              <a:rPr lang="en-US" dirty="0" err="1">
                <a:solidFill>
                  <a:schemeClr val="accent6"/>
                </a:solidFill>
                <a:latin typeface="Consolas" panose="020B0609020204030204" pitchFamily="49" charset="0"/>
                <a:cs typeface="Consolas" panose="020B0609020204030204" pitchFamily="49" charset="0"/>
              </a:rPr>
              <a:t>equ</a:t>
            </a:r>
            <a:r>
              <a:rPr lang="en-US" dirty="0">
                <a:solidFill>
                  <a:schemeClr val="accent6"/>
                </a:solidFill>
                <a:latin typeface="Consolas" panose="020B0609020204030204" pitchFamily="49" charset="0"/>
                <a:cs typeface="Consolas" panose="020B0609020204030204" pitchFamily="49" charset="0"/>
              </a:rPr>
              <a:t>    C,         2 + FP_OFF</a:t>
            </a:r>
          </a:p>
          <a:p>
            <a:r>
              <a:rPr lang="en-US" dirty="0">
                <a:solidFill>
                  <a:schemeClr val="accent6"/>
                </a:solidFill>
                <a:latin typeface="Consolas" panose="020B0609020204030204" pitchFamily="49" charset="0"/>
                <a:cs typeface="Consolas" panose="020B0609020204030204" pitchFamily="49" charset="0"/>
              </a:rPr>
              <a:t>.</a:t>
            </a:r>
            <a:r>
              <a:rPr lang="en-US" dirty="0" err="1">
                <a:solidFill>
                  <a:schemeClr val="accent6"/>
                </a:solidFill>
                <a:latin typeface="Consolas" panose="020B0609020204030204" pitchFamily="49" charset="0"/>
                <a:cs typeface="Consolas" panose="020B0609020204030204" pitchFamily="49" charset="0"/>
              </a:rPr>
              <a:t>equ</a:t>
            </a:r>
            <a:r>
              <a:rPr lang="en-US" dirty="0">
                <a:solidFill>
                  <a:schemeClr val="accent6"/>
                </a:solidFill>
                <a:latin typeface="Consolas" panose="020B0609020204030204" pitchFamily="49" charset="0"/>
                <a:cs typeface="Consolas" panose="020B0609020204030204" pitchFamily="49" charset="0"/>
              </a:rPr>
              <a:t>    S,         2 + C</a:t>
            </a:r>
          </a:p>
          <a:p>
            <a:r>
              <a:rPr lang="en-US" dirty="0">
                <a:solidFill>
                  <a:schemeClr val="accent6"/>
                </a:solidFill>
                <a:latin typeface="Consolas" panose="020B0609020204030204" pitchFamily="49" charset="0"/>
                <a:cs typeface="Consolas" panose="020B0609020204030204" pitchFamily="49" charset="0"/>
              </a:rPr>
              <a:t>.</a:t>
            </a:r>
            <a:r>
              <a:rPr lang="en-US" dirty="0" err="1">
                <a:solidFill>
                  <a:schemeClr val="accent6"/>
                </a:solidFill>
                <a:latin typeface="Consolas" panose="020B0609020204030204" pitchFamily="49" charset="0"/>
                <a:cs typeface="Consolas" panose="020B0609020204030204" pitchFamily="49" charset="0"/>
              </a:rPr>
              <a:t>equ</a:t>
            </a:r>
            <a:r>
              <a:rPr lang="en-US" dirty="0">
                <a:solidFill>
                  <a:schemeClr val="accent6"/>
                </a:solidFill>
                <a:latin typeface="Consolas" panose="020B0609020204030204" pitchFamily="49" charset="0"/>
                <a:cs typeface="Consolas" panose="020B0609020204030204" pitchFamily="49" charset="0"/>
              </a:rPr>
              <a:t>    B,         8 + S</a:t>
            </a:r>
          </a:p>
          <a:p>
            <a:r>
              <a:rPr lang="en-US" dirty="0">
                <a:solidFill>
                  <a:schemeClr val="accent6"/>
                </a:solidFill>
                <a:latin typeface="Consolas" panose="020B0609020204030204" pitchFamily="49" charset="0"/>
                <a:cs typeface="Consolas" panose="020B0609020204030204" pitchFamily="49" charset="0"/>
              </a:rPr>
              <a:t>.</a:t>
            </a:r>
            <a:r>
              <a:rPr lang="en-US" dirty="0" err="1">
                <a:solidFill>
                  <a:schemeClr val="accent6"/>
                </a:solidFill>
                <a:latin typeface="Consolas" panose="020B0609020204030204" pitchFamily="49" charset="0"/>
                <a:cs typeface="Consolas" panose="020B0609020204030204" pitchFamily="49" charset="0"/>
              </a:rPr>
              <a:t>equ</a:t>
            </a:r>
            <a:r>
              <a:rPr lang="en-US" dirty="0">
                <a:solidFill>
                  <a:schemeClr val="accent6"/>
                </a:solidFill>
                <a:latin typeface="Consolas" panose="020B0609020204030204" pitchFamily="49" charset="0"/>
                <a:cs typeface="Consolas" panose="020B0609020204030204" pitchFamily="49" charset="0"/>
              </a:rPr>
              <a:t>    PTR,       4 + BUF</a:t>
            </a:r>
          </a:p>
          <a:p>
            <a:r>
              <a:rPr lang="en-US" dirty="0">
                <a:solidFill>
                  <a:schemeClr val="accent6"/>
                </a:solidFill>
                <a:latin typeface="Consolas" panose="020B0609020204030204" pitchFamily="49" charset="0"/>
                <a:cs typeface="Consolas" panose="020B0609020204030204" pitchFamily="49" charset="0"/>
              </a:rPr>
              <a:t>.</a:t>
            </a:r>
            <a:r>
              <a:rPr lang="en-US" dirty="0" err="1">
                <a:solidFill>
                  <a:schemeClr val="accent6"/>
                </a:solidFill>
                <a:latin typeface="Consolas" panose="020B0609020204030204" pitchFamily="49" charset="0"/>
                <a:cs typeface="Consolas" panose="020B0609020204030204" pitchFamily="49" charset="0"/>
              </a:rPr>
              <a:t>equ</a:t>
            </a:r>
            <a:r>
              <a:rPr lang="en-US" dirty="0">
                <a:solidFill>
                  <a:schemeClr val="accent6"/>
                </a:solidFill>
                <a:latin typeface="Consolas" panose="020B0609020204030204" pitchFamily="49" charset="0"/>
                <a:cs typeface="Consolas" panose="020B0609020204030204" pitchFamily="49" charset="0"/>
              </a:rPr>
              <a:t>    PAD,       0 + PTR</a:t>
            </a:r>
          </a:p>
          <a:p>
            <a:r>
              <a:rPr lang="en-US" dirty="0">
                <a:solidFill>
                  <a:schemeClr val="accent6"/>
                </a:solidFill>
                <a:latin typeface="Consolas" panose="020B0609020204030204" pitchFamily="49" charset="0"/>
                <a:cs typeface="Consolas" panose="020B0609020204030204" pitchFamily="49" charset="0"/>
              </a:rPr>
              <a:t>.</a:t>
            </a:r>
            <a:r>
              <a:rPr lang="en-US" dirty="0" err="1">
                <a:solidFill>
                  <a:schemeClr val="accent6"/>
                </a:solidFill>
                <a:latin typeface="Consolas" panose="020B0609020204030204" pitchFamily="49" charset="0"/>
                <a:cs typeface="Consolas" panose="020B0609020204030204" pitchFamily="49" charset="0"/>
              </a:rPr>
              <a:t>equ</a:t>
            </a:r>
            <a:r>
              <a:rPr lang="en-US" dirty="0">
                <a:solidFill>
                  <a:schemeClr val="accent6"/>
                </a:solidFill>
                <a:latin typeface="Consolas" panose="020B0609020204030204" pitchFamily="49" charset="0"/>
                <a:cs typeface="Consolas" panose="020B0609020204030204" pitchFamily="49" charset="0"/>
              </a:rPr>
              <a:t>    FRMADD,    PAD – FP_OFF</a:t>
            </a:r>
          </a:p>
          <a:p>
            <a:r>
              <a:rPr lang="en-US" i="1" dirty="0">
                <a:solidFill>
                  <a:srgbClr val="2C895B"/>
                </a:solidFill>
                <a:latin typeface="Consolas" panose="020B0609020204030204" pitchFamily="49" charset="0"/>
                <a:cs typeface="Consolas" panose="020B0609020204030204" pitchFamily="49" charset="0"/>
              </a:rPr>
              <a:t>// FRMADD =  28 - 12 = 8  </a:t>
            </a:r>
          </a:p>
        </p:txBody>
      </p:sp>
      <p:sp>
        <p:nvSpPr>
          <p:cNvPr id="5" name="Rounded Rectangle 4">
            <a:extLst>
              <a:ext uri="{FF2B5EF4-FFF2-40B4-BE49-F238E27FC236}">
                <a16:creationId xmlns:a16="http://schemas.microsoft.com/office/drawing/2014/main" id="{050749CA-6C09-5FF9-D39A-249A29CD7662}"/>
              </a:ext>
            </a:extLst>
          </p:cNvPr>
          <p:cNvSpPr/>
          <p:nvPr/>
        </p:nvSpPr>
        <p:spPr bwMode="auto">
          <a:xfrm>
            <a:off x="50035" y="2145608"/>
            <a:ext cx="3645158" cy="2121932"/>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chemeClr val="accent6"/>
                </a:solidFill>
                <a:latin typeface="Consolas" panose="020B0609020204030204" pitchFamily="49" charset="0"/>
                <a:cs typeface="Consolas" panose="020B0609020204030204" pitchFamily="49" charset="0"/>
              </a:rPr>
              <a:t>void </a:t>
            </a:r>
            <a:r>
              <a:rPr lang="en-US" sz="1600" dirty="0" err="1">
                <a:solidFill>
                  <a:schemeClr val="accent6"/>
                </a:solidFill>
                <a:latin typeface="Consolas" panose="020B0609020204030204" pitchFamily="49" charset="0"/>
                <a:cs typeface="Consolas" panose="020B0609020204030204" pitchFamily="49" charset="0"/>
              </a:rPr>
              <a:t>func</a:t>
            </a:r>
            <a:r>
              <a:rPr lang="en-US" sz="1600" dirty="0">
                <a:solidFill>
                  <a:schemeClr val="accent6"/>
                </a:solidFill>
                <a:latin typeface="Consolas" panose="020B0609020204030204" pitchFamily="49" charset="0"/>
                <a:cs typeface="Consolas" panose="020B0609020204030204" pitchFamily="49" charset="0"/>
              </a:rPr>
              <a:t>(void)</a:t>
            </a:r>
          </a:p>
          <a:p>
            <a:r>
              <a:rPr lang="en-US" sz="1600" dirty="0">
                <a:solidFill>
                  <a:schemeClr val="accent6"/>
                </a:solidFill>
                <a:latin typeface="Consolas" panose="020B0609020204030204" pitchFamily="49" charset="0"/>
                <a:cs typeface="Consolas" panose="020B0609020204030204" pitchFamily="49" charset="0"/>
              </a:rPr>
              <a:t>{</a:t>
            </a:r>
          </a:p>
          <a:p>
            <a:r>
              <a:rPr lang="en-US" sz="1600" dirty="0">
                <a:solidFill>
                  <a:schemeClr val="accent6"/>
                </a:solidFill>
                <a:latin typeface="Consolas" panose="020B0609020204030204" pitchFamily="49" charset="0"/>
                <a:cs typeface="Consolas" panose="020B0609020204030204" pitchFamily="49" charset="0"/>
              </a:rPr>
              <a:t>  signed char c;</a:t>
            </a:r>
          </a:p>
          <a:p>
            <a:r>
              <a:rPr lang="en-US" sz="1600" dirty="0">
                <a:solidFill>
                  <a:schemeClr val="accent6"/>
                </a:solidFill>
                <a:latin typeface="Consolas" panose="020B0609020204030204" pitchFamily="49" charset="0"/>
                <a:cs typeface="Consolas" panose="020B0609020204030204" pitchFamily="49" charset="0"/>
              </a:rPr>
              <a:t>  signed short s;</a:t>
            </a:r>
          </a:p>
          <a:p>
            <a:r>
              <a:rPr lang="en-US" sz="1600" dirty="0">
                <a:solidFill>
                  <a:schemeClr val="accent6"/>
                </a:solidFill>
                <a:latin typeface="Consolas" panose="020B0609020204030204" pitchFamily="49" charset="0"/>
                <a:cs typeface="Consolas" panose="020B0609020204030204" pitchFamily="49" charset="0"/>
              </a:rPr>
              <a:t>  unsigned char b[] = "Stack";</a:t>
            </a:r>
          </a:p>
          <a:p>
            <a:r>
              <a:rPr lang="en-US" sz="1600" dirty="0">
                <a:solidFill>
                  <a:schemeClr val="accent6"/>
                </a:solidFill>
                <a:latin typeface="Consolas" panose="020B0609020204030204" pitchFamily="49" charset="0"/>
                <a:cs typeface="Consolas" panose="020B0609020204030204" pitchFamily="49" charset="0"/>
              </a:rPr>
              <a:t>  unsigned char *</a:t>
            </a:r>
            <a:r>
              <a:rPr lang="en-US" sz="1600" dirty="0" err="1">
                <a:solidFill>
                  <a:schemeClr val="accent6"/>
                </a:solidFill>
                <a:latin typeface="Consolas" panose="020B0609020204030204" pitchFamily="49" charset="0"/>
                <a:cs typeface="Consolas" panose="020B0609020204030204" pitchFamily="49" charset="0"/>
              </a:rPr>
              <a:t>ptr</a:t>
            </a:r>
            <a:r>
              <a:rPr lang="en-US" sz="1600" dirty="0">
                <a:solidFill>
                  <a:schemeClr val="accent6"/>
                </a:solidFill>
                <a:latin typeface="Consolas" panose="020B0609020204030204" pitchFamily="49" charset="0"/>
                <a:cs typeface="Consolas" panose="020B0609020204030204" pitchFamily="49" charset="0"/>
              </a:rPr>
              <a:t> = &amp;</a:t>
            </a:r>
            <a:r>
              <a:rPr lang="en-US" sz="1600" dirty="0" err="1">
                <a:solidFill>
                  <a:schemeClr val="accent6"/>
                </a:solidFill>
                <a:latin typeface="Consolas" panose="020B0609020204030204" pitchFamily="49" charset="0"/>
                <a:cs typeface="Consolas" panose="020B0609020204030204" pitchFamily="49" charset="0"/>
              </a:rPr>
              <a:t>bufl</a:t>
            </a:r>
            <a:endParaRPr lang="en-US" sz="1600" dirty="0">
              <a:solidFill>
                <a:schemeClr val="accent6"/>
              </a:solidFill>
              <a:latin typeface="Consolas" panose="020B0609020204030204" pitchFamily="49" charset="0"/>
              <a:cs typeface="Consolas" panose="020B0609020204030204" pitchFamily="49" charset="0"/>
            </a:endParaRPr>
          </a:p>
          <a:p>
            <a:r>
              <a:rPr lang="en-US" sz="1600" dirty="0">
                <a:solidFill>
                  <a:schemeClr val="accent6"/>
                </a:solidFill>
                <a:latin typeface="Consolas" panose="020B0609020204030204" pitchFamily="49" charset="0"/>
                <a:cs typeface="Consolas" panose="020B0609020204030204" pitchFamily="49" charset="0"/>
              </a:rPr>
              <a:t>    // rest of code</a:t>
            </a:r>
          </a:p>
          <a:p>
            <a:r>
              <a:rPr lang="en-US" sz="1600" dirty="0">
                <a:solidFill>
                  <a:schemeClr val="accent6"/>
                </a:solidFill>
                <a:latin typeface="Consolas" panose="020B0609020204030204" pitchFamily="49" charset="0"/>
                <a:cs typeface="Consolas" panose="020B0609020204030204" pitchFamily="49" charset="0"/>
              </a:rPr>
              <a:t>}</a:t>
            </a:r>
          </a:p>
        </p:txBody>
      </p:sp>
      <p:grpSp>
        <p:nvGrpSpPr>
          <p:cNvPr id="55" name="Group 54">
            <a:extLst>
              <a:ext uri="{FF2B5EF4-FFF2-40B4-BE49-F238E27FC236}">
                <a16:creationId xmlns:a16="http://schemas.microsoft.com/office/drawing/2014/main" id="{29939FA7-ABFB-1EBB-BF39-B95E8BF9BE3E}"/>
              </a:ext>
            </a:extLst>
          </p:cNvPr>
          <p:cNvGrpSpPr/>
          <p:nvPr/>
        </p:nvGrpSpPr>
        <p:grpSpPr>
          <a:xfrm>
            <a:off x="3841509" y="1441426"/>
            <a:ext cx="3462234" cy="1812066"/>
            <a:chOff x="4644618" y="999825"/>
            <a:chExt cx="1973824" cy="1568993"/>
          </a:xfrm>
        </p:grpSpPr>
        <p:sp>
          <p:nvSpPr>
            <p:cNvPr id="27" name="Rectangle 26">
              <a:extLst>
                <a:ext uri="{FF2B5EF4-FFF2-40B4-BE49-F238E27FC236}">
                  <a16:creationId xmlns:a16="http://schemas.microsoft.com/office/drawing/2014/main" id="{DBB13ED0-5654-12B6-B8DB-7A52D7722F8A}"/>
                </a:ext>
              </a:extLst>
            </p:cNvPr>
            <p:cNvSpPr/>
            <p:nvPr/>
          </p:nvSpPr>
          <p:spPr>
            <a:xfrm>
              <a:off x="4644618" y="999825"/>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8" name="Rectangle 27">
              <a:extLst>
                <a:ext uri="{FF2B5EF4-FFF2-40B4-BE49-F238E27FC236}">
                  <a16:creationId xmlns:a16="http://schemas.microsoft.com/office/drawing/2014/main" id="{AC621D67-F161-C74D-9F3A-0DA672D9C15F}"/>
                </a:ext>
              </a:extLst>
            </p:cNvPr>
            <p:cNvSpPr/>
            <p:nvPr/>
          </p:nvSpPr>
          <p:spPr>
            <a:xfrm>
              <a:off x="4644618" y="1307824"/>
              <a:ext cx="1375959" cy="312087"/>
            </a:xfrm>
            <a:prstGeom prst="rect">
              <a:avLst/>
            </a:prstGeom>
            <a:solidFill>
              <a:srgbClr val="00B0F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lr</a:t>
              </a:r>
              <a:endParaRPr lang="en-US" sz="2000" dirty="0"/>
            </a:p>
          </p:txBody>
        </p:sp>
        <p:sp>
          <p:nvSpPr>
            <p:cNvPr id="29" name="Rectangle 28">
              <a:extLst>
                <a:ext uri="{FF2B5EF4-FFF2-40B4-BE49-F238E27FC236}">
                  <a16:creationId xmlns:a16="http://schemas.microsoft.com/office/drawing/2014/main" id="{00601221-7238-873B-1C70-01B7630BCB56}"/>
                </a:ext>
              </a:extLst>
            </p:cNvPr>
            <p:cNvSpPr/>
            <p:nvPr/>
          </p:nvSpPr>
          <p:spPr>
            <a:xfrm>
              <a:off x="4644618" y="1636121"/>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callers </a:t>
              </a:r>
              <a:r>
                <a:rPr lang="en-US" sz="2000" dirty="0" err="1"/>
                <a:t>fp</a:t>
              </a:r>
              <a:endParaRPr lang="en-US" sz="2000" dirty="0"/>
            </a:p>
          </p:txBody>
        </p:sp>
        <p:sp>
          <p:nvSpPr>
            <p:cNvPr id="30" name="Rectangle 29">
              <a:extLst>
                <a:ext uri="{FF2B5EF4-FFF2-40B4-BE49-F238E27FC236}">
                  <a16:creationId xmlns:a16="http://schemas.microsoft.com/office/drawing/2014/main" id="{69CC335F-E870-9845-DED0-7965855FAB4F}"/>
                </a:ext>
              </a:extLst>
            </p:cNvPr>
            <p:cNvSpPr/>
            <p:nvPr/>
          </p:nvSpPr>
          <p:spPr>
            <a:xfrm>
              <a:off x="4644618" y="195109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r5</a:t>
              </a:r>
            </a:p>
          </p:txBody>
        </p:sp>
        <p:sp>
          <p:nvSpPr>
            <p:cNvPr id="31" name="Rectangle 30">
              <a:extLst>
                <a:ext uri="{FF2B5EF4-FFF2-40B4-BE49-F238E27FC236}">
                  <a16:creationId xmlns:a16="http://schemas.microsoft.com/office/drawing/2014/main" id="{030FD42E-77EF-FC36-D981-A76A70A3394D}"/>
                </a:ext>
              </a:extLst>
            </p:cNvPr>
            <p:cNvSpPr/>
            <p:nvPr/>
          </p:nvSpPr>
          <p:spPr>
            <a:xfrm>
              <a:off x="4644618" y="2256731"/>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r4</a:t>
              </a:r>
            </a:p>
          </p:txBody>
        </p:sp>
        <p:sp>
          <p:nvSpPr>
            <p:cNvPr id="32" name="Left Arrow 31">
              <a:extLst>
                <a:ext uri="{FF2B5EF4-FFF2-40B4-BE49-F238E27FC236}">
                  <a16:creationId xmlns:a16="http://schemas.microsoft.com/office/drawing/2014/main" id="{AC62ABED-A222-642F-4B6F-9E91E9D0BD6F}"/>
                </a:ext>
              </a:extLst>
            </p:cNvPr>
            <p:cNvSpPr/>
            <p:nvPr/>
          </p:nvSpPr>
          <p:spPr>
            <a:xfrm>
              <a:off x="6020428" y="1490279"/>
              <a:ext cx="579469" cy="12726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cxnSp>
          <p:nvCxnSpPr>
            <p:cNvPr id="49" name="Straight Connector 48">
              <a:extLst>
                <a:ext uri="{FF2B5EF4-FFF2-40B4-BE49-F238E27FC236}">
                  <a16:creationId xmlns:a16="http://schemas.microsoft.com/office/drawing/2014/main" id="{E4F6EB1E-861B-F2A1-64AE-71FDBE5D97B7}"/>
                </a:ext>
              </a:extLst>
            </p:cNvPr>
            <p:cNvCxnSpPr>
              <a:cxnSpLocks/>
            </p:cNvCxnSpPr>
            <p:nvPr/>
          </p:nvCxnSpPr>
          <p:spPr>
            <a:xfrm>
              <a:off x="6002169" y="2568818"/>
              <a:ext cx="57946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0" name="Up-Down Arrow 49">
              <a:extLst>
                <a:ext uri="{FF2B5EF4-FFF2-40B4-BE49-F238E27FC236}">
                  <a16:creationId xmlns:a16="http://schemas.microsoft.com/office/drawing/2014/main" id="{D7E57315-0BD8-7B14-53AA-231336E02958}"/>
                </a:ext>
              </a:extLst>
            </p:cNvPr>
            <p:cNvSpPr/>
            <p:nvPr/>
          </p:nvSpPr>
          <p:spPr>
            <a:xfrm>
              <a:off x="6075468" y="1609547"/>
              <a:ext cx="94724" cy="937641"/>
            </a:xfrm>
            <a:prstGeom prst="upDown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53" name="TextBox 52">
              <a:extLst>
                <a:ext uri="{FF2B5EF4-FFF2-40B4-BE49-F238E27FC236}">
                  <a16:creationId xmlns:a16="http://schemas.microsoft.com/office/drawing/2014/main" id="{CA6EBD22-B828-9FC7-8F96-903D677016F9}"/>
                </a:ext>
              </a:extLst>
            </p:cNvPr>
            <p:cNvSpPr txBox="1"/>
            <p:nvPr/>
          </p:nvSpPr>
          <p:spPr>
            <a:xfrm>
              <a:off x="6151648" y="1882312"/>
              <a:ext cx="466794" cy="400110"/>
            </a:xfrm>
            <a:prstGeom prst="rect">
              <a:avLst/>
            </a:prstGeom>
            <a:noFill/>
          </p:spPr>
          <p:txBody>
            <a:bodyPr wrap="none" rtlCol="0">
              <a:spAutoFit/>
            </a:bodyPr>
            <a:lstStyle/>
            <a:p>
              <a:r>
                <a:rPr lang="en-US" sz="2000" dirty="0">
                  <a:solidFill>
                    <a:srgbClr val="FF0000"/>
                  </a:solidFill>
                  <a:latin typeface="Consolas" panose="020B0609020204030204" pitchFamily="49" charset="0"/>
                  <a:cs typeface="Consolas" panose="020B0609020204030204" pitchFamily="49" charset="0"/>
                </a:rPr>
                <a:t>12</a:t>
              </a:r>
            </a:p>
          </p:txBody>
        </p:sp>
        <p:sp>
          <p:nvSpPr>
            <p:cNvPr id="54" name="TextBox 53">
              <a:extLst>
                <a:ext uri="{FF2B5EF4-FFF2-40B4-BE49-F238E27FC236}">
                  <a16:creationId xmlns:a16="http://schemas.microsoft.com/office/drawing/2014/main" id="{7D3DC60C-63D1-B9FD-0245-ABA27ADC9174}"/>
                </a:ext>
              </a:extLst>
            </p:cNvPr>
            <p:cNvSpPr txBox="1"/>
            <p:nvPr/>
          </p:nvSpPr>
          <p:spPr>
            <a:xfrm>
              <a:off x="6074343" y="1226153"/>
              <a:ext cx="325730" cy="400110"/>
            </a:xfrm>
            <a:prstGeom prst="rect">
              <a:avLst/>
            </a:prstGeom>
            <a:noFill/>
          </p:spPr>
          <p:txBody>
            <a:bodyPr wrap="none" rtlCol="0">
              <a:spAutoFit/>
            </a:bodyPr>
            <a:lstStyle/>
            <a:p>
              <a:r>
                <a:rPr lang="en-US" sz="2000" dirty="0">
                  <a:solidFill>
                    <a:srgbClr val="FF0000"/>
                  </a:solidFill>
                  <a:latin typeface="Consolas" panose="020B0609020204030204" pitchFamily="49" charset="0"/>
                  <a:cs typeface="Consolas" panose="020B0609020204030204" pitchFamily="49" charset="0"/>
                </a:rPr>
                <a:t>4</a:t>
              </a:r>
            </a:p>
          </p:txBody>
        </p:sp>
      </p:grpSp>
      <p:grpSp>
        <p:nvGrpSpPr>
          <p:cNvPr id="75" name="Group 74">
            <a:extLst>
              <a:ext uri="{FF2B5EF4-FFF2-40B4-BE49-F238E27FC236}">
                <a16:creationId xmlns:a16="http://schemas.microsoft.com/office/drawing/2014/main" id="{BA5A7705-CEAA-DE35-47E0-0D003C2077AA}"/>
              </a:ext>
            </a:extLst>
          </p:cNvPr>
          <p:cNvGrpSpPr/>
          <p:nvPr/>
        </p:nvGrpSpPr>
        <p:grpSpPr>
          <a:xfrm>
            <a:off x="3842604" y="3251870"/>
            <a:ext cx="3450018" cy="426145"/>
            <a:chOff x="3449227" y="2568154"/>
            <a:chExt cx="3450018" cy="426145"/>
          </a:xfrm>
        </p:grpSpPr>
        <p:sp>
          <p:nvSpPr>
            <p:cNvPr id="35" name="Rectangle 34">
              <a:extLst>
                <a:ext uri="{FF2B5EF4-FFF2-40B4-BE49-F238E27FC236}">
                  <a16:creationId xmlns:a16="http://schemas.microsoft.com/office/drawing/2014/main" id="{B0BD59E9-33E6-0FE7-9CEF-C0BBFB25523F}"/>
                </a:ext>
              </a:extLst>
            </p:cNvPr>
            <p:cNvSpPr/>
            <p:nvPr/>
          </p:nvSpPr>
          <p:spPr>
            <a:xfrm>
              <a:off x="4637001" y="2583319"/>
              <a:ext cx="1231193" cy="402696"/>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56" name="Rectangle 55">
              <a:extLst>
                <a:ext uri="{FF2B5EF4-FFF2-40B4-BE49-F238E27FC236}">
                  <a16:creationId xmlns:a16="http://schemas.microsoft.com/office/drawing/2014/main" id="{D4A2734C-7E62-8876-417F-996CFDC2778A}"/>
                </a:ext>
              </a:extLst>
            </p:cNvPr>
            <p:cNvSpPr/>
            <p:nvPr/>
          </p:nvSpPr>
          <p:spPr>
            <a:xfrm>
              <a:off x="3449227" y="2573813"/>
              <a:ext cx="598955" cy="411227"/>
            </a:xfrm>
            <a:prstGeom prst="rect">
              <a:avLst/>
            </a:prstGeom>
            <a:solidFill>
              <a:schemeClr val="bg1">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var pad</a:t>
              </a:r>
            </a:p>
          </p:txBody>
        </p:sp>
        <p:sp>
          <p:nvSpPr>
            <p:cNvPr id="57" name="Rectangle 56">
              <a:extLst>
                <a:ext uri="{FF2B5EF4-FFF2-40B4-BE49-F238E27FC236}">
                  <a16:creationId xmlns:a16="http://schemas.microsoft.com/office/drawing/2014/main" id="{6C8255E1-8719-5DAB-3F6D-C6ACE53548FA}"/>
                </a:ext>
              </a:extLst>
            </p:cNvPr>
            <p:cNvSpPr/>
            <p:nvPr/>
          </p:nvSpPr>
          <p:spPr>
            <a:xfrm>
              <a:off x="4038046" y="2568154"/>
              <a:ext cx="598955" cy="41122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6"/>
                  </a:solidFill>
                </a:rPr>
                <a:t>C</a:t>
              </a:r>
            </a:p>
          </p:txBody>
        </p:sp>
        <p:sp>
          <p:nvSpPr>
            <p:cNvPr id="68" name="TextBox 67">
              <a:extLst>
                <a:ext uri="{FF2B5EF4-FFF2-40B4-BE49-F238E27FC236}">
                  <a16:creationId xmlns:a16="http://schemas.microsoft.com/office/drawing/2014/main" id="{FABDF1CA-B5A0-0AE6-9E97-B280113D437A}"/>
                </a:ext>
              </a:extLst>
            </p:cNvPr>
            <p:cNvSpPr txBox="1"/>
            <p:nvPr/>
          </p:nvSpPr>
          <p:spPr>
            <a:xfrm>
              <a:off x="5868194" y="2594189"/>
              <a:ext cx="1031051" cy="400110"/>
            </a:xfrm>
            <a:prstGeom prst="rect">
              <a:avLst/>
            </a:prstGeom>
            <a:noFill/>
          </p:spPr>
          <p:txBody>
            <a:bodyPr wrap="none" rtlCol="0">
              <a:spAutoFit/>
            </a:bodyPr>
            <a:lstStyle/>
            <a:p>
              <a:r>
                <a:rPr lang="en-US" sz="2000" dirty="0">
                  <a:solidFill>
                    <a:srgbClr val="FF0000"/>
                  </a:solidFill>
                  <a:latin typeface="Consolas" panose="020B0609020204030204" pitchFamily="49" charset="0"/>
                  <a:cs typeface="Consolas" panose="020B0609020204030204" pitchFamily="49" charset="0"/>
                </a:rPr>
                <a:t>1+1, 2</a:t>
              </a:r>
            </a:p>
          </p:txBody>
        </p:sp>
      </p:grpSp>
      <p:grpSp>
        <p:nvGrpSpPr>
          <p:cNvPr id="74" name="Group 73">
            <a:extLst>
              <a:ext uri="{FF2B5EF4-FFF2-40B4-BE49-F238E27FC236}">
                <a16:creationId xmlns:a16="http://schemas.microsoft.com/office/drawing/2014/main" id="{B5640996-1248-2A70-72A7-020318B92CE1}"/>
              </a:ext>
            </a:extLst>
          </p:cNvPr>
          <p:cNvGrpSpPr/>
          <p:nvPr/>
        </p:nvGrpSpPr>
        <p:grpSpPr>
          <a:xfrm>
            <a:off x="3841510" y="3669728"/>
            <a:ext cx="3436493" cy="830230"/>
            <a:chOff x="3448133" y="2986012"/>
            <a:chExt cx="3436493" cy="830230"/>
          </a:xfrm>
        </p:grpSpPr>
        <p:sp>
          <p:nvSpPr>
            <p:cNvPr id="59" name="Rectangle 58">
              <a:extLst>
                <a:ext uri="{FF2B5EF4-FFF2-40B4-BE49-F238E27FC236}">
                  <a16:creationId xmlns:a16="http://schemas.microsoft.com/office/drawing/2014/main" id="{354895A7-68AC-7A12-7718-2F8ECB401954}"/>
                </a:ext>
              </a:extLst>
            </p:cNvPr>
            <p:cNvSpPr/>
            <p:nvPr/>
          </p:nvSpPr>
          <p:spPr>
            <a:xfrm>
              <a:off x="3448133" y="3000303"/>
              <a:ext cx="598955" cy="411227"/>
            </a:xfrm>
            <a:prstGeom prst="rect">
              <a:avLst/>
            </a:prstGeom>
            <a:solidFill>
              <a:schemeClr val="bg1">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var pad</a:t>
              </a:r>
            </a:p>
          </p:txBody>
        </p:sp>
        <p:sp>
          <p:nvSpPr>
            <p:cNvPr id="60" name="Rectangle 59">
              <a:extLst>
                <a:ext uri="{FF2B5EF4-FFF2-40B4-BE49-F238E27FC236}">
                  <a16:creationId xmlns:a16="http://schemas.microsoft.com/office/drawing/2014/main" id="{50C60CF8-723B-E7C0-C993-6C94A24147DB}"/>
                </a:ext>
              </a:extLst>
            </p:cNvPr>
            <p:cNvSpPr/>
            <p:nvPr/>
          </p:nvSpPr>
          <p:spPr>
            <a:xfrm>
              <a:off x="4038045" y="2998956"/>
              <a:ext cx="598955" cy="411227"/>
            </a:xfrm>
            <a:prstGeom prst="rect">
              <a:avLst/>
            </a:prstGeom>
            <a:solidFill>
              <a:schemeClr val="bg1">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var pad</a:t>
              </a:r>
            </a:p>
          </p:txBody>
        </p:sp>
        <p:sp>
          <p:nvSpPr>
            <p:cNvPr id="61" name="Rectangle 60">
              <a:extLst>
                <a:ext uri="{FF2B5EF4-FFF2-40B4-BE49-F238E27FC236}">
                  <a16:creationId xmlns:a16="http://schemas.microsoft.com/office/drawing/2014/main" id="{CB8213E1-6959-F8A9-5D4E-5A0B75A23216}"/>
                </a:ext>
              </a:extLst>
            </p:cNvPr>
            <p:cNvSpPr/>
            <p:nvPr/>
          </p:nvSpPr>
          <p:spPr>
            <a:xfrm>
              <a:off x="4653642" y="2999931"/>
              <a:ext cx="598955" cy="411227"/>
            </a:xfrm>
            <a:prstGeom prst="rect">
              <a:avLst/>
            </a:prstGeom>
            <a:solidFill>
              <a:srgbClr val="2C895B"/>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b[5]</a:t>
              </a:r>
            </a:p>
          </p:txBody>
        </p:sp>
        <p:sp>
          <p:nvSpPr>
            <p:cNvPr id="62" name="Rectangle 61">
              <a:extLst>
                <a:ext uri="{FF2B5EF4-FFF2-40B4-BE49-F238E27FC236}">
                  <a16:creationId xmlns:a16="http://schemas.microsoft.com/office/drawing/2014/main" id="{311E3084-E055-F42C-D316-E82564CA432D}"/>
                </a:ext>
              </a:extLst>
            </p:cNvPr>
            <p:cNvSpPr/>
            <p:nvPr/>
          </p:nvSpPr>
          <p:spPr>
            <a:xfrm>
              <a:off x="5269239" y="2999931"/>
              <a:ext cx="598955" cy="411227"/>
            </a:xfrm>
            <a:prstGeom prst="rect">
              <a:avLst/>
            </a:prstGeom>
            <a:solidFill>
              <a:srgbClr val="2C895B"/>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b[4]</a:t>
              </a:r>
            </a:p>
          </p:txBody>
        </p:sp>
        <p:sp>
          <p:nvSpPr>
            <p:cNvPr id="63" name="Rectangle 62">
              <a:extLst>
                <a:ext uri="{FF2B5EF4-FFF2-40B4-BE49-F238E27FC236}">
                  <a16:creationId xmlns:a16="http://schemas.microsoft.com/office/drawing/2014/main" id="{DBE41E4C-404E-2D6F-A413-B5990F74920B}"/>
                </a:ext>
              </a:extLst>
            </p:cNvPr>
            <p:cNvSpPr/>
            <p:nvPr/>
          </p:nvSpPr>
          <p:spPr>
            <a:xfrm>
              <a:off x="3450642" y="3405015"/>
              <a:ext cx="598955" cy="411227"/>
            </a:xfrm>
            <a:prstGeom prst="rect">
              <a:avLst/>
            </a:prstGeom>
            <a:solidFill>
              <a:srgbClr val="2C895B"/>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b[3]</a:t>
              </a:r>
            </a:p>
          </p:txBody>
        </p:sp>
        <p:sp>
          <p:nvSpPr>
            <p:cNvPr id="64" name="Rectangle 63">
              <a:extLst>
                <a:ext uri="{FF2B5EF4-FFF2-40B4-BE49-F238E27FC236}">
                  <a16:creationId xmlns:a16="http://schemas.microsoft.com/office/drawing/2014/main" id="{FB3B6586-B1DC-5812-54E0-DAB236B99464}"/>
                </a:ext>
              </a:extLst>
            </p:cNvPr>
            <p:cNvSpPr/>
            <p:nvPr/>
          </p:nvSpPr>
          <p:spPr>
            <a:xfrm>
              <a:off x="4040554" y="3403668"/>
              <a:ext cx="598955" cy="411227"/>
            </a:xfrm>
            <a:prstGeom prst="rect">
              <a:avLst/>
            </a:prstGeom>
            <a:solidFill>
              <a:srgbClr val="2C895B"/>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b[2]</a:t>
              </a:r>
            </a:p>
          </p:txBody>
        </p:sp>
        <p:sp>
          <p:nvSpPr>
            <p:cNvPr id="65" name="Rectangle 64">
              <a:extLst>
                <a:ext uri="{FF2B5EF4-FFF2-40B4-BE49-F238E27FC236}">
                  <a16:creationId xmlns:a16="http://schemas.microsoft.com/office/drawing/2014/main" id="{4DE58F6D-25E4-52B7-2CCD-4F39DA36A321}"/>
                </a:ext>
              </a:extLst>
            </p:cNvPr>
            <p:cNvSpPr/>
            <p:nvPr/>
          </p:nvSpPr>
          <p:spPr>
            <a:xfrm>
              <a:off x="4656151" y="3404643"/>
              <a:ext cx="598955" cy="411227"/>
            </a:xfrm>
            <a:prstGeom prst="rect">
              <a:avLst/>
            </a:prstGeom>
            <a:solidFill>
              <a:srgbClr val="2C895B"/>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b[1]</a:t>
              </a:r>
            </a:p>
          </p:txBody>
        </p:sp>
        <p:sp>
          <p:nvSpPr>
            <p:cNvPr id="66" name="Rectangle 65">
              <a:extLst>
                <a:ext uri="{FF2B5EF4-FFF2-40B4-BE49-F238E27FC236}">
                  <a16:creationId xmlns:a16="http://schemas.microsoft.com/office/drawing/2014/main" id="{E8C46BE6-739B-C949-5FD8-A36A8AB15AE1}"/>
                </a:ext>
              </a:extLst>
            </p:cNvPr>
            <p:cNvSpPr/>
            <p:nvPr/>
          </p:nvSpPr>
          <p:spPr>
            <a:xfrm>
              <a:off x="5271748" y="3404643"/>
              <a:ext cx="598955" cy="411227"/>
            </a:xfrm>
            <a:prstGeom prst="rect">
              <a:avLst/>
            </a:prstGeom>
            <a:solidFill>
              <a:srgbClr val="2C895B"/>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b[0]</a:t>
              </a:r>
            </a:p>
          </p:txBody>
        </p:sp>
        <p:sp>
          <p:nvSpPr>
            <p:cNvPr id="69" name="TextBox 68">
              <a:extLst>
                <a:ext uri="{FF2B5EF4-FFF2-40B4-BE49-F238E27FC236}">
                  <a16:creationId xmlns:a16="http://schemas.microsoft.com/office/drawing/2014/main" id="{EF3DF8F8-012D-0373-2235-ABC5E946358F}"/>
                </a:ext>
              </a:extLst>
            </p:cNvPr>
            <p:cNvSpPr txBox="1"/>
            <p:nvPr/>
          </p:nvSpPr>
          <p:spPr>
            <a:xfrm>
              <a:off x="5859503" y="3186561"/>
              <a:ext cx="889987" cy="400110"/>
            </a:xfrm>
            <a:prstGeom prst="rect">
              <a:avLst/>
            </a:prstGeom>
            <a:noFill/>
          </p:spPr>
          <p:txBody>
            <a:bodyPr wrap="none" rtlCol="0">
              <a:spAutoFit/>
            </a:bodyPr>
            <a:lstStyle/>
            <a:p>
              <a:r>
                <a:rPr lang="en-US" sz="2000" dirty="0">
                  <a:solidFill>
                    <a:srgbClr val="FF0000"/>
                  </a:solidFill>
                  <a:latin typeface="Consolas" panose="020B0609020204030204" pitchFamily="49" charset="0"/>
                  <a:cs typeface="Consolas" panose="020B0609020204030204" pitchFamily="49" charset="0"/>
                </a:rPr>
                <a:t>2 + 6</a:t>
              </a:r>
            </a:p>
          </p:txBody>
        </p:sp>
        <p:cxnSp>
          <p:nvCxnSpPr>
            <p:cNvPr id="71" name="Straight Connector 70">
              <a:extLst>
                <a:ext uri="{FF2B5EF4-FFF2-40B4-BE49-F238E27FC236}">
                  <a16:creationId xmlns:a16="http://schemas.microsoft.com/office/drawing/2014/main" id="{71D6E8C2-5E93-C9C9-7BC3-B9707C5DF136}"/>
                </a:ext>
              </a:extLst>
            </p:cNvPr>
            <p:cNvCxnSpPr>
              <a:cxnSpLocks/>
            </p:cNvCxnSpPr>
            <p:nvPr/>
          </p:nvCxnSpPr>
          <p:spPr>
            <a:xfrm>
              <a:off x="5868194" y="2986012"/>
              <a:ext cx="1016432" cy="0"/>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73" name="Group 72">
            <a:extLst>
              <a:ext uri="{FF2B5EF4-FFF2-40B4-BE49-F238E27FC236}">
                <a16:creationId xmlns:a16="http://schemas.microsoft.com/office/drawing/2014/main" id="{39EC1591-0F5D-E66F-370E-6ED6546A1D5D}"/>
              </a:ext>
            </a:extLst>
          </p:cNvPr>
          <p:cNvGrpSpPr/>
          <p:nvPr/>
        </p:nvGrpSpPr>
        <p:grpSpPr>
          <a:xfrm>
            <a:off x="3864820" y="4524426"/>
            <a:ext cx="3427802" cy="501037"/>
            <a:chOff x="3448133" y="3814895"/>
            <a:chExt cx="3427802" cy="501037"/>
          </a:xfrm>
        </p:grpSpPr>
        <p:sp>
          <p:nvSpPr>
            <p:cNvPr id="67" name="Rectangle 66">
              <a:extLst>
                <a:ext uri="{FF2B5EF4-FFF2-40B4-BE49-F238E27FC236}">
                  <a16:creationId xmlns:a16="http://schemas.microsoft.com/office/drawing/2014/main" id="{18A01858-9CAE-0E16-2DFF-64B187787315}"/>
                </a:ext>
              </a:extLst>
            </p:cNvPr>
            <p:cNvSpPr/>
            <p:nvPr/>
          </p:nvSpPr>
          <p:spPr>
            <a:xfrm>
              <a:off x="3448133" y="3827836"/>
              <a:ext cx="2413273" cy="360436"/>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a:t>
              </a:r>
              <a:r>
                <a:rPr lang="en-US" sz="2000" dirty="0" err="1"/>
                <a:t>ptr</a:t>
              </a:r>
              <a:endParaRPr lang="en-US" sz="2000" dirty="0"/>
            </a:p>
          </p:txBody>
        </p:sp>
        <p:sp>
          <p:nvSpPr>
            <p:cNvPr id="70" name="TextBox 69">
              <a:extLst>
                <a:ext uri="{FF2B5EF4-FFF2-40B4-BE49-F238E27FC236}">
                  <a16:creationId xmlns:a16="http://schemas.microsoft.com/office/drawing/2014/main" id="{704EC13D-FA1E-8080-F465-3328F6842D00}"/>
                </a:ext>
              </a:extLst>
            </p:cNvPr>
            <p:cNvSpPr txBox="1"/>
            <p:nvPr/>
          </p:nvSpPr>
          <p:spPr>
            <a:xfrm>
              <a:off x="6032934" y="3853836"/>
              <a:ext cx="571355" cy="462096"/>
            </a:xfrm>
            <a:prstGeom prst="rect">
              <a:avLst/>
            </a:prstGeom>
            <a:noFill/>
          </p:spPr>
          <p:txBody>
            <a:bodyPr wrap="none" rtlCol="0">
              <a:spAutoFit/>
            </a:bodyPr>
            <a:lstStyle/>
            <a:p>
              <a:r>
                <a:rPr lang="en-US" sz="2000" dirty="0">
                  <a:solidFill>
                    <a:srgbClr val="FF0000"/>
                  </a:solidFill>
                  <a:latin typeface="Consolas" panose="020B0609020204030204" pitchFamily="49" charset="0"/>
                  <a:cs typeface="Consolas" panose="020B0609020204030204" pitchFamily="49" charset="0"/>
                </a:rPr>
                <a:t>4</a:t>
              </a:r>
            </a:p>
          </p:txBody>
        </p:sp>
        <p:cxnSp>
          <p:nvCxnSpPr>
            <p:cNvPr id="72" name="Straight Connector 71">
              <a:extLst>
                <a:ext uri="{FF2B5EF4-FFF2-40B4-BE49-F238E27FC236}">
                  <a16:creationId xmlns:a16="http://schemas.microsoft.com/office/drawing/2014/main" id="{1C027442-DAF6-6D44-8ABC-D8724CB227B2}"/>
                </a:ext>
              </a:extLst>
            </p:cNvPr>
            <p:cNvCxnSpPr>
              <a:cxnSpLocks/>
            </p:cNvCxnSpPr>
            <p:nvPr/>
          </p:nvCxnSpPr>
          <p:spPr>
            <a:xfrm>
              <a:off x="5859503" y="3814895"/>
              <a:ext cx="1016432"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76" name="TextBox 75">
            <a:extLst>
              <a:ext uri="{FF2B5EF4-FFF2-40B4-BE49-F238E27FC236}">
                <a16:creationId xmlns:a16="http://schemas.microsoft.com/office/drawing/2014/main" id="{7E1BC14C-009B-F346-25AD-82CD9415AAA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aphicFrame>
        <p:nvGraphicFramePr>
          <p:cNvPr id="78" name="Table 77">
            <a:extLst>
              <a:ext uri="{FF2B5EF4-FFF2-40B4-BE49-F238E27FC236}">
                <a16:creationId xmlns:a16="http://schemas.microsoft.com/office/drawing/2014/main" id="{F12F261F-BD41-0DC1-1499-3C3A5FCC42CB}"/>
              </a:ext>
            </a:extLst>
          </p:cNvPr>
          <p:cNvGraphicFramePr>
            <a:graphicFrameLocks/>
          </p:cNvGraphicFramePr>
          <p:nvPr/>
        </p:nvGraphicFramePr>
        <p:xfrm>
          <a:off x="612372" y="5046895"/>
          <a:ext cx="10699442" cy="1737360"/>
        </p:xfrm>
        <a:graphic>
          <a:graphicData uri="http://schemas.openxmlformats.org/drawingml/2006/table">
            <a:tbl>
              <a:tblPr firstRow="1">
                <a:tableStyleId>{FABFCF23-3B69-468F-B69F-88F6DE6A72F2}</a:tableStyleId>
              </a:tblPr>
              <a:tblGrid>
                <a:gridCol w="2228194">
                  <a:extLst>
                    <a:ext uri="{9D8B030D-6E8A-4147-A177-3AD203B41FA5}">
                      <a16:colId xmlns:a16="http://schemas.microsoft.com/office/drawing/2014/main" val="2146949649"/>
                    </a:ext>
                  </a:extLst>
                </a:gridCol>
                <a:gridCol w="1639613">
                  <a:extLst>
                    <a:ext uri="{9D8B030D-6E8A-4147-A177-3AD203B41FA5}">
                      <a16:colId xmlns:a16="http://schemas.microsoft.com/office/drawing/2014/main" val="1067220819"/>
                    </a:ext>
                  </a:extLst>
                </a:gridCol>
                <a:gridCol w="2028497">
                  <a:extLst>
                    <a:ext uri="{9D8B030D-6E8A-4147-A177-3AD203B41FA5}">
                      <a16:colId xmlns:a16="http://schemas.microsoft.com/office/drawing/2014/main" val="2822646746"/>
                    </a:ext>
                  </a:extLst>
                </a:gridCol>
                <a:gridCol w="2301765">
                  <a:extLst>
                    <a:ext uri="{9D8B030D-6E8A-4147-A177-3AD203B41FA5}">
                      <a16:colId xmlns:a16="http://schemas.microsoft.com/office/drawing/2014/main" val="2065921853"/>
                    </a:ext>
                  </a:extLst>
                </a:gridCol>
                <a:gridCol w="2501373">
                  <a:extLst>
                    <a:ext uri="{9D8B030D-6E8A-4147-A177-3AD203B41FA5}">
                      <a16:colId xmlns:a16="http://schemas.microsoft.com/office/drawing/2014/main" val="156893117"/>
                    </a:ext>
                  </a:extLst>
                </a:gridCol>
              </a:tblGrid>
              <a:tr h="285528">
                <a:tc>
                  <a:txBody>
                    <a:bodyPr/>
                    <a:lstStyle/>
                    <a:p>
                      <a:pPr algn="ctr"/>
                      <a:endParaRPr lang="en-US" sz="1400" dirty="0"/>
                    </a:p>
                    <a:p>
                      <a:pPr algn="ctr"/>
                      <a:r>
                        <a:rPr lang="en-US" sz="1400" dirty="0"/>
                        <a:t>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400" dirty="0"/>
                        <a:t>distance from </a:t>
                      </a:r>
                      <a:r>
                        <a:rPr lang="en-US" sz="1400" dirty="0" err="1"/>
                        <a:t>fp</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Address on Stack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Read 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Write 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87993257"/>
                  </a:ext>
                </a:extLst>
              </a:tr>
              <a:tr h="165703">
                <a:tc>
                  <a:txBody>
                    <a:bodyPr/>
                    <a:lstStyle/>
                    <a:p>
                      <a:pPr algn="l"/>
                      <a:r>
                        <a:rPr lang="en-US" sz="1400" b="0" i="0" dirty="0">
                          <a:solidFill>
                            <a:srgbClr val="0070C0"/>
                          </a:solidFill>
                          <a:latin typeface="Consolas" panose="020B0609020204030204" pitchFamily="49" charset="0"/>
                          <a:cs typeface="Consolas" panose="020B0609020204030204" pitchFamily="49" charset="0"/>
                        </a:rPr>
                        <a:t>signed char 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latin typeface="Consolas" panose="020B0609020204030204" pitchFamily="49" charset="0"/>
                          <a:cs typeface="Consolas" panose="020B0609020204030204" pitchFamily="49"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latin typeface="Consolas" panose="020B0609020204030204" pitchFamily="49" charset="0"/>
                          <a:cs typeface="Consolas" panose="020B0609020204030204" pitchFamily="49" charset="0"/>
                        </a:rPr>
                        <a:t>add r0, </a:t>
                      </a:r>
                      <a:r>
                        <a:rPr lang="en-US" sz="1400" b="0" dirty="0" err="1">
                          <a:solidFill>
                            <a:schemeClr val="tx2"/>
                          </a:solidFill>
                          <a:latin typeface="Consolas" panose="020B0609020204030204" pitchFamily="49" charset="0"/>
                          <a:cs typeface="Consolas" panose="020B0609020204030204" pitchFamily="49" charset="0"/>
                        </a:rPr>
                        <a:t>fp</a:t>
                      </a:r>
                      <a:r>
                        <a:rPr lang="en-US" sz="1400" b="0" dirty="0">
                          <a:solidFill>
                            <a:schemeClr val="tx2"/>
                          </a:solidFill>
                          <a:latin typeface="Consolas" panose="020B0609020204030204" pitchFamily="49" charset="0"/>
                          <a:cs typeface="Consolas" panose="020B0609020204030204" pitchFamily="49" charset="0"/>
                        </a:rPr>
                        <a:t>, -C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err="1">
                          <a:solidFill>
                            <a:schemeClr val="tx2"/>
                          </a:solidFill>
                          <a:latin typeface="Consolas" panose="020B0609020204030204" pitchFamily="49" charset="0"/>
                          <a:cs typeface="Consolas" panose="020B0609020204030204" pitchFamily="49" charset="0"/>
                        </a:rPr>
                        <a:t>ldrsb</a:t>
                      </a:r>
                      <a:r>
                        <a:rPr lang="en-US" sz="1400" b="0" dirty="0">
                          <a:solidFill>
                            <a:schemeClr val="tx2"/>
                          </a:solidFill>
                          <a:latin typeface="Consolas" panose="020B0609020204030204" pitchFamily="49" charset="0"/>
                          <a:cs typeface="Consolas" panose="020B0609020204030204" pitchFamily="49" charset="0"/>
                        </a:rPr>
                        <a:t> r0, [</a:t>
                      </a:r>
                      <a:r>
                        <a:rPr lang="en-US" sz="1400" b="0" dirty="0" err="1">
                          <a:solidFill>
                            <a:schemeClr val="tx2"/>
                          </a:solidFill>
                          <a:latin typeface="Consolas" panose="020B0609020204030204" pitchFamily="49" charset="0"/>
                          <a:cs typeface="Consolas" panose="020B0609020204030204" pitchFamily="49" charset="0"/>
                        </a:rPr>
                        <a:t>fp</a:t>
                      </a:r>
                      <a:r>
                        <a:rPr lang="en-US" sz="1400" b="0" dirty="0">
                          <a:solidFill>
                            <a:schemeClr val="tx2"/>
                          </a:solidFill>
                          <a:latin typeface="Consolas" panose="020B0609020204030204" pitchFamily="49" charset="0"/>
                          <a:cs typeface="Consolas" panose="020B0609020204030204" pitchFamily="49" charset="0"/>
                        </a:rPr>
                        <a:t>, -C]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err="1">
                          <a:solidFill>
                            <a:schemeClr val="tx2"/>
                          </a:solidFill>
                          <a:latin typeface="Consolas" panose="020B0609020204030204" pitchFamily="49" charset="0"/>
                          <a:cs typeface="Consolas" panose="020B0609020204030204" pitchFamily="49" charset="0"/>
                        </a:rPr>
                        <a:t>strsb</a:t>
                      </a:r>
                      <a:r>
                        <a:rPr lang="en-US" sz="1400" b="0" dirty="0">
                          <a:solidFill>
                            <a:schemeClr val="tx2"/>
                          </a:solidFill>
                          <a:latin typeface="Consolas" panose="020B0609020204030204" pitchFamily="49" charset="0"/>
                          <a:cs typeface="Consolas" panose="020B0609020204030204" pitchFamily="49" charset="0"/>
                        </a:rPr>
                        <a:t> r0, [</a:t>
                      </a:r>
                      <a:r>
                        <a:rPr lang="en-US" sz="1400" b="0" dirty="0" err="1">
                          <a:solidFill>
                            <a:schemeClr val="tx2"/>
                          </a:solidFill>
                          <a:latin typeface="Consolas" panose="020B0609020204030204" pitchFamily="49" charset="0"/>
                          <a:cs typeface="Consolas" panose="020B0609020204030204" pitchFamily="49" charset="0"/>
                        </a:rPr>
                        <a:t>fp</a:t>
                      </a:r>
                      <a:r>
                        <a:rPr lang="en-US" sz="1400" b="0" dirty="0">
                          <a:solidFill>
                            <a:schemeClr val="tx2"/>
                          </a:solidFill>
                          <a:latin typeface="Consolas" panose="020B0609020204030204" pitchFamily="49" charset="0"/>
                          <a:cs typeface="Consolas" panose="020B0609020204030204" pitchFamily="49" charset="0"/>
                        </a:rPr>
                        <a:t>, -C]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6785819"/>
                  </a:ext>
                </a:extLst>
              </a:tr>
              <a:tr h="1631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accent1"/>
                          </a:solidFill>
                          <a:latin typeface="Consolas" panose="020B0609020204030204" pitchFamily="49" charset="0"/>
                          <a:cs typeface="Consolas" panose="020B0609020204030204" pitchFamily="49" charset="0"/>
                        </a:rPr>
                        <a:t>signed short 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latin typeface="Consolas" panose="020B0609020204030204" pitchFamily="49" charset="0"/>
                          <a:cs typeface="Consolas" panose="020B0609020204030204" pitchFamily="49" charset="0"/>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latin typeface="Consolas" panose="020B0609020204030204" pitchFamily="49" charset="0"/>
                          <a:cs typeface="Consolas" panose="020B0609020204030204" pitchFamily="49" charset="0"/>
                        </a:rPr>
                        <a:t>add r0, </a:t>
                      </a:r>
                      <a:r>
                        <a:rPr lang="en-US" sz="1400" b="0" dirty="0" err="1">
                          <a:solidFill>
                            <a:schemeClr val="tx2"/>
                          </a:solidFill>
                          <a:latin typeface="Consolas" panose="020B0609020204030204" pitchFamily="49" charset="0"/>
                          <a:cs typeface="Consolas" panose="020B0609020204030204" pitchFamily="49" charset="0"/>
                        </a:rPr>
                        <a:t>fp</a:t>
                      </a:r>
                      <a:r>
                        <a:rPr lang="en-US" sz="1400" b="0" dirty="0">
                          <a:solidFill>
                            <a:schemeClr val="tx2"/>
                          </a:solidFill>
                          <a:latin typeface="Consolas" panose="020B0609020204030204" pitchFamily="49" charset="0"/>
                          <a:cs typeface="Consolas" panose="020B0609020204030204" pitchFamily="49" charset="0"/>
                        </a:rPr>
                        <a:t>, -S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err="1">
                          <a:solidFill>
                            <a:schemeClr val="tx2"/>
                          </a:solidFill>
                          <a:latin typeface="Consolas" panose="020B0609020204030204" pitchFamily="49" charset="0"/>
                          <a:cs typeface="Consolas" panose="020B0609020204030204" pitchFamily="49" charset="0"/>
                        </a:rPr>
                        <a:t>ldrsh</a:t>
                      </a:r>
                      <a:r>
                        <a:rPr lang="en-US" sz="1400" b="0" dirty="0">
                          <a:solidFill>
                            <a:schemeClr val="tx2"/>
                          </a:solidFill>
                          <a:latin typeface="Consolas" panose="020B0609020204030204" pitchFamily="49" charset="0"/>
                          <a:cs typeface="Consolas" panose="020B0609020204030204" pitchFamily="49" charset="0"/>
                        </a:rPr>
                        <a:t> r0, [</a:t>
                      </a:r>
                      <a:r>
                        <a:rPr lang="en-US" sz="1400" b="0" dirty="0" err="1">
                          <a:solidFill>
                            <a:schemeClr val="tx2"/>
                          </a:solidFill>
                          <a:latin typeface="Consolas" panose="020B0609020204030204" pitchFamily="49" charset="0"/>
                          <a:cs typeface="Consolas" panose="020B0609020204030204" pitchFamily="49" charset="0"/>
                        </a:rPr>
                        <a:t>fp</a:t>
                      </a:r>
                      <a:r>
                        <a:rPr lang="en-US" sz="1400" b="0" dirty="0">
                          <a:solidFill>
                            <a:schemeClr val="tx2"/>
                          </a:solidFill>
                          <a:latin typeface="Consolas" panose="020B0609020204030204" pitchFamily="49" charset="0"/>
                          <a:cs typeface="Consolas" panose="020B0609020204030204" pitchFamily="49" charset="0"/>
                        </a:rPr>
                        <a:t>, -S]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err="1">
                          <a:solidFill>
                            <a:schemeClr val="tx2"/>
                          </a:solidFill>
                          <a:latin typeface="Consolas" panose="020B0609020204030204" pitchFamily="49" charset="0"/>
                          <a:cs typeface="Consolas" panose="020B0609020204030204" pitchFamily="49" charset="0"/>
                        </a:rPr>
                        <a:t>strsh</a:t>
                      </a:r>
                      <a:r>
                        <a:rPr lang="en-US" sz="1400" b="0" dirty="0">
                          <a:solidFill>
                            <a:schemeClr val="tx2"/>
                          </a:solidFill>
                          <a:latin typeface="Consolas" panose="020B0609020204030204" pitchFamily="49" charset="0"/>
                          <a:cs typeface="Consolas" panose="020B0609020204030204" pitchFamily="49" charset="0"/>
                        </a:rPr>
                        <a:t> r0, [</a:t>
                      </a:r>
                      <a:r>
                        <a:rPr lang="en-US" sz="1400" b="0" dirty="0" err="1">
                          <a:solidFill>
                            <a:schemeClr val="tx2"/>
                          </a:solidFill>
                          <a:latin typeface="Consolas" panose="020B0609020204030204" pitchFamily="49" charset="0"/>
                          <a:cs typeface="Consolas" panose="020B0609020204030204" pitchFamily="49" charset="0"/>
                        </a:rPr>
                        <a:t>fp</a:t>
                      </a:r>
                      <a:r>
                        <a:rPr lang="en-US" sz="1400" b="0" dirty="0">
                          <a:solidFill>
                            <a:schemeClr val="tx2"/>
                          </a:solidFill>
                          <a:latin typeface="Consolas" panose="020B0609020204030204" pitchFamily="49" charset="0"/>
                          <a:cs typeface="Consolas" panose="020B0609020204030204" pitchFamily="49" charset="0"/>
                        </a:rPr>
                        <a:t>, -S]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00906380"/>
                  </a:ext>
                </a:extLst>
              </a:tr>
              <a:tr h="1631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accent1"/>
                          </a:solidFill>
                          <a:latin typeface="Consolas" panose="020B0609020204030204" pitchFamily="49" charset="0"/>
                          <a:cs typeface="Consolas" panose="020B0609020204030204" pitchFamily="49" charset="0"/>
                        </a:rPr>
                        <a:t>unsigned char b[0]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latin typeface="Consolas" panose="020B0609020204030204" pitchFamily="49" charset="0"/>
                          <a:cs typeface="Consolas" panose="020B0609020204030204" pitchFamily="49" charset="0"/>
                        </a:rPr>
                        <a:t>BUF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latin typeface="Consolas" panose="020B0609020204030204" pitchFamily="49" charset="0"/>
                          <a:cs typeface="Consolas" panose="020B0609020204030204" pitchFamily="49" charset="0"/>
                        </a:rPr>
                        <a:t>add r0, </a:t>
                      </a:r>
                      <a:r>
                        <a:rPr lang="en-US" sz="1400" b="0" dirty="0" err="1">
                          <a:solidFill>
                            <a:schemeClr val="tx2"/>
                          </a:solidFill>
                          <a:latin typeface="Consolas" panose="020B0609020204030204" pitchFamily="49" charset="0"/>
                          <a:cs typeface="Consolas" panose="020B0609020204030204" pitchFamily="49" charset="0"/>
                        </a:rPr>
                        <a:t>fp</a:t>
                      </a:r>
                      <a:r>
                        <a:rPr lang="en-US" sz="1400" b="0" dirty="0">
                          <a:solidFill>
                            <a:schemeClr val="tx2"/>
                          </a:solidFill>
                          <a:latin typeface="Consolas" panose="020B0609020204030204" pitchFamily="49" charset="0"/>
                          <a:cs typeface="Consolas" panose="020B0609020204030204" pitchFamily="49" charset="0"/>
                        </a:rPr>
                        <a:t>, -B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err="1">
                          <a:solidFill>
                            <a:schemeClr val="tx2"/>
                          </a:solidFill>
                          <a:latin typeface="Consolas" panose="020B0609020204030204" pitchFamily="49" charset="0"/>
                          <a:cs typeface="Consolas" panose="020B0609020204030204" pitchFamily="49" charset="0"/>
                        </a:rPr>
                        <a:t>ldrb</a:t>
                      </a:r>
                      <a:r>
                        <a:rPr lang="en-US" sz="1400" b="0" dirty="0">
                          <a:solidFill>
                            <a:schemeClr val="tx2"/>
                          </a:solidFill>
                          <a:latin typeface="Consolas" panose="020B0609020204030204" pitchFamily="49" charset="0"/>
                          <a:cs typeface="Consolas" panose="020B0609020204030204" pitchFamily="49" charset="0"/>
                        </a:rPr>
                        <a:t> r0, [</a:t>
                      </a:r>
                      <a:r>
                        <a:rPr lang="en-US" sz="1400" b="0" dirty="0" err="1">
                          <a:solidFill>
                            <a:schemeClr val="tx2"/>
                          </a:solidFill>
                          <a:latin typeface="Consolas" panose="020B0609020204030204" pitchFamily="49" charset="0"/>
                          <a:cs typeface="Consolas" panose="020B0609020204030204" pitchFamily="49" charset="0"/>
                        </a:rPr>
                        <a:t>fp</a:t>
                      </a:r>
                      <a:r>
                        <a:rPr lang="en-US" sz="1400" b="0" dirty="0">
                          <a:solidFill>
                            <a:schemeClr val="tx2"/>
                          </a:solidFill>
                          <a:latin typeface="Consolas" panose="020B0609020204030204" pitchFamily="49" charset="0"/>
                          <a:cs typeface="Consolas" panose="020B0609020204030204" pitchFamily="49" charset="0"/>
                        </a:rPr>
                        <a:t>, -B]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err="1">
                          <a:solidFill>
                            <a:schemeClr val="tx2"/>
                          </a:solidFill>
                          <a:latin typeface="Consolas" panose="020B0609020204030204" pitchFamily="49" charset="0"/>
                          <a:cs typeface="Consolas" panose="020B0609020204030204" pitchFamily="49" charset="0"/>
                        </a:rPr>
                        <a:t>strb</a:t>
                      </a:r>
                      <a:r>
                        <a:rPr lang="en-US" sz="1400" b="0" dirty="0">
                          <a:solidFill>
                            <a:schemeClr val="tx2"/>
                          </a:solidFill>
                          <a:latin typeface="Consolas" panose="020B0609020204030204" pitchFamily="49" charset="0"/>
                          <a:cs typeface="Consolas" panose="020B0609020204030204" pitchFamily="49" charset="0"/>
                        </a:rPr>
                        <a:t> r0, [</a:t>
                      </a:r>
                      <a:r>
                        <a:rPr lang="en-US" sz="1400" b="0" dirty="0" err="1">
                          <a:solidFill>
                            <a:schemeClr val="tx2"/>
                          </a:solidFill>
                          <a:latin typeface="Consolas" panose="020B0609020204030204" pitchFamily="49" charset="0"/>
                          <a:cs typeface="Consolas" panose="020B0609020204030204" pitchFamily="49" charset="0"/>
                        </a:rPr>
                        <a:t>fp</a:t>
                      </a:r>
                      <a:r>
                        <a:rPr lang="en-US" sz="1400" b="0" dirty="0">
                          <a:solidFill>
                            <a:schemeClr val="tx2"/>
                          </a:solidFill>
                          <a:latin typeface="Consolas" panose="020B0609020204030204" pitchFamily="49" charset="0"/>
                          <a:cs typeface="Consolas" panose="020B0609020204030204" pitchFamily="49" charset="0"/>
                        </a:rPr>
                        <a:t>, -B]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0735055"/>
                  </a:ext>
                </a:extLst>
              </a:tr>
              <a:tr h="1631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accent1"/>
                          </a:solidFill>
                          <a:latin typeface="Consolas" panose="020B0609020204030204" pitchFamily="49" charset="0"/>
                          <a:cs typeface="Consolas" panose="020B0609020204030204" pitchFamily="49" charset="0"/>
                        </a:rPr>
                        <a:t>unsigned char *</a:t>
                      </a:r>
                      <a:r>
                        <a:rPr lang="en-US" sz="1400" b="0" dirty="0" err="1">
                          <a:solidFill>
                            <a:schemeClr val="accent1"/>
                          </a:solidFill>
                          <a:latin typeface="Consolas" panose="020B0609020204030204" pitchFamily="49" charset="0"/>
                          <a:cs typeface="Consolas" panose="020B0609020204030204" pitchFamily="49" charset="0"/>
                        </a:rPr>
                        <a:t>ptr</a:t>
                      </a:r>
                      <a:endParaRPr lang="en-US" sz="1400" b="0" dirty="0">
                        <a:solidFill>
                          <a:schemeClr val="accent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latin typeface="Consolas" panose="020B0609020204030204" pitchFamily="49" charset="0"/>
                          <a:cs typeface="Consolas" panose="020B0609020204030204" pitchFamily="49" charset="0"/>
                        </a:rPr>
                        <a:t>PTR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latin typeface="Consolas" panose="020B0609020204030204" pitchFamily="49" charset="0"/>
                          <a:cs typeface="Consolas" panose="020B0609020204030204" pitchFamily="49" charset="0"/>
                        </a:rPr>
                        <a:t>add r0, </a:t>
                      </a:r>
                      <a:r>
                        <a:rPr lang="en-US" sz="1400" b="0" dirty="0" err="1">
                          <a:solidFill>
                            <a:schemeClr val="tx2"/>
                          </a:solidFill>
                          <a:latin typeface="Consolas" panose="020B0609020204030204" pitchFamily="49" charset="0"/>
                          <a:cs typeface="Consolas" panose="020B0609020204030204" pitchFamily="49" charset="0"/>
                        </a:rPr>
                        <a:t>fp</a:t>
                      </a:r>
                      <a:r>
                        <a:rPr lang="en-US" sz="1400" b="0" dirty="0">
                          <a:solidFill>
                            <a:schemeClr val="tx2"/>
                          </a:solidFill>
                          <a:latin typeface="Consolas" panose="020B0609020204030204" pitchFamily="49" charset="0"/>
                          <a:cs typeface="Consolas" panose="020B0609020204030204" pitchFamily="49" charset="0"/>
                        </a:rPr>
                        <a:t>, -PTR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err="1">
                          <a:solidFill>
                            <a:schemeClr val="tx2"/>
                          </a:solidFill>
                          <a:latin typeface="Consolas" panose="020B0609020204030204" pitchFamily="49" charset="0"/>
                          <a:cs typeface="Consolas" panose="020B0609020204030204" pitchFamily="49" charset="0"/>
                        </a:rPr>
                        <a:t>ldr</a:t>
                      </a:r>
                      <a:r>
                        <a:rPr lang="en-US" sz="1400" b="0" dirty="0">
                          <a:solidFill>
                            <a:schemeClr val="tx2"/>
                          </a:solidFill>
                          <a:latin typeface="Consolas" panose="020B0609020204030204" pitchFamily="49" charset="0"/>
                          <a:cs typeface="Consolas" panose="020B0609020204030204" pitchFamily="49" charset="0"/>
                        </a:rPr>
                        <a:t> r0, [</a:t>
                      </a:r>
                      <a:r>
                        <a:rPr lang="en-US" sz="1400" b="0" dirty="0" err="1">
                          <a:solidFill>
                            <a:schemeClr val="tx2"/>
                          </a:solidFill>
                          <a:latin typeface="Consolas" panose="020B0609020204030204" pitchFamily="49" charset="0"/>
                          <a:cs typeface="Consolas" panose="020B0609020204030204" pitchFamily="49" charset="0"/>
                        </a:rPr>
                        <a:t>fp</a:t>
                      </a:r>
                      <a:r>
                        <a:rPr lang="en-US" sz="1400" b="0" dirty="0">
                          <a:solidFill>
                            <a:schemeClr val="tx2"/>
                          </a:solidFill>
                          <a:latin typeface="Consolas" panose="020B0609020204030204" pitchFamily="49" charset="0"/>
                          <a:cs typeface="Consolas" panose="020B0609020204030204" pitchFamily="49" charset="0"/>
                        </a:rPr>
                        <a:t>, -PTR]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latin typeface="Consolas" panose="020B0609020204030204" pitchFamily="49" charset="0"/>
                          <a:cs typeface="Consolas" panose="020B0609020204030204" pitchFamily="49" charset="0"/>
                        </a:rPr>
                        <a:t>str r0, [</a:t>
                      </a:r>
                      <a:r>
                        <a:rPr lang="en-US" sz="1400" b="0" dirty="0" err="1">
                          <a:solidFill>
                            <a:schemeClr val="tx2"/>
                          </a:solidFill>
                          <a:latin typeface="Consolas" panose="020B0609020204030204" pitchFamily="49" charset="0"/>
                          <a:cs typeface="Consolas" panose="020B0609020204030204" pitchFamily="49" charset="0"/>
                        </a:rPr>
                        <a:t>fp</a:t>
                      </a:r>
                      <a:r>
                        <a:rPr lang="en-US" sz="1400" b="0" dirty="0">
                          <a:solidFill>
                            <a:schemeClr val="tx2"/>
                          </a:solidFill>
                          <a:latin typeface="Consolas" panose="020B0609020204030204" pitchFamily="49" charset="0"/>
                          <a:cs typeface="Consolas" panose="020B0609020204030204" pitchFamily="49" charset="0"/>
                        </a:rPr>
                        <a:t>, -PTR]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41723941"/>
                  </a:ext>
                </a:extLst>
              </a:tr>
            </a:tbl>
          </a:graphicData>
        </a:graphic>
      </p:graphicFrame>
      <p:sp>
        <p:nvSpPr>
          <p:cNvPr id="79" name="TextBox 78">
            <a:extLst>
              <a:ext uri="{FF2B5EF4-FFF2-40B4-BE49-F238E27FC236}">
                <a16:creationId xmlns:a16="http://schemas.microsoft.com/office/drawing/2014/main" id="{9FF219A9-A8B6-59AF-0B67-441C3BDFE776}"/>
              </a:ext>
            </a:extLst>
          </p:cNvPr>
          <p:cNvSpPr txBox="1"/>
          <p:nvPr/>
        </p:nvSpPr>
        <p:spPr>
          <a:xfrm>
            <a:off x="7292622" y="1944016"/>
            <a:ext cx="428322" cy="338554"/>
          </a:xfrm>
          <a:prstGeom prst="rect">
            <a:avLst/>
          </a:prstGeom>
          <a:solidFill>
            <a:schemeClr val="accent4">
              <a:lumMod val="20000"/>
              <a:lumOff val="80000"/>
            </a:schemeClr>
          </a:solidFill>
          <a:ln w="31750">
            <a:solidFill>
              <a:schemeClr val="accent5"/>
            </a:solidFill>
          </a:ln>
        </p:spPr>
        <p:txBody>
          <a:bodyPr wrap="square" rtlCol="0">
            <a:spAutoFit/>
          </a:bodyPr>
          <a:lstStyle/>
          <a:p>
            <a:r>
              <a:rPr lang="en-US" sz="1600" dirty="0" err="1"/>
              <a:t>fp</a:t>
            </a:r>
            <a:endParaRPr lang="en-US" sz="1600" dirty="0"/>
          </a:p>
        </p:txBody>
      </p:sp>
      <p:sp>
        <p:nvSpPr>
          <p:cNvPr id="82" name="Left Arrow 81">
            <a:extLst>
              <a:ext uri="{FF2B5EF4-FFF2-40B4-BE49-F238E27FC236}">
                <a16:creationId xmlns:a16="http://schemas.microsoft.com/office/drawing/2014/main" id="{356D07C5-1693-D949-0135-51AF103D653E}"/>
              </a:ext>
            </a:extLst>
          </p:cNvPr>
          <p:cNvSpPr/>
          <p:nvPr/>
        </p:nvSpPr>
        <p:spPr>
          <a:xfrm>
            <a:off x="6281845" y="4864581"/>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DDB9459A-A54E-F44B-3BEF-9685C8AE7236}"/>
              </a:ext>
            </a:extLst>
          </p:cNvPr>
          <p:cNvSpPr txBox="1"/>
          <p:nvPr/>
        </p:nvSpPr>
        <p:spPr>
          <a:xfrm>
            <a:off x="6784406" y="4631977"/>
            <a:ext cx="428322" cy="338554"/>
          </a:xfrm>
          <a:prstGeom prst="rect">
            <a:avLst/>
          </a:prstGeom>
          <a:solidFill>
            <a:schemeClr val="accent4">
              <a:lumMod val="20000"/>
              <a:lumOff val="80000"/>
            </a:schemeClr>
          </a:solidFill>
          <a:ln w="31750">
            <a:solidFill>
              <a:schemeClr val="accent5"/>
            </a:solidFill>
          </a:ln>
        </p:spPr>
        <p:txBody>
          <a:bodyPr wrap="square" rtlCol="0">
            <a:spAutoFit/>
          </a:bodyPr>
          <a:lstStyle/>
          <a:p>
            <a:r>
              <a:rPr lang="en-US" sz="1600" dirty="0" err="1"/>
              <a:t>sp</a:t>
            </a:r>
            <a:r>
              <a:rPr lang="en-US" sz="1600" dirty="0"/>
              <a:t> </a:t>
            </a:r>
          </a:p>
        </p:txBody>
      </p:sp>
    </p:spTree>
    <p:extLst>
      <p:ext uri="{BB962C8B-B14F-4D97-AF65-F5344CB8AC3E}">
        <p14:creationId xmlns:p14="http://schemas.microsoft.com/office/powerpoint/2010/main" val="370261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6"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D3020-B883-1DE7-3B56-7723E34575BC}"/>
              </a:ext>
            </a:extLst>
          </p:cNvPr>
          <p:cNvSpPr>
            <a:spLocks noGrp="1"/>
          </p:cNvSpPr>
          <p:nvPr>
            <p:ph type="title"/>
          </p:nvPr>
        </p:nvSpPr>
        <p:spPr>
          <a:xfrm>
            <a:off x="505421" y="119999"/>
            <a:ext cx="10515600" cy="477076"/>
          </a:xfrm>
        </p:spPr>
        <p:txBody>
          <a:bodyPr/>
          <a:lstStyle/>
          <a:p>
            <a:r>
              <a:rPr lang="en-US" dirty="0"/>
              <a:t>Working with Pointers on the stack</a:t>
            </a:r>
          </a:p>
        </p:txBody>
      </p:sp>
      <p:sp>
        <p:nvSpPr>
          <p:cNvPr id="4" name="Rounded Rectangle 3">
            <a:extLst>
              <a:ext uri="{FF2B5EF4-FFF2-40B4-BE49-F238E27FC236}">
                <a16:creationId xmlns:a16="http://schemas.microsoft.com/office/drawing/2014/main" id="{6B757099-4E37-9A43-21F2-D2C126307274}"/>
              </a:ext>
            </a:extLst>
          </p:cNvPr>
          <p:cNvSpPr/>
          <p:nvPr/>
        </p:nvSpPr>
        <p:spPr bwMode="auto">
          <a:xfrm>
            <a:off x="34054" y="597075"/>
            <a:ext cx="4818232" cy="4750594"/>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400" dirty="0">
                <a:solidFill>
                  <a:srgbClr val="000000"/>
                </a:solidFill>
                <a:effectLst/>
                <a:latin typeface="Menlo" panose="020B0609030804020204" pitchFamily="49" charset="0"/>
              </a:rPr>
              <a:t>int </a:t>
            </a:r>
          </a:p>
          <a:p>
            <a:r>
              <a:rPr lang="en-US" sz="1400" dirty="0">
                <a:solidFill>
                  <a:srgbClr val="000000"/>
                </a:solidFill>
                <a:effectLst/>
                <a:latin typeface="Menlo" panose="020B0609030804020204" pitchFamily="49" charset="0"/>
              </a:rPr>
              <a:t>sum(int j, int k)</a:t>
            </a:r>
          </a:p>
          <a:p>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    return j + k;</a:t>
            </a:r>
          </a:p>
          <a:p>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void </a:t>
            </a:r>
          </a:p>
          <a:p>
            <a:r>
              <a:rPr lang="en-US" sz="1400" dirty="0" err="1">
                <a:solidFill>
                  <a:srgbClr val="000000"/>
                </a:solidFill>
                <a:effectLst/>
                <a:latin typeface="Menlo" panose="020B0609030804020204" pitchFamily="49" charset="0"/>
              </a:rPr>
              <a:t>testp</a:t>
            </a:r>
            <a:r>
              <a:rPr lang="en-US" sz="1400" dirty="0">
                <a:solidFill>
                  <a:srgbClr val="000000"/>
                </a:solidFill>
                <a:effectLst/>
                <a:latin typeface="Menlo" panose="020B0609030804020204" pitchFamily="49" charset="0"/>
              </a:rPr>
              <a:t>(int j, int k, int (*</a:t>
            </a:r>
            <a:r>
              <a:rPr lang="en-US" sz="1400" dirty="0" err="1">
                <a:solidFill>
                  <a:srgbClr val="000000"/>
                </a:solidFill>
                <a:effectLst/>
                <a:latin typeface="Menlo" panose="020B0609030804020204" pitchFamily="49" charset="0"/>
              </a:rPr>
              <a:t>func</a:t>
            </a:r>
            <a:r>
              <a:rPr lang="en-US" sz="1400" dirty="0">
                <a:solidFill>
                  <a:srgbClr val="000000"/>
                </a:solidFill>
                <a:effectLst/>
                <a:latin typeface="Menlo" panose="020B0609030804020204" pitchFamily="49" charset="0"/>
              </a:rPr>
              <a:t>)(), int *</a:t>
            </a:r>
            <a:r>
              <a:rPr lang="en-US" sz="1400" dirty="0" err="1">
                <a:solidFill>
                  <a:srgbClr val="000000"/>
                </a:solidFill>
                <a:effectLst/>
                <a:latin typeface="Menlo" panose="020B0609030804020204" pitchFamily="49" charset="0"/>
              </a:rPr>
              <a:t>i</a:t>
            </a:r>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i</a:t>
            </a:r>
            <a:r>
              <a:rPr lang="en-US" sz="1400" dirty="0">
                <a:solidFill>
                  <a:srgbClr val="000000"/>
                </a:solidFill>
                <a:effectLst/>
                <a:latin typeface="Menlo" panose="020B0609030804020204" pitchFamily="49" charset="0"/>
              </a:rPr>
              <a:t> = </a:t>
            </a:r>
            <a:r>
              <a:rPr lang="en-US" sz="1400" dirty="0" err="1">
                <a:solidFill>
                  <a:srgbClr val="000000"/>
                </a:solidFill>
                <a:effectLst/>
                <a:latin typeface="Menlo" panose="020B0609030804020204" pitchFamily="49" charset="0"/>
              </a:rPr>
              <a:t>func</a:t>
            </a:r>
            <a:r>
              <a:rPr lang="en-US" sz="1400" dirty="0">
                <a:solidFill>
                  <a:srgbClr val="000000"/>
                </a:solidFill>
                <a:effectLst/>
                <a:latin typeface="Menlo" panose="020B0609030804020204" pitchFamily="49" charset="0"/>
              </a:rPr>
              <a:t>(</a:t>
            </a:r>
            <a:r>
              <a:rPr lang="en-US" sz="1400" dirty="0" err="1">
                <a:solidFill>
                  <a:srgbClr val="000000"/>
                </a:solidFill>
                <a:effectLst/>
                <a:latin typeface="Menlo" panose="020B0609030804020204" pitchFamily="49" charset="0"/>
              </a:rPr>
              <a:t>j,k</a:t>
            </a:r>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    return;</a:t>
            </a:r>
          </a:p>
          <a:p>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int</a:t>
            </a:r>
          </a:p>
          <a:p>
            <a:r>
              <a:rPr lang="en-US" sz="1400" dirty="0">
                <a:solidFill>
                  <a:srgbClr val="000000"/>
                </a:solidFill>
                <a:effectLst/>
                <a:latin typeface="Menlo" panose="020B0609030804020204" pitchFamily="49" charset="0"/>
              </a:rPr>
              <a:t>main()</a:t>
            </a:r>
          </a:p>
          <a:p>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    int </a:t>
            </a:r>
            <a:r>
              <a:rPr lang="en-US" sz="1400" dirty="0" err="1">
                <a:solidFill>
                  <a:srgbClr val="000000"/>
                </a:solidFill>
                <a:effectLst/>
                <a:latin typeface="Menlo" panose="020B0609030804020204" pitchFamily="49" charset="0"/>
              </a:rPr>
              <a:t>i</a:t>
            </a:r>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    int (*pf)() = add;</a:t>
            </a:r>
          </a:p>
          <a:p>
            <a:endParaRPr lang="en-US" sz="1400" dirty="0">
              <a:solidFill>
                <a:srgbClr val="000000"/>
              </a:solidFill>
              <a:effectLst/>
              <a:latin typeface="Menlo" panose="020B0609030804020204" pitchFamily="49" charset="0"/>
            </a:endParaRP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testp</a:t>
            </a:r>
            <a:r>
              <a:rPr lang="en-US" sz="1400" dirty="0">
                <a:solidFill>
                  <a:srgbClr val="000000"/>
                </a:solidFill>
                <a:effectLst/>
                <a:latin typeface="Menlo" panose="020B0609030804020204" pitchFamily="49" charset="0"/>
              </a:rPr>
              <a:t>(1, 2, pf, &amp;</a:t>
            </a:r>
            <a:r>
              <a:rPr lang="en-US" sz="1400" dirty="0" err="1">
                <a:solidFill>
                  <a:srgbClr val="000000"/>
                </a:solidFill>
                <a:effectLst/>
                <a:latin typeface="Menlo" panose="020B0609030804020204" pitchFamily="49" charset="0"/>
              </a:rPr>
              <a:t>i</a:t>
            </a:r>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printf</a:t>
            </a:r>
            <a:r>
              <a:rPr lang="en-US" sz="1400" dirty="0">
                <a:solidFill>
                  <a:srgbClr val="000000"/>
                </a:solidFill>
                <a:effectLst/>
                <a:latin typeface="Menlo" panose="020B0609030804020204" pitchFamily="49" charset="0"/>
              </a:rPr>
              <a:t>("%d\n", </a:t>
            </a:r>
            <a:r>
              <a:rPr lang="en-US" sz="1400" dirty="0" err="1">
                <a:solidFill>
                  <a:srgbClr val="000000"/>
                </a:solidFill>
                <a:effectLst/>
                <a:latin typeface="Menlo" panose="020B0609030804020204" pitchFamily="49" charset="0"/>
              </a:rPr>
              <a:t>i</a:t>
            </a:r>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    return EXIT_SUCCESS;</a:t>
            </a:r>
          </a:p>
          <a:p>
            <a:r>
              <a:rPr lang="en-US" sz="1400" dirty="0">
                <a:solidFill>
                  <a:srgbClr val="000000"/>
                </a:solidFill>
                <a:effectLst/>
                <a:latin typeface="Menlo" panose="020B0609030804020204" pitchFamily="49" charset="0"/>
              </a:rPr>
              <a:t>}</a:t>
            </a:r>
          </a:p>
        </p:txBody>
      </p:sp>
      <p:grpSp>
        <p:nvGrpSpPr>
          <p:cNvPr id="41" name="Group 40">
            <a:extLst>
              <a:ext uri="{FF2B5EF4-FFF2-40B4-BE49-F238E27FC236}">
                <a16:creationId xmlns:a16="http://schemas.microsoft.com/office/drawing/2014/main" id="{BE40E177-7146-B20E-AEC4-3F0FC8E3193D}"/>
              </a:ext>
            </a:extLst>
          </p:cNvPr>
          <p:cNvGrpSpPr/>
          <p:nvPr/>
        </p:nvGrpSpPr>
        <p:grpSpPr>
          <a:xfrm>
            <a:off x="5082856" y="2568030"/>
            <a:ext cx="2288185" cy="1982901"/>
            <a:chOff x="5863328" y="1022617"/>
            <a:chExt cx="3380249" cy="1982901"/>
          </a:xfrm>
        </p:grpSpPr>
        <p:grpSp>
          <p:nvGrpSpPr>
            <p:cNvPr id="5" name="Group 4">
              <a:extLst>
                <a:ext uri="{FF2B5EF4-FFF2-40B4-BE49-F238E27FC236}">
                  <a16:creationId xmlns:a16="http://schemas.microsoft.com/office/drawing/2014/main" id="{C3D533B5-E92D-F112-A0FC-0C5EC261328B}"/>
                </a:ext>
              </a:extLst>
            </p:cNvPr>
            <p:cNvGrpSpPr/>
            <p:nvPr/>
          </p:nvGrpSpPr>
          <p:grpSpPr>
            <a:xfrm>
              <a:off x="5866259" y="1022617"/>
              <a:ext cx="2807966" cy="1115311"/>
              <a:chOff x="4644618" y="999825"/>
              <a:chExt cx="1955279" cy="965702"/>
            </a:xfrm>
          </p:grpSpPr>
          <p:sp>
            <p:nvSpPr>
              <p:cNvPr id="6" name="Rectangle 5">
                <a:extLst>
                  <a:ext uri="{FF2B5EF4-FFF2-40B4-BE49-F238E27FC236}">
                    <a16:creationId xmlns:a16="http://schemas.microsoft.com/office/drawing/2014/main" id="{245E7252-3357-D1C4-082E-7A343D2939CD}"/>
                  </a:ext>
                </a:extLst>
              </p:cNvPr>
              <p:cNvSpPr/>
              <p:nvPr/>
            </p:nvSpPr>
            <p:spPr>
              <a:xfrm>
                <a:off x="4644618" y="999825"/>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 name="Rectangle 6">
                <a:extLst>
                  <a:ext uri="{FF2B5EF4-FFF2-40B4-BE49-F238E27FC236}">
                    <a16:creationId xmlns:a16="http://schemas.microsoft.com/office/drawing/2014/main" id="{B797AF02-260F-5282-5150-A607C729D507}"/>
                  </a:ext>
                </a:extLst>
              </p:cNvPr>
              <p:cNvSpPr/>
              <p:nvPr/>
            </p:nvSpPr>
            <p:spPr>
              <a:xfrm>
                <a:off x="4644618" y="1307824"/>
                <a:ext cx="1375959" cy="312087"/>
              </a:xfrm>
              <a:prstGeom prst="rect">
                <a:avLst/>
              </a:prstGeom>
              <a:solidFill>
                <a:srgbClr val="00B0F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lr</a:t>
                </a:r>
                <a:endParaRPr lang="en-US" sz="2000" dirty="0"/>
              </a:p>
            </p:txBody>
          </p:sp>
          <p:sp>
            <p:nvSpPr>
              <p:cNvPr id="8" name="Rectangle 7">
                <a:extLst>
                  <a:ext uri="{FF2B5EF4-FFF2-40B4-BE49-F238E27FC236}">
                    <a16:creationId xmlns:a16="http://schemas.microsoft.com/office/drawing/2014/main" id="{7A85DAD6-9DCF-9D5D-D02C-245B6920672F}"/>
                  </a:ext>
                </a:extLst>
              </p:cNvPr>
              <p:cNvSpPr/>
              <p:nvPr/>
            </p:nvSpPr>
            <p:spPr>
              <a:xfrm>
                <a:off x="4644618" y="1636121"/>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callers </a:t>
                </a:r>
                <a:r>
                  <a:rPr lang="en-US" sz="2000" dirty="0" err="1"/>
                  <a:t>fp</a:t>
                </a:r>
                <a:endParaRPr lang="en-US" sz="2000" dirty="0"/>
              </a:p>
            </p:txBody>
          </p:sp>
          <p:sp>
            <p:nvSpPr>
              <p:cNvPr id="11" name="Left Arrow 10">
                <a:extLst>
                  <a:ext uri="{FF2B5EF4-FFF2-40B4-BE49-F238E27FC236}">
                    <a16:creationId xmlns:a16="http://schemas.microsoft.com/office/drawing/2014/main" id="{FAEB83E2-C4B6-7CED-236F-CB2AE993DF5F}"/>
                  </a:ext>
                </a:extLst>
              </p:cNvPr>
              <p:cNvSpPr/>
              <p:nvPr/>
            </p:nvSpPr>
            <p:spPr>
              <a:xfrm>
                <a:off x="6020428" y="1490279"/>
                <a:ext cx="579469" cy="12726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cxnSp>
            <p:nvCxnSpPr>
              <p:cNvPr id="12" name="Straight Connector 11">
                <a:extLst>
                  <a:ext uri="{FF2B5EF4-FFF2-40B4-BE49-F238E27FC236}">
                    <a16:creationId xmlns:a16="http://schemas.microsoft.com/office/drawing/2014/main" id="{F9BEE86C-1B6E-175C-2932-A7AD23A4C17B}"/>
                  </a:ext>
                </a:extLst>
              </p:cNvPr>
              <p:cNvCxnSpPr>
                <a:cxnSpLocks/>
              </p:cNvCxnSpPr>
              <p:nvPr/>
            </p:nvCxnSpPr>
            <p:spPr>
              <a:xfrm>
                <a:off x="6020428" y="1965527"/>
                <a:ext cx="57946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Up-Down Arrow 12">
                <a:extLst>
                  <a:ext uri="{FF2B5EF4-FFF2-40B4-BE49-F238E27FC236}">
                    <a16:creationId xmlns:a16="http://schemas.microsoft.com/office/drawing/2014/main" id="{8EC77937-E748-AC62-B88D-8A3BC6D06403}"/>
                  </a:ext>
                </a:extLst>
              </p:cNvPr>
              <p:cNvSpPr/>
              <p:nvPr/>
            </p:nvSpPr>
            <p:spPr>
              <a:xfrm>
                <a:off x="6075468" y="1609548"/>
                <a:ext cx="76180" cy="355979"/>
              </a:xfrm>
              <a:prstGeom prst="upDown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4" name="TextBox 13">
                <a:extLst>
                  <a:ext uri="{FF2B5EF4-FFF2-40B4-BE49-F238E27FC236}">
                    <a16:creationId xmlns:a16="http://schemas.microsoft.com/office/drawing/2014/main" id="{700E66C7-0BCD-8C12-3F73-98C1D63BB463}"/>
                  </a:ext>
                </a:extLst>
              </p:cNvPr>
              <p:cNvSpPr txBox="1"/>
              <p:nvPr/>
            </p:nvSpPr>
            <p:spPr>
              <a:xfrm>
                <a:off x="6129631" y="1617546"/>
                <a:ext cx="185699" cy="346439"/>
              </a:xfrm>
              <a:prstGeom prst="rect">
                <a:avLst/>
              </a:prstGeom>
              <a:noFill/>
            </p:spPr>
            <p:txBody>
              <a:bodyPr wrap="none" rtlCol="0">
                <a:spAutoFit/>
              </a:bodyPr>
              <a:lstStyle/>
              <a:p>
                <a:r>
                  <a:rPr lang="en-US" sz="2000" dirty="0">
                    <a:solidFill>
                      <a:srgbClr val="FF0000"/>
                    </a:solidFill>
                    <a:latin typeface="Consolas" panose="020B0609020204030204" pitchFamily="49" charset="0"/>
                    <a:cs typeface="Consolas" panose="020B0609020204030204" pitchFamily="49" charset="0"/>
                  </a:rPr>
                  <a:t>4</a:t>
                </a:r>
              </a:p>
            </p:txBody>
          </p:sp>
          <p:sp>
            <p:nvSpPr>
              <p:cNvPr id="15" name="TextBox 14">
                <a:extLst>
                  <a:ext uri="{FF2B5EF4-FFF2-40B4-BE49-F238E27FC236}">
                    <a16:creationId xmlns:a16="http://schemas.microsoft.com/office/drawing/2014/main" id="{C6057016-9CF7-403C-1F3F-899E6487B992}"/>
                  </a:ext>
                </a:extLst>
              </p:cNvPr>
              <p:cNvSpPr txBox="1"/>
              <p:nvPr/>
            </p:nvSpPr>
            <p:spPr>
              <a:xfrm>
                <a:off x="6074343" y="1226153"/>
                <a:ext cx="325730" cy="400110"/>
              </a:xfrm>
              <a:prstGeom prst="rect">
                <a:avLst/>
              </a:prstGeom>
              <a:noFill/>
            </p:spPr>
            <p:txBody>
              <a:bodyPr wrap="none" rtlCol="0">
                <a:spAutoFit/>
              </a:bodyPr>
              <a:lstStyle/>
              <a:p>
                <a:r>
                  <a:rPr lang="en-US" sz="2000" dirty="0">
                    <a:solidFill>
                      <a:srgbClr val="FF0000"/>
                    </a:solidFill>
                    <a:latin typeface="Consolas" panose="020B0609020204030204" pitchFamily="49" charset="0"/>
                    <a:cs typeface="Consolas" panose="020B0609020204030204" pitchFamily="49" charset="0"/>
                  </a:rPr>
                  <a:t>4</a:t>
                </a:r>
              </a:p>
            </p:txBody>
          </p:sp>
        </p:grpSp>
        <p:grpSp>
          <p:nvGrpSpPr>
            <p:cNvPr id="32" name="Group 31">
              <a:extLst>
                <a:ext uri="{FF2B5EF4-FFF2-40B4-BE49-F238E27FC236}">
                  <a16:creationId xmlns:a16="http://schemas.microsoft.com/office/drawing/2014/main" id="{F73716D7-5534-9FA6-BDDF-073326CE12FD}"/>
                </a:ext>
              </a:extLst>
            </p:cNvPr>
            <p:cNvGrpSpPr/>
            <p:nvPr/>
          </p:nvGrpSpPr>
          <p:grpSpPr>
            <a:xfrm>
              <a:off x="5863328" y="2128489"/>
              <a:ext cx="2806408" cy="501037"/>
              <a:chOff x="3448133" y="3814895"/>
              <a:chExt cx="3427802" cy="501037"/>
            </a:xfrm>
          </p:grpSpPr>
          <p:sp>
            <p:nvSpPr>
              <p:cNvPr id="33" name="Rectangle 32">
                <a:extLst>
                  <a:ext uri="{FF2B5EF4-FFF2-40B4-BE49-F238E27FC236}">
                    <a16:creationId xmlns:a16="http://schemas.microsoft.com/office/drawing/2014/main" id="{FA135EBB-0388-4E0F-F609-789A0F7543EC}"/>
                  </a:ext>
                </a:extLst>
              </p:cNvPr>
              <p:cNvSpPr/>
              <p:nvPr/>
            </p:nvSpPr>
            <p:spPr>
              <a:xfrm>
                <a:off x="3448133" y="3827836"/>
                <a:ext cx="2413273" cy="360436"/>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t>i</a:t>
                </a:r>
                <a:endParaRPr lang="en-US" sz="2000" dirty="0"/>
              </a:p>
            </p:txBody>
          </p:sp>
          <p:sp>
            <p:nvSpPr>
              <p:cNvPr id="34" name="TextBox 33">
                <a:extLst>
                  <a:ext uri="{FF2B5EF4-FFF2-40B4-BE49-F238E27FC236}">
                    <a16:creationId xmlns:a16="http://schemas.microsoft.com/office/drawing/2014/main" id="{70A96517-FC99-815A-35C4-F237EE927104}"/>
                  </a:ext>
                </a:extLst>
              </p:cNvPr>
              <p:cNvSpPr txBox="1"/>
              <p:nvPr/>
            </p:nvSpPr>
            <p:spPr>
              <a:xfrm>
                <a:off x="6032934" y="3853836"/>
                <a:ext cx="571355" cy="462096"/>
              </a:xfrm>
              <a:prstGeom prst="rect">
                <a:avLst/>
              </a:prstGeom>
              <a:noFill/>
            </p:spPr>
            <p:txBody>
              <a:bodyPr wrap="none" rtlCol="0">
                <a:spAutoFit/>
              </a:bodyPr>
              <a:lstStyle/>
              <a:p>
                <a:r>
                  <a:rPr lang="en-US" sz="2000" dirty="0">
                    <a:solidFill>
                      <a:srgbClr val="FF0000"/>
                    </a:solidFill>
                    <a:latin typeface="Consolas" panose="020B0609020204030204" pitchFamily="49" charset="0"/>
                    <a:cs typeface="Consolas" panose="020B0609020204030204" pitchFamily="49" charset="0"/>
                  </a:rPr>
                  <a:t>4</a:t>
                </a:r>
              </a:p>
            </p:txBody>
          </p:sp>
          <p:cxnSp>
            <p:nvCxnSpPr>
              <p:cNvPr id="35" name="Straight Connector 34">
                <a:extLst>
                  <a:ext uri="{FF2B5EF4-FFF2-40B4-BE49-F238E27FC236}">
                    <a16:creationId xmlns:a16="http://schemas.microsoft.com/office/drawing/2014/main" id="{37F9FD90-F81B-C1DF-DBF6-0C6233C88582}"/>
                  </a:ext>
                </a:extLst>
              </p:cNvPr>
              <p:cNvCxnSpPr>
                <a:cxnSpLocks/>
              </p:cNvCxnSpPr>
              <p:nvPr/>
            </p:nvCxnSpPr>
            <p:spPr>
              <a:xfrm>
                <a:off x="5859503" y="3814895"/>
                <a:ext cx="1016432" cy="0"/>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A09E2071-E21E-A777-F642-9C7D4DCDE784}"/>
                </a:ext>
              </a:extLst>
            </p:cNvPr>
            <p:cNvGrpSpPr/>
            <p:nvPr/>
          </p:nvGrpSpPr>
          <p:grpSpPr>
            <a:xfrm>
              <a:off x="5863328" y="2504481"/>
              <a:ext cx="2806408" cy="501037"/>
              <a:chOff x="3448133" y="3814895"/>
              <a:chExt cx="3427802" cy="501037"/>
            </a:xfrm>
            <a:solidFill>
              <a:schemeClr val="accent5"/>
            </a:solidFill>
          </p:grpSpPr>
          <p:sp>
            <p:nvSpPr>
              <p:cNvPr id="37" name="Rectangle 36">
                <a:extLst>
                  <a:ext uri="{FF2B5EF4-FFF2-40B4-BE49-F238E27FC236}">
                    <a16:creationId xmlns:a16="http://schemas.microsoft.com/office/drawing/2014/main" id="{89E1175E-7681-5495-1E75-CD4C27BADACE}"/>
                  </a:ext>
                </a:extLst>
              </p:cNvPr>
              <p:cNvSpPr/>
              <p:nvPr/>
            </p:nvSpPr>
            <p:spPr>
              <a:xfrm>
                <a:off x="3448133" y="3827836"/>
                <a:ext cx="2413273" cy="360436"/>
              </a:xfrm>
              <a:prstGeom prst="rect">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*(pf)()</a:t>
                </a:r>
              </a:p>
            </p:txBody>
          </p:sp>
          <p:sp>
            <p:nvSpPr>
              <p:cNvPr id="38" name="TextBox 37">
                <a:extLst>
                  <a:ext uri="{FF2B5EF4-FFF2-40B4-BE49-F238E27FC236}">
                    <a16:creationId xmlns:a16="http://schemas.microsoft.com/office/drawing/2014/main" id="{8E2932FC-ACBE-9A44-5A59-AC9857616A9B}"/>
                  </a:ext>
                </a:extLst>
              </p:cNvPr>
              <p:cNvSpPr txBox="1"/>
              <p:nvPr/>
            </p:nvSpPr>
            <p:spPr>
              <a:xfrm>
                <a:off x="6032934" y="3853836"/>
                <a:ext cx="571355" cy="462096"/>
              </a:xfrm>
              <a:prstGeom prst="rect">
                <a:avLst/>
              </a:prstGeom>
              <a:noFill/>
            </p:spPr>
            <p:txBody>
              <a:bodyPr wrap="none" rtlCol="0">
                <a:spAutoFit/>
              </a:bodyPr>
              <a:lstStyle/>
              <a:p>
                <a:r>
                  <a:rPr lang="en-US" sz="2000" dirty="0">
                    <a:solidFill>
                      <a:srgbClr val="FF0000"/>
                    </a:solidFill>
                    <a:latin typeface="Consolas" panose="020B0609020204030204" pitchFamily="49" charset="0"/>
                    <a:cs typeface="Consolas" panose="020B0609020204030204" pitchFamily="49" charset="0"/>
                  </a:rPr>
                  <a:t>4</a:t>
                </a:r>
              </a:p>
            </p:txBody>
          </p:sp>
          <p:cxnSp>
            <p:nvCxnSpPr>
              <p:cNvPr id="39" name="Straight Connector 38">
                <a:extLst>
                  <a:ext uri="{FF2B5EF4-FFF2-40B4-BE49-F238E27FC236}">
                    <a16:creationId xmlns:a16="http://schemas.microsoft.com/office/drawing/2014/main" id="{AFF00908-9FC2-ABEE-312A-04E0F52C123B}"/>
                  </a:ext>
                </a:extLst>
              </p:cNvPr>
              <p:cNvCxnSpPr>
                <a:cxnSpLocks/>
              </p:cNvCxnSpPr>
              <p:nvPr/>
            </p:nvCxnSpPr>
            <p:spPr>
              <a:xfrm>
                <a:off x="5859503" y="3814895"/>
                <a:ext cx="1016432"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40" name="TextBox 39">
              <a:extLst>
                <a:ext uri="{FF2B5EF4-FFF2-40B4-BE49-F238E27FC236}">
                  <a16:creationId xmlns:a16="http://schemas.microsoft.com/office/drawing/2014/main" id="{FC5C0DDF-871F-3F8D-97DF-B89AAFC8B794}"/>
                </a:ext>
              </a:extLst>
            </p:cNvPr>
            <p:cNvSpPr txBox="1"/>
            <p:nvPr/>
          </p:nvSpPr>
          <p:spPr>
            <a:xfrm>
              <a:off x="8675840" y="1423383"/>
              <a:ext cx="567737" cy="338554"/>
            </a:xfrm>
            <a:prstGeom prst="rect">
              <a:avLst/>
            </a:prstGeom>
            <a:solidFill>
              <a:schemeClr val="accent4">
                <a:lumMod val="20000"/>
                <a:lumOff val="80000"/>
              </a:schemeClr>
            </a:solidFill>
            <a:ln w="31750">
              <a:solidFill>
                <a:schemeClr val="accent5"/>
              </a:solidFill>
            </a:ln>
          </p:spPr>
          <p:txBody>
            <a:bodyPr wrap="square" rtlCol="0">
              <a:spAutoFit/>
            </a:bodyPr>
            <a:lstStyle/>
            <a:p>
              <a:r>
                <a:rPr lang="en-US" sz="1600" dirty="0" err="1"/>
                <a:t>fp</a:t>
              </a:r>
              <a:endParaRPr lang="en-US" sz="1600" dirty="0"/>
            </a:p>
          </p:txBody>
        </p:sp>
      </p:grpSp>
      <p:graphicFrame>
        <p:nvGraphicFramePr>
          <p:cNvPr id="44" name="Table 43">
            <a:extLst>
              <a:ext uri="{FF2B5EF4-FFF2-40B4-BE49-F238E27FC236}">
                <a16:creationId xmlns:a16="http://schemas.microsoft.com/office/drawing/2014/main" id="{A2061EE1-FF49-E05E-7BF2-774E8E68B300}"/>
              </a:ext>
            </a:extLst>
          </p:cNvPr>
          <p:cNvGraphicFramePr>
            <a:graphicFrameLocks/>
          </p:cNvGraphicFramePr>
          <p:nvPr/>
        </p:nvGraphicFramePr>
        <p:xfrm>
          <a:off x="3241113" y="5553669"/>
          <a:ext cx="7708014" cy="1127760"/>
        </p:xfrm>
        <a:graphic>
          <a:graphicData uri="http://schemas.openxmlformats.org/drawingml/2006/table">
            <a:tbl>
              <a:tblPr firstRow="1">
                <a:tableStyleId>{FABFCF23-3B69-468F-B69F-88F6DE6A72F2}</a:tableStyleId>
              </a:tblPr>
              <a:tblGrid>
                <a:gridCol w="1271235">
                  <a:extLst>
                    <a:ext uri="{9D8B030D-6E8A-4147-A177-3AD203B41FA5}">
                      <a16:colId xmlns:a16="http://schemas.microsoft.com/office/drawing/2014/main" val="2146949649"/>
                    </a:ext>
                  </a:extLst>
                </a:gridCol>
                <a:gridCol w="928360">
                  <a:extLst>
                    <a:ext uri="{9D8B030D-6E8A-4147-A177-3AD203B41FA5}">
                      <a16:colId xmlns:a16="http://schemas.microsoft.com/office/drawing/2014/main" val="1067220819"/>
                    </a:ext>
                  </a:extLst>
                </a:gridCol>
                <a:gridCol w="1739137">
                  <a:extLst>
                    <a:ext uri="{9D8B030D-6E8A-4147-A177-3AD203B41FA5}">
                      <a16:colId xmlns:a16="http://schemas.microsoft.com/office/drawing/2014/main" val="2822646746"/>
                    </a:ext>
                  </a:extLst>
                </a:gridCol>
                <a:gridCol w="1905582">
                  <a:extLst>
                    <a:ext uri="{9D8B030D-6E8A-4147-A177-3AD203B41FA5}">
                      <a16:colId xmlns:a16="http://schemas.microsoft.com/office/drawing/2014/main" val="2065921853"/>
                    </a:ext>
                  </a:extLst>
                </a:gridCol>
                <a:gridCol w="1863700">
                  <a:extLst>
                    <a:ext uri="{9D8B030D-6E8A-4147-A177-3AD203B41FA5}">
                      <a16:colId xmlns:a16="http://schemas.microsoft.com/office/drawing/2014/main" val="156893117"/>
                    </a:ext>
                  </a:extLst>
                </a:gridCol>
              </a:tblGrid>
              <a:tr h="285528">
                <a:tc>
                  <a:txBody>
                    <a:bodyPr/>
                    <a:lstStyle/>
                    <a:p>
                      <a:pPr algn="ctr"/>
                      <a:endParaRPr lang="en-US" sz="1400" dirty="0"/>
                    </a:p>
                    <a:p>
                      <a:pPr algn="ctr"/>
                      <a:r>
                        <a:rPr lang="en-US" sz="1400" dirty="0"/>
                        <a:t>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400" dirty="0"/>
                        <a:t>distance from </a:t>
                      </a:r>
                      <a:r>
                        <a:rPr lang="en-US" sz="1400" dirty="0" err="1"/>
                        <a:t>fp</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Address on Stack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Read 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Write 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87993257"/>
                  </a:ext>
                </a:extLst>
              </a:tr>
              <a:tr h="165703">
                <a:tc>
                  <a:txBody>
                    <a:bodyPr/>
                    <a:lstStyle/>
                    <a:p>
                      <a:pPr algn="l"/>
                      <a:r>
                        <a:rPr lang="en-US" sz="1400" b="0" i="0" dirty="0">
                          <a:solidFill>
                            <a:srgbClr val="0070C0"/>
                          </a:solidFill>
                          <a:latin typeface="Consolas" panose="020B0609020204030204" pitchFamily="49" charset="0"/>
                          <a:cs typeface="Consolas" panose="020B0609020204030204" pitchFamily="49" charset="0"/>
                        </a:rPr>
                        <a:t>int </a:t>
                      </a:r>
                      <a:r>
                        <a:rPr lang="en-US" sz="1400" b="0" i="0" dirty="0" err="1">
                          <a:solidFill>
                            <a:srgbClr val="0070C0"/>
                          </a:solidFill>
                          <a:latin typeface="Consolas" panose="020B0609020204030204" pitchFamily="49" charset="0"/>
                          <a:cs typeface="Consolas" panose="020B0609020204030204" pitchFamily="49" charset="0"/>
                        </a:rPr>
                        <a:t>i</a:t>
                      </a:r>
                      <a:endParaRPr lang="en-US" sz="1400" b="0" i="0" dirty="0">
                        <a:solidFill>
                          <a:srgbClr val="0070C0"/>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latin typeface="Consolas" panose="020B0609020204030204" pitchFamily="49" charset="0"/>
                          <a:cs typeface="Consolas" panose="020B0609020204030204" pitchFamily="49" charset="0"/>
                        </a:rPr>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latin typeface="Consolas" panose="020B0609020204030204" pitchFamily="49" charset="0"/>
                          <a:cs typeface="Consolas" panose="020B0609020204030204" pitchFamily="49" charset="0"/>
                        </a:rPr>
                        <a:t>add r0, </a:t>
                      </a:r>
                      <a:r>
                        <a:rPr lang="en-US" sz="1400" b="0" dirty="0" err="1">
                          <a:solidFill>
                            <a:schemeClr val="tx2"/>
                          </a:solidFill>
                          <a:latin typeface="Consolas" panose="020B0609020204030204" pitchFamily="49" charset="0"/>
                          <a:cs typeface="Consolas" panose="020B0609020204030204" pitchFamily="49" charset="0"/>
                        </a:rPr>
                        <a:t>fp</a:t>
                      </a:r>
                      <a:r>
                        <a:rPr lang="en-US" sz="1400" b="0" dirty="0">
                          <a:solidFill>
                            <a:schemeClr val="tx2"/>
                          </a:solidFill>
                          <a:latin typeface="Consolas" panose="020B0609020204030204" pitchFamily="49" charset="0"/>
                          <a:cs typeface="Consolas" panose="020B0609020204030204" pitchFamily="49" charset="0"/>
                        </a:rPr>
                        <a:t>, -I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err="1">
                          <a:solidFill>
                            <a:schemeClr val="tx2"/>
                          </a:solidFill>
                          <a:latin typeface="Consolas" panose="020B0609020204030204" pitchFamily="49" charset="0"/>
                          <a:cs typeface="Consolas" panose="020B0609020204030204" pitchFamily="49" charset="0"/>
                        </a:rPr>
                        <a:t>ldr</a:t>
                      </a:r>
                      <a:r>
                        <a:rPr lang="en-US" sz="1400" b="0" dirty="0">
                          <a:solidFill>
                            <a:schemeClr val="tx2"/>
                          </a:solidFill>
                          <a:latin typeface="Consolas" panose="020B0609020204030204" pitchFamily="49" charset="0"/>
                          <a:cs typeface="Consolas" panose="020B0609020204030204" pitchFamily="49" charset="0"/>
                        </a:rPr>
                        <a:t> r0, [</a:t>
                      </a:r>
                      <a:r>
                        <a:rPr lang="en-US" sz="1400" b="0" dirty="0" err="1">
                          <a:solidFill>
                            <a:schemeClr val="tx2"/>
                          </a:solidFill>
                          <a:latin typeface="Consolas" panose="020B0609020204030204" pitchFamily="49" charset="0"/>
                          <a:cs typeface="Consolas" panose="020B0609020204030204" pitchFamily="49" charset="0"/>
                        </a:rPr>
                        <a:t>fp</a:t>
                      </a:r>
                      <a:r>
                        <a:rPr lang="en-US" sz="1400" b="0" dirty="0">
                          <a:solidFill>
                            <a:schemeClr val="tx2"/>
                          </a:solidFill>
                          <a:latin typeface="Consolas" panose="020B0609020204030204" pitchFamily="49" charset="0"/>
                          <a:cs typeface="Consolas" panose="020B0609020204030204" pitchFamily="49" charset="0"/>
                        </a:rPr>
                        <a:t>, -I]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latin typeface="Consolas" panose="020B0609020204030204" pitchFamily="49" charset="0"/>
                          <a:cs typeface="Consolas" panose="020B0609020204030204" pitchFamily="49" charset="0"/>
                        </a:rPr>
                        <a:t>str r0, [</a:t>
                      </a:r>
                      <a:r>
                        <a:rPr lang="en-US" sz="1400" b="0" dirty="0" err="1">
                          <a:solidFill>
                            <a:schemeClr val="tx2"/>
                          </a:solidFill>
                          <a:latin typeface="Consolas" panose="020B0609020204030204" pitchFamily="49" charset="0"/>
                          <a:cs typeface="Consolas" panose="020B0609020204030204" pitchFamily="49" charset="0"/>
                        </a:rPr>
                        <a:t>fp</a:t>
                      </a:r>
                      <a:r>
                        <a:rPr lang="en-US" sz="1400" b="0" dirty="0">
                          <a:solidFill>
                            <a:schemeClr val="tx2"/>
                          </a:solidFill>
                          <a:latin typeface="Consolas" panose="020B0609020204030204" pitchFamily="49" charset="0"/>
                          <a:cs typeface="Consolas" panose="020B0609020204030204" pitchFamily="49" charset="0"/>
                        </a:rPr>
                        <a:t>, -I]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6785819"/>
                  </a:ext>
                </a:extLst>
              </a:tr>
              <a:tr h="1631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accent1"/>
                          </a:solidFill>
                          <a:latin typeface="Consolas" panose="020B0609020204030204" pitchFamily="49" charset="0"/>
                          <a:cs typeface="Consolas" panose="020B0609020204030204" pitchFamily="49" charset="0"/>
                        </a:rPr>
                        <a:t>int (*pf)()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latin typeface="Consolas" panose="020B0609020204030204" pitchFamily="49" charset="0"/>
                          <a:cs typeface="Consolas" panose="020B0609020204030204" pitchFamily="49" charset="0"/>
                        </a:rPr>
                        <a:t>PF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latin typeface="Consolas" panose="020B0609020204030204" pitchFamily="49" charset="0"/>
                          <a:cs typeface="Consolas" panose="020B0609020204030204" pitchFamily="49" charset="0"/>
                        </a:rPr>
                        <a:t>add r0, </a:t>
                      </a:r>
                      <a:r>
                        <a:rPr lang="en-US" sz="1400" b="0" dirty="0" err="1">
                          <a:solidFill>
                            <a:schemeClr val="tx2"/>
                          </a:solidFill>
                          <a:latin typeface="Consolas" panose="020B0609020204030204" pitchFamily="49" charset="0"/>
                          <a:cs typeface="Consolas" panose="020B0609020204030204" pitchFamily="49" charset="0"/>
                        </a:rPr>
                        <a:t>fp</a:t>
                      </a:r>
                      <a:r>
                        <a:rPr lang="en-US" sz="1400" b="0" dirty="0">
                          <a:solidFill>
                            <a:schemeClr val="tx2"/>
                          </a:solidFill>
                          <a:latin typeface="Consolas" panose="020B0609020204030204" pitchFamily="49" charset="0"/>
                          <a:cs typeface="Consolas" panose="020B0609020204030204" pitchFamily="49" charset="0"/>
                        </a:rPr>
                        <a:t>, -PF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err="1">
                          <a:solidFill>
                            <a:schemeClr val="tx2"/>
                          </a:solidFill>
                          <a:latin typeface="Consolas" panose="020B0609020204030204" pitchFamily="49" charset="0"/>
                          <a:cs typeface="Consolas" panose="020B0609020204030204" pitchFamily="49" charset="0"/>
                        </a:rPr>
                        <a:t>ldr</a:t>
                      </a:r>
                      <a:r>
                        <a:rPr lang="en-US" sz="1400" b="0" dirty="0">
                          <a:solidFill>
                            <a:schemeClr val="tx2"/>
                          </a:solidFill>
                          <a:latin typeface="Consolas" panose="020B0609020204030204" pitchFamily="49" charset="0"/>
                          <a:cs typeface="Consolas" panose="020B0609020204030204" pitchFamily="49" charset="0"/>
                        </a:rPr>
                        <a:t> r0, [</a:t>
                      </a:r>
                      <a:r>
                        <a:rPr lang="en-US" sz="1400" b="0" dirty="0" err="1">
                          <a:solidFill>
                            <a:schemeClr val="tx2"/>
                          </a:solidFill>
                          <a:latin typeface="Consolas" panose="020B0609020204030204" pitchFamily="49" charset="0"/>
                          <a:cs typeface="Consolas" panose="020B0609020204030204" pitchFamily="49" charset="0"/>
                        </a:rPr>
                        <a:t>fp</a:t>
                      </a:r>
                      <a:r>
                        <a:rPr lang="en-US" sz="1400" b="0" dirty="0">
                          <a:solidFill>
                            <a:schemeClr val="tx2"/>
                          </a:solidFill>
                          <a:latin typeface="Consolas" panose="020B0609020204030204" pitchFamily="49" charset="0"/>
                          <a:cs typeface="Consolas" panose="020B0609020204030204" pitchFamily="49" charset="0"/>
                        </a:rPr>
                        <a:t>, -PF]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latin typeface="Consolas" panose="020B0609020204030204" pitchFamily="49" charset="0"/>
                          <a:cs typeface="Consolas" panose="020B0609020204030204" pitchFamily="49" charset="0"/>
                        </a:rPr>
                        <a:t>str r0, [</a:t>
                      </a:r>
                      <a:r>
                        <a:rPr lang="en-US" sz="1400" b="0" dirty="0" err="1">
                          <a:solidFill>
                            <a:schemeClr val="tx2"/>
                          </a:solidFill>
                          <a:latin typeface="Consolas" panose="020B0609020204030204" pitchFamily="49" charset="0"/>
                          <a:cs typeface="Consolas" panose="020B0609020204030204" pitchFamily="49" charset="0"/>
                        </a:rPr>
                        <a:t>fp</a:t>
                      </a:r>
                      <a:r>
                        <a:rPr lang="en-US" sz="1400" b="0" dirty="0">
                          <a:solidFill>
                            <a:schemeClr val="tx2"/>
                          </a:solidFill>
                          <a:latin typeface="Consolas" panose="020B0609020204030204" pitchFamily="49" charset="0"/>
                          <a:cs typeface="Consolas" panose="020B0609020204030204" pitchFamily="49" charset="0"/>
                        </a:rPr>
                        <a:t>, -PF]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00906380"/>
                  </a:ext>
                </a:extLst>
              </a:tr>
            </a:tbl>
          </a:graphicData>
        </a:graphic>
      </p:graphicFrame>
      <p:sp>
        <p:nvSpPr>
          <p:cNvPr id="45" name="Left Arrow 44">
            <a:extLst>
              <a:ext uri="{FF2B5EF4-FFF2-40B4-BE49-F238E27FC236}">
                <a16:creationId xmlns:a16="http://schemas.microsoft.com/office/drawing/2014/main" id="{35D53B25-6A26-1906-3F48-47FD3041F0AB}"/>
              </a:ext>
            </a:extLst>
          </p:cNvPr>
          <p:cNvSpPr/>
          <p:nvPr/>
        </p:nvSpPr>
        <p:spPr>
          <a:xfrm>
            <a:off x="6419271" y="4354575"/>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8BD42029-1515-E581-93BC-6B774447D1D3}"/>
              </a:ext>
            </a:extLst>
          </p:cNvPr>
          <p:cNvSpPr txBox="1"/>
          <p:nvPr/>
        </p:nvSpPr>
        <p:spPr>
          <a:xfrm>
            <a:off x="6927105" y="4127195"/>
            <a:ext cx="428322" cy="338554"/>
          </a:xfrm>
          <a:prstGeom prst="rect">
            <a:avLst/>
          </a:prstGeom>
          <a:solidFill>
            <a:schemeClr val="accent4">
              <a:lumMod val="20000"/>
              <a:lumOff val="80000"/>
            </a:schemeClr>
          </a:solidFill>
          <a:ln w="31750">
            <a:solidFill>
              <a:schemeClr val="accent5"/>
            </a:solidFill>
          </a:ln>
        </p:spPr>
        <p:txBody>
          <a:bodyPr wrap="square" rtlCol="0">
            <a:spAutoFit/>
          </a:bodyPr>
          <a:lstStyle/>
          <a:p>
            <a:r>
              <a:rPr lang="en-US" sz="1600" dirty="0" err="1"/>
              <a:t>sp</a:t>
            </a:r>
            <a:r>
              <a:rPr lang="en-US" sz="1600" dirty="0"/>
              <a:t> </a:t>
            </a:r>
          </a:p>
        </p:txBody>
      </p:sp>
      <p:sp>
        <p:nvSpPr>
          <p:cNvPr id="47" name="Rounded Rectangle 46">
            <a:extLst>
              <a:ext uri="{FF2B5EF4-FFF2-40B4-BE49-F238E27FC236}">
                <a16:creationId xmlns:a16="http://schemas.microsoft.com/office/drawing/2014/main" id="{138D2754-6CA5-5A9E-A717-52A199B26C0D}"/>
              </a:ext>
            </a:extLst>
          </p:cNvPr>
          <p:cNvSpPr/>
          <p:nvPr/>
        </p:nvSpPr>
        <p:spPr bwMode="auto">
          <a:xfrm>
            <a:off x="7618826" y="2317807"/>
            <a:ext cx="3681305" cy="2533650"/>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400" dirty="0">
                <a:solidFill>
                  <a:srgbClr val="000000"/>
                </a:solidFill>
                <a:effectLst/>
                <a:latin typeface="Menlo" panose="020B0609030804020204" pitchFamily="49" charset="0"/>
              </a:rPr>
              <a:t>    .section .</a:t>
            </a:r>
            <a:r>
              <a:rPr lang="en-US" sz="1400" dirty="0" err="1">
                <a:solidFill>
                  <a:srgbClr val="000000"/>
                </a:solidFill>
                <a:effectLst/>
                <a:latin typeface="Menlo" panose="020B0609030804020204" pitchFamily="49" charset="0"/>
              </a:rPr>
              <a:t>rodata</a:t>
            </a:r>
            <a:endParaRPr lang="en-US" sz="1400" dirty="0">
              <a:solidFill>
                <a:srgbClr val="000000"/>
              </a:solidFill>
              <a:effectLst/>
              <a:latin typeface="Menlo" panose="020B0609030804020204" pitchFamily="49" charset="0"/>
            </a:endParaRPr>
          </a:p>
          <a:p>
            <a:r>
              <a:rPr lang="en-US" sz="1400" dirty="0">
                <a:solidFill>
                  <a:srgbClr val="000000"/>
                </a:solidFill>
                <a:effectLst/>
                <a:latin typeface="Menlo" panose="020B0609030804020204" pitchFamily="49" charset="0"/>
              </a:rPr>
              <a:t>.</a:t>
            </a:r>
            <a:r>
              <a:rPr lang="en-US" sz="1400" dirty="0" err="1">
                <a:solidFill>
                  <a:srgbClr val="000000"/>
                </a:solidFill>
                <a:effectLst/>
                <a:latin typeface="Menlo" panose="020B0609030804020204" pitchFamily="49" charset="0"/>
              </a:rPr>
              <a:t>Lmess</a:t>
            </a:r>
            <a:r>
              <a:rPr lang="en-US" sz="1400" dirty="0">
                <a:solidFill>
                  <a:srgbClr val="000000"/>
                </a:solidFill>
                <a:effectLst/>
                <a:latin typeface="Menlo" panose="020B0609030804020204" pitchFamily="49" charset="0"/>
              </a:rPr>
              <a:t>: .string "%d\n"</a:t>
            </a:r>
          </a:p>
          <a:p>
            <a:r>
              <a:rPr lang="en-US" sz="1400" dirty="0">
                <a:solidFill>
                  <a:srgbClr val="000000"/>
                </a:solidFill>
                <a:effectLst/>
                <a:latin typeface="Menlo" panose="020B0609030804020204" pitchFamily="49" charset="0"/>
              </a:rPr>
              <a:t>    .extern </a:t>
            </a:r>
            <a:r>
              <a:rPr lang="en-US" sz="1400" dirty="0" err="1">
                <a:solidFill>
                  <a:srgbClr val="000000"/>
                </a:solidFill>
                <a:effectLst/>
                <a:latin typeface="Menlo" panose="020B0609030804020204" pitchFamily="49" charset="0"/>
              </a:rPr>
              <a:t>printf</a:t>
            </a:r>
            <a:endParaRPr lang="en-US" sz="1400" dirty="0">
              <a:solidFill>
                <a:srgbClr val="000000"/>
              </a:solidFill>
              <a:effectLst/>
              <a:latin typeface="Menlo" panose="020B0609030804020204" pitchFamily="49" charset="0"/>
            </a:endParaRPr>
          </a:p>
          <a:p>
            <a:r>
              <a:rPr lang="en-US" sz="1400" dirty="0">
                <a:solidFill>
                  <a:srgbClr val="000000"/>
                </a:solidFill>
                <a:effectLst/>
                <a:latin typeface="Menlo" panose="020B0609030804020204" pitchFamily="49" charset="0"/>
              </a:rPr>
              <a:t>    .text</a:t>
            </a:r>
          </a:p>
          <a:p>
            <a:r>
              <a:rPr lang="en-US" sz="1400" dirty="0">
                <a:solidFill>
                  <a:srgbClr val="000000"/>
                </a:solidFill>
                <a:effectLst/>
                <a:latin typeface="Menlo" panose="020B0609030804020204" pitchFamily="49" charset="0"/>
              </a:rPr>
              <a:t>    .global main</a:t>
            </a:r>
          </a:p>
          <a:p>
            <a:r>
              <a:rPr lang="en-US" sz="1400" dirty="0">
                <a:solidFill>
                  <a:srgbClr val="000000"/>
                </a:solidFill>
                <a:effectLst/>
                <a:latin typeface="Menlo" panose="020B0609030804020204" pitchFamily="49" charset="0"/>
              </a:rPr>
              <a:t>    .type   main, %function</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equ</a:t>
            </a:r>
            <a:r>
              <a:rPr lang="en-US" sz="1400" dirty="0">
                <a:solidFill>
                  <a:srgbClr val="000000"/>
                </a:solidFill>
                <a:effectLst/>
                <a:latin typeface="Menlo" panose="020B0609030804020204" pitchFamily="49" charset="0"/>
              </a:rPr>
              <a:t>    FP_OFF, 4</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equ</a:t>
            </a:r>
            <a:r>
              <a:rPr lang="en-US" sz="1400" dirty="0">
                <a:solidFill>
                  <a:srgbClr val="000000"/>
                </a:solidFill>
                <a:effectLst/>
                <a:latin typeface="Menlo" panose="020B0609030804020204" pitchFamily="49" charset="0"/>
              </a:rPr>
              <a:t>    I,      4 + FP_OFF</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equ</a:t>
            </a:r>
            <a:r>
              <a:rPr lang="en-US" sz="1400" dirty="0">
                <a:solidFill>
                  <a:srgbClr val="000000"/>
                </a:solidFill>
                <a:effectLst/>
                <a:latin typeface="Menlo" panose="020B0609030804020204" pitchFamily="49" charset="0"/>
              </a:rPr>
              <a:t>    PF,     4 + I</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equ</a:t>
            </a:r>
            <a:r>
              <a:rPr lang="en-US" sz="1400" dirty="0">
                <a:solidFill>
                  <a:srgbClr val="000000"/>
                </a:solidFill>
                <a:effectLst/>
                <a:latin typeface="Menlo" panose="020B0609030804020204" pitchFamily="49" charset="0"/>
              </a:rPr>
              <a:t>    PAD,    0 + PF</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equ</a:t>
            </a:r>
            <a:r>
              <a:rPr lang="en-US" sz="1400" dirty="0">
                <a:solidFill>
                  <a:srgbClr val="000000"/>
                </a:solidFill>
                <a:effectLst/>
                <a:latin typeface="Menlo" panose="020B0609030804020204" pitchFamily="49" charset="0"/>
              </a:rPr>
              <a:t>    FRMADD, PAD-FP_OFF</a:t>
            </a:r>
          </a:p>
        </p:txBody>
      </p:sp>
    </p:spTree>
    <p:extLst>
      <p:ext uri="{BB962C8B-B14F-4D97-AF65-F5344CB8AC3E}">
        <p14:creationId xmlns:p14="http://schemas.microsoft.com/office/powerpoint/2010/main" val="3656458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D3020-B883-1DE7-3B56-7723E34575BC}"/>
              </a:ext>
            </a:extLst>
          </p:cNvPr>
          <p:cNvSpPr>
            <a:spLocks noGrp="1"/>
          </p:cNvSpPr>
          <p:nvPr>
            <p:ph type="title"/>
          </p:nvPr>
        </p:nvSpPr>
        <p:spPr>
          <a:xfrm>
            <a:off x="505421" y="119999"/>
            <a:ext cx="10515600" cy="477076"/>
          </a:xfrm>
        </p:spPr>
        <p:txBody>
          <a:bodyPr/>
          <a:lstStyle/>
          <a:p>
            <a:r>
              <a:rPr lang="en-US" dirty="0"/>
              <a:t>Working with Pointers on the stack</a:t>
            </a:r>
          </a:p>
        </p:txBody>
      </p:sp>
      <p:sp>
        <p:nvSpPr>
          <p:cNvPr id="4" name="Rounded Rectangle 3">
            <a:extLst>
              <a:ext uri="{FF2B5EF4-FFF2-40B4-BE49-F238E27FC236}">
                <a16:creationId xmlns:a16="http://schemas.microsoft.com/office/drawing/2014/main" id="{6B757099-4E37-9A43-21F2-D2C126307274}"/>
              </a:ext>
            </a:extLst>
          </p:cNvPr>
          <p:cNvSpPr/>
          <p:nvPr/>
        </p:nvSpPr>
        <p:spPr bwMode="auto">
          <a:xfrm>
            <a:off x="34054" y="597075"/>
            <a:ext cx="3867851" cy="4101346"/>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100" dirty="0">
                <a:solidFill>
                  <a:srgbClr val="000000"/>
                </a:solidFill>
                <a:effectLst/>
                <a:latin typeface="Menlo" panose="020B0609030804020204" pitchFamily="49" charset="0"/>
              </a:rPr>
              <a:t>int </a:t>
            </a:r>
          </a:p>
          <a:p>
            <a:r>
              <a:rPr lang="en-US" sz="1100" dirty="0">
                <a:solidFill>
                  <a:srgbClr val="000000"/>
                </a:solidFill>
                <a:effectLst/>
                <a:latin typeface="Menlo" panose="020B0609030804020204" pitchFamily="49" charset="0"/>
              </a:rPr>
              <a:t>sum(int j, int k)</a:t>
            </a:r>
          </a:p>
          <a:p>
            <a:r>
              <a:rPr lang="en-US" sz="1100" dirty="0">
                <a:solidFill>
                  <a:srgbClr val="000000"/>
                </a:solidFill>
                <a:effectLst/>
                <a:latin typeface="Menlo" panose="020B0609030804020204" pitchFamily="49" charset="0"/>
              </a:rPr>
              <a:t>{</a:t>
            </a:r>
          </a:p>
          <a:p>
            <a:r>
              <a:rPr lang="en-US" sz="1100" dirty="0">
                <a:solidFill>
                  <a:srgbClr val="000000"/>
                </a:solidFill>
                <a:effectLst/>
                <a:latin typeface="Menlo" panose="020B0609030804020204" pitchFamily="49" charset="0"/>
              </a:rPr>
              <a:t>    return j + k;</a:t>
            </a:r>
          </a:p>
          <a:p>
            <a:r>
              <a:rPr lang="en-US" sz="1100" dirty="0">
                <a:solidFill>
                  <a:srgbClr val="000000"/>
                </a:solidFill>
                <a:effectLst/>
                <a:latin typeface="Menlo" panose="020B0609030804020204" pitchFamily="49" charset="0"/>
              </a:rPr>
              <a:t>}</a:t>
            </a:r>
          </a:p>
          <a:p>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void </a:t>
            </a:r>
          </a:p>
          <a:p>
            <a:r>
              <a:rPr lang="en-US" sz="1100" dirty="0" err="1">
                <a:solidFill>
                  <a:srgbClr val="000000"/>
                </a:solidFill>
                <a:effectLst/>
                <a:latin typeface="Menlo" panose="020B0609030804020204" pitchFamily="49" charset="0"/>
              </a:rPr>
              <a:t>testp</a:t>
            </a:r>
            <a:r>
              <a:rPr lang="en-US" sz="1100" dirty="0">
                <a:solidFill>
                  <a:srgbClr val="000000"/>
                </a:solidFill>
                <a:effectLst/>
                <a:latin typeface="Menlo" panose="020B0609030804020204" pitchFamily="49" charset="0"/>
              </a:rPr>
              <a:t>(int j, int k, int (*</a:t>
            </a:r>
            <a:r>
              <a:rPr lang="en-US" sz="1100" dirty="0" err="1">
                <a:solidFill>
                  <a:srgbClr val="000000"/>
                </a:solidFill>
                <a:effectLst/>
                <a:latin typeface="Menlo" panose="020B0609030804020204" pitchFamily="49" charset="0"/>
              </a:rPr>
              <a:t>func</a:t>
            </a:r>
            <a:r>
              <a:rPr lang="en-US" sz="1100" dirty="0">
                <a:solidFill>
                  <a:srgbClr val="000000"/>
                </a:solidFill>
                <a:effectLst/>
                <a:latin typeface="Menlo" panose="020B0609030804020204" pitchFamily="49" charset="0"/>
              </a:rPr>
              <a:t>)(), int *</a:t>
            </a:r>
            <a:r>
              <a:rPr lang="en-US" sz="1100" dirty="0" err="1">
                <a:solidFill>
                  <a:srgbClr val="000000"/>
                </a:solidFill>
                <a:effectLst/>
                <a:latin typeface="Menlo" panose="020B0609030804020204" pitchFamily="49" charset="0"/>
              </a:rPr>
              <a:t>i</a:t>
            </a:r>
            <a:r>
              <a:rPr lang="en-US" sz="1100" dirty="0">
                <a:solidFill>
                  <a:srgbClr val="000000"/>
                </a:solidFill>
                <a:effectLst/>
                <a:latin typeface="Menlo" panose="020B0609030804020204" pitchFamily="49" charset="0"/>
              </a:rPr>
              <a:t>)</a:t>
            </a:r>
          </a:p>
          <a:p>
            <a:r>
              <a:rPr lang="en-US" sz="1100" dirty="0">
                <a:solidFill>
                  <a:srgbClr val="000000"/>
                </a:solidFill>
                <a:effectLst/>
                <a:latin typeface="Menlo" panose="020B0609030804020204" pitchFamily="49" charset="0"/>
              </a:rPr>
              <a:t>{</a:t>
            </a: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i</a:t>
            </a:r>
            <a:r>
              <a:rPr lang="en-US" sz="1100" dirty="0">
                <a:solidFill>
                  <a:srgbClr val="000000"/>
                </a:solidFill>
                <a:effectLst/>
                <a:latin typeface="Menlo" panose="020B0609030804020204" pitchFamily="49" charset="0"/>
              </a:rPr>
              <a:t> = </a:t>
            </a:r>
            <a:r>
              <a:rPr lang="en-US" sz="1100" dirty="0" err="1">
                <a:solidFill>
                  <a:srgbClr val="000000"/>
                </a:solidFill>
                <a:effectLst/>
                <a:latin typeface="Menlo" panose="020B0609030804020204" pitchFamily="49" charset="0"/>
              </a:rPr>
              <a:t>func</a:t>
            </a:r>
            <a:r>
              <a:rPr lang="en-US" sz="1100" dirty="0">
                <a:solidFill>
                  <a:srgbClr val="000000"/>
                </a:solidFill>
                <a:effectLst/>
                <a:latin typeface="Menlo" panose="020B0609030804020204" pitchFamily="49" charset="0"/>
              </a:rPr>
              <a:t>(</a:t>
            </a:r>
            <a:r>
              <a:rPr lang="en-US" sz="1100" dirty="0" err="1">
                <a:solidFill>
                  <a:srgbClr val="000000"/>
                </a:solidFill>
                <a:effectLst/>
                <a:latin typeface="Menlo" panose="020B0609030804020204" pitchFamily="49" charset="0"/>
              </a:rPr>
              <a:t>j,k</a:t>
            </a:r>
            <a:r>
              <a:rPr lang="en-US" sz="1100" dirty="0">
                <a:solidFill>
                  <a:srgbClr val="000000"/>
                </a:solidFill>
                <a:effectLst/>
                <a:latin typeface="Menlo" panose="020B0609030804020204" pitchFamily="49" charset="0"/>
              </a:rPr>
              <a:t>);</a:t>
            </a:r>
          </a:p>
          <a:p>
            <a:r>
              <a:rPr lang="en-US" sz="1100" dirty="0">
                <a:solidFill>
                  <a:srgbClr val="000000"/>
                </a:solidFill>
                <a:effectLst/>
                <a:latin typeface="Menlo" panose="020B0609030804020204" pitchFamily="49" charset="0"/>
              </a:rPr>
              <a:t>    return;</a:t>
            </a:r>
          </a:p>
          <a:p>
            <a:r>
              <a:rPr lang="en-US" sz="1100" dirty="0">
                <a:solidFill>
                  <a:srgbClr val="000000"/>
                </a:solidFill>
                <a:effectLst/>
                <a:latin typeface="Menlo" panose="020B0609030804020204" pitchFamily="49" charset="0"/>
              </a:rPr>
              <a:t>}</a:t>
            </a:r>
          </a:p>
          <a:p>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int</a:t>
            </a:r>
          </a:p>
          <a:p>
            <a:r>
              <a:rPr lang="en-US" sz="1100" dirty="0">
                <a:solidFill>
                  <a:srgbClr val="000000"/>
                </a:solidFill>
                <a:effectLst/>
                <a:latin typeface="Menlo" panose="020B0609030804020204" pitchFamily="49" charset="0"/>
              </a:rPr>
              <a:t>main()</a:t>
            </a:r>
          </a:p>
          <a:p>
            <a:r>
              <a:rPr lang="en-US" sz="1100" dirty="0">
                <a:solidFill>
                  <a:srgbClr val="000000"/>
                </a:solidFill>
                <a:effectLst/>
                <a:latin typeface="Menlo" panose="020B0609030804020204" pitchFamily="49" charset="0"/>
              </a:rPr>
              <a:t>{</a:t>
            </a:r>
          </a:p>
          <a:p>
            <a:r>
              <a:rPr lang="en-US" sz="1100" dirty="0">
                <a:solidFill>
                  <a:srgbClr val="000000"/>
                </a:solidFill>
                <a:effectLst/>
                <a:latin typeface="Menlo" panose="020B0609030804020204" pitchFamily="49" charset="0"/>
              </a:rPr>
              <a:t>    int </a:t>
            </a:r>
            <a:r>
              <a:rPr lang="en-US" sz="1100" dirty="0" err="1">
                <a:solidFill>
                  <a:srgbClr val="000000"/>
                </a:solidFill>
                <a:effectLst/>
                <a:latin typeface="Menlo" panose="020B0609030804020204" pitchFamily="49" charset="0"/>
              </a:rPr>
              <a:t>i</a:t>
            </a:r>
            <a:r>
              <a:rPr lang="en-US" sz="1100" dirty="0">
                <a:solidFill>
                  <a:srgbClr val="000000"/>
                </a:solidFill>
                <a:effectLst/>
                <a:latin typeface="Menlo" panose="020B0609030804020204" pitchFamily="49" charset="0"/>
              </a:rPr>
              <a:t>;</a:t>
            </a:r>
          </a:p>
          <a:p>
            <a:r>
              <a:rPr lang="en-US" sz="1100" dirty="0">
                <a:solidFill>
                  <a:srgbClr val="000000"/>
                </a:solidFill>
                <a:effectLst/>
                <a:latin typeface="Menlo" panose="020B0609030804020204" pitchFamily="49" charset="0"/>
              </a:rPr>
              <a:t>    int (*pf)() = add;</a:t>
            </a:r>
          </a:p>
          <a:p>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testp</a:t>
            </a:r>
            <a:r>
              <a:rPr lang="en-US" sz="1100" dirty="0">
                <a:solidFill>
                  <a:srgbClr val="000000"/>
                </a:solidFill>
                <a:effectLst/>
                <a:latin typeface="Menlo" panose="020B0609030804020204" pitchFamily="49" charset="0"/>
              </a:rPr>
              <a:t>(1, 2, pf, &amp;</a:t>
            </a:r>
            <a:r>
              <a:rPr lang="en-US" sz="1100" dirty="0" err="1">
                <a:solidFill>
                  <a:srgbClr val="000000"/>
                </a:solidFill>
                <a:effectLst/>
                <a:latin typeface="Menlo" panose="020B0609030804020204" pitchFamily="49" charset="0"/>
              </a:rPr>
              <a:t>i</a:t>
            </a:r>
            <a:r>
              <a:rPr lang="en-US" sz="1100" dirty="0">
                <a:solidFill>
                  <a:srgbClr val="000000"/>
                </a:solidFill>
                <a:effectLst/>
                <a:latin typeface="Menlo" panose="020B0609030804020204" pitchFamily="49" charset="0"/>
              </a:rPr>
              <a:t>);</a:t>
            </a: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printf</a:t>
            </a:r>
            <a:r>
              <a:rPr lang="en-US" sz="1100" dirty="0">
                <a:solidFill>
                  <a:srgbClr val="000000"/>
                </a:solidFill>
                <a:effectLst/>
                <a:latin typeface="Menlo" panose="020B0609030804020204" pitchFamily="49" charset="0"/>
              </a:rPr>
              <a:t>("%d\n", </a:t>
            </a:r>
            <a:r>
              <a:rPr lang="en-US" sz="1100" dirty="0" err="1">
                <a:solidFill>
                  <a:srgbClr val="000000"/>
                </a:solidFill>
                <a:effectLst/>
                <a:latin typeface="Menlo" panose="020B0609030804020204" pitchFamily="49" charset="0"/>
              </a:rPr>
              <a:t>i</a:t>
            </a:r>
            <a:r>
              <a:rPr lang="en-US" sz="1100" dirty="0">
                <a:solidFill>
                  <a:srgbClr val="000000"/>
                </a:solidFill>
                <a:effectLst/>
                <a:latin typeface="Menlo" panose="020B0609030804020204" pitchFamily="49" charset="0"/>
              </a:rPr>
              <a:t>);</a:t>
            </a:r>
          </a:p>
          <a:p>
            <a:r>
              <a:rPr lang="en-US" sz="1100" dirty="0">
                <a:solidFill>
                  <a:srgbClr val="000000"/>
                </a:solidFill>
                <a:effectLst/>
                <a:latin typeface="Menlo" panose="020B0609030804020204" pitchFamily="49" charset="0"/>
              </a:rPr>
              <a:t>    return EXIT_SUCCESS;</a:t>
            </a:r>
          </a:p>
          <a:p>
            <a:r>
              <a:rPr lang="en-US" sz="1100" dirty="0">
                <a:solidFill>
                  <a:srgbClr val="000000"/>
                </a:solidFill>
                <a:effectLst/>
                <a:latin typeface="Menlo" panose="020B0609030804020204" pitchFamily="49" charset="0"/>
              </a:rPr>
              <a:t>}</a:t>
            </a:r>
          </a:p>
        </p:txBody>
      </p:sp>
      <p:graphicFrame>
        <p:nvGraphicFramePr>
          <p:cNvPr id="44" name="Table 43">
            <a:extLst>
              <a:ext uri="{FF2B5EF4-FFF2-40B4-BE49-F238E27FC236}">
                <a16:creationId xmlns:a16="http://schemas.microsoft.com/office/drawing/2014/main" id="{A2061EE1-FF49-E05E-7BF2-774E8E68B300}"/>
              </a:ext>
            </a:extLst>
          </p:cNvPr>
          <p:cNvGraphicFramePr>
            <a:graphicFrameLocks/>
          </p:cNvGraphicFramePr>
          <p:nvPr/>
        </p:nvGraphicFramePr>
        <p:xfrm>
          <a:off x="389322" y="5599448"/>
          <a:ext cx="7708014" cy="1127760"/>
        </p:xfrm>
        <a:graphic>
          <a:graphicData uri="http://schemas.openxmlformats.org/drawingml/2006/table">
            <a:tbl>
              <a:tblPr firstRow="1">
                <a:tableStyleId>{FABFCF23-3B69-468F-B69F-88F6DE6A72F2}</a:tableStyleId>
              </a:tblPr>
              <a:tblGrid>
                <a:gridCol w="1271235">
                  <a:extLst>
                    <a:ext uri="{9D8B030D-6E8A-4147-A177-3AD203B41FA5}">
                      <a16:colId xmlns:a16="http://schemas.microsoft.com/office/drawing/2014/main" val="2146949649"/>
                    </a:ext>
                  </a:extLst>
                </a:gridCol>
                <a:gridCol w="928360">
                  <a:extLst>
                    <a:ext uri="{9D8B030D-6E8A-4147-A177-3AD203B41FA5}">
                      <a16:colId xmlns:a16="http://schemas.microsoft.com/office/drawing/2014/main" val="1067220819"/>
                    </a:ext>
                  </a:extLst>
                </a:gridCol>
                <a:gridCol w="1739137">
                  <a:extLst>
                    <a:ext uri="{9D8B030D-6E8A-4147-A177-3AD203B41FA5}">
                      <a16:colId xmlns:a16="http://schemas.microsoft.com/office/drawing/2014/main" val="2822646746"/>
                    </a:ext>
                  </a:extLst>
                </a:gridCol>
                <a:gridCol w="1905582">
                  <a:extLst>
                    <a:ext uri="{9D8B030D-6E8A-4147-A177-3AD203B41FA5}">
                      <a16:colId xmlns:a16="http://schemas.microsoft.com/office/drawing/2014/main" val="2065921853"/>
                    </a:ext>
                  </a:extLst>
                </a:gridCol>
                <a:gridCol w="1863700">
                  <a:extLst>
                    <a:ext uri="{9D8B030D-6E8A-4147-A177-3AD203B41FA5}">
                      <a16:colId xmlns:a16="http://schemas.microsoft.com/office/drawing/2014/main" val="156893117"/>
                    </a:ext>
                  </a:extLst>
                </a:gridCol>
              </a:tblGrid>
              <a:tr h="285528">
                <a:tc>
                  <a:txBody>
                    <a:bodyPr/>
                    <a:lstStyle/>
                    <a:p>
                      <a:pPr algn="ctr"/>
                      <a:endParaRPr lang="en-US" sz="1400" dirty="0"/>
                    </a:p>
                    <a:p>
                      <a:pPr algn="ctr"/>
                      <a:r>
                        <a:rPr lang="en-US" sz="1400" dirty="0"/>
                        <a:t>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400" dirty="0"/>
                        <a:t>distance from </a:t>
                      </a:r>
                      <a:r>
                        <a:rPr lang="en-US" sz="1400" dirty="0" err="1"/>
                        <a:t>fp</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Address on Stack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Read 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t>Write 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87993257"/>
                  </a:ext>
                </a:extLst>
              </a:tr>
              <a:tr h="165703">
                <a:tc>
                  <a:txBody>
                    <a:bodyPr/>
                    <a:lstStyle/>
                    <a:p>
                      <a:pPr algn="l"/>
                      <a:r>
                        <a:rPr lang="en-US" sz="1400" b="0" i="0" dirty="0">
                          <a:solidFill>
                            <a:srgbClr val="0070C0"/>
                          </a:solidFill>
                          <a:latin typeface="Consolas" panose="020B0609020204030204" pitchFamily="49" charset="0"/>
                          <a:cs typeface="Consolas" panose="020B0609020204030204" pitchFamily="49" charset="0"/>
                        </a:rPr>
                        <a:t>int </a:t>
                      </a:r>
                      <a:r>
                        <a:rPr lang="en-US" sz="1400" b="0" i="0" dirty="0" err="1">
                          <a:solidFill>
                            <a:srgbClr val="0070C0"/>
                          </a:solidFill>
                          <a:latin typeface="Consolas" panose="020B0609020204030204" pitchFamily="49" charset="0"/>
                          <a:cs typeface="Consolas" panose="020B0609020204030204" pitchFamily="49" charset="0"/>
                        </a:rPr>
                        <a:t>i</a:t>
                      </a:r>
                      <a:endParaRPr lang="en-US" sz="1400" b="0" i="0" dirty="0">
                        <a:solidFill>
                          <a:srgbClr val="0070C0"/>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latin typeface="Consolas" panose="020B0609020204030204" pitchFamily="49" charset="0"/>
                          <a:cs typeface="Consolas" panose="020B0609020204030204" pitchFamily="49" charset="0"/>
                        </a:rPr>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latin typeface="Consolas" panose="020B0609020204030204" pitchFamily="49" charset="0"/>
                          <a:cs typeface="Consolas" panose="020B0609020204030204" pitchFamily="49" charset="0"/>
                        </a:rPr>
                        <a:t>add r0, </a:t>
                      </a:r>
                      <a:r>
                        <a:rPr lang="en-US" sz="1400" b="0" dirty="0" err="1">
                          <a:solidFill>
                            <a:schemeClr val="tx2"/>
                          </a:solidFill>
                          <a:latin typeface="Consolas" panose="020B0609020204030204" pitchFamily="49" charset="0"/>
                          <a:cs typeface="Consolas" panose="020B0609020204030204" pitchFamily="49" charset="0"/>
                        </a:rPr>
                        <a:t>fp</a:t>
                      </a:r>
                      <a:r>
                        <a:rPr lang="en-US" sz="1400" b="0" dirty="0">
                          <a:solidFill>
                            <a:schemeClr val="tx2"/>
                          </a:solidFill>
                          <a:latin typeface="Consolas" panose="020B0609020204030204" pitchFamily="49" charset="0"/>
                          <a:cs typeface="Consolas" panose="020B0609020204030204" pitchFamily="49" charset="0"/>
                        </a:rPr>
                        <a:t>, -I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err="1">
                          <a:solidFill>
                            <a:schemeClr val="tx2"/>
                          </a:solidFill>
                          <a:latin typeface="Consolas" panose="020B0609020204030204" pitchFamily="49" charset="0"/>
                          <a:cs typeface="Consolas" panose="020B0609020204030204" pitchFamily="49" charset="0"/>
                        </a:rPr>
                        <a:t>ldr</a:t>
                      </a:r>
                      <a:r>
                        <a:rPr lang="en-US" sz="1400" b="0" dirty="0">
                          <a:solidFill>
                            <a:schemeClr val="tx2"/>
                          </a:solidFill>
                          <a:latin typeface="Consolas" panose="020B0609020204030204" pitchFamily="49" charset="0"/>
                          <a:cs typeface="Consolas" panose="020B0609020204030204" pitchFamily="49" charset="0"/>
                        </a:rPr>
                        <a:t> r0, [</a:t>
                      </a:r>
                      <a:r>
                        <a:rPr lang="en-US" sz="1400" b="0" dirty="0" err="1">
                          <a:solidFill>
                            <a:schemeClr val="tx2"/>
                          </a:solidFill>
                          <a:latin typeface="Consolas" panose="020B0609020204030204" pitchFamily="49" charset="0"/>
                          <a:cs typeface="Consolas" panose="020B0609020204030204" pitchFamily="49" charset="0"/>
                        </a:rPr>
                        <a:t>fp</a:t>
                      </a:r>
                      <a:r>
                        <a:rPr lang="en-US" sz="1400" b="0" dirty="0">
                          <a:solidFill>
                            <a:schemeClr val="tx2"/>
                          </a:solidFill>
                          <a:latin typeface="Consolas" panose="020B0609020204030204" pitchFamily="49" charset="0"/>
                          <a:cs typeface="Consolas" panose="020B0609020204030204" pitchFamily="49" charset="0"/>
                        </a:rPr>
                        <a:t>, -I]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latin typeface="Consolas" panose="020B0609020204030204" pitchFamily="49" charset="0"/>
                          <a:cs typeface="Consolas" panose="020B0609020204030204" pitchFamily="49" charset="0"/>
                        </a:rPr>
                        <a:t>str r0, [</a:t>
                      </a:r>
                      <a:r>
                        <a:rPr lang="en-US" sz="1400" b="0" dirty="0" err="1">
                          <a:solidFill>
                            <a:schemeClr val="tx2"/>
                          </a:solidFill>
                          <a:latin typeface="Consolas" panose="020B0609020204030204" pitchFamily="49" charset="0"/>
                          <a:cs typeface="Consolas" panose="020B0609020204030204" pitchFamily="49" charset="0"/>
                        </a:rPr>
                        <a:t>fp</a:t>
                      </a:r>
                      <a:r>
                        <a:rPr lang="en-US" sz="1400" b="0" dirty="0">
                          <a:solidFill>
                            <a:schemeClr val="tx2"/>
                          </a:solidFill>
                          <a:latin typeface="Consolas" panose="020B0609020204030204" pitchFamily="49" charset="0"/>
                          <a:cs typeface="Consolas" panose="020B0609020204030204" pitchFamily="49" charset="0"/>
                        </a:rPr>
                        <a:t>, -I]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6785819"/>
                  </a:ext>
                </a:extLst>
              </a:tr>
              <a:tr h="1631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accent1"/>
                          </a:solidFill>
                          <a:latin typeface="Consolas" panose="020B0609020204030204" pitchFamily="49" charset="0"/>
                          <a:cs typeface="Consolas" panose="020B0609020204030204" pitchFamily="49" charset="0"/>
                        </a:rPr>
                        <a:t>int (*pf)()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latin typeface="Consolas" panose="020B0609020204030204" pitchFamily="49" charset="0"/>
                          <a:cs typeface="Consolas" panose="020B0609020204030204" pitchFamily="49" charset="0"/>
                        </a:rPr>
                        <a:t>PF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latin typeface="Consolas" panose="020B0609020204030204" pitchFamily="49" charset="0"/>
                          <a:cs typeface="Consolas" panose="020B0609020204030204" pitchFamily="49" charset="0"/>
                        </a:rPr>
                        <a:t>add r0, </a:t>
                      </a:r>
                      <a:r>
                        <a:rPr lang="en-US" sz="1400" b="0" dirty="0" err="1">
                          <a:solidFill>
                            <a:schemeClr val="tx2"/>
                          </a:solidFill>
                          <a:latin typeface="Consolas" panose="020B0609020204030204" pitchFamily="49" charset="0"/>
                          <a:cs typeface="Consolas" panose="020B0609020204030204" pitchFamily="49" charset="0"/>
                        </a:rPr>
                        <a:t>fp</a:t>
                      </a:r>
                      <a:r>
                        <a:rPr lang="en-US" sz="1400" b="0" dirty="0">
                          <a:solidFill>
                            <a:schemeClr val="tx2"/>
                          </a:solidFill>
                          <a:latin typeface="Consolas" panose="020B0609020204030204" pitchFamily="49" charset="0"/>
                          <a:cs typeface="Consolas" panose="020B0609020204030204" pitchFamily="49" charset="0"/>
                        </a:rPr>
                        <a:t>, -PF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err="1">
                          <a:solidFill>
                            <a:schemeClr val="tx2"/>
                          </a:solidFill>
                          <a:latin typeface="Consolas" panose="020B0609020204030204" pitchFamily="49" charset="0"/>
                          <a:cs typeface="Consolas" panose="020B0609020204030204" pitchFamily="49" charset="0"/>
                        </a:rPr>
                        <a:t>ldr</a:t>
                      </a:r>
                      <a:r>
                        <a:rPr lang="en-US" sz="1400" b="0" dirty="0">
                          <a:solidFill>
                            <a:schemeClr val="tx2"/>
                          </a:solidFill>
                          <a:latin typeface="Consolas" panose="020B0609020204030204" pitchFamily="49" charset="0"/>
                          <a:cs typeface="Consolas" panose="020B0609020204030204" pitchFamily="49" charset="0"/>
                        </a:rPr>
                        <a:t> r0, [</a:t>
                      </a:r>
                      <a:r>
                        <a:rPr lang="en-US" sz="1400" b="0" dirty="0" err="1">
                          <a:solidFill>
                            <a:schemeClr val="tx2"/>
                          </a:solidFill>
                          <a:latin typeface="Consolas" panose="020B0609020204030204" pitchFamily="49" charset="0"/>
                          <a:cs typeface="Consolas" panose="020B0609020204030204" pitchFamily="49" charset="0"/>
                        </a:rPr>
                        <a:t>fp</a:t>
                      </a:r>
                      <a:r>
                        <a:rPr lang="en-US" sz="1400" b="0" dirty="0">
                          <a:solidFill>
                            <a:schemeClr val="tx2"/>
                          </a:solidFill>
                          <a:latin typeface="Consolas" panose="020B0609020204030204" pitchFamily="49" charset="0"/>
                          <a:cs typeface="Consolas" panose="020B0609020204030204" pitchFamily="49" charset="0"/>
                        </a:rPr>
                        <a:t>, -PF]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latin typeface="Consolas" panose="020B0609020204030204" pitchFamily="49" charset="0"/>
                          <a:cs typeface="Consolas" panose="020B0609020204030204" pitchFamily="49" charset="0"/>
                        </a:rPr>
                        <a:t>str r0, [</a:t>
                      </a:r>
                      <a:r>
                        <a:rPr lang="en-US" sz="1400" b="0" dirty="0" err="1">
                          <a:solidFill>
                            <a:schemeClr val="tx2"/>
                          </a:solidFill>
                          <a:latin typeface="Consolas" panose="020B0609020204030204" pitchFamily="49" charset="0"/>
                          <a:cs typeface="Consolas" panose="020B0609020204030204" pitchFamily="49" charset="0"/>
                        </a:rPr>
                        <a:t>fp</a:t>
                      </a:r>
                      <a:r>
                        <a:rPr lang="en-US" sz="1400" b="0" dirty="0">
                          <a:solidFill>
                            <a:schemeClr val="tx2"/>
                          </a:solidFill>
                          <a:latin typeface="Consolas" panose="020B0609020204030204" pitchFamily="49" charset="0"/>
                          <a:cs typeface="Consolas" panose="020B0609020204030204" pitchFamily="49" charset="0"/>
                        </a:rPr>
                        <a:t>, -PF]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00906380"/>
                  </a:ext>
                </a:extLst>
              </a:tr>
            </a:tbl>
          </a:graphicData>
        </a:graphic>
      </p:graphicFrame>
      <p:sp>
        <p:nvSpPr>
          <p:cNvPr id="3" name="Rounded Rectangle 2">
            <a:extLst>
              <a:ext uri="{FF2B5EF4-FFF2-40B4-BE49-F238E27FC236}">
                <a16:creationId xmlns:a16="http://schemas.microsoft.com/office/drawing/2014/main" id="{8BFA3E6D-0687-A76F-0C82-DAF626562295}"/>
              </a:ext>
            </a:extLst>
          </p:cNvPr>
          <p:cNvSpPr/>
          <p:nvPr/>
        </p:nvSpPr>
        <p:spPr bwMode="auto">
          <a:xfrm>
            <a:off x="4063162" y="529775"/>
            <a:ext cx="2842933" cy="2185273"/>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100" dirty="0">
                <a:solidFill>
                  <a:srgbClr val="000000"/>
                </a:solidFill>
                <a:effectLst/>
                <a:latin typeface="Menlo" panose="020B0609030804020204" pitchFamily="49" charset="0"/>
              </a:rPr>
              <a:t>    .global sum</a:t>
            </a:r>
          </a:p>
          <a:p>
            <a:r>
              <a:rPr lang="en-US" sz="1100" dirty="0">
                <a:solidFill>
                  <a:srgbClr val="000000"/>
                </a:solidFill>
                <a:effectLst/>
                <a:latin typeface="Menlo" panose="020B0609030804020204" pitchFamily="49" charset="0"/>
              </a:rPr>
              <a:t>    .type   sum, %function</a:t>
            </a:r>
          </a:p>
          <a:p>
            <a:r>
              <a:rPr lang="en-US" sz="1100" dirty="0">
                <a:solidFill>
                  <a:srgbClr val="000000"/>
                </a:solidFill>
                <a:effectLst/>
                <a:latin typeface="Menlo" panose="020B0609030804020204" pitchFamily="49" charset="0"/>
              </a:rPr>
              <a:t>add:</a:t>
            </a:r>
          </a:p>
          <a:p>
            <a:r>
              <a:rPr lang="en-US" sz="1100" dirty="0">
                <a:solidFill>
                  <a:srgbClr val="000000"/>
                </a:solidFill>
                <a:effectLst/>
                <a:latin typeface="Menlo" panose="020B0609030804020204" pitchFamily="49" charset="0"/>
              </a:rPr>
              <a:t>    push    {</a:t>
            </a:r>
            <a:r>
              <a:rPr lang="en-US" sz="1100" dirty="0" err="1">
                <a:solidFill>
                  <a:srgbClr val="000000"/>
                </a:solidFill>
                <a:effectLst/>
                <a:latin typeface="Menlo" panose="020B0609030804020204" pitchFamily="49" charset="0"/>
              </a:rPr>
              <a:t>fp</a:t>
            </a:r>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lr</a:t>
            </a:r>
            <a:r>
              <a:rPr lang="en-US" sz="1100" dirty="0">
                <a:solidFill>
                  <a:srgbClr val="000000"/>
                </a:solidFill>
                <a:effectLst/>
                <a:latin typeface="Menlo" panose="020B0609030804020204" pitchFamily="49" charset="0"/>
              </a:rPr>
              <a:t>}</a:t>
            </a:r>
          </a:p>
          <a:p>
            <a:r>
              <a:rPr lang="en-US" sz="1100" dirty="0">
                <a:solidFill>
                  <a:srgbClr val="000000"/>
                </a:solidFill>
                <a:effectLst/>
                <a:latin typeface="Menlo" panose="020B0609030804020204" pitchFamily="49" charset="0"/>
              </a:rPr>
              <a:t>    add     </a:t>
            </a:r>
            <a:r>
              <a:rPr lang="en-US" sz="1100" dirty="0" err="1">
                <a:solidFill>
                  <a:srgbClr val="000000"/>
                </a:solidFill>
                <a:effectLst/>
                <a:latin typeface="Menlo" panose="020B0609030804020204" pitchFamily="49" charset="0"/>
              </a:rPr>
              <a:t>fp</a:t>
            </a:r>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sp</a:t>
            </a:r>
            <a:r>
              <a:rPr lang="en-US" sz="1100" dirty="0">
                <a:solidFill>
                  <a:srgbClr val="000000"/>
                </a:solidFill>
                <a:effectLst/>
                <a:latin typeface="Menlo" panose="020B0609030804020204" pitchFamily="49" charset="0"/>
              </a:rPr>
              <a:t>, FP_OFF</a:t>
            </a:r>
            <a:br>
              <a:rPr lang="en-US" sz="1100" dirty="0">
                <a:solidFill>
                  <a:srgbClr val="000000"/>
                </a:solidFill>
                <a:effectLst/>
                <a:latin typeface="Menlo" panose="020B0609030804020204" pitchFamily="49" charset="0"/>
              </a:rPr>
            </a:br>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add     r0, r0, r1</a:t>
            </a:r>
            <a:br>
              <a:rPr lang="en-US" sz="1100" dirty="0">
                <a:solidFill>
                  <a:srgbClr val="000000"/>
                </a:solidFill>
                <a:effectLst/>
                <a:latin typeface="Menlo" panose="020B0609030804020204" pitchFamily="49" charset="0"/>
              </a:rPr>
            </a:br>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sub     </a:t>
            </a:r>
            <a:r>
              <a:rPr lang="en-US" sz="1100" dirty="0" err="1">
                <a:solidFill>
                  <a:srgbClr val="000000"/>
                </a:solidFill>
                <a:effectLst/>
                <a:latin typeface="Menlo" panose="020B0609030804020204" pitchFamily="49" charset="0"/>
              </a:rPr>
              <a:t>sp</a:t>
            </a:r>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fp</a:t>
            </a:r>
            <a:r>
              <a:rPr lang="en-US" sz="1100" dirty="0">
                <a:solidFill>
                  <a:srgbClr val="000000"/>
                </a:solidFill>
                <a:effectLst/>
                <a:latin typeface="Menlo" panose="020B0609030804020204" pitchFamily="49" charset="0"/>
              </a:rPr>
              <a:t>, FP_OFF</a:t>
            </a:r>
          </a:p>
          <a:p>
            <a:r>
              <a:rPr lang="en-US" sz="1100" dirty="0">
                <a:solidFill>
                  <a:srgbClr val="000000"/>
                </a:solidFill>
                <a:effectLst/>
                <a:latin typeface="Menlo" panose="020B0609030804020204" pitchFamily="49" charset="0"/>
              </a:rPr>
              <a:t>    pop     {</a:t>
            </a:r>
            <a:r>
              <a:rPr lang="en-US" sz="1100" dirty="0" err="1">
                <a:solidFill>
                  <a:srgbClr val="000000"/>
                </a:solidFill>
                <a:effectLst/>
                <a:latin typeface="Menlo" panose="020B0609030804020204" pitchFamily="49" charset="0"/>
              </a:rPr>
              <a:t>fp</a:t>
            </a:r>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lr</a:t>
            </a:r>
            <a:r>
              <a:rPr lang="en-US" sz="1100" dirty="0">
                <a:solidFill>
                  <a:srgbClr val="000000"/>
                </a:solidFill>
                <a:effectLst/>
                <a:latin typeface="Menlo" panose="020B0609030804020204" pitchFamily="49" charset="0"/>
              </a:rPr>
              <a:t>}</a:t>
            </a:r>
          </a:p>
          <a:p>
            <a:r>
              <a:rPr lang="en-US" sz="1100" dirty="0">
                <a:solidFill>
                  <a:srgbClr val="000000"/>
                </a:solidFill>
                <a:effectLst/>
                <a:latin typeface="Menlo" panose="020B0609030804020204" pitchFamily="49" charset="0"/>
              </a:rPr>
              <a:t>    bx      </a:t>
            </a:r>
            <a:r>
              <a:rPr lang="en-US" sz="1100" dirty="0" err="1">
                <a:solidFill>
                  <a:srgbClr val="000000"/>
                </a:solidFill>
                <a:effectLst/>
                <a:latin typeface="Menlo" panose="020B0609030804020204" pitchFamily="49" charset="0"/>
              </a:rPr>
              <a:t>lr</a:t>
            </a:r>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.size sum, (. - sum)</a:t>
            </a:r>
          </a:p>
        </p:txBody>
      </p:sp>
      <p:sp>
        <p:nvSpPr>
          <p:cNvPr id="10" name="Rounded Rectangle 9">
            <a:extLst>
              <a:ext uri="{FF2B5EF4-FFF2-40B4-BE49-F238E27FC236}">
                <a16:creationId xmlns:a16="http://schemas.microsoft.com/office/drawing/2014/main" id="{FFA5DD66-B49A-A029-585E-4A74D2310B5F}"/>
              </a:ext>
            </a:extLst>
          </p:cNvPr>
          <p:cNvSpPr/>
          <p:nvPr/>
        </p:nvSpPr>
        <p:spPr bwMode="auto">
          <a:xfrm>
            <a:off x="7981237" y="448544"/>
            <a:ext cx="4113518" cy="5443210"/>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100" dirty="0">
                <a:solidFill>
                  <a:srgbClr val="000000"/>
                </a:solidFill>
                <a:effectLst/>
                <a:latin typeface="Menlo" panose="020B0609030804020204" pitchFamily="49" charset="0"/>
              </a:rPr>
              <a:t>    .global main</a:t>
            </a:r>
          </a:p>
          <a:p>
            <a:r>
              <a:rPr lang="en-US" sz="1100" dirty="0">
                <a:solidFill>
                  <a:srgbClr val="000000"/>
                </a:solidFill>
                <a:effectLst/>
                <a:latin typeface="Menlo" panose="020B0609030804020204" pitchFamily="49" charset="0"/>
              </a:rPr>
              <a:t>    .type   main, %function</a:t>
            </a: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equ</a:t>
            </a:r>
            <a:r>
              <a:rPr lang="en-US" sz="1100" dirty="0">
                <a:solidFill>
                  <a:srgbClr val="000000"/>
                </a:solidFill>
                <a:effectLst/>
                <a:latin typeface="Menlo" panose="020B0609030804020204" pitchFamily="49" charset="0"/>
              </a:rPr>
              <a:t>    FP_OFF, 4</a:t>
            </a: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equ</a:t>
            </a:r>
            <a:r>
              <a:rPr lang="en-US" sz="1100" dirty="0">
                <a:solidFill>
                  <a:srgbClr val="000000"/>
                </a:solidFill>
                <a:effectLst/>
                <a:latin typeface="Menlo" panose="020B0609030804020204" pitchFamily="49" charset="0"/>
              </a:rPr>
              <a:t>    I,      4 + FP_OFF</a:t>
            </a: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equ</a:t>
            </a:r>
            <a:r>
              <a:rPr lang="en-US" sz="1100" dirty="0">
                <a:solidFill>
                  <a:srgbClr val="000000"/>
                </a:solidFill>
                <a:effectLst/>
                <a:latin typeface="Menlo" panose="020B0609030804020204" pitchFamily="49" charset="0"/>
              </a:rPr>
              <a:t>    PF,     4 + I</a:t>
            </a: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equ</a:t>
            </a:r>
            <a:r>
              <a:rPr lang="en-US" sz="1100" dirty="0">
                <a:solidFill>
                  <a:srgbClr val="000000"/>
                </a:solidFill>
                <a:effectLst/>
                <a:latin typeface="Menlo" panose="020B0609030804020204" pitchFamily="49" charset="0"/>
              </a:rPr>
              <a:t>    PAD,    0 + PF</a:t>
            </a: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equ</a:t>
            </a:r>
            <a:r>
              <a:rPr lang="en-US" sz="1100" dirty="0">
                <a:solidFill>
                  <a:srgbClr val="000000"/>
                </a:solidFill>
                <a:effectLst/>
                <a:latin typeface="Menlo" panose="020B0609030804020204" pitchFamily="49" charset="0"/>
              </a:rPr>
              <a:t>    FRMADD, PAD-FP_OFF</a:t>
            </a:r>
          </a:p>
          <a:p>
            <a:r>
              <a:rPr lang="en-US" sz="1100" dirty="0">
                <a:solidFill>
                  <a:srgbClr val="000000"/>
                </a:solidFill>
                <a:effectLst/>
                <a:latin typeface="Menlo" panose="020B0609030804020204" pitchFamily="49" charset="0"/>
              </a:rPr>
              <a:t>main:</a:t>
            </a:r>
          </a:p>
          <a:p>
            <a:r>
              <a:rPr lang="en-US" sz="1100" dirty="0">
                <a:solidFill>
                  <a:srgbClr val="000000"/>
                </a:solidFill>
                <a:effectLst/>
                <a:latin typeface="Menlo" panose="020B0609030804020204" pitchFamily="49" charset="0"/>
              </a:rPr>
              <a:t>    push    {</a:t>
            </a:r>
            <a:r>
              <a:rPr lang="en-US" sz="1100" dirty="0" err="1">
                <a:solidFill>
                  <a:srgbClr val="000000"/>
                </a:solidFill>
                <a:effectLst/>
                <a:latin typeface="Menlo" panose="020B0609030804020204" pitchFamily="49" charset="0"/>
              </a:rPr>
              <a:t>fp</a:t>
            </a:r>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lr</a:t>
            </a:r>
            <a:r>
              <a:rPr lang="en-US" sz="1100" dirty="0">
                <a:solidFill>
                  <a:srgbClr val="000000"/>
                </a:solidFill>
                <a:effectLst/>
                <a:latin typeface="Menlo" panose="020B0609030804020204" pitchFamily="49" charset="0"/>
              </a:rPr>
              <a:t>}</a:t>
            </a:r>
          </a:p>
          <a:p>
            <a:r>
              <a:rPr lang="en-US" sz="1100" dirty="0">
                <a:solidFill>
                  <a:srgbClr val="000000"/>
                </a:solidFill>
                <a:effectLst/>
                <a:latin typeface="Menlo" panose="020B0609030804020204" pitchFamily="49" charset="0"/>
              </a:rPr>
              <a:t>    add     </a:t>
            </a:r>
            <a:r>
              <a:rPr lang="en-US" sz="1100" dirty="0" err="1">
                <a:solidFill>
                  <a:srgbClr val="000000"/>
                </a:solidFill>
                <a:effectLst/>
                <a:latin typeface="Menlo" panose="020B0609030804020204" pitchFamily="49" charset="0"/>
              </a:rPr>
              <a:t>fp</a:t>
            </a:r>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sp</a:t>
            </a:r>
            <a:r>
              <a:rPr lang="en-US" sz="1100" dirty="0">
                <a:solidFill>
                  <a:srgbClr val="000000"/>
                </a:solidFill>
                <a:effectLst/>
                <a:latin typeface="Menlo" panose="020B0609030804020204" pitchFamily="49" charset="0"/>
              </a:rPr>
              <a:t>, FP_OFF</a:t>
            </a:r>
          </a:p>
          <a:p>
            <a:r>
              <a:rPr lang="en-US" sz="1100" dirty="0">
                <a:solidFill>
                  <a:srgbClr val="000000"/>
                </a:solidFill>
                <a:effectLst/>
                <a:latin typeface="Menlo" panose="020B0609030804020204" pitchFamily="49" charset="0"/>
              </a:rPr>
              <a:t>    add     </a:t>
            </a:r>
            <a:r>
              <a:rPr lang="en-US" sz="1100" dirty="0" err="1">
                <a:solidFill>
                  <a:srgbClr val="000000"/>
                </a:solidFill>
                <a:effectLst/>
                <a:latin typeface="Menlo" panose="020B0609030804020204" pitchFamily="49" charset="0"/>
              </a:rPr>
              <a:t>sp</a:t>
            </a:r>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sp</a:t>
            </a:r>
            <a:r>
              <a:rPr lang="en-US" sz="1100" dirty="0">
                <a:solidFill>
                  <a:srgbClr val="000000"/>
                </a:solidFill>
                <a:effectLst/>
                <a:latin typeface="Menlo" panose="020B0609030804020204" pitchFamily="49" charset="0"/>
              </a:rPr>
              <a:t>,-FRMADD</a:t>
            </a:r>
            <a:br>
              <a:rPr lang="en-US" sz="1100" dirty="0">
                <a:solidFill>
                  <a:srgbClr val="000000"/>
                </a:solidFill>
                <a:effectLst/>
                <a:latin typeface="Menlo" panose="020B0609030804020204" pitchFamily="49" charset="0"/>
              </a:rPr>
            </a:br>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ldr</a:t>
            </a:r>
            <a:r>
              <a:rPr lang="en-US" sz="1100" dirty="0">
                <a:solidFill>
                  <a:srgbClr val="000000"/>
                </a:solidFill>
                <a:effectLst/>
                <a:latin typeface="Menlo" panose="020B0609030804020204" pitchFamily="49" charset="0"/>
              </a:rPr>
              <a:t>     r2, =sum        // </a:t>
            </a:r>
            <a:r>
              <a:rPr lang="en-US" sz="1100" dirty="0" err="1">
                <a:solidFill>
                  <a:srgbClr val="000000"/>
                </a:solidFill>
                <a:effectLst/>
                <a:latin typeface="Menlo" panose="020B0609030804020204" pitchFamily="49" charset="0"/>
              </a:rPr>
              <a:t>func</a:t>
            </a:r>
            <a:r>
              <a:rPr lang="en-US" sz="1100" dirty="0">
                <a:solidFill>
                  <a:srgbClr val="000000"/>
                </a:solidFill>
                <a:effectLst/>
                <a:latin typeface="Menlo" panose="020B0609030804020204" pitchFamily="49" charset="0"/>
              </a:rPr>
              <a:t> address</a:t>
            </a:r>
          </a:p>
          <a:p>
            <a:r>
              <a:rPr lang="en-US" sz="1100" dirty="0">
                <a:solidFill>
                  <a:srgbClr val="000000"/>
                </a:solidFill>
                <a:effectLst/>
                <a:latin typeface="Menlo" panose="020B0609030804020204" pitchFamily="49" charset="0"/>
              </a:rPr>
              <a:t>    add     r1, </a:t>
            </a:r>
            <a:r>
              <a:rPr lang="en-US" sz="1100" dirty="0" err="1">
                <a:solidFill>
                  <a:srgbClr val="000000"/>
                </a:solidFill>
                <a:effectLst/>
                <a:latin typeface="Menlo" panose="020B0609030804020204" pitchFamily="49" charset="0"/>
              </a:rPr>
              <a:t>fp</a:t>
            </a:r>
            <a:r>
              <a:rPr lang="en-US" sz="1100" dirty="0">
                <a:solidFill>
                  <a:srgbClr val="000000"/>
                </a:solidFill>
                <a:effectLst/>
                <a:latin typeface="Menlo" panose="020B0609030804020204" pitchFamily="49" charset="0"/>
              </a:rPr>
              <a:t>, -PF     // PF address </a:t>
            </a:r>
          </a:p>
          <a:p>
            <a:r>
              <a:rPr lang="en-US" sz="1100" dirty="0">
                <a:solidFill>
                  <a:srgbClr val="000000"/>
                </a:solidFill>
                <a:effectLst/>
                <a:latin typeface="Menlo" panose="020B0609030804020204" pitchFamily="49" charset="0"/>
              </a:rPr>
              <a:t>    str     r2, [r1]        // store in pf</a:t>
            </a:r>
          </a:p>
          <a:p>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mov     r0, 1           // </a:t>
            </a:r>
            <a:r>
              <a:rPr lang="en-US" sz="1100" dirty="0" err="1">
                <a:solidFill>
                  <a:srgbClr val="000000"/>
                </a:solidFill>
                <a:effectLst/>
                <a:latin typeface="Menlo" panose="020B0609030804020204" pitchFamily="49" charset="0"/>
              </a:rPr>
              <a:t>arg</a:t>
            </a:r>
            <a:r>
              <a:rPr lang="en-US" sz="1100" dirty="0">
                <a:solidFill>
                  <a:srgbClr val="000000"/>
                </a:solidFill>
                <a:effectLst/>
                <a:latin typeface="Menlo" panose="020B0609030804020204" pitchFamily="49" charset="0"/>
              </a:rPr>
              <a:t> 1: 1</a:t>
            </a:r>
          </a:p>
          <a:p>
            <a:r>
              <a:rPr lang="en-US" sz="1100" dirty="0">
                <a:solidFill>
                  <a:srgbClr val="000000"/>
                </a:solidFill>
                <a:effectLst/>
                <a:latin typeface="Menlo" panose="020B0609030804020204" pitchFamily="49" charset="0"/>
              </a:rPr>
              <a:t>    mov     r1, 2           // </a:t>
            </a:r>
            <a:r>
              <a:rPr lang="en-US" sz="1100" dirty="0" err="1">
                <a:solidFill>
                  <a:srgbClr val="000000"/>
                </a:solidFill>
                <a:effectLst/>
                <a:latin typeface="Menlo" panose="020B0609030804020204" pitchFamily="49" charset="0"/>
              </a:rPr>
              <a:t>arg</a:t>
            </a:r>
            <a:r>
              <a:rPr lang="en-US" sz="1100" dirty="0">
                <a:solidFill>
                  <a:srgbClr val="000000"/>
                </a:solidFill>
                <a:effectLst/>
                <a:latin typeface="Menlo" panose="020B0609030804020204" pitchFamily="49" charset="0"/>
              </a:rPr>
              <a:t> 2: 2</a:t>
            </a: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ldr</a:t>
            </a:r>
            <a:r>
              <a:rPr lang="en-US" sz="1100" dirty="0">
                <a:solidFill>
                  <a:srgbClr val="000000"/>
                </a:solidFill>
                <a:effectLst/>
                <a:latin typeface="Menlo" panose="020B0609030804020204" pitchFamily="49" charset="0"/>
              </a:rPr>
              <a:t>     r2, [</a:t>
            </a:r>
            <a:r>
              <a:rPr lang="en-US" sz="1100" dirty="0" err="1">
                <a:solidFill>
                  <a:srgbClr val="000000"/>
                </a:solidFill>
                <a:effectLst/>
                <a:latin typeface="Menlo" panose="020B0609030804020204" pitchFamily="49" charset="0"/>
              </a:rPr>
              <a:t>fp</a:t>
            </a:r>
            <a:r>
              <a:rPr lang="en-US" sz="1100" dirty="0">
                <a:solidFill>
                  <a:srgbClr val="000000"/>
                </a:solidFill>
                <a:effectLst/>
                <a:latin typeface="Menlo" panose="020B0609030804020204" pitchFamily="49" charset="0"/>
              </a:rPr>
              <a:t>, -PF]   // </a:t>
            </a:r>
            <a:r>
              <a:rPr lang="en-US" sz="1100" dirty="0" err="1">
                <a:solidFill>
                  <a:srgbClr val="000000"/>
                </a:solidFill>
                <a:effectLst/>
                <a:latin typeface="Menlo" panose="020B0609030804020204" pitchFamily="49" charset="0"/>
              </a:rPr>
              <a:t>arg</a:t>
            </a:r>
            <a:r>
              <a:rPr lang="en-US" sz="1100" dirty="0">
                <a:solidFill>
                  <a:srgbClr val="000000"/>
                </a:solidFill>
                <a:effectLst/>
                <a:latin typeface="Menlo" panose="020B0609030804020204" pitchFamily="49" charset="0"/>
              </a:rPr>
              <a:t> 3: (*pf)()</a:t>
            </a:r>
          </a:p>
          <a:p>
            <a:r>
              <a:rPr lang="en-US" sz="1100" dirty="0">
                <a:solidFill>
                  <a:srgbClr val="000000"/>
                </a:solidFill>
                <a:effectLst/>
                <a:latin typeface="Menlo" panose="020B0609030804020204" pitchFamily="49" charset="0"/>
              </a:rPr>
              <a:t>    add     r3, </a:t>
            </a:r>
            <a:r>
              <a:rPr lang="en-US" sz="1100" dirty="0" err="1">
                <a:solidFill>
                  <a:srgbClr val="000000"/>
                </a:solidFill>
                <a:effectLst/>
                <a:latin typeface="Menlo" panose="020B0609030804020204" pitchFamily="49" charset="0"/>
              </a:rPr>
              <a:t>fp</a:t>
            </a:r>
            <a:r>
              <a:rPr lang="en-US" sz="1100" dirty="0">
                <a:solidFill>
                  <a:srgbClr val="000000"/>
                </a:solidFill>
                <a:effectLst/>
                <a:latin typeface="Menlo" panose="020B0609030804020204" pitchFamily="49" charset="0"/>
              </a:rPr>
              <a:t>, -I      // </a:t>
            </a:r>
            <a:r>
              <a:rPr lang="en-US" sz="1100" dirty="0" err="1">
                <a:solidFill>
                  <a:srgbClr val="000000"/>
                </a:solidFill>
                <a:effectLst/>
                <a:latin typeface="Menlo" panose="020B0609030804020204" pitchFamily="49" charset="0"/>
              </a:rPr>
              <a:t>arg</a:t>
            </a:r>
            <a:r>
              <a:rPr lang="en-US" sz="1100" dirty="0">
                <a:solidFill>
                  <a:srgbClr val="000000"/>
                </a:solidFill>
                <a:effectLst/>
                <a:latin typeface="Menlo" panose="020B0609030804020204" pitchFamily="49" charset="0"/>
              </a:rPr>
              <a:t> 4: &amp;I</a:t>
            </a:r>
          </a:p>
          <a:p>
            <a:r>
              <a:rPr lang="en-US" sz="1100" dirty="0">
                <a:solidFill>
                  <a:srgbClr val="000000"/>
                </a:solidFill>
                <a:effectLst/>
                <a:latin typeface="Menlo" panose="020B0609030804020204" pitchFamily="49" charset="0"/>
              </a:rPr>
              <a:t>    bl      </a:t>
            </a:r>
            <a:r>
              <a:rPr lang="en-US" sz="1100" dirty="0" err="1">
                <a:solidFill>
                  <a:srgbClr val="000000"/>
                </a:solidFill>
                <a:effectLst/>
                <a:latin typeface="Menlo" panose="020B0609030804020204" pitchFamily="49" charset="0"/>
              </a:rPr>
              <a:t>testp</a:t>
            </a:r>
            <a:br>
              <a:rPr lang="en-US" sz="1100" dirty="0">
                <a:solidFill>
                  <a:srgbClr val="000000"/>
                </a:solidFill>
                <a:effectLst/>
                <a:latin typeface="Menlo" panose="020B0609030804020204" pitchFamily="49" charset="0"/>
              </a:rPr>
            </a:br>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ldr</a:t>
            </a:r>
            <a:r>
              <a:rPr lang="en-US" sz="1100" dirty="0">
                <a:solidFill>
                  <a:srgbClr val="000000"/>
                </a:solidFill>
                <a:effectLst/>
                <a:latin typeface="Menlo" panose="020B0609030804020204" pitchFamily="49" charset="0"/>
              </a:rPr>
              <a:t>     r0, =.</a:t>
            </a:r>
            <a:r>
              <a:rPr lang="en-US" sz="1100" dirty="0" err="1">
                <a:solidFill>
                  <a:srgbClr val="000000"/>
                </a:solidFill>
                <a:effectLst/>
                <a:latin typeface="Menlo" panose="020B0609030804020204" pitchFamily="49" charset="0"/>
              </a:rPr>
              <a:t>Lmess</a:t>
            </a:r>
            <a:r>
              <a:rPr lang="en-US" sz="1100" dirty="0">
                <a:solidFill>
                  <a:srgbClr val="000000"/>
                </a:solidFill>
                <a:effectLst/>
                <a:latin typeface="Menlo" panose="020B0609030804020204" pitchFamily="49" charset="0"/>
              </a:rPr>
              <a:t>     // </a:t>
            </a:r>
            <a:r>
              <a:rPr lang="en-US" sz="1100" dirty="0" err="1">
                <a:solidFill>
                  <a:srgbClr val="000000"/>
                </a:solidFill>
                <a:effectLst/>
                <a:latin typeface="Menlo" panose="020B0609030804020204" pitchFamily="49" charset="0"/>
              </a:rPr>
              <a:t>arg</a:t>
            </a:r>
            <a:r>
              <a:rPr lang="en-US" sz="1100" dirty="0">
                <a:solidFill>
                  <a:srgbClr val="000000"/>
                </a:solidFill>
                <a:effectLst/>
                <a:latin typeface="Menlo" panose="020B0609030804020204" pitchFamily="49" charset="0"/>
              </a:rPr>
              <a:t> 1: "%d\n"</a:t>
            </a: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ldr</a:t>
            </a:r>
            <a:r>
              <a:rPr lang="en-US" sz="1100" dirty="0">
                <a:solidFill>
                  <a:srgbClr val="000000"/>
                </a:solidFill>
                <a:effectLst/>
                <a:latin typeface="Menlo" panose="020B0609030804020204" pitchFamily="49" charset="0"/>
              </a:rPr>
              <a:t>     r1, [</a:t>
            </a:r>
            <a:r>
              <a:rPr lang="en-US" sz="1100" dirty="0" err="1">
                <a:solidFill>
                  <a:srgbClr val="000000"/>
                </a:solidFill>
                <a:effectLst/>
                <a:latin typeface="Menlo" panose="020B0609030804020204" pitchFamily="49" charset="0"/>
              </a:rPr>
              <a:t>fp</a:t>
            </a:r>
            <a:r>
              <a:rPr lang="en-US" sz="1100" dirty="0">
                <a:solidFill>
                  <a:srgbClr val="000000"/>
                </a:solidFill>
                <a:effectLst/>
                <a:latin typeface="Menlo" panose="020B0609030804020204" pitchFamily="49" charset="0"/>
              </a:rPr>
              <a:t>, -I]    // </a:t>
            </a:r>
            <a:r>
              <a:rPr lang="en-US" sz="1100" dirty="0" err="1">
                <a:solidFill>
                  <a:srgbClr val="000000"/>
                </a:solidFill>
                <a:effectLst/>
                <a:latin typeface="Menlo" panose="020B0609030804020204" pitchFamily="49" charset="0"/>
              </a:rPr>
              <a:t>arg</a:t>
            </a:r>
            <a:r>
              <a:rPr lang="en-US" sz="1100" dirty="0">
                <a:solidFill>
                  <a:srgbClr val="000000"/>
                </a:solidFill>
                <a:effectLst/>
                <a:latin typeface="Menlo" panose="020B0609030804020204" pitchFamily="49" charset="0"/>
              </a:rPr>
              <a:t> 2: </a:t>
            </a:r>
            <a:r>
              <a:rPr lang="en-US" sz="1100" dirty="0" err="1">
                <a:solidFill>
                  <a:srgbClr val="000000"/>
                </a:solidFill>
                <a:effectLst/>
                <a:latin typeface="Menlo" panose="020B0609030804020204" pitchFamily="49" charset="0"/>
              </a:rPr>
              <a:t>i</a:t>
            </a:r>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bl      </a:t>
            </a:r>
            <a:r>
              <a:rPr lang="en-US" sz="1100" dirty="0" err="1">
                <a:solidFill>
                  <a:srgbClr val="000000"/>
                </a:solidFill>
                <a:effectLst/>
                <a:latin typeface="Menlo" panose="020B0609030804020204" pitchFamily="49" charset="0"/>
              </a:rPr>
              <a:t>printf</a:t>
            </a:r>
            <a:br>
              <a:rPr lang="en-US" sz="1100" dirty="0">
                <a:solidFill>
                  <a:srgbClr val="000000"/>
                </a:solidFill>
                <a:effectLst/>
                <a:latin typeface="Menlo" panose="020B0609030804020204" pitchFamily="49" charset="0"/>
              </a:rPr>
            </a:br>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sub     </a:t>
            </a:r>
            <a:r>
              <a:rPr lang="en-US" sz="1100" dirty="0" err="1">
                <a:solidFill>
                  <a:srgbClr val="000000"/>
                </a:solidFill>
                <a:effectLst/>
                <a:latin typeface="Menlo" panose="020B0609030804020204" pitchFamily="49" charset="0"/>
              </a:rPr>
              <a:t>sp</a:t>
            </a:r>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fp</a:t>
            </a:r>
            <a:r>
              <a:rPr lang="en-US" sz="1100" dirty="0">
                <a:solidFill>
                  <a:srgbClr val="000000"/>
                </a:solidFill>
                <a:effectLst/>
                <a:latin typeface="Menlo" panose="020B0609030804020204" pitchFamily="49" charset="0"/>
              </a:rPr>
              <a:t>, FP_OFF</a:t>
            </a:r>
          </a:p>
          <a:p>
            <a:r>
              <a:rPr lang="en-US" sz="1100" dirty="0">
                <a:solidFill>
                  <a:srgbClr val="000000"/>
                </a:solidFill>
                <a:effectLst/>
                <a:latin typeface="Menlo" panose="020B0609030804020204" pitchFamily="49" charset="0"/>
              </a:rPr>
              <a:t>    pop     {</a:t>
            </a:r>
            <a:r>
              <a:rPr lang="en-US" sz="1100" dirty="0" err="1">
                <a:solidFill>
                  <a:srgbClr val="000000"/>
                </a:solidFill>
                <a:effectLst/>
                <a:latin typeface="Menlo" panose="020B0609030804020204" pitchFamily="49" charset="0"/>
              </a:rPr>
              <a:t>fp</a:t>
            </a:r>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lr</a:t>
            </a:r>
            <a:r>
              <a:rPr lang="en-US" sz="1100" dirty="0">
                <a:solidFill>
                  <a:srgbClr val="000000"/>
                </a:solidFill>
                <a:effectLst/>
                <a:latin typeface="Menlo" panose="020B0609030804020204" pitchFamily="49" charset="0"/>
              </a:rPr>
              <a:t>}</a:t>
            </a:r>
          </a:p>
          <a:p>
            <a:r>
              <a:rPr lang="en-US" sz="1100" dirty="0">
                <a:solidFill>
                  <a:srgbClr val="000000"/>
                </a:solidFill>
                <a:effectLst/>
                <a:latin typeface="Menlo" panose="020B0609030804020204" pitchFamily="49" charset="0"/>
              </a:rPr>
              <a:t>    bx      </a:t>
            </a:r>
            <a:r>
              <a:rPr lang="en-US" sz="1100" dirty="0" err="1">
                <a:solidFill>
                  <a:srgbClr val="000000"/>
                </a:solidFill>
                <a:effectLst/>
                <a:latin typeface="Menlo" panose="020B0609030804020204" pitchFamily="49" charset="0"/>
              </a:rPr>
              <a:t>lr</a:t>
            </a:r>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.size main, (. - main)</a:t>
            </a:r>
          </a:p>
        </p:txBody>
      </p:sp>
      <p:grpSp>
        <p:nvGrpSpPr>
          <p:cNvPr id="53" name="Group 52">
            <a:extLst>
              <a:ext uri="{FF2B5EF4-FFF2-40B4-BE49-F238E27FC236}">
                <a16:creationId xmlns:a16="http://schemas.microsoft.com/office/drawing/2014/main" id="{ACDABB18-D390-AD6C-CBFE-D55D46CCFE77}"/>
              </a:ext>
            </a:extLst>
          </p:cNvPr>
          <p:cNvGrpSpPr/>
          <p:nvPr/>
        </p:nvGrpSpPr>
        <p:grpSpPr>
          <a:xfrm>
            <a:off x="2901124" y="2756570"/>
            <a:ext cx="4918856" cy="2707838"/>
            <a:chOff x="2901124" y="2756570"/>
            <a:chExt cx="4918856" cy="2707838"/>
          </a:xfrm>
        </p:grpSpPr>
        <p:sp>
          <p:nvSpPr>
            <p:cNvPr id="9" name="Rounded Rectangle 8">
              <a:extLst>
                <a:ext uri="{FF2B5EF4-FFF2-40B4-BE49-F238E27FC236}">
                  <a16:creationId xmlns:a16="http://schemas.microsoft.com/office/drawing/2014/main" id="{A88E62D7-3700-21A5-71D3-8DF437B69AB5}"/>
                </a:ext>
              </a:extLst>
            </p:cNvPr>
            <p:cNvSpPr/>
            <p:nvPr/>
          </p:nvSpPr>
          <p:spPr bwMode="auto">
            <a:xfrm>
              <a:off x="3706462" y="2756570"/>
              <a:ext cx="4113518" cy="2707838"/>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100" dirty="0">
                  <a:solidFill>
                    <a:srgbClr val="000000"/>
                  </a:solidFill>
                  <a:effectLst/>
                  <a:latin typeface="Menlo" panose="020B0609030804020204" pitchFamily="49" charset="0"/>
                </a:rPr>
                <a:t>    .global </a:t>
              </a:r>
              <a:r>
                <a:rPr lang="en-US" sz="1100" dirty="0" err="1">
                  <a:solidFill>
                    <a:srgbClr val="000000"/>
                  </a:solidFill>
                  <a:effectLst/>
                  <a:latin typeface="Menlo" panose="020B0609030804020204" pitchFamily="49" charset="0"/>
                </a:rPr>
                <a:t>testp</a:t>
              </a:r>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.type   </a:t>
              </a:r>
              <a:r>
                <a:rPr lang="en-US" sz="1100" dirty="0" err="1">
                  <a:solidFill>
                    <a:srgbClr val="000000"/>
                  </a:solidFill>
                  <a:effectLst/>
                  <a:latin typeface="Menlo" panose="020B0609030804020204" pitchFamily="49" charset="0"/>
                </a:rPr>
                <a:t>testp</a:t>
              </a:r>
              <a:r>
                <a:rPr lang="en-US" sz="1100" dirty="0">
                  <a:solidFill>
                    <a:srgbClr val="000000"/>
                  </a:solidFill>
                  <a:effectLst/>
                  <a:latin typeface="Menlo" panose="020B0609030804020204" pitchFamily="49" charset="0"/>
                </a:rPr>
                <a:t>, %function</a:t>
              </a: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equ</a:t>
              </a:r>
              <a:r>
                <a:rPr lang="en-US" sz="1100" dirty="0">
                  <a:solidFill>
                    <a:srgbClr val="000000"/>
                  </a:solidFill>
                  <a:effectLst/>
                  <a:latin typeface="Menlo" panose="020B0609030804020204" pitchFamily="49" charset="0"/>
                </a:rPr>
                <a:t>    FP_OFF, 12</a:t>
              </a:r>
            </a:p>
            <a:p>
              <a:r>
                <a:rPr lang="en-US" sz="1100" dirty="0" err="1">
                  <a:solidFill>
                    <a:srgbClr val="000000"/>
                  </a:solidFill>
                  <a:effectLst/>
                  <a:latin typeface="Menlo" panose="020B0609030804020204" pitchFamily="49" charset="0"/>
                </a:rPr>
                <a:t>testp</a:t>
              </a:r>
              <a:r>
                <a:rPr lang="en-US" sz="1100" dirty="0">
                  <a:solidFill>
                    <a:srgbClr val="000000"/>
                  </a:solidFill>
                  <a:effectLst/>
                  <a:latin typeface="Menlo" panose="020B0609030804020204" pitchFamily="49" charset="0"/>
                </a:rPr>
                <a:t>:</a:t>
              </a:r>
            </a:p>
            <a:p>
              <a:r>
                <a:rPr lang="en-US" sz="1100" dirty="0">
                  <a:solidFill>
                    <a:srgbClr val="000000"/>
                  </a:solidFill>
                  <a:effectLst/>
                  <a:latin typeface="Menlo" panose="020B0609030804020204" pitchFamily="49" charset="0"/>
                </a:rPr>
                <a:t>    push    {r4, r5, </a:t>
              </a:r>
              <a:r>
                <a:rPr lang="en-US" sz="1100" dirty="0" err="1">
                  <a:solidFill>
                    <a:srgbClr val="000000"/>
                  </a:solidFill>
                  <a:effectLst/>
                  <a:latin typeface="Menlo" panose="020B0609030804020204" pitchFamily="49" charset="0"/>
                </a:rPr>
                <a:t>fp</a:t>
              </a:r>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lr</a:t>
              </a:r>
              <a:r>
                <a:rPr lang="en-US" sz="1100" dirty="0">
                  <a:solidFill>
                    <a:srgbClr val="000000"/>
                  </a:solidFill>
                  <a:effectLst/>
                  <a:latin typeface="Menlo" panose="020B0609030804020204" pitchFamily="49" charset="0"/>
                </a:rPr>
                <a:t>}</a:t>
              </a:r>
            </a:p>
            <a:p>
              <a:r>
                <a:rPr lang="en-US" sz="1100" dirty="0">
                  <a:solidFill>
                    <a:srgbClr val="000000"/>
                  </a:solidFill>
                  <a:effectLst/>
                  <a:latin typeface="Menlo" panose="020B0609030804020204" pitchFamily="49" charset="0"/>
                </a:rPr>
                <a:t>    add     </a:t>
              </a:r>
              <a:r>
                <a:rPr lang="en-US" sz="1100" dirty="0" err="1">
                  <a:solidFill>
                    <a:srgbClr val="000000"/>
                  </a:solidFill>
                  <a:effectLst/>
                  <a:latin typeface="Menlo" panose="020B0609030804020204" pitchFamily="49" charset="0"/>
                </a:rPr>
                <a:t>fp</a:t>
              </a:r>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sp</a:t>
              </a:r>
              <a:r>
                <a:rPr lang="en-US" sz="1100" dirty="0">
                  <a:solidFill>
                    <a:srgbClr val="000000"/>
                  </a:solidFill>
                  <a:effectLst/>
                  <a:latin typeface="Menlo" panose="020B0609030804020204" pitchFamily="49" charset="0"/>
                </a:rPr>
                <a:t>, FP_OFF</a:t>
              </a:r>
            </a:p>
            <a:p>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mov     r4, r3          // save </a:t>
              </a:r>
              <a:r>
                <a:rPr lang="en-US" sz="1100" dirty="0" err="1">
                  <a:solidFill>
                    <a:srgbClr val="000000"/>
                  </a:solidFill>
                  <a:effectLst/>
                  <a:latin typeface="Menlo" panose="020B0609030804020204" pitchFamily="49" charset="0"/>
                </a:rPr>
                <a:t>i</a:t>
              </a:r>
              <a:endParaRPr lang="en-US" sz="1100" dirty="0">
                <a:solidFill>
                  <a:srgbClr val="000000"/>
                </a:solidFill>
                <a:effectLst/>
                <a:latin typeface="Menlo" panose="020B0609030804020204" pitchFamily="49" charset="0"/>
              </a:endParaRPr>
            </a:p>
            <a:p>
              <a:r>
                <a:rPr lang="en-US" sz="1100" dirty="0">
                  <a:solidFill>
                    <a:schemeClr val="accent1"/>
                  </a:solidFill>
                  <a:effectLst/>
                  <a:latin typeface="Menlo" panose="020B0609030804020204" pitchFamily="49" charset="0"/>
                </a:rPr>
                <a:t>    </a:t>
              </a:r>
              <a:r>
                <a:rPr lang="en-US" sz="1100" dirty="0" err="1">
                  <a:solidFill>
                    <a:schemeClr val="accent1"/>
                  </a:solidFill>
                  <a:effectLst/>
                  <a:latin typeface="Menlo" panose="020B0609030804020204" pitchFamily="49" charset="0"/>
                </a:rPr>
                <a:t>blx</a:t>
              </a:r>
              <a:r>
                <a:rPr lang="en-US" sz="1100" dirty="0">
                  <a:solidFill>
                    <a:schemeClr val="accent1"/>
                  </a:solidFill>
                  <a:effectLst/>
                  <a:latin typeface="Menlo" panose="020B0609030804020204" pitchFamily="49" charset="0"/>
                </a:rPr>
                <a:t>     r2              // r0=</a:t>
              </a:r>
              <a:r>
                <a:rPr lang="en-US" sz="1100" dirty="0" err="1">
                  <a:solidFill>
                    <a:schemeClr val="accent1"/>
                  </a:solidFill>
                  <a:effectLst/>
                  <a:latin typeface="Menlo" panose="020B0609030804020204" pitchFamily="49" charset="0"/>
                </a:rPr>
                <a:t>func</a:t>
              </a:r>
              <a:r>
                <a:rPr lang="en-US" sz="1100" dirty="0">
                  <a:solidFill>
                    <a:schemeClr val="accent1"/>
                  </a:solidFill>
                  <a:effectLst/>
                  <a:latin typeface="Menlo" panose="020B0609030804020204" pitchFamily="49" charset="0"/>
                </a:rPr>
                <a:t>(r0,r1)</a:t>
              </a:r>
            </a:p>
            <a:p>
              <a:r>
                <a:rPr lang="en-US" sz="1100" dirty="0">
                  <a:solidFill>
                    <a:srgbClr val="000000"/>
                  </a:solidFill>
                  <a:effectLst/>
                  <a:latin typeface="Menlo" panose="020B0609030804020204" pitchFamily="49" charset="0"/>
                </a:rPr>
                <a:t>    str     r0, [r4]        // *</a:t>
              </a:r>
              <a:r>
                <a:rPr lang="en-US" sz="1100" dirty="0" err="1">
                  <a:solidFill>
                    <a:srgbClr val="000000"/>
                  </a:solidFill>
                  <a:effectLst/>
                  <a:latin typeface="Menlo" panose="020B0609030804020204" pitchFamily="49" charset="0"/>
                </a:rPr>
                <a:t>i</a:t>
              </a:r>
              <a:r>
                <a:rPr lang="en-US" sz="1100" dirty="0">
                  <a:solidFill>
                    <a:srgbClr val="000000"/>
                  </a:solidFill>
                  <a:effectLst/>
                  <a:latin typeface="Menlo" panose="020B0609030804020204" pitchFamily="49" charset="0"/>
                </a:rPr>
                <a:t> =r0</a:t>
              </a:r>
              <a:br>
                <a:rPr lang="en-US" sz="1100" dirty="0">
                  <a:solidFill>
                    <a:srgbClr val="000000"/>
                  </a:solidFill>
                  <a:effectLst/>
                  <a:latin typeface="Menlo" panose="020B0609030804020204" pitchFamily="49" charset="0"/>
                </a:rPr>
              </a:br>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sub     </a:t>
              </a:r>
              <a:r>
                <a:rPr lang="en-US" sz="1100" dirty="0" err="1">
                  <a:solidFill>
                    <a:srgbClr val="000000"/>
                  </a:solidFill>
                  <a:effectLst/>
                  <a:latin typeface="Menlo" panose="020B0609030804020204" pitchFamily="49" charset="0"/>
                </a:rPr>
                <a:t>sp</a:t>
              </a:r>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fp</a:t>
              </a:r>
              <a:r>
                <a:rPr lang="en-US" sz="1100" dirty="0">
                  <a:solidFill>
                    <a:srgbClr val="000000"/>
                  </a:solidFill>
                  <a:effectLst/>
                  <a:latin typeface="Menlo" panose="020B0609030804020204" pitchFamily="49" charset="0"/>
                </a:rPr>
                <a:t>, FP_OFF</a:t>
              </a:r>
            </a:p>
            <a:p>
              <a:r>
                <a:rPr lang="en-US" sz="1100" dirty="0">
                  <a:solidFill>
                    <a:srgbClr val="000000"/>
                  </a:solidFill>
                  <a:effectLst/>
                  <a:latin typeface="Menlo" panose="020B0609030804020204" pitchFamily="49" charset="0"/>
                </a:rPr>
                <a:t>    pop     {r4, r5, </a:t>
              </a:r>
              <a:r>
                <a:rPr lang="en-US" sz="1100" dirty="0" err="1">
                  <a:solidFill>
                    <a:srgbClr val="000000"/>
                  </a:solidFill>
                  <a:effectLst/>
                  <a:latin typeface="Menlo" panose="020B0609030804020204" pitchFamily="49" charset="0"/>
                </a:rPr>
                <a:t>fp</a:t>
              </a:r>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lr</a:t>
              </a:r>
              <a:r>
                <a:rPr lang="en-US" sz="1100" dirty="0">
                  <a:solidFill>
                    <a:srgbClr val="000000"/>
                  </a:solidFill>
                  <a:effectLst/>
                  <a:latin typeface="Menlo" panose="020B0609030804020204" pitchFamily="49" charset="0"/>
                </a:rPr>
                <a:t>}</a:t>
              </a:r>
            </a:p>
            <a:p>
              <a:r>
                <a:rPr lang="en-US" sz="1100" dirty="0">
                  <a:solidFill>
                    <a:srgbClr val="000000"/>
                  </a:solidFill>
                  <a:effectLst/>
                  <a:latin typeface="Menlo" panose="020B0609030804020204" pitchFamily="49" charset="0"/>
                </a:rPr>
                <a:t>    bx      </a:t>
              </a:r>
              <a:r>
                <a:rPr lang="en-US" sz="1100" dirty="0" err="1">
                  <a:solidFill>
                    <a:srgbClr val="000000"/>
                  </a:solidFill>
                  <a:effectLst/>
                  <a:latin typeface="Menlo" panose="020B0609030804020204" pitchFamily="49" charset="0"/>
                </a:rPr>
                <a:t>lr</a:t>
              </a:r>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.size </a:t>
              </a:r>
              <a:r>
                <a:rPr lang="en-US" sz="1100" dirty="0" err="1">
                  <a:solidFill>
                    <a:srgbClr val="000000"/>
                  </a:solidFill>
                  <a:effectLst/>
                  <a:latin typeface="Menlo" panose="020B0609030804020204" pitchFamily="49" charset="0"/>
                </a:rPr>
                <a:t>testp</a:t>
              </a:r>
              <a:r>
                <a:rPr lang="en-US" sz="1100" dirty="0">
                  <a:solidFill>
                    <a:srgbClr val="000000"/>
                  </a:solidFill>
                  <a:effectLst/>
                  <a:latin typeface="Menlo" panose="020B0609030804020204" pitchFamily="49" charset="0"/>
                </a:rPr>
                <a:t>, (. - </a:t>
              </a:r>
              <a:r>
                <a:rPr lang="en-US" sz="1100" dirty="0" err="1">
                  <a:solidFill>
                    <a:srgbClr val="000000"/>
                  </a:solidFill>
                  <a:effectLst/>
                  <a:latin typeface="Menlo" panose="020B0609030804020204" pitchFamily="49" charset="0"/>
                </a:rPr>
                <a:t>testp</a:t>
              </a:r>
              <a:r>
                <a:rPr lang="en-US" sz="1100" dirty="0">
                  <a:solidFill>
                    <a:srgbClr val="000000"/>
                  </a:solidFill>
                  <a:effectLst/>
                  <a:latin typeface="Menlo" panose="020B0609030804020204" pitchFamily="49" charset="0"/>
                </a:rPr>
                <a:t>)</a:t>
              </a:r>
            </a:p>
          </p:txBody>
        </p:sp>
        <p:sp>
          <p:nvSpPr>
            <p:cNvPr id="51" name="TextBox 50">
              <a:extLst>
                <a:ext uri="{FF2B5EF4-FFF2-40B4-BE49-F238E27FC236}">
                  <a16:creationId xmlns:a16="http://schemas.microsoft.com/office/drawing/2014/main" id="{6B82E676-D621-8DBD-3AB7-8A6FA1070B6E}"/>
                </a:ext>
              </a:extLst>
            </p:cNvPr>
            <p:cNvSpPr txBox="1"/>
            <p:nvPr/>
          </p:nvSpPr>
          <p:spPr>
            <a:xfrm>
              <a:off x="2901124" y="4045355"/>
              <a:ext cx="1000781" cy="461665"/>
            </a:xfrm>
            <a:prstGeom prst="rect">
              <a:avLst/>
            </a:prstGeom>
            <a:solidFill>
              <a:schemeClr val="bg1"/>
            </a:solidFill>
            <a:ln>
              <a:solidFill>
                <a:schemeClr val="accent1"/>
              </a:solidFill>
            </a:ln>
          </p:spPr>
          <p:txBody>
            <a:bodyPr wrap="square" rtlCol="0">
              <a:spAutoFit/>
            </a:bodyPr>
            <a:lstStyle/>
            <a:p>
              <a:r>
                <a:rPr lang="en-US" sz="1200" dirty="0">
                  <a:solidFill>
                    <a:schemeClr val="accent1"/>
                  </a:solidFill>
                </a:rPr>
                <a:t>r0,r1,r2 already set</a:t>
              </a:r>
            </a:p>
          </p:txBody>
        </p:sp>
        <p:sp>
          <p:nvSpPr>
            <p:cNvPr id="52" name="Right Arrow 51">
              <a:extLst>
                <a:ext uri="{FF2B5EF4-FFF2-40B4-BE49-F238E27FC236}">
                  <a16:creationId xmlns:a16="http://schemas.microsoft.com/office/drawing/2014/main" id="{20DB9267-EDCD-E188-2392-80D76ACF32FD}"/>
                </a:ext>
              </a:extLst>
            </p:cNvPr>
            <p:cNvSpPr/>
            <p:nvPr/>
          </p:nvSpPr>
          <p:spPr>
            <a:xfrm>
              <a:off x="3913419" y="4231659"/>
              <a:ext cx="195118" cy="1465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71851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1AE18-40FA-F149-BF05-243CB17BF920}"/>
              </a:ext>
            </a:extLst>
          </p:cNvPr>
          <p:cNvSpPr>
            <a:spLocks noGrp="1"/>
          </p:cNvSpPr>
          <p:nvPr>
            <p:ph type="title"/>
          </p:nvPr>
        </p:nvSpPr>
        <p:spPr>
          <a:xfrm>
            <a:off x="424643" y="16542"/>
            <a:ext cx="10515600" cy="498331"/>
          </a:xfrm>
        </p:spPr>
        <p:txBody>
          <a:bodyPr/>
          <a:lstStyle/>
          <a:p>
            <a:r>
              <a:rPr lang="en-US" sz="2800" dirty="0"/>
              <a:t>Passing More Than Four Arguments – At the point of Call</a:t>
            </a:r>
          </a:p>
        </p:txBody>
      </p:sp>
      <p:sp>
        <p:nvSpPr>
          <p:cNvPr id="3" name="Content Placeholder 2">
            <a:extLst>
              <a:ext uri="{FF2B5EF4-FFF2-40B4-BE49-F238E27FC236}">
                <a16:creationId xmlns:a16="http://schemas.microsoft.com/office/drawing/2014/main" id="{801597C8-A5A4-914E-8A8E-6D3E08B5E9D2}"/>
              </a:ext>
            </a:extLst>
          </p:cNvPr>
          <p:cNvSpPr>
            <a:spLocks noGrp="1"/>
          </p:cNvSpPr>
          <p:nvPr>
            <p:ph sz="half" idx="1"/>
          </p:nvPr>
        </p:nvSpPr>
        <p:spPr>
          <a:xfrm>
            <a:off x="559936" y="1259198"/>
            <a:ext cx="8207330" cy="5382799"/>
          </a:xfrm>
          <a:solidFill>
            <a:schemeClr val="accent4">
              <a:lumMod val="20000"/>
              <a:lumOff val="80000"/>
            </a:schemeClr>
          </a:solidFill>
          <a:ln>
            <a:solidFill>
              <a:srgbClr val="0070C0"/>
            </a:solidFill>
          </a:ln>
        </p:spPr>
        <p:txBody>
          <a:bodyPr/>
          <a:lstStyle/>
          <a:p>
            <a:pPr>
              <a:lnSpc>
                <a:spcPct val="100000"/>
              </a:lnSpc>
            </a:pPr>
            <a:r>
              <a:rPr lang="en-US" sz="2000" b="1" dirty="0" err="1">
                <a:solidFill>
                  <a:schemeClr val="accent5"/>
                </a:solidFill>
              </a:rPr>
              <a:t>Args</a:t>
            </a:r>
            <a:r>
              <a:rPr lang="en-US" sz="2000" b="1" dirty="0">
                <a:solidFill>
                  <a:schemeClr val="accent5"/>
                </a:solidFill>
              </a:rPr>
              <a:t> &gt; 4 are in the </a:t>
            </a:r>
            <a:r>
              <a:rPr lang="en-US" sz="2000" b="1" u="sng" dirty="0">
                <a:solidFill>
                  <a:schemeClr val="accent5"/>
                </a:solidFill>
              </a:rPr>
              <a:t>caller's stack frame</a:t>
            </a:r>
            <a:r>
              <a:rPr lang="en-US" sz="2000" b="1" dirty="0">
                <a:solidFill>
                  <a:schemeClr val="accent5"/>
                </a:solidFill>
              </a:rPr>
              <a:t> at SP (argv5), an up</a:t>
            </a:r>
          </a:p>
          <a:p>
            <a:pPr>
              <a:lnSpc>
                <a:spcPct val="100000"/>
              </a:lnSpc>
            </a:pPr>
            <a:r>
              <a:rPr lang="en-US" sz="2000" dirty="0">
                <a:solidFill>
                  <a:schemeClr val="tx2"/>
                </a:solidFill>
              </a:rPr>
              <a:t>Called functions have the </a:t>
            </a:r>
            <a:r>
              <a:rPr lang="en-US" sz="2000" b="1" dirty="0">
                <a:solidFill>
                  <a:srgbClr val="0070C0"/>
                </a:solidFill>
              </a:rPr>
              <a:t>right to change stack </a:t>
            </a:r>
            <a:r>
              <a:rPr lang="en-US" sz="2000" b="1" dirty="0" err="1">
                <a:solidFill>
                  <a:srgbClr val="0070C0"/>
                </a:solidFill>
              </a:rPr>
              <a:t>args</a:t>
            </a:r>
            <a:r>
              <a:rPr lang="en-US" sz="2000" b="1" dirty="0">
                <a:solidFill>
                  <a:srgbClr val="0070C0"/>
                </a:solidFill>
              </a:rPr>
              <a:t> </a:t>
            </a:r>
            <a:r>
              <a:rPr lang="en-US" sz="2000" dirty="0">
                <a:solidFill>
                  <a:schemeClr val="tx2"/>
                </a:solidFill>
              </a:rPr>
              <a:t>just like they can change the register </a:t>
            </a:r>
            <a:r>
              <a:rPr lang="en-US" sz="2000" dirty="0" err="1">
                <a:solidFill>
                  <a:schemeClr val="tx2"/>
                </a:solidFill>
              </a:rPr>
              <a:t>args</a:t>
            </a:r>
            <a:r>
              <a:rPr lang="en-US" sz="2000" dirty="0">
                <a:solidFill>
                  <a:schemeClr val="tx2"/>
                </a:solidFill>
              </a:rPr>
              <a:t>!</a:t>
            </a:r>
          </a:p>
          <a:p>
            <a:pPr lvl="1"/>
            <a:r>
              <a:rPr lang="en-US" sz="2000" dirty="0">
                <a:solidFill>
                  <a:srgbClr val="0070C0"/>
                </a:solidFill>
              </a:rPr>
              <a:t>Caller must assume </a:t>
            </a:r>
            <a:r>
              <a:rPr lang="en-US" sz="2000" b="1" dirty="0">
                <a:solidFill>
                  <a:srgbClr val="0070C0"/>
                </a:solidFill>
              </a:rPr>
              <a:t>all </a:t>
            </a:r>
            <a:r>
              <a:rPr lang="en-US" sz="2000" b="1" dirty="0" err="1">
                <a:solidFill>
                  <a:srgbClr val="0070C0"/>
                </a:solidFill>
              </a:rPr>
              <a:t>args</a:t>
            </a:r>
            <a:r>
              <a:rPr lang="en-US" sz="2000" b="1" dirty="0">
                <a:solidFill>
                  <a:srgbClr val="0070C0"/>
                </a:solidFill>
              </a:rPr>
              <a:t> </a:t>
            </a:r>
            <a:r>
              <a:rPr lang="en-US" sz="2000" dirty="0">
                <a:solidFill>
                  <a:srgbClr val="FF0000"/>
                </a:solidFill>
              </a:rPr>
              <a:t>including ones on the stack </a:t>
            </a:r>
            <a:r>
              <a:rPr lang="en-US" sz="2000" dirty="0">
                <a:solidFill>
                  <a:srgbClr val="0070C0"/>
                </a:solidFill>
              </a:rPr>
              <a:t>are changed by the caller</a:t>
            </a:r>
          </a:p>
          <a:p>
            <a:pPr>
              <a:lnSpc>
                <a:spcPct val="100000"/>
              </a:lnSpc>
            </a:pPr>
            <a:r>
              <a:rPr lang="en-US" sz="2000" dirty="0"/>
              <a:t>Calling function prior to making the call</a:t>
            </a:r>
          </a:p>
          <a:p>
            <a:pPr marL="696912" lvl="1" indent="-342900">
              <a:buFont typeface="+mj-lt"/>
              <a:buAutoNum type="arabicPeriod"/>
            </a:pPr>
            <a:r>
              <a:rPr lang="en-US" sz="2000" dirty="0"/>
              <a:t>Evaluate </a:t>
            </a:r>
            <a:r>
              <a:rPr lang="en-US" sz="2000" dirty="0">
                <a:solidFill>
                  <a:schemeClr val="accent3"/>
                </a:solidFill>
              </a:rPr>
              <a:t>first four </a:t>
            </a:r>
            <a:r>
              <a:rPr lang="en-US" sz="2000" dirty="0" err="1">
                <a:solidFill>
                  <a:schemeClr val="accent3"/>
                </a:solidFill>
              </a:rPr>
              <a:t>args</a:t>
            </a:r>
            <a:r>
              <a:rPr lang="en-US" sz="2000" dirty="0"/>
              <a:t>: place resulting </a:t>
            </a:r>
            <a:r>
              <a:rPr lang="en-US" sz="2000" dirty="0">
                <a:solidFill>
                  <a:schemeClr val="accent3"/>
                </a:solidFill>
              </a:rPr>
              <a:t>values in r0-r3</a:t>
            </a:r>
          </a:p>
          <a:p>
            <a:pPr marL="696912" lvl="1" indent="-342900">
              <a:buFont typeface="+mj-lt"/>
              <a:buAutoNum type="arabicPeriod"/>
            </a:pPr>
            <a:r>
              <a:rPr lang="en-US" sz="2000" dirty="0">
                <a:solidFill>
                  <a:schemeClr val="accent5"/>
                </a:solidFill>
              </a:rPr>
              <a:t>Store Arg 5 and greater parameter values on the stack</a:t>
            </a:r>
          </a:p>
          <a:p>
            <a:r>
              <a:rPr lang="en-US" sz="2000" b="1" u="sng" dirty="0">
                <a:solidFill>
                  <a:srgbClr val="FF0000"/>
                </a:solidFill>
              </a:rPr>
              <a:t>One </a:t>
            </a:r>
            <a:r>
              <a:rPr lang="en-US" sz="2000" b="1" u="sng" dirty="0" err="1">
                <a:solidFill>
                  <a:srgbClr val="FF0000"/>
                </a:solidFill>
              </a:rPr>
              <a:t>arg</a:t>
            </a:r>
            <a:r>
              <a:rPr lang="en-US" sz="2000" b="1" u="sng" dirty="0">
                <a:solidFill>
                  <a:srgbClr val="FF0000"/>
                </a:solidFill>
              </a:rPr>
              <a:t> value per slot</a:t>
            </a:r>
            <a:r>
              <a:rPr lang="en-US" sz="2000" dirty="0">
                <a:solidFill>
                  <a:srgbClr val="FF0000"/>
                </a:solidFill>
              </a:rPr>
              <a:t>! </a:t>
            </a:r>
            <a:r>
              <a:rPr lang="en-US" sz="2000" dirty="0"/>
              <a:t>– NO arrays across multiple slots</a:t>
            </a:r>
          </a:p>
          <a:p>
            <a:pPr lvl="1"/>
            <a:r>
              <a:rPr lang="en-US" sz="2000" dirty="0"/>
              <a:t>chars, shorts and </a:t>
            </a:r>
            <a:r>
              <a:rPr lang="en-US" sz="2000" dirty="0" err="1"/>
              <a:t>ints</a:t>
            </a:r>
            <a:r>
              <a:rPr lang="en-US" sz="2000" dirty="0"/>
              <a:t> are directly stored</a:t>
            </a:r>
          </a:p>
          <a:p>
            <a:pPr lvl="1"/>
            <a:r>
              <a:rPr lang="en-US" sz="2000" dirty="0"/>
              <a:t>Structs (not always), and arrays are passed via a pointer </a:t>
            </a:r>
          </a:p>
          <a:p>
            <a:pPr lvl="1"/>
            <a:r>
              <a:rPr lang="en-US" sz="2000" b="1" dirty="0">
                <a:solidFill>
                  <a:srgbClr val="C00000"/>
                </a:solidFill>
              </a:rPr>
              <a:t>Pointers</a:t>
            </a:r>
            <a:r>
              <a:rPr lang="en-US" sz="2000" dirty="0">
                <a:solidFill>
                  <a:srgbClr val="C00000"/>
                </a:solidFill>
              </a:rPr>
              <a:t> passed as output parameters </a:t>
            </a:r>
            <a:r>
              <a:rPr lang="en-US" sz="2000" dirty="0"/>
              <a:t>usually contain an </a:t>
            </a:r>
            <a:r>
              <a:rPr lang="en-US" sz="2000" dirty="0">
                <a:solidFill>
                  <a:srgbClr val="FF0000"/>
                </a:solidFill>
              </a:rPr>
              <a:t>address</a:t>
            </a:r>
            <a:r>
              <a:rPr lang="en-US" sz="2000" dirty="0">
                <a:solidFill>
                  <a:srgbClr val="2C895B"/>
                </a:solidFill>
              </a:rPr>
              <a:t> </a:t>
            </a:r>
            <a:r>
              <a:rPr lang="en-US" sz="2000" b="1" i="1" dirty="0">
                <a:solidFill>
                  <a:srgbClr val="002060"/>
                </a:solidFill>
              </a:rPr>
              <a:t>that points at </a:t>
            </a:r>
            <a:r>
              <a:rPr lang="en-US" sz="2000" dirty="0">
                <a:solidFill>
                  <a:schemeClr val="tx2"/>
                </a:solidFill>
              </a:rPr>
              <a:t>the</a:t>
            </a:r>
            <a:r>
              <a:rPr lang="en-US" sz="2000" dirty="0">
                <a:solidFill>
                  <a:srgbClr val="2C895B"/>
                </a:solidFill>
              </a:rPr>
              <a:t> </a:t>
            </a:r>
            <a:r>
              <a:rPr lang="en-US" sz="2000" dirty="0">
                <a:solidFill>
                  <a:srgbClr val="0070C0"/>
                </a:solidFill>
              </a:rPr>
              <a:t>stack</a:t>
            </a:r>
            <a:r>
              <a:rPr lang="en-US" sz="2000" dirty="0">
                <a:solidFill>
                  <a:srgbClr val="2C895B"/>
                </a:solidFill>
              </a:rPr>
              <a:t>, </a:t>
            </a:r>
            <a:r>
              <a:rPr lang="en-US" sz="2000" dirty="0">
                <a:solidFill>
                  <a:srgbClr val="F37440"/>
                </a:solidFill>
              </a:rPr>
              <a:t>BSS</a:t>
            </a:r>
            <a:r>
              <a:rPr lang="en-US" sz="2000" dirty="0">
                <a:solidFill>
                  <a:srgbClr val="2C895B"/>
                </a:solidFill>
              </a:rPr>
              <a:t>, </a:t>
            </a:r>
            <a:r>
              <a:rPr lang="en-US" sz="2000" dirty="0">
                <a:solidFill>
                  <a:srgbClr val="7030A0"/>
                </a:solidFill>
              </a:rPr>
              <a:t>data</a:t>
            </a:r>
            <a:r>
              <a:rPr lang="en-US" sz="2000" dirty="0">
                <a:solidFill>
                  <a:srgbClr val="2C895B"/>
                </a:solidFill>
              </a:rPr>
              <a:t>, or </a:t>
            </a:r>
            <a:r>
              <a:rPr lang="en-US" sz="2000" dirty="0">
                <a:solidFill>
                  <a:srgbClr val="C00000"/>
                </a:solidFill>
              </a:rPr>
              <a:t>heap</a:t>
            </a:r>
            <a:r>
              <a:rPr lang="en-US" sz="2000" dirty="0">
                <a:solidFill>
                  <a:srgbClr val="2C895B"/>
                </a:solidFill>
              </a:rPr>
              <a:t> </a:t>
            </a:r>
          </a:p>
          <a:p>
            <a:pPr>
              <a:lnSpc>
                <a:spcPct val="100000"/>
              </a:lnSpc>
            </a:pPr>
            <a:endParaRPr lang="en-US" sz="2400" dirty="0">
              <a:solidFill>
                <a:srgbClr val="0070C0"/>
              </a:solidFill>
            </a:endParaRPr>
          </a:p>
        </p:txBody>
      </p:sp>
      <p:sp>
        <p:nvSpPr>
          <p:cNvPr id="7" name="Rectangle 6">
            <a:extLst>
              <a:ext uri="{FF2B5EF4-FFF2-40B4-BE49-F238E27FC236}">
                <a16:creationId xmlns:a16="http://schemas.microsoft.com/office/drawing/2014/main" id="{04F771C4-0798-BC4F-8A4F-5DE6600CB464}"/>
              </a:ext>
            </a:extLst>
          </p:cNvPr>
          <p:cNvSpPr/>
          <p:nvPr/>
        </p:nvSpPr>
        <p:spPr>
          <a:xfrm>
            <a:off x="9931284" y="4650487"/>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5</a:t>
            </a:r>
          </a:p>
        </p:txBody>
      </p:sp>
      <p:sp>
        <p:nvSpPr>
          <p:cNvPr id="8" name="TextBox 7">
            <a:extLst>
              <a:ext uri="{FF2B5EF4-FFF2-40B4-BE49-F238E27FC236}">
                <a16:creationId xmlns:a16="http://schemas.microsoft.com/office/drawing/2014/main" id="{ED14AE11-D397-4745-B6D3-800E48E38C08}"/>
              </a:ext>
            </a:extLst>
          </p:cNvPr>
          <p:cNvSpPr txBox="1"/>
          <p:nvPr/>
        </p:nvSpPr>
        <p:spPr>
          <a:xfrm>
            <a:off x="11744018" y="4702213"/>
            <a:ext cx="428322" cy="369332"/>
          </a:xfrm>
          <a:prstGeom prst="rect">
            <a:avLst/>
          </a:prstGeom>
          <a:noFill/>
        </p:spPr>
        <p:txBody>
          <a:bodyPr wrap="none" rtlCol="0">
            <a:spAutoFit/>
          </a:bodyPr>
          <a:lstStyle/>
          <a:p>
            <a:r>
              <a:rPr lang="en-US" dirty="0" err="1"/>
              <a:t>sp</a:t>
            </a:r>
            <a:endParaRPr lang="en-US" dirty="0"/>
          </a:p>
        </p:txBody>
      </p:sp>
      <p:sp>
        <p:nvSpPr>
          <p:cNvPr id="9" name="Left Arrow 8">
            <a:extLst>
              <a:ext uri="{FF2B5EF4-FFF2-40B4-BE49-F238E27FC236}">
                <a16:creationId xmlns:a16="http://schemas.microsoft.com/office/drawing/2014/main" id="{3051061E-D751-224B-AD80-62F97C92CD4A}"/>
              </a:ext>
            </a:extLst>
          </p:cNvPr>
          <p:cNvSpPr/>
          <p:nvPr/>
        </p:nvSpPr>
        <p:spPr>
          <a:xfrm>
            <a:off x="11297926" y="4860318"/>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2FE26D7-B75F-8946-A81A-F229AADA8590}"/>
              </a:ext>
            </a:extLst>
          </p:cNvPr>
          <p:cNvSpPr/>
          <p:nvPr/>
        </p:nvSpPr>
        <p:spPr>
          <a:xfrm>
            <a:off x="9958840" y="1760799"/>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1" name="Rectangle 10">
            <a:extLst>
              <a:ext uri="{FF2B5EF4-FFF2-40B4-BE49-F238E27FC236}">
                <a16:creationId xmlns:a16="http://schemas.microsoft.com/office/drawing/2014/main" id="{AB1E7363-FD8D-8F46-AF8B-4D6547DCC233}"/>
              </a:ext>
            </a:extLst>
          </p:cNvPr>
          <p:cNvSpPr/>
          <p:nvPr/>
        </p:nvSpPr>
        <p:spPr>
          <a:xfrm>
            <a:off x="9958839" y="209988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0" name="Rectangle 19">
            <a:extLst>
              <a:ext uri="{FF2B5EF4-FFF2-40B4-BE49-F238E27FC236}">
                <a16:creationId xmlns:a16="http://schemas.microsoft.com/office/drawing/2014/main" id="{39EED71D-DD1D-AA47-A8D2-F371FBED0E10}"/>
              </a:ext>
            </a:extLst>
          </p:cNvPr>
          <p:cNvSpPr/>
          <p:nvPr/>
        </p:nvSpPr>
        <p:spPr>
          <a:xfrm>
            <a:off x="9932274" y="434023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6</a:t>
            </a:r>
          </a:p>
        </p:txBody>
      </p:sp>
      <p:sp>
        <p:nvSpPr>
          <p:cNvPr id="23" name="Rectangle 22">
            <a:extLst>
              <a:ext uri="{FF2B5EF4-FFF2-40B4-BE49-F238E27FC236}">
                <a16:creationId xmlns:a16="http://schemas.microsoft.com/office/drawing/2014/main" id="{51323C20-AAE7-7C41-B5BC-15E7DD393A2C}"/>
              </a:ext>
            </a:extLst>
          </p:cNvPr>
          <p:cNvSpPr/>
          <p:nvPr/>
        </p:nvSpPr>
        <p:spPr>
          <a:xfrm>
            <a:off x="9924251" y="3687226"/>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n</a:t>
            </a:r>
          </a:p>
        </p:txBody>
      </p:sp>
      <p:sp>
        <p:nvSpPr>
          <p:cNvPr id="34" name="Rectangle 33">
            <a:extLst>
              <a:ext uri="{FF2B5EF4-FFF2-40B4-BE49-F238E27FC236}">
                <a16:creationId xmlns:a16="http://schemas.microsoft.com/office/drawing/2014/main" id="{FFE6C615-2C69-2743-B108-3B56F8CED92F}"/>
              </a:ext>
            </a:extLst>
          </p:cNvPr>
          <p:cNvSpPr/>
          <p:nvPr/>
        </p:nvSpPr>
        <p:spPr>
          <a:xfrm>
            <a:off x="9933261" y="6211195"/>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t>arg</a:t>
            </a:r>
            <a:r>
              <a:rPr lang="en-US" sz="1400" b="1" dirty="0"/>
              <a:t> 1 &amp; return</a:t>
            </a:r>
          </a:p>
        </p:txBody>
      </p:sp>
      <p:sp>
        <p:nvSpPr>
          <p:cNvPr id="35" name="Rectangle 34">
            <a:extLst>
              <a:ext uri="{FF2B5EF4-FFF2-40B4-BE49-F238E27FC236}">
                <a16:creationId xmlns:a16="http://schemas.microsoft.com/office/drawing/2014/main" id="{1310C63F-6B6D-BF42-84B6-26E231C650F3}"/>
              </a:ext>
            </a:extLst>
          </p:cNvPr>
          <p:cNvSpPr/>
          <p:nvPr/>
        </p:nvSpPr>
        <p:spPr>
          <a:xfrm>
            <a:off x="9931284" y="589245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2</a:t>
            </a:r>
          </a:p>
        </p:txBody>
      </p:sp>
      <p:sp>
        <p:nvSpPr>
          <p:cNvPr id="36" name="Rectangle 35">
            <a:extLst>
              <a:ext uri="{FF2B5EF4-FFF2-40B4-BE49-F238E27FC236}">
                <a16:creationId xmlns:a16="http://schemas.microsoft.com/office/drawing/2014/main" id="{BE894921-EA67-7A44-A211-F02F4D499690}"/>
              </a:ext>
            </a:extLst>
          </p:cNvPr>
          <p:cNvSpPr/>
          <p:nvPr/>
        </p:nvSpPr>
        <p:spPr>
          <a:xfrm>
            <a:off x="9931284" y="5567834"/>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3</a:t>
            </a:r>
          </a:p>
        </p:txBody>
      </p:sp>
      <p:sp>
        <p:nvSpPr>
          <p:cNvPr id="37" name="Rectangle 36">
            <a:extLst>
              <a:ext uri="{FF2B5EF4-FFF2-40B4-BE49-F238E27FC236}">
                <a16:creationId xmlns:a16="http://schemas.microsoft.com/office/drawing/2014/main" id="{AD66A87E-346B-A94D-A979-F645FAD23828}"/>
              </a:ext>
            </a:extLst>
          </p:cNvPr>
          <p:cNvSpPr/>
          <p:nvPr/>
        </p:nvSpPr>
        <p:spPr>
          <a:xfrm>
            <a:off x="9931284" y="523394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4</a:t>
            </a:r>
          </a:p>
        </p:txBody>
      </p:sp>
      <p:sp>
        <p:nvSpPr>
          <p:cNvPr id="39" name="TextBox 38">
            <a:extLst>
              <a:ext uri="{FF2B5EF4-FFF2-40B4-BE49-F238E27FC236}">
                <a16:creationId xmlns:a16="http://schemas.microsoft.com/office/drawing/2014/main" id="{38F14B4B-E4A5-504D-AD3D-EB1CD756BE7C}"/>
              </a:ext>
            </a:extLst>
          </p:cNvPr>
          <p:cNvSpPr txBox="1"/>
          <p:nvPr/>
        </p:nvSpPr>
        <p:spPr>
          <a:xfrm>
            <a:off x="9587907" y="6194959"/>
            <a:ext cx="402674" cy="369332"/>
          </a:xfrm>
          <a:prstGeom prst="rect">
            <a:avLst/>
          </a:prstGeom>
          <a:noFill/>
        </p:spPr>
        <p:txBody>
          <a:bodyPr wrap="none" rtlCol="0">
            <a:spAutoFit/>
          </a:bodyPr>
          <a:lstStyle/>
          <a:p>
            <a:r>
              <a:rPr lang="en-US" b="1" dirty="0">
                <a:solidFill>
                  <a:srgbClr val="0070C0"/>
                </a:solidFill>
              </a:rPr>
              <a:t>r0</a:t>
            </a:r>
          </a:p>
        </p:txBody>
      </p:sp>
      <p:sp>
        <p:nvSpPr>
          <p:cNvPr id="41" name="TextBox 40">
            <a:extLst>
              <a:ext uri="{FF2B5EF4-FFF2-40B4-BE49-F238E27FC236}">
                <a16:creationId xmlns:a16="http://schemas.microsoft.com/office/drawing/2014/main" id="{2BF939C1-9247-5343-A756-A06A105E178B}"/>
              </a:ext>
            </a:extLst>
          </p:cNvPr>
          <p:cNvSpPr txBox="1"/>
          <p:nvPr/>
        </p:nvSpPr>
        <p:spPr>
          <a:xfrm>
            <a:off x="9587907" y="5860892"/>
            <a:ext cx="402674" cy="369332"/>
          </a:xfrm>
          <a:prstGeom prst="rect">
            <a:avLst/>
          </a:prstGeom>
          <a:noFill/>
        </p:spPr>
        <p:txBody>
          <a:bodyPr wrap="none" rtlCol="0">
            <a:spAutoFit/>
          </a:bodyPr>
          <a:lstStyle/>
          <a:p>
            <a:r>
              <a:rPr lang="en-US" b="1" dirty="0">
                <a:solidFill>
                  <a:srgbClr val="0070C0"/>
                </a:solidFill>
              </a:rPr>
              <a:t>r1</a:t>
            </a:r>
          </a:p>
        </p:txBody>
      </p:sp>
      <p:sp>
        <p:nvSpPr>
          <p:cNvPr id="42" name="TextBox 41">
            <a:extLst>
              <a:ext uri="{FF2B5EF4-FFF2-40B4-BE49-F238E27FC236}">
                <a16:creationId xmlns:a16="http://schemas.microsoft.com/office/drawing/2014/main" id="{B2B3BA55-334D-194E-8DEC-923EF58C49C2}"/>
              </a:ext>
            </a:extLst>
          </p:cNvPr>
          <p:cNvSpPr txBox="1"/>
          <p:nvPr/>
        </p:nvSpPr>
        <p:spPr>
          <a:xfrm>
            <a:off x="9575501" y="5556406"/>
            <a:ext cx="402674" cy="369332"/>
          </a:xfrm>
          <a:prstGeom prst="rect">
            <a:avLst/>
          </a:prstGeom>
          <a:noFill/>
        </p:spPr>
        <p:txBody>
          <a:bodyPr wrap="none" rtlCol="0">
            <a:spAutoFit/>
          </a:bodyPr>
          <a:lstStyle/>
          <a:p>
            <a:r>
              <a:rPr lang="en-US" b="1" dirty="0">
                <a:solidFill>
                  <a:srgbClr val="0070C0"/>
                </a:solidFill>
              </a:rPr>
              <a:t>r2</a:t>
            </a:r>
          </a:p>
        </p:txBody>
      </p:sp>
      <p:sp>
        <p:nvSpPr>
          <p:cNvPr id="43" name="TextBox 42">
            <a:extLst>
              <a:ext uri="{FF2B5EF4-FFF2-40B4-BE49-F238E27FC236}">
                <a16:creationId xmlns:a16="http://schemas.microsoft.com/office/drawing/2014/main" id="{CC0C5789-6F75-7349-925F-87B3FC861428}"/>
              </a:ext>
            </a:extLst>
          </p:cNvPr>
          <p:cNvSpPr txBox="1"/>
          <p:nvPr/>
        </p:nvSpPr>
        <p:spPr>
          <a:xfrm>
            <a:off x="9531376" y="5231561"/>
            <a:ext cx="402674" cy="369332"/>
          </a:xfrm>
          <a:prstGeom prst="rect">
            <a:avLst/>
          </a:prstGeom>
          <a:noFill/>
        </p:spPr>
        <p:txBody>
          <a:bodyPr wrap="none" rtlCol="0">
            <a:spAutoFit/>
          </a:bodyPr>
          <a:lstStyle/>
          <a:p>
            <a:r>
              <a:rPr lang="en-US" b="1" dirty="0">
                <a:solidFill>
                  <a:srgbClr val="0070C0"/>
                </a:solidFill>
              </a:rPr>
              <a:t>r3</a:t>
            </a:r>
          </a:p>
        </p:txBody>
      </p:sp>
      <p:sp>
        <p:nvSpPr>
          <p:cNvPr id="44" name="Rectangle 43">
            <a:extLst>
              <a:ext uri="{FF2B5EF4-FFF2-40B4-BE49-F238E27FC236}">
                <a16:creationId xmlns:a16="http://schemas.microsoft.com/office/drawing/2014/main" id="{B45B516D-ECB4-C440-B362-EDF7C89C4459}"/>
              </a:ext>
            </a:extLst>
          </p:cNvPr>
          <p:cNvSpPr/>
          <p:nvPr/>
        </p:nvSpPr>
        <p:spPr>
          <a:xfrm>
            <a:off x="973488" y="498655"/>
            <a:ext cx="7844146" cy="646331"/>
          </a:xfrm>
          <a:prstGeom prst="rect">
            <a:avLst/>
          </a:prstGeom>
          <a:solidFill>
            <a:schemeClr val="accent4">
              <a:lumMod val="20000"/>
              <a:lumOff val="80000"/>
            </a:schemeClr>
          </a:solidFill>
          <a:ln w="22225">
            <a:solidFill>
              <a:schemeClr val="accent3"/>
            </a:solidFill>
          </a:ln>
        </p:spPr>
        <p:txBody>
          <a:bodyPr wrap="square">
            <a:spAutoFit/>
          </a:bodyPr>
          <a:lstStyle/>
          <a:p>
            <a:pPr>
              <a:defRPr/>
            </a:pPr>
            <a:r>
              <a:rPr lang="en-US" sz="2000" b="1" kern="0" dirty="0">
                <a:solidFill>
                  <a:schemeClr val="tx2"/>
                </a:solidFill>
                <a:latin typeface="Courier New" panose="02070309020205020404" pitchFamily="49" charset="0"/>
                <a:ea typeface="ＭＳ Ｐゴシック" charset="0"/>
                <a:cs typeface="Courier New" panose="02070309020205020404" pitchFamily="49" charset="0"/>
              </a:rPr>
              <a:t>r0 = function(r0, r1, r2, r3, arg5, arg6, … </a:t>
            </a:r>
            <a:r>
              <a:rPr lang="en-US" sz="2000" b="1" kern="0" dirty="0" err="1">
                <a:solidFill>
                  <a:schemeClr val="tx2"/>
                </a:solidFill>
                <a:latin typeface="Courier New" panose="02070309020205020404" pitchFamily="49" charset="0"/>
                <a:ea typeface="ＭＳ Ｐゴシック" charset="0"/>
                <a:cs typeface="Courier New" panose="02070309020205020404" pitchFamily="49" charset="0"/>
              </a:rPr>
              <a:t>argn</a:t>
            </a:r>
            <a:r>
              <a:rPr lang="en-US" sz="2000" b="1" kern="0" dirty="0">
                <a:solidFill>
                  <a:schemeClr val="tx2"/>
                </a:solidFill>
                <a:latin typeface="Courier New" panose="02070309020205020404" pitchFamily="49" charset="0"/>
                <a:ea typeface="ＭＳ Ｐゴシック" charset="0"/>
                <a:cs typeface="Courier New" panose="02070309020205020404" pitchFamily="49" charset="0"/>
              </a:rPr>
              <a:t>)</a:t>
            </a:r>
          </a:p>
          <a:p>
            <a:pPr>
              <a:defRPr/>
            </a:pPr>
            <a:r>
              <a:rPr lang="en-US" sz="1600" b="1" kern="0" dirty="0">
                <a:solidFill>
                  <a:schemeClr val="tx2"/>
                </a:solidFill>
                <a:latin typeface="Courier New" panose="02070309020205020404" pitchFamily="49" charset="0"/>
                <a:ea typeface="ＭＳ Ｐゴシック" charset="0"/>
                <a:cs typeface="Courier New" panose="02070309020205020404" pitchFamily="49" charset="0"/>
              </a:rPr>
              <a:t>                 </a:t>
            </a:r>
            <a:r>
              <a:rPr lang="en-US" sz="1400" b="1" i="1" kern="0" dirty="0">
                <a:solidFill>
                  <a:schemeClr val="tx2"/>
                </a:solidFill>
                <a:latin typeface="Courier New" panose="02070309020205020404" pitchFamily="49" charset="0"/>
                <a:ea typeface="ＭＳ Ｐゴシック" charset="0"/>
                <a:cs typeface="Courier New" panose="02070309020205020404" pitchFamily="49" charset="0"/>
              </a:rPr>
              <a:t>arg1, arg2, arg3, arg4,</a:t>
            </a:r>
            <a:r>
              <a:rPr lang="en-US" sz="1200" b="1" i="1" kern="0" dirty="0">
                <a:solidFill>
                  <a:schemeClr val="tx2"/>
                </a:solidFill>
                <a:latin typeface="Courier New" panose="02070309020205020404" pitchFamily="49" charset="0"/>
                <a:ea typeface="ＭＳ Ｐゴシック" charset="0"/>
                <a:cs typeface="Courier New" panose="02070309020205020404" pitchFamily="49" charset="0"/>
              </a:rPr>
              <a:t> ...        </a:t>
            </a:r>
            <a:endParaRPr lang="en-US" sz="1400" b="1" i="1" kern="0" dirty="0">
              <a:solidFill>
                <a:schemeClr val="tx2"/>
              </a:solidFill>
              <a:latin typeface="Courier New" panose="02070309020205020404" pitchFamily="49" charset="0"/>
              <a:ea typeface="ＭＳ Ｐゴシック" charset="0"/>
              <a:cs typeface="Courier New" panose="02070309020205020404" pitchFamily="49" charset="0"/>
            </a:endParaRPr>
          </a:p>
        </p:txBody>
      </p:sp>
      <p:sp>
        <p:nvSpPr>
          <p:cNvPr id="45" name="TextBox 44">
            <a:extLst>
              <a:ext uri="{FF2B5EF4-FFF2-40B4-BE49-F238E27FC236}">
                <a16:creationId xmlns:a16="http://schemas.microsoft.com/office/drawing/2014/main" id="{F4395D11-13C6-124D-90D7-6D43DA76B309}"/>
              </a:ext>
            </a:extLst>
          </p:cNvPr>
          <p:cNvSpPr txBox="1"/>
          <p:nvPr/>
        </p:nvSpPr>
        <p:spPr>
          <a:xfrm>
            <a:off x="9318225" y="6519115"/>
            <a:ext cx="2313518" cy="369332"/>
          </a:xfrm>
          <a:prstGeom prst="rect">
            <a:avLst/>
          </a:prstGeom>
          <a:noFill/>
        </p:spPr>
        <p:txBody>
          <a:bodyPr wrap="none" rtlCol="0">
            <a:spAutoFit/>
          </a:bodyPr>
          <a:lstStyle/>
          <a:p>
            <a:pPr algn="ctr"/>
            <a:r>
              <a:rPr lang="en-US" dirty="0"/>
              <a:t>Temporary Registers</a:t>
            </a:r>
          </a:p>
        </p:txBody>
      </p:sp>
      <p:sp>
        <p:nvSpPr>
          <p:cNvPr id="50" name="TextBox 49">
            <a:extLst>
              <a:ext uri="{FF2B5EF4-FFF2-40B4-BE49-F238E27FC236}">
                <a16:creationId xmlns:a16="http://schemas.microsoft.com/office/drawing/2014/main" id="{DFA43E74-5099-094D-9B56-2C55A5453AA8}"/>
              </a:ext>
            </a:extLst>
          </p:cNvPr>
          <p:cNvSpPr txBox="1"/>
          <p:nvPr/>
        </p:nvSpPr>
        <p:spPr>
          <a:xfrm>
            <a:off x="11756462" y="1850402"/>
            <a:ext cx="377026" cy="369332"/>
          </a:xfrm>
          <a:prstGeom prst="rect">
            <a:avLst/>
          </a:prstGeom>
          <a:noFill/>
        </p:spPr>
        <p:txBody>
          <a:bodyPr wrap="none" rtlCol="0">
            <a:spAutoFit/>
          </a:bodyPr>
          <a:lstStyle/>
          <a:p>
            <a:r>
              <a:rPr lang="en-US" dirty="0" err="1"/>
              <a:t>fp</a:t>
            </a:r>
            <a:endParaRPr lang="en-US" dirty="0"/>
          </a:p>
        </p:txBody>
      </p:sp>
      <p:sp>
        <p:nvSpPr>
          <p:cNvPr id="51" name="Left Arrow 50">
            <a:extLst>
              <a:ext uri="{FF2B5EF4-FFF2-40B4-BE49-F238E27FC236}">
                <a16:creationId xmlns:a16="http://schemas.microsoft.com/office/drawing/2014/main" id="{40266368-C328-E540-8371-F7CCD5CF2FEC}"/>
              </a:ext>
            </a:extLst>
          </p:cNvPr>
          <p:cNvSpPr/>
          <p:nvPr/>
        </p:nvSpPr>
        <p:spPr>
          <a:xfrm>
            <a:off x="11349690" y="1970252"/>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1980FDDB-3CF3-6D40-9699-651C2581C76D}"/>
              </a:ext>
            </a:extLst>
          </p:cNvPr>
          <p:cNvSpPr/>
          <p:nvPr/>
        </p:nvSpPr>
        <p:spPr>
          <a:xfrm>
            <a:off x="9930064" y="4017694"/>
            <a:ext cx="1375959" cy="312087"/>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60" name="Rectangle 59">
            <a:extLst>
              <a:ext uri="{FF2B5EF4-FFF2-40B4-BE49-F238E27FC236}">
                <a16:creationId xmlns:a16="http://schemas.microsoft.com/office/drawing/2014/main" id="{34052989-868D-F34C-9318-B8F7661FA700}"/>
              </a:ext>
            </a:extLst>
          </p:cNvPr>
          <p:cNvSpPr/>
          <p:nvPr/>
        </p:nvSpPr>
        <p:spPr>
          <a:xfrm>
            <a:off x="9958839" y="1445364"/>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08748CA2-349D-494C-93A1-DC0197918C71}"/>
              </a:ext>
            </a:extLst>
          </p:cNvPr>
          <p:cNvGrpSpPr/>
          <p:nvPr/>
        </p:nvGrpSpPr>
        <p:grpSpPr>
          <a:xfrm>
            <a:off x="8340570" y="1740842"/>
            <a:ext cx="1647640" cy="3230720"/>
            <a:chOff x="7735026" y="1979934"/>
            <a:chExt cx="1647640" cy="3230720"/>
          </a:xfrm>
        </p:grpSpPr>
        <p:sp>
          <p:nvSpPr>
            <p:cNvPr id="46" name="Left Brace 45">
              <a:extLst>
                <a:ext uri="{FF2B5EF4-FFF2-40B4-BE49-F238E27FC236}">
                  <a16:creationId xmlns:a16="http://schemas.microsoft.com/office/drawing/2014/main" id="{844C63E0-3623-5A4E-969E-06DEF95D3266}"/>
                </a:ext>
              </a:extLst>
            </p:cNvPr>
            <p:cNvSpPr/>
            <p:nvPr/>
          </p:nvSpPr>
          <p:spPr>
            <a:xfrm>
              <a:off x="9001285" y="1979934"/>
              <a:ext cx="381381" cy="3230720"/>
            </a:xfrm>
            <a:prstGeom prst="leftBrace">
              <a:avLst>
                <a:gd name="adj1" fmla="val 8333"/>
                <a:gd name="adj2" fmla="val 46167"/>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TextBox 60">
              <a:extLst>
                <a:ext uri="{FF2B5EF4-FFF2-40B4-BE49-F238E27FC236}">
                  <a16:creationId xmlns:a16="http://schemas.microsoft.com/office/drawing/2014/main" id="{F4F584F6-260D-444C-85FE-59C09A06A5A6}"/>
                </a:ext>
              </a:extLst>
            </p:cNvPr>
            <p:cNvSpPr txBox="1"/>
            <p:nvPr/>
          </p:nvSpPr>
          <p:spPr>
            <a:xfrm>
              <a:off x="7735026" y="2623921"/>
              <a:ext cx="1225977" cy="1200329"/>
            </a:xfrm>
            <a:prstGeom prst="rect">
              <a:avLst/>
            </a:prstGeom>
            <a:solidFill>
              <a:schemeClr val="accent4">
                <a:lumMod val="20000"/>
                <a:lumOff val="80000"/>
              </a:schemeClr>
            </a:solidFill>
            <a:ln w="34925">
              <a:solidFill>
                <a:schemeClr val="accent1"/>
              </a:solidFill>
            </a:ln>
          </p:spPr>
          <p:txBody>
            <a:bodyPr wrap="square" rtlCol="0">
              <a:spAutoFit/>
            </a:bodyPr>
            <a:lstStyle/>
            <a:p>
              <a:pPr algn="r"/>
              <a:r>
                <a:rPr lang="en-US" b="1" dirty="0">
                  <a:solidFill>
                    <a:schemeClr val="tx2"/>
                  </a:solidFill>
                </a:rPr>
                <a:t>calling functions </a:t>
              </a:r>
              <a:r>
                <a:rPr lang="en-US" dirty="0">
                  <a:solidFill>
                    <a:schemeClr val="tx2"/>
                  </a:solidFill>
                </a:rPr>
                <a:t>stack frame</a:t>
              </a:r>
            </a:p>
          </p:txBody>
        </p:sp>
      </p:grpSp>
      <p:sp>
        <p:nvSpPr>
          <p:cNvPr id="57" name="TextBox 56">
            <a:extLst>
              <a:ext uri="{FF2B5EF4-FFF2-40B4-BE49-F238E27FC236}">
                <a16:creationId xmlns:a16="http://schemas.microsoft.com/office/drawing/2014/main" id="{5368B02B-A65E-904C-982B-462E878BA41F}"/>
              </a:ext>
            </a:extLst>
          </p:cNvPr>
          <p:cNvSpPr txBox="1"/>
          <p:nvPr/>
        </p:nvSpPr>
        <p:spPr>
          <a:xfrm>
            <a:off x="9804096" y="859393"/>
            <a:ext cx="1827647" cy="646331"/>
          </a:xfrm>
          <a:prstGeom prst="rect">
            <a:avLst/>
          </a:prstGeom>
          <a:noFill/>
        </p:spPr>
        <p:txBody>
          <a:bodyPr wrap="square" rtlCol="0">
            <a:spAutoFit/>
          </a:bodyPr>
          <a:lstStyle/>
          <a:p>
            <a:r>
              <a:rPr lang="en-US" dirty="0"/>
              <a:t>Stack segment</a:t>
            </a:r>
          </a:p>
          <a:p>
            <a:r>
              <a:rPr lang="en-US" dirty="0"/>
              <a:t>high memory</a:t>
            </a:r>
          </a:p>
        </p:txBody>
      </p:sp>
      <p:sp>
        <p:nvSpPr>
          <p:cNvPr id="38" name="TextBox 37">
            <a:extLst>
              <a:ext uri="{FF2B5EF4-FFF2-40B4-BE49-F238E27FC236}">
                <a16:creationId xmlns:a16="http://schemas.microsoft.com/office/drawing/2014/main" id="{1ABB8DC6-AF4D-0A41-B9AC-9C027B467A1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0" name="Rectangle 39">
            <a:extLst>
              <a:ext uri="{FF2B5EF4-FFF2-40B4-BE49-F238E27FC236}">
                <a16:creationId xmlns:a16="http://schemas.microsoft.com/office/drawing/2014/main" id="{45A12605-248B-E84A-5CA0-7AC61BCC95C5}"/>
              </a:ext>
            </a:extLst>
          </p:cNvPr>
          <p:cNvSpPr/>
          <p:nvPr/>
        </p:nvSpPr>
        <p:spPr>
          <a:xfrm>
            <a:off x="9971753" y="2422651"/>
            <a:ext cx="1375959" cy="312087"/>
          </a:xfrm>
          <a:prstGeom prst="rect">
            <a:avLst/>
          </a:prstGeom>
          <a:solidFill>
            <a:srgbClr val="00B0F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49" name="Rectangle 48">
            <a:extLst>
              <a:ext uri="{FF2B5EF4-FFF2-40B4-BE49-F238E27FC236}">
                <a16:creationId xmlns:a16="http://schemas.microsoft.com/office/drawing/2014/main" id="{E7D62624-3855-A940-E67B-363F63FD2DBB}"/>
              </a:ext>
            </a:extLst>
          </p:cNvPr>
          <p:cNvSpPr/>
          <p:nvPr/>
        </p:nvSpPr>
        <p:spPr>
          <a:xfrm>
            <a:off x="9971752" y="2744822"/>
            <a:ext cx="1375959" cy="655083"/>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a:t>
            </a:r>
          </a:p>
          <a:p>
            <a:pPr algn="ctr"/>
            <a:r>
              <a:rPr lang="en-US" dirty="0"/>
              <a:t>variables</a:t>
            </a:r>
          </a:p>
        </p:txBody>
      </p:sp>
      <p:sp>
        <p:nvSpPr>
          <p:cNvPr id="4" name="Rectangle 3">
            <a:extLst>
              <a:ext uri="{FF2B5EF4-FFF2-40B4-BE49-F238E27FC236}">
                <a16:creationId xmlns:a16="http://schemas.microsoft.com/office/drawing/2014/main" id="{48F7FA09-0ACA-4F2A-2F1B-7AA65AF016B8}"/>
              </a:ext>
            </a:extLst>
          </p:cNvPr>
          <p:cNvSpPr/>
          <p:nvPr/>
        </p:nvSpPr>
        <p:spPr>
          <a:xfrm>
            <a:off x="9931284" y="3383026"/>
            <a:ext cx="1375959" cy="312087"/>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PAD </a:t>
            </a:r>
            <a:r>
              <a:rPr lang="en-US" sz="1100" dirty="0">
                <a:solidFill>
                  <a:schemeClr val="tx1"/>
                </a:solidFill>
              </a:rPr>
              <a:t>(if needed)</a:t>
            </a:r>
            <a:endParaRPr lang="en-US" dirty="0">
              <a:solidFill>
                <a:schemeClr val="tx1"/>
              </a:solidFill>
            </a:endParaRPr>
          </a:p>
        </p:txBody>
      </p:sp>
    </p:spTree>
    <p:extLst>
      <p:ext uri="{BB962C8B-B14F-4D97-AF65-F5344CB8AC3E}">
        <p14:creationId xmlns:p14="http://schemas.microsoft.com/office/powerpoint/2010/main" val="3910831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p:bldP spid="38"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C7876-04B1-4F40-BA26-EFDF47BD8358}"/>
              </a:ext>
            </a:extLst>
          </p:cNvPr>
          <p:cNvSpPr>
            <a:spLocks noGrp="1"/>
          </p:cNvSpPr>
          <p:nvPr>
            <p:ph type="title"/>
          </p:nvPr>
        </p:nvSpPr>
        <p:spPr>
          <a:xfrm>
            <a:off x="468178" y="31519"/>
            <a:ext cx="11255643" cy="459837"/>
          </a:xfrm>
        </p:spPr>
        <p:txBody>
          <a:bodyPr/>
          <a:lstStyle/>
          <a:p>
            <a:r>
              <a:rPr lang="en-US" sz="2800" u="sng" dirty="0"/>
              <a:t>Calling Function:</a:t>
            </a:r>
            <a:r>
              <a:rPr lang="en-US" sz="2800" dirty="0"/>
              <a:t> Allocating Stack Parameter Space</a:t>
            </a:r>
          </a:p>
        </p:txBody>
      </p:sp>
      <p:sp>
        <p:nvSpPr>
          <p:cNvPr id="7" name="Content Placeholder 6">
            <a:extLst>
              <a:ext uri="{FF2B5EF4-FFF2-40B4-BE49-F238E27FC236}">
                <a16:creationId xmlns:a16="http://schemas.microsoft.com/office/drawing/2014/main" id="{89D195E1-970D-3F48-8DAA-EB0F9BDA6570}"/>
              </a:ext>
            </a:extLst>
          </p:cNvPr>
          <p:cNvSpPr>
            <a:spLocks noGrp="1"/>
          </p:cNvSpPr>
          <p:nvPr>
            <p:ph sz="quarter" idx="17"/>
          </p:nvPr>
        </p:nvSpPr>
        <p:spPr>
          <a:xfrm>
            <a:off x="175934" y="1295493"/>
            <a:ext cx="7346910" cy="4239594"/>
          </a:xfrm>
          <a:solidFill>
            <a:schemeClr val="accent4">
              <a:lumMod val="20000"/>
              <a:lumOff val="80000"/>
            </a:schemeClr>
          </a:solidFill>
          <a:ln>
            <a:solidFill>
              <a:schemeClr val="accent1"/>
            </a:solidFill>
          </a:ln>
        </p:spPr>
        <p:txBody>
          <a:bodyPr/>
          <a:lstStyle/>
          <a:p>
            <a:pPr marL="0" indent="0">
              <a:lnSpc>
                <a:spcPct val="100000"/>
              </a:lnSpc>
              <a:buNone/>
            </a:pPr>
            <a:r>
              <a:rPr lang="en-US" sz="1800" dirty="0"/>
              <a:t>At the point of a function call (</a:t>
            </a:r>
            <a:r>
              <a:rPr lang="en-US" sz="1800" dirty="0">
                <a:solidFill>
                  <a:srgbClr val="2C895B"/>
                </a:solidFill>
              </a:rPr>
              <a:t>and obviously at the start of the called function</a:t>
            </a:r>
            <a:r>
              <a:rPr lang="en-US" sz="1800" dirty="0"/>
              <a:t>):</a:t>
            </a:r>
          </a:p>
          <a:p>
            <a:pPr marL="342900" indent="-342900">
              <a:lnSpc>
                <a:spcPct val="100000"/>
              </a:lnSpc>
              <a:buFont typeface="+mj-lt"/>
              <a:buAutoNum type="arabicPeriod"/>
            </a:pPr>
            <a:r>
              <a:rPr lang="en-US" sz="1800" dirty="0" err="1"/>
              <a:t>sp</a:t>
            </a:r>
            <a:r>
              <a:rPr lang="en-US" sz="1800" dirty="0"/>
              <a:t> must point at arg5</a:t>
            </a:r>
          </a:p>
          <a:p>
            <a:pPr marL="342900" indent="-342900">
              <a:lnSpc>
                <a:spcPct val="100000"/>
              </a:lnSpc>
              <a:buFont typeface="+mj-lt"/>
              <a:buAutoNum type="arabicPeriod"/>
            </a:pPr>
            <a:r>
              <a:rPr lang="en-US" sz="1800" dirty="0" err="1">
                <a:solidFill>
                  <a:schemeClr val="tx2"/>
                </a:solidFill>
              </a:rPr>
              <a:t>sp</a:t>
            </a:r>
            <a:r>
              <a:rPr lang="en-US" sz="1800" dirty="0">
                <a:solidFill>
                  <a:schemeClr val="tx2"/>
                </a:solidFill>
              </a:rPr>
              <a:t> and therefore arg5 </a:t>
            </a:r>
            <a:r>
              <a:rPr lang="en-US" sz="1800" b="1" dirty="0">
                <a:solidFill>
                  <a:schemeClr val="tx2"/>
                </a:solidFill>
              </a:rPr>
              <a:t>must be at an 8-byte boundary</a:t>
            </a:r>
            <a:r>
              <a:rPr lang="en-US" sz="1800" dirty="0">
                <a:solidFill>
                  <a:schemeClr val="tx2"/>
                </a:solidFill>
              </a:rPr>
              <a:t>, </a:t>
            </a:r>
          </a:p>
          <a:p>
            <a:pPr marL="800100" lvl="1" indent="-457200">
              <a:buFont typeface="+mj-lt"/>
              <a:buAutoNum type="alphaLcParenR"/>
            </a:pPr>
            <a:r>
              <a:rPr lang="en-US" sz="1800" b="1" dirty="0">
                <a:solidFill>
                  <a:schemeClr val="tx2"/>
                </a:solidFill>
              </a:rPr>
              <a:t>padding</a:t>
            </a:r>
            <a:r>
              <a:rPr lang="en-US" sz="1800" dirty="0">
                <a:solidFill>
                  <a:schemeClr val="tx2"/>
                </a:solidFill>
              </a:rPr>
              <a:t> to force arg5 alignment if needed is </a:t>
            </a:r>
            <a:r>
              <a:rPr lang="en-US" sz="1800" b="1" dirty="0">
                <a:solidFill>
                  <a:schemeClr val="tx2"/>
                </a:solidFill>
              </a:rPr>
              <a:t>placed above</a:t>
            </a:r>
            <a:r>
              <a:rPr lang="en-US" sz="1800" dirty="0">
                <a:solidFill>
                  <a:schemeClr val="tx2"/>
                </a:solidFill>
              </a:rPr>
              <a:t> the last </a:t>
            </a:r>
            <a:r>
              <a:rPr lang="en-US" sz="1800" b="1" dirty="0">
                <a:solidFill>
                  <a:schemeClr val="tx2"/>
                </a:solidFill>
              </a:rPr>
              <a:t>argument the called function is expecting</a:t>
            </a:r>
          </a:p>
          <a:p>
            <a:pPr marL="0" indent="0">
              <a:lnSpc>
                <a:spcPct val="100000"/>
              </a:lnSpc>
              <a:buNone/>
            </a:pPr>
            <a:r>
              <a:rPr lang="en-US" sz="1800" b="1" dirty="0">
                <a:solidFill>
                  <a:schemeClr val="accent1"/>
                </a:solidFill>
              </a:rPr>
              <a:t>Approach</a:t>
            </a:r>
            <a:r>
              <a:rPr lang="en-US" sz="1800" dirty="0"/>
              <a:t>: </a:t>
            </a:r>
            <a:r>
              <a:rPr lang="en-US" sz="1800" dirty="0">
                <a:solidFill>
                  <a:srgbClr val="0070C0"/>
                </a:solidFill>
              </a:rPr>
              <a:t>Extend the stack frame </a:t>
            </a:r>
            <a:r>
              <a:rPr lang="en-US" sz="1800" dirty="0"/>
              <a:t>to include enough space for stack arguments function with the greatest </a:t>
            </a:r>
            <a:r>
              <a:rPr lang="en-US" sz="1800" dirty="0" err="1"/>
              <a:t>arg</a:t>
            </a:r>
            <a:r>
              <a:rPr lang="en-US" sz="1800" dirty="0"/>
              <a:t> count</a:t>
            </a:r>
          </a:p>
          <a:p>
            <a:pPr marL="457200" indent="-457200">
              <a:lnSpc>
                <a:spcPct val="100000"/>
              </a:lnSpc>
              <a:buFont typeface="+mj-lt"/>
              <a:buAutoNum type="arabicPeriod"/>
            </a:pPr>
            <a:r>
              <a:rPr lang="en-US" sz="1800" dirty="0">
                <a:solidFill>
                  <a:schemeClr val="accent5"/>
                </a:solidFill>
              </a:rPr>
              <a:t>Examine every function call in the body of a function </a:t>
            </a:r>
          </a:p>
          <a:p>
            <a:pPr marL="457200" indent="-457200">
              <a:lnSpc>
                <a:spcPct val="100000"/>
              </a:lnSpc>
              <a:buFont typeface="+mj-lt"/>
              <a:buAutoNum type="arabicPeriod"/>
            </a:pPr>
            <a:r>
              <a:rPr lang="en-US" sz="1800" dirty="0"/>
              <a:t>Find the function call with greatest </a:t>
            </a:r>
            <a:r>
              <a:rPr lang="en-US" sz="1800" dirty="0" err="1"/>
              <a:t>arg</a:t>
            </a:r>
            <a:r>
              <a:rPr lang="en-US" sz="1800" dirty="0"/>
              <a:t> count, Determines space needed for outgoing </a:t>
            </a:r>
            <a:r>
              <a:rPr lang="en-US" sz="1800" dirty="0" err="1"/>
              <a:t>args</a:t>
            </a:r>
            <a:r>
              <a:rPr lang="en-US" sz="1800" dirty="0"/>
              <a:t> </a:t>
            </a:r>
          </a:p>
          <a:p>
            <a:pPr marL="457200" indent="-457200">
              <a:buFont typeface="+mj-lt"/>
              <a:buAutoNum type="arabicPeriod"/>
            </a:pPr>
            <a:r>
              <a:rPr lang="en-US" sz="1800" dirty="0"/>
              <a:t>Add the space needed to the frame layout</a:t>
            </a:r>
          </a:p>
        </p:txBody>
      </p:sp>
      <p:sp>
        <p:nvSpPr>
          <p:cNvPr id="5" name="Rectangle 4">
            <a:extLst>
              <a:ext uri="{FF2B5EF4-FFF2-40B4-BE49-F238E27FC236}">
                <a16:creationId xmlns:a16="http://schemas.microsoft.com/office/drawing/2014/main" id="{F16AF700-8028-9B42-8DA9-83D7A9CF9500}"/>
              </a:ext>
            </a:extLst>
          </p:cNvPr>
          <p:cNvSpPr/>
          <p:nvPr/>
        </p:nvSpPr>
        <p:spPr>
          <a:xfrm>
            <a:off x="9248256" y="453931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5</a:t>
            </a:r>
          </a:p>
        </p:txBody>
      </p:sp>
      <p:sp>
        <p:nvSpPr>
          <p:cNvPr id="6" name="TextBox 5">
            <a:extLst>
              <a:ext uri="{FF2B5EF4-FFF2-40B4-BE49-F238E27FC236}">
                <a16:creationId xmlns:a16="http://schemas.microsoft.com/office/drawing/2014/main" id="{9AB801EE-4FA3-5B49-972F-72383392B6AC}"/>
              </a:ext>
            </a:extLst>
          </p:cNvPr>
          <p:cNvSpPr txBox="1"/>
          <p:nvPr/>
        </p:nvSpPr>
        <p:spPr>
          <a:xfrm>
            <a:off x="11198932" y="4588421"/>
            <a:ext cx="428322" cy="369332"/>
          </a:xfrm>
          <a:prstGeom prst="rect">
            <a:avLst/>
          </a:prstGeom>
          <a:noFill/>
        </p:spPr>
        <p:txBody>
          <a:bodyPr wrap="none" rtlCol="0">
            <a:spAutoFit/>
          </a:bodyPr>
          <a:lstStyle/>
          <a:p>
            <a:r>
              <a:rPr lang="en-US" dirty="0" err="1"/>
              <a:t>sp</a:t>
            </a:r>
            <a:endParaRPr lang="en-US" dirty="0"/>
          </a:p>
        </p:txBody>
      </p:sp>
      <p:sp>
        <p:nvSpPr>
          <p:cNvPr id="8" name="Left Arrow 7">
            <a:extLst>
              <a:ext uri="{FF2B5EF4-FFF2-40B4-BE49-F238E27FC236}">
                <a16:creationId xmlns:a16="http://schemas.microsoft.com/office/drawing/2014/main" id="{85FD936E-F781-5847-BFC8-AF77CD2E700E}"/>
              </a:ext>
            </a:extLst>
          </p:cNvPr>
          <p:cNvSpPr/>
          <p:nvPr/>
        </p:nvSpPr>
        <p:spPr>
          <a:xfrm>
            <a:off x="10639105" y="4759705"/>
            <a:ext cx="634499" cy="12870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1FE0126-D80A-AF47-98AB-A99B33D7B948}"/>
              </a:ext>
            </a:extLst>
          </p:cNvPr>
          <p:cNvSpPr/>
          <p:nvPr/>
        </p:nvSpPr>
        <p:spPr>
          <a:xfrm>
            <a:off x="9248256" y="4214694"/>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6</a:t>
            </a:r>
          </a:p>
        </p:txBody>
      </p:sp>
      <p:sp>
        <p:nvSpPr>
          <p:cNvPr id="12" name="Rectangle 11">
            <a:extLst>
              <a:ext uri="{FF2B5EF4-FFF2-40B4-BE49-F238E27FC236}">
                <a16:creationId xmlns:a16="http://schemas.microsoft.com/office/drawing/2014/main" id="{CCBB7B3B-2A02-514B-BC37-10F19E406615}"/>
              </a:ext>
            </a:extLst>
          </p:cNvPr>
          <p:cNvSpPr/>
          <p:nvPr/>
        </p:nvSpPr>
        <p:spPr>
          <a:xfrm>
            <a:off x="9246279" y="3895952"/>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7</a:t>
            </a:r>
          </a:p>
        </p:txBody>
      </p:sp>
      <p:sp>
        <p:nvSpPr>
          <p:cNvPr id="13" name="Rectangle 12">
            <a:extLst>
              <a:ext uri="{FF2B5EF4-FFF2-40B4-BE49-F238E27FC236}">
                <a16:creationId xmlns:a16="http://schemas.microsoft.com/office/drawing/2014/main" id="{3FD47012-74DB-6A43-8A53-F1B1AEC7693E}"/>
              </a:ext>
            </a:extLst>
          </p:cNvPr>
          <p:cNvSpPr/>
          <p:nvPr/>
        </p:nvSpPr>
        <p:spPr>
          <a:xfrm>
            <a:off x="9246279" y="357704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8</a:t>
            </a:r>
          </a:p>
        </p:txBody>
      </p:sp>
      <p:sp>
        <p:nvSpPr>
          <p:cNvPr id="15" name="Rectangle 14">
            <a:extLst>
              <a:ext uri="{FF2B5EF4-FFF2-40B4-BE49-F238E27FC236}">
                <a16:creationId xmlns:a16="http://schemas.microsoft.com/office/drawing/2014/main" id="{5359AA48-A53D-4141-8075-D9068CA0F6E7}"/>
              </a:ext>
            </a:extLst>
          </p:cNvPr>
          <p:cNvSpPr/>
          <p:nvPr/>
        </p:nvSpPr>
        <p:spPr>
          <a:xfrm>
            <a:off x="9246278" y="3259247"/>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9</a:t>
            </a:r>
          </a:p>
        </p:txBody>
      </p:sp>
      <p:grpSp>
        <p:nvGrpSpPr>
          <p:cNvPr id="47" name="Group 46">
            <a:extLst>
              <a:ext uri="{FF2B5EF4-FFF2-40B4-BE49-F238E27FC236}">
                <a16:creationId xmlns:a16="http://schemas.microsoft.com/office/drawing/2014/main" id="{D6A68C43-36E8-DE4F-B680-81466F99CD8E}"/>
              </a:ext>
            </a:extLst>
          </p:cNvPr>
          <p:cNvGrpSpPr/>
          <p:nvPr/>
        </p:nvGrpSpPr>
        <p:grpSpPr>
          <a:xfrm>
            <a:off x="7628908" y="2938543"/>
            <a:ext cx="1683433" cy="1921653"/>
            <a:chOff x="7718556" y="2512691"/>
            <a:chExt cx="1683433" cy="1921653"/>
          </a:xfrm>
        </p:grpSpPr>
        <p:sp>
          <p:nvSpPr>
            <p:cNvPr id="48" name="Left Brace 47">
              <a:extLst>
                <a:ext uri="{FF2B5EF4-FFF2-40B4-BE49-F238E27FC236}">
                  <a16:creationId xmlns:a16="http://schemas.microsoft.com/office/drawing/2014/main" id="{B2D36AB6-2133-F24D-B340-7E115C00E397}"/>
                </a:ext>
              </a:extLst>
            </p:cNvPr>
            <p:cNvSpPr/>
            <p:nvPr/>
          </p:nvSpPr>
          <p:spPr>
            <a:xfrm>
              <a:off x="8962860" y="2512691"/>
              <a:ext cx="439129" cy="1921653"/>
            </a:xfrm>
            <a:prstGeom prst="leftBrace">
              <a:avLst>
                <a:gd name="adj1" fmla="val 8333"/>
                <a:gd name="adj2" fmla="val 36847"/>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TextBox 48">
              <a:extLst>
                <a:ext uri="{FF2B5EF4-FFF2-40B4-BE49-F238E27FC236}">
                  <a16:creationId xmlns:a16="http://schemas.microsoft.com/office/drawing/2014/main" id="{6472989A-484E-1C4C-95FD-1E1829373E1D}"/>
                </a:ext>
              </a:extLst>
            </p:cNvPr>
            <p:cNvSpPr txBox="1"/>
            <p:nvPr/>
          </p:nvSpPr>
          <p:spPr>
            <a:xfrm>
              <a:off x="7718556" y="2559890"/>
              <a:ext cx="1244271" cy="1384995"/>
            </a:xfrm>
            <a:prstGeom prst="rect">
              <a:avLst/>
            </a:prstGeom>
            <a:solidFill>
              <a:schemeClr val="accent4">
                <a:lumMod val="20000"/>
                <a:lumOff val="80000"/>
              </a:schemeClr>
            </a:solidFill>
            <a:ln>
              <a:solidFill>
                <a:schemeClr val="accent1"/>
              </a:solidFill>
            </a:ln>
          </p:spPr>
          <p:txBody>
            <a:bodyPr wrap="square" rtlCol="0">
              <a:spAutoFit/>
            </a:bodyPr>
            <a:lstStyle/>
            <a:p>
              <a:pPr algn="r"/>
              <a:r>
                <a:rPr lang="en-US" sz="1400" b="1" dirty="0">
                  <a:solidFill>
                    <a:schemeClr val="accent5"/>
                  </a:solidFill>
                  <a:latin typeface="Consolas" panose="020B0609020204030204" pitchFamily="49" charset="0"/>
                  <a:cs typeface="Consolas" panose="020B0609020204030204" pitchFamily="49" charset="0"/>
                </a:rPr>
                <a:t>Outgoing </a:t>
              </a:r>
              <a:r>
                <a:rPr lang="en-US" sz="1400" b="1" dirty="0" err="1">
                  <a:solidFill>
                    <a:schemeClr val="accent5"/>
                  </a:solidFill>
                  <a:latin typeface="Consolas" panose="020B0609020204030204" pitchFamily="49" charset="0"/>
                  <a:cs typeface="Consolas" panose="020B0609020204030204" pitchFamily="49" charset="0"/>
                </a:rPr>
                <a:t>arg</a:t>
              </a:r>
              <a:r>
                <a:rPr lang="en-US" sz="1400" b="1" dirty="0">
                  <a:solidFill>
                    <a:schemeClr val="accent5"/>
                  </a:solidFill>
                  <a:latin typeface="Consolas" panose="020B0609020204030204" pitchFamily="49" charset="0"/>
                  <a:cs typeface="Consolas" panose="020B0609020204030204" pitchFamily="49" charset="0"/>
                </a:rPr>
                <a:t> space part of calling functions frame</a:t>
              </a:r>
            </a:p>
          </p:txBody>
        </p:sp>
      </p:grpSp>
      <p:sp>
        <p:nvSpPr>
          <p:cNvPr id="62" name="Rectangle 61">
            <a:extLst>
              <a:ext uri="{FF2B5EF4-FFF2-40B4-BE49-F238E27FC236}">
                <a16:creationId xmlns:a16="http://schemas.microsoft.com/office/drawing/2014/main" id="{6C472E93-A9A2-0A45-A974-4AE58E5FFBB5}"/>
              </a:ext>
            </a:extLst>
          </p:cNvPr>
          <p:cNvSpPr/>
          <p:nvPr/>
        </p:nvSpPr>
        <p:spPr>
          <a:xfrm>
            <a:off x="9239753" y="1482576"/>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63" name="Rectangle 62">
            <a:extLst>
              <a:ext uri="{FF2B5EF4-FFF2-40B4-BE49-F238E27FC236}">
                <a16:creationId xmlns:a16="http://schemas.microsoft.com/office/drawing/2014/main" id="{5ADF753F-0714-6A47-97F6-18E2FE9D737E}"/>
              </a:ext>
            </a:extLst>
          </p:cNvPr>
          <p:cNvSpPr/>
          <p:nvPr/>
        </p:nvSpPr>
        <p:spPr>
          <a:xfrm>
            <a:off x="9239752" y="1803087"/>
            <a:ext cx="1375959" cy="312087"/>
          </a:xfrm>
          <a:prstGeom prst="rect">
            <a:avLst/>
          </a:prstGeom>
          <a:solidFill>
            <a:schemeClr val="accent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64" name="Left Arrow 63">
            <a:extLst>
              <a:ext uri="{FF2B5EF4-FFF2-40B4-BE49-F238E27FC236}">
                <a16:creationId xmlns:a16="http://schemas.microsoft.com/office/drawing/2014/main" id="{9997AEE2-D9BE-1B46-9127-E6D15F26E646}"/>
              </a:ext>
            </a:extLst>
          </p:cNvPr>
          <p:cNvSpPr/>
          <p:nvPr/>
        </p:nvSpPr>
        <p:spPr>
          <a:xfrm>
            <a:off x="10630603" y="169202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2DA7B81D-5ECE-8A40-8A30-87175270C566}"/>
              </a:ext>
            </a:extLst>
          </p:cNvPr>
          <p:cNvSpPr/>
          <p:nvPr/>
        </p:nvSpPr>
        <p:spPr>
          <a:xfrm>
            <a:off x="9246215" y="2107513"/>
            <a:ext cx="1375959" cy="831030"/>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local stack variables</a:t>
            </a:r>
          </a:p>
        </p:txBody>
      </p:sp>
      <p:sp>
        <p:nvSpPr>
          <p:cNvPr id="61" name="TextBox 60">
            <a:extLst>
              <a:ext uri="{FF2B5EF4-FFF2-40B4-BE49-F238E27FC236}">
                <a16:creationId xmlns:a16="http://schemas.microsoft.com/office/drawing/2014/main" id="{3ADABDE0-D87A-6945-960C-1903B3B25D6E}"/>
              </a:ext>
            </a:extLst>
          </p:cNvPr>
          <p:cNvSpPr txBox="1"/>
          <p:nvPr/>
        </p:nvSpPr>
        <p:spPr>
          <a:xfrm>
            <a:off x="11059443" y="1546273"/>
            <a:ext cx="377026" cy="369332"/>
          </a:xfrm>
          <a:prstGeom prst="rect">
            <a:avLst/>
          </a:prstGeom>
          <a:noFill/>
        </p:spPr>
        <p:txBody>
          <a:bodyPr wrap="none" rtlCol="0">
            <a:spAutoFit/>
          </a:bodyPr>
          <a:lstStyle/>
          <a:p>
            <a:r>
              <a:rPr lang="en-US" dirty="0" err="1"/>
              <a:t>fp</a:t>
            </a:r>
            <a:endParaRPr lang="en-US" dirty="0"/>
          </a:p>
        </p:txBody>
      </p:sp>
      <p:grpSp>
        <p:nvGrpSpPr>
          <p:cNvPr id="65" name="Group 64">
            <a:extLst>
              <a:ext uri="{FF2B5EF4-FFF2-40B4-BE49-F238E27FC236}">
                <a16:creationId xmlns:a16="http://schemas.microsoft.com/office/drawing/2014/main" id="{85E1C057-4617-5B4A-A480-5E87643DFB5B}"/>
              </a:ext>
            </a:extLst>
          </p:cNvPr>
          <p:cNvGrpSpPr/>
          <p:nvPr/>
        </p:nvGrpSpPr>
        <p:grpSpPr>
          <a:xfrm>
            <a:off x="7699136" y="1481046"/>
            <a:ext cx="1540554" cy="1429424"/>
            <a:chOff x="2035779" y="3706071"/>
            <a:chExt cx="1540554" cy="1429424"/>
          </a:xfrm>
        </p:grpSpPr>
        <p:sp>
          <p:nvSpPr>
            <p:cNvPr id="66" name="TextBox 65">
              <a:extLst>
                <a:ext uri="{FF2B5EF4-FFF2-40B4-BE49-F238E27FC236}">
                  <a16:creationId xmlns:a16="http://schemas.microsoft.com/office/drawing/2014/main" id="{80EE145F-8402-1B40-889F-6E8886FD1379}"/>
                </a:ext>
              </a:extLst>
            </p:cNvPr>
            <p:cNvSpPr txBox="1"/>
            <p:nvPr/>
          </p:nvSpPr>
          <p:spPr>
            <a:xfrm>
              <a:off x="2035779" y="3925058"/>
              <a:ext cx="1244271" cy="738664"/>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nsolas" panose="020B0609020204030204" pitchFamily="49" charset="0"/>
                  <a:cs typeface="Consolas" panose="020B0609020204030204" pitchFamily="49" charset="0"/>
                </a:rPr>
                <a:t>Preserved registers</a:t>
              </a:r>
            </a:p>
            <a:p>
              <a:r>
                <a:rPr lang="en-US" sz="1400" b="1" dirty="0">
                  <a:solidFill>
                    <a:schemeClr val="accent5"/>
                  </a:solidFill>
                  <a:latin typeface="Consolas" panose="020B0609020204030204" pitchFamily="49" charset="0"/>
                  <a:cs typeface="Consolas" panose="020B0609020204030204" pitchFamily="49" charset="0"/>
                </a:rPr>
                <a:t>local vars</a:t>
              </a:r>
              <a:endParaRPr lang="en-US" sz="1600" b="1" dirty="0">
                <a:latin typeface="Consolas" panose="020B0609020204030204" pitchFamily="49" charset="0"/>
                <a:cs typeface="Consolas" panose="020B0609020204030204" pitchFamily="49" charset="0"/>
              </a:endParaRPr>
            </a:p>
          </p:txBody>
        </p:sp>
        <p:sp>
          <p:nvSpPr>
            <p:cNvPr id="67" name="Right Brace 66">
              <a:extLst>
                <a:ext uri="{FF2B5EF4-FFF2-40B4-BE49-F238E27FC236}">
                  <a16:creationId xmlns:a16="http://schemas.microsoft.com/office/drawing/2014/main" id="{25AA1EB1-1948-6641-BB10-9CF2D2FB0B2E}"/>
                </a:ext>
              </a:extLst>
            </p:cNvPr>
            <p:cNvSpPr/>
            <p:nvPr/>
          </p:nvSpPr>
          <p:spPr>
            <a:xfrm rot="10800000">
              <a:off x="3267831" y="3706071"/>
              <a:ext cx="308502" cy="1429424"/>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
        <p:nvSpPr>
          <p:cNvPr id="42" name="TextBox 41">
            <a:extLst>
              <a:ext uri="{FF2B5EF4-FFF2-40B4-BE49-F238E27FC236}">
                <a16:creationId xmlns:a16="http://schemas.microsoft.com/office/drawing/2014/main" id="{0E1C6E88-DA0F-C24C-894E-0B9526F29574}"/>
              </a:ext>
            </a:extLst>
          </p:cNvPr>
          <p:cNvSpPr txBox="1"/>
          <p:nvPr/>
        </p:nvSpPr>
        <p:spPr>
          <a:xfrm>
            <a:off x="7688725" y="5259722"/>
            <a:ext cx="3821161" cy="923330"/>
          </a:xfrm>
          <a:prstGeom prst="rect">
            <a:avLst/>
          </a:prstGeom>
          <a:solidFill>
            <a:schemeClr val="accent4">
              <a:lumMod val="20000"/>
              <a:lumOff val="80000"/>
            </a:schemeClr>
          </a:solidFill>
          <a:ln w="28575">
            <a:solidFill>
              <a:schemeClr val="accent1"/>
            </a:solidFill>
          </a:ln>
        </p:spPr>
        <p:txBody>
          <a:bodyPr wrap="square" rtlCol="0">
            <a:spAutoFit/>
          </a:bodyPr>
          <a:lstStyle/>
          <a:p>
            <a:pPr algn="ctr"/>
            <a:r>
              <a:rPr lang="en-US" b="1" u="sng" dirty="0">
                <a:solidFill>
                  <a:srgbClr val="0070C0"/>
                </a:solidFill>
              </a:rPr>
              <a:t>Rules: At point of call</a:t>
            </a:r>
          </a:p>
          <a:p>
            <a:pPr marL="342900" indent="-342900">
              <a:buFont typeface="+mj-lt"/>
              <a:buAutoNum type="arabicPeriod"/>
            </a:pPr>
            <a:r>
              <a:rPr lang="en-US" b="1" dirty="0">
                <a:solidFill>
                  <a:srgbClr val="0070C0"/>
                </a:solidFill>
              </a:rPr>
              <a:t>arg5 must be pointed at by </a:t>
            </a:r>
            <a:r>
              <a:rPr lang="en-US" b="1" dirty="0" err="1">
                <a:solidFill>
                  <a:srgbClr val="0070C0"/>
                </a:solidFill>
              </a:rPr>
              <a:t>sp</a:t>
            </a:r>
            <a:endParaRPr lang="en-US" b="1" dirty="0">
              <a:solidFill>
                <a:srgbClr val="0070C0"/>
              </a:solidFill>
            </a:endParaRPr>
          </a:p>
          <a:p>
            <a:pPr marL="342900" indent="-342900">
              <a:buFont typeface="+mj-lt"/>
              <a:buAutoNum type="arabicPeriod"/>
            </a:pPr>
            <a:r>
              <a:rPr lang="en-US" b="1" dirty="0">
                <a:solidFill>
                  <a:srgbClr val="0070C0"/>
                </a:solidFill>
              </a:rPr>
              <a:t>SP must be 8-byte aligned</a:t>
            </a:r>
          </a:p>
        </p:txBody>
      </p:sp>
      <p:sp>
        <p:nvSpPr>
          <p:cNvPr id="30" name="TextBox 29">
            <a:extLst>
              <a:ext uri="{FF2B5EF4-FFF2-40B4-BE49-F238E27FC236}">
                <a16:creationId xmlns:a16="http://schemas.microsoft.com/office/drawing/2014/main" id="{3C9F5ED6-B28E-4C4B-AB8F-7AF22E3E5A1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26" name="Group 25">
            <a:extLst>
              <a:ext uri="{FF2B5EF4-FFF2-40B4-BE49-F238E27FC236}">
                <a16:creationId xmlns:a16="http://schemas.microsoft.com/office/drawing/2014/main" id="{66387C4D-816B-8BE0-7CF5-4B8EBEF1B52F}"/>
              </a:ext>
            </a:extLst>
          </p:cNvPr>
          <p:cNvGrpSpPr/>
          <p:nvPr/>
        </p:nvGrpSpPr>
        <p:grpSpPr>
          <a:xfrm>
            <a:off x="10662709" y="1497612"/>
            <a:ext cx="1387383" cy="3362584"/>
            <a:chOff x="2296173" y="3462792"/>
            <a:chExt cx="1387383" cy="3362584"/>
          </a:xfrm>
        </p:grpSpPr>
        <p:sp>
          <p:nvSpPr>
            <p:cNvPr id="27" name="TextBox 26">
              <a:extLst>
                <a:ext uri="{FF2B5EF4-FFF2-40B4-BE49-F238E27FC236}">
                  <a16:creationId xmlns:a16="http://schemas.microsoft.com/office/drawing/2014/main" id="{47A7625A-F579-AA95-B4F0-E4CC30FF1A38}"/>
                </a:ext>
              </a:extLst>
            </p:cNvPr>
            <p:cNvSpPr txBox="1"/>
            <p:nvPr/>
          </p:nvSpPr>
          <p:spPr>
            <a:xfrm>
              <a:off x="2735335" y="4742369"/>
              <a:ext cx="948221" cy="738664"/>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nsolas" panose="020B0609020204030204" pitchFamily="49" charset="0"/>
                  <a:cs typeface="Consolas" panose="020B0609020204030204" pitchFamily="49" charset="0"/>
                </a:rPr>
                <a:t>Callers stack frame</a:t>
              </a:r>
              <a:endParaRPr lang="en-US" sz="1600" b="1" dirty="0">
                <a:latin typeface="Consolas" panose="020B0609020204030204" pitchFamily="49" charset="0"/>
                <a:cs typeface="Consolas" panose="020B0609020204030204" pitchFamily="49" charset="0"/>
              </a:endParaRPr>
            </a:p>
          </p:txBody>
        </p:sp>
        <p:sp>
          <p:nvSpPr>
            <p:cNvPr id="28" name="Right Brace 27">
              <a:extLst>
                <a:ext uri="{FF2B5EF4-FFF2-40B4-BE49-F238E27FC236}">
                  <a16:creationId xmlns:a16="http://schemas.microsoft.com/office/drawing/2014/main" id="{23F4FB9F-7B9A-6520-F11F-853C4F49AC02}"/>
                </a:ext>
              </a:extLst>
            </p:cNvPr>
            <p:cNvSpPr/>
            <p:nvPr/>
          </p:nvSpPr>
          <p:spPr>
            <a:xfrm rot="10800000" flipH="1">
              <a:off x="2296173" y="3462792"/>
              <a:ext cx="439162" cy="3362584"/>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470960E9-6F8D-5F5B-3ED8-B311CCFA3B6F}"/>
              </a:ext>
            </a:extLst>
          </p:cNvPr>
          <p:cNvSpPr/>
          <p:nvPr/>
        </p:nvSpPr>
        <p:spPr>
          <a:xfrm>
            <a:off x="9229207" y="491356"/>
            <a:ext cx="1375959" cy="977367"/>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Previous stack frame</a:t>
            </a:r>
          </a:p>
        </p:txBody>
      </p:sp>
      <p:sp>
        <p:nvSpPr>
          <p:cNvPr id="3" name="Rectangle 2">
            <a:extLst>
              <a:ext uri="{FF2B5EF4-FFF2-40B4-BE49-F238E27FC236}">
                <a16:creationId xmlns:a16="http://schemas.microsoft.com/office/drawing/2014/main" id="{8397BAA3-B01A-010F-646F-6A0F09FC72DD}"/>
              </a:ext>
            </a:extLst>
          </p:cNvPr>
          <p:cNvSpPr/>
          <p:nvPr/>
        </p:nvSpPr>
        <p:spPr>
          <a:xfrm>
            <a:off x="9252678" y="2945498"/>
            <a:ext cx="1375959" cy="312087"/>
          </a:xfrm>
          <a:prstGeom prst="rect">
            <a:avLst/>
          </a:prstGeom>
          <a:solidFill>
            <a:schemeClr val="tx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PAD </a:t>
            </a:r>
            <a:r>
              <a:rPr lang="en-US" sz="1100" dirty="0">
                <a:solidFill>
                  <a:schemeClr val="bg1"/>
                </a:solidFill>
              </a:rPr>
              <a:t>(if needed)</a:t>
            </a:r>
            <a:endParaRPr lang="en-US" dirty="0">
              <a:solidFill>
                <a:schemeClr val="bg1"/>
              </a:solidFill>
            </a:endParaRPr>
          </a:p>
        </p:txBody>
      </p:sp>
    </p:spTree>
    <p:extLst>
      <p:ext uri="{BB962C8B-B14F-4D97-AF65-F5344CB8AC3E}">
        <p14:creationId xmlns:p14="http://schemas.microsoft.com/office/powerpoint/2010/main" val="1795743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nimBg="1"/>
      <p:bldP spid="42" grpId="0" animBg="1"/>
      <p:bldP spid="3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8-bit</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0539"/>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ldrsb</a:t>
            </a:r>
            <a:r>
              <a:rPr lang="en-US" sz="2800" dirty="0">
                <a:solidFill>
                  <a:schemeClr val="tx2"/>
                </a:solidFill>
              </a:rPr>
              <a:t> r1, [r0]</a:t>
            </a:r>
          </a:p>
          <a:p>
            <a:pPr algn="ctr"/>
            <a:r>
              <a:rPr lang="en-US" sz="2400" dirty="0">
                <a:solidFill>
                  <a:schemeClr val="tx2"/>
                </a:solidFill>
              </a:rPr>
              <a:t>load signed byte</a:t>
            </a: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5D37764-1698-1FAC-872F-5F160D025638}"/>
              </a:ext>
            </a:extLst>
          </p:cNvPr>
          <p:cNvSpPr txBox="1"/>
          <p:nvPr/>
        </p:nvSpPr>
        <p:spPr>
          <a:xfrm>
            <a:off x="9377837" y="3016743"/>
            <a:ext cx="1813317" cy="646331"/>
          </a:xfrm>
          <a:prstGeom prst="rect">
            <a:avLst/>
          </a:prstGeom>
          <a:noFill/>
        </p:spPr>
        <p:txBody>
          <a:bodyPr wrap="none" rtlCol="0">
            <a:spAutoFit/>
          </a:bodyPr>
          <a:lstStyle/>
          <a:p>
            <a:r>
              <a:rPr lang="en-US" dirty="0"/>
              <a:t>0x01 </a:t>
            </a:r>
          </a:p>
          <a:p>
            <a:r>
              <a:rPr lang="en-US" dirty="0"/>
              <a:t>positive number</a:t>
            </a:r>
          </a:p>
        </p:txBody>
      </p:sp>
      <p:sp>
        <p:nvSpPr>
          <p:cNvPr id="4" name="Right Brace 3">
            <a:extLst>
              <a:ext uri="{FF2B5EF4-FFF2-40B4-BE49-F238E27FC236}">
                <a16:creationId xmlns:a16="http://schemas.microsoft.com/office/drawing/2014/main" id="{856DF7DF-B146-B274-A922-150B5820470A}"/>
              </a:ext>
            </a:extLst>
          </p:cNvPr>
          <p:cNvSpPr/>
          <p:nvPr/>
        </p:nvSpPr>
        <p:spPr>
          <a:xfrm>
            <a:off x="9055882" y="3184293"/>
            <a:ext cx="501843" cy="357826"/>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3571E959-B2D5-7FDC-059B-6D2CC75F3431}"/>
              </a:ext>
            </a:extLst>
          </p:cNvPr>
          <p:cNvCxnSpPr>
            <a:cxnSpLocks/>
          </p:cNvCxnSpPr>
          <p:nvPr/>
        </p:nvCxnSpPr>
        <p:spPr>
          <a:xfrm flipV="1">
            <a:off x="4791018" y="1803981"/>
            <a:ext cx="0" cy="619905"/>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CD817A1F-A25F-84F9-6E30-140E50BB5622}"/>
              </a:ext>
            </a:extLst>
          </p:cNvPr>
          <p:cNvCxnSpPr>
            <a:cxnSpLocks/>
          </p:cNvCxnSpPr>
          <p:nvPr/>
        </p:nvCxnSpPr>
        <p:spPr>
          <a:xfrm flipV="1">
            <a:off x="3847878" y="1794202"/>
            <a:ext cx="0" cy="629684"/>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3767564-6A0D-2F94-91DC-0498CCC2E2B1}"/>
              </a:ext>
            </a:extLst>
          </p:cNvPr>
          <p:cNvCxnSpPr>
            <a:cxnSpLocks/>
          </p:cNvCxnSpPr>
          <p:nvPr/>
        </p:nvCxnSpPr>
        <p:spPr>
          <a:xfrm flipV="1">
            <a:off x="2912322" y="1762361"/>
            <a:ext cx="0" cy="655035"/>
          </a:xfrm>
          <a:prstGeom prst="straightConnector1">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1E38023-555D-56DB-C003-19BB95069252}"/>
              </a:ext>
            </a:extLst>
          </p:cNvPr>
          <p:cNvSpPr txBox="1"/>
          <p:nvPr/>
        </p:nvSpPr>
        <p:spPr>
          <a:xfrm>
            <a:off x="2586785" y="2407617"/>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
        <p:nvSpPr>
          <p:cNvPr id="23" name="TextBox 22">
            <a:extLst>
              <a:ext uri="{FF2B5EF4-FFF2-40B4-BE49-F238E27FC236}">
                <a16:creationId xmlns:a16="http://schemas.microsoft.com/office/drawing/2014/main" id="{F552A313-F7A9-EE3F-869A-AADB7651A785}"/>
              </a:ext>
            </a:extLst>
          </p:cNvPr>
          <p:cNvSpPr txBox="1"/>
          <p:nvPr/>
        </p:nvSpPr>
        <p:spPr>
          <a:xfrm>
            <a:off x="3463666" y="2423886"/>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
        <p:nvSpPr>
          <p:cNvPr id="24" name="TextBox 23">
            <a:extLst>
              <a:ext uri="{FF2B5EF4-FFF2-40B4-BE49-F238E27FC236}">
                <a16:creationId xmlns:a16="http://schemas.microsoft.com/office/drawing/2014/main" id="{5D9BE817-2DF6-49FA-B665-BC77CA3C5AD5}"/>
              </a:ext>
            </a:extLst>
          </p:cNvPr>
          <p:cNvSpPr txBox="1"/>
          <p:nvPr/>
        </p:nvSpPr>
        <p:spPr>
          <a:xfrm>
            <a:off x="4391637" y="2416586"/>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
        <p:nvSpPr>
          <p:cNvPr id="29" name="TextBox 28">
            <a:extLst>
              <a:ext uri="{FF2B5EF4-FFF2-40B4-BE49-F238E27FC236}">
                <a16:creationId xmlns:a16="http://schemas.microsoft.com/office/drawing/2014/main" id="{E19CA2B1-A46C-3CFB-FF5F-7C4BAA6CD333}"/>
              </a:ext>
            </a:extLst>
          </p:cNvPr>
          <p:cNvSpPr txBox="1"/>
          <p:nvPr/>
        </p:nvSpPr>
        <p:spPr>
          <a:xfrm>
            <a:off x="2839646" y="2785659"/>
            <a:ext cx="1762021" cy="369332"/>
          </a:xfrm>
          <a:prstGeom prst="rect">
            <a:avLst/>
          </a:prstGeom>
          <a:noFill/>
        </p:spPr>
        <p:txBody>
          <a:bodyPr wrap="none" rtlCol="0">
            <a:spAutoFit/>
          </a:bodyPr>
          <a:lstStyle/>
          <a:p>
            <a:r>
              <a:rPr lang="en-US" dirty="0">
                <a:solidFill>
                  <a:srgbClr val="FF0000"/>
                </a:solidFill>
              </a:rPr>
              <a:t>No Sign extend</a:t>
            </a:r>
          </a:p>
        </p:txBody>
      </p:sp>
      <p:sp>
        <p:nvSpPr>
          <p:cNvPr id="30" name="TextBox 29">
            <a:extLst>
              <a:ext uri="{FF2B5EF4-FFF2-40B4-BE49-F238E27FC236}">
                <a16:creationId xmlns:a16="http://schemas.microsoft.com/office/drawing/2014/main" id="{095EA5F9-D039-1BCE-F9A6-BBFA3BCA6094}"/>
              </a:ext>
            </a:extLst>
          </p:cNvPr>
          <p:cNvSpPr txBox="1"/>
          <p:nvPr/>
        </p:nvSpPr>
        <p:spPr>
          <a:xfrm>
            <a:off x="5357210" y="1036967"/>
            <a:ext cx="1467068" cy="369332"/>
          </a:xfrm>
          <a:prstGeom prst="rect">
            <a:avLst/>
          </a:prstGeom>
          <a:noFill/>
        </p:spPr>
        <p:txBody>
          <a:bodyPr wrap="none" rtlCol="0">
            <a:spAutoFit/>
          </a:bodyPr>
          <a:lstStyle/>
          <a:p>
            <a:r>
              <a:rPr lang="en-US" dirty="0">
                <a:solidFill>
                  <a:srgbClr val="FF0000"/>
                </a:solidFill>
              </a:rPr>
              <a:t>0b0</a:t>
            </a:r>
            <a:r>
              <a:rPr lang="en-US" dirty="0">
                <a:solidFill>
                  <a:schemeClr val="accent6"/>
                </a:solidFill>
              </a:rPr>
              <a:t>0000001</a:t>
            </a:r>
          </a:p>
        </p:txBody>
      </p:sp>
      <p:sp>
        <p:nvSpPr>
          <p:cNvPr id="31" name="Up Arrow 30">
            <a:extLst>
              <a:ext uri="{FF2B5EF4-FFF2-40B4-BE49-F238E27FC236}">
                <a16:creationId xmlns:a16="http://schemas.microsoft.com/office/drawing/2014/main" id="{69150A96-F58D-2387-DAB3-33205FDF56A9}"/>
              </a:ext>
            </a:extLst>
          </p:cNvPr>
          <p:cNvSpPr/>
          <p:nvPr/>
        </p:nvSpPr>
        <p:spPr>
          <a:xfrm>
            <a:off x="5676316" y="1336543"/>
            <a:ext cx="187371" cy="119727"/>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2999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C7876-04B1-4F40-BA26-EFDF47BD8358}"/>
              </a:ext>
            </a:extLst>
          </p:cNvPr>
          <p:cNvSpPr>
            <a:spLocks noGrp="1"/>
          </p:cNvSpPr>
          <p:nvPr>
            <p:ph type="title"/>
          </p:nvPr>
        </p:nvSpPr>
        <p:spPr>
          <a:xfrm>
            <a:off x="468178" y="31519"/>
            <a:ext cx="11255643" cy="459837"/>
          </a:xfrm>
        </p:spPr>
        <p:txBody>
          <a:bodyPr/>
          <a:lstStyle/>
          <a:p>
            <a:r>
              <a:rPr lang="en-US" sz="2800" u="sng" dirty="0"/>
              <a:t>Calling Function:</a:t>
            </a:r>
            <a:r>
              <a:rPr lang="en-US" sz="2800" dirty="0"/>
              <a:t> Pass ARG 5 and higher</a:t>
            </a:r>
          </a:p>
        </p:txBody>
      </p:sp>
      <p:sp>
        <p:nvSpPr>
          <p:cNvPr id="5" name="Rectangle 4">
            <a:extLst>
              <a:ext uri="{FF2B5EF4-FFF2-40B4-BE49-F238E27FC236}">
                <a16:creationId xmlns:a16="http://schemas.microsoft.com/office/drawing/2014/main" id="{F16AF700-8028-9B42-8DA9-83D7A9CF9500}"/>
              </a:ext>
            </a:extLst>
          </p:cNvPr>
          <p:cNvSpPr/>
          <p:nvPr/>
        </p:nvSpPr>
        <p:spPr>
          <a:xfrm>
            <a:off x="9246214" y="3577487"/>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oarg5</a:t>
            </a:r>
          </a:p>
        </p:txBody>
      </p:sp>
      <p:sp>
        <p:nvSpPr>
          <p:cNvPr id="6" name="TextBox 5">
            <a:extLst>
              <a:ext uri="{FF2B5EF4-FFF2-40B4-BE49-F238E27FC236}">
                <a16:creationId xmlns:a16="http://schemas.microsoft.com/office/drawing/2014/main" id="{9AB801EE-4FA3-5B49-972F-72383392B6AC}"/>
              </a:ext>
            </a:extLst>
          </p:cNvPr>
          <p:cNvSpPr txBox="1"/>
          <p:nvPr/>
        </p:nvSpPr>
        <p:spPr>
          <a:xfrm>
            <a:off x="11258664" y="3663537"/>
            <a:ext cx="428322" cy="369332"/>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t>sp</a:t>
            </a:r>
            <a:endParaRPr lang="en-US" dirty="0"/>
          </a:p>
        </p:txBody>
      </p:sp>
      <p:sp>
        <p:nvSpPr>
          <p:cNvPr id="8" name="Left Arrow 7">
            <a:extLst>
              <a:ext uri="{FF2B5EF4-FFF2-40B4-BE49-F238E27FC236}">
                <a16:creationId xmlns:a16="http://schemas.microsoft.com/office/drawing/2014/main" id="{85FD936E-F781-5847-BFC8-AF77CD2E700E}"/>
              </a:ext>
            </a:extLst>
          </p:cNvPr>
          <p:cNvSpPr/>
          <p:nvPr/>
        </p:nvSpPr>
        <p:spPr>
          <a:xfrm>
            <a:off x="10624165" y="3802420"/>
            <a:ext cx="634499" cy="12870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1FE0126-D80A-AF47-98AB-A99B33D7B948}"/>
              </a:ext>
            </a:extLst>
          </p:cNvPr>
          <p:cNvSpPr/>
          <p:nvPr/>
        </p:nvSpPr>
        <p:spPr>
          <a:xfrm>
            <a:off x="9248320" y="325335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oarg6</a:t>
            </a:r>
          </a:p>
        </p:txBody>
      </p:sp>
      <p:sp>
        <p:nvSpPr>
          <p:cNvPr id="18" name="Rectangle 17">
            <a:extLst>
              <a:ext uri="{FF2B5EF4-FFF2-40B4-BE49-F238E27FC236}">
                <a16:creationId xmlns:a16="http://schemas.microsoft.com/office/drawing/2014/main" id="{F1812177-4558-9E4C-9038-B92CE8A60EEB}"/>
              </a:ext>
            </a:extLst>
          </p:cNvPr>
          <p:cNvSpPr/>
          <p:nvPr/>
        </p:nvSpPr>
        <p:spPr>
          <a:xfrm>
            <a:off x="9246277" y="2938543"/>
            <a:ext cx="1375959" cy="312087"/>
          </a:xfrm>
          <a:prstGeom prst="rect">
            <a:avLst/>
          </a:prstGeom>
          <a:solidFill>
            <a:schemeClr val="bg1">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PAD</a:t>
            </a:r>
          </a:p>
        </p:txBody>
      </p:sp>
      <p:grpSp>
        <p:nvGrpSpPr>
          <p:cNvPr id="47" name="Group 46">
            <a:extLst>
              <a:ext uri="{FF2B5EF4-FFF2-40B4-BE49-F238E27FC236}">
                <a16:creationId xmlns:a16="http://schemas.microsoft.com/office/drawing/2014/main" id="{D6A68C43-36E8-DE4F-B680-81466F99CD8E}"/>
              </a:ext>
            </a:extLst>
          </p:cNvPr>
          <p:cNvGrpSpPr/>
          <p:nvPr/>
        </p:nvGrpSpPr>
        <p:grpSpPr>
          <a:xfrm>
            <a:off x="7628908" y="2985742"/>
            <a:ext cx="1615263" cy="1384995"/>
            <a:chOff x="7718556" y="2559890"/>
            <a:chExt cx="1615263" cy="1384995"/>
          </a:xfrm>
        </p:grpSpPr>
        <p:sp>
          <p:nvSpPr>
            <p:cNvPr id="48" name="Left Brace 47">
              <a:extLst>
                <a:ext uri="{FF2B5EF4-FFF2-40B4-BE49-F238E27FC236}">
                  <a16:creationId xmlns:a16="http://schemas.microsoft.com/office/drawing/2014/main" id="{B2D36AB6-2133-F24D-B340-7E115C00E397}"/>
                </a:ext>
              </a:extLst>
            </p:cNvPr>
            <p:cNvSpPr/>
            <p:nvPr/>
          </p:nvSpPr>
          <p:spPr>
            <a:xfrm>
              <a:off x="8962860" y="2814659"/>
              <a:ext cx="370959" cy="681565"/>
            </a:xfrm>
            <a:prstGeom prst="leftBrace">
              <a:avLst>
                <a:gd name="adj1" fmla="val 8333"/>
                <a:gd name="adj2" fmla="val 36847"/>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49" name="TextBox 48">
              <a:extLst>
                <a:ext uri="{FF2B5EF4-FFF2-40B4-BE49-F238E27FC236}">
                  <a16:creationId xmlns:a16="http://schemas.microsoft.com/office/drawing/2014/main" id="{6472989A-484E-1C4C-95FD-1E1829373E1D}"/>
                </a:ext>
              </a:extLst>
            </p:cNvPr>
            <p:cNvSpPr txBox="1"/>
            <p:nvPr/>
          </p:nvSpPr>
          <p:spPr>
            <a:xfrm>
              <a:off x="7718556" y="2559890"/>
              <a:ext cx="1244271" cy="1384995"/>
            </a:xfrm>
            <a:prstGeom prst="rect">
              <a:avLst/>
            </a:prstGeom>
            <a:solidFill>
              <a:schemeClr val="accent4">
                <a:lumMod val="20000"/>
                <a:lumOff val="80000"/>
              </a:schemeClr>
            </a:solidFill>
            <a:ln>
              <a:solidFill>
                <a:schemeClr val="accent1"/>
              </a:solidFill>
            </a:ln>
          </p:spPr>
          <p:txBody>
            <a:bodyPr wrap="square" rtlCol="0">
              <a:spAutoFit/>
            </a:bodyPr>
            <a:lstStyle/>
            <a:p>
              <a:pPr algn="r"/>
              <a:r>
                <a:rPr lang="en-US" sz="1400" b="1" dirty="0">
                  <a:solidFill>
                    <a:schemeClr val="accent5"/>
                  </a:solidFill>
                  <a:latin typeface="Consolas" panose="020B0609020204030204" pitchFamily="49" charset="0"/>
                  <a:cs typeface="Consolas" panose="020B0609020204030204" pitchFamily="49" charset="0"/>
                </a:rPr>
                <a:t>Outgoing </a:t>
              </a:r>
              <a:r>
                <a:rPr lang="en-US" sz="1400" b="1" dirty="0" err="1">
                  <a:solidFill>
                    <a:schemeClr val="accent5"/>
                  </a:solidFill>
                  <a:latin typeface="Consolas" panose="020B0609020204030204" pitchFamily="49" charset="0"/>
                  <a:cs typeface="Consolas" panose="020B0609020204030204" pitchFamily="49" charset="0"/>
                </a:rPr>
                <a:t>arg</a:t>
              </a:r>
              <a:r>
                <a:rPr lang="en-US" sz="1400" b="1" dirty="0">
                  <a:solidFill>
                    <a:schemeClr val="accent5"/>
                  </a:solidFill>
                  <a:latin typeface="Consolas" panose="020B0609020204030204" pitchFamily="49" charset="0"/>
                  <a:cs typeface="Consolas" panose="020B0609020204030204" pitchFamily="49" charset="0"/>
                </a:rPr>
                <a:t> space part of calling functions frame</a:t>
              </a:r>
            </a:p>
          </p:txBody>
        </p:sp>
      </p:grpSp>
      <p:sp>
        <p:nvSpPr>
          <p:cNvPr id="62" name="Rectangle 61">
            <a:extLst>
              <a:ext uri="{FF2B5EF4-FFF2-40B4-BE49-F238E27FC236}">
                <a16:creationId xmlns:a16="http://schemas.microsoft.com/office/drawing/2014/main" id="{6C472E93-A9A2-0A45-A974-4AE58E5FFBB5}"/>
              </a:ext>
            </a:extLst>
          </p:cNvPr>
          <p:cNvSpPr/>
          <p:nvPr/>
        </p:nvSpPr>
        <p:spPr>
          <a:xfrm>
            <a:off x="9230187" y="188826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63" name="Rectangle 62">
            <a:extLst>
              <a:ext uri="{FF2B5EF4-FFF2-40B4-BE49-F238E27FC236}">
                <a16:creationId xmlns:a16="http://schemas.microsoft.com/office/drawing/2014/main" id="{5ADF753F-0714-6A47-97F6-18E2FE9D737E}"/>
              </a:ext>
            </a:extLst>
          </p:cNvPr>
          <p:cNvSpPr/>
          <p:nvPr/>
        </p:nvSpPr>
        <p:spPr>
          <a:xfrm>
            <a:off x="9230186" y="2208779"/>
            <a:ext cx="1375959" cy="312087"/>
          </a:xfrm>
          <a:prstGeom prst="rect">
            <a:avLst/>
          </a:prstGeom>
          <a:solidFill>
            <a:schemeClr val="accent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a:t>
            </a:r>
            <a:r>
              <a:rPr lang="en-US" dirty="0" err="1"/>
              <a:t>fp</a:t>
            </a:r>
            <a:endParaRPr lang="en-US" dirty="0"/>
          </a:p>
        </p:txBody>
      </p:sp>
      <p:sp>
        <p:nvSpPr>
          <p:cNvPr id="64" name="Left Arrow 63">
            <a:extLst>
              <a:ext uri="{FF2B5EF4-FFF2-40B4-BE49-F238E27FC236}">
                <a16:creationId xmlns:a16="http://schemas.microsoft.com/office/drawing/2014/main" id="{9997AEE2-D9BE-1B46-9127-E6D15F26E646}"/>
              </a:ext>
            </a:extLst>
          </p:cNvPr>
          <p:cNvSpPr/>
          <p:nvPr/>
        </p:nvSpPr>
        <p:spPr>
          <a:xfrm>
            <a:off x="10619816" y="1899901"/>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2DA7B81D-5ECE-8A40-8A30-87175270C566}"/>
              </a:ext>
            </a:extLst>
          </p:cNvPr>
          <p:cNvSpPr/>
          <p:nvPr/>
        </p:nvSpPr>
        <p:spPr>
          <a:xfrm>
            <a:off x="9246215" y="2539017"/>
            <a:ext cx="1375959" cy="399526"/>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rPr>
              <a:t>cnt</a:t>
            </a:r>
            <a:endParaRPr lang="en-US" dirty="0">
              <a:solidFill>
                <a:schemeClr val="bg1"/>
              </a:solidFill>
            </a:endParaRPr>
          </a:p>
        </p:txBody>
      </p:sp>
      <p:sp>
        <p:nvSpPr>
          <p:cNvPr id="61" name="TextBox 60">
            <a:extLst>
              <a:ext uri="{FF2B5EF4-FFF2-40B4-BE49-F238E27FC236}">
                <a16:creationId xmlns:a16="http://schemas.microsoft.com/office/drawing/2014/main" id="{3ADABDE0-D87A-6945-960C-1903B3B25D6E}"/>
              </a:ext>
            </a:extLst>
          </p:cNvPr>
          <p:cNvSpPr txBox="1"/>
          <p:nvPr/>
        </p:nvSpPr>
        <p:spPr>
          <a:xfrm>
            <a:off x="11122167" y="1745382"/>
            <a:ext cx="377026" cy="369332"/>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t>fp</a:t>
            </a:r>
            <a:endParaRPr lang="en-US" dirty="0"/>
          </a:p>
        </p:txBody>
      </p:sp>
      <p:grpSp>
        <p:nvGrpSpPr>
          <p:cNvPr id="65" name="Group 64">
            <a:extLst>
              <a:ext uri="{FF2B5EF4-FFF2-40B4-BE49-F238E27FC236}">
                <a16:creationId xmlns:a16="http://schemas.microsoft.com/office/drawing/2014/main" id="{85E1C057-4617-5B4A-A480-5E87643DFB5B}"/>
              </a:ext>
            </a:extLst>
          </p:cNvPr>
          <p:cNvGrpSpPr/>
          <p:nvPr/>
        </p:nvGrpSpPr>
        <p:grpSpPr>
          <a:xfrm>
            <a:off x="7699136" y="1700033"/>
            <a:ext cx="1547016" cy="1231684"/>
            <a:chOff x="2035779" y="3925058"/>
            <a:chExt cx="1547016" cy="1231684"/>
          </a:xfrm>
        </p:grpSpPr>
        <p:sp>
          <p:nvSpPr>
            <p:cNvPr id="66" name="TextBox 65">
              <a:extLst>
                <a:ext uri="{FF2B5EF4-FFF2-40B4-BE49-F238E27FC236}">
                  <a16:creationId xmlns:a16="http://schemas.microsoft.com/office/drawing/2014/main" id="{80EE145F-8402-1B40-889F-6E8886FD1379}"/>
                </a:ext>
              </a:extLst>
            </p:cNvPr>
            <p:cNvSpPr txBox="1"/>
            <p:nvPr/>
          </p:nvSpPr>
          <p:spPr>
            <a:xfrm>
              <a:off x="2035779" y="3925058"/>
              <a:ext cx="1244271" cy="738664"/>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nsolas" panose="020B0609020204030204" pitchFamily="49" charset="0"/>
                  <a:cs typeface="Consolas" panose="020B0609020204030204" pitchFamily="49" charset="0"/>
                </a:rPr>
                <a:t>Preserved registers</a:t>
              </a:r>
            </a:p>
            <a:p>
              <a:r>
                <a:rPr lang="en-US" sz="1400" b="1" dirty="0">
                  <a:solidFill>
                    <a:schemeClr val="accent5"/>
                  </a:solidFill>
                  <a:latin typeface="Consolas" panose="020B0609020204030204" pitchFamily="49" charset="0"/>
                  <a:cs typeface="Consolas" panose="020B0609020204030204" pitchFamily="49" charset="0"/>
                </a:rPr>
                <a:t>local vars</a:t>
              </a:r>
              <a:endParaRPr lang="en-US" sz="1600" b="1" dirty="0">
                <a:latin typeface="Consolas" panose="020B0609020204030204" pitchFamily="49" charset="0"/>
                <a:cs typeface="Consolas" panose="020B0609020204030204" pitchFamily="49" charset="0"/>
              </a:endParaRPr>
            </a:p>
          </p:txBody>
        </p:sp>
        <p:sp>
          <p:nvSpPr>
            <p:cNvPr id="67" name="Right Brace 66">
              <a:extLst>
                <a:ext uri="{FF2B5EF4-FFF2-40B4-BE49-F238E27FC236}">
                  <a16:creationId xmlns:a16="http://schemas.microsoft.com/office/drawing/2014/main" id="{25AA1EB1-1948-6641-BB10-9CF2D2FB0B2E}"/>
                </a:ext>
              </a:extLst>
            </p:cNvPr>
            <p:cNvSpPr/>
            <p:nvPr/>
          </p:nvSpPr>
          <p:spPr>
            <a:xfrm rot="10800000">
              <a:off x="3267829" y="4086973"/>
              <a:ext cx="314966" cy="106976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
        <p:nvSpPr>
          <p:cNvPr id="42" name="TextBox 41">
            <a:extLst>
              <a:ext uri="{FF2B5EF4-FFF2-40B4-BE49-F238E27FC236}">
                <a16:creationId xmlns:a16="http://schemas.microsoft.com/office/drawing/2014/main" id="{0E1C6E88-DA0F-C24C-894E-0B9526F29574}"/>
              </a:ext>
            </a:extLst>
          </p:cNvPr>
          <p:cNvSpPr txBox="1"/>
          <p:nvPr/>
        </p:nvSpPr>
        <p:spPr>
          <a:xfrm>
            <a:off x="2323863" y="2712731"/>
            <a:ext cx="3821161" cy="923330"/>
          </a:xfrm>
          <a:prstGeom prst="rect">
            <a:avLst/>
          </a:prstGeom>
          <a:solidFill>
            <a:schemeClr val="accent4">
              <a:lumMod val="20000"/>
              <a:lumOff val="80000"/>
            </a:schemeClr>
          </a:solidFill>
          <a:ln w="28575">
            <a:solidFill>
              <a:schemeClr val="accent1"/>
            </a:solidFill>
          </a:ln>
        </p:spPr>
        <p:txBody>
          <a:bodyPr wrap="square" rtlCol="0">
            <a:spAutoFit/>
          </a:bodyPr>
          <a:lstStyle/>
          <a:p>
            <a:pPr algn="ctr"/>
            <a:r>
              <a:rPr lang="en-US" b="1" u="sng" dirty="0">
                <a:solidFill>
                  <a:srgbClr val="0070C0"/>
                </a:solidFill>
              </a:rPr>
              <a:t>Rules: At point of call</a:t>
            </a:r>
          </a:p>
          <a:p>
            <a:pPr marL="342900" indent="-342900">
              <a:buFont typeface="+mj-lt"/>
              <a:buAutoNum type="arabicPeriod"/>
            </a:pPr>
            <a:r>
              <a:rPr lang="en-US" b="1" dirty="0">
                <a:solidFill>
                  <a:srgbClr val="0070C0"/>
                </a:solidFill>
              </a:rPr>
              <a:t>arg5 must be pointed at by </a:t>
            </a:r>
            <a:r>
              <a:rPr lang="en-US" b="1" dirty="0" err="1">
                <a:solidFill>
                  <a:srgbClr val="0070C0"/>
                </a:solidFill>
              </a:rPr>
              <a:t>sp</a:t>
            </a:r>
            <a:endParaRPr lang="en-US" b="1" dirty="0">
              <a:solidFill>
                <a:srgbClr val="0070C0"/>
              </a:solidFill>
            </a:endParaRPr>
          </a:p>
          <a:p>
            <a:pPr marL="342900" indent="-342900">
              <a:buFont typeface="+mj-lt"/>
              <a:buAutoNum type="arabicPeriod"/>
            </a:pPr>
            <a:r>
              <a:rPr lang="en-US" b="1" dirty="0">
                <a:solidFill>
                  <a:srgbClr val="0070C0"/>
                </a:solidFill>
              </a:rPr>
              <a:t>SP must be 8-byte aligned</a:t>
            </a:r>
          </a:p>
        </p:txBody>
      </p:sp>
      <p:sp>
        <p:nvSpPr>
          <p:cNvPr id="30" name="TextBox 29">
            <a:extLst>
              <a:ext uri="{FF2B5EF4-FFF2-40B4-BE49-F238E27FC236}">
                <a16:creationId xmlns:a16="http://schemas.microsoft.com/office/drawing/2014/main" id="{3C9F5ED6-B28E-4C4B-AB8F-7AF22E3E5A1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26" name="Group 25">
            <a:extLst>
              <a:ext uri="{FF2B5EF4-FFF2-40B4-BE49-F238E27FC236}">
                <a16:creationId xmlns:a16="http://schemas.microsoft.com/office/drawing/2014/main" id="{66387C4D-816B-8BE0-7CF5-4B8EBEF1B52F}"/>
              </a:ext>
            </a:extLst>
          </p:cNvPr>
          <p:cNvGrpSpPr/>
          <p:nvPr/>
        </p:nvGrpSpPr>
        <p:grpSpPr>
          <a:xfrm>
            <a:off x="10662709" y="1888268"/>
            <a:ext cx="1387383" cy="2001306"/>
            <a:chOff x="2296173" y="3853448"/>
            <a:chExt cx="1387383" cy="2001306"/>
          </a:xfrm>
        </p:grpSpPr>
        <p:sp>
          <p:nvSpPr>
            <p:cNvPr id="27" name="TextBox 26">
              <a:extLst>
                <a:ext uri="{FF2B5EF4-FFF2-40B4-BE49-F238E27FC236}">
                  <a16:creationId xmlns:a16="http://schemas.microsoft.com/office/drawing/2014/main" id="{47A7625A-F579-AA95-B4F0-E4CC30FF1A38}"/>
                </a:ext>
              </a:extLst>
            </p:cNvPr>
            <p:cNvSpPr txBox="1"/>
            <p:nvPr/>
          </p:nvSpPr>
          <p:spPr>
            <a:xfrm>
              <a:off x="2735335" y="4742369"/>
              <a:ext cx="948221" cy="738664"/>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nsolas" panose="020B0609020204030204" pitchFamily="49" charset="0"/>
                  <a:cs typeface="Consolas" panose="020B0609020204030204" pitchFamily="49" charset="0"/>
                </a:rPr>
                <a:t>Callers stack frame</a:t>
              </a:r>
              <a:endParaRPr lang="en-US" sz="1600" b="1" dirty="0">
                <a:latin typeface="Consolas" panose="020B0609020204030204" pitchFamily="49" charset="0"/>
                <a:cs typeface="Consolas" panose="020B0609020204030204" pitchFamily="49" charset="0"/>
              </a:endParaRPr>
            </a:p>
          </p:txBody>
        </p:sp>
        <p:sp>
          <p:nvSpPr>
            <p:cNvPr id="28" name="Right Brace 27">
              <a:extLst>
                <a:ext uri="{FF2B5EF4-FFF2-40B4-BE49-F238E27FC236}">
                  <a16:creationId xmlns:a16="http://schemas.microsoft.com/office/drawing/2014/main" id="{23F4FB9F-7B9A-6520-F11F-853C4F49AC02}"/>
                </a:ext>
              </a:extLst>
            </p:cNvPr>
            <p:cNvSpPr/>
            <p:nvPr/>
          </p:nvSpPr>
          <p:spPr>
            <a:xfrm rot="10800000" flipH="1">
              <a:off x="2296173" y="3853448"/>
              <a:ext cx="421028" cy="2001306"/>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
        <p:nvSpPr>
          <p:cNvPr id="29" name="Rectangle 28">
            <a:extLst>
              <a:ext uri="{FF2B5EF4-FFF2-40B4-BE49-F238E27FC236}">
                <a16:creationId xmlns:a16="http://schemas.microsoft.com/office/drawing/2014/main" id="{470960E9-6F8D-5F5B-3ED8-B311CCFA3B6F}"/>
              </a:ext>
            </a:extLst>
          </p:cNvPr>
          <p:cNvSpPr/>
          <p:nvPr/>
        </p:nvSpPr>
        <p:spPr>
          <a:xfrm>
            <a:off x="9219641" y="897048"/>
            <a:ext cx="1375959" cy="977367"/>
          </a:xfrm>
          <a:prstGeom prst="rect">
            <a:avLst/>
          </a:prstGeom>
          <a:solidFill>
            <a:srgbClr val="2C895B"/>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Previous stack frame</a:t>
            </a:r>
          </a:p>
        </p:txBody>
      </p:sp>
      <p:sp>
        <p:nvSpPr>
          <p:cNvPr id="10" name="Rounded Rectangle 9">
            <a:extLst>
              <a:ext uri="{FF2B5EF4-FFF2-40B4-BE49-F238E27FC236}">
                <a16:creationId xmlns:a16="http://schemas.microsoft.com/office/drawing/2014/main" id="{3E6CB128-373F-DCDC-7F32-54602E914B22}"/>
              </a:ext>
            </a:extLst>
          </p:cNvPr>
          <p:cNvSpPr/>
          <p:nvPr/>
        </p:nvSpPr>
        <p:spPr bwMode="auto">
          <a:xfrm>
            <a:off x="340235" y="715640"/>
            <a:ext cx="7174394" cy="1805226"/>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FP_OFF,	4</a:t>
            </a:r>
            <a:endParaRPr lang="en-US" i="1" dirty="0">
              <a:solidFill>
                <a:srgbClr val="2C895B"/>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CNT,		4 + FP_OFF     // int </a:t>
            </a:r>
            <a:r>
              <a:rPr lang="en-US" dirty="0" err="1">
                <a:solidFill>
                  <a:schemeClr val="tx2"/>
                </a:solidFill>
                <a:latin typeface="Consolas" panose="020B0609020204030204" pitchFamily="49" charset="0"/>
                <a:cs typeface="Consolas" panose="020B0609020204030204" pitchFamily="49" charset="0"/>
              </a:rPr>
              <a:t>cnt</a:t>
            </a: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PAD,		4 + CNT        // added as needed</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OARG6,		4 + PAD		// int a</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OARG5,		4 + OARG6	// int b</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FRMADD 	       OARG5 – FP_OFF</a:t>
            </a:r>
          </a:p>
        </p:txBody>
      </p:sp>
      <p:graphicFrame>
        <p:nvGraphicFramePr>
          <p:cNvPr id="3" name="Table 2">
            <a:extLst>
              <a:ext uri="{FF2B5EF4-FFF2-40B4-BE49-F238E27FC236}">
                <a16:creationId xmlns:a16="http://schemas.microsoft.com/office/drawing/2014/main" id="{1F80CC05-E1D7-CF98-AE10-7FBA07C2C2CC}"/>
              </a:ext>
            </a:extLst>
          </p:cNvPr>
          <p:cNvGraphicFramePr>
            <a:graphicFrameLocks/>
          </p:cNvGraphicFramePr>
          <p:nvPr/>
        </p:nvGraphicFramePr>
        <p:xfrm>
          <a:off x="589448" y="4707713"/>
          <a:ext cx="9794955" cy="1584960"/>
        </p:xfrm>
        <a:graphic>
          <a:graphicData uri="http://schemas.openxmlformats.org/drawingml/2006/table">
            <a:tbl>
              <a:tblPr firstRow="1">
                <a:tableStyleId>{FABFCF23-3B69-468F-B69F-88F6DE6A72F2}</a:tableStyleId>
              </a:tblPr>
              <a:tblGrid>
                <a:gridCol w="1377990">
                  <a:extLst>
                    <a:ext uri="{9D8B030D-6E8A-4147-A177-3AD203B41FA5}">
                      <a16:colId xmlns:a16="http://schemas.microsoft.com/office/drawing/2014/main" val="2146949649"/>
                    </a:ext>
                  </a:extLst>
                </a:gridCol>
                <a:gridCol w="1111633">
                  <a:extLst>
                    <a:ext uri="{9D8B030D-6E8A-4147-A177-3AD203B41FA5}">
                      <a16:colId xmlns:a16="http://schemas.microsoft.com/office/drawing/2014/main" val="1067220819"/>
                    </a:ext>
                  </a:extLst>
                </a:gridCol>
                <a:gridCol w="2248303">
                  <a:extLst>
                    <a:ext uri="{9D8B030D-6E8A-4147-A177-3AD203B41FA5}">
                      <a16:colId xmlns:a16="http://schemas.microsoft.com/office/drawing/2014/main" val="2822646746"/>
                    </a:ext>
                  </a:extLst>
                </a:gridCol>
                <a:gridCol w="2576223">
                  <a:extLst>
                    <a:ext uri="{9D8B030D-6E8A-4147-A177-3AD203B41FA5}">
                      <a16:colId xmlns:a16="http://schemas.microsoft.com/office/drawing/2014/main" val="2065921853"/>
                    </a:ext>
                  </a:extLst>
                </a:gridCol>
                <a:gridCol w="2480806">
                  <a:extLst>
                    <a:ext uri="{9D8B030D-6E8A-4147-A177-3AD203B41FA5}">
                      <a16:colId xmlns:a16="http://schemas.microsoft.com/office/drawing/2014/main" val="156893117"/>
                    </a:ext>
                  </a:extLst>
                </a:gridCol>
              </a:tblGrid>
              <a:tr h="285528">
                <a:tc>
                  <a:txBody>
                    <a:bodyPr/>
                    <a:lstStyle/>
                    <a:p>
                      <a:pPr algn="ctr"/>
                      <a:endParaRPr lang="en-US" sz="1600" dirty="0"/>
                    </a:p>
                    <a:p>
                      <a:pPr algn="ctr"/>
                      <a:r>
                        <a:rPr lang="en-US" sz="1600" dirty="0"/>
                        <a:t>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600" dirty="0"/>
                        <a:t>distance from </a:t>
                      </a:r>
                      <a:r>
                        <a:rPr lang="en-US" sz="1600" dirty="0" err="1"/>
                        <a:t>fp</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a:t>Address on Stack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a:t>Read 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a:t>Write 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87993257"/>
                  </a:ext>
                </a:extLst>
              </a:tr>
              <a:tr h="165703">
                <a:tc>
                  <a:txBody>
                    <a:bodyPr/>
                    <a:lstStyle/>
                    <a:p>
                      <a:pPr algn="l"/>
                      <a:r>
                        <a:rPr lang="en-US" sz="1600" b="0" i="0" dirty="0">
                          <a:solidFill>
                            <a:srgbClr val="0070C0"/>
                          </a:solidFill>
                          <a:latin typeface="Consolas" panose="020B0609020204030204" pitchFamily="49" charset="0"/>
                          <a:cs typeface="Consolas" panose="020B0609020204030204" pitchFamily="49" charset="0"/>
                        </a:rPr>
                        <a:t>int </a:t>
                      </a:r>
                      <a:r>
                        <a:rPr lang="en-US" sz="1600" b="0" i="0" dirty="0" err="1">
                          <a:solidFill>
                            <a:srgbClr val="0070C0"/>
                          </a:solidFill>
                          <a:latin typeface="Consolas" panose="020B0609020204030204" pitchFamily="49" charset="0"/>
                          <a:cs typeface="Consolas" panose="020B0609020204030204" pitchFamily="49" charset="0"/>
                        </a:rPr>
                        <a:t>cnt</a:t>
                      </a:r>
                      <a:endParaRPr lang="en-US" sz="1600" b="0" i="0" dirty="0">
                        <a:solidFill>
                          <a:srgbClr val="0070C0"/>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CNT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add r0, </a:t>
                      </a:r>
                      <a:r>
                        <a:rPr lang="en-US" sz="1600" b="0" dirty="0" err="1">
                          <a:solidFill>
                            <a:schemeClr val="tx2"/>
                          </a:solidFill>
                          <a:latin typeface="Consolas" panose="020B0609020204030204" pitchFamily="49" charset="0"/>
                          <a:cs typeface="Consolas" panose="020B0609020204030204" pitchFamily="49" charset="0"/>
                        </a:rPr>
                        <a:t>fp</a:t>
                      </a:r>
                      <a:r>
                        <a:rPr lang="en-US" sz="1600" b="0" dirty="0">
                          <a:solidFill>
                            <a:schemeClr val="tx2"/>
                          </a:solidFill>
                          <a:latin typeface="Consolas" panose="020B0609020204030204" pitchFamily="49" charset="0"/>
                          <a:cs typeface="Consolas" panose="020B0609020204030204" pitchFamily="49" charset="0"/>
                        </a:rPr>
                        <a:t>, -CNT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err="1">
                          <a:solidFill>
                            <a:schemeClr val="tx2"/>
                          </a:solidFill>
                          <a:latin typeface="Consolas" panose="020B0609020204030204" pitchFamily="49" charset="0"/>
                          <a:cs typeface="Consolas" panose="020B0609020204030204" pitchFamily="49" charset="0"/>
                        </a:rPr>
                        <a:t>ldr</a:t>
                      </a:r>
                      <a:r>
                        <a:rPr lang="en-US" sz="1600" b="0" dirty="0">
                          <a:solidFill>
                            <a:schemeClr val="tx2"/>
                          </a:solidFill>
                          <a:latin typeface="Consolas" panose="020B0609020204030204" pitchFamily="49" charset="0"/>
                          <a:cs typeface="Consolas" panose="020B0609020204030204" pitchFamily="49" charset="0"/>
                        </a:rPr>
                        <a:t> r0, [</a:t>
                      </a:r>
                      <a:r>
                        <a:rPr lang="en-US" sz="1600" b="0" dirty="0" err="1">
                          <a:solidFill>
                            <a:schemeClr val="tx2"/>
                          </a:solidFill>
                          <a:latin typeface="Consolas" panose="020B0609020204030204" pitchFamily="49" charset="0"/>
                          <a:cs typeface="Consolas" panose="020B0609020204030204" pitchFamily="49" charset="0"/>
                        </a:rPr>
                        <a:t>fp</a:t>
                      </a:r>
                      <a:r>
                        <a:rPr lang="en-US" sz="1600" b="0" dirty="0">
                          <a:solidFill>
                            <a:schemeClr val="tx2"/>
                          </a:solidFill>
                          <a:latin typeface="Consolas" panose="020B0609020204030204" pitchFamily="49" charset="0"/>
                          <a:cs typeface="Consolas" panose="020B0609020204030204" pitchFamily="49" charset="0"/>
                        </a:rPr>
                        <a:t>, -CNT]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str r0, [</a:t>
                      </a:r>
                      <a:r>
                        <a:rPr lang="en-US" sz="1600" b="0" dirty="0" err="1">
                          <a:solidFill>
                            <a:schemeClr val="tx2"/>
                          </a:solidFill>
                          <a:latin typeface="Consolas" panose="020B0609020204030204" pitchFamily="49" charset="0"/>
                          <a:cs typeface="Consolas" panose="020B0609020204030204" pitchFamily="49" charset="0"/>
                        </a:rPr>
                        <a:t>fp</a:t>
                      </a:r>
                      <a:r>
                        <a:rPr lang="en-US" sz="1600" b="0" dirty="0">
                          <a:solidFill>
                            <a:schemeClr val="tx2"/>
                          </a:solidFill>
                          <a:latin typeface="Consolas" panose="020B0609020204030204" pitchFamily="49" charset="0"/>
                          <a:cs typeface="Consolas" panose="020B0609020204030204" pitchFamily="49" charset="0"/>
                        </a:rPr>
                        <a:t>, -CNT]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6785819"/>
                  </a:ext>
                </a:extLst>
              </a:tr>
              <a:tr h="1631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int oarg6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OARG6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add r0, </a:t>
                      </a:r>
                      <a:r>
                        <a:rPr lang="en-US" sz="1600" b="0" dirty="0" err="1">
                          <a:solidFill>
                            <a:schemeClr val="tx2"/>
                          </a:solidFill>
                          <a:latin typeface="Consolas" panose="020B0609020204030204" pitchFamily="49" charset="0"/>
                          <a:cs typeface="Consolas" panose="020B0609020204030204" pitchFamily="49" charset="0"/>
                        </a:rPr>
                        <a:t>fp</a:t>
                      </a:r>
                      <a:r>
                        <a:rPr lang="en-US" sz="1600" b="0" dirty="0">
                          <a:solidFill>
                            <a:schemeClr val="tx2"/>
                          </a:solidFill>
                          <a:latin typeface="Consolas" panose="020B0609020204030204" pitchFamily="49" charset="0"/>
                          <a:cs typeface="Consolas" panose="020B0609020204030204" pitchFamily="49" charset="0"/>
                        </a:rPr>
                        <a:t>, -OARG6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err="1">
                          <a:solidFill>
                            <a:schemeClr val="tx2"/>
                          </a:solidFill>
                          <a:latin typeface="Consolas" panose="020B0609020204030204" pitchFamily="49" charset="0"/>
                          <a:cs typeface="Consolas" panose="020B0609020204030204" pitchFamily="49" charset="0"/>
                        </a:rPr>
                        <a:t>ldr</a:t>
                      </a:r>
                      <a:r>
                        <a:rPr lang="en-US" sz="1600" b="0" dirty="0">
                          <a:solidFill>
                            <a:schemeClr val="tx2"/>
                          </a:solidFill>
                          <a:latin typeface="Consolas" panose="020B0609020204030204" pitchFamily="49" charset="0"/>
                          <a:cs typeface="Consolas" panose="020B0609020204030204" pitchFamily="49" charset="0"/>
                        </a:rPr>
                        <a:t> r0, [</a:t>
                      </a:r>
                      <a:r>
                        <a:rPr lang="en-US" sz="1600" b="0" dirty="0" err="1">
                          <a:solidFill>
                            <a:schemeClr val="tx2"/>
                          </a:solidFill>
                          <a:latin typeface="Consolas" panose="020B0609020204030204" pitchFamily="49" charset="0"/>
                          <a:cs typeface="Consolas" panose="020B0609020204030204" pitchFamily="49" charset="0"/>
                        </a:rPr>
                        <a:t>fp</a:t>
                      </a:r>
                      <a:r>
                        <a:rPr lang="en-US" sz="1600" b="0" dirty="0">
                          <a:solidFill>
                            <a:schemeClr val="tx2"/>
                          </a:solidFill>
                          <a:latin typeface="Consolas" panose="020B0609020204030204" pitchFamily="49" charset="0"/>
                          <a:cs typeface="Consolas" panose="020B0609020204030204" pitchFamily="49" charset="0"/>
                        </a:rPr>
                        <a:t>, -OARG6]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str r0, [</a:t>
                      </a:r>
                      <a:r>
                        <a:rPr lang="en-US" sz="1600" b="0" dirty="0" err="1">
                          <a:solidFill>
                            <a:schemeClr val="tx2"/>
                          </a:solidFill>
                          <a:latin typeface="Consolas" panose="020B0609020204030204" pitchFamily="49" charset="0"/>
                          <a:cs typeface="Consolas" panose="020B0609020204030204" pitchFamily="49" charset="0"/>
                        </a:rPr>
                        <a:t>fp</a:t>
                      </a:r>
                      <a:r>
                        <a:rPr lang="en-US" sz="1600" b="0" dirty="0">
                          <a:solidFill>
                            <a:schemeClr val="tx2"/>
                          </a:solidFill>
                          <a:latin typeface="Consolas" panose="020B0609020204030204" pitchFamily="49" charset="0"/>
                          <a:cs typeface="Consolas" panose="020B0609020204030204" pitchFamily="49" charset="0"/>
                        </a:rPr>
                        <a:t>, -OARG6]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00906380"/>
                  </a:ext>
                </a:extLst>
              </a:tr>
              <a:tr h="1631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int oarg5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OARG5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add r0, </a:t>
                      </a:r>
                      <a:r>
                        <a:rPr lang="en-US" sz="1600" b="0" dirty="0" err="1">
                          <a:solidFill>
                            <a:schemeClr val="tx2"/>
                          </a:solidFill>
                          <a:latin typeface="Consolas" panose="020B0609020204030204" pitchFamily="49" charset="0"/>
                          <a:cs typeface="Consolas" panose="020B0609020204030204" pitchFamily="49" charset="0"/>
                        </a:rPr>
                        <a:t>fp</a:t>
                      </a:r>
                      <a:r>
                        <a:rPr lang="en-US" sz="1600" b="0" dirty="0">
                          <a:solidFill>
                            <a:schemeClr val="tx2"/>
                          </a:solidFill>
                          <a:latin typeface="Consolas" panose="020B0609020204030204" pitchFamily="49" charset="0"/>
                          <a:cs typeface="Consolas" panose="020B0609020204030204" pitchFamily="49" charset="0"/>
                        </a:rPr>
                        <a:t>, -OARG5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err="1">
                          <a:solidFill>
                            <a:schemeClr val="tx2"/>
                          </a:solidFill>
                          <a:latin typeface="Consolas" panose="020B0609020204030204" pitchFamily="49" charset="0"/>
                          <a:cs typeface="Consolas" panose="020B0609020204030204" pitchFamily="49" charset="0"/>
                        </a:rPr>
                        <a:t>ldr</a:t>
                      </a:r>
                      <a:r>
                        <a:rPr lang="en-US" sz="1600" b="0" dirty="0">
                          <a:solidFill>
                            <a:schemeClr val="tx2"/>
                          </a:solidFill>
                          <a:latin typeface="Consolas" panose="020B0609020204030204" pitchFamily="49" charset="0"/>
                          <a:cs typeface="Consolas" panose="020B0609020204030204" pitchFamily="49" charset="0"/>
                        </a:rPr>
                        <a:t> r0, [</a:t>
                      </a:r>
                      <a:r>
                        <a:rPr lang="en-US" sz="1600" b="0" dirty="0" err="1">
                          <a:solidFill>
                            <a:schemeClr val="tx2"/>
                          </a:solidFill>
                          <a:latin typeface="Consolas" panose="020B0609020204030204" pitchFamily="49" charset="0"/>
                          <a:cs typeface="Consolas" panose="020B0609020204030204" pitchFamily="49" charset="0"/>
                        </a:rPr>
                        <a:t>fp</a:t>
                      </a:r>
                      <a:r>
                        <a:rPr lang="en-US" sz="1600" b="0" dirty="0">
                          <a:solidFill>
                            <a:schemeClr val="tx2"/>
                          </a:solidFill>
                          <a:latin typeface="Consolas" panose="020B0609020204030204" pitchFamily="49" charset="0"/>
                          <a:cs typeface="Consolas" panose="020B0609020204030204" pitchFamily="49" charset="0"/>
                        </a:rPr>
                        <a:t>, -OARG5]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str r0, [</a:t>
                      </a:r>
                      <a:r>
                        <a:rPr lang="en-US" sz="1600" b="0" dirty="0" err="1">
                          <a:solidFill>
                            <a:schemeClr val="tx2"/>
                          </a:solidFill>
                          <a:latin typeface="Consolas" panose="020B0609020204030204" pitchFamily="49" charset="0"/>
                          <a:cs typeface="Consolas" panose="020B0609020204030204" pitchFamily="49" charset="0"/>
                        </a:rPr>
                        <a:t>fp</a:t>
                      </a:r>
                      <a:r>
                        <a:rPr lang="en-US" sz="1600" b="0" dirty="0">
                          <a:solidFill>
                            <a:schemeClr val="tx2"/>
                          </a:solidFill>
                          <a:latin typeface="Consolas" panose="020B0609020204030204" pitchFamily="49" charset="0"/>
                          <a:cs typeface="Consolas" panose="020B0609020204030204" pitchFamily="49" charset="0"/>
                        </a:rPr>
                        <a:t>, -OARG5]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969026146"/>
                  </a:ext>
                </a:extLst>
              </a:tr>
            </a:tbl>
          </a:graphicData>
        </a:graphic>
      </p:graphicFrame>
      <p:sp>
        <p:nvSpPr>
          <p:cNvPr id="4" name="TextBox 3">
            <a:extLst>
              <a:ext uri="{FF2B5EF4-FFF2-40B4-BE49-F238E27FC236}">
                <a16:creationId xmlns:a16="http://schemas.microsoft.com/office/drawing/2014/main" id="{96009F03-A270-3210-4408-FB8C37FBE73E}"/>
              </a:ext>
            </a:extLst>
          </p:cNvPr>
          <p:cNvSpPr txBox="1"/>
          <p:nvPr/>
        </p:nvSpPr>
        <p:spPr>
          <a:xfrm>
            <a:off x="2417626" y="4114840"/>
            <a:ext cx="4838184" cy="400110"/>
          </a:xfrm>
          <a:prstGeom prst="rect">
            <a:avLst/>
          </a:prstGeom>
          <a:solidFill>
            <a:schemeClr val="accent4">
              <a:lumMod val="20000"/>
              <a:lumOff val="80000"/>
            </a:schemeClr>
          </a:solidFill>
          <a:ln>
            <a:solidFill>
              <a:schemeClr val="accent1"/>
            </a:solidFill>
          </a:ln>
        </p:spPr>
        <p:txBody>
          <a:bodyPr wrap="none" rtlCol="0">
            <a:spAutoFit/>
          </a:bodyPr>
          <a:lstStyle/>
          <a:p>
            <a:r>
              <a:rPr lang="en-US" sz="2000" dirty="0">
                <a:solidFill>
                  <a:schemeClr val="accent6"/>
                </a:solidFill>
              </a:rPr>
              <a:t>r0 = </a:t>
            </a:r>
            <a:r>
              <a:rPr lang="en-US" sz="2000" dirty="0" err="1">
                <a:solidFill>
                  <a:schemeClr val="accent6"/>
                </a:solidFill>
              </a:rPr>
              <a:t>func</a:t>
            </a:r>
            <a:r>
              <a:rPr lang="en-US" sz="2000" dirty="0">
                <a:solidFill>
                  <a:schemeClr val="accent6"/>
                </a:solidFill>
              </a:rPr>
              <a:t>(r0, r1, r2, r3, OARG5, OARG6);</a:t>
            </a:r>
          </a:p>
        </p:txBody>
      </p:sp>
    </p:spTree>
    <p:extLst>
      <p:ext uri="{BB962C8B-B14F-4D97-AF65-F5344CB8AC3E}">
        <p14:creationId xmlns:p14="http://schemas.microsoft.com/office/powerpoint/2010/main" val="2029450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C7876-04B1-4F40-BA26-EFDF47BD8358}"/>
              </a:ext>
            </a:extLst>
          </p:cNvPr>
          <p:cNvSpPr>
            <a:spLocks noGrp="1"/>
          </p:cNvSpPr>
          <p:nvPr>
            <p:ph type="title"/>
          </p:nvPr>
        </p:nvSpPr>
        <p:spPr>
          <a:xfrm>
            <a:off x="545156" y="85418"/>
            <a:ext cx="11114375" cy="545371"/>
          </a:xfrm>
        </p:spPr>
        <p:txBody>
          <a:bodyPr/>
          <a:lstStyle/>
          <a:p>
            <a:r>
              <a:rPr lang="en-US" u="sng" dirty="0"/>
              <a:t>Called Function</a:t>
            </a:r>
            <a:r>
              <a:rPr lang="en-US" dirty="0"/>
              <a:t>: Retrieving </a:t>
            </a:r>
            <a:r>
              <a:rPr lang="en-US" dirty="0" err="1"/>
              <a:t>Args</a:t>
            </a:r>
            <a:r>
              <a:rPr lang="en-US" dirty="0"/>
              <a:t> From the Stack</a:t>
            </a:r>
          </a:p>
        </p:txBody>
      </p:sp>
      <p:sp>
        <p:nvSpPr>
          <p:cNvPr id="7" name="Content Placeholder 6">
            <a:extLst>
              <a:ext uri="{FF2B5EF4-FFF2-40B4-BE49-F238E27FC236}">
                <a16:creationId xmlns:a16="http://schemas.microsoft.com/office/drawing/2014/main" id="{89D195E1-970D-3F48-8DAA-EB0F9BDA6570}"/>
              </a:ext>
            </a:extLst>
          </p:cNvPr>
          <p:cNvSpPr>
            <a:spLocks noGrp="1"/>
          </p:cNvSpPr>
          <p:nvPr>
            <p:ph sz="quarter" idx="17"/>
          </p:nvPr>
        </p:nvSpPr>
        <p:spPr>
          <a:xfrm>
            <a:off x="116841" y="1057128"/>
            <a:ext cx="7762005" cy="2771407"/>
          </a:xfrm>
          <a:solidFill>
            <a:schemeClr val="accent4">
              <a:lumMod val="20000"/>
              <a:lumOff val="80000"/>
            </a:schemeClr>
          </a:solidFill>
          <a:ln>
            <a:solidFill>
              <a:schemeClr val="accent1"/>
            </a:solidFill>
          </a:ln>
        </p:spPr>
        <p:txBody>
          <a:bodyPr/>
          <a:lstStyle/>
          <a:p>
            <a:pPr>
              <a:lnSpc>
                <a:spcPct val="100000"/>
              </a:lnSpc>
            </a:pPr>
            <a:r>
              <a:rPr lang="en-US" sz="1800" dirty="0"/>
              <a:t>At function start and before the push{} the </a:t>
            </a:r>
            <a:r>
              <a:rPr lang="en-US" sz="1800" dirty="0" err="1">
                <a:solidFill>
                  <a:schemeClr val="accent5"/>
                </a:solidFill>
              </a:rPr>
              <a:t>sp</a:t>
            </a:r>
            <a:r>
              <a:rPr lang="en-US" sz="1800" dirty="0">
                <a:solidFill>
                  <a:schemeClr val="accent5"/>
                </a:solidFill>
              </a:rPr>
              <a:t> is at an 8-byte boundary</a:t>
            </a:r>
          </a:p>
          <a:p>
            <a:pPr>
              <a:lnSpc>
                <a:spcPct val="100000"/>
              </a:lnSpc>
            </a:pPr>
            <a:r>
              <a:rPr lang="en-US" sz="1800" b="1" dirty="0" err="1">
                <a:solidFill>
                  <a:schemeClr val="accent5"/>
                </a:solidFill>
              </a:rPr>
              <a:t>Args</a:t>
            </a:r>
            <a:r>
              <a:rPr lang="en-US" sz="1800" b="1" dirty="0">
                <a:solidFill>
                  <a:schemeClr val="accent5"/>
                </a:solidFill>
              </a:rPr>
              <a:t> are in the </a:t>
            </a:r>
            <a:r>
              <a:rPr lang="en-US" sz="1800" b="1" u="sng" dirty="0">
                <a:solidFill>
                  <a:schemeClr val="accent5"/>
                </a:solidFill>
              </a:rPr>
              <a:t>caller's stack frame </a:t>
            </a:r>
            <a:r>
              <a:rPr lang="en-US" sz="1800" b="1" dirty="0">
                <a:solidFill>
                  <a:schemeClr val="accent5"/>
                </a:solidFill>
              </a:rPr>
              <a:t>and </a:t>
            </a:r>
            <a:r>
              <a:rPr lang="en-US" sz="1800" b="1" dirty="0" err="1">
                <a:solidFill>
                  <a:schemeClr val="accent5"/>
                </a:solidFill>
              </a:rPr>
              <a:t>arg</a:t>
            </a:r>
            <a:r>
              <a:rPr lang="en-US" sz="1800" b="1" dirty="0">
                <a:solidFill>
                  <a:schemeClr val="accent5"/>
                </a:solidFill>
              </a:rPr>
              <a:t> 5 always starts at fp+4</a:t>
            </a:r>
          </a:p>
          <a:p>
            <a:pPr lvl="1"/>
            <a:r>
              <a:rPr lang="en-US" sz="1800" dirty="0"/>
              <a:t>Additional </a:t>
            </a:r>
            <a:r>
              <a:rPr lang="en-US" sz="1800" dirty="0" err="1"/>
              <a:t>args</a:t>
            </a:r>
            <a:r>
              <a:rPr lang="en-US" sz="1800" dirty="0"/>
              <a:t> are higher up the stack, with one “slot” every 4-bytes</a:t>
            </a:r>
          </a:p>
          <a:p>
            <a:endParaRPr lang="en-US" sz="2000" dirty="0"/>
          </a:p>
          <a:p>
            <a:pPr>
              <a:lnSpc>
                <a:spcPct val="100000"/>
              </a:lnSpc>
            </a:pPr>
            <a:r>
              <a:rPr lang="en-US" sz="1800" dirty="0"/>
              <a:t>This "algorithm" for finding </a:t>
            </a:r>
            <a:r>
              <a:rPr lang="en-US" sz="1800" dirty="0" err="1"/>
              <a:t>args</a:t>
            </a:r>
            <a:r>
              <a:rPr lang="en-US" sz="1800" dirty="0"/>
              <a:t> was designed to enable </a:t>
            </a:r>
            <a:r>
              <a:rPr lang="en-US" sz="1800" dirty="0">
                <a:solidFill>
                  <a:srgbClr val="7030A0"/>
                </a:solidFill>
              </a:rPr>
              <a:t>variable </a:t>
            </a:r>
            <a:r>
              <a:rPr lang="en-US" sz="1800" dirty="0" err="1">
                <a:solidFill>
                  <a:srgbClr val="7030A0"/>
                </a:solidFill>
              </a:rPr>
              <a:t>arg</a:t>
            </a:r>
            <a:r>
              <a:rPr lang="en-US" sz="1800" dirty="0">
                <a:solidFill>
                  <a:srgbClr val="7030A0"/>
                </a:solidFill>
              </a:rPr>
              <a:t> count functions</a:t>
            </a:r>
            <a:r>
              <a:rPr lang="en-US" sz="1800" dirty="0">
                <a:solidFill>
                  <a:srgbClr val="0070C0"/>
                </a:solidFill>
              </a:rPr>
              <a:t> </a:t>
            </a:r>
            <a:r>
              <a:rPr lang="en-US" sz="1800" dirty="0">
                <a:solidFill>
                  <a:srgbClr val="002060"/>
                </a:solidFill>
              </a:rPr>
              <a:t>like</a:t>
            </a:r>
            <a:r>
              <a:rPr lang="en-US" sz="1800" dirty="0">
                <a:solidFill>
                  <a:srgbClr val="0070C0"/>
                </a:solidFill>
              </a:rPr>
              <a:t> </a:t>
            </a:r>
            <a:r>
              <a:rPr lang="en-US" sz="1800" dirty="0" err="1">
                <a:solidFill>
                  <a:srgbClr val="0070C0"/>
                </a:solidFill>
              </a:rPr>
              <a:t>printf</a:t>
            </a:r>
            <a:r>
              <a:rPr lang="en-US" sz="1800" dirty="0">
                <a:solidFill>
                  <a:srgbClr val="0070C0"/>
                </a:solidFill>
              </a:rPr>
              <a:t>("conversion list", arg0, … </a:t>
            </a:r>
            <a:r>
              <a:rPr lang="en-US" sz="1800" dirty="0" err="1">
                <a:solidFill>
                  <a:srgbClr val="0070C0"/>
                </a:solidFill>
              </a:rPr>
              <a:t>argn</a:t>
            </a:r>
            <a:r>
              <a:rPr lang="en-US" sz="1800" dirty="0">
                <a:solidFill>
                  <a:srgbClr val="0070C0"/>
                </a:solidFill>
              </a:rPr>
              <a:t>);</a:t>
            </a:r>
          </a:p>
          <a:p>
            <a:pPr>
              <a:lnSpc>
                <a:spcPct val="100000"/>
              </a:lnSpc>
            </a:pPr>
            <a:r>
              <a:rPr lang="en-US" sz="1800" dirty="0">
                <a:solidFill>
                  <a:srgbClr val="0070C0"/>
                </a:solidFill>
              </a:rPr>
              <a:t>No limit to the number of </a:t>
            </a:r>
            <a:r>
              <a:rPr lang="en-US" sz="1800" dirty="0" err="1">
                <a:solidFill>
                  <a:srgbClr val="0070C0"/>
                </a:solidFill>
              </a:rPr>
              <a:t>args</a:t>
            </a:r>
            <a:r>
              <a:rPr lang="en-US" sz="1800" dirty="0">
                <a:solidFill>
                  <a:srgbClr val="0070C0"/>
                </a:solidFill>
              </a:rPr>
              <a:t> (except running out of stack space)</a:t>
            </a:r>
          </a:p>
        </p:txBody>
      </p:sp>
      <p:sp>
        <p:nvSpPr>
          <p:cNvPr id="32" name="Rounded Rectangle 31">
            <a:extLst>
              <a:ext uri="{FF2B5EF4-FFF2-40B4-BE49-F238E27FC236}">
                <a16:creationId xmlns:a16="http://schemas.microsoft.com/office/drawing/2014/main" id="{9EFBE7B0-CF5C-B948-9DAA-693EFFE3B67B}"/>
              </a:ext>
            </a:extLst>
          </p:cNvPr>
          <p:cNvSpPr/>
          <p:nvPr/>
        </p:nvSpPr>
        <p:spPr bwMode="auto">
          <a:xfrm>
            <a:off x="7008019" y="6237376"/>
            <a:ext cx="4869656" cy="34837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chemeClr val="accent6"/>
                </a:solidFill>
                <a:latin typeface="Consolas" panose="020B0609020204030204" pitchFamily="49" charset="0"/>
                <a:cs typeface="Consolas" panose="020B0609020204030204" pitchFamily="49" charset="0"/>
              </a:rPr>
              <a:t>r0 = </a:t>
            </a:r>
            <a:r>
              <a:rPr lang="en-US" sz="1600" dirty="0" err="1">
                <a:solidFill>
                  <a:schemeClr val="accent6"/>
                </a:solidFill>
                <a:latin typeface="Consolas" panose="020B0609020204030204" pitchFamily="49" charset="0"/>
                <a:cs typeface="Consolas" panose="020B0609020204030204" pitchFamily="49" charset="0"/>
              </a:rPr>
              <a:t>func</a:t>
            </a:r>
            <a:r>
              <a:rPr lang="en-US" sz="1600" dirty="0">
                <a:solidFill>
                  <a:schemeClr val="accent6"/>
                </a:solidFill>
                <a:latin typeface="Consolas" panose="020B0609020204030204" pitchFamily="49" charset="0"/>
                <a:cs typeface="Consolas" panose="020B0609020204030204" pitchFamily="49" charset="0"/>
              </a:rPr>
              <a:t>(r0, r1, r2, r3, r4, ARG5, ARG6);</a:t>
            </a:r>
          </a:p>
        </p:txBody>
      </p:sp>
      <p:sp>
        <p:nvSpPr>
          <p:cNvPr id="33" name="TextBox 32">
            <a:extLst>
              <a:ext uri="{FF2B5EF4-FFF2-40B4-BE49-F238E27FC236}">
                <a16:creationId xmlns:a16="http://schemas.microsoft.com/office/drawing/2014/main" id="{12BC394A-6F5A-9B44-9172-C7BA04801F9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34" name="Rounded Rectangle 33">
            <a:extLst>
              <a:ext uri="{FF2B5EF4-FFF2-40B4-BE49-F238E27FC236}">
                <a16:creationId xmlns:a16="http://schemas.microsoft.com/office/drawing/2014/main" id="{06F7338A-878A-1947-B42A-631F31D832B3}"/>
              </a:ext>
            </a:extLst>
          </p:cNvPr>
          <p:cNvSpPr/>
          <p:nvPr/>
        </p:nvSpPr>
        <p:spPr bwMode="auto">
          <a:xfrm>
            <a:off x="1042717" y="2251964"/>
            <a:ext cx="5886450" cy="380048"/>
          </a:xfrm>
          <a:prstGeom prst="roundRect">
            <a:avLst>
              <a:gd name="adj" fmla="val 5733"/>
            </a:avLst>
          </a:prstGeom>
          <a:solidFill>
            <a:schemeClr val="bg1"/>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accent6"/>
                </a:solidFill>
                <a:latin typeface="Consolas" panose="020B0609020204030204" pitchFamily="49" charset="0"/>
                <a:cs typeface="Consolas" panose="020B0609020204030204" pitchFamily="49" charset="0"/>
              </a:rPr>
              <a:t>.</a:t>
            </a:r>
            <a:r>
              <a:rPr lang="en-US" dirty="0" err="1">
                <a:solidFill>
                  <a:schemeClr val="accent6"/>
                </a:solidFill>
                <a:latin typeface="Consolas" panose="020B0609020204030204" pitchFamily="49" charset="0"/>
                <a:cs typeface="Consolas" panose="020B0609020204030204" pitchFamily="49" charset="0"/>
              </a:rPr>
              <a:t>equ</a:t>
            </a:r>
            <a:r>
              <a:rPr lang="en-US" dirty="0">
                <a:solidFill>
                  <a:schemeClr val="accent6"/>
                </a:solidFill>
                <a:latin typeface="Consolas" panose="020B0609020204030204" pitchFamily="49" charset="0"/>
                <a:cs typeface="Consolas" panose="020B0609020204030204" pitchFamily="49" charset="0"/>
              </a:rPr>
              <a:t> ARGN,  </a:t>
            </a:r>
            <a:r>
              <a:rPr lang="en-US" dirty="0">
                <a:solidFill>
                  <a:srgbClr val="7030A0"/>
                </a:solidFill>
                <a:latin typeface="Consolas" panose="020B0609020204030204" pitchFamily="49" charset="0"/>
                <a:cs typeface="Consolas" panose="020B0609020204030204" pitchFamily="49" charset="0"/>
              </a:rPr>
              <a:t>(N-4)*4  // where n must be &gt; 4</a:t>
            </a:r>
          </a:p>
        </p:txBody>
      </p:sp>
      <p:sp>
        <p:nvSpPr>
          <p:cNvPr id="10" name="Rectangle 9">
            <a:extLst>
              <a:ext uri="{FF2B5EF4-FFF2-40B4-BE49-F238E27FC236}">
                <a16:creationId xmlns:a16="http://schemas.microsoft.com/office/drawing/2014/main" id="{ED0F6960-26D1-C677-67E1-628CA1B31C4A}"/>
              </a:ext>
            </a:extLst>
          </p:cNvPr>
          <p:cNvSpPr/>
          <p:nvPr/>
        </p:nvSpPr>
        <p:spPr>
          <a:xfrm>
            <a:off x="8194156" y="428731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oarg5</a:t>
            </a:r>
          </a:p>
        </p:txBody>
      </p:sp>
      <p:sp>
        <p:nvSpPr>
          <p:cNvPr id="11" name="TextBox 10">
            <a:extLst>
              <a:ext uri="{FF2B5EF4-FFF2-40B4-BE49-F238E27FC236}">
                <a16:creationId xmlns:a16="http://schemas.microsoft.com/office/drawing/2014/main" id="{6F1080E6-7ACD-4D64-A57D-6BE1446BB5FF}"/>
              </a:ext>
            </a:extLst>
          </p:cNvPr>
          <p:cNvSpPr txBox="1"/>
          <p:nvPr/>
        </p:nvSpPr>
        <p:spPr>
          <a:xfrm>
            <a:off x="11269868" y="5711606"/>
            <a:ext cx="428322" cy="369332"/>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t>sp</a:t>
            </a:r>
            <a:endParaRPr lang="en-US" dirty="0"/>
          </a:p>
        </p:txBody>
      </p:sp>
      <p:sp>
        <p:nvSpPr>
          <p:cNvPr id="12" name="Left Arrow 11">
            <a:extLst>
              <a:ext uri="{FF2B5EF4-FFF2-40B4-BE49-F238E27FC236}">
                <a16:creationId xmlns:a16="http://schemas.microsoft.com/office/drawing/2014/main" id="{8032E41D-6495-FBC4-D556-A893D1FBF05C}"/>
              </a:ext>
            </a:extLst>
          </p:cNvPr>
          <p:cNvSpPr/>
          <p:nvPr/>
        </p:nvSpPr>
        <p:spPr>
          <a:xfrm>
            <a:off x="9610651" y="5734906"/>
            <a:ext cx="1659217" cy="12155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0DE9E99-24E5-E348-5FA3-B85FE7A5801F}"/>
              </a:ext>
            </a:extLst>
          </p:cNvPr>
          <p:cNvSpPr/>
          <p:nvPr/>
        </p:nvSpPr>
        <p:spPr>
          <a:xfrm>
            <a:off x="8196262" y="3963176"/>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oarg6</a:t>
            </a:r>
          </a:p>
        </p:txBody>
      </p:sp>
      <p:sp>
        <p:nvSpPr>
          <p:cNvPr id="14" name="Rectangle 13">
            <a:extLst>
              <a:ext uri="{FF2B5EF4-FFF2-40B4-BE49-F238E27FC236}">
                <a16:creationId xmlns:a16="http://schemas.microsoft.com/office/drawing/2014/main" id="{409DCFCC-A932-57E8-8ADF-B4D10F9EAB20}"/>
              </a:ext>
            </a:extLst>
          </p:cNvPr>
          <p:cNvSpPr/>
          <p:nvPr/>
        </p:nvSpPr>
        <p:spPr>
          <a:xfrm>
            <a:off x="8194219" y="3648366"/>
            <a:ext cx="1375959" cy="312087"/>
          </a:xfrm>
          <a:prstGeom prst="rect">
            <a:avLst/>
          </a:prstGeom>
          <a:solidFill>
            <a:schemeClr val="bg1">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PAD</a:t>
            </a:r>
          </a:p>
        </p:txBody>
      </p:sp>
      <p:sp>
        <p:nvSpPr>
          <p:cNvPr id="18" name="Rectangle 17">
            <a:extLst>
              <a:ext uri="{FF2B5EF4-FFF2-40B4-BE49-F238E27FC236}">
                <a16:creationId xmlns:a16="http://schemas.microsoft.com/office/drawing/2014/main" id="{57635914-F59F-4403-C3E1-9AB375630A13}"/>
              </a:ext>
            </a:extLst>
          </p:cNvPr>
          <p:cNvSpPr/>
          <p:nvPr/>
        </p:nvSpPr>
        <p:spPr>
          <a:xfrm>
            <a:off x="8178129" y="2598091"/>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9" name="Rectangle 18">
            <a:extLst>
              <a:ext uri="{FF2B5EF4-FFF2-40B4-BE49-F238E27FC236}">
                <a16:creationId xmlns:a16="http://schemas.microsoft.com/office/drawing/2014/main" id="{B68E7783-8B59-0BEC-6669-ABE7966BC0BC}"/>
              </a:ext>
            </a:extLst>
          </p:cNvPr>
          <p:cNvSpPr/>
          <p:nvPr/>
        </p:nvSpPr>
        <p:spPr>
          <a:xfrm>
            <a:off x="8178128" y="2918602"/>
            <a:ext cx="1375959" cy="312087"/>
          </a:xfrm>
          <a:prstGeom prst="rect">
            <a:avLst/>
          </a:prstGeom>
          <a:solidFill>
            <a:schemeClr val="accent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0" name="Left Arrow 19">
            <a:extLst>
              <a:ext uri="{FF2B5EF4-FFF2-40B4-BE49-F238E27FC236}">
                <a16:creationId xmlns:a16="http://schemas.microsoft.com/office/drawing/2014/main" id="{FF6885C2-98C8-E75C-E7EA-FF708402D62C}"/>
              </a:ext>
            </a:extLst>
          </p:cNvPr>
          <p:cNvSpPr/>
          <p:nvPr/>
        </p:nvSpPr>
        <p:spPr>
          <a:xfrm>
            <a:off x="9613937" y="4791432"/>
            <a:ext cx="1659217" cy="12155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6A1A750-339C-5A20-1D75-11B6964F085D}"/>
              </a:ext>
            </a:extLst>
          </p:cNvPr>
          <p:cNvSpPr/>
          <p:nvPr/>
        </p:nvSpPr>
        <p:spPr>
          <a:xfrm>
            <a:off x="8194157" y="3248840"/>
            <a:ext cx="1375959" cy="399526"/>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rPr>
              <a:t>cnt</a:t>
            </a:r>
            <a:endParaRPr lang="en-US" dirty="0">
              <a:solidFill>
                <a:schemeClr val="bg1"/>
              </a:solidFill>
            </a:endParaRPr>
          </a:p>
        </p:txBody>
      </p:sp>
      <p:sp>
        <p:nvSpPr>
          <p:cNvPr id="22" name="TextBox 21">
            <a:extLst>
              <a:ext uri="{FF2B5EF4-FFF2-40B4-BE49-F238E27FC236}">
                <a16:creationId xmlns:a16="http://schemas.microsoft.com/office/drawing/2014/main" id="{DAEC18B9-96D7-633E-21E8-EE63E2F6F1E8}"/>
              </a:ext>
            </a:extLst>
          </p:cNvPr>
          <p:cNvSpPr txBox="1"/>
          <p:nvPr/>
        </p:nvSpPr>
        <p:spPr>
          <a:xfrm>
            <a:off x="11269868" y="4603808"/>
            <a:ext cx="377026" cy="369332"/>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t>fp</a:t>
            </a:r>
            <a:endParaRPr lang="en-US" dirty="0"/>
          </a:p>
        </p:txBody>
      </p:sp>
      <p:grpSp>
        <p:nvGrpSpPr>
          <p:cNvPr id="26" name="Group 25">
            <a:extLst>
              <a:ext uri="{FF2B5EF4-FFF2-40B4-BE49-F238E27FC236}">
                <a16:creationId xmlns:a16="http://schemas.microsoft.com/office/drawing/2014/main" id="{D4C7FE8C-82D9-317F-8FB2-7A524BD6CA34}"/>
              </a:ext>
            </a:extLst>
          </p:cNvPr>
          <p:cNvGrpSpPr/>
          <p:nvPr/>
        </p:nvGrpSpPr>
        <p:grpSpPr>
          <a:xfrm>
            <a:off x="9610651" y="2700307"/>
            <a:ext cx="1242216" cy="1899090"/>
            <a:chOff x="2296173" y="3955664"/>
            <a:chExt cx="1242216" cy="1899090"/>
          </a:xfrm>
        </p:grpSpPr>
        <p:sp>
          <p:nvSpPr>
            <p:cNvPr id="27" name="TextBox 26">
              <a:extLst>
                <a:ext uri="{FF2B5EF4-FFF2-40B4-BE49-F238E27FC236}">
                  <a16:creationId xmlns:a16="http://schemas.microsoft.com/office/drawing/2014/main" id="{8C0D3F04-6859-A10E-FE75-578D5FF702F9}"/>
                </a:ext>
              </a:extLst>
            </p:cNvPr>
            <p:cNvSpPr txBox="1"/>
            <p:nvPr/>
          </p:nvSpPr>
          <p:spPr>
            <a:xfrm>
              <a:off x="2590168" y="4562502"/>
              <a:ext cx="948221" cy="738664"/>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nsolas" panose="020B0609020204030204" pitchFamily="49" charset="0"/>
                  <a:cs typeface="Consolas" panose="020B0609020204030204" pitchFamily="49" charset="0"/>
                </a:rPr>
                <a:t>Callers stack frame</a:t>
              </a:r>
              <a:endParaRPr lang="en-US" sz="1600" b="1" dirty="0">
                <a:latin typeface="Consolas" panose="020B0609020204030204" pitchFamily="49" charset="0"/>
                <a:cs typeface="Consolas" panose="020B0609020204030204" pitchFamily="49" charset="0"/>
              </a:endParaRPr>
            </a:p>
          </p:txBody>
        </p:sp>
        <p:sp>
          <p:nvSpPr>
            <p:cNvPr id="28" name="Right Brace 27">
              <a:extLst>
                <a:ext uri="{FF2B5EF4-FFF2-40B4-BE49-F238E27FC236}">
                  <a16:creationId xmlns:a16="http://schemas.microsoft.com/office/drawing/2014/main" id="{2A8D992A-C66B-8BE3-8D6D-FA6C6E2932D8}"/>
                </a:ext>
              </a:extLst>
            </p:cNvPr>
            <p:cNvSpPr/>
            <p:nvPr/>
          </p:nvSpPr>
          <p:spPr>
            <a:xfrm rot="10800000" flipH="1">
              <a:off x="2296173" y="3955664"/>
              <a:ext cx="316340" cy="1899090"/>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
        <p:nvSpPr>
          <p:cNvPr id="29" name="Rectangle 28">
            <a:extLst>
              <a:ext uri="{FF2B5EF4-FFF2-40B4-BE49-F238E27FC236}">
                <a16:creationId xmlns:a16="http://schemas.microsoft.com/office/drawing/2014/main" id="{AA24C628-8A64-EECA-C81B-326E7DF6DE2C}"/>
              </a:ext>
            </a:extLst>
          </p:cNvPr>
          <p:cNvSpPr/>
          <p:nvPr/>
        </p:nvSpPr>
        <p:spPr>
          <a:xfrm>
            <a:off x="8167583" y="1606871"/>
            <a:ext cx="1375959" cy="977367"/>
          </a:xfrm>
          <a:prstGeom prst="rect">
            <a:avLst/>
          </a:prstGeom>
          <a:solidFill>
            <a:srgbClr val="2C895B"/>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Previous stack frame</a:t>
            </a:r>
          </a:p>
        </p:txBody>
      </p:sp>
      <p:sp>
        <p:nvSpPr>
          <p:cNvPr id="30" name="Rectangle 29">
            <a:extLst>
              <a:ext uri="{FF2B5EF4-FFF2-40B4-BE49-F238E27FC236}">
                <a16:creationId xmlns:a16="http://schemas.microsoft.com/office/drawing/2014/main" id="{A71873B4-5BC3-91F6-1872-52127802076B}"/>
              </a:ext>
            </a:extLst>
          </p:cNvPr>
          <p:cNvSpPr/>
          <p:nvPr/>
        </p:nvSpPr>
        <p:spPr>
          <a:xfrm>
            <a:off x="8192114" y="460400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31" name="Rectangle 30">
            <a:extLst>
              <a:ext uri="{FF2B5EF4-FFF2-40B4-BE49-F238E27FC236}">
                <a16:creationId xmlns:a16="http://schemas.microsoft.com/office/drawing/2014/main" id="{88891B2B-7A15-E2D7-2969-6EB1BA20BBE0}"/>
              </a:ext>
            </a:extLst>
          </p:cNvPr>
          <p:cNvSpPr/>
          <p:nvPr/>
        </p:nvSpPr>
        <p:spPr>
          <a:xfrm>
            <a:off x="8192113" y="4924516"/>
            <a:ext cx="1375959" cy="312087"/>
          </a:xfrm>
          <a:prstGeom prst="rect">
            <a:avLst/>
          </a:prstGeom>
          <a:solidFill>
            <a:schemeClr val="accent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35" name="Rectangle 34">
            <a:extLst>
              <a:ext uri="{FF2B5EF4-FFF2-40B4-BE49-F238E27FC236}">
                <a16:creationId xmlns:a16="http://schemas.microsoft.com/office/drawing/2014/main" id="{8BECDFFB-B4EF-5C73-2185-7260F0A1F1E1}"/>
              </a:ext>
            </a:extLst>
          </p:cNvPr>
          <p:cNvSpPr/>
          <p:nvPr/>
        </p:nvSpPr>
        <p:spPr>
          <a:xfrm>
            <a:off x="8192113" y="5544374"/>
            <a:ext cx="1375959" cy="312087"/>
          </a:xfrm>
          <a:prstGeom prst="rect">
            <a:avLst/>
          </a:prstGeom>
          <a:solidFill>
            <a:schemeClr val="accent5"/>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count</a:t>
            </a:r>
          </a:p>
        </p:txBody>
      </p:sp>
      <p:sp>
        <p:nvSpPr>
          <p:cNvPr id="37" name="Rectangle 36">
            <a:extLst>
              <a:ext uri="{FF2B5EF4-FFF2-40B4-BE49-F238E27FC236}">
                <a16:creationId xmlns:a16="http://schemas.microsoft.com/office/drawing/2014/main" id="{AF6A6ACC-5650-9C63-0B62-13C3682FAAB1}"/>
              </a:ext>
            </a:extLst>
          </p:cNvPr>
          <p:cNvSpPr/>
          <p:nvPr/>
        </p:nvSpPr>
        <p:spPr>
          <a:xfrm>
            <a:off x="8192114" y="5232287"/>
            <a:ext cx="1375959"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60" name="Straight Connector 59">
            <a:extLst>
              <a:ext uri="{FF2B5EF4-FFF2-40B4-BE49-F238E27FC236}">
                <a16:creationId xmlns:a16="http://schemas.microsoft.com/office/drawing/2014/main" id="{ABC4F441-01C6-9FF1-3EE8-5A725E47342D}"/>
              </a:ext>
            </a:extLst>
          </p:cNvPr>
          <p:cNvCxnSpPr>
            <a:cxnSpLocks/>
          </p:cNvCxnSpPr>
          <p:nvPr/>
        </p:nvCxnSpPr>
        <p:spPr>
          <a:xfrm>
            <a:off x="7175681" y="4599397"/>
            <a:ext cx="101643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D1B38F5-D118-F59A-154A-069A2F964AE0}"/>
              </a:ext>
            </a:extLst>
          </p:cNvPr>
          <p:cNvCxnSpPr>
            <a:cxnSpLocks/>
          </p:cNvCxnSpPr>
          <p:nvPr/>
        </p:nvCxnSpPr>
        <p:spPr>
          <a:xfrm>
            <a:off x="7151151" y="5544374"/>
            <a:ext cx="101643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B856159-3EFB-3953-F730-617C4ECF10D0}"/>
              </a:ext>
            </a:extLst>
          </p:cNvPr>
          <p:cNvCxnSpPr>
            <a:cxnSpLocks/>
          </p:cNvCxnSpPr>
          <p:nvPr/>
        </p:nvCxnSpPr>
        <p:spPr>
          <a:xfrm>
            <a:off x="7151151" y="5856595"/>
            <a:ext cx="101643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E1FC1EA2-B519-83D1-7688-F3B608CE655E}"/>
              </a:ext>
            </a:extLst>
          </p:cNvPr>
          <p:cNvSpPr txBox="1"/>
          <p:nvPr/>
        </p:nvSpPr>
        <p:spPr>
          <a:xfrm>
            <a:off x="6488294" y="5363817"/>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fp-8</a:t>
            </a:r>
          </a:p>
        </p:txBody>
      </p:sp>
      <p:sp>
        <p:nvSpPr>
          <p:cNvPr id="76" name="TextBox 75">
            <a:extLst>
              <a:ext uri="{FF2B5EF4-FFF2-40B4-BE49-F238E27FC236}">
                <a16:creationId xmlns:a16="http://schemas.microsoft.com/office/drawing/2014/main" id="{17561129-BBE4-3EDD-501A-A5D060675617}"/>
              </a:ext>
            </a:extLst>
          </p:cNvPr>
          <p:cNvSpPr txBox="1"/>
          <p:nvPr/>
        </p:nvSpPr>
        <p:spPr>
          <a:xfrm>
            <a:off x="6376997" y="5662975"/>
            <a:ext cx="817853"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fp-12</a:t>
            </a:r>
          </a:p>
        </p:txBody>
      </p:sp>
      <p:cxnSp>
        <p:nvCxnSpPr>
          <p:cNvPr id="77" name="Straight Connector 76">
            <a:extLst>
              <a:ext uri="{FF2B5EF4-FFF2-40B4-BE49-F238E27FC236}">
                <a16:creationId xmlns:a16="http://schemas.microsoft.com/office/drawing/2014/main" id="{C9499476-8E9C-964C-A612-7A12E4B1F936}"/>
              </a:ext>
            </a:extLst>
          </p:cNvPr>
          <p:cNvCxnSpPr>
            <a:cxnSpLocks/>
          </p:cNvCxnSpPr>
          <p:nvPr/>
        </p:nvCxnSpPr>
        <p:spPr>
          <a:xfrm>
            <a:off x="7204791" y="4275263"/>
            <a:ext cx="101643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29421CE6-9C84-B6F1-9BF7-FD27EDE33B4B}"/>
              </a:ext>
            </a:extLst>
          </p:cNvPr>
          <p:cNvSpPr txBox="1"/>
          <p:nvPr/>
        </p:nvSpPr>
        <p:spPr>
          <a:xfrm>
            <a:off x="6481431" y="4390716"/>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fp+4</a:t>
            </a:r>
          </a:p>
        </p:txBody>
      </p:sp>
      <p:sp>
        <p:nvSpPr>
          <p:cNvPr id="79" name="TextBox 78">
            <a:extLst>
              <a:ext uri="{FF2B5EF4-FFF2-40B4-BE49-F238E27FC236}">
                <a16:creationId xmlns:a16="http://schemas.microsoft.com/office/drawing/2014/main" id="{CEC3A00B-733E-D0BE-6F51-2084B903C894}"/>
              </a:ext>
            </a:extLst>
          </p:cNvPr>
          <p:cNvSpPr txBox="1"/>
          <p:nvPr/>
        </p:nvSpPr>
        <p:spPr>
          <a:xfrm>
            <a:off x="6537994" y="4082604"/>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fp+8</a:t>
            </a:r>
          </a:p>
        </p:txBody>
      </p:sp>
      <p:sp>
        <p:nvSpPr>
          <p:cNvPr id="80" name="TextBox 79">
            <a:extLst>
              <a:ext uri="{FF2B5EF4-FFF2-40B4-BE49-F238E27FC236}">
                <a16:creationId xmlns:a16="http://schemas.microsoft.com/office/drawing/2014/main" id="{FDB60DC5-720B-E0F5-783C-C9CF8D473038}"/>
              </a:ext>
            </a:extLst>
          </p:cNvPr>
          <p:cNvSpPr txBox="1"/>
          <p:nvPr/>
        </p:nvSpPr>
        <p:spPr>
          <a:xfrm>
            <a:off x="829439" y="4524116"/>
            <a:ext cx="5375567" cy="1015663"/>
          </a:xfrm>
          <a:prstGeom prst="rect">
            <a:avLst/>
          </a:prstGeom>
          <a:solidFill>
            <a:schemeClr val="accent4">
              <a:lumMod val="20000"/>
              <a:lumOff val="80000"/>
            </a:schemeClr>
          </a:solidFill>
          <a:ln w="28575">
            <a:solidFill>
              <a:srgbClr val="FF0000"/>
            </a:solidFill>
          </a:ln>
        </p:spPr>
        <p:txBody>
          <a:bodyPr wrap="square" rtlCol="0">
            <a:spAutoFit/>
          </a:bodyPr>
          <a:lstStyle/>
          <a:p>
            <a:pPr algn="ctr"/>
            <a:r>
              <a:rPr lang="en-US" sz="2000" b="1" dirty="0">
                <a:solidFill>
                  <a:srgbClr val="FF0000"/>
                </a:solidFill>
              </a:rPr>
              <a:t>Rule: </a:t>
            </a:r>
          </a:p>
          <a:p>
            <a:r>
              <a:rPr lang="en-US" sz="2000" b="1" dirty="0">
                <a:solidFill>
                  <a:srgbClr val="FF0000"/>
                </a:solidFill>
              </a:rPr>
              <a:t>Called functions </a:t>
            </a:r>
            <a:r>
              <a:rPr lang="en-US" sz="2000" dirty="0">
                <a:solidFill>
                  <a:schemeClr val="accent6"/>
                </a:solidFill>
              </a:rPr>
              <a:t>always access stack parameters using a</a:t>
            </a:r>
            <a:r>
              <a:rPr lang="en-US" sz="2000" b="1" dirty="0">
                <a:solidFill>
                  <a:srgbClr val="FF0000"/>
                </a:solidFill>
              </a:rPr>
              <a:t> positive offset to the </a:t>
            </a:r>
            <a:r>
              <a:rPr lang="en-US" sz="2000" b="1" dirty="0" err="1">
                <a:solidFill>
                  <a:srgbClr val="FF0000"/>
                </a:solidFill>
              </a:rPr>
              <a:t>fp</a:t>
            </a:r>
            <a:endParaRPr lang="en-US" sz="2000" b="1" dirty="0">
              <a:solidFill>
                <a:srgbClr val="FF0000"/>
              </a:solidFill>
            </a:endParaRPr>
          </a:p>
        </p:txBody>
      </p:sp>
      <p:grpSp>
        <p:nvGrpSpPr>
          <p:cNvPr id="6" name="Group 5">
            <a:extLst>
              <a:ext uri="{FF2B5EF4-FFF2-40B4-BE49-F238E27FC236}">
                <a16:creationId xmlns:a16="http://schemas.microsoft.com/office/drawing/2014/main" id="{D444FD89-03FA-A9DC-8FEE-515DFABDFDCC}"/>
              </a:ext>
            </a:extLst>
          </p:cNvPr>
          <p:cNvGrpSpPr/>
          <p:nvPr/>
        </p:nvGrpSpPr>
        <p:grpSpPr>
          <a:xfrm>
            <a:off x="9587503" y="4649886"/>
            <a:ext cx="1822290" cy="1179298"/>
            <a:chOff x="5803666" y="5128216"/>
            <a:chExt cx="1822290" cy="1179298"/>
          </a:xfrm>
        </p:grpSpPr>
        <p:sp>
          <p:nvSpPr>
            <p:cNvPr id="4" name="TextBox 3">
              <a:extLst>
                <a:ext uri="{FF2B5EF4-FFF2-40B4-BE49-F238E27FC236}">
                  <a16:creationId xmlns:a16="http://schemas.microsoft.com/office/drawing/2014/main" id="{3297EC83-C96F-29E0-9156-6627C8CAE2FD}"/>
                </a:ext>
              </a:extLst>
            </p:cNvPr>
            <p:cNvSpPr txBox="1"/>
            <p:nvPr/>
          </p:nvSpPr>
          <p:spPr>
            <a:xfrm>
              <a:off x="6199451" y="5510278"/>
              <a:ext cx="1426505" cy="523220"/>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nsolas" panose="020B0609020204030204" pitchFamily="49" charset="0"/>
                  <a:cs typeface="Consolas" panose="020B0609020204030204" pitchFamily="49" charset="0"/>
                </a:rPr>
                <a:t>Called stack frame</a:t>
              </a:r>
              <a:endParaRPr lang="en-US" sz="1600" b="1" dirty="0">
                <a:latin typeface="Consolas" panose="020B0609020204030204" pitchFamily="49" charset="0"/>
                <a:cs typeface="Consolas" panose="020B0609020204030204" pitchFamily="49" charset="0"/>
              </a:endParaRPr>
            </a:p>
          </p:txBody>
        </p:sp>
        <p:sp>
          <p:nvSpPr>
            <p:cNvPr id="5" name="Right Brace 4">
              <a:extLst>
                <a:ext uri="{FF2B5EF4-FFF2-40B4-BE49-F238E27FC236}">
                  <a16:creationId xmlns:a16="http://schemas.microsoft.com/office/drawing/2014/main" id="{87B300AE-A7A9-D0E1-A4CB-AA1F01553BE9}"/>
                </a:ext>
              </a:extLst>
            </p:cNvPr>
            <p:cNvSpPr/>
            <p:nvPr/>
          </p:nvSpPr>
          <p:spPr>
            <a:xfrm rot="10800000" flipH="1">
              <a:off x="5803666" y="5128216"/>
              <a:ext cx="395785" cy="1179298"/>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Tree>
    <p:extLst>
      <p:ext uri="{BB962C8B-B14F-4D97-AF65-F5344CB8AC3E}">
        <p14:creationId xmlns:p14="http://schemas.microsoft.com/office/powerpoint/2010/main" val="314346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nimBg="1"/>
      <p:bldP spid="32" grpId="0" animBg="1"/>
      <p:bldP spid="33" grpId="0"/>
      <p:bldP spid="34" grpId="0" animBg="1"/>
      <p:bldP spid="80"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C7876-04B1-4F40-BA26-EFDF47BD8358}"/>
              </a:ext>
            </a:extLst>
          </p:cNvPr>
          <p:cNvSpPr>
            <a:spLocks noGrp="1"/>
          </p:cNvSpPr>
          <p:nvPr>
            <p:ph type="title"/>
          </p:nvPr>
        </p:nvSpPr>
        <p:spPr>
          <a:xfrm>
            <a:off x="545156" y="85418"/>
            <a:ext cx="11114375" cy="545371"/>
          </a:xfrm>
        </p:spPr>
        <p:txBody>
          <a:bodyPr/>
          <a:lstStyle/>
          <a:p>
            <a:r>
              <a:rPr lang="en-US" u="sng" dirty="0"/>
              <a:t>Called Function</a:t>
            </a:r>
            <a:r>
              <a:rPr lang="en-US" dirty="0"/>
              <a:t>: Retrieving </a:t>
            </a:r>
            <a:r>
              <a:rPr lang="en-US" dirty="0" err="1"/>
              <a:t>Args</a:t>
            </a:r>
            <a:r>
              <a:rPr lang="en-US" dirty="0"/>
              <a:t> From the Stack</a:t>
            </a:r>
          </a:p>
        </p:txBody>
      </p:sp>
      <p:sp>
        <p:nvSpPr>
          <p:cNvPr id="32" name="Rounded Rectangle 31">
            <a:extLst>
              <a:ext uri="{FF2B5EF4-FFF2-40B4-BE49-F238E27FC236}">
                <a16:creationId xmlns:a16="http://schemas.microsoft.com/office/drawing/2014/main" id="{9EFBE7B0-CF5C-B948-9DAA-693EFFE3B67B}"/>
              </a:ext>
            </a:extLst>
          </p:cNvPr>
          <p:cNvSpPr/>
          <p:nvPr/>
        </p:nvSpPr>
        <p:spPr bwMode="auto">
          <a:xfrm>
            <a:off x="1938129" y="2932177"/>
            <a:ext cx="5127763" cy="34837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chemeClr val="accent6"/>
                </a:solidFill>
                <a:latin typeface="Consolas" panose="020B0609020204030204" pitchFamily="49" charset="0"/>
                <a:cs typeface="Consolas" panose="020B0609020204030204" pitchFamily="49" charset="0"/>
              </a:rPr>
              <a:t>r0 = </a:t>
            </a:r>
            <a:r>
              <a:rPr lang="en-US" sz="1600" dirty="0" err="1">
                <a:solidFill>
                  <a:schemeClr val="accent6"/>
                </a:solidFill>
                <a:latin typeface="Consolas" panose="020B0609020204030204" pitchFamily="49" charset="0"/>
                <a:cs typeface="Consolas" panose="020B0609020204030204" pitchFamily="49" charset="0"/>
              </a:rPr>
              <a:t>func</a:t>
            </a:r>
            <a:r>
              <a:rPr lang="en-US" sz="1600" dirty="0">
                <a:solidFill>
                  <a:schemeClr val="accent6"/>
                </a:solidFill>
                <a:latin typeface="Consolas" panose="020B0609020204030204" pitchFamily="49" charset="0"/>
                <a:cs typeface="Consolas" panose="020B0609020204030204" pitchFamily="49" charset="0"/>
              </a:rPr>
              <a:t>(r0, r1, r2, r3, r4, ARG5, ARG6);</a:t>
            </a:r>
          </a:p>
        </p:txBody>
      </p:sp>
      <p:sp>
        <p:nvSpPr>
          <p:cNvPr id="33" name="TextBox 32">
            <a:extLst>
              <a:ext uri="{FF2B5EF4-FFF2-40B4-BE49-F238E27FC236}">
                <a16:creationId xmlns:a16="http://schemas.microsoft.com/office/drawing/2014/main" id="{12BC394A-6F5A-9B44-9172-C7BA04801F9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57" name="Rounded Rectangle 56">
            <a:extLst>
              <a:ext uri="{FF2B5EF4-FFF2-40B4-BE49-F238E27FC236}">
                <a16:creationId xmlns:a16="http://schemas.microsoft.com/office/drawing/2014/main" id="{47F6A401-363C-D825-E180-8B6B7D283F9E}"/>
              </a:ext>
            </a:extLst>
          </p:cNvPr>
          <p:cNvSpPr/>
          <p:nvPr/>
        </p:nvSpPr>
        <p:spPr bwMode="auto">
          <a:xfrm>
            <a:off x="2029441" y="748609"/>
            <a:ext cx="4342524" cy="2090261"/>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accent6"/>
                </a:solidFill>
                <a:latin typeface="Consolas" panose="020B0609020204030204" pitchFamily="49" charset="0"/>
                <a:cs typeface="Consolas" panose="020B0609020204030204" pitchFamily="49" charset="0"/>
              </a:rPr>
              <a:t>.</a:t>
            </a:r>
            <a:r>
              <a:rPr lang="en-US" dirty="0" err="1">
                <a:solidFill>
                  <a:schemeClr val="accent6"/>
                </a:solidFill>
                <a:latin typeface="Consolas" panose="020B0609020204030204" pitchFamily="49" charset="0"/>
                <a:cs typeface="Consolas" panose="020B0609020204030204" pitchFamily="49" charset="0"/>
              </a:rPr>
              <a:t>equ</a:t>
            </a:r>
            <a:r>
              <a:rPr lang="en-US" dirty="0">
                <a:solidFill>
                  <a:schemeClr val="accent6"/>
                </a:solidFill>
                <a:latin typeface="Consolas" panose="020B0609020204030204" pitchFamily="49" charset="0"/>
                <a:cs typeface="Consolas" panose="020B0609020204030204" pitchFamily="49" charset="0"/>
              </a:rPr>
              <a:t>    FP_OFF,    4</a:t>
            </a:r>
          </a:p>
          <a:p>
            <a:r>
              <a:rPr lang="en-US" dirty="0">
                <a:solidFill>
                  <a:schemeClr val="accent6"/>
                </a:solidFill>
                <a:latin typeface="Consolas" panose="020B0609020204030204" pitchFamily="49" charset="0"/>
                <a:cs typeface="Consolas" panose="020B0609020204030204" pitchFamily="49" charset="0"/>
              </a:rPr>
              <a:t>.</a:t>
            </a:r>
            <a:r>
              <a:rPr lang="en-US" dirty="0" err="1">
                <a:solidFill>
                  <a:schemeClr val="accent6"/>
                </a:solidFill>
                <a:latin typeface="Consolas" panose="020B0609020204030204" pitchFamily="49" charset="0"/>
                <a:cs typeface="Consolas" panose="020B0609020204030204" pitchFamily="49" charset="0"/>
              </a:rPr>
              <a:t>equ</a:t>
            </a:r>
            <a:r>
              <a:rPr lang="en-US" dirty="0">
                <a:solidFill>
                  <a:schemeClr val="accent6"/>
                </a:solidFill>
                <a:latin typeface="Consolas" panose="020B0609020204030204" pitchFamily="49" charset="0"/>
                <a:cs typeface="Consolas" panose="020B0609020204030204" pitchFamily="49" charset="0"/>
              </a:rPr>
              <a:t>    C,         4 + FP_OFF</a:t>
            </a:r>
          </a:p>
          <a:p>
            <a:r>
              <a:rPr lang="en-US" dirty="0">
                <a:solidFill>
                  <a:schemeClr val="accent6"/>
                </a:solidFill>
                <a:latin typeface="Consolas" panose="020B0609020204030204" pitchFamily="49" charset="0"/>
                <a:cs typeface="Consolas" panose="020B0609020204030204" pitchFamily="49" charset="0"/>
              </a:rPr>
              <a:t>.</a:t>
            </a:r>
            <a:r>
              <a:rPr lang="en-US" dirty="0" err="1">
                <a:solidFill>
                  <a:schemeClr val="accent6"/>
                </a:solidFill>
                <a:latin typeface="Consolas" panose="020B0609020204030204" pitchFamily="49" charset="0"/>
                <a:cs typeface="Consolas" panose="020B0609020204030204" pitchFamily="49" charset="0"/>
              </a:rPr>
              <a:t>equ</a:t>
            </a:r>
            <a:r>
              <a:rPr lang="en-US" dirty="0">
                <a:solidFill>
                  <a:schemeClr val="accent6"/>
                </a:solidFill>
                <a:latin typeface="Consolas" panose="020B0609020204030204" pitchFamily="49" charset="0"/>
                <a:cs typeface="Consolas" panose="020B0609020204030204" pitchFamily="49" charset="0"/>
              </a:rPr>
              <a:t>    COUNT,     4 + C</a:t>
            </a:r>
          </a:p>
          <a:p>
            <a:r>
              <a:rPr lang="en-US" dirty="0">
                <a:solidFill>
                  <a:schemeClr val="accent6"/>
                </a:solidFill>
                <a:latin typeface="Consolas" panose="020B0609020204030204" pitchFamily="49" charset="0"/>
                <a:cs typeface="Consolas" panose="020B0609020204030204" pitchFamily="49" charset="0"/>
              </a:rPr>
              <a:t>.</a:t>
            </a:r>
            <a:r>
              <a:rPr lang="en-US" dirty="0" err="1">
                <a:solidFill>
                  <a:schemeClr val="accent6"/>
                </a:solidFill>
                <a:latin typeface="Consolas" panose="020B0609020204030204" pitchFamily="49" charset="0"/>
                <a:cs typeface="Consolas" panose="020B0609020204030204" pitchFamily="49" charset="0"/>
              </a:rPr>
              <a:t>equ</a:t>
            </a:r>
            <a:r>
              <a:rPr lang="en-US" dirty="0">
                <a:solidFill>
                  <a:schemeClr val="accent6"/>
                </a:solidFill>
                <a:latin typeface="Consolas" panose="020B0609020204030204" pitchFamily="49" charset="0"/>
                <a:cs typeface="Consolas" panose="020B0609020204030204" pitchFamily="49" charset="0"/>
              </a:rPr>
              <a:t>    PAD,       4 + COUNT</a:t>
            </a:r>
          </a:p>
          <a:p>
            <a:r>
              <a:rPr lang="en-US" dirty="0">
                <a:solidFill>
                  <a:schemeClr val="accent6"/>
                </a:solidFill>
                <a:latin typeface="Consolas" panose="020B0609020204030204" pitchFamily="49" charset="0"/>
                <a:cs typeface="Consolas" panose="020B0609020204030204" pitchFamily="49" charset="0"/>
              </a:rPr>
              <a:t>.</a:t>
            </a:r>
            <a:r>
              <a:rPr lang="en-US" dirty="0" err="1">
                <a:solidFill>
                  <a:schemeClr val="accent6"/>
                </a:solidFill>
                <a:latin typeface="Consolas" panose="020B0609020204030204" pitchFamily="49" charset="0"/>
                <a:cs typeface="Consolas" panose="020B0609020204030204" pitchFamily="49" charset="0"/>
              </a:rPr>
              <a:t>equ</a:t>
            </a:r>
            <a:r>
              <a:rPr lang="en-US" dirty="0">
                <a:solidFill>
                  <a:schemeClr val="accent6"/>
                </a:solidFill>
                <a:latin typeface="Consolas" panose="020B0609020204030204" pitchFamily="49" charset="0"/>
                <a:cs typeface="Consolas" panose="020B0609020204030204" pitchFamily="49" charset="0"/>
              </a:rPr>
              <a:t>    FRMADD,    PAD – FP_OFF</a:t>
            </a:r>
          </a:p>
          <a:p>
            <a:r>
              <a:rPr lang="en-US" dirty="0">
                <a:solidFill>
                  <a:schemeClr val="accent6"/>
                </a:solidFill>
                <a:latin typeface="Consolas" panose="020B0609020204030204" pitchFamily="49" charset="0"/>
                <a:cs typeface="Consolas" panose="020B0609020204030204" pitchFamily="49" charset="0"/>
              </a:rPr>
              <a:t>.</a:t>
            </a:r>
            <a:r>
              <a:rPr lang="en-US" dirty="0" err="1">
                <a:solidFill>
                  <a:schemeClr val="accent6"/>
                </a:solidFill>
                <a:latin typeface="Consolas" panose="020B0609020204030204" pitchFamily="49" charset="0"/>
                <a:cs typeface="Consolas" panose="020B0609020204030204" pitchFamily="49" charset="0"/>
              </a:rPr>
              <a:t>equ</a:t>
            </a:r>
            <a:r>
              <a:rPr lang="en-US" dirty="0">
                <a:solidFill>
                  <a:schemeClr val="accent6"/>
                </a:solidFill>
                <a:latin typeface="Consolas" panose="020B0609020204030204" pitchFamily="49" charset="0"/>
                <a:cs typeface="Consolas" panose="020B0609020204030204" pitchFamily="49" charset="0"/>
              </a:rPr>
              <a:t>    ARG6,      8</a:t>
            </a:r>
          </a:p>
          <a:p>
            <a:r>
              <a:rPr lang="en-US" dirty="0">
                <a:solidFill>
                  <a:schemeClr val="accent6"/>
                </a:solidFill>
                <a:latin typeface="Consolas" panose="020B0609020204030204" pitchFamily="49" charset="0"/>
                <a:cs typeface="Consolas" panose="020B0609020204030204" pitchFamily="49" charset="0"/>
              </a:rPr>
              <a:t>.</a:t>
            </a:r>
            <a:r>
              <a:rPr lang="en-US" dirty="0" err="1">
                <a:solidFill>
                  <a:schemeClr val="accent6"/>
                </a:solidFill>
                <a:latin typeface="Consolas" panose="020B0609020204030204" pitchFamily="49" charset="0"/>
                <a:cs typeface="Consolas" panose="020B0609020204030204" pitchFamily="49" charset="0"/>
              </a:rPr>
              <a:t>equ</a:t>
            </a:r>
            <a:r>
              <a:rPr lang="en-US" dirty="0">
                <a:solidFill>
                  <a:schemeClr val="accent6"/>
                </a:solidFill>
                <a:latin typeface="Consolas" panose="020B0609020204030204" pitchFamily="49" charset="0"/>
                <a:cs typeface="Consolas" panose="020B0609020204030204" pitchFamily="49" charset="0"/>
              </a:rPr>
              <a:t>    ARG5,      4</a:t>
            </a:r>
          </a:p>
        </p:txBody>
      </p:sp>
      <p:graphicFrame>
        <p:nvGraphicFramePr>
          <p:cNvPr id="75" name="Table 74">
            <a:extLst>
              <a:ext uri="{FF2B5EF4-FFF2-40B4-BE49-F238E27FC236}">
                <a16:creationId xmlns:a16="http://schemas.microsoft.com/office/drawing/2014/main" id="{9F9DF62E-603E-B853-D52F-7996B80384E0}"/>
              </a:ext>
            </a:extLst>
          </p:cNvPr>
          <p:cNvGraphicFramePr>
            <a:graphicFrameLocks/>
          </p:cNvGraphicFramePr>
          <p:nvPr>
            <p:extLst>
              <p:ext uri="{D42A27DB-BD31-4B8C-83A1-F6EECF244321}">
                <p14:modId xmlns:p14="http://schemas.microsoft.com/office/powerpoint/2010/main" val="2037086469"/>
              </p:ext>
            </p:extLst>
          </p:nvPr>
        </p:nvGraphicFramePr>
        <p:xfrm>
          <a:off x="989869" y="4652302"/>
          <a:ext cx="9794955" cy="1859280"/>
        </p:xfrm>
        <a:graphic>
          <a:graphicData uri="http://schemas.openxmlformats.org/drawingml/2006/table">
            <a:tbl>
              <a:tblPr firstRow="1">
                <a:tableStyleId>{FABFCF23-3B69-468F-B69F-88F6DE6A72F2}</a:tableStyleId>
              </a:tblPr>
              <a:tblGrid>
                <a:gridCol w="1377990">
                  <a:extLst>
                    <a:ext uri="{9D8B030D-6E8A-4147-A177-3AD203B41FA5}">
                      <a16:colId xmlns:a16="http://schemas.microsoft.com/office/drawing/2014/main" val="2146949649"/>
                    </a:ext>
                  </a:extLst>
                </a:gridCol>
                <a:gridCol w="1111633">
                  <a:extLst>
                    <a:ext uri="{9D8B030D-6E8A-4147-A177-3AD203B41FA5}">
                      <a16:colId xmlns:a16="http://schemas.microsoft.com/office/drawing/2014/main" val="1067220819"/>
                    </a:ext>
                  </a:extLst>
                </a:gridCol>
                <a:gridCol w="2248303">
                  <a:extLst>
                    <a:ext uri="{9D8B030D-6E8A-4147-A177-3AD203B41FA5}">
                      <a16:colId xmlns:a16="http://schemas.microsoft.com/office/drawing/2014/main" val="2822646746"/>
                    </a:ext>
                  </a:extLst>
                </a:gridCol>
                <a:gridCol w="2576223">
                  <a:extLst>
                    <a:ext uri="{9D8B030D-6E8A-4147-A177-3AD203B41FA5}">
                      <a16:colId xmlns:a16="http://schemas.microsoft.com/office/drawing/2014/main" val="2065921853"/>
                    </a:ext>
                  </a:extLst>
                </a:gridCol>
                <a:gridCol w="2480806">
                  <a:extLst>
                    <a:ext uri="{9D8B030D-6E8A-4147-A177-3AD203B41FA5}">
                      <a16:colId xmlns:a16="http://schemas.microsoft.com/office/drawing/2014/main" val="156893117"/>
                    </a:ext>
                  </a:extLst>
                </a:gridCol>
              </a:tblGrid>
              <a:tr h="285528">
                <a:tc>
                  <a:txBody>
                    <a:bodyPr/>
                    <a:lstStyle/>
                    <a:p>
                      <a:pPr algn="ctr"/>
                      <a:endParaRPr lang="en-US" sz="1600" dirty="0"/>
                    </a:p>
                    <a:p>
                      <a:pPr algn="ctr"/>
                      <a:r>
                        <a:rPr lang="en-US" sz="1600" dirty="0"/>
                        <a:t>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600" dirty="0"/>
                        <a:t>distance from </a:t>
                      </a:r>
                      <a:r>
                        <a:rPr lang="en-US" sz="1600" dirty="0" err="1"/>
                        <a:t>fp</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a:t>Address on Stack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a:t>Read 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a:t>Write 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87993257"/>
                  </a:ext>
                </a:extLst>
              </a:tr>
              <a:tr h="1631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int arg6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ARG6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add r0, </a:t>
                      </a:r>
                      <a:r>
                        <a:rPr lang="en-US" sz="1600" b="0" dirty="0" err="1">
                          <a:solidFill>
                            <a:schemeClr val="tx2"/>
                          </a:solidFill>
                          <a:latin typeface="Consolas" panose="020B0609020204030204" pitchFamily="49" charset="0"/>
                          <a:cs typeface="Consolas" panose="020B0609020204030204" pitchFamily="49" charset="0"/>
                        </a:rPr>
                        <a:t>fp</a:t>
                      </a:r>
                      <a:r>
                        <a:rPr lang="en-US" sz="1600" b="0" dirty="0">
                          <a:solidFill>
                            <a:schemeClr val="tx2"/>
                          </a:solidFill>
                          <a:latin typeface="Consolas" panose="020B0609020204030204" pitchFamily="49" charset="0"/>
                          <a:cs typeface="Consolas" panose="020B0609020204030204" pitchFamily="49" charset="0"/>
                        </a:rPr>
                        <a:t>, ARG6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err="1">
                          <a:solidFill>
                            <a:schemeClr val="tx2"/>
                          </a:solidFill>
                          <a:latin typeface="Consolas" panose="020B0609020204030204" pitchFamily="49" charset="0"/>
                          <a:cs typeface="Consolas" panose="020B0609020204030204" pitchFamily="49" charset="0"/>
                        </a:rPr>
                        <a:t>ldr</a:t>
                      </a:r>
                      <a:r>
                        <a:rPr lang="en-US" sz="1600" b="0" dirty="0">
                          <a:solidFill>
                            <a:schemeClr val="tx2"/>
                          </a:solidFill>
                          <a:latin typeface="Consolas" panose="020B0609020204030204" pitchFamily="49" charset="0"/>
                          <a:cs typeface="Consolas" panose="020B0609020204030204" pitchFamily="49" charset="0"/>
                        </a:rPr>
                        <a:t> r0, [</a:t>
                      </a:r>
                      <a:r>
                        <a:rPr lang="en-US" sz="1600" b="0" dirty="0" err="1">
                          <a:solidFill>
                            <a:schemeClr val="tx2"/>
                          </a:solidFill>
                          <a:latin typeface="Consolas" panose="020B0609020204030204" pitchFamily="49" charset="0"/>
                          <a:cs typeface="Consolas" panose="020B0609020204030204" pitchFamily="49" charset="0"/>
                        </a:rPr>
                        <a:t>fp</a:t>
                      </a:r>
                      <a:r>
                        <a:rPr lang="en-US" sz="1600" b="0" dirty="0">
                          <a:solidFill>
                            <a:schemeClr val="tx2"/>
                          </a:solidFill>
                          <a:latin typeface="Consolas" panose="020B0609020204030204" pitchFamily="49" charset="0"/>
                          <a:cs typeface="Consolas" panose="020B0609020204030204" pitchFamily="49" charset="0"/>
                        </a:rPr>
                        <a:t>, ARG6]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str r0, [</a:t>
                      </a:r>
                      <a:r>
                        <a:rPr lang="en-US" sz="1600" b="0" dirty="0" err="1">
                          <a:solidFill>
                            <a:schemeClr val="tx2"/>
                          </a:solidFill>
                          <a:latin typeface="Consolas" panose="020B0609020204030204" pitchFamily="49" charset="0"/>
                          <a:cs typeface="Consolas" panose="020B0609020204030204" pitchFamily="49" charset="0"/>
                        </a:rPr>
                        <a:t>fp</a:t>
                      </a:r>
                      <a:r>
                        <a:rPr lang="en-US" sz="1600" b="0" dirty="0">
                          <a:solidFill>
                            <a:schemeClr val="tx2"/>
                          </a:solidFill>
                          <a:latin typeface="Consolas" panose="020B0609020204030204" pitchFamily="49" charset="0"/>
                          <a:cs typeface="Consolas" panose="020B0609020204030204" pitchFamily="49" charset="0"/>
                        </a:rPr>
                        <a:t>, ARG6]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00906380"/>
                  </a:ext>
                </a:extLst>
              </a:tr>
              <a:tr h="1631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int arg5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ARG5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add r0, </a:t>
                      </a:r>
                      <a:r>
                        <a:rPr lang="en-US" sz="1600" b="0" dirty="0" err="1">
                          <a:solidFill>
                            <a:schemeClr val="tx2"/>
                          </a:solidFill>
                          <a:latin typeface="Consolas" panose="020B0609020204030204" pitchFamily="49" charset="0"/>
                          <a:cs typeface="Consolas" panose="020B0609020204030204" pitchFamily="49" charset="0"/>
                        </a:rPr>
                        <a:t>fp</a:t>
                      </a:r>
                      <a:r>
                        <a:rPr lang="en-US" sz="1600" b="0" dirty="0">
                          <a:solidFill>
                            <a:schemeClr val="tx2"/>
                          </a:solidFill>
                          <a:latin typeface="Consolas" panose="020B0609020204030204" pitchFamily="49" charset="0"/>
                          <a:cs typeface="Consolas" panose="020B0609020204030204" pitchFamily="49" charset="0"/>
                        </a:rPr>
                        <a:t>, ARG5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err="1">
                          <a:solidFill>
                            <a:schemeClr val="tx2"/>
                          </a:solidFill>
                          <a:latin typeface="Consolas" panose="020B0609020204030204" pitchFamily="49" charset="0"/>
                          <a:cs typeface="Consolas" panose="020B0609020204030204" pitchFamily="49" charset="0"/>
                        </a:rPr>
                        <a:t>ldr</a:t>
                      </a:r>
                      <a:r>
                        <a:rPr lang="en-US" sz="1600" b="0" dirty="0">
                          <a:solidFill>
                            <a:schemeClr val="tx2"/>
                          </a:solidFill>
                          <a:latin typeface="Consolas" panose="020B0609020204030204" pitchFamily="49" charset="0"/>
                          <a:cs typeface="Consolas" panose="020B0609020204030204" pitchFamily="49" charset="0"/>
                        </a:rPr>
                        <a:t> r0, [</a:t>
                      </a:r>
                      <a:r>
                        <a:rPr lang="en-US" sz="1600" b="0" dirty="0" err="1">
                          <a:solidFill>
                            <a:schemeClr val="tx2"/>
                          </a:solidFill>
                          <a:latin typeface="Consolas" panose="020B0609020204030204" pitchFamily="49" charset="0"/>
                          <a:cs typeface="Consolas" panose="020B0609020204030204" pitchFamily="49" charset="0"/>
                        </a:rPr>
                        <a:t>fp</a:t>
                      </a:r>
                      <a:r>
                        <a:rPr lang="en-US" sz="1600" b="0" dirty="0">
                          <a:solidFill>
                            <a:schemeClr val="tx2"/>
                          </a:solidFill>
                          <a:latin typeface="Consolas" panose="020B0609020204030204" pitchFamily="49" charset="0"/>
                          <a:cs typeface="Consolas" panose="020B0609020204030204" pitchFamily="49" charset="0"/>
                        </a:rPr>
                        <a:t>, ARG5]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str r0, [</a:t>
                      </a:r>
                      <a:r>
                        <a:rPr lang="en-US" sz="1600" b="0" dirty="0" err="1">
                          <a:solidFill>
                            <a:schemeClr val="tx2"/>
                          </a:solidFill>
                          <a:latin typeface="Consolas" panose="020B0609020204030204" pitchFamily="49" charset="0"/>
                          <a:cs typeface="Consolas" panose="020B0609020204030204" pitchFamily="49" charset="0"/>
                        </a:rPr>
                        <a:t>fp</a:t>
                      </a:r>
                      <a:r>
                        <a:rPr lang="en-US" sz="1600" b="0" dirty="0">
                          <a:solidFill>
                            <a:schemeClr val="tx2"/>
                          </a:solidFill>
                          <a:latin typeface="Consolas" panose="020B0609020204030204" pitchFamily="49" charset="0"/>
                          <a:cs typeface="Consolas" panose="020B0609020204030204" pitchFamily="49" charset="0"/>
                        </a:rPr>
                        <a:t>, ARG5]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969026146"/>
                  </a:ext>
                </a:extLst>
              </a:tr>
              <a:tr h="163158">
                <a:tc>
                  <a:txBody>
                    <a:bodyPr/>
                    <a:lstStyle/>
                    <a:p>
                      <a:pPr algn="l"/>
                      <a:r>
                        <a:rPr lang="en-US" sz="1400" b="0" i="0" dirty="0">
                          <a:solidFill>
                            <a:srgbClr val="0070C0"/>
                          </a:solidFill>
                          <a:latin typeface="Consolas" panose="020B0609020204030204" pitchFamily="49" charset="0"/>
                          <a:cs typeface="Consolas" panose="020B0609020204030204" pitchFamily="49" charset="0"/>
                        </a:rPr>
                        <a:t>int 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latin typeface="Consolas" panose="020B0609020204030204" pitchFamily="49" charset="0"/>
                          <a:cs typeface="Consolas" panose="020B0609020204030204" pitchFamily="49"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latin typeface="Consolas" panose="020B0609020204030204" pitchFamily="49" charset="0"/>
                          <a:cs typeface="Consolas" panose="020B0609020204030204" pitchFamily="49" charset="0"/>
                        </a:rPr>
                        <a:t>add r0, </a:t>
                      </a:r>
                      <a:r>
                        <a:rPr lang="en-US" sz="1400" b="0" dirty="0" err="1">
                          <a:solidFill>
                            <a:schemeClr val="tx2"/>
                          </a:solidFill>
                          <a:latin typeface="Consolas" panose="020B0609020204030204" pitchFamily="49" charset="0"/>
                          <a:cs typeface="Consolas" panose="020B0609020204030204" pitchFamily="49" charset="0"/>
                        </a:rPr>
                        <a:t>fp</a:t>
                      </a:r>
                      <a:r>
                        <a:rPr lang="en-US" sz="1400" b="0" dirty="0">
                          <a:solidFill>
                            <a:schemeClr val="tx2"/>
                          </a:solidFill>
                          <a:latin typeface="Consolas" panose="020B0609020204030204" pitchFamily="49" charset="0"/>
                          <a:cs typeface="Consolas" panose="020B0609020204030204" pitchFamily="49" charset="0"/>
                        </a:rPr>
                        <a:t>, -C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err="1">
                          <a:solidFill>
                            <a:schemeClr val="tx2"/>
                          </a:solidFill>
                          <a:latin typeface="Consolas" panose="020B0609020204030204" pitchFamily="49" charset="0"/>
                          <a:cs typeface="Consolas" panose="020B0609020204030204" pitchFamily="49" charset="0"/>
                        </a:rPr>
                        <a:t>ldr</a:t>
                      </a:r>
                      <a:r>
                        <a:rPr lang="en-US" sz="1400" b="0" dirty="0">
                          <a:solidFill>
                            <a:schemeClr val="tx2"/>
                          </a:solidFill>
                          <a:latin typeface="Consolas" panose="020B0609020204030204" pitchFamily="49" charset="0"/>
                          <a:cs typeface="Consolas" panose="020B0609020204030204" pitchFamily="49" charset="0"/>
                        </a:rPr>
                        <a:t> r0, [</a:t>
                      </a:r>
                      <a:r>
                        <a:rPr lang="en-US" sz="1400" b="0" dirty="0" err="1">
                          <a:solidFill>
                            <a:schemeClr val="tx2"/>
                          </a:solidFill>
                          <a:latin typeface="Consolas" panose="020B0609020204030204" pitchFamily="49" charset="0"/>
                          <a:cs typeface="Consolas" panose="020B0609020204030204" pitchFamily="49" charset="0"/>
                        </a:rPr>
                        <a:t>fp</a:t>
                      </a:r>
                      <a:r>
                        <a:rPr lang="en-US" sz="1400" b="0" dirty="0">
                          <a:solidFill>
                            <a:schemeClr val="tx2"/>
                          </a:solidFill>
                          <a:latin typeface="Consolas" panose="020B0609020204030204" pitchFamily="49" charset="0"/>
                          <a:cs typeface="Consolas" panose="020B0609020204030204" pitchFamily="49" charset="0"/>
                        </a:rPr>
                        <a:t>, -C]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latin typeface="Consolas" panose="020B0609020204030204" pitchFamily="49" charset="0"/>
                          <a:cs typeface="Consolas" panose="020B0609020204030204" pitchFamily="49" charset="0"/>
                        </a:rPr>
                        <a:t>str r0, [</a:t>
                      </a:r>
                      <a:r>
                        <a:rPr lang="en-US" sz="1400" b="0" dirty="0" err="1">
                          <a:solidFill>
                            <a:schemeClr val="tx2"/>
                          </a:solidFill>
                          <a:latin typeface="Consolas" panose="020B0609020204030204" pitchFamily="49" charset="0"/>
                          <a:cs typeface="Consolas" panose="020B0609020204030204" pitchFamily="49" charset="0"/>
                        </a:rPr>
                        <a:t>fp</a:t>
                      </a:r>
                      <a:r>
                        <a:rPr lang="en-US" sz="1400" b="0" dirty="0">
                          <a:solidFill>
                            <a:schemeClr val="tx2"/>
                          </a:solidFill>
                          <a:latin typeface="Consolas" panose="020B0609020204030204" pitchFamily="49" charset="0"/>
                          <a:cs typeface="Consolas" panose="020B0609020204030204" pitchFamily="49" charset="0"/>
                        </a:rPr>
                        <a:t>, -C]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58387561"/>
                  </a:ext>
                </a:extLst>
              </a:tr>
              <a:tr h="1631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accent1"/>
                          </a:solidFill>
                          <a:latin typeface="Consolas" panose="020B0609020204030204" pitchFamily="49" charset="0"/>
                          <a:cs typeface="Consolas" panose="020B0609020204030204" pitchFamily="49" charset="0"/>
                        </a:rPr>
                        <a:t>int count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latin typeface="Consolas" panose="020B0609020204030204" pitchFamily="49" charset="0"/>
                          <a:cs typeface="Consolas" panose="020B0609020204030204" pitchFamily="49" charset="0"/>
                        </a:rPr>
                        <a:t>COUNT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latin typeface="Consolas" panose="020B0609020204030204" pitchFamily="49" charset="0"/>
                          <a:cs typeface="Consolas" panose="020B0609020204030204" pitchFamily="49" charset="0"/>
                        </a:rPr>
                        <a:t>add r0, </a:t>
                      </a:r>
                      <a:r>
                        <a:rPr lang="en-US" sz="1400" b="0" dirty="0" err="1">
                          <a:solidFill>
                            <a:schemeClr val="tx2"/>
                          </a:solidFill>
                          <a:latin typeface="Consolas" panose="020B0609020204030204" pitchFamily="49" charset="0"/>
                          <a:cs typeface="Consolas" panose="020B0609020204030204" pitchFamily="49" charset="0"/>
                        </a:rPr>
                        <a:t>fp</a:t>
                      </a:r>
                      <a:r>
                        <a:rPr lang="en-US" sz="1400" b="0" dirty="0">
                          <a:solidFill>
                            <a:schemeClr val="tx2"/>
                          </a:solidFill>
                          <a:latin typeface="Consolas" panose="020B0609020204030204" pitchFamily="49" charset="0"/>
                          <a:cs typeface="Consolas" panose="020B0609020204030204" pitchFamily="49" charset="0"/>
                        </a:rPr>
                        <a:t>, -COUNT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err="1">
                          <a:solidFill>
                            <a:schemeClr val="tx2"/>
                          </a:solidFill>
                          <a:latin typeface="Consolas" panose="020B0609020204030204" pitchFamily="49" charset="0"/>
                          <a:cs typeface="Consolas" panose="020B0609020204030204" pitchFamily="49" charset="0"/>
                        </a:rPr>
                        <a:t>ldr</a:t>
                      </a:r>
                      <a:r>
                        <a:rPr lang="en-US" sz="1400" b="0" dirty="0">
                          <a:solidFill>
                            <a:schemeClr val="tx2"/>
                          </a:solidFill>
                          <a:latin typeface="Consolas" panose="020B0609020204030204" pitchFamily="49" charset="0"/>
                          <a:cs typeface="Consolas" panose="020B0609020204030204" pitchFamily="49" charset="0"/>
                        </a:rPr>
                        <a:t> r0, [</a:t>
                      </a:r>
                      <a:r>
                        <a:rPr lang="en-US" sz="1400" b="0" dirty="0" err="1">
                          <a:solidFill>
                            <a:schemeClr val="tx2"/>
                          </a:solidFill>
                          <a:latin typeface="Consolas" panose="020B0609020204030204" pitchFamily="49" charset="0"/>
                          <a:cs typeface="Consolas" panose="020B0609020204030204" pitchFamily="49" charset="0"/>
                        </a:rPr>
                        <a:t>fp</a:t>
                      </a:r>
                      <a:r>
                        <a:rPr lang="en-US" sz="1400" b="0" dirty="0">
                          <a:solidFill>
                            <a:schemeClr val="tx2"/>
                          </a:solidFill>
                          <a:latin typeface="Consolas" panose="020B0609020204030204" pitchFamily="49" charset="0"/>
                          <a:cs typeface="Consolas" panose="020B0609020204030204" pitchFamily="49" charset="0"/>
                        </a:rPr>
                        <a:t>, -COUNT]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latin typeface="Consolas" panose="020B0609020204030204" pitchFamily="49" charset="0"/>
                          <a:cs typeface="Consolas" panose="020B0609020204030204" pitchFamily="49" charset="0"/>
                        </a:rPr>
                        <a:t>str r0, [</a:t>
                      </a:r>
                      <a:r>
                        <a:rPr lang="en-US" sz="1400" b="0" dirty="0" err="1">
                          <a:solidFill>
                            <a:schemeClr val="tx2"/>
                          </a:solidFill>
                          <a:latin typeface="Consolas" panose="020B0609020204030204" pitchFamily="49" charset="0"/>
                          <a:cs typeface="Consolas" panose="020B0609020204030204" pitchFamily="49" charset="0"/>
                        </a:rPr>
                        <a:t>fp</a:t>
                      </a:r>
                      <a:r>
                        <a:rPr lang="en-US" sz="1400" b="0" dirty="0">
                          <a:solidFill>
                            <a:schemeClr val="tx2"/>
                          </a:solidFill>
                          <a:latin typeface="Consolas" panose="020B0609020204030204" pitchFamily="49" charset="0"/>
                          <a:cs typeface="Consolas" panose="020B0609020204030204" pitchFamily="49" charset="0"/>
                        </a:rPr>
                        <a:t>, -COUNT]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966068445"/>
                  </a:ext>
                </a:extLst>
              </a:tr>
            </a:tbl>
          </a:graphicData>
        </a:graphic>
      </p:graphicFrame>
      <p:sp>
        <p:nvSpPr>
          <p:cNvPr id="6" name="Rectangle 5">
            <a:extLst>
              <a:ext uri="{FF2B5EF4-FFF2-40B4-BE49-F238E27FC236}">
                <a16:creationId xmlns:a16="http://schemas.microsoft.com/office/drawing/2014/main" id="{6BA856B0-E3BC-4C5C-855A-4E5CB42F30E1}"/>
              </a:ext>
            </a:extLst>
          </p:cNvPr>
          <p:cNvSpPr/>
          <p:nvPr/>
        </p:nvSpPr>
        <p:spPr>
          <a:xfrm>
            <a:off x="9820399" y="2765857"/>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oarg5</a:t>
            </a:r>
          </a:p>
        </p:txBody>
      </p:sp>
      <p:sp>
        <p:nvSpPr>
          <p:cNvPr id="8" name="TextBox 7">
            <a:extLst>
              <a:ext uri="{FF2B5EF4-FFF2-40B4-BE49-F238E27FC236}">
                <a16:creationId xmlns:a16="http://schemas.microsoft.com/office/drawing/2014/main" id="{3645E880-A431-4AD3-CFA7-5CCB42EAA09E}"/>
              </a:ext>
            </a:extLst>
          </p:cNvPr>
          <p:cNvSpPr txBox="1"/>
          <p:nvPr/>
        </p:nvSpPr>
        <p:spPr>
          <a:xfrm>
            <a:off x="11687949" y="4059801"/>
            <a:ext cx="428322" cy="369332"/>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t>sp</a:t>
            </a:r>
            <a:endParaRPr lang="en-US" dirty="0"/>
          </a:p>
        </p:txBody>
      </p:sp>
      <p:sp>
        <p:nvSpPr>
          <p:cNvPr id="9" name="Left Arrow 8">
            <a:extLst>
              <a:ext uri="{FF2B5EF4-FFF2-40B4-BE49-F238E27FC236}">
                <a16:creationId xmlns:a16="http://schemas.microsoft.com/office/drawing/2014/main" id="{FA4D1CDB-79CA-2CC7-E90F-DBC889A38D08}"/>
              </a:ext>
            </a:extLst>
          </p:cNvPr>
          <p:cNvSpPr/>
          <p:nvPr/>
        </p:nvSpPr>
        <p:spPr>
          <a:xfrm>
            <a:off x="11236894" y="4228205"/>
            <a:ext cx="422637" cy="12963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BBBD9A-4D7D-127C-7439-86A1CC885E5D}"/>
              </a:ext>
            </a:extLst>
          </p:cNvPr>
          <p:cNvSpPr/>
          <p:nvPr/>
        </p:nvSpPr>
        <p:spPr>
          <a:xfrm>
            <a:off x="9822505" y="244172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oarg6</a:t>
            </a:r>
          </a:p>
        </p:txBody>
      </p:sp>
      <p:sp>
        <p:nvSpPr>
          <p:cNvPr id="16" name="Rectangle 15">
            <a:extLst>
              <a:ext uri="{FF2B5EF4-FFF2-40B4-BE49-F238E27FC236}">
                <a16:creationId xmlns:a16="http://schemas.microsoft.com/office/drawing/2014/main" id="{89FCABFB-516F-BABF-20F7-E72BCB731B32}"/>
              </a:ext>
            </a:extLst>
          </p:cNvPr>
          <p:cNvSpPr/>
          <p:nvPr/>
        </p:nvSpPr>
        <p:spPr>
          <a:xfrm>
            <a:off x="9820462" y="2126913"/>
            <a:ext cx="1375959" cy="312087"/>
          </a:xfrm>
          <a:prstGeom prst="rect">
            <a:avLst/>
          </a:prstGeom>
          <a:solidFill>
            <a:schemeClr val="bg1">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PAD</a:t>
            </a:r>
          </a:p>
        </p:txBody>
      </p:sp>
      <p:sp>
        <p:nvSpPr>
          <p:cNvPr id="17" name="Rectangle 16">
            <a:extLst>
              <a:ext uri="{FF2B5EF4-FFF2-40B4-BE49-F238E27FC236}">
                <a16:creationId xmlns:a16="http://schemas.microsoft.com/office/drawing/2014/main" id="{B106DAEE-03AD-75AE-FC94-010803729E79}"/>
              </a:ext>
            </a:extLst>
          </p:cNvPr>
          <p:cNvSpPr/>
          <p:nvPr/>
        </p:nvSpPr>
        <p:spPr>
          <a:xfrm>
            <a:off x="9804372" y="107663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3" name="Rectangle 22">
            <a:extLst>
              <a:ext uri="{FF2B5EF4-FFF2-40B4-BE49-F238E27FC236}">
                <a16:creationId xmlns:a16="http://schemas.microsoft.com/office/drawing/2014/main" id="{465D16C6-1A24-BD64-0928-33BD294E86C0}"/>
              </a:ext>
            </a:extLst>
          </p:cNvPr>
          <p:cNvSpPr/>
          <p:nvPr/>
        </p:nvSpPr>
        <p:spPr>
          <a:xfrm>
            <a:off x="9804371" y="1397149"/>
            <a:ext cx="1375959" cy="312087"/>
          </a:xfrm>
          <a:prstGeom prst="rect">
            <a:avLst/>
          </a:prstGeom>
          <a:solidFill>
            <a:schemeClr val="accent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4" name="Left Arrow 23">
            <a:extLst>
              <a:ext uri="{FF2B5EF4-FFF2-40B4-BE49-F238E27FC236}">
                <a16:creationId xmlns:a16="http://schemas.microsoft.com/office/drawing/2014/main" id="{3C70CE13-CE61-32CC-9351-D9BCB7832643}"/>
              </a:ext>
            </a:extLst>
          </p:cNvPr>
          <p:cNvSpPr/>
          <p:nvPr/>
        </p:nvSpPr>
        <p:spPr>
          <a:xfrm>
            <a:off x="11180330" y="3280808"/>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2E8231A-46B3-F578-4F17-D9CAC294852B}"/>
              </a:ext>
            </a:extLst>
          </p:cNvPr>
          <p:cNvSpPr/>
          <p:nvPr/>
        </p:nvSpPr>
        <p:spPr>
          <a:xfrm>
            <a:off x="9820400" y="1727387"/>
            <a:ext cx="1375959" cy="399526"/>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rPr>
              <a:t>cnt</a:t>
            </a:r>
            <a:endParaRPr lang="en-US" dirty="0">
              <a:solidFill>
                <a:schemeClr val="bg1"/>
              </a:solidFill>
            </a:endParaRPr>
          </a:p>
        </p:txBody>
      </p:sp>
      <p:sp>
        <p:nvSpPr>
          <p:cNvPr id="36" name="TextBox 35">
            <a:extLst>
              <a:ext uri="{FF2B5EF4-FFF2-40B4-BE49-F238E27FC236}">
                <a16:creationId xmlns:a16="http://schemas.microsoft.com/office/drawing/2014/main" id="{65A66F2F-7FB2-1DD6-3673-1BB4AD9692C8}"/>
              </a:ext>
            </a:extLst>
          </p:cNvPr>
          <p:cNvSpPr txBox="1"/>
          <p:nvPr/>
        </p:nvSpPr>
        <p:spPr>
          <a:xfrm>
            <a:off x="11682681" y="3126289"/>
            <a:ext cx="377026" cy="369332"/>
          </a:xfrm>
          <a:prstGeom prst="rect">
            <a:avLst/>
          </a:prstGeom>
          <a:solidFill>
            <a:schemeClr val="accent4">
              <a:lumMod val="20000"/>
              <a:lumOff val="80000"/>
            </a:schemeClr>
          </a:solidFill>
          <a:ln>
            <a:solidFill>
              <a:schemeClr val="accent1"/>
            </a:solidFill>
          </a:ln>
        </p:spPr>
        <p:txBody>
          <a:bodyPr wrap="none" rtlCol="0">
            <a:spAutoFit/>
          </a:bodyPr>
          <a:lstStyle/>
          <a:p>
            <a:r>
              <a:rPr lang="en-US" dirty="0" err="1"/>
              <a:t>fp</a:t>
            </a:r>
            <a:endParaRPr lang="en-US" dirty="0"/>
          </a:p>
        </p:txBody>
      </p:sp>
      <p:grpSp>
        <p:nvGrpSpPr>
          <p:cNvPr id="38" name="Group 37">
            <a:extLst>
              <a:ext uri="{FF2B5EF4-FFF2-40B4-BE49-F238E27FC236}">
                <a16:creationId xmlns:a16="http://schemas.microsoft.com/office/drawing/2014/main" id="{A6E16F85-BA34-398A-0387-82B4F9BCD7CE}"/>
              </a:ext>
            </a:extLst>
          </p:cNvPr>
          <p:cNvGrpSpPr/>
          <p:nvPr/>
        </p:nvGrpSpPr>
        <p:grpSpPr>
          <a:xfrm>
            <a:off x="8595433" y="3085328"/>
            <a:ext cx="1194396" cy="1249680"/>
            <a:chOff x="2852580" y="4815067"/>
            <a:chExt cx="1194396" cy="1249680"/>
          </a:xfrm>
        </p:grpSpPr>
        <p:sp>
          <p:nvSpPr>
            <p:cNvPr id="39" name="TextBox 38">
              <a:extLst>
                <a:ext uri="{FF2B5EF4-FFF2-40B4-BE49-F238E27FC236}">
                  <a16:creationId xmlns:a16="http://schemas.microsoft.com/office/drawing/2014/main" id="{E008234C-5211-93EC-B0C0-E20B667CA897}"/>
                </a:ext>
              </a:extLst>
            </p:cNvPr>
            <p:cNvSpPr txBox="1"/>
            <p:nvPr/>
          </p:nvSpPr>
          <p:spPr>
            <a:xfrm>
              <a:off x="2852580" y="5050876"/>
              <a:ext cx="948221" cy="738664"/>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nsolas" panose="020B0609020204030204" pitchFamily="49" charset="0"/>
                  <a:cs typeface="Consolas" panose="020B0609020204030204" pitchFamily="49" charset="0"/>
                </a:rPr>
                <a:t>Called stack frame</a:t>
              </a:r>
              <a:endParaRPr lang="en-US" sz="1600" b="1" dirty="0">
                <a:latin typeface="Consolas" panose="020B0609020204030204" pitchFamily="49" charset="0"/>
                <a:cs typeface="Consolas" panose="020B0609020204030204" pitchFamily="49" charset="0"/>
              </a:endParaRPr>
            </a:p>
          </p:txBody>
        </p:sp>
        <p:sp>
          <p:nvSpPr>
            <p:cNvPr id="40" name="Right Brace 39">
              <a:extLst>
                <a:ext uri="{FF2B5EF4-FFF2-40B4-BE49-F238E27FC236}">
                  <a16:creationId xmlns:a16="http://schemas.microsoft.com/office/drawing/2014/main" id="{AFCF5763-A420-27C8-D4BE-6F041DB0198C}"/>
                </a:ext>
              </a:extLst>
            </p:cNvPr>
            <p:cNvSpPr/>
            <p:nvPr/>
          </p:nvSpPr>
          <p:spPr>
            <a:xfrm rot="10800000">
              <a:off x="3831884" y="4815067"/>
              <a:ext cx="215092" cy="1249680"/>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
        <p:nvSpPr>
          <p:cNvPr id="41" name="Rectangle 40">
            <a:extLst>
              <a:ext uri="{FF2B5EF4-FFF2-40B4-BE49-F238E27FC236}">
                <a16:creationId xmlns:a16="http://schemas.microsoft.com/office/drawing/2014/main" id="{B720E625-2AD8-B334-6084-39E8842C8002}"/>
              </a:ext>
            </a:extLst>
          </p:cNvPr>
          <p:cNvSpPr/>
          <p:nvPr/>
        </p:nvSpPr>
        <p:spPr>
          <a:xfrm>
            <a:off x="9793826" y="85418"/>
            <a:ext cx="1375959" cy="977367"/>
          </a:xfrm>
          <a:prstGeom prst="rect">
            <a:avLst/>
          </a:prstGeom>
          <a:solidFill>
            <a:srgbClr val="2C895B"/>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Previous stack frame</a:t>
            </a:r>
          </a:p>
        </p:txBody>
      </p:sp>
      <p:sp>
        <p:nvSpPr>
          <p:cNvPr id="42" name="Rectangle 41">
            <a:extLst>
              <a:ext uri="{FF2B5EF4-FFF2-40B4-BE49-F238E27FC236}">
                <a16:creationId xmlns:a16="http://schemas.microsoft.com/office/drawing/2014/main" id="{A2D63FD1-E897-DB01-934B-F20FAC696971}"/>
              </a:ext>
            </a:extLst>
          </p:cNvPr>
          <p:cNvSpPr/>
          <p:nvPr/>
        </p:nvSpPr>
        <p:spPr>
          <a:xfrm>
            <a:off x="9818357" y="308255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43" name="Rectangle 42">
            <a:extLst>
              <a:ext uri="{FF2B5EF4-FFF2-40B4-BE49-F238E27FC236}">
                <a16:creationId xmlns:a16="http://schemas.microsoft.com/office/drawing/2014/main" id="{636F4FF6-A06B-6CEC-3F71-F908A31A2489}"/>
              </a:ext>
            </a:extLst>
          </p:cNvPr>
          <p:cNvSpPr/>
          <p:nvPr/>
        </p:nvSpPr>
        <p:spPr>
          <a:xfrm>
            <a:off x="9818356" y="3403063"/>
            <a:ext cx="1375959" cy="312087"/>
          </a:xfrm>
          <a:prstGeom prst="rect">
            <a:avLst/>
          </a:prstGeom>
          <a:solidFill>
            <a:schemeClr val="accent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44" name="Rectangle 43">
            <a:extLst>
              <a:ext uri="{FF2B5EF4-FFF2-40B4-BE49-F238E27FC236}">
                <a16:creationId xmlns:a16="http://schemas.microsoft.com/office/drawing/2014/main" id="{BFEC8A06-7381-2B52-4A0F-549A6D50BD05}"/>
              </a:ext>
            </a:extLst>
          </p:cNvPr>
          <p:cNvSpPr/>
          <p:nvPr/>
        </p:nvSpPr>
        <p:spPr>
          <a:xfrm>
            <a:off x="9818356" y="4022921"/>
            <a:ext cx="1375959" cy="312087"/>
          </a:xfrm>
          <a:prstGeom prst="rect">
            <a:avLst/>
          </a:prstGeom>
          <a:solidFill>
            <a:schemeClr val="accent5"/>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count</a:t>
            </a:r>
          </a:p>
        </p:txBody>
      </p:sp>
      <p:sp>
        <p:nvSpPr>
          <p:cNvPr id="45" name="Rectangle 44">
            <a:extLst>
              <a:ext uri="{FF2B5EF4-FFF2-40B4-BE49-F238E27FC236}">
                <a16:creationId xmlns:a16="http://schemas.microsoft.com/office/drawing/2014/main" id="{7F7F4DCB-588D-0372-B0FF-A1F59C72794F}"/>
              </a:ext>
            </a:extLst>
          </p:cNvPr>
          <p:cNvSpPr/>
          <p:nvPr/>
        </p:nvSpPr>
        <p:spPr>
          <a:xfrm>
            <a:off x="9818357" y="3710834"/>
            <a:ext cx="1375959"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55" name="TextBox 54">
            <a:extLst>
              <a:ext uri="{FF2B5EF4-FFF2-40B4-BE49-F238E27FC236}">
                <a16:creationId xmlns:a16="http://schemas.microsoft.com/office/drawing/2014/main" id="{BA97FB70-09D9-B101-772F-969B062C08CC}"/>
              </a:ext>
            </a:extLst>
          </p:cNvPr>
          <p:cNvSpPr txBox="1"/>
          <p:nvPr/>
        </p:nvSpPr>
        <p:spPr>
          <a:xfrm>
            <a:off x="1690325" y="3458596"/>
            <a:ext cx="5375567" cy="1015663"/>
          </a:xfrm>
          <a:prstGeom prst="rect">
            <a:avLst/>
          </a:prstGeom>
          <a:solidFill>
            <a:schemeClr val="accent4">
              <a:lumMod val="20000"/>
              <a:lumOff val="80000"/>
            </a:schemeClr>
          </a:solidFill>
          <a:ln w="28575">
            <a:solidFill>
              <a:srgbClr val="FF0000"/>
            </a:solidFill>
          </a:ln>
        </p:spPr>
        <p:txBody>
          <a:bodyPr wrap="square" rtlCol="0">
            <a:spAutoFit/>
          </a:bodyPr>
          <a:lstStyle/>
          <a:p>
            <a:pPr algn="ctr"/>
            <a:r>
              <a:rPr lang="en-US" sz="2000" b="1" dirty="0">
                <a:solidFill>
                  <a:srgbClr val="FF0000"/>
                </a:solidFill>
              </a:rPr>
              <a:t>Rule: </a:t>
            </a:r>
          </a:p>
          <a:p>
            <a:r>
              <a:rPr lang="en-US" sz="2000" b="1" dirty="0">
                <a:solidFill>
                  <a:srgbClr val="FF0000"/>
                </a:solidFill>
              </a:rPr>
              <a:t>Called functions </a:t>
            </a:r>
            <a:r>
              <a:rPr lang="en-US" sz="2000" dirty="0">
                <a:solidFill>
                  <a:schemeClr val="accent6"/>
                </a:solidFill>
              </a:rPr>
              <a:t>always access stack parameters using a</a:t>
            </a:r>
            <a:r>
              <a:rPr lang="en-US" sz="2000" b="1" dirty="0">
                <a:solidFill>
                  <a:srgbClr val="FF0000"/>
                </a:solidFill>
              </a:rPr>
              <a:t> positive offset to the </a:t>
            </a:r>
            <a:r>
              <a:rPr lang="en-US" sz="2000" b="1" dirty="0" err="1">
                <a:solidFill>
                  <a:srgbClr val="FF0000"/>
                </a:solidFill>
              </a:rPr>
              <a:t>fp</a:t>
            </a:r>
            <a:endParaRPr lang="en-US" sz="2000" b="1" dirty="0">
              <a:solidFill>
                <a:srgbClr val="FF0000"/>
              </a:solidFill>
            </a:endParaRPr>
          </a:p>
        </p:txBody>
      </p:sp>
    </p:spTree>
    <p:extLst>
      <p:ext uri="{BB962C8B-B14F-4D97-AF65-F5344CB8AC3E}">
        <p14:creationId xmlns:p14="http://schemas.microsoft.com/office/powerpoint/2010/main" val="527693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p:bldP spid="5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Theme1">
  <a:themeElements>
    <a:clrScheme name="Custom 3">
      <a:dk1>
        <a:srgbClr val="6B767D"/>
      </a:dk1>
      <a:lt1>
        <a:srgbClr val="FFFFFF"/>
      </a:lt1>
      <a:dk2>
        <a:srgbClr val="384851"/>
      </a:dk2>
      <a:lt2>
        <a:srgbClr val="E7E6E6"/>
      </a:lt2>
      <a:accent1>
        <a:srgbClr val="007CD5"/>
      </a:accent1>
      <a:accent2>
        <a:srgbClr val="384851"/>
      </a:accent2>
      <a:accent3>
        <a:srgbClr val="00B2B1"/>
      </a:accent3>
      <a:accent4>
        <a:srgbClr val="FEC64D"/>
      </a:accent4>
      <a:accent5>
        <a:srgbClr val="0098C9"/>
      </a:accent5>
      <a:accent6>
        <a:srgbClr val="000000"/>
      </a:accent6>
      <a:hlink>
        <a:srgbClr val="000000"/>
      </a:hlink>
      <a:folHlink>
        <a:srgbClr val="6B767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radata PPT Template 1018" id="{EE612F73-3E02-9F48-B8B0-975331B1AC45}" vid="{3E1481C8-D4F0-9A4A-AD9B-9994492B8A5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53649</TotalTime>
  <Words>15361</Words>
  <Application>Microsoft Macintosh PowerPoint</Application>
  <PresentationFormat>Widescreen</PresentationFormat>
  <Paragraphs>3544</Paragraphs>
  <Slides>92</Slides>
  <Notes>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92</vt:i4>
      </vt:variant>
    </vt:vector>
  </HeadingPairs>
  <TitlesOfParts>
    <vt:vector size="104" baseType="lpstr">
      <vt:lpstr>ＭＳ Ｐゴシック</vt:lpstr>
      <vt:lpstr>Arial</vt:lpstr>
      <vt:lpstr>Arial Regular</vt:lpstr>
      <vt:lpstr>Calibri</vt:lpstr>
      <vt:lpstr>CMU Bright</vt:lpstr>
      <vt:lpstr>Consolas</vt:lpstr>
      <vt:lpstr>Courier</vt:lpstr>
      <vt:lpstr>Courier New</vt:lpstr>
      <vt:lpstr>Menlo</vt:lpstr>
      <vt:lpstr>Roboto Regular</vt:lpstr>
      <vt:lpstr>Source Sans Pro</vt:lpstr>
      <vt:lpstr>Theme1</vt:lpstr>
      <vt:lpstr>PowerPoint Presentation</vt:lpstr>
      <vt:lpstr>PowerPoint Presentation</vt:lpstr>
      <vt:lpstr>Loading 32-bit Registers From Memory, 32-bit</vt:lpstr>
      <vt:lpstr>Loading 32-bit Registers From Memory, 16-bit</vt:lpstr>
      <vt:lpstr>Loading 32-bit Registers From Memory, 16-bit</vt:lpstr>
      <vt:lpstr>Loading 32-bit Registers From Memory, 16-bit Signed</vt:lpstr>
      <vt:lpstr>Loading 32-bit Registers From Memory, 16-bit Unsigned</vt:lpstr>
      <vt:lpstr>Loading 32-bit Registers From Memory, 8-bit</vt:lpstr>
      <vt:lpstr>Loading 32-bit Registers From Memory, 8-bit</vt:lpstr>
      <vt:lpstr>Loading 32-bit Registers From Memory, 8-bit Signed</vt:lpstr>
      <vt:lpstr>Loading 32-bit Registers From Memory, 8-bit Signed</vt:lpstr>
      <vt:lpstr>Storing 32-bit Registers To Memory, 32-bit</vt:lpstr>
      <vt:lpstr>Storing 32-bit Registers To Memory, 16-bit</vt:lpstr>
      <vt:lpstr>Storing 32-bit Registers To Memory, 8-bit</vt:lpstr>
      <vt:lpstr>Storing 32-bit Registers To Memory, 8-bit – Storing different byte</vt:lpstr>
      <vt:lpstr>using ldr/str: array copy</vt:lpstr>
      <vt:lpstr>Base Register version</vt:lpstr>
      <vt:lpstr>Base Register + Register Offset Version</vt:lpstr>
      <vt:lpstr>Base Register + Register Offset With chars</vt:lpstr>
      <vt:lpstr>What is the conceptual difference between .bss and .data?</vt:lpstr>
      <vt:lpstr>Variable Alignment In .data, .bss and .section .rodata</vt:lpstr>
      <vt:lpstr>Defining Static Variables: Allocation and Initialization</vt:lpstr>
      <vt:lpstr>Defining Static Variables: Why the .align?</vt:lpstr>
      <vt:lpstr>Defining Static variables</vt:lpstr>
      <vt:lpstr>Defining Static Array Variables (large Arrays)</vt:lpstr>
      <vt:lpstr>Loading Static variables into a register</vt:lpstr>
      <vt:lpstr>Stack Segment: Support of Functions</vt:lpstr>
      <vt:lpstr>Stack types</vt:lpstr>
      <vt:lpstr>Arm: Stack Operation</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Function Calls</vt:lpstr>
      <vt:lpstr>Function Call Return</vt:lpstr>
      <vt:lpstr>Understanding bl and bx - 1</vt:lpstr>
      <vt:lpstr>Understanding bl and bx - 2</vt:lpstr>
      <vt:lpstr>Understanding bl and blx - 3</vt:lpstr>
      <vt:lpstr>Preserving and Restoring Registers on the stack - 1</vt:lpstr>
      <vt:lpstr>Preserving and Restoring Registers on the Stack - 2 </vt:lpstr>
      <vt:lpstr>push: Multiple Register Save to the stack</vt:lpstr>
      <vt:lpstr>pop: Multiple Register Restore from the stack</vt:lpstr>
      <vt:lpstr>Consequences of inconsistent push and pop operands</vt:lpstr>
      <vt:lpstr>Minimum Stack Frame (Arm Arch32 Procedure Call Standards)</vt:lpstr>
      <vt:lpstr>Minimum Stack Frame (Arm Arch32 Procedure Call Standards)</vt:lpstr>
      <vt:lpstr>How to set the FP – Minimum Activation Frame</vt:lpstr>
      <vt:lpstr>Using Minimal Stack Frames</vt:lpstr>
      <vt:lpstr>Using Minimal Stack Frames</vt:lpstr>
      <vt:lpstr>Using Minimal Stack Frames</vt:lpstr>
      <vt:lpstr>Using Minimal Stack Frames</vt:lpstr>
      <vt:lpstr>Using Minimal Stack Frames</vt:lpstr>
      <vt:lpstr>Using Minimal Stack Frames</vt:lpstr>
      <vt:lpstr>By following the saved fp, you can find each stack frame</vt:lpstr>
      <vt:lpstr>Registers: Requirements for Use </vt:lpstr>
      <vt:lpstr>Argument and Return Value Requirements</vt:lpstr>
      <vt:lpstr>Global Variable access </vt:lpstr>
      <vt:lpstr>Assembler Directives: Label Scope Control (Normal Labels only)</vt:lpstr>
      <vt:lpstr>Example calling fprintf()</vt:lpstr>
      <vt:lpstr>Preserved Registers: When to Use?</vt:lpstr>
      <vt:lpstr>Saving Preserved registers and setting FP</vt:lpstr>
      <vt:lpstr>Example: using preserved registers for local variables</vt:lpstr>
      <vt:lpstr>Putchar/getchar:  The while loop</vt:lpstr>
      <vt:lpstr>Accessing argv from Assembly (stderr version)</vt:lpstr>
      <vt:lpstr>Local Variables on the Stack</vt:lpstr>
      <vt:lpstr>Function Prologue: Allocating the Stack Frame</vt:lpstr>
      <vt:lpstr>Function Epilogue: Deallocating the Stack Frame</vt:lpstr>
      <vt:lpstr>Local Variables on the stack</vt:lpstr>
      <vt:lpstr>Accessing Stack Variables: Introduction</vt:lpstr>
      <vt:lpstr>Stack Frame Design – Local Variables</vt:lpstr>
      <vt:lpstr>Stack Variables: Padding</vt:lpstr>
      <vt:lpstr>Accessing Stack Variables, the hard way</vt:lpstr>
      <vt:lpstr>Best Practice: Use Assembler Generated offsets</vt:lpstr>
      <vt:lpstr>Initializing and Accessing Stack variables</vt:lpstr>
      <vt:lpstr>Frame Design Practice</vt:lpstr>
      <vt:lpstr>Working with Pointers on the stack</vt:lpstr>
      <vt:lpstr>Working with Pointers on the stack</vt:lpstr>
      <vt:lpstr>Passing More Than Four Arguments – At the point of Call</vt:lpstr>
      <vt:lpstr>Calling Function: Allocating Stack Parameter Space</vt:lpstr>
      <vt:lpstr>Calling Function: Pass ARG 5 and higher</vt:lpstr>
      <vt:lpstr>Called Function: Retrieving Args From the Stack</vt:lpstr>
      <vt:lpstr>Called Function: Retrieving Args From the Stack</vt:lpstr>
    </vt:vector>
  </TitlesOfParts>
  <Manager/>
  <Company>Teradata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Keith Muller</dc:creator>
  <cp:keywords/>
  <dc:description/>
  <cp:lastModifiedBy>Keith Muller</cp:lastModifiedBy>
  <cp:revision>2621</cp:revision>
  <cp:lastPrinted>2024-05-15T06:03:17Z</cp:lastPrinted>
  <dcterms:created xsi:type="dcterms:W3CDTF">2018-10-05T16:35:28Z</dcterms:created>
  <dcterms:modified xsi:type="dcterms:W3CDTF">2024-05-23T17:35:46Z</dcterms:modified>
  <cp:category/>
</cp:coreProperties>
</file>