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84"/>
  </p:notesMasterIdLst>
  <p:handoutMasterIdLst>
    <p:handoutMasterId r:id="rId85"/>
  </p:handoutMasterIdLst>
  <p:sldIdLst>
    <p:sldId id="1778" r:id="rId2"/>
    <p:sldId id="3035" r:id="rId3"/>
    <p:sldId id="2780" r:id="rId4"/>
    <p:sldId id="2992" r:id="rId5"/>
    <p:sldId id="2815" r:id="rId6"/>
    <p:sldId id="3016" r:id="rId7"/>
    <p:sldId id="2817" r:id="rId8"/>
    <p:sldId id="2993" r:id="rId9"/>
    <p:sldId id="2984" r:id="rId10"/>
    <p:sldId id="2357" r:id="rId11"/>
    <p:sldId id="2994" r:id="rId12"/>
    <p:sldId id="2983" r:id="rId13"/>
    <p:sldId id="2988" r:id="rId14"/>
    <p:sldId id="2748" r:id="rId15"/>
    <p:sldId id="2989" r:id="rId16"/>
    <p:sldId id="2990" r:id="rId17"/>
    <p:sldId id="2607" r:id="rId18"/>
    <p:sldId id="2746" r:id="rId19"/>
    <p:sldId id="2744" r:id="rId20"/>
    <p:sldId id="2606" r:id="rId21"/>
    <p:sldId id="2517" r:id="rId22"/>
    <p:sldId id="2783" r:id="rId23"/>
    <p:sldId id="2608" r:id="rId24"/>
    <p:sldId id="2745" r:id="rId25"/>
    <p:sldId id="2743" r:id="rId26"/>
    <p:sldId id="3004" r:id="rId27"/>
    <p:sldId id="3000" r:id="rId28"/>
    <p:sldId id="3001" r:id="rId29"/>
    <p:sldId id="3002" r:id="rId30"/>
    <p:sldId id="3003" r:id="rId31"/>
    <p:sldId id="2799" r:id="rId32"/>
    <p:sldId id="2763" r:id="rId33"/>
    <p:sldId id="3015" r:id="rId34"/>
    <p:sldId id="2776" r:id="rId35"/>
    <p:sldId id="2800" r:id="rId36"/>
    <p:sldId id="3014" r:id="rId37"/>
    <p:sldId id="2771" r:id="rId38"/>
    <p:sldId id="3008" r:id="rId39"/>
    <p:sldId id="2750" r:id="rId40"/>
    <p:sldId id="2587" r:id="rId41"/>
    <p:sldId id="2657" r:id="rId42"/>
    <p:sldId id="2679" r:id="rId43"/>
    <p:sldId id="2807" r:id="rId44"/>
    <p:sldId id="3009" r:id="rId45"/>
    <p:sldId id="2808" r:id="rId46"/>
    <p:sldId id="2809" r:id="rId47"/>
    <p:sldId id="3028" r:id="rId48"/>
    <p:sldId id="3029" r:id="rId49"/>
    <p:sldId id="2747" r:id="rId50"/>
    <p:sldId id="2622" r:id="rId51"/>
    <p:sldId id="2366" r:id="rId52"/>
    <p:sldId id="2590" r:id="rId53"/>
    <p:sldId id="2055" r:id="rId54"/>
    <p:sldId id="2996" r:id="rId55"/>
    <p:sldId id="2595" r:id="rId56"/>
    <p:sldId id="2203" r:id="rId57"/>
    <p:sldId id="2202" r:id="rId58"/>
    <p:sldId id="3034" r:id="rId59"/>
    <p:sldId id="2207" r:id="rId60"/>
    <p:sldId id="1729" r:id="rId61"/>
    <p:sldId id="1727" r:id="rId62"/>
    <p:sldId id="2731" r:id="rId63"/>
    <p:sldId id="3025" r:id="rId64"/>
    <p:sldId id="2519" r:id="rId65"/>
    <p:sldId id="2557" r:id="rId66"/>
    <p:sldId id="2645" r:id="rId67"/>
    <p:sldId id="2558" r:id="rId68"/>
    <p:sldId id="3021" r:id="rId69"/>
    <p:sldId id="2596" r:id="rId70"/>
    <p:sldId id="2365" r:id="rId71"/>
    <p:sldId id="3018" r:id="rId72"/>
    <p:sldId id="2810" r:id="rId73"/>
    <p:sldId id="3020" r:id="rId74"/>
    <p:sldId id="2591" r:id="rId75"/>
    <p:sldId id="2593" r:id="rId76"/>
    <p:sldId id="2592" r:id="rId77"/>
    <p:sldId id="2594" r:id="rId78"/>
    <p:sldId id="2552" r:id="rId79"/>
    <p:sldId id="2640" r:id="rId80"/>
    <p:sldId id="2638" r:id="rId81"/>
    <p:sldId id="2639" r:id="rId82"/>
    <p:sldId id="257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4"/>
    <p:restoredTop sz="97532"/>
  </p:normalViewPr>
  <p:slideViewPr>
    <p:cSldViewPr snapToGrid="0" snapToObjects="1">
      <p:cViewPr varScale="1">
        <p:scale>
          <a:sx n="148" d="100"/>
          <a:sy n="148" d="100"/>
        </p:scale>
        <p:origin x="201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2.18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810" y="490655"/>
            <a:ext cx="1139408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 and all newlines are preserved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file </a:t>
            </a:r>
            <a:r>
              <a:rPr lang="en-US" altLang="en-US" sz="1800" dirty="0" err="1">
                <a:solidFill>
                  <a:schemeClr val="tx2"/>
                </a:solidFill>
              </a:rPr>
              <a:t>stdio.h</a:t>
            </a:r>
            <a:r>
              <a:rPr lang="en-US" altLang="en-US" sz="1800" dirty="0">
                <a:solidFill>
                  <a:schemeClr val="tx2"/>
                </a:solidFill>
              </a:rPr>
              <a:t>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b="1" dirty="0">
                <a:solidFill>
                  <a:schemeClr val="accent6"/>
                </a:solidFill>
              </a:rPr>
              <a:t>and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</a:rPr>
              <a:t>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 (for conditional tests – later)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373559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job)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619392"/>
            <a:ext cx="1133024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     	   job)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Used 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near the top of a source file above any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7204251" cy="369332"/>
            <a:chOff x="4198736" y="4321274"/>
            <a:chExt cx="7204251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604223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replaces the line Comment</a:t>
              </a:r>
              <a:r>
                <a:rPr lang="en-US" dirty="0">
                  <a:solidFill>
                    <a:schemeClr val="accent1"/>
                  </a:solidFill>
                </a:rPr>
                <a:t> with one blank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Linux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490655"/>
            <a:ext cx="4032980" cy="1477328"/>
            <a:chOff x="7800900" y="2490655"/>
            <a:chExt cx="4032980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26537" y="2490655"/>
              <a:ext cx="34073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 again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Why?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 Parameter passing </a:t>
            </a:r>
            <a:r>
              <a:rPr lang="en-US" sz="2000" dirty="0">
                <a:solidFill>
                  <a:schemeClr val="tx2"/>
                </a:solidFill>
              </a:rPr>
              <a:t>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31F3-64ED-2B96-B2BA-51157DD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E100-B322-FFD4-9077-9AE13C33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2" y="835293"/>
            <a:ext cx="5426015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Declares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 a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nd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made available for reuse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on exiting scope</a:t>
            </a: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55152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(if any)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110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506"/>
              </p:ext>
            </p:extLst>
          </p:nvPr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1578"/>
              </p:ext>
            </p:extLst>
          </p:nvPr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Pad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blipFill>
                <a:blip r:embed="rId2"/>
                <a:stretch>
                  <a:fillRect l="-1325" t="-215" r="-8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E4207-049A-3D48-A66F-C0DEE12D9D18}"/>
              </a:ext>
            </a:extLst>
          </p:cNvPr>
          <p:cNvGraphicFramePr>
            <a:graphicFrameLocks noGrp="1"/>
          </p:cNvGraphicFramePr>
          <p:nvPr/>
        </p:nvGraphicFramePr>
        <p:xfrm>
          <a:off x="8729221" y="320040"/>
          <a:ext cx="3340230" cy="6217920"/>
        </p:xfrm>
        <a:graphic>
          <a:graphicData uri="http://schemas.openxmlformats.org/drawingml/2006/table">
            <a:tbl>
              <a:tblPr firstRow="1" bandRow="1"/>
              <a:tblGrid>
                <a:gridCol w="11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7324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You can 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1002"/>
              </p:ext>
            </p:extLst>
          </p:nvPr>
        </p:nvGraphicFramePr>
        <p:xfrm>
          <a:off x="3293845" y="2678789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184019" y="5167989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184019" y="5913297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172" y="1117578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2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5183218"/>
            <a:ext cx="35637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55493129"/>
              </p:ext>
            </p:extLst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5"/>
            <a:ext cx="10760285" cy="20920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 (preserving all newlines)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998180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483344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231033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not normally used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64128</TotalTime>
  <Words>12499</Words>
  <Application>Microsoft Macintosh PowerPoint</Application>
  <PresentationFormat>Widescreen</PresentationFormat>
  <Paragraphs>1949</Paragraphs>
  <Slides>82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Attendance code</vt:lpstr>
      <vt:lpstr>Merging DFA's – 3 (Finished)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What is the preprocessor (cpp)?</vt:lpstr>
      <vt:lpstr>Common Preprocessor (cpp) Operations</vt:lpstr>
      <vt:lpstr>Complexity for programming a preprocessor:  Literals may contain what appears to be comments, but are not</vt:lpstr>
      <vt:lpstr>cpp conditional (and macro) only operations</vt:lpstr>
      <vt:lpstr>First Look at Header Files (also called .h  or "include" files)</vt:lpstr>
      <vt:lpstr>Compilation Process Operations</vt:lpstr>
      <vt:lpstr>cpp conditional tests: header guards</vt:lpstr>
      <vt:lpstr>Why header guards are needed</vt:lpstr>
      <vt:lpstr>Background: What is a Definition?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Background: What is a Declaration?</vt:lpstr>
      <vt:lpstr>Definitions and Declarations Use in C</vt:lpstr>
      <vt:lpstr>Function Prototypes:  Creating a Function Declaration</vt:lpstr>
      <vt:lpstr>C and Scope</vt:lpstr>
      <vt:lpstr>Nested Scope</vt:lpstr>
      <vt:lpstr>C Variable Storage Lifetime</vt:lpstr>
      <vt:lpstr>Variables in C</vt:lpstr>
      <vt:lpstr>Example:  Block scope (local) static storage duration variables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PA3: Programming a Deterministic Finite Automaton 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Number Base Overview (as written in C)</vt:lpstr>
      <vt:lpstr>Binary  &lt;---&gt; Hexadecimal Equivalences</vt:lpstr>
      <vt:lpstr>Hex to Binary (group 4 bits per digit from the right)</vt:lpstr>
      <vt:lpstr>Binary to Hex (group 4 bits per digit from the right)</vt:lpstr>
      <vt:lpstr>Memory and Variables</vt:lpstr>
      <vt:lpstr>Variables in Memory: Size and Address</vt:lpstr>
      <vt:lpstr>Variables in C</vt:lpstr>
      <vt:lpstr>Caution: Char type can be either signed or unsigned</vt:lpstr>
      <vt:lpstr>Fixed size types in C (later addition to C)</vt:lpstr>
      <vt:lpstr>Where things are in Memory</vt:lpstr>
      <vt:lpstr>Reference Slides </vt:lpstr>
      <vt:lpstr>C vs Java: Expression Type Promotions, Demotions, Casts</vt:lpstr>
      <vt:lpstr>Java versus C: Mostly Similar Syntax</vt:lpstr>
      <vt:lpstr>Compiler Warning and unused variable and parameters</vt:lpstr>
      <vt:lpstr>Compiler warnings on fall throughs</vt:lpstr>
      <vt:lpstr>Compiler warnings on unused variables and parameter</vt:lpstr>
      <vt:lpstr>Data types: C Versus Java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2767</cp:revision>
  <cp:lastPrinted>2024-04-03T19:59:58Z</cp:lastPrinted>
  <dcterms:created xsi:type="dcterms:W3CDTF">2018-10-05T16:35:28Z</dcterms:created>
  <dcterms:modified xsi:type="dcterms:W3CDTF">2024-04-09T17:26:50Z</dcterms:modified>
  <cp:category/>
</cp:coreProperties>
</file>