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6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00.xml" ContentType="application/vnd.openxmlformats-officedocument.presentationml.tags+xml"/>
  <Override PartName="/ppt/tags/tag31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62"/>
  </p:notesMasterIdLst>
  <p:handoutMasterIdLst>
    <p:handoutMasterId r:id="rId63"/>
  </p:handoutMasterIdLst>
  <p:sldIdLst>
    <p:sldId id="2727" r:id="rId2"/>
    <p:sldId id="3051" r:id="rId3"/>
    <p:sldId id="2771" r:id="rId4"/>
    <p:sldId id="2750" r:id="rId5"/>
    <p:sldId id="2587" r:id="rId6"/>
    <p:sldId id="2657" r:id="rId7"/>
    <p:sldId id="2679" r:id="rId8"/>
    <p:sldId id="2747" r:id="rId9"/>
    <p:sldId id="2622" r:id="rId10"/>
    <p:sldId id="2366" r:id="rId11"/>
    <p:sldId id="2590" r:id="rId12"/>
    <p:sldId id="2055" r:id="rId13"/>
    <p:sldId id="2996" r:id="rId14"/>
    <p:sldId id="2595" r:id="rId15"/>
    <p:sldId id="2203" r:id="rId16"/>
    <p:sldId id="2202" r:id="rId17"/>
    <p:sldId id="2207" r:id="rId18"/>
    <p:sldId id="3034" r:id="rId19"/>
    <p:sldId id="1729" r:id="rId20"/>
    <p:sldId id="1727" r:id="rId21"/>
    <p:sldId id="2731" r:id="rId22"/>
    <p:sldId id="2730" r:id="rId23"/>
    <p:sldId id="2519" r:id="rId24"/>
    <p:sldId id="2520" r:id="rId25"/>
    <p:sldId id="2811" r:id="rId26"/>
    <p:sldId id="2756" r:id="rId27"/>
    <p:sldId id="2757" r:id="rId28"/>
    <p:sldId id="2553" r:id="rId29"/>
    <p:sldId id="2554" r:id="rId30"/>
    <p:sldId id="2629" r:id="rId31"/>
    <p:sldId id="2628" r:id="rId32"/>
    <p:sldId id="2758" r:id="rId33"/>
    <p:sldId id="2759" r:id="rId34"/>
    <p:sldId id="2555" r:id="rId35"/>
    <p:sldId id="2627" r:id="rId36"/>
    <p:sldId id="3042" r:id="rId37"/>
    <p:sldId id="2761" r:id="rId38"/>
    <p:sldId id="3041" r:id="rId39"/>
    <p:sldId id="2715" r:id="rId40"/>
    <p:sldId id="2762" r:id="rId41"/>
    <p:sldId id="3047" r:id="rId42"/>
    <p:sldId id="3044" r:id="rId43"/>
    <p:sldId id="3048" r:id="rId44"/>
    <p:sldId id="3049" r:id="rId45"/>
    <p:sldId id="2416" r:id="rId46"/>
    <p:sldId id="3050" r:id="rId47"/>
    <p:sldId id="2415" r:id="rId48"/>
    <p:sldId id="2702" r:id="rId49"/>
    <p:sldId id="1818" r:id="rId50"/>
    <p:sldId id="2720" r:id="rId51"/>
    <p:sldId id="2420" r:id="rId52"/>
    <p:sldId id="2763" r:id="rId53"/>
    <p:sldId id="2692" r:id="rId54"/>
    <p:sldId id="2725" r:id="rId55"/>
    <p:sldId id="2733" r:id="rId56"/>
    <p:sldId id="2666" r:id="rId57"/>
    <p:sldId id="2461" r:id="rId58"/>
    <p:sldId id="2736" r:id="rId59"/>
    <p:sldId id="3038" r:id="rId60"/>
    <p:sldId id="1858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8"/>
    <p:restoredTop sz="97532"/>
  </p:normalViewPr>
  <p:slideViewPr>
    <p:cSldViewPr snapToGrid="0" snapToObjects="1">
      <p:cViewPr varScale="1">
        <p:scale>
          <a:sx n="185" d="100"/>
          <a:sy n="185" d="100"/>
        </p:scale>
        <p:origin x="192" y="73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4/16/24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1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3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98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0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5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0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23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74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33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1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3E541-0FA0-7325-FAE6-FF6014CFC8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200.png"/><Relationship Id="rId5" Type="http://schemas.openxmlformats.org/officeDocument/2006/relationships/tags" Target="../tags/tag300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6" Type="http://schemas.openxmlformats.org/officeDocument/2006/relationships/image" Target="../media/image13.png"/><Relationship Id="rId5" Type="http://schemas.openxmlformats.org/officeDocument/2006/relationships/tags" Target="../tags/tag310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26" Type="http://schemas.openxmlformats.org/officeDocument/2006/relationships/tags" Target="../tags/tag30.xml"/><Relationship Id="rId3" Type="http://schemas.openxmlformats.org/officeDocument/2006/relationships/tags" Target="../tags/tag7.xml"/><Relationship Id="rId21" Type="http://schemas.openxmlformats.org/officeDocument/2006/relationships/tags" Target="../tags/tag25.xml"/><Relationship Id="rId34" Type="http://schemas.openxmlformats.org/officeDocument/2006/relationships/tags" Target="../tags/tag38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5" Type="http://schemas.openxmlformats.org/officeDocument/2006/relationships/tags" Target="../tags/tag29.xml"/><Relationship Id="rId33" Type="http://schemas.openxmlformats.org/officeDocument/2006/relationships/tags" Target="../tags/tag37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tags" Target="../tags/tag24.xml"/><Relationship Id="rId29" Type="http://schemas.openxmlformats.org/officeDocument/2006/relationships/tags" Target="../tags/tag33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tags" Target="../tags/tag28.xml"/><Relationship Id="rId32" Type="http://schemas.openxmlformats.org/officeDocument/2006/relationships/tags" Target="../tags/tag36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tags" Target="../tags/tag27.xml"/><Relationship Id="rId28" Type="http://schemas.openxmlformats.org/officeDocument/2006/relationships/tags" Target="../tags/tag32.xml"/><Relationship Id="rId10" Type="http://schemas.openxmlformats.org/officeDocument/2006/relationships/tags" Target="../tags/tag14.xml"/><Relationship Id="rId19" Type="http://schemas.openxmlformats.org/officeDocument/2006/relationships/tags" Target="../tags/tag23.xml"/><Relationship Id="rId31" Type="http://schemas.openxmlformats.org/officeDocument/2006/relationships/tags" Target="../tags/tag35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tags" Target="../tags/tag26.xml"/><Relationship Id="rId27" Type="http://schemas.openxmlformats.org/officeDocument/2006/relationships/tags" Target="../tags/tag31.xml"/><Relationship Id="rId30" Type="http://schemas.openxmlformats.org/officeDocument/2006/relationships/tags" Target="../tags/tag34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26" Type="http://schemas.openxmlformats.org/officeDocument/2006/relationships/tags" Target="../tags/tag64.xml"/><Relationship Id="rId3" Type="http://schemas.openxmlformats.org/officeDocument/2006/relationships/tags" Target="../tags/tag41.xml"/><Relationship Id="rId21" Type="http://schemas.openxmlformats.org/officeDocument/2006/relationships/tags" Target="../tags/tag59.xml"/><Relationship Id="rId34" Type="http://schemas.openxmlformats.org/officeDocument/2006/relationships/tags" Target="../tags/tag72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5" Type="http://schemas.openxmlformats.org/officeDocument/2006/relationships/tags" Target="../tags/tag63.xml"/><Relationship Id="rId33" Type="http://schemas.openxmlformats.org/officeDocument/2006/relationships/tags" Target="../tags/tag71.xml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0" Type="http://schemas.openxmlformats.org/officeDocument/2006/relationships/tags" Target="../tags/tag58.xml"/><Relationship Id="rId29" Type="http://schemas.openxmlformats.org/officeDocument/2006/relationships/tags" Target="../tags/tag67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24" Type="http://schemas.openxmlformats.org/officeDocument/2006/relationships/tags" Target="../tags/tag62.xml"/><Relationship Id="rId32" Type="http://schemas.openxmlformats.org/officeDocument/2006/relationships/tags" Target="../tags/tag70.xml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23" Type="http://schemas.openxmlformats.org/officeDocument/2006/relationships/tags" Target="../tags/tag61.xml"/><Relationship Id="rId28" Type="http://schemas.openxmlformats.org/officeDocument/2006/relationships/tags" Target="../tags/tag66.xml"/><Relationship Id="rId10" Type="http://schemas.openxmlformats.org/officeDocument/2006/relationships/tags" Target="../tags/tag48.xml"/><Relationship Id="rId19" Type="http://schemas.openxmlformats.org/officeDocument/2006/relationships/tags" Target="../tags/tag57.xml"/><Relationship Id="rId31" Type="http://schemas.openxmlformats.org/officeDocument/2006/relationships/tags" Target="../tags/tag69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tags" Target="../tags/tag60.xml"/><Relationship Id="rId27" Type="http://schemas.openxmlformats.org/officeDocument/2006/relationships/tags" Target="../tags/tag65.xml"/><Relationship Id="rId30" Type="http://schemas.openxmlformats.org/officeDocument/2006/relationships/tags" Target="../tags/tag68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4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553589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5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2.00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C591-ED06-144C-A5F7-F4FCFEB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35" y="253441"/>
            <a:ext cx="11405656" cy="447054"/>
          </a:xfrm>
        </p:spPr>
        <p:txBody>
          <a:bodyPr/>
          <a:lstStyle/>
          <a:p>
            <a:r>
              <a:rPr lang="en-US" dirty="0"/>
              <a:t>Some Formatted Output Conversion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B19B8-B91D-714B-859B-8190EB74A93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9205" y="888856"/>
            <a:ext cx="10793590" cy="5028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Conversion specifications example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%d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conversion specifier for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variables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%c </a:t>
            </a:r>
            <a:r>
              <a:rPr lang="en-US" sz="2000" dirty="0"/>
              <a:t>conversion specifier for </a:t>
            </a:r>
            <a:r>
              <a:rPr lang="en-US" sz="2000" b="1" dirty="0"/>
              <a:t>char </a:t>
            </a:r>
            <a:r>
              <a:rPr lang="en-US" sz="2000" dirty="0"/>
              <a:t>variables</a:t>
            </a:r>
          </a:p>
          <a:p>
            <a:pPr lvl="1"/>
            <a:r>
              <a:rPr lang="en-US" sz="2000" dirty="0"/>
              <a:t>many more conversion specifiers (online manual: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man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and the textbooks)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354012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3B944A-894D-E249-8B2A-972E9C6FF73A}"/>
              </a:ext>
            </a:extLst>
          </p:cNvPr>
          <p:cNvSpPr/>
          <p:nvPr/>
        </p:nvSpPr>
        <p:spPr bwMode="auto">
          <a:xfrm>
            <a:off x="1499692" y="2644618"/>
            <a:ext cx="8528863" cy="1755856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'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a[] = " Hello\n";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to </a:t>
            </a:r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an error message to stderr\n");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FBB47C-03CC-FB41-A31A-CEAE545B540B}"/>
              </a:ext>
            </a:extLst>
          </p:cNvPr>
          <p:cNvSpPr/>
          <p:nvPr/>
        </p:nvSpPr>
        <p:spPr bwMode="auto">
          <a:xfrm>
            <a:off x="2117293" y="4904154"/>
            <a:ext cx="5109130" cy="78187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10, Hello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an error message to stderr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2CDDC-7C60-F446-BC53-1A082B50984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949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5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E035-2029-A743-81BB-27131B99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02" y="64941"/>
            <a:ext cx="10515600" cy="578652"/>
          </a:xfrm>
        </p:spPr>
        <p:txBody>
          <a:bodyPr/>
          <a:lstStyle/>
          <a:p>
            <a:r>
              <a:rPr lang="en-US" dirty="0"/>
              <a:t>Conditional Statements </a:t>
            </a:r>
            <a:r>
              <a:rPr lang="en-US" altLang="en-US" sz="2400" dirty="0"/>
              <a:t>(</a:t>
            </a:r>
            <a:r>
              <a:rPr lang="en-US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if, while, do...while, for</a:t>
            </a:r>
            <a:r>
              <a:rPr lang="en-US" altLang="en-US" sz="2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44B1-F232-7B49-B331-463CBDCFB5D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9184" y="809565"/>
            <a:ext cx="11108594" cy="56618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2200" b="1" dirty="0">
                <a:solidFill>
                  <a:srgbClr val="0070C0"/>
                </a:solidFill>
              </a:rPr>
              <a:t>C conditional test expressions</a:t>
            </a:r>
            <a:r>
              <a:rPr lang="en-US" altLang="en-US" sz="22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en-US" sz="2200" b="1" dirty="0">
                <a:solidFill>
                  <a:srgbClr val="FF0000"/>
                </a:solidFill>
              </a:rPr>
              <a:t>0 (NULL) is FALSE</a:t>
            </a:r>
            <a:r>
              <a:rPr lang="en-US" altLang="en-US" sz="2200" b="1" dirty="0"/>
              <a:t>,  </a:t>
            </a:r>
            <a:r>
              <a:rPr lang="en-US" altLang="en-US" sz="2200" b="1" u="sng" dirty="0">
                <a:solidFill>
                  <a:srgbClr val="00B050"/>
                </a:solidFill>
              </a:rPr>
              <a:t>any</a:t>
            </a:r>
            <a:r>
              <a:rPr lang="en-US" altLang="en-US" sz="2200" b="1" dirty="0">
                <a:solidFill>
                  <a:srgbClr val="00B050"/>
                </a:solidFill>
              </a:rPr>
              <a:t> non-0 value is TRUE </a:t>
            </a:r>
          </a:p>
          <a:p>
            <a:r>
              <a:rPr lang="en-US" altLang="en-US" sz="2200" b="1" dirty="0">
                <a:solidFill>
                  <a:srgbClr val="FF0000"/>
                </a:solidFill>
              </a:rPr>
              <a:t>C comparison operators ( ==, !=, &gt;, etc.) </a:t>
            </a:r>
            <a:r>
              <a:rPr lang="en-US" altLang="en-US" sz="2200" b="1" dirty="0">
                <a:solidFill>
                  <a:srgbClr val="0070C0"/>
                </a:solidFill>
              </a:rPr>
              <a:t>evaluate to either 0 (false) or 1 (true)</a:t>
            </a:r>
          </a:p>
          <a:p>
            <a:r>
              <a:rPr lang="en-US" altLang="en-US" sz="2400" dirty="0">
                <a:solidFill>
                  <a:srgbClr val="00B050"/>
                </a:solidFill>
              </a:rPr>
              <a:t>Legal in Java and in C: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800" dirty="0"/>
          </a:p>
          <a:p>
            <a:pPr lvl="2"/>
            <a:endParaRPr lang="en-US" altLang="en-US" sz="3000" dirty="0"/>
          </a:p>
          <a:p>
            <a:pPr lvl="2"/>
            <a:endParaRPr lang="en-US" altLang="en-US" sz="2000" dirty="0">
              <a:solidFill>
                <a:srgbClr val="FF0000"/>
              </a:solidFill>
            </a:endParaRPr>
          </a:p>
          <a:p>
            <a:r>
              <a:rPr lang="en-US" altLang="en-US" sz="2400" dirty="0">
                <a:solidFill>
                  <a:srgbClr val="FF0000"/>
                </a:solidFill>
              </a:rPr>
              <a:t>Illegal in Java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00B050"/>
                </a:solidFill>
              </a:rPr>
              <a:t>but </a:t>
            </a:r>
            <a:r>
              <a:rPr lang="en-US" altLang="en-US" sz="2400" b="1" dirty="0">
                <a:solidFill>
                  <a:srgbClr val="00B050"/>
                </a:solidFill>
              </a:rPr>
              <a:t>legal</a:t>
            </a:r>
            <a:r>
              <a:rPr lang="en-US" altLang="en-US" sz="2400" dirty="0">
                <a:solidFill>
                  <a:srgbClr val="00B050"/>
                </a:solidFill>
              </a:rPr>
              <a:t> in C (often a typo!):</a:t>
            </a:r>
          </a:p>
          <a:p>
            <a:pPr marL="0" indent="0">
              <a:buNone/>
            </a:pPr>
            <a:endParaRPr lang="en-US" altLang="en-US" sz="32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E5977E7-482D-4144-A70D-1D7F91839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852" y="2494875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058225E-C681-9B44-B233-E782AF46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756" y="4681928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489300-9A37-794F-BC34-5108AD749AEB}"/>
              </a:ext>
            </a:extLst>
          </p:cNvPr>
          <p:cNvGrpSpPr/>
          <p:nvPr/>
        </p:nvGrpSpPr>
        <p:grpSpPr>
          <a:xfrm>
            <a:off x="5355524" y="4724996"/>
            <a:ext cx="4369543" cy="1323439"/>
            <a:chOff x="4343030" y="4978705"/>
            <a:chExt cx="4316888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D12BAA-0164-484B-A922-F1C9C32EA351}"/>
                </a:ext>
              </a:extLst>
            </p:cNvPr>
            <p:cNvSpPr txBox="1"/>
            <p:nvPr/>
          </p:nvSpPr>
          <p:spPr>
            <a:xfrm>
              <a:off x="4706721" y="4978705"/>
              <a:ext cx="3953197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Assignment operators evaluate to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the value that is assigned, so….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F3AAAB56-52C3-364E-AF27-6BC8FB892183}"/>
                </a:ext>
              </a:extLst>
            </p:cNvPr>
            <p:cNvSpPr/>
            <p:nvPr/>
          </p:nvSpPr>
          <p:spPr>
            <a:xfrm>
              <a:off x="4343030" y="5266077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22CF63-4DE5-A646-A560-A1DAB8696DFC}"/>
              </a:ext>
            </a:extLst>
          </p:cNvPr>
          <p:cNvGrpSpPr/>
          <p:nvPr/>
        </p:nvGrpSpPr>
        <p:grpSpPr>
          <a:xfrm>
            <a:off x="5293629" y="2795167"/>
            <a:ext cx="3862788" cy="707886"/>
            <a:chOff x="4353339" y="4901332"/>
            <a:chExt cx="3862788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DFE29E-F950-BB4F-BC03-874E4D31F428}"/>
                </a:ext>
              </a:extLst>
            </p:cNvPr>
            <p:cNvSpPr txBox="1"/>
            <p:nvPr/>
          </p:nvSpPr>
          <p:spPr>
            <a:xfrm>
              <a:off x="4685993" y="4901332"/>
              <a:ext cx="3530134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E6C1C53-4133-F64F-A776-E7E504363717}"/>
                </a:ext>
              </a:extLst>
            </p:cNvPr>
            <p:cNvSpPr/>
            <p:nvPr/>
          </p:nvSpPr>
          <p:spPr>
            <a:xfrm>
              <a:off x="4353339" y="5009322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B81527-606F-6E4D-9253-62932299B266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82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7A5C572-4DDC-A791-216B-24B0508E8D8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636" y="1360258"/>
            <a:ext cx="11578728" cy="44545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In evaluation of </a:t>
            </a:r>
            <a:r>
              <a:rPr lang="en-US" sz="2400" dirty="0">
                <a:solidFill>
                  <a:srgbClr val="2C895B"/>
                </a:solidFill>
              </a:rPr>
              <a:t>conditional guard expressions, </a:t>
            </a:r>
            <a:r>
              <a:rPr lang="en-US" sz="2400" dirty="0">
                <a:solidFill>
                  <a:schemeClr val="tx2"/>
                </a:solidFill>
              </a:rPr>
              <a:t>C uses what is called </a:t>
            </a:r>
            <a:r>
              <a:rPr lang="en-US" sz="2400" b="1" dirty="0">
                <a:solidFill>
                  <a:srgbClr val="C00000"/>
                </a:solidFill>
              </a:rPr>
              <a:t>short circu</a:t>
            </a:r>
            <a:r>
              <a:rPr lang="en-US" sz="2400" dirty="0">
                <a:solidFill>
                  <a:srgbClr val="C00000"/>
                </a:solidFill>
              </a:rPr>
              <a:t>it </a:t>
            </a:r>
            <a:r>
              <a:rPr lang="en-US" sz="2400" dirty="0">
                <a:solidFill>
                  <a:schemeClr val="tx2"/>
                </a:solidFill>
              </a:rPr>
              <a:t>or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minimal</a:t>
            </a:r>
            <a:r>
              <a:rPr lang="en-US" sz="2400" dirty="0">
                <a:solidFill>
                  <a:srgbClr val="C00000"/>
                </a:solidFill>
              </a:rPr>
              <a:t> evaluation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Each</a:t>
            </a:r>
            <a:r>
              <a:rPr lang="en-US" sz="2400" dirty="0">
                <a:solidFill>
                  <a:srgbClr val="F37440"/>
                </a:solidFill>
              </a:rPr>
              <a:t> expression argument </a:t>
            </a:r>
            <a:r>
              <a:rPr lang="en-US" sz="2400" dirty="0">
                <a:solidFill>
                  <a:schemeClr val="tx2"/>
                </a:solidFill>
              </a:rPr>
              <a:t>is </a:t>
            </a:r>
            <a:r>
              <a:rPr lang="en-US" sz="2400" dirty="0">
                <a:solidFill>
                  <a:srgbClr val="2C895B"/>
                </a:solidFill>
              </a:rPr>
              <a:t>evaluated </a:t>
            </a:r>
            <a:r>
              <a:rPr lang="en-US" sz="2400" b="1" dirty="0">
                <a:solidFill>
                  <a:srgbClr val="2C895B"/>
                </a:solidFill>
              </a:rPr>
              <a:t>in sequence </a:t>
            </a:r>
            <a:r>
              <a:rPr lang="en-US" sz="2400" dirty="0">
                <a:solidFill>
                  <a:srgbClr val="2C895B"/>
                </a:solidFill>
              </a:rPr>
              <a:t>from </a:t>
            </a:r>
            <a:r>
              <a:rPr lang="en-US" sz="2400" dirty="0">
                <a:solidFill>
                  <a:schemeClr val="accent1"/>
                </a:solidFill>
              </a:rPr>
              <a:t>left to right </a:t>
            </a:r>
            <a:r>
              <a:rPr lang="en-US" sz="2400" dirty="0">
                <a:solidFill>
                  <a:schemeClr val="tx2"/>
                </a:solidFill>
              </a:rPr>
              <a:t>including any </a:t>
            </a:r>
            <a:r>
              <a:rPr lang="en-US" sz="2400" dirty="0">
                <a:solidFill>
                  <a:srgbClr val="FF0000"/>
                </a:solidFill>
              </a:rPr>
              <a:t>side effects  </a:t>
            </a:r>
            <a:r>
              <a:rPr lang="en-US" sz="2400" dirty="0">
                <a:solidFill>
                  <a:schemeClr val="tx2"/>
                </a:solidFill>
              </a:rPr>
              <a:t>(modified using parenthesis), </a:t>
            </a:r>
            <a:r>
              <a:rPr lang="en-US" sz="2400" b="1" dirty="0">
                <a:solidFill>
                  <a:srgbClr val="0070C0"/>
                </a:solidFill>
              </a:rPr>
              <a:t>before</a:t>
            </a:r>
            <a:r>
              <a:rPr lang="en-US" sz="2400" dirty="0">
                <a:solidFill>
                  <a:schemeClr val="tx2"/>
                </a:solidFill>
              </a:rPr>
              <a:t> (optionally) </a:t>
            </a:r>
            <a:r>
              <a:rPr lang="en-US" sz="2400" dirty="0">
                <a:solidFill>
                  <a:srgbClr val="2C895B"/>
                </a:solidFill>
              </a:rPr>
              <a:t>evaluating the next expression argument</a:t>
            </a:r>
          </a:p>
          <a:p>
            <a:r>
              <a:rPr lang="en-US" sz="2400" dirty="0">
                <a:solidFill>
                  <a:schemeClr val="tx2"/>
                </a:solidFill>
              </a:rPr>
              <a:t>If after </a:t>
            </a:r>
            <a:r>
              <a:rPr lang="en-US" sz="2400" dirty="0">
                <a:solidFill>
                  <a:srgbClr val="2C895B"/>
                </a:solidFill>
              </a:rPr>
              <a:t>evaluating an argument</a:t>
            </a:r>
            <a:r>
              <a:rPr lang="en-US" sz="2400" dirty="0">
                <a:solidFill>
                  <a:schemeClr val="tx2"/>
                </a:solidFill>
              </a:rPr>
              <a:t>, the </a:t>
            </a:r>
            <a:r>
              <a:rPr lang="en-US" sz="2400" dirty="0">
                <a:solidFill>
                  <a:srgbClr val="F37440"/>
                </a:solidFill>
              </a:rPr>
              <a:t>value of the entire expression can be determined</a:t>
            </a:r>
            <a:r>
              <a:rPr lang="en-US" sz="2400" dirty="0">
                <a:solidFill>
                  <a:schemeClr val="tx2"/>
                </a:solidFill>
              </a:rPr>
              <a:t>, then the </a:t>
            </a:r>
            <a:r>
              <a:rPr lang="en-US" sz="2400" dirty="0">
                <a:solidFill>
                  <a:srgbClr val="C00000"/>
                </a:solidFill>
              </a:rPr>
              <a:t>remaining arguments are NOT evaluated </a:t>
            </a:r>
            <a:r>
              <a:rPr lang="en-US" sz="2400" i="1" dirty="0">
                <a:solidFill>
                  <a:srgbClr val="7030A0"/>
                </a:solidFill>
              </a:rPr>
              <a:t>(for performance) 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587D27-3E83-5DDE-73F4-C57E45F7DC07}"/>
              </a:ext>
            </a:extLst>
          </p:cNvPr>
          <p:cNvSpPr/>
          <p:nvPr/>
        </p:nvSpPr>
        <p:spPr bwMode="auto">
          <a:xfrm>
            <a:off x="687538" y="2365823"/>
            <a:ext cx="10443989" cy="4433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5)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3))  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x == 5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then </a:t>
            </a:r>
            <a:r>
              <a:rPr lang="en-US" sz="22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&gt; 3 is not evaluated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25FEDB70-D422-3128-A2E5-DC1954F31E68}"/>
              </a:ext>
            </a:extLst>
          </p:cNvPr>
          <p:cNvSpPr/>
          <p:nvPr/>
        </p:nvSpPr>
        <p:spPr>
          <a:xfrm>
            <a:off x="1874521" y="2862723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DC275CC-3EC2-326B-CEAB-1FC68DF3DC03}"/>
              </a:ext>
            </a:extLst>
          </p:cNvPr>
          <p:cNvSpPr/>
          <p:nvPr/>
        </p:nvSpPr>
        <p:spPr>
          <a:xfrm>
            <a:off x="3603671" y="2831848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0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 animBg="1"/>
      <p:bldP spid="18" grpId="0"/>
      <p:bldP spid="7" grpId="0" animBg="1"/>
      <p:bldP spid="3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FE557A-8E58-06D1-6FB0-21E6E4609B72}"/>
              </a:ext>
            </a:extLst>
          </p:cNvPr>
          <p:cNvSpPr/>
          <p:nvPr/>
        </p:nvSpPr>
        <p:spPr bwMode="auto">
          <a:xfrm>
            <a:off x="698748" y="1339169"/>
            <a:ext cx="10188530" cy="791766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!= 0)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a is 0, </a:t>
            </a:r>
            <a:r>
              <a:rPr lang="en-US" sz="2200" i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not called 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do_something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88CBA4-8767-6EB4-A5B9-B4A0189E7B24}"/>
              </a:ext>
            </a:extLst>
          </p:cNvPr>
          <p:cNvSpPr/>
          <p:nvPr/>
        </p:nvSpPr>
        <p:spPr bwMode="auto">
          <a:xfrm>
            <a:off x="625366" y="2818738"/>
            <a:ext cx="10592873" cy="318304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evaluates to non zero (true)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then (b == 3) is not tested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(b == 3)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 // c short circuit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x / 2;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== 0) {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return 0; 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3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2F2B-24D1-E549-9C01-7502CDFF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38" y="325710"/>
            <a:ext cx="10515600" cy="396836"/>
          </a:xfrm>
        </p:spPr>
        <p:txBody>
          <a:bodyPr/>
          <a:lstStyle/>
          <a:p>
            <a:r>
              <a:rPr lang="en-US" dirty="0"/>
              <a:t>Be Careful with the comma 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sequence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026A-C439-B94E-BD66-5FF26B8149C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46560" y="1624298"/>
            <a:ext cx="9498879" cy="39487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Sequence Operator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</a:p>
          <a:p>
            <a:pPr marL="354012" lvl="1" indent="0">
              <a:buNone/>
            </a:pPr>
            <a:r>
              <a:rPr lang="en-US" altLang="en-US" sz="24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expr1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expr2</a:t>
            </a:r>
          </a:p>
          <a:p>
            <a:pPr marL="225425" indent="-225425"/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</a:t>
            </a:r>
            <a:r>
              <a:rPr lang="en-US" altLang="en-US" sz="2400" i="1" dirty="0">
                <a:solidFill>
                  <a:srgbClr val="0070C0"/>
                </a:solidFill>
              </a:rPr>
              <a:t>expr1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 first and then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  <a:r>
              <a:rPr lang="en-US" altLang="en-US" sz="2400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to or returns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</a:p>
          <a:p>
            <a:pPr lvl="2"/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Unexpected results with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operator (some compilers will warn)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B93EA467-9304-054F-A284-1223D2114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3183387"/>
            <a:ext cx="571371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B853C-9B25-3D4F-B939-66A73CBA14E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924820F6-DA7C-6C40-89EC-EE2EA38B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4573696"/>
            <a:ext cx="79832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323;   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 (assigns first)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323);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323 (value of expression)</a:t>
            </a:r>
          </a:p>
        </p:txBody>
      </p:sp>
    </p:spTree>
    <p:extLst>
      <p:ext uri="{BB962C8B-B14F-4D97-AF65-F5344CB8AC3E}">
        <p14:creationId xmlns:p14="http://schemas.microsoft.com/office/powerpoint/2010/main" val="2490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6397AF-76C7-764F-ABB5-BAA529F232E9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26256" y="645401"/>
                <a:ext cx="11646795" cy="5916764"/>
              </a:xfr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Binary is base 2</a:t>
                </a:r>
              </a:p>
              <a:p>
                <a:pPr lvl="1"/>
                <a:r>
                  <a:rPr lang="en-US" sz="2000" i="1" dirty="0">
                    <a:solidFill>
                      <a:schemeClr val="tx1">
                        <a:lumMod val="50000"/>
                      </a:schemeClr>
                    </a:solidFill>
                  </a:rPr>
                  <a:t>adjective: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being in a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state of one of two 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mutually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exclusive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conditions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such as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on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or </a:t>
                </a:r>
                <a:r>
                  <a:rPr lang="en-US" sz="2000" dirty="0">
                    <a:solidFill>
                      <a:srgbClr val="0070C0"/>
                    </a:solidFill>
                  </a:rPr>
                  <a:t>off</a:t>
                </a:r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FF0000"/>
                    </a:solidFill>
                  </a:rPr>
                  <a:t>true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or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false</a:t>
                </a:r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FF0000"/>
                    </a:solidFill>
                  </a:rPr>
                  <a:t>molten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or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frozen</a:t>
                </a:r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FF0000"/>
                    </a:solidFill>
                  </a:rPr>
                  <a:t>presence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or absence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of a signal</a:t>
                </a:r>
              </a:p>
              <a:p>
                <a:pPr lvl="1"/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From Late Latin </a:t>
                </a:r>
                <a:r>
                  <a:rPr lang="en-US" sz="2000" i="1" dirty="0" err="1">
                    <a:solidFill>
                      <a:schemeClr val="tx1">
                        <a:lumMod val="50000"/>
                      </a:schemeClr>
                    </a:solidFill>
                  </a:rPr>
                  <a:t>bīnārius</a:t>
                </a:r>
                <a:r>
                  <a:rPr lang="en-US" sz="2000" i="1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(“consisting of two”)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Two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symbols:</a:t>
                </a:r>
              </a:p>
              <a:p>
                <a:pPr marL="354012" lvl="1" indent="0">
                  <a:buNone/>
                </a:pPr>
                <a:r>
                  <a:rPr lang="en-US" sz="2000" b="1" dirty="0">
                    <a:solidFill>
                      <a:schemeClr val="tx1">
                        <a:lumMod val="50000"/>
                      </a:schemeClr>
                    </a:solidFill>
                  </a:rPr>
                  <a:t>0    1</a:t>
                </a:r>
              </a:p>
              <a:p>
                <a:r>
                  <a:rPr lang="en-US" sz="2200" dirty="0">
                    <a:solidFill>
                      <a:schemeClr val="tx1">
                        <a:lumMod val="50000"/>
                      </a:schemeClr>
                    </a:solidFill>
                  </a:rPr>
                  <a:t>Numbers in C that start with</a:t>
                </a: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FF0000"/>
                    </a:solidFill>
                  </a:rPr>
                  <a:t>0b</a:t>
                </a:r>
                <a:r>
                  <a:rPr lang="en-US" sz="2200" dirty="0">
                    <a:solidFill>
                      <a:schemeClr val="tx1">
                        <a:lumMod val="50000"/>
                      </a:schemeClr>
                    </a:solidFill>
                  </a:rPr>
                  <a:t> are binary</a:t>
                </a:r>
              </a:p>
              <a:p>
                <a:r>
                  <a:rPr lang="en-US" sz="2400" u="sng" dirty="0">
                    <a:solidFill>
                      <a:schemeClr val="tx1">
                        <a:lumMod val="50000"/>
                      </a:schemeClr>
                    </a:solidFill>
                  </a:rPr>
                  <a:t>Example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:  What is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0b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110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 in base 10?</a:t>
                </a:r>
              </a:p>
              <a:p>
                <a:pPr lvl="1"/>
                <a:r>
                  <a:rPr lang="en-US" sz="2000" dirty="0">
                    <a:solidFill>
                      <a:srgbClr val="FF0000"/>
                    </a:solidFill>
                  </a:rPr>
                  <a:t>0b</a:t>
                </a:r>
                <a:r>
                  <a:rPr lang="en-US" sz="2000" dirty="0">
                    <a:solidFill>
                      <a:srgbClr val="0070C0"/>
                    </a:solidFill>
                  </a:rPr>
                  <a:t>110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110</a:t>
                </a:r>
                <a:r>
                  <a:rPr lang="en-US" sz="20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2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 = 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 2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2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) + 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2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1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) + (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2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0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) = 6</a:t>
                </a:r>
                <a:r>
                  <a:rPr lang="en-US" sz="20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10</a:t>
                </a:r>
              </a:p>
              <a:p>
                <a:pPr lvl="1"/>
                <a:endParaRPr lang="en-US" sz="2000" baseline="-250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bit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is a </a:t>
                </a:r>
                <a:r>
                  <a:rPr lang="en-US" sz="2400" dirty="0">
                    <a:solidFill>
                      <a:srgbClr val="2C895B"/>
                    </a:solidFill>
                  </a:rPr>
                  <a:t>single binary digit</a:t>
                </a:r>
              </a:p>
              <a:p>
                <a:r>
                  <a:rPr lang="en-US" sz="2400" dirty="0">
                    <a:solidFill>
                      <a:schemeClr val="accent5"/>
                    </a:solidFill>
                  </a:rPr>
                  <a:t>A </a:t>
                </a:r>
                <a:r>
                  <a:rPr lang="en-US" sz="2400" b="1" dirty="0">
                    <a:solidFill>
                      <a:schemeClr val="accent5"/>
                    </a:solidFill>
                  </a:rPr>
                  <a:t>byte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is an 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8-bit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value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6397AF-76C7-764F-ABB5-BAA529F232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26256" y="645401"/>
                <a:ext cx="11646795" cy="5916764"/>
              </a:xfrm>
              <a:blipFill>
                <a:blip r:embed="rId3"/>
                <a:stretch>
                  <a:fillRect l="-763" t="-214" r="-10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ACBE630-FE61-C746-B2DC-60E41896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073" y="157566"/>
            <a:ext cx="10515600" cy="497393"/>
          </a:xfrm>
        </p:spPr>
        <p:txBody>
          <a:bodyPr/>
          <a:lstStyle/>
          <a:p>
            <a:r>
              <a:rPr lang="en-US" dirty="0"/>
              <a:t>Review: Binary Numbering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1D2EF2-50F8-4B47-9EC1-46818D1AD8EC}"/>
              </a:ext>
            </a:extLst>
          </p:cNvPr>
          <p:cNvGrpSpPr/>
          <p:nvPr/>
        </p:nvGrpSpPr>
        <p:grpSpPr>
          <a:xfrm>
            <a:off x="4790212" y="4405125"/>
            <a:ext cx="1747948" cy="798295"/>
            <a:chOff x="4911706" y="4731240"/>
            <a:chExt cx="1747948" cy="7982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6B2148-A562-0240-812D-BBFC0CD36917}"/>
                </a:ext>
              </a:extLst>
            </p:cNvPr>
            <p:cNvSpPr txBox="1"/>
            <p:nvPr/>
          </p:nvSpPr>
          <p:spPr>
            <a:xfrm>
              <a:off x="5051521" y="5160203"/>
              <a:ext cx="1608133" cy="369332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powers of two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17C7691-ABD2-4146-8FC1-96A580D15B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11706" y="4761748"/>
              <a:ext cx="426364" cy="3670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B7AEA78-8E83-5D44-805F-54B39FA3B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5114" y="4731240"/>
              <a:ext cx="0" cy="4280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4" name="Picture 8" descr="How to Easily Create a Matrix Schedule - ArchSmarter -">
            <a:extLst>
              <a:ext uri="{FF2B5EF4-FFF2-40B4-BE49-F238E27FC236}">
                <a16:creationId xmlns:a16="http://schemas.microsoft.com/office/drawing/2014/main" id="{96734651-4953-A445-AA84-FEBB585A2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0938" y="2233469"/>
            <a:ext cx="5076840" cy="296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02962C-F3A2-7645-9C66-2D75FB603CFE}"/>
                  </a:ext>
                </a:extLst>
              </p:cNvPr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426257" y="6082404"/>
                <a:ext cx="10982494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algn="ctr" defTabSz="825500" hangingPunct="0"/>
                <a14:m>
                  <m:oMath xmlns:m="http://schemas.openxmlformats.org/officeDocument/2006/math"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𝑈𝑛𝑠𝑖𝑔𝑛𝑒𝑑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 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𝑏𝑖𝑛𝑎𝑟𝑦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 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𝑁𝑢𝑚𝑏𝑒𝑟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= </m:t>
                    </m:r>
                    <m:nary>
                      <m:naryPr>
                        <m:chr m:val="∑"/>
                        <m:ctrlP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𝑖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=0</m:t>
                        </m:r>
                      </m:sub>
                      <m:sup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𝑖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=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𝑛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𝑥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sSup>
                          <m:sSupPr>
                            <m:ctrlP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2</m:t>
                            </m:r>
                          </m:e>
                          <m:sup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Helvetica Light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−1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𝑁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−1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</m:t>
                    </m:r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−2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𝑁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−2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…+ </m:t>
                    </m:r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</m:t>
                    </m:r>
                    <m:sSub>
                      <m:sSub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bPr>
                      <m:e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𝑏</m:t>
                        </m:r>
                      </m:e>
                      <m: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0</m:t>
                        </m:r>
                      </m:sup>
                    </m:sSup>
                  </m:oMath>
                </a14:m>
                <a:endPara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02962C-F3A2-7645-9C66-2D75FB603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426257" y="6082404"/>
                <a:ext cx="10982494" cy="369332"/>
              </a:xfrm>
              <a:prstGeom prst="rect">
                <a:avLst/>
              </a:prstGeom>
              <a:blipFill>
                <a:blip r:embed="rId6"/>
                <a:stretch>
                  <a:fillRect l="-577" t="-131034" r="-115" b="-20689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33D136A-933E-B542-922B-B12EEFBF69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3510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1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6397AF-76C7-764F-ABB5-BAA529F232E9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344653" y="822511"/>
                <a:ext cx="11703967" cy="5739654"/>
              </a:xfr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hexadecimal is base 16</a:t>
                </a:r>
              </a:p>
              <a:p>
                <a:pPr lvl="1"/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From “</a:t>
                </a:r>
                <a:r>
                  <a:rPr lang="en-US" sz="2000" dirty="0" err="1">
                    <a:solidFill>
                      <a:schemeClr val="tx1">
                        <a:lumMod val="50000"/>
                      </a:schemeClr>
                    </a:solidFill>
                  </a:rPr>
                  <a:t>hexa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” (Ancient Greek </a:t>
                </a:r>
                <a:r>
                  <a:rPr lang="el-GR" sz="2000" dirty="0" err="1">
                    <a:solidFill>
                      <a:schemeClr val="tx1">
                        <a:lumMod val="50000"/>
                      </a:schemeClr>
                    </a:solidFill>
                  </a:rPr>
                  <a:t>ἑξα</a:t>
                </a:r>
                <a:r>
                  <a:rPr lang="el-GR" sz="2000" dirty="0">
                    <a:solidFill>
                      <a:schemeClr val="tx1">
                        <a:lumMod val="50000"/>
                      </a:schemeClr>
                    </a:solidFill>
                  </a:rPr>
                  <a:t>-) ⇒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six </a:t>
                </a:r>
              </a:p>
              <a:p>
                <a:pPr lvl="1"/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and from “</a:t>
                </a:r>
                <a:r>
                  <a:rPr lang="en-US" sz="2000" dirty="0" err="1">
                    <a:solidFill>
                      <a:schemeClr val="tx1">
                        <a:lumMod val="50000"/>
                      </a:schemeClr>
                    </a:solidFill>
                  </a:rPr>
                  <a:t>decem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” (Latin) ⇒ ten </a:t>
                </a:r>
              </a:p>
              <a:p>
                <a:r>
                  <a:rPr lang="en-US" sz="2200" dirty="0">
                    <a:solidFill>
                      <a:srgbClr val="FF0000"/>
                    </a:solidFill>
                  </a:rPr>
                  <a:t>Sixteen</a:t>
                </a: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chemeClr val="tx1">
                        <a:lumMod val="50000"/>
                      </a:schemeClr>
                    </a:solidFill>
                  </a:rPr>
                  <a:t>symbols </a:t>
                </a:r>
              </a:p>
              <a:p>
                <a:pPr marL="354012" lvl="1" indent="0">
                  <a:buNone/>
                </a:pPr>
                <a:r>
                  <a:rPr lang="en-US" sz="2000" b="1" dirty="0">
                    <a:solidFill>
                      <a:schemeClr val="tx1">
                        <a:lumMod val="50000"/>
                      </a:schemeClr>
                    </a:solidFill>
                  </a:rPr>
                  <a:t>0 1 2 3 4 5 6 7 8 9 a b c d e f</a:t>
                </a:r>
              </a:p>
              <a:p>
                <a:pPr marL="354012" lvl="1" indent="0">
                  <a:buNone/>
                </a:pPr>
                <a:endParaRPr lang="en-US" sz="2000" dirty="0"/>
              </a:p>
              <a:p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Numbers in C that start with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0x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are hexadecimal numbers</a:t>
                </a:r>
              </a:p>
              <a:p>
                <a:pPr lvl="1"/>
                <a:r>
                  <a:rPr lang="en-US" sz="2000" b="1" dirty="0">
                    <a:solidFill>
                      <a:schemeClr val="accent1"/>
                    </a:solidFill>
                  </a:rPr>
                  <a:t>16</a:t>
                </a:r>
                <a:r>
                  <a:rPr lang="en-US" sz="2000" b="1" baseline="-25000" dirty="0">
                    <a:solidFill>
                      <a:srgbClr val="FF0000"/>
                    </a:solidFill>
                  </a:rPr>
                  <a:t>10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 = </a:t>
                </a:r>
                <a:r>
                  <a:rPr lang="en-US" sz="2000" dirty="0">
                    <a:solidFill>
                      <a:srgbClr val="FF0000"/>
                    </a:solidFill>
                  </a:rPr>
                  <a:t>0x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10</a:t>
                </a:r>
                <a:r>
                  <a:rPr lang="en-US" sz="20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16</a:t>
                </a:r>
                <a:r>
                  <a:rPr lang="en-US" sz="2000" dirty="0"/>
                  <a:t> </a:t>
                </a:r>
              </a:p>
              <a:p>
                <a:r>
                  <a:rPr lang="en-US" sz="2000" u="sng" dirty="0">
                    <a:solidFill>
                      <a:schemeClr val="tx1">
                        <a:lumMod val="50000"/>
                      </a:schemeClr>
                    </a:solidFill>
                  </a:rPr>
                  <a:t>Example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:  What is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0x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a5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in base 10?</a:t>
                </a:r>
              </a:p>
              <a:p>
                <a:pPr lvl="1"/>
                <a:r>
                  <a:rPr lang="en-US" sz="1800" dirty="0">
                    <a:solidFill>
                      <a:srgbClr val="FF0000"/>
                    </a:solidFill>
                  </a:rPr>
                  <a:t>0x</a:t>
                </a:r>
                <a:r>
                  <a:rPr lang="en-US" sz="1800" dirty="0">
                    <a:solidFill>
                      <a:srgbClr val="0070C0"/>
                    </a:solidFill>
                  </a:rPr>
                  <a:t>a5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=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a5</a:t>
                </a:r>
                <a:r>
                  <a:rPr lang="en-US" sz="18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16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 = (</a:t>
                </a:r>
                <a:r>
                  <a:rPr lang="en-US" sz="1800" dirty="0">
                    <a:solidFill>
                      <a:srgbClr val="0070C0"/>
                    </a:solidFill>
                  </a:rPr>
                  <a:t>10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16</a:t>
                </a:r>
                <a:r>
                  <a:rPr lang="en-US" sz="1800" baseline="30000" dirty="0">
                    <a:solidFill>
                      <a:srgbClr val="C00000"/>
                    </a:solidFill>
                  </a:rPr>
                  <a:t>1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) + (</a:t>
                </a:r>
                <a:r>
                  <a:rPr lang="en-US" sz="1800" dirty="0">
                    <a:solidFill>
                      <a:srgbClr val="0070C0"/>
                    </a:solidFill>
                  </a:rPr>
                  <a:t>5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16</a:t>
                </a:r>
                <a:r>
                  <a:rPr lang="en-US" sz="1800" baseline="30000" dirty="0">
                    <a:solidFill>
                      <a:srgbClr val="C00000"/>
                    </a:solidFill>
                  </a:rPr>
                  <a:t>0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) = 165</a:t>
                </a:r>
                <a:r>
                  <a:rPr lang="en-US" sz="18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10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Hexadecimal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 numbers are </a:t>
                </a:r>
                <a:r>
                  <a:rPr lang="en-US" sz="2000" dirty="0">
                    <a:solidFill>
                      <a:srgbClr val="0070C0"/>
                    </a:solidFill>
                  </a:rPr>
                  <a:t>very commonly used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in programming </a:t>
                </a:r>
                <a:r>
                  <a:rPr lang="en-US" sz="2000" dirty="0">
                    <a:solidFill>
                      <a:srgbClr val="0070C0"/>
                    </a:solidFill>
                  </a:rPr>
                  <a:t>to express binary values</a:t>
                </a:r>
              </a:p>
              <a:p>
                <a:pPr lvl="1"/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Imagine the difficulty in correctly expressing a 64-bit binary value in your code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6397AF-76C7-764F-ABB5-BAA529F232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344653" y="822511"/>
                <a:ext cx="11703967" cy="5739654"/>
              </a:xfrm>
              <a:blipFill>
                <a:blip r:embed="rId3"/>
                <a:stretch>
                  <a:fillRect l="-650" t="-22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ACBE630-FE61-C746-B2DC-60E41896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4482"/>
            <a:ext cx="6516621" cy="497393"/>
          </a:xfrm>
        </p:spPr>
        <p:txBody>
          <a:bodyPr/>
          <a:lstStyle/>
          <a:p>
            <a:r>
              <a:rPr lang="en-US" dirty="0"/>
              <a:t>Review: Hexadecimal Numbering</a:t>
            </a:r>
          </a:p>
        </p:txBody>
      </p:sp>
      <p:pic>
        <p:nvPicPr>
          <p:cNvPr id="2052" name="Picture 4" descr="Why Do We Have 10 Fingers and 10 Toes? - YouTube">
            <a:extLst>
              <a:ext uri="{FF2B5EF4-FFF2-40B4-BE49-F238E27FC236}">
                <a16:creationId xmlns:a16="http://schemas.microsoft.com/office/drawing/2014/main" id="{199447FA-4D01-8E49-8544-FE8513BDB7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08517" y="87584"/>
            <a:ext cx="5640104" cy="323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AD1CC6-086C-2E48-B65C-567BD8774F9B}"/>
                  </a:ext>
                </a:extLst>
              </p:cNvPr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344654" y="6103272"/>
                <a:ext cx="11481220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algn="ctr" defTabSz="825500" hangingPunct="0"/>
                <a14:m>
                  <m:oMath xmlns:m="http://schemas.openxmlformats.org/officeDocument/2006/math"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𝑈𝑛𝑠𝑖𝑔𝑛𝑒𝑑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 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𝐻𝑒𝑥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 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𝑁𝑢𝑚𝑏𝑒𝑟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= </m:t>
                    </m:r>
                    <m:nary>
                      <m:naryPr>
                        <m:chr m:val="∑"/>
                        <m:ctrlP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𝑖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=0</m:t>
                        </m:r>
                      </m:sub>
                      <m:sup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𝑖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=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𝑛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𝑥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sSup>
                          <m:sSupPr>
                            <m:ctrlP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16</m:t>
                            </m:r>
                          </m:e>
                          <m:sup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Helvetica Light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−1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𝑁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−1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</m:t>
                    </m:r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−2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𝑁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−2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…+ </m:t>
                    </m:r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</m:t>
                    </m:r>
                    <m:sSub>
                      <m:sSub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bPr>
                      <m:e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𝑏</m:t>
                        </m:r>
                      </m:e>
                      <m: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0</m:t>
                        </m:r>
                      </m:sup>
                    </m:sSup>
                  </m:oMath>
                </a14:m>
                <a:endPara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AD1CC6-086C-2E48-B65C-567BD8774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344654" y="6103272"/>
                <a:ext cx="11481220" cy="369332"/>
              </a:xfrm>
              <a:prstGeom prst="rect">
                <a:avLst/>
              </a:prstGeom>
              <a:blipFill>
                <a:blip r:embed="rId6"/>
                <a:stretch>
                  <a:fillRect l="-552" t="-126667" b="-20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27D2152-9F8A-BE42-91B3-4B5C6948E8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5639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2492F7A-D3EA-114E-85E6-055627671B7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643250" y="795291"/>
                <a:ext cx="10515600" cy="5869669"/>
              </a:xfr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Hex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Binary: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 16</m:t>
                        </m:r>
                      </m:e>
                      <m:sup>
                        <m:r>
                          <a:rPr lang="en-US" sz="2800" i="1" smtClean="0">
                            <a:solidFill>
                              <a:srgbClr val="F3753F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 2</m:t>
                        </m:r>
                      </m:e>
                      <m:sup>
                        <m:r>
                          <a:rPr lang="en-US" sz="2800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800" dirty="0"/>
                  <a:t>  </a:t>
                </a:r>
                <a:r>
                  <a:rPr lang="en-US" sz="2800" dirty="0">
                    <a:solidFill>
                      <a:srgbClr val="F3753F"/>
                    </a:solidFill>
                  </a:rPr>
                  <a:t>1</a:t>
                </a:r>
                <a:r>
                  <a:rPr lang="en-US" sz="2800" dirty="0"/>
                  <a:t> digit hex = </a:t>
                </a:r>
                <a:r>
                  <a:rPr lang="en-US" sz="2800" dirty="0">
                    <a:solidFill>
                      <a:srgbClr val="2C895B"/>
                    </a:solidFill>
                  </a:rPr>
                  <a:t>4</a:t>
                </a:r>
                <a:r>
                  <a:rPr lang="en-US" sz="2800" dirty="0"/>
                  <a:t> digits binary</a:t>
                </a: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811212" lvl="1" indent="-457200">
                  <a:buFont typeface="+mj-lt"/>
                  <a:buAutoNum type="arabicPeriod"/>
                </a:pPr>
                <a:r>
                  <a:rPr lang="en-US" sz="2400" dirty="0"/>
                  <a:t>Replace hex digits with binary digits</a:t>
                </a:r>
              </a:p>
              <a:p>
                <a:pPr marL="811212" lvl="1" indent="-457200">
                  <a:buFont typeface="+mj-lt"/>
                  <a:buAutoNum type="arabicPeriod"/>
                </a:pPr>
                <a:r>
                  <a:rPr lang="en-US" sz="2400" dirty="0"/>
                  <a:t>Drop </a:t>
                </a:r>
                <a:r>
                  <a:rPr lang="en-US" sz="2400" dirty="0">
                    <a:solidFill>
                      <a:srgbClr val="FF0000"/>
                    </a:solidFill>
                  </a:rPr>
                  <a:t>leading zeros</a:t>
                </a:r>
              </a:p>
              <a:p>
                <a:pPr lvl="1"/>
                <a:r>
                  <a:rPr lang="en-US" sz="2400" u="sng" dirty="0"/>
                  <a:t>Example</a:t>
                </a:r>
                <a:r>
                  <a:rPr lang="en-US" sz="2400" dirty="0"/>
                  <a:t>: 0x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2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d</a:t>
                </a:r>
                <a:r>
                  <a:rPr lang="en-US" sz="2400" dirty="0"/>
                  <a:t> to binary</a:t>
                </a:r>
              </a:p>
              <a:p>
                <a:pPr lvl="2"/>
                <a:r>
                  <a:rPr lang="en-US" sz="2400" dirty="0"/>
                  <a:t>0x2 is 0b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00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10,</a:t>
                </a:r>
                <a:r>
                  <a:rPr lang="en-US" sz="2400" dirty="0"/>
                  <a:t> 0xd is 0b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1101</a:t>
                </a:r>
              </a:p>
              <a:p>
                <a:pPr lvl="2"/>
                <a:r>
                  <a:rPr lang="en-US" sz="2400" dirty="0"/>
                  <a:t>Drop two leading zeros, answer is 0b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10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1101</a:t>
                </a:r>
                <a:endParaRPr lang="en-US" sz="2000" dirty="0">
                  <a:solidFill>
                    <a:schemeClr val="accent5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Binary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Hex: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 2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4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800" dirty="0"/>
                          <m:t> =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811212" lvl="1" indent="-457200">
                  <a:buFont typeface="+mj-lt"/>
                  <a:buAutoNum type="arabicPeriod"/>
                </a:pPr>
                <a:r>
                  <a:rPr lang="en-US" sz="2400" b="1" dirty="0"/>
                  <a:t>Pad</a:t>
                </a:r>
                <a:r>
                  <a:rPr lang="en-US" sz="2400" dirty="0"/>
                  <a:t> with enough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leading zeros </a:t>
                </a:r>
                <a:r>
                  <a:rPr lang="en-US" sz="2400" dirty="0"/>
                  <a:t>until number of digits is a multiple of 4</a:t>
                </a:r>
              </a:p>
              <a:p>
                <a:pPr marL="811212" lvl="1" indent="-457200">
                  <a:buFont typeface="+mj-lt"/>
                  <a:buAutoNum type="arabicPeriod"/>
                </a:pPr>
                <a:r>
                  <a:rPr lang="en-US" sz="2400" b="1" dirty="0"/>
                  <a:t>Replace</a:t>
                </a:r>
                <a:r>
                  <a:rPr lang="en-US" sz="2400" dirty="0"/>
                  <a:t> each </a:t>
                </a:r>
                <a:r>
                  <a:rPr lang="en-US" sz="2400" b="1" dirty="0">
                    <a:solidFill>
                      <a:schemeClr val="tx1">
                        <a:lumMod val="50000"/>
                      </a:schemeClr>
                    </a:solidFill>
                  </a:rPr>
                  <a:t>group of 4 </a:t>
                </a:r>
                <a:r>
                  <a:rPr lang="en-US" sz="2400" dirty="0"/>
                  <a:t>with the </a:t>
                </a:r>
                <a:r>
                  <a:rPr lang="en-US" sz="2400" b="1" dirty="0"/>
                  <a:t>HEX equivalent</a:t>
                </a:r>
              </a:p>
              <a:p>
                <a:pPr lvl="1"/>
                <a:r>
                  <a:rPr lang="en-US" sz="2400" u="sng" dirty="0"/>
                  <a:t>Example</a:t>
                </a:r>
                <a:r>
                  <a:rPr lang="en-US" sz="2400" dirty="0"/>
                  <a:t>:  		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0b101101</a:t>
                </a:r>
              </a:p>
              <a:p>
                <a:pPr lvl="2"/>
                <a:r>
                  <a:rPr lang="en-US" sz="2400" b="1" dirty="0">
                    <a:solidFill>
                      <a:srgbClr val="FF0000"/>
                    </a:solidFill>
                  </a:rPr>
                  <a:t>Pad on the left</a:t>
                </a:r>
                <a:r>
                  <a:rPr lang="en-US" sz="2400" dirty="0"/>
                  <a:t> to:	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 0b </a:t>
                </a:r>
                <a:r>
                  <a:rPr lang="en-US" sz="2400" dirty="0">
                    <a:solidFill>
                      <a:srgbClr val="0070C0"/>
                    </a:solidFill>
                  </a:rPr>
                  <a:t>0010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1101</a:t>
                </a:r>
              </a:p>
              <a:p>
                <a:pPr lvl="2"/>
                <a:r>
                  <a:rPr lang="en-US" sz="2400" dirty="0"/>
                  <a:t>Replace to get:     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0x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d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2492F7A-D3EA-114E-85E6-055627671B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643250" y="795291"/>
                <a:ext cx="10515600" cy="5869669"/>
              </a:xfrm>
              <a:blipFill>
                <a:blip r:embed="rId2"/>
                <a:stretch>
                  <a:fillRect l="-964" t="-21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312B79F-88F7-F542-AB8C-49329598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 </a:t>
            </a:r>
            <a:r>
              <a:rPr lang="en-US" dirty="0">
                <a:sym typeface="Wingdings" pitchFamily="2" charset="2"/>
              </a:rPr>
              <a:t>&lt;---&gt; Hexadecimal Equivalences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09CE8-2900-734B-BF06-384AE806331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698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A7FC2C-998A-1A43-8532-FE9C06DAF5C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025293" y="771674"/>
            <a:ext cx="7690846" cy="201327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Decimal is base 10 and 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F0"/>
                </a:solidFill>
              </a:rPr>
              <a:t>Hexadecimal is base 16</a:t>
            </a:r>
            <a:r>
              <a:rPr lang="en-US" sz="2000" dirty="0"/>
              <a:t>, </a:t>
            </a:r>
            <a:endParaRPr lang="en-US" sz="2000" dirty="0">
              <a:solidFill>
                <a:schemeClr val="accent3"/>
              </a:solidFill>
            </a:endParaRPr>
          </a:p>
          <a:p>
            <a:r>
              <a:rPr lang="en-US" sz="2000" b="1" dirty="0">
                <a:solidFill>
                  <a:srgbClr val="00B0F0"/>
                </a:solidFill>
              </a:rPr>
              <a:t>Hex digits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have 16 values 0 - 9  a - f (written in C as </a:t>
            </a:r>
            <a:r>
              <a:rPr lang="en-US" sz="2000" dirty="0">
                <a:solidFill>
                  <a:srgbClr val="0070C0"/>
                </a:solidFill>
              </a:rPr>
              <a:t>0x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0 – </a:t>
            </a:r>
            <a:r>
              <a:rPr lang="en-US" sz="2000" dirty="0">
                <a:solidFill>
                  <a:srgbClr val="0070C0"/>
                </a:solidFill>
              </a:rPr>
              <a:t>0x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f)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No standard prefix in C for binary (most use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hex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) </a:t>
            </a:r>
            <a:endParaRPr lang="en-US" sz="2000" dirty="0"/>
          </a:p>
          <a:p>
            <a:pPr lvl="1"/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(compiler) allows </a:t>
            </a:r>
            <a:r>
              <a:rPr lang="en-US" sz="2000" dirty="0">
                <a:solidFill>
                  <a:srgbClr val="0070C0"/>
                </a:solidFill>
              </a:rPr>
              <a:t>0b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prefix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others might not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EF59E7-3544-2C47-A0E9-FA7E4579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597" y="139663"/>
            <a:ext cx="10515600" cy="525966"/>
          </a:xfrm>
        </p:spPr>
        <p:txBody>
          <a:bodyPr/>
          <a:lstStyle/>
          <a:p>
            <a:r>
              <a:rPr lang="en-US" dirty="0"/>
              <a:t>Number Base Overview (as written in C)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F81C14-52A7-B448-8B68-B9644CC8F33E}"/>
              </a:ext>
            </a:extLst>
          </p:cNvPr>
          <p:cNvGraphicFramePr>
            <a:graphicFrameLocks noGrp="1"/>
          </p:cNvGraphicFramePr>
          <p:nvPr/>
        </p:nvGraphicFramePr>
        <p:xfrm>
          <a:off x="289110" y="3035366"/>
          <a:ext cx="11602814" cy="132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3518">
                  <a:extLst>
                    <a:ext uri="{9D8B030D-6E8A-4147-A177-3AD203B41FA5}">
                      <a16:colId xmlns:a16="http://schemas.microsoft.com/office/drawing/2014/main" val="39072302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1475302328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229470600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3653598114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6206888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488825259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22573835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3395438350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789219158"/>
                    </a:ext>
                  </a:extLst>
                </a:gridCol>
              </a:tblGrid>
              <a:tr h="206275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Hex digit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242248"/>
                  </a:ext>
                </a:extLst>
              </a:tr>
              <a:tr h="46408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Decimal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292737"/>
                  </a:ext>
                </a:extLst>
              </a:tr>
              <a:tr h="46408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Binary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5311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9ED8BD-B1AA-EE4F-8608-1FD928343777}"/>
              </a:ext>
            </a:extLst>
          </p:cNvPr>
          <p:cNvGraphicFramePr>
            <a:graphicFrameLocks noGrp="1"/>
          </p:cNvGraphicFramePr>
          <p:nvPr/>
        </p:nvGraphicFramePr>
        <p:xfrm>
          <a:off x="289110" y="4860595"/>
          <a:ext cx="11602814" cy="1416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3518">
                  <a:extLst>
                    <a:ext uri="{9D8B030D-6E8A-4147-A177-3AD203B41FA5}">
                      <a16:colId xmlns:a16="http://schemas.microsoft.com/office/drawing/2014/main" val="39072302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1475302328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229470600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3653598114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6206888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488825259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22573835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3395438350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789219158"/>
                    </a:ext>
                  </a:extLst>
                </a:gridCol>
              </a:tblGrid>
              <a:tr h="487879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Hex digit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242248"/>
                  </a:ext>
                </a:extLst>
              </a:tr>
              <a:tr h="46408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Decimal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292737"/>
                  </a:ext>
                </a:extLst>
              </a:tr>
              <a:tr h="46408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Binary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5311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9A3767-DE90-F143-8031-75925D06AFB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070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3F3EC4-B27D-2644-BF90-BFDCCA19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to Binary (group 4 bits per digit from the right)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4993B-3FCD-3743-84D3-6E6AE0395C3E}"/>
              </a:ext>
            </a:extLst>
          </p:cNvPr>
          <p:cNvSpPr txBox="1"/>
          <p:nvPr/>
        </p:nvSpPr>
        <p:spPr>
          <a:xfrm>
            <a:off x="999523" y="3140666"/>
            <a:ext cx="99132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</a:rPr>
              <a:t>1111  1010   0101  0011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7C832F-2B58-8140-B2F4-8DD7F1E63704}"/>
              </a:ext>
            </a:extLst>
          </p:cNvPr>
          <p:cNvGrpSpPr/>
          <p:nvPr/>
        </p:nvGrpSpPr>
        <p:grpSpPr>
          <a:xfrm>
            <a:off x="1163010" y="2913066"/>
            <a:ext cx="9749740" cy="515934"/>
            <a:chOff x="735538" y="3020158"/>
            <a:chExt cx="9749740" cy="515934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2B281DE2-D5E8-1F4E-90F1-17F1D8A54BF0}"/>
                </a:ext>
              </a:extLst>
            </p:cNvPr>
            <p:cNvSpPr/>
            <p:nvPr/>
          </p:nvSpPr>
          <p:spPr>
            <a:xfrm rot="5400000">
              <a:off x="6622382" y="2347415"/>
              <a:ext cx="457202" cy="1861421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78FBF0EB-4595-BD43-B747-87682E874EEB}"/>
                </a:ext>
              </a:extLst>
            </p:cNvPr>
            <p:cNvSpPr/>
            <p:nvPr/>
          </p:nvSpPr>
          <p:spPr>
            <a:xfrm rot="5400000">
              <a:off x="3900119" y="2310874"/>
              <a:ext cx="515933" cy="1934502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9CC85AB-9426-FF43-B2BD-83C97238BAFB}"/>
                </a:ext>
              </a:extLst>
            </p:cNvPr>
            <p:cNvSpPr/>
            <p:nvPr/>
          </p:nvSpPr>
          <p:spPr>
            <a:xfrm rot="5400000">
              <a:off x="1400854" y="2415342"/>
              <a:ext cx="455434" cy="1786066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9099E6A2-C546-5D4E-9C92-8F74E2E138D3}"/>
                </a:ext>
              </a:extLst>
            </p:cNvPr>
            <p:cNvSpPr/>
            <p:nvPr/>
          </p:nvSpPr>
          <p:spPr>
            <a:xfrm rot="5400000">
              <a:off x="9151778" y="2173224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2005905-DCEE-7C49-8F62-2BDB992CF89F}"/>
              </a:ext>
            </a:extLst>
          </p:cNvPr>
          <p:cNvSpPr txBox="1"/>
          <p:nvPr/>
        </p:nvSpPr>
        <p:spPr>
          <a:xfrm>
            <a:off x="823184" y="1884260"/>
            <a:ext cx="17860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70C0"/>
                </a:solidFill>
              </a:rPr>
              <a:t>0x  </a:t>
            </a:r>
            <a:r>
              <a:rPr lang="en-US" sz="6600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8BBD27-1266-6B4D-9341-E98FEBE77254}"/>
              </a:ext>
            </a:extLst>
          </p:cNvPr>
          <p:cNvSpPr txBox="1"/>
          <p:nvPr/>
        </p:nvSpPr>
        <p:spPr>
          <a:xfrm>
            <a:off x="4299390" y="1805070"/>
            <a:ext cx="655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31593B-0F7C-FB4F-A34D-2A18F3FCF062}"/>
              </a:ext>
            </a:extLst>
          </p:cNvPr>
          <p:cNvSpPr txBox="1"/>
          <p:nvPr/>
        </p:nvSpPr>
        <p:spPr>
          <a:xfrm>
            <a:off x="6950480" y="1908252"/>
            <a:ext cx="655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E19D03-4729-0145-9DD3-33DAB22F98EB}"/>
              </a:ext>
            </a:extLst>
          </p:cNvPr>
          <p:cNvSpPr txBox="1"/>
          <p:nvPr/>
        </p:nvSpPr>
        <p:spPr>
          <a:xfrm>
            <a:off x="9479875" y="1860232"/>
            <a:ext cx="655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A7036C-536F-4040-83FE-A427678D390A}"/>
              </a:ext>
            </a:extLst>
          </p:cNvPr>
          <p:cNvGrpSpPr/>
          <p:nvPr/>
        </p:nvGrpSpPr>
        <p:grpSpPr>
          <a:xfrm>
            <a:off x="2294478" y="4815067"/>
            <a:ext cx="7603043" cy="1654710"/>
            <a:chOff x="2294478" y="4175675"/>
            <a:chExt cx="7603043" cy="16547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2FC712A-E4BD-5146-A88F-791AA686C817}"/>
                </a:ext>
              </a:extLst>
            </p:cNvPr>
            <p:cNvSpPr txBox="1"/>
            <p:nvPr/>
          </p:nvSpPr>
          <p:spPr>
            <a:xfrm>
              <a:off x="2294478" y="4175675"/>
              <a:ext cx="7603043" cy="1015663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0070C0"/>
                  </a:solidFill>
                </a:rPr>
                <a:t>0b</a:t>
              </a:r>
              <a:r>
                <a:rPr lang="en-US" sz="6000" dirty="0">
                  <a:solidFill>
                    <a:schemeClr val="tx2"/>
                  </a:solidFill>
                </a:rPr>
                <a:t>1111101001010011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76D1E80-9B2D-B24F-8251-DB86A13252A1}"/>
                </a:ext>
              </a:extLst>
            </p:cNvPr>
            <p:cNvGrpSpPr/>
            <p:nvPr/>
          </p:nvGrpSpPr>
          <p:grpSpPr>
            <a:xfrm>
              <a:off x="2745333" y="5191338"/>
              <a:ext cx="4949754" cy="639047"/>
              <a:chOff x="548843" y="5957740"/>
              <a:chExt cx="4949754" cy="63904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44A0D0-4FF6-5741-A7D8-FE5CD5D30E82}"/>
                  </a:ext>
                </a:extLst>
              </p:cNvPr>
              <p:cNvSpPr txBox="1"/>
              <p:nvPr/>
            </p:nvSpPr>
            <p:spPr>
              <a:xfrm>
                <a:off x="1256730" y="6073567"/>
                <a:ext cx="42418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</a:rPr>
                  <a:t>binary start with a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0b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2"/>
                    </a:solidFill>
                  </a:rPr>
                  <a:t>in C</a:t>
                </a:r>
              </a:p>
            </p:txBody>
          </p:sp>
          <p:sp>
            <p:nvSpPr>
              <p:cNvPr id="22" name="Bent-Up Arrow 21">
                <a:extLst>
                  <a:ext uri="{FF2B5EF4-FFF2-40B4-BE49-F238E27FC236}">
                    <a16:creationId xmlns:a16="http://schemas.microsoft.com/office/drawing/2014/main" id="{A9B20044-B22B-0946-B806-4C3CA29C91CA}"/>
                  </a:ext>
                </a:extLst>
              </p:cNvPr>
              <p:cNvSpPr/>
              <p:nvPr/>
            </p:nvSpPr>
            <p:spPr>
              <a:xfrm flipH="1">
                <a:off x="548843" y="5957740"/>
                <a:ext cx="738963" cy="47134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56A06A8-6CEC-E24A-9585-B2CBCD3B9C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1">
                <a:extLst>
                  <a:ext uri="{FF2B5EF4-FFF2-40B4-BE49-F238E27FC236}">
                    <a16:creationId xmlns:a16="http://schemas.microsoft.com/office/drawing/2014/main" id="{EBEFEAA0-5997-0144-B72C-2F39F139DDD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96577" y="985491"/>
                <a:ext cx="9648448" cy="600108"/>
              </a:xfrm>
            </p:spPr>
            <p:txBody>
              <a:bodyPr/>
              <a:lstStyle/>
              <a:p>
                <a:r>
                  <a:rPr lang="en-US" sz="3200" dirty="0"/>
                  <a:t>Each Hex digit is 4 bits in base 2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3200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Content Placeholder 1">
                <a:extLst>
                  <a:ext uri="{FF2B5EF4-FFF2-40B4-BE49-F238E27FC236}">
                    <a16:creationId xmlns:a16="http://schemas.microsoft.com/office/drawing/2014/main" id="{EBEFEAA0-5997-0144-B72C-2F39F139DD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96577" y="985491"/>
                <a:ext cx="9648448" cy="600108"/>
              </a:xfrm>
              <a:blipFill>
                <a:blip r:embed="rId2"/>
                <a:stretch>
                  <a:fillRect l="-1445" t="-4167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5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C3787C-6C07-16C4-8689-94F21D7A4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212" y="762095"/>
            <a:ext cx="5593443" cy="559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53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6464EC4-7EB7-A44F-BAC6-14494643FCFD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63968" y="1067360"/>
                <a:ext cx="9648448" cy="600108"/>
              </a:xfrm>
            </p:spPr>
            <p:txBody>
              <a:bodyPr/>
              <a:lstStyle/>
              <a:p>
                <a:r>
                  <a:rPr lang="en-US" sz="3200" dirty="0"/>
                  <a:t>4 binary bits is one Hex digit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 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4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3200" dirty="0"/>
                          <m:t> =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</m:oMath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6464EC4-7EB7-A44F-BAC6-14494643FC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63968" y="1067360"/>
                <a:ext cx="9648448" cy="600108"/>
              </a:xfrm>
              <a:blipFill>
                <a:blip r:embed="rId2"/>
                <a:stretch>
                  <a:fillRect l="-1445" t="-416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93F3EC4-B27D-2644-BF90-BFDCCA19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68" y="192456"/>
            <a:ext cx="10515600" cy="715294"/>
          </a:xfrm>
        </p:spPr>
        <p:txBody>
          <a:bodyPr/>
          <a:lstStyle/>
          <a:p>
            <a:r>
              <a:rPr lang="en-US" dirty="0"/>
              <a:t>Binary to Hex (group 4 bits per digit from the right)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4993B-3FCD-3743-84D3-6E6AE0395C3E}"/>
              </a:ext>
            </a:extLst>
          </p:cNvPr>
          <p:cNvSpPr txBox="1"/>
          <p:nvPr/>
        </p:nvSpPr>
        <p:spPr>
          <a:xfrm>
            <a:off x="261886" y="2185517"/>
            <a:ext cx="109456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rgbClr val="0070C0"/>
                </a:solidFill>
              </a:rPr>
              <a:t>0b  </a:t>
            </a:r>
            <a:r>
              <a:rPr lang="en-US" sz="6600" dirty="0">
                <a:solidFill>
                  <a:schemeClr val="tx2"/>
                </a:solidFill>
              </a:rPr>
              <a:t>0110   1010   0011   1111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CD63C2-20FC-0F44-80A0-1C851F90C311}"/>
              </a:ext>
            </a:extLst>
          </p:cNvPr>
          <p:cNvGrpSpPr/>
          <p:nvPr/>
        </p:nvGrpSpPr>
        <p:grpSpPr>
          <a:xfrm>
            <a:off x="1820972" y="3041041"/>
            <a:ext cx="9386538" cy="450579"/>
            <a:chOff x="599496" y="2648069"/>
            <a:chExt cx="10593238" cy="509769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2B281DE2-D5E8-1F4E-90F1-17F1D8A54BF0}"/>
                </a:ext>
              </a:extLst>
            </p:cNvPr>
            <p:cNvSpPr/>
            <p:nvPr/>
          </p:nvSpPr>
          <p:spPr>
            <a:xfrm rot="16200000">
              <a:off x="7087386" y="1824338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78FBF0EB-4595-BD43-B747-87682E874EEB}"/>
                </a:ext>
              </a:extLst>
            </p:cNvPr>
            <p:cNvSpPr/>
            <p:nvPr/>
          </p:nvSpPr>
          <p:spPr>
            <a:xfrm rot="16200000">
              <a:off x="4225302" y="1818725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9CC85AB-9426-FF43-B2BD-83C97238BAFB}"/>
                </a:ext>
              </a:extLst>
            </p:cNvPr>
            <p:cNvSpPr/>
            <p:nvPr/>
          </p:nvSpPr>
          <p:spPr>
            <a:xfrm rot="16200000">
              <a:off x="1475796" y="1818725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9099E6A2-C546-5D4E-9C92-8F74E2E138D3}"/>
                </a:ext>
              </a:extLst>
            </p:cNvPr>
            <p:cNvSpPr/>
            <p:nvPr/>
          </p:nvSpPr>
          <p:spPr>
            <a:xfrm rot="16200000">
              <a:off x="9859234" y="1771769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F5C50B-3DDB-554D-B124-8A3499EB50F6}"/>
              </a:ext>
            </a:extLst>
          </p:cNvPr>
          <p:cNvGrpSpPr/>
          <p:nvPr/>
        </p:nvGrpSpPr>
        <p:grpSpPr>
          <a:xfrm>
            <a:off x="2522740" y="3388540"/>
            <a:ext cx="7874146" cy="1014341"/>
            <a:chOff x="1870785" y="3547769"/>
            <a:chExt cx="7874146" cy="1014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005905-DCEE-7C49-8F62-2BDB992CF89F}"/>
                </a:ext>
              </a:extLst>
            </p:cNvPr>
            <p:cNvSpPr txBox="1"/>
            <p:nvPr/>
          </p:nvSpPr>
          <p:spPr>
            <a:xfrm>
              <a:off x="1870785" y="3554923"/>
              <a:ext cx="5693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8BBD27-1266-6B4D-9341-E98FEBE77254}"/>
                </a:ext>
              </a:extLst>
            </p:cNvPr>
            <p:cNvSpPr txBox="1"/>
            <p:nvPr/>
          </p:nvSpPr>
          <p:spPr>
            <a:xfrm>
              <a:off x="4303540" y="3547769"/>
              <a:ext cx="5693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31593B-0F7C-FB4F-A34D-2A18F3FCF062}"/>
                </a:ext>
              </a:extLst>
            </p:cNvPr>
            <p:cNvSpPr txBox="1"/>
            <p:nvPr/>
          </p:nvSpPr>
          <p:spPr>
            <a:xfrm>
              <a:off x="6838598" y="3638780"/>
              <a:ext cx="5693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E19D03-4729-0145-9DD3-33DAB22F98EB}"/>
                </a:ext>
              </a:extLst>
            </p:cNvPr>
            <p:cNvSpPr txBox="1"/>
            <p:nvPr/>
          </p:nvSpPr>
          <p:spPr>
            <a:xfrm>
              <a:off x="9367905" y="3604385"/>
              <a:ext cx="3770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</a:rPr>
                <a:t>f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32D388A-8BEA-A546-8E63-EF7E1B527D01}"/>
              </a:ext>
            </a:extLst>
          </p:cNvPr>
          <p:cNvGrpSpPr/>
          <p:nvPr/>
        </p:nvGrpSpPr>
        <p:grpSpPr>
          <a:xfrm>
            <a:off x="1331869" y="4649846"/>
            <a:ext cx="6011428" cy="1691809"/>
            <a:chOff x="1331869" y="4649846"/>
            <a:chExt cx="6011428" cy="169180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7005E3-E632-9348-98B2-C1092C33689F}"/>
                </a:ext>
              </a:extLst>
            </p:cNvPr>
            <p:cNvSpPr txBox="1"/>
            <p:nvPr/>
          </p:nvSpPr>
          <p:spPr>
            <a:xfrm>
              <a:off x="4848703" y="4649846"/>
              <a:ext cx="2494594" cy="1015663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0070C0"/>
                  </a:solidFill>
                </a:rPr>
                <a:t>0x</a:t>
              </a:r>
              <a:r>
                <a:rPr lang="en-US" sz="6000" dirty="0">
                  <a:solidFill>
                    <a:schemeClr val="tx2"/>
                  </a:solidFill>
                </a:rPr>
                <a:t>6a3f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8386C1C-B772-2649-9F9A-2F9B46474443}"/>
                </a:ext>
              </a:extLst>
            </p:cNvPr>
            <p:cNvGrpSpPr/>
            <p:nvPr/>
          </p:nvGrpSpPr>
          <p:grpSpPr>
            <a:xfrm>
              <a:off x="1331869" y="5665509"/>
              <a:ext cx="4129461" cy="676146"/>
              <a:chOff x="781904" y="5976594"/>
              <a:chExt cx="4129461" cy="67614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C2C3B6-86DB-954D-9A5B-9DFCE1350A20}"/>
                  </a:ext>
                </a:extLst>
              </p:cNvPr>
              <p:cNvSpPr txBox="1"/>
              <p:nvPr/>
            </p:nvSpPr>
            <p:spPr>
              <a:xfrm>
                <a:off x="781904" y="6129520"/>
                <a:ext cx="35205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</a:rPr>
                  <a:t>hex start with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0x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2"/>
                    </a:solidFill>
                  </a:rPr>
                  <a:t>in C</a:t>
                </a:r>
              </a:p>
            </p:txBody>
          </p:sp>
          <p:sp>
            <p:nvSpPr>
              <p:cNvPr id="14" name="Bent-Up Arrow 13">
                <a:extLst>
                  <a:ext uri="{FF2B5EF4-FFF2-40B4-BE49-F238E27FC236}">
                    <a16:creationId xmlns:a16="http://schemas.microsoft.com/office/drawing/2014/main" id="{3C469238-6E56-C749-AC45-9044C43BED99}"/>
                  </a:ext>
                </a:extLst>
              </p:cNvPr>
              <p:cNvSpPr/>
              <p:nvPr/>
            </p:nvSpPr>
            <p:spPr>
              <a:xfrm>
                <a:off x="4392891" y="5976594"/>
                <a:ext cx="518474" cy="47134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6478AB6-F9D9-E442-BC29-002350CA6BB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7184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5F26-BCA0-AA4D-B7E7-68AF2156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B20F9-0EBF-EC4B-B45C-09797F5F0BE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3456" y="1130698"/>
            <a:ext cx="7572895" cy="45051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dirty="0">
                <a:solidFill>
                  <a:srgbClr val="2C895B"/>
                </a:solidFill>
              </a:rPr>
              <a:t>address</a:t>
            </a:r>
            <a:r>
              <a:rPr lang="en-US" sz="2400" dirty="0"/>
              <a:t> refers to a location in memory, the </a:t>
            </a:r>
            <a:r>
              <a:rPr lang="en-US" sz="2400" dirty="0">
                <a:solidFill>
                  <a:srgbClr val="F37440"/>
                </a:solidFill>
              </a:rPr>
              <a:t>lowest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F37440"/>
                </a:solidFill>
              </a:rPr>
              <a:t>first byte </a:t>
            </a:r>
            <a:r>
              <a:rPr lang="en-US" sz="2400" dirty="0"/>
              <a:t>in a </a:t>
            </a:r>
            <a:r>
              <a:rPr lang="en-US" sz="2400" dirty="0">
                <a:solidFill>
                  <a:srgbClr val="0070C0"/>
                </a:solidFill>
              </a:rPr>
              <a:t>contiguous sequence of bytes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rgbClr val="0070C0"/>
                </a:solidFill>
              </a:rPr>
              <a:t>pointer</a:t>
            </a:r>
            <a:r>
              <a:rPr lang="en-US" sz="2400" dirty="0"/>
              <a:t> is a </a:t>
            </a:r>
            <a:r>
              <a:rPr lang="en-US" sz="2400" dirty="0">
                <a:solidFill>
                  <a:schemeClr val="accent5"/>
                </a:solidFill>
              </a:rPr>
              <a:t>variable</a:t>
            </a:r>
            <a:r>
              <a:rPr lang="en-US" sz="2400" dirty="0"/>
              <a:t> whose </a:t>
            </a:r>
            <a:r>
              <a:rPr lang="en-US" sz="2400" dirty="0">
                <a:solidFill>
                  <a:srgbClr val="F3753F"/>
                </a:solidFill>
              </a:rPr>
              <a:t>contents</a:t>
            </a:r>
            <a:r>
              <a:rPr lang="en-US" sz="2400" dirty="0"/>
              <a:t> (or value) can be properly used as an </a:t>
            </a:r>
            <a:r>
              <a:rPr lang="en-US" sz="2400" dirty="0">
                <a:solidFill>
                  <a:srgbClr val="2C895B"/>
                </a:solidFill>
              </a:rPr>
              <a:t>address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2C895B"/>
                </a:solidFill>
              </a:rPr>
              <a:t>value in a pointer </a:t>
            </a:r>
            <a:r>
              <a:rPr lang="en-US" sz="2400" i="1" dirty="0">
                <a:solidFill>
                  <a:srgbClr val="0070C0"/>
                </a:solidFill>
              </a:rPr>
              <a:t>should</a:t>
            </a:r>
            <a:r>
              <a:rPr lang="en-US" sz="2400" dirty="0">
                <a:solidFill>
                  <a:schemeClr val="tx2"/>
                </a:solidFill>
              </a:rPr>
              <a:t> be a</a:t>
            </a:r>
            <a:r>
              <a:rPr lang="en-US" sz="2400" dirty="0">
                <a:solidFill>
                  <a:srgbClr val="2C895B"/>
                </a:solidFill>
              </a:rPr>
              <a:t> valid address </a:t>
            </a:r>
            <a:r>
              <a:rPr lang="en-US" sz="2400" dirty="0">
                <a:solidFill>
                  <a:srgbClr val="F37440"/>
                </a:solidFill>
              </a:rPr>
              <a:t>allocated to the process</a:t>
            </a:r>
            <a:r>
              <a:rPr lang="en-US" sz="2400" dirty="0">
                <a:solidFill>
                  <a:srgbClr val="2C895B"/>
                </a:solidFill>
              </a:rPr>
              <a:t> by the </a:t>
            </a:r>
            <a:r>
              <a:rPr lang="en-US" sz="2400" dirty="0">
                <a:solidFill>
                  <a:srgbClr val="7030A0"/>
                </a:solidFill>
              </a:rPr>
              <a:t>operating system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0070C0"/>
                </a:solidFill>
              </a:rPr>
              <a:t>variable x </a:t>
            </a:r>
            <a:r>
              <a:rPr lang="en-US" sz="2400" dirty="0">
                <a:solidFill>
                  <a:schemeClr val="tx2"/>
                </a:solidFill>
              </a:rPr>
              <a:t>is at </a:t>
            </a:r>
            <a:r>
              <a:rPr lang="en-US" sz="2400" dirty="0">
                <a:solidFill>
                  <a:srgbClr val="00B050"/>
                </a:solidFill>
              </a:rPr>
              <a:t>memory address 0x90001008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0070C0"/>
                </a:solidFill>
              </a:rPr>
              <a:t>variable </a:t>
            </a:r>
            <a:r>
              <a:rPr lang="en-US" sz="2400" dirty="0" err="1">
                <a:solidFill>
                  <a:srgbClr val="0070C0"/>
                </a:solidFill>
              </a:rPr>
              <a:t>pt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is at </a:t>
            </a:r>
            <a:r>
              <a:rPr lang="en-US" sz="2400" dirty="0">
                <a:solidFill>
                  <a:srgbClr val="00B050"/>
                </a:solidFill>
              </a:rPr>
              <a:t>memory location 0x90001000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FF0000"/>
                </a:solidFill>
              </a:rPr>
              <a:t>contents</a:t>
            </a:r>
            <a:r>
              <a:rPr lang="en-US" sz="2400" dirty="0">
                <a:solidFill>
                  <a:schemeClr val="tx2"/>
                </a:solidFill>
              </a:rPr>
              <a:t> of </a:t>
            </a:r>
            <a:r>
              <a:rPr lang="en-US" sz="2400" dirty="0" err="1">
                <a:solidFill>
                  <a:srgbClr val="0070C0"/>
                </a:solidFill>
              </a:rPr>
              <a:t>pt</a:t>
            </a:r>
            <a:r>
              <a:rPr lang="en-US" sz="2400" dirty="0">
                <a:solidFill>
                  <a:schemeClr val="tx2"/>
                </a:solidFill>
              </a:rPr>
              <a:t> is the </a:t>
            </a:r>
            <a:r>
              <a:rPr lang="en-US" sz="2400" dirty="0">
                <a:solidFill>
                  <a:srgbClr val="0070C0"/>
                </a:solidFill>
              </a:rPr>
              <a:t>address of x </a:t>
            </a:r>
            <a:r>
              <a:rPr lang="en-US" sz="2400" dirty="0">
                <a:solidFill>
                  <a:srgbClr val="2C895B"/>
                </a:solidFill>
              </a:rPr>
              <a:t>0x90001008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6E8B7D4-107F-A74A-A409-EE348E96CAB2}"/>
              </a:ext>
            </a:extLst>
          </p:cNvPr>
          <p:cNvGrpSpPr/>
          <p:nvPr/>
        </p:nvGrpSpPr>
        <p:grpSpPr>
          <a:xfrm>
            <a:off x="9558921" y="964406"/>
            <a:ext cx="2582734" cy="5530105"/>
            <a:chOff x="10375708" y="710592"/>
            <a:chExt cx="2582734" cy="5530105"/>
          </a:xfrm>
        </p:grpSpPr>
        <p:sp>
          <p:nvSpPr>
            <p:cNvPr id="40" name="Rectangle 2">
              <a:extLst>
                <a:ext uri="{FF2B5EF4-FFF2-40B4-BE49-F238E27FC236}">
                  <a16:creationId xmlns:a16="http://schemas.microsoft.com/office/drawing/2014/main" id="{C536C89B-E897-B745-A8CD-DD64D9B635DD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568416" y="1306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1" name="Rectangle 3">
              <a:extLst>
                <a:ext uri="{FF2B5EF4-FFF2-40B4-BE49-F238E27FC236}">
                  <a16:creationId xmlns:a16="http://schemas.microsoft.com/office/drawing/2014/main" id="{720D2B7D-2739-5740-BCCA-D84B45087F2F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568416" y="1611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5BE3C6E0-D573-E94A-BB1E-9B4D2ECC27E9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68416" y="19159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603C7C34-A775-9F47-8220-51F2A4EFDA2A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568416" y="2220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4" name="Rectangle 6">
              <a:extLst>
                <a:ext uri="{FF2B5EF4-FFF2-40B4-BE49-F238E27FC236}">
                  <a16:creationId xmlns:a16="http://schemas.microsoft.com/office/drawing/2014/main" id="{80206564-EFD7-E344-9952-8EA4E16007BA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568416" y="25255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5" name="Rectangle 7">
              <a:extLst>
                <a:ext uri="{FF2B5EF4-FFF2-40B4-BE49-F238E27FC236}">
                  <a16:creationId xmlns:a16="http://schemas.microsoft.com/office/drawing/2014/main" id="{B8378EF2-4842-1544-BC3E-CE931B9DD0C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68416" y="28303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6" name="Rectangle 8">
              <a:extLst>
                <a:ext uri="{FF2B5EF4-FFF2-40B4-BE49-F238E27FC236}">
                  <a16:creationId xmlns:a16="http://schemas.microsoft.com/office/drawing/2014/main" id="{5D961640-7519-C945-B30D-A2CF246ED107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8416" y="31351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7" name="Rectangle 9">
              <a:extLst>
                <a:ext uri="{FF2B5EF4-FFF2-40B4-BE49-F238E27FC236}">
                  <a16:creationId xmlns:a16="http://schemas.microsoft.com/office/drawing/2014/main" id="{54EE768F-A700-B846-9E40-D957FD37A7B5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568416" y="34399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77</a:t>
              </a:r>
            </a:p>
          </p:txBody>
        </p:sp>
        <p:sp>
          <p:nvSpPr>
            <p:cNvPr id="48" name="Rectangle 10">
              <a:extLst>
                <a:ext uri="{FF2B5EF4-FFF2-40B4-BE49-F238E27FC236}">
                  <a16:creationId xmlns:a16="http://schemas.microsoft.com/office/drawing/2014/main" id="{282348BA-5373-594D-B81D-ED7D6328AF73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68416" y="3744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9" name="Rectangle 11">
              <a:extLst>
                <a:ext uri="{FF2B5EF4-FFF2-40B4-BE49-F238E27FC236}">
                  <a16:creationId xmlns:a16="http://schemas.microsoft.com/office/drawing/2014/main" id="{218B30D4-670C-174E-8E82-04D994EC2F3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68416" y="40495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0" name="Rectangle 12">
              <a:extLst>
                <a:ext uri="{FF2B5EF4-FFF2-40B4-BE49-F238E27FC236}">
                  <a16:creationId xmlns:a16="http://schemas.microsoft.com/office/drawing/2014/main" id="{4943FB56-9E25-4A4E-86EA-89118D9EF170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568416" y="4354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1" name="Rectangle 13">
              <a:extLst>
                <a:ext uri="{FF2B5EF4-FFF2-40B4-BE49-F238E27FC236}">
                  <a16:creationId xmlns:a16="http://schemas.microsoft.com/office/drawing/2014/main" id="{194A50F6-7F98-CC45-B272-56129C3720E7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68416" y="4659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2" name="Text Box 37">
              <a:extLst>
                <a:ext uri="{FF2B5EF4-FFF2-40B4-BE49-F238E27FC236}">
                  <a16:creationId xmlns:a16="http://schemas.microsoft.com/office/drawing/2014/main" id="{CD856DFB-8F3A-424B-B58B-0AF7D0E02C0C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375708" y="948381"/>
              <a:ext cx="99501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(1 Byte)</a:t>
              </a:r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859249ED-B2CD-2C4D-95B4-B259BB9CB3AC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68416" y="49639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90</a:t>
              </a:r>
            </a:p>
          </p:txBody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A79BFF68-506C-8D49-82CE-7C95EE699B5E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568416" y="52687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5" name="Rectangle 43">
              <a:extLst>
                <a:ext uri="{FF2B5EF4-FFF2-40B4-BE49-F238E27FC236}">
                  <a16:creationId xmlns:a16="http://schemas.microsoft.com/office/drawing/2014/main" id="{BD00D6C6-C90C-2A47-9F27-233CA4939E9C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68416" y="55735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01</a:t>
              </a:r>
            </a:p>
          </p:txBody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0EFA27C5-93FC-1C42-974C-BE23A4BDF28B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568416" y="58783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08</a:t>
              </a:r>
            </a:p>
          </p:txBody>
        </p:sp>
        <p:sp>
          <p:nvSpPr>
            <p:cNvPr id="57" name="Rectangle 14">
              <a:extLst>
                <a:ext uri="{FF2B5EF4-FFF2-40B4-BE49-F238E27FC236}">
                  <a16:creationId xmlns:a16="http://schemas.microsoft.com/office/drawing/2014/main" id="{0834145F-128A-FF4F-9ABA-963983B9916A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223864" y="5871365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0x90001000</a:t>
              </a:r>
            </a:p>
          </p:txBody>
        </p:sp>
        <p:sp>
          <p:nvSpPr>
            <p:cNvPr id="58" name="Rectangle 15">
              <a:extLst>
                <a:ext uri="{FF2B5EF4-FFF2-40B4-BE49-F238E27FC236}">
                  <a16:creationId xmlns:a16="http://schemas.microsoft.com/office/drawing/2014/main" id="{F806CA0B-4C4B-844A-A5AD-00AD82D75FC4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223864" y="5521631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0x90001001</a:t>
              </a:r>
            </a:p>
          </p:txBody>
        </p:sp>
        <p:sp>
          <p:nvSpPr>
            <p:cNvPr id="59" name="Rectangle 16">
              <a:extLst>
                <a:ext uri="{FF2B5EF4-FFF2-40B4-BE49-F238E27FC236}">
                  <a16:creationId xmlns:a16="http://schemas.microsoft.com/office/drawing/2014/main" id="{A71DB83D-4E52-2C44-A02D-62FCCA0A3190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223864" y="5233442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0x90001002</a:t>
              </a:r>
            </a:p>
          </p:txBody>
        </p:sp>
        <p:sp>
          <p:nvSpPr>
            <p:cNvPr id="60" name="Rectangle 17">
              <a:extLst>
                <a:ext uri="{FF2B5EF4-FFF2-40B4-BE49-F238E27FC236}">
                  <a16:creationId xmlns:a16="http://schemas.microsoft.com/office/drawing/2014/main" id="{82B82AE0-19D7-104B-B12F-905D26AF307B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223864" y="492544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0x90001003</a:t>
              </a:r>
            </a:p>
          </p:txBody>
        </p:sp>
        <p:sp>
          <p:nvSpPr>
            <p:cNvPr id="61" name="Rectangle 18">
              <a:extLst>
                <a:ext uri="{FF2B5EF4-FFF2-40B4-BE49-F238E27FC236}">
                  <a16:creationId xmlns:a16="http://schemas.microsoft.com/office/drawing/2014/main" id="{DDFCF367-3CE8-7442-AFF0-94B939B4D70D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223864" y="4627682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0x90001004</a:t>
              </a:r>
            </a:p>
          </p:txBody>
        </p:sp>
        <p:sp>
          <p:nvSpPr>
            <p:cNvPr id="62" name="Rectangle 19">
              <a:extLst>
                <a:ext uri="{FF2B5EF4-FFF2-40B4-BE49-F238E27FC236}">
                  <a16:creationId xmlns:a16="http://schemas.microsoft.com/office/drawing/2014/main" id="{8222449F-36CF-6340-BDC2-B6C0D2DDD13E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223864" y="431784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0x90001005</a:t>
              </a:r>
            </a:p>
          </p:txBody>
        </p:sp>
        <p:sp>
          <p:nvSpPr>
            <p:cNvPr id="63" name="Rectangle 20">
              <a:extLst>
                <a:ext uri="{FF2B5EF4-FFF2-40B4-BE49-F238E27FC236}">
                  <a16:creationId xmlns:a16="http://schemas.microsoft.com/office/drawing/2014/main" id="{FE825607-3843-184C-8BBA-10E269A4E06E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223864" y="402467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0x90001006</a:t>
              </a:r>
            </a:p>
          </p:txBody>
        </p:sp>
        <p:sp>
          <p:nvSpPr>
            <p:cNvPr id="64" name="Rectangle 21">
              <a:extLst>
                <a:ext uri="{FF2B5EF4-FFF2-40B4-BE49-F238E27FC236}">
                  <a16:creationId xmlns:a16="http://schemas.microsoft.com/office/drawing/2014/main" id="{5CA86F16-1706-6543-9B18-A5BF3E764D0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223864" y="371367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0x90001007</a:t>
              </a:r>
            </a:p>
          </p:txBody>
        </p:sp>
        <p:sp>
          <p:nvSpPr>
            <p:cNvPr id="65" name="Rectangle 22">
              <a:extLst>
                <a:ext uri="{FF2B5EF4-FFF2-40B4-BE49-F238E27FC236}">
                  <a16:creationId xmlns:a16="http://schemas.microsoft.com/office/drawing/2014/main" id="{E890D3E2-B169-114D-AB8F-DE00702E20D4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223864" y="341879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90001008</a:t>
              </a:r>
            </a:p>
          </p:txBody>
        </p:sp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5C5C63E2-DE39-3544-A607-89271555E390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223864" y="314108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0x90001009</a:t>
              </a:r>
            </a:p>
          </p:txBody>
        </p:sp>
        <p:sp>
          <p:nvSpPr>
            <p:cNvPr id="67" name="Rectangle 24">
              <a:extLst>
                <a:ext uri="{FF2B5EF4-FFF2-40B4-BE49-F238E27FC236}">
                  <a16:creationId xmlns:a16="http://schemas.microsoft.com/office/drawing/2014/main" id="{012CBB8D-C2C4-5942-8946-74081B0358AB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223864" y="2831209"/>
              <a:ext cx="136608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0x9000100A</a:t>
              </a:r>
            </a:p>
          </p:txBody>
        </p:sp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94845B1D-D78A-5147-BB5B-DA55D720FA4B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223864" y="2521334"/>
              <a:ext cx="135646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0x9000100B</a:t>
              </a:r>
            </a:p>
          </p:txBody>
        </p:sp>
        <p:sp>
          <p:nvSpPr>
            <p:cNvPr id="69" name="Rectangle 40">
              <a:extLst>
                <a:ext uri="{FF2B5EF4-FFF2-40B4-BE49-F238E27FC236}">
                  <a16:creationId xmlns:a16="http://schemas.microsoft.com/office/drawing/2014/main" id="{A60D8C2E-B4D2-6B43-A976-BAE07E26B0AF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223864" y="2211459"/>
              <a:ext cx="134844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0x9000100C</a:t>
              </a:r>
            </a:p>
          </p:txBody>
        </p:sp>
        <p:sp>
          <p:nvSpPr>
            <p:cNvPr id="70" name="Rectangle 42">
              <a:extLst>
                <a:ext uri="{FF2B5EF4-FFF2-40B4-BE49-F238E27FC236}">
                  <a16:creationId xmlns:a16="http://schemas.microsoft.com/office/drawing/2014/main" id="{5D8B14BC-238D-664A-8F34-A1B1956FE230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223864" y="1931614"/>
              <a:ext cx="137249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0x9000100D</a:t>
              </a:r>
            </a:p>
          </p:txBody>
        </p:sp>
        <p:sp>
          <p:nvSpPr>
            <p:cNvPr id="71" name="Rectangle 44">
              <a:extLst>
                <a:ext uri="{FF2B5EF4-FFF2-40B4-BE49-F238E27FC236}">
                  <a16:creationId xmlns:a16="http://schemas.microsoft.com/office/drawing/2014/main" id="{824DF390-FAB8-AC44-8ECC-165BAF81D6AA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1223864" y="1605636"/>
              <a:ext cx="133882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0x9000100E</a:t>
              </a:r>
            </a:p>
          </p:txBody>
        </p:sp>
        <p:sp>
          <p:nvSpPr>
            <p:cNvPr id="72" name="Rectangle 46">
              <a:extLst>
                <a:ext uri="{FF2B5EF4-FFF2-40B4-BE49-F238E27FC236}">
                  <a16:creationId xmlns:a16="http://schemas.microsoft.com/office/drawing/2014/main" id="{DF83A5D1-7E38-7448-ADE9-9201EA698DB3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23864" y="1297500"/>
              <a:ext cx="133241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0x9000100F</a:t>
              </a:r>
            </a:p>
          </p:txBody>
        </p:sp>
        <p:sp>
          <p:nvSpPr>
            <p:cNvPr id="73" name="Text Box 36">
              <a:extLst>
                <a:ext uri="{FF2B5EF4-FFF2-40B4-BE49-F238E27FC236}">
                  <a16:creationId xmlns:a16="http://schemas.microsoft.com/office/drawing/2014/main" id="{CA9B6C6C-86A4-2348-86AA-85DF048A0318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1223864" y="710592"/>
              <a:ext cx="1734578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32-bit address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(hex)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40BDAB4-013F-4343-916B-CDA3474DA128}"/>
              </a:ext>
            </a:extLst>
          </p:cNvPr>
          <p:cNvSpPr txBox="1"/>
          <p:nvPr/>
        </p:nvSpPr>
        <p:spPr>
          <a:xfrm>
            <a:off x="8312199" y="3393945"/>
            <a:ext cx="1540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int x = </a:t>
            </a:r>
          </a:p>
          <a:p>
            <a:r>
              <a:rPr lang="en-US" sz="2000" dirty="0">
                <a:solidFill>
                  <a:schemeClr val="tx2"/>
                </a:solidFill>
              </a:rPr>
              <a:t>0x77; ------&gt;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4E48D1-9CAE-A344-9B29-F45D1D700D93}"/>
              </a:ext>
            </a:extLst>
          </p:cNvPr>
          <p:cNvSpPr txBox="1"/>
          <p:nvPr/>
        </p:nvSpPr>
        <p:spPr>
          <a:xfrm>
            <a:off x="6989721" y="6216274"/>
            <a:ext cx="2863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pt</a:t>
            </a:r>
            <a:r>
              <a:rPr lang="en-US" sz="2000" dirty="0">
                <a:solidFill>
                  <a:schemeClr val="tx2"/>
                </a:solidFill>
              </a:rPr>
              <a:t> is a pointer to x------&gt;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5C4203-3EF1-674E-83DF-922A78B483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F57E8-C69F-BC4B-956A-E5E1891481C8}"/>
              </a:ext>
            </a:extLst>
          </p:cNvPr>
          <p:cNvSpPr txBox="1"/>
          <p:nvPr/>
        </p:nvSpPr>
        <p:spPr>
          <a:xfrm>
            <a:off x="-2196548" y="-28028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4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5D8D-4C9C-8E49-93EA-A76C3113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Memory: Size and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0F98-23A8-DA4D-AEDA-0D7A87F6BB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2" y="835293"/>
            <a:ext cx="11181158" cy="27328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accent5"/>
                </a:solidFill>
              </a:rPr>
              <a:t>number of </a:t>
            </a:r>
            <a:r>
              <a:rPr lang="en-US" sz="2800" b="1" dirty="0">
                <a:solidFill>
                  <a:schemeClr val="accent5"/>
                </a:solidFill>
              </a:rPr>
              <a:t>contiguous bytes </a:t>
            </a:r>
            <a:r>
              <a:rPr lang="en-US" sz="2800" dirty="0">
                <a:solidFill>
                  <a:schemeClr val="accent5"/>
                </a:solidFill>
              </a:rPr>
              <a:t>a variable uses </a:t>
            </a:r>
            <a:r>
              <a:rPr lang="en-US" sz="2800" dirty="0"/>
              <a:t>is based on the </a:t>
            </a:r>
            <a:r>
              <a:rPr lang="en-US" sz="2800" i="1" dirty="0">
                <a:solidFill>
                  <a:schemeClr val="accent5"/>
                </a:solidFill>
              </a:rPr>
              <a:t>type</a:t>
            </a:r>
            <a:r>
              <a:rPr lang="en-US" sz="2800" dirty="0"/>
              <a:t> of the variable</a:t>
            </a:r>
          </a:p>
          <a:p>
            <a:pPr lvl="1">
              <a:defRPr/>
            </a:pPr>
            <a:r>
              <a:rPr lang="en-US" sz="2600" dirty="0"/>
              <a:t>Different </a:t>
            </a:r>
            <a:r>
              <a:rPr lang="en-US" sz="2600" dirty="0">
                <a:solidFill>
                  <a:srgbClr val="2C895B"/>
                </a:solidFill>
              </a:rPr>
              <a:t>variable types </a:t>
            </a:r>
            <a:r>
              <a:rPr lang="en-US" sz="2600" dirty="0"/>
              <a:t>require </a:t>
            </a:r>
            <a:r>
              <a:rPr lang="en-US" sz="2600" dirty="0">
                <a:solidFill>
                  <a:srgbClr val="0070C0"/>
                </a:solidFill>
              </a:rPr>
              <a:t>different numbers </a:t>
            </a:r>
            <a:r>
              <a:rPr lang="en-US" sz="2600" dirty="0"/>
              <a:t>of </a:t>
            </a:r>
            <a:r>
              <a:rPr lang="en-US" sz="2600" dirty="0">
                <a:solidFill>
                  <a:srgbClr val="2C895B"/>
                </a:solidFill>
              </a:rPr>
              <a:t>contiguous bytes</a:t>
            </a:r>
          </a:p>
          <a:p>
            <a:pPr>
              <a:defRPr/>
            </a:pPr>
            <a:r>
              <a:rPr lang="en-US" sz="2600" b="1" i="1" dirty="0"/>
              <a:t>Variable names </a:t>
            </a:r>
            <a:r>
              <a:rPr lang="en-US" sz="2600" dirty="0"/>
              <a:t>map to a </a:t>
            </a:r>
            <a:r>
              <a:rPr lang="en-US" sz="2600" i="1" u="sng" dirty="0">
                <a:solidFill>
                  <a:schemeClr val="accent5"/>
                </a:solidFill>
              </a:rPr>
              <a:t>starting address in memory</a:t>
            </a:r>
          </a:p>
          <a:p>
            <a:pPr>
              <a:defRPr/>
            </a:pPr>
            <a:r>
              <a:rPr lang="en-US" sz="2600" dirty="0">
                <a:solidFill>
                  <a:schemeClr val="accent1"/>
                </a:solidFill>
              </a:rPr>
              <a:t>Example Below</a:t>
            </a:r>
            <a:r>
              <a:rPr lang="en-US" sz="2600" dirty="0">
                <a:solidFill>
                  <a:schemeClr val="tx2"/>
                </a:solidFill>
              </a:rPr>
              <a:t>: Variables all starting at address 0x80, each box is a byte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93A47-7E44-2641-88B2-47871EF135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F53571-5726-124C-A5D3-3843CE5BB193}"/>
              </a:ext>
            </a:extLst>
          </p:cNvPr>
          <p:cNvGrpSpPr/>
          <p:nvPr/>
        </p:nvGrpSpPr>
        <p:grpSpPr>
          <a:xfrm>
            <a:off x="625356" y="5113801"/>
            <a:ext cx="2602987" cy="1326865"/>
            <a:chOff x="625356" y="5113801"/>
            <a:chExt cx="2602987" cy="132686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4588AD-BB07-F34C-8B1D-C9DE94669EBC}"/>
                </a:ext>
              </a:extLst>
            </p:cNvPr>
            <p:cNvGrpSpPr/>
            <p:nvPr/>
          </p:nvGrpSpPr>
          <p:grpSpPr>
            <a:xfrm>
              <a:off x="1203317" y="5113801"/>
              <a:ext cx="2025026" cy="1326865"/>
              <a:chOff x="76930" y="4005466"/>
              <a:chExt cx="2025026" cy="132686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E81333-E034-B040-823C-7C3520C0E06F}"/>
                  </a:ext>
                </a:extLst>
              </p:cNvPr>
              <p:cNvSpPr txBox="1"/>
              <p:nvPr/>
            </p:nvSpPr>
            <p:spPr>
              <a:xfrm>
                <a:off x="557944" y="480853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B8F658-CDFB-8349-9829-B92EBBA7C951}"/>
                  </a:ext>
                </a:extLst>
              </p:cNvPr>
              <p:cNvSpPr txBox="1"/>
              <p:nvPr/>
            </p:nvSpPr>
            <p:spPr>
              <a:xfrm>
                <a:off x="746538" y="4005466"/>
                <a:ext cx="120417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char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D02279-AD26-7944-81EC-2685D84F5825}"/>
                  </a:ext>
                </a:extLst>
              </p:cNvPr>
              <p:cNvSpPr txBox="1"/>
              <p:nvPr/>
            </p:nvSpPr>
            <p:spPr>
              <a:xfrm>
                <a:off x="76930" y="4870666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F5C826-856E-954E-B9B1-E73389CBFABC}"/>
                </a:ext>
              </a:extLst>
            </p:cNvPr>
            <p:cNvSpPr txBox="1"/>
            <p:nvPr/>
          </p:nvSpPr>
          <p:spPr>
            <a:xfrm>
              <a:off x="625356" y="576013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849C6E8E-65DF-DC49-9D1C-B6173D55369A}"/>
                </a:ext>
              </a:extLst>
            </p:cNvPr>
            <p:cNvSpPr/>
            <p:nvPr/>
          </p:nvSpPr>
          <p:spPr>
            <a:xfrm>
              <a:off x="673282" y="6034025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ECAED8-16C9-EB47-9538-1DD5F455A4DF}"/>
              </a:ext>
            </a:extLst>
          </p:cNvPr>
          <p:cNvGrpSpPr/>
          <p:nvPr/>
        </p:nvGrpSpPr>
        <p:grpSpPr>
          <a:xfrm>
            <a:off x="8117796" y="3526735"/>
            <a:ext cx="3770254" cy="3054056"/>
            <a:chOff x="8117796" y="3526735"/>
            <a:chExt cx="3770254" cy="305405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9AD27A-8536-344E-A195-118F7411F0F1}"/>
                </a:ext>
              </a:extLst>
            </p:cNvPr>
            <p:cNvGrpSpPr/>
            <p:nvPr/>
          </p:nvGrpSpPr>
          <p:grpSpPr>
            <a:xfrm>
              <a:off x="8806296" y="3526735"/>
              <a:ext cx="2253196" cy="3054056"/>
              <a:chOff x="4135647" y="2223403"/>
              <a:chExt cx="2253196" cy="305405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769CF1-7532-8C47-9F8A-90FC3ACF3888}"/>
                  </a:ext>
                </a:extLst>
              </p:cNvPr>
              <p:cNvSpPr txBox="1"/>
              <p:nvPr/>
            </p:nvSpPr>
            <p:spPr>
              <a:xfrm>
                <a:off x="4690942" y="3378719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00000000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7B2715-3064-1047-8466-E5CFC0CAD3FB}"/>
                  </a:ext>
                </a:extLst>
              </p:cNvPr>
              <p:cNvSpPr txBox="1"/>
              <p:nvPr/>
            </p:nvSpPr>
            <p:spPr>
              <a:xfrm>
                <a:off x="4690942" y="3845715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11111111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4D06FFC-C324-E143-A142-6A4E49D31C6A}"/>
                  </a:ext>
                </a:extLst>
              </p:cNvPr>
              <p:cNvSpPr txBox="1"/>
              <p:nvPr/>
            </p:nvSpPr>
            <p:spPr>
              <a:xfrm>
                <a:off x="4690943" y="431271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A0418-1AD5-D144-93D1-E474553E4176}"/>
                  </a:ext>
                </a:extLst>
              </p:cNvPr>
              <p:cNvSpPr txBox="1"/>
              <p:nvPr/>
            </p:nvSpPr>
            <p:spPr>
              <a:xfrm>
                <a:off x="4690943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CFF365-9A45-C745-8332-D864923DAE87}"/>
                  </a:ext>
                </a:extLst>
              </p:cNvPr>
              <p:cNvSpPr txBox="1"/>
              <p:nvPr/>
            </p:nvSpPr>
            <p:spPr>
              <a:xfrm>
                <a:off x="5014749" y="2223403"/>
                <a:ext cx="137409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 bytes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4A62BF-3A71-8242-9728-E89C1278FB87}"/>
                  </a:ext>
                </a:extLst>
              </p:cNvPr>
              <p:cNvSpPr txBox="1"/>
              <p:nvPr/>
            </p:nvSpPr>
            <p:spPr>
              <a:xfrm>
                <a:off x="4141180" y="4815794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CEB08E-29D3-FD48-9823-C6F75BB2671A}"/>
                  </a:ext>
                </a:extLst>
              </p:cNvPr>
              <p:cNvSpPr txBox="1"/>
              <p:nvPr/>
            </p:nvSpPr>
            <p:spPr>
              <a:xfrm>
                <a:off x="4141179" y="3940017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4B21C21-4557-F142-A988-0B88F3F81780}"/>
                  </a:ext>
                </a:extLst>
              </p:cNvPr>
              <p:cNvSpPr txBox="1"/>
              <p:nvPr/>
            </p:nvSpPr>
            <p:spPr>
              <a:xfrm>
                <a:off x="4135647" y="4354129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6983E-C6AB-B440-AB9F-ED614A6795A5}"/>
                  </a:ext>
                </a:extLst>
              </p:cNvPr>
              <p:cNvSpPr txBox="1"/>
              <p:nvPr/>
            </p:nvSpPr>
            <p:spPr>
              <a:xfrm>
                <a:off x="4141180" y="3459208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83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C397E1-F828-874B-8357-FE79DB43F8F2}"/>
                </a:ext>
              </a:extLst>
            </p:cNvPr>
            <p:cNvSpPr txBox="1"/>
            <p:nvPr/>
          </p:nvSpPr>
          <p:spPr>
            <a:xfrm>
              <a:off x="8117796" y="584180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CE6F516-2349-7C4A-A5B8-4179F658FD75}"/>
                </a:ext>
              </a:extLst>
            </p:cNvPr>
            <p:cNvSpPr/>
            <p:nvPr/>
          </p:nvSpPr>
          <p:spPr>
            <a:xfrm>
              <a:off x="8230168" y="6152413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532A37-DBA4-F549-87B3-96E8CCBDB166}"/>
                </a:ext>
              </a:extLst>
            </p:cNvPr>
            <p:cNvSpPr txBox="1"/>
            <p:nvPr/>
          </p:nvSpPr>
          <p:spPr>
            <a:xfrm rot="16200000">
              <a:off x="10787909" y="5461696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584D336-91AB-9243-83CA-FDEB66F6F2E8}"/>
                </a:ext>
              </a:extLst>
            </p:cNvPr>
            <p:cNvSpPr/>
            <p:nvPr/>
          </p:nvSpPr>
          <p:spPr>
            <a:xfrm>
              <a:off x="11043073" y="4749661"/>
              <a:ext cx="475645" cy="1782164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E9A54-488F-6547-8ED1-F8349F449105}"/>
              </a:ext>
            </a:extLst>
          </p:cNvPr>
          <p:cNvGrpSpPr/>
          <p:nvPr/>
        </p:nvGrpSpPr>
        <p:grpSpPr>
          <a:xfrm>
            <a:off x="3852667" y="4376833"/>
            <a:ext cx="3630778" cy="2551955"/>
            <a:chOff x="3852667" y="4376833"/>
            <a:chExt cx="3630778" cy="255195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2BAFEF-CE4E-0446-8D3C-0A7C9C6647E1}"/>
                </a:ext>
              </a:extLst>
            </p:cNvPr>
            <p:cNvGrpSpPr/>
            <p:nvPr/>
          </p:nvGrpSpPr>
          <p:grpSpPr>
            <a:xfrm>
              <a:off x="4468389" y="4376833"/>
              <a:ext cx="2587194" cy="2170339"/>
              <a:chOff x="1865582" y="3101809"/>
              <a:chExt cx="2587194" cy="217033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E1BCAC-3C8C-4744-BAF7-41BD10ADD6BB}"/>
                  </a:ext>
                </a:extLst>
              </p:cNvPr>
              <p:cNvSpPr txBox="1"/>
              <p:nvPr/>
            </p:nvSpPr>
            <p:spPr>
              <a:xfrm>
                <a:off x="2169165" y="3101809"/>
                <a:ext cx="22836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short int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 bytes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7EE629-DF25-C44D-9AAF-940C6EEBB7EF}"/>
                  </a:ext>
                </a:extLst>
              </p:cNvPr>
              <p:cNvSpPr txBox="1"/>
              <p:nvPr/>
            </p:nvSpPr>
            <p:spPr>
              <a:xfrm>
                <a:off x="1865582" y="4810483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A847F6-1F2E-4644-B78F-519BB2947AE0}"/>
                  </a:ext>
                </a:extLst>
              </p:cNvPr>
              <p:cNvSpPr txBox="1"/>
              <p:nvPr/>
            </p:nvSpPr>
            <p:spPr>
              <a:xfrm>
                <a:off x="2443690" y="430819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9DABB1-7BD5-E945-B63F-2D378321347A}"/>
                  </a:ext>
                </a:extLst>
              </p:cNvPr>
              <p:cNvSpPr txBox="1"/>
              <p:nvPr/>
            </p:nvSpPr>
            <p:spPr>
              <a:xfrm>
                <a:off x="1880128" y="4336701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4065C5-DA33-A04A-AD8C-29035DE7F356}"/>
                  </a:ext>
                </a:extLst>
              </p:cNvPr>
              <p:cNvSpPr txBox="1"/>
              <p:nvPr/>
            </p:nvSpPr>
            <p:spPr>
              <a:xfrm>
                <a:off x="2440150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793E0E-6402-554D-9EC9-E4AC2AD79E59}"/>
                </a:ext>
              </a:extLst>
            </p:cNvPr>
            <p:cNvSpPr txBox="1"/>
            <p:nvPr/>
          </p:nvSpPr>
          <p:spPr>
            <a:xfrm>
              <a:off x="3852667" y="5900841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D918DC02-74B7-984B-8132-505721F63A16}"/>
                </a:ext>
              </a:extLst>
            </p:cNvPr>
            <p:cNvSpPr/>
            <p:nvPr/>
          </p:nvSpPr>
          <p:spPr>
            <a:xfrm>
              <a:off x="3953928" y="6146730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656ACC57-7DD6-704D-BF83-0282EBC2D9CD}"/>
                </a:ext>
              </a:extLst>
            </p:cNvPr>
            <p:cNvSpPr/>
            <p:nvPr/>
          </p:nvSpPr>
          <p:spPr>
            <a:xfrm>
              <a:off x="6700068" y="5593066"/>
              <a:ext cx="477963" cy="95410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BEFC47-93DF-CB4D-BA52-A32EA2E5A9DD}"/>
                </a:ext>
              </a:extLst>
            </p:cNvPr>
            <p:cNvSpPr txBox="1"/>
            <p:nvPr/>
          </p:nvSpPr>
          <p:spPr>
            <a:xfrm rot="16200000">
              <a:off x="6383304" y="5828647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05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Variables: 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245" y="517293"/>
            <a:ext cx="12043510" cy="60448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Modifiers for each base type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sz="22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[int]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2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[int, double]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en-US" sz="22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22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2200" b="1" dirty="0">
                <a:solidFill>
                  <a:srgbClr val="00B050"/>
                </a:solidFill>
                <a:latin typeface="Courier" pitchFamily="2" charset="0"/>
              </a:rPr>
              <a:t>const</a:t>
            </a:r>
            <a:r>
              <a:rPr lang="en-US" sz="2200" dirty="0"/>
              <a:t>: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variable read only</a:t>
            </a:r>
          </a:p>
          <a:p>
            <a:r>
              <a:rPr lang="en-US" sz="2200" b="1" dirty="0"/>
              <a:t>char type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One byte in a byte addressable memory</a:t>
            </a:r>
          </a:p>
          <a:p>
            <a:pPr lvl="1"/>
            <a:r>
              <a:rPr lang="en-US" sz="2200" b="1" dirty="0">
                <a:solidFill>
                  <a:schemeClr val="accent5"/>
                </a:solidFill>
              </a:rPr>
              <a:t>Signed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/>
                </a:solidFill>
              </a:rPr>
              <a:t>Unsigned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Char implementations</a:t>
            </a:r>
          </a:p>
          <a:p>
            <a:pPr lvl="1"/>
            <a:r>
              <a:rPr lang="en-US" sz="2200" b="1" dirty="0">
                <a:solidFill>
                  <a:schemeClr val="accent5"/>
                </a:solidFill>
              </a:rPr>
              <a:t>Be careful </a:t>
            </a:r>
            <a:r>
              <a:rPr lang="en-US" sz="2200" dirty="0">
                <a:solidFill>
                  <a:srgbClr val="00B050"/>
                </a:solidFill>
              </a:rPr>
              <a:t>char is unsigned on arm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/>
        </p:nvGraphicFramePr>
        <p:xfrm>
          <a:off x="4041283" y="642197"/>
          <a:ext cx="8016099" cy="45110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09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  <a:gridCol w="2023696">
                  <a:extLst>
                    <a:ext uri="{9D8B030D-6E8A-4147-A177-3AD203B41FA5}">
                      <a16:colId xmlns:a16="http://schemas.microsoft.com/office/drawing/2014/main" val="3469234517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AArch-64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 specification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(arm unsigned)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hu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%d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MU Bright" panose="02000603000000000000" pitchFamily="2" charset="0"/>
                          <a:cs typeface="Consolas" panose="020B0609020204030204" pitchFamily="49" charset="0"/>
                        </a:rPr>
                        <a:t> / 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%u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%p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9509-EB46-5F48-AE97-0CD13C6EED44}"/>
              </a:ext>
            </a:extLst>
          </p:cNvPr>
          <p:cNvSpPr txBox="1"/>
          <p:nvPr/>
        </p:nvSpPr>
        <p:spPr>
          <a:xfrm>
            <a:off x="6571166" y="5506587"/>
            <a:ext cx="346761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size of a pointer is the </a:t>
            </a:r>
            <a:r>
              <a:rPr lang="en-US" dirty="0">
                <a:solidFill>
                  <a:srgbClr val="FF0000"/>
                </a:solidFill>
              </a:rPr>
              <a:t>word size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FE7050DB-DB49-BF4C-88DF-62AAD292F7F8}"/>
              </a:ext>
            </a:extLst>
          </p:cNvPr>
          <p:cNvSpPr/>
          <p:nvPr/>
        </p:nvSpPr>
        <p:spPr>
          <a:xfrm>
            <a:off x="7454560" y="5116800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D34F6A04-B1E3-CE44-8503-8F2AF322BEB7}"/>
              </a:ext>
            </a:extLst>
          </p:cNvPr>
          <p:cNvSpPr/>
          <p:nvPr/>
        </p:nvSpPr>
        <p:spPr>
          <a:xfrm>
            <a:off x="9019200" y="5116800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BFE0-C2A1-AD43-AB2F-13E18D5B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686579" cy="492029"/>
          </a:xfrm>
        </p:spPr>
        <p:txBody>
          <a:bodyPr/>
          <a:lstStyle/>
          <a:p>
            <a:r>
              <a:rPr lang="en-US" dirty="0" err="1"/>
              <a:t>sizeof</a:t>
            </a:r>
            <a:r>
              <a:rPr lang="en-US" dirty="0"/>
              <a:t>(): Variable Size (number of bytes) </a:t>
            </a:r>
            <a:r>
              <a:rPr lang="en-US" i="1" u="sng" dirty="0"/>
              <a:t>Operator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C45A-850C-7A48-9676-87A0788A091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79993" y="1776294"/>
            <a:ext cx="10464476" cy="453353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sizeof</a:t>
            </a:r>
            <a:r>
              <a:rPr lang="en-US" sz="2400" b="1" dirty="0">
                <a:solidFill>
                  <a:srgbClr val="FF0000"/>
                </a:solidFill>
              </a:rPr>
              <a:t>() </a:t>
            </a:r>
            <a:r>
              <a:rPr lang="en-US" sz="2400" b="1" u="sng" dirty="0">
                <a:solidFill>
                  <a:schemeClr val="accent1"/>
                </a:solidFill>
              </a:rPr>
              <a:t>operator</a:t>
            </a:r>
            <a:r>
              <a:rPr lang="en-US" sz="2400" b="1" dirty="0">
                <a:solidFill>
                  <a:srgbClr val="0070C0"/>
                </a:solidFill>
              </a:rPr>
              <a:t> returns a value of type </a:t>
            </a:r>
            <a:r>
              <a:rPr lang="en-US" sz="2400" b="1" dirty="0" err="1">
                <a:solidFill>
                  <a:srgbClr val="FF0000"/>
                </a:solidFill>
              </a:rPr>
              <a:t>size_t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	the number of bytes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used to store a variable or variable type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or </a:t>
            </a: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</a:t>
            </a:r>
            <a:r>
              <a:rPr lang="en-US" sz="24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 preferred! 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argument to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is often an </a:t>
            </a:r>
            <a:r>
              <a:rPr lang="en-US" sz="2400" dirty="0">
                <a:solidFill>
                  <a:srgbClr val="0070C0"/>
                </a:solidFill>
              </a:rPr>
              <a:t>expression</a:t>
            </a:r>
            <a:r>
              <a:rPr lang="en-US" sz="2400" dirty="0"/>
              <a:t>:    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* 10);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reads as: </a:t>
            </a:r>
          </a:p>
          <a:p>
            <a:pPr lvl="2"/>
            <a:r>
              <a:rPr lang="en-US" sz="2400" dirty="0">
                <a:solidFill>
                  <a:srgbClr val="2C895B"/>
                </a:solidFill>
                <a:cs typeface="Courier New" panose="02070309020205020404" pitchFamily="49" charset="0"/>
              </a:rPr>
              <a:t>number of bytes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required to store 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10 integers (an array of [10])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96D5C59-210C-BC47-9CE6-72560C39F91F}"/>
              </a:ext>
            </a:extLst>
          </p:cNvPr>
          <p:cNvSpPr/>
          <p:nvPr/>
        </p:nvSpPr>
        <p:spPr bwMode="auto">
          <a:xfrm>
            <a:off x="779993" y="766607"/>
            <a:ext cx="10382741" cy="85510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 may vary by system but is always </a:t>
            </a:r>
            <a:r>
              <a:rPr lang="en-US" sz="2400" u="sng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9AFCF-5564-9544-B37E-15088F816E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647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6190-A279-7547-8EAC-171EBA84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8" y="55806"/>
            <a:ext cx="10515600" cy="474090"/>
          </a:xfrm>
        </p:spPr>
        <p:txBody>
          <a:bodyPr/>
          <a:lstStyle/>
          <a:p>
            <a:r>
              <a:rPr lang="en-US" dirty="0"/>
              <a:t>Memory Addresses &amp; Memory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5E95-0896-6A48-B0A0-6F52905A36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1747" y="1790395"/>
            <a:ext cx="7570753" cy="373664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Variable names </a:t>
            </a:r>
            <a:r>
              <a:rPr lang="en-US" sz="1800" dirty="0"/>
              <a:t>in a C statement evaluation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x = </a:t>
            </a:r>
            <a:r>
              <a:rPr lang="en-US" sz="1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+ 1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Lvalue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endParaRPr lang="en-US" sz="1800" b="1" dirty="0"/>
          </a:p>
          <a:p>
            <a:r>
              <a:rPr lang="en-US" sz="1800" b="1" dirty="0" err="1">
                <a:solidFill>
                  <a:srgbClr val="0070C0"/>
                </a:solidFill>
              </a:rPr>
              <a:t>Lvalue</a:t>
            </a:r>
            <a:r>
              <a:rPr lang="en-US" sz="1800" b="1" dirty="0">
                <a:solidFill>
                  <a:srgbClr val="0070C0"/>
                </a:solidFill>
              </a:rPr>
              <a:t>: </a:t>
            </a:r>
            <a:r>
              <a:rPr lang="en-US" sz="1800" dirty="0"/>
              <a:t>when on the </a:t>
            </a:r>
            <a:r>
              <a:rPr lang="en-US" sz="1800" dirty="0">
                <a:solidFill>
                  <a:srgbClr val="0070C0"/>
                </a:solidFill>
              </a:rPr>
              <a:t>left side (</a:t>
            </a:r>
            <a:r>
              <a:rPr lang="en-US" sz="1800" dirty="0" err="1">
                <a:solidFill>
                  <a:srgbClr val="0070C0"/>
                </a:solidFill>
              </a:rPr>
              <a:t>Lside</a:t>
            </a:r>
            <a:r>
              <a:rPr lang="en-US" sz="1800" dirty="0">
                <a:solidFill>
                  <a:srgbClr val="0070C0"/>
                </a:solidFill>
              </a:rPr>
              <a:t> or Left value) </a:t>
            </a:r>
            <a:r>
              <a:rPr lang="en-US" sz="1800" dirty="0"/>
              <a:t>of the </a:t>
            </a:r>
            <a:r>
              <a:rPr lang="en-US" sz="1800" dirty="0">
                <a:solidFill>
                  <a:srgbClr val="0070C0"/>
                </a:solidFill>
              </a:rPr>
              <a:t>= </a:t>
            </a:r>
            <a:r>
              <a:rPr lang="en-US" sz="1800" dirty="0"/>
              <a:t>sign 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</a:rPr>
              <a:t>address where it is stored in </a:t>
            </a:r>
            <a:r>
              <a:rPr lang="en-US" sz="1800" dirty="0">
                <a:solidFill>
                  <a:srgbClr val="2C895B"/>
                </a:solidFill>
              </a:rPr>
              <a:t>memory</a:t>
            </a:r>
            <a:r>
              <a:rPr lang="en-US" sz="1800" dirty="0">
                <a:solidFill>
                  <a:srgbClr val="F37440"/>
                </a:solidFill>
              </a:rPr>
              <a:t> – </a:t>
            </a:r>
            <a:r>
              <a:rPr lang="en-US" sz="1800" dirty="0">
                <a:solidFill>
                  <a:srgbClr val="FF0000"/>
                </a:solidFill>
              </a:rPr>
              <a:t>a constant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Address assigned to a variable cannot be changed at runtime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Does not require a memory read</a:t>
            </a:r>
          </a:p>
          <a:p>
            <a:r>
              <a:rPr lang="en-US" sz="1800" b="1" dirty="0" err="1">
                <a:solidFill>
                  <a:schemeClr val="accent5"/>
                </a:solidFill>
              </a:rPr>
              <a:t>Rvalue</a:t>
            </a:r>
            <a:r>
              <a:rPr lang="en-US" sz="1800" b="1" dirty="0">
                <a:solidFill>
                  <a:schemeClr val="accent5"/>
                </a:solidFill>
              </a:rPr>
              <a:t>: </a:t>
            </a:r>
            <a:r>
              <a:rPr lang="en-US" sz="1800" dirty="0">
                <a:solidFill>
                  <a:schemeClr val="accent6"/>
                </a:solidFill>
              </a:rPr>
              <a:t>when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/>
              <a:t>on the </a:t>
            </a:r>
            <a:r>
              <a:rPr lang="en-US" sz="1800" dirty="0">
                <a:solidFill>
                  <a:schemeClr val="accent5"/>
                </a:solidFill>
              </a:rPr>
              <a:t>right side (</a:t>
            </a:r>
            <a:r>
              <a:rPr lang="en-US" sz="1800" dirty="0" err="1">
                <a:solidFill>
                  <a:schemeClr val="accent5"/>
                </a:solidFill>
              </a:rPr>
              <a:t>Rside</a:t>
            </a:r>
            <a:r>
              <a:rPr lang="en-US" sz="1800" dirty="0">
                <a:solidFill>
                  <a:schemeClr val="accent5"/>
                </a:solidFill>
              </a:rPr>
              <a:t> or Right value) </a:t>
            </a:r>
            <a:r>
              <a:rPr lang="en-US" sz="1800" dirty="0"/>
              <a:t>of an </a:t>
            </a:r>
            <a:r>
              <a:rPr lang="en-US" sz="1800" dirty="0">
                <a:solidFill>
                  <a:schemeClr val="accent5"/>
                </a:solidFill>
              </a:rPr>
              <a:t>=</a:t>
            </a:r>
            <a:r>
              <a:rPr lang="en-US" sz="1800" dirty="0"/>
              <a:t> sign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</a:rPr>
              <a:t>contents or value stored in the </a:t>
            </a:r>
            <a:r>
              <a:rPr lang="en-US" sz="1800" dirty="0">
                <a:solidFill>
                  <a:srgbClr val="2C895B"/>
                </a:solidFill>
              </a:rPr>
              <a:t>variable</a:t>
            </a:r>
            <a:r>
              <a:rPr lang="en-US" sz="1800" dirty="0">
                <a:solidFill>
                  <a:srgbClr val="F37440"/>
                </a:solidFill>
              </a:rPr>
              <a:t> </a:t>
            </a:r>
            <a:r>
              <a:rPr lang="en-US" sz="1800" dirty="0"/>
              <a:t>(at its memory address) </a:t>
            </a:r>
            <a:endParaRPr lang="en-US" sz="1800" dirty="0">
              <a:solidFill>
                <a:srgbClr val="FF0000"/>
              </a:solidFill>
            </a:endParaRP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requires a memory read to obtain contents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65A5D-DCF0-D24A-A47E-D88280A929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1AAFD5-45B6-0314-D20A-3F64ECCB2492}"/>
              </a:ext>
            </a:extLst>
          </p:cNvPr>
          <p:cNvGrpSpPr/>
          <p:nvPr/>
        </p:nvGrpSpPr>
        <p:grpSpPr>
          <a:xfrm>
            <a:off x="8720793" y="834155"/>
            <a:ext cx="2582734" cy="5530105"/>
            <a:chOff x="10375708" y="710592"/>
            <a:chExt cx="2582734" cy="5530105"/>
          </a:xfrm>
        </p:grpSpPr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C5EA9A3D-B7E8-92EE-6941-84E20445648B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568416" y="1306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F5385374-A6FB-CE1C-7602-A9BBFFC7E2A1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568416" y="1611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EED59C71-08C1-348D-CEF4-654212F3B2C3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68416" y="19159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28984B5E-EE55-2939-8E02-7D38C757C5C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568416" y="2220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9F140273-B6C3-BCB7-2633-1C5357CCFE3D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568416" y="25255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4" name="Rectangle 7">
              <a:extLst>
                <a:ext uri="{FF2B5EF4-FFF2-40B4-BE49-F238E27FC236}">
                  <a16:creationId xmlns:a16="http://schemas.microsoft.com/office/drawing/2014/main" id="{907A87A0-2FD7-6045-3EE6-3B36DBA45CD2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68416" y="28303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5" name="Rectangle 8">
              <a:extLst>
                <a:ext uri="{FF2B5EF4-FFF2-40B4-BE49-F238E27FC236}">
                  <a16:creationId xmlns:a16="http://schemas.microsoft.com/office/drawing/2014/main" id="{95DFCCF1-B81E-A4E5-2C93-E6ABDAD87BE2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8416" y="31351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6" name="Rectangle 9">
              <a:extLst>
                <a:ext uri="{FF2B5EF4-FFF2-40B4-BE49-F238E27FC236}">
                  <a16:creationId xmlns:a16="http://schemas.microsoft.com/office/drawing/2014/main" id="{861A0589-9C82-C2AF-DF11-5C64CEC2F3A6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568416" y="34399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77</a:t>
              </a:r>
            </a:p>
          </p:txBody>
        </p:sp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642FC3CF-AD76-473C-92A9-D9BC86E56972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68416" y="3744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13569C51-B329-F1FB-9961-CC71646B738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68416" y="40495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9" name="Rectangle 12">
              <a:extLst>
                <a:ext uri="{FF2B5EF4-FFF2-40B4-BE49-F238E27FC236}">
                  <a16:creationId xmlns:a16="http://schemas.microsoft.com/office/drawing/2014/main" id="{6FD01793-43CE-5EC0-974B-EED1C89E088A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568416" y="4354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60" name="Rectangle 13">
              <a:extLst>
                <a:ext uri="{FF2B5EF4-FFF2-40B4-BE49-F238E27FC236}">
                  <a16:creationId xmlns:a16="http://schemas.microsoft.com/office/drawing/2014/main" id="{70E37A99-66A2-0461-3D56-674A609BB3E3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68416" y="4659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61" name="Text Box 37">
              <a:extLst>
                <a:ext uri="{FF2B5EF4-FFF2-40B4-BE49-F238E27FC236}">
                  <a16:creationId xmlns:a16="http://schemas.microsoft.com/office/drawing/2014/main" id="{9EB4078E-5A46-642F-44F3-F022048E7BC9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375708" y="948381"/>
              <a:ext cx="99501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(1 Byte)</a:t>
              </a:r>
            </a:p>
          </p:txBody>
        </p:sp>
        <p:sp>
          <p:nvSpPr>
            <p:cNvPr id="62" name="Rectangle 39">
              <a:extLst>
                <a:ext uri="{FF2B5EF4-FFF2-40B4-BE49-F238E27FC236}">
                  <a16:creationId xmlns:a16="http://schemas.microsoft.com/office/drawing/2014/main" id="{38E8715E-A2D6-00F5-B088-1D45CC2B58FA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68416" y="49639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63" name="Rectangle 41">
              <a:extLst>
                <a:ext uri="{FF2B5EF4-FFF2-40B4-BE49-F238E27FC236}">
                  <a16:creationId xmlns:a16="http://schemas.microsoft.com/office/drawing/2014/main" id="{D6F71EB2-2CA3-F625-A7FA-6FE491F30137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568416" y="52687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64" name="Rectangle 43">
              <a:extLst>
                <a:ext uri="{FF2B5EF4-FFF2-40B4-BE49-F238E27FC236}">
                  <a16:creationId xmlns:a16="http://schemas.microsoft.com/office/drawing/2014/main" id="{857D65D3-FD97-5291-3304-655244FB4761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68416" y="55735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01</a:t>
              </a:r>
            </a:p>
          </p:txBody>
        </p:sp>
        <p:sp>
          <p:nvSpPr>
            <p:cNvPr id="65" name="Rectangle 45">
              <a:extLst>
                <a:ext uri="{FF2B5EF4-FFF2-40B4-BE49-F238E27FC236}">
                  <a16:creationId xmlns:a16="http://schemas.microsoft.com/office/drawing/2014/main" id="{0804E7AE-573F-A855-0E68-56F3DA64A053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568416" y="58783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08</a:t>
              </a:r>
            </a:p>
          </p:txBody>
        </p:sp>
        <p:sp>
          <p:nvSpPr>
            <p:cNvPr id="66" name="Rectangle 14">
              <a:extLst>
                <a:ext uri="{FF2B5EF4-FFF2-40B4-BE49-F238E27FC236}">
                  <a16:creationId xmlns:a16="http://schemas.microsoft.com/office/drawing/2014/main" id="{AF19A7BE-B714-2DD6-5789-898902911BC3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223864" y="5871365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0x90001000</a:t>
              </a:r>
            </a:p>
          </p:txBody>
        </p:sp>
        <p:sp>
          <p:nvSpPr>
            <p:cNvPr id="67" name="Rectangle 15">
              <a:extLst>
                <a:ext uri="{FF2B5EF4-FFF2-40B4-BE49-F238E27FC236}">
                  <a16:creationId xmlns:a16="http://schemas.microsoft.com/office/drawing/2014/main" id="{2EA09C50-3419-80EB-A8DF-C13B7BD38B50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223864" y="5521631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0x90001001</a:t>
              </a:r>
            </a:p>
          </p:txBody>
        </p:sp>
        <p:sp>
          <p:nvSpPr>
            <p:cNvPr id="68" name="Rectangle 16">
              <a:extLst>
                <a:ext uri="{FF2B5EF4-FFF2-40B4-BE49-F238E27FC236}">
                  <a16:creationId xmlns:a16="http://schemas.microsoft.com/office/drawing/2014/main" id="{6A8E75A3-67E3-BA8F-B442-F6D0435109BD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223864" y="5233442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0x90001002</a:t>
              </a:r>
            </a:p>
          </p:txBody>
        </p:sp>
        <p:sp>
          <p:nvSpPr>
            <p:cNvPr id="69" name="Rectangle 17">
              <a:extLst>
                <a:ext uri="{FF2B5EF4-FFF2-40B4-BE49-F238E27FC236}">
                  <a16:creationId xmlns:a16="http://schemas.microsoft.com/office/drawing/2014/main" id="{EAE6D9C4-1B28-7240-9519-D50118D87F80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223864" y="492544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0x90001003</a:t>
              </a:r>
            </a:p>
          </p:txBody>
        </p:sp>
        <p:sp>
          <p:nvSpPr>
            <p:cNvPr id="70" name="Rectangle 18">
              <a:extLst>
                <a:ext uri="{FF2B5EF4-FFF2-40B4-BE49-F238E27FC236}">
                  <a16:creationId xmlns:a16="http://schemas.microsoft.com/office/drawing/2014/main" id="{145735BB-72E2-80A6-7DC8-7300DB040F93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223864" y="4627682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0x90001004</a:t>
              </a:r>
            </a:p>
          </p:txBody>
        </p:sp>
        <p:sp>
          <p:nvSpPr>
            <p:cNvPr id="71" name="Rectangle 19">
              <a:extLst>
                <a:ext uri="{FF2B5EF4-FFF2-40B4-BE49-F238E27FC236}">
                  <a16:creationId xmlns:a16="http://schemas.microsoft.com/office/drawing/2014/main" id="{CB7B7A89-15FE-3C27-75EF-A2B082BAE413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223864" y="431784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0x90001005</a:t>
              </a:r>
            </a:p>
          </p:txBody>
        </p:sp>
        <p:sp>
          <p:nvSpPr>
            <p:cNvPr id="72" name="Rectangle 20">
              <a:extLst>
                <a:ext uri="{FF2B5EF4-FFF2-40B4-BE49-F238E27FC236}">
                  <a16:creationId xmlns:a16="http://schemas.microsoft.com/office/drawing/2014/main" id="{BAC31785-48EE-CBDE-9616-6CF274BD4F79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223864" y="402467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0x90001006</a:t>
              </a:r>
            </a:p>
          </p:txBody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2F671586-1355-E2D7-93F9-D5D274D13125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223864" y="371367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0x90001007</a:t>
              </a:r>
            </a:p>
          </p:txBody>
        </p:sp>
        <p:sp>
          <p:nvSpPr>
            <p:cNvPr id="74" name="Rectangle 22">
              <a:extLst>
                <a:ext uri="{FF2B5EF4-FFF2-40B4-BE49-F238E27FC236}">
                  <a16:creationId xmlns:a16="http://schemas.microsoft.com/office/drawing/2014/main" id="{C1224170-59FD-02CC-9FFA-72737476D56D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223864" y="341879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90001008</a:t>
              </a:r>
            </a:p>
          </p:txBody>
        </p: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BC5E50CB-1437-036F-934E-3799FE0F397C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223864" y="314108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0x90001009</a:t>
              </a:r>
            </a:p>
          </p:txBody>
        </p:sp>
        <p:sp>
          <p:nvSpPr>
            <p:cNvPr id="76" name="Rectangle 24">
              <a:extLst>
                <a:ext uri="{FF2B5EF4-FFF2-40B4-BE49-F238E27FC236}">
                  <a16:creationId xmlns:a16="http://schemas.microsoft.com/office/drawing/2014/main" id="{64DA4042-4424-3803-CA15-1749288A2A2C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223864" y="2831209"/>
              <a:ext cx="135325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0x9000100A</a:t>
              </a:r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709F08EB-59DD-6232-ED7B-55D1350D864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223864" y="2521334"/>
              <a:ext cx="134524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0x9000100B</a:t>
              </a:r>
            </a:p>
          </p:txBody>
        </p:sp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id="{D6972570-32CB-E2B2-D211-A26C4BCE2893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223864" y="2211459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0x9000100C</a:t>
              </a:r>
            </a:p>
          </p:txBody>
        </p:sp>
        <p:sp>
          <p:nvSpPr>
            <p:cNvPr id="79" name="Rectangle 42">
              <a:extLst>
                <a:ext uri="{FF2B5EF4-FFF2-40B4-BE49-F238E27FC236}">
                  <a16:creationId xmlns:a16="http://schemas.microsoft.com/office/drawing/2014/main" id="{FECA8FDB-3B67-6669-C754-E023B2AB6D05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223864" y="1931614"/>
              <a:ext cx="136287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0x9000100D</a:t>
              </a:r>
            </a:p>
          </p:txBody>
        </p:sp>
        <p:sp>
          <p:nvSpPr>
            <p:cNvPr id="80" name="Rectangle 44">
              <a:extLst>
                <a:ext uri="{FF2B5EF4-FFF2-40B4-BE49-F238E27FC236}">
                  <a16:creationId xmlns:a16="http://schemas.microsoft.com/office/drawing/2014/main" id="{9A5F8EC5-3379-32F7-B0E7-43718A6DF0D6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1223864" y="1605636"/>
              <a:ext cx="133241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0x9000100E</a:t>
              </a:r>
            </a:p>
          </p:txBody>
        </p:sp>
        <p:sp>
          <p:nvSpPr>
            <p:cNvPr id="81" name="Rectangle 46">
              <a:extLst>
                <a:ext uri="{FF2B5EF4-FFF2-40B4-BE49-F238E27FC236}">
                  <a16:creationId xmlns:a16="http://schemas.microsoft.com/office/drawing/2014/main" id="{1B0D84E1-41C8-A746-155A-E5CC42CDDCAF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23864" y="1297500"/>
              <a:ext cx="132600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0x9000100F</a:t>
              </a:r>
            </a:p>
          </p:txBody>
        </p:sp>
        <p:sp>
          <p:nvSpPr>
            <p:cNvPr id="82" name="Text Box 36">
              <a:extLst>
                <a:ext uri="{FF2B5EF4-FFF2-40B4-BE49-F238E27FC236}">
                  <a16:creationId xmlns:a16="http://schemas.microsoft.com/office/drawing/2014/main" id="{8F9C89A0-7122-7F8F-F595-13225AEA9AA5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1223864" y="710592"/>
              <a:ext cx="1734578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32-bit address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(hex)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46D1DB3-0E77-7358-4A9E-AC6AD61B8A60}"/>
              </a:ext>
            </a:extLst>
          </p:cNvPr>
          <p:cNvSpPr txBox="1"/>
          <p:nvPr/>
        </p:nvSpPr>
        <p:spPr>
          <a:xfrm>
            <a:off x="7727213" y="3014229"/>
            <a:ext cx="118628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x's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contents (</a:t>
            </a:r>
            <a:r>
              <a:rPr lang="en-US" dirty="0" err="1">
                <a:solidFill>
                  <a:schemeClr val="accent6"/>
                </a:solidFill>
              </a:rPr>
              <a:t>Rvalue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92D12AFB-C1D7-63B7-D70A-DBA672062ADC}"/>
              </a:ext>
            </a:extLst>
          </p:cNvPr>
          <p:cNvSpPr/>
          <p:nvPr/>
        </p:nvSpPr>
        <p:spPr>
          <a:xfrm>
            <a:off x="8720793" y="3654620"/>
            <a:ext cx="159657" cy="18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C15853B-8028-2BA6-6464-C0B5DA60A77A}"/>
              </a:ext>
            </a:extLst>
          </p:cNvPr>
          <p:cNvSpPr txBox="1"/>
          <p:nvPr/>
        </p:nvSpPr>
        <p:spPr>
          <a:xfrm>
            <a:off x="10984399" y="2967335"/>
            <a:ext cx="1186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x's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address (</a:t>
            </a:r>
            <a:r>
              <a:rPr lang="en-US" dirty="0" err="1">
                <a:solidFill>
                  <a:schemeClr val="accent6"/>
                </a:solidFill>
              </a:rPr>
              <a:t>Lvalue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CA2FAA5F-9736-B64D-0955-494FEEF76CCC}"/>
              </a:ext>
            </a:extLst>
          </p:cNvPr>
          <p:cNvSpPr/>
          <p:nvPr/>
        </p:nvSpPr>
        <p:spPr>
          <a:xfrm rot="10800000">
            <a:off x="10890029" y="3632000"/>
            <a:ext cx="159657" cy="18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6190-A279-7547-8EAC-171EBA84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8" y="62579"/>
            <a:ext cx="10515600" cy="474090"/>
          </a:xfrm>
        </p:spPr>
        <p:txBody>
          <a:bodyPr/>
          <a:lstStyle/>
          <a:p>
            <a:r>
              <a:rPr lang="en-US" dirty="0"/>
              <a:t>Memory Addresses &amp; Memory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5E95-0896-6A48-B0A0-6F52905A36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3630" y="819573"/>
            <a:ext cx="11574148" cy="598262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y = 42;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x =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Lvalue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x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0070C0"/>
                </a:solidFill>
              </a:rPr>
              <a:t>left side (</a:t>
            </a:r>
            <a:r>
              <a:rPr lang="en-US" sz="2400" b="1" dirty="0" err="1">
                <a:solidFill>
                  <a:srgbClr val="0070C0"/>
                </a:solidFill>
              </a:rPr>
              <a:t>Lside</a:t>
            </a:r>
            <a:r>
              <a:rPr lang="en-US" sz="2400" dirty="0">
                <a:solidFill>
                  <a:srgbClr val="0070C0"/>
                </a:solidFill>
              </a:rPr>
              <a:t>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7030A0"/>
                </a:solidFill>
              </a:rPr>
              <a:t>assignment operator = evaluates to: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Address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rgbClr val="0070C0"/>
                </a:solidFill>
              </a:rPr>
              <a:t>memory </a:t>
            </a:r>
            <a:r>
              <a:rPr lang="en-US" sz="2400" dirty="0"/>
              <a:t>assigned to the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x </a:t>
            </a:r>
            <a:r>
              <a:rPr lang="en-US" sz="2400" dirty="0"/>
              <a:t>– this is x's </a:t>
            </a:r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chemeClr val="accent5"/>
                </a:solidFill>
              </a:rPr>
              <a:t>y</a:t>
            </a:r>
            <a:r>
              <a:rPr lang="en-US" sz="2400" dirty="0"/>
              <a:t> on </a:t>
            </a:r>
            <a:r>
              <a:rPr lang="en-US" sz="2400" dirty="0">
                <a:solidFill>
                  <a:schemeClr val="accent5"/>
                </a:solidFill>
              </a:rPr>
              <a:t>right side (</a:t>
            </a:r>
            <a:r>
              <a:rPr lang="en-US" sz="2400" b="1" dirty="0" err="1">
                <a:solidFill>
                  <a:schemeClr val="accent5"/>
                </a:solidFill>
              </a:rPr>
              <a:t>Rside</a:t>
            </a:r>
            <a:r>
              <a:rPr lang="en-US" sz="2400" dirty="0">
                <a:solidFill>
                  <a:schemeClr val="accent5"/>
                </a:solidFill>
              </a:rPr>
              <a:t>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7030A0"/>
                </a:solidFill>
              </a:rPr>
              <a:t>assignment operator =</a:t>
            </a:r>
            <a:r>
              <a:rPr lang="en-US" sz="2400" dirty="0"/>
              <a:t> evaluates to:</a:t>
            </a:r>
          </a:p>
          <a:p>
            <a:pPr lvl="1"/>
            <a:r>
              <a:rPr lang="en-US" sz="2400" b="1" dirty="0">
                <a:solidFill>
                  <a:schemeClr val="accent5"/>
                </a:solidFill>
              </a:rPr>
              <a:t>Contents</a:t>
            </a:r>
            <a:r>
              <a:rPr lang="en-US" sz="2400" dirty="0"/>
              <a:t> of the </a:t>
            </a:r>
            <a:r>
              <a:rPr lang="en-US" sz="2400" dirty="0">
                <a:solidFill>
                  <a:schemeClr val="accent5"/>
                </a:solidFill>
              </a:rPr>
              <a:t>memory</a:t>
            </a:r>
            <a:r>
              <a:rPr lang="en-US" sz="2400" dirty="0"/>
              <a:t> assigned to the </a:t>
            </a:r>
            <a:r>
              <a:rPr lang="en-US" sz="2400" dirty="0">
                <a:solidFill>
                  <a:schemeClr val="accent5"/>
                </a:solidFill>
              </a:rPr>
              <a:t>variable y</a:t>
            </a:r>
            <a:r>
              <a:rPr lang="en-US" sz="2400" dirty="0"/>
              <a:t> (type determines length – number of bytes)  - this is y’s </a:t>
            </a:r>
            <a:r>
              <a:rPr lang="en-US" sz="2400" b="1" dirty="0" err="1">
                <a:solidFill>
                  <a:schemeClr val="accent5"/>
                </a:solidFill>
              </a:rPr>
              <a:t>Rvalue</a:t>
            </a:r>
            <a:endParaRPr lang="en-US" sz="2400" b="1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3"/>
                </a:solidFill>
              </a:rPr>
              <a:t>So, x = y; is: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	Read memory </a:t>
            </a:r>
            <a:r>
              <a:rPr lang="en-US" sz="2400" dirty="0"/>
              <a:t>at y (</a:t>
            </a:r>
            <a:r>
              <a:rPr lang="en-US" sz="2400" b="1" dirty="0" err="1">
                <a:solidFill>
                  <a:srgbClr val="0070C0"/>
                </a:solidFill>
              </a:rPr>
              <a:t>Rvalue</a:t>
            </a:r>
            <a:r>
              <a:rPr lang="en-US" sz="2400" dirty="0"/>
              <a:t>);  </a:t>
            </a:r>
            <a:r>
              <a:rPr lang="en-US" sz="2400" dirty="0">
                <a:solidFill>
                  <a:srgbClr val="F37440"/>
                </a:solidFill>
              </a:rPr>
              <a:t>write it to memory </a:t>
            </a:r>
            <a:r>
              <a:rPr lang="en-US" sz="2400" dirty="0"/>
              <a:t>at </a:t>
            </a:r>
            <a:r>
              <a:rPr lang="en-US" sz="2400" dirty="0">
                <a:solidFill>
                  <a:srgbClr val="7030A0"/>
                </a:solidFill>
              </a:rPr>
              <a:t>x's address  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chemeClr val="accent5"/>
                </a:solidFill>
              </a:rPr>
              <a:t>Lvalue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65A5D-DCF0-D24A-A47E-D88280A929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BFFD09-E7DE-FE4C-92B7-0ECA256EB940}"/>
              </a:ext>
            </a:extLst>
          </p:cNvPr>
          <p:cNvGrpSpPr/>
          <p:nvPr/>
        </p:nvGrpSpPr>
        <p:grpSpPr>
          <a:xfrm>
            <a:off x="723692" y="2415387"/>
            <a:ext cx="3362573" cy="977930"/>
            <a:chOff x="6063876" y="2614700"/>
            <a:chExt cx="3362573" cy="97793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FEE1CE2-5AD1-A141-96D2-F20AE6D9CAB5}"/>
                </a:ext>
              </a:extLst>
            </p:cNvPr>
            <p:cNvSpPr/>
            <p:nvPr/>
          </p:nvSpPr>
          <p:spPr>
            <a:xfrm flipH="1" flipV="1">
              <a:off x="6063876" y="2847807"/>
              <a:ext cx="2640088" cy="569120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867FAC1-2552-4F42-925A-0295D741E9AD}"/>
                </a:ext>
              </a:extLst>
            </p:cNvPr>
            <p:cNvGrpSpPr/>
            <p:nvPr/>
          </p:nvGrpSpPr>
          <p:grpSpPr>
            <a:xfrm>
              <a:off x="6370888" y="2614700"/>
              <a:ext cx="3055561" cy="977930"/>
              <a:chOff x="6370888" y="2614700"/>
              <a:chExt cx="3055561" cy="97793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BFD53F-9019-BB4B-9716-A10610C0314A}"/>
                  </a:ext>
                </a:extLst>
              </p:cNvPr>
              <p:cNvSpPr txBox="1"/>
              <p:nvPr/>
            </p:nvSpPr>
            <p:spPr>
              <a:xfrm>
                <a:off x="6683794" y="2638297"/>
                <a:ext cx="99568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42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F8CE34-9C91-AE48-816A-DA6A98EC7135}"/>
                  </a:ext>
                </a:extLst>
              </p:cNvPr>
              <p:cNvSpPr txBox="1"/>
              <p:nvPr/>
            </p:nvSpPr>
            <p:spPr>
              <a:xfrm>
                <a:off x="6370888" y="26147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687BD0-D974-614C-B7C8-C9BCC84D287E}"/>
                  </a:ext>
                </a:extLst>
              </p:cNvPr>
              <p:cNvSpPr txBox="1"/>
              <p:nvPr/>
            </p:nvSpPr>
            <p:spPr>
              <a:xfrm>
                <a:off x="6683794" y="3130965"/>
                <a:ext cx="99568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42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D3E121-E6A6-8845-9415-A73451152617}"/>
                  </a:ext>
                </a:extLst>
              </p:cNvPr>
              <p:cNvSpPr txBox="1"/>
              <p:nvPr/>
            </p:nvSpPr>
            <p:spPr>
              <a:xfrm>
                <a:off x="6370888" y="310736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x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518E2-3463-F74B-968D-8683E011A358}"/>
                  </a:ext>
                </a:extLst>
              </p:cNvPr>
              <p:cNvSpPr txBox="1"/>
              <p:nvPr/>
            </p:nvSpPr>
            <p:spPr>
              <a:xfrm>
                <a:off x="8754470" y="2891699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425D224-590E-1783-CFB1-115FF3244F07}"/>
              </a:ext>
            </a:extLst>
          </p:cNvPr>
          <p:cNvGrpSpPr/>
          <p:nvPr/>
        </p:nvGrpSpPr>
        <p:grpSpPr>
          <a:xfrm>
            <a:off x="2174577" y="1313530"/>
            <a:ext cx="3652695" cy="552212"/>
            <a:chOff x="2174577" y="1313530"/>
            <a:chExt cx="3652695" cy="55221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EF5A4C-79E9-5251-1A53-8A1F4EEC30CB}"/>
                </a:ext>
              </a:extLst>
            </p:cNvPr>
            <p:cNvSpPr txBox="1"/>
            <p:nvPr/>
          </p:nvSpPr>
          <p:spPr>
            <a:xfrm>
              <a:off x="2872617" y="1313530"/>
              <a:ext cx="295465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One memory read required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7B5ECE1-A9E4-8285-7B04-010162356D6B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2174577" y="1498196"/>
              <a:ext cx="698040" cy="3675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3A2C33-4630-E94F-8917-6D87419B51EF}"/>
              </a:ext>
            </a:extLst>
          </p:cNvPr>
          <p:cNvGrpSpPr/>
          <p:nvPr/>
        </p:nvGrpSpPr>
        <p:grpSpPr>
          <a:xfrm>
            <a:off x="1442720" y="845960"/>
            <a:ext cx="4291330" cy="493429"/>
            <a:chOff x="1442720" y="845960"/>
            <a:chExt cx="4291330" cy="4934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1EC4B7-59C1-1AE7-6364-1BD230E43F01}"/>
                </a:ext>
              </a:extLst>
            </p:cNvPr>
            <p:cNvSpPr txBox="1"/>
            <p:nvPr/>
          </p:nvSpPr>
          <p:spPr>
            <a:xfrm>
              <a:off x="2753747" y="845960"/>
              <a:ext cx="298030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One memory write required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5B46EA6-463C-8B32-CC88-3BEB4D0A70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2720" y="955970"/>
              <a:ext cx="1311027" cy="38341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96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683"/>
            <a:ext cx="10515600" cy="416014"/>
          </a:xfrm>
        </p:spPr>
        <p:txBody>
          <a:bodyPr/>
          <a:lstStyle/>
          <a:p>
            <a:r>
              <a:rPr lang="en-US" dirty="0"/>
              <a:t>Introduction: Address Operator: </a:t>
            </a:r>
            <a:r>
              <a:rPr lang="en-US" dirty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909" y="1319187"/>
            <a:ext cx="11469869" cy="481068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Unary </a:t>
            </a:r>
            <a:r>
              <a:rPr lang="en-US" sz="2400" b="1" i="1" dirty="0">
                <a:solidFill>
                  <a:schemeClr val="accent1"/>
                </a:solidFill>
              </a:rPr>
              <a:t>address operator 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chemeClr val="accent1"/>
                </a:solidFill>
              </a:rPr>
              <a:t>) </a:t>
            </a:r>
            <a:r>
              <a:rPr lang="en-US" sz="2400" dirty="0"/>
              <a:t>produces the </a:t>
            </a:r>
            <a:r>
              <a:rPr lang="en-US" sz="2400" b="1" dirty="0">
                <a:solidFill>
                  <a:schemeClr val="accent1"/>
                </a:solidFill>
              </a:rPr>
              <a:t>address</a:t>
            </a:r>
            <a:r>
              <a:rPr lang="en-US" sz="2400" b="1" dirty="0"/>
              <a:t> </a:t>
            </a:r>
            <a:r>
              <a:rPr lang="en-US" sz="2400" dirty="0"/>
              <a:t>of where an </a:t>
            </a:r>
            <a:r>
              <a:rPr lang="en-US" sz="2400" dirty="0">
                <a:solidFill>
                  <a:srgbClr val="2C895B"/>
                </a:solidFill>
              </a:rPr>
              <a:t>identifier</a:t>
            </a:r>
            <a:r>
              <a:rPr lang="en-US" sz="2400" dirty="0"/>
              <a:t> is in memory</a:t>
            </a:r>
          </a:p>
          <a:p>
            <a:pPr lvl="1"/>
            <a:r>
              <a:rPr lang="en-US" sz="2200" dirty="0"/>
              <a:t>Assigned address to </a:t>
            </a:r>
            <a:r>
              <a:rPr lang="en-US" sz="2200" dirty="0">
                <a:solidFill>
                  <a:schemeClr val="accent1"/>
                </a:solidFill>
              </a:rPr>
              <a:t>g</a:t>
            </a:r>
          </a:p>
          <a:p>
            <a:pPr lvl="3"/>
            <a:endParaRPr lang="en-US" sz="2400" dirty="0"/>
          </a:p>
          <a:p>
            <a:r>
              <a:rPr lang="en-US" sz="2400" dirty="0">
                <a:solidFill>
                  <a:srgbClr val="2C895B"/>
                </a:solidFill>
              </a:rPr>
              <a:t>Example </a:t>
            </a:r>
            <a:r>
              <a:rPr lang="en-US" sz="2400" dirty="0"/>
              <a:t>this might print: </a:t>
            </a:r>
          </a:p>
          <a:p>
            <a:pPr marL="354012" lvl="1" indent="0">
              <a:buNone/>
            </a:pPr>
            <a:r>
              <a:rPr lang="en-US" sz="2400" b="1" i="1" dirty="0">
                <a:solidFill>
                  <a:srgbClr val="00B050"/>
                </a:solidFill>
              </a:rPr>
              <a:t>value</a:t>
            </a:r>
            <a:r>
              <a:rPr lang="en-US" sz="2400" i="1" dirty="0">
                <a:solidFill>
                  <a:srgbClr val="00B050"/>
                </a:solidFill>
              </a:rPr>
              <a:t> of g is: </a:t>
            </a:r>
            <a:r>
              <a:rPr lang="en-US" sz="2400" i="1" dirty="0">
                <a:solidFill>
                  <a:schemeClr val="tx2"/>
                </a:solidFill>
              </a:rPr>
              <a:t>42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</a:p>
          <a:p>
            <a:pPr marL="354012" lvl="1" indent="0">
              <a:buNone/>
            </a:pPr>
            <a:r>
              <a:rPr lang="en-US" sz="2400" b="1" i="1" dirty="0">
                <a:solidFill>
                  <a:schemeClr val="accent1"/>
                </a:solidFill>
              </a:rPr>
              <a:t>address</a:t>
            </a:r>
            <a:r>
              <a:rPr lang="en-US" sz="2400" i="1" dirty="0">
                <a:solidFill>
                  <a:schemeClr val="accent1"/>
                </a:solidFill>
              </a:rPr>
              <a:t> of g is: </a:t>
            </a:r>
            <a:r>
              <a:rPr lang="en-US" sz="2400" i="1" dirty="0">
                <a:solidFill>
                  <a:schemeClr val="tx2"/>
                </a:solidFill>
              </a:rPr>
              <a:t>0x71a0a0</a:t>
            </a:r>
          </a:p>
          <a:p>
            <a:pPr marL="354012" lvl="1" indent="0">
              <a:buNone/>
            </a:pPr>
            <a:r>
              <a:rPr lang="en-US" sz="2400" i="1" dirty="0">
                <a:solidFill>
                  <a:schemeClr val="accent1"/>
                </a:solidFill>
              </a:rPr>
              <a:t>(the address will vary)</a:t>
            </a:r>
          </a:p>
          <a:p>
            <a:pPr marL="354012" lvl="1" indent="0">
              <a:buNone/>
            </a:pPr>
            <a:endParaRPr lang="en-US" sz="2400" i="1" dirty="0">
              <a:solidFill>
                <a:schemeClr val="accent1"/>
              </a:solidFill>
            </a:endParaRPr>
          </a:p>
          <a:p>
            <a:r>
              <a:rPr lang="en-US" sz="2400" i="1" dirty="0">
                <a:solidFill>
                  <a:srgbClr val="0070C0"/>
                </a:solidFill>
              </a:rPr>
              <a:t>Tip</a:t>
            </a:r>
            <a:r>
              <a:rPr lang="en-US" sz="2400" dirty="0"/>
              <a:t>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format specifier </a:t>
            </a:r>
            <a:r>
              <a:rPr lang="en-US" sz="2400" dirty="0">
                <a:solidFill>
                  <a:schemeClr val="accent1"/>
                </a:solidFill>
              </a:rPr>
              <a:t>to display an address/pointer </a:t>
            </a:r>
            <a:r>
              <a:rPr lang="en-US" sz="2400" dirty="0"/>
              <a:t>(in hex) is </a:t>
            </a:r>
            <a:r>
              <a:rPr lang="en-US" sz="2400" dirty="0">
                <a:solidFill>
                  <a:schemeClr val="accent1"/>
                </a:solidFill>
              </a:rPr>
              <a:t>"%p"</a:t>
            </a:r>
            <a:r>
              <a:rPr lang="en-US" sz="2400" dirty="0"/>
              <a:t>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CCFAF58-F4AA-9943-91A0-4ABFD49006BC}"/>
              </a:ext>
            </a:extLst>
          </p:cNvPr>
          <p:cNvSpPr/>
          <p:nvPr/>
        </p:nvSpPr>
        <p:spPr bwMode="auto">
          <a:xfrm>
            <a:off x="5485133" y="2066221"/>
            <a:ext cx="5975347" cy="2628662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g = 42; 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("value of g is: %d\n", g);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("address of g is: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64D56-4ADF-7540-98C8-5B4E3C0C6B4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34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683"/>
            <a:ext cx="10515600" cy="416014"/>
          </a:xfrm>
        </p:spPr>
        <p:txBody>
          <a:bodyPr/>
          <a:lstStyle/>
          <a:p>
            <a:r>
              <a:rPr lang="en-US" dirty="0"/>
              <a:t>Introduction: Address Operator: </a:t>
            </a:r>
            <a:r>
              <a:rPr lang="en-US" dirty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41804" y="1483896"/>
            <a:ext cx="10108392" cy="452405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rgbClr val="2C895B"/>
                </a:solidFill>
              </a:rPr>
              <a:t>Requirement: </a:t>
            </a:r>
            <a:r>
              <a:rPr lang="en-US" sz="2400" b="1" dirty="0">
                <a:solidFill>
                  <a:srgbClr val="0070C0"/>
                </a:solidFill>
              </a:rPr>
              <a:t>identifier must have a </a:t>
            </a:r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endParaRPr lang="en-US" sz="2400" b="1" dirty="0">
              <a:solidFill>
                <a:srgbClr val="0070C0"/>
              </a:solidFill>
            </a:endParaRP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Cannot be used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F37440"/>
                </a:solidFill>
              </a:rPr>
              <a:t>constants</a:t>
            </a:r>
            <a:r>
              <a:rPr lang="en-US" sz="2400" dirty="0"/>
              <a:t> (e.g., 12)</a:t>
            </a:r>
            <a:r>
              <a:rPr lang="en-US" sz="2400" dirty="0">
                <a:solidFill>
                  <a:srgbClr val="2C895B"/>
                </a:solidFill>
              </a:rPr>
              <a:t>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7030A0"/>
                </a:solidFill>
              </a:rPr>
              <a:t>expressions</a:t>
            </a:r>
            <a:r>
              <a:rPr lang="en-US" sz="2400" dirty="0"/>
              <a:t> (e.g., x + y)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Example: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&amp;12 </a:t>
            </a:r>
            <a:r>
              <a:rPr lang="en-US" sz="2400" dirty="0"/>
              <a:t>does not have an </a:t>
            </a:r>
            <a:r>
              <a:rPr lang="en-US" sz="2400" i="1" dirty="0" err="1">
                <a:solidFill>
                  <a:schemeClr val="accent1"/>
                </a:solidFill>
              </a:rPr>
              <a:t>Lvalue</a:t>
            </a:r>
            <a:r>
              <a:rPr lang="en-US" sz="2400" dirty="0"/>
              <a:t>, </a:t>
            </a:r>
          </a:p>
          <a:p>
            <a:pPr lvl="2"/>
            <a:r>
              <a:rPr lang="en-US" sz="2200" dirty="0"/>
              <a:t>so,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 </a:t>
            </a:r>
            <a:r>
              <a:rPr lang="en-US" sz="2200" dirty="0">
                <a:solidFill>
                  <a:srgbClr val="2C895B"/>
                </a:solidFill>
              </a:rPr>
              <a:t>is </a:t>
            </a:r>
            <a:r>
              <a:rPr lang="en-US" sz="2200" b="1" u="sng" dirty="0">
                <a:solidFill>
                  <a:srgbClr val="2C895B"/>
                </a:solidFill>
              </a:rPr>
              <a:t>not</a:t>
            </a:r>
            <a:r>
              <a:rPr lang="en-US" sz="2200" dirty="0">
                <a:solidFill>
                  <a:srgbClr val="2C895B"/>
                </a:solidFill>
              </a:rPr>
              <a:t> a legal expression </a:t>
            </a:r>
          </a:p>
          <a:p>
            <a:r>
              <a:rPr lang="en-US" sz="2400" dirty="0"/>
              <a:t>How can I get an </a:t>
            </a:r>
            <a:r>
              <a:rPr lang="en-US" sz="2400" dirty="0">
                <a:solidFill>
                  <a:srgbClr val="7030A0"/>
                </a:solidFill>
              </a:rPr>
              <a:t>address for use </a:t>
            </a:r>
            <a:r>
              <a:rPr lang="en-US" sz="2400" dirty="0">
                <a:solidFill>
                  <a:srgbClr val="2C895B"/>
                </a:solidFill>
              </a:rPr>
              <a:t>on the </a:t>
            </a:r>
            <a:r>
              <a:rPr lang="en-US" sz="2400" b="1" dirty="0" err="1">
                <a:solidFill>
                  <a:srgbClr val="2C895B"/>
                </a:solidFill>
              </a:rPr>
              <a:t>Rside</a:t>
            </a:r>
            <a:r>
              <a:rPr lang="en-US" sz="2400" dirty="0"/>
              <a:t>?  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/>
              <a:t>(any variable identifier or name)</a:t>
            </a:r>
          </a:p>
          <a:p>
            <a:pPr lvl="1"/>
            <a:r>
              <a:rPr lang="en-US" sz="2400" b="1" dirty="0" err="1">
                <a:solidFill>
                  <a:srgbClr val="0070C0"/>
                </a:solidFill>
              </a:rPr>
              <a:t>function_name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(name of a </a:t>
            </a:r>
            <a:r>
              <a:rPr lang="en-US" sz="2400" dirty="0">
                <a:solidFill>
                  <a:srgbClr val="2C895B"/>
                </a:solidFill>
              </a:rPr>
              <a:t>function</a:t>
            </a:r>
            <a:r>
              <a:rPr lang="en-US" sz="2400" dirty="0"/>
              <a:t>, not </a:t>
            </a:r>
            <a:r>
              <a:rPr lang="en-US" sz="2400" dirty="0" err="1"/>
              <a:t>func</a:t>
            </a:r>
            <a:r>
              <a:rPr lang="en-US" sz="2400" dirty="0"/>
              <a:t>());  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&amp;</a:t>
            </a:r>
            <a:r>
              <a:rPr lang="en-US" sz="2200" dirty="0" err="1">
                <a:solidFill>
                  <a:srgbClr val="0070C0"/>
                </a:solidFill>
              </a:rPr>
              <a:t>funct_name</a:t>
            </a:r>
            <a:r>
              <a:rPr lang="en-US" sz="2200" dirty="0">
                <a:solidFill>
                  <a:srgbClr val="0070C0"/>
                </a:solidFill>
              </a:rPr>
              <a:t> is equivalent</a:t>
            </a:r>
          </a:p>
          <a:p>
            <a:pPr lvl="1"/>
            <a:r>
              <a:rPr lang="en-US" sz="2400" b="1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>
                <a:solidFill>
                  <a:schemeClr val="tx2"/>
                </a:solidFill>
              </a:rPr>
              <a:t>name of the </a:t>
            </a:r>
            <a:r>
              <a:rPr lang="en-US" sz="2400" dirty="0">
                <a:solidFill>
                  <a:srgbClr val="2C895B"/>
                </a:solidFill>
              </a:rPr>
              <a:t>array </a:t>
            </a:r>
            <a:r>
              <a:rPr lang="en-US" sz="2400" dirty="0">
                <a:solidFill>
                  <a:schemeClr val="tx2"/>
                </a:solidFill>
              </a:rPr>
              <a:t>like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[5]); 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&amp;</a:t>
            </a:r>
            <a:r>
              <a:rPr lang="en-US" sz="2200" dirty="0" err="1">
                <a:solidFill>
                  <a:srgbClr val="7030A0"/>
                </a:solidFill>
              </a:rPr>
              <a:t>array_name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  <a:r>
              <a:rPr lang="en-US" sz="2200" dirty="0">
                <a:solidFill>
                  <a:srgbClr val="0070C0"/>
                </a:solidFill>
              </a:rPr>
              <a:t>is equivalent</a:t>
            </a:r>
          </a:p>
          <a:p>
            <a:pPr lvl="3"/>
            <a:endParaRPr 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64D56-4ADF-7540-98C8-5B4E3C0C6B4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662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Pointer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4480" y="497313"/>
            <a:ext cx="11563298" cy="525333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In C, there is a </a:t>
            </a:r>
            <a:r>
              <a:rPr lang="en-US" sz="2400" i="1" dirty="0">
                <a:solidFill>
                  <a:schemeClr val="accent5"/>
                </a:solidFill>
              </a:rPr>
              <a:t>variable </a:t>
            </a:r>
            <a:r>
              <a:rPr lang="en-US" sz="2400" b="1" i="1" dirty="0">
                <a:solidFill>
                  <a:schemeClr val="accent5"/>
                </a:solidFill>
              </a:rPr>
              <a:t>type</a:t>
            </a:r>
            <a:r>
              <a:rPr lang="en-US" sz="2400" i="1" dirty="0">
                <a:solidFill>
                  <a:schemeClr val="accent5"/>
                </a:solidFill>
              </a:rPr>
              <a:t> </a:t>
            </a:r>
            <a:r>
              <a:rPr lang="en-US" sz="2400" dirty="0"/>
              <a:t>for </a:t>
            </a:r>
            <a:r>
              <a:rPr lang="en-US" sz="2400" b="1" dirty="0"/>
              <a:t>storing an address</a:t>
            </a:r>
            <a:r>
              <a:rPr lang="en-US" sz="2400" dirty="0"/>
              <a:t>: a </a:t>
            </a:r>
            <a:r>
              <a:rPr lang="en-US" sz="2400" b="1" i="1" dirty="0">
                <a:solidFill>
                  <a:schemeClr val="accent1"/>
                </a:solidFill>
              </a:rPr>
              <a:t>pointer</a:t>
            </a:r>
            <a:r>
              <a:rPr lang="en-US" sz="2400" dirty="0"/>
              <a:t> 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Contents</a:t>
            </a:r>
            <a:r>
              <a:rPr lang="en-US" sz="2400" dirty="0">
                <a:solidFill>
                  <a:srgbClr val="0070C0"/>
                </a:solidFill>
              </a:rPr>
              <a:t> of a pointer </a:t>
            </a:r>
            <a:r>
              <a:rPr lang="en-US" sz="2400" dirty="0"/>
              <a:t>is an </a:t>
            </a:r>
            <a:r>
              <a:rPr lang="en-US" sz="2400" b="1" u="sng" dirty="0">
                <a:solidFill>
                  <a:srgbClr val="0070C0"/>
                </a:solidFill>
              </a:rPr>
              <a:t>unsigned</a:t>
            </a:r>
            <a:r>
              <a:rPr lang="en-US" sz="2400" dirty="0"/>
              <a:t> (positive numbers) </a:t>
            </a:r>
            <a:r>
              <a:rPr lang="en-US" sz="2400" b="1" u="sng" dirty="0">
                <a:solidFill>
                  <a:srgbClr val="0070C0"/>
                </a:solidFill>
              </a:rPr>
              <a:t>memory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address</a:t>
            </a:r>
          </a:p>
          <a:p>
            <a:pPr lvl="2"/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accent5"/>
                </a:solidFill>
              </a:rPr>
              <a:t>pointer</a:t>
            </a:r>
            <a:r>
              <a:rPr lang="en-US" sz="2400" dirty="0"/>
              <a:t> is defined by placing a </a:t>
            </a:r>
            <a:r>
              <a:rPr lang="en-US" sz="2400" b="1" i="1" dirty="0">
                <a:solidFill>
                  <a:schemeClr val="accent1"/>
                </a:solidFill>
              </a:rPr>
              <a:t>star (</a:t>
            </a:r>
            <a:r>
              <a:rPr lang="en-US" sz="2400" dirty="0"/>
              <a:t>or </a:t>
            </a:r>
            <a:r>
              <a:rPr lang="en-US" sz="2400" b="1" i="1" dirty="0">
                <a:solidFill>
                  <a:schemeClr val="accent1"/>
                </a:solidFill>
              </a:rPr>
              <a:t>asterisk) </a:t>
            </a:r>
            <a:r>
              <a:rPr lang="en-US" sz="2400" b="1" dirty="0">
                <a:solidFill>
                  <a:schemeClr val="accent1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b="1" dirty="0">
                <a:solidFill>
                  <a:schemeClr val="accent1"/>
                </a:solidFill>
              </a:rPr>
              <a:t>) </a:t>
            </a:r>
            <a:r>
              <a:rPr lang="en-US" sz="2400" b="1" i="1" u="sng" dirty="0">
                <a:solidFill>
                  <a:schemeClr val="accent1"/>
                </a:solidFill>
              </a:rPr>
              <a:t>before</a:t>
            </a:r>
            <a:r>
              <a:rPr lang="en-US" sz="2400" i="1" dirty="0"/>
              <a:t> </a:t>
            </a:r>
            <a:r>
              <a:rPr lang="en-US" sz="2400" dirty="0"/>
              <a:t>the identifier (name)</a:t>
            </a:r>
          </a:p>
          <a:p>
            <a:r>
              <a:rPr lang="en-US" sz="2400" dirty="0"/>
              <a:t>You also must specify the </a:t>
            </a:r>
            <a:r>
              <a:rPr lang="en-US" sz="2400" dirty="0">
                <a:solidFill>
                  <a:srgbClr val="0070C0"/>
                </a:solidFill>
              </a:rPr>
              <a:t>type of variable </a:t>
            </a:r>
            <a:r>
              <a:rPr lang="en-US" sz="2400" dirty="0"/>
              <a:t>to which the pointer points</a:t>
            </a:r>
          </a:p>
          <a:p>
            <a:r>
              <a:rPr lang="en-US" sz="2200" b="1" dirty="0">
                <a:solidFill>
                  <a:schemeClr val="accent5"/>
                </a:solidFill>
                <a:cs typeface="Courier New" panose="02070309020205020404" pitchFamily="49" charset="0"/>
              </a:rPr>
              <a:t>Pointers are </a:t>
            </a:r>
            <a:r>
              <a:rPr lang="en-US" sz="2200" b="1" u="sng" dirty="0">
                <a:solidFill>
                  <a:schemeClr val="accent5"/>
                </a:solidFill>
                <a:cs typeface="Courier New" panose="02070309020205020404" pitchFamily="49" charset="0"/>
              </a:rPr>
              <a:t>typed</a:t>
            </a:r>
            <a:r>
              <a:rPr lang="en-US" sz="2200" dirty="0">
                <a:cs typeface="Courier New" panose="02070309020205020404" pitchFamily="49" charset="0"/>
              </a:rPr>
              <a:t>! Why?</a:t>
            </a:r>
          </a:p>
          <a:p>
            <a:pPr lvl="1"/>
            <a:r>
              <a:rPr lang="en-US" sz="2200" dirty="0"/>
              <a:t>The compiler needs to know the </a:t>
            </a:r>
            <a:r>
              <a:rPr lang="en-US" sz="2200" dirty="0">
                <a:solidFill>
                  <a:srgbClr val="0070C0"/>
                </a:solidFill>
              </a:rPr>
              <a:t>size </a:t>
            </a:r>
            <a:r>
              <a:rPr lang="en-US" sz="2200" dirty="0">
                <a:solidFill>
                  <a:schemeClr val="tx2"/>
                </a:solidFill>
              </a:rPr>
              <a:t>(</a:t>
            </a:r>
            <a:r>
              <a:rPr lang="en-US" sz="2200" dirty="0" err="1">
                <a:solidFill>
                  <a:srgbClr val="2C895B"/>
                </a:solidFill>
              </a:rPr>
              <a:t>sizeof</a:t>
            </a:r>
            <a:r>
              <a:rPr lang="en-US" sz="2200" dirty="0">
                <a:solidFill>
                  <a:srgbClr val="2C895B"/>
                </a:solidFill>
              </a:rPr>
              <a:t>()</a:t>
            </a:r>
            <a:r>
              <a:rPr lang="en-US" sz="2200" dirty="0">
                <a:solidFill>
                  <a:schemeClr val="tx2"/>
                </a:solidFill>
              </a:rPr>
              <a:t>)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chemeClr val="tx2"/>
                </a:solidFill>
              </a:rPr>
              <a:t>of the data </a:t>
            </a:r>
            <a:r>
              <a:rPr lang="en-US" sz="2200" b="1" dirty="0">
                <a:solidFill>
                  <a:srgbClr val="0070C0"/>
                </a:solidFill>
              </a:rPr>
              <a:t>you are pointing at </a:t>
            </a:r>
            <a:r>
              <a:rPr lang="en-US" sz="2200" dirty="0"/>
              <a:t>(number of consecutive bytes to access) to use the pointer</a:t>
            </a:r>
            <a:endParaRPr lang="en-US" sz="2400" dirty="0"/>
          </a:p>
          <a:p>
            <a:r>
              <a:rPr lang="en-US" sz="2400" dirty="0"/>
              <a:t>When the </a:t>
            </a:r>
            <a:r>
              <a:rPr lang="en-US" sz="2400" b="1" dirty="0" err="1">
                <a:solidFill>
                  <a:srgbClr val="FF0000"/>
                </a:solidFill>
              </a:rPr>
              <a:t>Rside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of a variable </a:t>
            </a:r>
            <a:r>
              <a:rPr lang="en-US" sz="2400" dirty="0"/>
              <a:t>contains a </a:t>
            </a:r>
            <a:r>
              <a:rPr lang="en-US" sz="2400" b="1" dirty="0">
                <a:solidFill>
                  <a:srgbClr val="0070C0"/>
                </a:solidFill>
              </a:rPr>
              <a:t>memory address</a:t>
            </a:r>
            <a:r>
              <a:rPr lang="en-US" sz="2400" dirty="0"/>
              <a:t>, (it </a:t>
            </a:r>
            <a:r>
              <a:rPr lang="en-US" sz="2400" b="1" dirty="0">
                <a:solidFill>
                  <a:srgbClr val="0070C0"/>
                </a:solidFill>
              </a:rPr>
              <a:t>evaluates</a:t>
            </a:r>
            <a:r>
              <a:rPr lang="en-US" sz="2400" dirty="0"/>
              <a:t> to an </a:t>
            </a:r>
            <a:r>
              <a:rPr lang="en-US" sz="2400" b="1" dirty="0">
                <a:solidFill>
                  <a:srgbClr val="0070C0"/>
                </a:solidFill>
              </a:rPr>
              <a:t>address</a:t>
            </a:r>
            <a:r>
              <a:rPr lang="en-US" sz="2400" dirty="0"/>
              <a:t>) the variable is called a </a:t>
            </a:r>
            <a:r>
              <a:rPr lang="en-US" sz="2400" b="1" dirty="0">
                <a:solidFill>
                  <a:schemeClr val="accent5"/>
                </a:solidFill>
              </a:rPr>
              <a:t>pointer variable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D75B-BE9E-2E49-B916-34CF1C2001AF}"/>
              </a:ext>
            </a:extLst>
          </p:cNvPr>
          <p:cNvSpPr txBox="1"/>
          <p:nvPr/>
        </p:nvSpPr>
        <p:spPr>
          <a:xfrm>
            <a:off x="505421" y="1603459"/>
            <a:ext cx="1127501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defines a pointer; name contains address of a variable of type</a:t>
            </a:r>
          </a:p>
        </p:txBody>
      </p:sp>
    </p:spTree>
    <p:extLst>
      <p:ext uri="{BB962C8B-B14F-4D97-AF65-F5344CB8AC3E}">
        <p14:creationId xmlns:p14="http://schemas.microsoft.com/office/powerpoint/2010/main" val="77851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5E692E-1E44-4448-9673-9400D7BA8F1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3885354"/>
            <a:ext cx="11331909" cy="282970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compile each .c file independently to a .o object file this requires you use the –c flag to </a:t>
            </a:r>
            <a:r>
              <a:rPr lang="en-US" sz="1800" dirty="0" err="1"/>
              <a:t>gcc</a:t>
            </a:r>
            <a:r>
              <a:rPr lang="en-US" sz="1800" dirty="0"/>
              <a:t> to only compile and assemble and NOT to call the liner yet</a:t>
            </a:r>
          </a:p>
          <a:p>
            <a:pPr marL="354012" lvl="1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18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2" lvl="1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18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</a:rPr>
              <a:t>link</a:t>
            </a:r>
            <a:r>
              <a:rPr lang="en-US" sz="1800" dirty="0"/>
              <a:t> all the .o objects files and libraries (aggregation of multiple .o files)  to produce an executable file  (</a:t>
            </a:r>
            <a:r>
              <a:rPr lang="en-US" sz="1800" dirty="0" err="1"/>
              <a:t>gcc</a:t>
            </a:r>
            <a:r>
              <a:rPr lang="en-US" sz="1800" dirty="0"/>
              <a:t> calls </a:t>
            </a:r>
            <a:r>
              <a:rPr lang="en-US" sz="1800" dirty="0" err="1"/>
              <a:t>ld</a:t>
            </a:r>
            <a:r>
              <a:rPr lang="en-US" sz="1800" dirty="0"/>
              <a:t>, the linker</a:t>
            </a:r>
          </a:p>
          <a:p>
            <a:pPr lvl="1"/>
            <a:r>
              <a:rPr lang="en-US" sz="1600" dirty="0"/>
              <a:t>The .o's in the libraries are automatically linked in as needed to produce an executable file </a:t>
            </a:r>
          </a:p>
          <a:p>
            <a:pPr marL="354012" lvl="1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B1896-550F-164F-9834-AD90EF24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4980"/>
          </a:xfrm>
        </p:spPr>
        <p:txBody>
          <a:bodyPr/>
          <a:lstStyle/>
          <a:p>
            <a:r>
              <a:rPr lang="en-US" dirty="0"/>
              <a:t>Compiling Multi-File Programs (assembly steps not shown)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6A87EC-9AFD-F340-B654-15A00A5BD588}"/>
              </a:ext>
            </a:extLst>
          </p:cNvPr>
          <p:cNvSpPr/>
          <p:nvPr/>
        </p:nvSpPr>
        <p:spPr>
          <a:xfrm>
            <a:off x="6460946" y="2606436"/>
            <a:ext cx="2069024" cy="1180208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 are a</a:t>
            </a:r>
          </a:p>
          <a:p>
            <a:pPr algn="ctr"/>
            <a:r>
              <a:rPr lang="en-US" dirty="0"/>
              <a:t>collection of .o files </a:t>
            </a:r>
          </a:p>
          <a:p>
            <a:pPr algn="ctr"/>
            <a:r>
              <a:rPr lang="en-US" dirty="0"/>
              <a:t>(e.g.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577A39-51BE-5A42-755F-4270295C4942}"/>
              </a:ext>
            </a:extLst>
          </p:cNvPr>
          <p:cNvGrpSpPr/>
          <p:nvPr/>
        </p:nvGrpSpPr>
        <p:grpSpPr>
          <a:xfrm>
            <a:off x="182589" y="647700"/>
            <a:ext cx="8442555" cy="616572"/>
            <a:chOff x="182589" y="647700"/>
            <a:chExt cx="8442555" cy="61657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DCF0E7F-EA01-134E-879A-259AA05CA6B5}"/>
                </a:ext>
              </a:extLst>
            </p:cNvPr>
            <p:cNvSpPr/>
            <p:nvPr/>
          </p:nvSpPr>
          <p:spPr>
            <a:xfrm>
              <a:off x="182589" y="649818"/>
              <a:ext cx="2069024" cy="5191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"</a:t>
              </a:r>
              <a:r>
                <a:rPr lang="en-US" sz="2400" dirty="0" err="1"/>
                <a:t>file.h</a:t>
              </a:r>
              <a:r>
                <a:rPr lang="en-US" sz="2400" dirty="0"/>
                <a:t>"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059843E-AC53-8247-A0E1-8BC965C0A333}"/>
                </a:ext>
              </a:extLst>
            </p:cNvPr>
            <p:cNvSpPr/>
            <p:nvPr/>
          </p:nvSpPr>
          <p:spPr>
            <a:xfrm>
              <a:off x="3286125" y="647700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file.c</a:t>
              </a:r>
              <a:endParaRPr lang="en-US" sz="2400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147A3E8-F36C-FC45-A00E-4ACFD0828654}"/>
                </a:ext>
              </a:extLst>
            </p:cNvPr>
            <p:cNvSpPr/>
            <p:nvPr/>
          </p:nvSpPr>
          <p:spPr>
            <a:xfrm>
              <a:off x="6556120" y="64770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file.o</a:t>
              </a:r>
              <a:endParaRPr lang="en-US" sz="2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960B13-AD0E-6541-BD4E-841EEE9E91CD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251613" y="907297"/>
              <a:ext cx="1034512" cy="211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CE7A6F2-4664-6946-9744-74CA51E1AB2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5355149" y="90729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1CCF1E-4114-1F4E-8677-AD2113321124}"/>
                </a:ext>
              </a:extLst>
            </p:cNvPr>
            <p:cNvSpPr txBox="1"/>
            <p:nvPr/>
          </p:nvSpPr>
          <p:spPr>
            <a:xfrm>
              <a:off x="2439653" y="89494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AE5509-6CEC-5B48-9A92-9CA408589E9C}"/>
                </a:ext>
              </a:extLst>
            </p:cNvPr>
            <p:cNvSpPr txBox="1"/>
            <p:nvPr/>
          </p:nvSpPr>
          <p:spPr>
            <a:xfrm>
              <a:off x="5463356" y="87387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C17C66-0CAD-5A4D-8A91-9791AEABAE79}"/>
              </a:ext>
            </a:extLst>
          </p:cNvPr>
          <p:cNvGrpSpPr/>
          <p:nvPr/>
        </p:nvGrpSpPr>
        <p:grpSpPr>
          <a:xfrm>
            <a:off x="8529970" y="901096"/>
            <a:ext cx="3516719" cy="2361805"/>
            <a:chOff x="8529970" y="901096"/>
            <a:chExt cx="3516719" cy="236180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DCFB859-97B4-6E4D-BEC5-FDE0AF2882E2}"/>
                </a:ext>
              </a:extLst>
            </p:cNvPr>
            <p:cNvSpPr/>
            <p:nvPr/>
          </p:nvSpPr>
          <p:spPr>
            <a:xfrm>
              <a:off x="9977665" y="1723027"/>
              <a:ext cx="2069024" cy="519193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</a:t>
              </a:r>
              <a:endParaRPr lang="en-US" sz="24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CE2AA94-1DE3-6747-A689-D48B88972335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8529970" y="2070384"/>
              <a:ext cx="1444357" cy="112615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7175923-121A-2347-800F-A77FE52B9945}"/>
                </a:ext>
              </a:extLst>
            </p:cNvPr>
            <p:cNvCxnSpPr>
              <a:cxnSpLocks/>
            </p:cNvCxnSpPr>
            <p:nvPr/>
          </p:nvCxnSpPr>
          <p:spPr>
            <a:xfrm>
              <a:off x="8625144" y="901096"/>
              <a:ext cx="1352521" cy="944884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794166-846E-A241-9CCB-1A525387300C}"/>
                </a:ext>
              </a:extLst>
            </p:cNvPr>
            <p:cNvCxnSpPr>
              <a:cxnSpLocks/>
              <a:stCxn id="31" idx="3"/>
              <a:endCxn id="11" idx="1"/>
            </p:cNvCxnSpPr>
            <p:nvPr/>
          </p:nvCxnSpPr>
          <p:spPr>
            <a:xfrm flipV="1">
              <a:off x="8661663" y="1982624"/>
              <a:ext cx="1316002" cy="199093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903879-1DC9-B24B-A48B-9A814E537566}"/>
                </a:ext>
              </a:extLst>
            </p:cNvPr>
            <p:cNvSpPr txBox="1"/>
            <p:nvPr/>
          </p:nvSpPr>
          <p:spPr>
            <a:xfrm>
              <a:off x="9217098" y="2616570"/>
              <a:ext cx="1672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ld</a:t>
              </a:r>
              <a:r>
                <a:rPr lang="en-US" dirty="0">
                  <a:solidFill>
                    <a:srgbClr val="C00000"/>
                  </a:solidFill>
                </a:rPr>
                <a:t> – link editor 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(called by </a:t>
              </a:r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C75CA91-1BF3-AB41-8D2F-B01076B61EB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AB3B34-95D3-99A8-2276-1E1445FF909F}"/>
              </a:ext>
            </a:extLst>
          </p:cNvPr>
          <p:cNvGrpSpPr/>
          <p:nvPr/>
        </p:nvGrpSpPr>
        <p:grpSpPr>
          <a:xfrm>
            <a:off x="101947" y="909415"/>
            <a:ext cx="8559716" cy="2184109"/>
            <a:chOff x="101947" y="909415"/>
            <a:chExt cx="8559716" cy="218410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210CBC2-9BA3-8149-8037-421900336B86}"/>
                </a:ext>
              </a:extLst>
            </p:cNvPr>
            <p:cNvSpPr/>
            <p:nvPr/>
          </p:nvSpPr>
          <p:spPr>
            <a:xfrm>
              <a:off x="101947" y="257433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stdio.h</a:t>
              </a:r>
              <a:r>
                <a:rPr lang="en-US" sz="2400" dirty="0"/>
                <a:t>&gt;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D6AAC9-9D0A-CA4B-B6C7-2CAC1AC757D2}"/>
                </a:ext>
              </a:extLst>
            </p:cNvPr>
            <p:cNvSpPr/>
            <p:nvPr/>
          </p:nvSpPr>
          <p:spPr>
            <a:xfrm>
              <a:off x="101947" y="178188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stdlib.h</a:t>
              </a:r>
              <a:r>
                <a:rPr lang="en-US" sz="2400" dirty="0"/>
                <a:t>&gt;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916C399-F026-4240-8426-3AF186DF6E30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2138775" y="2215144"/>
              <a:ext cx="1147350" cy="682277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E3EFCF-4F71-3A47-B7B4-6FE3ED562B81}"/>
                </a:ext>
              </a:extLst>
            </p:cNvPr>
            <p:cNvSpPr txBox="1"/>
            <p:nvPr/>
          </p:nvSpPr>
          <p:spPr>
            <a:xfrm>
              <a:off x="2289646" y="214324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19F663-F90D-794D-8213-692ADCAE624E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2174014" y="2018976"/>
              <a:ext cx="1112111" cy="19616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6D74C06-3C6A-E263-D0B4-DF84B93A287A}"/>
                </a:ext>
              </a:extLst>
            </p:cNvPr>
            <p:cNvSpPr/>
            <p:nvPr/>
          </p:nvSpPr>
          <p:spPr>
            <a:xfrm>
              <a:off x="3286125" y="1955547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myprog.c</a:t>
              </a:r>
              <a:endParaRPr lang="en-US" sz="2400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1CF8568-2307-733A-8F4B-5DBAC48F86EE}"/>
                </a:ext>
              </a:extLst>
            </p:cNvPr>
            <p:cNvSpPr/>
            <p:nvPr/>
          </p:nvSpPr>
          <p:spPr>
            <a:xfrm>
              <a:off x="6592639" y="192212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myprog.o</a:t>
              </a:r>
              <a:endParaRPr lang="en-US" sz="2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3E6FC62-EA6E-BE8A-0D82-8929842FB50D}"/>
                </a:ext>
              </a:extLst>
            </p:cNvPr>
            <p:cNvCxnSpPr>
              <a:cxnSpLocks/>
              <a:stCxn id="4" idx="3"/>
              <a:endCxn id="26" idx="1"/>
            </p:cNvCxnSpPr>
            <p:nvPr/>
          </p:nvCxnSpPr>
          <p:spPr>
            <a:xfrm>
              <a:off x="2251613" y="909415"/>
              <a:ext cx="1034512" cy="1305729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6BAE1AC-2D46-B4FB-EC84-ABBA8B5433B9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5391668" y="218171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26E12F-01E6-59C8-908C-803D7AB784DF}"/>
                </a:ext>
              </a:extLst>
            </p:cNvPr>
            <p:cNvSpPr txBox="1"/>
            <p:nvPr/>
          </p:nvSpPr>
          <p:spPr>
            <a:xfrm>
              <a:off x="2809532" y="141254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5CBEC0-8EDD-CE6C-8F37-D65D1BE8F051}"/>
                </a:ext>
              </a:extLst>
            </p:cNvPr>
            <p:cNvSpPr txBox="1"/>
            <p:nvPr/>
          </p:nvSpPr>
          <p:spPr>
            <a:xfrm>
              <a:off x="5515719" y="2201826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1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 animBg="1"/>
      <p:bldP spid="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Pointer Variables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1" y="619191"/>
            <a:ext cx="11304749" cy="594297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A </a:t>
            </a:r>
            <a:r>
              <a:rPr lang="en-US" sz="2200" dirty="0">
                <a:solidFill>
                  <a:srgbClr val="0070C0"/>
                </a:solidFill>
              </a:rPr>
              <a:t>pointer </a:t>
            </a:r>
            <a:r>
              <a:rPr lang="en-US" sz="2200" b="1" u="sng" dirty="0">
                <a:solidFill>
                  <a:srgbClr val="0070C0"/>
                </a:solidFill>
              </a:rPr>
              <a:t>cannot</a:t>
            </a:r>
            <a:r>
              <a:rPr lang="en-US" sz="2200" dirty="0">
                <a:solidFill>
                  <a:srgbClr val="0070C0"/>
                </a:solidFill>
              </a:rPr>
              <a:t> point at itself, why?</a:t>
            </a:r>
          </a:p>
          <a:p>
            <a:pPr lvl="2"/>
            <a:endParaRPr lang="en-US" sz="2800" dirty="0"/>
          </a:p>
          <a:p>
            <a:pPr lvl="1"/>
            <a:r>
              <a:rPr lang="en-US" sz="2200" dirty="0">
                <a:solidFill>
                  <a:schemeClr val="accent5"/>
                </a:solidFill>
              </a:rPr>
              <a:t>p</a:t>
            </a:r>
            <a:r>
              <a:rPr lang="en-US" sz="2200" dirty="0"/>
              <a:t> is defined as (int *), a </a:t>
            </a:r>
            <a:r>
              <a:rPr lang="en-US" sz="2200" dirty="0">
                <a:solidFill>
                  <a:srgbClr val="0070C0"/>
                </a:solidFill>
              </a:rPr>
              <a:t>pointer to an int</a:t>
            </a:r>
            <a:r>
              <a:rPr lang="en-US" sz="2200" dirty="0"/>
              <a:t>, </a:t>
            </a:r>
            <a:r>
              <a:rPr lang="en-US" sz="2200" b="1" dirty="0"/>
              <a:t>but</a:t>
            </a:r>
          </a:p>
          <a:p>
            <a:pPr lvl="1"/>
            <a:r>
              <a:rPr lang="en-US" sz="2200" dirty="0"/>
              <a:t>the type of </a:t>
            </a:r>
            <a:r>
              <a:rPr lang="en-US" sz="2200" dirty="0">
                <a:solidFill>
                  <a:srgbClr val="FF0000"/>
                </a:solidFill>
              </a:rPr>
              <a:t>&amp;p</a:t>
            </a:r>
            <a:r>
              <a:rPr lang="en-US" sz="2200" dirty="0"/>
              <a:t> is (int **), a </a:t>
            </a:r>
            <a:r>
              <a:rPr lang="en-US" sz="2200" dirty="0">
                <a:solidFill>
                  <a:srgbClr val="0070C0"/>
                </a:solidFill>
              </a:rPr>
              <a:t>pointer to a pointer to an int </a:t>
            </a:r>
          </a:p>
          <a:p>
            <a:r>
              <a:rPr lang="en-US" sz="2200" dirty="0"/>
              <a:t>Pointer variables all use the </a:t>
            </a:r>
            <a:r>
              <a:rPr lang="en-US" sz="2200" b="1" dirty="0">
                <a:solidFill>
                  <a:schemeClr val="accent1"/>
                </a:solidFill>
              </a:rPr>
              <a:t>same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b="1" dirty="0">
                <a:solidFill>
                  <a:srgbClr val="0070C0"/>
                </a:solidFill>
              </a:rPr>
              <a:t>amount of memory </a:t>
            </a:r>
            <a:r>
              <a:rPr lang="en-US" sz="2200" dirty="0"/>
              <a:t>no matter what they point at</a:t>
            </a:r>
          </a:p>
          <a:p>
            <a:endParaRPr lang="en-US" sz="2200" dirty="0"/>
          </a:p>
          <a:p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r>
              <a:rPr lang="en-US" sz="2200" dirty="0">
                <a:cs typeface="Courier New" panose="02070309020205020404" pitchFamily="49" charset="0"/>
              </a:rPr>
              <a:t>Above prints on a 32-raspberry pi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953345" y="3245237"/>
            <a:ext cx="10596880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%u)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%u)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C0027A-722B-134F-B8AA-2C49394F9F11}"/>
              </a:ext>
            </a:extLst>
          </p:cNvPr>
          <p:cNvSpPr/>
          <p:nvPr/>
        </p:nvSpPr>
        <p:spPr bwMode="auto">
          <a:xfrm>
            <a:off x="5449927" y="5283748"/>
            <a:ext cx="3234372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./example</a:t>
            </a: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EF717A-2C6C-EF41-1A23-CB871308C6E7}"/>
              </a:ext>
            </a:extLst>
          </p:cNvPr>
          <p:cNvSpPr/>
          <p:nvPr/>
        </p:nvSpPr>
        <p:spPr bwMode="auto">
          <a:xfrm>
            <a:off x="880598" y="1100123"/>
            <a:ext cx="7466156" cy="4433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&amp;p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is not legal – type mismatch */</a:t>
            </a:r>
          </a:p>
        </p:txBody>
      </p:sp>
    </p:spTree>
    <p:extLst>
      <p:ext uri="{BB962C8B-B14F-4D97-AF65-F5344CB8AC3E}">
        <p14:creationId xmlns:p14="http://schemas.microsoft.com/office/powerpoint/2010/main" val="168800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7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80" y="205719"/>
            <a:ext cx="10515600" cy="389281"/>
          </a:xfrm>
        </p:spPr>
        <p:txBody>
          <a:bodyPr/>
          <a:lstStyle/>
          <a:p>
            <a:r>
              <a:rPr lang="en-US" dirty="0"/>
              <a:t>Defining Pointer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46789" y="852386"/>
            <a:ext cx="10307725" cy="515322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Assigning a value to a pointer: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points at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p) */</a:t>
            </a:r>
          </a:p>
          <a:p>
            <a:r>
              <a:rPr lang="en-US" sz="2200" dirty="0"/>
              <a:t>Is the same as writing the following definition and assignment statements</a:t>
            </a:r>
          </a:p>
          <a:p>
            <a:pPr marL="679450" lvl="2" indent="0"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is defined (not initialized) */</a:t>
            </a:r>
          </a:p>
          <a:p>
            <a:pPr marL="679450" lvl="2" indent="0"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points at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 */</a:t>
            </a:r>
          </a:p>
          <a:p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5"/>
                </a:solidFill>
              </a:rPr>
              <a:t>is part of the definition of p </a:t>
            </a:r>
            <a:r>
              <a:rPr lang="en-US" sz="2200" dirty="0"/>
              <a:t>and is </a:t>
            </a:r>
            <a:r>
              <a:rPr lang="en-US" sz="2200" dirty="0">
                <a:solidFill>
                  <a:srgbClr val="F3753F"/>
                </a:solidFill>
              </a:rPr>
              <a:t>not part of the variable name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chemeClr val="tx2"/>
                </a:solidFill>
              </a:rPr>
              <a:t>name of the variable </a:t>
            </a:r>
            <a:r>
              <a:rPr lang="en-US" sz="2200" dirty="0">
                <a:solidFill>
                  <a:schemeClr val="tx1"/>
                </a:solidFill>
              </a:rPr>
              <a:t>is </a:t>
            </a:r>
            <a:r>
              <a:rPr lang="en-US" sz="2200" dirty="0">
                <a:solidFill>
                  <a:srgbClr val="F3753F"/>
                </a:solidFill>
              </a:rPr>
              <a:t>simply p</a:t>
            </a:r>
            <a:r>
              <a:rPr lang="en-US" sz="2200" dirty="0"/>
              <a:t>, not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>
                <a:solidFill>
                  <a:srgbClr val="0070C0"/>
                </a:solidFill>
              </a:rPr>
              <a:t>p</a:t>
            </a:r>
          </a:p>
          <a:p>
            <a:r>
              <a:rPr lang="en-US" sz="2200" dirty="0"/>
              <a:t>C mostly ignores whitespace, so these three definitions are equivalent 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69CD6B7-594B-2515-F486-E63657F82106}"/>
              </a:ext>
            </a:extLst>
          </p:cNvPr>
          <p:cNvSpPr/>
          <p:nvPr/>
        </p:nvSpPr>
        <p:spPr bwMode="auto">
          <a:xfrm>
            <a:off x="3221249" y="4607073"/>
            <a:ext cx="5002663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A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B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C */</a:t>
            </a:r>
          </a:p>
        </p:txBody>
      </p:sp>
    </p:spTree>
    <p:extLst>
      <p:ext uri="{BB962C8B-B14F-4D97-AF65-F5344CB8AC3E}">
        <p14:creationId xmlns:p14="http://schemas.microsoft.com/office/powerpoint/2010/main" val="12979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Using Pointer Variables and the Address Operator &amp;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4480" y="464773"/>
            <a:ext cx="11563298" cy="627322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354012" lvl="1" indent="0">
              <a:buNone/>
            </a:pPr>
            <a:endParaRPr lang="en-US" sz="2400" dirty="0"/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Recommended: </a:t>
            </a:r>
            <a:r>
              <a:rPr lang="en-US" sz="2400" dirty="0"/>
              <a:t>be careful when defining multiple pointers on the same line:</a:t>
            </a:r>
          </a:p>
          <a:p>
            <a:pPr marL="354012" lvl="1" indent="0">
              <a:buNone/>
            </a:pPr>
            <a:r>
              <a:rPr lang="en-US" sz="2400" dirty="0"/>
              <a:t>				is not the same as: </a:t>
            </a:r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r>
              <a:rPr lang="en-US" sz="2400" dirty="0"/>
              <a:t>Use instead: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505421" y="581881"/>
            <a:ext cx="8314045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/* p contains the address of an integer */</a:t>
            </a:r>
            <a:endParaRPr lang="en-US" sz="20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"points at"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of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p) */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F15BFE-2743-3B48-883C-4C8559C0FC2B}"/>
              </a:ext>
            </a:extLst>
          </p:cNvPr>
          <p:cNvGrpSpPr/>
          <p:nvPr/>
        </p:nvGrpSpPr>
        <p:grpSpPr>
          <a:xfrm>
            <a:off x="1672491" y="4878098"/>
            <a:ext cx="7478110" cy="537587"/>
            <a:chOff x="1668583" y="5074268"/>
            <a:chExt cx="7478110" cy="5375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F172AA-6837-AD45-8FB8-4D0AD10E96D0}"/>
                </a:ext>
              </a:extLst>
            </p:cNvPr>
            <p:cNvSpPr txBox="1"/>
            <p:nvPr/>
          </p:nvSpPr>
          <p:spPr>
            <a:xfrm>
              <a:off x="1668583" y="5150190"/>
              <a:ext cx="226755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p1, p2;  </a:t>
              </a:r>
              <a:endParaRPr lang="en-US" sz="24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4F7AC2-B729-0647-8785-17466D01D784}"/>
                </a:ext>
              </a:extLst>
            </p:cNvPr>
            <p:cNvSpPr txBox="1"/>
            <p:nvPr/>
          </p:nvSpPr>
          <p:spPr>
            <a:xfrm>
              <a:off x="6745227" y="5074268"/>
              <a:ext cx="2401466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p1,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p2;  </a:t>
              </a:r>
              <a:endParaRPr lang="en-US" sz="24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076221B-8E97-EA4B-A3F4-0A55E7A63E90}"/>
              </a:ext>
            </a:extLst>
          </p:cNvPr>
          <p:cNvSpPr txBox="1"/>
          <p:nvPr/>
        </p:nvSpPr>
        <p:spPr>
          <a:xfrm>
            <a:off x="2689118" y="5767779"/>
            <a:ext cx="158683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p1;</a:t>
            </a:r>
          </a:p>
          <a:p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p2;  </a:t>
            </a:r>
            <a:endParaRPr lang="en-U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FF0CF1-B302-6C47-B431-753B45D9AED8}"/>
              </a:ext>
            </a:extLst>
          </p:cNvPr>
          <p:cNvGrpSpPr/>
          <p:nvPr/>
        </p:nvGrpSpPr>
        <p:grpSpPr>
          <a:xfrm>
            <a:off x="3000831" y="1858201"/>
            <a:ext cx="1710968" cy="1149927"/>
            <a:chOff x="10096179" y="3174570"/>
            <a:chExt cx="1710968" cy="114992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35A41C-83E5-8448-9CA3-1468ADD93A48}"/>
                </a:ext>
              </a:extLst>
            </p:cNvPr>
            <p:cNvSpPr txBox="1"/>
            <p:nvPr/>
          </p:nvSpPr>
          <p:spPr>
            <a:xfrm>
              <a:off x="10409085" y="3198167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42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4F4463-DA2C-DE42-B061-6E0B18E0B034}"/>
                </a:ext>
              </a:extLst>
            </p:cNvPr>
            <p:cNvSpPr txBox="1"/>
            <p:nvPr/>
          </p:nvSpPr>
          <p:spPr>
            <a:xfrm>
              <a:off x="10096179" y="3174570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C0ADDE-9700-2743-9CDC-827B64D86848}"/>
                </a:ext>
              </a:extLst>
            </p:cNvPr>
            <p:cNvSpPr txBox="1"/>
            <p:nvPr/>
          </p:nvSpPr>
          <p:spPr>
            <a:xfrm>
              <a:off x="10392709" y="3862832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25B50E-BC5F-5645-8F32-94D194C34F04}"/>
                </a:ext>
              </a:extLst>
            </p:cNvPr>
            <p:cNvSpPr txBox="1"/>
            <p:nvPr/>
          </p:nvSpPr>
          <p:spPr>
            <a:xfrm>
              <a:off x="10096179" y="381905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5" name="U-Turn Arrow 14">
              <a:extLst>
                <a:ext uri="{FF2B5EF4-FFF2-40B4-BE49-F238E27FC236}">
                  <a16:creationId xmlns:a16="http://schemas.microsoft.com/office/drawing/2014/main" id="{6B724B5C-4A22-D44D-8321-86AC512CBD9B}"/>
                </a:ext>
              </a:extLst>
            </p:cNvPr>
            <p:cNvSpPr/>
            <p:nvPr/>
          </p:nvSpPr>
          <p:spPr>
            <a:xfrm rot="5400000" flipH="1">
              <a:off x="11018331" y="3320605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2E10391-D348-0105-839C-BCD22BE23A65}"/>
              </a:ext>
            </a:extLst>
          </p:cNvPr>
          <p:cNvSpPr/>
          <p:nvPr/>
        </p:nvSpPr>
        <p:spPr>
          <a:xfrm>
            <a:off x="8826567" y="1740646"/>
            <a:ext cx="1508545" cy="2411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114BA9-C7DC-674D-45EA-2718CE8EFBEF}"/>
              </a:ext>
            </a:extLst>
          </p:cNvPr>
          <p:cNvSpPr txBox="1"/>
          <p:nvPr/>
        </p:nvSpPr>
        <p:spPr>
          <a:xfrm>
            <a:off x="8885877" y="1936060"/>
            <a:ext cx="1449235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852B5B-8D79-8B21-9E7E-15CF0C3497EC}"/>
              </a:ext>
            </a:extLst>
          </p:cNvPr>
          <p:cNvSpPr txBox="1"/>
          <p:nvPr/>
        </p:nvSpPr>
        <p:spPr>
          <a:xfrm>
            <a:off x="8444047" y="1968565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</a:rPr>
              <a:t>i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104E5B-0972-0B28-C324-9A5461209901}"/>
              </a:ext>
            </a:extLst>
          </p:cNvPr>
          <p:cNvSpPr txBox="1"/>
          <p:nvPr/>
        </p:nvSpPr>
        <p:spPr>
          <a:xfrm>
            <a:off x="8869501" y="3261184"/>
            <a:ext cx="1465611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0x10000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C324C5-5A1C-11AB-3448-A11E852F5101}"/>
              </a:ext>
            </a:extLst>
          </p:cNvPr>
          <p:cNvSpPr txBox="1"/>
          <p:nvPr/>
        </p:nvSpPr>
        <p:spPr>
          <a:xfrm>
            <a:off x="7846812" y="3270117"/>
            <a:ext cx="979755" cy="5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p =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2" name="U-Turn Arrow 21">
            <a:extLst>
              <a:ext uri="{FF2B5EF4-FFF2-40B4-BE49-F238E27FC236}">
                <a16:creationId xmlns:a16="http://schemas.microsoft.com/office/drawing/2014/main" id="{CD040E34-6730-0106-134E-3194C9E67436}"/>
              </a:ext>
            </a:extLst>
          </p:cNvPr>
          <p:cNvSpPr/>
          <p:nvPr/>
        </p:nvSpPr>
        <p:spPr>
          <a:xfrm rot="5400000" flipH="1">
            <a:off x="9703378" y="2581479"/>
            <a:ext cx="1419476" cy="472690"/>
          </a:xfrm>
          <a:prstGeom prst="uturnArrow">
            <a:avLst>
              <a:gd name="adj1" fmla="val 13051"/>
              <a:gd name="adj2" fmla="val 14545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847DEC-0B32-2A47-767C-2587B70BCD89}"/>
              </a:ext>
            </a:extLst>
          </p:cNvPr>
          <p:cNvSpPr txBox="1"/>
          <p:nvPr/>
        </p:nvSpPr>
        <p:spPr>
          <a:xfrm>
            <a:off x="10764845" y="335408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8B34B6-E378-8FC2-F86A-0FB40FF1C6A9}"/>
              </a:ext>
            </a:extLst>
          </p:cNvPr>
          <p:cNvSpPr txBox="1"/>
          <p:nvPr/>
        </p:nvSpPr>
        <p:spPr>
          <a:xfrm>
            <a:off x="10846557" y="196438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0x10000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EA6721F-2B68-1FEC-051E-F59F1E1DBB86}"/>
              </a:ext>
            </a:extLst>
          </p:cNvPr>
          <p:cNvSpPr/>
          <p:nvPr/>
        </p:nvSpPr>
        <p:spPr>
          <a:xfrm>
            <a:off x="9516985" y="2505539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E4B6025-1A80-49F8-6DB4-52D3CBF32A52}"/>
              </a:ext>
            </a:extLst>
          </p:cNvPr>
          <p:cNvSpPr/>
          <p:nvPr/>
        </p:nvSpPr>
        <p:spPr>
          <a:xfrm>
            <a:off x="9516984" y="2751567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7D3182B-816E-27AE-9BCD-52DFC0201728}"/>
              </a:ext>
            </a:extLst>
          </p:cNvPr>
          <p:cNvSpPr/>
          <p:nvPr/>
        </p:nvSpPr>
        <p:spPr>
          <a:xfrm>
            <a:off x="9516984" y="3006375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69AB6D-E7A6-5CEE-7B09-66B1D6F7F817}"/>
              </a:ext>
            </a:extLst>
          </p:cNvPr>
          <p:cNvSpPr txBox="1"/>
          <p:nvPr/>
        </p:nvSpPr>
        <p:spPr>
          <a:xfrm>
            <a:off x="9061132" y="814429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Memory </a:t>
            </a:r>
          </a:p>
          <a:p>
            <a:r>
              <a:rPr lang="en-US" dirty="0">
                <a:solidFill>
                  <a:schemeClr val="accent6"/>
                </a:solidFill>
              </a:rPr>
              <a:t>contents</a:t>
            </a:r>
          </a:p>
          <a:p>
            <a:r>
              <a:rPr lang="en-US" dirty="0">
                <a:solidFill>
                  <a:schemeClr val="accent6"/>
                </a:solidFill>
              </a:rPr>
              <a:t>4 bytes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BA5B40-9269-21B0-A648-F5B90EC7BE49}"/>
              </a:ext>
            </a:extLst>
          </p:cNvPr>
          <p:cNvSpPr txBox="1"/>
          <p:nvPr/>
        </p:nvSpPr>
        <p:spPr>
          <a:xfrm>
            <a:off x="10859352" y="838625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Memory </a:t>
            </a:r>
          </a:p>
          <a:p>
            <a:r>
              <a:rPr lang="en-US" dirty="0">
                <a:solidFill>
                  <a:schemeClr val="accent6"/>
                </a:solidFill>
              </a:rPr>
              <a:t>address</a:t>
            </a:r>
          </a:p>
          <a:p>
            <a:r>
              <a:rPr lang="en-US" dirty="0">
                <a:solidFill>
                  <a:schemeClr val="accent6"/>
                </a:solidFill>
              </a:rPr>
              <a:t>4 bytes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7910CE5-6EE1-59CC-2307-9695F25A188E}"/>
              </a:ext>
            </a:extLst>
          </p:cNvPr>
          <p:cNvSpPr/>
          <p:nvPr/>
        </p:nvSpPr>
        <p:spPr>
          <a:xfrm>
            <a:off x="11274665" y="2476663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58F9E1-9B83-2B8F-5004-EDF3FC701FA5}"/>
              </a:ext>
            </a:extLst>
          </p:cNvPr>
          <p:cNvSpPr/>
          <p:nvPr/>
        </p:nvSpPr>
        <p:spPr>
          <a:xfrm>
            <a:off x="11274664" y="2722691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C7729ED-0607-A6DC-DEDB-1CAF92E7566C}"/>
              </a:ext>
            </a:extLst>
          </p:cNvPr>
          <p:cNvSpPr/>
          <p:nvPr/>
        </p:nvSpPr>
        <p:spPr>
          <a:xfrm>
            <a:off x="11274664" y="2977499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142665-4962-9B18-6899-4E6B9E4CD24A}"/>
              </a:ext>
            </a:extLst>
          </p:cNvPr>
          <p:cNvSpPr txBox="1"/>
          <p:nvPr/>
        </p:nvSpPr>
        <p:spPr>
          <a:xfrm>
            <a:off x="10335112" y="398193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</a:p>
        </p:txBody>
      </p:sp>
    </p:spTree>
    <p:extLst>
      <p:ext uri="{BB962C8B-B14F-4D97-AF65-F5344CB8AC3E}">
        <p14:creationId xmlns:p14="http://schemas.microsoft.com/office/powerpoint/2010/main" val="214277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13011" y="621040"/>
            <a:ext cx="7793697" cy="594112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As with any variable, its value can be changed</a:t>
            </a:r>
          </a:p>
          <a:p>
            <a:pPr marL="679450" lvl="2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j;	 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now points at j */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sz="24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 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now points at </a:t>
            </a:r>
            <a:r>
              <a:rPr lang="en-US" sz="24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Using Pointer Variables and the Address Operator &amp; - 2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3E7FEDA-6632-4604-7DD5-73AD9B6B60AB}"/>
              </a:ext>
            </a:extLst>
          </p:cNvPr>
          <p:cNvGrpSpPr/>
          <p:nvPr/>
        </p:nvGrpSpPr>
        <p:grpSpPr>
          <a:xfrm>
            <a:off x="5162498" y="1535632"/>
            <a:ext cx="2772950" cy="2411407"/>
            <a:chOff x="5162498" y="1535632"/>
            <a:chExt cx="2772950" cy="241140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EAA5360-44D0-3E48-F822-5BA160FFF5EC}"/>
                </a:ext>
              </a:extLst>
            </p:cNvPr>
            <p:cNvSpPr/>
            <p:nvPr/>
          </p:nvSpPr>
          <p:spPr>
            <a:xfrm>
              <a:off x="5421499" y="1535632"/>
              <a:ext cx="1121541" cy="241140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3DE8F3D-454F-1145-9E6E-9F93305EC3B6}"/>
                </a:ext>
              </a:extLst>
            </p:cNvPr>
            <p:cNvGrpSpPr/>
            <p:nvPr/>
          </p:nvGrpSpPr>
          <p:grpSpPr>
            <a:xfrm>
              <a:off x="5162498" y="1816598"/>
              <a:ext cx="1813687" cy="1800705"/>
              <a:chOff x="7209786" y="4651331"/>
              <a:chExt cx="1813687" cy="180070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366298-FAA6-AD45-84E5-EB3DB864A1E5}"/>
                  </a:ext>
                </a:extLst>
              </p:cNvPr>
              <p:cNvSpPr txBox="1"/>
              <p:nvPr/>
            </p:nvSpPr>
            <p:spPr>
              <a:xfrm>
                <a:off x="7522692" y="5325706"/>
                <a:ext cx="99568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77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1F8CDD-B7AD-9F4F-8872-A3FDBC372AB8}"/>
                  </a:ext>
                </a:extLst>
              </p:cNvPr>
              <p:cNvSpPr txBox="1"/>
              <p:nvPr/>
            </p:nvSpPr>
            <p:spPr>
              <a:xfrm>
                <a:off x="7209786" y="5302109"/>
                <a:ext cx="253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j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D92413-63CD-5646-9026-6B3DFC35F809}"/>
                  </a:ext>
                </a:extLst>
              </p:cNvPr>
              <p:cNvSpPr txBox="1"/>
              <p:nvPr/>
            </p:nvSpPr>
            <p:spPr>
              <a:xfrm>
                <a:off x="7506316" y="5990371"/>
                <a:ext cx="99568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FE1C23-B83A-8D4A-B136-7769DEEC5699}"/>
                  </a:ext>
                </a:extLst>
              </p:cNvPr>
              <p:cNvSpPr txBox="1"/>
              <p:nvPr/>
            </p:nvSpPr>
            <p:spPr>
              <a:xfrm>
                <a:off x="7209786" y="5946593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p</a:t>
                </a:r>
              </a:p>
            </p:txBody>
          </p:sp>
          <p:sp>
            <p:nvSpPr>
              <p:cNvPr id="10" name="U-Turn Arrow 9">
                <a:extLst>
                  <a:ext uri="{FF2B5EF4-FFF2-40B4-BE49-F238E27FC236}">
                    <a16:creationId xmlns:a16="http://schemas.microsoft.com/office/drawing/2014/main" id="{BAEA332E-0D3A-7F4F-A090-18ABED9ADE21}"/>
                  </a:ext>
                </a:extLst>
              </p:cNvPr>
              <p:cNvSpPr/>
              <p:nvPr/>
            </p:nvSpPr>
            <p:spPr>
              <a:xfrm rot="5400000" flipH="1">
                <a:off x="8234657" y="5503125"/>
                <a:ext cx="830996" cy="746637"/>
              </a:xfrm>
              <a:prstGeom prst="uturnArrow">
                <a:avLst>
                  <a:gd name="adj1" fmla="val 13051"/>
                  <a:gd name="adj2" fmla="val 14545"/>
                  <a:gd name="adj3" fmla="val 25000"/>
                  <a:gd name="adj4" fmla="val 43750"/>
                  <a:gd name="adj5" fmla="val 5668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32D666-40F3-1347-BADD-13DDB9834308}"/>
                  </a:ext>
                </a:extLst>
              </p:cNvPr>
              <p:cNvSpPr txBox="1"/>
              <p:nvPr/>
            </p:nvSpPr>
            <p:spPr>
              <a:xfrm>
                <a:off x="7522692" y="4674928"/>
                <a:ext cx="99568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42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CBEC54-C339-C74B-94B2-863B5214E082}"/>
                  </a:ext>
                </a:extLst>
              </p:cNvPr>
              <p:cNvSpPr txBox="1"/>
              <p:nvPr/>
            </p:nvSpPr>
            <p:spPr>
              <a:xfrm>
                <a:off x="7209786" y="4651331"/>
                <a:ext cx="253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tx2"/>
                    </a:solidFill>
                  </a:rPr>
                  <a:t>i</a:t>
                </a: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BE8FBC-93F9-BE0B-4C87-4BE4FDC0491F}"/>
                </a:ext>
              </a:extLst>
            </p:cNvPr>
            <p:cNvSpPr txBox="1"/>
            <p:nvPr/>
          </p:nvSpPr>
          <p:spPr>
            <a:xfrm>
              <a:off x="6930045" y="332883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0x800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0B4178-E086-3DE6-CAFE-728A8C02BC4E}"/>
                </a:ext>
              </a:extLst>
            </p:cNvPr>
            <p:cNvSpPr txBox="1"/>
            <p:nvPr/>
          </p:nvSpPr>
          <p:spPr>
            <a:xfrm>
              <a:off x="6865924" y="1618114"/>
              <a:ext cx="10695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  <a:p>
              <a:r>
                <a:rPr lang="en-US" dirty="0"/>
                <a:t>0x1000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F754DF-94EC-20CA-0CDD-ECE13DE42010}"/>
                </a:ext>
              </a:extLst>
            </p:cNvPr>
            <p:cNvSpPr txBox="1"/>
            <p:nvPr/>
          </p:nvSpPr>
          <p:spPr>
            <a:xfrm>
              <a:off x="6930044" y="2490973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0x900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5E4A51F-C96A-8F67-8B92-F8743BC11757}"/>
                </a:ext>
              </a:extLst>
            </p:cNvPr>
            <p:cNvSpPr txBox="1"/>
            <p:nvPr/>
          </p:nvSpPr>
          <p:spPr>
            <a:xfrm>
              <a:off x="5416508" y="320487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0x900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279C1D-D33E-0C25-D8A2-2465A3D7A896}"/>
              </a:ext>
            </a:extLst>
          </p:cNvPr>
          <p:cNvGrpSpPr/>
          <p:nvPr/>
        </p:nvGrpSpPr>
        <p:grpSpPr>
          <a:xfrm>
            <a:off x="4437065" y="4258813"/>
            <a:ext cx="3562503" cy="2157997"/>
            <a:chOff x="4437065" y="4258813"/>
            <a:chExt cx="3562503" cy="215799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DFC676-40B7-8C65-EED7-12E70EBFF662}"/>
                </a:ext>
              </a:extLst>
            </p:cNvPr>
            <p:cNvSpPr txBox="1"/>
            <p:nvPr/>
          </p:nvSpPr>
          <p:spPr>
            <a:xfrm>
              <a:off x="6994165" y="5969533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0x800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B7B95F-FC15-5128-EDB8-1B1AD1CF3F35}"/>
                </a:ext>
              </a:extLst>
            </p:cNvPr>
            <p:cNvSpPr txBox="1"/>
            <p:nvPr/>
          </p:nvSpPr>
          <p:spPr>
            <a:xfrm>
              <a:off x="6930044" y="4258813"/>
              <a:ext cx="10695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  <a:p>
              <a:r>
                <a:rPr lang="en-US" dirty="0"/>
                <a:t>0x1000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19576D-EC3C-740C-CB8F-1B7E8DC38192}"/>
                </a:ext>
              </a:extLst>
            </p:cNvPr>
            <p:cNvSpPr txBox="1"/>
            <p:nvPr/>
          </p:nvSpPr>
          <p:spPr>
            <a:xfrm>
              <a:off x="6994164" y="5131672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0x900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849D38-2D2C-C014-9536-C6E2E718AFED}"/>
                </a:ext>
              </a:extLst>
            </p:cNvPr>
            <p:cNvSpPr/>
            <p:nvPr/>
          </p:nvSpPr>
          <p:spPr>
            <a:xfrm>
              <a:off x="5362282" y="4416354"/>
              <a:ext cx="1121541" cy="20004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00C97FB-2AD0-1C40-BDF4-737D5FA30C09}"/>
                </a:ext>
              </a:extLst>
            </p:cNvPr>
            <p:cNvGrpSpPr/>
            <p:nvPr/>
          </p:nvGrpSpPr>
          <p:grpSpPr>
            <a:xfrm>
              <a:off x="4437065" y="4558791"/>
              <a:ext cx="2382588" cy="1800705"/>
              <a:chOff x="9095772" y="4606448"/>
              <a:chExt cx="2382588" cy="1800705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8606EF-1500-4C46-B0CC-FD3B9B40B538}"/>
                  </a:ext>
                </a:extLst>
              </p:cNvPr>
              <p:cNvSpPr txBox="1"/>
              <p:nvPr/>
            </p:nvSpPr>
            <p:spPr>
              <a:xfrm>
                <a:off x="10080299" y="5280823"/>
                <a:ext cx="99568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77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6E25F7-F23D-E442-8BF4-FF392EB0AE06}"/>
                  </a:ext>
                </a:extLst>
              </p:cNvPr>
              <p:cNvSpPr txBox="1"/>
              <p:nvPr/>
            </p:nvSpPr>
            <p:spPr>
              <a:xfrm>
                <a:off x="9767393" y="5257226"/>
                <a:ext cx="253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j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BB872C-C29A-D747-9443-46FEE0DA17ED}"/>
                  </a:ext>
                </a:extLst>
              </p:cNvPr>
              <p:cNvSpPr txBox="1"/>
              <p:nvPr/>
            </p:nvSpPr>
            <p:spPr>
              <a:xfrm>
                <a:off x="10063923" y="5945488"/>
                <a:ext cx="99568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14BFC2-3901-EB4F-A01B-31D5C9AF551D}"/>
                  </a:ext>
                </a:extLst>
              </p:cNvPr>
              <p:cNvSpPr txBox="1"/>
              <p:nvPr/>
            </p:nvSpPr>
            <p:spPr>
              <a:xfrm>
                <a:off x="9767393" y="5901710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p</a:t>
                </a:r>
              </a:p>
            </p:txBody>
          </p:sp>
          <p:sp>
            <p:nvSpPr>
              <p:cNvPr id="17" name="U-Turn Arrow 16">
                <a:extLst>
                  <a:ext uri="{FF2B5EF4-FFF2-40B4-BE49-F238E27FC236}">
                    <a16:creationId xmlns:a16="http://schemas.microsoft.com/office/drawing/2014/main" id="{5F37CB1E-362A-F74F-929A-4BF543DD7B84}"/>
                  </a:ext>
                </a:extLst>
              </p:cNvPr>
              <p:cNvSpPr/>
              <p:nvPr/>
            </p:nvSpPr>
            <p:spPr>
              <a:xfrm rot="5400000" flipH="1">
                <a:off x="10544198" y="5180688"/>
                <a:ext cx="1330977" cy="537346"/>
              </a:xfrm>
              <a:prstGeom prst="uturnArrow">
                <a:avLst>
                  <a:gd name="adj1" fmla="val 13051"/>
                  <a:gd name="adj2" fmla="val 14545"/>
                  <a:gd name="adj3" fmla="val 25000"/>
                  <a:gd name="adj4" fmla="val 43750"/>
                  <a:gd name="adj5" fmla="val 8063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07C803-0BDA-174E-A9E0-C5226D64D626}"/>
                  </a:ext>
                </a:extLst>
              </p:cNvPr>
              <p:cNvSpPr txBox="1"/>
              <p:nvPr/>
            </p:nvSpPr>
            <p:spPr>
              <a:xfrm>
                <a:off x="10080299" y="4630045"/>
                <a:ext cx="99568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42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BC46C3-FE9B-8E4D-A99C-DDEF2F25D096}"/>
                  </a:ext>
                </a:extLst>
              </p:cNvPr>
              <p:cNvSpPr txBox="1"/>
              <p:nvPr/>
            </p:nvSpPr>
            <p:spPr>
              <a:xfrm>
                <a:off x="9767393" y="4606448"/>
                <a:ext cx="253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tx2"/>
                    </a:solidFill>
                  </a:rPr>
                  <a:t>i</a:t>
                </a: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" name="Right Arrow 3">
                <a:extLst>
                  <a:ext uri="{FF2B5EF4-FFF2-40B4-BE49-F238E27FC236}">
                    <a16:creationId xmlns:a16="http://schemas.microsoft.com/office/drawing/2014/main" id="{9CD25161-45CA-224E-8DA3-3434F59B89E8}"/>
                  </a:ext>
                </a:extLst>
              </p:cNvPr>
              <p:cNvSpPr/>
              <p:nvPr/>
            </p:nvSpPr>
            <p:spPr>
              <a:xfrm>
                <a:off x="9095772" y="5136593"/>
                <a:ext cx="446049" cy="461665"/>
              </a:xfrm>
              <a:prstGeom prst="rightArrow">
                <a:avLst/>
              </a:prstGeom>
              <a:solidFill>
                <a:srgbClr val="2C895B"/>
              </a:solidFill>
              <a:ln>
                <a:solidFill>
                  <a:srgbClr val="2C89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8629EF-D24A-FB0D-486B-4CFEB1D5F7E4}"/>
                </a:ext>
              </a:extLst>
            </p:cNvPr>
            <p:cNvSpPr txBox="1"/>
            <p:nvPr/>
          </p:nvSpPr>
          <p:spPr>
            <a:xfrm>
              <a:off x="5351653" y="6001003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0x1000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9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82464" y="595934"/>
            <a:ext cx="10153816" cy="589273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b="1" i="1" dirty="0">
                <a:solidFill>
                  <a:schemeClr val="accent1"/>
                </a:solidFill>
              </a:rPr>
              <a:t>indirection operator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/>
              <a:t>) or the </a:t>
            </a:r>
            <a:r>
              <a:rPr lang="en-US" sz="2400" i="1" dirty="0">
                <a:solidFill>
                  <a:srgbClr val="0070C0"/>
                </a:solidFill>
              </a:rPr>
              <a:t>dereference operator to a variable </a:t>
            </a:r>
            <a:r>
              <a:rPr lang="en-US" sz="2400" dirty="0"/>
              <a:t>is the </a:t>
            </a:r>
            <a:r>
              <a:rPr lang="en-US" sz="2400" b="1" dirty="0"/>
              <a:t>inverse </a:t>
            </a:r>
            <a:r>
              <a:rPr lang="en-US" sz="2400" dirty="0"/>
              <a:t>of the </a:t>
            </a:r>
            <a:r>
              <a:rPr lang="en-US" sz="2400" i="1" dirty="0">
                <a:solidFill>
                  <a:schemeClr val="accent5"/>
                </a:solidFill>
              </a:rPr>
              <a:t>address operator </a:t>
            </a:r>
            <a:r>
              <a:rPr lang="en-US" sz="2400" dirty="0">
                <a:solidFill>
                  <a:schemeClr val="accent5"/>
                </a:solidFill>
              </a:rPr>
              <a:t>(&amp;)</a:t>
            </a:r>
          </a:p>
          <a:p>
            <a:r>
              <a:rPr lang="en-US" sz="2400" b="1" dirty="0"/>
              <a:t>address operator (</a:t>
            </a:r>
            <a:r>
              <a:rPr lang="en-US" sz="2400" b="1" dirty="0">
                <a:solidFill>
                  <a:srgbClr val="2C895B"/>
                </a:solidFill>
              </a:rPr>
              <a:t>&amp;</a:t>
            </a:r>
            <a:r>
              <a:rPr lang="en-US" sz="2400" b="1" dirty="0"/>
              <a:t>) </a:t>
            </a:r>
            <a:r>
              <a:rPr lang="en-US" sz="2400" dirty="0"/>
              <a:t>can be thought of as:</a:t>
            </a:r>
          </a:p>
          <a:p>
            <a:pPr marL="0" indent="0">
              <a:buNone/>
            </a:pPr>
            <a:r>
              <a:rPr lang="en-US" sz="2400" dirty="0"/>
              <a:t>		 </a:t>
            </a:r>
            <a:r>
              <a:rPr lang="en-US" sz="2400" i="1" dirty="0">
                <a:solidFill>
                  <a:schemeClr val="accent1"/>
                </a:solidFill>
              </a:rPr>
              <a:t>"get the address of this box”</a:t>
            </a:r>
            <a:r>
              <a:rPr lang="en-US" sz="2400" dirty="0">
                <a:solidFill>
                  <a:schemeClr val="accent1"/>
                </a:solidFill>
              </a:rPr>
              <a:t>"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indirection operator (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b="1" dirty="0"/>
              <a:t>) </a:t>
            </a:r>
            <a:r>
              <a:rPr lang="en-US" sz="2400" dirty="0"/>
              <a:t>can be thought of as: </a:t>
            </a:r>
          </a:p>
          <a:p>
            <a:pPr marL="0" indent="0">
              <a:buNone/>
            </a:pPr>
            <a:r>
              <a:rPr lang="en-US" sz="2400" i="1" dirty="0"/>
              <a:t>		"</a:t>
            </a:r>
            <a:r>
              <a:rPr lang="en-US" sz="2400" i="1" dirty="0">
                <a:solidFill>
                  <a:schemeClr val="accent1"/>
                </a:solidFill>
              </a:rPr>
              <a:t>follow the arrow to the next box and get its contents”"</a:t>
            </a:r>
          </a:p>
          <a:p>
            <a:r>
              <a:rPr lang="en-US" sz="2200" b="1" dirty="0">
                <a:solidFill>
                  <a:schemeClr val="accent6"/>
                </a:solidFill>
              </a:rPr>
              <a:t>Indirection operator causes an additional read to occur</a:t>
            </a:r>
            <a:r>
              <a:rPr lang="en-US" sz="2200" dirty="0">
                <a:solidFill>
                  <a:schemeClr val="accent6"/>
                </a:solidFill>
              </a:rPr>
              <a:t>, when on either the </a:t>
            </a:r>
            <a:r>
              <a:rPr lang="en-US" sz="2200" dirty="0" err="1">
                <a:solidFill>
                  <a:schemeClr val="accent6"/>
                </a:solidFill>
              </a:rPr>
              <a:t>Rside</a:t>
            </a:r>
            <a:r>
              <a:rPr lang="en-US" sz="2200" dirty="0">
                <a:solidFill>
                  <a:schemeClr val="accent6"/>
                </a:solidFill>
              </a:rPr>
              <a:t> or </a:t>
            </a:r>
            <a:r>
              <a:rPr lang="en-US" sz="2200" dirty="0" err="1">
                <a:solidFill>
                  <a:schemeClr val="accent6"/>
                </a:solidFill>
              </a:rPr>
              <a:t>Lside</a:t>
            </a:r>
            <a:r>
              <a:rPr lang="en-US" sz="2200" dirty="0">
                <a:solidFill>
                  <a:schemeClr val="accent6"/>
                </a:solidFill>
              </a:rPr>
              <a:t> of a statement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0000"/>
            <a:ext cx="10515600" cy="400124"/>
          </a:xfrm>
        </p:spPr>
        <p:txBody>
          <a:bodyPr/>
          <a:lstStyle/>
          <a:p>
            <a:r>
              <a:rPr lang="en-US" dirty="0"/>
              <a:t>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C7E3E7-64E6-7804-3725-411519FDAADC}"/>
              </a:ext>
            </a:extLst>
          </p:cNvPr>
          <p:cNvGrpSpPr/>
          <p:nvPr/>
        </p:nvGrpSpPr>
        <p:grpSpPr>
          <a:xfrm>
            <a:off x="3753794" y="2810933"/>
            <a:ext cx="3560972" cy="1655931"/>
            <a:chOff x="3753794" y="2810933"/>
            <a:chExt cx="3560972" cy="16559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F7864F-5233-AD25-5DCD-5EF781B00932}"/>
                </a:ext>
              </a:extLst>
            </p:cNvPr>
            <p:cNvSpPr txBox="1"/>
            <p:nvPr/>
          </p:nvSpPr>
          <p:spPr>
            <a:xfrm>
              <a:off x="4847506" y="3817781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0x900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F519C2-FD14-8AE5-F18A-3F96BAF3CBBD}"/>
                </a:ext>
              </a:extLst>
            </p:cNvPr>
            <p:cNvSpPr txBox="1"/>
            <p:nvPr/>
          </p:nvSpPr>
          <p:spPr>
            <a:xfrm>
              <a:off x="6501723" y="2992530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0x900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0F94D6-1E61-D47B-5465-D046D91476DA}"/>
                </a:ext>
              </a:extLst>
            </p:cNvPr>
            <p:cNvSpPr txBox="1"/>
            <p:nvPr/>
          </p:nvSpPr>
          <p:spPr>
            <a:xfrm>
              <a:off x="6475580" y="3820316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0x800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109301-4AE9-88ED-00B8-FC44ABE2CD59}"/>
                </a:ext>
              </a:extLst>
            </p:cNvPr>
            <p:cNvSpPr/>
            <p:nvPr/>
          </p:nvSpPr>
          <p:spPr>
            <a:xfrm>
              <a:off x="4828969" y="2810933"/>
              <a:ext cx="1121541" cy="165593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1DC0DBC-5B3E-CD44-B8EB-02301496B6A2}"/>
                </a:ext>
              </a:extLst>
            </p:cNvPr>
            <p:cNvGrpSpPr/>
            <p:nvPr/>
          </p:nvGrpSpPr>
          <p:grpSpPr>
            <a:xfrm>
              <a:off x="3753794" y="2960313"/>
              <a:ext cx="2552544" cy="1319698"/>
              <a:chOff x="205821" y="4771317"/>
              <a:chExt cx="2552544" cy="1134006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C64266-3D3B-7946-9D9E-EF8CFD0BBC23}"/>
                  </a:ext>
                </a:extLst>
              </p:cNvPr>
              <p:cNvSpPr txBox="1"/>
              <p:nvPr/>
            </p:nvSpPr>
            <p:spPr>
              <a:xfrm>
                <a:off x="1360303" y="4771317"/>
                <a:ext cx="99568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42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9D09B4-C6E4-5C44-8504-FCC9916B90E1}"/>
                  </a:ext>
                </a:extLst>
              </p:cNvPr>
              <p:cNvSpPr txBox="1"/>
              <p:nvPr/>
            </p:nvSpPr>
            <p:spPr>
              <a:xfrm>
                <a:off x="205821" y="4799001"/>
                <a:ext cx="11945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i or (</a:t>
                </a:r>
                <a:r>
                  <a:rPr lang="en-US" sz="2400" dirty="0">
                    <a:solidFill>
                      <a:srgbClr val="FF0000"/>
                    </a:solidFill>
                  </a:rPr>
                  <a:t>*</a:t>
                </a:r>
                <a:r>
                  <a:rPr lang="en-US" sz="2400" dirty="0">
                    <a:solidFill>
                      <a:schemeClr val="tx2"/>
                    </a:solidFill>
                  </a:rPr>
                  <a:t>p)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B8BC04-E9DB-484D-AE67-C47ED55AC578}"/>
                  </a:ext>
                </a:extLst>
              </p:cNvPr>
              <p:cNvSpPr txBox="1"/>
              <p:nvPr/>
            </p:nvSpPr>
            <p:spPr>
              <a:xfrm>
                <a:off x="1343927" y="5435982"/>
                <a:ext cx="99568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5D36422-1D00-DB46-ADE8-C38B8CA5098C}"/>
                  </a:ext>
                </a:extLst>
              </p:cNvPr>
              <p:cNvSpPr txBox="1"/>
              <p:nvPr/>
            </p:nvSpPr>
            <p:spPr>
              <a:xfrm>
                <a:off x="321238" y="5443658"/>
                <a:ext cx="9797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p = </a:t>
                </a:r>
                <a:r>
                  <a:rPr lang="en-US" sz="2400" dirty="0">
                    <a:solidFill>
                      <a:srgbClr val="FF0000"/>
                    </a:solidFill>
                  </a:rPr>
                  <a:t>&amp;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i</a:t>
                </a: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U-Turn Arrow 14">
                <a:extLst>
                  <a:ext uri="{FF2B5EF4-FFF2-40B4-BE49-F238E27FC236}">
                    <a16:creationId xmlns:a16="http://schemas.microsoft.com/office/drawing/2014/main" id="{78D1C25D-66AB-8F4D-BE77-27F65B8C14D0}"/>
                  </a:ext>
                </a:extLst>
              </p:cNvPr>
              <p:cNvSpPr/>
              <p:nvPr/>
            </p:nvSpPr>
            <p:spPr>
              <a:xfrm rot="5400000" flipH="1">
                <a:off x="1969549" y="4893755"/>
                <a:ext cx="830996" cy="746637"/>
              </a:xfrm>
              <a:prstGeom prst="uturnArrow">
                <a:avLst>
                  <a:gd name="adj1" fmla="val 13051"/>
                  <a:gd name="adj2" fmla="val 14545"/>
                  <a:gd name="adj3" fmla="val 25000"/>
                  <a:gd name="adj4" fmla="val 43750"/>
                  <a:gd name="adj5" fmla="val 5668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441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 err="1"/>
              <a:t>Rside</a:t>
            </a:r>
            <a:r>
              <a:rPr lang="en-US" dirty="0"/>
              <a:t>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058" y="870272"/>
            <a:ext cx="10723857" cy="577741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Rside</a:t>
            </a:r>
            <a:r>
              <a:rPr lang="en-US" sz="2400" dirty="0">
                <a:cs typeface="Courier"/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read</a:t>
            </a:r>
            <a:r>
              <a:rPr lang="en-US" sz="2400" dirty="0">
                <a:solidFill>
                  <a:srgbClr val="2C895B"/>
                </a:solidFill>
              </a:rPr>
              <a:t> and return </a:t>
            </a:r>
            <a:r>
              <a:rPr lang="en-US" sz="2400" dirty="0">
                <a:solidFill>
                  <a:schemeClr val="accent5"/>
                </a:solidFill>
              </a:rPr>
              <a:t>the contents at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two reads of memory on the </a:t>
            </a:r>
            <a:r>
              <a:rPr lang="en-US" sz="2400" dirty="0" err="1">
                <a:solidFill>
                  <a:srgbClr val="FF0000"/>
                </a:solidFill>
              </a:rPr>
              <a:t>Rside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  <a:p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1080851" y="3394842"/>
            <a:ext cx="10282839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the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 of memory pointed at by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EC84BF-8084-AB46-BAAD-9D0172D562E4}"/>
              </a:ext>
            </a:extLst>
          </p:cNvPr>
          <p:cNvGrpSpPr/>
          <p:nvPr/>
        </p:nvGrpSpPr>
        <p:grpSpPr>
          <a:xfrm>
            <a:off x="3456010" y="3659839"/>
            <a:ext cx="3618958" cy="1723007"/>
            <a:chOff x="2990416" y="1545604"/>
            <a:chExt cx="3618958" cy="17230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C7A701-3B06-204E-85EA-5FDA28F1E990}"/>
                </a:ext>
              </a:extLst>
            </p:cNvPr>
            <p:cNvSpPr txBox="1"/>
            <p:nvPr/>
          </p:nvSpPr>
          <p:spPr>
            <a:xfrm>
              <a:off x="3980234" y="2388702"/>
              <a:ext cx="995680" cy="3860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E7E8B5-ABAF-414E-BFBB-4E37A5122DDB}"/>
                </a:ext>
              </a:extLst>
            </p:cNvPr>
            <p:cNvSpPr txBox="1"/>
            <p:nvPr/>
          </p:nvSpPr>
          <p:spPr>
            <a:xfrm>
              <a:off x="2990416" y="2406587"/>
              <a:ext cx="1040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tx2"/>
                  </a:solidFill>
                </a:rPr>
                <a:t>Rside</a:t>
              </a:r>
              <a:r>
                <a:rPr lang="en-US" sz="2000" dirty="0">
                  <a:solidFill>
                    <a:schemeClr val="tx2"/>
                  </a:solidFill>
                </a:rPr>
                <a:t> 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993BEE-9274-5A4D-B1C0-13E32D7EDF80}"/>
                </a:ext>
              </a:extLst>
            </p:cNvPr>
            <p:cNvSpPr txBox="1"/>
            <p:nvPr/>
          </p:nvSpPr>
          <p:spPr>
            <a:xfrm>
              <a:off x="5613694" y="2354238"/>
              <a:ext cx="99568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0x0c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5F659B5-ADE6-624E-A331-A1B876C427A3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4537476" y="2559631"/>
              <a:ext cx="1076218" cy="10051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5217DC-A905-5449-A634-F7FA341F46CF}"/>
                </a:ext>
              </a:extLst>
            </p:cNvPr>
            <p:cNvSpPr txBox="1"/>
            <p:nvPr/>
          </p:nvSpPr>
          <p:spPr>
            <a:xfrm>
              <a:off x="3651486" y="286850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AB13E5-DBC0-7444-920A-AB1076D39EF7}"/>
                </a:ext>
              </a:extLst>
            </p:cNvPr>
            <p:cNvSpPr txBox="1"/>
            <p:nvPr/>
          </p:nvSpPr>
          <p:spPr>
            <a:xfrm>
              <a:off x="3980234" y="2855283"/>
              <a:ext cx="99568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0x0c</a:t>
              </a: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B16FBC2A-3BFB-9643-97C8-DAF1F6325C7B}"/>
                </a:ext>
              </a:extLst>
            </p:cNvPr>
            <p:cNvSpPr/>
            <p:nvPr/>
          </p:nvSpPr>
          <p:spPr>
            <a:xfrm flipH="1" flipV="1">
              <a:off x="3603563" y="1545604"/>
              <a:ext cx="2670813" cy="152221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D61B9F-F176-B042-AE37-8D6E320B65E0}"/>
                </a:ext>
              </a:extLst>
            </p:cNvPr>
            <p:cNvSpPr txBox="1"/>
            <p:nvPr/>
          </p:nvSpPr>
          <p:spPr>
            <a:xfrm>
              <a:off x="5573933" y="284683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copy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FCEB43-4872-3C4F-AC01-D5FB933139F4}"/>
                </a:ext>
              </a:extLst>
            </p:cNvPr>
            <p:cNvSpPr txBox="1"/>
            <p:nvPr/>
          </p:nvSpPr>
          <p:spPr>
            <a:xfrm>
              <a:off x="3512116" y="2027076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BF6CB1-3C88-9F4A-A512-225E48AB0CBC}"/>
                </a:ext>
              </a:extLst>
            </p:cNvPr>
            <p:cNvSpPr txBox="1"/>
            <p:nvPr/>
          </p:nvSpPr>
          <p:spPr>
            <a:xfrm>
              <a:off x="5787006" y="200848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500FD7-2E31-1E3F-0807-E40DEDE11531}"/>
              </a:ext>
            </a:extLst>
          </p:cNvPr>
          <p:cNvGrpSpPr/>
          <p:nvPr/>
        </p:nvGrpSpPr>
        <p:grpSpPr>
          <a:xfrm>
            <a:off x="734344" y="3756680"/>
            <a:ext cx="3211525" cy="2463524"/>
            <a:chOff x="5092582" y="3447006"/>
            <a:chExt cx="3211525" cy="246352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A64F80-7151-D42C-014D-4BE5BB2B8F09}"/>
                </a:ext>
              </a:extLst>
            </p:cNvPr>
            <p:cNvSpPr txBox="1"/>
            <p:nvPr/>
          </p:nvSpPr>
          <p:spPr>
            <a:xfrm>
              <a:off x="5092582" y="4710201"/>
              <a:ext cx="3211525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Two reads here</a:t>
              </a:r>
            </a:p>
            <a:p>
              <a:pPr marL="342900" indent="-342900">
                <a:buAutoNum type="arabicParenBoth"/>
              </a:pPr>
              <a:r>
                <a:rPr lang="en-US" dirty="0">
                  <a:solidFill>
                    <a:schemeClr val="accent6"/>
                  </a:solidFill>
                </a:rPr>
                <a:t>read to get an address</a:t>
              </a:r>
            </a:p>
            <a:p>
              <a:r>
                <a:rPr lang="en-US" dirty="0">
                  <a:solidFill>
                    <a:schemeClr val="accent6"/>
                  </a:solidFill>
                </a:rPr>
                <a:t>(2) read the address to get the value</a:t>
              </a:r>
            </a:p>
          </p:txBody>
        </p:sp>
        <p:sp>
          <p:nvSpPr>
            <p:cNvPr id="11" name="Up Arrow 10">
              <a:extLst>
                <a:ext uri="{FF2B5EF4-FFF2-40B4-BE49-F238E27FC236}">
                  <a16:creationId xmlns:a16="http://schemas.microsoft.com/office/drawing/2014/main" id="{7177DB46-0823-2DE2-2AB1-FFC92BB7B74B}"/>
                </a:ext>
              </a:extLst>
            </p:cNvPr>
            <p:cNvSpPr/>
            <p:nvPr/>
          </p:nvSpPr>
          <p:spPr>
            <a:xfrm>
              <a:off x="6385119" y="3447006"/>
              <a:ext cx="223520" cy="1226055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015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842F387-9108-62F5-2DC7-B46A08B33DBE}"/>
              </a:ext>
            </a:extLst>
          </p:cNvPr>
          <p:cNvSpPr/>
          <p:nvPr/>
        </p:nvSpPr>
        <p:spPr>
          <a:xfrm>
            <a:off x="7994442" y="2418079"/>
            <a:ext cx="1508545" cy="3684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4908" y="806027"/>
            <a:ext cx="5476932" cy="453826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1"/>
                </a:solidFill>
              </a:rPr>
              <a:t>Contents</a:t>
            </a:r>
            <a:r>
              <a:rPr lang="en-US" sz="2800" i="1" dirty="0"/>
              <a:t> of </a:t>
            </a:r>
            <a:r>
              <a:rPr lang="en-US" sz="2800" b="1" i="1" dirty="0">
                <a:solidFill>
                  <a:schemeClr val="accent1"/>
                </a:solidFill>
              </a:rPr>
              <a:t>p</a:t>
            </a:r>
            <a:r>
              <a:rPr lang="en-US" sz="2800" i="1" dirty="0"/>
              <a:t> is the </a:t>
            </a:r>
            <a:r>
              <a:rPr lang="en-US" sz="2800" i="1" dirty="0">
                <a:solidFill>
                  <a:srgbClr val="00B050"/>
                </a:solidFill>
              </a:rPr>
              <a:t>address</a:t>
            </a:r>
            <a:r>
              <a:rPr lang="en-US" sz="2800" i="1" dirty="0"/>
              <a:t> of </a:t>
            </a:r>
            <a:r>
              <a:rPr lang="en-US" sz="2800" b="1" i="1" dirty="0" err="1">
                <a:solidFill>
                  <a:schemeClr val="accent1"/>
                </a:solidFill>
              </a:rPr>
              <a:t>i</a:t>
            </a:r>
            <a:r>
              <a:rPr lang="en-US" sz="2800" b="1" i="1" dirty="0">
                <a:solidFill>
                  <a:schemeClr val="accent1"/>
                </a:solidFill>
              </a:rPr>
              <a:t> </a:t>
            </a:r>
            <a:r>
              <a:rPr lang="en-US" sz="2800" i="1" dirty="0"/>
              <a:t>(p points at </a:t>
            </a:r>
            <a:r>
              <a:rPr lang="en-US" sz="2800" i="1" dirty="0" err="1"/>
              <a:t>i</a:t>
            </a:r>
            <a:r>
              <a:rPr lang="en-US" sz="2800" i="1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6" y="293471"/>
            <a:ext cx="10515600" cy="400124"/>
          </a:xfrm>
        </p:spPr>
        <p:txBody>
          <a:bodyPr/>
          <a:lstStyle/>
          <a:p>
            <a:r>
              <a:rPr lang="en-US" dirty="0" err="1"/>
              <a:t>Rside</a:t>
            </a:r>
            <a:r>
              <a:rPr lang="en-US" dirty="0"/>
              <a:t>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96E13F-605C-674E-85F7-9044F2956370}"/>
              </a:ext>
            </a:extLst>
          </p:cNvPr>
          <p:cNvSpPr txBox="1"/>
          <p:nvPr/>
        </p:nvSpPr>
        <p:spPr>
          <a:xfrm>
            <a:off x="1014694" y="1885207"/>
            <a:ext cx="453491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("*p is %d\n",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480712-79B9-4D49-BBCE-618E893F79F5}"/>
              </a:ext>
            </a:extLst>
          </p:cNvPr>
          <p:cNvSpPr txBox="1"/>
          <p:nvPr/>
        </p:nvSpPr>
        <p:spPr>
          <a:xfrm>
            <a:off x="1113804" y="4380915"/>
            <a:ext cx="182132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is 42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DE6289-4A84-0155-22A7-9E93F4EE8734}"/>
              </a:ext>
            </a:extLst>
          </p:cNvPr>
          <p:cNvGrpSpPr/>
          <p:nvPr/>
        </p:nvGrpSpPr>
        <p:grpSpPr>
          <a:xfrm>
            <a:off x="4084963" y="4193531"/>
            <a:ext cx="3211525" cy="1604042"/>
            <a:chOff x="5092582" y="4306488"/>
            <a:chExt cx="3211525" cy="16040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2F7A84-77D4-F341-0618-45DB13A3F65A}"/>
                </a:ext>
              </a:extLst>
            </p:cNvPr>
            <p:cNvSpPr txBox="1"/>
            <p:nvPr/>
          </p:nvSpPr>
          <p:spPr>
            <a:xfrm>
              <a:off x="5092582" y="4710201"/>
              <a:ext cx="3211525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Two reads here</a:t>
              </a:r>
            </a:p>
            <a:p>
              <a:pPr marL="342900" indent="-342900">
                <a:buAutoNum type="arabicParenBoth"/>
              </a:pPr>
              <a:r>
                <a:rPr lang="en-US" dirty="0">
                  <a:solidFill>
                    <a:schemeClr val="accent6"/>
                  </a:solidFill>
                </a:rPr>
                <a:t>read to get an address</a:t>
              </a:r>
            </a:p>
            <a:p>
              <a:r>
                <a:rPr lang="en-US" dirty="0">
                  <a:solidFill>
                    <a:schemeClr val="accent6"/>
                  </a:solidFill>
                </a:rPr>
                <a:t>(2) read the address to get the value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68AF22FF-15CA-D924-4E9E-94DE58655D55}"/>
                </a:ext>
              </a:extLst>
            </p:cNvPr>
            <p:cNvSpPr/>
            <p:nvPr/>
          </p:nvSpPr>
          <p:spPr>
            <a:xfrm>
              <a:off x="5745636" y="4306488"/>
              <a:ext cx="223520" cy="412506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29FD560-81B9-97C9-4C5A-96133D863DF9}"/>
              </a:ext>
            </a:extLst>
          </p:cNvPr>
          <p:cNvSpPr txBox="1"/>
          <p:nvPr/>
        </p:nvSpPr>
        <p:spPr>
          <a:xfrm>
            <a:off x="8053752" y="2613493"/>
            <a:ext cx="1449235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43C77-BA91-851E-FBE0-A9353B21977E}"/>
              </a:ext>
            </a:extLst>
          </p:cNvPr>
          <p:cNvSpPr txBox="1"/>
          <p:nvPr/>
        </p:nvSpPr>
        <p:spPr>
          <a:xfrm>
            <a:off x="6899270" y="2645710"/>
            <a:ext cx="1194558" cy="5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i or (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>
                <a:solidFill>
                  <a:schemeClr val="tx2"/>
                </a:solidFill>
              </a:rPr>
              <a:t>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BD007-C96E-1685-EAB2-648AB08994BC}"/>
              </a:ext>
            </a:extLst>
          </p:cNvPr>
          <p:cNvSpPr txBox="1"/>
          <p:nvPr/>
        </p:nvSpPr>
        <p:spPr>
          <a:xfrm>
            <a:off x="8037376" y="3938617"/>
            <a:ext cx="1465611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0x10000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258CA-0E94-6E0D-DAD9-A58463B53B30}"/>
              </a:ext>
            </a:extLst>
          </p:cNvPr>
          <p:cNvSpPr txBox="1"/>
          <p:nvPr/>
        </p:nvSpPr>
        <p:spPr>
          <a:xfrm>
            <a:off x="7014687" y="3947550"/>
            <a:ext cx="979755" cy="5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p =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U-Turn Arrow 10">
            <a:extLst>
              <a:ext uri="{FF2B5EF4-FFF2-40B4-BE49-F238E27FC236}">
                <a16:creationId xmlns:a16="http://schemas.microsoft.com/office/drawing/2014/main" id="{5417E29F-5C4A-7048-0D25-DA748E183AEF}"/>
              </a:ext>
            </a:extLst>
          </p:cNvPr>
          <p:cNvSpPr/>
          <p:nvPr/>
        </p:nvSpPr>
        <p:spPr>
          <a:xfrm rot="5400000" flipH="1">
            <a:off x="8871253" y="3258912"/>
            <a:ext cx="1419476" cy="472690"/>
          </a:xfrm>
          <a:prstGeom prst="uturnArrow">
            <a:avLst>
              <a:gd name="adj1" fmla="val 13051"/>
              <a:gd name="adj2" fmla="val 14545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2B21F-CC6E-93FD-1BB2-ED9774A8DCC0}"/>
              </a:ext>
            </a:extLst>
          </p:cNvPr>
          <p:cNvSpPr txBox="1"/>
          <p:nvPr/>
        </p:nvSpPr>
        <p:spPr>
          <a:xfrm>
            <a:off x="9932720" y="403151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31793-EB5C-E0E5-7DE9-D269E8D5A4BA}"/>
              </a:ext>
            </a:extLst>
          </p:cNvPr>
          <p:cNvSpPr txBox="1"/>
          <p:nvPr/>
        </p:nvSpPr>
        <p:spPr>
          <a:xfrm>
            <a:off x="10014432" y="264181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0x10000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C9202B-AE94-637D-BB8F-6CA53A856198}"/>
              </a:ext>
            </a:extLst>
          </p:cNvPr>
          <p:cNvSpPr/>
          <p:nvPr/>
        </p:nvSpPr>
        <p:spPr>
          <a:xfrm>
            <a:off x="8684860" y="3182972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D3CA2C-3E43-F3E7-6EBD-4C2BE2C8B07E}"/>
              </a:ext>
            </a:extLst>
          </p:cNvPr>
          <p:cNvSpPr/>
          <p:nvPr/>
        </p:nvSpPr>
        <p:spPr>
          <a:xfrm>
            <a:off x="8684859" y="3429000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E1D9F5-6E8B-8157-3C30-6E68D3B332E7}"/>
              </a:ext>
            </a:extLst>
          </p:cNvPr>
          <p:cNvSpPr/>
          <p:nvPr/>
        </p:nvSpPr>
        <p:spPr>
          <a:xfrm>
            <a:off x="8684859" y="3683808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66A81-E816-D4E8-372B-241704B521E8}"/>
              </a:ext>
            </a:extLst>
          </p:cNvPr>
          <p:cNvSpPr txBox="1"/>
          <p:nvPr/>
        </p:nvSpPr>
        <p:spPr>
          <a:xfrm>
            <a:off x="8320704" y="1301791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</a:p>
          <a:p>
            <a:r>
              <a:rPr lang="en-US" dirty="0"/>
              <a:t>contents</a:t>
            </a:r>
          </a:p>
          <a:p>
            <a:r>
              <a:rPr lang="en-US" dirty="0"/>
              <a:t>4 bytes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2F108-92B2-921A-8FCE-D2D14F95A624}"/>
              </a:ext>
            </a:extLst>
          </p:cNvPr>
          <p:cNvSpPr txBox="1"/>
          <p:nvPr/>
        </p:nvSpPr>
        <p:spPr>
          <a:xfrm>
            <a:off x="10001608" y="1657823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4 bytes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FA6872-2D83-36F3-7A2F-07661C3799F3}"/>
              </a:ext>
            </a:extLst>
          </p:cNvPr>
          <p:cNvSpPr/>
          <p:nvPr/>
        </p:nvSpPr>
        <p:spPr>
          <a:xfrm>
            <a:off x="10442540" y="3154096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EE9393-0A57-BB07-F2AA-B9ECACBE62FC}"/>
              </a:ext>
            </a:extLst>
          </p:cNvPr>
          <p:cNvSpPr/>
          <p:nvPr/>
        </p:nvSpPr>
        <p:spPr>
          <a:xfrm>
            <a:off x="10442539" y="3400124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37D4DB-04E0-FC65-5B59-BB4598E4E81E}"/>
              </a:ext>
            </a:extLst>
          </p:cNvPr>
          <p:cNvSpPr/>
          <p:nvPr/>
        </p:nvSpPr>
        <p:spPr>
          <a:xfrm>
            <a:off x="10442539" y="3654932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460F75-2B7B-89A5-7CBC-1AB71F913C0B}"/>
              </a:ext>
            </a:extLst>
          </p:cNvPr>
          <p:cNvSpPr txBox="1"/>
          <p:nvPr/>
        </p:nvSpPr>
        <p:spPr>
          <a:xfrm>
            <a:off x="9516047" y="584361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AC6D23-5889-E45B-1263-DA43E5A97FA2}"/>
              </a:ext>
            </a:extLst>
          </p:cNvPr>
          <p:cNvGrpSpPr/>
          <p:nvPr/>
        </p:nvGrpSpPr>
        <p:grpSpPr>
          <a:xfrm>
            <a:off x="1113804" y="2983477"/>
            <a:ext cx="1861388" cy="793870"/>
            <a:chOff x="1315889" y="4511724"/>
            <a:chExt cx="1861388" cy="79387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B39C6E-78E4-ACD5-279B-D01B24624B92}"/>
                </a:ext>
              </a:extLst>
            </p:cNvPr>
            <p:cNvSpPr txBox="1"/>
            <p:nvPr/>
          </p:nvSpPr>
          <p:spPr>
            <a:xfrm>
              <a:off x="1315889" y="4936262"/>
              <a:ext cx="186138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No reads here</a:t>
              </a:r>
            </a:p>
          </p:txBody>
        </p:sp>
        <p:sp>
          <p:nvSpPr>
            <p:cNvPr id="27" name="Up Arrow 26">
              <a:extLst>
                <a:ext uri="{FF2B5EF4-FFF2-40B4-BE49-F238E27FC236}">
                  <a16:creationId xmlns:a16="http://schemas.microsoft.com/office/drawing/2014/main" id="{706352F6-828E-CE43-9A2D-0BED4F9B18C4}"/>
                </a:ext>
              </a:extLst>
            </p:cNvPr>
            <p:cNvSpPr/>
            <p:nvPr/>
          </p:nvSpPr>
          <p:spPr>
            <a:xfrm>
              <a:off x="2114790" y="4511724"/>
              <a:ext cx="223520" cy="412506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699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  <p:bldP spid="34" grpId="0" animBg="1"/>
      <p:bldP spid="3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 err="1"/>
              <a:t>Lside</a:t>
            </a:r>
            <a:r>
              <a:rPr lang="en-US" dirty="0"/>
              <a:t> Indirection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0178" y="981157"/>
            <a:ext cx="11277600" cy="48956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Lside</a:t>
            </a:r>
            <a:r>
              <a:rPr lang="en-US" sz="2400" dirty="0">
                <a:cs typeface="Courier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ourier"/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write</a:t>
            </a:r>
            <a:r>
              <a:rPr lang="en-US" sz="2400" dirty="0">
                <a:solidFill>
                  <a:srgbClr val="2C895B"/>
                </a:solidFill>
              </a:rPr>
              <a:t> the evaluation of the </a:t>
            </a:r>
            <a:r>
              <a:rPr lang="en-US" sz="2400" dirty="0" err="1">
                <a:solidFill>
                  <a:srgbClr val="2C895B"/>
                </a:solidFill>
              </a:rPr>
              <a:t>Rside</a:t>
            </a:r>
            <a:r>
              <a:rPr lang="en-US" sz="2400" dirty="0">
                <a:solidFill>
                  <a:srgbClr val="2C895B"/>
                </a:solidFill>
              </a:rPr>
              <a:t> expression </a:t>
            </a:r>
            <a:r>
              <a:rPr lang="en-US" sz="2400" dirty="0">
                <a:solidFill>
                  <a:schemeClr val="accent5"/>
                </a:solidFill>
              </a:rPr>
              <a:t>to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one read of memory and one write of memory on the </a:t>
            </a:r>
            <a:r>
              <a:rPr lang="en-US" sz="2400" dirty="0" err="1">
                <a:solidFill>
                  <a:srgbClr val="FF0000"/>
                </a:solidFill>
              </a:rPr>
              <a:t>Lside</a:t>
            </a:r>
            <a:r>
              <a:rPr lang="en-US" sz="2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06427D2-9A44-8547-A66F-7FB644638F6A}"/>
              </a:ext>
            </a:extLst>
          </p:cNvPr>
          <p:cNvSpPr/>
          <p:nvPr/>
        </p:nvSpPr>
        <p:spPr bwMode="auto">
          <a:xfrm>
            <a:off x="1369977" y="3334840"/>
            <a:ext cx="10327443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value of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the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 pointed at by p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7CA3ED-9EEC-0148-8110-EA0CE49BB46B}"/>
              </a:ext>
            </a:extLst>
          </p:cNvPr>
          <p:cNvGrpSpPr/>
          <p:nvPr/>
        </p:nvGrpSpPr>
        <p:grpSpPr>
          <a:xfrm>
            <a:off x="3275399" y="4113674"/>
            <a:ext cx="3876376" cy="2126279"/>
            <a:chOff x="2606535" y="5213635"/>
            <a:chExt cx="3876376" cy="2126279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3A6B781A-DE87-A542-B843-8CF61097271E}"/>
                </a:ext>
              </a:extLst>
            </p:cNvPr>
            <p:cNvSpPr/>
            <p:nvPr/>
          </p:nvSpPr>
          <p:spPr>
            <a:xfrm rot="13018334" flipH="1" flipV="1">
              <a:off x="3972298" y="5682193"/>
              <a:ext cx="2510613" cy="165772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15FB65-306F-F54B-AA57-B07111F270DD}"/>
                </a:ext>
              </a:extLst>
            </p:cNvPr>
            <p:cNvGrpSpPr/>
            <p:nvPr/>
          </p:nvGrpSpPr>
          <p:grpSpPr>
            <a:xfrm>
              <a:off x="2606535" y="5213635"/>
              <a:ext cx="3693879" cy="1465107"/>
              <a:chOff x="2606535" y="5213635"/>
              <a:chExt cx="3693879" cy="146510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BF76E3-54DC-FC4A-B585-DD6DAFEC0BDD}"/>
                  </a:ext>
                </a:extLst>
              </p:cNvPr>
              <p:cNvSpPr txBox="1"/>
              <p:nvPr/>
            </p:nvSpPr>
            <p:spPr>
              <a:xfrm>
                <a:off x="3741970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2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31C5BE-8468-6241-B025-27C49E956C2B}"/>
                  </a:ext>
                </a:extLst>
              </p:cNvPr>
              <p:cNvSpPr txBox="1"/>
              <p:nvPr/>
            </p:nvSpPr>
            <p:spPr>
              <a:xfrm>
                <a:off x="2963499" y="5270518"/>
                <a:ext cx="70243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chemeClr val="tx2"/>
                    </a:solidFill>
                  </a:rPr>
                  <a:t>int x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E5AB6C-CF4F-1A4B-85AE-B05031AFE796}"/>
                  </a:ext>
                </a:extLst>
              </p:cNvPr>
              <p:cNvSpPr txBox="1"/>
              <p:nvPr/>
            </p:nvSpPr>
            <p:spPr>
              <a:xfrm>
                <a:off x="5304734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9EB8A2AE-F5C5-A04C-B7AF-90F0A20A7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4046" y="5972197"/>
                <a:ext cx="1095896" cy="837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163ABD8-3C50-3841-B1CE-8441C215B0BC}"/>
                  </a:ext>
                </a:extLst>
              </p:cNvPr>
              <p:cNvSpPr txBox="1"/>
              <p:nvPr/>
            </p:nvSpPr>
            <p:spPr>
              <a:xfrm>
                <a:off x="2606535" y="5784024"/>
                <a:ext cx="109517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err="1">
                    <a:solidFill>
                      <a:schemeClr val="tx2"/>
                    </a:solidFill>
                  </a:rPr>
                  <a:t>Lside</a:t>
                </a:r>
                <a:r>
                  <a:rPr lang="en-US" sz="2200" dirty="0">
                    <a:solidFill>
                      <a:schemeClr val="tx2"/>
                    </a:solidFill>
                  </a:rPr>
                  <a:t> p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A2921-FDDA-254A-B148-F5C0E552F567}"/>
                  </a:ext>
                </a:extLst>
              </p:cNvPr>
              <p:cNvSpPr txBox="1"/>
              <p:nvPr/>
            </p:nvSpPr>
            <p:spPr>
              <a:xfrm>
                <a:off x="3726206" y="5287354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7F9240-235C-5F42-BE66-AD674309289B}"/>
                  </a:ext>
                </a:extLst>
              </p:cNvPr>
              <p:cNvSpPr txBox="1"/>
              <p:nvPr/>
            </p:nvSpPr>
            <p:spPr>
              <a:xfrm>
                <a:off x="5039882" y="5213635"/>
                <a:ext cx="78098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797781-8E25-0649-B0C7-269E319FBE18}"/>
                  </a:ext>
                </a:extLst>
              </p:cNvPr>
              <p:cNvSpPr txBox="1"/>
              <p:nvPr/>
            </p:nvSpPr>
            <p:spPr>
              <a:xfrm>
                <a:off x="5423766" y="6186274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12F02F-CCE1-1243-AD1A-ED73CF829454}"/>
                  </a:ext>
                </a:extLst>
              </p:cNvPr>
              <p:cNvSpPr txBox="1"/>
              <p:nvPr/>
            </p:nvSpPr>
            <p:spPr>
              <a:xfrm>
                <a:off x="3314717" y="6278632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646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842F387-9108-62F5-2DC7-B46A08B33DBE}"/>
              </a:ext>
            </a:extLst>
          </p:cNvPr>
          <p:cNvSpPr/>
          <p:nvPr/>
        </p:nvSpPr>
        <p:spPr>
          <a:xfrm>
            <a:off x="7994442" y="2418079"/>
            <a:ext cx="1508545" cy="3684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98133" y="1130992"/>
            <a:ext cx="5476932" cy="453826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1"/>
                </a:solidFill>
              </a:rPr>
              <a:t>Contents</a:t>
            </a:r>
            <a:r>
              <a:rPr lang="en-US" sz="2800" i="1" dirty="0"/>
              <a:t> of </a:t>
            </a:r>
            <a:r>
              <a:rPr lang="en-US" sz="2800" b="1" i="1" dirty="0">
                <a:solidFill>
                  <a:schemeClr val="accent1"/>
                </a:solidFill>
              </a:rPr>
              <a:t>p</a:t>
            </a:r>
            <a:r>
              <a:rPr lang="en-US" sz="2800" i="1" dirty="0"/>
              <a:t> is the </a:t>
            </a:r>
            <a:r>
              <a:rPr lang="en-US" sz="2800" i="1" dirty="0">
                <a:solidFill>
                  <a:srgbClr val="00B050"/>
                </a:solidFill>
              </a:rPr>
              <a:t>address</a:t>
            </a:r>
            <a:r>
              <a:rPr lang="en-US" sz="2800" i="1" dirty="0"/>
              <a:t> of </a:t>
            </a:r>
            <a:r>
              <a:rPr lang="en-US" sz="2800" b="1" i="1" dirty="0" err="1">
                <a:solidFill>
                  <a:schemeClr val="accent1"/>
                </a:solidFill>
              </a:rPr>
              <a:t>i</a:t>
            </a:r>
            <a:r>
              <a:rPr lang="en-US" sz="2800" b="1" i="1" dirty="0">
                <a:solidFill>
                  <a:schemeClr val="accent1"/>
                </a:solidFill>
              </a:rPr>
              <a:t> </a:t>
            </a:r>
            <a:r>
              <a:rPr lang="en-US" sz="2800" i="1" dirty="0"/>
              <a:t>(p points at </a:t>
            </a:r>
            <a:r>
              <a:rPr lang="en-US" sz="2800" i="1" dirty="0" err="1"/>
              <a:t>i</a:t>
            </a:r>
            <a:r>
              <a:rPr lang="en-US" sz="2800" i="1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6" y="293471"/>
            <a:ext cx="10515600" cy="400124"/>
          </a:xfrm>
        </p:spPr>
        <p:txBody>
          <a:bodyPr/>
          <a:lstStyle/>
          <a:p>
            <a:r>
              <a:rPr lang="en-US" dirty="0" err="1"/>
              <a:t>Lside</a:t>
            </a:r>
            <a:r>
              <a:rPr lang="en-US" dirty="0"/>
              <a:t>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96E13F-605C-674E-85F7-9044F2956370}"/>
              </a:ext>
            </a:extLst>
          </p:cNvPr>
          <p:cNvSpPr txBox="1"/>
          <p:nvPr/>
        </p:nvSpPr>
        <p:spPr>
          <a:xfrm>
            <a:off x="2057919" y="2210172"/>
            <a:ext cx="453491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42;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("*p is %d\n",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480712-79B9-4D49-BBCE-618E893F79F5}"/>
              </a:ext>
            </a:extLst>
          </p:cNvPr>
          <p:cNvSpPr txBox="1"/>
          <p:nvPr/>
        </p:nvSpPr>
        <p:spPr>
          <a:xfrm>
            <a:off x="2157029" y="4705880"/>
            <a:ext cx="182132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is 42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DE6289-4A84-0155-22A7-9E93F4EE8734}"/>
              </a:ext>
            </a:extLst>
          </p:cNvPr>
          <p:cNvGrpSpPr/>
          <p:nvPr/>
        </p:nvGrpSpPr>
        <p:grpSpPr>
          <a:xfrm>
            <a:off x="171887" y="3641162"/>
            <a:ext cx="2058299" cy="1584935"/>
            <a:chOff x="1231389" y="4249829"/>
            <a:chExt cx="2058299" cy="158493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2F7A84-77D4-F341-0618-45DB13A3F65A}"/>
                </a:ext>
              </a:extLst>
            </p:cNvPr>
            <p:cNvSpPr txBox="1"/>
            <p:nvPr/>
          </p:nvSpPr>
          <p:spPr>
            <a:xfrm>
              <a:off x="1231389" y="4634435"/>
              <a:ext cx="1861388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One read here</a:t>
              </a:r>
            </a:p>
            <a:p>
              <a:pPr marL="342900" indent="-342900">
                <a:buAutoNum type="arabicParenBoth"/>
              </a:pPr>
              <a:r>
                <a:rPr lang="en-US" dirty="0">
                  <a:solidFill>
                    <a:schemeClr val="accent6"/>
                  </a:solidFill>
                </a:rPr>
                <a:t>read to get an address</a:t>
              </a:r>
            </a:p>
            <a:p>
              <a:pPr marL="342900" indent="-342900">
                <a:buAutoNum type="arabicParenBoth"/>
              </a:pPr>
              <a:r>
                <a:rPr lang="en-US" dirty="0">
                  <a:solidFill>
                    <a:schemeClr val="accent6"/>
                  </a:solidFill>
                </a:rPr>
                <a:t>one write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68AF22FF-15CA-D924-4E9E-94DE58655D55}"/>
                </a:ext>
              </a:extLst>
            </p:cNvPr>
            <p:cNvSpPr/>
            <p:nvPr/>
          </p:nvSpPr>
          <p:spPr>
            <a:xfrm rot="2570568">
              <a:off x="3066168" y="4249829"/>
              <a:ext cx="223520" cy="412506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29FD560-81B9-97C9-4C5A-96133D863DF9}"/>
              </a:ext>
            </a:extLst>
          </p:cNvPr>
          <p:cNvSpPr txBox="1"/>
          <p:nvPr/>
        </p:nvSpPr>
        <p:spPr>
          <a:xfrm>
            <a:off x="8053752" y="2613493"/>
            <a:ext cx="1449235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43C77-BA91-851E-FBE0-A9353B21977E}"/>
              </a:ext>
            </a:extLst>
          </p:cNvPr>
          <p:cNvSpPr txBox="1"/>
          <p:nvPr/>
        </p:nvSpPr>
        <p:spPr>
          <a:xfrm>
            <a:off x="6899270" y="2645710"/>
            <a:ext cx="1194558" cy="5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i or (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>
                <a:solidFill>
                  <a:schemeClr val="tx2"/>
                </a:solidFill>
              </a:rPr>
              <a:t>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BD007-C96E-1685-EAB2-648AB08994BC}"/>
              </a:ext>
            </a:extLst>
          </p:cNvPr>
          <p:cNvSpPr txBox="1"/>
          <p:nvPr/>
        </p:nvSpPr>
        <p:spPr>
          <a:xfrm>
            <a:off x="8037376" y="3938617"/>
            <a:ext cx="1465611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0x10000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258CA-0E94-6E0D-DAD9-A58463B53B30}"/>
              </a:ext>
            </a:extLst>
          </p:cNvPr>
          <p:cNvSpPr txBox="1"/>
          <p:nvPr/>
        </p:nvSpPr>
        <p:spPr>
          <a:xfrm>
            <a:off x="7014687" y="3947550"/>
            <a:ext cx="979755" cy="5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p =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U-Turn Arrow 10">
            <a:extLst>
              <a:ext uri="{FF2B5EF4-FFF2-40B4-BE49-F238E27FC236}">
                <a16:creationId xmlns:a16="http://schemas.microsoft.com/office/drawing/2014/main" id="{5417E29F-5C4A-7048-0D25-DA748E183AEF}"/>
              </a:ext>
            </a:extLst>
          </p:cNvPr>
          <p:cNvSpPr/>
          <p:nvPr/>
        </p:nvSpPr>
        <p:spPr>
          <a:xfrm rot="5400000" flipH="1">
            <a:off x="8871253" y="3258912"/>
            <a:ext cx="1419476" cy="472690"/>
          </a:xfrm>
          <a:prstGeom prst="uturnArrow">
            <a:avLst>
              <a:gd name="adj1" fmla="val 13051"/>
              <a:gd name="adj2" fmla="val 14545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2B21F-CC6E-93FD-1BB2-ED9774A8DCC0}"/>
              </a:ext>
            </a:extLst>
          </p:cNvPr>
          <p:cNvSpPr txBox="1"/>
          <p:nvPr/>
        </p:nvSpPr>
        <p:spPr>
          <a:xfrm>
            <a:off x="9932720" y="403151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31793-EB5C-E0E5-7DE9-D269E8D5A4BA}"/>
              </a:ext>
            </a:extLst>
          </p:cNvPr>
          <p:cNvSpPr txBox="1"/>
          <p:nvPr/>
        </p:nvSpPr>
        <p:spPr>
          <a:xfrm>
            <a:off x="10014432" y="264181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0x10000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C9202B-AE94-637D-BB8F-6CA53A856198}"/>
              </a:ext>
            </a:extLst>
          </p:cNvPr>
          <p:cNvSpPr/>
          <p:nvPr/>
        </p:nvSpPr>
        <p:spPr>
          <a:xfrm>
            <a:off x="8684860" y="3182972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D3CA2C-3E43-F3E7-6EBD-4C2BE2C8B07E}"/>
              </a:ext>
            </a:extLst>
          </p:cNvPr>
          <p:cNvSpPr/>
          <p:nvPr/>
        </p:nvSpPr>
        <p:spPr>
          <a:xfrm>
            <a:off x="8684859" y="3429000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E1D9F5-6E8B-8157-3C30-6E68D3B332E7}"/>
              </a:ext>
            </a:extLst>
          </p:cNvPr>
          <p:cNvSpPr/>
          <p:nvPr/>
        </p:nvSpPr>
        <p:spPr>
          <a:xfrm>
            <a:off x="8684859" y="3683808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66A81-E816-D4E8-372B-241704B521E8}"/>
              </a:ext>
            </a:extLst>
          </p:cNvPr>
          <p:cNvSpPr txBox="1"/>
          <p:nvPr/>
        </p:nvSpPr>
        <p:spPr>
          <a:xfrm>
            <a:off x="8320704" y="1301791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</a:p>
          <a:p>
            <a:r>
              <a:rPr lang="en-US" dirty="0"/>
              <a:t>contents</a:t>
            </a:r>
          </a:p>
          <a:p>
            <a:r>
              <a:rPr lang="en-US" dirty="0"/>
              <a:t>4 bytes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2F108-92B2-921A-8FCE-D2D14F95A624}"/>
              </a:ext>
            </a:extLst>
          </p:cNvPr>
          <p:cNvSpPr txBox="1"/>
          <p:nvPr/>
        </p:nvSpPr>
        <p:spPr>
          <a:xfrm>
            <a:off x="10001608" y="1657823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4 bytes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FA6872-2D83-36F3-7A2F-07661C3799F3}"/>
              </a:ext>
            </a:extLst>
          </p:cNvPr>
          <p:cNvSpPr/>
          <p:nvPr/>
        </p:nvSpPr>
        <p:spPr>
          <a:xfrm>
            <a:off x="10442540" y="3154096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EE9393-0A57-BB07-F2AA-B9ECACBE62FC}"/>
              </a:ext>
            </a:extLst>
          </p:cNvPr>
          <p:cNvSpPr/>
          <p:nvPr/>
        </p:nvSpPr>
        <p:spPr>
          <a:xfrm>
            <a:off x="10442539" y="3400124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37D4DB-04E0-FC65-5B59-BB4598E4E81E}"/>
              </a:ext>
            </a:extLst>
          </p:cNvPr>
          <p:cNvSpPr/>
          <p:nvPr/>
        </p:nvSpPr>
        <p:spPr>
          <a:xfrm>
            <a:off x="10442539" y="3654932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460F75-2B7B-89A5-7CBC-1AB71F913C0B}"/>
              </a:ext>
            </a:extLst>
          </p:cNvPr>
          <p:cNvSpPr txBox="1"/>
          <p:nvPr/>
        </p:nvSpPr>
        <p:spPr>
          <a:xfrm>
            <a:off x="9516047" y="584361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514A87-A989-B8CD-0D78-90EBC2BD94F5}"/>
              </a:ext>
            </a:extLst>
          </p:cNvPr>
          <p:cNvGrpSpPr/>
          <p:nvPr/>
        </p:nvGrpSpPr>
        <p:grpSpPr>
          <a:xfrm>
            <a:off x="139134" y="2467921"/>
            <a:ext cx="2028797" cy="646331"/>
            <a:chOff x="1315889" y="4694962"/>
            <a:chExt cx="2028797" cy="6463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E40F89-3B92-21DF-1F17-95A746847B6B}"/>
                </a:ext>
              </a:extLst>
            </p:cNvPr>
            <p:cNvSpPr txBox="1"/>
            <p:nvPr/>
          </p:nvSpPr>
          <p:spPr>
            <a:xfrm>
              <a:off x="1315889" y="4694962"/>
              <a:ext cx="18613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No reads here</a:t>
              </a:r>
            </a:p>
            <a:p>
              <a:r>
                <a:rPr lang="en-US" dirty="0">
                  <a:solidFill>
                    <a:schemeClr val="accent6"/>
                  </a:solidFill>
                </a:rPr>
                <a:t>one write</a:t>
              </a:r>
            </a:p>
          </p:txBody>
        </p:sp>
        <p:sp>
          <p:nvSpPr>
            <p:cNvPr id="27" name="Up Arrow 26">
              <a:extLst>
                <a:ext uri="{FF2B5EF4-FFF2-40B4-BE49-F238E27FC236}">
                  <a16:creationId xmlns:a16="http://schemas.microsoft.com/office/drawing/2014/main" id="{036F9708-4B3C-47FE-1C39-C93268ECA4AF}"/>
                </a:ext>
              </a:extLst>
            </p:cNvPr>
            <p:cNvSpPr/>
            <p:nvPr/>
          </p:nvSpPr>
          <p:spPr>
            <a:xfrm rot="8094592">
              <a:off x="3026673" y="5016457"/>
              <a:ext cx="223520" cy="412506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081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  <p:bldP spid="34" grpId="0" animBg="1"/>
      <p:bldP spid="3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778937" cy="389281"/>
          </a:xfrm>
        </p:spPr>
        <p:txBody>
          <a:bodyPr/>
          <a:lstStyle/>
          <a:p>
            <a:r>
              <a:rPr lang="en-US" dirty="0"/>
              <a:t>Each use of a * operator results in one additional read 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28889" y="664100"/>
            <a:ext cx="10932333" cy="123520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  <a:cs typeface="Consolas" panose="020B0609020204030204" pitchFamily="49" charset="0"/>
              </a:rPr>
              <a:t>RULE: </a:t>
            </a:r>
            <a:r>
              <a:rPr lang="en-US" sz="2800" b="1" dirty="0">
                <a:cs typeface="Consolas" panose="020B0609020204030204" pitchFamily="49" charset="0"/>
              </a:rPr>
              <a:t>Each</a:t>
            </a:r>
            <a:r>
              <a:rPr lang="en-US" sz="2800" dirty="0"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*</a:t>
            </a:r>
            <a:r>
              <a:rPr lang="en-US" sz="2800" dirty="0">
                <a:cs typeface="Consolas" panose="020B0609020204030204" pitchFamily="49" charset="0"/>
              </a:rPr>
              <a:t> when used as a dereference operator in a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statement</a:t>
            </a:r>
            <a:r>
              <a:rPr lang="en-US" sz="2800" dirty="0">
                <a:cs typeface="Consolas" panose="020B0609020204030204" pitchFamily="49" charset="0"/>
              </a:rPr>
              <a:t> (either </a:t>
            </a:r>
            <a:r>
              <a:rPr lang="en-US" sz="2800" dirty="0" err="1">
                <a:solidFill>
                  <a:srgbClr val="F37440"/>
                </a:solidFill>
                <a:cs typeface="Consolas" panose="020B0609020204030204" pitchFamily="49" charset="0"/>
              </a:rPr>
              <a:t>Lside</a:t>
            </a:r>
            <a:r>
              <a:rPr lang="en-US" sz="2800" dirty="0">
                <a:cs typeface="Consolas" panose="020B0609020204030204" pitchFamily="49" charset="0"/>
              </a:rPr>
              <a:t> or </a:t>
            </a:r>
            <a:r>
              <a:rPr lang="en-US" sz="2800" dirty="0" err="1">
                <a:solidFill>
                  <a:srgbClr val="2C895B"/>
                </a:solidFill>
                <a:cs typeface="Consolas" panose="020B0609020204030204" pitchFamily="49" charset="0"/>
              </a:rPr>
              <a:t>Rside</a:t>
            </a:r>
            <a:r>
              <a:rPr lang="en-US" sz="2800" dirty="0">
                <a:cs typeface="Consolas" panose="020B0609020204030204" pitchFamily="49" charset="0"/>
              </a:rPr>
              <a:t>) 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generates an </a:t>
            </a:r>
            <a:r>
              <a:rPr lang="en-US" sz="2800" u="sng" dirty="0">
                <a:solidFill>
                  <a:srgbClr val="0070C0"/>
                </a:solidFill>
                <a:cs typeface="Consolas" panose="020B0609020204030204" pitchFamily="49" charset="0"/>
              </a:rPr>
              <a:t>additional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9F2FC9-5764-0A48-A38F-89035694DF04}"/>
              </a:ext>
            </a:extLst>
          </p:cNvPr>
          <p:cNvSpPr txBox="1"/>
          <p:nvPr/>
        </p:nvSpPr>
        <p:spPr>
          <a:xfrm>
            <a:off x="279607" y="2695105"/>
            <a:ext cx="287676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y;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one read</a:t>
            </a:r>
            <a:endParaRPr lang="en-US" sz="2000" dirty="0">
              <a:solidFill>
                <a:srgbClr val="00B050"/>
              </a:solidFill>
              <a:cs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6546C1-D604-C348-908A-D9BB2DFF0A06}"/>
              </a:ext>
            </a:extLst>
          </p:cNvPr>
          <p:cNvSpPr txBox="1"/>
          <p:nvPr/>
        </p:nvSpPr>
        <p:spPr>
          <a:xfrm>
            <a:off x="7707953" y="2804179"/>
            <a:ext cx="436012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 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&amp;y;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*x;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two reads on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rside</a:t>
            </a:r>
            <a:endParaRPr lang="en-US" sz="2000" dirty="0">
              <a:solidFill>
                <a:srgbClr val="00B050"/>
              </a:solidFill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93BBDF-74A9-B546-9005-AB9AE6CA8FB6}"/>
              </a:ext>
            </a:extLst>
          </p:cNvPr>
          <p:cNvGrpSpPr/>
          <p:nvPr/>
        </p:nvGrpSpPr>
        <p:grpSpPr>
          <a:xfrm>
            <a:off x="279607" y="3772095"/>
            <a:ext cx="2640088" cy="1413296"/>
            <a:chOff x="4708576" y="1363428"/>
            <a:chExt cx="2640088" cy="14132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FA7A6A-5181-2148-9331-D6168E1D9F64}"/>
                </a:ext>
              </a:extLst>
            </p:cNvPr>
            <p:cNvSpPr txBox="1"/>
            <p:nvPr/>
          </p:nvSpPr>
          <p:spPr>
            <a:xfrm>
              <a:off x="5513409" y="1511156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DEC0BB-D5A7-7141-94E8-B07DAB6BB561}"/>
                </a:ext>
              </a:extLst>
            </p:cNvPr>
            <p:cNvSpPr txBox="1"/>
            <p:nvPr/>
          </p:nvSpPr>
          <p:spPr>
            <a:xfrm>
              <a:off x="5200503" y="148755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EB16B0-3ABC-4348-829A-C09B9C6DEC1E}"/>
                </a:ext>
              </a:extLst>
            </p:cNvPr>
            <p:cNvSpPr txBox="1"/>
            <p:nvPr/>
          </p:nvSpPr>
          <p:spPr>
            <a:xfrm>
              <a:off x="5487699" y="2238637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67C080-B948-454C-BCEE-9E4F6A2064D0}"/>
                </a:ext>
              </a:extLst>
            </p:cNvPr>
            <p:cNvSpPr txBox="1"/>
            <p:nvPr/>
          </p:nvSpPr>
          <p:spPr>
            <a:xfrm>
              <a:off x="5157858" y="222107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C4BEDD-B48C-494B-AAE0-D77FC775CD14}"/>
                </a:ext>
              </a:extLst>
            </p:cNvPr>
            <p:cNvSpPr txBox="1"/>
            <p:nvPr/>
          </p:nvSpPr>
          <p:spPr>
            <a:xfrm>
              <a:off x="6498829" y="13634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094B610-E33E-A242-AFA6-045227E78338}"/>
                </a:ext>
              </a:extLst>
            </p:cNvPr>
            <p:cNvSpPr/>
            <p:nvPr/>
          </p:nvSpPr>
          <p:spPr>
            <a:xfrm flipH="1" flipV="1">
              <a:off x="4708576" y="1665976"/>
              <a:ext cx="2640088" cy="775447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D780C10-8758-9442-BF93-2FD13F536FE6}"/>
                </a:ext>
              </a:extLst>
            </p:cNvPr>
            <p:cNvSpPr txBox="1"/>
            <p:nvPr/>
          </p:nvSpPr>
          <p:spPr>
            <a:xfrm>
              <a:off x="6473044" y="2407392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4B3E5A0-3C01-AB4B-B346-2BCA483E12EC}"/>
              </a:ext>
            </a:extLst>
          </p:cNvPr>
          <p:cNvGrpSpPr/>
          <p:nvPr/>
        </p:nvGrpSpPr>
        <p:grpSpPr>
          <a:xfrm>
            <a:off x="8213849" y="3375527"/>
            <a:ext cx="3771620" cy="2508434"/>
            <a:chOff x="190430" y="3554349"/>
            <a:chExt cx="3771620" cy="250843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E8BFE0-8967-8D4A-9A8F-DE477B6DE645}"/>
                </a:ext>
              </a:extLst>
            </p:cNvPr>
            <p:cNvSpPr txBox="1"/>
            <p:nvPr/>
          </p:nvSpPr>
          <p:spPr>
            <a:xfrm>
              <a:off x="584816" y="458357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BE6749-17B1-C349-93B5-19E579F243F4}"/>
                </a:ext>
              </a:extLst>
            </p:cNvPr>
            <p:cNvSpPr txBox="1"/>
            <p:nvPr/>
          </p:nvSpPr>
          <p:spPr>
            <a:xfrm>
              <a:off x="256068" y="460032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AD75D6-4EBA-E94F-980B-1075268A5711}"/>
                </a:ext>
              </a:extLst>
            </p:cNvPr>
            <p:cNvSpPr txBox="1"/>
            <p:nvPr/>
          </p:nvSpPr>
          <p:spPr>
            <a:xfrm>
              <a:off x="2673782" y="4569547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84C3FEC-E1C3-0E4F-A2EB-F83636DFBD51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V="1">
              <a:off x="1082656" y="4784991"/>
              <a:ext cx="1591126" cy="15388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9BBF78-6DF5-984C-A560-7E0E380A8759}"/>
                </a:ext>
              </a:extLst>
            </p:cNvPr>
            <p:cNvSpPr txBox="1"/>
            <p:nvPr/>
          </p:nvSpPr>
          <p:spPr>
            <a:xfrm>
              <a:off x="217777" y="538175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217371-825C-1B4F-91F0-C70332F4C72F}"/>
                </a:ext>
              </a:extLst>
            </p:cNvPr>
            <p:cNvSpPr txBox="1"/>
            <p:nvPr/>
          </p:nvSpPr>
          <p:spPr>
            <a:xfrm>
              <a:off x="546525" y="5368532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471B5F8E-26FF-154F-9F01-25D5A0C0289D}"/>
                </a:ext>
              </a:extLst>
            </p:cNvPr>
            <p:cNvSpPr/>
            <p:nvPr/>
          </p:nvSpPr>
          <p:spPr>
            <a:xfrm flipH="1" flipV="1">
              <a:off x="210403" y="3554349"/>
              <a:ext cx="3218655" cy="2028324"/>
            </a:xfrm>
            <a:prstGeom prst="arc">
              <a:avLst>
                <a:gd name="adj1" fmla="val 11775448"/>
                <a:gd name="adj2" fmla="val 17048475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052DFC-F859-4E40-ACCC-0D94AFC4144D}"/>
                </a:ext>
              </a:extLst>
            </p:cNvPr>
            <p:cNvSpPr txBox="1"/>
            <p:nvPr/>
          </p:nvSpPr>
          <p:spPr>
            <a:xfrm>
              <a:off x="3133465" y="496181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777DC10-EE88-CF40-877F-03C0A0EDC8A4}"/>
                </a:ext>
              </a:extLst>
            </p:cNvPr>
            <p:cNvSpPr txBox="1"/>
            <p:nvPr/>
          </p:nvSpPr>
          <p:spPr>
            <a:xfrm>
              <a:off x="666438" y="566267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FEA10F-888A-C44C-AFE1-2FE0F987C504}"/>
                </a:ext>
              </a:extLst>
            </p:cNvPr>
            <p:cNvSpPr txBox="1"/>
            <p:nvPr/>
          </p:nvSpPr>
          <p:spPr>
            <a:xfrm>
              <a:off x="190430" y="4891443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0BB6C25-9E00-6446-BEC5-E6B0E90DEE0F}"/>
                </a:ext>
              </a:extLst>
            </p:cNvPr>
            <p:cNvSpPr txBox="1"/>
            <p:nvPr/>
          </p:nvSpPr>
          <p:spPr>
            <a:xfrm>
              <a:off x="3649144" y="456973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167114-4509-F15A-5532-2C6DD2586D47}"/>
              </a:ext>
            </a:extLst>
          </p:cNvPr>
          <p:cNvGrpSpPr/>
          <p:nvPr/>
        </p:nvGrpSpPr>
        <p:grpSpPr>
          <a:xfrm>
            <a:off x="4139815" y="2685202"/>
            <a:ext cx="1581231" cy="2517726"/>
            <a:chOff x="4091054" y="3738001"/>
            <a:chExt cx="1581231" cy="2517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F8CBCD-BE5E-0A3F-B9E4-B57D0D868F10}"/>
                </a:ext>
              </a:extLst>
            </p:cNvPr>
            <p:cNvSpPr/>
            <p:nvPr/>
          </p:nvSpPr>
          <p:spPr>
            <a:xfrm>
              <a:off x="4091054" y="3738001"/>
              <a:ext cx="1121541" cy="25177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350764-722B-6F5F-A54C-F1E764797A6B}"/>
                </a:ext>
              </a:extLst>
            </p:cNvPr>
            <p:cNvSpPr txBox="1"/>
            <p:nvPr/>
          </p:nvSpPr>
          <p:spPr>
            <a:xfrm>
              <a:off x="4143773" y="4431182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B62580-30F7-FC5B-F3A0-8AD89AB10DD9}"/>
                </a:ext>
              </a:extLst>
            </p:cNvPr>
            <p:cNvSpPr txBox="1"/>
            <p:nvPr/>
          </p:nvSpPr>
          <p:spPr>
            <a:xfrm>
              <a:off x="5359379" y="381822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03629C-621E-C446-AEE2-B909D33E7B18}"/>
                </a:ext>
              </a:extLst>
            </p:cNvPr>
            <p:cNvSpPr txBox="1"/>
            <p:nvPr/>
          </p:nvSpPr>
          <p:spPr>
            <a:xfrm>
              <a:off x="4153984" y="387581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D5F1DD59-E557-245B-5787-1A42685E29EE}"/>
                </a:ext>
              </a:extLst>
            </p:cNvPr>
            <p:cNvSpPr/>
            <p:nvPr/>
          </p:nvSpPr>
          <p:spPr>
            <a:xfrm rot="3243134" flipH="1">
              <a:off x="4487099" y="3992831"/>
              <a:ext cx="672795" cy="752221"/>
            </a:xfrm>
            <a:prstGeom prst="arc">
              <a:avLst>
                <a:gd name="adj1" fmla="val 8419659"/>
                <a:gd name="adj2" fmla="val 20276156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AE3728-C1A8-9289-CCE1-672C4B852A22}"/>
                </a:ext>
              </a:extLst>
            </p:cNvPr>
            <p:cNvSpPr txBox="1"/>
            <p:nvPr/>
          </p:nvSpPr>
          <p:spPr>
            <a:xfrm>
              <a:off x="5281872" y="442227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FF3A869-FB36-28D3-EF6A-43886BAB263E}"/>
              </a:ext>
            </a:extLst>
          </p:cNvPr>
          <p:cNvGrpSpPr/>
          <p:nvPr/>
        </p:nvGrpSpPr>
        <p:grpSpPr>
          <a:xfrm>
            <a:off x="3709564" y="2955520"/>
            <a:ext cx="3555226" cy="1562729"/>
            <a:chOff x="3660803" y="4008319"/>
            <a:chExt cx="3555226" cy="15627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6B83D1-5D17-07FE-57BF-8C5F2D6783F7}"/>
                </a:ext>
              </a:extLst>
            </p:cNvPr>
            <p:cNvSpPr txBox="1"/>
            <p:nvPr/>
          </p:nvSpPr>
          <p:spPr>
            <a:xfrm>
              <a:off x="4143773" y="5184968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6A78F4-CF3E-EBAF-3C17-B7B587A8363A}"/>
                </a:ext>
              </a:extLst>
            </p:cNvPr>
            <p:cNvSpPr txBox="1"/>
            <p:nvPr/>
          </p:nvSpPr>
          <p:spPr>
            <a:xfrm>
              <a:off x="5208427" y="511973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68DE84-972A-B3D8-BA4A-DC9E1B2120EB}"/>
                </a:ext>
              </a:extLst>
            </p:cNvPr>
            <p:cNvSpPr txBox="1"/>
            <p:nvPr/>
          </p:nvSpPr>
          <p:spPr>
            <a:xfrm>
              <a:off x="5570389" y="4457882"/>
              <a:ext cx="15520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integer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B3533F-3218-5B4E-7F10-7AE7B57B0F2B}"/>
                </a:ext>
              </a:extLst>
            </p:cNvPr>
            <p:cNvSpPr txBox="1"/>
            <p:nvPr/>
          </p:nvSpPr>
          <p:spPr>
            <a:xfrm>
              <a:off x="5369932" y="4093384"/>
              <a:ext cx="15808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 integer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DF04D1-DD68-E165-F41D-8DD6B7266EE8}"/>
                </a:ext>
              </a:extLst>
            </p:cNvPr>
            <p:cNvSpPr txBox="1"/>
            <p:nvPr/>
          </p:nvSpPr>
          <p:spPr>
            <a:xfrm>
              <a:off x="5535761" y="5165355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20" name="U-Turn Arrow 19">
              <a:extLst>
                <a:ext uri="{FF2B5EF4-FFF2-40B4-BE49-F238E27FC236}">
                  <a16:creationId xmlns:a16="http://schemas.microsoft.com/office/drawing/2014/main" id="{C78ACF71-7D4E-E436-9CE7-097ADBCA51B0}"/>
                </a:ext>
              </a:extLst>
            </p:cNvPr>
            <p:cNvSpPr/>
            <p:nvPr/>
          </p:nvSpPr>
          <p:spPr>
            <a:xfrm rot="5400000" flipH="1" flipV="1">
              <a:off x="3234187" y="4434935"/>
              <a:ext cx="1401097" cy="547865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62CEE60-BFA9-C3DB-E6AE-BB21BCB7773E}"/>
              </a:ext>
            </a:extLst>
          </p:cNvPr>
          <p:cNvSpPr txBox="1"/>
          <p:nvPr/>
        </p:nvSpPr>
        <p:spPr>
          <a:xfrm>
            <a:off x="6000702" y="6008907"/>
            <a:ext cx="592707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Aside: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x);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same as z = x</a:t>
            </a:r>
          </a:p>
        </p:txBody>
      </p:sp>
    </p:spTree>
    <p:extLst>
      <p:ext uri="{BB962C8B-B14F-4D97-AF65-F5344CB8AC3E}">
        <p14:creationId xmlns:p14="http://schemas.microsoft.com/office/powerpoint/2010/main" val="49272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5" grpId="0" animBg="1"/>
      <p:bldP spid="44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2214" y="941583"/>
            <a:ext cx="8358472" cy="55613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rgbClr val="2C895B"/>
                </a:solidFill>
              </a:rPr>
              <a:t>Read/write </a:t>
            </a:r>
            <a:r>
              <a:rPr lang="en-US" altLang="en-US" sz="1800" dirty="0">
                <a:solidFill>
                  <a:schemeClr val="tx2"/>
                </a:solidFill>
              </a:rPr>
              <a:t>functions in the standard I/O library </a:t>
            </a:r>
            <a:r>
              <a:rPr lang="en-US" altLang="en-US" sz="1800" i="1" dirty="0">
                <a:solidFill>
                  <a:srgbClr val="0070C0"/>
                </a:solidFill>
              </a:rPr>
              <a:t>advances</a:t>
            </a:r>
            <a:r>
              <a:rPr lang="en-US" altLang="en-US" sz="1800" dirty="0">
                <a:solidFill>
                  <a:srgbClr val="0070C0"/>
                </a:solidFill>
              </a:rPr>
              <a:t> </a:t>
            </a:r>
            <a:r>
              <a:rPr lang="en-US" altLang="en-US" sz="1800" dirty="0"/>
              <a:t>the </a:t>
            </a:r>
            <a:r>
              <a:rPr lang="en-US" altLang="en-US" sz="1800" b="1" i="1" dirty="0">
                <a:solidFill>
                  <a:schemeClr val="accent5"/>
                </a:solidFill>
              </a:rPr>
              <a:t>file position pointer </a:t>
            </a:r>
            <a:r>
              <a:rPr lang="en-US" altLang="en-US" sz="1800" dirty="0">
                <a:solidFill>
                  <a:srgbClr val="2C895B"/>
                </a:solidFill>
              </a:rPr>
              <a:t>from</a:t>
            </a:r>
            <a:r>
              <a:rPr lang="en-US" altLang="en-US" sz="1800" dirty="0"/>
              <a:t> the </a:t>
            </a:r>
            <a:r>
              <a:rPr lang="en-US" altLang="en-US" sz="1800" b="1" i="1" dirty="0">
                <a:solidFill>
                  <a:schemeClr val="accent1"/>
                </a:solidFill>
              </a:rPr>
              <a:t>top of a file </a:t>
            </a:r>
            <a:r>
              <a:rPr lang="en-US" altLang="en-US" sz="1800" dirty="0"/>
              <a:t>(before the 1</a:t>
            </a:r>
            <a:r>
              <a:rPr lang="en-US" altLang="en-US" sz="1800" baseline="30000" dirty="0"/>
              <a:t>st</a:t>
            </a:r>
            <a:r>
              <a:rPr lang="en-US" altLang="en-US" sz="1800" dirty="0"/>
              <a:t> byte if any) </a:t>
            </a:r>
            <a:r>
              <a:rPr lang="en-US" altLang="en-US" sz="1800" dirty="0">
                <a:solidFill>
                  <a:srgbClr val="2C895B"/>
                </a:solidFill>
              </a:rPr>
              <a:t>towards</a:t>
            </a:r>
            <a:r>
              <a:rPr lang="en-US" altLang="en-US" sz="1800" dirty="0"/>
              <a:t> the </a:t>
            </a:r>
            <a:r>
              <a:rPr lang="en-US" altLang="en-US" sz="1800" b="1" i="1" dirty="0">
                <a:solidFill>
                  <a:schemeClr val="accent1"/>
                </a:solidFill>
              </a:rPr>
              <a:t>end of the file </a:t>
            </a:r>
            <a:r>
              <a:rPr lang="en-US" altLang="en-US" sz="1800" b="1" dirty="0">
                <a:solidFill>
                  <a:schemeClr val="accent6"/>
                </a:solidFill>
              </a:rPr>
              <a:t>after each call </a:t>
            </a:r>
            <a:r>
              <a:rPr lang="en-US" altLang="en-US" sz="1800" dirty="0">
                <a:solidFill>
                  <a:schemeClr val="accent6"/>
                </a:solidFill>
              </a:rPr>
              <a:t>to a read/write function</a:t>
            </a:r>
          </a:p>
          <a:p>
            <a:pPr lvl="1"/>
            <a:r>
              <a:rPr lang="en-US" altLang="en-US" sz="1800" b="1" dirty="0">
                <a:solidFill>
                  <a:schemeClr val="accent6"/>
                </a:solidFill>
              </a:rPr>
              <a:t>Side effect of call: </a:t>
            </a:r>
            <a:r>
              <a:rPr lang="en-US" altLang="en-US" sz="1800" dirty="0">
                <a:solidFill>
                  <a:schemeClr val="accent6"/>
                </a:solidFill>
              </a:rPr>
              <a:t>file position pointer moves towards the </a:t>
            </a:r>
            <a:r>
              <a:rPr lang="en-US" altLang="en-US" sz="1800" b="1" dirty="0">
                <a:solidFill>
                  <a:schemeClr val="accent6"/>
                </a:solidFill>
              </a:rPr>
              <a:t>end of file</a:t>
            </a:r>
            <a:r>
              <a:rPr lang="en-US" altLang="en-US" sz="1800" dirty="0">
                <a:solidFill>
                  <a:schemeClr val="accent6"/>
                </a:solidFill>
              </a:rPr>
              <a:t> by number of bytes read/written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standard I/O File position pointer </a:t>
            </a:r>
            <a:r>
              <a:rPr lang="en-US" altLang="en-US" sz="1800" dirty="0">
                <a:solidFill>
                  <a:schemeClr val="accent6"/>
                </a:solidFill>
              </a:rPr>
              <a:t>indicates where in the file (byte distance from the top of the file) the next read/write I/O will occur</a:t>
            </a:r>
          </a:p>
          <a:p>
            <a:r>
              <a:rPr lang="en-US" altLang="en-US" sz="1800" dirty="0">
                <a:solidFill>
                  <a:schemeClr val="accent6"/>
                </a:solidFill>
              </a:rPr>
              <a:t>Performing a sequence of read/write operations (without using any other </a:t>
            </a:r>
            <a:r>
              <a:rPr lang="en-US" altLang="en-US" sz="1800" dirty="0" err="1">
                <a:solidFill>
                  <a:schemeClr val="accent6"/>
                </a:solidFill>
              </a:rPr>
              <a:t>stdio</a:t>
            </a:r>
            <a:r>
              <a:rPr lang="en-US" altLang="en-US" sz="1800" dirty="0">
                <a:solidFill>
                  <a:schemeClr val="accent6"/>
                </a:solidFill>
              </a:rPr>
              <a:t> functions to move the file pointer between the read/write calls) performs what is called  </a:t>
            </a:r>
            <a:r>
              <a:rPr lang="en-US" altLang="en-US" sz="1800" b="1" dirty="0">
                <a:solidFill>
                  <a:schemeClr val="accent1"/>
                </a:solidFill>
              </a:rPr>
              <a:t>S</a:t>
            </a:r>
            <a:r>
              <a:rPr lang="en-US" altLang="en-US" sz="1800" b="1" dirty="0">
                <a:solidFill>
                  <a:srgbClr val="0070C0"/>
                </a:solidFill>
              </a:rPr>
              <a:t>equential I/O </a:t>
            </a:r>
            <a:r>
              <a:rPr lang="en-US" altLang="en-US" sz="1800" dirty="0">
                <a:solidFill>
                  <a:schemeClr val="tx2"/>
                </a:solidFill>
              </a:rPr>
              <a:t>(sequential read &amp; sequential write)</a:t>
            </a:r>
          </a:p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EOF condition state may be set after a </a:t>
            </a:r>
            <a:r>
              <a:rPr lang="en-US" altLang="en-US" sz="1800" b="1" dirty="0">
                <a:solidFill>
                  <a:schemeClr val="tx1">
                    <a:lumMod val="50000"/>
                  </a:schemeClr>
                </a:solidFill>
              </a:rPr>
              <a:t>read operation</a:t>
            </a:r>
            <a:endParaRPr lang="en-US" altLang="en-US" sz="1800" b="1" dirty="0"/>
          </a:p>
          <a:p>
            <a:pPr lvl="1"/>
            <a:r>
              <a:rPr lang="en-US" altLang="en-US" sz="1800" dirty="0">
                <a:solidFill>
                  <a:srgbClr val="0070C0"/>
                </a:solidFill>
              </a:rPr>
              <a:t>After the last byte is read 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in a file, additional reads results in a </a:t>
            </a:r>
            <a:r>
              <a:rPr lang="en-US" altLang="en-US" sz="1800" b="1" dirty="0">
                <a:solidFill>
                  <a:srgbClr val="0070C0"/>
                </a:solidFill>
              </a:rPr>
              <a:t>function return value </a:t>
            </a:r>
            <a:r>
              <a:rPr lang="en-US" altLang="en-US" sz="1800" dirty="0">
                <a:solidFill>
                  <a:srgbClr val="0070C0"/>
                </a:solidFill>
              </a:rPr>
              <a:t>of EOF </a:t>
            </a:r>
          </a:p>
          <a:p>
            <a:pPr lvl="1"/>
            <a:r>
              <a:rPr lang="en-US" altLang="en-US" sz="1800" b="1" dirty="0">
                <a:solidFill>
                  <a:schemeClr val="accent1"/>
                </a:solidFill>
              </a:rPr>
              <a:t>EOF signals </a:t>
            </a:r>
            <a:r>
              <a:rPr lang="en-US" altLang="en-US" sz="1800" dirty="0"/>
              <a:t>no more data is available to be read</a:t>
            </a:r>
          </a:p>
          <a:p>
            <a:pPr lvl="1"/>
            <a:r>
              <a:rPr lang="en-US" altLang="en-US" sz="1800" dirty="0">
                <a:solidFill>
                  <a:srgbClr val="FF0000"/>
                </a:solidFill>
              </a:rPr>
              <a:t>EOF is </a:t>
            </a:r>
            <a:r>
              <a:rPr lang="en-US" altLang="en-US" sz="1800" b="1" dirty="0">
                <a:solidFill>
                  <a:srgbClr val="FF0000"/>
                </a:solidFill>
              </a:rPr>
              <a:t>NOT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a character in the file</a:t>
            </a:r>
            <a:r>
              <a:rPr lang="en-US" altLang="en-US" sz="1800" dirty="0">
                <a:solidFill>
                  <a:srgbClr val="0070C0"/>
                </a:solidFill>
              </a:rPr>
              <a:t>, but a condition state on the stream</a:t>
            </a:r>
          </a:p>
          <a:p>
            <a:pPr lvl="1"/>
            <a:r>
              <a:rPr lang="en-US" altLang="en-US" sz="1800" dirty="0">
                <a:solidFill>
                  <a:srgbClr val="0070C0"/>
                </a:solidFill>
              </a:rPr>
              <a:t>EOF </a:t>
            </a:r>
            <a:r>
              <a:rPr lang="en-US" altLang="en-US" sz="1800" dirty="0">
                <a:solidFill>
                  <a:schemeClr val="accent6"/>
                </a:solidFill>
              </a:rPr>
              <a:t>is usually a </a:t>
            </a:r>
            <a:r>
              <a:rPr lang="en-US" altLang="en-US" sz="1800" dirty="0">
                <a:solidFill>
                  <a:srgbClr val="0070C0"/>
                </a:solidFill>
              </a:rPr>
              <a:t>#define EOF -1 macro </a:t>
            </a:r>
            <a:r>
              <a:rPr lang="en-US" altLang="en-US" sz="1800" dirty="0">
                <a:solidFill>
                  <a:schemeClr val="accent6"/>
                </a:solidFill>
              </a:rPr>
              <a:t>located in the file </a:t>
            </a:r>
            <a:r>
              <a:rPr lang="en-US" altLang="en-US" sz="1800" dirty="0" err="1">
                <a:solidFill>
                  <a:schemeClr val="accent6"/>
                </a:solidFill>
              </a:rPr>
              <a:t>stdio.h</a:t>
            </a:r>
            <a:r>
              <a:rPr lang="en-US" altLang="en-US" sz="1800" dirty="0">
                <a:solidFill>
                  <a:schemeClr val="accent6"/>
                </a:solidFill>
              </a:rPr>
              <a:t> (later in course)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54" y="51084"/>
            <a:ext cx="11135062" cy="856232"/>
          </a:xfrm>
        </p:spPr>
        <p:txBody>
          <a:bodyPr/>
          <a:lstStyle/>
          <a:p>
            <a:r>
              <a:rPr lang="en-US" sz="2800" dirty="0"/>
              <a:t>C standard I/O Library (</a:t>
            </a:r>
            <a:r>
              <a:rPr lang="en-US" sz="2800" dirty="0" err="1"/>
              <a:t>stdio</a:t>
            </a:r>
            <a:r>
              <a:rPr lang="en-US" sz="2800" dirty="0"/>
              <a:t>) File I/O</a:t>
            </a:r>
            <a:br>
              <a:rPr lang="en-US" sz="2800" dirty="0"/>
            </a:br>
            <a:r>
              <a:rPr lang="en-US" sz="2800" dirty="0"/>
              <a:t>File Position Pointer and EOF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1F67076B-8725-6647-918D-5EBE1D4E8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176" y="1223321"/>
            <a:ext cx="990600" cy="5115688"/>
          </a:xfrm>
          <a:prstGeom prst="foldedCorner">
            <a:avLst>
              <a:gd name="adj" fmla="val 21153"/>
            </a:avLst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file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28FFDEFC-D747-2947-98E9-6C0658532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6560" y="2817674"/>
            <a:ext cx="685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52493-AEF4-754F-93B4-4516615A1BD3}"/>
              </a:ext>
            </a:extLst>
          </p:cNvPr>
          <p:cNvSpPr txBox="1"/>
          <p:nvPr/>
        </p:nvSpPr>
        <p:spPr>
          <a:xfrm>
            <a:off x="8669059" y="2328091"/>
            <a:ext cx="181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Old file position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93D09-243F-5D45-9E0E-9A7AD3AB4D3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1D03FE8F-8CC8-264C-A3CA-775E9DA05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0535" y="4465379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118286-7024-B847-A4CA-A9D0D2191A84}"/>
              </a:ext>
            </a:extLst>
          </p:cNvPr>
          <p:cNvSpPr txBox="1"/>
          <p:nvPr/>
        </p:nvSpPr>
        <p:spPr>
          <a:xfrm>
            <a:off x="8332193" y="4302287"/>
            <a:ext cx="216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New file position pointer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05A0A5-1D24-904B-9547-D1174B8DD6DE}"/>
              </a:ext>
            </a:extLst>
          </p:cNvPr>
          <p:cNvCxnSpPr>
            <a:cxnSpLocks/>
          </p:cNvCxnSpPr>
          <p:nvPr/>
        </p:nvCxnSpPr>
        <p:spPr>
          <a:xfrm>
            <a:off x="10759460" y="2817674"/>
            <a:ext cx="0" cy="158666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DDF6B7-2E98-9C4C-AA5A-D424375F2563}"/>
              </a:ext>
            </a:extLst>
          </p:cNvPr>
          <p:cNvSpPr txBox="1"/>
          <p:nvPr/>
        </p:nvSpPr>
        <p:spPr>
          <a:xfrm>
            <a:off x="9413358" y="3397803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read N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bytes/chars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070924-D4E8-F746-8C7B-F5B5652FB88A}"/>
              </a:ext>
            </a:extLst>
          </p:cNvPr>
          <p:cNvSpPr txBox="1"/>
          <p:nvPr/>
        </p:nvSpPr>
        <p:spPr>
          <a:xfrm>
            <a:off x="10459450" y="1169970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TOF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68B3A8-E958-4947-AD38-190B1362A09B}"/>
              </a:ext>
            </a:extLst>
          </p:cNvPr>
          <p:cNvSpPr txBox="1"/>
          <p:nvPr/>
        </p:nvSpPr>
        <p:spPr>
          <a:xfrm>
            <a:off x="10434934" y="6276675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2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1F577C-0572-C060-2FDA-C99D1B6BB847}"/>
              </a:ext>
            </a:extLst>
          </p:cNvPr>
          <p:cNvSpPr/>
          <p:nvPr/>
        </p:nvSpPr>
        <p:spPr>
          <a:xfrm>
            <a:off x="8611364" y="2021659"/>
            <a:ext cx="1121541" cy="25177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993852" cy="389281"/>
          </a:xfrm>
        </p:spPr>
        <p:txBody>
          <a:bodyPr/>
          <a:lstStyle/>
          <a:p>
            <a:r>
              <a:rPr lang="en-US" dirty="0"/>
              <a:t>Each use of a * operator results in one additional read 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21EF3B-2D10-CE41-B5B4-D57BD66022ED}"/>
              </a:ext>
            </a:extLst>
          </p:cNvPr>
          <p:cNvSpPr txBox="1"/>
          <p:nvPr/>
        </p:nvSpPr>
        <p:spPr>
          <a:xfrm>
            <a:off x="450975" y="2010102"/>
            <a:ext cx="547537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*x;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&amp;z;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y;    // one read on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lside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21155C-BA25-844B-8073-13D11870FFD5}"/>
              </a:ext>
            </a:extLst>
          </p:cNvPr>
          <p:cNvGrpSpPr/>
          <p:nvPr/>
        </p:nvGrpSpPr>
        <p:grpSpPr>
          <a:xfrm>
            <a:off x="8664083" y="2101886"/>
            <a:ext cx="3072256" cy="1747237"/>
            <a:chOff x="4600772" y="4015517"/>
            <a:chExt cx="3072256" cy="174723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D56C83-1F37-CB49-805C-598D9F5CF36F}"/>
                </a:ext>
              </a:extLst>
            </p:cNvPr>
            <p:cNvSpPr txBox="1"/>
            <p:nvPr/>
          </p:nvSpPr>
          <p:spPr>
            <a:xfrm>
              <a:off x="4600772" y="5382257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0x10c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463FE92-BB16-EB42-8ED2-749625C9F31E}"/>
                </a:ext>
              </a:extLst>
            </p:cNvPr>
            <p:cNvSpPr txBox="1"/>
            <p:nvPr/>
          </p:nvSpPr>
          <p:spPr>
            <a:xfrm>
              <a:off x="5665426" y="531702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8F6348C-93C4-0546-8AA1-C8597E7E99C9}"/>
                </a:ext>
              </a:extLst>
            </p:cNvPr>
            <p:cNvSpPr txBox="1"/>
            <p:nvPr/>
          </p:nvSpPr>
          <p:spPr>
            <a:xfrm>
              <a:off x="4600772" y="462847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2762C07-A147-EC47-B208-E628271D94DC}"/>
                </a:ext>
              </a:extLst>
            </p:cNvPr>
            <p:cNvSpPr txBox="1"/>
            <p:nvPr/>
          </p:nvSpPr>
          <p:spPr>
            <a:xfrm>
              <a:off x="5816378" y="401551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34D5B4-6697-3041-8593-53124ECC8C28}"/>
                </a:ext>
              </a:extLst>
            </p:cNvPr>
            <p:cNvSpPr txBox="1"/>
            <p:nvPr/>
          </p:nvSpPr>
          <p:spPr>
            <a:xfrm>
              <a:off x="4610983" y="407310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71B7EFED-4B67-424A-B882-B50F28F59F80}"/>
                </a:ext>
              </a:extLst>
            </p:cNvPr>
            <p:cNvSpPr/>
            <p:nvPr/>
          </p:nvSpPr>
          <p:spPr>
            <a:xfrm rot="3243134" flipH="1">
              <a:off x="4944098" y="4190120"/>
              <a:ext cx="672795" cy="752221"/>
            </a:xfrm>
            <a:prstGeom prst="arc">
              <a:avLst>
                <a:gd name="adj1" fmla="val 8419659"/>
                <a:gd name="adj2" fmla="val 20276156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5E75812-FB2B-8640-BCBC-D6A8D5C5CD5D}"/>
                </a:ext>
              </a:extLst>
            </p:cNvPr>
            <p:cNvSpPr txBox="1"/>
            <p:nvPr/>
          </p:nvSpPr>
          <p:spPr>
            <a:xfrm>
              <a:off x="6027388" y="4655171"/>
              <a:ext cx="15520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integer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80912F-E654-5E43-8980-6B87D540B4E4}"/>
                </a:ext>
              </a:extLst>
            </p:cNvPr>
            <p:cNvSpPr txBox="1"/>
            <p:nvPr/>
          </p:nvSpPr>
          <p:spPr>
            <a:xfrm>
              <a:off x="5826931" y="4290673"/>
              <a:ext cx="15808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 integer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CFC69F-FC50-9040-B700-0061A77A0A67}"/>
                </a:ext>
              </a:extLst>
            </p:cNvPr>
            <p:cNvSpPr txBox="1"/>
            <p:nvPr/>
          </p:nvSpPr>
          <p:spPr>
            <a:xfrm>
              <a:off x="5992760" y="5362644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4B37CC2-4361-1F45-AB45-C2548F6EC7E1}"/>
                </a:ext>
              </a:extLst>
            </p:cNvPr>
            <p:cNvSpPr txBox="1"/>
            <p:nvPr/>
          </p:nvSpPr>
          <p:spPr>
            <a:xfrm>
              <a:off x="5738871" y="461955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  <p:sp>
        <p:nvSpPr>
          <p:cNvPr id="20" name="U-Turn Arrow 19">
            <a:extLst>
              <a:ext uri="{FF2B5EF4-FFF2-40B4-BE49-F238E27FC236}">
                <a16:creationId xmlns:a16="http://schemas.microsoft.com/office/drawing/2014/main" id="{793A2615-422A-429A-AFB4-D6DC5B32AEFE}"/>
              </a:ext>
            </a:extLst>
          </p:cNvPr>
          <p:cNvSpPr/>
          <p:nvPr/>
        </p:nvSpPr>
        <p:spPr>
          <a:xfrm rot="5400000" flipH="1" flipV="1">
            <a:off x="7754497" y="2718593"/>
            <a:ext cx="1401097" cy="547865"/>
          </a:xfrm>
          <a:prstGeom prst="uturnArrow">
            <a:avLst>
              <a:gd name="adj1" fmla="val 13051"/>
              <a:gd name="adj2" fmla="val 14545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973B2A-0271-AAD4-860B-20AF80DD45AA}"/>
              </a:ext>
            </a:extLst>
          </p:cNvPr>
          <p:cNvSpPr txBox="1"/>
          <p:nvPr/>
        </p:nvSpPr>
        <p:spPr>
          <a:xfrm>
            <a:off x="1707254" y="3996078"/>
            <a:ext cx="995680" cy="38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8870B3-28F7-9BFC-9244-FFDE3FBA5D77}"/>
              </a:ext>
            </a:extLst>
          </p:cNvPr>
          <p:cNvSpPr txBox="1"/>
          <p:nvPr/>
        </p:nvSpPr>
        <p:spPr>
          <a:xfrm>
            <a:off x="1361446" y="397541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02772D-F390-56C9-4C26-2106A4E0FE45}"/>
              </a:ext>
            </a:extLst>
          </p:cNvPr>
          <p:cNvSpPr txBox="1"/>
          <p:nvPr/>
        </p:nvSpPr>
        <p:spPr>
          <a:xfrm>
            <a:off x="3797421" y="3996078"/>
            <a:ext cx="99568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141DF4-8927-9868-60BF-2B6EDEAC8F36}"/>
              </a:ext>
            </a:extLst>
          </p:cNvPr>
          <p:cNvCxnSpPr>
            <a:cxnSpLocks/>
          </p:cNvCxnSpPr>
          <p:nvPr/>
        </p:nvCxnSpPr>
        <p:spPr>
          <a:xfrm>
            <a:off x="2189752" y="4375520"/>
            <a:ext cx="0" cy="78795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C2AFC1D-58FB-F845-599C-A6B853C2784B}"/>
              </a:ext>
            </a:extLst>
          </p:cNvPr>
          <p:cNvSpPr txBox="1"/>
          <p:nvPr/>
        </p:nvSpPr>
        <p:spPr>
          <a:xfrm>
            <a:off x="1333731" y="509951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855821-A5CD-6528-9997-6BCF88A900D2}"/>
              </a:ext>
            </a:extLst>
          </p:cNvPr>
          <p:cNvSpPr txBox="1"/>
          <p:nvPr/>
        </p:nvSpPr>
        <p:spPr>
          <a:xfrm>
            <a:off x="1646637" y="5121368"/>
            <a:ext cx="99568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658C4C08-0D95-BB14-E91D-1648526D5E1F}"/>
              </a:ext>
            </a:extLst>
          </p:cNvPr>
          <p:cNvSpPr/>
          <p:nvPr/>
        </p:nvSpPr>
        <p:spPr>
          <a:xfrm flipH="1" flipV="1">
            <a:off x="1272455" y="3353628"/>
            <a:ext cx="3218655" cy="2028324"/>
          </a:xfrm>
          <a:prstGeom prst="arc">
            <a:avLst>
              <a:gd name="adj1" fmla="val 10889978"/>
              <a:gd name="adj2" fmla="val 17048475"/>
            </a:avLst>
          </a:prstGeom>
          <a:ln w="34925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9C8F88-AF0F-F4E4-96D3-7B42CED93842}"/>
              </a:ext>
            </a:extLst>
          </p:cNvPr>
          <p:cNvSpPr txBox="1"/>
          <p:nvPr/>
        </p:nvSpPr>
        <p:spPr>
          <a:xfrm>
            <a:off x="4500720" y="437552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03CD5C-554C-254F-3E59-8676BC822854}"/>
              </a:ext>
            </a:extLst>
          </p:cNvPr>
          <p:cNvSpPr txBox="1"/>
          <p:nvPr/>
        </p:nvSpPr>
        <p:spPr>
          <a:xfrm>
            <a:off x="2761496" y="538769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write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166382-7A7F-41B5-48C0-3C5C1795DF79}"/>
              </a:ext>
            </a:extLst>
          </p:cNvPr>
          <p:cNvSpPr txBox="1"/>
          <p:nvPr/>
        </p:nvSpPr>
        <p:spPr>
          <a:xfrm>
            <a:off x="339566" y="4539880"/>
            <a:ext cx="1850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read (address)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1F6381-B211-6E0E-ABF9-FC0840359C6D}"/>
              </a:ext>
            </a:extLst>
          </p:cNvPr>
          <p:cNvSpPr txBox="1"/>
          <p:nvPr/>
        </p:nvSpPr>
        <p:spPr>
          <a:xfrm>
            <a:off x="4772783" y="399626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ED1774-78D0-808C-5128-D74BD326565F}"/>
              </a:ext>
            </a:extLst>
          </p:cNvPr>
          <p:cNvSpPr txBox="1"/>
          <p:nvPr/>
        </p:nvSpPr>
        <p:spPr>
          <a:xfrm>
            <a:off x="6995326" y="1787433"/>
            <a:ext cx="13740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0x10c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0x108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0x104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491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993852" cy="389281"/>
          </a:xfrm>
        </p:spPr>
        <p:txBody>
          <a:bodyPr/>
          <a:lstStyle/>
          <a:p>
            <a:r>
              <a:rPr lang="en-US" dirty="0"/>
              <a:t>Each use of a * operator results in one additional read 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278F84-474D-D44A-8F3E-80691C1A4426}"/>
              </a:ext>
            </a:extLst>
          </p:cNvPr>
          <p:cNvSpPr txBox="1"/>
          <p:nvPr/>
        </p:nvSpPr>
        <p:spPr>
          <a:xfrm>
            <a:off x="1728202" y="1573489"/>
            <a:ext cx="3050061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 int *w;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&amp;z;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&amp;y;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*w;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4101AFF-2066-6046-A048-B7089EC444B2}"/>
              </a:ext>
            </a:extLst>
          </p:cNvPr>
          <p:cNvGrpSpPr/>
          <p:nvPr/>
        </p:nvGrpSpPr>
        <p:grpSpPr>
          <a:xfrm>
            <a:off x="1218648" y="4089908"/>
            <a:ext cx="3882512" cy="1763703"/>
            <a:chOff x="8150088" y="4699138"/>
            <a:chExt cx="3882512" cy="176370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AFE23A6-4D09-1D4B-9877-F4FA955B1120}"/>
                </a:ext>
              </a:extLst>
            </p:cNvPr>
            <p:cNvSpPr txBox="1"/>
            <p:nvPr/>
          </p:nvSpPr>
          <p:spPr>
            <a:xfrm>
              <a:off x="8588205" y="473091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476EB-03A2-5542-892E-0338B47023A0}"/>
                </a:ext>
              </a:extLst>
            </p:cNvPr>
            <p:cNvSpPr txBox="1"/>
            <p:nvPr/>
          </p:nvSpPr>
          <p:spPr>
            <a:xfrm>
              <a:off x="8150088" y="5756060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w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24FEB95-BFCA-EB47-B391-8DBA49B61CC9}"/>
                </a:ext>
              </a:extLst>
            </p:cNvPr>
            <p:cNvSpPr txBox="1"/>
            <p:nvPr/>
          </p:nvSpPr>
          <p:spPr>
            <a:xfrm>
              <a:off x="10677171" y="471688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CAF64F4-BB26-9245-B6EF-07409C49FF3B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9086045" y="4932325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78613F6-FCE7-E848-9670-750ABF0D6E54}"/>
                </a:ext>
              </a:extLst>
            </p:cNvPr>
            <p:cNvSpPr txBox="1"/>
            <p:nvPr/>
          </p:nvSpPr>
          <p:spPr>
            <a:xfrm>
              <a:off x="11719694" y="572257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6E1F99-25DD-E34E-8283-4E105C129DFC}"/>
                </a:ext>
              </a:extLst>
            </p:cNvPr>
            <p:cNvSpPr txBox="1"/>
            <p:nvPr/>
          </p:nvSpPr>
          <p:spPr>
            <a:xfrm>
              <a:off x="10677171" y="572257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0BAF469-FA33-7948-B483-A3AB6B9A50D2}"/>
                </a:ext>
              </a:extLst>
            </p:cNvPr>
            <p:cNvSpPr txBox="1"/>
            <p:nvPr/>
          </p:nvSpPr>
          <p:spPr>
            <a:xfrm>
              <a:off x="11692568" y="469913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B0D7A7B-0AC7-3747-8C7D-669C6400808F}"/>
                </a:ext>
              </a:extLst>
            </p:cNvPr>
            <p:cNvSpPr txBox="1"/>
            <p:nvPr/>
          </p:nvSpPr>
          <p:spPr>
            <a:xfrm>
              <a:off x="8606577" y="569528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E170D41-E432-654A-A56E-2467F3070CE3}"/>
                </a:ext>
              </a:extLst>
            </p:cNvPr>
            <p:cNvCxnSpPr>
              <a:cxnSpLocks/>
            </p:cNvCxnSpPr>
            <p:nvPr/>
          </p:nvCxnSpPr>
          <p:spPr>
            <a:xfrm>
              <a:off x="9104417" y="5896698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B66AD65-79AE-564A-8055-F5F664468A00}"/>
                </a:ext>
              </a:extLst>
            </p:cNvPr>
            <p:cNvSpPr txBox="1"/>
            <p:nvPr/>
          </p:nvSpPr>
          <p:spPr>
            <a:xfrm>
              <a:off x="8201224" y="4732269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F09AFBF-8012-7E48-AAAE-280691855379}"/>
                </a:ext>
              </a:extLst>
            </p:cNvPr>
            <p:cNvSpPr txBox="1"/>
            <p:nvPr/>
          </p:nvSpPr>
          <p:spPr>
            <a:xfrm>
              <a:off x="8321500" y="5098359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55ABD2A-8DDF-2B44-80FA-E9B6DE6B8FA8}"/>
                </a:ext>
              </a:extLst>
            </p:cNvPr>
            <p:cNvSpPr txBox="1"/>
            <p:nvPr/>
          </p:nvSpPr>
          <p:spPr>
            <a:xfrm>
              <a:off x="8321500" y="6062731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E6A622A-CE28-9743-A383-F315D0B8B123}"/>
                </a:ext>
              </a:extLst>
            </p:cNvPr>
            <p:cNvCxnSpPr>
              <a:cxnSpLocks/>
              <a:stCxn id="74" idx="0"/>
              <a:endCxn id="71" idx="2"/>
            </p:cNvCxnSpPr>
            <p:nvPr/>
          </p:nvCxnSpPr>
          <p:spPr>
            <a:xfrm flipV="1">
              <a:off x="11175011" y="5147768"/>
              <a:ext cx="0" cy="574809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1447E1-A014-BF45-8D91-DBC6B6C9BF19}"/>
                </a:ext>
              </a:extLst>
            </p:cNvPr>
            <p:cNvSpPr txBox="1"/>
            <p:nvPr/>
          </p:nvSpPr>
          <p:spPr>
            <a:xfrm>
              <a:off x="10849619" y="60603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F14D180-C23B-6A42-A89B-45374F270C20}"/>
                </a:ext>
              </a:extLst>
            </p:cNvPr>
            <p:cNvSpPr txBox="1"/>
            <p:nvPr/>
          </p:nvSpPr>
          <p:spPr>
            <a:xfrm>
              <a:off x="10462958" y="5076225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BCC2255-654C-28E6-6916-7EEF3CDB092F}"/>
              </a:ext>
            </a:extLst>
          </p:cNvPr>
          <p:cNvSpPr/>
          <p:nvPr/>
        </p:nvSpPr>
        <p:spPr>
          <a:xfrm>
            <a:off x="8367525" y="2021659"/>
            <a:ext cx="1121541" cy="25177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64ACA-0835-A658-FA38-BDFEAACEF341}"/>
              </a:ext>
            </a:extLst>
          </p:cNvPr>
          <p:cNvSpPr txBox="1"/>
          <p:nvPr/>
        </p:nvSpPr>
        <p:spPr>
          <a:xfrm>
            <a:off x="8420244" y="3468626"/>
            <a:ext cx="9956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0x108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4A24BA-6A3B-D7B0-6CD5-9CE224C4FE61}"/>
              </a:ext>
            </a:extLst>
          </p:cNvPr>
          <p:cNvSpPr txBox="1"/>
          <p:nvPr/>
        </p:nvSpPr>
        <p:spPr>
          <a:xfrm>
            <a:off x="9541785" y="397890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BAF05-4151-1C67-9D22-518001D5BB82}"/>
              </a:ext>
            </a:extLst>
          </p:cNvPr>
          <p:cNvSpPr txBox="1"/>
          <p:nvPr/>
        </p:nvSpPr>
        <p:spPr>
          <a:xfrm>
            <a:off x="8420244" y="2714840"/>
            <a:ext cx="99568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C3F5EE-3938-F8E2-CF86-650FA728D156}"/>
              </a:ext>
            </a:extLst>
          </p:cNvPr>
          <p:cNvSpPr txBox="1"/>
          <p:nvPr/>
        </p:nvSpPr>
        <p:spPr>
          <a:xfrm>
            <a:off x="9635850" y="210188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79438-68C2-A023-CB72-BA068AA26623}"/>
              </a:ext>
            </a:extLst>
          </p:cNvPr>
          <p:cNvSpPr txBox="1"/>
          <p:nvPr/>
        </p:nvSpPr>
        <p:spPr>
          <a:xfrm>
            <a:off x="8430455" y="2159474"/>
            <a:ext cx="99568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68ACE3D1-1016-DE5A-147A-E667AEDCE0B9}"/>
              </a:ext>
            </a:extLst>
          </p:cNvPr>
          <p:cNvSpPr/>
          <p:nvPr/>
        </p:nvSpPr>
        <p:spPr>
          <a:xfrm rot="3243134" flipH="1">
            <a:off x="8763570" y="2276489"/>
            <a:ext cx="672795" cy="752221"/>
          </a:xfrm>
          <a:prstGeom prst="arc">
            <a:avLst>
              <a:gd name="adj1" fmla="val 8419659"/>
              <a:gd name="adj2" fmla="val 20276156"/>
            </a:avLst>
          </a:prstGeom>
          <a:ln w="34925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F0877-E378-D2E5-EEF4-319C079C9060}"/>
              </a:ext>
            </a:extLst>
          </p:cNvPr>
          <p:cNvSpPr txBox="1"/>
          <p:nvPr/>
        </p:nvSpPr>
        <p:spPr>
          <a:xfrm>
            <a:off x="9846860" y="2741540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read integer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DF1A47-0765-DAA8-B956-CA7C851E6DD5}"/>
              </a:ext>
            </a:extLst>
          </p:cNvPr>
          <p:cNvSpPr txBox="1"/>
          <p:nvPr/>
        </p:nvSpPr>
        <p:spPr>
          <a:xfrm>
            <a:off x="9646403" y="2377042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write integer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2E0F1-E92A-2924-22AA-7F0DA9418A6A}"/>
              </a:ext>
            </a:extLst>
          </p:cNvPr>
          <p:cNvSpPr txBox="1"/>
          <p:nvPr/>
        </p:nvSpPr>
        <p:spPr>
          <a:xfrm>
            <a:off x="9868188" y="3463887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read address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E0F21F-14EA-660D-BBDC-2CA4286D216C}"/>
              </a:ext>
            </a:extLst>
          </p:cNvPr>
          <p:cNvSpPr txBox="1"/>
          <p:nvPr/>
        </p:nvSpPr>
        <p:spPr>
          <a:xfrm>
            <a:off x="9558343" y="270592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18" name="U-Turn Arrow 17">
            <a:extLst>
              <a:ext uri="{FF2B5EF4-FFF2-40B4-BE49-F238E27FC236}">
                <a16:creationId xmlns:a16="http://schemas.microsoft.com/office/drawing/2014/main" id="{FA8CC9AF-1B0F-1A07-3AD3-705A66BF259C}"/>
              </a:ext>
            </a:extLst>
          </p:cNvPr>
          <p:cNvSpPr/>
          <p:nvPr/>
        </p:nvSpPr>
        <p:spPr>
          <a:xfrm rot="5400000" flipH="1" flipV="1">
            <a:off x="7814163" y="3022097"/>
            <a:ext cx="794087" cy="547865"/>
          </a:xfrm>
          <a:prstGeom prst="uturnArrow">
            <a:avLst>
              <a:gd name="adj1" fmla="val 13051"/>
              <a:gd name="adj2" fmla="val 14545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5D6F84-2AC5-885D-2551-65E1004E800B}"/>
              </a:ext>
            </a:extLst>
          </p:cNvPr>
          <p:cNvSpPr txBox="1"/>
          <p:nvPr/>
        </p:nvSpPr>
        <p:spPr>
          <a:xfrm>
            <a:off x="8420244" y="4014375"/>
            <a:ext cx="9956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0x10c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76B867-531A-9874-125F-A7FA907BC60B}"/>
              </a:ext>
            </a:extLst>
          </p:cNvPr>
          <p:cNvSpPr txBox="1"/>
          <p:nvPr/>
        </p:nvSpPr>
        <p:spPr>
          <a:xfrm>
            <a:off x="9476246" y="3442445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</a:p>
        </p:txBody>
      </p:sp>
      <p:sp>
        <p:nvSpPr>
          <p:cNvPr id="21" name="U-Turn Arrow 20">
            <a:extLst>
              <a:ext uri="{FF2B5EF4-FFF2-40B4-BE49-F238E27FC236}">
                <a16:creationId xmlns:a16="http://schemas.microsoft.com/office/drawing/2014/main" id="{A6D89975-A992-E6FA-B3D8-A181ACE096B5}"/>
              </a:ext>
            </a:extLst>
          </p:cNvPr>
          <p:cNvSpPr/>
          <p:nvPr/>
        </p:nvSpPr>
        <p:spPr>
          <a:xfrm rot="5400000" flipH="1" flipV="1">
            <a:off x="6940077" y="2766111"/>
            <a:ext cx="2018714" cy="916252"/>
          </a:xfrm>
          <a:prstGeom prst="uturnArrow">
            <a:avLst>
              <a:gd name="adj1" fmla="val 13051"/>
              <a:gd name="adj2" fmla="val 14545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7269B2-BC0C-BACE-0A6A-CC1A7935DE4F}"/>
              </a:ext>
            </a:extLst>
          </p:cNvPr>
          <p:cNvSpPr txBox="1"/>
          <p:nvPr/>
        </p:nvSpPr>
        <p:spPr>
          <a:xfrm>
            <a:off x="9764892" y="4014375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read 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D6CE5F-0AE4-BBBB-0437-2DBEFE9ABDAE}"/>
              </a:ext>
            </a:extLst>
          </p:cNvPr>
          <p:cNvSpPr txBox="1"/>
          <p:nvPr/>
        </p:nvSpPr>
        <p:spPr>
          <a:xfrm>
            <a:off x="6483951" y="1618156"/>
            <a:ext cx="154401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0x10c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0x108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0x104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0x100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36455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E06A-B6BF-E14B-8C09-1673F5C4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68" y="84329"/>
            <a:ext cx="11095598" cy="469935"/>
          </a:xfrm>
        </p:spPr>
        <p:txBody>
          <a:bodyPr/>
          <a:lstStyle/>
          <a:p>
            <a:r>
              <a:rPr lang="en-US" dirty="0"/>
              <a:t>Pointer to Pointers (Double Indirection)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72AD-496C-674B-A2E2-20DA148CE1D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0617" y="496806"/>
            <a:ext cx="9158749" cy="606536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/>
              <a:t>Define a </a:t>
            </a:r>
            <a:r>
              <a:rPr lang="en-US" sz="2000" dirty="0">
                <a:solidFill>
                  <a:srgbClr val="0070C0"/>
                </a:solidFill>
              </a:rPr>
              <a:t>pointer</a:t>
            </a:r>
            <a:r>
              <a:rPr lang="en-US" sz="2000" dirty="0">
                <a:solidFill>
                  <a:schemeClr val="accent5"/>
                </a:solidFill>
              </a:rPr>
              <a:t> to a </a:t>
            </a:r>
            <a:r>
              <a:rPr lang="en-US" sz="2000" dirty="0">
                <a:solidFill>
                  <a:srgbClr val="0070C0"/>
                </a:solidFill>
              </a:rPr>
              <a:t>pointer (p2 below)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3"/>
            <a:endParaRPr lang="en-US" sz="2000" dirty="0"/>
          </a:p>
          <a:p>
            <a:r>
              <a:rPr lang="en-US" sz="2000" dirty="0">
                <a:solidFill>
                  <a:schemeClr val="accent5"/>
                </a:solidFill>
              </a:rPr>
              <a:t>C allows any number of pointer indirections</a:t>
            </a:r>
          </a:p>
          <a:p>
            <a:pPr lvl="1"/>
            <a:r>
              <a:rPr lang="en-US" sz="2000" dirty="0"/>
              <a:t>more than two levels is very uncommon in real applications as it reduces readability and generates at lot of memory reads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RULE (important): </a:t>
            </a:r>
            <a:r>
              <a:rPr lang="en-US" sz="2000" dirty="0"/>
              <a:t>number of </a:t>
            </a:r>
            <a:r>
              <a:rPr lang="en-US" sz="2000" dirty="0">
                <a:solidFill>
                  <a:srgbClr val="FF0000"/>
                </a:solidFill>
              </a:rPr>
              <a:t>*</a:t>
            </a:r>
            <a:r>
              <a:rPr lang="en-US" sz="2000" dirty="0"/>
              <a:t> in the definition tells you how many reads it takes to get to the base type</a:t>
            </a:r>
          </a:p>
          <a:p>
            <a:pPr marL="354012" lvl="1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accent1"/>
                </a:solidFill>
              </a:rPr>
              <a:t>#reads to base type</a:t>
            </a:r>
            <a:r>
              <a:rPr lang="en-US" sz="2000" dirty="0"/>
              <a:t> = number </a:t>
            </a:r>
            <a:r>
              <a:rPr lang="en-US" sz="2000" dirty="0">
                <a:solidFill>
                  <a:srgbClr val="FF0000"/>
                </a:solidFill>
              </a:rPr>
              <a:t>*</a:t>
            </a:r>
            <a:r>
              <a:rPr lang="en-US" sz="2000" dirty="0"/>
              <a:t> + 1</a:t>
            </a:r>
          </a:p>
          <a:p>
            <a:r>
              <a:rPr lang="en-US" sz="2200" dirty="0"/>
              <a:t>Example:  </a:t>
            </a:r>
          </a:p>
          <a:p>
            <a:pPr marL="354012" lvl="1" indent="0"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p2; 	// </a:t>
            </a:r>
            <a:r>
              <a:rPr lang="en-US" sz="2000" dirty="0">
                <a:solidFill>
                  <a:schemeClr val="tx2"/>
                </a:solidFill>
              </a:rPr>
              <a:t>requires </a:t>
            </a:r>
            <a:r>
              <a:rPr lang="en-US" sz="2000" dirty="0">
                <a:solidFill>
                  <a:srgbClr val="7030A0"/>
                </a:solidFill>
              </a:rPr>
              <a:t>3 reads </a:t>
            </a:r>
            <a:r>
              <a:rPr lang="en-US" sz="2000" dirty="0">
                <a:solidFill>
                  <a:schemeClr val="tx2"/>
                </a:solidFill>
              </a:rPr>
              <a:t>to get to the int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C99D9B-296A-004F-8655-E570A802753B}"/>
              </a:ext>
            </a:extLst>
          </p:cNvPr>
          <p:cNvSpPr/>
          <p:nvPr/>
        </p:nvSpPr>
        <p:spPr bwMode="auto">
          <a:xfrm>
            <a:off x="989603" y="945506"/>
            <a:ext cx="5106397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2;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&amp;p1;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("%d\n", (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**p2)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**p2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E9BA9D-8989-F544-B5E3-5C5337F7356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02B506-BB01-C949-8ED8-A5F7F3B628E9}"/>
              </a:ext>
            </a:extLst>
          </p:cNvPr>
          <p:cNvGrpSpPr/>
          <p:nvPr/>
        </p:nvGrpSpPr>
        <p:grpSpPr>
          <a:xfrm>
            <a:off x="9596438" y="663661"/>
            <a:ext cx="1326165" cy="482555"/>
            <a:chOff x="10206038" y="3228945"/>
            <a:chExt cx="1326165" cy="48255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D79F25-E6DB-7E46-93BD-1C2AF5A3BAD2}"/>
                </a:ext>
              </a:extLst>
            </p:cNvPr>
            <p:cNvSpPr txBox="1"/>
            <p:nvPr/>
          </p:nvSpPr>
          <p:spPr>
            <a:xfrm>
              <a:off x="10206038" y="3311390"/>
              <a:ext cx="242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i</a:t>
              </a:r>
              <a:endParaRPr lang="en-US" sz="2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A35C7A-0041-E645-B8F9-0C78FC5CDBD0}"/>
                </a:ext>
              </a:extLst>
            </p:cNvPr>
            <p:cNvSpPr txBox="1"/>
            <p:nvPr/>
          </p:nvSpPr>
          <p:spPr>
            <a:xfrm>
              <a:off x="10536523" y="322894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A5B7472-86A7-6E46-803C-CBEFDC71E2EC}"/>
              </a:ext>
            </a:extLst>
          </p:cNvPr>
          <p:cNvGrpSpPr/>
          <p:nvPr/>
        </p:nvGrpSpPr>
        <p:grpSpPr>
          <a:xfrm>
            <a:off x="9437206" y="1063771"/>
            <a:ext cx="1465680" cy="1004331"/>
            <a:chOff x="8064323" y="2022482"/>
            <a:chExt cx="1465680" cy="1004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498FDF-7B8C-DE44-BAB8-7F194EFF937B}"/>
                </a:ext>
              </a:extLst>
            </p:cNvPr>
            <p:cNvSpPr txBox="1"/>
            <p:nvPr/>
          </p:nvSpPr>
          <p:spPr>
            <a:xfrm>
              <a:off x="8534323" y="264073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229B2BB-7E9D-7A43-B73F-4CA2C20DB6BC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9051880" y="2022482"/>
              <a:ext cx="0" cy="600763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742D21-EF8F-C740-8850-EE4BBCF37AE5}"/>
                </a:ext>
              </a:extLst>
            </p:cNvPr>
            <p:cNvSpPr txBox="1"/>
            <p:nvPr/>
          </p:nvSpPr>
          <p:spPr>
            <a:xfrm>
              <a:off x="8064323" y="2626703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FD748F-8961-4A45-9949-C74D2A191E1E}"/>
              </a:ext>
            </a:extLst>
          </p:cNvPr>
          <p:cNvGrpSpPr/>
          <p:nvPr/>
        </p:nvGrpSpPr>
        <p:grpSpPr>
          <a:xfrm>
            <a:off x="9437206" y="2074875"/>
            <a:ext cx="1465680" cy="1065935"/>
            <a:chOff x="5982690" y="2351932"/>
            <a:chExt cx="1465680" cy="106593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EEBA9B-BAC2-3B41-8801-40B42463D242}"/>
                </a:ext>
              </a:extLst>
            </p:cNvPr>
            <p:cNvSpPr txBox="1"/>
            <p:nvPr/>
          </p:nvSpPr>
          <p:spPr>
            <a:xfrm>
              <a:off x="6452690" y="2992918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99F2B5B-E7EB-5143-99AA-19501A47EBDB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6950530" y="2351932"/>
              <a:ext cx="0" cy="625024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0DE168-4019-6A4D-A989-45724957B90B}"/>
                </a:ext>
              </a:extLst>
            </p:cNvPr>
            <p:cNvSpPr txBox="1"/>
            <p:nvPr/>
          </p:nvSpPr>
          <p:spPr>
            <a:xfrm>
              <a:off x="5982690" y="3017757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30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3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993852" cy="389281"/>
          </a:xfrm>
        </p:spPr>
        <p:txBody>
          <a:bodyPr/>
          <a:lstStyle/>
          <a:p>
            <a:r>
              <a:rPr lang="en-US" dirty="0"/>
              <a:t>Double Indirection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278F84-474D-D44A-8F3E-80691C1A4426}"/>
              </a:ext>
            </a:extLst>
          </p:cNvPr>
          <p:cNvSpPr txBox="1"/>
          <p:nvPr/>
        </p:nvSpPr>
        <p:spPr>
          <a:xfrm>
            <a:off x="1786395" y="640300"/>
            <a:ext cx="3050061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 int *w;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**d;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&amp;z;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&amp;y;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&amp;p;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**d = *w;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4101AFF-2066-6046-A048-B7089EC444B2}"/>
              </a:ext>
            </a:extLst>
          </p:cNvPr>
          <p:cNvGrpSpPr/>
          <p:nvPr/>
        </p:nvGrpSpPr>
        <p:grpSpPr>
          <a:xfrm>
            <a:off x="2815758" y="4092785"/>
            <a:ext cx="3832552" cy="1763703"/>
            <a:chOff x="8200048" y="4699138"/>
            <a:chExt cx="3832552" cy="176370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AFE23A6-4D09-1D4B-9877-F4FA955B1120}"/>
                </a:ext>
              </a:extLst>
            </p:cNvPr>
            <p:cNvSpPr txBox="1"/>
            <p:nvPr/>
          </p:nvSpPr>
          <p:spPr>
            <a:xfrm>
              <a:off x="8588205" y="473091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476EB-03A2-5542-892E-0338B47023A0}"/>
                </a:ext>
              </a:extLst>
            </p:cNvPr>
            <p:cNvSpPr txBox="1"/>
            <p:nvPr/>
          </p:nvSpPr>
          <p:spPr>
            <a:xfrm>
              <a:off x="8200048" y="5702116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w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24FEB95-BFCA-EB47-B391-8DBA49B61CC9}"/>
                </a:ext>
              </a:extLst>
            </p:cNvPr>
            <p:cNvSpPr txBox="1"/>
            <p:nvPr/>
          </p:nvSpPr>
          <p:spPr>
            <a:xfrm>
              <a:off x="10677171" y="471688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CAF64F4-BB26-9245-B6EF-07409C49FF3B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9086045" y="4932325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78613F6-FCE7-E848-9670-750ABF0D6E54}"/>
                </a:ext>
              </a:extLst>
            </p:cNvPr>
            <p:cNvSpPr txBox="1"/>
            <p:nvPr/>
          </p:nvSpPr>
          <p:spPr>
            <a:xfrm>
              <a:off x="11719694" y="572257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6E1F99-25DD-E34E-8283-4E105C129DFC}"/>
                </a:ext>
              </a:extLst>
            </p:cNvPr>
            <p:cNvSpPr txBox="1"/>
            <p:nvPr/>
          </p:nvSpPr>
          <p:spPr>
            <a:xfrm>
              <a:off x="10677171" y="572257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0BAF469-FA33-7948-B483-A3AB6B9A50D2}"/>
                </a:ext>
              </a:extLst>
            </p:cNvPr>
            <p:cNvSpPr txBox="1"/>
            <p:nvPr/>
          </p:nvSpPr>
          <p:spPr>
            <a:xfrm>
              <a:off x="11692568" y="469913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B0D7A7B-0AC7-3747-8C7D-669C6400808F}"/>
                </a:ext>
              </a:extLst>
            </p:cNvPr>
            <p:cNvSpPr txBox="1"/>
            <p:nvPr/>
          </p:nvSpPr>
          <p:spPr>
            <a:xfrm>
              <a:off x="8606577" y="569528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E170D41-E432-654A-A56E-2467F3070CE3}"/>
                </a:ext>
              </a:extLst>
            </p:cNvPr>
            <p:cNvCxnSpPr>
              <a:cxnSpLocks/>
            </p:cNvCxnSpPr>
            <p:nvPr/>
          </p:nvCxnSpPr>
          <p:spPr>
            <a:xfrm>
              <a:off x="9104417" y="5896698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B66AD65-79AE-564A-8055-F5F664468A00}"/>
                </a:ext>
              </a:extLst>
            </p:cNvPr>
            <p:cNvSpPr txBox="1"/>
            <p:nvPr/>
          </p:nvSpPr>
          <p:spPr>
            <a:xfrm>
              <a:off x="8254560" y="481154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F09AFBF-8012-7E48-AAAE-280691855379}"/>
                </a:ext>
              </a:extLst>
            </p:cNvPr>
            <p:cNvSpPr txBox="1"/>
            <p:nvPr/>
          </p:nvSpPr>
          <p:spPr>
            <a:xfrm>
              <a:off x="8321500" y="5098359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55ABD2A-8DDF-2B44-80FA-E9B6DE6B8FA8}"/>
                </a:ext>
              </a:extLst>
            </p:cNvPr>
            <p:cNvSpPr txBox="1"/>
            <p:nvPr/>
          </p:nvSpPr>
          <p:spPr>
            <a:xfrm>
              <a:off x="8321500" y="6062731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E6A622A-CE28-9743-A383-F315D0B8B123}"/>
                </a:ext>
              </a:extLst>
            </p:cNvPr>
            <p:cNvCxnSpPr>
              <a:cxnSpLocks/>
              <a:stCxn id="74" idx="0"/>
              <a:endCxn id="71" idx="2"/>
            </p:cNvCxnSpPr>
            <p:nvPr/>
          </p:nvCxnSpPr>
          <p:spPr>
            <a:xfrm flipV="1">
              <a:off x="11175011" y="5147768"/>
              <a:ext cx="0" cy="574809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1447E1-A014-BF45-8D91-DBC6B6C9BF19}"/>
                </a:ext>
              </a:extLst>
            </p:cNvPr>
            <p:cNvSpPr txBox="1"/>
            <p:nvPr/>
          </p:nvSpPr>
          <p:spPr>
            <a:xfrm>
              <a:off x="10849619" y="60603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F14D180-C23B-6A42-A89B-45374F270C20}"/>
                </a:ext>
              </a:extLst>
            </p:cNvPr>
            <p:cNvSpPr txBox="1"/>
            <p:nvPr/>
          </p:nvSpPr>
          <p:spPr>
            <a:xfrm>
              <a:off x="10462958" y="5076225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BCC2255-654C-28E6-6916-7EEF3CDB092F}"/>
              </a:ext>
            </a:extLst>
          </p:cNvPr>
          <p:cNvSpPr/>
          <p:nvPr/>
        </p:nvSpPr>
        <p:spPr>
          <a:xfrm>
            <a:off x="8773074" y="1898025"/>
            <a:ext cx="1121541" cy="32658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64ACA-0835-A658-FA38-BDFEAACEF341}"/>
              </a:ext>
            </a:extLst>
          </p:cNvPr>
          <p:cNvSpPr txBox="1"/>
          <p:nvPr/>
        </p:nvSpPr>
        <p:spPr>
          <a:xfrm>
            <a:off x="8825793" y="3344993"/>
            <a:ext cx="9956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0x108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4A24BA-6A3B-D7B0-6CD5-9CE224C4FE61}"/>
              </a:ext>
            </a:extLst>
          </p:cNvPr>
          <p:cNvSpPr txBox="1"/>
          <p:nvPr/>
        </p:nvSpPr>
        <p:spPr>
          <a:xfrm>
            <a:off x="9947334" y="385527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BAF05-4151-1C67-9D22-518001D5BB82}"/>
              </a:ext>
            </a:extLst>
          </p:cNvPr>
          <p:cNvSpPr txBox="1"/>
          <p:nvPr/>
        </p:nvSpPr>
        <p:spPr>
          <a:xfrm>
            <a:off x="8825793" y="2591207"/>
            <a:ext cx="99568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C3F5EE-3938-F8E2-CF86-650FA728D156}"/>
              </a:ext>
            </a:extLst>
          </p:cNvPr>
          <p:cNvSpPr txBox="1"/>
          <p:nvPr/>
        </p:nvSpPr>
        <p:spPr>
          <a:xfrm>
            <a:off x="10041399" y="197825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79438-68C2-A023-CB72-BA068AA26623}"/>
              </a:ext>
            </a:extLst>
          </p:cNvPr>
          <p:cNvSpPr txBox="1"/>
          <p:nvPr/>
        </p:nvSpPr>
        <p:spPr>
          <a:xfrm>
            <a:off x="8836004" y="2035841"/>
            <a:ext cx="99568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68ACE3D1-1016-DE5A-147A-E667AEDCE0B9}"/>
              </a:ext>
            </a:extLst>
          </p:cNvPr>
          <p:cNvSpPr/>
          <p:nvPr/>
        </p:nvSpPr>
        <p:spPr>
          <a:xfrm rot="3243134" flipH="1">
            <a:off x="9169119" y="2152856"/>
            <a:ext cx="672795" cy="752221"/>
          </a:xfrm>
          <a:prstGeom prst="arc">
            <a:avLst>
              <a:gd name="adj1" fmla="val 8419659"/>
              <a:gd name="adj2" fmla="val 20276156"/>
            </a:avLst>
          </a:prstGeom>
          <a:ln w="34925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F0877-E378-D2E5-EEF4-319C079C9060}"/>
              </a:ext>
            </a:extLst>
          </p:cNvPr>
          <p:cNvSpPr txBox="1"/>
          <p:nvPr/>
        </p:nvSpPr>
        <p:spPr>
          <a:xfrm>
            <a:off x="10252409" y="2617907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read integer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DF1A47-0765-DAA8-B956-CA7C851E6DD5}"/>
              </a:ext>
            </a:extLst>
          </p:cNvPr>
          <p:cNvSpPr txBox="1"/>
          <p:nvPr/>
        </p:nvSpPr>
        <p:spPr>
          <a:xfrm>
            <a:off x="10051952" y="2253409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write integer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2E0F1-E92A-2924-22AA-7F0DA9418A6A}"/>
              </a:ext>
            </a:extLst>
          </p:cNvPr>
          <p:cNvSpPr txBox="1"/>
          <p:nvPr/>
        </p:nvSpPr>
        <p:spPr>
          <a:xfrm>
            <a:off x="10273737" y="3340254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read address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E0F21F-14EA-660D-BBDC-2CA4286D216C}"/>
              </a:ext>
            </a:extLst>
          </p:cNvPr>
          <p:cNvSpPr txBox="1"/>
          <p:nvPr/>
        </p:nvSpPr>
        <p:spPr>
          <a:xfrm>
            <a:off x="9963892" y="258229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18" name="U-Turn Arrow 17">
            <a:extLst>
              <a:ext uri="{FF2B5EF4-FFF2-40B4-BE49-F238E27FC236}">
                <a16:creationId xmlns:a16="http://schemas.microsoft.com/office/drawing/2014/main" id="{FA8CC9AF-1B0F-1A07-3AD3-705A66BF259C}"/>
              </a:ext>
            </a:extLst>
          </p:cNvPr>
          <p:cNvSpPr/>
          <p:nvPr/>
        </p:nvSpPr>
        <p:spPr>
          <a:xfrm rot="5400000" flipH="1" flipV="1">
            <a:off x="8219712" y="2898464"/>
            <a:ext cx="794087" cy="547865"/>
          </a:xfrm>
          <a:prstGeom prst="uturnArrow">
            <a:avLst>
              <a:gd name="adj1" fmla="val 13051"/>
              <a:gd name="adj2" fmla="val 14545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5D6F84-2AC5-885D-2551-65E1004E800B}"/>
              </a:ext>
            </a:extLst>
          </p:cNvPr>
          <p:cNvSpPr txBox="1"/>
          <p:nvPr/>
        </p:nvSpPr>
        <p:spPr>
          <a:xfrm>
            <a:off x="8825793" y="3890742"/>
            <a:ext cx="9956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0x1c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76B867-531A-9874-125F-A7FA907BC60B}"/>
              </a:ext>
            </a:extLst>
          </p:cNvPr>
          <p:cNvSpPr txBox="1"/>
          <p:nvPr/>
        </p:nvSpPr>
        <p:spPr>
          <a:xfrm>
            <a:off x="9881795" y="3318812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</a:p>
        </p:txBody>
      </p:sp>
      <p:sp>
        <p:nvSpPr>
          <p:cNvPr id="21" name="U-Turn Arrow 20">
            <a:extLst>
              <a:ext uri="{FF2B5EF4-FFF2-40B4-BE49-F238E27FC236}">
                <a16:creationId xmlns:a16="http://schemas.microsoft.com/office/drawing/2014/main" id="{A6D89975-A992-E6FA-B3D8-A181ACE096B5}"/>
              </a:ext>
            </a:extLst>
          </p:cNvPr>
          <p:cNvSpPr/>
          <p:nvPr/>
        </p:nvSpPr>
        <p:spPr>
          <a:xfrm rot="5400000" flipH="1" flipV="1">
            <a:off x="7345626" y="2642478"/>
            <a:ext cx="2018714" cy="916252"/>
          </a:xfrm>
          <a:prstGeom prst="uturnArrow">
            <a:avLst>
              <a:gd name="adj1" fmla="val 13051"/>
              <a:gd name="adj2" fmla="val 14545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7269B2-BC0C-BACE-0A6A-CC1A7935DE4F}"/>
              </a:ext>
            </a:extLst>
          </p:cNvPr>
          <p:cNvSpPr txBox="1"/>
          <p:nvPr/>
        </p:nvSpPr>
        <p:spPr>
          <a:xfrm>
            <a:off x="10170441" y="3890742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read 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D6CE5F-0AE4-BBBB-0437-2DBEFE9ABDAE}"/>
              </a:ext>
            </a:extLst>
          </p:cNvPr>
          <p:cNvSpPr txBox="1"/>
          <p:nvPr/>
        </p:nvSpPr>
        <p:spPr>
          <a:xfrm>
            <a:off x="6889500" y="1494523"/>
            <a:ext cx="154401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0x10c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0x108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0x104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0x100</a:t>
            </a:r>
          </a:p>
          <a:p>
            <a:endParaRPr lang="en-US" sz="24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0x0fc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A99EE-AD86-3A4E-16E0-BC90171D1F51}"/>
              </a:ext>
            </a:extLst>
          </p:cNvPr>
          <p:cNvSpPr txBox="1"/>
          <p:nvPr/>
        </p:nvSpPr>
        <p:spPr>
          <a:xfrm>
            <a:off x="8847749" y="4605305"/>
            <a:ext cx="9956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0x100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17484-E22D-4E96-6176-7E5DB1E13867}"/>
              </a:ext>
            </a:extLst>
          </p:cNvPr>
          <p:cNvSpPr txBox="1"/>
          <p:nvPr/>
        </p:nvSpPr>
        <p:spPr>
          <a:xfrm>
            <a:off x="9976641" y="457464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143A2B-A6C8-C87E-C629-B41233B1247B}"/>
              </a:ext>
            </a:extLst>
          </p:cNvPr>
          <p:cNvSpPr txBox="1"/>
          <p:nvPr/>
        </p:nvSpPr>
        <p:spPr>
          <a:xfrm>
            <a:off x="10199748" y="4610115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read address</a:t>
            </a:r>
          </a:p>
        </p:txBody>
      </p:sp>
      <p:sp>
        <p:nvSpPr>
          <p:cNvPr id="25" name="U-Turn Arrow 24">
            <a:extLst>
              <a:ext uri="{FF2B5EF4-FFF2-40B4-BE49-F238E27FC236}">
                <a16:creationId xmlns:a16="http://schemas.microsoft.com/office/drawing/2014/main" id="{CF2CA339-6B0B-ED21-B9FA-E219DA9A608A}"/>
              </a:ext>
            </a:extLst>
          </p:cNvPr>
          <p:cNvSpPr/>
          <p:nvPr/>
        </p:nvSpPr>
        <p:spPr>
          <a:xfrm rot="5400000" flipH="1" flipV="1">
            <a:off x="8142133" y="4232465"/>
            <a:ext cx="794087" cy="547865"/>
          </a:xfrm>
          <a:prstGeom prst="uturnArrow">
            <a:avLst>
              <a:gd name="adj1" fmla="val 13051"/>
              <a:gd name="adj2" fmla="val 14545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D075FE-69BF-9CB8-5DE7-8B3FD1080BF0}"/>
              </a:ext>
            </a:extLst>
          </p:cNvPr>
          <p:cNvSpPr txBox="1"/>
          <p:nvPr/>
        </p:nvSpPr>
        <p:spPr>
          <a:xfrm>
            <a:off x="658975" y="4083792"/>
            <a:ext cx="995680" cy="38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2C953E-955A-19E5-C15C-9397265BF27B}"/>
              </a:ext>
            </a:extLst>
          </p:cNvPr>
          <p:cNvSpPr txBox="1"/>
          <p:nvPr/>
        </p:nvSpPr>
        <p:spPr>
          <a:xfrm>
            <a:off x="316466" y="409747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57FE25-78CB-7C2A-980C-FD90B92ED0F6}"/>
              </a:ext>
            </a:extLst>
          </p:cNvPr>
          <p:cNvSpPr txBox="1"/>
          <p:nvPr/>
        </p:nvSpPr>
        <p:spPr>
          <a:xfrm>
            <a:off x="277659" y="4469872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read address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85888E-D863-5206-32C4-5912DDDE83AD}"/>
              </a:ext>
            </a:extLst>
          </p:cNvPr>
          <p:cNvCxnSpPr>
            <a:cxnSpLocks/>
          </p:cNvCxnSpPr>
          <p:nvPr/>
        </p:nvCxnSpPr>
        <p:spPr>
          <a:xfrm>
            <a:off x="1654655" y="4239194"/>
            <a:ext cx="1591126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78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993852" cy="389281"/>
          </a:xfrm>
        </p:spPr>
        <p:txBody>
          <a:bodyPr/>
          <a:lstStyle/>
          <a:p>
            <a:r>
              <a:rPr lang="en-US" dirty="0"/>
              <a:t>Double Indirection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278F84-474D-D44A-8F3E-80691C1A4426}"/>
              </a:ext>
            </a:extLst>
          </p:cNvPr>
          <p:cNvSpPr txBox="1"/>
          <p:nvPr/>
        </p:nvSpPr>
        <p:spPr>
          <a:xfrm>
            <a:off x="1786395" y="640300"/>
            <a:ext cx="3050061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 int *w;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**d;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&amp;z;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&amp;y;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&amp;p;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**d = **d + *w;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4101AFF-2066-6046-A048-B7089EC444B2}"/>
              </a:ext>
            </a:extLst>
          </p:cNvPr>
          <p:cNvGrpSpPr/>
          <p:nvPr/>
        </p:nvGrpSpPr>
        <p:grpSpPr>
          <a:xfrm>
            <a:off x="2833301" y="3747368"/>
            <a:ext cx="3815009" cy="2169076"/>
            <a:chOff x="8217591" y="4353721"/>
            <a:chExt cx="3815009" cy="216907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AFE23A6-4D09-1D4B-9877-F4FA955B1120}"/>
                </a:ext>
              </a:extLst>
            </p:cNvPr>
            <p:cNvSpPr txBox="1"/>
            <p:nvPr/>
          </p:nvSpPr>
          <p:spPr>
            <a:xfrm>
              <a:off x="8588205" y="473091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476EB-03A2-5542-892E-0338B47023A0}"/>
                </a:ext>
              </a:extLst>
            </p:cNvPr>
            <p:cNvSpPr txBox="1"/>
            <p:nvPr/>
          </p:nvSpPr>
          <p:spPr>
            <a:xfrm>
              <a:off x="8217591" y="5703860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w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24FEB95-BFCA-EB47-B391-8DBA49B61CC9}"/>
                </a:ext>
              </a:extLst>
            </p:cNvPr>
            <p:cNvSpPr txBox="1"/>
            <p:nvPr/>
          </p:nvSpPr>
          <p:spPr>
            <a:xfrm>
              <a:off x="10677171" y="471688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CAF64F4-BB26-9245-B6EF-07409C49FF3B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9086045" y="4932325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78613F6-FCE7-E848-9670-750ABF0D6E54}"/>
                </a:ext>
              </a:extLst>
            </p:cNvPr>
            <p:cNvSpPr txBox="1"/>
            <p:nvPr/>
          </p:nvSpPr>
          <p:spPr>
            <a:xfrm>
              <a:off x="11719694" y="572257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6E1F99-25DD-E34E-8283-4E105C129DFC}"/>
                </a:ext>
              </a:extLst>
            </p:cNvPr>
            <p:cNvSpPr txBox="1"/>
            <p:nvPr/>
          </p:nvSpPr>
          <p:spPr>
            <a:xfrm>
              <a:off x="10677171" y="572257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0BAF469-FA33-7948-B483-A3AB6B9A50D2}"/>
                </a:ext>
              </a:extLst>
            </p:cNvPr>
            <p:cNvSpPr txBox="1"/>
            <p:nvPr/>
          </p:nvSpPr>
          <p:spPr>
            <a:xfrm>
              <a:off x="11692568" y="469913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B0D7A7B-0AC7-3747-8C7D-669C6400808F}"/>
                </a:ext>
              </a:extLst>
            </p:cNvPr>
            <p:cNvSpPr txBox="1"/>
            <p:nvPr/>
          </p:nvSpPr>
          <p:spPr>
            <a:xfrm>
              <a:off x="8606577" y="569528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E170D41-E432-654A-A56E-2467F3070CE3}"/>
                </a:ext>
              </a:extLst>
            </p:cNvPr>
            <p:cNvCxnSpPr>
              <a:cxnSpLocks/>
            </p:cNvCxnSpPr>
            <p:nvPr/>
          </p:nvCxnSpPr>
          <p:spPr>
            <a:xfrm>
              <a:off x="9104417" y="5896698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B66AD65-79AE-564A-8055-F5F664468A00}"/>
                </a:ext>
              </a:extLst>
            </p:cNvPr>
            <p:cNvSpPr txBox="1"/>
            <p:nvPr/>
          </p:nvSpPr>
          <p:spPr>
            <a:xfrm>
              <a:off x="8301315" y="487964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F09AFBF-8012-7E48-AAAE-280691855379}"/>
                </a:ext>
              </a:extLst>
            </p:cNvPr>
            <p:cNvSpPr txBox="1"/>
            <p:nvPr/>
          </p:nvSpPr>
          <p:spPr>
            <a:xfrm>
              <a:off x="8268085" y="4353721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55ABD2A-8DDF-2B44-80FA-E9B6DE6B8FA8}"/>
                </a:ext>
              </a:extLst>
            </p:cNvPr>
            <p:cNvSpPr txBox="1"/>
            <p:nvPr/>
          </p:nvSpPr>
          <p:spPr>
            <a:xfrm>
              <a:off x="8301443" y="6122687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1447E1-A014-BF45-8D91-DBC6B6C9BF19}"/>
                </a:ext>
              </a:extLst>
            </p:cNvPr>
            <p:cNvSpPr txBox="1"/>
            <p:nvPr/>
          </p:nvSpPr>
          <p:spPr>
            <a:xfrm>
              <a:off x="10821111" y="612268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BCC2255-654C-28E6-6916-7EEF3CDB092F}"/>
              </a:ext>
            </a:extLst>
          </p:cNvPr>
          <p:cNvSpPr/>
          <p:nvPr/>
        </p:nvSpPr>
        <p:spPr>
          <a:xfrm>
            <a:off x="8773074" y="1898025"/>
            <a:ext cx="1121541" cy="32658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64ACA-0835-A658-FA38-BDFEAACEF341}"/>
              </a:ext>
            </a:extLst>
          </p:cNvPr>
          <p:cNvSpPr txBox="1"/>
          <p:nvPr/>
        </p:nvSpPr>
        <p:spPr>
          <a:xfrm>
            <a:off x="8825793" y="3344993"/>
            <a:ext cx="9956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0x108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4A24BA-6A3B-D7B0-6CD5-9CE224C4FE61}"/>
              </a:ext>
            </a:extLst>
          </p:cNvPr>
          <p:cNvSpPr txBox="1"/>
          <p:nvPr/>
        </p:nvSpPr>
        <p:spPr>
          <a:xfrm>
            <a:off x="9947334" y="385527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BAF05-4151-1C67-9D22-518001D5BB82}"/>
              </a:ext>
            </a:extLst>
          </p:cNvPr>
          <p:cNvSpPr txBox="1"/>
          <p:nvPr/>
        </p:nvSpPr>
        <p:spPr>
          <a:xfrm>
            <a:off x="8825793" y="2591207"/>
            <a:ext cx="99568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C3F5EE-3938-F8E2-CF86-650FA728D156}"/>
              </a:ext>
            </a:extLst>
          </p:cNvPr>
          <p:cNvSpPr txBox="1"/>
          <p:nvPr/>
        </p:nvSpPr>
        <p:spPr>
          <a:xfrm>
            <a:off x="10041399" y="197825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79438-68C2-A023-CB72-BA068AA26623}"/>
              </a:ext>
            </a:extLst>
          </p:cNvPr>
          <p:cNvSpPr txBox="1"/>
          <p:nvPr/>
        </p:nvSpPr>
        <p:spPr>
          <a:xfrm>
            <a:off x="8836004" y="2035841"/>
            <a:ext cx="99568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F0877-E378-D2E5-EEF4-319C079C9060}"/>
              </a:ext>
            </a:extLst>
          </p:cNvPr>
          <p:cNvSpPr txBox="1"/>
          <p:nvPr/>
        </p:nvSpPr>
        <p:spPr>
          <a:xfrm>
            <a:off x="10252409" y="2617907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read integer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DF1A47-0765-DAA8-B956-CA7C851E6DD5}"/>
              </a:ext>
            </a:extLst>
          </p:cNvPr>
          <p:cNvSpPr txBox="1"/>
          <p:nvPr/>
        </p:nvSpPr>
        <p:spPr>
          <a:xfrm>
            <a:off x="10501089" y="1705267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write integer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2E0F1-E92A-2924-22AA-7F0DA9418A6A}"/>
              </a:ext>
            </a:extLst>
          </p:cNvPr>
          <p:cNvSpPr txBox="1"/>
          <p:nvPr/>
        </p:nvSpPr>
        <p:spPr>
          <a:xfrm>
            <a:off x="10273737" y="3340254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read address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E0F21F-14EA-660D-BBDC-2CA4286D216C}"/>
              </a:ext>
            </a:extLst>
          </p:cNvPr>
          <p:cNvSpPr txBox="1"/>
          <p:nvPr/>
        </p:nvSpPr>
        <p:spPr>
          <a:xfrm>
            <a:off x="9963892" y="258229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18" name="U-Turn Arrow 17">
            <a:extLst>
              <a:ext uri="{FF2B5EF4-FFF2-40B4-BE49-F238E27FC236}">
                <a16:creationId xmlns:a16="http://schemas.microsoft.com/office/drawing/2014/main" id="{FA8CC9AF-1B0F-1A07-3AD3-705A66BF259C}"/>
              </a:ext>
            </a:extLst>
          </p:cNvPr>
          <p:cNvSpPr/>
          <p:nvPr/>
        </p:nvSpPr>
        <p:spPr>
          <a:xfrm rot="5400000" flipH="1" flipV="1">
            <a:off x="8219712" y="2898464"/>
            <a:ext cx="794087" cy="547865"/>
          </a:xfrm>
          <a:prstGeom prst="uturnArrow">
            <a:avLst>
              <a:gd name="adj1" fmla="val 13051"/>
              <a:gd name="adj2" fmla="val 14545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5D6F84-2AC5-885D-2551-65E1004E800B}"/>
              </a:ext>
            </a:extLst>
          </p:cNvPr>
          <p:cNvSpPr txBox="1"/>
          <p:nvPr/>
        </p:nvSpPr>
        <p:spPr>
          <a:xfrm>
            <a:off x="8825793" y="3890742"/>
            <a:ext cx="9956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0x1c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76B867-531A-9874-125F-A7FA907BC60B}"/>
              </a:ext>
            </a:extLst>
          </p:cNvPr>
          <p:cNvSpPr txBox="1"/>
          <p:nvPr/>
        </p:nvSpPr>
        <p:spPr>
          <a:xfrm>
            <a:off x="9881795" y="3318812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</a:p>
        </p:txBody>
      </p:sp>
      <p:sp>
        <p:nvSpPr>
          <p:cNvPr id="21" name="U-Turn Arrow 20">
            <a:extLst>
              <a:ext uri="{FF2B5EF4-FFF2-40B4-BE49-F238E27FC236}">
                <a16:creationId xmlns:a16="http://schemas.microsoft.com/office/drawing/2014/main" id="{A6D89975-A992-E6FA-B3D8-A181ACE096B5}"/>
              </a:ext>
            </a:extLst>
          </p:cNvPr>
          <p:cNvSpPr/>
          <p:nvPr/>
        </p:nvSpPr>
        <p:spPr>
          <a:xfrm rot="5400000" flipH="1" flipV="1">
            <a:off x="7345626" y="2642478"/>
            <a:ext cx="2018714" cy="916252"/>
          </a:xfrm>
          <a:prstGeom prst="uturnArrow">
            <a:avLst>
              <a:gd name="adj1" fmla="val 13051"/>
              <a:gd name="adj2" fmla="val 14545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7269B2-BC0C-BACE-0A6A-CC1A7935DE4F}"/>
              </a:ext>
            </a:extLst>
          </p:cNvPr>
          <p:cNvSpPr txBox="1"/>
          <p:nvPr/>
        </p:nvSpPr>
        <p:spPr>
          <a:xfrm>
            <a:off x="10170441" y="3890742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read 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D6CE5F-0AE4-BBBB-0437-2DBEFE9ABDAE}"/>
              </a:ext>
            </a:extLst>
          </p:cNvPr>
          <p:cNvSpPr txBox="1"/>
          <p:nvPr/>
        </p:nvSpPr>
        <p:spPr>
          <a:xfrm>
            <a:off x="6889500" y="1494523"/>
            <a:ext cx="154401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0x10c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0x108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0x104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0x100</a:t>
            </a:r>
          </a:p>
          <a:p>
            <a:endParaRPr lang="en-US" sz="24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0x0fc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A99EE-AD86-3A4E-16E0-BC90171D1F51}"/>
              </a:ext>
            </a:extLst>
          </p:cNvPr>
          <p:cNvSpPr txBox="1"/>
          <p:nvPr/>
        </p:nvSpPr>
        <p:spPr>
          <a:xfrm>
            <a:off x="8847749" y="4605305"/>
            <a:ext cx="9956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0x100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17484-E22D-4E96-6176-7E5DB1E13867}"/>
              </a:ext>
            </a:extLst>
          </p:cNvPr>
          <p:cNvSpPr txBox="1"/>
          <p:nvPr/>
        </p:nvSpPr>
        <p:spPr>
          <a:xfrm>
            <a:off x="9976641" y="457464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143A2B-A6C8-C87E-C629-B41233B1247B}"/>
              </a:ext>
            </a:extLst>
          </p:cNvPr>
          <p:cNvSpPr txBox="1"/>
          <p:nvPr/>
        </p:nvSpPr>
        <p:spPr>
          <a:xfrm>
            <a:off x="10199748" y="4610115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read address</a:t>
            </a:r>
          </a:p>
        </p:txBody>
      </p:sp>
      <p:sp>
        <p:nvSpPr>
          <p:cNvPr id="25" name="U-Turn Arrow 24">
            <a:extLst>
              <a:ext uri="{FF2B5EF4-FFF2-40B4-BE49-F238E27FC236}">
                <a16:creationId xmlns:a16="http://schemas.microsoft.com/office/drawing/2014/main" id="{CF2CA339-6B0B-ED21-B9FA-E219DA9A608A}"/>
              </a:ext>
            </a:extLst>
          </p:cNvPr>
          <p:cNvSpPr/>
          <p:nvPr/>
        </p:nvSpPr>
        <p:spPr>
          <a:xfrm rot="5400000" flipH="1" flipV="1">
            <a:off x="8142133" y="4232465"/>
            <a:ext cx="794087" cy="547865"/>
          </a:xfrm>
          <a:prstGeom prst="uturnArrow">
            <a:avLst>
              <a:gd name="adj1" fmla="val 13051"/>
              <a:gd name="adj2" fmla="val 14545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D075FE-69BF-9CB8-5DE7-8B3FD1080BF0}"/>
              </a:ext>
            </a:extLst>
          </p:cNvPr>
          <p:cNvSpPr txBox="1"/>
          <p:nvPr/>
        </p:nvSpPr>
        <p:spPr>
          <a:xfrm>
            <a:off x="1017139" y="4132932"/>
            <a:ext cx="995680" cy="38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2C953E-955A-19E5-C15C-9397265BF27B}"/>
              </a:ext>
            </a:extLst>
          </p:cNvPr>
          <p:cNvSpPr txBox="1"/>
          <p:nvPr/>
        </p:nvSpPr>
        <p:spPr>
          <a:xfrm>
            <a:off x="674630" y="414661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57FE25-78CB-7C2A-980C-FD90B92ED0F6}"/>
              </a:ext>
            </a:extLst>
          </p:cNvPr>
          <p:cNvSpPr txBox="1"/>
          <p:nvPr/>
        </p:nvSpPr>
        <p:spPr>
          <a:xfrm>
            <a:off x="602976" y="3721238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read address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85888E-D863-5206-32C4-5912DDDE83AD}"/>
              </a:ext>
            </a:extLst>
          </p:cNvPr>
          <p:cNvCxnSpPr>
            <a:cxnSpLocks/>
          </p:cNvCxnSpPr>
          <p:nvPr/>
        </p:nvCxnSpPr>
        <p:spPr>
          <a:xfrm>
            <a:off x="1632951" y="4346674"/>
            <a:ext cx="1591126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FD26804-9FA0-B2EF-2BF8-AADDC9BFF599}"/>
              </a:ext>
            </a:extLst>
          </p:cNvPr>
          <p:cNvSpPr txBox="1"/>
          <p:nvPr/>
        </p:nvSpPr>
        <p:spPr>
          <a:xfrm>
            <a:off x="5439634" y="449363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read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A5ECF0-281E-D3EE-CFAD-63801515F13C}"/>
              </a:ext>
            </a:extLst>
          </p:cNvPr>
          <p:cNvSpPr txBox="1"/>
          <p:nvPr/>
        </p:nvSpPr>
        <p:spPr>
          <a:xfrm>
            <a:off x="5430409" y="3344993"/>
            <a:ext cx="7040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 + 1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50A933-AFDA-033A-F39B-BCAA07EA4791}"/>
              </a:ext>
            </a:extLst>
          </p:cNvPr>
          <p:cNvCxnSpPr>
            <a:cxnSpLocks/>
            <a:stCxn id="31" idx="2"/>
            <a:endCxn id="71" idx="0"/>
          </p:cNvCxnSpPr>
          <p:nvPr/>
        </p:nvCxnSpPr>
        <p:spPr>
          <a:xfrm>
            <a:off x="5782429" y="3714325"/>
            <a:ext cx="8292" cy="396203"/>
          </a:xfrm>
          <a:prstGeom prst="straightConnector1">
            <a:avLst/>
          </a:prstGeom>
          <a:ln w="412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F71FC44-7BF0-0133-B88E-EA747B65C991}"/>
              </a:ext>
            </a:extLst>
          </p:cNvPr>
          <p:cNvSpPr txBox="1"/>
          <p:nvPr/>
        </p:nvSpPr>
        <p:spPr>
          <a:xfrm>
            <a:off x="5161636" y="2975803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write Integer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E0CBD5-916B-96D8-A365-4FA1ECEE83B2}"/>
              </a:ext>
            </a:extLst>
          </p:cNvPr>
          <p:cNvSpPr txBox="1"/>
          <p:nvPr/>
        </p:nvSpPr>
        <p:spPr>
          <a:xfrm>
            <a:off x="10962517" y="2075597"/>
            <a:ext cx="7040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 + 1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29EC5A-B195-4F08-DC37-3990ACEF34D2}"/>
              </a:ext>
            </a:extLst>
          </p:cNvPr>
          <p:cNvCxnSpPr>
            <a:cxnSpLocks/>
            <a:stCxn id="34" idx="1"/>
            <a:endCxn id="10" idx="3"/>
          </p:cNvCxnSpPr>
          <p:nvPr/>
        </p:nvCxnSpPr>
        <p:spPr>
          <a:xfrm flipH="1">
            <a:off x="9821473" y="2260263"/>
            <a:ext cx="1141044" cy="546388"/>
          </a:xfrm>
          <a:prstGeom prst="straightConnector1">
            <a:avLst/>
          </a:prstGeom>
          <a:ln w="412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5550A0B-1758-8846-A79C-D8A3FF7220E3}"/>
              </a:ext>
            </a:extLst>
          </p:cNvPr>
          <p:cNvSpPr txBox="1"/>
          <p:nvPr/>
        </p:nvSpPr>
        <p:spPr>
          <a:xfrm>
            <a:off x="7591127" y="5411946"/>
            <a:ext cx="384913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Important Observe </a:t>
            </a:r>
          </a:p>
          <a:p>
            <a:r>
              <a:rPr lang="en-US" sz="2400" dirty="0"/>
              <a:t>**d on </a:t>
            </a:r>
            <a:r>
              <a:rPr lang="en-US" sz="2400" dirty="0" err="1"/>
              <a:t>Lside</a:t>
            </a:r>
            <a:r>
              <a:rPr lang="en-US" sz="2400" dirty="0"/>
              <a:t> is two reads</a:t>
            </a:r>
          </a:p>
          <a:p>
            <a:r>
              <a:rPr lang="en-US" sz="2400" dirty="0"/>
              <a:t>**d on </a:t>
            </a:r>
            <a:r>
              <a:rPr lang="en-US" sz="2400" dirty="0" err="1"/>
              <a:t>Rside</a:t>
            </a:r>
            <a:r>
              <a:rPr lang="en-US" sz="2400" dirty="0"/>
              <a:t> is three reads</a:t>
            </a:r>
          </a:p>
        </p:txBody>
      </p:sp>
    </p:spTree>
    <p:extLst>
      <p:ext uri="{BB962C8B-B14F-4D97-AF65-F5344CB8AC3E}">
        <p14:creationId xmlns:p14="http://schemas.microsoft.com/office/powerpoint/2010/main" val="87754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3E32-AD6C-1145-919C-632F1B2C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42" y="186122"/>
            <a:ext cx="6724481" cy="447470"/>
          </a:xfrm>
        </p:spPr>
        <p:txBody>
          <a:bodyPr/>
          <a:lstStyle/>
          <a:p>
            <a:r>
              <a:rPr lang="en-US" dirty="0"/>
              <a:t>What is Aliasing?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E3C2-7529-AA4A-A35F-FE341C64912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103" y="633592"/>
            <a:ext cx="11869675" cy="585419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7030A0"/>
                </a:solidFill>
              </a:rPr>
              <a:t>Two or more </a:t>
            </a:r>
            <a:r>
              <a:rPr lang="en-US" sz="2400" dirty="0"/>
              <a:t>variables are </a:t>
            </a:r>
            <a:r>
              <a:rPr lang="en-US" sz="2400" dirty="0">
                <a:solidFill>
                  <a:srgbClr val="0070C0"/>
                </a:solidFill>
              </a:rPr>
              <a:t>aliases of each other </a:t>
            </a:r>
            <a:r>
              <a:rPr lang="en-US" sz="2400" dirty="0"/>
              <a:t>when they all </a:t>
            </a:r>
            <a:r>
              <a:rPr lang="en-US" sz="2400" dirty="0">
                <a:solidFill>
                  <a:srgbClr val="0070C0"/>
                </a:solidFill>
              </a:rPr>
              <a:t>reference the same memory (so different names, same memory location)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Example</a:t>
            </a:r>
            <a:r>
              <a:rPr lang="en-US" sz="2400" dirty="0"/>
              <a:t>: When one pointer is copied to another pointer it </a:t>
            </a:r>
            <a:r>
              <a:rPr lang="en-US" sz="2400" i="1" dirty="0">
                <a:solidFill>
                  <a:srgbClr val="2C895B"/>
                </a:solidFill>
              </a:rPr>
              <a:t>creates an </a:t>
            </a:r>
            <a:r>
              <a:rPr lang="en-US" sz="2400" b="1" i="1" dirty="0">
                <a:solidFill>
                  <a:schemeClr val="accent1"/>
                </a:solidFill>
              </a:rPr>
              <a:t>alias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rgbClr val="2C895B"/>
                </a:solidFill>
              </a:rPr>
              <a:t>Side effect</a:t>
            </a:r>
            <a:r>
              <a:rPr lang="en-US" sz="2400" dirty="0"/>
              <a:t>: Changing one variables value (content) changes the value for other variables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Multiple variables </a:t>
            </a:r>
            <a:r>
              <a:rPr lang="en-US" sz="2200" dirty="0"/>
              <a:t>all </a:t>
            </a:r>
            <a:r>
              <a:rPr lang="en-US" sz="2200" dirty="0">
                <a:solidFill>
                  <a:srgbClr val="2C895B"/>
                </a:solidFill>
              </a:rPr>
              <a:t>read and write </a:t>
            </a:r>
            <a:r>
              <a:rPr lang="en-US" sz="2200" dirty="0"/>
              <a:t>the </a:t>
            </a:r>
            <a:r>
              <a:rPr lang="en-US" sz="2200" b="1" u="sng" dirty="0">
                <a:solidFill>
                  <a:srgbClr val="2C895B"/>
                </a:solidFill>
              </a:rPr>
              <a:t>same</a:t>
            </a:r>
            <a:r>
              <a:rPr lang="en-US" sz="2200" dirty="0">
                <a:solidFill>
                  <a:srgbClr val="2C895B"/>
                </a:solidFill>
              </a:rPr>
              <a:t> memory location</a:t>
            </a:r>
          </a:p>
          <a:p>
            <a:pPr lvl="1"/>
            <a:r>
              <a:rPr lang="en-US" sz="2400" dirty="0"/>
              <a:t>Aliases occur either by </a:t>
            </a:r>
            <a:r>
              <a:rPr lang="en-US" sz="2400" dirty="0">
                <a:solidFill>
                  <a:srgbClr val="0070C0"/>
                </a:solidFill>
              </a:rPr>
              <a:t>accident (coding errors)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2C895B"/>
                </a:solidFill>
              </a:rPr>
              <a:t>deliberate (</a:t>
            </a:r>
            <a:r>
              <a:rPr lang="en-US" sz="2400" dirty="0">
                <a:solidFill>
                  <a:srgbClr val="FF0000"/>
                </a:solidFill>
              </a:rPr>
              <a:t>careful: readability</a:t>
            </a:r>
            <a:r>
              <a:rPr lang="en-US" sz="2400" dirty="0">
                <a:solidFill>
                  <a:srgbClr val="2C895B"/>
                </a:solidFill>
              </a:rPr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AD1AF89-B8E8-9F49-BE49-8BA5EE330FFD}"/>
              </a:ext>
            </a:extLst>
          </p:cNvPr>
          <p:cNvSpPr/>
          <p:nvPr/>
        </p:nvSpPr>
        <p:spPr bwMode="auto">
          <a:xfrm>
            <a:off x="252676" y="3728064"/>
            <a:ext cx="5634557" cy="259699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*q;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 = &amp;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= p;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*p &amp; *q are aliases</a:t>
            </a: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*q = 4;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changes 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90EF49-EAA3-2A4E-8862-3BC0EAD2B6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823FA1-9198-2B47-BBB6-88457C0D031B}"/>
              </a:ext>
            </a:extLst>
          </p:cNvPr>
          <p:cNvGrpSpPr/>
          <p:nvPr/>
        </p:nvGrpSpPr>
        <p:grpSpPr>
          <a:xfrm>
            <a:off x="6145419" y="4010773"/>
            <a:ext cx="5782359" cy="1157917"/>
            <a:chOff x="4892616" y="4161245"/>
            <a:chExt cx="5782359" cy="115791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8C7E27-BAEF-1240-9798-0ADF24480999}"/>
                </a:ext>
              </a:extLst>
            </p:cNvPr>
            <p:cNvGrpSpPr/>
            <p:nvPr/>
          </p:nvGrpSpPr>
          <p:grpSpPr>
            <a:xfrm>
              <a:off x="4892616" y="4203906"/>
              <a:ext cx="2201604" cy="1115256"/>
              <a:chOff x="4538757" y="2069646"/>
              <a:chExt cx="2201604" cy="1115256"/>
            </a:xfrm>
          </p:grpSpPr>
          <p:sp>
            <p:nvSpPr>
              <p:cNvPr id="7" name="Left Brace 6">
                <a:extLst>
                  <a:ext uri="{FF2B5EF4-FFF2-40B4-BE49-F238E27FC236}">
                    <a16:creationId xmlns:a16="http://schemas.microsoft.com/office/drawing/2014/main" id="{A7BD7484-2829-374D-BF48-466B7A4B9222}"/>
                  </a:ext>
                </a:extLst>
              </p:cNvPr>
              <p:cNvSpPr/>
              <p:nvPr/>
            </p:nvSpPr>
            <p:spPr>
              <a:xfrm>
                <a:off x="6431797" y="2069646"/>
                <a:ext cx="308564" cy="1115256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D9A4E56-A1BD-174F-B732-F381D3F28F65}"/>
                  </a:ext>
                </a:extLst>
              </p:cNvPr>
              <p:cNvSpPr txBox="1"/>
              <p:nvPr/>
            </p:nvSpPr>
            <p:spPr>
              <a:xfrm>
                <a:off x="4538757" y="2211775"/>
                <a:ext cx="1888659" cy="8309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*p and *q are aliases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C1AC6D-0498-FB4E-823D-E7A7B5E27A78}"/>
                </a:ext>
              </a:extLst>
            </p:cNvPr>
            <p:cNvSpPr txBox="1"/>
            <p:nvPr/>
          </p:nvSpPr>
          <p:spPr>
            <a:xfrm>
              <a:off x="10427791" y="4161245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/>
                <a:t>i</a:t>
              </a:r>
              <a:endParaRPr lang="en-US" sz="2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74DCCEE-D9B4-2C47-BC18-E7CCE5768FC1}"/>
                </a:ext>
              </a:extLst>
            </p:cNvPr>
            <p:cNvSpPr txBox="1"/>
            <p:nvPr/>
          </p:nvSpPr>
          <p:spPr>
            <a:xfrm>
              <a:off x="9432111" y="4212594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2FB46C2-BE34-0846-92F5-B06C3556CE79}"/>
                </a:ext>
              </a:extLst>
            </p:cNvPr>
            <p:cNvSpPr txBox="1"/>
            <p:nvPr/>
          </p:nvSpPr>
          <p:spPr>
            <a:xfrm>
              <a:off x="7361517" y="418530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592285A-66DC-2A4C-83A1-386A9364E44E}"/>
                </a:ext>
              </a:extLst>
            </p:cNvPr>
            <p:cNvCxnSpPr>
              <a:cxnSpLocks/>
            </p:cNvCxnSpPr>
            <p:nvPr/>
          </p:nvCxnSpPr>
          <p:spPr>
            <a:xfrm>
              <a:off x="7864996" y="4386715"/>
              <a:ext cx="1585487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9612A1-CE93-3A46-A655-D84CEFF9CA93}"/>
                </a:ext>
              </a:extLst>
            </p:cNvPr>
            <p:cNvSpPr txBox="1"/>
            <p:nvPr/>
          </p:nvSpPr>
          <p:spPr>
            <a:xfrm>
              <a:off x="7010995" y="4161245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p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AD66C1-3984-D148-9333-B482B9CC325B}"/>
                </a:ext>
              </a:extLst>
            </p:cNvPr>
            <p:cNvSpPr txBox="1"/>
            <p:nvPr/>
          </p:nvSpPr>
          <p:spPr>
            <a:xfrm>
              <a:off x="7361517" y="487199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6A025F5-332B-D142-ABBF-A2B0F80F7F90}"/>
                </a:ext>
              </a:extLst>
            </p:cNvPr>
            <p:cNvSpPr txBox="1"/>
            <p:nvPr/>
          </p:nvSpPr>
          <p:spPr>
            <a:xfrm>
              <a:off x="7006864" y="4855830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q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E8878F-BAF0-044C-9E2E-47BFDB8A2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4996" y="4595480"/>
              <a:ext cx="1585487" cy="469845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4FC07B-ADA5-AF6A-7EB6-48D34A9E5A8A}"/>
              </a:ext>
            </a:extLst>
          </p:cNvPr>
          <p:cNvSpPr txBox="1"/>
          <p:nvPr/>
        </p:nvSpPr>
        <p:spPr>
          <a:xfrm>
            <a:off x="5958214" y="5753418"/>
            <a:ext cx="5845972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Result *p, *q and </a:t>
            </a:r>
            <a:r>
              <a:rPr lang="en-US" sz="2400" dirty="0" err="1"/>
              <a:t>i</a:t>
            </a:r>
            <a:r>
              <a:rPr lang="en-US" sz="2400" dirty="0"/>
              <a:t> all have the value of 4</a:t>
            </a:r>
          </a:p>
        </p:txBody>
      </p:sp>
    </p:spTree>
    <p:extLst>
      <p:ext uri="{BB962C8B-B14F-4D97-AF65-F5344CB8AC3E}">
        <p14:creationId xmlns:p14="http://schemas.microsoft.com/office/powerpoint/2010/main" val="241071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6" grpId="0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993852" cy="389281"/>
          </a:xfrm>
        </p:spPr>
        <p:txBody>
          <a:bodyPr/>
          <a:lstStyle/>
          <a:p>
            <a:r>
              <a:rPr lang="en-US" dirty="0"/>
              <a:t>Double Indirection Aliases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278F84-474D-D44A-8F3E-80691C1A4426}"/>
              </a:ext>
            </a:extLst>
          </p:cNvPr>
          <p:cNvSpPr txBox="1"/>
          <p:nvPr/>
        </p:nvSpPr>
        <p:spPr>
          <a:xfrm>
            <a:off x="1786395" y="640300"/>
            <a:ext cx="3050061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 int *w;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**d;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&amp;z;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&amp;y;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&amp;p;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**d = **d + y;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4101AFF-2066-6046-A048-B7089EC444B2}"/>
              </a:ext>
            </a:extLst>
          </p:cNvPr>
          <p:cNvGrpSpPr/>
          <p:nvPr/>
        </p:nvGrpSpPr>
        <p:grpSpPr>
          <a:xfrm>
            <a:off x="2833301" y="3747368"/>
            <a:ext cx="3815009" cy="2169076"/>
            <a:chOff x="8217591" y="4353721"/>
            <a:chExt cx="3815009" cy="216907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AFE23A6-4D09-1D4B-9877-F4FA955B1120}"/>
                </a:ext>
              </a:extLst>
            </p:cNvPr>
            <p:cNvSpPr txBox="1"/>
            <p:nvPr/>
          </p:nvSpPr>
          <p:spPr>
            <a:xfrm>
              <a:off x="8588205" y="473091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476EB-03A2-5542-892E-0338B47023A0}"/>
                </a:ext>
              </a:extLst>
            </p:cNvPr>
            <p:cNvSpPr txBox="1"/>
            <p:nvPr/>
          </p:nvSpPr>
          <p:spPr>
            <a:xfrm>
              <a:off x="8217591" y="5703860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w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24FEB95-BFCA-EB47-B391-8DBA49B61CC9}"/>
                </a:ext>
              </a:extLst>
            </p:cNvPr>
            <p:cNvSpPr txBox="1"/>
            <p:nvPr/>
          </p:nvSpPr>
          <p:spPr>
            <a:xfrm>
              <a:off x="10677171" y="471688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CAF64F4-BB26-9245-B6EF-07409C49FF3B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9086045" y="4932325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78613F6-FCE7-E848-9670-750ABF0D6E54}"/>
                </a:ext>
              </a:extLst>
            </p:cNvPr>
            <p:cNvSpPr txBox="1"/>
            <p:nvPr/>
          </p:nvSpPr>
          <p:spPr>
            <a:xfrm>
              <a:off x="11719694" y="572257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6E1F99-25DD-E34E-8283-4E105C129DFC}"/>
                </a:ext>
              </a:extLst>
            </p:cNvPr>
            <p:cNvSpPr txBox="1"/>
            <p:nvPr/>
          </p:nvSpPr>
          <p:spPr>
            <a:xfrm>
              <a:off x="10677171" y="572257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0BAF469-FA33-7948-B483-A3AB6B9A50D2}"/>
                </a:ext>
              </a:extLst>
            </p:cNvPr>
            <p:cNvSpPr txBox="1"/>
            <p:nvPr/>
          </p:nvSpPr>
          <p:spPr>
            <a:xfrm>
              <a:off x="11692568" y="469913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B0D7A7B-0AC7-3747-8C7D-669C6400808F}"/>
                </a:ext>
              </a:extLst>
            </p:cNvPr>
            <p:cNvSpPr txBox="1"/>
            <p:nvPr/>
          </p:nvSpPr>
          <p:spPr>
            <a:xfrm>
              <a:off x="8606577" y="569528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E170D41-E432-654A-A56E-2467F3070CE3}"/>
                </a:ext>
              </a:extLst>
            </p:cNvPr>
            <p:cNvCxnSpPr>
              <a:cxnSpLocks/>
            </p:cNvCxnSpPr>
            <p:nvPr/>
          </p:nvCxnSpPr>
          <p:spPr>
            <a:xfrm>
              <a:off x="9104417" y="5896698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B66AD65-79AE-564A-8055-F5F664468A00}"/>
                </a:ext>
              </a:extLst>
            </p:cNvPr>
            <p:cNvSpPr txBox="1"/>
            <p:nvPr/>
          </p:nvSpPr>
          <p:spPr>
            <a:xfrm>
              <a:off x="8301315" y="487964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F09AFBF-8012-7E48-AAAE-280691855379}"/>
                </a:ext>
              </a:extLst>
            </p:cNvPr>
            <p:cNvSpPr txBox="1"/>
            <p:nvPr/>
          </p:nvSpPr>
          <p:spPr>
            <a:xfrm>
              <a:off x="8268085" y="4353721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1447E1-A014-BF45-8D91-DBC6B6C9BF19}"/>
                </a:ext>
              </a:extLst>
            </p:cNvPr>
            <p:cNvSpPr txBox="1"/>
            <p:nvPr/>
          </p:nvSpPr>
          <p:spPr>
            <a:xfrm>
              <a:off x="10821111" y="612268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BCC2255-654C-28E6-6916-7EEF3CDB092F}"/>
              </a:ext>
            </a:extLst>
          </p:cNvPr>
          <p:cNvSpPr/>
          <p:nvPr/>
        </p:nvSpPr>
        <p:spPr>
          <a:xfrm>
            <a:off x="8773074" y="1898025"/>
            <a:ext cx="1121541" cy="32658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64ACA-0835-A658-FA38-BDFEAACEF341}"/>
              </a:ext>
            </a:extLst>
          </p:cNvPr>
          <p:cNvSpPr txBox="1"/>
          <p:nvPr/>
        </p:nvSpPr>
        <p:spPr>
          <a:xfrm>
            <a:off x="8825793" y="3344993"/>
            <a:ext cx="9956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0x108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4A24BA-6A3B-D7B0-6CD5-9CE224C4FE61}"/>
              </a:ext>
            </a:extLst>
          </p:cNvPr>
          <p:cNvSpPr txBox="1"/>
          <p:nvPr/>
        </p:nvSpPr>
        <p:spPr>
          <a:xfrm>
            <a:off x="9947334" y="385527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BAF05-4151-1C67-9D22-518001D5BB82}"/>
              </a:ext>
            </a:extLst>
          </p:cNvPr>
          <p:cNvSpPr txBox="1"/>
          <p:nvPr/>
        </p:nvSpPr>
        <p:spPr>
          <a:xfrm>
            <a:off x="8825793" y="2591207"/>
            <a:ext cx="99568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C3F5EE-3938-F8E2-CF86-650FA728D156}"/>
              </a:ext>
            </a:extLst>
          </p:cNvPr>
          <p:cNvSpPr txBox="1"/>
          <p:nvPr/>
        </p:nvSpPr>
        <p:spPr>
          <a:xfrm>
            <a:off x="10041399" y="197825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79438-68C2-A023-CB72-BA068AA26623}"/>
              </a:ext>
            </a:extLst>
          </p:cNvPr>
          <p:cNvSpPr txBox="1"/>
          <p:nvPr/>
        </p:nvSpPr>
        <p:spPr>
          <a:xfrm>
            <a:off x="8836004" y="2035841"/>
            <a:ext cx="99568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F0877-E378-D2E5-EEF4-319C079C9060}"/>
              </a:ext>
            </a:extLst>
          </p:cNvPr>
          <p:cNvSpPr txBox="1"/>
          <p:nvPr/>
        </p:nvSpPr>
        <p:spPr>
          <a:xfrm>
            <a:off x="10252409" y="2617907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read integer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DF1A47-0765-DAA8-B956-CA7C851E6DD5}"/>
              </a:ext>
            </a:extLst>
          </p:cNvPr>
          <p:cNvSpPr txBox="1"/>
          <p:nvPr/>
        </p:nvSpPr>
        <p:spPr>
          <a:xfrm>
            <a:off x="10501089" y="1705267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write integer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2E0F1-E92A-2924-22AA-7F0DA9418A6A}"/>
              </a:ext>
            </a:extLst>
          </p:cNvPr>
          <p:cNvSpPr txBox="1"/>
          <p:nvPr/>
        </p:nvSpPr>
        <p:spPr>
          <a:xfrm>
            <a:off x="10273737" y="3340254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read address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E0F21F-14EA-660D-BBDC-2CA4286D216C}"/>
              </a:ext>
            </a:extLst>
          </p:cNvPr>
          <p:cNvSpPr txBox="1"/>
          <p:nvPr/>
        </p:nvSpPr>
        <p:spPr>
          <a:xfrm>
            <a:off x="9963892" y="258229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18" name="U-Turn Arrow 17">
            <a:extLst>
              <a:ext uri="{FF2B5EF4-FFF2-40B4-BE49-F238E27FC236}">
                <a16:creationId xmlns:a16="http://schemas.microsoft.com/office/drawing/2014/main" id="{FA8CC9AF-1B0F-1A07-3AD3-705A66BF259C}"/>
              </a:ext>
            </a:extLst>
          </p:cNvPr>
          <p:cNvSpPr/>
          <p:nvPr/>
        </p:nvSpPr>
        <p:spPr>
          <a:xfrm rot="5400000" flipH="1" flipV="1">
            <a:off x="8219712" y="2898464"/>
            <a:ext cx="794087" cy="547865"/>
          </a:xfrm>
          <a:prstGeom prst="uturnArrow">
            <a:avLst>
              <a:gd name="adj1" fmla="val 13051"/>
              <a:gd name="adj2" fmla="val 14545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5D6F84-2AC5-885D-2551-65E1004E800B}"/>
              </a:ext>
            </a:extLst>
          </p:cNvPr>
          <p:cNvSpPr txBox="1"/>
          <p:nvPr/>
        </p:nvSpPr>
        <p:spPr>
          <a:xfrm>
            <a:off x="8825793" y="3890742"/>
            <a:ext cx="9956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0x1c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76B867-531A-9874-125F-A7FA907BC60B}"/>
              </a:ext>
            </a:extLst>
          </p:cNvPr>
          <p:cNvSpPr txBox="1"/>
          <p:nvPr/>
        </p:nvSpPr>
        <p:spPr>
          <a:xfrm>
            <a:off x="9881795" y="3318812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</a:p>
        </p:txBody>
      </p:sp>
      <p:sp>
        <p:nvSpPr>
          <p:cNvPr id="21" name="U-Turn Arrow 20">
            <a:extLst>
              <a:ext uri="{FF2B5EF4-FFF2-40B4-BE49-F238E27FC236}">
                <a16:creationId xmlns:a16="http://schemas.microsoft.com/office/drawing/2014/main" id="{A6D89975-A992-E6FA-B3D8-A181ACE096B5}"/>
              </a:ext>
            </a:extLst>
          </p:cNvPr>
          <p:cNvSpPr/>
          <p:nvPr/>
        </p:nvSpPr>
        <p:spPr>
          <a:xfrm rot="5400000" flipH="1" flipV="1">
            <a:off x="7345626" y="2642478"/>
            <a:ext cx="2018714" cy="916252"/>
          </a:xfrm>
          <a:prstGeom prst="uturnArrow">
            <a:avLst>
              <a:gd name="adj1" fmla="val 13051"/>
              <a:gd name="adj2" fmla="val 14545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7269B2-BC0C-BACE-0A6A-CC1A7935DE4F}"/>
              </a:ext>
            </a:extLst>
          </p:cNvPr>
          <p:cNvSpPr txBox="1"/>
          <p:nvPr/>
        </p:nvSpPr>
        <p:spPr>
          <a:xfrm>
            <a:off x="10170441" y="3890742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read 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D6CE5F-0AE4-BBBB-0437-2DBEFE9ABDAE}"/>
              </a:ext>
            </a:extLst>
          </p:cNvPr>
          <p:cNvSpPr txBox="1"/>
          <p:nvPr/>
        </p:nvSpPr>
        <p:spPr>
          <a:xfrm>
            <a:off x="6889500" y="1494523"/>
            <a:ext cx="154401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0x10c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0x108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0x104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0x100</a:t>
            </a:r>
          </a:p>
          <a:p>
            <a:endParaRPr lang="en-US" sz="24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0x0fc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A99EE-AD86-3A4E-16E0-BC90171D1F51}"/>
              </a:ext>
            </a:extLst>
          </p:cNvPr>
          <p:cNvSpPr txBox="1"/>
          <p:nvPr/>
        </p:nvSpPr>
        <p:spPr>
          <a:xfrm>
            <a:off x="8847749" y="4605305"/>
            <a:ext cx="9956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0x100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17484-E22D-4E96-6176-7E5DB1E13867}"/>
              </a:ext>
            </a:extLst>
          </p:cNvPr>
          <p:cNvSpPr txBox="1"/>
          <p:nvPr/>
        </p:nvSpPr>
        <p:spPr>
          <a:xfrm>
            <a:off x="9976641" y="457464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143A2B-A6C8-C87E-C629-B41233B1247B}"/>
              </a:ext>
            </a:extLst>
          </p:cNvPr>
          <p:cNvSpPr txBox="1"/>
          <p:nvPr/>
        </p:nvSpPr>
        <p:spPr>
          <a:xfrm>
            <a:off x="10199748" y="4610115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read address</a:t>
            </a:r>
          </a:p>
        </p:txBody>
      </p:sp>
      <p:sp>
        <p:nvSpPr>
          <p:cNvPr id="25" name="U-Turn Arrow 24">
            <a:extLst>
              <a:ext uri="{FF2B5EF4-FFF2-40B4-BE49-F238E27FC236}">
                <a16:creationId xmlns:a16="http://schemas.microsoft.com/office/drawing/2014/main" id="{CF2CA339-6B0B-ED21-B9FA-E219DA9A608A}"/>
              </a:ext>
            </a:extLst>
          </p:cNvPr>
          <p:cNvSpPr/>
          <p:nvPr/>
        </p:nvSpPr>
        <p:spPr>
          <a:xfrm rot="5400000" flipH="1" flipV="1">
            <a:off x="8142133" y="4232465"/>
            <a:ext cx="794087" cy="547865"/>
          </a:xfrm>
          <a:prstGeom prst="uturnArrow">
            <a:avLst>
              <a:gd name="adj1" fmla="val 13051"/>
              <a:gd name="adj2" fmla="val 14545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D075FE-69BF-9CB8-5DE7-8B3FD1080BF0}"/>
              </a:ext>
            </a:extLst>
          </p:cNvPr>
          <p:cNvSpPr txBox="1"/>
          <p:nvPr/>
        </p:nvSpPr>
        <p:spPr>
          <a:xfrm>
            <a:off x="1017139" y="4132932"/>
            <a:ext cx="995680" cy="38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2C953E-955A-19E5-C15C-9397265BF27B}"/>
              </a:ext>
            </a:extLst>
          </p:cNvPr>
          <p:cNvSpPr txBox="1"/>
          <p:nvPr/>
        </p:nvSpPr>
        <p:spPr>
          <a:xfrm>
            <a:off x="674630" y="414661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57FE25-78CB-7C2A-980C-FD90B92ED0F6}"/>
              </a:ext>
            </a:extLst>
          </p:cNvPr>
          <p:cNvSpPr txBox="1"/>
          <p:nvPr/>
        </p:nvSpPr>
        <p:spPr>
          <a:xfrm>
            <a:off x="602976" y="3721238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read address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85888E-D863-5206-32C4-5912DDDE83AD}"/>
              </a:ext>
            </a:extLst>
          </p:cNvPr>
          <p:cNvCxnSpPr>
            <a:cxnSpLocks/>
          </p:cNvCxnSpPr>
          <p:nvPr/>
        </p:nvCxnSpPr>
        <p:spPr>
          <a:xfrm>
            <a:off x="1632951" y="4346674"/>
            <a:ext cx="1591126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FD26804-9FA0-B2EF-2BF8-AADDC9BFF599}"/>
              </a:ext>
            </a:extLst>
          </p:cNvPr>
          <p:cNvSpPr txBox="1"/>
          <p:nvPr/>
        </p:nvSpPr>
        <p:spPr>
          <a:xfrm>
            <a:off x="5439634" y="449363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read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A5ECF0-281E-D3EE-CFAD-63801515F13C}"/>
              </a:ext>
            </a:extLst>
          </p:cNvPr>
          <p:cNvSpPr txBox="1"/>
          <p:nvPr/>
        </p:nvSpPr>
        <p:spPr>
          <a:xfrm>
            <a:off x="5430409" y="3344993"/>
            <a:ext cx="7040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 + 1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50A933-AFDA-033A-F39B-BCAA07EA4791}"/>
              </a:ext>
            </a:extLst>
          </p:cNvPr>
          <p:cNvCxnSpPr>
            <a:cxnSpLocks/>
            <a:stCxn id="31" idx="2"/>
            <a:endCxn id="71" idx="0"/>
          </p:cNvCxnSpPr>
          <p:nvPr/>
        </p:nvCxnSpPr>
        <p:spPr>
          <a:xfrm>
            <a:off x="5782429" y="3714325"/>
            <a:ext cx="8292" cy="396203"/>
          </a:xfrm>
          <a:prstGeom prst="straightConnector1">
            <a:avLst/>
          </a:prstGeom>
          <a:ln w="412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F71FC44-7BF0-0133-B88E-EA747B65C991}"/>
              </a:ext>
            </a:extLst>
          </p:cNvPr>
          <p:cNvSpPr txBox="1"/>
          <p:nvPr/>
        </p:nvSpPr>
        <p:spPr>
          <a:xfrm>
            <a:off x="5161636" y="2975803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write Integer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E0CBD5-916B-96D8-A365-4FA1ECEE83B2}"/>
              </a:ext>
            </a:extLst>
          </p:cNvPr>
          <p:cNvSpPr txBox="1"/>
          <p:nvPr/>
        </p:nvSpPr>
        <p:spPr>
          <a:xfrm>
            <a:off x="10962517" y="2075597"/>
            <a:ext cx="7040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 + 1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29EC5A-B195-4F08-DC37-3990ACEF34D2}"/>
              </a:ext>
            </a:extLst>
          </p:cNvPr>
          <p:cNvCxnSpPr>
            <a:cxnSpLocks/>
            <a:stCxn id="34" idx="1"/>
            <a:endCxn id="10" idx="3"/>
          </p:cNvCxnSpPr>
          <p:nvPr/>
        </p:nvCxnSpPr>
        <p:spPr>
          <a:xfrm flipH="1">
            <a:off x="9821473" y="2260263"/>
            <a:ext cx="1141044" cy="546388"/>
          </a:xfrm>
          <a:prstGeom prst="straightConnector1">
            <a:avLst/>
          </a:prstGeom>
          <a:ln w="412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5550A0B-1758-8846-A79C-D8A3FF7220E3}"/>
              </a:ext>
            </a:extLst>
          </p:cNvPr>
          <p:cNvSpPr txBox="1"/>
          <p:nvPr/>
        </p:nvSpPr>
        <p:spPr>
          <a:xfrm>
            <a:off x="7582313" y="5411946"/>
            <a:ext cx="386676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Important Observe </a:t>
            </a:r>
          </a:p>
          <a:p>
            <a:r>
              <a:rPr lang="en-US" sz="2400" dirty="0"/>
              <a:t>**d, *p and y are all aliases</a:t>
            </a:r>
          </a:p>
        </p:txBody>
      </p:sp>
    </p:spTree>
    <p:extLst>
      <p:ext uri="{BB962C8B-B14F-4D97-AF65-F5344CB8AC3E}">
        <p14:creationId xmlns:p14="http://schemas.microsoft.com/office/powerpoint/2010/main" val="43773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The NULL Constant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719582"/>
            <a:ext cx="11916102" cy="584258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5"/>
                </a:solidFill>
              </a:rPr>
              <a:t>NULL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is a constant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2C895B"/>
                </a:solidFill>
              </a:rPr>
              <a:t>evaluates to zero (0)</a:t>
            </a:r>
          </a:p>
          <a:p>
            <a:r>
              <a:rPr lang="en-US" sz="2400" dirty="0"/>
              <a:t>You </a:t>
            </a:r>
            <a:r>
              <a:rPr lang="en-US" sz="2400" dirty="0">
                <a:solidFill>
                  <a:schemeClr val="accent5"/>
                </a:solidFill>
              </a:rPr>
              <a:t>assign a pointer variable to contain NULL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F37440"/>
                </a:solidFill>
              </a:rPr>
              <a:t>indicate that the pointer does not point at anything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 pointer variable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7030A0"/>
                </a:solidFill>
              </a:rPr>
              <a:t>a value of NULL </a:t>
            </a:r>
            <a:r>
              <a:rPr lang="en-US" sz="2400" dirty="0"/>
              <a:t>is called a </a:t>
            </a:r>
            <a:r>
              <a:rPr lang="en-US" sz="2400" dirty="0">
                <a:solidFill>
                  <a:schemeClr val="accent5"/>
                </a:solidFill>
              </a:rPr>
              <a:t>“NULL pointer” (invalid address!) 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Memory location 0 (address is 0) is not a valid memory address in any C program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Dereferencing NULL at runtime will cause a program fault (segmentation fault)!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CB22B-DB14-8E42-989F-437ED26A77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59B96F-E711-E7A9-D981-67AC5E342763}"/>
              </a:ext>
            </a:extLst>
          </p:cNvPr>
          <p:cNvSpPr/>
          <p:nvPr/>
        </p:nvSpPr>
        <p:spPr bwMode="auto">
          <a:xfrm>
            <a:off x="535489" y="4279907"/>
            <a:ext cx="11121022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NULL;</a:t>
            </a: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segmentation fault! */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*(int *)900000 = 25;	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cast 900000 to a pointer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if writeable address space, it works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that memory location just changed */</a:t>
            </a:r>
          </a:p>
        </p:txBody>
      </p:sp>
    </p:spTree>
    <p:extLst>
      <p:ext uri="{BB962C8B-B14F-4D97-AF65-F5344CB8AC3E}">
        <p14:creationId xmlns:p14="http://schemas.microsoft.com/office/powerpoint/2010/main" val="24483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Using the NULL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979072"/>
            <a:ext cx="11616020" cy="50694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Many functions </a:t>
            </a:r>
            <a:r>
              <a:rPr lang="en-US" sz="2400" dirty="0">
                <a:solidFill>
                  <a:srgbClr val="2C895B"/>
                </a:solidFill>
              </a:rPr>
              <a:t>return NULL to indicate an error has occurred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NULL is considered </a:t>
            </a:r>
            <a:r>
              <a:rPr lang="en-US" sz="2400" dirty="0">
                <a:solidFill>
                  <a:srgbClr val="FF0000"/>
                </a:solidFill>
              </a:rPr>
              <a:t>“false” </a:t>
            </a:r>
            <a:r>
              <a:rPr lang="en-US" sz="2400" dirty="0"/>
              <a:t>when used in a Boolean context</a:t>
            </a:r>
          </a:p>
          <a:p>
            <a:pPr lvl="1"/>
            <a:r>
              <a:rPr lang="en-US" sz="2400" b="1" dirty="0">
                <a:solidFill>
                  <a:schemeClr val="accent5"/>
                </a:solidFill>
              </a:rPr>
              <a:t>Remember: false expressions </a:t>
            </a:r>
            <a:r>
              <a:rPr lang="en-US" sz="2400" dirty="0"/>
              <a:t>in C are </a:t>
            </a:r>
            <a:r>
              <a:rPr lang="en-US" sz="2400" dirty="0">
                <a:solidFill>
                  <a:schemeClr val="accent5"/>
                </a:solidFill>
              </a:rPr>
              <a:t>defined to be zero </a:t>
            </a:r>
            <a:r>
              <a:rPr lang="en-US" sz="2400" i="1" dirty="0">
                <a:solidFill>
                  <a:schemeClr val="accent5"/>
                </a:solidFill>
              </a:rPr>
              <a:t>or </a:t>
            </a:r>
            <a:r>
              <a:rPr lang="en-US" sz="2400" dirty="0">
                <a:solidFill>
                  <a:schemeClr val="accent5"/>
                </a:solidFill>
              </a:rPr>
              <a:t>NULL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following two are equivalent (</a:t>
            </a:r>
            <a:r>
              <a:rPr lang="en-US" sz="2400" dirty="0">
                <a:solidFill>
                  <a:schemeClr val="accent5"/>
                </a:solidFill>
              </a:rPr>
              <a:t>the second one is preferred for readability</a:t>
            </a:r>
            <a:r>
              <a:rPr lang="en-US" sz="2400" dirty="0"/>
              <a:t>):</a:t>
            </a: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2DCA1-ED91-994B-85B2-10D7A3A2E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4584948-ACD2-EF43-AD6E-11AF712C42C4}"/>
              </a:ext>
            </a:extLst>
          </p:cNvPr>
          <p:cNvSpPr/>
          <p:nvPr/>
        </p:nvSpPr>
        <p:spPr bwMode="auto">
          <a:xfrm>
            <a:off x="3299823" y="5022680"/>
            <a:ext cx="3381763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(p) 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 != NULL) ...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B641F8-642F-E9E2-B387-8238528A9C98}"/>
              </a:ext>
            </a:extLst>
          </p:cNvPr>
          <p:cNvSpPr/>
          <p:nvPr/>
        </p:nvSpPr>
        <p:spPr bwMode="auto">
          <a:xfrm>
            <a:off x="417318" y="1722110"/>
            <a:ext cx="11357363" cy="14885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these are all equivalent */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NULL; 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to a pointer type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automatically gets converted to the correct type</a:t>
            </a:r>
          </a:p>
        </p:txBody>
      </p:sp>
    </p:spTree>
    <p:extLst>
      <p:ext uri="{BB962C8B-B14F-4D97-AF65-F5344CB8AC3E}">
        <p14:creationId xmlns:p14="http://schemas.microsoft.com/office/powerpoint/2010/main" val="622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91" y="81076"/>
            <a:ext cx="10515600" cy="432112"/>
          </a:xfrm>
        </p:spPr>
        <p:txBody>
          <a:bodyPr/>
          <a:lstStyle/>
          <a:p>
            <a:r>
              <a:rPr lang="en-US" dirty="0"/>
              <a:t>Defining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4629" y="513187"/>
            <a:ext cx="9254654" cy="515529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Definition</a:t>
            </a:r>
            <a:r>
              <a:rPr lang="en-US" sz="2200" dirty="0"/>
              <a:t>: 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sz="2200" i="1" dirty="0">
                <a:solidFill>
                  <a:schemeClr val="accent1"/>
                </a:solidFill>
              </a:rPr>
              <a:t>"</a:t>
            </a:r>
            <a:r>
              <a:rPr lang="en-US" sz="2200" b="1" i="1" dirty="0">
                <a:solidFill>
                  <a:schemeClr val="accent1"/>
                </a:solidFill>
              </a:rPr>
              <a:t>Compound" </a:t>
            </a:r>
            <a:r>
              <a:rPr lang="en-US" sz="2200" dirty="0">
                <a:solidFill>
                  <a:schemeClr val="tx2"/>
                </a:solidFill>
              </a:rPr>
              <a:t>data type </a:t>
            </a:r>
            <a:r>
              <a:rPr lang="en-US" sz="2200" dirty="0">
                <a:solidFill>
                  <a:schemeClr val="accent1"/>
                </a:solidFill>
              </a:rPr>
              <a:t>where each value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an array is </a:t>
            </a:r>
            <a:r>
              <a:rPr lang="en-US" sz="2200" dirty="0">
                <a:solidFill>
                  <a:schemeClr val="accent1"/>
                </a:solidFill>
              </a:rPr>
              <a:t>an element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type</a:t>
            </a:r>
          </a:p>
          <a:p>
            <a:pPr lvl="1"/>
            <a:r>
              <a:rPr lang="en-US" sz="2200" dirty="0"/>
              <a:t>A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llocates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with a </a:t>
            </a:r>
            <a:r>
              <a:rPr lang="en-US" sz="2200" i="1" dirty="0">
                <a:solidFill>
                  <a:srgbClr val="0070C0"/>
                </a:solidFill>
              </a:rPr>
              <a:t>fixed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>
                <a:solidFill>
                  <a:srgbClr val="00B050"/>
                </a:solidFill>
              </a:rPr>
              <a:t>count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array elements of type </a:t>
            </a:r>
            <a:r>
              <a:rPr lang="en-US" sz="2200" b="1" dirty="0">
                <a:solidFill>
                  <a:srgbClr val="F37440"/>
                </a:solidFill>
              </a:rPr>
              <a:t>type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Allocates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bytes of </a:t>
            </a:r>
            <a:r>
              <a:rPr lang="en-US" sz="2200" b="1" i="1" dirty="0">
                <a:solidFill>
                  <a:srgbClr val="7030A0"/>
                </a:solidFill>
              </a:rPr>
              <a:t>contiguous</a:t>
            </a:r>
            <a:r>
              <a:rPr lang="en-US" sz="2200" b="1" i="1" dirty="0"/>
              <a:t> </a:t>
            </a:r>
            <a:r>
              <a:rPr lang="en-US" sz="2200" b="1" i="1" dirty="0">
                <a:solidFill>
                  <a:srgbClr val="7030A0"/>
                </a:solidFill>
              </a:rPr>
              <a:t>memory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Common usage is to specify a compile-time constant for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  <a:p>
            <a:pPr lvl="1"/>
            <a:endParaRPr 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200" dirty="0"/>
              <a:t>Array </a:t>
            </a:r>
            <a:r>
              <a:rPr lang="en-US" sz="2200" b="1" dirty="0">
                <a:solidFill>
                  <a:srgbClr val="0070C0"/>
                </a:solidFill>
              </a:rPr>
              <a:t>names </a:t>
            </a:r>
            <a:r>
              <a:rPr lang="en-US" sz="2200" b="1">
                <a:solidFill>
                  <a:srgbClr val="0070C0"/>
                </a:solidFill>
              </a:rPr>
              <a:t>are constants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accent1"/>
                </a:solidFill>
              </a:rPr>
              <a:t>cannot be assigned </a:t>
            </a:r>
            <a:r>
              <a:rPr lang="en-US" sz="2200" dirty="0">
                <a:solidFill>
                  <a:schemeClr val="tx2"/>
                </a:solidFill>
              </a:rPr>
              <a:t>(the name cannot appear on the </a:t>
            </a:r>
            <a:r>
              <a:rPr lang="en-US" sz="2200" dirty="0" err="1">
                <a:solidFill>
                  <a:schemeClr val="tx2"/>
                </a:solidFill>
              </a:rPr>
              <a:t>Lside</a:t>
            </a:r>
            <a:r>
              <a:rPr lang="en-US" sz="2200" dirty="0">
                <a:solidFill>
                  <a:schemeClr val="tx2"/>
                </a:solidFill>
              </a:rPr>
              <a:t> by itself)</a:t>
            </a:r>
          </a:p>
          <a:p>
            <a:pPr lvl="1"/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AAF10E8-86E8-3548-AAC0-591D2AEB3222}"/>
              </a:ext>
            </a:extLst>
          </p:cNvPr>
          <p:cNvSpPr/>
          <p:nvPr/>
        </p:nvSpPr>
        <p:spPr bwMode="auto">
          <a:xfrm>
            <a:off x="1765269" y="2857159"/>
            <a:ext cx="2594603" cy="79120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BSZ   6</a:t>
            </a:r>
            <a:endParaRPr lang="en-US" sz="22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b[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BSZ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sz="2200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E793-7873-5F4D-86D9-54223145D0D2}"/>
              </a:ext>
            </a:extLst>
          </p:cNvPr>
          <p:cNvSpPr txBox="1"/>
          <p:nvPr/>
        </p:nvSpPr>
        <p:spPr>
          <a:xfrm>
            <a:off x="10056753" y="622374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EF10-1EE0-7C47-91AC-65532CD5AE48}"/>
              </a:ext>
            </a:extLst>
          </p:cNvPr>
          <p:cNvSpPr txBox="1"/>
          <p:nvPr/>
        </p:nvSpPr>
        <p:spPr>
          <a:xfrm>
            <a:off x="10056753" y="5853702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B2C3-A8D9-494A-A2DF-AD646CC2E9AE}"/>
              </a:ext>
            </a:extLst>
          </p:cNvPr>
          <p:cNvSpPr txBox="1"/>
          <p:nvPr/>
        </p:nvSpPr>
        <p:spPr>
          <a:xfrm>
            <a:off x="10056753" y="549567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85D8F-CEEF-0441-BFC3-F40A9F6F1AEB}"/>
              </a:ext>
            </a:extLst>
          </p:cNvPr>
          <p:cNvSpPr txBox="1"/>
          <p:nvPr/>
        </p:nvSpPr>
        <p:spPr>
          <a:xfrm>
            <a:off x="10056753" y="5125632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FCD7-1190-D945-A0CD-D6CAD1BE7DD2}"/>
              </a:ext>
            </a:extLst>
          </p:cNvPr>
          <p:cNvSpPr txBox="1"/>
          <p:nvPr/>
        </p:nvSpPr>
        <p:spPr>
          <a:xfrm>
            <a:off x="10056753" y="4756300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CF3FD-40C9-934E-92C4-34F582FD063F}"/>
              </a:ext>
            </a:extLst>
          </p:cNvPr>
          <p:cNvSpPr txBox="1"/>
          <p:nvPr/>
        </p:nvSpPr>
        <p:spPr>
          <a:xfrm>
            <a:off x="10056753" y="438626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10056753" y="402509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10056753" y="365505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10056753" y="328502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10056753" y="291498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10056753" y="255165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10056753" y="218161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10056753" y="179811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10056753" y="143478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86653" y="618478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984407" y="465992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314259" y="62186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314259" y="583995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314259" y="54812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314259" y="51330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314259" y="472829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314259" y="43515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344285" y="1127476"/>
            <a:ext cx="8835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7621804" y="4394430"/>
            <a:ext cx="2674237" cy="2264371"/>
            <a:chOff x="6890425" y="3980803"/>
            <a:chExt cx="2674237" cy="22643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DE496E-3D85-784C-9AA4-5AE4A59ED670}"/>
                </a:ext>
              </a:extLst>
            </p:cNvPr>
            <p:cNvGrpSpPr/>
            <p:nvPr/>
          </p:nvGrpSpPr>
          <p:grpSpPr>
            <a:xfrm>
              <a:off x="6890425" y="4008771"/>
              <a:ext cx="2140501" cy="2236403"/>
              <a:chOff x="6890425" y="4008771"/>
              <a:chExt cx="2140501" cy="223640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566E13-8867-1341-AB1F-EF8EA8FFB863}"/>
                  </a:ext>
                </a:extLst>
              </p:cNvPr>
              <p:cNvSpPr/>
              <p:nvPr/>
            </p:nvSpPr>
            <p:spPr bwMode="auto">
              <a:xfrm>
                <a:off x="6890425" y="5730300"/>
                <a:ext cx="1585437" cy="452564"/>
              </a:xfrm>
              <a:prstGeom prst="roundRect">
                <a:avLst>
                  <a:gd name="adj" fmla="val 14824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rgbClr val="0066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2000" dirty="0">
                    <a:solidFill>
                      <a:srgbClr val="569CD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];</a:t>
                </a:r>
                <a:endParaRPr lang="en-US" sz="2000" i="1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8125C531-EAD4-9F41-AC45-4753BF18EC17}"/>
                  </a:ext>
                </a:extLst>
              </p:cNvPr>
              <p:cNvSpPr/>
              <p:nvPr/>
            </p:nvSpPr>
            <p:spPr>
              <a:xfrm>
                <a:off x="8504898" y="4008771"/>
                <a:ext cx="526028" cy="2236403"/>
              </a:xfrm>
              <a:prstGeom prst="leftBrace">
                <a:avLst>
                  <a:gd name="adj1" fmla="val 8333"/>
                  <a:gd name="adj2" fmla="val 8630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9BE23E-E8AB-4A45-ACF0-8F7A9EFAB9CD}"/>
              </a:ext>
            </a:extLst>
          </p:cNvPr>
          <p:cNvGrpSpPr/>
          <p:nvPr/>
        </p:nvGrpSpPr>
        <p:grpSpPr>
          <a:xfrm>
            <a:off x="4224917" y="2877724"/>
            <a:ext cx="4949817" cy="707886"/>
            <a:chOff x="3428060" y="3209674"/>
            <a:chExt cx="4949817" cy="70788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2DFFF1-39F3-C04E-9F4D-C514C9CB1E84}"/>
                </a:ext>
              </a:extLst>
            </p:cNvPr>
            <p:cNvSpPr txBox="1"/>
            <p:nvPr/>
          </p:nvSpPr>
          <p:spPr>
            <a:xfrm>
              <a:off x="4221552" y="3209674"/>
              <a:ext cx="4156325" cy="70788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BSZ is a macro replaced by the C preprocessor at compile time</a:t>
              </a:r>
            </a:p>
          </p:txBody>
        </p:sp>
        <p:sp>
          <p:nvSpPr>
            <p:cNvPr id="44" name="Left Arrow 43">
              <a:extLst>
                <a:ext uri="{FF2B5EF4-FFF2-40B4-BE49-F238E27FC236}">
                  <a16:creationId xmlns:a16="http://schemas.microsoft.com/office/drawing/2014/main" id="{70998ED4-2F12-4A46-8C92-3BD29DA67494}"/>
                </a:ext>
              </a:extLst>
            </p:cNvPr>
            <p:cNvSpPr/>
            <p:nvPr/>
          </p:nvSpPr>
          <p:spPr>
            <a:xfrm>
              <a:off x="3428060" y="3390583"/>
              <a:ext cx="793492" cy="12733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CD23E6-27E1-B34A-AFA8-2F2F2FD86A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F429851-1B18-0D60-0B5D-FD23CD1F4A69}"/>
              </a:ext>
            </a:extLst>
          </p:cNvPr>
          <p:cNvSpPr/>
          <p:nvPr/>
        </p:nvSpPr>
        <p:spPr bwMode="auto">
          <a:xfrm>
            <a:off x="928027" y="4557915"/>
            <a:ext cx="7387272" cy="79176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b;  	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invalid does not copy the array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copy arrays element by element</a:t>
            </a:r>
          </a:p>
        </p:txBody>
      </p:sp>
    </p:spTree>
    <p:extLst>
      <p:ext uri="{BB962C8B-B14F-4D97-AF65-F5344CB8AC3E}">
        <p14:creationId xmlns:p14="http://schemas.microsoft.com/office/powerpoint/2010/main" val="16005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46" grpId="0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7FAFF-5970-0545-AA8D-56DA1BF8A2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66527" y="2404449"/>
            <a:ext cx="10085967" cy="42599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writes c (demoted to a char)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2000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either: </a:t>
            </a:r>
            <a:r>
              <a:rPr lang="en-US" sz="2000" dirty="0">
                <a:solidFill>
                  <a:srgbClr val="2C895B"/>
                </a:solidFill>
              </a:rPr>
              <a:t>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on success </a:t>
            </a:r>
            <a:r>
              <a:rPr lang="en-US" sz="2000" i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(a macro often defined as -1) on failure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putchar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(void); 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the next input character (if present) </a:t>
            </a:r>
            <a:r>
              <a:rPr lang="en-US" sz="2000" b="1" dirty="0">
                <a:solidFill>
                  <a:srgbClr val="0070C0"/>
                </a:solidFill>
              </a:rPr>
              <a:t>promoted to an 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en-US" sz="20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getchar</a:t>
            </a:r>
            <a:endParaRPr lang="en-US" altLang="en-US" sz="2000" dirty="0">
              <a:solidFill>
                <a:srgbClr val="0070C0"/>
              </a:solidFill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Make sure you use 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int variables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with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0070C0"/>
                </a:solidFill>
                <a:latin typeface="Helvetica" pitchFamily="2" charset="0"/>
              </a:rPr>
              <a:t>Both functions return an int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because they must be able </a:t>
            </a:r>
            <a:r>
              <a:rPr lang="en-US" altLang="en-US" sz="2000" dirty="0">
                <a:solidFill>
                  <a:srgbClr val="2C895B"/>
                </a:solidFill>
              </a:rPr>
              <a:t>to return both valid chars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and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indicate the 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EOF condition </a:t>
            </a:r>
            <a:r>
              <a:rPr lang="en-US" altLang="en-US" sz="2000" b="1" dirty="0"/>
              <a:t>(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-1) which is outside the range of valid characters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28" y="84874"/>
            <a:ext cx="11414700" cy="526342"/>
          </a:xfrm>
        </p:spPr>
        <p:txBody>
          <a:bodyPr/>
          <a:lstStyle/>
          <a:p>
            <a:r>
              <a:rPr lang="en-US" dirty="0"/>
              <a:t>C Library Function API : Simple Character I/O – Used in PA3</a:t>
            </a:r>
            <a:endParaRPr lang="en-US" dirty="0">
              <a:solidFill>
                <a:srgbClr val="2C895B"/>
              </a:solidFill>
            </a:endParaRPr>
          </a:p>
        </p:txBody>
      </p:sp>
      <p:graphicFrame>
        <p:nvGraphicFramePr>
          <p:cNvPr id="4" name="Group 27">
            <a:extLst>
              <a:ext uri="{FF2B5EF4-FFF2-40B4-BE49-F238E27FC236}">
                <a16:creationId xmlns:a16="http://schemas.microsoft.com/office/drawing/2014/main" id="{D85E6FD7-4228-CC4B-B6A4-A872CB31630C}"/>
              </a:ext>
            </a:extLst>
          </p:cNvPr>
          <p:cNvGraphicFramePr>
            <a:graphicFrameLocks/>
          </p:cNvGraphicFramePr>
          <p:nvPr/>
        </p:nvGraphicFramePr>
        <p:xfrm>
          <a:off x="1290320" y="586219"/>
          <a:ext cx="10412852" cy="1737360"/>
        </p:xfrm>
        <a:graphic>
          <a:graphicData uri="http://schemas.openxmlformats.org/drawingml/2006/table">
            <a:tbl>
              <a:tblPr/>
              <a:tblGrid>
                <a:gridCol w="1854085">
                  <a:extLst>
                    <a:ext uri="{9D8B030D-6E8A-4147-A177-3AD203B41FA5}">
                      <a16:colId xmlns:a16="http://schemas.microsoft.com/office/drawing/2014/main" val="1520686472"/>
                    </a:ext>
                  </a:extLst>
                </a:gridCol>
                <a:gridCol w="8558767">
                  <a:extLst>
                    <a:ext uri="{9D8B030D-6E8A-4147-A177-3AD203B41FA5}">
                      <a16:colId xmlns:a16="http://schemas.microsoft.com/office/drawing/2014/main" val="3723702983"/>
                    </a:ext>
                  </a:extLst>
                </a:gridCol>
              </a:tblGrid>
              <a:tr h="45401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 Usage 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50779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(c);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screen </a:t>
                      </a:r>
                      <a:r>
                        <a:rPr kumimoji="0" lang="en-US" alt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7475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Read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     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Reads from keyboard stdin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87337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E4B5AC-6D9F-3C04-B026-71CE941A472B}"/>
              </a:ext>
            </a:extLst>
          </p:cNvPr>
          <p:cNvGrpSpPr/>
          <p:nvPr/>
        </p:nvGrpSpPr>
        <p:grpSpPr>
          <a:xfrm>
            <a:off x="50999" y="3039762"/>
            <a:ext cx="2016698" cy="3050348"/>
            <a:chOff x="1171105" y="3157037"/>
            <a:chExt cx="2016698" cy="30503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933AE5E-D10C-580A-03CA-30933B0C15C5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2066511" y="3157037"/>
              <a:ext cx="1121292" cy="465025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D32F47-EF93-C897-4E79-E9A3B1941FBF}"/>
                </a:ext>
              </a:extLst>
            </p:cNvPr>
            <p:cNvSpPr txBox="1"/>
            <p:nvPr/>
          </p:nvSpPr>
          <p:spPr>
            <a:xfrm>
              <a:off x="1171105" y="3622062"/>
              <a:ext cx="1790812" cy="258532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Why is character I/O using an int?</a:t>
              </a: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Answer: Needs to indicate an EOF (-1) condition that is not a valid char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9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36" y="152203"/>
            <a:ext cx="10515600" cy="312540"/>
          </a:xfrm>
        </p:spPr>
        <p:txBody>
          <a:bodyPr/>
          <a:lstStyle/>
          <a:p>
            <a:r>
              <a:rPr lang="en-US" dirty="0"/>
              <a:t>Array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5558" y="537206"/>
            <a:ext cx="9179766" cy="462189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u="sng" dirty="0"/>
              <a:t>Initialization</a:t>
            </a:r>
            <a:r>
              <a:rPr lang="en-US" sz="2000" dirty="0"/>
              <a:t>: 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name[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{val0,…,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r>
              <a:rPr lang="en-US" sz="2100" dirty="0"/>
              <a:t> </a:t>
            </a:r>
            <a:r>
              <a:rPr lang="en-US" sz="2100" i="1" dirty="0">
                <a:solidFill>
                  <a:schemeClr val="accent5"/>
                </a:solidFill>
              </a:rPr>
              <a:t>(optional) 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</a:rPr>
              <a:t>initialization list can </a:t>
            </a:r>
            <a:r>
              <a:rPr lang="en-US" sz="2100" i="1" u="sng" dirty="0">
                <a:solidFill>
                  <a:srgbClr val="FF0000"/>
                </a:solidFill>
              </a:rPr>
              <a:t>only</a:t>
            </a:r>
            <a:r>
              <a:rPr lang="en-US" sz="2100" dirty="0"/>
              <a:t> 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</a:rPr>
              <a:t>be used at </a:t>
            </a:r>
            <a:r>
              <a:rPr lang="en-US" sz="2100" b="1" dirty="0">
                <a:solidFill>
                  <a:srgbClr val="0070C0"/>
                </a:solidFill>
              </a:rPr>
              <a:t>time</a:t>
            </a:r>
            <a:r>
              <a:rPr lang="en-US" sz="2100" dirty="0">
                <a:solidFill>
                  <a:srgbClr val="0070C0"/>
                </a:solidFill>
              </a:rPr>
              <a:t> of </a:t>
            </a:r>
            <a:r>
              <a:rPr lang="en-US" sz="2100" b="1" dirty="0">
                <a:solidFill>
                  <a:srgbClr val="0070C0"/>
                </a:solidFill>
              </a:rPr>
              <a:t>definition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If no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supplied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is determined by compiler using the number of array initializers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block[20] = {};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//only works with constant size arrays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defines an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array of 20 integers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each element filled with zeros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Performance comment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do not zero automatic arrays unless really needed!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When a </a:t>
            </a:r>
            <a:r>
              <a:rPr lang="en-US" sz="2000" b="1" dirty="0">
                <a:solidFill>
                  <a:srgbClr val="00B050"/>
                </a:solidFill>
              </a:rPr>
              <a:t>count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given: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extra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i="1" dirty="0">
                <a:solidFill>
                  <a:srgbClr val="0070C0"/>
                </a:solidFill>
              </a:rPr>
              <a:t>initialization values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ignored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missing </a:t>
            </a:r>
            <a:r>
              <a:rPr lang="en-US" sz="1800" i="1" dirty="0">
                <a:solidFill>
                  <a:srgbClr val="0070C0"/>
                </a:solidFill>
              </a:rPr>
              <a:t>initialization values </a:t>
            </a:r>
            <a:r>
              <a:rPr lang="en-US" sz="1800" dirty="0"/>
              <a:t>are set to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zero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9998463" y="357818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9998463" y="320814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9998463" y="283810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9998463" y="246806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9998463" y="210473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9998463" y="173469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9998463" y="135900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9998463" y="99567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29350" y="179375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548468" y="274878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256956" y="577955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256956" y="54008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256956" y="504211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256956" y="46939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256956" y="428919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256956" y="391248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285901" y="914254"/>
            <a:ext cx="1106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2B61EE-9735-8D40-AC12-8FB2002DFA22}"/>
              </a:ext>
            </a:extLst>
          </p:cNvPr>
          <p:cNvSpPr/>
          <p:nvPr/>
        </p:nvSpPr>
        <p:spPr>
          <a:xfrm>
            <a:off x="11256956" y="6154728"/>
            <a:ext cx="870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9492809" y="3979633"/>
            <a:ext cx="764753" cy="2229694"/>
            <a:chOff x="8799909" y="3980803"/>
            <a:chExt cx="764753" cy="222969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</p:grp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A5C33D6-72BA-5E4A-91DD-6E41F02FE30C}"/>
              </a:ext>
            </a:extLst>
          </p:cNvPr>
          <p:cNvSpPr/>
          <p:nvPr/>
        </p:nvSpPr>
        <p:spPr bwMode="auto">
          <a:xfrm>
            <a:off x="2680564" y="5297747"/>
            <a:ext cx="4912928" cy="4818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{2, 3, 5, 6, 11, 13};</a:t>
            </a:r>
          </a:p>
          <a:p>
            <a:endParaRPr lang="en-US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CC2E620-486F-EA43-993C-D1516744C439}"/>
              </a:ext>
            </a:extLst>
          </p:cNvPr>
          <p:cNvGrpSpPr/>
          <p:nvPr/>
        </p:nvGrpSpPr>
        <p:grpSpPr>
          <a:xfrm>
            <a:off x="2612883" y="5628877"/>
            <a:ext cx="3185996" cy="1074204"/>
            <a:chOff x="2022756" y="4821907"/>
            <a:chExt cx="3185996" cy="107420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8AEDA1-7704-F148-A67F-FC77DF02EF33}"/>
                </a:ext>
              </a:extLst>
            </p:cNvPr>
            <p:cNvSpPr txBox="1"/>
            <p:nvPr/>
          </p:nvSpPr>
          <p:spPr>
            <a:xfrm>
              <a:off x="2022756" y="5249780"/>
              <a:ext cx="318599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not needed </a:t>
              </a:r>
              <a:r>
                <a:rPr lang="en-US" dirty="0">
                  <a:solidFill>
                    <a:srgbClr val="0070C0"/>
                  </a:solidFill>
                </a:rPr>
                <a:t>and if used </a:t>
              </a:r>
              <a:r>
                <a:rPr lang="en-US" b="1" u="sng" dirty="0">
                  <a:solidFill>
                    <a:srgbClr val="0070C0"/>
                  </a:solidFill>
                </a:rPr>
                <a:t>may</a:t>
              </a:r>
              <a:r>
                <a:rPr lang="en-US" dirty="0">
                  <a:solidFill>
                    <a:srgbClr val="0070C0"/>
                  </a:solidFill>
                </a:rPr>
                <a:t> truncate initialization list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1C1DB90-1F99-F442-A118-B3E6A383BD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854" y="4821907"/>
              <a:ext cx="0" cy="4069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F447CDA-DE49-E944-8BB6-7A95179A39FB}"/>
              </a:ext>
            </a:extLst>
          </p:cNvPr>
          <p:cNvSpPr txBox="1"/>
          <p:nvPr/>
        </p:nvSpPr>
        <p:spPr>
          <a:xfrm>
            <a:off x="9991635" y="578808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E33B2E-8D72-2B45-8264-6881F92F5394}"/>
              </a:ext>
            </a:extLst>
          </p:cNvPr>
          <p:cNvSpPr txBox="1"/>
          <p:nvPr/>
        </p:nvSpPr>
        <p:spPr>
          <a:xfrm>
            <a:off x="9991635" y="541804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DC6346-4EC6-3540-A02C-3E53DD57A75F}"/>
              </a:ext>
            </a:extLst>
          </p:cNvPr>
          <p:cNvSpPr txBox="1"/>
          <p:nvPr/>
        </p:nvSpPr>
        <p:spPr>
          <a:xfrm>
            <a:off x="9991635" y="504800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AEEDF3-7D54-334D-B69B-F563F7BB53C2}"/>
              </a:ext>
            </a:extLst>
          </p:cNvPr>
          <p:cNvSpPr txBox="1"/>
          <p:nvPr/>
        </p:nvSpPr>
        <p:spPr>
          <a:xfrm>
            <a:off x="9991635" y="467796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255F52-766E-1145-ACD7-EDDA5CA8CAFD}"/>
              </a:ext>
            </a:extLst>
          </p:cNvPr>
          <p:cNvSpPr txBox="1"/>
          <p:nvPr/>
        </p:nvSpPr>
        <p:spPr>
          <a:xfrm>
            <a:off x="9991635" y="431464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4BCF35-7805-2341-9465-2DA3C1D5A80C}"/>
              </a:ext>
            </a:extLst>
          </p:cNvPr>
          <p:cNvSpPr txBox="1"/>
          <p:nvPr/>
        </p:nvSpPr>
        <p:spPr>
          <a:xfrm>
            <a:off x="9991635" y="394460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06BA15-E842-DD47-812E-E2C6BC1E3FFE}"/>
              </a:ext>
            </a:extLst>
          </p:cNvPr>
          <p:cNvGrpSpPr/>
          <p:nvPr/>
        </p:nvGrpSpPr>
        <p:grpSpPr>
          <a:xfrm>
            <a:off x="9998369" y="4306599"/>
            <a:ext cx="1287532" cy="1836773"/>
            <a:chOff x="9548198" y="4378810"/>
            <a:chExt cx="1287532" cy="18367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7FE793-7873-5F4D-86D9-54223145D0D2}"/>
                </a:ext>
              </a:extLst>
            </p:cNvPr>
            <p:cNvSpPr txBox="1"/>
            <p:nvPr/>
          </p:nvSpPr>
          <p:spPr>
            <a:xfrm>
              <a:off x="9548198" y="584625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1FEF10-1EE0-7C47-91AC-65532CD5AE48}"/>
                </a:ext>
              </a:extLst>
            </p:cNvPr>
            <p:cNvSpPr txBox="1"/>
            <p:nvPr/>
          </p:nvSpPr>
          <p:spPr>
            <a:xfrm>
              <a:off x="9548198" y="5476212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CB2C3-A8D9-494A-A2DF-AD646CC2E9AE}"/>
                </a:ext>
              </a:extLst>
            </p:cNvPr>
            <p:cNvSpPr txBox="1"/>
            <p:nvPr/>
          </p:nvSpPr>
          <p:spPr>
            <a:xfrm>
              <a:off x="9548198" y="511818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785D8F-CEEF-0441-BFC3-F40A9F6F1AEB}"/>
                </a:ext>
              </a:extLst>
            </p:cNvPr>
            <p:cNvSpPr txBox="1"/>
            <p:nvPr/>
          </p:nvSpPr>
          <p:spPr>
            <a:xfrm>
              <a:off x="9548198" y="4748142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D4FCD7-1190-D945-A0CD-D6CAD1BE7DD2}"/>
                </a:ext>
              </a:extLst>
            </p:cNvPr>
            <p:cNvSpPr txBox="1"/>
            <p:nvPr/>
          </p:nvSpPr>
          <p:spPr>
            <a:xfrm>
              <a:off x="9548198" y="4378810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0AEF17-117B-4F41-889E-61B0C672D499}"/>
              </a:ext>
            </a:extLst>
          </p:cNvPr>
          <p:cNvGrpSpPr/>
          <p:nvPr/>
        </p:nvGrpSpPr>
        <p:grpSpPr>
          <a:xfrm>
            <a:off x="5996649" y="5682693"/>
            <a:ext cx="2610571" cy="1053268"/>
            <a:chOff x="2315159" y="4698337"/>
            <a:chExt cx="2610571" cy="105326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B60EB34-2927-8F45-B780-4C3829BAD809}"/>
                </a:ext>
              </a:extLst>
            </p:cNvPr>
            <p:cNvSpPr txBox="1"/>
            <p:nvPr/>
          </p:nvSpPr>
          <p:spPr>
            <a:xfrm>
              <a:off x="2315159" y="5105274"/>
              <a:ext cx="261057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 initialization values given, </a:t>
              </a:r>
              <a:r>
                <a:rPr lang="en-US" b="1" dirty="0">
                  <a:solidFill>
                    <a:srgbClr val="FF0000"/>
                  </a:solidFill>
                </a:rPr>
                <a:t>only 5 are used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9470714-4C15-154F-A66A-B59256DD8F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9921" y="4698337"/>
              <a:ext cx="0" cy="4069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0634941-91F2-8443-9D84-BEBC00C9947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B32436-1969-3848-B372-1B2358ADA013}"/>
              </a:ext>
            </a:extLst>
          </p:cNvPr>
          <p:cNvGrpSpPr/>
          <p:nvPr/>
        </p:nvGrpSpPr>
        <p:grpSpPr>
          <a:xfrm>
            <a:off x="2752108" y="2242481"/>
            <a:ext cx="6427055" cy="706640"/>
            <a:chOff x="1992135" y="5229631"/>
            <a:chExt cx="6427055" cy="70664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1663FB-AA08-B547-B022-BB93792FECAA}"/>
                </a:ext>
              </a:extLst>
            </p:cNvPr>
            <p:cNvSpPr txBox="1"/>
            <p:nvPr/>
          </p:nvSpPr>
          <p:spPr>
            <a:xfrm>
              <a:off x="1992135" y="5229631"/>
              <a:ext cx="642705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 initialization values given; then elements are initialized to 0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93C884F-E0CE-6244-B0EC-03EFB8E8649A}"/>
                </a:ext>
              </a:extLst>
            </p:cNvPr>
            <p:cNvCxnSpPr>
              <a:cxnSpLocks/>
            </p:cNvCxnSpPr>
            <p:nvPr/>
          </p:nvCxnSpPr>
          <p:spPr>
            <a:xfrm>
              <a:off x="2396551" y="5649341"/>
              <a:ext cx="0" cy="28693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27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0" grpId="0" animBg="1"/>
      <p:bldP spid="5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66" y="104503"/>
            <a:ext cx="10515600" cy="485906"/>
          </a:xfrm>
        </p:spPr>
        <p:txBody>
          <a:bodyPr/>
          <a:lstStyle/>
          <a:p>
            <a:r>
              <a:rPr lang="en-US" dirty="0"/>
              <a:t>Accessing Arrays Using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4666" y="1136688"/>
            <a:ext cx="8506078" cy="471019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selects the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element of the array 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index </a:t>
            </a:r>
            <a:r>
              <a:rPr lang="en-US" sz="2200" b="1" dirty="0">
                <a:solidFill>
                  <a:srgbClr val="F37440"/>
                </a:solidFill>
              </a:rPr>
              <a:t>should be</a:t>
            </a:r>
            <a:r>
              <a:rPr lang="en-US" sz="2200" dirty="0">
                <a:solidFill>
                  <a:srgbClr val="F37440"/>
                </a:solidFill>
              </a:rPr>
              <a:t> unsigned</a:t>
            </a:r>
            <a:endParaRPr lang="en-US" sz="2200" dirty="0"/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Elements range from: 0 to count – 1 </a:t>
            </a:r>
            <a:r>
              <a:rPr lang="en-US" sz="2400" dirty="0">
                <a:solidFill>
                  <a:schemeClr val="tx2"/>
                </a:solidFill>
              </a:rPr>
              <a:t>( int x[count]; 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[index]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can be used as an </a:t>
            </a:r>
            <a:r>
              <a:rPr lang="en-US" sz="2200" dirty="0">
                <a:solidFill>
                  <a:schemeClr val="accent5"/>
                </a:solidFill>
              </a:rPr>
              <a:t>assignment target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or as a </a:t>
            </a:r>
            <a:r>
              <a:rPr lang="en-US" sz="2200" dirty="0">
                <a:solidFill>
                  <a:schemeClr val="accent5"/>
                </a:solidFill>
              </a:rPr>
              <a:t>value in an expression</a:t>
            </a:r>
          </a:p>
          <a:p>
            <a:pPr marL="681037" lvl="2" indent="0">
              <a:buNone/>
            </a:pPr>
            <a:endParaRPr lang="en-US" sz="1800" dirty="0">
              <a:solidFill>
                <a:schemeClr val="accent5"/>
              </a:solidFill>
            </a:endParaRPr>
          </a:p>
          <a:p>
            <a:r>
              <a:rPr lang="en-US" sz="2200" dirty="0">
                <a:solidFill>
                  <a:srgbClr val="2C895B"/>
                </a:solidFill>
              </a:rPr>
              <a:t>Array name</a:t>
            </a:r>
            <a:r>
              <a:rPr lang="en-US" sz="2200" dirty="0">
                <a:solidFill>
                  <a:schemeClr val="tx2"/>
                </a:solidFill>
              </a:rPr>
              <a:t> (by itself with no [ ]) on the </a:t>
            </a:r>
            <a:r>
              <a:rPr lang="en-US" sz="2200" dirty="0" err="1">
                <a:solidFill>
                  <a:srgbClr val="0070C0"/>
                </a:solidFill>
              </a:rPr>
              <a:t>Rside</a:t>
            </a:r>
            <a:r>
              <a:rPr lang="en-US" sz="2200" dirty="0">
                <a:solidFill>
                  <a:schemeClr val="tx2"/>
                </a:solidFill>
              </a:rPr>
              <a:t> evaluates to the </a:t>
            </a:r>
            <a:r>
              <a:rPr lang="en-US" sz="2200" dirty="0">
                <a:solidFill>
                  <a:srgbClr val="2C895B"/>
                </a:solidFill>
              </a:rPr>
              <a:t>address of the first element of the 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DB128-82C5-D746-B9C3-6EB9C65C1CB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A0E06-4178-C341-8E50-008494DD924C}"/>
              </a:ext>
            </a:extLst>
          </p:cNvPr>
          <p:cNvSpPr txBox="1"/>
          <p:nvPr/>
        </p:nvSpPr>
        <p:spPr>
          <a:xfrm>
            <a:off x="9771213" y="2326851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988942-3E01-3B41-8719-40A3F4E79897}"/>
              </a:ext>
            </a:extLst>
          </p:cNvPr>
          <p:cNvSpPr txBox="1"/>
          <p:nvPr/>
        </p:nvSpPr>
        <p:spPr>
          <a:xfrm>
            <a:off x="9771213" y="1865186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67FCF39-9475-E94E-B655-47D5306888D6}"/>
              </a:ext>
            </a:extLst>
          </p:cNvPr>
          <p:cNvSpPr/>
          <p:nvPr/>
        </p:nvSpPr>
        <p:spPr>
          <a:xfrm rot="16200000">
            <a:off x="10215489" y="1027822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72DDDC-E3E1-774D-8265-12FFE206B4A4}"/>
              </a:ext>
            </a:extLst>
          </p:cNvPr>
          <p:cNvSpPr/>
          <p:nvPr/>
        </p:nvSpPr>
        <p:spPr>
          <a:xfrm>
            <a:off x="9647048" y="595608"/>
            <a:ext cx="21755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(int = 4 bytes)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D72D65-A720-FF44-88EC-AAC4B6999746}"/>
              </a:ext>
            </a:extLst>
          </p:cNvPr>
          <p:cNvSpPr txBox="1"/>
          <p:nvPr/>
        </p:nvSpPr>
        <p:spPr>
          <a:xfrm>
            <a:off x="11058745" y="5199522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5F8B50-9913-0A45-9DFA-269BB07584F6}"/>
              </a:ext>
            </a:extLst>
          </p:cNvPr>
          <p:cNvSpPr txBox="1"/>
          <p:nvPr/>
        </p:nvSpPr>
        <p:spPr>
          <a:xfrm>
            <a:off x="11094593" y="4716279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1F785C-5752-AE45-AA01-36F062810513}"/>
              </a:ext>
            </a:extLst>
          </p:cNvPr>
          <p:cNvSpPr txBox="1"/>
          <p:nvPr/>
        </p:nvSpPr>
        <p:spPr>
          <a:xfrm>
            <a:off x="11075427" y="418313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9189D-B0A6-7849-969A-6833EE5C0711}"/>
              </a:ext>
            </a:extLst>
          </p:cNvPr>
          <p:cNvSpPr txBox="1"/>
          <p:nvPr/>
        </p:nvSpPr>
        <p:spPr>
          <a:xfrm>
            <a:off x="11058744" y="372825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5DCC86-EB72-3D42-B6D1-74B0B2A1376D}"/>
              </a:ext>
            </a:extLst>
          </p:cNvPr>
          <p:cNvSpPr txBox="1"/>
          <p:nvPr/>
        </p:nvSpPr>
        <p:spPr>
          <a:xfrm>
            <a:off x="11058744" y="3277573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0DBEA-EEFC-FD40-A07C-D6B717C9CD36}"/>
              </a:ext>
            </a:extLst>
          </p:cNvPr>
          <p:cNvSpPr txBox="1"/>
          <p:nvPr/>
        </p:nvSpPr>
        <p:spPr>
          <a:xfrm>
            <a:off x="11036534" y="2816468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E504EC-A004-8C4A-8E1E-32284978D5DB}"/>
              </a:ext>
            </a:extLst>
          </p:cNvPr>
          <p:cNvSpPr/>
          <p:nvPr/>
        </p:nvSpPr>
        <p:spPr>
          <a:xfrm>
            <a:off x="11036534" y="1778625"/>
            <a:ext cx="1106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high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4B05A1-CE42-0343-8678-D499A2718589}"/>
              </a:ext>
            </a:extLst>
          </p:cNvPr>
          <p:cNvSpPr/>
          <p:nvPr/>
        </p:nvSpPr>
        <p:spPr>
          <a:xfrm>
            <a:off x="11183814" y="5665534"/>
            <a:ext cx="1069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ED3D94-FAB6-1949-8E09-901011DED989}"/>
              </a:ext>
            </a:extLst>
          </p:cNvPr>
          <p:cNvGrpSpPr/>
          <p:nvPr/>
        </p:nvGrpSpPr>
        <p:grpSpPr>
          <a:xfrm>
            <a:off x="9062237" y="3292641"/>
            <a:ext cx="779758" cy="2372893"/>
            <a:chOff x="8893341" y="3135103"/>
            <a:chExt cx="779758" cy="237289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C6C5DA-A6A6-024C-B46A-3B5C143363F1}"/>
                </a:ext>
              </a:extLst>
            </p:cNvPr>
            <p:cNvSpPr txBox="1"/>
            <p:nvPr/>
          </p:nvSpPr>
          <p:spPr>
            <a:xfrm>
              <a:off x="8893341" y="5046331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E2E2CF-3BED-A14A-A8C6-4BA9EDB1ED3E}"/>
                </a:ext>
              </a:extLst>
            </p:cNvPr>
            <p:cNvSpPr txBox="1"/>
            <p:nvPr/>
          </p:nvSpPr>
          <p:spPr>
            <a:xfrm>
              <a:off x="8907567" y="4584645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32CB26-BDE0-354E-AC04-FD5C5E6564B3}"/>
                </a:ext>
              </a:extLst>
            </p:cNvPr>
            <p:cNvSpPr txBox="1"/>
            <p:nvPr/>
          </p:nvSpPr>
          <p:spPr>
            <a:xfrm>
              <a:off x="8937291" y="4078041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0685F0-3129-0342-9A53-2339F72DFF0A}"/>
                </a:ext>
              </a:extLst>
            </p:cNvPr>
            <p:cNvSpPr txBox="1"/>
            <p:nvPr/>
          </p:nvSpPr>
          <p:spPr>
            <a:xfrm>
              <a:off x="8937291" y="3596089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BDB209-E158-3049-B6CB-1FC8044DBBF8}"/>
                </a:ext>
              </a:extLst>
            </p:cNvPr>
            <p:cNvSpPr txBox="1"/>
            <p:nvPr/>
          </p:nvSpPr>
          <p:spPr>
            <a:xfrm>
              <a:off x="8937291" y="3135103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AC77E1C-A5DB-5340-8CB5-27798FE01F97}"/>
              </a:ext>
            </a:extLst>
          </p:cNvPr>
          <p:cNvSpPr txBox="1"/>
          <p:nvPr/>
        </p:nvSpPr>
        <p:spPr>
          <a:xfrm>
            <a:off x="9771213" y="5113813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5485ED-4EEB-5A45-805E-6AE14520E842}"/>
              </a:ext>
            </a:extLst>
          </p:cNvPr>
          <p:cNvSpPr txBox="1"/>
          <p:nvPr/>
        </p:nvSpPr>
        <p:spPr>
          <a:xfrm>
            <a:off x="9771213" y="4646949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BE8547-940F-B942-B159-27740A96D4FD}"/>
              </a:ext>
            </a:extLst>
          </p:cNvPr>
          <p:cNvSpPr txBox="1"/>
          <p:nvPr/>
        </p:nvSpPr>
        <p:spPr>
          <a:xfrm>
            <a:off x="9771213" y="4185373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895D62-BA2A-EB41-802E-9737EAA2846B}"/>
              </a:ext>
            </a:extLst>
          </p:cNvPr>
          <p:cNvSpPr txBox="1"/>
          <p:nvPr/>
        </p:nvSpPr>
        <p:spPr>
          <a:xfrm>
            <a:off x="9771213" y="3724977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64733F-5EB5-4946-8513-B6616A1CA604}"/>
              </a:ext>
            </a:extLst>
          </p:cNvPr>
          <p:cNvSpPr txBox="1"/>
          <p:nvPr/>
        </p:nvSpPr>
        <p:spPr>
          <a:xfrm>
            <a:off x="9771213" y="3268761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46FE72-CF39-9748-B540-1C97FA3D58C8}"/>
              </a:ext>
            </a:extLst>
          </p:cNvPr>
          <p:cNvSpPr txBox="1"/>
          <p:nvPr/>
        </p:nvSpPr>
        <p:spPr>
          <a:xfrm>
            <a:off x="9771213" y="2802959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022A875-FDD2-3C43-8AD5-72C2EE31AB76}"/>
              </a:ext>
            </a:extLst>
          </p:cNvPr>
          <p:cNvSpPr/>
          <p:nvPr/>
        </p:nvSpPr>
        <p:spPr bwMode="auto">
          <a:xfrm>
            <a:off x="3779770" y="2933735"/>
            <a:ext cx="1630277" cy="79176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a[5];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b[5];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3D1EE7D-D213-AD3B-CC44-DBD196D4C493}"/>
              </a:ext>
            </a:extLst>
          </p:cNvPr>
          <p:cNvSpPr/>
          <p:nvPr/>
        </p:nvSpPr>
        <p:spPr bwMode="auto">
          <a:xfrm>
            <a:off x="2379729" y="4555210"/>
            <a:ext cx="3046767" cy="86884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b[5];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b;</a:t>
            </a:r>
          </a:p>
          <a:p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36DDF-1410-1F30-7293-283F263A942F}"/>
              </a:ext>
            </a:extLst>
          </p:cNvPr>
          <p:cNvSpPr txBox="1"/>
          <p:nvPr/>
        </p:nvSpPr>
        <p:spPr>
          <a:xfrm>
            <a:off x="7056968" y="5244329"/>
            <a:ext cx="9956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9000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682FD4-704E-3C55-87A2-A0FCEEFEB198}"/>
              </a:ext>
            </a:extLst>
          </p:cNvPr>
          <p:cNvSpPr txBox="1"/>
          <p:nvPr/>
        </p:nvSpPr>
        <p:spPr>
          <a:xfrm>
            <a:off x="6728220" y="526107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72E994-C446-9B38-EB28-E0102445653E}"/>
              </a:ext>
            </a:extLst>
          </p:cNvPr>
          <p:cNvCxnSpPr>
            <a:cxnSpLocks/>
          </p:cNvCxnSpPr>
          <p:nvPr/>
        </p:nvCxnSpPr>
        <p:spPr>
          <a:xfrm>
            <a:off x="8075836" y="5445744"/>
            <a:ext cx="107009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5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2" grpId="0" animBg="1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86" y="203027"/>
            <a:ext cx="10515600" cy="432112"/>
          </a:xfrm>
        </p:spPr>
        <p:txBody>
          <a:bodyPr/>
          <a:lstStyle/>
          <a:p>
            <a:r>
              <a:rPr lang="en-US" dirty="0"/>
              <a:t>How many elements are in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5803" y="753710"/>
            <a:ext cx="9254654" cy="253812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The number of elements of space allocated to an array (called element count) and indirectly the total size in bytes of an array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is </a:t>
            </a:r>
            <a:r>
              <a:rPr lang="en-US" sz="2200" u="sng" dirty="0">
                <a:solidFill>
                  <a:srgbClr val="FF0000"/>
                </a:solidFill>
              </a:rPr>
              <a:t>not stored anywhere</a:t>
            </a:r>
            <a:r>
              <a:rPr lang="en-US" sz="2200" dirty="0">
                <a:solidFill>
                  <a:srgbClr val="FF0000"/>
                </a:solidFill>
              </a:rPr>
              <a:t>!!!!!!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An </a:t>
            </a:r>
            <a:r>
              <a:rPr lang="en-US" sz="2400" b="1" dirty="0">
                <a:solidFill>
                  <a:srgbClr val="FF0000"/>
                </a:solidFill>
              </a:rPr>
              <a:t>array name </a:t>
            </a:r>
            <a:r>
              <a:rPr lang="en-US" sz="2400" dirty="0">
                <a:solidFill>
                  <a:schemeClr val="accent6"/>
                </a:solidFill>
              </a:rPr>
              <a:t>is just the </a:t>
            </a:r>
            <a:r>
              <a:rPr lang="en-US" sz="2400" b="1" dirty="0">
                <a:solidFill>
                  <a:srgbClr val="FF0000"/>
                </a:solidFill>
              </a:rPr>
              <a:t>address of the first element in a block of contiguous memory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So an array does not know its own size!</a:t>
            </a:r>
          </a:p>
          <a:p>
            <a:pPr lvl="1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E793-7873-5F4D-86D9-54223145D0D2}"/>
              </a:ext>
            </a:extLst>
          </p:cNvPr>
          <p:cNvSpPr txBox="1"/>
          <p:nvPr/>
        </p:nvSpPr>
        <p:spPr>
          <a:xfrm>
            <a:off x="9995210" y="600681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EF10-1EE0-7C47-91AC-65532CD5AE48}"/>
              </a:ext>
            </a:extLst>
          </p:cNvPr>
          <p:cNvSpPr txBox="1"/>
          <p:nvPr/>
        </p:nvSpPr>
        <p:spPr>
          <a:xfrm>
            <a:off x="9995210" y="5636777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B2C3-A8D9-494A-A2DF-AD646CC2E9AE}"/>
              </a:ext>
            </a:extLst>
          </p:cNvPr>
          <p:cNvSpPr txBox="1"/>
          <p:nvPr/>
        </p:nvSpPr>
        <p:spPr>
          <a:xfrm>
            <a:off x="9995210" y="527874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85D8F-CEEF-0441-BFC3-F40A9F6F1AEB}"/>
              </a:ext>
            </a:extLst>
          </p:cNvPr>
          <p:cNvSpPr txBox="1"/>
          <p:nvPr/>
        </p:nvSpPr>
        <p:spPr>
          <a:xfrm>
            <a:off x="9995210" y="4908707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FCD7-1190-D945-A0CD-D6CAD1BE7DD2}"/>
              </a:ext>
            </a:extLst>
          </p:cNvPr>
          <p:cNvSpPr txBox="1"/>
          <p:nvPr/>
        </p:nvSpPr>
        <p:spPr>
          <a:xfrm>
            <a:off x="9995210" y="4539375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CF3FD-40C9-934E-92C4-34F582FD063F}"/>
              </a:ext>
            </a:extLst>
          </p:cNvPr>
          <p:cNvSpPr txBox="1"/>
          <p:nvPr/>
        </p:nvSpPr>
        <p:spPr>
          <a:xfrm>
            <a:off x="9995210" y="416933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9995210" y="380817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9995210" y="343813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9995210" y="306809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9995210" y="269805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9995210" y="233472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9995210" y="196468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9995210" y="158118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9995210" y="121785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25110" y="401553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922864" y="249067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252716" y="600173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252716" y="562302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252716" y="52642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252716" y="491608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252716" y="451136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252716" y="413465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282742" y="910551"/>
            <a:ext cx="8835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7560261" y="4177505"/>
            <a:ext cx="2674237" cy="2264371"/>
            <a:chOff x="6890425" y="3980803"/>
            <a:chExt cx="2674237" cy="22643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DE496E-3D85-784C-9AA4-5AE4A59ED670}"/>
                </a:ext>
              </a:extLst>
            </p:cNvPr>
            <p:cNvGrpSpPr/>
            <p:nvPr/>
          </p:nvGrpSpPr>
          <p:grpSpPr>
            <a:xfrm>
              <a:off x="6890425" y="4008771"/>
              <a:ext cx="2140501" cy="2236403"/>
              <a:chOff x="6890425" y="4008771"/>
              <a:chExt cx="2140501" cy="223640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566E13-8867-1341-AB1F-EF8EA8FFB863}"/>
                  </a:ext>
                </a:extLst>
              </p:cNvPr>
              <p:cNvSpPr/>
              <p:nvPr/>
            </p:nvSpPr>
            <p:spPr bwMode="auto">
              <a:xfrm>
                <a:off x="6890425" y="5730300"/>
                <a:ext cx="1585437" cy="452564"/>
              </a:xfrm>
              <a:prstGeom prst="roundRect">
                <a:avLst>
                  <a:gd name="adj" fmla="val 14824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rgbClr val="0066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2000" dirty="0">
                    <a:solidFill>
                      <a:srgbClr val="569CD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];</a:t>
                </a:r>
                <a:endParaRPr lang="en-US" sz="2000" i="1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8125C531-EAD4-9F41-AC45-4753BF18EC17}"/>
                  </a:ext>
                </a:extLst>
              </p:cNvPr>
              <p:cNvSpPr/>
              <p:nvPr/>
            </p:nvSpPr>
            <p:spPr>
              <a:xfrm>
                <a:off x="8504898" y="4008771"/>
                <a:ext cx="526028" cy="2236403"/>
              </a:xfrm>
              <a:prstGeom prst="leftBrace">
                <a:avLst>
                  <a:gd name="adj1" fmla="val 8333"/>
                  <a:gd name="adj2" fmla="val 8630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CD23E6-27E1-B34A-AFA8-2F2F2FD86A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AF50B06-EAF5-10B6-962E-A420C3913D2B}"/>
              </a:ext>
            </a:extLst>
          </p:cNvPr>
          <p:cNvSpPr/>
          <p:nvPr/>
        </p:nvSpPr>
        <p:spPr bwMode="auto">
          <a:xfrm>
            <a:off x="329686" y="3663166"/>
            <a:ext cx="8897656" cy="206573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SZ 6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 specify the array has SZ elements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when SZ is defined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</p:txBody>
      </p:sp>
    </p:spTree>
    <p:extLst>
      <p:ext uri="{BB962C8B-B14F-4D97-AF65-F5344CB8AC3E}">
        <p14:creationId xmlns:p14="http://schemas.microsoft.com/office/powerpoint/2010/main" val="3488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6" grpId="0"/>
      <p:bldP spid="3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7799-CD64-B64F-B4CB-6E279747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94997"/>
            <a:ext cx="11466879" cy="452062"/>
          </a:xfrm>
        </p:spPr>
        <p:txBody>
          <a:bodyPr/>
          <a:lstStyle/>
          <a:p>
            <a:r>
              <a:rPr lang="en-US" dirty="0"/>
              <a:t>Determining Element Count for a compiler calculated array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0C3B98-695D-2745-9808-AFAADB2D214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8143" y="852854"/>
            <a:ext cx="11335713" cy="228600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Programmatically determining the element count in a compiler calculated array</a:t>
            </a:r>
          </a:p>
          <a:p>
            <a:pPr marL="354012" lvl="1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    </a:t>
            </a:r>
            <a:r>
              <a:rPr lang="en-US" sz="2200" b="1" dirty="0" err="1">
                <a:solidFill>
                  <a:schemeClr val="accent5"/>
                </a:solidFill>
                <a:latin typeface="Courier" pitchFamily="2" charset="0"/>
              </a:rPr>
              <a:t>sizeof</a:t>
            </a: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(</a:t>
            </a:r>
            <a:r>
              <a:rPr lang="en-US" sz="2200" b="1" dirty="0">
                <a:solidFill>
                  <a:srgbClr val="F37440"/>
                </a:solidFill>
                <a:latin typeface="Courier" pitchFamily="2" charset="0"/>
              </a:rPr>
              <a:t>array) </a:t>
            </a: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/ </a:t>
            </a:r>
            <a:r>
              <a:rPr lang="en-US" sz="2200" b="1" dirty="0" err="1">
                <a:solidFill>
                  <a:schemeClr val="accent5"/>
                </a:solidFill>
                <a:latin typeface="Courier" pitchFamily="2" charset="0"/>
              </a:rPr>
              <a:t>sizeof</a:t>
            </a:r>
            <a:r>
              <a:rPr lang="en-US" sz="2200" b="1" dirty="0">
                <a:solidFill>
                  <a:srgbClr val="7030A0"/>
                </a:solidFill>
                <a:latin typeface="Courier" pitchFamily="2" charset="0"/>
              </a:rPr>
              <a:t>(of just one element in the array)</a:t>
            </a:r>
          </a:p>
          <a:p>
            <a:pPr marL="354012" lvl="1" indent="0">
              <a:buNone/>
            </a:pPr>
            <a:endParaRPr lang="en-US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(array) </a:t>
            </a:r>
            <a:r>
              <a:rPr lang="en-US" sz="2400" b="1" u="sng" dirty="0"/>
              <a:t>only works </a:t>
            </a:r>
            <a:r>
              <a:rPr lang="en-US" sz="2400" dirty="0"/>
              <a:t> when used in the SAME </a:t>
            </a:r>
            <a:r>
              <a:rPr lang="en-US" sz="2400" b="1" dirty="0">
                <a:solidFill>
                  <a:srgbClr val="0070C0"/>
                </a:solidFill>
              </a:rPr>
              <a:t>scope</a:t>
            </a:r>
            <a:r>
              <a:rPr lang="en-US" sz="2400" dirty="0">
                <a:solidFill>
                  <a:srgbClr val="0070C0"/>
                </a:solidFill>
              </a:rPr>
              <a:t> as where the array variable was </a:t>
            </a:r>
            <a:r>
              <a:rPr lang="en-US" sz="2400" dirty="0">
                <a:solidFill>
                  <a:srgbClr val="FF0000"/>
                </a:solidFill>
              </a:rPr>
              <a:t>defined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B4BF97A-94E3-8043-A567-0EA5F7B911C0}"/>
              </a:ext>
            </a:extLst>
          </p:cNvPr>
          <p:cNvSpPr/>
          <p:nvPr/>
        </p:nvSpPr>
        <p:spPr bwMode="auto">
          <a:xfrm>
            <a:off x="587374" y="3604360"/>
            <a:ext cx="10899462" cy="2551423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2, 3, 5, 6, 11, 13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automatic: compiler calculates array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this case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59822-913B-8449-9611-0097560A4B8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0891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23" grpId="0" animBg="1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09" y="296744"/>
            <a:ext cx="7131587" cy="433785"/>
          </a:xfrm>
        </p:spPr>
        <p:txBody>
          <a:bodyPr/>
          <a:lstStyle/>
          <a:p>
            <a:r>
              <a:rPr lang="en-US" dirty="0"/>
              <a:t>Pointers and Arrays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9051" y="924639"/>
            <a:ext cx="8278715" cy="552522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A few slides back we stated: </a:t>
            </a:r>
            <a:r>
              <a:rPr lang="en-US" sz="2200" dirty="0">
                <a:solidFill>
                  <a:srgbClr val="2C895B"/>
                </a:solidFill>
              </a:rPr>
              <a:t>Array name </a:t>
            </a:r>
            <a:r>
              <a:rPr lang="en-US" sz="2200" dirty="0">
                <a:solidFill>
                  <a:schemeClr val="tx2"/>
                </a:solidFill>
              </a:rPr>
              <a:t>(by itself) on the </a:t>
            </a:r>
            <a:r>
              <a:rPr lang="en-US" sz="2200" dirty="0" err="1">
                <a:solidFill>
                  <a:schemeClr val="tx2"/>
                </a:solidFill>
              </a:rPr>
              <a:t>Rside</a:t>
            </a:r>
            <a:r>
              <a:rPr lang="en-US" sz="2200" dirty="0">
                <a:solidFill>
                  <a:schemeClr val="tx2"/>
                </a:solidFill>
              </a:rPr>
              <a:t> evaluates to the </a:t>
            </a:r>
            <a:r>
              <a:rPr lang="en-US" sz="2200" dirty="0">
                <a:solidFill>
                  <a:srgbClr val="2C895B"/>
                </a:solidFill>
              </a:rPr>
              <a:t>address of the first element of the array</a:t>
            </a:r>
          </a:p>
          <a:p>
            <a:pPr marL="354012" lvl="1" indent="0">
              <a:buNone/>
            </a:pP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/>
              <a:t>Array indexing syntax (</a:t>
            </a:r>
            <a:r>
              <a:rPr lang="en-US" sz="2200" dirty="0">
                <a:solidFill>
                  <a:schemeClr val="accent1"/>
                </a:solidFill>
              </a:rPr>
              <a:t>[ ]</a:t>
            </a:r>
            <a:r>
              <a:rPr lang="en-US" sz="2200" dirty="0"/>
              <a:t>) an operator that performs </a:t>
            </a:r>
            <a:r>
              <a:rPr lang="en-US" sz="2200" i="1" dirty="0">
                <a:solidFill>
                  <a:schemeClr val="accent1"/>
                </a:solidFill>
              </a:rPr>
              <a:t>pointer arithmetic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400" b="1" dirty="0" err="1">
                <a:solidFill>
                  <a:schemeClr val="accent1"/>
                </a:solidFill>
              </a:rPr>
              <a:t>buf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chemeClr val="accent1"/>
                </a:solidFill>
              </a:rPr>
              <a:t>&amp;</a:t>
            </a:r>
            <a:r>
              <a:rPr lang="en-US" sz="2400" b="1" dirty="0" err="1">
                <a:solidFill>
                  <a:schemeClr val="accent1"/>
                </a:solidFill>
              </a:rPr>
              <a:t>buf</a:t>
            </a:r>
            <a:r>
              <a:rPr lang="en-US" sz="2400" b="1" dirty="0">
                <a:solidFill>
                  <a:schemeClr val="accent1"/>
                </a:solidFill>
              </a:rPr>
              <a:t>[0] </a:t>
            </a:r>
            <a:r>
              <a:rPr lang="en-US" sz="2400" dirty="0"/>
              <a:t>on the </a:t>
            </a:r>
            <a:r>
              <a:rPr lang="en-US" sz="2400" b="1" dirty="0" err="1">
                <a:solidFill>
                  <a:srgbClr val="0070C0"/>
                </a:solidFill>
              </a:rPr>
              <a:t>Rside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are equivalent</a:t>
            </a:r>
            <a:r>
              <a:rPr lang="en-US" sz="2400" dirty="0"/>
              <a:t>, </a:t>
            </a:r>
            <a:r>
              <a:rPr lang="en-US" sz="2400" b="1" i="1" dirty="0"/>
              <a:t>both evaluate</a:t>
            </a:r>
            <a:r>
              <a:rPr lang="en-US" sz="2400" dirty="0"/>
              <a:t> to the address of the first array element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9ED911A-4240-6A40-A564-A2514D0C1B77}"/>
              </a:ext>
            </a:extLst>
          </p:cNvPr>
          <p:cNvSpPr/>
          <p:nvPr/>
        </p:nvSpPr>
        <p:spPr bwMode="auto">
          <a:xfrm>
            <a:off x="1663431" y="1787036"/>
            <a:ext cx="3913198" cy="36896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2D7D47D-B3ED-9B4E-8678-68D21936103C}"/>
              </a:ext>
            </a:extLst>
          </p:cNvPr>
          <p:cNvGrpSpPr/>
          <p:nvPr/>
        </p:nvGrpSpPr>
        <p:grpSpPr>
          <a:xfrm>
            <a:off x="9086659" y="92204"/>
            <a:ext cx="3149862" cy="5005822"/>
            <a:chOff x="9292773" y="-128374"/>
            <a:chExt cx="3149862" cy="500582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8398DB5-CD26-0741-8284-5BF9E264C4EA}"/>
                </a:ext>
              </a:extLst>
            </p:cNvPr>
            <p:cNvSpPr txBox="1"/>
            <p:nvPr/>
          </p:nvSpPr>
          <p:spPr>
            <a:xfrm>
              <a:off x="11119837" y="4463213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0x12345680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33344C7-FE47-5E4E-915D-6DE26BB1A4C8}"/>
                </a:ext>
              </a:extLst>
            </p:cNvPr>
            <p:cNvSpPr txBox="1"/>
            <p:nvPr/>
          </p:nvSpPr>
          <p:spPr>
            <a:xfrm>
              <a:off x="11119837" y="3693597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8D39C6-1673-E447-BBFB-CC75C3038D04}"/>
                </a:ext>
              </a:extLst>
            </p:cNvPr>
            <p:cNvSpPr txBox="1"/>
            <p:nvPr/>
          </p:nvSpPr>
          <p:spPr>
            <a:xfrm>
              <a:off x="11119837" y="4072661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1336CBD-632A-2946-93F7-6D05E66E5ADF}"/>
                </a:ext>
              </a:extLst>
            </p:cNvPr>
            <p:cNvSpPr txBox="1"/>
            <p:nvPr/>
          </p:nvSpPr>
          <p:spPr>
            <a:xfrm>
              <a:off x="11119837" y="333606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79AF30A-6DE9-E54A-8A9C-DF521C026681}"/>
                </a:ext>
              </a:extLst>
            </p:cNvPr>
            <p:cNvSpPr txBox="1"/>
            <p:nvPr/>
          </p:nvSpPr>
          <p:spPr>
            <a:xfrm>
              <a:off x="9910224" y="450811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01C78B5-76FE-D749-920A-AC8FD8789688}"/>
                </a:ext>
              </a:extLst>
            </p:cNvPr>
            <p:cNvSpPr txBox="1"/>
            <p:nvPr/>
          </p:nvSpPr>
          <p:spPr>
            <a:xfrm>
              <a:off x="9900689" y="4150085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E4B7D27-1A23-A444-9372-F827BBDC35B1}"/>
                </a:ext>
              </a:extLst>
            </p:cNvPr>
            <p:cNvSpPr txBox="1"/>
            <p:nvPr/>
          </p:nvSpPr>
          <p:spPr>
            <a:xfrm>
              <a:off x="9900689" y="378004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C03C11E-03DA-6346-B5A6-5131E09CAC78}"/>
                </a:ext>
              </a:extLst>
            </p:cNvPr>
            <p:cNvSpPr txBox="1"/>
            <p:nvPr/>
          </p:nvSpPr>
          <p:spPr>
            <a:xfrm>
              <a:off x="9900689" y="3410714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F2C910-A25B-8449-84A1-04F84FE56868}"/>
                </a:ext>
              </a:extLst>
            </p:cNvPr>
            <p:cNvSpPr txBox="1"/>
            <p:nvPr/>
          </p:nvSpPr>
          <p:spPr>
            <a:xfrm>
              <a:off x="11119837" y="2981146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6"/>
                  </a:solidFill>
                </a:rPr>
                <a:t>0x12345684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28B5222-CBAF-D442-A02F-97A8F0671456}"/>
                </a:ext>
              </a:extLst>
            </p:cNvPr>
            <p:cNvSpPr txBox="1"/>
            <p:nvPr/>
          </p:nvSpPr>
          <p:spPr>
            <a:xfrm>
              <a:off x="11119837" y="224515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0x12345686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AC1AEED-4E07-A343-8963-3C0D6A66B685}"/>
                </a:ext>
              </a:extLst>
            </p:cNvPr>
            <p:cNvSpPr txBox="1"/>
            <p:nvPr/>
          </p:nvSpPr>
          <p:spPr>
            <a:xfrm>
              <a:off x="11119837" y="1854602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0x12345687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79BE4E8-12D5-8D42-993E-932DB236972D}"/>
                </a:ext>
              </a:extLst>
            </p:cNvPr>
            <p:cNvSpPr txBox="1"/>
            <p:nvPr/>
          </p:nvSpPr>
          <p:spPr>
            <a:xfrm>
              <a:off x="11119837" y="2603770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E5E9F4A-8EA1-084A-B84B-64525B6E298A}"/>
                </a:ext>
              </a:extLst>
            </p:cNvPr>
            <p:cNvSpPr txBox="1"/>
            <p:nvPr/>
          </p:nvSpPr>
          <p:spPr>
            <a:xfrm>
              <a:off x="9900689" y="2972579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ED256A7-2F44-8A43-AFB3-697FB36E2D2E}"/>
                </a:ext>
              </a:extLst>
            </p:cNvPr>
            <p:cNvSpPr txBox="1"/>
            <p:nvPr/>
          </p:nvSpPr>
          <p:spPr>
            <a:xfrm>
              <a:off x="9908215" y="260360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944C27B-83CF-8F40-AF53-CFEDF63D2166}"/>
                </a:ext>
              </a:extLst>
            </p:cNvPr>
            <p:cNvSpPr txBox="1"/>
            <p:nvPr/>
          </p:nvSpPr>
          <p:spPr>
            <a:xfrm>
              <a:off x="9908215" y="223356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C604DAF-107F-DE49-BAE0-AB29A199EF91}"/>
                </a:ext>
              </a:extLst>
            </p:cNvPr>
            <p:cNvSpPr txBox="1"/>
            <p:nvPr/>
          </p:nvSpPr>
          <p:spPr>
            <a:xfrm>
              <a:off x="9916166" y="186352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2" name="Right Brace 71">
              <a:extLst>
                <a:ext uri="{FF2B5EF4-FFF2-40B4-BE49-F238E27FC236}">
                  <a16:creationId xmlns:a16="http://schemas.microsoft.com/office/drawing/2014/main" id="{29C1B592-EF2F-BA47-B9CE-4A659EB46060}"/>
                </a:ext>
              </a:extLst>
            </p:cNvPr>
            <p:cNvSpPr/>
            <p:nvPr/>
          </p:nvSpPr>
          <p:spPr>
            <a:xfrm rot="16200000">
              <a:off x="10370150" y="159460"/>
              <a:ext cx="396719" cy="1258492"/>
            </a:xfrm>
            <a:prstGeom prst="righ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A1910A-4809-C240-9921-415E05618D82}"/>
                </a:ext>
              </a:extLst>
            </p:cNvPr>
            <p:cNvSpPr/>
            <p:nvPr/>
          </p:nvSpPr>
          <p:spPr>
            <a:xfrm>
              <a:off x="9292773" y="-128374"/>
              <a:ext cx="245451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1 byte Memory Content</a:t>
              </a:r>
            </a:p>
            <a:p>
              <a:r>
                <a:rPr lang="en-US" sz="1600" b="1" dirty="0">
                  <a:solidFill>
                    <a:schemeClr val="accent1"/>
                  </a:solidFill>
                </a:rPr>
                <a:t>One byte per row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06569E9-5F52-9041-AB2D-77EA5404FF0E}"/>
                </a:ext>
              </a:extLst>
            </p:cNvPr>
            <p:cNvGrpSpPr/>
            <p:nvPr/>
          </p:nvGrpSpPr>
          <p:grpSpPr>
            <a:xfrm>
              <a:off x="10512620" y="867142"/>
              <a:ext cx="96408" cy="457028"/>
              <a:chOff x="10610509" y="991043"/>
              <a:chExt cx="96408" cy="457028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F69E338-C491-1645-BB20-BF539B44541A}"/>
                  </a:ext>
                </a:extLst>
              </p:cNvPr>
              <p:cNvSpPr/>
              <p:nvPr/>
            </p:nvSpPr>
            <p:spPr>
              <a:xfrm>
                <a:off x="10617922" y="1176134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24EE561-21F7-084C-AF8C-C327047BF4DB}"/>
                  </a:ext>
                </a:extLst>
              </p:cNvPr>
              <p:cNvSpPr/>
              <p:nvPr/>
            </p:nvSpPr>
            <p:spPr>
              <a:xfrm>
                <a:off x="10617921" y="991043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2A0EFD6-0C92-B342-816A-EBE28ADB6DD3}"/>
                  </a:ext>
                </a:extLst>
              </p:cNvPr>
              <p:cNvSpPr/>
              <p:nvPr/>
            </p:nvSpPr>
            <p:spPr>
              <a:xfrm>
                <a:off x="10610509" y="1359076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B150BB5-3034-7C42-98B8-2A261B23D8EF}"/>
                </a:ext>
              </a:extLst>
            </p:cNvPr>
            <p:cNvSpPr txBox="1"/>
            <p:nvPr/>
          </p:nvSpPr>
          <p:spPr>
            <a:xfrm>
              <a:off x="11332244" y="1041630"/>
              <a:ext cx="10038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5"/>
                  </a:solidFill>
                </a:rPr>
                <a:t>Byte</a:t>
              </a:r>
            </a:p>
            <a:p>
              <a:r>
                <a:rPr lang="en-US" sz="1600" b="1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sz="1600" b="1" dirty="0">
                  <a:solidFill>
                    <a:schemeClr val="accent5"/>
                  </a:solidFill>
                </a:rPr>
                <a:t>Address</a:t>
              </a:r>
            </a:p>
          </p:txBody>
        </p: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C91C2B5-CD85-454D-B6F6-09B4DF7F0E99}"/>
              </a:ext>
            </a:extLst>
          </p:cNvPr>
          <p:cNvSpPr/>
          <p:nvPr/>
        </p:nvSpPr>
        <p:spPr bwMode="auto">
          <a:xfrm>
            <a:off x="8675287" y="4883163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41368-AABD-6C4E-87B1-5CB12303FF9E}"/>
              </a:ext>
            </a:extLst>
          </p:cNvPr>
          <p:cNvSpPr txBox="1"/>
          <p:nvPr/>
        </p:nvSpPr>
        <p:spPr>
          <a:xfrm>
            <a:off x="8675287" y="52642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7C207C-6E88-DC48-84C5-E4F282745102}"/>
              </a:ext>
            </a:extLst>
          </p:cNvPr>
          <p:cNvCxnSpPr>
            <a:cxnSpLocks/>
          </p:cNvCxnSpPr>
          <p:nvPr/>
        </p:nvCxnSpPr>
        <p:spPr>
          <a:xfrm flipV="1">
            <a:off x="8963513" y="5098026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BA8589B7-4035-B441-ABC0-249C0F3541D5}"/>
              </a:ext>
            </a:extLst>
          </p:cNvPr>
          <p:cNvSpPr/>
          <p:nvPr/>
        </p:nvSpPr>
        <p:spPr bwMode="auto">
          <a:xfrm>
            <a:off x="8653999" y="3264682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087DCE-442B-534D-90D0-BE2C1BF5CC3F}"/>
              </a:ext>
            </a:extLst>
          </p:cNvPr>
          <p:cNvSpPr txBox="1"/>
          <p:nvPr/>
        </p:nvSpPr>
        <p:spPr>
          <a:xfrm>
            <a:off x="8653999" y="36457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EADF5F-4999-2343-97DE-5704DBEC837C}"/>
              </a:ext>
            </a:extLst>
          </p:cNvPr>
          <p:cNvCxnSpPr>
            <a:cxnSpLocks/>
          </p:cNvCxnSpPr>
          <p:nvPr/>
        </p:nvCxnSpPr>
        <p:spPr>
          <a:xfrm flipV="1">
            <a:off x="8942225" y="3479545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1EC655A-855D-8040-9103-D0025092631C}"/>
              </a:ext>
            </a:extLst>
          </p:cNvPr>
          <p:cNvSpPr/>
          <p:nvPr/>
        </p:nvSpPr>
        <p:spPr bwMode="auto">
          <a:xfrm>
            <a:off x="8615167" y="1709549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9FDF13-A4CB-9C46-8425-637B9D5DCE21}"/>
              </a:ext>
            </a:extLst>
          </p:cNvPr>
          <p:cNvSpPr txBox="1"/>
          <p:nvPr/>
        </p:nvSpPr>
        <p:spPr>
          <a:xfrm>
            <a:off x="8615167" y="20905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B16AA7D-426D-054E-96D8-20A2213D31F4}"/>
              </a:ext>
            </a:extLst>
          </p:cNvPr>
          <p:cNvCxnSpPr>
            <a:cxnSpLocks/>
          </p:cNvCxnSpPr>
          <p:nvPr/>
        </p:nvCxnSpPr>
        <p:spPr>
          <a:xfrm flipV="1">
            <a:off x="8903393" y="1924412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9718629" y="1657398"/>
            <a:ext cx="128753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5A6AC60-B5ED-6A4C-99A6-AE12A7258DE8}"/>
              </a:ext>
            </a:extLst>
          </p:cNvPr>
          <p:cNvSpPr/>
          <p:nvPr/>
        </p:nvSpPr>
        <p:spPr bwMode="auto">
          <a:xfrm>
            <a:off x="1308558" y="4188047"/>
            <a:ext cx="6080522" cy="2107044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int *p = &amp;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*p1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*p2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*p3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*p + 10;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*p1 = *p1 + 10; 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{12, 13, 5, 6, 11}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5729EA-C8EB-234A-84E8-114B358B1F38}"/>
              </a:ext>
            </a:extLst>
          </p:cNvPr>
          <p:cNvSpPr/>
          <p:nvPr/>
        </p:nvSpPr>
        <p:spPr>
          <a:xfrm>
            <a:off x="8880670" y="1241393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F4A2FA-837B-C844-BC31-C41CA1729DD9}"/>
              </a:ext>
            </a:extLst>
          </p:cNvPr>
          <p:cNvSpPr/>
          <p:nvPr/>
        </p:nvSpPr>
        <p:spPr>
          <a:xfrm>
            <a:off x="8880669" y="1056302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2E33BA-24A0-194B-A848-4C6D2F48809E}"/>
              </a:ext>
            </a:extLst>
          </p:cNvPr>
          <p:cNvSpPr/>
          <p:nvPr/>
        </p:nvSpPr>
        <p:spPr>
          <a:xfrm>
            <a:off x="8873257" y="1424335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1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8" grpId="0" animBg="1"/>
      <p:bldP spid="4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C1033D-9279-B5B0-11C5-E4BEC8D654D0}"/>
              </a:ext>
            </a:extLst>
          </p:cNvPr>
          <p:cNvGrpSpPr/>
          <p:nvPr/>
        </p:nvGrpSpPr>
        <p:grpSpPr>
          <a:xfrm>
            <a:off x="9212254" y="1202614"/>
            <a:ext cx="2759472" cy="4164119"/>
            <a:chOff x="9331436" y="1155453"/>
            <a:chExt cx="2759472" cy="4164119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C0BDDAA-36B7-094F-8BAA-55CB0DDABED1}"/>
                </a:ext>
              </a:extLst>
            </p:cNvPr>
            <p:cNvSpPr/>
            <p:nvPr/>
          </p:nvSpPr>
          <p:spPr>
            <a:xfrm>
              <a:off x="11271453" y="1155453"/>
              <a:ext cx="819455" cy="4151728"/>
            </a:xfrm>
            <a:prstGeom prst="rect">
              <a:avLst/>
            </a:prstGeom>
            <a:noFill/>
            <a:ln w="38100"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BC083F0-6F7F-6249-9A15-2D9EC636B0F5}"/>
                </a:ext>
              </a:extLst>
            </p:cNvPr>
            <p:cNvSpPr/>
            <p:nvPr/>
          </p:nvSpPr>
          <p:spPr>
            <a:xfrm>
              <a:off x="10230293" y="1167844"/>
              <a:ext cx="948705" cy="4151728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9D7AFA-D1FD-704F-998F-1E9332C94E53}"/>
                </a:ext>
              </a:extLst>
            </p:cNvPr>
            <p:cNvSpPr/>
            <p:nvPr/>
          </p:nvSpPr>
          <p:spPr>
            <a:xfrm>
              <a:off x="9331436" y="1155453"/>
              <a:ext cx="696298" cy="4151728"/>
            </a:xfrm>
            <a:prstGeom prst="rect">
              <a:avLst/>
            </a:prstGeom>
            <a:noFill/>
            <a:ln w="38100"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32" y="331120"/>
            <a:ext cx="7131587" cy="433785"/>
          </a:xfrm>
        </p:spPr>
        <p:txBody>
          <a:bodyPr/>
          <a:lstStyle/>
          <a:p>
            <a:r>
              <a:rPr lang="en-US" dirty="0"/>
              <a:t>Pointers and Arrays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011" y="871102"/>
            <a:ext cx="7441200" cy="528857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When </a:t>
            </a:r>
            <a:r>
              <a:rPr lang="en-US" dirty="0">
                <a:solidFill>
                  <a:schemeClr val="accent1"/>
                </a:solidFill>
              </a:rPr>
              <a:t>p is a pointer</a:t>
            </a:r>
            <a:r>
              <a:rPr lang="en-US" dirty="0"/>
              <a:t>, the actual value of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(p+1)</a:t>
            </a:r>
            <a:r>
              <a:rPr lang="en-US" dirty="0"/>
              <a:t> </a:t>
            </a:r>
            <a:r>
              <a:rPr lang="en-US" b="1" dirty="0"/>
              <a:t>depends on the type </a:t>
            </a:r>
            <a:r>
              <a:rPr lang="en-US" dirty="0"/>
              <a:t>that </a:t>
            </a:r>
            <a:r>
              <a:rPr lang="en-US" dirty="0">
                <a:solidFill>
                  <a:srgbClr val="0070C0"/>
                </a:solidFill>
              </a:rPr>
              <a:t>pointer p</a:t>
            </a:r>
            <a:r>
              <a:rPr lang="en-US" dirty="0"/>
              <a:t> points at</a:t>
            </a:r>
          </a:p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(p+1)</a:t>
            </a:r>
            <a:r>
              <a:rPr lang="en-US" dirty="0"/>
              <a:t> adds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x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(what p points at) </a:t>
            </a:r>
            <a:r>
              <a:rPr lang="en-US" dirty="0">
                <a:cs typeface="Courier New" panose="02070309020205020404" pitchFamily="49" charset="0"/>
              </a:rPr>
              <a:t>bytes to </a:t>
            </a:r>
            <a:r>
              <a:rPr lang="en-US" dirty="0">
                <a:solidFill>
                  <a:schemeClr val="accent5"/>
                </a:solidFill>
                <a:cs typeface="Courier New" panose="02070309020205020404" pitchFamily="49" charset="0"/>
              </a:rPr>
              <a:t>p</a:t>
            </a:r>
          </a:p>
          <a:p>
            <a:pPr lvl="1"/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++p</a:t>
            </a:r>
            <a:r>
              <a:rPr lang="en-US" sz="2100" dirty="0"/>
              <a:t> is equivalent to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 + 1</a:t>
            </a:r>
          </a:p>
          <a:p>
            <a:r>
              <a:rPr lang="en-US" dirty="0"/>
              <a:t>Using </a:t>
            </a:r>
            <a:r>
              <a:rPr lang="en-US" dirty="0">
                <a:solidFill>
                  <a:srgbClr val="0070C0"/>
                </a:solidFill>
              </a:rPr>
              <a:t>pointer arithmetic </a:t>
            </a:r>
            <a:r>
              <a:rPr lang="en-US" dirty="0"/>
              <a:t>to find array elements:</a:t>
            </a:r>
          </a:p>
          <a:p>
            <a:pPr lvl="1"/>
            <a:r>
              <a:rPr lang="en-US" sz="2100" dirty="0"/>
              <a:t>Address of the second element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sz="2100" dirty="0"/>
              <a:t> is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</a:t>
            </a:r>
          </a:p>
          <a:p>
            <a:pPr lvl="1"/>
            <a:r>
              <a:rPr lang="en-US" sz="2100" dirty="0"/>
              <a:t>It can be referenced as 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9AF30A-6DE9-E54A-8A9C-DF521C026681}"/>
              </a:ext>
            </a:extLst>
          </p:cNvPr>
          <p:cNvSpPr txBox="1"/>
          <p:nvPr/>
        </p:nvSpPr>
        <p:spPr>
          <a:xfrm>
            <a:off x="8182588" y="4911433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1C78B5-76FE-D749-920A-AC8FD8789688}"/>
              </a:ext>
            </a:extLst>
          </p:cNvPr>
          <p:cNvSpPr txBox="1"/>
          <p:nvPr/>
        </p:nvSpPr>
        <p:spPr>
          <a:xfrm>
            <a:off x="8173053" y="4553402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4B7D27-1A23-A444-9372-F827BBDC35B1}"/>
              </a:ext>
            </a:extLst>
          </p:cNvPr>
          <p:cNvSpPr txBox="1"/>
          <p:nvPr/>
        </p:nvSpPr>
        <p:spPr>
          <a:xfrm>
            <a:off x="8173053" y="4183363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03C11E-03DA-6346-B5A6-5131E09CAC78}"/>
              </a:ext>
            </a:extLst>
          </p:cNvPr>
          <p:cNvSpPr txBox="1"/>
          <p:nvPr/>
        </p:nvSpPr>
        <p:spPr>
          <a:xfrm>
            <a:off x="8173053" y="3814031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5E9F4A-8EA1-084A-B84B-64525B6E298A}"/>
              </a:ext>
            </a:extLst>
          </p:cNvPr>
          <p:cNvSpPr txBox="1"/>
          <p:nvPr/>
        </p:nvSpPr>
        <p:spPr>
          <a:xfrm>
            <a:off x="8173053" y="3375896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256A7-2F44-8A43-AFB3-697FB36E2D2E}"/>
              </a:ext>
            </a:extLst>
          </p:cNvPr>
          <p:cNvSpPr txBox="1"/>
          <p:nvPr/>
        </p:nvSpPr>
        <p:spPr>
          <a:xfrm>
            <a:off x="8180579" y="3006918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44C27B-83CF-8F40-AF53-CFEDF63D2166}"/>
              </a:ext>
            </a:extLst>
          </p:cNvPr>
          <p:cNvSpPr txBox="1"/>
          <p:nvPr/>
        </p:nvSpPr>
        <p:spPr>
          <a:xfrm>
            <a:off x="8180579" y="2636879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604DAF-107F-DE49-BAE0-AB29A199EF91}"/>
              </a:ext>
            </a:extLst>
          </p:cNvPr>
          <p:cNvSpPr txBox="1"/>
          <p:nvPr/>
        </p:nvSpPr>
        <p:spPr>
          <a:xfrm>
            <a:off x="8188530" y="2266840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29C1B592-EF2F-BA47-B9CE-4A659EB46060}"/>
              </a:ext>
            </a:extLst>
          </p:cNvPr>
          <p:cNvSpPr/>
          <p:nvPr/>
        </p:nvSpPr>
        <p:spPr>
          <a:xfrm rot="16200000">
            <a:off x="8377395" y="827896"/>
            <a:ext cx="396719" cy="728253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A1910A-4809-C240-9921-415E05618D82}"/>
              </a:ext>
            </a:extLst>
          </p:cNvPr>
          <p:cNvSpPr/>
          <p:nvPr/>
        </p:nvSpPr>
        <p:spPr>
          <a:xfrm>
            <a:off x="7929687" y="305541"/>
            <a:ext cx="24545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1 byte Memory Content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One byte per row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06569E9-5F52-9041-AB2D-77EA5404FF0E}"/>
              </a:ext>
            </a:extLst>
          </p:cNvPr>
          <p:cNvGrpSpPr/>
          <p:nvPr/>
        </p:nvGrpSpPr>
        <p:grpSpPr>
          <a:xfrm>
            <a:off x="8533232" y="1286740"/>
            <a:ext cx="96408" cy="457028"/>
            <a:chOff x="10610509" y="991043"/>
            <a:chExt cx="96408" cy="45702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69E338-C491-1645-BB20-BF539B44541A}"/>
                </a:ext>
              </a:extLst>
            </p:cNvPr>
            <p:cNvSpPr/>
            <p:nvPr/>
          </p:nvSpPr>
          <p:spPr>
            <a:xfrm>
              <a:off x="10617922" y="1176134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24EE561-21F7-084C-AF8C-C327047BF4DB}"/>
                </a:ext>
              </a:extLst>
            </p:cNvPr>
            <p:cNvSpPr/>
            <p:nvPr/>
          </p:nvSpPr>
          <p:spPr>
            <a:xfrm>
              <a:off x="10617921" y="991043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2A0EFD6-0C92-B342-816A-EBE28ADB6DD3}"/>
                </a:ext>
              </a:extLst>
            </p:cNvPr>
            <p:cNvSpPr/>
            <p:nvPr/>
          </p:nvSpPr>
          <p:spPr>
            <a:xfrm>
              <a:off x="10610509" y="1359076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8197107" y="1840137"/>
            <a:ext cx="86506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A346DCE-C078-E14B-BB0C-893B68D030EA}"/>
              </a:ext>
            </a:extLst>
          </p:cNvPr>
          <p:cNvSpPr/>
          <p:nvPr/>
        </p:nvSpPr>
        <p:spPr bwMode="auto">
          <a:xfrm>
            <a:off x="725133" y="4107422"/>
            <a:ext cx="6332381" cy="188600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*p + 10;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 + 1) = *(p + 1) + 10;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{12, 13, 5, 6, 11}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E5DD749-EE52-0344-B699-FA15E393BFDB}"/>
              </a:ext>
            </a:extLst>
          </p:cNvPr>
          <p:cNvGrpSpPr/>
          <p:nvPr/>
        </p:nvGrpSpPr>
        <p:grpSpPr>
          <a:xfrm>
            <a:off x="9176211" y="1332738"/>
            <a:ext cx="791034" cy="4011569"/>
            <a:chOff x="11413220" y="889624"/>
            <a:chExt cx="791034" cy="401156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583C69-9EF3-C54F-9EAB-DD4E490270D2}"/>
                </a:ext>
              </a:extLst>
            </p:cNvPr>
            <p:cNvSpPr/>
            <p:nvPr/>
          </p:nvSpPr>
          <p:spPr>
            <a:xfrm>
              <a:off x="11413220" y="4531861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75BEEB-E7E7-B544-8772-2A01CC36B7A7}"/>
                </a:ext>
              </a:extLst>
            </p:cNvPr>
            <p:cNvSpPr/>
            <p:nvPr/>
          </p:nvSpPr>
          <p:spPr>
            <a:xfrm>
              <a:off x="11425209" y="2979270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ECD79F-5A15-DC44-B013-57DDD6D2CF19}"/>
                </a:ext>
              </a:extLst>
            </p:cNvPr>
            <p:cNvSpPr/>
            <p:nvPr/>
          </p:nvSpPr>
          <p:spPr>
            <a:xfrm>
              <a:off x="11442507" y="889624"/>
              <a:ext cx="76174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index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4C7567-39A1-AD40-91F4-742EAADC3717}"/>
              </a:ext>
            </a:extLst>
          </p:cNvPr>
          <p:cNvGrpSpPr/>
          <p:nvPr/>
        </p:nvGrpSpPr>
        <p:grpSpPr>
          <a:xfrm>
            <a:off x="11139643" y="1343510"/>
            <a:ext cx="889987" cy="3998932"/>
            <a:chOff x="15046128" y="-3434686"/>
            <a:chExt cx="889987" cy="39989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38CC472-CC17-CF4A-8285-1D52C86F163D}"/>
                </a:ext>
              </a:extLst>
            </p:cNvPr>
            <p:cNvSpPr/>
            <p:nvPr/>
          </p:nvSpPr>
          <p:spPr>
            <a:xfrm>
              <a:off x="15267146" y="194914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FDDBB0A-66FB-CF4A-9678-D5D1846C0A64}"/>
                </a:ext>
              </a:extLst>
            </p:cNvPr>
            <p:cNvSpPr/>
            <p:nvPr/>
          </p:nvSpPr>
          <p:spPr>
            <a:xfrm>
              <a:off x="15091988" y="-1342887"/>
              <a:ext cx="819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*(p+1)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DAD4C1F-C4C4-8E44-A1D0-F7A7ECDE42F2}"/>
                </a:ext>
              </a:extLst>
            </p:cNvPr>
            <p:cNvSpPr/>
            <p:nvPr/>
          </p:nvSpPr>
          <p:spPr>
            <a:xfrm>
              <a:off x="15046128" y="-3434686"/>
              <a:ext cx="88998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pointer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*(p+2)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94378D9-2912-B545-BD4A-852A67402FDB}"/>
              </a:ext>
            </a:extLst>
          </p:cNvPr>
          <p:cNvGrpSpPr/>
          <p:nvPr/>
        </p:nvGrpSpPr>
        <p:grpSpPr>
          <a:xfrm>
            <a:off x="10048002" y="1360591"/>
            <a:ext cx="1033737" cy="3960738"/>
            <a:chOff x="10666857" y="202217"/>
            <a:chExt cx="1033737" cy="3960738"/>
          </a:xfrm>
          <a:noFill/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67E6CBA-17C2-8847-AF31-7859DC41412B}"/>
                </a:ext>
              </a:extLst>
            </p:cNvPr>
            <p:cNvSpPr/>
            <p:nvPr/>
          </p:nvSpPr>
          <p:spPr>
            <a:xfrm>
              <a:off x="10699099" y="3793623"/>
              <a:ext cx="65915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</a:t>
              </a:r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B311663-6EEE-7941-BB5C-65F8ADE6AB91}"/>
                </a:ext>
              </a:extLst>
            </p:cNvPr>
            <p:cNvSpPr/>
            <p:nvPr/>
          </p:nvSpPr>
          <p:spPr>
            <a:xfrm>
              <a:off x="10666857" y="2276935"/>
              <a:ext cx="101181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*(buf+1)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97E87DF-5A51-E245-B661-6FAFC957C44B}"/>
                </a:ext>
              </a:extLst>
            </p:cNvPr>
            <p:cNvSpPr/>
            <p:nvPr/>
          </p:nvSpPr>
          <p:spPr>
            <a:xfrm>
              <a:off x="10688779" y="202217"/>
              <a:ext cx="1011815" cy="92333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pointer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*(buf+2)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34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C366-9E81-2844-BE67-E16FB3D9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20" y="102355"/>
            <a:ext cx="10504333" cy="461116"/>
          </a:xfrm>
        </p:spPr>
        <p:txBody>
          <a:bodyPr/>
          <a:lstStyle/>
          <a:p>
            <a:r>
              <a:rPr lang="en-US" dirty="0"/>
              <a:t>Pointer Arithmetic In Use – C's Performance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7634-7B9E-4C43-9D30-843059F2FA9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698" y="2966343"/>
            <a:ext cx="11798604" cy="335464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Alert!: </a:t>
            </a:r>
            <a:r>
              <a:rPr lang="en-US" sz="2000" dirty="0"/>
              <a:t>C performance focus </a:t>
            </a:r>
            <a:r>
              <a:rPr lang="en-US" sz="2000" b="1" u="sng" dirty="0"/>
              <a:t>does</a:t>
            </a:r>
            <a:r>
              <a:rPr lang="en-US" sz="2000" b="1" dirty="0"/>
              <a:t> </a:t>
            </a:r>
            <a:r>
              <a:rPr lang="en-US" sz="2000" b="1" u="sng" dirty="0"/>
              <a:t>not</a:t>
            </a:r>
            <a:r>
              <a:rPr lang="en-US" sz="2000" dirty="0"/>
              <a:t> perform any array “bounds checking”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Performance by Design</a:t>
            </a:r>
            <a:r>
              <a:rPr lang="en-US" sz="2000" dirty="0"/>
              <a:t>: </a:t>
            </a:r>
            <a:r>
              <a:rPr lang="en-US" sz="2000" i="1" dirty="0"/>
              <a:t>bound checking </a:t>
            </a:r>
            <a:r>
              <a:rPr lang="en-US" sz="2000" b="1" i="1" u="sng" dirty="0"/>
              <a:t>slows down execution </a:t>
            </a:r>
            <a:r>
              <a:rPr lang="en-US" sz="2000" i="1" dirty="0"/>
              <a:t>of a properly written program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Example</a:t>
            </a:r>
            <a:r>
              <a:rPr lang="en-US" sz="2000" dirty="0"/>
              <a:t>: array </a:t>
            </a:r>
            <a:r>
              <a:rPr lang="en-US" sz="2000" b="1" dirty="0">
                <a:solidFill>
                  <a:schemeClr val="accent1"/>
                </a:solidFill>
              </a:rPr>
              <a:t>a</a:t>
            </a:r>
            <a:r>
              <a:rPr lang="en-US" sz="2000" dirty="0"/>
              <a:t> of length </a:t>
            </a:r>
            <a:r>
              <a:rPr lang="en-US" sz="2000" dirty="0" err="1"/>
              <a:t>i</a:t>
            </a:r>
            <a:r>
              <a:rPr lang="en-US" sz="2000" dirty="0"/>
              <a:t>, C </a:t>
            </a:r>
            <a:r>
              <a:rPr lang="en-US" sz="2000" b="1" u="sng" dirty="0">
                <a:solidFill>
                  <a:srgbClr val="0070C0"/>
                </a:solidFill>
              </a:rPr>
              <a:t>does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not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verify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that </a:t>
            </a:r>
            <a:r>
              <a:rPr lang="en-US" sz="2000" b="1" dirty="0">
                <a:solidFill>
                  <a:srgbClr val="0070C0"/>
                </a:solidFill>
              </a:rPr>
              <a:t>a[ j ] or *(a + j) </a:t>
            </a:r>
            <a:r>
              <a:rPr lang="en-US" sz="2000" dirty="0"/>
              <a:t>is valid (does not check: 0 ≤ j &lt;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C simply </a:t>
            </a:r>
            <a:r>
              <a:rPr lang="en-US" sz="2000" i="1" dirty="0">
                <a:solidFill>
                  <a:srgbClr val="0070C0"/>
                </a:solidFill>
              </a:rPr>
              <a:t>“translates” </a:t>
            </a:r>
            <a:r>
              <a:rPr lang="en-US" sz="2000" dirty="0"/>
              <a:t>and accesses the memory specified from: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 </a:t>
            </a:r>
            <a:r>
              <a:rPr lang="en-US" sz="2000" dirty="0">
                <a:cs typeface="Courier New" panose="02070309020205020404" pitchFamily="49" charset="0"/>
              </a:rPr>
              <a:t>to be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*(a + j)</a:t>
            </a:r>
            <a:r>
              <a:rPr lang="en-US" sz="2000" dirty="0"/>
              <a:t>which may be </a:t>
            </a:r>
            <a:r>
              <a:rPr lang="en-US" sz="2000" i="1" dirty="0">
                <a:solidFill>
                  <a:schemeClr val="accent1"/>
                </a:solidFill>
              </a:rPr>
              <a:t>outside the bounds </a:t>
            </a:r>
            <a:r>
              <a:rPr lang="en-US" sz="2000" dirty="0"/>
              <a:t>of the array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OS only </a:t>
            </a:r>
            <a:r>
              <a:rPr lang="en-US" sz="2000" b="1" i="1" dirty="0">
                <a:solidFill>
                  <a:srgbClr val="FF0000"/>
                </a:solidFill>
                <a:cs typeface="Courier New" panose="02070309020205020404" pitchFamily="49" charset="0"/>
              </a:rPr>
              <a:t>"faults"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for an incorrect </a:t>
            </a:r>
            <a:r>
              <a:rPr lang="en-US" sz="2000" u="sng" dirty="0">
                <a:cs typeface="Courier New" panose="02070309020205020404" pitchFamily="49" charset="0"/>
              </a:rPr>
              <a:t>access</a:t>
            </a:r>
            <a:r>
              <a:rPr lang="en-US" sz="2000" dirty="0">
                <a:cs typeface="Courier New" panose="02070309020205020404" pitchFamily="49" charset="0"/>
              </a:rPr>
              <a:t> to memory (read-only or </a:t>
            </a:r>
            <a:r>
              <a:rPr lang="en-US" sz="2000" u="sng" dirty="0">
                <a:cs typeface="Courier New" panose="02070309020205020404" pitchFamily="49" charset="0"/>
              </a:rPr>
              <a:t>not</a:t>
            </a:r>
            <a:r>
              <a:rPr lang="en-US" sz="2000" dirty="0">
                <a:cs typeface="Courier New" panose="02070309020205020404" pitchFamily="49" charset="0"/>
              </a:rPr>
              <a:t> assigned to your process)</a:t>
            </a:r>
          </a:p>
          <a:p>
            <a:pPr lvl="2"/>
            <a:r>
              <a:rPr lang="en-US" sz="2000" dirty="0">
                <a:cs typeface="Courier New" panose="02070309020205020404" pitchFamily="49" charset="0"/>
              </a:rPr>
              <a:t>It does not fault for out of bound indexes or out of scope</a:t>
            </a:r>
          </a:p>
          <a:p>
            <a:r>
              <a:rPr lang="en-US" sz="2000" b="1" dirty="0"/>
              <a:t>lack of bound checking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0070C0"/>
                </a:solidFill>
              </a:rPr>
              <a:t>common source of </a:t>
            </a:r>
            <a:r>
              <a:rPr lang="en-US" sz="2000" b="1" dirty="0">
                <a:solidFill>
                  <a:srgbClr val="0070C0"/>
                </a:solidFill>
              </a:rPr>
              <a:t>errors</a:t>
            </a:r>
            <a:r>
              <a:rPr lang="en-US" sz="2000" dirty="0">
                <a:solidFill>
                  <a:srgbClr val="0070C0"/>
                </a:solidFill>
              </a:rPr>
              <a:t> and </a:t>
            </a:r>
            <a:r>
              <a:rPr lang="en-US" sz="2000" b="1" dirty="0">
                <a:solidFill>
                  <a:srgbClr val="0070C0"/>
                </a:solidFill>
              </a:rPr>
              <a:t>bugs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and is a common criticism of C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381558-9190-BB49-A387-480037B60F12}"/>
              </a:ext>
            </a:extLst>
          </p:cNvPr>
          <p:cNvGrpSpPr/>
          <p:nvPr/>
        </p:nvGrpSpPr>
        <p:grpSpPr>
          <a:xfrm>
            <a:off x="5000236" y="606044"/>
            <a:ext cx="2534842" cy="2135476"/>
            <a:chOff x="8983259" y="470237"/>
            <a:chExt cx="2534842" cy="213547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A5F728C-8017-DA4F-9F5B-E488E5150D66}"/>
                </a:ext>
              </a:extLst>
            </p:cNvPr>
            <p:cNvSpPr/>
            <p:nvPr/>
          </p:nvSpPr>
          <p:spPr>
            <a:xfrm rot="5400000">
              <a:off x="10616824" y="1078373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281B11A-5AC2-F44B-9B73-6881B70A66DA}"/>
                </a:ext>
              </a:extLst>
            </p:cNvPr>
            <p:cNvSpPr/>
            <p:nvPr/>
          </p:nvSpPr>
          <p:spPr>
            <a:xfrm rot="5400000">
              <a:off x="10616824" y="1571387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2AF9C68-6693-B24B-BBC9-5B03E10E7839}"/>
                </a:ext>
              </a:extLst>
            </p:cNvPr>
            <p:cNvGrpSpPr/>
            <p:nvPr/>
          </p:nvGrpSpPr>
          <p:grpSpPr>
            <a:xfrm>
              <a:off x="9023333" y="1734313"/>
              <a:ext cx="910404" cy="338554"/>
              <a:chOff x="8736819" y="5693719"/>
              <a:chExt cx="910404" cy="338554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81EF673-D4DD-834D-A250-EDB26F65505D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a+1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6A6FE35-5449-B948-ADB0-5DC7C2657C93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4DD1DA1-17D2-AF4D-BD14-C735CB0472CF}"/>
                </a:ext>
              </a:extLst>
            </p:cNvPr>
            <p:cNvGrpSpPr/>
            <p:nvPr/>
          </p:nvGrpSpPr>
          <p:grpSpPr>
            <a:xfrm>
              <a:off x="8996367" y="2236380"/>
              <a:ext cx="910404" cy="369333"/>
              <a:chOff x="8736819" y="5693718"/>
              <a:chExt cx="910404" cy="369333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CA5CDB4-6CB8-9944-9FCD-BBEB0A3781E6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a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4ED9CDC-DFE9-1F4D-879D-BDF8C4F2400F}"/>
                  </a:ext>
                </a:extLst>
              </p:cNvPr>
              <p:cNvSpPr/>
              <p:nvPr/>
            </p:nvSpPr>
            <p:spPr>
              <a:xfrm>
                <a:off x="9270197" y="5693718"/>
                <a:ext cx="377026" cy="369333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ight Arrow 53">
              <a:extLst>
                <a:ext uri="{FF2B5EF4-FFF2-40B4-BE49-F238E27FC236}">
                  <a16:creationId xmlns:a16="http://schemas.microsoft.com/office/drawing/2014/main" id="{DFF89AEF-9D62-7D44-BEE1-9ECA1BB0FE17}"/>
                </a:ext>
              </a:extLst>
            </p:cNvPr>
            <p:cNvSpPr/>
            <p:nvPr/>
          </p:nvSpPr>
          <p:spPr>
            <a:xfrm>
              <a:off x="9640686" y="2406563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C015B989-5AA7-5A4C-9377-20162430FD6F}"/>
                </a:ext>
              </a:extLst>
            </p:cNvPr>
            <p:cNvSpPr/>
            <p:nvPr/>
          </p:nvSpPr>
          <p:spPr>
            <a:xfrm>
              <a:off x="9655184" y="1882605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323D2B3-1CF0-9849-B7D4-D95ED17CAE75}"/>
                </a:ext>
              </a:extLst>
            </p:cNvPr>
            <p:cNvGrpSpPr/>
            <p:nvPr/>
          </p:nvGrpSpPr>
          <p:grpSpPr>
            <a:xfrm>
              <a:off x="9005355" y="1257069"/>
              <a:ext cx="910404" cy="338554"/>
              <a:chOff x="8736819" y="5693719"/>
              <a:chExt cx="910404" cy="33855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61264A9-2BFF-A54B-AD37-9F9F77D04E01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a+2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43268EF-EB2E-BD4F-BE5F-272B8EBE44AC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6D59111-F1D1-2E4E-8A15-177A7455B889}"/>
                </a:ext>
              </a:extLst>
            </p:cNvPr>
            <p:cNvSpPr/>
            <p:nvPr/>
          </p:nvSpPr>
          <p:spPr>
            <a:xfrm>
              <a:off x="9637206" y="1405361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6D1E060-C858-D64D-951A-DBDEDEC53842}"/>
                </a:ext>
              </a:extLst>
            </p:cNvPr>
            <p:cNvSpPr/>
            <p:nvPr/>
          </p:nvSpPr>
          <p:spPr>
            <a:xfrm rot="5400000">
              <a:off x="10616823" y="574199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D55FDC9-F5DC-4D4F-85B6-E0631F22D4D4}"/>
                </a:ext>
              </a:extLst>
            </p:cNvPr>
            <p:cNvSpPr/>
            <p:nvPr/>
          </p:nvSpPr>
          <p:spPr>
            <a:xfrm rot="5400000">
              <a:off x="10611112" y="65704"/>
              <a:ext cx="496743" cy="13058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CD5D16D-CA59-6446-A61F-933A0533028A}"/>
                </a:ext>
              </a:extLst>
            </p:cNvPr>
            <p:cNvGrpSpPr/>
            <p:nvPr/>
          </p:nvGrpSpPr>
          <p:grpSpPr>
            <a:xfrm>
              <a:off x="8983259" y="740818"/>
              <a:ext cx="932500" cy="345637"/>
              <a:chOff x="8714723" y="5686636"/>
              <a:chExt cx="932500" cy="34563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87B3BB-EF35-1048-8BF4-C28315E4FEAE}"/>
                  </a:ext>
                </a:extLst>
              </p:cNvPr>
              <p:cNvSpPr txBox="1"/>
              <p:nvPr/>
            </p:nvSpPr>
            <p:spPr>
              <a:xfrm>
                <a:off x="8714723" y="5686636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42CB984-65FC-DE42-8704-A7AE88C9402A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BB20E452-7E08-C040-9A91-2A224D125555}"/>
                </a:ext>
              </a:extLst>
            </p:cNvPr>
            <p:cNvSpPr/>
            <p:nvPr/>
          </p:nvSpPr>
          <p:spPr>
            <a:xfrm>
              <a:off x="9637206" y="896193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5B6CCA4-07D2-C447-8455-4E756F1AD1A6}"/>
              </a:ext>
            </a:extLst>
          </p:cNvPr>
          <p:cNvGrpSpPr/>
          <p:nvPr/>
        </p:nvGrpSpPr>
        <p:grpSpPr>
          <a:xfrm>
            <a:off x="7465749" y="399571"/>
            <a:ext cx="1005403" cy="2252524"/>
            <a:chOff x="11560162" y="19337"/>
            <a:chExt cx="1005403" cy="2252524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22F9B5F-F7D2-E34C-847B-8126BA567D5D}"/>
                </a:ext>
              </a:extLst>
            </p:cNvPr>
            <p:cNvSpPr/>
            <p:nvPr/>
          </p:nvSpPr>
          <p:spPr>
            <a:xfrm>
              <a:off x="11560162" y="1902529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&amp;a[0]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540213F-59B0-A54F-9DB0-C0C2E996FCFF}"/>
                </a:ext>
              </a:extLst>
            </p:cNvPr>
            <p:cNvSpPr/>
            <p:nvPr/>
          </p:nvSpPr>
          <p:spPr>
            <a:xfrm>
              <a:off x="11560162" y="1415764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&amp;a[1]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8AEB2C0-0470-A147-808C-A8F2554AB432}"/>
                </a:ext>
              </a:extLst>
            </p:cNvPr>
            <p:cNvSpPr/>
            <p:nvPr/>
          </p:nvSpPr>
          <p:spPr>
            <a:xfrm>
              <a:off x="11560162" y="927585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&amp;a[2]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E9B6379-AA63-0246-97D3-1931EC0DC851}"/>
                </a:ext>
              </a:extLst>
            </p:cNvPr>
            <p:cNvSpPr/>
            <p:nvPr/>
          </p:nvSpPr>
          <p:spPr>
            <a:xfrm>
              <a:off x="11560162" y="19337"/>
              <a:ext cx="1005403" cy="8156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address</a:t>
              </a:r>
            </a:p>
            <a:p>
              <a:endParaRPr lang="en-US" sz="1100" dirty="0"/>
            </a:p>
            <a:p>
              <a:r>
                <a:rPr lang="en-US" dirty="0"/>
                <a:t>&amp;a[3]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D8153D6-F0BE-3C49-8688-A66A22F4193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66BDD-1FEC-6B4D-9A31-216739D03479}"/>
              </a:ext>
            </a:extLst>
          </p:cNvPr>
          <p:cNvSpPr txBox="1"/>
          <p:nvPr/>
        </p:nvSpPr>
        <p:spPr>
          <a:xfrm>
            <a:off x="1081682" y="1483331"/>
            <a:ext cx="36038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{'A', 'B', 'C'};</a:t>
            </a:r>
          </a:p>
        </p:txBody>
      </p:sp>
    </p:spTree>
    <p:extLst>
      <p:ext uri="{BB962C8B-B14F-4D97-AF65-F5344CB8AC3E}">
        <p14:creationId xmlns:p14="http://schemas.microsoft.com/office/powerpoint/2010/main" val="423302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149-171D-584A-9D56-DCB2CD9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8" y="88467"/>
            <a:ext cx="10515600" cy="410924"/>
          </a:xfrm>
        </p:spPr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6175-D9F0-854D-A459-97928897E3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2248" y="1041226"/>
            <a:ext cx="8649905" cy="4941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rgbClr val="0070C0"/>
                </a:solidFill>
              </a:rPr>
              <a:t>You </a:t>
            </a:r>
            <a:r>
              <a:rPr lang="en-US" sz="2200" b="1" u="sng" dirty="0">
                <a:solidFill>
                  <a:srgbClr val="0070C0"/>
                </a:solidFill>
              </a:rPr>
              <a:t>cannot</a:t>
            </a:r>
            <a:r>
              <a:rPr lang="en-US" sz="2200" b="1" dirty="0">
                <a:solidFill>
                  <a:srgbClr val="0070C0"/>
                </a:solidFill>
              </a:rPr>
              <a:t> add two pointers </a:t>
            </a:r>
            <a:r>
              <a:rPr lang="en-US" sz="2200" i="1" dirty="0">
                <a:solidFill>
                  <a:srgbClr val="FF0000"/>
                </a:solidFill>
              </a:rPr>
              <a:t>(what is the reason?) </a:t>
            </a:r>
          </a:p>
          <a:p>
            <a:r>
              <a:rPr lang="en-US" sz="2200" dirty="0"/>
              <a:t>A </a:t>
            </a:r>
            <a:r>
              <a:rPr lang="en-US" sz="2200" dirty="0">
                <a:solidFill>
                  <a:srgbClr val="F37440"/>
                </a:solidFill>
              </a:rPr>
              <a:t>pointer q </a:t>
            </a:r>
            <a:r>
              <a:rPr lang="en-US" sz="2200" u="sng" dirty="0">
                <a:solidFill>
                  <a:schemeClr val="accent3"/>
                </a:solidFill>
              </a:rPr>
              <a:t>can be subtracted </a:t>
            </a:r>
            <a:r>
              <a:rPr lang="en-US" sz="2200" dirty="0"/>
              <a:t>from another </a:t>
            </a:r>
            <a:r>
              <a:rPr lang="en-US" sz="2200" dirty="0">
                <a:solidFill>
                  <a:srgbClr val="7030A0"/>
                </a:solidFill>
              </a:rPr>
              <a:t>pointer p</a:t>
            </a:r>
            <a:r>
              <a:rPr lang="en-US" sz="2200" dirty="0">
                <a:solidFill>
                  <a:schemeClr val="accent3"/>
                </a:solidFill>
              </a:rPr>
              <a:t> </a:t>
            </a:r>
            <a:r>
              <a:rPr lang="en-US" sz="2200" dirty="0"/>
              <a:t>when the pointers are </a:t>
            </a:r>
            <a:r>
              <a:rPr lang="en-US" sz="2200" dirty="0">
                <a:solidFill>
                  <a:schemeClr val="accent3"/>
                </a:solidFill>
              </a:rPr>
              <a:t>the same type</a:t>
            </a:r>
            <a:r>
              <a:rPr lang="en-US" sz="2200" dirty="0"/>
              <a:t> – </a:t>
            </a:r>
            <a:r>
              <a:rPr lang="en-US" sz="2200" dirty="0">
                <a:solidFill>
                  <a:srgbClr val="FF0000"/>
                </a:solidFill>
              </a:rPr>
              <a:t>best done only within arrays!</a:t>
            </a:r>
          </a:p>
          <a:p>
            <a:r>
              <a:rPr lang="en-US" sz="2200" dirty="0"/>
              <a:t>The value of </a:t>
            </a:r>
            <a:r>
              <a:rPr lang="en-US" sz="2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(p-q)</a:t>
            </a:r>
            <a:r>
              <a:rPr lang="en-US" sz="2200" dirty="0"/>
              <a:t> is the number of </a:t>
            </a:r>
            <a:r>
              <a:rPr lang="en-US" sz="2200" b="1" dirty="0">
                <a:solidFill>
                  <a:schemeClr val="accent1"/>
                </a:solidFill>
              </a:rPr>
              <a:t>elements between</a:t>
            </a:r>
            <a:r>
              <a:rPr lang="en-US" sz="2200" dirty="0"/>
              <a:t> the two pointers</a:t>
            </a:r>
          </a:p>
          <a:p>
            <a:pPr lvl="1"/>
            <a:r>
              <a:rPr lang="en-US" sz="2200" dirty="0"/>
              <a:t>Using memory address arithmetic (p and q </a:t>
            </a:r>
            <a:r>
              <a:rPr lang="en-US" sz="2200" dirty="0" err="1"/>
              <a:t>Rside</a:t>
            </a:r>
            <a:r>
              <a:rPr lang="en-US" sz="2200" dirty="0"/>
              <a:t> are both </a:t>
            </a:r>
            <a:r>
              <a:rPr lang="en-US" sz="2200" dirty="0">
                <a:solidFill>
                  <a:schemeClr val="accent1"/>
                </a:solidFill>
              </a:rPr>
              <a:t>byte addresses</a:t>
            </a:r>
            <a:r>
              <a:rPr lang="en-US" sz="2200" dirty="0"/>
              <a:t>):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641A3-A090-B64E-BEDD-8504517D7D29}"/>
              </a:ext>
            </a:extLst>
          </p:cNvPr>
          <p:cNvSpPr/>
          <p:nvPr/>
        </p:nvSpPr>
        <p:spPr>
          <a:xfrm rot="5400000">
            <a:off x="9866172" y="4921181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4FA53-548D-434A-8DC5-DD7854269529}"/>
              </a:ext>
            </a:extLst>
          </p:cNvPr>
          <p:cNvSpPr/>
          <p:nvPr/>
        </p:nvSpPr>
        <p:spPr>
          <a:xfrm rot="5400000">
            <a:off x="9866172" y="2951667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6A93D-D46E-E94B-94A5-EA8BC25B895D}"/>
              </a:ext>
            </a:extLst>
          </p:cNvPr>
          <p:cNvSpPr txBox="1"/>
          <p:nvPr/>
        </p:nvSpPr>
        <p:spPr>
          <a:xfrm>
            <a:off x="8956499" y="59159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*p;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2B9900-9841-B247-AEC1-5DC4E0A40437}"/>
              </a:ext>
            </a:extLst>
          </p:cNvPr>
          <p:cNvGrpSpPr/>
          <p:nvPr/>
        </p:nvGrpSpPr>
        <p:grpSpPr>
          <a:xfrm>
            <a:off x="8932815" y="6304953"/>
            <a:ext cx="910404" cy="369333"/>
            <a:chOff x="8736819" y="5693718"/>
            <a:chExt cx="910404" cy="36933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07781B-31B4-FA49-A5AD-ACD45567DC91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5BFFCC-C848-DA4B-810A-6F7132716580}"/>
                </a:ext>
              </a:extLst>
            </p:cNvPr>
            <p:cNvSpPr/>
            <p:nvPr/>
          </p:nvSpPr>
          <p:spPr>
            <a:xfrm>
              <a:off x="9270197" y="5693718"/>
              <a:ext cx="377026" cy="36933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839121A-5EFF-E145-9E8F-8BC37158BBFB}"/>
              </a:ext>
            </a:extLst>
          </p:cNvPr>
          <p:cNvSpPr/>
          <p:nvPr/>
        </p:nvSpPr>
        <p:spPr>
          <a:xfrm>
            <a:off x="9648353" y="6489620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C36BB1-DBD4-6744-B776-2AA70AF8CF4B}"/>
              </a:ext>
            </a:extLst>
          </p:cNvPr>
          <p:cNvGrpSpPr/>
          <p:nvPr/>
        </p:nvGrpSpPr>
        <p:grpSpPr>
          <a:xfrm>
            <a:off x="8932814" y="4327253"/>
            <a:ext cx="910404" cy="338554"/>
            <a:chOff x="8749286" y="5623743"/>
            <a:chExt cx="910404" cy="33855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5268D-344C-C94A-B85A-1CCAFD48DF55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DAA6FCF-D732-054C-A0C4-0E1794526729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7C25DFF-514F-C94D-B573-DC116F5E01E3}"/>
              </a:ext>
            </a:extLst>
          </p:cNvPr>
          <p:cNvSpPr/>
          <p:nvPr/>
        </p:nvSpPr>
        <p:spPr>
          <a:xfrm>
            <a:off x="9648352" y="451191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01AB-7F46-074E-BE15-49F5707DC5F6}"/>
              </a:ext>
            </a:extLst>
          </p:cNvPr>
          <p:cNvSpPr txBox="1"/>
          <p:nvPr/>
        </p:nvSpPr>
        <p:spPr>
          <a:xfrm>
            <a:off x="11878323" y="650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A560A7-A181-7641-BA83-2186A87D34AC}"/>
              </a:ext>
            </a:extLst>
          </p:cNvPr>
          <p:cNvSpPr/>
          <p:nvPr/>
        </p:nvSpPr>
        <p:spPr>
          <a:xfrm rot="5400000">
            <a:off x="9866171" y="955368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BD36A8-97B3-F048-9109-37D6353BAA29}"/>
              </a:ext>
            </a:extLst>
          </p:cNvPr>
          <p:cNvSpPr/>
          <p:nvPr/>
        </p:nvSpPr>
        <p:spPr>
          <a:xfrm rot="5400000">
            <a:off x="10596419" y="-302495"/>
            <a:ext cx="523885" cy="1305810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DC9C0A-12AC-B649-96AB-1B19F78FED68}"/>
              </a:ext>
            </a:extLst>
          </p:cNvPr>
          <p:cNvSpPr txBox="1"/>
          <p:nvPr/>
        </p:nvSpPr>
        <p:spPr>
          <a:xfrm>
            <a:off x="11431341" y="6345986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0x</a:t>
            </a:r>
            <a:r>
              <a:rPr lang="en-US" sz="1600" b="1" dirty="0">
                <a:solidFill>
                  <a:schemeClr val="accent5"/>
                </a:solidFill>
              </a:rPr>
              <a:t>08</a:t>
            </a:r>
            <a:r>
              <a:rPr lang="en-US" sz="1600" b="1" dirty="0">
                <a:solidFill>
                  <a:srgbClr val="F3753F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A4C2BE-0D7B-BD49-B6B2-41DFB09A4991}"/>
              </a:ext>
            </a:extLst>
          </p:cNvPr>
          <p:cNvSpPr txBox="1"/>
          <p:nvPr/>
        </p:nvSpPr>
        <p:spPr>
          <a:xfrm>
            <a:off x="11471305" y="4363537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2A47C3-9ACD-7944-A394-549C4F7377DD}"/>
              </a:ext>
            </a:extLst>
          </p:cNvPr>
          <p:cNvSpPr txBox="1"/>
          <p:nvPr/>
        </p:nvSpPr>
        <p:spPr>
          <a:xfrm>
            <a:off x="11431341" y="2381088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99A9A7-0FFE-8C41-971D-EE180965C771}"/>
              </a:ext>
            </a:extLst>
          </p:cNvPr>
          <p:cNvSpPr txBox="1"/>
          <p:nvPr/>
        </p:nvSpPr>
        <p:spPr>
          <a:xfrm>
            <a:off x="11431341" y="398639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0x08c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D7B2EAA-4E00-5C47-8D01-B10A4E501A51}"/>
              </a:ext>
            </a:extLst>
          </p:cNvPr>
          <p:cNvGrpSpPr/>
          <p:nvPr/>
        </p:nvGrpSpPr>
        <p:grpSpPr>
          <a:xfrm>
            <a:off x="8909435" y="2349552"/>
            <a:ext cx="910404" cy="338554"/>
            <a:chOff x="8749286" y="5623743"/>
            <a:chExt cx="910404" cy="33855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F5BF0EC-BF72-914B-84F3-4BB0C1CD9568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C5A522-602C-024F-A833-072BCF381767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>
            <a:extLst>
              <a:ext uri="{FF2B5EF4-FFF2-40B4-BE49-F238E27FC236}">
                <a16:creationId xmlns:a16="http://schemas.microsoft.com/office/drawing/2014/main" id="{8D561AD9-9E96-7640-8396-88AD5F3F8170}"/>
              </a:ext>
            </a:extLst>
          </p:cNvPr>
          <p:cNvSpPr/>
          <p:nvPr/>
        </p:nvSpPr>
        <p:spPr>
          <a:xfrm>
            <a:off x="9624973" y="2534218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D2BBEC6-2926-FE41-AFEC-2E49CBF93170}"/>
              </a:ext>
            </a:extLst>
          </p:cNvPr>
          <p:cNvGrpSpPr/>
          <p:nvPr/>
        </p:nvGrpSpPr>
        <p:grpSpPr>
          <a:xfrm>
            <a:off x="8949169" y="346317"/>
            <a:ext cx="910404" cy="338554"/>
            <a:chOff x="8749286" y="5623743"/>
            <a:chExt cx="910404" cy="3385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967D79-54E2-FD4C-AD43-F3F74C48FFB1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p+3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CBE1184-CAB9-6E48-887D-D877F48AF38E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ight Arrow 56">
            <a:extLst>
              <a:ext uri="{FF2B5EF4-FFF2-40B4-BE49-F238E27FC236}">
                <a16:creationId xmlns:a16="http://schemas.microsoft.com/office/drawing/2014/main" id="{635A47E9-AEDE-F142-8FC7-DA4AB8862403}"/>
              </a:ext>
            </a:extLst>
          </p:cNvPr>
          <p:cNvSpPr/>
          <p:nvPr/>
        </p:nvSpPr>
        <p:spPr>
          <a:xfrm>
            <a:off x="9664707" y="530983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EFF368A-3ACF-C04C-B2CB-D07FDCEEC02D}"/>
              </a:ext>
            </a:extLst>
          </p:cNvPr>
          <p:cNvSpPr/>
          <p:nvPr/>
        </p:nvSpPr>
        <p:spPr bwMode="auto">
          <a:xfrm>
            <a:off x="330482" y="4327253"/>
            <a:ext cx="8372957" cy="1273092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u="sng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in elements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(p − q) /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(∗p)</a:t>
            </a:r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+ 3) – p = 3 = (0x08c – 0x080)/4 =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705028-2B8C-CA42-95C3-2396C91DDE17}"/>
              </a:ext>
            </a:extLst>
          </p:cNvPr>
          <p:cNvSpPr txBox="1"/>
          <p:nvPr/>
        </p:nvSpPr>
        <p:spPr>
          <a:xfrm>
            <a:off x="8703439" y="195387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*q = p+2;</a:t>
            </a:r>
          </a:p>
        </p:txBody>
      </p:sp>
    </p:spTree>
    <p:extLst>
      <p:ext uri="{BB962C8B-B14F-4D97-AF65-F5344CB8AC3E}">
        <p14:creationId xmlns:p14="http://schemas.microsoft.com/office/powerpoint/2010/main" val="36661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3" grpId="0"/>
      <p:bldP spid="3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149-171D-584A-9D56-DCB2CD9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8" y="88467"/>
            <a:ext cx="10515600" cy="410924"/>
          </a:xfrm>
        </p:spPr>
        <p:txBody>
          <a:bodyPr/>
          <a:lstStyle/>
          <a:p>
            <a:r>
              <a:rPr lang="en-US" dirty="0"/>
              <a:t>Pointer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6175-D9F0-854D-A459-97928897E3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75991" y="698652"/>
            <a:ext cx="9495938" cy="58589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Pointers (</a:t>
            </a:r>
            <a:r>
              <a:rPr lang="en-US" sz="2200" b="1" dirty="0">
                <a:solidFill>
                  <a:schemeClr val="accent1"/>
                </a:solidFill>
              </a:rPr>
              <a:t>same type</a:t>
            </a:r>
            <a:r>
              <a:rPr lang="en-US" sz="2200" dirty="0"/>
              <a:t>) can be compared with the comparison operators:</a:t>
            </a:r>
          </a:p>
          <a:p>
            <a:pPr marL="354012" lvl="1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&lt;, &lt;=, ==, !=, &gt;=, &gt;</a:t>
            </a: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Invalid, Undefined, or </a:t>
            </a:r>
            <a:r>
              <a:rPr lang="en-US" sz="2200" b="1" dirty="0">
                <a:solidFill>
                  <a:schemeClr val="accent1"/>
                </a:solidFill>
              </a:rPr>
              <a:t>risky</a:t>
            </a:r>
            <a:r>
              <a:rPr lang="en-US" sz="2200" dirty="0">
                <a:solidFill>
                  <a:schemeClr val="accent1"/>
                </a:solidFill>
              </a:rPr>
              <a:t> pointer arithmetic</a:t>
            </a:r>
            <a:r>
              <a:rPr lang="en-US" sz="2200" dirty="0"/>
              <a:t> (some examples)</a:t>
            </a:r>
          </a:p>
          <a:p>
            <a:pPr lvl="1"/>
            <a:r>
              <a:rPr lang="en-US" sz="2200" dirty="0"/>
              <a:t>Add, multiply, divide on two pointers</a:t>
            </a:r>
          </a:p>
          <a:p>
            <a:pPr lvl="1"/>
            <a:r>
              <a:rPr lang="en-US" sz="2200" dirty="0"/>
              <a:t>Subtract two pointers of different types or pointing at different arrays</a:t>
            </a:r>
          </a:p>
          <a:p>
            <a:pPr lvl="1"/>
            <a:r>
              <a:rPr lang="en-US" sz="2200" dirty="0"/>
              <a:t>Compare two pointers of different types</a:t>
            </a:r>
          </a:p>
          <a:p>
            <a:pPr lvl="1"/>
            <a:r>
              <a:rPr lang="en-US" sz="2200" dirty="0"/>
              <a:t>Subtract a pointer from an integer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01AB-7F46-074E-BE15-49F5707DC5F6}"/>
              </a:ext>
            </a:extLst>
          </p:cNvPr>
          <p:cNvSpPr txBox="1"/>
          <p:nvPr/>
        </p:nvSpPr>
        <p:spPr>
          <a:xfrm>
            <a:off x="11878323" y="650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A56602D-01BA-5F43-B05A-8DAFA77AC104}"/>
              </a:ext>
            </a:extLst>
          </p:cNvPr>
          <p:cNvSpPr/>
          <p:nvPr/>
        </p:nvSpPr>
        <p:spPr bwMode="auto">
          <a:xfrm>
            <a:off x="1672325" y="1712340"/>
            <a:ext cx="8472196" cy="25069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numb[] = {9, 8, 1, 9, 5};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*end;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*a;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= numb +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(int) (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(*numb));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numb;</a:t>
            </a:r>
            <a:endParaRPr lang="en-US" sz="2200" dirty="0">
              <a:solidFill>
                <a:srgbClr val="E26C2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&lt; end)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compares two pointers (address)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rest of code including doing an a++ */</a:t>
            </a:r>
          </a:p>
        </p:txBody>
      </p:sp>
    </p:spTree>
    <p:extLst>
      <p:ext uri="{BB962C8B-B14F-4D97-AF65-F5344CB8AC3E}">
        <p14:creationId xmlns:p14="http://schemas.microsoft.com/office/powerpoint/2010/main" val="21844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3" grpId="0"/>
      <p:bldP spid="3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EDAF-10E5-0B42-9BD7-74A90392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40" y="272731"/>
            <a:ext cx="10515600" cy="543748"/>
          </a:xfrm>
        </p:spPr>
        <p:txBody>
          <a:bodyPr/>
          <a:lstStyle/>
          <a:p>
            <a:r>
              <a:rPr lang="en-US" dirty="0"/>
              <a:t>Using Pointers to Traverse an array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BFFC41-9EBF-FC41-AB86-F2EEF17EAA4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53D33BD-E744-AFBC-FA73-BD1440733991}"/>
              </a:ext>
            </a:extLst>
          </p:cNvPr>
          <p:cNvGrpSpPr/>
          <p:nvPr/>
        </p:nvGrpSpPr>
        <p:grpSpPr>
          <a:xfrm>
            <a:off x="599044" y="3533272"/>
            <a:ext cx="6136616" cy="2584617"/>
            <a:chOff x="599044" y="3533272"/>
            <a:chExt cx="6136616" cy="25846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457D99-BD8F-5ABA-A831-1EE222B6C585}"/>
                </a:ext>
              </a:extLst>
            </p:cNvPr>
            <p:cNvSpPr txBox="1"/>
            <p:nvPr/>
          </p:nvSpPr>
          <p:spPr>
            <a:xfrm>
              <a:off x="599044" y="3533272"/>
              <a:ext cx="6136616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indent="-103188"/>
              <a:r>
                <a:rPr lang="en-US" sz="18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x[] = {0xd4c3b2a1, 0xd4c3b200, 0x12345684};</a:t>
              </a:r>
            </a:p>
            <a:p>
              <a:pPr indent="-103188"/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800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cnt</a:t>
              </a:r>
              <a:r>
                <a:rPr lang="en-US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(int)(</a:t>
              </a:r>
              <a:r>
                <a:rPr lang="en-US" sz="1800" dirty="0" err="1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sizeof</a:t>
              </a: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8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 / </a:t>
              </a:r>
              <a:r>
                <a:rPr lang="en-US" sz="1800" dirty="0" err="1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sizeof</a:t>
              </a: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(*</a:t>
              </a:r>
              <a:r>
                <a:rPr lang="en-US" sz="18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));</a:t>
              </a:r>
              <a:endPara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 *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ptr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x; 	</a:t>
              </a:r>
              <a:r>
                <a:rPr lang="en-US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// or &amp;x[0] </a:t>
              </a:r>
              <a:endParaRPr lang="en-US" i="1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 (int j = 0; j &lt;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j++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indent="-103188"/>
              <a:r>
                <a:rPr lang="en-US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</a:t>
              </a:r>
              <a:r>
                <a:rPr lang="en-US" sz="18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8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("%#x\n", *(</a:t>
              </a:r>
              <a:r>
                <a:rPr lang="en-US" sz="18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ptr</a:t>
              </a:r>
              <a:r>
                <a:rPr lang="en-US" sz="18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j));</a:t>
              </a:r>
            </a:p>
            <a:p>
              <a:r>
                <a:rPr lang="en-US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9817D6-AC45-8989-69F0-974A473FE4DD}"/>
                </a:ext>
              </a:extLst>
            </p:cNvPr>
            <p:cNvSpPr txBox="1"/>
            <p:nvPr/>
          </p:nvSpPr>
          <p:spPr>
            <a:xfrm>
              <a:off x="1317838" y="5748557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Brute force translation to pointers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CA6355F-BC15-C861-7C20-34C766403CF6}"/>
              </a:ext>
            </a:extLst>
          </p:cNvPr>
          <p:cNvSpPr txBox="1"/>
          <p:nvPr/>
        </p:nvSpPr>
        <p:spPr>
          <a:xfrm>
            <a:off x="9405911" y="566781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90073-347C-8F77-AAE1-80ED09BE0C6E}"/>
              </a:ext>
            </a:extLst>
          </p:cNvPr>
          <p:cNvSpPr txBox="1"/>
          <p:nvPr/>
        </p:nvSpPr>
        <p:spPr>
          <a:xfrm>
            <a:off x="10639354" y="531316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205A96-E53C-FBBF-78EC-2872B727A96B}"/>
              </a:ext>
            </a:extLst>
          </p:cNvPr>
          <p:cNvSpPr txBox="1"/>
          <p:nvPr/>
        </p:nvSpPr>
        <p:spPr>
          <a:xfrm>
            <a:off x="10670345" y="457036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85EC9-F022-4DE8-8A50-45CFAD3FF240}"/>
              </a:ext>
            </a:extLst>
          </p:cNvPr>
          <p:cNvSpPr txBox="1"/>
          <p:nvPr/>
        </p:nvSpPr>
        <p:spPr>
          <a:xfrm>
            <a:off x="10670345" y="494942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396227-58AF-91B6-F088-99B608B87A57}"/>
              </a:ext>
            </a:extLst>
          </p:cNvPr>
          <p:cNvSpPr txBox="1"/>
          <p:nvPr/>
        </p:nvSpPr>
        <p:spPr>
          <a:xfrm>
            <a:off x="10670345" y="421282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E4FC6D-A6A7-A129-C6F9-3F7F0304B92F}"/>
              </a:ext>
            </a:extLst>
          </p:cNvPr>
          <p:cNvSpPr txBox="1"/>
          <p:nvPr/>
        </p:nvSpPr>
        <p:spPr>
          <a:xfrm>
            <a:off x="10670345" y="5698593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3D4CF1-0134-1355-0C1A-D6E98372DE21}"/>
              </a:ext>
            </a:extLst>
          </p:cNvPr>
          <p:cNvSpPr txBox="1"/>
          <p:nvPr/>
        </p:nvSpPr>
        <p:spPr>
          <a:xfrm>
            <a:off x="10670345" y="383376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B1514-4896-087A-8982-FE421F5E2778}"/>
              </a:ext>
            </a:extLst>
          </p:cNvPr>
          <p:cNvSpPr txBox="1"/>
          <p:nvPr/>
        </p:nvSpPr>
        <p:spPr>
          <a:xfrm>
            <a:off x="10670345" y="309777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5D480E-C25D-E6B2-17D5-15A9B88B22ED}"/>
              </a:ext>
            </a:extLst>
          </p:cNvPr>
          <p:cNvSpPr txBox="1"/>
          <p:nvPr/>
        </p:nvSpPr>
        <p:spPr>
          <a:xfrm>
            <a:off x="10670345" y="232815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E494D2-7D39-7F39-A086-25CD655C61F8}"/>
              </a:ext>
            </a:extLst>
          </p:cNvPr>
          <p:cNvSpPr txBox="1"/>
          <p:nvPr/>
        </p:nvSpPr>
        <p:spPr>
          <a:xfrm>
            <a:off x="10670345" y="270722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982A1-0D48-2E9C-6CA9-428724BB4001}"/>
              </a:ext>
            </a:extLst>
          </p:cNvPr>
          <p:cNvSpPr txBox="1"/>
          <p:nvPr/>
        </p:nvSpPr>
        <p:spPr>
          <a:xfrm>
            <a:off x="10670345" y="197062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8E5998-F373-168E-6D73-31AA69612A5E}"/>
              </a:ext>
            </a:extLst>
          </p:cNvPr>
          <p:cNvSpPr txBox="1"/>
          <p:nvPr/>
        </p:nvSpPr>
        <p:spPr>
          <a:xfrm>
            <a:off x="10670345" y="3456390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C39F3E-075F-7820-2216-9307881EA020}"/>
              </a:ext>
            </a:extLst>
          </p:cNvPr>
          <p:cNvSpPr txBox="1"/>
          <p:nvPr/>
        </p:nvSpPr>
        <p:spPr>
          <a:xfrm>
            <a:off x="10670345" y="158235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88F9D6-EC46-2AC1-F4BC-D58CA0800D15}"/>
              </a:ext>
            </a:extLst>
          </p:cNvPr>
          <p:cNvSpPr txBox="1"/>
          <p:nvPr/>
        </p:nvSpPr>
        <p:spPr>
          <a:xfrm>
            <a:off x="10670345" y="1200772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FE1B85-8D09-6458-64AB-FFFB7F80C7A3}"/>
              </a:ext>
            </a:extLst>
          </p:cNvPr>
          <p:cNvSpPr txBox="1"/>
          <p:nvPr/>
        </p:nvSpPr>
        <p:spPr>
          <a:xfrm>
            <a:off x="9405911" y="529777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9EA7A-84F6-36EA-B1FF-EDBB7A7DF5F0}"/>
              </a:ext>
            </a:extLst>
          </p:cNvPr>
          <p:cNvSpPr txBox="1"/>
          <p:nvPr/>
        </p:nvSpPr>
        <p:spPr>
          <a:xfrm>
            <a:off x="9396376" y="493974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0BD3A4-9B6E-5EF9-82D2-F2E77FFBFA16}"/>
              </a:ext>
            </a:extLst>
          </p:cNvPr>
          <p:cNvSpPr txBox="1"/>
          <p:nvPr/>
        </p:nvSpPr>
        <p:spPr>
          <a:xfrm>
            <a:off x="9396376" y="456970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9EB31E-89E5-AAE3-5549-995CF3F586A9}"/>
              </a:ext>
            </a:extLst>
          </p:cNvPr>
          <p:cNvSpPr txBox="1"/>
          <p:nvPr/>
        </p:nvSpPr>
        <p:spPr>
          <a:xfrm>
            <a:off x="9396376" y="420037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4CDFAA-3532-71C9-E6EB-F09FC72A423E}"/>
              </a:ext>
            </a:extLst>
          </p:cNvPr>
          <p:cNvSpPr txBox="1"/>
          <p:nvPr/>
        </p:nvSpPr>
        <p:spPr>
          <a:xfrm>
            <a:off x="9396376" y="383033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05EC14-0279-7352-41B9-A94EEAB0E80C}"/>
              </a:ext>
            </a:extLst>
          </p:cNvPr>
          <p:cNvSpPr txBox="1"/>
          <p:nvPr/>
        </p:nvSpPr>
        <p:spPr>
          <a:xfrm>
            <a:off x="9403902" y="346135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DED51F-6C56-B884-5993-6858A6A2080E}"/>
              </a:ext>
            </a:extLst>
          </p:cNvPr>
          <p:cNvSpPr txBox="1"/>
          <p:nvPr/>
        </p:nvSpPr>
        <p:spPr>
          <a:xfrm>
            <a:off x="9403902" y="309131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C841F7-EAEE-D544-ACC5-39E2F70F846B}"/>
              </a:ext>
            </a:extLst>
          </p:cNvPr>
          <p:cNvSpPr txBox="1"/>
          <p:nvPr/>
        </p:nvSpPr>
        <p:spPr>
          <a:xfrm>
            <a:off x="9411853" y="272127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AF759F-DFEF-35DF-A527-8C1FE354ACEF}"/>
              </a:ext>
            </a:extLst>
          </p:cNvPr>
          <p:cNvSpPr txBox="1"/>
          <p:nvPr/>
        </p:nvSpPr>
        <p:spPr>
          <a:xfrm>
            <a:off x="9411853" y="235124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AE860-542A-02C2-3553-8FFB419DB27E}"/>
              </a:ext>
            </a:extLst>
          </p:cNvPr>
          <p:cNvSpPr txBox="1"/>
          <p:nvPr/>
        </p:nvSpPr>
        <p:spPr>
          <a:xfrm>
            <a:off x="9411853" y="198791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3800EC-6A30-963E-505C-FBC59DA33526}"/>
              </a:ext>
            </a:extLst>
          </p:cNvPr>
          <p:cNvSpPr txBox="1"/>
          <p:nvPr/>
        </p:nvSpPr>
        <p:spPr>
          <a:xfrm>
            <a:off x="9411853" y="161787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B5BC1C-CAB0-CAF4-8FD0-013687D6E760}"/>
              </a:ext>
            </a:extLst>
          </p:cNvPr>
          <p:cNvSpPr txBox="1"/>
          <p:nvPr/>
        </p:nvSpPr>
        <p:spPr>
          <a:xfrm>
            <a:off x="9403902" y="124218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33052B-9823-91CD-DE02-4C27E2B268BC}"/>
              </a:ext>
            </a:extLst>
          </p:cNvPr>
          <p:cNvSpPr txBox="1"/>
          <p:nvPr/>
        </p:nvSpPr>
        <p:spPr>
          <a:xfrm>
            <a:off x="10669195" y="83744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993E8B-4340-4C07-FFDE-6B7989E5D1C7}"/>
              </a:ext>
            </a:extLst>
          </p:cNvPr>
          <p:cNvSpPr txBox="1"/>
          <p:nvPr/>
        </p:nvSpPr>
        <p:spPr>
          <a:xfrm>
            <a:off x="9402752" y="87885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E46EF6-BED4-CE0A-14B2-95891BE1EC17}"/>
              </a:ext>
            </a:extLst>
          </p:cNvPr>
          <p:cNvGrpSpPr/>
          <p:nvPr/>
        </p:nvGrpSpPr>
        <p:grpSpPr>
          <a:xfrm>
            <a:off x="9402318" y="4186758"/>
            <a:ext cx="1297067" cy="1491587"/>
            <a:chOff x="7864863" y="4787831"/>
            <a:chExt cx="1297067" cy="149158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12258F8-529C-5C68-6AE4-6206814A44FD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E0B48B9-E531-9A97-8DE8-7453880B28B5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D3E4E7F-6EFA-C275-D73C-901083AE8388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C15B04D-24A0-1C85-05FC-2AB4F6EDB131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59C2A46-F4B5-DA45-0E2D-BF1E529123E3}"/>
              </a:ext>
            </a:extLst>
          </p:cNvPr>
          <p:cNvGrpSpPr/>
          <p:nvPr/>
        </p:nvGrpSpPr>
        <p:grpSpPr>
          <a:xfrm>
            <a:off x="9406825" y="1218059"/>
            <a:ext cx="1297067" cy="1491587"/>
            <a:chOff x="7876140" y="1420771"/>
            <a:chExt cx="1297067" cy="149158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E02463-8CA1-3363-6B9A-0BE82C5FF0E3}"/>
                </a:ext>
              </a:extLst>
            </p:cNvPr>
            <p:cNvSpPr txBox="1"/>
            <p:nvPr/>
          </p:nvSpPr>
          <p:spPr>
            <a:xfrm>
              <a:off x="7885675" y="254302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4239B5-786C-3C0D-3F1B-91617DCECFEA}"/>
                </a:ext>
              </a:extLst>
            </p:cNvPr>
            <p:cNvSpPr txBox="1"/>
            <p:nvPr/>
          </p:nvSpPr>
          <p:spPr>
            <a:xfrm>
              <a:off x="7878923" y="216487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1005452-C116-1EF5-D2AC-4DB6F7CA9200}"/>
                </a:ext>
              </a:extLst>
            </p:cNvPr>
            <p:cNvSpPr txBox="1"/>
            <p:nvPr/>
          </p:nvSpPr>
          <p:spPr>
            <a:xfrm>
              <a:off x="7882082" y="1785103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970815-1862-CDA1-45F2-183C35F76B9A}"/>
                </a:ext>
              </a:extLst>
            </p:cNvPr>
            <p:cNvSpPr txBox="1"/>
            <p:nvPr/>
          </p:nvSpPr>
          <p:spPr>
            <a:xfrm>
              <a:off x="7876140" y="142077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ight Brace 45">
            <a:extLst>
              <a:ext uri="{FF2B5EF4-FFF2-40B4-BE49-F238E27FC236}">
                <a16:creationId xmlns:a16="http://schemas.microsoft.com/office/drawing/2014/main" id="{F8845759-5FC2-F798-B524-42617F96D8F4}"/>
              </a:ext>
            </a:extLst>
          </p:cNvPr>
          <p:cNvSpPr/>
          <p:nvPr/>
        </p:nvSpPr>
        <p:spPr>
          <a:xfrm rot="5400000">
            <a:off x="9833027" y="5574220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17BB7F-4085-8DD8-DC15-0109986375CE}"/>
              </a:ext>
            </a:extLst>
          </p:cNvPr>
          <p:cNvSpPr/>
          <p:nvPr/>
        </p:nvSpPr>
        <p:spPr>
          <a:xfrm>
            <a:off x="9634368" y="6359255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byte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48A5FCB-1072-5317-63EA-0CCA727EF2DF}"/>
              </a:ext>
            </a:extLst>
          </p:cNvPr>
          <p:cNvGrpSpPr/>
          <p:nvPr/>
        </p:nvGrpSpPr>
        <p:grpSpPr>
          <a:xfrm>
            <a:off x="9388425" y="2681150"/>
            <a:ext cx="1297067" cy="1491587"/>
            <a:chOff x="7864863" y="4787831"/>
            <a:chExt cx="1297067" cy="1491587"/>
          </a:xfrm>
          <a:solidFill>
            <a:schemeClr val="bg2">
              <a:lumMod val="90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8FF66A0-F2C4-D2BD-3D55-CE83EB4E08B2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CE1DF7B-20DB-5374-DFB3-38B2280F17B1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DB7DFC6-6E56-112D-8689-C81C60B6F065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DAC1BC3-A7A4-0F0A-5439-2B57688438E7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3A4D68E-DC90-5363-B6FF-2B23D1D6CCE2}"/>
              </a:ext>
            </a:extLst>
          </p:cNvPr>
          <p:cNvGrpSpPr/>
          <p:nvPr/>
        </p:nvGrpSpPr>
        <p:grpSpPr>
          <a:xfrm>
            <a:off x="7870533" y="5410003"/>
            <a:ext cx="910404" cy="338554"/>
            <a:chOff x="8736819" y="5693719"/>
            <a:chExt cx="910404" cy="33855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A2268C7-8330-91FC-7AF3-4A0A7D86138D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ptr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2158C75-30FD-1AD5-89DC-1FEE19E5C3DB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1" name="Right Arrow 60">
            <a:extLst>
              <a:ext uri="{FF2B5EF4-FFF2-40B4-BE49-F238E27FC236}">
                <a16:creationId xmlns:a16="http://schemas.microsoft.com/office/drawing/2014/main" id="{9C744A73-EA29-0658-0F5B-BF4C8096914F}"/>
              </a:ext>
            </a:extLst>
          </p:cNvPr>
          <p:cNvSpPr/>
          <p:nvPr/>
        </p:nvSpPr>
        <p:spPr>
          <a:xfrm>
            <a:off x="8618079" y="5575233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Up-Down Arrow 61">
            <a:extLst>
              <a:ext uri="{FF2B5EF4-FFF2-40B4-BE49-F238E27FC236}">
                <a16:creationId xmlns:a16="http://schemas.microsoft.com/office/drawing/2014/main" id="{607EF3C7-ED81-EC6C-4F17-4E46213A21D2}"/>
              </a:ext>
            </a:extLst>
          </p:cNvPr>
          <p:cNvSpPr/>
          <p:nvPr/>
        </p:nvSpPr>
        <p:spPr>
          <a:xfrm>
            <a:off x="9212089" y="1242184"/>
            <a:ext cx="133904" cy="43970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B61865-7D86-4D68-7E9F-15CCADC6C86D}"/>
              </a:ext>
            </a:extLst>
          </p:cNvPr>
          <p:cNvSpPr txBox="1"/>
          <p:nvPr/>
        </p:nvSpPr>
        <p:spPr>
          <a:xfrm>
            <a:off x="599044" y="1137852"/>
            <a:ext cx="6136616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indent="-103188"/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x[] = {0xd4c3b2a1, 0xd4c3b200, 0x12345684};</a:t>
            </a:r>
          </a:p>
          <a:p>
            <a:pPr indent="-103188"/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j = 0; j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("%#x\n", x[j]);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C531C1-BDE4-D62C-E45C-2CF8C71BBC27}"/>
              </a:ext>
            </a:extLst>
          </p:cNvPr>
          <p:cNvSpPr txBox="1"/>
          <p:nvPr/>
        </p:nvSpPr>
        <p:spPr>
          <a:xfrm>
            <a:off x="6426371" y="2350681"/>
            <a:ext cx="2590774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= 3;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actual space used =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(*x);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= 12</a:t>
            </a:r>
          </a:p>
        </p:txBody>
      </p:sp>
    </p:spTree>
    <p:extLst>
      <p:ext uri="{BB962C8B-B14F-4D97-AF65-F5344CB8AC3E}">
        <p14:creationId xmlns:p14="http://schemas.microsoft.com/office/powerpoint/2010/main" val="128259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4" y="204230"/>
            <a:ext cx="10515600" cy="555661"/>
          </a:xfrm>
        </p:spPr>
        <p:txBody>
          <a:bodyPr/>
          <a:lstStyle/>
          <a:p>
            <a:r>
              <a:rPr lang="en-US" dirty="0"/>
              <a:t>Character I/O (Also the Primary loop in PA3)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DCCE9780-A01A-BD4B-AC1A-9A6D324D151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9085" y="812767"/>
            <a:ext cx="6975063" cy="4516887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// copy stdin to </a:t>
            </a:r>
            <a:r>
              <a:rPr lang="en-US" altLang="en-US" sz="1800" b="1" i="1" dirty="0" err="1">
                <a:solidFill>
                  <a:srgbClr val="2C895B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 one char at a time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((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!= EOF)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(void)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ignore return value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A10A4F74-6F65-B54E-A7FA-082D19D34CF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82010" y="820100"/>
            <a:ext cx="2373034" cy="2605682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8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%./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a &gt; 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723BA-73DE-2D41-8FA1-6B0250A74F2A}"/>
              </a:ext>
            </a:extLst>
          </p:cNvPr>
          <p:cNvGrpSpPr/>
          <p:nvPr/>
        </p:nvGrpSpPr>
        <p:grpSpPr>
          <a:xfrm>
            <a:off x="3588429" y="1663963"/>
            <a:ext cx="3527496" cy="1861753"/>
            <a:chOff x="9140875" y="2856669"/>
            <a:chExt cx="3527496" cy="186175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F37A33-E418-1046-BDA5-EBC0B32DA82B}"/>
                </a:ext>
              </a:extLst>
            </p:cNvPr>
            <p:cNvSpPr txBox="1"/>
            <p:nvPr/>
          </p:nvSpPr>
          <p:spPr>
            <a:xfrm>
              <a:off x="9140875" y="2856669"/>
              <a:ext cx="3527496" cy="9233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 to handle EOF </a:t>
              </a:r>
            </a:p>
            <a:p>
              <a:r>
                <a:rPr lang="en-US" dirty="0">
                  <a:solidFill>
                    <a:srgbClr val="2C895B"/>
                  </a:solidFill>
                </a:rPr>
                <a:t>EOF is a macro integer in </a:t>
              </a:r>
              <a:r>
                <a:rPr lang="en-US" dirty="0" err="1">
                  <a:solidFill>
                    <a:srgbClr val="2C895B"/>
                  </a:solidFill>
                </a:rPr>
                <a:t>stdio.h</a:t>
              </a:r>
              <a:endParaRPr lang="en-US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294F47-B639-7E4C-8D53-FE81C26A1D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6845" y="3832875"/>
              <a:ext cx="510102" cy="8855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F593AF-E25F-AC44-BCE5-1893A44AF808}"/>
              </a:ext>
            </a:extLst>
          </p:cNvPr>
          <p:cNvGrpSpPr/>
          <p:nvPr/>
        </p:nvGrpSpPr>
        <p:grpSpPr>
          <a:xfrm>
            <a:off x="1910674" y="4103252"/>
            <a:ext cx="8514523" cy="1687937"/>
            <a:chOff x="7680190" y="4371238"/>
            <a:chExt cx="8514523" cy="168793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2BD0A5-8E67-434B-AB22-C6C7C6CCD8FA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7680190" y="4371238"/>
              <a:ext cx="2332424" cy="94927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6D4D55-E265-0140-9AF4-41B69FB076B4}"/>
                </a:ext>
              </a:extLst>
            </p:cNvPr>
            <p:cNvSpPr txBox="1"/>
            <p:nvPr/>
          </p:nvSpPr>
          <p:spPr>
            <a:xfrm>
              <a:off x="10012614" y="4581847"/>
              <a:ext cx="6182099" cy="14773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codes </a:t>
              </a:r>
              <a:r>
                <a:rPr lang="en-US" dirty="0">
                  <a:solidFill>
                    <a:srgbClr val="F37440"/>
                  </a:solidFill>
                </a:rPr>
                <a:t>unless you do not need it</a:t>
              </a:r>
              <a:endParaRPr lang="en-US" dirty="0">
                <a:solidFill>
                  <a:schemeClr val="accent1"/>
                </a:solidFill>
              </a:endParaRP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Sometimes you may see a (void) cast which indicates </a:t>
              </a:r>
              <a:r>
                <a:rPr lang="en-US" b="1" i="1" dirty="0">
                  <a:solidFill>
                    <a:srgbClr val="7030A0"/>
                  </a:solidFill>
                </a:rPr>
                <a:t>ignoring the return value is deliberate</a:t>
              </a:r>
              <a:r>
                <a:rPr lang="en-US" dirty="0">
                  <a:solidFill>
                    <a:schemeClr val="accent1"/>
                  </a:solidFill>
                </a:rPr>
                <a:t> this is often required by many coding standards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102D1B-4C55-484B-8EE2-EFFAB76DDB84}"/>
              </a:ext>
            </a:extLst>
          </p:cNvPr>
          <p:cNvGrpSpPr/>
          <p:nvPr/>
        </p:nvGrpSpPr>
        <p:grpSpPr>
          <a:xfrm>
            <a:off x="8018433" y="1096247"/>
            <a:ext cx="3963954" cy="1309231"/>
            <a:chOff x="8150400" y="1308844"/>
            <a:chExt cx="3963954" cy="1309231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3E824D4-BBC2-CF48-ACC3-9193F0E0624E}"/>
                </a:ext>
              </a:extLst>
            </p:cNvPr>
            <p:cNvSpPr txBox="1"/>
            <p:nvPr/>
          </p:nvSpPr>
          <p:spPr>
            <a:xfrm>
              <a:off x="9927688" y="1308844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DDE03B7-6A0C-8345-AA62-E1D93E7F83DB}"/>
                </a:ext>
              </a:extLst>
            </p:cNvPr>
            <p:cNvSpPr txBox="1"/>
            <p:nvPr/>
          </p:nvSpPr>
          <p:spPr>
            <a:xfrm>
              <a:off x="9927688" y="1805949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Printed by program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E8B7A02-4406-4B45-981B-149DC15889CD}"/>
                </a:ext>
              </a:extLst>
            </p:cNvPr>
            <p:cNvSpPr txBox="1"/>
            <p:nvPr/>
          </p:nvSpPr>
          <p:spPr>
            <a:xfrm>
              <a:off x="9927688" y="2248743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3E6D3AD0-884B-EE44-96BE-AB06FFC69409}"/>
                </a:ext>
              </a:extLst>
            </p:cNvPr>
            <p:cNvSpPr/>
            <p:nvPr/>
          </p:nvSpPr>
          <p:spPr>
            <a:xfrm>
              <a:off x="9532800" y="1493510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Left Arrow 161">
              <a:extLst>
                <a:ext uri="{FF2B5EF4-FFF2-40B4-BE49-F238E27FC236}">
                  <a16:creationId xmlns:a16="http://schemas.microsoft.com/office/drawing/2014/main" id="{B2417F17-721A-9940-A6C4-F3E2CF36CBA8}"/>
                </a:ext>
              </a:extLst>
            </p:cNvPr>
            <p:cNvSpPr/>
            <p:nvPr/>
          </p:nvSpPr>
          <p:spPr>
            <a:xfrm>
              <a:off x="9532800" y="1955175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Left Arrow 162">
              <a:extLst>
                <a:ext uri="{FF2B5EF4-FFF2-40B4-BE49-F238E27FC236}">
                  <a16:creationId xmlns:a16="http://schemas.microsoft.com/office/drawing/2014/main" id="{3B18EA30-269C-4045-B761-C107B2CFE6F2}"/>
                </a:ext>
              </a:extLst>
            </p:cNvPr>
            <p:cNvSpPr/>
            <p:nvPr/>
          </p:nvSpPr>
          <p:spPr>
            <a:xfrm>
              <a:off x="8150400" y="2377776"/>
              <a:ext cx="176177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2EA9FB-AE34-41A4-749A-3A58460B3270}"/>
              </a:ext>
            </a:extLst>
          </p:cNvPr>
          <p:cNvGrpSpPr/>
          <p:nvPr/>
        </p:nvGrpSpPr>
        <p:grpSpPr>
          <a:xfrm>
            <a:off x="9544721" y="2878288"/>
            <a:ext cx="2489884" cy="369332"/>
            <a:chOff x="10018437" y="1120221"/>
            <a:chExt cx="248988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05280E-519E-B516-1C29-81539A3B2491}"/>
                </a:ext>
              </a:extLst>
            </p:cNvPr>
            <p:cNvSpPr txBox="1"/>
            <p:nvPr/>
          </p:nvSpPr>
          <p:spPr>
            <a:xfrm>
              <a:off x="10241047" y="1120221"/>
              <a:ext cx="2267274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Copies file a to file b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ED2295B9-CFA6-3092-80DA-A208927EA193}"/>
                </a:ext>
              </a:extLst>
            </p:cNvPr>
            <p:cNvSpPr/>
            <p:nvPr/>
          </p:nvSpPr>
          <p:spPr>
            <a:xfrm>
              <a:off x="10018437" y="1282280"/>
              <a:ext cx="24530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662D4D-4944-DB5D-C20D-69892B818949}"/>
              </a:ext>
            </a:extLst>
          </p:cNvPr>
          <p:cNvSpPr txBox="1"/>
          <p:nvPr/>
        </p:nvSpPr>
        <p:spPr>
          <a:xfrm>
            <a:off x="1739585" y="6102654"/>
            <a:ext cx="62760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sure you use int variable with </a:t>
            </a:r>
            <a:r>
              <a:rPr lang="en-US" dirty="0" err="1">
                <a:solidFill>
                  <a:srgbClr val="FF0000"/>
                </a:solidFill>
              </a:rPr>
              <a:t>getchar</a:t>
            </a:r>
            <a:r>
              <a:rPr lang="en-US" dirty="0">
                <a:solidFill>
                  <a:srgbClr val="FF0000"/>
                </a:solidFill>
              </a:rPr>
              <a:t>() and </a:t>
            </a:r>
            <a:r>
              <a:rPr lang="en-US" dirty="0" err="1">
                <a:solidFill>
                  <a:srgbClr val="FF0000"/>
                </a:solidFill>
              </a:rPr>
              <a:t>putchar</a:t>
            </a:r>
            <a:r>
              <a:rPr lang="en-US" dirty="0">
                <a:solidFill>
                  <a:srgbClr val="FF0000"/>
                </a:solidFill>
              </a:rPr>
              <a:t>()!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EDAF-10E5-0B42-9BD7-74A90392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40" y="272731"/>
            <a:ext cx="10515600" cy="543748"/>
          </a:xfrm>
        </p:spPr>
        <p:txBody>
          <a:bodyPr/>
          <a:lstStyle/>
          <a:p>
            <a:r>
              <a:rPr lang="en-US" dirty="0"/>
              <a:t>Fast Ways to Traverse an Array: Use a Limit Pointer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64D4A3B-08D9-C845-8776-62FD6340006D}"/>
              </a:ext>
            </a:extLst>
          </p:cNvPr>
          <p:cNvSpPr/>
          <p:nvPr/>
        </p:nvSpPr>
        <p:spPr bwMode="auto">
          <a:xfrm>
            <a:off x="309920" y="1101956"/>
            <a:ext cx="7340442" cy="545343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x[] = {0xd4c3b2a1, 0xd4c3b200, 0x12345684};</a:t>
            </a:r>
          </a:p>
          <a:p>
            <a:pPr indent="-103188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x;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//or &amp;x[0]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("%#x\n",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2EB7138-840C-3C4D-AEF3-893D454CF383}"/>
              </a:ext>
            </a:extLst>
          </p:cNvPr>
          <p:cNvSpPr txBox="1"/>
          <p:nvPr/>
        </p:nvSpPr>
        <p:spPr>
          <a:xfrm>
            <a:off x="9405911" y="566104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40757-CD65-8143-A55A-C3F941C483E8}"/>
              </a:ext>
            </a:extLst>
          </p:cNvPr>
          <p:cNvSpPr txBox="1"/>
          <p:nvPr/>
        </p:nvSpPr>
        <p:spPr>
          <a:xfrm>
            <a:off x="10639354" y="530639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AA8A37-A4C3-8E49-A310-09CFCB7E4985}"/>
              </a:ext>
            </a:extLst>
          </p:cNvPr>
          <p:cNvSpPr txBox="1"/>
          <p:nvPr/>
        </p:nvSpPr>
        <p:spPr>
          <a:xfrm>
            <a:off x="10670345" y="456358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032C9F8-DDC5-D840-AE35-0F6740605AF9}"/>
              </a:ext>
            </a:extLst>
          </p:cNvPr>
          <p:cNvSpPr txBox="1"/>
          <p:nvPr/>
        </p:nvSpPr>
        <p:spPr>
          <a:xfrm>
            <a:off x="10670345" y="494265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ABB419F-B0DD-1F47-8CD1-9AAAF23A582F}"/>
              </a:ext>
            </a:extLst>
          </p:cNvPr>
          <p:cNvSpPr txBox="1"/>
          <p:nvPr/>
        </p:nvSpPr>
        <p:spPr>
          <a:xfrm>
            <a:off x="10670345" y="420605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84752D3-4589-A64C-AD67-EBF2C9E04242}"/>
              </a:ext>
            </a:extLst>
          </p:cNvPr>
          <p:cNvSpPr txBox="1"/>
          <p:nvPr/>
        </p:nvSpPr>
        <p:spPr>
          <a:xfrm>
            <a:off x="10670345" y="569182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0x1234567f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13FF8A1-3F55-D148-B4E7-D006864CCAD3}"/>
              </a:ext>
            </a:extLst>
          </p:cNvPr>
          <p:cNvSpPr txBox="1"/>
          <p:nvPr/>
        </p:nvSpPr>
        <p:spPr>
          <a:xfrm>
            <a:off x="10670345" y="3826993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A190BD0-7A1B-C940-BA4E-BBA05A843B40}"/>
              </a:ext>
            </a:extLst>
          </p:cNvPr>
          <p:cNvSpPr txBox="1"/>
          <p:nvPr/>
        </p:nvSpPr>
        <p:spPr>
          <a:xfrm>
            <a:off x="10670345" y="309100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4BB9CB6-E764-4049-BBEC-369C6507A179}"/>
              </a:ext>
            </a:extLst>
          </p:cNvPr>
          <p:cNvSpPr txBox="1"/>
          <p:nvPr/>
        </p:nvSpPr>
        <p:spPr>
          <a:xfrm>
            <a:off x="10670345" y="232138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661F4E8-21F8-D047-B64C-6A36E17C0CE1}"/>
              </a:ext>
            </a:extLst>
          </p:cNvPr>
          <p:cNvSpPr txBox="1"/>
          <p:nvPr/>
        </p:nvSpPr>
        <p:spPr>
          <a:xfrm>
            <a:off x="10670345" y="2700449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0x12345687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4F23D7E-CE7E-A546-977D-C8B5D2E90548}"/>
              </a:ext>
            </a:extLst>
          </p:cNvPr>
          <p:cNvSpPr txBox="1"/>
          <p:nvPr/>
        </p:nvSpPr>
        <p:spPr>
          <a:xfrm>
            <a:off x="10670345" y="196385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0464BD8-712A-AF4C-8165-3E6F0A678137}"/>
              </a:ext>
            </a:extLst>
          </p:cNvPr>
          <p:cNvSpPr txBox="1"/>
          <p:nvPr/>
        </p:nvSpPr>
        <p:spPr>
          <a:xfrm>
            <a:off x="10670345" y="3449617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F476414-6087-884B-A851-2EC6C0B1DF20}"/>
              </a:ext>
            </a:extLst>
          </p:cNvPr>
          <p:cNvSpPr txBox="1"/>
          <p:nvPr/>
        </p:nvSpPr>
        <p:spPr>
          <a:xfrm>
            <a:off x="10670345" y="1575583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985E7D1-31CC-7843-99A4-404AD037773E}"/>
              </a:ext>
            </a:extLst>
          </p:cNvPr>
          <p:cNvSpPr txBox="1"/>
          <p:nvPr/>
        </p:nvSpPr>
        <p:spPr>
          <a:xfrm>
            <a:off x="10670345" y="1193999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0x1234568b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F996013-E9E9-0B48-910C-D8B40A06CF79}"/>
              </a:ext>
            </a:extLst>
          </p:cNvPr>
          <p:cNvSpPr txBox="1"/>
          <p:nvPr/>
        </p:nvSpPr>
        <p:spPr>
          <a:xfrm>
            <a:off x="9405911" y="529100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35D6DF5-B02F-514E-89C2-D60CB4FDAE9D}"/>
              </a:ext>
            </a:extLst>
          </p:cNvPr>
          <p:cNvSpPr txBox="1"/>
          <p:nvPr/>
        </p:nvSpPr>
        <p:spPr>
          <a:xfrm>
            <a:off x="9396376" y="493297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87938CC-D7A3-AC47-89C3-2A8D085762CA}"/>
              </a:ext>
            </a:extLst>
          </p:cNvPr>
          <p:cNvSpPr txBox="1"/>
          <p:nvPr/>
        </p:nvSpPr>
        <p:spPr>
          <a:xfrm>
            <a:off x="9396376" y="456293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C91069-115F-9E40-A313-DF12DD304B1F}"/>
              </a:ext>
            </a:extLst>
          </p:cNvPr>
          <p:cNvSpPr txBox="1"/>
          <p:nvPr/>
        </p:nvSpPr>
        <p:spPr>
          <a:xfrm>
            <a:off x="9396376" y="419360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07DFBB-3F55-4145-A10E-625CFDFBF0F5}"/>
              </a:ext>
            </a:extLst>
          </p:cNvPr>
          <p:cNvSpPr txBox="1"/>
          <p:nvPr/>
        </p:nvSpPr>
        <p:spPr>
          <a:xfrm>
            <a:off x="9396376" y="382356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FDF8F2E-FEEB-AA42-BD63-91A0A5E0CD7D}"/>
              </a:ext>
            </a:extLst>
          </p:cNvPr>
          <p:cNvSpPr txBox="1"/>
          <p:nvPr/>
        </p:nvSpPr>
        <p:spPr>
          <a:xfrm>
            <a:off x="9403902" y="345458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09B19BD-7F34-D440-BF38-33FAE90FBE78}"/>
              </a:ext>
            </a:extLst>
          </p:cNvPr>
          <p:cNvSpPr txBox="1"/>
          <p:nvPr/>
        </p:nvSpPr>
        <p:spPr>
          <a:xfrm>
            <a:off x="9403902" y="308454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FEAD43-8056-F04B-997D-0F94575890AD}"/>
              </a:ext>
            </a:extLst>
          </p:cNvPr>
          <p:cNvSpPr txBox="1"/>
          <p:nvPr/>
        </p:nvSpPr>
        <p:spPr>
          <a:xfrm>
            <a:off x="9411853" y="271450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A539764-1051-924A-9B35-DAA0051D1E89}"/>
              </a:ext>
            </a:extLst>
          </p:cNvPr>
          <p:cNvSpPr txBox="1"/>
          <p:nvPr/>
        </p:nvSpPr>
        <p:spPr>
          <a:xfrm>
            <a:off x="9411853" y="234446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EFDFB9F-1C33-2B45-B569-CBACA35FC68C}"/>
              </a:ext>
            </a:extLst>
          </p:cNvPr>
          <p:cNvSpPr txBox="1"/>
          <p:nvPr/>
        </p:nvSpPr>
        <p:spPr>
          <a:xfrm>
            <a:off x="9411853" y="198113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F495486-EC0B-5140-8203-966493B7C009}"/>
              </a:ext>
            </a:extLst>
          </p:cNvPr>
          <p:cNvSpPr txBox="1"/>
          <p:nvPr/>
        </p:nvSpPr>
        <p:spPr>
          <a:xfrm>
            <a:off x="9411853" y="161110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C0641AD-76B3-194D-B65A-B8FA78497BE0}"/>
              </a:ext>
            </a:extLst>
          </p:cNvPr>
          <p:cNvSpPr txBox="1"/>
          <p:nvPr/>
        </p:nvSpPr>
        <p:spPr>
          <a:xfrm>
            <a:off x="9403902" y="123541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2468A2B-2584-6A4B-812C-2048EF23F7C8}"/>
              </a:ext>
            </a:extLst>
          </p:cNvPr>
          <p:cNvSpPr txBox="1"/>
          <p:nvPr/>
        </p:nvSpPr>
        <p:spPr>
          <a:xfrm>
            <a:off x="10669195" y="83067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0x1234568c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F635E6-3057-B744-8171-681BFA1CF2DA}"/>
              </a:ext>
            </a:extLst>
          </p:cNvPr>
          <p:cNvSpPr txBox="1"/>
          <p:nvPr/>
        </p:nvSpPr>
        <p:spPr>
          <a:xfrm>
            <a:off x="9402752" y="87208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D70EB36-6C5E-4C4F-BBCC-D99D64804156}"/>
              </a:ext>
            </a:extLst>
          </p:cNvPr>
          <p:cNvGrpSpPr/>
          <p:nvPr/>
        </p:nvGrpSpPr>
        <p:grpSpPr>
          <a:xfrm>
            <a:off x="9402318" y="4179985"/>
            <a:ext cx="1297067" cy="1491587"/>
            <a:chOff x="7864863" y="4787831"/>
            <a:chExt cx="1297067" cy="1491587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1B4CAD8-331B-9847-A062-20525BCC5E1A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BA3B8D3-7FDF-0744-BBD3-F52313728B4C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18EEDA3-A075-764F-8FF7-1A4596F44129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B858F8C-9E96-6940-9157-C202A535B545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8D95BBA-D63A-5D4B-AADE-F274A10C711A}"/>
              </a:ext>
            </a:extLst>
          </p:cNvPr>
          <p:cNvGrpSpPr/>
          <p:nvPr/>
        </p:nvGrpSpPr>
        <p:grpSpPr>
          <a:xfrm>
            <a:off x="9406825" y="1211286"/>
            <a:ext cx="1297067" cy="1491587"/>
            <a:chOff x="7876140" y="1420771"/>
            <a:chExt cx="1297067" cy="1491587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0528F05-15FF-2A46-BE70-7F67D815127A}"/>
                </a:ext>
              </a:extLst>
            </p:cNvPr>
            <p:cNvSpPr txBox="1"/>
            <p:nvPr/>
          </p:nvSpPr>
          <p:spPr>
            <a:xfrm>
              <a:off x="7885675" y="254302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E79FFCD-7775-D24A-8EA5-F2D0EF58757F}"/>
                </a:ext>
              </a:extLst>
            </p:cNvPr>
            <p:cNvSpPr txBox="1"/>
            <p:nvPr/>
          </p:nvSpPr>
          <p:spPr>
            <a:xfrm>
              <a:off x="7878923" y="216487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5EA0E4C-72F6-2E4D-B095-EF69DDCB806A}"/>
                </a:ext>
              </a:extLst>
            </p:cNvPr>
            <p:cNvSpPr txBox="1"/>
            <p:nvPr/>
          </p:nvSpPr>
          <p:spPr>
            <a:xfrm>
              <a:off x="7882082" y="1785103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200C9DA-202F-AF46-9C56-8D2ABABB7E63}"/>
                </a:ext>
              </a:extLst>
            </p:cNvPr>
            <p:cNvSpPr txBox="1"/>
            <p:nvPr/>
          </p:nvSpPr>
          <p:spPr>
            <a:xfrm>
              <a:off x="7876140" y="142077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B6A9D216-D1F5-924E-B53A-F41569DCFCEB}"/>
              </a:ext>
            </a:extLst>
          </p:cNvPr>
          <p:cNvSpPr/>
          <p:nvPr/>
        </p:nvSpPr>
        <p:spPr>
          <a:xfrm rot="5400000">
            <a:off x="9833027" y="5567447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3F43A82-BBE7-9943-8BCA-FB0B443CA79D}"/>
              </a:ext>
            </a:extLst>
          </p:cNvPr>
          <p:cNvSpPr/>
          <p:nvPr/>
        </p:nvSpPr>
        <p:spPr>
          <a:xfrm>
            <a:off x="9634368" y="635248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byte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37268F9-50D2-BC4C-933C-100CC97781B0}"/>
              </a:ext>
            </a:extLst>
          </p:cNvPr>
          <p:cNvGrpSpPr/>
          <p:nvPr/>
        </p:nvGrpSpPr>
        <p:grpSpPr>
          <a:xfrm>
            <a:off x="9388425" y="2674377"/>
            <a:ext cx="1297067" cy="1491587"/>
            <a:chOff x="7864863" y="4787831"/>
            <a:chExt cx="1297067" cy="1491587"/>
          </a:xfrm>
          <a:solidFill>
            <a:schemeClr val="bg2">
              <a:lumMod val="90000"/>
            </a:schemeClr>
          </a:solidFill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0C7DE89-BFD2-9747-9EF7-C8F68F0D6D68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F5CD394-C536-B74C-9E8B-3AE29B5F6D62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99DE571-E898-4A4F-9DA6-E26E0923C8C8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7FE75BD-7332-AD46-BD10-79C4E3CB151C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5BFFC41-9EBF-FC41-AB86-F2EEF17EAA4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E395B878-3EB7-9042-A6CD-4B6DE0FAF70A}"/>
              </a:ext>
            </a:extLst>
          </p:cNvPr>
          <p:cNvSpPr/>
          <p:nvPr/>
        </p:nvSpPr>
        <p:spPr bwMode="auto">
          <a:xfrm>
            <a:off x="4540809" y="5006392"/>
            <a:ext cx="2188509" cy="1384402"/>
          </a:xfrm>
          <a:prstGeom prst="roundRect">
            <a:avLst>
              <a:gd name="adj" fmla="val 1569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% ./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0xd4c3b2a1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0xd4c3b200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F25E29E-4F9C-F24D-A839-FDFA7DA45E7F}"/>
              </a:ext>
            </a:extLst>
          </p:cNvPr>
          <p:cNvGrpSpPr/>
          <p:nvPr/>
        </p:nvGrpSpPr>
        <p:grpSpPr>
          <a:xfrm>
            <a:off x="8174478" y="946324"/>
            <a:ext cx="910404" cy="338554"/>
            <a:chOff x="8736819" y="5693719"/>
            <a:chExt cx="910404" cy="33855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9D90E7-46D0-6B48-8327-A86CCC2C9D53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xpt</a:t>
              </a:r>
              <a:endParaRPr lang="en-US" sz="1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457DA61-F092-244F-804E-98D24649F5E9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A065427D-4C81-F84B-BA75-50B6F3713BDA}"/>
              </a:ext>
            </a:extLst>
          </p:cNvPr>
          <p:cNvSpPr/>
          <p:nvPr/>
        </p:nvSpPr>
        <p:spPr>
          <a:xfrm>
            <a:off x="8806329" y="1094616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7FFD8D-89D0-F141-B504-54F3E6E47DD5}"/>
              </a:ext>
            </a:extLst>
          </p:cNvPr>
          <p:cNvGrpSpPr/>
          <p:nvPr/>
        </p:nvGrpSpPr>
        <p:grpSpPr>
          <a:xfrm>
            <a:off x="8149086" y="5411284"/>
            <a:ext cx="910404" cy="338554"/>
            <a:chOff x="8736819" y="5693719"/>
            <a:chExt cx="910404" cy="33855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2B435DA-48B7-CE48-8F3B-529252C24AB7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ptr</a:t>
              </a:r>
              <a:endParaRPr lang="en-US" sz="16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A992FD8-1538-FF44-9024-F59BC38070EF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ight Arrow 71">
            <a:extLst>
              <a:ext uri="{FF2B5EF4-FFF2-40B4-BE49-F238E27FC236}">
                <a16:creationId xmlns:a16="http://schemas.microsoft.com/office/drawing/2014/main" id="{26A0F48C-CF0B-904C-ABCA-8F642BA5DE0B}"/>
              </a:ext>
            </a:extLst>
          </p:cNvPr>
          <p:cNvSpPr/>
          <p:nvPr/>
        </p:nvSpPr>
        <p:spPr>
          <a:xfrm>
            <a:off x="8780937" y="5559576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-Down Arrow 5">
            <a:extLst>
              <a:ext uri="{FF2B5EF4-FFF2-40B4-BE49-F238E27FC236}">
                <a16:creationId xmlns:a16="http://schemas.microsoft.com/office/drawing/2014/main" id="{C3C3E07C-62FD-D94B-9763-1194F75B9BC8}"/>
              </a:ext>
            </a:extLst>
          </p:cNvPr>
          <p:cNvSpPr/>
          <p:nvPr/>
        </p:nvSpPr>
        <p:spPr>
          <a:xfrm>
            <a:off x="9163959" y="1284878"/>
            <a:ext cx="172206" cy="42772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AB9E1F-9071-2544-9EB6-A5831AC04BBA}"/>
              </a:ext>
            </a:extLst>
          </p:cNvPr>
          <p:cNvSpPr txBox="1"/>
          <p:nvPr/>
        </p:nvSpPr>
        <p:spPr>
          <a:xfrm>
            <a:off x="458676" y="3830335"/>
            <a:ext cx="3127412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xpt</a:t>
            </a:r>
            <a:r>
              <a:rPr lang="en-US" sz="2000" dirty="0">
                <a:solidFill>
                  <a:schemeClr val="tx2"/>
                </a:solidFill>
              </a:rPr>
              <a:t> is a </a:t>
            </a:r>
            <a:r>
              <a:rPr lang="en-US" sz="2000" b="1" dirty="0">
                <a:solidFill>
                  <a:srgbClr val="0070C0"/>
                </a:solidFill>
              </a:rPr>
              <a:t>loop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limit pointer</a:t>
            </a:r>
          </a:p>
          <a:p>
            <a:r>
              <a:rPr lang="en-US" sz="2000" dirty="0">
                <a:solidFill>
                  <a:schemeClr val="tx2"/>
                </a:solidFill>
              </a:rPr>
              <a:t>it </a:t>
            </a:r>
            <a:r>
              <a:rPr lang="en-US" sz="2000" dirty="0">
                <a:solidFill>
                  <a:srgbClr val="2C895B"/>
                </a:solidFill>
              </a:rPr>
              <a:t>points </a:t>
            </a:r>
            <a:r>
              <a:rPr lang="en-US" sz="2000" b="1" dirty="0">
                <a:solidFill>
                  <a:srgbClr val="2C895B"/>
                </a:solidFill>
              </a:rPr>
              <a:t>1 element past </a:t>
            </a:r>
            <a:r>
              <a:rPr lang="en-US" sz="2000" dirty="0">
                <a:solidFill>
                  <a:srgbClr val="2C895B"/>
                </a:solidFill>
              </a:rPr>
              <a:t>the end of the array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22D307-6362-5E4A-A833-EFACF9ED2C9E}"/>
              </a:ext>
            </a:extLst>
          </p:cNvPr>
          <p:cNvCxnSpPr>
            <a:cxnSpLocks/>
          </p:cNvCxnSpPr>
          <p:nvPr/>
        </p:nvCxnSpPr>
        <p:spPr>
          <a:xfrm flipV="1">
            <a:off x="861889" y="3551386"/>
            <a:ext cx="0" cy="25201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C33DC7-6201-57C2-7561-EFC347B6B9CC}"/>
              </a:ext>
            </a:extLst>
          </p:cNvPr>
          <p:cNvSpPr txBox="1"/>
          <p:nvPr/>
        </p:nvSpPr>
        <p:spPr>
          <a:xfrm>
            <a:off x="6426371" y="2350681"/>
            <a:ext cx="2590774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= 3;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actual space used =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(*x);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= 12</a:t>
            </a:r>
          </a:p>
        </p:txBody>
      </p:sp>
    </p:spTree>
    <p:extLst>
      <p:ext uri="{BB962C8B-B14F-4D97-AF65-F5344CB8AC3E}">
        <p14:creationId xmlns:p14="http://schemas.microsoft.com/office/powerpoint/2010/main" val="11015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592" y="2686675"/>
            <a:ext cx="11551321" cy="39832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How can you have an </a:t>
            </a:r>
            <a:r>
              <a:rPr lang="en-US" sz="2000" dirty="0">
                <a:solidFill>
                  <a:srgbClr val="FF0000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when reading from a keyboard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stdio</a:t>
            </a:r>
            <a:r>
              <a:rPr lang="en-US" sz="2000" dirty="0"/>
              <a:t> I/O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library functions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designed</a:t>
            </a:r>
            <a:r>
              <a:rPr lang="en-US" sz="2000" dirty="0">
                <a:solidFill>
                  <a:srgbClr val="0070C0"/>
                </a:solidFill>
              </a:rPr>
              <a:t> to work primarily on </a:t>
            </a:r>
            <a:r>
              <a:rPr lang="en-US" sz="2000" b="1" dirty="0">
                <a:solidFill>
                  <a:srgbClr val="0070C0"/>
                </a:solidFill>
              </a:rPr>
              <a:t>files</a:t>
            </a:r>
            <a:endParaRPr lang="en-US" sz="2000" b="1" dirty="0"/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With </a:t>
            </a:r>
            <a:r>
              <a:rPr lang="en-US" sz="2000" dirty="0">
                <a:solidFill>
                  <a:srgbClr val="0070C0"/>
                </a:solidFill>
              </a:rPr>
              <a:t>keyboard devices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semantics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of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0070C0"/>
                </a:solidFill>
              </a:rPr>
              <a:t>file operations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needs to be </a:t>
            </a:r>
            <a:r>
              <a:rPr lang="en-US" sz="2000" i="1" dirty="0">
                <a:solidFill>
                  <a:srgbClr val="0070C0"/>
                </a:solidFill>
              </a:rPr>
              <a:t>"simulated"</a:t>
            </a:r>
          </a:p>
          <a:p>
            <a:r>
              <a:rPr lang="en-US" altLang="en-US" sz="2000" dirty="0">
                <a:solidFill>
                  <a:srgbClr val="00B050"/>
                </a:solidFill>
              </a:rPr>
              <a:t>Example: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when a program (or a shell) is </a:t>
            </a:r>
            <a:r>
              <a:rPr lang="en-US" altLang="en-US" sz="2000" dirty="0">
                <a:solidFill>
                  <a:srgbClr val="0070C0"/>
                </a:solidFill>
              </a:rPr>
              <a:t>reading the keyboard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and is blocked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waiting for input it is waiting for you to type a line</a:t>
            </a:r>
          </a:p>
          <a:p>
            <a:pPr lvl="1"/>
            <a:r>
              <a:rPr lang="en-US" altLang="en-US" sz="2000" b="1" dirty="0">
                <a:solidFill>
                  <a:srgbClr val="0070C0"/>
                </a:solidFill>
              </a:rPr>
              <a:t>This is NOT an EOF condition</a:t>
            </a:r>
          </a:p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To </a:t>
            </a:r>
            <a:r>
              <a:rPr lang="en-US" altLang="en-US" sz="2000" dirty="0">
                <a:solidFill>
                  <a:srgbClr val="FF0000"/>
                </a:solidFill>
              </a:rPr>
              <a:t>set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an </a:t>
            </a:r>
            <a:r>
              <a:rPr lang="en-US" altLang="en-US" sz="2000" i="1" dirty="0">
                <a:solidFill>
                  <a:srgbClr val="FF0000"/>
                </a:solidFill>
              </a:rPr>
              <a:t>EOF condition from the keyboard, </a:t>
            </a:r>
            <a:r>
              <a:rPr lang="en-US" altLang="en-US" sz="2000" dirty="0">
                <a:solidFill>
                  <a:srgbClr val="2C895B"/>
                </a:solidFill>
              </a:rPr>
              <a:t>type</a:t>
            </a:r>
            <a:r>
              <a:rPr lang="en-US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on an input line all by itself: </a:t>
            </a:r>
          </a:p>
          <a:p>
            <a:pPr marL="0" indent="0">
              <a:buNone/>
            </a:pPr>
            <a:r>
              <a:rPr lang="en-US" altLang="en-US" sz="2000" i="1" dirty="0"/>
              <a:t>        </a:t>
            </a:r>
            <a:r>
              <a:rPr lang="en-US" altLang="en-US" sz="2000" i="1" dirty="0">
                <a:solidFill>
                  <a:srgbClr val="0070C0"/>
                </a:solidFill>
              </a:rPr>
              <a:t>two key combination (</a:t>
            </a:r>
            <a:r>
              <a:rPr lang="en-US" altLang="en-US" sz="2000" b="1" i="1" dirty="0">
                <a:solidFill>
                  <a:schemeClr val="accent6"/>
                </a:solidFill>
              </a:rPr>
              <a:t>ctrl key </a:t>
            </a:r>
            <a:r>
              <a:rPr lang="en-US" altLang="en-US" sz="2000" i="1" dirty="0">
                <a:solidFill>
                  <a:srgbClr val="0070C0"/>
                </a:solidFill>
              </a:rPr>
              <a:t>and the </a:t>
            </a:r>
            <a:r>
              <a:rPr lang="en-US" altLang="en-US" sz="2000" b="1" i="1" dirty="0">
                <a:solidFill>
                  <a:schemeClr val="accent6"/>
                </a:solidFill>
              </a:rPr>
              <a:t>d key </a:t>
            </a:r>
            <a:r>
              <a:rPr lang="en-US" altLang="en-US" sz="2000" i="1" dirty="0">
                <a:solidFill>
                  <a:srgbClr val="0070C0"/>
                </a:solidFill>
              </a:rPr>
              <a:t>at same time), </a:t>
            </a:r>
            <a:r>
              <a:rPr lang="en-US" altLang="en-US" sz="2000" b="1" dirty="0">
                <a:solidFill>
                  <a:srgbClr val="0070C0"/>
                </a:solidFill>
              </a:rPr>
              <a:t>followed by a return/enter</a:t>
            </a:r>
          </a:p>
          <a:p>
            <a:pPr marL="354012" lvl="1" indent="0">
              <a:buNone/>
            </a:pPr>
            <a:r>
              <a:rPr lang="en-US" altLang="en-US" sz="2000" b="1" dirty="0">
                <a:solidFill>
                  <a:srgbClr val="0070C0"/>
                </a:solidFill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ctrl-d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often shown in slides etc. as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92" y="188029"/>
            <a:ext cx="11589406" cy="390520"/>
          </a:xfrm>
        </p:spPr>
        <p:txBody>
          <a:bodyPr/>
          <a:lstStyle/>
          <a:p>
            <a:r>
              <a:rPr lang="en-US" dirty="0" err="1"/>
              <a:t>stdio</a:t>
            </a:r>
            <a:r>
              <a:rPr lang="en-US" dirty="0"/>
              <a:t> File I/O – Working with a Keyboard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EF385-82DC-DA4E-9269-5CD4A8D52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F3C608C-2234-B74F-A2B7-6BB9101D6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5319" y="732048"/>
            <a:ext cx="9316278" cy="189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881D21-096B-2146-BAB3-0B6A3B88FF4C}"/>
              </a:ext>
            </a:extLst>
          </p:cNvPr>
          <p:cNvSpPr txBox="1"/>
          <p:nvPr/>
        </p:nvSpPr>
        <p:spPr>
          <a:xfrm>
            <a:off x="9561597" y="1354912"/>
            <a:ext cx="187904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I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signal EOF?</a:t>
            </a:r>
          </a:p>
        </p:txBody>
      </p:sp>
    </p:spTree>
    <p:extLst>
      <p:ext uri="{BB962C8B-B14F-4D97-AF65-F5344CB8AC3E}">
        <p14:creationId xmlns:p14="http://schemas.microsoft.com/office/powerpoint/2010/main" val="28072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1BF5-E617-4640-B83A-D73C358A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695423" cy="596891"/>
          </a:xfrm>
        </p:spPr>
        <p:txBody>
          <a:bodyPr/>
          <a:lstStyle/>
          <a:p>
            <a:r>
              <a:rPr lang="en-US" dirty="0"/>
              <a:t>Linux/Unix Process and Standard I/O (CSE 15L)</a:t>
            </a:r>
            <a:endParaRPr lang="en-US" dirty="0">
              <a:solidFill>
                <a:srgbClr val="2C895B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3FD2BB-F055-5D47-A657-5515A4093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63" t="3814" r="2606" b="4714"/>
          <a:stretch/>
        </p:blipFill>
        <p:spPr bwMode="auto">
          <a:xfrm>
            <a:off x="1049811" y="922343"/>
            <a:ext cx="10092377" cy="5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D898F51-EB2F-9846-8D46-DEBFB744BFA3}"/>
              </a:ext>
            </a:extLst>
          </p:cNvPr>
          <p:cNvGrpSpPr/>
          <p:nvPr/>
        </p:nvGrpSpPr>
        <p:grpSpPr>
          <a:xfrm>
            <a:off x="3562390" y="3490592"/>
            <a:ext cx="3579826" cy="836061"/>
            <a:chOff x="3562390" y="3490592"/>
            <a:chExt cx="3579826" cy="8360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DB0993-C5FE-0944-BF5D-460340AF4CBA}"/>
                </a:ext>
              </a:extLst>
            </p:cNvPr>
            <p:cNvSpPr txBox="1"/>
            <p:nvPr/>
          </p:nvSpPr>
          <p:spPr>
            <a:xfrm>
              <a:off x="3562390" y="3490592"/>
              <a:ext cx="35798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Linux OS "file descriptor number"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510241D7-C974-1447-8213-FA60BF0C20E1}"/>
                </a:ext>
              </a:extLst>
            </p:cNvPr>
            <p:cNvSpPr/>
            <p:nvPr/>
          </p:nvSpPr>
          <p:spPr>
            <a:xfrm rot="10800000">
              <a:off x="5082797" y="3886599"/>
              <a:ext cx="231006" cy="440054"/>
            </a:xfrm>
            <a:prstGeom prst="up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CE545F4-851E-CE49-855A-673654D64360}"/>
              </a:ext>
            </a:extLst>
          </p:cNvPr>
          <p:cNvGrpSpPr/>
          <p:nvPr/>
        </p:nvGrpSpPr>
        <p:grpSpPr>
          <a:xfrm>
            <a:off x="3336251" y="784870"/>
            <a:ext cx="3403496" cy="809387"/>
            <a:chOff x="3336251" y="784870"/>
            <a:chExt cx="3403496" cy="8093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98ABB1-371F-7948-A9BF-4A982A074293}"/>
                </a:ext>
              </a:extLst>
            </p:cNvPr>
            <p:cNvSpPr txBox="1"/>
            <p:nvPr/>
          </p:nvSpPr>
          <p:spPr>
            <a:xfrm>
              <a:off x="3336251" y="784870"/>
              <a:ext cx="340349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 </a:t>
              </a:r>
              <a:r>
                <a:rPr lang="en-US" dirty="0" err="1">
                  <a:solidFill>
                    <a:srgbClr val="0070C0"/>
                  </a:solidFill>
                </a:rPr>
                <a:t>stdio</a:t>
              </a:r>
              <a:r>
                <a:rPr lang="en-US" dirty="0">
                  <a:solidFill>
                    <a:srgbClr val="0070C0"/>
                  </a:solidFill>
                </a:rPr>
                <a:t> file handle/pointer (file *)</a:t>
              </a:r>
            </a:p>
          </p:txBody>
        </p:sp>
        <p:sp>
          <p:nvSpPr>
            <p:cNvPr id="8" name="Up Arrow 7">
              <a:extLst>
                <a:ext uri="{FF2B5EF4-FFF2-40B4-BE49-F238E27FC236}">
                  <a16:creationId xmlns:a16="http://schemas.microsoft.com/office/drawing/2014/main" id="{9D447373-5ED8-9B4D-AC3E-2E1120365252}"/>
                </a:ext>
              </a:extLst>
            </p:cNvPr>
            <p:cNvSpPr/>
            <p:nvPr/>
          </p:nvSpPr>
          <p:spPr>
            <a:xfrm rot="10800000">
              <a:off x="5932271" y="1154203"/>
              <a:ext cx="231006" cy="440054"/>
            </a:xfrm>
            <a:prstGeom prst="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FFD0471-5FD6-BC4E-ADC5-2D3813E04503}"/>
              </a:ext>
            </a:extLst>
          </p:cNvPr>
          <p:cNvSpPr txBox="1"/>
          <p:nvPr/>
        </p:nvSpPr>
        <p:spPr>
          <a:xfrm>
            <a:off x="4998467" y="2140699"/>
            <a:ext cx="3482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0E197-F97D-2045-9146-536DEAAF098A}"/>
              </a:ext>
            </a:extLst>
          </p:cNvPr>
          <p:cNvSpPr txBox="1"/>
          <p:nvPr/>
        </p:nvSpPr>
        <p:spPr>
          <a:xfrm rot="5400000">
            <a:off x="1692523" y="3866944"/>
            <a:ext cx="2495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0D771-6051-9B4F-911E-743EF71C4AFA}"/>
              </a:ext>
            </a:extLst>
          </p:cNvPr>
          <p:cNvSpPr txBox="1"/>
          <p:nvPr/>
        </p:nvSpPr>
        <p:spPr>
          <a:xfrm>
            <a:off x="1212887" y="2242235"/>
            <a:ext cx="22108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echo input to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A256B-B93F-D847-A0CC-C62EE9B6BD1E}"/>
              </a:ext>
            </a:extLst>
          </p:cNvPr>
          <p:cNvSpPr txBox="1"/>
          <p:nvPr/>
        </p:nvSpPr>
        <p:spPr>
          <a:xfrm>
            <a:off x="7687010" y="4106626"/>
            <a:ext cx="2591523" cy="1015663"/>
          </a:xfrm>
          <a:prstGeom prst="rect">
            <a:avLst/>
          </a:prstGeom>
          <a:solidFill>
            <a:srgbClr val="74C3FF"/>
          </a:solidFill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THIS IS A TEST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AE7B5D30-01A9-474E-B219-001AC2BC6395}"/>
              </a:ext>
            </a:extLst>
          </p:cNvPr>
          <p:cNvSpPr txBox="1">
            <a:spLocks/>
          </p:cNvSpPr>
          <p:nvPr/>
        </p:nvSpPr>
        <p:spPr>
          <a:xfrm>
            <a:off x="2242581" y="5843541"/>
            <a:ext cx="4760191" cy="885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I/O Is not part of C it is supplied in the runtime environment: standard C library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3013A-BA10-0D4C-B716-CD8680CCD3F8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059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 animBg="1"/>
      <p:bldP spid="13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2FDA81-8D4E-7841-A3C6-81939E4B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87" y="88133"/>
            <a:ext cx="10515600" cy="528511"/>
          </a:xfrm>
        </p:spPr>
        <p:txBody>
          <a:bodyPr/>
          <a:lstStyle/>
          <a:p>
            <a:r>
              <a:rPr lang="en-US" dirty="0"/>
              <a:t>C Library Function: Simple Formatted Printing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310523-720E-C14B-A98D-341766451C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42445" y="2226717"/>
            <a:ext cx="9347521" cy="45431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*file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const char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 chars to the file identified by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file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rgbClr val="7030A0"/>
                </a:solidFill>
              </a:rPr>
              <a:t>stdout</a:t>
            </a:r>
            <a:r>
              <a:rPr lang="en-US" sz="2000" dirty="0">
                <a:solidFill>
                  <a:srgbClr val="7030A0"/>
                </a:solidFill>
              </a:rPr>
              <a:t>, stderr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already open)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Convert values to chars, as directed by </a:t>
            </a:r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Return count of chars successfully written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the </a:t>
            </a:r>
            <a:r>
              <a:rPr lang="en-US" sz="2000" dirty="0">
                <a:solidFill>
                  <a:srgbClr val="0070C0"/>
                </a:solidFill>
              </a:rPr>
              <a:t>output specifications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enclosed in a </a:t>
            </a:r>
            <a:r>
              <a:rPr lang="en-US" sz="2000" dirty="0">
                <a:solidFill>
                  <a:schemeClr val="accent5"/>
                </a:solidFill>
              </a:rPr>
              <a:t>"string"</a:t>
            </a:r>
          </a:p>
          <a:p>
            <a:pPr lvl="1"/>
            <a:r>
              <a:rPr lang="en-US" sz="2000" dirty="0"/>
              <a:t>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eturns a negative value if an error occurs</a:t>
            </a:r>
          </a:p>
          <a:p>
            <a:pPr lvl="2"/>
            <a:endParaRPr lang="en-US" sz="16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</a:t>
            </a:r>
            <a:r>
              <a:rPr lang="en-US" sz="20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later in course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Equivalent to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format, ...);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Type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%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3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more information on </a:t>
            </a:r>
            <a:r>
              <a:rPr lang="en-US" sz="2400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FA099624-6FFE-894C-866D-3D4BFD2DCD46}"/>
              </a:ext>
            </a:extLst>
          </p:cNvPr>
          <p:cNvGraphicFramePr>
            <a:graphicFrameLocks/>
          </p:cNvGraphicFramePr>
          <p:nvPr/>
        </p:nvGraphicFramePr>
        <p:xfrm>
          <a:off x="474177" y="682424"/>
          <a:ext cx="11415624" cy="1463040"/>
        </p:xfrm>
        <a:graphic>
          <a:graphicData uri="http://schemas.openxmlformats.org/drawingml/2006/table">
            <a:tbl>
              <a:tblPr/>
              <a:tblGrid>
                <a:gridCol w="2993046">
                  <a:extLst>
                    <a:ext uri="{9D8B030D-6E8A-4147-A177-3AD203B41FA5}">
                      <a16:colId xmlns:a16="http://schemas.microsoft.com/office/drawing/2014/main" val="1695198898"/>
                    </a:ext>
                  </a:extLst>
                </a:gridCol>
                <a:gridCol w="8422578">
                  <a:extLst>
                    <a:ext uri="{9D8B030D-6E8A-4147-A177-3AD203B41FA5}">
                      <a16:colId xmlns:a16="http://schemas.microsoft.com/office/drawing/2014/main" val="380634221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  Example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43136"/>
                  </a:ext>
                </a:extLst>
              </a:tr>
              <a:tr h="72616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formatted data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stderr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     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</a:t>
                      </a:r>
                      <a:r>
                        <a:rPr kumimoji="0" lang="en-US" alt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032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88AA52-C606-ED4E-9D02-6B75A938F76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337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51435</TotalTime>
  <Words>7697</Words>
  <Application>Microsoft Macintosh PowerPoint</Application>
  <PresentationFormat>Widescreen</PresentationFormat>
  <Paragraphs>1596</Paragraphs>
  <Slides>60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Arial</vt:lpstr>
      <vt:lpstr>Arial Regular</vt:lpstr>
      <vt:lpstr>Calibri</vt:lpstr>
      <vt:lpstr>Cambria Math</vt:lpstr>
      <vt:lpstr>Consolas</vt:lpstr>
      <vt:lpstr>Courier</vt:lpstr>
      <vt:lpstr>Courier New</vt:lpstr>
      <vt:lpstr>Helvetica</vt:lpstr>
      <vt:lpstr>Roboto Regular</vt:lpstr>
      <vt:lpstr>Wingdings</vt:lpstr>
      <vt:lpstr>Theme1</vt:lpstr>
      <vt:lpstr>PowerPoint Presentation</vt:lpstr>
      <vt:lpstr>PowerPoint Presentation</vt:lpstr>
      <vt:lpstr>Compiling Multi-File Programs (assembly steps not shown)</vt:lpstr>
      <vt:lpstr>C standard I/O Library (stdio) File I/O File Position Pointer and EOF</vt:lpstr>
      <vt:lpstr>C Library Function API : Simple Character I/O – Used in PA3</vt:lpstr>
      <vt:lpstr>Character I/O (Also the Primary loop in PA3) </vt:lpstr>
      <vt:lpstr>stdio File I/O – Working with a Keyboard</vt:lpstr>
      <vt:lpstr>Linux/Unix Process and Standard I/O (CSE 15L)</vt:lpstr>
      <vt:lpstr>C Library Function: Simple Formatted Printing</vt:lpstr>
      <vt:lpstr>Some Formatted Output Conversion Examples</vt:lpstr>
      <vt:lpstr>Conditional Statements (if, while, do...while, for)</vt:lpstr>
      <vt:lpstr>Program Flow – Short Circuit or Minimal Evaluation</vt:lpstr>
      <vt:lpstr>Program Flow – Short Circuit or Minimal Evaluation</vt:lpstr>
      <vt:lpstr>Be Careful with the comma , sequence operator</vt:lpstr>
      <vt:lpstr>Review: Binary Numbering</vt:lpstr>
      <vt:lpstr>Review: Hexadecimal Numbering</vt:lpstr>
      <vt:lpstr>Binary  &lt;---&gt; Hexadecimal Equivalences</vt:lpstr>
      <vt:lpstr>Number Base Overview (as written in C)</vt:lpstr>
      <vt:lpstr>Hex to Binary (group 4 bits per digit from the right)</vt:lpstr>
      <vt:lpstr>Binary to Hex (group 4 bits per digit from the right)</vt:lpstr>
      <vt:lpstr>Address and Pointers</vt:lpstr>
      <vt:lpstr>Variables in Memory: Size and Address</vt:lpstr>
      <vt:lpstr>Variables:  Size</vt:lpstr>
      <vt:lpstr>sizeof(): Variable Size (number of bytes) Operator</vt:lpstr>
      <vt:lpstr>Memory Addresses &amp; Memory Content</vt:lpstr>
      <vt:lpstr>Memory Addresses &amp; Memory Content</vt:lpstr>
      <vt:lpstr>Introduction: Address Operator: &amp;</vt:lpstr>
      <vt:lpstr>Introduction: Address Operator: &amp;</vt:lpstr>
      <vt:lpstr>Pointer Variables </vt:lpstr>
      <vt:lpstr>Pointer Variables - 2</vt:lpstr>
      <vt:lpstr>Defining Pointer Variables</vt:lpstr>
      <vt:lpstr>Using Pointer Variables and the Address Operator &amp; - 1</vt:lpstr>
      <vt:lpstr>Using Pointer Variables and the Address Operator &amp; - 2</vt:lpstr>
      <vt:lpstr>Indirection (or dereference) Operator: *</vt:lpstr>
      <vt:lpstr>Rside Indirection (or dereference) Operator: *</vt:lpstr>
      <vt:lpstr>Rside Indirection (or dereference) Operator: *</vt:lpstr>
      <vt:lpstr>Lside Indirection Operator</vt:lpstr>
      <vt:lpstr>Lside Indirection (or dereference) Operator: *</vt:lpstr>
      <vt:lpstr>Each use of a * operator results in one additional read -1</vt:lpstr>
      <vt:lpstr>Each use of a * operator results in one additional read -2</vt:lpstr>
      <vt:lpstr>Each use of a * operator results in one additional read -2</vt:lpstr>
      <vt:lpstr>Pointer to Pointers (Double Indirection)</vt:lpstr>
      <vt:lpstr>Double Indirection</vt:lpstr>
      <vt:lpstr>Double Indirection</vt:lpstr>
      <vt:lpstr>What is Aliasing?</vt:lpstr>
      <vt:lpstr>Double Indirection Aliases</vt:lpstr>
      <vt:lpstr>The NULL Constant and Pointers</vt:lpstr>
      <vt:lpstr>Using the NULL Pointer</vt:lpstr>
      <vt:lpstr>Defining Arrays</vt:lpstr>
      <vt:lpstr>Array Initialization</vt:lpstr>
      <vt:lpstr>Accessing Arrays Using Indexing</vt:lpstr>
      <vt:lpstr>How many elements are in an array?</vt:lpstr>
      <vt:lpstr>Determining Element Count for a compiler calculated array</vt:lpstr>
      <vt:lpstr>Pointers and Arrays - 1</vt:lpstr>
      <vt:lpstr>Pointers and Arrays - 2</vt:lpstr>
      <vt:lpstr>Pointer Arithmetic In Use – C's Performance Focus</vt:lpstr>
      <vt:lpstr>Pointer Arithmetic</vt:lpstr>
      <vt:lpstr>Pointer Comparisons</vt:lpstr>
      <vt:lpstr>Using Pointers to Traverse an array</vt:lpstr>
      <vt:lpstr>Fast Ways to Traverse an Array: Use a Limit Pointer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2475</cp:revision>
  <cp:lastPrinted>2022-10-19T02:08:05Z</cp:lastPrinted>
  <dcterms:created xsi:type="dcterms:W3CDTF">2018-10-05T16:35:28Z</dcterms:created>
  <dcterms:modified xsi:type="dcterms:W3CDTF">2024-04-16T17:30:31Z</dcterms:modified>
  <cp:category/>
</cp:coreProperties>
</file>