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8"/>
  </p:notesMasterIdLst>
  <p:handoutMasterIdLst>
    <p:handoutMasterId r:id="rId49"/>
  </p:handoutMasterIdLst>
  <p:sldIdLst>
    <p:sldId id="2727" r:id="rId2"/>
    <p:sldId id="3091" r:id="rId3"/>
    <p:sldId id="2823" r:id="rId4"/>
    <p:sldId id="3094" r:id="rId5"/>
    <p:sldId id="2415" r:id="rId6"/>
    <p:sldId id="3046" r:id="rId7"/>
    <p:sldId id="2407" r:id="rId8"/>
    <p:sldId id="2831" r:id="rId9"/>
    <p:sldId id="3096" r:id="rId10"/>
    <p:sldId id="3097" r:id="rId11"/>
    <p:sldId id="2703" r:id="rId12"/>
    <p:sldId id="3098" r:id="rId13"/>
    <p:sldId id="3101" r:id="rId14"/>
    <p:sldId id="3084" r:id="rId15"/>
    <p:sldId id="2739" r:id="rId16"/>
    <p:sldId id="3102" r:id="rId17"/>
    <p:sldId id="2437" r:id="rId18"/>
    <p:sldId id="3103" r:id="rId19"/>
    <p:sldId id="2451" r:id="rId20"/>
    <p:sldId id="2558" r:id="rId21"/>
    <p:sldId id="2559" r:id="rId22"/>
    <p:sldId id="1841" r:id="rId23"/>
    <p:sldId id="1901" r:id="rId24"/>
    <p:sldId id="1904" r:id="rId25"/>
    <p:sldId id="1929" r:id="rId26"/>
    <p:sldId id="2839" r:id="rId27"/>
    <p:sldId id="1930" r:id="rId28"/>
    <p:sldId id="2753" r:id="rId29"/>
    <p:sldId id="1903" r:id="rId30"/>
    <p:sldId id="1874" r:id="rId31"/>
    <p:sldId id="2754" r:id="rId32"/>
    <p:sldId id="1875" r:id="rId33"/>
    <p:sldId id="2834" r:id="rId34"/>
    <p:sldId id="2833" r:id="rId35"/>
    <p:sldId id="2836" r:id="rId36"/>
    <p:sldId id="1878" r:id="rId37"/>
    <p:sldId id="2755" r:id="rId38"/>
    <p:sldId id="2758" r:id="rId39"/>
    <p:sldId id="2835" r:id="rId40"/>
    <p:sldId id="2837" r:id="rId41"/>
    <p:sldId id="2762" r:id="rId42"/>
    <p:sldId id="2757" r:id="rId43"/>
    <p:sldId id="2756" r:id="rId44"/>
    <p:sldId id="2682" r:id="rId45"/>
    <p:sldId id="2759" r:id="rId46"/>
    <p:sldId id="27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7532"/>
  </p:normalViewPr>
  <p:slideViewPr>
    <p:cSldViewPr snapToGrid="0" snapToObjects="1">
      <p:cViewPr varScale="1">
        <p:scale>
          <a:sx n="128" d="100"/>
          <a:sy n="128" d="100"/>
        </p:scale>
        <p:origin x="192" y="104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- 8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2.13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21430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array of chars  (where rows </a:t>
            </a:r>
            <a:r>
              <a:rPr lang="en-US" sz="2000" dirty="0">
                <a:solidFill>
                  <a:srgbClr val="2C895B"/>
                </a:solidFill>
              </a:rPr>
              <a:t>may include </a:t>
            </a:r>
            <a:r>
              <a:rPr lang="en-US" sz="2000" dirty="0">
                <a:solidFill>
                  <a:schemeClr val="accent1"/>
                </a:solidFill>
              </a:rPr>
              <a:t>strings)</a:t>
            </a:r>
            <a:endParaRPr lang="en-US" sz="2000" dirty="0"/>
          </a:p>
          <a:p>
            <a:r>
              <a:rPr lang="en-US" sz="2000" dirty="0"/>
              <a:t>Each row has </a:t>
            </a:r>
            <a:r>
              <a:rPr lang="en-US" sz="2000" dirty="0">
                <a:solidFill>
                  <a:schemeClr val="accent1"/>
                </a:solidFill>
              </a:rPr>
              <a:t>the same fixed number of memory allocated</a:t>
            </a:r>
            <a:endParaRPr lang="en-US" sz="2000" dirty="0"/>
          </a:p>
          <a:p>
            <a:r>
              <a:rPr lang="en-US" sz="2000" dirty="0"/>
              <a:t>All the rows are the same length regardless of the actual string length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column size must be large enough for the longest string (fills rest with zeros '\0')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384821" y="3442898"/>
            <a:ext cx="1361897" cy="1098527"/>
            <a:chOff x="447766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447766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447766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490671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578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Array of Pointers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63967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3045454" y="364662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399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to char arrays (strings)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18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1800" dirty="0">
                <a:cs typeface="Courier New" panose="02070309020205020404" pitchFamily="49" charset="0"/>
              </a:rPr>
              <a:t>is the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/>
              <a:t> of the executable file (% </a:t>
            </a:r>
            <a:r>
              <a:rPr lang="en-US" sz="1800" dirty="0">
                <a:solidFill>
                  <a:srgbClr val="7030A0"/>
                </a:solidFill>
              </a:rPr>
              <a:t>./vim </a:t>
            </a:r>
            <a:r>
              <a:rPr lang="en-US" sz="1800" dirty="0" err="1"/>
              <a:t>file.c</a:t>
            </a:r>
            <a:r>
              <a:rPr lang="en-US" sz="18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or *(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 always contains a NULL (0)  sentinel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elements point at </a:t>
            </a:r>
            <a:r>
              <a:rPr lang="en-US" sz="1800" b="1" dirty="0">
                <a:solidFill>
                  <a:srgbClr val="0070C0"/>
                </a:solidFill>
              </a:rPr>
              <a:t>mutable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strings</a:t>
            </a:r>
            <a:r>
              <a:rPr lang="en-US" sz="18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173489" y="433264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2176526" y="399110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3057166" y="399110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2152068" y="36546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3056291" y="434699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217758" y="635024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2896151" y="63450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217758" y="588853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2896151" y="58833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7860975" y="458832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2146515" y="332623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3043024" y="326829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3136388" y="469636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3691615" y="458832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3513232" y="418337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3513232" y="383205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432593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469215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5080932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5469708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5858484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6247260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4873416" y="5194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5279079" y="518633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4968269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5347482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4454222" y="5714583"/>
            <a:ext cx="3129700" cy="718533"/>
            <a:chOff x="2414564" y="5599725"/>
            <a:chExt cx="3129700" cy="71853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093226" y="559972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[0][5]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7800" y="5969057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259" y="5976851"/>
              <a:ext cx="353229" cy="3214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5132965" y="3175678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5417675" y="4525204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11948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D6D886-C776-249A-5F8E-E1A94C0B93C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25145" y="102586"/>
            <a:ext cx="4595465" cy="154060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 err="1">
                <a:solidFill>
                  <a:schemeClr val="accent6"/>
                </a:solidFill>
              </a:rPr>
              <a:t>argv</a:t>
            </a:r>
            <a:r>
              <a:rPr lang="en-US" sz="1800" dirty="0">
                <a:solidFill>
                  <a:schemeClr val="accent6"/>
                </a:solidFill>
              </a:rPr>
              <a:t> is a pointer variable, whose contents can be changed 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it is not an array name, which is just an address that cannot be changed</a:t>
            </a:r>
          </a:p>
          <a:p>
            <a:endParaRPr lang="en-US" sz="18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338178" y="1875854"/>
            <a:ext cx="4706129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F3F4A-464D-320E-636E-B804408D73C9}"/>
              </a:ext>
            </a:extLst>
          </p:cNvPr>
          <p:cNvSpPr/>
          <p:nvPr/>
        </p:nvSpPr>
        <p:spPr>
          <a:xfrm>
            <a:off x="1619218" y="146588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7AA8-3A8D-6DD6-5BDD-C376FA8BEDCD}"/>
              </a:ext>
            </a:extLst>
          </p:cNvPr>
          <p:cNvSpPr txBox="1"/>
          <p:nvPr/>
        </p:nvSpPr>
        <p:spPr>
          <a:xfrm>
            <a:off x="747253" y="215190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68FFE-04DB-B9D4-574D-31D591C72843}"/>
              </a:ext>
            </a:extLst>
          </p:cNvPr>
          <p:cNvSpPr txBox="1"/>
          <p:nvPr/>
        </p:nvSpPr>
        <p:spPr>
          <a:xfrm>
            <a:off x="750290" y="181036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D9221-FE69-1D04-9022-BA3834BE8185}"/>
              </a:ext>
            </a:extLst>
          </p:cNvPr>
          <p:cNvSpPr/>
          <p:nvPr/>
        </p:nvSpPr>
        <p:spPr>
          <a:xfrm>
            <a:off x="1630930" y="18103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950FE-118F-655D-5B50-D27E373F1707}"/>
              </a:ext>
            </a:extLst>
          </p:cNvPr>
          <p:cNvSpPr txBox="1"/>
          <p:nvPr/>
        </p:nvSpPr>
        <p:spPr>
          <a:xfrm>
            <a:off x="725832" y="147391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A16C2-35B9-3BFE-3654-AE07B22A131E}"/>
              </a:ext>
            </a:extLst>
          </p:cNvPr>
          <p:cNvSpPr/>
          <p:nvPr/>
        </p:nvSpPr>
        <p:spPr>
          <a:xfrm>
            <a:off x="1630055" y="216625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E89A8-F5D4-DD3D-971D-6335953BB464}"/>
              </a:ext>
            </a:extLst>
          </p:cNvPr>
          <p:cNvSpPr txBox="1"/>
          <p:nvPr/>
        </p:nvSpPr>
        <p:spPr>
          <a:xfrm>
            <a:off x="253038" y="37359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FB26F-B275-4DB9-7F73-0614340073DD}"/>
              </a:ext>
            </a:extLst>
          </p:cNvPr>
          <p:cNvSpPr/>
          <p:nvPr/>
        </p:nvSpPr>
        <p:spPr>
          <a:xfrm>
            <a:off x="931431" y="37307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612F5-B7A5-C27C-0128-087488B4EA86}"/>
              </a:ext>
            </a:extLst>
          </p:cNvPr>
          <p:cNvSpPr txBox="1"/>
          <p:nvPr/>
        </p:nvSpPr>
        <p:spPr>
          <a:xfrm>
            <a:off x="253038" y="3274273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3CA5C-FBBE-D7DD-FA5D-4C4D06063363}"/>
              </a:ext>
            </a:extLst>
          </p:cNvPr>
          <p:cNvSpPr/>
          <p:nvPr/>
        </p:nvSpPr>
        <p:spPr>
          <a:xfrm>
            <a:off x="931431" y="3269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579C1-D82F-148E-72E2-5A2CFBEFA400}"/>
              </a:ext>
            </a:extLst>
          </p:cNvPr>
          <p:cNvSpPr txBox="1"/>
          <p:nvPr/>
        </p:nvSpPr>
        <p:spPr>
          <a:xfrm>
            <a:off x="744126" y="596899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D4160-66F4-AB49-2ECC-250C6045BBAA}"/>
              </a:ext>
            </a:extLst>
          </p:cNvPr>
          <p:cNvSpPr txBox="1"/>
          <p:nvPr/>
        </p:nvSpPr>
        <p:spPr>
          <a:xfrm>
            <a:off x="720279" y="114549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D19DAE-A7BA-32BD-7ADF-634CF2267B89}"/>
              </a:ext>
            </a:extLst>
          </p:cNvPr>
          <p:cNvSpPr/>
          <p:nvPr/>
        </p:nvSpPr>
        <p:spPr>
          <a:xfrm>
            <a:off x="1616788" y="108755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7EC08-7C13-980A-55A2-0739C9B9F1C6}"/>
              </a:ext>
            </a:extLst>
          </p:cNvPr>
          <p:cNvCxnSpPr>
            <a:cxnSpLocks/>
          </p:cNvCxnSpPr>
          <p:nvPr/>
        </p:nvCxnSpPr>
        <p:spPr>
          <a:xfrm flipV="1">
            <a:off x="1131376" y="2512008"/>
            <a:ext cx="478448" cy="91699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72B0-8F5B-9451-B41B-61CF8146605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15816" y="2384744"/>
            <a:ext cx="1149276" cy="351077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27F34-E320-5D40-E574-9D9150F08FB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082724" y="2000561"/>
            <a:ext cx="1539220" cy="193142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2AB14-77DB-12EA-9866-9735127A38F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86996" y="1651312"/>
            <a:ext cx="2178903" cy="16572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B44AE-CB61-030D-66BA-026A5A23747F}"/>
              </a:ext>
            </a:extLst>
          </p:cNvPr>
          <p:cNvSpPr/>
          <p:nvPr/>
        </p:nvSpPr>
        <p:spPr>
          <a:xfrm>
            <a:off x="326509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C64E9-BB21-F22A-F96B-12BA5FAB73E1}"/>
              </a:ext>
            </a:extLst>
          </p:cNvPr>
          <p:cNvSpPr/>
          <p:nvPr/>
        </p:nvSpPr>
        <p:spPr>
          <a:xfrm>
            <a:off x="363131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4302D0-F788-7FF3-47CF-4611E24F91BF}"/>
              </a:ext>
            </a:extLst>
          </p:cNvPr>
          <p:cNvSpPr/>
          <p:nvPr/>
        </p:nvSpPr>
        <p:spPr>
          <a:xfrm>
            <a:off x="4020088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7E682-DE2E-FF48-2F68-64090A6ED545}"/>
              </a:ext>
            </a:extLst>
          </p:cNvPr>
          <p:cNvSpPr/>
          <p:nvPr/>
        </p:nvSpPr>
        <p:spPr>
          <a:xfrm>
            <a:off x="4408864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229652-402B-4AA6-DAEE-7EE3FDA6AB77}"/>
              </a:ext>
            </a:extLst>
          </p:cNvPr>
          <p:cNvSpPr/>
          <p:nvPr/>
        </p:nvSpPr>
        <p:spPr>
          <a:xfrm>
            <a:off x="4797640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E0170A-54A0-B6B6-962F-A13FC753282C}"/>
              </a:ext>
            </a:extLst>
          </p:cNvPr>
          <p:cNvSpPr/>
          <p:nvPr/>
        </p:nvSpPr>
        <p:spPr>
          <a:xfrm>
            <a:off x="5186416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5BDD0E-034F-8328-0865-54A3974C4A97}"/>
              </a:ext>
            </a:extLst>
          </p:cNvPr>
          <p:cNvSpPr/>
          <p:nvPr/>
        </p:nvSpPr>
        <p:spPr>
          <a:xfrm>
            <a:off x="3621944" y="376628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E404B-5CA6-FA12-7E1D-8B4CA4C4A1C6}"/>
              </a:ext>
            </a:extLst>
          </p:cNvPr>
          <p:cNvSpPr/>
          <p:nvPr/>
        </p:nvSpPr>
        <p:spPr>
          <a:xfrm>
            <a:off x="4027607" y="375856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1D2CDA-E530-5C84-37B1-5222F7E46A1E}"/>
              </a:ext>
            </a:extLst>
          </p:cNvPr>
          <p:cNvSpPr/>
          <p:nvPr/>
        </p:nvSpPr>
        <p:spPr>
          <a:xfrm>
            <a:off x="4265899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29774-5CB2-3892-2225-E3A381D53797}"/>
              </a:ext>
            </a:extLst>
          </p:cNvPr>
          <p:cNvSpPr/>
          <p:nvPr/>
        </p:nvSpPr>
        <p:spPr>
          <a:xfrm>
            <a:off x="4645112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8CB131-C29B-ABD4-A39F-ECA1D4E507EB}"/>
              </a:ext>
            </a:extLst>
          </p:cNvPr>
          <p:cNvGrpSpPr/>
          <p:nvPr/>
        </p:nvGrpSpPr>
        <p:grpSpPr>
          <a:xfrm>
            <a:off x="4456528" y="542092"/>
            <a:ext cx="2515805" cy="1109248"/>
            <a:chOff x="3736249" y="2601027"/>
            <a:chExt cx="2515805" cy="11092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57A240B-F81D-6189-9963-B5C5923F3491}"/>
                </a:ext>
              </a:extLst>
            </p:cNvPr>
            <p:cNvSpPr txBox="1"/>
            <p:nvPr/>
          </p:nvSpPr>
          <p:spPr>
            <a:xfrm>
              <a:off x="3787918" y="2601027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 + 0)</a:t>
              </a: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109A5C-5DD8-19FD-D9DB-24AC6DBF21F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3736249" y="3146486"/>
              <a:ext cx="51669" cy="56378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B372F3-F8AA-BFA9-69FF-B6DCE4A704B9}"/>
              </a:ext>
            </a:extLst>
          </p:cNvPr>
          <p:cNvGrpSpPr/>
          <p:nvPr/>
        </p:nvGrpSpPr>
        <p:grpSpPr>
          <a:xfrm>
            <a:off x="4256344" y="3169157"/>
            <a:ext cx="2915980" cy="577166"/>
            <a:chOff x="3323193" y="4626341"/>
            <a:chExt cx="2915980" cy="5771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B533AC0-2655-AE2B-6803-F31FB33F849C}"/>
                </a:ext>
              </a:extLst>
            </p:cNvPr>
            <p:cNvSpPr txBox="1"/>
            <p:nvPr/>
          </p:nvSpPr>
          <p:spPr>
            <a:xfrm>
              <a:off x="3775037" y="462634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CAA1A1-AA5D-30EF-D1A0-E90580713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994820"/>
              <a:ext cx="541296" cy="20868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499CFAA-EAF2-ADF9-4D7B-142611857FB9}"/>
              </a:ext>
            </a:extLst>
          </p:cNvPr>
          <p:cNvGrpSpPr/>
          <p:nvPr/>
        </p:nvGrpSpPr>
        <p:grpSpPr>
          <a:xfrm>
            <a:off x="3487789" y="4506566"/>
            <a:ext cx="5346248" cy="1221121"/>
            <a:chOff x="2903861" y="2755809"/>
            <a:chExt cx="5346248" cy="12211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29D88C-D0CA-4C43-4C55-53DF7E59499D}"/>
                </a:ext>
              </a:extLst>
            </p:cNvPr>
            <p:cNvSpPr txBox="1"/>
            <p:nvPr/>
          </p:nvSpPr>
          <p:spPr>
            <a:xfrm>
              <a:off x="5671969" y="3299901"/>
              <a:ext cx="2578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+ 5)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+ 5)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6551BC-F28B-275E-E0DE-5A5CDBB4A63F}"/>
                </a:ext>
              </a:extLst>
            </p:cNvPr>
            <p:cNvSpPr txBox="1"/>
            <p:nvPr/>
          </p:nvSpPr>
          <p:spPr>
            <a:xfrm>
              <a:off x="3172272" y="2755809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+ 0)</a:t>
              </a:r>
              <a:endParaRPr lang="en-US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F3EF8E-1B49-A09E-B34F-16308E107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C677C5A-79FD-2C6C-58C8-4092ECD2AA6A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>
              <a:off x="4854261" y="3623067"/>
              <a:ext cx="817708" cy="35386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E3145D-F81C-ACBC-2C0C-5FA4698F356D}"/>
              </a:ext>
            </a:extLst>
          </p:cNvPr>
          <p:cNvGrpSpPr/>
          <p:nvPr/>
        </p:nvGrpSpPr>
        <p:grpSpPr>
          <a:xfrm>
            <a:off x="3791761" y="2239700"/>
            <a:ext cx="2464136" cy="1526586"/>
            <a:chOff x="3966475" y="3024974"/>
            <a:chExt cx="2464136" cy="15265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72D9B4D-CBAB-6BBB-3D03-E946187D615E}"/>
                </a:ext>
              </a:extLst>
            </p:cNvPr>
            <p:cNvSpPr txBox="1"/>
            <p:nvPr/>
          </p:nvSpPr>
          <p:spPr>
            <a:xfrm>
              <a:off x="3966475" y="3024974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+ 0)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FCA0E7F-7895-E4B1-4564-8A0EF2A5666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987287" y="3641590"/>
              <a:ext cx="825028" cy="90997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9F87C64-1929-5A59-773F-D9E415F0C231}"/>
              </a:ext>
            </a:extLst>
          </p:cNvPr>
          <p:cNvSpPr txBox="1"/>
          <p:nvPr/>
        </p:nvSpPr>
        <p:spPr>
          <a:xfrm rot="4135722">
            <a:off x="1639473" y="41725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4A70E9-9B7C-8A0B-0EFC-9919AAB4087F}"/>
              </a:ext>
            </a:extLst>
          </p:cNvPr>
          <p:cNvSpPr txBox="1"/>
          <p:nvPr/>
        </p:nvSpPr>
        <p:spPr>
          <a:xfrm rot="2882972">
            <a:off x="2376589" y="28294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A67F22-1560-6C87-B855-991DC2066A5B}"/>
              </a:ext>
            </a:extLst>
          </p:cNvPr>
          <p:cNvSpPr txBox="1"/>
          <p:nvPr/>
        </p:nvSpPr>
        <p:spPr>
          <a:xfrm rot="296726">
            <a:off x="2615944" y="134515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9693F7D-C5D5-B84E-4926-2EBA22AC43CF}"/>
              </a:ext>
            </a:extLst>
          </p:cNvPr>
          <p:cNvSpPr/>
          <p:nvPr/>
        </p:nvSpPr>
        <p:spPr>
          <a:xfrm>
            <a:off x="10485356" y="1665797"/>
            <a:ext cx="174851" cy="3573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3" grpId="0" animBg="1"/>
      <p:bldP spid="96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Defining an Array of Pointer to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Defining an Array of Pointers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68345" y="208947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32154" y="1555994"/>
            <a:ext cx="878547" cy="11475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1DC225-5C75-8E4C-ED3D-C7CF9DA21A4D}"/>
              </a:ext>
            </a:extLst>
          </p:cNvPr>
          <p:cNvSpPr txBox="1"/>
          <p:nvPr/>
        </p:nvSpPr>
        <p:spPr>
          <a:xfrm>
            <a:off x="8933971" y="21260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784019"/>
            <a:ext cx="10871200" cy="53920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6" y="2204006"/>
            <a:ext cx="5285480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674222"/>
            <a:ext cx="6232491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144438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(*name)(arg1, …,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argN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name(arg1, …,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argN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02772C-4CF3-A825-266A-EC2457A702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37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472997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823426" y="4847244"/>
            <a:ext cx="5974053" cy="1959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(*f)(int),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*a,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*a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f(*a)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753097" y="524585"/>
            <a:ext cx="5718127" cy="43125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(*)(int),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*, 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*, int);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array[] = {4, 8, 15, 16, 23, 42};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(array)/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(array[0]);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227650" y="5277831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4 8 15 16 23 42 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5 9 16 17 24 43 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213144"/>
            <a:ext cx="5012076" cy="2216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*a++);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9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882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("s2: %s\nr2: %s\nr2: %s\n", s2, r2, s1);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(r2,"hello");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("\ns2: %s\nr2: %s\nr2: %s\n",s2,r2,s1);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320316" y="553937"/>
            <a:ext cx="307638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test.c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C5F5-97E1-44D4-CE4F-F4931701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502920"/>
            <a:ext cx="6116320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548640"/>
            <a:ext cx="11466802" cy="339273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72078" y="4139301"/>
            <a:ext cx="9047843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8802176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523059"/>
            <a:ext cx="11698014" cy="3924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58192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4696983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array[] = {2, 5, 7, 9, 11, 13};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463631" y="3735423"/>
            <a:ext cx="3953730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68037" y="4267697"/>
            <a:ext cx="71929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)++ is array[0] = 2+1 = 3;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&amp;array[1]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F4277-1DEE-3370-D47C-E421128770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36666" y="751480"/>
          <a:ext cx="6941153" cy="3444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4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97183C-07ED-3C6C-DB7E-D390A9801C7A}"/>
              </a:ext>
            </a:extLst>
          </p:cNvPr>
          <p:cNvSpPr/>
          <p:nvPr/>
        </p:nvSpPr>
        <p:spPr bwMode="auto">
          <a:xfrm>
            <a:off x="7689784" y="5412964"/>
            <a:ext cx="2834461" cy="44016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9E0E7-6E6F-1B7B-C758-8C05D6DB2C16}"/>
              </a:ext>
            </a:extLst>
          </p:cNvPr>
          <p:cNvSpPr txBox="1"/>
          <p:nvPr/>
        </p:nvSpPr>
        <p:spPr>
          <a:xfrm>
            <a:off x="5610435" y="5853130"/>
            <a:ext cx="62612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)++ is array[0]=2+1=3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&amp;array[1];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-&gt;5</a:t>
            </a:r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  <p:bldP spid="4" grpId="0" animBg="1"/>
      <p:bldP spid="5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Performance Caution: </a:t>
            </a:r>
            <a:r>
              <a:rPr lang="en-US" i="1" dirty="0">
                <a:solidFill>
                  <a:srgbClr val="C00000"/>
                </a:solidFill>
              </a:rPr>
              <a:t>this copies the entire contents during execution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Shallow Copies of Pointer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Allocate space that is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55249" y="1531782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8565344" y="3354505"/>
            <a:ext cx="3527268" cy="1721190"/>
            <a:chOff x="10723793" y="8795228"/>
            <a:chExt cx="3527268" cy="1721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10723793" y="8795228"/>
              <a:ext cx="3527268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this is a POINTER to the first element…..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053" y="10272556"/>
              <a:ext cx="0" cy="2438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431F9-54E7-8E43-F2D8-74A326992EFD}"/>
              </a:ext>
            </a:extLst>
          </p:cNvPr>
          <p:cNvGrpSpPr/>
          <p:nvPr/>
        </p:nvGrpSpPr>
        <p:grpSpPr>
          <a:xfrm>
            <a:off x="2272592" y="2091340"/>
            <a:ext cx="3543768" cy="4413526"/>
            <a:chOff x="1051381" y="2925019"/>
            <a:chExt cx="3543768" cy="44135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FB7FF6-BC8B-E556-9939-71277FA8D1D5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30A93B-FA12-13C1-8765-78A40C10B21B}"/>
                </a:ext>
              </a:extLst>
            </p:cNvPr>
            <p:cNvGrpSpPr/>
            <p:nvPr/>
          </p:nvGrpSpPr>
          <p:grpSpPr>
            <a:xfrm>
              <a:off x="1051381" y="2925019"/>
              <a:ext cx="2680085" cy="4413526"/>
              <a:chOff x="1051381" y="2925019"/>
              <a:chExt cx="2680085" cy="44135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B8B8C7-FA36-FBBA-A9D3-58C9286BE7ED}"/>
                  </a:ext>
                </a:extLst>
              </p:cNvPr>
              <p:cNvGrpSpPr/>
              <p:nvPr/>
            </p:nvGrpSpPr>
            <p:grpSpPr>
              <a:xfrm>
                <a:off x="1051381" y="2925019"/>
                <a:ext cx="2680085" cy="4383903"/>
                <a:chOff x="7492474" y="1215244"/>
                <a:chExt cx="2680085" cy="4383903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EDF997-578E-78EE-20C3-37888969A285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1F43918-0365-63BC-3984-F87240AEF008}"/>
                    </a:ext>
                  </a:extLst>
                </p:cNvPr>
                <p:cNvGrpSpPr/>
                <p:nvPr/>
              </p:nvGrpSpPr>
              <p:grpSpPr>
                <a:xfrm>
                  <a:off x="7492474" y="1682726"/>
                  <a:ext cx="2140176" cy="3916421"/>
                  <a:chOff x="7492474" y="1682726"/>
                  <a:chExt cx="2140176" cy="3916421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89AAA9-D119-3700-DC56-833FC1F3E083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B89D06E-195D-5F57-C6BF-7724FF49BD9C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B73BFF-AFA1-0572-B187-A084CFAFE36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C6E10A6-DA70-85ED-B47D-16B11BC26BC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D4D07B3-5CA1-5CF4-9338-29CADACAAF9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49ECECD-73A0-36B9-0A60-ECA3A53E623F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FD13FC9-1116-98D9-E684-B512B667E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8" name="Right Brace 27">
                    <a:extLst>
                      <a:ext uri="{FF2B5EF4-FFF2-40B4-BE49-F238E27FC236}">
                        <a16:creationId xmlns:a16="http://schemas.microsoft.com/office/drawing/2014/main" id="{97FC6B05-BA38-818D-A09A-0B048564B0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2E6D1B7-D69B-1B3A-2922-060F716EE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2474" y="522981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32" name="Right Arrow 31">
                    <a:extLst>
                      <a:ext uri="{FF2B5EF4-FFF2-40B4-BE49-F238E27FC236}">
                        <a16:creationId xmlns:a16="http://schemas.microsoft.com/office/drawing/2014/main" id="{AAACB355-680A-D093-4E1E-C551B2B6729E}"/>
                      </a:ext>
                    </a:extLst>
                  </p:cNvPr>
                  <p:cNvSpPr/>
                  <p:nvPr/>
                </p:nvSpPr>
                <p:spPr>
                  <a:xfrm>
                    <a:off x="8236745" y="4143126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B2D4-69F2-BF31-F8CD-0DBB604AF3D9}"/>
                  </a:ext>
                </a:extLst>
              </p:cNvPr>
              <p:cNvSpPr txBox="1"/>
              <p:nvPr/>
            </p:nvSpPr>
            <p:spPr>
              <a:xfrm>
                <a:off x="1370563" y="696921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AAFE-B987-C374-0D1F-E05658906F4C}"/>
                  </a:ext>
                </a:extLst>
              </p:cNvPr>
              <p:cNvSpPr txBox="1"/>
              <p:nvPr/>
            </p:nvSpPr>
            <p:spPr>
              <a:xfrm>
                <a:off x="1436909" y="5590282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C9F4C-47EA-032E-D866-116B63745930}"/>
              </a:ext>
            </a:extLst>
          </p:cNvPr>
          <p:cNvSpPr/>
          <p:nvPr/>
        </p:nvSpPr>
        <p:spPr>
          <a:xfrm>
            <a:off x="3015585" y="5158112"/>
            <a:ext cx="136718" cy="94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06C5F-C8E9-4294-FCFB-DB5DE6C7C62E}"/>
              </a:ext>
            </a:extLst>
          </p:cNvPr>
          <p:cNvSpPr txBox="1"/>
          <p:nvPr/>
        </p:nvSpPr>
        <p:spPr>
          <a:xfrm>
            <a:off x="131113" y="5009678"/>
            <a:ext cx="219323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a is parameter copy so is a separate variable that</a:t>
            </a:r>
            <a:r>
              <a:rPr lang="en-US" dirty="0">
                <a:solidFill>
                  <a:schemeClr val="tx2"/>
                </a:solidFill>
              </a:rPr>
              <a:t> contains a pointer to num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AF4B8-DF55-F7CE-52AB-32BAD71049BD}"/>
              </a:ext>
            </a:extLst>
          </p:cNvPr>
          <p:cNvSpPr txBox="1"/>
          <p:nvPr/>
        </p:nvSpPr>
        <p:spPr>
          <a:xfrm>
            <a:off x="752417" y="3012003"/>
            <a:ext cx="23998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Observe numb is the name of an array (whose </a:t>
            </a:r>
            <a:r>
              <a:rPr lang="en-US" dirty="0" err="1">
                <a:solidFill>
                  <a:schemeClr val="tx2"/>
                </a:solidFill>
              </a:rPr>
              <a:t>Rvalue</a:t>
            </a:r>
            <a:r>
              <a:rPr lang="en-US" dirty="0">
                <a:solidFill>
                  <a:schemeClr val="tx2"/>
                </a:solidFill>
              </a:rPr>
              <a:t> is it's starting address)</a:t>
            </a:r>
          </a:p>
        </p:txBody>
      </p:sp>
    </p:spTree>
    <p:extLst>
      <p:ext uri="{BB962C8B-B14F-4D97-AF65-F5344CB8AC3E}">
        <p14:creationId xmlns:p14="http://schemas.microsoft.com/office/powerpoint/2010/main" val="16636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 (NULL Examples)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329680" y="832008"/>
            <a:ext cx="5590579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233680" y="1924452"/>
            <a:ext cx="5760719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3C50F-729F-B76C-0706-F902E474133F}"/>
              </a:ext>
            </a:extLst>
          </p:cNvPr>
          <p:cNvSpPr txBox="1"/>
          <p:nvPr/>
        </p:nvSpPr>
        <p:spPr>
          <a:xfrm>
            <a:off x="984229" y="1094943"/>
            <a:ext cx="42596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returns a pointer to the character that follows the first comma ','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786CF-ED42-01C6-28A1-DDB91125EF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</a:t>
            </a:r>
            <a:r>
              <a:rPr lang="en-US" sz="2200" dirty="0">
                <a:solidFill>
                  <a:srgbClr val="FF0000"/>
                </a:solidFill>
              </a:rPr>
              <a:t>only the </a:t>
            </a:r>
            <a:r>
              <a:rPr lang="en-US" sz="2200" b="1" dirty="0">
                <a:solidFill>
                  <a:srgbClr val="FF0000"/>
                </a:solidFill>
              </a:rPr>
              <a:t>address</a:t>
            </a:r>
            <a:r>
              <a:rPr lang="en-US" sz="2200" dirty="0">
                <a:solidFill>
                  <a:srgbClr val="FF0000"/>
                </a:solidFill>
              </a:rPr>
              <a:t> is known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65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11860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*(mess2 + 1)  = '\0';		// Not OK (bus error)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5078423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525907" y="4051976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5003371"/>
            <a:ext cx="3154682" cy="707886"/>
            <a:chOff x="4060867" y="3639076"/>
            <a:chExt cx="3154682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353483" y="3639076"/>
              <a:ext cx="2862066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 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6148288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4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52346</TotalTime>
  <Words>6985</Words>
  <Application>Microsoft Macintosh PowerPoint</Application>
  <PresentationFormat>Widescreen</PresentationFormat>
  <Paragraphs>1341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Regular</vt:lpstr>
      <vt:lpstr>Calibri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Example of a hard-to-understand pointer statement</vt:lpstr>
      <vt:lpstr>Arrays As Parameters: What is the size of the array?</vt:lpstr>
      <vt:lpstr>The NULL Constant and Pointers</vt:lpstr>
      <vt:lpstr>Pointer returns from a function call (NULL Examples)</vt:lpstr>
      <vt:lpstr>Returning a Pointer To a Local Variable (Dangling Pointer) </vt:lpstr>
      <vt:lpstr>String Literals (Read-Only) in Expressions</vt:lpstr>
      <vt:lpstr>String Literals, Mutable and Immutable arrays - 1</vt:lpstr>
      <vt:lpstr>2D Array of Char (where elements may contain strings)</vt:lpstr>
      <vt:lpstr>Array of Pointers to Strings (This is NOT a 2D array)</vt:lpstr>
      <vt:lpstr>main() Command line arguments: argc, argv</vt:lpstr>
      <vt:lpstr>Accessing argv char at a time</vt:lpstr>
      <vt:lpstr>Defining an Array of Pointer to Strings</vt:lpstr>
      <vt:lpstr>Defining an Array of Pointers to Mutable Strings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Caution: Shallow Copies of Pointer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2539</cp:revision>
  <cp:lastPrinted>2024-04-25T17:23:28Z</cp:lastPrinted>
  <dcterms:created xsi:type="dcterms:W3CDTF">2018-10-05T16:35:28Z</dcterms:created>
  <dcterms:modified xsi:type="dcterms:W3CDTF">2024-04-25T17:23:36Z</dcterms:modified>
  <cp:category/>
</cp:coreProperties>
</file>