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8"/>
  </p:notesMasterIdLst>
  <p:handoutMasterIdLst>
    <p:handoutMasterId r:id="rId99"/>
  </p:handoutMasterIdLst>
  <p:sldIdLst>
    <p:sldId id="1778" r:id="rId2"/>
    <p:sldId id="1675" r:id="rId3"/>
    <p:sldId id="2826" r:id="rId4"/>
    <p:sldId id="2797" r:id="rId5"/>
    <p:sldId id="3017" r:id="rId6"/>
    <p:sldId id="2972" r:id="rId7"/>
    <p:sldId id="2534" r:id="rId8"/>
    <p:sldId id="2832" r:id="rId9"/>
    <p:sldId id="2827" r:id="rId10"/>
    <p:sldId id="2973" r:id="rId11"/>
    <p:sldId id="2974" r:id="rId12"/>
    <p:sldId id="2971" r:id="rId13"/>
    <p:sldId id="2829" r:id="rId14"/>
    <p:sldId id="2985" r:id="rId15"/>
    <p:sldId id="2977" r:id="rId16"/>
    <p:sldId id="2828" r:id="rId17"/>
    <p:sldId id="2697" r:id="rId18"/>
    <p:sldId id="2986" r:id="rId19"/>
    <p:sldId id="2978" r:id="rId20"/>
    <p:sldId id="2980" r:id="rId21"/>
    <p:sldId id="2982" r:id="rId22"/>
    <p:sldId id="2979" r:id="rId23"/>
    <p:sldId id="2843" r:id="rId24"/>
    <p:sldId id="2759" r:id="rId25"/>
    <p:sldId id="2790" r:id="rId26"/>
    <p:sldId id="3022" r:id="rId27"/>
    <p:sldId id="2757" r:id="rId28"/>
    <p:sldId id="2789" r:id="rId29"/>
    <p:sldId id="2761" r:id="rId30"/>
    <p:sldId id="2779" r:id="rId31"/>
    <p:sldId id="2995" r:id="rId32"/>
    <p:sldId id="2780" r:id="rId33"/>
    <p:sldId id="2602" r:id="rId34"/>
    <p:sldId id="2984" r:id="rId35"/>
    <p:sldId id="2357" r:id="rId36"/>
    <p:sldId id="2988" r:id="rId37"/>
    <p:sldId id="2748" r:id="rId38"/>
    <p:sldId id="2983" r:id="rId39"/>
    <p:sldId id="2989" r:id="rId40"/>
    <p:sldId id="2990" r:id="rId41"/>
    <p:sldId id="2992" r:id="rId42"/>
    <p:sldId id="2815" r:id="rId43"/>
    <p:sldId id="3016" r:id="rId44"/>
    <p:sldId id="2817" r:id="rId45"/>
    <p:sldId id="2993" r:id="rId46"/>
    <p:sldId id="2994" r:id="rId47"/>
    <p:sldId id="2728" r:id="rId48"/>
    <p:sldId id="2730" r:id="rId49"/>
    <p:sldId id="2519" r:id="rId50"/>
    <p:sldId id="2591" r:id="rId51"/>
    <p:sldId id="2557" r:id="rId52"/>
    <p:sldId id="2645" r:id="rId53"/>
    <p:sldId id="2596" r:id="rId54"/>
    <p:sldId id="2365" r:id="rId55"/>
    <p:sldId id="2590" r:id="rId56"/>
    <p:sldId id="2055" r:id="rId57"/>
    <p:sldId id="2996" r:id="rId58"/>
    <p:sldId id="2595" r:id="rId59"/>
    <p:sldId id="2746" r:id="rId60"/>
    <p:sldId id="2744" r:id="rId61"/>
    <p:sldId id="2606" r:id="rId62"/>
    <p:sldId id="2517" r:id="rId63"/>
    <p:sldId id="2783" r:id="rId64"/>
    <p:sldId id="2747" r:id="rId65"/>
    <p:sldId id="2750" r:id="rId66"/>
    <p:sldId id="2679" r:id="rId67"/>
    <p:sldId id="2622" r:id="rId68"/>
    <p:sldId id="2366" r:id="rId69"/>
    <p:sldId id="2587" r:id="rId70"/>
    <p:sldId id="2657" r:id="rId71"/>
    <p:sldId id="2607" r:id="rId72"/>
    <p:sldId id="2608" r:id="rId73"/>
    <p:sldId id="2745" r:id="rId74"/>
    <p:sldId id="2743" r:id="rId75"/>
    <p:sldId id="3001" r:id="rId76"/>
    <p:sldId id="3004" r:id="rId77"/>
    <p:sldId id="3000" r:id="rId78"/>
    <p:sldId id="3002" r:id="rId79"/>
    <p:sldId id="3003" r:id="rId80"/>
    <p:sldId id="2558" r:id="rId81"/>
    <p:sldId id="2799" r:id="rId82"/>
    <p:sldId id="2763" r:id="rId83"/>
    <p:sldId id="3015" r:id="rId84"/>
    <p:sldId id="2776" r:id="rId85"/>
    <p:sldId id="2800" r:id="rId86"/>
    <p:sldId id="3014" r:id="rId87"/>
    <p:sldId id="2771" r:id="rId88"/>
    <p:sldId id="3021" r:id="rId89"/>
    <p:sldId id="2552" r:id="rId90"/>
    <p:sldId id="2593" r:id="rId91"/>
    <p:sldId id="2592" r:id="rId92"/>
    <p:sldId id="2594" r:id="rId93"/>
    <p:sldId id="2640" r:id="rId94"/>
    <p:sldId id="2638" r:id="rId95"/>
    <p:sldId id="2639" r:id="rId96"/>
    <p:sldId id="2571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7532"/>
  </p:normalViewPr>
  <p:slideViewPr>
    <p:cSldViewPr snapToGrid="0" snapToObjects="1">
      <p:cViewPr>
        <p:scale>
          <a:sx n="179" d="100"/>
          <a:sy n="179" d="100"/>
        </p:scale>
        <p:origin x="2144" y="170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3/30/24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3/30/24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2.06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architectural approaches 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fetches, interprets, and executes a specified set of operations 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/>
              <a:t>Devices for communication with the outside world 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data types 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CPU registers 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manages main memory</a:t>
            </a:r>
            <a:endParaRPr lang="en-US" sz="2000" dirty="0">
              <a:solidFill>
                <a:schemeClr val="accent6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they "do"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is the instruction "format" 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479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Physical (design) realization 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An ISA allows variability in the physical design implementations to match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1255" y="683588"/>
            <a:ext cx="5087889" cy="59328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Distinguishing feature: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</a:rPr>
              <a:t>CPU Instructions </a:t>
            </a:r>
            <a:r>
              <a:rPr lang="en-US" sz="1800" dirty="0"/>
              <a:t>are often called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and encoded in memory using </a:t>
            </a:r>
            <a:r>
              <a:rPr lang="en-US" sz="1800" dirty="0">
                <a:solidFill>
                  <a:schemeClr val="accent1"/>
                </a:solidFill>
              </a:rPr>
              <a:t>patterns of ones and zeros (like binary numbers)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these are called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into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</a:t>
            </a:r>
            <a:r>
              <a:rPr lang="en-US" sz="1800" dirty="0">
                <a:solidFill>
                  <a:srgbClr val="2C895B"/>
                </a:solidFill>
              </a:rPr>
              <a:t>executable program </a:t>
            </a:r>
            <a:r>
              <a:rPr lang="en-US" sz="1800" dirty="0"/>
              <a:t>contains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series of instructions </a:t>
            </a:r>
            <a:r>
              <a:rPr lang="en-US" sz="1800" dirty="0"/>
              <a:t>(the program) </a:t>
            </a:r>
          </a:p>
          <a:p>
            <a:pPr lvl="1"/>
            <a:r>
              <a:rPr lang="en-US" sz="1800" dirty="0"/>
              <a:t>(maybe some) </a:t>
            </a:r>
            <a:r>
              <a:rPr lang="en-US" sz="1800" b="1" dirty="0">
                <a:solidFill>
                  <a:srgbClr val="F3753F"/>
                </a:solidFill>
              </a:rPr>
              <a:t>data</a:t>
            </a:r>
            <a:r>
              <a:rPr lang="en-US" sz="1800" dirty="0"/>
              <a:t> to operate 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373643" y="2936271"/>
            <a:ext cx="2298825" cy="91178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Machine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</a:rPr>
              <a:t>Machine Language (or code)</a:t>
            </a:r>
            <a:endParaRPr lang="en-US" sz="2000" dirty="0"/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accent6"/>
                </a:solidFill>
              </a:rPr>
              <a:t>Are </a:t>
            </a:r>
            <a:r>
              <a:rPr lang="en-US" sz="2000" b="1" dirty="0">
                <a:solidFill>
                  <a:schemeClr val="accent1"/>
                </a:solidFill>
              </a:rPr>
              <a:t>encoded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memory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using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patterns of ones and zeros </a:t>
            </a:r>
            <a:r>
              <a:rPr lang="en-US" sz="2000" dirty="0">
                <a:solidFill>
                  <a:schemeClr val="accent1"/>
                </a:solidFill>
              </a:rPr>
              <a:t>(like binary numbers)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Example: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arm32 machine code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stores just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 one instruction in 32 bits (4 bytes) </a:t>
            </a:r>
          </a:p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language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</a:p>
          <a:p>
            <a:pPr lvl="2">
              <a:buFont typeface="Wingdings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high-level language (like C) is compiled into an 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translated (assembled) into machine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908948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753076" y="2582083"/>
            <a:ext cx="0" cy="326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555279"/>
            <a:ext cx="0" cy="768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5104002" y="2809461"/>
            <a:ext cx="11972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</p:cNvCxnSpPr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/>
              <a:t>.</a:t>
            </a:r>
            <a:r>
              <a:rPr lang="en-US" sz="2000" b="1" dirty="0"/>
              <a:t>c </a:t>
            </a:r>
            <a:r>
              <a:rPr lang="en-US" sz="2000" dirty="0"/>
              <a:t>file 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708251" y="2523481"/>
            <a:ext cx="26340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</a:t>
            </a:r>
          </a:p>
          <a:p>
            <a:r>
              <a:rPr lang="en-US" dirty="0">
                <a:solidFill>
                  <a:schemeClr val="accent1"/>
                </a:solidFill>
              </a:rPr>
              <a:t>Library file (</a:t>
            </a:r>
            <a:r>
              <a:rPr lang="en-US" dirty="0" err="1">
                <a:solidFill>
                  <a:schemeClr val="accent1"/>
                </a:solidFill>
              </a:rPr>
              <a:t>libsample.a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921124" y="1006210"/>
            <a:ext cx="168507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a.out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2AD4E510-B343-FD05-1DD0-8613798D4981}"/>
              </a:ext>
            </a:extLst>
          </p:cNvPr>
          <p:cNvSpPr/>
          <p:nvPr/>
        </p:nvSpPr>
        <p:spPr>
          <a:xfrm>
            <a:off x="7450466" y="2756573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401FFBBE-986F-41CA-CC3E-E12E43C715A3}"/>
              </a:ext>
            </a:extLst>
          </p:cNvPr>
          <p:cNvSpPr/>
          <p:nvPr/>
        </p:nvSpPr>
        <p:spPr>
          <a:xfrm>
            <a:off x="9678340" y="1199466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4"/>
            <a:ext cx="1685077" cy="5860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431796" y="5289211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arm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intel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1097412" y="6385415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485" y="755181"/>
            <a:ext cx="3537567" cy="221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(c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(assembler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9823" y="754861"/>
            <a:ext cx="11487955" cy="40057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Finite state machine </a:t>
            </a:r>
            <a:r>
              <a:rPr lang="en-US" sz="2000" dirty="0"/>
              <a:t>(or Finite State Automaton) is a way of representing (or </a:t>
            </a:r>
            <a:r>
              <a:rPr lang="en-US" sz="2000" i="1" dirty="0">
                <a:solidFill>
                  <a:srgbClr val="2C895B"/>
                </a:solidFill>
              </a:rPr>
              <a:t>detecting</a:t>
            </a:r>
            <a:r>
              <a:rPr lang="en-US" sz="2000" dirty="0"/>
              <a:t>) a </a:t>
            </a:r>
            <a:r>
              <a:rPr lang="en-US" sz="20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 </a:t>
            </a:r>
            <a:r>
              <a:rPr lang="en-US" sz="2000" dirty="0"/>
              <a:t>set of string patterns (e.g., </a:t>
            </a:r>
            <a:r>
              <a:rPr lang="en-US" sz="2000" b="1" i="1" dirty="0">
                <a:solidFill>
                  <a:srgbClr val="F37440"/>
                </a:solidFill>
              </a:rPr>
              <a:t>HA</a:t>
            </a:r>
            <a:r>
              <a:rPr lang="en-US" sz="2000" dirty="0"/>
              <a:t>) </a:t>
            </a:r>
            <a:r>
              <a:rPr lang="en-US" sz="2000" i="1" dirty="0">
                <a:solidFill>
                  <a:srgbClr val="2C895B"/>
                </a:solidFill>
              </a:rPr>
              <a:t>accepted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 based on an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Circle (States)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b="1" dirty="0">
                <a:solidFill>
                  <a:schemeClr val="accent6"/>
                </a:solidFill>
              </a:rPr>
              <a:t>Arc</a:t>
            </a:r>
            <a:r>
              <a:rPr lang="en-US" sz="20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37440"/>
                </a:solidFill>
              </a:rPr>
              <a:t>circle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7030A0"/>
                </a:solidFill>
              </a:rPr>
              <a:t>state)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represents</a:t>
            </a:r>
            <a:r>
              <a:rPr lang="en-US" sz="2000" dirty="0"/>
              <a:t> </a:t>
            </a:r>
            <a:r>
              <a:rPr lang="en-US" sz="2000" b="1" i="1" dirty="0"/>
              <a:t>(remembers) </a:t>
            </a:r>
            <a:r>
              <a:rPr lang="en-US" sz="2000" b="1" dirty="0">
                <a:solidFill>
                  <a:srgbClr val="7030A0"/>
                </a:solidFill>
              </a:rPr>
              <a:t>what has already been seen </a:t>
            </a:r>
            <a:r>
              <a:rPr lang="en-US" sz="2000" dirty="0">
                <a:solidFill>
                  <a:schemeClr val="accent6"/>
                </a:solidFill>
              </a:rPr>
              <a:t>in the </a:t>
            </a:r>
            <a:r>
              <a:rPr lang="en-US" sz="20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arc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represents a </a:t>
            </a:r>
            <a:r>
              <a:rPr lang="en-US" sz="2000" b="1" dirty="0">
                <a:solidFill>
                  <a:schemeClr val="accent5"/>
                </a:solidFill>
              </a:rPr>
              <a:t>transition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from one state to the next state </a:t>
            </a:r>
            <a:r>
              <a:rPr lang="en-US" sz="20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2000" b="1" dirty="0">
                <a:solidFill>
                  <a:srgbClr val="2C895B"/>
                </a:solidFill>
              </a:rPr>
              <a:t>optional output </a:t>
            </a:r>
            <a:r>
              <a:rPr lang="en-US" sz="2000" dirty="0">
                <a:solidFill>
                  <a:schemeClr val="accent1"/>
                </a:solidFill>
              </a:rPr>
              <a:t>(or </a:t>
            </a:r>
            <a:r>
              <a:rPr lang="en-US" sz="2000" b="1" dirty="0">
                <a:solidFill>
                  <a:srgbClr val="2C895B"/>
                </a:solidFill>
              </a:rPr>
              <a:t>operation to be performed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b="1" dirty="0">
                <a:solidFill>
                  <a:schemeClr val="tx2"/>
                </a:solidFill>
              </a:rPr>
              <a:t>next state </a:t>
            </a:r>
            <a:r>
              <a:rPr lang="en-US" sz="2000" dirty="0">
                <a:solidFill>
                  <a:schemeClr val="tx2"/>
                </a:solidFill>
              </a:rPr>
              <a:t>can be the </a:t>
            </a:r>
            <a:r>
              <a:rPr lang="en-US" sz="2000" b="1" dirty="0">
                <a:solidFill>
                  <a:schemeClr val="tx2"/>
                </a:solidFill>
              </a:rPr>
              <a:t>same state </a:t>
            </a:r>
            <a:r>
              <a:rPr lang="en-US" sz="2000" dirty="0">
                <a:solidFill>
                  <a:schemeClr val="tx2"/>
                </a:solidFill>
              </a:rPr>
              <a:t>or a </a:t>
            </a:r>
            <a:r>
              <a:rPr lang="en-US" sz="20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20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20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1969087" y="4877029"/>
            <a:ext cx="7872054" cy="1930737"/>
            <a:chOff x="1969087" y="4877029"/>
            <a:chExt cx="7872054" cy="19307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1969087" y="5148254"/>
              <a:ext cx="7872054" cy="1659512"/>
              <a:chOff x="777145" y="4796468"/>
              <a:chExt cx="7872054" cy="16595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3995728" y="2982130"/>
                <a:ext cx="1659512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777145" y="57064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5354711" y="603471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925924" y="583752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3725600" y="487702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191838" y="571109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6560830" y="520984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163264" y="57110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595021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 </a:t>
            </a:r>
            <a:r>
              <a:rPr lang="en-US" sz="2000" dirty="0">
                <a:solidFill>
                  <a:schemeClr val="accent6"/>
                </a:solidFill>
              </a:rPr>
              <a:t>designed to </a:t>
            </a:r>
            <a:r>
              <a:rPr lang="en-US" sz="2000" dirty="0">
                <a:solidFill>
                  <a:srgbClr val="7030A0"/>
                </a:solidFill>
              </a:rPr>
              <a:t>run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8277283" cy="707975"/>
            <a:chOff x="4935215" y="2053620"/>
            <a:chExt cx="8277283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b="1" dirty="0"/>
                <a:t>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530524" y="2316388"/>
              <a:ext cx="350044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Either </a:t>
              </a:r>
              <a:r>
                <a:rPr lang="en-US" b="1" dirty="0"/>
                <a:t>Output this </a:t>
              </a:r>
              <a:r>
                <a:rPr lang="en-US" dirty="0"/>
                <a:t>or </a:t>
              </a:r>
              <a:r>
                <a:rPr lang="en-US" b="1" dirty="0"/>
                <a:t>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1A3-78DE-6027-A028-5C3C466E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</p:spPr>
        <p:txBody>
          <a:bodyPr/>
          <a:lstStyle/>
          <a:p>
            <a:r>
              <a:rPr lang="en-US" dirty="0"/>
              <a:t>Arc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0C77-6F10-0F8D-4AC6-E7B3118021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17493" y="869793"/>
            <a:ext cx="9792495" cy="37460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output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) indicates 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 is to be output (printed for example)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An action of </a:t>
            </a:r>
            <a:r>
              <a:rPr lang="en-US" sz="1800" dirty="0">
                <a:solidFill>
                  <a:srgbClr val="FF0000"/>
                </a:solidFill>
              </a:rPr>
              <a:t>–</a:t>
            </a:r>
            <a:r>
              <a:rPr lang="en-US" sz="1800" dirty="0"/>
              <a:t> means no action (or output)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The labels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 have special meanings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arch is labeled with an </a:t>
            </a:r>
            <a:r>
              <a:rPr lang="en-US" sz="1800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of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, this represents all other character inputs that are not specified by other arcs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</a:t>
            </a:r>
            <a:r>
              <a:rPr lang="en-US" sz="1800" b="1" i="1" dirty="0"/>
              <a:t>to output the actual input character</a:t>
            </a:r>
            <a:r>
              <a:rPr lang="en-US" sz="1800" dirty="0"/>
              <a:t>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/ output(other)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arch is labeled with an input of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,  then this arc is taken for all inputs.  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to output the actual input character,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/ output(all)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1147-CAA8-4715-1C91-8873D5A266F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C12CC-CE93-ED20-6AB5-FBD628E0B9EE}"/>
              </a:ext>
            </a:extLst>
          </p:cNvPr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034FD-2576-298B-7D0A-C80AD2BAB314}"/>
                </a:ext>
              </a:extLst>
            </p:cNvPr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274B8A-F2F0-FFA3-980B-232682F33D41}"/>
                  </a:ext>
                </a:extLst>
              </p:cNvPr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C33EE-1E23-13EC-AD60-A0A5FEB914CD}"/>
                  </a:ext>
                </a:extLst>
              </p:cNvPr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H / </a:t>
                </a:r>
                <a:r>
                  <a:rPr lang="en-US" dirty="0">
                    <a:solidFill>
                      <a:srgbClr val="F3753F"/>
                    </a:solidFill>
                  </a:rPr>
                  <a:t>output(H)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1886233-D171-6155-215B-E41CDEAEB338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8646001" y="3927047"/>
                <a:ext cx="1532184" cy="118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C701F4-C167-2277-C059-C3BC71CF9B17}"/>
                </a:ext>
              </a:extLst>
            </p:cNvPr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6ACA60-612D-CD17-A0F7-C606EFBD2EB2}"/>
                  </a:ext>
                </a:extLst>
              </p:cNvPr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91C71-364D-9BEC-0664-9893ED37EFF9}"/>
                  </a:ext>
                </a:extLst>
              </p:cNvPr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all </a:t>
                </a:r>
                <a:r>
                  <a:rPr lang="en-US" dirty="0">
                    <a:solidFill>
                      <a:srgbClr val="F3753F"/>
                    </a:solidFill>
                  </a:rPr>
                  <a:t>/ output(all)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AF98850-1114-8D56-94DA-5A951730A93C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9076777" y="5122504"/>
                <a:ext cx="1409688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7C16FF-C487-7F98-3A9C-9FB0807A1D9A}"/>
                </a:ext>
              </a:extLst>
            </p:cNvPr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35AC8FA-20B6-461F-987F-807220870B99}"/>
                </a:ext>
              </a:extLst>
            </p:cNvPr>
            <p:cNvSpPr/>
            <p:nvPr/>
          </p:nvSpPr>
          <p:spPr>
            <a:xfrm rot="10800000" flipV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29CFD6-9C92-D439-7130-A459DA82D325}"/>
                </a:ext>
              </a:extLst>
            </p:cNvPr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other / output(other)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5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632840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given state, then for 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Step 1: 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Check: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AFDFDD-7B1A-3397-2B51-99FC9CCDDBB6}"/>
              </a:ext>
            </a:extLst>
          </p:cNvPr>
          <p:cNvGrpSpPr/>
          <p:nvPr/>
        </p:nvGrpSpPr>
        <p:grpSpPr>
          <a:xfrm>
            <a:off x="572341" y="5372418"/>
            <a:ext cx="6437830" cy="818595"/>
            <a:chOff x="572341" y="5372418"/>
            <a:chExt cx="6437830" cy="818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0821E6-1A78-F949-8E09-C386E3EFAD22}"/>
                </a:ext>
              </a:extLst>
            </p:cNvPr>
            <p:cNvSpPr/>
            <p:nvPr/>
          </p:nvSpPr>
          <p:spPr>
            <a:xfrm>
              <a:off x="572341" y="5399078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3F15C-ED7C-1B42-89C8-77E925D3A0CB}"/>
                </a:ext>
              </a:extLst>
            </p:cNvPr>
            <p:cNvSpPr/>
            <p:nvPr/>
          </p:nvSpPr>
          <p:spPr>
            <a:xfrm>
              <a:off x="3508363" y="5380243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9A188C-8038-9244-9540-574288AD28A2}"/>
                </a:ext>
              </a:extLst>
            </p:cNvPr>
            <p:cNvSpPr/>
            <p:nvPr/>
          </p:nvSpPr>
          <p:spPr>
            <a:xfrm>
              <a:off x="6218236" y="5372418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0FCAF-187F-B0F1-CB5B-41E12038CAC3}"/>
              </a:ext>
            </a:extLst>
          </p:cNvPr>
          <p:cNvGrpSpPr/>
          <p:nvPr/>
        </p:nvGrpSpPr>
        <p:grpSpPr>
          <a:xfrm>
            <a:off x="179022" y="4538824"/>
            <a:ext cx="6039214" cy="1881673"/>
            <a:chOff x="179022" y="4538824"/>
            <a:chExt cx="6039214" cy="188167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CFCFE7D-E871-DC4D-AA98-EC2A35F604BD}"/>
                </a:ext>
              </a:extLst>
            </p:cNvPr>
            <p:cNvSpPr/>
            <p:nvPr/>
          </p:nvSpPr>
          <p:spPr>
            <a:xfrm rot="21277514" flipH="1">
              <a:off x="3575284" y="4963307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9DC0C1-850B-BD48-B0CC-57806B0EF5FD}"/>
                </a:ext>
              </a:extLst>
            </p:cNvPr>
            <p:cNvSpPr txBox="1"/>
            <p:nvPr/>
          </p:nvSpPr>
          <p:spPr>
            <a:xfrm>
              <a:off x="3313423" y="4538824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915CF-B482-CB4C-8166-E393C5312AFF}"/>
                </a:ext>
              </a:extLst>
            </p:cNvPr>
            <p:cNvSpPr txBox="1"/>
            <p:nvPr/>
          </p:nvSpPr>
          <p:spPr>
            <a:xfrm>
              <a:off x="1380749" y="6020387"/>
              <a:ext cx="12650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 no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95F78FD-9DC6-E245-A097-393DBFFCA561}"/>
                </a:ext>
              </a:extLst>
            </p:cNvPr>
            <p:cNvSpPr/>
            <p:nvPr/>
          </p:nvSpPr>
          <p:spPr>
            <a:xfrm rot="9244047">
              <a:off x="1104188" y="4553321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6A4DD-DEDE-E141-A82E-3B065FF7693D}"/>
                </a:ext>
              </a:extLst>
            </p:cNvPr>
            <p:cNvSpPr txBox="1"/>
            <p:nvPr/>
          </p:nvSpPr>
          <p:spPr>
            <a:xfrm>
              <a:off x="1748717" y="538024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no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D6D03-A63A-E645-B783-0AB628448667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1364276" y="5777612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6B7E-1BFE-8349-8D31-27328B5FC6D8}"/>
                </a:ext>
              </a:extLst>
            </p:cNvPr>
            <p:cNvSpPr txBox="1"/>
            <p:nvPr/>
          </p:nvSpPr>
          <p:spPr>
            <a:xfrm>
              <a:off x="4924505" y="5305097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/ yes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DA372F-5C32-2B4F-94F2-6E5BF236395C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300298" y="5768386"/>
              <a:ext cx="1917938" cy="12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356700C-A3FA-4F4A-AAA1-9BE8C55C7DF9}"/>
                </a:ext>
              </a:extLst>
            </p:cNvPr>
            <p:cNvSpPr/>
            <p:nvPr/>
          </p:nvSpPr>
          <p:spPr>
            <a:xfrm rot="10800000" flipV="1">
              <a:off x="704177" y="4976538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C838BA-2396-2F4F-B06E-6D76B3BFE955}"/>
                </a:ext>
              </a:extLst>
            </p:cNvPr>
            <p:cNvSpPr txBox="1"/>
            <p:nvPr/>
          </p:nvSpPr>
          <p:spPr>
            <a:xfrm>
              <a:off x="179022" y="4556439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no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A5DD0-D063-C3A4-5BE2-2AB858D59D40}"/>
              </a:ext>
            </a:extLst>
          </p:cNvPr>
          <p:cNvSpPr txBox="1"/>
          <p:nvPr/>
        </p:nvSpPr>
        <p:spPr>
          <a:xfrm>
            <a:off x="7409237" y="4573577"/>
            <a:ext cx="407858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Special input labels: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other </a:t>
            </a:r>
            <a:r>
              <a:rPr lang="en-US" b="1" dirty="0"/>
              <a:t>specifies that </a:t>
            </a:r>
            <a:r>
              <a:rPr lang="en-US" dirty="0"/>
              <a:t>this arc is taken </a:t>
            </a:r>
            <a:r>
              <a:rPr lang="en-US" b="1" dirty="0"/>
              <a:t>for all inputs that are not specified by the other arcs </a:t>
            </a:r>
            <a:r>
              <a:rPr lang="en-US" dirty="0"/>
              <a:t>out of that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all </a:t>
            </a:r>
            <a:r>
              <a:rPr lang="en-US" b="1" dirty="0"/>
              <a:t>specifies that </a:t>
            </a:r>
            <a:r>
              <a:rPr lang="en-US" dirty="0"/>
              <a:t>this arc is taken for </a:t>
            </a:r>
            <a:r>
              <a:rPr lang="en-US" b="1" dirty="0"/>
              <a:t>all inputs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</p:spPr>
        <p:txBody>
          <a:bodyPr/>
          <a:lstStyle/>
          <a:p>
            <a:r>
              <a:rPr lang="en-US" dirty="0"/>
              <a:t>DFA counting the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a text file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counting the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1081456"/>
            <a:ext cx="10777311" cy="20411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To adjust the DFA to </a:t>
            </a:r>
            <a:r>
              <a:rPr lang="en-US" sz="2200" dirty="0">
                <a:solidFill>
                  <a:srgbClr val="0070C0"/>
                </a:solidFill>
              </a:rPr>
              <a:t>act on continuous input</a:t>
            </a:r>
            <a:r>
              <a:rPr lang="en-US" sz="2200" dirty="0">
                <a:solidFill>
                  <a:schemeClr val="tx2"/>
                </a:solidFill>
              </a:rPr>
              <a:t> (multiple instances of the pattern)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200" i="1" dirty="0">
                <a:solidFill>
                  <a:schemeClr val="tx2"/>
                </a:solidFill>
              </a:rPr>
              <a:t>"</a:t>
            </a:r>
            <a:r>
              <a:rPr lang="en-US" sz="2200" i="1" dirty="0">
                <a:solidFill>
                  <a:srgbClr val="2C895B"/>
                </a:solidFill>
              </a:rPr>
              <a:t>redirect" </a:t>
            </a:r>
            <a:r>
              <a:rPr lang="en-US" sz="2200" dirty="0">
                <a:solidFill>
                  <a:srgbClr val="2C895B"/>
                </a:solidFill>
              </a:rPr>
              <a:t>the arc(s) </a:t>
            </a:r>
            <a:r>
              <a:rPr lang="en-US" sz="2200" dirty="0">
                <a:solidFill>
                  <a:schemeClr val="accent6"/>
                </a:solidFill>
              </a:rPr>
              <a:t>that pointed at the </a:t>
            </a:r>
            <a:r>
              <a:rPr lang="en-US" sz="2200" b="1" dirty="0">
                <a:solidFill>
                  <a:srgbClr val="2C895B"/>
                </a:solidFill>
              </a:rPr>
              <a:t>end state </a:t>
            </a:r>
            <a:r>
              <a:rPr lang="en-US" sz="2200" dirty="0">
                <a:solidFill>
                  <a:schemeClr val="accent6"/>
                </a:solidFill>
              </a:rPr>
              <a:t>to point to the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start state</a:t>
            </a:r>
            <a:endParaRPr lang="en-US" sz="22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Add arcs </a:t>
            </a:r>
            <a:r>
              <a:rPr lang="en-US" sz="2200" dirty="0">
                <a:solidFill>
                  <a:schemeClr val="tx2"/>
                </a:solidFill>
              </a:rPr>
              <a:t>from </a:t>
            </a:r>
            <a:r>
              <a:rPr lang="en-US" sz="2200" dirty="0">
                <a:solidFill>
                  <a:srgbClr val="0070C0"/>
                </a:solidFill>
              </a:rPr>
              <a:t>each state </a:t>
            </a:r>
            <a:r>
              <a:rPr lang="en-US" sz="2200" dirty="0">
                <a:solidFill>
                  <a:schemeClr val="tx2"/>
                </a:solidFill>
              </a:rPr>
              <a:t>when EOF on input is detected </a:t>
            </a:r>
            <a:r>
              <a:rPr lang="en-US" sz="2200" dirty="0">
                <a:solidFill>
                  <a:srgbClr val="0070C0"/>
                </a:solidFill>
              </a:rPr>
              <a:t>to the </a:t>
            </a:r>
            <a:r>
              <a:rPr lang="en-US" sz="2200" dirty="0" err="1">
                <a:solidFill>
                  <a:srgbClr val="0070C0"/>
                </a:solidFill>
              </a:rPr>
              <a:t>eof</a:t>
            </a:r>
            <a:r>
              <a:rPr lang="en-US" sz="22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056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49281" cy="464549"/>
              <a:chOff x="4822137" y="4750129"/>
              <a:chExt cx="1949281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EOF / Output (count)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eof</a:t>
              </a:r>
              <a:endParaRPr lang="en-US" sz="1600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Output (count)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468829" y="218411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4754472" y="217504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032367" y="218916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2997706" y="5231449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1943389" y="258008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555965" y="220357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68512" y="257100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554155" y="258096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306493" y="222340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7820533" y="258008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5761506" y="2165868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4480480" y="1154013"/>
            <a:ext cx="152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 / output(@)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391604" y="2240162"/>
            <a:ext cx="4201160" cy="1591492"/>
            <a:chOff x="3901757" y="-360224"/>
            <a:chExt cx="3173105" cy="159149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723521" y="1326211"/>
            <a:ext cx="2223686" cy="1253870"/>
            <a:chOff x="157849" y="1167408"/>
            <a:chExt cx="2223686" cy="1253870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157849" y="1167408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135807" y="1142534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099104" y="2054736"/>
            <a:ext cx="2055929" cy="1509978"/>
            <a:chOff x="2331493" y="2032206"/>
            <a:chExt cx="2055929" cy="1509978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2905133" y="197326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3858253" y="4072312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7903922" y="2026352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output(O)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2997706" y="795291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6896218" y="83168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4771397" y="171920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3651842" y="176793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732408" y="5629625"/>
            <a:ext cx="4804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72902" y="25889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58545" y="257991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36440" y="259403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47462" y="298495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20592" y="259839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72585" y="29758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58228" y="298583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310566" y="262827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24606" y="298495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6201478" y="2958542"/>
            <a:ext cx="54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5405276" y="1858377"/>
            <a:ext cx="1443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 / output(D),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output(A),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output(D)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95678" y="2645032"/>
            <a:ext cx="4250951" cy="1659522"/>
            <a:chOff x="3864150" y="-360224"/>
            <a:chExt cx="3210712" cy="1659522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3864150" y="899188"/>
              <a:ext cx="1493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30290" y="1837002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39879" y="1645704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103177" y="2459606"/>
            <a:ext cx="2378112" cy="1678422"/>
            <a:chOff x="2331493" y="2032206"/>
            <a:chExt cx="2378112" cy="1678422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22749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909206" y="2378138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145216" y="4521695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604302" y="2334695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output(A)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3001779" y="1280509"/>
            <a:ext cx="6942176" cy="2736224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096000" y="83135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75470" y="212407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575351" y="2175659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 / output(S)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2615777" y="268740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4901420" y="267832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179315" y="269245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090337" y="308336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3463467" y="269681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415460" y="307429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</p:cNvCxnSpPr>
          <p:nvPr/>
        </p:nvCxnSpPr>
        <p:spPr>
          <a:xfrm>
            <a:off x="5701103" y="308425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FCF09A-0537-5CD2-B054-78AF01846806}"/>
              </a:ext>
            </a:extLst>
          </p:cNvPr>
          <p:cNvSpPr/>
          <p:nvPr/>
        </p:nvSpPr>
        <p:spPr>
          <a:xfrm>
            <a:off x="9453441" y="2726689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CBA3E5-1957-47FA-F091-16CDDCF537B0}"/>
              </a:ext>
            </a:extLst>
          </p:cNvPr>
          <p:cNvCxnSpPr>
            <a:cxnSpLocks/>
          </p:cNvCxnSpPr>
          <p:nvPr/>
        </p:nvCxnSpPr>
        <p:spPr>
          <a:xfrm>
            <a:off x="7967481" y="3083368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5908454" y="26691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B1CC4F-E437-CDCA-8533-437F321528E4}"/>
              </a:ext>
            </a:extLst>
          </p:cNvPr>
          <p:cNvGrpSpPr/>
          <p:nvPr/>
        </p:nvGrpSpPr>
        <p:grpSpPr>
          <a:xfrm flipH="1">
            <a:off x="5498367" y="2419955"/>
            <a:ext cx="4088944" cy="1533747"/>
            <a:chOff x="4016863" y="-683718"/>
            <a:chExt cx="3088348" cy="1533747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B0B81C45-909E-609B-A92D-EB9833F4AB5B}"/>
                </a:ext>
              </a:extLst>
            </p:cNvPr>
            <p:cNvSpPr/>
            <p:nvPr/>
          </p:nvSpPr>
          <p:spPr>
            <a:xfrm flipH="1" flipV="1">
              <a:off x="4016863" y="-683718"/>
              <a:ext cx="3088348" cy="1286735"/>
            </a:xfrm>
            <a:prstGeom prst="arc">
              <a:avLst>
                <a:gd name="adj1" fmla="val 11214703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42B39-0AC5-4B32-BD44-6C4074106190}"/>
                </a:ext>
              </a:extLst>
            </p:cNvPr>
            <p:cNvSpPr txBox="1"/>
            <p:nvPr/>
          </p:nvSpPr>
          <p:spPr>
            <a:xfrm>
              <a:off x="4299427" y="542252"/>
              <a:ext cx="1086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2434937" y="229143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800000" flipV="1">
            <a:off x="3282755" y="1645821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3741753" y="206232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800000">
            <a:off x="3052081" y="2476555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FA1618-CE6A-70E7-17ED-68D7742C5050}"/>
              </a:ext>
            </a:extLst>
          </p:cNvPr>
          <p:cNvSpPr txBox="1"/>
          <p:nvPr/>
        </p:nvSpPr>
        <p:spPr>
          <a:xfrm>
            <a:off x="7754899" y="2441493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output(O)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20BEF10-3FD4-07E0-9511-4C3E672ADB77}"/>
              </a:ext>
            </a:extLst>
          </p:cNvPr>
          <p:cNvSpPr/>
          <p:nvPr/>
        </p:nvSpPr>
        <p:spPr>
          <a:xfrm rot="10800000" flipH="1" flipV="1">
            <a:off x="3144654" y="1298578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0E26E5-F972-235C-94E0-0DFC704EC362}"/>
              </a:ext>
            </a:extLst>
          </p:cNvPr>
          <p:cNvSpPr txBox="1"/>
          <p:nvPr/>
        </p:nvSpPr>
        <p:spPr>
          <a:xfrm>
            <a:off x="7043166" y="1334969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4918345" y="222249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146872" y="486262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2697900" y="2614939"/>
            <a:ext cx="6755538" cy="2535327"/>
          </a:xfrm>
          <a:prstGeom prst="arc">
            <a:avLst>
              <a:gd name="adj1" fmla="val 13634973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B7DFD01-B695-155E-3F11-5E441875A97D}"/>
              </a:ext>
            </a:extLst>
          </p:cNvPr>
          <p:cNvSpPr txBox="1"/>
          <p:nvPr/>
        </p:nvSpPr>
        <p:spPr>
          <a:xfrm>
            <a:off x="8273396" y="4621352"/>
            <a:ext cx="1681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output(A)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  <a:endCxn id="106" idx="1"/>
          </p:cNvCxnSpPr>
          <p:nvPr/>
        </p:nvCxnSpPr>
        <p:spPr>
          <a:xfrm>
            <a:off x="5577379" y="3354286"/>
            <a:ext cx="1685469" cy="1624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972711" y="432374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800000">
            <a:off x="2157275" y="2034040"/>
            <a:ext cx="7296163" cy="3870191"/>
          </a:xfrm>
          <a:prstGeom prst="arc">
            <a:avLst>
              <a:gd name="adj1" fmla="val 13417709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347208-8883-3AC8-F63B-3F567F5E1648}"/>
              </a:ext>
            </a:extLst>
          </p:cNvPr>
          <p:cNvCxnSpPr>
            <a:cxnSpLocks/>
          </p:cNvCxnSpPr>
          <p:nvPr/>
        </p:nvCxnSpPr>
        <p:spPr>
          <a:xfrm flipV="1">
            <a:off x="7880761" y="3518624"/>
            <a:ext cx="1856285" cy="1521030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5538061" y="1896658"/>
            <a:ext cx="152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3771458" y="223168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415545" y="203404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4575875" y="5884699"/>
            <a:ext cx="1443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 / output(D),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output(A),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4646212" y="5115187"/>
            <a:ext cx="1704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4745036" y="3908247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3349704" y="3570994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a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5626" y="1588308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120 pts total – Canvas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</a:t>
            </a:r>
            <a:r>
              <a:rPr lang="en-US" sz="2000" dirty="0" err="1"/>
              <a:t>kmuller@ucsd.edu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3065626" y="746070"/>
            <a:ext cx="5043686" cy="710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70 pts – Attending Lecture in person</a:t>
            </a:r>
          </a:p>
          <a:p>
            <a:pPr lvl="1"/>
            <a:r>
              <a:rPr lang="en-US" sz="1800" dirty="0"/>
              <a:t>5 points per section B lecture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3065626" y="289753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180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3065626" y="3574919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360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3065626" y="223544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270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Organization is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(this is a: 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73"/>
              </p:ext>
            </p:extLst>
          </p:nvPr>
        </p:nvGraphicFramePr>
        <p:xfrm>
          <a:off x="2501615" y="1987263"/>
          <a:ext cx="3471256" cy="174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150783"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53563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B4CB-9AB6-C57E-7471-0AF30FFC6A05}"/>
              </a:ext>
            </a:extLst>
          </p:cNvPr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one byte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</p:spPr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59" y="749955"/>
            <a:ext cx="11682263" cy="3032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000" b="1" i="1" dirty="0"/>
              <a:t>Variable name is associated </a:t>
            </a:r>
            <a:r>
              <a:rPr lang="en-US" sz="2000" dirty="0"/>
              <a:t>with a </a:t>
            </a:r>
            <a:r>
              <a:rPr lang="en-US" sz="20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number of </a:t>
            </a:r>
            <a:r>
              <a:rPr lang="en-US" sz="2000" b="1" dirty="0">
                <a:solidFill>
                  <a:schemeClr val="accent5"/>
                </a:solidFill>
              </a:rPr>
              <a:t>contiguous bytes </a:t>
            </a:r>
            <a:r>
              <a:rPr lang="en-US" sz="2000" dirty="0">
                <a:solidFill>
                  <a:schemeClr val="accent5"/>
                </a:solidFill>
              </a:rPr>
              <a:t>required to store a variable </a:t>
            </a:r>
            <a:r>
              <a:rPr lang="en-US" sz="2000" dirty="0"/>
              <a:t>is based on the </a:t>
            </a:r>
            <a:r>
              <a:rPr lang="en-US" sz="2000" i="1" dirty="0">
                <a:solidFill>
                  <a:schemeClr val="accent5"/>
                </a:solidFill>
              </a:rPr>
              <a:t>type</a:t>
            </a:r>
            <a:r>
              <a:rPr lang="en-US" sz="2000" dirty="0"/>
              <a:t> of the variable</a:t>
            </a:r>
          </a:p>
          <a:p>
            <a:pPr lvl="1">
              <a:defRPr/>
            </a:pPr>
            <a:r>
              <a:rPr lang="en-US" sz="2000" dirty="0"/>
              <a:t>Different </a:t>
            </a:r>
            <a:r>
              <a:rPr lang="en-US" sz="2000" dirty="0">
                <a:solidFill>
                  <a:srgbClr val="2C895B"/>
                </a:solidFill>
              </a:rPr>
              <a:t>variable types </a:t>
            </a:r>
            <a:r>
              <a:rPr lang="en-US" sz="2000" dirty="0"/>
              <a:t>require </a:t>
            </a:r>
            <a:r>
              <a:rPr lang="en-US" sz="2000" dirty="0">
                <a:solidFill>
                  <a:srgbClr val="0070C0"/>
                </a:solidFill>
              </a:rPr>
              <a:t>different amount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2C895B"/>
                </a:solidFill>
              </a:rPr>
              <a:t>contiguous bytes</a:t>
            </a:r>
          </a:p>
          <a:p>
            <a:pPr lvl="1">
              <a:defRPr/>
            </a:pPr>
            <a:r>
              <a:rPr lang="en-US" sz="2000" dirty="0">
                <a:solidFill>
                  <a:srgbClr val="2C895B"/>
                </a:solidFill>
              </a:rPr>
              <a:t>ARM 32 has fixed length (32-bit) instructions (stored in 4 contiguous bytes)</a:t>
            </a:r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Example Below</a:t>
            </a:r>
            <a:r>
              <a:rPr lang="en-US" sz="2000" dirty="0">
                <a:solidFill>
                  <a:schemeClr val="tx2"/>
                </a:solidFill>
              </a:rPr>
              <a:t>: Variables all starting at address 0, each box is a byte</a:t>
            </a: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AEE-7EF1-3D03-34D3-B5992ECD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0" y="0"/>
            <a:ext cx="10515600" cy="650631"/>
          </a:xfrm>
        </p:spPr>
        <p:txBody>
          <a:bodyPr/>
          <a:lstStyle/>
          <a:p>
            <a:r>
              <a:rPr lang="en-US" dirty="0"/>
              <a:t>Lecture 1 QR Code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746E727-13CC-A3E0-28B3-F66043B05057}"/>
              </a:ext>
            </a:extLst>
          </p:cNvPr>
          <p:cNvSpPr txBox="1">
            <a:spLocks/>
          </p:cNvSpPr>
          <p:nvPr/>
        </p:nvSpPr>
        <p:spPr>
          <a:xfrm>
            <a:off x="80591" y="662908"/>
            <a:ext cx="6898243" cy="5824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Class attendance points: To encourage you to attend lecture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Over the years we have found that students that attend more lectures in CSE30 get better grades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Section B has 20 lectures, attend 14 to get the 70 points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Attending more than 14 gets you up to 30 more points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Attendance is taken at the start of class using google forms that is accessed with a lecture QR code in the slides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For the first lecture only, the form will be open until 9 PM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bring a device that can use QR codes to access goggle forms and allows you to sign into UCSD SSO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be required to supply a code word announced in class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eventually get an email acknowledgement from google that your attendance was recorded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ONLY If you cannot access the google form, </a:t>
            </a:r>
            <a:r>
              <a:rPr lang="en-US" sz="1800" dirty="0">
                <a:solidFill>
                  <a:schemeClr val="accent6"/>
                </a:solidFill>
              </a:rPr>
              <a:t>send me email (</a:t>
            </a:r>
            <a:r>
              <a:rPr lang="en-US" sz="1800" dirty="0" err="1">
                <a:solidFill>
                  <a:schemeClr val="accent6"/>
                </a:solidFill>
              </a:rPr>
              <a:t>kmuller@ucsd.edu</a:t>
            </a:r>
            <a:r>
              <a:rPr lang="en-US" sz="1800" dirty="0">
                <a:solidFill>
                  <a:schemeClr val="accent6"/>
                </a:solidFill>
              </a:rPr>
              <a:t>) with the code word in the subject line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The email must be timestamped within the first 15 minutes of lecture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1A05F-E466-2041-0512-A7D47216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05" y="650631"/>
            <a:ext cx="4943719" cy="4943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4A7FC-3BA1-A7D8-68C1-8F4484ACE36C}"/>
              </a:ext>
            </a:extLst>
          </p:cNvPr>
          <p:cNvSpPr txBox="1"/>
          <p:nvPr/>
        </p:nvSpPr>
        <p:spPr>
          <a:xfrm>
            <a:off x="7444596" y="6000334"/>
            <a:ext cx="40318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If you have issues, see me after class</a:t>
            </a:r>
          </a:p>
        </p:txBody>
      </p:sp>
    </p:spTree>
    <p:extLst>
      <p:ext uri="{BB962C8B-B14F-4D97-AF65-F5344CB8AC3E}">
        <p14:creationId xmlns:p14="http://schemas.microsoft.com/office/powerpoint/2010/main" val="239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 - </a:t>
            </a:r>
            <a:r>
              <a:rPr lang="en-US" dirty="0">
                <a:solidFill>
                  <a:srgbClr val="2C895B"/>
                </a:solidFill>
              </a:rPr>
              <a:t>Defaults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1866" y="1609722"/>
            <a:ext cx="8581851" cy="38141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2C895B"/>
                </a:solidFill>
              </a:rPr>
              <a:t>Read/write </a:t>
            </a:r>
            <a:r>
              <a:rPr lang="en-US" altLang="en-US" sz="2000" dirty="0">
                <a:solidFill>
                  <a:schemeClr val="tx2"/>
                </a:solidFill>
              </a:rPr>
              <a:t>functions </a:t>
            </a:r>
            <a:r>
              <a:rPr lang="en-US" altLang="en-US" sz="2000" i="1" dirty="0">
                <a:solidFill>
                  <a:srgbClr val="0070C0"/>
                </a:solidFill>
              </a:rPr>
              <a:t>advance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2000" dirty="0">
                <a:solidFill>
                  <a:srgbClr val="2C895B"/>
                </a:solidFill>
              </a:rPr>
              <a:t>from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TOF </a:t>
            </a:r>
            <a:r>
              <a:rPr lang="en-US" altLang="en-US" sz="2000" dirty="0">
                <a:solidFill>
                  <a:srgbClr val="2C895B"/>
                </a:solidFill>
              </a:rPr>
              <a:t>towards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EOF </a:t>
            </a:r>
            <a:r>
              <a:rPr lang="en-US" altLang="en-US" sz="20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20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</a:rPr>
              <a:t>position pointer moves towards EOF by number of bytes read/written</a:t>
            </a:r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This is called </a:t>
            </a:r>
            <a:r>
              <a:rPr lang="en-US" altLang="en-US" sz="2000" b="1" dirty="0">
                <a:solidFill>
                  <a:schemeClr val="accent1"/>
                </a:solidFill>
              </a:rPr>
              <a:t>S</a:t>
            </a:r>
            <a:r>
              <a:rPr lang="en-US" altLang="en-US" sz="20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20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EOF condition during a read operation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20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20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EOF is </a:t>
            </a:r>
            <a:r>
              <a:rPr lang="en-US" altLang="en-US" sz="2000" b="1" dirty="0">
                <a:solidFill>
                  <a:srgbClr val="FF0000"/>
                </a:solidFill>
              </a:rPr>
              <a:t>NOT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2000" dirty="0">
                <a:solidFill>
                  <a:srgbClr val="0070C0"/>
                </a:solidFill>
              </a:rPr>
              <a:t>, but a condition on the stream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2000" dirty="0"/>
              <a:t>no more data is available to be read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EOF is usually a #define EOF -1 macro located in the file </a:t>
            </a:r>
            <a:r>
              <a:rPr lang="en-US" altLang="en-US" sz="2000" dirty="0" err="1">
                <a:solidFill>
                  <a:srgbClr val="0070C0"/>
                </a:solidFill>
              </a:rPr>
              <a:t>stdio.h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</p:spPr>
        <p:txBody>
          <a:bodyPr/>
          <a:lstStyle/>
          <a:p>
            <a:r>
              <a:rPr lang="en-US" sz="2800" dirty="0" err="1"/>
              <a:t>stdio</a:t>
            </a:r>
            <a:r>
              <a:rPr lang="en-US" sz="2800" dirty="0"/>
              <a:t> File I/O – File Position Pointer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/cse30-sp24/Muller-Slides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Links to 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 and 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dirty="0"/>
              <a:t>Post to piazza when you have questions </a:t>
            </a:r>
          </a:p>
          <a:p>
            <a:r>
              <a:rPr lang="en-US" sz="2200" dirty="0"/>
              <a:t>Do the readings on time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Review the material: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63115</TotalTime>
  <Words>14539</Words>
  <Application>Microsoft Macintosh PowerPoint</Application>
  <PresentationFormat>Widescreen</PresentationFormat>
  <Paragraphs>2220</Paragraphs>
  <Slides>96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12" baseType="lpstr">
      <vt:lpstr>宋体</vt:lpstr>
      <vt:lpstr>Arial</vt:lpstr>
      <vt:lpstr>Arial Regular</vt:lpstr>
      <vt:lpstr>Calibri</vt:lpstr>
      <vt:lpstr>Cambria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Overview of Grading - See Syllabus (Canvas) for More Details</vt:lpstr>
      <vt:lpstr>Lecture 1 QR Code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</vt:lpstr>
      <vt:lpstr>Merging DFA's: Step one design each sequence</vt:lpstr>
      <vt:lpstr>Merging DFA's – 3 (Finished)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(and macro) only operations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Memory Organization is in Units of Bytes</vt:lpstr>
      <vt:lpstr>Variables in Memory: Size and Address</vt:lpstr>
      <vt:lpstr>Variables in C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2704</cp:revision>
  <cp:lastPrinted>2024-03-30T22:55:39Z</cp:lastPrinted>
  <dcterms:created xsi:type="dcterms:W3CDTF">2018-10-05T16:35:28Z</dcterms:created>
  <dcterms:modified xsi:type="dcterms:W3CDTF">2024-03-30T23:03:39Z</dcterms:modified>
  <cp:category/>
</cp:coreProperties>
</file>