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28"/>
  </p:notesMasterIdLst>
  <p:handoutMasterIdLst>
    <p:handoutMasterId r:id="rId29"/>
  </p:handoutMasterIdLst>
  <p:sldIdLst>
    <p:sldId id="2727" r:id="rId2"/>
    <p:sldId id="3091" r:id="rId3"/>
    <p:sldId id="3072" r:id="rId4"/>
    <p:sldId id="3073" r:id="rId5"/>
    <p:sldId id="3074" r:id="rId6"/>
    <p:sldId id="3075" r:id="rId7"/>
    <p:sldId id="3076" r:id="rId8"/>
    <p:sldId id="3077" r:id="rId9"/>
    <p:sldId id="3078" r:id="rId10"/>
    <p:sldId id="3079" r:id="rId11"/>
    <p:sldId id="3080" r:id="rId12"/>
    <p:sldId id="3081" r:id="rId13"/>
    <p:sldId id="3082" r:id="rId14"/>
    <p:sldId id="1818" r:id="rId15"/>
    <p:sldId id="2720" r:id="rId16"/>
    <p:sldId id="2420" r:id="rId17"/>
    <p:sldId id="2763" r:id="rId18"/>
    <p:sldId id="2692" r:id="rId19"/>
    <p:sldId id="2725" r:id="rId20"/>
    <p:sldId id="2733" r:id="rId21"/>
    <p:sldId id="2666" r:id="rId22"/>
    <p:sldId id="3092" r:id="rId23"/>
    <p:sldId id="3093" r:id="rId24"/>
    <p:sldId id="3038" r:id="rId25"/>
    <p:sldId id="1858" r:id="rId26"/>
    <p:sldId id="282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4"/>
    <p:restoredTop sz="97532"/>
  </p:normalViewPr>
  <p:slideViewPr>
    <p:cSldViewPr snapToGrid="0" snapToObjects="1">
      <p:cViewPr varScale="1">
        <p:scale>
          <a:sx n="154" d="100"/>
          <a:sy n="154" d="100"/>
        </p:scale>
        <p:origin x="1392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4/30/24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77155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- 6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2.06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E06A-B6BF-E14B-8C09-1673F5C4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68" y="84329"/>
            <a:ext cx="11095598" cy="469935"/>
          </a:xfrm>
        </p:spPr>
        <p:txBody>
          <a:bodyPr/>
          <a:lstStyle/>
          <a:p>
            <a:r>
              <a:rPr lang="en-US" dirty="0"/>
              <a:t>Pointer to Pointers (Double Indirection)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72AD-496C-674B-A2E2-20DA148CE1D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0617" y="496806"/>
            <a:ext cx="9158749" cy="606536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Define a </a:t>
            </a:r>
            <a:r>
              <a:rPr lang="en-US" sz="2000" dirty="0">
                <a:solidFill>
                  <a:srgbClr val="0070C0"/>
                </a:solidFill>
              </a:rPr>
              <a:t>pointer</a:t>
            </a:r>
            <a:r>
              <a:rPr lang="en-US" sz="2000" dirty="0">
                <a:solidFill>
                  <a:schemeClr val="accent5"/>
                </a:solidFill>
              </a:rPr>
              <a:t> to a </a:t>
            </a:r>
            <a:r>
              <a:rPr lang="en-US" sz="2000" dirty="0">
                <a:solidFill>
                  <a:srgbClr val="0070C0"/>
                </a:solidFill>
              </a:rPr>
              <a:t>pointer (p2 below)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3"/>
            <a:endParaRPr lang="en-US" sz="2000" dirty="0"/>
          </a:p>
          <a:p>
            <a:r>
              <a:rPr lang="en-US" sz="2000" dirty="0">
                <a:solidFill>
                  <a:schemeClr val="accent5"/>
                </a:solidFill>
              </a:rPr>
              <a:t>C allows any number of pointer indirections</a:t>
            </a:r>
          </a:p>
          <a:p>
            <a:pPr lvl="1"/>
            <a:r>
              <a:rPr lang="en-US" sz="2000" dirty="0"/>
              <a:t>more than two levels is very uncommon in real applications as it reduces readability and generates at lot of memory reads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RULE (important): </a:t>
            </a:r>
            <a:r>
              <a:rPr lang="en-US" sz="2000" dirty="0"/>
              <a:t>number of 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 </a:t>
            </a:r>
            <a:r>
              <a:rPr lang="en-US" sz="2000" b="1" dirty="0"/>
              <a:t>in the variable definition </a:t>
            </a:r>
            <a:r>
              <a:rPr lang="en-US" sz="2000" dirty="0"/>
              <a:t>tells you </a:t>
            </a:r>
            <a:r>
              <a:rPr lang="en-US" sz="2000" b="1" dirty="0"/>
              <a:t>how many </a:t>
            </a:r>
            <a:r>
              <a:rPr lang="en-US" sz="2000" b="1" dirty="0">
                <a:solidFill>
                  <a:srgbClr val="0070C0"/>
                </a:solidFill>
              </a:rPr>
              <a:t>reads</a:t>
            </a:r>
            <a:r>
              <a:rPr lang="en-US" sz="2000" b="1" dirty="0"/>
              <a:t> it takes to get to the </a:t>
            </a:r>
            <a:r>
              <a:rPr lang="en-US" sz="2000" b="1" dirty="0">
                <a:solidFill>
                  <a:srgbClr val="0070C0"/>
                </a:solidFill>
              </a:rPr>
              <a:t>base type</a:t>
            </a:r>
          </a:p>
          <a:p>
            <a:pPr marL="354012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#reads to base type</a:t>
            </a:r>
            <a:r>
              <a:rPr lang="en-US" sz="2000" dirty="0"/>
              <a:t> = number of </a:t>
            </a:r>
            <a:r>
              <a:rPr lang="en-US" sz="2000" dirty="0">
                <a:solidFill>
                  <a:srgbClr val="FF0000"/>
                </a:solidFill>
              </a:rPr>
              <a:t>* (in the definition)</a:t>
            </a:r>
            <a:r>
              <a:rPr lang="en-US" sz="2000" dirty="0"/>
              <a:t> + 1</a:t>
            </a:r>
          </a:p>
          <a:p>
            <a:r>
              <a:rPr lang="en-US" sz="2200" dirty="0"/>
              <a:t>Example:  </a:t>
            </a:r>
          </a:p>
          <a:p>
            <a:pPr marL="354012" lvl="1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p2; 	// </a:t>
            </a:r>
            <a:r>
              <a:rPr lang="en-US" sz="2000" dirty="0">
                <a:solidFill>
                  <a:schemeClr val="tx2"/>
                </a:solidFill>
              </a:rPr>
              <a:t>requires </a:t>
            </a:r>
            <a:r>
              <a:rPr lang="en-US" sz="2000" dirty="0">
                <a:solidFill>
                  <a:srgbClr val="7030A0"/>
                </a:solidFill>
              </a:rPr>
              <a:t>3 reads </a:t>
            </a:r>
            <a:r>
              <a:rPr lang="en-US" sz="2000" dirty="0">
                <a:solidFill>
                  <a:schemeClr val="tx2"/>
                </a:solidFill>
              </a:rPr>
              <a:t>to get to the int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C99D9B-296A-004F-8655-E570A802753B}"/>
              </a:ext>
            </a:extLst>
          </p:cNvPr>
          <p:cNvSpPr/>
          <p:nvPr/>
        </p:nvSpPr>
        <p:spPr bwMode="auto">
          <a:xfrm>
            <a:off x="1695573" y="966741"/>
            <a:ext cx="6554197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pointer to a pointer to an int</a:t>
            </a:r>
          </a:p>
          <a:p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&amp;p1;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(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**p2)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**p2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E9BA9D-8989-F544-B5E3-5C5337F7356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02B506-BB01-C949-8ED8-A5F7F3B628E9}"/>
              </a:ext>
            </a:extLst>
          </p:cNvPr>
          <p:cNvGrpSpPr/>
          <p:nvPr/>
        </p:nvGrpSpPr>
        <p:grpSpPr>
          <a:xfrm>
            <a:off x="9596438" y="663661"/>
            <a:ext cx="1326165" cy="482555"/>
            <a:chOff x="10206038" y="3228945"/>
            <a:chExt cx="1326165" cy="482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D79F25-E6DB-7E46-93BD-1C2AF5A3BAD2}"/>
                </a:ext>
              </a:extLst>
            </p:cNvPr>
            <p:cNvSpPr txBox="1"/>
            <p:nvPr/>
          </p:nvSpPr>
          <p:spPr>
            <a:xfrm>
              <a:off x="10206038" y="3311390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A35C7A-0041-E645-B8F9-0C78FC5CDBD0}"/>
                </a:ext>
              </a:extLst>
            </p:cNvPr>
            <p:cNvSpPr txBox="1"/>
            <p:nvPr/>
          </p:nvSpPr>
          <p:spPr>
            <a:xfrm>
              <a:off x="10536523" y="322894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B7472-86A7-6E46-803C-CBEFDC71E2EC}"/>
              </a:ext>
            </a:extLst>
          </p:cNvPr>
          <p:cNvGrpSpPr/>
          <p:nvPr/>
        </p:nvGrpSpPr>
        <p:grpSpPr>
          <a:xfrm>
            <a:off x="9437206" y="1063771"/>
            <a:ext cx="1465680" cy="1004331"/>
            <a:chOff x="8064323" y="2022482"/>
            <a:chExt cx="1465680" cy="1004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498FDF-7B8C-DE44-BAB8-7F194EFF937B}"/>
                </a:ext>
              </a:extLst>
            </p:cNvPr>
            <p:cNvSpPr txBox="1"/>
            <p:nvPr/>
          </p:nvSpPr>
          <p:spPr>
            <a:xfrm>
              <a:off x="8534323" y="264073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29B2BB-7E9D-7A43-B73F-4CA2C20DB6BC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9051880" y="2022482"/>
              <a:ext cx="0" cy="60076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742D21-EF8F-C740-8850-EE4BBCF37AE5}"/>
                </a:ext>
              </a:extLst>
            </p:cNvPr>
            <p:cNvSpPr txBox="1"/>
            <p:nvPr/>
          </p:nvSpPr>
          <p:spPr>
            <a:xfrm>
              <a:off x="8064323" y="2626703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FD748F-8961-4A45-9949-C74D2A191E1E}"/>
              </a:ext>
            </a:extLst>
          </p:cNvPr>
          <p:cNvGrpSpPr/>
          <p:nvPr/>
        </p:nvGrpSpPr>
        <p:grpSpPr>
          <a:xfrm>
            <a:off x="9437206" y="2074875"/>
            <a:ext cx="1465680" cy="1065935"/>
            <a:chOff x="5982690" y="2351932"/>
            <a:chExt cx="1465680" cy="10659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EEBA9B-BAC2-3B41-8801-40B42463D242}"/>
                </a:ext>
              </a:extLst>
            </p:cNvPr>
            <p:cNvSpPr txBox="1"/>
            <p:nvPr/>
          </p:nvSpPr>
          <p:spPr>
            <a:xfrm>
              <a:off x="6452690" y="2992918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99F2B5B-E7EB-5143-99AA-19501A47EBDB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6950530" y="2351932"/>
              <a:ext cx="0" cy="625024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0DE168-4019-6A4D-A989-45724957B90B}"/>
                </a:ext>
              </a:extLst>
            </p:cNvPr>
            <p:cNvSpPr txBox="1"/>
            <p:nvPr/>
          </p:nvSpPr>
          <p:spPr>
            <a:xfrm>
              <a:off x="5982690" y="301775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3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Double Indirection: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827828" y="497571"/>
            <a:ext cx="3050061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**d;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&amp;p;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**d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A0DBF8-C510-7F8A-B4B5-A8534F04699E}"/>
              </a:ext>
            </a:extLst>
          </p:cNvPr>
          <p:cNvGrpSpPr/>
          <p:nvPr/>
        </p:nvGrpSpPr>
        <p:grpSpPr>
          <a:xfrm>
            <a:off x="6937262" y="512230"/>
            <a:ext cx="5064505" cy="3785652"/>
            <a:chOff x="6937262" y="512230"/>
            <a:chExt cx="5064505" cy="37856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CC2255-654C-28E6-6916-7EEF3CDB092F}"/>
                </a:ext>
              </a:extLst>
            </p:cNvPr>
            <p:cNvSpPr/>
            <p:nvPr/>
          </p:nvSpPr>
          <p:spPr>
            <a:xfrm>
              <a:off x="8820836" y="915732"/>
              <a:ext cx="1121541" cy="32658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D64ACA-0835-A658-FA38-BDFEAACEF341}"/>
                </a:ext>
              </a:extLst>
            </p:cNvPr>
            <p:cNvSpPr txBox="1"/>
            <p:nvPr/>
          </p:nvSpPr>
          <p:spPr>
            <a:xfrm>
              <a:off x="8873555" y="2362700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A24BA-6A3B-D7B0-6CD5-9CE224C4FE61}"/>
                </a:ext>
              </a:extLst>
            </p:cNvPr>
            <p:cNvSpPr txBox="1"/>
            <p:nvPr/>
          </p:nvSpPr>
          <p:spPr>
            <a:xfrm>
              <a:off x="9995096" y="287298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BAF05-4151-1C67-9D22-518001D5BB82}"/>
                </a:ext>
              </a:extLst>
            </p:cNvPr>
            <p:cNvSpPr txBox="1"/>
            <p:nvPr/>
          </p:nvSpPr>
          <p:spPr>
            <a:xfrm>
              <a:off x="8873555" y="160891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3F5EE-3938-F8E2-CF86-650FA728D156}"/>
                </a:ext>
              </a:extLst>
            </p:cNvPr>
            <p:cNvSpPr txBox="1"/>
            <p:nvPr/>
          </p:nvSpPr>
          <p:spPr>
            <a:xfrm>
              <a:off x="10089161" y="9959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379438-68C2-A023-CB72-BA068AA26623}"/>
                </a:ext>
              </a:extLst>
            </p:cNvPr>
            <p:cNvSpPr txBox="1"/>
            <p:nvPr/>
          </p:nvSpPr>
          <p:spPr>
            <a:xfrm>
              <a:off x="8883766" y="10535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8ACE3D1-1016-DE5A-147A-E667AEDCE0B9}"/>
                </a:ext>
              </a:extLst>
            </p:cNvPr>
            <p:cNvSpPr/>
            <p:nvPr/>
          </p:nvSpPr>
          <p:spPr>
            <a:xfrm rot="3243134" flipH="1">
              <a:off x="9216881" y="1170563"/>
              <a:ext cx="672795" cy="752221"/>
            </a:xfrm>
            <a:prstGeom prst="arc">
              <a:avLst>
                <a:gd name="adj1" fmla="val 8419659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F0877-E378-D2E5-EEF4-319C079C9060}"/>
                </a:ext>
              </a:extLst>
            </p:cNvPr>
            <p:cNvSpPr txBox="1"/>
            <p:nvPr/>
          </p:nvSpPr>
          <p:spPr>
            <a:xfrm>
              <a:off x="10300171" y="1635614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DF1A47-0765-DAA8-B956-CA7C851E6DD5}"/>
                </a:ext>
              </a:extLst>
            </p:cNvPr>
            <p:cNvSpPr txBox="1"/>
            <p:nvPr/>
          </p:nvSpPr>
          <p:spPr>
            <a:xfrm>
              <a:off x="10099714" y="1271116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2E0F1-E92A-2924-22AA-7F0DA9418A6A}"/>
                </a:ext>
              </a:extLst>
            </p:cNvPr>
            <p:cNvSpPr txBox="1"/>
            <p:nvPr/>
          </p:nvSpPr>
          <p:spPr>
            <a:xfrm>
              <a:off x="10321499" y="235796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0F21F-14EA-660D-BBDC-2CA4286D216C}"/>
                </a:ext>
              </a:extLst>
            </p:cNvPr>
            <p:cNvSpPr txBox="1"/>
            <p:nvPr/>
          </p:nvSpPr>
          <p:spPr>
            <a:xfrm>
              <a:off x="10011654" y="16000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8" name="U-Turn Arrow 17">
              <a:extLst>
                <a:ext uri="{FF2B5EF4-FFF2-40B4-BE49-F238E27FC236}">
                  <a16:creationId xmlns:a16="http://schemas.microsoft.com/office/drawing/2014/main" id="{FA8CC9AF-1B0F-1A07-3AD3-705A66BF259C}"/>
                </a:ext>
              </a:extLst>
            </p:cNvPr>
            <p:cNvSpPr/>
            <p:nvPr/>
          </p:nvSpPr>
          <p:spPr>
            <a:xfrm rot="5400000" flipH="1" flipV="1">
              <a:off x="8267474" y="1916171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5D6F84-2AC5-885D-2551-65E1004E800B}"/>
                </a:ext>
              </a:extLst>
            </p:cNvPr>
            <p:cNvSpPr txBox="1"/>
            <p:nvPr/>
          </p:nvSpPr>
          <p:spPr>
            <a:xfrm>
              <a:off x="8873555" y="2908449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6B867-531A-9874-125F-A7FA907BC60B}"/>
                </a:ext>
              </a:extLst>
            </p:cNvPr>
            <p:cNvSpPr txBox="1"/>
            <p:nvPr/>
          </p:nvSpPr>
          <p:spPr>
            <a:xfrm>
              <a:off x="9929557" y="2336519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</a:t>
              </a:r>
            </a:p>
          </p:txBody>
        </p:sp>
        <p:sp>
          <p:nvSpPr>
            <p:cNvPr id="21" name="U-Turn Arrow 20">
              <a:extLst>
                <a:ext uri="{FF2B5EF4-FFF2-40B4-BE49-F238E27FC236}">
                  <a16:creationId xmlns:a16="http://schemas.microsoft.com/office/drawing/2014/main" id="{A6D89975-A992-E6FA-B3D8-A181ACE096B5}"/>
                </a:ext>
              </a:extLst>
            </p:cNvPr>
            <p:cNvSpPr/>
            <p:nvPr/>
          </p:nvSpPr>
          <p:spPr>
            <a:xfrm rot="5400000" flipH="1" flipV="1">
              <a:off x="7393388" y="1660185"/>
              <a:ext cx="2018714" cy="916252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269B2-BC0C-BACE-0A6A-CC1A7935DE4F}"/>
                </a:ext>
              </a:extLst>
            </p:cNvPr>
            <p:cNvSpPr txBox="1"/>
            <p:nvPr/>
          </p:nvSpPr>
          <p:spPr>
            <a:xfrm>
              <a:off x="10218203" y="290844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D6CE5F-0AE4-BBBB-0437-2DBEFE9ABDAE}"/>
                </a:ext>
              </a:extLst>
            </p:cNvPr>
            <p:cNvSpPr txBox="1"/>
            <p:nvPr/>
          </p:nvSpPr>
          <p:spPr>
            <a:xfrm>
              <a:off x="6937262" y="512230"/>
              <a:ext cx="1544012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</a:p>
            <a:p>
              <a:endPara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0x0fc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8A99EE-AD86-3A4E-16E0-BC90171D1F51}"/>
                </a:ext>
              </a:extLst>
            </p:cNvPr>
            <p:cNvSpPr txBox="1"/>
            <p:nvPr/>
          </p:nvSpPr>
          <p:spPr>
            <a:xfrm>
              <a:off x="8895511" y="3623012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417484-E22D-4E96-6176-7E5DB1E13867}"/>
                </a:ext>
              </a:extLst>
            </p:cNvPr>
            <p:cNvSpPr txBox="1"/>
            <p:nvPr/>
          </p:nvSpPr>
          <p:spPr>
            <a:xfrm>
              <a:off x="10024403" y="35923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143A2B-A6C8-C87E-C629-B41233B1247B}"/>
                </a:ext>
              </a:extLst>
            </p:cNvPr>
            <p:cNvSpPr txBox="1"/>
            <p:nvPr/>
          </p:nvSpPr>
          <p:spPr>
            <a:xfrm>
              <a:off x="10247510" y="3627822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5" name="U-Turn Arrow 24">
              <a:extLst>
                <a:ext uri="{FF2B5EF4-FFF2-40B4-BE49-F238E27FC236}">
                  <a16:creationId xmlns:a16="http://schemas.microsoft.com/office/drawing/2014/main" id="{CF2CA339-6B0B-ED21-B9FA-E219DA9A608A}"/>
                </a:ext>
              </a:extLst>
            </p:cNvPr>
            <p:cNvSpPr/>
            <p:nvPr/>
          </p:nvSpPr>
          <p:spPr>
            <a:xfrm rot="5400000" flipH="1" flipV="1">
              <a:off x="8189895" y="3250172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AF41A9-5F06-347D-F8B1-0B359DE67D54}"/>
              </a:ext>
            </a:extLst>
          </p:cNvPr>
          <p:cNvGrpSpPr/>
          <p:nvPr/>
        </p:nvGrpSpPr>
        <p:grpSpPr>
          <a:xfrm>
            <a:off x="268098" y="4605305"/>
            <a:ext cx="7664400" cy="1772696"/>
            <a:chOff x="268098" y="4605305"/>
            <a:chExt cx="7664400" cy="17726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101AFF-2066-6046-A048-B7089EC444B2}"/>
                </a:ext>
              </a:extLst>
            </p:cNvPr>
            <p:cNvGrpSpPr/>
            <p:nvPr/>
          </p:nvGrpSpPr>
          <p:grpSpPr>
            <a:xfrm>
              <a:off x="2303247" y="4614298"/>
              <a:ext cx="5629251" cy="1763703"/>
              <a:chOff x="7697098" y="4699138"/>
              <a:chExt cx="5629251" cy="176370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588205" y="4730910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F476EB-03A2-5542-892E-0338B47023A0}"/>
                  </a:ext>
                </a:extLst>
              </p:cNvPr>
              <p:cNvSpPr txBox="1"/>
              <p:nvPr/>
            </p:nvSpPr>
            <p:spPr>
              <a:xfrm>
                <a:off x="8200048" y="5702116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w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10677171" y="4716881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CAF64F4-BB26-9245-B6EF-07409C49FF3B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9086045" y="4932325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8613F6-FCE7-E848-9670-750ABF0D6E54}"/>
                  </a:ext>
                </a:extLst>
              </p:cNvPr>
              <p:cNvSpPr txBox="1"/>
              <p:nvPr/>
            </p:nvSpPr>
            <p:spPr>
              <a:xfrm>
                <a:off x="11719694" y="5722577"/>
                <a:ext cx="9669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y or *w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10677171" y="5722577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BAF469-FA33-7948-B483-A3AB6B9A50D2}"/>
                  </a:ext>
                </a:extLst>
              </p:cNvPr>
              <p:cNvSpPr txBox="1"/>
              <p:nvPr/>
            </p:nvSpPr>
            <p:spPr>
              <a:xfrm>
                <a:off x="11692568" y="4699138"/>
                <a:ext cx="1633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z or **d or *p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606577" y="5695283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17" y="5896698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66AD65-79AE-564A-8055-F5F664468A00}"/>
                  </a:ext>
                </a:extLst>
              </p:cNvPr>
              <p:cNvSpPr txBox="1"/>
              <p:nvPr/>
            </p:nvSpPr>
            <p:spPr>
              <a:xfrm>
                <a:off x="7697098" y="4819820"/>
                <a:ext cx="9380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p or *d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8321500" y="5098359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8321500" y="6062731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stCxn id="74" idx="0"/>
                <a:endCxn id="71" idx="2"/>
              </p:cNvCxnSpPr>
              <p:nvPr/>
            </p:nvCxnSpPr>
            <p:spPr>
              <a:xfrm flipV="1">
                <a:off x="11175011" y="5147768"/>
                <a:ext cx="0" cy="574809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10849619" y="606037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10462958" y="5076225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D075FE-69BF-9CB8-5DE7-8B3FD1080BF0}"/>
                </a:ext>
              </a:extLst>
            </p:cNvPr>
            <p:cNvSpPr txBox="1"/>
            <p:nvPr/>
          </p:nvSpPr>
          <p:spPr>
            <a:xfrm>
              <a:off x="649414" y="4605305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2C953E-955A-19E5-C15C-9397265BF27B}"/>
                </a:ext>
              </a:extLst>
            </p:cNvPr>
            <p:cNvSpPr txBox="1"/>
            <p:nvPr/>
          </p:nvSpPr>
          <p:spPr>
            <a:xfrm>
              <a:off x="306905" y="461899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57FE25-78CB-7C2A-980C-FD90B92ED0F6}"/>
                </a:ext>
              </a:extLst>
            </p:cNvPr>
            <p:cNvSpPr txBox="1"/>
            <p:nvPr/>
          </p:nvSpPr>
          <p:spPr>
            <a:xfrm>
              <a:off x="268098" y="499138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285888E-D863-5206-32C4-5912DDDE83AD}"/>
                </a:ext>
              </a:extLst>
            </p:cNvPr>
            <p:cNvCxnSpPr>
              <a:cxnSpLocks/>
            </p:cNvCxnSpPr>
            <p:nvPr/>
          </p:nvCxnSpPr>
          <p:spPr>
            <a:xfrm>
              <a:off x="1645094" y="4760707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5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Double Indirection: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021059" y="538826"/>
            <a:ext cx="3050061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**d;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&amp;p;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**d = **d + *p;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972CFB-B62A-C910-96CB-FAD4F7A1B865}"/>
              </a:ext>
            </a:extLst>
          </p:cNvPr>
          <p:cNvGrpSpPr/>
          <p:nvPr/>
        </p:nvGrpSpPr>
        <p:grpSpPr>
          <a:xfrm>
            <a:off x="133354" y="3797360"/>
            <a:ext cx="6152366" cy="2940641"/>
            <a:chOff x="133354" y="3797360"/>
            <a:chExt cx="6152366" cy="29406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101AFF-2066-6046-A048-B7089EC444B2}"/>
                </a:ext>
              </a:extLst>
            </p:cNvPr>
            <p:cNvGrpSpPr/>
            <p:nvPr/>
          </p:nvGrpSpPr>
          <p:grpSpPr>
            <a:xfrm>
              <a:off x="2363679" y="4568925"/>
              <a:ext cx="3815009" cy="2169076"/>
              <a:chOff x="8217591" y="4353721"/>
              <a:chExt cx="3815009" cy="2169076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588205" y="4730910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F476EB-03A2-5542-892E-0338B47023A0}"/>
                  </a:ext>
                </a:extLst>
              </p:cNvPr>
              <p:cNvSpPr txBox="1"/>
              <p:nvPr/>
            </p:nvSpPr>
            <p:spPr>
              <a:xfrm>
                <a:off x="8217591" y="570386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w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10677171" y="4716881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CAF64F4-BB26-9245-B6EF-07409C49FF3B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9086045" y="4932325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8613F6-FCE7-E848-9670-750ABF0D6E54}"/>
                  </a:ext>
                </a:extLst>
              </p:cNvPr>
              <p:cNvSpPr txBox="1"/>
              <p:nvPr/>
            </p:nvSpPr>
            <p:spPr>
              <a:xfrm>
                <a:off x="11719694" y="5722577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10677171" y="5722577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BAF469-FA33-7948-B483-A3AB6B9A50D2}"/>
                  </a:ext>
                </a:extLst>
              </p:cNvPr>
              <p:cNvSpPr txBox="1"/>
              <p:nvPr/>
            </p:nvSpPr>
            <p:spPr>
              <a:xfrm>
                <a:off x="11692568" y="469913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z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606577" y="5695283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17" y="5896698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66AD65-79AE-564A-8055-F5F664468A00}"/>
                  </a:ext>
                </a:extLst>
              </p:cNvPr>
              <p:cNvSpPr txBox="1"/>
              <p:nvPr/>
            </p:nvSpPr>
            <p:spPr>
              <a:xfrm>
                <a:off x="8301315" y="4879641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p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8268085" y="4353721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8301443" y="6122687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10821111" y="6122687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D075FE-69BF-9CB8-5DE7-8B3FD1080BF0}"/>
                </a:ext>
              </a:extLst>
            </p:cNvPr>
            <p:cNvSpPr txBox="1"/>
            <p:nvPr/>
          </p:nvSpPr>
          <p:spPr>
            <a:xfrm>
              <a:off x="547517" y="4954489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2C953E-955A-19E5-C15C-9397265BF27B}"/>
                </a:ext>
              </a:extLst>
            </p:cNvPr>
            <p:cNvSpPr txBox="1"/>
            <p:nvPr/>
          </p:nvSpPr>
          <p:spPr>
            <a:xfrm>
              <a:off x="205008" y="496817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57FE25-78CB-7C2A-980C-FD90B92ED0F6}"/>
                </a:ext>
              </a:extLst>
            </p:cNvPr>
            <p:cNvSpPr txBox="1"/>
            <p:nvPr/>
          </p:nvSpPr>
          <p:spPr>
            <a:xfrm>
              <a:off x="133354" y="454279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285888E-D863-5206-32C4-5912DDDE83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3329" y="5168231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D26804-9FA0-B2EF-2BF8-AADDC9BFF599}"/>
                </a:ext>
              </a:extLst>
            </p:cNvPr>
            <p:cNvSpPr txBox="1"/>
            <p:nvPr/>
          </p:nvSpPr>
          <p:spPr>
            <a:xfrm>
              <a:off x="4970012" y="531519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5ECF0-281E-D3EE-CFAD-63801515F13C}"/>
                </a:ext>
              </a:extLst>
            </p:cNvPr>
            <p:cNvSpPr txBox="1"/>
            <p:nvPr/>
          </p:nvSpPr>
          <p:spPr>
            <a:xfrm>
              <a:off x="4960787" y="4166550"/>
              <a:ext cx="70403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 + 2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50A933-AFDA-033A-F39B-BCAA07EA4791}"/>
                </a:ext>
              </a:extLst>
            </p:cNvPr>
            <p:cNvCxnSpPr>
              <a:cxnSpLocks/>
              <a:stCxn id="31" idx="2"/>
              <a:endCxn id="71" idx="0"/>
            </p:cNvCxnSpPr>
            <p:nvPr/>
          </p:nvCxnSpPr>
          <p:spPr>
            <a:xfrm>
              <a:off x="5312807" y="4535882"/>
              <a:ext cx="8292" cy="396203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71FC44-7BF0-0133-B88E-EA747B65C991}"/>
                </a:ext>
              </a:extLst>
            </p:cNvPr>
            <p:cNvSpPr txBox="1"/>
            <p:nvPr/>
          </p:nvSpPr>
          <p:spPr>
            <a:xfrm>
              <a:off x="4692014" y="3797360"/>
              <a:ext cx="1593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949548-9D9C-02A8-74C7-B4044C3455A1}"/>
              </a:ext>
            </a:extLst>
          </p:cNvPr>
          <p:cNvGrpSpPr/>
          <p:nvPr/>
        </p:nvGrpSpPr>
        <p:grpSpPr>
          <a:xfrm>
            <a:off x="6882514" y="617230"/>
            <a:ext cx="5192471" cy="3785652"/>
            <a:chOff x="6882514" y="617230"/>
            <a:chExt cx="5192471" cy="37856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CC2255-654C-28E6-6916-7EEF3CDB092F}"/>
                </a:ext>
              </a:extLst>
            </p:cNvPr>
            <p:cNvSpPr/>
            <p:nvPr/>
          </p:nvSpPr>
          <p:spPr>
            <a:xfrm>
              <a:off x="8766088" y="1020732"/>
              <a:ext cx="1121541" cy="32658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D64ACA-0835-A658-FA38-BDFEAACEF341}"/>
                </a:ext>
              </a:extLst>
            </p:cNvPr>
            <p:cNvSpPr txBox="1"/>
            <p:nvPr/>
          </p:nvSpPr>
          <p:spPr>
            <a:xfrm>
              <a:off x="8818807" y="2467700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A24BA-6A3B-D7B0-6CD5-9CE224C4FE61}"/>
                </a:ext>
              </a:extLst>
            </p:cNvPr>
            <p:cNvSpPr txBox="1"/>
            <p:nvPr/>
          </p:nvSpPr>
          <p:spPr>
            <a:xfrm>
              <a:off x="9940348" y="297798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BAF05-4151-1C67-9D22-518001D5BB82}"/>
                </a:ext>
              </a:extLst>
            </p:cNvPr>
            <p:cNvSpPr txBox="1"/>
            <p:nvPr/>
          </p:nvSpPr>
          <p:spPr>
            <a:xfrm>
              <a:off x="8818807" y="171391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3F5EE-3938-F8E2-CF86-650FA728D156}"/>
                </a:ext>
              </a:extLst>
            </p:cNvPr>
            <p:cNvSpPr txBox="1"/>
            <p:nvPr/>
          </p:nvSpPr>
          <p:spPr>
            <a:xfrm>
              <a:off x="10034413" y="11009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379438-68C2-A023-CB72-BA068AA26623}"/>
                </a:ext>
              </a:extLst>
            </p:cNvPr>
            <p:cNvSpPr txBox="1"/>
            <p:nvPr/>
          </p:nvSpPr>
          <p:spPr>
            <a:xfrm>
              <a:off x="8829018" y="11585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F0877-E378-D2E5-EEF4-319C079C9060}"/>
                </a:ext>
              </a:extLst>
            </p:cNvPr>
            <p:cNvSpPr txBox="1"/>
            <p:nvPr/>
          </p:nvSpPr>
          <p:spPr>
            <a:xfrm>
              <a:off x="10245423" y="1740614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DF1A47-0765-DAA8-B956-CA7C851E6DD5}"/>
                </a:ext>
              </a:extLst>
            </p:cNvPr>
            <p:cNvSpPr txBox="1"/>
            <p:nvPr/>
          </p:nvSpPr>
          <p:spPr>
            <a:xfrm>
              <a:off x="10494103" y="827974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2E0F1-E92A-2924-22AA-7F0DA9418A6A}"/>
                </a:ext>
              </a:extLst>
            </p:cNvPr>
            <p:cNvSpPr txBox="1"/>
            <p:nvPr/>
          </p:nvSpPr>
          <p:spPr>
            <a:xfrm>
              <a:off x="10266751" y="246296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0F21F-14EA-660D-BBDC-2CA4286D216C}"/>
                </a:ext>
              </a:extLst>
            </p:cNvPr>
            <p:cNvSpPr txBox="1"/>
            <p:nvPr/>
          </p:nvSpPr>
          <p:spPr>
            <a:xfrm>
              <a:off x="9956906" y="17050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8" name="U-Turn Arrow 17">
              <a:extLst>
                <a:ext uri="{FF2B5EF4-FFF2-40B4-BE49-F238E27FC236}">
                  <a16:creationId xmlns:a16="http://schemas.microsoft.com/office/drawing/2014/main" id="{FA8CC9AF-1B0F-1A07-3AD3-705A66BF259C}"/>
                </a:ext>
              </a:extLst>
            </p:cNvPr>
            <p:cNvSpPr/>
            <p:nvPr/>
          </p:nvSpPr>
          <p:spPr>
            <a:xfrm rot="5400000" flipH="1" flipV="1">
              <a:off x="8212726" y="2021171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5D6F84-2AC5-885D-2551-65E1004E800B}"/>
                </a:ext>
              </a:extLst>
            </p:cNvPr>
            <p:cNvSpPr txBox="1"/>
            <p:nvPr/>
          </p:nvSpPr>
          <p:spPr>
            <a:xfrm>
              <a:off x="8818807" y="3013449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6B867-531A-9874-125F-A7FA907BC60B}"/>
                </a:ext>
              </a:extLst>
            </p:cNvPr>
            <p:cNvSpPr txBox="1"/>
            <p:nvPr/>
          </p:nvSpPr>
          <p:spPr>
            <a:xfrm>
              <a:off x="9874809" y="2441519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</a:t>
              </a:r>
            </a:p>
          </p:txBody>
        </p:sp>
        <p:sp>
          <p:nvSpPr>
            <p:cNvPr id="21" name="U-Turn Arrow 20">
              <a:extLst>
                <a:ext uri="{FF2B5EF4-FFF2-40B4-BE49-F238E27FC236}">
                  <a16:creationId xmlns:a16="http://schemas.microsoft.com/office/drawing/2014/main" id="{A6D89975-A992-E6FA-B3D8-A181ACE096B5}"/>
                </a:ext>
              </a:extLst>
            </p:cNvPr>
            <p:cNvSpPr/>
            <p:nvPr/>
          </p:nvSpPr>
          <p:spPr>
            <a:xfrm rot="5400000" flipH="1" flipV="1">
              <a:off x="7338640" y="1765185"/>
              <a:ext cx="2018714" cy="916252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269B2-BC0C-BACE-0A6A-CC1A7935DE4F}"/>
                </a:ext>
              </a:extLst>
            </p:cNvPr>
            <p:cNvSpPr txBox="1"/>
            <p:nvPr/>
          </p:nvSpPr>
          <p:spPr>
            <a:xfrm>
              <a:off x="10163455" y="301344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D6CE5F-0AE4-BBBB-0437-2DBEFE9ABDAE}"/>
                </a:ext>
              </a:extLst>
            </p:cNvPr>
            <p:cNvSpPr txBox="1"/>
            <p:nvPr/>
          </p:nvSpPr>
          <p:spPr>
            <a:xfrm>
              <a:off x="6882514" y="617230"/>
              <a:ext cx="1544012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</a:p>
            <a:p>
              <a:endPara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0x0fc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8A99EE-AD86-3A4E-16E0-BC90171D1F51}"/>
                </a:ext>
              </a:extLst>
            </p:cNvPr>
            <p:cNvSpPr txBox="1"/>
            <p:nvPr/>
          </p:nvSpPr>
          <p:spPr>
            <a:xfrm>
              <a:off x="8840763" y="3728012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417484-E22D-4E96-6176-7E5DB1E13867}"/>
                </a:ext>
              </a:extLst>
            </p:cNvPr>
            <p:cNvSpPr txBox="1"/>
            <p:nvPr/>
          </p:nvSpPr>
          <p:spPr>
            <a:xfrm>
              <a:off x="9969655" y="36973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143A2B-A6C8-C87E-C629-B41233B1247B}"/>
                </a:ext>
              </a:extLst>
            </p:cNvPr>
            <p:cNvSpPr txBox="1"/>
            <p:nvPr/>
          </p:nvSpPr>
          <p:spPr>
            <a:xfrm>
              <a:off x="10192762" y="3732822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5" name="U-Turn Arrow 24">
              <a:extLst>
                <a:ext uri="{FF2B5EF4-FFF2-40B4-BE49-F238E27FC236}">
                  <a16:creationId xmlns:a16="http://schemas.microsoft.com/office/drawing/2014/main" id="{CF2CA339-6B0B-ED21-B9FA-E219DA9A608A}"/>
                </a:ext>
              </a:extLst>
            </p:cNvPr>
            <p:cNvSpPr/>
            <p:nvPr/>
          </p:nvSpPr>
          <p:spPr>
            <a:xfrm rot="5400000" flipH="1" flipV="1">
              <a:off x="8135147" y="3355172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E0CBD5-916B-96D8-A365-4FA1ECEE83B2}"/>
                </a:ext>
              </a:extLst>
            </p:cNvPr>
            <p:cNvSpPr txBox="1"/>
            <p:nvPr/>
          </p:nvSpPr>
          <p:spPr>
            <a:xfrm>
              <a:off x="10955531" y="1198304"/>
              <a:ext cx="70403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 + 2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F29EC5A-B195-4F08-DC37-3990ACEF34D2}"/>
                </a:ext>
              </a:extLst>
            </p:cNvPr>
            <p:cNvCxnSpPr>
              <a:cxnSpLocks/>
              <a:stCxn id="34" idx="1"/>
              <a:endCxn id="12" idx="3"/>
            </p:cNvCxnSpPr>
            <p:nvPr/>
          </p:nvCxnSpPr>
          <p:spPr>
            <a:xfrm flipH="1" flipV="1">
              <a:off x="9824698" y="1358603"/>
              <a:ext cx="1130833" cy="24367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5550A0B-1758-8846-A79C-D8A3FF7220E3}"/>
              </a:ext>
            </a:extLst>
          </p:cNvPr>
          <p:cNvSpPr txBox="1"/>
          <p:nvPr/>
        </p:nvSpPr>
        <p:spPr>
          <a:xfrm>
            <a:off x="7500704" y="5059531"/>
            <a:ext cx="384913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Important Observation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**d on </a:t>
            </a:r>
            <a:r>
              <a:rPr lang="en-US" sz="2400" dirty="0" err="1">
                <a:solidFill>
                  <a:schemeClr val="accent6"/>
                </a:solidFill>
              </a:rPr>
              <a:t>Lside</a:t>
            </a:r>
            <a:r>
              <a:rPr lang="en-US" sz="2400" dirty="0">
                <a:solidFill>
                  <a:schemeClr val="accent6"/>
                </a:solidFill>
              </a:rPr>
              <a:t> is two reads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**d on </a:t>
            </a:r>
            <a:r>
              <a:rPr lang="en-US" sz="2400" dirty="0" err="1">
                <a:solidFill>
                  <a:schemeClr val="accent6"/>
                </a:solidFill>
              </a:rPr>
              <a:t>Rside</a:t>
            </a:r>
            <a:r>
              <a:rPr lang="en-US" sz="2400" dirty="0">
                <a:solidFill>
                  <a:schemeClr val="accent6"/>
                </a:solidFill>
              </a:rPr>
              <a:t> is three reads</a:t>
            </a:r>
          </a:p>
        </p:txBody>
      </p:sp>
    </p:spTree>
    <p:extLst>
      <p:ext uri="{BB962C8B-B14F-4D97-AF65-F5344CB8AC3E}">
        <p14:creationId xmlns:p14="http://schemas.microsoft.com/office/powerpoint/2010/main" val="153066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Example</a:t>
            </a:r>
            <a:r>
              <a:rPr lang="en-US" sz="2400" dirty="0"/>
              <a:t>: 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80576" y="3648888"/>
            <a:ext cx="5634557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now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*p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80370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63074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</a:t>
            </a:r>
            <a:r>
              <a:rPr lang="en-US" sz="2200" b="1">
                <a:solidFill>
                  <a:srgbClr val="0070C0"/>
                </a:solidFill>
              </a:rPr>
              <a:t>are constants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090383" cy="707886"/>
            <a:chOff x="3428060" y="3209674"/>
            <a:chExt cx="4090383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3" y="3209674"/>
              <a:ext cx="3296890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726290" y="4659995"/>
            <a:ext cx="8176245" cy="1140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 [BSZ];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must copy arrays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304676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a[2] = {1, 2};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a[0] = a[1];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So,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Count: compile time calculation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646268" y="3214396"/>
            <a:ext cx="10899462" cy="347551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Pointers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24639"/>
            <a:ext cx="8278715" cy="50189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144548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F139A2-25C7-2395-FEEF-1A1CF98C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82" y="422564"/>
            <a:ext cx="5652654" cy="5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Pointers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71102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</a:t>
            </a:r>
            <a:r>
              <a:rPr lang="en-US" sz="2000" dirty="0">
                <a:solidFill>
                  <a:schemeClr val="accent1"/>
                </a:solidFill>
              </a:rPr>
              <a:t>p is a pointer</a:t>
            </a:r>
            <a:r>
              <a:rPr lang="en-US" sz="2000" dirty="0"/>
              <a:t>, the actual evaluation of the address: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sz="2000" dirty="0"/>
              <a:t> </a:t>
            </a:r>
            <a:r>
              <a:rPr lang="en-US" sz="2000" b="1" dirty="0"/>
              <a:t>depends on the base type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pointer p</a:t>
            </a:r>
            <a:r>
              <a:rPr lang="en-US" sz="2000" dirty="0"/>
              <a:t>  points at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sz="2000" dirty="0"/>
              <a:t> adds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sz="2000" dirty="0">
                <a:cs typeface="Courier New" panose="02070309020205020404" pitchFamily="49" charset="0"/>
              </a:rPr>
              <a:t>bytes to </a:t>
            </a:r>
            <a:r>
              <a:rPr lang="en-US" sz="2000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000" dirty="0"/>
              <a:t> is equivalent to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sz="2000" dirty="0"/>
              <a:t>Using </a:t>
            </a:r>
            <a:r>
              <a:rPr lang="en-US" sz="2000" dirty="0">
                <a:solidFill>
                  <a:srgbClr val="0070C0"/>
                </a:solidFill>
              </a:rPr>
              <a:t>pointer arithmetic </a:t>
            </a:r>
            <a:r>
              <a:rPr lang="en-US" sz="2000" dirty="0"/>
              <a:t>to find array elements:</a:t>
            </a:r>
          </a:p>
          <a:p>
            <a:pPr lvl="1"/>
            <a:r>
              <a:rPr lang="en-US" sz="2000" dirty="0"/>
              <a:t>Address of the second element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000" dirty="0"/>
              <a:t>It can be referenced as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711091" cy="18860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// {12, 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</a:t>
            </a:r>
            <a:r>
              <a:rPr lang="en-US" sz="2000" b="1" dirty="0"/>
              <a:t>length 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54483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 </a:t>
            </a:r>
          </a:p>
          <a:p>
            <a:pPr lvl="1"/>
            <a:r>
              <a:rPr lang="en-US" sz="2200" dirty="0"/>
              <a:t>Notice that it is </a:t>
            </a:r>
            <a:r>
              <a:rPr lang="en-US" sz="2200" dirty="0" err="1"/>
              <a:t>sizeof</a:t>
            </a:r>
            <a:r>
              <a:rPr lang="en-US" sz="2200" dirty="0"/>
              <a:t>(*p) below: it is what </a:t>
            </a:r>
            <a:r>
              <a:rPr lang="en-US" sz="2200" b="1" dirty="0"/>
              <a:t>p points at </a:t>
            </a:r>
            <a:r>
              <a:rPr lang="en-US" sz="2200" dirty="0"/>
              <a:t>and not </a:t>
            </a:r>
            <a:r>
              <a:rPr lang="en-US" sz="2200" b="1" dirty="0" err="1"/>
              <a:t>sizeof</a:t>
            </a:r>
            <a:r>
              <a:rPr lang="en-US" sz="2200" b="1" dirty="0"/>
              <a:t>(p) which is the size of the pointer</a:t>
            </a:r>
            <a:r>
              <a:rPr lang="en-US" sz="2200" dirty="0"/>
              <a:t>!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293169" y="5031861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421462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8589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672325" y="1712340"/>
            <a:ext cx="8472196" cy="25069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numb;</a:t>
            </a:r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including doing an a++ */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33D496-D4A2-769D-8564-9B9833C8A09D}"/>
              </a:ext>
            </a:extLst>
          </p:cNvPr>
          <p:cNvGrpSpPr/>
          <p:nvPr/>
        </p:nvGrpSpPr>
        <p:grpSpPr>
          <a:xfrm>
            <a:off x="7565813" y="1855893"/>
            <a:ext cx="1794933" cy="995680"/>
            <a:chOff x="7565813" y="1855893"/>
            <a:chExt cx="1794933" cy="9956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7B1C75-CA5C-7A48-0B0D-02C643B8E0D7}"/>
                </a:ext>
              </a:extLst>
            </p:cNvPr>
            <p:cNvSpPr txBox="1"/>
            <p:nvPr/>
          </p:nvSpPr>
          <p:spPr>
            <a:xfrm>
              <a:off x="7565813" y="1855893"/>
              <a:ext cx="179493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size of what numb points at!</a:t>
              </a:r>
            </a:p>
          </p:txBody>
        </p:sp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F74A9D1B-0F60-C2FD-17F6-6C87100E7013}"/>
                </a:ext>
              </a:extLst>
            </p:cNvPr>
            <p:cNvSpPr/>
            <p:nvPr/>
          </p:nvSpPr>
          <p:spPr>
            <a:xfrm>
              <a:off x="8290560" y="2526453"/>
              <a:ext cx="135467" cy="32512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2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Using Pointers to Traverse an array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3D33BD-E744-AFBC-FA73-BD1440733991}"/>
              </a:ext>
            </a:extLst>
          </p:cNvPr>
          <p:cNvGrpSpPr/>
          <p:nvPr/>
        </p:nvGrpSpPr>
        <p:grpSpPr>
          <a:xfrm>
            <a:off x="599044" y="3533272"/>
            <a:ext cx="6136616" cy="2584617"/>
            <a:chOff x="599044" y="3533272"/>
            <a:chExt cx="6136616" cy="25846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57D99-BD8F-5ABA-A831-1EE222B6C585}"/>
                </a:ext>
              </a:extLst>
            </p:cNvPr>
            <p:cNvSpPr txBox="1"/>
            <p:nvPr/>
          </p:nvSpPr>
          <p:spPr>
            <a:xfrm>
              <a:off x="599044" y="3533272"/>
              <a:ext cx="6136616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indent="-103188"/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x[] = {0xd4c3b2a1, 0xd4c3b200, 0x12345684};</a:t>
              </a:r>
            </a:p>
            <a:p>
              <a:pPr indent="-103188"/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800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cnt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(int)(</a:t>
              </a:r>
              <a:r>
                <a:rPr lang="en-US" sz="1800" dirty="0" err="1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sizeof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/ </a:t>
              </a:r>
              <a:r>
                <a:rPr lang="en-US" sz="1800" dirty="0" err="1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sizeof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(*</a:t>
              </a:r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));</a:t>
              </a:r>
              <a:endPara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 *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x; 	</a:t>
              </a:r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// or &amp;x[0] </a:t>
              </a:r>
              <a:endParaRPr lang="en-US" i="1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(int j = 0; j 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j++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indent="-103188"/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</a:t>
              </a:r>
              <a:r>
                <a:rPr lang="en-US" sz="18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("%#x\n", *(</a:t>
              </a:r>
              <a:r>
                <a:rPr lang="en-US" sz="18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r>
                <a:rPr lang="en-US" sz="1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j));</a:t>
              </a:r>
            </a:p>
            <a:p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817D6-AC45-8989-69F0-974A473FE4DD}"/>
                </a:ext>
              </a:extLst>
            </p:cNvPr>
            <p:cNvSpPr txBox="1"/>
            <p:nvPr/>
          </p:nvSpPr>
          <p:spPr>
            <a:xfrm>
              <a:off x="1317838" y="5748557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Brute force translation to pointers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A6355F-BC15-C861-7C20-34C766403CF6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90073-347C-8F77-AAE1-80ED09BE0C6E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05A96-E53C-FBBF-78EC-2872B727A96B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85EC9-F022-4DE8-8A50-45CFAD3FF240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96227-58AF-91B6-F088-99B608B87A57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4FC6D-A6A7-A129-C6F9-3F7F0304B92F}"/>
              </a:ext>
            </a:extLst>
          </p:cNvPr>
          <p:cNvSpPr txBox="1"/>
          <p:nvPr/>
        </p:nvSpPr>
        <p:spPr>
          <a:xfrm>
            <a:off x="10670345" y="569859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D4CF1-0134-1355-0C1A-D6E98372DE21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B1514-4896-087A-8982-FE421F5E2778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D480E-C25D-E6B2-17D5-15A9B88B22ED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494D2-7D39-7F39-A086-25CD655C61F8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982A1-0D48-2E9C-6CA9-428724BB4001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8E5998-F373-168E-6D73-31AA69612A5E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39F3E-075F-7820-2216-9307881EA0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8F9D6-EC46-2AC1-F4BC-D58CA0800D15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E1B85-8D09-6458-64AB-FFFB7F80C7A3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9EA7A-84F6-36EA-B1FF-EDBB7A7DF5F0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0BD3A4-9B6E-5EF9-82D2-F2E77FFBFA16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EB31E-89E5-AAE3-5549-995CF3F586A9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4CDFAA-3532-71C9-E6EB-F09FC72A423E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05EC14-0279-7352-41B9-A94EEAB0E80C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DED51F-6C56-B884-5993-6858A6A2080E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C841F7-EAEE-D544-ACC5-39E2F70F846B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F759F-DFEF-35DF-A527-8C1FE354ACEF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AE860-542A-02C2-3553-8FFB419DB27E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800EC-6A30-963E-505C-FBC59DA33526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B5BC1C-CAB0-CAF4-8FD0-013687D6E76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33052B-9823-91CD-DE02-4C27E2B268BC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93E8B-4340-4C07-FFDE-6B7989E5D1C7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E46EF6-BED4-CE0A-14B2-95891BE1EC17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2258F8-529C-5C68-6AE4-6206814A44FD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0B48B9-E531-9A97-8DE8-7453880B28B5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3E4E7F-6EFA-C275-D73C-901083AE838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15B04D-24A0-1C85-05FC-2AB4F6EDB131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9C2A46-F4B5-DA45-0E2D-BF1E529123E3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E02463-8CA1-3363-6B9A-0BE82C5FF0E3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4239B5-786C-3C0D-3F1B-91617DCECFEA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005452-C116-1EF5-D2AC-4DB6F7CA9200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970815-1862-CDA1-45F2-183C35F76B9A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ight Brace 45">
            <a:extLst>
              <a:ext uri="{FF2B5EF4-FFF2-40B4-BE49-F238E27FC236}">
                <a16:creationId xmlns:a16="http://schemas.microsoft.com/office/drawing/2014/main" id="{F8845759-5FC2-F798-B524-42617F96D8F4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7BB7F-4085-8DD8-DC15-0109986375CE}"/>
              </a:ext>
            </a:extLst>
          </p:cNvPr>
          <p:cNvSpPr/>
          <p:nvPr/>
        </p:nvSpPr>
        <p:spPr>
          <a:xfrm>
            <a:off x="9634368" y="635925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byte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8A5FCB-1072-5317-63EA-0CCA727EF2DF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FF66A0-F2C4-D2BD-3D55-CE83EB4E08B2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E1DF7B-20DB-5374-DFB3-38B2280F17B1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B7DFC6-6E56-112D-8689-C81C60B6F065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C1BC3-A7A4-0F0A-5439-2B57688438E7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A4D68E-DC90-5363-B6FF-2B23D1D6CCE2}"/>
              </a:ext>
            </a:extLst>
          </p:cNvPr>
          <p:cNvGrpSpPr/>
          <p:nvPr/>
        </p:nvGrpSpPr>
        <p:grpSpPr>
          <a:xfrm>
            <a:off x="7870533" y="5410003"/>
            <a:ext cx="910404" cy="338554"/>
            <a:chOff x="8736819" y="5693719"/>
            <a:chExt cx="910404" cy="33855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2268C7-8330-91FC-7AF3-4A0A7D86138D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158C75-30FD-1AD5-89DC-1FEE19E5C3DB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1" name="Right Arrow 60">
            <a:extLst>
              <a:ext uri="{FF2B5EF4-FFF2-40B4-BE49-F238E27FC236}">
                <a16:creationId xmlns:a16="http://schemas.microsoft.com/office/drawing/2014/main" id="{9C744A73-EA29-0658-0F5B-BF4C8096914F}"/>
              </a:ext>
            </a:extLst>
          </p:cNvPr>
          <p:cNvSpPr/>
          <p:nvPr/>
        </p:nvSpPr>
        <p:spPr>
          <a:xfrm>
            <a:off x="8618079" y="557523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607EF3C7-ED81-EC6C-4F17-4E46213A21D2}"/>
              </a:ext>
            </a:extLst>
          </p:cNvPr>
          <p:cNvSpPr/>
          <p:nvPr/>
        </p:nvSpPr>
        <p:spPr>
          <a:xfrm>
            <a:off x="9212089" y="1242184"/>
            <a:ext cx="133904" cy="43970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B61865-7D86-4D68-7E9F-15CCADC6C86D}"/>
              </a:ext>
            </a:extLst>
          </p:cNvPr>
          <p:cNvSpPr txBox="1"/>
          <p:nvPr/>
        </p:nvSpPr>
        <p:spPr>
          <a:xfrm>
            <a:off x="599044" y="1137852"/>
            <a:ext cx="613661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indent="-103188"/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j = 0; j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x[j]);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C531C1-BDE4-D62C-E45C-2CF8C71BBC27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2825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Traverse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1956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104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0639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6358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26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0605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182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2699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100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138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0449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638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49617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7558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193999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100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297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293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19360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2356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545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845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145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4446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113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110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3541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067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208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79985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1286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67447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248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74377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46324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09461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1284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5957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163959" y="1284878"/>
            <a:ext cx="172206" cy="42772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</a:t>
            </a:r>
            <a:r>
              <a:rPr lang="en-US" sz="2000" b="1" dirty="0">
                <a:solidFill>
                  <a:srgbClr val="0070C0"/>
                </a:solidFill>
              </a:rPr>
              <a:t>loop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</a:t>
            </a:r>
            <a:r>
              <a:rPr lang="en-US" sz="2000" dirty="0">
                <a:solidFill>
                  <a:srgbClr val="2C895B"/>
                </a:solidFill>
              </a:rPr>
              <a:t>points </a:t>
            </a:r>
            <a:r>
              <a:rPr lang="en-US" sz="2000" b="1" dirty="0">
                <a:solidFill>
                  <a:srgbClr val="2C895B"/>
                </a:solidFill>
              </a:rPr>
              <a:t>1 element past </a:t>
            </a:r>
            <a:r>
              <a:rPr lang="en-US" sz="2000" dirty="0">
                <a:solidFill>
                  <a:srgbClr val="2C895B"/>
                </a:solidFill>
              </a:rPr>
              <a:t>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C33DC7-6201-57C2-7561-EFC347B6B9CC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857" y="598276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can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</a:t>
            </a:r>
          </a:p>
          <a:p>
            <a:r>
              <a:rPr lang="en-US" dirty="0"/>
              <a:t>Use () to help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98EA-BF69-A247-9A1A-5575703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66" y="99467"/>
            <a:ext cx="4936735" cy="6659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E0F86DF-E3AB-114C-B214-F982A94010C5}"/>
              </a:ext>
            </a:extLst>
          </p:cNvPr>
          <p:cNvSpPr/>
          <p:nvPr/>
        </p:nvSpPr>
        <p:spPr>
          <a:xfrm>
            <a:off x="6679406" y="289702"/>
            <a:ext cx="40036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3C391-A6F9-91BA-3ECC-B16CEA41A99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930D0C-62CD-54BA-0746-13E9A93372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6299076"/>
              </p:ext>
            </p:extLst>
          </p:nvPr>
        </p:nvGraphicFramePr>
        <p:xfrm>
          <a:off x="76428" y="2478458"/>
          <a:ext cx="6941153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6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058" y="870272"/>
            <a:ext cx="10723857" cy="577741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80851" y="3394842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456010" y="3659839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500FD7-2E31-1E3F-0807-E40DEDE11531}"/>
              </a:ext>
            </a:extLst>
          </p:cNvPr>
          <p:cNvGrpSpPr/>
          <p:nvPr/>
        </p:nvGrpSpPr>
        <p:grpSpPr>
          <a:xfrm>
            <a:off x="734344" y="3756680"/>
            <a:ext cx="3211525" cy="2463524"/>
            <a:chOff x="5092582" y="3447006"/>
            <a:chExt cx="3211525" cy="24635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A64F80-7151-D42C-014D-4BE5BB2B8F09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7177DB46-0823-2DE2-2AB1-FFC92BB7B74B}"/>
                </a:ext>
              </a:extLst>
            </p:cNvPr>
            <p:cNvSpPr/>
            <p:nvPr/>
          </p:nvSpPr>
          <p:spPr>
            <a:xfrm>
              <a:off x="6385119" y="3447006"/>
              <a:ext cx="223520" cy="1226055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32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42F387-9108-62F5-2DC7-B46A08B33DBE}"/>
              </a:ext>
            </a:extLst>
          </p:cNvPr>
          <p:cNvSpPr/>
          <p:nvPr/>
        </p:nvSpPr>
        <p:spPr>
          <a:xfrm>
            <a:off x="7994442" y="2418079"/>
            <a:ext cx="1508545" cy="368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4908" y="806027"/>
            <a:ext cx="5476932" cy="52967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1014694" y="1885207"/>
            <a:ext cx="4534917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1105219" y="5120503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E6289-4A84-0155-22A7-9E93F4EE8734}"/>
              </a:ext>
            </a:extLst>
          </p:cNvPr>
          <p:cNvGrpSpPr/>
          <p:nvPr/>
        </p:nvGrpSpPr>
        <p:grpSpPr>
          <a:xfrm>
            <a:off x="4089374" y="4923514"/>
            <a:ext cx="3211525" cy="1604042"/>
            <a:chOff x="5092582" y="4306488"/>
            <a:chExt cx="3211525" cy="16040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2F7A84-77D4-F341-0618-45DB13A3F65A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68AF22FF-15CA-D924-4E9E-94DE58655D55}"/>
                </a:ext>
              </a:extLst>
            </p:cNvPr>
            <p:cNvSpPr/>
            <p:nvPr/>
          </p:nvSpPr>
          <p:spPr>
            <a:xfrm>
              <a:off x="5745636" y="4306488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9FD560-81B9-97C9-4C5A-96133D863DF9}"/>
              </a:ext>
            </a:extLst>
          </p:cNvPr>
          <p:cNvSpPr txBox="1"/>
          <p:nvPr/>
        </p:nvSpPr>
        <p:spPr>
          <a:xfrm>
            <a:off x="8053752" y="2613493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43C77-BA91-851E-FBE0-A9353B21977E}"/>
              </a:ext>
            </a:extLst>
          </p:cNvPr>
          <p:cNvSpPr txBox="1"/>
          <p:nvPr/>
        </p:nvSpPr>
        <p:spPr>
          <a:xfrm>
            <a:off x="6899270" y="2645710"/>
            <a:ext cx="1194558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 or 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BD007-C96E-1685-EAB2-648AB08994BC}"/>
              </a:ext>
            </a:extLst>
          </p:cNvPr>
          <p:cNvSpPr txBox="1"/>
          <p:nvPr/>
        </p:nvSpPr>
        <p:spPr>
          <a:xfrm>
            <a:off x="8037376" y="3938617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258CA-0E94-6E0D-DAD9-A58463B53B30}"/>
              </a:ext>
            </a:extLst>
          </p:cNvPr>
          <p:cNvSpPr txBox="1"/>
          <p:nvPr/>
        </p:nvSpPr>
        <p:spPr>
          <a:xfrm>
            <a:off x="7014687" y="3947550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5417E29F-5C4A-7048-0D25-DA748E183AEF}"/>
              </a:ext>
            </a:extLst>
          </p:cNvPr>
          <p:cNvSpPr/>
          <p:nvPr/>
        </p:nvSpPr>
        <p:spPr>
          <a:xfrm rot="5400000" flipH="1">
            <a:off x="8871253" y="3258912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2B21F-CC6E-93FD-1BB2-ED9774A8DCC0}"/>
              </a:ext>
            </a:extLst>
          </p:cNvPr>
          <p:cNvSpPr txBox="1"/>
          <p:nvPr/>
        </p:nvSpPr>
        <p:spPr>
          <a:xfrm>
            <a:off x="9932720" y="40315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31793-EB5C-E0E5-7DE9-D269E8D5A4BA}"/>
              </a:ext>
            </a:extLst>
          </p:cNvPr>
          <p:cNvSpPr txBox="1"/>
          <p:nvPr/>
        </p:nvSpPr>
        <p:spPr>
          <a:xfrm>
            <a:off x="10014432" y="26418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C9202B-AE94-637D-BB8F-6CA53A856198}"/>
              </a:ext>
            </a:extLst>
          </p:cNvPr>
          <p:cNvSpPr/>
          <p:nvPr/>
        </p:nvSpPr>
        <p:spPr>
          <a:xfrm>
            <a:off x="8684860" y="3182972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D3CA2C-3E43-F3E7-6EBD-4C2BE2C8B07E}"/>
              </a:ext>
            </a:extLst>
          </p:cNvPr>
          <p:cNvSpPr/>
          <p:nvPr/>
        </p:nvSpPr>
        <p:spPr>
          <a:xfrm>
            <a:off x="8684859" y="3429000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1D9F5-6E8B-8157-3C30-6E68D3B332E7}"/>
              </a:ext>
            </a:extLst>
          </p:cNvPr>
          <p:cNvSpPr/>
          <p:nvPr/>
        </p:nvSpPr>
        <p:spPr>
          <a:xfrm>
            <a:off x="8684859" y="3683808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66A81-E816-D4E8-372B-241704B521E8}"/>
              </a:ext>
            </a:extLst>
          </p:cNvPr>
          <p:cNvSpPr txBox="1"/>
          <p:nvPr/>
        </p:nvSpPr>
        <p:spPr>
          <a:xfrm>
            <a:off x="8320704" y="1301791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F108-92B2-921A-8FCE-D2D14F95A624}"/>
              </a:ext>
            </a:extLst>
          </p:cNvPr>
          <p:cNvSpPr txBox="1"/>
          <p:nvPr/>
        </p:nvSpPr>
        <p:spPr>
          <a:xfrm>
            <a:off x="10001608" y="165782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FA6872-2D83-36F3-7A2F-07661C3799F3}"/>
              </a:ext>
            </a:extLst>
          </p:cNvPr>
          <p:cNvSpPr/>
          <p:nvPr/>
        </p:nvSpPr>
        <p:spPr>
          <a:xfrm>
            <a:off x="10442540" y="3154096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EE9393-0A57-BB07-F2AA-B9ECACBE62FC}"/>
              </a:ext>
            </a:extLst>
          </p:cNvPr>
          <p:cNvSpPr/>
          <p:nvPr/>
        </p:nvSpPr>
        <p:spPr>
          <a:xfrm>
            <a:off x="10442539" y="3400124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37D4DB-04E0-FC65-5B59-BB4598E4E81E}"/>
              </a:ext>
            </a:extLst>
          </p:cNvPr>
          <p:cNvSpPr/>
          <p:nvPr/>
        </p:nvSpPr>
        <p:spPr>
          <a:xfrm>
            <a:off x="10442539" y="3654932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60F75-2B7B-89A5-7CBC-1AB71F913C0B}"/>
              </a:ext>
            </a:extLst>
          </p:cNvPr>
          <p:cNvSpPr txBox="1"/>
          <p:nvPr/>
        </p:nvSpPr>
        <p:spPr>
          <a:xfrm>
            <a:off x="9516047" y="58436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AC6D23-5889-E45B-1263-DA43E5A97FA2}"/>
              </a:ext>
            </a:extLst>
          </p:cNvPr>
          <p:cNvGrpSpPr/>
          <p:nvPr/>
        </p:nvGrpSpPr>
        <p:grpSpPr>
          <a:xfrm>
            <a:off x="1014694" y="3348080"/>
            <a:ext cx="1861388" cy="793870"/>
            <a:chOff x="1315889" y="4511724"/>
            <a:chExt cx="1861388" cy="7938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B39C6E-78E4-ACD5-279B-D01B24624B92}"/>
                </a:ext>
              </a:extLst>
            </p:cNvPr>
            <p:cNvSpPr txBox="1"/>
            <p:nvPr/>
          </p:nvSpPr>
          <p:spPr>
            <a:xfrm>
              <a:off x="1315889" y="4936262"/>
              <a:ext cx="18613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 reads here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706352F6-828E-CE43-9A2D-0BED4F9B18C4}"/>
                </a:ext>
              </a:extLst>
            </p:cNvPr>
            <p:cNvSpPr/>
            <p:nvPr/>
          </p:nvSpPr>
          <p:spPr>
            <a:xfrm>
              <a:off x="2114790" y="4511724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85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Lside</a:t>
            </a:r>
            <a:r>
              <a:rPr lang="en-US" dirty="0"/>
              <a:t> Indirection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p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9517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p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281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42F387-9108-62F5-2DC7-B46A08B33DBE}"/>
              </a:ext>
            </a:extLst>
          </p:cNvPr>
          <p:cNvSpPr/>
          <p:nvPr/>
        </p:nvSpPr>
        <p:spPr>
          <a:xfrm>
            <a:off x="7994442" y="2418079"/>
            <a:ext cx="1508545" cy="368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8133" y="1130992"/>
            <a:ext cx="5476932" cy="53576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 err="1"/>
              <a:t>Lside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2057919" y="2210172"/>
            <a:ext cx="4534917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42;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3067255" y="5136011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E6289-4A84-0155-22A7-9E93F4EE8734}"/>
              </a:ext>
            </a:extLst>
          </p:cNvPr>
          <p:cNvGrpSpPr/>
          <p:nvPr/>
        </p:nvGrpSpPr>
        <p:grpSpPr>
          <a:xfrm>
            <a:off x="86490" y="3994955"/>
            <a:ext cx="2058299" cy="1584935"/>
            <a:chOff x="1231389" y="4249829"/>
            <a:chExt cx="2058299" cy="15849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2F7A84-77D4-F341-0618-45DB13A3F65A}"/>
                </a:ext>
              </a:extLst>
            </p:cNvPr>
            <p:cNvSpPr txBox="1"/>
            <p:nvPr/>
          </p:nvSpPr>
          <p:spPr>
            <a:xfrm>
              <a:off x="1231389" y="4634435"/>
              <a:ext cx="186138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One read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one write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68AF22FF-15CA-D924-4E9E-94DE58655D55}"/>
                </a:ext>
              </a:extLst>
            </p:cNvPr>
            <p:cNvSpPr/>
            <p:nvPr/>
          </p:nvSpPr>
          <p:spPr>
            <a:xfrm rot="2570568">
              <a:off x="3066168" y="4249829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9FD560-81B9-97C9-4C5A-96133D863DF9}"/>
              </a:ext>
            </a:extLst>
          </p:cNvPr>
          <p:cNvSpPr txBox="1"/>
          <p:nvPr/>
        </p:nvSpPr>
        <p:spPr>
          <a:xfrm>
            <a:off x="8053752" y="2613493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43C77-BA91-851E-FBE0-A9353B21977E}"/>
              </a:ext>
            </a:extLst>
          </p:cNvPr>
          <p:cNvSpPr txBox="1"/>
          <p:nvPr/>
        </p:nvSpPr>
        <p:spPr>
          <a:xfrm>
            <a:off x="6899270" y="2645710"/>
            <a:ext cx="1194558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 or 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BD007-C96E-1685-EAB2-648AB08994BC}"/>
              </a:ext>
            </a:extLst>
          </p:cNvPr>
          <p:cNvSpPr txBox="1"/>
          <p:nvPr/>
        </p:nvSpPr>
        <p:spPr>
          <a:xfrm>
            <a:off x="8037376" y="3938617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258CA-0E94-6E0D-DAD9-A58463B53B30}"/>
              </a:ext>
            </a:extLst>
          </p:cNvPr>
          <p:cNvSpPr txBox="1"/>
          <p:nvPr/>
        </p:nvSpPr>
        <p:spPr>
          <a:xfrm>
            <a:off x="7014687" y="3947550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5417E29F-5C4A-7048-0D25-DA748E183AEF}"/>
              </a:ext>
            </a:extLst>
          </p:cNvPr>
          <p:cNvSpPr/>
          <p:nvPr/>
        </p:nvSpPr>
        <p:spPr>
          <a:xfrm rot="5400000" flipH="1">
            <a:off x="8871253" y="3258912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2B21F-CC6E-93FD-1BB2-ED9774A8DCC0}"/>
              </a:ext>
            </a:extLst>
          </p:cNvPr>
          <p:cNvSpPr txBox="1"/>
          <p:nvPr/>
        </p:nvSpPr>
        <p:spPr>
          <a:xfrm>
            <a:off x="9932720" y="40315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31793-EB5C-E0E5-7DE9-D269E8D5A4BA}"/>
              </a:ext>
            </a:extLst>
          </p:cNvPr>
          <p:cNvSpPr txBox="1"/>
          <p:nvPr/>
        </p:nvSpPr>
        <p:spPr>
          <a:xfrm>
            <a:off x="10014432" y="26418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C9202B-AE94-637D-BB8F-6CA53A856198}"/>
              </a:ext>
            </a:extLst>
          </p:cNvPr>
          <p:cNvSpPr/>
          <p:nvPr/>
        </p:nvSpPr>
        <p:spPr>
          <a:xfrm>
            <a:off x="8684860" y="3182972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D3CA2C-3E43-F3E7-6EBD-4C2BE2C8B07E}"/>
              </a:ext>
            </a:extLst>
          </p:cNvPr>
          <p:cNvSpPr/>
          <p:nvPr/>
        </p:nvSpPr>
        <p:spPr>
          <a:xfrm>
            <a:off x="8684859" y="3429000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1D9F5-6E8B-8157-3C30-6E68D3B332E7}"/>
              </a:ext>
            </a:extLst>
          </p:cNvPr>
          <p:cNvSpPr/>
          <p:nvPr/>
        </p:nvSpPr>
        <p:spPr>
          <a:xfrm>
            <a:off x="8684859" y="3683808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66A81-E816-D4E8-372B-241704B521E8}"/>
              </a:ext>
            </a:extLst>
          </p:cNvPr>
          <p:cNvSpPr txBox="1"/>
          <p:nvPr/>
        </p:nvSpPr>
        <p:spPr>
          <a:xfrm>
            <a:off x="8320704" y="1301791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F108-92B2-921A-8FCE-D2D14F95A624}"/>
              </a:ext>
            </a:extLst>
          </p:cNvPr>
          <p:cNvSpPr txBox="1"/>
          <p:nvPr/>
        </p:nvSpPr>
        <p:spPr>
          <a:xfrm>
            <a:off x="10001608" y="165782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FA6872-2D83-36F3-7A2F-07661C3799F3}"/>
              </a:ext>
            </a:extLst>
          </p:cNvPr>
          <p:cNvSpPr/>
          <p:nvPr/>
        </p:nvSpPr>
        <p:spPr>
          <a:xfrm>
            <a:off x="10442540" y="3154096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EE9393-0A57-BB07-F2AA-B9ECACBE62FC}"/>
              </a:ext>
            </a:extLst>
          </p:cNvPr>
          <p:cNvSpPr/>
          <p:nvPr/>
        </p:nvSpPr>
        <p:spPr>
          <a:xfrm>
            <a:off x="10442539" y="3400124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37D4DB-04E0-FC65-5B59-BB4598E4E81E}"/>
              </a:ext>
            </a:extLst>
          </p:cNvPr>
          <p:cNvSpPr/>
          <p:nvPr/>
        </p:nvSpPr>
        <p:spPr>
          <a:xfrm>
            <a:off x="10442539" y="3654932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60F75-2B7B-89A5-7CBC-1AB71F913C0B}"/>
              </a:ext>
            </a:extLst>
          </p:cNvPr>
          <p:cNvSpPr txBox="1"/>
          <p:nvPr/>
        </p:nvSpPr>
        <p:spPr>
          <a:xfrm>
            <a:off x="9516047" y="58436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514A87-A989-B8CD-0D78-90EBC2BD94F5}"/>
              </a:ext>
            </a:extLst>
          </p:cNvPr>
          <p:cNvGrpSpPr/>
          <p:nvPr/>
        </p:nvGrpSpPr>
        <p:grpSpPr>
          <a:xfrm>
            <a:off x="147315" y="2859806"/>
            <a:ext cx="2028797" cy="646331"/>
            <a:chOff x="1315889" y="4694962"/>
            <a:chExt cx="2028797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E40F89-3B92-21DF-1F17-95A746847B6B}"/>
                </a:ext>
              </a:extLst>
            </p:cNvPr>
            <p:cNvSpPr txBox="1"/>
            <p:nvPr/>
          </p:nvSpPr>
          <p:spPr>
            <a:xfrm>
              <a:off x="1315889" y="4694962"/>
              <a:ext cx="18613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 reads here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one write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036F9708-4B3C-47FE-1C39-C93268ECA4AF}"/>
                </a:ext>
              </a:extLst>
            </p:cNvPr>
            <p:cNvSpPr/>
            <p:nvPr/>
          </p:nvSpPr>
          <p:spPr>
            <a:xfrm rot="8094592">
              <a:off x="3026673" y="5016457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7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0" y="181340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read: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8889" y="670824"/>
            <a:ext cx="10932333" cy="123520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cs typeface="Consolas" panose="020B0609020204030204" pitchFamily="49" charset="0"/>
              </a:rPr>
              <a:t>RULE: </a:t>
            </a:r>
            <a:r>
              <a:rPr lang="en-US" sz="2800" b="1" dirty="0">
                <a:cs typeface="Consolas" panose="020B0609020204030204" pitchFamily="49" charset="0"/>
              </a:rPr>
              <a:t>Each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(either 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or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it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causes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 to be performed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493680" y="2246087"/>
            <a:ext cx="287676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z;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0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7652" y="2261355"/>
            <a:ext cx="436012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*p;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 on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endParaRPr lang="en-US" sz="20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279607" y="3772095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02052" y="3338139"/>
            <a:ext cx="4382365" cy="2508434"/>
            <a:chOff x="190430" y="3554349"/>
            <a:chExt cx="4382365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 or *p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167114-4509-F15A-5532-2C6DD2586D47}"/>
              </a:ext>
            </a:extLst>
          </p:cNvPr>
          <p:cNvGrpSpPr/>
          <p:nvPr/>
        </p:nvGrpSpPr>
        <p:grpSpPr>
          <a:xfrm>
            <a:off x="4139815" y="2685202"/>
            <a:ext cx="1581231" cy="2517726"/>
            <a:chOff x="4091054" y="3738001"/>
            <a:chExt cx="1581231" cy="2517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F8CBCD-BE5E-0A3F-B9E4-B57D0D868F10}"/>
                </a:ext>
              </a:extLst>
            </p:cNvPr>
            <p:cNvSpPr/>
            <p:nvPr/>
          </p:nvSpPr>
          <p:spPr>
            <a:xfrm>
              <a:off x="4091054" y="3738001"/>
              <a:ext cx="1121541" cy="2517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350764-722B-6F5F-A54C-F1E764797A6B}"/>
                </a:ext>
              </a:extLst>
            </p:cNvPr>
            <p:cNvSpPr txBox="1"/>
            <p:nvPr/>
          </p:nvSpPr>
          <p:spPr>
            <a:xfrm>
              <a:off x="4143773" y="443118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B62580-30F7-FC5B-F3A0-8AD89AB10DD9}"/>
                </a:ext>
              </a:extLst>
            </p:cNvPr>
            <p:cNvSpPr txBox="1"/>
            <p:nvPr/>
          </p:nvSpPr>
          <p:spPr>
            <a:xfrm>
              <a:off x="5359379" y="381822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03629C-621E-C446-AEE2-B909D33E7B18}"/>
                </a:ext>
              </a:extLst>
            </p:cNvPr>
            <p:cNvSpPr txBox="1"/>
            <p:nvPr/>
          </p:nvSpPr>
          <p:spPr>
            <a:xfrm>
              <a:off x="4153984" y="387581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5F1DD59-E557-245B-5787-1A42685E29EE}"/>
                </a:ext>
              </a:extLst>
            </p:cNvPr>
            <p:cNvSpPr/>
            <p:nvPr/>
          </p:nvSpPr>
          <p:spPr>
            <a:xfrm rot="6374867">
              <a:off x="4801507" y="4049776"/>
              <a:ext cx="568977" cy="634475"/>
            </a:xfrm>
            <a:prstGeom prst="arc">
              <a:avLst>
                <a:gd name="adj1" fmla="val 9835281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AE3728-C1A8-9289-CCE1-672C4B852A22}"/>
                </a:ext>
              </a:extLst>
            </p:cNvPr>
            <p:cNvSpPr txBox="1"/>
            <p:nvPr/>
          </p:nvSpPr>
          <p:spPr>
            <a:xfrm>
              <a:off x="5281872" y="44222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F3A869-FB36-28D3-EF6A-43886BAB263E}"/>
              </a:ext>
            </a:extLst>
          </p:cNvPr>
          <p:cNvGrpSpPr/>
          <p:nvPr/>
        </p:nvGrpSpPr>
        <p:grpSpPr>
          <a:xfrm>
            <a:off x="3709564" y="2891118"/>
            <a:ext cx="3555226" cy="1627131"/>
            <a:chOff x="3660803" y="3943917"/>
            <a:chExt cx="3555226" cy="16271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6B83D1-5D17-07FE-57BF-8C5F2D6783F7}"/>
                </a:ext>
              </a:extLst>
            </p:cNvPr>
            <p:cNvSpPr txBox="1"/>
            <p:nvPr/>
          </p:nvSpPr>
          <p:spPr>
            <a:xfrm>
              <a:off x="4143773" y="5184968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6A78F4-CF3E-EBAF-3C17-B7B587A8363A}"/>
                </a:ext>
              </a:extLst>
            </p:cNvPr>
            <p:cNvSpPr txBox="1"/>
            <p:nvPr/>
          </p:nvSpPr>
          <p:spPr>
            <a:xfrm>
              <a:off x="5208427" y="51197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68DE84-972A-B3D8-BA4A-DC9E1B2120EB}"/>
                </a:ext>
              </a:extLst>
            </p:cNvPr>
            <p:cNvSpPr txBox="1"/>
            <p:nvPr/>
          </p:nvSpPr>
          <p:spPr>
            <a:xfrm>
              <a:off x="5570389" y="4457882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B3533F-3218-5B4E-7F10-7AE7B57B0F2B}"/>
                </a:ext>
              </a:extLst>
            </p:cNvPr>
            <p:cNvSpPr txBox="1"/>
            <p:nvPr/>
          </p:nvSpPr>
          <p:spPr>
            <a:xfrm>
              <a:off x="5369932" y="4093384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DF04D1-DD68-E165-F41D-8DD6B7266EE8}"/>
                </a:ext>
              </a:extLst>
            </p:cNvPr>
            <p:cNvSpPr txBox="1"/>
            <p:nvPr/>
          </p:nvSpPr>
          <p:spPr>
            <a:xfrm>
              <a:off x="5535761" y="516535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0" name="U-Turn Arrow 19">
              <a:extLst>
                <a:ext uri="{FF2B5EF4-FFF2-40B4-BE49-F238E27FC236}">
                  <a16:creationId xmlns:a16="http://schemas.microsoft.com/office/drawing/2014/main" id="{C78ACF71-7D4E-E436-9CE7-097ADBCA51B0}"/>
                </a:ext>
              </a:extLst>
            </p:cNvPr>
            <p:cNvSpPr/>
            <p:nvPr/>
          </p:nvSpPr>
          <p:spPr>
            <a:xfrm rot="5400000" flipH="1" flipV="1">
              <a:off x="3201987" y="4402733"/>
              <a:ext cx="1465498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62CEE60-BFA9-C3DB-E6AE-BB21BCB7773E}"/>
              </a:ext>
            </a:extLst>
          </p:cNvPr>
          <p:cNvSpPr txBox="1"/>
          <p:nvPr/>
        </p:nvSpPr>
        <p:spPr>
          <a:xfrm>
            <a:off x="6000702" y="6100313"/>
            <a:ext cx="59270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Aside: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z);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as y = 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1C2208-6000-2EA3-5E71-D7FF905E28BA}"/>
              </a:ext>
            </a:extLst>
          </p:cNvPr>
          <p:cNvSpPr txBox="1"/>
          <p:nvPr/>
        </p:nvSpPr>
        <p:spPr>
          <a:xfrm>
            <a:off x="5617144" y="27963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*p</a:t>
            </a:r>
          </a:p>
        </p:txBody>
      </p:sp>
    </p:spTree>
    <p:extLst>
      <p:ext uri="{BB962C8B-B14F-4D97-AF65-F5344CB8AC3E}">
        <p14:creationId xmlns:p14="http://schemas.microsoft.com/office/powerpoint/2010/main" val="33106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  <p:bldP spid="23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10" y="123714"/>
            <a:ext cx="11610379" cy="389281"/>
          </a:xfrm>
        </p:spPr>
        <p:txBody>
          <a:bodyPr/>
          <a:lstStyle/>
          <a:p>
            <a:r>
              <a:rPr lang="en-US" dirty="0"/>
              <a:t>Each use of a * operator results in one additional read: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424663" y="1318149"/>
            <a:ext cx="547537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y;    // one read on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5305FE-370A-35CB-C17A-3DB553DA5DF5}"/>
              </a:ext>
            </a:extLst>
          </p:cNvPr>
          <p:cNvGrpSpPr/>
          <p:nvPr/>
        </p:nvGrpSpPr>
        <p:grpSpPr>
          <a:xfrm>
            <a:off x="339566" y="3353628"/>
            <a:ext cx="4858781" cy="2434175"/>
            <a:chOff x="339566" y="3353628"/>
            <a:chExt cx="4858781" cy="243417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58C4C08-0D95-BB14-E91D-1648526D5E1F}"/>
                </a:ext>
              </a:extLst>
            </p:cNvPr>
            <p:cNvSpPr/>
            <p:nvPr/>
          </p:nvSpPr>
          <p:spPr>
            <a:xfrm flipH="1" flipV="1">
              <a:off x="1272455" y="3353628"/>
              <a:ext cx="3218655" cy="2028324"/>
            </a:xfrm>
            <a:prstGeom prst="arc">
              <a:avLst>
                <a:gd name="adj1" fmla="val 1088997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D87797-9D66-28BF-E3D4-B8999A3AB223}"/>
                </a:ext>
              </a:extLst>
            </p:cNvPr>
            <p:cNvGrpSpPr/>
            <p:nvPr/>
          </p:nvGrpSpPr>
          <p:grpSpPr>
            <a:xfrm>
              <a:off x="339566" y="3975410"/>
              <a:ext cx="4858781" cy="1812393"/>
              <a:chOff x="339566" y="3975410"/>
              <a:chExt cx="4858781" cy="181239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973B2A-0271-AAD4-860B-20AF80DD45AA}"/>
                  </a:ext>
                </a:extLst>
              </p:cNvPr>
              <p:cNvSpPr txBox="1"/>
              <p:nvPr/>
            </p:nvSpPr>
            <p:spPr>
              <a:xfrm>
                <a:off x="1707254" y="3996078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8870B3-28F7-9BFC-9244-FFDE3FBA5D77}"/>
                  </a:ext>
                </a:extLst>
              </p:cNvPr>
              <p:cNvSpPr txBox="1"/>
              <p:nvPr/>
            </p:nvSpPr>
            <p:spPr>
              <a:xfrm>
                <a:off x="1361446" y="397541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02772D-F390-56C9-4C26-2106A4E0FE45}"/>
                  </a:ext>
                </a:extLst>
              </p:cNvPr>
              <p:cNvSpPr txBox="1"/>
              <p:nvPr/>
            </p:nvSpPr>
            <p:spPr>
              <a:xfrm>
                <a:off x="3797421" y="3996078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1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E141DF4-8927-9868-60BF-2B6EDEAC8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9752" y="4375520"/>
                <a:ext cx="0" cy="78795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2AFC1D-58FB-F845-599C-A6B853C2784B}"/>
                  </a:ext>
                </a:extLst>
              </p:cNvPr>
              <p:cNvSpPr txBox="1"/>
              <p:nvPr/>
            </p:nvSpPr>
            <p:spPr>
              <a:xfrm>
                <a:off x="744686" y="5088872"/>
                <a:ext cx="923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z or *p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855821-A5CD-6528-9997-6BCF88A900D2}"/>
                  </a:ext>
                </a:extLst>
              </p:cNvPr>
              <p:cNvSpPr txBox="1"/>
              <p:nvPr/>
            </p:nvSpPr>
            <p:spPr>
              <a:xfrm>
                <a:off x="1646637" y="5121368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9C8F88-AF0F-F4E4-96D3-7B42CED93842}"/>
                  </a:ext>
                </a:extLst>
              </p:cNvPr>
              <p:cNvSpPr txBox="1"/>
              <p:nvPr/>
            </p:nvSpPr>
            <p:spPr>
              <a:xfrm>
                <a:off x="4500720" y="437552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03CD5C-554C-254F-3E59-8676BC822854}"/>
                  </a:ext>
                </a:extLst>
              </p:cNvPr>
              <p:cNvSpPr txBox="1"/>
              <p:nvPr/>
            </p:nvSpPr>
            <p:spPr>
              <a:xfrm>
                <a:off x="2761496" y="5387693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166382-7A7F-41B5-48C0-3C5C1795DF79}"/>
                  </a:ext>
                </a:extLst>
              </p:cNvPr>
              <p:cNvSpPr txBox="1"/>
              <p:nvPr/>
            </p:nvSpPr>
            <p:spPr>
              <a:xfrm>
                <a:off x="339566" y="4539880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1F6381-B211-6E0E-ABF9-FC0840359C6D}"/>
                  </a:ext>
                </a:extLst>
              </p:cNvPr>
              <p:cNvSpPr txBox="1"/>
              <p:nvPr/>
            </p:nvSpPr>
            <p:spPr>
              <a:xfrm>
                <a:off x="4772783" y="399626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y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C0E3FE9-9539-5D91-59AD-EA78465D3363}"/>
              </a:ext>
            </a:extLst>
          </p:cNvPr>
          <p:cNvGrpSpPr/>
          <p:nvPr/>
        </p:nvGrpSpPr>
        <p:grpSpPr>
          <a:xfrm>
            <a:off x="6995326" y="1787433"/>
            <a:ext cx="4741013" cy="2751952"/>
            <a:chOff x="6995326" y="1787433"/>
            <a:chExt cx="4741013" cy="27519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1F577C-0572-C060-2FDA-C99D1B6BB847}"/>
                </a:ext>
              </a:extLst>
            </p:cNvPr>
            <p:cNvSpPr/>
            <p:nvPr/>
          </p:nvSpPr>
          <p:spPr>
            <a:xfrm>
              <a:off x="8611364" y="2021659"/>
              <a:ext cx="1121541" cy="2517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21155C-BA25-844B-8073-13D11870FFD5}"/>
                </a:ext>
              </a:extLst>
            </p:cNvPr>
            <p:cNvGrpSpPr/>
            <p:nvPr/>
          </p:nvGrpSpPr>
          <p:grpSpPr>
            <a:xfrm>
              <a:off x="8664083" y="2101886"/>
              <a:ext cx="3072256" cy="1747237"/>
              <a:chOff x="4600772" y="4015517"/>
              <a:chExt cx="3072256" cy="174723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D56C83-1F37-CB49-805C-598D9F5CF36F}"/>
                  </a:ext>
                </a:extLst>
              </p:cNvPr>
              <p:cNvSpPr txBox="1"/>
              <p:nvPr/>
            </p:nvSpPr>
            <p:spPr>
              <a:xfrm>
                <a:off x="4600772" y="5382257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0x10c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63FE92-BB16-EB42-8ED2-749625C9F31E}"/>
                  </a:ext>
                </a:extLst>
              </p:cNvPr>
              <p:cNvSpPr txBox="1"/>
              <p:nvPr/>
            </p:nvSpPr>
            <p:spPr>
              <a:xfrm>
                <a:off x="5665426" y="531702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F6348C-93C4-0546-8AA1-C8597E7E99C9}"/>
                  </a:ext>
                </a:extLst>
              </p:cNvPr>
              <p:cNvSpPr txBox="1"/>
              <p:nvPr/>
            </p:nvSpPr>
            <p:spPr>
              <a:xfrm>
                <a:off x="4600772" y="4628471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762C07-A147-EC47-B208-E628271D94DC}"/>
                  </a:ext>
                </a:extLst>
              </p:cNvPr>
              <p:cNvSpPr txBox="1"/>
              <p:nvPr/>
            </p:nvSpPr>
            <p:spPr>
              <a:xfrm>
                <a:off x="5816378" y="4015517"/>
                <a:ext cx="923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z or *p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434D5B4-6697-3041-8593-53124ECC8C28}"/>
                  </a:ext>
                </a:extLst>
              </p:cNvPr>
              <p:cNvSpPr txBox="1"/>
              <p:nvPr/>
            </p:nvSpPr>
            <p:spPr>
              <a:xfrm>
                <a:off x="4610983" y="4073105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71B7EFED-4B67-424A-B882-B50F28F59F80}"/>
                  </a:ext>
                </a:extLst>
              </p:cNvPr>
              <p:cNvSpPr/>
              <p:nvPr/>
            </p:nvSpPr>
            <p:spPr>
              <a:xfrm rot="3243134" flipH="1">
                <a:off x="4944098" y="4190120"/>
                <a:ext cx="672795" cy="752221"/>
              </a:xfrm>
              <a:prstGeom prst="arc">
                <a:avLst>
                  <a:gd name="adj1" fmla="val 8419659"/>
                  <a:gd name="adj2" fmla="val 20276156"/>
                </a:avLst>
              </a:prstGeom>
              <a:ln w="34925">
                <a:solidFill>
                  <a:srgbClr val="FF0000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5E75812-FB2B-8640-BCBC-D6A8D5C5CD5D}"/>
                  </a:ext>
                </a:extLst>
              </p:cNvPr>
              <p:cNvSpPr txBox="1"/>
              <p:nvPr/>
            </p:nvSpPr>
            <p:spPr>
              <a:xfrm>
                <a:off x="6027388" y="4655171"/>
                <a:ext cx="15520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integer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D80912F-E654-5E43-8980-6B87D540B4E4}"/>
                  </a:ext>
                </a:extLst>
              </p:cNvPr>
              <p:cNvSpPr txBox="1"/>
              <p:nvPr/>
            </p:nvSpPr>
            <p:spPr>
              <a:xfrm>
                <a:off x="5826931" y="4290673"/>
                <a:ext cx="15808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 integer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CFC69F-FC50-9040-B700-0061A77A0A67}"/>
                  </a:ext>
                </a:extLst>
              </p:cNvPr>
              <p:cNvSpPr txBox="1"/>
              <p:nvPr/>
            </p:nvSpPr>
            <p:spPr>
              <a:xfrm>
                <a:off x="5992760" y="5362644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B37CC2-4361-1F45-AB45-C2548F6EC7E1}"/>
                  </a:ext>
                </a:extLst>
              </p:cNvPr>
              <p:cNvSpPr txBox="1"/>
              <p:nvPr/>
            </p:nvSpPr>
            <p:spPr>
              <a:xfrm>
                <a:off x="5738871" y="4619559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y</a:t>
                </a:r>
              </a:p>
            </p:txBody>
          </p:sp>
        </p:grpSp>
        <p:sp>
          <p:nvSpPr>
            <p:cNvPr id="20" name="U-Turn Arrow 19">
              <a:extLst>
                <a:ext uri="{FF2B5EF4-FFF2-40B4-BE49-F238E27FC236}">
                  <a16:creationId xmlns:a16="http://schemas.microsoft.com/office/drawing/2014/main" id="{793A2615-422A-429A-AFB4-D6DC5B32AEFE}"/>
                </a:ext>
              </a:extLst>
            </p:cNvPr>
            <p:cNvSpPr/>
            <p:nvPr/>
          </p:nvSpPr>
          <p:spPr>
            <a:xfrm rot="5400000" flipH="1" flipV="1">
              <a:off x="7754497" y="2718593"/>
              <a:ext cx="140109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ED1774-78D0-808C-5128-D74BD326565F}"/>
                </a:ext>
              </a:extLst>
            </p:cNvPr>
            <p:cNvSpPr txBox="1"/>
            <p:nvPr/>
          </p:nvSpPr>
          <p:spPr>
            <a:xfrm>
              <a:off x="6995326" y="1787433"/>
              <a:ext cx="137409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10379" cy="389281"/>
          </a:xfrm>
        </p:spPr>
        <p:txBody>
          <a:bodyPr/>
          <a:lstStyle/>
          <a:p>
            <a:r>
              <a:rPr lang="en-US" sz="2800" dirty="0"/>
              <a:t>Each use of a * operator results in one additional read : both sides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656765" y="797646"/>
            <a:ext cx="3050061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1218648" y="4089908"/>
            <a:ext cx="4536537" cy="1763703"/>
            <a:chOff x="8150088" y="4699138"/>
            <a:chExt cx="4536537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150088" y="575606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719694" y="5722577"/>
              <a:ext cx="966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 or *w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 or *p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224" y="4732269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791FF4-B6A4-25CD-13F3-C2472799389E}"/>
              </a:ext>
            </a:extLst>
          </p:cNvPr>
          <p:cNvGrpSpPr/>
          <p:nvPr/>
        </p:nvGrpSpPr>
        <p:grpSpPr>
          <a:xfrm>
            <a:off x="6483951" y="1618156"/>
            <a:ext cx="5443827" cy="3046988"/>
            <a:chOff x="6483951" y="1618156"/>
            <a:chExt cx="5443827" cy="30469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CC2255-654C-28E6-6916-7EEF3CDB092F}"/>
                </a:ext>
              </a:extLst>
            </p:cNvPr>
            <p:cNvSpPr/>
            <p:nvPr/>
          </p:nvSpPr>
          <p:spPr>
            <a:xfrm>
              <a:off x="8367525" y="2021659"/>
              <a:ext cx="1121541" cy="2517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D64ACA-0835-A658-FA38-BDFEAACEF341}"/>
                </a:ext>
              </a:extLst>
            </p:cNvPr>
            <p:cNvSpPr txBox="1"/>
            <p:nvPr/>
          </p:nvSpPr>
          <p:spPr>
            <a:xfrm>
              <a:off x="8420244" y="3468626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A24BA-6A3B-D7B0-6CD5-9CE224C4FE61}"/>
                </a:ext>
              </a:extLst>
            </p:cNvPr>
            <p:cNvSpPr txBox="1"/>
            <p:nvPr/>
          </p:nvSpPr>
          <p:spPr>
            <a:xfrm>
              <a:off x="9541785" y="397890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BAF05-4151-1C67-9D22-518001D5BB82}"/>
                </a:ext>
              </a:extLst>
            </p:cNvPr>
            <p:cNvSpPr txBox="1"/>
            <p:nvPr/>
          </p:nvSpPr>
          <p:spPr>
            <a:xfrm>
              <a:off x="8420244" y="2714840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3F5EE-3938-F8E2-CF86-650FA728D156}"/>
                </a:ext>
              </a:extLst>
            </p:cNvPr>
            <p:cNvSpPr txBox="1"/>
            <p:nvPr/>
          </p:nvSpPr>
          <p:spPr>
            <a:xfrm>
              <a:off x="9635850" y="2101886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 or *p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379438-68C2-A023-CB72-BA068AA26623}"/>
                </a:ext>
              </a:extLst>
            </p:cNvPr>
            <p:cNvSpPr txBox="1"/>
            <p:nvPr/>
          </p:nvSpPr>
          <p:spPr>
            <a:xfrm>
              <a:off x="8430455" y="215947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8ACE3D1-1016-DE5A-147A-E667AEDCE0B9}"/>
                </a:ext>
              </a:extLst>
            </p:cNvPr>
            <p:cNvSpPr/>
            <p:nvPr/>
          </p:nvSpPr>
          <p:spPr>
            <a:xfrm rot="3243134" flipH="1">
              <a:off x="8763570" y="2276489"/>
              <a:ext cx="672795" cy="752221"/>
            </a:xfrm>
            <a:prstGeom prst="arc">
              <a:avLst>
                <a:gd name="adj1" fmla="val 8419659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F0877-E378-D2E5-EEF4-319C079C9060}"/>
                </a:ext>
              </a:extLst>
            </p:cNvPr>
            <p:cNvSpPr txBox="1"/>
            <p:nvPr/>
          </p:nvSpPr>
          <p:spPr>
            <a:xfrm>
              <a:off x="10375750" y="2727475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DF1A47-0765-DAA8-B956-CA7C851E6DD5}"/>
                </a:ext>
              </a:extLst>
            </p:cNvPr>
            <p:cNvSpPr txBox="1"/>
            <p:nvPr/>
          </p:nvSpPr>
          <p:spPr>
            <a:xfrm>
              <a:off x="9646403" y="2377042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2E0F1-E92A-2924-22AA-7F0DA9418A6A}"/>
                </a:ext>
              </a:extLst>
            </p:cNvPr>
            <p:cNvSpPr txBox="1"/>
            <p:nvPr/>
          </p:nvSpPr>
          <p:spPr>
            <a:xfrm>
              <a:off x="9868188" y="3463887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0F21F-14EA-660D-BBDC-2CA4286D216C}"/>
                </a:ext>
              </a:extLst>
            </p:cNvPr>
            <p:cNvSpPr txBox="1"/>
            <p:nvPr/>
          </p:nvSpPr>
          <p:spPr>
            <a:xfrm>
              <a:off x="9558343" y="2705928"/>
              <a:ext cx="966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 or *w</a:t>
              </a:r>
            </a:p>
          </p:txBody>
        </p:sp>
        <p:sp>
          <p:nvSpPr>
            <p:cNvPr id="18" name="U-Turn Arrow 17">
              <a:extLst>
                <a:ext uri="{FF2B5EF4-FFF2-40B4-BE49-F238E27FC236}">
                  <a16:creationId xmlns:a16="http://schemas.microsoft.com/office/drawing/2014/main" id="{FA8CC9AF-1B0F-1A07-3AD3-705A66BF259C}"/>
                </a:ext>
              </a:extLst>
            </p:cNvPr>
            <p:cNvSpPr/>
            <p:nvPr/>
          </p:nvSpPr>
          <p:spPr>
            <a:xfrm rot="5400000" flipH="1" flipV="1">
              <a:off x="7814163" y="3022097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5D6F84-2AC5-885D-2551-65E1004E800B}"/>
                </a:ext>
              </a:extLst>
            </p:cNvPr>
            <p:cNvSpPr txBox="1"/>
            <p:nvPr/>
          </p:nvSpPr>
          <p:spPr>
            <a:xfrm>
              <a:off x="8420244" y="4014375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6B867-531A-9874-125F-A7FA907BC60B}"/>
                </a:ext>
              </a:extLst>
            </p:cNvPr>
            <p:cNvSpPr txBox="1"/>
            <p:nvPr/>
          </p:nvSpPr>
          <p:spPr>
            <a:xfrm>
              <a:off x="9476246" y="3442445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</a:t>
              </a:r>
            </a:p>
          </p:txBody>
        </p:sp>
        <p:sp>
          <p:nvSpPr>
            <p:cNvPr id="21" name="U-Turn Arrow 20">
              <a:extLst>
                <a:ext uri="{FF2B5EF4-FFF2-40B4-BE49-F238E27FC236}">
                  <a16:creationId xmlns:a16="http://schemas.microsoft.com/office/drawing/2014/main" id="{A6D89975-A992-E6FA-B3D8-A181ACE096B5}"/>
                </a:ext>
              </a:extLst>
            </p:cNvPr>
            <p:cNvSpPr/>
            <p:nvPr/>
          </p:nvSpPr>
          <p:spPr>
            <a:xfrm rot="5400000" flipH="1" flipV="1">
              <a:off x="6940077" y="2766111"/>
              <a:ext cx="2018714" cy="916252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269B2-BC0C-BACE-0A6A-CC1A7935DE4F}"/>
                </a:ext>
              </a:extLst>
            </p:cNvPr>
            <p:cNvSpPr txBox="1"/>
            <p:nvPr/>
          </p:nvSpPr>
          <p:spPr>
            <a:xfrm>
              <a:off x="9764892" y="401437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D6CE5F-0AE4-BBBB-0437-2DBEFE9ABDAE}"/>
                </a:ext>
              </a:extLst>
            </p:cNvPr>
            <p:cNvSpPr txBox="1"/>
            <p:nvPr/>
          </p:nvSpPr>
          <p:spPr>
            <a:xfrm>
              <a:off x="6483951" y="1618156"/>
              <a:ext cx="154401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9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51813</TotalTime>
  <Words>3479</Words>
  <Application>Microsoft Macintosh PowerPoint</Application>
  <PresentationFormat>Widescreen</PresentationFormat>
  <Paragraphs>855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Regular</vt:lpstr>
      <vt:lpstr>Consolas</vt:lpstr>
      <vt:lpstr>Courier</vt:lpstr>
      <vt:lpstr>Courier New</vt:lpstr>
      <vt:lpstr>Theme1</vt:lpstr>
      <vt:lpstr>PowerPoint Presentation</vt:lpstr>
      <vt:lpstr>PowerPoint Presentation</vt:lpstr>
      <vt:lpstr>Rside Indirection (or dereference) Operator: *</vt:lpstr>
      <vt:lpstr>Rside Indirection (or dereference) Operator: *</vt:lpstr>
      <vt:lpstr>Lside Indirection Operator</vt:lpstr>
      <vt:lpstr>Lside Indirection (or dereference) Operator: *</vt:lpstr>
      <vt:lpstr>Each use of a * operator results in one additional read: Rside</vt:lpstr>
      <vt:lpstr>Each use of a * operator results in one additional read: Lside</vt:lpstr>
      <vt:lpstr>Each use of a * operator results in one additional read : both sides</vt:lpstr>
      <vt:lpstr>Pointer to Pointers (Double Indirection)</vt:lpstr>
      <vt:lpstr>Double Indirection: Lside</vt:lpstr>
      <vt:lpstr>Double Indirection: Rside</vt:lpstr>
      <vt:lpstr>What is Aliasing?</vt:lpstr>
      <vt:lpstr>Defining Arrays</vt:lpstr>
      <vt:lpstr>Array Initialization</vt:lpstr>
      <vt:lpstr>Accessing Arrays Using Indexing</vt:lpstr>
      <vt:lpstr>How many elements are in an array?</vt:lpstr>
      <vt:lpstr>Determining Element Count: compile time calculation</vt:lpstr>
      <vt:lpstr>Pointers and Arrays - 1</vt:lpstr>
      <vt:lpstr>Pointers and Arrays - 2</vt:lpstr>
      <vt:lpstr>Pointer Arithmetic In Use – C's Performance Focus</vt:lpstr>
      <vt:lpstr>Pointer Arithmetic</vt:lpstr>
      <vt:lpstr>Pointer Comparisons</vt:lpstr>
      <vt:lpstr>Using Pointers to Traverse an array</vt:lpstr>
      <vt:lpstr>Fast Ways to Traverse an Array: Use a Limit Pointer</vt:lpstr>
      <vt:lpstr>C Precedence and Pointers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2507</cp:revision>
  <cp:lastPrinted>2024-04-22T20:11:41Z</cp:lastPrinted>
  <dcterms:created xsi:type="dcterms:W3CDTF">2018-10-05T16:35:28Z</dcterms:created>
  <dcterms:modified xsi:type="dcterms:W3CDTF">2024-05-01T01:15:15Z</dcterms:modified>
  <cp:category/>
</cp:coreProperties>
</file>