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113"/>
  </p:notesMasterIdLst>
  <p:handoutMasterIdLst>
    <p:handoutMasterId r:id="rId114"/>
  </p:handoutMasterIdLst>
  <p:sldIdLst>
    <p:sldId id="2740" r:id="rId2"/>
    <p:sldId id="3027" r:id="rId3"/>
    <p:sldId id="3028" r:id="rId4"/>
    <p:sldId id="3029" r:id="rId5"/>
    <p:sldId id="3040" r:id="rId6"/>
    <p:sldId id="3041" r:id="rId7"/>
    <p:sldId id="2905" r:id="rId8"/>
    <p:sldId id="3010" r:id="rId9"/>
    <p:sldId id="2906" r:id="rId10"/>
    <p:sldId id="3043" r:id="rId11"/>
    <p:sldId id="3051" r:id="rId12"/>
    <p:sldId id="3050" r:id="rId13"/>
    <p:sldId id="3044" r:id="rId14"/>
    <p:sldId id="3118" r:id="rId15"/>
    <p:sldId id="447" r:id="rId16"/>
    <p:sldId id="3049" r:id="rId17"/>
    <p:sldId id="3127" r:id="rId18"/>
    <p:sldId id="2713" r:id="rId19"/>
    <p:sldId id="2753" r:id="rId20"/>
    <p:sldId id="3114" r:id="rId21"/>
    <p:sldId id="3115" r:id="rId22"/>
    <p:sldId id="2725" r:id="rId23"/>
    <p:sldId id="2928" r:id="rId24"/>
    <p:sldId id="3116" r:id="rId25"/>
    <p:sldId id="3101" r:id="rId26"/>
    <p:sldId id="3122" r:id="rId27"/>
    <p:sldId id="3102" r:id="rId28"/>
    <p:sldId id="3103" r:id="rId29"/>
    <p:sldId id="3104" r:id="rId30"/>
    <p:sldId id="3123" r:id="rId31"/>
    <p:sldId id="3105" r:id="rId32"/>
    <p:sldId id="3106" r:id="rId33"/>
    <p:sldId id="3107" r:id="rId34"/>
    <p:sldId id="3108" r:id="rId35"/>
    <p:sldId id="3109" r:id="rId36"/>
    <p:sldId id="3128" r:id="rId37"/>
    <p:sldId id="3110" r:id="rId38"/>
    <p:sldId id="3111" r:id="rId39"/>
    <p:sldId id="3112" r:id="rId40"/>
    <p:sldId id="3113" r:id="rId41"/>
    <p:sldId id="3117" r:id="rId42"/>
    <p:sldId id="2758" r:id="rId43"/>
    <p:sldId id="3124" r:id="rId44"/>
    <p:sldId id="2909" r:id="rId45"/>
    <p:sldId id="2936" r:id="rId46"/>
    <p:sldId id="2978" r:id="rId47"/>
    <p:sldId id="2076" r:id="rId48"/>
    <p:sldId id="3015" r:id="rId49"/>
    <p:sldId id="3014" r:id="rId50"/>
    <p:sldId id="3042" r:id="rId51"/>
    <p:sldId id="3121" r:id="rId52"/>
    <p:sldId id="3119" r:id="rId53"/>
    <p:sldId id="3120" r:id="rId54"/>
    <p:sldId id="2924" r:id="rId55"/>
    <p:sldId id="2914" r:id="rId56"/>
    <p:sldId id="3012" r:id="rId57"/>
    <p:sldId id="3066" r:id="rId58"/>
    <p:sldId id="2494" r:id="rId59"/>
    <p:sldId id="2637" r:id="rId60"/>
    <p:sldId id="2963" r:id="rId61"/>
    <p:sldId id="544" r:id="rId62"/>
    <p:sldId id="545" r:id="rId63"/>
    <p:sldId id="546" r:id="rId64"/>
    <p:sldId id="547" r:id="rId65"/>
    <p:sldId id="548" r:id="rId66"/>
    <p:sldId id="549" r:id="rId67"/>
    <p:sldId id="551" r:id="rId68"/>
    <p:sldId id="550" r:id="rId69"/>
    <p:sldId id="552" r:id="rId70"/>
    <p:sldId id="554" r:id="rId71"/>
    <p:sldId id="555" r:id="rId72"/>
    <p:sldId id="553" r:id="rId73"/>
    <p:sldId id="557" r:id="rId74"/>
    <p:sldId id="556" r:id="rId75"/>
    <p:sldId id="3023" r:id="rId76"/>
    <p:sldId id="559" r:id="rId77"/>
    <p:sldId id="560" r:id="rId78"/>
    <p:sldId id="561" r:id="rId79"/>
    <p:sldId id="563" r:id="rId80"/>
    <p:sldId id="565" r:id="rId81"/>
    <p:sldId id="564" r:id="rId82"/>
    <p:sldId id="569" r:id="rId83"/>
    <p:sldId id="566" r:id="rId84"/>
    <p:sldId id="571" r:id="rId85"/>
    <p:sldId id="570" r:id="rId86"/>
    <p:sldId id="573" r:id="rId87"/>
    <p:sldId id="572" r:id="rId88"/>
    <p:sldId id="3034" r:id="rId89"/>
    <p:sldId id="3035" r:id="rId90"/>
    <p:sldId id="3036" r:id="rId91"/>
    <p:sldId id="3037" r:id="rId92"/>
    <p:sldId id="578" r:id="rId93"/>
    <p:sldId id="579" r:id="rId94"/>
    <p:sldId id="2877" r:id="rId95"/>
    <p:sldId id="3024" r:id="rId96"/>
    <p:sldId id="2793" r:id="rId97"/>
    <p:sldId id="3048" r:id="rId98"/>
    <p:sldId id="2660" r:id="rId99"/>
    <p:sldId id="2974" r:id="rId100"/>
    <p:sldId id="2415" r:id="rId101"/>
    <p:sldId id="2834" r:id="rId102"/>
    <p:sldId id="2611" r:id="rId103"/>
    <p:sldId id="3003" r:id="rId104"/>
    <p:sldId id="2930" r:id="rId105"/>
    <p:sldId id="2975" r:id="rId106"/>
    <p:sldId id="2976" r:id="rId107"/>
    <p:sldId id="2934" r:id="rId108"/>
    <p:sldId id="2935" r:id="rId109"/>
    <p:sldId id="3053" r:id="rId110"/>
    <p:sldId id="3125" r:id="rId111"/>
    <p:sldId id="3126" r:id="rId1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53F"/>
    <a:srgbClr val="F37440"/>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60"/>
    <p:restoredTop sz="96230"/>
  </p:normalViewPr>
  <p:slideViewPr>
    <p:cSldViewPr snapToGrid="0" snapToObjects="1">
      <p:cViewPr>
        <p:scale>
          <a:sx n="159" d="100"/>
          <a:sy n="159" d="100"/>
        </p:scale>
        <p:origin x="1104" y="1224"/>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5/21/24</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5/21/24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92695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15</a:t>
            </a:fld>
            <a:endParaRPr lang="en-US"/>
          </a:p>
        </p:txBody>
      </p:sp>
    </p:spTree>
    <p:extLst>
      <p:ext uri="{BB962C8B-B14F-4D97-AF65-F5344CB8AC3E}">
        <p14:creationId xmlns:p14="http://schemas.microsoft.com/office/powerpoint/2010/main" val="65455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23</a:t>
            </a:fld>
            <a:endParaRPr lang="en-US"/>
          </a:p>
        </p:txBody>
      </p:sp>
    </p:spTree>
    <p:extLst>
      <p:ext uri="{BB962C8B-B14F-4D97-AF65-F5344CB8AC3E}">
        <p14:creationId xmlns:p14="http://schemas.microsoft.com/office/powerpoint/2010/main" val="34572599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43</a:t>
            </a:fld>
            <a:endParaRPr lang="en-US"/>
          </a:p>
        </p:txBody>
      </p:sp>
    </p:spTree>
    <p:extLst>
      <p:ext uri="{BB962C8B-B14F-4D97-AF65-F5344CB8AC3E}">
        <p14:creationId xmlns:p14="http://schemas.microsoft.com/office/powerpoint/2010/main" val="1647590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FDCFA53-E6C0-FD4E-82A8-4284543D7962}" type="slidenum">
              <a:rPr lang="en-US" smtClean="0"/>
              <a:pPr/>
              <a:t>46</a:t>
            </a:fld>
            <a:endParaRPr lang="en-US"/>
          </a:p>
        </p:txBody>
      </p:sp>
    </p:spTree>
    <p:extLst>
      <p:ext uri="{BB962C8B-B14F-4D97-AF65-F5344CB8AC3E}">
        <p14:creationId xmlns:p14="http://schemas.microsoft.com/office/powerpoint/2010/main" val="3578052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742258-FB98-3F4C-92C7-D00F89B753B5}" type="slidenum">
              <a:rPr lang="en-US" altLang="x-none" smtClean="0"/>
              <a:pPr/>
              <a:t>69</a:t>
            </a:fld>
            <a:endParaRPr lang="en-US" altLang="x-none"/>
          </a:p>
        </p:txBody>
      </p:sp>
    </p:spTree>
    <p:extLst>
      <p:ext uri="{BB962C8B-B14F-4D97-AF65-F5344CB8AC3E}">
        <p14:creationId xmlns:p14="http://schemas.microsoft.com/office/powerpoint/2010/main" val="95592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97</a:t>
            </a:fld>
            <a:endParaRPr lang="en-US"/>
          </a:p>
        </p:txBody>
      </p:sp>
    </p:spTree>
    <p:extLst>
      <p:ext uri="{BB962C8B-B14F-4D97-AF65-F5344CB8AC3E}">
        <p14:creationId xmlns:p14="http://schemas.microsoft.com/office/powerpoint/2010/main" val="218586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5F38EB-83A5-3247-1ABC-B22F8C663BC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0"/>
            <a:ext cx="12192001" cy="6909218"/>
          </a:xfrm>
          <a:prstGeom prst="rect">
            <a:avLst/>
          </a:prstGeom>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6" Type="http://schemas.openxmlformats.org/officeDocument/2006/relationships/tags" Target="../tags/tag28.xml"/><Relationship Id="rId21" Type="http://schemas.openxmlformats.org/officeDocument/2006/relationships/tags" Target="../tags/tag23.xml"/><Relationship Id="rId42" Type="http://schemas.openxmlformats.org/officeDocument/2006/relationships/tags" Target="../tags/tag44.xml"/><Relationship Id="rId47" Type="http://schemas.openxmlformats.org/officeDocument/2006/relationships/tags" Target="../tags/tag49.xml"/><Relationship Id="rId63" Type="http://schemas.openxmlformats.org/officeDocument/2006/relationships/tags" Target="../tags/tag65.xml"/><Relationship Id="rId68" Type="http://schemas.openxmlformats.org/officeDocument/2006/relationships/tags" Target="../tags/tag70.xml"/><Relationship Id="rId7" Type="http://schemas.openxmlformats.org/officeDocument/2006/relationships/tags" Target="../tags/tag9.xml"/><Relationship Id="rId2" Type="http://schemas.openxmlformats.org/officeDocument/2006/relationships/tags" Target="../tags/tag4.xml"/><Relationship Id="rId16" Type="http://schemas.openxmlformats.org/officeDocument/2006/relationships/tags" Target="../tags/tag18.xml"/><Relationship Id="rId29" Type="http://schemas.openxmlformats.org/officeDocument/2006/relationships/tags" Target="../tags/tag31.xml"/><Relationship Id="rId11" Type="http://schemas.openxmlformats.org/officeDocument/2006/relationships/tags" Target="../tags/tag13.xml"/><Relationship Id="rId24" Type="http://schemas.openxmlformats.org/officeDocument/2006/relationships/tags" Target="../tags/tag26.xml"/><Relationship Id="rId32" Type="http://schemas.openxmlformats.org/officeDocument/2006/relationships/tags" Target="../tags/tag34.xml"/><Relationship Id="rId37" Type="http://schemas.openxmlformats.org/officeDocument/2006/relationships/tags" Target="../tags/tag39.xml"/><Relationship Id="rId40" Type="http://schemas.openxmlformats.org/officeDocument/2006/relationships/tags" Target="../tags/tag42.xml"/><Relationship Id="rId45" Type="http://schemas.openxmlformats.org/officeDocument/2006/relationships/tags" Target="../tags/tag47.xml"/><Relationship Id="rId53" Type="http://schemas.openxmlformats.org/officeDocument/2006/relationships/tags" Target="../tags/tag55.xml"/><Relationship Id="rId58" Type="http://schemas.openxmlformats.org/officeDocument/2006/relationships/tags" Target="../tags/tag60.xml"/><Relationship Id="rId66" Type="http://schemas.openxmlformats.org/officeDocument/2006/relationships/tags" Target="../tags/tag68.xml"/><Relationship Id="rId5" Type="http://schemas.openxmlformats.org/officeDocument/2006/relationships/tags" Target="../tags/tag7.xml"/><Relationship Id="rId61" Type="http://schemas.openxmlformats.org/officeDocument/2006/relationships/tags" Target="../tags/tag63.xml"/><Relationship Id="rId19" Type="http://schemas.openxmlformats.org/officeDocument/2006/relationships/tags" Target="../tags/tag21.xml"/><Relationship Id="rId14" Type="http://schemas.openxmlformats.org/officeDocument/2006/relationships/tags" Target="../tags/tag16.xml"/><Relationship Id="rId22" Type="http://schemas.openxmlformats.org/officeDocument/2006/relationships/tags" Target="../tags/tag24.xml"/><Relationship Id="rId27" Type="http://schemas.openxmlformats.org/officeDocument/2006/relationships/tags" Target="../tags/tag29.xml"/><Relationship Id="rId30" Type="http://schemas.openxmlformats.org/officeDocument/2006/relationships/tags" Target="../tags/tag32.xml"/><Relationship Id="rId35" Type="http://schemas.openxmlformats.org/officeDocument/2006/relationships/tags" Target="../tags/tag37.xml"/><Relationship Id="rId43" Type="http://schemas.openxmlformats.org/officeDocument/2006/relationships/tags" Target="../tags/tag45.xml"/><Relationship Id="rId48" Type="http://schemas.openxmlformats.org/officeDocument/2006/relationships/tags" Target="../tags/tag50.xml"/><Relationship Id="rId56" Type="http://schemas.openxmlformats.org/officeDocument/2006/relationships/tags" Target="../tags/tag58.xml"/><Relationship Id="rId64" Type="http://schemas.openxmlformats.org/officeDocument/2006/relationships/tags" Target="../tags/tag66.xml"/><Relationship Id="rId69" Type="http://schemas.openxmlformats.org/officeDocument/2006/relationships/tags" Target="../tags/tag71.xml"/><Relationship Id="rId8" Type="http://schemas.openxmlformats.org/officeDocument/2006/relationships/tags" Target="../tags/tag10.xml"/><Relationship Id="rId51" Type="http://schemas.openxmlformats.org/officeDocument/2006/relationships/tags" Target="../tags/tag53.xml"/><Relationship Id="rId3" Type="http://schemas.openxmlformats.org/officeDocument/2006/relationships/tags" Target="../tags/tag5.xml"/><Relationship Id="rId12" Type="http://schemas.openxmlformats.org/officeDocument/2006/relationships/tags" Target="../tags/tag14.xml"/><Relationship Id="rId17" Type="http://schemas.openxmlformats.org/officeDocument/2006/relationships/tags" Target="../tags/tag19.xml"/><Relationship Id="rId25" Type="http://schemas.openxmlformats.org/officeDocument/2006/relationships/tags" Target="../tags/tag27.xml"/><Relationship Id="rId33" Type="http://schemas.openxmlformats.org/officeDocument/2006/relationships/tags" Target="../tags/tag35.xml"/><Relationship Id="rId38" Type="http://schemas.openxmlformats.org/officeDocument/2006/relationships/tags" Target="../tags/tag40.xml"/><Relationship Id="rId46" Type="http://schemas.openxmlformats.org/officeDocument/2006/relationships/tags" Target="../tags/tag48.xml"/><Relationship Id="rId59" Type="http://schemas.openxmlformats.org/officeDocument/2006/relationships/tags" Target="../tags/tag61.xml"/><Relationship Id="rId67" Type="http://schemas.openxmlformats.org/officeDocument/2006/relationships/tags" Target="../tags/tag69.xml"/><Relationship Id="rId20" Type="http://schemas.openxmlformats.org/officeDocument/2006/relationships/tags" Target="../tags/tag22.xml"/><Relationship Id="rId41" Type="http://schemas.openxmlformats.org/officeDocument/2006/relationships/tags" Target="../tags/tag43.xml"/><Relationship Id="rId54" Type="http://schemas.openxmlformats.org/officeDocument/2006/relationships/tags" Target="../tags/tag56.xml"/><Relationship Id="rId62" Type="http://schemas.openxmlformats.org/officeDocument/2006/relationships/tags" Target="../tags/tag64.xml"/><Relationship Id="rId70" Type="http://schemas.openxmlformats.org/officeDocument/2006/relationships/slideLayout" Target="../slideLayouts/slideLayout4.xml"/><Relationship Id="rId1" Type="http://schemas.openxmlformats.org/officeDocument/2006/relationships/tags" Target="../tags/tag3.xml"/><Relationship Id="rId6" Type="http://schemas.openxmlformats.org/officeDocument/2006/relationships/tags" Target="../tags/tag8.xml"/><Relationship Id="rId15" Type="http://schemas.openxmlformats.org/officeDocument/2006/relationships/tags" Target="../tags/tag17.xml"/><Relationship Id="rId23" Type="http://schemas.openxmlformats.org/officeDocument/2006/relationships/tags" Target="../tags/tag25.xml"/><Relationship Id="rId28" Type="http://schemas.openxmlformats.org/officeDocument/2006/relationships/tags" Target="../tags/tag30.xml"/><Relationship Id="rId36" Type="http://schemas.openxmlformats.org/officeDocument/2006/relationships/tags" Target="../tags/tag38.xml"/><Relationship Id="rId49" Type="http://schemas.openxmlformats.org/officeDocument/2006/relationships/tags" Target="../tags/tag51.xml"/><Relationship Id="rId57" Type="http://schemas.openxmlformats.org/officeDocument/2006/relationships/tags" Target="../tags/tag59.xml"/><Relationship Id="rId10" Type="http://schemas.openxmlformats.org/officeDocument/2006/relationships/tags" Target="../tags/tag12.xml"/><Relationship Id="rId31" Type="http://schemas.openxmlformats.org/officeDocument/2006/relationships/tags" Target="../tags/tag33.xml"/><Relationship Id="rId44" Type="http://schemas.openxmlformats.org/officeDocument/2006/relationships/tags" Target="../tags/tag46.xml"/><Relationship Id="rId52" Type="http://schemas.openxmlformats.org/officeDocument/2006/relationships/tags" Target="../tags/tag54.xml"/><Relationship Id="rId60" Type="http://schemas.openxmlformats.org/officeDocument/2006/relationships/tags" Target="../tags/tag62.xml"/><Relationship Id="rId65" Type="http://schemas.openxmlformats.org/officeDocument/2006/relationships/tags" Target="../tags/tag67.xml"/><Relationship Id="rId4" Type="http://schemas.openxmlformats.org/officeDocument/2006/relationships/tags" Target="../tags/tag6.xml"/><Relationship Id="rId9" Type="http://schemas.openxmlformats.org/officeDocument/2006/relationships/tags" Target="../tags/tag11.xml"/><Relationship Id="rId13" Type="http://schemas.openxmlformats.org/officeDocument/2006/relationships/tags" Target="../tags/tag15.xml"/><Relationship Id="rId18" Type="http://schemas.openxmlformats.org/officeDocument/2006/relationships/tags" Target="../tags/tag20.xml"/><Relationship Id="rId39" Type="http://schemas.openxmlformats.org/officeDocument/2006/relationships/tags" Target="../tags/tag41.xml"/><Relationship Id="rId34" Type="http://schemas.openxmlformats.org/officeDocument/2006/relationships/tags" Target="../tags/tag36.xml"/><Relationship Id="rId50" Type="http://schemas.openxmlformats.org/officeDocument/2006/relationships/tags" Target="../tags/tag52.xml"/><Relationship Id="rId55" Type="http://schemas.openxmlformats.org/officeDocument/2006/relationships/tags" Target="../tags/tag57.xml"/></Relationships>
</file>

<file path=ppt/slides/_rels/slide51.xml.rels><?xml version="1.0" encoding="UTF-8" standalone="yes"?>
<Relationships xmlns="http://schemas.openxmlformats.org/package/2006/relationships"><Relationship Id="rId13" Type="http://schemas.openxmlformats.org/officeDocument/2006/relationships/tags" Target="../tags/tag84.xml"/><Relationship Id="rId18" Type="http://schemas.openxmlformats.org/officeDocument/2006/relationships/tags" Target="../tags/tag89.xml"/><Relationship Id="rId26" Type="http://schemas.openxmlformats.org/officeDocument/2006/relationships/tags" Target="../tags/tag97.xml"/><Relationship Id="rId3" Type="http://schemas.openxmlformats.org/officeDocument/2006/relationships/tags" Target="../tags/tag74.xml"/><Relationship Id="rId21" Type="http://schemas.openxmlformats.org/officeDocument/2006/relationships/tags" Target="../tags/tag92.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5" Type="http://schemas.openxmlformats.org/officeDocument/2006/relationships/tags" Target="../tags/tag96.xml"/><Relationship Id="rId33" Type="http://schemas.openxmlformats.org/officeDocument/2006/relationships/slideLayout" Target="../slideLayouts/slideLayout7.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tags" Target="../tags/tag91.xml"/><Relationship Id="rId29" Type="http://schemas.openxmlformats.org/officeDocument/2006/relationships/tags" Target="../tags/tag100.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24" Type="http://schemas.openxmlformats.org/officeDocument/2006/relationships/tags" Target="../tags/tag95.xml"/><Relationship Id="rId32" Type="http://schemas.openxmlformats.org/officeDocument/2006/relationships/tags" Target="../tags/tag103.xml"/><Relationship Id="rId5" Type="http://schemas.openxmlformats.org/officeDocument/2006/relationships/tags" Target="../tags/tag76.xml"/><Relationship Id="rId15" Type="http://schemas.openxmlformats.org/officeDocument/2006/relationships/tags" Target="../tags/tag86.xml"/><Relationship Id="rId23" Type="http://schemas.openxmlformats.org/officeDocument/2006/relationships/tags" Target="../tags/tag94.xml"/><Relationship Id="rId28" Type="http://schemas.openxmlformats.org/officeDocument/2006/relationships/tags" Target="../tags/tag99.xml"/><Relationship Id="rId10" Type="http://schemas.openxmlformats.org/officeDocument/2006/relationships/tags" Target="../tags/tag81.xml"/><Relationship Id="rId19" Type="http://schemas.openxmlformats.org/officeDocument/2006/relationships/tags" Target="../tags/tag90.xml"/><Relationship Id="rId31" Type="http://schemas.openxmlformats.org/officeDocument/2006/relationships/tags" Target="../tags/tag102.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 Id="rId22" Type="http://schemas.openxmlformats.org/officeDocument/2006/relationships/tags" Target="../tags/tag93.xml"/><Relationship Id="rId27" Type="http://schemas.openxmlformats.org/officeDocument/2006/relationships/tags" Target="../tags/tag98.xml"/><Relationship Id="rId30" Type="http://schemas.openxmlformats.org/officeDocument/2006/relationships/tags" Target="../tags/tag101.xml"/><Relationship Id="rId8" Type="http://schemas.openxmlformats.org/officeDocument/2006/relationships/tags" Target="../tags/tag7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04.xml"/></Relationships>
</file>

<file path=ppt/slides/_rels/slide61.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notesSlide" Target="../notesSlides/notesSlide6.xml"/><Relationship Id="rId4"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0.xml.rels><?xml version="1.0" encoding="UTF-8" standalone="yes"?>
<Relationships xmlns="http://schemas.openxmlformats.org/package/2006/relationships"><Relationship Id="rId3" Type="http://schemas.openxmlformats.org/officeDocument/2006/relationships/tags" Target="../tags/tag134.xml"/><Relationship Id="rId2" Type="http://schemas.openxmlformats.org/officeDocument/2006/relationships/tags" Target="../tags/tag133.xml"/><Relationship Id="rId1" Type="http://schemas.openxmlformats.org/officeDocument/2006/relationships/tags" Target="../tags/tag132.xml"/><Relationship Id="rId4"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4"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4"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4"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4"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4"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tags" Target="../tags/tag171.xml"/><Relationship Id="rId4"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 Id="rId4"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4"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4"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4"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 Id="rId4"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4"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4"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0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2.08</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Arm32 Assembly – Part 3</a:t>
            </a:r>
          </a:p>
        </p:txBody>
      </p:sp>
      <p:sp>
        <p:nvSpPr>
          <p:cNvPr id="2" name="Text Placeholder 3">
            <a:extLst>
              <a:ext uri="{FF2B5EF4-FFF2-40B4-BE49-F238E27FC236}">
                <a16:creationId xmlns:a16="http://schemas.microsoft.com/office/drawing/2014/main" id="{58407712-9B1B-0D05-BFE2-38A72245A1D1}"/>
              </a:ext>
            </a:extLst>
          </p:cNvPr>
          <p:cNvSpPr txBox="1">
            <a:spLocks/>
          </p:cNvSpPr>
          <p:nvPr/>
        </p:nvSpPr>
        <p:spPr>
          <a:xfrm>
            <a:off x="9038202" y="6408357"/>
            <a:ext cx="311256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Colossus </a:t>
            </a:r>
            <a:r>
              <a:rPr lang="en-US" sz="2400" dirty="0" err="1">
                <a:solidFill>
                  <a:schemeClr val="bg1"/>
                </a:solidFill>
              </a:rPr>
              <a:t>MkII</a:t>
            </a:r>
            <a:r>
              <a:rPr lang="en-US" sz="2400" dirty="0">
                <a:solidFill>
                  <a:schemeClr val="bg1"/>
                </a:solidFill>
              </a:rPr>
              <a:t> - 1944</a:t>
            </a:r>
          </a:p>
        </p:txBody>
      </p:sp>
    </p:spTree>
    <p:extLst>
      <p:ext uri="{BB962C8B-B14F-4D97-AF65-F5344CB8AC3E}">
        <p14:creationId xmlns:p14="http://schemas.microsoft.com/office/powerpoint/2010/main" val="154179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59988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246867" y="307684"/>
            <a:ext cx="11469734" cy="450287"/>
          </a:xfrm>
        </p:spPr>
        <p:txBody>
          <a:bodyPr/>
          <a:lstStyle/>
          <a:p>
            <a:r>
              <a:rPr lang="en-US" dirty="0"/>
              <a:t>ARM Assembly Source File: Header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452155" y="2965796"/>
            <a:ext cx="11287690" cy="3706295"/>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.arch </a:t>
            </a:r>
            <a:r>
              <a:rPr lang="en-US" sz="2000" b="1" dirty="0">
                <a:solidFill>
                  <a:srgbClr val="F37440"/>
                </a:solidFill>
                <a:latin typeface="Courier New" panose="02070309020205020404" pitchFamily="49" charset="0"/>
                <a:cs typeface="Courier New" panose="02070309020205020404" pitchFamily="49" charset="0"/>
              </a:rPr>
              <a:t>&lt;architecture&gt;</a:t>
            </a:r>
          </a:p>
          <a:p>
            <a:pPr lvl="1"/>
            <a:r>
              <a:rPr lang="en-US" sz="2000" dirty="0"/>
              <a:t>Specifies the target architecture to generate machine code</a:t>
            </a:r>
          </a:p>
          <a:p>
            <a:pPr lvl="1"/>
            <a:r>
              <a:rPr lang="en-US" sz="2000" dirty="0"/>
              <a:t>Typically specify oldest ARM arch you want the code to run on – most arm CPUs are backwards compatible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.arm</a:t>
            </a:r>
          </a:p>
          <a:p>
            <a:pPr lvl="1"/>
            <a:r>
              <a:rPr lang="en-US" sz="2000" dirty="0">
                <a:cs typeface="Courier New" panose="02070309020205020404" pitchFamily="49" charset="0"/>
              </a:rPr>
              <a:t>Use the 32-bit ARM instructions, There is an alternative 16-bit instruction set called thumb that we will not be using</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fpu</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&lt;version&gt;</a:t>
            </a:r>
          </a:p>
          <a:p>
            <a:pPr lvl="1"/>
            <a:r>
              <a:rPr lang="en-US" sz="2000" dirty="0">
                <a:cs typeface="Courier New" panose="02070309020205020404" pitchFamily="49" charset="0"/>
              </a:rPr>
              <a:t>Specify which floating point co-processor instructions to use (OPTIONAL we will not be using floating point)</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97612" y="1216365"/>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32456" y="1564066"/>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88230" y="1280469"/>
            <a:ext cx="2148575" cy="923330"/>
          </a:xfrm>
          <a:prstGeom prst="rect">
            <a:avLst/>
          </a:prstGeom>
          <a:noFill/>
          <a:ln w="28575">
            <a:solidFill>
              <a:schemeClr val="accent1"/>
            </a:solidFill>
          </a:ln>
        </p:spPr>
        <p:txBody>
          <a:bodyPr wrap="square" rtlCol="0">
            <a:spAutoFit/>
          </a:bodyPr>
          <a:lstStyle/>
          <a:p>
            <a:pPr algn="ctr"/>
            <a:r>
              <a:rPr lang="en-US" b="1" dirty="0">
                <a:solidFill>
                  <a:schemeClr val="accent1"/>
                </a:solidFill>
              </a:rPr>
              <a:t>File Header</a:t>
            </a:r>
            <a:r>
              <a:rPr lang="en-US" dirty="0"/>
              <a:t> </a:t>
            </a:r>
          </a:p>
          <a:p>
            <a:pPr algn="ctr"/>
            <a:r>
              <a:rPr lang="en-US" dirty="0"/>
              <a:t>At the top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97612" y="2471128"/>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8FE662F3-A3F8-334E-BF2A-E41213CC461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521480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8071395" y="631282"/>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a:t>
            </a:r>
            <a:r>
              <a:rPr lang="en-US" sz="2400" b="1"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160504" cy="651307"/>
            <a:chOff x="1763537" y="1916894"/>
            <a:chExt cx="3160504"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9" y="1253771"/>
            <a:ext cx="4349620" cy="4395591"/>
            <a:chOff x="6886561" y="1378372"/>
            <a:chExt cx="4349620"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1" y="1378372"/>
              <a:ext cx="4349620"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9817421" y="3916905"/>
              <a:ext cx="2202608" cy="309222"/>
            </a:xfrm>
            <a:prstGeom prst="uturnArrow">
              <a:avLst>
                <a:gd name="adj1" fmla="val 7997"/>
                <a:gd name="adj2" fmla="val 11717"/>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563522" cy="461665"/>
            </a:xfrm>
            <a:prstGeom prst="rect">
              <a:avLst/>
            </a:prstGeom>
            <a:noFill/>
          </p:spPr>
          <p:txBody>
            <a:bodyPr wrap="none" rtlCol="0">
              <a:spAutoFit/>
            </a:bodyPr>
            <a:lstStyle/>
            <a:p>
              <a:r>
                <a:rPr lang="en-US" sz="2400" b="1" dirty="0" err="1">
                  <a:solidFill>
                    <a:schemeClr val="tx2"/>
                  </a:solidFill>
                  <a:latin typeface="Consolas" panose="020B0609020204030204" pitchFamily="49" charset="0"/>
                  <a:cs typeface="Consolas" panose="020B0609020204030204" pitchFamily="49" charset="0"/>
                </a:rPr>
                <a:t>ldrh</a:t>
              </a:r>
              <a:r>
                <a:rPr lang="en-US" sz="2400" b="1"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143277" cy="567247"/>
            <a:chOff x="1583488" y="4082315"/>
            <a:chExt cx="3143277"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2844048"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zero fill</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Tree>
    <p:extLst>
      <p:ext uri="{BB962C8B-B14F-4D97-AF65-F5344CB8AC3E}">
        <p14:creationId xmlns:p14="http://schemas.microsoft.com/office/powerpoint/2010/main" val="388433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1</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4" name="Group 3">
            <a:extLst>
              <a:ext uri="{FF2B5EF4-FFF2-40B4-BE49-F238E27FC236}">
                <a16:creationId xmlns:a16="http://schemas.microsoft.com/office/drawing/2014/main" id="{770765A6-BFA0-AD47-1DD7-5164527AEB1B}"/>
              </a:ext>
            </a:extLst>
          </p:cNvPr>
          <p:cNvGrpSpPr/>
          <p:nvPr/>
        </p:nvGrpSpPr>
        <p:grpSpPr>
          <a:xfrm>
            <a:off x="7384190" y="3687027"/>
            <a:ext cx="3707526" cy="325270"/>
            <a:chOff x="1331575" y="6146735"/>
            <a:chExt cx="3707526" cy="325270"/>
          </a:xfrm>
        </p:grpSpPr>
        <p:grpSp>
          <p:nvGrpSpPr>
            <p:cNvPr id="20" name="Group 19">
              <a:extLst>
                <a:ext uri="{FF2B5EF4-FFF2-40B4-BE49-F238E27FC236}">
                  <a16:creationId xmlns:a16="http://schemas.microsoft.com/office/drawing/2014/main" id="{F9EA6875-517D-8DB3-21AA-7AFA6B393AD0}"/>
                </a:ext>
              </a:extLst>
            </p:cNvPr>
            <p:cNvGrpSpPr/>
            <p:nvPr/>
          </p:nvGrpSpPr>
          <p:grpSpPr>
            <a:xfrm>
              <a:off x="3167989" y="6159917"/>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1110 0001</a:t>
                </a:r>
              </a:p>
            </p:txBody>
          </p:sp>
        </p:grpSp>
        <p:sp>
          <p:nvSpPr>
            <p:cNvPr id="85" name="Rectangle 84">
              <a:extLst>
                <a:ext uri="{FF2B5EF4-FFF2-40B4-BE49-F238E27FC236}">
                  <a16:creationId xmlns:a16="http://schemas.microsoft.com/office/drawing/2014/main" id="{9B646523-B9DF-732B-3C8E-DD15E0DB43E5}"/>
                </a:ext>
              </a:extLst>
            </p:cNvPr>
            <p:cNvSpPr/>
            <p:nvPr/>
          </p:nvSpPr>
          <p:spPr>
            <a:xfrm>
              <a:off x="1331575" y="614673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6" name="Rectangle 85">
              <a:extLst>
                <a:ext uri="{FF2B5EF4-FFF2-40B4-BE49-F238E27FC236}">
                  <a16:creationId xmlns:a16="http://schemas.microsoft.com/office/drawing/2014/main" id="{A351660D-0AA5-35EA-313A-E7B21840BCD2}"/>
                </a:ext>
              </a:extLst>
            </p:cNvPr>
            <p:cNvSpPr/>
            <p:nvPr/>
          </p:nvSpPr>
          <p:spPr>
            <a:xfrm>
              <a:off x="2249782" y="61569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grpSp>
        <p:nvGrpSpPr>
          <p:cNvPr id="5" name="Group 4">
            <a:extLst>
              <a:ext uri="{FF2B5EF4-FFF2-40B4-BE49-F238E27FC236}">
                <a16:creationId xmlns:a16="http://schemas.microsoft.com/office/drawing/2014/main" id="{8C3317E7-964C-37DC-BD6C-08BB4864B5AD}"/>
              </a:ext>
            </a:extLst>
          </p:cNvPr>
          <p:cNvGrpSpPr/>
          <p:nvPr/>
        </p:nvGrpSpPr>
        <p:grpSpPr>
          <a:xfrm>
            <a:off x="7283549" y="5602797"/>
            <a:ext cx="3765352" cy="316533"/>
            <a:chOff x="1575738" y="6502584"/>
            <a:chExt cx="3765352" cy="316533"/>
          </a:xfrm>
        </p:grpSpPr>
        <p:sp>
          <p:nvSpPr>
            <p:cNvPr id="84" name="Rectangle 83">
              <a:extLst>
                <a:ext uri="{FF2B5EF4-FFF2-40B4-BE49-F238E27FC236}">
                  <a16:creationId xmlns:a16="http://schemas.microsoft.com/office/drawing/2014/main" id="{317B904D-E1F0-401A-0FB8-79415DDA9DE1}"/>
                </a:ext>
              </a:extLst>
            </p:cNvPr>
            <p:cNvSpPr/>
            <p:nvPr/>
          </p:nvSpPr>
          <p:spPr>
            <a:xfrm>
              <a:off x="4405534" y="650703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1</a:t>
              </a:r>
              <a:r>
                <a:rPr lang="en-US" sz="1100" dirty="0">
                  <a:solidFill>
                    <a:schemeClr val="accent6"/>
                  </a:solidFill>
                  <a:latin typeface="Consolas" panose="020B0609020204030204" pitchFamily="49" charset="0"/>
                  <a:cs typeface="Consolas" panose="020B0609020204030204" pitchFamily="49" charset="0"/>
                </a:rPr>
                <a:t>110 0001</a:t>
              </a:r>
            </a:p>
          </p:txBody>
        </p:sp>
        <p:sp>
          <p:nvSpPr>
            <p:cNvPr id="87" name="Rectangle 86">
              <a:extLst>
                <a:ext uri="{FF2B5EF4-FFF2-40B4-BE49-F238E27FC236}">
                  <a16:creationId xmlns:a16="http://schemas.microsoft.com/office/drawing/2014/main" id="{57190395-D0E6-E73F-F19B-E6B08372BF25}"/>
                </a:ext>
              </a:extLst>
            </p:cNvPr>
            <p:cNvSpPr/>
            <p:nvPr/>
          </p:nvSpPr>
          <p:spPr>
            <a:xfrm>
              <a:off x="1575738" y="650258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8" name="Rectangle 87">
              <a:extLst>
                <a:ext uri="{FF2B5EF4-FFF2-40B4-BE49-F238E27FC236}">
                  <a16:creationId xmlns:a16="http://schemas.microsoft.com/office/drawing/2014/main" id="{4E433E3A-D6CC-15A5-B8D0-E8F738166CF6}"/>
                </a:ext>
              </a:extLst>
            </p:cNvPr>
            <p:cNvSpPr/>
            <p:nvPr/>
          </p:nvSpPr>
          <p:spPr>
            <a:xfrm>
              <a:off x="2511294"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sp>
          <p:nvSpPr>
            <p:cNvPr id="89" name="Rectangle 88">
              <a:extLst>
                <a:ext uri="{FF2B5EF4-FFF2-40B4-BE49-F238E27FC236}">
                  <a16:creationId xmlns:a16="http://schemas.microsoft.com/office/drawing/2014/main" id="{57BD8239-8EB0-707B-E5F8-9B1831395E7C}"/>
                </a:ext>
              </a:extLst>
            </p:cNvPr>
            <p:cNvSpPr/>
            <p:nvPr/>
          </p:nvSpPr>
          <p:spPr>
            <a:xfrm>
              <a:off x="3446850" y="650258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0xff</a:t>
              </a:r>
            </a:p>
          </p:txBody>
        </p:sp>
      </p:grpSp>
    </p:spTree>
    <p:extLst>
      <p:ext uri="{BB962C8B-B14F-4D97-AF65-F5344CB8AC3E}">
        <p14:creationId xmlns:p14="http://schemas.microsoft.com/office/powerpoint/2010/main" val="250027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32CE1C9D-8E24-A440-B90D-DB516A05D0E1}"/>
              </a:ext>
            </a:extLst>
          </p:cNvPr>
          <p:cNvSpPr/>
          <p:nvPr/>
        </p:nvSpPr>
        <p:spPr>
          <a:xfrm>
            <a:off x="6703104" y="683385"/>
            <a:ext cx="4681824" cy="16964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508350"/>
          </a:xfrm>
        </p:spPr>
        <p:txBody>
          <a:bodyPr/>
          <a:lstStyle/>
          <a:p>
            <a:r>
              <a:rPr lang="en-US" dirty="0"/>
              <a:t>Signed Load a Byte, Half-word, Word</a:t>
            </a:r>
          </a:p>
        </p:txBody>
      </p:sp>
      <p:grpSp>
        <p:nvGrpSpPr>
          <p:cNvPr id="61" name="Group 60">
            <a:extLst>
              <a:ext uri="{FF2B5EF4-FFF2-40B4-BE49-F238E27FC236}">
                <a16:creationId xmlns:a16="http://schemas.microsoft.com/office/drawing/2014/main" id="{11D66E6E-D726-F51B-2580-F3B8B6998568}"/>
              </a:ext>
            </a:extLst>
          </p:cNvPr>
          <p:cNvGrpSpPr/>
          <p:nvPr/>
        </p:nvGrpSpPr>
        <p:grpSpPr>
          <a:xfrm>
            <a:off x="6654527" y="4662757"/>
            <a:ext cx="4681824" cy="1899408"/>
            <a:chOff x="846249" y="4760767"/>
            <a:chExt cx="4681824" cy="1899408"/>
          </a:xfrm>
        </p:grpSpPr>
        <p:sp>
          <p:nvSpPr>
            <p:cNvPr id="17" name="Rectangle 16">
              <a:extLst>
                <a:ext uri="{FF2B5EF4-FFF2-40B4-BE49-F238E27FC236}">
                  <a16:creationId xmlns:a16="http://schemas.microsoft.com/office/drawing/2014/main" id="{619F8D4D-FDFB-CB41-8F17-484879593BA4}"/>
                </a:ext>
              </a:extLst>
            </p:cNvPr>
            <p:cNvSpPr/>
            <p:nvPr/>
          </p:nvSpPr>
          <p:spPr>
            <a:xfrm>
              <a:off x="846249" y="4846089"/>
              <a:ext cx="4681824" cy="18140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A26D142A-4AA3-5542-8D7B-F9322AB71696}"/>
                </a:ext>
              </a:extLst>
            </p:cNvPr>
            <p:cNvGrpSpPr/>
            <p:nvPr/>
          </p:nvGrpSpPr>
          <p:grpSpPr>
            <a:xfrm>
              <a:off x="908502" y="4760767"/>
              <a:ext cx="4491138" cy="1709060"/>
              <a:chOff x="1136348" y="883369"/>
              <a:chExt cx="4491138" cy="1709060"/>
            </a:xfrm>
          </p:grpSpPr>
          <p:sp>
            <p:nvSpPr>
              <p:cNvPr id="8" name="Rectangle 7">
                <a:extLst>
                  <a:ext uri="{FF2B5EF4-FFF2-40B4-BE49-F238E27FC236}">
                    <a16:creationId xmlns:a16="http://schemas.microsoft.com/office/drawing/2014/main" id="{2C273ACE-8D48-6D4E-91E1-9DF6A5833FDA}"/>
                  </a:ext>
                </a:extLst>
              </p:cNvPr>
              <p:cNvSpPr/>
              <p:nvPr/>
            </p:nvSpPr>
            <p:spPr>
              <a:xfrm>
                <a:off x="1728809" y="18007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 name="Rectangle 8">
                <a:extLst>
                  <a:ext uri="{FF2B5EF4-FFF2-40B4-BE49-F238E27FC236}">
                    <a16:creationId xmlns:a16="http://schemas.microsoft.com/office/drawing/2014/main" id="{5F29EAA2-6A45-1544-BF63-B90B679B3DAA}"/>
                  </a:ext>
                </a:extLst>
              </p:cNvPr>
              <p:cNvSpPr/>
              <p:nvPr/>
            </p:nvSpPr>
            <p:spPr>
              <a:xfrm>
                <a:off x="2664365"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0" name="Rectangle 9">
                <a:extLst>
                  <a:ext uri="{FF2B5EF4-FFF2-40B4-BE49-F238E27FC236}">
                    <a16:creationId xmlns:a16="http://schemas.microsoft.com/office/drawing/2014/main" id="{ADE8CBFA-8CCF-D04E-8CAF-47C510351CE2}"/>
                  </a:ext>
                </a:extLst>
              </p:cNvPr>
              <p:cNvSpPr/>
              <p:nvPr/>
            </p:nvSpPr>
            <p:spPr>
              <a:xfrm>
                <a:off x="3599921" y="180076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12" name="Rectangle 11">
                <a:extLst>
                  <a:ext uri="{FF2B5EF4-FFF2-40B4-BE49-F238E27FC236}">
                    <a16:creationId xmlns:a16="http://schemas.microsoft.com/office/drawing/2014/main" id="{F20CBF42-4373-F249-871B-07A0FB61DED3}"/>
                  </a:ext>
                </a:extLst>
              </p:cNvPr>
              <p:cNvSpPr/>
              <p:nvPr/>
            </p:nvSpPr>
            <p:spPr>
              <a:xfrm>
                <a:off x="4535477" y="1800763"/>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5314580" y="211285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609120" y="2223097"/>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08736" y="883369"/>
                <a:ext cx="205376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181823" y="1218331"/>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1136348" y="1728860"/>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grpSp>
      </p:grpSp>
      <p:sp>
        <p:nvSpPr>
          <p:cNvPr id="33" name="TextBox 32">
            <a:extLst>
              <a:ext uri="{FF2B5EF4-FFF2-40B4-BE49-F238E27FC236}">
                <a16:creationId xmlns:a16="http://schemas.microsoft.com/office/drawing/2014/main" id="{0C64D89D-143F-2D43-BBC7-687A0CBB1C90}"/>
              </a:ext>
            </a:extLst>
          </p:cNvPr>
          <p:cNvSpPr txBox="1"/>
          <p:nvPr/>
        </p:nvSpPr>
        <p:spPr>
          <a:xfrm>
            <a:off x="10908777" y="1987064"/>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7241163" y="1987064"/>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6739858" y="1618624"/>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7169170" y="662881"/>
            <a:ext cx="4092787"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word (no change)</a:t>
            </a:r>
          </a:p>
        </p:txBody>
      </p:sp>
      <p:sp>
        <p:nvSpPr>
          <p:cNvPr id="47" name="TextBox 46">
            <a:extLst>
              <a:ext uri="{FF2B5EF4-FFF2-40B4-BE49-F238E27FC236}">
                <a16:creationId xmlns:a16="http://schemas.microsoft.com/office/drawing/2014/main" id="{A759F723-A864-034B-A478-F377DD0B6B5D}"/>
              </a:ext>
            </a:extLst>
          </p:cNvPr>
          <p:cNvSpPr txBox="1"/>
          <p:nvPr/>
        </p:nvSpPr>
        <p:spPr>
          <a:xfrm>
            <a:off x="7751936" y="970946"/>
            <a:ext cx="240803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a:t>
            </a:r>
            <a:r>
              <a:rPr lang="en-US" sz="2400" dirty="0">
                <a:solidFill>
                  <a:schemeClr val="tx2"/>
                </a:solidFill>
                <a:latin typeface="Consolas" panose="020B0609020204030204" pitchFamily="49" charset="0"/>
                <a:cs typeface="Consolas" panose="020B0609020204030204" pitchFamily="49" charset="0"/>
              </a:rPr>
              <a:t>  r1, [r0]</a:t>
            </a:r>
          </a:p>
        </p:txBody>
      </p:sp>
      <p:grpSp>
        <p:nvGrpSpPr>
          <p:cNvPr id="14" name="Group 13">
            <a:extLst>
              <a:ext uri="{FF2B5EF4-FFF2-40B4-BE49-F238E27FC236}">
                <a16:creationId xmlns:a16="http://schemas.microsoft.com/office/drawing/2014/main" id="{F1B03D94-2F34-6C44-A38C-525ACE8CB4D7}"/>
              </a:ext>
            </a:extLst>
          </p:cNvPr>
          <p:cNvGrpSpPr/>
          <p:nvPr/>
        </p:nvGrpSpPr>
        <p:grpSpPr>
          <a:xfrm>
            <a:off x="7319883" y="5867941"/>
            <a:ext cx="3413779" cy="651307"/>
            <a:chOff x="1763537" y="1916894"/>
            <a:chExt cx="3413779" cy="651307"/>
          </a:xfrm>
        </p:grpSpPr>
        <p:sp>
          <p:nvSpPr>
            <p:cNvPr id="11" name="TextBox 10">
              <a:extLst>
                <a:ext uri="{FF2B5EF4-FFF2-40B4-BE49-F238E27FC236}">
                  <a16:creationId xmlns:a16="http://schemas.microsoft.com/office/drawing/2014/main" id="{43A9E8E9-7D38-604E-A11B-388E8239CEFE}"/>
                </a:ext>
              </a:extLst>
            </p:cNvPr>
            <p:cNvSpPr txBox="1"/>
            <p:nvPr/>
          </p:nvSpPr>
          <p:spPr>
            <a:xfrm>
              <a:off x="2079993" y="2198869"/>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13" name="Right Brace 12">
              <a:extLst>
                <a:ext uri="{FF2B5EF4-FFF2-40B4-BE49-F238E27FC236}">
                  <a16:creationId xmlns:a16="http://schemas.microsoft.com/office/drawing/2014/main" id="{2C071F09-EBEB-544A-AA29-154F411C9E89}"/>
                </a:ext>
              </a:extLst>
            </p:cNvPr>
            <p:cNvSpPr/>
            <p:nvPr/>
          </p:nvSpPr>
          <p:spPr>
            <a:xfrm rot="5400000">
              <a:off x="3029112" y="651319"/>
              <a:ext cx="281974" cy="281312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4" name="TextBox 73">
            <a:extLst>
              <a:ext uri="{FF2B5EF4-FFF2-40B4-BE49-F238E27FC236}">
                <a16:creationId xmlns:a16="http://schemas.microsoft.com/office/drawing/2014/main" id="{E23DC7D9-D9D5-994B-8F6C-8948FCB0FF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5" name="Group 74">
            <a:extLst>
              <a:ext uri="{FF2B5EF4-FFF2-40B4-BE49-F238E27FC236}">
                <a16:creationId xmlns:a16="http://schemas.microsoft.com/office/drawing/2014/main" id="{F8B28AEE-07E9-4DB3-D99A-327BEB8D1288}"/>
              </a:ext>
            </a:extLst>
          </p:cNvPr>
          <p:cNvGrpSpPr/>
          <p:nvPr/>
        </p:nvGrpSpPr>
        <p:grpSpPr>
          <a:xfrm>
            <a:off x="7304235" y="1662746"/>
            <a:ext cx="3742224" cy="312089"/>
            <a:chOff x="7586388" y="4813570"/>
            <a:chExt cx="3742224" cy="312089"/>
          </a:xfrm>
        </p:grpSpPr>
        <p:sp>
          <p:nvSpPr>
            <p:cNvPr id="76" name="Rectangle 75">
              <a:extLst>
                <a:ext uri="{FF2B5EF4-FFF2-40B4-BE49-F238E27FC236}">
                  <a16:creationId xmlns:a16="http://schemas.microsoft.com/office/drawing/2014/main" id="{184EB0CD-D607-0FA1-FDE0-4C7D5DCD65F0}"/>
                </a:ext>
              </a:extLst>
            </p:cNvPr>
            <p:cNvSpPr/>
            <p:nvPr/>
          </p:nvSpPr>
          <p:spPr>
            <a:xfrm>
              <a:off x="7586388" y="4813572"/>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0x0a</a:t>
              </a:r>
            </a:p>
          </p:txBody>
        </p:sp>
        <p:sp>
          <p:nvSpPr>
            <p:cNvPr id="77" name="Rectangle 76">
              <a:extLst>
                <a:ext uri="{FF2B5EF4-FFF2-40B4-BE49-F238E27FC236}">
                  <a16:creationId xmlns:a16="http://schemas.microsoft.com/office/drawing/2014/main" id="{A56D7918-E9F5-885C-E63B-DA15B59AB7F5}"/>
                </a:ext>
              </a:extLst>
            </p:cNvPr>
            <p:cNvSpPr/>
            <p:nvPr/>
          </p:nvSpPr>
          <p:spPr>
            <a:xfrm>
              <a:off x="8521944"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0x0b</a:t>
              </a:r>
            </a:p>
          </p:txBody>
        </p:sp>
        <p:sp>
          <p:nvSpPr>
            <p:cNvPr id="78" name="Rectangle 77">
              <a:extLst>
                <a:ext uri="{FF2B5EF4-FFF2-40B4-BE49-F238E27FC236}">
                  <a16:creationId xmlns:a16="http://schemas.microsoft.com/office/drawing/2014/main" id="{4F243C1C-B489-1C2D-374D-921D9B93BC28}"/>
                </a:ext>
              </a:extLst>
            </p:cNvPr>
            <p:cNvSpPr/>
            <p:nvPr/>
          </p:nvSpPr>
          <p:spPr>
            <a:xfrm>
              <a:off x="9457500" y="481357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0x0c</a:t>
              </a:r>
            </a:p>
          </p:txBody>
        </p:sp>
        <p:sp>
          <p:nvSpPr>
            <p:cNvPr id="79" name="Rectangle 78">
              <a:extLst>
                <a:ext uri="{FF2B5EF4-FFF2-40B4-BE49-F238E27FC236}">
                  <a16:creationId xmlns:a16="http://schemas.microsoft.com/office/drawing/2014/main" id="{DA242677-67ED-95EE-0BBA-B8BAAC7A8565}"/>
                </a:ext>
              </a:extLst>
            </p:cNvPr>
            <p:cNvSpPr/>
            <p:nvPr/>
          </p:nvSpPr>
          <p:spPr>
            <a:xfrm>
              <a:off x="10393056" y="481357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0x0d</a:t>
              </a:r>
            </a:p>
          </p:txBody>
        </p:sp>
      </p:grpSp>
      <p:grpSp>
        <p:nvGrpSpPr>
          <p:cNvPr id="62" name="Group 61">
            <a:extLst>
              <a:ext uri="{FF2B5EF4-FFF2-40B4-BE49-F238E27FC236}">
                <a16:creationId xmlns:a16="http://schemas.microsoft.com/office/drawing/2014/main" id="{EDE21371-64DD-43A7-AB45-129C84E5B1FA}"/>
              </a:ext>
            </a:extLst>
          </p:cNvPr>
          <p:cNvGrpSpPr/>
          <p:nvPr/>
        </p:nvGrpSpPr>
        <p:grpSpPr>
          <a:xfrm>
            <a:off x="652638" y="1253771"/>
            <a:ext cx="5151663" cy="4395591"/>
            <a:chOff x="6886560" y="1378372"/>
            <a:chExt cx="5151663" cy="4395591"/>
          </a:xfrm>
        </p:grpSpPr>
        <p:sp>
          <p:nvSpPr>
            <p:cNvPr id="67" name="Rectangle 66">
              <a:extLst>
                <a:ext uri="{FF2B5EF4-FFF2-40B4-BE49-F238E27FC236}">
                  <a16:creationId xmlns:a16="http://schemas.microsoft.com/office/drawing/2014/main" id="{43B766E2-F56A-9741-A383-18179B0A6B50}"/>
                </a:ext>
              </a:extLst>
            </p:cNvPr>
            <p:cNvSpPr/>
            <p:nvPr/>
          </p:nvSpPr>
          <p:spPr>
            <a:xfrm>
              <a:off x="6886560" y="1378372"/>
              <a:ext cx="5151663" cy="43955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0" name="Rectangle 39">
              <a:extLst>
                <a:ext uri="{FF2B5EF4-FFF2-40B4-BE49-F238E27FC236}">
                  <a16:creationId xmlns:a16="http://schemas.microsoft.com/office/drawing/2014/main" id="{18F3A247-2395-6944-9CBB-1F48EC367FD6}"/>
                </a:ext>
              </a:extLst>
            </p:cNvPr>
            <p:cNvSpPr/>
            <p:nvPr/>
          </p:nvSpPr>
          <p:spPr>
            <a:xfrm>
              <a:off x="9137883" y="4888416"/>
              <a:ext cx="1572207" cy="461664"/>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110 0001</a:t>
              </a:r>
            </a:p>
          </p:txBody>
        </p:sp>
        <p:sp>
          <p:nvSpPr>
            <p:cNvPr id="41" name="Rectangle 40">
              <a:extLst>
                <a:ext uri="{FF2B5EF4-FFF2-40B4-BE49-F238E27FC236}">
                  <a16:creationId xmlns:a16="http://schemas.microsoft.com/office/drawing/2014/main" id="{110BDD52-07CB-C14F-A634-C590835C07B9}"/>
                </a:ext>
              </a:extLst>
            </p:cNvPr>
            <p:cNvSpPr/>
            <p:nvPr/>
          </p:nvSpPr>
          <p:spPr>
            <a:xfrm>
              <a:off x="9137883" y="4426752"/>
              <a:ext cx="1572207" cy="461664"/>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0000"/>
                  </a:solidFill>
                </a:rPr>
                <a:t>0</a:t>
              </a:r>
              <a:r>
                <a:rPr lang="en-US" sz="2000" dirty="0">
                  <a:solidFill>
                    <a:schemeClr val="accent6"/>
                  </a:solidFill>
                </a:rPr>
                <a:t>110 0011</a:t>
              </a:r>
            </a:p>
          </p:txBody>
        </p:sp>
        <p:sp>
          <p:nvSpPr>
            <p:cNvPr id="42" name="Rectangle 41">
              <a:extLst>
                <a:ext uri="{FF2B5EF4-FFF2-40B4-BE49-F238E27FC236}">
                  <a16:creationId xmlns:a16="http://schemas.microsoft.com/office/drawing/2014/main" id="{5E93407A-9677-354F-8D8D-84C2ABEBBAF4}"/>
                </a:ext>
              </a:extLst>
            </p:cNvPr>
            <p:cNvSpPr/>
            <p:nvPr/>
          </p:nvSpPr>
          <p:spPr>
            <a:xfrm>
              <a:off x="9137883" y="3965088"/>
              <a:ext cx="1572207" cy="461664"/>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9144338" y="3497134"/>
              <a:ext cx="1572207" cy="46166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accent6"/>
                  </a:solidFill>
                  <a:latin typeface="Consolas" panose="020B0609020204030204" pitchFamily="49" charset="0"/>
                  <a:cs typeface="Consolas" panose="020B0609020204030204" pitchFamily="49" charset="0"/>
                </a:rPr>
                <a:t>0x87</a:t>
              </a:r>
            </a:p>
          </p:txBody>
        </p:sp>
        <p:sp>
          <p:nvSpPr>
            <p:cNvPr id="48" name="Rectangle 47">
              <a:extLst>
                <a:ext uri="{FF2B5EF4-FFF2-40B4-BE49-F238E27FC236}">
                  <a16:creationId xmlns:a16="http://schemas.microsoft.com/office/drawing/2014/main" id="{CA897CB7-6820-2A40-99B8-D9C63FD6AF73}"/>
                </a:ext>
              </a:extLst>
            </p:cNvPr>
            <p:cNvSpPr/>
            <p:nvPr/>
          </p:nvSpPr>
          <p:spPr>
            <a:xfrm>
              <a:off x="6980527" y="281416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49" name="Rectangle 48">
              <a:extLst>
                <a:ext uri="{FF2B5EF4-FFF2-40B4-BE49-F238E27FC236}">
                  <a16:creationId xmlns:a16="http://schemas.microsoft.com/office/drawing/2014/main" id="{DF0DACDB-82DB-3B4E-8982-AF0223B3AB61}"/>
                </a:ext>
              </a:extLst>
            </p:cNvPr>
            <p:cNvSpPr/>
            <p:nvPr/>
          </p:nvSpPr>
          <p:spPr>
            <a:xfrm>
              <a:off x="7916083"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851639" y="281416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787195" y="281416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040994" y="2444834"/>
              <a:ext cx="524503"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745669" y="498869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718801" y="4583638"/>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718801" y="4119070"/>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10</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740660" y="3642251"/>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11</a:t>
              </a:r>
            </a:p>
          </p:txBody>
        </p:sp>
        <p:sp>
          <p:nvSpPr>
            <p:cNvPr id="58" name="TextBox 57">
              <a:extLst>
                <a:ext uri="{FF2B5EF4-FFF2-40B4-BE49-F238E27FC236}">
                  <a16:creationId xmlns:a16="http://schemas.microsoft.com/office/drawing/2014/main" id="{47119068-BB98-7645-AD41-D8C4D353423B}"/>
                </a:ext>
              </a:extLst>
            </p:cNvPr>
            <p:cNvSpPr txBox="1"/>
            <p:nvPr/>
          </p:nvSpPr>
          <p:spPr>
            <a:xfrm>
              <a:off x="9617619" y="2075502"/>
              <a:ext cx="1324402" cy="369332"/>
            </a:xfrm>
            <a:prstGeom prst="rect">
              <a:avLst/>
            </a:prstGeom>
            <a:noFill/>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0001 00</a:t>
              </a:r>
              <a:r>
                <a:rPr lang="en-US" b="1" dirty="0">
                  <a:solidFill>
                    <a:schemeClr val="accent3"/>
                  </a:solidFill>
                  <a:latin typeface="Consolas" panose="020B0609020204030204" pitchFamily="49" charset="0"/>
                  <a:cs typeface="Consolas" panose="020B0609020204030204" pitchFamily="49" charset="0"/>
                </a:rPr>
                <a:t>00</a:t>
              </a:r>
            </a:p>
          </p:txBody>
        </p:sp>
        <p:sp>
          <p:nvSpPr>
            <p:cNvPr id="6" name="Left Brace 5">
              <a:extLst>
                <a:ext uri="{FF2B5EF4-FFF2-40B4-BE49-F238E27FC236}">
                  <a16:creationId xmlns:a16="http://schemas.microsoft.com/office/drawing/2014/main" id="{34C278A6-500D-644F-962D-A33E19BC4A6D}"/>
                </a:ext>
              </a:extLst>
            </p:cNvPr>
            <p:cNvSpPr/>
            <p:nvPr/>
          </p:nvSpPr>
          <p:spPr>
            <a:xfrm rot="5400000">
              <a:off x="10035116" y="2144322"/>
              <a:ext cx="455272" cy="9369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5" name="TextBox 14">
              <a:extLst>
                <a:ext uri="{FF2B5EF4-FFF2-40B4-BE49-F238E27FC236}">
                  <a16:creationId xmlns:a16="http://schemas.microsoft.com/office/drawing/2014/main" id="{E789D5B6-C772-4E40-998E-0705A8AD62C1}"/>
                </a:ext>
              </a:extLst>
            </p:cNvPr>
            <p:cNvSpPr txBox="1"/>
            <p:nvPr/>
          </p:nvSpPr>
          <p:spPr>
            <a:xfrm>
              <a:off x="7680643" y="5327200"/>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6" name="TextBox 15">
              <a:extLst>
                <a:ext uri="{FF2B5EF4-FFF2-40B4-BE49-F238E27FC236}">
                  <a16:creationId xmlns:a16="http://schemas.microsoft.com/office/drawing/2014/main" id="{83A32920-E0A8-CF47-B204-C7D1AC9A4175}"/>
                </a:ext>
              </a:extLst>
            </p:cNvPr>
            <p:cNvSpPr txBox="1"/>
            <p:nvPr/>
          </p:nvSpPr>
          <p:spPr>
            <a:xfrm>
              <a:off x="7740660" y="1435992"/>
              <a:ext cx="3306166" cy="400110"/>
            </a:xfrm>
            <a:prstGeom prst="rect">
              <a:avLst/>
            </a:prstGeom>
            <a:solidFill>
              <a:schemeClr val="bg1"/>
            </a:solidFill>
            <a:ln>
              <a:solidFill>
                <a:schemeClr val="accent1"/>
              </a:solidFill>
            </a:ln>
          </p:spPr>
          <p:txBody>
            <a:bodyPr wrap="square" rtlCol="0">
              <a:spAutoFit/>
            </a:bodyPr>
            <a:lstStyle/>
            <a:p>
              <a:r>
                <a:rPr lang="en-US" sz="2000" dirty="0">
                  <a:solidFill>
                    <a:srgbClr val="F3753F"/>
                  </a:solidFill>
                  <a:latin typeface="Consolas" panose="020B0609020204030204" pitchFamily="49" charset="0"/>
                  <a:cs typeface="Consolas" panose="020B0609020204030204" pitchFamily="49" charset="0"/>
                </a:rPr>
                <a:t>.align 2 </a:t>
              </a:r>
              <a:r>
                <a:rPr lang="en-US" sz="2000" dirty="0">
                  <a:solidFill>
                    <a:srgbClr val="0070C0"/>
                  </a:solidFill>
                  <a:latin typeface="Consolas" panose="020B0609020204030204" pitchFamily="49" charset="0"/>
                  <a:cs typeface="Consolas" panose="020B0609020204030204" pitchFamily="49" charset="0"/>
                </a:rPr>
                <a:t>word aligned</a:t>
              </a:r>
            </a:p>
          </p:txBody>
        </p:sp>
        <p:sp>
          <p:nvSpPr>
            <p:cNvPr id="7" name="U-Turn Arrow 6">
              <a:extLst>
                <a:ext uri="{FF2B5EF4-FFF2-40B4-BE49-F238E27FC236}">
                  <a16:creationId xmlns:a16="http://schemas.microsoft.com/office/drawing/2014/main" id="{176C1F76-99B2-5C71-CBE0-729396194E0E}"/>
                </a:ext>
              </a:extLst>
            </p:cNvPr>
            <p:cNvSpPr/>
            <p:nvPr/>
          </p:nvSpPr>
          <p:spPr>
            <a:xfrm rot="16200000" flipH="1" flipV="1">
              <a:off x="10132129" y="3602197"/>
              <a:ext cx="2387818" cy="1123848"/>
            </a:xfrm>
            <a:prstGeom prst="uturnArrow">
              <a:avLst>
                <a:gd name="adj1" fmla="val 3929"/>
                <a:gd name="adj2" fmla="val 107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9" name="Down Arrow 18">
              <a:extLst>
                <a:ext uri="{FF2B5EF4-FFF2-40B4-BE49-F238E27FC236}">
                  <a16:creationId xmlns:a16="http://schemas.microsoft.com/office/drawing/2014/main" id="{08CFFA3C-DA92-6B1C-B804-C24DD2F0D89A}"/>
                </a:ext>
              </a:extLst>
            </p:cNvPr>
            <p:cNvSpPr/>
            <p:nvPr/>
          </p:nvSpPr>
          <p:spPr>
            <a:xfrm>
              <a:off x="10568823" y="1825056"/>
              <a:ext cx="141267" cy="3082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18" name="Group 17">
            <a:extLst>
              <a:ext uri="{FF2B5EF4-FFF2-40B4-BE49-F238E27FC236}">
                <a16:creationId xmlns:a16="http://schemas.microsoft.com/office/drawing/2014/main" id="{7E460365-F5A6-3BC6-2E75-0520B1E8AEB9}"/>
              </a:ext>
            </a:extLst>
          </p:cNvPr>
          <p:cNvGrpSpPr/>
          <p:nvPr/>
        </p:nvGrpSpPr>
        <p:grpSpPr>
          <a:xfrm>
            <a:off x="7319883" y="1662744"/>
            <a:ext cx="3742224" cy="312089"/>
            <a:chOff x="1529555" y="4390350"/>
            <a:chExt cx="3742224" cy="312089"/>
          </a:xfrm>
        </p:grpSpPr>
        <p:sp>
          <p:nvSpPr>
            <p:cNvPr id="29" name="Rectangle 28">
              <a:extLst>
                <a:ext uri="{FF2B5EF4-FFF2-40B4-BE49-F238E27FC236}">
                  <a16:creationId xmlns:a16="http://schemas.microsoft.com/office/drawing/2014/main" id="{5A6A5244-1FD8-D943-86C0-75EEC8A8F1E8}"/>
                </a:ext>
              </a:extLst>
            </p:cNvPr>
            <p:cNvSpPr/>
            <p:nvPr/>
          </p:nvSpPr>
          <p:spPr>
            <a:xfrm>
              <a:off x="1529555" y="4390352"/>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465111" y="4390351"/>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400667" y="4390351"/>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0110 0011</a:t>
              </a:r>
            </a:p>
          </p:txBody>
        </p:sp>
        <p:sp>
          <p:nvSpPr>
            <p:cNvPr id="32" name="Rectangle 31">
              <a:extLst>
                <a:ext uri="{FF2B5EF4-FFF2-40B4-BE49-F238E27FC236}">
                  <a16:creationId xmlns:a16="http://schemas.microsoft.com/office/drawing/2014/main" id="{9702B468-E8A9-4D43-85B2-75627B10AFFD}"/>
                </a:ext>
              </a:extLst>
            </p:cNvPr>
            <p:cNvSpPr/>
            <p:nvPr/>
          </p:nvSpPr>
          <p:spPr>
            <a:xfrm>
              <a:off x="4336223" y="43903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60" name="Group 59">
            <a:extLst>
              <a:ext uri="{FF2B5EF4-FFF2-40B4-BE49-F238E27FC236}">
                <a16:creationId xmlns:a16="http://schemas.microsoft.com/office/drawing/2014/main" id="{948BD283-64AE-AD18-8981-50055BEC7D48}"/>
              </a:ext>
            </a:extLst>
          </p:cNvPr>
          <p:cNvGrpSpPr/>
          <p:nvPr/>
        </p:nvGrpSpPr>
        <p:grpSpPr>
          <a:xfrm>
            <a:off x="6649916" y="2659821"/>
            <a:ext cx="4681824" cy="1846837"/>
            <a:chOff x="841638" y="2757831"/>
            <a:chExt cx="4681824" cy="1846837"/>
          </a:xfrm>
        </p:grpSpPr>
        <p:sp>
          <p:nvSpPr>
            <p:cNvPr id="65" name="Rectangle 64">
              <a:extLst>
                <a:ext uri="{FF2B5EF4-FFF2-40B4-BE49-F238E27FC236}">
                  <a16:creationId xmlns:a16="http://schemas.microsoft.com/office/drawing/2014/main" id="{D443821E-D01D-2647-ADA8-45664A18C90D}"/>
                </a:ext>
              </a:extLst>
            </p:cNvPr>
            <p:cNvSpPr/>
            <p:nvPr/>
          </p:nvSpPr>
          <p:spPr>
            <a:xfrm>
              <a:off x="841638" y="2790596"/>
              <a:ext cx="4681824" cy="181407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A61680BE-D3CE-2B49-9E8B-B27259443C29}"/>
                </a:ext>
              </a:extLst>
            </p:cNvPr>
            <p:cNvSpPr/>
            <p:nvPr/>
          </p:nvSpPr>
          <p:spPr>
            <a:xfrm>
              <a:off x="1557114" y="377779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4" name="Rectangle 23">
              <a:extLst>
                <a:ext uri="{FF2B5EF4-FFF2-40B4-BE49-F238E27FC236}">
                  <a16:creationId xmlns:a16="http://schemas.microsoft.com/office/drawing/2014/main" id="{29E1268E-1D89-504C-93BA-B8A6C1373E4A}"/>
                </a:ext>
              </a:extLst>
            </p:cNvPr>
            <p:cNvSpPr/>
            <p:nvPr/>
          </p:nvSpPr>
          <p:spPr>
            <a:xfrm>
              <a:off x="2492670" y="377779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27" name="TextBox 26">
              <a:extLst>
                <a:ext uri="{FF2B5EF4-FFF2-40B4-BE49-F238E27FC236}">
                  <a16:creationId xmlns:a16="http://schemas.microsoft.com/office/drawing/2014/main" id="{D70656FD-C8A5-0F42-93B8-B693B594E339}"/>
                </a:ext>
              </a:extLst>
            </p:cNvPr>
            <p:cNvSpPr txBox="1"/>
            <p:nvPr/>
          </p:nvSpPr>
          <p:spPr>
            <a:xfrm>
              <a:off x="5142885" y="4089882"/>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475271" y="4089882"/>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955819" y="3703007"/>
              <a:ext cx="524503" cy="461665"/>
            </a:xfrm>
            <a:prstGeom prst="rect">
              <a:avLst/>
            </a:prstGeom>
            <a:noFill/>
          </p:spPr>
          <p:txBody>
            <a:bodyPr wrap="none" rtlCol="0">
              <a:spAutoFit/>
            </a:bodyPr>
            <a:lstStyle/>
            <a:p>
              <a:r>
                <a:rPr lang="en-US" sz="2400" b="1" dirty="0">
                  <a:solidFill>
                    <a:schemeClr val="tx2"/>
                  </a:solidFill>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1820843" y="2757831"/>
              <a:ext cx="2733441"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Load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1739103" y="3114503"/>
              <a:ext cx="2733441"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ldrsh</a:t>
              </a:r>
              <a:r>
                <a:rPr lang="en-US" sz="2400" dirty="0">
                  <a:solidFill>
                    <a:schemeClr val="tx2"/>
                  </a:solidFill>
                  <a:latin typeface="Consolas" panose="020B0609020204030204" pitchFamily="49" charset="0"/>
                  <a:cs typeface="Consolas" panose="020B0609020204030204" pitchFamily="49" charset="0"/>
                </a:rPr>
                <a:t>  r1, [r0]</a:t>
              </a:r>
            </a:p>
          </p:txBody>
        </p:sp>
        <p:sp>
          <p:nvSpPr>
            <p:cNvPr id="82" name="Rectangle 81">
              <a:extLst>
                <a:ext uri="{FF2B5EF4-FFF2-40B4-BE49-F238E27FC236}">
                  <a16:creationId xmlns:a16="http://schemas.microsoft.com/office/drawing/2014/main" id="{222DE5FD-66DF-B593-CB0A-2E2AF9C25A1A}"/>
                </a:ext>
              </a:extLst>
            </p:cNvPr>
            <p:cNvSpPr/>
            <p:nvPr/>
          </p:nvSpPr>
          <p:spPr>
            <a:xfrm>
              <a:off x="3428225" y="377779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83" name="Rectangle 82">
              <a:extLst>
                <a:ext uri="{FF2B5EF4-FFF2-40B4-BE49-F238E27FC236}">
                  <a16:creationId xmlns:a16="http://schemas.microsoft.com/office/drawing/2014/main" id="{B8D9A6B2-BBC9-9F73-A827-A749AFA35D32}"/>
                </a:ext>
              </a:extLst>
            </p:cNvPr>
            <p:cNvSpPr/>
            <p:nvPr/>
          </p:nvSpPr>
          <p:spPr>
            <a:xfrm>
              <a:off x="4367246" y="377779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20" name="Group 19">
            <a:extLst>
              <a:ext uri="{FF2B5EF4-FFF2-40B4-BE49-F238E27FC236}">
                <a16:creationId xmlns:a16="http://schemas.microsoft.com/office/drawing/2014/main" id="{F9EA6875-517D-8DB3-21AA-7AFA6B393AD0}"/>
              </a:ext>
            </a:extLst>
          </p:cNvPr>
          <p:cNvGrpSpPr/>
          <p:nvPr/>
        </p:nvGrpSpPr>
        <p:grpSpPr>
          <a:xfrm>
            <a:off x="9249990" y="3680742"/>
            <a:ext cx="1871112" cy="312088"/>
            <a:chOff x="6589651" y="6203536"/>
            <a:chExt cx="1871112" cy="312088"/>
          </a:xfrm>
        </p:grpSpPr>
        <p:sp>
          <p:nvSpPr>
            <p:cNvPr id="25" name="Rectangle 24">
              <a:extLst>
                <a:ext uri="{FF2B5EF4-FFF2-40B4-BE49-F238E27FC236}">
                  <a16:creationId xmlns:a16="http://schemas.microsoft.com/office/drawing/2014/main" id="{90BE8D4A-36B6-F846-9925-57AD8549EE42}"/>
                </a:ext>
              </a:extLst>
            </p:cNvPr>
            <p:cNvSpPr/>
            <p:nvPr/>
          </p:nvSpPr>
          <p:spPr>
            <a:xfrm>
              <a:off x="6589651" y="6203537"/>
              <a:ext cx="93555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110 0011</a:t>
              </a:r>
            </a:p>
          </p:txBody>
        </p:sp>
        <p:sp>
          <p:nvSpPr>
            <p:cNvPr id="26" name="Rectangle 25">
              <a:extLst>
                <a:ext uri="{FF2B5EF4-FFF2-40B4-BE49-F238E27FC236}">
                  <a16:creationId xmlns:a16="http://schemas.microsoft.com/office/drawing/2014/main" id="{21F64F52-A291-104A-9241-DC8705735729}"/>
                </a:ext>
              </a:extLst>
            </p:cNvPr>
            <p:cNvSpPr/>
            <p:nvPr/>
          </p:nvSpPr>
          <p:spPr>
            <a:xfrm>
              <a:off x="7525207" y="6203536"/>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6"/>
                  </a:solidFill>
                  <a:latin typeface="Consolas" panose="020B0609020204030204" pitchFamily="49" charset="0"/>
                  <a:cs typeface="Consolas" panose="020B0609020204030204" pitchFamily="49" charset="0"/>
                </a:rPr>
                <a:t>0110 0001</a:t>
              </a:r>
            </a:p>
          </p:txBody>
        </p:sp>
      </p:grpSp>
      <p:grpSp>
        <p:nvGrpSpPr>
          <p:cNvPr id="59" name="Group 58">
            <a:extLst>
              <a:ext uri="{FF2B5EF4-FFF2-40B4-BE49-F238E27FC236}">
                <a16:creationId xmlns:a16="http://schemas.microsoft.com/office/drawing/2014/main" id="{631CB574-A7EB-6B66-DA71-9276587C5F40}"/>
              </a:ext>
            </a:extLst>
          </p:cNvPr>
          <p:cNvGrpSpPr/>
          <p:nvPr/>
        </p:nvGrpSpPr>
        <p:grpSpPr>
          <a:xfrm>
            <a:off x="7376562" y="4001657"/>
            <a:ext cx="3396552" cy="567247"/>
            <a:chOff x="1583488" y="4082315"/>
            <a:chExt cx="3396552" cy="567247"/>
          </a:xfrm>
        </p:grpSpPr>
        <p:sp>
          <p:nvSpPr>
            <p:cNvPr id="80" name="TextBox 79">
              <a:extLst>
                <a:ext uri="{FF2B5EF4-FFF2-40B4-BE49-F238E27FC236}">
                  <a16:creationId xmlns:a16="http://schemas.microsoft.com/office/drawing/2014/main" id="{06D3B7C8-7126-ECD9-C90A-8C9BD210CF20}"/>
                </a:ext>
              </a:extLst>
            </p:cNvPr>
            <p:cNvSpPr txBox="1"/>
            <p:nvPr/>
          </p:nvSpPr>
          <p:spPr>
            <a:xfrm>
              <a:off x="1882717" y="4280230"/>
              <a:ext cx="3097323" cy="369332"/>
            </a:xfrm>
            <a:prstGeom prst="rect">
              <a:avLst/>
            </a:prstGeom>
            <a:noFill/>
          </p:spPr>
          <p:txBody>
            <a:bodyPr wrap="none" rtlCol="0">
              <a:spAutoFit/>
            </a:bodyPr>
            <a:lstStyle/>
            <a:p>
              <a:r>
                <a:rPr lang="en-US" dirty="0">
                  <a:solidFill>
                    <a:schemeClr val="accent1"/>
                  </a:solidFill>
                  <a:latin typeface="Consolas" panose="020B0609020204030204" pitchFamily="49" charset="0"/>
                  <a:cs typeface="Consolas" panose="020B0609020204030204" pitchFamily="49" charset="0"/>
                </a:rPr>
                <a:t>observe the sign extend</a:t>
              </a:r>
            </a:p>
          </p:txBody>
        </p:sp>
        <p:sp>
          <p:nvSpPr>
            <p:cNvPr id="81" name="Right Brace 80">
              <a:extLst>
                <a:ext uri="{FF2B5EF4-FFF2-40B4-BE49-F238E27FC236}">
                  <a16:creationId xmlns:a16="http://schemas.microsoft.com/office/drawing/2014/main" id="{19B9425E-988C-8456-7F29-999E39AB8CA1}"/>
                </a:ext>
              </a:extLst>
            </p:cNvPr>
            <p:cNvSpPr/>
            <p:nvPr/>
          </p:nvSpPr>
          <p:spPr>
            <a:xfrm rot="5400000">
              <a:off x="2381362" y="3284441"/>
              <a:ext cx="248989" cy="184473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84" name="Rectangle 83">
            <a:extLst>
              <a:ext uri="{FF2B5EF4-FFF2-40B4-BE49-F238E27FC236}">
                <a16:creationId xmlns:a16="http://schemas.microsoft.com/office/drawing/2014/main" id="{317B904D-E1F0-401A-0FB8-79415DDA9DE1}"/>
              </a:ext>
            </a:extLst>
          </p:cNvPr>
          <p:cNvSpPr/>
          <p:nvPr/>
        </p:nvSpPr>
        <p:spPr>
          <a:xfrm>
            <a:off x="10125162" y="5580150"/>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rgbClr val="FF0000"/>
                </a:solidFill>
                <a:latin typeface="Consolas" panose="020B0609020204030204" pitchFamily="49" charset="0"/>
                <a:cs typeface="Consolas" panose="020B0609020204030204" pitchFamily="49" charset="0"/>
              </a:rPr>
              <a:t>0</a:t>
            </a:r>
            <a:r>
              <a:rPr lang="en-US" sz="1100" dirty="0">
                <a:solidFill>
                  <a:schemeClr val="accent6"/>
                </a:solidFill>
                <a:latin typeface="Consolas" panose="020B0609020204030204" pitchFamily="49" charset="0"/>
                <a:cs typeface="Consolas" panose="020B0609020204030204" pitchFamily="49" charset="0"/>
              </a:rPr>
              <a:t>110 0001</a:t>
            </a:r>
          </a:p>
        </p:txBody>
      </p:sp>
    </p:spTree>
    <p:extLst>
      <p:ext uri="{BB962C8B-B14F-4D97-AF65-F5344CB8AC3E}">
        <p14:creationId xmlns:p14="http://schemas.microsoft.com/office/powerpoint/2010/main" val="311432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8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16-bit, 32-bit</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73572" y="1477278"/>
            <a:ext cx="3897649"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1" name="Rectangle 20">
            <a:extLst>
              <a:ext uri="{FF2B5EF4-FFF2-40B4-BE49-F238E27FC236}">
                <a16:creationId xmlns:a16="http://schemas.microsoft.com/office/drawing/2014/main" id="{008E622E-2BB9-7343-B7CB-331C28391EE6}"/>
              </a:ext>
            </a:extLst>
          </p:cNvPr>
          <p:cNvSpPr/>
          <p:nvPr/>
        </p:nvSpPr>
        <p:spPr>
          <a:xfrm>
            <a:off x="73572" y="4907432"/>
            <a:ext cx="3897649"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endParaRPr lang="en-US" sz="2800" dirty="0">
              <a:solidFill>
                <a:schemeClr val="tx2"/>
              </a:solidFill>
            </a:endParaRP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87521" y="4127125"/>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4" name="TextBox 33">
            <a:extLst>
              <a:ext uri="{FF2B5EF4-FFF2-40B4-BE49-F238E27FC236}">
                <a16:creationId xmlns:a16="http://schemas.microsoft.com/office/drawing/2014/main" id="{46167E81-6B89-A44E-983E-9037FE80DC3D}"/>
              </a:ext>
            </a:extLst>
          </p:cNvPr>
          <p:cNvSpPr txBox="1"/>
          <p:nvPr/>
        </p:nvSpPr>
        <p:spPr>
          <a:xfrm>
            <a:off x="2964029" y="2017865"/>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254556" y="3757795"/>
            <a:ext cx="389850" cy="369332"/>
          </a:xfrm>
          <a:prstGeom prst="rect">
            <a:avLst/>
          </a:prstGeom>
          <a:noFill/>
        </p:spPr>
        <p:txBody>
          <a:bodyPr wrap="none" rtlCol="0">
            <a:spAutoFit/>
          </a:bodyPr>
          <a:lstStyle/>
          <a:p>
            <a:r>
              <a:rPr lang="en-US" dirty="0">
                <a:solidFill>
                  <a:srgbClr val="0070C0"/>
                </a:solidFill>
              </a:rPr>
              <a:t>r0</a:t>
            </a:r>
          </a:p>
        </p:txBody>
      </p:sp>
      <p:grpSp>
        <p:nvGrpSpPr>
          <p:cNvPr id="38" name="Group 37">
            <a:extLst>
              <a:ext uri="{FF2B5EF4-FFF2-40B4-BE49-F238E27FC236}">
                <a16:creationId xmlns:a16="http://schemas.microsoft.com/office/drawing/2014/main" id="{5F793C5A-277B-0A48-A515-A031337CFBBB}"/>
              </a:ext>
            </a:extLst>
          </p:cNvPr>
          <p:cNvGrpSpPr/>
          <p:nvPr/>
        </p:nvGrpSpPr>
        <p:grpSpPr>
          <a:xfrm>
            <a:off x="198216" y="2378070"/>
            <a:ext cx="3742224" cy="312089"/>
            <a:chOff x="1109197" y="2250436"/>
            <a:chExt cx="3742224" cy="312089"/>
          </a:xfrm>
        </p:grpSpPr>
        <p:sp>
          <p:nvSpPr>
            <p:cNvPr id="49" name="Rectangle 48">
              <a:extLst>
                <a:ext uri="{FF2B5EF4-FFF2-40B4-BE49-F238E27FC236}">
                  <a16:creationId xmlns:a16="http://schemas.microsoft.com/office/drawing/2014/main" id="{E13769B4-0C51-784B-9BB3-61DCD7CCC99D}"/>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2" name="Rectangle 51">
              <a:extLst>
                <a:ext uri="{FF2B5EF4-FFF2-40B4-BE49-F238E27FC236}">
                  <a16:creationId xmlns:a16="http://schemas.microsoft.com/office/drawing/2014/main" id="{5C328429-640F-A047-B086-1D3639CE63CE}"/>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4" name="Rectangle 53">
              <a:extLst>
                <a:ext uri="{FF2B5EF4-FFF2-40B4-BE49-F238E27FC236}">
                  <a16:creationId xmlns:a16="http://schemas.microsoft.com/office/drawing/2014/main" id="{7591927D-9157-2841-B9DD-183586290411}"/>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55" name="Rectangle 54">
              <a:extLst>
                <a:ext uri="{FF2B5EF4-FFF2-40B4-BE49-F238E27FC236}">
                  <a16:creationId xmlns:a16="http://schemas.microsoft.com/office/drawing/2014/main" id="{E7E1361F-8F31-274C-B4DE-5D7F3386DCB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56" name="Straight Arrow Connector 55">
            <a:extLst>
              <a:ext uri="{FF2B5EF4-FFF2-40B4-BE49-F238E27FC236}">
                <a16:creationId xmlns:a16="http://schemas.microsoft.com/office/drawing/2014/main" id="{1DB41F5F-23FB-9240-836E-5839B754E672}"/>
              </a:ext>
            </a:extLst>
          </p:cNvPr>
          <p:cNvCxnSpPr>
            <a:cxnSpLocks/>
            <a:stCxn id="32" idx="0"/>
            <a:endCxn id="55" idx="2"/>
          </p:cNvCxnSpPr>
          <p:nvPr/>
        </p:nvCxnSpPr>
        <p:spPr>
          <a:xfrm flipV="1">
            <a:off x="3461967" y="2690157"/>
            <a:ext cx="10695" cy="143696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3" name="Left Brace 72">
            <a:extLst>
              <a:ext uri="{FF2B5EF4-FFF2-40B4-BE49-F238E27FC236}">
                <a16:creationId xmlns:a16="http://schemas.microsoft.com/office/drawing/2014/main" id="{2473F3BA-54CA-7640-9EC7-0EA424B168B1}"/>
              </a:ext>
            </a:extLst>
          </p:cNvPr>
          <p:cNvSpPr/>
          <p:nvPr/>
        </p:nvSpPr>
        <p:spPr>
          <a:xfrm rot="16200000">
            <a:off x="1428276" y="147916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507158E5-347B-AA4A-8407-9653D81E281D}"/>
              </a:ext>
            </a:extLst>
          </p:cNvPr>
          <p:cNvSpPr txBox="1"/>
          <p:nvPr/>
        </p:nvSpPr>
        <p:spPr>
          <a:xfrm>
            <a:off x="814024" y="3057636"/>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nvGrpSpPr>
          <p:cNvPr id="3" name="Group 2">
            <a:extLst>
              <a:ext uri="{FF2B5EF4-FFF2-40B4-BE49-F238E27FC236}">
                <a16:creationId xmlns:a16="http://schemas.microsoft.com/office/drawing/2014/main" id="{5EAAB4E4-CE47-CA4A-934A-4E87074D8203}"/>
              </a:ext>
            </a:extLst>
          </p:cNvPr>
          <p:cNvGrpSpPr/>
          <p:nvPr/>
        </p:nvGrpSpPr>
        <p:grpSpPr>
          <a:xfrm>
            <a:off x="4023111" y="1477278"/>
            <a:ext cx="3908684" cy="4420754"/>
            <a:chOff x="6680164" y="888456"/>
            <a:chExt cx="3908684" cy="4420754"/>
          </a:xfrm>
        </p:grpSpPr>
        <p:sp>
          <p:nvSpPr>
            <p:cNvPr id="57" name="Content Placeholder 6">
              <a:extLst>
                <a:ext uri="{FF2B5EF4-FFF2-40B4-BE49-F238E27FC236}">
                  <a16:creationId xmlns:a16="http://schemas.microsoft.com/office/drawing/2014/main" id="{B5481060-1AC0-AD49-864E-C9CDABC44AAA}"/>
                </a:ext>
              </a:extLst>
            </p:cNvPr>
            <p:cNvSpPr txBox="1">
              <a:spLocks/>
            </p:cNvSpPr>
            <p:nvPr/>
          </p:nvSpPr>
          <p:spPr>
            <a:xfrm>
              <a:off x="6705105" y="888456"/>
              <a:ext cx="3882782" cy="3430154"/>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58" name="Rectangle 57">
              <a:extLst>
                <a:ext uri="{FF2B5EF4-FFF2-40B4-BE49-F238E27FC236}">
                  <a16:creationId xmlns:a16="http://schemas.microsoft.com/office/drawing/2014/main" id="{90F6FFC2-7557-6140-B74B-8A8C3BEBD0C8}"/>
                </a:ext>
              </a:extLst>
            </p:cNvPr>
            <p:cNvSpPr/>
            <p:nvPr/>
          </p:nvSpPr>
          <p:spPr>
            <a:xfrm>
              <a:off x="6680164" y="4318610"/>
              <a:ext cx="3907723"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endParaRPr lang="en-US" sz="2400" dirty="0">
                <a:solidFill>
                  <a:schemeClr val="tx2"/>
                </a:solidFill>
              </a:endParaRPr>
            </a:p>
          </p:txBody>
        </p:sp>
        <p:grpSp>
          <p:nvGrpSpPr>
            <p:cNvPr id="59" name="Group 58">
              <a:extLst>
                <a:ext uri="{FF2B5EF4-FFF2-40B4-BE49-F238E27FC236}">
                  <a16:creationId xmlns:a16="http://schemas.microsoft.com/office/drawing/2014/main" id="{9F3CF09C-A6BB-8C44-A749-007AFB993C1E}"/>
                </a:ext>
              </a:extLst>
            </p:cNvPr>
            <p:cNvGrpSpPr/>
            <p:nvPr/>
          </p:nvGrpSpPr>
          <p:grpSpPr>
            <a:xfrm>
              <a:off x="6781561" y="3545923"/>
              <a:ext cx="3742224" cy="312089"/>
              <a:chOff x="1085950" y="2250436"/>
              <a:chExt cx="3742224" cy="312089"/>
            </a:xfrm>
          </p:grpSpPr>
          <p:sp>
            <p:nvSpPr>
              <p:cNvPr id="60" name="Rectangle 59">
                <a:extLst>
                  <a:ext uri="{FF2B5EF4-FFF2-40B4-BE49-F238E27FC236}">
                    <a16:creationId xmlns:a16="http://schemas.microsoft.com/office/drawing/2014/main" id="{D72E4F61-6F5B-CA45-B7B6-48080CF1376C}"/>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1" name="Rectangle 60">
                <a:extLst>
                  <a:ext uri="{FF2B5EF4-FFF2-40B4-BE49-F238E27FC236}">
                    <a16:creationId xmlns:a16="http://schemas.microsoft.com/office/drawing/2014/main" id="{E5B1FF6A-B500-7745-82D6-ACD82821E3FC}"/>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62" name="Rectangle 61">
                <a:extLst>
                  <a:ext uri="{FF2B5EF4-FFF2-40B4-BE49-F238E27FC236}">
                    <a16:creationId xmlns:a16="http://schemas.microsoft.com/office/drawing/2014/main" id="{AFFF2F79-DF75-9A4E-915B-6020FEC58D68}"/>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63" name="Rectangle 62">
                <a:extLst>
                  <a:ext uri="{FF2B5EF4-FFF2-40B4-BE49-F238E27FC236}">
                    <a16:creationId xmlns:a16="http://schemas.microsoft.com/office/drawing/2014/main" id="{E74DBC89-0E6D-9C4E-B60B-1CB5927E6A4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64" name="TextBox 63">
              <a:extLst>
                <a:ext uri="{FF2B5EF4-FFF2-40B4-BE49-F238E27FC236}">
                  <a16:creationId xmlns:a16="http://schemas.microsoft.com/office/drawing/2014/main" id="{05A24849-7C2D-C342-8D64-5A767763195F}"/>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65" name="TextBox 64">
              <a:extLst>
                <a:ext uri="{FF2B5EF4-FFF2-40B4-BE49-F238E27FC236}">
                  <a16:creationId xmlns:a16="http://schemas.microsoft.com/office/drawing/2014/main" id="{F4BC0BA7-B9AB-C840-B447-512EB1A5718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66" name="Group 65">
              <a:extLst>
                <a:ext uri="{FF2B5EF4-FFF2-40B4-BE49-F238E27FC236}">
                  <a16:creationId xmlns:a16="http://schemas.microsoft.com/office/drawing/2014/main" id="{BE3F4654-9D2C-134F-9F35-A82AB0D70ED0}"/>
                </a:ext>
              </a:extLst>
            </p:cNvPr>
            <p:cNvGrpSpPr/>
            <p:nvPr/>
          </p:nvGrpSpPr>
          <p:grpSpPr>
            <a:xfrm>
              <a:off x="6804808" y="1789248"/>
              <a:ext cx="3742224" cy="312089"/>
              <a:chOff x="1109197" y="2250436"/>
              <a:chExt cx="3742224" cy="312089"/>
            </a:xfrm>
          </p:grpSpPr>
          <p:sp>
            <p:nvSpPr>
              <p:cNvPr id="67" name="Rectangle 66">
                <a:extLst>
                  <a:ext uri="{FF2B5EF4-FFF2-40B4-BE49-F238E27FC236}">
                    <a16:creationId xmlns:a16="http://schemas.microsoft.com/office/drawing/2014/main" id="{D95C3D58-23F5-B748-9293-0EE9325C6CB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8" name="Rectangle 67">
                <a:extLst>
                  <a:ext uri="{FF2B5EF4-FFF2-40B4-BE49-F238E27FC236}">
                    <a16:creationId xmlns:a16="http://schemas.microsoft.com/office/drawing/2014/main" id="{9B0DA154-8A80-DC4D-AA9D-89E6EBC24A3F}"/>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69" name="Rectangle 68">
                <a:extLst>
                  <a:ext uri="{FF2B5EF4-FFF2-40B4-BE49-F238E27FC236}">
                    <a16:creationId xmlns:a16="http://schemas.microsoft.com/office/drawing/2014/main" id="{9B73615C-C4BF-114A-86BE-A7A920BE951C}"/>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0" name="Rectangle 69">
                <a:extLst>
                  <a:ext uri="{FF2B5EF4-FFF2-40B4-BE49-F238E27FC236}">
                    <a16:creationId xmlns:a16="http://schemas.microsoft.com/office/drawing/2014/main" id="{4C7F2179-CCC7-EF46-8A20-0F8C4900B3D5}"/>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71" name="Straight Arrow Connector 70">
              <a:extLst>
                <a:ext uri="{FF2B5EF4-FFF2-40B4-BE49-F238E27FC236}">
                  <a16:creationId xmlns:a16="http://schemas.microsoft.com/office/drawing/2014/main" id="{FBD7D02F-04F4-0344-9872-6220858ECBB8}"/>
                </a:ext>
              </a:extLst>
            </p:cNvPr>
            <p:cNvCxnSpPr>
              <a:cxnSpLocks/>
              <a:stCxn id="6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669F07A-295F-B549-B02A-1C6AC6E7E70E}"/>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Left Brace 74">
              <a:extLst>
                <a:ext uri="{FF2B5EF4-FFF2-40B4-BE49-F238E27FC236}">
                  <a16:creationId xmlns:a16="http://schemas.microsoft.com/office/drawing/2014/main" id="{8E6809F3-F542-CC4E-B6AE-AFBA1E0A0938}"/>
                </a:ext>
              </a:extLst>
            </p:cNvPr>
            <p:cNvSpPr/>
            <p:nvPr/>
          </p:nvSpPr>
          <p:spPr>
            <a:xfrm rot="16200000">
              <a:off x="7555423" y="1350720"/>
              <a:ext cx="369881" cy="187111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Box 75">
              <a:extLst>
                <a:ext uri="{FF2B5EF4-FFF2-40B4-BE49-F238E27FC236}">
                  <a16:creationId xmlns:a16="http://schemas.microsoft.com/office/drawing/2014/main" id="{6DF1027C-A297-6447-A3B9-FA8D406E45CB}"/>
                </a:ext>
              </a:extLst>
            </p:cNvPr>
            <p:cNvSpPr txBox="1"/>
            <p:nvPr/>
          </p:nvSpPr>
          <p:spPr>
            <a:xfrm>
              <a:off x="7031557" y="2468849"/>
              <a:ext cx="1544012"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Not Changed</a:t>
              </a:r>
            </a:p>
          </p:txBody>
        </p:sp>
      </p:gr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F8B1D63-0F5F-ABF0-934A-6FEAA8C3F4F6}"/>
              </a:ext>
            </a:extLst>
          </p:cNvPr>
          <p:cNvGrpSpPr/>
          <p:nvPr/>
        </p:nvGrpSpPr>
        <p:grpSpPr>
          <a:xfrm>
            <a:off x="8007290" y="1477278"/>
            <a:ext cx="4056787" cy="4442901"/>
            <a:chOff x="8007290" y="835293"/>
            <a:chExt cx="4056787" cy="4442901"/>
          </a:xfrm>
        </p:grpSpPr>
        <p:grpSp>
          <p:nvGrpSpPr>
            <p:cNvPr id="40" name="Group 39">
              <a:extLst>
                <a:ext uri="{FF2B5EF4-FFF2-40B4-BE49-F238E27FC236}">
                  <a16:creationId xmlns:a16="http://schemas.microsoft.com/office/drawing/2014/main" id="{EDD7180E-6031-4C29-5DBC-4FF3661C3A7C}"/>
                </a:ext>
              </a:extLst>
            </p:cNvPr>
            <p:cNvGrpSpPr/>
            <p:nvPr/>
          </p:nvGrpSpPr>
          <p:grpSpPr>
            <a:xfrm>
              <a:off x="8007290" y="835293"/>
              <a:ext cx="4056787" cy="4442901"/>
              <a:chOff x="6680164" y="866309"/>
              <a:chExt cx="4056787" cy="4442901"/>
            </a:xfrm>
          </p:grpSpPr>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6705105" y="866309"/>
                <a:ext cx="4031846"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6680164" y="4318610"/>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6781561" y="354592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9570621" y="1429043"/>
                <a:ext cx="1018227" cy="369332"/>
              </a:xfrm>
              <a:prstGeom prst="rect">
                <a:avLst/>
              </a:prstGeom>
              <a:noFill/>
            </p:spPr>
            <p:txBody>
              <a:bodyPr wrap="none" rtlCol="0">
                <a:spAutoFit/>
              </a:bodyPr>
              <a:lstStyle/>
              <a:p>
                <a:r>
                  <a:rPr lang="en-US" dirty="0">
                    <a:solidFill>
                      <a:srgbClr val="0070C0"/>
                    </a:solidFill>
                  </a:rPr>
                  <a:t>memory</a:t>
                </a:r>
              </a:p>
            </p:txBody>
          </p:sp>
          <p:sp>
            <p:nvSpPr>
              <p:cNvPr id="45" name="TextBox 44">
                <a:extLst>
                  <a:ext uri="{FF2B5EF4-FFF2-40B4-BE49-F238E27FC236}">
                    <a16:creationId xmlns:a16="http://schemas.microsoft.com/office/drawing/2014/main" id="{9880AC96-1050-C545-D2FA-9A3272DD88A6}"/>
                  </a:ext>
                </a:extLst>
              </p:cNvPr>
              <p:cNvSpPr txBox="1"/>
              <p:nvPr/>
            </p:nvSpPr>
            <p:spPr>
              <a:xfrm>
                <a:off x="6799848" y="3224025"/>
                <a:ext cx="389850" cy="369332"/>
              </a:xfrm>
              <a:prstGeom prst="rect">
                <a:avLst/>
              </a:prstGeom>
              <a:noFill/>
            </p:spPr>
            <p:txBody>
              <a:bodyPr wrap="none" rtlCol="0">
                <a:spAutoFit/>
              </a:bodyPr>
              <a:lstStyle/>
              <a:p>
                <a:r>
                  <a:rPr lang="en-US" dirty="0">
                    <a:solidFill>
                      <a:srgbClr val="0070C0"/>
                    </a:solidFill>
                  </a:rPr>
                  <a:t>r0</a:t>
                </a:r>
              </a:p>
            </p:txBody>
          </p:sp>
          <p:grpSp>
            <p:nvGrpSpPr>
              <p:cNvPr id="46" name="Group 45">
                <a:extLst>
                  <a:ext uri="{FF2B5EF4-FFF2-40B4-BE49-F238E27FC236}">
                    <a16:creationId xmlns:a16="http://schemas.microsoft.com/office/drawing/2014/main" id="{DC181292-0D35-16E5-8608-DB7B3B86CB26}"/>
                  </a:ext>
                </a:extLst>
              </p:cNvPr>
              <p:cNvGrpSpPr/>
              <p:nvPr/>
            </p:nvGrpSpPr>
            <p:grpSpPr>
              <a:xfrm>
                <a:off x="6804808" y="1789248"/>
                <a:ext cx="3742224" cy="312089"/>
                <a:chOff x="1109197" y="2250436"/>
                <a:chExt cx="3742224" cy="312089"/>
              </a:xfrm>
            </p:grpSpPr>
            <p:sp>
              <p:nvSpPr>
                <p:cNvPr id="53" name="Rectangle 52">
                  <a:extLst>
                    <a:ext uri="{FF2B5EF4-FFF2-40B4-BE49-F238E27FC236}">
                      <a16:creationId xmlns:a16="http://schemas.microsoft.com/office/drawing/2014/main" id="{A3BF13F3-73C0-3B4C-545D-6D494AA7D6C1}"/>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cxnSp>
            <p:nvCxnSpPr>
              <p:cNvPr id="47" name="Straight Arrow Connector 46">
                <a:extLst>
                  <a:ext uri="{FF2B5EF4-FFF2-40B4-BE49-F238E27FC236}">
                    <a16:creationId xmlns:a16="http://schemas.microsoft.com/office/drawing/2014/main" id="{2AF91C22-7573-0CB0-1D69-11D239917D7A}"/>
                  </a:ext>
                </a:extLst>
              </p:cNvPr>
              <p:cNvCxnSpPr>
                <a:cxnSpLocks/>
                <a:stCxn id="83" idx="0"/>
              </p:cNvCxnSpPr>
              <p:nvPr/>
            </p:nvCxnSpPr>
            <p:spPr>
              <a:xfrm flipH="1" flipV="1">
                <a:off x="10047645" y="2108958"/>
                <a:ext cx="8362" cy="14369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H="1" flipV="1">
                <a:off x="9160425" y="2108958"/>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9509628"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58D6C4-33F1-26F3-7A60-97EA8A774EDC}"/>
                </a:ext>
              </a:extLst>
            </p:cNvPr>
            <p:cNvCxnSpPr>
              <a:cxnSpLocks/>
            </p:cNvCxnSpPr>
            <p:nvPr/>
          </p:nvCxnSpPr>
          <p:spPr>
            <a:xfrm flipH="1" flipV="1">
              <a:off x="8598219" y="2039283"/>
              <a:ext cx="1" cy="14293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3276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1">
            <a:extLst>
              <a:ext uri="{FF2B5EF4-FFF2-40B4-BE49-F238E27FC236}">
                <a16:creationId xmlns:a16="http://schemas.microsoft.com/office/drawing/2014/main" id="{65D3E285-C8BE-D449-A79B-D53DFFFCBDB7}"/>
              </a:ext>
            </a:extLst>
          </p:cNvPr>
          <p:cNvSpPr/>
          <p:nvPr/>
        </p:nvSpPr>
        <p:spPr>
          <a:xfrm>
            <a:off x="786499" y="930021"/>
            <a:ext cx="10806511" cy="170901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 name="Title 1">
            <a:extLst>
              <a:ext uri="{FF2B5EF4-FFF2-40B4-BE49-F238E27FC236}">
                <a16:creationId xmlns:a16="http://schemas.microsoft.com/office/drawing/2014/main" id="{3181CF57-2273-8E45-8B5B-865DD5C7E0FD}"/>
              </a:ext>
            </a:extLst>
          </p:cNvPr>
          <p:cNvSpPr>
            <a:spLocks noGrp="1"/>
          </p:cNvSpPr>
          <p:nvPr>
            <p:ph type="title"/>
          </p:nvPr>
        </p:nvSpPr>
        <p:spPr>
          <a:xfrm>
            <a:off x="560977" y="117918"/>
            <a:ext cx="10515600" cy="715294"/>
          </a:xfrm>
        </p:spPr>
        <p:txBody>
          <a:bodyPr/>
          <a:lstStyle/>
          <a:p>
            <a:r>
              <a:rPr lang="en-US" dirty="0"/>
              <a:t>Store a Byte, Half-word, Word</a:t>
            </a:r>
          </a:p>
        </p:txBody>
      </p:sp>
      <p:sp>
        <p:nvSpPr>
          <p:cNvPr id="48" name="Rectangle 47">
            <a:extLst>
              <a:ext uri="{FF2B5EF4-FFF2-40B4-BE49-F238E27FC236}">
                <a16:creationId xmlns:a16="http://schemas.microsoft.com/office/drawing/2014/main" id="{CA897CB7-6820-2A40-99B8-D9C63FD6AF73}"/>
              </a:ext>
            </a:extLst>
          </p:cNvPr>
          <p:cNvSpPr/>
          <p:nvPr/>
        </p:nvSpPr>
        <p:spPr>
          <a:xfrm>
            <a:off x="7058335" y="536246"/>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0x20</a:t>
            </a:r>
          </a:p>
        </p:txBody>
      </p:sp>
      <p:sp>
        <p:nvSpPr>
          <p:cNvPr id="49" name="Rectangle 48">
            <a:extLst>
              <a:ext uri="{FF2B5EF4-FFF2-40B4-BE49-F238E27FC236}">
                <a16:creationId xmlns:a16="http://schemas.microsoft.com/office/drawing/2014/main" id="{DF0DACDB-82DB-3B4E-8982-AF0223B3AB61}"/>
              </a:ext>
            </a:extLst>
          </p:cNvPr>
          <p:cNvSpPr/>
          <p:nvPr/>
        </p:nvSpPr>
        <p:spPr>
          <a:xfrm>
            <a:off x="7993891"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0" name="Rectangle 49">
            <a:extLst>
              <a:ext uri="{FF2B5EF4-FFF2-40B4-BE49-F238E27FC236}">
                <a16:creationId xmlns:a16="http://schemas.microsoft.com/office/drawing/2014/main" id="{637ACC45-18AC-2049-9016-4C2B07D22A72}"/>
              </a:ext>
            </a:extLst>
          </p:cNvPr>
          <p:cNvSpPr/>
          <p:nvPr/>
        </p:nvSpPr>
        <p:spPr>
          <a:xfrm>
            <a:off x="8929447" y="536245"/>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1" name="Rectangle 50">
            <a:extLst>
              <a:ext uri="{FF2B5EF4-FFF2-40B4-BE49-F238E27FC236}">
                <a16:creationId xmlns:a16="http://schemas.microsoft.com/office/drawing/2014/main" id="{479681F4-D768-9E44-AF50-55EB1748B483}"/>
              </a:ext>
            </a:extLst>
          </p:cNvPr>
          <p:cNvSpPr/>
          <p:nvPr/>
        </p:nvSpPr>
        <p:spPr>
          <a:xfrm>
            <a:off x="9865003" y="536244"/>
            <a:ext cx="935556"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52" name="TextBox 51">
            <a:extLst>
              <a:ext uri="{FF2B5EF4-FFF2-40B4-BE49-F238E27FC236}">
                <a16:creationId xmlns:a16="http://schemas.microsoft.com/office/drawing/2014/main" id="{951C8E91-A5EB-F640-B1A8-95548EC09BCA}"/>
              </a:ext>
            </a:extLst>
          </p:cNvPr>
          <p:cNvSpPr txBox="1"/>
          <p:nvPr/>
        </p:nvSpPr>
        <p:spPr>
          <a:xfrm>
            <a:off x="7314680" y="145154"/>
            <a:ext cx="3687228" cy="461665"/>
          </a:xfrm>
          <a:prstGeom prst="rect">
            <a:avLst/>
          </a:prstGeom>
          <a:noFill/>
        </p:spPr>
        <p:txBody>
          <a:bodyPr wrap="none" rtlCol="0">
            <a:spAutoFit/>
          </a:bodyPr>
          <a:lstStyle/>
          <a:p>
            <a:r>
              <a:rPr lang="en-US" sz="2400" b="1" dirty="0">
                <a:latin typeface="Courier New" panose="02070309020205020404" pitchFamily="49" charset="0"/>
                <a:cs typeface="Courier New" panose="02070309020205020404" pitchFamily="49" charset="0"/>
              </a:rPr>
              <a:t>initial value in r0</a:t>
            </a:r>
          </a:p>
        </p:txBody>
      </p:sp>
      <p:sp>
        <p:nvSpPr>
          <p:cNvPr id="21" name="TextBox 20">
            <a:extLst>
              <a:ext uri="{FF2B5EF4-FFF2-40B4-BE49-F238E27FC236}">
                <a16:creationId xmlns:a16="http://schemas.microsoft.com/office/drawing/2014/main" id="{33C50DFB-1404-B343-8A71-F8B5F2F6F957}"/>
              </a:ext>
            </a:extLst>
          </p:cNvPr>
          <p:cNvSpPr txBox="1"/>
          <p:nvPr/>
        </p:nvSpPr>
        <p:spPr>
          <a:xfrm>
            <a:off x="4964732" y="2228541"/>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2" name="TextBox 21">
            <a:extLst>
              <a:ext uri="{FF2B5EF4-FFF2-40B4-BE49-F238E27FC236}">
                <a16:creationId xmlns:a16="http://schemas.microsoft.com/office/drawing/2014/main" id="{A9B1A7BE-CD04-5346-BDDB-9F14BD7C5AC1}"/>
              </a:ext>
            </a:extLst>
          </p:cNvPr>
          <p:cNvSpPr txBox="1"/>
          <p:nvPr/>
        </p:nvSpPr>
        <p:spPr>
          <a:xfrm>
            <a:off x="1297118" y="2228541"/>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5" name="TextBox 34">
            <a:extLst>
              <a:ext uri="{FF2B5EF4-FFF2-40B4-BE49-F238E27FC236}">
                <a16:creationId xmlns:a16="http://schemas.microsoft.com/office/drawing/2014/main" id="{9D6BD70D-F47B-2A49-B97D-06289261CFA1}"/>
              </a:ext>
            </a:extLst>
          </p:cNvPr>
          <p:cNvSpPr txBox="1"/>
          <p:nvPr/>
        </p:nvSpPr>
        <p:spPr>
          <a:xfrm>
            <a:off x="2596695" y="864174"/>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byte</a:t>
            </a:r>
          </a:p>
        </p:txBody>
      </p:sp>
      <p:sp>
        <p:nvSpPr>
          <p:cNvPr id="36" name="TextBox 35">
            <a:extLst>
              <a:ext uri="{FF2B5EF4-FFF2-40B4-BE49-F238E27FC236}">
                <a16:creationId xmlns:a16="http://schemas.microsoft.com/office/drawing/2014/main" id="{B4F5D085-7CAA-6F4C-968C-C12E2E386EAF}"/>
              </a:ext>
            </a:extLst>
          </p:cNvPr>
          <p:cNvSpPr txBox="1"/>
          <p:nvPr/>
        </p:nvSpPr>
        <p:spPr>
          <a:xfrm>
            <a:off x="2305204" y="1179201"/>
            <a:ext cx="2563522"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strb</a:t>
            </a:r>
            <a:r>
              <a:rPr lang="en-US" sz="2400" dirty="0">
                <a:solidFill>
                  <a:schemeClr val="tx2"/>
                </a:solidFill>
                <a:latin typeface="Consolas" panose="020B0609020204030204" pitchFamily="49" charset="0"/>
                <a:cs typeface="Consolas" panose="020B0609020204030204" pitchFamily="49" charset="0"/>
              </a:rPr>
              <a:t>  r1, [r0]</a:t>
            </a:r>
          </a:p>
        </p:txBody>
      </p:sp>
      <p:sp>
        <p:nvSpPr>
          <p:cNvPr id="37" name="TextBox 36">
            <a:extLst>
              <a:ext uri="{FF2B5EF4-FFF2-40B4-BE49-F238E27FC236}">
                <a16:creationId xmlns:a16="http://schemas.microsoft.com/office/drawing/2014/main" id="{9127BB2D-AA62-5F44-AFE1-580E3CF2472A}"/>
              </a:ext>
            </a:extLst>
          </p:cNvPr>
          <p:cNvSpPr txBox="1"/>
          <p:nvPr/>
        </p:nvSpPr>
        <p:spPr>
          <a:xfrm>
            <a:off x="786500" y="184455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66" name="Rectangle 65">
            <a:extLst>
              <a:ext uri="{FF2B5EF4-FFF2-40B4-BE49-F238E27FC236}">
                <a16:creationId xmlns:a16="http://schemas.microsoft.com/office/drawing/2014/main" id="{8DD3240B-42F4-BF4A-9159-0648C884846D}"/>
              </a:ext>
            </a:extLst>
          </p:cNvPr>
          <p:cNvSpPr/>
          <p:nvPr/>
        </p:nvSpPr>
        <p:spPr>
          <a:xfrm>
            <a:off x="1409186" y="19313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7" name="Rectangle 66">
            <a:extLst>
              <a:ext uri="{FF2B5EF4-FFF2-40B4-BE49-F238E27FC236}">
                <a16:creationId xmlns:a16="http://schemas.microsoft.com/office/drawing/2014/main" id="{96AE0B45-8921-894E-83A1-AB2A760C8897}"/>
              </a:ext>
            </a:extLst>
          </p:cNvPr>
          <p:cNvSpPr/>
          <p:nvPr/>
        </p:nvSpPr>
        <p:spPr>
          <a:xfrm>
            <a:off x="2344742" y="19313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8" name="Rectangle 67">
            <a:extLst>
              <a:ext uri="{FF2B5EF4-FFF2-40B4-BE49-F238E27FC236}">
                <a16:creationId xmlns:a16="http://schemas.microsoft.com/office/drawing/2014/main" id="{B0B1D5F7-BA14-4D4F-BE7A-A3D3ECD0BF11}"/>
              </a:ext>
            </a:extLst>
          </p:cNvPr>
          <p:cNvSpPr/>
          <p:nvPr/>
        </p:nvSpPr>
        <p:spPr>
          <a:xfrm>
            <a:off x="3280298" y="1931364"/>
            <a:ext cx="935556" cy="312087"/>
          </a:xfrm>
          <a:prstGeom prst="rect">
            <a:avLst/>
          </a:prstGeom>
          <a:solidFill>
            <a:srgbClr val="92D050">
              <a:alpha val="40000"/>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9" name="Rectangle 68">
            <a:extLst>
              <a:ext uri="{FF2B5EF4-FFF2-40B4-BE49-F238E27FC236}">
                <a16:creationId xmlns:a16="http://schemas.microsoft.com/office/drawing/2014/main" id="{C11229E5-CD07-2743-AEAF-20C286991D0B}"/>
              </a:ext>
            </a:extLst>
          </p:cNvPr>
          <p:cNvSpPr/>
          <p:nvPr/>
        </p:nvSpPr>
        <p:spPr>
          <a:xfrm>
            <a:off x="4215854" y="19313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83" name="Rectangle 82">
            <a:extLst>
              <a:ext uri="{FF2B5EF4-FFF2-40B4-BE49-F238E27FC236}">
                <a16:creationId xmlns:a16="http://schemas.microsoft.com/office/drawing/2014/main" id="{5ABBBF29-83B2-B54E-86A7-216AD6E6CE0D}"/>
              </a:ext>
            </a:extLst>
          </p:cNvPr>
          <p:cNvSpPr/>
          <p:nvPr/>
        </p:nvSpPr>
        <p:spPr>
          <a:xfrm>
            <a:off x="8552746" y="190661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84" name="Rectangle 83">
            <a:extLst>
              <a:ext uri="{FF2B5EF4-FFF2-40B4-BE49-F238E27FC236}">
                <a16:creationId xmlns:a16="http://schemas.microsoft.com/office/drawing/2014/main" id="{8B85CA74-6867-BF49-AAAB-27B50ABDDFEF}"/>
              </a:ext>
            </a:extLst>
          </p:cNvPr>
          <p:cNvSpPr/>
          <p:nvPr/>
        </p:nvSpPr>
        <p:spPr>
          <a:xfrm>
            <a:off x="8552746" y="15969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85" name="Rectangle 84">
            <a:extLst>
              <a:ext uri="{FF2B5EF4-FFF2-40B4-BE49-F238E27FC236}">
                <a16:creationId xmlns:a16="http://schemas.microsoft.com/office/drawing/2014/main" id="{2AA9350B-5531-F84A-B122-8DC9D5C390B3}"/>
              </a:ext>
            </a:extLst>
          </p:cNvPr>
          <p:cNvSpPr/>
          <p:nvPr/>
        </p:nvSpPr>
        <p:spPr>
          <a:xfrm>
            <a:off x="8552746" y="1284835"/>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86" name="TextBox 85">
            <a:extLst>
              <a:ext uri="{FF2B5EF4-FFF2-40B4-BE49-F238E27FC236}">
                <a16:creationId xmlns:a16="http://schemas.microsoft.com/office/drawing/2014/main" id="{509A7FEF-C0F9-1248-B035-AFD2D0228607}"/>
              </a:ext>
            </a:extLst>
          </p:cNvPr>
          <p:cNvSpPr txBox="1"/>
          <p:nvPr/>
        </p:nvSpPr>
        <p:spPr>
          <a:xfrm>
            <a:off x="7134802" y="226237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87" name="TextBox 86">
            <a:extLst>
              <a:ext uri="{FF2B5EF4-FFF2-40B4-BE49-F238E27FC236}">
                <a16:creationId xmlns:a16="http://schemas.microsoft.com/office/drawing/2014/main" id="{58FBFED6-0233-354B-8801-21275A49045A}"/>
              </a:ext>
            </a:extLst>
          </p:cNvPr>
          <p:cNvSpPr txBox="1"/>
          <p:nvPr/>
        </p:nvSpPr>
        <p:spPr>
          <a:xfrm>
            <a:off x="7122400" y="1965839"/>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8" name="TextBox 87">
            <a:extLst>
              <a:ext uri="{FF2B5EF4-FFF2-40B4-BE49-F238E27FC236}">
                <a16:creationId xmlns:a16="http://schemas.microsoft.com/office/drawing/2014/main" id="{146EEB45-D9E7-3648-947D-9F55268E6BB2}"/>
              </a:ext>
            </a:extLst>
          </p:cNvPr>
          <p:cNvSpPr txBox="1"/>
          <p:nvPr/>
        </p:nvSpPr>
        <p:spPr>
          <a:xfrm>
            <a:off x="7134802" y="1615097"/>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9" name="TextBox 88">
            <a:extLst>
              <a:ext uri="{FF2B5EF4-FFF2-40B4-BE49-F238E27FC236}">
                <a16:creationId xmlns:a16="http://schemas.microsoft.com/office/drawing/2014/main" id="{5121F688-EE8F-B547-A4BF-BA3DB33FE0CA}"/>
              </a:ext>
            </a:extLst>
          </p:cNvPr>
          <p:cNvSpPr txBox="1"/>
          <p:nvPr/>
        </p:nvSpPr>
        <p:spPr>
          <a:xfrm>
            <a:off x="7134802" y="125192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grpSp>
        <p:nvGrpSpPr>
          <p:cNvPr id="8" name="Group 7">
            <a:extLst>
              <a:ext uri="{FF2B5EF4-FFF2-40B4-BE49-F238E27FC236}">
                <a16:creationId xmlns:a16="http://schemas.microsoft.com/office/drawing/2014/main" id="{8CD4C4C6-A9A8-EA4E-942B-9FA314EF5276}"/>
              </a:ext>
            </a:extLst>
          </p:cNvPr>
          <p:cNvGrpSpPr/>
          <p:nvPr/>
        </p:nvGrpSpPr>
        <p:grpSpPr>
          <a:xfrm>
            <a:off x="9907915" y="1284835"/>
            <a:ext cx="1770376" cy="1200329"/>
            <a:chOff x="10257763" y="1421465"/>
            <a:chExt cx="1770376" cy="1200329"/>
          </a:xfrm>
        </p:grpSpPr>
        <p:sp>
          <p:nvSpPr>
            <p:cNvPr id="72" name="TextBox 71">
              <a:extLst>
                <a:ext uri="{FF2B5EF4-FFF2-40B4-BE49-F238E27FC236}">
                  <a16:creationId xmlns:a16="http://schemas.microsoft.com/office/drawing/2014/main" id="{95493BAD-65A3-3C46-9D39-F9B0E2EB1653}"/>
                </a:ext>
              </a:extLst>
            </p:cNvPr>
            <p:cNvSpPr txBox="1"/>
            <p:nvPr/>
          </p:nvSpPr>
          <p:spPr>
            <a:xfrm>
              <a:off x="10528796" y="1421465"/>
              <a:ext cx="1499343" cy="1200329"/>
            </a:xfrm>
            <a:prstGeom prst="rect">
              <a:avLst/>
            </a:prstGeom>
            <a:noFill/>
          </p:spPr>
          <p:txBody>
            <a:bodyPr wrap="square" rtlCol="0">
              <a:spAutoFit/>
            </a:bodyPr>
            <a:lstStyle/>
            <a:p>
              <a:r>
                <a:rPr lang="en-US" dirty="0">
                  <a:solidFill>
                    <a:schemeClr val="accent1"/>
                  </a:solidFill>
                  <a:latin typeface="Consolas" panose="020B0609020204030204" pitchFamily="49" charset="0"/>
                  <a:cs typeface="Consolas" panose="020B0609020204030204" pitchFamily="49" charset="0"/>
                </a:rPr>
                <a:t>observe other bytes NOT altered</a:t>
              </a:r>
            </a:p>
          </p:txBody>
        </p:sp>
        <p:sp>
          <p:nvSpPr>
            <p:cNvPr id="73" name="Right Brace 72">
              <a:extLst>
                <a:ext uri="{FF2B5EF4-FFF2-40B4-BE49-F238E27FC236}">
                  <a16:creationId xmlns:a16="http://schemas.microsoft.com/office/drawing/2014/main" id="{54E672DA-09E9-8942-AD40-716BA4FB1E6F}"/>
                </a:ext>
              </a:extLst>
            </p:cNvPr>
            <p:cNvSpPr/>
            <p:nvPr/>
          </p:nvSpPr>
          <p:spPr>
            <a:xfrm>
              <a:off x="10257763" y="1421466"/>
              <a:ext cx="336563" cy="93386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1" name="TextBox 70">
            <a:extLst>
              <a:ext uri="{FF2B5EF4-FFF2-40B4-BE49-F238E27FC236}">
                <a16:creationId xmlns:a16="http://schemas.microsoft.com/office/drawing/2014/main" id="{C3DAD52F-1C11-E443-BE20-99063CE723FA}"/>
              </a:ext>
            </a:extLst>
          </p:cNvPr>
          <p:cNvSpPr txBox="1"/>
          <p:nvPr/>
        </p:nvSpPr>
        <p:spPr>
          <a:xfrm>
            <a:off x="7110506" y="930569"/>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5" name="TextBox 94">
            <a:extLst>
              <a:ext uri="{FF2B5EF4-FFF2-40B4-BE49-F238E27FC236}">
                <a16:creationId xmlns:a16="http://schemas.microsoft.com/office/drawing/2014/main" id="{2D8AA103-8124-FD41-8794-34385C157D7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7" name="Rectangle 96">
            <a:extLst>
              <a:ext uri="{FF2B5EF4-FFF2-40B4-BE49-F238E27FC236}">
                <a16:creationId xmlns:a16="http://schemas.microsoft.com/office/drawing/2014/main" id="{FEAA03B2-15CE-246E-751F-F5A849C8C0AC}"/>
              </a:ext>
            </a:extLst>
          </p:cNvPr>
          <p:cNvSpPr/>
          <p:nvPr/>
        </p:nvSpPr>
        <p:spPr>
          <a:xfrm>
            <a:off x="8564511" y="220640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sp>
        <p:nvSpPr>
          <p:cNvPr id="96" name="Rectangle 95">
            <a:extLst>
              <a:ext uri="{FF2B5EF4-FFF2-40B4-BE49-F238E27FC236}">
                <a16:creationId xmlns:a16="http://schemas.microsoft.com/office/drawing/2014/main" id="{3FD8F0E0-5142-631B-9BC4-615F305E1FF1}"/>
              </a:ext>
            </a:extLst>
          </p:cNvPr>
          <p:cNvSpPr/>
          <p:nvPr/>
        </p:nvSpPr>
        <p:spPr>
          <a:xfrm>
            <a:off x="8592421" y="2216298"/>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grpSp>
        <p:nvGrpSpPr>
          <p:cNvPr id="12" name="Group 11">
            <a:extLst>
              <a:ext uri="{FF2B5EF4-FFF2-40B4-BE49-F238E27FC236}">
                <a16:creationId xmlns:a16="http://schemas.microsoft.com/office/drawing/2014/main" id="{27366429-44A0-E65D-A489-3159BC374175}"/>
              </a:ext>
            </a:extLst>
          </p:cNvPr>
          <p:cNvGrpSpPr/>
          <p:nvPr/>
        </p:nvGrpSpPr>
        <p:grpSpPr>
          <a:xfrm>
            <a:off x="780118" y="2848944"/>
            <a:ext cx="10812892" cy="1855244"/>
            <a:chOff x="780118" y="2848944"/>
            <a:chExt cx="10812892" cy="1855244"/>
          </a:xfrm>
        </p:grpSpPr>
        <p:sp>
          <p:nvSpPr>
            <p:cNvPr id="93" name="Rectangle 92">
              <a:extLst>
                <a:ext uri="{FF2B5EF4-FFF2-40B4-BE49-F238E27FC236}">
                  <a16:creationId xmlns:a16="http://schemas.microsoft.com/office/drawing/2014/main" id="{BA152C99-F972-AF43-9793-0374B5DA8C04}"/>
                </a:ext>
              </a:extLst>
            </p:cNvPr>
            <p:cNvSpPr/>
            <p:nvPr/>
          </p:nvSpPr>
          <p:spPr>
            <a:xfrm>
              <a:off x="786499" y="2920865"/>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7" name="TextBox 26">
              <a:extLst>
                <a:ext uri="{FF2B5EF4-FFF2-40B4-BE49-F238E27FC236}">
                  <a16:creationId xmlns:a16="http://schemas.microsoft.com/office/drawing/2014/main" id="{D70656FD-C8A5-0F42-93B8-B693B594E339}"/>
                </a:ext>
              </a:extLst>
            </p:cNvPr>
            <p:cNvSpPr txBox="1"/>
            <p:nvPr/>
          </p:nvSpPr>
          <p:spPr>
            <a:xfrm>
              <a:off x="4967184" y="4334856"/>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28" name="TextBox 27">
              <a:extLst>
                <a:ext uri="{FF2B5EF4-FFF2-40B4-BE49-F238E27FC236}">
                  <a16:creationId xmlns:a16="http://schemas.microsoft.com/office/drawing/2014/main" id="{7F36BA34-F40F-5540-B38F-8820AB4178F0}"/>
                </a:ext>
              </a:extLst>
            </p:cNvPr>
            <p:cNvSpPr txBox="1"/>
            <p:nvPr/>
          </p:nvSpPr>
          <p:spPr>
            <a:xfrm>
              <a:off x="1299570" y="4334856"/>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sp>
          <p:nvSpPr>
            <p:cNvPr id="38" name="TextBox 37">
              <a:extLst>
                <a:ext uri="{FF2B5EF4-FFF2-40B4-BE49-F238E27FC236}">
                  <a16:creationId xmlns:a16="http://schemas.microsoft.com/office/drawing/2014/main" id="{28F096F9-1A86-B348-A802-70183948E693}"/>
                </a:ext>
              </a:extLst>
            </p:cNvPr>
            <p:cNvSpPr txBox="1"/>
            <p:nvPr/>
          </p:nvSpPr>
          <p:spPr>
            <a:xfrm>
              <a:off x="780118" y="3947981"/>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4" name="TextBox 43">
              <a:extLst>
                <a:ext uri="{FF2B5EF4-FFF2-40B4-BE49-F238E27FC236}">
                  <a16:creationId xmlns:a16="http://schemas.microsoft.com/office/drawing/2014/main" id="{7774B336-9A32-724C-A5F5-DEC0144CCC0A}"/>
                </a:ext>
              </a:extLst>
            </p:cNvPr>
            <p:cNvSpPr txBox="1"/>
            <p:nvPr/>
          </p:nvSpPr>
          <p:spPr>
            <a:xfrm>
              <a:off x="2259816" y="2848944"/>
              <a:ext cx="2903359"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halfword</a:t>
              </a:r>
            </a:p>
          </p:txBody>
        </p:sp>
        <p:sp>
          <p:nvSpPr>
            <p:cNvPr id="45" name="TextBox 44">
              <a:extLst>
                <a:ext uri="{FF2B5EF4-FFF2-40B4-BE49-F238E27FC236}">
                  <a16:creationId xmlns:a16="http://schemas.microsoft.com/office/drawing/2014/main" id="{76B7EFC7-D1D0-A44D-8EEC-EF66E12789BE}"/>
                </a:ext>
              </a:extLst>
            </p:cNvPr>
            <p:cNvSpPr txBox="1"/>
            <p:nvPr/>
          </p:nvSpPr>
          <p:spPr>
            <a:xfrm>
              <a:off x="2475122" y="3200618"/>
              <a:ext cx="2393604" cy="461665"/>
            </a:xfrm>
            <a:prstGeom prst="rect">
              <a:avLst/>
            </a:prstGeom>
            <a:noFill/>
          </p:spPr>
          <p:txBody>
            <a:bodyPr wrap="none" rtlCol="0">
              <a:spAutoFit/>
            </a:bodyPr>
            <a:lstStyle/>
            <a:p>
              <a:r>
                <a:rPr lang="en-US" sz="2400" dirty="0" err="1">
                  <a:solidFill>
                    <a:schemeClr val="tx2"/>
                  </a:solidFill>
                  <a:latin typeface="Consolas" panose="020B0609020204030204" pitchFamily="49" charset="0"/>
                  <a:cs typeface="Consolas" panose="020B0609020204030204" pitchFamily="49" charset="0"/>
                </a:rPr>
                <a:t>strh</a:t>
              </a:r>
              <a:r>
                <a:rPr lang="en-US" sz="2400" dirty="0">
                  <a:solidFill>
                    <a:schemeClr val="tx2"/>
                  </a:solidFill>
                  <a:latin typeface="Consolas" panose="020B0609020204030204" pitchFamily="49" charset="0"/>
                  <a:cs typeface="Consolas" panose="020B0609020204030204" pitchFamily="49" charset="0"/>
                </a:rPr>
                <a:t> r1, [r0]</a:t>
              </a:r>
            </a:p>
          </p:txBody>
        </p:sp>
        <p:sp>
          <p:nvSpPr>
            <p:cNvPr id="62" name="Rectangle 61">
              <a:extLst>
                <a:ext uri="{FF2B5EF4-FFF2-40B4-BE49-F238E27FC236}">
                  <a16:creationId xmlns:a16="http://schemas.microsoft.com/office/drawing/2014/main" id="{E3D9BFA2-C7FD-224A-BB7D-19AF586CACA8}"/>
                </a:ext>
              </a:extLst>
            </p:cNvPr>
            <p:cNvSpPr/>
            <p:nvPr/>
          </p:nvSpPr>
          <p:spPr>
            <a:xfrm>
              <a:off x="1420951" y="4034211"/>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63" name="Rectangle 62">
              <a:extLst>
                <a:ext uri="{FF2B5EF4-FFF2-40B4-BE49-F238E27FC236}">
                  <a16:creationId xmlns:a16="http://schemas.microsoft.com/office/drawing/2014/main" id="{9DDC4ACF-4C62-AE4F-9C87-77A916BD35D5}"/>
                </a:ext>
              </a:extLst>
            </p:cNvPr>
            <p:cNvSpPr/>
            <p:nvPr/>
          </p:nvSpPr>
          <p:spPr>
            <a:xfrm>
              <a:off x="2356507" y="4034210"/>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64" name="Rectangle 63">
              <a:extLst>
                <a:ext uri="{FF2B5EF4-FFF2-40B4-BE49-F238E27FC236}">
                  <a16:creationId xmlns:a16="http://schemas.microsoft.com/office/drawing/2014/main" id="{E7D96EE5-09F1-4B43-9B34-5BB0EF599B2D}"/>
                </a:ext>
              </a:extLst>
            </p:cNvPr>
            <p:cNvSpPr/>
            <p:nvPr/>
          </p:nvSpPr>
          <p:spPr>
            <a:xfrm>
              <a:off x="3292063" y="4034210"/>
              <a:ext cx="935556" cy="312087"/>
            </a:xfrm>
            <a:prstGeom prst="rect">
              <a:avLst/>
            </a:prstGeom>
            <a:solidFill>
              <a:srgbClr val="92D050">
                <a:alpha val="40066"/>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65" name="Rectangle 64">
              <a:extLst>
                <a:ext uri="{FF2B5EF4-FFF2-40B4-BE49-F238E27FC236}">
                  <a16:creationId xmlns:a16="http://schemas.microsoft.com/office/drawing/2014/main" id="{E1D046C5-169C-3549-B912-841715EF6CD6}"/>
                </a:ext>
              </a:extLst>
            </p:cNvPr>
            <p:cNvSpPr/>
            <p:nvPr/>
          </p:nvSpPr>
          <p:spPr>
            <a:xfrm>
              <a:off x="4227619" y="4034209"/>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6" name="Rectangle 75">
              <a:extLst>
                <a:ext uri="{FF2B5EF4-FFF2-40B4-BE49-F238E27FC236}">
                  <a16:creationId xmlns:a16="http://schemas.microsoft.com/office/drawing/2014/main" id="{2A7CA74A-4B8F-7043-88AA-56635ED5335E}"/>
                </a:ext>
              </a:extLst>
            </p:cNvPr>
            <p:cNvSpPr/>
            <p:nvPr/>
          </p:nvSpPr>
          <p:spPr>
            <a:xfrm>
              <a:off x="8552109" y="356060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77" name="Rectangle 76">
              <a:extLst>
                <a:ext uri="{FF2B5EF4-FFF2-40B4-BE49-F238E27FC236}">
                  <a16:creationId xmlns:a16="http://schemas.microsoft.com/office/drawing/2014/main" id="{BE7F7DA3-B1B1-9C46-B913-B3CE8D6E2F45}"/>
                </a:ext>
              </a:extLst>
            </p:cNvPr>
            <p:cNvSpPr/>
            <p:nvPr/>
          </p:nvSpPr>
          <p:spPr>
            <a:xfrm>
              <a:off x="8552109" y="3248522"/>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78" name="TextBox 77">
              <a:extLst>
                <a:ext uri="{FF2B5EF4-FFF2-40B4-BE49-F238E27FC236}">
                  <a16:creationId xmlns:a16="http://schemas.microsoft.com/office/drawing/2014/main" id="{9717EE5C-F9D5-0E44-9EA6-A186EFD207DB}"/>
                </a:ext>
              </a:extLst>
            </p:cNvPr>
            <p:cNvSpPr txBox="1"/>
            <p:nvPr/>
          </p:nvSpPr>
          <p:spPr>
            <a:xfrm>
              <a:off x="7134165" y="422606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79" name="TextBox 78">
              <a:extLst>
                <a:ext uri="{FF2B5EF4-FFF2-40B4-BE49-F238E27FC236}">
                  <a16:creationId xmlns:a16="http://schemas.microsoft.com/office/drawing/2014/main" id="{77668E85-1498-234B-9C4A-946E483C65BA}"/>
                </a:ext>
              </a:extLst>
            </p:cNvPr>
            <p:cNvSpPr txBox="1"/>
            <p:nvPr/>
          </p:nvSpPr>
          <p:spPr>
            <a:xfrm>
              <a:off x="7121763" y="392952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80" name="TextBox 79">
              <a:extLst>
                <a:ext uri="{FF2B5EF4-FFF2-40B4-BE49-F238E27FC236}">
                  <a16:creationId xmlns:a16="http://schemas.microsoft.com/office/drawing/2014/main" id="{82C1B3BD-1CE5-8943-9CD4-74F44497D2ED}"/>
                </a:ext>
              </a:extLst>
            </p:cNvPr>
            <p:cNvSpPr txBox="1"/>
            <p:nvPr/>
          </p:nvSpPr>
          <p:spPr>
            <a:xfrm>
              <a:off x="7134165" y="357878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81" name="TextBox 80">
              <a:extLst>
                <a:ext uri="{FF2B5EF4-FFF2-40B4-BE49-F238E27FC236}">
                  <a16:creationId xmlns:a16="http://schemas.microsoft.com/office/drawing/2014/main" id="{90E43F4F-C830-A949-890B-019341D7CCB1}"/>
                </a:ext>
              </a:extLst>
            </p:cNvPr>
            <p:cNvSpPr txBox="1"/>
            <p:nvPr/>
          </p:nvSpPr>
          <p:spPr>
            <a:xfrm>
              <a:off x="7134165" y="321560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0" name="TextBox 89">
              <a:extLst>
                <a:ext uri="{FF2B5EF4-FFF2-40B4-BE49-F238E27FC236}">
                  <a16:creationId xmlns:a16="http://schemas.microsoft.com/office/drawing/2014/main" id="{E8D9D406-7A8E-3F48-991C-57B9178EFFE3}"/>
                </a:ext>
              </a:extLst>
            </p:cNvPr>
            <p:cNvSpPr txBox="1"/>
            <p:nvPr/>
          </p:nvSpPr>
          <p:spPr>
            <a:xfrm>
              <a:off x="7135332" y="2857373"/>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98" name="Rectangle 97">
              <a:extLst>
                <a:ext uri="{FF2B5EF4-FFF2-40B4-BE49-F238E27FC236}">
                  <a16:creationId xmlns:a16="http://schemas.microsoft.com/office/drawing/2014/main" id="{FEBD1FF2-5844-402E-6863-95ED57A937CD}"/>
                </a:ext>
              </a:extLst>
            </p:cNvPr>
            <p:cNvSpPr/>
            <p:nvPr/>
          </p:nvSpPr>
          <p:spPr>
            <a:xfrm>
              <a:off x="8537012" y="386837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99" name="Rectangle 98">
              <a:extLst>
                <a:ext uri="{FF2B5EF4-FFF2-40B4-BE49-F238E27FC236}">
                  <a16:creationId xmlns:a16="http://schemas.microsoft.com/office/drawing/2014/main" id="{3C209D87-8656-2D67-8353-4E77344C061E}"/>
                </a:ext>
              </a:extLst>
            </p:cNvPr>
            <p:cNvSpPr/>
            <p:nvPr/>
          </p:nvSpPr>
          <p:spPr>
            <a:xfrm>
              <a:off x="8537012" y="4166760"/>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1" name="Group 10">
            <a:extLst>
              <a:ext uri="{FF2B5EF4-FFF2-40B4-BE49-F238E27FC236}">
                <a16:creationId xmlns:a16="http://schemas.microsoft.com/office/drawing/2014/main" id="{5D69F92C-CED3-F3D1-819B-555DBB903F59}"/>
              </a:ext>
            </a:extLst>
          </p:cNvPr>
          <p:cNvGrpSpPr/>
          <p:nvPr/>
        </p:nvGrpSpPr>
        <p:grpSpPr>
          <a:xfrm>
            <a:off x="8537012" y="3864056"/>
            <a:ext cx="1355806" cy="624174"/>
            <a:chOff x="8564511" y="7155618"/>
            <a:chExt cx="1355806" cy="624174"/>
          </a:xfrm>
        </p:grpSpPr>
        <p:sp>
          <p:nvSpPr>
            <p:cNvPr id="74" name="Rectangle 73">
              <a:extLst>
                <a:ext uri="{FF2B5EF4-FFF2-40B4-BE49-F238E27FC236}">
                  <a16:creationId xmlns:a16="http://schemas.microsoft.com/office/drawing/2014/main" id="{4D340281-11AB-3445-AEC9-CABF445B4292}"/>
                </a:ext>
              </a:extLst>
            </p:cNvPr>
            <p:cNvSpPr/>
            <p:nvPr/>
          </p:nvSpPr>
          <p:spPr>
            <a:xfrm>
              <a:off x="8564511" y="7467705"/>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75" name="Rectangle 74">
              <a:extLst>
                <a:ext uri="{FF2B5EF4-FFF2-40B4-BE49-F238E27FC236}">
                  <a16:creationId xmlns:a16="http://schemas.microsoft.com/office/drawing/2014/main" id="{48FA7900-50FC-6140-9075-83EB9FFAD595}"/>
                </a:ext>
              </a:extLst>
            </p:cNvPr>
            <p:cNvSpPr/>
            <p:nvPr/>
          </p:nvSpPr>
          <p:spPr>
            <a:xfrm>
              <a:off x="8564511" y="7155618"/>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grpSp>
      <p:grpSp>
        <p:nvGrpSpPr>
          <p:cNvPr id="14" name="Group 13">
            <a:extLst>
              <a:ext uri="{FF2B5EF4-FFF2-40B4-BE49-F238E27FC236}">
                <a16:creationId xmlns:a16="http://schemas.microsoft.com/office/drawing/2014/main" id="{8B85CE74-9D06-E7C0-9987-D0CA7F6B4DC8}"/>
              </a:ext>
            </a:extLst>
          </p:cNvPr>
          <p:cNvGrpSpPr/>
          <p:nvPr/>
        </p:nvGrpSpPr>
        <p:grpSpPr>
          <a:xfrm>
            <a:off x="786500" y="4759199"/>
            <a:ext cx="10813826" cy="1773283"/>
            <a:chOff x="786500" y="4759199"/>
            <a:chExt cx="10813826" cy="1773283"/>
          </a:xfrm>
        </p:grpSpPr>
        <p:sp>
          <p:nvSpPr>
            <p:cNvPr id="94" name="Rectangle 93">
              <a:extLst>
                <a:ext uri="{FF2B5EF4-FFF2-40B4-BE49-F238E27FC236}">
                  <a16:creationId xmlns:a16="http://schemas.microsoft.com/office/drawing/2014/main" id="{1DFE51BA-C6BD-F54F-9888-A53C52B91BF5}"/>
                </a:ext>
              </a:extLst>
            </p:cNvPr>
            <p:cNvSpPr/>
            <p:nvPr/>
          </p:nvSpPr>
          <p:spPr>
            <a:xfrm>
              <a:off x="793815" y="4792603"/>
              <a:ext cx="10806511" cy="172615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D0C9D389-9A8E-3049-B8FC-53442C9EB02B}"/>
                </a:ext>
              </a:extLst>
            </p:cNvPr>
            <p:cNvGrpSpPr/>
            <p:nvPr/>
          </p:nvGrpSpPr>
          <p:grpSpPr>
            <a:xfrm>
              <a:off x="1287805" y="6163150"/>
              <a:ext cx="3980520" cy="369332"/>
              <a:chOff x="1637653" y="5983380"/>
              <a:chExt cx="3980520" cy="369332"/>
            </a:xfrm>
          </p:grpSpPr>
          <p:sp>
            <p:nvSpPr>
              <p:cNvPr id="33" name="TextBox 32">
                <a:extLst>
                  <a:ext uri="{FF2B5EF4-FFF2-40B4-BE49-F238E27FC236}">
                    <a16:creationId xmlns:a16="http://schemas.microsoft.com/office/drawing/2014/main" id="{0C64D89D-143F-2D43-BBC7-687A0CBB1C90}"/>
                  </a:ext>
                </a:extLst>
              </p:cNvPr>
              <p:cNvSpPr txBox="1"/>
              <p:nvPr/>
            </p:nvSpPr>
            <p:spPr>
              <a:xfrm>
                <a:off x="5305267" y="5983380"/>
                <a:ext cx="31290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34" name="TextBox 33">
                <a:extLst>
                  <a:ext uri="{FF2B5EF4-FFF2-40B4-BE49-F238E27FC236}">
                    <a16:creationId xmlns:a16="http://schemas.microsoft.com/office/drawing/2014/main" id="{6DE48378-E8E3-6148-ACEF-1BEE0DC1228C}"/>
                  </a:ext>
                </a:extLst>
              </p:cNvPr>
              <p:cNvSpPr txBox="1"/>
              <p:nvPr/>
            </p:nvSpPr>
            <p:spPr>
              <a:xfrm>
                <a:off x="1637653" y="5983380"/>
                <a:ext cx="441146"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31</a:t>
                </a:r>
              </a:p>
            </p:txBody>
          </p:sp>
        </p:grpSp>
        <p:sp>
          <p:nvSpPr>
            <p:cNvPr id="29" name="Rectangle 28">
              <a:extLst>
                <a:ext uri="{FF2B5EF4-FFF2-40B4-BE49-F238E27FC236}">
                  <a16:creationId xmlns:a16="http://schemas.microsoft.com/office/drawing/2014/main" id="{5A6A5244-1FD8-D943-86C0-75EEC8A8F1E8}"/>
                </a:ext>
              </a:extLst>
            </p:cNvPr>
            <p:cNvSpPr/>
            <p:nvPr/>
          </p:nvSpPr>
          <p:spPr>
            <a:xfrm>
              <a:off x="1369648" y="5851065"/>
              <a:ext cx="93555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sp>
          <p:nvSpPr>
            <p:cNvPr id="30" name="Rectangle 29">
              <a:extLst>
                <a:ext uri="{FF2B5EF4-FFF2-40B4-BE49-F238E27FC236}">
                  <a16:creationId xmlns:a16="http://schemas.microsoft.com/office/drawing/2014/main" id="{D16536C6-B865-D34F-B72E-DFA29980D737}"/>
                </a:ext>
              </a:extLst>
            </p:cNvPr>
            <p:cNvSpPr/>
            <p:nvPr/>
          </p:nvSpPr>
          <p:spPr>
            <a:xfrm>
              <a:off x="2305204" y="5851064"/>
              <a:ext cx="93555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31" name="Rectangle 30">
              <a:extLst>
                <a:ext uri="{FF2B5EF4-FFF2-40B4-BE49-F238E27FC236}">
                  <a16:creationId xmlns:a16="http://schemas.microsoft.com/office/drawing/2014/main" id="{C09931A3-6536-D84A-AC12-9794312B79AC}"/>
                </a:ext>
              </a:extLst>
            </p:cNvPr>
            <p:cNvSpPr/>
            <p:nvPr/>
          </p:nvSpPr>
          <p:spPr>
            <a:xfrm>
              <a:off x="3240760" y="5851064"/>
              <a:ext cx="935556" cy="312087"/>
            </a:xfrm>
            <a:prstGeom prst="rect">
              <a:avLst/>
            </a:prstGeom>
            <a:solidFill>
              <a:srgbClr val="92D050">
                <a:alpha val="40452"/>
              </a:srgb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32" name="Rectangle 31">
              <a:extLst>
                <a:ext uri="{FF2B5EF4-FFF2-40B4-BE49-F238E27FC236}">
                  <a16:creationId xmlns:a16="http://schemas.microsoft.com/office/drawing/2014/main" id="{9702B468-E8A9-4D43-85B2-75627B10AFFD}"/>
                </a:ext>
              </a:extLst>
            </p:cNvPr>
            <p:cNvSpPr/>
            <p:nvPr/>
          </p:nvSpPr>
          <p:spPr>
            <a:xfrm>
              <a:off x="4176316" y="5851063"/>
              <a:ext cx="93555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39" name="TextBox 38">
              <a:extLst>
                <a:ext uri="{FF2B5EF4-FFF2-40B4-BE49-F238E27FC236}">
                  <a16:creationId xmlns:a16="http://schemas.microsoft.com/office/drawing/2014/main" id="{17960FD9-637D-E944-AE43-AB30AD1E2932}"/>
                </a:ext>
              </a:extLst>
            </p:cNvPr>
            <p:cNvSpPr txBox="1"/>
            <p:nvPr/>
          </p:nvSpPr>
          <p:spPr>
            <a:xfrm>
              <a:off x="786500" y="5794710"/>
              <a:ext cx="524503"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r1</a:t>
              </a:r>
            </a:p>
          </p:txBody>
        </p:sp>
        <p:sp>
          <p:nvSpPr>
            <p:cNvPr id="46" name="TextBox 45">
              <a:extLst>
                <a:ext uri="{FF2B5EF4-FFF2-40B4-BE49-F238E27FC236}">
                  <a16:creationId xmlns:a16="http://schemas.microsoft.com/office/drawing/2014/main" id="{C4403C3B-53C5-9F46-BB64-677475167970}"/>
                </a:ext>
              </a:extLst>
            </p:cNvPr>
            <p:cNvSpPr txBox="1"/>
            <p:nvPr/>
          </p:nvSpPr>
          <p:spPr>
            <a:xfrm>
              <a:off x="2636233" y="4759199"/>
              <a:ext cx="2223686" cy="461665"/>
            </a:xfrm>
            <a:prstGeom prst="rect">
              <a:avLst/>
            </a:prstGeom>
            <a:noFill/>
          </p:spPr>
          <p:txBody>
            <a:bodyPr wrap="none" rtlCol="0">
              <a:spAutoFit/>
            </a:bodyPr>
            <a:lstStyle/>
            <a:p>
              <a:r>
                <a:rPr lang="en-US" sz="2400" dirty="0">
                  <a:solidFill>
                    <a:srgbClr val="0070C0"/>
                  </a:solidFill>
                  <a:latin typeface="Consolas" panose="020B0609020204030204" pitchFamily="49" charset="0"/>
                  <a:cs typeface="Consolas" panose="020B0609020204030204" pitchFamily="49" charset="0"/>
                </a:rPr>
                <a:t>Store a word</a:t>
              </a:r>
            </a:p>
          </p:txBody>
        </p:sp>
        <p:sp>
          <p:nvSpPr>
            <p:cNvPr id="47" name="TextBox 46">
              <a:extLst>
                <a:ext uri="{FF2B5EF4-FFF2-40B4-BE49-F238E27FC236}">
                  <a16:creationId xmlns:a16="http://schemas.microsoft.com/office/drawing/2014/main" id="{A759F723-A864-034B-A478-F377DD0B6B5D}"/>
                </a:ext>
              </a:extLst>
            </p:cNvPr>
            <p:cNvSpPr txBox="1"/>
            <p:nvPr/>
          </p:nvSpPr>
          <p:spPr>
            <a:xfrm>
              <a:off x="2511736" y="5123415"/>
              <a:ext cx="2393604" cy="461665"/>
            </a:xfrm>
            <a:prstGeom prst="rect">
              <a:avLst/>
            </a:prstGeom>
            <a:noFill/>
          </p:spPr>
          <p:txBody>
            <a:bodyPr wrap="none" rtlCol="0">
              <a:spAutoFit/>
            </a:bodyPr>
            <a:lstStyle/>
            <a:p>
              <a:r>
                <a:rPr lang="en-US" sz="2400" dirty="0">
                  <a:solidFill>
                    <a:schemeClr val="tx2"/>
                  </a:solidFill>
                  <a:latin typeface="Consolas" panose="020B0609020204030204" pitchFamily="49" charset="0"/>
                  <a:cs typeface="Consolas" panose="020B0609020204030204" pitchFamily="49" charset="0"/>
                </a:rPr>
                <a:t>str  r1, [r0]</a:t>
              </a:r>
            </a:p>
          </p:txBody>
        </p:sp>
        <p:sp>
          <p:nvSpPr>
            <p:cNvPr id="53" name="TextBox 52">
              <a:extLst>
                <a:ext uri="{FF2B5EF4-FFF2-40B4-BE49-F238E27FC236}">
                  <a16:creationId xmlns:a16="http://schemas.microsoft.com/office/drawing/2014/main" id="{4ADD6BC8-8C84-6B45-BC46-5ADFBCB4D5B7}"/>
                </a:ext>
              </a:extLst>
            </p:cNvPr>
            <p:cNvSpPr txBox="1"/>
            <p:nvPr/>
          </p:nvSpPr>
          <p:spPr>
            <a:xfrm>
              <a:off x="7091253" y="6115611"/>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0x20000000</a:t>
              </a:r>
            </a:p>
          </p:txBody>
        </p:sp>
        <p:sp>
          <p:nvSpPr>
            <p:cNvPr id="54" name="TextBox 53">
              <a:extLst>
                <a:ext uri="{FF2B5EF4-FFF2-40B4-BE49-F238E27FC236}">
                  <a16:creationId xmlns:a16="http://schemas.microsoft.com/office/drawing/2014/main" id="{9ADEC4FC-631C-D544-972A-ACC84B716A86}"/>
                </a:ext>
              </a:extLst>
            </p:cNvPr>
            <p:cNvSpPr txBox="1"/>
            <p:nvPr/>
          </p:nvSpPr>
          <p:spPr>
            <a:xfrm>
              <a:off x="7078851" y="5819076"/>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0x20000001</a:t>
              </a:r>
            </a:p>
          </p:txBody>
        </p:sp>
        <p:sp>
          <p:nvSpPr>
            <p:cNvPr id="55" name="TextBox 54">
              <a:extLst>
                <a:ext uri="{FF2B5EF4-FFF2-40B4-BE49-F238E27FC236}">
                  <a16:creationId xmlns:a16="http://schemas.microsoft.com/office/drawing/2014/main" id="{4FE59117-FA67-5B4F-B908-764A735095B3}"/>
                </a:ext>
              </a:extLst>
            </p:cNvPr>
            <p:cNvSpPr txBox="1"/>
            <p:nvPr/>
          </p:nvSpPr>
          <p:spPr>
            <a:xfrm>
              <a:off x="7091253" y="5468334"/>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0x20000002</a:t>
              </a:r>
            </a:p>
          </p:txBody>
        </p:sp>
        <p:sp>
          <p:nvSpPr>
            <p:cNvPr id="56" name="TextBox 55">
              <a:extLst>
                <a:ext uri="{FF2B5EF4-FFF2-40B4-BE49-F238E27FC236}">
                  <a16:creationId xmlns:a16="http://schemas.microsoft.com/office/drawing/2014/main" id="{5009CC70-E0BC-064F-9F43-C5FFE606D417}"/>
                </a:ext>
              </a:extLst>
            </p:cNvPr>
            <p:cNvSpPr txBox="1"/>
            <p:nvPr/>
          </p:nvSpPr>
          <p:spPr>
            <a:xfrm>
              <a:off x="7091253" y="5105158"/>
              <a:ext cx="1311578" cy="338554"/>
            </a:xfrm>
            <a:prstGeom prst="rect">
              <a:avLst/>
            </a:prstGeom>
            <a:noFill/>
          </p:spPr>
          <p:txBody>
            <a:bodyPr wrap="none" rtlCol="0">
              <a:spAutoFit/>
            </a:bodyPr>
            <a:lstStyle/>
            <a:p>
              <a:r>
                <a:rPr lang="en-US" sz="1600" dirty="0">
                  <a:solidFill>
                    <a:schemeClr val="accent6"/>
                  </a:solidFill>
                  <a:latin typeface="Consolas" panose="020B0609020204030204" pitchFamily="49" charset="0"/>
                  <a:cs typeface="Consolas" panose="020B0609020204030204" pitchFamily="49" charset="0"/>
                </a:rPr>
                <a:t>0x20000003</a:t>
              </a:r>
            </a:p>
          </p:txBody>
        </p:sp>
        <p:sp>
          <p:nvSpPr>
            <p:cNvPr id="91" name="TextBox 90">
              <a:extLst>
                <a:ext uri="{FF2B5EF4-FFF2-40B4-BE49-F238E27FC236}">
                  <a16:creationId xmlns:a16="http://schemas.microsoft.com/office/drawing/2014/main" id="{E9C22F1F-B78F-4743-9A19-9174573DCADD}"/>
                </a:ext>
              </a:extLst>
            </p:cNvPr>
            <p:cNvSpPr txBox="1"/>
            <p:nvPr/>
          </p:nvSpPr>
          <p:spPr>
            <a:xfrm>
              <a:off x="6986202" y="4790934"/>
              <a:ext cx="3477234" cy="369332"/>
            </a:xfrm>
            <a:prstGeom prst="rect">
              <a:avLst/>
            </a:prstGeom>
            <a:noFill/>
          </p:spPr>
          <p:txBody>
            <a:bodyPr wrap="none" rtlCol="0">
              <a:spAutoFit/>
            </a:bodyPr>
            <a:lstStyle/>
            <a:p>
              <a:r>
                <a:rPr lang="en-US" dirty="0">
                  <a:solidFill>
                    <a:srgbClr val="0070C0"/>
                  </a:solidFill>
                  <a:latin typeface="Consolas" panose="020B0609020204030204" pitchFamily="49" charset="0"/>
                  <a:cs typeface="Consolas" panose="020B0609020204030204" pitchFamily="49" charset="0"/>
                </a:rPr>
                <a:t>Byte Address          Byte</a:t>
              </a:r>
            </a:p>
          </p:txBody>
        </p:sp>
        <p:sp>
          <p:nvSpPr>
            <p:cNvPr id="100" name="Rectangle 99">
              <a:extLst>
                <a:ext uri="{FF2B5EF4-FFF2-40B4-BE49-F238E27FC236}">
                  <a16:creationId xmlns:a16="http://schemas.microsoft.com/office/drawing/2014/main" id="{EA69F2AA-10FC-FCA1-2487-6D80396434D6}"/>
                </a:ext>
              </a:extLst>
            </p:cNvPr>
            <p:cNvSpPr/>
            <p:nvPr/>
          </p:nvSpPr>
          <p:spPr>
            <a:xfrm>
              <a:off x="8390429" y="5776454"/>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0x11</a:t>
              </a:r>
            </a:p>
          </p:txBody>
        </p:sp>
        <p:sp>
          <p:nvSpPr>
            <p:cNvPr id="101" name="Rectangle 100">
              <a:extLst>
                <a:ext uri="{FF2B5EF4-FFF2-40B4-BE49-F238E27FC236}">
                  <a16:creationId xmlns:a16="http://schemas.microsoft.com/office/drawing/2014/main" id="{E891509B-51EA-B090-B926-10EE0F2BF99B}"/>
                </a:ext>
              </a:extLst>
            </p:cNvPr>
            <p:cNvSpPr/>
            <p:nvPr/>
          </p:nvSpPr>
          <p:spPr>
            <a:xfrm>
              <a:off x="8390429" y="5466766"/>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0x22</a:t>
              </a:r>
            </a:p>
          </p:txBody>
        </p:sp>
        <p:sp>
          <p:nvSpPr>
            <p:cNvPr id="102" name="Rectangle 101">
              <a:extLst>
                <a:ext uri="{FF2B5EF4-FFF2-40B4-BE49-F238E27FC236}">
                  <a16:creationId xmlns:a16="http://schemas.microsoft.com/office/drawing/2014/main" id="{000AC160-2DAD-7131-9DF5-99FF0C0D7DFE}"/>
                </a:ext>
              </a:extLst>
            </p:cNvPr>
            <p:cNvSpPr/>
            <p:nvPr/>
          </p:nvSpPr>
          <p:spPr>
            <a:xfrm>
              <a:off x="8390429" y="515467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0x33</a:t>
              </a:r>
            </a:p>
          </p:txBody>
        </p:sp>
        <p:sp>
          <p:nvSpPr>
            <p:cNvPr id="103" name="Rectangle 102">
              <a:extLst>
                <a:ext uri="{FF2B5EF4-FFF2-40B4-BE49-F238E27FC236}">
                  <a16:creationId xmlns:a16="http://schemas.microsoft.com/office/drawing/2014/main" id="{BF64F4D4-BD2A-193B-0D23-7F71DFD59011}"/>
                </a:ext>
              </a:extLst>
            </p:cNvPr>
            <p:cNvSpPr/>
            <p:nvPr/>
          </p:nvSpPr>
          <p:spPr>
            <a:xfrm>
              <a:off x="8381729" y="6100729"/>
              <a:ext cx="135580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0x00</a:t>
              </a:r>
            </a:p>
          </p:txBody>
        </p:sp>
      </p:grpSp>
      <p:grpSp>
        <p:nvGrpSpPr>
          <p:cNvPr id="13" name="Group 12">
            <a:extLst>
              <a:ext uri="{FF2B5EF4-FFF2-40B4-BE49-F238E27FC236}">
                <a16:creationId xmlns:a16="http://schemas.microsoft.com/office/drawing/2014/main" id="{BECE86B2-C1B2-AEF2-869D-492C0BFEB917}"/>
              </a:ext>
            </a:extLst>
          </p:cNvPr>
          <p:cNvGrpSpPr/>
          <p:nvPr/>
        </p:nvGrpSpPr>
        <p:grpSpPr>
          <a:xfrm>
            <a:off x="8397744" y="5160266"/>
            <a:ext cx="1355806" cy="1245949"/>
            <a:chOff x="8509197" y="5138072"/>
            <a:chExt cx="1355806" cy="1245949"/>
          </a:xfrm>
        </p:grpSpPr>
        <p:sp>
          <p:nvSpPr>
            <p:cNvPr id="40" name="Rectangle 39">
              <a:extLst>
                <a:ext uri="{FF2B5EF4-FFF2-40B4-BE49-F238E27FC236}">
                  <a16:creationId xmlns:a16="http://schemas.microsoft.com/office/drawing/2014/main" id="{18F3A247-2395-6944-9CBB-1F48EC367FD6}"/>
                </a:ext>
              </a:extLst>
            </p:cNvPr>
            <p:cNvSpPr/>
            <p:nvPr/>
          </p:nvSpPr>
          <p:spPr>
            <a:xfrm>
              <a:off x="8509197" y="6071934"/>
              <a:ext cx="1355806" cy="312087"/>
            </a:xfrm>
            <a:prstGeom prst="rect">
              <a:avLst/>
            </a:prstGeom>
            <a:solidFill>
              <a:schemeClr val="accent5">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0xe1</a:t>
              </a:r>
            </a:p>
          </p:txBody>
        </p:sp>
        <p:sp>
          <p:nvSpPr>
            <p:cNvPr id="41" name="Rectangle 40">
              <a:extLst>
                <a:ext uri="{FF2B5EF4-FFF2-40B4-BE49-F238E27FC236}">
                  <a16:creationId xmlns:a16="http://schemas.microsoft.com/office/drawing/2014/main" id="{110BDD52-07CB-C14F-A634-C590835C07B9}"/>
                </a:ext>
              </a:extLst>
            </p:cNvPr>
            <p:cNvSpPr/>
            <p:nvPr/>
          </p:nvSpPr>
          <p:spPr>
            <a:xfrm>
              <a:off x="8509197" y="5759847"/>
              <a:ext cx="1355806" cy="312087"/>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0xe3</a:t>
              </a:r>
            </a:p>
          </p:txBody>
        </p:sp>
        <p:sp>
          <p:nvSpPr>
            <p:cNvPr id="42" name="Rectangle 41">
              <a:extLst>
                <a:ext uri="{FF2B5EF4-FFF2-40B4-BE49-F238E27FC236}">
                  <a16:creationId xmlns:a16="http://schemas.microsoft.com/office/drawing/2014/main" id="{5E93407A-9677-354F-8D8D-84C2ABEBBAF4}"/>
                </a:ext>
              </a:extLst>
            </p:cNvPr>
            <p:cNvSpPr/>
            <p:nvPr/>
          </p:nvSpPr>
          <p:spPr>
            <a:xfrm>
              <a:off x="8509197" y="5450159"/>
              <a:ext cx="1355806" cy="312087"/>
            </a:xfrm>
            <a:prstGeom prst="rect">
              <a:avLst/>
            </a:prstGeom>
            <a:solidFill>
              <a:schemeClr val="accent1">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0x65</a:t>
              </a:r>
            </a:p>
          </p:txBody>
        </p:sp>
        <p:sp>
          <p:nvSpPr>
            <p:cNvPr id="43" name="Rectangle 42">
              <a:extLst>
                <a:ext uri="{FF2B5EF4-FFF2-40B4-BE49-F238E27FC236}">
                  <a16:creationId xmlns:a16="http://schemas.microsoft.com/office/drawing/2014/main" id="{E64B481D-ED78-FE47-8998-E49D3FB6E5B2}"/>
                </a:ext>
              </a:extLst>
            </p:cNvPr>
            <p:cNvSpPr/>
            <p:nvPr/>
          </p:nvSpPr>
          <p:spPr>
            <a:xfrm>
              <a:off x="8509197" y="5138072"/>
              <a:ext cx="1355806" cy="31208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latin typeface="Consolas" panose="020B0609020204030204" pitchFamily="49" charset="0"/>
                  <a:cs typeface="Consolas" panose="020B0609020204030204" pitchFamily="49" charset="0"/>
                </a:rPr>
                <a:t>0x87</a:t>
              </a:r>
            </a:p>
          </p:txBody>
        </p:sp>
      </p:grpSp>
    </p:spTree>
    <p:extLst>
      <p:ext uri="{BB962C8B-B14F-4D97-AF65-F5344CB8AC3E}">
        <p14:creationId xmlns:p14="http://schemas.microsoft.com/office/powerpoint/2010/main" val="14627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Variables &lt; 32-Bits Wide</a:t>
            </a:r>
          </a:p>
        </p:txBody>
      </p:sp>
      <p:sp>
        <p:nvSpPr>
          <p:cNvPr id="4" name="Text Placeholder 5">
            <a:extLst>
              <a:ext uri="{FF2B5EF4-FFF2-40B4-BE49-F238E27FC236}">
                <a16:creationId xmlns:a16="http://schemas.microsoft.com/office/drawing/2014/main" id="{D294CE8F-7245-FB4C-B012-7ADEAAA3D391}"/>
              </a:ext>
            </a:extLst>
          </p:cNvPr>
          <p:cNvSpPr txBox="1">
            <a:spLocks/>
          </p:cNvSpPr>
          <p:nvPr/>
        </p:nvSpPr>
        <p:spPr>
          <a:xfrm>
            <a:off x="1308683" y="1016876"/>
            <a:ext cx="4355353"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rPr>
              <a:t>Unsigned</a:t>
            </a:r>
          </a:p>
        </p:txBody>
      </p:sp>
      <p:sp>
        <p:nvSpPr>
          <p:cNvPr id="5" name="Content Placeholder 6">
            <a:extLst>
              <a:ext uri="{FF2B5EF4-FFF2-40B4-BE49-F238E27FC236}">
                <a16:creationId xmlns:a16="http://schemas.microsoft.com/office/drawing/2014/main" id="{35EA41C0-9414-0547-9E94-289BE0ACBA08}"/>
              </a:ext>
            </a:extLst>
          </p:cNvPr>
          <p:cNvSpPr txBox="1">
            <a:spLocks/>
          </p:cNvSpPr>
          <p:nvPr/>
        </p:nvSpPr>
        <p:spPr>
          <a:xfrm>
            <a:off x="1308683" y="1691829"/>
            <a:ext cx="4355353" cy="3536147"/>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Zero-Extend:  Add leading 0’s</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cxnSp>
        <p:nvCxnSpPr>
          <p:cNvPr id="12" name="Straight Arrow Connector 11">
            <a:extLst>
              <a:ext uri="{FF2B5EF4-FFF2-40B4-BE49-F238E27FC236}">
                <a16:creationId xmlns:a16="http://schemas.microsoft.com/office/drawing/2014/main" id="{3A9C56F5-F184-C145-9B44-604C4AF7C454}"/>
              </a:ext>
            </a:extLst>
          </p:cNvPr>
          <p:cNvCxnSpPr/>
          <p:nvPr/>
        </p:nvCxnSpPr>
        <p:spPr>
          <a:xfrm>
            <a:off x="4978409" y="3126281"/>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08E622E-2BB9-7343-B7CB-331C28391EE6}"/>
              </a:ext>
            </a:extLst>
          </p:cNvPr>
          <p:cNvSpPr/>
          <p:nvPr/>
        </p:nvSpPr>
        <p:spPr>
          <a:xfrm>
            <a:off x="1308683" y="5377790"/>
            <a:ext cx="4395041"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zero-extend:</a:t>
            </a:r>
          </a:p>
          <a:p>
            <a:pPr algn="ctr"/>
            <a:r>
              <a:rPr lang="en-US" sz="2400" dirty="0" err="1">
                <a:solidFill>
                  <a:schemeClr val="tx2"/>
                </a:solidFill>
              </a:rPr>
              <a:t>ldrb</a:t>
            </a:r>
            <a:r>
              <a:rPr lang="en-US" sz="2400" dirty="0">
                <a:solidFill>
                  <a:schemeClr val="tx2"/>
                </a:solidFill>
              </a:rPr>
              <a:t>, </a:t>
            </a:r>
            <a:r>
              <a:rPr lang="en-US" sz="2400" dirty="0" err="1">
                <a:solidFill>
                  <a:schemeClr val="tx2"/>
                </a:solidFill>
              </a:rPr>
              <a:t>ldrh</a:t>
            </a:r>
            <a:endParaRPr lang="en-US" sz="2400" dirty="0">
              <a:solidFill>
                <a:schemeClr val="tx2"/>
              </a:solidFill>
            </a:endParaRPr>
          </a:p>
        </p:txBody>
      </p:sp>
      <p:sp>
        <p:nvSpPr>
          <p:cNvPr id="26" name="Rectangle 25">
            <a:extLst>
              <a:ext uri="{FF2B5EF4-FFF2-40B4-BE49-F238E27FC236}">
                <a16:creationId xmlns:a16="http://schemas.microsoft.com/office/drawing/2014/main" id="{00DE3088-5B69-B74C-9C4D-9792320FFAB5}"/>
              </a:ext>
            </a:extLst>
          </p:cNvPr>
          <p:cNvSpPr/>
          <p:nvPr/>
        </p:nvSpPr>
        <p:spPr>
          <a:xfrm>
            <a:off x="3627174" y="2822703"/>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1110 0001</a:t>
            </a:r>
          </a:p>
        </p:txBody>
      </p:sp>
      <p:grpSp>
        <p:nvGrpSpPr>
          <p:cNvPr id="28" name="Group 27">
            <a:extLst>
              <a:ext uri="{FF2B5EF4-FFF2-40B4-BE49-F238E27FC236}">
                <a16:creationId xmlns:a16="http://schemas.microsoft.com/office/drawing/2014/main" id="{109A8313-BE8E-FE47-8F1F-4222B7713920}"/>
              </a:ext>
            </a:extLst>
          </p:cNvPr>
          <p:cNvGrpSpPr/>
          <p:nvPr/>
        </p:nvGrpSpPr>
        <p:grpSpPr>
          <a:xfrm>
            <a:off x="1756061" y="4032170"/>
            <a:ext cx="3742224" cy="312089"/>
            <a:chOff x="1109197" y="2250436"/>
            <a:chExt cx="3742224" cy="312089"/>
          </a:xfrm>
        </p:grpSpPr>
        <p:sp>
          <p:nvSpPr>
            <p:cNvPr id="29" name="Rectangle 28">
              <a:extLst>
                <a:ext uri="{FF2B5EF4-FFF2-40B4-BE49-F238E27FC236}">
                  <a16:creationId xmlns:a16="http://schemas.microsoft.com/office/drawing/2014/main" id="{0F6DF1F3-4596-DA4C-9B60-377949E959C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0" name="Rectangle 29">
              <a:extLst>
                <a:ext uri="{FF2B5EF4-FFF2-40B4-BE49-F238E27FC236}">
                  <a16:creationId xmlns:a16="http://schemas.microsoft.com/office/drawing/2014/main" id="{8B3DF868-D21C-114B-AFCC-2B86BDC1E8BC}"/>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1" name="Rectangle 30">
              <a:extLst>
                <a:ext uri="{FF2B5EF4-FFF2-40B4-BE49-F238E27FC236}">
                  <a16:creationId xmlns:a16="http://schemas.microsoft.com/office/drawing/2014/main" id="{EC069240-58A5-ED46-820F-9288C98E499D}"/>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32" name="Rectangle 31">
              <a:extLst>
                <a:ext uri="{FF2B5EF4-FFF2-40B4-BE49-F238E27FC236}">
                  <a16:creationId xmlns:a16="http://schemas.microsoft.com/office/drawing/2014/main" id="{D57DA576-76FA-3545-8359-D68BE65858AD}"/>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33" name="Left Brace 32">
            <a:extLst>
              <a:ext uri="{FF2B5EF4-FFF2-40B4-BE49-F238E27FC236}">
                <a16:creationId xmlns:a16="http://schemas.microsoft.com/office/drawing/2014/main" id="{00525B3F-2DB3-7E4B-87F0-3C38EFAF8479}"/>
              </a:ext>
            </a:extLst>
          </p:cNvPr>
          <p:cNvSpPr/>
          <p:nvPr/>
        </p:nvSpPr>
        <p:spPr>
          <a:xfrm rot="16200000">
            <a:off x="2978385" y="3132648"/>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6167E81-6B89-A44E-983E-9037FE80DC3D}"/>
              </a:ext>
            </a:extLst>
          </p:cNvPr>
          <p:cNvSpPr txBox="1"/>
          <p:nvPr/>
        </p:nvSpPr>
        <p:spPr>
          <a:xfrm>
            <a:off x="4537394" y="2488223"/>
            <a:ext cx="1018227" cy="369332"/>
          </a:xfrm>
          <a:prstGeom prst="rect">
            <a:avLst/>
          </a:prstGeom>
          <a:noFill/>
        </p:spPr>
        <p:txBody>
          <a:bodyPr wrap="none" rtlCol="0">
            <a:spAutoFit/>
          </a:bodyPr>
          <a:lstStyle/>
          <a:p>
            <a:r>
              <a:rPr lang="en-US" dirty="0">
                <a:solidFill>
                  <a:srgbClr val="0070C0"/>
                </a:solidFill>
              </a:rPr>
              <a:t>memory</a:t>
            </a:r>
          </a:p>
        </p:txBody>
      </p:sp>
      <p:sp>
        <p:nvSpPr>
          <p:cNvPr id="35" name="TextBox 34">
            <a:extLst>
              <a:ext uri="{FF2B5EF4-FFF2-40B4-BE49-F238E27FC236}">
                <a16:creationId xmlns:a16="http://schemas.microsoft.com/office/drawing/2014/main" id="{2E117D25-9F24-D644-99F6-42DB7D00BAFA}"/>
              </a:ext>
            </a:extLst>
          </p:cNvPr>
          <p:cNvSpPr txBox="1"/>
          <p:nvPr/>
        </p:nvSpPr>
        <p:spPr>
          <a:xfrm>
            <a:off x="1381731" y="3980282"/>
            <a:ext cx="389850" cy="369332"/>
          </a:xfrm>
          <a:prstGeom prst="rect">
            <a:avLst/>
          </a:prstGeom>
          <a:noFill/>
        </p:spPr>
        <p:txBody>
          <a:bodyPr wrap="none" rtlCol="0">
            <a:spAutoFit/>
          </a:bodyPr>
          <a:lstStyle/>
          <a:p>
            <a:r>
              <a:rPr lang="en-US" dirty="0">
                <a:solidFill>
                  <a:srgbClr val="0070C0"/>
                </a:solidFill>
              </a:rPr>
              <a:t>r0</a:t>
            </a:r>
          </a:p>
        </p:txBody>
      </p:sp>
      <p:sp>
        <p:nvSpPr>
          <p:cNvPr id="36" name="TextBox 35">
            <a:extLst>
              <a:ext uri="{FF2B5EF4-FFF2-40B4-BE49-F238E27FC236}">
                <a16:creationId xmlns:a16="http://schemas.microsoft.com/office/drawing/2014/main" id="{DBF81144-14DE-A44C-99D7-063E1BD0CDE2}"/>
              </a:ext>
            </a:extLst>
          </p:cNvPr>
          <p:cNvSpPr txBox="1"/>
          <p:nvPr/>
        </p:nvSpPr>
        <p:spPr>
          <a:xfrm>
            <a:off x="1444774" y="4716994"/>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0</a:t>
            </a:r>
          </a:p>
        </p:txBody>
      </p:sp>
      <p:grpSp>
        <p:nvGrpSpPr>
          <p:cNvPr id="8" name="Group 7">
            <a:extLst>
              <a:ext uri="{FF2B5EF4-FFF2-40B4-BE49-F238E27FC236}">
                <a16:creationId xmlns:a16="http://schemas.microsoft.com/office/drawing/2014/main" id="{BC057B55-48BA-034E-956D-4E9F268461D3}"/>
              </a:ext>
            </a:extLst>
          </p:cNvPr>
          <p:cNvGrpSpPr/>
          <p:nvPr/>
        </p:nvGrpSpPr>
        <p:grpSpPr>
          <a:xfrm>
            <a:off x="5811673" y="1016876"/>
            <a:ext cx="4446423" cy="5358888"/>
            <a:chOff x="5811673" y="1016876"/>
            <a:chExt cx="4446423" cy="5358888"/>
          </a:xfrm>
        </p:grpSpPr>
        <p:sp>
          <p:nvSpPr>
            <p:cNvPr id="6" name="Text Placeholder 7">
              <a:extLst>
                <a:ext uri="{FF2B5EF4-FFF2-40B4-BE49-F238E27FC236}">
                  <a16:creationId xmlns:a16="http://schemas.microsoft.com/office/drawing/2014/main" id="{E7099685-596E-0C4E-8CE7-89B293273617}"/>
                </a:ext>
              </a:extLst>
            </p:cNvPr>
            <p:cNvSpPr txBox="1">
              <a:spLocks/>
            </p:cNvSpPr>
            <p:nvPr/>
          </p:nvSpPr>
          <p:spPr>
            <a:xfrm>
              <a:off x="5811673" y="1016876"/>
              <a:ext cx="4446418" cy="639762"/>
            </a:xfrm>
            <a:prstGeom prst="rect">
              <a:avLst/>
            </a:prstGeom>
            <a:solidFill>
              <a:srgbClr val="0070C0"/>
            </a:solidFill>
          </p:spPr>
          <p:txBody>
            <a:bodyPr anchor="ct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solidFill>
                    <a:schemeClr val="bg1"/>
                  </a:solidFill>
                </a:rPr>
                <a:t>Signed (2’s complement)</a:t>
              </a:r>
              <a:endParaRPr lang="en-US" dirty="0">
                <a:solidFill>
                  <a:schemeClr val="bg1"/>
                </a:solidFill>
              </a:endParaRPr>
            </a:p>
          </p:txBody>
        </p:sp>
        <p:sp>
          <p:nvSpPr>
            <p:cNvPr id="7" name="Content Placeholder 8">
              <a:extLst>
                <a:ext uri="{FF2B5EF4-FFF2-40B4-BE49-F238E27FC236}">
                  <a16:creationId xmlns:a16="http://schemas.microsoft.com/office/drawing/2014/main" id="{6AF5F7BB-CE4B-D04C-AFBF-E2058E254F29}"/>
                </a:ext>
              </a:extLst>
            </p:cNvPr>
            <p:cNvSpPr txBox="1">
              <a:spLocks/>
            </p:cNvSpPr>
            <p:nvPr/>
          </p:nvSpPr>
          <p:spPr>
            <a:xfrm>
              <a:off x="5811673" y="1656638"/>
              <a:ext cx="4446423" cy="3536147"/>
            </a:xfrm>
            <a:prstGeom prst="rect">
              <a:avLst/>
            </a:prstGeom>
            <a:solidFill>
              <a:schemeClr val="accent4">
                <a:lumMod val="20000"/>
                <a:lumOff val="80000"/>
              </a:schemeClr>
            </a:solidFill>
            <a:ln>
              <a:solidFill>
                <a:schemeClr val="accent2"/>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Sign-Extend: Replicate sign bit</a:t>
              </a:r>
            </a:p>
            <a:p>
              <a:pPr marL="0" indent="0">
                <a:buFont typeface="Arial" panose="020B0604020202020204" pitchFamily="34" charset="0"/>
                <a:buNone/>
              </a:pPr>
              <a:r>
                <a:rPr lang="en-US" dirty="0"/>
                <a:t>example </a:t>
              </a:r>
              <a:r>
                <a:rPr lang="en-US" dirty="0" err="1">
                  <a:solidFill>
                    <a:srgbClr val="0070C0"/>
                  </a:solidFill>
                  <a:latin typeface="Consolas" panose="020B0609020204030204" pitchFamily="49" charset="0"/>
                  <a:cs typeface="Consolas" panose="020B0609020204030204" pitchFamily="49" charset="0"/>
                </a:rPr>
                <a:t>ldrsb</a:t>
              </a:r>
              <a:endParaRPr lang="en-US" dirty="0">
                <a:solidFill>
                  <a:srgbClr val="0070C0"/>
                </a:solidFill>
                <a:latin typeface="Consolas" panose="020B0609020204030204" pitchFamily="49" charset="0"/>
                <a:cs typeface="Consolas" panose="020B0609020204030204" pitchFamily="49" charset="0"/>
              </a:endParaRPr>
            </a:p>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22" name="Rectangle 21">
              <a:extLst>
                <a:ext uri="{FF2B5EF4-FFF2-40B4-BE49-F238E27FC236}">
                  <a16:creationId xmlns:a16="http://schemas.microsoft.com/office/drawing/2014/main" id="{A7854A8E-8EEB-1444-B8D5-A639404B14A1}"/>
                </a:ext>
              </a:extLst>
            </p:cNvPr>
            <p:cNvSpPr/>
            <p:nvPr/>
          </p:nvSpPr>
          <p:spPr>
            <a:xfrm>
              <a:off x="5851360" y="5385164"/>
              <a:ext cx="4406736"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rPr>
                <a:t>Instructions that sign-extend:</a:t>
              </a:r>
            </a:p>
            <a:p>
              <a:pPr algn="ctr"/>
              <a:r>
                <a:rPr lang="en-US" sz="2400" dirty="0" err="1">
                  <a:solidFill>
                    <a:schemeClr val="tx2"/>
                  </a:solidFill>
                </a:rPr>
                <a:t>ldrsb</a:t>
              </a:r>
              <a:r>
                <a:rPr lang="en-US" sz="2400" dirty="0">
                  <a:solidFill>
                    <a:schemeClr val="tx2"/>
                  </a:solidFill>
                </a:rPr>
                <a:t>, </a:t>
              </a:r>
              <a:r>
                <a:rPr lang="en-US" sz="2400" dirty="0" err="1">
                  <a:solidFill>
                    <a:schemeClr val="tx2"/>
                  </a:solidFill>
                </a:rPr>
                <a:t>ldrsh</a:t>
              </a:r>
              <a:endParaRPr lang="en-US" sz="2400" dirty="0">
                <a:solidFill>
                  <a:schemeClr val="tx2"/>
                </a:solidFill>
              </a:endParaRPr>
            </a:p>
          </p:txBody>
        </p:sp>
        <p:cxnSp>
          <p:nvCxnSpPr>
            <p:cNvPr id="37" name="Straight Arrow Connector 36">
              <a:extLst>
                <a:ext uri="{FF2B5EF4-FFF2-40B4-BE49-F238E27FC236}">
                  <a16:creationId xmlns:a16="http://schemas.microsoft.com/office/drawing/2014/main" id="{03E6BDB8-C527-AA48-99EC-A2547284BFE0}"/>
                </a:ext>
              </a:extLst>
            </p:cNvPr>
            <p:cNvCxnSpPr/>
            <p:nvPr/>
          </p:nvCxnSpPr>
          <p:spPr>
            <a:xfrm>
              <a:off x="9499363" y="2849046"/>
              <a:ext cx="0" cy="91440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68B79267-FC4F-7A4D-A6C3-BB0DF781C5BF}"/>
                </a:ext>
              </a:extLst>
            </p:cNvPr>
            <p:cNvGrpSpPr/>
            <p:nvPr/>
          </p:nvGrpSpPr>
          <p:grpSpPr>
            <a:xfrm>
              <a:off x="6277015" y="3754935"/>
              <a:ext cx="3742224" cy="312089"/>
              <a:chOff x="1109197" y="2250436"/>
              <a:chExt cx="3742224" cy="312089"/>
            </a:xfrm>
          </p:grpSpPr>
          <p:sp>
            <p:nvSpPr>
              <p:cNvPr id="40" name="Rectangle 39">
                <a:extLst>
                  <a:ext uri="{FF2B5EF4-FFF2-40B4-BE49-F238E27FC236}">
                    <a16:creationId xmlns:a16="http://schemas.microsoft.com/office/drawing/2014/main" id="{0FD4C58D-0336-B541-ACC1-08C56CDF31F2}"/>
                  </a:ext>
                </a:extLst>
              </p:cNvPr>
              <p:cNvSpPr/>
              <p:nvPr/>
            </p:nvSpPr>
            <p:spPr>
              <a:xfrm>
                <a:off x="1109197"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1" name="Rectangle 40">
                <a:extLst>
                  <a:ext uri="{FF2B5EF4-FFF2-40B4-BE49-F238E27FC236}">
                    <a16:creationId xmlns:a16="http://schemas.microsoft.com/office/drawing/2014/main" id="{D6469D67-C33B-204E-9EEF-9317D5B5AA99}"/>
                  </a:ext>
                </a:extLst>
              </p:cNvPr>
              <p:cNvSpPr/>
              <p:nvPr/>
            </p:nvSpPr>
            <p:spPr>
              <a:xfrm>
                <a:off x="2044753"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2" name="Rectangle 41">
                <a:extLst>
                  <a:ext uri="{FF2B5EF4-FFF2-40B4-BE49-F238E27FC236}">
                    <a16:creationId xmlns:a16="http://schemas.microsoft.com/office/drawing/2014/main" id="{AD64300A-50CD-F94A-816B-D7839820D012}"/>
                  </a:ext>
                </a:extLst>
              </p:cNvPr>
              <p:cNvSpPr/>
              <p:nvPr/>
            </p:nvSpPr>
            <p:spPr>
              <a:xfrm>
                <a:off x="2980309"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0xff</a:t>
                </a:r>
              </a:p>
            </p:txBody>
          </p:sp>
          <p:sp>
            <p:nvSpPr>
              <p:cNvPr id="43" name="Rectangle 42">
                <a:extLst>
                  <a:ext uri="{FF2B5EF4-FFF2-40B4-BE49-F238E27FC236}">
                    <a16:creationId xmlns:a16="http://schemas.microsoft.com/office/drawing/2014/main" id="{B4D4A90B-7815-DF44-81CF-6BBC34871FAC}"/>
                  </a:ext>
                </a:extLst>
              </p:cNvPr>
              <p:cNvSpPr/>
              <p:nvPr/>
            </p:nvSpPr>
            <p:spPr>
              <a:xfrm>
                <a:off x="3915865"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Left Brace 43">
              <a:extLst>
                <a:ext uri="{FF2B5EF4-FFF2-40B4-BE49-F238E27FC236}">
                  <a16:creationId xmlns:a16="http://schemas.microsoft.com/office/drawing/2014/main" id="{27DC1349-D4F5-1A43-9F46-8769BA3E1CEC}"/>
                </a:ext>
              </a:extLst>
            </p:cNvPr>
            <p:cNvSpPr/>
            <p:nvPr/>
          </p:nvSpPr>
          <p:spPr>
            <a:xfrm rot="16200000">
              <a:off x="7499339" y="2855413"/>
              <a:ext cx="362024" cy="2806668"/>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51243A9C-F934-234F-8D5C-3A4243D3C36F}"/>
                </a:ext>
              </a:extLst>
            </p:cNvPr>
            <p:cNvSpPr txBox="1"/>
            <p:nvPr/>
          </p:nvSpPr>
          <p:spPr>
            <a:xfrm>
              <a:off x="9058348" y="2210988"/>
              <a:ext cx="1018227" cy="369332"/>
            </a:xfrm>
            <a:prstGeom prst="rect">
              <a:avLst/>
            </a:prstGeom>
            <a:noFill/>
          </p:spPr>
          <p:txBody>
            <a:bodyPr wrap="none" rtlCol="0">
              <a:spAutoFit/>
            </a:bodyPr>
            <a:lstStyle/>
            <a:p>
              <a:r>
                <a:rPr lang="en-US" dirty="0">
                  <a:solidFill>
                    <a:srgbClr val="0070C0"/>
                  </a:solidFill>
                </a:rPr>
                <a:t>memory</a:t>
              </a:r>
            </a:p>
          </p:txBody>
        </p:sp>
        <p:sp>
          <p:nvSpPr>
            <p:cNvPr id="46" name="TextBox 45">
              <a:extLst>
                <a:ext uri="{FF2B5EF4-FFF2-40B4-BE49-F238E27FC236}">
                  <a16:creationId xmlns:a16="http://schemas.microsoft.com/office/drawing/2014/main" id="{541CC6D2-CEF8-BE41-80FB-2CC72384E1C7}"/>
                </a:ext>
              </a:extLst>
            </p:cNvPr>
            <p:cNvSpPr txBox="1"/>
            <p:nvPr/>
          </p:nvSpPr>
          <p:spPr>
            <a:xfrm>
              <a:off x="5902685" y="3703047"/>
              <a:ext cx="389850" cy="369332"/>
            </a:xfrm>
            <a:prstGeom prst="rect">
              <a:avLst/>
            </a:prstGeom>
            <a:noFill/>
          </p:spPr>
          <p:txBody>
            <a:bodyPr wrap="none" rtlCol="0">
              <a:spAutoFit/>
            </a:bodyPr>
            <a:lstStyle/>
            <a:p>
              <a:r>
                <a:rPr lang="en-US" dirty="0">
                  <a:solidFill>
                    <a:srgbClr val="0070C0"/>
                  </a:solidFill>
                </a:rPr>
                <a:t>r0</a:t>
              </a:r>
            </a:p>
          </p:txBody>
        </p:sp>
        <p:sp>
          <p:nvSpPr>
            <p:cNvPr id="47" name="TextBox 46">
              <a:extLst>
                <a:ext uri="{FF2B5EF4-FFF2-40B4-BE49-F238E27FC236}">
                  <a16:creationId xmlns:a16="http://schemas.microsoft.com/office/drawing/2014/main" id="{B8604FC9-6C5D-2340-A074-F13018C16D37}"/>
                </a:ext>
              </a:extLst>
            </p:cNvPr>
            <p:cNvSpPr txBox="1"/>
            <p:nvPr/>
          </p:nvSpPr>
          <p:spPr>
            <a:xfrm>
              <a:off x="5965728" y="4439759"/>
              <a:ext cx="4083169" cy="369332"/>
            </a:xfrm>
            <a:prstGeom prst="rect">
              <a:avLst/>
            </a:prstGeom>
            <a:solidFill>
              <a:schemeClr val="bg1"/>
            </a:solidFill>
            <a:ln w="28575">
              <a:solidFill>
                <a:srgbClr val="0070C0"/>
              </a:solidFill>
            </a:ln>
          </p:spPr>
          <p:txBody>
            <a:bodyPr wrap="none" rtlCol="0">
              <a:spAutoFit/>
            </a:bodyPr>
            <a:lstStyle/>
            <a:p>
              <a:r>
                <a:rPr lang="en-US" dirty="0">
                  <a:solidFill>
                    <a:srgbClr val="0070C0"/>
                  </a:solidFill>
                </a:rPr>
                <a:t>Overwrite the upper three bytes with 1</a:t>
              </a:r>
            </a:p>
          </p:txBody>
        </p:sp>
        <p:sp>
          <p:nvSpPr>
            <p:cNvPr id="48" name="Rectangle 47">
              <a:extLst>
                <a:ext uri="{FF2B5EF4-FFF2-40B4-BE49-F238E27FC236}">
                  <a16:creationId xmlns:a16="http://schemas.microsoft.com/office/drawing/2014/main" id="{B33299C0-BA68-2E44-B511-41A600943C43}"/>
                </a:ext>
              </a:extLst>
            </p:cNvPr>
            <p:cNvSpPr/>
            <p:nvPr/>
          </p:nvSpPr>
          <p:spPr>
            <a:xfrm>
              <a:off x="8173666" y="2558640"/>
              <a:ext cx="1820034"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0b </a:t>
              </a:r>
              <a:r>
                <a:rPr lang="en-US" sz="2000" dirty="0">
                  <a:solidFill>
                    <a:srgbClr val="FF0000"/>
                  </a:solidFill>
                </a:rPr>
                <a:t>1</a:t>
              </a:r>
              <a:r>
                <a:rPr lang="en-US" sz="2000" dirty="0">
                  <a:solidFill>
                    <a:schemeClr val="accent6"/>
                  </a:solidFill>
                </a:rPr>
                <a:t>110 0001</a:t>
              </a:r>
            </a:p>
          </p:txBody>
        </p:sp>
        <p:cxnSp>
          <p:nvCxnSpPr>
            <p:cNvPr id="50" name="Straight Arrow Connector 49">
              <a:extLst>
                <a:ext uri="{FF2B5EF4-FFF2-40B4-BE49-F238E27FC236}">
                  <a16:creationId xmlns:a16="http://schemas.microsoft.com/office/drawing/2014/main" id="{5C3D3139-C1E8-E248-AFFD-509E0937AA4D}"/>
                </a:ext>
              </a:extLst>
            </p:cNvPr>
            <p:cNvCxnSpPr/>
            <p:nvPr/>
          </p:nvCxnSpPr>
          <p:spPr>
            <a:xfrm flipH="1">
              <a:off x="6902245" y="2822703"/>
              <a:ext cx="1858297"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26731AE-DE69-4146-8965-CF8316AB8D69}"/>
                </a:ext>
              </a:extLst>
            </p:cNvPr>
            <p:cNvCxnSpPr>
              <a:cxnSpLocks/>
            </p:cNvCxnSpPr>
            <p:nvPr/>
          </p:nvCxnSpPr>
          <p:spPr>
            <a:xfrm flipH="1">
              <a:off x="7724169" y="2831253"/>
              <a:ext cx="1036373" cy="92809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470F98E-7B13-D944-9A58-FC50F13CC52E}"/>
                </a:ext>
              </a:extLst>
            </p:cNvPr>
            <p:cNvCxnSpPr>
              <a:cxnSpLocks/>
            </p:cNvCxnSpPr>
            <p:nvPr/>
          </p:nvCxnSpPr>
          <p:spPr>
            <a:xfrm flipH="1">
              <a:off x="8638313" y="2811991"/>
              <a:ext cx="122229" cy="932232"/>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BD12F90B-36DA-6A45-8647-EB3F348D12A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1282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505421" y="119999"/>
            <a:ext cx="10515600" cy="432092"/>
          </a:xfrm>
        </p:spPr>
        <p:txBody>
          <a:bodyPr/>
          <a:lstStyle/>
          <a:p>
            <a:r>
              <a:rPr lang="en-US" dirty="0"/>
              <a:t>Assembler Directives: .</a:t>
            </a:r>
            <a:r>
              <a:rPr lang="en-US" dirty="0" err="1"/>
              <a:t>equ</a:t>
            </a:r>
            <a:r>
              <a:rPr lang="en-US" dirty="0"/>
              <a:t> and .</a:t>
            </a:r>
            <a:r>
              <a:rPr lang="en-US" dirty="0" err="1"/>
              <a:t>equiv</a:t>
            </a:r>
            <a:endParaRPr lang="en-US" dirty="0"/>
          </a:p>
        </p:txBody>
      </p:sp>
      <p:sp>
        <p:nvSpPr>
          <p:cNvPr id="2" name="Content Placeholder 1">
            <a:extLst>
              <a:ext uri="{FF2B5EF4-FFF2-40B4-BE49-F238E27FC236}">
                <a16:creationId xmlns:a16="http://schemas.microsoft.com/office/drawing/2014/main" id="{3F998106-2314-154E-B9E2-5116996DC8E0}"/>
              </a:ext>
            </a:extLst>
          </p:cNvPr>
          <p:cNvSpPr>
            <a:spLocks noGrp="1"/>
          </p:cNvSpPr>
          <p:nvPr>
            <p:ph sz="quarter" idx="17"/>
          </p:nvPr>
        </p:nvSpPr>
        <p:spPr>
          <a:xfrm>
            <a:off x="588933" y="2539712"/>
            <a:ext cx="11014134" cy="3027711"/>
          </a:xfrm>
          <a:solidFill>
            <a:schemeClr val="accent4">
              <a:lumMod val="20000"/>
              <a:lumOff val="80000"/>
            </a:schemeClr>
          </a:solidFill>
          <a:ln>
            <a:solidFill>
              <a:schemeClr val="accent1"/>
            </a:solidFill>
          </a:ln>
        </p:spPr>
        <p:txBody>
          <a:bodyPr/>
          <a:lstStyle/>
          <a:p>
            <a:pPr marL="0" indent="0">
              <a:lnSpc>
                <a:spcPct val="100000"/>
              </a:lnSpc>
              <a:buNone/>
            </a:pPr>
            <a:r>
              <a:rPr lang="en-US" sz="2200" dirty="0">
                <a:solidFill>
                  <a:srgbClr val="0070C0"/>
                </a:solidFill>
                <a:latin typeface="Consolas" panose="020B0609020204030204" pitchFamily="49" charset="0"/>
                <a:cs typeface="Consolas" panose="020B0609020204030204" pitchFamily="49" charset="0"/>
              </a:rPr>
              <a:t>.</a:t>
            </a:r>
            <a:r>
              <a:rPr lang="en-US" sz="2200" dirty="0" err="1">
                <a:solidFill>
                  <a:srgbClr val="7030A0"/>
                </a:solidFill>
                <a:latin typeface="Consolas" panose="020B0609020204030204" pitchFamily="49" charset="0"/>
                <a:cs typeface="Consolas" panose="020B0609020204030204" pitchFamily="49" charset="0"/>
              </a:rPr>
              <a:t>equ</a:t>
            </a:r>
            <a:r>
              <a:rPr lang="en-US" sz="2200" dirty="0">
                <a:solidFill>
                  <a:srgbClr val="0070C0"/>
                </a:solidFill>
                <a:latin typeface="Consolas" panose="020B0609020204030204" pitchFamily="49" charset="0"/>
                <a:cs typeface="Consolas" panose="020B0609020204030204" pitchFamily="49" charset="0"/>
              </a:rPr>
              <a:t> </a:t>
            </a:r>
            <a:r>
              <a:rPr lang="en-US" sz="2200" dirty="0">
                <a:solidFill>
                  <a:srgbClr val="F3753F"/>
                </a:solidFill>
                <a:latin typeface="Consolas" panose="020B0609020204030204" pitchFamily="49" charset="0"/>
                <a:cs typeface="Consolas" panose="020B0609020204030204" pitchFamily="49" charset="0"/>
              </a:rPr>
              <a:t>&lt;symbol&gt;, </a:t>
            </a:r>
            <a:r>
              <a:rPr lang="en-US" sz="2200" dirty="0">
                <a:solidFill>
                  <a:schemeClr val="accent1"/>
                </a:solidFill>
                <a:latin typeface="Consolas" panose="020B0609020204030204" pitchFamily="49" charset="0"/>
                <a:cs typeface="Consolas" panose="020B0609020204030204" pitchFamily="49" charset="0"/>
              </a:rPr>
              <a:t>&lt;expression&gt;</a:t>
            </a:r>
          </a:p>
          <a:p>
            <a:pPr lvl="1"/>
            <a:r>
              <a:rPr lang="en-US" sz="2200" dirty="0">
                <a:solidFill>
                  <a:schemeClr val="accent1"/>
                </a:solidFill>
              </a:rPr>
              <a:t>Defines </a:t>
            </a:r>
            <a:r>
              <a:rPr lang="en-US" sz="2200" dirty="0">
                <a:solidFill>
                  <a:schemeClr val="tx2"/>
                </a:solidFill>
              </a:rPr>
              <a:t>and</a:t>
            </a:r>
            <a:r>
              <a:rPr lang="en-US" sz="2200" dirty="0">
                <a:solidFill>
                  <a:schemeClr val="accent1"/>
                </a:solidFill>
              </a:rPr>
              <a:t> sets the value </a:t>
            </a:r>
            <a:r>
              <a:rPr lang="en-US" sz="2200" dirty="0"/>
              <a:t>of a </a:t>
            </a:r>
            <a:r>
              <a:rPr lang="en-US" sz="2200" dirty="0">
                <a:solidFill>
                  <a:srgbClr val="00B050"/>
                </a:solidFill>
              </a:rPr>
              <a:t>symbol</a:t>
            </a:r>
            <a:r>
              <a:rPr lang="en-US" sz="2200" dirty="0"/>
              <a:t> to the </a:t>
            </a:r>
            <a:r>
              <a:rPr lang="en-US" sz="2200" dirty="0">
                <a:solidFill>
                  <a:schemeClr val="accent1"/>
                </a:solidFill>
              </a:rPr>
              <a:t>evaluation</a:t>
            </a:r>
            <a:r>
              <a:rPr lang="en-US" sz="2200" dirty="0"/>
              <a:t> of the </a:t>
            </a:r>
            <a:r>
              <a:rPr lang="en-US" sz="2200" dirty="0">
                <a:solidFill>
                  <a:schemeClr val="accent1"/>
                </a:solidFill>
              </a:rPr>
              <a:t>expression </a:t>
            </a:r>
          </a:p>
          <a:p>
            <a:pPr lvl="1"/>
            <a:r>
              <a:rPr lang="en-US" sz="2200" dirty="0"/>
              <a:t>Used for specifying constants, like a </a:t>
            </a:r>
            <a:r>
              <a:rPr lang="en-US" sz="2200" dirty="0">
                <a:solidFill>
                  <a:srgbClr val="2C895B"/>
                </a:solidFill>
                <a:latin typeface="Consolas" panose="020B0609020204030204" pitchFamily="49" charset="0"/>
                <a:cs typeface="Consolas" panose="020B0609020204030204" pitchFamily="49" charset="0"/>
              </a:rPr>
              <a:t>#define </a:t>
            </a:r>
            <a:r>
              <a:rPr lang="en-US" sz="2200" dirty="0"/>
              <a:t>in C</a:t>
            </a:r>
          </a:p>
          <a:p>
            <a:pPr lvl="1"/>
            <a:r>
              <a:rPr lang="en-US" sz="2200" dirty="0"/>
              <a:t>You can </a:t>
            </a:r>
            <a:r>
              <a:rPr lang="en-US" sz="2200" dirty="0">
                <a:solidFill>
                  <a:srgbClr val="C00000"/>
                </a:solidFill>
              </a:rPr>
              <a:t>(re)</a:t>
            </a:r>
            <a:r>
              <a:rPr lang="en-US" sz="2200" dirty="0"/>
              <a:t>set a symbol many times in the file, </a:t>
            </a:r>
            <a:r>
              <a:rPr lang="en-US" sz="2200" dirty="0">
                <a:solidFill>
                  <a:srgbClr val="C00000"/>
                </a:solidFill>
              </a:rPr>
              <a:t>last one seen applies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10240</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a:p>
            <a:pPr marL="354012" lvl="1" indent="0">
              <a:buNone/>
            </a:pP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other lines</a:t>
            </a:r>
          </a:p>
          <a:p>
            <a:pPr marL="354012" lvl="1" indent="0">
              <a:buNone/>
            </a:pPr>
            <a:r>
              <a:rPr lang="en-US" sz="2200" dirty="0">
                <a:latin typeface="Consolas" panose="020B0609020204030204" pitchFamily="49" charset="0"/>
                <a:cs typeface="Consolas" panose="020B0609020204030204" pitchFamily="49" charset="0"/>
              </a:rPr>
              <a:t>		.</a:t>
            </a:r>
            <a:r>
              <a:rPr lang="en-US" sz="2200" dirty="0" err="1">
                <a:solidFill>
                  <a:srgbClr val="7030A0"/>
                </a:solidFill>
                <a:latin typeface="Consolas" panose="020B0609020204030204" pitchFamily="49" charset="0"/>
                <a:cs typeface="Consolas" panose="020B0609020204030204" pitchFamily="49" charset="0"/>
              </a:rPr>
              <a:t>equ</a:t>
            </a:r>
            <a:r>
              <a:rPr lang="en-US" sz="2200" dirty="0">
                <a:latin typeface="Consolas" panose="020B0609020204030204" pitchFamily="49" charset="0"/>
                <a:cs typeface="Consolas" panose="020B0609020204030204" pitchFamily="49" charset="0"/>
              </a:rPr>
              <a:t>    </a:t>
            </a:r>
            <a:r>
              <a:rPr lang="en-US" sz="2200" dirty="0">
                <a:solidFill>
                  <a:schemeClr val="accent1"/>
                </a:solidFill>
                <a:latin typeface="Consolas" panose="020B0609020204030204" pitchFamily="49" charset="0"/>
                <a:cs typeface="Consolas" panose="020B0609020204030204" pitchFamily="49" charset="0"/>
              </a:rPr>
              <a:t>BLKSZ</a:t>
            </a:r>
            <a:r>
              <a:rPr lang="en-US" sz="2200" dirty="0">
                <a:latin typeface="Consolas" panose="020B0609020204030204" pitchFamily="49" charset="0"/>
                <a:cs typeface="Consolas" panose="020B0609020204030204" pitchFamily="49" charset="0"/>
              </a:rPr>
              <a:t>,  </a:t>
            </a:r>
            <a:r>
              <a:rPr lang="en-US" sz="2200" dirty="0">
                <a:solidFill>
                  <a:srgbClr val="F37440"/>
                </a:solidFill>
                <a:latin typeface="Consolas" panose="020B0609020204030204" pitchFamily="49" charset="0"/>
                <a:cs typeface="Consolas" panose="020B0609020204030204" pitchFamily="49" charset="0"/>
              </a:rPr>
              <a:t>1024</a:t>
            </a:r>
            <a:r>
              <a:rPr lang="en-US" sz="2200" dirty="0">
                <a:latin typeface="Consolas" panose="020B0609020204030204" pitchFamily="49" charset="0"/>
                <a:cs typeface="Consolas" panose="020B0609020204030204" pitchFamily="49" charset="0"/>
              </a:rPr>
              <a:t>        </a:t>
            </a:r>
            <a:r>
              <a:rPr lang="en-US" sz="2200" dirty="0">
                <a:solidFill>
                  <a:srgbClr val="00B050"/>
                </a:solidFill>
                <a:latin typeface="Consolas" panose="020B0609020204030204" pitchFamily="49" charset="0"/>
                <a:cs typeface="Consolas" panose="020B0609020204030204" pitchFamily="49" charset="0"/>
              </a:rPr>
              <a:t>// buffer size in bytes</a:t>
            </a: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1243737" y="706630"/>
            <a:ext cx="9210588"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10240</a:t>
            </a:r>
            <a:r>
              <a:rPr lang="en-US" sz="2000" dirty="0">
                <a:latin typeface="Consolas" panose="020B0609020204030204" pitchFamily="49" charset="0"/>
                <a:cs typeface="Consolas" panose="020B0609020204030204" pitchFamily="49" charset="0"/>
              </a:rPr>
              <a:t>	 // buffer size in bytes</a:t>
            </a: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BUFCNT</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100*4</a:t>
            </a:r>
            <a:r>
              <a:rPr lang="en-US" sz="2000" dirty="0">
                <a:solidFill>
                  <a:srgbClr val="0070C0"/>
                </a:solidFill>
                <a:latin typeface="Consolas" panose="020B0609020204030204" pitchFamily="49" charset="0"/>
                <a:cs typeface="Consolas" panose="020B0609020204030204" pitchFamily="49" charset="0"/>
              </a:rPr>
              <a:t>     // buffer for 100 </a:t>
            </a:r>
            <a:r>
              <a:rPr lang="en-US" sz="2000" dirty="0" err="1">
                <a:solidFill>
                  <a:srgbClr val="0070C0"/>
                </a:solidFill>
                <a:latin typeface="Consolas" panose="020B0609020204030204" pitchFamily="49" charset="0"/>
                <a:cs typeface="Consolas" panose="020B0609020204030204" pitchFamily="49" charset="0"/>
              </a:rPr>
              <a:t>ints</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chemeClr val="accent3"/>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BLKSZ</a:t>
            </a:r>
            <a:r>
              <a:rPr lang="en-US" sz="2000" dirty="0">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STRSZ * 4</a:t>
            </a:r>
            <a:r>
              <a:rPr lang="en-US" sz="2000" dirty="0">
                <a:latin typeface="Consolas" panose="020B0609020204030204" pitchFamily="49" charset="0"/>
                <a:cs typeface="Consolas" panose="020B0609020204030204" pitchFamily="49" charset="0"/>
              </a:rPr>
              <a:t>	 // redefine BLKSZ from here</a:t>
            </a:r>
          </a:p>
        </p:txBody>
      </p:sp>
      <p:sp>
        <p:nvSpPr>
          <p:cNvPr id="5" name="TextBox 4">
            <a:extLst>
              <a:ext uri="{FF2B5EF4-FFF2-40B4-BE49-F238E27FC236}">
                <a16:creationId xmlns:a16="http://schemas.microsoft.com/office/drawing/2014/main" id="{C6C6F422-5302-8E46-8B68-5B106179316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9006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865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296442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95E3BE-1A73-2642-DC71-7F5582B1238E}"/>
              </a:ext>
            </a:extLst>
          </p:cNvPr>
          <p:cNvSpPr>
            <a:spLocks noGrp="1"/>
          </p:cNvSpPr>
          <p:nvPr>
            <p:ph type="title"/>
          </p:nvPr>
        </p:nvSpPr>
        <p:spPr>
          <a:xfrm>
            <a:off x="496577" y="79997"/>
            <a:ext cx="10515600" cy="542316"/>
          </a:xfrm>
        </p:spPr>
        <p:txBody>
          <a:bodyPr/>
          <a:lstStyle/>
          <a:p>
            <a:r>
              <a:rPr lang="en-US" dirty="0"/>
              <a:t>Example: Assembler Directive and Instructions</a:t>
            </a:r>
          </a:p>
        </p:txBody>
      </p:sp>
      <p:sp>
        <p:nvSpPr>
          <p:cNvPr id="7" name="Rounded Rectangle 6">
            <a:extLst>
              <a:ext uri="{FF2B5EF4-FFF2-40B4-BE49-F238E27FC236}">
                <a16:creationId xmlns:a16="http://schemas.microsoft.com/office/drawing/2014/main" id="{425E69F9-C325-2F00-F87E-A9F19DD07602}"/>
              </a:ext>
            </a:extLst>
          </p:cNvPr>
          <p:cNvSpPr/>
          <p:nvPr/>
        </p:nvSpPr>
        <p:spPr bwMode="auto">
          <a:xfrm>
            <a:off x="3415190" y="1471186"/>
            <a:ext cx="8124142" cy="3135392"/>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  10              	      </a:t>
            </a:r>
            <a:r>
              <a:rPr lang="en-US" sz="2400" dirty="0">
                <a:solidFill>
                  <a:srgbClr val="7030A0"/>
                </a:solidFill>
                <a:latin typeface="Consolas" panose="020B0609020204030204" pitchFamily="49" charset="0"/>
                <a:cs typeface="Consolas" panose="020B0609020204030204" pitchFamily="49" charset="0"/>
              </a:rPr>
              <a:t>.</a:t>
            </a:r>
            <a:r>
              <a:rPr lang="en-US" sz="2400" dirty="0" err="1">
                <a:solidFill>
                  <a:srgbClr val="7030A0"/>
                </a:solidFill>
                <a:latin typeface="Consolas" panose="020B0609020204030204" pitchFamily="49" charset="0"/>
                <a:cs typeface="Consolas" panose="020B0609020204030204" pitchFamily="49" charset="0"/>
              </a:rPr>
              <a:t>equ</a:t>
            </a:r>
            <a:r>
              <a:rPr lang="en-US" sz="2400" dirty="0">
                <a:solidFill>
                  <a:srgbClr val="7030A0"/>
                </a:solidFill>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NULL</a:t>
            </a:r>
            <a:r>
              <a:rPr lang="en-US" sz="2400" dirty="0">
                <a:latin typeface="Consolas" panose="020B0609020204030204" pitchFamily="49" charset="0"/>
                <a:cs typeface="Consolas" panose="020B0609020204030204" pitchFamily="49" charset="0"/>
              </a:rPr>
              <a:t>, 0</a:t>
            </a:r>
          </a:p>
          <a:p>
            <a:r>
              <a:rPr lang="en-US" sz="2400" dirty="0">
                <a:latin typeface="Consolas" panose="020B0609020204030204" pitchFamily="49" charset="0"/>
                <a:cs typeface="Consolas" panose="020B0609020204030204" pitchFamily="49" charset="0"/>
              </a:rPr>
              <a:t>  11              	</a:t>
            </a:r>
            <a:r>
              <a:rPr lang="en-US" sz="2400" dirty="0">
                <a:solidFill>
                  <a:srgbClr val="C00000"/>
                </a:solidFill>
                <a:latin typeface="Consolas" panose="020B0609020204030204" pitchFamily="49" charset="0"/>
                <a:cs typeface="Consolas" panose="020B0609020204030204" pitchFamily="49" charset="0"/>
              </a:rPr>
              <a:t>main</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12 300</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a:t>
            </a:r>
            <a:r>
              <a:rPr lang="en-US" sz="2400" dirty="0">
                <a:solidFill>
                  <a:schemeClr val="tx2"/>
                </a:solidFill>
                <a:latin typeface="Consolas" panose="020B0609020204030204" pitchFamily="49" charset="0"/>
                <a:cs typeface="Consolas" panose="020B0609020204030204" pitchFamily="49" charset="0"/>
              </a:rPr>
              <a:t>0</a:t>
            </a:r>
            <a:r>
              <a:rPr lang="en-US" sz="2400" dirty="0">
                <a:solidFill>
                  <a:srgbClr val="7030A0"/>
                </a:solidFill>
                <a:latin typeface="Consolas" panose="020B0609020204030204" pitchFamily="49" charset="0"/>
                <a:cs typeface="Consolas" panose="020B0609020204030204" pitchFamily="49" charset="0"/>
              </a:rPr>
              <a:t>3</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0A0E1        	 mov     r</a:t>
            </a:r>
            <a:r>
              <a:rPr lang="en-US" sz="2400" dirty="0">
                <a:solidFill>
                  <a:schemeClr val="accent5"/>
                </a:solidFill>
                <a:latin typeface="Consolas" panose="020B0609020204030204" pitchFamily="49" charset="0"/>
                <a:cs typeface="Consolas" panose="020B0609020204030204" pitchFamily="49" charset="0"/>
              </a:rPr>
              <a:t>1</a:t>
            </a:r>
            <a:r>
              <a:rPr lang="en-US" sz="2400" dirty="0">
                <a:latin typeface="Consolas" panose="020B0609020204030204" pitchFamily="49" charset="0"/>
                <a:cs typeface="Consolas" panose="020B0609020204030204" pitchFamily="49" charset="0"/>
              </a:rPr>
              <a:t>, r</a:t>
            </a:r>
            <a:r>
              <a:rPr lang="en-US" sz="2400" dirty="0">
                <a:solidFill>
                  <a:srgbClr val="7030A0"/>
                </a:solidFill>
                <a:latin typeface="Consolas" panose="020B0609020204030204" pitchFamily="49" charset="0"/>
                <a:cs typeface="Consolas" panose="020B0609020204030204" pitchFamily="49" charset="0"/>
              </a:rPr>
              <a:t>3</a:t>
            </a:r>
            <a:r>
              <a:rPr lang="en-US" sz="2400" dirty="0">
                <a:latin typeface="Consolas" panose="020B0609020204030204" pitchFamily="49" charset="0"/>
                <a:cs typeface="Consolas" panose="020B0609020204030204" pitchFamily="49" charset="0"/>
              </a:rPr>
              <a:t> </a:t>
            </a:r>
          </a:p>
          <a:p>
            <a:r>
              <a:rPr lang="en-US" sz="2400" dirty="0">
                <a:latin typeface="Consolas" panose="020B0609020204030204" pitchFamily="49" charset="0"/>
                <a:cs typeface="Consolas" panose="020B0609020204030204" pitchFamily="49" charset="0"/>
              </a:rPr>
              <a:t>  13              	.</a:t>
            </a:r>
            <a:r>
              <a:rPr lang="en-US" sz="2400" dirty="0" err="1">
                <a:solidFill>
                  <a:srgbClr val="C00000"/>
                </a:solidFill>
                <a:latin typeface="Consolas" panose="020B0609020204030204" pitchFamily="49" charset="0"/>
                <a:cs typeface="Consolas" panose="020B0609020204030204" pitchFamily="49" charset="0"/>
              </a:rPr>
              <a:t>Lloop</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14 300</a:t>
            </a:r>
            <a:r>
              <a:rPr lang="en-US" sz="2400" dirty="0">
                <a:solidFill>
                  <a:srgbClr val="FF0000"/>
                </a:solidFill>
                <a:latin typeface="Consolas" panose="020B0609020204030204" pitchFamily="49" charset="0"/>
                <a:cs typeface="Consolas" panose="020B0609020204030204" pitchFamily="49" charset="0"/>
              </a:rPr>
              <a:t>4</a:t>
            </a:r>
            <a:r>
              <a:rPr lang="en-US" sz="2400" dirty="0">
                <a:latin typeface="Consolas" panose="020B0609020204030204" pitchFamily="49" charset="0"/>
                <a:cs typeface="Consolas" panose="020B0609020204030204" pitchFamily="49" charset="0"/>
              </a:rPr>
              <a:t> 043083E2          add     r3, r3, 4</a:t>
            </a:r>
          </a:p>
          <a:p>
            <a:r>
              <a:rPr lang="en-US" sz="2400" dirty="0">
                <a:latin typeface="Consolas" panose="020B0609020204030204" pitchFamily="49" charset="0"/>
                <a:cs typeface="Consolas" panose="020B0609020204030204" pitchFamily="49" charset="0"/>
              </a:rPr>
              <a:t>  15 300</a:t>
            </a:r>
            <a:r>
              <a:rPr lang="en-US" sz="2400" dirty="0">
                <a:solidFill>
                  <a:srgbClr val="FF0000"/>
                </a:solidFill>
                <a:latin typeface="Consolas" panose="020B0609020204030204" pitchFamily="49" charset="0"/>
                <a:cs typeface="Consolas" panose="020B0609020204030204" pitchFamily="49" charset="0"/>
              </a:rPr>
              <a:t>8</a:t>
            </a:r>
            <a:r>
              <a:rPr lang="en-US" sz="2400" dirty="0">
                <a:latin typeface="Consolas" panose="020B0609020204030204" pitchFamily="49" charset="0"/>
                <a:cs typeface="Consolas" panose="020B0609020204030204" pitchFamily="49" charset="0"/>
              </a:rPr>
              <a:t> 001093E5         	 </a:t>
            </a:r>
            <a:r>
              <a:rPr lang="en-US" sz="2400" dirty="0" err="1">
                <a:latin typeface="Consolas" panose="020B0609020204030204" pitchFamily="49" charset="0"/>
                <a:cs typeface="Consolas" panose="020B0609020204030204" pitchFamily="49" charset="0"/>
              </a:rPr>
              <a:t>ldr</a:t>
            </a:r>
            <a:r>
              <a:rPr lang="en-US" sz="2400" dirty="0">
                <a:latin typeface="Consolas" panose="020B0609020204030204" pitchFamily="49" charset="0"/>
                <a:cs typeface="Consolas" panose="020B0609020204030204" pitchFamily="49" charset="0"/>
              </a:rPr>
              <a:t>     r1, [r3]</a:t>
            </a:r>
          </a:p>
          <a:p>
            <a:r>
              <a:rPr lang="en-US" sz="2400" dirty="0">
                <a:latin typeface="Consolas" panose="020B0609020204030204" pitchFamily="49" charset="0"/>
                <a:cs typeface="Consolas" panose="020B0609020204030204" pitchFamily="49" charset="0"/>
              </a:rPr>
              <a:t>  16 300</a:t>
            </a:r>
            <a:r>
              <a:rPr lang="en-US" sz="2400" dirty="0">
                <a:solidFill>
                  <a:srgbClr val="FF0000"/>
                </a:solidFill>
                <a:latin typeface="Consolas" panose="020B0609020204030204" pitchFamily="49" charset="0"/>
                <a:cs typeface="Consolas" panose="020B0609020204030204" pitchFamily="49" charset="0"/>
              </a:rPr>
              <a:t>c</a:t>
            </a:r>
            <a:r>
              <a:rPr lang="en-US" sz="2400" dirty="0">
                <a:latin typeface="Consolas" panose="020B0609020204030204" pitchFamily="49" charset="0"/>
                <a:cs typeface="Consolas" panose="020B0609020204030204" pitchFamily="49" charset="0"/>
              </a:rPr>
              <a:t> </a:t>
            </a:r>
            <a:r>
              <a:rPr lang="en-US" sz="2400" dirty="0">
                <a:solidFill>
                  <a:srgbClr val="F37440"/>
                </a:solidFill>
                <a:latin typeface="Consolas" panose="020B0609020204030204" pitchFamily="49" charset="0"/>
                <a:cs typeface="Consolas" panose="020B0609020204030204" pitchFamily="49" charset="0"/>
              </a:rPr>
              <a:t>00</a:t>
            </a:r>
            <a:r>
              <a:rPr lang="en-US" sz="2400" dirty="0">
                <a:latin typeface="Consolas" panose="020B0609020204030204" pitchFamily="49" charset="0"/>
                <a:cs typeface="Consolas" panose="020B0609020204030204" pitchFamily="49" charset="0"/>
              </a:rPr>
              <a:t>0051E3         	 </a:t>
            </a:r>
            <a:r>
              <a:rPr lang="en-US" sz="2400" dirty="0" err="1">
                <a:latin typeface="Consolas" panose="020B0609020204030204" pitchFamily="49" charset="0"/>
                <a:cs typeface="Consolas" panose="020B0609020204030204" pitchFamily="49" charset="0"/>
              </a:rPr>
              <a:t>cmp</a:t>
            </a:r>
            <a:r>
              <a:rPr lang="en-US" sz="2400" dirty="0">
                <a:latin typeface="Consolas" panose="020B0609020204030204" pitchFamily="49" charset="0"/>
                <a:cs typeface="Consolas" panose="020B0609020204030204" pitchFamily="49" charset="0"/>
              </a:rPr>
              <a:t>     r1, </a:t>
            </a:r>
            <a:r>
              <a:rPr lang="en-US" sz="2400" dirty="0">
                <a:solidFill>
                  <a:srgbClr val="F37440"/>
                </a:solidFill>
                <a:latin typeface="Consolas" panose="020B0609020204030204" pitchFamily="49" charset="0"/>
                <a:cs typeface="Consolas" panose="020B0609020204030204" pitchFamily="49" charset="0"/>
              </a:rPr>
              <a:t>NULL</a:t>
            </a:r>
          </a:p>
          <a:p>
            <a:r>
              <a:rPr lang="en-US" sz="2400" dirty="0">
                <a:latin typeface="Consolas" panose="020B0609020204030204" pitchFamily="49" charset="0"/>
                <a:cs typeface="Consolas" panose="020B0609020204030204" pitchFamily="49" charset="0"/>
              </a:rPr>
              <a:t>  17 301</a:t>
            </a:r>
            <a:r>
              <a:rPr lang="en-US" sz="2400" dirty="0">
                <a:solidFill>
                  <a:srgbClr val="FF0000"/>
                </a:solidFill>
                <a:latin typeface="Consolas" panose="020B0609020204030204" pitchFamily="49" charset="0"/>
                <a:cs typeface="Consolas" panose="020B0609020204030204" pitchFamily="49" charset="0"/>
              </a:rPr>
              <a:t>0</a:t>
            </a:r>
            <a:r>
              <a:rPr lang="en-US" sz="2400" dirty="0">
                <a:latin typeface="Consolas" panose="020B0609020204030204" pitchFamily="49" charset="0"/>
                <a:cs typeface="Consolas" panose="020B0609020204030204" pitchFamily="49" charset="0"/>
              </a:rPr>
              <a:t> FBFFFF1A         	 </a:t>
            </a:r>
            <a:r>
              <a:rPr lang="en-US" sz="2400" dirty="0" err="1">
                <a:latin typeface="Consolas" panose="020B0609020204030204" pitchFamily="49" charset="0"/>
                <a:cs typeface="Consolas" panose="020B0609020204030204" pitchFamily="49" charset="0"/>
              </a:rPr>
              <a:t>bne</a:t>
            </a:r>
            <a:r>
              <a:rPr lang="en-US" sz="2400" dirty="0">
                <a:latin typeface="Consolas" panose="020B0609020204030204" pitchFamily="49" charset="0"/>
                <a:cs typeface="Consolas" panose="020B0609020204030204" pitchFamily="49" charset="0"/>
              </a:rPr>
              <a:t>     </a:t>
            </a:r>
            <a:r>
              <a:rPr lang="en-US" sz="2400" dirty="0">
                <a:solidFill>
                  <a:srgbClr val="C00000"/>
                </a:solidFill>
                <a:latin typeface="Consolas" panose="020B0609020204030204" pitchFamily="49" charset="0"/>
                <a:cs typeface="Consolas" panose="020B0609020204030204" pitchFamily="49" charset="0"/>
              </a:rPr>
              <a:t>.</a:t>
            </a:r>
            <a:r>
              <a:rPr lang="en-US" sz="2400" dirty="0" err="1">
                <a:solidFill>
                  <a:srgbClr val="C00000"/>
                </a:solidFill>
                <a:latin typeface="Consolas" panose="020B0609020204030204" pitchFamily="49" charset="0"/>
                <a:cs typeface="Consolas" panose="020B0609020204030204" pitchFamily="49" charset="0"/>
              </a:rPr>
              <a:t>Lloop</a:t>
            </a:r>
            <a:endParaRPr lang="en-US" sz="2400" dirty="0">
              <a:solidFill>
                <a:srgbClr val="C00000"/>
              </a:solidFill>
              <a:latin typeface="Consolas" panose="020B0609020204030204" pitchFamily="49" charset="0"/>
              <a:cs typeface="Consolas" panose="020B0609020204030204" pitchFamily="49" charset="0"/>
            </a:endParaRPr>
          </a:p>
        </p:txBody>
      </p:sp>
      <p:grpSp>
        <p:nvGrpSpPr>
          <p:cNvPr id="9" name="Group 8">
            <a:extLst>
              <a:ext uri="{FF2B5EF4-FFF2-40B4-BE49-F238E27FC236}">
                <a16:creationId xmlns:a16="http://schemas.microsoft.com/office/drawing/2014/main" id="{DD7FD698-49A3-FE47-FBAC-89065F29B4F1}"/>
              </a:ext>
            </a:extLst>
          </p:cNvPr>
          <p:cNvGrpSpPr/>
          <p:nvPr/>
        </p:nvGrpSpPr>
        <p:grpSpPr>
          <a:xfrm>
            <a:off x="3694434" y="4462670"/>
            <a:ext cx="8233344" cy="2182248"/>
            <a:chOff x="1613684" y="-681747"/>
            <a:chExt cx="8233344" cy="2182248"/>
          </a:xfrm>
        </p:grpSpPr>
        <p:sp>
          <p:nvSpPr>
            <p:cNvPr id="10" name="TextBox 9">
              <a:extLst>
                <a:ext uri="{FF2B5EF4-FFF2-40B4-BE49-F238E27FC236}">
                  <a16:creationId xmlns:a16="http://schemas.microsoft.com/office/drawing/2014/main" id="{A7FA5A2B-627D-1CC6-47BB-908BB2C3689C}"/>
                </a:ext>
              </a:extLst>
            </p:cNvPr>
            <p:cNvSpPr txBox="1"/>
            <p:nvPr/>
          </p:nvSpPr>
          <p:spPr>
            <a:xfrm>
              <a:off x="1613684" y="792615"/>
              <a:ext cx="8233344"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rgbClr val="2C895B"/>
                  </a:solidFill>
                </a:rPr>
                <a:t>Instruction Memory Addresses </a:t>
              </a:r>
              <a:r>
                <a:rPr lang="en-US" sz="2000" dirty="0">
                  <a:solidFill>
                    <a:schemeClr val="accent1"/>
                  </a:solidFill>
                </a:rPr>
                <a:t>(lowest </a:t>
              </a:r>
              <a:r>
                <a:rPr lang="en-US" sz="2000" dirty="0">
                  <a:solidFill>
                    <a:srgbClr val="7030A0"/>
                  </a:solidFill>
                </a:rPr>
                <a:t>2-bits are always are 00)</a:t>
              </a:r>
            </a:p>
            <a:p>
              <a:r>
                <a:rPr lang="en-US" sz="2000" dirty="0">
                  <a:solidFill>
                    <a:schemeClr val="accent1"/>
                  </a:solidFill>
                </a:rPr>
                <a:t>Notice alignment and how addresses increase by 4 (32-bit instructions)</a:t>
              </a:r>
            </a:p>
          </p:txBody>
        </p:sp>
        <p:sp>
          <p:nvSpPr>
            <p:cNvPr id="11" name="Up Arrow 10">
              <a:extLst>
                <a:ext uri="{FF2B5EF4-FFF2-40B4-BE49-F238E27FC236}">
                  <a16:creationId xmlns:a16="http://schemas.microsoft.com/office/drawing/2014/main" id="{9598CB3F-24F8-F778-D33F-BD2AF5513D93}"/>
                </a:ext>
              </a:extLst>
            </p:cNvPr>
            <p:cNvSpPr/>
            <p:nvPr/>
          </p:nvSpPr>
          <p:spPr>
            <a:xfrm>
              <a:off x="2522260" y="-681747"/>
              <a:ext cx="147895" cy="14105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F1C00E8-910D-1B28-7A9C-722CAE8FFE0F}"/>
              </a:ext>
            </a:extLst>
          </p:cNvPr>
          <p:cNvGrpSpPr/>
          <p:nvPr/>
        </p:nvGrpSpPr>
        <p:grpSpPr>
          <a:xfrm>
            <a:off x="634877" y="1270846"/>
            <a:ext cx="2825729" cy="1347700"/>
            <a:chOff x="1993066" y="510899"/>
            <a:chExt cx="2825729" cy="1347700"/>
          </a:xfrm>
        </p:grpSpPr>
        <p:sp>
          <p:nvSpPr>
            <p:cNvPr id="15" name="TextBox 14">
              <a:extLst>
                <a:ext uri="{FF2B5EF4-FFF2-40B4-BE49-F238E27FC236}">
                  <a16:creationId xmlns:a16="http://schemas.microsoft.com/office/drawing/2014/main" id="{469913D8-FCAD-4A26-2958-04280DA501D9}"/>
                </a:ext>
              </a:extLst>
            </p:cNvPr>
            <p:cNvSpPr txBox="1"/>
            <p:nvPr/>
          </p:nvSpPr>
          <p:spPr>
            <a:xfrm>
              <a:off x="1993066" y="510899"/>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Regular label </a:t>
              </a:r>
              <a:r>
                <a:rPr lang="en-US" sz="2000" dirty="0">
                  <a:solidFill>
                    <a:srgbClr val="FF0000"/>
                  </a:solidFill>
                </a:rPr>
                <a:t>main</a:t>
              </a:r>
            </a:p>
            <a:p>
              <a:r>
                <a:rPr lang="en-US" sz="2000" dirty="0">
                  <a:solidFill>
                    <a:schemeClr val="accent1"/>
                  </a:solidFill>
                </a:rPr>
                <a:t>is associated with memory location </a:t>
              </a:r>
              <a:r>
                <a:rPr lang="en-US" sz="2000" dirty="0">
                  <a:solidFill>
                    <a:schemeClr val="tx2"/>
                  </a:solidFill>
                </a:rPr>
                <a:t>0x3000</a:t>
              </a:r>
            </a:p>
          </p:txBody>
        </p:sp>
        <p:sp>
          <p:nvSpPr>
            <p:cNvPr id="16" name="Up Arrow 15">
              <a:extLst>
                <a:ext uri="{FF2B5EF4-FFF2-40B4-BE49-F238E27FC236}">
                  <a16:creationId xmlns:a16="http://schemas.microsoft.com/office/drawing/2014/main" id="{9F099500-7481-EAF1-3767-EED510C8C65A}"/>
                </a:ext>
              </a:extLst>
            </p:cNvPr>
            <p:cNvSpPr/>
            <p:nvPr/>
          </p:nvSpPr>
          <p:spPr>
            <a:xfrm rot="5400000">
              <a:off x="4571447" y="1611251"/>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C012CD3-F33B-CCDF-3BC3-ACA54CD57B28}"/>
              </a:ext>
            </a:extLst>
          </p:cNvPr>
          <p:cNvGrpSpPr/>
          <p:nvPr/>
        </p:nvGrpSpPr>
        <p:grpSpPr>
          <a:xfrm>
            <a:off x="593034" y="2797133"/>
            <a:ext cx="2822156" cy="1381244"/>
            <a:chOff x="1996639" y="1177033"/>
            <a:chExt cx="2822156" cy="1381244"/>
          </a:xfrm>
        </p:grpSpPr>
        <p:sp>
          <p:nvSpPr>
            <p:cNvPr id="18" name="TextBox 17">
              <a:extLst>
                <a:ext uri="{FF2B5EF4-FFF2-40B4-BE49-F238E27FC236}">
                  <a16:creationId xmlns:a16="http://schemas.microsoft.com/office/drawing/2014/main" id="{2037D442-EC72-93CC-983B-3A3BD1222DE4}"/>
                </a:ext>
              </a:extLst>
            </p:cNvPr>
            <p:cNvSpPr txBox="1"/>
            <p:nvPr/>
          </p:nvSpPr>
          <p:spPr>
            <a:xfrm>
              <a:off x="1996639" y="1234838"/>
              <a:ext cx="2522194" cy="1323439"/>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rgbClr val="2C895B"/>
                  </a:solidFill>
                </a:rPr>
                <a:t>Local label </a:t>
              </a:r>
              <a:r>
                <a:rPr lang="en-US" sz="2000" dirty="0">
                  <a:solidFill>
                    <a:srgbClr val="FF0000"/>
                  </a:solidFill>
                </a:rPr>
                <a:t>.</a:t>
              </a:r>
              <a:r>
                <a:rPr lang="en-US" sz="2000" dirty="0" err="1">
                  <a:solidFill>
                    <a:srgbClr val="FF0000"/>
                  </a:solidFill>
                </a:rPr>
                <a:t>Lloop</a:t>
              </a:r>
              <a:endParaRPr lang="en-US" sz="2000" dirty="0">
                <a:solidFill>
                  <a:srgbClr val="FF0000"/>
                </a:solidFill>
              </a:endParaRPr>
            </a:p>
            <a:p>
              <a:r>
                <a:rPr lang="en-US" sz="2000" dirty="0">
                  <a:solidFill>
                    <a:schemeClr val="accent1"/>
                  </a:solidFill>
                </a:rPr>
                <a:t>is associated with memory location </a:t>
              </a:r>
              <a:r>
                <a:rPr lang="en-US" sz="2000" dirty="0">
                  <a:solidFill>
                    <a:schemeClr val="tx2"/>
                  </a:solidFill>
                </a:rPr>
                <a:t>0x3004</a:t>
              </a:r>
            </a:p>
          </p:txBody>
        </p:sp>
        <p:sp>
          <p:nvSpPr>
            <p:cNvPr id="19" name="Up Arrow 18">
              <a:extLst>
                <a:ext uri="{FF2B5EF4-FFF2-40B4-BE49-F238E27FC236}">
                  <a16:creationId xmlns:a16="http://schemas.microsoft.com/office/drawing/2014/main" id="{07CD21FE-D49F-30E5-7D9E-D5DC032560A5}"/>
                </a:ext>
              </a:extLst>
            </p:cNvPr>
            <p:cNvSpPr/>
            <p:nvPr/>
          </p:nvSpPr>
          <p:spPr>
            <a:xfrm rot="5400000">
              <a:off x="4571447" y="1124419"/>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767EBAD0-B5C1-C416-D9D3-B531EA26AFB8}"/>
              </a:ext>
            </a:extLst>
          </p:cNvPr>
          <p:cNvGrpSpPr/>
          <p:nvPr/>
        </p:nvGrpSpPr>
        <p:grpSpPr>
          <a:xfrm>
            <a:off x="4486029" y="608499"/>
            <a:ext cx="4472012" cy="981055"/>
            <a:chOff x="4234666" y="627473"/>
            <a:chExt cx="4472012" cy="981055"/>
          </a:xfrm>
        </p:grpSpPr>
        <p:grpSp>
          <p:nvGrpSpPr>
            <p:cNvPr id="20" name="Group 19">
              <a:extLst>
                <a:ext uri="{FF2B5EF4-FFF2-40B4-BE49-F238E27FC236}">
                  <a16:creationId xmlns:a16="http://schemas.microsoft.com/office/drawing/2014/main" id="{E1BFF52B-21AD-892C-ABAB-C73E60C7430E}"/>
                </a:ext>
              </a:extLst>
            </p:cNvPr>
            <p:cNvGrpSpPr/>
            <p:nvPr/>
          </p:nvGrpSpPr>
          <p:grpSpPr>
            <a:xfrm>
              <a:off x="4234666" y="627473"/>
              <a:ext cx="4472012" cy="981055"/>
              <a:chOff x="1738286" y="1416959"/>
              <a:chExt cx="4472012" cy="981055"/>
            </a:xfrm>
          </p:grpSpPr>
          <p:sp>
            <p:nvSpPr>
              <p:cNvPr id="21" name="TextBox 20">
                <a:extLst>
                  <a:ext uri="{FF2B5EF4-FFF2-40B4-BE49-F238E27FC236}">
                    <a16:creationId xmlns:a16="http://schemas.microsoft.com/office/drawing/2014/main" id="{EB553E83-5E79-4848-4E98-04BD77202045}"/>
                  </a:ext>
                </a:extLst>
              </p:cNvPr>
              <p:cNvSpPr txBox="1"/>
              <p:nvPr/>
            </p:nvSpPr>
            <p:spPr>
              <a:xfrm>
                <a:off x="1738286" y="1416959"/>
                <a:ext cx="4472012" cy="707886"/>
              </a:xfrm>
              <a:prstGeom prst="rect">
                <a:avLst/>
              </a:prstGeom>
              <a:solidFill>
                <a:schemeClr val="accent4">
                  <a:lumMod val="20000"/>
                  <a:lumOff val="80000"/>
                </a:schemeClr>
              </a:solidFill>
              <a:ln w="25400">
                <a:solidFill>
                  <a:schemeClr val="accent1"/>
                </a:solidFill>
              </a:ln>
            </p:spPr>
            <p:txBody>
              <a:bodyPr wrap="square" rtlCol="0">
                <a:spAutoFit/>
              </a:bodyPr>
              <a:lstStyle/>
              <a:p>
                <a:r>
                  <a:rPr lang="en-US" sz="2000" dirty="0">
                    <a:solidFill>
                      <a:schemeClr val="accent1"/>
                    </a:solidFill>
                  </a:rPr>
                  <a:t>assembler directive </a:t>
                </a:r>
                <a:r>
                  <a:rPr lang="en-US" sz="2000" dirty="0">
                    <a:solidFill>
                      <a:srgbClr val="7030A0"/>
                    </a:solidFill>
                  </a:rPr>
                  <a:t>.</a:t>
                </a:r>
                <a:r>
                  <a:rPr lang="en-US" sz="2000" dirty="0" err="1">
                    <a:solidFill>
                      <a:srgbClr val="7030A0"/>
                    </a:solidFill>
                  </a:rPr>
                  <a:t>equ</a:t>
                </a:r>
                <a:r>
                  <a:rPr lang="en-US" sz="2000" dirty="0">
                    <a:solidFill>
                      <a:srgbClr val="7030A0"/>
                    </a:solidFill>
                  </a:rPr>
                  <a:t> </a:t>
                </a:r>
                <a:r>
                  <a:rPr lang="en-US" sz="2000" dirty="0">
                    <a:solidFill>
                      <a:schemeClr val="accent1"/>
                    </a:solidFill>
                  </a:rPr>
                  <a:t>does not allocate any memory (NULL = 0)</a:t>
                </a:r>
                <a:endParaRPr lang="en-US" sz="2000" dirty="0">
                  <a:solidFill>
                    <a:schemeClr val="tx2"/>
                  </a:solidFill>
                </a:endParaRPr>
              </a:p>
            </p:txBody>
          </p:sp>
          <p:sp>
            <p:nvSpPr>
              <p:cNvPr id="22" name="Up Arrow 21">
                <a:extLst>
                  <a:ext uri="{FF2B5EF4-FFF2-40B4-BE49-F238E27FC236}">
                    <a16:creationId xmlns:a16="http://schemas.microsoft.com/office/drawing/2014/main" id="{E7681929-AFA3-DD7A-05BD-411151FED219}"/>
                  </a:ext>
                </a:extLst>
              </p:cNvPr>
              <p:cNvSpPr/>
              <p:nvPr/>
            </p:nvSpPr>
            <p:spPr>
              <a:xfrm rot="10800000">
                <a:off x="5619823" y="2098052"/>
                <a:ext cx="194734" cy="299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Up Arrow 22">
              <a:extLst>
                <a:ext uri="{FF2B5EF4-FFF2-40B4-BE49-F238E27FC236}">
                  <a16:creationId xmlns:a16="http://schemas.microsoft.com/office/drawing/2014/main" id="{3B049F48-791A-1C3E-A035-9D2C687FF043}"/>
                </a:ext>
              </a:extLst>
            </p:cNvPr>
            <p:cNvSpPr/>
            <p:nvPr/>
          </p:nvSpPr>
          <p:spPr>
            <a:xfrm rot="10800000">
              <a:off x="5204631" y="1348356"/>
              <a:ext cx="194734" cy="2205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4B943FA-39C8-808E-8E92-6DF60E6FD9D3}"/>
              </a:ext>
            </a:extLst>
          </p:cNvPr>
          <p:cNvGrpSpPr/>
          <p:nvPr/>
        </p:nvGrpSpPr>
        <p:grpSpPr>
          <a:xfrm>
            <a:off x="4822578" y="4462670"/>
            <a:ext cx="6976718" cy="1147000"/>
            <a:chOff x="2589428" y="-834147"/>
            <a:chExt cx="6976718" cy="1147000"/>
          </a:xfrm>
        </p:grpSpPr>
        <p:sp>
          <p:nvSpPr>
            <p:cNvPr id="25" name="TextBox 24">
              <a:extLst>
                <a:ext uri="{FF2B5EF4-FFF2-40B4-BE49-F238E27FC236}">
                  <a16:creationId xmlns:a16="http://schemas.microsoft.com/office/drawing/2014/main" id="{8A7D84A1-EEF2-B90A-CFFD-0D676FC3582F}"/>
                </a:ext>
              </a:extLst>
            </p:cNvPr>
            <p:cNvSpPr txBox="1"/>
            <p:nvPr/>
          </p:nvSpPr>
          <p:spPr>
            <a:xfrm>
              <a:off x="2589428" y="-395033"/>
              <a:ext cx="6976718" cy="707886"/>
            </a:xfrm>
            <a:prstGeom prst="rect">
              <a:avLst/>
            </a:prstGeom>
            <a:solidFill>
              <a:schemeClr val="accent4">
                <a:lumMod val="20000"/>
                <a:lumOff val="80000"/>
              </a:schemeClr>
            </a:solidFill>
            <a:ln w="25400">
              <a:solidFill>
                <a:schemeClr val="accent1"/>
              </a:solidFill>
            </a:ln>
          </p:spPr>
          <p:txBody>
            <a:bodyPr wrap="none" rtlCol="0">
              <a:spAutoFit/>
            </a:bodyPr>
            <a:lstStyle/>
            <a:p>
              <a:r>
                <a:rPr lang="en-US" sz="2000" dirty="0">
                  <a:solidFill>
                    <a:schemeClr val="accent1"/>
                  </a:solidFill>
                </a:rPr>
                <a:t>Memory Contents</a:t>
              </a:r>
            </a:p>
            <a:p>
              <a:r>
                <a:rPr lang="en-US" sz="2000" dirty="0">
                  <a:solidFill>
                    <a:srgbClr val="FF0000"/>
                  </a:solidFill>
                </a:rPr>
                <a:t>Warning contents shown in </a:t>
              </a:r>
              <a:r>
                <a:rPr lang="en-US" sz="2000" i="1" dirty="0">
                  <a:solidFill>
                    <a:srgbClr val="FF0000"/>
                  </a:solidFill>
                </a:rPr>
                <a:t>"reverse"  </a:t>
              </a:r>
              <a:r>
                <a:rPr lang="en-US" sz="2000" dirty="0">
                  <a:solidFill>
                    <a:srgbClr val="FF0000"/>
                  </a:solidFill>
                </a:rPr>
                <a:t>byte order: </a:t>
              </a:r>
              <a:r>
                <a:rPr lang="en-US" sz="2000" dirty="0" err="1">
                  <a:solidFill>
                    <a:srgbClr val="FF0000"/>
                  </a:solidFill>
                </a:rPr>
                <a:t>Lsb</a:t>
              </a:r>
              <a:r>
                <a:rPr lang="en-US" sz="2000" dirty="0">
                  <a:solidFill>
                    <a:srgbClr val="FF0000"/>
                  </a:solidFill>
                </a:rPr>
                <a:t> – </a:t>
              </a:r>
              <a:r>
                <a:rPr lang="en-US" sz="2000" dirty="0" err="1">
                  <a:solidFill>
                    <a:srgbClr val="FF0000"/>
                  </a:solidFill>
                </a:rPr>
                <a:t>Msb</a:t>
              </a:r>
              <a:endParaRPr lang="en-US" sz="2000" dirty="0">
                <a:solidFill>
                  <a:srgbClr val="FF0000"/>
                </a:solidFill>
              </a:endParaRPr>
            </a:p>
          </p:txBody>
        </p:sp>
        <p:sp>
          <p:nvSpPr>
            <p:cNvPr id="26" name="Up Arrow 25">
              <a:extLst>
                <a:ext uri="{FF2B5EF4-FFF2-40B4-BE49-F238E27FC236}">
                  <a16:creationId xmlns:a16="http://schemas.microsoft.com/office/drawing/2014/main" id="{592E0A4F-E09E-B1AF-E189-DF8F5CA9F3E4}"/>
                </a:ext>
              </a:extLst>
            </p:cNvPr>
            <p:cNvSpPr/>
            <p:nvPr/>
          </p:nvSpPr>
          <p:spPr>
            <a:xfrm>
              <a:off x="3373332" y="-834147"/>
              <a:ext cx="147895" cy="40750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7C488E34-376B-17D7-3286-7550BBBB8AB3}"/>
              </a:ext>
            </a:extLst>
          </p:cNvPr>
          <p:cNvSpPr txBox="1"/>
          <p:nvPr/>
        </p:nvSpPr>
        <p:spPr>
          <a:xfrm>
            <a:off x="284161" y="5131369"/>
            <a:ext cx="3350597"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latin typeface="Consolas" panose="020B0609020204030204" pitchFamily="49" charset="0"/>
                <a:cs typeface="Consolas" panose="020B0609020204030204" pitchFamily="49" charset="0"/>
              </a:rPr>
              <a:t>output generated with</a:t>
            </a:r>
          </a:p>
          <a:p>
            <a:r>
              <a:rPr lang="en-US" dirty="0" err="1">
                <a:solidFill>
                  <a:srgbClr val="0070C0"/>
                </a:solidFill>
                <a:latin typeface="Consolas" panose="020B0609020204030204" pitchFamily="49" charset="0"/>
                <a:cs typeface="Consolas" panose="020B0609020204030204" pitchFamily="49" charset="0"/>
              </a:rPr>
              <a:t>gcc</a:t>
            </a:r>
            <a:r>
              <a:rPr lang="en-US" dirty="0">
                <a:solidFill>
                  <a:srgbClr val="0070C0"/>
                </a:solidFill>
                <a:latin typeface="Consolas" panose="020B0609020204030204" pitchFamily="49" charset="0"/>
                <a:cs typeface="Consolas" panose="020B0609020204030204" pitchFamily="49" charset="0"/>
              </a:rPr>
              <a:t> -c -</a:t>
            </a:r>
            <a:r>
              <a:rPr lang="en-US" dirty="0" err="1">
                <a:solidFill>
                  <a:srgbClr val="0070C0"/>
                </a:solidFill>
                <a:latin typeface="Consolas" panose="020B0609020204030204" pitchFamily="49" charset="0"/>
                <a:cs typeface="Consolas" panose="020B0609020204030204" pitchFamily="49" charset="0"/>
              </a:rPr>
              <a:t>Wa</a:t>
            </a:r>
            <a:r>
              <a:rPr lang="en-US" dirty="0">
                <a:solidFill>
                  <a:srgbClr val="0070C0"/>
                </a:solidFill>
                <a:latin typeface="Consolas" panose="020B0609020204030204" pitchFamily="49" charset="0"/>
                <a:cs typeface="Consolas" panose="020B0609020204030204" pitchFamily="49" charset="0"/>
              </a:rPr>
              <a:t>,-</a:t>
            </a:r>
            <a:r>
              <a:rPr lang="en-US" dirty="0" err="1">
                <a:solidFill>
                  <a:srgbClr val="0070C0"/>
                </a:solidFill>
                <a:latin typeface="Consolas" panose="020B0609020204030204" pitchFamily="49" charset="0"/>
                <a:cs typeface="Consolas" panose="020B0609020204030204" pitchFamily="49" charset="0"/>
              </a:rPr>
              <a:t>ahlns</a:t>
            </a:r>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space.S</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partial output is shown</a:t>
            </a:r>
          </a:p>
        </p:txBody>
      </p:sp>
      <p:sp>
        <p:nvSpPr>
          <p:cNvPr id="28" name="TextBox 27">
            <a:extLst>
              <a:ext uri="{FF2B5EF4-FFF2-40B4-BE49-F238E27FC236}">
                <a16:creationId xmlns:a16="http://schemas.microsoft.com/office/drawing/2014/main" id="{4ABDEE7A-BE67-FB10-8F7A-9EAC6ECBA39E}"/>
              </a:ext>
            </a:extLst>
          </p:cNvPr>
          <p:cNvSpPr txBox="1"/>
          <p:nvPr/>
        </p:nvSpPr>
        <p:spPr>
          <a:xfrm>
            <a:off x="10287000" y="1117155"/>
            <a:ext cx="1018227" cy="369332"/>
          </a:xfrm>
          <a:prstGeom prst="rect">
            <a:avLst/>
          </a:prstGeom>
          <a:noFill/>
        </p:spPr>
        <p:txBody>
          <a:bodyPr wrap="none" rtlCol="0">
            <a:spAutoFit/>
          </a:bodyPr>
          <a:lstStyle/>
          <a:p>
            <a:r>
              <a:rPr lang="en-US" dirty="0" err="1"/>
              <a:t>space.S</a:t>
            </a:r>
            <a:endParaRPr lang="en-US" dirty="0"/>
          </a:p>
        </p:txBody>
      </p:sp>
      <p:sp>
        <p:nvSpPr>
          <p:cNvPr id="30" name="TextBox 29">
            <a:extLst>
              <a:ext uri="{FF2B5EF4-FFF2-40B4-BE49-F238E27FC236}">
                <a16:creationId xmlns:a16="http://schemas.microsoft.com/office/drawing/2014/main" id="{31581B6C-0239-E3C8-185E-7DA06199ACA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Frame 1">
            <a:extLst>
              <a:ext uri="{FF2B5EF4-FFF2-40B4-BE49-F238E27FC236}">
                <a16:creationId xmlns:a16="http://schemas.microsoft.com/office/drawing/2014/main" id="{106D5B4E-0006-7A33-689E-AF1A6009F305}"/>
              </a:ext>
            </a:extLst>
          </p:cNvPr>
          <p:cNvSpPr/>
          <p:nvPr/>
        </p:nvSpPr>
        <p:spPr>
          <a:xfrm>
            <a:off x="4379165" y="1558571"/>
            <a:ext cx="2263702" cy="42454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Bent Arrow 7">
            <a:extLst>
              <a:ext uri="{FF2B5EF4-FFF2-40B4-BE49-F238E27FC236}">
                <a16:creationId xmlns:a16="http://schemas.microsoft.com/office/drawing/2014/main" id="{2EB2EF3B-EFBF-42AE-2685-1D57AA3FD18A}"/>
              </a:ext>
            </a:extLst>
          </p:cNvPr>
          <p:cNvSpPr/>
          <p:nvPr/>
        </p:nvSpPr>
        <p:spPr>
          <a:xfrm rot="5400000" flipV="1">
            <a:off x="5797113" y="930818"/>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Bent Arrow 30">
            <a:extLst>
              <a:ext uri="{FF2B5EF4-FFF2-40B4-BE49-F238E27FC236}">
                <a16:creationId xmlns:a16="http://schemas.microsoft.com/office/drawing/2014/main" id="{508C1563-FDD9-2BA8-1EF6-64FF61AAC17F}"/>
              </a:ext>
            </a:extLst>
          </p:cNvPr>
          <p:cNvSpPr/>
          <p:nvPr/>
        </p:nvSpPr>
        <p:spPr>
          <a:xfrm rot="5400000" flipV="1">
            <a:off x="5871060" y="1642041"/>
            <a:ext cx="212227" cy="260043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Bent Arrow 31">
            <a:extLst>
              <a:ext uri="{FF2B5EF4-FFF2-40B4-BE49-F238E27FC236}">
                <a16:creationId xmlns:a16="http://schemas.microsoft.com/office/drawing/2014/main" id="{9F48EA9D-4812-45E1-EF8D-CDEFECA54795}"/>
              </a:ext>
            </a:extLst>
          </p:cNvPr>
          <p:cNvSpPr/>
          <p:nvPr/>
        </p:nvSpPr>
        <p:spPr>
          <a:xfrm flipV="1">
            <a:off x="10128047" y="1866928"/>
            <a:ext cx="158953" cy="2150657"/>
          </a:xfrm>
          <a:prstGeom prst="bentArrow">
            <a:avLst>
              <a:gd name="adj1" fmla="val 17048"/>
              <a:gd name="adj2" fmla="val 3162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08513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2" grpId="0" animBg="1"/>
      <p:bldP spid="8" grpId="0" animBg="1"/>
      <p:bldP spid="3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8121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300218" y="271272"/>
            <a:ext cx="11429614" cy="477155"/>
          </a:xfrm>
        </p:spPr>
        <p:txBody>
          <a:bodyPr/>
          <a:lstStyle/>
          <a:p>
            <a:r>
              <a:rPr lang="en-US" dirty="0"/>
              <a:t>Function Template</a:t>
            </a:r>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2405513" y="874847"/>
            <a:ext cx="9324319" cy="551068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.text			      // start of the text segment</a:t>
            </a:r>
          </a:p>
          <a:p>
            <a:endParaRPr lang="en-US" b="1" dirty="0">
              <a:solidFill>
                <a:srgbClr val="F3753F"/>
              </a:solidFill>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global</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make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global for linking</a:t>
            </a: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type</a:t>
            </a:r>
            <a:r>
              <a:rPr lang="en-US" b="1" dirty="0">
                <a:solidFill>
                  <a:srgbClr val="0070C0"/>
                </a:solidFill>
                <a:latin typeface="Consolas" panose="020B0609020204030204" pitchFamily="49" charset="0"/>
                <a:cs typeface="Consolas" panose="020B0609020204030204" pitchFamily="49" charset="0"/>
              </a:rPr>
              <a:t>   </a:t>
            </a:r>
            <a:r>
              <a:rPr lang="en-US" b="1" dirty="0" err="1">
                <a:solidFill>
                  <a:schemeClr val="accent5"/>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a:t>
            </a:r>
            <a:r>
              <a:rPr lang="en-US" b="1" dirty="0">
                <a:solidFill>
                  <a:srgbClr val="F3753F"/>
                </a:solidFill>
                <a:latin typeface="Consolas" panose="020B0609020204030204" pitchFamily="49" charset="0"/>
                <a:cs typeface="Consolas" panose="020B0609020204030204" pitchFamily="49" charset="0"/>
              </a:rPr>
              <a:t>%function </a:t>
            </a:r>
            <a:r>
              <a:rPr lang="en-US" b="1" dirty="0">
                <a:solidFill>
                  <a:srgbClr val="0070C0"/>
                </a:solidFill>
                <a:latin typeface="Consolas" panose="020B0609020204030204" pitchFamily="49" charset="0"/>
                <a:cs typeface="Consolas" panose="020B0609020204030204" pitchFamily="49" charset="0"/>
              </a:rPr>
              <a:t>// define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to be a function</a:t>
            </a:r>
          </a:p>
          <a:p>
            <a:r>
              <a:rPr lang="en-US" b="1" dirty="0">
                <a:solidFill>
                  <a:srgbClr val="0070C0"/>
                </a:solidFill>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 .</a:t>
            </a:r>
            <a:r>
              <a:rPr lang="en-US" b="1" dirty="0" err="1">
                <a:solidFill>
                  <a:srgbClr val="7030A0"/>
                </a:solidFill>
                <a:latin typeface="Consolas" panose="020B0609020204030204" pitchFamily="49" charset="0"/>
                <a:cs typeface="Consolas" panose="020B0609020204030204" pitchFamily="49" charset="0"/>
              </a:rPr>
              <a:t>equ</a:t>
            </a:r>
            <a:r>
              <a:rPr lang="en-US" b="1" dirty="0">
                <a:latin typeface="Consolas" panose="020B0609020204030204" pitchFamily="49" charset="0"/>
                <a:cs typeface="Consolas" panose="020B0609020204030204" pitchFamily="49" charset="0"/>
              </a:rPr>
              <a:t>    </a:t>
            </a:r>
            <a:r>
              <a:rPr lang="en-US" b="1" dirty="0">
                <a:solidFill>
                  <a:schemeClr val="accent5"/>
                </a:solidFill>
                <a:latin typeface="Consolas" panose="020B0609020204030204" pitchFamily="49" charset="0"/>
                <a:cs typeface="Consolas" panose="020B0609020204030204" pitchFamily="49" charset="0"/>
              </a:rPr>
              <a:t>FP_OFF</a:t>
            </a:r>
            <a:r>
              <a:rPr lang="en-US" b="1" dirty="0">
                <a:latin typeface="Consolas" panose="020B0609020204030204" pitchFamily="49" charset="0"/>
                <a:cs typeface="Consolas" panose="020B0609020204030204" pitchFamily="49" charset="0"/>
              </a:rPr>
              <a:t>,  4        // </a:t>
            </a:r>
            <a:r>
              <a:rPr lang="en-US" b="1" dirty="0" err="1">
                <a:latin typeface="Consolas" panose="020B0609020204030204" pitchFamily="49" charset="0"/>
                <a:cs typeface="Consolas" panose="020B0609020204030204" pitchFamily="49" charset="0"/>
              </a:rPr>
              <a:t>fp</a:t>
            </a:r>
            <a:r>
              <a:rPr lang="en-US" b="1" dirty="0">
                <a:latin typeface="Consolas" panose="020B0609020204030204" pitchFamily="49" charset="0"/>
                <a:cs typeface="Consolas" panose="020B0609020204030204" pitchFamily="49" charset="0"/>
              </a:rPr>
              <a:t> offset in main stack frame</a:t>
            </a:r>
            <a:endParaRPr lang="en-US" b="1" dirty="0">
              <a:solidFill>
                <a:srgbClr val="0070C0"/>
              </a:solidFill>
              <a:latin typeface="Consolas" panose="020B0609020204030204" pitchFamily="49" charset="0"/>
              <a:cs typeface="Consolas" panose="020B0609020204030204" pitchFamily="49" charset="0"/>
            </a:endParaRPr>
          </a:p>
          <a:p>
            <a:endParaRPr lang="en-US" b="1" dirty="0">
              <a:solidFill>
                <a:srgbClr val="0070C0"/>
              </a:solidFill>
              <a:latin typeface="Consolas" panose="020B0609020204030204" pitchFamily="49" charset="0"/>
              <a:cs typeface="Consolas" panose="020B0609020204030204" pitchFamily="49" charset="0"/>
            </a:endParaRPr>
          </a:p>
          <a:p>
            <a:r>
              <a:rPr lang="en-US" b="1" dirty="0" err="1">
                <a:solidFill>
                  <a:srgbClr val="0070C0"/>
                </a:solidFill>
                <a:latin typeface="Consolas" panose="020B0609020204030204" pitchFamily="49" charset="0"/>
                <a:cs typeface="Consolas" panose="020B0609020204030204" pitchFamily="49" charset="0"/>
              </a:rPr>
              <a:t>myfunc</a:t>
            </a:r>
            <a:r>
              <a:rPr lang="en-US" b="1" dirty="0">
                <a:latin typeface="Consolas" panose="020B0609020204030204" pitchFamily="49" charset="0"/>
                <a:cs typeface="Consolas" panose="020B0609020204030204" pitchFamily="49" charset="0"/>
              </a:rPr>
              <a:t>:</a:t>
            </a:r>
          </a:p>
          <a:p>
            <a:endParaRPr lang="en-US" b="1" dirty="0">
              <a:solidFill>
                <a:srgbClr val="00B050"/>
              </a:solidFill>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push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push (save)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on stack</a:t>
            </a:r>
          </a:p>
          <a:p>
            <a:r>
              <a:rPr lang="en-US" dirty="0">
                <a:solidFill>
                  <a:srgbClr val="000000"/>
                </a:solidFill>
                <a:effectLst/>
                <a:latin typeface="Consolas" panose="020B0609020204030204" pitchFamily="49" charset="0"/>
                <a:cs typeface="Consolas" panose="020B0609020204030204" pitchFamily="49" charset="0"/>
              </a:rPr>
              <a:t>    add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FP_OFF	     // set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for this function</a:t>
            </a:r>
          </a:p>
          <a:p>
            <a:pPr lvl="2"/>
            <a:r>
              <a:rPr lang="en-US" b="1" dirty="0">
                <a:solidFill>
                  <a:srgbClr val="00B050"/>
                </a:solidFill>
                <a:latin typeface="Consolas" panose="020B0609020204030204" pitchFamily="49" charset="0"/>
                <a:cs typeface="Consolas" panose="020B0609020204030204" pitchFamily="49" charset="0"/>
              </a:rPr>
              <a:t>  </a:t>
            </a:r>
          </a:p>
          <a:p>
            <a:pPr lvl="2"/>
            <a:r>
              <a:rPr lang="en-US" b="1" dirty="0">
                <a:solidFill>
                  <a:srgbClr val="00B050"/>
                </a:solidFill>
                <a:latin typeface="Consolas" panose="020B0609020204030204" pitchFamily="49" charset="0"/>
                <a:cs typeface="Consolas" panose="020B0609020204030204" pitchFamily="49" charset="0"/>
              </a:rPr>
              <a:t>   // your code</a:t>
            </a:r>
          </a:p>
          <a:p>
            <a:pPr lvl="2"/>
            <a:endParaRPr lang="en-US" b="1" dirty="0">
              <a:solidFill>
                <a:srgbClr val="00B050"/>
              </a:solidFill>
              <a:latin typeface="Consolas" panose="020B0609020204030204" pitchFamily="49" charset="0"/>
              <a:cs typeface="Consolas" panose="020B0609020204030204" pitchFamily="49" charset="0"/>
            </a:endParaRPr>
          </a:p>
          <a:p>
            <a:endParaRPr lang="en-US" b="1" dirty="0">
              <a:solidFill>
                <a:srgbClr val="00B050"/>
              </a:solidFill>
              <a:effectLst/>
              <a:latin typeface="Consolas" panose="020B0609020204030204" pitchFamily="49" charset="0"/>
              <a:cs typeface="Consolas" panose="020B0609020204030204" pitchFamily="49" charset="0"/>
            </a:endParaRPr>
          </a:p>
          <a:p>
            <a:r>
              <a:rPr lang="en-US" dirty="0">
                <a:solidFill>
                  <a:srgbClr val="000000"/>
                </a:solidFill>
                <a:effectLst/>
                <a:latin typeface="Consolas" panose="020B0609020204030204" pitchFamily="49" charset="0"/>
                <a:cs typeface="Consolas" panose="020B0609020204030204" pitchFamily="49" charset="0"/>
              </a:rPr>
              <a:t>    sub     </a:t>
            </a:r>
            <a:r>
              <a:rPr lang="en-US" dirty="0" err="1">
                <a:solidFill>
                  <a:srgbClr val="000000"/>
                </a:solidFill>
                <a:effectLst/>
                <a:latin typeface="Consolas" panose="020B0609020204030204" pitchFamily="49" charset="0"/>
                <a:cs typeface="Consolas" panose="020B0609020204030204" pitchFamily="49" charset="0"/>
              </a:rPr>
              <a:t>sp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FP_OFF</a:t>
            </a:r>
          </a:p>
          <a:p>
            <a:r>
              <a:rPr lang="en-US" dirty="0">
                <a:solidFill>
                  <a:srgbClr val="000000"/>
                </a:solidFill>
                <a:effectLst/>
                <a:latin typeface="Consolas" panose="020B0609020204030204" pitchFamily="49" charset="0"/>
                <a:cs typeface="Consolas" panose="020B0609020204030204" pitchFamily="49" charset="0"/>
              </a:rPr>
              <a:t>    pop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pop (retore) </a:t>
            </a:r>
            <a:r>
              <a:rPr lang="en-US" dirty="0" err="1">
                <a:solidFill>
                  <a:srgbClr val="000000"/>
                </a:solidFill>
                <a:effectLst/>
                <a:latin typeface="Consolas" panose="020B0609020204030204" pitchFamily="49" charset="0"/>
                <a:cs typeface="Consolas" panose="020B0609020204030204" pitchFamily="49" charset="0"/>
              </a:rPr>
              <a:t>fp</a:t>
            </a:r>
            <a:r>
              <a:rPr lang="en-US" dirty="0">
                <a:solidFill>
                  <a:srgbClr val="000000"/>
                </a:solidFill>
                <a:effectLst/>
                <a:latin typeface="Consolas" panose="020B0609020204030204" pitchFamily="49" charset="0"/>
                <a:cs typeface="Consolas" panose="020B0609020204030204" pitchFamily="49" charset="0"/>
              </a:rPr>
              <a:t> and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from stack</a:t>
            </a:r>
          </a:p>
          <a:p>
            <a:r>
              <a:rPr lang="en-US" dirty="0">
                <a:solidFill>
                  <a:srgbClr val="000000"/>
                </a:solidFill>
                <a:effectLst/>
                <a:latin typeface="Consolas" panose="020B0609020204030204" pitchFamily="49" charset="0"/>
                <a:cs typeface="Consolas" panose="020B0609020204030204" pitchFamily="49" charset="0"/>
              </a:rPr>
              <a:t>    bx      </a:t>
            </a:r>
            <a:r>
              <a:rPr lang="en-US" dirty="0" err="1">
                <a:solidFill>
                  <a:srgbClr val="000000"/>
                </a:solidFill>
                <a:effectLst/>
                <a:latin typeface="Consolas" panose="020B0609020204030204" pitchFamily="49" charset="0"/>
                <a:cs typeface="Consolas" panose="020B0609020204030204" pitchFamily="49" charset="0"/>
              </a:rPr>
              <a:t>lr</a:t>
            </a:r>
            <a:r>
              <a:rPr lang="en-US" dirty="0">
                <a:solidFill>
                  <a:srgbClr val="000000"/>
                </a:solidFill>
                <a:effectLst/>
                <a:latin typeface="Consolas" panose="020B0609020204030204" pitchFamily="49" charset="0"/>
                <a:cs typeface="Consolas" panose="020B0609020204030204" pitchFamily="49" charset="0"/>
              </a:rPr>
              <a:t>			     // return to caller</a:t>
            </a:r>
          </a:p>
          <a:p>
            <a:endParaRPr lang="en-US" dirty="0">
              <a:solidFill>
                <a:srgbClr val="000000"/>
              </a:solidFill>
              <a:effectLst/>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	 .</a:t>
            </a:r>
            <a:r>
              <a:rPr lang="en-US" b="1" dirty="0">
                <a:solidFill>
                  <a:srgbClr val="7030A0"/>
                </a:solidFill>
                <a:latin typeface="Consolas" panose="020B0609020204030204" pitchFamily="49" charset="0"/>
                <a:cs typeface="Consolas" panose="020B0609020204030204" pitchFamily="49" charset="0"/>
              </a:rPr>
              <a:t>size</a:t>
            </a:r>
            <a:r>
              <a:rPr lang="en-US" b="1" dirty="0">
                <a:solidFill>
                  <a:srgbClr val="0070C0"/>
                </a:solidFill>
                <a:latin typeface="Consolas" panose="020B0609020204030204" pitchFamily="49" charset="0"/>
                <a:cs typeface="Consolas" panose="020B0609020204030204" pitchFamily="49" charset="0"/>
              </a:rPr>
              <a:t>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 (. – </a:t>
            </a:r>
            <a:r>
              <a:rPr lang="en-US" b="1" dirty="0" err="1">
                <a:solidFill>
                  <a:srgbClr val="0070C0"/>
                </a:solidFill>
                <a:latin typeface="Consolas" panose="020B0609020204030204" pitchFamily="49" charset="0"/>
                <a:cs typeface="Consolas" panose="020B0609020204030204" pitchFamily="49" charset="0"/>
              </a:rPr>
              <a:t>myfunc</a:t>
            </a:r>
            <a:r>
              <a:rPr lang="en-US" b="1" dirty="0">
                <a:solidFill>
                  <a:srgbClr val="0070C0"/>
                </a:solidFill>
                <a:latin typeface="Consolas" panose="020B0609020204030204" pitchFamily="49" charset="0"/>
                <a:cs typeface="Consolas" panose="020B0609020204030204" pitchFamily="49" charset="0"/>
              </a:rPr>
              <a:t>)</a:t>
            </a:r>
          </a:p>
        </p:txBody>
      </p:sp>
      <p:sp>
        <p:nvSpPr>
          <p:cNvPr id="12" name="Left Brace 11">
            <a:extLst>
              <a:ext uri="{FF2B5EF4-FFF2-40B4-BE49-F238E27FC236}">
                <a16:creationId xmlns:a16="http://schemas.microsoft.com/office/drawing/2014/main" id="{7BAA202C-037E-6B4D-836F-69520C079EEE}"/>
              </a:ext>
            </a:extLst>
          </p:cNvPr>
          <p:cNvSpPr/>
          <p:nvPr/>
        </p:nvSpPr>
        <p:spPr>
          <a:xfrm>
            <a:off x="2449365" y="3224566"/>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3" name="Rectangle 12">
            <a:extLst>
              <a:ext uri="{FF2B5EF4-FFF2-40B4-BE49-F238E27FC236}">
                <a16:creationId xmlns:a16="http://schemas.microsoft.com/office/drawing/2014/main" id="{3367A0FB-C41C-0245-B62C-5001CB6ADCED}"/>
              </a:ext>
            </a:extLst>
          </p:cNvPr>
          <p:cNvSpPr/>
          <p:nvPr/>
        </p:nvSpPr>
        <p:spPr>
          <a:xfrm>
            <a:off x="975679" y="3224566"/>
            <a:ext cx="1448102" cy="1077218"/>
          </a:xfrm>
          <a:prstGeom prst="rect">
            <a:avLst/>
          </a:prstGeom>
        </p:spPr>
        <p:txBody>
          <a:bodyPr wrap="square">
            <a:spAutoFit/>
          </a:bodyPr>
          <a:lstStyle/>
          <a:p>
            <a:pPr algn="r"/>
            <a:r>
              <a:rPr lang="en-US" sz="1600" b="1" dirty="0">
                <a:solidFill>
                  <a:srgbClr val="0070C0"/>
                </a:solidFill>
              </a:rPr>
              <a:t>Function Prologue</a:t>
            </a:r>
          </a:p>
          <a:p>
            <a:pPr algn="r"/>
            <a:r>
              <a:rPr lang="en-US" sz="1600" b="1" dirty="0">
                <a:solidFill>
                  <a:srgbClr val="0070C0"/>
                </a:solidFill>
              </a:rPr>
              <a:t>creates stack frame</a:t>
            </a:r>
          </a:p>
        </p:txBody>
      </p:sp>
      <p:sp>
        <p:nvSpPr>
          <p:cNvPr id="14" name="Left Brace 13">
            <a:extLst>
              <a:ext uri="{FF2B5EF4-FFF2-40B4-BE49-F238E27FC236}">
                <a16:creationId xmlns:a16="http://schemas.microsoft.com/office/drawing/2014/main" id="{F6A6AB6A-A4CE-D44E-AACE-B0575E5A7F6C}"/>
              </a:ext>
            </a:extLst>
          </p:cNvPr>
          <p:cNvSpPr/>
          <p:nvPr/>
        </p:nvSpPr>
        <p:spPr>
          <a:xfrm>
            <a:off x="2436314" y="4872878"/>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15" name="Rectangle 14">
            <a:extLst>
              <a:ext uri="{FF2B5EF4-FFF2-40B4-BE49-F238E27FC236}">
                <a16:creationId xmlns:a16="http://schemas.microsoft.com/office/drawing/2014/main" id="{A0B082EE-7E75-F644-8DB8-4EC69C62BDD9}"/>
              </a:ext>
            </a:extLst>
          </p:cNvPr>
          <p:cNvSpPr/>
          <p:nvPr/>
        </p:nvSpPr>
        <p:spPr>
          <a:xfrm>
            <a:off x="1081512" y="4716977"/>
            <a:ext cx="1342398" cy="1077218"/>
          </a:xfrm>
          <a:prstGeom prst="rect">
            <a:avLst/>
          </a:prstGeom>
        </p:spPr>
        <p:txBody>
          <a:bodyPr wrap="square">
            <a:spAutoFit/>
          </a:bodyPr>
          <a:lstStyle/>
          <a:p>
            <a:pPr algn="r"/>
            <a:r>
              <a:rPr lang="en-US" sz="1600" b="1" dirty="0">
                <a:solidFill>
                  <a:srgbClr val="0070C0"/>
                </a:solidFill>
              </a:rPr>
              <a:t>Function Epilogue</a:t>
            </a:r>
          </a:p>
          <a:p>
            <a:pPr algn="r"/>
            <a:r>
              <a:rPr lang="en-US" sz="1600" b="1" dirty="0">
                <a:solidFill>
                  <a:srgbClr val="0070C0"/>
                </a:solidFill>
              </a:rPr>
              <a:t>removes stack frame</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 name="Left Brace 2">
            <a:extLst>
              <a:ext uri="{FF2B5EF4-FFF2-40B4-BE49-F238E27FC236}">
                <a16:creationId xmlns:a16="http://schemas.microsoft.com/office/drawing/2014/main" id="{149F3E90-125B-823F-09C9-8ABC47B10A43}"/>
              </a:ext>
            </a:extLst>
          </p:cNvPr>
          <p:cNvSpPr/>
          <p:nvPr/>
        </p:nvSpPr>
        <p:spPr>
          <a:xfrm>
            <a:off x="3296981" y="1558465"/>
            <a:ext cx="415850" cy="795130"/>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4" name="Rectangle 3">
            <a:extLst>
              <a:ext uri="{FF2B5EF4-FFF2-40B4-BE49-F238E27FC236}">
                <a16:creationId xmlns:a16="http://schemas.microsoft.com/office/drawing/2014/main" id="{7D1118FC-9E75-CD5F-00F8-D81E07528C61}"/>
              </a:ext>
            </a:extLst>
          </p:cNvPr>
          <p:cNvSpPr/>
          <p:nvPr/>
        </p:nvSpPr>
        <p:spPr>
          <a:xfrm>
            <a:off x="2178100" y="1641626"/>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header</a:t>
            </a:r>
          </a:p>
        </p:txBody>
      </p:sp>
      <p:sp>
        <p:nvSpPr>
          <p:cNvPr id="5" name="Left Brace 4">
            <a:extLst>
              <a:ext uri="{FF2B5EF4-FFF2-40B4-BE49-F238E27FC236}">
                <a16:creationId xmlns:a16="http://schemas.microsoft.com/office/drawing/2014/main" id="{40C18563-F6B7-6735-11BD-13EFADE471F5}"/>
              </a:ext>
            </a:extLst>
          </p:cNvPr>
          <p:cNvSpPr/>
          <p:nvPr/>
        </p:nvSpPr>
        <p:spPr>
          <a:xfrm>
            <a:off x="3190969" y="6005811"/>
            <a:ext cx="415850" cy="263802"/>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4212489D-8E9D-D931-F6B6-A7407B167611}"/>
              </a:ext>
            </a:extLst>
          </p:cNvPr>
          <p:cNvSpPr/>
          <p:nvPr/>
        </p:nvSpPr>
        <p:spPr>
          <a:xfrm>
            <a:off x="2072088" y="5854235"/>
            <a:ext cx="1127137" cy="584775"/>
          </a:xfrm>
          <a:prstGeom prst="rect">
            <a:avLst/>
          </a:prstGeom>
          <a:solidFill>
            <a:schemeClr val="bg1"/>
          </a:solidFill>
          <a:ln>
            <a:solidFill>
              <a:schemeClr val="accent1"/>
            </a:solidFill>
          </a:ln>
        </p:spPr>
        <p:txBody>
          <a:bodyPr wrap="square">
            <a:spAutoFit/>
          </a:bodyPr>
          <a:lstStyle/>
          <a:p>
            <a:pPr algn="r"/>
            <a:r>
              <a:rPr lang="en-US" sz="1600" b="1" dirty="0">
                <a:solidFill>
                  <a:srgbClr val="0070C0"/>
                </a:solidFill>
              </a:rPr>
              <a:t>Function footer</a:t>
            </a:r>
          </a:p>
        </p:txBody>
      </p:sp>
      <p:sp>
        <p:nvSpPr>
          <p:cNvPr id="7" name="Rectangle 6">
            <a:extLst>
              <a:ext uri="{FF2B5EF4-FFF2-40B4-BE49-F238E27FC236}">
                <a16:creationId xmlns:a16="http://schemas.microsoft.com/office/drawing/2014/main" id="{482E2B20-6C81-5211-199C-1B0C7C0D79A6}"/>
              </a:ext>
            </a:extLst>
          </p:cNvPr>
          <p:cNvSpPr/>
          <p:nvPr/>
        </p:nvSpPr>
        <p:spPr>
          <a:xfrm>
            <a:off x="483593" y="1641626"/>
            <a:ext cx="1568210" cy="1569660"/>
          </a:xfrm>
          <a:prstGeom prst="rect">
            <a:avLst/>
          </a:prstGeom>
          <a:ln>
            <a:solidFill>
              <a:schemeClr val="accent1"/>
            </a:solidFill>
          </a:ln>
        </p:spPr>
        <p:txBody>
          <a:bodyPr wrap="square">
            <a:spAutoFit/>
          </a:bodyPr>
          <a:lstStyle/>
          <a:p>
            <a:pPr algn="r"/>
            <a:r>
              <a:rPr lang="en-US" sz="1600" b="1" dirty="0" err="1">
                <a:solidFill>
                  <a:srgbClr val="0070C0"/>
                </a:solidFill>
              </a:rPr>
              <a:t>myfunc</a:t>
            </a:r>
            <a:r>
              <a:rPr lang="en-US" sz="1600" b="1" dirty="0">
                <a:solidFill>
                  <a:srgbClr val="0070C0"/>
                </a:solidFill>
              </a:rPr>
              <a:t> label is the address of the first instruction in </a:t>
            </a:r>
            <a:r>
              <a:rPr lang="en-US" sz="1600" b="1" dirty="0" err="1">
                <a:solidFill>
                  <a:srgbClr val="0070C0"/>
                </a:solidFill>
              </a:rPr>
              <a:t>myfunc</a:t>
            </a:r>
            <a:r>
              <a:rPr lang="en-US" sz="1600" b="1" dirty="0">
                <a:solidFill>
                  <a:srgbClr val="0070C0"/>
                </a:solidFill>
              </a:rPr>
              <a:t> (the push below)</a:t>
            </a:r>
          </a:p>
        </p:txBody>
      </p:sp>
      <p:sp>
        <p:nvSpPr>
          <p:cNvPr id="9" name="Right Arrow 8">
            <a:extLst>
              <a:ext uri="{FF2B5EF4-FFF2-40B4-BE49-F238E27FC236}">
                <a16:creationId xmlns:a16="http://schemas.microsoft.com/office/drawing/2014/main" id="{602FFA68-05EE-2E00-82EA-DAB6EC493F60}"/>
              </a:ext>
            </a:extLst>
          </p:cNvPr>
          <p:cNvSpPr/>
          <p:nvPr/>
        </p:nvSpPr>
        <p:spPr>
          <a:xfrm>
            <a:off x="2072088" y="2703311"/>
            <a:ext cx="278064" cy="2121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022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pPr lvl="1"/>
            <a:r>
              <a:rPr lang="en-US" sz="1800" b="1" kern="0" dirty="0">
                <a:ea typeface="ＭＳ Ｐゴシック" charset="0"/>
                <a:cs typeface="Courier New" panose="02070309020205020404" pitchFamily="49" charset="0"/>
              </a:rPr>
              <a:t>In terms of C runtime support, these registers contain the copies given to the called function</a:t>
            </a:r>
          </a:p>
          <a:p>
            <a:pPr lvl="1"/>
            <a:r>
              <a:rPr lang="en-US" sz="1800" b="1" kern="0" dirty="0">
                <a:ea typeface="ＭＳ Ｐゴシック" charset="0"/>
                <a:cs typeface="Courier New" panose="02070309020205020404" pitchFamily="49" charset="0"/>
              </a:rPr>
              <a:t>C allows the copies to be changed in any way by the called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t>Preview: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727"/>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89"/>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1775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998106-2314-154E-B9E2-5116996DC8E0}"/>
              </a:ext>
            </a:extLst>
          </p:cNvPr>
          <p:cNvSpPr>
            <a:spLocks noGrp="1"/>
          </p:cNvSpPr>
          <p:nvPr>
            <p:ph sz="quarter" idx="15"/>
          </p:nvPr>
        </p:nvSpPr>
        <p:spPr>
          <a:xfrm>
            <a:off x="249083" y="2337383"/>
            <a:ext cx="11693834" cy="4222288"/>
          </a:xfrm>
          <a:solidFill>
            <a:schemeClr val="accent4">
              <a:lumMod val="20000"/>
              <a:lumOff val="80000"/>
            </a:schemeClr>
          </a:solidFill>
          <a:ln>
            <a:solidFill>
              <a:schemeClr val="accent1"/>
            </a:solidFill>
          </a:ln>
        </p:spPr>
        <p:txBody>
          <a:bodyPr/>
          <a:lstStyle/>
          <a:p>
            <a:pPr marL="0" indent="0">
              <a:lnSpc>
                <a:spcPct val="100000"/>
              </a:lnSpc>
              <a:buNone/>
            </a:pPr>
            <a:r>
              <a:rPr lang="en-US" sz="2200" b="1"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extern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Imports</a:t>
            </a:r>
            <a:r>
              <a:rPr lang="en-US" sz="2200" dirty="0">
                <a:solidFill>
                  <a:schemeClr val="accent1"/>
                </a:solidFill>
              </a:rPr>
              <a:t> </a:t>
            </a:r>
            <a:r>
              <a:rPr lang="en-US" sz="2200" dirty="0">
                <a:solidFill>
                  <a:srgbClr val="F37440"/>
                </a:solidFill>
              </a:rPr>
              <a:t>label</a:t>
            </a:r>
            <a:r>
              <a:rPr lang="en-US" sz="2200" dirty="0">
                <a:solidFill>
                  <a:schemeClr val="accent1"/>
                </a:solidFill>
              </a:rPr>
              <a:t> </a:t>
            </a:r>
            <a:r>
              <a:rPr lang="en-US" sz="2200" dirty="0"/>
              <a:t>(function name, symbol or a static variable name); </a:t>
            </a:r>
          </a:p>
          <a:p>
            <a:pPr lvl="1"/>
            <a:r>
              <a:rPr lang="en-US" sz="2200" dirty="0"/>
              <a:t>An address associated with the label from another file can be used by code in this file</a:t>
            </a:r>
          </a:p>
          <a:p>
            <a:pPr marL="0" indent="0">
              <a:buNone/>
            </a:pPr>
            <a:r>
              <a:rPr lang="en-US" sz="2200" dirty="0">
                <a:solidFill>
                  <a:srgbClr val="7030A0"/>
                </a:solidFill>
                <a:latin typeface="Courier New" panose="02070309020205020404" pitchFamily="49" charset="0"/>
                <a:cs typeface="Courier New" panose="02070309020205020404" pitchFamily="49" charset="0"/>
              </a:rPr>
              <a:t>.</a:t>
            </a:r>
            <a:r>
              <a:rPr lang="en-US" sz="2200" dirty="0">
                <a:solidFill>
                  <a:srgbClr val="7030A0"/>
                </a:solidFill>
                <a:latin typeface="Consolas" panose="020B0609020204030204" pitchFamily="49" charset="0"/>
                <a:cs typeface="Consolas" panose="020B0609020204030204" pitchFamily="49" charset="0"/>
              </a:rPr>
              <a:t>global </a:t>
            </a:r>
            <a:r>
              <a:rPr lang="en-US" sz="2200" dirty="0">
                <a:solidFill>
                  <a:srgbClr val="F3753F"/>
                </a:solidFill>
                <a:latin typeface="Consolas" panose="020B0609020204030204" pitchFamily="49" charset="0"/>
                <a:cs typeface="Consolas" panose="020B0609020204030204" pitchFamily="49" charset="0"/>
              </a:rPr>
              <a:t>&lt;label&gt;</a:t>
            </a:r>
          </a:p>
          <a:p>
            <a:pPr lvl="1"/>
            <a:r>
              <a:rPr lang="en-US" sz="2200" b="1" dirty="0">
                <a:solidFill>
                  <a:schemeClr val="accent1"/>
                </a:solidFill>
              </a:rPr>
              <a:t>Exports</a:t>
            </a:r>
            <a:r>
              <a:rPr lang="en-US" sz="2200" dirty="0"/>
              <a:t> </a:t>
            </a:r>
            <a:r>
              <a:rPr lang="en-US" sz="2200" dirty="0">
                <a:solidFill>
                  <a:srgbClr val="F37440"/>
                </a:solidFill>
              </a:rPr>
              <a:t>label (or symbol)</a:t>
            </a:r>
            <a:r>
              <a:rPr lang="en-US" sz="2200" dirty="0"/>
              <a:t> to be visible outside the source file boundary (other assembly or c source)</a:t>
            </a:r>
          </a:p>
          <a:p>
            <a:pPr lvl="1"/>
            <a:r>
              <a:rPr lang="en-US" sz="2200" dirty="0">
                <a:solidFill>
                  <a:srgbClr val="F37440"/>
                </a:solidFill>
              </a:rPr>
              <a:t>label</a:t>
            </a:r>
            <a:r>
              <a:rPr lang="en-US" sz="2200" dirty="0"/>
              <a:t> is either a </a:t>
            </a:r>
            <a:r>
              <a:rPr lang="en-US" sz="2200" dirty="0">
                <a:solidFill>
                  <a:srgbClr val="2C895B"/>
                </a:solidFill>
              </a:rPr>
              <a:t>function</a:t>
            </a:r>
            <a:r>
              <a:rPr lang="en-US" sz="2200" dirty="0"/>
              <a:t> </a:t>
            </a:r>
            <a:r>
              <a:rPr lang="en-US" sz="2200" dirty="0">
                <a:solidFill>
                  <a:srgbClr val="F37440"/>
                </a:solidFill>
              </a:rPr>
              <a:t>name</a:t>
            </a:r>
            <a:r>
              <a:rPr lang="en-US" sz="2200" dirty="0"/>
              <a:t> or a </a:t>
            </a:r>
            <a:r>
              <a:rPr lang="en-US" sz="2200" dirty="0">
                <a:solidFill>
                  <a:srgbClr val="0070C0"/>
                </a:solidFill>
              </a:rPr>
              <a:t>global</a:t>
            </a:r>
            <a:r>
              <a:rPr lang="en-US" sz="2200" dirty="0"/>
              <a:t> variable</a:t>
            </a:r>
            <a:r>
              <a:rPr lang="en-US" sz="2200" dirty="0">
                <a:solidFill>
                  <a:srgbClr val="F37440"/>
                </a:solidFill>
              </a:rPr>
              <a:t> name</a:t>
            </a:r>
          </a:p>
          <a:p>
            <a:pPr lvl="1"/>
            <a:r>
              <a:rPr lang="en-US" sz="2200" dirty="0">
                <a:solidFill>
                  <a:schemeClr val="tx2"/>
                </a:solidFill>
              </a:rPr>
              <a:t>Only use with function names or static variables</a:t>
            </a:r>
          </a:p>
          <a:p>
            <a:r>
              <a:rPr lang="en-US" sz="2400" b="1" dirty="0">
                <a:solidFill>
                  <a:srgbClr val="0070C0"/>
                </a:solidFill>
              </a:rPr>
              <a:t>Without</a:t>
            </a:r>
            <a:r>
              <a:rPr lang="en-US" sz="2400" dirty="0">
                <a:solidFill>
                  <a:srgbClr val="0070C0"/>
                </a:solidFill>
              </a:rPr>
              <a:t>  </a:t>
            </a:r>
            <a:r>
              <a:rPr lang="en-US" sz="2400" dirty="0">
                <a:solidFill>
                  <a:srgbClr val="7030A0"/>
                </a:solidFill>
              </a:rPr>
              <a:t>.global</a:t>
            </a:r>
            <a:r>
              <a:rPr lang="en-US" sz="2400" dirty="0">
                <a:solidFill>
                  <a:srgbClr val="0070C0"/>
                </a:solidFill>
              </a:rPr>
              <a:t>, </a:t>
            </a:r>
            <a:r>
              <a:rPr lang="en-US" sz="2400" dirty="0">
                <a:solidFill>
                  <a:srgbClr val="F37440"/>
                </a:solidFill>
              </a:rPr>
              <a:t>labels</a:t>
            </a:r>
            <a:r>
              <a:rPr lang="en-US" sz="2400" dirty="0">
                <a:solidFill>
                  <a:srgbClr val="0070C0"/>
                </a:solidFill>
              </a:rPr>
              <a:t> are usually </a:t>
            </a:r>
            <a:r>
              <a:rPr lang="en-US" sz="2400" b="1" dirty="0">
                <a:solidFill>
                  <a:srgbClr val="C00000"/>
                </a:solidFill>
              </a:rPr>
              <a:t>local to the file </a:t>
            </a:r>
            <a:r>
              <a:rPr lang="en-US" sz="2400" dirty="0">
                <a:solidFill>
                  <a:srgbClr val="0070C0"/>
                </a:solidFill>
              </a:rPr>
              <a:t>from the point where they are defined</a:t>
            </a:r>
          </a:p>
        </p:txBody>
      </p:sp>
      <p:sp>
        <p:nvSpPr>
          <p:cNvPr id="3" name="Title 2">
            <a:extLst>
              <a:ext uri="{FF2B5EF4-FFF2-40B4-BE49-F238E27FC236}">
                <a16:creationId xmlns:a16="http://schemas.microsoft.com/office/drawing/2014/main" id="{5CF7BE84-94B4-444E-9FCF-D804A398A9F8}"/>
              </a:ext>
            </a:extLst>
          </p:cNvPr>
          <p:cNvSpPr>
            <a:spLocks noGrp="1"/>
          </p:cNvSpPr>
          <p:nvPr>
            <p:ph type="title"/>
          </p:nvPr>
        </p:nvSpPr>
        <p:spPr>
          <a:xfrm>
            <a:off x="136299" y="298329"/>
            <a:ext cx="11791479" cy="450761"/>
          </a:xfrm>
        </p:spPr>
        <p:txBody>
          <a:bodyPr/>
          <a:lstStyle/>
          <a:p>
            <a:r>
              <a:rPr lang="en-US" dirty="0"/>
              <a:t>Assembler Directives: Label Scope Control </a:t>
            </a:r>
            <a:r>
              <a:rPr lang="en-US" sz="2400" dirty="0">
                <a:solidFill>
                  <a:srgbClr val="FF0000"/>
                </a:solidFill>
              </a:rPr>
              <a:t>(Normal Labels only)</a:t>
            </a:r>
            <a:endParaRPr lang="en-US" dirty="0">
              <a:solidFill>
                <a:srgbClr val="FF0000"/>
              </a:solidFill>
            </a:endParaRPr>
          </a:p>
        </p:txBody>
      </p:sp>
      <p:sp>
        <p:nvSpPr>
          <p:cNvPr id="4" name="Rounded Rectangle 3">
            <a:extLst>
              <a:ext uri="{FF2B5EF4-FFF2-40B4-BE49-F238E27FC236}">
                <a16:creationId xmlns:a16="http://schemas.microsoft.com/office/drawing/2014/main" id="{D18AE3D0-727E-A244-8908-0F3CC001E66B}"/>
              </a:ext>
            </a:extLst>
          </p:cNvPr>
          <p:cNvSpPr/>
          <p:nvPr/>
        </p:nvSpPr>
        <p:spPr bwMode="auto">
          <a:xfrm>
            <a:off x="3994671" y="717303"/>
            <a:ext cx="3234498"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printf</a:t>
            </a:r>
            <a:endParaRPr lang="en-US" sz="2400" dirty="0">
              <a:solidFill>
                <a:srgbClr val="F3753F"/>
              </a:solidFill>
              <a:latin typeface="Consolas" panose="020B0609020204030204" pitchFamily="49" charset="0"/>
              <a:cs typeface="Consolas" panose="020B0609020204030204" pitchFamily="49" charset="0"/>
            </a:endParaRPr>
          </a:p>
          <a:p>
            <a:r>
              <a:rPr lang="en-US" sz="2400" dirty="0">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fgets</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extern</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strcpy</a:t>
            </a:r>
            <a:endParaRPr lang="en-US" sz="2400" dirty="0">
              <a:solidFill>
                <a:srgbClr val="F3753F"/>
              </a:solidFill>
              <a:latin typeface="Consolas" panose="020B0609020204030204" pitchFamily="49" charset="0"/>
              <a:cs typeface="Consolas" panose="020B0609020204030204" pitchFamily="49" charset="0"/>
            </a:endParaRPr>
          </a:p>
          <a:p>
            <a:r>
              <a:rPr lang="en-US" sz="2400" dirty="0">
                <a:solidFill>
                  <a:srgbClr val="0070C0"/>
                </a:solidFill>
                <a:latin typeface="Consolas" panose="020B0609020204030204" pitchFamily="49" charset="0"/>
                <a:cs typeface="Consolas" panose="020B0609020204030204" pitchFamily="49" charset="0"/>
              </a:rPr>
              <a:t>.</a:t>
            </a:r>
            <a:r>
              <a:rPr lang="en-US" sz="2400" dirty="0">
                <a:solidFill>
                  <a:srgbClr val="7030A0"/>
                </a:solidFill>
                <a:latin typeface="Consolas" panose="020B0609020204030204" pitchFamily="49" charset="0"/>
                <a:cs typeface="Consolas" panose="020B0609020204030204" pitchFamily="49" charset="0"/>
              </a:rPr>
              <a:t>global</a:t>
            </a:r>
            <a:r>
              <a:rPr lang="en-US" sz="2400" dirty="0">
                <a:solidFill>
                  <a:srgbClr val="0070C0"/>
                </a:solidFill>
                <a:latin typeface="Consolas" panose="020B0609020204030204" pitchFamily="49" charset="0"/>
                <a:cs typeface="Consolas" panose="020B0609020204030204" pitchFamily="49" charset="0"/>
              </a:rPr>
              <a:t> </a:t>
            </a:r>
            <a:r>
              <a:rPr lang="en-US" sz="2400" dirty="0" err="1">
                <a:solidFill>
                  <a:srgbClr val="F3753F"/>
                </a:solidFill>
                <a:latin typeface="Consolas" panose="020B0609020204030204" pitchFamily="49" charset="0"/>
                <a:cs typeface="Consolas" panose="020B0609020204030204" pitchFamily="49" charset="0"/>
              </a:rPr>
              <a:t>fbuf</a:t>
            </a:r>
            <a:endParaRPr lang="en-US" sz="2400" dirty="0">
              <a:solidFill>
                <a:srgbClr val="F3753F"/>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9F63C69D-0858-114C-91DB-EFE45580C02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606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6D1104-0A20-3EE2-2B1D-AE5BACEBA832}"/>
              </a:ext>
            </a:extLst>
          </p:cNvPr>
          <p:cNvSpPr>
            <a:spLocks noGrp="1"/>
          </p:cNvSpPr>
          <p:nvPr>
            <p:ph type="title"/>
          </p:nvPr>
        </p:nvSpPr>
        <p:spPr/>
        <p:txBody>
          <a:bodyPr/>
          <a:lstStyle/>
          <a:p>
            <a:r>
              <a:rPr lang="en-US" dirty="0"/>
              <a:t>Preview: Writing an ARM32 function</a:t>
            </a:r>
          </a:p>
        </p:txBody>
      </p:sp>
      <p:sp>
        <p:nvSpPr>
          <p:cNvPr id="4" name="Rounded Rectangle 3">
            <a:extLst>
              <a:ext uri="{FF2B5EF4-FFF2-40B4-BE49-F238E27FC236}">
                <a16:creationId xmlns:a16="http://schemas.microsoft.com/office/drawing/2014/main" id="{16692AE5-53CB-622A-C25F-6891E853A663}"/>
              </a:ext>
            </a:extLst>
          </p:cNvPr>
          <p:cNvSpPr/>
          <p:nvPr/>
        </p:nvSpPr>
        <p:spPr bwMode="auto">
          <a:xfrm>
            <a:off x="364756" y="904284"/>
            <a:ext cx="4162057"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stdlib.h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&lt;</a:t>
            </a:r>
            <a:r>
              <a:rPr lang="en-US" sz="1600" dirty="0" err="1">
                <a:solidFill>
                  <a:srgbClr val="000000"/>
                </a:solidFill>
                <a:effectLst/>
                <a:latin typeface="Menlo" panose="020B0609030804020204" pitchFamily="49" charset="0"/>
              </a:rPr>
              <a:t>stdio.h</a:t>
            </a:r>
            <a:r>
              <a:rPr lang="en-US" sz="1600" dirty="0">
                <a:solidFill>
                  <a:srgbClr val="000000"/>
                </a:solidFill>
                <a:effectLst/>
                <a:latin typeface="Menlo" panose="020B0609030804020204" pitchFamily="49" charset="0"/>
              </a:rPr>
              <a:t>&gt;</a:t>
            </a:r>
          </a:p>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int main()</a:t>
            </a:r>
          </a:p>
          <a:p>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int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 = sum4(1,2,3,4);</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printf</a:t>
            </a:r>
            <a:r>
              <a:rPr lang="en-US" sz="1600" dirty="0">
                <a:solidFill>
                  <a:srgbClr val="000000"/>
                </a:solidFill>
                <a:effectLst/>
                <a:latin typeface="Menlo" panose="020B0609030804020204" pitchFamily="49" charset="0"/>
              </a:rPr>
              <a:t>("%d\n", </a:t>
            </a:r>
            <a:r>
              <a:rPr lang="en-US" sz="1600" dirty="0" err="1">
                <a:solidFill>
                  <a:srgbClr val="000000"/>
                </a:solidFill>
                <a:effectLst/>
                <a:latin typeface="Menlo" panose="020B0609030804020204" pitchFamily="49" charset="0"/>
              </a:rPr>
              <a:t>reslt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EXIT_SUCCESS;</a:t>
            </a:r>
          </a:p>
          <a:p>
            <a:r>
              <a:rPr lang="en-US" sz="1600" dirty="0">
                <a:solidFill>
                  <a:srgbClr val="000000"/>
                </a:solidFill>
                <a:effectLst/>
                <a:latin typeface="Menlo" panose="020B0609030804020204" pitchFamily="49" charset="0"/>
              </a:rPr>
              <a:t>}</a:t>
            </a:r>
          </a:p>
        </p:txBody>
      </p:sp>
      <p:sp>
        <p:nvSpPr>
          <p:cNvPr id="5" name="Rounded Rectangle 4">
            <a:extLst>
              <a:ext uri="{FF2B5EF4-FFF2-40B4-BE49-F238E27FC236}">
                <a16:creationId xmlns:a16="http://schemas.microsoft.com/office/drawing/2014/main" id="{DF2067FC-72FE-622A-9CFC-16F9FA3FDB76}"/>
              </a:ext>
            </a:extLst>
          </p:cNvPr>
          <p:cNvSpPr/>
          <p:nvPr/>
        </p:nvSpPr>
        <p:spPr bwMode="auto">
          <a:xfrm>
            <a:off x="364757" y="4148669"/>
            <a:ext cx="4162057" cy="262866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SUM4_H</a:t>
            </a:r>
          </a:p>
          <a:p>
            <a:r>
              <a:rPr lang="en-US" sz="1600" dirty="0">
                <a:solidFill>
                  <a:srgbClr val="000000"/>
                </a:solidFill>
                <a:effectLst/>
                <a:latin typeface="Menlo" panose="020B0609030804020204" pitchFamily="49" charset="0"/>
              </a:rPr>
              <a:t>#define SUM4_H</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ifndef</a:t>
            </a:r>
            <a:r>
              <a:rPr lang="en-US" sz="1600" dirty="0">
                <a:solidFill>
                  <a:srgbClr val="000000"/>
                </a:solidFill>
                <a:effectLst/>
                <a:latin typeface="Menlo" panose="020B0609030804020204" pitchFamily="49" charset="0"/>
              </a:rPr>
              <a:t> __ASSEMBLER__</a:t>
            </a:r>
          </a:p>
          <a:p>
            <a:r>
              <a:rPr lang="en-US" sz="1600" dirty="0">
                <a:solidFill>
                  <a:srgbClr val="000000"/>
                </a:solidFill>
                <a:effectLst/>
                <a:latin typeface="Menlo" panose="020B0609030804020204" pitchFamily="49" charset="0"/>
              </a:rPr>
              <a:t>int sum4(int, int, int, int);</a:t>
            </a:r>
          </a:p>
          <a:p>
            <a:r>
              <a:rPr lang="en-US" sz="1600" dirty="0">
                <a:solidFill>
                  <a:srgbClr val="000000"/>
                </a:solidFill>
                <a:effectLst/>
                <a:latin typeface="Menlo" panose="020B0609030804020204" pitchFamily="49" charset="0"/>
              </a:rPr>
              <a:t>#else</a:t>
            </a:r>
          </a:p>
          <a:p>
            <a:r>
              <a:rPr lang="en-US" sz="1600" dirty="0">
                <a:solidFill>
                  <a:srgbClr val="000000"/>
                </a:solidFill>
                <a:effectLst/>
                <a:latin typeface="Menlo" panose="020B0609030804020204" pitchFamily="49" charset="0"/>
              </a:rPr>
              <a:t>.extern sum4</a:t>
            </a:r>
          </a:p>
          <a:p>
            <a:r>
              <a:rPr lang="en-US" sz="1600" dirty="0">
                <a:solidFill>
                  <a:srgbClr val="000000"/>
                </a:solidFill>
                <a:effectLst/>
                <a:latin typeface="Menlo" panose="020B0609030804020204" pitchFamily="49" charset="0"/>
              </a:rPr>
              <a:t>#endif</a:t>
            </a:r>
          </a:p>
          <a:p>
            <a:endParaRPr lang="en-US" sz="1600" dirty="0">
              <a:solidFill>
                <a:srgbClr val="000000"/>
              </a:solidFill>
              <a:latin typeface="Menlo" panose="020B0609030804020204" pitchFamily="49" charset="0"/>
            </a:endParaRPr>
          </a:p>
          <a:p>
            <a:r>
              <a:rPr lang="en-US" sz="1600" dirty="0">
                <a:solidFill>
                  <a:srgbClr val="000000"/>
                </a:solidFill>
                <a:effectLst/>
                <a:latin typeface="Menlo" panose="020B0609030804020204" pitchFamily="49" charset="0"/>
              </a:rPr>
              <a:t>#endif</a:t>
            </a:r>
          </a:p>
        </p:txBody>
      </p:sp>
      <p:sp>
        <p:nvSpPr>
          <p:cNvPr id="6" name="Rounded Rectangle 5">
            <a:extLst>
              <a:ext uri="{FF2B5EF4-FFF2-40B4-BE49-F238E27FC236}">
                <a16:creationId xmlns:a16="http://schemas.microsoft.com/office/drawing/2014/main" id="{68546E7B-6051-8650-1773-359355326960}"/>
              </a:ext>
            </a:extLst>
          </p:cNvPr>
          <p:cNvSpPr/>
          <p:nvPr/>
        </p:nvSpPr>
        <p:spPr bwMode="auto">
          <a:xfrm>
            <a:off x="4905696" y="795291"/>
            <a:ext cx="5518984" cy="592240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#include "sum4.h"</a:t>
            </a:r>
          </a:p>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.global sum4</a:t>
            </a:r>
          </a:p>
          <a:p>
            <a:r>
              <a:rPr lang="en-US" sz="1600" dirty="0">
                <a:solidFill>
                  <a:srgbClr val="000000"/>
                </a:solidFill>
                <a:effectLst/>
                <a:latin typeface="Menlo" panose="020B0609030804020204" pitchFamily="49" charset="0"/>
              </a:rPr>
              <a:t>    </a:t>
            </a:r>
            <a:r>
              <a:rPr lang="en-US" sz="1600" dirty="0">
                <a:solidFill>
                  <a:srgbClr val="FF0000"/>
                </a:solidFill>
                <a:effectLst/>
                <a:latin typeface="Menlo" panose="020B0609030804020204" pitchFamily="49" charset="0"/>
              </a:rPr>
              <a:t>.type</a:t>
            </a:r>
            <a:r>
              <a:rPr lang="en-US" sz="1600" dirty="0">
                <a:solidFill>
                  <a:srgbClr val="000000"/>
                </a:solidFill>
                <a:effectLst/>
                <a:latin typeface="Menlo" panose="020B0609030804020204" pitchFamily="49" charset="0"/>
              </a:rPr>
              <a:t>   sum4,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28</a:t>
            </a:r>
          </a:p>
          <a:p>
            <a:r>
              <a:rPr lang="en-US" sz="1600" dirty="0">
                <a:solidFill>
                  <a:srgbClr val="000000"/>
                </a:solidFill>
                <a:effectLst/>
                <a:latin typeface="Menlo" panose="020B0609030804020204" pitchFamily="49" charset="0"/>
              </a:rPr>
              <a:t>    // r0 = sum4(r0, r1, r2, r3)</a:t>
            </a:r>
          </a:p>
          <a:p>
            <a:r>
              <a:rPr lang="en-US" sz="1600" dirty="0">
                <a:solidFill>
                  <a:srgbClr val="000000"/>
                </a:solidFill>
                <a:effectLst/>
                <a:latin typeface="Menlo" panose="020B0609030804020204" pitchFamily="49" charset="0"/>
              </a:rPr>
              <a:t>sum4:</a:t>
            </a:r>
          </a:p>
          <a:p>
            <a:r>
              <a:rPr lang="en-US" sz="1600" dirty="0">
                <a:solidFill>
                  <a:srgbClr val="000000"/>
                </a:solidFill>
                <a:effectLst/>
                <a:latin typeface="Menlo" panose="020B0609030804020204" pitchFamily="49" charset="0"/>
              </a:rPr>
              <a:t>    push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r1</a:t>
            </a:r>
          </a:p>
          <a:p>
            <a:r>
              <a:rPr lang="en-US" sz="1600" dirty="0">
                <a:solidFill>
                  <a:srgbClr val="000000"/>
                </a:solidFill>
                <a:effectLst/>
                <a:latin typeface="Menlo" panose="020B0609030804020204" pitchFamily="49" charset="0"/>
              </a:rPr>
              <a:t>    add     r0, r0, r2</a:t>
            </a:r>
          </a:p>
          <a:p>
            <a:r>
              <a:rPr lang="en-US" sz="1600" dirty="0">
                <a:solidFill>
                  <a:srgbClr val="000000"/>
                </a:solidFill>
                <a:effectLst/>
                <a:latin typeface="Menlo" panose="020B0609030804020204" pitchFamily="49" charset="0"/>
              </a:rPr>
              <a:t>    add     r0, r0, r3</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{r4-r9,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sum4, (. - sum4)</a:t>
            </a:r>
          </a:p>
          <a:p>
            <a:r>
              <a:rPr lang="en-US" sz="1600" dirty="0">
                <a:solidFill>
                  <a:srgbClr val="000000"/>
                </a:solidFill>
                <a:effectLst/>
                <a:latin typeface="Menlo" panose="020B0609030804020204" pitchFamily="49" charset="0"/>
              </a:rPr>
              <a:t>    .section .note.GNU-stack,"",%</a:t>
            </a:r>
            <a:r>
              <a:rPr lang="en-US" sz="1600" dirty="0" err="1">
                <a:solidFill>
                  <a:srgbClr val="000000"/>
                </a:solidFill>
                <a:effectLst/>
                <a:latin typeface="Menlo" panose="020B0609030804020204" pitchFamily="49" charset="0"/>
              </a:rPr>
              <a:t>progbits</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.end</a:t>
            </a:r>
          </a:p>
        </p:txBody>
      </p:sp>
      <p:sp>
        <p:nvSpPr>
          <p:cNvPr id="7" name="Rounded Rectangle 6">
            <a:extLst>
              <a:ext uri="{FF2B5EF4-FFF2-40B4-BE49-F238E27FC236}">
                <a16:creationId xmlns:a16="http://schemas.microsoft.com/office/drawing/2014/main" id="{EEA21AE8-E0A6-57FF-D056-E215E405E265}"/>
              </a:ext>
            </a:extLst>
          </p:cNvPr>
          <p:cNvSpPr/>
          <p:nvPr/>
        </p:nvSpPr>
        <p:spPr bwMode="auto">
          <a:xfrm>
            <a:off x="8213113" y="904284"/>
            <a:ext cx="3801043" cy="136183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-Wall -</a:t>
            </a:r>
            <a:r>
              <a:rPr lang="en-US" sz="1600" dirty="0" err="1">
                <a:solidFill>
                  <a:srgbClr val="000000"/>
                </a:solidFill>
                <a:effectLst/>
                <a:latin typeface="Menlo" panose="020B0609030804020204" pitchFamily="49" charset="0"/>
              </a:rPr>
              <a:t>Wextra</a:t>
            </a:r>
            <a:r>
              <a:rPr lang="en-US" sz="1600" dirty="0">
                <a:solidFill>
                  <a:srgbClr val="000000"/>
                </a:solidFill>
                <a:effectLst/>
                <a:latin typeface="Menlo" panose="020B0609030804020204" pitchFamily="49" charset="0"/>
              </a:rPr>
              <a:t> -c </a:t>
            </a:r>
            <a:r>
              <a:rPr lang="en-US" sz="1600" dirty="0" err="1">
                <a:solidFill>
                  <a:srgbClr val="000000"/>
                </a:solidFill>
                <a:effectLst/>
                <a:latin typeface="Menlo" panose="020B0609030804020204" pitchFamily="49" charset="0"/>
              </a:rPr>
              <a:t>main.c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-c sum4.S</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gcc</a:t>
            </a:r>
            <a:r>
              <a:rPr lang="en-US" sz="1600" dirty="0">
                <a:solidFill>
                  <a:srgbClr val="000000"/>
                </a:solidFill>
                <a:effectLst/>
                <a:latin typeface="Menlo" panose="020B0609030804020204" pitchFamily="49" charset="0"/>
              </a:rPr>
              <a:t> sum4.o </a:t>
            </a:r>
            <a:r>
              <a:rPr lang="en-US" sz="1600" dirty="0" err="1">
                <a:solidFill>
                  <a:srgbClr val="000000"/>
                </a:solidFill>
                <a:effectLst/>
                <a:latin typeface="Menlo" panose="020B0609030804020204" pitchFamily="49" charset="0"/>
              </a:rPr>
              <a:t>main.o</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a.out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10</a:t>
            </a:r>
          </a:p>
        </p:txBody>
      </p:sp>
      <p:sp>
        <p:nvSpPr>
          <p:cNvPr id="2" name="Right Brace 1">
            <a:extLst>
              <a:ext uri="{FF2B5EF4-FFF2-40B4-BE49-F238E27FC236}">
                <a16:creationId xmlns:a16="http://schemas.microsoft.com/office/drawing/2014/main" id="{DA91340F-376F-104B-1438-1BFD53B885BE}"/>
              </a:ext>
            </a:extLst>
          </p:cNvPr>
          <p:cNvSpPr/>
          <p:nvPr/>
        </p:nvSpPr>
        <p:spPr>
          <a:xfrm>
            <a:off x="8935932" y="2582405"/>
            <a:ext cx="512243" cy="14572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D2117E2E-E6DB-8CC1-44A2-D990A7E45998}"/>
              </a:ext>
            </a:extLst>
          </p:cNvPr>
          <p:cNvSpPr txBox="1"/>
          <p:nvPr/>
        </p:nvSpPr>
        <p:spPr>
          <a:xfrm>
            <a:off x="9344808" y="2994272"/>
            <a:ext cx="278794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We will cover this </a:t>
            </a:r>
          </a:p>
          <a:p>
            <a:r>
              <a:rPr lang="en-US" dirty="0"/>
              <a:t>when we do stack frames</a:t>
            </a:r>
          </a:p>
        </p:txBody>
      </p:sp>
      <p:sp>
        <p:nvSpPr>
          <p:cNvPr id="9" name="Right Brace 8">
            <a:extLst>
              <a:ext uri="{FF2B5EF4-FFF2-40B4-BE49-F238E27FC236}">
                <a16:creationId xmlns:a16="http://schemas.microsoft.com/office/drawing/2014/main" id="{A184C86D-F983-5DE1-75C8-CA27F91222D9}"/>
              </a:ext>
            </a:extLst>
          </p:cNvPr>
          <p:cNvSpPr/>
          <p:nvPr/>
        </p:nvSpPr>
        <p:spPr>
          <a:xfrm>
            <a:off x="8348870" y="4969565"/>
            <a:ext cx="456575" cy="698707"/>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6573C64A-DE6A-DB6A-9200-055A06360A4B}"/>
              </a:ext>
            </a:extLst>
          </p:cNvPr>
          <p:cNvSpPr txBox="1"/>
          <p:nvPr/>
        </p:nvSpPr>
        <p:spPr>
          <a:xfrm>
            <a:off x="8805445" y="4969565"/>
            <a:ext cx="2787943"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We will cover this </a:t>
            </a:r>
          </a:p>
          <a:p>
            <a:r>
              <a:rPr lang="en-US" dirty="0"/>
              <a:t>when we do stack frames</a:t>
            </a:r>
          </a:p>
        </p:txBody>
      </p:sp>
    </p:spTree>
    <p:extLst>
      <p:ext uri="{BB962C8B-B14F-4D97-AF65-F5344CB8AC3E}">
        <p14:creationId xmlns:p14="http://schemas.microsoft.com/office/powerpoint/2010/main" val="350580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179976" y="93494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sp>
        <p:nvSpPr>
          <p:cNvPr id="19" name="TextBox 18">
            <a:extLst>
              <a:ext uri="{FF2B5EF4-FFF2-40B4-BE49-F238E27FC236}">
                <a16:creationId xmlns:a16="http://schemas.microsoft.com/office/drawing/2014/main" id="{1E759530-60FA-874C-BCB8-A99D950745E8}"/>
              </a:ext>
            </a:extLst>
          </p:cNvPr>
          <p:cNvSpPr txBox="1"/>
          <p:nvPr/>
        </p:nvSpPr>
        <p:spPr>
          <a:xfrm>
            <a:off x="7753457" y="1857673"/>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err="1">
                <a:solidFill>
                  <a:srgbClr val="000000"/>
                </a:solidFill>
                <a:latin typeface="Consolas"/>
                <a:ea typeface="Arial"/>
                <a:cs typeface="Calibri"/>
              </a:rPr>
              <a:t>ldr</a:t>
            </a:r>
            <a:r>
              <a:rPr lang="en-US" b="1" dirty="0">
                <a:solidFill>
                  <a:srgbClr val="000000"/>
                </a:solidFill>
                <a:latin typeface="Consolas"/>
                <a:ea typeface="Arial"/>
                <a:cs typeface="Calibri"/>
              </a:rPr>
              <a:t>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20756"/>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627968" y="3924911"/>
              <a:ext cx="3799325" cy="2485809"/>
            </a:xfrm>
            <a:prstGeom prst="rect">
              <a:avLst/>
            </a:prstGeom>
            <a:noFill/>
          </p:spPr>
          <p:txBody>
            <a:bodyPr wrap="square" rtlCol="0">
              <a:spAutoFit/>
            </a:bodyPr>
            <a:lstStyle/>
            <a:p>
              <a:r>
                <a:rPr lang="en-US" sz="2400" b="1" dirty="0">
                  <a:solidFill>
                    <a:srgbClr val="0070C0"/>
                  </a:solidFill>
                  <a:latin typeface="Consolas"/>
                  <a:ea typeface="Calibri"/>
                  <a:cs typeface="Calibri"/>
                </a:rPr>
                <a:t>str	r0, [r1]</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90C3844-F6D9-2945-A6A2-F5162F07EDF7}"/>
                </a:ext>
              </a:extLst>
            </p:cNvPr>
            <p:cNvSpPr txBox="1"/>
            <p:nvPr/>
          </p:nvSpPr>
          <p:spPr>
            <a:xfrm>
              <a:off x="7785600" y="3928838"/>
              <a:ext cx="3626066" cy="1664815"/>
            </a:xfrm>
            <a:prstGeom prst="rect">
              <a:avLst/>
            </a:prstGeom>
            <a:noFill/>
          </p:spPr>
          <p:txBody>
            <a:bodyPr wrap="square" rtlCol="0">
              <a:spAutoFit/>
            </a:bodyPr>
            <a:lstStyle/>
            <a:p>
              <a:pPr>
                <a:lnSpc>
                  <a:spcPct val="115000"/>
                </a:lnSpc>
                <a:tabLst>
                  <a:tab pos="342900" algn="l"/>
                  <a:tab pos="628650" algn="l"/>
                </a:tabLst>
              </a:pPr>
              <a:r>
                <a:rPr lang="en-US" b="1" dirty="0">
                  <a:solidFill>
                    <a:srgbClr val="FF0000"/>
                  </a:solidFill>
                  <a:latin typeface="Consolas"/>
                  <a:ea typeface="Arial"/>
                  <a:cs typeface="Calibri"/>
                </a:rPr>
                <a:t>r1 </a:t>
              </a:r>
              <a:r>
                <a:rPr lang="en-US" dirty="0">
                  <a:solidFill>
                    <a:srgbClr val="FF0000"/>
                  </a:solidFill>
                  <a:latin typeface="Consolas"/>
                  <a:ea typeface="Arial"/>
                  <a:cs typeface="Calibri"/>
                </a:rPr>
                <a:t>is being used as a </a:t>
              </a:r>
              <a:r>
                <a:rPr lang="en-US" b="1" u="sng" dirty="0">
                  <a:solidFill>
                    <a:srgbClr val="FF0000"/>
                  </a:solidFill>
                  <a:latin typeface="Consolas"/>
                  <a:ea typeface="Arial"/>
                  <a:cs typeface="Calibri"/>
                </a:rPr>
                <a:t>pointer</a:t>
              </a:r>
              <a:r>
                <a:rPr lang="en-US" dirty="0">
                  <a:solidFill>
                    <a:srgbClr val="FF0000"/>
                  </a:solidFill>
                  <a:latin typeface="Consolas"/>
                  <a:ea typeface="Arial"/>
                  <a:cs typeface="Calibri"/>
                </a:rPr>
                <a:t> </a:t>
              </a:r>
              <a:r>
                <a:rPr lang="en-US" dirty="0">
                  <a:solidFill>
                    <a:srgbClr val="000000"/>
                  </a:solidFill>
                  <a:latin typeface="Consolas"/>
                  <a:ea typeface="Arial"/>
                  <a:cs typeface="Calibri"/>
                </a:rPr>
                <a:t>to a location in memory</a:t>
              </a:r>
            </a:p>
            <a:p>
              <a:pPr>
                <a:lnSpc>
                  <a:spcPct val="115000"/>
                </a:lnSpc>
                <a:tabLst>
                  <a:tab pos="342900" algn="l"/>
                  <a:tab pos="628650" algn="l"/>
                </a:tabLst>
              </a:pPr>
              <a:r>
                <a:rPr lang="en-US" b="1" dirty="0">
                  <a:solidFill>
                    <a:srgbClr val="000000"/>
                  </a:solidFill>
                  <a:latin typeface="Consolas"/>
                  <a:ea typeface="Arial"/>
                  <a:cs typeface="Calibri"/>
                </a:rPr>
                <a:t>str requires the use of a </a:t>
              </a:r>
              <a:r>
                <a:rPr lang="en-US" b="1" u="sng" dirty="0">
                  <a:solidFill>
                    <a:srgbClr val="000000"/>
                  </a:solidFill>
                  <a:latin typeface="Consolas"/>
                  <a:ea typeface="Arial"/>
                  <a:cs typeface="Calibri"/>
                </a:rPr>
                <a:t>pointer</a:t>
              </a:r>
              <a:r>
                <a:rPr lang="en-US" b="1" dirty="0">
                  <a:solidFill>
                    <a:srgbClr val="000000"/>
                  </a:solidFill>
                  <a:latin typeface="Consolas"/>
                  <a:ea typeface="Arial"/>
                  <a:cs typeface="Calibri"/>
                </a:rPr>
                <a:t> operand</a:t>
              </a:r>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2703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79173" y="121265"/>
            <a:ext cx="11288654" cy="490633"/>
          </a:xfrm>
        </p:spPr>
        <p:txBody>
          <a:bodyPr/>
          <a:lstStyle/>
          <a:p>
            <a:r>
              <a:rPr lang="en-US" dirty="0"/>
              <a:t>Example Base Register Addressing Load – Modify – Store</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305404" y="4706831"/>
            <a:ext cx="7053913" cy="1997591"/>
          </a:xfrm>
          <a:solidFill>
            <a:schemeClr val="accent4">
              <a:lumMod val="20000"/>
              <a:lumOff val="80000"/>
            </a:schemeClr>
          </a:solidFill>
          <a:ln>
            <a:solidFill>
              <a:schemeClr val="tx2"/>
            </a:solidFill>
          </a:ln>
        </p:spPr>
        <p:txBody>
          <a:bodyPr/>
          <a:lstStyle/>
          <a:p>
            <a:pPr marL="0" indent="0" algn="ctr">
              <a:lnSpc>
                <a:spcPct val="100000"/>
              </a:lnSpc>
              <a:buNone/>
            </a:pPr>
            <a:r>
              <a:rPr lang="en-US" dirty="0">
                <a:latin typeface="Consolas" panose="020B0609020204030204" pitchFamily="49" charset="0"/>
                <a:cs typeface="Consolas" panose="020B0609020204030204" pitchFamily="49" charset="0"/>
              </a:rPr>
              <a:t>x = x + 1;</a:t>
            </a:r>
          </a:p>
          <a:p>
            <a:pPr marL="0" indent="0">
              <a:lnSpc>
                <a:spcPct val="100000"/>
              </a:lnSpc>
              <a:buNone/>
            </a:pPr>
            <a:r>
              <a:rPr lang="en-US" sz="2400" dirty="0" err="1">
                <a:solidFill>
                  <a:srgbClr val="0070C0"/>
                </a:solidFill>
                <a:latin typeface="Consolas" panose="020B0609020204030204" pitchFamily="49" charset="0"/>
                <a:cs typeface="Consolas" panose="020B0609020204030204" pitchFamily="49" charset="0"/>
              </a:rPr>
              <a:t>ldr</a:t>
            </a:r>
            <a:r>
              <a:rPr lang="en-US" sz="2400" dirty="0">
                <a:solidFill>
                  <a:srgbClr val="0070C0"/>
                </a:solidFill>
                <a:latin typeface="Consolas" panose="020B0609020204030204" pitchFamily="49" charset="0"/>
                <a:cs typeface="Consolas" panose="020B0609020204030204" pitchFamily="49" charset="0"/>
              </a:rPr>
              <a:t> r0, [r1]        </a:t>
            </a:r>
            <a:r>
              <a:rPr lang="en-US" sz="2400" dirty="0">
                <a:latin typeface="Consolas" panose="020B0609020204030204" pitchFamily="49" charset="0"/>
                <a:cs typeface="Consolas" panose="020B0609020204030204" pitchFamily="49" charset="0"/>
              </a:rPr>
              <a:t>// r0 =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(read x)</a:t>
            </a:r>
          </a:p>
          <a:p>
            <a:pPr marL="0" indent="0">
              <a:lnSpc>
                <a:spcPct val="100000"/>
              </a:lnSpc>
              <a:buNone/>
            </a:pPr>
            <a:r>
              <a:rPr lang="en-US" sz="2400" dirty="0">
                <a:solidFill>
                  <a:srgbClr val="00B050"/>
                </a:solidFill>
                <a:latin typeface="Consolas" panose="020B0609020204030204" pitchFamily="49" charset="0"/>
                <a:cs typeface="Consolas" panose="020B0609020204030204" pitchFamily="49" charset="0"/>
              </a:rPr>
              <a:t>add r0, r0, 1       </a:t>
            </a:r>
            <a:r>
              <a:rPr lang="en-US" sz="2400" dirty="0">
                <a:latin typeface="Consolas" panose="020B0609020204030204" pitchFamily="49" charset="0"/>
                <a:cs typeface="Consolas" panose="020B0609020204030204" pitchFamily="49" charset="0"/>
              </a:rPr>
              <a:t>// r0 = r0 + 1 (x++)</a:t>
            </a:r>
          </a:p>
          <a:p>
            <a:pPr marL="0" indent="0">
              <a:lnSpc>
                <a:spcPct val="100000"/>
              </a:lnSpc>
              <a:buNone/>
            </a:pPr>
            <a:r>
              <a:rPr lang="en-US" sz="2400" dirty="0">
                <a:solidFill>
                  <a:srgbClr val="F37440"/>
                </a:solidFill>
                <a:latin typeface="Consolas" panose="020B0609020204030204" pitchFamily="49" charset="0"/>
                <a:cs typeface="Consolas" panose="020B0609020204030204" pitchFamily="49" charset="0"/>
              </a:rPr>
              <a:t>str r0, [r1]        </a:t>
            </a:r>
            <a:r>
              <a:rPr lang="en-US" sz="2400" dirty="0">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*r1 </a:t>
            </a:r>
            <a:r>
              <a:rPr lang="en-US" sz="2400" dirty="0">
                <a:latin typeface="Consolas" panose="020B0609020204030204" pitchFamily="49" charset="0"/>
                <a:cs typeface="Consolas" panose="020B0609020204030204" pitchFamily="49" charset="0"/>
              </a:rPr>
              <a:t>= r0 write x</a:t>
            </a:r>
          </a:p>
        </p:txBody>
      </p:sp>
      <p:sp>
        <p:nvSpPr>
          <p:cNvPr id="38" name="Rectangle 37">
            <a:extLst>
              <a:ext uri="{FF2B5EF4-FFF2-40B4-BE49-F238E27FC236}">
                <a16:creationId xmlns:a16="http://schemas.microsoft.com/office/drawing/2014/main" id="{8BEE988A-947E-2647-B5D2-95A5DF599481}"/>
              </a:ext>
            </a:extLst>
          </p:cNvPr>
          <p:cNvSpPr/>
          <p:nvPr/>
        </p:nvSpPr>
        <p:spPr>
          <a:xfrm>
            <a:off x="4755604" y="176865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000" dirty="0">
                <a:solidFill>
                  <a:srgbClr val="000000"/>
                </a:solidFill>
                <a:effectLst/>
                <a:ea typeface="Arial"/>
              </a:rPr>
              <a:t>Memory assigned to x</a:t>
            </a:r>
            <a:endParaRPr lang="en-US" sz="2000" dirty="0">
              <a:solidFill>
                <a:srgbClr val="000000"/>
              </a:solidFill>
              <a:effectLst/>
              <a:latin typeface="Arial"/>
              <a:ea typeface="Arial"/>
            </a:endParaRPr>
          </a:p>
        </p:txBody>
      </p:sp>
      <p:sp>
        <p:nvSpPr>
          <p:cNvPr id="39" name="Rectangle 38">
            <a:extLst>
              <a:ext uri="{FF2B5EF4-FFF2-40B4-BE49-F238E27FC236}">
                <a16:creationId xmlns:a16="http://schemas.microsoft.com/office/drawing/2014/main" id="{96F562BF-1504-454C-AEA1-04B0106F9DDD}"/>
              </a:ext>
            </a:extLst>
          </p:cNvPr>
          <p:cNvSpPr/>
          <p:nvPr/>
        </p:nvSpPr>
        <p:spPr>
          <a:xfrm>
            <a:off x="4687254" y="3332149"/>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 </a:t>
            </a:r>
            <a:endParaRPr lang="en-US" sz="2400" dirty="0">
              <a:solidFill>
                <a:srgbClr val="000000"/>
              </a:solidFill>
              <a:effectLst/>
              <a:latin typeface="Arial"/>
              <a:ea typeface="Arial"/>
            </a:endParaRPr>
          </a:p>
        </p:txBody>
      </p:sp>
      <p:sp>
        <p:nvSpPr>
          <p:cNvPr id="42" name="Down Arrow 41">
            <a:extLst>
              <a:ext uri="{FF2B5EF4-FFF2-40B4-BE49-F238E27FC236}">
                <a16:creationId xmlns:a16="http://schemas.microsoft.com/office/drawing/2014/main" id="{83DF1A56-EA2F-9B4F-9246-F04F019BBA12}"/>
              </a:ext>
            </a:extLst>
          </p:cNvPr>
          <p:cNvSpPr/>
          <p:nvPr/>
        </p:nvSpPr>
        <p:spPr>
          <a:xfrm>
            <a:off x="5341740" y="24825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7" name="Rectangle 46">
            <a:extLst>
              <a:ext uri="{FF2B5EF4-FFF2-40B4-BE49-F238E27FC236}">
                <a16:creationId xmlns:a16="http://schemas.microsoft.com/office/drawing/2014/main" id="{375F33B6-D395-8846-971A-3B78138323B0}"/>
              </a:ext>
            </a:extLst>
          </p:cNvPr>
          <p:cNvSpPr/>
          <p:nvPr/>
        </p:nvSpPr>
        <p:spPr>
          <a:xfrm>
            <a:off x="8636442" y="1768658"/>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48" name="Left Arrow 47">
            <a:extLst>
              <a:ext uri="{FF2B5EF4-FFF2-40B4-BE49-F238E27FC236}">
                <a16:creationId xmlns:a16="http://schemas.microsoft.com/office/drawing/2014/main" id="{16414800-0709-F047-9B66-68251FF92649}"/>
              </a:ext>
            </a:extLst>
          </p:cNvPr>
          <p:cNvSpPr/>
          <p:nvPr/>
        </p:nvSpPr>
        <p:spPr>
          <a:xfrm>
            <a:off x="7901605" y="197402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B48DCF3-2D02-6446-B3B7-AB62624C8D8A}"/>
              </a:ext>
            </a:extLst>
          </p:cNvPr>
          <p:cNvSpPr txBox="1"/>
          <p:nvPr/>
        </p:nvSpPr>
        <p:spPr>
          <a:xfrm>
            <a:off x="8055077" y="3408029"/>
            <a:ext cx="694421" cy="523220"/>
          </a:xfrm>
          <a:prstGeom prst="rect">
            <a:avLst/>
          </a:prstGeom>
          <a:noFill/>
        </p:spPr>
        <p:txBody>
          <a:bodyPr wrap="none" rtlCol="0">
            <a:spAutoFit/>
          </a:bodyPr>
          <a:lstStyle/>
          <a:p>
            <a:r>
              <a:rPr lang="en-US" sz="2800" b="1" dirty="0">
                <a:solidFill>
                  <a:srgbClr val="0070C0"/>
                </a:solidFill>
              </a:rPr>
              <a:t>+ 1</a:t>
            </a:r>
          </a:p>
        </p:txBody>
      </p:sp>
      <p:sp>
        <p:nvSpPr>
          <p:cNvPr id="49" name="Down Arrow 48">
            <a:extLst>
              <a:ext uri="{FF2B5EF4-FFF2-40B4-BE49-F238E27FC236}">
                <a16:creationId xmlns:a16="http://schemas.microsoft.com/office/drawing/2014/main" id="{AB7FE122-26DC-5A4F-B83C-6F5672AD4802}"/>
              </a:ext>
            </a:extLst>
          </p:cNvPr>
          <p:cNvSpPr/>
          <p:nvPr/>
        </p:nvSpPr>
        <p:spPr>
          <a:xfrm rot="10800000">
            <a:off x="6772220" y="2458280"/>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TextBox 6">
            <a:extLst>
              <a:ext uri="{FF2B5EF4-FFF2-40B4-BE49-F238E27FC236}">
                <a16:creationId xmlns:a16="http://schemas.microsoft.com/office/drawing/2014/main" id="{80B16317-8BA5-C342-BBB9-29C61EB63AFC}"/>
              </a:ext>
            </a:extLst>
          </p:cNvPr>
          <p:cNvSpPr txBox="1"/>
          <p:nvPr/>
        </p:nvSpPr>
        <p:spPr>
          <a:xfrm>
            <a:off x="8719481" y="2556487"/>
            <a:ext cx="3062057" cy="1200329"/>
          </a:xfrm>
          <a:prstGeom prst="rect">
            <a:avLst/>
          </a:prstGeom>
          <a:noFill/>
        </p:spPr>
        <p:txBody>
          <a:bodyPr wrap="none" rtlCol="0">
            <a:spAutoFit/>
          </a:bodyPr>
          <a:lstStyle/>
          <a:p>
            <a:pPr algn="ctr"/>
            <a:r>
              <a:rPr lang="en-US" sz="2400" dirty="0">
                <a:solidFill>
                  <a:srgbClr val="FF0000"/>
                </a:solidFill>
              </a:rPr>
              <a:t>0b..00001</a:t>
            </a:r>
            <a:r>
              <a:rPr lang="en-US" sz="2400" dirty="0">
                <a:solidFill>
                  <a:srgbClr val="7030A0"/>
                </a:solidFill>
              </a:rPr>
              <a:t>00</a:t>
            </a:r>
          </a:p>
          <a:p>
            <a:r>
              <a:rPr lang="en-US" sz="2400" dirty="0">
                <a:solidFill>
                  <a:srgbClr val="7030A0"/>
                </a:solidFill>
              </a:rPr>
              <a:t>Notice: word aligned!</a:t>
            </a:r>
          </a:p>
          <a:p>
            <a:r>
              <a:rPr lang="en-US" sz="2400" dirty="0">
                <a:solidFill>
                  <a:srgbClr val="7030A0"/>
                </a:solidFill>
              </a:rPr>
              <a:t>(last two bits are 0's)</a:t>
            </a:r>
          </a:p>
        </p:txBody>
      </p:sp>
      <p:grpSp>
        <p:nvGrpSpPr>
          <p:cNvPr id="50" name="Group 49">
            <a:extLst>
              <a:ext uri="{FF2B5EF4-FFF2-40B4-BE49-F238E27FC236}">
                <a16:creationId xmlns:a16="http://schemas.microsoft.com/office/drawing/2014/main" id="{EA06C025-92F7-D74F-9181-8425F05BE4A4}"/>
              </a:ext>
            </a:extLst>
          </p:cNvPr>
          <p:cNvGrpSpPr/>
          <p:nvPr/>
        </p:nvGrpSpPr>
        <p:grpSpPr>
          <a:xfrm>
            <a:off x="-172698" y="1053524"/>
            <a:ext cx="2468598" cy="4297145"/>
            <a:chOff x="8661113" y="2565170"/>
            <a:chExt cx="2468598" cy="4297145"/>
          </a:xfrm>
        </p:grpSpPr>
        <p:sp>
          <p:nvSpPr>
            <p:cNvPr id="51" name="Rectangle 50">
              <a:extLst>
                <a:ext uri="{FF2B5EF4-FFF2-40B4-BE49-F238E27FC236}">
                  <a16:creationId xmlns:a16="http://schemas.microsoft.com/office/drawing/2014/main" id="{BFDD3E57-A979-5243-8C62-EA47BB7EA4F1}"/>
                </a:ext>
              </a:extLst>
            </p:cNvPr>
            <p:cNvSpPr/>
            <p:nvPr/>
          </p:nvSpPr>
          <p:spPr>
            <a:xfrm>
              <a:off x="9100665" y="55187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..00000000</a:t>
              </a:r>
            </a:p>
          </p:txBody>
        </p:sp>
        <p:sp>
          <p:nvSpPr>
            <p:cNvPr id="52" name="Rectangle 51">
              <a:extLst>
                <a:ext uri="{FF2B5EF4-FFF2-40B4-BE49-F238E27FC236}">
                  <a16:creationId xmlns:a16="http://schemas.microsoft.com/office/drawing/2014/main" id="{93FA8CB6-8141-B941-BF75-E3C984D477DC}"/>
                </a:ext>
              </a:extLst>
            </p:cNvPr>
            <p:cNvSpPr/>
            <p:nvPr/>
          </p:nvSpPr>
          <p:spPr>
            <a:xfrm>
              <a:off x="9100665" y="5142658"/>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..00000001</a:t>
              </a:r>
            </a:p>
          </p:txBody>
        </p:sp>
        <p:sp>
          <p:nvSpPr>
            <p:cNvPr id="53" name="TextBox 52">
              <a:extLst>
                <a:ext uri="{FF2B5EF4-FFF2-40B4-BE49-F238E27FC236}">
                  <a16:creationId xmlns:a16="http://schemas.microsoft.com/office/drawing/2014/main" id="{03EF2DF1-017B-4242-A572-2B4FA9308739}"/>
                </a:ext>
              </a:extLst>
            </p:cNvPr>
            <p:cNvSpPr txBox="1"/>
            <p:nvPr/>
          </p:nvSpPr>
          <p:spPr>
            <a:xfrm>
              <a:off x="8661113" y="5938985"/>
              <a:ext cx="2468598" cy="923330"/>
            </a:xfrm>
            <a:prstGeom prst="rect">
              <a:avLst/>
            </a:prstGeom>
            <a:noFill/>
          </p:spPr>
          <p:txBody>
            <a:bodyPr wrap="square" rtlCol="0">
              <a:spAutoFit/>
            </a:bodyPr>
            <a:lstStyle/>
            <a:p>
              <a:pPr algn="ctr"/>
              <a:r>
                <a:rPr lang="en-US" b="1" dirty="0">
                  <a:solidFill>
                    <a:srgbClr val="00B050"/>
                  </a:solidFill>
                </a:rPr>
                <a:t>n-bit</a:t>
              </a:r>
              <a:r>
                <a:rPr lang="en-US" dirty="0">
                  <a:solidFill>
                    <a:srgbClr val="00B050"/>
                  </a:solidFill>
                </a:rPr>
                <a:t> Memory</a:t>
              </a:r>
            </a:p>
            <a:p>
              <a:pPr algn="ctr"/>
              <a:r>
                <a:rPr lang="en-US" dirty="0">
                  <a:solidFill>
                    <a:srgbClr val="00B050"/>
                  </a:solidFill>
                </a:rPr>
                <a:t>Address</a:t>
              </a:r>
            </a:p>
            <a:p>
              <a:pPr algn="ctr"/>
              <a:r>
                <a:rPr lang="en-US" dirty="0">
                  <a:solidFill>
                    <a:srgbClr val="00B050"/>
                  </a:solidFill>
                </a:rPr>
                <a:t>binary</a:t>
              </a:r>
            </a:p>
          </p:txBody>
        </p:sp>
        <p:sp>
          <p:nvSpPr>
            <p:cNvPr id="54" name="Rectangle 53">
              <a:extLst>
                <a:ext uri="{FF2B5EF4-FFF2-40B4-BE49-F238E27FC236}">
                  <a16:creationId xmlns:a16="http://schemas.microsoft.com/office/drawing/2014/main" id="{30DDD927-9BAC-4D45-86A6-9FA8CBDBB816}"/>
                </a:ext>
              </a:extLst>
            </p:cNvPr>
            <p:cNvSpPr/>
            <p:nvPr/>
          </p:nvSpPr>
          <p:spPr>
            <a:xfrm>
              <a:off x="9100665" y="478462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..00000010</a:t>
              </a:r>
            </a:p>
          </p:txBody>
        </p:sp>
        <p:sp>
          <p:nvSpPr>
            <p:cNvPr id="55" name="Rectangle 54">
              <a:extLst>
                <a:ext uri="{FF2B5EF4-FFF2-40B4-BE49-F238E27FC236}">
                  <a16:creationId xmlns:a16="http://schemas.microsoft.com/office/drawing/2014/main" id="{0841DC85-8F7A-FD48-B0D7-8D661260D492}"/>
                </a:ext>
              </a:extLst>
            </p:cNvPr>
            <p:cNvSpPr/>
            <p:nvPr/>
          </p:nvSpPr>
          <p:spPr>
            <a:xfrm>
              <a:off x="9100665" y="441342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..00000011</a:t>
              </a:r>
            </a:p>
          </p:txBody>
        </p:sp>
        <p:sp>
          <p:nvSpPr>
            <p:cNvPr id="56" name="Rectangle 55">
              <a:extLst>
                <a:ext uri="{FF2B5EF4-FFF2-40B4-BE49-F238E27FC236}">
                  <a16:creationId xmlns:a16="http://schemas.microsoft.com/office/drawing/2014/main" id="{8EBCDB03-0FC5-0544-80C7-9B8CDA5812A3}"/>
                </a:ext>
              </a:extLst>
            </p:cNvPr>
            <p:cNvSpPr/>
            <p:nvPr/>
          </p:nvSpPr>
          <p:spPr>
            <a:xfrm>
              <a:off x="9100665" y="4037309"/>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a:t>
              </a:r>
              <a:r>
                <a:rPr lang="en-US" b="1" dirty="0">
                  <a:solidFill>
                    <a:srgbClr val="FF0000"/>
                  </a:solidFill>
                  <a:latin typeface="Courier New" panose="02070309020205020404" pitchFamily="49" charset="0"/>
                  <a:cs typeface="Courier New" panose="02070309020205020404" pitchFamily="49" charset="0"/>
                </a:rPr>
                <a:t>000001</a:t>
              </a:r>
              <a:r>
                <a:rPr lang="en-US" b="1" dirty="0">
                  <a:solidFill>
                    <a:srgbClr val="7030A0"/>
                  </a:solidFill>
                  <a:latin typeface="Courier New" panose="02070309020205020404" pitchFamily="49" charset="0"/>
                  <a:cs typeface="Courier New" panose="02070309020205020404" pitchFamily="49" charset="0"/>
                </a:rPr>
                <a:t>00</a:t>
              </a:r>
            </a:p>
          </p:txBody>
        </p:sp>
        <p:sp>
          <p:nvSpPr>
            <p:cNvPr id="57" name="Rectangle 56">
              <a:extLst>
                <a:ext uri="{FF2B5EF4-FFF2-40B4-BE49-F238E27FC236}">
                  <a16:creationId xmlns:a16="http://schemas.microsoft.com/office/drawing/2014/main" id="{034404F1-9DF7-9740-8C1B-16997E668804}"/>
                </a:ext>
              </a:extLst>
            </p:cNvPr>
            <p:cNvSpPr/>
            <p:nvPr/>
          </p:nvSpPr>
          <p:spPr>
            <a:xfrm>
              <a:off x="9100665" y="3685572"/>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..00000101</a:t>
              </a:r>
            </a:p>
          </p:txBody>
        </p:sp>
        <p:sp>
          <p:nvSpPr>
            <p:cNvPr id="58" name="Rectangle 57">
              <a:extLst>
                <a:ext uri="{FF2B5EF4-FFF2-40B4-BE49-F238E27FC236}">
                  <a16:creationId xmlns:a16="http://schemas.microsoft.com/office/drawing/2014/main" id="{8120B7C2-4E23-4741-8C1C-B6D0DADDC5E7}"/>
                </a:ext>
              </a:extLst>
            </p:cNvPr>
            <p:cNvSpPr/>
            <p:nvPr/>
          </p:nvSpPr>
          <p:spPr>
            <a:xfrm>
              <a:off x="9100665" y="3316417"/>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..00000110</a:t>
              </a:r>
            </a:p>
          </p:txBody>
        </p:sp>
        <p:sp>
          <p:nvSpPr>
            <p:cNvPr id="59" name="Rectangle 58">
              <a:extLst>
                <a:ext uri="{FF2B5EF4-FFF2-40B4-BE49-F238E27FC236}">
                  <a16:creationId xmlns:a16="http://schemas.microsoft.com/office/drawing/2014/main" id="{C5E4E955-F178-3A40-B73A-B4A1322A91DE}"/>
                </a:ext>
              </a:extLst>
            </p:cNvPr>
            <p:cNvSpPr/>
            <p:nvPr/>
          </p:nvSpPr>
          <p:spPr>
            <a:xfrm>
              <a:off x="9100665" y="2940300"/>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..00000111</a:t>
              </a:r>
            </a:p>
          </p:txBody>
        </p:sp>
        <p:sp>
          <p:nvSpPr>
            <p:cNvPr id="62" name="Up Arrow 61">
              <a:extLst>
                <a:ext uri="{FF2B5EF4-FFF2-40B4-BE49-F238E27FC236}">
                  <a16:creationId xmlns:a16="http://schemas.microsoft.com/office/drawing/2014/main" id="{74A5ACEC-EB3F-D048-9CFC-2C1D9A226010}"/>
                </a:ext>
              </a:extLst>
            </p:cNvPr>
            <p:cNvSpPr/>
            <p:nvPr/>
          </p:nvSpPr>
          <p:spPr>
            <a:xfrm>
              <a:off x="9882289" y="2565170"/>
              <a:ext cx="235635" cy="357647"/>
            </a:xfrm>
            <a:prstGeom prst="up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FCF2C2F-633D-7540-916D-76DB6AA587B4}"/>
              </a:ext>
            </a:extLst>
          </p:cNvPr>
          <p:cNvGrpSpPr/>
          <p:nvPr/>
        </p:nvGrpSpPr>
        <p:grpSpPr>
          <a:xfrm>
            <a:off x="1610641" y="992465"/>
            <a:ext cx="1694763" cy="3964642"/>
            <a:chOff x="10459173" y="2508975"/>
            <a:chExt cx="1694763" cy="3964642"/>
          </a:xfrm>
        </p:grpSpPr>
        <p:sp>
          <p:nvSpPr>
            <p:cNvPr id="64" name="TextBox 63">
              <a:extLst>
                <a:ext uri="{FF2B5EF4-FFF2-40B4-BE49-F238E27FC236}">
                  <a16:creationId xmlns:a16="http://schemas.microsoft.com/office/drawing/2014/main" id="{17DCDDBB-66E0-9B48-9131-B6703BB795C1}"/>
                </a:ext>
              </a:extLst>
            </p:cNvPr>
            <p:cNvSpPr txBox="1"/>
            <p:nvPr/>
          </p:nvSpPr>
          <p:spPr>
            <a:xfrm>
              <a:off x="10634563" y="548183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5" name="TextBox 64">
              <a:extLst>
                <a:ext uri="{FF2B5EF4-FFF2-40B4-BE49-F238E27FC236}">
                  <a16:creationId xmlns:a16="http://schemas.microsoft.com/office/drawing/2014/main" id="{8B0C591F-3E1F-5F43-AE82-582AE39DE0D8}"/>
                </a:ext>
              </a:extLst>
            </p:cNvPr>
            <p:cNvSpPr txBox="1"/>
            <p:nvPr/>
          </p:nvSpPr>
          <p:spPr>
            <a:xfrm>
              <a:off x="10625028" y="5123800"/>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6" name="TextBox 65">
              <a:extLst>
                <a:ext uri="{FF2B5EF4-FFF2-40B4-BE49-F238E27FC236}">
                  <a16:creationId xmlns:a16="http://schemas.microsoft.com/office/drawing/2014/main" id="{635CF544-D423-3D45-9A92-417A4444C0A8}"/>
                </a:ext>
              </a:extLst>
            </p:cNvPr>
            <p:cNvSpPr txBox="1"/>
            <p:nvPr/>
          </p:nvSpPr>
          <p:spPr>
            <a:xfrm>
              <a:off x="10625028" y="4753761"/>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01010101</a:t>
              </a:r>
            </a:p>
          </p:txBody>
        </p:sp>
        <p:sp>
          <p:nvSpPr>
            <p:cNvPr id="67" name="TextBox 66">
              <a:extLst>
                <a:ext uri="{FF2B5EF4-FFF2-40B4-BE49-F238E27FC236}">
                  <a16:creationId xmlns:a16="http://schemas.microsoft.com/office/drawing/2014/main" id="{2C87250F-CEC4-0C49-A7BA-99555C68F716}"/>
                </a:ext>
              </a:extLst>
            </p:cNvPr>
            <p:cNvSpPr txBox="1"/>
            <p:nvPr/>
          </p:nvSpPr>
          <p:spPr>
            <a:xfrm>
              <a:off x="10625028" y="4384429"/>
              <a:ext cx="1287532" cy="369332"/>
            </a:xfrm>
            <a:prstGeom prst="rect">
              <a:avLst/>
            </a:prstGeom>
            <a:noFill/>
            <a:ln w="25400">
              <a:solidFill>
                <a:schemeClr val="accent6"/>
              </a:solidFill>
            </a:ln>
          </p:spPr>
          <p:txBody>
            <a:bodyPr wrap="square" rtlCol="0">
              <a:spAutoFit/>
            </a:bodyPr>
            <a:lstStyle/>
            <a:p>
              <a:pPr algn="ctr"/>
              <a:r>
                <a:rPr lang="en-US" b="1" dirty="0">
                  <a:latin typeface="Courier New" panose="02070309020205020404" pitchFamily="49" charset="0"/>
                  <a:cs typeface="Courier New" panose="02070309020205020404" pitchFamily="49" charset="0"/>
                </a:rPr>
                <a:t>10101010</a:t>
              </a:r>
            </a:p>
          </p:txBody>
        </p:sp>
        <p:sp>
          <p:nvSpPr>
            <p:cNvPr id="68" name="TextBox 67">
              <a:extLst>
                <a:ext uri="{FF2B5EF4-FFF2-40B4-BE49-F238E27FC236}">
                  <a16:creationId xmlns:a16="http://schemas.microsoft.com/office/drawing/2014/main" id="{17E95A68-9488-8B40-B2BA-A9D68D2393BA}"/>
                </a:ext>
              </a:extLst>
            </p:cNvPr>
            <p:cNvSpPr txBox="1"/>
            <p:nvPr/>
          </p:nvSpPr>
          <p:spPr>
            <a:xfrm>
              <a:off x="10625028" y="4014390"/>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69" name="TextBox 68">
              <a:extLst>
                <a:ext uri="{FF2B5EF4-FFF2-40B4-BE49-F238E27FC236}">
                  <a16:creationId xmlns:a16="http://schemas.microsoft.com/office/drawing/2014/main" id="{54F14C23-D045-0645-A796-5049981A1B61}"/>
                </a:ext>
              </a:extLst>
            </p:cNvPr>
            <p:cNvSpPr txBox="1"/>
            <p:nvPr/>
          </p:nvSpPr>
          <p:spPr>
            <a:xfrm>
              <a:off x="10632554" y="3645412"/>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0" name="TextBox 69">
              <a:extLst>
                <a:ext uri="{FF2B5EF4-FFF2-40B4-BE49-F238E27FC236}">
                  <a16:creationId xmlns:a16="http://schemas.microsoft.com/office/drawing/2014/main" id="{B018F926-B479-A647-9542-4EC2BCC39934}"/>
                </a:ext>
              </a:extLst>
            </p:cNvPr>
            <p:cNvSpPr txBox="1"/>
            <p:nvPr/>
          </p:nvSpPr>
          <p:spPr>
            <a:xfrm>
              <a:off x="10625028" y="3281731"/>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01010101</a:t>
              </a:r>
            </a:p>
          </p:txBody>
        </p:sp>
        <p:sp>
          <p:nvSpPr>
            <p:cNvPr id="71" name="TextBox 70">
              <a:extLst>
                <a:ext uri="{FF2B5EF4-FFF2-40B4-BE49-F238E27FC236}">
                  <a16:creationId xmlns:a16="http://schemas.microsoft.com/office/drawing/2014/main" id="{B8BFFAA3-4C4A-B743-BB39-B39A2C07966B}"/>
                </a:ext>
              </a:extLst>
            </p:cNvPr>
            <p:cNvSpPr txBox="1"/>
            <p:nvPr/>
          </p:nvSpPr>
          <p:spPr>
            <a:xfrm>
              <a:off x="10640505" y="2905334"/>
              <a:ext cx="1287532" cy="369332"/>
            </a:xfrm>
            <a:prstGeom prst="rect">
              <a:avLst/>
            </a:prstGeom>
            <a:solidFill>
              <a:schemeClr val="accent5">
                <a:lumMod val="20000"/>
                <a:lumOff val="80000"/>
              </a:schemeClr>
            </a:solidFill>
            <a:ln w="25400">
              <a:solidFill>
                <a:schemeClr val="accent6"/>
              </a:solidFill>
            </a:ln>
          </p:spPr>
          <p:txBody>
            <a:bodyPr wrap="square" rtlCol="0">
              <a:spAutoFit/>
            </a:bodyPr>
            <a:lstStyle/>
            <a:p>
              <a:pPr algn="ctr"/>
              <a:r>
                <a:rPr lang="en-US" b="1" dirty="0">
                  <a:solidFill>
                    <a:schemeClr val="tx2"/>
                  </a:solidFill>
                  <a:latin typeface="Courier New" panose="02070309020205020404" pitchFamily="49" charset="0"/>
                  <a:cs typeface="Courier New" panose="02070309020205020404" pitchFamily="49" charset="0"/>
                </a:rPr>
                <a:t>10101010</a:t>
              </a:r>
            </a:p>
          </p:txBody>
        </p:sp>
        <p:sp>
          <p:nvSpPr>
            <p:cNvPr id="72" name="TextBox 71">
              <a:extLst>
                <a:ext uri="{FF2B5EF4-FFF2-40B4-BE49-F238E27FC236}">
                  <a16:creationId xmlns:a16="http://schemas.microsoft.com/office/drawing/2014/main" id="{35239425-B752-014D-B06C-681404F39AEC}"/>
                </a:ext>
              </a:extLst>
            </p:cNvPr>
            <p:cNvSpPr txBox="1"/>
            <p:nvPr/>
          </p:nvSpPr>
          <p:spPr>
            <a:xfrm>
              <a:off x="10459173" y="6104285"/>
              <a:ext cx="1619237" cy="369332"/>
            </a:xfrm>
            <a:prstGeom prst="rect">
              <a:avLst/>
            </a:prstGeom>
            <a:noFill/>
          </p:spPr>
          <p:txBody>
            <a:bodyPr wrap="square" rtlCol="0">
              <a:spAutoFit/>
            </a:bodyPr>
            <a:lstStyle/>
            <a:p>
              <a:pPr algn="ctr"/>
              <a:r>
                <a:rPr lang="en-US" dirty="0">
                  <a:solidFill>
                    <a:schemeClr val="accent5"/>
                  </a:solidFill>
                </a:rPr>
                <a:t>1 byte </a:t>
              </a:r>
            </a:p>
          </p:txBody>
        </p:sp>
        <p:sp>
          <p:nvSpPr>
            <p:cNvPr id="74" name="Right Brace 73">
              <a:extLst>
                <a:ext uri="{FF2B5EF4-FFF2-40B4-BE49-F238E27FC236}">
                  <a16:creationId xmlns:a16="http://schemas.microsoft.com/office/drawing/2014/main" id="{AE088B83-D6B2-5F46-8034-B52C8014524B}"/>
                </a:ext>
              </a:extLst>
            </p:cNvPr>
            <p:cNvSpPr/>
            <p:nvPr/>
          </p:nvSpPr>
          <p:spPr>
            <a:xfrm rot="5400000">
              <a:off x="11074196" y="5384978"/>
              <a:ext cx="396719" cy="1280006"/>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TextBox 74">
              <a:extLst>
                <a:ext uri="{FF2B5EF4-FFF2-40B4-BE49-F238E27FC236}">
                  <a16:creationId xmlns:a16="http://schemas.microsoft.com/office/drawing/2014/main" id="{81707C1A-3925-1F4D-AB31-BA3E056F7589}"/>
                </a:ext>
              </a:extLst>
            </p:cNvPr>
            <p:cNvSpPr txBox="1"/>
            <p:nvPr/>
          </p:nvSpPr>
          <p:spPr>
            <a:xfrm>
              <a:off x="10534699" y="2508975"/>
              <a:ext cx="1619237" cy="369332"/>
            </a:xfrm>
            <a:prstGeom prst="rect">
              <a:avLst/>
            </a:prstGeom>
            <a:noFill/>
          </p:spPr>
          <p:txBody>
            <a:bodyPr wrap="square" rtlCol="0">
              <a:spAutoFit/>
            </a:bodyPr>
            <a:lstStyle/>
            <a:p>
              <a:pPr algn="ctr"/>
              <a:r>
                <a:rPr lang="en-US" dirty="0">
                  <a:solidFill>
                    <a:schemeClr val="accent5"/>
                  </a:solidFill>
                </a:rPr>
                <a:t>contents</a:t>
              </a:r>
            </a:p>
          </p:txBody>
        </p:sp>
      </p:grpSp>
      <p:sp>
        <p:nvSpPr>
          <p:cNvPr id="10" name="Right Brace 9">
            <a:extLst>
              <a:ext uri="{FF2B5EF4-FFF2-40B4-BE49-F238E27FC236}">
                <a16:creationId xmlns:a16="http://schemas.microsoft.com/office/drawing/2014/main" id="{C46FB976-C58B-F547-9A6D-14E7FA2C638F}"/>
              </a:ext>
            </a:extLst>
          </p:cNvPr>
          <p:cNvSpPr/>
          <p:nvPr/>
        </p:nvSpPr>
        <p:spPr>
          <a:xfrm>
            <a:off x="3079505" y="1388118"/>
            <a:ext cx="719360" cy="1479094"/>
          </a:xfrm>
          <a:prstGeom prst="righ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Right Arrow 10">
            <a:extLst>
              <a:ext uri="{FF2B5EF4-FFF2-40B4-BE49-F238E27FC236}">
                <a16:creationId xmlns:a16="http://schemas.microsoft.com/office/drawing/2014/main" id="{35C7ED90-B38B-4944-9F8D-EA5D4B8BEE06}"/>
              </a:ext>
            </a:extLst>
          </p:cNvPr>
          <p:cNvSpPr/>
          <p:nvPr/>
        </p:nvSpPr>
        <p:spPr>
          <a:xfrm>
            <a:off x="3834277" y="1974027"/>
            <a:ext cx="921327" cy="26944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B8AB4C9-3932-CB48-82B2-000D32AC00FB}"/>
              </a:ext>
            </a:extLst>
          </p:cNvPr>
          <p:cNvSpPr txBox="1"/>
          <p:nvPr/>
        </p:nvSpPr>
        <p:spPr>
          <a:xfrm>
            <a:off x="3542461" y="2695553"/>
            <a:ext cx="1069312" cy="923330"/>
          </a:xfrm>
          <a:prstGeom prst="rect">
            <a:avLst/>
          </a:prstGeom>
          <a:solidFill>
            <a:schemeClr val="accent4">
              <a:lumMod val="20000"/>
              <a:lumOff val="80000"/>
            </a:schemeClr>
          </a:solidFill>
          <a:ln w="25400">
            <a:solidFill>
              <a:srgbClr val="0070C0"/>
            </a:solidFill>
          </a:ln>
        </p:spPr>
        <p:txBody>
          <a:bodyPr wrap="square" rtlCol="0">
            <a:spAutoFit/>
          </a:bodyPr>
          <a:lstStyle/>
          <a:p>
            <a:pPr algn="ctr"/>
            <a:r>
              <a:rPr lang="en-US" dirty="0">
                <a:solidFill>
                  <a:srgbClr val="0070C0"/>
                </a:solidFill>
              </a:rPr>
              <a:t>X starting address</a:t>
            </a:r>
          </a:p>
        </p:txBody>
      </p:sp>
      <p:sp>
        <p:nvSpPr>
          <p:cNvPr id="5" name="Left Arrow 4">
            <a:extLst>
              <a:ext uri="{FF2B5EF4-FFF2-40B4-BE49-F238E27FC236}">
                <a16:creationId xmlns:a16="http://schemas.microsoft.com/office/drawing/2014/main" id="{372E495D-97A8-FF4C-A4C4-4D6FCE524F98}"/>
              </a:ext>
            </a:extLst>
          </p:cNvPr>
          <p:cNvSpPr/>
          <p:nvPr/>
        </p:nvSpPr>
        <p:spPr>
          <a:xfrm>
            <a:off x="3079505" y="2720479"/>
            <a:ext cx="451799" cy="13145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5935804B-B60B-DA41-A9E5-0919401DAC6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TextBox 7">
            <a:extLst>
              <a:ext uri="{FF2B5EF4-FFF2-40B4-BE49-F238E27FC236}">
                <a16:creationId xmlns:a16="http://schemas.microsoft.com/office/drawing/2014/main" id="{41D565AB-54CE-F445-B5CC-C72843F17CE5}"/>
              </a:ext>
            </a:extLst>
          </p:cNvPr>
          <p:cNvSpPr txBox="1"/>
          <p:nvPr/>
        </p:nvSpPr>
        <p:spPr>
          <a:xfrm>
            <a:off x="5091778" y="743574"/>
            <a:ext cx="2416046" cy="800219"/>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sz="2800" dirty="0">
                <a:solidFill>
                  <a:srgbClr val="0070C0"/>
                </a:solidFill>
              </a:rPr>
              <a:t>x = x + 1</a:t>
            </a:r>
          </a:p>
          <a:p>
            <a:r>
              <a:rPr lang="en-US" dirty="0">
                <a:solidFill>
                  <a:srgbClr val="0070C0"/>
                </a:solidFill>
              </a:rPr>
              <a:t>Where x is in memory</a:t>
            </a:r>
            <a:endParaRPr lang="en-US" sz="1600" dirty="0">
              <a:solidFill>
                <a:srgbClr val="0070C0"/>
              </a:solidFill>
            </a:endParaRPr>
          </a:p>
        </p:txBody>
      </p:sp>
      <p:sp>
        <p:nvSpPr>
          <p:cNvPr id="9" name="TextBox 8">
            <a:extLst>
              <a:ext uri="{FF2B5EF4-FFF2-40B4-BE49-F238E27FC236}">
                <a16:creationId xmlns:a16="http://schemas.microsoft.com/office/drawing/2014/main" id="{EC171F64-8086-E0FE-2EB0-02F6826350CD}"/>
              </a:ext>
            </a:extLst>
          </p:cNvPr>
          <p:cNvSpPr txBox="1"/>
          <p:nvPr/>
        </p:nvSpPr>
        <p:spPr>
          <a:xfrm>
            <a:off x="9225228" y="1252731"/>
            <a:ext cx="2050561" cy="461665"/>
          </a:xfrm>
          <a:prstGeom prst="rect">
            <a:avLst/>
          </a:prstGeom>
          <a:noFill/>
        </p:spPr>
        <p:txBody>
          <a:bodyPr wrap="none" rtlCol="0">
            <a:spAutoFit/>
          </a:bodyPr>
          <a:lstStyle/>
          <a:p>
            <a:r>
              <a:rPr lang="en-US" sz="2400" dirty="0">
                <a:solidFill>
                  <a:srgbClr val="0070C0"/>
                </a:solidFill>
              </a:rPr>
              <a:t>r1 is a pointer</a:t>
            </a:r>
          </a:p>
        </p:txBody>
      </p:sp>
    </p:spTree>
    <p:extLst>
      <p:ext uri="{BB962C8B-B14F-4D97-AF65-F5344CB8AC3E}">
        <p14:creationId xmlns:p14="http://schemas.microsoft.com/office/powerpoint/2010/main" val="339248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2" grpId="0" animBg="1"/>
      <p:bldP spid="6" grpId="0"/>
      <p:bldP spid="4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PA7/8: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950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Immediate</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249768" y="2765966"/>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52337" cy="2581156"/>
          </a:xfrm>
          <a:prstGeom prst="rect">
            <a:avLst/>
          </a:prstGeom>
          <a:noFill/>
        </p:spPr>
        <p:txBody>
          <a:bodyPr wrap="non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+4 (r1 is a pointer)</a:t>
            </a:r>
          </a:p>
          <a:p>
            <a:pPr>
              <a:lnSpc>
                <a:spcPct val="115000"/>
              </a:lnSpc>
              <a:tabLst>
                <a:tab pos="342900" algn="l"/>
                <a:tab pos="1600200" algn="l"/>
              </a:tabLst>
            </a:pPr>
            <a:r>
              <a:rPr lang="en-US" sz="2000" dirty="0">
                <a:solidFill>
                  <a:srgbClr val="000000"/>
                </a:solidFill>
                <a:latin typeface="Consolas"/>
                <a:ea typeface="Arial"/>
                <a:cs typeface="Calibri"/>
              </a:rPr>
              <a:t>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11817" y="3930695"/>
            <a:ext cx="10952912" cy="2695197"/>
            <a:chOff x="511817" y="3920756"/>
            <a:chExt cx="10952912"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44148" y="3928838"/>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313875" y="5786552"/>
              <a:ext cx="3185715"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4</a:t>
            </a:r>
          </a:p>
          <a:p>
            <a:pPr marL="0" marR="0" algn="ctr">
              <a:lnSpc>
                <a:spcPct val="115000"/>
              </a:lnSpc>
              <a:spcBef>
                <a:spcPts val="0"/>
              </a:spcBef>
              <a:spcAft>
                <a:spcPts val="0"/>
              </a:spcAft>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F672A-79AD-A8F1-6CEF-A35B833FB734}"/>
              </a:ext>
            </a:extLst>
          </p:cNvPr>
          <p:cNvSpPr/>
          <p:nvPr/>
        </p:nvSpPr>
        <p:spPr>
          <a:xfrm>
            <a:off x="8102361" y="4510562"/>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1600" dirty="0">
                <a:solidFill>
                  <a:srgbClr val="000000"/>
                </a:solidFill>
                <a:latin typeface="Arial"/>
                <a:ea typeface="Arial"/>
              </a:rPr>
              <a:t>Immediate value in instruction</a:t>
            </a:r>
            <a:endParaRPr lang="en-US" sz="1600" dirty="0">
              <a:solidFill>
                <a:srgbClr val="000000"/>
              </a:solidFill>
              <a:effectLst/>
              <a:latin typeface="Arial"/>
              <a:ea typeface="Arial"/>
            </a:endParaRPr>
          </a:p>
          <a:p>
            <a:pPr marL="0" marR="0" algn="ctr">
              <a:lnSpc>
                <a:spcPct val="115000"/>
              </a:lnSpc>
              <a:spcBef>
                <a:spcPts val="0"/>
              </a:spcBef>
              <a:spcAft>
                <a:spcPts val="0"/>
              </a:spcAft>
            </a:pPr>
            <a:r>
              <a:rPr lang="en-US" sz="2400" dirty="0">
                <a:solidFill>
                  <a:srgbClr val="000000"/>
                </a:solidFill>
                <a:effectLst/>
                <a:ea typeface="Arial"/>
              </a:rPr>
              <a:t>4</a:t>
            </a:r>
          </a:p>
        </p:txBody>
      </p:sp>
    </p:spTree>
    <p:extLst>
      <p:ext uri="{BB962C8B-B14F-4D97-AF65-F5344CB8AC3E}">
        <p14:creationId xmlns:p14="http://schemas.microsoft.com/office/powerpoint/2010/main" val="57766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503339" y="134165"/>
            <a:ext cx="11265328" cy="416384"/>
          </a:xfrm>
        </p:spPr>
        <p:txBody>
          <a:bodyPr/>
          <a:lstStyle/>
          <a:p>
            <a:r>
              <a:rPr lang="en-US" dirty="0"/>
              <a:t>LDR/STR – Base Register + Immediate Offset Addressing</a:t>
            </a:r>
          </a:p>
        </p:txBody>
      </p:sp>
      <p:sp>
        <p:nvSpPr>
          <p:cNvPr id="4" name="Content Placeholder 3">
            <a:extLst>
              <a:ext uri="{FF2B5EF4-FFF2-40B4-BE49-F238E27FC236}">
                <a16:creationId xmlns:a16="http://schemas.microsoft.com/office/drawing/2014/main" id="{56B6FF03-2BBA-539B-51DA-56EB894CE35E}"/>
              </a:ext>
            </a:extLst>
          </p:cNvPr>
          <p:cNvSpPr>
            <a:spLocks noGrp="1"/>
          </p:cNvSpPr>
          <p:nvPr>
            <p:ph sz="quarter" idx="17"/>
          </p:nvPr>
        </p:nvSpPr>
        <p:spPr>
          <a:xfrm>
            <a:off x="606628" y="2676239"/>
            <a:ext cx="11359771" cy="3699727"/>
          </a:xfrm>
          <a:solidFill>
            <a:schemeClr val="accent4">
              <a:lumMod val="20000"/>
              <a:lumOff val="80000"/>
            </a:schemeClr>
          </a:solidFill>
          <a:ln>
            <a:solidFill>
              <a:schemeClr val="accent1"/>
            </a:solidFill>
          </a:ln>
        </p:spPr>
        <p:txBody>
          <a:bodyPr/>
          <a:lstStyle/>
          <a:p>
            <a:pPr>
              <a:lnSpc>
                <a:spcPct val="100000"/>
              </a:lnSpc>
            </a:pPr>
            <a:r>
              <a:rPr lang="en-US" sz="2000" b="1" dirty="0">
                <a:solidFill>
                  <a:srgbClr val="0070C0"/>
                </a:solidFill>
              </a:rPr>
              <a:t>Register Base Addressing</a:t>
            </a:r>
            <a:r>
              <a:rPr lang="en-US" sz="2000" dirty="0">
                <a:solidFill>
                  <a:srgbClr val="0070C0"/>
                </a:solidFill>
              </a:rPr>
              <a:t>: </a:t>
            </a:r>
          </a:p>
          <a:p>
            <a:pPr lvl="1"/>
            <a:r>
              <a:rPr lang="en-US" sz="2000" dirty="0">
                <a:solidFill>
                  <a:srgbClr val="2C895B"/>
                </a:solidFill>
              </a:rPr>
              <a:t>Pointer Address: Rn; </a:t>
            </a:r>
            <a:r>
              <a:rPr lang="en-US" sz="2000" dirty="0">
                <a:solidFill>
                  <a:srgbClr val="FF0000"/>
                </a:solidFill>
              </a:rPr>
              <a:t>source/destination data: Rd</a:t>
            </a:r>
            <a:r>
              <a:rPr lang="en-US" sz="2000" dirty="0">
                <a:solidFill>
                  <a:srgbClr val="F37440"/>
                </a:solidFill>
              </a:rPr>
              <a:t> </a:t>
            </a:r>
          </a:p>
          <a:p>
            <a:pPr lvl="1"/>
            <a:r>
              <a:rPr lang="en-US" sz="2000" b="1" dirty="0">
                <a:solidFill>
                  <a:srgbClr val="0070C0"/>
                </a:solidFill>
              </a:rPr>
              <a:t>Unsigned pointer address </a:t>
            </a:r>
            <a:r>
              <a:rPr lang="en-US" sz="2000" dirty="0"/>
              <a:t>in stored in the </a:t>
            </a:r>
            <a:r>
              <a:rPr lang="en-US" sz="2000" dirty="0">
                <a:solidFill>
                  <a:schemeClr val="accent5"/>
                </a:solidFill>
              </a:rPr>
              <a:t>base register</a:t>
            </a:r>
          </a:p>
          <a:p>
            <a:r>
              <a:rPr lang="en-US" sz="2000" b="1" dirty="0">
                <a:solidFill>
                  <a:srgbClr val="0070C0"/>
                </a:solidFill>
              </a:rPr>
              <a:t>Register Base + immediate offset Addressing: </a:t>
            </a:r>
          </a:p>
          <a:p>
            <a:pPr lvl="1"/>
            <a:r>
              <a:rPr lang="en-US" sz="2000" dirty="0">
                <a:solidFill>
                  <a:srgbClr val="0070C0"/>
                </a:solidFill>
              </a:rPr>
              <a:t>Pointer Address = register content + immediate offset </a:t>
            </a:r>
            <a:r>
              <a:rPr lang="en-US" sz="2000" dirty="0">
                <a:solidFill>
                  <a:srgbClr val="0070C0"/>
                </a:solidFill>
                <a:latin typeface="Consolas" panose="020B0609020204030204" pitchFamily="49" charset="0"/>
                <a:cs typeface="Consolas" panose="020B0609020204030204" pitchFamily="49" charset="0"/>
              </a:rPr>
              <a:t>-4095 &lt;= imm12 &lt;= 4095 (bytes)</a:t>
            </a:r>
            <a:endParaRPr lang="en-US" sz="2000" dirty="0">
              <a:solidFill>
                <a:srgbClr val="0070C0"/>
              </a:solidFill>
            </a:endParaRPr>
          </a:p>
          <a:p>
            <a:pPr lvl="1"/>
            <a:r>
              <a:rPr lang="en-US" sz="2000" dirty="0">
                <a:solidFill>
                  <a:srgbClr val="0070C0"/>
                </a:solidFill>
              </a:rPr>
              <a:t>Unsigned</a:t>
            </a:r>
            <a:r>
              <a:rPr lang="en-US" sz="2000" dirty="0"/>
              <a:t> offset integer </a:t>
            </a:r>
            <a:r>
              <a:rPr lang="en-US" sz="2000" dirty="0">
                <a:solidFill>
                  <a:schemeClr val="accent5"/>
                </a:solidFill>
              </a:rPr>
              <a:t>immediate value </a:t>
            </a:r>
            <a:r>
              <a:rPr lang="en-US" sz="2000" dirty="0">
                <a:solidFill>
                  <a:srgbClr val="FF0000"/>
                </a:solidFill>
              </a:rPr>
              <a:t>(bytes) </a:t>
            </a:r>
            <a:r>
              <a:rPr lang="en-US" sz="2000" dirty="0"/>
              <a:t>is </a:t>
            </a:r>
            <a:r>
              <a:rPr lang="en-US" sz="2000" dirty="0">
                <a:solidFill>
                  <a:srgbClr val="2C895B"/>
                </a:solidFill>
              </a:rPr>
              <a:t>added or subtracted </a:t>
            </a:r>
            <a:r>
              <a:rPr lang="en-US" sz="2000" dirty="0">
                <a:solidFill>
                  <a:srgbClr val="F37440"/>
                </a:solidFill>
              </a:rPr>
              <a:t>(U bit above says to add or subtract)</a:t>
            </a:r>
            <a:r>
              <a:rPr lang="en-US" sz="2000" dirty="0">
                <a:solidFill>
                  <a:srgbClr val="2C895B"/>
                </a:solidFill>
              </a:rPr>
              <a:t> </a:t>
            </a:r>
            <a:r>
              <a:rPr lang="en-US" sz="2000" dirty="0"/>
              <a:t>from the </a:t>
            </a:r>
            <a:r>
              <a:rPr lang="en-US" sz="2000" dirty="0">
                <a:solidFill>
                  <a:srgbClr val="2C895B"/>
                </a:solidFill>
              </a:rPr>
              <a:t>pointer address </a:t>
            </a:r>
            <a:r>
              <a:rPr lang="en-US" sz="2000" dirty="0"/>
              <a:t>in the </a:t>
            </a:r>
            <a:r>
              <a:rPr lang="en-US" sz="2000" dirty="0">
                <a:solidFill>
                  <a:schemeClr val="accent5"/>
                </a:solidFill>
              </a:rPr>
              <a:t>base register</a:t>
            </a:r>
          </a:p>
          <a:p>
            <a:pPr lvl="1"/>
            <a:r>
              <a:rPr lang="en-US" sz="2000" dirty="0">
                <a:solidFill>
                  <a:schemeClr val="accent5"/>
                </a:solidFill>
              </a:rPr>
              <a:t>Often used to </a:t>
            </a:r>
            <a:r>
              <a:rPr lang="en-US" sz="2000" dirty="0">
                <a:solidFill>
                  <a:srgbClr val="0070C0"/>
                </a:solidFill>
              </a:rPr>
              <a:t>address struct members</a:t>
            </a:r>
          </a:p>
          <a:p>
            <a:pPr lvl="2"/>
            <a:r>
              <a:rPr lang="en-US" sz="1800" dirty="0">
                <a:solidFill>
                  <a:schemeClr val="accent5"/>
                </a:solidFill>
              </a:rPr>
              <a:t>Address of struct is address of the first member and subsequent members are a fixed offset from the first based on their size of the preceding members</a:t>
            </a:r>
          </a:p>
        </p:txBody>
      </p:sp>
      <p:sp>
        <p:nvSpPr>
          <p:cNvPr id="12" name="Rectangle 11">
            <a:extLst>
              <a:ext uri="{FF2B5EF4-FFF2-40B4-BE49-F238E27FC236}">
                <a16:creationId xmlns:a16="http://schemas.microsoft.com/office/drawing/2014/main" id="{EC97489C-7F00-F94B-AB7C-3D3EA9E25AF5}"/>
              </a:ext>
            </a:extLst>
          </p:cNvPr>
          <p:cNvSpPr/>
          <p:nvPr/>
        </p:nvSpPr>
        <p:spPr>
          <a:xfrm>
            <a:off x="2468707" y="503415"/>
            <a:ext cx="6366256"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6137710" y="162494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5800264" y="2045985"/>
            <a:ext cx="2873544" cy="369332"/>
          </a:xfrm>
          <a:prstGeom prst="rect">
            <a:avLst/>
          </a:prstGeom>
          <a:solidFill>
            <a:schemeClr val="bg1"/>
          </a:solidFill>
          <a:ln w="25400">
            <a:solidFill>
              <a:srgbClr val="0070C0"/>
            </a:solidFill>
          </a:ln>
        </p:spPr>
        <p:txBody>
          <a:bodyPr wrap="none" rtlCol="0">
            <a:spAutoFit/>
          </a:bodyPr>
          <a:lstStyle/>
          <a:p>
            <a:r>
              <a:rPr lang="en-US" dirty="0">
                <a:solidFill>
                  <a:srgbClr val="FF0000"/>
                </a:solidFill>
              </a:rPr>
              <a:t>unsigned</a:t>
            </a:r>
            <a:r>
              <a:rPr lang="en-US" dirty="0">
                <a:solidFill>
                  <a:srgbClr val="0070C0"/>
                </a:solidFill>
              </a:rPr>
              <a:t> immediate offset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5188244" y="170401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2738850" y="204598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source/</a:t>
            </a:r>
            <a:r>
              <a:rPr lang="en-US" dirty="0" err="1">
                <a:solidFill>
                  <a:srgbClr val="0070C0"/>
                </a:solidFill>
              </a:rPr>
              <a:t>dest</a:t>
            </a:r>
            <a:r>
              <a:rPr lang="en-US" dirty="0">
                <a:solidFill>
                  <a:srgbClr val="0070C0"/>
                </a:solidFill>
              </a:rPr>
              <a:t>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2601068" y="133774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4910340" y="1342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5522304" y="133774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4304528" y="1338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4660756" y="93195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3899229" y="554379"/>
            <a:ext cx="4774571"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 (pointer)</a:t>
            </a:r>
          </a:p>
        </p:txBody>
      </p:sp>
      <p:sp>
        <p:nvSpPr>
          <p:cNvPr id="41" name="TextBox 40">
            <a:extLst>
              <a:ext uri="{FF2B5EF4-FFF2-40B4-BE49-F238E27FC236}">
                <a16:creationId xmlns:a16="http://schemas.microsoft.com/office/drawing/2014/main" id="{6AFCC1C8-574E-8E4E-8555-AF8F96C64834}"/>
              </a:ext>
            </a:extLst>
          </p:cNvPr>
          <p:cNvSpPr txBox="1"/>
          <p:nvPr/>
        </p:nvSpPr>
        <p:spPr>
          <a:xfrm>
            <a:off x="3899230" y="133774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2601068" y="56942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3591439" y="93875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09284B-6443-0E42-A1DC-B73A0EFE824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511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894522" y="687694"/>
            <a:ext cx="9687339" cy="336605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94966" y="193830"/>
            <a:ext cx="11432811" cy="493864"/>
          </a:xfrm>
        </p:spPr>
        <p:txBody>
          <a:bodyPr/>
          <a:lstStyle/>
          <a:p>
            <a:r>
              <a:rPr lang="en-US" sz="2800" dirty="0" err="1"/>
              <a:t>ldr</a:t>
            </a:r>
            <a:r>
              <a:rPr lang="en-US" sz="2800" dirty="0"/>
              <a:t>/str Register Base + Immediate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97797" y="4738309"/>
          <a:ext cx="11996405" cy="1824580"/>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constant]</a:t>
                      </a:r>
                    </a:p>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Arial"/>
                          <a:cs typeface="Consolas" panose="020B0609020204030204" pitchFamily="49" charset="0"/>
                        </a:rPr>
                        <a:t>constant is in bytes</a:t>
                      </a:r>
                    </a:p>
                    <a:p>
                      <a:pPr marL="0" marR="0" algn="l"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a:t>
                      </a:r>
                      <a:endParaRPr lang="en-US" sz="2400" b="0" i="0" dirty="0">
                        <a:solidFill>
                          <a:srgbClr val="00000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constant</a:t>
                      </a:r>
                    </a:p>
                    <a:p>
                      <a:pPr marL="0" marR="0" algn="ctr" eaLnBrk="0" fontAlgn="base" hangingPunct="0">
                        <a:lnSpc>
                          <a:spcPct val="115000"/>
                        </a:lnSpc>
                        <a:spcBef>
                          <a:spcPts val="0"/>
                        </a:spcBef>
                        <a:spcAft>
                          <a:spcPts val="0"/>
                        </a:spcAft>
                      </a:pPr>
                      <a:r>
                        <a:rPr lang="en-US" sz="2400" b="0" i="0" kern="1200" dirty="0">
                          <a:solidFill>
                            <a:srgbClr val="0070C0"/>
                          </a:solidFill>
                          <a:effectLst/>
                          <a:latin typeface="Consolas" panose="020B0609020204030204" pitchFamily="49" charset="0"/>
                          <a:ea typeface="Arial"/>
                          <a:cs typeface="Consolas" panose="020B0609020204030204" pitchFamily="49" charset="0"/>
                        </a:rPr>
                        <a:t>same</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[r5,100]</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rgbClr val="0070C0"/>
                          </a:solidFill>
                          <a:effectLst/>
                          <a:latin typeface="Consolas" panose="020B0609020204030204" pitchFamily="49" charset="0"/>
                          <a:ea typeface="Times New Roman"/>
                          <a:cs typeface="Consolas" panose="020B0609020204030204" pitchFamily="49" charset="0"/>
                        </a:rPr>
                        <a:t>[r5, 0]</a:t>
                      </a: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Arial"/>
                          <a:cs typeface="Consolas" panose="020B0609020204030204" pitchFamily="49" charset="0"/>
                        </a:rPr>
                        <a:t>str r1, </a:t>
                      </a:r>
                      <a:r>
                        <a:rPr lang="en-US" sz="2400" b="0" i="0" kern="1200" dirty="0">
                          <a:solidFill>
                            <a:srgbClr val="0070C0"/>
                          </a:solidFill>
                          <a:effectLst/>
                          <a:latin typeface="Consolas" panose="020B0609020204030204" pitchFamily="49" charset="0"/>
                          <a:ea typeface="Arial"/>
                          <a:cs typeface="Consolas" panose="020B0609020204030204" pitchFamily="49" charset="0"/>
                        </a:rPr>
                        <a:t>[r5]</a:t>
                      </a:r>
                      <a:endParaRPr lang="en-US" sz="2400" b="0" i="0" dirty="0">
                        <a:solidFill>
                          <a:srgbClr val="0070C0"/>
                        </a:solidFill>
                        <a:effectLst/>
                        <a:latin typeface="Consolas" panose="020B0609020204030204" pitchFamily="49" charset="0"/>
                        <a:ea typeface="Arial"/>
                        <a:cs typeface="Consolas" panose="020B0609020204030204" pitchFamily="49" charset="0"/>
                      </a:endParaRP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019905" y="1853548"/>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329177" y="1858253"/>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4" name="TextBox 23">
            <a:extLst>
              <a:ext uri="{FF2B5EF4-FFF2-40B4-BE49-F238E27FC236}">
                <a16:creationId xmlns:a16="http://schemas.microsoft.com/office/drawing/2014/main" id="{0CAF27ED-893F-FF4A-88F6-F390877D6131}"/>
              </a:ext>
            </a:extLst>
          </p:cNvPr>
          <p:cNvSpPr txBox="1"/>
          <p:nvPr/>
        </p:nvSpPr>
        <p:spPr>
          <a:xfrm>
            <a:off x="5941141" y="1853548"/>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5" name="TextBox 24">
            <a:extLst>
              <a:ext uri="{FF2B5EF4-FFF2-40B4-BE49-F238E27FC236}">
                <a16:creationId xmlns:a16="http://schemas.microsoft.com/office/drawing/2014/main" id="{1F33AC76-DDF4-FE41-8C0A-93CD9FE895FD}"/>
              </a:ext>
            </a:extLst>
          </p:cNvPr>
          <p:cNvSpPr txBox="1"/>
          <p:nvPr/>
        </p:nvSpPr>
        <p:spPr>
          <a:xfrm>
            <a:off x="4723365" y="1854600"/>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318067" y="1853548"/>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stCxn id="24" idx="2"/>
          </p:cNvCxnSpPr>
          <p:nvPr/>
        </p:nvCxnSpPr>
        <p:spPr>
          <a:xfrm>
            <a:off x="6439034" y="2253658"/>
            <a:ext cx="8577" cy="9538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026271" y="2254710"/>
            <a:ext cx="0" cy="126849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a:off x="5026271" y="35225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060395" y="3207518"/>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092271" y="2899310"/>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p:cNvCxnSpPr>
          <p:nvPr/>
        </p:nvCxnSpPr>
        <p:spPr>
          <a:xfrm flipV="1">
            <a:off x="3796951" y="2221586"/>
            <a:ext cx="704680" cy="67772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6783533" y="3566746"/>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7772793" y="33225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236812" y="181251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384693" y="820606"/>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5588222" y="1530722"/>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Left Brace 41">
            <a:extLst>
              <a:ext uri="{FF2B5EF4-FFF2-40B4-BE49-F238E27FC236}">
                <a16:creationId xmlns:a16="http://schemas.microsoft.com/office/drawing/2014/main" id="{290F8AC8-E708-AD49-A5CB-F856C3753944}"/>
              </a:ext>
            </a:extLst>
          </p:cNvPr>
          <p:cNvSpPr/>
          <p:nvPr/>
        </p:nvSpPr>
        <p:spPr>
          <a:xfrm>
            <a:off x="8601559" y="5811864"/>
            <a:ext cx="480448" cy="635431"/>
          </a:xfrm>
          <a:prstGeom prst="leftBrace">
            <a:avLst>
              <a:gd name="adj1" fmla="val 8333"/>
              <a:gd name="adj2" fmla="val 28049"/>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ight Arrow 42">
            <a:extLst>
              <a:ext uri="{FF2B5EF4-FFF2-40B4-BE49-F238E27FC236}">
                <a16:creationId xmlns:a16="http://schemas.microsoft.com/office/drawing/2014/main" id="{697829F1-7C76-6042-93C1-F3675F54D6CA}"/>
              </a:ext>
            </a:extLst>
          </p:cNvPr>
          <p:cNvSpPr/>
          <p:nvPr/>
        </p:nvSpPr>
        <p:spPr>
          <a:xfrm>
            <a:off x="7839165" y="5912605"/>
            <a:ext cx="669404" cy="1084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605102F-5FEE-C14F-9EC8-4934F74CCB08}"/>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TextBox 1">
            <a:extLst>
              <a:ext uri="{FF2B5EF4-FFF2-40B4-BE49-F238E27FC236}">
                <a16:creationId xmlns:a16="http://schemas.microsoft.com/office/drawing/2014/main" id="{24148124-730B-F36E-7402-A5A4E56F7DE0}"/>
              </a:ext>
            </a:extLst>
          </p:cNvPr>
          <p:cNvSpPr txBox="1"/>
          <p:nvPr/>
        </p:nvSpPr>
        <p:spPr>
          <a:xfrm>
            <a:off x="7204532" y="1826194"/>
            <a:ext cx="3070071" cy="646331"/>
          </a:xfrm>
          <a:prstGeom prst="rect">
            <a:avLst/>
          </a:prstGeom>
          <a:noFill/>
        </p:spPr>
        <p:txBody>
          <a:bodyPr wrap="none" rtlCol="0">
            <a:spAutoFit/>
          </a:bodyPr>
          <a:lstStyle/>
          <a:p>
            <a:r>
              <a:rPr lang="en-US" dirty="0">
                <a:solidFill>
                  <a:srgbClr val="FF0000"/>
                </a:solidFill>
              </a:rPr>
              <a:t>Add or subtract 12 bit binary</a:t>
            </a:r>
          </a:p>
          <a:p>
            <a:r>
              <a:rPr lang="en-US" dirty="0">
                <a:solidFill>
                  <a:srgbClr val="FF0000"/>
                </a:solidFill>
              </a:rPr>
              <a:t>-4095 to +4095</a:t>
            </a:r>
          </a:p>
        </p:txBody>
      </p:sp>
    </p:spTree>
    <p:extLst>
      <p:ext uri="{BB962C8B-B14F-4D97-AF65-F5344CB8AC3E}">
        <p14:creationId xmlns:p14="http://schemas.microsoft.com/office/powerpoint/2010/main" val="388050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21480F-3D44-37EC-4F49-AD3D125A20E3}"/>
              </a:ext>
            </a:extLst>
          </p:cNvPr>
          <p:cNvSpPr>
            <a:spLocks noGrp="1"/>
          </p:cNvSpPr>
          <p:nvPr>
            <p:ph sz="quarter" idx="15"/>
          </p:nvPr>
        </p:nvSpPr>
        <p:spPr>
          <a:xfrm>
            <a:off x="587375" y="795291"/>
            <a:ext cx="11017250" cy="2310205"/>
          </a:xfrm>
          <a:solidFill>
            <a:schemeClr val="accent4">
              <a:lumMod val="20000"/>
              <a:lumOff val="80000"/>
            </a:schemeClr>
          </a:solidFill>
          <a:ln>
            <a:solidFill>
              <a:schemeClr val="accent1"/>
            </a:solidFill>
          </a:ln>
        </p:spPr>
        <p:txBody>
          <a:bodyPr/>
          <a:lstStyle/>
          <a:p>
            <a:r>
              <a:rPr lang="en-US" dirty="0"/>
              <a:t>Load and store have </a:t>
            </a:r>
            <a:r>
              <a:rPr lang="en-US" dirty="0">
                <a:solidFill>
                  <a:srgbClr val="2C895B"/>
                </a:solidFill>
              </a:rPr>
              <a:t>variations</a:t>
            </a:r>
            <a:r>
              <a:rPr lang="en-US" dirty="0"/>
              <a:t> that move 8-bits, 16-bits and 32-bits</a:t>
            </a:r>
          </a:p>
          <a:p>
            <a:r>
              <a:rPr lang="en-US" dirty="0"/>
              <a:t>Load into a register with less than 32-bits will </a:t>
            </a:r>
            <a:r>
              <a:rPr lang="en-US" dirty="0">
                <a:solidFill>
                  <a:srgbClr val="FF0000"/>
                </a:solidFill>
              </a:rPr>
              <a:t>set the upper bits not filled from memory differently</a:t>
            </a:r>
            <a:r>
              <a:rPr lang="en-US" dirty="0">
                <a:solidFill>
                  <a:srgbClr val="2C895B"/>
                </a:solidFill>
              </a:rPr>
              <a:t> depending </a:t>
            </a:r>
            <a:r>
              <a:rPr lang="en-US" dirty="0"/>
              <a:t>on which </a:t>
            </a:r>
            <a:r>
              <a:rPr lang="en-US" dirty="0">
                <a:solidFill>
                  <a:srgbClr val="FF0000"/>
                </a:solidFill>
              </a:rPr>
              <a:t>variation of the load instruction </a:t>
            </a:r>
            <a:r>
              <a:rPr lang="en-US" dirty="0"/>
              <a:t>is used </a:t>
            </a:r>
          </a:p>
          <a:p>
            <a:r>
              <a:rPr lang="en-US" dirty="0"/>
              <a:t>Store will only select the lower 8-bit, lower 16-bits or all 32-bits of the register to copy to memory, </a:t>
            </a:r>
            <a:r>
              <a:rPr lang="en-US" dirty="0">
                <a:solidFill>
                  <a:srgbClr val="FF0000"/>
                </a:solidFill>
              </a:rPr>
              <a:t>register contents are not altered</a:t>
            </a:r>
          </a:p>
          <a:p>
            <a:pPr marL="0" indent="0">
              <a:buNone/>
            </a:pPr>
            <a:endParaRPr lang="en-US" dirty="0"/>
          </a:p>
        </p:txBody>
      </p:sp>
      <p:sp>
        <p:nvSpPr>
          <p:cNvPr id="2" name="Title 1">
            <a:extLst>
              <a:ext uri="{FF2B5EF4-FFF2-40B4-BE49-F238E27FC236}">
                <a16:creationId xmlns:a16="http://schemas.microsoft.com/office/drawing/2014/main" id="{67AD9333-B795-464C-BC87-30F02B52B7C5}"/>
              </a:ext>
            </a:extLst>
          </p:cNvPr>
          <p:cNvSpPr>
            <a:spLocks noGrp="1"/>
          </p:cNvSpPr>
          <p:nvPr>
            <p:ph type="title"/>
          </p:nvPr>
        </p:nvSpPr>
        <p:spPr/>
        <p:txBody>
          <a:bodyPr/>
          <a:lstStyle/>
          <a:p>
            <a:r>
              <a:rPr lang="en-US" dirty="0"/>
              <a:t>Loading and Storing: Variations List</a:t>
            </a:r>
          </a:p>
        </p:txBody>
      </p:sp>
      <p:graphicFrame>
        <p:nvGraphicFramePr>
          <p:cNvPr id="4" name="Content Placeholder 7">
            <a:extLst>
              <a:ext uri="{FF2B5EF4-FFF2-40B4-BE49-F238E27FC236}">
                <a16:creationId xmlns:a16="http://schemas.microsoft.com/office/drawing/2014/main" id="{C46A03E7-CA18-B74F-983A-E79BAB972CCB}"/>
              </a:ext>
            </a:extLst>
          </p:cNvPr>
          <p:cNvGraphicFramePr>
            <a:graphicFrameLocks/>
          </p:cNvGraphicFramePr>
          <p:nvPr/>
        </p:nvGraphicFramePr>
        <p:xfrm>
          <a:off x="333546" y="3224605"/>
          <a:ext cx="11524908" cy="3337560"/>
        </p:xfrm>
        <a:graphic>
          <a:graphicData uri="http://schemas.openxmlformats.org/drawingml/2006/table">
            <a:tbl>
              <a:tblPr firstRow="1" bandRow="1">
                <a:tableStyleId>{9DCAF9ED-07DC-4A11-8D7F-57B35C25682E}</a:tableStyleId>
              </a:tblPr>
              <a:tblGrid>
                <a:gridCol w="1487612">
                  <a:extLst>
                    <a:ext uri="{9D8B030D-6E8A-4147-A177-3AD203B41FA5}">
                      <a16:colId xmlns:a16="http://schemas.microsoft.com/office/drawing/2014/main" val="503186759"/>
                    </a:ext>
                  </a:extLst>
                </a:gridCol>
                <a:gridCol w="3945987">
                  <a:extLst>
                    <a:ext uri="{9D8B030D-6E8A-4147-A177-3AD203B41FA5}">
                      <a16:colId xmlns:a16="http://schemas.microsoft.com/office/drawing/2014/main" val="3732785564"/>
                    </a:ext>
                  </a:extLst>
                </a:gridCol>
                <a:gridCol w="2433711">
                  <a:extLst>
                    <a:ext uri="{9D8B030D-6E8A-4147-A177-3AD203B41FA5}">
                      <a16:colId xmlns:a16="http://schemas.microsoft.com/office/drawing/2014/main" val="2828824039"/>
                    </a:ext>
                  </a:extLst>
                </a:gridCol>
                <a:gridCol w="3657598">
                  <a:extLst>
                    <a:ext uri="{9D8B030D-6E8A-4147-A177-3AD203B41FA5}">
                      <a16:colId xmlns:a16="http://schemas.microsoft.com/office/drawing/2014/main" val="4142042833"/>
                    </a:ext>
                  </a:extLst>
                </a:gridCol>
              </a:tblGrid>
              <a:tr h="370840">
                <a:tc>
                  <a:txBody>
                    <a:bodyPr/>
                    <a:lstStyle/>
                    <a:p>
                      <a:pPr algn="ctr"/>
                      <a:r>
                        <a:rPr lang="en-US" dirty="0">
                          <a:solidFill>
                            <a:schemeClr val="bg1"/>
                          </a:solidFill>
                        </a:rPr>
                        <a:t>Instruction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Meaning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Sign Extension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dirty="0">
                          <a:solidFill>
                            <a:schemeClr val="bg1"/>
                          </a:solidFill>
                        </a:rPr>
                        <a:t>Memory Address 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ldrsh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sign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unsigned halfword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zero fill (extension)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97776251"/>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ldr</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load 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60711884"/>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strb</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low byte (bits 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none (any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588816617"/>
                  </a:ext>
                </a:extLst>
              </a:tr>
              <a:tr h="370840">
                <a:tc>
                  <a:txBody>
                    <a:bodyPr/>
                    <a:lstStyle/>
                    <a:p>
                      <a:pPr algn="ctr"/>
                      <a:r>
                        <a:rPr lang="en-US" b="1" dirty="0" err="1">
                          <a:solidFill>
                            <a:schemeClr val="tx2"/>
                          </a:solidFill>
                          <a:latin typeface="Courier New" panose="02070309020205020404" pitchFamily="49" charset="0"/>
                          <a:cs typeface="Courier New" panose="02070309020205020404" pitchFamily="49" charset="0"/>
                        </a:rPr>
                        <a:t>strh</a:t>
                      </a:r>
                      <a:endParaRPr lang="en-US" b="1" dirty="0">
                        <a:solidFill>
                          <a:schemeClr val="tx2"/>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halfword (bits 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halfword (2-byte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91407957"/>
                  </a:ext>
                </a:extLst>
              </a:tr>
              <a:tr h="370840">
                <a:tc>
                  <a:txBody>
                    <a:bodyPr/>
                    <a:lstStyle/>
                    <a:p>
                      <a:pPr algn="ctr"/>
                      <a:r>
                        <a:rPr lang="en-US" b="1" dirty="0">
                          <a:solidFill>
                            <a:schemeClr val="tx2"/>
                          </a:solidFill>
                          <a:latin typeface="Courier New" panose="02070309020205020404" pitchFamily="49" charset="0"/>
                          <a:cs typeface="Courier New" panose="020703090202050204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store word (bits 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dirty="0">
                          <a:solidFill>
                            <a:schemeClr val="tx2"/>
                          </a:solidFill>
                        </a:rPr>
                        <a:t>word (4-byte aligned)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84336622"/>
                  </a:ext>
                </a:extLst>
              </a:tr>
            </a:tbl>
          </a:graphicData>
        </a:graphic>
      </p:graphicFrame>
      <p:sp>
        <p:nvSpPr>
          <p:cNvPr id="36" name="TextBox 35">
            <a:extLst>
              <a:ext uri="{FF2B5EF4-FFF2-40B4-BE49-F238E27FC236}">
                <a16:creationId xmlns:a16="http://schemas.microsoft.com/office/drawing/2014/main" id="{55D5505F-5275-F748-A1A4-7AF6B75C7FE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0805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182F34BD-B74F-0E62-89BE-5A232950507C}"/>
              </a:ext>
            </a:extLst>
          </p:cNvPr>
          <p:cNvGrpSpPr/>
          <p:nvPr/>
        </p:nvGrpSpPr>
        <p:grpSpPr>
          <a:xfrm>
            <a:off x="912104" y="4009721"/>
            <a:ext cx="1363444" cy="646331"/>
            <a:chOff x="912104" y="4009721"/>
            <a:chExt cx="1363444" cy="646331"/>
          </a:xfrm>
        </p:grpSpPr>
        <p:sp>
          <p:nvSpPr>
            <p:cNvPr id="3" name="TextBox 2">
              <a:extLst>
                <a:ext uri="{FF2B5EF4-FFF2-40B4-BE49-F238E27FC236}">
                  <a16:creationId xmlns:a16="http://schemas.microsoft.com/office/drawing/2014/main" id="{C7C10F26-EA17-3EA5-43C3-F6E605054DA5}"/>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4" name="Right Arrow 3">
              <a:extLst>
                <a:ext uri="{FF2B5EF4-FFF2-40B4-BE49-F238E27FC236}">
                  <a16:creationId xmlns:a16="http://schemas.microsoft.com/office/drawing/2014/main" id="{1D61DB7E-6931-C0E9-D9C8-E33BD7404BFA}"/>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65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8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1169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420218" y="2868224"/>
            <a:ext cx="1813317" cy="646331"/>
          </a:xfrm>
          <a:prstGeom prst="rect">
            <a:avLst/>
          </a:prstGeom>
          <a:noFill/>
        </p:spPr>
        <p:txBody>
          <a:bodyPr wrap="none" rtlCol="0">
            <a:spAutoFit/>
          </a:bodyPr>
          <a:lstStyle/>
          <a:p>
            <a:r>
              <a:rPr lang="en-US" dirty="0"/>
              <a:t>0x0201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oup 4">
            <a:extLst>
              <a:ext uri="{FF2B5EF4-FFF2-40B4-BE49-F238E27FC236}">
                <a16:creationId xmlns:a16="http://schemas.microsoft.com/office/drawing/2014/main" id="{87921914-FA35-57CD-3765-64D088777ED8}"/>
              </a:ext>
            </a:extLst>
          </p:cNvPr>
          <p:cNvGrpSpPr/>
          <p:nvPr/>
        </p:nvGrpSpPr>
        <p:grpSpPr>
          <a:xfrm>
            <a:off x="912104" y="4009721"/>
            <a:ext cx="1363444" cy="646331"/>
            <a:chOff x="912104" y="4009721"/>
            <a:chExt cx="1363444" cy="646331"/>
          </a:xfrm>
        </p:grpSpPr>
        <p:sp>
          <p:nvSpPr>
            <p:cNvPr id="6" name="TextBox 5">
              <a:extLst>
                <a:ext uri="{FF2B5EF4-FFF2-40B4-BE49-F238E27FC236}">
                  <a16:creationId xmlns:a16="http://schemas.microsoft.com/office/drawing/2014/main" id="{FAF97D54-F890-EEAE-5BD3-646EA3FE9616}"/>
                </a:ext>
              </a:extLst>
            </p:cNvPr>
            <p:cNvSpPr txBox="1"/>
            <p:nvPr/>
          </p:nvSpPr>
          <p:spPr>
            <a:xfrm>
              <a:off x="912104" y="4009721"/>
              <a:ext cx="1018227" cy="646331"/>
            </a:xfrm>
            <a:prstGeom prst="rect">
              <a:avLst/>
            </a:prstGeom>
            <a:noFill/>
          </p:spPr>
          <p:txBody>
            <a:bodyPr wrap="none" rtlCol="0">
              <a:spAutoFit/>
            </a:bodyPr>
            <a:lstStyle/>
            <a:p>
              <a:r>
                <a:rPr lang="en-US" dirty="0"/>
                <a:t>Memory</a:t>
              </a:r>
            </a:p>
            <a:p>
              <a:r>
                <a:rPr lang="en-US" dirty="0"/>
                <a:t>address</a:t>
              </a:r>
            </a:p>
          </p:txBody>
        </p:sp>
        <p:sp>
          <p:nvSpPr>
            <p:cNvPr id="20" name="Right Arrow 19">
              <a:extLst>
                <a:ext uri="{FF2B5EF4-FFF2-40B4-BE49-F238E27FC236}">
                  <a16:creationId xmlns:a16="http://schemas.microsoft.com/office/drawing/2014/main" id="{78788C42-21B9-03C4-BEE9-C7A8C2FAAA7F}"/>
                </a:ext>
              </a:extLst>
            </p:cNvPr>
            <p:cNvSpPr/>
            <p:nvPr/>
          </p:nvSpPr>
          <p:spPr>
            <a:xfrm>
              <a:off x="1903890" y="4217950"/>
              <a:ext cx="371658" cy="187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9FBFDD07-C035-F76D-A340-5818ED1A7A95}"/>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C05E27A-1FFD-E021-94DA-D062ED994CF6}"/>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A8B1924-DF0D-4B2F-C8BB-6C5C24BB7C84}"/>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C8CE3082-9938-3AFC-B8D5-6B1352EC7519}"/>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D870859D-2FAF-0F11-F162-2803841F8413}"/>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0x02 = 0b0</a:t>
            </a:r>
            <a:r>
              <a:rPr lang="en-US" dirty="0">
                <a:solidFill>
                  <a:schemeClr val="accent6"/>
                </a:solidFill>
              </a:rPr>
              <a:t>0000010</a:t>
            </a:r>
          </a:p>
        </p:txBody>
      </p:sp>
      <p:sp>
        <p:nvSpPr>
          <p:cNvPr id="25" name="Up Arrow 24">
            <a:extLst>
              <a:ext uri="{FF2B5EF4-FFF2-40B4-BE49-F238E27FC236}">
                <a16:creationId xmlns:a16="http://schemas.microsoft.com/office/drawing/2014/main" id="{6D174135-9949-4796-6B0B-2F0B1302D271}"/>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D9AE53B-5863-0D3F-70DD-01F85C3105A7}"/>
              </a:ext>
            </a:extLst>
          </p:cNvPr>
          <p:cNvSpPr txBox="1"/>
          <p:nvPr/>
        </p:nvSpPr>
        <p:spPr>
          <a:xfrm>
            <a:off x="2618969" y="2712180"/>
            <a:ext cx="1762021" cy="369332"/>
          </a:xfrm>
          <a:prstGeom prst="rect">
            <a:avLst/>
          </a:prstGeom>
          <a:noFill/>
        </p:spPr>
        <p:txBody>
          <a:bodyPr wrap="none" rtlCol="0">
            <a:spAutoFit/>
          </a:bodyPr>
          <a:lstStyle/>
          <a:p>
            <a:r>
              <a:rPr lang="en-US" dirty="0">
                <a:solidFill>
                  <a:srgbClr val="FF0000"/>
                </a:solidFill>
              </a:rPr>
              <a:t>No Sign extend</a:t>
            </a:r>
          </a:p>
        </p:txBody>
      </p:sp>
    </p:spTree>
    <p:extLst>
      <p:ext uri="{BB962C8B-B14F-4D97-AF65-F5344CB8AC3E}">
        <p14:creationId xmlns:p14="http://schemas.microsoft.com/office/powerpoint/2010/main" val="3692225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ldrsh</a:t>
            </a:r>
            <a:r>
              <a:rPr lang="en-US" sz="2800" dirty="0">
                <a:solidFill>
                  <a:schemeClr val="tx2"/>
                </a:solidFill>
              </a:rPr>
              <a:t> r1, [r0]</a:t>
            </a:r>
          </a:p>
          <a:p>
            <a:pPr algn="ctr"/>
            <a:r>
              <a:rPr lang="en-US" sz="2400" dirty="0">
                <a:solidFill>
                  <a:schemeClr val="tx2"/>
                </a:solidFill>
              </a:rPr>
              <a:t>load 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903085" cy="646331"/>
          </a:xfrm>
          <a:prstGeom prst="rect">
            <a:avLst/>
          </a:prstGeom>
          <a:noFill/>
        </p:spPr>
        <p:txBody>
          <a:bodyPr wrap="none" rtlCol="0">
            <a:spAutoFit/>
          </a:bodyPr>
          <a:lstStyle/>
          <a:p>
            <a:r>
              <a:rPr lang="en-US" dirty="0"/>
              <a:t>0x8201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32816" y="2785788"/>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3496477" y="998998"/>
            <a:ext cx="2230098" cy="369332"/>
          </a:xfrm>
          <a:prstGeom prst="rect">
            <a:avLst/>
          </a:prstGeom>
          <a:noFill/>
        </p:spPr>
        <p:txBody>
          <a:bodyPr wrap="none" rtlCol="0">
            <a:spAutoFit/>
          </a:bodyPr>
          <a:lstStyle/>
          <a:p>
            <a:r>
              <a:rPr lang="en-US" dirty="0">
                <a:solidFill>
                  <a:srgbClr val="FF0000"/>
                </a:solidFill>
              </a:rPr>
              <a:t>0x82 = 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62527" y="1295992"/>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F6D9429-ABFF-CFB7-30A1-F095CD35B890}"/>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43965BE-2216-EF85-6629-8D9AEF73910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C04FFD2-5CEE-E65E-1D90-33B80113A565}"/>
              </a:ext>
            </a:extLst>
          </p:cNvPr>
          <p:cNvSpPr txBox="1"/>
          <p:nvPr/>
        </p:nvSpPr>
        <p:spPr>
          <a:xfrm>
            <a:off x="2586785"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99C05501-F236-5677-3415-875B20D73261}"/>
              </a:ext>
            </a:extLst>
          </p:cNvPr>
          <p:cNvSpPr txBox="1"/>
          <p:nvPr/>
        </p:nvSpPr>
        <p:spPr>
          <a:xfrm>
            <a:off x="3463666"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Tree>
    <p:extLst>
      <p:ext uri="{BB962C8B-B14F-4D97-AF65-F5344CB8AC3E}">
        <p14:creationId xmlns:p14="http://schemas.microsoft.com/office/powerpoint/2010/main" val="251156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16-bit Unsigned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1303"/>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ldrh</a:t>
            </a:r>
            <a:r>
              <a:rPr lang="en-US" sz="2800" dirty="0">
                <a:solidFill>
                  <a:schemeClr val="tx2"/>
                </a:solidFill>
              </a:rPr>
              <a:t> r1, [r0]</a:t>
            </a:r>
          </a:p>
          <a:p>
            <a:pPr algn="ctr"/>
            <a:r>
              <a:rPr lang="en-US" sz="2400" dirty="0">
                <a:solidFill>
                  <a:schemeClr val="tx2"/>
                </a:solidFill>
              </a:rPr>
              <a:t>load unsigned halfword</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927376" y="1789913"/>
            <a:ext cx="0" cy="1226830"/>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927376" y="3016743"/>
            <a:ext cx="1791435" cy="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420218" y="2868224"/>
            <a:ext cx="1813317" cy="646331"/>
          </a:xfrm>
          <a:prstGeom prst="rect">
            <a:avLst/>
          </a:prstGeom>
          <a:noFill/>
        </p:spPr>
        <p:txBody>
          <a:bodyPr wrap="none" rtlCol="0">
            <a:spAutoFit/>
          </a:bodyPr>
          <a:lstStyle/>
          <a:p>
            <a:r>
              <a:rPr lang="en-US" dirty="0"/>
              <a:t>0x8201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045482" y="2860700"/>
            <a:ext cx="512243" cy="68141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924DBD31-57F5-84F5-EFFC-16760BA1CA02}"/>
              </a:ext>
            </a:extLst>
          </p:cNvPr>
          <p:cNvSpPr txBox="1"/>
          <p:nvPr/>
        </p:nvSpPr>
        <p:spPr>
          <a:xfrm>
            <a:off x="3986463" y="104500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0000010</a:t>
            </a:r>
          </a:p>
        </p:txBody>
      </p:sp>
      <p:sp>
        <p:nvSpPr>
          <p:cNvPr id="21" name="Up Arrow 20">
            <a:extLst>
              <a:ext uri="{FF2B5EF4-FFF2-40B4-BE49-F238E27FC236}">
                <a16:creationId xmlns:a16="http://schemas.microsoft.com/office/drawing/2014/main" id="{D5BE404C-EF21-0A64-C09E-C997025CFB96}"/>
              </a:ext>
            </a:extLst>
          </p:cNvPr>
          <p:cNvSpPr/>
          <p:nvPr/>
        </p:nvSpPr>
        <p:spPr>
          <a:xfrm>
            <a:off x="4596063" y="1353206"/>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106A5C-F117-164E-C1AE-566836B6E67A}"/>
              </a:ext>
            </a:extLst>
          </p:cNvPr>
          <p:cNvCxnSpPr>
            <a:cxnSpLocks/>
          </p:cNvCxnSpPr>
          <p:nvPr/>
        </p:nvCxnSpPr>
        <p:spPr>
          <a:xfrm flipV="1">
            <a:off x="3903816" y="1789227"/>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BB910B6-8674-49C7-20B3-8BE80810DFB3}"/>
              </a:ext>
            </a:extLst>
          </p:cNvPr>
          <p:cNvCxnSpPr>
            <a:cxnSpLocks/>
          </p:cNvCxnSpPr>
          <p:nvPr/>
        </p:nvCxnSpPr>
        <p:spPr>
          <a:xfrm flipV="1">
            <a:off x="2968260" y="1757386"/>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C2439CD-191E-3B54-C2B1-2763D03FE6CB}"/>
              </a:ext>
            </a:extLst>
          </p:cNvPr>
          <p:cNvSpPr txBox="1"/>
          <p:nvPr/>
        </p:nvSpPr>
        <p:spPr>
          <a:xfrm>
            <a:off x="2642723" y="2402642"/>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0B71DC5A-1445-F4CA-6FA7-9F5083A32F06}"/>
              </a:ext>
            </a:extLst>
          </p:cNvPr>
          <p:cNvSpPr txBox="1"/>
          <p:nvPr/>
        </p:nvSpPr>
        <p:spPr>
          <a:xfrm>
            <a:off x="3519604" y="241891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69217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8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659A899-0B88-3223-EFAF-0B762777F657}"/>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B231E9-A7F7-B227-8E51-A664DB3C5314}"/>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7DB786-1DC7-5D05-894F-040E7D84FBD5}"/>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6A93F8E-B99C-8D8E-1C26-730780B67F61}"/>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5" name="TextBox 24">
            <a:extLst>
              <a:ext uri="{FF2B5EF4-FFF2-40B4-BE49-F238E27FC236}">
                <a16:creationId xmlns:a16="http://schemas.microsoft.com/office/drawing/2014/main" id="{7440018A-DAD0-738A-9580-83E08637BA3B}"/>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AFEAD83C-A025-DC84-9B3E-BA47715E140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20237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100005"/>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70444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0539"/>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5D37764-1698-1FAC-872F-5F160D025638}"/>
              </a:ext>
            </a:extLst>
          </p:cNvPr>
          <p:cNvSpPr txBox="1"/>
          <p:nvPr/>
        </p:nvSpPr>
        <p:spPr>
          <a:xfrm>
            <a:off x="9377837" y="3016743"/>
            <a:ext cx="1813317" cy="646331"/>
          </a:xfrm>
          <a:prstGeom prst="rect">
            <a:avLst/>
          </a:prstGeom>
          <a:noFill/>
        </p:spPr>
        <p:txBody>
          <a:bodyPr wrap="none" rtlCol="0">
            <a:spAutoFit/>
          </a:bodyPr>
          <a:lstStyle/>
          <a:p>
            <a:r>
              <a:rPr lang="en-US" dirty="0"/>
              <a:t>0x01 </a:t>
            </a:r>
          </a:p>
          <a:p>
            <a:r>
              <a:rPr lang="en-US" dirty="0"/>
              <a:t>positive number</a:t>
            </a:r>
          </a:p>
        </p:txBody>
      </p:sp>
      <p:sp>
        <p:nvSpPr>
          <p:cNvPr id="4" name="Right Brace 3">
            <a:extLst>
              <a:ext uri="{FF2B5EF4-FFF2-40B4-BE49-F238E27FC236}">
                <a16:creationId xmlns:a16="http://schemas.microsoft.com/office/drawing/2014/main" id="{856DF7DF-B146-B274-A922-150B5820470A}"/>
              </a:ext>
            </a:extLst>
          </p:cNvPr>
          <p:cNvSpPr/>
          <p:nvPr/>
        </p:nvSpPr>
        <p:spPr>
          <a:xfrm>
            <a:off x="9055882" y="3184293"/>
            <a:ext cx="501843"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3571E959-B2D5-7FDC-059B-6D2CC75F3431}"/>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CD817A1F-A25F-84F9-6E30-140E50BB5622}"/>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3767564-6A0D-2F94-91DC-0498CCC2E2B1}"/>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1E38023-555D-56DB-C003-19BB95069252}"/>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3" name="TextBox 22">
            <a:extLst>
              <a:ext uri="{FF2B5EF4-FFF2-40B4-BE49-F238E27FC236}">
                <a16:creationId xmlns:a16="http://schemas.microsoft.com/office/drawing/2014/main" id="{F552A313-F7A9-EE3F-869A-AADB7651A785}"/>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4" name="TextBox 23">
            <a:extLst>
              <a:ext uri="{FF2B5EF4-FFF2-40B4-BE49-F238E27FC236}">
                <a16:creationId xmlns:a16="http://schemas.microsoft.com/office/drawing/2014/main" id="{5D9BE817-2DF6-49FA-B665-BC77CA3C5AD5}"/>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9" name="TextBox 28">
            <a:extLst>
              <a:ext uri="{FF2B5EF4-FFF2-40B4-BE49-F238E27FC236}">
                <a16:creationId xmlns:a16="http://schemas.microsoft.com/office/drawing/2014/main" id="{E19CA2B1-A46C-3CFB-FF5F-7C4BAA6CD333}"/>
              </a:ext>
            </a:extLst>
          </p:cNvPr>
          <p:cNvSpPr txBox="1"/>
          <p:nvPr/>
        </p:nvSpPr>
        <p:spPr>
          <a:xfrm>
            <a:off x="2839646" y="2785659"/>
            <a:ext cx="1762021" cy="369332"/>
          </a:xfrm>
          <a:prstGeom prst="rect">
            <a:avLst/>
          </a:prstGeom>
          <a:noFill/>
        </p:spPr>
        <p:txBody>
          <a:bodyPr wrap="none" rtlCol="0">
            <a:spAutoFit/>
          </a:bodyPr>
          <a:lstStyle/>
          <a:p>
            <a:r>
              <a:rPr lang="en-US" dirty="0">
                <a:solidFill>
                  <a:srgbClr val="FF0000"/>
                </a:solidFill>
              </a:rPr>
              <a:t>No Sign extend</a:t>
            </a:r>
          </a:p>
        </p:txBody>
      </p:sp>
      <p:sp>
        <p:nvSpPr>
          <p:cNvPr id="30" name="TextBox 29">
            <a:extLst>
              <a:ext uri="{FF2B5EF4-FFF2-40B4-BE49-F238E27FC236}">
                <a16:creationId xmlns:a16="http://schemas.microsoft.com/office/drawing/2014/main" id="{095EA5F9-D039-1BCE-F9A6-BBFA3BCA6094}"/>
              </a:ext>
            </a:extLst>
          </p:cNvPr>
          <p:cNvSpPr txBox="1"/>
          <p:nvPr/>
        </p:nvSpPr>
        <p:spPr>
          <a:xfrm>
            <a:off x="5357210" y="1036967"/>
            <a:ext cx="1467068" cy="369332"/>
          </a:xfrm>
          <a:prstGeom prst="rect">
            <a:avLst/>
          </a:prstGeom>
          <a:noFill/>
        </p:spPr>
        <p:txBody>
          <a:bodyPr wrap="none" rtlCol="0">
            <a:spAutoFit/>
          </a:bodyPr>
          <a:lstStyle/>
          <a:p>
            <a:r>
              <a:rPr lang="en-US" dirty="0">
                <a:solidFill>
                  <a:srgbClr val="FF0000"/>
                </a:solidFill>
              </a:rPr>
              <a:t>0b0</a:t>
            </a:r>
            <a:r>
              <a:rPr lang="en-US" dirty="0">
                <a:solidFill>
                  <a:schemeClr val="accent6"/>
                </a:solidFill>
              </a:rPr>
              <a:t>0000001</a:t>
            </a:r>
          </a:p>
        </p:txBody>
      </p:sp>
      <p:sp>
        <p:nvSpPr>
          <p:cNvPr id="31" name="Up Arrow 30">
            <a:extLst>
              <a:ext uri="{FF2B5EF4-FFF2-40B4-BE49-F238E27FC236}">
                <a16:creationId xmlns:a16="http://schemas.microsoft.com/office/drawing/2014/main" id="{69150A96-F58D-2387-DAB3-33205FDF56A9}"/>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99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ldrsb</a:t>
            </a:r>
            <a:r>
              <a:rPr lang="en-US" sz="2800" dirty="0">
                <a:solidFill>
                  <a:schemeClr val="tx2"/>
                </a:solidFill>
              </a:rPr>
              <a:t> r1, [r0]</a:t>
            </a:r>
          </a:p>
          <a:p>
            <a:pPr algn="ctr"/>
            <a:r>
              <a:rPr lang="en-US" sz="2400" dirty="0">
                <a:solidFill>
                  <a:schemeClr val="tx2"/>
                </a:solidFill>
              </a:rPr>
              <a:t>load 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ff</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903085" cy="646331"/>
          </a:xfrm>
          <a:prstGeom prst="rect">
            <a:avLst/>
          </a:prstGeom>
          <a:noFill/>
        </p:spPr>
        <p:txBody>
          <a:bodyPr wrap="none" rtlCol="0">
            <a:spAutoFit/>
          </a:bodyPr>
          <a:lstStyle/>
          <a:p>
            <a:r>
              <a:rPr lang="en-US" dirty="0"/>
              <a:t>0x81 </a:t>
            </a:r>
          </a:p>
          <a:p>
            <a:r>
              <a:rPr lang="en-US" dirty="0"/>
              <a:t>negative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9D073AA-76F6-2AC1-4580-8A8B985CF11C}"/>
              </a:ext>
            </a:extLst>
          </p:cNvPr>
          <p:cNvSpPr txBox="1"/>
          <p:nvPr/>
        </p:nvSpPr>
        <p:spPr>
          <a:xfrm>
            <a:off x="2740637" y="2712180"/>
            <a:ext cx="1402948" cy="369332"/>
          </a:xfrm>
          <a:prstGeom prst="rect">
            <a:avLst/>
          </a:prstGeom>
          <a:noFill/>
        </p:spPr>
        <p:txBody>
          <a:bodyPr wrap="none" rtlCol="0">
            <a:spAutoFit/>
          </a:bodyPr>
          <a:lstStyle/>
          <a:p>
            <a:r>
              <a:rPr lang="en-US" dirty="0">
                <a:solidFill>
                  <a:srgbClr val="FF0000"/>
                </a:solidFill>
              </a:rPr>
              <a:t>Sign extend</a:t>
            </a:r>
          </a:p>
        </p:txBody>
      </p:sp>
      <p:sp>
        <p:nvSpPr>
          <p:cNvPr id="20" name="TextBox 19">
            <a:extLst>
              <a:ext uri="{FF2B5EF4-FFF2-40B4-BE49-F238E27FC236}">
                <a16:creationId xmlns:a16="http://schemas.microsoft.com/office/drawing/2014/main" id="{924DBD31-57F5-84F5-EFFC-16760BA1CA02}"/>
              </a:ext>
            </a:extLst>
          </p:cNvPr>
          <p:cNvSpPr txBox="1"/>
          <p:nvPr/>
        </p:nvSpPr>
        <p:spPr>
          <a:xfrm>
            <a:off x="5357210" y="1022750"/>
            <a:ext cx="1467068" cy="369332"/>
          </a:xfrm>
          <a:prstGeom prst="rect">
            <a:avLst/>
          </a:prstGeom>
          <a:noFill/>
        </p:spPr>
        <p:txBody>
          <a:bodyPr wrap="none" rtlCol="0">
            <a:spAutoFit/>
          </a:bodyPr>
          <a:lstStyle/>
          <a:p>
            <a:r>
              <a:rPr lang="en-US" dirty="0">
                <a:solidFill>
                  <a:srgbClr val="FF0000"/>
                </a:solidFill>
              </a:rPr>
              <a:t>0b1</a:t>
            </a:r>
            <a:r>
              <a:rPr lang="en-US" dirty="0">
                <a:solidFill>
                  <a:schemeClr val="accent6"/>
                </a:solidFill>
              </a:rPr>
              <a:t>0000001</a:t>
            </a:r>
          </a:p>
        </p:txBody>
      </p:sp>
      <p:sp>
        <p:nvSpPr>
          <p:cNvPr id="21" name="Up Arrow 20">
            <a:extLst>
              <a:ext uri="{FF2B5EF4-FFF2-40B4-BE49-F238E27FC236}">
                <a16:creationId xmlns:a16="http://schemas.microsoft.com/office/drawing/2014/main" id="{D5BE404C-EF21-0A64-C09E-C997025CFB96}"/>
              </a:ext>
            </a:extLst>
          </p:cNvPr>
          <p:cNvSpPr/>
          <p:nvPr/>
        </p:nvSpPr>
        <p:spPr>
          <a:xfrm>
            <a:off x="5676316" y="1336543"/>
            <a:ext cx="187371" cy="11972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25FF16C-AA65-43BB-24F7-9B53E1DA58D4}"/>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F0F17AC-FF83-AB98-C1D3-672638152229}"/>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D0F53C-F2AF-A7F7-7AA7-6C8A954AE79D}"/>
              </a:ext>
            </a:extLst>
          </p:cNvPr>
          <p:cNvSpPr txBox="1"/>
          <p:nvPr/>
        </p:nvSpPr>
        <p:spPr>
          <a:xfrm>
            <a:off x="2652989" y="2407617"/>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5" name="TextBox 24">
            <a:extLst>
              <a:ext uri="{FF2B5EF4-FFF2-40B4-BE49-F238E27FC236}">
                <a16:creationId xmlns:a16="http://schemas.microsoft.com/office/drawing/2014/main" id="{CAABE3F1-DED8-B231-7EB6-926A7B9BDBA0}"/>
              </a:ext>
            </a:extLst>
          </p:cNvPr>
          <p:cNvSpPr txBox="1"/>
          <p:nvPr/>
        </p:nvSpPr>
        <p:spPr>
          <a:xfrm>
            <a:off x="3529870" y="24238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sp>
        <p:nvSpPr>
          <p:cNvPr id="26" name="TextBox 25">
            <a:extLst>
              <a:ext uri="{FF2B5EF4-FFF2-40B4-BE49-F238E27FC236}">
                <a16:creationId xmlns:a16="http://schemas.microsoft.com/office/drawing/2014/main" id="{2ABB93F3-F913-035E-F85A-4B171C0CFBCE}"/>
              </a:ext>
            </a:extLst>
          </p:cNvPr>
          <p:cNvSpPr txBox="1"/>
          <p:nvPr/>
        </p:nvSpPr>
        <p:spPr>
          <a:xfrm>
            <a:off x="4457841" y="2416586"/>
            <a:ext cx="552395" cy="369332"/>
          </a:xfrm>
          <a:prstGeom prst="rect">
            <a:avLst/>
          </a:prstGeom>
          <a:solidFill>
            <a:schemeClr val="bg1"/>
          </a:solidFill>
          <a:ln>
            <a:solidFill>
              <a:schemeClr val="accent1"/>
            </a:solidFill>
          </a:ln>
        </p:spPr>
        <p:txBody>
          <a:bodyPr wrap="none" rtlCol="0">
            <a:spAutoFit/>
          </a:bodyPr>
          <a:lstStyle/>
          <a:p>
            <a:pPr algn="ctr"/>
            <a:r>
              <a:rPr lang="en-US" sz="1800" dirty="0">
                <a:solidFill>
                  <a:schemeClr val="accent6"/>
                </a:solidFill>
              </a:rPr>
              <a:t>0x</a:t>
            </a:r>
            <a:r>
              <a:rPr lang="en-US" sz="1800" dirty="0">
                <a:solidFill>
                  <a:srgbClr val="FF0000"/>
                </a:solidFill>
              </a:rPr>
              <a:t>ff</a:t>
            </a:r>
          </a:p>
        </p:txBody>
      </p:sp>
      <p:cxnSp>
        <p:nvCxnSpPr>
          <p:cNvPr id="27" name="Straight Arrow Connector 26">
            <a:extLst>
              <a:ext uri="{FF2B5EF4-FFF2-40B4-BE49-F238E27FC236}">
                <a16:creationId xmlns:a16="http://schemas.microsoft.com/office/drawing/2014/main" id="{749A20C1-0811-C249-75B9-FEC773E089A3}"/>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07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Loading 32-bit Registers From Memory, 8-bit Signed</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ldrb</a:t>
            </a:r>
            <a:r>
              <a:rPr lang="en-US" sz="2800" dirty="0">
                <a:solidFill>
                  <a:schemeClr val="tx2"/>
                </a:solidFill>
              </a:rPr>
              <a:t> r1, [r0]</a:t>
            </a:r>
          </a:p>
          <a:p>
            <a:pPr algn="ctr"/>
            <a:r>
              <a:rPr lang="en-US" sz="2400" dirty="0">
                <a:solidFill>
                  <a:schemeClr val="tx2"/>
                </a:solidFill>
              </a:rPr>
              <a:t>load unsigned byte</a:t>
            </a: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0x81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8</a:t>
            </a:r>
            <a:r>
              <a:rPr lang="en-US" sz="2000" dirty="0">
                <a:solidFill>
                  <a:schemeClr val="accent6"/>
                </a:solidFill>
              </a:rPr>
              <a:t>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9735933-7BA1-DCF4-EE13-2A55E24B503F}"/>
              </a:ext>
            </a:extLst>
          </p:cNvPr>
          <p:cNvSpPr txBox="1"/>
          <p:nvPr/>
        </p:nvSpPr>
        <p:spPr>
          <a:xfrm>
            <a:off x="9348922" y="3005664"/>
            <a:ext cx="1813317" cy="646331"/>
          </a:xfrm>
          <a:prstGeom prst="rect">
            <a:avLst/>
          </a:prstGeom>
          <a:noFill/>
        </p:spPr>
        <p:txBody>
          <a:bodyPr wrap="none" rtlCol="0">
            <a:spAutoFit/>
          </a:bodyPr>
          <a:lstStyle/>
          <a:p>
            <a:r>
              <a:rPr lang="en-US" dirty="0"/>
              <a:t>0x81 </a:t>
            </a:r>
          </a:p>
          <a:p>
            <a:r>
              <a:rPr lang="en-US" dirty="0"/>
              <a:t>positive number</a:t>
            </a:r>
          </a:p>
        </p:txBody>
      </p:sp>
      <p:sp>
        <p:nvSpPr>
          <p:cNvPr id="4" name="Right Brace 3">
            <a:extLst>
              <a:ext uri="{FF2B5EF4-FFF2-40B4-BE49-F238E27FC236}">
                <a16:creationId xmlns:a16="http://schemas.microsoft.com/office/drawing/2014/main" id="{1353A4AE-665A-D6BD-DFC4-DC4CF348CCB0}"/>
              </a:ext>
            </a:extLst>
          </p:cNvPr>
          <p:cNvSpPr/>
          <p:nvPr/>
        </p:nvSpPr>
        <p:spPr>
          <a:xfrm>
            <a:off x="9102720" y="3184293"/>
            <a:ext cx="455005" cy="357826"/>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904955CE-0762-252A-C614-912B47B7EAD3}"/>
              </a:ext>
            </a:extLst>
          </p:cNvPr>
          <p:cNvCxnSpPr>
            <a:cxnSpLocks/>
          </p:cNvCxnSpPr>
          <p:nvPr/>
        </p:nvCxnSpPr>
        <p:spPr>
          <a:xfrm flipV="1">
            <a:off x="4791018" y="1803981"/>
            <a:ext cx="0" cy="619905"/>
          </a:xfrm>
          <a:prstGeom prst="straightConnector1">
            <a:avLst/>
          </a:prstGeom>
          <a:ln w="317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6C97F6-0BBB-240D-61A8-A8B92DE993C3}"/>
              </a:ext>
            </a:extLst>
          </p:cNvPr>
          <p:cNvCxnSpPr>
            <a:cxnSpLocks/>
          </p:cNvCxnSpPr>
          <p:nvPr/>
        </p:nvCxnSpPr>
        <p:spPr>
          <a:xfrm flipV="1">
            <a:off x="3847878" y="1794202"/>
            <a:ext cx="0" cy="629684"/>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73E5D6-CAC6-FFF3-F6D4-FD2399B02F44}"/>
              </a:ext>
            </a:extLst>
          </p:cNvPr>
          <p:cNvCxnSpPr>
            <a:cxnSpLocks/>
          </p:cNvCxnSpPr>
          <p:nvPr/>
        </p:nvCxnSpPr>
        <p:spPr>
          <a:xfrm flipV="1">
            <a:off x="2912322" y="1762361"/>
            <a:ext cx="0" cy="655035"/>
          </a:xfrm>
          <a:prstGeom prst="straightConnector1">
            <a:avLst/>
          </a:prstGeom>
          <a:ln w="317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F72BF3-A2E8-E37E-FE3E-5A12CFB76A37}"/>
              </a:ext>
            </a:extLst>
          </p:cNvPr>
          <p:cNvSpPr txBox="1"/>
          <p:nvPr/>
        </p:nvSpPr>
        <p:spPr>
          <a:xfrm>
            <a:off x="2586785" y="2407617"/>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6" name="TextBox 25">
            <a:extLst>
              <a:ext uri="{FF2B5EF4-FFF2-40B4-BE49-F238E27FC236}">
                <a16:creationId xmlns:a16="http://schemas.microsoft.com/office/drawing/2014/main" id="{10D2ABD1-D0FF-8575-3CDC-60DF9271C0AA}"/>
              </a:ext>
            </a:extLst>
          </p:cNvPr>
          <p:cNvSpPr txBox="1"/>
          <p:nvPr/>
        </p:nvSpPr>
        <p:spPr>
          <a:xfrm>
            <a:off x="3463666" y="24238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
        <p:nvSpPr>
          <p:cNvPr id="27" name="TextBox 26">
            <a:extLst>
              <a:ext uri="{FF2B5EF4-FFF2-40B4-BE49-F238E27FC236}">
                <a16:creationId xmlns:a16="http://schemas.microsoft.com/office/drawing/2014/main" id="{42521204-D65A-24CA-D023-C021E1F330C4}"/>
              </a:ext>
            </a:extLst>
          </p:cNvPr>
          <p:cNvSpPr txBox="1"/>
          <p:nvPr/>
        </p:nvSpPr>
        <p:spPr>
          <a:xfrm>
            <a:off x="4391637" y="2416586"/>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spTree>
    <p:extLst>
      <p:ext uri="{BB962C8B-B14F-4D97-AF65-F5344CB8AC3E}">
        <p14:creationId xmlns:p14="http://schemas.microsoft.com/office/powerpoint/2010/main" val="346174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32-bit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str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5F71BC5-43A1-CE05-4448-DC95458E4EB9}"/>
              </a:ext>
            </a:extLst>
          </p:cNvPr>
          <p:cNvCxnSpPr>
            <a:cxnSpLocks/>
          </p:cNvCxnSpPr>
          <p:nvPr/>
        </p:nvCxnSpPr>
        <p:spPr>
          <a:xfrm flipV="1">
            <a:off x="3847878" y="1794202"/>
            <a:ext cx="0" cy="912226"/>
          </a:xfrm>
          <a:prstGeom prst="straightConnector1">
            <a:avLst/>
          </a:prstGeom>
          <a:ln w="31750">
            <a:solidFill>
              <a:srgbClr val="00B050"/>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57BF24A-B6C8-3E6B-01A3-D533B4F22034}"/>
              </a:ext>
            </a:extLst>
          </p:cNvPr>
          <p:cNvCxnSpPr>
            <a:cxnSpLocks/>
          </p:cNvCxnSpPr>
          <p:nvPr/>
        </p:nvCxnSpPr>
        <p:spPr>
          <a:xfrm flipH="1">
            <a:off x="3847878" y="2706428"/>
            <a:ext cx="2852858" cy="0"/>
          </a:xfrm>
          <a:prstGeom prst="straightConnector1">
            <a:avLst/>
          </a:prstGeom>
          <a:ln w="317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CAED960-919C-64F4-6921-2AC40BF6188C}"/>
              </a:ext>
            </a:extLst>
          </p:cNvPr>
          <p:cNvCxnSpPr>
            <a:cxnSpLocks/>
          </p:cNvCxnSpPr>
          <p:nvPr/>
        </p:nvCxnSpPr>
        <p:spPr>
          <a:xfrm flipV="1">
            <a:off x="2912322" y="1762361"/>
            <a:ext cx="0" cy="655035"/>
          </a:xfrm>
          <a:prstGeom prst="straightConnector1">
            <a:avLst/>
          </a:prstGeom>
          <a:ln w="31750">
            <a:solidFill>
              <a:srgbClr val="7030A0"/>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0D29CBFB-231F-E451-2DB7-16DE39450709}"/>
              </a:ext>
            </a:extLst>
          </p:cNvPr>
          <p:cNvCxnSpPr>
            <a:cxnSpLocks/>
          </p:cNvCxnSpPr>
          <p:nvPr/>
        </p:nvCxnSpPr>
        <p:spPr>
          <a:xfrm flipH="1">
            <a:off x="2912322" y="2417396"/>
            <a:ext cx="3806489" cy="0"/>
          </a:xfrm>
          <a:prstGeom prst="straightConnector1">
            <a:avLst/>
          </a:prstGeom>
          <a:ln w="317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075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16-bit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strh</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0xe2</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48" name="Straight Arrow Connector 47">
            <a:extLst>
              <a:ext uri="{FF2B5EF4-FFF2-40B4-BE49-F238E27FC236}">
                <a16:creationId xmlns:a16="http://schemas.microsoft.com/office/drawing/2014/main" id="{93A14BF1-5298-B181-96E3-81DD2C4E6C5B}"/>
              </a:ext>
            </a:extLst>
          </p:cNvPr>
          <p:cNvCxnSpPr>
            <a:cxnSpLocks/>
          </p:cNvCxnSpPr>
          <p:nvPr/>
        </p:nvCxnSpPr>
        <p:spPr>
          <a:xfrm flipV="1">
            <a:off x="4791018" y="1803981"/>
            <a:ext cx="0" cy="1226830"/>
          </a:xfrm>
          <a:prstGeom prst="straightConnector1">
            <a:avLst/>
          </a:prstGeom>
          <a:ln w="31750">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7B8180-C132-899A-4DFB-210076F61772}"/>
              </a:ext>
            </a:extLst>
          </p:cNvPr>
          <p:cNvCxnSpPr>
            <a:cxnSpLocks/>
          </p:cNvCxnSpPr>
          <p:nvPr/>
        </p:nvCxnSpPr>
        <p:spPr>
          <a:xfrm flipH="1">
            <a:off x="4783434" y="3016743"/>
            <a:ext cx="1935377" cy="0"/>
          </a:xfrm>
          <a:prstGeom prst="straightConnector1">
            <a:avLst/>
          </a:prstGeom>
          <a:ln w="31750">
            <a:solidFill>
              <a:srgbClr val="00B0F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07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2228394" y="1078560"/>
            <a:ext cx="7024813" cy="3452301"/>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215926" y="4514194"/>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444544" y="1472933"/>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711525" y="1496744"/>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462831" y="1151035"/>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700736" y="225157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700736" y="25561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700736" y="2860700"/>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700736" y="317278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718989" y="1785020"/>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317323" y="4155887"/>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636292" y="3172787"/>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642384" y="2814961"/>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601638" y="2521762"/>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607730" y="2163936"/>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700736" y="183522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700736" y="3756965"/>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817861" y="2749427"/>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350787" y="3825055"/>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718989" y="3334489"/>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676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BE35-F839-A54A-9363-71A51C202224}"/>
              </a:ext>
            </a:extLst>
          </p:cNvPr>
          <p:cNvSpPr>
            <a:spLocks noGrp="1"/>
          </p:cNvSpPr>
          <p:nvPr>
            <p:ph type="title"/>
          </p:nvPr>
        </p:nvSpPr>
        <p:spPr>
          <a:xfrm>
            <a:off x="73572" y="119999"/>
            <a:ext cx="12034345" cy="715294"/>
          </a:xfrm>
        </p:spPr>
        <p:txBody>
          <a:bodyPr/>
          <a:lstStyle/>
          <a:p>
            <a:r>
              <a:rPr lang="en-US" sz="2800" dirty="0"/>
              <a:t>Storing 32-bit Registers To Memory, 8-bit – Storing different byte</a:t>
            </a:r>
          </a:p>
        </p:txBody>
      </p:sp>
      <p:sp>
        <p:nvSpPr>
          <p:cNvPr id="39" name="TextBox 38">
            <a:extLst>
              <a:ext uri="{FF2B5EF4-FFF2-40B4-BE49-F238E27FC236}">
                <a16:creationId xmlns:a16="http://schemas.microsoft.com/office/drawing/2014/main" id="{589EB21E-4912-7C49-A8DD-0424272BD3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1" name="Content Placeholder 6">
            <a:extLst>
              <a:ext uri="{FF2B5EF4-FFF2-40B4-BE49-F238E27FC236}">
                <a16:creationId xmlns:a16="http://schemas.microsoft.com/office/drawing/2014/main" id="{C2FEFF1B-5580-2C8E-FED9-96B6F119D206}"/>
              </a:ext>
            </a:extLst>
          </p:cNvPr>
          <p:cNvSpPr txBox="1">
            <a:spLocks/>
          </p:cNvSpPr>
          <p:nvPr/>
        </p:nvSpPr>
        <p:spPr>
          <a:xfrm>
            <a:off x="858252" y="1079818"/>
            <a:ext cx="9149175" cy="4583157"/>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pPr marL="0" indent="0">
              <a:buFont typeface="Arial" panose="020B0604020202020204" pitchFamily="34" charset="0"/>
              <a:buNone/>
            </a:pPr>
            <a:endParaRPr lang="en-US" dirty="0"/>
          </a:p>
        </p:txBody>
      </p:sp>
      <p:sp>
        <p:nvSpPr>
          <p:cNvPr id="42" name="Rectangle 41">
            <a:extLst>
              <a:ext uri="{FF2B5EF4-FFF2-40B4-BE49-F238E27FC236}">
                <a16:creationId xmlns:a16="http://schemas.microsoft.com/office/drawing/2014/main" id="{FB80F280-8F39-795F-F87B-A0CAA1A1FF32}"/>
              </a:ext>
            </a:extLst>
          </p:cNvPr>
          <p:cNvSpPr/>
          <p:nvPr/>
        </p:nvSpPr>
        <p:spPr>
          <a:xfrm>
            <a:off x="2353811" y="5646308"/>
            <a:ext cx="4056787" cy="990600"/>
          </a:xfrm>
          <a:prstGeom prst="rect">
            <a:avLst/>
          </a:prstGeom>
          <a:solidFill>
            <a:schemeClr val="accent5">
              <a:lumMod val="20000"/>
              <a:lumOff val="8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2"/>
                </a:solidFill>
              </a:rPr>
              <a:t>strb</a:t>
            </a:r>
            <a:r>
              <a:rPr lang="en-US" sz="2800" dirty="0">
                <a:solidFill>
                  <a:schemeClr val="tx2"/>
                </a:solidFill>
              </a:rPr>
              <a:t> r1, [r0]</a:t>
            </a:r>
            <a:endParaRPr lang="en-US" sz="2400" dirty="0">
              <a:solidFill>
                <a:schemeClr val="tx2"/>
              </a:solidFill>
            </a:endParaRPr>
          </a:p>
        </p:txBody>
      </p:sp>
      <p:grpSp>
        <p:nvGrpSpPr>
          <p:cNvPr id="43" name="Group 42">
            <a:extLst>
              <a:ext uri="{FF2B5EF4-FFF2-40B4-BE49-F238E27FC236}">
                <a16:creationId xmlns:a16="http://schemas.microsoft.com/office/drawing/2014/main" id="{9F6579A6-0795-85C3-6D52-668C50E37353}"/>
              </a:ext>
            </a:extLst>
          </p:cNvPr>
          <p:cNvGrpSpPr/>
          <p:nvPr/>
        </p:nvGrpSpPr>
        <p:grpSpPr>
          <a:xfrm>
            <a:off x="2582429" y="2605047"/>
            <a:ext cx="3742224" cy="312089"/>
            <a:chOff x="1085950" y="2250436"/>
            <a:chExt cx="3742224" cy="312089"/>
          </a:xfrm>
        </p:grpSpPr>
        <p:sp>
          <p:nvSpPr>
            <p:cNvPr id="80" name="Rectangle 79">
              <a:extLst>
                <a:ext uri="{FF2B5EF4-FFF2-40B4-BE49-F238E27FC236}">
                  <a16:creationId xmlns:a16="http://schemas.microsoft.com/office/drawing/2014/main" id="{86B3BD69-6F50-A63A-4A88-1DCDE3A95204}"/>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81" name="Rectangle 80">
              <a:extLst>
                <a:ext uri="{FF2B5EF4-FFF2-40B4-BE49-F238E27FC236}">
                  <a16:creationId xmlns:a16="http://schemas.microsoft.com/office/drawing/2014/main" id="{A715C6C4-5A67-128E-7100-79839E715D3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82" name="Rectangle 81">
              <a:extLst>
                <a:ext uri="{FF2B5EF4-FFF2-40B4-BE49-F238E27FC236}">
                  <a16:creationId xmlns:a16="http://schemas.microsoft.com/office/drawing/2014/main" id="{711D818F-9F5B-FC91-E1DB-889E5ADE3C4A}"/>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83" name="Rectangle 82">
              <a:extLst>
                <a:ext uri="{FF2B5EF4-FFF2-40B4-BE49-F238E27FC236}">
                  <a16:creationId xmlns:a16="http://schemas.microsoft.com/office/drawing/2014/main" id="{B512346A-D7A4-6313-893E-D5787413F4E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grpSp>
      <p:sp>
        <p:nvSpPr>
          <p:cNvPr id="44" name="TextBox 43">
            <a:extLst>
              <a:ext uri="{FF2B5EF4-FFF2-40B4-BE49-F238E27FC236}">
                <a16:creationId xmlns:a16="http://schemas.microsoft.com/office/drawing/2014/main" id="{14A309EF-B51E-6E91-5D5F-1F2590D0BA3E}"/>
              </a:ext>
            </a:extLst>
          </p:cNvPr>
          <p:cNvSpPr txBox="1"/>
          <p:nvPr/>
        </p:nvSpPr>
        <p:spPr>
          <a:xfrm>
            <a:off x="6849410" y="2628858"/>
            <a:ext cx="2159566" cy="369332"/>
          </a:xfrm>
          <a:prstGeom prst="rect">
            <a:avLst/>
          </a:prstGeom>
          <a:noFill/>
        </p:spPr>
        <p:txBody>
          <a:bodyPr wrap="none" rtlCol="0">
            <a:spAutoFit/>
          </a:bodyPr>
          <a:lstStyle/>
          <a:p>
            <a:r>
              <a:rPr lang="en-US" dirty="0">
                <a:solidFill>
                  <a:srgbClr val="0070C0"/>
                </a:solidFill>
              </a:rPr>
              <a:t>memory     address</a:t>
            </a:r>
          </a:p>
        </p:txBody>
      </p:sp>
      <p:sp>
        <p:nvSpPr>
          <p:cNvPr id="45" name="TextBox 44">
            <a:extLst>
              <a:ext uri="{FF2B5EF4-FFF2-40B4-BE49-F238E27FC236}">
                <a16:creationId xmlns:a16="http://schemas.microsoft.com/office/drawing/2014/main" id="{9880AC96-1050-C545-D2FA-9A3272DD88A6}"/>
              </a:ext>
            </a:extLst>
          </p:cNvPr>
          <p:cNvSpPr txBox="1"/>
          <p:nvPr/>
        </p:nvSpPr>
        <p:spPr>
          <a:xfrm>
            <a:off x="2600716" y="2283149"/>
            <a:ext cx="389850" cy="369332"/>
          </a:xfrm>
          <a:prstGeom prst="rect">
            <a:avLst/>
          </a:prstGeom>
          <a:noFill/>
        </p:spPr>
        <p:txBody>
          <a:bodyPr wrap="none" rtlCol="0">
            <a:spAutoFit/>
          </a:bodyPr>
          <a:lstStyle/>
          <a:p>
            <a:r>
              <a:rPr lang="en-US" dirty="0">
                <a:solidFill>
                  <a:srgbClr val="0070C0"/>
                </a:solidFill>
              </a:rPr>
              <a:t>r1</a:t>
            </a:r>
          </a:p>
        </p:txBody>
      </p:sp>
      <p:sp>
        <p:nvSpPr>
          <p:cNvPr id="53" name="Rectangle 52">
            <a:extLst>
              <a:ext uri="{FF2B5EF4-FFF2-40B4-BE49-F238E27FC236}">
                <a16:creationId xmlns:a16="http://schemas.microsoft.com/office/drawing/2014/main" id="{A3BF13F3-73C0-3B4C-545D-6D494AA7D6C1}"/>
              </a:ext>
            </a:extLst>
          </p:cNvPr>
          <p:cNvSpPr/>
          <p:nvPr/>
        </p:nvSpPr>
        <p:spPr>
          <a:xfrm>
            <a:off x="6838621" y="338368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7" name="Rectangle 76">
            <a:extLst>
              <a:ext uri="{FF2B5EF4-FFF2-40B4-BE49-F238E27FC236}">
                <a16:creationId xmlns:a16="http://schemas.microsoft.com/office/drawing/2014/main" id="{E1285D42-C5D1-6AF0-C134-316B626F1FF3}"/>
              </a:ext>
            </a:extLst>
          </p:cNvPr>
          <p:cNvSpPr/>
          <p:nvPr/>
        </p:nvSpPr>
        <p:spPr>
          <a:xfrm>
            <a:off x="6838621" y="368825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8" name="Rectangle 77">
            <a:extLst>
              <a:ext uri="{FF2B5EF4-FFF2-40B4-BE49-F238E27FC236}">
                <a16:creationId xmlns:a16="http://schemas.microsoft.com/office/drawing/2014/main" id="{1A95C65F-D313-0E69-298B-6129E04FECA6}"/>
              </a:ext>
            </a:extLst>
          </p:cNvPr>
          <p:cNvSpPr/>
          <p:nvPr/>
        </p:nvSpPr>
        <p:spPr>
          <a:xfrm>
            <a:off x="6838621" y="3992814"/>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79" name="Rectangle 78">
            <a:extLst>
              <a:ext uri="{FF2B5EF4-FFF2-40B4-BE49-F238E27FC236}">
                <a16:creationId xmlns:a16="http://schemas.microsoft.com/office/drawing/2014/main" id="{E2F9B4EA-5BFA-BE52-C294-7C36571BD944}"/>
              </a:ext>
            </a:extLst>
          </p:cNvPr>
          <p:cNvSpPr/>
          <p:nvPr/>
        </p:nvSpPr>
        <p:spPr>
          <a:xfrm>
            <a:off x="6838621" y="4304901"/>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cxnSp>
        <p:nvCxnSpPr>
          <p:cNvPr id="84" name="Straight Arrow Connector 83">
            <a:extLst>
              <a:ext uri="{FF2B5EF4-FFF2-40B4-BE49-F238E27FC236}">
                <a16:creationId xmlns:a16="http://schemas.microsoft.com/office/drawing/2014/main" id="{4A6080F0-E19E-A621-948F-305E9D4D1A7C}"/>
              </a:ext>
            </a:extLst>
          </p:cNvPr>
          <p:cNvCxnSpPr>
            <a:cxnSpLocks/>
          </p:cNvCxnSpPr>
          <p:nvPr/>
        </p:nvCxnSpPr>
        <p:spPr>
          <a:xfrm flipH="1" flipV="1">
            <a:off x="5856874" y="2917134"/>
            <a:ext cx="7586" cy="1572433"/>
          </a:xfrm>
          <a:prstGeom prst="straightConnector1">
            <a:avLst/>
          </a:prstGeom>
          <a:ln w="317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5A9E46D7-E3FA-E987-6FDC-6F7889BABF0A}"/>
              </a:ext>
            </a:extLst>
          </p:cNvPr>
          <p:cNvGrpSpPr/>
          <p:nvPr/>
        </p:nvGrpSpPr>
        <p:grpSpPr>
          <a:xfrm>
            <a:off x="2455208" y="5288001"/>
            <a:ext cx="3742224" cy="312089"/>
            <a:chOff x="1085950" y="2250436"/>
            <a:chExt cx="3742224" cy="312089"/>
          </a:xfrm>
        </p:grpSpPr>
        <p:sp>
          <p:nvSpPr>
            <p:cNvPr id="8" name="Rectangle 7">
              <a:extLst>
                <a:ext uri="{FF2B5EF4-FFF2-40B4-BE49-F238E27FC236}">
                  <a16:creationId xmlns:a16="http://schemas.microsoft.com/office/drawing/2014/main" id="{0D75DD32-68A9-1585-7E02-7468D2702401}"/>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9" name="Rectangle 8">
              <a:extLst>
                <a:ext uri="{FF2B5EF4-FFF2-40B4-BE49-F238E27FC236}">
                  <a16:creationId xmlns:a16="http://schemas.microsoft.com/office/drawing/2014/main" id="{7A0E4D4D-F470-F514-3244-4669A75D92F5}"/>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0x00</a:t>
              </a:r>
            </a:p>
          </p:txBody>
        </p:sp>
        <p:sp>
          <p:nvSpPr>
            <p:cNvPr id="10" name="Rectangle 9">
              <a:extLst>
                <a:ext uri="{FF2B5EF4-FFF2-40B4-BE49-F238E27FC236}">
                  <a16:creationId xmlns:a16="http://schemas.microsoft.com/office/drawing/2014/main" id="{6BEEE6C0-9B6A-9851-58EC-9B709E7A79B5}"/>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10</a:t>
              </a:r>
            </a:p>
          </p:txBody>
        </p:sp>
        <p:sp>
          <p:nvSpPr>
            <p:cNvPr id="11" name="Rectangle 10">
              <a:extLst>
                <a:ext uri="{FF2B5EF4-FFF2-40B4-BE49-F238E27FC236}">
                  <a16:creationId xmlns:a16="http://schemas.microsoft.com/office/drawing/2014/main" id="{04A3AE0D-A96B-6707-0548-A06B3A077A55}"/>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r>
                <a:rPr lang="en-US" sz="2000" dirty="0">
                  <a:solidFill>
                    <a:srgbClr val="FF0000"/>
                  </a:solidFill>
                </a:rPr>
                <a:t>00</a:t>
              </a:r>
            </a:p>
          </p:txBody>
        </p:sp>
      </p:grpSp>
      <p:sp>
        <p:nvSpPr>
          <p:cNvPr id="12" name="TextBox 11">
            <a:extLst>
              <a:ext uri="{FF2B5EF4-FFF2-40B4-BE49-F238E27FC236}">
                <a16:creationId xmlns:a16="http://schemas.microsoft.com/office/drawing/2014/main" id="{9E0B362E-E407-E6F6-1C8A-75B240D87533}"/>
              </a:ext>
            </a:extLst>
          </p:cNvPr>
          <p:cNvSpPr txBox="1"/>
          <p:nvPr/>
        </p:nvSpPr>
        <p:spPr>
          <a:xfrm>
            <a:off x="7774177" y="4304901"/>
            <a:ext cx="1454244" cy="369332"/>
          </a:xfrm>
          <a:prstGeom prst="rect">
            <a:avLst/>
          </a:prstGeom>
          <a:noFill/>
        </p:spPr>
        <p:txBody>
          <a:bodyPr wrap="none" rtlCol="0">
            <a:spAutoFit/>
          </a:bodyPr>
          <a:lstStyle/>
          <a:p>
            <a:r>
              <a:rPr lang="en-US" dirty="0">
                <a:solidFill>
                  <a:schemeClr val="accent6"/>
                </a:solidFill>
              </a:rPr>
              <a:t>0x0000</a:t>
            </a:r>
            <a:r>
              <a:rPr lang="en-US" dirty="0">
                <a:solidFill>
                  <a:srgbClr val="FF0000"/>
                </a:solidFill>
              </a:rPr>
              <a:t>1000</a:t>
            </a:r>
          </a:p>
        </p:txBody>
      </p:sp>
      <p:sp>
        <p:nvSpPr>
          <p:cNvPr id="13" name="TextBox 12">
            <a:extLst>
              <a:ext uri="{FF2B5EF4-FFF2-40B4-BE49-F238E27FC236}">
                <a16:creationId xmlns:a16="http://schemas.microsoft.com/office/drawing/2014/main" id="{6B0778BC-924F-472B-9C14-E68D9AD386ED}"/>
              </a:ext>
            </a:extLst>
          </p:cNvPr>
          <p:cNvSpPr txBox="1"/>
          <p:nvPr/>
        </p:nvSpPr>
        <p:spPr>
          <a:xfrm>
            <a:off x="7780269" y="3947075"/>
            <a:ext cx="1454244" cy="369332"/>
          </a:xfrm>
          <a:prstGeom prst="rect">
            <a:avLst/>
          </a:prstGeom>
          <a:noFill/>
        </p:spPr>
        <p:txBody>
          <a:bodyPr wrap="none" rtlCol="0">
            <a:spAutoFit/>
          </a:bodyPr>
          <a:lstStyle/>
          <a:p>
            <a:r>
              <a:rPr lang="en-US" dirty="0">
                <a:solidFill>
                  <a:schemeClr val="accent6"/>
                </a:solidFill>
              </a:rPr>
              <a:t>0x00001001</a:t>
            </a:r>
          </a:p>
        </p:txBody>
      </p:sp>
      <p:sp>
        <p:nvSpPr>
          <p:cNvPr id="14" name="TextBox 13">
            <a:extLst>
              <a:ext uri="{FF2B5EF4-FFF2-40B4-BE49-F238E27FC236}">
                <a16:creationId xmlns:a16="http://schemas.microsoft.com/office/drawing/2014/main" id="{06D6F702-EA19-A8F4-BEAA-97DEEFFBEC37}"/>
              </a:ext>
            </a:extLst>
          </p:cNvPr>
          <p:cNvSpPr txBox="1"/>
          <p:nvPr/>
        </p:nvSpPr>
        <p:spPr>
          <a:xfrm>
            <a:off x="7739523" y="3653876"/>
            <a:ext cx="1454244" cy="369332"/>
          </a:xfrm>
          <a:prstGeom prst="rect">
            <a:avLst/>
          </a:prstGeom>
          <a:noFill/>
        </p:spPr>
        <p:txBody>
          <a:bodyPr wrap="none" rtlCol="0">
            <a:spAutoFit/>
          </a:bodyPr>
          <a:lstStyle/>
          <a:p>
            <a:r>
              <a:rPr lang="en-US" dirty="0">
                <a:solidFill>
                  <a:schemeClr val="accent6"/>
                </a:solidFill>
              </a:rPr>
              <a:t>0x00001002</a:t>
            </a:r>
          </a:p>
        </p:txBody>
      </p:sp>
      <p:sp>
        <p:nvSpPr>
          <p:cNvPr id="15" name="TextBox 14">
            <a:extLst>
              <a:ext uri="{FF2B5EF4-FFF2-40B4-BE49-F238E27FC236}">
                <a16:creationId xmlns:a16="http://schemas.microsoft.com/office/drawing/2014/main" id="{C81CC90F-5862-A602-F437-0498736E7890}"/>
              </a:ext>
            </a:extLst>
          </p:cNvPr>
          <p:cNvSpPr txBox="1"/>
          <p:nvPr/>
        </p:nvSpPr>
        <p:spPr>
          <a:xfrm>
            <a:off x="7745615" y="3296050"/>
            <a:ext cx="1454244" cy="369332"/>
          </a:xfrm>
          <a:prstGeom prst="rect">
            <a:avLst/>
          </a:prstGeom>
          <a:noFill/>
        </p:spPr>
        <p:txBody>
          <a:bodyPr wrap="none" rtlCol="0">
            <a:spAutoFit/>
          </a:bodyPr>
          <a:lstStyle/>
          <a:p>
            <a:r>
              <a:rPr lang="en-US" dirty="0">
                <a:solidFill>
                  <a:schemeClr val="accent6"/>
                </a:solidFill>
              </a:rPr>
              <a:t>0x00001003</a:t>
            </a:r>
          </a:p>
        </p:txBody>
      </p:sp>
      <p:sp>
        <p:nvSpPr>
          <p:cNvPr id="16" name="Rectangle 15">
            <a:extLst>
              <a:ext uri="{FF2B5EF4-FFF2-40B4-BE49-F238E27FC236}">
                <a16:creationId xmlns:a16="http://schemas.microsoft.com/office/drawing/2014/main" id="{CFFD8632-62A8-91EF-584D-3AC6FCBE602D}"/>
              </a:ext>
            </a:extLst>
          </p:cNvPr>
          <p:cNvSpPr/>
          <p:nvPr/>
        </p:nvSpPr>
        <p:spPr>
          <a:xfrm>
            <a:off x="6838621" y="29673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7" name="Rectangle 16">
            <a:extLst>
              <a:ext uri="{FF2B5EF4-FFF2-40B4-BE49-F238E27FC236}">
                <a16:creationId xmlns:a16="http://schemas.microsoft.com/office/drawing/2014/main" id="{04ABD4AD-06F8-DBA8-3514-9D9DCD2F2487}"/>
              </a:ext>
            </a:extLst>
          </p:cNvPr>
          <p:cNvSpPr/>
          <p:nvPr/>
        </p:nvSpPr>
        <p:spPr>
          <a:xfrm>
            <a:off x="6838621" y="4889079"/>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a:t>
            </a:r>
          </a:p>
        </p:txBody>
      </p:sp>
      <p:sp>
        <p:nvSpPr>
          <p:cNvPr id="18" name="Bent Arrow 17">
            <a:extLst>
              <a:ext uri="{FF2B5EF4-FFF2-40B4-BE49-F238E27FC236}">
                <a16:creationId xmlns:a16="http://schemas.microsoft.com/office/drawing/2014/main" id="{B765AACE-8F78-5458-8B98-D9CA213A3CA1}"/>
              </a:ext>
            </a:extLst>
          </p:cNvPr>
          <p:cNvSpPr/>
          <p:nvPr/>
        </p:nvSpPr>
        <p:spPr>
          <a:xfrm rot="5400000" flipH="1">
            <a:off x="6955746" y="3881541"/>
            <a:ext cx="761925" cy="2278558"/>
          </a:xfrm>
          <a:prstGeom prst="bentArrow">
            <a:avLst>
              <a:gd name="adj1" fmla="val 9905"/>
              <a:gd name="adj2" fmla="val 14380"/>
              <a:gd name="adj3" fmla="val 25000"/>
              <a:gd name="adj4" fmla="val 437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E8BDB8A6-1B62-952C-5EC9-910B5AC9088C}"/>
              </a:ext>
            </a:extLst>
          </p:cNvPr>
          <p:cNvSpPr txBox="1"/>
          <p:nvPr/>
        </p:nvSpPr>
        <p:spPr>
          <a:xfrm>
            <a:off x="2488672" y="4957169"/>
            <a:ext cx="389850" cy="369332"/>
          </a:xfrm>
          <a:prstGeom prst="rect">
            <a:avLst/>
          </a:prstGeom>
          <a:noFill/>
        </p:spPr>
        <p:txBody>
          <a:bodyPr wrap="none" rtlCol="0">
            <a:spAutoFit/>
          </a:bodyPr>
          <a:lstStyle/>
          <a:p>
            <a:r>
              <a:rPr lang="en-US" dirty="0">
                <a:solidFill>
                  <a:srgbClr val="0070C0"/>
                </a:solidFill>
              </a:rPr>
              <a:t>r0</a:t>
            </a:r>
          </a:p>
        </p:txBody>
      </p:sp>
      <p:cxnSp>
        <p:nvCxnSpPr>
          <p:cNvPr id="22" name="Straight Arrow Connector 21">
            <a:extLst>
              <a:ext uri="{FF2B5EF4-FFF2-40B4-BE49-F238E27FC236}">
                <a16:creationId xmlns:a16="http://schemas.microsoft.com/office/drawing/2014/main" id="{85C3C226-47F1-C2EC-CCB2-6E597D12A842}"/>
              </a:ext>
            </a:extLst>
          </p:cNvPr>
          <p:cNvCxnSpPr>
            <a:cxnSpLocks/>
          </p:cNvCxnSpPr>
          <p:nvPr/>
        </p:nvCxnSpPr>
        <p:spPr>
          <a:xfrm flipH="1">
            <a:off x="5856874" y="4466603"/>
            <a:ext cx="999823" cy="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323A7EB6-419F-9B0C-B0BB-F8AC959F943D}"/>
              </a:ext>
            </a:extLst>
          </p:cNvPr>
          <p:cNvGrpSpPr/>
          <p:nvPr/>
        </p:nvGrpSpPr>
        <p:grpSpPr>
          <a:xfrm>
            <a:off x="2582429" y="1669361"/>
            <a:ext cx="3742224" cy="312089"/>
            <a:chOff x="1085950" y="2250436"/>
            <a:chExt cx="3742224" cy="312089"/>
          </a:xfrm>
        </p:grpSpPr>
        <p:sp>
          <p:nvSpPr>
            <p:cNvPr id="4" name="Rectangle 3">
              <a:extLst>
                <a:ext uri="{FF2B5EF4-FFF2-40B4-BE49-F238E27FC236}">
                  <a16:creationId xmlns:a16="http://schemas.microsoft.com/office/drawing/2014/main" id="{3B50C4E7-9ABA-32DC-B1C0-3683DD535A90}"/>
                </a:ext>
              </a:extLst>
            </p:cNvPr>
            <p:cNvSpPr/>
            <p:nvPr/>
          </p:nvSpPr>
          <p:spPr>
            <a:xfrm>
              <a:off x="1085950" y="2250438"/>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0x04</a:t>
              </a:r>
            </a:p>
          </p:txBody>
        </p:sp>
        <p:sp>
          <p:nvSpPr>
            <p:cNvPr id="5" name="Rectangle 4">
              <a:extLst>
                <a:ext uri="{FF2B5EF4-FFF2-40B4-BE49-F238E27FC236}">
                  <a16:creationId xmlns:a16="http://schemas.microsoft.com/office/drawing/2014/main" id="{C87DD0C4-8FDA-DA4F-DC05-5D930FA91E42}"/>
                </a:ext>
              </a:extLst>
            </p:cNvPr>
            <p:cNvSpPr/>
            <p:nvPr/>
          </p:nvSpPr>
          <p:spPr>
            <a:xfrm>
              <a:off x="2021506"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0x03</a:t>
              </a:r>
            </a:p>
          </p:txBody>
        </p:sp>
        <p:sp>
          <p:nvSpPr>
            <p:cNvPr id="6" name="Rectangle 5">
              <a:extLst>
                <a:ext uri="{FF2B5EF4-FFF2-40B4-BE49-F238E27FC236}">
                  <a16:creationId xmlns:a16="http://schemas.microsoft.com/office/drawing/2014/main" id="{BC49C85A-7C39-7912-EFDC-A3362856F002}"/>
                </a:ext>
              </a:extLst>
            </p:cNvPr>
            <p:cNvSpPr/>
            <p:nvPr/>
          </p:nvSpPr>
          <p:spPr>
            <a:xfrm>
              <a:off x="2957062" y="2250437"/>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0x02</a:t>
              </a:r>
            </a:p>
          </p:txBody>
        </p:sp>
        <p:sp>
          <p:nvSpPr>
            <p:cNvPr id="20" name="Rectangle 19">
              <a:extLst>
                <a:ext uri="{FF2B5EF4-FFF2-40B4-BE49-F238E27FC236}">
                  <a16:creationId xmlns:a16="http://schemas.microsoft.com/office/drawing/2014/main" id="{EB7995B7-6A99-3842-664C-AE2ACB0A8214}"/>
                </a:ext>
              </a:extLst>
            </p:cNvPr>
            <p:cNvSpPr/>
            <p:nvPr/>
          </p:nvSpPr>
          <p:spPr>
            <a:xfrm>
              <a:off x="3892618" y="2250436"/>
              <a:ext cx="935556"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accent6"/>
                  </a:solidFill>
                </a:rPr>
                <a:t>0xe1</a:t>
              </a:r>
            </a:p>
          </p:txBody>
        </p:sp>
      </p:grpSp>
      <p:sp>
        <p:nvSpPr>
          <p:cNvPr id="21" name="TextBox 20">
            <a:extLst>
              <a:ext uri="{FF2B5EF4-FFF2-40B4-BE49-F238E27FC236}">
                <a16:creationId xmlns:a16="http://schemas.microsoft.com/office/drawing/2014/main" id="{31109FCE-AB71-7B7F-54FE-46EED1BF1437}"/>
              </a:ext>
            </a:extLst>
          </p:cNvPr>
          <p:cNvSpPr txBox="1"/>
          <p:nvPr/>
        </p:nvSpPr>
        <p:spPr>
          <a:xfrm>
            <a:off x="2600716" y="1347463"/>
            <a:ext cx="389850" cy="369332"/>
          </a:xfrm>
          <a:prstGeom prst="rect">
            <a:avLst/>
          </a:prstGeom>
          <a:noFill/>
        </p:spPr>
        <p:txBody>
          <a:bodyPr wrap="none" rtlCol="0">
            <a:spAutoFit/>
          </a:bodyPr>
          <a:lstStyle/>
          <a:p>
            <a:r>
              <a:rPr lang="en-US" dirty="0">
                <a:solidFill>
                  <a:srgbClr val="0070C0"/>
                </a:solidFill>
              </a:rPr>
              <a:t>r2</a:t>
            </a:r>
          </a:p>
        </p:txBody>
      </p:sp>
      <p:sp>
        <p:nvSpPr>
          <p:cNvPr id="23" name="TextBox 22">
            <a:extLst>
              <a:ext uri="{FF2B5EF4-FFF2-40B4-BE49-F238E27FC236}">
                <a16:creationId xmlns:a16="http://schemas.microsoft.com/office/drawing/2014/main" id="{FF4FF8AF-BF6D-C42D-E782-6E725B152AD0}"/>
              </a:ext>
            </a:extLst>
          </p:cNvPr>
          <p:cNvSpPr txBox="1"/>
          <p:nvPr/>
        </p:nvSpPr>
        <p:spPr>
          <a:xfrm>
            <a:off x="992563" y="2200962"/>
            <a:ext cx="1287532" cy="369332"/>
          </a:xfrm>
          <a:prstGeom prst="rect">
            <a:avLst/>
          </a:prstGeom>
          <a:noFill/>
        </p:spPr>
        <p:txBody>
          <a:bodyPr wrap="none" rtlCol="0">
            <a:spAutoFit/>
          </a:bodyPr>
          <a:lstStyle/>
          <a:p>
            <a:r>
              <a:rPr lang="en-US" dirty="0" err="1">
                <a:solidFill>
                  <a:srgbClr val="0070C0"/>
                </a:solidFill>
              </a:rPr>
              <a:t>lsr</a:t>
            </a:r>
            <a:r>
              <a:rPr lang="en-US" dirty="0">
                <a:solidFill>
                  <a:srgbClr val="0070C0"/>
                </a:solidFill>
              </a:rPr>
              <a:t> r1, r2, 8</a:t>
            </a:r>
          </a:p>
        </p:txBody>
      </p:sp>
      <p:cxnSp>
        <p:nvCxnSpPr>
          <p:cNvPr id="24" name="Straight Arrow Connector 23">
            <a:extLst>
              <a:ext uri="{FF2B5EF4-FFF2-40B4-BE49-F238E27FC236}">
                <a16:creationId xmlns:a16="http://schemas.microsoft.com/office/drawing/2014/main" id="{7C196C4A-460B-9A59-72C2-042787983490}"/>
              </a:ext>
            </a:extLst>
          </p:cNvPr>
          <p:cNvCxnSpPr>
            <a:cxnSpLocks/>
          </p:cNvCxnSpPr>
          <p:nvPr/>
        </p:nvCxnSpPr>
        <p:spPr>
          <a:xfrm flipH="1" flipV="1">
            <a:off x="3129717" y="198144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D1B89CC-0BBF-697D-58FF-30332869E659}"/>
              </a:ext>
            </a:extLst>
          </p:cNvPr>
          <p:cNvCxnSpPr>
            <a:cxnSpLocks/>
          </p:cNvCxnSpPr>
          <p:nvPr/>
        </p:nvCxnSpPr>
        <p:spPr>
          <a:xfrm flipH="1" flipV="1">
            <a:off x="4166902" y="1958339"/>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A6568B9-B75B-BBFA-5C2E-1040CB7E9B3B}"/>
              </a:ext>
            </a:extLst>
          </p:cNvPr>
          <p:cNvCxnSpPr>
            <a:cxnSpLocks/>
          </p:cNvCxnSpPr>
          <p:nvPr/>
        </p:nvCxnSpPr>
        <p:spPr>
          <a:xfrm flipH="1" flipV="1">
            <a:off x="5015096" y="2004558"/>
            <a:ext cx="728825" cy="623599"/>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837924C-37E7-102D-2BF8-74D0354B585C}"/>
              </a:ext>
            </a:extLst>
          </p:cNvPr>
          <p:cNvSpPr txBox="1"/>
          <p:nvPr/>
        </p:nvSpPr>
        <p:spPr>
          <a:xfrm>
            <a:off x="1524236" y="1645661"/>
            <a:ext cx="684803" cy="369332"/>
          </a:xfrm>
          <a:prstGeom prst="rect">
            <a:avLst/>
          </a:prstGeom>
          <a:solidFill>
            <a:schemeClr val="bg1"/>
          </a:solidFill>
          <a:ln>
            <a:solidFill>
              <a:schemeClr val="accent1"/>
            </a:solidFill>
          </a:ln>
        </p:spPr>
        <p:txBody>
          <a:bodyPr wrap="none" rtlCol="0">
            <a:spAutoFit/>
          </a:bodyPr>
          <a:lstStyle/>
          <a:p>
            <a:r>
              <a:rPr lang="en-US" dirty="0">
                <a:solidFill>
                  <a:schemeClr val="accent6"/>
                </a:solidFill>
              </a:rPr>
              <a:t>0x00</a:t>
            </a:r>
          </a:p>
        </p:txBody>
      </p:sp>
      <p:cxnSp>
        <p:nvCxnSpPr>
          <p:cNvPr id="29" name="Straight Arrow Connector 28">
            <a:extLst>
              <a:ext uri="{FF2B5EF4-FFF2-40B4-BE49-F238E27FC236}">
                <a16:creationId xmlns:a16="http://schemas.microsoft.com/office/drawing/2014/main" id="{643B8A49-834C-09FB-4DE7-54C3F4A15412}"/>
              </a:ext>
            </a:extLst>
          </p:cNvPr>
          <p:cNvCxnSpPr>
            <a:cxnSpLocks/>
          </p:cNvCxnSpPr>
          <p:nvPr/>
        </p:nvCxnSpPr>
        <p:spPr>
          <a:xfrm flipH="1" flipV="1">
            <a:off x="2184572" y="1995921"/>
            <a:ext cx="451775" cy="656560"/>
          </a:xfrm>
          <a:prstGeom prst="straightConnector1">
            <a:avLst/>
          </a:prstGeom>
          <a:ln w="31750">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6EFF640-1E49-2290-939D-BB9D60CF0486}"/>
              </a:ext>
            </a:extLst>
          </p:cNvPr>
          <p:cNvSpPr txBox="1"/>
          <p:nvPr/>
        </p:nvSpPr>
        <p:spPr>
          <a:xfrm>
            <a:off x="4417006" y="1071199"/>
            <a:ext cx="5412700" cy="369332"/>
          </a:xfrm>
          <a:prstGeom prst="rect">
            <a:avLst/>
          </a:prstGeom>
          <a:noFill/>
        </p:spPr>
        <p:txBody>
          <a:bodyPr wrap="none" rtlCol="0">
            <a:spAutoFit/>
          </a:bodyPr>
          <a:lstStyle/>
          <a:p>
            <a:r>
              <a:rPr lang="en-US" dirty="0">
                <a:solidFill>
                  <a:srgbClr val="0070C0"/>
                </a:solidFill>
              </a:rPr>
              <a:t>We want store this byte to memory location 0x1000</a:t>
            </a:r>
          </a:p>
        </p:txBody>
      </p:sp>
      <p:sp>
        <p:nvSpPr>
          <p:cNvPr id="32" name="Down Arrow 31">
            <a:extLst>
              <a:ext uri="{FF2B5EF4-FFF2-40B4-BE49-F238E27FC236}">
                <a16:creationId xmlns:a16="http://schemas.microsoft.com/office/drawing/2014/main" id="{C5C482EA-DAC8-A57B-A31A-57B320153CBD}"/>
              </a:ext>
            </a:extLst>
          </p:cNvPr>
          <p:cNvSpPr/>
          <p:nvPr/>
        </p:nvSpPr>
        <p:spPr>
          <a:xfrm>
            <a:off x="4895727" y="1432564"/>
            <a:ext cx="277852" cy="24854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95F6E61-8D15-DDD5-BE07-786917C16C34}"/>
              </a:ext>
            </a:extLst>
          </p:cNvPr>
          <p:cNvSpPr txBox="1"/>
          <p:nvPr/>
        </p:nvSpPr>
        <p:spPr>
          <a:xfrm>
            <a:off x="847300" y="3059668"/>
            <a:ext cx="2518638" cy="369332"/>
          </a:xfrm>
          <a:prstGeom prst="rect">
            <a:avLst/>
          </a:prstGeom>
          <a:noFill/>
        </p:spPr>
        <p:txBody>
          <a:bodyPr wrap="none" rtlCol="0">
            <a:spAutoFit/>
          </a:bodyPr>
          <a:lstStyle/>
          <a:p>
            <a:r>
              <a:rPr lang="en-US" dirty="0">
                <a:solidFill>
                  <a:srgbClr val="0070C0"/>
                </a:solidFill>
              </a:rPr>
              <a:t>you could also do a </a:t>
            </a:r>
            <a:r>
              <a:rPr lang="en-US" dirty="0" err="1">
                <a:solidFill>
                  <a:srgbClr val="0070C0"/>
                </a:solidFill>
              </a:rPr>
              <a:t>ror</a:t>
            </a:r>
            <a:endParaRPr lang="en-US" dirty="0">
              <a:solidFill>
                <a:srgbClr val="0070C0"/>
              </a:solidFill>
            </a:endParaRPr>
          </a:p>
        </p:txBody>
      </p:sp>
    </p:spTree>
    <p:extLst>
      <p:ext uri="{BB962C8B-B14F-4D97-AF65-F5344CB8AC3E}">
        <p14:creationId xmlns:p14="http://schemas.microsoft.com/office/powerpoint/2010/main" val="391795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- 1</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211015" y="1063548"/>
            <a:ext cx="11632223" cy="4273384"/>
          </a:xfrm>
          <a:solidFill>
            <a:schemeClr val="accent4">
              <a:lumMod val="20000"/>
              <a:lumOff val="80000"/>
            </a:schemeClr>
          </a:solidFill>
          <a:ln>
            <a:solidFill>
              <a:srgbClr val="0070C0"/>
            </a:solidFill>
          </a:ln>
        </p:spPr>
        <p:txBody>
          <a:bodyPr/>
          <a:lstStyle/>
          <a:p>
            <a:pPr marL="0" indent="0">
              <a:buNone/>
            </a:pPr>
            <a:r>
              <a:rPr lang="en-US" sz="2200" dirty="0">
                <a:latin typeface="Consolas" panose="020B0609020204030204" pitchFamily="49" charset="0"/>
                <a:cs typeface="Consolas" panose="020B0609020204030204" pitchFamily="49" charset="0"/>
              </a:rPr>
              <a:t>r1 contains </a:t>
            </a:r>
            <a:r>
              <a:rPr lang="en-US" sz="2200" dirty="0">
                <a:solidFill>
                  <a:srgbClr val="2C895B"/>
                </a:solidFill>
                <a:latin typeface="Consolas" panose="020B0609020204030204" pitchFamily="49" charset="0"/>
                <a:cs typeface="Consolas" panose="020B0609020204030204" pitchFamily="49" charset="0"/>
              </a:rPr>
              <a:t>the Address of X (defined as int X) </a:t>
            </a:r>
            <a:r>
              <a:rPr lang="en-US" sz="2200" dirty="0">
                <a:latin typeface="Consolas" panose="020B0609020204030204" pitchFamily="49" charset="0"/>
                <a:cs typeface="Consolas" panose="020B0609020204030204" pitchFamily="49" charset="0"/>
              </a:rPr>
              <a:t>in memory; r1 points at X</a:t>
            </a:r>
          </a:p>
          <a:p>
            <a:pPr marL="0" indent="0">
              <a:buNone/>
            </a:pPr>
            <a:r>
              <a:rPr lang="en-US" sz="2200" dirty="0">
                <a:latin typeface="Consolas" panose="020B0609020204030204" pitchFamily="49" charset="0"/>
                <a:cs typeface="Consolas" panose="020B0609020204030204" pitchFamily="49" charset="0"/>
              </a:rPr>
              <a:t>r2 contains the </a:t>
            </a:r>
            <a:r>
              <a:rPr lang="en-US" sz="2200" dirty="0">
                <a:solidFill>
                  <a:srgbClr val="7030A0"/>
                </a:solidFill>
                <a:latin typeface="Consolas" panose="020B0609020204030204" pitchFamily="49" charset="0"/>
                <a:cs typeface="Consolas" panose="020B0609020204030204" pitchFamily="49" charset="0"/>
              </a:rPr>
              <a:t>Address of Y (defined as int *Y) </a:t>
            </a:r>
            <a:r>
              <a:rPr lang="en-US" sz="2200" dirty="0">
                <a:latin typeface="Consolas" panose="020B0609020204030204" pitchFamily="49" charset="0"/>
                <a:cs typeface="Consolas" panose="020B0609020204030204" pitchFamily="49" charset="0"/>
              </a:rPr>
              <a:t>in memory; r2 points at Y</a:t>
            </a:r>
          </a:p>
          <a:p>
            <a:pPr marL="0" indent="0">
              <a:buNone/>
            </a:pPr>
            <a:r>
              <a:rPr lang="en-US" sz="2200" dirty="0">
                <a:latin typeface="Consolas" panose="020B0609020204030204" pitchFamily="49" charset="0"/>
                <a:cs typeface="Consolas" panose="020B0609020204030204" pitchFamily="49" charset="0"/>
              </a:rPr>
              <a:t>write Y = &amp;X;</a:t>
            </a: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r1, [r2]       </a:t>
            </a:r>
            <a:r>
              <a:rPr lang="en-US" dirty="0">
                <a:solidFill>
                  <a:srgbClr val="00B050"/>
                </a:solidFill>
                <a:latin typeface="Consolas" panose="020B0609020204030204" pitchFamily="49" charset="0"/>
                <a:cs typeface="Consolas" panose="020B0609020204030204" pitchFamily="49" charset="0"/>
              </a:rPr>
              <a:t>// y </a:t>
            </a:r>
            <a:r>
              <a:rPr lang="en-US" sz="1800" dirty="0">
                <a:solidFill>
                  <a:srgbClr val="7030A0"/>
                </a:solidFill>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&amp;x</a:t>
            </a:r>
          </a:p>
        </p:txBody>
      </p:sp>
      <p:sp>
        <p:nvSpPr>
          <p:cNvPr id="8" name="Rectangle 7">
            <a:extLst>
              <a:ext uri="{FF2B5EF4-FFF2-40B4-BE49-F238E27FC236}">
                <a16:creationId xmlns:a16="http://schemas.microsoft.com/office/drawing/2014/main" id="{1053FDB8-9673-7E43-A38F-E67C5AF67BC7}"/>
              </a:ext>
            </a:extLst>
          </p:cNvPr>
          <p:cNvSpPr/>
          <p:nvPr/>
        </p:nvSpPr>
        <p:spPr>
          <a:xfrm>
            <a:off x="3184918" y="274450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9" name="TextBox 8">
            <a:extLst>
              <a:ext uri="{FF2B5EF4-FFF2-40B4-BE49-F238E27FC236}">
                <a16:creationId xmlns:a16="http://schemas.microsoft.com/office/drawing/2014/main" id="{D015952F-BE04-8E4C-A50D-8E120CFC45FB}"/>
              </a:ext>
            </a:extLst>
          </p:cNvPr>
          <p:cNvSpPr txBox="1"/>
          <p:nvPr/>
        </p:nvSpPr>
        <p:spPr>
          <a:xfrm>
            <a:off x="2761239" y="3551875"/>
            <a:ext cx="389850" cy="369332"/>
          </a:xfrm>
          <a:prstGeom prst="rect">
            <a:avLst/>
          </a:prstGeom>
          <a:noFill/>
        </p:spPr>
        <p:txBody>
          <a:bodyPr wrap="none" rtlCol="0">
            <a:spAutoFit/>
          </a:bodyPr>
          <a:lstStyle/>
          <a:p>
            <a:r>
              <a:rPr lang="en-US" dirty="0">
                <a:solidFill>
                  <a:srgbClr val="0070C0"/>
                </a:solidFill>
              </a:rPr>
              <a:t>r1</a:t>
            </a:r>
          </a:p>
        </p:txBody>
      </p:sp>
      <p:sp>
        <p:nvSpPr>
          <p:cNvPr id="10" name="TextBox 9">
            <a:extLst>
              <a:ext uri="{FF2B5EF4-FFF2-40B4-BE49-F238E27FC236}">
                <a16:creationId xmlns:a16="http://schemas.microsoft.com/office/drawing/2014/main" id="{EB51A1FE-735C-3C42-9163-CF99E657A754}"/>
              </a:ext>
            </a:extLst>
          </p:cNvPr>
          <p:cNvSpPr txBox="1"/>
          <p:nvPr/>
        </p:nvSpPr>
        <p:spPr>
          <a:xfrm>
            <a:off x="2821082" y="2853952"/>
            <a:ext cx="389850" cy="369332"/>
          </a:xfrm>
          <a:prstGeom prst="rect">
            <a:avLst/>
          </a:prstGeom>
          <a:noFill/>
        </p:spPr>
        <p:txBody>
          <a:bodyPr wrap="none" rtlCol="0">
            <a:spAutoFit/>
          </a:bodyPr>
          <a:lstStyle/>
          <a:p>
            <a:r>
              <a:rPr lang="en-US" dirty="0">
                <a:solidFill>
                  <a:srgbClr val="0070C0"/>
                </a:solidFill>
              </a:rPr>
              <a:t>r2</a:t>
            </a:r>
          </a:p>
        </p:txBody>
      </p:sp>
      <p:sp>
        <p:nvSpPr>
          <p:cNvPr id="14" name="TextBox 13">
            <a:extLst>
              <a:ext uri="{FF2B5EF4-FFF2-40B4-BE49-F238E27FC236}">
                <a16:creationId xmlns:a16="http://schemas.microsoft.com/office/drawing/2014/main" id="{8F983E02-431E-2047-9DE3-9B51AB57BB4B}"/>
              </a:ext>
            </a:extLst>
          </p:cNvPr>
          <p:cNvSpPr txBox="1"/>
          <p:nvPr/>
        </p:nvSpPr>
        <p:spPr>
          <a:xfrm>
            <a:off x="5609749" y="367800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contents</a:t>
            </a:r>
          </a:p>
        </p:txBody>
      </p:sp>
      <p:cxnSp>
        <p:nvCxnSpPr>
          <p:cNvPr id="16" name="Straight Arrow Connector 15">
            <a:extLst>
              <a:ext uri="{FF2B5EF4-FFF2-40B4-BE49-F238E27FC236}">
                <a16:creationId xmlns:a16="http://schemas.microsoft.com/office/drawing/2014/main" id="{7815CB20-C27D-4B4F-9773-CE938B7416F7}"/>
              </a:ext>
            </a:extLst>
          </p:cNvPr>
          <p:cNvCxnSpPr>
            <a:cxnSpLocks/>
          </p:cNvCxnSpPr>
          <p:nvPr/>
        </p:nvCxnSpPr>
        <p:spPr>
          <a:xfrm>
            <a:off x="4630504" y="385114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A5BD856-1BB9-5E4C-A0B8-2E6B7FE59AAE}"/>
              </a:ext>
            </a:extLst>
          </p:cNvPr>
          <p:cNvCxnSpPr>
            <a:cxnSpLocks/>
            <a:endCxn id="37" idx="1"/>
          </p:cNvCxnSpPr>
          <p:nvPr/>
        </p:nvCxnSpPr>
        <p:spPr>
          <a:xfrm flipV="1">
            <a:off x="4634108" y="315345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5" name="TextBox 34">
            <a:extLst>
              <a:ext uri="{FF2B5EF4-FFF2-40B4-BE49-F238E27FC236}">
                <a16:creationId xmlns:a16="http://schemas.microsoft.com/office/drawing/2014/main" id="{49225A92-BEAB-CBC6-EC6F-28127BD4DD3F}"/>
              </a:ext>
            </a:extLst>
          </p:cNvPr>
          <p:cNvSpPr txBox="1"/>
          <p:nvPr/>
        </p:nvSpPr>
        <p:spPr>
          <a:xfrm>
            <a:off x="5618887" y="402428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37" name="TextBox 36">
            <a:extLst>
              <a:ext uri="{FF2B5EF4-FFF2-40B4-BE49-F238E27FC236}">
                <a16:creationId xmlns:a16="http://schemas.microsoft.com/office/drawing/2014/main" id="{7B17DAD9-D516-5C44-282A-A1C2AFE646DC}"/>
              </a:ext>
            </a:extLst>
          </p:cNvPr>
          <p:cNvSpPr txBox="1"/>
          <p:nvPr/>
        </p:nvSpPr>
        <p:spPr>
          <a:xfrm>
            <a:off x="5618887" y="298417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38" name="TextBox 37">
            <a:extLst>
              <a:ext uri="{FF2B5EF4-FFF2-40B4-BE49-F238E27FC236}">
                <a16:creationId xmlns:a16="http://schemas.microsoft.com/office/drawing/2014/main" id="{8C93441F-C18B-1080-358D-5CAC969FCB77}"/>
              </a:ext>
            </a:extLst>
          </p:cNvPr>
          <p:cNvSpPr txBox="1"/>
          <p:nvPr/>
        </p:nvSpPr>
        <p:spPr>
          <a:xfrm>
            <a:off x="5618887" y="332947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21" name="TextBox 20">
            <a:extLst>
              <a:ext uri="{FF2B5EF4-FFF2-40B4-BE49-F238E27FC236}">
                <a16:creationId xmlns:a16="http://schemas.microsoft.com/office/drawing/2014/main" id="{BF77DA5E-8DD2-2F89-6AE0-88584CC061D2}"/>
              </a:ext>
            </a:extLst>
          </p:cNvPr>
          <p:cNvSpPr txBox="1"/>
          <p:nvPr/>
        </p:nvSpPr>
        <p:spPr>
          <a:xfrm>
            <a:off x="7424439" y="33645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39" name="TextBox 38">
            <a:extLst>
              <a:ext uri="{FF2B5EF4-FFF2-40B4-BE49-F238E27FC236}">
                <a16:creationId xmlns:a16="http://schemas.microsoft.com/office/drawing/2014/main" id="{7C807513-DA45-A639-2E42-E7F8A0B46884}"/>
              </a:ext>
            </a:extLst>
          </p:cNvPr>
          <p:cNvSpPr txBox="1"/>
          <p:nvPr/>
        </p:nvSpPr>
        <p:spPr>
          <a:xfrm>
            <a:off x="7424439" y="2995182"/>
            <a:ext cx="3097323"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    /</a:t>
            </a:r>
            <a:r>
              <a:rPr lang="en-US" dirty="0">
                <a:solidFill>
                  <a:srgbClr val="FF0000"/>
                </a:solidFill>
                <a:latin typeface="Consolas" panose="020B0609020204030204" pitchFamily="49" charset="0"/>
                <a:cs typeface="Consolas" panose="020B0609020204030204" pitchFamily="49" charset="0"/>
              </a:rPr>
              <a:t>/ this is y</a:t>
            </a:r>
          </a:p>
        </p:txBody>
      </p:sp>
      <p:sp>
        <p:nvSpPr>
          <p:cNvPr id="40" name="TextBox 39">
            <a:extLst>
              <a:ext uri="{FF2B5EF4-FFF2-40B4-BE49-F238E27FC236}">
                <a16:creationId xmlns:a16="http://schemas.microsoft.com/office/drawing/2014/main" id="{2E6DB617-402E-A872-420B-850CF03CDFD9}"/>
              </a:ext>
            </a:extLst>
          </p:cNvPr>
          <p:cNvSpPr txBox="1"/>
          <p:nvPr/>
        </p:nvSpPr>
        <p:spPr>
          <a:xfrm>
            <a:off x="7438071" y="3703068"/>
            <a:ext cx="2970685"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   // this is x</a:t>
            </a:r>
          </a:p>
        </p:txBody>
      </p:sp>
      <p:sp>
        <p:nvSpPr>
          <p:cNvPr id="41" name="TextBox 40">
            <a:extLst>
              <a:ext uri="{FF2B5EF4-FFF2-40B4-BE49-F238E27FC236}">
                <a16:creationId xmlns:a16="http://schemas.microsoft.com/office/drawing/2014/main" id="{66A3239D-7EEC-2F6E-D458-0379D48FA3DA}"/>
              </a:ext>
            </a:extLst>
          </p:cNvPr>
          <p:cNvSpPr txBox="1"/>
          <p:nvPr/>
        </p:nvSpPr>
        <p:spPr>
          <a:xfrm>
            <a:off x="7469686" y="401425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43" name="Rectangle 42">
            <a:extLst>
              <a:ext uri="{FF2B5EF4-FFF2-40B4-BE49-F238E27FC236}">
                <a16:creationId xmlns:a16="http://schemas.microsoft.com/office/drawing/2014/main" id="{C50A8594-8B68-AC55-9CFD-2E6C1E84E4DD}"/>
              </a:ext>
            </a:extLst>
          </p:cNvPr>
          <p:cNvSpPr/>
          <p:nvPr/>
        </p:nvSpPr>
        <p:spPr>
          <a:xfrm>
            <a:off x="3182704" y="34911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45" name="TextBox 44">
            <a:extLst>
              <a:ext uri="{FF2B5EF4-FFF2-40B4-BE49-F238E27FC236}">
                <a16:creationId xmlns:a16="http://schemas.microsoft.com/office/drawing/2014/main" id="{DCD06F7F-18CB-959E-AB08-FE1FAB572246}"/>
              </a:ext>
            </a:extLst>
          </p:cNvPr>
          <p:cNvSpPr txBox="1"/>
          <p:nvPr/>
        </p:nvSpPr>
        <p:spPr>
          <a:xfrm>
            <a:off x="5616146" y="263304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7170DAEF-81AB-3B6A-5577-2D8D7D086B41}"/>
              </a:ext>
            </a:extLst>
          </p:cNvPr>
          <p:cNvSpPr txBox="1"/>
          <p:nvPr/>
        </p:nvSpPr>
        <p:spPr>
          <a:xfrm>
            <a:off x="7466945" y="262301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48" name="TextBox 47">
            <a:extLst>
              <a:ext uri="{FF2B5EF4-FFF2-40B4-BE49-F238E27FC236}">
                <a16:creationId xmlns:a16="http://schemas.microsoft.com/office/drawing/2014/main" id="{2EC93274-8C21-4747-739F-B989D34D9F64}"/>
              </a:ext>
            </a:extLst>
          </p:cNvPr>
          <p:cNvSpPr txBox="1"/>
          <p:nvPr/>
        </p:nvSpPr>
        <p:spPr>
          <a:xfrm>
            <a:off x="5616146" y="299908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0x01004</a:t>
            </a:r>
          </a:p>
        </p:txBody>
      </p:sp>
      <p:cxnSp>
        <p:nvCxnSpPr>
          <p:cNvPr id="50" name="Straight Arrow Connector 49">
            <a:extLst>
              <a:ext uri="{FF2B5EF4-FFF2-40B4-BE49-F238E27FC236}">
                <a16:creationId xmlns:a16="http://schemas.microsoft.com/office/drawing/2014/main" id="{03FC9324-89FF-7565-ABE1-1B609013EDD0}"/>
              </a:ext>
            </a:extLst>
          </p:cNvPr>
          <p:cNvCxnSpPr>
            <a:cxnSpLocks/>
          </p:cNvCxnSpPr>
          <p:nvPr/>
        </p:nvCxnSpPr>
        <p:spPr>
          <a:xfrm flipV="1">
            <a:off x="4626884" y="3163748"/>
            <a:ext cx="1514391" cy="50428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640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4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153777" y="100755"/>
            <a:ext cx="10515600" cy="715294"/>
          </a:xfrm>
        </p:spPr>
        <p:txBody>
          <a:bodyPr/>
          <a:lstStyle/>
          <a:p>
            <a:r>
              <a:rPr lang="en-US" dirty="0" err="1"/>
              <a:t>ldr</a:t>
            </a:r>
            <a:r>
              <a:rPr lang="en-US" dirty="0"/>
              <a:t>/str practice - 2</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834984" y="941133"/>
            <a:ext cx="11017048" cy="5676933"/>
          </a:xfrm>
          <a:solidFill>
            <a:schemeClr val="accent4">
              <a:lumMod val="20000"/>
              <a:lumOff val="80000"/>
            </a:schemeClr>
          </a:solidFill>
          <a:ln>
            <a:solidFill>
              <a:srgbClr val="0070C0"/>
            </a:solidFill>
          </a:ln>
        </p:spPr>
        <p:txBody>
          <a:bodyPr/>
          <a:lstStyle/>
          <a:p>
            <a:pPr marL="0" indent="0">
              <a:buNone/>
            </a:pPr>
            <a:r>
              <a:rPr lang="en-US" dirty="0">
                <a:latin typeface="Consolas" panose="020B0609020204030204" pitchFamily="49" charset="0"/>
                <a:cs typeface="Consolas" panose="020B0609020204030204" pitchFamily="49" charset="0"/>
              </a:rPr>
              <a:t>r1 contains the </a:t>
            </a:r>
            <a:r>
              <a:rPr lang="en-US" dirty="0">
                <a:solidFill>
                  <a:srgbClr val="2C895B"/>
                </a:solidFill>
                <a:latin typeface="Consolas" panose="020B0609020204030204" pitchFamily="49" charset="0"/>
                <a:cs typeface="Consolas" panose="020B0609020204030204" pitchFamily="49" charset="0"/>
              </a:rPr>
              <a:t>Address of X (defined as int *X) </a:t>
            </a:r>
            <a:r>
              <a:rPr lang="en-US" dirty="0">
                <a:latin typeface="Consolas" panose="020B0609020204030204" pitchFamily="49" charset="0"/>
                <a:cs typeface="Consolas" panose="020B0609020204030204" pitchFamily="49" charset="0"/>
              </a:rPr>
              <a:t>in memory r1 points at X</a:t>
            </a:r>
          </a:p>
          <a:p>
            <a:pPr marL="0" indent="0">
              <a:buNone/>
            </a:pPr>
            <a:r>
              <a:rPr lang="en-US" dirty="0">
                <a:latin typeface="Consolas" panose="020B0609020204030204" pitchFamily="49" charset="0"/>
                <a:cs typeface="Consolas" panose="020B0609020204030204" pitchFamily="49" charset="0"/>
              </a:rPr>
              <a:t>r2 contains the </a:t>
            </a:r>
            <a:r>
              <a:rPr lang="en-US" dirty="0">
                <a:solidFill>
                  <a:srgbClr val="7030A0"/>
                </a:solidFill>
                <a:latin typeface="Consolas" panose="020B0609020204030204" pitchFamily="49" charset="0"/>
                <a:cs typeface="Consolas" panose="020B0609020204030204" pitchFamily="49" charset="0"/>
              </a:rPr>
              <a:t>Address of Y (defined as int Y) </a:t>
            </a:r>
            <a:r>
              <a:rPr lang="en-US" dirty="0">
                <a:latin typeface="Consolas" panose="020B0609020204030204" pitchFamily="49" charset="0"/>
                <a:cs typeface="Consolas" panose="020B0609020204030204" pitchFamily="49" charset="0"/>
              </a:rPr>
              <a:t>in memory; r2 points at Y</a:t>
            </a:r>
          </a:p>
          <a:p>
            <a:pPr marL="0" indent="0">
              <a:buNone/>
            </a:pPr>
            <a:r>
              <a:rPr lang="en-US" dirty="0">
                <a:latin typeface="Consolas" panose="020B0609020204030204" pitchFamily="49" charset="0"/>
                <a:cs typeface="Consolas" panose="020B0609020204030204" pitchFamily="49" charset="0"/>
              </a:rPr>
              <a:t>write Y = *X;</a:t>
            </a:r>
          </a:p>
          <a:p>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 (read 1)</a:t>
            </a: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[r3]  // r0 </a:t>
            </a:r>
            <a:r>
              <a:rPr lang="en-US" sz="2000" dirty="0">
                <a:latin typeface="Consolas" panose="020B0609020204030204" pitchFamily="49" charset="0"/>
                <a:cs typeface="Consolas" panose="020B0609020204030204" pitchFamily="49" charset="0"/>
                <a:sym typeface="Wingdings" panose="05000000000000000000" pitchFamily="2" charset="2"/>
              </a:rPr>
              <a:t> *x</a:t>
            </a:r>
            <a:r>
              <a:rPr lang="en-US" sz="2000" dirty="0">
                <a:latin typeface="Consolas" panose="020B0609020204030204" pitchFamily="49" charset="0"/>
                <a:cs typeface="Consolas" panose="020B0609020204030204" pitchFamily="49" charset="0"/>
              </a:rPr>
              <a:t> (read 2)</a:t>
            </a:r>
            <a:endParaRPr lang="en-US" dirty="0">
              <a:latin typeface="Consolas" panose="020B0609020204030204" pitchFamily="49" charset="0"/>
              <a:cs typeface="Consolas" panose="020B0609020204030204" pitchFamily="49" charset="0"/>
            </a:endParaRPr>
          </a:p>
          <a:p>
            <a:pPr marL="0" indent="0">
              <a:buNone/>
            </a:pPr>
            <a:r>
              <a:rPr lang="en-US" dirty="0">
                <a:solidFill>
                  <a:srgbClr val="7030A0"/>
                </a:solidFill>
                <a:latin typeface="Consolas" panose="020B0609020204030204" pitchFamily="49" charset="0"/>
                <a:cs typeface="Consolas" panose="020B0609020204030204" pitchFamily="49" charset="0"/>
              </a:rPr>
              <a:t>str	r0, [r2]  // y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*x</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199EE306-E8B8-AE7F-F7F2-F13A86F91338}"/>
              </a:ext>
            </a:extLst>
          </p:cNvPr>
          <p:cNvSpPr/>
          <p:nvPr/>
        </p:nvSpPr>
        <p:spPr>
          <a:xfrm>
            <a:off x="4535791" y="2672967"/>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E12B9668-378D-55BC-BE49-414AB1233E62}"/>
              </a:ext>
            </a:extLst>
          </p:cNvPr>
          <p:cNvSpPr txBox="1"/>
          <p:nvPr/>
        </p:nvSpPr>
        <p:spPr>
          <a:xfrm>
            <a:off x="4112112" y="3480334"/>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C7059D62-6CFD-A6A8-DAEC-6E391D917CBC}"/>
              </a:ext>
            </a:extLst>
          </p:cNvPr>
          <p:cNvSpPr txBox="1"/>
          <p:nvPr/>
        </p:nvSpPr>
        <p:spPr>
          <a:xfrm>
            <a:off x="4171955" y="2782411"/>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9EF2F4A7-E616-7FE0-244C-6A8986722957}"/>
              </a:ext>
            </a:extLst>
          </p:cNvPr>
          <p:cNvSpPr txBox="1"/>
          <p:nvPr/>
        </p:nvSpPr>
        <p:spPr>
          <a:xfrm>
            <a:off x="6960621" y="3620520"/>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 = 0x01010</a:t>
            </a:r>
          </a:p>
        </p:txBody>
      </p:sp>
      <p:cxnSp>
        <p:nvCxnSpPr>
          <p:cNvPr id="41" name="Straight Arrow Connector 40">
            <a:extLst>
              <a:ext uri="{FF2B5EF4-FFF2-40B4-BE49-F238E27FC236}">
                <a16:creationId xmlns:a16="http://schemas.microsoft.com/office/drawing/2014/main" id="{FFA289B5-AEBC-1415-5A4F-D33FEF10F357}"/>
              </a:ext>
            </a:extLst>
          </p:cNvPr>
          <p:cNvCxnSpPr>
            <a:cxnSpLocks/>
          </p:cNvCxnSpPr>
          <p:nvPr/>
        </p:nvCxnSpPr>
        <p:spPr>
          <a:xfrm>
            <a:off x="5981377" y="3779600"/>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05CBC7-E9F6-CD46-1F46-3705B963A227}"/>
              </a:ext>
            </a:extLst>
          </p:cNvPr>
          <p:cNvCxnSpPr>
            <a:cxnSpLocks/>
            <a:endCxn id="44" idx="1"/>
          </p:cNvCxnSpPr>
          <p:nvPr/>
        </p:nvCxnSpPr>
        <p:spPr>
          <a:xfrm flipV="1">
            <a:off x="5984981" y="3081911"/>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97FBA10-FD00-C5DC-A281-6064A873651B}"/>
              </a:ext>
            </a:extLst>
          </p:cNvPr>
          <p:cNvSpPr txBox="1"/>
          <p:nvPr/>
        </p:nvSpPr>
        <p:spPr>
          <a:xfrm>
            <a:off x="6969760" y="395274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EBA8C7C4-7A2F-3138-2E42-11B6B1B78406}"/>
              </a:ext>
            </a:extLst>
          </p:cNvPr>
          <p:cNvSpPr txBox="1"/>
          <p:nvPr/>
        </p:nvSpPr>
        <p:spPr>
          <a:xfrm>
            <a:off x="6969760" y="291263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5" name="TextBox 44">
            <a:extLst>
              <a:ext uri="{FF2B5EF4-FFF2-40B4-BE49-F238E27FC236}">
                <a16:creationId xmlns:a16="http://schemas.microsoft.com/office/drawing/2014/main" id="{DB03F743-48ED-5411-6FB2-4DF5FBA13945}"/>
              </a:ext>
            </a:extLst>
          </p:cNvPr>
          <p:cNvSpPr txBox="1"/>
          <p:nvPr/>
        </p:nvSpPr>
        <p:spPr>
          <a:xfrm>
            <a:off x="6969760" y="325793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EFA3454A-95D8-EBE3-8345-F6CEE92FF232}"/>
              </a:ext>
            </a:extLst>
          </p:cNvPr>
          <p:cNvSpPr txBox="1"/>
          <p:nvPr/>
        </p:nvSpPr>
        <p:spPr>
          <a:xfrm>
            <a:off x="8775312" y="3292973"/>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51D73844-5CBA-D697-8A54-492EDC6361B3}"/>
              </a:ext>
            </a:extLst>
          </p:cNvPr>
          <p:cNvSpPr txBox="1"/>
          <p:nvPr/>
        </p:nvSpPr>
        <p:spPr>
          <a:xfrm>
            <a:off x="8775312" y="2923641"/>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8AC1A5A5-0328-3762-0B95-CEC700E60237}"/>
              </a:ext>
            </a:extLst>
          </p:cNvPr>
          <p:cNvSpPr txBox="1"/>
          <p:nvPr/>
        </p:nvSpPr>
        <p:spPr>
          <a:xfrm>
            <a:off x="8788944" y="3631527"/>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C87BB409-1ABD-DCF0-4379-DED8AA885E23}"/>
              </a:ext>
            </a:extLst>
          </p:cNvPr>
          <p:cNvSpPr txBox="1"/>
          <p:nvPr/>
        </p:nvSpPr>
        <p:spPr>
          <a:xfrm>
            <a:off x="8820559" y="394271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F1979E99-43A4-1FE0-AA8B-F9165DC64800}"/>
              </a:ext>
            </a:extLst>
          </p:cNvPr>
          <p:cNvSpPr/>
          <p:nvPr/>
        </p:nvSpPr>
        <p:spPr>
          <a:xfrm>
            <a:off x="4533577" y="3419623"/>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DA9FA7A7-C9D2-18AB-563B-F805492F2B28}"/>
              </a:ext>
            </a:extLst>
          </p:cNvPr>
          <p:cNvSpPr txBox="1"/>
          <p:nvPr/>
        </p:nvSpPr>
        <p:spPr>
          <a:xfrm>
            <a:off x="6967019" y="2561502"/>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2" name="TextBox 51">
            <a:extLst>
              <a:ext uri="{FF2B5EF4-FFF2-40B4-BE49-F238E27FC236}">
                <a16:creationId xmlns:a16="http://schemas.microsoft.com/office/drawing/2014/main" id="{4649AF6D-7666-3B8B-113A-35343A5C33F5}"/>
              </a:ext>
            </a:extLst>
          </p:cNvPr>
          <p:cNvSpPr txBox="1"/>
          <p:nvPr/>
        </p:nvSpPr>
        <p:spPr>
          <a:xfrm>
            <a:off x="8817818" y="2551469"/>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5" name="TextBox 54">
            <a:extLst>
              <a:ext uri="{FF2B5EF4-FFF2-40B4-BE49-F238E27FC236}">
                <a16:creationId xmlns:a16="http://schemas.microsoft.com/office/drawing/2014/main" id="{36E33CE5-22C2-C930-7332-4E4109EB8AF1}"/>
              </a:ext>
            </a:extLst>
          </p:cNvPr>
          <p:cNvSpPr txBox="1"/>
          <p:nvPr/>
        </p:nvSpPr>
        <p:spPr>
          <a:xfrm>
            <a:off x="6960621" y="2915910"/>
            <a:ext cx="1859937" cy="338554"/>
          </a:xfrm>
          <a:prstGeom prst="rect">
            <a:avLst/>
          </a:prstGeom>
          <a:solidFill>
            <a:schemeClr val="bg1">
              <a:lumMod val="95000"/>
            </a:schemeClr>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55</a:t>
            </a:r>
          </a:p>
        </p:txBody>
      </p:sp>
      <p:sp>
        <p:nvSpPr>
          <p:cNvPr id="56" name="Rectangle 55">
            <a:extLst>
              <a:ext uri="{FF2B5EF4-FFF2-40B4-BE49-F238E27FC236}">
                <a16:creationId xmlns:a16="http://schemas.microsoft.com/office/drawing/2014/main" id="{19946F4F-6EEB-870C-43BB-7F4507F262FF}"/>
              </a:ext>
            </a:extLst>
          </p:cNvPr>
          <p:cNvSpPr/>
          <p:nvPr/>
        </p:nvSpPr>
        <p:spPr>
          <a:xfrm>
            <a:off x="4523935" y="197836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7" name="TextBox 56">
            <a:extLst>
              <a:ext uri="{FF2B5EF4-FFF2-40B4-BE49-F238E27FC236}">
                <a16:creationId xmlns:a16="http://schemas.microsoft.com/office/drawing/2014/main" id="{C9542A5B-9DB2-FAC2-1AE7-B82BEF201F0C}"/>
              </a:ext>
            </a:extLst>
          </p:cNvPr>
          <p:cNvSpPr txBox="1"/>
          <p:nvPr/>
        </p:nvSpPr>
        <p:spPr>
          <a:xfrm>
            <a:off x="4160099" y="2087808"/>
            <a:ext cx="389850" cy="369332"/>
          </a:xfrm>
          <a:prstGeom prst="rect">
            <a:avLst/>
          </a:prstGeom>
          <a:noFill/>
        </p:spPr>
        <p:txBody>
          <a:bodyPr wrap="none" rtlCol="0">
            <a:spAutoFit/>
          </a:bodyPr>
          <a:lstStyle/>
          <a:p>
            <a:r>
              <a:rPr lang="en-US" dirty="0">
                <a:solidFill>
                  <a:srgbClr val="0070C0"/>
                </a:solidFill>
              </a:rPr>
              <a:t>r3</a:t>
            </a:r>
          </a:p>
        </p:txBody>
      </p:sp>
      <p:sp>
        <p:nvSpPr>
          <p:cNvPr id="58" name="Rectangle 57">
            <a:extLst>
              <a:ext uri="{FF2B5EF4-FFF2-40B4-BE49-F238E27FC236}">
                <a16:creationId xmlns:a16="http://schemas.microsoft.com/office/drawing/2014/main" id="{C2B7ADE1-D83A-8641-6532-DCA7948E1B17}"/>
              </a:ext>
            </a:extLst>
          </p:cNvPr>
          <p:cNvSpPr/>
          <p:nvPr/>
        </p:nvSpPr>
        <p:spPr>
          <a:xfrm>
            <a:off x="4539959" y="1976514"/>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0x01010</a:t>
            </a:r>
          </a:p>
        </p:txBody>
      </p:sp>
      <p:sp>
        <p:nvSpPr>
          <p:cNvPr id="59" name="TextBox 58">
            <a:extLst>
              <a:ext uri="{FF2B5EF4-FFF2-40B4-BE49-F238E27FC236}">
                <a16:creationId xmlns:a16="http://schemas.microsoft.com/office/drawing/2014/main" id="{1C478D42-07A5-A91C-2622-8F6B03225C11}"/>
              </a:ext>
            </a:extLst>
          </p:cNvPr>
          <p:cNvSpPr txBox="1"/>
          <p:nvPr/>
        </p:nvSpPr>
        <p:spPr>
          <a:xfrm>
            <a:off x="4080497" y="4265026"/>
            <a:ext cx="389850" cy="369332"/>
          </a:xfrm>
          <a:prstGeom prst="rect">
            <a:avLst/>
          </a:prstGeom>
          <a:noFill/>
        </p:spPr>
        <p:txBody>
          <a:bodyPr wrap="none" rtlCol="0">
            <a:spAutoFit/>
          </a:bodyPr>
          <a:lstStyle/>
          <a:p>
            <a:r>
              <a:rPr lang="en-US" dirty="0">
                <a:solidFill>
                  <a:srgbClr val="0070C0"/>
                </a:solidFill>
              </a:rPr>
              <a:t>r0</a:t>
            </a:r>
          </a:p>
        </p:txBody>
      </p:sp>
      <p:sp>
        <p:nvSpPr>
          <p:cNvPr id="60" name="Rectangle 59">
            <a:extLst>
              <a:ext uri="{FF2B5EF4-FFF2-40B4-BE49-F238E27FC236}">
                <a16:creationId xmlns:a16="http://schemas.microsoft.com/office/drawing/2014/main" id="{2F195AB7-356D-0FE7-F1AE-3C2498CF3927}"/>
              </a:ext>
            </a:extLst>
          </p:cNvPr>
          <p:cNvSpPr/>
          <p:nvPr/>
        </p:nvSpPr>
        <p:spPr>
          <a:xfrm>
            <a:off x="4501962" y="42043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61" name="Rectangle 60">
            <a:extLst>
              <a:ext uri="{FF2B5EF4-FFF2-40B4-BE49-F238E27FC236}">
                <a16:creationId xmlns:a16="http://schemas.microsoft.com/office/drawing/2014/main" id="{CAF2F2E9-9682-53C9-5BCA-0AC616491EBF}"/>
              </a:ext>
            </a:extLst>
          </p:cNvPr>
          <p:cNvSpPr/>
          <p:nvPr/>
        </p:nvSpPr>
        <p:spPr>
          <a:xfrm>
            <a:off x="4491586" y="4204315"/>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55</a:t>
            </a:r>
          </a:p>
        </p:txBody>
      </p:sp>
      <p:cxnSp>
        <p:nvCxnSpPr>
          <p:cNvPr id="62" name="Straight Arrow Connector 61">
            <a:extLst>
              <a:ext uri="{FF2B5EF4-FFF2-40B4-BE49-F238E27FC236}">
                <a16:creationId xmlns:a16="http://schemas.microsoft.com/office/drawing/2014/main" id="{8F5E96A5-7F9D-17C6-0405-C5DD59A7B262}"/>
              </a:ext>
            </a:extLst>
          </p:cNvPr>
          <p:cNvCxnSpPr>
            <a:cxnSpLocks/>
          </p:cNvCxnSpPr>
          <p:nvPr/>
        </p:nvCxnSpPr>
        <p:spPr>
          <a:xfrm flipH="1" flipV="1">
            <a:off x="6022709" y="2540757"/>
            <a:ext cx="936159" cy="1154834"/>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6E56D13-3E79-C436-E3A7-AEBEDFEC0FD5}"/>
              </a:ext>
            </a:extLst>
          </p:cNvPr>
          <p:cNvCxnSpPr>
            <a:cxnSpLocks/>
            <a:endCxn id="61" idx="3"/>
          </p:cNvCxnSpPr>
          <p:nvPr/>
        </p:nvCxnSpPr>
        <p:spPr>
          <a:xfrm flipH="1">
            <a:off x="5939386" y="2811334"/>
            <a:ext cx="1070456" cy="168855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97F4DDD-BB4D-8189-E660-E425AE517F32}"/>
              </a:ext>
            </a:extLst>
          </p:cNvPr>
          <p:cNvCxnSpPr>
            <a:cxnSpLocks/>
          </p:cNvCxnSpPr>
          <p:nvPr/>
        </p:nvCxnSpPr>
        <p:spPr>
          <a:xfrm flipV="1">
            <a:off x="5934198" y="3118174"/>
            <a:ext cx="1209874" cy="1381712"/>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7461DF-838D-E99D-247D-1C5936F174D4}"/>
              </a:ext>
            </a:extLst>
          </p:cNvPr>
          <p:cNvCxnSpPr>
            <a:cxnSpLocks/>
            <a:endCxn id="51" idx="1"/>
          </p:cNvCxnSpPr>
          <p:nvPr/>
        </p:nvCxnSpPr>
        <p:spPr>
          <a:xfrm>
            <a:off x="6022709" y="2246682"/>
            <a:ext cx="944310" cy="484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60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5" grpId="0" animBg="1"/>
      <p:bldP spid="58" grpId="0" animBg="1"/>
      <p:bldP spid="6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using </a:t>
            </a:r>
            <a:r>
              <a:rPr lang="en-US" dirty="0" err="1"/>
              <a:t>ldr</a:t>
            </a:r>
            <a:r>
              <a:rPr lang="en-US" dirty="0"/>
              <a:t>/str: array copy</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418974" y="827638"/>
            <a:ext cx="5731195" cy="494061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 int *, int);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{1, 2, 3, 4, 5, 6};</a:t>
            </a:r>
          </a:p>
          <a:p>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for (int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 0;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 &lt; SZ;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i</a:t>
            </a:r>
            <a:r>
              <a:rPr lang="en-US" dirty="0">
                <a:solidFill>
                  <a:srgbClr val="000000"/>
                </a:solidFill>
                <a:effectLst/>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FBEC35A7-5AA9-9920-5857-0B1A2EA61BC5}"/>
              </a:ext>
            </a:extLst>
          </p:cNvPr>
          <p:cNvSpPr/>
          <p:nvPr/>
        </p:nvSpPr>
        <p:spPr bwMode="auto">
          <a:xfrm>
            <a:off x="6168289" y="1715492"/>
            <a:ext cx="5604737"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icpy</a:t>
            </a:r>
            <a:r>
              <a:rPr lang="en-US" dirty="0">
                <a:solidFill>
                  <a:srgbClr val="000000"/>
                </a:solidFill>
                <a:effectLst/>
                <a:latin typeface="Menlo" panose="020B0609030804020204" pitchFamily="49" charset="0"/>
              </a:rPr>
              <a:t>(int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int </a:t>
            </a:r>
            <a:r>
              <a:rPr lang="en-US" dirty="0" err="1">
                <a:solidFill>
                  <a:srgbClr val="000000"/>
                </a:solidFill>
                <a:effectLst/>
                <a:latin typeface="Menlo" panose="020B0609030804020204" pitchFamily="49" charset="0"/>
              </a:rPr>
              <a:t>cnt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int *end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 end;</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    if (</a:t>
            </a:r>
            <a:r>
              <a:rPr lang="en-US" dirty="0" err="1">
                <a:solidFill>
                  <a:srgbClr val="000000"/>
                </a:solidFill>
                <a:latin typeface="Menlo" panose="020B0609030804020204" pitchFamily="49" charset="0"/>
              </a:rPr>
              <a:t>cnt</a:t>
            </a:r>
            <a:r>
              <a:rPr lang="en-US" dirty="0">
                <a:solidFill>
                  <a:srgbClr val="000000"/>
                </a:solidFill>
                <a:latin typeface="Menlo" panose="020B0609030804020204" pitchFamily="49" charset="0"/>
              </a:rPr>
              <a:t> &lt;= 0)</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    </a:t>
            </a:r>
            <a:r>
              <a:rPr lang="en-US" dirty="0">
                <a:solidFill>
                  <a:srgbClr val="000000"/>
                </a:solidFill>
                <a:latin typeface="Menlo" panose="020B0609030804020204" pitchFamily="49" charset="0"/>
              </a:rPr>
              <a:t>do {</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 while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&lt; end);</a:t>
            </a:r>
          </a:p>
          <a:p>
            <a:r>
              <a:rPr lang="en-US" dirty="0">
                <a:solidFill>
                  <a:srgbClr val="000000"/>
                </a:solidFill>
                <a:effectLst/>
                <a:latin typeface="Menlo" panose="020B0609030804020204" pitchFamily="49" charset="0"/>
              </a:rPr>
              <a:t>    return;</a:t>
            </a:r>
          </a:p>
          <a:p>
            <a:r>
              <a:rPr lang="en-US"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105914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852276" y="972108"/>
            <a:ext cx="10673977" cy="5332439"/>
          </a:xfrm>
          <a:solidFill>
            <a:schemeClr val="accent4">
              <a:lumMod val="20000"/>
              <a:lumOff val="80000"/>
            </a:schemeClr>
          </a:solidFill>
          <a:ln>
            <a:solidFill>
              <a:schemeClr val="accent1"/>
            </a:solidFill>
          </a:ln>
        </p:spPr>
        <p:txBody>
          <a:bodyPr/>
          <a:lstStyle/>
          <a:p>
            <a:pPr marL="285750" lvl="1" indent="-285750"/>
            <a:r>
              <a:rPr lang="en-US" sz="2000" dirty="0">
                <a:cs typeface="Courier New" panose="02070309020205020404" pitchFamily="49" charset="0"/>
              </a:rPr>
              <a:t>These </a:t>
            </a:r>
            <a:r>
              <a:rPr lang="en-US" sz="2000" dirty="0">
                <a:solidFill>
                  <a:srgbClr val="0070C0"/>
                </a:solidFill>
                <a:cs typeface="Courier New" panose="02070309020205020404" pitchFamily="49" charset="0"/>
              </a:rPr>
              <a:t>do not process contents </a:t>
            </a:r>
            <a:r>
              <a:rPr lang="en-US" sz="2000" dirty="0">
                <a:cs typeface="Courier New" panose="02070309020205020404" pitchFamily="49" charset="0"/>
              </a:rPr>
              <a:t>they simply </a:t>
            </a:r>
            <a:r>
              <a:rPr lang="en-US" sz="2000" b="1" dirty="0">
                <a:solidFill>
                  <a:srgbClr val="0070C0"/>
                </a:solidFill>
                <a:cs typeface="Courier New" panose="02070309020205020404" pitchFamily="49" charset="0"/>
              </a:rPr>
              <a:t>transfer</a:t>
            </a:r>
            <a:r>
              <a:rPr lang="en-US" sz="2000" dirty="0">
                <a:solidFill>
                  <a:srgbClr val="0070C0"/>
                </a:solidFill>
                <a:cs typeface="Courier New" panose="02070309020205020404" pitchFamily="49" charset="0"/>
              </a:rPr>
              <a:t> a fixed number of bytes to and from a buffer passed to them</a:t>
            </a:r>
            <a:endParaRPr lang="en-US" sz="2000" b="1" dirty="0">
              <a:latin typeface="Courier New" panose="02070309020205020404" pitchFamily="49" charset="0"/>
              <a:cs typeface="Courier New" panose="02070309020205020404" pitchFamily="49" charset="0"/>
            </a:endParaRPr>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fwrite</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Writes an array of </a:t>
            </a:r>
            <a:r>
              <a:rPr lang="en-US" sz="2000" i="1" dirty="0">
                <a:solidFill>
                  <a:srgbClr val="0070C0"/>
                </a:solidFill>
              </a:rPr>
              <a:t>count</a:t>
            </a:r>
            <a:r>
              <a:rPr lang="en-US" sz="2000" dirty="0"/>
              <a:t> </a:t>
            </a:r>
            <a:r>
              <a:rPr lang="en-US" sz="2000" b="1" i="1" dirty="0">
                <a:solidFill>
                  <a:srgbClr val="0070C0"/>
                </a:solidFill>
              </a:rPr>
              <a:t>elements</a:t>
            </a:r>
            <a:r>
              <a:rPr lang="en-US" sz="2000" dirty="0"/>
              <a:t> of </a:t>
            </a:r>
            <a:r>
              <a:rPr lang="en-US" sz="2000" b="1" i="1" dirty="0">
                <a:solidFill>
                  <a:srgbClr val="0070C0"/>
                </a:solidFill>
              </a:rPr>
              <a:t>size</a:t>
            </a:r>
            <a:r>
              <a:rPr lang="en-US" sz="2000" dirty="0"/>
              <a:t> bytes from </a:t>
            </a:r>
            <a:r>
              <a:rPr lang="en-US" sz="2000" b="1" dirty="0">
                <a:solidFill>
                  <a:srgbClr val="0070C0"/>
                </a:solidFill>
              </a:rPr>
              <a:t>stream</a:t>
            </a:r>
          </a:p>
          <a:p>
            <a:pPr lvl="1"/>
            <a:r>
              <a:rPr lang="en-US" sz="2000" i="1" dirty="0"/>
              <a:t>Updates the </a:t>
            </a:r>
            <a:r>
              <a:rPr lang="en-US" sz="2000" i="1" dirty="0">
                <a:solidFill>
                  <a:srgbClr val="0070C0"/>
                </a:solidFill>
              </a:rPr>
              <a:t>write file pointer forward </a:t>
            </a:r>
            <a:r>
              <a:rPr lang="en-US" sz="2000" i="1" dirty="0"/>
              <a:t>by the </a:t>
            </a:r>
            <a:r>
              <a:rPr lang="en-US" sz="2000" i="1" dirty="0">
                <a:solidFill>
                  <a:srgbClr val="0070C0"/>
                </a:solidFill>
              </a:rPr>
              <a:t>number of bytes written</a:t>
            </a:r>
          </a:p>
          <a:p>
            <a:pPr lvl="1"/>
            <a:r>
              <a:rPr lang="en-US" sz="2000" dirty="0"/>
              <a:t>returns number of elements written</a:t>
            </a:r>
          </a:p>
          <a:p>
            <a:pPr lvl="1"/>
            <a:r>
              <a:rPr lang="en-US" sz="2000" dirty="0"/>
              <a:t>error is short element count or 0</a:t>
            </a:r>
          </a:p>
          <a:p>
            <a:pPr lvl="1"/>
            <a:endParaRPr lang="en-US" sz="2000" dirty="0"/>
          </a:p>
          <a:p>
            <a:pPr marL="285750" lvl="1" indent="-285750"/>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a:t>
            </a:r>
            <a:r>
              <a:rPr lang="en-US" sz="2000" b="1" dirty="0" err="1">
                <a:solidFill>
                  <a:schemeClr val="accent1"/>
                </a:solidFill>
                <a:latin typeface="Courier New" panose="02070309020205020404" pitchFamily="49" charset="0"/>
                <a:cs typeface="Courier New" panose="02070309020205020404" pitchFamily="49" charset="0"/>
              </a:rPr>
              <a:t>fread</a:t>
            </a:r>
            <a:r>
              <a:rPr lang="en-US" sz="2000" b="1" dirty="0">
                <a:latin typeface="Courier New" panose="02070309020205020404" pitchFamily="49" charset="0"/>
                <a:cs typeface="Courier New" panose="02070309020205020404" pitchFamily="49" charset="0"/>
              </a:rPr>
              <a:t>(void *</a:t>
            </a:r>
            <a:r>
              <a:rPr lang="en-US" sz="2000" b="1" dirty="0" err="1">
                <a:latin typeface="Courier New" panose="02070309020205020404" pitchFamily="49" charset="0"/>
                <a:cs typeface="Courier New" panose="02070309020205020404" pitchFamily="49" charset="0"/>
              </a:rPr>
              <a:t>ptr</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size, </a:t>
            </a:r>
            <a:r>
              <a:rPr lang="en-US" sz="2000" b="1" dirty="0" err="1">
                <a:latin typeface="Courier New" panose="02070309020205020404" pitchFamily="49" charset="0"/>
                <a:cs typeface="Courier New" panose="02070309020205020404" pitchFamily="49" charset="0"/>
              </a:rPr>
              <a:t>size_t</a:t>
            </a:r>
            <a:r>
              <a:rPr lang="en-US" sz="2000" b="1" dirty="0">
                <a:latin typeface="Courier New" panose="02070309020205020404" pitchFamily="49" charset="0"/>
                <a:cs typeface="Courier New" panose="02070309020205020404" pitchFamily="49" charset="0"/>
              </a:rPr>
              <a:t> count, FILE *stream);</a:t>
            </a:r>
          </a:p>
          <a:p>
            <a:pPr lvl="1"/>
            <a:r>
              <a:rPr lang="en-US" sz="2000" dirty="0"/>
              <a:t>Reads an array of </a:t>
            </a:r>
            <a:r>
              <a:rPr lang="en-US" sz="2000" b="1" i="1" dirty="0">
                <a:solidFill>
                  <a:srgbClr val="0070C0"/>
                </a:solidFill>
              </a:rPr>
              <a:t>count elements </a:t>
            </a:r>
            <a:r>
              <a:rPr lang="en-US" sz="2000" dirty="0"/>
              <a:t>of </a:t>
            </a:r>
            <a:r>
              <a:rPr lang="en-US" sz="2000" b="1" i="1" dirty="0">
                <a:solidFill>
                  <a:srgbClr val="0070C0"/>
                </a:solidFill>
              </a:rPr>
              <a:t>size</a:t>
            </a:r>
            <a:r>
              <a:rPr lang="en-US" sz="2000" dirty="0"/>
              <a:t> bytes from </a:t>
            </a:r>
            <a:r>
              <a:rPr lang="en-US" sz="2000" i="1" dirty="0"/>
              <a:t>stream</a:t>
            </a:r>
            <a:r>
              <a:rPr lang="en-US" sz="2000" dirty="0"/>
              <a:t> </a:t>
            </a:r>
            <a:endParaRPr lang="en-US" sz="2000" i="1" dirty="0"/>
          </a:p>
          <a:p>
            <a:pPr lvl="1"/>
            <a:r>
              <a:rPr lang="en-US" sz="2000" i="1" dirty="0"/>
              <a:t>Updates the </a:t>
            </a:r>
            <a:r>
              <a:rPr lang="en-US" sz="2000" i="1" dirty="0">
                <a:solidFill>
                  <a:srgbClr val="0070C0"/>
                </a:solidFill>
              </a:rPr>
              <a:t>read file pointer forward </a:t>
            </a:r>
            <a:r>
              <a:rPr lang="en-US" sz="2000" i="1" dirty="0"/>
              <a:t>by the </a:t>
            </a:r>
            <a:r>
              <a:rPr lang="en-US" sz="2000" i="1" dirty="0">
                <a:solidFill>
                  <a:srgbClr val="0070C0"/>
                </a:solidFill>
              </a:rPr>
              <a:t>number of bytes read</a:t>
            </a:r>
          </a:p>
          <a:p>
            <a:pPr lvl="1"/>
            <a:r>
              <a:rPr lang="en-US" sz="2000" dirty="0"/>
              <a:t>returns number of elements read, </a:t>
            </a:r>
            <a:r>
              <a:rPr lang="en-US" sz="2000" dirty="0">
                <a:solidFill>
                  <a:srgbClr val="FF0000"/>
                </a:solidFill>
              </a:rPr>
              <a:t>EOF is a return of 0</a:t>
            </a:r>
          </a:p>
          <a:p>
            <a:pPr lvl="1"/>
            <a:r>
              <a:rPr lang="en-US" sz="2000" dirty="0"/>
              <a:t>error is short element count or 0</a:t>
            </a:r>
          </a:p>
          <a:p>
            <a:r>
              <a:rPr lang="en-US" sz="2000" b="1" dirty="0">
                <a:solidFill>
                  <a:srgbClr val="0070C0"/>
                </a:solidFill>
              </a:rPr>
              <a:t>I almost always set size to 1 to return bytes read/written</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4174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705441" y="1132946"/>
            <a:ext cx="6222337" cy="414885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a:t>
            </a:r>
            <a:r>
              <a:rPr lang="en-US" sz="1600" dirty="0">
                <a:solidFill>
                  <a:srgbClr val="00B050"/>
                </a:solidFill>
                <a:effectLst/>
                <a:latin typeface="Menlo" panose="020B0609030804020204" pitchFamily="49" charset="0"/>
              </a:rPr>
              <a:t>2</a:t>
            </a:r>
            <a:r>
              <a:rPr lang="en-US" sz="1600" dirty="0">
                <a:solidFill>
                  <a:srgbClr val="000000"/>
                </a:solidFill>
                <a:effectLst/>
                <a:latin typeface="Menlo" panose="020B0609030804020204" pitchFamily="49" charset="0"/>
              </a:rPr>
              <a:t>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add     r3, r0, r2 // loop term pointer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r0, r0, 4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r1, r1, 4  // </a:t>
            </a:r>
            <a:r>
              <a:rPr lang="en-US" sz="1600" dirty="0" err="1">
                <a:solidFill>
                  <a:srgbClr val="000000"/>
                </a:solidFill>
                <a:effectLst/>
                <a:latin typeface="Menlo" panose="020B0609030804020204" pitchFamily="49" charset="0"/>
              </a:rPr>
              <a:t>dst</a:t>
            </a:r>
            <a:r>
              <a:rPr lang="en-US" sz="1600" dirty="0">
                <a:solidFill>
                  <a:srgbClr val="000000"/>
                </a:solidFill>
                <a:effectLst/>
                <a:latin typeface="Menlo" panose="020B0609030804020204" pitchFamily="49" charset="0"/>
              </a:rPr>
              <a:t>++</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r0, r3     // </a:t>
            </a:r>
            <a:r>
              <a:rPr lang="en-US" sz="1600" dirty="0" err="1">
                <a:solidFill>
                  <a:srgbClr val="000000"/>
                </a:solidFill>
                <a:effectLst/>
                <a:latin typeface="Menlo" panose="020B0609030804020204" pitchFamily="49" charset="0"/>
              </a:rPr>
              <a:t>src</a:t>
            </a:r>
            <a:r>
              <a:rPr lang="en-US" sz="1600" dirty="0">
                <a:solidFill>
                  <a:srgbClr val="000000"/>
                </a:solidFill>
                <a:effectLst/>
                <a:latin typeface="Menlo" panose="020B0609030804020204" pitchFamily="49" charset="0"/>
              </a:rPr>
              <a:t> &lt; term pointer?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773978" y="629102"/>
            <a:ext cx="4548793"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term pointer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79025" y="3154546"/>
            <a:ext cx="2092331" cy="743363"/>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726230" y="4572394"/>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Tree>
    <p:extLst>
      <p:ext uri="{BB962C8B-B14F-4D97-AF65-F5344CB8AC3E}">
        <p14:creationId xmlns:p14="http://schemas.microsoft.com/office/powerpoint/2010/main" val="191025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19FE6AB-E81E-B444-B591-D0FED0BF917C}"/>
              </a:ext>
            </a:extLst>
          </p:cNvPr>
          <p:cNvSpPr/>
          <p:nvPr/>
        </p:nvSpPr>
        <p:spPr>
          <a:xfrm>
            <a:off x="544148" y="687203"/>
            <a:ext cx="10952912" cy="304278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DB6B42E9-51EC-5946-974B-01878683417D}"/>
              </a:ext>
            </a:extLst>
          </p:cNvPr>
          <p:cNvSpPr>
            <a:spLocks noGrp="1"/>
          </p:cNvSpPr>
          <p:nvPr>
            <p:ph type="title"/>
          </p:nvPr>
        </p:nvSpPr>
        <p:spPr>
          <a:xfrm>
            <a:off x="511817" y="16798"/>
            <a:ext cx="11521966" cy="593499"/>
          </a:xfrm>
        </p:spPr>
        <p:txBody>
          <a:bodyPr/>
          <a:lstStyle/>
          <a:p>
            <a:r>
              <a:rPr lang="en-US" dirty="0"/>
              <a:t>Load/Store: Register Base Addressing + Register Offset</a:t>
            </a:r>
          </a:p>
        </p:txBody>
      </p:sp>
      <p:sp>
        <p:nvSpPr>
          <p:cNvPr id="6" name="Rectangle 5">
            <a:extLst>
              <a:ext uri="{FF2B5EF4-FFF2-40B4-BE49-F238E27FC236}">
                <a16:creationId xmlns:a16="http://schemas.microsoft.com/office/drawing/2014/main" id="{0F3948C1-6E57-4545-A59D-E0C27906CCA4}"/>
              </a:ext>
            </a:extLst>
          </p:cNvPr>
          <p:cNvSpPr/>
          <p:nvPr/>
        </p:nvSpPr>
        <p:spPr>
          <a:xfrm>
            <a:off x="4299138" y="934948"/>
            <a:ext cx="3146001" cy="675095"/>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32-bit memory</a:t>
            </a:r>
            <a:endParaRPr lang="en-US" sz="2400" dirty="0">
              <a:solidFill>
                <a:srgbClr val="000000"/>
              </a:solidFill>
              <a:effectLst/>
              <a:latin typeface="Arial"/>
              <a:ea typeface="Arial"/>
            </a:endParaRPr>
          </a:p>
        </p:txBody>
      </p:sp>
      <p:sp>
        <p:nvSpPr>
          <p:cNvPr id="7" name="Rectangle 6">
            <a:extLst>
              <a:ext uri="{FF2B5EF4-FFF2-40B4-BE49-F238E27FC236}">
                <a16:creationId xmlns:a16="http://schemas.microsoft.com/office/drawing/2014/main" id="{D7CAC8F8-F5D4-8447-839F-F37551C6D43A}"/>
              </a:ext>
            </a:extLst>
          </p:cNvPr>
          <p:cNvSpPr/>
          <p:nvPr/>
        </p:nvSpPr>
        <p:spPr>
          <a:xfrm>
            <a:off x="4532242" y="2765966"/>
            <a:ext cx="2862621"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r0</a:t>
            </a:r>
            <a:endParaRPr lang="en-US" sz="2400" dirty="0">
              <a:solidFill>
                <a:srgbClr val="000000"/>
              </a:solidFill>
              <a:effectLst/>
              <a:latin typeface="Arial"/>
              <a:ea typeface="Arial"/>
            </a:endParaRPr>
          </a:p>
        </p:txBody>
      </p:sp>
      <p:sp>
        <p:nvSpPr>
          <p:cNvPr id="8" name="Down Arrow 7">
            <a:extLst>
              <a:ext uri="{FF2B5EF4-FFF2-40B4-BE49-F238E27FC236}">
                <a16:creationId xmlns:a16="http://schemas.microsoft.com/office/drawing/2014/main" id="{37190895-4F89-3540-98CE-DCCCB6E167D4}"/>
              </a:ext>
            </a:extLst>
          </p:cNvPr>
          <p:cNvSpPr/>
          <p:nvPr/>
        </p:nvSpPr>
        <p:spPr>
          <a:xfrm>
            <a:off x="5496571" y="1736442"/>
            <a:ext cx="680587" cy="859342"/>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Rectangle 13">
            <a:extLst>
              <a:ext uri="{FF2B5EF4-FFF2-40B4-BE49-F238E27FC236}">
                <a16:creationId xmlns:a16="http://schemas.microsoft.com/office/drawing/2014/main" id="{CE0672C6-6E2F-1246-838E-D16861B6BB89}"/>
              </a:ext>
            </a:extLst>
          </p:cNvPr>
          <p:cNvSpPr/>
          <p:nvPr/>
        </p:nvSpPr>
        <p:spPr>
          <a:xfrm>
            <a:off x="8234427" y="859650"/>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5" name="Left Arrow 4">
            <a:extLst>
              <a:ext uri="{FF2B5EF4-FFF2-40B4-BE49-F238E27FC236}">
                <a16:creationId xmlns:a16="http://schemas.microsoft.com/office/drawing/2014/main" id="{2814B572-D0CB-8A4E-A07E-FD738CE58FF1}"/>
              </a:ext>
            </a:extLst>
          </p:cNvPr>
          <p:cNvSpPr/>
          <p:nvPr/>
        </p:nvSpPr>
        <p:spPr>
          <a:xfrm>
            <a:off x="7445139" y="1140317"/>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FE3FA5-0D7F-3744-92E4-AB3BD3E80B32}"/>
              </a:ext>
            </a:extLst>
          </p:cNvPr>
          <p:cNvSpPr txBox="1"/>
          <p:nvPr/>
        </p:nvSpPr>
        <p:spPr>
          <a:xfrm>
            <a:off x="671994" y="859650"/>
            <a:ext cx="3860249" cy="2581219"/>
          </a:xfrm>
          <a:prstGeom prst="rect">
            <a:avLst/>
          </a:prstGeom>
          <a:noFill/>
        </p:spPr>
        <p:txBody>
          <a:bodyPr wrap="square" rtlCol="0">
            <a:spAutoFit/>
          </a:bodyPr>
          <a:lstStyle/>
          <a:p>
            <a:pPr>
              <a:lnSpc>
                <a:spcPct val="115000"/>
              </a:lnSpc>
              <a:tabLst>
                <a:tab pos="342900" algn="l"/>
                <a:tab pos="628650" algn="l"/>
              </a:tabLst>
            </a:pPr>
            <a:r>
              <a:rPr lang="en-US" sz="2400" b="1" dirty="0" err="1">
                <a:solidFill>
                  <a:srgbClr val="0070C0"/>
                </a:solidFill>
                <a:latin typeface="Consolas"/>
                <a:ea typeface="Calibri"/>
                <a:cs typeface="Calibri"/>
              </a:rPr>
              <a:t>ldr</a:t>
            </a:r>
            <a:r>
              <a:rPr lang="en-US" sz="2400" b="1" dirty="0">
                <a:solidFill>
                  <a:srgbClr val="0070C0"/>
                </a:solidFill>
                <a:latin typeface="Consolas"/>
                <a:ea typeface="Calibri"/>
                <a:cs typeface="Calibri"/>
              </a:rPr>
              <a:t>	r0, [r1, r4]</a:t>
            </a:r>
          </a:p>
          <a:p>
            <a:pPr>
              <a:lnSpc>
                <a:spcPct val="115000"/>
              </a:lnSpc>
              <a:tabLst>
                <a:tab pos="342900" algn="l"/>
                <a:tab pos="628650" algn="l"/>
              </a:tabLst>
            </a:pPr>
            <a:endParaRPr lang="en-US" b="1" dirty="0">
              <a:solidFill>
                <a:srgbClr val="000000"/>
              </a:solidFill>
              <a:latin typeface="Consolas"/>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Copies a 32-bit word</a:t>
            </a:r>
            <a:endParaRPr lang="en-US" sz="2000" dirty="0">
              <a:solidFill>
                <a:srgbClr val="000000"/>
              </a:solidFill>
              <a:ea typeface="Arial"/>
              <a:cs typeface="Calibri"/>
            </a:endParaRPr>
          </a:p>
          <a:p>
            <a:pPr>
              <a:lnSpc>
                <a:spcPct val="115000"/>
              </a:lnSpc>
              <a:tabLst>
                <a:tab pos="342900" algn="l"/>
                <a:tab pos="1600200" algn="l"/>
              </a:tabLst>
            </a:pPr>
            <a:r>
              <a:rPr lang="en-US" sz="2000" dirty="0">
                <a:solidFill>
                  <a:srgbClr val="000000"/>
                </a:solidFill>
                <a:latin typeface="Consolas"/>
                <a:ea typeface="Calibri"/>
                <a:cs typeface="Calibri"/>
              </a:rPr>
              <a:t>from the memory location </a:t>
            </a:r>
          </a:p>
          <a:p>
            <a:pPr>
              <a:lnSpc>
                <a:spcPct val="115000"/>
              </a:lnSpc>
              <a:tabLst>
                <a:tab pos="342900" algn="l"/>
                <a:tab pos="1600200" algn="l"/>
              </a:tabLst>
            </a:pPr>
            <a:r>
              <a:rPr lang="en-US" sz="2000" dirty="0">
                <a:solidFill>
                  <a:srgbClr val="000000"/>
                </a:solidFill>
                <a:latin typeface="Consolas"/>
                <a:ea typeface="Arial"/>
                <a:cs typeface="Calibri"/>
              </a:rPr>
              <a:t>whose address is contained</a:t>
            </a:r>
          </a:p>
          <a:p>
            <a:pPr>
              <a:lnSpc>
                <a:spcPct val="115000"/>
              </a:lnSpc>
              <a:tabLst>
                <a:tab pos="342900" algn="l"/>
                <a:tab pos="1600200" algn="l"/>
              </a:tabLst>
            </a:pPr>
            <a:r>
              <a:rPr lang="en-US" sz="2000" dirty="0">
                <a:solidFill>
                  <a:srgbClr val="000000"/>
                </a:solidFill>
                <a:latin typeface="Consolas"/>
                <a:ea typeface="Arial"/>
                <a:cs typeface="Calibri"/>
              </a:rPr>
              <a:t>in r1 + r4 (r1 is a pointer) into register r0</a:t>
            </a:r>
            <a:endParaRPr lang="en-US" sz="2000" dirty="0">
              <a:solidFill>
                <a:srgbClr val="000000"/>
              </a:solidFill>
              <a:ea typeface="Arial"/>
              <a:cs typeface="Calibri"/>
            </a:endParaRPr>
          </a:p>
        </p:txBody>
      </p:sp>
      <p:grpSp>
        <p:nvGrpSpPr>
          <p:cNvPr id="2" name="Group 1">
            <a:extLst>
              <a:ext uri="{FF2B5EF4-FFF2-40B4-BE49-F238E27FC236}">
                <a16:creationId xmlns:a16="http://schemas.microsoft.com/office/drawing/2014/main" id="{9907FC23-65A2-A446-BB79-19622BF1C8EC}"/>
              </a:ext>
            </a:extLst>
          </p:cNvPr>
          <p:cNvGrpSpPr/>
          <p:nvPr/>
        </p:nvGrpSpPr>
        <p:grpSpPr>
          <a:xfrm>
            <a:off x="502498" y="3930695"/>
            <a:ext cx="10962231" cy="2695197"/>
            <a:chOff x="502498" y="3920756"/>
            <a:chExt cx="10962231" cy="2695197"/>
          </a:xfrm>
        </p:grpSpPr>
        <p:sp>
          <p:nvSpPr>
            <p:cNvPr id="16" name="Rectangle 15">
              <a:extLst>
                <a:ext uri="{FF2B5EF4-FFF2-40B4-BE49-F238E27FC236}">
                  <a16:creationId xmlns:a16="http://schemas.microsoft.com/office/drawing/2014/main" id="{73101E7C-518A-0346-9D9A-3F6B9427401A}"/>
                </a:ext>
              </a:extLst>
            </p:cNvPr>
            <p:cNvSpPr/>
            <p:nvPr/>
          </p:nvSpPr>
          <p:spPr>
            <a:xfrm>
              <a:off x="511817" y="3920756"/>
              <a:ext cx="10952912" cy="26951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70DF693-E3C0-B642-B002-BCC38B552352}"/>
                </a:ext>
              </a:extLst>
            </p:cNvPr>
            <p:cNvSpPr txBox="1"/>
            <p:nvPr/>
          </p:nvSpPr>
          <p:spPr>
            <a:xfrm>
              <a:off x="502498" y="3933340"/>
              <a:ext cx="4199240" cy="2485873"/>
            </a:xfrm>
            <a:prstGeom prst="rect">
              <a:avLst/>
            </a:prstGeom>
            <a:noFill/>
          </p:spPr>
          <p:txBody>
            <a:bodyPr wrap="square" rtlCol="0">
              <a:spAutoFit/>
            </a:bodyPr>
            <a:lstStyle/>
            <a:p>
              <a:r>
                <a:rPr lang="en-US" sz="2400" b="1" dirty="0">
                  <a:solidFill>
                    <a:srgbClr val="0070C0"/>
                  </a:solidFill>
                  <a:latin typeface="Consolas"/>
                  <a:ea typeface="Calibri"/>
                  <a:cs typeface="Calibri"/>
                </a:rPr>
                <a:t>str	r0, [r1, r4]</a:t>
              </a:r>
              <a:endParaRPr lang="en-US" dirty="0"/>
            </a:p>
            <a:p>
              <a:endParaRPr lang="en-US" dirty="0"/>
            </a:p>
            <a:p>
              <a:pPr>
                <a:lnSpc>
                  <a:spcPct val="115000"/>
                </a:lnSpc>
                <a:tabLst>
                  <a:tab pos="342900" algn="l"/>
                  <a:tab pos="1600200" algn="l"/>
                </a:tabLst>
              </a:pPr>
              <a:r>
                <a:rPr lang="en-US" sz="2000" dirty="0">
                  <a:solidFill>
                    <a:srgbClr val="000000"/>
                  </a:solidFill>
                  <a:latin typeface="Consolas"/>
                  <a:ea typeface="Calibri"/>
                  <a:cs typeface="Calibri"/>
                </a:rPr>
                <a:t>Copies all 32 bits of the value held in register r0 to the 32-bit memory</a:t>
              </a:r>
              <a:r>
                <a:rPr lang="en-US" sz="2000" dirty="0">
                  <a:solidFill>
                    <a:srgbClr val="000000"/>
                  </a:solidFill>
                  <a:latin typeface="Arial"/>
                  <a:ea typeface="Calibri"/>
                  <a:cs typeface="Calibri"/>
                </a:rPr>
                <a:t> </a:t>
              </a:r>
              <a:r>
                <a:rPr lang="en-US" sz="2000" dirty="0">
                  <a:solidFill>
                    <a:srgbClr val="000000"/>
                  </a:solidFill>
                  <a:latin typeface="Consolas"/>
                  <a:ea typeface="Calibri"/>
                  <a:cs typeface="Calibri"/>
                </a:rPr>
                <a:t>location contained in register r1+r4 (r1 pointer)</a:t>
              </a:r>
            </a:p>
          </p:txBody>
        </p:sp>
        <p:sp>
          <p:nvSpPr>
            <p:cNvPr id="11" name="Rectangle 10">
              <a:extLst>
                <a:ext uri="{FF2B5EF4-FFF2-40B4-BE49-F238E27FC236}">
                  <a16:creationId xmlns:a16="http://schemas.microsoft.com/office/drawing/2014/main" id="{E1E0DCC8-9CA1-2D48-8DAD-EBD99D1178A1}"/>
                </a:ext>
              </a:extLst>
            </p:cNvPr>
            <p:cNvSpPr/>
            <p:nvPr/>
          </p:nvSpPr>
          <p:spPr>
            <a:xfrm>
              <a:off x="4532243" y="5786552"/>
              <a:ext cx="2967347" cy="621552"/>
            </a:xfrm>
            <a:prstGeom prst="rect">
              <a:avLst/>
            </a:prstGeom>
            <a:solidFill>
              <a:schemeClr val="accent1">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US" sz="2400" dirty="0">
                  <a:solidFill>
                    <a:srgbClr val="000000"/>
                  </a:solidFill>
                  <a:ea typeface="Arial"/>
                </a:rPr>
                <a:t>32-bit memory</a:t>
              </a:r>
            </a:p>
          </p:txBody>
        </p:sp>
        <p:sp>
          <p:nvSpPr>
            <p:cNvPr id="12" name="Down Arrow 11">
              <a:extLst>
                <a:ext uri="{FF2B5EF4-FFF2-40B4-BE49-F238E27FC236}">
                  <a16:creationId xmlns:a16="http://schemas.microsoft.com/office/drawing/2014/main" id="{9B3D6252-7ED2-6D44-B1C4-8EABA3185683}"/>
                </a:ext>
              </a:extLst>
            </p:cNvPr>
            <p:cNvSpPr/>
            <p:nvPr/>
          </p:nvSpPr>
          <p:spPr>
            <a:xfrm>
              <a:off x="5562045" y="4921762"/>
              <a:ext cx="689377" cy="791321"/>
            </a:xfrm>
            <a:prstGeom prst="downArrow">
              <a:avLst/>
            </a:prstGeom>
            <a:solidFill>
              <a:srgbClr val="0070C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4400"/>
            </a:p>
          </p:txBody>
        </p:sp>
        <p:sp>
          <p:nvSpPr>
            <p:cNvPr id="13" name="Rectangle 12">
              <a:extLst>
                <a:ext uri="{FF2B5EF4-FFF2-40B4-BE49-F238E27FC236}">
                  <a16:creationId xmlns:a16="http://schemas.microsoft.com/office/drawing/2014/main" id="{615BD97E-EED7-C04B-AA1A-0EAC022A897F}"/>
                </a:ext>
              </a:extLst>
            </p:cNvPr>
            <p:cNvSpPr/>
            <p:nvPr/>
          </p:nvSpPr>
          <p:spPr>
            <a:xfrm>
              <a:off x="4299138" y="4098667"/>
              <a:ext cx="3185715" cy="621552"/>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a typeface="Arial"/>
                </a:rPr>
                <a:t>r</a:t>
              </a:r>
              <a:r>
                <a:rPr lang="en-US" sz="2400" dirty="0">
                  <a:solidFill>
                    <a:srgbClr val="000000"/>
                  </a:solidFill>
                  <a:effectLst/>
                  <a:ea typeface="Arial"/>
                </a:rPr>
                <a:t>egister r0</a:t>
              </a:r>
              <a:endParaRPr lang="en-US" sz="2400" dirty="0">
                <a:solidFill>
                  <a:srgbClr val="000000"/>
                </a:solidFill>
                <a:effectLst/>
                <a:latin typeface="Arial"/>
                <a:ea typeface="Arial"/>
              </a:endParaRPr>
            </a:p>
          </p:txBody>
        </p:sp>
        <p:sp>
          <p:nvSpPr>
            <p:cNvPr id="17" name="Rectangle 16">
              <a:extLst>
                <a:ext uri="{FF2B5EF4-FFF2-40B4-BE49-F238E27FC236}">
                  <a16:creationId xmlns:a16="http://schemas.microsoft.com/office/drawing/2014/main" id="{BD2469FE-92B5-694A-8A86-405E6437C0BF}"/>
                </a:ext>
              </a:extLst>
            </p:cNvPr>
            <p:cNvSpPr/>
            <p:nvPr/>
          </p:nvSpPr>
          <p:spPr>
            <a:xfrm>
              <a:off x="8234427" y="5786552"/>
              <a:ext cx="3145096" cy="674980"/>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register r1 (address)</a:t>
              </a:r>
              <a:endParaRPr lang="en-US" sz="2400" dirty="0">
                <a:solidFill>
                  <a:srgbClr val="000000"/>
                </a:solidFill>
                <a:effectLst/>
                <a:latin typeface="Arial"/>
                <a:ea typeface="Arial"/>
              </a:endParaRPr>
            </a:p>
          </p:txBody>
        </p:sp>
        <p:sp>
          <p:nvSpPr>
            <p:cNvPr id="18" name="Left Arrow 17">
              <a:extLst>
                <a:ext uri="{FF2B5EF4-FFF2-40B4-BE49-F238E27FC236}">
                  <a16:creationId xmlns:a16="http://schemas.microsoft.com/office/drawing/2014/main" id="{DDA3709D-80C7-194D-AA47-E2EF29D472E5}"/>
                </a:ext>
              </a:extLst>
            </p:cNvPr>
            <p:cNvSpPr/>
            <p:nvPr/>
          </p:nvSpPr>
          <p:spPr>
            <a:xfrm>
              <a:off x="7499590" y="5991921"/>
              <a:ext cx="734837" cy="2694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91FD6E7-8DF1-DA4E-B27F-30FEDBFB35A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Cross 3">
            <a:extLst>
              <a:ext uri="{FF2B5EF4-FFF2-40B4-BE49-F238E27FC236}">
                <a16:creationId xmlns:a16="http://schemas.microsoft.com/office/drawing/2014/main" id="{11ABBD23-B367-908F-8779-3349C5CFA809}"/>
              </a:ext>
            </a:extLst>
          </p:cNvPr>
          <p:cNvSpPr/>
          <p:nvPr/>
        </p:nvSpPr>
        <p:spPr>
          <a:xfrm>
            <a:off x="9618132" y="1605644"/>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2248F19-91ED-8237-AFED-24F202674558}"/>
              </a:ext>
            </a:extLst>
          </p:cNvPr>
          <p:cNvSpPr/>
          <p:nvPr/>
        </p:nvSpPr>
        <p:spPr>
          <a:xfrm>
            <a:off x="8214683" y="2074286"/>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
        <p:nvSpPr>
          <p:cNvPr id="23" name="Cross 22">
            <a:extLst>
              <a:ext uri="{FF2B5EF4-FFF2-40B4-BE49-F238E27FC236}">
                <a16:creationId xmlns:a16="http://schemas.microsoft.com/office/drawing/2014/main" id="{2AC3BEB1-342F-088E-CA8F-4759EC6E83FD}"/>
              </a:ext>
            </a:extLst>
          </p:cNvPr>
          <p:cNvSpPr/>
          <p:nvPr/>
        </p:nvSpPr>
        <p:spPr>
          <a:xfrm>
            <a:off x="9429289" y="5304933"/>
            <a:ext cx="377686" cy="388830"/>
          </a:xfrm>
          <a:prstGeom prst="plus">
            <a:avLst>
              <a:gd name="adj" fmla="val 4130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33408C-9912-0D0D-004D-44DF0481CF2A}"/>
              </a:ext>
            </a:extLst>
          </p:cNvPr>
          <p:cNvSpPr/>
          <p:nvPr/>
        </p:nvSpPr>
        <p:spPr>
          <a:xfrm>
            <a:off x="8179976" y="4628113"/>
            <a:ext cx="3145096" cy="607176"/>
          </a:xfrm>
          <a:prstGeom prst="rect">
            <a:avLst/>
          </a:prstGeom>
          <a:solidFill>
            <a:schemeClr val="accent5">
              <a:lumMod val="20000"/>
              <a:lumOff val="80000"/>
            </a:schemeClr>
          </a:solidFill>
          <a:ln w="31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400" dirty="0">
                <a:solidFill>
                  <a:srgbClr val="000000"/>
                </a:solidFill>
                <a:effectLst/>
                <a:ea typeface="Arial"/>
              </a:rPr>
              <a:t>R4 offset</a:t>
            </a:r>
            <a:endParaRPr lang="en-US" sz="1600" dirty="0">
              <a:solidFill>
                <a:srgbClr val="000000"/>
              </a:solidFill>
              <a:effectLst/>
              <a:latin typeface="Arial"/>
              <a:ea typeface="Arial"/>
            </a:endParaRPr>
          </a:p>
        </p:txBody>
      </p:sp>
    </p:spTree>
    <p:extLst>
      <p:ext uri="{BB962C8B-B14F-4D97-AF65-F5344CB8AC3E}">
        <p14:creationId xmlns:p14="http://schemas.microsoft.com/office/powerpoint/2010/main" val="244277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0FE162A9-B5C7-0548-987F-324C99264692}"/>
              </a:ext>
            </a:extLst>
          </p:cNvPr>
          <p:cNvSpPr/>
          <p:nvPr/>
        </p:nvSpPr>
        <p:spPr>
          <a:xfrm>
            <a:off x="1640732" y="553612"/>
            <a:ext cx="8910535" cy="32715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6E44B7E-615A-0745-AB8B-85866618DF4F}"/>
              </a:ext>
            </a:extLst>
          </p:cNvPr>
          <p:cNvSpPr>
            <a:spLocks noGrp="1"/>
          </p:cNvSpPr>
          <p:nvPr>
            <p:ph type="title"/>
          </p:nvPr>
        </p:nvSpPr>
        <p:spPr>
          <a:xfrm>
            <a:off x="444110" y="145357"/>
            <a:ext cx="10515600" cy="498044"/>
          </a:xfrm>
        </p:spPr>
        <p:txBody>
          <a:bodyPr/>
          <a:lstStyle/>
          <a:p>
            <a:r>
              <a:rPr lang="en-US" dirty="0" err="1"/>
              <a:t>ldr</a:t>
            </a:r>
            <a:r>
              <a:rPr lang="en-US" dirty="0"/>
              <a:t>/str Base Register + Register Offset Addressing </a:t>
            </a:r>
          </a:p>
        </p:txBody>
      </p:sp>
      <p:graphicFrame>
        <p:nvGraphicFramePr>
          <p:cNvPr id="9" name="Table 8">
            <a:extLst>
              <a:ext uri="{FF2B5EF4-FFF2-40B4-BE49-F238E27FC236}">
                <a16:creationId xmlns:a16="http://schemas.microsoft.com/office/drawing/2014/main" id="{3193D122-7FB5-D847-BF4D-55AFF51F9311}"/>
              </a:ext>
            </a:extLst>
          </p:cNvPr>
          <p:cNvGraphicFramePr>
            <a:graphicFrameLocks noGrp="1"/>
          </p:cNvGraphicFramePr>
          <p:nvPr/>
        </p:nvGraphicFramePr>
        <p:xfrm>
          <a:off x="102765" y="5223277"/>
          <a:ext cx="11996405" cy="1403956"/>
        </p:xfrm>
        <a:graphic>
          <a:graphicData uri="http://schemas.openxmlformats.org/drawingml/2006/table">
            <a:tbl>
              <a:tblPr/>
              <a:tblGrid>
                <a:gridCol w="5481593">
                  <a:extLst>
                    <a:ext uri="{9D8B030D-6E8A-4147-A177-3AD203B41FA5}">
                      <a16:colId xmlns:a16="http://schemas.microsoft.com/office/drawing/2014/main" val="20001"/>
                    </a:ext>
                  </a:extLst>
                </a:gridCol>
                <a:gridCol w="3456122">
                  <a:extLst>
                    <a:ext uri="{9D8B030D-6E8A-4147-A177-3AD203B41FA5}">
                      <a16:colId xmlns:a16="http://schemas.microsoft.com/office/drawing/2014/main" val="20002"/>
                    </a:ext>
                  </a:extLst>
                </a:gridCol>
                <a:gridCol w="3058690">
                  <a:extLst>
                    <a:ext uri="{9D8B030D-6E8A-4147-A177-3AD203B41FA5}">
                      <a16:colId xmlns:a16="http://schemas.microsoft.com/office/drawing/2014/main" val="20003"/>
                    </a:ext>
                  </a:extLst>
                </a:gridCol>
              </a:tblGrid>
              <a:tr h="515845">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Syntax</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Address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tc>
                  <a:txBody>
                    <a:bodyPr/>
                    <a:lstStyle/>
                    <a:p>
                      <a:pPr marL="0" marR="0" algn="ctr" eaLnBrk="0" fontAlgn="base" hangingPunct="0">
                        <a:lnSpc>
                          <a:spcPct val="115000"/>
                        </a:lnSpc>
                        <a:spcBef>
                          <a:spcPts val="0"/>
                        </a:spcBef>
                        <a:spcAft>
                          <a:spcPts val="0"/>
                        </a:spcAft>
                      </a:pPr>
                      <a:r>
                        <a:rPr lang="en-US" sz="2400" b="0" i="0" kern="1200" dirty="0">
                          <a:solidFill>
                            <a:schemeClr val="bg1"/>
                          </a:solidFill>
                          <a:effectLst/>
                          <a:latin typeface="Consolas" panose="020B0609020204030204" pitchFamily="49" charset="0"/>
                          <a:ea typeface="Times New Roman"/>
                          <a:cs typeface="Consolas" panose="020B0609020204030204" pitchFamily="49" charset="0"/>
                        </a:rPr>
                        <a:t>Examples</a:t>
                      </a:r>
                      <a:endParaRPr lang="en-US" sz="2400" b="0" i="0" dirty="0">
                        <a:solidFill>
                          <a:schemeClr val="bg1"/>
                        </a:solidFill>
                        <a:effectLst/>
                        <a:latin typeface="Consolas" panose="020B0609020204030204" pitchFamily="49" charset="0"/>
                        <a:ea typeface="Arial"/>
                        <a:cs typeface="Consolas" panose="020B0609020204030204" pitchFamily="49" charset="0"/>
                      </a:endParaRPr>
                    </a:p>
                  </a:txBody>
                  <a:tcPr marL="45720" marR="4572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solidFill>
                  </a:tcPr>
                </a:tc>
                <a:extLst>
                  <a:ext uri="{0D108BD9-81ED-4DB2-BD59-A6C34878D82A}">
                    <a16:rowId xmlns:a16="http://schemas.microsoft.com/office/drawing/2014/main" val="10000"/>
                  </a:ext>
                </a:extLst>
              </a:tr>
              <a:tr h="703355">
                <a:tc>
                  <a:txBody>
                    <a:bodyPr/>
                    <a:lstStyle/>
                    <a:p>
                      <a:pPr marL="0" marR="0" algn="ctr" eaLnBrk="0" fontAlgn="base" hangingPunct="0">
                        <a:lnSpc>
                          <a:spcPct val="115000"/>
                        </a:lnSpc>
                        <a:spcBef>
                          <a:spcPts val="0"/>
                        </a:spcBef>
                        <a:spcAft>
                          <a:spcPts val="0"/>
                        </a:spcAft>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Rd, [Rn +/- Rm</a:t>
                      </a:r>
                      <a:r>
                        <a:rPr lang="en-US" sz="2400" b="0" i="0" kern="1200" baseline="-25000" dirty="0">
                          <a:solidFill>
                            <a:srgbClr val="000000"/>
                          </a:solidFill>
                          <a:effectLst/>
                          <a:latin typeface="Consolas" panose="020B0609020204030204" pitchFamily="49" charset="0"/>
                          <a:ea typeface="Times New Roman"/>
                          <a:cs typeface="Consolas" panose="020B0609020204030204" pitchFamily="49" charset="0"/>
                        </a:rPr>
                        <a:t> </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eaLnBrk="0" fontAlgn="base" hangingPunct="0">
                        <a:lnSpc>
                          <a:spcPct val="115000"/>
                        </a:lnSpc>
                        <a:spcBef>
                          <a:spcPts val="0"/>
                        </a:spcBef>
                        <a:spcAft>
                          <a:spcPts val="0"/>
                        </a:spcAft>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Rn + or – Rm</a:t>
                      </a:r>
                    </a:p>
                  </a:txBody>
                  <a:tcPr marL="45720" marR="45720"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eaLnBrk="0" fontAlgn="base" hangingPunct="0">
                        <a:lnSpc>
                          <a:spcPct val="115000"/>
                        </a:lnSpc>
                        <a:spcBef>
                          <a:spcPts val="0"/>
                        </a:spcBef>
                        <a:spcAft>
                          <a:spcPts val="0"/>
                        </a:spcAft>
                        <a:buFont typeface="+mj-lt"/>
                        <a:buNone/>
                      </a:pPr>
                      <a:r>
                        <a:rPr lang="en-US" sz="2400" b="0" i="0" kern="1200" dirty="0" err="1">
                          <a:solidFill>
                            <a:srgbClr val="000000"/>
                          </a:solidFill>
                          <a:effectLst/>
                          <a:latin typeface="Consolas" panose="020B0609020204030204" pitchFamily="49" charset="0"/>
                          <a:ea typeface="Times New Roman"/>
                          <a:cs typeface="Consolas" panose="020B0609020204030204" pitchFamily="49" charset="0"/>
                        </a:rPr>
                        <a:t>ldr</a:t>
                      </a: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 r0, [r5, r4]</a:t>
                      </a:r>
                      <a:r>
                        <a:rPr lang="en-US" sz="2400" b="0" i="0" kern="1200" baseline="30000" dirty="0">
                          <a:solidFill>
                            <a:srgbClr val="000000"/>
                          </a:solidFill>
                          <a:effectLst/>
                          <a:latin typeface="Consolas" panose="020B0609020204030204" pitchFamily="49" charset="0"/>
                          <a:ea typeface="Times New Roman"/>
                          <a:cs typeface="Consolas" panose="020B0609020204030204" pitchFamily="49" charset="0"/>
                        </a:rPr>
                        <a:t> </a:t>
                      </a:r>
                      <a:endParaRPr lang="en-US" sz="2400" b="0" i="0" dirty="0">
                        <a:solidFill>
                          <a:srgbClr val="000000"/>
                        </a:solidFill>
                        <a:effectLst/>
                        <a:latin typeface="Consolas" panose="020B0609020204030204" pitchFamily="49" charset="0"/>
                        <a:ea typeface="Arial"/>
                        <a:cs typeface="Consolas" panose="020B0609020204030204" pitchFamily="49" charset="0"/>
                      </a:endParaRPr>
                    </a:p>
                    <a:p>
                      <a:pPr marL="0" marR="0" lvl="0" indent="0" eaLnBrk="0" fontAlgn="base" hangingPunct="0">
                        <a:lnSpc>
                          <a:spcPct val="115000"/>
                        </a:lnSpc>
                        <a:spcBef>
                          <a:spcPts val="0"/>
                        </a:spcBef>
                        <a:spcAft>
                          <a:spcPts val="0"/>
                        </a:spcAft>
                        <a:buFont typeface="+mj-lt"/>
                        <a:buNone/>
                      </a:pPr>
                      <a:r>
                        <a:rPr lang="en-US" sz="2400" b="0" i="0" kern="1200" dirty="0">
                          <a:solidFill>
                            <a:srgbClr val="000000"/>
                          </a:solidFill>
                          <a:effectLst/>
                          <a:latin typeface="Consolas" panose="020B0609020204030204" pitchFamily="49" charset="0"/>
                          <a:ea typeface="Times New Roman"/>
                          <a:cs typeface="Consolas" panose="020B0609020204030204" pitchFamily="49" charset="0"/>
                        </a:rPr>
                        <a:t>str r1, </a:t>
                      </a:r>
                      <a:r>
                        <a:rPr lang="en-US" sz="2400" b="0" i="0" kern="1200" dirty="0">
                          <a:solidFill>
                            <a:schemeClr val="bg2">
                              <a:lumMod val="10000"/>
                            </a:schemeClr>
                          </a:solidFill>
                          <a:effectLst/>
                          <a:latin typeface="Consolas" panose="020B0609020204030204" pitchFamily="49" charset="0"/>
                          <a:ea typeface="Times New Roman"/>
                          <a:cs typeface="Consolas" panose="020B0609020204030204" pitchFamily="49" charset="0"/>
                        </a:rPr>
                        <a:t>[r5, r4]</a:t>
                      </a:r>
                    </a:p>
                  </a:txBody>
                  <a:tcPr marL="45720" marR="4572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2" name="TextBox 21">
            <a:extLst>
              <a:ext uri="{FF2B5EF4-FFF2-40B4-BE49-F238E27FC236}">
                <a16:creationId xmlns:a16="http://schemas.microsoft.com/office/drawing/2014/main" id="{503D1368-71DC-EF47-8C4A-9EB56CED5E11}"/>
              </a:ext>
            </a:extLst>
          </p:cNvPr>
          <p:cNvSpPr txBox="1"/>
          <p:nvPr/>
        </p:nvSpPr>
        <p:spPr>
          <a:xfrm>
            <a:off x="3464555" y="172834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23" name="TextBox 22">
            <a:extLst>
              <a:ext uri="{FF2B5EF4-FFF2-40B4-BE49-F238E27FC236}">
                <a16:creationId xmlns:a16="http://schemas.microsoft.com/office/drawing/2014/main" id="{2C3B4307-B5DD-4244-8C7A-991693A81F80}"/>
              </a:ext>
            </a:extLst>
          </p:cNvPr>
          <p:cNvSpPr txBox="1"/>
          <p:nvPr/>
        </p:nvSpPr>
        <p:spPr>
          <a:xfrm>
            <a:off x="5773827"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5" name="TextBox 24">
            <a:extLst>
              <a:ext uri="{FF2B5EF4-FFF2-40B4-BE49-F238E27FC236}">
                <a16:creationId xmlns:a16="http://schemas.microsoft.com/office/drawing/2014/main" id="{1F33AC76-DDF4-FE41-8C0A-93CD9FE895FD}"/>
              </a:ext>
            </a:extLst>
          </p:cNvPr>
          <p:cNvSpPr txBox="1"/>
          <p:nvPr/>
        </p:nvSpPr>
        <p:spPr>
          <a:xfrm>
            <a:off x="5168015" y="172834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sp>
        <p:nvSpPr>
          <p:cNvPr id="26" name="TextBox 25">
            <a:extLst>
              <a:ext uri="{FF2B5EF4-FFF2-40B4-BE49-F238E27FC236}">
                <a16:creationId xmlns:a16="http://schemas.microsoft.com/office/drawing/2014/main" id="{C9023A53-0BAD-564C-8781-570657542A19}"/>
              </a:ext>
            </a:extLst>
          </p:cNvPr>
          <p:cNvSpPr txBox="1"/>
          <p:nvPr/>
        </p:nvSpPr>
        <p:spPr>
          <a:xfrm>
            <a:off x="4762717" y="1728344"/>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cxnSp>
        <p:nvCxnSpPr>
          <p:cNvPr id="3" name="Straight Arrow Connector 2">
            <a:extLst>
              <a:ext uri="{FF2B5EF4-FFF2-40B4-BE49-F238E27FC236}">
                <a16:creationId xmlns:a16="http://schemas.microsoft.com/office/drawing/2014/main" id="{08F6DB39-2E74-E84C-92F9-B63E321A62DF}"/>
              </a:ext>
            </a:extLst>
          </p:cNvPr>
          <p:cNvCxnSpPr>
            <a:cxnSpLocks/>
          </p:cNvCxnSpPr>
          <p:nvPr/>
        </p:nvCxnSpPr>
        <p:spPr>
          <a:xfrm>
            <a:off x="6678759" y="2109715"/>
            <a:ext cx="0" cy="91475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DF9BC16-2651-CD4F-AA4B-1496E5A9EB62}"/>
              </a:ext>
            </a:extLst>
          </p:cNvPr>
          <p:cNvCxnSpPr>
            <a:stCxn id="25" idx="2"/>
          </p:cNvCxnSpPr>
          <p:nvPr/>
        </p:nvCxnSpPr>
        <p:spPr>
          <a:xfrm>
            <a:off x="5470921" y="2128454"/>
            <a:ext cx="0" cy="1269546"/>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689CDA9-92E3-2F4E-B59D-88403DB99351}"/>
              </a:ext>
            </a:extLst>
          </p:cNvPr>
          <p:cNvCxnSpPr>
            <a:cxnSpLocks/>
          </p:cNvCxnSpPr>
          <p:nvPr/>
        </p:nvCxnSpPr>
        <p:spPr>
          <a:xfrm flipV="1">
            <a:off x="5470921" y="3383698"/>
            <a:ext cx="908718" cy="1368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6A10F03-A38E-2446-A01B-E9DDD1F8ABE7}"/>
              </a:ext>
            </a:extLst>
          </p:cNvPr>
          <p:cNvSpPr/>
          <p:nvPr/>
        </p:nvSpPr>
        <p:spPr>
          <a:xfrm>
            <a:off x="6360972" y="3004646"/>
            <a:ext cx="718457" cy="71845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2">
                    <a:lumMod val="10000"/>
                  </a:schemeClr>
                </a:solidFill>
              </a:rPr>
              <a:t>+ -</a:t>
            </a:r>
          </a:p>
        </p:txBody>
      </p:sp>
      <p:sp>
        <p:nvSpPr>
          <p:cNvPr id="30" name="TextBox 29">
            <a:extLst>
              <a:ext uri="{FF2B5EF4-FFF2-40B4-BE49-F238E27FC236}">
                <a16:creationId xmlns:a16="http://schemas.microsoft.com/office/drawing/2014/main" id="{60F31996-0384-2241-B267-C0131FBA2DD9}"/>
              </a:ext>
            </a:extLst>
          </p:cNvPr>
          <p:cNvSpPr txBox="1"/>
          <p:nvPr/>
        </p:nvSpPr>
        <p:spPr>
          <a:xfrm>
            <a:off x="3838481" y="2774106"/>
            <a:ext cx="1409360"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0 subtract</a:t>
            </a:r>
          </a:p>
          <a:p>
            <a:r>
              <a:rPr lang="en-US" sz="2000" b="1" dirty="0">
                <a:solidFill>
                  <a:srgbClr val="0070C0"/>
                </a:solidFill>
              </a:rPr>
              <a:t>1 add</a:t>
            </a:r>
          </a:p>
        </p:txBody>
      </p:sp>
      <p:cxnSp>
        <p:nvCxnSpPr>
          <p:cNvPr id="31" name="Straight Arrow Connector 30">
            <a:extLst>
              <a:ext uri="{FF2B5EF4-FFF2-40B4-BE49-F238E27FC236}">
                <a16:creationId xmlns:a16="http://schemas.microsoft.com/office/drawing/2014/main" id="{D53EE2F7-3DFE-E04B-AE59-7AF3A6D42205}"/>
              </a:ext>
            </a:extLst>
          </p:cNvPr>
          <p:cNvCxnSpPr>
            <a:cxnSpLocks/>
            <a:stCxn id="30" idx="0"/>
            <a:endCxn id="26" idx="2"/>
          </p:cNvCxnSpPr>
          <p:nvPr/>
        </p:nvCxnSpPr>
        <p:spPr>
          <a:xfrm flipV="1">
            <a:off x="4543161" y="2128454"/>
            <a:ext cx="412354" cy="64565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3411AB8-D715-A941-A05B-2AA9B14D7F95}"/>
              </a:ext>
            </a:extLst>
          </p:cNvPr>
          <p:cNvCxnSpPr>
            <a:cxnSpLocks/>
          </p:cNvCxnSpPr>
          <p:nvPr/>
        </p:nvCxnSpPr>
        <p:spPr>
          <a:xfrm>
            <a:off x="7079429" y="3376484"/>
            <a:ext cx="989260"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32B62D-1CE4-3E48-B24B-8530624D2809}"/>
              </a:ext>
            </a:extLst>
          </p:cNvPr>
          <p:cNvSpPr txBox="1"/>
          <p:nvPr/>
        </p:nvSpPr>
        <p:spPr>
          <a:xfrm>
            <a:off x="8068689" y="3176429"/>
            <a:ext cx="2255874" cy="400110"/>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Memory Address</a:t>
            </a:r>
          </a:p>
        </p:txBody>
      </p:sp>
      <p:sp>
        <p:nvSpPr>
          <p:cNvPr id="36" name="TextBox 35">
            <a:extLst>
              <a:ext uri="{FF2B5EF4-FFF2-40B4-BE49-F238E27FC236}">
                <a16:creationId xmlns:a16="http://schemas.microsoft.com/office/drawing/2014/main" id="{1A3F195B-AA41-6D4A-89F0-8934C4F1CD6C}"/>
              </a:ext>
            </a:extLst>
          </p:cNvPr>
          <p:cNvSpPr txBox="1"/>
          <p:nvPr/>
        </p:nvSpPr>
        <p:spPr>
          <a:xfrm>
            <a:off x="1661632" y="1665494"/>
            <a:ext cx="1773242" cy="461665"/>
          </a:xfrm>
          <a:prstGeom prst="rect">
            <a:avLst/>
          </a:prstGeom>
          <a:noFill/>
        </p:spPr>
        <p:txBody>
          <a:bodyPr wrap="none" rtlCol="0">
            <a:spAutoFit/>
          </a:bodyPr>
          <a:lstStyle/>
          <a:p>
            <a:r>
              <a:rPr lang="en-US" sz="2400" b="1" dirty="0">
                <a:solidFill>
                  <a:srgbClr val="0070C0"/>
                </a:solidFill>
              </a:rPr>
              <a:t>Instruction</a:t>
            </a:r>
          </a:p>
        </p:txBody>
      </p:sp>
      <p:sp>
        <p:nvSpPr>
          <p:cNvPr id="38" name="TextBox 37">
            <a:extLst>
              <a:ext uri="{FF2B5EF4-FFF2-40B4-BE49-F238E27FC236}">
                <a16:creationId xmlns:a16="http://schemas.microsoft.com/office/drawing/2014/main" id="{60140879-89B2-C24A-89ED-A6C24872283A}"/>
              </a:ext>
            </a:extLst>
          </p:cNvPr>
          <p:cNvSpPr txBox="1"/>
          <p:nvPr/>
        </p:nvSpPr>
        <p:spPr>
          <a:xfrm>
            <a:off x="4897439" y="695123"/>
            <a:ext cx="2390398" cy="707886"/>
          </a:xfrm>
          <a:prstGeom prst="rect">
            <a:avLst/>
          </a:prstGeom>
          <a:solidFill>
            <a:schemeClr val="bg1"/>
          </a:solidFill>
          <a:ln w="28575">
            <a:solidFill>
              <a:schemeClr val="accent1"/>
            </a:solidFill>
          </a:ln>
        </p:spPr>
        <p:txBody>
          <a:bodyPr wrap="none" rtlCol="0">
            <a:spAutoFit/>
          </a:bodyPr>
          <a:lstStyle/>
          <a:p>
            <a:r>
              <a:rPr lang="en-US" sz="2000" b="1" dirty="0">
                <a:solidFill>
                  <a:srgbClr val="0070C0"/>
                </a:solidFill>
              </a:rPr>
              <a:t>Source for str</a:t>
            </a:r>
          </a:p>
          <a:p>
            <a:r>
              <a:rPr lang="en-US" sz="2000" b="1" dirty="0">
                <a:solidFill>
                  <a:srgbClr val="0070C0"/>
                </a:solidFill>
              </a:rPr>
              <a:t>Destination for </a:t>
            </a:r>
            <a:r>
              <a:rPr lang="en-US" sz="2000" b="1" dirty="0" err="1">
                <a:solidFill>
                  <a:srgbClr val="0070C0"/>
                </a:solidFill>
              </a:rPr>
              <a:t>ldr</a:t>
            </a:r>
            <a:endParaRPr lang="en-US" sz="2000" b="1" dirty="0">
              <a:solidFill>
                <a:srgbClr val="0070C0"/>
              </a:solidFill>
            </a:endParaRPr>
          </a:p>
        </p:txBody>
      </p:sp>
      <p:cxnSp>
        <p:nvCxnSpPr>
          <p:cNvPr id="39" name="Straight Arrow Connector 38">
            <a:extLst>
              <a:ext uri="{FF2B5EF4-FFF2-40B4-BE49-F238E27FC236}">
                <a16:creationId xmlns:a16="http://schemas.microsoft.com/office/drawing/2014/main" id="{31A6EE6D-6EDD-5048-95FA-5837A678A1CB}"/>
              </a:ext>
            </a:extLst>
          </p:cNvPr>
          <p:cNvCxnSpPr>
            <a:cxnSpLocks/>
          </p:cNvCxnSpPr>
          <p:nvPr/>
        </p:nvCxnSpPr>
        <p:spPr>
          <a:xfrm>
            <a:off x="6100968" y="1405239"/>
            <a:ext cx="0" cy="33454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E20BD47-5236-2843-81DE-366C4BEEAC2D}"/>
              </a:ext>
            </a:extLst>
          </p:cNvPr>
          <p:cNvSpPr txBox="1"/>
          <p:nvPr/>
        </p:nvSpPr>
        <p:spPr>
          <a:xfrm>
            <a:off x="6379639" y="172834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21" name="TextBox 20">
            <a:extLst>
              <a:ext uri="{FF2B5EF4-FFF2-40B4-BE49-F238E27FC236}">
                <a16:creationId xmlns:a16="http://schemas.microsoft.com/office/drawing/2014/main" id="{AE45FBFE-B72D-724F-AF56-B843EBF3FEB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9" name="Content Placeholder 2">
            <a:extLst>
              <a:ext uri="{FF2B5EF4-FFF2-40B4-BE49-F238E27FC236}">
                <a16:creationId xmlns:a16="http://schemas.microsoft.com/office/drawing/2014/main" id="{4DFF7CCE-3F02-2F7D-6471-2D48796EF7F1}"/>
              </a:ext>
            </a:extLst>
          </p:cNvPr>
          <p:cNvSpPr txBox="1">
            <a:spLocks/>
          </p:cNvSpPr>
          <p:nvPr/>
        </p:nvSpPr>
        <p:spPr>
          <a:xfrm>
            <a:off x="600013" y="3987427"/>
            <a:ext cx="11001907" cy="1101025"/>
          </a:xfrm>
          <a:prstGeom prst="rect">
            <a:avLst/>
          </a:prstGeom>
          <a:solidFill>
            <a:schemeClr val="accent4">
              <a:lumMod val="20000"/>
              <a:lumOff val="80000"/>
            </a:schemeClr>
          </a:solidFill>
          <a:ln>
            <a:solidFill>
              <a:schemeClr val="tx2"/>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8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24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20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200" b="1" dirty="0">
                <a:solidFill>
                  <a:srgbClr val="0070C0"/>
                </a:solidFill>
              </a:rPr>
              <a:t>Pointer Address = Base Register + Register Offset</a:t>
            </a:r>
          </a:p>
          <a:p>
            <a:pPr lvl="1"/>
            <a:r>
              <a:rPr lang="en-US" sz="2200" b="1" dirty="0">
                <a:solidFill>
                  <a:srgbClr val="0070C0"/>
                </a:solidFill>
              </a:rPr>
              <a:t>Unsigned</a:t>
            </a:r>
            <a:r>
              <a:rPr lang="en-US" sz="2200" dirty="0"/>
              <a:t> offset integer </a:t>
            </a:r>
            <a:r>
              <a:rPr lang="en-US" sz="2200" b="1" dirty="0">
                <a:solidFill>
                  <a:schemeClr val="accent5"/>
                </a:solidFill>
              </a:rPr>
              <a:t>in a register </a:t>
            </a:r>
            <a:r>
              <a:rPr lang="en-US" sz="2200" b="1" dirty="0">
                <a:solidFill>
                  <a:srgbClr val="FF0000"/>
                </a:solidFill>
              </a:rPr>
              <a:t>(bytes) </a:t>
            </a:r>
            <a:r>
              <a:rPr lang="en-US" sz="2200" dirty="0"/>
              <a:t>is either added/subtracted from the </a:t>
            </a:r>
            <a:r>
              <a:rPr lang="en-US" sz="2200" b="1" dirty="0"/>
              <a:t>pointer address </a:t>
            </a:r>
            <a:r>
              <a:rPr lang="en-US" sz="2200" dirty="0"/>
              <a:t>in the </a:t>
            </a:r>
            <a:r>
              <a:rPr lang="en-US" sz="2200" b="1" dirty="0">
                <a:solidFill>
                  <a:schemeClr val="accent5"/>
                </a:solidFill>
              </a:rPr>
              <a:t>base register</a:t>
            </a:r>
          </a:p>
        </p:txBody>
      </p:sp>
    </p:spTree>
    <p:extLst>
      <p:ext uri="{BB962C8B-B14F-4D97-AF65-F5344CB8AC3E}">
        <p14:creationId xmlns:p14="http://schemas.microsoft.com/office/powerpoint/2010/main" val="31928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- 3</a:t>
            </a:r>
          </a:p>
        </p:txBody>
      </p:sp>
      <p:sp>
        <p:nvSpPr>
          <p:cNvPr id="6" name="Content Placeholder 5">
            <a:extLst>
              <a:ext uri="{FF2B5EF4-FFF2-40B4-BE49-F238E27FC236}">
                <a16:creationId xmlns:a16="http://schemas.microsoft.com/office/drawing/2014/main" id="{157A3006-70AE-5A41-A839-25DF9E502E2E}"/>
              </a:ext>
            </a:extLst>
          </p:cNvPr>
          <p:cNvSpPr>
            <a:spLocks noGrp="1"/>
          </p:cNvSpPr>
          <p:nvPr>
            <p:ph sz="quarter" idx="17"/>
          </p:nvPr>
        </p:nvSpPr>
        <p:spPr>
          <a:xfrm>
            <a:off x="437322" y="735050"/>
            <a:ext cx="11256447" cy="5932450"/>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 </a:t>
            </a:r>
            <a:r>
              <a:rPr lang="en-US" sz="2000" dirty="0">
                <a:latin typeface="Consolas" panose="020B0609020204030204" pitchFamily="49" charset="0"/>
                <a:cs typeface="Consolas" panose="020B0609020204030204" pitchFamily="49" charset="0"/>
              </a:rPr>
              <a:t>in memory; r1 points at X</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Y[2])</a:t>
            </a:r>
            <a:r>
              <a:rPr lang="en-US" sz="2000" dirty="0">
                <a:latin typeface="Consolas" panose="020B0609020204030204" pitchFamily="49" charset="0"/>
                <a:cs typeface="Consolas" panose="020B0609020204030204" pitchFamily="49" charset="0"/>
              </a:rPr>
              <a:t> in memory; r2 points at &amp;(Y[0])</a:t>
            </a:r>
          </a:p>
          <a:p>
            <a:pPr marL="0" indent="0">
              <a:buNone/>
            </a:pPr>
            <a:r>
              <a:rPr lang="en-US" sz="2000" dirty="0">
                <a:latin typeface="Consolas" panose="020B0609020204030204" pitchFamily="49" charset="0"/>
                <a:cs typeface="Consolas" panose="020B0609020204030204" pitchFamily="49" charset="0"/>
              </a:rPr>
              <a:t>write *X  = Y[1];</a:t>
            </a: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pPr marL="0" indent="0">
              <a:buNone/>
            </a:pPr>
            <a:endParaRPr lang="en-US" sz="2000" b="1" dirty="0">
              <a:latin typeface="Consolas" panose="020B0609020204030204" pitchFamily="49" charset="0"/>
              <a:cs typeface="Consolas" panose="020B0609020204030204" pitchFamily="49" charset="0"/>
            </a:endParaRPr>
          </a:p>
          <a:p>
            <a:pPr marL="0" indent="0">
              <a:buNone/>
            </a:pPr>
            <a:r>
              <a:rPr lang="en-US" sz="2000" b="1" dirty="0">
                <a:latin typeface="Consolas" panose="020B0609020204030204" pitchFamily="49" charset="0"/>
                <a:cs typeface="Consolas" panose="020B0609020204030204" pitchFamily="49" charset="0"/>
              </a:rPr>
              <a:t> </a:t>
            </a: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r0, [r2, 4]       // r0 </a:t>
            </a:r>
            <a:r>
              <a:rPr lang="en-US" sz="2000" dirty="0">
                <a:latin typeface="Consolas" panose="020B0609020204030204" pitchFamily="49" charset="0"/>
                <a:cs typeface="Consolas" panose="020B0609020204030204" pitchFamily="49" charset="0"/>
                <a:sym typeface="Wingdings" panose="05000000000000000000" pitchFamily="2" charset="2"/>
              </a:rPr>
              <a:t> y[1]</a:t>
            </a:r>
            <a:endParaRPr lang="en-US" sz="2000" dirty="0">
              <a:latin typeface="Consolas" panose="020B0609020204030204" pitchFamily="49" charset="0"/>
              <a:cs typeface="Consolas" panose="020B0609020204030204" pitchFamily="49" charset="0"/>
            </a:endParaRPr>
          </a:p>
          <a:p>
            <a:pPr marL="0" indent="0">
              <a:buNone/>
            </a:pPr>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r3, [r1]          // r3 </a:t>
            </a:r>
            <a:r>
              <a:rPr lang="en-US" sz="2000" dirty="0">
                <a:latin typeface="Consolas" panose="020B0609020204030204" pitchFamily="49" charset="0"/>
                <a:cs typeface="Consolas" panose="020B0609020204030204" pitchFamily="49" charset="0"/>
                <a:sym typeface="Wingdings" panose="05000000000000000000" pitchFamily="2" charset="2"/>
              </a:rPr>
              <a:t> x</a:t>
            </a:r>
            <a:endParaRPr lang="en-US" sz="2000" dirty="0">
              <a:latin typeface="Consolas" panose="020B0609020204030204" pitchFamily="49" charset="0"/>
              <a:cs typeface="Consolas" panose="020B0609020204030204" pitchFamily="49" charset="0"/>
            </a:endParaRPr>
          </a:p>
          <a:p>
            <a:pPr marL="0" indent="0">
              <a:buNone/>
            </a:pPr>
            <a:r>
              <a:rPr lang="en-US" sz="2000" dirty="0">
                <a:solidFill>
                  <a:srgbClr val="7030A0"/>
                </a:solidFill>
                <a:latin typeface="Consolas" panose="020B0609020204030204" pitchFamily="49" charset="0"/>
                <a:cs typeface="Consolas" panose="020B0609020204030204" pitchFamily="49" charset="0"/>
              </a:rPr>
              <a:t>str    r0, [r3]         // *x </a:t>
            </a:r>
            <a:r>
              <a:rPr lang="en-US" sz="2000" dirty="0">
                <a:solidFill>
                  <a:srgbClr val="7030A0"/>
                </a:solidFill>
                <a:latin typeface="Consolas" panose="020B0609020204030204" pitchFamily="49" charset="0"/>
                <a:cs typeface="Consolas" panose="020B0609020204030204" pitchFamily="49" charset="0"/>
                <a:sym typeface="Wingdings" panose="05000000000000000000" pitchFamily="2" charset="2"/>
              </a:rPr>
              <a:t> y[1]</a:t>
            </a:r>
            <a:endParaRPr lang="en-US" sz="2000" dirty="0">
              <a:solidFill>
                <a:srgbClr val="7030A0"/>
              </a:solidFill>
              <a:latin typeface="Consolas" panose="020B0609020204030204" pitchFamily="49" charset="0"/>
              <a:cs typeface="Consolas" panose="020B0609020204030204" pitchFamily="49" charset="0"/>
            </a:endParaRP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8C4B3027-53ED-0B48-9433-C196846BF638}"/>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D29B199E-3D80-C301-2A43-C82DD4A05D1E}"/>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0694F59B-9B16-28FA-E9A0-EE591F9A28C4}"/>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sp>
        <p:nvSpPr>
          <p:cNvPr id="40" name="TextBox 39">
            <a:extLst>
              <a:ext uri="{FF2B5EF4-FFF2-40B4-BE49-F238E27FC236}">
                <a16:creationId xmlns:a16="http://schemas.microsoft.com/office/drawing/2014/main" id="{C6F05895-0A1C-9E2C-98AA-795CBF2375E3}"/>
              </a:ext>
            </a:extLst>
          </p:cNvPr>
          <p:cNvSpPr txBox="1"/>
          <p:nvPr/>
        </p:nvSpPr>
        <p:spPr>
          <a:xfrm>
            <a:off x="6749091" y="369951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 = 0x01000</a:t>
            </a:r>
          </a:p>
        </p:txBody>
      </p:sp>
      <p:cxnSp>
        <p:nvCxnSpPr>
          <p:cNvPr id="41" name="Straight Arrow Connector 40">
            <a:extLst>
              <a:ext uri="{FF2B5EF4-FFF2-40B4-BE49-F238E27FC236}">
                <a16:creationId xmlns:a16="http://schemas.microsoft.com/office/drawing/2014/main" id="{8EC889CD-82D3-D8D4-D61B-B0CC3BEA7E33}"/>
              </a:ext>
            </a:extLst>
          </p:cNvPr>
          <p:cNvCxnSpPr>
            <a:cxnSpLocks/>
          </p:cNvCxnSpPr>
          <p:nvPr/>
        </p:nvCxnSpPr>
        <p:spPr>
          <a:xfrm>
            <a:off x="5769846" y="3872651"/>
            <a:ext cx="95917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3E99693-0057-51D1-8E92-48AFB0B7131C}"/>
              </a:ext>
            </a:extLst>
          </p:cNvPr>
          <p:cNvCxnSpPr>
            <a:cxnSpLocks/>
            <a:endCxn id="44" idx="1"/>
          </p:cNvCxnSpPr>
          <p:nvPr/>
        </p:nvCxnSpPr>
        <p:spPr>
          <a:xfrm flipV="1">
            <a:off x="5773450" y="3174962"/>
            <a:ext cx="984779" cy="102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091E924-0A53-8E82-55BC-E41019429CF7}"/>
              </a:ext>
            </a:extLst>
          </p:cNvPr>
          <p:cNvSpPr txBox="1"/>
          <p:nvPr/>
        </p:nvSpPr>
        <p:spPr>
          <a:xfrm>
            <a:off x="6758229" y="404579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0521EFD4-E445-A54B-831E-C0B6A00225CA}"/>
              </a:ext>
            </a:extLst>
          </p:cNvPr>
          <p:cNvSpPr txBox="1"/>
          <p:nvPr/>
        </p:nvSpPr>
        <p:spPr>
          <a:xfrm>
            <a:off x="6758229" y="3005685"/>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Y[0] contents</a:t>
            </a:r>
          </a:p>
        </p:txBody>
      </p:sp>
      <p:sp>
        <p:nvSpPr>
          <p:cNvPr id="45" name="TextBox 44">
            <a:extLst>
              <a:ext uri="{FF2B5EF4-FFF2-40B4-BE49-F238E27FC236}">
                <a16:creationId xmlns:a16="http://schemas.microsoft.com/office/drawing/2014/main" id="{77D1F90C-E242-269C-5DBE-AAAC96DA1CC2}"/>
              </a:ext>
            </a:extLst>
          </p:cNvPr>
          <p:cNvSpPr txBox="1"/>
          <p:nvPr/>
        </p:nvSpPr>
        <p:spPr>
          <a:xfrm>
            <a:off x="6758229" y="335098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6" name="TextBox 45">
            <a:extLst>
              <a:ext uri="{FF2B5EF4-FFF2-40B4-BE49-F238E27FC236}">
                <a16:creationId xmlns:a16="http://schemas.microsoft.com/office/drawing/2014/main" id="{A4A1E3AB-F270-1BAA-D3EF-71E8C9D9EFD4}"/>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3B7E7104-1296-73D5-6D25-39BED26CB80A}"/>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0B082672-E5FC-ACFD-7E76-18DC859CA74F}"/>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48C0F90F-BB67-8DF3-6C91-459A78660A63}"/>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E75FDC24-466B-0C48-EF58-E518D3646BC4}"/>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E102DD16-21DA-644B-5D81-B516A7EA56D0}"/>
              </a:ext>
            </a:extLst>
          </p:cNvPr>
          <p:cNvSpPr txBox="1"/>
          <p:nvPr/>
        </p:nvSpPr>
        <p:spPr>
          <a:xfrm>
            <a:off x="6755488" y="2654553"/>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Y[1] contents</a:t>
            </a:r>
          </a:p>
        </p:txBody>
      </p:sp>
      <p:sp>
        <p:nvSpPr>
          <p:cNvPr id="52" name="TextBox 51">
            <a:extLst>
              <a:ext uri="{FF2B5EF4-FFF2-40B4-BE49-F238E27FC236}">
                <a16:creationId xmlns:a16="http://schemas.microsoft.com/office/drawing/2014/main" id="{D5710E38-3FCC-0E10-966E-E0F4D962F6B1}"/>
              </a:ext>
            </a:extLst>
          </p:cNvPr>
          <p:cNvSpPr txBox="1"/>
          <p:nvPr/>
        </p:nvSpPr>
        <p:spPr>
          <a:xfrm>
            <a:off x="8606287" y="2644520"/>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70ABB558-0F1E-C3EE-7419-A3D31BD57DDA}"/>
              </a:ext>
            </a:extLst>
          </p:cNvPr>
          <p:cNvSpPr txBox="1"/>
          <p:nvPr/>
        </p:nvSpPr>
        <p:spPr>
          <a:xfrm>
            <a:off x="6733284" y="4044812"/>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Y[1] contents</a:t>
            </a:r>
          </a:p>
        </p:txBody>
      </p:sp>
      <p:sp>
        <p:nvSpPr>
          <p:cNvPr id="54" name="Rectangle 53">
            <a:extLst>
              <a:ext uri="{FF2B5EF4-FFF2-40B4-BE49-F238E27FC236}">
                <a16:creationId xmlns:a16="http://schemas.microsoft.com/office/drawing/2014/main" id="{64F088B7-D6FA-DAAF-EE9D-49E4902BB555}"/>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p>
        </p:txBody>
      </p:sp>
      <p:sp>
        <p:nvSpPr>
          <p:cNvPr id="55" name="TextBox 54">
            <a:extLst>
              <a:ext uri="{FF2B5EF4-FFF2-40B4-BE49-F238E27FC236}">
                <a16:creationId xmlns:a16="http://schemas.microsoft.com/office/drawing/2014/main" id="{CF77168C-4BD3-ECB2-565B-7FB165F5EFC8}"/>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7" name="TextBox 56">
            <a:extLst>
              <a:ext uri="{FF2B5EF4-FFF2-40B4-BE49-F238E27FC236}">
                <a16:creationId xmlns:a16="http://schemas.microsoft.com/office/drawing/2014/main" id="{2B3CACC6-BEE6-CE13-433B-4878CCCBBFDD}"/>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8" name="Rectangle 57">
            <a:extLst>
              <a:ext uri="{FF2B5EF4-FFF2-40B4-BE49-F238E27FC236}">
                <a16:creationId xmlns:a16="http://schemas.microsoft.com/office/drawing/2014/main" id="{17D92F2B-D3D0-22D9-556D-014E7A56B728}"/>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8730ED8D-F9B3-7342-14AC-7AD475C41C48}"/>
              </a:ext>
            </a:extLst>
          </p:cNvPr>
          <p:cNvSpPr/>
          <p:nvPr/>
        </p:nvSpPr>
        <p:spPr>
          <a:xfrm>
            <a:off x="4312404" y="2088847"/>
            <a:ext cx="1447800" cy="591142"/>
          </a:xfrm>
          <a:prstGeom prst="rect">
            <a:avLst/>
          </a:prstGeom>
          <a:solidFill>
            <a:schemeClr val="accent5"/>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0x01000</a:t>
            </a:r>
          </a:p>
        </p:txBody>
      </p:sp>
      <p:sp>
        <p:nvSpPr>
          <p:cNvPr id="56" name="Rectangle 55">
            <a:extLst>
              <a:ext uri="{FF2B5EF4-FFF2-40B4-BE49-F238E27FC236}">
                <a16:creationId xmlns:a16="http://schemas.microsoft.com/office/drawing/2014/main" id="{C44AD5E5-C7DC-3BCC-AAF6-65D1447051C8}"/>
              </a:ext>
            </a:extLst>
          </p:cNvPr>
          <p:cNvSpPr/>
          <p:nvPr/>
        </p:nvSpPr>
        <p:spPr>
          <a:xfrm>
            <a:off x="4350274" y="4245241"/>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Y[1] contents</a:t>
            </a:r>
          </a:p>
        </p:txBody>
      </p:sp>
      <p:sp>
        <p:nvSpPr>
          <p:cNvPr id="35" name="TextBox 34">
            <a:extLst>
              <a:ext uri="{FF2B5EF4-FFF2-40B4-BE49-F238E27FC236}">
                <a16:creationId xmlns:a16="http://schemas.microsoft.com/office/drawing/2014/main" id="{687E9ED5-CA80-C428-AEA4-6A86F16F78DF}"/>
              </a:ext>
            </a:extLst>
          </p:cNvPr>
          <p:cNvSpPr txBox="1"/>
          <p:nvPr/>
        </p:nvSpPr>
        <p:spPr>
          <a:xfrm>
            <a:off x="6307930" y="2640437"/>
            <a:ext cx="447558" cy="369332"/>
          </a:xfrm>
          <a:prstGeom prst="rect">
            <a:avLst/>
          </a:prstGeom>
          <a:noFill/>
        </p:spPr>
        <p:txBody>
          <a:bodyPr wrap="none" rtlCol="0">
            <a:spAutoFit/>
          </a:bodyPr>
          <a:lstStyle/>
          <a:p>
            <a:r>
              <a:rPr lang="en-US" dirty="0"/>
              <a:t>+4</a:t>
            </a:r>
          </a:p>
        </p:txBody>
      </p:sp>
      <p:cxnSp>
        <p:nvCxnSpPr>
          <p:cNvPr id="60" name="Straight Arrow Connector 59">
            <a:extLst>
              <a:ext uri="{FF2B5EF4-FFF2-40B4-BE49-F238E27FC236}">
                <a16:creationId xmlns:a16="http://schemas.microsoft.com/office/drawing/2014/main" id="{7A1705BE-DAE9-E316-F5D3-472796614FD5}"/>
              </a:ext>
            </a:extLst>
          </p:cNvPr>
          <p:cNvCxnSpPr>
            <a:cxnSpLocks/>
            <a:endCxn id="56" idx="3"/>
          </p:cNvCxnSpPr>
          <p:nvPr/>
        </p:nvCxnSpPr>
        <p:spPr>
          <a:xfrm flipH="1">
            <a:off x="5798074" y="2860999"/>
            <a:ext cx="977567" cy="1679813"/>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FEA66E3-3D88-889C-0E27-16D51E73C09A}"/>
              </a:ext>
            </a:extLst>
          </p:cNvPr>
          <p:cNvCxnSpPr>
            <a:cxnSpLocks/>
            <a:endCxn id="59" idx="3"/>
          </p:cNvCxnSpPr>
          <p:nvPr/>
        </p:nvCxnSpPr>
        <p:spPr>
          <a:xfrm flipH="1" flipV="1">
            <a:off x="5760204" y="2384418"/>
            <a:ext cx="973080" cy="1450475"/>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C377385-044C-49DA-0743-30564AEB8E27}"/>
              </a:ext>
            </a:extLst>
          </p:cNvPr>
          <p:cNvCxnSpPr>
            <a:cxnSpLocks/>
            <a:endCxn id="53" idx="1"/>
          </p:cNvCxnSpPr>
          <p:nvPr/>
        </p:nvCxnSpPr>
        <p:spPr>
          <a:xfrm>
            <a:off x="5788010" y="2424391"/>
            <a:ext cx="945274" cy="178969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60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34" grpId="0"/>
      <p:bldP spid="53" grpId="0" animBg="1"/>
      <p:bldP spid="59" grpId="0" animBg="1"/>
      <p:bldP spid="5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597B-5645-4145-B9D9-F53A5B3FCBD9}"/>
              </a:ext>
            </a:extLst>
          </p:cNvPr>
          <p:cNvSpPr>
            <a:spLocks noGrp="1"/>
          </p:cNvSpPr>
          <p:nvPr>
            <p:ph type="title"/>
          </p:nvPr>
        </p:nvSpPr>
        <p:spPr>
          <a:xfrm>
            <a:off x="336657" y="19756"/>
            <a:ext cx="10515600" cy="715294"/>
          </a:xfrm>
        </p:spPr>
        <p:txBody>
          <a:bodyPr/>
          <a:lstStyle/>
          <a:p>
            <a:r>
              <a:rPr lang="en-US" dirty="0" err="1"/>
              <a:t>ldr</a:t>
            </a:r>
            <a:r>
              <a:rPr lang="en-US" dirty="0"/>
              <a:t>/str practice - 4</a:t>
            </a:r>
          </a:p>
        </p:txBody>
      </p:sp>
      <p:sp>
        <p:nvSpPr>
          <p:cNvPr id="5" name="Content Placeholder 4">
            <a:extLst>
              <a:ext uri="{FF2B5EF4-FFF2-40B4-BE49-F238E27FC236}">
                <a16:creationId xmlns:a16="http://schemas.microsoft.com/office/drawing/2014/main" id="{C5ACD6AA-5F18-9541-A6F0-EAA05D8C4624}"/>
              </a:ext>
            </a:extLst>
          </p:cNvPr>
          <p:cNvSpPr>
            <a:spLocks noGrp="1"/>
          </p:cNvSpPr>
          <p:nvPr>
            <p:ph sz="quarter" idx="16"/>
          </p:nvPr>
        </p:nvSpPr>
        <p:spPr>
          <a:xfrm>
            <a:off x="576984" y="735052"/>
            <a:ext cx="11350794" cy="5607692"/>
          </a:xfrm>
          <a:solidFill>
            <a:schemeClr val="accent4">
              <a:lumMod val="20000"/>
              <a:lumOff val="80000"/>
            </a:schemeClr>
          </a:solidFill>
          <a:ln>
            <a:solidFill>
              <a:srgbClr val="0070C0"/>
            </a:solidFill>
          </a:ln>
        </p:spPr>
        <p:txBody>
          <a:bodyPr/>
          <a:lstStyle/>
          <a:p>
            <a:pPr marL="0" indent="0">
              <a:buNone/>
            </a:pPr>
            <a:r>
              <a:rPr lang="en-US" sz="2000" dirty="0">
                <a:latin typeface="Consolas" panose="020B0609020204030204" pitchFamily="49" charset="0"/>
                <a:cs typeface="Consolas" panose="020B0609020204030204" pitchFamily="49" charset="0"/>
              </a:rPr>
              <a:t>r1 contains </a:t>
            </a:r>
            <a:r>
              <a:rPr lang="en-US" sz="2000" dirty="0">
                <a:solidFill>
                  <a:srgbClr val="2C895B"/>
                </a:solidFill>
                <a:latin typeface="Consolas" panose="020B0609020204030204" pitchFamily="49" charset="0"/>
                <a:cs typeface="Consolas" panose="020B0609020204030204" pitchFamily="49" charset="0"/>
              </a:rPr>
              <a:t>Address of X (defined as int X[2]) </a:t>
            </a:r>
            <a:r>
              <a:rPr lang="en-US" sz="2000" dirty="0">
                <a:latin typeface="Consolas" panose="020B0609020204030204" pitchFamily="49" charset="0"/>
                <a:cs typeface="Consolas" panose="020B0609020204030204" pitchFamily="49" charset="0"/>
              </a:rPr>
              <a:t>in memory; r1 points at &amp;(x[0])</a:t>
            </a:r>
          </a:p>
          <a:p>
            <a:pPr marL="0" indent="0">
              <a:buNone/>
            </a:pPr>
            <a:r>
              <a:rPr lang="en-US" sz="2000" dirty="0">
                <a:latin typeface="Consolas" panose="020B0609020204030204" pitchFamily="49" charset="0"/>
                <a:cs typeface="Consolas" panose="020B0609020204030204" pitchFamily="49" charset="0"/>
              </a:rPr>
              <a:t>r2 contains </a:t>
            </a:r>
            <a:r>
              <a:rPr lang="en-US" sz="2000" dirty="0">
                <a:solidFill>
                  <a:srgbClr val="7030A0"/>
                </a:solidFill>
                <a:latin typeface="Consolas" panose="020B0609020204030204" pitchFamily="49" charset="0"/>
                <a:cs typeface="Consolas" panose="020B0609020204030204" pitchFamily="49" charset="0"/>
              </a:rPr>
              <a:t>Address of Y (defined as int Y) </a:t>
            </a:r>
            <a:r>
              <a:rPr lang="en-US" sz="2000" dirty="0">
                <a:latin typeface="Consolas" panose="020B0609020204030204" pitchFamily="49" charset="0"/>
                <a:cs typeface="Consolas" panose="020B0609020204030204" pitchFamily="49" charset="0"/>
              </a:rPr>
              <a:t>in memory; r2 points at Y</a:t>
            </a:r>
          </a:p>
          <a:p>
            <a:pPr marL="0" indent="0">
              <a:buNone/>
            </a:pPr>
            <a:r>
              <a:rPr lang="en-US" sz="2000" dirty="0">
                <a:latin typeface="Consolas" panose="020B0609020204030204" pitchFamily="49" charset="0"/>
                <a:cs typeface="Consolas" panose="020B0609020204030204" pitchFamily="49" charset="0"/>
              </a:rPr>
              <a:t>r3 contains a 4</a:t>
            </a:r>
          </a:p>
          <a:p>
            <a:pPr marL="0" indent="0">
              <a:buNone/>
            </a:pPr>
            <a:r>
              <a:rPr lang="en-US" sz="2000" dirty="0">
                <a:latin typeface="Consolas" panose="020B0609020204030204" pitchFamily="49" charset="0"/>
                <a:cs typeface="Consolas" panose="020B0609020204030204" pitchFamily="49" charset="0"/>
              </a:rPr>
              <a:t>write Y = X[1];</a:t>
            </a:r>
          </a:p>
          <a:p>
            <a:endParaRPr lang="en-US" dirty="0">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solidFill>
                <a:srgbClr val="FF0000"/>
              </a:solidFill>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err="1">
                <a:latin typeface="Consolas" panose="020B0609020204030204" pitchFamily="49" charset="0"/>
                <a:cs typeface="Consolas" panose="020B0609020204030204" pitchFamily="49" charset="0"/>
              </a:rPr>
              <a:t>ldr</a:t>
            </a:r>
            <a:r>
              <a:rPr lang="en-US" dirty="0">
                <a:latin typeface="Consolas" panose="020B0609020204030204" pitchFamily="49" charset="0"/>
                <a:cs typeface="Consolas" panose="020B0609020204030204" pitchFamily="49" charset="0"/>
              </a:rPr>
              <a:t>	r0, [r1, r3]  // r0 </a:t>
            </a:r>
            <a:r>
              <a:rPr lang="en-US" sz="2000" dirty="0">
                <a:latin typeface="Consolas" panose="020B0609020204030204" pitchFamily="49" charset="0"/>
                <a:cs typeface="Consolas" panose="020B0609020204030204" pitchFamily="49" charset="0"/>
                <a:sym typeface="Wingdings" panose="05000000000000000000" pitchFamily="2" charset="2"/>
              </a:rPr>
              <a:t> x[1]</a:t>
            </a:r>
            <a:endParaRPr lang="en-US" dirty="0">
              <a:solidFill>
                <a:srgbClr val="FF0000"/>
              </a:solidFill>
              <a:latin typeface="Consolas" panose="020B0609020204030204" pitchFamily="49" charset="0"/>
              <a:cs typeface="Consolas" panose="020B0609020204030204" pitchFamily="49" charset="0"/>
            </a:endParaRPr>
          </a:p>
          <a:p>
            <a:pPr marL="0" indent="0">
              <a:buNone/>
            </a:pPr>
            <a:r>
              <a:rPr lang="en-US" dirty="0">
                <a:solidFill>
                  <a:srgbClr val="FF0000"/>
                </a:solidFill>
                <a:latin typeface="Consolas" panose="020B0609020204030204" pitchFamily="49" charset="0"/>
                <a:cs typeface="Consolas" panose="020B0609020204030204" pitchFamily="49" charset="0"/>
              </a:rPr>
              <a:t>str	r0, [r2]    </a:t>
            </a:r>
            <a:r>
              <a:rPr lang="en-US" dirty="0">
                <a:solidFill>
                  <a:srgbClr val="00B050"/>
                </a:solidFill>
                <a:latin typeface="Consolas" panose="020B0609020204030204" pitchFamily="49" charset="0"/>
                <a:cs typeface="Consolas" panose="020B0609020204030204" pitchFamily="49" charset="0"/>
              </a:rPr>
              <a:t>// y </a:t>
            </a:r>
            <a:r>
              <a:rPr lang="en-US" sz="1800" dirty="0">
                <a:latin typeface="Consolas" panose="020B0609020204030204" pitchFamily="49" charset="0"/>
                <a:cs typeface="Consolas" panose="020B0609020204030204" pitchFamily="49" charset="0"/>
                <a:sym typeface="Wingdings" panose="05000000000000000000" pitchFamily="2" charset="2"/>
              </a:rPr>
              <a:t></a:t>
            </a:r>
            <a:r>
              <a:rPr lang="en-US" sz="2400" dirty="0">
                <a:latin typeface="Consolas" panose="020B0609020204030204" pitchFamily="49" charset="0"/>
                <a:cs typeface="Consolas" panose="020B0609020204030204" pitchFamily="49" charset="0"/>
                <a:sym typeface="Wingdings" panose="05000000000000000000" pitchFamily="2" charset="2"/>
              </a:rPr>
              <a:t> </a:t>
            </a:r>
            <a:r>
              <a:rPr lang="en-US" dirty="0">
                <a:solidFill>
                  <a:srgbClr val="00B050"/>
                </a:solidFill>
                <a:latin typeface="Consolas" panose="020B0609020204030204" pitchFamily="49" charset="0"/>
                <a:cs typeface="Consolas" panose="020B0609020204030204" pitchFamily="49" charset="0"/>
              </a:rPr>
              <a:t>x[1]</a:t>
            </a:r>
          </a:p>
        </p:txBody>
      </p:sp>
      <p:sp>
        <p:nvSpPr>
          <p:cNvPr id="34" name="TextBox 33">
            <a:extLst>
              <a:ext uri="{FF2B5EF4-FFF2-40B4-BE49-F238E27FC236}">
                <a16:creationId xmlns:a16="http://schemas.microsoft.com/office/drawing/2014/main" id="{E508F927-C13C-394B-9D29-ACA8B54F8C9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7" name="Rectangle 36">
            <a:extLst>
              <a:ext uri="{FF2B5EF4-FFF2-40B4-BE49-F238E27FC236}">
                <a16:creationId xmlns:a16="http://schemas.microsoft.com/office/drawing/2014/main" id="{4D0FBC00-51B5-2E61-D418-DAA723A5A197}"/>
              </a:ext>
            </a:extLst>
          </p:cNvPr>
          <p:cNvSpPr/>
          <p:nvPr/>
        </p:nvSpPr>
        <p:spPr>
          <a:xfrm>
            <a:off x="4324260" y="2766018"/>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y</a:t>
            </a:r>
          </a:p>
          <a:p>
            <a:pPr algn="ctr"/>
            <a:r>
              <a:rPr lang="en-US" b="1" dirty="0">
                <a:solidFill>
                  <a:schemeClr val="tx2"/>
                </a:solidFill>
                <a:latin typeface="Courier New" panose="02070309020205020404" pitchFamily="49" charset="0"/>
                <a:cs typeface="Courier New" panose="02070309020205020404" pitchFamily="49" charset="0"/>
              </a:rPr>
              <a:t>0x0100c</a:t>
            </a:r>
          </a:p>
          <a:p>
            <a:pPr algn="ctr"/>
            <a:endParaRPr lang="en-US" i="1" dirty="0">
              <a:solidFill>
                <a:schemeClr val="tx2"/>
              </a:solidFill>
            </a:endParaRPr>
          </a:p>
        </p:txBody>
      </p:sp>
      <p:sp>
        <p:nvSpPr>
          <p:cNvPr id="38" name="TextBox 37">
            <a:extLst>
              <a:ext uri="{FF2B5EF4-FFF2-40B4-BE49-F238E27FC236}">
                <a16:creationId xmlns:a16="http://schemas.microsoft.com/office/drawing/2014/main" id="{628B04CB-0770-D3E7-FAA9-B7691F7A5FF1}"/>
              </a:ext>
            </a:extLst>
          </p:cNvPr>
          <p:cNvSpPr txBox="1"/>
          <p:nvPr/>
        </p:nvSpPr>
        <p:spPr>
          <a:xfrm>
            <a:off x="3900581" y="3573385"/>
            <a:ext cx="389850" cy="369332"/>
          </a:xfrm>
          <a:prstGeom prst="rect">
            <a:avLst/>
          </a:prstGeom>
          <a:noFill/>
        </p:spPr>
        <p:txBody>
          <a:bodyPr wrap="none" rtlCol="0">
            <a:spAutoFit/>
          </a:bodyPr>
          <a:lstStyle/>
          <a:p>
            <a:r>
              <a:rPr lang="en-US" dirty="0">
                <a:solidFill>
                  <a:srgbClr val="0070C0"/>
                </a:solidFill>
              </a:rPr>
              <a:t>r1</a:t>
            </a:r>
          </a:p>
        </p:txBody>
      </p:sp>
      <p:sp>
        <p:nvSpPr>
          <p:cNvPr id="39" name="TextBox 38">
            <a:extLst>
              <a:ext uri="{FF2B5EF4-FFF2-40B4-BE49-F238E27FC236}">
                <a16:creationId xmlns:a16="http://schemas.microsoft.com/office/drawing/2014/main" id="{88BE16DF-AA25-2545-99E9-643DC9CF5B77}"/>
              </a:ext>
            </a:extLst>
          </p:cNvPr>
          <p:cNvSpPr txBox="1"/>
          <p:nvPr/>
        </p:nvSpPr>
        <p:spPr>
          <a:xfrm>
            <a:off x="3960424" y="2875462"/>
            <a:ext cx="389850" cy="369332"/>
          </a:xfrm>
          <a:prstGeom prst="rect">
            <a:avLst/>
          </a:prstGeom>
          <a:noFill/>
        </p:spPr>
        <p:txBody>
          <a:bodyPr wrap="none" rtlCol="0">
            <a:spAutoFit/>
          </a:bodyPr>
          <a:lstStyle/>
          <a:p>
            <a:r>
              <a:rPr lang="en-US" dirty="0">
                <a:solidFill>
                  <a:srgbClr val="0070C0"/>
                </a:solidFill>
              </a:rPr>
              <a:t>r2</a:t>
            </a:r>
          </a:p>
        </p:txBody>
      </p:sp>
      <p:cxnSp>
        <p:nvCxnSpPr>
          <p:cNvPr id="41" name="Straight Arrow Connector 40">
            <a:extLst>
              <a:ext uri="{FF2B5EF4-FFF2-40B4-BE49-F238E27FC236}">
                <a16:creationId xmlns:a16="http://schemas.microsoft.com/office/drawing/2014/main" id="{B0CB10BC-0F82-75E8-C19E-43A6B10F6E5C}"/>
              </a:ext>
            </a:extLst>
          </p:cNvPr>
          <p:cNvCxnSpPr>
            <a:cxnSpLocks/>
          </p:cNvCxnSpPr>
          <p:nvPr/>
        </p:nvCxnSpPr>
        <p:spPr>
          <a:xfrm>
            <a:off x="5769846" y="3872651"/>
            <a:ext cx="959176" cy="0"/>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29E0D4F-EC82-FBAE-2F63-73AB8CFF8378}"/>
              </a:ext>
            </a:extLst>
          </p:cNvPr>
          <p:cNvCxnSpPr>
            <a:cxnSpLocks/>
          </p:cNvCxnSpPr>
          <p:nvPr/>
        </p:nvCxnSpPr>
        <p:spPr>
          <a:xfrm flipV="1">
            <a:off x="5732697" y="3143965"/>
            <a:ext cx="984779" cy="10296"/>
          </a:xfrm>
          <a:prstGeom prst="straightConnector1">
            <a:avLst/>
          </a:prstGeom>
          <a:ln w="25400">
            <a:tailEnd type="triangle" w="lg"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4356720-C468-4F4B-E265-E44731AFCE44}"/>
              </a:ext>
            </a:extLst>
          </p:cNvPr>
          <p:cNvSpPr txBox="1"/>
          <p:nvPr/>
        </p:nvSpPr>
        <p:spPr>
          <a:xfrm>
            <a:off x="6728979" y="408022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a:t>
            </a:r>
          </a:p>
        </p:txBody>
      </p:sp>
      <p:sp>
        <p:nvSpPr>
          <p:cNvPr id="44" name="TextBox 43">
            <a:extLst>
              <a:ext uri="{FF2B5EF4-FFF2-40B4-BE49-F238E27FC236}">
                <a16:creationId xmlns:a16="http://schemas.microsoft.com/office/drawing/2014/main" id="{6F5ABEA4-A120-2B6F-7BC2-DBD59135A503}"/>
              </a:ext>
            </a:extLst>
          </p:cNvPr>
          <p:cNvSpPr txBox="1"/>
          <p:nvPr/>
        </p:nvSpPr>
        <p:spPr>
          <a:xfrm>
            <a:off x="6703645" y="3721768"/>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x[0] contents</a:t>
            </a:r>
          </a:p>
        </p:txBody>
      </p:sp>
      <p:sp>
        <p:nvSpPr>
          <p:cNvPr id="45" name="TextBox 44">
            <a:extLst>
              <a:ext uri="{FF2B5EF4-FFF2-40B4-BE49-F238E27FC236}">
                <a16:creationId xmlns:a16="http://schemas.microsoft.com/office/drawing/2014/main" id="{3D8B76FF-2A50-1184-21FB-238D5E09846E}"/>
              </a:ext>
            </a:extLst>
          </p:cNvPr>
          <p:cNvSpPr txBox="1"/>
          <p:nvPr/>
        </p:nvSpPr>
        <p:spPr>
          <a:xfrm>
            <a:off x="6717476" y="3004714"/>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Y contents</a:t>
            </a:r>
          </a:p>
        </p:txBody>
      </p:sp>
      <p:sp>
        <p:nvSpPr>
          <p:cNvPr id="46" name="TextBox 45">
            <a:extLst>
              <a:ext uri="{FF2B5EF4-FFF2-40B4-BE49-F238E27FC236}">
                <a16:creationId xmlns:a16="http://schemas.microsoft.com/office/drawing/2014/main" id="{FFC9785F-EF17-180B-200A-5E2C10175312}"/>
              </a:ext>
            </a:extLst>
          </p:cNvPr>
          <p:cNvSpPr txBox="1"/>
          <p:nvPr/>
        </p:nvSpPr>
        <p:spPr>
          <a:xfrm>
            <a:off x="8563781" y="3386024"/>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0x01008</a:t>
            </a:r>
          </a:p>
        </p:txBody>
      </p:sp>
      <p:sp>
        <p:nvSpPr>
          <p:cNvPr id="47" name="TextBox 46">
            <a:extLst>
              <a:ext uri="{FF2B5EF4-FFF2-40B4-BE49-F238E27FC236}">
                <a16:creationId xmlns:a16="http://schemas.microsoft.com/office/drawing/2014/main" id="{61FAFED6-EEDD-75EB-87E5-6D8FD696304D}"/>
              </a:ext>
            </a:extLst>
          </p:cNvPr>
          <p:cNvSpPr txBox="1"/>
          <p:nvPr/>
        </p:nvSpPr>
        <p:spPr>
          <a:xfrm>
            <a:off x="8563781" y="3016692"/>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0x0100c</a:t>
            </a:r>
          </a:p>
        </p:txBody>
      </p:sp>
      <p:sp>
        <p:nvSpPr>
          <p:cNvPr id="48" name="TextBox 47">
            <a:extLst>
              <a:ext uri="{FF2B5EF4-FFF2-40B4-BE49-F238E27FC236}">
                <a16:creationId xmlns:a16="http://schemas.microsoft.com/office/drawing/2014/main" id="{43108451-1DFE-9C9F-3F9B-DADF076B492C}"/>
              </a:ext>
            </a:extLst>
          </p:cNvPr>
          <p:cNvSpPr txBox="1"/>
          <p:nvPr/>
        </p:nvSpPr>
        <p:spPr>
          <a:xfrm>
            <a:off x="8577413" y="3724578"/>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0x01004</a:t>
            </a:r>
          </a:p>
        </p:txBody>
      </p:sp>
      <p:sp>
        <p:nvSpPr>
          <p:cNvPr id="49" name="TextBox 48">
            <a:extLst>
              <a:ext uri="{FF2B5EF4-FFF2-40B4-BE49-F238E27FC236}">
                <a16:creationId xmlns:a16="http://schemas.microsoft.com/office/drawing/2014/main" id="{17776BA0-7A9B-F03C-3BFC-162974BA64AA}"/>
              </a:ext>
            </a:extLst>
          </p:cNvPr>
          <p:cNvSpPr txBox="1"/>
          <p:nvPr/>
        </p:nvSpPr>
        <p:spPr>
          <a:xfrm>
            <a:off x="8609028" y="4035765"/>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0x01000</a:t>
            </a:r>
          </a:p>
        </p:txBody>
      </p:sp>
      <p:sp>
        <p:nvSpPr>
          <p:cNvPr id="50" name="Rectangle 49">
            <a:extLst>
              <a:ext uri="{FF2B5EF4-FFF2-40B4-BE49-F238E27FC236}">
                <a16:creationId xmlns:a16="http://schemas.microsoft.com/office/drawing/2014/main" id="{1BA323FD-4201-9F3E-D189-9B9D87D3A5BE}"/>
              </a:ext>
            </a:extLst>
          </p:cNvPr>
          <p:cNvSpPr/>
          <p:nvPr/>
        </p:nvSpPr>
        <p:spPr>
          <a:xfrm>
            <a:off x="4322046" y="3512674"/>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address of x</a:t>
            </a:r>
          </a:p>
          <a:p>
            <a:pPr algn="ctr"/>
            <a:r>
              <a:rPr lang="en-US" b="1" dirty="0">
                <a:solidFill>
                  <a:schemeClr val="tx2"/>
                </a:solidFill>
                <a:latin typeface="Courier New" panose="02070309020205020404" pitchFamily="49" charset="0"/>
                <a:cs typeface="Courier New" panose="02070309020205020404" pitchFamily="49" charset="0"/>
              </a:rPr>
              <a:t>0x01004</a:t>
            </a:r>
          </a:p>
          <a:p>
            <a:pPr algn="ctr"/>
            <a:endParaRPr lang="en-US" i="1" dirty="0">
              <a:solidFill>
                <a:schemeClr val="tx2"/>
              </a:solidFill>
            </a:endParaRPr>
          </a:p>
        </p:txBody>
      </p:sp>
      <p:sp>
        <p:nvSpPr>
          <p:cNvPr id="51" name="TextBox 50">
            <a:extLst>
              <a:ext uri="{FF2B5EF4-FFF2-40B4-BE49-F238E27FC236}">
                <a16:creationId xmlns:a16="http://schemas.microsoft.com/office/drawing/2014/main" id="{4FEB1866-AA5A-F74E-DB61-1E25BC733459}"/>
              </a:ext>
            </a:extLst>
          </p:cNvPr>
          <p:cNvSpPr txBox="1"/>
          <p:nvPr/>
        </p:nvSpPr>
        <p:spPr>
          <a:xfrm>
            <a:off x="6703646" y="3358657"/>
            <a:ext cx="1859937" cy="338554"/>
          </a:xfrm>
          <a:prstGeom prst="rect">
            <a:avLst/>
          </a:prstGeom>
          <a:solidFill>
            <a:schemeClr val="bg1"/>
          </a:solidFill>
          <a:ln w="25400">
            <a:solidFill>
              <a:schemeClr val="accent6"/>
            </a:solidFill>
          </a:ln>
        </p:spPr>
        <p:txBody>
          <a:bodyPr wrap="square" rtlCol="0">
            <a:spAutoFit/>
          </a:bodyPr>
          <a:lstStyle/>
          <a:p>
            <a:pPr algn="ctr"/>
            <a:r>
              <a:rPr lang="en-US" sz="1600" dirty="0">
                <a:solidFill>
                  <a:schemeClr val="tx2"/>
                </a:solidFill>
                <a:latin typeface="Consolas" panose="020B0609020204030204" pitchFamily="49" charset="0"/>
                <a:cs typeface="Consolas" panose="020B0609020204030204" pitchFamily="49" charset="0"/>
              </a:rPr>
              <a:t>x[1] contents</a:t>
            </a:r>
          </a:p>
        </p:txBody>
      </p:sp>
      <p:sp>
        <p:nvSpPr>
          <p:cNvPr id="52" name="TextBox 51">
            <a:extLst>
              <a:ext uri="{FF2B5EF4-FFF2-40B4-BE49-F238E27FC236}">
                <a16:creationId xmlns:a16="http://schemas.microsoft.com/office/drawing/2014/main" id="{766D61CE-28D3-16CB-C797-08EB0DADA8E8}"/>
              </a:ext>
            </a:extLst>
          </p:cNvPr>
          <p:cNvSpPr txBox="1"/>
          <p:nvPr/>
        </p:nvSpPr>
        <p:spPr>
          <a:xfrm>
            <a:off x="8588916" y="2499866"/>
            <a:ext cx="1071127"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0x01010</a:t>
            </a:r>
          </a:p>
        </p:txBody>
      </p:sp>
      <p:sp>
        <p:nvSpPr>
          <p:cNvPr id="53" name="TextBox 52">
            <a:extLst>
              <a:ext uri="{FF2B5EF4-FFF2-40B4-BE49-F238E27FC236}">
                <a16:creationId xmlns:a16="http://schemas.microsoft.com/office/drawing/2014/main" id="{9E614A1A-6C85-A08E-5C29-517C66AE33F4}"/>
              </a:ext>
            </a:extLst>
          </p:cNvPr>
          <p:cNvSpPr txBox="1"/>
          <p:nvPr/>
        </p:nvSpPr>
        <p:spPr>
          <a:xfrm>
            <a:off x="6737588" y="2840125"/>
            <a:ext cx="1859937" cy="338554"/>
          </a:xfrm>
          <a:prstGeom prst="rect">
            <a:avLst/>
          </a:prstGeom>
          <a:solidFill>
            <a:srgbClr val="2C895B"/>
          </a:solidFill>
          <a:ln w="25400">
            <a:solidFill>
              <a:schemeClr val="accent6"/>
            </a:solidFill>
          </a:ln>
        </p:spPr>
        <p:txBody>
          <a:bodyPr wrap="square" rtlCol="0">
            <a:spAutoFit/>
          </a:bodyPr>
          <a:lstStyle/>
          <a:p>
            <a:pPr algn="ctr"/>
            <a:r>
              <a:rPr lang="en-US" sz="1600" dirty="0">
                <a:solidFill>
                  <a:schemeClr val="bg1"/>
                </a:solidFill>
                <a:latin typeface="Consolas" panose="020B0609020204030204" pitchFamily="49" charset="0"/>
                <a:cs typeface="Consolas" panose="020B0609020204030204" pitchFamily="49" charset="0"/>
              </a:rPr>
              <a:t>x[1] contents</a:t>
            </a:r>
          </a:p>
        </p:txBody>
      </p:sp>
      <p:sp>
        <p:nvSpPr>
          <p:cNvPr id="54" name="Rectangle 53">
            <a:extLst>
              <a:ext uri="{FF2B5EF4-FFF2-40B4-BE49-F238E27FC236}">
                <a16:creationId xmlns:a16="http://schemas.microsoft.com/office/drawing/2014/main" id="{01E81A1F-0258-EAF8-9C71-D6CDA618DE7C}"/>
              </a:ext>
            </a:extLst>
          </p:cNvPr>
          <p:cNvSpPr/>
          <p:nvPr/>
        </p:nvSpPr>
        <p:spPr>
          <a:xfrm>
            <a:off x="4312404" y="2071415"/>
            <a:ext cx="1447800" cy="591142"/>
          </a:xfrm>
          <a:prstGeom prst="rect">
            <a:avLst/>
          </a:prstGeom>
          <a:solidFill>
            <a:srgbClr val="92D050">
              <a:alpha val="39825"/>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4</a:t>
            </a:r>
          </a:p>
        </p:txBody>
      </p:sp>
      <p:sp>
        <p:nvSpPr>
          <p:cNvPr id="55" name="TextBox 54">
            <a:extLst>
              <a:ext uri="{FF2B5EF4-FFF2-40B4-BE49-F238E27FC236}">
                <a16:creationId xmlns:a16="http://schemas.microsoft.com/office/drawing/2014/main" id="{BBA33EB2-90D4-DC6B-0B5B-DEF77B6C6DA4}"/>
              </a:ext>
            </a:extLst>
          </p:cNvPr>
          <p:cNvSpPr txBox="1"/>
          <p:nvPr/>
        </p:nvSpPr>
        <p:spPr>
          <a:xfrm>
            <a:off x="3948568" y="2180859"/>
            <a:ext cx="389850" cy="369332"/>
          </a:xfrm>
          <a:prstGeom prst="rect">
            <a:avLst/>
          </a:prstGeom>
          <a:noFill/>
        </p:spPr>
        <p:txBody>
          <a:bodyPr wrap="none" rtlCol="0">
            <a:spAutoFit/>
          </a:bodyPr>
          <a:lstStyle/>
          <a:p>
            <a:r>
              <a:rPr lang="en-US" dirty="0">
                <a:solidFill>
                  <a:srgbClr val="0070C0"/>
                </a:solidFill>
              </a:rPr>
              <a:t>r3</a:t>
            </a:r>
          </a:p>
        </p:txBody>
      </p:sp>
      <p:sp>
        <p:nvSpPr>
          <p:cNvPr id="56" name="TextBox 55">
            <a:extLst>
              <a:ext uri="{FF2B5EF4-FFF2-40B4-BE49-F238E27FC236}">
                <a16:creationId xmlns:a16="http://schemas.microsoft.com/office/drawing/2014/main" id="{34330879-9C6D-D134-07AE-016B3C702A05}"/>
              </a:ext>
            </a:extLst>
          </p:cNvPr>
          <p:cNvSpPr txBox="1"/>
          <p:nvPr/>
        </p:nvSpPr>
        <p:spPr>
          <a:xfrm>
            <a:off x="3868966" y="4358077"/>
            <a:ext cx="389850" cy="369332"/>
          </a:xfrm>
          <a:prstGeom prst="rect">
            <a:avLst/>
          </a:prstGeom>
          <a:noFill/>
        </p:spPr>
        <p:txBody>
          <a:bodyPr wrap="none" rtlCol="0">
            <a:spAutoFit/>
          </a:bodyPr>
          <a:lstStyle/>
          <a:p>
            <a:r>
              <a:rPr lang="en-US" dirty="0">
                <a:solidFill>
                  <a:srgbClr val="0070C0"/>
                </a:solidFill>
              </a:rPr>
              <a:t>r0</a:t>
            </a:r>
          </a:p>
        </p:txBody>
      </p:sp>
      <p:sp>
        <p:nvSpPr>
          <p:cNvPr id="57" name="Rectangle 56">
            <a:extLst>
              <a:ext uri="{FF2B5EF4-FFF2-40B4-BE49-F238E27FC236}">
                <a16:creationId xmlns:a16="http://schemas.microsoft.com/office/drawing/2014/main" id="{8CA0AA82-3F33-E1A8-E1B3-F25D1862997A}"/>
              </a:ext>
            </a:extLst>
          </p:cNvPr>
          <p:cNvSpPr/>
          <p:nvPr/>
        </p:nvSpPr>
        <p:spPr>
          <a:xfrm>
            <a:off x="4350274" y="4231065"/>
            <a:ext cx="1447800" cy="591142"/>
          </a:xfrm>
          <a:prstGeom prst="rect">
            <a:avLst/>
          </a:prstGeom>
          <a:solidFill>
            <a:srgbClr val="92D050">
              <a:alpha val="47989"/>
            </a:srgbClr>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tx2"/>
                </a:solidFill>
              </a:rPr>
              <a:t>?</a:t>
            </a:r>
            <a:endParaRPr lang="en-US" b="1" dirty="0">
              <a:solidFill>
                <a:schemeClr val="tx2"/>
              </a:solidFill>
              <a:latin typeface="Courier New" panose="02070309020205020404" pitchFamily="49" charset="0"/>
              <a:cs typeface="Courier New" panose="02070309020205020404" pitchFamily="49" charset="0"/>
            </a:endParaRPr>
          </a:p>
          <a:p>
            <a:pPr algn="ctr"/>
            <a:endParaRPr lang="en-US" i="1" dirty="0">
              <a:solidFill>
                <a:schemeClr val="tx2"/>
              </a:solidFill>
            </a:endParaRPr>
          </a:p>
        </p:txBody>
      </p:sp>
      <p:sp>
        <p:nvSpPr>
          <p:cNvPr id="59" name="Rectangle 58">
            <a:extLst>
              <a:ext uri="{FF2B5EF4-FFF2-40B4-BE49-F238E27FC236}">
                <a16:creationId xmlns:a16="http://schemas.microsoft.com/office/drawing/2014/main" id="{1AE6D160-6138-22AE-3D29-8A1777B9E346}"/>
              </a:ext>
            </a:extLst>
          </p:cNvPr>
          <p:cNvSpPr/>
          <p:nvPr/>
        </p:nvSpPr>
        <p:spPr>
          <a:xfrm>
            <a:off x="4355422" y="4215742"/>
            <a:ext cx="1447800" cy="591142"/>
          </a:xfrm>
          <a:prstGeom prst="rect">
            <a:avLst/>
          </a:prstGeom>
          <a:solidFill>
            <a:srgbClr val="2C895B"/>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i="1" dirty="0">
                <a:solidFill>
                  <a:schemeClr val="bg1"/>
                </a:solidFill>
              </a:rPr>
              <a:t>x[1] contents</a:t>
            </a:r>
          </a:p>
        </p:txBody>
      </p:sp>
      <p:sp>
        <p:nvSpPr>
          <p:cNvPr id="60" name="TextBox 59">
            <a:extLst>
              <a:ext uri="{FF2B5EF4-FFF2-40B4-BE49-F238E27FC236}">
                <a16:creationId xmlns:a16="http://schemas.microsoft.com/office/drawing/2014/main" id="{39157D90-89D5-D282-FCBE-AB1A6BEFE631}"/>
              </a:ext>
            </a:extLst>
          </p:cNvPr>
          <p:cNvSpPr txBox="1"/>
          <p:nvPr/>
        </p:nvSpPr>
        <p:spPr>
          <a:xfrm>
            <a:off x="6198377" y="3386024"/>
            <a:ext cx="447558" cy="369332"/>
          </a:xfrm>
          <a:prstGeom prst="rect">
            <a:avLst/>
          </a:prstGeom>
          <a:noFill/>
        </p:spPr>
        <p:txBody>
          <a:bodyPr wrap="none" rtlCol="0">
            <a:spAutoFit/>
          </a:bodyPr>
          <a:lstStyle/>
          <a:p>
            <a:r>
              <a:rPr lang="en-US" dirty="0"/>
              <a:t>+4</a:t>
            </a:r>
          </a:p>
        </p:txBody>
      </p:sp>
      <p:cxnSp>
        <p:nvCxnSpPr>
          <p:cNvPr id="62" name="Straight Arrow Connector 61">
            <a:extLst>
              <a:ext uri="{FF2B5EF4-FFF2-40B4-BE49-F238E27FC236}">
                <a16:creationId xmlns:a16="http://schemas.microsoft.com/office/drawing/2014/main" id="{CE485A83-D141-F057-1682-5391D66CD18D}"/>
              </a:ext>
            </a:extLst>
          </p:cNvPr>
          <p:cNvCxnSpPr>
            <a:cxnSpLocks/>
            <a:stCxn id="51" idx="1"/>
          </p:cNvCxnSpPr>
          <p:nvPr/>
        </p:nvCxnSpPr>
        <p:spPr>
          <a:xfrm flipH="1">
            <a:off x="5808370" y="3527934"/>
            <a:ext cx="895276" cy="1067328"/>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7B7EFBF-8783-3BB5-0329-78CA3E678E53}"/>
              </a:ext>
            </a:extLst>
          </p:cNvPr>
          <p:cNvCxnSpPr>
            <a:cxnSpLocks/>
            <a:endCxn id="53" idx="1"/>
          </p:cNvCxnSpPr>
          <p:nvPr/>
        </p:nvCxnSpPr>
        <p:spPr>
          <a:xfrm flipV="1">
            <a:off x="5803986" y="3009402"/>
            <a:ext cx="933602" cy="1206340"/>
          </a:xfrm>
          <a:prstGeom prst="straightConnector1">
            <a:avLst/>
          </a:prstGeom>
          <a:ln w="254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34" grpId="0"/>
      <p:bldP spid="53"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5222394" y="1132946"/>
            <a:ext cx="6876562" cy="338875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lsl</a:t>
            </a:r>
            <a:r>
              <a:rPr lang="en-US" sz="1600" dirty="0">
                <a:solidFill>
                  <a:srgbClr val="000000"/>
                </a:solidFill>
                <a:effectLst/>
                <a:latin typeface="Menlo" panose="020B0609030804020204" pitchFamily="49" charset="0"/>
              </a:rPr>
              <a:t>     r2, r2, 2       //convert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 to int size</a:t>
            </a: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str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4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1" y="-75579"/>
            <a:ext cx="8328685" cy="715294"/>
          </a:xfrm>
        </p:spPr>
        <p:txBody>
          <a:bodyPr/>
          <a:lstStyle/>
          <a:p>
            <a:r>
              <a:rPr lang="en-US" dirty="0"/>
              <a:t>Base Register + Register Offset Version</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609469" y="695420"/>
            <a:ext cx="4162057" cy="611772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a:t>
            </a:r>
            <a:r>
              <a:rPr lang="en-US" sz="1600" dirty="0" err="1">
                <a:solidFill>
                  <a:srgbClr val="000000"/>
                </a:solidFill>
                <a:effectLst/>
                <a:latin typeface="Menlo" panose="020B0609030804020204" pitchFamily="49" charset="0"/>
              </a:rPr>
              <a:t>icpy</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.type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int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dst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use as loop counter</a:t>
            </a:r>
          </a:p>
          <a:p>
            <a:r>
              <a:rPr lang="en-US" sz="1600" dirty="0">
                <a:solidFill>
                  <a:srgbClr val="000000"/>
                </a:solidFill>
                <a:effectLst/>
                <a:latin typeface="Menlo" panose="020B0609030804020204" pitchFamily="49" charset="0"/>
              </a:rPr>
              <a:t>    // r4 use as temp</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a:t>
            </a:r>
            <a:r>
              <a:rPr lang="en-US" sz="1600" dirty="0" err="1">
                <a:solidFill>
                  <a:srgbClr val="000000"/>
                </a:solidFill>
                <a:effectLst/>
                <a:latin typeface="Menlo" panose="020B0609030804020204" pitchFamily="49" charset="0"/>
              </a:rPr>
              <a:t>icpy</a:t>
            </a:r>
            <a:r>
              <a:rPr lang="en-US" sz="1600" dirty="0">
                <a:solidFill>
                  <a:srgbClr val="000000"/>
                </a:solidFill>
                <a:effectLst/>
                <a:latin typeface="Menlo" panose="020B0609030804020204" pitchFamily="49" charset="0"/>
              </a:rPr>
              <a:t>, (. - </a:t>
            </a:r>
            <a:r>
              <a:rPr lang="en-US" sz="1600" dirty="0" err="1">
                <a:solidFill>
                  <a:srgbClr val="000000"/>
                </a:solidFill>
                <a:effectLst/>
                <a:latin typeface="Menlo" panose="020B0609030804020204" pitchFamily="49" charset="0"/>
              </a:rPr>
              <a:t>cpy</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4711862" y="2785799"/>
            <a:ext cx="1299410" cy="771450"/>
          </a:xfrm>
          <a:prstGeom prst="uturnArrow">
            <a:avLst>
              <a:gd name="adj1" fmla="val 4237"/>
              <a:gd name="adj2" fmla="val 10700"/>
              <a:gd name="adj3" fmla="val 25000"/>
              <a:gd name="adj4" fmla="val 43750"/>
              <a:gd name="adj5" fmla="val 58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8660675" y="3744621"/>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D79F11DE-C2F2-8FAB-972C-744D3FEACA6E}"/>
              </a:ext>
            </a:extLst>
          </p:cNvPr>
          <p:cNvSpPr txBox="1"/>
          <p:nvPr/>
        </p:nvSpPr>
        <p:spPr>
          <a:xfrm>
            <a:off x="8328685" y="1273094"/>
            <a:ext cx="1672253"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pre loop guard</a:t>
            </a:r>
          </a:p>
        </p:txBody>
      </p:sp>
      <p:sp>
        <p:nvSpPr>
          <p:cNvPr id="5" name="TextBox 4">
            <a:extLst>
              <a:ext uri="{FF2B5EF4-FFF2-40B4-BE49-F238E27FC236}">
                <a16:creationId xmlns:a16="http://schemas.microsoft.com/office/drawing/2014/main" id="{BA0685B6-6FC7-C89A-EDEC-37CCC0A88346}"/>
              </a:ext>
            </a:extLst>
          </p:cNvPr>
          <p:cNvSpPr txBox="1"/>
          <p:nvPr/>
        </p:nvSpPr>
        <p:spPr>
          <a:xfrm>
            <a:off x="6950596" y="4991845"/>
            <a:ext cx="2214215" cy="646331"/>
          </a:xfrm>
          <a:prstGeom prst="rect">
            <a:avLst/>
          </a:prstGeom>
          <a:solidFill>
            <a:schemeClr val="accent4">
              <a:lumMod val="20000"/>
              <a:lumOff val="80000"/>
            </a:schemeClr>
          </a:solidFill>
          <a:ln>
            <a:solidFill>
              <a:srgbClr val="0070C0"/>
            </a:solidFill>
          </a:ln>
        </p:spPr>
        <p:txBody>
          <a:bodyPr wrap="square" rtlCol="0">
            <a:spAutoFit/>
          </a:bodyPr>
          <a:lstStyle/>
          <a:p>
            <a:r>
              <a:rPr lang="en-US" dirty="0"/>
              <a:t>one increment covers both arrays</a:t>
            </a:r>
          </a:p>
        </p:txBody>
      </p:sp>
    </p:spTree>
    <p:extLst>
      <p:ext uri="{BB962C8B-B14F-4D97-AF65-F5344CB8AC3E}">
        <p14:creationId xmlns:p14="http://schemas.microsoft.com/office/powerpoint/2010/main" val="87744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496577" y="79997"/>
            <a:ext cx="10515600" cy="413989"/>
          </a:xfrm>
        </p:spPr>
        <p:txBody>
          <a:bodyPr/>
          <a:lstStyle/>
          <a:p>
            <a:r>
              <a:rPr lang="en-US" dirty="0"/>
              <a:t>Base Register + Register Offset With chars</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3292" y="1243727"/>
            <a:ext cx="5747744" cy="4370546"/>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stdio.h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#include &lt;</a:t>
            </a:r>
            <a:r>
              <a:rPr lang="en-US" dirty="0" err="1">
                <a:solidFill>
                  <a:srgbClr val="000000"/>
                </a:solidFill>
                <a:effectLst/>
                <a:latin typeface="Menlo" panose="020B0609030804020204" pitchFamily="49" charset="0"/>
              </a:rPr>
              <a:t>stdlib.h</a:t>
            </a:r>
            <a:r>
              <a:rPr lang="en-US" dirty="0">
                <a:solidFill>
                  <a:srgbClr val="000000"/>
                </a:solidFill>
                <a:effectLst/>
                <a:latin typeface="Menlo" panose="020B0609030804020204" pitchFamily="49" charset="0"/>
              </a:rPr>
              <a:t>&gt;</a:t>
            </a:r>
          </a:p>
          <a:p>
            <a:r>
              <a:rPr lang="en-US" dirty="0">
                <a:solidFill>
                  <a:srgbClr val="000000"/>
                </a:solidFill>
                <a:effectLst/>
                <a:latin typeface="Menlo" panose="020B0609030804020204" pitchFamily="49" charset="0"/>
              </a:rPr>
              <a:t>#define SZ 6</a:t>
            </a:r>
          </a:p>
          <a:p>
            <a:r>
              <a:rPr lang="en-US" dirty="0">
                <a:solidFill>
                  <a:srgbClr val="000000"/>
                </a:solidFill>
                <a:effectLst/>
                <a:latin typeface="Menlo" panose="020B0609030804020204" pitchFamily="49" charset="0"/>
              </a:rPr>
              <a:t>void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(char *, char *, int);</a:t>
            </a:r>
          </a:p>
          <a:p>
            <a:r>
              <a:rPr lang="en-US" dirty="0">
                <a:solidFill>
                  <a:srgbClr val="000000"/>
                </a:solidFill>
                <a:effectLst/>
                <a:latin typeface="Menlo" panose="020B0609030804020204" pitchFamily="49" charset="0"/>
              </a:rPr>
              <a:t>int main(void)</a:t>
            </a:r>
          </a:p>
          <a:p>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[SZ] = </a:t>
            </a:r>
          </a:p>
          <a:p>
            <a:r>
              <a:rPr lang="en-US" dirty="0">
                <a:solidFill>
                  <a:srgbClr val="000000"/>
                </a:solidFill>
                <a:latin typeface="Menlo" panose="020B0609030804020204" pitchFamily="49" charset="0"/>
              </a:rPr>
              <a:t>	</a:t>
            </a:r>
            <a:r>
              <a:rPr lang="en-US" dirty="0">
                <a:solidFill>
                  <a:srgbClr val="000000"/>
                </a:solidFill>
                <a:effectLst/>
                <a:latin typeface="Menlo" panose="020B0609030804020204" pitchFamily="49" charset="0"/>
              </a:rPr>
              <a:t>{'a', 'b', 'c', 'd', 'e', '\0'};</a:t>
            </a:r>
          </a:p>
          <a:p>
            <a:r>
              <a:rPr lang="en-US" dirty="0">
                <a:solidFill>
                  <a:srgbClr val="000000"/>
                </a:solidFill>
                <a:effectLst/>
                <a:latin typeface="Menlo" panose="020B0609030804020204" pitchFamily="49" charset="0"/>
              </a:rPr>
              <a:t>    char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[SZ];</a:t>
            </a:r>
          </a:p>
          <a:p>
            <a:br>
              <a:rPr lang="en-US" dirty="0">
                <a:solidFill>
                  <a:srgbClr val="000000"/>
                </a:solidFill>
                <a:effectLst/>
                <a:latin typeface="Menlo" panose="020B0609030804020204" pitchFamily="49" charset="0"/>
              </a:rPr>
            </a:b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cpy</a:t>
            </a:r>
            <a:r>
              <a:rPr lang="en-US" dirty="0">
                <a:solidFill>
                  <a:srgbClr val="000000"/>
                </a:solidFill>
                <a:effectLst/>
                <a:latin typeface="Menlo" panose="020B0609030804020204" pitchFamily="49" charset="0"/>
              </a:rPr>
              <a:t>(</a:t>
            </a:r>
            <a:r>
              <a:rPr lang="en-US" dirty="0" err="1">
                <a:solidFill>
                  <a:srgbClr val="000000"/>
                </a:solidFill>
                <a:effectLst/>
                <a:latin typeface="Menlo" panose="020B0609030804020204" pitchFamily="49" charset="0"/>
              </a:rPr>
              <a:t>src</a:t>
            </a:r>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 SZ);</a:t>
            </a:r>
          </a:p>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("%s\n", </a:t>
            </a:r>
            <a:r>
              <a:rPr lang="en-US" dirty="0" err="1">
                <a:solidFill>
                  <a:srgbClr val="000000"/>
                </a:solidFill>
                <a:effectLst/>
                <a:latin typeface="Menlo" panose="020B0609030804020204" pitchFamily="49" charset="0"/>
              </a:rPr>
              <a:t>dst</a:t>
            </a:r>
            <a:r>
              <a:rPr lang="en-US" dirty="0">
                <a:solidFill>
                  <a:srgbClr val="000000"/>
                </a:solidFill>
                <a:effectLst/>
                <a:latin typeface="Menlo" panose="020B0609030804020204" pitchFamily="49" charset="0"/>
              </a:rPr>
              <a:t>);</a:t>
            </a:r>
          </a:p>
          <a:p>
            <a:r>
              <a:rPr lang="en-US" dirty="0">
                <a:solidFill>
                  <a:srgbClr val="000000"/>
                </a:solidFill>
                <a:effectLst/>
                <a:latin typeface="Menlo" panose="020B0609030804020204" pitchFamily="49" charset="0"/>
              </a:rPr>
              <a:t>    return EXIT_SUCCESS;</a:t>
            </a:r>
          </a:p>
          <a:p>
            <a:r>
              <a:rPr lang="en-US" dirty="0">
                <a:solidFill>
                  <a:srgbClr val="000000"/>
                </a:solidFill>
                <a:effectLst/>
                <a:latin typeface="Menlo" panose="020B060903080402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2" name="Rounded Rectangle 1">
            <a:extLst>
              <a:ext uri="{FF2B5EF4-FFF2-40B4-BE49-F238E27FC236}">
                <a16:creationId xmlns:a16="http://schemas.microsoft.com/office/drawing/2014/main" id="{5BE0EE95-EDB2-993A-B4D4-C57A7CBCE64A}"/>
              </a:ext>
            </a:extLst>
          </p:cNvPr>
          <p:cNvSpPr/>
          <p:nvPr/>
        </p:nvSpPr>
        <p:spPr bwMode="auto">
          <a:xfrm>
            <a:off x="5640196" y="1388105"/>
            <a:ext cx="6437623" cy="3135392"/>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     </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            // initialize counter</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    // load from </a:t>
            </a:r>
            <a:r>
              <a:rPr lang="en-US" sz="1600" dirty="0" err="1">
                <a:solidFill>
                  <a:srgbClr val="000000"/>
                </a:solidFill>
                <a:effectLst/>
                <a:latin typeface="Menlo" panose="020B0609030804020204" pitchFamily="49" charset="0"/>
              </a:rPr>
              <a:t>src</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strb</a:t>
            </a:r>
            <a:r>
              <a:rPr lang="en-US" sz="1600" dirty="0">
                <a:solidFill>
                  <a:srgbClr val="000000"/>
                </a:solidFill>
                <a:effectLst/>
                <a:latin typeface="Menlo" panose="020B0609030804020204" pitchFamily="49" charset="0"/>
              </a:rPr>
              <a:t>     r4, [r1, r3]    // store to </a:t>
            </a:r>
            <a:r>
              <a:rPr lang="en-US" sz="1600" dirty="0" err="1">
                <a:solidFill>
                  <a:srgbClr val="000000"/>
                </a:solidFill>
                <a:effectLst/>
                <a:latin typeface="Menlo" panose="020B0609030804020204" pitchFamily="49" charset="0"/>
              </a:rPr>
              <a:t>dest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r3, r3, 1        // counter++</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r2           // count &lt;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latin typeface="Menlo" panose="020B0609030804020204" pitchFamily="49" charset="0"/>
              </a:rPr>
              <a:t>.</a:t>
            </a:r>
            <a:r>
              <a:rPr lang="en-US" sz="1600" dirty="0" err="1">
                <a:solidFill>
                  <a:srgbClr val="000000"/>
                </a:solidFill>
                <a:latin typeface="Menlo" panose="020B0609030804020204" pitchFamily="49" charset="0"/>
              </a:rPr>
              <a:t>Ldone</a:t>
            </a:r>
            <a:r>
              <a:rPr lang="en-US" sz="1600" dirty="0">
                <a:solidFill>
                  <a:srgbClr val="000000"/>
                </a:solidFill>
                <a:latin typeface="Menlo" panose="020B0609030804020204" pitchFamily="49" charset="0"/>
              </a:rPr>
              <a:t>:</a:t>
            </a:r>
            <a:r>
              <a:rPr lang="en-US" sz="1600" dirty="0">
                <a:solidFill>
                  <a:srgbClr val="000000"/>
                </a:solidFill>
                <a:effectLst/>
                <a:latin typeface="Menlo" panose="020B0609030804020204" pitchFamily="49" charset="0"/>
              </a:rPr>
              <a:t>    </a:t>
            </a:r>
          </a:p>
        </p:txBody>
      </p:sp>
    </p:spTree>
    <p:extLst>
      <p:ext uri="{BB962C8B-B14F-4D97-AF65-F5344CB8AC3E}">
        <p14:creationId xmlns:p14="http://schemas.microsoft.com/office/powerpoint/2010/main" val="348882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9EB938-0280-7F47-8519-25B44609CED2}"/>
              </a:ext>
            </a:extLst>
          </p:cNvPr>
          <p:cNvSpPr>
            <a:spLocks noGrp="1"/>
          </p:cNvSpPr>
          <p:nvPr>
            <p:ph type="title"/>
          </p:nvPr>
        </p:nvSpPr>
        <p:spPr>
          <a:xfrm>
            <a:off x="337381" y="461732"/>
            <a:ext cx="11252107" cy="503007"/>
          </a:xfrm>
        </p:spPr>
        <p:txBody>
          <a:bodyPr/>
          <a:lstStyle/>
          <a:p>
            <a:r>
              <a:rPr lang="en-US" dirty="0"/>
              <a:t>Reference: Addressing Mode Summary for use in CSE30</a:t>
            </a:r>
          </a:p>
        </p:txBody>
      </p:sp>
      <p:graphicFrame>
        <p:nvGraphicFramePr>
          <p:cNvPr id="4" name="Content Placeholder 7">
            <a:extLst>
              <a:ext uri="{FF2B5EF4-FFF2-40B4-BE49-F238E27FC236}">
                <a16:creationId xmlns:a16="http://schemas.microsoft.com/office/drawing/2014/main" id="{A2E693A9-3214-BC48-8756-318417FA235E}"/>
              </a:ext>
            </a:extLst>
          </p:cNvPr>
          <p:cNvGraphicFramePr>
            <a:graphicFrameLocks/>
          </p:cNvGraphicFramePr>
          <p:nvPr/>
        </p:nvGraphicFramePr>
        <p:xfrm>
          <a:off x="163503" y="1233997"/>
          <a:ext cx="11121062" cy="4998720"/>
        </p:xfrm>
        <a:graphic>
          <a:graphicData uri="http://schemas.openxmlformats.org/drawingml/2006/table">
            <a:tbl>
              <a:tblPr firstRow="1" bandRow="1">
                <a:tableStyleId>{9DCAF9ED-07DC-4A11-8D7F-57B35C25682E}</a:tableStyleId>
              </a:tblPr>
              <a:tblGrid>
                <a:gridCol w="3397207">
                  <a:extLst>
                    <a:ext uri="{9D8B030D-6E8A-4147-A177-3AD203B41FA5}">
                      <a16:colId xmlns:a16="http://schemas.microsoft.com/office/drawing/2014/main" val="503186759"/>
                    </a:ext>
                  </a:extLst>
                </a:gridCol>
                <a:gridCol w="3650366">
                  <a:extLst>
                    <a:ext uri="{9D8B030D-6E8A-4147-A177-3AD203B41FA5}">
                      <a16:colId xmlns:a16="http://schemas.microsoft.com/office/drawing/2014/main" val="3732785564"/>
                    </a:ext>
                  </a:extLst>
                </a:gridCol>
                <a:gridCol w="4073489">
                  <a:extLst>
                    <a:ext uri="{9D8B030D-6E8A-4147-A177-3AD203B41FA5}">
                      <a16:colId xmlns:a16="http://schemas.microsoft.com/office/drawing/2014/main" val="4142042833"/>
                    </a:ext>
                  </a:extLst>
                </a:gridCol>
              </a:tblGrid>
              <a:tr h="370840">
                <a:tc>
                  <a:txBody>
                    <a:bodyPr/>
                    <a:lstStyle/>
                    <a:p>
                      <a:pPr algn="ctr"/>
                      <a:r>
                        <a:rPr lang="en-US" sz="2200" dirty="0">
                          <a:solidFill>
                            <a:schemeClr val="bg1"/>
                          </a:solidFill>
                        </a:rPr>
                        <a:t>index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tc>
                  <a:txBody>
                    <a:bodyPr/>
                    <a:lstStyle/>
                    <a:p>
                      <a:pPr algn="ctr"/>
                      <a:r>
                        <a:rPr lang="en-US" sz="2200" dirty="0">
                          <a:solidFill>
                            <a:schemeClr val="bg1"/>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solidFill>
                  </a:tcPr>
                </a:tc>
                <a:extLst>
                  <a:ext uri="{0D108BD9-81ED-4DB2-BD59-A6C34878D82A}">
                    <a16:rowId xmlns:a16="http://schemas.microsoft.com/office/drawing/2014/main" val="40071159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587854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+ 4]</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81423635"/>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r1</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9653659"/>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immediate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+ 4]  </a:t>
                      </a:r>
                      <a:r>
                        <a:rPr lang="en-US" sz="2200" b="0" i="0" dirty="0">
                          <a:solidFill>
                            <a:schemeClr val="tx2"/>
                          </a:solidFill>
                          <a:latin typeface="Consolas" panose="020B0609020204030204" pitchFamily="49" charset="0"/>
                          <a:cs typeface="Consolas" panose="020B0609020204030204" pitchFamily="49" charset="0"/>
                        </a:rPr>
                        <a:t>r1</a:t>
                      </a:r>
                      <a:endParaRPr lang="en-US" sz="2200" b="0" i="0" dirty="0">
                        <a:solidFill>
                          <a:schemeClr val="tx2"/>
                        </a:solidFill>
                        <a:latin typeface="Consolas" panose="020B0609020204030204" pitchFamily="49" charset="0"/>
                        <a:cs typeface="Consolas" panose="020B0609020204030204" pitchFamily="49" charset="0"/>
                        <a:sym typeface="Wingdings" pitchFamily="2" charset="2"/>
                      </a:endParaRP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50116153"/>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a:t>
                      </a:r>
                      <a:r>
                        <a:rPr lang="en-US" sz="2200" b="0" i="0" dirty="0" err="1">
                          <a:solidFill>
                            <a:schemeClr val="tx2"/>
                          </a:solidFill>
                          <a:latin typeface="Consolas" panose="020B0609020204030204" pitchFamily="49" charset="0"/>
                          <a:cs typeface="Consolas" panose="020B0609020204030204" pitchFamily="49" charset="0"/>
                        </a:rPr>
                        <a:t>ldr</a:t>
                      </a:r>
                      <a:r>
                        <a:rPr lang="en-US" sz="2200" b="0" i="0" dirty="0">
                          <a:solidFill>
                            <a:schemeClr val="tx2"/>
                          </a:solidFill>
                          <a:latin typeface="Consolas" panose="020B0609020204030204" pitchFamily="49" charset="0"/>
                          <a:cs typeface="Consolas" panose="020B0609020204030204" pitchFamily="49" charset="0"/>
                        </a:rPr>
                        <a:t>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memory[r0 +- r2]</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97776251"/>
                  </a:ext>
                </a:extLst>
              </a:tr>
              <a:tr h="370840">
                <a:tc>
                  <a:txBody>
                    <a:bodyPr/>
                    <a:lstStyle/>
                    <a:p>
                      <a:pPr algn="ctr"/>
                      <a:r>
                        <a:rPr lang="en-US" sz="2200" b="0" i="0" dirty="0">
                          <a:solidFill>
                            <a:schemeClr val="tx2"/>
                          </a:solidFill>
                          <a:latin typeface="Consolas" panose="020B0609020204030204" pitchFamily="49" charset="0"/>
                          <a:cs typeface="Consolas" panose="020B0609020204030204" pitchFamily="49" charset="0"/>
                        </a:rPr>
                        <a:t>Pre-index register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l"/>
                      <a:r>
                        <a:rPr lang="en-US" sz="2200" b="0" i="0" dirty="0">
                          <a:solidFill>
                            <a:schemeClr val="tx2"/>
                          </a:solidFill>
                          <a:latin typeface="Consolas" panose="020B0609020204030204" pitchFamily="49" charset="0"/>
                          <a:cs typeface="Consolas" panose="020B0609020204030204" pitchFamily="49" charset="0"/>
                        </a:rPr>
                        <a:t> str r1, [r0, +-r2]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memory[r0 +- r2]  </a:t>
                      </a:r>
                      <a:r>
                        <a:rPr lang="en-US" sz="2200" b="0" i="0" dirty="0">
                          <a:solidFill>
                            <a:schemeClr val="tx2"/>
                          </a:solidFill>
                          <a:latin typeface="Consolas" panose="020B0609020204030204" pitchFamily="49" charset="0"/>
                          <a:cs typeface="Consolas" panose="020B0609020204030204" pitchFamily="49" charset="0"/>
                        </a:rPr>
                        <a:t>r1 </a:t>
                      </a:r>
                      <a:r>
                        <a:rPr lang="en-US" sz="2200" b="0" i="0" dirty="0">
                          <a:solidFill>
                            <a:schemeClr val="tx2"/>
                          </a:solidFill>
                          <a:latin typeface="Consolas" panose="020B0609020204030204" pitchFamily="49" charset="0"/>
                          <a:cs typeface="Consolas" panose="020B0609020204030204" pitchFamily="49" charset="0"/>
                          <a:sym typeface="Wingdings" pitchFamily="2" charset="2"/>
                        </a:rPr>
                        <a:t> </a:t>
                      </a:r>
                    </a:p>
                    <a:p>
                      <a:pPr algn="ctr"/>
                      <a:r>
                        <a:rPr lang="en-US" sz="2200" b="0" i="0" dirty="0">
                          <a:solidFill>
                            <a:schemeClr val="tx2"/>
                          </a:solidFill>
                          <a:latin typeface="Consolas" panose="020B0609020204030204" pitchFamily="49" charset="0"/>
                          <a:cs typeface="Consolas" panose="020B0609020204030204" pitchFamily="49" charset="0"/>
                          <a:sym typeface="Wingdings" pitchFamily="2" charset="2"/>
                        </a:rPr>
                        <a:t>r0 is unchanged</a:t>
                      </a:r>
                      <a:endParaRPr lang="en-US" sz="2200" b="0" i="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260711884"/>
                  </a:ext>
                </a:extLst>
              </a:tr>
            </a:tbl>
          </a:graphicData>
        </a:graphic>
      </p:graphicFrame>
      <p:sp>
        <p:nvSpPr>
          <p:cNvPr id="5" name="TextBox 4">
            <a:extLst>
              <a:ext uri="{FF2B5EF4-FFF2-40B4-BE49-F238E27FC236}">
                <a16:creationId xmlns:a16="http://schemas.microsoft.com/office/drawing/2014/main" id="{FF1E2602-0253-DE45-A9BD-05390B48E26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76530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A6DBEC9-405A-33BB-D5FA-8621F062DE82}"/>
              </a:ext>
            </a:extLst>
          </p:cNvPr>
          <p:cNvSpPr/>
          <p:nvPr/>
        </p:nvSpPr>
        <p:spPr bwMode="auto">
          <a:xfrm>
            <a:off x="2212948" y="3627596"/>
            <a:ext cx="6391122" cy="3230404"/>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count(char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0;</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for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 0;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a:t>
            </a:r>
            <a:r>
              <a:rPr lang="en-US" dirty="0" err="1">
                <a:solidFill>
                  <a:schemeClr val="tx2"/>
                </a:solidFill>
                <a:latin typeface="Consolas" panose="020B0609020204030204" pitchFamily="49" charset="0"/>
                <a:cs typeface="Consolas" panose="020B0609020204030204" pitchFamily="49" charset="0"/>
              </a:rPr>
              <a:t>len</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if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&gt;= 'A') &amp;&amp; (</a:t>
            </a:r>
            <a:r>
              <a:rPr lang="en-US" dirty="0" err="1">
                <a:solidFill>
                  <a:schemeClr val="tx2"/>
                </a:solidFill>
                <a:latin typeface="Consolas" panose="020B0609020204030204" pitchFamily="49" charset="0"/>
                <a:cs typeface="Consolas" panose="020B0609020204030204" pitchFamily="49" charset="0"/>
              </a:rPr>
              <a:t>ptr</a:t>
            </a:r>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i</a:t>
            </a:r>
            <a:r>
              <a:rPr lang="en-US" dirty="0">
                <a:solidFill>
                  <a:schemeClr val="tx2"/>
                </a:solidFill>
                <a:latin typeface="Consolas" panose="020B0609020204030204" pitchFamily="49" charset="0"/>
                <a:cs typeface="Consolas" panose="020B0609020204030204" pitchFamily="49" charset="0"/>
              </a:rPr>
              <a:t>] &lt;= 'Z'))</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a:t>
            </a:r>
          </a:p>
          <a:p>
            <a:r>
              <a:rPr lang="en-US" dirty="0">
                <a:solidFill>
                  <a:schemeClr val="tx2"/>
                </a:solidFill>
                <a:latin typeface="Consolas" panose="020B0609020204030204" pitchFamily="49" charset="0"/>
                <a:cs typeface="Consolas" panose="020B0609020204030204" pitchFamily="49" charset="0"/>
              </a:rPr>
              <a:t>    return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210208"/>
            <a:ext cx="9799455" cy="436880"/>
          </a:xfrm>
        </p:spPr>
        <p:txBody>
          <a:bodyPr/>
          <a:lstStyle/>
          <a:p>
            <a:r>
              <a:rPr lang="en-US" dirty="0"/>
              <a:t>Base Register Addressing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1360934" y="642563"/>
            <a:ext cx="9176437" cy="2945368"/>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stdio.h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#include &lt;</a:t>
            </a:r>
            <a:r>
              <a:rPr lang="en-US" dirty="0" err="1">
                <a:solidFill>
                  <a:schemeClr val="tx2"/>
                </a:solidFill>
                <a:latin typeface="Consolas" panose="020B0609020204030204" pitchFamily="49" charset="0"/>
                <a:cs typeface="Consolas" panose="020B0609020204030204" pitchFamily="49" charset="0"/>
              </a:rPr>
              <a:t>stdlib.h</a:t>
            </a:r>
            <a:r>
              <a:rPr lang="en-US" dirty="0">
                <a:solidFill>
                  <a:schemeClr val="tx2"/>
                </a:solidFill>
                <a:latin typeface="Consolas" panose="020B0609020204030204" pitchFamily="49" charset="0"/>
                <a:cs typeface="Consolas" panose="020B0609020204030204" pitchFamily="49" charset="0"/>
              </a:rPr>
              <a:t>&gt;</a:t>
            </a:r>
          </a:p>
          <a:p>
            <a:r>
              <a:rPr lang="en-US" dirty="0">
                <a:solidFill>
                  <a:schemeClr val="tx2"/>
                </a:solidFill>
                <a:latin typeface="Consolas" panose="020B0609020204030204" pitchFamily="49" charset="0"/>
                <a:cs typeface="Consolas" panose="020B0609020204030204" pitchFamily="49" charset="0"/>
              </a:rPr>
              <a:t>int count(char *, int);</a:t>
            </a:r>
          </a:p>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char msg[] ="Hello CSE30! We Are </a:t>
            </a:r>
            <a:r>
              <a:rPr lang="en-US" dirty="0" err="1">
                <a:solidFill>
                  <a:schemeClr val="tx2"/>
                </a:solidFill>
                <a:latin typeface="Consolas" panose="020B0609020204030204" pitchFamily="49" charset="0"/>
                <a:cs typeface="Consolas" panose="020B0609020204030204" pitchFamily="49" charset="0"/>
              </a:rPr>
              <a:t>CountinG</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UpPER</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cASe</a:t>
            </a:r>
            <a:r>
              <a:rPr lang="en-US" dirty="0">
                <a:solidFill>
                  <a:schemeClr val="tx2"/>
                </a:solidFill>
                <a:latin typeface="Consolas" panose="020B0609020204030204" pitchFamily="49" charset="0"/>
                <a:cs typeface="Consolas" panose="020B0609020204030204" pitchFamily="49" charset="0"/>
              </a:rPr>
              <a:t> letters!";</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rgbClr val="000000"/>
                </a:solidFill>
                <a:effectLst/>
                <a:latin typeface="Menlo" panose="020B0609030804020204" pitchFamily="49" charset="0"/>
              </a:rPr>
              <a:t>printf</a:t>
            </a:r>
            <a:r>
              <a:rPr lang="en-US" dirty="0">
                <a:solidFill>
                  <a:srgbClr val="000000"/>
                </a:solidFill>
                <a:effectLst/>
                <a:latin typeface="Menlo" panose="020B0609030804020204" pitchFamily="49" charset="0"/>
              </a:rPr>
              <a:t>("%d\n", count(msg, </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r>
              <a:rPr lang="en-US" dirty="0" err="1">
                <a:solidFill>
                  <a:srgbClr val="000000"/>
                </a:solidFill>
                <a:effectLst/>
                <a:latin typeface="Menlo" panose="020B0609030804020204" pitchFamily="49" charset="0"/>
              </a:rPr>
              <a:t>sizeof</a:t>
            </a:r>
            <a:r>
              <a:rPr lang="en-US" dirty="0">
                <a:solidFill>
                  <a:srgbClr val="000000"/>
                </a:solidFill>
                <a:effectLst/>
                <a:latin typeface="Menlo" panose="020B0609030804020204" pitchFamily="49" charset="0"/>
              </a:rPr>
              <a:t>(*msg)));</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3069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5AFE72B2-4B7F-F997-0163-B17FDAC21425}"/>
              </a:ext>
            </a:extLst>
          </p:cNvPr>
          <p:cNvSpPr/>
          <p:nvPr/>
        </p:nvSpPr>
        <p:spPr bwMode="auto">
          <a:xfrm>
            <a:off x="7259478" y="206627"/>
            <a:ext cx="3994493" cy="6368713"/>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mov     r2,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r1, 0</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mov     r3, 0</a:t>
            </a: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Lfor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r3, r1</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bge</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Ldone</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ldrb</a:t>
            </a:r>
            <a:r>
              <a:rPr lang="en-US" sz="1600" dirty="0">
                <a:solidFill>
                  <a:srgbClr val="000000"/>
                </a:solidFill>
                <a:effectLst/>
                <a:latin typeface="Menlo" panose="020B0609030804020204" pitchFamily="49" charset="0"/>
              </a:rPr>
              <a:t>    r4, [r0, r3]</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'A'</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blt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cmp</a:t>
            </a:r>
            <a:r>
              <a:rPr lang="en-US" sz="1600" dirty="0">
                <a:solidFill>
                  <a:srgbClr val="000000"/>
                </a:solidFill>
                <a:effectLst/>
                <a:latin typeface="Menlo" panose="020B0609030804020204" pitchFamily="49" charset="0"/>
              </a:rPr>
              <a:t>     r4, 'Z'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bgt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Lendif</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add     r2, r2, 1</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Lendif</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r3, r3, 1</a:t>
            </a:r>
          </a:p>
          <a:p>
            <a:r>
              <a:rPr lang="en-US" sz="1600" dirty="0">
                <a:solidFill>
                  <a:srgbClr val="000000"/>
                </a:solidFill>
                <a:effectLst/>
                <a:latin typeface="Menlo" panose="020B0609030804020204" pitchFamily="49" charset="0"/>
              </a:rPr>
              <a:t>    b       .</a:t>
            </a:r>
            <a:r>
              <a:rPr lang="en-US" sz="1600" dirty="0" err="1">
                <a:solidFill>
                  <a:srgbClr val="000000"/>
                </a:solidFill>
                <a:effectLst/>
                <a:latin typeface="Menlo" panose="020B0609030804020204" pitchFamily="49" charset="0"/>
              </a:rPr>
              <a:t>Lfor</a:t>
            </a:r>
            <a:endParaRPr lang="en-US" sz="1600" dirty="0">
              <a:solidFill>
                <a:srgbClr val="000000"/>
              </a:solidFill>
              <a:effectLst/>
              <a:latin typeface="Menlo" panose="020B0609030804020204" pitchFamily="49" charset="0"/>
            </a:endParaRP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Ldone</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mov     r0, r2           </a:t>
            </a:r>
          </a:p>
        </p:txBody>
      </p:sp>
      <p:sp>
        <p:nvSpPr>
          <p:cNvPr id="3" name="Title 2">
            <a:extLst>
              <a:ext uri="{FF2B5EF4-FFF2-40B4-BE49-F238E27FC236}">
                <a16:creationId xmlns:a16="http://schemas.microsoft.com/office/drawing/2014/main" id="{DD1E1FEE-4AF2-524C-8D81-BD42412043C5}"/>
              </a:ext>
            </a:extLst>
          </p:cNvPr>
          <p:cNvSpPr>
            <a:spLocks noGrp="1"/>
          </p:cNvSpPr>
          <p:nvPr>
            <p:ph type="title"/>
          </p:nvPr>
        </p:nvSpPr>
        <p:spPr>
          <a:xfrm>
            <a:off x="0" y="-75579"/>
            <a:ext cx="6792686" cy="715294"/>
          </a:xfrm>
        </p:spPr>
        <p:txBody>
          <a:bodyPr/>
          <a:lstStyle/>
          <a:p>
            <a:r>
              <a:rPr lang="en-US" dirty="0"/>
              <a:t>Base Register + Offset register</a:t>
            </a:r>
          </a:p>
        </p:txBody>
      </p:sp>
      <p:sp>
        <p:nvSpPr>
          <p:cNvPr id="6" name="Rounded Rectangle 5">
            <a:extLst>
              <a:ext uri="{FF2B5EF4-FFF2-40B4-BE49-F238E27FC236}">
                <a16:creationId xmlns:a16="http://schemas.microsoft.com/office/drawing/2014/main" id="{6BF8FDE7-54AE-1846-B73F-51C254A7FCB4}"/>
              </a:ext>
            </a:extLst>
          </p:cNvPr>
          <p:cNvSpPr/>
          <p:nvPr/>
        </p:nvSpPr>
        <p:spPr bwMode="auto">
          <a:xfrm>
            <a:off x="304841" y="695420"/>
            <a:ext cx="4162057" cy="5866745"/>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Menlo" panose="020B0609030804020204" pitchFamily="49" charset="0"/>
              </a:rPr>
              <a:t>    .arch armv6</a:t>
            </a:r>
          </a:p>
          <a:p>
            <a:r>
              <a:rPr lang="en-US" sz="1600" dirty="0">
                <a:solidFill>
                  <a:srgbClr val="000000"/>
                </a:solidFill>
                <a:effectLst/>
                <a:latin typeface="Menlo" panose="020B0609030804020204" pitchFamily="49" charset="0"/>
              </a:rPr>
              <a:t>    .arm</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fpu</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vfp</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.syntax unified</a:t>
            </a:r>
          </a:p>
          <a:p>
            <a:r>
              <a:rPr lang="en-US" sz="1600" dirty="0">
                <a:solidFill>
                  <a:srgbClr val="000000"/>
                </a:solidFill>
                <a:effectLst/>
                <a:latin typeface="Menlo" panose="020B0609030804020204" pitchFamily="49" charset="0"/>
              </a:rPr>
              <a:t>    .text     </a:t>
            </a:r>
          </a:p>
          <a:p>
            <a:r>
              <a:rPr lang="en-US" sz="1600" dirty="0">
                <a:solidFill>
                  <a:srgbClr val="000000"/>
                </a:solidFill>
                <a:effectLst/>
                <a:latin typeface="Menlo" panose="020B0609030804020204" pitchFamily="49" charset="0"/>
              </a:rPr>
              <a:t>    .global count</a:t>
            </a:r>
          </a:p>
          <a:p>
            <a:r>
              <a:rPr lang="en-US" sz="1600" dirty="0">
                <a:solidFill>
                  <a:srgbClr val="000000"/>
                </a:solidFill>
                <a:effectLst/>
                <a:latin typeface="Menlo" panose="020B0609030804020204" pitchFamily="49" charset="0"/>
              </a:rPr>
              <a:t>    .type   count, %function</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equ</a:t>
            </a:r>
            <a:r>
              <a:rPr lang="en-US" sz="1600" dirty="0">
                <a:solidFill>
                  <a:srgbClr val="000000"/>
                </a:solidFill>
                <a:effectLst/>
                <a:latin typeface="Menlo" panose="020B0609030804020204" pitchFamily="49" charset="0"/>
              </a:rPr>
              <a:t>    FP_OFF, 12</a:t>
            </a:r>
          </a:p>
          <a:p>
            <a:r>
              <a:rPr lang="en-US" sz="1600" dirty="0">
                <a:solidFill>
                  <a:srgbClr val="000000"/>
                </a:solidFill>
                <a:effectLst/>
                <a:latin typeface="Menlo" panose="020B0609030804020204" pitchFamily="49" charset="0"/>
              </a:rPr>
              <a:t>    // r0 contains char *</a:t>
            </a:r>
            <a:r>
              <a:rPr lang="en-US" sz="1600" dirty="0" err="1">
                <a:solidFill>
                  <a:srgbClr val="000000"/>
                </a:solidFill>
                <a:effectLst/>
                <a:latin typeface="Menlo" panose="020B0609030804020204" pitchFamily="49" charset="0"/>
              </a:rPr>
              <a:t>ptr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r1 contains int </a:t>
            </a:r>
            <a:r>
              <a:rPr lang="en-US" sz="1600" dirty="0" err="1">
                <a:solidFill>
                  <a:srgbClr val="000000"/>
                </a:solidFill>
                <a:effectLst/>
                <a:latin typeface="Menlo" panose="020B0609030804020204" pitchFamily="49" charset="0"/>
              </a:rPr>
              <a:t>len</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r2 contains int </a:t>
            </a:r>
            <a:r>
              <a:rPr lang="en-US" sz="1600" dirty="0" err="1">
                <a:solidFill>
                  <a:srgbClr val="000000"/>
                </a:solidFill>
                <a:effectLst/>
                <a:latin typeface="Menlo" panose="020B0609030804020204" pitchFamily="49" charset="0"/>
              </a:rPr>
              <a:t>cnt</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r3 contains int </a:t>
            </a:r>
            <a:r>
              <a:rPr lang="en-US" sz="1600" dirty="0" err="1">
                <a:solidFill>
                  <a:srgbClr val="000000"/>
                </a:solidFill>
                <a:effectLst/>
                <a:latin typeface="Menlo" panose="020B0609030804020204" pitchFamily="49" charset="0"/>
              </a:rPr>
              <a:t>i</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 r4 contains char</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count:</a:t>
            </a:r>
          </a:p>
          <a:p>
            <a:r>
              <a:rPr lang="en-US" sz="1600" dirty="0">
                <a:solidFill>
                  <a:srgbClr val="000000"/>
                </a:solidFill>
                <a:effectLst/>
                <a:latin typeface="Menlo" panose="020B0609030804020204" pitchFamily="49" charset="0"/>
              </a:rPr>
              <a:t>    push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add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FP_OFF</a:t>
            </a:r>
          </a:p>
          <a:p>
            <a:r>
              <a:rPr lang="en-US" sz="1600" dirty="0">
                <a:solidFill>
                  <a:srgbClr val="FF0000"/>
                </a:solidFill>
                <a:latin typeface="Menlo" panose="020B0609030804020204" pitchFamily="49" charset="0"/>
              </a:rPr>
              <a:t>// see right -&gt;</a:t>
            </a:r>
            <a:endParaRPr lang="en-US" sz="1600" dirty="0">
              <a:solidFill>
                <a:srgbClr val="FF0000"/>
              </a:solidFill>
              <a:effectLst/>
              <a:latin typeface="Menlo" panose="020B0609030804020204" pitchFamily="49" charset="0"/>
            </a:endParaRPr>
          </a:p>
          <a:p>
            <a:r>
              <a:rPr lang="en-US" sz="1600" dirty="0">
                <a:solidFill>
                  <a:srgbClr val="000000"/>
                </a:solidFill>
                <a:effectLst/>
                <a:latin typeface="Menlo" panose="020B0609030804020204" pitchFamily="49" charset="0"/>
              </a:rPr>
              <a:t>    sub     </a:t>
            </a:r>
            <a:r>
              <a:rPr lang="en-US" sz="1600" dirty="0" err="1">
                <a:solidFill>
                  <a:srgbClr val="000000"/>
                </a:solidFill>
                <a:effectLst/>
                <a:latin typeface="Menlo" panose="020B0609030804020204" pitchFamily="49" charset="0"/>
              </a:rPr>
              <a:t>sp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FP_OFF</a:t>
            </a:r>
          </a:p>
          <a:p>
            <a:r>
              <a:rPr lang="en-US" sz="1600" dirty="0">
                <a:solidFill>
                  <a:srgbClr val="000000"/>
                </a:solidFill>
                <a:effectLst/>
                <a:latin typeface="Menlo" panose="020B0609030804020204" pitchFamily="49" charset="0"/>
              </a:rPr>
              <a:t>    pop     {r4, r5, </a:t>
            </a:r>
            <a:r>
              <a:rPr lang="en-US" sz="1600" dirty="0" err="1">
                <a:solidFill>
                  <a:srgbClr val="000000"/>
                </a:solidFill>
                <a:effectLst/>
                <a:latin typeface="Menlo" panose="020B0609030804020204" pitchFamily="49" charset="0"/>
              </a:rPr>
              <a:t>fp</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lr</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bx      </a:t>
            </a:r>
            <a:r>
              <a:rPr lang="en-US" sz="1600" dirty="0" err="1">
                <a:solidFill>
                  <a:srgbClr val="000000"/>
                </a:solidFill>
                <a:effectLst/>
                <a:latin typeface="Menlo" panose="020B0609030804020204" pitchFamily="49" charset="0"/>
              </a:rPr>
              <a:t>lr</a:t>
            </a: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.size count, (. - count)</a:t>
            </a:r>
          </a:p>
          <a:p>
            <a:r>
              <a:rPr lang="en-US" sz="1600" dirty="0">
                <a:solidFill>
                  <a:srgbClr val="000000"/>
                </a:solidFill>
                <a:effectLst/>
                <a:latin typeface="Menlo" panose="020B0609030804020204" pitchFamily="49" charset="0"/>
              </a:rPr>
              <a:t>    .end</a:t>
            </a:r>
          </a:p>
        </p:txBody>
      </p:sp>
      <p:sp>
        <p:nvSpPr>
          <p:cNvPr id="7" name="TextBox 6">
            <a:extLst>
              <a:ext uri="{FF2B5EF4-FFF2-40B4-BE49-F238E27FC236}">
                <a16:creationId xmlns:a16="http://schemas.microsoft.com/office/drawing/2014/main" id="{495E5BDA-EC34-7A42-90A1-3D6F736655E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U-Turn Arrow 12">
            <a:extLst>
              <a:ext uri="{FF2B5EF4-FFF2-40B4-BE49-F238E27FC236}">
                <a16:creationId xmlns:a16="http://schemas.microsoft.com/office/drawing/2014/main" id="{4C3A8027-2CA0-EBA8-0EFC-C25B31B7E1C0}"/>
              </a:ext>
            </a:extLst>
          </p:cNvPr>
          <p:cNvSpPr/>
          <p:nvPr/>
        </p:nvSpPr>
        <p:spPr>
          <a:xfrm rot="16200000">
            <a:off x="5537932" y="3366323"/>
            <a:ext cx="3274142" cy="1178663"/>
          </a:xfrm>
          <a:prstGeom prst="uturnArrow">
            <a:avLst>
              <a:gd name="adj1" fmla="val 4237"/>
              <a:gd name="adj2" fmla="val 10700"/>
              <a:gd name="adj3" fmla="val 25000"/>
              <a:gd name="adj4" fmla="val 43750"/>
              <a:gd name="adj5" fmla="val 54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4" name="U-Turn Arrow 13">
            <a:extLst>
              <a:ext uri="{FF2B5EF4-FFF2-40B4-BE49-F238E27FC236}">
                <a16:creationId xmlns:a16="http://schemas.microsoft.com/office/drawing/2014/main" id="{0E89DB8B-B387-B68B-8418-DACD3EF7BBB2}"/>
              </a:ext>
            </a:extLst>
          </p:cNvPr>
          <p:cNvSpPr/>
          <p:nvPr/>
        </p:nvSpPr>
        <p:spPr>
          <a:xfrm rot="16200000" flipH="1">
            <a:off x="6535389" y="4031166"/>
            <a:ext cx="1467988" cy="953388"/>
          </a:xfrm>
          <a:prstGeom prst="uturnArrow">
            <a:avLst>
              <a:gd name="adj1" fmla="val 4237"/>
              <a:gd name="adj2" fmla="val 10700"/>
              <a:gd name="adj3" fmla="val 25000"/>
              <a:gd name="adj4" fmla="val 43750"/>
              <a:gd name="adj5" fmla="val 55824"/>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16" name="U-Turn Arrow 15">
            <a:extLst>
              <a:ext uri="{FF2B5EF4-FFF2-40B4-BE49-F238E27FC236}">
                <a16:creationId xmlns:a16="http://schemas.microsoft.com/office/drawing/2014/main" id="{9C91B55C-A61F-642E-0C0E-2389DACB88DD}"/>
              </a:ext>
            </a:extLst>
          </p:cNvPr>
          <p:cNvSpPr/>
          <p:nvPr/>
        </p:nvSpPr>
        <p:spPr>
          <a:xfrm rot="16200000" flipH="1">
            <a:off x="7061527" y="4379112"/>
            <a:ext cx="722568" cy="683047"/>
          </a:xfrm>
          <a:prstGeom prst="uturnArrow">
            <a:avLst>
              <a:gd name="adj1" fmla="val 4237"/>
              <a:gd name="adj2" fmla="val 10700"/>
              <a:gd name="adj3" fmla="val 25000"/>
              <a:gd name="adj4" fmla="val 43750"/>
              <a:gd name="adj5" fmla="val 54440"/>
            </a:avLst>
          </a:prstGeom>
          <a:solidFill>
            <a:srgbClr val="2C895B"/>
          </a:solidFill>
          <a:ln>
            <a:solidFill>
              <a:srgbClr val="2C89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0E10E1F7-D155-9219-0320-B1611B373DC0}"/>
              </a:ext>
            </a:extLst>
          </p:cNvPr>
          <p:cNvSpPr txBox="1"/>
          <p:nvPr/>
        </p:nvSpPr>
        <p:spPr>
          <a:xfrm>
            <a:off x="9774325" y="2896160"/>
            <a:ext cx="1274708" cy="369332"/>
          </a:xfrm>
          <a:prstGeom prst="rect">
            <a:avLst/>
          </a:prstGeom>
          <a:solidFill>
            <a:schemeClr val="accent4">
              <a:lumMod val="20000"/>
              <a:lumOff val="80000"/>
            </a:schemeClr>
          </a:solidFill>
          <a:ln>
            <a:solidFill>
              <a:srgbClr val="0070C0"/>
            </a:solidFill>
          </a:ln>
        </p:spPr>
        <p:txBody>
          <a:bodyPr wrap="none" rtlCol="0">
            <a:spAutoFit/>
          </a:bodyPr>
          <a:lstStyle/>
          <a:p>
            <a:r>
              <a:rPr lang="en-US" dirty="0"/>
              <a:t>loop guard</a:t>
            </a:r>
          </a:p>
        </p:txBody>
      </p:sp>
      <p:sp>
        <p:nvSpPr>
          <p:cNvPr id="2" name="TextBox 1">
            <a:extLst>
              <a:ext uri="{FF2B5EF4-FFF2-40B4-BE49-F238E27FC236}">
                <a16:creationId xmlns:a16="http://schemas.microsoft.com/office/drawing/2014/main" id="{FAF4DD26-6CE6-5BCD-9406-0966FCC46A49}"/>
              </a:ext>
            </a:extLst>
          </p:cNvPr>
          <p:cNvSpPr txBox="1"/>
          <p:nvPr/>
        </p:nvSpPr>
        <p:spPr>
          <a:xfrm>
            <a:off x="4748537" y="714674"/>
            <a:ext cx="2129750"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1"/>
                </a:solidFill>
              </a:rPr>
              <a:t>byte array</a:t>
            </a:r>
          </a:p>
          <a:p>
            <a:r>
              <a:rPr lang="en-US" dirty="0">
                <a:solidFill>
                  <a:schemeClr val="accent1"/>
                </a:solidFill>
              </a:rPr>
              <a:t>Also use </a:t>
            </a:r>
            <a:r>
              <a:rPr lang="en-US" dirty="0" err="1">
                <a:solidFill>
                  <a:schemeClr val="accent1"/>
                </a:solidFill>
              </a:rPr>
              <a:t>ldrb</a:t>
            </a:r>
            <a:r>
              <a:rPr lang="en-US" dirty="0">
                <a:solidFill>
                  <a:schemeClr val="accent1"/>
                </a:solidFill>
              </a:rPr>
              <a:t> here</a:t>
            </a:r>
          </a:p>
          <a:p>
            <a:r>
              <a:rPr lang="en-US" dirty="0">
                <a:solidFill>
                  <a:schemeClr val="accent1"/>
                </a:solidFill>
              </a:rPr>
              <a:t>offsets are 0,1,2,…</a:t>
            </a:r>
          </a:p>
        </p:txBody>
      </p:sp>
    </p:spTree>
    <p:extLst>
      <p:ext uri="{BB962C8B-B14F-4D97-AF65-F5344CB8AC3E}">
        <p14:creationId xmlns:p14="http://schemas.microsoft.com/office/powerpoint/2010/main" val="410618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64779"/>
            <a:ext cx="11038021" cy="464764"/>
          </a:xfrm>
        </p:spPr>
        <p:txBody>
          <a:bodyPr/>
          <a:lstStyle/>
          <a:p>
            <a:r>
              <a:rPr lang="en-US" dirty="0"/>
              <a:t>C </a:t>
            </a:r>
            <a:r>
              <a:rPr lang="en-US" dirty="0" err="1"/>
              <a:t>fread</a:t>
            </a:r>
            <a:r>
              <a:rPr lang="en-US" dirty="0"/>
              <a:t>() and </a:t>
            </a:r>
            <a:r>
              <a:rPr lang="en-US" dirty="0" err="1"/>
              <a:t>fwrite</a:t>
            </a:r>
            <a:r>
              <a:rPr lang="en-US" dirty="0"/>
              <a:t>()</a:t>
            </a:r>
          </a:p>
        </p:txBody>
      </p:sp>
      <p:sp>
        <p:nvSpPr>
          <p:cNvPr id="5" name="Rounded Rectangle 4">
            <a:extLst>
              <a:ext uri="{FF2B5EF4-FFF2-40B4-BE49-F238E27FC236}">
                <a16:creationId xmlns:a16="http://schemas.microsoft.com/office/drawing/2014/main" id="{E541591E-D55B-E442-8C93-1135BD7C5B04}"/>
              </a:ext>
            </a:extLst>
          </p:cNvPr>
          <p:cNvSpPr/>
          <p:nvPr/>
        </p:nvSpPr>
        <p:spPr bwMode="auto">
          <a:xfrm>
            <a:off x="5453907" y="77135"/>
            <a:ext cx="6657317" cy="3571037"/>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rgbClr val="000000"/>
                </a:solidFill>
                <a:effectLst/>
                <a:latin typeface="Menlo" panose="020B0609030804020204" pitchFamily="49" charset="0"/>
              </a:rPr>
              <a:t>#define BUFSZ   128</a:t>
            </a:r>
          </a:p>
          <a:p>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int copy(FILE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FILE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unsigned char </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[BUFSZ];</a:t>
            </a:r>
          </a:p>
          <a:p>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size_t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br>
              <a:rPr lang="en-US" sz="1600" dirty="0">
                <a:solidFill>
                  <a:srgbClr val="000000"/>
                </a:solidFill>
                <a:effectLst/>
                <a:latin typeface="Menlo" panose="020B0609030804020204" pitchFamily="49" charset="0"/>
              </a:rPr>
            </a:br>
            <a:endParaRPr lang="en-US" sz="1600" dirty="0">
              <a:solidFill>
                <a:srgbClr val="000000"/>
              </a:solidFill>
              <a:effectLst/>
              <a:latin typeface="Menlo" panose="020B0609030804020204" pitchFamily="49" charset="0"/>
            </a:endParaRPr>
          </a:p>
          <a:p>
            <a:r>
              <a:rPr lang="en-US" sz="1600" dirty="0">
                <a:solidFill>
                  <a:srgbClr val="000000"/>
                </a:solidFill>
                <a:effectLst/>
                <a:latin typeface="Menlo" panose="020B0609030804020204" pitchFamily="49" charset="0"/>
              </a:rPr>
              <a:t>    while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 </a:t>
            </a:r>
            <a:r>
              <a:rPr lang="en-US" sz="1600" dirty="0" err="1">
                <a:solidFill>
                  <a:srgbClr val="000000"/>
                </a:solidFill>
                <a:effectLst/>
                <a:latin typeface="Menlo" panose="020B0609030804020204" pitchFamily="49" charset="0"/>
              </a:rPr>
              <a:t>fread</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BUFSZ, </a:t>
            </a:r>
            <a:r>
              <a:rPr lang="en-US" sz="1600" dirty="0" err="1">
                <a:solidFill>
                  <a:srgbClr val="000000"/>
                </a:solidFill>
                <a:effectLst/>
                <a:latin typeface="Menlo" panose="020B0609030804020204" pitchFamily="49" charset="0"/>
              </a:rPr>
              <a:t>infp</a:t>
            </a:r>
            <a:r>
              <a:rPr lang="en-US" sz="1600" dirty="0">
                <a:solidFill>
                  <a:srgbClr val="000000"/>
                </a:solidFill>
                <a:effectLst/>
                <a:latin typeface="Menlo" panose="020B0609030804020204" pitchFamily="49" charset="0"/>
              </a:rPr>
              <a:t>)) &gt; 0) {</a:t>
            </a:r>
          </a:p>
          <a:p>
            <a:r>
              <a:rPr lang="en-US" sz="1600" dirty="0">
                <a:solidFill>
                  <a:srgbClr val="000000"/>
                </a:solidFill>
                <a:latin typeface="Menlo" panose="020B0609030804020204" pitchFamily="49" charset="0"/>
              </a:rPr>
              <a:t>        </a:t>
            </a:r>
            <a:r>
              <a:rPr lang="en-US" sz="1600" dirty="0" err="1">
                <a:solidFill>
                  <a:srgbClr val="000000"/>
                </a:solidFill>
                <a:effectLst/>
                <a:latin typeface="Menlo" panose="020B0609030804020204" pitchFamily="49" charset="0"/>
              </a:rPr>
              <a:t>fprintf</a:t>
            </a:r>
            <a:r>
              <a:rPr lang="en-US" sz="1600" dirty="0">
                <a:solidFill>
                  <a:srgbClr val="000000"/>
                </a:solidFill>
                <a:effectLst/>
                <a:latin typeface="Menlo" panose="020B0609030804020204" pitchFamily="49" charset="0"/>
              </a:rPr>
              <a:t>(stderr, "bytes: %u\n", </a:t>
            </a:r>
            <a:r>
              <a:rPr lang="en-US" sz="1600" dirty="0" err="1">
                <a:solidFill>
                  <a:srgbClr val="00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a:t>
            </a:r>
          </a:p>
          <a:p>
            <a:r>
              <a:rPr lang="en-US" sz="1600" dirty="0">
                <a:solidFill>
                  <a:srgbClr val="000000"/>
                </a:solidFill>
                <a:latin typeface="Menlo" panose="020B0609030804020204" pitchFamily="49" charset="0"/>
              </a:rPr>
              <a:t>        </a:t>
            </a:r>
            <a:r>
              <a:rPr lang="en-US" sz="1600" dirty="0">
                <a:solidFill>
                  <a:srgbClr val="000000"/>
                </a:solidFill>
                <a:effectLst/>
                <a:latin typeface="Menlo" panose="020B0609030804020204" pitchFamily="49" charset="0"/>
              </a:rPr>
              <a:t>if (</a:t>
            </a:r>
            <a:r>
              <a:rPr lang="en-US" sz="1600" dirty="0" err="1">
                <a:solidFill>
                  <a:srgbClr val="000000"/>
                </a:solidFill>
                <a:effectLst/>
                <a:latin typeface="Menlo" panose="020B0609030804020204" pitchFamily="49" charset="0"/>
              </a:rPr>
              <a:t>fwrite</a:t>
            </a:r>
            <a:r>
              <a:rPr lang="en-US" sz="1600" dirty="0">
                <a:solidFill>
                  <a:srgbClr val="000000"/>
                </a:solidFill>
                <a:effectLst/>
                <a:latin typeface="Menlo" panose="020B0609030804020204" pitchFamily="49" charset="0"/>
              </a:rPr>
              <a:t>(</a:t>
            </a:r>
            <a:r>
              <a:rPr lang="en-US" sz="1600" dirty="0" err="1">
                <a:solidFill>
                  <a:srgbClr val="000000"/>
                </a:solidFill>
                <a:effectLst/>
                <a:latin typeface="Menlo" panose="020B0609030804020204" pitchFamily="49" charset="0"/>
              </a:rPr>
              <a:t>buf</a:t>
            </a:r>
            <a:r>
              <a:rPr lang="en-US" sz="1600" dirty="0">
                <a:solidFill>
                  <a:srgbClr val="000000"/>
                </a:solidFill>
                <a:effectLst/>
                <a:latin typeface="Menlo" panose="020B0609030804020204" pitchFamily="49" charset="0"/>
              </a:rPr>
              <a:t>, </a:t>
            </a:r>
            <a:r>
              <a:rPr lang="en-US" sz="1600" dirty="0">
                <a:solidFill>
                  <a:schemeClr val="accent1"/>
                </a:solidFill>
                <a:effectLst/>
                <a:latin typeface="Menlo" panose="020B0609030804020204" pitchFamily="49" charset="0"/>
              </a:rPr>
              <a:t>1</a:t>
            </a:r>
            <a:r>
              <a:rPr lang="en-US" sz="1600" dirty="0">
                <a:solidFill>
                  <a:srgbClr val="000000"/>
                </a:solidFill>
                <a:effectLst/>
                <a:latin typeface="Menlo" panose="020B0609030804020204" pitchFamily="49" charset="0"/>
              </a:rPr>
              <a:t>,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 </a:t>
            </a:r>
            <a:r>
              <a:rPr lang="en-US" sz="1600" dirty="0" err="1">
                <a:solidFill>
                  <a:srgbClr val="000000"/>
                </a:solidFill>
                <a:effectLst/>
                <a:latin typeface="Menlo" panose="020B0609030804020204" pitchFamily="49" charset="0"/>
              </a:rPr>
              <a:t>outfp</a:t>
            </a:r>
            <a:r>
              <a:rPr lang="en-US" sz="1600" dirty="0">
                <a:solidFill>
                  <a:srgbClr val="000000"/>
                </a:solidFill>
                <a:effectLst/>
                <a:latin typeface="Menlo" panose="020B0609030804020204" pitchFamily="49" charset="0"/>
              </a:rPr>
              <a:t>) != </a:t>
            </a:r>
            <a:r>
              <a:rPr lang="en-US" sz="1600" dirty="0" err="1">
                <a:solidFill>
                  <a:srgbClr val="FF0000"/>
                </a:solidFill>
                <a:effectLst/>
                <a:latin typeface="Menlo" panose="020B0609030804020204" pitchFamily="49" charset="0"/>
              </a:rPr>
              <a:t>cnt</a:t>
            </a:r>
            <a:r>
              <a:rPr lang="en-US" sz="1600" dirty="0">
                <a:solidFill>
                  <a:srgbClr val="000000"/>
                </a:solidFill>
                <a:effectLst/>
                <a:latin typeface="Menlo" panose="020B0609030804020204" pitchFamily="49" charset="0"/>
              </a:rPr>
              <a:t>)</a:t>
            </a:r>
          </a:p>
          <a:p>
            <a:r>
              <a:rPr lang="en-US" sz="1600" dirty="0">
                <a:solidFill>
                  <a:srgbClr val="000000"/>
                </a:solidFill>
                <a:effectLst/>
                <a:latin typeface="Menlo" panose="020B0609030804020204" pitchFamily="49" charset="0"/>
              </a:rPr>
              <a:t>            return -1;</a:t>
            </a:r>
          </a:p>
          <a:p>
            <a:r>
              <a:rPr lang="en-US" sz="1600" dirty="0">
                <a:solidFill>
                  <a:srgbClr val="000000"/>
                </a:solidFill>
                <a:effectLst/>
                <a:latin typeface="Menlo" panose="020B0609030804020204" pitchFamily="49" charset="0"/>
              </a:rPr>
              <a:t>    }</a:t>
            </a:r>
          </a:p>
          <a:p>
            <a:r>
              <a:rPr lang="en-US" sz="1600" dirty="0">
                <a:solidFill>
                  <a:srgbClr val="000000"/>
                </a:solidFill>
                <a:effectLst/>
                <a:latin typeface="Menlo" panose="020B0609030804020204" pitchFamily="49" charset="0"/>
              </a:rPr>
              <a:t>    return 0;</a:t>
            </a:r>
          </a:p>
          <a:p>
            <a:r>
              <a:rPr lang="en-US" sz="16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63" y="6488668"/>
            <a:ext cx="300082" cy="369332"/>
          </a:xfrm>
          <a:prstGeom prst="rect">
            <a:avLst/>
          </a:prstGeom>
          <a:noFill/>
        </p:spPr>
        <p:txBody>
          <a:bodyPr wrap="none" rtlCol="0">
            <a:spAutoFit/>
          </a:bodyPr>
          <a:lstStyle/>
          <a:p>
            <a:r>
              <a:rPr lang="en-US" dirty="0">
                <a:solidFill>
                  <a:srgbClr val="FF0000"/>
                </a:solidFill>
              </a:rPr>
              <a:t>x</a:t>
            </a:r>
          </a:p>
        </p:txBody>
      </p:sp>
      <p:grpSp>
        <p:nvGrpSpPr>
          <p:cNvPr id="21" name="Group 20">
            <a:extLst>
              <a:ext uri="{FF2B5EF4-FFF2-40B4-BE49-F238E27FC236}">
                <a16:creationId xmlns:a16="http://schemas.microsoft.com/office/drawing/2014/main" id="{8873CEFD-83B3-B245-8E5E-E71447EB4C7B}"/>
              </a:ext>
            </a:extLst>
          </p:cNvPr>
          <p:cNvGrpSpPr/>
          <p:nvPr/>
        </p:nvGrpSpPr>
        <p:grpSpPr>
          <a:xfrm>
            <a:off x="254525" y="581269"/>
            <a:ext cx="5841475" cy="1049568"/>
            <a:chOff x="7925340" y="323549"/>
            <a:chExt cx="5841475" cy="1049568"/>
          </a:xfrm>
        </p:grpSpPr>
        <p:sp>
          <p:nvSpPr>
            <p:cNvPr id="7" name="TextBox 6">
              <a:extLst>
                <a:ext uri="{FF2B5EF4-FFF2-40B4-BE49-F238E27FC236}">
                  <a16:creationId xmlns:a16="http://schemas.microsoft.com/office/drawing/2014/main" id="{00BEBF4A-F2F1-AB4F-B86C-6F358D5F4602}"/>
                </a:ext>
              </a:extLst>
            </p:cNvPr>
            <p:cNvSpPr txBox="1"/>
            <p:nvPr/>
          </p:nvSpPr>
          <p:spPr>
            <a:xfrm>
              <a:off x="7925340" y="323549"/>
              <a:ext cx="503773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element size of 1 with a char buffer is byte I/O</a:t>
              </a:r>
            </a:p>
            <a:p>
              <a:r>
                <a:rPr lang="en-US" dirty="0">
                  <a:solidFill>
                    <a:srgbClr val="0070C0"/>
                  </a:solidFill>
                </a:rPr>
                <a:t>Capture bytes read so you know how many bytes to write</a:t>
              </a:r>
            </a:p>
          </p:txBody>
        </p:sp>
        <p:cxnSp>
          <p:nvCxnSpPr>
            <p:cNvPr id="8" name="Straight Arrow Connector 7">
              <a:extLst>
                <a:ext uri="{FF2B5EF4-FFF2-40B4-BE49-F238E27FC236}">
                  <a16:creationId xmlns:a16="http://schemas.microsoft.com/office/drawing/2014/main" id="{AA122867-5B8A-9042-9DFD-95975A5E56E7}"/>
                </a:ext>
              </a:extLst>
            </p:cNvPr>
            <p:cNvCxnSpPr>
              <a:cxnSpLocks/>
            </p:cNvCxnSpPr>
            <p:nvPr/>
          </p:nvCxnSpPr>
          <p:spPr>
            <a:xfrm>
              <a:off x="12963072" y="773500"/>
              <a:ext cx="803743" cy="59961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11" name="Group 63">
            <a:extLst>
              <a:ext uri="{FF2B5EF4-FFF2-40B4-BE49-F238E27FC236}">
                <a16:creationId xmlns:a16="http://schemas.microsoft.com/office/drawing/2014/main" id="{5E8005E7-901D-0247-9633-25D30841F00E}"/>
              </a:ext>
            </a:extLst>
          </p:cNvPr>
          <p:cNvGraphicFramePr>
            <a:graphicFrameLocks noGrp="1"/>
          </p:cNvGraphicFramePr>
          <p:nvPr/>
        </p:nvGraphicFramePr>
        <p:xfrm>
          <a:off x="1406799" y="3200535"/>
          <a:ext cx="2915920" cy="396240"/>
        </p:xfrm>
        <a:graphic>
          <a:graphicData uri="http://schemas.openxmlformats.org/drawingml/2006/table">
            <a:tbl>
              <a:tblPr/>
              <a:tblGrid>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735071310"/>
                    </a:ext>
                  </a:extLst>
                </a:gridCol>
                <a:gridCol w="208280">
                  <a:extLst>
                    <a:ext uri="{9D8B030D-6E8A-4147-A177-3AD203B41FA5}">
                      <a16:colId xmlns:a16="http://schemas.microsoft.com/office/drawing/2014/main" val="3567322394"/>
                    </a:ext>
                  </a:extLst>
                </a:gridCol>
                <a:gridCol w="208280">
                  <a:extLst>
                    <a:ext uri="{9D8B030D-6E8A-4147-A177-3AD203B41FA5}">
                      <a16:colId xmlns:a16="http://schemas.microsoft.com/office/drawing/2014/main" val="3669248765"/>
                    </a:ext>
                  </a:extLst>
                </a:gridCol>
              </a:tblGrid>
              <a:tr h="266038">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Calibri" charset="0"/>
                        </a:defRPr>
                      </a:lvl1pPr>
                      <a:lvl2pPr marL="37931725" indent="-37474525">
                        <a:spcBef>
                          <a:spcPct val="20000"/>
                        </a:spcBef>
                        <a:defRPr sz="2000">
                          <a:solidFill>
                            <a:schemeClr val="tx1"/>
                          </a:solidFill>
                          <a:latin typeface="Calibri" charset="0"/>
                        </a:defRPr>
                      </a:lvl2pPr>
                      <a:lvl3pPr>
                        <a:spcBef>
                          <a:spcPct val="20000"/>
                        </a:spcBef>
                        <a:defRPr>
                          <a:solidFill>
                            <a:schemeClr val="tx1"/>
                          </a:solidFill>
                          <a:latin typeface="Calibri" charset="0"/>
                        </a:defRPr>
                      </a:lvl3pPr>
                      <a:lvl4pPr>
                        <a:spcBef>
                          <a:spcPct val="20000"/>
                        </a:spcBef>
                        <a:defRPr sz="1600">
                          <a:solidFill>
                            <a:schemeClr val="tx1"/>
                          </a:solidFill>
                          <a:latin typeface="Calibri" charset="0"/>
                        </a:defRPr>
                      </a:lvl4pPr>
                      <a:lvl5pPr>
                        <a:spcBef>
                          <a:spcPct val="20000"/>
                        </a:spcBef>
                        <a:defRPr sz="1600">
                          <a:solidFill>
                            <a:schemeClr val="tx1"/>
                          </a:solidFill>
                          <a:latin typeface="Calibri" charset="0"/>
                        </a:defRPr>
                      </a:lvl5pPr>
                      <a:lvl6pPr marL="457200" fontAlgn="base">
                        <a:spcBef>
                          <a:spcPct val="20000"/>
                        </a:spcBef>
                        <a:spcAft>
                          <a:spcPct val="0"/>
                        </a:spcAft>
                        <a:defRPr sz="1600">
                          <a:solidFill>
                            <a:schemeClr val="tx1"/>
                          </a:solidFill>
                          <a:latin typeface="Calibri" charset="0"/>
                        </a:defRPr>
                      </a:lvl6pPr>
                      <a:lvl7pPr marL="914400" fontAlgn="base">
                        <a:spcBef>
                          <a:spcPct val="20000"/>
                        </a:spcBef>
                        <a:spcAft>
                          <a:spcPct val="0"/>
                        </a:spcAft>
                        <a:defRPr sz="1600">
                          <a:solidFill>
                            <a:schemeClr val="tx1"/>
                          </a:solidFill>
                          <a:latin typeface="Calibri" charset="0"/>
                        </a:defRPr>
                      </a:lvl7pPr>
                      <a:lvl8pPr marL="1371600" fontAlgn="base">
                        <a:spcBef>
                          <a:spcPct val="20000"/>
                        </a:spcBef>
                        <a:spcAft>
                          <a:spcPct val="0"/>
                        </a:spcAft>
                        <a:defRPr sz="1600">
                          <a:solidFill>
                            <a:schemeClr val="tx1"/>
                          </a:solidFill>
                          <a:latin typeface="Calibri" charset="0"/>
                        </a:defRPr>
                      </a:lvl8pPr>
                      <a:lvl9pPr marL="1828800" fontAlgn="base">
                        <a:spcBef>
                          <a:spcPct val="20000"/>
                        </a:spcBef>
                        <a:spcAft>
                          <a:spcPct val="0"/>
                        </a:spcAft>
                        <a:defRPr sz="1600">
                          <a:solidFill>
                            <a:schemeClr val="tx1"/>
                          </a:solidFill>
                          <a:latin typeface="Calibri"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x-none" sz="2000" b="0" i="0" u="none" strike="noStrike" cap="none" normalizeH="0" baseline="0" dirty="0">
                        <a:ln>
                          <a:noFill/>
                        </a:ln>
                        <a:solidFill>
                          <a:schemeClr val="tx1">
                            <a:lumMod val="50000"/>
                          </a:schemeClr>
                        </a:solidFill>
                        <a:effectLst/>
                        <a:latin typeface="Consolas"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3" name="Left Brace 12">
            <a:extLst>
              <a:ext uri="{FF2B5EF4-FFF2-40B4-BE49-F238E27FC236}">
                <a16:creationId xmlns:a16="http://schemas.microsoft.com/office/drawing/2014/main" id="{CF7C8431-B1E8-7949-8DA1-B95E9621B7DA}"/>
              </a:ext>
            </a:extLst>
          </p:cNvPr>
          <p:cNvSpPr/>
          <p:nvPr/>
        </p:nvSpPr>
        <p:spPr>
          <a:xfrm rot="5400000">
            <a:off x="2233605" y="1931818"/>
            <a:ext cx="419101" cy="2072713"/>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3F575343-A8D6-734B-9D77-6FB4E402A42F}"/>
              </a:ext>
            </a:extLst>
          </p:cNvPr>
          <p:cNvSpPr txBox="1"/>
          <p:nvPr/>
        </p:nvSpPr>
        <p:spPr>
          <a:xfrm>
            <a:off x="217820" y="1630837"/>
            <a:ext cx="4941000" cy="3139321"/>
          </a:xfrm>
          <a:prstGeom prst="rect">
            <a:avLst/>
          </a:prstGeom>
          <a:noFill/>
        </p:spPr>
        <p:txBody>
          <a:bodyPr wrap="square" rtlCol="0">
            <a:spAutoFit/>
          </a:bodyPr>
          <a:lstStyle/>
          <a:p>
            <a:r>
              <a:rPr lang="en-US" dirty="0">
                <a:solidFill>
                  <a:schemeClr val="tx1">
                    <a:lumMod val="50000"/>
                  </a:schemeClr>
                </a:solidFill>
              </a:rPr>
              <a:t>unless the </a:t>
            </a:r>
            <a:r>
              <a:rPr lang="en-US" dirty="0">
                <a:solidFill>
                  <a:srgbClr val="FF0000"/>
                </a:solidFill>
              </a:rPr>
              <a:t>input file length is an exact multiple of BUFSIZ</a:t>
            </a:r>
            <a:r>
              <a:rPr lang="en-US" dirty="0">
                <a:solidFill>
                  <a:schemeClr val="tx1">
                    <a:lumMod val="50000"/>
                  </a:schemeClr>
                </a:solidFill>
              </a:rPr>
              <a:t>, </a:t>
            </a:r>
            <a:r>
              <a:rPr lang="en-US" dirty="0">
                <a:solidFill>
                  <a:srgbClr val="7030A0"/>
                </a:solidFill>
              </a:rPr>
              <a:t>last </a:t>
            </a:r>
            <a:r>
              <a:rPr lang="en-US" dirty="0" err="1">
                <a:solidFill>
                  <a:srgbClr val="7030A0"/>
                </a:solidFill>
              </a:rPr>
              <a:t>fread</a:t>
            </a:r>
            <a:r>
              <a:rPr lang="en-US" dirty="0">
                <a:solidFill>
                  <a:srgbClr val="7030A0"/>
                </a:solidFill>
              </a:rPr>
              <a:t>() will always read less than BUFSIZ </a:t>
            </a:r>
            <a:r>
              <a:rPr lang="en-US" dirty="0">
                <a:solidFill>
                  <a:schemeClr val="tx1">
                    <a:lumMod val="50000"/>
                  </a:schemeClr>
                </a:solidFill>
              </a:rPr>
              <a:t>which is why you write </a:t>
            </a:r>
            <a:r>
              <a:rPr lang="en-US" dirty="0" err="1">
                <a:solidFill>
                  <a:schemeClr val="tx1">
                    <a:lumMod val="50000"/>
                  </a:schemeClr>
                </a:solidFill>
              </a:rPr>
              <a:t>cnt</a:t>
            </a:r>
            <a:endParaRPr lang="en-US" dirty="0"/>
          </a:p>
          <a:p>
            <a:r>
              <a:rPr lang="en-US" dirty="0">
                <a:solidFill>
                  <a:schemeClr val="tx1">
                    <a:lumMod val="50000"/>
                  </a:schemeClr>
                </a:solidFill>
              </a:rPr>
              <a:t>	                </a:t>
            </a:r>
            <a:r>
              <a:rPr lang="en-US" dirty="0" err="1">
                <a:solidFill>
                  <a:schemeClr val="tx1">
                    <a:lumMod val="50000"/>
                  </a:schemeClr>
                </a:solidFill>
              </a:rPr>
              <a:t>cnt</a:t>
            </a:r>
            <a:endParaRPr lang="en-US" dirty="0">
              <a:solidFill>
                <a:schemeClr val="tx1">
                  <a:lumMod val="50000"/>
                </a:schemeClr>
              </a:solidFill>
            </a:endParaRPr>
          </a:p>
          <a:p>
            <a:endParaRPr lang="en-US" dirty="0"/>
          </a:p>
          <a:p>
            <a:endParaRPr lang="en-US" dirty="0"/>
          </a:p>
          <a:p>
            <a:r>
              <a:rPr lang="en-US" dirty="0">
                <a:solidFill>
                  <a:schemeClr val="tx1">
                    <a:lumMod val="50000"/>
                  </a:schemeClr>
                </a:solidFill>
              </a:rPr>
              <a:t>              </a:t>
            </a:r>
          </a:p>
          <a:p>
            <a:r>
              <a:rPr lang="en-US" dirty="0">
                <a:solidFill>
                  <a:schemeClr val="tx1">
                    <a:lumMod val="50000"/>
                  </a:schemeClr>
                </a:solidFill>
              </a:rPr>
              <a:t>                         </a:t>
            </a:r>
          </a:p>
          <a:p>
            <a:endParaRPr lang="en-US" dirty="0">
              <a:solidFill>
                <a:schemeClr val="tx1">
                  <a:lumMod val="50000"/>
                </a:schemeClr>
              </a:solidFill>
            </a:endParaRPr>
          </a:p>
          <a:p>
            <a:r>
              <a:rPr lang="en-US" dirty="0">
                <a:solidFill>
                  <a:schemeClr val="tx1">
                    <a:lumMod val="50000"/>
                  </a:schemeClr>
                </a:solidFill>
              </a:rPr>
              <a:t>                                 BUFSZ</a:t>
            </a:r>
          </a:p>
          <a:p>
            <a:r>
              <a:rPr lang="en-US" dirty="0">
                <a:solidFill>
                  <a:schemeClr val="tx1">
                    <a:lumMod val="50000"/>
                  </a:schemeClr>
                </a:solidFill>
              </a:rPr>
              <a:t>Jargon: the last record is often called the "runt"</a:t>
            </a:r>
          </a:p>
        </p:txBody>
      </p:sp>
      <p:sp>
        <p:nvSpPr>
          <p:cNvPr id="16" name="Left Brace 15">
            <a:extLst>
              <a:ext uri="{FF2B5EF4-FFF2-40B4-BE49-F238E27FC236}">
                <a16:creationId xmlns:a16="http://schemas.microsoft.com/office/drawing/2014/main" id="{8BC3D2D5-A8CD-144B-803A-D18C9D98AD41}"/>
              </a:ext>
            </a:extLst>
          </p:cNvPr>
          <p:cNvSpPr/>
          <p:nvPr/>
        </p:nvSpPr>
        <p:spPr>
          <a:xfrm rot="5400000" flipH="1">
            <a:off x="2573700" y="2409479"/>
            <a:ext cx="531330" cy="2894045"/>
          </a:xfrm>
          <a:prstGeom prst="lef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B60BE77C-7A3F-D03D-EFB3-D594C5A026C2}"/>
              </a:ext>
            </a:extLst>
          </p:cNvPr>
          <p:cNvSpPr>
            <a:spLocks noGrp="1"/>
          </p:cNvSpPr>
          <p:nvPr>
            <p:ph sz="quarter" idx="17"/>
          </p:nvPr>
        </p:nvSpPr>
        <p:spPr>
          <a:xfrm>
            <a:off x="33053" y="4792967"/>
            <a:ext cx="6489087" cy="1728028"/>
          </a:xfrm>
          <a:solidFill>
            <a:schemeClr val="accent4">
              <a:lumMod val="20000"/>
              <a:lumOff val="80000"/>
            </a:schemeClr>
          </a:solidFill>
          <a:ln>
            <a:solidFill>
              <a:schemeClr val="accent1"/>
            </a:solidFill>
          </a:ln>
        </p:spPr>
        <p:txBody>
          <a:bodyPr/>
          <a:lstStyle/>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fread</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Reads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from </a:t>
            </a:r>
            <a:r>
              <a:rPr lang="en-US" sz="1400" i="1" dirty="0"/>
              <a:t>stream</a:t>
            </a:r>
            <a:r>
              <a:rPr lang="en-US" sz="1400" dirty="0"/>
              <a:t> </a:t>
            </a:r>
          </a:p>
          <a:p>
            <a:pPr marL="0" lvl="1" indent="0">
              <a:buNone/>
            </a:pP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a:t>
            </a:r>
          </a:p>
          <a:p>
            <a:pPr marL="0" lvl="1" indent="0">
              <a:buNone/>
            </a:pPr>
            <a:r>
              <a:rPr lang="en-US" sz="1400" b="1" dirty="0" err="1">
                <a:solidFill>
                  <a:schemeClr val="accent1"/>
                </a:solidFill>
                <a:latin typeface="Courier New" panose="02070309020205020404" pitchFamily="49" charset="0"/>
                <a:cs typeface="Courier New" panose="02070309020205020404" pitchFamily="49" charset="0"/>
              </a:rPr>
              <a:t>fwrite</a:t>
            </a:r>
            <a:r>
              <a:rPr lang="en-US" sz="1400" b="1" dirty="0">
                <a:latin typeface="Courier New" panose="02070309020205020404" pitchFamily="49" charset="0"/>
                <a:cs typeface="Courier New" panose="02070309020205020404" pitchFamily="49" charset="0"/>
              </a:rPr>
              <a:t>(void *</a:t>
            </a:r>
            <a:r>
              <a:rPr lang="en-US" sz="1400" b="1" dirty="0" err="1">
                <a:latin typeface="Courier New" panose="02070309020205020404" pitchFamily="49" charset="0"/>
                <a:cs typeface="Courier New" panose="02070309020205020404" pitchFamily="49" charset="0"/>
              </a:rPr>
              <a:t>ptr</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size, </a:t>
            </a:r>
            <a:r>
              <a:rPr lang="en-US" sz="1400" b="1" dirty="0" err="1">
                <a:latin typeface="Courier New" panose="02070309020205020404" pitchFamily="49" charset="0"/>
                <a:cs typeface="Courier New" panose="02070309020205020404" pitchFamily="49" charset="0"/>
              </a:rPr>
              <a:t>size_t</a:t>
            </a:r>
            <a:r>
              <a:rPr lang="en-US" sz="1400" b="1" dirty="0">
                <a:latin typeface="Courier New" panose="02070309020205020404" pitchFamily="49" charset="0"/>
                <a:cs typeface="Courier New" panose="02070309020205020404" pitchFamily="49" charset="0"/>
              </a:rPr>
              <a:t> count, FILE *stream</a:t>
            </a:r>
          </a:p>
          <a:p>
            <a:pPr lvl="1"/>
            <a:r>
              <a:rPr lang="en-US" sz="1400" dirty="0"/>
              <a:t>Writes an array of </a:t>
            </a:r>
            <a:r>
              <a:rPr lang="en-US" sz="1400" b="1" i="1" dirty="0">
                <a:solidFill>
                  <a:srgbClr val="0070C0"/>
                </a:solidFill>
              </a:rPr>
              <a:t>count elements </a:t>
            </a:r>
            <a:r>
              <a:rPr lang="en-US" sz="1400" dirty="0"/>
              <a:t>of </a:t>
            </a:r>
            <a:r>
              <a:rPr lang="en-US" sz="1400" b="1" i="1" dirty="0">
                <a:solidFill>
                  <a:srgbClr val="0070C0"/>
                </a:solidFill>
              </a:rPr>
              <a:t>size</a:t>
            </a:r>
            <a:r>
              <a:rPr lang="en-US" sz="1400" dirty="0"/>
              <a:t> bytes to </a:t>
            </a:r>
            <a:r>
              <a:rPr lang="en-US" sz="1400" i="1" dirty="0"/>
              <a:t>stream</a:t>
            </a:r>
            <a:r>
              <a:rPr lang="en-US" sz="1400" dirty="0"/>
              <a:t> </a:t>
            </a:r>
            <a:endParaRPr lang="en-US" sz="1400" i="1" dirty="0"/>
          </a:p>
        </p:txBody>
      </p:sp>
      <p:sp>
        <p:nvSpPr>
          <p:cNvPr id="9" name="Rounded Rectangle 8">
            <a:extLst>
              <a:ext uri="{FF2B5EF4-FFF2-40B4-BE49-F238E27FC236}">
                <a16:creationId xmlns:a16="http://schemas.microsoft.com/office/drawing/2014/main" id="{68D95A80-DCC9-0158-1B08-CA6E0CDF0F6A}"/>
              </a:ext>
            </a:extLst>
          </p:cNvPr>
          <p:cNvSpPr/>
          <p:nvPr/>
        </p:nvSpPr>
        <p:spPr bwMode="auto">
          <a:xfrm>
            <a:off x="6600854" y="3777982"/>
            <a:ext cx="5031822" cy="3015239"/>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600" dirty="0">
                <a:solidFill>
                  <a:schemeClr val="accent6"/>
                </a:solidFill>
                <a:latin typeface="Consolas" panose="020B0609020204030204" pitchFamily="49" charset="0"/>
                <a:cs typeface="Consolas" panose="020B0609020204030204" pitchFamily="49" charset="0"/>
              </a:rPr>
              <a:t>% ls –l a</a:t>
            </a:r>
          </a:p>
          <a:p>
            <a:r>
              <a:rPr lang="en-US" sz="1600" dirty="0">
                <a:solidFill>
                  <a:schemeClr val="accent6"/>
                </a:solidFill>
                <a:latin typeface="Consolas" panose="020B0609020204030204" pitchFamily="49" charset="0"/>
                <a:cs typeface="Consolas" panose="020B0609020204030204" pitchFamily="49" charset="0"/>
              </a:rPr>
              <a:t>4 -</a:t>
            </a:r>
            <a:r>
              <a:rPr lang="en-US" sz="1600" dirty="0" err="1">
                <a:solidFill>
                  <a:schemeClr val="accent6"/>
                </a:solidFill>
                <a:latin typeface="Consolas" panose="020B0609020204030204" pitchFamily="49" charset="0"/>
                <a:cs typeface="Consolas" panose="020B0609020204030204" pitchFamily="49" charset="0"/>
              </a:rPr>
              <a:t>rw</a:t>
            </a:r>
            <a:r>
              <a:rPr lang="en-US" sz="1600" dirty="0">
                <a:solidFill>
                  <a:schemeClr val="accent6"/>
                </a:solidFill>
                <a:latin typeface="Consolas" panose="020B0609020204030204" pitchFamily="49" charset="0"/>
                <a:cs typeface="Consolas" panose="020B0609020204030204" pitchFamily="49" charset="0"/>
              </a:rPr>
              <a:t>-r--r-- 1 </a:t>
            </a:r>
            <a:r>
              <a:rPr lang="en-US" sz="1600" dirty="0" err="1">
                <a:solidFill>
                  <a:schemeClr val="accent6"/>
                </a:solidFill>
                <a:latin typeface="Consolas" panose="020B0609020204030204" pitchFamily="49" charset="0"/>
                <a:cs typeface="Consolas" panose="020B0609020204030204" pitchFamily="49" charset="0"/>
              </a:rPr>
              <a:t>kmuller</a:t>
            </a:r>
            <a:r>
              <a:rPr lang="en-US" sz="1600" dirty="0">
                <a:solidFill>
                  <a:schemeClr val="accent6"/>
                </a:solidFill>
                <a:latin typeface="Consolas" panose="020B0609020204030204" pitchFamily="49" charset="0"/>
                <a:cs typeface="Consolas" panose="020B0609020204030204" pitchFamily="49" charset="0"/>
              </a:rPr>
              <a:t> 1104 May 15 09:45 a</a:t>
            </a:r>
          </a:p>
          <a:p>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a.out</a:t>
            </a:r>
            <a:r>
              <a:rPr lang="en-US" sz="1600" dirty="0">
                <a:solidFill>
                  <a:schemeClr val="accent6"/>
                </a:solidFill>
                <a:latin typeface="Consolas" panose="020B0609020204030204" pitchFamily="49" charset="0"/>
                <a:cs typeface="Consolas" panose="020B0609020204030204" pitchFamily="49" charset="0"/>
              </a:rPr>
              <a:t> a b</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128</a:t>
            </a:r>
          </a:p>
          <a:p>
            <a:r>
              <a:rPr lang="en-US" sz="1600" dirty="0">
                <a:solidFill>
                  <a:schemeClr val="accent6"/>
                </a:solidFill>
                <a:latin typeface="Consolas" panose="020B0609020204030204" pitchFamily="49" charset="0"/>
                <a:cs typeface="Consolas" panose="020B0609020204030204" pitchFamily="49" charset="0"/>
              </a:rPr>
              <a:t>bytes: 80</a:t>
            </a:r>
          </a:p>
          <a:p>
            <a:endParaRPr lang="en-US" dirty="0"/>
          </a:p>
        </p:txBody>
      </p:sp>
      <p:sp>
        <p:nvSpPr>
          <p:cNvPr id="15" name="TextBox 14">
            <a:extLst>
              <a:ext uri="{FF2B5EF4-FFF2-40B4-BE49-F238E27FC236}">
                <a16:creationId xmlns:a16="http://schemas.microsoft.com/office/drawing/2014/main" id="{E1312251-8A59-04EE-C971-D6D318DB67BC}"/>
              </a:ext>
            </a:extLst>
          </p:cNvPr>
          <p:cNvSpPr txBox="1"/>
          <p:nvPr/>
        </p:nvSpPr>
        <p:spPr>
          <a:xfrm>
            <a:off x="9040305" y="5566442"/>
            <a:ext cx="219374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t>128 * 8 + 80 = 1104</a:t>
            </a:r>
          </a:p>
        </p:txBody>
      </p:sp>
    </p:spTree>
    <p:extLst>
      <p:ext uri="{BB962C8B-B14F-4D97-AF65-F5344CB8AC3E}">
        <p14:creationId xmlns:p14="http://schemas.microsoft.com/office/powerpoint/2010/main" val="6757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B2798C66-7FE9-A146-9496-61A77BE2F705}"/>
              </a:ext>
            </a:extLst>
          </p:cNvPr>
          <p:cNvSpPr>
            <a:spLocks noGrp="1"/>
          </p:cNvSpPr>
          <p:nvPr>
            <p:ph sz="quarter" idx="15"/>
          </p:nvPr>
        </p:nvSpPr>
        <p:spPr>
          <a:xfrm>
            <a:off x="711403" y="743005"/>
            <a:ext cx="5190830" cy="1169102"/>
          </a:xfrm>
          <a:solidFill>
            <a:schemeClr val="accent4">
              <a:lumMod val="20000"/>
              <a:lumOff val="80000"/>
            </a:schemeClr>
          </a:solidFill>
          <a:ln>
            <a:solidFill>
              <a:srgbClr val="0070C0"/>
            </a:solidFill>
          </a:ln>
        </p:spPr>
        <p:txBody>
          <a:bodyPr/>
          <a:lstStyle/>
          <a:p>
            <a:pPr marL="0" indent="0">
              <a:buNone/>
            </a:pPr>
            <a:r>
              <a:rPr lang="en-US" sz="1800" dirty="0">
                <a:cs typeface="Courier New" panose="02070309020205020404" pitchFamily="49" charset="0"/>
              </a:rPr>
              <a:t>Accessing </a:t>
            </a:r>
            <a:r>
              <a:rPr lang="en-US" sz="1800" b="1" dirty="0">
                <a:solidFill>
                  <a:srgbClr val="FF0000"/>
                </a:solidFill>
                <a:cs typeface="Courier New" panose="02070309020205020404" pitchFamily="49" charset="0"/>
              </a:rPr>
              <a:t>address</a:t>
            </a:r>
            <a:r>
              <a:rPr lang="en-US" sz="1800" dirty="0">
                <a:cs typeface="Courier New" panose="02070309020205020404" pitchFamily="49" charset="0"/>
              </a:rPr>
              <a:t> </a:t>
            </a:r>
            <a:r>
              <a:rPr lang="en-US" sz="1800" b="1" dirty="0">
                <a:solidFill>
                  <a:srgbClr val="C00000"/>
                </a:solidFill>
                <a:cs typeface="Courier New" panose="02070309020205020404" pitchFamily="49" charset="0"/>
              </a:rPr>
              <a:t>aligned</a:t>
            </a:r>
            <a:r>
              <a:rPr lang="en-US" sz="1800" dirty="0">
                <a:solidFill>
                  <a:srgbClr val="0070C0"/>
                </a:solidFill>
                <a:cs typeface="Courier New" panose="02070309020205020404" pitchFamily="49" charset="0"/>
              </a:rPr>
              <a:t> </a:t>
            </a:r>
            <a:r>
              <a:rPr lang="en-US" sz="1800" dirty="0">
                <a:cs typeface="Courier New" panose="02070309020205020404" pitchFamily="49" charset="0"/>
              </a:rPr>
              <a:t>memory on many systems </a:t>
            </a:r>
            <a:r>
              <a:rPr lang="en-US" sz="1800" dirty="0">
                <a:solidFill>
                  <a:srgbClr val="2C895B"/>
                </a:solidFill>
                <a:cs typeface="Courier New" panose="02070309020205020404" pitchFamily="49" charset="0"/>
              </a:rPr>
              <a:t>based on data type</a:t>
            </a:r>
            <a:r>
              <a:rPr lang="en-US" sz="1800" dirty="0">
                <a:cs typeface="Courier New" panose="02070309020205020404" pitchFamily="49" charset="0"/>
              </a:rPr>
              <a:t> has </a:t>
            </a:r>
            <a:r>
              <a:rPr lang="en-US" sz="1800" dirty="0">
                <a:solidFill>
                  <a:srgbClr val="0070C0"/>
                </a:solidFill>
                <a:cs typeface="Courier New" panose="02070309020205020404" pitchFamily="49" charset="0"/>
              </a:rPr>
              <a:t>the best performance (due to hardware implementation)</a:t>
            </a:r>
          </a:p>
        </p:txBody>
      </p:sp>
      <p:sp>
        <p:nvSpPr>
          <p:cNvPr id="2" name="Title 1">
            <a:extLst>
              <a:ext uri="{FF2B5EF4-FFF2-40B4-BE49-F238E27FC236}">
                <a16:creationId xmlns:a16="http://schemas.microsoft.com/office/drawing/2014/main" id="{702F083C-5883-1542-B1C1-805881149022}"/>
              </a:ext>
            </a:extLst>
          </p:cNvPr>
          <p:cNvSpPr>
            <a:spLocks noGrp="1"/>
          </p:cNvSpPr>
          <p:nvPr>
            <p:ph type="title"/>
          </p:nvPr>
        </p:nvSpPr>
        <p:spPr>
          <a:xfrm>
            <a:off x="0" y="167989"/>
            <a:ext cx="9519385" cy="394111"/>
          </a:xfrm>
        </p:spPr>
        <p:txBody>
          <a:bodyPr/>
          <a:lstStyle/>
          <a:p>
            <a:r>
              <a:rPr lang="en-US" dirty="0"/>
              <a:t>Variable Alignment In Memory and Performance</a:t>
            </a:r>
          </a:p>
        </p:txBody>
      </p:sp>
      <p:sp>
        <p:nvSpPr>
          <p:cNvPr id="10" name="Rectangle 9">
            <a:extLst>
              <a:ext uri="{FF2B5EF4-FFF2-40B4-BE49-F238E27FC236}">
                <a16:creationId xmlns:a16="http://schemas.microsoft.com/office/drawing/2014/main" id="{6E5DF88C-5476-DC44-A301-44CA0308512A}"/>
              </a:ext>
            </a:extLst>
          </p:cNvPr>
          <p:cNvSpPr/>
          <p:nvPr/>
        </p:nvSpPr>
        <p:spPr>
          <a:xfrm>
            <a:off x="2242266" y="280386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120" name="Rectangle 119">
            <a:extLst>
              <a:ext uri="{FF2B5EF4-FFF2-40B4-BE49-F238E27FC236}">
                <a16:creationId xmlns:a16="http://schemas.microsoft.com/office/drawing/2014/main" id="{EE901B5A-F2E2-1745-8348-1C2CE7E81A82}"/>
              </a:ext>
            </a:extLst>
          </p:cNvPr>
          <p:cNvSpPr/>
          <p:nvPr/>
        </p:nvSpPr>
        <p:spPr>
          <a:xfrm>
            <a:off x="1701305" y="3671235"/>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121" name="Rectangle 120">
            <a:extLst>
              <a:ext uri="{FF2B5EF4-FFF2-40B4-BE49-F238E27FC236}">
                <a16:creationId xmlns:a16="http://schemas.microsoft.com/office/drawing/2014/main" id="{2894D733-5D16-C24E-970F-3F7DB9E27103}"/>
              </a:ext>
            </a:extLst>
          </p:cNvPr>
          <p:cNvSpPr/>
          <p:nvPr/>
        </p:nvSpPr>
        <p:spPr>
          <a:xfrm>
            <a:off x="729697" y="466418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
        <p:nvSpPr>
          <p:cNvPr id="124" name="TextBox 123">
            <a:extLst>
              <a:ext uri="{FF2B5EF4-FFF2-40B4-BE49-F238E27FC236}">
                <a16:creationId xmlns:a16="http://schemas.microsoft.com/office/drawing/2014/main" id="{F576A299-A1DD-A444-91C9-148DC93FF7D1}"/>
              </a:ext>
            </a:extLst>
          </p:cNvPr>
          <p:cNvSpPr txBox="1"/>
          <p:nvPr/>
        </p:nvSpPr>
        <p:spPr>
          <a:xfrm>
            <a:off x="1063106" y="4282909"/>
            <a:ext cx="889987" cy="369332"/>
          </a:xfrm>
          <a:prstGeom prst="rect">
            <a:avLst/>
          </a:prstGeom>
          <a:noFill/>
        </p:spPr>
        <p:txBody>
          <a:bodyPr wrap="none" rtlCol="0">
            <a:spAutoFit/>
          </a:bodyPr>
          <a:lstStyle/>
          <a:p>
            <a:r>
              <a:rPr lang="en-US" dirty="0"/>
              <a:t>integer</a:t>
            </a:r>
          </a:p>
        </p:txBody>
      </p:sp>
      <p:sp>
        <p:nvSpPr>
          <p:cNvPr id="125" name="TextBox 124">
            <a:extLst>
              <a:ext uri="{FF2B5EF4-FFF2-40B4-BE49-F238E27FC236}">
                <a16:creationId xmlns:a16="http://schemas.microsoft.com/office/drawing/2014/main" id="{8749FCC8-0B0F-CF44-9BDB-3B1C78FA1A78}"/>
              </a:ext>
            </a:extLst>
          </p:cNvPr>
          <p:cNvSpPr txBox="1"/>
          <p:nvPr/>
        </p:nvSpPr>
        <p:spPr>
          <a:xfrm>
            <a:off x="1698788" y="3301903"/>
            <a:ext cx="697627" cy="369332"/>
          </a:xfrm>
          <a:prstGeom prst="rect">
            <a:avLst/>
          </a:prstGeom>
          <a:noFill/>
        </p:spPr>
        <p:txBody>
          <a:bodyPr wrap="none" rtlCol="0">
            <a:spAutoFit/>
          </a:bodyPr>
          <a:lstStyle/>
          <a:p>
            <a:r>
              <a:rPr lang="en-US" dirty="0"/>
              <a:t>short</a:t>
            </a:r>
          </a:p>
        </p:txBody>
      </p:sp>
      <p:sp>
        <p:nvSpPr>
          <p:cNvPr id="126" name="TextBox 125">
            <a:extLst>
              <a:ext uri="{FF2B5EF4-FFF2-40B4-BE49-F238E27FC236}">
                <a16:creationId xmlns:a16="http://schemas.microsoft.com/office/drawing/2014/main" id="{1682A367-1AC7-ED44-8828-4C4909612AB5}"/>
              </a:ext>
            </a:extLst>
          </p:cNvPr>
          <p:cNvSpPr txBox="1"/>
          <p:nvPr/>
        </p:nvSpPr>
        <p:spPr>
          <a:xfrm>
            <a:off x="2016764" y="2434535"/>
            <a:ext cx="633507" cy="369332"/>
          </a:xfrm>
          <a:prstGeom prst="rect">
            <a:avLst/>
          </a:prstGeom>
          <a:noFill/>
        </p:spPr>
        <p:txBody>
          <a:bodyPr wrap="none" rtlCol="0">
            <a:spAutoFit/>
          </a:bodyPr>
          <a:lstStyle/>
          <a:p>
            <a:r>
              <a:rPr lang="en-US" dirty="0"/>
              <a:t>char</a:t>
            </a:r>
          </a:p>
        </p:txBody>
      </p:sp>
      <p:sp>
        <p:nvSpPr>
          <p:cNvPr id="165" name="TextBox 164">
            <a:extLst>
              <a:ext uri="{FF2B5EF4-FFF2-40B4-BE49-F238E27FC236}">
                <a16:creationId xmlns:a16="http://schemas.microsoft.com/office/drawing/2014/main" id="{26161DC5-8628-7345-B250-87FAC28EB3F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44" name="Rectangle 32">
            <a:extLst>
              <a:ext uri="{FF2B5EF4-FFF2-40B4-BE49-F238E27FC236}">
                <a16:creationId xmlns:a16="http://schemas.microsoft.com/office/drawing/2014/main" id="{A2814E09-7A90-BEBA-7D05-1F6E9C3D57E0}"/>
              </a:ext>
            </a:extLst>
          </p:cNvPr>
          <p:cNvSpPr>
            <a:spLocks noChangeArrowheads="1"/>
          </p:cNvSpPr>
          <p:nvPr>
            <p:custDataLst>
              <p:tags r:id="rId1"/>
            </p:custDataLst>
          </p:nvPr>
        </p:nvSpPr>
        <p:spPr bwMode="auto">
          <a:xfrm>
            <a:off x="6807648" y="15576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5" name="Rectangle 33">
            <a:extLst>
              <a:ext uri="{FF2B5EF4-FFF2-40B4-BE49-F238E27FC236}">
                <a16:creationId xmlns:a16="http://schemas.microsoft.com/office/drawing/2014/main" id="{66E538D0-4FC4-691F-98FF-BAD6A6111771}"/>
              </a:ext>
            </a:extLst>
          </p:cNvPr>
          <p:cNvSpPr>
            <a:spLocks noChangeArrowheads="1"/>
          </p:cNvSpPr>
          <p:nvPr>
            <p:custDataLst>
              <p:tags r:id="rId2"/>
            </p:custDataLst>
          </p:nvPr>
        </p:nvSpPr>
        <p:spPr bwMode="auto">
          <a:xfrm>
            <a:off x="6807648" y="27768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6" name="Rectangle 34">
            <a:extLst>
              <a:ext uri="{FF2B5EF4-FFF2-40B4-BE49-F238E27FC236}">
                <a16:creationId xmlns:a16="http://schemas.microsoft.com/office/drawing/2014/main" id="{8D0A5CC7-865A-16D6-5D92-E754FDE86508}"/>
              </a:ext>
            </a:extLst>
          </p:cNvPr>
          <p:cNvSpPr>
            <a:spLocks noChangeArrowheads="1"/>
          </p:cNvSpPr>
          <p:nvPr>
            <p:custDataLst>
              <p:tags r:id="rId3"/>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47" name="Rectangle 35">
            <a:extLst>
              <a:ext uri="{FF2B5EF4-FFF2-40B4-BE49-F238E27FC236}">
                <a16:creationId xmlns:a16="http://schemas.microsoft.com/office/drawing/2014/main" id="{490BAD06-6E32-F1E2-F8E9-E1573AC4D817}"/>
              </a:ext>
            </a:extLst>
          </p:cNvPr>
          <p:cNvSpPr>
            <a:spLocks noChangeArrowheads="1"/>
          </p:cNvSpPr>
          <p:nvPr>
            <p:custDataLst>
              <p:tags r:id="rId4"/>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31" name="Text Box 36">
            <a:extLst>
              <a:ext uri="{FF2B5EF4-FFF2-40B4-BE49-F238E27FC236}">
                <a16:creationId xmlns:a16="http://schemas.microsoft.com/office/drawing/2014/main" id="{60ABA258-5AA2-033F-04B8-8B30EC17235B}"/>
              </a:ext>
            </a:extLst>
          </p:cNvPr>
          <p:cNvSpPr txBox="1">
            <a:spLocks noChangeArrowheads="1"/>
          </p:cNvSpPr>
          <p:nvPr>
            <p:custDataLst>
              <p:tags r:id="rId5"/>
            </p:custDataLst>
          </p:nvPr>
        </p:nvSpPr>
        <p:spPr bwMode="auto">
          <a:xfrm>
            <a:off x="6696720" y="902132"/>
            <a:ext cx="747769"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4</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bytes</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54" name="Rectangle 2">
            <a:extLst>
              <a:ext uri="{FF2B5EF4-FFF2-40B4-BE49-F238E27FC236}">
                <a16:creationId xmlns:a16="http://schemas.microsoft.com/office/drawing/2014/main" id="{E03A79A5-DCA8-3D7F-410B-925CE6640438}"/>
              </a:ext>
            </a:extLst>
          </p:cNvPr>
          <p:cNvSpPr>
            <a:spLocks noChangeArrowheads="1"/>
          </p:cNvSpPr>
          <p:nvPr>
            <p:custDataLst>
              <p:tags r:id="rId6"/>
            </p:custDataLst>
          </p:nvPr>
        </p:nvSpPr>
        <p:spPr bwMode="auto">
          <a:xfrm>
            <a:off x="10552691" y="1569525"/>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5" name="Rectangle 3">
            <a:extLst>
              <a:ext uri="{FF2B5EF4-FFF2-40B4-BE49-F238E27FC236}">
                <a16:creationId xmlns:a16="http://schemas.microsoft.com/office/drawing/2014/main" id="{6051F292-55AA-A772-C1A9-3F3188F5DDD8}"/>
              </a:ext>
            </a:extLst>
          </p:cNvPr>
          <p:cNvSpPr>
            <a:spLocks noChangeArrowheads="1"/>
          </p:cNvSpPr>
          <p:nvPr>
            <p:custDataLst>
              <p:tags r:id="rId7"/>
            </p:custDataLst>
          </p:nvPr>
        </p:nvSpPr>
        <p:spPr bwMode="auto">
          <a:xfrm>
            <a:off x="10552691" y="1858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6" name="Rectangle 4">
            <a:extLst>
              <a:ext uri="{FF2B5EF4-FFF2-40B4-BE49-F238E27FC236}">
                <a16:creationId xmlns:a16="http://schemas.microsoft.com/office/drawing/2014/main" id="{B0F55640-6EF3-96F3-7AEC-50D29682E480}"/>
              </a:ext>
            </a:extLst>
          </p:cNvPr>
          <p:cNvSpPr>
            <a:spLocks noChangeArrowheads="1"/>
          </p:cNvSpPr>
          <p:nvPr>
            <p:custDataLst>
              <p:tags r:id="rId8"/>
            </p:custDataLst>
          </p:nvPr>
        </p:nvSpPr>
        <p:spPr bwMode="auto">
          <a:xfrm>
            <a:off x="10552691" y="2162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7" name="Rectangle 5">
            <a:extLst>
              <a:ext uri="{FF2B5EF4-FFF2-40B4-BE49-F238E27FC236}">
                <a16:creationId xmlns:a16="http://schemas.microsoft.com/office/drawing/2014/main" id="{626137A5-B0C1-5F1E-8691-6BDDFC1A838B}"/>
              </a:ext>
            </a:extLst>
          </p:cNvPr>
          <p:cNvSpPr>
            <a:spLocks noChangeArrowheads="1"/>
          </p:cNvSpPr>
          <p:nvPr>
            <p:custDataLst>
              <p:tags r:id="rId9"/>
            </p:custDataLst>
          </p:nvPr>
        </p:nvSpPr>
        <p:spPr bwMode="auto">
          <a:xfrm>
            <a:off x="10552691" y="2467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8" name="Rectangle 6">
            <a:extLst>
              <a:ext uri="{FF2B5EF4-FFF2-40B4-BE49-F238E27FC236}">
                <a16:creationId xmlns:a16="http://schemas.microsoft.com/office/drawing/2014/main" id="{F5CF2C4F-8128-92A5-1521-7094F4CF8410}"/>
              </a:ext>
            </a:extLst>
          </p:cNvPr>
          <p:cNvSpPr>
            <a:spLocks noChangeArrowheads="1"/>
          </p:cNvSpPr>
          <p:nvPr>
            <p:custDataLst>
              <p:tags r:id="rId10"/>
            </p:custDataLst>
          </p:nvPr>
        </p:nvSpPr>
        <p:spPr bwMode="auto">
          <a:xfrm>
            <a:off x="10552691" y="2772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59" name="Rectangle 7">
            <a:extLst>
              <a:ext uri="{FF2B5EF4-FFF2-40B4-BE49-F238E27FC236}">
                <a16:creationId xmlns:a16="http://schemas.microsoft.com/office/drawing/2014/main" id="{3D095C64-7A4F-523C-3A04-15BEF5B99755}"/>
              </a:ext>
            </a:extLst>
          </p:cNvPr>
          <p:cNvSpPr>
            <a:spLocks noChangeArrowheads="1"/>
          </p:cNvSpPr>
          <p:nvPr>
            <p:custDataLst>
              <p:tags r:id="rId11"/>
            </p:custDataLst>
          </p:nvPr>
        </p:nvSpPr>
        <p:spPr bwMode="auto">
          <a:xfrm>
            <a:off x="10552691" y="3077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0" name="Rectangle 8">
            <a:extLst>
              <a:ext uri="{FF2B5EF4-FFF2-40B4-BE49-F238E27FC236}">
                <a16:creationId xmlns:a16="http://schemas.microsoft.com/office/drawing/2014/main" id="{F3134352-974C-3285-AFAF-5E00289C4490}"/>
              </a:ext>
            </a:extLst>
          </p:cNvPr>
          <p:cNvSpPr>
            <a:spLocks noChangeArrowheads="1"/>
          </p:cNvSpPr>
          <p:nvPr>
            <p:custDataLst>
              <p:tags r:id="rId12"/>
            </p:custDataLst>
          </p:nvPr>
        </p:nvSpPr>
        <p:spPr bwMode="auto">
          <a:xfrm>
            <a:off x="10552691" y="3382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1" name="Rectangle 9">
            <a:extLst>
              <a:ext uri="{FF2B5EF4-FFF2-40B4-BE49-F238E27FC236}">
                <a16:creationId xmlns:a16="http://schemas.microsoft.com/office/drawing/2014/main" id="{89B706CE-1631-C018-3380-FAB290867C7D}"/>
              </a:ext>
            </a:extLst>
          </p:cNvPr>
          <p:cNvSpPr>
            <a:spLocks noChangeArrowheads="1"/>
          </p:cNvSpPr>
          <p:nvPr>
            <p:custDataLst>
              <p:tags r:id="rId13"/>
            </p:custDataLst>
          </p:nvPr>
        </p:nvSpPr>
        <p:spPr bwMode="auto">
          <a:xfrm>
            <a:off x="10552691" y="3686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2" name="Rectangle 10">
            <a:extLst>
              <a:ext uri="{FF2B5EF4-FFF2-40B4-BE49-F238E27FC236}">
                <a16:creationId xmlns:a16="http://schemas.microsoft.com/office/drawing/2014/main" id="{01E0B942-91F4-40EE-C140-6536F7E86A69}"/>
              </a:ext>
            </a:extLst>
          </p:cNvPr>
          <p:cNvSpPr>
            <a:spLocks noChangeArrowheads="1"/>
          </p:cNvSpPr>
          <p:nvPr>
            <p:custDataLst>
              <p:tags r:id="rId14"/>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3" name="Rectangle 11">
            <a:extLst>
              <a:ext uri="{FF2B5EF4-FFF2-40B4-BE49-F238E27FC236}">
                <a16:creationId xmlns:a16="http://schemas.microsoft.com/office/drawing/2014/main" id="{FC57423E-0D45-125E-7F1F-5161E093F4CE}"/>
              </a:ext>
            </a:extLst>
          </p:cNvPr>
          <p:cNvSpPr>
            <a:spLocks noChangeArrowheads="1"/>
          </p:cNvSpPr>
          <p:nvPr>
            <p:custDataLst>
              <p:tags r:id="rId15"/>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4" name="Rectangle 12">
            <a:extLst>
              <a:ext uri="{FF2B5EF4-FFF2-40B4-BE49-F238E27FC236}">
                <a16:creationId xmlns:a16="http://schemas.microsoft.com/office/drawing/2014/main" id="{12E24D00-DFD7-2D26-A495-487717257BE2}"/>
              </a:ext>
            </a:extLst>
          </p:cNvPr>
          <p:cNvSpPr>
            <a:spLocks noChangeArrowheads="1"/>
          </p:cNvSpPr>
          <p:nvPr>
            <p:custDataLst>
              <p:tags r:id="rId16"/>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6" name="Rectangle 13">
            <a:extLst>
              <a:ext uri="{FF2B5EF4-FFF2-40B4-BE49-F238E27FC236}">
                <a16:creationId xmlns:a16="http://schemas.microsoft.com/office/drawing/2014/main" id="{73DBBDDB-BD99-4535-42FC-383136BF2240}"/>
              </a:ext>
            </a:extLst>
          </p:cNvPr>
          <p:cNvSpPr>
            <a:spLocks noChangeArrowheads="1"/>
          </p:cNvSpPr>
          <p:nvPr>
            <p:custDataLst>
              <p:tags r:id="rId17"/>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7" name="Text Box 37">
            <a:extLst>
              <a:ext uri="{FF2B5EF4-FFF2-40B4-BE49-F238E27FC236}">
                <a16:creationId xmlns:a16="http://schemas.microsoft.com/office/drawing/2014/main" id="{2A7799D2-B42E-D8CF-EA96-6BEC3EEAFEA0}"/>
              </a:ext>
            </a:extLst>
          </p:cNvPr>
          <p:cNvSpPr txBox="1">
            <a:spLocks noChangeArrowheads="1"/>
          </p:cNvSpPr>
          <p:nvPr>
            <p:custDataLst>
              <p:tags r:id="rId18"/>
            </p:custDataLst>
          </p:nvPr>
        </p:nvSpPr>
        <p:spPr bwMode="auto">
          <a:xfrm>
            <a:off x="10527699" y="897716"/>
            <a:ext cx="650371" cy="707886"/>
          </a:xfrm>
          <a:prstGeom prst="rect">
            <a:avLst/>
          </a:prstGeom>
          <a:noFill/>
          <a:ln w="25400">
            <a:noFill/>
            <a:miter lim="800000"/>
            <a:headEnd/>
            <a:tailEnd/>
          </a:ln>
        </p:spPr>
        <p:txBody>
          <a:bodyPr wrap="non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1</a:t>
            </a: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a:t>
            </a:r>
          </a:p>
        </p:txBody>
      </p:sp>
      <p:sp>
        <p:nvSpPr>
          <p:cNvPr id="168" name="Rectangle 39">
            <a:extLst>
              <a:ext uri="{FF2B5EF4-FFF2-40B4-BE49-F238E27FC236}">
                <a16:creationId xmlns:a16="http://schemas.microsoft.com/office/drawing/2014/main" id="{65D5AC8A-B04D-3AEC-632B-F3842D44E2DD}"/>
              </a:ext>
            </a:extLst>
          </p:cNvPr>
          <p:cNvSpPr>
            <a:spLocks noChangeArrowheads="1"/>
          </p:cNvSpPr>
          <p:nvPr>
            <p:custDataLst>
              <p:tags r:id="rId19"/>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69" name="Rectangle 41">
            <a:extLst>
              <a:ext uri="{FF2B5EF4-FFF2-40B4-BE49-F238E27FC236}">
                <a16:creationId xmlns:a16="http://schemas.microsoft.com/office/drawing/2014/main" id="{111F8312-CB94-DD6C-035F-A198B53D1D58}"/>
              </a:ext>
            </a:extLst>
          </p:cNvPr>
          <p:cNvSpPr>
            <a:spLocks noChangeArrowheads="1"/>
          </p:cNvSpPr>
          <p:nvPr>
            <p:custDataLst>
              <p:tags r:id="rId20"/>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0" name="Rectangle 43">
            <a:extLst>
              <a:ext uri="{FF2B5EF4-FFF2-40B4-BE49-F238E27FC236}">
                <a16:creationId xmlns:a16="http://schemas.microsoft.com/office/drawing/2014/main" id="{DFB9D290-0660-9ABD-0435-DC3AFB74F6F9}"/>
              </a:ext>
            </a:extLst>
          </p:cNvPr>
          <p:cNvSpPr>
            <a:spLocks noChangeArrowheads="1"/>
          </p:cNvSpPr>
          <p:nvPr>
            <p:custDataLst>
              <p:tags r:id="rId21"/>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171" name="Rectangle 45">
            <a:extLst>
              <a:ext uri="{FF2B5EF4-FFF2-40B4-BE49-F238E27FC236}">
                <a16:creationId xmlns:a16="http://schemas.microsoft.com/office/drawing/2014/main" id="{3E0A5F15-4DCB-86A6-607C-B54363934A4B}"/>
              </a:ext>
            </a:extLst>
          </p:cNvPr>
          <p:cNvSpPr>
            <a:spLocks noChangeArrowheads="1"/>
          </p:cNvSpPr>
          <p:nvPr>
            <p:custDataLst>
              <p:tags r:id="rId22"/>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172" name="Rectangle 14">
            <a:extLst>
              <a:ext uri="{FF2B5EF4-FFF2-40B4-BE49-F238E27FC236}">
                <a16:creationId xmlns:a16="http://schemas.microsoft.com/office/drawing/2014/main" id="{F5DFBB7A-5E0B-9569-C14C-D119140FBC83}"/>
              </a:ext>
            </a:extLst>
          </p:cNvPr>
          <p:cNvSpPr>
            <a:spLocks noChangeArrowheads="1"/>
          </p:cNvSpPr>
          <p:nvPr>
            <p:custDataLst>
              <p:tags r:id="rId23"/>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173" name="Rectangle 15">
            <a:extLst>
              <a:ext uri="{FF2B5EF4-FFF2-40B4-BE49-F238E27FC236}">
                <a16:creationId xmlns:a16="http://schemas.microsoft.com/office/drawing/2014/main" id="{0245E018-D2C4-6CE3-EEBE-465B7BB1161D}"/>
              </a:ext>
            </a:extLst>
          </p:cNvPr>
          <p:cNvSpPr>
            <a:spLocks noChangeArrowheads="1"/>
          </p:cNvSpPr>
          <p:nvPr>
            <p:custDataLst>
              <p:tags r:id="rId24"/>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174" name="Rectangle 16">
            <a:extLst>
              <a:ext uri="{FF2B5EF4-FFF2-40B4-BE49-F238E27FC236}">
                <a16:creationId xmlns:a16="http://schemas.microsoft.com/office/drawing/2014/main" id="{32D55285-0A5E-5171-CC0B-11E53645BEE1}"/>
              </a:ext>
            </a:extLst>
          </p:cNvPr>
          <p:cNvSpPr>
            <a:spLocks noChangeArrowheads="1"/>
          </p:cNvSpPr>
          <p:nvPr>
            <p:custDataLst>
              <p:tags r:id="rId25"/>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175" name="Rectangle 17">
            <a:extLst>
              <a:ext uri="{FF2B5EF4-FFF2-40B4-BE49-F238E27FC236}">
                <a16:creationId xmlns:a16="http://schemas.microsoft.com/office/drawing/2014/main" id="{1356B40E-8EAA-F9B4-8BC7-AE574C89904D}"/>
              </a:ext>
            </a:extLst>
          </p:cNvPr>
          <p:cNvSpPr>
            <a:spLocks noChangeArrowheads="1"/>
          </p:cNvSpPr>
          <p:nvPr>
            <p:custDataLst>
              <p:tags r:id="rId26"/>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176" name="Rectangle 18">
            <a:extLst>
              <a:ext uri="{FF2B5EF4-FFF2-40B4-BE49-F238E27FC236}">
                <a16:creationId xmlns:a16="http://schemas.microsoft.com/office/drawing/2014/main" id="{F121EA1D-CA38-555F-2B06-9DE136DDE4BA}"/>
              </a:ext>
            </a:extLst>
          </p:cNvPr>
          <p:cNvSpPr>
            <a:spLocks noChangeArrowheads="1"/>
          </p:cNvSpPr>
          <p:nvPr>
            <p:custDataLst>
              <p:tags r:id="rId27"/>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177" name="Rectangle 19">
            <a:extLst>
              <a:ext uri="{FF2B5EF4-FFF2-40B4-BE49-F238E27FC236}">
                <a16:creationId xmlns:a16="http://schemas.microsoft.com/office/drawing/2014/main" id="{B8AA6D97-E569-20BE-293D-1CA2C1EA5E9F}"/>
              </a:ext>
            </a:extLst>
          </p:cNvPr>
          <p:cNvSpPr>
            <a:spLocks noChangeArrowheads="1"/>
          </p:cNvSpPr>
          <p:nvPr>
            <p:custDataLst>
              <p:tags r:id="rId28"/>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178" name="Rectangle 20">
            <a:extLst>
              <a:ext uri="{FF2B5EF4-FFF2-40B4-BE49-F238E27FC236}">
                <a16:creationId xmlns:a16="http://schemas.microsoft.com/office/drawing/2014/main" id="{CBF511A4-7D28-D0C2-6791-694A6AF67D88}"/>
              </a:ext>
            </a:extLst>
          </p:cNvPr>
          <p:cNvSpPr>
            <a:spLocks noChangeArrowheads="1"/>
          </p:cNvSpPr>
          <p:nvPr>
            <p:custDataLst>
              <p:tags r:id="rId29"/>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79" name="Rectangle 21">
            <a:extLst>
              <a:ext uri="{FF2B5EF4-FFF2-40B4-BE49-F238E27FC236}">
                <a16:creationId xmlns:a16="http://schemas.microsoft.com/office/drawing/2014/main" id="{19D52283-B691-7ABE-4389-91A2DFDC15DA}"/>
              </a:ext>
            </a:extLst>
          </p:cNvPr>
          <p:cNvSpPr>
            <a:spLocks noChangeArrowheads="1"/>
          </p:cNvSpPr>
          <p:nvPr>
            <p:custDataLst>
              <p:tags r:id="rId30"/>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180" name="Rectangle 22">
            <a:extLst>
              <a:ext uri="{FF2B5EF4-FFF2-40B4-BE49-F238E27FC236}">
                <a16:creationId xmlns:a16="http://schemas.microsoft.com/office/drawing/2014/main" id="{D27DF2BB-8BCD-BD7D-FE1E-93E76E3BBABC}"/>
              </a:ext>
            </a:extLst>
          </p:cNvPr>
          <p:cNvSpPr>
            <a:spLocks noChangeArrowheads="1"/>
          </p:cNvSpPr>
          <p:nvPr>
            <p:custDataLst>
              <p:tags r:id="rId31"/>
            </p:custDataLst>
          </p:nvPr>
        </p:nvSpPr>
        <p:spPr bwMode="auto">
          <a:xfrm>
            <a:off x="11208139" y="366577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81" name="Rectangle 23">
            <a:extLst>
              <a:ext uri="{FF2B5EF4-FFF2-40B4-BE49-F238E27FC236}">
                <a16:creationId xmlns:a16="http://schemas.microsoft.com/office/drawing/2014/main" id="{46C1C9A1-24BF-C7E4-120E-2F145B65BB79}"/>
              </a:ext>
            </a:extLst>
          </p:cNvPr>
          <p:cNvSpPr>
            <a:spLocks noChangeArrowheads="1"/>
          </p:cNvSpPr>
          <p:nvPr>
            <p:custDataLst>
              <p:tags r:id="rId32"/>
            </p:custDataLst>
          </p:nvPr>
        </p:nvSpPr>
        <p:spPr bwMode="auto">
          <a:xfrm>
            <a:off x="11208139" y="338806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0x09</a:t>
            </a:r>
          </a:p>
        </p:txBody>
      </p:sp>
      <p:sp>
        <p:nvSpPr>
          <p:cNvPr id="182" name="Rectangle 24">
            <a:extLst>
              <a:ext uri="{FF2B5EF4-FFF2-40B4-BE49-F238E27FC236}">
                <a16:creationId xmlns:a16="http://schemas.microsoft.com/office/drawing/2014/main" id="{6D7C91F2-3490-B7E1-509F-E730886C2D30}"/>
              </a:ext>
            </a:extLst>
          </p:cNvPr>
          <p:cNvSpPr>
            <a:spLocks noChangeArrowheads="1"/>
          </p:cNvSpPr>
          <p:nvPr>
            <p:custDataLst>
              <p:tags r:id="rId33"/>
            </p:custDataLst>
          </p:nvPr>
        </p:nvSpPr>
        <p:spPr bwMode="auto">
          <a:xfrm>
            <a:off x="11208139" y="3078190"/>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83" name="Rectangle 25">
            <a:extLst>
              <a:ext uri="{FF2B5EF4-FFF2-40B4-BE49-F238E27FC236}">
                <a16:creationId xmlns:a16="http://schemas.microsoft.com/office/drawing/2014/main" id="{D4219A80-0A38-07A9-31A9-D2424A91AFFB}"/>
              </a:ext>
            </a:extLst>
          </p:cNvPr>
          <p:cNvSpPr>
            <a:spLocks noChangeArrowheads="1"/>
          </p:cNvSpPr>
          <p:nvPr>
            <p:custDataLst>
              <p:tags r:id="rId34"/>
            </p:custDataLst>
          </p:nvPr>
        </p:nvSpPr>
        <p:spPr bwMode="auto">
          <a:xfrm>
            <a:off x="11208139" y="2768315"/>
            <a:ext cx="65434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0x0B</a:t>
            </a:r>
          </a:p>
        </p:txBody>
      </p:sp>
      <p:sp>
        <p:nvSpPr>
          <p:cNvPr id="184" name="Rectangle 40">
            <a:extLst>
              <a:ext uri="{FF2B5EF4-FFF2-40B4-BE49-F238E27FC236}">
                <a16:creationId xmlns:a16="http://schemas.microsoft.com/office/drawing/2014/main" id="{5AB3C584-4C5E-BBAA-1D54-68BFACCF8ABF}"/>
              </a:ext>
            </a:extLst>
          </p:cNvPr>
          <p:cNvSpPr>
            <a:spLocks noChangeArrowheads="1"/>
          </p:cNvSpPr>
          <p:nvPr>
            <p:custDataLst>
              <p:tags r:id="rId35"/>
            </p:custDataLst>
          </p:nvPr>
        </p:nvSpPr>
        <p:spPr bwMode="auto">
          <a:xfrm>
            <a:off x="11208139" y="2458440"/>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85" name="Rectangle 42">
            <a:extLst>
              <a:ext uri="{FF2B5EF4-FFF2-40B4-BE49-F238E27FC236}">
                <a16:creationId xmlns:a16="http://schemas.microsoft.com/office/drawing/2014/main" id="{588F1125-D97B-2D53-A625-F2446880EAE8}"/>
              </a:ext>
            </a:extLst>
          </p:cNvPr>
          <p:cNvSpPr>
            <a:spLocks noChangeArrowheads="1"/>
          </p:cNvSpPr>
          <p:nvPr>
            <p:custDataLst>
              <p:tags r:id="rId36"/>
            </p:custDataLst>
          </p:nvPr>
        </p:nvSpPr>
        <p:spPr bwMode="auto">
          <a:xfrm>
            <a:off x="11208139" y="2178595"/>
            <a:ext cx="670376"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0x0D</a:t>
            </a:r>
          </a:p>
        </p:txBody>
      </p:sp>
      <p:sp>
        <p:nvSpPr>
          <p:cNvPr id="186" name="Rectangle 44">
            <a:extLst>
              <a:ext uri="{FF2B5EF4-FFF2-40B4-BE49-F238E27FC236}">
                <a16:creationId xmlns:a16="http://schemas.microsoft.com/office/drawing/2014/main" id="{CB99EA7A-046F-A8C9-10F7-F1906F85E6FA}"/>
              </a:ext>
            </a:extLst>
          </p:cNvPr>
          <p:cNvSpPr>
            <a:spLocks noChangeArrowheads="1"/>
          </p:cNvSpPr>
          <p:nvPr>
            <p:custDataLst>
              <p:tags r:id="rId37"/>
            </p:custDataLst>
          </p:nvPr>
        </p:nvSpPr>
        <p:spPr bwMode="auto">
          <a:xfrm>
            <a:off x="11208139" y="1852617"/>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87" name="Rectangle 46">
            <a:extLst>
              <a:ext uri="{FF2B5EF4-FFF2-40B4-BE49-F238E27FC236}">
                <a16:creationId xmlns:a16="http://schemas.microsoft.com/office/drawing/2014/main" id="{C26A2C55-E4B5-00EC-FE54-CBA7CFFA3B9A}"/>
              </a:ext>
            </a:extLst>
          </p:cNvPr>
          <p:cNvSpPr>
            <a:spLocks noChangeArrowheads="1"/>
          </p:cNvSpPr>
          <p:nvPr>
            <p:custDataLst>
              <p:tags r:id="rId38"/>
            </p:custDataLst>
          </p:nvPr>
        </p:nvSpPr>
        <p:spPr bwMode="auto">
          <a:xfrm>
            <a:off x="11208139" y="1544481"/>
            <a:ext cx="630301"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0x0F</a:t>
            </a:r>
          </a:p>
        </p:txBody>
      </p:sp>
      <p:sp>
        <p:nvSpPr>
          <p:cNvPr id="188" name="Text Box 36">
            <a:extLst>
              <a:ext uri="{FF2B5EF4-FFF2-40B4-BE49-F238E27FC236}">
                <a16:creationId xmlns:a16="http://schemas.microsoft.com/office/drawing/2014/main" id="{7F80B85C-B6E4-7E08-45DB-AB35CAC1DBA8}"/>
              </a:ext>
            </a:extLst>
          </p:cNvPr>
          <p:cNvSpPr txBox="1">
            <a:spLocks noChangeArrowheads="1"/>
          </p:cNvSpPr>
          <p:nvPr>
            <p:custDataLst>
              <p:tags r:id="rId39"/>
            </p:custDataLst>
          </p:nvPr>
        </p:nvSpPr>
        <p:spPr bwMode="auto">
          <a:xfrm>
            <a:off x="10958421" y="56210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190" name="Rectangle 32">
            <a:extLst>
              <a:ext uri="{FF2B5EF4-FFF2-40B4-BE49-F238E27FC236}">
                <a16:creationId xmlns:a16="http://schemas.microsoft.com/office/drawing/2014/main" id="{1FEA8863-9950-598D-35FF-5A29050E73F4}"/>
              </a:ext>
            </a:extLst>
          </p:cNvPr>
          <p:cNvSpPr>
            <a:spLocks noChangeArrowheads="1"/>
          </p:cNvSpPr>
          <p:nvPr>
            <p:custDataLst>
              <p:tags r:id="rId40"/>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1" name="Rectangle 32">
            <a:extLst>
              <a:ext uri="{FF2B5EF4-FFF2-40B4-BE49-F238E27FC236}">
                <a16:creationId xmlns:a16="http://schemas.microsoft.com/office/drawing/2014/main" id="{0841493B-50D6-CC68-E6AB-87F1549829D2}"/>
              </a:ext>
            </a:extLst>
          </p:cNvPr>
          <p:cNvSpPr>
            <a:spLocks noChangeArrowheads="1"/>
          </p:cNvSpPr>
          <p:nvPr>
            <p:custDataLst>
              <p:tags r:id="rId41"/>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2" name="Rectangle 32">
            <a:extLst>
              <a:ext uri="{FF2B5EF4-FFF2-40B4-BE49-F238E27FC236}">
                <a16:creationId xmlns:a16="http://schemas.microsoft.com/office/drawing/2014/main" id="{8565E2FD-A4E9-7C5E-510A-CA95667759BB}"/>
              </a:ext>
            </a:extLst>
          </p:cNvPr>
          <p:cNvSpPr>
            <a:spLocks noChangeArrowheads="1"/>
          </p:cNvSpPr>
          <p:nvPr>
            <p:custDataLst>
              <p:tags r:id="rId42"/>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3" name="Rectangle 32">
            <a:extLst>
              <a:ext uri="{FF2B5EF4-FFF2-40B4-BE49-F238E27FC236}">
                <a16:creationId xmlns:a16="http://schemas.microsoft.com/office/drawing/2014/main" id="{7E1D27AD-DEC1-3264-ADD1-50300BC2B456}"/>
              </a:ext>
            </a:extLst>
          </p:cNvPr>
          <p:cNvSpPr>
            <a:spLocks noChangeArrowheads="1"/>
          </p:cNvSpPr>
          <p:nvPr>
            <p:custDataLst>
              <p:tags r:id="rId43"/>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4" name="Rectangle 32">
            <a:extLst>
              <a:ext uri="{FF2B5EF4-FFF2-40B4-BE49-F238E27FC236}">
                <a16:creationId xmlns:a16="http://schemas.microsoft.com/office/drawing/2014/main" id="{8AD96FA7-5E5F-E118-F54B-3A8856385F2B}"/>
              </a:ext>
            </a:extLst>
          </p:cNvPr>
          <p:cNvSpPr>
            <a:spLocks noChangeArrowheads="1"/>
          </p:cNvSpPr>
          <p:nvPr>
            <p:custDataLst>
              <p:tags r:id="rId44"/>
            </p:custDataLst>
          </p:nvPr>
        </p:nvSpPr>
        <p:spPr bwMode="auto">
          <a:xfrm>
            <a:off x="8642813" y="3401771"/>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5" name="Rectangle 32">
            <a:extLst>
              <a:ext uri="{FF2B5EF4-FFF2-40B4-BE49-F238E27FC236}">
                <a16:creationId xmlns:a16="http://schemas.microsoft.com/office/drawing/2014/main" id="{2CF0DC32-363A-BB7D-FF31-DDFF1BF30419}"/>
              </a:ext>
            </a:extLst>
          </p:cNvPr>
          <p:cNvSpPr>
            <a:spLocks noChangeArrowheads="1"/>
          </p:cNvSpPr>
          <p:nvPr>
            <p:custDataLst>
              <p:tags r:id="rId45"/>
            </p:custDataLst>
          </p:nvPr>
        </p:nvSpPr>
        <p:spPr bwMode="auto">
          <a:xfrm>
            <a:off x="8642813" y="2783273"/>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6" name="Rectangle 32">
            <a:extLst>
              <a:ext uri="{FF2B5EF4-FFF2-40B4-BE49-F238E27FC236}">
                <a16:creationId xmlns:a16="http://schemas.microsoft.com/office/drawing/2014/main" id="{EB5C74E2-4E3F-28AC-B5B7-9402EEF41673}"/>
              </a:ext>
            </a:extLst>
          </p:cNvPr>
          <p:cNvSpPr>
            <a:spLocks noChangeArrowheads="1"/>
          </p:cNvSpPr>
          <p:nvPr>
            <p:custDataLst>
              <p:tags r:id="rId46"/>
            </p:custDataLst>
          </p:nvPr>
        </p:nvSpPr>
        <p:spPr bwMode="auto">
          <a:xfrm>
            <a:off x="8642813" y="2178160"/>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7" name="Rectangle 32">
            <a:extLst>
              <a:ext uri="{FF2B5EF4-FFF2-40B4-BE49-F238E27FC236}">
                <a16:creationId xmlns:a16="http://schemas.microsoft.com/office/drawing/2014/main" id="{DBF487B2-C213-5360-49E5-F78746491E5D}"/>
              </a:ext>
            </a:extLst>
          </p:cNvPr>
          <p:cNvSpPr>
            <a:spLocks noChangeArrowheads="1"/>
          </p:cNvSpPr>
          <p:nvPr>
            <p:custDataLst>
              <p:tags r:id="rId47"/>
            </p:custDataLst>
          </p:nvPr>
        </p:nvSpPr>
        <p:spPr bwMode="auto">
          <a:xfrm>
            <a:off x="8642813" y="158351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198" name="Text Box 36">
            <a:extLst>
              <a:ext uri="{FF2B5EF4-FFF2-40B4-BE49-F238E27FC236}">
                <a16:creationId xmlns:a16="http://schemas.microsoft.com/office/drawing/2014/main" id="{1479B09D-99D7-9608-90E2-11B4DAC3D79F}"/>
              </a:ext>
            </a:extLst>
          </p:cNvPr>
          <p:cNvSpPr txBox="1">
            <a:spLocks noChangeArrowheads="1"/>
          </p:cNvSpPr>
          <p:nvPr>
            <p:custDataLst>
              <p:tags r:id="rId48"/>
            </p:custDataLst>
          </p:nvPr>
        </p:nvSpPr>
        <p:spPr bwMode="auto">
          <a:xfrm>
            <a:off x="8589643" y="887745"/>
            <a:ext cx="751360" cy="707886"/>
          </a:xfrm>
          <a:prstGeom prst="rect">
            <a:avLst/>
          </a:prstGeom>
          <a:noFill/>
          <a:ln w="25400">
            <a:noFill/>
            <a:miter lim="800000"/>
            <a:headEnd/>
            <a:tailEnd/>
          </a:ln>
        </p:spPr>
        <p:txBody>
          <a:bodyPr wrap="none">
            <a:spAutoFit/>
          </a:bodyPr>
          <a:lstStyle/>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2</a:t>
            </a:r>
            <a:endParaRPr lang="en-US" sz="2000" b="0" dirty="0">
              <a:solidFill>
                <a:schemeClr val="tx1">
                  <a:lumMod val="50000"/>
                </a:schemeClr>
              </a:solidFill>
              <a:latin typeface="Calibri" panose="020F0502020204030204" pitchFamily="34" charset="0"/>
              <a:cs typeface="Calibri" panose="020F0502020204030204" pitchFamily="34" charset="0"/>
            </a:endParaRPr>
          </a:p>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Bytes</a:t>
            </a:r>
          </a:p>
        </p:txBody>
      </p:sp>
      <p:sp>
        <p:nvSpPr>
          <p:cNvPr id="200" name="Rectangle 64">
            <a:extLst>
              <a:ext uri="{FF2B5EF4-FFF2-40B4-BE49-F238E27FC236}">
                <a16:creationId xmlns:a16="http://schemas.microsoft.com/office/drawing/2014/main" id="{1E53913B-FAAE-64FD-8D62-D2002BE7494A}"/>
              </a:ext>
            </a:extLst>
          </p:cNvPr>
          <p:cNvSpPr>
            <a:spLocks noChangeArrowheads="1"/>
          </p:cNvSpPr>
          <p:nvPr>
            <p:custDataLst>
              <p:tags r:id="rId49"/>
            </p:custDataLst>
          </p:nvPr>
        </p:nvSpPr>
        <p:spPr bwMode="auto">
          <a:xfrm>
            <a:off x="8647277" y="211208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1" name="Rectangle 65">
            <a:extLst>
              <a:ext uri="{FF2B5EF4-FFF2-40B4-BE49-F238E27FC236}">
                <a16:creationId xmlns:a16="http://schemas.microsoft.com/office/drawing/2014/main" id="{9A9B0B5E-6983-8A6F-97F6-0EFE007949FB}"/>
              </a:ext>
            </a:extLst>
          </p:cNvPr>
          <p:cNvSpPr>
            <a:spLocks noChangeArrowheads="1"/>
          </p:cNvSpPr>
          <p:nvPr>
            <p:custDataLst>
              <p:tags r:id="rId50"/>
            </p:custDataLst>
          </p:nvPr>
        </p:nvSpPr>
        <p:spPr bwMode="auto">
          <a:xfrm>
            <a:off x="8671190" y="27175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2" name="Rectangle 66">
            <a:extLst>
              <a:ext uri="{FF2B5EF4-FFF2-40B4-BE49-F238E27FC236}">
                <a16:creationId xmlns:a16="http://schemas.microsoft.com/office/drawing/2014/main" id="{66E62274-1FB8-DC76-6222-CC2B6F761EA4}"/>
              </a:ext>
            </a:extLst>
          </p:cNvPr>
          <p:cNvSpPr>
            <a:spLocks noChangeArrowheads="1"/>
          </p:cNvSpPr>
          <p:nvPr>
            <p:custDataLst>
              <p:tags r:id="rId51"/>
            </p:custDataLst>
          </p:nvPr>
        </p:nvSpPr>
        <p:spPr bwMode="auto">
          <a:xfrm>
            <a:off x="8654034" y="3342252"/>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3" name="Rectangle 66">
            <a:extLst>
              <a:ext uri="{FF2B5EF4-FFF2-40B4-BE49-F238E27FC236}">
                <a16:creationId xmlns:a16="http://schemas.microsoft.com/office/drawing/2014/main" id="{04E34320-CFAF-A67A-AC89-2357139D4016}"/>
              </a:ext>
            </a:extLst>
          </p:cNvPr>
          <p:cNvSpPr>
            <a:spLocks noChangeArrowheads="1"/>
          </p:cNvSpPr>
          <p:nvPr>
            <p:custDataLst>
              <p:tags r:id="rId52"/>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4" name="Rectangle 66">
            <a:extLst>
              <a:ext uri="{FF2B5EF4-FFF2-40B4-BE49-F238E27FC236}">
                <a16:creationId xmlns:a16="http://schemas.microsoft.com/office/drawing/2014/main" id="{022C8D97-FF96-80CD-D48E-F0F64F82E3F4}"/>
              </a:ext>
            </a:extLst>
          </p:cNvPr>
          <p:cNvSpPr>
            <a:spLocks noChangeArrowheads="1"/>
          </p:cNvSpPr>
          <p:nvPr>
            <p:custDataLst>
              <p:tags r:id="rId53"/>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5" name="Rectangle 66">
            <a:extLst>
              <a:ext uri="{FF2B5EF4-FFF2-40B4-BE49-F238E27FC236}">
                <a16:creationId xmlns:a16="http://schemas.microsoft.com/office/drawing/2014/main" id="{D45A5D10-253C-031C-9CDA-1897B731F8C4}"/>
              </a:ext>
            </a:extLst>
          </p:cNvPr>
          <p:cNvSpPr>
            <a:spLocks noChangeArrowheads="1"/>
          </p:cNvSpPr>
          <p:nvPr>
            <p:custDataLst>
              <p:tags r:id="rId54"/>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206" name="Rectangle 66">
            <a:extLst>
              <a:ext uri="{FF2B5EF4-FFF2-40B4-BE49-F238E27FC236}">
                <a16:creationId xmlns:a16="http://schemas.microsoft.com/office/drawing/2014/main" id="{DA5754B0-1E3E-57C7-347D-E4DA19582D11}"/>
              </a:ext>
            </a:extLst>
          </p:cNvPr>
          <p:cNvSpPr>
            <a:spLocks noChangeArrowheads="1"/>
          </p:cNvSpPr>
          <p:nvPr>
            <p:custDataLst>
              <p:tags r:id="rId55"/>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3" name="Rectangle 14">
            <a:extLst>
              <a:ext uri="{FF2B5EF4-FFF2-40B4-BE49-F238E27FC236}">
                <a16:creationId xmlns:a16="http://schemas.microsoft.com/office/drawing/2014/main" id="{9F6F8D94-1FE7-7D8B-E944-BCE439F7E601}"/>
              </a:ext>
            </a:extLst>
          </p:cNvPr>
          <p:cNvSpPr>
            <a:spLocks noChangeArrowheads="1"/>
          </p:cNvSpPr>
          <p:nvPr>
            <p:custDataLst>
              <p:tags r:id="rId56"/>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 name="Rectangle 16">
            <a:extLst>
              <a:ext uri="{FF2B5EF4-FFF2-40B4-BE49-F238E27FC236}">
                <a16:creationId xmlns:a16="http://schemas.microsoft.com/office/drawing/2014/main" id="{20B352CB-90F2-DABE-B277-2C87097586B6}"/>
              </a:ext>
            </a:extLst>
          </p:cNvPr>
          <p:cNvSpPr>
            <a:spLocks noChangeArrowheads="1"/>
          </p:cNvSpPr>
          <p:nvPr>
            <p:custDataLst>
              <p:tags r:id="rId57"/>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7" name="Rectangle 18">
            <a:extLst>
              <a:ext uri="{FF2B5EF4-FFF2-40B4-BE49-F238E27FC236}">
                <a16:creationId xmlns:a16="http://schemas.microsoft.com/office/drawing/2014/main" id="{44FDA0A7-E2FB-EB47-08A6-4F205421C920}"/>
              </a:ext>
            </a:extLst>
          </p:cNvPr>
          <p:cNvSpPr>
            <a:spLocks noChangeArrowheads="1"/>
          </p:cNvSpPr>
          <p:nvPr>
            <p:custDataLst>
              <p:tags r:id="rId58"/>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9" name="Rectangle 20">
            <a:extLst>
              <a:ext uri="{FF2B5EF4-FFF2-40B4-BE49-F238E27FC236}">
                <a16:creationId xmlns:a16="http://schemas.microsoft.com/office/drawing/2014/main" id="{120B0C56-FB87-9C95-2AB6-821E67BC5332}"/>
              </a:ext>
            </a:extLst>
          </p:cNvPr>
          <p:cNvSpPr>
            <a:spLocks noChangeArrowheads="1"/>
          </p:cNvSpPr>
          <p:nvPr>
            <p:custDataLst>
              <p:tags r:id="rId59"/>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12" name="Rectangle 22">
            <a:extLst>
              <a:ext uri="{FF2B5EF4-FFF2-40B4-BE49-F238E27FC236}">
                <a16:creationId xmlns:a16="http://schemas.microsoft.com/office/drawing/2014/main" id="{0FD24813-2595-81FB-273A-B6027B16F4CE}"/>
              </a:ext>
            </a:extLst>
          </p:cNvPr>
          <p:cNvSpPr>
            <a:spLocks noChangeArrowheads="1"/>
          </p:cNvSpPr>
          <p:nvPr>
            <p:custDataLst>
              <p:tags r:id="rId60"/>
            </p:custDataLst>
          </p:nvPr>
        </p:nvSpPr>
        <p:spPr bwMode="auto">
          <a:xfrm>
            <a:off x="9187577" y="3702341"/>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14" name="Rectangle 24">
            <a:extLst>
              <a:ext uri="{FF2B5EF4-FFF2-40B4-BE49-F238E27FC236}">
                <a16:creationId xmlns:a16="http://schemas.microsoft.com/office/drawing/2014/main" id="{37492854-BE48-F64F-EF09-72480A6D7DB7}"/>
              </a:ext>
            </a:extLst>
          </p:cNvPr>
          <p:cNvSpPr>
            <a:spLocks noChangeArrowheads="1"/>
          </p:cNvSpPr>
          <p:nvPr>
            <p:custDataLst>
              <p:tags r:id="rId61"/>
            </p:custDataLst>
          </p:nvPr>
        </p:nvSpPr>
        <p:spPr bwMode="auto">
          <a:xfrm>
            <a:off x="9187577" y="3114756"/>
            <a:ext cx="663964"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0x0A</a:t>
            </a:r>
          </a:p>
        </p:txBody>
      </p:sp>
      <p:sp>
        <p:nvSpPr>
          <p:cNvPr id="16" name="Rectangle 40">
            <a:extLst>
              <a:ext uri="{FF2B5EF4-FFF2-40B4-BE49-F238E27FC236}">
                <a16:creationId xmlns:a16="http://schemas.microsoft.com/office/drawing/2014/main" id="{C67C2A6A-78C1-4DCE-BADB-DBBCCB0C2C17}"/>
              </a:ext>
            </a:extLst>
          </p:cNvPr>
          <p:cNvSpPr>
            <a:spLocks noChangeArrowheads="1"/>
          </p:cNvSpPr>
          <p:nvPr>
            <p:custDataLst>
              <p:tags r:id="rId62"/>
            </p:custDataLst>
          </p:nvPr>
        </p:nvSpPr>
        <p:spPr bwMode="auto">
          <a:xfrm>
            <a:off x="9187577" y="249500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17" name="Rectangle 44">
            <a:extLst>
              <a:ext uri="{FF2B5EF4-FFF2-40B4-BE49-F238E27FC236}">
                <a16:creationId xmlns:a16="http://schemas.microsoft.com/office/drawing/2014/main" id="{C7BE592F-E101-27F0-956A-74DC22E9A878}"/>
              </a:ext>
            </a:extLst>
          </p:cNvPr>
          <p:cNvSpPr>
            <a:spLocks noChangeArrowheads="1"/>
          </p:cNvSpPr>
          <p:nvPr>
            <p:custDataLst>
              <p:tags r:id="rId63"/>
            </p:custDataLst>
          </p:nvPr>
        </p:nvSpPr>
        <p:spPr bwMode="auto">
          <a:xfrm>
            <a:off x="9187577" y="1889183"/>
            <a:ext cx="636713"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0x0E</a:t>
            </a:r>
          </a:p>
        </p:txBody>
      </p:sp>
      <p:sp>
        <p:nvSpPr>
          <p:cNvPr id="19" name="TextBox 18">
            <a:extLst>
              <a:ext uri="{FF2B5EF4-FFF2-40B4-BE49-F238E27FC236}">
                <a16:creationId xmlns:a16="http://schemas.microsoft.com/office/drawing/2014/main" id="{0CA01482-5A77-A0DC-36C7-2E3EF40AF531}"/>
              </a:ext>
            </a:extLst>
          </p:cNvPr>
          <p:cNvSpPr txBox="1"/>
          <p:nvPr/>
        </p:nvSpPr>
        <p:spPr>
          <a:xfrm>
            <a:off x="2584817" y="2789764"/>
            <a:ext cx="1441420" cy="369332"/>
          </a:xfrm>
          <a:prstGeom prst="rect">
            <a:avLst/>
          </a:prstGeom>
          <a:noFill/>
        </p:spPr>
        <p:txBody>
          <a:bodyPr wrap="none" rtlCol="0">
            <a:spAutoFit/>
          </a:bodyPr>
          <a:lstStyle/>
          <a:p>
            <a:r>
              <a:rPr lang="en-US" dirty="0"/>
              <a:t>any address</a:t>
            </a:r>
          </a:p>
        </p:txBody>
      </p:sp>
      <p:sp>
        <p:nvSpPr>
          <p:cNvPr id="20" name="TextBox 19">
            <a:extLst>
              <a:ext uri="{FF2B5EF4-FFF2-40B4-BE49-F238E27FC236}">
                <a16:creationId xmlns:a16="http://schemas.microsoft.com/office/drawing/2014/main" id="{A9ED0B33-0605-1745-6EF6-D7A1F308EC3F}"/>
              </a:ext>
            </a:extLst>
          </p:cNvPr>
          <p:cNvSpPr txBox="1"/>
          <p:nvPr/>
        </p:nvSpPr>
        <p:spPr>
          <a:xfrm>
            <a:off x="2604189" y="3733471"/>
            <a:ext cx="2839239" cy="369332"/>
          </a:xfrm>
          <a:prstGeom prst="rect">
            <a:avLst/>
          </a:prstGeom>
          <a:noFill/>
        </p:spPr>
        <p:txBody>
          <a:bodyPr wrap="none" rtlCol="0">
            <a:spAutoFit/>
          </a:bodyPr>
          <a:lstStyle/>
          <a:p>
            <a:r>
              <a:rPr lang="en-US" dirty="0"/>
              <a:t>addresses that end in 0b</a:t>
            </a:r>
            <a:r>
              <a:rPr lang="en-US" dirty="0">
                <a:solidFill>
                  <a:srgbClr val="FF0000"/>
                </a:solidFill>
              </a:rPr>
              <a:t>0</a:t>
            </a:r>
          </a:p>
        </p:txBody>
      </p:sp>
      <p:sp>
        <p:nvSpPr>
          <p:cNvPr id="21" name="TextBox 20">
            <a:extLst>
              <a:ext uri="{FF2B5EF4-FFF2-40B4-BE49-F238E27FC236}">
                <a16:creationId xmlns:a16="http://schemas.microsoft.com/office/drawing/2014/main" id="{2B6A226E-196B-C374-3AAB-6C0AEB34381D}"/>
              </a:ext>
            </a:extLst>
          </p:cNvPr>
          <p:cNvSpPr txBox="1"/>
          <p:nvPr/>
        </p:nvSpPr>
        <p:spPr>
          <a:xfrm>
            <a:off x="2650271" y="4761228"/>
            <a:ext cx="2967479" cy="369332"/>
          </a:xfrm>
          <a:prstGeom prst="rect">
            <a:avLst/>
          </a:prstGeom>
          <a:noFill/>
        </p:spPr>
        <p:txBody>
          <a:bodyPr wrap="none" rtlCol="0">
            <a:spAutoFit/>
          </a:bodyPr>
          <a:lstStyle/>
          <a:p>
            <a:r>
              <a:rPr lang="en-US" dirty="0"/>
              <a:t>addresses that end in 0b</a:t>
            </a:r>
            <a:r>
              <a:rPr lang="en-US" dirty="0">
                <a:solidFill>
                  <a:srgbClr val="FF0000"/>
                </a:solidFill>
              </a:rPr>
              <a:t>00</a:t>
            </a:r>
          </a:p>
        </p:txBody>
      </p:sp>
      <p:sp>
        <p:nvSpPr>
          <p:cNvPr id="22" name="Rectangle 14">
            <a:extLst>
              <a:ext uri="{FF2B5EF4-FFF2-40B4-BE49-F238E27FC236}">
                <a16:creationId xmlns:a16="http://schemas.microsoft.com/office/drawing/2014/main" id="{0937B316-9EA9-3322-AEEC-A943315EC958}"/>
              </a:ext>
            </a:extLst>
          </p:cNvPr>
          <p:cNvSpPr>
            <a:spLocks noChangeArrowheads="1"/>
          </p:cNvSpPr>
          <p:nvPr>
            <p:custDataLst>
              <p:tags r:id="rId64"/>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23" name="Rectangle 18">
            <a:extLst>
              <a:ext uri="{FF2B5EF4-FFF2-40B4-BE49-F238E27FC236}">
                <a16:creationId xmlns:a16="http://schemas.microsoft.com/office/drawing/2014/main" id="{DDC801DC-8DA6-9EFC-0400-A3DBD060542D}"/>
              </a:ext>
            </a:extLst>
          </p:cNvPr>
          <p:cNvSpPr>
            <a:spLocks noChangeArrowheads="1"/>
          </p:cNvSpPr>
          <p:nvPr>
            <p:custDataLst>
              <p:tags r:id="rId65"/>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4" name="Rectangle 22">
            <a:extLst>
              <a:ext uri="{FF2B5EF4-FFF2-40B4-BE49-F238E27FC236}">
                <a16:creationId xmlns:a16="http://schemas.microsoft.com/office/drawing/2014/main" id="{6F01CCE8-4B8A-3D65-4262-1EDFDB140ACC}"/>
              </a:ext>
            </a:extLst>
          </p:cNvPr>
          <p:cNvSpPr>
            <a:spLocks noChangeArrowheads="1"/>
          </p:cNvSpPr>
          <p:nvPr>
            <p:custDataLst>
              <p:tags r:id="rId66"/>
            </p:custDataLst>
          </p:nvPr>
        </p:nvSpPr>
        <p:spPr bwMode="auto">
          <a:xfrm>
            <a:off x="7402442" y="3740267"/>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0x08</a:t>
            </a:r>
          </a:p>
        </p:txBody>
      </p:sp>
      <p:sp>
        <p:nvSpPr>
          <p:cNvPr id="25" name="Rectangle 40">
            <a:extLst>
              <a:ext uri="{FF2B5EF4-FFF2-40B4-BE49-F238E27FC236}">
                <a16:creationId xmlns:a16="http://schemas.microsoft.com/office/drawing/2014/main" id="{7DD3E276-55C6-39E3-F50B-3835EA2F742C}"/>
              </a:ext>
            </a:extLst>
          </p:cNvPr>
          <p:cNvSpPr>
            <a:spLocks noChangeArrowheads="1"/>
          </p:cNvSpPr>
          <p:nvPr>
            <p:custDataLst>
              <p:tags r:id="rId67"/>
            </p:custDataLst>
          </p:nvPr>
        </p:nvSpPr>
        <p:spPr bwMode="auto">
          <a:xfrm>
            <a:off x="7402442" y="253293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0x0C</a:t>
            </a:r>
          </a:p>
        </p:txBody>
      </p:sp>
      <p:sp>
        <p:nvSpPr>
          <p:cNvPr id="26" name="Text Box 36">
            <a:extLst>
              <a:ext uri="{FF2B5EF4-FFF2-40B4-BE49-F238E27FC236}">
                <a16:creationId xmlns:a16="http://schemas.microsoft.com/office/drawing/2014/main" id="{5015BD09-C280-4D0A-9506-E99701ABB2A3}"/>
              </a:ext>
            </a:extLst>
          </p:cNvPr>
          <p:cNvSpPr txBox="1">
            <a:spLocks noChangeArrowheads="1"/>
          </p:cNvSpPr>
          <p:nvPr>
            <p:custDataLst>
              <p:tags r:id="rId68"/>
            </p:custDataLst>
          </p:nvPr>
        </p:nvSpPr>
        <p:spPr bwMode="auto">
          <a:xfrm>
            <a:off x="9175342" y="647563"/>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
        <p:nvSpPr>
          <p:cNvPr id="27" name="Text Box 36">
            <a:extLst>
              <a:ext uri="{FF2B5EF4-FFF2-40B4-BE49-F238E27FC236}">
                <a16:creationId xmlns:a16="http://schemas.microsoft.com/office/drawing/2014/main" id="{8A28324F-AEB9-3225-55F3-762E35CB5D0D}"/>
              </a:ext>
            </a:extLst>
          </p:cNvPr>
          <p:cNvSpPr txBox="1">
            <a:spLocks noChangeArrowheads="1"/>
          </p:cNvSpPr>
          <p:nvPr>
            <p:custDataLst>
              <p:tags r:id="rId69"/>
            </p:custDataLst>
          </p:nvPr>
        </p:nvSpPr>
        <p:spPr bwMode="auto">
          <a:xfrm>
            <a:off x="7251871" y="597450"/>
            <a:ext cx="1153782" cy="1015663"/>
          </a:xfrm>
          <a:prstGeom prst="rect">
            <a:avLst/>
          </a:prstGeom>
          <a:noFill/>
          <a:ln w="25400">
            <a:noFill/>
            <a:miter lim="800000"/>
            <a:headEnd/>
            <a:tailEnd/>
          </a:ln>
        </p:spPr>
        <p:txBody>
          <a:bodyPr wrap="square">
            <a:spAutoFit/>
          </a:bodyPr>
          <a:lstStyle/>
          <a:p>
            <a:pPr algn="ctr">
              <a:lnSpc>
                <a:spcPct val="100000"/>
              </a:lnSpc>
            </a:pPr>
            <a:r>
              <a:rPr lang="en-US" sz="2000" b="0" dirty="0">
                <a:solidFill>
                  <a:schemeClr val="tx1">
                    <a:lumMod val="50000"/>
                  </a:schemeClr>
                </a:solidFill>
                <a:latin typeface="Calibri" panose="020F0502020204030204" pitchFamily="34" charset="0"/>
                <a:cs typeface="Calibri" panose="020F0502020204030204" pitchFamily="34" charset="0"/>
              </a:rPr>
              <a:t>Aligned Address</a:t>
            </a:r>
          </a:p>
          <a:p>
            <a:pPr algn="ctr">
              <a:lnSpc>
                <a:spcPct val="100000"/>
              </a:lnSpc>
            </a:pPr>
            <a:r>
              <a:rPr lang="en-US" sz="2000" dirty="0">
                <a:solidFill>
                  <a:schemeClr val="tx1">
                    <a:lumMod val="50000"/>
                  </a:schemeClr>
                </a:solidFill>
                <a:latin typeface="Calibri" panose="020F0502020204030204" pitchFamily="34" charset="0"/>
                <a:cs typeface="Calibri" panose="020F0502020204030204" pitchFamily="34" charset="0"/>
              </a:rPr>
              <a:t>Hex</a:t>
            </a:r>
            <a:endParaRPr lang="en-US" sz="2000" b="0" dirty="0">
              <a:solidFill>
                <a:schemeClr val="tx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68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aphicFrame>
        <p:nvGraphicFramePr>
          <p:cNvPr id="8" name="Table 8">
            <a:extLst>
              <a:ext uri="{FF2B5EF4-FFF2-40B4-BE49-F238E27FC236}">
                <a16:creationId xmlns:a16="http://schemas.microsoft.com/office/drawing/2014/main" id="{61F42195-ACBD-D642-9294-5A33F37CF956}"/>
              </a:ext>
            </a:extLst>
          </p:cNvPr>
          <p:cNvGraphicFramePr>
            <a:graphicFrameLocks noGrp="1"/>
          </p:cNvGraphicFramePr>
          <p:nvPr>
            <p:ph sz="quarter" idx="15"/>
            <p:extLst>
              <p:ext uri="{D42A27DB-BD31-4B8C-83A1-F6EECF244321}">
                <p14:modId xmlns:p14="http://schemas.microsoft.com/office/powerpoint/2010/main" val="1374953194"/>
              </p:ext>
            </p:extLst>
          </p:nvPr>
        </p:nvGraphicFramePr>
        <p:xfrm>
          <a:off x="0" y="558350"/>
          <a:ext cx="12001836" cy="3383280"/>
        </p:xfrm>
        <a:graphic>
          <a:graphicData uri="http://schemas.openxmlformats.org/drawingml/2006/table">
            <a:tbl>
              <a:tblPr firstRow="1">
                <a:tableStyleId>{FABFCF23-3B69-468F-B69F-88F6DE6A72F2}</a:tableStyleId>
              </a:tblPr>
              <a:tblGrid>
                <a:gridCol w="1465943">
                  <a:extLst>
                    <a:ext uri="{9D8B030D-6E8A-4147-A177-3AD203B41FA5}">
                      <a16:colId xmlns:a16="http://schemas.microsoft.com/office/drawing/2014/main" val="2146949649"/>
                    </a:ext>
                  </a:extLst>
                </a:gridCol>
                <a:gridCol w="1175657">
                  <a:extLst>
                    <a:ext uri="{9D8B030D-6E8A-4147-A177-3AD203B41FA5}">
                      <a16:colId xmlns:a16="http://schemas.microsoft.com/office/drawing/2014/main" val="1452114229"/>
                    </a:ext>
                  </a:extLst>
                </a:gridCol>
                <a:gridCol w="1146938">
                  <a:extLst>
                    <a:ext uri="{9D8B030D-6E8A-4147-A177-3AD203B41FA5}">
                      <a16:colId xmlns:a16="http://schemas.microsoft.com/office/drawing/2014/main" val="2342572730"/>
                    </a:ext>
                  </a:extLst>
                </a:gridCol>
                <a:gridCol w="4438983">
                  <a:extLst>
                    <a:ext uri="{9D8B030D-6E8A-4147-A177-3AD203B41FA5}">
                      <a16:colId xmlns:a16="http://schemas.microsoft.com/office/drawing/2014/main" val="296041983"/>
                    </a:ext>
                  </a:extLst>
                </a:gridCol>
                <a:gridCol w="3774315">
                  <a:extLst>
                    <a:ext uri="{9D8B030D-6E8A-4147-A177-3AD203B41FA5}">
                      <a16:colId xmlns:a16="http://schemas.microsoft.com/office/drawing/2014/main" val="3244052736"/>
                    </a:ext>
                  </a:extLst>
                </a:gridCol>
              </a:tblGrid>
              <a:tr h="370840">
                <a:tc>
                  <a:txBody>
                    <a:bodyPr/>
                    <a:lstStyle/>
                    <a:p>
                      <a:pPr algn="ctr"/>
                      <a:r>
                        <a:rPr lang="en-US" sz="1600" dirty="0"/>
                        <a:t>Variable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Directive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600"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 static variable Definition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Assembler static variable Definition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987993257"/>
                  </a:ext>
                </a:extLst>
              </a:tr>
              <a:tr h="190045">
                <a:tc>
                  <a:txBody>
                    <a:bodyPr/>
                    <a:lstStyle/>
                    <a:p>
                      <a:r>
                        <a:rPr lang="en-US" sz="1600" b="0" i="0" dirty="0">
                          <a:solidFill>
                            <a:srgbClr val="0070C0"/>
                          </a:solidFill>
                          <a:latin typeface="Consolas" panose="020B0609020204030204" pitchFamily="49" charset="0"/>
                          <a:cs typeface="Consolas" panose="020B0609020204030204" pitchFamily="49" charset="0"/>
                        </a:rPr>
                        <a:t>8-bit char</a:t>
                      </a:r>
                    </a:p>
                    <a:p>
                      <a:r>
                        <a:rPr lang="en-US" sz="1600" b="0" i="0" dirty="0">
                          <a:solidFill>
                            <a:srgbClr val="0070C0"/>
                          </a:solidFill>
                          <a:latin typeface="Consolas" panose="020B0609020204030204" pitchFamily="49" charset="0"/>
                          <a:cs typeface="Consolas" panose="020B0609020204030204" pitchFamily="49" charset="0"/>
                        </a:rPr>
                        <a:t>(1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rgbClr val="7030A0"/>
                          </a:solidFill>
                          <a:latin typeface="Consolas" panose="020B0609020204030204" pitchFamily="49" charset="0"/>
                          <a:cs typeface="Consolas" panose="020B0609020204030204" pitchFamily="49" charset="0"/>
                        </a:rPr>
                        <a:t>.byte</a:t>
                      </a:r>
                      <a:endParaRPr lang="en-US" sz="1600" b="0" dirty="0">
                        <a:solidFill>
                          <a:srgbClr val="F3744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char </a:t>
                      </a:r>
                      <a:r>
                        <a:rPr lang="en-US" sz="1600" b="0" dirty="0" err="1">
                          <a:solidFill>
                            <a:schemeClr val="tx2"/>
                          </a:solidFill>
                          <a:latin typeface="Consolas" panose="020B0609020204030204" pitchFamily="49" charset="0"/>
                          <a:cs typeface="Consolas" panose="020B0609020204030204" pitchFamily="49" charset="0"/>
                        </a:rPr>
                        <a:t>chx</a:t>
                      </a:r>
                      <a:r>
                        <a:rPr lang="en-US" sz="1600" b="0" dirty="0">
                          <a:solidFill>
                            <a:schemeClr val="tx2"/>
                          </a:solidFill>
                          <a:latin typeface="Consolas" panose="020B0609020204030204" pitchFamily="49" charset="0"/>
                          <a:cs typeface="Consolas" panose="020B0609020204030204" pitchFamily="49" charset="0"/>
                        </a:rPr>
                        <a:t> =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string[] </a:t>
                      </a:r>
                      <a:r>
                        <a:rPr lang="en-US" sz="1600" b="0" dirty="0">
                          <a:solidFill>
                            <a:schemeClr val="tx2"/>
                          </a:solidFill>
                          <a:latin typeface="Consolas" panose="020B0609020204030204" pitchFamily="49" charset="0"/>
                          <a:cs typeface="Consolas" panose="020B0609020204030204" pitchFamily="49" charset="0"/>
                        </a:rPr>
                        <a:t>= {'A','B','C', 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err="1">
                          <a:solidFill>
                            <a:schemeClr val="accent3"/>
                          </a:solidFill>
                          <a:latin typeface="Consolas" panose="020B0609020204030204" pitchFamily="49" charset="0"/>
                          <a:cs typeface="Consolas" panose="020B0609020204030204" pitchFamily="49" charset="0"/>
                        </a:rPr>
                        <a:t>chx</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string</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.byte '</a:t>
                      </a:r>
                      <a:r>
                        <a:rPr lang="en-US" sz="1600" b="0" dirty="0">
                          <a:latin typeface="Consolas" panose="020B0609020204030204" pitchFamily="49" charset="0"/>
                          <a:cs typeface="Consolas" panose="020B0609020204030204" pitchFamily="49" charset="0"/>
                        </a:rPr>
                        <a:t>A','B',0x42,0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6785819"/>
                  </a:ext>
                </a:extLst>
              </a:tr>
              <a:tr h="1619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16-bit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i="0" dirty="0">
                          <a:solidFill>
                            <a:srgbClr val="7030A0"/>
                          </a:solidFill>
                          <a:latin typeface="Consolas" panose="020B0609020204030204" pitchFamily="49" charset="0"/>
                          <a:cs typeface="Consolas" panose="020B0609020204030204" pitchFamily="49" charset="0"/>
                        </a:rPr>
                        <a:t>.short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i="0" dirty="0">
                          <a:solidFill>
                            <a:srgbClr val="F37440"/>
                          </a:solidFill>
                          <a:latin typeface="Consolas" panose="020B0609020204030204" pitchFamily="49" charset="0"/>
                          <a:cs typeface="Consolas" panose="020B0609020204030204" pitchFamily="49" charset="0"/>
                        </a:rPr>
                        <a:t>.align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short length = 0x55aa;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length</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.short </a:t>
                      </a:r>
                      <a:r>
                        <a:rPr lang="en-US" sz="1600" b="0" dirty="0">
                          <a:solidFill>
                            <a:srgbClr val="F37440"/>
                          </a:solidFill>
                          <a:latin typeface="Consolas" panose="020B0609020204030204" pitchFamily="49" charset="0"/>
                          <a:cs typeface="Consolas" panose="020B0609020204030204" pitchFamily="49" charset="0"/>
                        </a:rPr>
                        <a:t>0x55aa</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853977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accent1"/>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32-bit int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.word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dirty="0">
                          <a:solidFill>
                            <a:srgbClr val="7030A0"/>
                          </a:solidFill>
                          <a:latin typeface="Consolas" panose="020B0609020204030204" pitchFamily="49" charset="0"/>
                          <a:cs typeface="Consolas" panose="020B0609020204030204" pitchFamily="49" charset="0"/>
                        </a:rPr>
                        <a:t>.long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b="0" dirty="0">
                          <a:solidFill>
                            <a:srgbClr val="F37440"/>
                          </a:solidFill>
                          <a:latin typeface="Consolas" panose="020B0609020204030204" pitchFamily="49" charset="0"/>
                          <a:cs typeface="Consolas" panose="020B0609020204030204" pitchFamily="49" charset="0"/>
                        </a:rPr>
                        <a:t>.align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 = 5;</a:t>
                      </a:r>
                    </a:p>
                    <a:p>
                      <a:r>
                        <a:rPr lang="en-US" sz="1600" b="0" dirty="0">
                          <a:solidFill>
                            <a:schemeClr val="tx2"/>
                          </a:solidFill>
                          <a:latin typeface="Consolas" panose="020B0609020204030204" pitchFamily="49" charset="0"/>
                          <a:cs typeface="Consolas" panose="020B0609020204030204" pitchFamily="49" charset="0"/>
                        </a:rPr>
                        <a:t>int *</a:t>
                      </a:r>
                      <a:r>
                        <a:rPr lang="en-US" sz="1600" b="0" dirty="0" err="1">
                          <a:solidFill>
                            <a:schemeClr val="tx2"/>
                          </a:solidFill>
                          <a:latin typeface="Consolas" panose="020B0609020204030204" pitchFamily="49" charset="0"/>
                          <a:cs typeface="Consolas" panose="020B0609020204030204" pitchFamily="49" charset="0"/>
                        </a:rPr>
                        <a:t>distptr</a:t>
                      </a:r>
                      <a:r>
                        <a:rPr lang="en-US" sz="1600" b="0" dirty="0">
                          <a:solidFill>
                            <a:schemeClr val="tx2"/>
                          </a:solidFill>
                          <a:latin typeface="Consolas" panose="020B0609020204030204" pitchFamily="49" charset="0"/>
                          <a:cs typeface="Consolas" panose="020B0609020204030204" pitchFamily="49" charset="0"/>
                        </a:rPr>
                        <a:t> = &amp;</a:t>
                      </a:r>
                      <a:r>
                        <a:rPr lang="en-US" sz="1600" b="0" dirty="0" err="1">
                          <a:solidFill>
                            <a:schemeClr val="tx2"/>
                          </a:solidFill>
                          <a:latin typeface="Consolas" panose="020B0609020204030204" pitchFamily="49" charset="0"/>
                          <a:cs typeface="Consolas" panose="020B0609020204030204" pitchFamily="49" charset="0"/>
                        </a:rPr>
                        <a:t>dist</a:t>
                      </a:r>
                      <a:r>
                        <a:rPr lang="en-US" sz="1600" b="0" dirty="0">
                          <a:solidFill>
                            <a:schemeClr val="tx2"/>
                          </a:solidFill>
                          <a:latin typeface="Consolas" panose="020B0609020204030204" pitchFamily="49" charset="0"/>
                          <a:cs typeface="Consolas" panose="020B0609020204030204" pitchFamily="49" charset="0"/>
                        </a:rPr>
                        <a:t>;</a:t>
                      </a:r>
                    </a:p>
                    <a:p>
                      <a:r>
                        <a:rPr lang="en-US" sz="1600" b="0" dirty="0">
                          <a:solidFill>
                            <a:schemeClr val="tx2"/>
                          </a:solidFill>
                          <a:latin typeface="Consolas" panose="020B0609020204030204" pitchFamily="49" charset="0"/>
                          <a:cs typeface="Consolas" panose="020B0609020204030204" pitchFamily="49" charset="0"/>
                        </a:rPr>
                        <a:t>unsigned int mask = 0xaa55aa55; </a:t>
                      </a:r>
                    </a:p>
                    <a:p>
                      <a:r>
                        <a:rPr lang="en-US" sz="1600" b="0" dirty="0">
                          <a:solidFill>
                            <a:schemeClr val="accent5"/>
                          </a:solidFill>
                          <a:latin typeface="Consolas" panose="020B0609020204030204" pitchFamily="49" charset="0"/>
                          <a:cs typeface="Consolas" panose="020B0609020204030204" pitchFamily="49" charset="0"/>
                        </a:rPr>
                        <a:t>int array[] </a:t>
                      </a:r>
                      <a:r>
                        <a:rPr lang="en-US" sz="1600" b="0" dirty="0">
                          <a:solidFill>
                            <a:schemeClr val="tx2"/>
                          </a:solidFill>
                          <a:latin typeface="Consolas" panose="020B0609020204030204" pitchFamily="49" charset="0"/>
                          <a:cs typeface="Consolas" panose="020B0609020204030204" pitchFamily="49" charset="0"/>
                        </a:rPr>
                        <a:t>= {12,~0x1,0xCD,-1};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err="1">
                          <a:solidFill>
                            <a:schemeClr val="accent3"/>
                          </a:solidFill>
                          <a:latin typeface="Consolas" panose="020B0609020204030204" pitchFamily="49" charset="0"/>
                          <a:cs typeface="Consolas" panose="020B0609020204030204" pitchFamily="49" charset="0"/>
                        </a:rPr>
                        <a:t>dist</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rgbClr val="F37440"/>
                          </a:solidFill>
                          <a:latin typeface="Consolas" panose="020B0609020204030204" pitchFamily="49" charset="0"/>
                          <a:cs typeface="Consolas" panose="020B0609020204030204" pitchFamily="49" charset="0"/>
                        </a:rPr>
                        <a:t>5</a:t>
                      </a:r>
                    </a:p>
                    <a:p>
                      <a:r>
                        <a:rPr lang="en-US" sz="1600" b="0" dirty="0" err="1">
                          <a:solidFill>
                            <a:schemeClr val="accent3"/>
                          </a:solidFill>
                          <a:latin typeface="Consolas" panose="020B0609020204030204" pitchFamily="49" charset="0"/>
                          <a:cs typeface="Consolas" panose="020B0609020204030204" pitchFamily="49" charset="0"/>
                        </a:rPr>
                        <a:t>distptr</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err="1">
                          <a:solidFill>
                            <a:srgbClr val="F37440"/>
                          </a:solidFill>
                          <a:latin typeface="Consolas" panose="020B0609020204030204" pitchFamily="49" charset="0"/>
                          <a:cs typeface="Consolas" panose="020B0609020204030204" pitchFamily="49" charset="0"/>
                        </a:rPr>
                        <a:t>dist</a:t>
                      </a:r>
                      <a:endParaRPr lang="en-US" sz="1600" b="0" dirty="0">
                        <a:solidFill>
                          <a:srgbClr val="F37440"/>
                        </a:solidFill>
                        <a:latin typeface="Consolas" panose="020B0609020204030204" pitchFamily="49" charset="0"/>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mask: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solidFill>
                            <a:schemeClr val="accent3"/>
                          </a:solidFill>
                          <a:latin typeface="Consolas" panose="020B0609020204030204" pitchFamily="49" charset="0"/>
                          <a:cs typeface="Consolas" panose="020B0609020204030204" pitchFamily="49" charset="0"/>
                        </a:rPr>
                        <a:t>0xff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3"/>
                          </a:solidFill>
                          <a:latin typeface="Consolas" panose="020B0609020204030204" pitchFamily="49" charset="0"/>
                          <a:cs typeface="Consolas" panose="020B0609020204030204" pitchFamily="49" charset="0"/>
                        </a:rPr>
                        <a:t>array</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.word </a:t>
                      </a:r>
                      <a:r>
                        <a:rPr lang="en-US" sz="1600" b="0" dirty="0">
                          <a:latin typeface="Consolas" panose="020B0609020204030204" pitchFamily="49" charset="0"/>
                          <a:cs typeface="Consolas" panose="020B0609020204030204" pitchFamily="49" charset="0"/>
                        </a:rPr>
                        <a:t>12,~0x1,0xCD,-3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01616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1"/>
                          </a:solidFill>
                          <a:latin typeface="Consolas" panose="020B0609020204030204" pitchFamily="49" charset="0"/>
                          <a:cs typeface="Consolas" panose="020B0609020204030204" pitchFamily="49" charset="0"/>
                        </a:rPr>
                        <a:t>string with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600" b="0" dirty="0">
                          <a:solidFill>
                            <a:srgbClr val="7030A0"/>
                          </a:solidFill>
                          <a:latin typeface="Consolas" panose="020B0609020204030204" pitchFamily="49" charset="0"/>
                          <a:cs typeface="Consolas" panose="020B0609020204030204" pitchFamily="49" charset="0"/>
                        </a:rPr>
                        <a:t>.string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accent5"/>
                          </a:solidFill>
                          <a:latin typeface="Consolas" panose="020B0609020204030204" pitchFamily="49" charset="0"/>
                          <a:cs typeface="Consolas" panose="020B0609020204030204" pitchFamily="49" charset="0"/>
                        </a:rPr>
                        <a:t>char class[] </a:t>
                      </a:r>
                      <a:r>
                        <a:rPr lang="en-US" sz="1600" b="0" dirty="0">
                          <a:solidFill>
                            <a:schemeClr val="tx2"/>
                          </a:solidFill>
                          <a:latin typeface="Consolas" panose="020B0609020204030204" pitchFamily="49" charset="0"/>
                          <a:cs typeface="Consolas" panose="020B0609020204030204" pitchFamily="49" charset="0"/>
                        </a:rPr>
                        <a:t>= "cse30";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600" b="0" dirty="0">
                          <a:solidFill>
                            <a:schemeClr val="accent3"/>
                          </a:solidFill>
                          <a:latin typeface="Consolas" panose="020B0609020204030204" pitchFamily="49" charset="0"/>
                          <a:cs typeface="Consolas" panose="020B0609020204030204" pitchFamily="49" charset="0"/>
                        </a:rPr>
                        <a:t>class</a:t>
                      </a:r>
                      <a:r>
                        <a:rPr lang="en-US" sz="1600" b="0" dirty="0">
                          <a:solidFill>
                            <a:srgbClr val="0070C0"/>
                          </a:solidFill>
                          <a:latin typeface="Consolas" panose="020B0609020204030204" pitchFamily="49" charset="0"/>
                          <a:cs typeface="Consolas" panose="020B0609020204030204" pitchFamily="49" charset="0"/>
                        </a:rPr>
                        <a:t>:   </a:t>
                      </a:r>
                      <a:r>
                        <a:rPr lang="en-US" sz="1600" b="0" dirty="0">
                          <a:solidFill>
                            <a:srgbClr val="7030A0"/>
                          </a:solidFill>
                          <a:latin typeface="Consolas" panose="020B0609020204030204" pitchFamily="49" charset="0"/>
                          <a:cs typeface="Consolas" panose="020B0609020204030204" pitchFamily="49" charset="0"/>
                        </a:rPr>
                        <a:t>.string </a:t>
                      </a:r>
                      <a:r>
                        <a:rPr lang="en-US" sz="1600" b="0" dirty="0">
                          <a:solidFill>
                            <a:srgbClr val="F37440"/>
                          </a:solidFill>
                          <a:latin typeface="Consolas" panose="020B0609020204030204" pitchFamily="49" charset="0"/>
                          <a:cs typeface="Consolas" panose="020B0609020204030204" pitchFamily="49" charset="0"/>
                        </a:rPr>
                        <a:t>"cse30"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97905467"/>
                  </a:ext>
                </a:extLst>
              </a:tr>
            </a:tbl>
          </a:graphicData>
        </a:graphic>
      </p:graphicFrame>
      <p:sp>
        <p:nvSpPr>
          <p:cNvPr id="5" name="TextBox 4">
            <a:extLst>
              <a:ext uri="{FF2B5EF4-FFF2-40B4-BE49-F238E27FC236}">
                <a16:creationId xmlns:a16="http://schemas.microsoft.com/office/drawing/2014/main" id="{B12A80B2-82E9-7D4E-9721-07FE0066DAF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19" name="Table 8">
            <a:extLst>
              <a:ext uri="{FF2B5EF4-FFF2-40B4-BE49-F238E27FC236}">
                <a16:creationId xmlns:a16="http://schemas.microsoft.com/office/drawing/2014/main" id="{E85BB8C4-DF2C-19E7-203F-D4409A81F2F1}"/>
              </a:ext>
            </a:extLst>
          </p:cNvPr>
          <p:cNvGraphicFramePr>
            <a:graphicFrameLocks/>
          </p:cNvGraphicFramePr>
          <p:nvPr>
            <p:extLst>
              <p:ext uri="{D42A27DB-BD31-4B8C-83A1-F6EECF244321}">
                <p14:modId xmlns:p14="http://schemas.microsoft.com/office/powerpoint/2010/main" val="1251184271"/>
              </p:ext>
            </p:extLst>
          </p:nvPr>
        </p:nvGraphicFramePr>
        <p:xfrm>
          <a:off x="358424" y="4952293"/>
          <a:ext cx="6155562" cy="1794923"/>
        </p:xfrm>
        <a:graphic>
          <a:graphicData uri="http://schemas.openxmlformats.org/drawingml/2006/table">
            <a:tbl>
              <a:tblPr firstRow="1">
                <a:tableStyleId>{FABFCF23-3B69-468F-B69F-88F6DE6A72F2}</a:tableStyleId>
              </a:tblPr>
              <a:tblGrid>
                <a:gridCol w="2603839">
                  <a:extLst>
                    <a:ext uri="{9D8B030D-6E8A-4147-A177-3AD203B41FA5}">
                      <a16:colId xmlns:a16="http://schemas.microsoft.com/office/drawing/2014/main" val="2146949649"/>
                    </a:ext>
                  </a:extLst>
                </a:gridCol>
                <a:gridCol w="2049357">
                  <a:extLst>
                    <a:ext uri="{9D8B030D-6E8A-4147-A177-3AD203B41FA5}">
                      <a16:colId xmlns:a16="http://schemas.microsoft.com/office/drawing/2014/main" val="1067220819"/>
                    </a:ext>
                  </a:extLst>
                </a:gridCol>
                <a:gridCol w="1502366">
                  <a:extLst>
                    <a:ext uri="{9D8B030D-6E8A-4147-A177-3AD203B41FA5}">
                      <a16:colId xmlns:a16="http://schemas.microsoft.com/office/drawing/2014/main" val="2342572730"/>
                    </a:ext>
                  </a:extLst>
                </a:gridCol>
              </a:tblGrid>
              <a:tr h="331606">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Address ends 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31606">
                <a:tc>
                  <a:txBody>
                    <a:bodyPr/>
                    <a:lstStyle/>
                    <a:p>
                      <a:r>
                        <a:rPr lang="en-US" sz="1800" b="0" i="0" dirty="0">
                          <a:solidFill>
                            <a:srgbClr val="0070C0"/>
                          </a:solidFill>
                          <a:latin typeface="Consolas" panose="020B0609020204030204" pitchFamily="49" charset="0"/>
                          <a:cs typeface="Consolas" panose="020B0609020204030204" pitchFamily="49" charset="0"/>
                        </a:rPr>
                        <a:t>8-bit char -1 byte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0b..0 or 0b..1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16-bit int -2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b="0" i="0" dirty="0">
                          <a:solidFill>
                            <a:srgbClr val="F37440"/>
                          </a:solidFill>
                          <a:latin typeface="Consolas" panose="020B0609020204030204" pitchFamily="49" charset="0"/>
                          <a:cs typeface="Consolas" panose="020B06090202040302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5397788"/>
                  </a:ext>
                </a:extLst>
              </a:tr>
              <a:tr h="4233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32-bit int -4 bytes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FF0000"/>
                          </a:solidFill>
                          <a:latin typeface="Consolas" panose="020B0609020204030204" pitchFamily="49" charset="0"/>
                          <a:cs typeface="Consolas" panose="020B0609020204030204" pitchFamily="49" charset="0"/>
                        </a:rPr>
                        <a:t>and all arrays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0b..</a:t>
                      </a:r>
                      <a:r>
                        <a:rPr lang="en-US" sz="1800" b="0" dirty="0">
                          <a:solidFill>
                            <a:srgbClr val="F37440"/>
                          </a:solidFill>
                          <a:latin typeface="Consolas" panose="020B0609020204030204" pitchFamily="49" charset="0"/>
                          <a:cs typeface="Consolas" panose="020B0609020204030204" pitchFamily="49" charset="0"/>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0" i="0" dirty="0">
                          <a:solidFill>
                            <a:srgbClr val="7030A0"/>
                          </a:solidFill>
                          <a:latin typeface="Consolas" panose="020B0609020204030204" pitchFamily="49" charset="0"/>
                          <a:cs typeface="Consolas" panose="020B0609020204030204" pitchFamily="49" charset="0"/>
                        </a:rPr>
                        <a:t>.align </a:t>
                      </a:r>
                      <a:r>
                        <a:rPr lang="en-US" sz="1800" b="0" dirty="0">
                          <a:solidFill>
                            <a:srgbClr val="F37440"/>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20161601"/>
                  </a:ext>
                </a:extLst>
              </a:tr>
            </a:tbl>
          </a:graphicData>
        </a:graphic>
      </p:graphicFrame>
      <p:sp>
        <p:nvSpPr>
          <p:cNvPr id="20" name="Rectangle 34">
            <a:extLst>
              <a:ext uri="{FF2B5EF4-FFF2-40B4-BE49-F238E27FC236}">
                <a16:creationId xmlns:a16="http://schemas.microsoft.com/office/drawing/2014/main" id="{9B14F965-6E64-5263-5E1D-1B4C3055D4BF}"/>
              </a:ext>
            </a:extLst>
          </p:cNvPr>
          <p:cNvSpPr>
            <a:spLocks noChangeArrowheads="1"/>
          </p:cNvSpPr>
          <p:nvPr>
            <p:custDataLst>
              <p:tags r:id="rId1"/>
            </p:custDataLst>
          </p:nvPr>
        </p:nvSpPr>
        <p:spPr bwMode="auto">
          <a:xfrm>
            <a:off x="6807648" y="3996038"/>
            <a:ext cx="609600" cy="1219200"/>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1" name="Rectangle 35">
            <a:extLst>
              <a:ext uri="{FF2B5EF4-FFF2-40B4-BE49-F238E27FC236}">
                <a16:creationId xmlns:a16="http://schemas.microsoft.com/office/drawing/2014/main" id="{77B1814D-77CE-FB9C-742D-D884C51120BE}"/>
              </a:ext>
            </a:extLst>
          </p:cNvPr>
          <p:cNvSpPr>
            <a:spLocks noChangeArrowheads="1"/>
          </p:cNvSpPr>
          <p:nvPr>
            <p:custDataLst>
              <p:tags r:id="rId2"/>
            </p:custDataLst>
          </p:nvPr>
        </p:nvSpPr>
        <p:spPr bwMode="auto">
          <a:xfrm>
            <a:off x="6807648" y="5215238"/>
            <a:ext cx="609600" cy="1182688"/>
          </a:xfrm>
          <a:prstGeom prst="rect">
            <a:avLst/>
          </a:prstGeom>
          <a:solidFill>
            <a:schemeClr val="accent1"/>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2" name="Rectangle 10">
            <a:extLst>
              <a:ext uri="{FF2B5EF4-FFF2-40B4-BE49-F238E27FC236}">
                <a16:creationId xmlns:a16="http://schemas.microsoft.com/office/drawing/2014/main" id="{1988A8B8-14BD-F8D3-F93B-B6C9BC776177}"/>
              </a:ext>
            </a:extLst>
          </p:cNvPr>
          <p:cNvSpPr>
            <a:spLocks noChangeArrowheads="1"/>
          </p:cNvSpPr>
          <p:nvPr>
            <p:custDataLst>
              <p:tags r:id="rId3"/>
            </p:custDataLst>
          </p:nvPr>
        </p:nvSpPr>
        <p:spPr bwMode="auto">
          <a:xfrm>
            <a:off x="10552691" y="3991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3" name="Rectangle 11">
            <a:extLst>
              <a:ext uri="{FF2B5EF4-FFF2-40B4-BE49-F238E27FC236}">
                <a16:creationId xmlns:a16="http://schemas.microsoft.com/office/drawing/2014/main" id="{1E16ED76-C6B8-CEF7-78E6-F2B08B9BBB8E}"/>
              </a:ext>
            </a:extLst>
          </p:cNvPr>
          <p:cNvSpPr>
            <a:spLocks noChangeArrowheads="1"/>
          </p:cNvSpPr>
          <p:nvPr>
            <p:custDataLst>
              <p:tags r:id="rId4"/>
            </p:custDataLst>
          </p:nvPr>
        </p:nvSpPr>
        <p:spPr bwMode="auto">
          <a:xfrm>
            <a:off x="10552691" y="4296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4" name="Rectangle 12">
            <a:extLst>
              <a:ext uri="{FF2B5EF4-FFF2-40B4-BE49-F238E27FC236}">
                <a16:creationId xmlns:a16="http://schemas.microsoft.com/office/drawing/2014/main" id="{9DEBDA2C-BD45-943C-6327-16141A090A96}"/>
              </a:ext>
            </a:extLst>
          </p:cNvPr>
          <p:cNvSpPr>
            <a:spLocks noChangeArrowheads="1"/>
          </p:cNvSpPr>
          <p:nvPr>
            <p:custDataLst>
              <p:tags r:id="rId5"/>
            </p:custDataLst>
          </p:nvPr>
        </p:nvSpPr>
        <p:spPr bwMode="auto">
          <a:xfrm>
            <a:off x="10552691" y="46013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5" name="Rectangle 13">
            <a:extLst>
              <a:ext uri="{FF2B5EF4-FFF2-40B4-BE49-F238E27FC236}">
                <a16:creationId xmlns:a16="http://schemas.microsoft.com/office/drawing/2014/main" id="{95B1DF80-4137-C71F-7776-F23BD3F50B79}"/>
              </a:ext>
            </a:extLst>
          </p:cNvPr>
          <p:cNvSpPr>
            <a:spLocks noChangeArrowheads="1"/>
          </p:cNvSpPr>
          <p:nvPr>
            <p:custDataLst>
              <p:tags r:id="rId6"/>
            </p:custDataLst>
          </p:nvPr>
        </p:nvSpPr>
        <p:spPr bwMode="auto">
          <a:xfrm>
            <a:off x="10552691" y="49061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6" name="Rectangle 39">
            <a:extLst>
              <a:ext uri="{FF2B5EF4-FFF2-40B4-BE49-F238E27FC236}">
                <a16:creationId xmlns:a16="http://schemas.microsoft.com/office/drawing/2014/main" id="{770F546D-EF15-AC63-D6BA-F5664365041C}"/>
              </a:ext>
            </a:extLst>
          </p:cNvPr>
          <p:cNvSpPr>
            <a:spLocks noChangeArrowheads="1"/>
          </p:cNvSpPr>
          <p:nvPr>
            <p:custDataLst>
              <p:tags r:id="rId7"/>
            </p:custDataLst>
          </p:nvPr>
        </p:nvSpPr>
        <p:spPr bwMode="auto">
          <a:xfrm>
            <a:off x="10552691" y="52109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7" name="Rectangle 41">
            <a:extLst>
              <a:ext uri="{FF2B5EF4-FFF2-40B4-BE49-F238E27FC236}">
                <a16:creationId xmlns:a16="http://schemas.microsoft.com/office/drawing/2014/main" id="{8E2E894F-17F6-0566-39C6-0229EA6CA153}"/>
              </a:ext>
            </a:extLst>
          </p:cNvPr>
          <p:cNvSpPr>
            <a:spLocks noChangeArrowheads="1"/>
          </p:cNvSpPr>
          <p:nvPr>
            <p:custDataLst>
              <p:tags r:id="rId8"/>
            </p:custDataLst>
          </p:nvPr>
        </p:nvSpPr>
        <p:spPr bwMode="auto">
          <a:xfrm>
            <a:off x="10552691" y="55157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8" name="Rectangle 43">
            <a:extLst>
              <a:ext uri="{FF2B5EF4-FFF2-40B4-BE49-F238E27FC236}">
                <a16:creationId xmlns:a16="http://schemas.microsoft.com/office/drawing/2014/main" id="{8544FB9A-C79A-2E7B-11E0-281F8104DA7A}"/>
              </a:ext>
            </a:extLst>
          </p:cNvPr>
          <p:cNvSpPr>
            <a:spLocks noChangeArrowheads="1"/>
          </p:cNvSpPr>
          <p:nvPr>
            <p:custDataLst>
              <p:tags r:id="rId9"/>
            </p:custDataLst>
          </p:nvPr>
        </p:nvSpPr>
        <p:spPr bwMode="auto">
          <a:xfrm>
            <a:off x="10552691" y="5820541"/>
            <a:ext cx="609600" cy="304800"/>
          </a:xfrm>
          <a:prstGeom prst="rect">
            <a:avLst/>
          </a:prstGeom>
          <a:solidFill>
            <a:srgbClr val="00B050"/>
          </a:solidFill>
          <a:ln w="25400">
            <a:solidFill>
              <a:schemeClr val="accent6"/>
            </a:solidFill>
            <a:miter lim="800000"/>
            <a:headEnd/>
            <a:tailEnd/>
          </a:ln>
        </p:spPr>
        <p:txBody>
          <a:bodyPr wrap="none" anchor="ctr"/>
          <a:lstStyle/>
          <a:p>
            <a:endParaRPr lang="en-US" b="0" dirty="0">
              <a:latin typeface="Roboto Regular" charset="0"/>
              <a:cs typeface="Roboto Regular" charset="0"/>
            </a:endParaRPr>
          </a:p>
        </p:txBody>
      </p:sp>
      <p:sp>
        <p:nvSpPr>
          <p:cNvPr id="29" name="Rectangle 45">
            <a:extLst>
              <a:ext uri="{FF2B5EF4-FFF2-40B4-BE49-F238E27FC236}">
                <a16:creationId xmlns:a16="http://schemas.microsoft.com/office/drawing/2014/main" id="{36E1CB67-95A7-9FE8-AA16-5BFFA04CB0CA}"/>
              </a:ext>
            </a:extLst>
          </p:cNvPr>
          <p:cNvSpPr>
            <a:spLocks noChangeArrowheads="1"/>
          </p:cNvSpPr>
          <p:nvPr>
            <p:custDataLst>
              <p:tags r:id="rId10"/>
            </p:custDataLst>
          </p:nvPr>
        </p:nvSpPr>
        <p:spPr bwMode="auto">
          <a:xfrm>
            <a:off x="10552691" y="6117249"/>
            <a:ext cx="609600" cy="304800"/>
          </a:xfrm>
          <a:prstGeom prst="rect">
            <a:avLst/>
          </a:prstGeom>
          <a:solidFill>
            <a:srgbClr val="00B050"/>
          </a:solidFill>
          <a:ln w="25400">
            <a:solidFill>
              <a:schemeClr val="accent6"/>
            </a:solidFill>
            <a:miter lim="800000"/>
            <a:headEnd/>
            <a:tailEnd/>
          </a:ln>
        </p:spPr>
        <p:txBody>
          <a:bodyPr wrap="none" anchor="ctr"/>
          <a:lstStyle/>
          <a:p>
            <a:endParaRPr lang="en-US" sz="1400" b="0" dirty="0">
              <a:latin typeface="Roboto Regular" charset="0"/>
              <a:cs typeface="Roboto Regular" charset="0"/>
            </a:endParaRPr>
          </a:p>
        </p:txBody>
      </p:sp>
      <p:sp>
        <p:nvSpPr>
          <p:cNvPr id="30" name="Rectangle 14">
            <a:extLst>
              <a:ext uri="{FF2B5EF4-FFF2-40B4-BE49-F238E27FC236}">
                <a16:creationId xmlns:a16="http://schemas.microsoft.com/office/drawing/2014/main" id="{2FDC6D3D-D0B6-6267-9C59-C67BF9232799}"/>
              </a:ext>
            </a:extLst>
          </p:cNvPr>
          <p:cNvSpPr>
            <a:spLocks noChangeArrowheads="1"/>
          </p:cNvSpPr>
          <p:nvPr>
            <p:custDataLst>
              <p:tags r:id="rId11"/>
            </p:custDataLst>
          </p:nvPr>
        </p:nvSpPr>
        <p:spPr bwMode="auto">
          <a:xfrm>
            <a:off x="11208139" y="6118346"/>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31" name="Rectangle 15">
            <a:extLst>
              <a:ext uri="{FF2B5EF4-FFF2-40B4-BE49-F238E27FC236}">
                <a16:creationId xmlns:a16="http://schemas.microsoft.com/office/drawing/2014/main" id="{BB2C1CBA-35A2-4343-CBF0-7A9652EEFD31}"/>
              </a:ext>
            </a:extLst>
          </p:cNvPr>
          <p:cNvSpPr>
            <a:spLocks noChangeArrowheads="1"/>
          </p:cNvSpPr>
          <p:nvPr>
            <p:custDataLst>
              <p:tags r:id="rId12"/>
            </p:custDataLst>
          </p:nvPr>
        </p:nvSpPr>
        <p:spPr bwMode="auto">
          <a:xfrm>
            <a:off x="11208139" y="57686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0x01</a:t>
            </a:r>
          </a:p>
        </p:txBody>
      </p:sp>
      <p:sp>
        <p:nvSpPr>
          <p:cNvPr id="32" name="Rectangle 16">
            <a:extLst>
              <a:ext uri="{FF2B5EF4-FFF2-40B4-BE49-F238E27FC236}">
                <a16:creationId xmlns:a16="http://schemas.microsoft.com/office/drawing/2014/main" id="{6D9A7C8A-7588-3DF4-08C9-2D54CA28181B}"/>
              </a:ext>
            </a:extLst>
          </p:cNvPr>
          <p:cNvSpPr>
            <a:spLocks noChangeArrowheads="1"/>
          </p:cNvSpPr>
          <p:nvPr>
            <p:custDataLst>
              <p:tags r:id="rId13"/>
            </p:custDataLst>
          </p:nvPr>
        </p:nvSpPr>
        <p:spPr bwMode="auto">
          <a:xfrm>
            <a:off x="11208139" y="548042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33" name="Rectangle 17">
            <a:extLst>
              <a:ext uri="{FF2B5EF4-FFF2-40B4-BE49-F238E27FC236}">
                <a16:creationId xmlns:a16="http://schemas.microsoft.com/office/drawing/2014/main" id="{C48D06F6-7394-6461-02F7-DF738FC0A531}"/>
              </a:ext>
            </a:extLst>
          </p:cNvPr>
          <p:cNvSpPr>
            <a:spLocks noChangeArrowheads="1"/>
          </p:cNvSpPr>
          <p:nvPr>
            <p:custDataLst>
              <p:tags r:id="rId14"/>
            </p:custDataLst>
          </p:nvPr>
        </p:nvSpPr>
        <p:spPr bwMode="auto">
          <a:xfrm>
            <a:off x="11208139" y="517242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0x03</a:t>
            </a:r>
          </a:p>
        </p:txBody>
      </p:sp>
      <p:sp>
        <p:nvSpPr>
          <p:cNvPr id="34" name="Rectangle 18">
            <a:extLst>
              <a:ext uri="{FF2B5EF4-FFF2-40B4-BE49-F238E27FC236}">
                <a16:creationId xmlns:a16="http://schemas.microsoft.com/office/drawing/2014/main" id="{80C350FF-95A5-938D-F2E4-5CE629215E5A}"/>
              </a:ext>
            </a:extLst>
          </p:cNvPr>
          <p:cNvSpPr>
            <a:spLocks noChangeArrowheads="1"/>
          </p:cNvSpPr>
          <p:nvPr>
            <p:custDataLst>
              <p:tags r:id="rId15"/>
            </p:custDataLst>
          </p:nvPr>
        </p:nvSpPr>
        <p:spPr bwMode="auto">
          <a:xfrm>
            <a:off x="11208139" y="4874663"/>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35" name="Rectangle 19">
            <a:extLst>
              <a:ext uri="{FF2B5EF4-FFF2-40B4-BE49-F238E27FC236}">
                <a16:creationId xmlns:a16="http://schemas.microsoft.com/office/drawing/2014/main" id="{F341FE62-444B-A857-F1B0-F593B575EE41}"/>
              </a:ext>
            </a:extLst>
          </p:cNvPr>
          <p:cNvSpPr>
            <a:spLocks noChangeArrowheads="1"/>
          </p:cNvSpPr>
          <p:nvPr>
            <p:custDataLst>
              <p:tags r:id="rId16"/>
            </p:custDataLst>
          </p:nvPr>
        </p:nvSpPr>
        <p:spPr bwMode="auto">
          <a:xfrm>
            <a:off x="11208139" y="456482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0x05</a:t>
            </a:r>
          </a:p>
        </p:txBody>
      </p:sp>
      <p:sp>
        <p:nvSpPr>
          <p:cNvPr id="36" name="Rectangle 20">
            <a:extLst>
              <a:ext uri="{FF2B5EF4-FFF2-40B4-BE49-F238E27FC236}">
                <a16:creationId xmlns:a16="http://schemas.microsoft.com/office/drawing/2014/main" id="{155E28A2-D485-61C5-8B3A-D44EEB1C3A5F}"/>
              </a:ext>
            </a:extLst>
          </p:cNvPr>
          <p:cNvSpPr>
            <a:spLocks noChangeArrowheads="1"/>
          </p:cNvSpPr>
          <p:nvPr>
            <p:custDataLst>
              <p:tags r:id="rId17"/>
            </p:custDataLst>
          </p:nvPr>
        </p:nvSpPr>
        <p:spPr bwMode="auto">
          <a:xfrm>
            <a:off x="11208139" y="4271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37" name="Rectangle 21">
            <a:extLst>
              <a:ext uri="{FF2B5EF4-FFF2-40B4-BE49-F238E27FC236}">
                <a16:creationId xmlns:a16="http://schemas.microsoft.com/office/drawing/2014/main" id="{7B6A9904-9AE9-291E-590E-8096085936E7}"/>
              </a:ext>
            </a:extLst>
          </p:cNvPr>
          <p:cNvSpPr>
            <a:spLocks noChangeArrowheads="1"/>
          </p:cNvSpPr>
          <p:nvPr>
            <p:custDataLst>
              <p:tags r:id="rId18"/>
            </p:custDataLst>
          </p:nvPr>
        </p:nvSpPr>
        <p:spPr bwMode="auto">
          <a:xfrm>
            <a:off x="11208139" y="396065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0x07</a:t>
            </a:r>
          </a:p>
        </p:txBody>
      </p:sp>
      <p:sp>
        <p:nvSpPr>
          <p:cNvPr id="38" name="Rectangle 32">
            <a:extLst>
              <a:ext uri="{FF2B5EF4-FFF2-40B4-BE49-F238E27FC236}">
                <a16:creationId xmlns:a16="http://schemas.microsoft.com/office/drawing/2014/main" id="{EE62AA57-B0FA-FAC6-92E0-7CE20D3E0F35}"/>
              </a:ext>
            </a:extLst>
          </p:cNvPr>
          <p:cNvSpPr>
            <a:spLocks noChangeArrowheads="1"/>
          </p:cNvSpPr>
          <p:nvPr>
            <p:custDataLst>
              <p:tags r:id="rId19"/>
            </p:custDataLst>
          </p:nvPr>
        </p:nvSpPr>
        <p:spPr bwMode="auto">
          <a:xfrm>
            <a:off x="8642813" y="5825064"/>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39" name="Rectangle 32">
            <a:extLst>
              <a:ext uri="{FF2B5EF4-FFF2-40B4-BE49-F238E27FC236}">
                <a16:creationId xmlns:a16="http://schemas.microsoft.com/office/drawing/2014/main" id="{37EC079C-898A-41E9-4334-C48FFB27C43E}"/>
              </a:ext>
            </a:extLst>
          </p:cNvPr>
          <p:cNvSpPr>
            <a:spLocks noChangeArrowheads="1"/>
          </p:cNvSpPr>
          <p:nvPr>
            <p:custDataLst>
              <p:tags r:id="rId20"/>
            </p:custDataLst>
          </p:nvPr>
        </p:nvSpPr>
        <p:spPr bwMode="auto">
          <a:xfrm>
            <a:off x="8642813" y="5222468"/>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0" name="Rectangle 32">
            <a:extLst>
              <a:ext uri="{FF2B5EF4-FFF2-40B4-BE49-F238E27FC236}">
                <a16:creationId xmlns:a16="http://schemas.microsoft.com/office/drawing/2014/main" id="{E460F112-CFD3-3271-709B-5BC42EA4AD99}"/>
              </a:ext>
            </a:extLst>
          </p:cNvPr>
          <p:cNvSpPr>
            <a:spLocks noChangeArrowheads="1"/>
          </p:cNvSpPr>
          <p:nvPr>
            <p:custDataLst>
              <p:tags r:id="rId21"/>
            </p:custDataLst>
          </p:nvPr>
        </p:nvSpPr>
        <p:spPr bwMode="auto">
          <a:xfrm>
            <a:off x="8642813" y="4617355"/>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1" name="Rectangle 32">
            <a:extLst>
              <a:ext uri="{FF2B5EF4-FFF2-40B4-BE49-F238E27FC236}">
                <a16:creationId xmlns:a16="http://schemas.microsoft.com/office/drawing/2014/main" id="{D480B41C-1CF5-EB59-C460-B96CFE7EF024}"/>
              </a:ext>
            </a:extLst>
          </p:cNvPr>
          <p:cNvSpPr>
            <a:spLocks noChangeArrowheads="1"/>
          </p:cNvSpPr>
          <p:nvPr>
            <p:custDataLst>
              <p:tags r:id="rId22"/>
            </p:custDataLst>
          </p:nvPr>
        </p:nvSpPr>
        <p:spPr bwMode="auto">
          <a:xfrm>
            <a:off x="8642813" y="4015017"/>
            <a:ext cx="609600" cy="594422"/>
          </a:xfrm>
          <a:prstGeom prst="rect">
            <a:avLst/>
          </a:prstGeom>
          <a:solidFill>
            <a:srgbClr val="F3753F"/>
          </a:solidFill>
          <a:ln w="25400">
            <a:solidFill>
              <a:schemeClr val="tx1"/>
            </a:solidFill>
            <a:miter lim="800000"/>
            <a:headEnd/>
            <a:tailEnd/>
          </a:ln>
        </p:spPr>
        <p:txBody>
          <a:bodyPr wrap="none" anchor="ctr"/>
          <a:lstStyle/>
          <a:p>
            <a:endParaRPr lang="en-US" b="0" dirty="0">
              <a:latin typeface="Roboto Regular" charset="0"/>
              <a:cs typeface="Roboto Regular" charset="0"/>
            </a:endParaRPr>
          </a:p>
        </p:txBody>
      </p:sp>
      <p:sp>
        <p:nvSpPr>
          <p:cNvPr id="42" name="Rectangle 66">
            <a:extLst>
              <a:ext uri="{FF2B5EF4-FFF2-40B4-BE49-F238E27FC236}">
                <a16:creationId xmlns:a16="http://schemas.microsoft.com/office/drawing/2014/main" id="{A659D68B-C801-B193-1A73-BFD73454F817}"/>
              </a:ext>
            </a:extLst>
          </p:cNvPr>
          <p:cNvSpPr>
            <a:spLocks noChangeArrowheads="1"/>
          </p:cNvSpPr>
          <p:nvPr>
            <p:custDataLst>
              <p:tags r:id="rId23"/>
            </p:custDataLst>
          </p:nvPr>
        </p:nvSpPr>
        <p:spPr bwMode="auto">
          <a:xfrm>
            <a:off x="8631592" y="3956383"/>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3" name="Rectangle 66">
            <a:extLst>
              <a:ext uri="{FF2B5EF4-FFF2-40B4-BE49-F238E27FC236}">
                <a16:creationId xmlns:a16="http://schemas.microsoft.com/office/drawing/2014/main" id="{421D9516-0FDE-5F69-8123-92633869C53C}"/>
              </a:ext>
            </a:extLst>
          </p:cNvPr>
          <p:cNvSpPr>
            <a:spLocks noChangeArrowheads="1"/>
          </p:cNvSpPr>
          <p:nvPr>
            <p:custDataLst>
              <p:tags r:id="rId24"/>
            </p:custDataLst>
          </p:nvPr>
        </p:nvSpPr>
        <p:spPr bwMode="auto">
          <a:xfrm>
            <a:off x="8620371" y="4551825"/>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4" name="Rectangle 66">
            <a:extLst>
              <a:ext uri="{FF2B5EF4-FFF2-40B4-BE49-F238E27FC236}">
                <a16:creationId xmlns:a16="http://schemas.microsoft.com/office/drawing/2014/main" id="{F3A23637-886D-2E9A-40AE-C4791EE5D4E7}"/>
              </a:ext>
            </a:extLst>
          </p:cNvPr>
          <p:cNvSpPr>
            <a:spLocks noChangeArrowheads="1"/>
          </p:cNvSpPr>
          <p:nvPr>
            <p:custDataLst>
              <p:tags r:id="rId25"/>
            </p:custDataLst>
          </p:nvPr>
        </p:nvSpPr>
        <p:spPr bwMode="auto">
          <a:xfrm>
            <a:off x="8639773" y="5156070"/>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5" name="Rectangle 66">
            <a:extLst>
              <a:ext uri="{FF2B5EF4-FFF2-40B4-BE49-F238E27FC236}">
                <a16:creationId xmlns:a16="http://schemas.microsoft.com/office/drawing/2014/main" id="{DDD2E556-A96A-10A2-A34F-485DF7252848}"/>
              </a:ext>
            </a:extLst>
          </p:cNvPr>
          <p:cNvSpPr>
            <a:spLocks noChangeArrowheads="1"/>
          </p:cNvSpPr>
          <p:nvPr>
            <p:custDataLst>
              <p:tags r:id="rId26"/>
            </p:custDataLst>
          </p:nvPr>
        </p:nvSpPr>
        <p:spPr bwMode="auto">
          <a:xfrm>
            <a:off x="8620371" y="5761398"/>
            <a:ext cx="609600" cy="307777"/>
          </a:xfrm>
          <a:prstGeom prst="rect">
            <a:avLst/>
          </a:prstGeom>
          <a:noFill/>
          <a:ln w="25400">
            <a:noFill/>
            <a:miter lim="800000"/>
            <a:headEnd/>
            <a:tailEnd/>
          </a:ln>
        </p:spPr>
        <p:txBody>
          <a:bodyPr>
            <a:spAutoFit/>
          </a:bodyPr>
          <a:lstStyle/>
          <a:p>
            <a:pPr algn="ctr">
              <a:lnSpc>
                <a:spcPct val="100000"/>
              </a:lnSpc>
            </a:pPr>
            <a:endParaRPr lang="en-US" sz="1400" b="0" dirty="0">
              <a:latin typeface="Calibri" panose="020F0502020204030204" pitchFamily="34" charset="0"/>
              <a:cs typeface="Calibri" panose="020F0502020204030204" pitchFamily="34" charset="0"/>
            </a:endParaRPr>
          </a:p>
        </p:txBody>
      </p:sp>
      <p:sp>
        <p:nvSpPr>
          <p:cNvPr id="46" name="Rectangle 14">
            <a:extLst>
              <a:ext uri="{FF2B5EF4-FFF2-40B4-BE49-F238E27FC236}">
                <a16:creationId xmlns:a16="http://schemas.microsoft.com/office/drawing/2014/main" id="{99464F36-438A-4CF8-9E2D-1BC6E0D711CD}"/>
              </a:ext>
            </a:extLst>
          </p:cNvPr>
          <p:cNvSpPr>
            <a:spLocks noChangeArrowheads="1"/>
          </p:cNvSpPr>
          <p:nvPr>
            <p:custDataLst>
              <p:tags r:id="rId27"/>
            </p:custDataLst>
          </p:nvPr>
        </p:nvSpPr>
        <p:spPr bwMode="auto">
          <a:xfrm>
            <a:off x="9187577" y="6154912"/>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47" name="Rectangle 16">
            <a:extLst>
              <a:ext uri="{FF2B5EF4-FFF2-40B4-BE49-F238E27FC236}">
                <a16:creationId xmlns:a16="http://schemas.microsoft.com/office/drawing/2014/main" id="{D6AC11DE-36DD-5AA9-A6C6-39FE87AA9D0E}"/>
              </a:ext>
            </a:extLst>
          </p:cNvPr>
          <p:cNvSpPr>
            <a:spLocks noChangeArrowheads="1"/>
          </p:cNvSpPr>
          <p:nvPr>
            <p:custDataLst>
              <p:tags r:id="rId28"/>
            </p:custDataLst>
          </p:nvPr>
        </p:nvSpPr>
        <p:spPr bwMode="auto">
          <a:xfrm>
            <a:off x="9187577" y="551698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0x02</a:t>
            </a:r>
          </a:p>
        </p:txBody>
      </p:sp>
      <p:sp>
        <p:nvSpPr>
          <p:cNvPr id="48" name="Rectangle 18">
            <a:extLst>
              <a:ext uri="{FF2B5EF4-FFF2-40B4-BE49-F238E27FC236}">
                <a16:creationId xmlns:a16="http://schemas.microsoft.com/office/drawing/2014/main" id="{D19F2DC7-DA57-2522-3B36-085DD67148AF}"/>
              </a:ext>
            </a:extLst>
          </p:cNvPr>
          <p:cNvSpPr>
            <a:spLocks noChangeArrowheads="1"/>
          </p:cNvSpPr>
          <p:nvPr>
            <p:custDataLst>
              <p:tags r:id="rId29"/>
            </p:custDataLst>
          </p:nvPr>
        </p:nvSpPr>
        <p:spPr bwMode="auto">
          <a:xfrm>
            <a:off x="9187577" y="4911229"/>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49" name="Rectangle 20">
            <a:extLst>
              <a:ext uri="{FF2B5EF4-FFF2-40B4-BE49-F238E27FC236}">
                <a16:creationId xmlns:a16="http://schemas.microsoft.com/office/drawing/2014/main" id="{35175BE3-9F7D-B6C5-A784-339E92A46B11}"/>
              </a:ext>
            </a:extLst>
          </p:cNvPr>
          <p:cNvSpPr>
            <a:spLocks noChangeArrowheads="1"/>
          </p:cNvSpPr>
          <p:nvPr>
            <p:custDataLst>
              <p:tags r:id="rId30"/>
            </p:custDataLst>
          </p:nvPr>
        </p:nvSpPr>
        <p:spPr bwMode="auto">
          <a:xfrm>
            <a:off x="9187577" y="4308224"/>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0x06</a:t>
            </a:r>
          </a:p>
        </p:txBody>
      </p:sp>
      <p:sp>
        <p:nvSpPr>
          <p:cNvPr id="50" name="Rectangle 14">
            <a:extLst>
              <a:ext uri="{FF2B5EF4-FFF2-40B4-BE49-F238E27FC236}">
                <a16:creationId xmlns:a16="http://schemas.microsoft.com/office/drawing/2014/main" id="{CDBEE7A6-B14E-567F-4E30-EC80930E8E56}"/>
              </a:ext>
            </a:extLst>
          </p:cNvPr>
          <p:cNvSpPr>
            <a:spLocks noChangeArrowheads="1"/>
          </p:cNvSpPr>
          <p:nvPr>
            <p:custDataLst>
              <p:tags r:id="rId31"/>
            </p:custDataLst>
          </p:nvPr>
        </p:nvSpPr>
        <p:spPr bwMode="auto">
          <a:xfrm>
            <a:off x="7402442" y="6192838"/>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0x00</a:t>
            </a:r>
          </a:p>
        </p:txBody>
      </p:sp>
      <p:sp>
        <p:nvSpPr>
          <p:cNvPr id="51" name="Rectangle 18">
            <a:extLst>
              <a:ext uri="{FF2B5EF4-FFF2-40B4-BE49-F238E27FC236}">
                <a16:creationId xmlns:a16="http://schemas.microsoft.com/office/drawing/2014/main" id="{226A80F8-889E-1FB7-E91C-F71CAF3ABE55}"/>
              </a:ext>
            </a:extLst>
          </p:cNvPr>
          <p:cNvSpPr>
            <a:spLocks noChangeArrowheads="1"/>
          </p:cNvSpPr>
          <p:nvPr>
            <p:custDataLst>
              <p:tags r:id="rId32"/>
            </p:custDataLst>
          </p:nvPr>
        </p:nvSpPr>
        <p:spPr bwMode="auto">
          <a:xfrm>
            <a:off x="7402442" y="4949155"/>
            <a:ext cx="641522" cy="369332"/>
          </a:xfrm>
          <a:prstGeom prst="rect">
            <a:avLst/>
          </a:prstGeom>
          <a:noFill/>
          <a:ln w="25400">
            <a:noFill/>
            <a:miter lim="800000"/>
            <a:headEnd/>
            <a:tailEnd/>
          </a:ln>
        </p:spPr>
        <p:txBody>
          <a:bodyPr wrap="none">
            <a:spAutoFit/>
          </a:bodyPr>
          <a:lstStyle/>
          <a:p>
            <a:pPr>
              <a:lnSpc>
                <a:spcPct val="100000"/>
              </a:lnSpc>
            </a:pPr>
            <a:r>
              <a:rPr lang="en-US" b="1" dirty="0">
                <a:solidFill>
                  <a:schemeClr val="accent5"/>
                </a:solidFill>
                <a:latin typeface="Calibri" panose="020F0502020204030204" pitchFamily="34" charset="0"/>
                <a:cs typeface="Calibri" panose="020F0502020204030204" pitchFamily="34" charset="0"/>
              </a:rPr>
              <a:t>0x04</a:t>
            </a:r>
          </a:p>
        </p:txBody>
      </p:sp>
      <p:sp>
        <p:nvSpPr>
          <p:cNvPr id="2" name="TextBox 1">
            <a:extLst>
              <a:ext uri="{FF2B5EF4-FFF2-40B4-BE49-F238E27FC236}">
                <a16:creationId xmlns:a16="http://schemas.microsoft.com/office/drawing/2014/main" id="{CF62E33B-8FCA-B34C-63B5-58DA26D563E4}"/>
              </a:ext>
            </a:extLst>
          </p:cNvPr>
          <p:cNvSpPr txBox="1"/>
          <p:nvPr/>
        </p:nvSpPr>
        <p:spPr>
          <a:xfrm>
            <a:off x="1126509" y="3973417"/>
            <a:ext cx="5250155" cy="923330"/>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chemeClr val="accent6"/>
                </a:solidFill>
                <a:latin typeface="Consolas" panose="020B0609020204030204" pitchFamily="49" charset="0"/>
                <a:cs typeface="Consolas" panose="020B0609020204030204" pitchFamily="49" charset="0"/>
              </a:rPr>
              <a:t>Rule: Place the align above the variable</a:t>
            </a:r>
          </a:p>
          <a:p>
            <a:r>
              <a:rPr lang="en-US" dirty="0">
                <a:solidFill>
                  <a:schemeClr val="accent6"/>
                </a:solidFill>
                <a:latin typeface="Consolas" panose="020B0609020204030204" pitchFamily="49" charset="0"/>
                <a:cs typeface="Consolas" panose="020B0609020204030204" pitchFamily="49" charset="0"/>
              </a:rPr>
              <a:t>     .align 1</a:t>
            </a:r>
          </a:p>
          <a:p>
            <a:r>
              <a:rPr lang="en-US" dirty="0" err="1">
                <a:solidFill>
                  <a:schemeClr val="accent6"/>
                </a:solidFill>
                <a:latin typeface="Consolas" panose="020B0609020204030204" pitchFamily="49" charset="0"/>
                <a:cs typeface="Consolas" panose="020B0609020204030204" pitchFamily="49" charset="0"/>
              </a:rPr>
              <a:t>len</a:t>
            </a:r>
            <a:r>
              <a:rPr lang="en-US" dirty="0">
                <a:solidFill>
                  <a:schemeClr val="accent6"/>
                </a:solidFill>
                <a:latin typeface="Consolas" panose="020B0609020204030204" pitchFamily="49" charset="0"/>
                <a:cs typeface="Consolas" panose="020B0609020204030204" pitchFamily="49" charset="0"/>
              </a:rPr>
              <a:t>: .short 0x55aa</a:t>
            </a:r>
          </a:p>
        </p:txBody>
      </p:sp>
    </p:spTree>
    <p:extLst>
      <p:ext uri="{BB962C8B-B14F-4D97-AF65-F5344CB8AC3E}">
        <p14:creationId xmlns:p14="http://schemas.microsoft.com/office/powerpoint/2010/main" val="72580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ounded Rectangle 23">
            <a:extLst>
              <a:ext uri="{FF2B5EF4-FFF2-40B4-BE49-F238E27FC236}">
                <a16:creationId xmlns:a16="http://schemas.microsoft.com/office/drawing/2014/main" id="{34C0766A-A61E-C48E-9479-1AB6E96B8170}"/>
              </a:ext>
            </a:extLst>
          </p:cNvPr>
          <p:cNvSpPr/>
          <p:nvPr/>
        </p:nvSpPr>
        <p:spPr bwMode="auto">
          <a:xfrm>
            <a:off x="180370" y="2885664"/>
            <a:ext cx="1882697" cy="12351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a:solidFill>
                  <a:schemeClr val="accent6"/>
                </a:solidFill>
              </a:rPr>
              <a:t>    </a:t>
            </a:r>
            <a:r>
              <a:rPr lang="en-US" dirty="0">
                <a:solidFill>
                  <a:srgbClr val="FF0000"/>
                </a:solidFill>
              </a:rPr>
              <a:t>.align 2</a:t>
            </a:r>
          </a:p>
          <a:p>
            <a:r>
              <a:rPr lang="en-US" dirty="0" err="1">
                <a:solidFill>
                  <a:schemeClr val="accent6"/>
                </a:solidFill>
              </a:rPr>
              <a:t>cnt</a:t>
            </a:r>
            <a:r>
              <a:rPr lang="en-US" dirty="0">
                <a:solidFill>
                  <a:schemeClr val="accent6"/>
                </a:solidFill>
              </a:rPr>
              <a:t>:    .word 4</a:t>
            </a: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85788" y="130703"/>
            <a:ext cx="11301412" cy="427647"/>
          </a:xfrm>
        </p:spPr>
        <p:txBody>
          <a:bodyPr/>
          <a:lstStyle/>
          <a:p>
            <a:r>
              <a:rPr lang="en-US" dirty="0"/>
              <a:t>Defining </a:t>
            </a:r>
            <a:r>
              <a:rPr lang="en-US" u="sng" dirty="0">
                <a:solidFill>
                  <a:srgbClr val="FF0000"/>
                </a:solidFill>
              </a:rPr>
              <a:t>Static</a:t>
            </a:r>
            <a:r>
              <a:rPr lang="en-US" dirty="0">
                <a:solidFill>
                  <a:srgbClr val="FF0000"/>
                </a:solidFill>
              </a:rPr>
              <a:t> Variables</a:t>
            </a:r>
            <a:r>
              <a:rPr lang="en-US" dirty="0"/>
              <a:t>: Allocation and Initialization</a:t>
            </a:r>
          </a:p>
        </p:txBody>
      </p:sp>
      <p:grpSp>
        <p:nvGrpSpPr>
          <p:cNvPr id="28" name="Group 27">
            <a:extLst>
              <a:ext uri="{FF2B5EF4-FFF2-40B4-BE49-F238E27FC236}">
                <a16:creationId xmlns:a16="http://schemas.microsoft.com/office/drawing/2014/main" id="{6DA7FC44-280E-65FF-D4FC-3439F8E55A40}"/>
              </a:ext>
            </a:extLst>
          </p:cNvPr>
          <p:cNvGrpSpPr/>
          <p:nvPr/>
        </p:nvGrpSpPr>
        <p:grpSpPr>
          <a:xfrm>
            <a:off x="438506" y="1302882"/>
            <a:ext cx="11753494" cy="5138922"/>
            <a:chOff x="438506" y="1302882"/>
            <a:chExt cx="11753494" cy="5138922"/>
          </a:xfrm>
        </p:grpSpPr>
        <p:sp>
          <p:nvSpPr>
            <p:cNvPr id="6" name="Rounded Rectangle 5">
              <a:extLst>
                <a:ext uri="{FF2B5EF4-FFF2-40B4-BE49-F238E27FC236}">
                  <a16:creationId xmlns:a16="http://schemas.microsoft.com/office/drawing/2014/main" id="{0712E7D4-AD18-6E23-4F89-9AFDDFA29755}"/>
                </a:ext>
              </a:extLst>
            </p:cNvPr>
            <p:cNvSpPr/>
            <p:nvPr/>
          </p:nvSpPr>
          <p:spPr bwMode="auto">
            <a:xfrm>
              <a:off x="6252179" y="1302882"/>
              <a:ext cx="5939821"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num;            //4 bytes</a:t>
              </a:r>
            </a:p>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ptr</a:t>
              </a:r>
              <a:r>
                <a:rPr lang="en-US" sz="1600" dirty="0">
                  <a:solidFill>
                    <a:schemeClr val="tx2"/>
                  </a:solidFill>
                  <a:latin typeface="Consolas" panose="020B0609020204030204" pitchFamily="49" charset="0"/>
                  <a:cs typeface="Consolas" panose="020B0609020204030204" pitchFamily="49" charset="0"/>
                </a:rPr>
                <a:t> = &amp;num;    //4 bytes</a:t>
              </a:r>
            </a:p>
            <a:p>
              <a:r>
                <a:rPr lang="en-US" sz="1600" dirty="0">
                  <a:solidFill>
                    <a:schemeClr val="tx2"/>
                  </a:solidFill>
                  <a:latin typeface="Consolas" panose="020B0609020204030204" pitchFamily="49" charset="0"/>
                  <a:cs typeface="Consolas" panose="020B0609020204030204" pitchFamily="49" charset="0"/>
                </a:rPr>
                <a:t>char *lit = "456";  //4 bytes,"456" string literal</a:t>
              </a:r>
            </a:p>
            <a:p>
              <a:r>
                <a:rPr lang="en-US" sz="1600" dirty="0">
                  <a:solidFill>
                    <a:schemeClr val="tx2"/>
                  </a:solidFill>
                  <a:latin typeface="Consolas" panose="020B0609020204030204" pitchFamily="49" charset="0"/>
                  <a:cs typeface="Consolas" panose="020B0609020204030204" pitchFamily="49" charset="0"/>
                </a:rPr>
                <a:t>char msg[] = "123"; //4 bytes – array</a:t>
              </a:r>
            </a:p>
          </p:txBody>
        </p:sp>
        <p:sp>
          <p:nvSpPr>
            <p:cNvPr id="7" name="Rounded Rectangle 6">
              <a:extLst>
                <a:ext uri="{FF2B5EF4-FFF2-40B4-BE49-F238E27FC236}">
                  <a16:creationId xmlns:a16="http://schemas.microsoft.com/office/drawing/2014/main" id="{F5DFD6F5-5B05-54F8-5C1A-588DB3532D73}"/>
                </a:ext>
              </a:extLst>
            </p:cNvPr>
            <p:cNvSpPr/>
            <p:nvPr/>
          </p:nvSpPr>
          <p:spPr bwMode="auto">
            <a:xfrm>
              <a:off x="7175076" y="2437790"/>
              <a:ext cx="3591672" cy="35154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p>
            <a:p>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.word 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err="1">
                  <a:solidFill>
                    <a:schemeClr val="accent1"/>
                  </a:solidFill>
                  <a:latin typeface="Consolas" panose="020B0609020204030204" pitchFamily="49" charset="0"/>
                  <a:cs typeface="Consolas" panose="020B0609020204030204" pitchFamily="49" charset="0"/>
                </a:rPr>
                <a:t>ptr</a:t>
              </a:r>
              <a:r>
                <a:rPr lang="en-US" dirty="0">
                  <a:solidFill>
                    <a:schemeClr val="accent1"/>
                  </a:solidFill>
                  <a:latin typeface="Consolas" panose="020B0609020204030204" pitchFamily="49" charset="0"/>
                  <a:cs typeface="Consolas" panose="020B0609020204030204" pitchFamily="49" charset="0"/>
                </a:rPr>
                <a:t>:       .word </a:t>
              </a:r>
              <a:r>
                <a:rPr lang="en-US" dirty="0">
                  <a:solidFill>
                    <a:srgbClr val="F37440"/>
                  </a:solidFill>
                  <a:latin typeface="Consolas" panose="020B0609020204030204" pitchFamily="49" charset="0"/>
                  <a:cs typeface="Consolas" panose="020B0609020204030204" pitchFamily="49" charset="0"/>
                </a:rPr>
                <a:t>num</a:t>
              </a:r>
              <a:r>
                <a:rPr lang="en-US" dirty="0">
                  <a:solidFill>
                    <a:schemeClr val="accent1"/>
                  </a:solidFill>
                  <a:latin typeface="Consolas" panose="020B0609020204030204" pitchFamily="49" charset="0"/>
                  <a:cs typeface="Consolas" panose="020B0609020204030204" pitchFamily="49" charset="0"/>
                </a:rPr>
                <a:t>	</a:t>
              </a: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lit:       .word </a:t>
              </a:r>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endParaRPr lang="en-US" dirty="0">
                <a:solidFill>
                  <a:srgbClr val="F37440"/>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.align 2</a:t>
              </a:r>
              <a:endParaRPr lang="en-US" dirty="0">
                <a:solidFill>
                  <a:schemeClr val="accent1"/>
                </a:solidFill>
                <a:latin typeface="Consolas" panose="020B0609020204030204" pitchFamily="49" charset="0"/>
                <a:cs typeface="Consolas" panose="020B0609020204030204" pitchFamily="49" charset="0"/>
              </a:endParaRPr>
            </a:p>
            <a:p>
              <a:r>
                <a:rPr lang="en-US" dirty="0">
                  <a:solidFill>
                    <a:schemeClr val="accent1"/>
                  </a:solidFill>
                  <a:latin typeface="Consolas" panose="020B0609020204030204" pitchFamily="49" charset="0"/>
                  <a:cs typeface="Consolas" panose="020B0609020204030204" pitchFamily="49" charset="0"/>
                </a:rPr>
                <a:t>msg:       .string "123"</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.section .</a:t>
              </a:r>
              <a:r>
                <a:rPr lang="en-US" dirty="0" err="1">
                  <a:solidFill>
                    <a:srgbClr val="C00000"/>
                  </a:solidFill>
                  <a:latin typeface="Consolas" panose="020B0609020204030204" pitchFamily="49" charset="0"/>
                  <a:cs typeface="Consolas" panose="020B0609020204030204" pitchFamily="49" charset="0"/>
                </a:rPr>
                <a:t>rodata</a:t>
              </a:r>
              <a:endParaRPr lang="en-US" dirty="0">
                <a:solidFill>
                  <a:srgbClr val="C00000"/>
                </a:solidFill>
                <a:latin typeface="Consolas" panose="020B0609020204030204" pitchFamily="49" charset="0"/>
                <a:cs typeface="Consolas" panose="020B0609020204030204" pitchFamily="49" charset="0"/>
              </a:endParaRPr>
            </a:p>
            <a:p>
              <a:r>
                <a:rPr lang="en-US" dirty="0">
                  <a:solidFill>
                    <a:srgbClr val="F37440"/>
                  </a:solidFill>
                  <a:latin typeface="Consolas" panose="020B0609020204030204" pitchFamily="49" charset="0"/>
                  <a:cs typeface="Consolas" panose="020B0609020204030204" pitchFamily="49" charset="0"/>
                </a:rPr>
                <a:t>.</a:t>
              </a:r>
              <a:r>
                <a:rPr lang="en-US" dirty="0" err="1">
                  <a:solidFill>
                    <a:srgbClr val="F37440"/>
                  </a:solidFill>
                  <a:latin typeface="Consolas" panose="020B0609020204030204" pitchFamily="49" charset="0"/>
                  <a:cs typeface="Consolas" panose="020B0609020204030204" pitchFamily="49" charset="0"/>
                </a:rPr>
                <a:t>Lmsg</a:t>
              </a:r>
              <a:r>
                <a:rPr lang="en-US" dirty="0">
                  <a:solidFill>
                    <a:srgbClr val="F37440"/>
                  </a:solidFill>
                  <a:latin typeface="Consolas" panose="020B0609020204030204" pitchFamily="49" charset="0"/>
                  <a:cs typeface="Consolas" panose="020B0609020204030204" pitchFamily="49" charset="0"/>
                </a:rPr>
                <a:t>:     </a:t>
              </a:r>
              <a:r>
                <a:rPr lang="en-US" dirty="0">
                  <a:solidFill>
                    <a:schemeClr val="accent1"/>
                  </a:solidFill>
                  <a:latin typeface="Consolas" panose="020B0609020204030204" pitchFamily="49" charset="0"/>
                  <a:cs typeface="Consolas" panose="020B0609020204030204" pitchFamily="49" charset="0"/>
                </a:rPr>
                <a:t>.string "456"</a:t>
              </a:r>
            </a:p>
          </p:txBody>
        </p:sp>
        <p:grpSp>
          <p:nvGrpSpPr>
            <p:cNvPr id="17" name="Group 16">
              <a:extLst>
                <a:ext uri="{FF2B5EF4-FFF2-40B4-BE49-F238E27FC236}">
                  <a16:creationId xmlns:a16="http://schemas.microsoft.com/office/drawing/2014/main" id="{108F0DA1-9D19-F062-11A7-E2266DF37087}"/>
                </a:ext>
              </a:extLst>
            </p:cNvPr>
            <p:cNvGrpSpPr/>
            <p:nvPr/>
          </p:nvGrpSpPr>
          <p:grpSpPr>
            <a:xfrm>
              <a:off x="9884229" y="3797652"/>
              <a:ext cx="2285004" cy="797552"/>
              <a:chOff x="9762252" y="4767270"/>
              <a:chExt cx="2285004" cy="797552"/>
            </a:xfrm>
          </p:grpSpPr>
          <p:sp>
            <p:nvSpPr>
              <p:cNvPr id="9" name="TextBox 8">
                <a:extLst>
                  <a:ext uri="{FF2B5EF4-FFF2-40B4-BE49-F238E27FC236}">
                    <a16:creationId xmlns:a16="http://schemas.microsoft.com/office/drawing/2014/main" id="{F35F84FF-9666-7EAF-A407-3FA77EF42B77}"/>
                  </a:ext>
                </a:extLst>
              </p:cNvPr>
              <p:cNvSpPr txBox="1"/>
              <p:nvPr/>
            </p:nvSpPr>
            <p:spPr>
              <a:xfrm>
                <a:off x="10752970" y="4767270"/>
                <a:ext cx="129428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initializes a pointer</a:t>
                </a:r>
              </a:p>
            </p:txBody>
          </p:sp>
          <p:cxnSp>
            <p:nvCxnSpPr>
              <p:cNvPr id="11" name="Straight Arrow Connector 10">
                <a:extLst>
                  <a:ext uri="{FF2B5EF4-FFF2-40B4-BE49-F238E27FC236}">
                    <a16:creationId xmlns:a16="http://schemas.microsoft.com/office/drawing/2014/main" id="{6FDB074E-754A-A08E-A637-35E3AABC0F46}"/>
                  </a:ext>
                </a:extLst>
              </p:cNvPr>
              <p:cNvCxnSpPr>
                <a:cxnSpLocks/>
              </p:cNvCxnSpPr>
              <p:nvPr/>
            </p:nvCxnSpPr>
            <p:spPr>
              <a:xfrm flipH="1">
                <a:off x="9762252" y="4881455"/>
                <a:ext cx="987774" cy="176146"/>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E2C06A8-CF88-AA41-787A-5C42999733EC}"/>
                  </a:ext>
                </a:extLst>
              </p:cNvPr>
              <p:cNvCxnSpPr>
                <a:cxnSpLocks/>
              </p:cNvCxnSpPr>
              <p:nvPr/>
            </p:nvCxnSpPr>
            <p:spPr>
              <a:xfrm flipH="1">
                <a:off x="9980433" y="5090435"/>
                <a:ext cx="763975" cy="47438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BB68D5DB-5792-7CFA-FC08-C80D2C7A7C5B}"/>
                </a:ext>
              </a:extLst>
            </p:cNvPr>
            <p:cNvSpPr txBox="1"/>
            <p:nvPr/>
          </p:nvSpPr>
          <p:spPr>
            <a:xfrm>
              <a:off x="4781458" y="5795473"/>
              <a:ext cx="1450206"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read-only string literal</a:t>
              </a:r>
            </a:p>
          </p:txBody>
        </p:sp>
        <p:sp>
          <p:nvSpPr>
            <p:cNvPr id="2" name="TextBox 1">
              <a:extLst>
                <a:ext uri="{FF2B5EF4-FFF2-40B4-BE49-F238E27FC236}">
                  <a16:creationId xmlns:a16="http://schemas.microsoft.com/office/drawing/2014/main" id="{22753E67-9ABD-C2A0-BD8B-68A4B016F5BF}"/>
                </a:ext>
              </a:extLst>
            </p:cNvPr>
            <p:cNvSpPr txBox="1"/>
            <p:nvPr/>
          </p:nvSpPr>
          <p:spPr>
            <a:xfrm>
              <a:off x="438506" y="4761651"/>
              <a:ext cx="2212897"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Sets alignment for </a:t>
              </a:r>
              <a:r>
                <a:rPr lang="en-US" b="1" dirty="0"/>
                <a:t>next</a:t>
              </a:r>
              <a:r>
                <a:rPr lang="en-US" dirty="0"/>
                <a:t> variable </a:t>
              </a:r>
            </a:p>
          </p:txBody>
        </p:sp>
        <p:cxnSp>
          <p:nvCxnSpPr>
            <p:cNvPr id="4" name="Straight Arrow Connector 3">
              <a:extLst>
                <a:ext uri="{FF2B5EF4-FFF2-40B4-BE49-F238E27FC236}">
                  <a16:creationId xmlns:a16="http://schemas.microsoft.com/office/drawing/2014/main" id="{3DBA7042-B93F-6B00-0956-B17F216B6026}"/>
                </a:ext>
              </a:extLst>
            </p:cNvPr>
            <p:cNvCxnSpPr>
              <a:cxnSpLocks/>
            </p:cNvCxnSpPr>
            <p:nvPr/>
          </p:nvCxnSpPr>
          <p:spPr>
            <a:xfrm flipH="1" flipV="1">
              <a:off x="732971" y="3797652"/>
              <a:ext cx="200771" cy="963999"/>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639D32-F1C4-2C29-1F3C-7506C371DE07}"/>
                </a:ext>
              </a:extLst>
            </p:cNvPr>
            <p:cNvCxnSpPr>
              <a:cxnSpLocks/>
            </p:cNvCxnSpPr>
            <p:nvPr/>
          </p:nvCxnSpPr>
          <p:spPr>
            <a:xfrm flipV="1">
              <a:off x="6231664" y="5704114"/>
              <a:ext cx="1083536" cy="38987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grpSp>
      <p:sp>
        <p:nvSpPr>
          <p:cNvPr id="21" name="Rounded Rectangle 20">
            <a:extLst>
              <a:ext uri="{FF2B5EF4-FFF2-40B4-BE49-F238E27FC236}">
                <a16:creationId xmlns:a16="http://schemas.microsoft.com/office/drawing/2014/main" id="{67F132F2-CD31-E7CF-6695-680AFA6B8841}"/>
              </a:ext>
            </a:extLst>
          </p:cNvPr>
          <p:cNvSpPr/>
          <p:nvPr/>
        </p:nvSpPr>
        <p:spPr bwMode="auto">
          <a:xfrm>
            <a:off x="2661162" y="1556747"/>
            <a:ext cx="3006667"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12029</a:t>
            </a:r>
            <a:r>
              <a:rPr lang="en-US" dirty="0">
                <a:solidFill>
                  <a:schemeClr val="accent6"/>
                </a:solidFill>
              </a:rPr>
              <a:t>   00000004</a:t>
            </a:r>
          </a:p>
        </p:txBody>
      </p:sp>
      <p:sp>
        <p:nvSpPr>
          <p:cNvPr id="23" name="Rounded Rectangle 22">
            <a:extLst>
              <a:ext uri="{FF2B5EF4-FFF2-40B4-BE49-F238E27FC236}">
                <a16:creationId xmlns:a16="http://schemas.microsoft.com/office/drawing/2014/main" id="{947C3BFB-68EA-3703-F1E4-9CCE0D6490F8}"/>
              </a:ext>
            </a:extLst>
          </p:cNvPr>
          <p:cNvSpPr/>
          <p:nvPr/>
        </p:nvSpPr>
        <p:spPr bwMode="auto">
          <a:xfrm>
            <a:off x="2557392" y="3202393"/>
            <a:ext cx="3110437"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&lt;</a:t>
            </a:r>
            <a:r>
              <a:rPr lang="en-US" dirty="0" err="1">
                <a:solidFill>
                  <a:schemeClr val="accent6"/>
                </a:solidFill>
              </a:rPr>
              <a:t>chx</a:t>
            </a:r>
            <a:r>
              <a:rPr lang="en-US" dirty="0">
                <a:solidFill>
                  <a:schemeClr val="accent6"/>
                </a:solidFill>
              </a:rPr>
              <a:t>&gt;: 12028   00000041</a:t>
            </a:r>
          </a:p>
          <a:p>
            <a:r>
              <a:rPr lang="en-US" dirty="0">
                <a:solidFill>
                  <a:schemeClr val="accent6"/>
                </a:solidFill>
              </a:rPr>
              <a:t>   &lt;</a:t>
            </a:r>
            <a:r>
              <a:rPr lang="en-US" dirty="0" err="1">
                <a:solidFill>
                  <a:schemeClr val="accent6"/>
                </a:solidFill>
              </a:rPr>
              <a:t>cnt</a:t>
            </a:r>
            <a:r>
              <a:rPr lang="en-US" dirty="0">
                <a:solidFill>
                  <a:schemeClr val="accent6"/>
                </a:solidFill>
              </a:rPr>
              <a:t>&gt;: </a:t>
            </a:r>
            <a:r>
              <a:rPr lang="en-US" dirty="0">
                <a:solidFill>
                  <a:srgbClr val="FF0000"/>
                </a:solidFill>
              </a:rPr>
              <a:t>1202c</a:t>
            </a:r>
            <a:r>
              <a:rPr lang="en-US" dirty="0">
                <a:solidFill>
                  <a:schemeClr val="accent6"/>
                </a:solidFill>
              </a:rPr>
              <a:t>    00000004</a:t>
            </a:r>
          </a:p>
        </p:txBody>
      </p:sp>
      <p:sp>
        <p:nvSpPr>
          <p:cNvPr id="25" name="Rounded Rectangle 24">
            <a:extLst>
              <a:ext uri="{FF2B5EF4-FFF2-40B4-BE49-F238E27FC236}">
                <a16:creationId xmlns:a16="http://schemas.microsoft.com/office/drawing/2014/main" id="{F617CEC6-1D11-357D-232C-BB7DEE6458EE}"/>
              </a:ext>
            </a:extLst>
          </p:cNvPr>
          <p:cNvSpPr/>
          <p:nvPr/>
        </p:nvSpPr>
        <p:spPr bwMode="auto">
          <a:xfrm>
            <a:off x="249643" y="1254378"/>
            <a:ext cx="18826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6"/>
                </a:solidFill>
              </a:rPr>
              <a:t>    .data</a:t>
            </a:r>
          </a:p>
          <a:p>
            <a:r>
              <a:rPr lang="en-US" dirty="0" err="1">
                <a:solidFill>
                  <a:schemeClr val="accent6"/>
                </a:solidFill>
              </a:rPr>
              <a:t>chx</a:t>
            </a:r>
            <a:r>
              <a:rPr lang="en-US" dirty="0">
                <a:solidFill>
                  <a:schemeClr val="accent6"/>
                </a:solidFill>
              </a:rPr>
              <a:t>:    .byte 'A'</a:t>
            </a:r>
          </a:p>
          <a:p>
            <a:r>
              <a:rPr lang="en-US" dirty="0" err="1">
                <a:solidFill>
                  <a:schemeClr val="accent6"/>
                </a:solidFill>
              </a:rPr>
              <a:t>cnt</a:t>
            </a:r>
            <a:r>
              <a:rPr lang="en-US" dirty="0">
                <a:solidFill>
                  <a:schemeClr val="accent6"/>
                </a:solidFill>
              </a:rPr>
              <a:t>:    .word 4</a:t>
            </a:r>
          </a:p>
        </p:txBody>
      </p:sp>
      <p:sp>
        <p:nvSpPr>
          <p:cNvPr id="26" name="Right Arrow 25">
            <a:extLst>
              <a:ext uri="{FF2B5EF4-FFF2-40B4-BE49-F238E27FC236}">
                <a16:creationId xmlns:a16="http://schemas.microsoft.com/office/drawing/2014/main" id="{750A415C-EE5B-47EA-1B34-A38D73A4D135}"/>
              </a:ext>
            </a:extLst>
          </p:cNvPr>
          <p:cNvSpPr/>
          <p:nvPr/>
        </p:nvSpPr>
        <p:spPr>
          <a:xfrm>
            <a:off x="2267107" y="155674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85BFF062-4C46-7CEC-6609-F7C3B977557B}"/>
              </a:ext>
            </a:extLst>
          </p:cNvPr>
          <p:cNvSpPr/>
          <p:nvPr/>
        </p:nvSpPr>
        <p:spPr>
          <a:xfrm>
            <a:off x="2176746" y="3200137"/>
            <a:ext cx="394055" cy="4577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E34444A-5E10-6B3A-1CCE-4FEE71B7A3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TextBox 18">
            <a:extLst>
              <a:ext uri="{FF2B5EF4-FFF2-40B4-BE49-F238E27FC236}">
                <a16:creationId xmlns:a16="http://schemas.microsoft.com/office/drawing/2014/main" id="{C42874FE-A604-7F95-2FC2-756F22C057E0}"/>
              </a:ext>
            </a:extLst>
          </p:cNvPr>
          <p:cNvSpPr txBox="1"/>
          <p:nvPr/>
        </p:nvSpPr>
        <p:spPr>
          <a:xfrm>
            <a:off x="2713174" y="1169581"/>
            <a:ext cx="2954655"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not word aligned</a:t>
            </a:r>
          </a:p>
        </p:txBody>
      </p:sp>
      <p:sp>
        <p:nvSpPr>
          <p:cNvPr id="20" name="TextBox 19">
            <a:extLst>
              <a:ext uri="{FF2B5EF4-FFF2-40B4-BE49-F238E27FC236}">
                <a16:creationId xmlns:a16="http://schemas.microsoft.com/office/drawing/2014/main" id="{5EF72B0C-0272-2C6C-B541-74C86ACE631D}"/>
              </a:ext>
            </a:extLst>
          </p:cNvPr>
          <p:cNvSpPr txBox="1"/>
          <p:nvPr/>
        </p:nvSpPr>
        <p:spPr>
          <a:xfrm>
            <a:off x="2661162" y="2850895"/>
            <a:ext cx="2569934" cy="369332"/>
          </a:xfrm>
          <a:prstGeom prst="rect">
            <a:avLst/>
          </a:prstGeom>
          <a:noFill/>
        </p:spPr>
        <p:txBody>
          <a:bodyPr wrap="none" rtlCol="0">
            <a:spAutoFit/>
          </a:bodyPr>
          <a:lstStyle/>
          <a:p>
            <a:r>
              <a:rPr lang="en-US" dirty="0">
                <a:solidFill>
                  <a:srgbClr val="FF0000"/>
                </a:solidFill>
              </a:rPr>
              <a:t>See </a:t>
            </a:r>
            <a:r>
              <a:rPr lang="en-US" dirty="0" err="1">
                <a:solidFill>
                  <a:srgbClr val="FF0000"/>
                </a:solidFill>
              </a:rPr>
              <a:t>cnt</a:t>
            </a:r>
            <a:r>
              <a:rPr lang="en-US" dirty="0">
                <a:solidFill>
                  <a:srgbClr val="FF0000"/>
                </a:solidFill>
              </a:rPr>
              <a:t> is word aligned</a:t>
            </a:r>
          </a:p>
        </p:txBody>
      </p:sp>
    </p:spTree>
    <p:extLst>
      <p:ext uri="{BB962C8B-B14F-4D97-AF65-F5344CB8AC3E}">
        <p14:creationId xmlns:p14="http://schemas.microsoft.com/office/powerpoint/2010/main" val="83359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7A367-06C8-7446-B585-CA25A26BFBBD}"/>
              </a:ext>
            </a:extLst>
          </p:cNvPr>
          <p:cNvSpPr>
            <a:spLocks noGrp="1"/>
          </p:cNvSpPr>
          <p:nvPr>
            <p:ph type="title"/>
          </p:nvPr>
        </p:nvSpPr>
        <p:spPr>
          <a:xfrm>
            <a:off x="144422" y="0"/>
            <a:ext cx="10515600" cy="523188"/>
          </a:xfrm>
        </p:spPr>
        <p:txBody>
          <a:bodyPr/>
          <a:lstStyle/>
          <a:p>
            <a:r>
              <a:rPr lang="en-US" dirty="0"/>
              <a:t>Defining </a:t>
            </a:r>
            <a:r>
              <a:rPr lang="en-US" u="sng" dirty="0">
                <a:solidFill>
                  <a:srgbClr val="FF0000"/>
                </a:solidFill>
              </a:rPr>
              <a:t>Static</a:t>
            </a:r>
            <a:r>
              <a:rPr lang="en-US" dirty="0">
                <a:solidFill>
                  <a:srgbClr val="FF0000"/>
                </a:solidFill>
              </a:rPr>
              <a:t> Array Variables</a:t>
            </a:r>
            <a:endParaRPr lang="en-US" dirty="0"/>
          </a:p>
        </p:txBody>
      </p:sp>
      <p:sp>
        <p:nvSpPr>
          <p:cNvPr id="3" name="Content Placeholder 2">
            <a:extLst>
              <a:ext uri="{FF2B5EF4-FFF2-40B4-BE49-F238E27FC236}">
                <a16:creationId xmlns:a16="http://schemas.microsoft.com/office/drawing/2014/main" id="{84104A45-A412-C94C-A87A-1B8A946588E3}"/>
              </a:ext>
            </a:extLst>
          </p:cNvPr>
          <p:cNvSpPr>
            <a:spLocks noGrp="1"/>
          </p:cNvSpPr>
          <p:nvPr>
            <p:ph sz="quarter" idx="16"/>
          </p:nvPr>
        </p:nvSpPr>
        <p:spPr>
          <a:xfrm>
            <a:off x="1860959" y="4579557"/>
            <a:ext cx="7805061" cy="2167274"/>
          </a:xfrm>
          <a:solidFill>
            <a:schemeClr val="accent4">
              <a:lumMod val="20000"/>
              <a:lumOff val="80000"/>
            </a:schemeClr>
          </a:solidFill>
          <a:ln>
            <a:solidFill>
              <a:srgbClr val="0070C0"/>
            </a:solidFill>
          </a:ln>
        </p:spPr>
        <p:txBody>
          <a:bodyPr/>
          <a:lstStyle/>
          <a:p>
            <a:pPr marL="0" indent="0">
              <a:lnSpc>
                <a:spcPct val="100000"/>
              </a:lnSpc>
              <a:buNone/>
            </a:pPr>
            <a:r>
              <a:rPr lang="en-US" sz="2000" b="1" dirty="0">
                <a:solidFill>
                  <a:srgbClr val="7030A0"/>
                </a:solidFill>
                <a:latin typeface="Consolas" panose="020B0609020204030204" pitchFamily="49" charset="0"/>
                <a:cs typeface="Consolas" panose="020B0609020204030204" pitchFamily="49" charset="0"/>
              </a:rPr>
              <a:t>.space </a:t>
            </a:r>
            <a:r>
              <a:rPr lang="en-US" sz="2000" b="1" dirty="0">
                <a:solidFill>
                  <a:srgbClr val="F3753F"/>
                </a:solidFill>
                <a:latin typeface="Consolas" panose="020B0609020204030204" pitchFamily="49" charset="0"/>
                <a:cs typeface="Consolas" panose="020B0609020204030204" pitchFamily="49" charset="0"/>
              </a:rPr>
              <a:t>size</a:t>
            </a:r>
            <a:r>
              <a:rPr lang="en-US" sz="2000" b="1" dirty="0">
                <a:latin typeface="Consolas" panose="020B0609020204030204" pitchFamily="49" charset="0"/>
                <a:cs typeface="Consolas" panose="020B0609020204030204" pitchFamily="49" charset="0"/>
              </a:rPr>
              <a:t>, </a:t>
            </a:r>
            <a:r>
              <a:rPr lang="en-US" sz="2000" b="1" dirty="0">
                <a:solidFill>
                  <a:schemeClr val="accent5"/>
                </a:solidFill>
                <a:latin typeface="Consolas" panose="020B0609020204030204" pitchFamily="49" charset="0"/>
                <a:cs typeface="Consolas" panose="020B0609020204030204" pitchFamily="49" charset="0"/>
              </a:rPr>
              <a:t>fill</a:t>
            </a:r>
            <a:r>
              <a:rPr lang="en-US" sz="2000" b="1" dirty="0">
                <a:latin typeface="Consolas" panose="020B0609020204030204" pitchFamily="49" charset="0"/>
                <a:cs typeface="Consolas" panose="020B0609020204030204" pitchFamily="49" charset="0"/>
              </a:rPr>
              <a:t> </a:t>
            </a:r>
          </a:p>
          <a:p>
            <a:pPr>
              <a:lnSpc>
                <a:spcPct val="100000"/>
              </a:lnSpc>
            </a:pPr>
            <a:r>
              <a:rPr lang="en-US" sz="2000" dirty="0"/>
              <a:t>Allocates </a:t>
            </a:r>
            <a:r>
              <a:rPr lang="en-US" sz="2000" b="1" dirty="0">
                <a:solidFill>
                  <a:srgbClr val="F37440"/>
                </a:solidFill>
                <a:latin typeface="Consolas" panose="020B0609020204030204" pitchFamily="49" charset="0"/>
                <a:cs typeface="Consolas" panose="020B0609020204030204" pitchFamily="49" charset="0"/>
              </a:rPr>
              <a:t>size</a:t>
            </a:r>
            <a:r>
              <a:rPr lang="en-US" sz="2000" dirty="0"/>
              <a:t> bytes, each of which contain the value </a:t>
            </a:r>
            <a:r>
              <a:rPr lang="en-US" sz="2000" b="1" dirty="0">
                <a:solidFill>
                  <a:schemeClr val="accent3"/>
                </a:solidFill>
                <a:latin typeface="Consolas" panose="020B0609020204030204" pitchFamily="49" charset="0"/>
                <a:cs typeface="Consolas" panose="020B0609020204030204" pitchFamily="49" charset="0"/>
              </a:rPr>
              <a:t>fill</a:t>
            </a:r>
          </a:p>
          <a:p>
            <a:pPr>
              <a:lnSpc>
                <a:spcPct val="100000"/>
              </a:lnSpc>
            </a:pPr>
            <a:r>
              <a:rPr lang="en-US" sz="2000" dirty="0"/>
              <a:t>Both </a:t>
            </a:r>
            <a:r>
              <a:rPr lang="en-US" sz="2000" b="1" dirty="0">
                <a:solidFill>
                  <a:srgbClr val="F3753F"/>
                </a:solidFill>
                <a:latin typeface="Consolas" panose="020B0609020204030204" pitchFamily="49" charset="0"/>
                <a:cs typeface="Consolas" panose="020B0609020204030204" pitchFamily="49" charset="0"/>
              </a:rPr>
              <a:t>size</a:t>
            </a:r>
            <a:r>
              <a:rPr lang="en-US" sz="2000" dirty="0"/>
              <a:t>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absolute expressions</a:t>
            </a:r>
          </a:p>
          <a:p>
            <a:pPr>
              <a:lnSpc>
                <a:spcPct val="100000"/>
              </a:lnSpc>
            </a:pPr>
            <a:r>
              <a:rPr lang="en-US" sz="2000" dirty="0"/>
              <a:t>If the comma and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are </a:t>
            </a:r>
            <a:r>
              <a:rPr lang="en-US" sz="2000" b="1" dirty="0"/>
              <a:t>omitted</a:t>
            </a:r>
            <a:r>
              <a:rPr lang="en-US" sz="2000" dirty="0"/>
              <a:t>, </a:t>
            </a:r>
            <a:r>
              <a:rPr lang="en-US" sz="2000" b="1" dirty="0">
                <a:solidFill>
                  <a:schemeClr val="accent3"/>
                </a:solidFill>
                <a:latin typeface="Consolas" panose="020B0609020204030204" pitchFamily="49" charset="0"/>
                <a:cs typeface="Consolas" panose="020B0609020204030204" pitchFamily="49" charset="0"/>
              </a:rPr>
              <a:t>fill</a:t>
            </a:r>
            <a:r>
              <a:rPr lang="en-US" sz="2000" dirty="0"/>
              <a:t> is </a:t>
            </a:r>
            <a:r>
              <a:rPr lang="en-US" sz="2000" dirty="0">
                <a:solidFill>
                  <a:srgbClr val="2C895B"/>
                </a:solidFill>
              </a:rPr>
              <a:t>assumed to be </a:t>
            </a:r>
            <a:r>
              <a:rPr lang="en-US" sz="2000" b="1" dirty="0">
                <a:solidFill>
                  <a:srgbClr val="F37440"/>
                </a:solidFill>
              </a:rPr>
              <a:t>zero</a:t>
            </a:r>
            <a:r>
              <a:rPr lang="en-US" sz="2000" dirty="0">
                <a:solidFill>
                  <a:srgbClr val="2C895B"/>
                </a:solidFill>
              </a:rPr>
              <a:t> </a:t>
            </a:r>
          </a:p>
          <a:p>
            <a:pPr>
              <a:lnSpc>
                <a:spcPct val="100000"/>
              </a:lnSpc>
            </a:pPr>
            <a:r>
              <a:rPr lang="en-US" sz="2000" b="1" dirty="0">
                <a:solidFill>
                  <a:schemeClr val="accent1"/>
                </a:solidFill>
                <a:latin typeface="Courier New" panose="02070309020205020404" pitchFamily="49" charset="0"/>
                <a:cs typeface="Courier New" panose="02070309020205020404" pitchFamily="49" charset="0"/>
              </a:rPr>
              <a:t>.</a:t>
            </a:r>
            <a:r>
              <a:rPr lang="en-US" sz="2000" b="1" dirty="0" err="1">
                <a:solidFill>
                  <a:schemeClr val="accent1"/>
                </a:solidFill>
                <a:latin typeface="Courier New" panose="02070309020205020404" pitchFamily="49" charset="0"/>
                <a:cs typeface="Courier New" panose="02070309020205020404" pitchFamily="49" charset="0"/>
              </a:rPr>
              <a:t>bss</a:t>
            </a:r>
            <a:r>
              <a:rPr lang="en-US" sz="2000" b="1" dirty="0">
                <a:solidFill>
                  <a:schemeClr val="accent1"/>
                </a:solidFill>
                <a:latin typeface="Courier New" panose="02070309020205020404" pitchFamily="49" charset="0"/>
                <a:cs typeface="Courier New" panose="02070309020205020404" pitchFamily="49" charset="0"/>
              </a:rPr>
              <a:t> section: </a:t>
            </a:r>
            <a:r>
              <a:rPr lang="en-US" sz="2000" dirty="0">
                <a:solidFill>
                  <a:schemeClr val="tx1">
                    <a:lumMod val="50000"/>
                  </a:schemeClr>
                </a:solidFill>
                <a:cs typeface="Courier New" panose="02070309020205020404" pitchFamily="49" charset="0"/>
              </a:rPr>
              <a:t>Must be used </a:t>
            </a:r>
            <a:r>
              <a:rPr lang="en-US" sz="2000" b="1" dirty="0">
                <a:solidFill>
                  <a:schemeClr val="accent3"/>
                </a:solidFill>
              </a:rPr>
              <a:t>without a specified fill</a:t>
            </a:r>
            <a:endParaRPr lang="en-US" sz="2000" dirty="0"/>
          </a:p>
        </p:txBody>
      </p:sp>
      <p:sp>
        <p:nvSpPr>
          <p:cNvPr id="5" name="Rounded Rectangle 4">
            <a:extLst>
              <a:ext uri="{FF2B5EF4-FFF2-40B4-BE49-F238E27FC236}">
                <a16:creationId xmlns:a16="http://schemas.microsoft.com/office/drawing/2014/main" id="{89F754EC-FC45-3B45-A4DC-25BF48870883}"/>
              </a:ext>
            </a:extLst>
          </p:cNvPr>
          <p:cNvSpPr/>
          <p:nvPr/>
        </p:nvSpPr>
        <p:spPr bwMode="auto">
          <a:xfrm>
            <a:off x="1612553" y="2073341"/>
            <a:ext cx="847607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C00000"/>
                </a:solidFill>
                <a:latin typeface="Consolas" panose="020B0609020204030204" pitchFamily="49" charset="0"/>
                <a:cs typeface="Consolas" panose="020B0609020204030204" pitchFamily="49" charset="0"/>
              </a:rPr>
              <a:t>.</a:t>
            </a:r>
            <a:r>
              <a:rPr lang="en-US" dirty="0" err="1">
                <a:solidFill>
                  <a:srgbClr val="C00000"/>
                </a:solidFill>
                <a:latin typeface="Consolas" panose="020B0609020204030204" pitchFamily="49" charset="0"/>
                <a:cs typeface="Consolas" panose="020B0609020204030204" pitchFamily="49" charset="0"/>
              </a:rPr>
              <a:t>bss</a:t>
            </a:r>
            <a:endParaRPr lang="en-US" dirty="0">
              <a:solidFill>
                <a:srgbClr val="C00000"/>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int_buf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400   </a:t>
            </a:r>
            <a:r>
              <a:rPr lang="en-US" dirty="0">
                <a:solidFill>
                  <a:srgbClr val="00B050"/>
                </a:solidFill>
                <a:latin typeface="Consolas" panose="020B0609020204030204" pitchFamily="49" charset="0"/>
                <a:cs typeface="Consolas" panose="020B0609020204030204" pitchFamily="49" charset="0"/>
              </a:rPr>
              <a:t>// convert 100 to 400 bytes</a:t>
            </a:r>
            <a:endParaRPr lang="en-US" dirty="0">
              <a:solidFill>
                <a:schemeClr val="accent1"/>
              </a:solidFill>
              <a:latin typeface="Consolas" panose="020B0609020204030204" pitchFamily="49" charset="0"/>
              <a:cs typeface="Consolas" panose="020B0609020204030204" pitchFamily="49" charset="0"/>
            </a:endParaRPr>
          </a:p>
          <a:p>
            <a:r>
              <a:rPr lang="en-US" dirty="0">
                <a:solidFill>
                  <a:srgbClr val="C00000"/>
                </a:solidFill>
                <a:latin typeface="Consolas" panose="020B0609020204030204" pitchFamily="49" charset="0"/>
                <a:cs typeface="Consolas" panose="020B0609020204030204" pitchFamily="49" charset="0"/>
              </a:rPr>
              <a:t>	     .align 2</a:t>
            </a:r>
            <a:endParaRPr lang="en-US" dirty="0">
              <a:solidFill>
                <a:schemeClr val="accent3"/>
              </a:solidFill>
              <a:latin typeface="Consolas" panose="020B0609020204030204" pitchFamily="49" charset="0"/>
              <a:cs typeface="Consolas" panose="020B0609020204030204" pitchFamily="49" charset="0"/>
            </a:endParaRPr>
          </a:p>
          <a:p>
            <a:r>
              <a:rPr lang="en-US" dirty="0" err="1">
                <a:solidFill>
                  <a:schemeClr val="accent3"/>
                </a:solidFill>
                <a:latin typeface="Consolas" panose="020B0609020204030204" pitchFamily="49" charset="0"/>
                <a:cs typeface="Consolas" panose="020B0609020204030204" pitchFamily="49" charset="0"/>
              </a:rPr>
              <a:t>char_buf</a:t>
            </a:r>
            <a:r>
              <a:rPr lang="en-US" dirty="0">
                <a:solidFill>
                  <a:srgbClr val="0070C0"/>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 </a:t>
            </a:r>
            <a:r>
              <a:rPr lang="en-US" dirty="0">
                <a:solidFill>
                  <a:schemeClr val="accent1"/>
                </a:solidFill>
                <a:latin typeface="Consolas" panose="020B0609020204030204" pitchFamily="49" charset="0"/>
                <a:cs typeface="Consolas" panose="020B0609020204030204" pitchFamily="49" charset="0"/>
              </a:rPr>
              <a:t>100</a:t>
            </a:r>
          </a:p>
          <a:p>
            <a:r>
              <a:rPr lang="en-US" dirty="0">
                <a:solidFill>
                  <a:srgbClr val="C00000"/>
                </a:solidFill>
                <a:latin typeface="Consolas" panose="020B0609020204030204" pitchFamily="49" charset="0"/>
                <a:cs typeface="Consolas" panose="020B0609020204030204" pitchFamily="49" charset="0"/>
              </a:rPr>
              <a:t>.data</a:t>
            </a:r>
          </a:p>
          <a:p>
            <a:r>
              <a:rPr lang="en-US" dirty="0">
                <a:solidFill>
                  <a:schemeClr val="accent3"/>
                </a:solidFill>
                <a:latin typeface="Consolas" panose="020B0609020204030204" pitchFamily="49" charset="0"/>
                <a:cs typeface="Consolas" panose="020B0609020204030204" pitchFamily="49" charset="0"/>
              </a:rPr>
              <a:t>array:     </a:t>
            </a:r>
            <a:r>
              <a:rPr lang="en-US" dirty="0">
                <a:solidFill>
                  <a:srgbClr val="7030A0"/>
                </a:solidFill>
                <a:latin typeface="Consolas" panose="020B0609020204030204" pitchFamily="49" charset="0"/>
                <a:cs typeface="Consolas" panose="020B0609020204030204" pitchFamily="49" charset="0"/>
              </a:rPr>
              <a:t>.word </a:t>
            </a:r>
            <a:r>
              <a:rPr lang="en-US" dirty="0">
                <a:solidFill>
                  <a:srgbClr val="0070C0"/>
                </a:solidFill>
                <a:latin typeface="Consolas" panose="020B0609020204030204" pitchFamily="49" charset="0"/>
                <a:cs typeface="Consolas" panose="020B0609020204030204" pitchFamily="49" charset="0"/>
              </a:rPr>
              <a:t>1, 2, 3, 4, 5</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.align 2</a:t>
            </a:r>
            <a:r>
              <a:rPr lang="en-US" dirty="0">
                <a:solidFill>
                  <a:schemeClr val="accent3"/>
                </a:solidFill>
                <a:latin typeface="Consolas" panose="020B0609020204030204" pitchFamily="49" charset="0"/>
                <a:cs typeface="Consolas" panose="020B0609020204030204" pitchFamily="49" charset="0"/>
              </a:rPr>
              <a:t>		</a:t>
            </a:r>
          </a:p>
          <a:p>
            <a:r>
              <a:rPr lang="en-US" dirty="0" err="1">
                <a:solidFill>
                  <a:schemeClr val="accent1"/>
                </a:solidFill>
                <a:latin typeface="Consolas" panose="020B0609020204030204" pitchFamily="49" charset="0"/>
                <a:cs typeface="Consolas" panose="020B0609020204030204" pitchFamily="49" charset="0"/>
              </a:rPr>
              <a:t>one_buf</a:t>
            </a:r>
            <a:r>
              <a:rPr lang="en-US" dirty="0">
                <a:solidFill>
                  <a:schemeClr val="accent1"/>
                </a:solidFill>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space</a:t>
            </a:r>
            <a:r>
              <a:rPr lang="en-US" dirty="0">
                <a:solidFill>
                  <a:schemeClr val="accent1"/>
                </a:solidFill>
                <a:latin typeface="Consolas" panose="020B0609020204030204" pitchFamily="49" charset="0"/>
                <a:cs typeface="Consolas" panose="020B0609020204030204" pitchFamily="49" charset="0"/>
              </a:rPr>
              <a:t> 100, 1	// 100 bytes each byte filled with 1</a:t>
            </a:r>
          </a:p>
        </p:txBody>
      </p:sp>
      <p:sp>
        <p:nvSpPr>
          <p:cNvPr id="6" name="TextBox 5">
            <a:extLst>
              <a:ext uri="{FF2B5EF4-FFF2-40B4-BE49-F238E27FC236}">
                <a16:creationId xmlns:a16="http://schemas.microsoft.com/office/drawing/2014/main" id="{BA4C9DEF-6549-DC4A-B2AC-8D61BD409F5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AC2951E6-542B-64D4-00BC-EA7BC7F1A86A}"/>
              </a:ext>
            </a:extLst>
          </p:cNvPr>
          <p:cNvSpPr/>
          <p:nvPr/>
        </p:nvSpPr>
        <p:spPr bwMode="auto">
          <a:xfrm>
            <a:off x="1960326" y="591437"/>
            <a:ext cx="7360072" cy="41171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accent3"/>
                </a:solidFill>
                <a:latin typeface="Consolas" panose="020B0609020204030204" pitchFamily="49" charset="0"/>
                <a:cs typeface="Consolas" panose="020B0609020204030204" pitchFamily="49" charset="0"/>
              </a:rPr>
              <a:t>Label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a:t>
            </a:r>
            <a:r>
              <a:rPr lang="en-US" sz="2000" dirty="0" err="1">
                <a:solidFill>
                  <a:srgbClr val="7030A0"/>
                </a:solidFill>
                <a:latin typeface="Consolas" panose="020B0609020204030204" pitchFamily="49" charset="0"/>
                <a:cs typeface="Consolas" panose="020B0609020204030204" pitchFamily="49" charset="0"/>
              </a:rPr>
              <a:t>size_directive</a:t>
            </a:r>
            <a:r>
              <a:rPr lang="en-US" sz="2000" dirty="0">
                <a:solidFill>
                  <a:srgbClr val="7030A0"/>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expression, … expression</a:t>
            </a:r>
          </a:p>
        </p:txBody>
      </p:sp>
      <p:sp>
        <p:nvSpPr>
          <p:cNvPr id="4" name="Rounded Rectangle 3">
            <a:extLst>
              <a:ext uri="{FF2B5EF4-FFF2-40B4-BE49-F238E27FC236}">
                <a16:creationId xmlns:a16="http://schemas.microsoft.com/office/drawing/2014/main" id="{06DFD55B-7825-BECC-D7B1-4FF0DC9C3F59}"/>
              </a:ext>
            </a:extLst>
          </p:cNvPr>
          <p:cNvSpPr/>
          <p:nvPr/>
        </p:nvSpPr>
        <p:spPr bwMode="auto">
          <a:xfrm>
            <a:off x="2815563" y="1057762"/>
            <a:ext cx="5649597"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 </a:t>
            </a:r>
            <a:r>
              <a:rPr lang="en-US" dirty="0">
                <a:solidFill>
                  <a:schemeClr val="tx2"/>
                </a:solidFill>
                <a:latin typeface="Consolas" panose="020B0609020204030204" pitchFamily="49" charset="0"/>
                <a:cs typeface="Consolas" panose="020B0609020204030204" pitchFamily="49" charset="0"/>
              </a:rPr>
              <a:t>In C:	     int </a:t>
            </a:r>
            <a:r>
              <a:rPr lang="en-US" dirty="0" err="1">
                <a:solidFill>
                  <a:schemeClr val="tx2"/>
                </a:solidFill>
                <a:latin typeface="Consolas" panose="020B0609020204030204" pitchFamily="49" charset="0"/>
                <a:cs typeface="Consolas" panose="020B0609020204030204" pitchFamily="49" charset="0"/>
              </a:rPr>
              <a:t>int_buf</a:t>
            </a:r>
            <a:r>
              <a:rPr lang="en-US" dirty="0">
                <a:solidFill>
                  <a:schemeClr val="tx2"/>
                </a:solidFill>
                <a:latin typeface="Consolas" panose="020B0609020204030204" pitchFamily="49" charset="0"/>
                <a:cs typeface="Consolas" panose="020B0609020204030204" pitchFamily="49" charset="0"/>
              </a:rPr>
              <a:t>[100];</a:t>
            </a:r>
          </a:p>
          <a:p>
            <a:r>
              <a:rPr lang="en-US" dirty="0">
                <a:solidFill>
                  <a:schemeClr val="tx2"/>
                </a:solidFill>
                <a:latin typeface="Consolas" panose="020B0609020204030204" pitchFamily="49" charset="0"/>
                <a:cs typeface="Consolas" panose="020B0609020204030204" pitchFamily="49" charset="0"/>
              </a:rPr>
              <a:t>	     int array[] = {1, 2, 3, 4, 5};</a:t>
            </a:r>
          </a:p>
          <a:p>
            <a:r>
              <a:rPr lang="en-US" dirty="0">
                <a:solidFill>
                  <a:schemeClr val="tx2"/>
                </a:solidFill>
                <a:latin typeface="Consolas" panose="020B0609020204030204" pitchFamily="49" charset="0"/>
                <a:cs typeface="Consolas" panose="020B0609020204030204" pitchFamily="49" charset="0"/>
              </a:rPr>
              <a:t>	     char buffer[100];</a:t>
            </a:r>
          </a:p>
        </p:txBody>
      </p:sp>
    </p:spTree>
    <p:extLst>
      <p:ext uri="{BB962C8B-B14F-4D97-AF65-F5344CB8AC3E}">
        <p14:creationId xmlns:p14="http://schemas.microsoft.com/office/powerpoint/2010/main" val="195284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Loading Static </a:t>
            </a:r>
            <a:r>
              <a:rPr lang="en-US" dirty="0" err="1"/>
              <a:t>variablesinto</a:t>
            </a:r>
            <a:r>
              <a:rPr lang="en-US" dirty="0"/>
              <a:t> a register</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136803" y="948141"/>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load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358131" y="174578"/>
            <a:ext cx="11688962" cy="983359"/>
          </a:xfrm>
        </p:spPr>
        <p:txBody>
          <a:bodyPr/>
          <a:lstStyle/>
          <a:p>
            <a:r>
              <a:rPr lang="en-US" sz="2800" i="0" u="none" strike="noStrike" dirty="0">
                <a:effectLst/>
                <a:latin typeface="-webkit-standard"/>
              </a:rPr>
              <a:t>Loading large constants into a register:</a:t>
            </a:r>
            <a:br>
              <a:rPr lang="en-US" sz="2000" i="0" u="none" strike="noStrike" dirty="0">
                <a:effectLst/>
                <a:latin typeface="Calibri" panose="020F0502020204030204" pitchFamily="34" charset="0"/>
                <a:cs typeface="Calibri" panose="020F0502020204030204" pitchFamily="34" charset="0"/>
              </a:rPr>
            </a:br>
            <a:r>
              <a:rPr lang="en-US" sz="2000" i="0" u="none" strike="noStrike" dirty="0">
                <a:effectLst/>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Error: invalid constant (3ff) after fixup</a:t>
            </a:r>
            <a:endParaRPr lang="en-US"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358131" y="1186348"/>
            <a:ext cx="11538797" cy="4753963"/>
          </a:xfrm>
          <a:solidFill>
            <a:schemeClr val="accent4">
              <a:lumMod val="20000"/>
              <a:lumOff val="80000"/>
            </a:schemeClr>
          </a:solidFill>
          <a:ln>
            <a:solidFill>
              <a:srgbClr val="0070C0"/>
            </a:solidFill>
          </a:ln>
        </p:spPr>
        <p:txBody>
          <a:bodyPr/>
          <a:lstStyle/>
          <a:p>
            <a:r>
              <a:rPr lang="en-US" sz="2000" dirty="0"/>
              <a:t>In data processing instructions, the field </a:t>
            </a:r>
            <a:r>
              <a:rPr lang="en-US" sz="2000" b="1" dirty="0">
                <a:solidFill>
                  <a:schemeClr val="accent5"/>
                </a:solidFill>
              </a:rPr>
              <a:t>imm8 + rotate 4 bits </a:t>
            </a:r>
            <a:r>
              <a:rPr lang="en-US" sz="2000" dirty="0"/>
              <a:t>is too small to store store the immediate value, how do you get larger immediate values into a register?</a:t>
            </a:r>
          </a:p>
          <a:p>
            <a:endParaRPr lang="en-US" sz="2000" dirty="0">
              <a:solidFill>
                <a:srgbClr val="0070C0"/>
              </a:solidFill>
            </a:endParaRPr>
          </a:p>
          <a:p>
            <a:endParaRPr lang="en-US" sz="2000" dirty="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a:p>
            <a:r>
              <a:rPr lang="en-US" sz="2000" dirty="0"/>
              <a:t>Answer: 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dirty="0"/>
              <a:t> instruction with the constant as an operand:   </a:t>
            </a:r>
            <a:r>
              <a:rPr lang="en-US" sz="2000" b="1" dirty="0">
                <a:solidFill>
                  <a:schemeClr val="accent5"/>
                </a:solidFill>
                <a:latin typeface="Courier New" panose="02070309020205020404" pitchFamily="49" charset="0"/>
                <a:cs typeface="Courier New" panose="02070309020205020404" pitchFamily="49" charset="0"/>
              </a:rPr>
              <a:t>=constant</a:t>
            </a:r>
            <a:endParaRPr lang="en-US" sz="900" b="1" dirty="0">
              <a:solidFill>
                <a:srgbClr val="0070C0"/>
              </a:solidFill>
              <a:latin typeface="Courier New" panose="02070309020205020404" pitchFamily="49" charset="0"/>
              <a:cs typeface="Courier New" panose="02070309020205020404" pitchFamily="49" charset="0"/>
            </a:endParaRPr>
          </a:p>
          <a:p>
            <a:r>
              <a:rPr lang="en-US" sz="2000" dirty="0">
                <a:solidFill>
                  <a:srgbClr val="0070C0"/>
                </a:solidFill>
              </a:rPr>
              <a:t>Assembler</a:t>
            </a:r>
            <a:r>
              <a:rPr lang="en-US" sz="2000" dirty="0">
                <a:solidFill>
                  <a:schemeClr val="accent5"/>
                </a:solidFill>
              </a:rPr>
              <a:t> creates a </a:t>
            </a:r>
            <a:r>
              <a:rPr lang="en-US" sz="2000" b="1" dirty="0">
                <a:solidFill>
                  <a:schemeClr val="accent5"/>
                </a:solidFill>
              </a:rPr>
              <a:t>literal table entry </a:t>
            </a:r>
            <a:r>
              <a:rPr lang="en-US" sz="2000" dirty="0">
                <a:solidFill>
                  <a:schemeClr val="accent5"/>
                </a:solidFill>
              </a:rPr>
              <a:t>with the </a:t>
            </a:r>
            <a:r>
              <a:rPr lang="en-US" sz="2000" b="1" dirty="0">
                <a:solidFill>
                  <a:schemeClr val="accent5"/>
                </a:solidFill>
              </a:rPr>
              <a:t>constant</a:t>
            </a:r>
            <a:endParaRPr lang="en-US" sz="2000" dirty="0"/>
          </a:p>
        </p:txBody>
      </p:sp>
      <p:grpSp>
        <p:nvGrpSpPr>
          <p:cNvPr id="8" name="Group 7">
            <a:extLst>
              <a:ext uri="{FF2B5EF4-FFF2-40B4-BE49-F238E27FC236}">
                <a16:creationId xmlns:a16="http://schemas.microsoft.com/office/drawing/2014/main" id="{10484810-E3CA-5448-98E9-C8B5D8BFDBAD}"/>
              </a:ext>
            </a:extLst>
          </p:cNvPr>
          <p:cNvGrpSpPr/>
          <p:nvPr/>
        </p:nvGrpSpPr>
        <p:grpSpPr>
          <a:xfrm>
            <a:off x="4153520" y="2223405"/>
            <a:ext cx="5371822" cy="1682712"/>
            <a:chOff x="6672287" y="4837122"/>
            <a:chExt cx="5371822" cy="1682712"/>
          </a:xfrm>
        </p:grpSpPr>
        <p:sp>
          <p:nvSpPr>
            <p:cNvPr id="7" name="Rectangle 6">
              <a:extLst>
                <a:ext uri="{FF2B5EF4-FFF2-40B4-BE49-F238E27FC236}">
                  <a16:creationId xmlns:a16="http://schemas.microsoft.com/office/drawing/2014/main" id="{4FC5310D-D403-0540-8A13-5C41681D2851}"/>
                </a:ext>
              </a:extLst>
            </p:cNvPr>
            <p:cNvSpPr/>
            <p:nvPr/>
          </p:nvSpPr>
          <p:spPr>
            <a:xfrm>
              <a:off x="6672287" y="4837122"/>
              <a:ext cx="5371822" cy="1682712"/>
            </a:xfrm>
            <a:prstGeom prst="rect">
              <a:avLst/>
            </a:prstGeom>
            <a:solidFill>
              <a:schemeClr val="bg1">
                <a:lumMod val="95000"/>
              </a:schemeClr>
            </a:solid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250B26C4-EF50-4C4E-9CDB-BF370E949360}"/>
                </a:ext>
              </a:extLst>
            </p:cNvPr>
            <p:cNvSpPr/>
            <p:nvPr/>
          </p:nvSpPr>
          <p:spPr bwMode="auto">
            <a:xfrm>
              <a:off x="8536476" y="499729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mov	r0, 1023</a:t>
              </a:r>
            </a:p>
          </p:txBody>
        </p:sp>
        <p:sp>
          <p:nvSpPr>
            <p:cNvPr id="4" name="TextBox 3">
              <a:extLst>
                <a:ext uri="{FF2B5EF4-FFF2-40B4-BE49-F238E27FC236}">
                  <a16:creationId xmlns:a16="http://schemas.microsoft.com/office/drawing/2014/main" id="{317FD59E-3346-CC4D-9193-A02CF8401CFA}"/>
                </a:ext>
              </a:extLst>
            </p:cNvPr>
            <p:cNvSpPr txBox="1"/>
            <p:nvPr/>
          </p:nvSpPr>
          <p:spPr>
            <a:xfrm>
              <a:off x="7016697" y="5420262"/>
              <a:ext cx="4938211" cy="369332"/>
            </a:xfrm>
            <a:prstGeom prst="rect">
              <a:avLst/>
            </a:prstGeom>
            <a:noFill/>
          </p:spPr>
          <p:txBody>
            <a:bodyPr wrap="none" rtlCol="0">
              <a:spAutoFit/>
            </a:bodyPr>
            <a:lstStyle/>
            <a:p>
              <a:r>
                <a:rPr lang="en-US" dirty="0">
                  <a:solidFill>
                    <a:srgbClr val="FF0000"/>
                  </a:solidFill>
                </a:rPr>
                <a:t>xxx.s:24: Error: invalid constant (3ff) after fixup</a:t>
              </a:r>
            </a:p>
          </p:txBody>
        </p:sp>
        <p:sp>
          <p:nvSpPr>
            <p:cNvPr id="20" name="Rounded Rectangle 19">
              <a:extLst>
                <a:ext uri="{FF2B5EF4-FFF2-40B4-BE49-F238E27FC236}">
                  <a16:creationId xmlns:a16="http://schemas.microsoft.com/office/drawing/2014/main" id="{C6E63987-BC30-334A-9A5D-15DF8836D070}"/>
                </a:ext>
              </a:extLst>
            </p:cNvPr>
            <p:cNvSpPr/>
            <p:nvPr/>
          </p:nvSpPr>
          <p:spPr bwMode="auto">
            <a:xfrm>
              <a:off x="8587772" y="5959553"/>
              <a:ext cx="2457966" cy="380048"/>
            </a:xfrm>
            <a:prstGeom prst="roundRect">
              <a:avLst>
                <a:gd name="adj" fmla="val 5733"/>
              </a:avLst>
            </a:prstGeom>
            <a:solidFill>
              <a:schemeClr val="bg1"/>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err="1">
                  <a:latin typeface="Courier New" panose="02070309020205020404" pitchFamily="49" charset="0"/>
                  <a:cs typeface="Courier New" panose="02070309020205020404" pitchFamily="49" charset="0"/>
                </a:rPr>
                <a:t>ldr</a:t>
              </a:r>
              <a:r>
                <a:rPr lang="en-US" b="1" dirty="0">
                  <a:latin typeface="Courier New" panose="02070309020205020404" pitchFamily="49" charset="0"/>
                  <a:cs typeface="Courier New" panose="02070309020205020404" pitchFamily="49" charset="0"/>
                </a:rPr>
                <a:t>	r0, =1023</a:t>
              </a:r>
            </a:p>
          </p:txBody>
        </p:sp>
        <p:sp>
          <p:nvSpPr>
            <p:cNvPr id="5" name="TextBox 4">
              <a:extLst>
                <a:ext uri="{FF2B5EF4-FFF2-40B4-BE49-F238E27FC236}">
                  <a16:creationId xmlns:a16="http://schemas.microsoft.com/office/drawing/2014/main" id="{14B0FA0A-E260-9946-AF00-9AC23B331957}"/>
                </a:ext>
              </a:extLst>
            </p:cNvPr>
            <p:cNvSpPr txBox="1"/>
            <p:nvPr/>
          </p:nvSpPr>
          <p:spPr>
            <a:xfrm>
              <a:off x="7607375" y="4997799"/>
              <a:ext cx="646331" cy="369332"/>
            </a:xfrm>
            <a:prstGeom prst="rect">
              <a:avLst/>
            </a:prstGeom>
            <a:noFill/>
          </p:spPr>
          <p:txBody>
            <a:bodyPr wrap="none" rtlCol="0">
              <a:spAutoFit/>
            </a:bodyPr>
            <a:lstStyle/>
            <a:p>
              <a:r>
                <a:rPr lang="en-US" b="1" dirty="0">
                  <a:solidFill>
                    <a:srgbClr val="FF0000"/>
                  </a:solidFill>
                </a:rPr>
                <a:t>fails</a:t>
              </a:r>
            </a:p>
          </p:txBody>
        </p:sp>
        <p:sp>
          <p:nvSpPr>
            <p:cNvPr id="21" name="TextBox 20">
              <a:extLst>
                <a:ext uri="{FF2B5EF4-FFF2-40B4-BE49-F238E27FC236}">
                  <a16:creationId xmlns:a16="http://schemas.microsoft.com/office/drawing/2014/main" id="{7DA63FD3-38BE-5549-8527-71F9F94C832D}"/>
                </a:ext>
              </a:extLst>
            </p:cNvPr>
            <p:cNvSpPr txBox="1"/>
            <p:nvPr/>
          </p:nvSpPr>
          <p:spPr>
            <a:xfrm>
              <a:off x="6770120" y="5885580"/>
              <a:ext cx="1544012" cy="369332"/>
            </a:xfrm>
            <a:prstGeom prst="rect">
              <a:avLst/>
            </a:prstGeom>
            <a:noFill/>
          </p:spPr>
          <p:txBody>
            <a:bodyPr wrap="none" rtlCol="0">
              <a:spAutoFit/>
            </a:bodyPr>
            <a:lstStyle/>
            <a:p>
              <a:r>
                <a:rPr lang="en-US" b="1" dirty="0">
                  <a:solidFill>
                    <a:srgbClr val="00B050"/>
                  </a:solidFill>
                </a:rPr>
                <a:t>replacement</a:t>
              </a:r>
            </a:p>
          </p:txBody>
        </p:sp>
        <p:sp>
          <p:nvSpPr>
            <p:cNvPr id="6" name="Right Arrow 5">
              <a:extLst>
                <a:ext uri="{FF2B5EF4-FFF2-40B4-BE49-F238E27FC236}">
                  <a16:creationId xmlns:a16="http://schemas.microsoft.com/office/drawing/2014/main" id="{AFE36EA2-3C7E-B644-9974-CE2C8F88A7C9}"/>
                </a:ext>
              </a:extLst>
            </p:cNvPr>
            <p:cNvSpPr/>
            <p:nvPr/>
          </p:nvSpPr>
          <p:spPr>
            <a:xfrm>
              <a:off x="8202411" y="5062820"/>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D4FE317-A338-9042-9CE6-47280154F856}"/>
                </a:ext>
              </a:extLst>
            </p:cNvPr>
            <p:cNvSpPr/>
            <p:nvPr/>
          </p:nvSpPr>
          <p:spPr>
            <a:xfrm>
              <a:off x="8253706" y="5974838"/>
              <a:ext cx="334066" cy="251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5092E0BA-5E07-9947-83B8-47909D250222}"/>
              </a:ext>
            </a:extLst>
          </p:cNvPr>
          <p:cNvSpPr txBox="1"/>
          <p:nvPr/>
        </p:nvSpPr>
        <p:spPr>
          <a:xfrm>
            <a:off x="513188" y="2533606"/>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mov</a:t>
            </a:r>
          </a:p>
        </p:txBody>
      </p:sp>
      <p:sp>
        <p:nvSpPr>
          <p:cNvPr id="24" name="TextBox 23">
            <a:extLst>
              <a:ext uri="{FF2B5EF4-FFF2-40B4-BE49-F238E27FC236}">
                <a16:creationId xmlns:a16="http://schemas.microsoft.com/office/drawing/2014/main" id="{C6A6672E-3DD4-6641-A81E-9681CF8F2C9B}"/>
              </a:ext>
            </a:extLst>
          </p:cNvPr>
          <p:cNvSpPr txBox="1"/>
          <p:nvPr/>
        </p:nvSpPr>
        <p:spPr>
          <a:xfrm>
            <a:off x="1797124" y="2533606"/>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26" name="TextBox 25">
            <a:extLst>
              <a:ext uri="{FF2B5EF4-FFF2-40B4-BE49-F238E27FC236}">
                <a16:creationId xmlns:a16="http://schemas.microsoft.com/office/drawing/2014/main" id="{906EB684-1721-5742-BF97-B24E7328A158}"/>
              </a:ext>
            </a:extLst>
          </p:cNvPr>
          <p:cNvSpPr txBox="1"/>
          <p:nvPr/>
        </p:nvSpPr>
        <p:spPr>
          <a:xfrm>
            <a:off x="2402936" y="2533606"/>
            <a:ext cx="668773"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rot4</a:t>
            </a:r>
          </a:p>
        </p:txBody>
      </p:sp>
      <p:sp>
        <p:nvSpPr>
          <p:cNvPr id="27" name="TextBox 26">
            <a:extLst>
              <a:ext uri="{FF2B5EF4-FFF2-40B4-BE49-F238E27FC236}">
                <a16:creationId xmlns:a16="http://schemas.microsoft.com/office/drawing/2014/main" id="{D5F75945-215E-0442-911D-1BB41C228406}"/>
              </a:ext>
            </a:extLst>
          </p:cNvPr>
          <p:cNvSpPr txBox="1"/>
          <p:nvPr/>
        </p:nvSpPr>
        <p:spPr>
          <a:xfrm>
            <a:off x="3073302" y="2533606"/>
            <a:ext cx="853119"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imm8</a:t>
            </a:r>
          </a:p>
        </p:txBody>
      </p:sp>
      <p:sp>
        <p:nvSpPr>
          <p:cNvPr id="25" name="TextBox 24">
            <a:extLst>
              <a:ext uri="{FF2B5EF4-FFF2-40B4-BE49-F238E27FC236}">
                <a16:creationId xmlns:a16="http://schemas.microsoft.com/office/drawing/2014/main" id="{675BFADA-12DA-CC47-A4B2-E2D9A6C48B6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9" name="Rectangle 8">
            <a:extLst>
              <a:ext uri="{FF2B5EF4-FFF2-40B4-BE49-F238E27FC236}">
                <a16:creationId xmlns:a16="http://schemas.microsoft.com/office/drawing/2014/main" id="{254A038C-616D-8E48-AA6F-00B044A1BC1B}"/>
              </a:ext>
            </a:extLst>
          </p:cNvPr>
          <p:cNvSpPr/>
          <p:nvPr/>
        </p:nvSpPr>
        <p:spPr>
          <a:xfrm>
            <a:off x="1199178" y="5025859"/>
            <a:ext cx="8236963" cy="6457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Rd, </a:t>
            </a:r>
            <a:r>
              <a:rPr lang="en-US" dirty="0">
                <a:solidFill>
                  <a:srgbClr val="FF0000"/>
                </a:solidFill>
                <a:latin typeface="Consolas" panose="020B0609020204030204" pitchFamily="49" charset="0"/>
                <a:cs typeface="Consolas" panose="020B0609020204030204" pitchFamily="49" charset="0"/>
              </a:rPr>
              <a:t>=constant       </a:t>
            </a:r>
            <a:r>
              <a:rPr lang="en-US" dirty="0">
                <a:solidFill>
                  <a:schemeClr val="tx2"/>
                </a:solidFill>
                <a:latin typeface="Consolas" panose="020B0609020204030204" pitchFamily="49" charset="0"/>
                <a:cs typeface="Consolas" panose="020B0609020204030204" pitchFamily="49" charset="0"/>
              </a:rPr>
              <a:t>// =constant</a:t>
            </a:r>
          </a:p>
          <a:p>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r1, </a:t>
            </a:r>
            <a:r>
              <a:rPr lang="en-US" dirty="0">
                <a:solidFill>
                  <a:srgbClr val="FF0000"/>
                </a:solidFill>
                <a:latin typeface="Consolas" panose="020B0609020204030204" pitchFamily="49" charset="0"/>
                <a:cs typeface="Consolas" panose="020B0609020204030204" pitchFamily="49" charset="0"/>
              </a:rPr>
              <a:t>=0x2468abcd     </a:t>
            </a:r>
            <a:r>
              <a:rPr lang="en-US" dirty="0">
                <a:solidFill>
                  <a:schemeClr val="tx2"/>
                </a:solidFill>
                <a:latin typeface="Consolas" panose="020B0609020204030204" pitchFamily="49" charset="0"/>
                <a:cs typeface="Consolas" panose="020B0609020204030204" pitchFamily="49" charset="0"/>
              </a:rPr>
              <a:t>// loads the constant 0x246abcd into r1</a:t>
            </a:r>
            <a:endParaRPr lang="en-US" sz="600"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0080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5" grpId="0"/>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A10A-AB1F-B546-9B6B-97FC5E80203F}"/>
              </a:ext>
            </a:extLst>
          </p:cNvPr>
          <p:cNvSpPr>
            <a:spLocks noGrp="1"/>
          </p:cNvSpPr>
          <p:nvPr>
            <p:ph type="title"/>
          </p:nvPr>
        </p:nvSpPr>
        <p:spPr>
          <a:xfrm>
            <a:off x="98242" y="14492"/>
            <a:ext cx="12093758" cy="490633"/>
          </a:xfrm>
        </p:spPr>
        <p:txBody>
          <a:bodyPr/>
          <a:lstStyle/>
          <a:p>
            <a:r>
              <a:rPr lang="en-US" dirty="0"/>
              <a:t>Reference: LDR/STR – Register To/From Memory Copy</a:t>
            </a:r>
          </a:p>
        </p:txBody>
      </p:sp>
      <p:sp>
        <p:nvSpPr>
          <p:cNvPr id="3" name="Content Placeholder 2">
            <a:extLst>
              <a:ext uri="{FF2B5EF4-FFF2-40B4-BE49-F238E27FC236}">
                <a16:creationId xmlns:a16="http://schemas.microsoft.com/office/drawing/2014/main" id="{6A004166-69B8-C54C-89AD-C39CD6155CEB}"/>
              </a:ext>
            </a:extLst>
          </p:cNvPr>
          <p:cNvSpPr>
            <a:spLocks noGrp="1"/>
          </p:cNvSpPr>
          <p:nvPr>
            <p:ph sz="half" idx="1"/>
          </p:nvPr>
        </p:nvSpPr>
        <p:spPr>
          <a:xfrm>
            <a:off x="1154624" y="2841489"/>
            <a:ext cx="10048377" cy="1596455"/>
          </a:xfrm>
          <a:solidFill>
            <a:schemeClr val="accent4">
              <a:lumMod val="20000"/>
              <a:lumOff val="80000"/>
            </a:schemeClr>
          </a:solidFill>
          <a:ln>
            <a:solidFill>
              <a:schemeClr val="tx2"/>
            </a:solidFill>
          </a:ln>
        </p:spPr>
        <p:txBody>
          <a:bodyPr/>
          <a:lstStyle/>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imm12] </a:t>
            </a:r>
            <a:r>
              <a:rPr lang="en-US" sz="1800" dirty="0">
                <a:solidFill>
                  <a:srgbClr val="00B050"/>
                </a:solidFill>
                <a:latin typeface="Consolas" panose="020B0609020204030204" pitchFamily="49" charset="0"/>
                <a:cs typeface="Consolas" panose="020B0609020204030204" pitchFamily="49" charset="0"/>
              </a:rPr>
              <a:t>// base register pointer + offset  </a:t>
            </a:r>
            <a:r>
              <a:rPr lang="en-US" sz="1800" dirty="0">
                <a:solidFill>
                  <a:srgbClr val="FF0000"/>
                </a:solidFill>
                <a:latin typeface="Consolas" panose="020B0609020204030204" pitchFamily="49" charset="0"/>
                <a:cs typeface="Consolas" panose="020B0609020204030204" pitchFamily="49" charset="0"/>
              </a:rPr>
              <a:t>imm12 in bytes  </a:t>
            </a:r>
          </a:p>
          <a:p>
            <a:pPr marL="0" indent="0">
              <a:lnSpc>
                <a:spcPct val="100000"/>
              </a:lnSpc>
              <a:buNone/>
            </a:pPr>
            <a:r>
              <a:rPr lang="en-US" sz="1800" dirty="0">
                <a:solidFill>
                  <a:srgbClr val="0070C0"/>
                </a:solidFill>
                <a:latin typeface="Consolas" panose="020B0609020204030204" pitchFamily="49" charset="0"/>
                <a:cs typeface="Consolas" panose="020B0609020204030204" pitchFamily="49" charset="0"/>
              </a:rPr>
              <a:t>                             -4095 &lt;= imm12 &lt;= 4095 (bytes)</a:t>
            </a: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a:t>
            </a:r>
            <a:r>
              <a:rPr lang="en-US" sz="1800" dirty="0">
                <a:solidFill>
                  <a:srgbClr val="00B050"/>
                </a:solidFill>
                <a:latin typeface="Consolas" panose="020B0609020204030204" pitchFamily="49" charset="0"/>
                <a:cs typeface="Consolas" panose="020B0609020204030204" pitchFamily="49" charset="0"/>
              </a:rPr>
              <a:t>// base register pointer + 0 (imm12 is 0) </a:t>
            </a:r>
            <a:endParaRPr lang="en-US" sz="1800" dirty="0">
              <a:solidFill>
                <a:srgbClr val="0070C0"/>
              </a:solidFill>
              <a:latin typeface="Consolas" panose="020B0609020204030204" pitchFamily="49" charset="0"/>
              <a:cs typeface="Consolas" panose="020B0609020204030204" pitchFamily="49" charset="0"/>
            </a:endParaRPr>
          </a:p>
          <a:p>
            <a:pPr marL="0" indent="0">
              <a:lnSpc>
                <a:spcPct val="100000"/>
              </a:lnSpc>
              <a:buNone/>
            </a:pPr>
            <a:r>
              <a:rPr lang="en-US" sz="1800" dirty="0" err="1">
                <a:solidFill>
                  <a:srgbClr val="0070C0"/>
                </a:solidFill>
                <a:latin typeface="Consolas" panose="020B0609020204030204" pitchFamily="49" charset="0"/>
                <a:cs typeface="Consolas" panose="020B0609020204030204" pitchFamily="49" charset="0"/>
              </a:rPr>
              <a:t>ldr</a:t>
            </a:r>
            <a:r>
              <a:rPr lang="en-US" sz="1800" dirty="0">
                <a:solidFill>
                  <a:srgbClr val="0070C0"/>
                </a:solidFill>
                <a:latin typeface="Consolas" panose="020B0609020204030204" pitchFamily="49" charset="0"/>
                <a:cs typeface="Consolas" panose="020B0609020204030204" pitchFamily="49" charset="0"/>
              </a:rPr>
              <a:t>/str  </a:t>
            </a:r>
            <a:r>
              <a:rPr lang="en-US" sz="1800" dirty="0">
                <a:latin typeface="Consolas" panose="020B0609020204030204" pitchFamily="49" charset="0"/>
                <a:cs typeface="Consolas" panose="020B0609020204030204" pitchFamily="49" charset="0"/>
              </a:rPr>
              <a:t>Rd,  [Rn, +- Rm]    </a:t>
            </a:r>
            <a:r>
              <a:rPr lang="en-US" sz="1800" dirty="0">
                <a:solidFill>
                  <a:srgbClr val="00B050"/>
                </a:solidFill>
                <a:latin typeface="Consolas" panose="020B0609020204030204" pitchFamily="49" charset="0"/>
                <a:cs typeface="Consolas" panose="020B0609020204030204" pitchFamily="49" charset="0"/>
              </a:rPr>
              <a:t>// base register pointer +- offset register</a:t>
            </a:r>
          </a:p>
        </p:txBody>
      </p:sp>
      <p:sp>
        <p:nvSpPr>
          <p:cNvPr id="12" name="Rectangle 11">
            <a:extLst>
              <a:ext uri="{FF2B5EF4-FFF2-40B4-BE49-F238E27FC236}">
                <a16:creationId xmlns:a16="http://schemas.microsoft.com/office/drawing/2014/main" id="{EC97489C-7F00-F94B-AB7C-3D3EA9E25AF5}"/>
              </a:ext>
            </a:extLst>
          </p:cNvPr>
          <p:cNvSpPr/>
          <p:nvPr/>
        </p:nvSpPr>
        <p:spPr>
          <a:xfrm>
            <a:off x="424715" y="656435"/>
            <a:ext cx="5633963"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BAC17B2-B866-6F45-A481-CDBD9BBA3695}"/>
              </a:ext>
            </a:extLst>
          </p:cNvPr>
          <p:cNvCxnSpPr>
            <a:cxnSpLocks/>
          </p:cNvCxnSpPr>
          <p:nvPr/>
        </p:nvCxnSpPr>
        <p:spPr bwMode="auto">
          <a:xfrm flipV="1">
            <a:off x="4093718" y="1777960"/>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14" name="TextBox 13">
            <a:extLst>
              <a:ext uri="{FF2B5EF4-FFF2-40B4-BE49-F238E27FC236}">
                <a16:creationId xmlns:a16="http://schemas.microsoft.com/office/drawing/2014/main" id="{30BB1B4A-4FC8-FF45-824D-3DED9AC86C5C}"/>
              </a:ext>
            </a:extLst>
          </p:cNvPr>
          <p:cNvSpPr txBox="1"/>
          <p:nvPr/>
        </p:nvSpPr>
        <p:spPr>
          <a:xfrm>
            <a:off x="3814625" y="2193840"/>
            <a:ext cx="1680909"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 constant</a:t>
            </a:r>
          </a:p>
        </p:txBody>
      </p:sp>
      <p:cxnSp>
        <p:nvCxnSpPr>
          <p:cNvPr id="15" name="Straight Arrow Connector 14">
            <a:extLst>
              <a:ext uri="{FF2B5EF4-FFF2-40B4-BE49-F238E27FC236}">
                <a16:creationId xmlns:a16="http://schemas.microsoft.com/office/drawing/2014/main" id="{94538FC1-9DFC-5D44-8D07-EE254CBB8A1A}"/>
              </a:ext>
            </a:extLst>
          </p:cNvPr>
          <p:cNvCxnSpPr>
            <a:cxnSpLocks/>
          </p:cNvCxnSpPr>
          <p:nvPr/>
        </p:nvCxnSpPr>
        <p:spPr bwMode="auto">
          <a:xfrm flipV="1">
            <a:off x="3144252" y="1857037"/>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16" name="TextBox 15">
            <a:extLst>
              <a:ext uri="{FF2B5EF4-FFF2-40B4-BE49-F238E27FC236}">
                <a16:creationId xmlns:a16="http://schemas.microsoft.com/office/drawing/2014/main" id="{CB324431-7130-3B45-B69F-E25D00172087}"/>
              </a:ext>
            </a:extLst>
          </p:cNvPr>
          <p:cNvSpPr txBox="1"/>
          <p:nvPr/>
        </p:nvSpPr>
        <p:spPr>
          <a:xfrm>
            <a:off x="694858" y="2199005"/>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17" name="TextBox 16">
            <a:extLst>
              <a:ext uri="{FF2B5EF4-FFF2-40B4-BE49-F238E27FC236}">
                <a16:creationId xmlns:a16="http://schemas.microsoft.com/office/drawing/2014/main" id="{41409EC0-1E32-9D44-9365-5697996537B2}"/>
              </a:ext>
            </a:extLst>
          </p:cNvPr>
          <p:cNvSpPr txBox="1"/>
          <p:nvPr/>
        </p:nvSpPr>
        <p:spPr>
          <a:xfrm>
            <a:off x="557076" y="1490762"/>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18" name="TextBox 17">
            <a:extLst>
              <a:ext uri="{FF2B5EF4-FFF2-40B4-BE49-F238E27FC236}">
                <a16:creationId xmlns:a16="http://schemas.microsoft.com/office/drawing/2014/main" id="{4026FEAB-2E70-3544-BC62-2FA31EADD170}"/>
              </a:ext>
            </a:extLst>
          </p:cNvPr>
          <p:cNvSpPr txBox="1"/>
          <p:nvPr/>
        </p:nvSpPr>
        <p:spPr>
          <a:xfrm>
            <a:off x="2866348" y="149546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19" name="TextBox 18">
            <a:extLst>
              <a:ext uri="{FF2B5EF4-FFF2-40B4-BE49-F238E27FC236}">
                <a16:creationId xmlns:a16="http://schemas.microsoft.com/office/drawing/2014/main" id="{A750EAE6-EB13-6045-82CF-E5F24005C9EA}"/>
              </a:ext>
            </a:extLst>
          </p:cNvPr>
          <p:cNvSpPr txBox="1"/>
          <p:nvPr/>
        </p:nvSpPr>
        <p:spPr>
          <a:xfrm>
            <a:off x="3478312" y="1490762"/>
            <a:ext cx="995785"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imm12</a:t>
            </a:r>
          </a:p>
        </p:txBody>
      </p:sp>
      <p:sp>
        <p:nvSpPr>
          <p:cNvPr id="20" name="TextBox 19">
            <a:extLst>
              <a:ext uri="{FF2B5EF4-FFF2-40B4-BE49-F238E27FC236}">
                <a16:creationId xmlns:a16="http://schemas.microsoft.com/office/drawing/2014/main" id="{C164B073-D7E6-474B-80D2-09970EFD2CDC}"/>
              </a:ext>
            </a:extLst>
          </p:cNvPr>
          <p:cNvSpPr txBox="1"/>
          <p:nvPr/>
        </p:nvSpPr>
        <p:spPr>
          <a:xfrm>
            <a:off x="2260536" y="149181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21" name="Straight Arrow Connector 20">
            <a:extLst>
              <a:ext uri="{FF2B5EF4-FFF2-40B4-BE49-F238E27FC236}">
                <a16:creationId xmlns:a16="http://schemas.microsoft.com/office/drawing/2014/main" id="{FD278D8D-E977-644A-A7E0-F575CDBDD05B}"/>
              </a:ext>
            </a:extLst>
          </p:cNvPr>
          <p:cNvCxnSpPr>
            <a:cxnSpLocks/>
          </p:cNvCxnSpPr>
          <p:nvPr/>
        </p:nvCxnSpPr>
        <p:spPr bwMode="auto">
          <a:xfrm>
            <a:off x="2616764" y="1084973"/>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22" name="TextBox 21">
            <a:extLst>
              <a:ext uri="{FF2B5EF4-FFF2-40B4-BE49-F238E27FC236}">
                <a16:creationId xmlns:a16="http://schemas.microsoft.com/office/drawing/2014/main" id="{31D0E096-592B-D34F-AEF6-1AE54C2C9F41}"/>
              </a:ext>
            </a:extLst>
          </p:cNvPr>
          <p:cNvSpPr txBox="1"/>
          <p:nvPr/>
        </p:nvSpPr>
        <p:spPr>
          <a:xfrm>
            <a:off x="1855237" y="707399"/>
            <a:ext cx="395683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contains address</a:t>
            </a:r>
          </a:p>
        </p:txBody>
      </p:sp>
      <p:sp>
        <p:nvSpPr>
          <p:cNvPr id="41" name="TextBox 40">
            <a:extLst>
              <a:ext uri="{FF2B5EF4-FFF2-40B4-BE49-F238E27FC236}">
                <a16:creationId xmlns:a16="http://schemas.microsoft.com/office/drawing/2014/main" id="{6AFCC1C8-574E-8E4E-8555-AF8F96C64834}"/>
              </a:ext>
            </a:extLst>
          </p:cNvPr>
          <p:cNvSpPr txBox="1"/>
          <p:nvPr/>
        </p:nvSpPr>
        <p:spPr>
          <a:xfrm>
            <a:off x="1855238" y="1490762"/>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3" name="TextBox 42">
            <a:extLst>
              <a:ext uri="{FF2B5EF4-FFF2-40B4-BE49-F238E27FC236}">
                <a16:creationId xmlns:a16="http://schemas.microsoft.com/office/drawing/2014/main" id="{D586C981-D013-4F48-8C5A-8E47500AF226}"/>
              </a:ext>
            </a:extLst>
          </p:cNvPr>
          <p:cNvSpPr txBox="1"/>
          <p:nvPr/>
        </p:nvSpPr>
        <p:spPr>
          <a:xfrm>
            <a:off x="557076" y="722441"/>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8" name="Straight Arrow Connector 7">
            <a:extLst>
              <a:ext uri="{FF2B5EF4-FFF2-40B4-BE49-F238E27FC236}">
                <a16:creationId xmlns:a16="http://schemas.microsoft.com/office/drawing/2014/main" id="{0DC50C43-B247-C542-B15B-579DDCF77113}"/>
              </a:ext>
            </a:extLst>
          </p:cNvPr>
          <p:cNvCxnSpPr>
            <a:endCxn id="41" idx="0"/>
          </p:cNvCxnSpPr>
          <p:nvPr/>
        </p:nvCxnSpPr>
        <p:spPr>
          <a:xfrm>
            <a:off x="1547447" y="1091773"/>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CE5AE9F5-DC96-824F-A293-2B5EB5AFE680}"/>
              </a:ext>
            </a:extLst>
          </p:cNvPr>
          <p:cNvGrpSpPr/>
          <p:nvPr/>
        </p:nvGrpSpPr>
        <p:grpSpPr>
          <a:xfrm>
            <a:off x="6293814" y="630667"/>
            <a:ext cx="5633964" cy="1989556"/>
            <a:chOff x="6260122" y="452935"/>
            <a:chExt cx="5633964" cy="1989556"/>
          </a:xfrm>
        </p:grpSpPr>
        <p:sp>
          <p:nvSpPr>
            <p:cNvPr id="24" name="Rectangle 23">
              <a:extLst>
                <a:ext uri="{FF2B5EF4-FFF2-40B4-BE49-F238E27FC236}">
                  <a16:creationId xmlns:a16="http://schemas.microsoft.com/office/drawing/2014/main" id="{A1E002E9-C49C-B144-8E83-3FD2C22AF615}"/>
                </a:ext>
              </a:extLst>
            </p:cNvPr>
            <p:cNvSpPr/>
            <p:nvPr/>
          </p:nvSpPr>
          <p:spPr>
            <a:xfrm>
              <a:off x="6260122" y="452935"/>
              <a:ext cx="5633964" cy="198955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439FD4B8-2998-BE4D-999F-BC8A0EBE6DB8}"/>
                </a:ext>
              </a:extLst>
            </p:cNvPr>
            <p:cNvCxnSpPr>
              <a:cxnSpLocks/>
            </p:cNvCxnSpPr>
            <p:nvPr/>
          </p:nvCxnSpPr>
          <p:spPr bwMode="auto">
            <a:xfrm flipV="1">
              <a:off x="9941249" y="1603051"/>
              <a:ext cx="1" cy="441121"/>
            </a:xfrm>
            <a:prstGeom prst="straightConnector1">
              <a:avLst/>
            </a:prstGeom>
            <a:noFill/>
            <a:ln w="63500" cap="flat" cmpd="sng" algn="ctr">
              <a:solidFill>
                <a:srgbClr val="0070C0"/>
              </a:solidFill>
              <a:prstDash val="solid"/>
              <a:round/>
              <a:headEnd type="none" w="med" len="med"/>
              <a:tailEnd type="triangle"/>
            </a:ln>
            <a:effectLst/>
          </p:spPr>
        </p:cxnSp>
        <p:sp>
          <p:nvSpPr>
            <p:cNvPr id="26" name="TextBox 25">
              <a:extLst>
                <a:ext uri="{FF2B5EF4-FFF2-40B4-BE49-F238E27FC236}">
                  <a16:creationId xmlns:a16="http://schemas.microsoft.com/office/drawing/2014/main" id="{9356F3AB-7A3A-074A-A40B-8FD368B0416B}"/>
                </a:ext>
              </a:extLst>
            </p:cNvPr>
            <p:cNvSpPr txBox="1"/>
            <p:nvPr/>
          </p:nvSpPr>
          <p:spPr>
            <a:xfrm>
              <a:off x="9465482" y="1959340"/>
              <a:ext cx="2334935" cy="369332"/>
            </a:xfrm>
            <a:prstGeom prst="rect">
              <a:avLst/>
            </a:prstGeom>
            <a:solidFill>
              <a:schemeClr val="bg1"/>
            </a:solidFill>
            <a:ln w="25400">
              <a:solidFill>
                <a:srgbClr val="0070C0"/>
              </a:solidFill>
            </a:ln>
          </p:spPr>
          <p:txBody>
            <a:bodyPr wrap="none" rtlCol="0">
              <a:spAutoFit/>
            </a:bodyPr>
            <a:lstStyle/>
            <a:p>
              <a:r>
                <a:rPr lang="en-US" dirty="0">
                  <a:solidFill>
                    <a:srgbClr val="0070C0"/>
                  </a:solidFill>
                </a:rPr>
                <a:t>Offset/index Register</a:t>
              </a:r>
            </a:p>
          </p:txBody>
        </p:sp>
        <p:cxnSp>
          <p:nvCxnSpPr>
            <p:cNvPr id="27" name="Straight Arrow Connector 26">
              <a:extLst>
                <a:ext uri="{FF2B5EF4-FFF2-40B4-BE49-F238E27FC236}">
                  <a16:creationId xmlns:a16="http://schemas.microsoft.com/office/drawing/2014/main" id="{4DBB029A-B563-7F46-B372-0DD7A36B2ED8}"/>
                </a:ext>
              </a:extLst>
            </p:cNvPr>
            <p:cNvCxnSpPr>
              <a:cxnSpLocks/>
            </p:cNvCxnSpPr>
            <p:nvPr/>
          </p:nvCxnSpPr>
          <p:spPr bwMode="auto">
            <a:xfrm flipV="1">
              <a:off x="9200815" y="1622370"/>
              <a:ext cx="1" cy="372879"/>
            </a:xfrm>
            <a:prstGeom prst="straightConnector1">
              <a:avLst/>
            </a:prstGeom>
            <a:noFill/>
            <a:ln w="63500" cap="flat" cmpd="sng" algn="ctr">
              <a:solidFill>
                <a:srgbClr val="0070C0"/>
              </a:solidFill>
              <a:prstDash val="solid"/>
              <a:round/>
              <a:headEnd type="none" w="med" len="med"/>
              <a:tailEnd type="triangle"/>
            </a:ln>
            <a:effectLst/>
          </p:spPr>
        </p:cxnSp>
        <p:sp>
          <p:nvSpPr>
            <p:cNvPr id="28" name="TextBox 27">
              <a:extLst>
                <a:ext uri="{FF2B5EF4-FFF2-40B4-BE49-F238E27FC236}">
                  <a16:creationId xmlns:a16="http://schemas.microsoft.com/office/drawing/2014/main" id="{51564177-F2D3-104B-9EDA-B15B325F67A7}"/>
                </a:ext>
              </a:extLst>
            </p:cNvPr>
            <p:cNvSpPr txBox="1"/>
            <p:nvPr/>
          </p:nvSpPr>
          <p:spPr>
            <a:xfrm>
              <a:off x="6617594" y="1960993"/>
              <a:ext cx="2762295"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Rd – destination register</a:t>
              </a:r>
            </a:p>
          </p:txBody>
        </p:sp>
        <p:sp>
          <p:nvSpPr>
            <p:cNvPr id="29" name="TextBox 28">
              <a:extLst>
                <a:ext uri="{FF2B5EF4-FFF2-40B4-BE49-F238E27FC236}">
                  <a16:creationId xmlns:a16="http://schemas.microsoft.com/office/drawing/2014/main" id="{4756B6B8-EDBA-5844-BB01-2EA1896DFCF1}"/>
                </a:ext>
              </a:extLst>
            </p:cNvPr>
            <p:cNvSpPr txBox="1"/>
            <p:nvPr/>
          </p:nvSpPr>
          <p:spPr>
            <a:xfrm>
              <a:off x="6740915" y="1255794"/>
              <a:ext cx="1282198" cy="400110"/>
            </a:xfrm>
            <a:prstGeom prst="rect">
              <a:avLst/>
            </a:prstGeom>
            <a:solidFill>
              <a:schemeClr val="bg1"/>
            </a:solidFill>
            <a:ln w="31750">
              <a:solidFill>
                <a:schemeClr val="accent6"/>
              </a:solidFill>
            </a:ln>
          </p:spPr>
          <p:txBody>
            <a:bodyPr wrap="square" rtlCol="0">
              <a:spAutoFit/>
            </a:bodyPr>
            <a:lstStyle/>
            <a:p>
              <a:pPr algn="ctr"/>
              <a:r>
                <a:rPr lang="en-US" sz="2000" b="1" dirty="0" err="1">
                  <a:solidFill>
                    <a:schemeClr val="tx2"/>
                  </a:solidFill>
                </a:rPr>
                <a:t>ldr</a:t>
              </a:r>
              <a:r>
                <a:rPr lang="en-US" sz="2000" b="1" dirty="0">
                  <a:solidFill>
                    <a:schemeClr val="tx2"/>
                  </a:solidFill>
                </a:rPr>
                <a:t>/str</a:t>
              </a:r>
            </a:p>
          </p:txBody>
        </p:sp>
        <p:sp>
          <p:nvSpPr>
            <p:cNvPr id="30" name="TextBox 29">
              <a:extLst>
                <a:ext uri="{FF2B5EF4-FFF2-40B4-BE49-F238E27FC236}">
                  <a16:creationId xmlns:a16="http://schemas.microsoft.com/office/drawing/2014/main" id="{E71DC2C2-F786-7841-A483-4BAFA3CFBD2B}"/>
                </a:ext>
              </a:extLst>
            </p:cNvPr>
            <p:cNvSpPr txBox="1"/>
            <p:nvPr/>
          </p:nvSpPr>
          <p:spPr>
            <a:xfrm>
              <a:off x="9013463" y="1259447"/>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Rd</a:t>
              </a:r>
            </a:p>
          </p:txBody>
        </p:sp>
        <p:sp>
          <p:nvSpPr>
            <p:cNvPr id="32" name="TextBox 31">
              <a:extLst>
                <a:ext uri="{FF2B5EF4-FFF2-40B4-BE49-F238E27FC236}">
                  <a16:creationId xmlns:a16="http://schemas.microsoft.com/office/drawing/2014/main" id="{64B3D027-53D7-8544-8ADD-28926B9D792A}"/>
                </a:ext>
              </a:extLst>
            </p:cNvPr>
            <p:cNvSpPr txBox="1"/>
            <p:nvPr/>
          </p:nvSpPr>
          <p:spPr>
            <a:xfrm>
              <a:off x="8407651" y="1255794"/>
              <a:ext cx="605812"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Rn</a:t>
              </a:r>
            </a:p>
          </p:txBody>
        </p:sp>
        <p:cxnSp>
          <p:nvCxnSpPr>
            <p:cNvPr id="33" name="Straight Arrow Connector 32">
              <a:extLst>
                <a:ext uri="{FF2B5EF4-FFF2-40B4-BE49-F238E27FC236}">
                  <a16:creationId xmlns:a16="http://schemas.microsoft.com/office/drawing/2014/main" id="{3FC9B910-3792-524C-9DC7-9987E5CF347A}"/>
                </a:ext>
              </a:extLst>
            </p:cNvPr>
            <p:cNvCxnSpPr>
              <a:cxnSpLocks/>
            </p:cNvCxnSpPr>
            <p:nvPr/>
          </p:nvCxnSpPr>
          <p:spPr bwMode="auto">
            <a:xfrm>
              <a:off x="8710557" y="886078"/>
              <a:ext cx="0" cy="390995"/>
            </a:xfrm>
            <a:prstGeom prst="straightConnector1">
              <a:avLst/>
            </a:prstGeom>
            <a:noFill/>
            <a:ln w="63500" cap="flat" cmpd="sng" algn="ctr">
              <a:solidFill>
                <a:srgbClr val="0070C0"/>
              </a:solidFill>
              <a:prstDash val="solid"/>
              <a:round/>
              <a:headEnd type="none" w="med" len="med"/>
              <a:tailEnd type="triangle"/>
            </a:ln>
            <a:effectLst/>
          </p:spPr>
        </p:cxnSp>
        <p:sp>
          <p:nvSpPr>
            <p:cNvPr id="34" name="TextBox 33">
              <a:extLst>
                <a:ext uri="{FF2B5EF4-FFF2-40B4-BE49-F238E27FC236}">
                  <a16:creationId xmlns:a16="http://schemas.microsoft.com/office/drawing/2014/main" id="{9C6CCDD2-37B6-4F47-8970-7FB05A862360}"/>
                </a:ext>
              </a:extLst>
            </p:cNvPr>
            <p:cNvSpPr txBox="1"/>
            <p:nvPr/>
          </p:nvSpPr>
          <p:spPr>
            <a:xfrm>
              <a:off x="8030030" y="529634"/>
              <a:ext cx="3810363"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Rn – base register contain address</a:t>
              </a:r>
            </a:p>
          </p:txBody>
        </p:sp>
        <p:sp>
          <p:nvSpPr>
            <p:cNvPr id="37" name="TextBox 36">
              <a:extLst>
                <a:ext uri="{FF2B5EF4-FFF2-40B4-BE49-F238E27FC236}">
                  <a16:creationId xmlns:a16="http://schemas.microsoft.com/office/drawing/2014/main" id="{C78A716F-DB0F-2F47-B855-E8DCC6916433}"/>
                </a:ext>
              </a:extLst>
            </p:cNvPr>
            <p:cNvSpPr txBox="1"/>
            <p:nvPr/>
          </p:nvSpPr>
          <p:spPr>
            <a:xfrm>
              <a:off x="9623059" y="1255794"/>
              <a:ext cx="598241" cy="400110"/>
            </a:xfrm>
            <a:prstGeom prst="rect">
              <a:avLst/>
            </a:prstGeom>
            <a:solidFill>
              <a:schemeClr val="bg1"/>
            </a:solidFill>
            <a:ln w="31750">
              <a:solidFill>
                <a:schemeClr val="accent6"/>
              </a:solidFill>
            </a:ln>
          </p:spPr>
          <p:txBody>
            <a:bodyPr wrap="none" rtlCol="0">
              <a:spAutoFit/>
            </a:bodyPr>
            <a:lstStyle/>
            <a:p>
              <a:r>
                <a:rPr lang="en-US" sz="2000" b="1" dirty="0">
                  <a:solidFill>
                    <a:schemeClr val="tx2"/>
                  </a:solidFill>
                </a:rPr>
                <a:t>Rm</a:t>
              </a:r>
            </a:p>
          </p:txBody>
        </p:sp>
        <p:sp>
          <p:nvSpPr>
            <p:cNvPr id="44" name="TextBox 43">
              <a:extLst>
                <a:ext uri="{FF2B5EF4-FFF2-40B4-BE49-F238E27FC236}">
                  <a16:creationId xmlns:a16="http://schemas.microsoft.com/office/drawing/2014/main" id="{5A377830-13DC-1744-8C63-67313136F57B}"/>
                </a:ext>
              </a:extLst>
            </p:cNvPr>
            <p:cNvSpPr txBox="1"/>
            <p:nvPr/>
          </p:nvSpPr>
          <p:spPr>
            <a:xfrm>
              <a:off x="8030030" y="1259447"/>
              <a:ext cx="385596" cy="400110"/>
            </a:xfrm>
            <a:prstGeom prst="rect">
              <a:avLst/>
            </a:prstGeom>
            <a:solidFill>
              <a:schemeClr val="bg1"/>
            </a:solidFill>
            <a:ln w="31750">
              <a:solidFill>
                <a:schemeClr val="accent6"/>
              </a:solidFill>
            </a:ln>
          </p:spPr>
          <p:txBody>
            <a:bodyPr wrap="square" rtlCol="0">
              <a:spAutoFit/>
            </a:bodyPr>
            <a:lstStyle/>
            <a:p>
              <a:pPr algn="ctr"/>
              <a:r>
                <a:rPr lang="en-US" sz="2000" b="1" dirty="0">
                  <a:solidFill>
                    <a:schemeClr val="tx2"/>
                  </a:solidFill>
                </a:rPr>
                <a:t>U</a:t>
              </a:r>
            </a:p>
          </p:txBody>
        </p:sp>
        <p:sp>
          <p:nvSpPr>
            <p:cNvPr id="45" name="TextBox 44">
              <a:extLst>
                <a:ext uri="{FF2B5EF4-FFF2-40B4-BE49-F238E27FC236}">
                  <a16:creationId xmlns:a16="http://schemas.microsoft.com/office/drawing/2014/main" id="{C55FFCDC-3B9F-6841-B790-4155C75ACE51}"/>
                </a:ext>
              </a:extLst>
            </p:cNvPr>
            <p:cNvSpPr txBox="1"/>
            <p:nvPr/>
          </p:nvSpPr>
          <p:spPr>
            <a:xfrm>
              <a:off x="6696665" y="534423"/>
              <a:ext cx="1228427" cy="369332"/>
            </a:xfrm>
            <a:prstGeom prst="rect">
              <a:avLst/>
            </a:prstGeom>
            <a:solidFill>
              <a:schemeClr val="bg1"/>
            </a:solidFill>
            <a:ln w="25400">
              <a:solidFill>
                <a:srgbClr val="0070C0"/>
              </a:solidFill>
            </a:ln>
          </p:spPr>
          <p:txBody>
            <a:bodyPr wrap="square" rtlCol="0">
              <a:spAutoFit/>
            </a:bodyPr>
            <a:lstStyle/>
            <a:p>
              <a:r>
                <a:rPr lang="en-US" dirty="0">
                  <a:solidFill>
                    <a:srgbClr val="0070C0"/>
                  </a:solidFill>
                </a:rPr>
                <a:t>+/- offset</a:t>
              </a:r>
            </a:p>
          </p:txBody>
        </p:sp>
        <p:cxnSp>
          <p:nvCxnSpPr>
            <p:cNvPr id="46" name="Straight Arrow Connector 45">
              <a:extLst>
                <a:ext uri="{FF2B5EF4-FFF2-40B4-BE49-F238E27FC236}">
                  <a16:creationId xmlns:a16="http://schemas.microsoft.com/office/drawing/2014/main" id="{B75AE734-E36F-4447-B624-0F705B60C59D}"/>
                </a:ext>
              </a:extLst>
            </p:cNvPr>
            <p:cNvCxnSpPr/>
            <p:nvPr/>
          </p:nvCxnSpPr>
          <p:spPr>
            <a:xfrm>
              <a:off x="7687036" y="903755"/>
              <a:ext cx="500589" cy="3989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AF856C21-FD78-7B4B-8EBD-9CB66FDB0BC1}"/>
              </a:ext>
            </a:extLst>
          </p:cNvPr>
          <p:cNvSpPr txBox="1"/>
          <p:nvPr/>
        </p:nvSpPr>
        <p:spPr>
          <a:xfrm>
            <a:off x="1739892" y="4555445"/>
            <a:ext cx="8877840" cy="2246769"/>
          </a:xfrm>
          <a:prstGeom prst="rect">
            <a:avLst/>
          </a:prstGeom>
          <a:solidFill>
            <a:schemeClr val="accent4">
              <a:lumMod val="20000"/>
              <a:lumOff val="80000"/>
            </a:schemeClr>
          </a:solidFill>
          <a:ln>
            <a:solidFill>
              <a:srgbClr val="000000"/>
            </a:solidFill>
          </a:ln>
        </p:spPr>
        <p:txBody>
          <a:bodyPr wrap="square" rtlCol="0">
            <a:spAutoFit/>
          </a:bodyPr>
          <a:lstStyle/>
          <a:p>
            <a:r>
              <a:rPr lang="en-US" sz="2000" dirty="0" err="1">
                <a:solidFill>
                  <a:srgbClr val="FF0000"/>
                </a:solidFill>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a:t>
            </a:r>
            <a:r>
              <a:rPr lang="en-US" sz="2000" dirty="0" err="1">
                <a:solidFill>
                  <a:schemeClr val="tx1">
                    <a:lumMod val="50000"/>
                  </a:schemeClr>
                </a:solidFill>
                <a:latin typeface="Consolas" panose="020B0609020204030204" pitchFamily="49" charset="0"/>
                <a:cs typeface="Consolas" panose="020B0609020204030204" pitchFamily="49" charset="0"/>
              </a:rPr>
              <a:t>var_x</a:t>
            </a:r>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r1 = &amp;</a:t>
            </a:r>
            <a:r>
              <a:rPr lang="en-US" sz="2000" dirty="0" err="1">
                <a:solidFill>
                  <a:srgbClr val="00B050"/>
                </a:solidFill>
                <a:latin typeface="Consolas" panose="020B0609020204030204" pitchFamily="49" charset="0"/>
                <a:cs typeface="Consolas" panose="020B0609020204030204" pitchFamily="49" charset="0"/>
              </a:rPr>
              <a:t>var_x</a:t>
            </a:r>
            <a:r>
              <a:rPr lang="en-US" sz="2000" dirty="0">
                <a:solidFill>
                  <a:srgbClr val="00B050"/>
                </a:solidFill>
                <a:latin typeface="Consolas" panose="020B0609020204030204" pitchFamily="49" charset="0"/>
                <a:cs typeface="Consolas" panose="020B0609020204030204" pitchFamily="49" charset="0"/>
              </a:rPr>
              <a:t> </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a:t>
            </a:r>
            <a:r>
              <a:rPr lang="en-US" sz="2000" dirty="0">
                <a:solidFill>
                  <a:schemeClr val="tx1">
                    <a:lumMod val="50000"/>
                  </a:schemeClr>
                </a:solidFill>
                <a:latin typeface="Consolas" panose="020B0609020204030204" pitchFamily="49" charset="0"/>
                <a:cs typeface="Consolas" panose="020B0609020204030204" pitchFamily="49" charset="0"/>
              </a:rPr>
              <a:t>r1, =mylabel+4  	</a:t>
            </a:r>
            <a:r>
              <a:rPr lang="en-US" sz="2000" dirty="0">
                <a:solidFill>
                  <a:srgbClr val="00B050"/>
                </a:solidFill>
                <a:latin typeface="Consolas" panose="020B0609020204030204" pitchFamily="49" charset="0"/>
                <a:cs typeface="Consolas" panose="020B0609020204030204" pitchFamily="49" charset="0"/>
              </a:rPr>
              <a:t>// *(mylabel+4) = r1</a:t>
            </a:r>
          </a:p>
          <a:p>
            <a:pPr>
              <a:tabLst>
                <a:tab pos="1371600" algn="l"/>
              </a:tabLst>
            </a:pP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0000"/>
                </a:solidFill>
                <a:latin typeface="Consolas" panose="020B0609020204030204" pitchFamily="49" charset="0"/>
                <a:cs typeface="Consolas" panose="020B0609020204030204" pitchFamily="49" charset="0"/>
              </a:rPr>
              <a:t> 		r1, =0x246abcd  	</a:t>
            </a:r>
            <a:r>
              <a:rPr lang="en-US" sz="2000" dirty="0">
                <a:solidFill>
                  <a:schemeClr val="accent5"/>
                </a:solidFill>
                <a:latin typeface="Consolas" panose="020B0609020204030204" pitchFamily="49" charset="0"/>
                <a:cs typeface="Consolas" panose="020B0609020204030204" pitchFamily="49" charset="0"/>
              </a:rPr>
              <a:t>// load an immediate into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a:t>
            </a:r>
            <a:r>
              <a:rPr lang="en-US" sz="2000" dirty="0">
                <a:solidFill>
                  <a:srgbClr val="00B050"/>
                </a:solidFill>
                <a:latin typeface="Consolas" panose="020B0609020204030204" pitchFamily="49" charset="0"/>
                <a:cs typeface="Consolas" panose="020B0609020204030204" pitchFamily="49" charset="0"/>
              </a:rPr>
              <a:t>// y = *r3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a:t>
            </a:r>
            <a:r>
              <a:rPr lang="en-US" sz="2000" dirty="0">
                <a:solidFill>
                  <a:srgbClr val="00B050"/>
                </a:solidFill>
                <a:latin typeface="Consolas" panose="020B0609020204030204" pitchFamily="49" charset="0"/>
                <a:cs typeface="Consolas" panose="020B0609020204030204" pitchFamily="49" charset="0"/>
              </a:rPr>
              <a:t>// *r0 = r1</a:t>
            </a:r>
          </a:p>
          <a:p>
            <a:r>
              <a:rPr lang="en-US" sz="2000" dirty="0" err="1">
                <a:latin typeface="Consolas" panose="020B0609020204030204" pitchFamily="49" charset="0"/>
                <a:cs typeface="Consolas" panose="020B0609020204030204" pitchFamily="49" charset="0"/>
              </a:rPr>
              <a:t>ldr</a:t>
            </a:r>
            <a:r>
              <a:rPr lang="en-US" sz="2000" dirty="0">
                <a:latin typeface="Consolas" panose="020B0609020204030204" pitchFamily="49" charset="0"/>
                <a:cs typeface="Consolas" panose="020B0609020204030204" pitchFamily="49" charset="0"/>
              </a:rPr>
              <a:t>      	r1, [r3, -4]	      </a:t>
            </a:r>
            <a:r>
              <a:rPr lang="en-US" sz="2000" dirty="0">
                <a:solidFill>
                  <a:srgbClr val="00B050"/>
                </a:solidFill>
                <a:latin typeface="Consolas" panose="020B0609020204030204" pitchFamily="49" charset="0"/>
                <a:cs typeface="Consolas" panose="020B0609020204030204" pitchFamily="49" charset="0"/>
              </a:rPr>
              <a:t>// y = *(r3 – 4) (4 bytes)</a:t>
            </a:r>
          </a:p>
          <a:p>
            <a:r>
              <a:rPr lang="en-US" sz="2000" dirty="0">
                <a:solidFill>
                  <a:schemeClr val="accent1"/>
                </a:solidFill>
                <a:latin typeface="Consolas" panose="020B0609020204030204" pitchFamily="49" charset="0"/>
                <a:cs typeface="Consolas" panose="020B0609020204030204" pitchFamily="49" charset="0"/>
              </a:rPr>
              <a:t>str</a:t>
            </a:r>
            <a:r>
              <a:rPr lang="en-US" sz="2000" dirty="0">
                <a:latin typeface="Consolas" panose="020B0609020204030204" pitchFamily="49" charset="0"/>
                <a:cs typeface="Consolas" panose="020B0609020204030204" pitchFamily="49" charset="0"/>
              </a:rPr>
              <a:t> 	  	r1, [r0, r2]	      </a:t>
            </a:r>
            <a:r>
              <a:rPr lang="en-US" sz="2000" dirty="0">
                <a:solidFill>
                  <a:srgbClr val="00B050"/>
                </a:solidFill>
                <a:latin typeface="Consolas" panose="020B0609020204030204" pitchFamily="49" charset="0"/>
                <a:cs typeface="Consolas" panose="020B0609020204030204" pitchFamily="49" charset="0"/>
              </a:rPr>
              <a:t>// *(r0 + r2) = r1</a:t>
            </a:r>
            <a:r>
              <a:rPr lang="en-US" sz="2000" dirty="0">
                <a:solidFill>
                  <a:schemeClr val="accent5"/>
                </a:solidFill>
                <a:latin typeface="Consolas" panose="020B0609020204030204" pitchFamily="49" charset="0"/>
                <a:cs typeface="Consolas" panose="020B0609020204030204" pitchFamily="49" charset="0"/>
              </a:rPr>
              <a:t> </a:t>
            </a:r>
          </a:p>
        </p:txBody>
      </p:sp>
      <p:sp>
        <p:nvSpPr>
          <p:cNvPr id="35" name="TextBox 34">
            <a:extLst>
              <a:ext uri="{FF2B5EF4-FFF2-40B4-BE49-F238E27FC236}">
                <a16:creationId xmlns:a16="http://schemas.microsoft.com/office/drawing/2014/main" id="{3D25B32A-B5C4-0F41-851D-72A3ECAB0F7D}"/>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12349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33D6-8B5E-E470-5042-ABB98EE4473A}"/>
              </a:ext>
            </a:extLst>
          </p:cNvPr>
          <p:cNvSpPr>
            <a:spLocks noGrp="1"/>
          </p:cNvSpPr>
          <p:nvPr>
            <p:ph type="title"/>
          </p:nvPr>
        </p:nvSpPr>
        <p:spPr/>
        <p:txBody>
          <a:bodyPr/>
          <a:lstStyle/>
          <a:p>
            <a:r>
              <a:rPr lang="en-US" dirty="0"/>
              <a:t>Stack types</a:t>
            </a:r>
          </a:p>
        </p:txBody>
      </p:sp>
      <p:sp>
        <p:nvSpPr>
          <p:cNvPr id="3" name="Content Placeholder 2">
            <a:extLst>
              <a:ext uri="{FF2B5EF4-FFF2-40B4-BE49-F238E27FC236}">
                <a16:creationId xmlns:a16="http://schemas.microsoft.com/office/drawing/2014/main" id="{293FAA98-B99C-F716-D1FC-95AE12038BE4}"/>
              </a:ext>
            </a:extLst>
          </p:cNvPr>
          <p:cNvSpPr>
            <a:spLocks noGrp="1"/>
          </p:cNvSpPr>
          <p:nvPr>
            <p:ph sz="quarter" idx="17"/>
          </p:nvPr>
        </p:nvSpPr>
        <p:spPr>
          <a:xfrm>
            <a:off x="364912" y="816621"/>
            <a:ext cx="7358032" cy="5921379"/>
          </a:xfrm>
          <a:solidFill>
            <a:schemeClr val="accent4">
              <a:lumMod val="20000"/>
              <a:lumOff val="80000"/>
            </a:schemeClr>
          </a:solidFill>
          <a:ln>
            <a:solidFill>
              <a:schemeClr val="accent1"/>
            </a:solidFill>
          </a:ln>
        </p:spPr>
        <p:txBody>
          <a:bodyPr/>
          <a:lstStyle/>
          <a:p>
            <a:r>
              <a:rPr lang="en-US" altLang="en-US" sz="2000" dirty="0"/>
              <a:t>A Stack Implements a </a:t>
            </a:r>
            <a:r>
              <a:rPr lang="en-US" altLang="en-US" sz="2000" b="1" dirty="0"/>
              <a:t>last-in first-out</a:t>
            </a:r>
            <a:r>
              <a:rPr lang="en-US" altLang="en-US" sz="2000" dirty="0">
                <a:solidFill>
                  <a:srgbClr val="104475"/>
                </a:solidFill>
              </a:rPr>
              <a:t> </a:t>
            </a:r>
            <a:r>
              <a:rPr lang="en-US" altLang="en-US" sz="2000" dirty="0"/>
              <a:t>(LIFO) protocol</a:t>
            </a:r>
          </a:p>
          <a:p>
            <a:r>
              <a:rPr lang="en-US" sz="2000" dirty="0"/>
              <a:t>Each time a </a:t>
            </a:r>
            <a:r>
              <a:rPr lang="en-US" sz="2000" b="1" dirty="0"/>
              <a:t>function is called</a:t>
            </a:r>
            <a:r>
              <a:rPr lang="en-US" sz="2000" dirty="0"/>
              <a:t>, a </a:t>
            </a:r>
            <a:r>
              <a:rPr lang="en-US" sz="2000" b="1" dirty="0"/>
              <a:t>stack frame is activated</a:t>
            </a:r>
            <a:endParaRPr lang="en-US" sz="2000" dirty="0"/>
          </a:p>
          <a:p>
            <a:pPr lvl="1"/>
            <a:r>
              <a:rPr lang="en-US" sz="2000" dirty="0"/>
              <a:t>space is allocated by moving the stack pointer </a:t>
            </a:r>
          </a:p>
          <a:p>
            <a:pPr lvl="1"/>
            <a:r>
              <a:rPr lang="en-US" sz="2000" dirty="0"/>
              <a:t>push adds space, pop removes space</a:t>
            </a:r>
          </a:p>
          <a:p>
            <a:r>
              <a:rPr lang="en-US" sz="2000" dirty="0"/>
              <a:t>Stack growth direction</a:t>
            </a:r>
          </a:p>
          <a:p>
            <a:pPr lvl="1"/>
            <a:r>
              <a:rPr lang="en-US" sz="2000" b="1" dirty="0"/>
              <a:t>Ascending stack: </a:t>
            </a:r>
            <a:r>
              <a:rPr lang="en-US" sz="2000" dirty="0"/>
              <a:t>grows from low memory towards high memory </a:t>
            </a:r>
            <a:r>
              <a:rPr lang="en-US" sz="2000" dirty="0">
                <a:solidFill>
                  <a:schemeClr val="accent1"/>
                </a:solidFill>
              </a:rPr>
              <a:t>(adding to the </a:t>
            </a:r>
            <a:r>
              <a:rPr lang="en-US" sz="2000" dirty="0" err="1">
                <a:solidFill>
                  <a:schemeClr val="accent1"/>
                </a:solidFill>
              </a:rPr>
              <a:t>sp</a:t>
            </a:r>
            <a:r>
              <a:rPr lang="en-US" sz="2000" dirty="0">
                <a:solidFill>
                  <a:schemeClr val="accent1"/>
                </a:solidFill>
              </a:rPr>
              <a:t> to allocate memory)</a:t>
            </a:r>
            <a:endParaRPr lang="en-US" sz="2000" dirty="0"/>
          </a:p>
          <a:p>
            <a:pPr lvl="1"/>
            <a:r>
              <a:rPr lang="en-US" sz="2000" b="1" dirty="0"/>
              <a:t>Descending stack: </a:t>
            </a:r>
            <a:r>
              <a:rPr lang="en-US" sz="2000" dirty="0"/>
              <a:t>grows from high memory towards low memory </a:t>
            </a:r>
            <a:r>
              <a:rPr lang="en-US" sz="2000" dirty="0">
                <a:solidFill>
                  <a:schemeClr val="accent1"/>
                </a:solidFill>
              </a:rPr>
              <a:t>(subtracting from the  </a:t>
            </a:r>
            <a:r>
              <a:rPr lang="en-US" sz="2000" dirty="0" err="1">
                <a:solidFill>
                  <a:schemeClr val="accent1"/>
                </a:solidFill>
              </a:rPr>
              <a:t>sp</a:t>
            </a:r>
            <a:r>
              <a:rPr lang="en-US" sz="2000" dirty="0">
                <a:solidFill>
                  <a:schemeClr val="accent1"/>
                </a:solidFill>
              </a:rPr>
              <a:t> to allocate memory)</a:t>
            </a:r>
          </a:p>
          <a:p>
            <a:r>
              <a:rPr lang="en-US" sz="2000" dirty="0"/>
              <a:t>Full versus empty stacks </a:t>
            </a:r>
          </a:p>
          <a:p>
            <a:pPr lvl="1"/>
            <a:r>
              <a:rPr lang="en-US" sz="2000" b="1" dirty="0"/>
              <a:t>Empty stack: stack pointer (</a:t>
            </a:r>
            <a:r>
              <a:rPr lang="en-US" sz="2000" dirty="0" err="1"/>
              <a:t>sp</a:t>
            </a:r>
            <a:r>
              <a:rPr lang="en-US" sz="2000" dirty="0"/>
              <a:t>) points at the </a:t>
            </a:r>
            <a:r>
              <a:rPr lang="en-US" sz="2000" b="1" dirty="0"/>
              <a:t>next word address </a:t>
            </a:r>
            <a:r>
              <a:rPr lang="en-US" sz="2000" dirty="0"/>
              <a:t>after the last item pushed on the stack</a:t>
            </a:r>
          </a:p>
          <a:p>
            <a:pPr lvl="1"/>
            <a:r>
              <a:rPr lang="en-US" sz="2000" b="1" dirty="0"/>
              <a:t>Full stack: stack pointer </a:t>
            </a:r>
            <a:r>
              <a:rPr lang="en-US" sz="2000" dirty="0"/>
              <a:t>(</a:t>
            </a:r>
            <a:r>
              <a:rPr lang="en-US" sz="2000" dirty="0" err="1"/>
              <a:t>sp</a:t>
            </a:r>
            <a:r>
              <a:rPr lang="en-US" sz="2000" dirty="0"/>
              <a:t>) points at the </a:t>
            </a:r>
            <a:r>
              <a:rPr lang="en-US" sz="2000" b="1" dirty="0"/>
              <a:t>last item pushed on the stack</a:t>
            </a:r>
          </a:p>
          <a:p>
            <a:r>
              <a:rPr lang="en-US" sz="2000" dirty="0"/>
              <a:t>ARM on Linux uses a </a:t>
            </a:r>
            <a:r>
              <a:rPr lang="en-US" sz="2000" b="1" dirty="0">
                <a:solidFill>
                  <a:schemeClr val="accent1"/>
                </a:solidFill>
              </a:rPr>
              <a:t>full descending stack</a:t>
            </a:r>
          </a:p>
        </p:txBody>
      </p:sp>
      <p:grpSp>
        <p:nvGrpSpPr>
          <p:cNvPr id="60" name="Group 59">
            <a:extLst>
              <a:ext uri="{FF2B5EF4-FFF2-40B4-BE49-F238E27FC236}">
                <a16:creationId xmlns:a16="http://schemas.microsoft.com/office/drawing/2014/main" id="{A55EBB93-DB25-084A-9390-3EBA30102780}"/>
              </a:ext>
            </a:extLst>
          </p:cNvPr>
          <p:cNvGrpSpPr/>
          <p:nvPr/>
        </p:nvGrpSpPr>
        <p:grpSpPr>
          <a:xfrm>
            <a:off x="7876030" y="1766071"/>
            <a:ext cx="4065386" cy="1643631"/>
            <a:chOff x="7867140" y="44758"/>
            <a:chExt cx="4065386" cy="1643631"/>
          </a:xfrm>
        </p:grpSpPr>
        <p:sp>
          <p:nvSpPr>
            <p:cNvPr id="33" name="Left Arrow 32">
              <a:extLst>
                <a:ext uri="{FF2B5EF4-FFF2-40B4-BE49-F238E27FC236}">
                  <a16:creationId xmlns:a16="http://schemas.microsoft.com/office/drawing/2014/main" id="{1F904B6E-930E-1522-75FA-88D1B794B328}"/>
                </a:ext>
              </a:extLst>
            </p:cNvPr>
            <p:cNvSpPr/>
            <p:nvPr/>
          </p:nvSpPr>
          <p:spPr>
            <a:xfrm rot="16200000">
              <a:off x="10995664" y="78058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1A36097-35D7-D3BC-CBCF-15FB8284E177}"/>
                </a:ext>
              </a:extLst>
            </p:cNvPr>
            <p:cNvSpPr/>
            <p:nvPr/>
          </p:nvSpPr>
          <p:spPr>
            <a:xfrm>
              <a:off x="9284890" y="43102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398F59-D592-0621-853C-DE87C490E829}"/>
                </a:ext>
              </a:extLst>
            </p:cNvPr>
            <p:cNvSpPr/>
            <p:nvPr/>
          </p:nvSpPr>
          <p:spPr>
            <a:xfrm>
              <a:off x="9284890" y="1059989"/>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62209BD-7328-BDC5-CE87-0875ABF7A84A}"/>
                </a:ext>
              </a:extLst>
            </p:cNvPr>
            <p:cNvSpPr txBox="1"/>
            <p:nvPr/>
          </p:nvSpPr>
          <p:spPr>
            <a:xfrm>
              <a:off x="7867141" y="53223"/>
              <a:ext cx="3403496" cy="369332"/>
            </a:xfrm>
            <a:prstGeom prst="rect">
              <a:avLst/>
            </a:prstGeom>
            <a:noFill/>
          </p:spPr>
          <p:txBody>
            <a:bodyPr wrap="none" rtlCol="0">
              <a:spAutoFit/>
            </a:bodyPr>
            <a:lstStyle/>
            <a:p>
              <a:r>
                <a:rPr lang="en-US" dirty="0">
                  <a:solidFill>
                    <a:schemeClr val="tx2"/>
                  </a:solidFill>
                </a:rPr>
                <a:t>Descending stack high memory</a:t>
              </a:r>
            </a:p>
          </p:txBody>
        </p:sp>
        <p:sp>
          <p:nvSpPr>
            <p:cNvPr id="38" name="TextBox 37">
              <a:extLst>
                <a:ext uri="{FF2B5EF4-FFF2-40B4-BE49-F238E27FC236}">
                  <a16:creationId xmlns:a16="http://schemas.microsoft.com/office/drawing/2014/main" id="{969498D6-DE04-1EEE-6CEF-99EBED554438}"/>
                </a:ext>
              </a:extLst>
            </p:cNvPr>
            <p:cNvSpPr txBox="1"/>
            <p:nvPr/>
          </p:nvSpPr>
          <p:spPr>
            <a:xfrm>
              <a:off x="9496999" y="1319057"/>
              <a:ext cx="1428596" cy="369332"/>
            </a:xfrm>
            <a:prstGeom prst="rect">
              <a:avLst/>
            </a:prstGeom>
            <a:noFill/>
          </p:spPr>
          <p:txBody>
            <a:bodyPr wrap="none" rtlCol="0">
              <a:spAutoFit/>
            </a:bodyPr>
            <a:lstStyle/>
            <a:p>
              <a:r>
                <a:rPr lang="en-US" dirty="0">
                  <a:solidFill>
                    <a:schemeClr val="tx2"/>
                  </a:solidFill>
                </a:rPr>
                <a:t>low memory</a:t>
              </a:r>
            </a:p>
          </p:txBody>
        </p:sp>
        <p:sp>
          <p:nvSpPr>
            <p:cNvPr id="39" name="Rectangle 38">
              <a:extLst>
                <a:ext uri="{FF2B5EF4-FFF2-40B4-BE49-F238E27FC236}">
                  <a16:creationId xmlns:a16="http://schemas.microsoft.com/office/drawing/2014/main" id="{9CAE1C00-67FD-3B61-83A4-FBE652BAFCAA}"/>
                </a:ext>
              </a:extLst>
            </p:cNvPr>
            <p:cNvSpPr/>
            <p:nvPr/>
          </p:nvSpPr>
          <p:spPr>
            <a:xfrm>
              <a:off x="7867140" y="4475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264F1C-5ABE-1410-3579-CCED09E180C1}"/>
                </a:ext>
              </a:extLst>
            </p:cNvPr>
            <p:cNvSpPr/>
            <p:nvPr/>
          </p:nvSpPr>
          <p:spPr>
            <a:xfrm>
              <a:off x="9284889" y="734483"/>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94CD3235-77A7-B898-7CA0-8005652C7E68}"/>
              </a:ext>
            </a:extLst>
          </p:cNvPr>
          <p:cNvGrpSpPr/>
          <p:nvPr/>
        </p:nvGrpSpPr>
        <p:grpSpPr>
          <a:xfrm>
            <a:off x="7876030" y="66662"/>
            <a:ext cx="4065386" cy="1643631"/>
            <a:chOff x="7867140" y="1758338"/>
            <a:chExt cx="4065386" cy="1643631"/>
          </a:xfrm>
        </p:grpSpPr>
        <p:sp>
          <p:nvSpPr>
            <p:cNvPr id="41" name="Left Arrow 40">
              <a:extLst>
                <a:ext uri="{FF2B5EF4-FFF2-40B4-BE49-F238E27FC236}">
                  <a16:creationId xmlns:a16="http://schemas.microsoft.com/office/drawing/2014/main" id="{055D8059-B3CD-CE25-C850-28971FBD4BE2}"/>
                </a:ext>
              </a:extLst>
            </p:cNvPr>
            <p:cNvSpPr/>
            <p:nvPr/>
          </p:nvSpPr>
          <p:spPr>
            <a:xfrm rot="5400000">
              <a:off x="10993648" y="2530695"/>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1DC61F0-776E-0973-E744-8755B928CDD1}"/>
                </a:ext>
              </a:extLst>
            </p:cNvPr>
            <p:cNvSpPr/>
            <p:nvPr/>
          </p:nvSpPr>
          <p:spPr>
            <a:xfrm>
              <a:off x="9222136" y="2465794"/>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1D1336A6-9465-4EBD-CF99-0F8B66FB0ACA}"/>
                </a:ext>
              </a:extLst>
            </p:cNvPr>
            <p:cNvSpPr/>
            <p:nvPr/>
          </p:nvSpPr>
          <p:spPr>
            <a:xfrm>
              <a:off x="9214002" y="2136631"/>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extBox 43">
              <a:extLst>
                <a:ext uri="{FF2B5EF4-FFF2-40B4-BE49-F238E27FC236}">
                  <a16:creationId xmlns:a16="http://schemas.microsoft.com/office/drawing/2014/main" id="{3CD156A8-C613-C990-B11B-27C3531D87EF}"/>
                </a:ext>
              </a:extLst>
            </p:cNvPr>
            <p:cNvSpPr txBox="1"/>
            <p:nvPr/>
          </p:nvSpPr>
          <p:spPr>
            <a:xfrm>
              <a:off x="8062910" y="1775768"/>
              <a:ext cx="3262432" cy="369332"/>
            </a:xfrm>
            <a:prstGeom prst="rect">
              <a:avLst/>
            </a:prstGeom>
            <a:noFill/>
          </p:spPr>
          <p:txBody>
            <a:bodyPr wrap="none" rtlCol="0">
              <a:spAutoFit/>
            </a:bodyPr>
            <a:lstStyle/>
            <a:p>
              <a:r>
                <a:rPr lang="en-US" dirty="0">
                  <a:solidFill>
                    <a:schemeClr val="tx2"/>
                  </a:solidFill>
                </a:rPr>
                <a:t>Ascending stack high memory</a:t>
              </a:r>
            </a:p>
          </p:txBody>
        </p:sp>
        <p:sp>
          <p:nvSpPr>
            <p:cNvPr id="45" name="TextBox 44">
              <a:extLst>
                <a:ext uri="{FF2B5EF4-FFF2-40B4-BE49-F238E27FC236}">
                  <a16:creationId xmlns:a16="http://schemas.microsoft.com/office/drawing/2014/main" id="{0FAABB80-B77F-4C1C-6A66-C635361811D6}"/>
                </a:ext>
              </a:extLst>
            </p:cNvPr>
            <p:cNvSpPr txBox="1"/>
            <p:nvPr/>
          </p:nvSpPr>
          <p:spPr>
            <a:xfrm>
              <a:off x="9434246" y="3032637"/>
              <a:ext cx="1428596" cy="369332"/>
            </a:xfrm>
            <a:prstGeom prst="rect">
              <a:avLst/>
            </a:prstGeom>
            <a:noFill/>
          </p:spPr>
          <p:txBody>
            <a:bodyPr wrap="none" rtlCol="0">
              <a:spAutoFit/>
            </a:bodyPr>
            <a:lstStyle/>
            <a:p>
              <a:r>
                <a:rPr lang="en-US" dirty="0">
                  <a:solidFill>
                    <a:schemeClr val="tx2"/>
                  </a:solidFill>
                </a:rPr>
                <a:t>low memory</a:t>
              </a:r>
            </a:p>
          </p:txBody>
        </p:sp>
        <p:sp>
          <p:nvSpPr>
            <p:cNvPr id="46" name="Rectangle 45">
              <a:extLst>
                <a:ext uri="{FF2B5EF4-FFF2-40B4-BE49-F238E27FC236}">
                  <a16:creationId xmlns:a16="http://schemas.microsoft.com/office/drawing/2014/main" id="{B406FE87-2A07-4F7B-0347-5CA7954A6F39}"/>
                </a:ext>
              </a:extLst>
            </p:cNvPr>
            <p:cNvSpPr/>
            <p:nvPr/>
          </p:nvSpPr>
          <p:spPr>
            <a:xfrm>
              <a:off x="7867140" y="1758338"/>
              <a:ext cx="4065386"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5BF3587-7FA7-936E-8DFD-9FF6FE3C50A5}"/>
                </a:ext>
              </a:extLst>
            </p:cNvPr>
            <p:cNvSpPr/>
            <p:nvPr/>
          </p:nvSpPr>
          <p:spPr>
            <a:xfrm>
              <a:off x="9222135" y="276925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84B2A87B-FA4B-68CA-B28A-B203FFD81ACA}"/>
              </a:ext>
            </a:extLst>
          </p:cNvPr>
          <p:cNvGrpSpPr/>
          <p:nvPr/>
        </p:nvGrpSpPr>
        <p:grpSpPr>
          <a:xfrm>
            <a:off x="7867139" y="3473945"/>
            <a:ext cx="4121903" cy="1672410"/>
            <a:chOff x="7867139" y="3473945"/>
            <a:chExt cx="4121903" cy="1672410"/>
          </a:xfrm>
        </p:grpSpPr>
        <p:sp>
          <p:nvSpPr>
            <p:cNvPr id="48" name="Left Arrow 47">
              <a:extLst>
                <a:ext uri="{FF2B5EF4-FFF2-40B4-BE49-F238E27FC236}">
                  <a16:creationId xmlns:a16="http://schemas.microsoft.com/office/drawing/2014/main" id="{D419F409-956E-8F00-5889-2BC7F7C38DFE}"/>
                </a:ext>
              </a:extLst>
            </p:cNvPr>
            <p:cNvSpPr/>
            <p:nvPr/>
          </p:nvSpPr>
          <p:spPr>
            <a:xfrm rot="10800000">
              <a:off x="8852932" y="4641803"/>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2C15356D-A552-E475-6D7D-4D2BD5FFD063}"/>
                </a:ext>
              </a:extLst>
            </p:cNvPr>
            <p:cNvSpPr txBox="1"/>
            <p:nvPr/>
          </p:nvSpPr>
          <p:spPr>
            <a:xfrm>
              <a:off x="7988026" y="4313769"/>
              <a:ext cx="1658326" cy="369332"/>
            </a:xfrm>
            <a:prstGeom prst="rect">
              <a:avLst/>
            </a:prstGeom>
            <a:noFill/>
          </p:spPr>
          <p:txBody>
            <a:bodyPr wrap="square" rtlCol="0">
              <a:spAutoFit/>
            </a:bodyPr>
            <a:lstStyle/>
            <a:p>
              <a:r>
                <a:rPr lang="en-US" dirty="0">
                  <a:solidFill>
                    <a:schemeClr val="tx2"/>
                  </a:solidFill>
                </a:rPr>
                <a:t>stack pointer</a:t>
              </a:r>
            </a:p>
          </p:txBody>
        </p:sp>
        <p:sp>
          <p:nvSpPr>
            <p:cNvPr id="50" name="Rectangle 49">
              <a:extLst>
                <a:ext uri="{FF2B5EF4-FFF2-40B4-BE49-F238E27FC236}">
                  <a16:creationId xmlns:a16="http://schemas.microsoft.com/office/drawing/2014/main" id="{33A0D59F-F8A9-4233-CE20-5F5D9E6A9555}"/>
                </a:ext>
              </a:extLst>
            </p:cNvPr>
            <p:cNvSpPr/>
            <p:nvPr/>
          </p:nvSpPr>
          <p:spPr>
            <a:xfrm>
              <a:off x="9573811" y="3860207"/>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5E0E915-2F59-97B0-7F78-7F485F53D78C}"/>
                </a:ext>
              </a:extLst>
            </p:cNvPr>
            <p:cNvSpPr/>
            <p:nvPr/>
          </p:nvSpPr>
          <p:spPr>
            <a:xfrm>
              <a:off x="9581048" y="4465436"/>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68BF3D5-FB35-DFEA-DD0E-86B788C1BA5E}"/>
                </a:ext>
              </a:extLst>
            </p:cNvPr>
            <p:cNvSpPr txBox="1"/>
            <p:nvPr/>
          </p:nvSpPr>
          <p:spPr>
            <a:xfrm>
              <a:off x="7905873" y="3482410"/>
              <a:ext cx="4083169" cy="369332"/>
            </a:xfrm>
            <a:prstGeom prst="rect">
              <a:avLst/>
            </a:prstGeom>
            <a:noFill/>
          </p:spPr>
          <p:txBody>
            <a:bodyPr wrap="none" rtlCol="0">
              <a:spAutoFit/>
            </a:bodyPr>
            <a:lstStyle/>
            <a:p>
              <a:r>
                <a:rPr lang="en-US" dirty="0">
                  <a:solidFill>
                    <a:schemeClr val="tx2"/>
                  </a:solidFill>
                </a:rPr>
                <a:t>Empty descending stack high memory</a:t>
              </a:r>
            </a:p>
          </p:txBody>
        </p:sp>
        <p:sp>
          <p:nvSpPr>
            <p:cNvPr id="53" name="TextBox 52">
              <a:extLst>
                <a:ext uri="{FF2B5EF4-FFF2-40B4-BE49-F238E27FC236}">
                  <a16:creationId xmlns:a16="http://schemas.microsoft.com/office/drawing/2014/main" id="{DC981A1A-DABC-4F3C-F8E3-FA6DC940547A}"/>
                </a:ext>
              </a:extLst>
            </p:cNvPr>
            <p:cNvSpPr txBox="1"/>
            <p:nvPr/>
          </p:nvSpPr>
          <p:spPr>
            <a:xfrm>
              <a:off x="9917839" y="4777023"/>
              <a:ext cx="1428596" cy="369332"/>
            </a:xfrm>
            <a:prstGeom prst="rect">
              <a:avLst/>
            </a:prstGeom>
            <a:noFill/>
          </p:spPr>
          <p:txBody>
            <a:bodyPr wrap="none" rtlCol="0">
              <a:spAutoFit/>
            </a:bodyPr>
            <a:lstStyle/>
            <a:p>
              <a:r>
                <a:rPr lang="en-US" dirty="0">
                  <a:solidFill>
                    <a:schemeClr val="tx2"/>
                  </a:solidFill>
                </a:rPr>
                <a:t>low memory</a:t>
              </a:r>
            </a:p>
          </p:txBody>
        </p:sp>
        <p:sp>
          <p:nvSpPr>
            <p:cNvPr id="54" name="Rectangle 53">
              <a:extLst>
                <a:ext uri="{FF2B5EF4-FFF2-40B4-BE49-F238E27FC236}">
                  <a16:creationId xmlns:a16="http://schemas.microsoft.com/office/drawing/2014/main" id="{18172466-3BFB-6C5B-7EA8-6184B6D88882}"/>
                </a:ext>
              </a:extLst>
            </p:cNvPr>
            <p:cNvSpPr/>
            <p:nvPr/>
          </p:nvSpPr>
          <p:spPr>
            <a:xfrm>
              <a:off x="7867139" y="3473945"/>
              <a:ext cx="4083169"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303C834-9019-ABE2-0EF1-8A21986C39ED}"/>
                </a:ext>
              </a:extLst>
            </p:cNvPr>
            <p:cNvSpPr/>
            <p:nvPr/>
          </p:nvSpPr>
          <p:spPr>
            <a:xfrm>
              <a:off x="9573810" y="4163670"/>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Left Arrow 55">
              <a:extLst>
                <a:ext uri="{FF2B5EF4-FFF2-40B4-BE49-F238E27FC236}">
                  <a16:creationId xmlns:a16="http://schemas.microsoft.com/office/drawing/2014/main" id="{B6DB8386-9CD3-1584-675A-8CB7253EBD0B}"/>
                </a:ext>
              </a:extLst>
            </p:cNvPr>
            <p:cNvSpPr/>
            <p:nvPr/>
          </p:nvSpPr>
          <p:spPr>
            <a:xfrm rot="16200000">
              <a:off x="11246199" y="4330268"/>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255CD093-8227-8FA9-FC30-45336FC251EB}"/>
              </a:ext>
            </a:extLst>
          </p:cNvPr>
          <p:cNvGrpSpPr/>
          <p:nvPr/>
        </p:nvGrpSpPr>
        <p:grpSpPr>
          <a:xfrm>
            <a:off x="7867140" y="5180587"/>
            <a:ext cx="4083168" cy="1643631"/>
            <a:chOff x="7867140" y="5180587"/>
            <a:chExt cx="4083168" cy="1643631"/>
          </a:xfrm>
        </p:grpSpPr>
        <p:sp>
          <p:nvSpPr>
            <p:cNvPr id="5" name="Left Arrow 4">
              <a:extLst>
                <a:ext uri="{FF2B5EF4-FFF2-40B4-BE49-F238E27FC236}">
                  <a16:creationId xmlns:a16="http://schemas.microsoft.com/office/drawing/2014/main" id="{4645A131-29B8-77B7-BF93-457C15528709}"/>
                </a:ext>
              </a:extLst>
            </p:cNvPr>
            <p:cNvSpPr/>
            <p:nvPr/>
          </p:nvSpPr>
          <p:spPr>
            <a:xfrm rot="10800000">
              <a:off x="9000730" y="6039200"/>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7651D1-354C-A4D0-E211-30A7BFE73AE5}"/>
                </a:ext>
              </a:extLst>
            </p:cNvPr>
            <p:cNvSpPr txBox="1"/>
            <p:nvPr/>
          </p:nvSpPr>
          <p:spPr>
            <a:xfrm>
              <a:off x="8171567" y="5661336"/>
              <a:ext cx="1658326" cy="369332"/>
            </a:xfrm>
            <a:prstGeom prst="rect">
              <a:avLst/>
            </a:prstGeom>
            <a:noFill/>
          </p:spPr>
          <p:txBody>
            <a:bodyPr wrap="square" rtlCol="0">
              <a:spAutoFit/>
            </a:bodyPr>
            <a:lstStyle/>
            <a:p>
              <a:r>
                <a:rPr lang="en-US" dirty="0">
                  <a:solidFill>
                    <a:schemeClr val="tx2"/>
                  </a:solidFill>
                </a:rPr>
                <a:t>stack pointer</a:t>
              </a:r>
            </a:p>
          </p:txBody>
        </p:sp>
        <p:sp>
          <p:nvSpPr>
            <p:cNvPr id="7" name="Rectangle 6">
              <a:extLst>
                <a:ext uri="{FF2B5EF4-FFF2-40B4-BE49-F238E27FC236}">
                  <a16:creationId xmlns:a16="http://schemas.microsoft.com/office/drawing/2014/main" id="{68528589-69C7-4234-7702-C6881A61CEFE}"/>
                </a:ext>
              </a:extLst>
            </p:cNvPr>
            <p:cNvSpPr/>
            <p:nvPr/>
          </p:nvSpPr>
          <p:spPr>
            <a:xfrm>
              <a:off x="9664119" y="5566849"/>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95704DE-9FA4-74EC-302A-E01060FD56CD}"/>
                </a:ext>
              </a:extLst>
            </p:cNvPr>
            <p:cNvSpPr/>
            <p:nvPr/>
          </p:nvSpPr>
          <p:spPr>
            <a:xfrm>
              <a:off x="9664119" y="6195818"/>
              <a:ext cx="1852817"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634C5E1E-C4D9-27C6-65C2-69D0805A04B7}"/>
                </a:ext>
              </a:extLst>
            </p:cNvPr>
            <p:cNvSpPr txBox="1"/>
            <p:nvPr/>
          </p:nvSpPr>
          <p:spPr>
            <a:xfrm>
              <a:off x="7996181" y="5189052"/>
              <a:ext cx="3801041" cy="369332"/>
            </a:xfrm>
            <a:prstGeom prst="rect">
              <a:avLst/>
            </a:prstGeom>
            <a:noFill/>
          </p:spPr>
          <p:txBody>
            <a:bodyPr wrap="none" rtlCol="0">
              <a:spAutoFit/>
            </a:bodyPr>
            <a:lstStyle/>
            <a:p>
              <a:r>
                <a:rPr lang="en-US" dirty="0">
                  <a:solidFill>
                    <a:schemeClr val="tx2"/>
                  </a:solidFill>
                </a:rPr>
                <a:t>Full descending stack high memory</a:t>
              </a:r>
            </a:p>
          </p:txBody>
        </p:sp>
        <p:sp>
          <p:nvSpPr>
            <p:cNvPr id="12" name="TextBox 11">
              <a:extLst>
                <a:ext uri="{FF2B5EF4-FFF2-40B4-BE49-F238E27FC236}">
                  <a16:creationId xmlns:a16="http://schemas.microsoft.com/office/drawing/2014/main" id="{619EDCFB-0B8C-BFA2-8BF4-2AB8012D15AE}"/>
                </a:ext>
              </a:extLst>
            </p:cNvPr>
            <p:cNvSpPr txBox="1"/>
            <p:nvPr/>
          </p:nvSpPr>
          <p:spPr>
            <a:xfrm>
              <a:off x="9876228" y="6454886"/>
              <a:ext cx="1428596" cy="369332"/>
            </a:xfrm>
            <a:prstGeom prst="rect">
              <a:avLst/>
            </a:prstGeom>
            <a:noFill/>
          </p:spPr>
          <p:txBody>
            <a:bodyPr wrap="none" rtlCol="0">
              <a:spAutoFit/>
            </a:bodyPr>
            <a:lstStyle/>
            <a:p>
              <a:r>
                <a:rPr lang="en-US" dirty="0">
                  <a:solidFill>
                    <a:schemeClr val="tx2"/>
                  </a:solidFill>
                </a:rPr>
                <a:t>low memory</a:t>
              </a:r>
            </a:p>
          </p:txBody>
        </p:sp>
        <p:sp>
          <p:nvSpPr>
            <p:cNvPr id="13" name="Rectangle 12">
              <a:extLst>
                <a:ext uri="{FF2B5EF4-FFF2-40B4-BE49-F238E27FC236}">
                  <a16:creationId xmlns:a16="http://schemas.microsoft.com/office/drawing/2014/main" id="{8897BBDB-7C07-D98E-BBFF-AE1B537A49D5}"/>
                </a:ext>
              </a:extLst>
            </p:cNvPr>
            <p:cNvSpPr/>
            <p:nvPr/>
          </p:nvSpPr>
          <p:spPr>
            <a:xfrm>
              <a:off x="7867140" y="5180587"/>
              <a:ext cx="4083168" cy="1643631"/>
            </a:xfrm>
            <a:prstGeom prst="rect">
              <a:avLst/>
            </a:prstGeom>
            <a:noFill/>
            <a:ln w="3492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6178FD-7E8F-D994-9908-04A467F8C45E}"/>
                </a:ext>
              </a:extLst>
            </p:cNvPr>
            <p:cNvSpPr/>
            <p:nvPr/>
          </p:nvSpPr>
          <p:spPr>
            <a:xfrm>
              <a:off x="9664118" y="5870312"/>
              <a:ext cx="1852817"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Left Arrow 56">
              <a:extLst>
                <a:ext uri="{FF2B5EF4-FFF2-40B4-BE49-F238E27FC236}">
                  <a16:creationId xmlns:a16="http://schemas.microsoft.com/office/drawing/2014/main" id="{1731B351-0063-0764-368E-686796CA8EC4}"/>
                </a:ext>
              </a:extLst>
            </p:cNvPr>
            <p:cNvSpPr/>
            <p:nvPr/>
          </p:nvSpPr>
          <p:spPr>
            <a:xfrm rot="16200000">
              <a:off x="11401927" y="5909239"/>
              <a:ext cx="663388" cy="10941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17BAE79E-120C-1E67-B013-8F8FBF72F210}"/>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4894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5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A8F7B-55EA-544F-82F5-1FAA778989CD}"/>
              </a:ext>
            </a:extLst>
          </p:cNvPr>
          <p:cNvSpPr>
            <a:spLocks noGrp="1"/>
          </p:cNvSpPr>
          <p:nvPr>
            <p:ph type="title"/>
          </p:nvPr>
        </p:nvSpPr>
        <p:spPr>
          <a:xfrm>
            <a:off x="529032" y="57342"/>
            <a:ext cx="10515600" cy="532440"/>
          </a:xfrm>
        </p:spPr>
        <p:txBody>
          <a:bodyPr/>
          <a:lstStyle/>
          <a:p>
            <a:r>
              <a:rPr lang="en-US" dirty="0"/>
              <a:t>Arm: Stack Operation</a:t>
            </a:r>
          </a:p>
        </p:txBody>
      </p:sp>
      <p:sp>
        <p:nvSpPr>
          <p:cNvPr id="3" name="Content Placeholder 2">
            <a:extLst>
              <a:ext uri="{FF2B5EF4-FFF2-40B4-BE49-F238E27FC236}">
                <a16:creationId xmlns:a16="http://schemas.microsoft.com/office/drawing/2014/main" id="{6411E095-4F42-3742-ABE9-19C232A7B874}"/>
              </a:ext>
            </a:extLst>
          </p:cNvPr>
          <p:cNvSpPr>
            <a:spLocks noGrp="1"/>
          </p:cNvSpPr>
          <p:nvPr>
            <p:ph sz="quarter" idx="16"/>
          </p:nvPr>
        </p:nvSpPr>
        <p:spPr>
          <a:xfrm>
            <a:off x="206455" y="919775"/>
            <a:ext cx="7001930" cy="5060111"/>
          </a:xfrm>
          <a:solidFill>
            <a:schemeClr val="accent4">
              <a:lumMod val="20000"/>
              <a:lumOff val="80000"/>
            </a:schemeClr>
          </a:solidFill>
          <a:ln>
            <a:solidFill>
              <a:schemeClr val="accent1"/>
            </a:solidFill>
          </a:ln>
        </p:spPr>
        <p:txBody>
          <a:bodyPr/>
          <a:lstStyle/>
          <a:p>
            <a:pPr>
              <a:lnSpc>
                <a:spcPct val="100000"/>
              </a:lnSpc>
            </a:pPr>
            <a:r>
              <a:rPr lang="en-US" altLang="en-US" b="1" dirty="0">
                <a:solidFill>
                  <a:srgbClr val="0070C0"/>
                </a:solidFill>
              </a:rPr>
              <a:t>Stack</a:t>
            </a:r>
            <a:r>
              <a:rPr lang="en-US" altLang="en-US" dirty="0"/>
              <a:t> is expandable and </a:t>
            </a:r>
            <a:r>
              <a:rPr lang="en-US" altLang="en-US" b="1" u="sng" dirty="0">
                <a:solidFill>
                  <a:schemeClr val="accent5"/>
                </a:solidFill>
              </a:rPr>
              <a:t>grows downward</a:t>
            </a:r>
            <a:r>
              <a:rPr lang="en-US" altLang="en-US" b="1" dirty="0">
                <a:solidFill>
                  <a:schemeClr val="accent5"/>
                </a:solidFill>
              </a:rPr>
              <a:t> </a:t>
            </a:r>
            <a:r>
              <a:rPr lang="en-US" altLang="en-US" dirty="0">
                <a:solidFill>
                  <a:srgbClr val="0070C0"/>
                </a:solidFill>
              </a:rPr>
              <a:t>from high memory </a:t>
            </a:r>
            <a:r>
              <a:rPr lang="en-US" altLang="en-US" dirty="0"/>
              <a:t>address </a:t>
            </a:r>
            <a:r>
              <a:rPr lang="en-US" altLang="en-US" dirty="0">
                <a:solidFill>
                  <a:srgbClr val="0070C0"/>
                </a:solidFill>
              </a:rPr>
              <a:t>towards low memory</a:t>
            </a:r>
            <a:r>
              <a:rPr lang="en-US" altLang="en-US" dirty="0"/>
              <a:t> address</a:t>
            </a:r>
          </a:p>
          <a:p>
            <a:pPr>
              <a:lnSpc>
                <a:spcPct val="100000"/>
              </a:lnSpc>
            </a:pPr>
            <a:r>
              <a:rPr lang="en-US" altLang="en-US" b="1" dirty="0">
                <a:solidFill>
                  <a:srgbClr val="0070C0"/>
                </a:solidFill>
              </a:rPr>
              <a:t>Stack pointer (</a:t>
            </a:r>
            <a:r>
              <a:rPr lang="en-US" altLang="en-US" b="1" dirty="0" err="1">
                <a:solidFill>
                  <a:srgbClr val="0070C0"/>
                </a:solidFill>
              </a:rPr>
              <a:t>sp</a:t>
            </a:r>
            <a:r>
              <a:rPr lang="en-US" altLang="en-US" b="1" dirty="0">
                <a:solidFill>
                  <a:srgbClr val="0070C0"/>
                </a:solidFill>
              </a:rPr>
              <a:t>) </a:t>
            </a:r>
            <a:r>
              <a:rPr lang="en-US" altLang="en-US" b="1" u="sng" dirty="0">
                <a:solidFill>
                  <a:schemeClr val="accent5"/>
                </a:solidFill>
              </a:rPr>
              <a:t>always</a:t>
            </a:r>
            <a:r>
              <a:rPr lang="en-US" altLang="en-US" b="1" dirty="0">
                <a:solidFill>
                  <a:srgbClr val="0070C0"/>
                </a:solidFill>
              </a:rPr>
              <a:t> </a:t>
            </a:r>
            <a:r>
              <a:rPr lang="en-US" altLang="en-US" dirty="0"/>
              <a:t>points at the </a:t>
            </a:r>
            <a:r>
              <a:rPr lang="en-US" altLang="en-US" b="1" dirty="0">
                <a:solidFill>
                  <a:srgbClr val="0070C0"/>
                </a:solidFill>
              </a:rPr>
              <a:t>top of stack</a:t>
            </a:r>
          </a:p>
          <a:p>
            <a:pPr lvl="1"/>
            <a:r>
              <a:rPr lang="en-US" altLang="en-US" dirty="0"/>
              <a:t>contains the </a:t>
            </a:r>
            <a:r>
              <a:rPr lang="en-US" altLang="en-US" b="1" u="sng" dirty="0">
                <a:solidFill>
                  <a:schemeClr val="accent5"/>
                </a:solidFill>
              </a:rPr>
              <a:t>starting address</a:t>
            </a:r>
            <a:r>
              <a:rPr lang="en-US" altLang="en-US" b="1" dirty="0">
                <a:solidFill>
                  <a:schemeClr val="accent5"/>
                </a:solidFill>
              </a:rPr>
              <a:t> </a:t>
            </a:r>
            <a:r>
              <a:rPr lang="en-US" altLang="en-US" dirty="0"/>
              <a:t>of the </a:t>
            </a:r>
            <a:r>
              <a:rPr lang="en-US" altLang="en-US" b="1" u="sng" dirty="0">
                <a:solidFill>
                  <a:schemeClr val="accent5"/>
                </a:solidFill>
              </a:rPr>
              <a:t>top element</a:t>
            </a:r>
            <a:endParaRPr lang="en-US" altLang="en-US" dirty="0"/>
          </a:p>
          <a:p>
            <a:pPr>
              <a:lnSpc>
                <a:spcPct val="100000"/>
              </a:lnSpc>
            </a:pPr>
            <a:r>
              <a:rPr lang="en-US" altLang="en-US" dirty="0"/>
              <a:t>New items are </a:t>
            </a:r>
            <a:r>
              <a:rPr lang="en-US" altLang="en-US" dirty="0">
                <a:solidFill>
                  <a:schemeClr val="accent1"/>
                </a:solidFill>
              </a:rPr>
              <a:t>pushed</a:t>
            </a:r>
            <a:r>
              <a:rPr lang="en-US" altLang="en-US" dirty="0"/>
              <a:t> (</a:t>
            </a:r>
            <a:r>
              <a:rPr lang="en-US" altLang="en-US" i="1" dirty="0"/>
              <a:t>added</a:t>
            </a:r>
            <a:r>
              <a:rPr lang="en-US" altLang="en-US" dirty="0"/>
              <a:t>) onto the </a:t>
            </a:r>
            <a:r>
              <a:rPr lang="en-US" altLang="en-US" b="1" dirty="0"/>
              <a:t>top of the stack </a:t>
            </a:r>
            <a:r>
              <a:rPr lang="en-US" altLang="en-US" dirty="0"/>
              <a:t>by </a:t>
            </a:r>
            <a:r>
              <a:rPr lang="en-US" altLang="en-US" dirty="0">
                <a:solidFill>
                  <a:schemeClr val="accent1"/>
                </a:solidFill>
              </a:rPr>
              <a:t>subtracting from the stack pointer </a:t>
            </a:r>
            <a:r>
              <a:rPr lang="en-US" altLang="en-US" dirty="0"/>
              <a:t>the </a:t>
            </a:r>
            <a:r>
              <a:rPr lang="en-US" altLang="en-US" dirty="0">
                <a:solidFill>
                  <a:schemeClr val="accent1"/>
                </a:solidFill>
              </a:rPr>
              <a:t>size of the element</a:t>
            </a:r>
            <a:r>
              <a:rPr lang="en-US" altLang="en-US" dirty="0"/>
              <a:t> and then writing the element</a:t>
            </a:r>
          </a:p>
          <a:p>
            <a:pPr lvl="3"/>
            <a:endParaRPr lang="en-US" altLang="en-US" sz="2000" dirty="0"/>
          </a:p>
          <a:p>
            <a:pPr lvl="2">
              <a:lnSpc>
                <a:spcPct val="100000"/>
              </a:lnSpc>
            </a:pPr>
            <a:endParaRPr lang="en-US" altLang="en-US" sz="700" b="1" dirty="0"/>
          </a:p>
          <a:p>
            <a:pPr>
              <a:lnSpc>
                <a:spcPct val="100000"/>
              </a:lnSpc>
            </a:pPr>
            <a:r>
              <a:rPr lang="en-US" altLang="en-US" dirty="0"/>
              <a:t>Existing items are </a:t>
            </a:r>
            <a:r>
              <a:rPr lang="en-US" altLang="en-US" dirty="0">
                <a:solidFill>
                  <a:schemeClr val="accent3"/>
                </a:solidFill>
              </a:rPr>
              <a:t>popped</a:t>
            </a:r>
            <a:r>
              <a:rPr lang="en-US" altLang="en-US" dirty="0"/>
              <a:t> (</a:t>
            </a:r>
            <a:r>
              <a:rPr lang="en-US" altLang="en-US" i="1" dirty="0"/>
              <a:t>removed</a:t>
            </a:r>
            <a:r>
              <a:rPr lang="en-US" altLang="en-US" dirty="0"/>
              <a:t>) from the top of the stack by </a:t>
            </a:r>
            <a:r>
              <a:rPr lang="en-US" altLang="en-US" dirty="0">
                <a:solidFill>
                  <a:schemeClr val="accent1"/>
                </a:solidFill>
              </a:rPr>
              <a:t>adding to the stack pointer the size of the element</a:t>
            </a:r>
            <a:r>
              <a:rPr lang="en-US" altLang="en-US" dirty="0"/>
              <a:t> (leaving the </a:t>
            </a:r>
            <a:r>
              <a:rPr lang="en-US" altLang="en-US" b="1" i="1" dirty="0">
                <a:solidFill>
                  <a:schemeClr val="accent5"/>
                </a:solidFill>
              </a:rPr>
              <a:t>old contents unchanged</a:t>
            </a:r>
            <a:r>
              <a:rPr lang="en-US" altLang="en-US" dirty="0"/>
              <a:t>)</a:t>
            </a:r>
          </a:p>
        </p:txBody>
      </p:sp>
      <p:sp>
        <p:nvSpPr>
          <p:cNvPr id="67" name="TextBox 66">
            <a:extLst>
              <a:ext uri="{FF2B5EF4-FFF2-40B4-BE49-F238E27FC236}">
                <a16:creationId xmlns:a16="http://schemas.microsoft.com/office/drawing/2014/main" id="{36C6B492-0630-5A4B-8D56-7D700FBA15BE}"/>
              </a:ext>
            </a:extLst>
          </p:cNvPr>
          <p:cNvSpPr txBox="1"/>
          <p:nvPr/>
        </p:nvSpPr>
        <p:spPr>
          <a:xfrm>
            <a:off x="9212424" y="171999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8" name="TextBox 67">
            <a:extLst>
              <a:ext uri="{FF2B5EF4-FFF2-40B4-BE49-F238E27FC236}">
                <a16:creationId xmlns:a16="http://schemas.microsoft.com/office/drawing/2014/main" id="{D5C320A6-9D6C-9948-B66D-1ACC728B2B1D}"/>
              </a:ext>
            </a:extLst>
          </p:cNvPr>
          <p:cNvSpPr txBox="1"/>
          <p:nvPr/>
        </p:nvSpPr>
        <p:spPr>
          <a:xfrm>
            <a:off x="9212424" y="13198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69" name="TextBox 68">
            <a:extLst>
              <a:ext uri="{FF2B5EF4-FFF2-40B4-BE49-F238E27FC236}">
                <a16:creationId xmlns:a16="http://schemas.microsoft.com/office/drawing/2014/main" id="{93C8A163-4535-684B-ABBA-47D9519DD1F6}"/>
              </a:ext>
            </a:extLst>
          </p:cNvPr>
          <p:cNvSpPr txBox="1"/>
          <p:nvPr/>
        </p:nvSpPr>
        <p:spPr>
          <a:xfrm>
            <a:off x="9212424" y="9197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71" name="Rectangle 70">
            <a:extLst>
              <a:ext uri="{FF2B5EF4-FFF2-40B4-BE49-F238E27FC236}">
                <a16:creationId xmlns:a16="http://schemas.microsoft.com/office/drawing/2014/main" id="{6C477FC1-4767-CA48-BCA4-2A360A4A9FB1}"/>
              </a:ext>
            </a:extLst>
          </p:cNvPr>
          <p:cNvSpPr/>
          <p:nvPr/>
        </p:nvSpPr>
        <p:spPr>
          <a:xfrm>
            <a:off x="10628196" y="6238575"/>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00</a:t>
            </a:r>
          </a:p>
        </p:txBody>
      </p:sp>
      <p:sp>
        <p:nvSpPr>
          <p:cNvPr id="72" name="Rectangle 71">
            <a:extLst>
              <a:ext uri="{FF2B5EF4-FFF2-40B4-BE49-F238E27FC236}">
                <a16:creationId xmlns:a16="http://schemas.microsoft.com/office/drawing/2014/main" id="{0BC8C7A0-5D99-6840-8987-49E773ABE2D2}"/>
              </a:ext>
            </a:extLst>
          </p:cNvPr>
          <p:cNvSpPr/>
          <p:nvPr/>
        </p:nvSpPr>
        <p:spPr>
          <a:xfrm>
            <a:off x="10628196" y="58383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04</a:t>
            </a:r>
          </a:p>
        </p:txBody>
      </p:sp>
      <p:sp>
        <p:nvSpPr>
          <p:cNvPr id="73" name="Rectangle 72">
            <a:extLst>
              <a:ext uri="{FF2B5EF4-FFF2-40B4-BE49-F238E27FC236}">
                <a16:creationId xmlns:a16="http://schemas.microsoft.com/office/drawing/2014/main" id="{E31D4435-D22C-534C-BF84-A779994F3055}"/>
              </a:ext>
            </a:extLst>
          </p:cNvPr>
          <p:cNvSpPr/>
          <p:nvPr/>
        </p:nvSpPr>
        <p:spPr>
          <a:xfrm>
            <a:off x="10628196" y="54381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08</a:t>
            </a:r>
          </a:p>
        </p:txBody>
      </p:sp>
      <p:sp>
        <p:nvSpPr>
          <p:cNvPr id="74" name="Rectangle 73">
            <a:extLst>
              <a:ext uri="{FF2B5EF4-FFF2-40B4-BE49-F238E27FC236}">
                <a16:creationId xmlns:a16="http://schemas.microsoft.com/office/drawing/2014/main" id="{C80FB04B-3831-8A48-A107-1DBBC290F263}"/>
              </a:ext>
            </a:extLst>
          </p:cNvPr>
          <p:cNvSpPr/>
          <p:nvPr/>
        </p:nvSpPr>
        <p:spPr>
          <a:xfrm>
            <a:off x="10628196" y="50379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0c</a:t>
            </a:r>
          </a:p>
        </p:txBody>
      </p:sp>
      <p:sp>
        <p:nvSpPr>
          <p:cNvPr id="75" name="Rectangle 74">
            <a:extLst>
              <a:ext uri="{FF2B5EF4-FFF2-40B4-BE49-F238E27FC236}">
                <a16:creationId xmlns:a16="http://schemas.microsoft.com/office/drawing/2014/main" id="{EE3FF3D8-1F2C-CD40-8DF0-B2C3F46CF060}"/>
              </a:ext>
            </a:extLst>
          </p:cNvPr>
          <p:cNvSpPr/>
          <p:nvPr/>
        </p:nvSpPr>
        <p:spPr>
          <a:xfrm>
            <a:off x="10628196" y="46376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10</a:t>
            </a:r>
          </a:p>
        </p:txBody>
      </p:sp>
      <p:sp>
        <p:nvSpPr>
          <p:cNvPr id="76" name="Rectangle 75">
            <a:extLst>
              <a:ext uri="{FF2B5EF4-FFF2-40B4-BE49-F238E27FC236}">
                <a16:creationId xmlns:a16="http://schemas.microsoft.com/office/drawing/2014/main" id="{C3453FB4-47ED-E848-BB16-8D4A3DC3D084}"/>
              </a:ext>
            </a:extLst>
          </p:cNvPr>
          <p:cNvSpPr/>
          <p:nvPr/>
        </p:nvSpPr>
        <p:spPr>
          <a:xfrm>
            <a:off x="10628196" y="42374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14</a:t>
            </a:r>
          </a:p>
        </p:txBody>
      </p:sp>
      <p:sp>
        <p:nvSpPr>
          <p:cNvPr id="77" name="Rectangle 76">
            <a:extLst>
              <a:ext uri="{FF2B5EF4-FFF2-40B4-BE49-F238E27FC236}">
                <a16:creationId xmlns:a16="http://schemas.microsoft.com/office/drawing/2014/main" id="{CE7E9370-D93F-B04B-BB4C-D8F61943A7D4}"/>
              </a:ext>
            </a:extLst>
          </p:cNvPr>
          <p:cNvSpPr/>
          <p:nvPr/>
        </p:nvSpPr>
        <p:spPr>
          <a:xfrm>
            <a:off x="10628196" y="38372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18</a:t>
            </a:r>
          </a:p>
        </p:txBody>
      </p:sp>
      <p:sp>
        <p:nvSpPr>
          <p:cNvPr id="78" name="Rectangle 77">
            <a:extLst>
              <a:ext uri="{FF2B5EF4-FFF2-40B4-BE49-F238E27FC236}">
                <a16:creationId xmlns:a16="http://schemas.microsoft.com/office/drawing/2014/main" id="{B2694D15-6FF3-2741-B8B0-C7A6321ADDC9}"/>
              </a:ext>
            </a:extLst>
          </p:cNvPr>
          <p:cNvSpPr/>
          <p:nvPr/>
        </p:nvSpPr>
        <p:spPr>
          <a:xfrm>
            <a:off x="10628196" y="34370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1c</a:t>
            </a:r>
          </a:p>
        </p:txBody>
      </p:sp>
      <p:sp>
        <p:nvSpPr>
          <p:cNvPr id="79" name="Rectangle 78">
            <a:extLst>
              <a:ext uri="{FF2B5EF4-FFF2-40B4-BE49-F238E27FC236}">
                <a16:creationId xmlns:a16="http://schemas.microsoft.com/office/drawing/2014/main" id="{C9B5D523-2150-CD45-8364-CD90A088DFEB}"/>
              </a:ext>
            </a:extLst>
          </p:cNvPr>
          <p:cNvSpPr/>
          <p:nvPr/>
        </p:nvSpPr>
        <p:spPr>
          <a:xfrm>
            <a:off x="10628196" y="30367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20</a:t>
            </a:r>
          </a:p>
        </p:txBody>
      </p:sp>
      <p:sp>
        <p:nvSpPr>
          <p:cNvPr id="80" name="Rectangle 79">
            <a:extLst>
              <a:ext uri="{FF2B5EF4-FFF2-40B4-BE49-F238E27FC236}">
                <a16:creationId xmlns:a16="http://schemas.microsoft.com/office/drawing/2014/main" id="{7C0F8E58-27F0-E84D-88B7-93FB495A277F}"/>
              </a:ext>
            </a:extLst>
          </p:cNvPr>
          <p:cNvSpPr/>
          <p:nvPr/>
        </p:nvSpPr>
        <p:spPr>
          <a:xfrm>
            <a:off x="10628196" y="26365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24</a:t>
            </a:r>
          </a:p>
        </p:txBody>
      </p:sp>
      <p:sp>
        <p:nvSpPr>
          <p:cNvPr id="81" name="Rectangle 80">
            <a:extLst>
              <a:ext uri="{FF2B5EF4-FFF2-40B4-BE49-F238E27FC236}">
                <a16:creationId xmlns:a16="http://schemas.microsoft.com/office/drawing/2014/main" id="{B4AC68C5-1C4D-4941-85DC-6F7E97063A78}"/>
              </a:ext>
            </a:extLst>
          </p:cNvPr>
          <p:cNvSpPr/>
          <p:nvPr/>
        </p:nvSpPr>
        <p:spPr>
          <a:xfrm>
            <a:off x="10628196" y="223633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28</a:t>
            </a:r>
          </a:p>
        </p:txBody>
      </p:sp>
      <p:sp>
        <p:nvSpPr>
          <p:cNvPr id="82" name="Rectangle 81">
            <a:extLst>
              <a:ext uri="{FF2B5EF4-FFF2-40B4-BE49-F238E27FC236}">
                <a16:creationId xmlns:a16="http://schemas.microsoft.com/office/drawing/2014/main" id="{FC568ED9-2322-624C-8482-8E44588EED83}"/>
              </a:ext>
            </a:extLst>
          </p:cNvPr>
          <p:cNvSpPr/>
          <p:nvPr/>
        </p:nvSpPr>
        <p:spPr>
          <a:xfrm>
            <a:off x="10628196" y="183610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2c</a:t>
            </a:r>
          </a:p>
        </p:txBody>
      </p:sp>
      <p:sp>
        <p:nvSpPr>
          <p:cNvPr id="83" name="Rectangle 82">
            <a:extLst>
              <a:ext uri="{FF2B5EF4-FFF2-40B4-BE49-F238E27FC236}">
                <a16:creationId xmlns:a16="http://schemas.microsoft.com/office/drawing/2014/main" id="{24051935-814F-0A4C-9EFB-2CED02D81C51}"/>
              </a:ext>
            </a:extLst>
          </p:cNvPr>
          <p:cNvSpPr/>
          <p:nvPr/>
        </p:nvSpPr>
        <p:spPr>
          <a:xfrm>
            <a:off x="10628196" y="1435881"/>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30</a:t>
            </a:r>
          </a:p>
        </p:txBody>
      </p:sp>
      <p:sp>
        <p:nvSpPr>
          <p:cNvPr id="84" name="Rectangle 83">
            <a:extLst>
              <a:ext uri="{FF2B5EF4-FFF2-40B4-BE49-F238E27FC236}">
                <a16:creationId xmlns:a16="http://schemas.microsoft.com/office/drawing/2014/main" id="{7D72C574-FF91-B645-9A7B-69D8E280AF08}"/>
              </a:ext>
            </a:extLst>
          </p:cNvPr>
          <p:cNvSpPr/>
          <p:nvPr/>
        </p:nvSpPr>
        <p:spPr>
          <a:xfrm>
            <a:off x="10628196" y="1035656"/>
            <a:ext cx="1563248" cy="369332"/>
          </a:xfrm>
          <a:prstGeom prst="rect">
            <a:avLst/>
          </a:prstGeom>
        </p:spPr>
        <p:txBody>
          <a:bodyPr wrap="none">
            <a:spAutoFit/>
          </a:bodyPr>
          <a:lstStyle/>
          <a:p>
            <a:r>
              <a:rPr lang="en-US" b="1" dirty="0">
                <a:solidFill>
                  <a:srgbClr val="00B050"/>
                </a:solidFill>
                <a:latin typeface="Courier New" panose="02070309020205020404" pitchFamily="49" charset="0"/>
                <a:cs typeface="Courier New" panose="02070309020205020404" pitchFamily="49" charset="0"/>
              </a:rPr>
              <a:t>0x</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01</a:t>
            </a:r>
            <a:r>
              <a:rPr lang="en-US" b="1" dirty="0">
                <a:solidFill>
                  <a:srgbClr val="0070C0"/>
                </a:solidFill>
                <a:latin typeface="Courier New" panose="02070309020205020404" pitchFamily="49" charset="0"/>
                <a:cs typeface="Courier New" panose="02070309020205020404" pitchFamily="49" charset="0"/>
              </a:rPr>
              <a:t>00</a:t>
            </a:r>
            <a:r>
              <a:rPr lang="en-US" b="1" dirty="0">
                <a:solidFill>
                  <a:srgbClr val="00B050"/>
                </a:solidFill>
                <a:latin typeface="Courier New" panose="02070309020205020404" pitchFamily="49" charset="0"/>
                <a:cs typeface="Courier New" panose="02070309020205020404" pitchFamily="49" charset="0"/>
              </a:rPr>
              <a:t>34</a:t>
            </a:r>
          </a:p>
        </p:txBody>
      </p:sp>
      <p:sp>
        <p:nvSpPr>
          <p:cNvPr id="85" name="TextBox 84">
            <a:extLst>
              <a:ext uri="{FF2B5EF4-FFF2-40B4-BE49-F238E27FC236}">
                <a16:creationId xmlns:a16="http://schemas.microsoft.com/office/drawing/2014/main" id="{0450E742-07C0-5846-9276-50220E717352}"/>
              </a:ext>
            </a:extLst>
          </p:cNvPr>
          <p:cNvSpPr txBox="1"/>
          <p:nvPr/>
        </p:nvSpPr>
        <p:spPr>
          <a:xfrm>
            <a:off x="9385029" y="552362"/>
            <a:ext cx="1056700" cy="369332"/>
          </a:xfrm>
          <a:prstGeom prst="rect">
            <a:avLst/>
          </a:prstGeom>
          <a:noFill/>
        </p:spPr>
        <p:txBody>
          <a:bodyPr wrap="none" rtlCol="0">
            <a:spAutoFit/>
          </a:bodyPr>
          <a:lstStyle/>
          <a:p>
            <a:r>
              <a:rPr lang="en-US" dirty="0">
                <a:solidFill>
                  <a:srgbClr val="0070C0"/>
                </a:solidFill>
              </a:rPr>
              <a:t>contents</a:t>
            </a:r>
          </a:p>
        </p:txBody>
      </p:sp>
      <p:sp>
        <p:nvSpPr>
          <p:cNvPr id="86" name="TextBox 85">
            <a:extLst>
              <a:ext uri="{FF2B5EF4-FFF2-40B4-BE49-F238E27FC236}">
                <a16:creationId xmlns:a16="http://schemas.microsoft.com/office/drawing/2014/main" id="{C8DA5927-A771-B448-B6C1-A0B483B2A00F}"/>
              </a:ext>
            </a:extLst>
          </p:cNvPr>
          <p:cNvSpPr txBox="1"/>
          <p:nvPr/>
        </p:nvSpPr>
        <p:spPr>
          <a:xfrm>
            <a:off x="10348990" y="272806"/>
            <a:ext cx="1975766" cy="338554"/>
          </a:xfrm>
          <a:prstGeom prst="rect">
            <a:avLst/>
          </a:prstGeom>
          <a:noFill/>
        </p:spPr>
        <p:txBody>
          <a:bodyPr wrap="square" rtlCol="0">
            <a:spAutoFit/>
          </a:bodyPr>
          <a:lstStyle/>
          <a:p>
            <a:r>
              <a:rPr lang="en-US" sz="1600" dirty="0">
                <a:solidFill>
                  <a:srgbClr val="0070C0"/>
                </a:solidFill>
              </a:rPr>
              <a:t>High Word address</a:t>
            </a:r>
          </a:p>
        </p:txBody>
      </p:sp>
      <p:sp>
        <p:nvSpPr>
          <p:cNvPr id="98" name="TextBox 97">
            <a:extLst>
              <a:ext uri="{FF2B5EF4-FFF2-40B4-BE49-F238E27FC236}">
                <a16:creationId xmlns:a16="http://schemas.microsoft.com/office/drawing/2014/main" id="{AF4F5E4E-8879-5348-8BFE-33F87CEFB5DE}"/>
              </a:ext>
            </a:extLst>
          </p:cNvPr>
          <p:cNvSpPr txBox="1"/>
          <p:nvPr/>
        </p:nvSpPr>
        <p:spPr>
          <a:xfrm>
            <a:off x="9212424" y="291949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99" name="TextBox 98">
            <a:extLst>
              <a:ext uri="{FF2B5EF4-FFF2-40B4-BE49-F238E27FC236}">
                <a16:creationId xmlns:a16="http://schemas.microsoft.com/office/drawing/2014/main" id="{4848B3F7-4595-4349-AEB1-F76B02AFC623}"/>
              </a:ext>
            </a:extLst>
          </p:cNvPr>
          <p:cNvSpPr txBox="1"/>
          <p:nvPr/>
        </p:nvSpPr>
        <p:spPr>
          <a:xfrm>
            <a:off x="9212424" y="25193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0" name="TextBox 99">
            <a:extLst>
              <a:ext uri="{FF2B5EF4-FFF2-40B4-BE49-F238E27FC236}">
                <a16:creationId xmlns:a16="http://schemas.microsoft.com/office/drawing/2014/main" id="{72F94DAE-87E4-624A-94C1-D2B9F6439106}"/>
              </a:ext>
            </a:extLst>
          </p:cNvPr>
          <p:cNvSpPr txBox="1"/>
          <p:nvPr/>
        </p:nvSpPr>
        <p:spPr>
          <a:xfrm>
            <a:off x="9212424" y="21192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1" name="TextBox 100">
            <a:extLst>
              <a:ext uri="{FF2B5EF4-FFF2-40B4-BE49-F238E27FC236}">
                <a16:creationId xmlns:a16="http://schemas.microsoft.com/office/drawing/2014/main" id="{6CA8CC6E-5621-D74C-9BEE-9D627C14B003}"/>
              </a:ext>
            </a:extLst>
          </p:cNvPr>
          <p:cNvSpPr txBox="1"/>
          <p:nvPr/>
        </p:nvSpPr>
        <p:spPr>
          <a:xfrm>
            <a:off x="9212424" y="411898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2" name="TextBox 101">
            <a:extLst>
              <a:ext uri="{FF2B5EF4-FFF2-40B4-BE49-F238E27FC236}">
                <a16:creationId xmlns:a16="http://schemas.microsoft.com/office/drawing/2014/main" id="{B3040CED-C902-FB48-A450-D482F6BBEB44}"/>
              </a:ext>
            </a:extLst>
          </p:cNvPr>
          <p:cNvSpPr txBox="1"/>
          <p:nvPr/>
        </p:nvSpPr>
        <p:spPr>
          <a:xfrm>
            <a:off x="9212424" y="371887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3" name="TextBox 102">
            <a:extLst>
              <a:ext uri="{FF2B5EF4-FFF2-40B4-BE49-F238E27FC236}">
                <a16:creationId xmlns:a16="http://schemas.microsoft.com/office/drawing/2014/main" id="{5CBFB30F-A8BB-F048-A8AA-44303208B703}"/>
              </a:ext>
            </a:extLst>
          </p:cNvPr>
          <p:cNvSpPr txBox="1"/>
          <p:nvPr/>
        </p:nvSpPr>
        <p:spPr>
          <a:xfrm>
            <a:off x="9212424" y="33187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4" name="TextBox 103">
            <a:extLst>
              <a:ext uri="{FF2B5EF4-FFF2-40B4-BE49-F238E27FC236}">
                <a16:creationId xmlns:a16="http://schemas.microsoft.com/office/drawing/2014/main" id="{4AD53894-0B7B-0C47-99A1-9CC211D38186}"/>
              </a:ext>
            </a:extLst>
          </p:cNvPr>
          <p:cNvSpPr txBox="1"/>
          <p:nvPr/>
        </p:nvSpPr>
        <p:spPr>
          <a:xfrm>
            <a:off x="9212424" y="531848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5" name="TextBox 104">
            <a:extLst>
              <a:ext uri="{FF2B5EF4-FFF2-40B4-BE49-F238E27FC236}">
                <a16:creationId xmlns:a16="http://schemas.microsoft.com/office/drawing/2014/main" id="{866DE50C-6720-C34A-AD3A-C0DA5381A9AD}"/>
              </a:ext>
            </a:extLst>
          </p:cNvPr>
          <p:cNvSpPr txBox="1"/>
          <p:nvPr/>
        </p:nvSpPr>
        <p:spPr>
          <a:xfrm>
            <a:off x="9212424" y="491837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6" name="TextBox 105">
            <a:extLst>
              <a:ext uri="{FF2B5EF4-FFF2-40B4-BE49-F238E27FC236}">
                <a16:creationId xmlns:a16="http://schemas.microsoft.com/office/drawing/2014/main" id="{CE54DCD5-C5D6-6E44-B3A8-8CE883BC2FD3}"/>
              </a:ext>
            </a:extLst>
          </p:cNvPr>
          <p:cNvSpPr txBox="1"/>
          <p:nvPr/>
        </p:nvSpPr>
        <p:spPr>
          <a:xfrm>
            <a:off x="9212424" y="4518260"/>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8" name="TextBox 107">
            <a:extLst>
              <a:ext uri="{FF2B5EF4-FFF2-40B4-BE49-F238E27FC236}">
                <a16:creationId xmlns:a16="http://schemas.microsoft.com/office/drawing/2014/main" id="{1BAA591D-71B4-F543-B11D-B3B41D1D7BC5}"/>
              </a:ext>
            </a:extLst>
          </p:cNvPr>
          <p:cNvSpPr txBox="1"/>
          <p:nvPr/>
        </p:nvSpPr>
        <p:spPr>
          <a:xfrm>
            <a:off x="9212424" y="611786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sp>
        <p:nvSpPr>
          <p:cNvPr id="109" name="TextBox 108">
            <a:extLst>
              <a:ext uri="{FF2B5EF4-FFF2-40B4-BE49-F238E27FC236}">
                <a16:creationId xmlns:a16="http://schemas.microsoft.com/office/drawing/2014/main" id="{5310AB60-335B-3D4A-AF3F-88444580E543}"/>
              </a:ext>
            </a:extLst>
          </p:cNvPr>
          <p:cNvSpPr txBox="1"/>
          <p:nvPr/>
        </p:nvSpPr>
        <p:spPr>
          <a:xfrm>
            <a:off x="9212424" y="5717755"/>
            <a:ext cx="1401910" cy="400110"/>
          </a:xfrm>
          <a:prstGeom prst="rect">
            <a:avLst/>
          </a:prstGeom>
          <a:noFill/>
          <a:ln w="25400">
            <a:solidFill>
              <a:schemeClr val="accent6"/>
            </a:solidFill>
          </a:ln>
        </p:spPr>
        <p:txBody>
          <a:bodyPr wrap="square" rtlCol="0">
            <a:spAutoFit/>
          </a:bodyPr>
          <a:lstStyle/>
          <a:p>
            <a:endParaRPr lang="en-US" sz="2000" b="1" dirty="0">
              <a:latin typeface="Courier" pitchFamily="2" charset="0"/>
              <a:cs typeface="Courier New" panose="02070309020205020404" pitchFamily="49" charset="0"/>
            </a:endParaRPr>
          </a:p>
        </p:txBody>
      </p:sp>
      <p:grpSp>
        <p:nvGrpSpPr>
          <p:cNvPr id="7" name="Group 6">
            <a:extLst>
              <a:ext uri="{FF2B5EF4-FFF2-40B4-BE49-F238E27FC236}">
                <a16:creationId xmlns:a16="http://schemas.microsoft.com/office/drawing/2014/main" id="{FC115F96-0006-2242-84A7-B5FAA7C12D9E}"/>
              </a:ext>
            </a:extLst>
          </p:cNvPr>
          <p:cNvGrpSpPr/>
          <p:nvPr/>
        </p:nvGrpSpPr>
        <p:grpSpPr>
          <a:xfrm>
            <a:off x="7406948" y="1900316"/>
            <a:ext cx="1791614" cy="369332"/>
            <a:chOff x="7140062" y="1164753"/>
            <a:chExt cx="1791614" cy="369332"/>
          </a:xfrm>
        </p:grpSpPr>
        <p:sp>
          <p:nvSpPr>
            <p:cNvPr id="5" name="TextBox 4">
              <a:extLst>
                <a:ext uri="{FF2B5EF4-FFF2-40B4-BE49-F238E27FC236}">
                  <a16:creationId xmlns:a16="http://schemas.microsoft.com/office/drawing/2014/main" id="{ECE37146-4FCB-504C-B608-B82EAC43A90F}"/>
                </a:ext>
              </a:extLst>
            </p:cNvPr>
            <p:cNvSpPr txBox="1"/>
            <p:nvPr/>
          </p:nvSpPr>
          <p:spPr>
            <a:xfrm>
              <a:off x="7140062" y="1164753"/>
              <a:ext cx="1364476" cy="369332"/>
            </a:xfrm>
            <a:prstGeom prst="rect">
              <a:avLst/>
            </a:prstGeom>
            <a:solidFill>
              <a:schemeClr val="bg2"/>
            </a:solidFill>
            <a:ln>
              <a:solidFill>
                <a:schemeClr val="bg1">
                  <a:lumMod val="50000"/>
                </a:schemeClr>
              </a:solidFill>
            </a:ln>
          </p:spPr>
          <p:txBody>
            <a:bodyPr wrap="none" rtlCol="0">
              <a:spAutoFit/>
            </a:bodyPr>
            <a:lstStyle/>
            <a:p>
              <a:r>
                <a:rPr lang="en-US" dirty="0">
                  <a:solidFill>
                    <a:srgbClr val="0070C0"/>
                  </a:solidFill>
                </a:rPr>
                <a:t>top of stack</a:t>
              </a:r>
            </a:p>
          </p:txBody>
        </p:sp>
        <p:sp>
          <p:nvSpPr>
            <p:cNvPr id="6" name="Right Arrow 5">
              <a:extLst>
                <a:ext uri="{FF2B5EF4-FFF2-40B4-BE49-F238E27FC236}">
                  <a16:creationId xmlns:a16="http://schemas.microsoft.com/office/drawing/2014/main" id="{E8B64764-3E30-AB4D-9F21-5BFC621B34AF}"/>
                </a:ext>
              </a:extLst>
            </p:cNvPr>
            <p:cNvSpPr/>
            <p:nvPr/>
          </p:nvSpPr>
          <p:spPr>
            <a:xfrm>
              <a:off x="8518400" y="1245897"/>
              <a:ext cx="413276" cy="200055"/>
            </a:xfrm>
            <a:prstGeom prst="rightArrow">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B2B1FB45-5EDA-5145-8F99-7CDC97904075}"/>
              </a:ext>
            </a:extLst>
          </p:cNvPr>
          <p:cNvGrpSpPr/>
          <p:nvPr/>
        </p:nvGrpSpPr>
        <p:grpSpPr>
          <a:xfrm>
            <a:off x="1914252" y="3566455"/>
            <a:ext cx="3424289" cy="631957"/>
            <a:chOff x="7096083" y="1182268"/>
            <a:chExt cx="3424289" cy="631957"/>
          </a:xfrm>
          <a:solidFill>
            <a:schemeClr val="accent4">
              <a:lumMod val="20000"/>
              <a:lumOff val="80000"/>
            </a:schemeClr>
          </a:solidFill>
        </p:grpSpPr>
        <p:sp>
          <p:nvSpPr>
            <p:cNvPr id="111" name="TextBox 110">
              <a:extLst>
                <a:ext uri="{FF2B5EF4-FFF2-40B4-BE49-F238E27FC236}">
                  <a16:creationId xmlns:a16="http://schemas.microsoft.com/office/drawing/2014/main" id="{B4158AA6-A1D6-0748-8C4A-432E22D1A7E1}"/>
                </a:ext>
              </a:extLst>
            </p:cNvPr>
            <p:cNvSpPr txBox="1"/>
            <p:nvPr/>
          </p:nvSpPr>
          <p:spPr>
            <a:xfrm>
              <a:off x="7096083" y="1182268"/>
              <a:ext cx="3424289" cy="369332"/>
            </a:xfrm>
            <a:prstGeom prst="rect">
              <a:avLst/>
            </a:prstGeom>
            <a:solidFill>
              <a:schemeClr val="bg1">
                <a:lumMod val="95000"/>
              </a:schemeClr>
            </a:solidFill>
            <a:ln>
              <a:solidFill>
                <a:schemeClr val="accent1"/>
              </a:solidFill>
            </a:ln>
          </p:spPr>
          <p:txBody>
            <a:bodyPr wrap="square" rtlCol="0">
              <a:spAutoFit/>
            </a:bodyPr>
            <a:lstStyle/>
            <a:p>
              <a:r>
                <a:rPr lang="en-US" dirty="0">
                  <a:solidFill>
                    <a:srgbClr val="0070C0"/>
                  </a:solidFill>
                </a:rPr>
                <a:t>push (</a:t>
              </a:r>
              <a:r>
                <a:rPr lang="en-US" dirty="0" err="1">
                  <a:solidFill>
                    <a:srgbClr val="0070C0"/>
                  </a:solidFill>
                </a:rPr>
                <a:t>sp</a:t>
              </a:r>
              <a:r>
                <a:rPr lang="en-US" dirty="0">
                  <a:solidFill>
                    <a:srgbClr val="0070C0"/>
                  </a:solidFill>
                </a:rPr>
                <a:t> - element size) &amp; write</a:t>
              </a:r>
            </a:p>
          </p:txBody>
        </p:sp>
        <p:sp>
          <p:nvSpPr>
            <p:cNvPr id="112" name="Right Arrow 111">
              <a:extLst>
                <a:ext uri="{FF2B5EF4-FFF2-40B4-BE49-F238E27FC236}">
                  <a16:creationId xmlns:a16="http://schemas.microsoft.com/office/drawing/2014/main" id="{02114021-6965-E541-8CBF-9542E9E6FA52}"/>
                </a:ext>
              </a:extLst>
            </p:cNvPr>
            <p:cNvSpPr/>
            <p:nvPr/>
          </p:nvSpPr>
          <p:spPr>
            <a:xfrm rot="5400000">
              <a:off x="8553855" y="1587354"/>
              <a:ext cx="253686"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 name="Group 112">
            <a:extLst>
              <a:ext uri="{FF2B5EF4-FFF2-40B4-BE49-F238E27FC236}">
                <a16:creationId xmlns:a16="http://schemas.microsoft.com/office/drawing/2014/main" id="{00884534-DF6F-6542-B833-7FD903A95728}"/>
              </a:ext>
            </a:extLst>
          </p:cNvPr>
          <p:cNvGrpSpPr/>
          <p:nvPr/>
        </p:nvGrpSpPr>
        <p:grpSpPr>
          <a:xfrm>
            <a:off x="2171027" y="5184246"/>
            <a:ext cx="2655680" cy="623217"/>
            <a:chOff x="6734696" y="920134"/>
            <a:chExt cx="2655680" cy="623217"/>
          </a:xfrm>
          <a:solidFill>
            <a:schemeClr val="accent4">
              <a:lumMod val="20000"/>
              <a:lumOff val="80000"/>
            </a:schemeClr>
          </a:solidFill>
        </p:grpSpPr>
        <p:sp>
          <p:nvSpPr>
            <p:cNvPr id="114" name="TextBox 113">
              <a:extLst>
                <a:ext uri="{FF2B5EF4-FFF2-40B4-BE49-F238E27FC236}">
                  <a16:creationId xmlns:a16="http://schemas.microsoft.com/office/drawing/2014/main" id="{D57F002A-634A-CB4A-92A0-13A98676C0E4}"/>
                </a:ext>
              </a:extLst>
            </p:cNvPr>
            <p:cNvSpPr txBox="1"/>
            <p:nvPr/>
          </p:nvSpPr>
          <p:spPr>
            <a:xfrm>
              <a:off x="6734696" y="1174019"/>
              <a:ext cx="2655680" cy="369332"/>
            </a:xfrm>
            <a:prstGeom prst="rect">
              <a:avLst/>
            </a:prstGeom>
            <a:solidFill>
              <a:schemeClr val="bg1">
                <a:lumMod val="95000"/>
              </a:schemeClr>
            </a:solidFill>
            <a:ln>
              <a:solidFill>
                <a:schemeClr val="accent1"/>
              </a:solidFill>
            </a:ln>
          </p:spPr>
          <p:txBody>
            <a:bodyPr wrap="square" rtlCol="0">
              <a:spAutoFit/>
            </a:bodyPr>
            <a:lstStyle/>
            <a:p>
              <a:pPr algn="ctr"/>
              <a:r>
                <a:rPr lang="en-US" dirty="0">
                  <a:solidFill>
                    <a:srgbClr val="0070C0"/>
                  </a:solidFill>
                </a:rPr>
                <a:t>pop (</a:t>
              </a:r>
              <a:r>
                <a:rPr lang="en-US" dirty="0" err="1">
                  <a:solidFill>
                    <a:srgbClr val="0070C0"/>
                  </a:solidFill>
                </a:rPr>
                <a:t>sp</a:t>
              </a:r>
              <a:r>
                <a:rPr lang="en-US" dirty="0">
                  <a:solidFill>
                    <a:srgbClr val="0070C0"/>
                  </a:solidFill>
                </a:rPr>
                <a:t> + element size)</a:t>
              </a:r>
            </a:p>
          </p:txBody>
        </p:sp>
        <p:sp>
          <p:nvSpPr>
            <p:cNvPr id="115" name="Right Arrow 114">
              <a:extLst>
                <a:ext uri="{FF2B5EF4-FFF2-40B4-BE49-F238E27FC236}">
                  <a16:creationId xmlns:a16="http://schemas.microsoft.com/office/drawing/2014/main" id="{BDE6CA97-214A-1449-BB7C-618050B0F9DC}"/>
                </a:ext>
              </a:extLst>
            </p:cNvPr>
            <p:cNvSpPr/>
            <p:nvPr/>
          </p:nvSpPr>
          <p:spPr>
            <a:xfrm rot="16200000">
              <a:off x="7944532" y="938110"/>
              <a:ext cx="236008" cy="200055"/>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D3E3D76F-2099-9D4F-ACAC-5CD4DC2AB5AE}"/>
              </a:ext>
            </a:extLst>
          </p:cNvPr>
          <p:cNvSpPr txBox="1"/>
          <p:nvPr/>
        </p:nvSpPr>
        <p:spPr>
          <a:xfrm>
            <a:off x="9564825" y="1734549"/>
            <a:ext cx="825867" cy="369332"/>
          </a:xfrm>
          <a:prstGeom prst="rect">
            <a:avLst/>
          </a:prstGeom>
          <a:noFill/>
        </p:spPr>
        <p:txBody>
          <a:bodyPr wrap="none" rtlCol="0">
            <a:spAutoFit/>
          </a:bodyPr>
          <a:lstStyle/>
          <a:p>
            <a:r>
              <a:rPr lang="en-US" b="1" dirty="0">
                <a:solidFill>
                  <a:srgbClr val="0070C0"/>
                </a:solidFill>
              </a:rPr>
              <a:t>0x100</a:t>
            </a:r>
          </a:p>
        </p:txBody>
      </p:sp>
      <p:sp>
        <p:nvSpPr>
          <p:cNvPr id="128" name="TextBox 127">
            <a:extLst>
              <a:ext uri="{FF2B5EF4-FFF2-40B4-BE49-F238E27FC236}">
                <a16:creationId xmlns:a16="http://schemas.microsoft.com/office/drawing/2014/main" id="{A49F3CA1-1497-C54F-9675-CE39225EFE5C}"/>
              </a:ext>
            </a:extLst>
          </p:cNvPr>
          <p:cNvSpPr txBox="1"/>
          <p:nvPr/>
        </p:nvSpPr>
        <p:spPr>
          <a:xfrm>
            <a:off x="9561328" y="1310512"/>
            <a:ext cx="825867" cy="369332"/>
          </a:xfrm>
          <a:prstGeom prst="rect">
            <a:avLst/>
          </a:prstGeom>
          <a:noFill/>
        </p:spPr>
        <p:txBody>
          <a:bodyPr wrap="none" rtlCol="0">
            <a:spAutoFit/>
          </a:bodyPr>
          <a:lstStyle/>
          <a:p>
            <a:r>
              <a:rPr lang="en-US" b="1" dirty="0">
                <a:solidFill>
                  <a:srgbClr val="0070C0"/>
                </a:solidFill>
              </a:rPr>
              <a:t>0x101</a:t>
            </a:r>
          </a:p>
        </p:txBody>
      </p:sp>
      <p:sp>
        <p:nvSpPr>
          <p:cNvPr id="129" name="TextBox 128">
            <a:extLst>
              <a:ext uri="{FF2B5EF4-FFF2-40B4-BE49-F238E27FC236}">
                <a16:creationId xmlns:a16="http://schemas.microsoft.com/office/drawing/2014/main" id="{3069A7F1-1D13-EB41-9304-4F57CB2EF2C1}"/>
              </a:ext>
            </a:extLst>
          </p:cNvPr>
          <p:cNvSpPr txBox="1"/>
          <p:nvPr/>
        </p:nvSpPr>
        <p:spPr>
          <a:xfrm>
            <a:off x="9391530" y="925791"/>
            <a:ext cx="825867" cy="369332"/>
          </a:xfrm>
          <a:prstGeom prst="rect">
            <a:avLst/>
          </a:prstGeom>
          <a:noFill/>
        </p:spPr>
        <p:txBody>
          <a:bodyPr wrap="none" rtlCol="0">
            <a:spAutoFit/>
          </a:bodyPr>
          <a:lstStyle/>
          <a:p>
            <a:r>
              <a:rPr lang="en-US" b="1" dirty="0">
                <a:solidFill>
                  <a:srgbClr val="0070C0"/>
                </a:solidFill>
              </a:rPr>
              <a:t>0x102</a:t>
            </a:r>
          </a:p>
        </p:txBody>
      </p:sp>
      <p:grpSp>
        <p:nvGrpSpPr>
          <p:cNvPr id="13" name="Group 12">
            <a:extLst>
              <a:ext uri="{FF2B5EF4-FFF2-40B4-BE49-F238E27FC236}">
                <a16:creationId xmlns:a16="http://schemas.microsoft.com/office/drawing/2014/main" id="{3136E0DE-FB1D-C040-9A3C-A1AD00CDD2A8}"/>
              </a:ext>
            </a:extLst>
          </p:cNvPr>
          <p:cNvGrpSpPr/>
          <p:nvPr/>
        </p:nvGrpSpPr>
        <p:grpSpPr>
          <a:xfrm>
            <a:off x="8071383" y="2161387"/>
            <a:ext cx="1118011" cy="4356588"/>
            <a:chOff x="7124489" y="4118985"/>
            <a:chExt cx="1118011" cy="4356588"/>
          </a:xfrm>
        </p:grpSpPr>
        <p:sp>
          <p:nvSpPr>
            <p:cNvPr id="11" name="Left Brace 10">
              <a:extLst>
                <a:ext uri="{FF2B5EF4-FFF2-40B4-BE49-F238E27FC236}">
                  <a16:creationId xmlns:a16="http://schemas.microsoft.com/office/drawing/2014/main" id="{B16C67D7-B3C0-9F45-9C80-30F3F2F80231}"/>
                </a:ext>
              </a:extLst>
            </p:cNvPr>
            <p:cNvSpPr/>
            <p:nvPr/>
          </p:nvSpPr>
          <p:spPr>
            <a:xfrm>
              <a:off x="7935871" y="4118985"/>
              <a:ext cx="306629" cy="435658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 name="TextBox 11">
              <a:extLst>
                <a:ext uri="{FF2B5EF4-FFF2-40B4-BE49-F238E27FC236}">
                  <a16:creationId xmlns:a16="http://schemas.microsoft.com/office/drawing/2014/main" id="{5AEF7AE7-5634-514D-938C-1AD0E45559E5}"/>
                </a:ext>
              </a:extLst>
            </p:cNvPr>
            <p:cNvSpPr txBox="1"/>
            <p:nvPr/>
          </p:nvSpPr>
          <p:spPr>
            <a:xfrm>
              <a:off x="7124489" y="6076583"/>
              <a:ext cx="811382" cy="430887"/>
            </a:xfrm>
            <a:prstGeom prst="rect">
              <a:avLst/>
            </a:prstGeom>
            <a:noFill/>
          </p:spPr>
          <p:txBody>
            <a:bodyPr wrap="square" rtlCol="0">
              <a:spAutoFit/>
            </a:bodyPr>
            <a:lstStyle/>
            <a:p>
              <a:r>
                <a:rPr lang="en-US" sz="1100" b="1" dirty="0">
                  <a:solidFill>
                    <a:srgbClr val="0070C0"/>
                  </a:solidFill>
                </a:rPr>
                <a:t>eligible for reuse</a:t>
              </a:r>
            </a:p>
          </p:txBody>
        </p:sp>
      </p:grpSp>
      <p:sp>
        <p:nvSpPr>
          <p:cNvPr id="65" name="TextBox 64">
            <a:extLst>
              <a:ext uri="{FF2B5EF4-FFF2-40B4-BE49-F238E27FC236}">
                <a16:creationId xmlns:a16="http://schemas.microsoft.com/office/drawing/2014/main" id="{A056BEB6-F2EB-0F4B-956F-F3609DC50CD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Down Arrow 3">
            <a:extLst>
              <a:ext uri="{FF2B5EF4-FFF2-40B4-BE49-F238E27FC236}">
                <a16:creationId xmlns:a16="http://schemas.microsoft.com/office/drawing/2014/main" id="{466B161D-738E-9645-8929-BF3CB85E2420}"/>
              </a:ext>
            </a:extLst>
          </p:cNvPr>
          <p:cNvSpPr/>
          <p:nvPr/>
        </p:nvSpPr>
        <p:spPr>
          <a:xfrm>
            <a:off x="11172311" y="572559"/>
            <a:ext cx="374872"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26A52AB7-E139-86CB-C762-5F27DF658116}"/>
              </a:ext>
            </a:extLst>
          </p:cNvPr>
          <p:cNvGrpSpPr/>
          <p:nvPr/>
        </p:nvGrpSpPr>
        <p:grpSpPr>
          <a:xfrm>
            <a:off x="7860990" y="941891"/>
            <a:ext cx="1337572" cy="1161990"/>
            <a:chOff x="7124489" y="5725255"/>
            <a:chExt cx="1337572" cy="1161990"/>
          </a:xfrm>
        </p:grpSpPr>
        <p:sp>
          <p:nvSpPr>
            <p:cNvPr id="14" name="Left Brace 13">
              <a:extLst>
                <a:ext uri="{FF2B5EF4-FFF2-40B4-BE49-F238E27FC236}">
                  <a16:creationId xmlns:a16="http://schemas.microsoft.com/office/drawing/2014/main" id="{2978BA82-D410-CFD0-C3FD-CA26239E0528}"/>
                </a:ext>
              </a:extLst>
            </p:cNvPr>
            <p:cNvSpPr/>
            <p:nvPr/>
          </p:nvSpPr>
          <p:spPr>
            <a:xfrm>
              <a:off x="7935871" y="5725255"/>
              <a:ext cx="526190" cy="116199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4CF2B0AE-E140-8EF1-781F-0B7E2619F0A8}"/>
                </a:ext>
              </a:extLst>
            </p:cNvPr>
            <p:cNvSpPr txBox="1"/>
            <p:nvPr/>
          </p:nvSpPr>
          <p:spPr>
            <a:xfrm>
              <a:off x="7124489" y="6170415"/>
              <a:ext cx="811382" cy="261610"/>
            </a:xfrm>
            <a:prstGeom prst="rect">
              <a:avLst/>
            </a:prstGeom>
            <a:noFill/>
          </p:spPr>
          <p:txBody>
            <a:bodyPr wrap="square" rtlCol="0">
              <a:spAutoFit/>
            </a:bodyPr>
            <a:lstStyle/>
            <a:p>
              <a:r>
                <a:rPr lang="en-US" sz="1100" b="1" dirty="0">
                  <a:solidFill>
                    <a:srgbClr val="0070C0"/>
                  </a:solidFill>
                </a:rPr>
                <a:t>allocated</a:t>
              </a:r>
            </a:p>
          </p:txBody>
        </p:sp>
      </p:grpSp>
    </p:spTree>
    <p:extLst>
      <p:ext uri="{BB962C8B-B14F-4D97-AF65-F5344CB8AC3E}">
        <p14:creationId xmlns:p14="http://schemas.microsoft.com/office/powerpoint/2010/main" val="771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8C4E3-6E14-BA48-8224-6B5C5577A93B}"/>
              </a:ext>
            </a:extLst>
          </p:cNvPr>
          <p:cNvSpPr>
            <a:spLocks noGrp="1"/>
          </p:cNvSpPr>
          <p:nvPr>
            <p:ph type="title"/>
          </p:nvPr>
        </p:nvSpPr>
        <p:spPr>
          <a:xfrm>
            <a:off x="587375" y="-1731"/>
            <a:ext cx="10515600" cy="488949"/>
          </a:xfrm>
        </p:spPr>
        <p:txBody>
          <a:bodyPr/>
          <a:lstStyle/>
          <a:p>
            <a:r>
              <a:rPr lang="en-US" dirty="0"/>
              <a:t>Function Calls, Parameters and Locals: Requirements</a:t>
            </a:r>
          </a:p>
        </p:txBody>
      </p:sp>
      <p:sp>
        <p:nvSpPr>
          <p:cNvPr id="3" name="Content Placeholder 2">
            <a:extLst>
              <a:ext uri="{FF2B5EF4-FFF2-40B4-BE49-F238E27FC236}">
                <a16:creationId xmlns:a16="http://schemas.microsoft.com/office/drawing/2014/main" id="{20449DBC-8C25-3C4D-B19A-52D97C9F9EBD}"/>
              </a:ext>
            </a:extLst>
          </p:cNvPr>
          <p:cNvSpPr>
            <a:spLocks noGrp="1"/>
          </p:cNvSpPr>
          <p:nvPr>
            <p:ph sz="quarter" idx="16"/>
          </p:nvPr>
        </p:nvSpPr>
        <p:spPr>
          <a:xfrm>
            <a:off x="57856" y="487218"/>
            <a:ext cx="4713929" cy="6126064"/>
          </a:xfrm>
          <a:solidFill>
            <a:schemeClr val="bg1">
              <a:lumMod val="95000"/>
            </a:schemeClr>
          </a:solidFill>
          <a:ln>
            <a:solidFill>
              <a:schemeClr val="bg1">
                <a:lumMod val="75000"/>
              </a:schemeClr>
            </a:solidFill>
          </a:ln>
        </p:spPr>
        <p:txBody>
          <a:bodyPr/>
          <a:lstStyle/>
          <a:p>
            <a:pPr lvl="1">
              <a:lnSpc>
                <a:spcPct val="70000"/>
              </a:lnSpc>
              <a:buFontTx/>
              <a:buNone/>
            </a:pPr>
            <a:r>
              <a:rPr lang="en-US" altLang="en-US" sz="1600" dirty="0">
                <a:latin typeface="Consolas" panose="020B0609020204030204" pitchFamily="49" charset="0"/>
                <a:cs typeface="Consolas" panose="020B0609020204030204" pitchFamily="49" charset="0"/>
              </a:rPr>
              <a:t>int </a:t>
            </a:r>
          </a:p>
          <a:p>
            <a:pPr lvl="1">
              <a:lnSpc>
                <a:spcPct val="70000"/>
              </a:lnSpc>
              <a:buFontTx/>
              <a:buNone/>
            </a:pPr>
            <a:r>
              <a:rPr lang="en-US" altLang="en-US" sz="1600" dirty="0">
                <a:latin typeface="Consolas" panose="020B0609020204030204" pitchFamily="49" charset="0"/>
                <a:cs typeface="Consolas" panose="020B0609020204030204" pitchFamily="49" charset="0"/>
              </a:rPr>
              <a:t>main(int </a:t>
            </a:r>
            <a:r>
              <a:rPr lang="en-US" altLang="en-US" sz="1600" dirty="0" err="1">
                <a:latin typeface="Consolas" panose="020B0609020204030204" pitchFamily="49" charset="0"/>
                <a:cs typeface="Consolas" panose="020B0609020204030204" pitchFamily="49" charset="0"/>
              </a:rPr>
              <a:t>argc</a:t>
            </a:r>
            <a:r>
              <a:rPr lang="en-US" altLang="en-US" sz="1600" dirty="0">
                <a:latin typeface="Consolas" panose="020B0609020204030204" pitchFamily="49" charset="0"/>
                <a:cs typeface="Consolas" panose="020B0609020204030204" pitchFamily="49" charset="0"/>
              </a:rPr>
              <a:t>, char *</a:t>
            </a:r>
            <a:r>
              <a:rPr lang="en-US" altLang="en-US" sz="1600" dirty="0" err="1">
                <a:latin typeface="Consolas" panose="020B0609020204030204" pitchFamily="49" charset="0"/>
                <a:cs typeface="Consolas" panose="020B0609020204030204" pitchFamily="49" charset="0"/>
              </a:rPr>
              <a:t>argv</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solidFill>
                  <a:srgbClr val="0070C0"/>
                </a:solidFill>
                <a:latin typeface="Consolas" panose="020B0609020204030204" pitchFamily="49" charset="0"/>
                <a:cs typeface="Consolas" panose="020B0609020204030204" pitchFamily="49" charset="0"/>
              </a:rPr>
              <a:t>    </a:t>
            </a:r>
            <a:r>
              <a:rPr lang="en-US" altLang="en-US" sz="1600" dirty="0">
                <a:latin typeface="Consolas" panose="020B0609020204030204" pitchFamily="49" charset="0"/>
                <a:cs typeface="Consolas" panose="020B0609020204030204" pitchFamily="49" charset="0"/>
              </a:rPr>
              <a:t>int x, z = 4;</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    x = a(z);</a:t>
            </a:r>
          </a:p>
          <a:p>
            <a:pPr lvl="1">
              <a:lnSpc>
                <a:spcPct val="70000"/>
              </a:lnSpc>
              <a:buFontTx/>
              <a:buNone/>
            </a:pPr>
            <a:r>
              <a:rPr lang="en-US" altLang="en-US" sz="1600" dirty="0">
                <a:latin typeface="Consolas" panose="020B0609020204030204" pitchFamily="49" charset="0"/>
                <a:cs typeface="Consolas" panose="020B0609020204030204" pitchFamily="49" charset="0"/>
              </a:rPr>
              <a:t>	  z = </a:t>
            </a:r>
            <a:r>
              <a:rPr lang="en-US" altLang="en-US" sz="1600" dirty="0">
                <a:solidFill>
                  <a:srgbClr val="FF0000"/>
                </a:solidFill>
                <a:latin typeface="Consolas" panose="020B0609020204030204" pitchFamily="49" charset="0"/>
                <a:cs typeface="Consolas" panose="020B0609020204030204" pitchFamily="49" charset="0"/>
              </a:rPr>
              <a:t>b(z);</a:t>
            </a:r>
          </a:p>
          <a:p>
            <a:pPr lvl="1">
              <a:lnSpc>
                <a:spcPct val="70000"/>
              </a:lnSpc>
              <a:buFontTx/>
              <a:buNone/>
            </a:pPr>
            <a:r>
              <a:rPr lang="en-US" altLang="en-US" sz="1600" dirty="0">
                <a:latin typeface="Consolas" panose="020B0609020204030204" pitchFamily="49" charset="0"/>
                <a:cs typeface="Consolas" panose="020B0609020204030204" pitchFamily="49" charset="0"/>
              </a:rPr>
              <a:t>    return EXIT_SUCCESS;</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a(int n)</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int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 = 0;</a:t>
            </a:r>
          </a:p>
          <a:p>
            <a:pPr lvl="1">
              <a:lnSpc>
                <a:spcPct val="70000"/>
              </a:lnSpc>
              <a:buFontTx/>
              <a:buNone/>
            </a:pPr>
            <a:r>
              <a:rPr lang="en-US" altLang="en-US" sz="1600" dirty="0">
                <a:latin typeface="Consolas" panose="020B0609020204030204" pitchFamily="49" charset="0"/>
                <a:cs typeface="Consolas" panose="020B0609020204030204" pitchFamily="49" charset="0"/>
              </a:rPr>
              <a:t>    if (n == 1)</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err="1">
                <a:solidFill>
                  <a:srgbClr val="FF0000"/>
                </a:solidFill>
                <a:latin typeface="Consolas" panose="020B0609020204030204" pitchFamily="49" charset="0"/>
                <a:cs typeface="Consolas" panose="020B0609020204030204" pitchFamily="49" charset="0"/>
              </a:rPr>
              <a:t>i</a:t>
            </a:r>
            <a:r>
              <a:rPr lang="en-US" altLang="en-US" sz="1600" dirty="0">
                <a:solidFill>
                  <a:srgbClr val="FF0000"/>
                </a:solidFill>
                <a:latin typeface="Consolas" panose="020B0609020204030204" pitchFamily="49" charset="0"/>
                <a:cs typeface="Consolas" panose="020B0609020204030204" pitchFamily="49" charset="0"/>
              </a:rPr>
              <a:t> = b(n);</a:t>
            </a:r>
          </a:p>
          <a:p>
            <a:pPr lvl="1">
              <a:lnSpc>
                <a:spcPct val="70000"/>
              </a:lnSpc>
              <a:buFontTx/>
              <a:buNone/>
            </a:pPr>
            <a:r>
              <a:rPr lang="en-US" altLang="en-US" sz="1600" dirty="0">
                <a:latin typeface="Consolas" panose="020B0609020204030204" pitchFamily="49" charset="0"/>
                <a:cs typeface="Consolas" panose="020B0609020204030204" pitchFamily="49" charset="0"/>
              </a:rPr>
              <a:t>    return </a:t>
            </a:r>
            <a:r>
              <a:rPr lang="en-US" altLang="en-US" sz="1600" dirty="0" err="1">
                <a:latin typeface="Consolas" panose="020B0609020204030204" pitchFamily="49" charset="0"/>
                <a:cs typeface="Consolas" panose="020B0609020204030204" pitchFamily="49" charset="0"/>
              </a:rPr>
              <a:t>i</a:t>
            </a: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endParaRPr lang="en-US" altLang="en-US" sz="1600" dirty="0">
              <a:latin typeface="Consolas" panose="020B0609020204030204" pitchFamily="49" charset="0"/>
              <a:cs typeface="Consolas" panose="020B0609020204030204" pitchFamily="49" charset="0"/>
            </a:endParaRPr>
          </a:p>
          <a:p>
            <a:pPr lvl="1">
              <a:lnSpc>
                <a:spcPct val="70000"/>
              </a:lnSpc>
              <a:buFontTx/>
              <a:buNone/>
            </a:pPr>
            <a:r>
              <a:rPr lang="en-US" altLang="en-US" sz="1600" dirty="0">
                <a:latin typeface="Consolas" panose="020B0609020204030204" pitchFamily="49" charset="0"/>
                <a:cs typeface="Consolas" panose="020B0609020204030204" pitchFamily="49" charset="0"/>
              </a:rPr>
              <a:t>int</a:t>
            </a:r>
          </a:p>
          <a:p>
            <a:pPr lvl="1">
              <a:lnSpc>
                <a:spcPct val="70000"/>
              </a:lnSpc>
              <a:buFontTx/>
              <a:buNone/>
            </a:pPr>
            <a:r>
              <a:rPr lang="en-US" altLang="en-US" sz="1600" dirty="0">
                <a:latin typeface="Consolas" panose="020B0609020204030204" pitchFamily="49" charset="0"/>
                <a:cs typeface="Consolas" panose="020B0609020204030204" pitchFamily="49" charset="0"/>
              </a:rPr>
              <a:t>b(int m)</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a:p>
            <a:pPr lvl="1">
              <a:lnSpc>
                <a:spcPct val="70000"/>
              </a:lnSpc>
              <a:buFontTx/>
              <a:buNone/>
            </a:pPr>
            <a:r>
              <a:rPr lang="en-US" altLang="en-US" sz="1600" dirty="0">
                <a:latin typeface="Consolas" panose="020B0609020204030204" pitchFamily="49" charset="0"/>
                <a:cs typeface="Consolas" panose="020B0609020204030204" pitchFamily="49" charset="0"/>
              </a:rPr>
              <a:t>    </a:t>
            </a:r>
            <a:r>
              <a:rPr lang="en-US" altLang="en-US" sz="1600" dirty="0">
                <a:solidFill>
                  <a:srgbClr val="0070C0"/>
                </a:solidFill>
                <a:latin typeface="Consolas" panose="020B0609020204030204" pitchFamily="49" charset="0"/>
                <a:cs typeface="Consolas" panose="020B0609020204030204" pitchFamily="49" charset="0"/>
              </a:rPr>
              <a:t>return m+1</a:t>
            </a:r>
            <a:r>
              <a:rPr lang="en-US" altLang="en-US" sz="1600" dirty="0">
                <a:latin typeface="Consolas" panose="020B0609020204030204" pitchFamily="49" charset="0"/>
                <a:cs typeface="Consolas" panose="020B0609020204030204" pitchFamily="49" charset="0"/>
              </a:rPr>
              <a:t>; </a:t>
            </a:r>
          </a:p>
          <a:p>
            <a:pPr lvl="1">
              <a:lnSpc>
                <a:spcPct val="70000"/>
              </a:lnSpc>
              <a:buFontTx/>
              <a:buNone/>
            </a:pPr>
            <a:r>
              <a:rPr lang="en-US" altLang="en-US" sz="1600" dirty="0">
                <a:solidFill>
                  <a:srgbClr val="FF0000"/>
                </a:solidFill>
                <a:latin typeface="Consolas" panose="020B0609020204030204" pitchFamily="49" charset="0"/>
                <a:cs typeface="Consolas" panose="020B0609020204030204" pitchFamily="49" charset="0"/>
              </a:rPr>
              <a:t>/* the return cannot be done with a branch */</a:t>
            </a:r>
          </a:p>
          <a:p>
            <a:pPr lvl="1">
              <a:lnSpc>
                <a:spcPct val="70000"/>
              </a:lnSpc>
              <a:buFontTx/>
              <a:buNone/>
            </a:pPr>
            <a:r>
              <a:rPr lang="en-US" altLang="en-US" sz="1600" dirty="0">
                <a:latin typeface="Consolas" panose="020B0609020204030204" pitchFamily="49" charset="0"/>
                <a:cs typeface="Consolas" panose="020B0609020204030204" pitchFamily="49" charset="0"/>
              </a:rPr>
              <a:t>}</a:t>
            </a:r>
          </a:p>
        </p:txBody>
      </p:sp>
      <p:sp>
        <p:nvSpPr>
          <p:cNvPr id="6" name="Content Placeholder 5">
            <a:extLst>
              <a:ext uri="{FF2B5EF4-FFF2-40B4-BE49-F238E27FC236}">
                <a16:creationId xmlns:a16="http://schemas.microsoft.com/office/drawing/2014/main" id="{B77AC766-A2B1-EA45-BC8B-C8B77A516E7F}"/>
              </a:ext>
            </a:extLst>
          </p:cNvPr>
          <p:cNvSpPr>
            <a:spLocks noGrp="1"/>
          </p:cNvSpPr>
          <p:nvPr>
            <p:ph sz="quarter" idx="17"/>
          </p:nvPr>
        </p:nvSpPr>
        <p:spPr>
          <a:xfrm>
            <a:off x="4849305" y="1133097"/>
            <a:ext cx="7078473" cy="5001485"/>
          </a:xfrm>
          <a:solidFill>
            <a:schemeClr val="accent4">
              <a:lumMod val="20000"/>
              <a:lumOff val="80000"/>
            </a:schemeClr>
          </a:solidFill>
          <a:ln>
            <a:solidFill>
              <a:schemeClr val="accent1"/>
            </a:solidFill>
          </a:ln>
        </p:spPr>
        <p:txBody>
          <a:bodyPr/>
          <a:lstStyle/>
          <a:p>
            <a:pPr>
              <a:lnSpc>
                <a:spcPct val="100000"/>
              </a:lnSpc>
            </a:pPr>
            <a:r>
              <a:rPr lang="en-US" sz="2200" dirty="0"/>
              <a:t> Since </a:t>
            </a:r>
            <a:r>
              <a:rPr lang="en-US" sz="2200" dirty="0">
                <a:solidFill>
                  <a:srgbClr val="FF0000"/>
                </a:solidFill>
              </a:rPr>
              <a:t>b() </a:t>
            </a:r>
            <a:r>
              <a:rPr lang="en-US" sz="2200" dirty="0"/>
              <a:t>is called both by main and a() how does the </a:t>
            </a:r>
            <a:r>
              <a:rPr lang="en-US" sz="2200" b="1" dirty="0">
                <a:solidFill>
                  <a:srgbClr val="0070C0"/>
                </a:solidFill>
              </a:rPr>
              <a:t>return m+1 </a:t>
            </a:r>
            <a:r>
              <a:rPr lang="en-US" sz="2200" b="1" dirty="0"/>
              <a:t>statement in b() know where to return to? (Obviously, it cannot be a branch)</a:t>
            </a:r>
          </a:p>
          <a:p>
            <a:pPr>
              <a:lnSpc>
                <a:spcPct val="100000"/>
              </a:lnSpc>
            </a:pPr>
            <a:r>
              <a:rPr lang="en-US" sz="2200" dirty="0"/>
              <a:t>Where are the parameters (</a:t>
            </a:r>
            <a:r>
              <a:rPr lang="en-US" sz="2200" dirty="0" err="1"/>
              <a:t>args</a:t>
            </a:r>
            <a:r>
              <a:rPr lang="en-US" sz="2200" dirty="0"/>
              <a:t>) to a function stored so the function has a copy that it can alter?</a:t>
            </a:r>
          </a:p>
          <a:p>
            <a:pPr>
              <a:lnSpc>
                <a:spcPct val="100000"/>
              </a:lnSpc>
            </a:pPr>
            <a:r>
              <a:rPr lang="en-US" sz="2200" dirty="0"/>
              <a:t>Where is the return value from a function call stored?</a:t>
            </a:r>
          </a:p>
          <a:p>
            <a:pPr>
              <a:lnSpc>
                <a:spcPct val="100000"/>
              </a:lnSpc>
            </a:pPr>
            <a:r>
              <a:rPr lang="en-US" sz="2200" dirty="0"/>
              <a:t>How are Automatic variables</a:t>
            </a:r>
            <a:r>
              <a:rPr lang="en-US" sz="2200" i="1" dirty="0"/>
              <a:t> </a:t>
            </a:r>
            <a:r>
              <a:rPr lang="en-US" sz="2200" i="1" dirty="0">
                <a:solidFill>
                  <a:srgbClr val="0070C0"/>
                </a:solidFill>
              </a:rPr>
              <a:t>lifetime</a:t>
            </a:r>
            <a:r>
              <a:rPr lang="en-US" sz="2200" i="1" dirty="0"/>
              <a:t> </a:t>
            </a:r>
            <a:r>
              <a:rPr lang="en-US" sz="2200" dirty="0"/>
              <a:t>and</a:t>
            </a:r>
            <a:r>
              <a:rPr lang="en-US" sz="2200" i="1" dirty="0"/>
              <a:t> </a:t>
            </a:r>
            <a:r>
              <a:rPr lang="en-US" sz="2200" i="1" dirty="0">
                <a:solidFill>
                  <a:srgbClr val="0070C0"/>
                </a:solidFill>
              </a:rPr>
              <a:t>scope</a:t>
            </a:r>
            <a:r>
              <a:rPr lang="en-US" sz="2200" i="1" dirty="0"/>
              <a:t> </a:t>
            </a:r>
            <a:r>
              <a:rPr lang="en-US" sz="2200" b="1" dirty="0">
                <a:solidFill>
                  <a:srgbClr val="0070C0"/>
                </a:solidFill>
              </a:rPr>
              <a:t>implemented</a:t>
            </a:r>
            <a:r>
              <a:rPr lang="en-US" sz="2200" i="1" dirty="0"/>
              <a:t>?</a:t>
            </a:r>
          </a:p>
          <a:p>
            <a:pPr lvl="1"/>
            <a:r>
              <a:rPr lang="en-US" sz="2200" dirty="0">
                <a:solidFill>
                  <a:schemeClr val="accent5"/>
                </a:solidFill>
              </a:rPr>
              <a:t>When you enter a variables scope: </a:t>
            </a:r>
            <a:r>
              <a:rPr lang="en-US" sz="2200" dirty="0"/>
              <a:t>memory is allocated for the variables</a:t>
            </a:r>
          </a:p>
          <a:p>
            <a:pPr lvl="1"/>
            <a:r>
              <a:rPr lang="en-US" sz="2200" dirty="0">
                <a:solidFill>
                  <a:schemeClr val="accent5"/>
                </a:solidFill>
              </a:rPr>
              <a:t>When you leave a variable scope</a:t>
            </a:r>
            <a:r>
              <a:rPr lang="en-US" sz="2200" dirty="0"/>
              <a:t>: memory lifetime is ended (memory can be reused -- deallocated) – </a:t>
            </a:r>
            <a:r>
              <a:rPr lang="en-US" sz="2200" dirty="0">
                <a:solidFill>
                  <a:srgbClr val="FF0000"/>
                </a:solidFill>
              </a:rPr>
              <a:t>contents are </a:t>
            </a:r>
            <a:r>
              <a:rPr lang="en-US" sz="2200" b="1" dirty="0">
                <a:solidFill>
                  <a:srgbClr val="FF0000"/>
                </a:solidFill>
              </a:rPr>
              <a:t>no longer valid</a:t>
            </a:r>
          </a:p>
        </p:txBody>
      </p:sp>
      <p:sp>
        <p:nvSpPr>
          <p:cNvPr id="7" name="TextBox 6">
            <a:extLst>
              <a:ext uri="{FF2B5EF4-FFF2-40B4-BE49-F238E27FC236}">
                <a16:creationId xmlns:a16="http://schemas.microsoft.com/office/drawing/2014/main" id="{438A2B1D-ED97-E94F-97F4-09435A6428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 name="Left Arrow 3">
            <a:extLst>
              <a:ext uri="{FF2B5EF4-FFF2-40B4-BE49-F238E27FC236}">
                <a16:creationId xmlns:a16="http://schemas.microsoft.com/office/drawing/2014/main" id="{C56011B9-7A03-7407-CECB-2B7FBA5CEC13}"/>
              </a:ext>
            </a:extLst>
          </p:cNvPr>
          <p:cNvSpPr/>
          <p:nvPr/>
        </p:nvSpPr>
        <p:spPr>
          <a:xfrm>
            <a:off x="2023880" y="1842052"/>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Left Arrow 4">
            <a:extLst>
              <a:ext uri="{FF2B5EF4-FFF2-40B4-BE49-F238E27FC236}">
                <a16:creationId xmlns:a16="http://schemas.microsoft.com/office/drawing/2014/main" id="{E8202306-3CDA-12FC-E937-74BB658DB3FA}"/>
              </a:ext>
            </a:extLst>
          </p:cNvPr>
          <p:cNvSpPr/>
          <p:nvPr/>
        </p:nvSpPr>
        <p:spPr>
          <a:xfrm>
            <a:off x="2414819" y="3936119"/>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0FF342C7-06CC-DFC3-1B7D-041B3D18BF7F}"/>
              </a:ext>
            </a:extLst>
          </p:cNvPr>
          <p:cNvSpPr/>
          <p:nvPr/>
        </p:nvSpPr>
        <p:spPr>
          <a:xfrm>
            <a:off x="2182906" y="5582501"/>
            <a:ext cx="781879" cy="29154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14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80776" y="482916"/>
            <a:ext cx="11038021" cy="464764"/>
          </a:xfrm>
        </p:spPr>
        <p:txBody>
          <a:bodyPr/>
          <a:lstStyle/>
          <a:p>
            <a:r>
              <a:rPr lang="en-US" dirty="0"/>
              <a:t>Using </a:t>
            </a:r>
            <a:r>
              <a:rPr lang="en-US" dirty="0" err="1"/>
              <a:t>fopen</a:t>
            </a:r>
            <a:r>
              <a:rPr lang="en-US" dirty="0"/>
              <a:t>() </a:t>
            </a:r>
            <a:br>
              <a:rPr lang="en-US" dirty="0"/>
            </a:br>
            <a:r>
              <a:rPr lang="en-US" dirty="0"/>
              <a:t>and </a:t>
            </a:r>
            <a:r>
              <a:rPr lang="en-US" dirty="0" err="1"/>
              <a:t>fclose</a:t>
            </a:r>
            <a:r>
              <a:rPr lang="en-US" dirty="0"/>
              <a:t>()</a:t>
            </a:r>
          </a:p>
        </p:txBody>
      </p:sp>
      <p:sp>
        <p:nvSpPr>
          <p:cNvPr id="4" name="Rounded Rectangle 3">
            <a:extLst>
              <a:ext uri="{FF2B5EF4-FFF2-40B4-BE49-F238E27FC236}">
                <a16:creationId xmlns:a16="http://schemas.microsoft.com/office/drawing/2014/main" id="{74500214-6BE8-6147-AF51-BB50E8E4050D}"/>
              </a:ext>
            </a:extLst>
          </p:cNvPr>
          <p:cNvSpPr/>
          <p:nvPr/>
        </p:nvSpPr>
        <p:spPr bwMode="auto">
          <a:xfrm>
            <a:off x="3138888" y="206135"/>
            <a:ext cx="7965650" cy="6445730"/>
          </a:xfrm>
          <a:prstGeom prst="roundRect">
            <a:avLst>
              <a:gd name="adj" fmla="val 1805"/>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0" rIns="91440" bIns="45720" numCol="1" rtlCol="0" anchor="t" anchorCtr="0" compatLnSpc="1">
            <a:prstTxWarp prst="textNoShape">
              <a:avLst/>
            </a:prstTxWarp>
            <a:noAutofit/>
          </a:bodyPr>
          <a:lstStyle/>
          <a:p>
            <a:r>
              <a:rPr lang="en-US" sz="1400" dirty="0">
                <a:solidFill>
                  <a:srgbClr val="000000"/>
                </a:solidFill>
                <a:effectLst/>
                <a:latin typeface="Menlo" panose="020B0609030804020204" pitchFamily="49" charset="0"/>
              </a:rPr>
              <a:t>int main(int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char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FILE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int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a:t>
            </a:r>
            <a:br>
              <a:rPr lang="en-US" sz="1400" dirty="0">
                <a:solidFill>
                  <a:srgbClr val="000000"/>
                </a:solidFill>
                <a:effectLst/>
                <a:latin typeface="Menlo" panose="020B0609030804020204" pitchFamily="49" charset="0"/>
              </a:rPr>
            </a:br>
            <a:endParaRPr lang="en-US" sz="1400" dirty="0">
              <a:solidFill>
                <a:srgbClr val="000000"/>
              </a:solidFill>
              <a:effectLst/>
              <a:latin typeface="Menlo" panose="020B0609030804020204" pitchFamily="49" charset="0"/>
            </a:endParaRP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argc</a:t>
            </a:r>
            <a:r>
              <a:rPr lang="en-US" sz="1400" dirty="0">
                <a:solidFill>
                  <a:srgbClr val="000000"/>
                </a:solidFill>
                <a:effectLst/>
                <a:latin typeface="Menlo" panose="020B0609030804020204" pitchFamily="49" charset="0"/>
              </a:rPr>
              <a:t> != 3)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"%s requires two </a:t>
            </a:r>
            <a:r>
              <a:rPr lang="en-US" sz="1400" dirty="0" err="1">
                <a:solidFill>
                  <a:srgbClr val="000000"/>
                </a:solidFill>
                <a:effectLst/>
                <a:latin typeface="Menlo" panose="020B0609030804020204" pitchFamily="49" charset="0"/>
              </a:rPr>
              <a:t>args</a:t>
            </a:r>
            <a:r>
              <a:rPr lang="en-US" sz="1400" dirty="0">
                <a:solidFill>
                  <a:srgbClr val="000000"/>
                </a:solidFill>
                <a:effectLst/>
                <a:latin typeface="Menlo" panose="020B0609030804020204" pitchFamily="49" charset="0"/>
              </a:rPr>
              <a:t>\n", </a:t>
            </a:r>
            <a:r>
              <a:rPr lang="en-US" sz="1400" dirty="0" err="1">
                <a:solidFill>
                  <a:srgbClr val="000000"/>
                </a:solidFill>
                <a:effectLst/>
                <a:latin typeface="Menlo" panose="020B0609030804020204" pitchFamily="49" charset="0"/>
              </a:rPr>
              <a:t>argv</a:t>
            </a:r>
            <a:r>
              <a:rPr lang="en-US" sz="1400" dirty="0">
                <a:solidFill>
                  <a:srgbClr val="000000"/>
                </a:solidFill>
                <a:effectLst/>
                <a:latin typeface="Menlo" panose="020B0609030804020204" pitchFamily="49" charset="0"/>
              </a:rPr>
              <a:t>[0]);</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input file for read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(*(argv+1), "r"))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read failed\n");</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  Open the output file for write </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 =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(*(argv+2), "w")) == NULL)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a:t>
            </a:r>
            <a:r>
              <a:rPr lang="en-US" sz="1400" dirty="0" err="1">
                <a:solidFill>
                  <a:srgbClr val="000000"/>
                </a:solidFill>
                <a:effectLst/>
                <a:latin typeface="Menlo" panose="020B0609030804020204" pitchFamily="49" charset="0"/>
              </a:rPr>
              <a:t>fopen</a:t>
            </a:r>
            <a:r>
              <a:rPr lang="en-US" sz="1400" dirty="0">
                <a:solidFill>
                  <a:srgbClr val="000000"/>
                </a:solidFill>
                <a:effectLst/>
                <a:latin typeface="Menlo" panose="020B0609030804020204" pitchFamily="49" charset="0"/>
              </a:rPr>
              <a:t> for write failed\n");</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copy(</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infp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fclose</a:t>
            </a:r>
            <a:r>
              <a:rPr lang="en-US" sz="1400" dirty="0">
                <a:solidFill>
                  <a:srgbClr val="000000"/>
                </a:solidFill>
                <a:effectLst/>
                <a:latin typeface="Menlo" panose="020B0609030804020204" pitchFamily="49" charset="0"/>
              </a:rPr>
              <a:t>(</a:t>
            </a:r>
            <a:r>
              <a:rPr lang="en-US" sz="1400" dirty="0" err="1">
                <a:solidFill>
                  <a:srgbClr val="000000"/>
                </a:solidFill>
                <a:effectLst/>
                <a:latin typeface="Menlo" panose="020B0609030804020204" pitchFamily="49" charset="0"/>
              </a:rPr>
              <a:t>outfp</a:t>
            </a:r>
            <a:r>
              <a:rPr lang="en-US" sz="1400" dirty="0">
                <a:solidFill>
                  <a:srgbClr val="000000"/>
                </a:solidFill>
                <a:effectLst/>
                <a:latin typeface="Menlo" panose="020B0609030804020204" pitchFamily="49" charset="0"/>
              </a:rPr>
              <a:t>);</a:t>
            </a:r>
          </a:p>
          <a:p>
            <a:r>
              <a:rPr lang="en-US" sz="1400" dirty="0">
                <a:solidFill>
                  <a:srgbClr val="000000"/>
                </a:solidFill>
                <a:effectLst/>
                <a:latin typeface="Menlo" panose="020B0609030804020204" pitchFamily="49" charset="0"/>
              </a:rPr>
              <a:t>    if (</a:t>
            </a:r>
            <a:r>
              <a:rPr lang="en-US" sz="1400" dirty="0" err="1">
                <a:solidFill>
                  <a:srgbClr val="000000"/>
                </a:solidFill>
                <a:effectLst/>
                <a:latin typeface="Menlo" panose="020B0609030804020204" pitchFamily="49" charset="0"/>
              </a:rPr>
              <a:t>reslt</a:t>
            </a:r>
            <a:r>
              <a:rPr lang="en-US" sz="1400" dirty="0">
                <a:solidFill>
                  <a:srgbClr val="000000"/>
                </a:solidFill>
                <a:effectLst/>
                <a:latin typeface="Menlo" panose="020B0609030804020204" pitchFamily="49" charset="0"/>
              </a:rPr>
              <a:t> != 0) {</a:t>
            </a:r>
          </a:p>
          <a:p>
            <a:r>
              <a:rPr lang="en-US" sz="1400" dirty="0">
                <a:solidFill>
                  <a:srgbClr val="000000"/>
                </a:solidFill>
                <a:effectLst/>
                <a:latin typeface="Menlo" panose="020B0609030804020204" pitchFamily="49" charset="0"/>
              </a:rPr>
              <a:t>        </a:t>
            </a:r>
            <a:r>
              <a:rPr lang="en-US" sz="1400" dirty="0" err="1">
                <a:solidFill>
                  <a:srgbClr val="000000"/>
                </a:solidFill>
                <a:effectLst/>
                <a:latin typeface="Menlo" panose="020B0609030804020204" pitchFamily="49" charset="0"/>
              </a:rPr>
              <a:t>fprintf</a:t>
            </a:r>
            <a:r>
              <a:rPr lang="en-US" sz="1400" dirty="0">
                <a:solidFill>
                  <a:srgbClr val="000000"/>
                </a:solidFill>
                <a:effectLst/>
                <a:latin typeface="Menlo" panose="020B0609030804020204" pitchFamily="49" charset="0"/>
              </a:rPr>
              <a:t>(stderr, "copy %s to %s failed\n", *(argv+1), *(argv+2));</a:t>
            </a:r>
          </a:p>
          <a:p>
            <a:r>
              <a:rPr lang="en-US" sz="1400" dirty="0">
                <a:solidFill>
                  <a:srgbClr val="000000"/>
                </a:solidFill>
                <a:effectLst/>
                <a:latin typeface="Menlo" panose="020B0609030804020204" pitchFamily="49" charset="0"/>
              </a:rPr>
              <a:t>        return EXIT_FAILURE;</a:t>
            </a:r>
          </a:p>
          <a:p>
            <a:r>
              <a:rPr lang="en-US" sz="1400" dirty="0">
                <a:solidFill>
                  <a:srgbClr val="000000"/>
                </a:solidFill>
                <a:effectLst/>
                <a:latin typeface="Menlo" panose="020B0609030804020204" pitchFamily="49" charset="0"/>
              </a:rPr>
              <a:t>    }</a:t>
            </a:r>
          </a:p>
          <a:p>
            <a:r>
              <a:rPr lang="en-US" sz="1400" dirty="0">
                <a:solidFill>
                  <a:srgbClr val="000000"/>
                </a:solidFill>
                <a:effectLst/>
                <a:latin typeface="Menlo" panose="020B0609030804020204" pitchFamily="49" charset="0"/>
              </a:rPr>
              <a:t>    return EXIT_SUCCESS;</a:t>
            </a:r>
          </a:p>
          <a:p>
            <a:r>
              <a:rPr lang="en-US" sz="1400" dirty="0">
                <a:solidFill>
                  <a:srgbClr val="000000"/>
                </a:solidFill>
                <a:effectLst/>
                <a:latin typeface="Menlo" panose="020B0609030804020204" pitchFamily="49" charset="0"/>
              </a:rPr>
              <a:t>}</a:t>
            </a:r>
          </a:p>
        </p:txBody>
      </p:sp>
      <p:sp>
        <p:nvSpPr>
          <p:cNvPr id="6" name="TextBox 5">
            <a:extLst>
              <a:ext uri="{FF2B5EF4-FFF2-40B4-BE49-F238E27FC236}">
                <a16:creationId xmlns:a16="http://schemas.microsoft.com/office/drawing/2014/main" id="{4F61E040-F2CE-794F-B24F-6E3ED9F48B0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3794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F948-2064-1BC2-5EA3-A0C1A5BDD761}"/>
              </a:ext>
            </a:extLst>
          </p:cNvPr>
          <p:cNvSpPr>
            <a:spLocks noGrp="1"/>
          </p:cNvSpPr>
          <p:nvPr>
            <p:ph type="title"/>
          </p:nvPr>
        </p:nvSpPr>
        <p:spPr>
          <a:xfrm>
            <a:off x="138050" y="72271"/>
            <a:ext cx="10515600" cy="715294"/>
          </a:xfrm>
        </p:spPr>
        <p:txBody>
          <a:bodyPr/>
          <a:lstStyle/>
          <a:p>
            <a:r>
              <a:rPr lang="en-US" dirty="0"/>
              <a:t>Stack Segment: Support of Functions</a:t>
            </a:r>
          </a:p>
        </p:txBody>
      </p:sp>
      <p:sp>
        <p:nvSpPr>
          <p:cNvPr id="3" name="Content Placeholder 2">
            <a:extLst>
              <a:ext uri="{FF2B5EF4-FFF2-40B4-BE49-F238E27FC236}">
                <a16:creationId xmlns:a16="http://schemas.microsoft.com/office/drawing/2014/main" id="{8D0215AC-4F42-4F33-207C-6F800F32D674}"/>
              </a:ext>
            </a:extLst>
          </p:cNvPr>
          <p:cNvSpPr>
            <a:spLocks noGrp="1"/>
          </p:cNvSpPr>
          <p:nvPr>
            <p:ph sz="quarter" idx="16"/>
          </p:nvPr>
        </p:nvSpPr>
        <p:spPr>
          <a:xfrm>
            <a:off x="184269" y="787565"/>
            <a:ext cx="8427582" cy="5728982"/>
          </a:xfrm>
          <a:solidFill>
            <a:schemeClr val="accent4">
              <a:lumMod val="20000"/>
              <a:lumOff val="80000"/>
            </a:schemeClr>
          </a:solidFill>
          <a:ln>
            <a:solidFill>
              <a:schemeClr val="accent1"/>
            </a:solidFill>
          </a:ln>
        </p:spPr>
        <p:txBody>
          <a:bodyPr/>
          <a:lstStyle/>
          <a:p>
            <a:r>
              <a:rPr lang="en-US" sz="2200" dirty="0">
                <a:cs typeface="Courier New" panose="02070309020205020404" pitchFamily="49" charset="0"/>
              </a:rPr>
              <a:t>The stack consists of a series of </a:t>
            </a:r>
            <a:r>
              <a:rPr lang="en-US" sz="2200" i="1" dirty="0">
                <a:solidFill>
                  <a:srgbClr val="2C895B"/>
                </a:solidFill>
                <a:cs typeface="Courier New" panose="02070309020205020404" pitchFamily="49" charset="0"/>
              </a:rPr>
              <a:t>"stack frames" </a:t>
            </a:r>
            <a:r>
              <a:rPr lang="en-US" sz="2200" dirty="0">
                <a:cs typeface="Courier New" panose="02070309020205020404" pitchFamily="49" charset="0"/>
              </a:rPr>
              <a:t>or </a:t>
            </a:r>
            <a:r>
              <a:rPr lang="en-US" sz="2200" i="1" dirty="0">
                <a:solidFill>
                  <a:srgbClr val="2C895B"/>
                </a:solidFill>
                <a:cs typeface="Courier New" panose="02070309020205020404" pitchFamily="49" charset="0"/>
              </a:rPr>
              <a:t>"activation frames"</a:t>
            </a:r>
            <a:r>
              <a:rPr lang="en-US" sz="2200" dirty="0">
                <a:cs typeface="Courier New" panose="02070309020205020404" pitchFamily="49" charset="0"/>
              </a:rPr>
              <a:t>, one is </a:t>
            </a:r>
            <a:r>
              <a:rPr lang="en-US" sz="2200" dirty="0">
                <a:solidFill>
                  <a:srgbClr val="F3753F"/>
                </a:solidFill>
                <a:cs typeface="Courier New" panose="02070309020205020404" pitchFamily="49" charset="0"/>
              </a:rPr>
              <a:t>created</a:t>
            </a:r>
            <a:r>
              <a:rPr lang="en-US" sz="2200" dirty="0">
                <a:solidFill>
                  <a:schemeClr val="accent1"/>
                </a:solidFill>
                <a:cs typeface="Courier New" panose="02070309020205020404" pitchFamily="49" charset="0"/>
              </a:rPr>
              <a:t> each time a </a:t>
            </a:r>
            <a:r>
              <a:rPr lang="en-US" sz="2200" dirty="0">
                <a:solidFill>
                  <a:srgbClr val="7030A0"/>
                </a:solidFill>
                <a:cs typeface="Courier New" panose="02070309020205020404" pitchFamily="49" charset="0"/>
              </a:rPr>
              <a:t>function is called </a:t>
            </a:r>
            <a:r>
              <a:rPr lang="en-US" sz="2200" dirty="0">
                <a:solidFill>
                  <a:srgbClr val="C00000"/>
                </a:solidFill>
                <a:cs typeface="Courier New" panose="02070309020205020404" pitchFamily="49" charset="0"/>
              </a:rPr>
              <a:t>at runtime</a:t>
            </a:r>
          </a:p>
          <a:p>
            <a:r>
              <a:rPr lang="en-US" sz="2200" dirty="0">
                <a:cs typeface="Courier New" panose="02070309020205020404" pitchFamily="49" charset="0"/>
              </a:rPr>
              <a:t>Each </a:t>
            </a:r>
            <a:r>
              <a:rPr lang="en-US" sz="2200" dirty="0">
                <a:solidFill>
                  <a:srgbClr val="0070C0"/>
                </a:solidFill>
                <a:cs typeface="Courier New" panose="02070309020205020404" pitchFamily="49" charset="0"/>
              </a:rPr>
              <a:t>frame represents a function that is currently being executed</a:t>
            </a:r>
            <a:r>
              <a:rPr lang="en-US" sz="2200" dirty="0">
                <a:cs typeface="Courier New" panose="02070309020205020404" pitchFamily="49" charset="0"/>
              </a:rPr>
              <a:t> and </a:t>
            </a:r>
            <a:r>
              <a:rPr lang="en-US" sz="2200" dirty="0">
                <a:solidFill>
                  <a:srgbClr val="2C895B"/>
                </a:solidFill>
                <a:cs typeface="Courier New" panose="02070309020205020404" pitchFamily="49" charset="0"/>
              </a:rPr>
              <a:t>has not yet completed (why activation frame)</a:t>
            </a:r>
          </a:p>
          <a:p>
            <a:r>
              <a:rPr lang="en-US" sz="2200" dirty="0">
                <a:cs typeface="Courier New" panose="02070309020205020404" pitchFamily="49" charset="0"/>
              </a:rPr>
              <a:t>A function’s stack "frame" goes away when the function returns</a:t>
            </a:r>
          </a:p>
          <a:p>
            <a:pPr>
              <a:lnSpc>
                <a:spcPct val="100000"/>
              </a:lnSpc>
            </a:pPr>
            <a:r>
              <a:rPr lang="en-US" sz="2200" dirty="0"/>
              <a:t>Specifically, a </a:t>
            </a:r>
            <a:r>
              <a:rPr lang="en-US" sz="2200" dirty="0">
                <a:solidFill>
                  <a:schemeClr val="accent1"/>
                </a:solidFill>
              </a:rPr>
              <a:t>new stack frame is</a:t>
            </a:r>
          </a:p>
          <a:p>
            <a:pPr lvl="1"/>
            <a:r>
              <a:rPr lang="en-US" sz="2200" dirty="0"/>
              <a:t>allocated (</a:t>
            </a:r>
            <a:r>
              <a:rPr lang="en-US" sz="2200" b="1" dirty="0">
                <a:solidFill>
                  <a:srgbClr val="0070C0"/>
                </a:solidFill>
              </a:rPr>
              <a:t>pushed</a:t>
            </a:r>
            <a:r>
              <a:rPr lang="en-US" sz="2200" dirty="0"/>
              <a:t> on the stack) for each function call (</a:t>
            </a:r>
            <a:r>
              <a:rPr lang="en-US" sz="2200" dirty="0">
                <a:solidFill>
                  <a:srgbClr val="FF0000"/>
                </a:solidFill>
              </a:rPr>
              <a:t>contents are not implicitly zeroed</a:t>
            </a:r>
            <a:r>
              <a:rPr lang="en-US" sz="2200" dirty="0"/>
              <a:t>)</a:t>
            </a:r>
          </a:p>
          <a:p>
            <a:pPr lvl="1"/>
            <a:r>
              <a:rPr lang="en-US" sz="2200" dirty="0"/>
              <a:t>deallocated (</a:t>
            </a:r>
            <a:r>
              <a:rPr lang="en-US" sz="2200" b="1" dirty="0">
                <a:solidFill>
                  <a:srgbClr val="0070C0"/>
                </a:solidFill>
              </a:rPr>
              <a:t>popped</a:t>
            </a:r>
            <a:r>
              <a:rPr lang="en-US" sz="2200" dirty="0"/>
              <a:t> from the stack) on function return</a:t>
            </a:r>
          </a:p>
          <a:p>
            <a:r>
              <a:rPr lang="en-US" sz="2400" dirty="0">
                <a:solidFill>
                  <a:srgbClr val="2C895B"/>
                </a:solidFill>
              </a:rPr>
              <a:t>Stack frame </a:t>
            </a:r>
            <a:r>
              <a:rPr lang="en-US" sz="2400" dirty="0"/>
              <a:t>contains:</a:t>
            </a:r>
          </a:p>
          <a:p>
            <a:pPr lvl="1"/>
            <a:r>
              <a:rPr lang="en-US" sz="2200" dirty="0"/>
              <a:t>Local variables, parameters of function called</a:t>
            </a:r>
          </a:p>
          <a:p>
            <a:pPr lvl="1"/>
            <a:r>
              <a:rPr lang="en-US" sz="2200" dirty="0"/>
              <a:t>Where to return to which caller when the function completes (the return address)</a:t>
            </a:r>
            <a:endParaRPr lang="en-US" dirty="0">
              <a:cs typeface="Courier New" panose="02070309020205020404" pitchFamily="49" charset="0"/>
            </a:endParaRPr>
          </a:p>
          <a:p>
            <a:endParaRPr lang="en-US" dirty="0"/>
          </a:p>
        </p:txBody>
      </p:sp>
      <p:grpSp>
        <p:nvGrpSpPr>
          <p:cNvPr id="5" name="Group 4">
            <a:extLst>
              <a:ext uri="{FF2B5EF4-FFF2-40B4-BE49-F238E27FC236}">
                <a16:creationId xmlns:a16="http://schemas.microsoft.com/office/drawing/2014/main" id="{E7B1867D-9C06-D9EB-BEDA-FE8919018ACF}"/>
              </a:ext>
            </a:extLst>
          </p:cNvPr>
          <p:cNvGrpSpPr/>
          <p:nvPr/>
        </p:nvGrpSpPr>
        <p:grpSpPr>
          <a:xfrm>
            <a:off x="8359546" y="428406"/>
            <a:ext cx="1276422" cy="5978146"/>
            <a:chOff x="5391446" y="535470"/>
            <a:chExt cx="1557995" cy="5926892"/>
          </a:xfrm>
        </p:grpSpPr>
        <p:sp>
          <p:nvSpPr>
            <p:cNvPr id="6" name="TextBox 5">
              <a:extLst>
                <a:ext uri="{FF2B5EF4-FFF2-40B4-BE49-F238E27FC236}">
                  <a16:creationId xmlns:a16="http://schemas.microsoft.com/office/drawing/2014/main" id="{6DF01390-6FCB-D990-C959-4F77D48EF431}"/>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7" name="TextBox 6">
              <a:extLst>
                <a:ext uri="{FF2B5EF4-FFF2-40B4-BE49-F238E27FC236}">
                  <a16:creationId xmlns:a16="http://schemas.microsoft.com/office/drawing/2014/main" id="{E574E090-C12B-07D6-EB01-9ED82E6CD45E}"/>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8" name="Straight Arrow Connector 7">
              <a:extLst>
                <a:ext uri="{FF2B5EF4-FFF2-40B4-BE49-F238E27FC236}">
                  <a16:creationId xmlns:a16="http://schemas.microsoft.com/office/drawing/2014/main" id="{C3825094-E7C8-C20C-D8BE-A7B53EFD1993}"/>
                </a:ext>
              </a:extLst>
            </p:cNvPr>
            <p:cNvCxnSpPr>
              <a:cxnSpLocks/>
              <a:stCxn id="6" idx="2"/>
              <a:endCxn id="7"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9" name="TextBox 8">
              <a:extLst>
                <a:ext uri="{FF2B5EF4-FFF2-40B4-BE49-F238E27FC236}">
                  <a16:creationId xmlns:a16="http://schemas.microsoft.com/office/drawing/2014/main" id="{EE619B93-AB0A-7360-565C-371DFE7FE6D1}"/>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10" name="Group 9">
            <a:extLst>
              <a:ext uri="{FF2B5EF4-FFF2-40B4-BE49-F238E27FC236}">
                <a16:creationId xmlns:a16="http://schemas.microsoft.com/office/drawing/2014/main" id="{82EE018E-CFDC-058D-0A3F-C81BDD8AC544}"/>
              </a:ext>
            </a:extLst>
          </p:cNvPr>
          <p:cNvGrpSpPr/>
          <p:nvPr/>
        </p:nvGrpSpPr>
        <p:grpSpPr>
          <a:xfrm>
            <a:off x="9573567" y="346121"/>
            <a:ext cx="2526189" cy="6021446"/>
            <a:chOff x="6583680" y="1280160"/>
            <a:chExt cx="2377440" cy="5257800"/>
          </a:xfrm>
        </p:grpSpPr>
        <p:sp>
          <p:nvSpPr>
            <p:cNvPr id="11" name="Rectangle 7">
              <a:extLst>
                <a:ext uri="{FF2B5EF4-FFF2-40B4-BE49-F238E27FC236}">
                  <a16:creationId xmlns:a16="http://schemas.microsoft.com/office/drawing/2014/main" id="{F5743FB4-1088-0AFC-40B1-37AEEA80E631}"/>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12" name="Rectangle 11">
              <a:extLst>
                <a:ext uri="{FF2B5EF4-FFF2-40B4-BE49-F238E27FC236}">
                  <a16:creationId xmlns:a16="http://schemas.microsoft.com/office/drawing/2014/main" id="{AEE98908-4248-F0F8-65D4-CE79B1068039}"/>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13" name="Rectangle 12">
              <a:extLst>
                <a:ext uri="{FF2B5EF4-FFF2-40B4-BE49-F238E27FC236}">
                  <a16:creationId xmlns:a16="http://schemas.microsoft.com/office/drawing/2014/main" id="{1C28C3AA-AD37-40AE-F923-7D21C1EBB2B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14" name="Rectangle 13">
              <a:extLst>
                <a:ext uri="{FF2B5EF4-FFF2-40B4-BE49-F238E27FC236}">
                  <a16:creationId xmlns:a16="http://schemas.microsoft.com/office/drawing/2014/main" id="{1C4C7E39-127A-C6A6-1B88-429ABD88DAF1}"/>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15" name="Rectangle 14">
              <a:extLst>
                <a:ext uri="{FF2B5EF4-FFF2-40B4-BE49-F238E27FC236}">
                  <a16:creationId xmlns:a16="http://schemas.microsoft.com/office/drawing/2014/main" id="{0BD504BE-BEEC-64F6-CFC4-2A5D484A5DB3}"/>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16" name="Rectangle 15">
              <a:extLst>
                <a:ext uri="{FF2B5EF4-FFF2-40B4-BE49-F238E27FC236}">
                  <a16:creationId xmlns:a16="http://schemas.microsoft.com/office/drawing/2014/main" id="{596F8635-73E8-595F-7633-2F4A1B871AF6}"/>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17" name="Rectangle 16">
              <a:extLst>
                <a:ext uri="{FF2B5EF4-FFF2-40B4-BE49-F238E27FC236}">
                  <a16:creationId xmlns:a16="http://schemas.microsoft.com/office/drawing/2014/main" id="{F6F7B7E8-A8E4-FE12-D1DD-F4EDAFE4EE7F}"/>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18" name="Straight Arrow Connector 17">
              <a:extLst>
                <a:ext uri="{FF2B5EF4-FFF2-40B4-BE49-F238E27FC236}">
                  <a16:creationId xmlns:a16="http://schemas.microsoft.com/office/drawing/2014/main" id="{3FB26BA1-4013-98BF-A710-A67EC58C82E9}"/>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19" name="Straight Arrow Connector 18">
              <a:extLst>
                <a:ext uri="{FF2B5EF4-FFF2-40B4-BE49-F238E27FC236}">
                  <a16:creationId xmlns:a16="http://schemas.microsoft.com/office/drawing/2014/main" id="{DF9684C3-E8A5-39C7-417A-EFF385F4BE2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20" name="Straight Arrow Connector 19">
              <a:extLst>
                <a:ext uri="{FF2B5EF4-FFF2-40B4-BE49-F238E27FC236}">
                  <a16:creationId xmlns:a16="http://schemas.microsoft.com/office/drawing/2014/main" id="{18B7B864-81FA-2188-A436-E0773006EA93}"/>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21" name="Rectangle 20">
            <a:extLst>
              <a:ext uri="{FF2B5EF4-FFF2-40B4-BE49-F238E27FC236}">
                <a16:creationId xmlns:a16="http://schemas.microsoft.com/office/drawing/2014/main" id="{EABBD4E3-2B20-5769-A121-72EF41CA72AE}"/>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Tree>
    <p:extLst>
      <p:ext uri="{BB962C8B-B14F-4D97-AF65-F5344CB8AC3E}">
        <p14:creationId xmlns:p14="http://schemas.microsoft.com/office/powerpoint/2010/main" val="4916920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endParaRPr lang="en-US" altLang="en-US" sz="2000" dirty="0">
              <a:solidFill>
                <a:srgbClr val="FF0000"/>
              </a:solidFill>
              <a:latin typeface="Consolas" panose="020B0609020204030204" pitchFamily="49" charset="0"/>
            </a:endParaRP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Left Brace 2">
            <a:extLst>
              <a:ext uri="{FF2B5EF4-FFF2-40B4-BE49-F238E27FC236}">
                <a16:creationId xmlns:a16="http://schemas.microsoft.com/office/drawing/2014/main" id="{F3C2D3C9-2572-A240-82E1-3BA402C9EA74}"/>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4D3D372-26E4-9446-A972-52EB0F397A86}"/>
              </a:ext>
            </a:extLst>
          </p:cNvPr>
          <p:cNvSpPr txBox="1"/>
          <p:nvPr/>
        </p:nvSpPr>
        <p:spPr>
          <a:xfrm>
            <a:off x="7701009" y="2195679"/>
            <a:ext cx="1107996" cy="923330"/>
          </a:xfrm>
          <a:prstGeom prst="rect">
            <a:avLst/>
          </a:prstGeom>
          <a:noFill/>
        </p:spPr>
        <p:txBody>
          <a:bodyPr wrap="none" rtlCol="0">
            <a:spAutoFit/>
          </a:bodyPr>
          <a:lstStyle/>
          <a:p>
            <a:r>
              <a:rPr lang="en-US" dirty="0"/>
              <a:t>Stack</a:t>
            </a:r>
          </a:p>
          <a:p>
            <a:r>
              <a:rPr lang="en-US" dirty="0"/>
              <a:t>with one </a:t>
            </a:r>
          </a:p>
          <a:p>
            <a:r>
              <a:rPr lang="en-US" dirty="0"/>
              <a:t>frame</a:t>
            </a:r>
          </a:p>
        </p:txBody>
      </p:sp>
    </p:spTree>
    <p:extLst>
      <p:ext uri="{BB962C8B-B14F-4D97-AF65-F5344CB8AC3E}">
        <p14:creationId xmlns:p14="http://schemas.microsoft.com/office/powerpoint/2010/main" val="28609345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   </a:t>
            </a:r>
            <a:r>
              <a:rPr lang="en-US" b="0" dirty="0">
                <a:latin typeface="+mn-lt"/>
                <a:cs typeface="Courier New" panose="02070309020205020404" pitchFamily="49" charset="0"/>
              </a:rPr>
              <a:t>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894E3DB2-793B-4E4E-8ED3-989B4A685DE1}"/>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6C95BA6-D910-4E48-B2F3-866A1A4551EB}"/>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40763791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644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7B575646-CB28-4944-A90C-2B86A4C821C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C45007A-2FA8-1C47-881A-99E73B8F4B71}"/>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940782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solidFill>
                  <a:srgbClr val="FF0000"/>
                </a:solidFill>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3" name="Down Arrow 2">
            <a:extLst>
              <a:ext uri="{FF2B5EF4-FFF2-40B4-BE49-F238E27FC236}">
                <a16:creationId xmlns:a16="http://schemas.microsoft.com/office/drawing/2014/main" id="{15FB9786-96DB-464F-9AC8-9DCB616438E3}"/>
              </a:ext>
            </a:extLst>
          </p:cNvPr>
          <p:cNvSpPr/>
          <p:nvPr/>
        </p:nvSpPr>
        <p:spPr>
          <a:xfrm>
            <a:off x="10373807" y="339293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AE12E45A-0163-CE4D-A160-1FD5990FA77D}"/>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3D630E3-F809-8B4B-8046-665CDD9FB6E3}"/>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7534876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func1</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24979802-B715-894A-BA68-20A575ABB384}"/>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7C25073F-84CB-3A47-B4EA-B46AF5E24276}"/>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7496613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36034C03-6920-0241-A0EB-D4CE2810810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1A3798D-3224-1244-9BE4-599FD20AC4EC}"/>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9539695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solidFill>
                  <a:srgbClr val="FF0000"/>
                </a:solidFill>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Down Arrow 13">
            <a:extLst>
              <a:ext uri="{FF2B5EF4-FFF2-40B4-BE49-F238E27FC236}">
                <a16:creationId xmlns:a16="http://schemas.microsoft.com/office/drawing/2014/main" id="{2A865A33-511A-1C46-993D-63443118BC20}"/>
              </a:ext>
            </a:extLst>
          </p:cNvPr>
          <p:cNvSpPr/>
          <p:nvPr/>
        </p:nvSpPr>
        <p:spPr>
          <a:xfrm>
            <a:off x="10373807" y="45720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eft Brace 14">
            <a:extLst>
              <a:ext uri="{FF2B5EF4-FFF2-40B4-BE49-F238E27FC236}">
                <a16:creationId xmlns:a16="http://schemas.microsoft.com/office/drawing/2014/main" id="{D25DAC21-8320-274C-B286-1570438FEC49}"/>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30BD46DA-70B7-C749-B641-4E068B0B7230}"/>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5722331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solidFill>
                  <a:srgbClr val="FF0000"/>
                </a:solidFill>
                <a:latin typeface="Consolas" panose="020B0609020204030204" pitchFamily="49" charset="0"/>
              </a:rPr>
              <a:t>void </a:t>
            </a:r>
            <a:r>
              <a:rPr lang="en-US" altLang="en-US" sz="2000" b="1" dirty="0">
                <a:solidFill>
                  <a:srgbClr val="FF0000"/>
                </a:solidFill>
                <a:latin typeface="Consolas" panose="020B0609020204030204" pitchFamily="49" charset="0"/>
              </a:rPr>
              <a:t>func2</a:t>
            </a:r>
            <a:r>
              <a:rPr lang="en-US" altLang="en-US" sz="2000" dirty="0">
                <a:solidFill>
                  <a:srgbClr val="FF0000"/>
                </a:solidFill>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 </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9FEF76D-DF5A-EF4A-A3CD-8DCC799EF73E}"/>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4C6CB23F-D177-DA40-A365-82EF609858C9}"/>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39586446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14671"/>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A8D1E29F-7E33-8245-BD5F-0E52E83E2638}"/>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F6BC905B-FA0F-864D-8696-0F757AC765BA}"/>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904315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FB1D0C0-8920-1841-8BD4-7A583244ABD3}"/>
              </a:ext>
            </a:extLst>
          </p:cNvPr>
          <p:cNvSpPr>
            <a:spLocks noGrp="1"/>
          </p:cNvSpPr>
          <p:nvPr>
            <p:ph type="title"/>
          </p:nvPr>
        </p:nvSpPr>
        <p:spPr>
          <a:xfrm>
            <a:off x="132521" y="188507"/>
            <a:ext cx="11926957" cy="405009"/>
          </a:xfrm>
        </p:spPr>
        <p:txBody>
          <a:bodyPr/>
          <a:lstStyle/>
          <a:p>
            <a:r>
              <a:rPr lang="en-US" dirty="0"/>
              <a:t>Assembly Source File to Executable to Linux Memory</a:t>
            </a:r>
          </a:p>
        </p:txBody>
      </p:sp>
      <p:sp>
        <p:nvSpPr>
          <p:cNvPr id="13" name="TextBox 12">
            <a:extLst>
              <a:ext uri="{FF2B5EF4-FFF2-40B4-BE49-F238E27FC236}">
                <a16:creationId xmlns:a16="http://schemas.microsoft.com/office/drawing/2014/main" id="{8D3EBE11-E806-4549-A527-37B3E3009494}"/>
              </a:ext>
            </a:extLst>
          </p:cNvPr>
          <p:cNvSpPr txBox="1"/>
          <p:nvPr/>
        </p:nvSpPr>
        <p:spPr>
          <a:xfrm>
            <a:off x="3489649" y="595703"/>
            <a:ext cx="4518236" cy="646331"/>
          </a:xfrm>
          <a:prstGeom prst="rect">
            <a:avLst/>
          </a:prstGeom>
          <a:solidFill>
            <a:schemeClr val="accent4">
              <a:lumMod val="20000"/>
              <a:lumOff val="80000"/>
            </a:schemeClr>
          </a:solidFill>
          <a:ln w="34925">
            <a:solidFill>
              <a:srgbClr val="0070C0"/>
            </a:solidFill>
          </a:ln>
        </p:spPr>
        <p:txBody>
          <a:bodyPr wrap="square" rtlCol="0">
            <a:spAutoFit/>
          </a:bodyPr>
          <a:lstStyle/>
          <a:p>
            <a:r>
              <a:rPr lang="en-US" dirty="0">
                <a:solidFill>
                  <a:srgbClr val="0070C0"/>
                </a:solidFill>
              </a:rPr>
              <a:t>Local variables and function call overhead</a:t>
            </a:r>
            <a:endParaRPr lang="en-US" dirty="0">
              <a:solidFill>
                <a:srgbClr val="FF0000"/>
              </a:solidFill>
            </a:endParaRPr>
          </a:p>
          <a:p>
            <a:r>
              <a:rPr lang="en-US" dirty="0">
                <a:solidFill>
                  <a:srgbClr val="FF0000"/>
                </a:solidFill>
              </a:rPr>
              <a:t> </a:t>
            </a:r>
            <a:r>
              <a:rPr lang="en-US" b="1" dirty="0">
                <a:solidFill>
                  <a:srgbClr val="FF0000"/>
                </a:solidFill>
              </a:rPr>
              <a:t>code you write in the text segment</a:t>
            </a:r>
          </a:p>
        </p:txBody>
      </p:sp>
      <p:sp>
        <p:nvSpPr>
          <p:cNvPr id="40" name="TextBox 39">
            <a:extLst>
              <a:ext uri="{FF2B5EF4-FFF2-40B4-BE49-F238E27FC236}">
                <a16:creationId xmlns:a16="http://schemas.microsoft.com/office/drawing/2014/main" id="{48BE03E8-AEB2-6E42-AB6D-194F891C1C3E}"/>
              </a:ext>
            </a:extLst>
          </p:cNvPr>
          <p:cNvSpPr txBox="1"/>
          <p:nvPr/>
        </p:nvSpPr>
        <p:spPr>
          <a:xfrm>
            <a:off x="5087812" y="1357251"/>
            <a:ext cx="3398562" cy="923330"/>
          </a:xfrm>
          <a:prstGeom prst="rect">
            <a:avLst/>
          </a:prstGeom>
          <a:solidFill>
            <a:schemeClr val="accent4">
              <a:lumMod val="20000"/>
              <a:lumOff val="80000"/>
            </a:schemeClr>
          </a:solidFill>
          <a:ln w="28575">
            <a:solidFill>
              <a:schemeClr val="accent1"/>
            </a:solidFill>
          </a:ln>
        </p:spPr>
        <p:txBody>
          <a:bodyPr wrap="square" rtlCol="0">
            <a:spAutoFit/>
          </a:bodyPr>
          <a:lstStyle/>
          <a:p>
            <a:r>
              <a:rPr lang="en-US" dirty="0">
                <a:solidFill>
                  <a:srgbClr val="0070C0"/>
                </a:solidFill>
              </a:rPr>
              <a:t>allocates space dynamically</a:t>
            </a:r>
            <a:r>
              <a:rPr lang="en-US" dirty="0">
                <a:solidFill>
                  <a:srgbClr val="FF0000"/>
                </a:solidFill>
              </a:rPr>
              <a:t> </a:t>
            </a:r>
            <a:r>
              <a:rPr lang="en-US" dirty="0">
                <a:solidFill>
                  <a:srgbClr val="0070C0"/>
                </a:solidFill>
              </a:rPr>
              <a:t>during execution </a:t>
            </a:r>
            <a:r>
              <a:rPr lang="en-US" dirty="0">
                <a:solidFill>
                  <a:srgbClr val="FF0000"/>
                </a:solidFill>
              </a:rPr>
              <a:t>by c runtime library code (text)</a:t>
            </a:r>
          </a:p>
        </p:txBody>
      </p:sp>
      <p:sp>
        <p:nvSpPr>
          <p:cNvPr id="47" name="TextBox 46">
            <a:extLst>
              <a:ext uri="{FF2B5EF4-FFF2-40B4-BE49-F238E27FC236}">
                <a16:creationId xmlns:a16="http://schemas.microsoft.com/office/drawing/2014/main" id="{50E6E447-994C-F041-BB46-3956E139E3B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8" name="Group 47">
            <a:extLst>
              <a:ext uri="{FF2B5EF4-FFF2-40B4-BE49-F238E27FC236}">
                <a16:creationId xmlns:a16="http://schemas.microsoft.com/office/drawing/2014/main" id="{75F72D3C-552B-40C6-CFAF-B1B232DCAEC2}"/>
              </a:ext>
            </a:extLst>
          </p:cNvPr>
          <p:cNvGrpSpPr/>
          <p:nvPr/>
        </p:nvGrpSpPr>
        <p:grpSpPr>
          <a:xfrm>
            <a:off x="8811051" y="540719"/>
            <a:ext cx="2526189" cy="6021446"/>
            <a:chOff x="6583680" y="1280160"/>
            <a:chExt cx="2377440" cy="5257800"/>
          </a:xfrm>
        </p:grpSpPr>
        <p:sp>
          <p:nvSpPr>
            <p:cNvPr id="49" name="Rectangle 7">
              <a:extLst>
                <a:ext uri="{FF2B5EF4-FFF2-40B4-BE49-F238E27FC236}">
                  <a16:creationId xmlns:a16="http://schemas.microsoft.com/office/drawing/2014/main" id="{F7935E2C-B93D-2E2F-3E81-432946284D80}"/>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50" name="Rectangle 49">
              <a:extLst>
                <a:ext uri="{FF2B5EF4-FFF2-40B4-BE49-F238E27FC236}">
                  <a16:creationId xmlns:a16="http://schemas.microsoft.com/office/drawing/2014/main" id="{3DB9B9FF-A819-76B1-4589-FAD05447C8C4}"/>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51" name="Rectangle 50">
              <a:extLst>
                <a:ext uri="{FF2B5EF4-FFF2-40B4-BE49-F238E27FC236}">
                  <a16:creationId xmlns:a16="http://schemas.microsoft.com/office/drawing/2014/main" id="{3E4AF5A7-2B6B-1FA9-AE31-0BDF8C1C3570}"/>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52" name="Rectangle 51">
              <a:extLst>
                <a:ext uri="{FF2B5EF4-FFF2-40B4-BE49-F238E27FC236}">
                  <a16:creationId xmlns:a16="http://schemas.microsoft.com/office/drawing/2014/main" id="{20F7A3E5-871F-183F-6FB5-C06431921BCF}"/>
                </a:ext>
              </a:extLst>
            </p:cNvPr>
            <p:cNvSpPr/>
            <p:nvPr/>
          </p:nvSpPr>
          <p:spPr bwMode="auto">
            <a:xfrm>
              <a:off x="6583680" y="3880128"/>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53" name="Rectangle 52">
              <a:extLst>
                <a:ext uri="{FF2B5EF4-FFF2-40B4-BE49-F238E27FC236}">
                  <a16:creationId xmlns:a16="http://schemas.microsoft.com/office/drawing/2014/main" id="{754EE26E-58A1-FCC6-6C1C-F2F5C6B75C48}"/>
                </a:ext>
              </a:extLst>
            </p:cNvPr>
            <p:cNvSpPr/>
            <p:nvPr/>
          </p:nvSpPr>
          <p:spPr bwMode="auto">
            <a:xfrm>
              <a:off x="6583680" y="4813136"/>
              <a:ext cx="2377440" cy="307504"/>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p>
          </p:txBody>
        </p:sp>
        <p:sp>
          <p:nvSpPr>
            <p:cNvPr id="54" name="Rectangle 53">
              <a:extLst>
                <a:ext uri="{FF2B5EF4-FFF2-40B4-BE49-F238E27FC236}">
                  <a16:creationId xmlns:a16="http://schemas.microsoft.com/office/drawing/2014/main" id="{96274E1A-4B9A-FDDA-7A6E-A7DB473B4FA9}"/>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55" name="Rectangle 54">
              <a:extLst>
                <a:ext uri="{FF2B5EF4-FFF2-40B4-BE49-F238E27FC236}">
                  <a16:creationId xmlns:a16="http://schemas.microsoft.com/office/drawing/2014/main" id="{B6487C1B-AA85-05DF-F1BD-D1C5A6038717}"/>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56" name="Straight Arrow Connector 55">
              <a:extLst>
                <a:ext uri="{FF2B5EF4-FFF2-40B4-BE49-F238E27FC236}">
                  <a16:creationId xmlns:a16="http://schemas.microsoft.com/office/drawing/2014/main" id="{F8A1513D-51B3-3119-9DDC-7A00F1E749C4}"/>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57" name="Straight Arrow Connector 56">
              <a:extLst>
                <a:ext uri="{FF2B5EF4-FFF2-40B4-BE49-F238E27FC236}">
                  <a16:creationId xmlns:a16="http://schemas.microsoft.com/office/drawing/2014/main" id="{58D2C88C-C3D1-5381-ECA5-29955F371C3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58" name="Straight Arrow Connector 57">
              <a:extLst>
                <a:ext uri="{FF2B5EF4-FFF2-40B4-BE49-F238E27FC236}">
                  <a16:creationId xmlns:a16="http://schemas.microsoft.com/office/drawing/2014/main" id="{A581047E-A800-D2FE-2EF7-9F7E69F4EEBB}"/>
                </a:ext>
              </a:extLst>
            </p:cNvPr>
            <p:cNvCxnSpPr/>
            <p:nvPr/>
          </p:nvCxnSpPr>
          <p:spPr bwMode="auto">
            <a:xfrm>
              <a:off x="7772400" y="3514368"/>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59" name="Rectangle 58">
            <a:extLst>
              <a:ext uri="{FF2B5EF4-FFF2-40B4-BE49-F238E27FC236}">
                <a16:creationId xmlns:a16="http://schemas.microsoft.com/office/drawing/2014/main" id="{225925BC-8FEB-9C90-2285-0F39E7688004}"/>
              </a:ext>
            </a:extLst>
          </p:cNvPr>
          <p:cNvSpPr/>
          <p:nvPr/>
        </p:nvSpPr>
        <p:spPr bwMode="auto">
          <a:xfrm>
            <a:off x="8811051" y="5375525"/>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29" name="Right Arrow 28">
            <a:extLst>
              <a:ext uri="{FF2B5EF4-FFF2-40B4-BE49-F238E27FC236}">
                <a16:creationId xmlns:a16="http://schemas.microsoft.com/office/drawing/2014/main" id="{871B57CE-CC32-0869-AA24-8339E7F74371}"/>
              </a:ext>
            </a:extLst>
          </p:cNvPr>
          <p:cNvSpPr/>
          <p:nvPr/>
        </p:nvSpPr>
        <p:spPr>
          <a:xfrm rot="1250497">
            <a:off x="7970945" y="1092340"/>
            <a:ext cx="877044" cy="204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a:extLst>
              <a:ext uri="{FF2B5EF4-FFF2-40B4-BE49-F238E27FC236}">
                <a16:creationId xmlns:a16="http://schemas.microsoft.com/office/drawing/2014/main" id="{E0876484-2E67-1800-2CB4-D8A67B165019}"/>
              </a:ext>
            </a:extLst>
          </p:cNvPr>
          <p:cNvSpPr/>
          <p:nvPr/>
        </p:nvSpPr>
        <p:spPr>
          <a:xfrm rot="2598012">
            <a:off x="6680661" y="3126472"/>
            <a:ext cx="2406123" cy="5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grpSp>
        <p:nvGrpSpPr>
          <p:cNvPr id="31" name="Group 30">
            <a:extLst>
              <a:ext uri="{FF2B5EF4-FFF2-40B4-BE49-F238E27FC236}">
                <a16:creationId xmlns:a16="http://schemas.microsoft.com/office/drawing/2014/main" id="{B0E876BC-BCEC-1A50-8735-BE06AF15853E}"/>
              </a:ext>
            </a:extLst>
          </p:cNvPr>
          <p:cNvGrpSpPr/>
          <p:nvPr/>
        </p:nvGrpSpPr>
        <p:grpSpPr>
          <a:xfrm>
            <a:off x="630568" y="2777865"/>
            <a:ext cx="4699023" cy="1570097"/>
            <a:chOff x="4120924" y="2791088"/>
            <a:chExt cx="4699023" cy="1570097"/>
          </a:xfrm>
        </p:grpSpPr>
        <p:sp>
          <p:nvSpPr>
            <p:cNvPr id="33" name="TextBox 32">
              <a:extLst>
                <a:ext uri="{FF2B5EF4-FFF2-40B4-BE49-F238E27FC236}">
                  <a16:creationId xmlns:a16="http://schemas.microsoft.com/office/drawing/2014/main" id="{00C21E89-D99D-F8FC-19A1-060F227CF564}"/>
                </a:ext>
              </a:extLst>
            </p:cNvPr>
            <p:cNvSpPr txBox="1"/>
            <p:nvPr/>
          </p:nvSpPr>
          <p:spPr>
            <a:xfrm>
              <a:off x="4120924" y="2791088"/>
              <a:ext cx="370425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b="1" dirty="0">
                  <a:solidFill>
                    <a:srgbClr val="FF0000"/>
                  </a:solidFill>
                </a:rPr>
                <a:t>.</a:t>
              </a:r>
              <a:r>
                <a:rPr lang="en-US" b="1" dirty="0" err="1">
                  <a:solidFill>
                    <a:srgbClr val="FF0000"/>
                  </a:solidFill>
                </a:rPr>
                <a:t>bss</a:t>
              </a:r>
              <a:endParaRPr lang="en-US" b="1" dirty="0">
                <a:solidFill>
                  <a:srgbClr val="FF0000"/>
                </a:solidFill>
              </a:endParaRPr>
            </a:p>
            <a:p>
              <a:r>
                <a:rPr lang="en-US" dirty="0">
                  <a:solidFill>
                    <a:schemeClr val="accent2"/>
                  </a:solidFill>
                </a:rPr>
                <a:t>uninitialized static variables</a:t>
              </a:r>
            </a:p>
          </p:txBody>
        </p:sp>
        <p:cxnSp>
          <p:nvCxnSpPr>
            <p:cNvPr id="34" name="Straight Arrow Connector 33">
              <a:extLst>
                <a:ext uri="{FF2B5EF4-FFF2-40B4-BE49-F238E27FC236}">
                  <a16:creationId xmlns:a16="http://schemas.microsoft.com/office/drawing/2014/main" id="{6A94545A-5CC3-DB8A-7717-A98B658FD436}"/>
                </a:ext>
              </a:extLst>
            </p:cNvPr>
            <p:cNvCxnSpPr>
              <a:cxnSpLocks/>
              <a:stCxn id="33" idx="3"/>
              <a:endCxn id="44" idx="1"/>
            </p:cNvCxnSpPr>
            <p:nvPr/>
          </p:nvCxnSpPr>
          <p:spPr bwMode="auto">
            <a:xfrm>
              <a:off x="7825177" y="3114254"/>
              <a:ext cx="994770" cy="1246931"/>
            </a:xfrm>
            <a:prstGeom prst="straightConnector1">
              <a:avLst/>
            </a:prstGeom>
            <a:noFill/>
            <a:ln w="63500" cap="flat" cmpd="sng" algn="ctr">
              <a:solidFill>
                <a:srgbClr val="FFC000"/>
              </a:solidFill>
              <a:prstDash val="solid"/>
              <a:round/>
              <a:headEnd type="none" w="med" len="med"/>
              <a:tailEnd type="triangle"/>
            </a:ln>
            <a:effectLst/>
          </p:spPr>
        </p:cxnSp>
      </p:grpSp>
      <p:grpSp>
        <p:nvGrpSpPr>
          <p:cNvPr id="35" name="Group 34">
            <a:extLst>
              <a:ext uri="{FF2B5EF4-FFF2-40B4-BE49-F238E27FC236}">
                <a16:creationId xmlns:a16="http://schemas.microsoft.com/office/drawing/2014/main" id="{AC75DB8F-47B4-C3C1-1D3C-D3D81B6C29E1}"/>
              </a:ext>
            </a:extLst>
          </p:cNvPr>
          <p:cNvGrpSpPr/>
          <p:nvPr/>
        </p:nvGrpSpPr>
        <p:grpSpPr>
          <a:xfrm>
            <a:off x="597157" y="3558256"/>
            <a:ext cx="4732434" cy="1183147"/>
            <a:chOff x="4063354" y="3543770"/>
            <a:chExt cx="4732434" cy="1183147"/>
          </a:xfrm>
        </p:grpSpPr>
        <p:sp>
          <p:nvSpPr>
            <p:cNvPr id="36" name="TextBox 35">
              <a:extLst>
                <a:ext uri="{FF2B5EF4-FFF2-40B4-BE49-F238E27FC236}">
                  <a16:creationId xmlns:a16="http://schemas.microsoft.com/office/drawing/2014/main" id="{9A5C94F4-8934-FB03-8FB3-3CA5D1FB9BD4}"/>
                </a:ext>
              </a:extLst>
            </p:cNvPr>
            <p:cNvSpPr txBox="1"/>
            <p:nvPr/>
          </p:nvSpPr>
          <p:spPr>
            <a:xfrm>
              <a:off x="4063354" y="3543770"/>
              <a:ext cx="3704253" cy="646331"/>
            </a:xfrm>
            <a:prstGeom prst="rect">
              <a:avLst/>
            </a:prstGeom>
            <a:solidFill>
              <a:srgbClr val="00B050">
                <a:alpha val="13000"/>
              </a:srgbClr>
            </a:solidFill>
            <a:ln w="25400">
              <a:solidFill>
                <a:srgbClr val="0070C0"/>
              </a:solidFill>
            </a:ln>
          </p:spPr>
          <p:txBody>
            <a:bodyPr wrap="square" rtlCol="0">
              <a:spAutoFit/>
            </a:bodyPr>
            <a:lstStyle/>
            <a:p>
              <a:r>
                <a:rPr lang="en-US" b="1" dirty="0">
                  <a:solidFill>
                    <a:srgbClr val="FF0000"/>
                  </a:solidFill>
                </a:rPr>
                <a:t>.data</a:t>
              </a:r>
            </a:p>
            <a:p>
              <a:r>
                <a:rPr lang="en-US" dirty="0">
                  <a:solidFill>
                    <a:schemeClr val="accent2"/>
                  </a:solidFill>
                </a:rPr>
                <a:t>initialized static variables</a:t>
              </a:r>
            </a:p>
          </p:txBody>
        </p:sp>
        <p:cxnSp>
          <p:nvCxnSpPr>
            <p:cNvPr id="37" name="Straight Arrow Connector 36">
              <a:extLst>
                <a:ext uri="{FF2B5EF4-FFF2-40B4-BE49-F238E27FC236}">
                  <a16:creationId xmlns:a16="http://schemas.microsoft.com/office/drawing/2014/main" id="{8D2886AE-1602-EE60-F5D2-D228DB7B4EE3}"/>
                </a:ext>
              </a:extLst>
            </p:cNvPr>
            <p:cNvCxnSpPr>
              <a:cxnSpLocks/>
              <a:endCxn id="83" idx="1"/>
            </p:cNvCxnSpPr>
            <p:nvPr/>
          </p:nvCxnSpPr>
          <p:spPr bwMode="auto">
            <a:xfrm>
              <a:off x="7769093" y="3988297"/>
              <a:ext cx="1026695" cy="738620"/>
            </a:xfrm>
            <a:prstGeom prst="straightConnector1">
              <a:avLst/>
            </a:prstGeom>
            <a:noFill/>
            <a:ln w="63500" cap="flat" cmpd="sng" algn="ctr">
              <a:solidFill>
                <a:srgbClr val="00B050"/>
              </a:solidFill>
              <a:prstDash val="solid"/>
              <a:round/>
              <a:headEnd type="none" w="med" len="med"/>
              <a:tailEnd type="triangle"/>
            </a:ln>
            <a:effectLst/>
          </p:spPr>
        </p:cxnSp>
      </p:grpSp>
      <p:grpSp>
        <p:nvGrpSpPr>
          <p:cNvPr id="38" name="Group 37">
            <a:extLst>
              <a:ext uri="{FF2B5EF4-FFF2-40B4-BE49-F238E27FC236}">
                <a16:creationId xmlns:a16="http://schemas.microsoft.com/office/drawing/2014/main" id="{3944EF24-937F-6D4C-E7C9-8F732B68DA21}"/>
              </a:ext>
            </a:extLst>
          </p:cNvPr>
          <p:cNvGrpSpPr/>
          <p:nvPr/>
        </p:nvGrpSpPr>
        <p:grpSpPr>
          <a:xfrm>
            <a:off x="622956" y="4357965"/>
            <a:ext cx="4688298" cy="936485"/>
            <a:chOff x="4087280" y="4244485"/>
            <a:chExt cx="4688298" cy="936485"/>
          </a:xfrm>
        </p:grpSpPr>
        <p:sp>
          <p:nvSpPr>
            <p:cNvPr id="39" name="TextBox 38">
              <a:extLst>
                <a:ext uri="{FF2B5EF4-FFF2-40B4-BE49-F238E27FC236}">
                  <a16:creationId xmlns:a16="http://schemas.microsoft.com/office/drawing/2014/main" id="{C2D2E4F3-B0C2-093C-47AC-B3D9A82D0FD7}"/>
                </a:ext>
              </a:extLst>
            </p:cNvPr>
            <p:cNvSpPr txBox="1"/>
            <p:nvPr/>
          </p:nvSpPr>
          <p:spPr>
            <a:xfrm>
              <a:off x="4087280" y="4244485"/>
              <a:ext cx="3704253" cy="646331"/>
            </a:xfrm>
            <a:prstGeom prst="rect">
              <a:avLst/>
            </a:prstGeom>
            <a:solidFill>
              <a:schemeClr val="accent5">
                <a:lumMod val="20000"/>
                <a:lumOff val="80000"/>
                <a:alpha val="56000"/>
              </a:schemeClr>
            </a:solidFill>
            <a:ln w="25400">
              <a:solidFill>
                <a:srgbClr val="0070C0"/>
              </a:solidFill>
            </a:ln>
          </p:spPr>
          <p:txBody>
            <a:bodyPr wrap="square" rtlCol="0">
              <a:spAutoFit/>
            </a:bodyPr>
            <a:lstStyle/>
            <a:p>
              <a:r>
                <a:rPr lang="en-US" b="1" dirty="0">
                  <a:solidFill>
                    <a:srgbClr val="FF0000"/>
                  </a:solidFill>
                </a:rPr>
                <a:t>.section .</a:t>
              </a:r>
              <a:r>
                <a:rPr lang="en-US" b="1" dirty="0" err="1">
                  <a:solidFill>
                    <a:srgbClr val="FF0000"/>
                  </a:solidFill>
                </a:rPr>
                <a:t>rodata</a:t>
              </a:r>
              <a:endParaRPr lang="en-US" b="1" dirty="0">
                <a:solidFill>
                  <a:srgbClr val="FF0000"/>
                </a:solidFill>
              </a:endParaRPr>
            </a:p>
            <a:p>
              <a:r>
                <a:rPr lang="en-US" dirty="0">
                  <a:solidFill>
                    <a:schemeClr val="accent2"/>
                  </a:solidFill>
                </a:rPr>
                <a:t>read-only literals</a:t>
              </a:r>
            </a:p>
          </p:txBody>
        </p:sp>
        <p:cxnSp>
          <p:nvCxnSpPr>
            <p:cNvPr id="41" name="Straight Arrow Connector 40">
              <a:extLst>
                <a:ext uri="{FF2B5EF4-FFF2-40B4-BE49-F238E27FC236}">
                  <a16:creationId xmlns:a16="http://schemas.microsoft.com/office/drawing/2014/main" id="{6019DC44-79E4-D67D-C670-E908F9B1C496}"/>
                </a:ext>
              </a:extLst>
            </p:cNvPr>
            <p:cNvCxnSpPr>
              <a:cxnSpLocks/>
              <a:endCxn id="81" idx="1"/>
            </p:cNvCxnSpPr>
            <p:nvPr/>
          </p:nvCxnSpPr>
          <p:spPr bwMode="auto">
            <a:xfrm>
              <a:off x="7807193" y="4553375"/>
              <a:ext cx="968385" cy="627595"/>
            </a:xfrm>
            <a:prstGeom prst="straightConnector1">
              <a:avLst/>
            </a:prstGeom>
            <a:noFill/>
            <a:ln w="63500" cap="flat" cmpd="sng" algn="ctr">
              <a:solidFill>
                <a:srgbClr val="0070C0"/>
              </a:solidFill>
              <a:prstDash val="solid"/>
              <a:round/>
              <a:headEnd type="none" w="med" len="med"/>
              <a:tailEnd type="triangle"/>
            </a:ln>
            <a:effectLst/>
          </p:spPr>
        </p:cxnSp>
      </p:grpSp>
      <p:grpSp>
        <p:nvGrpSpPr>
          <p:cNvPr id="42" name="Group 41">
            <a:extLst>
              <a:ext uri="{FF2B5EF4-FFF2-40B4-BE49-F238E27FC236}">
                <a16:creationId xmlns:a16="http://schemas.microsoft.com/office/drawing/2014/main" id="{7034AFF1-DD15-6E65-26FA-D8F7F4956030}"/>
              </a:ext>
            </a:extLst>
          </p:cNvPr>
          <p:cNvGrpSpPr/>
          <p:nvPr/>
        </p:nvGrpSpPr>
        <p:grpSpPr>
          <a:xfrm>
            <a:off x="575804" y="5182824"/>
            <a:ext cx="4799965" cy="646331"/>
            <a:chOff x="4054016" y="5332932"/>
            <a:chExt cx="4799965" cy="646331"/>
          </a:xfrm>
        </p:grpSpPr>
        <p:sp>
          <p:nvSpPr>
            <p:cNvPr id="43" name="TextBox 42">
              <a:extLst>
                <a:ext uri="{FF2B5EF4-FFF2-40B4-BE49-F238E27FC236}">
                  <a16:creationId xmlns:a16="http://schemas.microsoft.com/office/drawing/2014/main" id="{74336F89-EC3B-3601-6550-325BCB6F38A8}"/>
                </a:ext>
              </a:extLst>
            </p:cNvPr>
            <p:cNvSpPr txBox="1"/>
            <p:nvPr/>
          </p:nvSpPr>
          <p:spPr>
            <a:xfrm>
              <a:off x="4054016" y="5332932"/>
              <a:ext cx="3704253" cy="646331"/>
            </a:xfrm>
            <a:prstGeom prst="rect">
              <a:avLst/>
            </a:prstGeom>
            <a:solidFill>
              <a:srgbClr val="0070C0">
                <a:alpha val="13000"/>
              </a:srgbClr>
            </a:solidFill>
            <a:ln w="25400">
              <a:solidFill>
                <a:srgbClr val="0070C0"/>
              </a:solidFill>
            </a:ln>
          </p:spPr>
          <p:txBody>
            <a:bodyPr wrap="square" rtlCol="0">
              <a:spAutoFit/>
            </a:bodyPr>
            <a:lstStyle/>
            <a:p>
              <a:r>
                <a:rPr lang="en-US" b="1" dirty="0">
                  <a:solidFill>
                    <a:srgbClr val="FF0000"/>
                  </a:solidFill>
                </a:rPr>
                <a:t>.text</a:t>
              </a:r>
            </a:p>
            <a:p>
              <a:r>
                <a:rPr lang="en-US" dirty="0">
                  <a:solidFill>
                    <a:schemeClr val="accent2"/>
                  </a:solidFill>
                </a:rPr>
                <a:t>assembly code</a:t>
              </a:r>
            </a:p>
          </p:txBody>
        </p:sp>
        <p:cxnSp>
          <p:nvCxnSpPr>
            <p:cNvPr id="45" name="Straight Arrow Connector 44">
              <a:extLst>
                <a:ext uri="{FF2B5EF4-FFF2-40B4-BE49-F238E27FC236}">
                  <a16:creationId xmlns:a16="http://schemas.microsoft.com/office/drawing/2014/main" id="{908F35D1-2798-A028-C43A-EA049D6397A6}"/>
                </a:ext>
              </a:extLst>
            </p:cNvPr>
            <p:cNvCxnSpPr>
              <a:cxnSpLocks/>
            </p:cNvCxnSpPr>
            <p:nvPr/>
          </p:nvCxnSpPr>
          <p:spPr bwMode="auto">
            <a:xfrm flipV="1">
              <a:off x="7784152" y="5560345"/>
              <a:ext cx="1069829" cy="95752"/>
            </a:xfrm>
            <a:prstGeom prst="straightConnector1">
              <a:avLst/>
            </a:prstGeom>
            <a:noFill/>
            <a:ln w="63500" cap="flat" cmpd="sng" algn="ctr">
              <a:solidFill>
                <a:srgbClr val="0070C0"/>
              </a:solidFill>
              <a:prstDash val="solid"/>
              <a:round/>
              <a:headEnd type="none" w="med" len="med"/>
              <a:tailEnd type="triangle"/>
            </a:ln>
            <a:effectLst/>
          </p:spPr>
        </p:cxnSp>
      </p:grpSp>
      <p:sp>
        <p:nvSpPr>
          <p:cNvPr id="60" name="Rectangle 59">
            <a:extLst>
              <a:ext uri="{FF2B5EF4-FFF2-40B4-BE49-F238E27FC236}">
                <a16:creationId xmlns:a16="http://schemas.microsoft.com/office/drawing/2014/main" id="{F0A4AF7B-87F8-54F8-ACAA-1EDCBCD8C373}"/>
              </a:ext>
            </a:extLst>
          </p:cNvPr>
          <p:cNvSpPr/>
          <p:nvPr/>
        </p:nvSpPr>
        <p:spPr bwMode="auto">
          <a:xfrm>
            <a:off x="8811051" y="4239454"/>
            <a:ext cx="2526189" cy="352166"/>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i="1" dirty="0">
                <a:solidFill>
                  <a:schemeClr val="accent6"/>
                </a:solidFill>
                <a:ea typeface="CMU Bright" panose="02000603000000000000" pitchFamily="2" charset="0"/>
                <a:cs typeface="Calibri" panose="020F0502020204030204" pitchFamily="34" charset="0"/>
              </a:rPr>
              <a:t>BSS</a:t>
            </a:r>
            <a:endParaRPr lang="en-US" dirty="0">
              <a:solidFill>
                <a:schemeClr val="accent6"/>
              </a:solidFill>
              <a:ea typeface="CMU Bright" panose="02000603000000000000" pitchFamily="2" charset="0"/>
              <a:cs typeface="Calibri" panose="020F0502020204030204" pitchFamily="34" charset="0"/>
            </a:endParaRPr>
          </a:p>
        </p:txBody>
      </p:sp>
      <p:sp>
        <p:nvSpPr>
          <p:cNvPr id="9" name="TextBox 8">
            <a:extLst>
              <a:ext uri="{FF2B5EF4-FFF2-40B4-BE49-F238E27FC236}">
                <a16:creationId xmlns:a16="http://schemas.microsoft.com/office/drawing/2014/main" id="{8FC675A3-3E34-F492-778F-4D2EC84FF067}"/>
              </a:ext>
            </a:extLst>
          </p:cNvPr>
          <p:cNvSpPr txBox="1"/>
          <p:nvPr/>
        </p:nvSpPr>
        <p:spPr>
          <a:xfrm>
            <a:off x="497082" y="1430296"/>
            <a:ext cx="3852401" cy="369332"/>
          </a:xfrm>
          <a:prstGeom prst="rect">
            <a:avLst/>
          </a:prstGeom>
          <a:noFill/>
        </p:spPr>
        <p:txBody>
          <a:bodyPr wrap="none" rtlCol="0">
            <a:spAutoFit/>
          </a:bodyPr>
          <a:lstStyle/>
          <a:p>
            <a:r>
              <a:rPr lang="en-US" dirty="0"/>
              <a:t>Sections in an Assembly Source file</a:t>
            </a:r>
          </a:p>
        </p:txBody>
      </p:sp>
      <p:sp>
        <p:nvSpPr>
          <p:cNvPr id="46" name="TextBox 45">
            <a:extLst>
              <a:ext uri="{FF2B5EF4-FFF2-40B4-BE49-F238E27FC236}">
                <a16:creationId xmlns:a16="http://schemas.microsoft.com/office/drawing/2014/main" id="{12D9CD4E-3D83-401D-EB71-FF37C9A39D4C}"/>
              </a:ext>
            </a:extLst>
          </p:cNvPr>
          <p:cNvSpPr txBox="1"/>
          <p:nvPr/>
        </p:nvSpPr>
        <p:spPr>
          <a:xfrm>
            <a:off x="622956" y="1792090"/>
            <a:ext cx="3702760" cy="923330"/>
          </a:xfrm>
          <a:prstGeom prst="rect">
            <a:avLst/>
          </a:prstGeom>
          <a:solidFill>
            <a:schemeClr val="accent5">
              <a:lumMod val="20000"/>
              <a:lumOff val="80000"/>
            </a:schemeClr>
          </a:solidFill>
          <a:ln w="25400">
            <a:solidFill>
              <a:srgbClr val="0070C0"/>
            </a:solidFill>
          </a:ln>
        </p:spPr>
        <p:txBody>
          <a:bodyPr wrap="square" rtlCol="0">
            <a:spAutoFit/>
          </a:bodyPr>
          <a:lstStyle/>
          <a:p>
            <a:r>
              <a:rPr lang="en-US" dirty="0">
                <a:solidFill>
                  <a:srgbClr val="0070C0"/>
                </a:solidFill>
              </a:rPr>
              <a:t>File Header</a:t>
            </a:r>
          </a:p>
          <a:p>
            <a:r>
              <a:rPr lang="en-US" dirty="0">
                <a:solidFill>
                  <a:schemeClr val="tx2"/>
                </a:solidFill>
              </a:rPr>
              <a:t>Specify Hardware assembler generate the correct ARM version</a:t>
            </a:r>
          </a:p>
        </p:txBody>
      </p:sp>
      <p:sp>
        <p:nvSpPr>
          <p:cNvPr id="61" name="TextBox 60">
            <a:extLst>
              <a:ext uri="{FF2B5EF4-FFF2-40B4-BE49-F238E27FC236}">
                <a16:creationId xmlns:a16="http://schemas.microsoft.com/office/drawing/2014/main" id="{D7A50826-339B-01C1-D8D9-C0B82444FFDD}"/>
              </a:ext>
            </a:extLst>
          </p:cNvPr>
          <p:cNvSpPr txBox="1"/>
          <p:nvPr/>
        </p:nvSpPr>
        <p:spPr>
          <a:xfrm>
            <a:off x="545489" y="5938065"/>
            <a:ext cx="3755589" cy="861774"/>
          </a:xfrm>
          <a:prstGeom prst="rect">
            <a:avLst/>
          </a:prstGeom>
          <a:solidFill>
            <a:schemeClr val="accent4">
              <a:lumMod val="20000"/>
              <a:lumOff val="80000"/>
              <a:alpha val="88000"/>
            </a:schemeClr>
          </a:solidFill>
          <a:ln w="25400">
            <a:solidFill>
              <a:srgbClr val="0070C0"/>
            </a:solidFill>
          </a:ln>
        </p:spPr>
        <p:txBody>
          <a:bodyPr wrap="square" rtlCol="0">
            <a:spAutoFit/>
          </a:bodyPr>
          <a:lstStyle/>
          <a:p>
            <a:r>
              <a:rPr lang="en-US" sz="1600" dirty="0">
                <a:solidFill>
                  <a:srgbClr val="7030A0"/>
                </a:solidFill>
              </a:rPr>
              <a:t>file footer </a:t>
            </a:r>
          </a:p>
          <a:p>
            <a:r>
              <a:rPr lang="en-US" sz="1600" dirty="0">
                <a:solidFill>
                  <a:srgbClr val="7030A0"/>
                </a:solidFill>
              </a:rPr>
              <a:t>.</a:t>
            </a:r>
            <a:r>
              <a:rPr lang="en-US" sz="1600" b="1" dirty="0">
                <a:solidFill>
                  <a:srgbClr val="7030A0"/>
                </a:solidFill>
                <a:latin typeface="Courier New" panose="02070309020205020404" pitchFamily="49" charset="0"/>
                <a:cs typeface="Courier New" panose="02070309020205020404" pitchFamily="49" charset="0"/>
              </a:rPr>
              <a:t>section </a:t>
            </a:r>
            <a:r>
              <a:rPr lang="en-US" sz="1600" b="1" dirty="0">
                <a:solidFill>
                  <a:srgbClr val="F37440"/>
                </a:solidFill>
                <a:latin typeface="Courier New" panose="02070309020205020404" pitchFamily="49" charset="0"/>
                <a:cs typeface="Courier New" panose="02070309020205020404" pitchFamily="49" charset="0"/>
              </a:rPr>
              <a:t>.</a:t>
            </a:r>
            <a:r>
              <a:rPr lang="en-US" sz="1600" b="1" dirty="0" err="1">
                <a:solidFill>
                  <a:srgbClr val="F37440"/>
                </a:solidFill>
                <a:latin typeface="Courier New" panose="02070309020205020404" pitchFamily="49" charset="0"/>
                <a:cs typeface="Courier New" panose="02070309020205020404" pitchFamily="49" charset="0"/>
              </a:rPr>
              <a:t>note.GNU</a:t>
            </a:r>
            <a:r>
              <a:rPr lang="en-US" sz="1600" b="1" dirty="0">
                <a:solidFill>
                  <a:srgbClr val="F37440"/>
                </a:solidFill>
                <a:latin typeface="Courier New" panose="02070309020205020404" pitchFamily="49" charset="0"/>
                <a:cs typeface="Courier New" panose="02070309020205020404" pitchFamily="49" charset="0"/>
              </a:rPr>
              <a:t>-stack,…</a:t>
            </a:r>
            <a:endParaRPr lang="en-US" dirty="0">
              <a:solidFill>
                <a:srgbClr val="FF0000"/>
              </a:solidFill>
            </a:endParaRPr>
          </a:p>
          <a:p>
            <a:r>
              <a:rPr lang="en-US" b="1" dirty="0">
                <a:solidFill>
                  <a:srgbClr val="FF0000"/>
                </a:solidFill>
                <a:latin typeface="Courier New" panose="02070309020205020404" pitchFamily="49" charset="0"/>
                <a:cs typeface="Courier New" panose="02070309020205020404" pitchFamily="49" charset="0"/>
              </a:rPr>
              <a:t>.</a:t>
            </a:r>
            <a:r>
              <a:rPr lang="en-US" sz="1600" b="1" dirty="0">
                <a:solidFill>
                  <a:srgbClr val="FF0000"/>
                </a:solidFill>
                <a:latin typeface="Courier New" panose="02070309020205020404" pitchFamily="49" charset="0"/>
                <a:cs typeface="Courier New" panose="02070309020205020404" pitchFamily="49" charset="0"/>
              </a:rPr>
              <a:t>end</a:t>
            </a:r>
            <a:r>
              <a:rPr lang="en-US" sz="1600" dirty="0">
                <a:solidFill>
                  <a:schemeClr val="accent3"/>
                </a:solidFill>
              </a:rPr>
              <a:t>	</a:t>
            </a:r>
            <a:endParaRPr lang="en-US" b="1" dirty="0">
              <a:solidFill>
                <a:schemeClr val="accent3"/>
              </a:solidFill>
            </a:endParaRPr>
          </a:p>
        </p:txBody>
      </p:sp>
      <p:grpSp>
        <p:nvGrpSpPr>
          <p:cNvPr id="2" name="Group 1">
            <a:extLst>
              <a:ext uri="{FF2B5EF4-FFF2-40B4-BE49-F238E27FC236}">
                <a16:creationId xmlns:a16="http://schemas.microsoft.com/office/drawing/2014/main" id="{8AD4F0C9-CEC3-0E02-63B2-7A1885B592C6}"/>
              </a:ext>
            </a:extLst>
          </p:cNvPr>
          <p:cNvGrpSpPr/>
          <p:nvPr/>
        </p:nvGrpSpPr>
        <p:grpSpPr>
          <a:xfrm>
            <a:off x="5311254" y="2965609"/>
            <a:ext cx="3499797" cy="3427306"/>
            <a:chOff x="5311254" y="2965609"/>
            <a:chExt cx="3499797" cy="3427306"/>
          </a:xfrm>
        </p:grpSpPr>
        <p:cxnSp>
          <p:nvCxnSpPr>
            <p:cNvPr id="100" name="Straight Arrow Connector 99">
              <a:extLst>
                <a:ext uri="{FF2B5EF4-FFF2-40B4-BE49-F238E27FC236}">
                  <a16:creationId xmlns:a16="http://schemas.microsoft.com/office/drawing/2014/main" id="{676FA6E0-A76E-104A-ACF8-21D66D387E07}"/>
                </a:ext>
              </a:extLst>
            </p:cNvPr>
            <p:cNvCxnSpPr>
              <a:cxnSpLocks/>
              <a:endCxn id="53" idx="1"/>
            </p:cNvCxnSpPr>
            <p:nvPr/>
          </p:nvCxnSpPr>
          <p:spPr bwMode="auto">
            <a:xfrm>
              <a:off x="5949386" y="4675800"/>
              <a:ext cx="2861665" cy="87110"/>
            </a:xfrm>
            <a:prstGeom prst="straightConnector1">
              <a:avLst/>
            </a:prstGeom>
            <a:noFill/>
            <a:ln w="63500" cap="flat" cmpd="sng" algn="ctr">
              <a:solidFill>
                <a:srgbClr val="00B050"/>
              </a:solidFill>
              <a:prstDash val="solid"/>
              <a:round/>
              <a:headEnd type="none" w="med" len="med"/>
              <a:tailEnd type="triangle"/>
            </a:ln>
            <a:effectLst/>
          </p:spPr>
        </p:cxnSp>
        <p:cxnSp>
          <p:nvCxnSpPr>
            <p:cNvPr id="105" name="Straight Arrow Connector 104">
              <a:extLst>
                <a:ext uri="{FF2B5EF4-FFF2-40B4-BE49-F238E27FC236}">
                  <a16:creationId xmlns:a16="http://schemas.microsoft.com/office/drawing/2014/main" id="{0A5EBBF8-BBF6-EC47-9183-43F71F0E6930}"/>
                </a:ext>
              </a:extLst>
            </p:cNvPr>
            <p:cNvCxnSpPr>
              <a:cxnSpLocks/>
            </p:cNvCxnSpPr>
            <p:nvPr/>
          </p:nvCxnSpPr>
          <p:spPr bwMode="auto">
            <a:xfrm>
              <a:off x="6196302" y="5138314"/>
              <a:ext cx="2176227" cy="559753"/>
            </a:xfrm>
            <a:prstGeom prst="straightConnector1">
              <a:avLst/>
            </a:prstGeom>
            <a:noFill/>
            <a:ln w="63500" cap="flat" cmpd="sng" algn="ctr">
              <a:solidFill>
                <a:srgbClr val="0070C0"/>
              </a:solidFill>
              <a:prstDash val="solid"/>
              <a:round/>
              <a:headEnd type="none" w="med" len="med"/>
              <a:tailEnd type="triangle"/>
            </a:ln>
            <a:effectLst/>
          </p:spPr>
        </p:cxnSp>
        <p:sp>
          <p:nvSpPr>
            <p:cNvPr id="81" name="Rectangle 1036">
              <a:extLst>
                <a:ext uri="{FF2B5EF4-FFF2-40B4-BE49-F238E27FC236}">
                  <a16:creationId xmlns:a16="http://schemas.microsoft.com/office/drawing/2014/main" id="{039C6BE2-CDBA-724E-88FE-6F4C1F6BF5C0}"/>
                </a:ext>
              </a:extLst>
            </p:cNvPr>
            <p:cNvSpPr>
              <a:spLocks noChangeArrowheads="1"/>
            </p:cNvSpPr>
            <p:nvPr/>
          </p:nvSpPr>
          <p:spPr bwMode="auto">
            <a:xfrm>
              <a:off x="5311254" y="5027750"/>
              <a:ext cx="2057400" cy="533400"/>
            </a:xfrm>
            <a:prstGeom prst="rect">
              <a:avLst/>
            </a:prstGeom>
            <a:solidFill>
              <a:srgbClr val="99CCFF"/>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Text</a:t>
              </a:r>
            </a:p>
          </p:txBody>
        </p:sp>
        <p:sp>
          <p:nvSpPr>
            <p:cNvPr id="82" name="Rectangle 1037">
              <a:extLst>
                <a:ext uri="{FF2B5EF4-FFF2-40B4-BE49-F238E27FC236}">
                  <a16:creationId xmlns:a16="http://schemas.microsoft.com/office/drawing/2014/main" id="{674B1C95-198C-024E-856F-309AB1D21ECB}"/>
                </a:ext>
              </a:extLst>
            </p:cNvPr>
            <p:cNvSpPr>
              <a:spLocks noChangeArrowheads="1"/>
            </p:cNvSpPr>
            <p:nvPr/>
          </p:nvSpPr>
          <p:spPr bwMode="auto">
            <a:xfrm>
              <a:off x="5311254" y="5584162"/>
              <a:ext cx="2057400" cy="609600"/>
            </a:xfrm>
            <a:prstGeom prst="rect">
              <a:avLst/>
            </a:prstGeom>
            <a:solidFill>
              <a:srgbClr val="FF9933"/>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Symbol table</a:t>
              </a:r>
            </a:p>
          </p:txBody>
        </p:sp>
        <p:sp>
          <p:nvSpPr>
            <p:cNvPr id="83" name="Rectangle 1040">
              <a:extLst>
                <a:ext uri="{FF2B5EF4-FFF2-40B4-BE49-F238E27FC236}">
                  <a16:creationId xmlns:a16="http://schemas.microsoft.com/office/drawing/2014/main" id="{B740C98A-3CF3-1647-B75C-7158EA8E77AD}"/>
                </a:ext>
              </a:extLst>
            </p:cNvPr>
            <p:cNvSpPr>
              <a:spLocks noChangeArrowheads="1"/>
            </p:cNvSpPr>
            <p:nvPr/>
          </p:nvSpPr>
          <p:spPr bwMode="auto">
            <a:xfrm>
              <a:off x="5329591" y="4474703"/>
              <a:ext cx="2057400" cy="533400"/>
            </a:xfrm>
            <a:prstGeom prst="rect">
              <a:avLst/>
            </a:prstGeom>
            <a:solidFill>
              <a:srgbClr val="99FF99"/>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Data</a:t>
              </a:r>
            </a:p>
          </p:txBody>
        </p:sp>
        <p:sp>
          <p:nvSpPr>
            <p:cNvPr id="85" name="Text Box 8">
              <a:extLst>
                <a:ext uri="{FF2B5EF4-FFF2-40B4-BE49-F238E27FC236}">
                  <a16:creationId xmlns:a16="http://schemas.microsoft.com/office/drawing/2014/main" id="{FAEE8230-2F0F-B745-883A-3B33D4D9694D}"/>
                </a:ext>
              </a:extLst>
            </p:cNvPr>
            <p:cNvSpPr txBox="1">
              <a:spLocks noChangeArrowheads="1"/>
            </p:cNvSpPr>
            <p:nvPr/>
          </p:nvSpPr>
          <p:spPr bwMode="auto">
            <a:xfrm>
              <a:off x="5494219" y="2965609"/>
              <a:ext cx="1790190" cy="1200329"/>
            </a:xfrm>
            <a:prstGeom prst="rect">
              <a:avLst/>
            </a:prstGeom>
            <a:solidFill>
              <a:schemeClr val="accent1">
                <a:lumMod val="20000"/>
                <a:lumOff val="80000"/>
              </a:schemeClr>
            </a:solidFill>
            <a:ln w="28575">
              <a:solidFill>
                <a:schemeClr val="accent1"/>
              </a:solidFill>
              <a:miter lim="800000"/>
              <a:headEnd/>
              <a:tailEnd/>
            </a:ln>
          </p:spPr>
          <p:txBody>
            <a:bodyPr wrap="square">
              <a:spAutoFit/>
            </a:bodyPr>
            <a:lstStyle/>
            <a:p>
              <a:pPr algn="ctr"/>
              <a:r>
                <a:rPr lang="en-US" b="1" dirty="0" err="1">
                  <a:solidFill>
                    <a:srgbClr val="000000"/>
                  </a:solidFill>
                  <a:latin typeface="Calibri" pitchFamily="34" charset="0"/>
                </a:rPr>
                <a:t>a.out</a:t>
              </a:r>
              <a:r>
                <a:rPr lang="en-US" b="1" dirty="0">
                  <a:solidFill>
                    <a:srgbClr val="000000"/>
                  </a:solidFill>
                  <a:latin typeface="Calibri" pitchFamily="34" charset="0"/>
                </a:rPr>
                <a:t> executable</a:t>
              </a:r>
            </a:p>
            <a:p>
              <a:r>
                <a:rPr lang="en-US" b="1" dirty="0">
                  <a:solidFill>
                    <a:srgbClr val="000000"/>
                  </a:solidFill>
                  <a:latin typeface="Calibri" pitchFamily="34" charset="0"/>
                </a:rPr>
                <a:t>created by the </a:t>
              </a:r>
              <a:r>
                <a:rPr lang="en-US" b="1" dirty="0">
                  <a:solidFill>
                    <a:srgbClr val="2C895B"/>
                  </a:solidFill>
                  <a:latin typeface="Calibri" pitchFamily="34" charset="0"/>
                </a:rPr>
                <a:t>assembler</a:t>
              </a:r>
              <a:r>
                <a:rPr lang="en-US" b="1" dirty="0">
                  <a:solidFill>
                    <a:srgbClr val="000000"/>
                  </a:solidFill>
                  <a:latin typeface="Calibri" pitchFamily="34" charset="0"/>
                </a:rPr>
                <a:t> &amp; </a:t>
              </a:r>
            </a:p>
            <a:p>
              <a:r>
                <a:rPr lang="en-US" b="1" dirty="0">
                  <a:solidFill>
                    <a:srgbClr val="F37440"/>
                  </a:solidFill>
                  <a:latin typeface="Calibri" pitchFamily="34" charset="0"/>
                </a:rPr>
                <a:t>link editor</a:t>
              </a:r>
            </a:p>
          </p:txBody>
        </p:sp>
        <p:sp>
          <p:nvSpPr>
            <p:cNvPr id="32" name="Left Brace 31">
              <a:extLst>
                <a:ext uri="{FF2B5EF4-FFF2-40B4-BE49-F238E27FC236}">
                  <a16:creationId xmlns:a16="http://schemas.microsoft.com/office/drawing/2014/main" id="{A41B746D-C4E2-FEF0-C2A5-1E8534D0B921}"/>
                </a:ext>
              </a:extLst>
            </p:cNvPr>
            <p:cNvSpPr/>
            <p:nvPr/>
          </p:nvSpPr>
          <p:spPr>
            <a:xfrm>
              <a:off x="8372529" y="4975059"/>
              <a:ext cx="408486" cy="141785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Rectangle 1037">
              <a:extLst>
                <a:ext uri="{FF2B5EF4-FFF2-40B4-BE49-F238E27FC236}">
                  <a16:creationId xmlns:a16="http://schemas.microsoft.com/office/drawing/2014/main" id="{DE52684F-7588-889C-0CA5-50863B0B4285}"/>
                </a:ext>
              </a:extLst>
            </p:cNvPr>
            <p:cNvSpPr>
              <a:spLocks noChangeArrowheads="1"/>
            </p:cNvSpPr>
            <p:nvPr/>
          </p:nvSpPr>
          <p:spPr bwMode="auto">
            <a:xfrm>
              <a:off x="5329591" y="4221220"/>
              <a:ext cx="2057400" cy="253483"/>
            </a:xfrm>
            <a:prstGeom prst="rect">
              <a:avLst/>
            </a:prstGeom>
            <a:solidFill>
              <a:schemeClr val="accent4">
                <a:lumMod val="20000"/>
                <a:lumOff val="80000"/>
              </a:schemeClr>
            </a:solidFill>
            <a:ln w="28575">
              <a:solidFill>
                <a:schemeClr val="tx1"/>
              </a:solidFill>
              <a:miter lim="800000"/>
              <a:headEnd/>
              <a:tailEnd/>
            </a:ln>
          </p:spPr>
          <p:txBody>
            <a:bodyPr wrap="none" anchor="ctr"/>
            <a:lstStyle/>
            <a:p>
              <a:pPr algn="ctr"/>
              <a:r>
                <a:rPr lang="en-US" dirty="0">
                  <a:solidFill>
                    <a:srgbClr val="000000"/>
                  </a:solidFill>
                  <a:latin typeface="Calibri" pitchFamily="34" charset="0"/>
                </a:rPr>
                <a:t>Header - Description </a:t>
              </a:r>
            </a:p>
          </p:txBody>
        </p:sp>
        <p:cxnSp>
          <p:nvCxnSpPr>
            <p:cNvPr id="62" name="Straight Arrow Connector 61">
              <a:extLst>
                <a:ext uri="{FF2B5EF4-FFF2-40B4-BE49-F238E27FC236}">
                  <a16:creationId xmlns:a16="http://schemas.microsoft.com/office/drawing/2014/main" id="{42C70909-4116-FEA8-0F36-280F703BAAE7}"/>
                </a:ext>
              </a:extLst>
            </p:cNvPr>
            <p:cNvCxnSpPr>
              <a:cxnSpLocks/>
              <a:endCxn id="60" idx="1"/>
            </p:cNvCxnSpPr>
            <p:nvPr/>
          </p:nvCxnSpPr>
          <p:spPr bwMode="auto">
            <a:xfrm>
              <a:off x="7427521" y="4347663"/>
              <a:ext cx="1383530" cy="67874"/>
            </a:xfrm>
            <a:prstGeom prst="straightConnector1">
              <a:avLst/>
            </a:prstGeom>
            <a:noFill/>
            <a:ln w="63500" cap="flat" cmpd="sng" algn="ctr">
              <a:solidFill>
                <a:srgbClr val="FFC000"/>
              </a:solidFill>
              <a:prstDash val="solid"/>
              <a:round/>
              <a:headEnd type="none" w="med" len="med"/>
              <a:tailEnd type="triangle"/>
            </a:ln>
            <a:effectLst/>
          </p:spPr>
        </p:cxnSp>
      </p:grpSp>
    </p:spTree>
    <p:extLst>
      <p:ext uri="{BB962C8B-B14F-4D97-AF65-F5344CB8AC3E}">
        <p14:creationId xmlns:p14="http://schemas.microsoft.com/office/powerpoint/2010/main" val="283370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6" grpId="0" animBg="1"/>
      <p:bldP spid="6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1" name="TextBox 30">
            <a:extLst>
              <a:ext uri="{FF2B5EF4-FFF2-40B4-BE49-F238E27FC236}">
                <a16:creationId xmlns:a16="http://schemas.microsoft.com/office/drawing/2014/main" id="{AF7FE59C-F60B-0B42-AA7F-00BFE4868939}"/>
              </a:ext>
            </a:extLst>
          </p:cNvPr>
          <p:cNvSpPr txBox="1"/>
          <p:nvPr/>
        </p:nvSpPr>
        <p:spPr>
          <a:xfrm>
            <a:off x="9383207" y="4522228"/>
            <a:ext cx="2438399" cy="120032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2" name="Rectangle 31">
            <a:extLst>
              <a:ext uri="{FF2B5EF4-FFF2-40B4-BE49-F238E27FC236}">
                <a16:creationId xmlns:a16="http://schemas.microsoft.com/office/drawing/2014/main" id="{9A064EEE-E8D7-BB4F-A2F7-45F9E4F783F6}"/>
              </a:ext>
            </a:extLst>
          </p:cNvPr>
          <p:cNvSpPr/>
          <p:nvPr/>
        </p:nvSpPr>
        <p:spPr bwMode="auto">
          <a:xfrm>
            <a:off x="9719309" y="5018543"/>
            <a:ext cx="49149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Down Arrow 15">
            <a:extLst>
              <a:ext uri="{FF2B5EF4-FFF2-40B4-BE49-F238E27FC236}">
                <a16:creationId xmlns:a16="http://schemas.microsoft.com/office/drawing/2014/main" id="{4EB53A96-CC1D-BD42-9EBA-3D69AEE6B0D1}"/>
              </a:ext>
            </a:extLst>
          </p:cNvPr>
          <p:cNvSpPr/>
          <p:nvPr/>
        </p:nvSpPr>
        <p:spPr>
          <a:xfrm flipV="1">
            <a:off x="10373806" y="5501939"/>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877986"/>
          </a:xfrm>
          <a:prstGeom prst="leftBrace">
            <a:avLst>
              <a:gd name="adj1" fmla="val 8333"/>
              <a:gd name="adj2" fmla="val 182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1280652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14342"/>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B93A25A-861E-8C48-9E80-253A054C6DFB}"/>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1449B080-B046-FF49-AADD-856C699D94E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EF0DF3AC-BB22-E031-4D51-21C0EC159188}"/>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34462444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321899"/>
            <a:ext cx="2438399" cy="1200329"/>
          </a:xfrm>
          <a:prstGeom prst="rect">
            <a:avLst/>
          </a:prstGeom>
          <a:solidFill>
            <a:schemeClr val="accent4">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func1</a:t>
            </a:r>
          </a:p>
          <a:p>
            <a:pPr algn="l"/>
            <a:endParaRPr lang="en-US" b="0" dirty="0">
              <a:latin typeface="+mn-lt"/>
              <a:cs typeface="Courier New" panose="02070309020205020404" pitchFamily="49" charset="0"/>
            </a:endParaRPr>
          </a:p>
          <a:p>
            <a:pPr algn="l"/>
            <a:r>
              <a:rPr lang="en-US" dirty="0">
                <a:latin typeface="+mn-lt"/>
                <a:cs typeface="Courier New" panose="02070309020205020404" pitchFamily="49" charset="0"/>
              </a:rPr>
              <a:t>c</a:t>
            </a:r>
            <a:r>
              <a:rPr lang="en-US" b="0" dirty="0">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29" name="Rectangle 28">
            <a:extLst>
              <a:ext uri="{FF2B5EF4-FFF2-40B4-BE49-F238E27FC236}">
                <a16:creationId xmlns:a16="http://schemas.microsoft.com/office/drawing/2014/main" id="{C001FF74-5D05-FC4E-8F7A-1099BC4387F0}"/>
              </a:ext>
            </a:extLst>
          </p:cNvPr>
          <p:cNvSpPr/>
          <p:nvPr/>
        </p:nvSpPr>
        <p:spPr bwMode="auto">
          <a:xfrm>
            <a:off x="9733554" y="3818214"/>
            <a:ext cx="477246"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99</a:t>
            </a: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90E0930A-655F-EF4F-80AD-D79F3B164862}"/>
              </a:ext>
            </a:extLst>
          </p:cNvPr>
          <p:cNvSpPr/>
          <p:nvPr/>
        </p:nvSpPr>
        <p:spPr>
          <a:xfrm>
            <a:off x="8686800" y="1837014"/>
            <a:ext cx="381000" cy="2677657"/>
          </a:xfrm>
          <a:prstGeom prst="leftBrace">
            <a:avLst>
              <a:gd name="adj1" fmla="val 8333"/>
              <a:gd name="adj2" fmla="val 2652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315998CD-5E3F-FB47-A691-A3E863A5291E}"/>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B9086998-15AE-C4E6-A860-C9BE16959CDC}"/>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16" name="Down Arrow 15">
            <a:extLst>
              <a:ext uri="{FF2B5EF4-FFF2-40B4-BE49-F238E27FC236}">
                <a16:creationId xmlns:a16="http://schemas.microsoft.com/office/drawing/2014/main" id="{413A803A-6382-6F4C-8D2E-42C4785B99B1}"/>
              </a:ext>
            </a:extLst>
          </p:cNvPr>
          <p:cNvSpPr/>
          <p:nvPr/>
        </p:nvSpPr>
        <p:spPr>
          <a:xfrm flipV="1">
            <a:off x="10373806" y="426720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5583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solidFill>
                  <a:srgbClr val="FF0000"/>
                </a:solidFill>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"Done."</a:t>
            </a:r>
            <a:r>
              <a:rPr lang="en-US" altLang="en-US" sz="2000" b="0" dirty="0">
                <a:latin typeface="Consolas" panose="020B0609020204030204" pitchFamily="49" charset="0"/>
              </a:rPr>
              <a:t>);</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4" name="Left Brace 13">
            <a:extLst>
              <a:ext uri="{FF2B5EF4-FFF2-40B4-BE49-F238E27FC236}">
                <a16:creationId xmlns:a16="http://schemas.microsoft.com/office/drawing/2014/main" id="{83BF1049-39E5-5D45-ABF0-312FA779CA85}"/>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08D2081D-D270-EA4A-9AC9-13C8E1A75314}"/>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74B41EE1-9294-46CA-021D-A68FE39E8B42}"/>
              </a:ext>
            </a:extLst>
          </p:cNvPr>
          <p:cNvSpPr txBox="1"/>
          <p:nvPr/>
        </p:nvSpPr>
        <p:spPr>
          <a:xfrm>
            <a:off x="9383207" y="3314342"/>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func1</a:t>
            </a:r>
          </a:p>
          <a:p>
            <a:pPr algn="l"/>
            <a:endParaRPr lang="en-US" b="0" dirty="0">
              <a:solidFill>
                <a:schemeClr val="bg1"/>
              </a:solidFill>
              <a:latin typeface="+mn-lt"/>
              <a:cs typeface="Courier New" panose="02070309020205020404" pitchFamily="49" charset="0"/>
            </a:endParaRPr>
          </a:p>
          <a:p>
            <a:pPr algn="l"/>
            <a:r>
              <a:rPr lang="en-US" dirty="0">
                <a:solidFill>
                  <a:schemeClr val="bg1"/>
                </a:solidFill>
                <a:latin typeface="+mn-lt"/>
                <a:cs typeface="Courier New" panose="02070309020205020404" pitchFamily="49" charset="0"/>
              </a:rPr>
              <a:t>c</a:t>
            </a:r>
            <a:r>
              <a:rPr lang="en-US" b="0" dirty="0">
                <a:solidFill>
                  <a:schemeClr val="bg1"/>
                </a:solidFill>
                <a:latin typeface="+mn-lt"/>
                <a:cs typeface="Courier New" panose="02070309020205020404" pitchFamily="49" charset="0"/>
              </a:rPr>
              <a:t>:</a:t>
            </a:r>
          </a:p>
          <a:p>
            <a:pPr algn="l"/>
            <a:r>
              <a:rPr lang="en-US" b="0" dirty="0">
                <a:latin typeface="+mn-lt"/>
                <a:cs typeface="Courier New" panose="02070309020205020404" pitchFamily="49" charset="0"/>
              </a:rPr>
              <a:t> </a:t>
            </a:r>
          </a:p>
        </p:txBody>
      </p:sp>
      <p:sp>
        <p:nvSpPr>
          <p:cNvPr id="6" name="TextBox 5">
            <a:extLst>
              <a:ext uri="{FF2B5EF4-FFF2-40B4-BE49-F238E27FC236}">
                <a16:creationId xmlns:a16="http://schemas.microsoft.com/office/drawing/2014/main" id="{BBFE238C-D945-BE9F-5431-34FA667A1E69}"/>
              </a:ext>
            </a:extLst>
          </p:cNvPr>
          <p:cNvSpPr txBox="1"/>
          <p:nvPr/>
        </p:nvSpPr>
        <p:spPr>
          <a:xfrm>
            <a:off x="9383207" y="4514671"/>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Tree>
    <p:extLst>
      <p:ext uri="{BB962C8B-B14F-4D97-AF65-F5344CB8AC3E}">
        <p14:creationId xmlns:p14="http://schemas.microsoft.com/office/powerpoint/2010/main" val="23809728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36831804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("Done.");</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6" name="Left Brace 15">
            <a:extLst>
              <a:ext uri="{FF2B5EF4-FFF2-40B4-BE49-F238E27FC236}">
                <a16:creationId xmlns:a16="http://schemas.microsoft.com/office/drawing/2014/main" id="{4AC9C9FA-37B6-6D47-A747-A9884B60BA80}"/>
              </a:ext>
            </a:extLst>
          </p:cNvPr>
          <p:cNvSpPr/>
          <p:nvPr/>
        </p:nvSpPr>
        <p:spPr>
          <a:xfrm>
            <a:off x="8686799" y="1837015"/>
            <a:ext cx="513918" cy="2893684"/>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9ECF4CEB-4B70-8540-A7EC-63F0BB01D7CF}"/>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6" name="TextBox 5">
            <a:extLst>
              <a:ext uri="{FF2B5EF4-FFF2-40B4-BE49-F238E27FC236}">
                <a16:creationId xmlns:a16="http://schemas.microsoft.com/office/drawing/2014/main" id="{8C02FE70-8DBE-CF07-F6E6-2846B3C2B9DC}"/>
              </a:ext>
            </a:extLst>
          </p:cNvPr>
          <p:cNvSpPr txBox="1"/>
          <p:nvPr/>
        </p:nvSpPr>
        <p:spPr>
          <a:xfrm>
            <a:off x="9383207" y="4529785"/>
            <a:ext cx="2438399" cy="1200329"/>
          </a:xfrm>
          <a:prstGeom prst="rect">
            <a:avLst/>
          </a:prstGeom>
          <a:solidFill>
            <a:schemeClr val="tx1">
              <a:lumMod val="20000"/>
              <a:lumOff val="80000"/>
            </a:schemeClr>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3" name="TextBox 2">
            <a:extLst>
              <a:ext uri="{FF2B5EF4-FFF2-40B4-BE49-F238E27FC236}">
                <a16:creationId xmlns:a16="http://schemas.microsoft.com/office/drawing/2014/main" id="{352E0685-4CD7-C9DD-EDAF-E8172A65253A}"/>
              </a:ext>
            </a:extLst>
          </p:cNvPr>
          <p:cNvSpPr txBox="1"/>
          <p:nvPr/>
        </p:nvSpPr>
        <p:spPr>
          <a:xfrm>
            <a:off x="9383207" y="3329456"/>
            <a:ext cx="2438399" cy="1477328"/>
          </a:xfrm>
          <a:prstGeom prst="rect">
            <a:avLst/>
          </a:prstGeom>
          <a:solidFill>
            <a:srgbClr val="FFC000"/>
          </a:solidFill>
          <a:ln>
            <a:solidFill>
              <a:schemeClr val="tx1"/>
            </a:solidFill>
          </a:ln>
        </p:spPr>
        <p:txBody>
          <a:bodyPr wrap="square" rtlCol="0">
            <a:spAutoFit/>
          </a:bodyPr>
          <a:lstStyle/>
          <a:p>
            <a:pPr algn="l"/>
            <a:r>
              <a:rPr lang="en-US" b="1" u="sng" dirty="0" err="1">
                <a:solidFill>
                  <a:schemeClr val="accent6"/>
                </a:solidFill>
                <a:latin typeface="Courier New" panose="02070309020205020404" pitchFamily="49" charset="0"/>
                <a:cs typeface="Courier New" panose="02070309020205020404" pitchFamily="49" charset="0"/>
              </a:rPr>
              <a:t>printf</a:t>
            </a:r>
            <a:endParaRPr lang="en-US" b="1" u="sng" dirty="0">
              <a:solidFill>
                <a:schemeClr val="accent6"/>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8" name="Down Arrow 7">
            <a:extLst>
              <a:ext uri="{FF2B5EF4-FFF2-40B4-BE49-F238E27FC236}">
                <a16:creationId xmlns:a16="http://schemas.microsoft.com/office/drawing/2014/main" id="{14DF05DC-2A28-F646-BD56-FFD580CB3661}"/>
              </a:ext>
            </a:extLst>
          </p:cNvPr>
          <p:cNvSpPr/>
          <p:nvPr/>
        </p:nvSpPr>
        <p:spPr>
          <a:xfrm flipV="1">
            <a:off x="10439400" y="453064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45508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return 0;</a:t>
            </a:r>
            <a:endParaRPr lang="en-US" altLang="en-US" sz="2000" b="0" dirty="0">
              <a:solidFill>
                <a:srgbClr val="FF0000"/>
              </a:solidFill>
              <a:latin typeface="Consolas" panose="020B0609020204030204" pitchFamily="49" charset="0"/>
            </a:endParaRP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E4C8623A-891C-E14F-93B1-0CC2FEA2D67A}"/>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05493BE9-E6F8-6749-A362-2898E503ED3D}"/>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4C639BE8-09C4-1F3B-7E25-E3D6FC396192}"/>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EE6E701A-B270-7B84-1812-72810B74B31D}"/>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284457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477328"/>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a:              </a:t>
            </a:r>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b:              </a:t>
            </a:r>
            <a:r>
              <a:rPr lang="en-US" b="0" dirty="0" err="1">
                <a:latin typeface="+mn-lt"/>
                <a:cs typeface="Courier New" panose="02070309020205020404" pitchFamily="49" charset="0"/>
              </a:rPr>
              <a:t>argv</a:t>
            </a:r>
            <a:r>
              <a:rPr lang="en-US" b="0" dirty="0">
                <a:latin typeface="+mn-lt"/>
                <a:cs typeface="Courier New" panose="02070309020205020404" pitchFamily="49" charset="0"/>
              </a:rPr>
              <a:t>:</a:t>
            </a:r>
          </a:p>
        </p:txBody>
      </p:sp>
      <p:sp>
        <p:nvSpPr>
          <p:cNvPr id="23" name="Rectangle 22">
            <a:extLst>
              <a:ext uri="{FF2B5EF4-FFF2-40B4-BE49-F238E27FC236}">
                <a16:creationId xmlns:a16="http://schemas.microsoft.com/office/drawing/2014/main" id="{29FA3FD3-22BC-7B4B-A453-2091E74C3706}"/>
              </a:ext>
            </a:extLst>
          </p:cNvPr>
          <p:cNvSpPr/>
          <p:nvPr/>
        </p:nvSpPr>
        <p:spPr bwMode="auto">
          <a:xfrm>
            <a:off x="9753599"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42</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336C8082-290E-564C-9B5D-911F62B8BDB2}"/>
              </a:ext>
            </a:extLst>
          </p:cNvPr>
          <p:cNvSpPr/>
          <p:nvPr/>
        </p:nvSpPr>
        <p:spPr bwMode="auto">
          <a:xfrm>
            <a:off x="9753600" y="2826399"/>
            <a:ext cx="457200"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17</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10896600" y="2269867"/>
            <a:ext cx="457201"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10896600" y="2826399"/>
            <a:ext cx="838199" cy="4266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3" name="Left Brace 12">
            <a:extLst>
              <a:ext uri="{FF2B5EF4-FFF2-40B4-BE49-F238E27FC236}">
                <a16:creationId xmlns:a16="http://schemas.microsoft.com/office/drawing/2014/main" id="{01C0C421-970C-5142-B793-614FF1F3972B}"/>
              </a:ext>
            </a:extLst>
          </p:cNvPr>
          <p:cNvSpPr/>
          <p:nvPr/>
        </p:nvSpPr>
        <p:spPr>
          <a:xfrm>
            <a:off x="8686800" y="1837014"/>
            <a:ext cx="381000" cy="1416013"/>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B149D395-31BB-ED42-A4C8-26A54963CA32}"/>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FCD89259-9059-3673-AE67-B3DB5A092E60}"/>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6" name="TextBox 5">
            <a:extLst>
              <a:ext uri="{FF2B5EF4-FFF2-40B4-BE49-F238E27FC236}">
                <a16:creationId xmlns:a16="http://schemas.microsoft.com/office/drawing/2014/main" id="{2FE2BD9B-5C2C-1C7B-5644-F36FE74F22EF}"/>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
        <p:nvSpPr>
          <p:cNvPr id="12" name="Down Arrow 11">
            <a:extLst>
              <a:ext uri="{FF2B5EF4-FFF2-40B4-BE49-F238E27FC236}">
                <a16:creationId xmlns:a16="http://schemas.microsoft.com/office/drawing/2014/main" id="{A6469A80-A20A-3948-A6E2-4AE7AAE391F2}"/>
              </a:ext>
            </a:extLst>
          </p:cNvPr>
          <p:cNvSpPr/>
          <p:nvPr/>
        </p:nvSpPr>
        <p:spPr>
          <a:xfrm flipV="1">
            <a:off x="10373806" y="320795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5727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6019800" cy="4567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func2</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d = 0;</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void </a:t>
            </a:r>
            <a:r>
              <a:rPr lang="en-US" altLang="en-US" sz="2000" b="1" dirty="0">
                <a:latin typeface="Consolas" panose="020B0609020204030204" pitchFamily="49" charset="0"/>
              </a:rPr>
              <a:t>func1</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int c = 99;</a:t>
            </a:r>
          </a:p>
          <a:p>
            <a:pPr lvl="1">
              <a:lnSpc>
                <a:spcPct val="70000"/>
              </a:lnSpc>
              <a:buFontTx/>
              <a:buNone/>
            </a:pPr>
            <a:r>
              <a:rPr lang="en-US" altLang="en-US" sz="2000" dirty="0">
                <a:latin typeface="Consolas" panose="020B0609020204030204" pitchFamily="49" charset="0"/>
              </a:rPr>
              <a:t>    func2();</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a = 42;</a:t>
            </a:r>
          </a:p>
          <a:p>
            <a:pPr lvl="1">
              <a:lnSpc>
                <a:spcPct val="70000"/>
              </a:lnSpc>
              <a:buFontTx/>
              <a:buNone/>
            </a:pPr>
            <a:r>
              <a:rPr lang="en-US" altLang="en-US" sz="2000" b="0" dirty="0">
                <a:latin typeface="Consolas" panose="020B0609020204030204" pitchFamily="49" charset="0"/>
              </a:rPr>
              <a:t>    </a:t>
            </a:r>
            <a:r>
              <a:rPr lang="en-US" altLang="en-US" sz="2000" dirty="0" err="1">
                <a:latin typeface="Consolas" panose="020B0609020204030204" pitchFamily="49" charset="0"/>
              </a:rPr>
              <a:t>int</a:t>
            </a:r>
            <a:r>
              <a:rPr lang="en-US" altLang="en-US" sz="2000" b="0" dirty="0">
                <a:latin typeface="Consolas" panose="020B0609020204030204" pitchFamily="49" charset="0"/>
              </a:rPr>
              <a:t> b = 17;</a:t>
            </a:r>
          </a:p>
          <a:p>
            <a:pPr lvl="1">
              <a:lnSpc>
                <a:spcPct val="70000"/>
              </a:lnSpc>
              <a:buFontTx/>
              <a:buNone/>
            </a:pPr>
            <a:r>
              <a:rPr lang="en-US" altLang="en-US" sz="2000" b="0" dirty="0">
                <a:latin typeface="Consolas" panose="020B0609020204030204" pitchFamily="49" charset="0"/>
              </a:rPr>
              <a:t>    func1();</a:t>
            </a:r>
          </a:p>
          <a:p>
            <a:pPr lvl="1">
              <a:lnSpc>
                <a:spcPct val="70000"/>
              </a:lnSpc>
              <a:buFontTx/>
              <a:buNone/>
            </a:pPr>
            <a:r>
              <a:rPr lang="en-US" altLang="en-US" sz="2000" dirty="0">
                <a:latin typeface="Consolas" panose="020B0609020204030204" pitchFamily="49" charset="0"/>
              </a:rPr>
              <a:t>    </a:t>
            </a:r>
            <a:r>
              <a:rPr lang="en-US" altLang="en-US" sz="2000" dirty="0" err="1">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"Done."</a:t>
            </a: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return 0;</a:t>
            </a:r>
            <a:endParaRPr lang="en-US" altLang="en-US" sz="2000" b="0" dirty="0">
              <a:latin typeface="Consolas" panose="020B0609020204030204" pitchFamily="49" charset="0"/>
            </a:endParaRPr>
          </a:p>
          <a:p>
            <a:pPr lvl="1">
              <a:lnSpc>
                <a:spcPct val="70000"/>
              </a:lnSpc>
              <a:buFontTx/>
              <a:buNone/>
            </a:pPr>
            <a:r>
              <a:rPr lang="en-US" altLang="en-US" sz="2000" b="0" dirty="0">
                <a:solidFill>
                  <a:srgbClr val="FF0000"/>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 name="TextBox 2">
            <a:extLst>
              <a:ext uri="{FF2B5EF4-FFF2-40B4-BE49-F238E27FC236}">
                <a16:creationId xmlns:a16="http://schemas.microsoft.com/office/drawing/2014/main" id="{75FBA3E9-E1C1-C60E-1BB1-0F4B51BC8054}"/>
              </a:ext>
            </a:extLst>
          </p:cNvPr>
          <p:cNvSpPr txBox="1"/>
          <p:nvPr/>
        </p:nvSpPr>
        <p:spPr>
          <a:xfrm>
            <a:off x="9383208" y="1837014"/>
            <a:ext cx="2438399" cy="1477328"/>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main</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a:              </a:t>
            </a:r>
            <a:r>
              <a:rPr lang="en-US" b="0" dirty="0" err="1">
                <a:solidFill>
                  <a:schemeClr val="bg1"/>
                </a:solidFill>
                <a:latin typeface="+mn-lt"/>
                <a:cs typeface="Courier New" panose="02070309020205020404" pitchFamily="49" charset="0"/>
              </a:rPr>
              <a:t>argc</a:t>
            </a:r>
            <a:r>
              <a:rPr lang="en-US" b="0" dirty="0">
                <a:solidFill>
                  <a:schemeClr val="bg1"/>
                </a:solidFill>
                <a:latin typeface="+mn-lt"/>
                <a:cs typeface="Courier New" panose="02070309020205020404" pitchFamily="49" charset="0"/>
              </a:rPr>
              <a:t>:</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b:              </a:t>
            </a:r>
            <a:r>
              <a:rPr lang="en-US" b="0" dirty="0" err="1">
                <a:solidFill>
                  <a:schemeClr val="bg1"/>
                </a:solidFill>
                <a:latin typeface="+mn-lt"/>
                <a:cs typeface="Courier New" panose="02070309020205020404" pitchFamily="49" charset="0"/>
              </a:rPr>
              <a:t>argv</a:t>
            </a:r>
            <a:r>
              <a:rPr lang="en-US" b="0" dirty="0">
                <a:solidFill>
                  <a:schemeClr val="bg1"/>
                </a:solidFill>
                <a:latin typeface="+mn-lt"/>
                <a:cs typeface="Courier New" panose="02070309020205020404" pitchFamily="49" charset="0"/>
              </a:rPr>
              <a:t>:</a:t>
            </a:r>
          </a:p>
        </p:txBody>
      </p:sp>
      <p:sp>
        <p:nvSpPr>
          <p:cNvPr id="6" name="TextBox 5">
            <a:extLst>
              <a:ext uri="{FF2B5EF4-FFF2-40B4-BE49-F238E27FC236}">
                <a16:creationId xmlns:a16="http://schemas.microsoft.com/office/drawing/2014/main" id="{2759F5B3-F4EF-FE54-E7E7-A6148C06FCC7}"/>
              </a:ext>
            </a:extLst>
          </p:cNvPr>
          <p:cNvSpPr txBox="1"/>
          <p:nvPr/>
        </p:nvSpPr>
        <p:spPr>
          <a:xfrm>
            <a:off x="9383207" y="4514671"/>
            <a:ext cx="2438399" cy="120032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func2</a:t>
            </a:r>
          </a:p>
          <a:p>
            <a:pPr algn="l"/>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 </a:t>
            </a:r>
          </a:p>
        </p:txBody>
      </p:sp>
      <p:sp>
        <p:nvSpPr>
          <p:cNvPr id="8" name="TextBox 7">
            <a:extLst>
              <a:ext uri="{FF2B5EF4-FFF2-40B4-BE49-F238E27FC236}">
                <a16:creationId xmlns:a16="http://schemas.microsoft.com/office/drawing/2014/main" id="{8086A515-C06B-41DE-8FAF-10045F04AF57}"/>
              </a:ext>
            </a:extLst>
          </p:cNvPr>
          <p:cNvSpPr txBox="1"/>
          <p:nvPr/>
        </p:nvSpPr>
        <p:spPr>
          <a:xfrm>
            <a:off x="9383207" y="3314342"/>
            <a:ext cx="2438399" cy="1477328"/>
          </a:xfrm>
          <a:prstGeom prst="rect">
            <a:avLst/>
          </a:prstGeom>
          <a:solidFill>
            <a:schemeClr val="bg2"/>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endParaRPr lang="en-US" b="0" dirty="0">
              <a:solidFill>
                <a:schemeClr val="accent6"/>
              </a:solidFill>
              <a:latin typeface="+mn-lt"/>
              <a:cs typeface="Courier New" panose="02070309020205020404" pitchFamily="49" charset="0"/>
            </a:endParaRPr>
          </a:p>
          <a:p>
            <a:pPr algn="l"/>
            <a:r>
              <a:rPr lang="en-US" b="0" dirty="0">
                <a:solidFill>
                  <a:schemeClr val="accent6"/>
                </a:solidFill>
                <a:latin typeface="+mn-lt"/>
                <a:cs typeface="Courier New" panose="02070309020205020404" pitchFamily="49" charset="0"/>
              </a:rPr>
              <a:t> </a:t>
            </a:r>
          </a:p>
          <a:p>
            <a:pPr algn="l"/>
            <a:endParaRPr lang="en-US" dirty="0">
              <a:solidFill>
                <a:schemeClr val="accent6"/>
              </a:solidFill>
              <a:cs typeface="Courier New" panose="02070309020205020404" pitchFamily="49" charset="0"/>
            </a:endParaRPr>
          </a:p>
        </p:txBody>
      </p:sp>
    </p:spTree>
    <p:extLst>
      <p:ext uri="{BB962C8B-B14F-4D97-AF65-F5344CB8AC3E}">
        <p14:creationId xmlns:p14="http://schemas.microsoft.com/office/powerpoint/2010/main" val="18802220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 - Recursion</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solidFill>
                <a:srgbClr val="FF0000"/>
              </a:solidFill>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a:t>
            </a:r>
            <a:r>
              <a:rPr lang="en-US" altLang="en-US" sz="2000" b="0" dirty="0">
                <a:solidFill>
                  <a:srgbClr val="FF0000"/>
                </a:solidFill>
                <a:latin typeface="Consolas" panose="020B0609020204030204" pitchFamily="49" charset="0"/>
              </a:rPr>
              <a:t> </a:t>
            </a:r>
            <a:r>
              <a:rPr lang="en-US" altLang="en-US" sz="2000" b="1" dirty="0">
                <a:solidFill>
                  <a:srgbClr val="FF0000"/>
                </a:solidFill>
                <a:latin typeface="Consolas" panose="020B0609020204030204" pitchFamily="49" charset="0"/>
              </a:rPr>
              <a:t>main</a:t>
            </a:r>
            <a:r>
              <a:rPr lang="en-US" altLang="en-US" sz="2000" b="0" dirty="0">
                <a:solidFill>
                  <a:srgbClr val="FF0000"/>
                </a:solidFill>
                <a:latin typeface="Consolas" panose="020B0609020204030204" pitchFamily="49" charset="0"/>
              </a:rPr>
              <a:t>(int</a:t>
            </a:r>
            <a:r>
              <a:rPr lang="en-US" altLang="en-US" sz="2000" dirty="0">
                <a:solidFill>
                  <a:srgbClr val="FF0000"/>
                </a:solidFill>
                <a:latin typeface="Consolas" panose="020B0609020204030204" pitchFamily="49" charset="0"/>
              </a:rPr>
              <a:t> </a:t>
            </a:r>
            <a:r>
              <a:rPr lang="en-US" altLang="en-US" sz="2000" dirty="0" err="1">
                <a:solidFill>
                  <a:srgbClr val="FF0000"/>
                </a:solidFill>
                <a:latin typeface="Consolas" panose="020B0609020204030204" pitchFamily="49" charset="0"/>
              </a:rPr>
              <a:t>argc</a:t>
            </a:r>
            <a:r>
              <a:rPr lang="en-US" altLang="en-US" sz="2000" dirty="0">
                <a:solidFill>
                  <a:srgbClr val="FF0000"/>
                </a:solidFill>
                <a:latin typeface="Consolas" panose="020B0609020204030204" pitchFamily="49" charset="0"/>
              </a:rPr>
              <a:t>, char *</a:t>
            </a:r>
            <a:r>
              <a:rPr lang="en-US" altLang="en-US" sz="2000" dirty="0" err="1">
                <a:solidFill>
                  <a:srgbClr val="FF0000"/>
                </a:solidFill>
                <a:latin typeface="Consolas" panose="020B0609020204030204" pitchFamily="49" charset="0"/>
              </a:rPr>
              <a:t>argv</a:t>
            </a:r>
            <a:r>
              <a:rPr lang="en-US" altLang="en-US" sz="2000" dirty="0">
                <a:solidFill>
                  <a:srgbClr val="FF0000"/>
                </a:solidFill>
                <a:latin typeface="Consolas" panose="020B0609020204030204" pitchFamily="49" charset="0"/>
              </a:rPr>
              <a:t>[]</a:t>
            </a:r>
            <a:r>
              <a:rPr lang="en-US" altLang="en-US" sz="2000" b="0" dirty="0">
                <a:solidFill>
                  <a:srgbClr val="FF0000"/>
                </a:solidFill>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Tree>
    <p:extLst>
      <p:ext uri="{BB962C8B-B14F-4D97-AF65-F5344CB8AC3E}">
        <p14:creationId xmlns:p14="http://schemas.microsoft.com/office/powerpoint/2010/main" val="2183809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71EC4-5964-634D-832F-853B9E9DD81D}"/>
              </a:ext>
            </a:extLst>
          </p:cNvPr>
          <p:cNvSpPr>
            <a:spLocks noGrp="1"/>
          </p:cNvSpPr>
          <p:nvPr>
            <p:ph sz="quarter" idx="15"/>
          </p:nvPr>
        </p:nvSpPr>
        <p:spPr>
          <a:xfrm>
            <a:off x="528423" y="1201479"/>
            <a:ext cx="10764478" cy="3976577"/>
          </a:xfrm>
          <a:solidFill>
            <a:schemeClr val="accent4">
              <a:lumMod val="20000"/>
              <a:lumOff val="80000"/>
            </a:schemeClr>
          </a:solidFill>
          <a:ln>
            <a:solidFill>
              <a:srgbClr val="0070C0"/>
            </a:solidFill>
          </a:ln>
        </p:spPr>
        <p:txBody>
          <a:bodyPr/>
          <a:lstStyle/>
          <a:p>
            <a:pPr>
              <a:lnSpc>
                <a:spcPct val="100000"/>
              </a:lnSpc>
            </a:pPr>
            <a:r>
              <a:rPr lang="en-US" sz="2000" dirty="0">
                <a:solidFill>
                  <a:schemeClr val="tx1">
                    <a:lumMod val="50000"/>
                  </a:schemeClr>
                </a:solidFill>
                <a:cs typeface="Courier New" panose="02070309020205020404" pitchFamily="49" charset="0"/>
              </a:rPr>
              <a:t>The following </a:t>
            </a:r>
            <a:r>
              <a:rPr lang="en-US" sz="2000" dirty="0">
                <a:solidFill>
                  <a:srgbClr val="2C895B"/>
                </a:solidFill>
                <a:cs typeface="Courier New" panose="02070309020205020404" pitchFamily="49" charset="0"/>
              </a:rPr>
              <a:t>assembler directives </a:t>
            </a:r>
            <a:r>
              <a:rPr lang="en-US" sz="2000" dirty="0">
                <a:solidFill>
                  <a:schemeClr val="tx1">
                    <a:lumMod val="50000"/>
                  </a:schemeClr>
                </a:solidFill>
                <a:cs typeface="Courier New" panose="02070309020205020404" pitchFamily="49" charset="0"/>
              </a:rPr>
              <a:t>indicate the </a:t>
            </a:r>
            <a:r>
              <a:rPr lang="en-US" sz="2000" b="1" i="1" dirty="0">
                <a:solidFill>
                  <a:srgbClr val="2C895B"/>
                </a:solidFill>
                <a:cs typeface="Courier New" panose="02070309020205020404" pitchFamily="49" charset="0"/>
              </a:rPr>
              <a:t>start</a:t>
            </a:r>
            <a:r>
              <a:rPr lang="en-US" sz="2000" dirty="0">
                <a:solidFill>
                  <a:srgbClr val="2C895B"/>
                </a:solidFill>
                <a:cs typeface="Courier New" panose="02070309020205020404" pitchFamily="49" charset="0"/>
              </a:rPr>
              <a:t> of a </a:t>
            </a:r>
            <a:r>
              <a:rPr lang="en-US" sz="2000" b="1" dirty="0">
                <a:solidFill>
                  <a:srgbClr val="2C895B"/>
                </a:solidFill>
                <a:cs typeface="Courier New" panose="02070309020205020404" pitchFamily="49" charset="0"/>
              </a:rPr>
              <a:t>memory segment specification</a:t>
            </a:r>
          </a:p>
          <a:p>
            <a:pPr lvl="1"/>
            <a:r>
              <a:rPr lang="en-US" sz="2000" b="1" dirty="0">
                <a:solidFill>
                  <a:srgbClr val="C00000"/>
                </a:solidFill>
                <a:cs typeface="Courier New" panose="02070309020205020404" pitchFamily="49" charset="0"/>
              </a:rPr>
              <a:t>Remains in effect</a:t>
            </a:r>
            <a:r>
              <a:rPr lang="en-US" sz="2000" dirty="0">
                <a:solidFill>
                  <a:srgbClr val="C00000"/>
                </a:solidFill>
                <a:cs typeface="Courier New" panose="02070309020205020404" pitchFamily="49" charset="0"/>
              </a:rPr>
              <a:t> </a:t>
            </a:r>
            <a:r>
              <a:rPr lang="en-US" sz="2000" dirty="0">
                <a:solidFill>
                  <a:schemeClr val="tx1">
                    <a:lumMod val="50000"/>
                  </a:schemeClr>
                </a:solidFill>
                <a:cs typeface="Courier New" panose="02070309020205020404" pitchFamily="49" charset="0"/>
              </a:rPr>
              <a:t>until the next segment directive is seen</a:t>
            </a:r>
          </a:p>
          <a:p>
            <a:pPr>
              <a:lnSpc>
                <a:spcPct val="100000"/>
              </a:lnSpc>
            </a:pPr>
            <a:endParaRPr lang="en-US" sz="20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lvl="1"/>
            <a:endParaRPr lang="en-US" sz="18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a:p>
            <a:pPr>
              <a:lnSpc>
                <a:spcPct val="100000"/>
              </a:lnSpc>
            </a:pPr>
            <a:endParaRPr lang="en-US" sz="2000" dirty="0">
              <a:solidFill>
                <a:schemeClr val="tx1">
                  <a:lumMod val="50000"/>
                </a:schemeClr>
              </a:solidFill>
              <a:cs typeface="Courier New" panose="02070309020205020404" pitchFamily="49" charset="0"/>
            </a:endParaRPr>
          </a:p>
        </p:txBody>
      </p:sp>
      <p:sp>
        <p:nvSpPr>
          <p:cNvPr id="3" name="Title 2">
            <a:extLst>
              <a:ext uri="{FF2B5EF4-FFF2-40B4-BE49-F238E27FC236}">
                <a16:creationId xmlns:a16="http://schemas.microsoft.com/office/drawing/2014/main" id="{5F660E3D-EA3F-444E-9DF8-E108006F5BFB}"/>
              </a:ext>
            </a:extLst>
          </p:cNvPr>
          <p:cNvSpPr>
            <a:spLocks noGrp="1"/>
          </p:cNvSpPr>
          <p:nvPr>
            <p:ph type="title"/>
          </p:nvPr>
        </p:nvSpPr>
        <p:spPr>
          <a:xfrm>
            <a:off x="528423" y="81279"/>
            <a:ext cx="11301412" cy="427647"/>
          </a:xfrm>
        </p:spPr>
        <p:txBody>
          <a:bodyPr/>
          <a:lstStyle/>
          <a:p>
            <a:r>
              <a:rPr lang="en-US" dirty="0"/>
              <a:t>Creating Segments, Definitions In Assembly Source</a:t>
            </a:r>
          </a:p>
        </p:txBody>
      </p:sp>
      <p:sp>
        <p:nvSpPr>
          <p:cNvPr id="7" name="TextBox 6">
            <a:extLst>
              <a:ext uri="{FF2B5EF4-FFF2-40B4-BE49-F238E27FC236}">
                <a16:creationId xmlns:a16="http://schemas.microsoft.com/office/drawing/2014/main" id="{B41F44ED-B623-4F4E-BFB0-5DC36E773C8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8" name="Rounded Rectangle 7">
            <a:extLst>
              <a:ext uri="{FF2B5EF4-FFF2-40B4-BE49-F238E27FC236}">
                <a16:creationId xmlns:a16="http://schemas.microsoft.com/office/drawing/2014/main" id="{854DCD07-2381-9907-D49D-1AE08FA599CC}"/>
              </a:ext>
            </a:extLst>
          </p:cNvPr>
          <p:cNvSpPr/>
          <p:nvPr/>
        </p:nvSpPr>
        <p:spPr bwMode="auto">
          <a:xfrm>
            <a:off x="1836715" y="2172160"/>
            <a:ext cx="8721831"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a:t>
            </a:r>
            <a:r>
              <a:rPr lang="en-US" dirty="0" err="1">
                <a:solidFill>
                  <a:srgbClr val="7030A0"/>
                </a:solidFill>
                <a:latin typeface="Consolas" panose="020B0609020204030204" pitchFamily="49" charset="0"/>
                <a:cs typeface="Consolas" panose="020B0609020204030204" pitchFamily="49" charset="0"/>
              </a:rPr>
              <a:t>bss</a:t>
            </a:r>
            <a:endParaRPr lang="en-US" dirty="0">
              <a:solidFill>
                <a:srgbClr val="7030A0"/>
              </a:solidFill>
              <a:latin typeface="Consolas" panose="020B0609020204030204" pitchFamily="49" charset="0"/>
              <a:cs typeface="Consolas" panose="020B0609020204030204" pitchFamily="49" charset="0"/>
            </a:endParaRPr>
          </a:p>
          <a:p>
            <a:pPr lvl="2"/>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uninitialized static segment variables </a:t>
            </a:r>
            <a:r>
              <a:rPr lang="en-US" dirty="0">
                <a:solidFill>
                  <a:srgbClr val="00B050"/>
                </a:solidFill>
                <a:latin typeface="Consolas" panose="020B0609020204030204" pitchFamily="49" charset="0"/>
                <a:cs typeface="Consolas" panose="020B0609020204030204" pitchFamily="49" charset="0"/>
              </a:rPr>
              <a:t>definitions</a:t>
            </a:r>
          </a:p>
          <a:p>
            <a:pPr lvl="1"/>
            <a:r>
              <a:rPr lang="en-US" dirty="0">
                <a:solidFill>
                  <a:srgbClr val="00B050"/>
                </a:solidFill>
                <a:latin typeface="Consolas" panose="020B0609020204030204" pitchFamily="49" charset="0"/>
                <a:cs typeface="Consolas" panose="020B0609020204030204" pitchFamily="49" charset="0"/>
              </a:rPr>
              <a:t>	// does not consume any space in the executable file</a:t>
            </a:r>
          </a:p>
          <a:p>
            <a:r>
              <a:rPr lang="en-US" dirty="0">
                <a:solidFill>
                  <a:srgbClr val="7030A0"/>
                </a:solidFill>
                <a:latin typeface="Consolas" panose="020B0609020204030204" pitchFamily="49" charset="0"/>
                <a:cs typeface="Consolas" panose="020B0609020204030204" pitchFamily="49" charset="0"/>
              </a:rPr>
              <a:t>.data</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initialized static segment variables</a:t>
            </a:r>
            <a:r>
              <a:rPr lang="en-US" dirty="0">
                <a:solidFill>
                  <a:srgbClr val="00B050"/>
                </a:solidFill>
                <a:latin typeface="Consolas" panose="020B0609020204030204" pitchFamily="49" charset="0"/>
                <a:cs typeface="Consolas" panose="020B0609020204030204" pitchFamily="49" charset="0"/>
              </a:rPr>
              <a:t> definitions </a:t>
            </a:r>
            <a:r>
              <a:rPr lang="en-US" dirty="0">
                <a:solidFill>
                  <a:schemeClr val="accent3"/>
                </a:solidFill>
                <a:latin typeface="Consolas" panose="020B0609020204030204" pitchFamily="49" charset="0"/>
                <a:cs typeface="Consolas" panose="020B0609020204030204" pitchFamily="49" charset="0"/>
              </a:rPr>
              <a:t>	</a:t>
            </a:r>
          </a:p>
          <a:p>
            <a:r>
              <a:rPr lang="en-US" dirty="0">
                <a:solidFill>
                  <a:schemeClr val="accent3"/>
                </a:solidFill>
                <a:latin typeface="Consolas" panose="020B0609020204030204" pitchFamily="49" charset="0"/>
                <a:cs typeface="Consolas" panose="020B0609020204030204" pitchFamily="49" charset="0"/>
              </a:rPr>
              <a:t>.</a:t>
            </a:r>
            <a:r>
              <a:rPr lang="en-US" dirty="0">
                <a:solidFill>
                  <a:srgbClr val="7030A0"/>
                </a:solidFill>
                <a:latin typeface="Consolas" panose="020B0609020204030204" pitchFamily="49" charset="0"/>
                <a:cs typeface="Consolas" panose="020B0609020204030204" pitchFamily="49" charset="0"/>
              </a:rPr>
              <a:t>section .</a:t>
            </a:r>
            <a:r>
              <a:rPr lang="en-US" dirty="0" err="1">
                <a:solidFill>
                  <a:srgbClr val="7030A0"/>
                </a:solidFill>
                <a:latin typeface="Consolas" panose="020B0609020204030204" pitchFamily="49" charset="0"/>
                <a:cs typeface="Consolas" panose="020B0609020204030204" pitchFamily="49" charset="0"/>
              </a:rPr>
              <a:t>rodata</a:t>
            </a:r>
            <a:r>
              <a:rPr lang="en-US" dirty="0">
                <a:solidFill>
                  <a:srgbClr val="7030A0"/>
                </a:solidFill>
                <a:latin typeface="Consolas" panose="020B0609020204030204" pitchFamily="49" charset="0"/>
                <a:cs typeface="Consolas" panose="020B0609020204030204" pitchFamily="49" charset="0"/>
              </a:rPr>
              <a:t> </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data segment variables </a:t>
            </a:r>
            <a:r>
              <a:rPr lang="en-US" dirty="0">
                <a:solidFill>
                  <a:srgbClr val="00B050"/>
                </a:solidFill>
                <a:latin typeface="Consolas" panose="020B0609020204030204" pitchFamily="49" charset="0"/>
                <a:cs typeface="Consolas" panose="020B0609020204030204" pitchFamily="49" charset="0"/>
              </a:rPr>
              <a:t>definitions </a:t>
            </a:r>
          </a:p>
          <a:p>
            <a:r>
              <a:rPr lang="en-US" dirty="0">
                <a:solidFill>
                  <a:srgbClr val="7030A0"/>
                </a:solidFill>
                <a:latin typeface="Consolas" panose="020B0609020204030204" pitchFamily="49" charset="0"/>
                <a:cs typeface="Consolas" panose="020B0609020204030204" pitchFamily="49" charset="0"/>
              </a:rPr>
              <a:t>.text</a:t>
            </a:r>
          </a:p>
          <a:p>
            <a:r>
              <a:rPr lang="en-US" dirty="0">
                <a:solidFill>
                  <a:srgbClr val="0070C0"/>
                </a:solidFill>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 start </a:t>
            </a:r>
            <a:r>
              <a:rPr lang="en-US" dirty="0">
                <a:solidFill>
                  <a:srgbClr val="F37440"/>
                </a:solidFill>
                <a:latin typeface="Consolas" panose="020B0609020204030204" pitchFamily="49" charset="0"/>
                <a:cs typeface="Consolas" panose="020B0609020204030204" pitchFamily="49" charset="0"/>
              </a:rPr>
              <a:t>read-only text segment </a:t>
            </a:r>
            <a:r>
              <a:rPr lang="en-US" dirty="0">
                <a:solidFill>
                  <a:srgbClr val="00B050"/>
                </a:solidFill>
                <a:latin typeface="Consolas" panose="020B0609020204030204" pitchFamily="49" charset="0"/>
                <a:cs typeface="Consolas" panose="020B0609020204030204" pitchFamily="49" charset="0"/>
              </a:rPr>
              <a:t>(code) </a:t>
            </a:r>
          </a:p>
        </p:txBody>
      </p:sp>
    </p:spTree>
    <p:extLst>
      <p:ext uri="{BB962C8B-B14F-4D97-AF65-F5344CB8AC3E}">
        <p14:creationId xmlns:p14="http://schemas.microsoft.com/office/powerpoint/2010/main" val="220801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 grpId="0"/>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1200330"/>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2" name="Down Arrow 11">
            <a:extLst>
              <a:ext uri="{FF2B5EF4-FFF2-40B4-BE49-F238E27FC236}">
                <a16:creationId xmlns:a16="http://schemas.microsoft.com/office/drawing/2014/main" id="{ED18BFDD-B429-454F-A415-9B4862B90A16}"/>
              </a:ext>
            </a:extLst>
          </p:cNvPr>
          <p:cNvSpPr/>
          <p:nvPr/>
        </p:nvSpPr>
        <p:spPr>
          <a:xfrm>
            <a:off x="10373807" y="31242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42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63493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006503"/>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14" name="Down Arrow 13">
            <a:extLst>
              <a:ext uri="{FF2B5EF4-FFF2-40B4-BE49-F238E27FC236}">
                <a16:creationId xmlns:a16="http://schemas.microsoft.com/office/drawing/2014/main" id="{701E06DB-D9D1-4F41-BD65-58DF0FB63A17}"/>
              </a:ext>
            </a:extLst>
          </p:cNvPr>
          <p:cNvSpPr/>
          <p:nvPr/>
        </p:nvSpPr>
        <p:spPr>
          <a:xfrm>
            <a:off x="10373807" y="3962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33338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Tree>
    <p:extLst>
      <p:ext uri="{BB962C8B-B14F-4D97-AF65-F5344CB8AC3E}">
        <p14:creationId xmlns:p14="http://schemas.microsoft.com/office/powerpoint/2010/main" val="20223989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16" name="Down Arrow 15">
            <a:extLst>
              <a:ext uri="{FF2B5EF4-FFF2-40B4-BE49-F238E27FC236}">
                <a16:creationId xmlns:a16="http://schemas.microsoft.com/office/drawing/2014/main" id="{95BC0780-F5AE-F148-919F-2C097B0192F1}"/>
              </a:ext>
            </a:extLst>
          </p:cNvPr>
          <p:cNvSpPr/>
          <p:nvPr/>
        </p:nvSpPr>
        <p:spPr>
          <a:xfrm>
            <a:off x="10373807" y="47244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88291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Tree>
    <p:extLst>
      <p:ext uri="{BB962C8B-B14F-4D97-AF65-F5344CB8AC3E}">
        <p14:creationId xmlns:p14="http://schemas.microsoft.com/office/powerpoint/2010/main" val="14153282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21" name="Down Arrow 20">
            <a:extLst>
              <a:ext uri="{FF2B5EF4-FFF2-40B4-BE49-F238E27FC236}">
                <a16:creationId xmlns:a16="http://schemas.microsoft.com/office/drawing/2014/main" id="{04ECC091-7007-834F-B6D4-B0C73462C793}"/>
              </a:ext>
            </a:extLst>
          </p:cNvPr>
          <p:cNvSpPr/>
          <p:nvPr/>
        </p:nvSpPr>
        <p:spPr>
          <a:xfrm>
            <a:off x="10373807" y="5562600"/>
            <a:ext cx="457200" cy="5334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49537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solidFill>
                  <a:srgbClr val="FF0000"/>
                </a:solidFill>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57378"/>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26515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solidFill>
                  <a:srgbClr val="FF0000"/>
                </a:solidFill>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4420583"/>
          </a:xfrm>
          <a:prstGeom prst="leftBrace">
            <a:avLst>
              <a:gd name="adj1" fmla="val 8333"/>
              <a:gd name="adj2" fmla="val 1594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6" name="TextBox 35">
            <a:extLst>
              <a:ext uri="{FF2B5EF4-FFF2-40B4-BE49-F238E27FC236}">
                <a16:creationId xmlns:a16="http://schemas.microsoft.com/office/drawing/2014/main" id="{BDCA44DD-7D96-5D4E-8B2F-9283719063EC}"/>
              </a:ext>
            </a:extLst>
          </p:cNvPr>
          <p:cNvSpPr txBox="1"/>
          <p:nvPr/>
        </p:nvSpPr>
        <p:spPr>
          <a:xfrm>
            <a:off x="9383207" y="5464935"/>
            <a:ext cx="2438399" cy="800219"/>
          </a:xfrm>
          <a:prstGeom prst="rect">
            <a:avLst/>
          </a:prstGeom>
          <a:solidFill>
            <a:srgbClr val="F3753F"/>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7" name="Rectangle 36">
            <a:extLst>
              <a:ext uri="{FF2B5EF4-FFF2-40B4-BE49-F238E27FC236}">
                <a16:creationId xmlns:a16="http://schemas.microsoft.com/office/drawing/2014/main" id="{0E342A5E-F879-C644-9932-1F9ED4FEFE39}"/>
              </a:ext>
            </a:extLst>
          </p:cNvPr>
          <p:cNvSpPr/>
          <p:nvPr/>
        </p:nvSpPr>
        <p:spPr bwMode="auto">
          <a:xfrm>
            <a:off x="9721521" y="579406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latin typeface="Arial" panose="020B0604020202020204" pitchFamily="34" charset="0"/>
              </a:rPr>
              <a:t>1</a:t>
            </a:r>
            <a:endParaRPr kumimoji="0" lang="en-US" sz="1800"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5019496"/>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5424728"/>
            <a:ext cx="1184940" cy="369332"/>
          </a:xfrm>
          <a:prstGeom prst="rect">
            <a:avLst/>
          </a:prstGeom>
          <a:noFill/>
        </p:spPr>
        <p:txBody>
          <a:bodyPr wrap="none" rtlCol="0">
            <a:spAutoFit/>
          </a:bodyPr>
          <a:lstStyle/>
          <a:p>
            <a:r>
              <a:rPr lang="en-US" dirty="0">
                <a:solidFill>
                  <a:srgbClr val="FF0000"/>
                </a:solidFill>
              </a:rPr>
              <a:t>Returns 1</a:t>
            </a:r>
          </a:p>
        </p:txBody>
      </p:sp>
      <p:sp>
        <p:nvSpPr>
          <p:cNvPr id="8" name="Down Arrow 7">
            <a:extLst>
              <a:ext uri="{FF2B5EF4-FFF2-40B4-BE49-F238E27FC236}">
                <a16:creationId xmlns:a16="http://schemas.microsoft.com/office/drawing/2014/main" id="{D44A0B40-E14D-0123-5B3F-56C9A2CBC80A}"/>
              </a:ext>
            </a:extLst>
          </p:cNvPr>
          <p:cNvSpPr/>
          <p:nvPr/>
        </p:nvSpPr>
        <p:spPr>
          <a:xfrm flipV="1">
            <a:off x="10645882" y="591022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07440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90775"/>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3611406"/>
          </a:xfrm>
          <a:prstGeom prst="leftBrace">
            <a:avLst>
              <a:gd name="adj1" fmla="val 8333"/>
              <a:gd name="adj2" fmla="val 1942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0" name="TextBox 29">
            <a:extLst>
              <a:ext uri="{FF2B5EF4-FFF2-40B4-BE49-F238E27FC236}">
                <a16:creationId xmlns:a16="http://schemas.microsoft.com/office/drawing/2014/main" id="{D1B41900-C103-1F44-A3BF-DAE659E361B4}"/>
              </a:ext>
            </a:extLst>
          </p:cNvPr>
          <p:cNvSpPr txBox="1"/>
          <p:nvPr/>
        </p:nvSpPr>
        <p:spPr>
          <a:xfrm>
            <a:off x="9383207" y="4648200"/>
            <a:ext cx="2438399" cy="800219"/>
          </a:xfrm>
          <a:prstGeom prst="rect">
            <a:avLst/>
          </a:prstGeom>
          <a:solidFill>
            <a:schemeClr val="accent4">
              <a:lumMod val="60000"/>
              <a:lumOff val="4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factorial</a:t>
            </a:r>
            <a:endParaRPr lang="en-US" b="0" dirty="0">
              <a:latin typeface="+mn-lt"/>
              <a:cs typeface="Courier New" panose="02070309020205020404" pitchFamily="49" charset="0"/>
            </a:endParaRPr>
          </a:p>
          <a:p>
            <a:pPr algn="l"/>
            <a:r>
              <a:rPr lang="en-US" b="0" dirty="0">
                <a:latin typeface="+mn-lt"/>
                <a:cs typeface="Courier New" panose="02070309020205020404" pitchFamily="49" charset="0"/>
              </a:rPr>
              <a:t>n:</a:t>
            </a:r>
          </a:p>
          <a:p>
            <a:pPr algn="l"/>
            <a:endParaRPr lang="en-US" sz="1000" b="0" dirty="0">
              <a:latin typeface="+mn-lt"/>
              <a:cs typeface="Courier New" panose="02070309020205020404" pitchFamily="49" charset="0"/>
            </a:endParaRPr>
          </a:p>
        </p:txBody>
      </p:sp>
      <p:sp>
        <p:nvSpPr>
          <p:cNvPr id="35" name="Rectangle 34">
            <a:extLst>
              <a:ext uri="{FF2B5EF4-FFF2-40B4-BE49-F238E27FC236}">
                <a16:creationId xmlns:a16="http://schemas.microsoft.com/office/drawing/2014/main" id="{9437DC8C-7764-EE4F-B3BB-08C3CAC106EC}"/>
              </a:ext>
            </a:extLst>
          </p:cNvPr>
          <p:cNvSpPr/>
          <p:nvPr/>
        </p:nvSpPr>
        <p:spPr bwMode="auto">
          <a:xfrm>
            <a:off x="9721521" y="49848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2</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4152553"/>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4557785"/>
            <a:ext cx="1184940" cy="369332"/>
          </a:xfrm>
          <a:prstGeom prst="rect">
            <a:avLst/>
          </a:prstGeom>
          <a:noFill/>
        </p:spPr>
        <p:txBody>
          <a:bodyPr wrap="none" rtlCol="0">
            <a:spAutoFit/>
          </a:bodyPr>
          <a:lstStyle/>
          <a:p>
            <a:r>
              <a:rPr lang="en-US" dirty="0">
                <a:solidFill>
                  <a:srgbClr val="FF0000"/>
                </a:solidFill>
              </a:rPr>
              <a:t>Returns 2</a:t>
            </a:r>
          </a:p>
        </p:txBody>
      </p:sp>
      <p:sp>
        <p:nvSpPr>
          <p:cNvPr id="8" name="TextBox 7">
            <a:extLst>
              <a:ext uri="{FF2B5EF4-FFF2-40B4-BE49-F238E27FC236}">
                <a16:creationId xmlns:a16="http://schemas.microsoft.com/office/drawing/2014/main" id="{7F682477-070F-A9C0-6D79-FCD30D16AED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9" name="Down Arrow 8">
            <a:extLst>
              <a:ext uri="{FF2B5EF4-FFF2-40B4-BE49-F238E27FC236}">
                <a16:creationId xmlns:a16="http://schemas.microsoft.com/office/drawing/2014/main" id="{E6C95833-23A1-5F84-49E3-990F7C80BD26}"/>
              </a:ext>
            </a:extLst>
          </p:cNvPr>
          <p:cNvSpPr/>
          <p:nvPr/>
        </p:nvSpPr>
        <p:spPr>
          <a:xfrm flipV="1">
            <a:off x="10983409" y="5140570"/>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BC82C7-89E5-1A4A-3E11-F13DE8618C96}"/>
              </a:ext>
            </a:extLst>
          </p:cNvPr>
          <p:cNvGrpSpPr/>
          <p:nvPr/>
        </p:nvGrpSpPr>
        <p:grpSpPr>
          <a:xfrm>
            <a:off x="7116449" y="5473236"/>
            <a:ext cx="2010618" cy="767842"/>
            <a:chOff x="7116449" y="5473236"/>
            <a:chExt cx="2010618" cy="767842"/>
          </a:xfrm>
        </p:grpSpPr>
        <p:sp>
          <p:nvSpPr>
            <p:cNvPr id="10" name="Left Brace 9">
              <a:extLst>
                <a:ext uri="{FF2B5EF4-FFF2-40B4-BE49-F238E27FC236}">
                  <a16:creationId xmlns:a16="http://schemas.microsoft.com/office/drawing/2014/main" id="{A58913DC-9578-C8B7-F25C-85B596592369}"/>
                </a:ext>
              </a:extLst>
            </p:cNvPr>
            <p:cNvSpPr/>
            <p:nvPr/>
          </p:nvSpPr>
          <p:spPr>
            <a:xfrm>
              <a:off x="8575581" y="5473236"/>
              <a:ext cx="551486" cy="767842"/>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0E120BCB-301F-BA18-7F50-C25A7FDCD9F6}"/>
                </a:ext>
              </a:extLst>
            </p:cNvPr>
            <p:cNvSpPr txBox="1"/>
            <p:nvPr/>
          </p:nvSpPr>
          <p:spPr>
            <a:xfrm>
              <a:off x="7116449" y="5630635"/>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66383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989F1671-0287-1740-AB83-5FE45AA7B0FA}"/>
              </a:ext>
            </a:extLst>
          </p:cNvPr>
          <p:cNvSpPr>
            <a:spLocks noGrp="1"/>
          </p:cNvSpPr>
          <p:nvPr>
            <p:ph sz="quarter" idx="15"/>
          </p:nvPr>
        </p:nvSpPr>
        <p:spPr>
          <a:xfrm>
            <a:off x="8063130" y="1465895"/>
            <a:ext cx="3820852" cy="4768650"/>
          </a:xfrm>
          <a:solidFill>
            <a:schemeClr val="accent4">
              <a:lumMod val="20000"/>
              <a:lumOff val="80000"/>
            </a:schemeClr>
          </a:solidFill>
          <a:ln>
            <a:solidFill>
              <a:schemeClr val="accent1"/>
            </a:solidFill>
          </a:ln>
        </p:spPr>
        <p:txBody>
          <a:bodyPr/>
          <a:lstStyle/>
          <a:p>
            <a:r>
              <a:rPr lang="en-US" sz="2000" dirty="0"/>
              <a:t>assembly programs end in </a:t>
            </a:r>
            <a:r>
              <a:rPr lang="en-US" sz="2000" dirty="0">
                <a:solidFill>
                  <a:srgbClr val="C00000"/>
                </a:solidFill>
              </a:rPr>
              <a:t>.S</a:t>
            </a:r>
          </a:p>
          <a:p>
            <a:pPr lvl="1"/>
            <a:r>
              <a:rPr lang="en-US" sz="1800" dirty="0">
                <a:solidFill>
                  <a:srgbClr val="C00000"/>
                </a:solidFill>
              </a:rPr>
              <a:t>That is a </a:t>
            </a:r>
            <a:r>
              <a:rPr lang="en-US" sz="1800" b="1" u="sng" dirty="0">
                <a:solidFill>
                  <a:srgbClr val="C00000"/>
                </a:solidFill>
              </a:rPr>
              <a:t>capital</a:t>
            </a:r>
            <a:r>
              <a:rPr lang="en-US" sz="1800" dirty="0">
                <a:solidFill>
                  <a:srgbClr val="C00000"/>
                </a:solidFill>
              </a:rPr>
              <a:t> .S</a:t>
            </a:r>
          </a:p>
          <a:p>
            <a:pPr lvl="1"/>
            <a:r>
              <a:rPr lang="en-US" sz="2000" dirty="0">
                <a:solidFill>
                  <a:srgbClr val="2C895B"/>
                </a:solidFill>
              </a:rPr>
              <a:t>example</a:t>
            </a:r>
            <a:r>
              <a:rPr lang="en-US" sz="2000" dirty="0"/>
              <a:t>: </a:t>
            </a:r>
            <a:r>
              <a:rPr lang="en-US" sz="2000" dirty="0" err="1"/>
              <a:t>test.S</a:t>
            </a:r>
            <a:endParaRPr lang="en-US" sz="2000" dirty="0"/>
          </a:p>
          <a:p>
            <a:r>
              <a:rPr lang="en-US" sz="2000" dirty="0">
                <a:solidFill>
                  <a:srgbClr val="0070C0"/>
                </a:solidFill>
              </a:rPr>
              <a:t>Always use </a:t>
            </a:r>
            <a:r>
              <a:rPr lang="en-US" sz="2000" dirty="0" err="1">
                <a:solidFill>
                  <a:srgbClr val="0070C0"/>
                </a:solidFill>
              </a:rPr>
              <a:t>gcc</a:t>
            </a:r>
            <a:r>
              <a:rPr lang="en-US" sz="2000" dirty="0">
                <a:solidFill>
                  <a:srgbClr val="0070C0"/>
                </a:solidFill>
              </a:rPr>
              <a:t> to assemble</a:t>
            </a:r>
          </a:p>
          <a:p>
            <a:pPr lvl="1"/>
            <a:r>
              <a:rPr lang="en-US" sz="2000" dirty="0">
                <a:solidFill>
                  <a:srgbClr val="0070C0"/>
                </a:solidFill>
              </a:rPr>
              <a:t>_start()  and C runtime</a:t>
            </a:r>
          </a:p>
          <a:p>
            <a:r>
              <a:rPr lang="en-US" sz="2000" dirty="0"/>
              <a:t>File has a complete program </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File has a partial program</a:t>
            </a:r>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–c </a:t>
            </a:r>
            <a:r>
              <a:rPr lang="en-US" sz="2000" b="1" dirty="0" err="1">
                <a:latin typeface="Courier New" panose="02070309020205020404" pitchFamily="49" charset="0"/>
                <a:cs typeface="Courier New" panose="02070309020205020404" pitchFamily="49" charset="0"/>
              </a:rPr>
              <a:t>file.S</a:t>
            </a:r>
            <a:endParaRPr lang="en-US" sz="2000" b="1" dirty="0">
              <a:latin typeface="Courier New" panose="02070309020205020404" pitchFamily="49" charset="0"/>
              <a:cs typeface="Courier New" panose="02070309020205020404" pitchFamily="49" charset="0"/>
            </a:endParaRPr>
          </a:p>
          <a:p>
            <a:r>
              <a:rPr lang="en-US" sz="2000" dirty="0"/>
              <a:t>Link files together</a:t>
            </a:r>
            <a:endParaRPr lang="en-US" sz="2000" i="1" dirty="0"/>
          </a:p>
          <a:p>
            <a:pPr marL="354012" lvl="1" indent="0">
              <a:buNone/>
            </a:pPr>
            <a:r>
              <a:rPr lang="en-US" sz="2000" b="1" dirty="0" err="1">
                <a:latin typeface="Courier New" panose="02070309020205020404" pitchFamily="49" charset="0"/>
                <a:cs typeface="Courier New" panose="02070309020205020404" pitchFamily="49" charset="0"/>
              </a:rPr>
              <a:t>gcc</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file.o</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cprog.o</a:t>
            </a:r>
            <a:endParaRPr lang="en-US" sz="2000" b="1"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9C6CF845-476D-6047-87C3-DC11B8D0B7F9}"/>
              </a:ext>
            </a:extLst>
          </p:cNvPr>
          <p:cNvSpPr>
            <a:spLocks noGrp="1"/>
          </p:cNvSpPr>
          <p:nvPr>
            <p:ph type="title"/>
          </p:nvPr>
        </p:nvSpPr>
        <p:spPr>
          <a:xfrm>
            <a:off x="7789333" y="623455"/>
            <a:ext cx="4368445" cy="482955"/>
          </a:xfrm>
        </p:spPr>
        <p:txBody>
          <a:bodyPr/>
          <a:lstStyle/>
          <a:p>
            <a:r>
              <a:rPr lang="en-US" dirty="0"/>
              <a:t>Assembly Source File</a:t>
            </a:r>
            <a:br>
              <a:rPr lang="en-US" dirty="0"/>
            </a:br>
            <a:r>
              <a:rPr lang="en-US" dirty="0"/>
              <a:t>Template</a:t>
            </a:r>
          </a:p>
        </p:txBody>
      </p:sp>
      <p:sp>
        <p:nvSpPr>
          <p:cNvPr id="5" name="Rounded Rectangle 4">
            <a:extLst>
              <a:ext uri="{FF2B5EF4-FFF2-40B4-BE49-F238E27FC236}">
                <a16:creationId xmlns:a16="http://schemas.microsoft.com/office/drawing/2014/main" id="{E548BE0A-68B7-314A-95B1-D14AFD94FF58}"/>
              </a:ext>
            </a:extLst>
          </p:cNvPr>
          <p:cNvSpPr/>
          <p:nvPr/>
        </p:nvSpPr>
        <p:spPr bwMode="auto">
          <a:xfrm>
            <a:off x="308018" y="147417"/>
            <a:ext cx="7359761" cy="65241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 File Header</a:t>
            </a:r>
          </a:p>
          <a:p>
            <a:r>
              <a:rPr lang="en-US" sz="1400" dirty="0">
                <a:latin typeface="Consolas" panose="020B0609020204030204" pitchFamily="49" charset="0"/>
                <a:cs typeface="Consolas" panose="020B0609020204030204" pitchFamily="49" charset="0"/>
              </a:rPr>
              <a:t>        .arch armv6               </a:t>
            </a:r>
            <a:r>
              <a:rPr lang="en-US" sz="1400" dirty="0">
                <a:solidFill>
                  <a:schemeClr val="accent3"/>
                </a:solidFill>
                <a:latin typeface="Consolas" panose="020B0609020204030204" pitchFamily="49" charset="0"/>
                <a:cs typeface="Consolas" panose="020B0609020204030204" pitchFamily="49" charset="0"/>
              </a:rPr>
              <a:t>// armv6 architecture instructions</a:t>
            </a:r>
          </a:p>
          <a:p>
            <a:r>
              <a:rPr lang="en-US" sz="1400" dirty="0">
                <a:latin typeface="Consolas" panose="020B0609020204030204" pitchFamily="49" charset="0"/>
                <a:cs typeface="Consolas" panose="020B0609020204030204" pitchFamily="49" charset="0"/>
              </a:rPr>
              <a:t>        .arm		      </a:t>
            </a:r>
            <a:r>
              <a:rPr lang="en-US" sz="1400" dirty="0">
                <a:solidFill>
                  <a:schemeClr val="accent3"/>
                </a:solidFill>
                <a:latin typeface="Consolas" panose="020B0609020204030204" pitchFamily="49" charset="0"/>
                <a:cs typeface="Consolas" panose="020B0609020204030204" pitchFamily="49" charset="0"/>
              </a:rPr>
              <a:t>// arm 32-bit instruction set</a:t>
            </a:r>
          </a:p>
          <a:p>
            <a:r>
              <a:rPr lang="en-US" sz="1400" dirty="0">
                <a:solidFill>
                  <a:schemeClr val="accent3"/>
                </a:solidFill>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fpu</a:t>
            </a:r>
            <a:r>
              <a:rPr lang="en-US" sz="1400" dirty="0">
                <a:latin typeface="Consolas" panose="020B0609020204030204" pitchFamily="49" charset="0"/>
                <a:cs typeface="Consolas" panose="020B0609020204030204" pitchFamily="49" charset="0"/>
              </a:rPr>
              <a:t> </a:t>
            </a:r>
            <a:r>
              <a:rPr lang="en-US" sz="1400" dirty="0" err="1">
                <a:latin typeface="Consolas" panose="020B0609020204030204" pitchFamily="49" charset="0"/>
                <a:cs typeface="Consolas" panose="020B0609020204030204" pitchFamily="49" charset="0"/>
              </a:rPr>
              <a:t>vfp</a:t>
            </a:r>
            <a:r>
              <a:rPr lang="en-US" sz="1400" dirty="0">
                <a:latin typeface="Consolas" panose="020B0609020204030204" pitchFamily="49" charset="0"/>
                <a:cs typeface="Consolas" panose="020B0609020204030204" pitchFamily="49" charset="0"/>
              </a:rPr>
              <a:t>		 </a:t>
            </a:r>
            <a:r>
              <a:rPr lang="en-US" sz="1400" dirty="0">
                <a:solidFill>
                  <a:schemeClr val="accent3"/>
                </a:solidFill>
                <a:latin typeface="Consolas" panose="020B0609020204030204" pitchFamily="49" charset="0"/>
                <a:cs typeface="Consolas" panose="020B0609020204030204" pitchFamily="49" charset="0"/>
              </a:rPr>
              <a:t>     // floating point co-processor</a:t>
            </a:r>
          </a:p>
          <a:p>
            <a:r>
              <a:rPr lang="en-US" sz="1400" dirty="0">
                <a:latin typeface="Consolas" panose="020B0609020204030204" pitchFamily="49" charset="0"/>
                <a:cs typeface="Consolas" panose="020B0609020204030204" pitchFamily="49" charset="0"/>
              </a:rPr>
              <a:t>        .syntax unified           </a:t>
            </a:r>
            <a:r>
              <a:rPr lang="en-US" sz="1400" dirty="0">
                <a:solidFill>
                  <a:schemeClr val="accent3"/>
                </a:solidFill>
                <a:latin typeface="Consolas" panose="020B0609020204030204" pitchFamily="49" charset="0"/>
                <a:cs typeface="Consolas" panose="020B0609020204030204" pitchFamily="49" charset="0"/>
              </a:rPr>
              <a:t>// modern syntax</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BSS Segment (only when you have uninitialized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a:t>
            </a:r>
            <a:r>
              <a:rPr lang="en-US" sz="1400" dirty="0" err="1">
                <a:solidFill>
                  <a:srgbClr val="7030A0"/>
                </a:solidFill>
                <a:latin typeface="Consolas" panose="020B0609020204030204" pitchFamily="49" charset="0"/>
                <a:cs typeface="Consolas" panose="020B0609020204030204" pitchFamily="49" charset="0"/>
              </a:rPr>
              <a:t>bss</a:t>
            </a:r>
            <a:r>
              <a:rPr lang="en-US" sz="1400" dirty="0">
                <a:latin typeface="Consolas" panose="020B0609020204030204" pitchFamily="49" charset="0"/>
                <a:cs typeface="Consolas" panose="020B0609020204030204" pitchFamily="49" charset="0"/>
              </a:rPr>
              <a:t>	</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Data Segment (only when you have initialized </a:t>
            </a:r>
            <a:r>
              <a:rPr lang="en-US" sz="1400" dirty="0" err="1">
                <a:solidFill>
                  <a:srgbClr val="0070C0"/>
                </a:solidFill>
                <a:latin typeface="Consolas" panose="020B0609020204030204" pitchFamily="49" charset="0"/>
                <a:cs typeface="Consolas" panose="020B0609020204030204" pitchFamily="49" charset="0"/>
              </a:rPr>
              <a:t>globals</a:t>
            </a:r>
            <a:r>
              <a:rPr lang="en-US" sz="1400" dirty="0">
                <a:solidFill>
                  <a:srgbClr val="0070C0"/>
                </a:solidFill>
                <a:latin typeface="Consolas" panose="020B0609020204030204" pitchFamily="49" charset="0"/>
                <a:cs typeface="Consolas" panose="020B0609020204030204" pitchFamily="49" charset="0"/>
              </a:rPr>
              <a:t>)</a:t>
            </a:r>
          </a:p>
          <a:p>
            <a:r>
              <a:rPr lang="en-US" sz="1400" dirty="0">
                <a:solidFill>
                  <a:srgbClr val="7030A0"/>
                </a:solidFill>
                <a:latin typeface="Consolas" panose="020B0609020204030204" pitchFamily="49" charset="0"/>
                <a:cs typeface="Consolas" panose="020B0609020204030204" pitchFamily="49" charset="0"/>
              </a:rPr>
              <a:t>	.data	</a:t>
            </a:r>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Read-Only Data (only when you have literals)</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err="1">
                <a:solidFill>
                  <a:srgbClr val="7030A0"/>
                </a:solidFill>
                <a:latin typeface="Consolas" panose="020B0609020204030204" pitchFamily="49" charset="0"/>
                <a:cs typeface="Consolas" panose="020B0609020204030204" pitchFamily="49" charset="0"/>
              </a:rPr>
              <a:t>rodata</a:t>
            </a:r>
            <a:r>
              <a:rPr lang="en-US" sz="1400" dirty="0">
                <a:latin typeface="Consolas" panose="020B0609020204030204" pitchFamily="49" charset="0"/>
                <a:cs typeface="Consolas" panose="020B0609020204030204" pitchFamily="49" charset="0"/>
              </a:rPr>
              <a:t>    </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Text Segment – your code</a:t>
            </a:r>
          </a:p>
          <a:p>
            <a:r>
              <a:rPr lang="en-US" sz="1400" dirty="0">
                <a:solidFill>
                  <a:srgbClr val="7030A0"/>
                </a:solidFill>
                <a:latin typeface="Consolas" panose="020B0609020204030204" pitchFamily="49" charset="0"/>
                <a:cs typeface="Consolas" panose="020B0609020204030204" pitchFamily="49" charset="0"/>
              </a:rPr>
              <a:t>	.text</a:t>
            </a:r>
          </a:p>
          <a:p>
            <a:r>
              <a:rPr lang="en-US" sz="1400" dirty="0">
                <a:solidFill>
                  <a:srgbClr val="7030A0"/>
                </a:solidFill>
                <a:latin typeface="Consolas" panose="020B0609020204030204" pitchFamily="49" charset="0"/>
                <a:cs typeface="Consolas" panose="020B0609020204030204" pitchFamily="49" charset="0"/>
              </a:rPr>
              <a:t>                  </a:t>
            </a:r>
            <a:endParaRPr lang="en-US" sz="1400" dirty="0">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Header</a:t>
            </a:r>
            <a:br>
              <a:rPr lang="en-US" sz="1400" dirty="0">
                <a:latin typeface="Consolas" panose="020B0609020204030204" pitchFamily="49" charset="0"/>
                <a:cs typeface="Consolas" panose="020B0609020204030204" pitchFamily="49" charset="0"/>
              </a:rPr>
            </a:b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type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%function   </a:t>
            </a:r>
            <a:r>
              <a:rPr lang="en-US" sz="1400" dirty="0">
                <a:solidFill>
                  <a:srgbClr val="2C895B"/>
                </a:solidFill>
                <a:latin typeface="Consolas" panose="020B0609020204030204" pitchFamily="49" charset="0"/>
                <a:cs typeface="Consolas" panose="020B0609020204030204" pitchFamily="49" charset="0"/>
              </a:rPr>
              <a:t>// define main to be a function</a:t>
            </a: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global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7030A0"/>
                </a:solidFill>
                <a:latin typeface="Consolas" panose="020B0609020204030204" pitchFamily="49" charset="0"/>
                <a:cs typeface="Consolas" panose="020B0609020204030204" pitchFamily="49" charset="0"/>
              </a:rPr>
              <a:t>              </a:t>
            </a:r>
            <a:r>
              <a:rPr lang="en-US" sz="1400" dirty="0">
                <a:solidFill>
                  <a:srgbClr val="2C895B"/>
                </a:solidFill>
                <a:latin typeface="Consolas" panose="020B0609020204030204" pitchFamily="49" charset="0"/>
                <a:cs typeface="Consolas" panose="020B0609020204030204" pitchFamily="49" charset="0"/>
              </a:rPr>
              <a:t>// export function name</a:t>
            </a:r>
          </a:p>
          <a:p>
            <a:r>
              <a:rPr lang="en-US" sz="1400" dirty="0">
                <a:solidFill>
                  <a:srgbClr val="F37440"/>
                </a:solidFill>
                <a:latin typeface="Consolas" panose="020B0609020204030204" pitchFamily="49" charset="0"/>
                <a:cs typeface="Consolas" panose="020B0609020204030204" pitchFamily="49" charset="0"/>
              </a:rPr>
              <a:t>main:</a:t>
            </a:r>
          </a:p>
          <a:p>
            <a:r>
              <a:rPr lang="en-US" sz="1400" dirty="0">
                <a:solidFill>
                  <a:srgbClr val="F37440"/>
                </a:solidFill>
                <a:latin typeface="Consolas" panose="020B0609020204030204" pitchFamily="49" charset="0"/>
                <a:cs typeface="Consolas" panose="020B0609020204030204" pitchFamily="49" charset="0"/>
              </a:rPr>
              <a:t>// function prologue	      // stack frame setup</a:t>
            </a:r>
          </a:p>
          <a:p>
            <a:r>
              <a:rPr lang="en-US" sz="1400" dirty="0">
                <a:latin typeface="Consolas" panose="020B0609020204030204" pitchFamily="49" charset="0"/>
                <a:cs typeface="Consolas" panose="020B0609020204030204" pitchFamily="49" charset="0"/>
              </a:rPr>
              <a:t>		</a:t>
            </a:r>
            <a:r>
              <a:rPr lang="en-US" sz="1400" b="1" dirty="0">
                <a:solidFill>
                  <a:srgbClr val="2C895B"/>
                </a:solidFill>
                <a:latin typeface="Consolas" panose="020B0609020204030204" pitchFamily="49" charset="0"/>
                <a:cs typeface="Consolas" panose="020B0609020204030204" pitchFamily="49" charset="0"/>
              </a:rPr>
              <a:t>// your code for this function here</a:t>
            </a:r>
          </a:p>
          <a:p>
            <a:r>
              <a:rPr lang="en-US" sz="1400" dirty="0">
                <a:solidFill>
                  <a:srgbClr val="F37440"/>
                </a:solidFill>
                <a:latin typeface="Consolas" panose="020B0609020204030204" pitchFamily="49" charset="0"/>
                <a:cs typeface="Consolas" panose="020B0609020204030204" pitchFamily="49" charset="0"/>
              </a:rPr>
              <a:t>// function epilogue	      //stack frame teardown</a:t>
            </a:r>
            <a:endParaRPr lang="en-US" sz="1400" dirty="0">
              <a:latin typeface="Consolas" panose="020B0609020204030204" pitchFamily="49" charset="0"/>
              <a:cs typeface="Consolas" panose="020B0609020204030204" pitchFamily="49" charset="0"/>
            </a:endParaRPr>
          </a:p>
          <a:p>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 function footer</a:t>
            </a:r>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size</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main</a:t>
            </a:r>
            <a:r>
              <a:rPr lang="en-US" sz="1400" dirty="0">
                <a:solidFill>
                  <a:srgbClr val="0070C0"/>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 – main)</a:t>
            </a:r>
            <a:endParaRPr lang="en-US" sz="1400" dirty="0">
              <a:solidFill>
                <a:srgbClr val="0070C0"/>
              </a:solidFill>
              <a:latin typeface="Consolas" panose="020B0609020204030204" pitchFamily="49" charset="0"/>
              <a:cs typeface="Consolas" panose="020B0609020204030204" pitchFamily="49" charset="0"/>
            </a:endParaRPr>
          </a:p>
          <a:p>
            <a:endParaRPr lang="en-US" sz="1400" dirty="0">
              <a:solidFill>
                <a:srgbClr val="0070C0"/>
              </a:solidFill>
              <a:latin typeface="Consolas" panose="020B0609020204030204" pitchFamily="49" charset="0"/>
              <a:cs typeface="Consolas" panose="020B0609020204030204" pitchFamily="49" charset="0"/>
            </a:endParaRPr>
          </a:p>
          <a:p>
            <a:r>
              <a:rPr lang="en-US" sz="1400" dirty="0">
                <a:solidFill>
                  <a:srgbClr val="0070C0"/>
                </a:solidFill>
                <a:latin typeface="Consolas" panose="020B0609020204030204" pitchFamily="49" charset="0"/>
                <a:cs typeface="Consolas" panose="020B0609020204030204" pitchFamily="49" charset="0"/>
              </a:rPr>
              <a:t>// File Footer</a:t>
            </a:r>
          </a:p>
          <a:p>
            <a:r>
              <a:rPr lang="en-US" sz="1400" dirty="0">
                <a:solidFill>
                  <a:srgbClr val="0070C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a:t>
            </a:r>
            <a:r>
              <a:rPr lang="en-US" sz="1400" dirty="0">
                <a:solidFill>
                  <a:srgbClr val="7030A0"/>
                </a:solidFill>
                <a:latin typeface="Consolas" panose="020B0609020204030204" pitchFamily="49" charset="0"/>
                <a:cs typeface="Consolas" panose="020B0609020204030204" pitchFamily="49" charset="0"/>
              </a:rPr>
              <a:t>.section </a:t>
            </a:r>
            <a:r>
              <a:rPr lang="en-US" sz="1400" dirty="0">
                <a:solidFill>
                  <a:srgbClr val="F37440"/>
                </a:solidFill>
                <a:latin typeface="Consolas" panose="020B0609020204030204" pitchFamily="49" charset="0"/>
                <a:cs typeface="Consolas" panose="020B0609020204030204" pitchFamily="49" charset="0"/>
              </a:rPr>
              <a:t>.note.GNU-stack</a:t>
            </a:r>
            <a:r>
              <a:rPr lang="en-US" sz="1400" dirty="0">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a:t>
            </a:r>
            <a:r>
              <a:rPr lang="en-US" sz="1400" dirty="0" err="1">
                <a:solidFill>
                  <a:srgbClr val="7030A0"/>
                </a:solidFill>
                <a:latin typeface="Consolas" panose="020B0609020204030204" pitchFamily="49" charset="0"/>
                <a:cs typeface="Consolas" panose="020B0609020204030204" pitchFamily="49" charset="0"/>
              </a:rPr>
              <a:t>progbits</a:t>
            </a:r>
            <a:r>
              <a:rPr lang="en-US" sz="1400" dirty="0">
                <a:solidFill>
                  <a:srgbClr val="7030A0"/>
                </a:solidFill>
                <a:latin typeface="Consolas" panose="020B0609020204030204" pitchFamily="49" charset="0"/>
                <a:cs typeface="Consolas" panose="020B0609020204030204" pitchFamily="49" charset="0"/>
              </a:rPr>
              <a:t> </a:t>
            </a:r>
            <a:r>
              <a:rPr lang="en-US" sz="1400" dirty="0">
                <a:latin typeface="Consolas" panose="020B0609020204030204" pitchFamily="49" charset="0"/>
                <a:cs typeface="Consolas" panose="020B0609020204030204" pitchFamily="49" charset="0"/>
              </a:rPr>
              <a:t>// stack/data non-exec</a:t>
            </a:r>
          </a:p>
          <a:p>
            <a:r>
              <a:rPr lang="en-US" sz="1400" dirty="0">
                <a:solidFill>
                  <a:srgbClr val="0070C0"/>
                </a:solidFill>
                <a:latin typeface="Consolas" panose="020B0609020204030204" pitchFamily="49" charset="0"/>
                <a:cs typeface="Consolas" panose="020B0609020204030204" pitchFamily="49" charset="0"/>
              </a:rPr>
              <a:t>.</a:t>
            </a:r>
            <a:r>
              <a:rPr lang="en-US" sz="1400" dirty="0">
                <a:solidFill>
                  <a:srgbClr val="7030A0"/>
                </a:solidFill>
                <a:latin typeface="Consolas" panose="020B0609020204030204" pitchFamily="49" charset="0"/>
                <a:cs typeface="Consolas" panose="020B0609020204030204" pitchFamily="49" charset="0"/>
              </a:rPr>
              <a:t>end</a:t>
            </a:r>
          </a:p>
        </p:txBody>
      </p:sp>
      <p:sp>
        <p:nvSpPr>
          <p:cNvPr id="7" name="TextBox 6">
            <a:extLst>
              <a:ext uri="{FF2B5EF4-FFF2-40B4-BE49-F238E27FC236}">
                <a16:creationId xmlns:a16="http://schemas.microsoft.com/office/drawing/2014/main" id="{00B330CA-98E5-EA4F-BEF0-1905C390832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90410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321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2811187"/>
          </a:xfrm>
          <a:prstGeom prst="leftBrace">
            <a:avLst>
              <a:gd name="adj1" fmla="val 8333"/>
              <a:gd name="adj2" fmla="val 2488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D17D1788-19AD-6B4B-B251-0504E11706DF}"/>
              </a:ext>
            </a:extLst>
          </p:cNvPr>
          <p:cNvSpPr txBox="1"/>
          <p:nvPr/>
        </p:nvSpPr>
        <p:spPr>
          <a:xfrm>
            <a:off x="9383207" y="3847981"/>
            <a:ext cx="2438399" cy="800219"/>
          </a:xfrm>
          <a:prstGeom prst="rect">
            <a:avLst/>
          </a:prstGeom>
          <a:solidFill>
            <a:srgbClr val="0070C0"/>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26" name="Rectangle 25">
            <a:extLst>
              <a:ext uri="{FF2B5EF4-FFF2-40B4-BE49-F238E27FC236}">
                <a16:creationId xmlns:a16="http://schemas.microsoft.com/office/drawing/2014/main" id="{514D3CC1-77C5-9A45-A32C-371FA9C64C3B}"/>
              </a:ext>
            </a:extLst>
          </p:cNvPr>
          <p:cNvSpPr/>
          <p:nvPr/>
        </p:nvSpPr>
        <p:spPr bwMode="auto">
          <a:xfrm>
            <a:off x="9721521" y="4184663"/>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3</a:t>
            </a: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3466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212008" y="3871984"/>
            <a:ext cx="1184940" cy="369332"/>
          </a:xfrm>
          <a:prstGeom prst="rect">
            <a:avLst/>
          </a:prstGeom>
          <a:noFill/>
        </p:spPr>
        <p:txBody>
          <a:bodyPr wrap="none" rtlCol="0">
            <a:spAutoFit/>
          </a:bodyPr>
          <a:lstStyle/>
          <a:p>
            <a:r>
              <a:rPr lang="en-US" dirty="0">
                <a:solidFill>
                  <a:srgbClr val="FF0000"/>
                </a:solidFill>
              </a:rPr>
              <a:t>Returns 6</a:t>
            </a:r>
          </a:p>
        </p:txBody>
      </p:sp>
      <p:sp>
        <p:nvSpPr>
          <p:cNvPr id="8" name="TextBox 7">
            <a:extLst>
              <a:ext uri="{FF2B5EF4-FFF2-40B4-BE49-F238E27FC236}">
                <a16:creationId xmlns:a16="http://schemas.microsoft.com/office/drawing/2014/main" id="{D5363706-8036-DCF6-1521-B747BE59162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35E4272A-BB05-83A3-EC86-209B71AE91E3}"/>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33A0ADC3-1521-95B7-E13E-D3E755A47A16}"/>
              </a:ext>
            </a:extLst>
          </p:cNvPr>
          <p:cNvSpPr/>
          <p:nvPr/>
        </p:nvSpPr>
        <p:spPr>
          <a:xfrm flipV="1">
            <a:off x="10874482" y="4367577"/>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D922E9E-7813-38B4-FA0F-B3CC4ED7C12B}"/>
              </a:ext>
            </a:extLst>
          </p:cNvPr>
          <p:cNvGrpSpPr/>
          <p:nvPr/>
        </p:nvGrpSpPr>
        <p:grpSpPr>
          <a:xfrm>
            <a:off x="7133797" y="4648200"/>
            <a:ext cx="2049572" cy="1592878"/>
            <a:chOff x="7133797" y="4648200"/>
            <a:chExt cx="2049572" cy="1592878"/>
          </a:xfrm>
        </p:grpSpPr>
        <p:sp>
          <p:nvSpPr>
            <p:cNvPr id="12" name="Left Brace 11">
              <a:extLst>
                <a:ext uri="{FF2B5EF4-FFF2-40B4-BE49-F238E27FC236}">
                  <a16:creationId xmlns:a16="http://schemas.microsoft.com/office/drawing/2014/main" id="{CF311830-6E26-9976-5196-B302EB8E5D13}"/>
                </a:ext>
              </a:extLst>
            </p:cNvPr>
            <p:cNvSpPr/>
            <p:nvPr/>
          </p:nvSpPr>
          <p:spPr>
            <a:xfrm>
              <a:off x="8575581" y="4648200"/>
              <a:ext cx="607788" cy="15928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AC798F5-E1D1-3179-0468-6E87C762668A}"/>
                </a:ext>
              </a:extLst>
            </p:cNvPr>
            <p:cNvSpPr txBox="1"/>
            <p:nvPr/>
          </p:nvSpPr>
          <p:spPr>
            <a:xfrm>
              <a:off x="7133797" y="5121552"/>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9847134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84128"/>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solidFill>
                  <a:srgbClr val="FF0000"/>
                </a:solidFill>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latin typeface="Consolas" panose="020B0609020204030204" pitchFamily="49" charset="0"/>
              </a:rPr>
              <a:t>    </a:t>
            </a:r>
            <a:r>
              <a:rPr lang="en-US" altLang="en-US" sz="2000" b="0" dirty="0" err="1">
                <a:latin typeface="Consolas" panose="020B0609020204030204" pitchFamily="49" charset="0"/>
              </a:rPr>
              <a:t>printf</a:t>
            </a:r>
            <a:r>
              <a:rPr lang="en-US" altLang="en-US" sz="2000" b="0" dirty="0">
                <a:latin typeface="Consolas" panose="020B0609020204030204" pitchFamily="49" charset="0"/>
              </a:rPr>
              <a:t>(</a:t>
            </a:r>
            <a:r>
              <a:rPr lang="en-US" altLang="en-US" sz="2000" b="0" dirty="0">
                <a:solidFill>
                  <a:srgbClr val="0432FF"/>
                </a:solidFill>
                <a:latin typeface="Consolas" panose="020B0609020204030204" pitchFamily="49" charset="0"/>
              </a:rPr>
              <a:t>"%d"</a:t>
            </a:r>
            <a:r>
              <a:rPr lang="en-US" altLang="en-US" sz="2000" b="0" dirty="0">
                <a:latin typeface="Consolas" panose="020B0609020204030204" pitchFamily="49" charset="0"/>
              </a:rPr>
              <a:t>, </a:t>
            </a:r>
            <a:r>
              <a:rPr lang="en-US" altLang="en-US" sz="2000" dirty="0">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28" name="TextBox 27">
            <a:extLst>
              <a:ext uri="{FF2B5EF4-FFF2-40B4-BE49-F238E27FC236}">
                <a16:creationId xmlns:a16="http://schemas.microsoft.com/office/drawing/2014/main" id="{21099F0D-DC71-5A4E-8B0F-981835A172CE}"/>
              </a:ext>
            </a:extLst>
          </p:cNvPr>
          <p:cNvSpPr txBox="1"/>
          <p:nvPr/>
        </p:nvSpPr>
        <p:spPr>
          <a:xfrm>
            <a:off x="9383207" y="3048000"/>
            <a:ext cx="2438399" cy="800219"/>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a:t>
            </a:r>
          </a:p>
          <a:p>
            <a:pPr algn="l"/>
            <a:endParaRPr lang="en-US" sz="1000" b="0" dirty="0">
              <a:solidFill>
                <a:schemeClr val="bg1"/>
              </a:solidFill>
              <a:latin typeface="+mn-lt"/>
              <a:cs typeface="Courier New" panose="020703090202050204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4"/>
            <a:ext cx="381000" cy="2006502"/>
          </a:xfrm>
          <a:prstGeom prst="leftBrace">
            <a:avLst>
              <a:gd name="adj1" fmla="val 8333"/>
              <a:gd name="adj2" fmla="val 3531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19" name="Rectangle 18">
            <a:extLst>
              <a:ext uri="{FF2B5EF4-FFF2-40B4-BE49-F238E27FC236}">
                <a16:creationId xmlns:a16="http://schemas.microsoft.com/office/drawing/2014/main" id="{3670F342-205D-794F-9714-74F3A8F861C0}"/>
              </a:ext>
            </a:extLst>
          </p:cNvPr>
          <p:cNvSpPr/>
          <p:nvPr/>
        </p:nvSpPr>
        <p:spPr bwMode="auto">
          <a:xfrm>
            <a:off x="9721521" y="3384682"/>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4</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 name="U-Turn Arrow 2">
            <a:extLst>
              <a:ext uri="{FF2B5EF4-FFF2-40B4-BE49-F238E27FC236}">
                <a16:creationId xmlns:a16="http://schemas.microsoft.com/office/drawing/2014/main" id="{5851457C-2CC0-AC48-804D-94CFBE701707}"/>
              </a:ext>
            </a:extLst>
          </p:cNvPr>
          <p:cNvSpPr/>
          <p:nvPr/>
        </p:nvSpPr>
        <p:spPr>
          <a:xfrm rot="16200000">
            <a:off x="8268048" y="2704752"/>
            <a:ext cx="1143000" cy="915096"/>
          </a:xfrm>
          <a:prstGeom prst="uturnArrow">
            <a:avLst>
              <a:gd name="adj1" fmla="val 25000"/>
              <a:gd name="adj2" fmla="val 25000"/>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ADFFE1A3-4A1E-3B49-8134-73ADE91E99A9}"/>
              </a:ext>
            </a:extLst>
          </p:cNvPr>
          <p:cNvSpPr txBox="1"/>
          <p:nvPr/>
        </p:nvSpPr>
        <p:spPr>
          <a:xfrm>
            <a:off x="7083767" y="3109984"/>
            <a:ext cx="1313181" cy="369332"/>
          </a:xfrm>
          <a:prstGeom prst="rect">
            <a:avLst/>
          </a:prstGeom>
          <a:noFill/>
        </p:spPr>
        <p:txBody>
          <a:bodyPr wrap="none" rtlCol="0">
            <a:spAutoFit/>
          </a:bodyPr>
          <a:lstStyle/>
          <a:p>
            <a:r>
              <a:rPr lang="en-US" dirty="0">
                <a:solidFill>
                  <a:srgbClr val="FF0000"/>
                </a:solidFill>
              </a:rPr>
              <a:t>Returns 24</a:t>
            </a:r>
          </a:p>
        </p:txBody>
      </p:sp>
      <p:sp>
        <p:nvSpPr>
          <p:cNvPr id="8" name="TextBox 7">
            <a:extLst>
              <a:ext uri="{FF2B5EF4-FFF2-40B4-BE49-F238E27FC236}">
                <a16:creationId xmlns:a16="http://schemas.microsoft.com/office/drawing/2014/main" id="{DBCA00EB-D45D-8FC4-080B-FC3C3636DE5A}"/>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9" name="TextBox 8">
            <a:extLst>
              <a:ext uri="{FF2B5EF4-FFF2-40B4-BE49-F238E27FC236}">
                <a16:creationId xmlns:a16="http://schemas.microsoft.com/office/drawing/2014/main" id="{20B4E796-3529-ADD7-6AEB-D4035A5DEA0E}"/>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10" name="TextBox 9">
            <a:extLst>
              <a:ext uri="{FF2B5EF4-FFF2-40B4-BE49-F238E27FC236}">
                <a16:creationId xmlns:a16="http://schemas.microsoft.com/office/drawing/2014/main" id="{FDE3D745-89ED-EE24-55C9-4BBFEAC135F7}"/>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1" name="Down Arrow 10">
            <a:extLst>
              <a:ext uri="{FF2B5EF4-FFF2-40B4-BE49-F238E27FC236}">
                <a16:creationId xmlns:a16="http://schemas.microsoft.com/office/drawing/2014/main" id="{C2132428-3747-CCE4-0BCA-B9547AD40D29}"/>
              </a:ext>
            </a:extLst>
          </p:cNvPr>
          <p:cNvSpPr/>
          <p:nvPr/>
        </p:nvSpPr>
        <p:spPr>
          <a:xfrm flipV="1">
            <a:off x="10875825" y="3581034"/>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800ED07-B80F-236B-C119-0D68F8314AA3}"/>
              </a:ext>
            </a:extLst>
          </p:cNvPr>
          <p:cNvGrpSpPr/>
          <p:nvPr/>
        </p:nvGrpSpPr>
        <p:grpSpPr>
          <a:xfrm>
            <a:off x="7118407" y="3830002"/>
            <a:ext cx="2082310" cy="2411076"/>
            <a:chOff x="7118407" y="3830002"/>
            <a:chExt cx="2082310" cy="2411076"/>
          </a:xfrm>
        </p:grpSpPr>
        <p:sp>
          <p:nvSpPr>
            <p:cNvPr id="13" name="Left Brace 12">
              <a:extLst>
                <a:ext uri="{FF2B5EF4-FFF2-40B4-BE49-F238E27FC236}">
                  <a16:creationId xmlns:a16="http://schemas.microsoft.com/office/drawing/2014/main" id="{E1CB51F6-7746-9B8F-DE7F-5C5DBF4EEEFB}"/>
                </a:ext>
              </a:extLst>
            </p:cNvPr>
            <p:cNvSpPr/>
            <p:nvPr/>
          </p:nvSpPr>
          <p:spPr>
            <a:xfrm>
              <a:off x="8575581" y="3830002"/>
              <a:ext cx="625136" cy="2411076"/>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DAB21E44-51C7-8056-EC99-B73A748F24B4}"/>
                </a:ext>
              </a:extLst>
            </p:cNvPr>
            <p:cNvSpPr txBox="1"/>
            <p:nvPr/>
          </p:nvSpPr>
          <p:spPr>
            <a:xfrm>
              <a:off x="7118407" y="4587269"/>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41381901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b="0" dirty="0">
                <a:solidFill>
                  <a:srgbClr val="FF0000"/>
                </a:solidFill>
                <a:latin typeface="Consolas" panose="020B0609020204030204" pitchFamily="49" charset="0"/>
              </a:rPr>
              <a:t>    </a:t>
            </a:r>
            <a:r>
              <a:rPr lang="en-US" altLang="en-US" sz="2000" b="0" dirty="0" err="1">
                <a:solidFill>
                  <a:srgbClr val="FF0000"/>
                </a:solidFill>
                <a:latin typeface="Consolas" panose="020B0609020204030204" pitchFamily="49" charset="0"/>
              </a:rPr>
              <a:t>printf</a:t>
            </a:r>
            <a:r>
              <a:rPr lang="en-US" altLang="en-US" sz="2000" b="0" dirty="0">
                <a:solidFill>
                  <a:srgbClr val="FF0000"/>
                </a:solidFill>
                <a:latin typeface="Consolas" panose="020B0609020204030204" pitchFamily="49" charset="0"/>
              </a:rPr>
              <a:t>("%d", </a:t>
            </a:r>
            <a:r>
              <a:rPr lang="en-US" altLang="en-US" sz="2000" dirty="0">
                <a:solidFill>
                  <a:srgbClr val="FF0000"/>
                </a:solidFill>
                <a:latin typeface="Consolas" panose="020B0609020204030204" pitchFamily="49" charset="0"/>
              </a:rPr>
              <a:t>factorial(4));</a:t>
            </a:r>
          </a:p>
          <a:p>
            <a:pPr lvl="1">
              <a:lnSpc>
                <a:spcPct val="70000"/>
              </a:lnSpc>
              <a:buFontTx/>
              <a:buNone/>
            </a:pPr>
            <a:r>
              <a:rPr lang="en-US" altLang="en-US" sz="2000" b="0" dirty="0">
                <a:latin typeface="Consolas" panose="020B0609020204030204" pitchFamily="49" charset="0"/>
              </a:rPr>
              <a:t>    return 0;</a:t>
            </a:r>
          </a:p>
          <a:p>
            <a:pPr lvl="1">
              <a:lnSpc>
                <a:spcPct val="70000"/>
              </a:lnSpc>
              <a:buFontTx/>
              <a:buNone/>
            </a:pPr>
            <a:r>
              <a:rPr lang="en-US" altLang="en-US" sz="2000" b="0" dirty="0">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7" name="Left Brace 16">
            <a:extLst>
              <a:ext uri="{FF2B5EF4-FFF2-40B4-BE49-F238E27FC236}">
                <a16:creationId xmlns:a16="http://schemas.microsoft.com/office/drawing/2014/main" id="{42E499EC-A7DC-FD4C-9EA7-67876B1810C0}"/>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0CB8C896-A59D-A140-A1A4-84CD80A736B5}"/>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8C81C6C2-6CB5-3F74-DAD7-B91FAF438739}"/>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1692933A-F931-FF47-B38E-3C44566D35DB}"/>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0FC72DD1-E3FA-39F1-299F-778FD03A28E5}"/>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7FB418A2-6F9E-226D-C033-C7B6FF25EFAF}"/>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Down Arrow 9">
            <a:extLst>
              <a:ext uri="{FF2B5EF4-FFF2-40B4-BE49-F238E27FC236}">
                <a16:creationId xmlns:a16="http://schemas.microsoft.com/office/drawing/2014/main" id="{53773FF1-3970-78A4-0333-E26B053970FE}"/>
              </a:ext>
            </a:extLst>
          </p:cNvPr>
          <p:cNvSpPr/>
          <p:nvPr/>
        </p:nvSpPr>
        <p:spPr>
          <a:xfrm flipV="1">
            <a:off x="11097707" y="2729686"/>
            <a:ext cx="457200" cy="552288"/>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FA725E1-75E8-BB8C-F876-CD630AA76085}"/>
              </a:ext>
            </a:extLst>
          </p:cNvPr>
          <p:cNvGrpSpPr/>
          <p:nvPr/>
        </p:nvGrpSpPr>
        <p:grpSpPr>
          <a:xfrm>
            <a:off x="6949513" y="3048000"/>
            <a:ext cx="2166992" cy="3193078"/>
            <a:chOff x="6949513" y="3048000"/>
            <a:chExt cx="2166992" cy="3193078"/>
          </a:xfrm>
        </p:grpSpPr>
        <p:sp>
          <p:nvSpPr>
            <p:cNvPr id="12" name="Left Brace 11">
              <a:extLst>
                <a:ext uri="{FF2B5EF4-FFF2-40B4-BE49-F238E27FC236}">
                  <a16:creationId xmlns:a16="http://schemas.microsoft.com/office/drawing/2014/main" id="{699FE3D5-744C-DE56-95CA-14271CC9B585}"/>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A202C29-DB90-62F6-9302-D84C9A19F47B}"/>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grpSp>
    </p:spTree>
    <p:extLst>
      <p:ext uri="{BB962C8B-B14F-4D97-AF65-F5344CB8AC3E}">
        <p14:creationId xmlns:p14="http://schemas.microsoft.com/office/powerpoint/2010/main" val="1568969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B7972-0F65-2948-A5E2-283669740E0C}"/>
              </a:ext>
            </a:extLst>
          </p:cNvPr>
          <p:cNvSpPr>
            <a:spLocks noGrp="1"/>
          </p:cNvSpPr>
          <p:nvPr>
            <p:ph type="title"/>
          </p:nvPr>
        </p:nvSpPr>
        <p:spPr>
          <a:xfrm>
            <a:off x="587482" y="405220"/>
            <a:ext cx="10515600" cy="715294"/>
          </a:xfrm>
          <a:prstGeom prst="rect">
            <a:avLst/>
          </a:prstGeom>
        </p:spPr>
        <p:txBody>
          <a:bodyPr/>
          <a:lstStyle/>
          <a:p>
            <a:r>
              <a:rPr lang="en-US" dirty="0"/>
              <a:t>The Stack</a:t>
            </a:r>
          </a:p>
        </p:txBody>
      </p:sp>
      <p:sp>
        <p:nvSpPr>
          <p:cNvPr id="4" name="Text Placeholder 4">
            <a:extLst>
              <a:ext uri="{FF2B5EF4-FFF2-40B4-BE49-F238E27FC236}">
                <a16:creationId xmlns:a16="http://schemas.microsoft.com/office/drawing/2014/main" id="{22180F3E-1C6C-1A4A-A37D-B3AF56507E69}"/>
              </a:ext>
            </a:extLst>
          </p:cNvPr>
          <p:cNvSpPr txBox="1">
            <a:spLocks/>
          </p:cNvSpPr>
          <p:nvPr>
            <p:custDataLst>
              <p:tags r:id="rId1"/>
            </p:custDataLst>
          </p:nvPr>
        </p:nvSpPr>
        <p:spPr bwMode="auto">
          <a:xfrm>
            <a:off x="9992809" y="1219200"/>
            <a:ext cx="1219200"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u="sng" dirty="0"/>
              <a:t>Memory</a:t>
            </a:r>
          </a:p>
        </p:txBody>
      </p:sp>
      <p:sp>
        <p:nvSpPr>
          <p:cNvPr id="5" name="Rectangle 4"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C45F1B14-FDC1-5840-B2D4-B081B06425B6}"/>
              </a:ext>
            </a:extLst>
          </p:cNvPr>
          <p:cNvSpPr/>
          <p:nvPr>
            <p:custDataLst>
              <p:tags r:id="rId2"/>
            </p:custDataLst>
          </p:nvPr>
        </p:nvSpPr>
        <p:spPr>
          <a:xfrm>
            <a:off x="9383209" y="1616700"/>
            <a:ext cx="2438400" cy="5165099"/>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 name="Rectangle 6">
            <a:extLst>
              <a:ext uri="{FF2B5EF4-FFF2-40B4-BE49-F238E27FC236}">
                <a16:creationId xmlns:a16="http://schemas.microsoft.com/office/drawing/2014/main" id="{E68AB3E9-8D41-F847-B66F-59AAF6E78E5B}"/>
              </a:ext>
            </a:extLst>
          </p:cNvPr>
          <p:cNvSpPr/>
          <p:nvPr>
            <p:custDataLst>
              <p:tags r:id="rId3"/>
            </p:custDataLst>
          </p:nvPr>
        </p:nvSpPr>
        <p:spPr>
          <a:xfrm>
            <a:off x="8809005" y="6548735"/>
            <a:ext cx="627095" cy="461665"/>
          </a:xfrm>
          <a:prstGeom prst="rect">
            <a:avLst/>
          </a:prstGeom>
        </p:spPr>
        <p:txBody>
          <a:bodyPr wrap="none">
            <a:spAutoFit/>
          </a:bodyPr>
          <a:lstStyle/>
          <a:p>
            <a:pPr defTabSz="609585"/>
            <a:r>
              <a:rPr lang="en-US" dirty="0">
                <a:solidFill>
                  <a:srgbClr val="000000"/>
                </a:solidFill>
              </a:rPr>
              <a:t>0x0</a:t>
            </a:r>
          </a:p>
        </p:txBody>
      </p:sp>
      <p:sp>
        <p:nvSpPr>
          <p:cNvPr id="20" name="TextBox 19">
            <a:extLst>
              <a:ext uri="{FF2B5EF4-FFF2-40B4-BE49-F238E27FC236}">
                <a16:creationId xmlns:a16="http://schemas.microsoft.com/office/drawing/2014/main" id="{13C7A4F4-CBB4-FE46-8FC5-CE76DBE7984E}"/>
              </a:ext>
            </a:extLst>
          </p:cNvPr>
          <p:cNvSpPr txBox="1"/>
          <p:nvPr/>
        </p:nvSpPr>
        <p:spPr>
          <a:xfrm>
            <a:off x="9383208" y="1837014"/>
            <a:ext cx="2438399" cy="1200329"/>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p>
          <a:p>
            <a:pPr algn="l"/>
            <a:r>
              <a:rPr lang="en-US" b="0" dirty="0" err="1">
                <a:latin typeface="+mn-lt"/>
                <a:cs typeface="Courier New" panose="02070309020205020404" pitchFamily="49" charset="0"/>
              </a:rPr>
              <a:t>argc</a:t>
            </a:r>
            <a:r>
              <a:rPr lang="en-US" b="0" dirty="0">
                <a:latin typeface="+mn-lt"/>
                <a:cs typeface="Courier New" panose="02070309020205020404" pitchFamily="49" charset="0"/>
              </a:rPr>
              <a:t>:</a:t>
            </a:r>
          </a:p>
          <a:p>
            <a:pPr algn="l"/>
            <a:endParaRPr lang="en-US" b="0" dirty="0">
              <a:latin typeface="+mn-lt"/>
              <a:cs typeface="Courier New" panose="02070309020205020404" pitchFamily="49" charset="0"/>
            </a:endParaRPr>
          </a:p>
          <a:p>
            <a:pPr algn="l"/>
            <a:r>
              <a:rPr lang="en-US" dirty="0" err="1">
                <a:latin typeface="+mn-lt"/>
                <a:cs typeface="Courier New" panose="02070309020205020404" pitchFamily="49" charset="0"/>
              </a:rPr>
              <a:t>argv</a:t>
            </a:r>
            <a:r>
              <a:rPr lang="en-US" b="0" dirty="0">
                <a:latin typeface="+mn-lt"/>
                <a:cs typeface="Courier New" panose="02070309020205020404" pitchFamily="49" charset="0"/>
              </a:rPr>
              <a:t>: </a:t>
            </a:r>
          </a:p>
        </p:txBody>
      </p:sp>
      <p:sp>
        <p:nvSpPr>
          <p:cNvPr id="27" name="Rectangle 3">
            <a:extLst>
              <a:ext uri="{FF2B5EF4-FFF2-40B4-BE49-F238E27FC236}">
                <a16:creationId xmlns:a16="http://schemas.microsoft.com/office/drawing/2014/main" id="{A4CB675E-63A5-ED4B-B3CD-EDAE59420FCA}"/>
              </a:ext>
            </a:extLst>
          </p:cNvPr>
          <p:cNvSpPr txBox="1">
            <a:spLocks noChangeArrowheads="1"/>
          </p:cNvSpPr>
          <p:nvPr/>
        </p:nvSpPr>
        <p:spPr bwMode="auto">
          <a:xfrm>
            <a:off x="228600" y="1375661"/>
            <a:ext cx="7575878" cy="5173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30188" indent="-230188" algn="l" rtl="0" eaLnBrk="0" fontAlgn="base" hangingPunct="0">
              <a:spcBef>
                <a:spcPct val="20000"/>
              </a:spcBef>
              <a:spcAft>
                <a:spcPct val="0"/>
              </a:spcAft>
              <a:buChar char="•"/>
              <a:defRPr sz="2400" kern="1200">
                <a:solidFill>
                  <a:schemeClr val="tx1"/>
                </a:solidFill>
                <a:latin typeface="+mn-lt"/>
                <a:ea typeface="+mn-ea"/>
                <a:cs typeface="+mn-cs"/>
              </a:defRPr>
            </a:lvl1pPr>
            <a:lvl2pPr marL="571500" indent="-227013" algn="l" rtl="0" eaLnBrk="0" fontAlgn="base" hangingPunct="0">
              <a:spcBef>
                <a:spcPct val="20000"/>
              </a:spcBef>
              <a:spcAft>
                <a:spcPct val="0"/>
              </a:spcAft>
              <a:buChar char="–"/>
              <a:defRPr sz="2200" kern="1200">
                <a:solidFill>
                  <a:schemeClr val="tx1"/>
                </a:solidFill>
                <a:latin typeface="+mn-lt"/>
                <a:ea typeface="+mn-ea"/>
                <a:cs typeface="+mn-cs"/>
              </a:defRPr>
            </a:lvl2pPr>
            <a:lvl3pPr marL="855663" indent="-169863" algn="l" rtl="0" eaLnBrk="0" fontAlgn="base" hangingPunct="0">
              <a:spcBef>
                <a:spcPct val="20000"/>
              </a:spcBef>
              <a:spcAft>
                <a:spcPct val="0"/>
              </a:spcAft>
              <a:buChar char="•"/>
              <a:defRPr sz="2000" kern="1200">
                <a:solidFill>
                  <a:schemeClr val="tx1"/>
                </a:solidFill>
                <a:latin typeface="+mn-lt"/>
                <a:ea typeface="+mn-ea"/>
                <a:cs typeface="+mn-cs"/>
              </a:defRPr>
            </a:lvl3pPr>
            <a:lvl4pPr marL="1144588" indent="-174625" algn="l" rtl="0" eaLnBrk="0" fontAlgn="base" hangingPunct="0">
              <a:spcBef>
                <a:spcPct val="20000"/>
              </a:spcBef>
              <a:spcAft>
                <a:spcPct val="0"/>
              </a:spcAft>
              <a:buChar char="–"/>
              <a:defRPr kern="1200">
                <a:solidFill>
                  <a:schemeClr val="tx1"/>
                </a:solidFill>
                <a:latin typeface="+mn-lt"/>
                <a:ea typeface="+mn-ea"/>
                <a:cs typeface="+mn-cs"/>
              </a:defRPr>
            </a:lvl4pPr>
            <a:lvl5pPr marL="1487488"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buNone/>
            </a:pPr>
            <a:r>
              <a:rPr lang="en-US" sz="2200" dirty="0"/>
              <a:t>Each function</a:t>
            </a:r>
            <a:r>
              <a:rPr lang="en-US" sz="2200" b="1" dirty="0"/>
              <a:t> call</a:t>
            </a:r>
            <a:r>
              <a:rPr lang="en-US" sz="2200" dirty="0"/>
              <a:t> has its own </a:t>
            </a:r>
            <a:r>
              <a:rPr lang="en-US" sz="2200" i="1" dirty="0"/>
              <a:t>stack frame </a:t>
            </a:r>
            <a:r>
              <a:rPr lang="en-US" sz="2200" dirty="0"/>
              <a:t>for its own copy of variables.</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 factorial(int n) {</a:t>
            </a:r>
          </a:p>
          <a:p>
            <a:pPr lvl="1">
              <a:lnSpc>
                <a:spcPct val="70000"/>
              </a:lnSpc>
              <a:buFontTx/>
              <a:buNone/>
            </a:pPr>
            <a:r>
              <a:rPr lang="en-US" altLang="en-US" sz="2000" dirty="0">
                <a:latin typeface="Consolas" panose="020B0609020204030204" pitchFamily="49" charset="0"/>
              </a:rPr>
              <a:t>    if (n == 1) {</a:t>
            </a:r>
          </a:p>
          <a:p>
            <a:pPr lvl="1">
              <a:lnSpc>
                <a:spcPct val="70000"/>
              </a:lnSpc>
              <a:buFontTx/>
              <a:buNone/>
            </a:pPr>
            <a:r>
              <a:rPr lang="en-US" altLang="en-US" sz="2000" dirty="0">
                <a:latin typeface="Consolas" panose="020B0609020204030204" pitchFamily="49" charset="0"/>
              </a:rPr>
              <a:t>        return 1;</a:t>
            </a:r>
          </a:p>
          <a:p>
            <a:pPr lvl="1">
              <a:lnSpc>
                <a:spcPct val="70000"/>
              </a:lnSpc>
              <a:buFontTx/>
              <a:buNone/>
            </a:pPr>
            <a:r>
              <a:rPr lang="en-US" altLang="en-US" sz="2000" dirty="0">
                <a:latin typeface="Consolas" panose="020B0609020204030204" pitchFamily="49" charset="0"/>
              </a:rPr>
              <a:t>    } else {</a:t>
            </a:r>
          </a:p>
          <a:p>
            <a:pPr lvl="1">
              <a:lnSpc>
                <a:spcPct val="70000"/>
              </a:lnSpc>
              <a:buFontTx/>
              <a:buNone/>
            </a:pPr>
            <a:r>
              <a:rPr lang="en-US" altLang="en-US" sz="2000" dirty="0">
                <a:latin typeface="Consolas" panose="020B0609020204030204" pitchFamily="49" charset="0"/>
              </a:rPr>
              <a:t>        return n * factorial(n – 1);</a:t>
            </a:r>
          </a:p>
          <a:p>
            <a:pPr lvl="1">
              <a:lnSpc>
                <a:spcPct val="70000"/>
              </a:lnSpc>
              <a:buFontTx/>
              <a:buNone/>
            </a:pPr>
            <a:r>
              <a:rPr lang="en-US" altLang="en-US" sz="200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a:t>
            </a:r>
          </a:p>
          <a:p>
            <a:pPr lvl="1">
              <a:lnSpc>
                <a:spcPct val="70000"/>
              </a:lnSpc>
              <a:buFontTx/>
              <a:buNone/>
            </a:pPr>
            <a:endParaRPr lang="en-US" altLang="en-US" sz="2000" dirty="0">
              <a:latin typeface="Consolas" panose="020B0609020204030204" pitchFamily="49" charset="0"/>
            </a:endParaRPr>
          </a:p>
          <a:p>
            <a:pPr lvl="1">
              <a:lnSpc>
                <a:spcPct val="70000"/>
              </a:lnSpc>
              <a:buFontTx/>
              <a:buNone/>
            </a:pPr>
            <a:r>
              <a:rPr lang="en-US" altLang="en-US" sz="2000" dirty="0">
                <a:latin typeface="Consolas" panose="020B0609020204030204" pitchFamily="49" charset="0"/>
              </a:rPr>
              <a:t>int</a:t>
            </a:r>
            <a:r>
              <a:rPr lang="en-US" altLang="en-US" sz="2000" b="0" dirty="0">
                <a:latin typeface="Consolas" panose="020B0609020204030204" pitchFamily="49" charset="0"/>
              </a:rPr>
              <a:t> </a:t>
            </a:r>
            <a:r>
              <a:rPr lang="en-US" altLang="en-US" sz="2000" b="1" dirty="0">
                <a:latin typeface="Consolas" panose="020B0609020204030204" pitchFamily="49" charset="0"/>
              </a:rPr>
              <a:t>main</a:t>
            </a:r>
            <a:r>
              <a:rPr lang="en-US" altLang="en-US" sz="2000" b="0" dirty="0">
                <a:latin typeface="Consolas" panose="020B0609020204030204" pitchFamily="49" charset="0"/>
              </a:rPr>
              <a:t>(int</a:t>
            </a:r>
            <a:r>
              <a:rPr lang="en-US" altLang="en-US" sz="2000" dirty="0">
                <a:latin typeface="Consolas" panose="020B0609020204030204" pitchFamily="49" charset="0"/>
              </a:rPr>
              <a:t> </a:t>
            </a:r>
            <a:r>
              <a:rPr lang="en-US" altLang="en-US" sz="2000" dirty="0" err="1">
                <a:latin typeface="Consolas" panose="020B0609020204030204" pitchFamily="49" charset="0"/>
              </a:rPr>
              <a:t>argc</a:t>
            </a:r>
            <a:r>
              <a:rPr lang="en-US" altLang="en-US" sz="2000" dirty="0">
                <a:latin typeface="Consolas" panose="020B0609020204030204" pitchFamily="49" charset="0"/>
              </a:rPr>
              <a:t>, char *</a:t>
            </a:r>
            <a:r>
              <a:rPr lang="en-US" altLang="en-US" sz="2000" dirty="0" err="1">
                <a:latin typeface="Consolas" panose="020B0609020204030204" pitchFamily="49" charset="0"/>
              </a:rPr>
              <a:t>argv</a:t>
            </a:r>
            <a:r>
              <a:rPr lang="en-US" altLang="en-US" sz="2000" dirty="0">
                <a:latin typeface="Consolas" panose="020B0609020204030204" pitchFamily="49" charset="0"/>
              </a:rPr>
              <a:t>[]</a:t>
            </a:r>
            <a:r>
              <a:rPr lang="en-US" altLang="en-US" sz="2000" b="0" dirty="0">
                <a:latin typeface="Consolas" panose="020B0609020204030204" pitchFamily="49" charset="0"/>
              </a:rPr>
              <a:t>) {</a:t>
            </a:r>
          </a:p>
          <a:p>
            <a:pPr lvl="1">
              <a:lnSpc>
                <a:spcPct val="70000"/>
              </a:lnSpc>
              <a:buFontTx/>
              <a:buNone/>
            </a:pPr>
            <a:r>
              <a:rPr lang="en-US" altLang="en-US" sz="2000" dirty="0">
                <a:latin typeface="Consolas" panose="020B0609020204030204" pitchFamily="49" charset="0"/>
              </a:rPr>
              <a:t>    </a:t>
            </a:r>
            <a:r>
              <a:rPr lang="en-US" altLang="en-US" sz="2000" dirty="0" err="1">
                <a:solidFill>
                  <a:srgbClr val="FF0000"/>
                </a:solidFill>
                <a:latin typeface="Consolas" panose="020B0609020204030204" pitchFamily="49" charset="0"/>
              </a:rPr>
              <a:t>printf</a:t>
            </a:r>
            <a:r>
              <a:rPr lang="en-US" altLang="en-US" sz="2000" dirty="0">
                <a:latin typeface="Consolas" panose="020B0609020204030204" pitchFamily="49" charset="0"/>
              </a:rPr>
              <a:t>(</a:t>
            </a:r>
            <a:r>
              <a:rPr lang="en-US" altLang="en-US" sz="2000" dirty="0">
                <a:solidFill>
                  <a:srgbClr val="0432FF"/>
                </a:solidFill>
                <a:latin typeface="Consolas" panose="020B0609020204030204" pitchFamily="49" charset="0"/>
              </a:rPr>
              <a:t>"%d"</a:t>
            </a:r>
            <a:r>
              <a:rPr lang="en-US" altLang="en-US" sz="2000" dirty="0">
                <a:latin typeface="Consolas" panose="020B0609020204030204" pitchFamily="49" charset="0"/>
              </a:rPr>
              <a:t>, factorial(4));</a:t>
            </a:r>
            <a:r>
              <a:rPr lang="en-US" altLang="en-US" sz="2000" b="0" dirty="0">
                <a:latin typeface="Consolas" panose="020B0609020204030204" pitchFamily="49" charset="0"/>
              </a:rPr>
              <a:t>    </a:t>
            </a:r>
          </a:p>
          <a:p>
            <a:pPr lvl="1">
              <a:lnSpc>
                <a:spcPct val="70000"/>
              </a:lnSpc>
              <a:buFontTx/>
              <a:buNone/>
            </a:pPr>
            <a:r>
              <a:rPr lang="en-US" altLang="en-US" sz="2000" dirty="0">
                <a:solidFill>
                  <a:srgbClr val="FF0000"/>
                </a:solidFill>
                <a:latin typeface="Consolas" panose="020B0609020204030204" pitchFamily="49" charset="0"/>
              </a:rPr>
              <a:t>    </a:t>
            </a:r>
            <a:r>
              <a:rPr lang="en-US" altLang="en-US" sz="2000" b="0" dirty="0">
                <a:solidFill>
                  <a:schemeClr val="tx2"/>
                </a:solidFill>
                <a:latin typeface="Consolas" panose="020B0609020204030204" pitchFamily="49" charset="0"/>
              </a:rPr>
              <a:t>return 0;</a:t>
            </a:r>
          </a:p>
          <a:p>
            <a:pPr lvl="1">
              <a:lnSpc>
                <a:spcPct val="70000"/>
              </a:lnSpc>
              <a:buFontTx/>
              <a:buNone/>
            </a:pPr>
            <a:r>
              <a:rPr lang="en-US" altLang="en-US" sz="2000" b="0" dirty="0">
                <a:solidFill>
                  <a:schemeClr val="tx2"/>
                </a:solidFill>
                <a:latin typeface="Consolas" panose="020B0609020204030204" pitchFamily="49" charset="0"/>
              </a:rPr>
              <a:t>}</a:t>
            </a:r>
          </a:p>
          <a:p>
            <a:pPr lvl="1">
              <a:lnSpc>
                <a:spcPct val="70000"/>
              </a:lnSpc>
              <a:buFontTx/>
              <a:buNone/>
            </a:pPr>
            <a:endParaRPr lang="en-US" altLang="en-US" sz="2000" b="0" dirty="0">
              <a:latin typeface="Consolas" panose="020B0609020204030204" pitchFamily="49" charset="0"/>
            </a:endParaRPr>
          </a:p>
        </p:txBody>
      </p:sp>
      <p:sp>
        <p:nvSpPr>
          <p:cNvPr id="33" name="Rectangle 32">
            <a:extLst>
              <a:ext uri="{FF2B5EF4-FFF2-40B4-BE49-F238E27FC236}">
                <a16:creationId xmlns:a16="http://schemas.microsoft.com/office/drawing/2014/main" id="{B363F8A3-58E1-8A4F-B8CC-35B3D20CBE47}"/>
              </a:ext>
            </a:extLst>
          </p:cNvPr>
          <p:cNvSpPr/>
          <p:nvPr/>
        </p:nvSpPr>
        <p:spPr bwMode="auto">
          <a:xfrm>
            <a:off x="9992807" y="2209800"/>
            <a:ext cx="457201"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t>1</a:t>
            </a:r>
            <a:endParaRPr kumimoji="0" lang="en-US" sz="1800" b="1"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07811190-F278-4948-BC20-CFD0667E0F0D}"/>
              </a:ext>
            </a:extLst>
          </p:cNvPr>
          <p:cNvSpPr/>
          <p:nvPr/>
        </p:nvSpPr>
        <p:spPr bwMode="auto">
          <a:xfrm>
            <a:off x="9992809" y="2660424"/>
            <a:ext cx="838199" cy="31137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i="0" u="none" strike="noStrike" cap="none" normalizeH="0" baseline="0" dirty="0">
                <a:ln>
                  <a:noFill/>
                </a:ln>
                <a:solidFill>
                  <a:schemeClr val="tx1"/>
                </a:solidFill>
                <a:effectLst/>
                <a:latin typeface="Arial" panose="020B0604020202020204" pitchFamily="34" charset="0"/>
              </a:rPr>
              <a:t>0xfff0</a:t>
            </a:r>
          </a:p>
        </p:txBody>
      </p:sp>
      <p:sp>
        <p:nvSpPr>
          <p:cNvPr id="12" name="Left Brace 11">
            <a:extLst>
              <a:ext uri="{FF2B5EF4-FFF2-40B4-BE49-F238E27FC236}">
                <a16:creationId xmlns:a16="http://schemas.microsoft.com/office/drawing/2014/main" id="{D2381695-F186-024E-8ABE-FC8BB132CED4}"/>
              </a:ext>
            </a:extLst>
          </p:cNvPr>
          <p:cNvSpPr/>
          <p:nvPr/>
        </p:nvSpPr>
        <p:spPr>
          <a:xfrm>
            <a:off x="8686800" y="1837013"/>
            <a:ext cx="381000" cy="1200329"/>
          </a:xfrm>
          <a:prstGeom prst="leftBrace">
            <a:avLst>
              <a:gd name="adj1" fmla="val 8333"/>
              <a:gd name="adj2" fmla="val 5879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5952C1F-0EB1-A740-BC72-93CA7BDDE0E7}"/>
              </a:ext>
            </a:extLst>
          </p:cNvPr>
          <p:cNvSpPr txBox="1"/>
          <p:nvPr/>
        </p:nvSpPr>
        <p:spPr>
          <a:xfrm>
            <a:off x="7864765" y="2360354"/>
            <a:ext cx="761748" cy="369332"/>
          </a:xfrm>
          <a:prstGeom prst="rect">
            <a:avLst/>
          </a:prstGeom>
          <a:noFill/>
        </p:spPr>
        <p:txBody>
          <a:bodyPr wrap="none" rtlCol="0">
            <a:spAutoFit/>
          </a:bodyPr>
          <a:lstStyle/>
          <a:p>
            <a:r>
              <a:rPr lang="en-US" dirty="0"/>
              <a:t>Stack</a:t>
            </a:r>
          </a:p>
        </p:txBody>
      </p:sp>
      <p:sp>
        <p:nvSpPr>
          <p:cNvPr id="3" name="TextBox 2">
            <a:extLst>
              <a:ext uri="{FF2B5EF4-FFF2-40B4-BE49-F238E27FC236}">
                <a16:creationId xmlns:a16="http://schemas.microsoft.com/office/drawing/2014/main" id="{CEE0F017-D65B-54CD-722A-FF47D9D628F8}"/>
              </a:ext>
            </a:extLst>
          </p:cNvPr>
          <p:cNvSpPr txBox="1"/>
          <p:nvPr/>
        </p:nvSpPr>
        <p:spPr>
          <a:xfrm>
            <a:off x="9383207" y="30480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4</a:t>
            </a:r>
          </a:p>
          <a:p>
            <a:pPr algn="l"/>
            <a:endParaRPr lang="en-US" sz="1000" b="0" dirty="0">
              <a:solidFill>
                <a:schemeClr val="bg1"/>
              </a:solidFill>
              <a:latin typeface="+mn-lt"/>
              <a:cs typeface="Courier New" panose="02070309020205020404" pitchFamily="49" charset="0"/>
            </a:endParaRPr>
          </a:p>
        </p:txBody>
      </p:sp>
      <p:sp>
        <p:nvSpPr>
          <p:cNvPr id="6" name="TextBox 5">
            <a:extLst>
              <a:ext uri="{FF2B5EF4-FFF2-40B4-BE49-F238E27FC236}">
                <a16:creationId xmlns:a16="http://schemas.microsoft.com/office/drawing/2014/main" id="{66F8DAD1-8C2A-1D25-D4FB-FF545D354E17}"/>
              </a:ext>
            </a:extLst>
          </p:cNvPr>
          <p:cNvSpPr txBox="1"/>
          <p:nvPr/>
        </p:nvSpPr>
        <p:spPr>
          <a:xfrm>
            <a:off x="9383207" y="3847981"/>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3</a:t>
            </a:r>
          </a:p>
          <a:p>
            <a:pPr algn="l"/>
            <a:endParaRPr lang="en-US" sz="1000" b="0" dirty="0">
              <a:solidFill>
                <a:schemeClr val="bg1"/>
              </a:solidFill>
              <a:latin typeface="+mn-lt"/>
              <a:cs typeface="Courier New" panose="02070309020205020404" pitchFamily="49" charset="0"/>
            </a:endParaRPr>
          </a:p>
        </p:txBody>
      </p:sp>
      <p:sp>
        <p:nvSpPr>
          <p:cNvPr id="8" name="TextBox 7">
            <a:extLst>
              <a:ext uri="{FF2B5EF4-FFF2-40B4-BE49-F238E27FC236}">
                <a16:creationId xmlns:a16="http://schemas.microsoft.com/office/drawing/2014/main" id="{D2AA0FBF-B9DE-4C0F-9A14-4DF75CE40868}"/>
              </a:ext>
            </a:extLst>
          </p:cNvPr>
          <p:cNvSpPr txBox="1"/>
          <p:nvPr/>
        </p:nvSpPr>
        <p:spPr>
          <a:xfrm>
            <a:off x="9383207" y="4648200"/>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2</a:t>
            </a:r>
          </a:p>
          <a:p>
            <a:pPr algn="l"/>
            <a:endParaRPr lang="en-US" sz="1000" b="0" dirty="0">
              <a:latin typeface="+mn-lt"/>
              <a:cs typeface="Courier New" panose="02070309020205020404" pitchFamily="49" charset="0"/>
            </a:endParaRPr>
          </a:p>
        </p:txBody>
      </p:sp>
      <p:sp>
        <p:nvSpPr>
          <p:cNvPr id="9" name="TextBox 8">
            <a:extLst>
              <a:ext uri="{FF2B5EF4-FFF2-40B4-BE49-F238E27FC236}">
                <a16:creationId xmlns:a16="http://schemas.microsoft.com/office/drawing/2014/main" id="{130F7AFA-6F7D-59E9-4B2D-C498D60E9819}"/>
              </a:ext>
            </a:extLst>
          </p:cNvPr>
          <p:cNvSpPr txBox="1"/>
          <p:nvPr/>
        </p:nvSpPr>
        <p:spPr>
          <a:xfrm>
            <a:off x="9383207" y="5457378"/>
            <a:ext cx="2438399" cy="800219"/>
          </a:xfrm>
          <a:prstGeom prst="rect">
            <a:avLst/>
          </a:prstGeom>
          <a:solidFill>
            <a:schemeClr val="bg2"/>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factorial</a:t>
            </a:r>
            <a:endParaRPr lang="en-US" b="0" dirty="0">
              <a:solidFill>
                <a:schemeClr val="bg1"/>
              </a:solidFill>
              <a:latin typeface="+mn-lt"/>
              <a:cs typeface="Courier New" panose="02070309020205020404" pitchFamily="49" charset="0"/>
            </a:endParaRPr>
          </a:p>
          <a:p>
            <a:pPr algn="l"/>
            <a:r>
              <a:rPr lang="en-US" b="0" dirty="0">
                <a:solidFill>
                  <a:schemeClr val="bg1"/>
                </a:solidFill>
                <a:latin typeface="+mn-lt"/>
                <a:cs typeface="Courier New" panose="02070309020205020404" pitchFamily="49" charset="0"/>
              </a:rPr>
              <a:t>n: 1</a:t>
            </a:r>
          </a:p>
          <a:p>
            <a:pPr algn="l"/>
            <a:endParaRPr lang="en-US" sz="1000" b="0" dirty="0">
              <a:solidFill>
                <a:schemeClr val="bg1"/>
              </a:solidFill>
              <a:latin typeface="+mn-lt"/>
              <a:cs typeface="Courier New" panose="02070309020205020404" pitchFamily="49" charset="0"/>
            </a:endParaRPr>
          </a:p>
        </p:txBody>
      </p:sp>
      <p:sp>
        <p:nvSpPr>
          <p:cNvPr id="10" name="Left Brace 9">
            <a:extLst>
              <a:ext uri="{FF2B5EF4-FFF2-40B4-BE49-F238E27FC236}">
                <a16:creationId xmlns:a16="http://schemas.microsoft.com/office/drawing/2014/main" id="{12B3C7B3-00CA-6F73-E65B-58F0FB0F1B29}"/>
              </a:ext>
            </a:extLst>
          </p:cNvPr>
          <p:cNvSpPr/>
          <p:nvPr/>
        </p:nvSpPr>
        <p:spPr>
          <a:xfrm>
            <a:off x="8575581" y="3048000"/>
            <a:ext cx="540924" cy="3193078"/>
          </a:xfrm>
          <a:prstGeom prst="leftBrace">
            <a:avLst>
              <a:gd name="adj1" fmla="val 8333"/>
              <a:gd name="adj2" fmla="val 41476"/>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749A3BB-9229-FCDC-C9AE-D9E401C3F2B5}"/>
              </a:ext>
            </a:extLst>
          </p:cNvPr>
          <p:cNvSpPr txBox="1"/>
          <p:nvPr/>
        </p:nvSpPr>
        <p:spPr>
          <a:xfrm>
            <a:off x="6949513" y="4198468"/>
            <a:ext cx="1492716" cy="369332"/>
          </a:xfrm>
          <a:prstGeom prst="rect">
            <a:avLst/>
          </a:prstGeom>
          <a:noFill/>
        </p:spPr>
        <p:txBody>
          <a:bodyPr wrap="none" rtlCol="0">
            <a:spAutoFit/>
          </a:bodyPr>
          <a:lstStyle/>
          <a:p>
            <a:r>
              <a:rPr lang="en-US" dirty="0"/>
              <a:t>Out of scope</a:t>
            </a:r>
          </a:p>
        </p:txBody>
      </p:sp>
      <p:sp>
        <p:nvSpPr>
          <p:cNvPr id="14" name="TextBox 13">
            <a:extLst>
              <a:ext uri="{FF2B5EF4-FFF2-40B4-BE49-F238E27FC236}">
                <a16:creationId xmlns:a16="http://schemas.microsoft.com/office/drawing/2014/main" id="{72712933-81D7-3551-CBEA-7E09CB9A5247}"/>
              </a:ext>
            </a:extLst>
          </p:cNvPr>
          <p:cNvSpPr txBox="1"/>
          <p:nvPr/>
        </p:nvSpPr>
        <p:spPr>
          <a:xfrm>
            <a:off x="9383204" y="3047761"/>
            <a:ext cx="2438399" cy="1200329"/>
          </a:xfrm>
          <a:prstGeom prst="rect">
            <a:avLst/>
          </a:prstGeom>
          <a:solidFill>
            <a:schemeClr val="accent4">
              <a:lumMod val="75000"/>
            </a:schemeClr>
          </a:solidFill>
          <a:ln>
            <a:solidFill>
              <a:schemeClr val="tx1"/>
            </a:solidFill>
          </a:ln>
        </p:spPr>
        <p:txBody>
          <a:bodyPr wrap="square" rtlCol="0">
            <a:spAutoFit/>
          </a:bodyPr>
          <a:lstStyle/>
          <a:p>
            <a:pPr algn="l"/>
            <a:r>
              <a:rPr lang="en-US" b="1" u="sng" dirty="0" err="1">
                <a:solidFill>
                  <a:schemeClr val="bg1"/>
                </a:solidFill>
                <a:latin typeface="Courier New" panose="02070309020205020404" pitchFamily="49" charset="0"/>
                <a:cs typeface="Courier New" panose="02070309020205020404" pitchFamily="49" charset="0"/>
              </a:rPr>
              <a:t>printf</a:t>
            </a:r>
            <a:endParaRPr lang="en-US" b="1" u="sng" dirty="0">
              <a:solidFill>
                <a:schemeClr val="bg1"/>
              </a:solidFill>
              <a:latin typeface="Courier New" panose="02070309020205020404" pitchFamily="49" charset="0"/>
              <a:cs typeface="Courier New" panose="02070309020205020404" pitchFamily="49" charset="0"/>
            </a:endParaRPr>
          </a:p>
          <a:p>
            <a:pPr algn="l"/>
            <a:r>
              <a:rPr lang="en-US" b="0" dirty="0">
                <a:solidFill>
                  <a:schemeClr val="bg1"/>
                </a:solidFill>
                <a:latin typeface="+mn-lt"/>
                <a:cs typeface="Courier New" panose="02070309020205020404" pitchFamily="49" charset="0"/>
              </a:rPr>
              <a:t>"%d"</a:t>
            </a:r>
          </a:p>
          <a:p>
            <a:pPr algn="l"/>
            <a:r>
              <a:rPr lang="en-US" b="0" dirty="0">
                <a:solidFill>
                  <a:schemeClr val="bg1"/>
                </a:solidFill>
                <a:latin typeface="+mn-lt"/>
                <a:cs typeface="Courier New" panose="02070309020205020404" pitchFamily="49" charset="0"/>
              </a:rPr>
              <a:t>return factorial(4)</a:t>
            </a:r>
          </a:p>
          <a:p>
            <a:pPr algn="l"/>
            <a:endParaRPr lang="en-US" b="0" dirty="0">
              <a:solidFill>
                <a:schemeClr val="bg1"/>
              </a:solidFill>
              <a:latin typeface="+mn-lt"/>
              <a:cs typeface="Courier New" panose="02070309020205020404" pitchFamily="49" charset="0"/>
            </a:endParaRPr>
          </a:p>
        </p:txBody>
      </p:sp>
    </p:spTree>
    <p:extLst>
      <p:ext uri="{BB962C8B-B14F-4D97-AF65-F5344CB8AC3E}">
        <p14:creationId xmlns:p14="http://schemas.microsoft.com/office/powerpoint/2010/main" val="30995713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2F16-2005-900A-425D-C1C10241AB9B}"/>
              </a:ext>
            </a:extLst>
          </p:cNvPr>
          <p:cNvSpPr>
            <a:spLocks noGrp="1"/>
          </p:cNvSpPr>
          <p:nvPr>
            <p:ph type="title"/>
          </p:nvPr>
        </p:nvSpPr>
        <p:spPr/>
        <p:txBody>
          <a:bodyPr/>
          <a:lstStyle/>
          <a:p>
            <a:r>
              <a:rPr lang="en-US" dirty="0"/>
              <a:t>Ghost of Stack Frames Past…..</a:t>
            </a:r>
          </a:p>
        </p:txBody>
      </p:sp>
      <p:sp>
        <p:nvSpPr>
          <p:cNvPr id="4" name="TextBox 3">
            <a:extLst>
              <a:ext uri="{FF2B5EF4-FFF2-40B4-BE49-F238E27FC236}">
                <a16:creationId xmlns:a16="http://schemas.microsoft.com/office/drawing/2014/main" id="{A6D609AF-4FEB-F254-5F74-1D6892977DB8}"/>
              </a:ext>
            </a:extLst>
          </p:cNvPr>
          <p:cNvSpPr txBox="1"/>
          <p:nvPr/>
        </p:nvSpPr>
        <p:spPr>
          <a:xfrm>
            <a:off x="7135787" y="58846"/>
            <a:ext cx="4897495" cy="6740307"/>
          </a:xfrm>
          <a:prstGeom prst="rect">
            <a:avLst/>
          </a:prstGeom>
          <a:solidFill>
            <a:schemeClr val="accent4">
              <a:lumMod val="20000"/>
              <a:lumOff val="80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void ghost(int 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x;</a:t>
            </a:r>
          </a:p>
          <a:p>
            <a:r>
              <a:rPr lang="en-US" sz="1600" dirty="0">
                <a:solidFill>
                  <a:srgbClr val="7030A0"/>
                </a:solidFill>
                <a:effectLst/>
                <a:latin typeface="Consolas" panose="020B0609020204030204" pitchFamily="49" charset="0"/>
                <a:cs typeface="Consolas" panose="020B0609020204030204" pitchFamily="49" charset="0"/>
              </a:rPr>
              <a:t>    int y;</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("before ghost: %d %d\n", x, y);</a:t>
            </a:r>
          </a:p>
          <a:p>
            <a:r>
              <a:rPr lang="en-US" sz="1600" dirty="0">
                <a:solidFill>
                  <a:srgbClr val="000000"/>
                </a:solidFill>
                <a:effectLst/>
                <a:latin typeface="Consolas" panose="020B0609020204030204" pitchFamily="49" charset="0"/>
                <a:cs typeface="Consolas" panose="020B0609020204030204" pitchFamily="49" charset="0"/>
              </a:rPr>
              <a:t>    x = 10*n;</a:t>
            </a:r>
          </a:p>
          <a:p>
            <a:r>
              <a:rPr lang="en-US" sz="1600" dirty="0">
                <a:solidFill>
                  <a:srgbClr val="000000"/>
                </a:solidFill>
                <a:effectLst/>
                <a:latin typeface="Consolas" panose="020B0609020204030204" pitchFamily="49" charset="0"/>
                <a:cs typeface="Consolas" panose="020B0609020204030204" pitchFamily="49" charset="0"/>
              </a:rPr>
              <a:t>    y = 100*n;</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("after ghost: %d %d\n", x, y);</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a:t>
            </a:r>
          </a:p>
          <a:p>
            <a:r>
              <a:rPr lang="en-US" sz="1600" dirty="0">
                <a:solidFill>
                  <a:srgbClr val="000000"/>
                </a:solidFill>
                <a:effectLst/>
                <a:latin typeface="Consolas" panose="020B0609020204030204" pitchFamily="49" charset="0"/>
                <a:cs typeface="Consolas" panose="020B0609020204030204" pitchFamily="49" charset="0"/>
              </a:rPr>
              <a:t>void wraith (void)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7030A0"/>
                </a:solidFill>
                <a:effectLst/>
                <a:latin typeface="Consolas" panose="020B0609020204030204" pitchFamily="49" charset="0"/>
                <a:cs typeface="Consolas" panose="020B0609020204030204" pitchFamily="49" charset="0"/>
              </a:rPr>
              <a:t>    int a;</a:t>
            </a:r>
          </a:p>
          <a:p>
            <a:r>
              <a:rPr lang="en-US" sz="1600" dirty="0">
                <a:solidFill>
                  <a:srgbClr val="7030A0"/>
                </a:solidFill>
                <a:effectLst/>
                <a:latin typeface="Consolas" panose="020B0609020204030204" pitchFamily="49" charset="0"/>
                <a:cs typeface="Consolas" panose="020B0609020204030204" pitchFamily="49" charset="0"/>
              </a:rPr>
              <a:t>    int b;</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("wraith: %d %d\n", a, </a:t>
            </a:r>
            <a:r>
              <a:rPr lang="en-US" sz="1600" dirty="0">
                <a:solidFill>
                  <a:srgbClr val="000000"/>
                </a:solidFill>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return;</a:t>
            </a:r>
          </a:p>
          <a:p>
            <a:r>
              <a:rPr lang="en-US" sz="1600" dirty="0">
                <a:solidFill>
                  <a:srgbClr val="000000"/>
                </a:solidFill>
                <a:effectLst/>
                <a:latin typeface="Consolas" panose="020B0609020204030204" pitchFamily="49" charset="0"/>
                <a:cs typeface="Consolas" panose="020B0609020204030204" pitchFamily="49" charset="0"/>
              </a:rPr>
              <a:t>}</a:t>
            </a:r>
          </a:p>
          <a:p>
            <a:endParaRPr lang="en-US" sz="1600" dirty="0">
              <a:solidFill>
                <a:srgbClr val="000000"/>
              </a:solidFill>
              <a:effectLst/>
              <a:latin typeface="Consolas" panose="020B0609020204030204" pitchFamily="49" charset="0"/>
              <a:cs typeface="Consolas" panose="020B0609020204030204" pitchFamily="49" charset="0"/>
            </a:endParaRPr>
          </a:p>
          <a:p>
            <a:r>
              <a:rPr lang="en-US" sz="1600" dirty="0">
                <a:solidFill>
                  <a:srgbClr val="000000"/>
                </a:solidFill>
                <a:effectLst/>
                <a:latin typeface="Consolas" panose="020B0609020204030204" pitchFamily="49" charset="0"/>
                <a:cs typeface="Consolas" panose="020B0609020204030204" pitchFamily="49" charset="0"/>
              </a:rPr>
              <a:t>int main(void)</a:t>
            </a:r>
          </a:p>
          <a:p>
            <a:r>
              <a:rPr lang="en-US" sz="1600" dirty="0">
                <a:solidFill>
                  <a:srgbClr val="000000"/>
                </a:solidFill>
                <a:effectLst/>
                <a:latin typeface="Consolas" panose="020B0609020204030204" pitchFamily="49" charset="0"/>
                <a:cs typeface="Consolas" panose="020B0609020204030204" pitchFamily="49" charset="0"/>
              </a:rPr>
              <a:t>{</a:t>
            </a:r>
          </a:p>
          <a:p>
            <a:r>
              <a:rPr lang="en-US" sz="1600" dirty="0">
                <a:solidFill>
                  <a:srgbClr val="000000"/>
                </a:solidFill>
                <a:effectLst/>
                <a:latin typeface="Consolas" panose="020B0609020204030204" pitchFamily="49" charset="0"/>
                <a:cs typeface="Consolas" panose="020B0609020204030204" pitchFamily="49" charset="0"/>
              </a:rPr>
              <a:t>    ghost(3);</a:t>
            </a:r>
          </a:p>
          <a:p>
            <a:r>
              <a:rPr lang="en-US" sz="1600" dirty="0">
                <a:solidFill>
                  <a:srgbClr val="000000"/>
                </a:solidFill>
                <a:effectLst/>
                <a:latin typeface="Consolas" panose="020B0609020204030204" pitchFamily="49" charset="0"/>
                <a:cs typeface="Consolas" panose="020B0609020204030204" pitchFamily="49" charset="0"/>
              </a:rPr>
              <a:t>    wraith();</a:t>
            </a:r>
          </a:p>
          <a:p>
            <a:r>
              <a:rPr lang="en-US" sz="1600" dirty="0">
                <a:solidFill>
                  <a:srgbClr val="000000"/>
                </a:solidFill>
                <a:effectLst/>
                <a:latin typeface="Consolas" panose="020B0609020204030204" pitchFamily="49" charset="0"/>
                <a:cs typeface="Consolas" panose="020B0609020204030204" pitchFamily="49" charset="0"/>
              </a:rPr>
              <a:t>    return EXIT_SUCCESS;</a:t>
            </a:r>
          </a:p>
          <a:p>
            <a:r>
              <a:rPr lang="en-US" sz="1600" dirty="0">
                <a:solidFill>
                  <a:srgbClr val="000000"/>
                </a:solidFill>
                <a:effectLst/>
                <a:latin typeface="Consolas" panose="020B0609020204030204" pitchFamily="49" charset="0"/>
                <a:cs typeface="Consolas" panose="020B0609020204030204" pitchFamily="49" charset="0"/>
              </a:rPr>
              <a:t>}</a:t>
            </a:r>
            <a:endParaRPr lang="en-US" dirty="0">
              <a:solidFill>
                <a:srgbClr val="000000"/>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080A542-16B1-A5AC-E2E5-81F87824CB3E}"/>
              </a:ext>
            </a:extLst>
          </p:cNvPr>
          <p:cNvSpPr txBox="1"/>
          <p:nvPr/>
        </p:nvSpPr>
        <p:spPr>
          <a:xfrm>
            <a:off x="2476893" y="3223054"/>
            <a:ext cx="3294155" cy="2862322"/>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000000"/>
                </a:solidFill>
                <a:effectLst/>
                <a:latin typeface="Menlo" panose="020B0609030804020204" pitchFamily="49" charset="0"/>
              </a:rPr>
              <a:t>% ./</a:t>
            </a:r>
            <a:r>
              <a:rPr lang="en-US" dirty="0" err="1">
                <a:solidFill>
                  <a:srgbClr val="000000"/>
                </a:solidFill>
                <a:effectLst/>
                <a:latin typeface="Menlo" panose="020B0609030804020204" pitchFamily="49" charset="0"/>
              </a:rPr>
              <a:t>a.out</a:t>
            </a:r>
            <a:endParaRPr lang="en-US" dirty="0">
              <a:solidFill>
                <a:srgbClr val="000000"/>
              </a:solidFill>
              <a:effectLst/>
              <a:latin typeface="Menlo" panose="020B0609030804020204" pitchFamily="49" charset="0"/>
            </a:endParaRPr>
          </a:p>
          <a:p>
            <a:r>
              <a:rPr lang="en-US" dirty="0">
                <a:solidFill>
                  <a:srgbClr val="000000"/>
                </a:solidFill>
                <a:effectLst/>
                <a:latin typeface="Menlo" panose="020B0609030804020204" pitchFamily="49" charset="0"/>
              </a:rPr>
              <a:t>before ghost: 0 66328</a:t>
            </a:r>
          </a:p>
          <a:p>
            <a:r>
              <a:rPr lang="en-US" dirty="0">
                <a:solidFill>
                  <a:srgbClr val="000000"/>
                </a:solidFill>
                <a:effectLst/>
                <a:latin typeface="Menlo" panose="020B0609030804020204" pitchFamily="49" charset="0"/>
              </a:rPr>
              <a:t>after ghost: 30 300</a:t>
            </a:r>
          </a:p>
          <a:p>
            <a:r>
              <a:rPr lang="en-US" dirty="0">
                <a:solidFill>
                  <a:srgbClr val="000000"/>
                </a:solidFill>
                <a:effectLst/>
                <a:latin typeface="Menlo" panose="020B0609030804020204" pitchFamily="49" charset="0"/>
              </a:rPr>
              <a:t>wraith: 30 300</a:t>
            </a:r>
          </a:p>
          <a:p>
            <a:r>
              <a:rPr lang="en-US" dirty="0">
                <a:solidFill>
                  <a:srgbClr val="000000"/>
                </a:solidFill>
                <a:latin typeface="Menlo" panose="020B0609030804020204" pitchFamily="49" charset="0"/>
              </a:rPr>
              <a:t>%</a:t>
            </a:r>
          </a:p>
          <a:p>
            <a:endParaRPr lang="en-US" dirty="0">
              <a:solidFill>
                <a:srgbClr val="000000"/>
              </a:solidFill>
              <a:effectLst/>
              <a:latin typeface="Menlo" panose="020B0609030804020204" pitchFamily="49" charset="0"/>
            </a:endParaRPr>
          </a:p>
          <a:p>
            <a:r>
              <a:rPr lang="en-US" dirty="0">
                <a:solidFill>
                  <a:srgbClr val="000000"/>
                </a:solidFill>
                <a:latin typeface="Menlo" panose="020B0609030804020204" pitchFamily="49" charset="0"/>
              </a:rPr>
              <a:t>See how wraith has the old values left over from the prior call to ghost</a:t>
            </a:r>
            <a:endParaRPr lang="en-US" dirty="0">
              <a:solidFill>
                <a:srgbClr val="000000"/>
              </a:solidFill>
              <a:effectLst/>
              <a:latin typeface="Menlo" panose="020B0609030804020204" pitchFamily="49" charset="0"/>
            </a:endParaRPr>
          </a:p>
        </p:txBody>
      </p:sp>
      <p:sp>
        <p:nvSpPr>
          <p:cNvPr id="6" name="TextBox 5">
            <a:extLst>
              <a:ext uri="{FF2B5EF4-FFF2-40B4-BE49-F238E27FC236}">
                <a16:creationId xmlns:a16="http://schemas.microsoft.com/office/drawing/2014/main" id="{6A7B3AD6-1135-0C91-EC1E-03DA647B979C}"/>
              </a:ext>
            </a:extLst>
          </p:cNvPr>
          <p:cNvSpPr txBox="1"/>
          <p:nvPr/>
        </p:nvSpPr>
        <p:spPr>
          <a:xfrm>
            <a:off x="3561041" y="1946780"/>
            <a:ext cx="2534959"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accent1"/>
                </a:solidFill>
              </a:rPr>
              <a:t>same stack frame variable layout</a:t>
            </a:r>
          </a:p>
        </p:txBody>
      </p:sp>
      <p:cxnSp>
        <p:nvCxnSpPr>
          <p:cNvPr id="8" name="Straight Arrow Connector 7">
            <a:extLst>
              <a:ext uri="{FF2B5EF4-FFF2-40B4-BE49-F238E27FC236}">
                <a16:creationId xmlns:a16="http://schemas.microsoft.com/office/drawing/2014/main" id="{D78DD248-6AB2-CB67-EAAA-8B7B7844E4E0}"/>
              </a:ext>
            </a:extLst>
          </p:cNvPr>
          <p:cNvCxnSpPr>
            <a:cxnSpLocks/>
          </p:cNvCxnSpPr>
          <p:nvPr/>
        </p:nvCxnSpPr>
        <p:spPr>
          <a:xfrm flipV="1">
            <a:off x="6096000" y="906843"/>
            <a:ext cx="1491253" cy="103993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9C694D-9A2A-F87E-DC5A-C2276F277A8B}"/>
              </a:ext>
            </a:extLst>
          </p:cNvPr>
          <p:cNvCxnSpPr>
            <a:cxnSpLocks/>
          </p:cNvCxnSpPr>
          <p:nvPr/>
        </p:nvCxnSpPr>
        <p:spPr>
          <a:xfrm>
            <a:off x="6096000" y="2593111"/>
            <a:ext cx="1491253" cy="12598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2879F5D-038F-F44B-879F-49FAA68EE3E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792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AF2A90-8457-D943-B07E-7C578409DA72}"/>
              </a:ext>
            </a:extLst>
          </p:cNvPr>
          <p:cNvSpPr>
            <a:spLocks noGrp="1"/>
          </p:cNvSpPr>
          <p:nvPr>
            <p:ph type="title"/>
          </p:nvPr>
        </p:nvSpPr>
        <p:spPr>
          <a:xfrm>
            <a:off x="413822" y="402257"/>
            <a:ext cx="5188464" cy="559077"/>
          </a:xfrm>
        </p:spPr>
        <p:txBody>
          <a:bodyPr/>
          <a:lstStyle/>
          <a:p>
            <a:r>
              <a:rPr lang="en-US" dirty="0"/>
              <a:t>Data Segment Variable Alignment </a:t>
            </a:r>
          </a:p>
        </p:txBody>
      </p:sp>
      <p:sp>
        <p:nvSpPr>
          <p:cNvPr id="12" name="Content Placeholder 11">
            <a:extLst>
              <a:ext uri="{FF2B5EF4-FFF2-40B4-BE49-F238E27FC236}">
                <a16:creationId xmlns:a16="http://schemas.microsoft.com/office/drawing/2014/main" id="{A938BDCB-297B-CD4D-9357-036EAC7DE364}"/>
              </a:ext>
            </a:extLst>
          </p:cNvPr>
          <p:cNvSpPr>
            <a:spLocks noGrp="1"/>
          </p:cNvSpPr>
          <p:nvPr>
            <p:ph sz="quarter" idx="17"/>
          </p:nvPr>
        </p:nvSpPr>
        <p:spPr>
          <a:xfrm>
            <a:off x="111986" y="3034481"/>
            <a:ext cx="5358524" cy="926801"/>
          </a:xfrm>
          <a:solidFill>
            <a:schemeClr val="accent4">
              <a:lumMod val="20000"/>
              <a:lumOff val="80000"/>
            </a:schemeClr>
          </a:solidFill>
          <a:ln>
            <a:solidFill>
              <a:schemeClr val="accent1"/>
            </a:solidFill>
          </a:ln>
        </p:spPr>
        <p:txBody>
          <a:bodyPr/>
          <a:lstStyle/>
          <a:p>
            <a:r>
              <a:rPr lang="en-US" sz="1800" dirty="0"/>
              <a:t>Output on the right side is generated by:</a:t>
            </a:r>
          </a:p>
          <a:p>
            <a:r>
              <a:rPr lang="en-US" sz="1800" b="1" dirty="0">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gcc</a:t>
            </a:r>
            <a:r>
              <a:rPr lang="en-US" sz="1800" b="1" dirty="0">
                <a:solidFill>
                  <a:srgbClr val="0070C0"/>
                </a:solidFill>
                <a:latin typeface="Courier New" panose="02070309020205020404" pitchFamily="49" charset="0"/>
                <a:cs typeface="Courier New" panose="02070309020205020404" pitchFamily="49" charset="0"/>
              </a:rPr>
              <a:t> -c -</a:t>
            </a:r>
            <a:r>
              <a:rPr lang="en-US" sz="1800" b="1" dirty="0" err="1">
                <a:solidFill>
                  <a:srgbClr val="0070C0"/>
                </a:solidFill>
                <a:latin typeface="Courier New" panose="02070309020205020404" pitchFamily="49" charset="0"/>
                <a:cs typeface="Courier New" panose="02070309020205020404" pitchFamily="49" charset="0"/>
              </a:rPr>
              <a:t>Wa</a:t>
            </a:r>
            <a:r>
              <a:rPr lang="en-US" sz="1800" b="1" dirty="0">
                <a:solidFill>
                  <a:srgbClr val="0070C0"/>
                </a:solidFill>
                <a:latin typeface="Courier New" panose="02070309020205020404" pitchFamily="49" charset="0"/>
                <a:cs typeface="Courier New" panose="02070309020205020404" pitchFamily="49" charset="0"/>
              </a:rPr>
              <a:t>,-</a:t>
            </a:r>
            <a:r>
              <a:rPr lang="en-US" sz="1800" b="1" dirty="0" err="1">
                <a:solidFill>
                  <a:srgbClr val="0070C0"/>
                </a:solidFill>
                <a:latin typeface="Courier New" panose="02070309020205020404" pitchFamily="49" charset="0"/>
                <a:cs typeface="Courier New" panose="02070309020205020404" pitchFamily="49" charset="0"/>
              </a:rPr>
              <a:t>ahlns</a:t>
            </a:r>
            <a:r>
              <a:rPr lang="en-US" sz="1800" b="1" dirty="0">
                <a:solidFill>
                  <a:srgbClr val="0070C0"/>
                </a:solidFill>
                <a:latin typeface="Courier New" panose="02070309020205020404" pitchFamily="49" charset="0"/>
                <a:cs typeface="Courier New" panose="02070309020205020404" pitchFamily="49" charset="0"/>
              </a:rPr>
              <a:t> al1.S</a:t>
            </a:r>
          </a:p>
        </p:txBody>
      </p:sp>
      <p:sp>
        <p:nvSpPr>
          <p:cNvPr id="4" name="Rounded Rectangle 3">
            <a:extLst>
              <a:ext uri="{FF2B5EF4-FFF2-40B4-BE49-F238E27FC236}">
                <a16:creationId xmlns:a16="http://schemas.microsoft.com/office/drawing/2014/main" id="{27F00F6A-166F-CB4C-858E-1372E14A09E5}"/>
              </a:ext>
            </a:extLst>
          </p:cNvPr>
          <p:cNvSpPr/>
          <p:nvPr/>
        </p:nvSpPr>
        <p:spPr bwMode="auto">
          <a:xfrm>
            <a:off x="413822" y="941233"/>
            <a:ext cx="4854261"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str:    .string "HIT"</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a:p>
            <a:r>
              <a:rPr lang="en-US" sz="1600" dirty="0">
                <a:solidFill>
                  <a:srgbClr val="000000"/>
                </a:solidFill>
                <a:effectLst/>
                <a:latin typeface="Consolas" panose="020B0609020204030204" pitchFamily="49" charset="0"/>
                <a:cs typeface="Consolas" panose="020B0609020204030204" pitchFamily="49" charset="0"/>
              </a:rPr>
              <a:t>xx:     .word 2</a:t>
            </a:r>
          </a:p>
        </p:txBody>
      </p:sp>
      <p:sp>
        <p:nvSpPr>
          <p:cNvPr id="5" name="Rounded Rectangle 4">
            <a:extLst>
              <a:ext uri="{FF2B5EF4-FFF2-40B4-BE49-F238E27FC236}">
                <a16:creationId xmlns:a16="http://schemas.microsoft.com/office/drawing/2014/main" id="{21F46521-0D0F-C14B-A1D2-D6E7E9AF9AB2}"/>
              </a:ext>
            </a:extLst>
          </p:cNvPr>
          <p:cNvSpPr/>
          <p:nvPr/>
        </p:nvSpPr>
        <p:spPr bwMode="auto">
          <a:xfrm>
            <a:off x="5893498" y="362578"/>
            <a:ext cx="615051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gcc</a:t>
            </a:r>
            <a:r>
              <a:rPr lang="en-US" sz="1600" b="1" dirty="0">
                <a:solidFill>
                  <a:srgbClr val="0070C0"/>
                </a:solidFill>
                <a:latin typeface="Courier New" panose="02070309020205020404" pitchFamily="49" charset="0"/>
                <a:cs typeface="Courier New" panose="02070309020205020404" pitchFamily="49" charset="0"/>
              </a:rPr>
              <a:t> -c -</a:t>
            </a:r>
            <a:r>
              <a:rPr lang="en-US" sz="1600" b="1" dirty="0" err="1">
                <a:solidFill>
                  <a:srgbClr val="0070C0"/>
                </a:solidFill>
                <a:latin typeface="Courier New" panose="02070309020205020404" pitchFamily="49" charset="0"/>
                <a:cs typeface="Courier New" panose="02070309020205020404" pitchFamily="49" charset="0"/>
              </a:rPr>
              <a:t>Wa</a:t>
            </a:r>
            <a:r>
              <a:rPr lang="en-US" sz="1600" b="1" dirty="0">
                <a:solidFill>
                  <a:srgbClr val="0070C0"/>
                </a:solidFill>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ahlns</a:t>
            </a:r>
            <a:r>
              <a:rPr lang="en-US" sz="1600" b="1" dirty="0">
                <a:solidFill>
                  <a:srgbClr val="0070C0"/>
                </a:solidFill>
                <a:latin typeface="Courier New" panose="02070309020205020404" pitchFamily="49" charset="0"/>
                <a:cs typeface="Courier New" panose="020703090202050204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0000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2      45</a:t>
            </a:r>
          </a:p>
          <a:p>
            <a:r>
              <a:rPr lang="en-US" sz="1600" dirty="0">
                <a:solidFill>
                  <a:srgbClr val="000000"/>
                </a:solidFill>
                <a:effectLst/>
                <a:latin typeface="Consolas" panose="020B0609020204030204" pitchFamily="49" charset="0"/>
                <a:cs typeface="Consolas" panose="020B0609020204030204" pitchFamily="49" charset="0"/>
              </a:rPr>
              <a:t>   3 0005 48495400 str:    .string "HIT"</a:t>
            </a:r>
          </a:p>
          <a:p>
            <a:r>
              <a:rPr lang="en-US" sz="1600" dirty="0">
                <a:solidFill>
                  <a:srgbClr val="000000"/>
                </a:solidFill>
                <a:effectLst/>
                <a:latin typeface="Consolas" panose="020B0609020204030204" pitchFamily="49" charset="0"/>
                <a:cs typeface="Consolas" panose="020B0609020204030204" pitchFamily="49" charset="0"/>
              </a:rPr>
              <a:t>   4 00</a:t>
            </a:r>
            <a:r>
              <a:rPr lang="en-US" sz="1600" dirty="0">
                <a:solidFill>
                  <a:srgbClr val="FF0000"/>
                </a:solidFill>
                <a:effectLst/>
                <a:latin typeface="Consolas" panose="020B0609020204030204" pitchFamily="49" charset="0"/>
                <a:cs typeface="Consolas" panose="020B0609020204030204" pitchFamily="49" charset="0"/>
              </a:rPr>
              <a:t>09</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5 000d 41       a:      .byte 'A'</a:t>
            </a:r>
          </a:p>
          <a:p>
            <a:r>
              <a:rPr lang="en-US" sz="1600" dirty="0">
                <a:solidFill>
                  <a:srgbClr val="000000"/>
                </a:solidFill>
                <a:effectLst/>
                <a:latin typeface="Consolas" panose="020B0609020204030204" pitchFamily="49" charset="0"/>
                <a:cs typeface="Consolas" panose="020B0609020204030204" pitchFamily="49" charset="0"/>
              </a:rPr>
              <a:t>   6 000e 42       b:      .byte 'B'</a:t>
            </a:r>
          </a:p>
          <a:p>
            <a:r>
              <a:rPr lang="en-US" sz="1600" dirty="0">
                <a:solidFill>
                  <a:srgbClr val="000000"/>
                </a:solidFill>
                <a:effectLst/>
                <a:latin typeface="Consolas" panose="020B0609020204030204" pitchFamily="49" charset="0"/>
                <a:cs typeface="Consolas" panose="020B0609020204030204" pitchFamily="49" charset="0"/>
              </a:rPr>
              <a:t>   8 00</a:t>
            </a:r>
            <a:r>
              <a:rPr lang="en-US" sz="1600" dirty="0">
                <a:solidFill>
                  <a:srgbClr val="FF0000"/>
                </a:solidFill>
                <a:effectLst/>
                <a:latin typeface="Consolas" panose="020B0609020204030204" pitchFamily="49" charset="0"/>
                <a:cs typeface="Consolas" panose="020B0609020204030204" pitchFamily="49" charset="0"/>
              </a:rPr>
              <a:t>0f</a:t>
            </a:r>
            <a:r>
              <a:rPr lang="en-US" sz="1600" dirty="0">
                <a:solidFill>
                  <a:srgbClr val="000000"/>
                </a:solidFill>
                <a:effectLst/>
                <a:latin typeface="Consolas" panose="020B0609020204030204" pitchFamily="49" charset="0"/>
                <a:cs typeface="Consolas" panose="020B0609020204030204" pitchFamily="49" charset="0"/>
              </a:rPr>
              <a:t> 02000000 xx:     .word 2</a:t>
            </a:r>
          </a:p>
        </p:txBody>
      </p:sp>
      <p:sp>
        <p:nvSpPr>
          <p:cNvPr id="10" name="Right Arrow 9">
            <a:extLst>
              <a:ext uri="{FF2B5EF4-FFF2-40B4-BE49-F238E27FC236}">
                <a16:creationId xmlns:a16="http://schemas.microsoft.com/office/drawing/2014/main" id="{A1CBAFD9-D8CC-8245-9B00-E4A975008D23}"/>
              </a:ext>
            </a:extLst>
          </p:cNvPr>
          <p:cNvSpPr/>
          <p:nvPr/>
        </p:nvSpPr>
        <p:spPr>
          <a:xfrm>
            <a:off x="5268083" y="1941659"/>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22DD5DE0-97FC-E748-B64B-98C341D87153}"/>
              </a:ext>
            </a:extLst>
          </p:cNvPr>
          <p:cNvGrpSpPr/>
          <p:nvPr/>
        </p:nvGrpSpPr>
        <p:grpSpPr>
          <a:xfrm>
            <a:off x="334929" y="3848508"/>
            <a:ext cx="11709087" cy="2882027"/>
            <a:chOff x="396826" y="3504436"/>
            <a:chExt cx="11709087" cy="2882027"/>
          </a:xfrm>
        </p:grpSpPr>
        <p:sp>
          <p:nvSpPr>
            <p:cNvPr id="8" name="Rounded Rectangle 7">
              <a:extLst>
                <a:ext uri="{FF2B5EF4-FFF2-40B4-BE49-F238E27FC236}">
                  <a16:creationId xmlns:a16="http://schemas.microsoft.com/office/drawing/2014/main" id="{AAD829CC-0A50-934C-82D5-4A46992D0B96}"/>
                </a:ext>
              </a:extLst>
            </p:cNvPr>
            <p:cNvSpPr/>
            <p:nvPr/>
          </p:nvSpPr>
          <p:spPr bwMode="auto">
            <a:xfrm>
              <a:off x="396826" y="3938951"/>
              <a:ext cx="4854261"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000000"/>
                  </a:solidFill>
                  <a:effectLst/>
                  <a:latin typeface="Consolas" panose="020B0609020204030204" pitchFamily="49" charset="0"/>
                  <a:cs typeface="Consolas" panose="020B0609020204030204" pitchFamily="49" charset="0"/>
                </a:rPr>
                <a:t>.data</a:t>
              </a:r>
            </a:p>
            <a:p>
              <a:r>
                <a:rPr lang="en-US" sz="1600" dirty="0">
                  <a:solidFill>
                    <a:srgbClr val="000000"/>
                  </a:solidFill>
                  <a:effectLst/>
                  <a:latin typeface="Consolas" panose="020B0609020204030204" pitchFamily="49" charset="0"/>
                  <a:cs typeface="Consolas" panose="020B0609020204030204" pitchFamily="49" charset="0"/>
                </a:rPr>
                <a:t>xx:     .word 2</a:t>
              </a:r>
            </a:p>
            <a:p>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.align 2</a:t>
              </a:r>
            </a:p>
            <a:p>
              <a:r>
                <a:rPr lang="en-US" sz="1600" dirty="0">
                  <a:solidFill>
                    <a:srgbClr val="000000"/>
                  </a:solidFill>
                  <a:effectLst/>
                  <a:latin typeface="Consolas" panose="020B0609020204030204" pitchFamily="49" charset="0"/>
                  <a:cs typeface="Consolas" panose="020B0609020204030204" pitchFamily="49" charset="0"/>
                </a:rPr>
                <a:t>str:    .string "HI"</a:t>
              </a:r>
            </a:p>
            <a:p>
              <a:r>
                <a:rPr lang="en-US" sz="1600" dirty="0">
                  <a:solidFill>
                    <a:srgbClr val="000000"/>
                  </a:solidFill>
                  <a:effectLst/>
                  <a:latin typeface="Consolas" panose="020B0609020204030204" pitchFamily="49" charset="0"/>
                  <a:cs typeface="Consolas" panose="020B0609020204030204" pitchFamily="49" charset="0"/>
                </a:rPr>
                <a:t>        .align 1</a:t>
              </a:r>
            </a:p>
            <a:p>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a:      .byte 'A'</a:t>
              </a:r>
            </a:p>
            <a:p>
              <a:r>
                <a:rPr lang="en-US" sz="1600" dirty="0">
                  <a:solidFill>
                    <a:srgbClr val="000000"/>
                  </a:solidFill>
                  <a:effectLst/>
                  <a:latin typeface="Consolas" panose="020B0609020204030204" pitchFamily="49" charset="0"/>
                  <a:cs typeface="Consolas" panose="020B0609020204030204" pitchFamily="49" charset="0"/>
                </a:rPr>
                <a:t>b:      .byte 'B'</a:t>
              </a:r>
            </a:p>
          </p:txBody>
        </p:sp>
        <p:sp>
          <p:nvSpPr>
            <p:cNvPr id="9" name="Rounded Rectangle 8">
              <a:extLst>
                <a:ext uri="{FF2B5EF4-FFF2-40B4-BE49-F238E27FC236}">
                  <a16:creationId xmlns:a16="http://schemas.microsoft.com/office/drawing/2014/main" id="{76719E7E-212A-B34B-8F8E-DF386FEC591B}"/>
                </a:ext>
              </a:extLst>
            </p:cNvPr>
            <p:cNvSpPr/>
            <p:nvPr/>
          </p:nvSpPr>
          <p:spPr bwMode="auto">
            <a:xfrm>
              <a:off x="5795320" y="3504436"/>
              <a:ext cx="6310593"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err="1">
                  <a:solidFill>
                    <a:srgbClr val="0070C0"/>
                  </a:solidFill>
                  <a:latin typeface="Consolas" panose="020B0609020204030204" pitchFamily="49" charset="0"/>
                  <a:cs typeface="Consolas" panose="020B0609020204030204" pitchFamily="49" charset="0"/>
                </a:rPr>
                <a:t>gcc</a:t>
              </a:r>
              <a:r>
                <a:rPr lang="en-US" sz="1600" b="1" dirty="0">
                  <a:solidFill>
                    <a:srgbClr val="0070C0"/>
                  </a:solidFill>
                  <a:latin typeface="Consolas" panose="020B0609020204030204" pitchFamily="49" charset="0"/>
                  <a:cs typeface="Consolas" panose="020B0609020204030204" pitchFamily="49" charset="0"/>
                </a:rPr>
                <a:t> -c -</a:t>
              </a:r>
              <a:r>
                <a:rPr lang="en-US" sz="1600" b="1" dirty="0" err="1">
                  <a:solidFill>
                    <a:srgbClr val="0070C0"/>
                  </a:solidFill>
                  <a:latin typeface="Consolas" panose="020B0609020204030204" pitchFamily="49" charset="0"/>
                  <a:cs typeface="Consolas" panose="020B0609020204030204" pitchFamily="49" charset="0"/>
                </a:rPr>
                <a:t>Wa</a:t>
              </a:r>
              <a:r>
                <a:rPr lang="en-US" sz="1600" b="1" dirty="0">
                  <a:solidFill>
                    <a:srgbClr val="0070C0"/>
                  </a:solidFill>
                  <a:latin typeface="Consolas" panose="020B0609020204030204" pitchFamily="49" charset="0"/>
                  <a:cs typeface="Consolas" panose="020B0609020204030204" pitchFamily="49" charset="0"/>
                </a:rPr>
                <a:t>,-</a:t>
              </a:r>
              <a:r>
                <a:rPr lang="en-US" sz="1600" b="1" dirty="0" err="1">
                  <a:solidFill>
                    <a:srgbClr val="0070C0"/>
                  </a:solidFill>
                  <a:latin typeface="Consolas" panose="020B0609020204030204" pitchFamily="49" charset="0"/>
                  <a:cs typeface="Consolas" panose="020B0609020204030204" pitchFamily="49" charset="0"/>
                </a:rPr>
                <a:t>ahlns</a:t>
              </a:r>
              <a:r>
                <a:rPr lang="en-US" sz="1600" b="1" dirty="0">
                  <a:solidFill>
                    <a:srgbClr val="0070C0"/>
                  </a:solidFill>
                  <a:latin typeface="Consolas" panose="020B0609020204030204" pitchFamily="49" charset="0"/>
                  <a:cs typeface="Consolas" panose="020B0609020204030204" pitchFamily="49" charset="0"/>
                </a:rPr>
                <a:t> al1.S</a:t>
              </a:r>
            </a:p>
            <a:p>
              <a:r>
                <a:rPr lang="en-US" sz="1600" dirty="0">
                  <a:solidFill>
                    <a:srgbClr val="000000"/>
                  </a:solidFill>
                  <a:effectLst/>
                  <a:latin typeface="Consolas" panose="020B0609020204030204" pitchFamily="49" charset="0"/>
                  <a:cs typeface="Consolas" panose="020B0609020204030204" pitchFamily="49" charset="0"/>
                </a:rPr>
                <a:t>   1              .data</a:t>
              </a:r>
            </a:p>
            <a:p>
              <a:r>
                <a:rPr lang="en-US" sz="1600" dirty="0">
                  <a:solidFill>
                    <a:srgbClr val="000000"/>
                  </a:solidFill>
                  <a:effectLst/>
                  <a:latin typeface="Consolas" panose="020B0609020204030204" pitchFamily="49" charset="0"/>
                  <a:cs typeface="Consolas" panose="020B0609020204030204" pitchFamily="49" charset="0"/>
                </a:rPr>
                <a:t>   2 00</a:t>
              </a:r>
              <a:r>
                <a:rPr lang="en-US" sz="1600" dirty="0">
                  <a:solidFill>
                    <a:srgbClr val="FF0000"/>
                  </a:solidFill>
                  <a:effectLst/>
                  <a:latin typeface="Consolas" panose="020B0609020204030204" pitchFamily="49" charset="0"/>
                  <a:cs typeface="Consolas" panose="020B0609020204030204" pitchFamily="49" charset="0"/>
                </a:rPr>
                <a:t>00</a:t>
              </a:r>
              <a:r>
                <a:rPr lang="en-US" sz="1600" dirty="0">
                  <a:solidFill>
                    <a:srgbClr val="000000"/>
                  </a:solidFill>
                  <a:effectLst/>
                  <a:latin typeface="Consolas" panose="020B0609020204030204" pitchFamily="49" charset="0"/>
                  <a:cs typeface="Consolas" panose="020B0609020204030204" pitchFamily="49" charset="0"/>
                </a:rPr>
                <a:t> 02000000 xx:     .word 2</a:t>
              </a:r>
            </a:p>
            <a:p>
              <a:r>
                <a:rPr lang="en-US" sz="1600" dirty="0">
                  <a:solidFill>
                    <a:srgbClr val="000000"/>
                  </a:solidFill>
                  <a:effectLst/>
                  <a:latin typeface="Consolas" panose="020B0609020204030204" pitchFamily="49" charset="0"/>
                  <a:cs typeface="Consolas" panose="020B0609020204030204" pitchFamily="49" charset="0"/>
                </a:rPr>
                <a:t>   3 00</a:t>
              </a:r>
              <a:r>
                <a:rPr lang="en-US" sz="1600" dirty="0">
                  <a:solidFill>
                    <a:srgbClr val="FF0000"/>
                  </a:solidFill>
                  <a:effectLst/>
                  <a:latin typeface="Consolas" panose="020B0609020204030204" pitchFamily="49" charset="0"/>
                  <a:cs typeface="Consolas" panose="020B0609020204030204" pitchFamily="49" charset="0"/>
                </a:rPr>
                <a:t>04</a:t>
              </a:r>
              <a:r>
                <a:rPr lang="en-US" sz="1600" dirty="0">
                  <a:solidFill>
                    <a:srgbClr val="000000"/>
                  </a:solidFill>
                  <a:effectLst/>
                  <a:latin typeface="Consolas" panose="020B0609020204030204" pitchFamily="49" charset="0"/>
                  <a:cs typeface="Consolas" panose="020B0609020204030204" pitchFamily="49" charset="0"/>
                </a:rPr>
                <a:t> 41424344 </a:t>
              </a:r>
              <a:r>
                <a:rPr lang="en-US" sz="1600" dirty="0" err="1">
                  <a:solidFill>
                    <a:srgbClr val="000000"/>
                  </a:solidFill>
                  <a:effectLst/>
                  <a:latin typeface="Consolas" panose="020B0609020204030204" pitchFamily="49" charset="0"/>
                  <a:cs typeface="Consolas" panose="020B0609020204030204" pitchFamily="49" charset="0"/>
                </a:rPr>
                <a:t>ch</a:t>
              </a:r>
              <a:r>
                <a:rPr lang="en-US" sz="1600" dirty="0">
                  <a:solidFill>
                    <a:srgbClr val="000000"/>
                  </a:solidFill>
                  <a:effectLst/>
                  <a:latin typeface="Consolas" panose="020B0609020204030204" pitchFamily="49" charset="0"/>
                  <a:cs typeface="Consolas" panose="020B0609020204030204" pitchFamily="49" charset="0"/>
                </a:rPr>
                <a:t>:     .byte 'A','B','C','D','E'</a:t>
              </a:r>
            </a:p>
            <a:p>
              <a:r>
                <a:rPr lang="en-US" sz="1600" dirty="0">
                  <a:solidFill>
                    <a:srgbClr val="000000"/>
                  </a:solidFill>
                  <a:effectLst/>
                  <a:latin typeface="Consolas" panose="020B0609020204030204" pitchFamily="49" charset="0"/>
                  <a:cs typeface="Consolas" panose="020B0609020204030204" pitchFamily="49" charset="0"/>
                </a:rPr>
                <a:t>   3      45</a:t>
              </a:r>
            </a:p>
            <a:p>
              <a:r>
                <a:rPr lang="en-US" sz="1600" dirty="0">
                  <a:solidFill>
                    <a:srgbClr val="000000"/>
                  </a:solidFill>
                  <a:effectLst/>
                  <a:latin typeface="Consolas" panose="020B0609020204030204" pitchFamily="49" charset="0"/>
                  <a:cs typeface="Consolas" panose="020B0609020204030204" pitchFamily="49" charset="0"/>
                </a:rPr>
                <a:t>   4 0009 000000           .align 2</a:t>
              </a:r>
            </a:p>
            <a:p>
              <a:r>
                <a:rPr lang="en-US" sz="1600" dirty="0">
                  <a:solidFill>
                    <a:srgbClr val="000000"/>
                  </a:solidFill>
                  <a:effectLst/>
                  <a:latin typeface="Consolas" panose="020B0609020204030204" pitchFamily="49" charset="0"/>
                  <a:cs typeface="Consolas" panose="020B0609020204030204" pitchFamily="49" charset="0"/>
                </a:rPr>
                <a:t>   5 00</a:t>
              </a:r>
              <a:r>
                <a:rPr lang="en-US" sz="1600" dirty="0">
                  <a:solidFill>
                    <a:srgbClr val="FF0000"/>
                  </a:solidFill>
                  <a:effectLst/>
                  <a:latin typeface="Consolas" panose="020B0609020204030204" pitchFamily="49" charset="0"/>
                  <a:cs typeface="Consolas" panose="020B0609020204030204" pitchFamily="49" charset="0"/>
                </a:rPr>
                <a:t>0c</a:t>
              </a:r>
              <a:r>
                <a:rPr lang="en-US" sz="1600" dirty="0">
                  <a:solidFill>
                    <a:srgbClr val="000000"/>
                  </a:solidFill>
                  <a:effectLst/>
                  <a:latin typeface="Consolas" panose="020B0609020204030204" pitchFamily="49" charset="0"/>
                  <a:cs typeface="Consolas" panose="020B0609020204030204" pitchFamily="49" charset="0"/>
                </a:rPr>
                <a:t> 484900   str:    .string "HI"</a:t>
              </a:r>
            </a:p>
            <a:p>
              <a:r>
                <a:rPr lang="en-US" sz="1600" dirty="0">
                  <a:solidFill>
                    <a:srgbClr val="000000"/>
                  </a:solidFill>
                  <a:effectLst/>
                  <a:latin typeface="Consolas" panose="020B0609020204030204" pitchFamily="49" charset="0"/>
                  <a:cs typeface="Consolas" panose="020B0609020204030204" pitchFamily="49" charset="0"/>
                </a:rPr>
                <a:t>   6 000f 00               .align 1</a:t>
              </a:r>
            </a:p>
            <a:p>
              <a:r>
                <a:rPr lang="en-US" sz="1600" dirty="0">
                  <a:solidFill>
                    <a:srgbClr val="000000"/>
                  </a:solidFill>
                  <a:effectLst/>
                  <a:latin typeface="Consolas" panose="020B0609020204030204" pitchFamily="49" charset="0"/>
                  <a:cs typeface="Consolas" panose="020B0609020204030204" pitchFamily="49" charset="0"/>
                </a:rPr>
                <a:t>   7 00</a:t>
              </a:r>
              <a:r>
                <a:rPr lang="en-US" sz="1600" dirty="0">
                  <a:solidFill>
                    <a:srgbClr val="FF0000"/>
                  </a:solidFill>
                  <a:effectLst/>
                  <a:latin typeface="Consolas" panose="020B0609020204030204" pitchFamily="49" charset="0"/>
                  <a:cs typeface="Consolas" panose="020B0609020204030204" pitchFamily="49" charset="0"/>
                </a:rPr>
                <a:t>10</a:t>
              </a:r>
              <a:r>
                <a:rPr lang="en-US" sz="1600" dirty="0">
                  <a:solidFill>
                    <a:srgbClr val="000000"/>
                  </a:solidFill>
                  <a:effectLst/>
                  <a:latin typeface="Consolas" panose="020B0609020204030204" pitchFamily="49" charset="0"/>
                  <a:cs typeface="Consolas" panose="020B0609020204030204" pitchFamily="49" charset="0"/>
                </a:rPr>
                <a:t> 00000100 </a:t>
              </a:r>
              <a:r>
                <a:rPr lang="en-US" sz="1600" dirty="0" err="1">
                  <a:solidFill>
                    <a:srgbClr val="000000"/>
                  </a:solidFill>
                  <a:effectLst/>
                  <a:latin typeface="Consolas" panose="020B0609020204030204" pitchFamily="49" charset="0"/>
                  <a:cs typeface="Consolas" panose="020B0609020204030204" pitchFamily="49" charset="0"/>
                </a:rPr>
                <a:t>ary</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hword</a:t>
              </a:r>
              <a:r>
                <a:rPr lang="en-US" sz="1600" dirty="0">
                  <a:solidFill>
                    <a:srgbClr val="000000"/>
                  </a:solidFill>
                  <a:effectLst/>
                  <a:latin typeface="Consolas" panose="020B0609020204030204" pitchFamily="49" charset="0"/>
                  <a:cs typeface="Consolas" panose="020B0609020204030204" pitchFamily="49" charset="0"/>
                </a:rPr>
                <a:t> 0, 1</a:t>
              </a:r>
            </a:p>
            <a:p>
              <a:r>
                <a:rPr lang="en-US" sz="1600" dirty="0">
                  <a:solidFill>
                    <a:srgbClr val="000000"/>
                  </a:solidFill>
                  <a:effectLst/>
                  <a:latin typeface="Consolas" panose="020B0609020204030204" pitchFamily="49" charset="0"/>
                  <a:cs typeface="Consolas" panose="020B0609020204030204" pitchFamily="49" charset="0"/>
                </a:rPr>
                <a:t>   8 0014 41       a:      .byte 'A'</a:t>
              </a:r>
            </a:p>
            <a:p>
              <a:r>
                <a:rPr lang="en-US" sz="1600" dirty="0">
                  <a:solidFill>
                    <a:srgbClr val="000000"/>
                  </a:solidFill>
                  <a:effectLst/>
                  <a:latin typeface="Consolas" panose="020B0609020204030204" pitchFamily="49" charset="0"/>
                  <a:cs typeface="Consolas" panose="020B0609020204030204" pitchFamily="49" charset="0"/>
                </a:rPr>
                <a:t>   9 0015 42       b:      .byte 'B'</a:t>
              </a:r>
            </a:p>
          </p:txBody>
        </p:sp>
        <p:sp>
          <p:nvSpPr>
            <p:cNvPr id="11" name="Right Arrow 10">
              <a:extLst>
                <a:ext uri="{FF2B5EF4-FFF2-40B4-BE49-F238E27FC236}">
                  <a16:creationId xmlns:a16="http://schemas.microsoft.com/office/drawing/2014/main" id="{436178B6-81B2-564B-A9FB-D59E14D925E4}"/>
                </a:ext>
              </a:extLst>
            </p:cNvPr>
            <p:cNvSpPr/>
            <p:nvPr/>
          </p:nvSpPr>
          <p:spPr>
            <a:xfrm>
              <a:off x="5251087" y="4768693"/>
              <a:ext cx="625415" cy="357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1792E328-93D1-0242-95F1-009206A24F40}"/>
              </a:ext>
            </a:extLst>
          </p:cNvPr>
          <p:cNvSpPr txBox="1"/>
          <p:nvPr/>
        </p:nvSpPr>
        <p:spPr>
          <a:xfrm>
            <a:off x="6099101" y="3234430"/>
            <a:ext cx="1005403" cy="369332"/>
          </a:xfrm>
          <a:prstGeom prst="rect">
            <a:avLst/>
          </a:prstGeom>
          <a:noFill/>
        </p:spPr>
        <p:txBody>
          <a:bodyPr wrap="none" rtlCol="0">
            <a:spAutoFit/>
          </a:bodyPr>
          <a:lstStyle/>
          <a:p>
            <a:r>
              <a:rPr lang="en-US" dirty="0"/>
              <a:t>address</a:t>
            </a:r>
          </a:p>
        </p:txBody>
      </p:sp>
      <p:sp>
        <p:nvSpPr>
          <p:cNvPr id="6" name="Up Arrow 5">
            <a:extLst>
              <a:ext uri="{FF2B5EF4-FFF2-40B4-BE49-F238E27FC236}">
                <a16:creationId xmlns:a16="http://schemas.microsoft.com/office/drawing/2014/main" id="{416CA196-6B0A-1340-A55F-571277ACDCE1}"/>
              </a:ext>
            </a:extLst>
          </p:cNvPr>
          <p:cNvSpPr/>
          <p:nvPr/>
        </p:nvSpPr>
        <p:spPr>
          <a:xfrm>
            <a:off x="6784609" y="2673271"/>
            <a:ext cx="199176" cy="65333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1E7D1DD-EBF9-7444-8DD7-9014C570F675}"/>
              </a:ext>
            </a:extLst>
          </p:cNvPr>
          <p:cNvSpPr txBox="1"/>
          <p:nvPr/>
        </p:nvSpPr>
        <p:spPr>
          <a:xfrm>
            <a:off x="7166591" y="3234430"/>
            <a:ext cx="1056700" cy="369332"/>
          </a:xfrm>
          <a:prstGeom prst="rect">
            <a:avLst/>
          </a:prstGeom>
          <a:noFill/>
        </p:spPr>
        <p:txBody>
          <a:bodyPr wrap="none" rtlCol="0">
            <a:spAutoFit/>
          </a:bodyPr>
          <a:lstStyle/>
          <a:p>
            <a:r>
              <a:rPr lang="en-US" dirty="0"/>
              <a:t>contents</a:t>
            </a:r>
          </a:p>
        </p:txBody>
      </p:sp>
      <p:sp>
        <p:nvSpPr>
          <p:cNvPr id="14" name="Up Arrow 13">
            <a:extLst>
              <a:ext uri="{FF2B5EF4-FFF2-40B4-BE49-F238E27FC236}">
                <a16:creationId xmlns:a16="http://schemas.microsoft.com/office/drawing/2014/main" id="{3C30B80A-5EBB-7C4A-AA26-E7AB271C1126}"/>
              </a:ext>
            </a:extLst>
          </p:cNvPr>
          <p:cNvSpPr/>
          <p:nvPr/>
        </p:nvSpPr>
        <p:spPr>
          <a:xfrm>
            <a:off x="7509612" y="2673271"/>
            <a:ext cx="199176" cy="60287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67E60FA-A885-1144-8076-CCBBE6CF3E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49592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66E8002-E454-1D48-AE11-B7E2B2FBA846}"/>
              </a:ext>
            </a:extLst>
          </p:cNvPr>
          <p:cNvSpPr>
            <a:spLocks noGrp="1"/>
          </p:cNvSpPr>
          <p:nvPr>
            <p:ph type="title"/>
          </p:nvPr>
        </p:nvSpPr>
        <p:spPr>
          <a:xfrm>
            <a:off x="448776" y="38009"/>
            <a:ext cx="10515600" cy="493153"/>
          </a:xfrm>
        </p:spPr>
        <p:txBody>
          <a:bodyPr>
            <a:normAutofit fontScale="90000"/>
          </a:bodyPr>
          <a:lstStyle/>
          <a:p>
            <a:r>
              <a:rPr lang="en-US" dirty="0"/>
              <a:t>How to get an address into a register?</a:t>
            </a:r>
          </a:p>
        </p:txBody>
      </p:sp>
      <p:sp>
        <p:nvSpPr>
          <p:cNvPr id="30" name="TextBox 29">
            <a:extLst>
              <a:ext uri="{FF2B5EF4-FFF2-40B4-BE49-F238E27FC236}">
                <a16:creationId xmlns:a16="http://schemas.microsoft.com/office/drawing/2014/main" id="{A42E6169-1525-6643-BE6B-FCD424D24F2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1" name="Group 60">
            <a:extLst>
              <a:ext uri="{FF2B5EF4-FFF2-40B4-BE49-F238E27FC236}">
                <a16:creationId xmlns:a16="http://schemas.microsoft.com/office/drawing/2014/main" id="{973E7C91-8878-104D-0DEE-40984EFD32A9}"/>
              </a:ext>
            </a:extLst>
          </p:cNvPr>
          <p:cNvGrpSpPr/>
          <p:nvPr/>
        </p:nvGrpSpPr>
        <p:grpSpPr>
          <a:xfrm>
            <a:off x="8359546" y="428406"/>
            <a:ext cx="1276422" cy="5978146"/>
            <a:chOff x="5391446" y="535470"/>
            <a:chExt cx="1557995" cy="5926892"/>
          </a:xfrm>
        </p:grpSpPr>
        <p:sp>
          <p:nvSpPr>
            <p:cNvPr id="62" name="TextBox 61">
              <a:extLst>
                <a:ext uri="{FF2B5EF4-FFF2-40B4-BE49-F238E27FC236}">
                  <a16:creationId xmlns:a16="http://schemas.microsoft.com/office/drawing/2014/main" id="{3B6AD61E-A114-4812-84A1-7B2C3F4893C9}"/>
                </a:ext>
              </a:extLst>
            </p:cNvPr>
            <p:cNvSpPr txBox="1"/>
            <p:nvPr/>
          </p:nvSpPr>
          <p:spPr>
            <a:xfrm>
              <a:off x="5391446" y="535470"/>
              <a:ext cx="1557994"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0xFF…FF</a:t>
              </a:r>
            </a:p>
          </p:txBody>
        </p:sp>
        <p:sp>
          <p:nvSpPr>
            <p:cNvPr id="63" name="TextBox 62">
              <a:extLst>
                <a:ext uri="{FF2B5EF4-FFF2-40B4-BE49-F238E27FC236}">
                  <a16:creationId xmlns:a16="http://schemas.microsoft.com/office/drawing/2014/main" id="{9E3D9162-2B5C-893F-ED3A-69BE61A28E5A}"/>
                </a:ext>
              </a:extLst>
            </p:cNvPr>
            <p:cNvSpPr txBox="1"/>
            <p:nvPr/>
          </p:nvSpPr>
          <p:spPr>
            <a:xfrm>
              <a:off x="5503770" y="6187738"/>
              <a:ext cx="1445671" cy="274624"/>
            </a:xfrm>
            <a:prstGeom prst="rect">
              <a:avLst/>
            </a:prstGeom>
            <a:noFill/>
          </p:spPr>
          <p:txBody>
            <a:bodyPr wrap="square" tIns="0" bIns="0" rtlCol="0">
              <a:spAutoFit/>
            </a:bodyPr>
            <a:lstStyle/>
            <a:p>
              <a:pPr algn="ctr"/>
              <a:r>
                <a:rPr lang="en-US" dirty="0">
                  <a:solidFill>
                    <a:srgbClr val="0070C0"/>
                  </a:solidFill>
                  <a:ea typeface="CMU Bright" panose="02000603000000000000" pitchFamily="2" charset="0"/>
                  <a:cs typeface="Calibri" panose="020F0502020204030204" pitchFamily="34" charset="0"/>
                </a:rPr>
                <a:t>0x00…00</a:t>
              </a:r>
            </a:p>
          </p:txBody>
        </p:sp>
        <p:cxnSp>
          <p:nvCxnSpPr>
            <p:cNvPr id="64" name="Straight Arrow Connector 63">
              <a:extLst>
                <a:ext uri="{FF2B5EF4-FFF2-40B4-BE49-F238E27FC236}">
                  <a16:creationId xmlns:a16="http://schemas.microsoft.com/office/drawing/2014/main" id="{C8BDE6DA-06E3-FC3A-8BFB-CED0162EFFC7}"/>
                </a:ext>
              </a:extLst>
            </p:cNvPr>
            <p:cNvCxnSpPr>
              <a:cxnSpLocks/>
              <a:stCxn id="62" idx="2"/>
              <a:endCxn id="63" idx="0"/>
            </p:cNvCxnSpPr>
            <p:nvPr/>
          </p:nvCxnSpPr>
          <p:spPr bwMode="auto">
            <a:xfrm>
              <a:off x="6170443" y="810094"/>
              <a:ext cx="56162" cy="5377644"/>
            </a:xfrm>
            <a:prstGeom prst="straightConnector1">
              <a:avLst/>
            </a:prstGeom>
            <a:noFill/>
            <a:ln w="25400" cap="flat" cmpd="sng" algn="ctr">
              <a:solidFill>
                <a:schemeClr val="tx1"/>
              </a:solidFill>
              <a:prstDash val="solid"/>
              <a:round/>
              <a:headEnd type="stealth" w="lg" len="lg"/>
              <a:tailEnd type="stealth" w="lg" len="lg"/>
            </a:ln>
            <a:effectLst/>
          </p:spPr>
        </p:cxnSp>
        <p:sp>
          <p:nvSpPr>
            <p:cNvPr id="65" name="TextBox 64">
              <a:extLst>
                <a:ext uri="{FF2B5EF4-FFF2-40B4-BE49-F238E27FC236}">
                  <a16:creationId xmlns:a16="http://schemas.microsoft.com/office/drawing/2014/main" id="{DCAC6668-03AD-BA2E-3CFC-8FB4FB10124B}"/>
                </a:ext>
              </a:extLst>
            </p:cNvPr>
            <p:cNvSpPr txBox="1"/>
            <p:nvPr/>
          </p:nvSpPr>
          <p:spPr>
            <a:xfrm>
              <a:off x="5480326" y="2802242"/>
              <a:ext cx="1304070" cy="1006955"/>
            </a:xfrm>
            <a:prstGeom prst="rect">
              <a:avLst/>
            </a:prstGeom>
            <a:solidFill>
              <a:schemeClr val="bg1"/>
            </a:solidFill>
          </p:spPr>
          <p:txBody>
            <a:bodyPr wrap="square" lIns="45720" rIns="45720" rtlCol="0">
              <a:spAutoFit/>
            </a:bodyPr>
            <a:lstStyle/>
            <a:p>
              <a:pPr algn="ctr"/>
              <a:r>
                <a:rPr lang="en-US" sz="2000" b="1" dirty="0">
                  <a:solidFill>
                    <a:srgbClr val="FF0000"/>
                  </a:solidFill>
                  <a:ea typeface="CMU Bright" panose="02000603000000000000" pitchFamily="2" charset="0"/>
                  <a:cs typeface="Calibri" panose="020F0502020204030204" pitchFamily="34" charset="0"/>
                </a:rPr>
                <a:t>32-bit</a:t>
              </a:r>
              <a:r>
                <a:rPr lang="en-US" sz="2000" dirty="0">
                  <a:solidFill>
                    <a:srgbClr val="FF0000"/>
                  </a:solidFill>
                  <a:ea typeface="CMU Bright" panose="02000603000000000000" pitchFamily="2" charset="0"/>
                  <a:cs typeface="Calibri" panose="020F0502020204030204" pitchFamily="34" charset="0"/>
                </a:rPr>
                <a:t> Address space</a:t>
              </a:r>
            </a:p>
          </p:txBody>
        </p:sp>
      </p:grpSp>
      <p:grpSp>
        <p:nvGrpSpPr>
          <p:cNvPr id="66" name="Group 65">
            <a:extLst>
              <a:ext uri="{FF2B5EF4-FFF2-40B4-BE49-F238E27FC236}">
                <a16:creationId xmlns:a16="http://schemas.microsoft.com/office/drawing/2014/main" id="{587E2B31-09CF-F4CC-50FE-173B6FBAD22F}"/>
              </a:ext>
            </a:extLst>
          </p:cNvPr>
          <p:cNvGrpSpPr/>
          <p:nvPr/>
        </p:nvGrpSpPr>
        <p:grpSpPr>
          <a:xfrm>
            <a:off x="9573567" y="346121"/>
            <a:ext cx="2526189" cy="6021446"/>
            <a:chOff x="6583680" y="1280160"/>
            <a:chExt cx="2377440" cy="5257800"/>
          </a:xfrm>
        </p:grpSpPr>
        <p:sp>
          <p:nvSpPr>
            <p:cNvPr id="67" name="Rectangle 7">
              <a:extLst>
                <a:ext uri="{FF2B5EF4-FFF2-40B4-BE49-F238E27FC236}">
                  <a16:creationId xmlns:a16="http://schemas.microsoft.com/office/drawing/2014/main" id="{DE453780-A296-CD88-5AD4-3BF1D40E1987}"/>
                </a:ext>
              </a:extLst>
            </p:cNvPr>
            <p:cNvSpPr>
              <a:spLocks noChangeArrowheads="1"/>
            </p:cNvSpPr>
            <p:nvPr>
              <p:custDataLst>
                <p:tags r:id="rId1"/>
              </p:custDataLst>
            </p:nvPr>
          </p:nvSpPr>
          <p:spPr bwMode="auto">
            <a:xfrm>
              <a:off x="6583680" y="1325880"/>
              <a:ext cx="2377440" cy="5212080"/>
            </a:xfrm>
            <a:prstGeom prst="rect">
              <a:avLst/>
            </a:prstGeom>
            <a:solidFill>
              <a:schemeClr val="accent2">
                <a:lumMod val="20000"/>
                <a:lumOff val="80000"/>
              </a:schemeClr>
            </a:solidFill>
            <a:ln w="25400">
              <a:solidFill>
                <a:schemeClr val="tx1"/>
              </a:solidFill>
              <a:miter lim="800000"/>
              <a:headEnd/>
              <a:tailEnd/>
            </a:ln>
            <a:effectLst/>
          </p:spPr>
          <p:txBody>
            <a:bodyPr wrap="none" anchorCtr="1"/>
            <a:lstStyle/>
            <a:p>
              <a:pPr algn="ctr">
                <a:lnSpc>
                  <a:spcPct val="100000"/>
                </a:lnSpc>
              </a:pPr>
              <a:endParaRPr lang="en-US" b="0" dirty="0">
                <a:solidFill>
                  <a:schemeClr val="accent6"/>
                </a:solidFill>
                <a:ea typeface="CMU Bright" panose="02000603000000000000" pitchFamily="2" charset="0"/>
                <a:cs typeface="Calibri" panose="020F0502020204030204" pitchFamily="34" charset="0"/>
              </a:endParaRPr>
            </a:p>
          </p:txBody>
        </p:sp>
        <p:sp>
          <p:nvSpPr>
            <p:cNvPr id="68" name="Rectangle 67">
              <a:extLst>
                <a:ext uri="{FF2B5EF4-FFF2-40B4-BE49-F238E27FC236}">
                  <a16:creationId xmlns:a16="http://schemas.microsoft.com/office/drawing/2014/main" id="{8075665C-FB8F-A08B-7F86-D7C7447BB64F}"/>
                </a:ext>
              </a:extLst>
            </p:cNvPr>
            <p:cNvSpPr/>
            <p:nvPr/>
          </p:nvSpPr>
          <p:spPr bwMode="auto">
            <a:xfrm>
              <a:off x="6583680" y="1280160"/>
              <a:ext cx="2377440" cy="457200"/>
            </a:xfrm>
            <a:prstGeom prst="rect">
              <a:avLst/>
            </a:prstGeom>
            <a:solidFill>
              <a:srgbClr val="CC0066">
                <a:alpha val="60000"/>
              </a:srgb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OS kernel [protected]</a:t>
              </a:r>
            </a:p>
          </p:txBody>
        </p:sp>
        <p:sp>
          <p:nvSpPr>
            <p:cNvPr id="69" name="Rectangle 68">
              <a:extLst>
                <a:ext uri="{FF2B5EF4-FFF2-40B4-BE49-F238E27FC236}">
                  <a16:creationId xmlns:a16="http://schemas.microsoft.com/office/drawing/2014/main" id="{34C942B1-E3DF-98D2-25AE-8FB1A739A60A}"/>
                </a:ext>
              </a:extLst>
            </p:cNvPr>
            <p:cNvSpPr/>
            <p:nvPr/>
          </p:nvSpPr>
          <p:spPr bwMode="auto">
            <a:xfrm>
              <a:off x="6583680" y="1737360"/>
              <a:ext cx="2377440" cy="457200"/>
            </a:xfrm>
            <a:prstGeom prst="rect">
              <a:avLst/>
            </a:prstGeom>
            <a:solidFill>
              <a:srgbClr val="FFCA86"/>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Stack</a:t>
              </a:r>
            </a:p>
          </p:txBody>
        </p:sp>
        <p:sp>
          <p:nvSpPr>
            <p:cNvPr id="70" name="Rectangle 69">
              <a:extLst>
                <a:ext uri="{FF2B5EF4-FFF2-40B4-BE49-F238E27FC236}">
                  <a16:creationId xmlns:a16="http://schemas.microsoft.com/office/drawing/2014/main" id="{D7CB8CD9-9F3C-8295-5C7F-89963315C5AE}"/>
                </a:ext>
              </a:extLst>
            </p:cNvPr>
            <p:cNvSpPr/>
            <p:nvPr/>
          </p:nvSpPr>
          <p:spPr bwMode="auto">
            <a:xfrm>
              <a:off x="6583680" y="4114800"/>
              <a:ext cx="2377440" cy="457200"/>
            </a:xfrm>
            <a:prstGeom prst="rect">
              <a:avLst/>
            </a:prstGeom>
            <a:solidFill>
              <a:srgbClr val="ED917F"/>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Heap</a:t>
              </a:r>
            </a:p>
          </p:txBody>
        </p:sp>
        <p:sp>
          <p:nvSpPr>
            <p:cNvPr id="71" name="Rectangle 70">
              <a:extLst>
                <a:ext uri="{FF2B5EF4-FFF2-40B4-BE49-F238E27FC236}">
                  <a16:creationId xmlns:a16="http://schemas.microsoft.com/office/drawing/2014/main" id="{9EC24407-4102-EE8F-CA2F-350E6EE4F4CB}"/>
                </a:ext>
              </a:extLst>
            </p:cNvPr>
            <p:cNvSpPr/>
            <p:nvPr/>
          </p:nvSpPr>
          <p:spPr bwMode="auto">
            <a:xfrm>
              <a:off x="6583680" y="4572000"/>
              <a:ext cx="2377440" cy="548640"/>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Static Data</a:t>
              </a:r>
              <a:r>
                <a:rPr lang="en-US" i="1" dirty="0">
                  <a:solidFill>
                    <a:schemeClr val="accent6"/>
                  </a:solidFill>
                  <a:ea typeface="CMU Bright" panose="02000603000000000000" pitchFamily="2" charset="0"/>
                  <a:cs typeface="Calibri" panose="020F0502020204030204" pitchFamily="34" charset="0"/>
                </a:rPr>
                <a:t> (+BSS)</a:t>
              </a:r>
              <a:endParaRPr lang="en-US" dirty="0">
                <a:solidFill>
                  <a:schemeClr val="accent6"/>
                </a:solidFill>
                <a:ea typeface="CMU Bright" panose="02000603000000000000" pitchFamily="2" charset="0"/>
                <a:cs typeface="Calibri" panose="020F0502020204030204" pitchFamily="34" charset="0"/>
              </a:endParaRPr>
            </a:p>
          </p:txBody>
        </p:sp>
        <p:sp>
          <p:nvSpPr>
            <p:cNvPr id="72" name="Rectangle 71">
              <a:extLst>
                <a:ext uri="{FF2B5EF4-FFF2-40B4-BE49-F238E27FC236}">
                  <a16:creationId xmlns:a16="http://schemas.microsoft.com/office/drawing/2014/main" id="{D81772F8-B74D-10E0-336C-9813AB12A3E0}"/>
                </a:ext>
              </a:extLst>
            </p:cNvPr>
            <p:cNvSpPr/>
            <p:nvPr/>
          </p:nvSpPr>
          <p:spPr bwMode="auto">
            <a:xfrm>
              <a:off x="6583680" y="3108960"/>
              <a:ext cx="2377440" cy="457200"/>
            </a:xfrm>
            <a:prstGeom prst="rect">
              <a:avLst/>
            </a:prstGeom>
            <a:solidFill>
              <a:srgbClr val="B7A57A"/>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Shared Libraries</a:t>
              </a:r>
            </a:p>
          </p:txBody>
        </p:sp>
        <p:sp>
          <p:nvSpPr>
            <p:cNvPr id="73" name="Rectangle 72">
              <a:extLst>
                <a:ext uri="{FF2B5EF4-FFF2-40B4-BE49-F238E27FC236}">
                  <a16:creationId xmlns:a16="http://schemas.microsoft.com/office/drawing/2014/main" id="{195E9658-CC96-CEDF-B5D1-96DE94EB8E60}"/>
                </a:ext>
              </a:extLst>
            </p:cNvPr>
            <p:cNvSpPr/>
            <p:nvPr/>
          </p:nvSpPr>
          <p:spPr bwMode="auto">
            <a:xfrm>
              <a:off x="6583680" y="5120640"/>
              <a:ext cx="2377440" cy="411480"/>
            </a:xfrm>
            <a:prstGeom prst="rect">
              <a:avLst/>
            </a:prstGeom>
            <a:solidFill>
              <a:srgbClr val="FFFFB2"/>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Data</a:t>
              </a:r>
              <a:endParaRPr lang="en-US" i="1" dirty="0">
                <a:solidFill>
                  <a:schemeClr val="accent6"/>
                </a:solidFill>
                <a:ea typeface="CMU Bright" panose="02000603000000000000" pitchFamily="2" charset="0"/>
                <a:cs typeface="Calibri" panose="020F0502020204030204" pitchFamily="34" charset="0"/>
              </a:endParaRPr>
            </a:p>
          </p:txBody>
        </p:sp>
        <p:cxnSp>
          <p:nvCxnSpPr>
            <p:cNvPr id="74" name="Straight Arrow Connector 73">
              <a:extLst>
                <a:ext uri="{FF2B5EF4-FFF2-40B4-BE49-F238E27FC236}">
                  <a16:creationId xmlns:a16="http://schemas.microsoft.com/office/drawing/2014/main" id="{E5479539-9304-44DF-58AB-CEB4D648DC8C}"/>
                </a:ext>
              </a:extLst>
            </p:cNvPr>
            <p:cNvCxnSpPr/>
            <p:nvPr/>
          </p:nvCxnSpPr>
          <p:spPr bwMode="auto">
            <a:xfrm>
              <a:off x="7772400" y="2194560"/>
              <a:ext cx="0" cy="365760"/>
            </a:xfrm>
            <a:prstGeom prst="straightConnector1">
              <a:avLst/>
            </a:prstGeom>
            <a:noFill/>
            <a:ln w="25400" cap="flat" cmpd="sng" algn="ctr">
              <a:solidFill>
                <a:schemeClr val="tx1"/>
              </a:solidFill>
              <a:prstDash val="solid"/>
              <a:round/>
              <a:headEnd type="none" w="med" len="med"/>
              <a:tailEnd type="triangle"/>
            </a:ln>
            <a:effectLst/>
          </p:spPr>
        </p:cxnSp>
        <p:cxnSp>
          <p:nvCxnSpPr>
            <p:cNvPr id="75" name="Straight Arrow Connector 74">
              <a:extLst>
                <a:ext uri="{FF2B5EF4-FFF2-40B4-BE49-F238E27FC236}">
                  <a16:creationId xmlns:a16="http://schemas.microsoft.com/office/drawing/2014/main" id="{13319BEA-8A33-95CE-BEE8-93C4E6E567EF}"/>
                </a:ext>
              </a:extLst>
            </p:cNvPr>
            <p:cNvCxnSpPr/>
            <p:nvPr/>
          </p:nvCxnSpPr>
          <p:spPr bwMode="auto">
            <a:xfrm>
              <a:off x="7772400" y="2743200"/>
              <a:ext cx="0" cy="365760"/>
            </a:xfrm>
            <a:prstGeom prst="straightConnector1">
              <a:avLst/>
            </a:prstGeom>
            <a:noFill/>
            <a:ln w="25400" cap="flat" cmpd="sng" algn="ctr">
              <a:solidFill>
                <a:schemeClr val="tx1"/>
              </a:solidFill>
              <a:prstDash val="solid"/>
              <a:round/>
              <a:headEnd type="triangle" w="med" len="med"/>
              <a:tailEnd type="none"/>
            </a:ln>
            <a:effectLst/>
          </p:spPr>
        </p:cxnSp>
        <p:cxnSp>
          <p:nvCxnSpPr>
            <p:cNvPr id="76" name="Straight Arrow Connector 75">
              <a:extLst>
                <a:ext uri="{FF2B5EF4-FFF2-40B4-BE49-F238E27FC236}">
                  <a16:creationId xmlns:a16="http://schemas.microsoft.com/office/drawing/2014/main" id="{3909616F-F35D-66E3-FFB1-08901373B3F1}"/>
                </a:ext>
              </a:extLst>
            </p:cNvPr>
            <p:cNvCxnSpPr/>
            <p:nvPr/>
          </p:nvCxnSpPr>
          <p:spPr bwMode="auto">
            <a:xfrm>
              <a:off x="7772400" y="3749040"/>
              <a:ext cx="0" cy="365760"/>
            </a:xfrm>
            <a:prstGeom prst="straightConnector1">
              <a:avLst/>
            </a:prstGeom>
            <a:noFill/>
            <a:ln w="25400" cap="flat" cmpd="sng" algn="ctr">
              <a:solidFill>
                <a:schemeClr val="tx1"/>
              </a:solidFill>
              <a:prstDash val="solid"/>
              <a:round/>
              <a:headEnd type="triangle" w="med" len="med"/>
              <a:tailEnd type="none"/>
            </a:ln>
            <a:effectLst/>
          </p:spPr>
        </p:cxnSp>
      </p:grpSp>
      <p:sp>
        <p:nvSpPr>
          <p:cNvPr id="77" name="Rectangle 76">
            <a:extLst>
              <a:ext uri="{FF2B5EF4-FFF2-40B4-BE49-F238E27FC236}">
                <a16:creationId xmlns:a16="http://schemas.microsoft.com/office/drawing/2014/main" id="{9D06E8DF-7DC4-45AF-B6D0-0ACC656E3897}"/>
              </a:ext>
            </a:extLst>
          </p:cNvPr>
          <p:cNvSpPr/>
          <p:nvPr/>
        </p:nvSpPr>
        <p:spPr bwMode="auto">
          <a:xfrm>
            <a:off x="9573567" y="5180927"/>
            <a:ext cx="2526189" cy="1026874"/>
          </a:xfrm>
          <a:prstGeom prst="rect">
            <a:avLst/>
          </a:prstGeom>
          <a:solidFill>
            <a:schemeClr val="accent5">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dirty="0">
                <a:solidFill>
                  <a:schemeClr val="accent6"/>
                </a:solidFill>
                <a:ea typeface="CMU Bright" panose="02000603000000000000" pitchFamily="2" charset="0"/>
                <a:cs typeface="Calibri" panose="020F0502020204030204" pitchFamily="34" charset="0"/>
              </a:rPr>
              <a:t>Read Only Text Segment</a:t>
            </a:r>
          </a:p>
        </p:txBody>
      </p:sp>
      <p:sp>
        <p:nvSpPr>
          <p:cNvPr id="6" name="Content Placeholder 5">
            <a:extLst>
              <a:ext uri="{FF2B5EF4-FFF2-40B4-BE49-F238E27FC236}">
                <a16:creationId xmlns:a16="http://schemas.microsoft.com/office/drawing/2014/main" id="{6D2CC168-6741-7245-12B1-38054E32D56D}"/>
              </a:ext>
            </a:extLst>
          </p:cNvPr>
          <p:cNvSpPr>
            <a:spLocks noGrp="1"/>
          </p:cNvSpPr>
          <p:nvPr>
            <p:ph sz="quarter" idx="17"/>
          </p:nvPr>
        </p:nvSpPr>
        <p:spPr>
          <a:xfrm>
            <a:off x="541478" y="545841"/>
            <a:ext cx="7571780" cy="2477740"/>
          </a:xfrm>
          <a:solidFill>
            <a:schemeClr val="accent4">
              <a:lumMod val="20000"/>
              <a:lumOff val="80000"/>
            </a:schemeClr>
          </a:solidFill>
          <a:ln>
            <a:solidFill>
              <a:schemeClr val="accent1"/>
            </a:solidFill>
          </a:ln>
        </p:spPr>
        <p:txBody>
          <a:bodyPr/>
          <a:lstStyle/>
          <a:p>
            <a:pPr>
              <a:lnSpc>
                <a:spcPct val="100000"/>
              </a:lnSpc>
            </a:pPr>
            <a:r>
              <a:rPr lang="en-US" sz="2000" dirty="0">
                <a:solidFill>
                  <a:srgbClr val="0070C0"/>
                </a:solidFill>
                <a:cs typeface="Courier New" panose="02070309020205020404" pitchFamily="49" charset="0"/>
              </a:rPr>
              <a:t>Assembler </a:t>
            </a:r>
            <a:r>
              <a:rPr lang="en-US" sz="2000" b="1" dirty="0">
                <a:solidFill>
                  <a:srgbClr val="0070C0"/>
                </a:solidFill>
                <a:cs typeface="Courier New" panose="02070309020205020404" pitchFamily="49" charset="0"/>
              </a:rPr>
              <a:t>creates a table of pointers </a:t>
            </a:r>
            <a:r>
              <a:rPr lang="en-US" sz="2000" dirty="0">
                <a:solidFill>
                  <a:schemeClr val="tx2"/>
                </a:solidFill>
                <a:cs typeface="Courier New" panose="02070309020205020404" pitchFamily="49" charset="0"/>
              </a:rPr>
              <a:t>in the </a:t>
            </a:r>
            <a:r>
              <a:rPr lang="en-US" sz="2000" b="1" dirty="0">
                <a:solidFill>
                  <a:srgbClr val="0070C0"/>
                </a:solidFill>
                <a:cs typeface="Courier New" panose="02070309020205020404" pitchFamily="49" charset="0"/>
              </a:rPr>
              <a:t>text segment </a:t>
            </a:r>
            <a:r>
              <a:rPr lang="en-US" sz="2000" dirty="0">
                <a:solidFill>
                  <a:schemeClr val="tx2"/>
                </a:solidFill>
                <a:cs typeface="Courier New" panose="02070309020205020404" pitchFamily="49" charset="0"/>
              </a:rPr>
              <a:t>called the </a:t>
            </a:r>
            <a:r>
              <a:rPr lang="en-US" sz="2000" b="1" dirty="0">
                <a:solidFill>
                  <a:srgbClr val="0070C0"/>
                </a:solidFill>
                <a:cs typeface="Courier New" panose="02070309020205020404" pitchFamily="49" charset="0"/>
              </a:rPr>
              <a:t>literal table</a:t>
            </a:r>
          </a:p>
          <a:p>
            <a:pPr>
              <a:lnSpc>
                <a:spcPct val="100000"/>
              </a:lnSpc>
            </a:pPr>
            <a:r>
              <a:rPr lang="en-US" sz="2000" dirty="0">
                <a:cs typeface="Courier New" panose="02070309020205020404" pitchFamily="49" charset="0"/>
              </a:rPr>
              <a:t>For each variable in one of the data segments you reference in a special form of the </a:t>
            </a:r>
            <a:r>
              <a:rPr lang="en-US" sz="2000" dirty="0" err="1">
                <a:solidFill>
                  <a:schemeClr val="accent1"/>
                </a:solidFill>
                <a:latin typeface="Consolas" panose="020B0609020204030204" pitchFamily="49" charset="0"/>
                <a:cs typeface="Consolas" panose="020B0609020204030204" pitchFamily="49" charset="0"/>
              </a:rPr>
              <a:t>ldr</a:t>
            </a:r>
            <a:r>
              <a:rPr lang="en-US" sz="2000" dirty="0">
                <a:cs typeface="Courier New" panose="02070309020205020404" pitchFamily="49" charset="0"/>
              </a:rPr>
              <a:t> instruction (next slide), </a:t>
            </a:r>
            <a:r>
              <a:rPr lang="en-US" sz="2000" dirty="0">
                <a:solidFill>
                  <a:srgbClr val="FF0000"/>
                </a:solidFill>
                <a:cs typeface="Courier New" panose="02070309020205020404" pitchFamily="49" charset="0"/>
              </a:rPr>
              <a:t>the assembler makes an entry (it does this while assembling, so it is not seen in your source code) </a:t>
            </a:r>
            <a:r>
              <a:rPr lang="en-US" sz="2000" dirty="0">
                <a:cs typeface="Courier New" panose="02070309020205020404" pitchFamily="49" charset="0"/>
              </a:rPr>
              <a:t>for that variable whose contents is the 32-bit Label address</a:t>
            </a:r>
            <a:endParaRPr lang="en-US" sz="2000" dirty="0"/>
          </a:p>
        </p:txBody>
      </p:sp>
      <p:sp>
        <p:nvSpPr>
          <p:cNvPr id="7" name="Rectangle 6">
            <a:extLst>
              <a:ext uri="{FF2B5EF4-FFF2-40B4-BE49-F238E27FC236}">
                <a16:creationId xmlns:a16="http://schemas.microsoft.com/office/drawing/2014/main" id="{B2F3270F-EA06-F232-70AC-31A4F6497416}"/>
              </a:ext>
            </a:extLst>
          </p:cNvPr>
          <p:cNvSpPr/>
          <p:nvPr/>
        </p:nvSpPr>
        <p:spPr bwMode="auto">
          <a:xfrm>
            <a:off x="510721" y="3888622"/>
            <a:ext cx="7658152"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8" name="TextBox 7">
            <a:extLst>
              <a:ext uri="{FF2B5EF4-FFF2-40B4-BE49-F238E27FC236}">
                <a16:creationId xmlns:a16="http://schemas.microsoft.com/office/drawing/2014/main" id="{ECC21932-8C2D-B3D4-F551-A6AD91E8DC58}"/>
              </a:ext>
            </a:extLst>
          </p:cNvPr>
          <p:cNvSpPr txBox="1"/>
          <p:nvPr/>
        </p:nvSpPr>
        <p:spPr>
          <a:xfrm>
            <a:off x="532776" y="3164047"/>
            <a:ext cx="765815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a:solidFill>
                  <a:schemeClr val="accent6"/>
                </a:solidFill>
                <a:latin typeface="Consolas" panose="020B0609020204030204" pitchFamily="49" charset="0"/>
                <a:ea typeface="CMU Bright" panose="02000603000000000000" pitchFamily="2" charset="0"/>
                <a:cs typeface="Consolas" panose="020B0609020204030204" pitchFamily="49" charset="0"/>
              </a:rPr>
              <a:t>space 40</a:t>
            </a:r>
            <a:endParaRPr lang="en-US" sz="2000" dirty="0">
              <a:latin typeface="Consolas" panose="020B0609020204030204" pitchFamily="49" charset="0"/>
              <a:cs typeface="Consolas" panose="020B0609020204030204" pitchFamily="49" charset="0"/>
            </a:endParaRPr>
          </a:p>
        </p:txBody>
      </p:sp>
      <p:sp>
        <p:nvSpPr>
          <p:cNvPr id="9" name="Rectangle 8">
            <a:extLst>
              <a:ext uri="{FF2B5EF4-FFF2-40B4-BE49-F238E27FC236}">
                <a16:creationId xmlns:a16="http://schemas.microsoft.com/office/drawing/2014/main" id="{74E73D60-A188-A95F-76C0-1E05B6759420}"/>
              </a:ext>
            </a:extLst>
          </p:cNvPr>
          <p:cNvSpPr/>
          <p:nvPr/>
        </p:nvSpPr>
        <p:spPr>
          <a:xfrm>
            <a:off x="510721" y="4549632"/>
            <a:ext cx="7658152" cy="1970372"/>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sz="2000" dirty="0">
                <a:solidFill>
                  <a:schemeClr val="tx2"/>
                </a:solidFill>
                <a:latin typeface="Consolas" panose="020B0609020204030204" pitchFamily="49" charset="0"/>
              </a:rPr>
              <a:t>	// your code</a:t>
            </a:r>
          </a:p>
          <a:p>
            <a:r>
              <a:rPr lang="en-US" sz="2000" dirty="0">
                <a:solidFill>
                  <a:schemeClr val="tx2"/>
                </a:solidFill>
                <a:latin typeface="Consolas" panose="020B0609020204030204" pitchFamily="49" charset="0"/>
              </a:rPr>
              <a:t>	// last line of your code</a:t>
            </a:r>
          </a:p>
          <a:p>
            <a:r>
              <a:rPr lang="en-US" sz="2000" dirty="0">
                <a:solidFill>
                  <a:schemeClr val="tx2"/>
                </a:solidFill>
                <a:latin typeface="Consolas" panose="020B0609020204030204" pitchFamily="49" charset="0"/>
              </a:rPr>
              <a:t>	// below is added by the assembler</a:t>
            </a:r>
          </a:p>
          <a:p>
            <a:r>
              <a:rPr lang="en-US" sz="2000" dirty="0">
                <a:solidFill>
                  <a:schemeClr val="tx2"/>
                </a:solidFill>
                <a:latin typeface="Consolas" panose="020B0609020204030204" pitchFamily="49" charset="0"/>
              </a:rPr>
              <a:t>     .word  y		// contents: 32-bit address of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contents: 32-bit address of x</a:t>
            </a:r>
            <a:endParaRPr lang="en-US" sz="2000" dirty="0">
              <a:solidFill>
                <a:schemeClr val="tx2"/>
              </a:solidFill>
              <a:latin typeface="Consolas" panose="020B0609020204030204" pitchFamily="49" charset="0"/>
              <a:cs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036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5" name="Content Placeholder 4">
            <a:extLst>
              <a:ext uri="{FF2B5EF4-FFF2-40B4-BE49-F238E27FC236}">
                <a16:creationId xmlns:a16="http://schemas.microsoft.com/office/drawing/2014/main" id="{29FF631A-1A57-85BC-46B8-8B5769E8D705}"/>
              </a:ext>
            </a:extLst>
          </p:cNvPr>
          <p:cNvSpPr>
            <a:spLocks noGrp="1"/>
          </p:cNvSpPr>
          <p:nvPr>
            <p:ph sz="quarter" idx="17"/>
          </p:nvPr>
        </p:nvSpPr>
        <p:spPr>
          <a:xfrm>
            <a:off x="103223" y="605254"/>
            <a:ext cx="2759503" cy="3997643"/>
          </a:xfrm>
        </p:spPr>
        <p:txBody>
          <a:bodyPr/>
          <a:lstStyle/>
          <a:p>
            <a:r>
              <a:rPr lang="en-US" sz="2000" b="1" dirty="0">
                <a:solidFill>
                  <a:schemeClr val="accent1"/>
                </a:solidFill>
              </a:rPr>
              <a:t>Assembler automatically inserts into the text </a:t>
            </a:r>
            <a:r>
              <a:rPr lang="en-US" sz="2000" dirty="0">
                <a:solidFill>
                  <a:schemeClr val="accent1"/>
                </a:solidFill>
              </a:rPr>
              <a:t>segment an array (table) of pointers</a:t>
            </a:r>
          </a:p>
          <a:p>
            <a:r>
              <a:rPr lang="en-US" sz="2000" dirty="0"/>
              <a:t>Each entry contains a 32-bit address of one of the labels</a:t>
            </a:r>
          </a:p>
          <a:p>
            <a:r>
              <a:rPr lang="en-US" sz="2000" dirty="0"/>
              <a:t>Uses r15 (PC) as base register to load the entry into a reg</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921987" y="1941121"/>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921986" y="1278166"/>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921984" y="2604076"/>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82479" y="3309009"/>
            <a:ext cx="9183518" cy="3253156"/>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416748" y="4875281"/>
            <a:ext cx="2917786" cy="400110"/>
          </a:xfrm>
          <a:prstGeom prst="rect">
            <a:avLst/>
          </a:prstGeom>
          <a:solidFill>
            <a:schemeClr val="bg1"/>
          </a:solidFill>
          <a:ln w="22225">
            <a:solidFill>
              <a:schemeClr val="accent1"/>
            </a:solidFill>
          </a:ln>
        </p:spPr>
        <p:txBody>
          <a:bodyPr wrap="none" rtlCol="0">
            <a:spAutoFit/>
          </a:bodyPr>
          <a:lstStyle/>
          <a:p>
            <a:pPr algn="r"/>
            <a:r>
              <a:rPr lang="en-US" sz="2000" i="1" dirty="0">
                <a:solidFill>
                  <a:srgbClr val="0070C0"/>
                </a:solidFill>
              </a:rPr>
              <a:t>displacement (bytes) - 8</a:t>
            </a:r>
          </a:p>
        </p:txBody>
      </p:sp>
      <p:sp>
        <p:nvSpPr>
          <p:cNvPr id="2" name="TextBox 1">
            <a:extLst>
              <a:ext uri="{FF2B5EF4-FFF2-40B4-BE49-F238E27FC236}">
                <a16:creationId xmlns:a16="http://schemas.microsoft.com/office/drawing/2014/main" id="{AE0D7518-5687-FCD2-1D20-3254FA1E2FB4}"/>
              </a:ext>
            </a:extLst>
          </p:cNvPr>
          <p:cNvSpPr txBox="1"/>
          <p:nvPr/>
        </p:nvSpPr>
        <p:spPr>
          <a:xfrm>
            <a:off x="146757" y="5467653"/>
            <a:ext cx="2608131"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solidFill>
                  <a:srgbClr val="C00000"/>
                </a:solidFill>
              </a:rPr>
              <a:t>The assembler creates this table before generating the .o file</a:t>
            </a:r>
          </a:p>
        </p:txBody>
      </p:sp>
      <p:sp>
        <p:nvSpPr>
          <p:cNvPr id="3" name="Right Arrow 2">
            <a:extLst>
              <a:ext uri="{FF2B5EF4-FFF2-40B4-BE49-F238E27FC236}">
                <a16:creationId xmlns:a16="http://schemas.microsoft.com/office/drawing/2014/main" id="{3C279EF0-D2A9-0B24-2355-D3772A7F5696}"/>
              </a:ext>
            </a:extLst>
          </p:cNvPr>
          <p:cNvSpPr/>
          <p:nvPr/>
        </p:nvSpPr>
        <p:spPr>
          <a:xfrm>
            <a:off x="2754888" y="5876057"/>
            <a:ext cx="445512" cy="1065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68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46756" y="146769"/>
            <a:ext cx="11428023" cy="506092"/>
          </a:xfrm>
        </p:spPr>
        <p:txBody>
          <a:bodyPr>
            <a:normAutofit fontScale="90000"/>
          </a:bodyPr>
          <a:lstStyle/>
          <a:p>
            <a:r>
              <a:rPr lang="en-US" dirty="0"/>
              <a:t>Literal Table (Array) each entry is a pointer to a different Label</a:t>
            </a:r>
          </a:p>
        </p:txBody>
      </p:sp>
      <p:sp>
        <p:nvSpPr>
          <p:cNvPr id="9" name="TextBox 8">
            <a:extLst>
              <a:ext uri="{FF2B5EF4-FFF2-40B4-BE49-F238E27FC236}">
                <a16:creationId xmlns:a16="http://schemas.microsoft.com/office/drawing/2014/main" id="{7F3C8F43-1822-5546-8EFC-7C467D216D4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2" name="Rectangle 11">
            <a:extLst>
              <a:ext uri="{FF2B5EF4-FFF2-40B4-BE49-F238E27FC236}">
                <a16:creationId xmlns:a16="http://schemas.microsoft.com/office/drawing/2014/main" id="{C4E9109D-997A-421B-7933-A3E7ED090824}"/>
              </a:ext>
            </a:extLst>
          </p:cNvPr>
          <p:cNvSpPr/>
          <p:nvPr/>
        </p:nvSpPr>
        <p:spPr bwMode="auto">
          <a:xfrm>
            <a:off x="2882482" y="1398886"/>
            <a:ext cx="9144014"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sp>
        <p:nvSpPr>
          <p:cNvPr id="13" name="TextBox 12">
            <a:extLst>
              <a:ext uri="{FF2B5EF4-FFF2-40B4-BE49-F238E27FC236}">
                <a16:creationId xmlns:a16="http://schemas.microsoft.com/office/drawing/2014/main" id="{E391452F-0BEB-B31C-A551-DB818EDD6DF8}"/>
              </a:ext>
            </a:extLst>
          </p:cNvPr>
          <p:cNvSpPr txBox="1"/>
          <p:nvPr/>
        </p:nvSpPr>
        <p:spPr>
          <a:xfrm>
            <a:off x="2882481" y="735931"/>
            <a:ext cx="9144012" cy="707886"/>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sz="2000" dirty="0">
              <a:latin typeface="Consolas" panose="020B0609020204030204" pitchFamily="49" charset="0"/>
              <a:cs typeface="Consolas" panose="020B0609020204030204" pitchFamily="49" charset="0"/>
            </a:endParaRPr>
          </a:p>
        </p:txBody>
      </p:sp>
      <p:sp>
        <p:nvSpPr>
          <p:cNvPr id="14" name="TextBox 13">
            <a:extLst>
              <a:ext uri="{FF2B5EF4-FFF2-40B4-BE49-F238E27FC236}">
                <a16:creationId xmlns:a16="http://schemas.microsoft.com/office/drawing/2014/main" id="{2A28D35D-C9CE-4AC1-C447-D307B31E4414}"/>
              </a:ext>
            </a:extLst>
          </p:cNvPr>
          <p:cNvSpPr txBox="1"/>
          <p:nvPr/>
        </p:nvSpPr>
        <p:spPr>
          <a:xfrm flipH="1">
            <a:off x="2882479" y="2061841"/>
            <a:ext cx="9144012" cy="707886"/>
          </a:xfrm>
          <a:prstGeom prst="rect">
            <a:avLst/>
          </a:prstGeom>
          <a:solidFill>
            <a:srgbClr val="92D050">
              <a:alpha val="15000"/>
            </a:srgbClr>
          </a:solidFill>
          <a:ln>
            <a:solidFill>
              <a:schemeClr val="accent2"/>
            </a:solidFill>
          </a:ln>
        </p:spPr>
        <p:txBody>
          <a:bodyPr wrap="square" rtlCol="0">
            <a:spAutoFit/>
          </a:bodyPr>
          <a:lstStyle/>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	</a:t>
            </a:r>
            <a:r>
              <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rPr>
              <a:t>.section .</a:t>
            </a:r>
            <a:r>
              <a:rPr lang="en-US" sz="2000" dirty="0" err="1">
                <a:solidFill>
                  <a:schemeClr val="tx2"/>
                </a:solidFill>
                <a:latin typeface="Consolas" panose="020B0609020204030204" pitchFamily="49" charset="0"/>
                <a:ea typeface="CMU Bright" panose="02000603000000000000" pitchFamily="2" charset="0"/>
                <a:cs typeface="Consolas" panose="020B0609020204030204" pitchFamily="49" charset="0"/>
              </a:rPr>
              <a:t>rodata</a:t>
            </a:r>
            <a:endParaRPr lang="en-US" sz="2000" dirty="0">
              <a:solidFill>
                <a:schemeClr val="tx2"/>
              </a:solidFill>
              <a:latin typeface="Consolas" panose="020B0609020204030204" pitchFamily="49" charset="0"/>
              <a:ea typeface="CMU Bright" panose="02000603000000000000" pitchFamily="2" charset="0"/>
              <a:cs typeface="Consolas" panose="020B0609020204030204" pitchFamily="49" charset="0"/>
            </a:endParaRPr>
          </a:p>
          <a:p>
            <a:r>
              <a:rPr lang="en-US" sz="2000"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sz="2000" dirty="0" err="1">
                <a:solidFill>
                  <a:srgbClr val="FF0000"/>
                </a:solidFill>
                <a:latin typeface="Consolas" panose="020B0609020204030204" pitchFamily="49" charset="0"/>
                <a:ea typeface="CMU Bright" panose="02000603000000000000" pitchFamily="2" charset="0"/>
                <a:cs typeface="Consolas" panose="020B0609020204030204" pitchFamily="49" charset="0"/>
              </a:rPr>
              <a:t>Lmsg</a:t>
            </a: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"Hello World"</a:t>
            </a:r>
          </a:p>
        </p:txBody>
      </p:sp>
      <p:sp>
        <p:nvSpPr>
          <p:cNvPr id="15" name="Rectangle 14">
            <a:extLst>
              <a:ext uri="{FF2B5EF4-FFF2-40B4-BE49-F238E27FC236}">
                <a16:creationId xmlns:a16="http://schemas.microsoft.com/office/drawing/2014/main" id="{000DB840-DA8D-E926-8CFE-056A7B4C0D71}"/>
              </a:ext>
            </a:extLst>
          </p:cNvPr>
          <p:cNvSpPr/>
          <p:nvPr/>
        </p:nvSpPr>
        <p:spPr>
          <a:xfrm>
            <a:off x="2894301" y="2729423"/>
            <a:ext cx="9183518" cy="3729735"/>
          </a:xfrm>
          <a:prstGeom prst="rect">
            <a:avLst/>
          </a:prstGeom>
          <a:solidFill>
            <a:schemeClr val="accent4">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main:</a:t>
            </a:r>
          </a:p>
          <a:p>
            <a:r>
              <a:rPr lang="en-US" sz="2000" dirty="0">
                <a:solidFill>
                  <a:schemeClr val="tx1">
                    <a:lumMod val="50000"/>
                  </a:schemeClr>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1</a:t>
            </a:r>
            <a:r>
              <a:rPr lang="en-US" sz="2000" dirty="0">
                <a:solidFill>
                  <a:schemeClr val="tx2"/>
                </a:solidFill>
                <a:latin typeface="Consolas" panose="020B0609020204030204" pitchFamily="49" charset="0"/>
              </a:rPr>
              <a:t>]  // replaces:  </a:t>
            </a:r>
            <a:r>
              <a:rPr lang="en-US" sz="2000" dirty="0" err="1">
                <a:solidFill>
                  <a:srgbClr val="FF0000"/>
                </a:solidFill>
                <a:latin typeface="Consolas" panose="020B0609020204030204" pitchFamily="49" charset="0"/>
              </a:rPr>
              <a:t>ldr</a:t>
            </a:r>
            <a:r>
              <a:rPr lang="en-US" sz="2000" dirty="0">
                <a:solidFill>
                  <a:srgbClr val="FF0000"/>
                </a:solidFill>
                <a:latin typeface="Consolas" panose="020B0609020204030204" pitchFamily="49" charset="0"/>
              </a:rPr>
              <a:t> r0, =y</a:t>
            </a:r>
            <a:endParaRPr lang="en-US" sz="2000" dirty="0">
              <a:solidFill>
                <a:schemeClr val="tx1">
                  <a:lumMod val="50000"/>
                </a:schemeClr>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FF0000"/>
                </a:solidFill>
                <a:latin typeface="Consolas" panose="020B0609020204030204" pitchFamily="49" charset="0"/>
                <a:cs typeface="Consolas" panose="020B0609020204030204" pitchFamily="49" charset="0"/>
              </a:rPr>
              <a:t> r0, </a:t>
            </a:r>
            <a:r>
              <a:rPr lang="en-US" sz="2000" dirty="0">
                <a:solidFill>
                  <a:srgbClr val="FF0000"/>
                </a:solidFill>
                <a:latin typeface="Consolas" panose="020B0609020204030204" pitchFamily="49" charset="0"/>
              </a:rPr>
              <a:t>[</a:t>
            </a:r>
            <a:r>
              <a:rPr lang="en-US" sz="2000" b="1" u="sng" dirty="0">
                <a:solidFill>
                  <a:srgbClr val="FF0000"/>
                </a:solidFill>
                <a:latin typeface="Consolas" panose="020B0609020204030204" pitchFamily="49" charset="0"/>
              </a:rPr>
              <a:t>PC</a:t>
            </a:r>
            <a:r>
              <a:rPr lang="en-US" sz="2000" dirty="0">
                <a:solidFill>
                  <a:schemeClr val="tx2"/>
                </a:solidFill>
                <a:latin typeface="Consolas" panose="020B0609020204030204" pitchFamily="49" charset="0"/>
              </a:rPr>
              <a:t>, </a:t>
            </a:r>
            <a:r>
              <a:rPr lang="en-US" sz="2000" i="1" dirty="0">
                <a:solidFill>
                  <a:srgbClr val="0070C0"/>
                </a:solidFill>
                <a:latin typeface="Times New Roman" panose="02020603050405020304" pitchFamily="18" charset="0"/>
                <a:cs typeface="Times New Roman" panose="02020603050405020304" pitchFamily="18" charset="0"/>
              </a:rPr>
              <a:t>displacement</a:t>
            </a:r>
            <a:r>
              <a:rPr lang="en-US" sz="2000" i="1" dirty="0">
                <a:solidFill>
                  <a:srgbClr val="C00000"/>
                </a:solidFill>
                <a:latin typeface="Times New Roman" panose="02020603050405020304" pitchFamily="18" charset="0"/>
                <a:cs typeface="Times New Roman" panose="02020603050405020304" pitchFamily="18" charset="0"/>
              </a:rPr>
              <a:t>2</a:t>
            </a:r>
            <a:r>
              <a:rPr lang="en-US" sz="2000" dirty="0">
                <a:solidFill>
                  <a:schemeClr val="tx2"/>
                </a:solidFill>
                <a:latin typeface="Consolas" panose="020B0609020204030204" pitchFamily="49" charset="0"/>
              </a:rPr>
              <a:t>]  </a:t>
            </a:r>
            <a:r>
              <a:rPr lang="en-US" dirty="0">
                <a:solidFill>
                  <a:schemeClr val="tx2"/>
                </a:solidFill>
                <a:latin typeface="Consolas" panose="020B0609020204030204" pitchFamily="49" charset="0"/>
              </a:rPr>
              <a:t>// replaces:  </a:t>
            </a:r>
            <a:r>
              <a:rPr lang="en-US" dirty="0" err="1">
                <a:solidFill>
                  <a:srgbClr val="FF0000"/>
                </a:solidFill>
                <a:latin typeface="Consolas" panose="020B0609020204030204" pitchFamily="49" charset="0"/>
              </a:rPr>
              <a:t>ldr</a:t>
            </a:r>
            <a:r>
              <a:rPr lang="en-US" dirty="0">
                <a:solidFill>
                  <a:srgbClr val="FF0000"/>
                </a:solidFill>
                <a:latin typeface="Consolas" panose="020B0609020204030204" pitchFamily="49" charset="0"/>
              </a:rPr>
              <a:t> r0, =y</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&lt;last line of your assembly, typically a function return&gt;</a:t>
            </a:r>
          </a:p>
          <a:p>
            <a:endParaRPr lang="en-US" sz="2000" dirty="0">
              <a:solidFill>
                <a:schemeClr val="tx2"/>
              </a:solidFill>
              <a:latin typeface="Consolas" panose="020B0609020204030204" pitchFamily="49" charset="0"/>
            </a:endParaRPr>
          </a:p>
          <a:p>
            <a:r>
              <a:rPr lang="en-US" sz="2000" dirty="0">
                <a:solidFill>
                  <a:schemeClr val="tx2"/>
                </a:solidFill>
                <a:latin typeface="Consolas" panose="020B0609020204030204" pitchFamily="49" charset="0"/>
              </a:rPr>
              <a:t>     .word  y		// entry #1 32-bit address for y</a:t>
            </a:r>
          </a:p>
          <a:p>
            <a:r>
              <a:rPr lang="en-US" sz="2000" dirty="0">
                <a:solidFill>
                  <a:schemeClr val="tx2"/>
                </a:solidFill>
                <a:latin typeface="Consolas" panose="020B0609020204030204" pitchFamily="49" charset="0"/>
                <a:cs typeface="Consolas" panose="020B0609020204030204" pitchFamily="49" charset="0"/>
              </a:rPr>
              <a:t>     .word  x		</a:t>
            </a:r>
            <a:r>
              <a:rPr lang="en-US" sz="2000" dirty="0">
                <a:solidFill>
                  <a:schemeClr val="tx2"/>
                </a:solidFill>
                <a:latin typeface="Consolas" panose="020B0609020204030204" pitchFamily="49" charset="0"/>
              </a:rPr>
              <a:t>// entry #2 32-bit address for x</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.word  .</a:t>
            </a:r>
            <a:r>
              <a:rPr lang="en-US" sz="2000" dirty="0" err="1">
                <a:solidFill>
                  <a:schemeClr val="tx2"/>
                </a:solidFill>
                <a:latin typeface="Consolas" panose="020B0609020204030204" pitchFamily="49" charset="0"/>
                <a:cs typeface="Consolas" panose="020B0609020204030204" pitchFamily="49" charset="0"/>
              </a:rPr>
              <a:t>Lmesg</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tx2"/>
                </a:solidFill>
                <a:latin typeface="Consolas" panose="020B0609020204030204" pitchFamily="49" charset="0"/>
              </a:rPr>
              <a:t>// entry #3 32-bit address for .</a:t>
            </a:r>
            <a:r>
              <a:rPr lang="en-US" sz="2000" dirty="0" err="1">
                <a:solidFill>
                  <a:schemeClr val="tx2"/>
                </a:solidFill>
                <a:latin typeface="Consolas" panose="020B0609020204030204" pitchFamily="49" charset="0"/>
              </a:rPr>
              <a:t>Lmesg</a:t>
            </a:r>
            <a:endParaRPr lang="en-US" sz="2000" dirty="0">
              <a:solidFill>
                <a:schemeClr val="tx2"/>
              </a:solidFill>
              <a:latin typeface="Consolas" panose="020B0609020204030204" pitchFamily="49" charset="0"/>
            </a:endParaRPr>
          </a:p>
          <a:p>
            <a:endParaRPr lang="en-US" dirty="0">
              <a:solidFill>
                <a:schemeClr val="tx2"/>
              </a:solidFill>
              <a:latin typeface="Consolas" panose="020B0609020204030204" pitchFamily="49" charset="0"/>
              <a:cs typeface="Consolas" panose="020B0609020204030204" pitchFamily="49" charset="0"/>
            </a:endParaRPr>
          </a:p>
        </p:txBody>
      </p:sp>
      <p:cxnSp>
        <p:nvCxnSpPr>
          <p:cNvPr id="17" name="Straight Arrow Connector 16">
            <a:extLst>
              <a:ext uri="{FF2B5EF4-FFF2-40B4-BE49-F238E27FC236}">
                <a16:creationId xmlns:a16="http://schemas.microsoft.com/office/drawing/2014/main" id="{0959E252-1056-7538-329B-C887934B9A3B}"/>
              </a:ext>
            </a:extLst>
          </p:cNvPr>
          <p:cNvCxnSpPr>
            <a:cxnSpLocks/>
          </p:cNvCxnSpPr>
          <p:nvPr/>
        </p:nvCxnSpPr>
        <p:spPr>
          <a:xfrm>
            <a:off x="3450118" y="4501593"/>
            <a:ext cx="0" cy="115680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6B59A4-67A4-0281-7283-EAEFBC098BB1}"/>
              </a:ext>
            </a:extLst>
          </p:cNvPr>
          <p:cNvSpPr txBox="1"/>
          <p:nvPr/>
        </p:nvSpPr>
        <p:spPr>
          <a:xfrm>
            <a:off x="2882479" y="4198823"/>
            <a:ext cx="1051891" cy="338554"/>
          </a:xfrm>
          <a:prstGeom prst="rect">
            <a:avLst/>
          </a:prstGeom>
          <a:noFill/>
        </p:spPr>
        <p:txBody>
          <a:bodyPr wrap="none" rtlCol="0">
            <a:spAutoFit/>
          </a:bodyPr>
          <a:lstStyle/>
          <a:p>
            <a:r>
              <a:rPr lang="en-US" sz="1600" i="1" dirty="0">
                <a:solidFill>
                  <a:srgbClr val="0070C0"/>
                </a:solidFill>
              </a:rPr>
              <a:t>(address)</a:t>
            </a:r>
          </a:p>
        </p:txBody>
      </p:sp>
      <p:sp>
        <p:nvSpPr>
          <p:cNvPr id="19" name="TextBox 18">
            <a:extLst>
              <a:ext uri="{FF2B5EF4-FFF2-40B4-BE49-F238E27FC236}">
                <a16:creationId xmlns:a16="http://schemas.microsoft.com/office/drawing/2014/main" id="{A238FACF-9991-580F-2C0C-67F20307A3CA}"/>
              </a:ext>
            </a:extLst>
          </p:cNvPr>
          <p:cNvSpPr txBox="1"/>
          <p:nvPr/>
        </p:nvSpPr>
        <p:spPr>
          <a:xfrm>
            <a:off x="2086190" y="4879394"/>
            <a:ext cx="1297150" cy="261610"/>
          </a:xfrm>
          <a:prstGeom prst="rect">
            <a:avLst/>
          </a:prstGeom>
          <a:solidFill>
            <a:schemeClr val="bg1"/>
          </a:solidFill>
          <a:ln w="22225">
            <a:solidFill>
              <a:schemeClr val="accent1"/>
            </a:solidFill>
          </a:ln>
        </p:spPr>
        <p:txBody>
          <a:bodyPr wrap="none" rtlCol="0">
            <a:spAutoFit/>
          </a:bodyPr>
          <a:lstStyle/>
          <a:p>
            <a:pPr algn="r"/>
            <a:r>
              <a:rPr lang="en-US" sz="1100" i="1" dirty="0">
                <a:solidFill>
                  <a:srgbClr val="0070C0"/>
                </a:solidFill>
              </a:rPr>
              <a:t>displacement2 - 8</a:t>
            </a:r>
          </a:p>
        </p:txBody>
      </p:sp>
      <p:sp>
        <p:nvSpPr>
          <p:cNvPr id="3" name="Right Arrow 2">
            <a:extLst>
              <a:ext uri="{FF2B5EF4-FFF2-40B4-BE49-F238E27FC236}">
                <a16:creationId xmlns:a16="http://schemas.microsoft.com/office/drawing/2014/main" id="{3C279EF0-D2A9-0B24-2355-D3772A7F5696}"/>
              </a:ext>
            </a:extLst>
          </p:cNvPr>
          <p:cNvSpPr/>
          <p:nvPr/>
        </p:nvSpPr>
        <p:spPr>
          <a:xfrm>
            <a:off x="1663430" y="5613296"/>
            <a:ext cx="1967750" cy="92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F143EC6-71CE-8C79-29DB-303E45F84584}"/>
              </a:ext>
            </a:extLst>
          </p:cNvPr>
          <p:cNvCxnSpPr>
            <a:cxnSpLocks/>
          </p:cNvCxnSpPr>
          <p:nvPr/>
        </p:nvCxnSpPr>
        <p:spPr>
          <a:xfrm>
            <a:off x="1969509" y="3557028"/>
            <a:ext cx="0" cy="2109528"/>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4C2F31-5DCB-A838-0D3E-1BF844D00F44}"/>
              </a:ext>
            </a:extLst>
          </p:cNvPr>
          <p:cNvSpPr txBox="1"/>
          <p:nvPr/>
        </p:nvSpPr>
        <p:spPr>
          <a:xfrm>
            <a:off x="2857394" y="3387751"/>
            <a:ext cx="1051891" cy="338554"/>
          </a:xfrm>
          <a:prstGeom prst="rect">
            <a:avLst/>
          </a:prstGeom>
          <a:noFill/>
        </p:spPr>
        <p:txBody>
          <a:bodyPr wrap="none" rtlCol="0">
            <a:spAutoFit/>
          </a:bodyPr>
          <a:lstStyle/>
          <a:p>
            <a:r>
              <a:rPr lang="en-US" sz="1600" i="1" dirty="0">
                <a:solidFill>
                  <a:srgbClr val="0070C0"/>
                </a:solidFill>
              </a:rPr>
              <a:t>(address)</a:t>
            </a:r>
          </a:p>
        </p:txBody>
      </p:sp>
      <p:sp>
        <p:nvSpPr>
          <p:cNvPr id="21" name="TextBox 20">
            <a:extLst>
              <a:ext uri="{FF2B5EF4-FFF2-40B4-BE49-F238E27FC236}">
                <a16:creationId xmlns:a16="http://schemas.microsoft.com/office/drawing/2014/main" id="{1931FE97-4D82-1CB3-0BFA-ECE94E1ABE75}"/>
              </a:ext>
            </a:extLst>
          </p:cNvPr>
          <p:cNvSpPr txBox="1"/>
          <p:nvPr/>
        </p:nvSpPr>
        <p:spPr>
          <a:xfrm>
            <a:off x="482504" y="4014157"/>
            <a:ext cx="1394933" cy="276999"/>
          </a:xfrm>
          <a:prstGeom prst="rect">
            <a:avLst/>
          </a:prstGeom>
          <a:solidFill>
            <a:schemeClr val="bg1"/>
          </a:solidFill>
          <a:ln w="22225">
            <a:solidFill>
              <a:schemeClr val="accent1"/>
            </a:solidFill>
          </a:ln>
        </p:spPr>
        <p:txBody>
          <a:bodyPr wrap="none" rtlCol="0">
            <a:spAutoFit/>
          </a:bodyPr>
          <a:lstStyle/>
          <a:p>
            <a:pPr algn="r"/>
            <a:r>
              <a:rPr lang="en-US" sz="1200" i="1" dirty="0">
                <a:solidFill>
                  <a:srgbClr val="0070C0"/>
                </a:solidFill>
              </a:rPr>
              <a:t>displacement1 - 8</a:t>
            </a:r>
          </a:p>
        </p:txBody>
      </p:sp>
      <p:cxnSp>
        <p:nvCxnSpPr>
          <p:cNvPr id="10" name="Straight Connector 9">
            <a:extLst>
              <a:ext uri="{FF2B5EF4-FFF2-40B4-BE49-F238E27FC236}">
                <a16:creationId xmlns:a16="http://schemas.microsoft.com/office/drawing/2014/main" id="{DD722324-CF39-A52F-76B3-C1D1CA1E5F1A}"/>
              </a:ext>
            </a:extLst>
          </p:cNvPr>
          <p:cNvCxnSpPr>
            <a:stCxn id="20" idx="1"/>
          </p:cNvCxnSpPr>
          <p:nvPr/>
        </p:nvCxnSpPr>
        <p:spPr>
          <a:xfrm flipH="1">
            <a:off x="1852104" y="3557028"/>
            <a:ext cx="100529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8C8FA51-97B1-DFD8-F9D7-BED6739F86DF}"/>
              </a:ext>
            </a:extLst>
          </p:cNvPr>
          <p:cNvSpPr txBox="1"/>
          <p:nvPr/>
        </p:nvSpPr>
        <p:spPr>
          <a:xfrm>
            <a:off x="467520" y="1109989"/>
            <a:ext cx="2057722" cy="2246769"/>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dirty="0"/>
              <a:t>The </a:t>
            </a:r>
            <a:r>
              <a:rPr lang="en-US" sz="2000" dirty="0">
                <a:solidFill>
                  <a:srgbClr val="C00000"/>
                </a:solidFill>
              </a:rPr>
              <a:t>displacement is different </a:t>
            </a:r>
            <a:r>
              <a:rPr lang="en-US" sz="2000" dirty="0"/>
              <a:t>for each use.</a:t>
            </a:r>
          </a:p>
          <a:p>
            <a:r>
              <a:rPr lang="en-US" sz="2000" dirty="0"/>
              <a:t>As the PC is different at each instruction </a:t>
            </a:r>
          </a:p>
        </p:txBody>
      </p:sp>
    </p:spTree>
    <p:extLst>
      <p:ext uri="{BB962C8B-B14F-4D97-AF65-F5344CB8AC3E}">
        <p14:creationId xmlns:p14="http://schemas.microsoft.com/office/powerpoint/2010/main" val="16667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67882</TotalTime>
  <Words>14211</Words>
  <Application>Microsoft Macintosh PowerPoint</Application>
  <PresentationFormat>Widescreen</PresentationFormat>
  <Paragraphs>3518</Paragraphs>
  <Slides>111</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111</vt:i4>
      </vt:variant>
    </vt:vector>
  </HeadingPairs>
  <TitlesOfParts>
    <vt:vector size="125" baseType="lpstr">
      <vt:lpstr>ＭＳ Ｐゴシック</vt:lpstr>
      <vt:lpstr>-webkit-standard</vt:lpstr>
      <vt:lpstr>Arial</vt:lpstr>
      <vt:lpstr>Arial Regular</vt:lpstr>
      <vt:lpstr>Calibri</vt:lpstr>
      <vt:lpstr>CMU Bright</vt:lpstr>
      <vt:lpstr>Consolas</vt:lpstr>
      <vt:lpstr>Courier</vt:lpstr>
      <vt:lpstr>Courier New</vt:lpstr>
      <vt:lpstr>Menlo</vt:lpstr>
      <vt:lpstr>Roboto Regular</vt:lpstr>
      <vt:lpstr>Source Sans Pro</vt:lpstr>
      <vt:lpstr>Times New Roman</vt:lpstr>
      <vt:lpstr>Theme1</vt:lpstr>
      <vt:lpstr>PowerPoint Presentation</vt:lpstr>
      <vt:lpstr>Reference For PA7/8: C Stream Functions Opening Files</vt:lpstr>
      <vt:lpstr>Reference: C Stream Functions Closing Files and Usage</vt:lpstr>
      <vt:lpstr>C Stream Functions Array/block read/write</vt:lpstr>
      <vt:lpstr>C fread() and fwrite()</vt:lpstr>
      <vt:lpstr>Using fopen()  and fclose()</vt:lpstr>
      <vt:lpstr>Assembly Source File to Executable to Linux Memory</vt:lpstr>
      <vt:lpstr>Creating Segments, Definitions In Assembly Source</vt:lpstr>
      <vt:lpstr>Assembly Source File Template</vt:lpstr>
      <vt:lpstr>ARM Assembly Source File: Header and Footer</vt:lpstr>
      <vt:lpstr>Assembler Directives: .equ and .equiv</vt:lpstr>
      <vt:lpstr>Example: Assembler Directive and Instructions</vt:lpstr>
      <vt:lpstr>Function Header and Footer Assembler Directives</vt:lpstr>
      <vt:lpstr>Function Template</vt:lpstr>
      <vt:lpstr>Preview: Return Value and Passing Parameters to Functions (Four parameters or less)</vt:lpstr>
      <vt:lpstr>Assembler Directives: Label Scope Control (Normal Labels only)</vt:lpstr>
      <vt:lpstr>Preview: Writing an ARM32 function</vt:lpstr>
      <vt:lpstr>Load/Store: Register Base Addressing</vt:lpstr>
      <vt:lpstr>Example Base Register Addressing Load – Modify – Store</vt:lpstr>
      <vt:lpstr>Load/Store: Register Base Addressing + Immediate</vt:lpstr>
      <vt:lpstr>LDR/STR – Base Register + Immediate Offset Addressing</vt:lpstr>
      <vt:lpstr>ldr/str Register Base + Immediate Offset Addressing </vt:lpstr>
      <vt:lpstr>Loading and Storing: Variations List</vt:lpstr>
      <vt:lpstr>Loading 32-bit Registers From Memory, 32-bit</vt:lpstr>
      <vt:lpstr>Loading 32-bit Registers From Memory, 16-bit</vt:lpstr>
      <vt:lpstr>Loading 32-bit Registers From Memory, 16-bit</vt:lpstr>
      <vt:lpstr>Loading 32-bit Registers From Memory, 16-bit Signed</vt:lpstr>
      <vt:lpstr>Loading 32-bit Registers From Memory, 16-bit Unsigned</vt:lpstr>
      <vt:lpstr>Loading 32-bit Registers From Memory, 8-bit</vt:lpstr>
      <vt:lpstr>Loading 32-bit Registers From Memory, 8-bit</vt:lpstr>
      <vt:lpstr>Loading 32-bit Registers From Memory, 8-bit Signed</vt:lpstr>
      <vt:lpstr>Loading 32-bit Registers From Memory, 8-bit Signed</vt:lpstr>
      <vt:lpstr>Storing 32-bit Registers To Memory, 32-bit</vt:lpstr>
      <vt:lpstr>Storing 32-bit Registers To Memory, 16-bit</vt:lpstr>
      <vt:lpstr>Storing 32-bit Registers To Memory, 8-bit</vt:lpstr>
      <vt:lpstr>Storing 32-bit Registers To Memory, 8-bit – Storing different byte</vt:lpstr>
      <vt:lpstr>ldr/str practice - 1</vt:lpstr>
      <vt:lpstr>ldr/str practice - 2</vt:lpstr>
      <vt:lpstr>using ldr/str: array copy</vt:lpstr>
      <vt:lpstr>Base Register version</vt:lpstr>
      <vt:lpstr>Load/Store: Register Base Addressing + Register Offset</vt:lpstr>
      <vt:lpstr>ldr/str Base Register + Register Offset Addressing </vt:lpstr>
      <vt:lpstr>ldr/str practice - 3</vt:lpstr>
      <vt:lpstr>ldr/str practice - 4</vt:lpstr>
      <vt:lpstr>Base Register + Register Offset Version</vt:lpstr>
      <vt:lpstr>Base Register + Register Offset With chars</vt:lpstr>
      <vt:lpstr>Reference: Addressing Mode Summary for use in CSE30</vt:lpstr>
      <vt:lpstr>Base Register Addressing + Offset register</vt:lpstr>
      <vt:lpstr>Base Register + Offset register</vt:lpstr>
      <vt:lpstr>Variable Alignment In Memory and Performance</vt:lpstr>
      <vt:lpstr>Defining Static Variables: Allocation and Initialization</vt:lpstr>
      <vt:lpstr>Defining Static Variables: Allocation and Initialization</vt:lpstr>
      <vt:lpstr>Defining Static Array Variables</vt:lpstr>
      <vt:lpstr>Loading Static variablesinto a register</vt:lpstr>
      <vt:lpstr>Loading large constants into a register:  Error: invalid constant (3ff) after fixup</vt:lpstr>
      <vt:lpstr>Reference: LDR/STR – Register To/From Memory Copy</vt:lpstr>
      <vt:lpstr>Stack types</vt:lpstr>
      <vt:lpstr>Arm: Stack Operation</vt:lpstr>
      <vt:lpstr>Function Calls, Parameters and Locals: Requirements</vt:lpstr>
      <vt:lpstr>Stack Segment: Support of Functions</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 - Recursion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The Stack</vt:lpstr>
      <vt:lpstr>Extra Slides</vt:lpstr>
      <vt:lpstr>Ghost of Stack Frames Past…..</vt:lpstr>
      <vt:lpstr>Data Segment Variable Alignment </vt:lpstr>
      <vt:lpstr>How to get an address into a register?</vt:lpstr>
      <vt:lpstr>Literal Table (Array) each entry is a pointer to a different Label</vt:lpstr>
      <vt:lpstr>Literal Table (Array) each entry is a pointer to a different Label</vt:lpstr>
      <vt:lpstr>ARM Assembly Source File: Header</vt:lpstr>
      <vt:lpstr>putchar/getchar Setting up and Usage</vt:lpstr>
      <vt:lpstr>Putchar/getchar:  The while loop</vt:lpstr>
      <vt:lpstr>printing error messages in assembly</vt:lpstr>
      <vt:lpstr>Load a Byte, Half-word, Word</vt:lpstr>
      <vt:lpstr>Signed Load a Byte, Half-word, Word</vt:lpstr>
      <vt:lpstr>Signed Load a Byte, Half-word, Word</vt:lpstr>
      <vt:lpstr>Storing 32-bit Registers To Memory 8-bit, 16-bit, 32-bit</vt:lpstr>
      <vt:lpstr>Store a Byte, Half-word, Word</vt:lpstr>
      <vt:lpstr>Loading 32-bit Registers From Memory Variables &lt; 32-Bits Wide</vt:lpstr>
      <vt:lpstr>Base Register Addressing + Offset register</vt:lpstr>
      <vt:lpstr>Base Register + Offset register</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2952</cp:revision>
  <cp:lastPrinted>2024-05-22T04:04:28Z</cp:lastPrinted>
  <dcterms:created xsi:type="dcterms:W3CDTF">2018-10-05T16:35:28Z</dcterms:created>
  <dcterms:modified xsi:type="dcterms:W3CDTF">2024-05-22T04:30:39Z</dcterms:modified>
  <cp:category/>
</cp:coreProperties>
</file>