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5.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notesSlides/notesSlide6.xml" ContentType="application/vnd.openxmlformats-officedocument.presentationml.notesSlide+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104"/>
  </p:notesMasterIdLst>
  <p:handoutMasterIdLst>
    <p:handoutMasterId r:id="rId105"/>
  </p:handoutMasterIdLst>
  <p:sldIdLst>
    <p:sldId id="2727" r:id="rId2"/>
    <p:sldId id="3091" r:id="rId3"/>
    <p:sldId id="2857" r:id="rId4"/>
    <p:sldId id="3096" r:id="rId5"/>
    <p:sldId id="2905" r:id="rId6"/>
    <p:sldId id="2906" r:id="rId7"/>
    <p:sldId id="3051" r:id="rId8"/>
    <p:sldId id="3045" r:id="rId9"/>
    <p:sldId id="3119" r:id="rId10"/>
    <p:sldId id="3038" r:id="rId11"/>
    <p:sldId id="2713" r:id="rId12"/>
    <p:sldId id="2753" r:id="rId13"/>
    <p:sldId id="3114" r:id="rId14"/>
    <p:sldId id="3115" r:id="rId15"/>
    <p:sldId id="2725" r:id="rId16"/>
    <p:sldId id="2928" r:id="rId17"/>
    <p:sldId id="2934" r:id="rId18"/>
    <p:sldId id="3101" r:id="rId19"/>
    <p:sldId id="3102" r:id="rId20"/>
    <p:sldId id="3103" r:id="rId21"/>
    <p:sldId id="3104" r:id="rId22"/>
    <p:sldId id="3105" r:id="rId23"/>
    <p:sldId id="3106" r:id="rId24"/>
    <p:sldId id="3107" r:id="rId25"/>
    <p:sldId id="3108" r:id="rId26"/>
    <p:sldId id="3109" r:id="rId27"/>
    <p:sldId id="3110" r:id="rId28"/>
    <p:sldId id="3111" r:id="rId29"/>
    <p:sldId id="3112" r:id="rId30"/>
    <p:sldId id="3113" r:id="rId31"/>
    <p:sldId id="3117" r:id="rId32"/>
    <p:sldId id="2758" r:id="rId33"/>
    <p:sldId id="2931" r:id="rId34"/>
    <p:sldId id="2909" r:id="rId35"/>
    <p:sldId id="2936" r:id="rId36"/>
    <p:sldId id="2978" r:id="rId37"/>
    <p:sldId id="2076" r:id="rId38"/>
    <p:sldId id="3015" r:id="rId39"/>
    <p:sldId id="3014" r:id="rId40"/>
    <p:sldId id="3118" r:id="rId41"/>
    <p:sldId id="3121" r:id="rId42"/>
    <p:sldId id="3122" r:id="rId43"/>
    <p:sldId id="3120" r:id="rId44"/>
    <p:sldId id="2924" r:id="rId45"/>
    <p:sldId id="2914" r:id="rId46"/>
    <p:sldId id="3012" r:id="rId47"/>
    <p:sldId id="2637" r:id="rId48"/>
    <p:sldId id="2494" r:id="rId49"/>
    <p:sldId id="2963" r:id="rId50"/>
    <p:sldId id="544" r:id="rId51"/>
    <p:sldId id="545" r:id="rId52"/>
    <p:sldId id="546" r:id="rId53"/>
    <p:sldId id="547" r:id="rId54"/>
    <p:sldId id="548" r:id="rId55"/>
    <p:sldId id="549" r:id="rId56"/>
    <p:sldId id="551" r:id="rId57"/>
    <p:sldId id="550" r:id="rId58"/>
    <p:sldId id="552" r:id="rId59"/>
    <p:sldId id="554" r:id="rId60"/>
    <p:sldId id="555" r:id="rId61"/>
    <p:sldId id="553" r:id="rId62"/>
    <p:sldId id="557" r:id="rId63"/>
    <p:sldId id="556" r:id="rId64"/>
    <p:sldId id="3023" r:id="rId65"/>
    <p:sldId id="559" r:id="rId66"/>
    <p:sldId id="560" r:id="rId67"/>
    <p:sldId id="561" r:id="rId68"/>
    <p:sldId id="563" r:id="rId69"/>
    <p:sldId id="565" r:id="rId70"/>
    <p:sldId id="564" r:id="rId71"/>
    <p:sldId id="569" r:id="rId72"/>
    <p:sldId id="566" r:id="rId73"/>
    <p:sldId id="571" r:id="rId74"/>
    <p:sldId id="570" r:id="rId75"/>
    <p:sldId id="573" r:id="rId76"/>
    <p:sldId id="572" r:id="rId77"/>
    <p:sldId id="574" r:id="rId78"/>
    <p:sldId id="575" r:id="rId79"/>
    <p:sldId id="576" r:id="rId80"/>
    <p:sldId id="577" r:id="rId81"/>
    <p:sldId id="3033" r:id="rId82"/>
    <p:sldId id="3034" r:id="rId83"/>
    <p:sldId id="3035" r:id="rId84"/>
    <p:sldId id="3036" r:id="rId85"/>
    <p:sldId id="3037" r:id="rId86"/>
    <p:sldId id="578" r:id="rId87"/>
    <p:sldId id="579" r:id="rId88"/>
    <p:sldId id="3024" r:id="rId89"/>
    <p:sldId id="3116" r:id="rId90"/>
    <p:sldId id="3043" r:id="rId91"/>
    <p:sldId id="3044" r:id="rId92"/>
    <p:sldId id="3050" r:id="rId93"/>
    <p:sldId id="447" r:id="rId94"/>
    <p:sldId id="3049" r:id="rId95"/>
    <p:sldId id="3042" r:id="rId96"/>
    <p:sldId id="2893" r:id="rId97"/>
    <p:sldId id="2930" r:id="rId98"/>
    <p:sldId id="2975" r:id="rId99"/>
    <p:sldId id="2976" r:id="rId100"/>
    <p:sldId id="2935" r:id="rId101"/>
    <p:sldId id="2908" r:id="rId102"/>
    <p:sldId id="2923"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895B"/>
    <a:srgbClr val="FF648F"/>
    <a:srgbClr val="F37440"/>
    <a:srgbClr val="F3753F"/>
    <a:srgbClr val="F3E9D5"/>
    <a:srgbClr val="738260"/>
    <a:srgbClr val="788965"/>
    <a:srgbClr val="D0D0D0"/>
    <a:srgbClr val="D3D3D3"/>
    <a:srgbClr val="D8D8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58"/>
    <p:restoredTop sz="97532"/>
  </p:normalViewPr>
  <p:slideViewPr>
    <p:cSldViewPr snapToGrid="0" snapToObjects="1">
      <p:cViewPr varScale="1">
        <p:scale>
          <a:sx n="160" d="100"/>
          <a:sy n="160" d="100"/>
        </p:scale>
        <p:origin x="1296" y="176"/>
      </p:cViewPr>
      <p:guideLst>
        <p:guide orient="horz" pos="2136"/>
        <p:guide pos="3840"/>
      </p:guideLst>
    </p:cSldViewPr>
  </p:slideViewPr>
  <p:outlineViewPr>
    <p:cViewPr>
      <p:scale>
        <a:sx n="33" d="100"/>
        <a:sy n="33" d="100"/>
      </p:scale>
      <p:origin x="0" y="-1376"/>
    </p:cViewPr>
  </p:outlineViewPr>
  <p:notesTextViewPr>
    <p:cViewPr>
      <p:scale>
        <a:sx n="1" d="1"/>
        <a:sy n="1" d="1"/>
      </p:scale>
      <p:origin x="0" y="0"/>
    </p:cViewPr>
  </p:notesTextViewPr>
  <p:sorterViewPr>
    <p:cViewPr>
      <p:scale>
        <a:sx n="160" d="100"/>
        <a:sy n="160" d="100"/>
      </p:scale>
      <p:origin x="0" y="0"/>
    </p:cViewPr>
  </p:sorterViewPr>
  <p:notesViewPr>
    <p:cSldViewPr snapToGrid="0" snapToObjects="1">
      <p:cViewPr varScale="1">
        <p:scale>
          <a:sx n="113" d="100"/>
          <a:sy n="113" d="100"/>
        </p:scale>
        <p:origin x="5008"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5/20/24</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9</a:t>
            </a:fld>
            <a:endParaRPr lang="en-US"/>
          </a:p>
        </p:txBody>
      </p:sp>
    </p:spTree>
    <p:extLst>
      <p:ext uri="{BB962C8B-B14F-4D97-AF65-F5344CB8AC3E}">
        <p14:creationId xmlns:p14="http://schemas.microsoft.com/office/powerpoint/2010/main" val="65455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16</a:t>
            </a:fld>
            <a:endParaRPr lang="en-US"/>
          </a:p>
        </p:txBody>
      </p:sp>
    </p:spTree>
    <p:extLst>
      <p:ext uri="{BB962C8B-B14F-4D97-AF65-F5344CB8AC3E}">
        <p14:creationId xmlns:p14="http://schemas.microsoft.com/office/powerpoint/2010/main" val="3457259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33</a:t>
            </a:fld>
            <a:endParaRPr lang="en-US"/>
          </a:p>
        </p:txBody>
      </p:sp>
    </p:spTree>
    <p:extLst>
      <p:ext uri="{BB962C8B-B14F-4D97-AF65-F5344CB8AC3E}">
        <p14:creationId xmlns:p14="http://schemas.microsoft.com/office/powerpoint/2010/main" val="239435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pPr/>
              <a:t>36</a:t>
            </a:fld>
            <a:endParaRPr lang="en-US"/>
          </a:p>
        </p:txBody>
      </p:sp>
    </p:spTree>
    <p:extLst>
      <p:ext uri="{BB962C8B-B14F-4D97-AF65-F5344CB8AC3E}">
        <p14:creationId xmlns:p14="http://schemas.microsoft.com/office/powerpoint/2010/main" val="3578052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58</a:t>
            </a:fld>
            <a:endParaRPr lang="en-US" altLang="x-none"/>
          </a:p>
        </p:txBody>
      </p:sp>
    </p:spTree>
    <p:extLst>
      <p:ext uri="{BB962C8B-B14F-4D97-AF65-F5344CB8AC3E}">
        <p14:creationId xmlns:p14="http://schemas.microsoft.com/office/powerpoint/2010/main" val="95592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93</a:t>
            </a:fld>
            <a:endParaRPr lang="en-US"/>
          </a:p>
        </p:txBody>
      </p:sp>
    </p:spTree>
    <p:extLst>
      <p:ext uri="{BB962C8B-B14F-4D97-AF65-F5344CB8AC3E}">
        <p14:creationId xmlns:p14="http://schemas.microsoft.com/office/powerpoint/2010/main" val="65455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1">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D51453-C9BA-A44E-1598-D2CDE5BFB4C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2001" cy="6909218"/>
          </a:xfrm>
          <a:prstGeom prst="rect">
            <a:avLst/>
          </a:prstGeom>
        </p:spPr>
      </p:pic>
    </p:spTree>
    <p:extLst>
      <p:ext uri="{BB962C8B-B14F-4D97-AF65-F5344CB8AC3E}">
        <p14:creationId xmlns:p14="http://schemas.microsoft.com/office/powerpoint/2010/main" val="192169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tx1">
                    <a:lumMod val="50000"/>
                  </a:schemeClr>
                </a:solidFill>
              </a:defRPr>
            </a:lvl1pPr>
            <a:lvl2pPr marL="461963" indent="-222250">
              <a:lnSpc>
                <a:spcPct val="90000"/>
              </a:lnSpc>
              <a:spcBef>
                <a:spcPts val="500"/>
              </a:spcBef>
              <a:tabLst/>
              <a:defRPr sz="1800">
                <a:solidFill>
                  <a:schemeClr val="tx1">
                    <a:lumMod val="50000"/>
                  </a:schemeClr>
                </a:solidFill>
              </a:defRPr>
            </a:lvl2pPr>
            <a:lvl3pPr marL="690563" indent="-177800">
              <a:lnSpc>
                <a:spcPct val="90000"/>
              </a:lnSpc>
              <a:spcBef>
                <a:spcPts val="500"/>
              </a:spcBef>
              <a:tabLst/>
              <a:defRPr>
                <a:solidFill>
                  <a:schemeClr val="tx1">
                    <a:lumMod val="50000"/>
                  </a:schemeClr>
                </a:solidFill>
              </a:defRPr>
            </a:lvl3pPr>
          </a:lstStyle>
          <a:p>
            <a:pPr lvl="0"/>
            <a:r>
              <a:rPr lang="en-US" dirty="0"/>
              <a:t>Edit Master text styles</a:t>
            </a:r>
          </a:p>
          <a:p>
            <a:pPr lvl="1"/>
            <a:r>
              <a:rPr lang="en-US" dirty="0"/>
              <a:t>Second level</a:t>
            </a:r>
          </a:p>
          <a:p>
            <a:pPr lvl="2"/>
            <a:r>
              <a:rPr lang="en-US" dirty="0"/>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tx1">
                    <a:lumMod val="50000"/>
                  </a:schemeClr>
                </a:solidFill>
              </a:defRPr>
            </a:lvl1pPr>
            <a:lvl2pPr marL="461963" indent="-222250">
              <a:lnSpc>
                <a:spcPct val="90000"/>
              </a:lnSpc>
              <a:spcBef>
                <a:spcPts val="500"/>
              </a:spcBef>
              <a:tabLst/>
              <a:defRPr sz="1800">
                <a:solidFill>
                  <a:schemeClr val="tx1">
                    <a:lumMod val="50000"/>
                  </a:schemeClr>
                </a:solidFill>
              </a:defRPr>
            </a:lvl2pPr>
            <a:lvl3pPr marL="690563" indent="-177800">
              <a:lnSpc>
                <a:spcPct val="90000"/>
              </a:lnSpc>
              <a:spcBef>
                <a:spcPts val="500"/>
              </a:spcBef>
              <a:tabLst/>
              <a:defRPr>
                <a:solidFill>
                  <a:schemeClr val="tx1">
                    <a:lumMod val="50000"/>
                  </a:schemeClr>
                </a:solidFill>
              </a:defRPr>
            </a:lvl3pPr>
          </a:lstStyle>
          <a:p>
            <a:pPr lvl="0"/>
            <a:r>
              <a:rPr lang="en-US" dirty="0"/>
              <a:t>Edit Master text styles</a:t>
            </a:r>
          </a:p>
          <a:p>
            <a:pPr lvl="1"/>
            <a:r>
              <a:rPr lang="en-US" dirty="0"/>
              <a:t>Second level</a:t>
            </a:r>
          </a:p>
          <a:p>
            <a:pPr lvl="2"/>
            <a:r>
              <a:rPr lang="en-US" dirty="0"/>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tx1">
                    <a:lumMod val="50000"/>
                  </a:schemeClr>
                </a:solidFill>
              </a:defRPr>
            </a:lvl1pPr>
            <a:lvl2pPr marL="461963" indent="-222250">
              <a:lnSpc>
                <a:spcPct val="90000"/>
              </a:lnSpc>
              <a:spcBef>
                <a:spcPts val="500"/>
              </a:spcBef>
              <a:tabLst/>
              <a:defRPr sz="1800">
                <a:solidFill>
                  <a:schemeClr val="tx1">
                    <a:lumMod val="50000"/>
                  </a:schemeClr>
                </a:solidFill>
              </a:defRPr>
            </a:lvl2pPr>
            <a:lvl3pPr marL="690563" indent="-177800">
              <a:lnSpc>
                <a:spcPct val="90000"/>
              </a:lnSpc>
              <a:spcBef>
                <a:spcPts val="500"/>
              </a:spcBef>
              <a:tabLst/>
              <a:defRPr>
                <a:solidFill>
                  <a:schemeClr val="tx1">
                    <a:lumMod val="50000"/>
                  </a:schemeClr>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887592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1437030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320994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98" r:id="rId1"/>
    <p:sldLayoutId id="2147483768" r:id="rId2"/>
    <p:sldLayoutId id="2147483769" r:id="rId3"/>
    <p:sldLayoutId id="2147483774" r:id="rId4"/>
    <p:sldLayoutId id="2147483794" r:id="rId5"/>
    <p:sldLayoutId id="2147483778" r:id="rId6"/>
    <p:sldLayoutId id="2147483799" r:id="rId7"/>
    <p:sldLayoutId id="2147483800" r:id="rId8"/>
    <p:sldLayoutId id="2147483801" r:id="rId9"/>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6" Type="http://schemas.openxmlformats.org/officeDocument/2006/relationships/tags" Target="../tags/tag28.xml"/><Relationship Id="rId21" Type="http://schemas.openxmlformats.org/officeDocument/2006/relationships/tags" Target="../tags/tag23.xml"/><Relationship Id="rId42" Type="http://schemas.openxmlformats.org/officeDocument/2006/relationships/tags" Target="../tags/tag44.xml"/><Relationship Id="rId47" Type="http://schemas.openxmlformats.org/officeDocument/2006/relationships/tags" Target="../tags/tag49.xml"/><Relationship Id="rId63" Type="http://schemas.openxmlformats.org/officeDocument/2006/relationships/tags" Target="../tags/tag65.xml"/><Relationship Id="rId68" Type="http://schemas.openxmlformats.org/officeDocument/2006/relationships/tags" Target="../tags/tag70.xml"/><Relationship Id="rId7" Type="http://schemas.openxmlformats.org/officeDocument/2006/relationships/tags" Target="../tags/tag9.xml"/><Relationship Id="rId2" Type="http://schemas.openxmlformats.org/officeDocument/2006/relationships/tags" Target="../tags/tag4.xml"/><Relationship Id="rId16" Type="http://schemas.openxmlformats.org/officeDocument/2006/relationships/tags" Target="../tags/tag18.xml"/><Relationship Id="rId29" Type="http://schemas.openxmlformats.org/officeDocument/2006/relationships/tags" Target="../tags/tag31.xml"/><Relationship Id="rId11" Type="http://schemas.openxmlformats.org/officeDocument/2006/relationships/tags" Target="../tags/tag13.xml"/><Relationship Id="rId24" Type="http://schemas.openxmlformats.org/officeDocument/2006/relationships/tags" Target="../tags/tag26.xml"/><Relationship Id="rId32" Type="http://schemas.openxmlformats.org/officeDocument/2006/relationships/tags" Target="../tags/tag34.xml"/><Relationship Id="rId37" Type="http://schemas.openxmlformats.org/officeDocument/2006/relationships/tags" Target="../tags/tag39.xml"/><Relationship Id="rId40" Type="http://schemas.openxmlformats.org/officeDocument/2006/relationships/tags" Target="../tags/tag42.xml"/><Relationship Id="rId45" Type="http://schemas.openxmlformats.org/officeDocument/2006/relationships/tags" Target="../tags/tag47.xml"/><Relationship Id="rId53" Type="http://schemas.openxmlformats.org/officeDocument/2006/relationships/tags" Target="../tags/tag55.xml"/><Relationship Id="rId58" Type="http://schemas.openxmlformats.org/officeDocument/2006/relationships/tags" Target="../tags/tag60.xml"/><Relationship Id="rId66" Type="http://schemas.openxmlformats.org/officeDocument/2006/relationships/tags" Target="../tags/tag68.xml"/><Relationship Id="rId5" Type="http://schemas.openxmlformats.org/officeDocument/2006/relationships/tags" Target="../tags/tag7.xml"/><Relationship Id="rId61" Type="http://schemas.openxmlformats.org/officeDocument/2006/relationships/tags" Target="../tags/tag63.xml"/><Relationship Id="rId19" Type="http://schemas.openxmlformats.org/officeDocument/2006/relationships/tags" Target="../tags/tag21.xml"/><Relationship Id="rId14" Type="http://schemas.openxmlformats.org/officeDocument/2006/relationships/tags" Target="../tags/tag16.xml"/><Relationship Id="rId22" Type="http://schemas.openxmlformats.org/officeDocument/2006/relationships/tags" Target="../tags/tag24.xml"/><Relationship Id="rId27" Type="http://schemas.openxmlformats.org/officeDocument/2006/relationships/tags" Target="../tags/tag29.xml"/><Relationship Id="rId30" Type="http://schemas.openxmlformats.org/officeDocument/2006/relationships/tags" Target="../tags/tag32.xml"/><Relationship Id="rId35" Type="http://schemas.openxmlformats.org/officeDocument/2006/relationships/tags" Target="../tags/tag37.xml"/><Relationship Id="rId43" Type="http://schemas.openxmlformats.org/officeDocument/2006/relationships/tags" Target="../tags/tag45.xml"/><Relationship Id="rId48" Type="http://schemas.openxmlformats.org/officeDocument/2006/relationships/tags" Target="../tags/tag50.xml"/><Relationship Id="rId56" Type="http://schemas.openxmlformats.org/officeDocument/2006/relationships/tags" Target="../tags/tag58.xml"/><Relationship Id="rId64" Type="http://schemas.openxmlformats.org/officeDocument/2006/relationships/tags" Target="../tags/tag66.xml"/><Relationship Id="rId69" Type="http://schemas.openxmlformats.org/officeDocument/2006/relationships/tags" Target="../tags/tag71.xml"/><Relationship Id="rId8" Type="http://schemas.openxmlformats.org/officeDocument/2006/relationships/tags" Target="../tags/tag10.xml"/><Relationship Id="rId51" Type="http://schemas.openxmlformats.org/officeDocument/2006/relationships/tags" Target="../tags/tag53.xml"/><Relationship Id="rId3" Type="http://schemas.openxmlformats.org/officeDocument/2006/relationships/tags" Target="../tags/tag5.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tags" Target="../tags/tag27.xml"/><Relationship Id="rId33" Type="http://schemas.openxmlformats.org/officeDocument/2006/relationships/tags" Target="../tags/tag35.xml"/><Relationship Id="rId38" Type="http://schemas.openxmlformats.org/officeDocument/2006/relationships/tags" Target="../tags/tag40.xml"/><Relationship Id="rId46" Type="http://schemas.openxmlformats.org/officeDocument/2006/relationships/tags" Target="../tags/tag48.xml"/><Relationship Id="rId59" Type="http://schemas.openxmlformats.org/officeDocument/2006/relationships/tags" Target="../tags/tag61.xml"/><Relationship Id="rId67" Type="http://schemas.openxmlformats.org/officeDocument/2006/relationships/tags" Target="../tags/tag69.xml"/><Relationship Id="rId20" Type="http://schemas.openxmlformats.org/officeDocument/2006/relationships/tags" Target="../tags/tag22.xml"/><Relationship Id="rId41" Type="http://schemas.openxmlformats.org/officeDocument/2006/relationships/tags" Target="../tags/tag43.xml"/><Relationship Id="rId54" Type="http://schemas.openxmlformats.org/officeDocument/2006/relationships/tags" Target="../tags/tag56.xml"/><Relationship Id="rId62" Type="http://schemas.openxmlformats.org/officeDocument/2006/relationships/tags" Target="../tags/tag64.xml"/><Relationship Id="rId70"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tags" Target="../tags/tag8.xml"/><Relationship Id="rId15" Type="http://schemas.openxmlformats.org/officeDocument/2006/relationships/tags" Target="../tags/tag17.xml"/><Relationship Id="rId23" Type="http://schemas.openxmlformats.org/officeDocument/2006/relationships/tags" Target="../tags/tag25.xml"/><Relationship Id="rId28" Type="http://schemas.openxmlformats.org/officeDocument/2006/relationships/tags" Target="../tags/tag30.xml"/><Relationship Id="rId36" Type="http://schemas.openxmlformats.org/officeDocument/2006/relationships/tags" Target="../tags/tag38.xml"/><Relationship Id="rId49" Type="http://schemas.openxmlformats.org/officeDocument/2006/relationships/tags" Target="../tags/tag51.xml"/><Relationship Id="rId57" Type="http://schemas.openxmlformats.org/officeDocument/2006/relationships/tags" Target="../tags/tag59.xml"/><Relationship Id="rId10" Type="http://schemas.openxmlformats.org/officeDocument/2006/relationships/tags" Target="../tags/tag12.xml"/><Relationship Id="rId31" Type="http://schemas.openxmlformats.org/officeDocument/2006/relationships/tags" Target="../tags/tag33.xml"/><Relationship Id="rId44" Type="http://schemas.openxmlformats.org/officeDocument/2006/relationships/tags" Target="../tags/tag46.xml"/><Relationship Id="rId52" Type="http://schemas.openxmlformats.org/officeDocument/2006/relationships/tags" Target="../tags/tag54.xml"/><Relationship Id="rId60" Type="http://schemas.openxmlformats.org/officeDocument/2006/relationships/tags" Target="../tags/tag62.xml"/><Relationship Id="rId65" Type="http://schemas.openxmlformats.org/officeDocument/2006/relationships/tags" Target="../tags/tag67.xml"/><Relationship Id="rId4" Type="http://schemas.openxmlformats.org/officeDocument/2006/relationships/tags" Target="../tags/tag6.xml"/><Relationship Id="rId9" Type="http://schemas.openxmlformats.org/officeDocument/2006/relationships/tags" Target="../tags/tag11.xml"/><Relationship Id="rId13" Type="http://schemas.openxmlformats.org/officeDocument/2006/relationships/tags" Target="../tags/tag15.xml"/><Relationship Id="rId18" Type="http://schemas.openxmlformats.org/officeDocument/2006/relationships/tags" Target="../tags/tag20.xml"/><Relationship Id="rId39" Type="http://schemas.openxmlformats.org/officeDocument/2006/relationships/tags" Target="../tags/tag41.xml"/><Relationship Id="rId34" Type="http://schemas.openxmlformats.org/officeDocument/2006/relationships/tags" Target="../tags/tag36.xml"/><Relationship Id="rId50" Type="http://schemas.openxmlformats.org/officeDocument/2006/relationships/tags" Target="../tags/tag52.xml"/><Relationship Id="rId55" Type="http://schemas.openxmlformats.org/officeDocument/2006/relationships/tags" Target="../tags/tag57.xml"/></Relationships>
</file>

<file path=ppt/slides/_rels/slide41.xml.rels><?xml version="1.0" encoding="UTF-8" standalone="yes"?>
<Relationships xmlns="http://schemas.openxmlformats.org/package/2006/relationships"><Relationship Id="rId13" Type="http://schemas.openxmlformats.org/officeDocument/2006/relationships/tags" Target="../tags/tag84.xml"/><Relationship Id="rId18" Type="http://schemas.openxmlformats.org/officeDocument/2006/relationships/tags" Target="../tags/tag89.xml"/><Relationship Id="rId26" Type="http://schemas.openxmlformats.org/officeDocument/2006/relationships/tags" Target="../tags/tag97.xml"/><Relationship Id="rId3" Type="http://schemas.openxmlformats.org/officeDocument/2006/relationships/tags" Target="../tags/tag74.xml"/><Relationship Id="rId21" Type="http://schemas.openxmlformats.org/officeDocument/2006/relationships/tags" Target="../tags/tag92.xml"/><Relationship Id="rId7" Type="http://schemas.openxmlformats.org/officeDocument/2006/relationships/tags" Target="../tags/tag78.xml"/><Relationship Id="rId12" Type="http://schemas.openxmlformats.org/officeDocument/2006/relationships/tags" Target="../tags/tag83.xml"/><Relationship Id="rId17" Type="http://schemas.openxmlformats.org/officeDocument/2006/relationships/tags" Target="../tags/tag88.xml"/><Relationship Id="rId25" Type="http://schemas.openxmlformats.org/officeDocument/2006/relationships/tags" Target="../tags/tag96.xml"/><Relationship Id="rId33" Type="http://schemas.openxmlformats.org/officeDocument/2006/relationships/slideLayout" Target="../slideLayouts/slideLayout8.xml"/><Relationship Id="rId2" Type="http://schemas.openxmlformats.org/officeDocument/2006/relationships/tags" Target="../tags/tag73.xml"/><Relationship Id="rId16" Type="http://schemas.openxmlformats.org/officeDocument/2006/relationships/tags" Target="../tags/tag87.xml"/><Relationship Id="rId20" Type="http://schemas.openxmlformats.org/officeDocument/2006/relationships/tags" Target="../tags/tag91.xml"/><Relationship Id="rId29" Type="http://schemas.openxmlformats.org/officeDocument/2006/relationships/tags" Target="../tags/tag100.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tags" Target="../tags/tag82.xml"/><Relationship Id="rId24" Type="http://schemas.openxmlformats.org/officeDocument/2006/relationships/tags" Target="../tags/tag95.xml"/><Relationship Id="rId32" Type="http://schemas.openxmlformats.org/officeDocument/2006/relationships/tags" Target="../tags/tag103.xml"/><Relationship Id="rId5" Type="http://schemas.openxmlformats.org/officeDocument/2006/relationships/tags" Target="../tags/tag76.xml"/><Relationship Id="rId15" Type="http://schemas.openxmlformats.org/officeDocument/2006/relationships/tags" Target="../tags/tag86.xml"/><Relationship Id="rId23" Type="http://schemas.openxmlformats.org/officeDocument/2006/relationships/tags" Target="../tags/tag94.xml"/><Relationship Id="rId28" Type="http://schemas.openxmlformats.org/officeDocument/2006/relationships/tags" Target="../tags/tag99.xml"/><Relationship Id="rId10" Type="http://schemas.openxmlformats.org/officeDocument/2006/relationships/tags" Target="../tags/tag81.xml"/><Relationship Id="rId19" Type="http://schemas.openxmlformats.org/officeDocument/2006/relationships/tags" Target="../tags/tag90.xml"/><Relationship Id="rId31" Type="http://schemas.openxmlformats.org/officeDocument/2006/relationships/tags" Target="../tags/tag102.xml"/><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tags" Target="../tags/tag85.xml"/><Relationship Id="rId22" Type="http://schemas.openxmlformats.org/officeDocument/2006/relationships/tags" Target="../tags/tag93.xml"/><Relationship Id="rId27" Type="http://schemas.openxmlformats.org/officeDocument/2006/relationships/tags" Target="../tags/tag98.xml"/><Relationship Id="rId30" Type="http://schemas.openxmlformats.org/officeDocument/2006/relationships/tags" Target="../tags/tag101.xml"/><Relationship Id="rId8" Type="http://schemas.openxmlformats.org/officeDocument/2006/relationships/tags" Target="../tags/tag7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4"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4"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5" Type="http://schemas.openxmlformats.org/officeDocument/2006/relationships/notesSlide" Target="../notesSlides/notesSlide5.xml"/><Relationship Id="rId4"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4"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4"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4"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4"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4"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 Id="rId4"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 Id="rId4"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4"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4"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 Id="rId4"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4"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 Id="rId4"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4"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4"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4"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 Id="rId4"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 Id="rId4"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 Id="rId4"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4"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 Id="rId4"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 Id="rId4"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 Id="rId4"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 Id="rId4"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 Id="rId4"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 Id="rId4"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26" Type="http://schemas.openxmlformats.org/officeDocument/2006/relationships/tags" Target="../tags/tag245.xml"/><Relationship Id="rId21" Type="http://schemas.openxmlformats.org/officeDocument/2006/relationships/tags" Target="../tags/tag240.xml"/><Relationship Id="rId42" Type="http://schemas.openxmlformats.org/officeDocument/2006/relationships/tags" Target="../tags/tag261.xml"/><Relationship Id="rId47" Type="http://schemas.openxmlformats.org/officeDocument/2006/relationships/tags" Target="../tags/tag266.xml"/><Relationship Id="rId63" Type="http://schemas.openxmlformats.org/officeDocument/2006/relationships/tags" Target="../tags/tag282.xml"/><Relationship Id="rId68" Type="http://schemas.openxmlformats.org/officeDocument/2006/relationships/tags" Target="../tags/tag287.xml"/><Relationship Id="rId7" Type="http://schemas.openxmlformats.org/officeDocument/2006/relationships/tags" Target="../tags/tag226.xml"/><Relationship Id="rId2" Type="http://schemas.openxmlformats.org/officeDocument/2006/relationships/tags" Target="../tags/tag221.xml"/><Relationship Id="rId16" Type="http://schemas.openxmlformats.org/officeDocument/2006/relationships/tags" Target="../tags/tag235.xml"/><Relationship Id="rId29" Type="http://schemas.openxmlformats.org/officeDocument/2006/relationships/tags" Target="../tags/tag248.xml"/><Relationship Id="rId11" Type="http://schemas.openxmlformats.org/officeDocument/2006/relationships/tags" Target="../tags/tag230.xml"/><Relationship Id="rId24" Type="http://schemas.openxmlformats.org/officeDocument/2006/relationships/tags" Target="../tags/tag243.xml"/><Relationship Id="rId32" Type="http://schemas.openxmlformats.org/officeDocument/2006/relationships/tags" Target="../tags/tag251.xml"/><Relationship Id="rId37" Type="http://schemas.openxmlformats.org/officeDocument/2006/relationships/tags" Target="../tags/tag256.xml"/><Relationship Id="rId40" Type="http://schemas.openxmlformats.org/officeDocument/2006/relationships/tags" Target="../tags/tag259.xml"/><Relationship Id="rId45" Type="http://schemas.openxmlformats.org/officeDocument/2006/relationships/tags" Target="../tags/tag264.xml"/><Relationship Id="rId53" Type="http://schemas.openxmlformats.org/officeDocument/2006/relationships/tags" Target="../tags/tag272.xml"/><Relationship Id="rId58" Type="http://schemas.openxmlformats.org/officeDocument/2006/relationships/tags" Target="../tags/tag277.xml"/><Relationship Id="rId66" Type="http://schemas.openxmlformats.org/officeDocument/2006/relationships/tags" Target="../tags/tag285.xml"/><Relationship Id="rId5" Type="http://schemas.openxmlformats.org/officeDocument/2006/relationships/tags" Target="../tags/tag224.xml"/><Relationship Id="rId61" Type="http://schemas.openxmlformats.org/officeDocument/2006/relationships/tags" Target="../tags/tag280.xml"/><Relationship Id="rId19" Type="http://schemas.openxmlformats.org/officeDocument/2006/relationships/tags" Target="../tags/tag238.xml"/><Relationship Id="rId14" Type="http://schemas.openxmlformats.org/officeDocument/2006/relationships/tags" Target="../tags/tag233.xml"/><Relationship Id="rId22" Type="http://schemas.openxmlformats.org/officeDocument/2006/relationships/tags" Target="../tags/tag241.xml"/><Relationship Id="rId27" Type="http://schemas.openxmlformats.org/officeDocument/2006/relationships/tags" Target="../tags/tag246.xml"/><Relationship Id="rId30" Type="http://schemas.openxmlformats.org/officeDocument/2006/relationships/tags" Target="../tags/tag249.xml"/><Relationship Id="rId35" Type="http://schemas.openxmlformats.org/officeDocument/2006/relationships/tags" Target="../tags/tag254.xml"/><Relationship Id="rId43" Type="http://schemas.openxmlformats.org/officeDocument/2006/relationships/tags" Target="../tags/tag262.xml"/><Relationship Id="rId48" Type="http://schemas.openxmlformats.org/officeDocument/2006/relationships/tags" Target="../tags/tag267.xml"/><Relationship Id="rId56" Type="http://schemas.openxmlformats.org/officeDocument/2006/relationships/tags" Target="../tags/tag275.xml"/><Relationship Id="rId64" Type="http://schemas.openxmlformats.org/officeDocument/2006/relationships/tags" Target="../tags/tag283.xml"/><Relationship Id="rId69" Type="http://schemas.openxmlformats.org/officeDocument/2006/relationships/tags" Target="../tags/tag288.xml"/><Relationship Id="rId8" Type="http://schemas.openxmlformats.org/officeDocument/2006/relationships/tags" Target="../tags/tag227.xml"/><Relationship Id="rId51" Type="http://schemas.openxmlformats.org/officeDocument/2006/relationships/tags" Target="../tags/tag270.xml"/><Relationship Id="rId3" Type="http://schemas.openxmlformats.org/officeDocument/2006/relationships/tags" Target="../tags/tag222.xml"/><Relationship Id="rId12" Type="http://schemas.openxmlformats.org/officeDocument/2006/relationships/tags" Target="../tags/tag231.xml"/><Relationship Id="rId17" Type="http://schemas.openxmlformats.org/officeDocument/2006/relationships/tags" Target="../tags/tag236.xml"/><Relationship Id="rId25" Type="http://schemas.openxmlformats.org/officeDocument/2006/relationships/tags" Target="../tags/tag244.xml"/><Relationship Id="rId33" Type="http://schemas.openxmlformats.org/officeDocument/2006/relationships/tags" Target="../tags/tag252.xml"/><Relationship Id="rId38" Type="http://schemas.openxmlformats.org/officeDocument/2006/relationships/tags" Target="../tags/tag257.xml"/><Relationship Id="rId46" Type="http://schemas.openxmlformats.org/officeDocument/2006/relationships/tags" Target="../tags/tag265.xml"/><Relationship Id="rId59" Type="http://schemas.openxmlformats.org/officeDocument/2006/relationships/tags" Target="../tags/tag278.xml"/><Relationship Id="rId67" Type="http://schemas.openxmlformats.org/officeDocument/2006/relationships/tags" Target="../tags/tag286.xml"/><Relationship Id="rId20" Type="http://schemas.openxmlformats.org/officeDocument/2006/relationships/tags" Target="../tags/tag239.xml"/><Relationship Id="rId41" Type="http://schemas.openxmlformats.org/officeDocument/2006/relationships/tags" Target="../tags/tag260.xml"/><Relationship Id="rId54" Type="http://schemas.openxmlformats.org/officeDocument/2006/relationships/tags" Target="../tags/tag273.xml"/><Relationship Id="rId62" Type="http://schemas.openxmlformats.org/officeDocument/2006/relationships/tags" Target="../tags/tag281.xml"/><Relationship Id="rId70" Type="http://schemas.openxmlformats.org/officeDocument/2006/relationships/slideLayout" Target="../slideLayouts/slideLayout4.xml"/><Relationship Id="rId1" Type="http://schemas.openxmlformats.org/officeDocument/2006/relationships/tags" Target="../tags/tag220.xml"/><Relationship Id="rId6" Type="http://schemas.openxmlformats.org/officeDocument/2006/relationships/tags" Target="../tags/tag225.xml"/><Relationship Id="rId15" Type="http://schemas.openxmlformats.org/officeDocument/2006/relationships/tags" Target="../tags/tag234.xml"/><Relationship Id="rId23" Type="http://schemas.openxmlformats.org/officeDocument/2006/relationships/tags" Target="../tags/tag242.xml"/><Relationship Id="rId28" Type="http://schemas.openxmlformats.org/officeDocument/2006/relationships/tags" Target="../tags/tag247.xml"/><Relationship Id="rId36" Type="http://schemas.openxmlformats.org/officeDocument/2006/relationships/tags" Target="../tags/tag255.xml"/><Relationship Id="rId49" Type="http://schemas.openxmlformats.org/officeDocument/2006/relationships/tags" Target="../tags/tag268.xml"/><Relationship Id="rId57" Type="http://schemas.openxmlformats.org/officeDocument/2006/relationships/tags" Target="../tags/tag276.xml"/><Relationship Id="rId10" Type="http://schemas.openxmlformats.org/officeDocument/2006/relationships/tags" Target="../tags/tag229.xml"/><Relationship Id="rId31" Type="http://schemas.openxmlformats.org/officeDocument/2006/relationships/tags" Target="../tags/tag250.xml"/><Relationship Id="rId44" Type="http://schemas.openxmlformats.org/officeDocument/2006/relationships/tags" Target="../tags/tag263.xml"/><Relationship Id="rId52" Type="http://schemas.openxmlformats.org/officeDocument/2006/relationships/tags" Target="../tags/tag271.xml"/><Relationship Id="rId60" Type="http://schemas.openxmlformats.org/officeDocument/2006/relationships/tags" Target="../tags/tag279.xml"/><Relationship Id="rId65" Type="http://schemas.openxmlformats.org/officeDocument/2006/relationships/tags" Target="../tags/tag284.xml"/><Relationship Id="rId4" Type="http://schemas.openxmlformats.org/officeDocument/2006/relationships/tags" Target="../tags/tag223.xml"/><Relationship Id="rId9" Type="http://schemas.openxmlformats.org/officeDocument/2006/relationships/tags" Target="../tags/tag228.xml"/><Relationship Id="rId13" Type="http://schemas.openxmlformats.org/officeDocument/2006/relationships/tags" Target="../tags/tag232.xml"/><Relationship Id="rId18" Type="http://schemas.openxmlformats.org/officeDocument/2006/relationships/tags" Target="../tags/tag237.xml"/><Relationship Id="rId39" Type="http://schemas.openxmlformats.org/officeDocument/2006/relationships/tags" Target="../tags/tag258.xml"/><Relationship Id="rId34" Type="http://schemas.openxmlformats.org/officeDocument/2006/relationships/tags" Target="../tags/tag253.xml"/><Relationship Id="rId50" Type="http://schemas.openxmlformats.org/officeDocument/2006/relationships/tags" Target="../tags/tag269.xml"/><Relationship Id="rId55" Type="http://schemas.openxmlformats.org/officeDocument/2006/relationships/tags" Target="../tags/tag27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43497DF9-C4DB-FD9B-579F-F57544787613}"/>
              </a:ext>
            </a:extLst>
          </p:cNvPr>
          <p:cNvSpPr txBox="1">
            <a:spLocks/>
          </p:cNvSpPr>
          <p:nvPr/>
        </p:nvSpPr>
        <p:spPr>
          <a:xfrm>
            <a:off x="4563353" y="106104"/>
            <a:ext cx="3065293" cy="529901"/>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3" name="Text Placeholder 3">
            <a:extLst>
              <a:ext uri="{FF2B5EF4-FFF2-40B4-BE49-F238E27FC236}">
                <a16:creationId xmlns:a16="http://schemas.microsoft.com/office/drawing/2014/main" id="{5B5CA933-6659-DB1B-58D4-6C967621FD01}"/>
              </a:ext>
            </a:extLst>
          </p:cNvPr>
          <p:cNvSpPr txBox="1">
            <a:spLocks/>
          </p:cNvSpPr>
          <p:nvPr/>
        </p:nvSpPr>
        <p:spPr>
          <a:xfrm>
            <a:off x="132080" y="6312861"/>
            <a:ext cx="1872474" cy="439035"/>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4" name="Text Placeholder 3">
            <a:extLst>
              <a:ext uri="{FF2B5EF4-FFF2-40B4-BE49-F238E27FC236}">
                <a16:creationId xmlns:a16="http://schemas.microsoft.com/office/drawing/2014/main" id="{E5228254-9A0D-0FCB-9486-F59C1E8AD825}"/>
              </a:ext>
            </a:extLst>
          </p:cNvPr>
          <p:cNvSpPr txBox="1">
            <a:spLocks/>
          </p:cNvSpPr>
          <p:nvPr/>
        </p:nvSpPr>
        <p:spPr>
          <a:xfrm>
            <a:off x="5319206" y="1492341"/>
            <a:ext cx="1914714" cy="439035"/>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- 15</a:t>
            </a:r>
          </a:p>
        </p:txBody>
      </p:sp>
      <p:sp>
        <p:nvSpPr>
          <p:cNvPr id="6" name="Text Placeholder 3">
            <a:extLst>
              <a:ext uri="{FF2B5EF4-FFF2-40B4-BE49-F238E27FC236}">
                <a16:creationId xmlns:a16="http://schemas.microsoft.com/office/drawing/2014/main" id="{8A5DF4B8-3B21-471C-AB4D-656E238C2999}"/>
              </a:ext>
            </a:extLst>
          </p:cNvPr>
          <p:cNvSpPr txBox="1">
            <a:spLocks/>
          </p:cNvSpPr>
          <p:nvPr/>
        </p:nvSpPr>
        <p:spPr>
          <a:xfrm>
            <a:off x="2323113" y="799377"/>
            <a:ext cx="7522623" cy="439035"/>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7" name="Text Placeholder 3">
            <a:extLst>
              <a:ext uri="{FF2B5EF4-FFF2-40B4-BE49-F238E27FC236}">
                <a16:creationId xmlns:a16="http://schemas.microsoft.com/office/drawing/2014/main" id="{80D7BEAD-585D-AF13-F52C-2E855CB10A6F}"/>
              </a:ext>
            </a:extLst>
          </p:cNvPr>
          <p:cNvSpPr txBox="1">
            <a:spLocks/>
          </p:cNvSpPr>
          <p:nvPr/>
        </p:nvSpPr>
        <p:spPr>
          <a:xfrm>
            <a:off x="132080" y="106104"/>
            <a:ext cx="1781034" cy="333167"/>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2.02</a:t>
            </a:r>
          </a:p>
        </p:txBody>
      </p:sp>
      <p:sp>
        <p:nvSpPr>
          <p:cNvPr id="5" name="Text Placeholder 3">
            <a:extLst>
              <a:ext uri="{FF2B5EF4-FFF2-40B4-BE49-F238E27FC236}">
                <a16:creationId xmlns:a16="http://schemas.microsoft.com/office/drawing/2014/main" id="{DF1EEA5E-B691-DA45-CC86-2D7470363650}"/>
              </a:ext>
            </a:extLst>
          </p:cNvPr>
          <p:cNvSpPr txBox="1">
            <a:spLocks/>
          </p:cNvSpPr>
          <p:nvPr/>
        </p:nvSpPr>
        <p:spPr>
          <a:xfrm>
            <a:off x="9038202" y="6408357"/>
            <a:ext cx="311256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Colossus </a:t>
            </a:r>
            <a:r>
              <a:rPr lang="en-US" sz="2400" dirty="0" err="1">
                <a:solidFill>
                  <a:schemeClr val="bg1"/>
                </a:solidFill>
              </a:rPr>
              <a:t>MkII</a:t>
            </a:r>
            <a:r>
              <a:rPr lang="en-US" sz="2400" dirty="0">
                <a:solidFill>
                  <a:schemeClr val="bg1"/>
                </a:solidFill>
              </a:rPr>
              <a:t> - 1944</a:t>
            </a:r>
          </a:p>
        </p:txBody>
      </p:sp>
    </p:spTree>
    <p:extLst>
      <p:ext uri="{BB962C8B-B14F-4D97-AF65-F5344CB8AC3E}">
        <p14:creationId xmlns:p14="http://schemas.microsoft.com/office/powerpoint/2010/main" val="4161750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6D1104-0A20-3EE2-2B1D-AE5BACEBA832}"/>
              </a:ext>
            </a:extLst>
          </p:cNvPr>
          <p:cNvSpPr>
            <a:spLocks noGrp="1"/>
          </p:cNvSpPr>
          <p:nvPr>
            <p:ph type="title"/>
          </p:nvPr>
        </p:nvSpPr>
        <p:spPr/>
        <p:txBody>
          <a:bodyPr/>
          <a:lstStyle/>
          <a:p>
            <a:r>
              <a:rPr lang="en-US" dirty="0"/>
              <a:t>Preview: Writing an ARM32 function</a:t>
            </a:r>
          </a:p>
        </p:txBody>
      </p:sp>
      <p:sp>
        <p:nvSpPr>
          <p:cNvPr id="4" name="Rounded Rectangle 3">
            <a:extLst>
              <a:ext uri="{FF2B5EF4-FFF2-40B4-BE49-F238E27FC236}">
                <a16:creationId xmlns:a16="http://schemas.microsoft.com/office/drawing/2014/main" id="{16692AE5-53CB-622A-C25F-6891E853A663}"/>
              </a:ext>
            </a:extLst>
          </p:cNvPr>
          <p:cNvSpPr/>
          <p:nvPr/>
        </p:nvSpPr>
        <p:spPr bwMode="auto">
          <a:xfrm>
            <a:off x="364756" y="904284"/>
            <a:ext cx="4162057" cy="313539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#include &lt;</a:t>
            </a:r>
            <a:r>
              <a:rPr lang="en-US" sz="1600" dirty="0" err="1">
                <a:solidFill>
                  <a:srgbClr val="000000"/>
                </a:solidFill>
                <a:effectLst/>
                <a:latin typeface="Menlo" panose="020B0609030804020204" pitchFamily="49" charset="0"/>
              </a:rPr>
              <a:t>stdlib.h</a:t>
            </a:r>
            <a:r>
              <a:rPr lang="en-US" sz="1600" dirty="0">
                <a:solidFill>
                  <a:srgbClr val="000000"/>
                </a:solidFill>
                <a:effectLst/>
                <a:latin typeface="Menlo" panose="020B0609030804020204" pitchFamily="49" charset="0"/>
              </a:rPr>
              <a:t>&gt;</a:t>
            </a:r>
          </a:p>
          <a:p>
            <a:r>
              <a:rPr lang="en-US" sz="1600" dirty="0">
                <a:solidFill>
                  <a:srgbClr val="000000"/>
                </a:solidFill>
                <a:effectLst/>
                <a:latin typeface="Menlo" panose="020B0609030804020204" pitchFamily="49" charset="0"/>
              </a:rPr>
              <a:t>#include &lt;</a:t>
            </a:r>
            <a:r>
              <a:rPr lang="en-US" sz="1600" dirty="0" err="1">
                <a:solidFill>
                  <a:srgbClr val="000000"/>
                </a:solidFill>
                <a:effectLst/>
                <a:latin typeface="Menlo" panose="020B0609030804020204" pitchFamily="49" charset="0"/>
              </a:rPr>
              <a:t>stdio.h</a:t>
            </a:r>
            <a:r>
              <a:rPr lang="en-US" sz="1600" dirty="0">
                <a:solidFill>
                  <a:srgbClr val="000000"/>
                </a:solidFill>
                <a:effectLst/>
                <a:latin typeface="Menlo" panose="020B0609030804020204" pitchFamily="49" charset="0"/>
              </a:rPr>
              <a:t>&gt;</a:t>
            </a:r>
          </a:p>
          <a:p>
            <a:r>
              <a:rPr lang="en-US" sz="1600" dirty="0">
                <a:solidFill>
                  <a:srgbClr val="000000"/>
                </a:solidFill>
                <a:effectLst/>
                <a:latin typeface="Menlo" panose="020B0609030804020204" pitchFamily="49" charset="0"/>
              </a:rPr>
              <a:t>#include "sum4.h"</a:t>
            </a:r>
          </a:p>
          <a:p>
            <a:r>
              <a:rPr lang="en-US" sz="1600" dirty="0">
                <a:solidFill>
                  <a:srgbClr val="000000"/>
                </a:solidFill>
                <a:effectLst/>
                <a:latin typeface="Menlo" panose="020B0609030804020204" pitchFamily="49" charset="0"/>
              </a:rPr>
              <a:t>int main()</a:t>
            </a:r>
          </a:p>
          <a:p>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int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 = sum4(1,2,3,4);</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printf</a:t>
            </a:r>
            <a:r>
              <a:rPr lang="en-US" sz="1600" dirty="0">
                <a:solidFill>
                  <a:srgbClr val="000000"/>
                </a:solidFill>
                <a:effectLst/>
                <a:latin typeface="Menlo" panose="020B0609030804020204" pitchFamily="49" charset="0"/>
              </a:rPr>
              <a:t>("%d\n",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return EXIT_SUCCESS;</a:t>
            </a:r>
          </a:p>
          <a:p>
            <a:r>
              <a:rPr lang="en-US" sz="1600" dirty="0">
                <a:solidFill>
                  <a:srgbClr val="000000"/>
                </a:solidFill>
                <a:effectLst/>
                <a:latin typeface="Menlo" panose="020B0609030804020204" pitchFamily="49" charset="0"/>
              </a:rPr>
              <a:t>}</a:t>
            </a:r>
          </a:p>
        </p:txBody>
      </p:sp>
      <p:sp>
        <p:nvSpPr>
          <p:cNvPr id="5" name="Rounded Rectangle 4">
            <a:extLst>
              <a:ext uri="{FF2B5EF4-FFF2-40B4-BE49-F238E27FC236}">
                <a16:creationId xmlns:a16="http://schemas.microsoft.com/office/drawing/2014/main" id="{DF2067FC-72FE-622A-9CFC-16F9FA3FDB76}"/>
              </a:ext>
            </a:extLst>
          </p:cNvPr>
          <p:cNvSpPr/>
          <p:nvPr/>
        </p:nvSpPr>
        <p:spPr bwMode="auto">
          <a:xfrm>
            <a:off x="364757" y="4148669"/>
            <a:ext cx="4162057" cy="262866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ifndef</a:t>
            </a:r>
            <a:r>
              <a:rPr lang="en-US" sz="1600" dirty="0">
                <a:solidFill>
                  <a:srgbClr val="000000"/>
                </a:solidFill>
                <a:effectLst/>
                <a:latin typeface="Menlo" panose="020B0609030804020204" pitchFamily="49" charset="0"/>
              </a:rPr>
              <a:t> SUM4_H</a:t>
            </a:r>
          </a:p>
          <a:p>
            <a:r>
              <a:rPr lang="en-US" sz="1600" dirty="0">
                <a:solidFill>
                  <a:srgbClr val="000000"/>
                </a:solidFill>
                <a:effectLst/>
                <a:latin typeface="Menlo" panose="020B0609030804020204" pitchFamily="49" charset="0"/>
              </a:rPr>
              <a:t>#define SUM4_H</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ifndef</a:t>
            </a:r>
            <a:r>
              <a:rPr lang="en-US" sz="1600" dirty="0">
                <a:solidFill>
                  <a:srgbClr val="000000"/>
                </a:solidFill>
                <a:effectLst/>
                <a:latin typeface="Menlo" panose="020B0609030804020204" pitchFamily="49" charset="0"/>
              </a:rPr>
              <a:t> __ASSEMBLER__</a:t>
            </a:r>
          </a:p>
          <a:p>
            <a:r>
              <a:rPr lang="en-US" sz="1600" dirty="0">
                <a:solidFill>
                  <a:srgbClr val="000000"/>
                </a:solidFill>
                <a:effectLst/>
                <a:latin typeface="Menlo" panose="020B0609030804020204" pitchFamily="49" charset="0"/>
              </a:rPr>
              <a:t>int sum4(int, int, int, int);</a:t>
            </a:r>
          </a:p>
          <a:p>
            <a:r>
              <a:rPr lang="en-US" sz="1600" dirty="0">
                <a:solidFill>
                  <a:srgbClr val="000000"/>
                </a:solidFill>
                <a:effectLst/>
                <a:latin typeface="Menlo" panose="020B0609030804020204" pitchFamily="49" charset="0"/>
              </a:rPr>
              <a:t>#else</a:t>
            </a:r>
          </a:p>
          <a:p>
            <a:r>
              <a:rPr lang="en-US" sz="1600" dirty="0">
                <a:solidFill>
                  <a:srgbClr val="000000"/>
                </a:solidFill>
                <a:effectLst/>
                <a:latin typeface="Menlo" panose="020B0609030804020204" pitchFamily="49" charset="0"/>
              </a:rPr>
              <a:t>.extern sum4</a:t>
            </a:r>
          </a:p>
          <a:p>
            <a:r>
              <a:rPr lang="en-US" sz="1600" dirty="0">
                <a:solidFill>
                  <a:srgbClr val="000000"/>
                </a:solidFill>
                <a:effectLst/>
                <a:latin typeface="Menlo" panose="020B0609030804020204" pitchFamily="49" charset="0"/>
              </a:rPr>
              <a:t>#endif</a:t>
            </a:r>
          </a:p>
          <a:p>
            <a:endParaRPr lang="en-US" sz="1600" dirty="0">
              <a:solidFill>
                <a:srgbClr val="000000"/>
              </a:solidFill>
              <a:latin typeface="Menlo" panose="020B0609030804020204" pitchFamily="49" charset="0"/>
            </a:endParaRPr>
          </a:p>
          <a:p>
            <a:r>
              <a:rPr lang="en-US" sz="1600" dirty="0">
                <a:solidFill>
                  <a:srgbClr val="000000"/>
                </a:solidFill>
                <a:effectLst/>
                <a:latin typeface="Menlo" panose="020B0609030804020204" pitchFamily="49" charset="0"/>
              </a:rPr>
              <a:t>#endif</a:t>
            </a:r>
          </a:p>
        </p:txBody>
      </p:sp>
      <p:sp>
        <p:nvSpPr>
          <p:cNvPr id="6" name="Rounded Rectangle 5">
            <a:extLst>
              <a:ext uri="{FF2B5EF4-FFF2-40B4-BE49-F238E27FC236}">
                <a16:creationId xmlns:a16="http://schemas.microsoft.com/office/drawing/2014/main" id="{68546E7B-6051-8650-1773-359355326960}"/>
              </a:ext>
            </a:extLst>
          </p:cNvPr>
          <p:cNvSpPr/>
          <p:nvPr/>
        </p:nvSpPr>
        <p:spPr bwMode="auto">
          <a:xfrm>
            <a:off x="4905696" y="795291"/>
            <a:ext cx="5518984" cy="592240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#include "sum4.h"</a:t>
            </a:r>
          </a:p>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.global sum4</a:t>
            </a:r>
          </a:p>
          <a:p>
            <a:r>
              <a:rPr lang="en-US" sz="1600" dirty="0">
                <a:solidFill>
                  <a:srgbClr val="000000"/>
                </a:solidFill>
                <a:effectLst/>
                <a:latin typeface="Menlo" panose="020B0609030804020204" pitchFamily="49" charset="0"/>
              </a:rPr>
              <a:t>    </a:t>
            </a:r>
            <a:r>
              <a:rPr lang="en-US" sz="1600" dirty="0">
                <a:solidFill>
                  <a:srgbClr val="FF0000"/>
                </a:solidFill>
                <a:effectLst/>
                <a:latin typeface="Menlo" panose="020B0609030804020204" pitchFamily="49" charset="0"/>
              </a:rPr>
              <a:t>.type</a:t>
            </a:r>
            <a:r>
              <a:rPr lang="en-US" sz="1600" dirty="0">
                <a:solidFill>
                  <a:srgbClr val="000000"/>
                </a:solidFill>
                <a:effectLst/>
                <a:latin typeface="Menlo" panose="020B0609030804020204" pitchFamily="49" charset="0"/>
              </a:rPr>
              <a:t>   sum4,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28</a:t>
            </a:r>
          </a:p>
          <a:p>
            <a:r>
              <a:rPr lang="en-US" sz="1600" dirty="0">
                <a:solidFill>
                  <a:srgbClr val="000000"/>
                </a:solidFill>
                <a:effectLst/>
                <a:latin typeface="Menlo" panose="020B0609030804020204" pitchFamily="49" charset="0"/>
              </a:rPr>
              <a:t>    // r0 = sum4(r0, r1, r2, r3)</a:t>
            </a:r>
          </a:p>
          <a:p>
            <a:r>
              <a:rPr lang="en-US" sz="1600" dirty="0">
                <a:solidFill>
                  <a:srgbClr val="000000"/>
                </a:solidFill>
                <a:effectLst/>
                <a:latin typeface="Menlo" panose="020B0609030804020204" pitchFamily="49" charset="0"/>
              </a:rPr>
              <a:t>sum4:</a:t>
            </a:r>
          </a:p>
          <a:p>
            <a:r>
              <a:rPr lang="en-US" sz="1600" dirty="0">
                <a:solidFill>
                  <a:srgbClr val="000000"/>
                </a:solidFill>
                <a:effectLst/>
                <a:latin typeface="Menlo" panose="020B0609030804020204" pitchFamily="49" charset="0"/>
              </a:rPr>
              <a:t>    push    {r4-r9,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r1</a:t>
            </a:r>
          </a:p>
          <a:p>
            <a:r>
              <a:rPr lang="en-US" sz="1600" dirty="0">
                <a:solidFill>
                  <a:srgbClr val="000000"/>
                </a:solidFill>
                <a:effectLst/>
                <a:latin typeface="Menlo" panose="020B0609030804020204" pitchFamily="49" charset="0"/>
              </a:rPr>
              <a:t>    add     r0, r0, r2</a:t>
            </a:r>
          </a:p>
          <a:p>
            <a:r>
              <a:rPr lang="en-US" sz="1600" dirty="0">
                <a:solidFill>
                  <a:srgbClr val="000000"/>
                </a:solidFill>
                <a:effectLst/>
                <a:latin typeface="Menlo" panose="020B0609030804020204" pitchFamily="49" charset="0"/>
              </a:rPr>
              <a:t>    add     r0, r0, r3</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{r4-r9,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sum4, (. - sum4)</a:t>
            </a:r>
          </a:p>
          <a:p>
            <a:r>
              <a:rPr lang="en-US" sz="1600" dirty="0">
                <a:solidFill>
                  <a:srgbClr val="000000"/>
                </a:solidFill>
                <a:effectLst/>
                <a:latin typeface="Menlo" panose="020B0609030804020204" pitchFamily="49" charset="0"/>
              </a:rPr>
              <a:t>    .section .note.GNU-stack,"",%</a:t>
            </a:r>
            <a:r>
              <a:rPr lang="en-US" sz="1600" dirty="0" err="1">
                <a:solidFill>
                  <a:srgbClr val="000000"/>
                </a:solidFill>
                <a:effectLst/>
                <a:latin typeface="Menlo" panose="020B0609030804020204" pitchFamily="49" charset="0"/>
              </a:rPr>
              <a:t>progbits</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.end</a:t>
            </a:r>
          </a:p>
        </p:txBody>
      </p:sp>
      <p:sp>
        <p:nvSpPr>
          <p:cNvPr id="7" name="Rounded Rectangle 6">
            <a:extLst>
              <a:ext uri="{FF2B5EF4-FFF2-40B4-BE49-F238E27FC236}">
                <a16:creationId xmlns:a16="http://schemas.microsoft.com/office/drawing/2014/main" id="{EEA21AE8-E0A6-57FF-D056-E215E405E265}"/>
              </a:ext>
            </a:extLst>
          </p:cNvPr>
          <p:cNvSpPr/>
          <p:nvPr/>
        </p:nvSpPr>
        <p:spPr bwMode="auto">
          <a:xfrm>
            <a:off x="8213113" y="904284"/>
            <a:ext cx="3801043" cy="136183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-Wall -</a:t>
            </a:r>
            <a:r>
              <a:rPr lang="en-US" sz="1600" dirty="0" err="1">
                <a:solidFill>
                  <a:srgbClr val="000000"/>
                </a:solidFill>
                <a:effectLst/>
                <a:latin typeface="Menlo" panose="020B0609030804020204" pitchFamily="49" charset="0"/>
              </a:rPr>
              <a:t>Wextra</a:t>
            </a:r>
            <a:r>
              <a:rPr lang="en-US" sz="1600" dirty="0">
                <a:solidFill>
                  <a:srgbClr val="000000"/>
                </a:solidFill>
                <a:effectLst/>
                <a:latin typeface="Menlo" panose="020B0609030804020204" pitchFamily="49" charset="0"/>
              </a:rPr>
              <a:t> -c </a:t>
            </a:r>
            <a:r>
              <a:rPr lang="en-US" sz="1600" dirty="0" err="1">
                <a:solidFill>
                  <a:srgbClr val="000000"/>
                </a:solidFill>
                <a:effectLst/>
                <a:latin typeface="Menlo" panose="020B0609030804020204" pitchFamily="49" charset="0"/>
              </a:rPr>
              <a:t>main.c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-c sum4.S</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sum4.o </a:t>
            </a:r>
            <a:r>
              <a:rPr lang="en-US" sz="1600" dirty="0" err="1">
                <a:solidFill>
                  <a:srgbClr val="000000"/>
                </a:solidFill>
                <a:effectLst/>
                <a:latin typeface="Menlo" panose="020B0609030804020204" pitchFamily="49" charset="0"/>
              </a:rPr>
              <a:t>main.o</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a.out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10</a:t>
            </a:r>
          </a:p>
        </p:txBody>
      </p:sp>
    </p:spTree>
    <p:extLst>
      <p:ext uri="{BB962C8B-B14F-4D97-AF65-F5344CB8AC3E}">
        <p14:creationId xmlns:p14="http://schemas.microsoft.com/office/powerpoint/2010/main" val="14576409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65D3E285-C8BE-D449-A79B-D53DFFFCBDB7}"/>
              </a:ext>
            </a:extLst>
          </p:cNvPr>
          <p:cNvSpPr/>
          <p:nvPr/>
        </p:nvSpPr>
        <p:spPr>
          <a:xfrm>
            <a:off x="786499" y="930021"/>
            <a:ext cx="10806511" cy="170901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715294"/>
          </a:xfrm>
        </p:spPr>
        <p:txBody>
          <a:bodyPr/>
          <a:lstStyle/>
          <a:p>
            <a:r>
              <a:rPr lang="en-US" dirty="0"/>
              <a:t>Store a Byte, Half-word, Word</a:t>
            </a:r>
          </a:p>
        </p:txBody>
      </p:sp>
      <p:sp>
        <p:nvSpPr>
          <p:cNvPr id="48" name="Rectangle 47">
            <a:extLst>
              <a:ext uri="{FF2B5EF4-FFF2-40B4-BE49-F238E27FC236}">
                <a16:creationId xmlns:a16="http://schemas.microsoft.com/office/drawing/2014/main" id="{CA897CB7-6820-2A40-99B8-D9C63FD6AF73}"/>
              </a:ext>
            </a:extLst>
          </p:cNvPr>
          <p:cNvSpPr/>
          <p:nvPr/>
        </p:nvSpPr>
        <p:spPr>
          <a:xfrm>
            <a:off x="7058335" y="536246"/>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0x20</a:t>
            </a:r>
          </a:p>
        </p:txBody>
      </p:sp>
      <p:sp>
        <p:nvSpPr>
          <p:cNvPr id="49" name="Rectangle 48">
            <a:extLst>
              <a:ext uri="{FF2B5EF4-FFF2-40B4-BE49-F238E27FC236}">
                <a16:creationId xmlns:a16="http://schemas.microsoft.com/office/drawing/2014/main" id="{DF0DACDB-82DB-3B4E-8982-AF0223B3AB61}"/>
              </a:ext>
            </a:extLst>
          </p:cNvPr>
          <p:cNvSpPr/>
          <p:nvPr/>
        </p:nvSpPr>
        <p:spPr>
          <a:xfrm>
            <a:off x="7993891"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929447"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865003" y="536244"/>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314680" y="145154"/>
            <a:ext cx="3687228"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initial value in r0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4964732" y="2228541"/>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297118" y="2228541"/>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96695" y="864174"/>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305204" y="117920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786500" y="184455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66" name="Rectangle 65">
            <a:extLst>
              <a:ext uri="{FF2B5EF4-FFF2-40B4-BE49-F238E27FC236}">
                <a16:creationId xmlns:a16="http://schemas.microsoft.com/office/drawing/2014/main" id="{8DD3240B-42F4-BF4A-9159-0648C884846D}"/>
              </a:ext>
            </a:extLst>
          </p:cNvPr>
          <p:cNvSpPr/>
          <p:nvPr/>
        </p:nvSpPr>
        <p:spPr>
          <a:xfrm>
            <a:off x="1409186" y="19313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7" name="Rectangle 66">
            <a:extLst>
              <a:ext uri="{FF2B5EF4-FFF2-40B4-BE49-F238E27FC236}">
                <a16:creationId xmlns:a16="http://schemas.microsoft.com/office/drawing/2014/main" id="{96AE0B45-8921-894E-83A1-AB2A760C8897}"/>
              </a:ext>
            </a:extLst>
          </p:cNvPr>
          <p:cNvSpPr/>
          <p:nvPr/>
        </p:nvSpPr>
        <p:spPr>
          <a:xfrm>
            <a:off x="2344742" y="19313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8" name="Rectangle 67">
            <a:extLst>
              <a:ext uri="{FF2B5EF4-FFF2-40B4-BE49-F238E27FC236}">
                <a16:creationId xmlns:a16="http://schemas.microsoft.com/office/drawing/2014/main" id="{B0B1D5F7-BA14-4D4F-BE7A-A3D3ECD0BF11}"/>
              </a:ext>
            </a:extLst>
          </p:cNvPr>
          <p:cNvSpPr/>
          <p:nvPr/>
        </p:nvSpPr>
        <p:spPr>
          <a:xfrm>
            <a:off x="3280298" y="1931364"/>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9" name="Rectangle 68">
            <a:extLst>
              <a:ext uri="{FF2B5EF4-FFF2-40B4-BE49-F238E27FC236}">
                <a16:creationId xmlns:a16="http://schemas.microsoft.com/office/drawing/2014/main" id="{C11229E5-CD07-2743-AEAF-20C286991D0B}"/>
              </a:ext>
            </a:extLst>
          </p:cNvPr>
          <p:cNvSpPr/>
          <p:nvPr/>
        </p:nvSpPr>
        <p:spPr>
          <a:xfrm>
            <a:off x="4215854" y="19313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83" name="Rectangle 82">
            <a:extLst>
              <a:ext uri="{FF2B5EF4-FFF2-40B4-BE49-F238E27FC236}">
                <a16:creationId xmlns:a16="http://schemas.microsoft.com/office/drawing/2014/main" id="{5ABBBF29-83B2-B54E-86A7-216AD6E6CE0D}"/>
              </a:ext>
            </a:extLst>
          </p:cNvPr>
          <p:cNvSpPr/>
          <p:nvPr/>
        </p:nvSpPr>
        <p:spPr>
          <a:xfrm>
            <a:off x="8552746" y="190661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84" name="Rectangle 83">
            <a:extLst>
              <a:ext uri="{FF2B5EF4-FFF2-40B4-BE49-F238E27FC236}">
                <a16:creationId xmlns:a16="http://schemas.microsoft.com/office/drawing/2014/main" id="{8B85CA74-6867-BF49-AAAB-27B50ABDDFEF}"/>
              </a:ext>
            </a:extLst>
          </p:cNvPr>
          <p:cNvSpPr/>
          <p:nvPr/>
        </p:nvSpPr>
        <p:spPr>
          <a:xfrm>
            <a:off x="8552746" y="15969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85" name="Rectangle 84">
            <a:extLst>
              <a:ext uri="{FF2B5EF4-FFF2-40B4-BE49-F238E27FC236}">
                <a16:creationId xmlns:a16="http://schemas.microsoft.com/office/drawing/2014/main" id="{2AA9350B-5531-F84A-B122-8DC9D5C390B3}"/>
              </a:ext>
            </a:extLst>
          </p:cNvPr>
          <p:cNvSpPr/>
          <p:nvPr/>
        </p:nvSpPr>
        <p:spPr>
          <a:xfrm>
            <a:off x="8552746" y="1284835"/>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86" name="TextBox 85">
            <a:extLst>
              <a:ext uri="{FF2B5EF4-FFF2-40B4-BE49-F238E27FC236}">
                <a16:creationId xmlns:a16="http://schemas.microsoft.com/office/drawing/2014/main" id="{509A7FEF-C0F9-1248-B035-AFD2D0228607}"/>
              </a:ext>
            </a:extLst>
          </p:cNvPr>
          <p:cNvSpPr txBox="1"/>
          <p:nvPr/>
        </p:nvSpPr>
        <p:spPr>
          <a:xfrm>
            <a:off x="7134802" y="226237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87" name="TextBox 86">
            <a:extLst>
              <a:ext uri="{FF2B5EF4-FFF2-40B4-BE49-F238E27FC236}">
                <a16:creationId xmlns:a16="http://schemas.microsoft.com/office/drawing/2014/main" id="{58FBFED6-0233-354B-8801-21275A49045A}"/>
              </a:ext>
            </a:extLst>
          </p:cNvPr>
          <p:cNvSpPr txBox="1"/>
          <p:nvPr/>
        </p:nvSpPr>
        <p:spPr>
          <a:xfrm>
            <a:off x="7122400" y="1965839"/>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8" name="TextBox 87">
            <a:extLst>
              <a:ext uri="{FF2B5EF4-FFF2-40B4-BE49-F238E27FC236}">
                <a16:creationId xmlns:a16="http://schemas.microsoft.com/office/drawing/2014/main" id="{146EEB45-D9E7-3648-947D-9F55268E6BB2}"/>
              </a:ext>
            </a:extLst>
          </p:cNvPr>
          <p:cNvSpPr txBox="1"/>
          <p:nvPr/>
        </p:nvSpPr>
        <p:spPr>
          <a:xfrm>
            <a:off x="7134802" y="1615097"/>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9" name="TextBox 88">
            <a:extLst>
              <a:ext uri="{FF2B5EF4-FFF2-40B4-BE49-F238E27FC236}">
                <a16:creationId xmlns:a16="http://schemas.microsoft.com/office/drawing/2014/main" id="{5121F688-EE8F-B547-A4BF-BA3DB33FE0CA}"/>
              </a:ext>
            </a:extLst>
          </p:cNvPr>
          <p:cNvSpPr txBox="1"/>
          <p:nvPr/>
        </p:nvSpPr>
        <p:spPr>
          <a:xfrm>
            <a:off x="7134802" y="125192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grpSp>
        <p:nvGrpSpPr>
          <p:cNvPr id="8" name="Group 7">
            <a:extLst>
              <a:ext uri="{FF2B5EF4-FFF2-40B4-BE49-F238E27FC236}">
                <a16:creationId xmlns:a16="http://schemas.microsoft.com/office/drawing/2014/main" id="{8CD4C4C6-A9A8-EA4E-942B-9FA314EF5276}"/>
              </a:ext>
            </a:extLst>
          </p:cNvPr>
          <p:cNvGrpSpPr/>
          <p:nvPr/>
        </p:nvGrpSpPr>
        <p:grpSpPr>
          <a:xfrm>
            <a:off x="9907915" y="1284835"/>
            <a:ext cx="1770376" cy="1200329"/>
            <a:chOff x="10257763" y="1421465"/>
            <a:chExt cx="1770376" cy="1200329"/>
          </a:xfrm>
        </p:grpSpPr>
        <p:sp>
          <p:nvSpPr>
            <p:cNvPr id="72" name="TextBox 71">
              <a:extLst>
                <a:ext uri="{FF2B5EF4-FFF2-40B4-BE49-F238E27FC236}">
                  <a16:creationId xmlns:a16="http://schemas.microsoft.com/office/drawing/2014/main" id="{95493BAD-65A3-3C46-9D39-F9B0E2EB1653}"/>
                </a:ext>
              </a:extLst>
            </p:cNvPr>
            <p:cNvSpPr txBox="1"/>
            <p:nvPr/>
          </p:nvSpPr>
          <p:spPr>
            <a:xfrm>
              <a:off x="10528796" y="1421465"/>
              <a:ext cx="1499343" cy="1200329"/>
            </a:xfrm>
            <a:prstGeom prst="rect">
              <a:avLst/>
            </a:prstGeom>
            <a:noFill/>
          </p:spPr>
          <p:txBody>
            <a:bodyPr wrap="square" rtlCol="0">
              <a:spAutoFit/>
            </a:bodyPr>
            <a:lstStyle/>
            <a:p>
              <a:r>
                <a:rPr lang="en-US" dirty="0">
                  <a:solidFill>
                    <a:schemeClr val="accent1"/>
                  </a:solidFill>
                  <a:latin typeface="Consolas" panose="020B0609020204030204" pitchFamily="49" charset="0"/>
                  <a:cs typeface="Consolas" panose="020B0609020204030204" pitchFamily="49" charset="0"/>
                </a:rPr>
                <a:t>observe other bytes NOT altered</a:t>
              </a:r>
            </a:p>
          </p:txBody>
        </p:sp>
        <p:sp>
          <p:nvSpPr>
            <p:cNvPr id="73" name="Right Brace 72">
              <a:extLst>
                <a:ext uri="{FF2B5EF4-FFF2-40B4-BE49-F238E27FC236}">
                  <a16:creationId xmlns:a16="http://schemas.microsoft.com/office/drawing/2014/main" id="{54E672DA-09E9-8942-AD40-716BA4FB1E6F}"/>
                </a:ext>
              </a:extLst>
            </p:cNvPr>
            <p:cNvSpPr/>
            <p:nvPr/>
          </p:nvSpPr>
          <p:spPr>
            <a:xfrm>
              <a:off x="10257763" y="1421466"/>
              <a:ext cx="336563" cy="93386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1" name="TextBox 70">
            <a:extLst>
              <a:ext uri="{FF2B5EF4-FFF2-40B4-BE49-F238E27FC236}">
                <a16:creationId xmlns:a16="http://schemas.microsoft.com/office/drawing/2014/main" id="{C3DAD52F-1C11-E443-BE20-99063CE723FA}"/>
              </a:ext>
            </a:extLst>
          </p:cNvPr>
          <p:cNvSpPr txBox="1"/>
          <p:nvPr/>
        </p:nvSpPr>
        <p:spPr>
          <a:xfrm>
            <a:off x="7110506" y="930569"/>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5" name="TextBox 94">
            <a:extLst>
              <a:ext uri="{FF2B5EF4-FFF2-40B4-BE49-F238E27FC236}">
                <a16:creationId xmlns:a16="http://schemas.microsoft.com/office/drawing/2014/main" id="{2D8AA103-8124-FD41-8794-34385C157D7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7" name="Rectangle 96">
            <a:extLst>
              <a:ext uri="{FF2B5EF4-FFF2-40B4-BE49-F238E27FC236}">
                <a16:creationId xmlns:a16="http://schemas.microsoft.com/office/drawing/2014/main" id="{FEAA03B2-15CE-246E-751F-F5A849C8C0AC}"/>
              </a:ext>
            </a:extLst>
          </p:cNvPr>
          <p:cNvSpPr/>
          <p:nvPr/>
        </p:nvSpPr>
        <p:spPr>
          <a:xfrm>
            <a:off x="8564511" y="220640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6" name="Rectangle 95">
            <a:extLst>
              <a:ext uri="{FF2B5EF4-FFF2-40B4-BE49-F238E27FC236}">
                <a16:creationId xmlns:a16="http://schemas.microsoft.com/office/drawing/2014/main" id="{3FD8F0E0-5142-631B-9BC4-615F305E1FF1}"/>
              </a:ext>
            </a:extLst>
          </p:cNvPr>
          <p:cNvSpPr/>
          <p:nvPr/>
        </p:nvSpPr>
        <p:spPr>
          <a:xfrm>
            <a:off x="8592421" y="2216298"/>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nvGrpSpPr>
          <p:cNvPr id="12" name="Group 11">
            <a:extLst>
              <a:ext uri="{FF2B5EF4-FFF2-40B4-BE49-F238E27FC236}">
                <a16:creationId xmlns:a16="http://schemas.microsoft.com/office/drawing/2014/main" id="{27366429-44A0-E65D-A489-3159BC374175}"/>
              </a:ext>
            </a:extLst>
          </p:cNvPr>
          <p:cNvGrpSpPr/>
          <p:nvPr/>
        </p:nvGrpSpPr>
        <p:grpSpPr>
          <a:xfrm>
            <a:off x="780118" y="2848944"/>
            <a:ext cx="10812892" cy="1855244"/>
            <a:chOff x="780118" y="2848944"/>
            <a:chExt cx="10812892" cy="1855244"/>
          </a:xfrm>
        </p:grpSpPr>
        <p:sp>
          <p:nvSpPr>
            <p:cNvPr id="93" name="Rectangle 92">
              <a:extLst>
                <a:ext uri="{FF2B5EF4-FFF2-40B4-BE49-F238E27FC236}">
                  <a16:creationId xmlns:a16="http://schemas.microsoft.com/office/drawing/2014/main" id="{BA152C99-F972-AF43-9793-0374B5DA8C04}"/>
                </a:ext>
              </a:extLst>
            </p:cNvPr>
            <p:cNvSpPr/>
            <p:nvPr/>
          </p:nvSpPr>
          <p:spPr>
            <a:xfrm>
              <a:off x="786499" y="2920865"/>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7" name="TextBox 26">
              <a:extLst>
                <a:ext uri="{FF2B5EF4-FFF2-40B4-BE49-F238E27FC236}">
                  <a16:creationId xmlns:a16="http://schemas.microsoft.com/office/drawing/2014/main" id="{D70656FD-C8A5-0F42-93B8-B693B594E339}"/>
                </a:ext>
              </a:extLst>
            </p:cNvPr>
            <p:cNvSpPr txBox="1"/>
            <p:nvPr/>
          </p:nvSpPr>
          <p:spPr>
            <a:xfrm>
              <a:off x="4967184" y="4334856"/>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299570" y="4334856"/>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780118" y="394798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2259816" y="2848944"/>
              <a:ext cx="2903359"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2475122" y="3200618"/>
              <a:ext cx="2393604"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strh</a:t>
              </a:r>
              <a:r>
                <a:rPr lang="en-US" sz="2400" dirty="0">
                  <a:solidFill>
                    <a:schemeClr val="tx2"/>
                  </a:solidFill>
                  <a:latin typeface="Consolas" panose="020B0609020204030204" pitchFamily="49" charset="0"/>
                  <a:cs typeface="Consolas" panose="020B0609020204030204" pitchFamily="49" charset="0"/>
                </a:rPr>
                <a:t> r1, [r0]</a:t>
              </a:r>
            </a:p>
          </p:txBody>
        </p:sp>
        <p:sp>
          <p:nvSpPr>
            <p:cNvPr id="62" name="Rectangle 61">
              <a:extLst>
                <a:ext uri="{FF2B5EF4-FFF2-40B4-BE49-F238E27FC236}">
                  <a16:creationId xmlns:a16="http://schemas.microsoft.com/office/drawing/2014/main" id="{E3D9BFA2-C7FD-224A-BB7D-19AF586CACA8}"/>
                </a:ext>
              </a:extLst>
            </p:cNvPr>
            <p:cNvSpPr/>
            <p:nvPr/>
          </p:nvSpPr>
          <p:spPr>
            <a:xfrm>
              <a:off x="1420951" y="4034211"/>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3" name="Rectangle 62">
              <a:extLst>
                <a:ext uri="{FF2B5EF4-FFF2-40B4-BE49-F238E27FC236}">
                  <a16:creationId xmlns:a16="http://schemas.microsoft.com/office/drawing/2014/main" id="{9DDC4ACF-4C62-AE4F-9C87-77A916BD35D5}"/>
                </a:ext>
              </a:extLst>
            </p:cNvPr>
            <p:cNvSpPr/>
            <p:nvPr/>
          </p:nvSpPr>
          <p:spPr>
            <a:xfrm>
              <a:off x="2356507" y="4034210"/>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4" name="Rectangle 63">
              <a:extLst>
                <a:ext uri="{FF2B5EF4-FFF2-40B4-BE49-F238E27FC236}">
                  <a16:creationId xmlns:a16="http://schemas.microsoft.com/office/drawing/2014/main" id="{E7D96EE5-09F1-4B43-9B34-5BB0EF599B2D}"/>
                </a:ext>
              </a:extLst>
            </p:cNvPr>
            <p:cNvSpPr/>
            <p:nvPr/>
          </p:nvSpPr>
          <p:spPr>
            <a:xfrm>
              <a:off x="3292063" y="4034210"/>
              <a:ext cx="935556" cy="312087"/>
            </a:xfrm>
            <a:prstGeom prst="rect">
              <a:avLst/>
            </a:prstGeom>
            <a:solidFill>
              <a:srgbClr val="92D050">
                <a:alpha val="40066"/>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5" name="Rectangle 64">
              <a:extLst>
                <a:ext uri="{FF2B5EF4-FFF2-40B4-BE49-F238E27FC236}">
                  <a16:creationId xmlns:a16="http://schemas.microsoft.com/office/drawing/2014/main" id="{E1D046C5-169C-3549-B912-841715EF6CD6}"/>
                </a:ext>
              </a:extLst>
            </p:cNvPr>
            <p:cNvSpPr/>
            <p:nvPr/>
          </p:nvSpPr>
          <p:spPr>
            <a:xfrm>
              <a:off x="4227619" y="4034209"/>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6" name="Rectangle 75">
              <a:extLst>
                <a:ext uri="{FF2B5EF4-FFF2-40B4-BE49-F238E27FC236}">
                  <a16:creationId xmlns:a16="http://schemas.microsoft.com/office/drawing/2014/main" id="{2A7CA74A-4B8F-7043-88AA-56635ED5335E}"/>
                </a:ext>
              </a:extLst>
            </p:cNvPr>
            <p:cNvSpPr/>
            <p:nvPr/>
          </p:nvSpPr>
          <p:spPr>
            <a:xfrm>
              <a:off x="8552109" y="356060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77" name="Rectangle 76">
              <a:extLst>
                <a:ext uri="{FF2B5EF4-FFF2-40B4-BE49-F238E27FC236}">
                  <a16:creationId xmlns:a16="http://schemas.microsoft.com/office/drawing/2014/main" id="{BE7F7DA3-B1B1-9C46-B913-B3CE8D6E2F45}"/>
                </a:ext>
              </a:extLst>
            </p:cNvPr>
            <p:cNvSpPr/>
            <p:nvPr/>
          </p:nvSpPr>
          <p:spPr>
            <a:xfrm>
              <a:off x="8552109" y="32485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78" name="TextBox 77">
              <a:extLst>
                <a:ext uri="{FF2B5EF4-FFF2-40B4-BE49-F238E27FC236}">
                  <a16:creationId xmlns:a16="http://schemas.microsoft.com/office/drawing/2014/main" id="{9717EE5C-F9D5-0E44-9EA6-A186EFD207DB}"/>
                </a:ext>
              </a:extLst>
            </p:cNvPr>
            <p:cNvSpPr txBox="1"/>
            <p:nvPr/>
          </p:nvSpPr>
          <p:spPr>
            <a:xfrm>
              <a:off x="7134165" y="422606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79" name="TextBox 78">
              <a:extLst>
                <a:ext uri="{FF2B5EF4-FFF2-40B4-BE49-F238E27FC236}">
                  <a16:creationId xmlns:a16="http://schemas.microsoft.com/office/drawing/2014/main" id="{77668E85-1498-234B-9C4A-946E483C65BA}"/>
                </a:ext>
              </a:extLst>
            </p:cNvPr>
            <p:cNvSpPr txBox="1"/>
            <p:nvPr/>
          </p:nvSpPr>
          <p:spPr>
            <a:xfrm>
              <a:off x="7121763" y="392952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0" name="TextBox 79">
              <a:extLst>
                <a:ext uri="{FF2B5EF4-FFF2-40B4-BE49-F238E27FC236}">
                  <a16:creationId xmlns:a16="http://schemas.microsoft.com/office/drawing/2014/main" id="{82C1B3BD-1CE5-8943-9CD4-74F44497D2ED}"/>
                </a:ext>
              </a:extLst>
            </p:cNvPr>
            <p:cNvSpPr txBox="1"/>
            <p:nvPr/>
          </p:nvSpPr>
          <p:spPr>
            <a:xfrm>
              <a:off x="7134165" y="357878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1" name="TextBox 80">
              <a:extLst>
                <a:ext uri="{FF2B5EF4-FFF2-40B4-BE49-F238E27FC236}">
                  <a16:creationId xmlns:a16="http://schemas.microsoft.com/office/drawing/2014/main" id="{90E43F4F-C830-A949-890B-019341D7CCB1}"/>
                </a:ext>
              </a:extLst>
            </p:cNvPr>
            <p:cNvSpPr txBox="1"/>
            <p:nvPr/>
          </p:nvSpPr>
          <p:spPr>
            <a:xfrm>
              <a:off x="7134165" y="321560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0" name="TextBox 89">
              <a:extLst>
                <a:ext uri="{FF2B5EF4-FFF2-40B4-BE49-F238E27FC236}">
                  <a16:creationId xmlns:a16="http://schemas.microsoft.com/office/drawing/2014/main" id="{E8D9D406-7A8E-3F48-991C-57B9178EFFE3}"/>
                </a:ext>
              </a:extLst>
            </p:cNvPr>
            <p:cNvSpPr txBox="1"/>
            <p:nvPr/>
          </p:nvSpPr>
          <p:spPr>
            <a:xfrm>
              <a:off x="7135332" y="2857373"/>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8" name="Rectangle 97">
              <a:extLst>
                <a:ext uri="{FF2B5EF4-FFF2-40B4-BE49-F238E27FC236}">
                  <a16:creationId xmlns:a16="http://schemas.microsoft.com/office/drawing/2014/main" id="{FEBD1FF2-5844-402E-6863-95ED57A937CD}"/>
                </a:ext>
              </a:extLst>
            </p:cNvPr>
            <p:cNvSpPr/>
            <p:nvPr/>
          </p:nvSpPr>
          <p:spPr>
            <a:xfrm>
              <a:off x="8537012" y="386837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99" name="Rectangle 98">
              <a:extLst>
                <a:ext uri="{FF2B5EF4-FFF2-40B4-BE49-F238E27FC236}">
                  <a16:creationId xmlns:a16="http://schemas.microsoft.com/office/drawing/2014/main" id="{3C209D87-8656-2D67-8353-4E77344C061E}"/>
                </a:ext>
              </a:extLst>
            </p:cNvPr>
            <p:cNvSpPr/>
            <p:nvPr/>
          </p:nvSpPr>
          <p:spPr>
            <a:xfrm>
              <a:off x="8537012" y="416676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1" name="Group 10">
            <a:extLst>
              <a:ext uri="{FF2B5EF4-FFF2-40B4-BE49-F238E27FC236}">
                <a16:creationId xmlns:a16="http://schemas.microsoft.com/office/drawing/2014/main" id="{5D69F92C-CED3-F3D1-819B-555DBB903F59}"/>
              </a:ext>
            </a:extLst>
          </p:cNvPr>
          <p:cNvGrpSpPr/>
          <p:nvPr/>
        </p:nvGrpSpPr>
        <p:grpSpPr>
          <a:xfrm>
            <a:off x="8537012" y="3864056"/>
            <a:ext cx="1355806" cy="624174"/>
            <a:chOff x="8564511" y="7155618"/>
            <a:chExt cx="1355806" cy="624174"/>
          </a:xfrm>
        </p:grpSpPr>
        <p:sp>
          <p:nvSpPr>
            <p:cNvPr id="74" name="Rectangle 73">
              <a:extLst>
                <a:ext uri="{FF2B5EF4-FFF2-40B4-BE49-F238E27FC236}">
                  <a16:creationId xmlns:a16="http://schemas.microsoft.com/office/drawing/2014/main" id="{4D340281-11AB-3445-AEC9-CABF445B4292}"/>
                </a:ext>
              </a:extLst>
            </p:cNvPr>
            <p:cNvSpPr/>
            <p:nvPr/>
          </p:nvSpPr>
          <p:spPr>
            <a:xfrm>
              <a:off x="8564511" y="7467705"/>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5" name="Rectangle 74">
              <a:extLst>
                <a:ext uri="{FF2B5EF4-FFF2-40B4-BE49-F238E27FC236}">
                  <a16:creationId xmlns:a16="http://schemas.microsoft.com/office/drawing/2014/main" id="{48FA7900-50FC-6140-9075-83EB9FFAD595}"/>
                </a:ext>
              </a:extLst>
            </p:cNvPr>
            <p:cNvSpPr/>
            <p:nvPr/>
          </p:nvSpPr>
          <p:spPr>
            <a:xfrm>
              <a:off x="8564511" y="7155618"/>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grpSp>
      <p:grpSp>
        <p:nvGrpSpPr>
          <p:cNvPr id="14" name="Group 13">
            <a:extLst>
              <a:ext uri="{FF2B5EF4-FFF2-40B4-BE49-F238E27FC236}">
                <a16:creationId xmlns:a16="http://schemas.microsoft.com/office/drawing/2014/main" id="{8B85CE74-9D06-E7C0-9987-D0CA7F6B4DC8}"/>
              </a:ext>
            </a:extLst>
          </p:cNvPr>
          <p:cNvGrpSpPr/>
          <p:nvPr/>
        </p:nvGrpSpPr>
        <p:grpSpPr>
          <a:xfrm>
            <a:off x="786500" y="4759199"/>
            <a:ext cx="10813826" cy="1773283"/>
            <a:chOff x="786500" y="4759199"/>
            <a:chExt cx="10813826" cy="1773283"/>
          </a:xfrm>
        </p:grpSpPr>
        <p:sp>
          <p:nvSpPr>
            <p:cNvPr id="94" name="Rectangle 93">
              <a:extLst>
                <a:ext uri="{FF2B5EF4-FFF2-40B4-BE49-F238E27FC236}">
                  <a16:creationId xmlns:a16="http://schemas.microsoft.com/office/drawing/2014/main" id="{1DFE51BA-C6BD-F54F-9888-A53C52B91BF5}"/>
                </a:ext>
              </a:extLst>
            </p:cNvPr>
            <p:cNvSpPr/>
            <p:nvPr/>
          </p:nvSpPr>
          <p:spPr>
            <a:xfrm>
              <a:off x="793815" y="4792603"/>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D0C9D389-9A8E-3049-B8FC-53442C9EB02B}"/>
                </a:ext>
              </a:extLst>
            </p:cNvPr>
            <p:cNvGrpSpPr/>
            <p:nvPr/>
          </p:nvGrpSpPr>
          <p:grpSpPr>
            <a:xfrm>
              <a:off x="1287805" y="6163150"/>
              <a:ext cx="3980520" cy="369332"/>
              <a:chOff x="1637653" y="5983380"/>
              <a:chExt cx="3980520" cy="369332"/>
            </a:xfrm>
          </p:grpSpPr>
          <p:sp>
            <p:nvSpPr>
              <p:cNvPr id="33" name="TextBox 32">
                <a:extLst>
                  <a:ext uri="{FF2B5EF4-FFF2-40B4-BE49-F238E27FC236}">
                    <a16:creationId xmlns:a16="http://schemas.microsoft.com/office/drawing/2014/main" id="{0C64D89D-143F-2D43-BBC7-687A0CBB1C90}"/>
                  </a:ext>
                </a:extLst>
              </p:cNvPr>
              <p:cNvSpPr txBox="1"/>
              <p:nvPr/>
            </p:nvSpPr>
            <p:spPr>
              <a:xfrm>
                <a:off x="5305267" y="598338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1637653" y="5983380"/>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grpSp>
        <p:sp>
          <p:nvSpPr>
            <p:cNvPr id="29" name="Rectangle 28">
              <a:extLst>
                <a:ext uri="{FF2B5EF4-FFF2-40B4-BE49-F238E27FC236}">
                  <a16:creationId xmlns:a16="http://schemas.microsoft.com/office/drawing/2014/main" id="{5A6A5244-1FD8-D943-86C0-75EEC8A8F1E8}"/>
                </a:ext>
              </a:extLst>
            </p:cNvPr>
            <p:cNvSpPr/>
            <p:nvPr/>
          </p:nvSpPr>
          <p:spPr>
            <a:xfrm>
              <a:off x="1369648" y="58510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305204" y="58510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240760" y="5851064"/>
              <a:ext cx="935556" cy="312087"/>
            </a:xfrm>
            <a:prstGeom prst="rect">
              <a:avLst/>
            </a:prstGeom>
            <a:solidFill>
              <a:srgbClr val="92D050">
                <a:alpha val="40452"/>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176316" y="58510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786500" y="5794710"/>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2636233" y="4759199"/>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2511736" y="5123415"/>
              <a:ext cx="2393604"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str  r1, [r0]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091253" y="611561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078851" y="581907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091253" y="546833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091253" y="510515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1" name="TextBox 90">
              <a:extLst>
                <a:ext uri="{FF2B5EF4-FFF2-40B4-BE49-F238E27FC236}">
                  <a16:creationId xmlns:a16="http://schemas.microsoft.com/office/drawing/2014/main" id="{E9C22F1F-B78F-4743-9A19-9174573DCADD}"/>
                </a:ext>
              </a:extLst>
            </p:cNvPr>
            <p:cNvSpPr txBox="1"/>
            <p:nvPr/>
          </p:nvSpPr>
          <p:spPr>
            <a:xfrm>
              <a:off x="6986202" y="4790934"/>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00" name="Rectangle 99">
              <a:extLst>
                <a:ext uri="{FF2B5EF4-FFF2-40B4-BE49-F238E27FC236}">
                  <a16:creationId xmlns:a16="http://schemas.microsoft.com/office/drawing/2014/main" id="{EA69F2AA-10FC-FCA1-2487-6D80396434D6}"/>
                </a:ext>
              </a:extLst>
            </p:cNvPr>
            <p:cNvSpPr/>
            <p:nvPr/>
          </p:nvSpPr>
          <p:spPr>
            <a:xfrm>
              <a:off x="8390429" y="5776454"/>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101" name="Rectangle 100">
              <a:extLst>
                <a:ext uri="{FF2B5EF4-FFF2-40B4-BE49-F238E27FC236}">
                  <a16:creationId xmlns:a16="http://schemas.microsoft.com/office/drawing/2014/main" id="{E891509B-51EA-B090-B926-10EE0F2BF99B}"/>
                </a:ext>
              </a:extLst>
            </p:cNvPr>
            <p:cNvSpPr/>
            <p:nvPr/>
          </p:nvSpPr>
          <p:spPr>
            <a:xfrm>
              <a:off x="8390429" y="546676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102" name="Rectangle 101">
              <a:extLst>
                <a:ext uri="{FF2B5EF4-FFF2-40B4-BE49-F238E27FC236}">
                  <a16:creationId xmlns:a16="http://schemas.microsoft.com/office/drawing/2014/main" id="{000AC160-2DAD-7131-9DF5-99FF0C0D7DFE}"/>
                </a:ext>
              </a:extLst>
            </p:cNvPr>
            <p:cNvSpPr/>
            <p:nvPr/>
          </p:nvSpPr>
          <p:spPr>
            <a:xfrm>
              <a:off x="8390429" y="515467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103" name="Rectangle 102">
              <a:extLst>
                <a:ext uri="{FF2B5EF4-FFF2-40B4-BE49-F238E27FC236}">
                  <a16:creationId xmlns:a16="http://schemas.microsoft.com/office/drawing/2014/main" id="{BF64F4D4-BD2A-193B-0D23-7F71DFD59011}"/>
                </a:ext>
              </a:extLst>
            </p:cNvPr>
            <p:cNvSpPr/>
            <p:nvPr/>
          </p:nvSpPr>
          <p:spPr>
            <a:xfrm>
              <a:off x="8381729" y="610072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3" name="Group 12">
            <a:extLst>
              <a:ext uri="{FF2B5EF4-FFF2-40B4-BE49-F238E27FC236}">
                <a16:creationId xmlns:a16="http://schemas.microsoft.com/office/drawing/2014/main" id="{BECE86B2-C1B2-AEF2-869D-492C0BFEB917}"/>
              </a:ext>
            </a:extLst>
          </p:cNvPr>
          <p:cNvGrpSpPr/>
          <p:nvPr/>
        </p:nvGrpSpPr>
        <p:grpSpPr>
          <a:xfrm>
            <a:off x="8397744" y="5160266"/>
            <a:ext cx="1355806" cy="1245949"/>
            <a:chOff x="8509197" y="5138072"/>
            <a:chExt cx="1355806" cy="1245949"/>
          </a:xfrm>
        </p:grpSpPr>
        <p:sp>
          <p:nvSpPr>
            <p:cNvPr id="40" name="Rectangle 39">
              <a:extLst>
                <a:ext uri="{FF2B5EF4-FFF2-40B4-BE49-F238E27FC236}">
                  <a16:creationId xmlns:a16="http://schemas.microsoft.com/office/drawing/2014/main" id="{18F3A247-2395-6944-9CBB-1F48EC367FD6}"/>
                </a:ext>
              </a:extLst>
            </p:cNvPr>
            <p:cNvSpPr/>
            <p:nvPr/>
          </p:nvSpPr>
          <p:spPr>
            <a:xfrm>
              <a:off x="8509197" y="6071934"/>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8509197" y="5759847"/>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8509197" y="5450159"/>
              <a:ext cx="135580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8509197" y="5138072"/>
              <a:ext cx="135580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grpSp>
    </p:spTree>
    <p:extLst>
      <p:ext uri="{BB962C8B-B14F-4D97-AF65-F5344CB8AC3E}">
        <p14:creationId xmlns:p14="http://schemas.microsoft.com/office/powerpoint/2010/main" val="49344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- 1</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211015" y="1063548"/>
            <a:ext cx="11632223" cy="4273384"/>
          </a:xfrm>
          <a:solidFill>
            <a:schemeClr val="accent4">
              <a:lumMod val="20000"/>
              <a:lumOff val="80000"/>
            </a:schemeClr>
          </a:solidFill>
          <a:ln>
            <a:solidFill>
              <a:srgbClr val="0070C0"/>
            </a:solidFill>
          </a:ln>
        </p:spPr>
        <p:txBody>
          <a:bodyPr/>
          <a:lstStyle/>
          <a:p>
            <a:pPr marL="0" indent="0">
              <a:buNone/>
            </a:pPr>
            <a:r>
              <a:rPr lang="en-US" sz="2200" dirty="0">
                <a:latin typeface="Consolas" panose="020B0609020204030204" pitchFamily="49" charset="0"/>
                <a:cs typeface="Consolas" panose="020B0609020204030204" pitchFamily="49" charset="0"/>
              </a:rPr>
              <a:t>r1 contains </a:t>
            </a:r>
            <a:r>
              <a:rPr lang="en-US" sz="2200" dirty="0">
                <a:solidFill>
                  <a:srgbClr val="2C895B"/>
                </a:solidFill>
                <a:latin typeface="Consolas" panose="020B0609020204030204" pitchFamily="49" charset="0"/>
                <a:cs typeface="Consolas" panose="020B0609020204030204" pitchFamily="49" charset="0"/>
              </a:rPr>
              <a:t>the Address of X (defined as int X) </a:t>
            </a:r>
            <a:r>
              <a:rPr lang="en-US" sz="2200" dirty="0">
                <a:latin typeface="Consolas" panose="020B0609020204030204" pitchFamily="49" charset="0"/>
                <a:cs typeface="Consolas" panose="020B0609020204030204" pitchFamily="49" charset="0"/>
              </a:rPr>
              <a:t>in memory; r1 points at X</a:t>
            </a:r>
          </a:p>
          <a:p>
            <a:pPr marL="0" indent="0">
              <a:buNone/>
            </a:pPr>
            <a:r>
              <a:rPr lang="en-US" sz="2200" dirty="0">
                <a:latin typeface="Consolas" panose="020B0609020204030204" pitchFamily="49" charset="0"/>
                <a:cs typeface="Consolas" panose="020B0609020204030204" pitchFamily="49" charset="0"/>
              </a:rPr>
              <a:t>r2 contains the </a:t>
            </a:r>
            <a:r>
              <a:rPr lang="en-US" sz="2200" dirty="0">
                <a:solidFill>
                  <a:srgbClr val="7030A0"/>
                </a:solidFill>
                <a:latin typeface="Consolas" panose="020B0609020204030204" pitchFamily="49" charset="0"/>
                <a:cs typeface="Consolas" panose="020B0609020204030204" pitchFamily="49" charset="0"/>
              </a:rPr>
              <a:t>Address of Y (defined as int *Y) </a:t>
            </a:r>
            <a:r>
              <a:rPr lang="en-US" sz="2200" dirty="0">
                <a:latin typeface="Consolas" panose="020B0609020204030204" pitchFamily="49" charset="0"/>
                <a:cs typeface="Consolas" panose="020B0609020204030204" pitchFamily="49" charset="0"/>
              </a:rPr>
              <a:t>in memory; r2 points at Y</a:t>
            </a:r>
          </a:p>
          <a:p>
            <a:pPr marL="0" indent="0">
              <a:buNone/>
            </a:pPr>
            <a:r>
              <a:rPr lang="en-US" sz="2200" dirty="0">
                <a:latin typeface="Consolas" panose="020B0609020204030204" pitchFamily="49" charset="0"/>
                <a:cs typeface="Consolas" panose="020B0609020204030204" pitchFamily="49" charset="0"/>
              </a:rPr>
              <a:t>write Y = &amp;X;</a:t>
            </a: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r1, [r2]       </a:t>
            </a:r>
            <a:r>
              <a:rPr lang="en-US" dirty="0">
                <a:solidFill>
                  <a:srgbClr val="00B050"/>
                </a:solidFill>
                <a:latin typeface="Consolas" panose="020B0609020204030204" pitchFamily="49" charset="0"/>
                <a:cs typeface="Consolas" panose="020B0609020204030204" pitchFamily="49" charset="0"/>
              </a:rPr>
              <a:t>// y </a:t>
            </a:r>
            <a:r>
              <a:rPr lang="en-US" sz="1800" dirty="0">
                <a:solidFill>
                  <a:srgbClr val="7030A0"/>
                </a:solidFill>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&amp;x</a:t>
            </a:r>
          </a:p>
        </p:txBody>
      </p:sp>
      <p:sp>
        <p:nvSpPr>
          <p:cNvPr id="8" name="Rectangle 7">
            <a:extLst>
              <a:ext uri="{FF2B5EF4-FFF2-40B4-BE49-F238E27FC236}">
                <a16:creationId xmlns:a16="http://schemas.microsoft.com/office/drawing/2014/main" id="{1053FDB8-9673-7E43-A38F-E67C5AF67BC7}"/>
              </a:ext>
            </a:extLst>
          </p:cNvPr>
          <p:cNvSpPr/>
          <p:nvPr/>
        </p:nvSpPr>
        <p:spPr>
          <a:xfrm>
            <a:off x="3184918" y="274450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9" name="TextBox 8">
            <a:extLst>
              <a:ext uri="{FF2B5EF4-FFF2-40B4-BE49-F238E27FC236}">
                <a16:creationId xmlns:a16="http://schemas.microsoft.com/office/drawing/2014/main" id="{D015952F-BE04-8E4C-A50D-8E120CFC45FB}"/>
              </a:ext>
            </a:extLst>
          </p:cNvPr>
          <p:cNvSpPr txBox="1"/>
          <p:nvPr/>
        </p:nvSpPr>
        <p:spPr>
          <a:xfrm>
            <a:off x="2761239" y="3551875"/>
            <a:ext cx="389850" cy="369332"/>
          </a:xfrm>
          <a:prstGeom prst="rect">
            <a:avLst/>
          </a:prstGeom>
          <a:noFill/>
        </p:spPr>
        <p:txBody>
          <a:bodyPr wrap="none" rtlCol="0">
            <a:spAutoFit/>
          </a:bodyPr>
          <a:lstStyle/>
          <a:p>
            <a:r>
              <a:rPr lang="en-US" dirty="0">
                <a:solidFill>
                  <a:srgbClr val="0070C0"/>
                </a:solidFill>
              </a:rPr>
              <a:t>r1</a:t>
            </a:r>
          </a:p>
        </p:txBody>
      </p:sp>
      <p:sp>
        <p:nvSpPr>
          <p:cNvPr id="10" name="TextBox 9">
            <a:extLst>
              <a:ext uri="{FF2B5EF4-FFF2-40B4-BE49-F238E27FC236}">
                <a16:creationId xmlns:a16="http://schemas.microsoft.com/office/drawing/2014/main" id="{EB51A1FE-735C-3C42-9163-CF99E657A754}"/>
              </a:ext>
            </a:extLst>
          </p:cNvPr>
          <p:cNvSpPr txBox="1"/>
          <p:nvPr/>
        </p:nvSpPr>
        <p:spPr>
          <a:xfrm>
            <a:off x="2821082" y="2853952"/>
            <a:ext cx="389850" cy="369332"/>
          </a:xfrm>
          <a:prstGeom prst="rect">
            <a:avLst/>
          </a:prstGeom>
          <a:noFill/>
        </p:spPr>
        <p:txBody>
          <a:bodyPr wrap="none" rtlCol="0">
            <a:spAutoFit/>
          </a:bodyPr>
          <a:lstStyle/>
          <a:p>
            <a:r>
              <a:rPr lang="en-US" dirty="0">
                <a:solidFill>
                  <a:srgbClr val="0070C0"/>
                </a:solidFill>
              </a:rPr>
              <a:t>r2</a:t>
            </a:r>
          </a:p>
        </p:txBody>
      </p:sp>
      <p:sp>
        <p:nvSpPr>
          <p:cNvPr id="14" name="TextBox 13">
            <a:extLst>
              <a:ext uri="{FF2B5EF4-FFF2-40B4-BE49-F238E27FC236}">
                <a16:creationId xmlns:a16="http://schemas.microsoft.com/office/drawing/2014/main" id="{8F983E02-431E-2047-9DE3-9B51AB57BB4B}"/>
              </a:ext>
            </a:extLst>
          </p:cNvPr>
          <p:cNvSpPr txBox="1"/>
          <p:nvPr/>
        </p:nvSpPr>
        <p:spPr>
          <a:xfrm>
            <a:off x="5609749" y="367800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contents</a:t>
            </a:r>
          </a:p>
        </p:txBody>
      </p:sp>
      <p:cxnSp>
        <p:nvCxnSpPr>
          <p:cNvPr id="16" name="Straight Arrow Connector 15">
            <a:extLst>
              <a:ext uri="{FF2B5EF4-FFF2-40B4-BE49-F238E27FC236}">
                <a16:creationId xmlns:a16="http://schemas.microsoft.com/office/drawing/2014/main" id="{7815CB20-C27D-4B4F-9773-CE938B7416F7}"/>
              </a:ext>
            </a:extLst>
          </p:cNvPr>
          <p:cNvCxnSpPr>
            <a:cxnSpLocks/>
          </p:cNvCxnSpPr>
          <p:nvPr/>
        </p:nvCxnSpPr>
        <p:spPr>
          <a:xfrm>
            <a:off x="4630504" y="385114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A5BD856-1BB9-5E4C-A0B8-2E6B7FE59AAE}"/>
              </a:ext>
            </a:extLst>
          </p:cNvPr>
          <p:cNvCxnSpPr>
            <a:cxnSpLocks/>
            <a:endCxn id="37" idx="1"/>
          </p:cNvCxnSpPr>
          <p:nvPr/>
        </p:nvCxnSpPr>
        <p:spPr>
          <a:xfrm flipV="1">
            <a:off x="4634108" y="315345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5" name="TextBox 34">
            <a:extLst>
              <a:ext uri="{FF2B5EF4-FFF2-40B4-BE49-F238E27FC236}">
                <a16:creationId xmlns:a16="http://schemas.microsoft.com/office/drawing/2014/main" id="{49225A92-BEAB-CBC6-EC6F-28127BD4DD3F}"/>
              </a:ext>
            </a:extLst>
          </p:cNvPr>
          <p:cNvSpPr txBox="1"/>
          <p:nvPr/>
        </p:nvSpPr>
        <p:spPr>
          <a:xfrm>
            <a:off x="5618887" y="402428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37" name="TextBox 36">
            <a:extLst>
              <a:ext uri="{FF2B5EF4-FFF2-40B4-BE49-F238E27FC236}">
                <a16:creationId xmlns:a16="http://schemas.microsoft.com/office/drawing/2014/main" id="{7B17DAD9-D516-5C44-282A-A1C2AFE646DC}"/>
              </a:ext>
            </a:extLst>
          </p:cNvPr>
          <p:cNvSpPr txBox="1"/>
          <p:nvPr/>
        </p:nvSpPr>
        <p:spPr>
          <a:xfrm>
            <a:off x="5618887" y="298417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38" name="TextBox 37">
            <a:extLst>
              <a:ext uri="{FF2B5EF4-FFF2-40B4-BE49-F238E27FC236}">
                <a16:creationId xmlns:a16="http://schemas.microsoft.com/office/drawing/2014/main" id="{8C93441F-C18B-1080-358D-5CAC969FCB77}"/>
              </a:ext>
            </a:extLst>
          </p:cNvPr>
          <p:cNvSpPr txBox="1"/>
          <p:nvPr/>
        </p:nvSpPr>
        <p:spPr>
          <a:xfrm>
            <a:off x="5618887" y="332947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21" name="TextBox 20">
            <a:extLst>
              <a:ext uri="{FF2B5EF4-FFF2-40B4-BE49-F238E27FC236}">
                <a16:creationId xmlns:a16="http://schemas.microsoft.com/office/drawing/2014/main" id="{BF77DA5E-8DD2-2F89-6AE0-88584CC061D2}"/>
              </a:ext>
            </a:extLst>
          </p:cNvPr>
          <p:cNvSpPr txBox="1"/>
          <p:nvPr/>
        </p:nvSpPr>
        <p:spPr>
          <a:xfrm>
            <a:off x="7424439" y="33645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39" name="TextBox 38">
            <a:extLst>
              <a:ext uri="{FF2B5EF4-FFF2-40B4-BE49-F238E27FC236}">
                <a16:creationId xmlns:a16="http://schemas.microsoft.com/office/drawing/2014/main" id="{7C807513-DA45-A639-2E42-E7F8A0B46884}"/>
              </a:ext>
            </a:extLst>
          </p:cNvPr>
          <p:cNvSpPr txBox="1"/>
          <p:nvPr/>
        </p:nvSpPr>
        <p:spPr>
          <a:xfrm>
            <a:off x="7424439" y="2995182"/>
            <a:ext cx="3097323"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    /</a:t>
            </a:r>
            <a:r>
              <a:rPr lang="en-US" dirty="0">
                <a:solidFill>
                  <a:srgbClr val="FF0000"/>
                </a:solidFill>
                <a:latin typeface="Consolas" panose="020B0609020204030204" pitchFamily="49" charset="0"/>
                <a:cs typeface="Consolas" panose="020B0609020204030204" pitchFamily="49" charset="0"/>
              </a:rPr>
              <a:t>/ this is y</a:t>
            </a:r>
          </a:p>
        </p:txBody>
      </p:sp>
      <p:sp>
        <p:nvSpPr>
          <p:cNvPr id="40" name="TextBox 39">
            <a:extLst>
              <a:ext uri="{FF2B5EF4-FFF2-40B4-BE49-F238E27FC236}">
                <a16:creationId xmlns:a16="http://schemas.microsoft.com/office/drawing/2014/main" id="{2E6DB617-402E-A872-420B-850CF03CDFD9}"/>
              </a:ext>
            </a:extLst>
          </p:cNvPr>
          <p:cNvSpPr txBox="1"/>
          <p:nvPr/>
        </p:nvSpPr>
        <p:spPr>
          <a:xfrm>
            <a:off x="7438071" y="3703068"/>
            <a:ext cx="2970685"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   // this is x</a:t>
            </a:r>
          </a:p>
        </p:txBody>
      </p:sp>
      <p:sp>
        <p:nvSpPr>
          <p:cNvPr id="41" name="TextBox 40">
            <a:extLst>
              <a:ext uri="{FF2B5EF4-FFF2-40B4-BE49-F238E27FC236}">
                <a16:creationId xmlns:a16="http://schemas.microsoft.com/office/drawing/2014/main" id="{66A3239D-7EEC-2F6E-D458-0379D48FA3DA}"/>
              </a:ext>
            </a:extLst>
          </p:cNvPr>
          <p:cNvSpPr txBox="1"/>
          <p:nvPr/>
        </p:nvSpPr>
        <p:spPr>
          <a:xfrm>
            <a:off x="7469686" y="401425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43" name="Rectangle 42">
            <a:extLst>
              <a:ext uri="{FF2B5EF4-FFF2-40B4-BE49-F238E27FC236}">
                <a16:creationId xmlns:a16="http://schemas.microsoft.com/office/drawing/2014/main" id="{C50A8594-8B68-AC55-9CFD-2E6C1E84E4DD}"/>
              </a:ext>
            </a:extLst>
          </p:cNvPr>
          <p:cNvSpPr/>
          <p:nvPr/>
        </p:nvSpPr>
        <p:spPr>
          <a:xfrm>
            <a:off x="3182704" y="34911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45" name="TextBox 44">
            <a:extLst>
              <a:ext uri="{FF2B5EF4-FFF2-40B4-BE49-F238E27FC236}">
                <a16:creationId xmlns:a16="http://schemas.microsoft.com/office/drawing/2014/main" id="{DCD06F7F-18CB-959E-AB08-FE1FAB572246}"/>
              </a:ext>
            </a:extLst>
          </p:cNvPr>
          <p:cNvSpPr txBox="1"/>
          <p:nvPr/>
        </p:nvSpPr>
        <p:spPr>
          <a:xfrm>
            <a:off x="5616146" y="263304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7170DAEF-81AB-3B6A-5577-2D8D7D086B41}"/>
              </a:ext>
            </a:extLst>
          </p:cNvPr>
          <p:cNvSpPr txBox="1"/>
          <p:nvPr/>
        </p:nvSpPr>
        <p:spPr>
          <a:xfrm>
            <a:off x="7466945" y="262301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48" name="TextBox 47">
            <a:extLst>
              <a:ext uri="{FF2B5EF4-FFF2-40B4-BE49-F238E27FC236}">
                <a16:creationId xmlns:a16="http://schemas.microsoft.com/office/drawing/2014/main" id="{2EC93274-8C21-4747-739F-B989D34D9F64}"/>
              </a:ext>
            </a:extLst>
          </p:cNvPr>
          <p:cNvSpPr txBox="1"/>
          <p:nvPr/>
        </p:nvSpPr>
        <p:spPr>
          <a:xfrm>
            <a:off x="5616146" y="299908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0x01004</a:t>
            </a:r>
          </a:p>
        </p:txBody>
      </p:sp>
      <p:cxnSp>
        <p:nvCxnSpPr>
          <p:cNvPr id="50" name="Straight Arrow Connector 49">
            <a:extLst>
              <a:ext uri="{FF2B5EF4-FFF2-40B4-BE49-F238E27FC236}">
                <a16:creationId xmlns:a16="http://schemas.microsoft.com/office/drawing/2014/main" id="{03FC9324-89FF-7565-ABE1-1B609013EDD0}"/>
              </a:ext>
            </a:extLst>
          </p:cNvPr>
          <p:cNvCxnSpPr>
            <a:cxnSpLocks/>
          </p:cNvCxnSpPr>
          <p:nvPr/>
        </p:nvCxnSpPr>
        <p:spPr>
          <a:xfrm flipV="1">
            <a:off x="4626884" y="3163748"/>
            <a:ext cx="1514391" cy="50428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16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48"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153777" y="100755"/>
            <a:ext cx="10515600" cy="715294"/>
          </a:xfrm>
        </p:spPr>
        <p:txBody>
          <a:bodyPr/>
          <a:lstStyle/>
          <a:p>
            <a:r>
              <a:rPr lang="en-US" dirty="0" err="1"/>
              <a:t>ldr</a:t>
            </a:r>
            <a:r>
              <a:rPr lang="en-US" dirty="0"/>
              <a:t>/str practice - 2</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834984" y="941133"/>
            <a:ext cx="11017048" cy="5676933"/>
          </a:xfrm>
          <a:solidFill>
            <a:schemeClr val="accent4">
              <a:lumMod val="20000"/>
              <a:lumOff val="80000"/>
            </a:schemeClr>
          </a:solidFill>
          <a:ln>
            <a:solidFill>
              <a:srgbClr val="0070C0"/>
            </a:solidFill>
          </a:ln>
        </p:spPr>
        <p:txBody>
          <a:bodyPr/>
          <a:lstStyle/>
          <a:p>
            <a:pPr marL="0" indent="0">
              <a:buNone/>
            </a:pPr>
            <a:r>
              <a:rPr lang="en-US" dirty="0">
                <a:latin typeface="Consolas" panose="020B0609020204030204" pitchFamily="49" charset="0"/>
                <a:cs typeface="Consolas" panose="020B0609020204030204" pitchFamily="49" charset="0"/>
              </a:rPr>
              <a:t>r1 contains the </a:t>
            </a:r>
            <a:r>
              <a:rPr lang="en-US" dirty="0">
                <a:solidFill>
                  <a:srgbClr val="2C895B"/>
                </a:solidFill>
                <a:latin typeface="Consolas" panose="020B0609020204030204" pitchFamily="49" charset="0"/>
                <a:cs typeface="Consolas" panose="020B0609020204030204" pitchFamily="49" charset="0"/>
              </a:rPr>
              <a:t>Address of X (defined as int *X) </a:t>
            </a:r>
            <a:r>
              <a:rPr lang="en-US" dirty="0">
                <a:latin typeface="Consolas" panose="020B0609020204030204" pitchFamily="49" charset="0"/>
                <a:cs typeface="Consolas" panose="020B0609020204030204" pitchFamily="49" charset="0"/>
              </a:rPr>
              <a:t>in memory r1 points at X</a:t>
            </a:r>
          </a:p>
          <a:p>
            <a:pPr marL="0" indent="0">
              <a:buNone/>
            </a:pPr>
            <a:r>
              <a:rPr lang="en-US" dirty="0">
                <a:latin typeface="Consolas" panose="020B0609020204030204" pitchFamily="49" charset="0"/>
                <a:cs typeface="Consolas" panose="020B0609020204030204" pitchFamily="49" charset="0"/>
              </a:rPr>
              <a:t>r2 contains the </a:t>
            </a:r>
            <a:r>
              <a:rPr lang="en-US" dirty="0">
                <a:solidFill>
                  <a:srgbClr val="7030A0"/>
                </a:solidFill>
                <a:latin typeface="Consolas" panose="020B0609020204030204" pitchFamily="49" charset="0"/>
                <a:cs typeface="Consolas" panose="020B0609020204030204" pitchFamily="49" charset="0"/>
              </a:rPr>
              <a:t>Address of Y (defined as int Y) </a:t>
            </a:r>
            <a:r>
              <a:rPr lang="en-US" dirty="0">
                <a:latin typeface="Consolas" panose="020B0609020204030204" pitchFamily="49" charset="0"/>
                <a:cs typeface="Consolas" panose="020B0609020204030204" pitchFamily="49" charset="0"/>
              </a:rPr>
              <a:t>in memory; r2 points at Y</a:t>
            </a:r>
          </a:p>
          <a:p>
            <a:pPr marL="0" indent="0">
              <a:buNone/>
            </a:pPr>
            <a:r>
              <a:rPr lang="en-US" dirty="0">
                <a:latin typeface="Consolas" panose="020B0609020204030204" pitchFamily="49" charset="0"/>
                <a:cs typeface="Consolas" panose="020B0609020204030204" pitchFamily="49" charset="0"/>
              </a:rPr>
              <a:t>write Y = *X;</a:t>
            </a:r>
          </a:p>
          <a:p>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 (read 1)</a:t>
            </a: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[r3]  // r0 </a:t>
            </a:r>
            <a:r>
              <a:rPr lang="en-US" sz="2000" dirty="0">
                <a:latin typeface="Consolas" panose="020B0609020204030204" pitchFamily="49" charset="0"/>
                <a:cs typeface="Consolas" panose="020B0609020204030204" pitchFamily="49" charset="0"/>
                <a:sym typeface="Wingdings" panose="05000000000000000000" pitchFamily="2" charset="2"/>
              </a:rPr>
              <a:t> *x</a:t>
            </a:r>
            <a:r>
              <a:rPr lang="en-US" sz="2000" dirty="0">
                <a:latin typeface="Consolas" panose="020B0609020204030204" pitchFamily="49" charset="0"/>
                <a:cs typeface="Consolas" panose="020B0609020204030204" pitchFamily="49" charset="0"/>
              </a:rPr>
              <a:t> (read 2)</a:t>
            </a:r>
            <a:endParaRPr lang="en-US" dirty="0">
              <a:latin typeface="Consolas" panose="020B0609020204030204" pitchFamily="49" charset="0"/>
              <a:cs typeface="Consolas" panose="020B0609020204030204" pitchFamily="49" charset="0"/>
            </a:endParaRPr>
          </a:p>
          <a:p>
            <a:pPr marL="0" indent="0">
              <a:buNone/>
            </a:pPr>
            <a:r>
              <a:rPr lang="en-US" dirty="0">
                <a:solidFill>
                  <a:srgbClr val="7030A0"/>
                </a:solidFill>
                <a:latin typeface="Consolas" panose="020B0609020204030204" pitchFamily="49" charset="0"/>
                <a:cs typeface="Consolas" panose="020B0609020204030204" pitchFamily="49" charset="0"/>
              </a:rPr>
              <a:t>str	r0, [r2]  // y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*x</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199EE306-E8B8-AE7F-F7F2-F13A86F91338}"/>
              </a:ext>
            </a:extLst>
          </p:cNvPr>
          <p:cNvSpPr/>
          <p:nvPr/>
        </p:nvSpPr>
        <p:spPr>
          <a:xfrm>
            <a:off x="4535791" y="2672967"/>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E12B9668-378D-55BC-BE49-414AB1233E62}"/>
              </a:ext>
            </a:extLst>
          </p:cNvPr>
          <p:cNvSpPr txBox="1"/>
          <p:nvPr/>
        </p:nvSpPr>
        <p:spPr>
          <a:xfrm>
            <a:off x="4112112" y="3480334"/>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C7059D62-6CFD-A6A8-DAEC-6E391D917CBC}"/>
              </a:ext>
            </a:extLst>
          </p:cNvPr>
          <p:cNvSpPr txBox="1"/>
          <p:nvPr/>
        </p:nvSpPr>
        <p:spPr>
          <a:xfrm>
            <a:off x="4171955" y="2782411"/>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9EF2F4A7-E616-7FE0-244C-6A8986722957}"/>
              </a:ext>
            </a:extLst>
          </p:cNvPr>
          <p:cNvSpPr txBox="1"/>
          <p:nvPr/>
        </p:nvSpPr>
        <p:spPr>
          <a:xfrm>
            <a:off x="6960621" y="3620520"/>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 = 0x01010</a:t>
            </a:r>
          </a:p>
        </p:txBody>
      </p:sp>
      <p:cxnSp>
        <p:nvCxnSpPr>
          <p:cNvPr id="41" name="Straight Arrow Connector 40">
            <a:extLst>
              <a:ext uri="{FF2B5EF4-FFF2-40B4-BE49-F238E27FC236}">
                <a16:creationId xmlns:a16="http://schemas.microsoft.com/office/drawing/2014/main" id="{FFA289B5-AEBC-1415-5A4F-D33FEF10F357}"/>
              </a:ext>
            </a:extLst>
          </p:cNvPr>
          <p:cNvCxnSpPr>
            <a:cxnSpLocks/>
          </p:cNvCxnSpPr>
          <p:nvPr/>
        </p:nvCxnSpPr>
        <p:spPr>
          <a:xfrm>
            <a:off x="5981377" y="3779600"/>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A05CBC7-E9F6-CD46-1F46-3705B963A227}"/>
              </a:ext>
            </a:extLst>
          </p:cNvPr>
          <p:cNvCxnSpPr>
            <a:cxnSpLocks/>
            <a:endCxn id="44" idx="1"/>
          </p:cNvCxnSpPr>
          <p:nvPr/>
        </p:nvCxnSpPr>
        <p:spPr>
          <a:xfrm flipV="1">
            <a:off x="5984981" y="3081911"/>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97FBA10-FD00-C5DC-A281-6064A873651B}"/>
              </a:ext>
            </a:extLst>
          </p:cNvPr>
          <p:cNvSpPr txBox="1"/>
          <p:nvPr/>
        </p:nvSpPr>
        <p:spPr>
          <a:xfrm>
            <a:off x="6969760" y="395274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EBA8C7C4-7A2F-3138-2E42-11B6B1B78406}"/>
              </a:ext>
            </a:extLst>
          </p:cNvPr>
          <p:cNvSpPr txBox="1"/>
          <p:nvPr/>
        </p:nvSpPr>
        <p:spPr>
          <a:xfrm>
            <a:off x="6969760" y="291263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5" name="TextBox 44">
            <a:extLst>
              <a:ext uri="{FF2B5EF4-FFF2-40B4-BE49-F238E27FC236}">
                <a16:creationId xmlns:a16="http://schemas.microsoft.com/office/drawing/2014/main" id="{DB03F743-48ED-5411-6FB2-4DF5FBA13945}"/>
              </a:ext>
            </a:extLst>
          </p:cNvPr>
          <p:cNvSpPr txBox="1"/>
          <p:nvPr/>
        </p:nvSpPr>
        <p:spPr>
          <a:xfrm>
            <a:off x="6969760" y="325793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EFA3454A-95D8-EBE3-8345-F6CEE92FF232}"/>
              </a:ext>
            </a:extLst>
          </p:cNvPr>
          <p:cNvSpPr txBox="1"/>
          <p:nvPr/>
        </p:nvSpPr>
        <p:spPr>
          <a:xfrm>
            <a:off x="8775312" y="3292973"/>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51D73844-5CBA-D697-8A54-492EDC6361B3}"/>
              </a:ext>
            </a:extLst>
          </p:cNvPr>
          <p:cNvSpPr txBox="1"/>
          <p:nvPr/>
        </p:nvSpPr>
        <p:spPr>
          <a:xfrm>
            <a:off x="8775312" y="2923641"/>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8AC1A5A5-0328-3762-0B95-CEC700E60237}"/>
              </a:ext>
            </a:extLst>
          </p:cNvPr>
          <p:cNvSpPr txBox="1"/>
          <p:nvPr/>
        </p:nvSpPr>
        <p:spPr>
          <a:xfrm>
            <a:off x="8788944" y="3631527"/>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C87BB409-1ABD-DCF0-4379-DED8AA885E23}"/>
              </a:ext>
            </a:extLst>
          </p:cNvPr>
          <p:cNvSpPr txBox="1"/>
          <p:nvPr/>
        </p:nvSpPr>
        <p:spPr>
          <a:xfrm>
            <a:off x="8820559" y="39427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F1979E99-43A4-1FE0-AA8B-F9165DC64800}"/>
              </a:ext>
            </a:extLst>
          </p:cNvPr>
          <p:cNvSpPr/>
          <p:nvPr/>
        </p:nvSpPr>
        <p:spPr>
          <a:xfrm>
            <a:off x="4533577" y="3419623"/>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DA9FA7A7-C9D2-18AB-563B-F805492F2B28}"/>
              </a:ext>
            </a:extLst>
          </p:cNvPr>
          <p:cNvSpPr txBox="1"/>
          <p:nvPr/>
        </p:nvSpPr>
        <p:spPr>
          <a:xfrm>
            <a:off x="6967019" y="2561502"/>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2" name="TextBox 51">
            <a:extLst>
              <a:ext uri="{FF2B5EF4-FFF2-40B4-BE49-F238E27FC236}">
                <a16:creationId xmlns:a16="http://schemas.microsoft.com/office/drawing/2014/main" id="{4649AF6D-7666-3B8B-113A-35343A5C33F5}"/>
              </a:ext>
            </a:extLst>
          </p:cNvPr>
          <p:cNvSpPr txBox="1"/>
          <p:nvPr/>
        </p:nvSpPr>
        <p:spPr>
          <a:xfrm>
            <a:off x="8817818" y="2551469"/>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5" name="TextBox 54">
            <a:extLst>
              <a:ext uri="{FF2B5EF4-FFF2-40B4-BE49-F238E27FC236}">
                <a16:creationId xmlns:a16="http://schemas.microsoft.com/office/drawing/2014/main" id="{36E33CE5-22C2-C930-7332-4E4109EB8AF1}"/>
              </a:ext>
            </a:extLst>
          </p:cNvPr>
          <p:cNvSpPr txBox="1"/>
          <p:nvPr/>
        </p:nvSpPr>
        <p:spPr>
          <a:xfrm>
            <a:off x="6960621" y="2915910"/>
            <a:ext cx="1859937" cy="338554"/>
          </a:xfrm>
          <a:prstGeom prst="rect">
            <a:avLst/>
          </a:prstGeom>
          <a:solidFill>
            <a:schemeClr val="bg1">
              <a:lumMod val="95000"/>
            </a:schemeClr>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6" name="Rectangle 55">
            <a:extLst>
              <a:ext uri="{FF2B5EF4-FFF2-40B4-BE49-F238E27FC236}">
                <a16:creationId xmlns:a16="http://schemas.microsoft.com/office/drawing/2014/main" id="{19946F4F-6EEB-870C-43BB-7F4507F262FF}"/>
              </a:ext>
            </a:extLst>
          </p:cNvPr>
          <p:cNvSpPr/>
          <p:nvPr/>
        </p:nvSpPr>
        <p:spPr>
          <a:xfrm>
            <a:off x="4523935" y="19783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7" name="TextBox 56">
            <a:extLst>
              <a:ext uri="{FF2B5EF4-FFF2-40B4-BE49-F238E27FC236}">
                <a16:creationId xmlns:a16="http://schemas.microsoft.com/office/drawing/2014/main" id="{C9542A5B-9DB2-FAC2-1AE7-B82BEF201F0C}"/>
              </a:ext>
            </a:extLst>
          </p:cNvPr>
          <p:cNvSpPr txBox="1"/>
          <p:nvPr/>
        </p:nvSpPr>
        <p:spPr>
          <a:xfrm>
            <a:off x="4160099" y="2087808"/>
            <a:ext cx="389850" cy="369332"/>
          </a:xfrm>
          <a:prstGeom prst="rect">
            <a:avLst/>
          </a:prstGeom>
          <a:noFill/>
        </p:spPr>
        <p:txBody>
          <a:bodyPr wrap="none" rtlCol="0">
            <a:spAutoFit/>
          </a:bodyPr>
          <a:lstStyle/>
          <a:p>
            <a:r>
              <a:rPr lang="en-US" dirty="0">
                <a:solidFill>
                  <a:srgbClr val="0070C0"/>
                </a:solidFill>
              </a:rPr>
              <a:t>r3</a:t>
            </a:r>
          </a:p>
        </p:txBody>
      </p:sp>
      <p:sp>
        <p:nvSpPr>
          <p:cNvPr id="58" name="Rectangle 57">
            <a:extLst>
              <a:ext uri="{FF2B5EF4-FFF2-40B4-BE49-F238E27FC236}">
                <a16:creationId xmlns:a16="http://schemas.microsoft.com/office/drawing/2014/main" id="{C2B7ADE1-D83A-8641-6532-DCA7948E1B17}"/>
              </a:ext>
            </a:extLst>
          </p:cNvPr>
          <p:cNvSpPr/>
          <p:nvPr/>
        </p:nvSpPr>
        <p:spPr>
          <a:xfrm>
            <a:off x="4539959" y="1976514"/>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0x01010</a:t>
            </a:r>
          </a:p>
        </p:txBody>
      </p:sp>
      <p:sp>
        <p:nvSpPr>
          <p:cNvPr id="59" name="TextBox 58">
            <a:extLst>
              <a:ext uri="{FF2B5EF4-FFF2-40B4-BE49-F238E27FC236}">
                <a16:creationId xmlns:a16="http://schemas.microsoft.com/office/drawing/2014/main" id="{1C478D42-07A5-A91C-2622-8F6B03225C11}"/>
              </a:ext>
            </a:extLst>
          </p:cNvPr>
          <p:cNvSpPr txBox="1"/>
          <p:nvPr/>
        </p:nvSpPr>
        <p:spPr>
          <a:xfrm>
            <a:off x="4080497" y="4265026"/>
            <a:ext cx="389850" cy="369332"/>
          </a:xfrm>
          <a:prstGeom prst="rect">
            <a:avLst/>
          </a:prstGeom>
          <a:noFill/>
        </p:spPr>
        <p:txBody>
          <a:bodyPr wrap="none" rtlCol="0">
            <a:spAutoFit/>
          </a:bodyPr>
          <a:lstStyle/>
          <a:p>
            <a:r>
              <a:rPr lang="en-US" dirty="0">
                <a:solidFill>
                  <a:srgbClr val="0070C0"/>
                </a:solidFill>
              </a:rPr>
              <a:t>r0</a:t>
            </a:r>
          </a:p>
        </p:txBody>
      </p:sp>
      <p:sp>
        <p:nvSpPr>
          <p:cNvPr id="60" name="Rectangle 59">
            <a:extLst>
              <a:ext uri="{FF2B5EF4-FFF2-40B4-BE49-F238E27FC236}">
                <a16:creationId xmlns:a16="http://schemas.microsoft.com/office/drawing/2014/main" id="{2F195AB7-356D-0FE7-F1AE-3C2498CF3927}"/>
              </a:ext>
            </a:extLst>
          </p:cNvPr>
          <p:cNvSpPr/>
          <p:nvPr/>
        </p:nvSpPr>
        <p:spPr>
          <a:xfrm>
            <a:off x="4501962" y="42043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61" name="Rectangle 60">
            <a:extLst>
              <a:ext uri="{FF2B5EF4-FFF2-40B4-BE49-F238E27FC236}">
                <a16:creationId xmlns:a16="http://schemas.microsoft.com/office/drawing/2014/main" id="{CAF2F2E9-9682-53C9-5BCA-0AC616491EBF}"/>
              </a:ext>
            </a:extLst>
          </p:cNvPr>
          <p:cNvSpPr/>
          <p:nvPr/>
        </p:nvSpPr>
        <p:spPr>
          <a:xfrm>
            <a:off x="4491586" y="4204315"/>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55</a:t>
            </a:r>
          </a:p>
        </p:txBody>
      </p:sp>
      <p:cxnSp>
        <p:nvCxnSpPr>
          <p:cNvPr id="62" name="Straight Arrow Connector 61">
            <a:extLst>
              <a:ext uri="{FF2B5EF4-FFF2-40B4-BE49-F238E27FC236}">
                <a16:creationId xmlns:a16="http://schemas.microsoft.com/office/drawing/2014/main" id="{8F5E96A5-7F9D-17C6-0405-C5DD59A7B262}"/>
              </a:ext>
            </a:extLst>
          </p:cNvPr>
          <p:cNvCxnSpPr>
            <a:cxnSpLocks/>
          </p:cNvCxnSpPr>
          <p:nvPr/>
        </p:nvCxnSpPr>
        <p:spPr>
          <a:xfrm flipH="1" flipV="1">
            <a:off x="6022709" y="2540757"/>
            <a:ext cx="936159" cy="1154834"/>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6E56D13-3E79-C436-E3A7-AEBEDFEC0FD5}"/>
              </a:ext>
            </a:extLst>
          </p:cNvPr>
          <p:cNvCxnSpPr>
            <a:cxnSpLocks/>
            <a:endCxn id="61" idx="3"/>
          </p:cNvCxnSpPr>
          <p:nvPr/>
        </p:nvCxnSpPr>
        <p:spPr>
          <a:xfrm flipH="1">
            <a:off x="5939386" y="2811334"/>
            <a:ext cx="1070456" cy="168855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97F4DDD-BB4D-8189-E660-E425AE517F32}"/>
              </a:ext>
            </a:extLst>
          </p:cNvPr>
          <p:cNvCxnSpPr>
            <a:cxnSpLocks/>
          </p:cNvCxnSpPr>
          <p:nvPr/>
        </p:nvCxnSpPr>
        <p:spPr>
          <a:xfrm flipV="1">
            <a:off x="5934198" y="3118174"/>
            <a:ext cx="1209874" cy="138171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7461DF-838D-E99D-247D-1C5936F174D4}"/>
              </a:ext>
            </a:extLst>
          </p:cNvPr>
          <p:cNvCxnSpPr>
            <a:cxnSpLocks/>
            <a:endCxn id="51" idx="1"/>
          </p:cNvCxnSpPr>
          <p:nvPr/>
        </p:nvCxnSpPr>
        <p:spPr>
          <a:xfrm>
            <a:off x="6022709" y="2246682"/>
            <a:ext cx="944310" cy="4840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93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5" grpId="0" animBg="1"/>
      <p:bldP spid="58" grpId="0" animBg="1"/>
      <p:bldP spid="6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249768" y="2765966"/>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179976" y="93494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52337" cy="2581156"/>
          </a:xfrm>
          <a:prstGeom prst="rect">
            <a:avLst/>
          </a:prstGeom>
          <a:noFill/>
        </p:spPr>
        <p:txBody>
          <a:bodyPr wrap="non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(r1 is a pointer)</a:t>
            </a:r>
          </a:p>
          <a:p>
            <a:pPr>
              <a:lnSpc>
                <a:spcPct val="115000"/>
              </a:lnSpc>
              <a:tabLst>
                <a:tab pos="342900" algn="l"/>
                <a:tab pos="1600200" algn="l"/>
              </a:tabLst>
            </a:pPr>
            <a:r>
              <a:rPr lang="en-US" sz="2000" dirty="0">
                <a:solidFill>
                  <a:srgbClr val="000000"/>
                </a:solidFill>
                <a:latin typeface="Consolas"/>
                <a:ea typeface="Arial"/>
                <a:cs typeface="Calibri"/>
              </a:rPr>
              <a:t>into register r0</a:t>
            </a:r>
            <a:endParaRPr lang="en-US" sz="2000" dirty="0">
              <a:solidFill>
                <a:srgbClr val="000000"/>
              </a:solidFill>
              <a:ea typeface="Arial"/>
              <a:cs typeface="Calibri"/>
            </a:endParaRPr>
          </a:p>
        </p:txBody>
      </p:sp>
      <p:sp>
        <p:nvSpPr>
          <p:cNvPr id="19" name="TextBox 18">
            <a:extLst>
              <a:ext uri="{FF2B5EF4-FFF2-40B4-BE49-F238E27FC236}">
                <a16:creationId xmlns:a16="http://schemas.microsoft.com/office/drawing/2014/main" id="{1E759530-60FA-874C-BCB8-A99D950745E8}"/>
              </a:ext>
            </a:extLst>
          </p:cNvPr>
          <p:cNvSpPr txBox="1"/>
          <p:nvPr/>
        </p:nvSpPr>
        <p:spPr>
          <a:xfrm>
            <a:off x="7753457" y="1857673"/>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err="1">
                <a:solidFill>
                  <a:srgbClr val="000000"/>
                </a:solidFill>
                <a:latin typeface="Consolas"/>
                <a:ea typeface="Arial"/>
                <a:cs typeface="Calibri"/>
              </a:rPr>
              <a:t>ldr</a:t>
            </a:r>
            <a:r>
              <a:rPr lang="en-US" b="1" dirty="0">
                <a:solidFill>
                  <a:srgbClr val="000000"/>
                </a:solidFill>
                <a:latin typeface="Consolas"/>
                <a:ea typeface="Arial"/>
                <a:cs typeface="Calibri"/>
              </a:rPr>
              <a:t>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11817" y="3920756"/>
            <a:ext cx="10952912" cy="2695197"/>
            <a:chOff x="511817" y="3920756"/>
            <a:chExt cx="10952912"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627968" y="3924911"/>
              <a:ext cx="3799325" cy="2485809"/>
            </a:xfrm>
            <a:prstGeom prst="rect">
              <a:avLst/>
            </a:prstGeom>
            <a:noFill/>
          </p:spPr>
          <p:txBody>
            <a:bodyPr wrap="square" rtlCol="0">
              <a:spAutoFit/>
            </a:bodyPr>
            <a:lstStyle/>
            <a:p>
              <a:r>
                <a:rPr lang="en-US" sz="2400" b="1" dirty="0">
                  <a:solidFill>
                    <a:srgbClr val="0070C0"/>
                  </a:solidFill>
                  <a:latin typeface="Consolas"/>
                  <a:ea typeface="Calibri"/>
                  <a:cs typeface="Calibri"/>
                </a:rPr>
                <a:t>str	r0, [r1]</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313875" y="5786552"/>
              <a:ext cx="3185715"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90C3844-F6D9-2945-A6A2-F5162F07EDF7}"/>
                </a:ext>
              </a:extLst>
            </p:cNvPr>
            <p:cNvSpPr txBox="1"/>
            <p:nvPr/>
          </p:nvSpPr>
          <p:spPr>
            <a:xfrm>
              <a:off x="7785600" y="3928838"/>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a:solidFill>
                    <a:srgbClr val="000000"/>
                  </a:solidFill>
                  <a:latin typeface="Consolas"/>
                  <a:ea typeface="Arial"/>
                  <a:cs typeface="Calibri"/>
                </a:rPr>
                <a:t>str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02703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79173" y="121265"/>
            <a:ext cx="11288654" cy="490633"/>
          </a:xfrm>
        </p:spPr>
        <p:txBody>
          <a:bodyPr/>
          <a:lstStyle/>
          <a:p>
            <a:r>
              <a:rPr lang="en-US" dirty="0"/>
              <a:t>Example Base Register Addressing Load – Modify – Store</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305404" y="4706831"/>
            <a:ext cx="7053913" cy="1997591"/>
          </a:xfrm>
          <a:solidFill>
            <a:schemeClr val="accent4">
              <a:lumMod val="20000"/>
              <a:lumOff val="80000"/>
            </a:schemeClr>
          </a:solidFill>
          <a:ln>
            <a:solidFill>
              <a:schemeClr val="tx2"/>
            </a:solidFill>
          </a:ln>
        </p:spPr>
        <p:txBody>
          <a:bodyPr/>
          <a:lstStyle/>
          <a:p>
            <a:pPr marL="0" indent="0" algn="ctr">
              <a:lnSpc>
                <a:spcPct val="100000"/>
              </a:lnSpc>
              <a:buNone/>
            </a:pPr>
            <a:r>
              <a:rPr lang="en-US" dirty="0">
                <a:latin typeface="Consolas" panose="020B0609020204030204" pitchFamily="49" charset="0"/>
                <a:cs typeface="Consolas" panose="020B0609020204030204" pitchFamily="49" charset="0"/>
              </a:rPr>
              <a:t>x = x + 1;</a:t>
            </a:r>
          </a:p>
          <a:p>
            <a:pPr marL="0" indent="0">
              <a:lnSpc>
                <a:spcPct val="100000"/>
              </a:lnSpc>
              <a:buNone/>
            </a:pPr>
            <a:r>
              <a:rPr lang="en-US" sz="2400" dirty="0" err="1">
                <a:solidFill>
                  <a:srgbClr val="0070C0"/>
                </a:solidFill>
                <a:latin typeface="Consolas" panose="020B0609020204030204" pitchFamily="49" charset="0"/>
                <a:cs typeface="Consolas" panose="020B0609020204030204" pitchFamily="49" charset="0"/>
              </a:rPr>
              <a:t>ldr</a:t>
            </a:r>
            <a:r>
              <a:rPr lang="en-US" sz="2400" dirty="0">
                <a:solidFill>
                  <a:srgbClr val="0070C0"/>
                </a:solidFill>
                <a:latin typeface="Consolas" panose="020B0609020204030204" pitchFamily="49" charset="0"/>
                <a:cs typeface="Consolas" panose="020B0609020204030204" pitchFamily="49" charset="0"/>
              </a:rPr>
              <a:t> r0, [r1]        </a:t>
            </a:r>
            <a:r>
              <a:rPr lang="en-US" sz="2400" dirty="0">
                <a:latin typeface="Consolas" panose="020B0609020204030204" pitchFamily="49" charset="0"/>
                <a:cs typeface="Consolas" panose="020B0609020204030204" pitchFamily="49" charset="0"/>
              </a:rPr>
              <a:t>// r0 =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(read x)</a:t>
            </a:r>
          </a:p>
          <a:p>
            <a:pPr marL="0" indent="0">
              <a:lnSpc>
                <a:spcPct val="100000"/>
              </a:lnSpc>
              <a:buNone/>
            </a:pPr>
            <a:r>
              <a:rPr lang="en-US" sz="2400" dirty="0">
                <a:solidFill>
                  <a:srgbClr val="00B050"/>
                </a:solidFill>
                <a:latin typeface="Consolas" panose="020B0609020204030204" pitchFamily="49" charset="0"/>
                <a:cs typeface="Consolas" panose="020B0609020204030204" pitchFamily="49" charset="0"/>
              </a:rPr>
              <a:t>add r0, r0, 1       </a:t>
            </a:r>
            <a:r>
              <a:rPr lang="en-US" sz="2400" dirty="0">
                <a:latin typeface="Consolas" panose="020B0609020204030204" pitchFamily="49" charset="0"/>
                <a:cs typeface="Consolas" panose="020B0609020204030204" pitchFamily="49" charset="0"/>
              </a:rPr>
              <a:t>// r0 = r0 + 1 (x++)</a:t>
            </a:r>
          </a:p>
          <a:p>
            <a:pPr marL="0" indent="0">
              <a:lnSpc>
                <a:spcPct val="100000"/>
              </a:lnSpc>
              <a:buNone/>
            </a:pPr>
            <a:r>
              <a:rPr lang="en-US" sz="2400" dirty="0">
                <a:solidFill>
                  <a:srgbClr val="F37440"/>
                </a:solidFill>
                <a:latin typeface="Consolas" panose="020B0609020204030204" pitchFamily="49" charset="0"/>
                <a:cs typeface="Consolas" panose="020B0609020204030204" pitchFamily="49" charset="0"/>
              </a:rPr>
              <a:t>str r0, [r1]        </a:t>
            </a:r>
            <a:r>
              <a:rPr lang="en-US" sz="2400" dirty="0">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 r0 write x</a:t>
            </a:r>
          </a:p>
        </p:txBody>
      </p:sp>
      <p:sp>
        <p:nvSpPr>
          <p:cNvPr id="38" name="Rectangle 37">
            <a:extLst>
              <a:ext uri="{FF2B5EF4-FFF2-40B4-BE49-F238E27FC236}">
                <a16:creationId xmlns:a16="http://schemas.microsoft.com/office/drawing/2014/main" id="{8BEE988A-947E-2647-B5D2-95A5DF599481}"/>
              </a:ext>
            </a:extLst>
          </p:cNvPr>
          <p:cNvSpPr/>
          <p:nvPr/>
        </p:nvSpPr>
        <p:spPr>
          <a:xfrm>
            <a:off x="4755604" y="176865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000" dirty="0">
                <a:solidFill>
                  <a:srgbClr val="000000"/>
                </a:solidFill>
                <a:effectLst/>
                <a:ea typeface="Arial"/>
              </a:rPr>
              <a:t>Memory assigned to x</a:t>
            </a:r>
            <a:endParaRPr lang="en-US" sz="2000" dirty="0">
              <a:solidFill>
                <a:srgbClr val="000000"/>
              </a:solidFill>
              <a:effectLst/>
              <a:latin typeface="Arial"/>
              <a:ea typeface="Arial"/>
            </a:endParaRPr>
          </a:p>
        </p:txBody>
      </p:sp>
      <p:sp>
        <p:nvSpPr>
          <p:cNvPr id="39" name="Rectangle 38">
            <a:extLst>
              <a:ext uri="{FF2B5EF4-FFF2-40B4-BE49-F238E27FC236}">
                <a16:creationId xmlns:a16="http://schemas.microsoft.com/office/drawing/2014/main" id="{96F562BF-1504-454C-AEA1-04B0106F9DDD}"/>
              </a:ext>
            </a:extLst>
          </p:cNvPr>
          <p:cNvSpPr/>
          <p:nvPr/>
        </p:nvSpPr>
        <p:spPr>
          <a:xfrm>
            <a:off x="4687254" y="3332149"/>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 </a:t>
            </a:r>
            <a:endParaRPr lang="en-US" sz="2400" dirty="0">
              <a:solidFill>
                <a:srgbClr val="000000"/>
              </a:solidFill>
              <a:effectLst/>
              <a:latin typeface="Arial"/>
              <a:ea typeface="Arial"/>
            </a:endParaRPr>
          </a:p>
        </p:txBody>
      </p:sp>
      <p:sp>
        <p:nvSpPr>
          <p:cNvPr id="42" name="Down Arrow 41">
            <a:extLst>
              <a:ext uri="{FF2B5EF4-FFF2-40B4-BE49-F238E27FC236}">
                <a16:creationId xmlns:a16="http://schemas.microsoft.com/office/drawing/2014/main" id="{83DF1A56-EA2F-9B4F-9246-F04F019BBA12}"/>
              </a:ext>
            </a:extLst>
          </p:cNvPr>
          <p:cNvSpPr/>
          <p:nvPr/>
        </p:nvSpPr>
        <p:spPr>
          <a:xfrm>
            <a:off x="5341740" y="24825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7" name="Rectangle 46">
            <a:extLst>
              <a:ext uri="{FF2B5EF4-FFF2-40B4-BE49-F238E27FC236}">
                <a16:creationId xmlns:a16="http://schemas.microsoft.com/office/drawing/2014/main" id="{375F33B6-D395-8846-971A-3B78138323B0}"/>
              </a:ext>
            </a:extLst>
          </p:cNvPr>
          <p:cNvSpPr/>
          <p:nvPr/>
        </p:nvSpPr>
        <p:spPr>
          <a:xfrm>
            <a:off x="8636442" y="176865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48" name="Left Arrow 47">
            <a:extLst>
              <a:ext uri="{FF2B5EF4-FFF2-40B4-BE49-F238E27FC236}">
                <a16:creationId xmlns:a16="http://schemas.microsoft.com/office/drawing/2014/main" id="{16414800-0709-F047-9B66-68251FF92649}"/>
              </a:ext>
            </a:extLst>
          </p:cNvPr>
          <p:cNvSpPr/>
          <p:nvPr/>
        </p:nvSpPr>
        <p:spPr>
          <a:xfrm>
            <a:off x="7901605" y="197402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B48DCF3-2D02-6446-B3B7-AB62624C8D8A}"/>
              </a:ext>
            </a:extLst>
          </p:cNvPr>
          <p:cNvSpPr txBox="1"/>
          <p:nvPr/>
        </p:nvSpPr>
        <p:spPr>
          <a:xfrm>
            <a:off x="8055077" y="3408029"/>
            <a:ext cx="694421" cy="523220"/>
          </a:xfrm>
          <a:prstGeom prst="rect">
            <a:avLst/>
          </a:prstGeom>
          <a:noFill/>
        </p:spPr>
        <p:txBody>
          <a:bodyPr wrap="none" rtlCol="0">
            <a:spAutoFit/>
          </a:bodyPr>
          <a:lstStyle/>
          <a:p>
            <a:r>
              <a:rPr lang="en-US" sz="2800" b="1" dirty="0">
                <a:solidFill>
                  <a:srgbClr val="0070C0"/>
                </a:solidFill>
              </a:rPr>
              <a:t>+ 1</a:t>
            </a:r>
          </a:p>
        </p:txBody>
      </p:sp>
      <p:sp>
        <p:nvSpPr>
          <p:cNvPr id="49" name="Down Arrow 48">
            <a:extLst>
              <a:ext uri="{FF2B5EF4-FFF2-40B4-BE49-F238E27FC236}">
                <a16:creationId xmlns:a16="http://schemas.microsoft.com/office/drawing/2014/main" id="{AB7FE122-26DC-5A4F-B83C-6F5672AD4802}"/>
              </a:ext>
            </a:extLst>
          </p:cNvPr>
          <p:cNvSpPr/>
          <p:nvPr/>
        </p:nvSpPr>
        <p:spPr>
          <a:xfrm rot="10800000">
            <a:off x="6772220" y="2458280"/>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TextBox 6">
            <a:extLst>
              <a:ext uri="{FF2B5EF4-FFF2-40B4-BE49-F238E27FC236}">
                <a16:creationId xmlns:a16="http://schemas.microsoft.com/office/drawing/2014/main" id="{80B16317-8BA5-C342-BBB9-29C61EB63AFC}"/>
              </a:ext>
            </a:extLst>
          </p:cNvPr>
          <p:cNvSpPr txBox="1"/>
          <p:nvPr/>
        </p:nvSpPr>
        <p:spPr>
          <a:xfrm>
            <a:off x="8719481" y="2556487"/>
            <a:ext cx="3062057" cy="1200329"/>
          </a:xfrm>
          <a:prstGeom prst="rect">
            <a:avLst/>
          </a:prstGeom>
          <a:noFill/>
        </p:spPr>
        <p:txBody>
          <a:bodyPr wrap="none" rtlCol="0">
            <a:spAutoFit/>
          </a:bodyPr>
          <a:lstStyle/>
          <a:p>
            <a:pPr algn="ctr"/>
            <a:r>
              <a:rPr lang="en-US" sz="2400" dirty="0">
                <a:solidFill>
                  <a:srgbClr val="FF0000"/>
                </a:solidFill>
              </a:rPr>
              <a:t>0b..00001</a:t>
            </a:r>
            <a:r>
              <a:rPr lang="en-US" sz="2400" dirty="0">
                <a:solidFill>
                  <a:srgbClr val="7030A0"/>
                </a:solidFill>
              </a:rPr>
              <a:t>00</a:t>
            </a:r>
          </a:p>
          <a:p>
            <a:r>
              <a:rPr lang="en-US" sz="2400" dirty="0">
                <a:solidFill>
                  <a:srgbClr val="7030A0"/>
                </a:solidFill>
              </a:rPr>
              <a:t>Notice: word aligned!</a:t>
            </a:r>
          </a:p>
          <a:p>
            <a:r>
              <a:rPr lang="en-US" sz="2400" dirty="0">
                <a:solidFill>
                  <a:srgbClr val="7030A0"/>
                </a:solidFill>
              </a:rPr>
              <a:t>(last two bits are 0's)</a:t>
            </a:r>
          </a:p>
        </p:txBody>
      </p:sp>
      <p:grpSp>
        <p:nvGrpSpPr>
          <p:cNvPr id="50" name="Group 49">
            <a:extLst>
              <a:ext uri="{FF2B5EF4-FFF2-40B4-BE49-F238E27FC236}">
                <a16:creationId xmlns:a16="http://schemas.microsoft.com/office/drawing/2014/main" id="{EA06C025-92F7-D74F-9181-8425F05BE4A4}"/>
              </a:ext>
            </a:extLst>
          </p:cNvPr>
          <p:cNvGrpSpPr/>
          <p:nvPr/>
        </p:nvGrpSpPr>
        <p:grpSpPr>
          <a:xfrm>
            <a:off x="-172698" y="1053524"/>
            <a:ext cx="2468598" cy="4297145"/>
            <a:chOff x="8661113" y="2565170"/>
            <a:chExt cx="2468598" cy="4297145"/>
          </a:xfrm>
        </p:grpSpPr>
        <p:sp>
          <p:nvSpPr>
            <p:cNvPr id="51" name="Rectangle 50">
              <a:extLst>
                <a:ext uri="{FF2B5EF4-FFF2-40B4-BE49-F238E27FC236}">
                  <a16:creationId xmlns:a16="http://schemas.microsoft.com/office/drawing/2014/main" id="{BFDD3E57-A979-5243-8C62-EA47BB7EA4F1}"/>
                </a:ext>
              </a:extLst>
            </p:cNvPr>
            <p:cNvSpPr/>
            <p:nvPr/>
          </p:nvSpPr>
          <p:spPr>
            <a:xfrm>
              <a:off x="9100665" y="55187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..00000000</a:t>
              </a:r>
            </a:p>
          </p:txBody>
        </p:sp>
        <p:sp>
          <p:nvSpPr>
            <p:cNvPr id="52" name="Rectangle 51">
              <a:extLst>
                <a:ext uri="{FF2B5EF4-FFF2-40B4-BE49-F238E27FC236}">
                  <a16:creationId xmlns:a16="http://schemas.microsoft.com/office/drawing/2014/main" id="{93FA8CB6-8141-B941-BF75-E3C984D477DC}"/>
                </a:ext>
              </a:extLst>
            </p:cNvPr>
            <p:cNvSpPr/>
            <p:nvPr/>
          </p:nvSpPr>
          <p:spPr>
            <a:xfrm>
              <a:off x="9100665" y="5142658"/>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..00000001</a:t>
              </a:r>
            </a:p>
          </p:txBody>
        </p:sp>
        <p:sp>
          <p:nvSpPr>
            <p:cNvPr id="53" name="TextBox 52">
              <a:extLst>
                <a:ext uri="{FF2B5EF4-FFF2-40B4-BE49-F238E27FC236}">
                  <a16:creationId xmlns:a16="http://schemas.microsoft.com/office/drawing/2014/main" id="{03EF2DF1-017B-4242-A572-2B4FA9308739}"/>
                </a:ext>
              </a:extLst>
            </p:cNvPr>
            <p:cNvSpPr txBox="1"/>
            <p:nvPr/>
          </p:nvSpPr>
          <p:spPr>
            <a:xfrm>
              <a:off x="8661113" y="5938985"/>
              <a:ext cx="2468598" cy="923330"/>
            </a:xfrm>
            <a:prstGeom prst="rect">
              <a:avLst/>
            </a:prstGeom>
            <a:noFill/>
          </p:spPr>
          <p:txBody>
            <a:bodyPr wrap="square" rtlCol="0">
              <a:spAutoFit/>
            </a:bodyPr>
            <a:lstStyle/>
            <a:p>
              <a:pPr algn="ctr"/>
              <a:r>
                <a:rPr lang="en-US" b="1" dirty="0">
                  <a:solidFill>
                    <a:srgbClr val="00B050"/>
                  </a:solidFill>
                </a:rPr>
                <a:t>n-bit</a:t>
              </a:r>
              <a:r>
                <a:rPr lang="en-US" dirty="0">
                  <a:solidFill>
                    <a:srgbClr val="00B050"/>
                  </a:solidFill>
                </a:rPr>
                <a:t> Memory</a:t>
              </a:r>
            </a:p>
            <a:p>
              <a:pPr algn="ctr"/>
              <a:r>
                <a:rPr lang="en-US" dirty="0">
                  <a:solidFill>
                    <a:srgbClr val="00B050"/>
                  </a:solidFill>
                </a:rPr>
                <a:t>Address</a:t>
              </a:r>
            </a:p>
            <a:p>
              <a:pPr algn="ctr"/>
              <a:r>
                <a:rPr lang="en-US" dirty="0">
                  <a:solidFill>
                    <a:srgbClr val="00B050"/>
                  </a:solidFill>
                </a:rPr>
                <a:t>binary</a:t>
              </a:r>
            </a:p>
          </p:txBody>
        </p:sp>
        <p:sp>
          <p:nvSpPr>
            <p:cNvPr id="54" name="Rectangle 53">
              <a:extLst>
                <a:ext uri="{FF2B5EF4-FFF2-40B4-BE49-F238E27FC236}">
                  <a16:creationId xmlns:a16="http://schemas.microsoft.com/office/drawing/2014/main" id="{30DDD927-9BAC-4D45-86A6-9FA8CBDBB816}"/>
                </a:ext>
              </a:extLst>
            </p:cNvPr>
            <p:cNvSpPr/>
            <p:nvPr/>
          </p:nvSpPr>
          <p:spPr>
            <a:xfrm>
              <a:off x="9100665" y="478462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..00000010</a:t>
              </a:r>
            </a:p>
          </p:txBody>
        </p:sp>
        <p:sp>
          <p:nvSpPr>
            <p:cNvPr id="55" name="Rectangle 54">
              <a:extLst>
                <a:ext uri="{FF2B5EF4-FFF2-40B4-BE49-F238E27FC236}">
                  <a16:creationId xmlns:a16="http://schemas.microsoft.com/office/drawing/2014/main" id="{0841DC85-8F7A-FD48-B0D7-8D661260D492}"/>
                </a:ext>
              </a:extLst>
            </p:cNvPr>
            <p:cNvSpPr/>
            <p:nvPr/>
          </p:nvSpPr>
          <p:spPr>
            <a:xfrm>
              <a:off x="9100665" y="441342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..00000011</a:t>
              </a:r>
            </a:p>
          </p:txBody>
        </p:sp>
        <p:sp>
          <p:nvSpPr>
            <p:cNvPr id="56" name="Rectangle 55">
              <a:extLst>
                <a:ext uri="{FF2B5EF4-FFF2-40B4-BE49-F238E27FC236}">
                  <a16:creationId xmlns:a16="http://schemas.microsoft.com/office/drawing/2014/main" id="{8EBCDB03-0FC5-0544-80C7-9B8CDA5812A3}"/>
                </a:ext>
              </a:extLst>
            </p:cNvPr>
            <p:cNvSpPr/>
            <p:nvPr/>
          </p:nvSpPr>
          <p:spPr>
            <a:xfrm>
              <a:off x="9100665" y="4037309"/>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rPr>
                <a:t>000001</a:t>
              </a:r>
              <a:r>
                <a:rPr lang="en-US" b="1" dirty="0">
                  <a:solidFill>
                    <a:srgbClr val="7030A0"/>
                  </a:solidFill>
                  <a:latin typeface="Courier New" panose="02070309020205020404" pitchFamily="49" charset="0"/>
                  <a:cs typeface="Courier New" panose="02070309020205020404" pitchFamily="49" charset="0"/>
                </a:rPr>
                <a:t>00</a:t>
              </a:r>
            </a:p>
          </p:txBody>
        </p:sp>
        <p:sp>
          <p:nvSpPr>
            <p:cNvPr id="57" name="Rectangle 56">
              <a:extLst>
                <a:ext uri="{FF2B5EF4-FFF2-40B4-BE49-F238E27FC236}">
                  <a16:creationId xmlns:a16="http://schemas.microsoft.com/office/drawing/2014/main" id="{034404F1-9DF7-9740-8C1B-16997E668804}"/>
                </a:ext>
              </a:extLst>
            </p:cNvPr>
            <p:cNvSpPr/>
            <p:nvPr/>
          </p:nvSpPr>
          <p:spPr>
            <a:xfrm>
              <a:off x="9100665" y="3685572"/>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..00000101</a:t>
              </a:r>
            </a:p>
          </p:txBody>
        </p:sp>
        <p:sp>
          <p:nvSpPr>
            <p:cNvPr id="58" name="Rectangle 57">
              <a:extLst>
                <a:ext uri="{FF2B5EF4-FFF2-40B4-BE49-F238E27FC236}">
                  <a16:creationId xmlns:a16="http://schemas.microsoft.com/office/drawing/2014/main" id="{8120B7C2-4E23-4741-8C1C-B6D0DADDC5E7}"/>
                </a:ext>
              </a:extLst>
            </p:cNvPr>
            <p:cNvSpPr/>
            <p:nvPr/>
          </p:nvSpPr>
          <p:spPr>
            <a:xfrm>
              <a:off x="9100665" y="331641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..00000110</a:t>
              </a:r>
            </a:p>
          </p:txBody>
        </p:sp>
        <p:sp>
          <p:nvSpPr>
            <p:cNvPr id="59" name="Rectangle 58">
              <a:extLst>
                <a:ext uri="{FF2B5EF4-FFF2-40B4-BE49-F238E27FC236}">
                  <a16:creationId xmlns:a16="http://schemas.microsoft.com/office/drawing/2014/main" id="{C5E4E955-F178-3A40-B73A-B4A1322A91DE}"/>
                </a:ext>
              </a:extLst>
            </p:cNvPr>
            <p:cNvSpPr/>
            <p:nvPr/>
          </p:nvSpPr>
          <p:spPr>
            <a:xfrm>
              <a:off x="9100665" y="2940300"/>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..00000111</a:t>
              </a:r>
            </a:p>
          </p:txBody>
        </p:sp>
        <p:sp>
          <p:nvSpPr>
            <p:cNvPr id="62" name="Up Arrow 61">
              <a:extLst>
                <a:ext uri="{FF2B5EF4-FFF2-40B4-BE49-F238E27FC236}">
                  <a16:creationId xmlns:a16="http://schemas.microsoft.com/office/drawing/2014/main" id="{74A5ACEC-EB3F-D048-9CFC-2C1D9A226010}"/>
                </a:ext>
              </a:extLst>
            </p:cNvPr>
            <p:cNvSpPr/>
            <p:nvPr/>
          </p:nvSpPr>
          <p:spPr>
            <a:xfrm>
              <a:off x="9882289" y="2565170"/>
              <a:ext cx="235635" cy="357647"/>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8FCF2C2F-633D-7540-916D-76DB6AA587B4}"/>
              </a:ext>
            </a:extLst>
          </p:cNvPr>
          <p:cNvGrpSpPr/>
          <p:nvPr/>
        </p:nvGrpSpPr>
        <p:grpSpPr>
          <a:xfrm>
            <a:off x="1610641" y="992465"/>
            <a:ext cx="1694763" cy="3964642"/>
            <a:chOff x="10459173" y="2508975"/>
            <a:chExt cx="1694763" cy="3964642"/>
          </a:xfrm>
        </p:grpSpPr>
        <p:sp>
          <p:nvSpPr>
            <p:cNvPr id="64" name="TextBox 63">
              <a:extLst>
                <a:ext uri="{FF2B5EF4-FFF2-40B4-BE49-F238E27FC236}">
                  <a16:creationId xmlns:a16="http://schemas.microsoft.com/office/drawing/2014/main" id="{17DCDDBB-66E0-9B48-9131-B6703BB795C1}"/>
                </a:ext>
              </a:extLst>
            </p:cNvPr>
            <p:cNvSpPr txBox="1"/>
            <p:nvPr/>
          </p:nvSpPr>
          <p:spPr>
            <a:xfrm>
              <a:off x="10634563" y="548183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5" name="TextBox 64">
              <a:extLst>
                <a:ext uri="{FF2B5EF4-FFF2-40B4-BE49-F238E27FC236}">
                  <a16:creationId xmlns:a16="http://schemas.microsoft.com/office/drawing/2014/main" id="{8B0C591F-3E1F-5F43-AE82-582AE39DE0D8}"/>
                </a:ext>
              </a:extLst>
            </p:cNvPr>
            <p:cNvSpPr txBox="1"/>
            <p:nvPr/>
          </p:nvSpPr>
          <p:spPr>
            <a:xfrm>
              <a:off x="10625028" y="5123800"/>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6" name="TextBox 65">
              <a:extLst>
                <a:ext uri="{FF2B5EF4-FFF2-40B4-BE49-F238E27FC236}">
                  <a16:creationId xmlns:a16="http://schemas.microsoft.com/office/drawing/2014/main" id="{635CF544-D423-3D45-9A92-417A4444C0A8}"/>
                </a:ext>
              </a:extLst>
            </p:cNvPr>
            <p:cNvSpPr txBox="1"/>
            <p:nvPr/>
          </p:nvSpPr>
          <p:spPr>
            <a:xfrm>
              <a:off x="10625028" y="475376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7" name="TextBox 66">
              <a:extLst>
                <a:ext uri="{FF2B5EF4-FFF2-40B4-BE49-F238E27FC236}">
                  <a16:creationId xmlns:a16="http://schemas.microsoft.com/office/drawing/2014/main" id="{2C87250F-CEC4-0C49-A7BA-99555C68F716}"/>
                </a:ext>
              </a:extLst>
            </p:cNvPr>
            <p:cNvSpPr txBox="1"/>
            <p:nvPr/>
          </p:nvSpPr>
          <p:spPr>
            <a:xfrm>
              <a:off x="10625028" y="4384429"/>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8" name="TextBox 67">
              <a:extLst>
                <a:ext uri="{FF2B5EF4-FFF2-40B4-BE49-F238E27FC236}">
                  <a16:creationId xmlns:a16="http://schemas.microsoft.com/office/drawing/2014/main" id="{17E95A68-9488-8B40-B2BA-A9D68D2393BA}"/>
                </a:ext>
              </a:extLst>
            </p:cNvPr>
            <p:cNvSpPr txBox="1"/>
            <p:nvPr/>
          </p:nvSpPr>
          <p:spPr>
            <a:xfrm>
              <a:off x="10625028" y="4014390"/>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69" name="TextBox 68">
              <a:extLst>
                <a:ext uri="{FF2B5EF4-FFF2-40B4-BE49-F238E27FC236}">
                  <a16:creationId xmlns:a16="http://schemas.microsoft.com/office/drawing/2014/main" id="{54F14C23-D045-0645-A796-5049981A1B61}"/>
                </a:ext>
              </a:extLst>
            </p:cNvPr>
            <p:cNvSpPr txBox="1"/>
            <p:nvPr/>
          </p:nvSpPr>
          <p:spPr>
            <a:xfrm>
              <a:off x="10632554" y="3645412"/>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0" name="TextBox 69">
              <a:extLst>
                <a:ext uri="{FF2B5EF4-FFF2-40B4-BE49-F238E27FC236}">
                  <a16:creationId xmlns:a16="http://schemas.microsoft.com/office/drawing/2014/main" id="{B018F926-B479-A647-9542-4EC2BCC39934}"/>
                </a:ext>
              </a:extLst>
            </p:cNvPr>
            <p:cNvSpPr txBox="1"/>
            <p:nvPr/>
          </p:nvSpPr>
          <p:spPr>
            <a:xfrm>
              <a:off x="10625028" y="3281731"/>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71" name="TextBox 70">
              <a:extLst>
                <a:ext uri="{FF2B5EF4-FFF2-40B4-BE49-F238E27FC236}">
                  <a16:creationId xmlns:a16="http://schemas.microsoft.com/office/drawing/2014/main" id="{B8BFFAA3-4C4A-B743-BB39-B39A2C07966B}"/>
                </a:ext>
              </a:extLst>
            </p:cNvPr>
            <p:cNvSpPr txBox="1"/>
            <p:nvPr/>
          </p:nvSpPr>
          <p:spPr>
            <a:xfrm>
              <a:off x="10640505" y="2905334"/>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2" name="TextBox 71">
              <a:extLst>
                <a:ext uri="{FF2B5EF4-FFF2-40B4-BE49-F238E27FC236}">
                  <a16:creationId xmlns:a16="http://schemas.microsoft.com/office/drawing/2014/main" id="{35239425-B752-014D-B06C-681404F39AEC}"/>
                </a:ext>
              </a:extLst>
            </p:cNvPr>
            <p:cNvSpPr txBox="1"/>
            <p:nvPr/>
          </p:nvSpPr>
          <p:spPr>
            <a:xfrm>
              <a:off x="10459173" y="6104285"/>
              <a:ext cx="1619237" cy="369332"/>
            </a:xfrm>
            <a:prstGeom prst="rect">
              <a:avLst/>
            </a:prstGeom>
            <a:noFill/>
          </p:spPr>
          <p:txBody>
            <a:bodyPr wrap="square" rtlCol="0">
              <a:spAutoFit/>
            </a:bodyPr>
            <a:lstStyle/>
            <a:p>
              <a:pPr algn="ctr"/>
              <a:r>
                <a:rPr lang="en-US" dirty="0">
                  <a:solidFill>
                    <a:schemeClr val="accent5"/>
                  </a:solidFill>
                </a:rPr>
                <a:t>1 byte </a:t>
              </a:r>
            </a:p>
          </p:txBody>
        </p:sp>
        <p:sp>
          <p:nvSpPr>
            <p:cNvPr id="74" name="Right Brace 73">
              <a:extLst>
                <a:ext uri="{FF2B5EF4-FFF2-40B4-BE49-F238E27FC236}">
                  <a16:creationId xmlns:a16="http://schemas.microsoft.com/office/drawing/2014/main" id="{AE088B83-D6B2-5F46-8034-B52C8014524B}"/>
                </a:ext>
              </a:extLst>
            </p:cNvPr>
            <p:cNvSpPr/>
            <p:nvPr/>
          </p:nvSpPr>
          <p:spPr>
            <a:xfrm rot="5400000">
              <a:off x="11074196" y="5384978"/>
              <a:ext cx="396719" cy="1280006"/>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TextBox 74">
              <a:extLst>
                <a:ext uri="{FF2B5EF4-FFF2-40B4-BE49-F238E27FC236}">
                  <a16:creationId xmlns:a16="http://schemas.microsoft.com/office/drawing/2014/main" id="{81707C1A-3925-1F4D-AB31-BA3E056F7589}"/>
                </a:ext>
              </a:extLst>
            </p:cNvPr>
            <p:cNvSpPr txBox="1"/>
            <p:nvPr/>
          </p:nvSpPr>
          <p:spPr>
            <a:xfrm>
              <a:off x="10534699" y="2508975"/>
              <a:ext cx="1619237" cy="369332"/>
            </a:xfrm>
            <a:prstGeom prst="rect">
              <a:avLst/>
            </a:prstGeom>
            <a:noFill/>
          </p:spPr>
          <p:txBody>
            <a:bodyPr wrap="square" rtlCol="0">
              <a:spAutoFit/>
            </a:bodyPr>
            <a:lstStyle/>
            <a:p>
              <a:pPr algn="ctr"/>
              <a:r>
                <a:rPr lang="en-US" dirty="0">
                  <a:solidFill>
                    <a:schemeClr val="accent5"/>
                  </a:solidFill>
                </a:rPr>
                <a:t>contents</a:t>
              </a:r>
            </a:p>
          </p:txBody>
        </p:sp>
      </p:grpSp>
      <p:sp>
        <p:nvSpPr>
          <p:cNvPr id="10" name="Right Brace 9">
            <a:extLst>
              <a:ext uri="{FF2B5EF4-FFF2-40B4-BE49-F238E27FC236}">
                <a16:creationId xmlns:a16="http://schemas.microsoft.com/office/drawing/2014/main" id="{C46FB976-C58B-F547-9A6D-14E7FA2C638F}"/>
              </a:ext>
            </a:extLst>
          </p:cNvPr>
          <p:cNvSpPr/>
          <p:nvPr/>
        </p:nvSpPr>
        <p:spPr>
          <a:xfrm>
            <a:off x="3079505" y="1388118"/>
            <a:ext cx="719360" cy="1479094"/>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Right Arrow 10">
            <a:extLst>
              <a:ext uri="{FF2B5EF4-FFF2-40B4-BE49-F238E27FC236}">
                <a16:creationId xmlns:a16="http://schemas.microsoft.com/office/drawing/2014/main" id="{35C7ED90-B38B-4944-9F8D-EA5D4B8BEE06}"/>
              </a:ext>
            </a:extLst>
          </p:cNvPr>
          <p:cNvSpPr/>
          <p:nvPr/>
        </p:nvSpPr>
        <p:spPr>
          <a:xfrm>
            <a:off x="3834277" y="1974027"/>
            <a:ext cx="921327" cy="26944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B8AB4C9-3932-CB48-82B2-000D32AC00FB}"/>
              </a:ext>
            </a:extLst>
          </p:cNvPr>
          <p:cNvSpPr txBox="1"/>
          <p:nvPr/>
        </p:nvSpPr>
        <p:spPr>
          <a:xfrm>
            <a:off x="3542461" y="2695553"/>
            <a:ext cx="1069312" cy="923330"/>
          </a:xfrm>
          <a:prstGeom prst="rect">
            <a:avLst/>
          </a:prstGeom>
          <a:solidFill>
            <a:schemeClr val="accent4">
              <a:lumMod val="20000"/>
              <a:lumOff val="80000"/>
            </a:schemeClr>
          </a:solidFill>
          <a:ln w="25400">
            <a:solidFill>
              <a:srgbClr val="0070C0"/>
            </a:solidFill>
          </a:ln>
        </p:spPr>
        <p:txBody>
          <a:bodyPr wrap="square" rtlCol="0">
            <a:spAutoFit/>
          </a:bodyPr>
          <a:lstStyle/>
          <a:p>
            <a:pPr algn="ctr"/>
            <a:r>
              <a:rPr lang="en-US" dirty="0">
                <a:solidFill>
                  <a:srgbClr val="0070C0"/>
                </a:solidFill>
              </a:rPr>
              <a:t>X starting address</a:t>
            </a:r>
          </a:p>
        </p:txBody>
      </p:sp>
      <p:sp>
        <p:nvSpPr>
          <p:cNvPr id="5" name="Left Arrow 4">
            <a:extLst>
              <a:ext uri="{FF2B5EF4-FFF2-40B4-BE49-F238E27FC236}">
                <a16:creationId xmlns:a16="http://schemas.microsoft.com/office/drawing/2014/main" id="{372E495D-97A8-FF4C-A4C4-4D6FCE524F98}"/>
              </a:ext>
            </a:extLst>
          </p:cNvPr>
          <p:cNvSpPr/>
          <p:nvPr/>
        </p:nvSpPr>
        <p:spPr>
          <a:xfrm>
            <a:off x="3079505" y="2720479"/>
            <a:ext cx="451799" cy="131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935804B-B60B-DA41-A9E5-0919401DAC6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TextBox 7">
            <a:extLst>
              <a:ext uri="{FF2B5EF4-FFF2-40B4-BE49-F238E27FC236}">
                <a16:creationId xmlns:a16="http://schemas.microsoft.com/office/drawing/2014/main" id="{41D565AB-54CE-F445-B5CC-C72843F17CE5}"/>
              </a:ext>
            </a:extLst>
          </p:cNvPr>
          <p:cNvSpPr txBox="1"/>
          <p:nvPr/>
        </p:nvSpPr>
        <p:spPr>
          <a:xfrm>
            <a:off x="5091778" y="743574"/>
            <a:ext cx="2416046" cy="800219"/>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sz="2800" dirty="0">
                <a:solidFill>
                  <a:srgbClr val="0070C0"/>
                </a:solidFill>
              </a:rPr>
              <a:t>x = x + 1</a:t>
            </a:r>
          </a:p>
          <a:p>
            <a:r>
              <a:rPr lang="en-US" dirty="0">
                <a:solidFill>
                  <a:srgbClr val="0070C0"/>
                </a:solidFill>
              </a:rPr>
              <a:t>Where x is in memory</a:t>
            </a:r>
            <a:endParaRPr lang="en-US" sz="1600" dirty="0">
              <a:solidFill>
                <a:srgbClr val="0070C0"/>
              </a:solidFill>
            </a:endParaRPr>
          </a:p>
        </p:txBody>
      </p:sp>
      <p:sp>
        <p:nvSpPr>
          <p:cNvPr id="9" name="TextBox 8">
            <a:extLst>
              <a:ext uri="{FF2B5EF4-FFF2-40B4-BE49-F238E27FC236}">
                <a16:creationId xmlns:a16="http://schemas.microsoft.com/office/drawing/2014/main" id="{EC171F64-8086-E0FE-2EB0-02F6826350CD}"/>
              </a:ext>
            </a:extLst>
          </p:cNvPr>
          <p:cNvSpPr txBox="1"/>
          <p:nvPr/>
        </p:nvSpPr>
        <p:spPr>
          <a:xfrm>
            <a:off x="9225228" y="1252731"/>
            <a:ext cx="2050561" cy="461665"/>
          </a:xfrm>
          <a:prstGeom prst="rect">
            <a:avLst/>
          </a:prstGeom>
          <a:noFill/>
        </p:spPr>
        <p:txBody>
          <a:bodyPr wrap="none" rtlCol="0">
            <a:spAutoFit/>
          </a:bodyPr>
          <a:lstStyle/>
          <a:p>
            <a:r>
              <a:rPr lang="en-US" sz="2400" dirty="0">
                <a:solidFill>
                  <a:srgbClr val="0070C0"/>
                </a:solidFill>
              </a:rPr>
              <a:t>r1 is a pointer</a:t>
            </a:r>
          </a:p>
        </p:txBody>
      </p:sp>
    </p:spTree>
    <p:extLst>
      <p:ext uri="{BB962C8B-B14F-4D97-AF65-F5344CB8AC3E}">
        <p14:creationId xmlns:p14="http://schemas.microsoft.com/office/powerpoint/2010/main" val="339248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2" grpId="0" animBg="1"/>
      <p:bldP spid="6" grpId="0"/>
      <p:bldP spid="49" grpId="0" animBg="1"/>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 + Immediate</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249768" y="2765966"/>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234427" y="859650"/>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52337" cy="2581156"/>
          </a:xfrm>
          <a:prstGeom prst="rect">
            <a:avLst/>
          </a:prstGeom>
          <a:noFill/>
        </p:spPr>
        <p:txBody>
          <a:bodyPr wrap="non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 4]</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+4 (r1 is a pointer)</a:t>
            </a:r>
          </a:p>
          <a:p>
            <a:pPr>
              <a:lnSpc>
                <a:spcPct val="115000"/>
              </a:lnSpc>
              <a:tabLst>
                <a:tab pos="342900" algn="l"/>
                <a:tab pos="1600200" algn="l"/>
              </a:tabLst>
            </a:pPr>
            <a:r>
              <a:rPr lang="en-US" sz="2000" dirty="0">
                <a:solidFill>
                  <a:srgbClr val="000000"/>
                </a:solidFill>
                <a:latin typeface="Consolas"/>
                <a:ea typeface="Arial"/>
                <a:cs typeface="Calibri"/>
              </a:rPr>
              <a:t>into register r0</a:t>
            </a:r>
            <a:endParaRPr lang="en-US" sz="2000" dirty="0">
              <a:solidFill>
                <a:srgbClr val="000000"/>
              </a:solidFill>
              <a:ea typeface="Arial"/>
              <a:cs typeface="Calibri"/>
            </a:endParaRP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11817" y="3930695"/>
            <a:ext cx="10952912" cy="2695197"/>
            <a:chOff x="511817" y="3920756"/>
            <a:chExt cx="10952912"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544148" y="3928838"/>
              <a:ext cx="4199240" cy="2485873"/>
            </a:xfrm>
            <a:prstGeom prst="rect">
              <a:avLst/>
            </a:prstGeom>
            <a:noFill/>
          </p:spPr>
          <p:txBody>
            <a:bodyPr wrap="square" rtlCol="0">
              <a:spAutoFit/>
            </a:bodyPr>
            <a:lstStyle/>
            <a:p>
              <a:r>
                <a:rPr lang="en-US" sz="2400" b="1" dirty="0">
                  <a:solidFill>
                    <a:srgbClr val="0070C0"/>
                  </a:solidFill>
                  <a:latin typeface="Consolas"/>
                  <a:ea typeface="Calibri"/>
                  <a:cs typeface="Calibri"/>
                </a:rPr>
                <a:t>str	r0, [r1, 4]</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r1+4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313875" y="5786552"/>
              <a:ext cx="3185715"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Cross 3">
            <a:extLst>
              <a:ext uri="{FF2B5EF4-FFF2-40B4-BE49-F238E27FC236}">
                <a16:creationId xmlns:a16="http://schemas.microsoft.com/office/drawing/2014/main" id="{11ABBD23-B367-908F-8779-3349C5CFA809}"/>
              </a:ext>
            </a:extLst>
          </p:cNvPr>
          <p:cNvSpPr/>
          <p:nvPr/>
        </p:nvSpPr>
        <p:spPr>
          <a:xfrm>
            <a:off x="9618132" y="1605644"/>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248F19-91ED-8237-AFED-24F202674558}"/>
              </a:ext>
            </a:extLst>
          </p:cNvPr>
          <p:cNvSpPr/>
          <p:nvPr/>
        </p:nvSpPr>
        <p:spPr>
          <a:xfrm>
            <a:off x="8214683" y="2074286"/>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4</a:t>
            </a:r>
          </a:p>
          <a:p>
            <a:pPr marL="0" marR="0" algn="ctr">
              <a:lnSpc>
                <a:spcPct val="115000"/>
              </a:lnSpc>
              <a:spcBef>
                <a:spcPts val="0"/>
              </a:spcBef>
              <a:spcAft>
                <a:spcPts val="0"/>
              </a:spcAft>
            </a:pPr>
            <a:r>
              <a:rPr lang="en-US" sz="1600" dirty="0">
                <a:solidFill>
                  <a:srgbClr val="000000"/>
                </a:solidFill>
                <a:latin typeface="Arial"/>
                <a:ea typeface="Arial"/>
              </a:rPr>
              <a:t>Immediate value in instruction</a:t>
            </a:r>
            <a:endParaRPr lang="en-US" sz="1600" dirty="0">
              <a:solidFill>
                <a:srgbClr val="000000"/>
              </a:solidFill>
              <a:effectLst/>
              <a:latin typeface="Arial"/>
              <a:ea typeface="Arial"/>
            </a:endParaRPr>
          </a:p>
        </p:txBody>
      </p:sp>
      <p:sp>
        <p:nvSpPr>
          <p:cNvPr id="23" name="Cross 22">
            <a:extLst>
              <a:ext uri="{FF2B5EF4-FFF2-40B4-BE49-F238E27FC236}">
                <a16:creationId xmlns:a16="http://schemas.microsoft.com/office/drawing/2014/main" id="{2AC3BEB1-342F-088E-CA8F-4759EC6E83FD}"/>
              </a:ext>
            </a:extLst>
          </p:cNvPr>
          <p:cNvSpPr/>
          <p:nvPr/>
        </p:nvSpPr>
        <p:spPr>
          <a:xfrm>
            <a:off x="9429289" y="5304933"/>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F3F672A-79AD-A8F1-6CEF-A35B833FB734}"/>
              </a:ext>
            </a:extLst>
          </p:cNvPr>
          <p:cNvSpPr/>
          <p:nvPr/>
        </p:nvSpPr>
        <p:spPr>
          <a:xfrm>
            <a:off x="8102361" y="4510562"/>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1600" dirty="0">
                <a:solidFill>
                  <a:srgbClr val="000000"/>
                </a:solidFill>
                <a:latin typeface="Arial"/>
                <a:ea typeface="Arial"/>
              </a:rPr>
              <a:t>Immediate value in instruction</a:t>
            </a:r>
            <a:endParaRPr lang="en-US" sz="1600" dirty="0">
              <a:solidFill>
                <a:srgbClr val="000000"/>
              </a:solidFill>
              <a:effectLst/>
              <a:latin typeface="Arial"/>
              <a:ea typeface="Arial"/>
            </a:endParaRPr>
          </a:p>
          <a:p>
            <a:pPr marL="0" marR="0" algn="ctr">
              <a:lnSpc>
                <a:spcPct val="115000"/>
              </a:lnSpc>
              <a:spcBef>
                <a:spcPts val="0"/>
              </a:spcBef>
              <a:spcAft>
                <a:spcPts val="0"/>
              </a:spcAft>
            </a:pPr>
            <a:r>
              <a:rPr lang="en-US" sz="2400" dirty="0">
                <a:solidFill>
                  <a:srgbClr val="000000"/>
                </a:solidFill>
                <a:effectLst/>
                <a:ea typeface="Arial"/>
              </a:rPr>
              <a:t>4</a:t>
            </a:r>
          </a:p>
        </p:txBody>
      </p:sp>
    </p:spTree>
    <p:extLst>
      <p:ext uri="{BB962C8B-B14F-4D97-AF65-F5344CB8AC3E}">
        <p14:creationId xmlns:p14="http://schemas.microsoft.com/office/powerpoint/2010/main" val="57766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03339" y="134165"/>
            <a:ext cx="11265328" cy="416384"/>
          </a:xfrm>
        </p:spPr>
        <p:txBody>
          <a:bodyPr/>
          <a:lstStyle/>
          <a:p>
            <a:r>
              <a:rPr lang="en-US" dirty="0"/>
              <a:t>LDR/STR – Base Register + Immediate Offset Addressing</a:t>
            </a:r>
          </a:p>
        </p:txBody>
      </p:sp>
      <p:sp>
        <p:nvSpPr>
          <p:cNvPr id="4" name="Content Placeholder 3">
            <a:extLst>
              <a:ext uri="{FF2B5EF4-FFF2-40B4-BE49-F238E27FC236}">
                <a16:creationId xmlns:a16="http://schemas.microsoft.com/office/drawing/2014/main" id="{56B6FF03-2BBA-539B-51DA-56EB894CE35E}"/>
              </a:ext>
            </a:extLst>
          </p:cNvPr>
          <p:cNvSpPr>
            <a:spLocks noGrp="1"/>
          </p:cNvSpPr>
          <p:nvPr>
            <p:ph sz="quarter" idx="17"/>
          </p:nvPr>
        </p:nvSpPr>
        <p:spPr>
          <a:xfrm>
            <a:off x="606628" y="2676239"/>
            <a:ext cx="11359771" cy="3699727"/>
          </a:xfrm>
          <a:solidFill>
            <a:schemeClr val="accent4">
              <a:lumMod val="20000"/>
              <a:lumOff val="80000"/>
            </a:schemeClr>
          </a:solidFill>
          <a:ln>
            <a:solidFill>
              <a:schemeClr val="accent1"/>
            </a:solidFill>
          </a:ln>
        </p:spPr>
        <p:txBody>
          <a:bodyPr/>
          <a:lstStyle/>
          <a:p>
            <a:pPr>
              <a:lnSpc>
                <a:spcPct val="100000"/>
              </a:lnSpc>
            </a:pPr>
            <a:r>
              <a:rPr lang="en-US" sz="2000" b="1" dirty="0">
                <a:solidFill>
                  <a:srgbClr val="0070C0"/>
                </a:solidFill>
              </a:rPr>
              <a:t>Register Base Addressing</a:t>
            </a:r>
            <a:r>
              <a:rPr lang="en-US" sz="2000" dirty="0">
                <a:solidFill>
                  <a:srgbClr val="0070C0"/>
                </a:solidFill>
              </a:rPr>
              <a:t>: </a:t>
            </a:r>
          </a:p>
          <a:p>
            <a:pPr lvl="1"/>
            <a:r>
              <a:rPr lang="en-US" sz="2000" dirty="0">
                <a:solidFill>
                  <a:srgbClr val="2C895B"/>
                </a:solidFill>
              </a:rPr>
              <a:t>Pointer Address: Rn; </a:t>
            </a:r>
            <a:r>
              <a:rPr lang="en-US" sz="2000" dirty="0">
                <a:solidFill>
                  <a:srgbClr val="FF0000"/>
                </a:solidFill>
              </a:rPr>
              <a:t>source/destination data: Rd</a:t>
            </a:r>
            <a:r>
              <a:rPr lang="en-US" sz="2000" dirty="0">
                <a:solidFill>
                  <a:srgbClr val="F37440"/>
                </a:solidFill>
              </a:rPr>
              <a:t> </a:t>
            </a:r>
          </a:p>
          <a:p>
            <a:pPr lvl="1"/>
            <a:r>
              <a:rPr lang="en-US" sz="2000" b="1" dirty="0">
                <a:solidFill>
                  <a:srgbClr val="0070C0"/>
                </a:solidFill>
              </a:rPr>
              <a:t>Unsigned pointer address </a:t>
            </a:r>
            <a:r>
              <a:rPr lang="en-US" sz="2000" dirty="0"/>
              <a:t>in stored in the </a:t>
            </a:r>
            <a:r>
              <a:rPr lang="en-US" sz="2000" dirty="0">
                <a:solidFill>
                  <a:schemeClr val="accent5"/>
                </a:solidFill>
              </a:rPr>
              <a:t>base register</a:t>
            </a:r>
          </a:p>
          <a:p>
            <a:r>
              <a:rPr lang="en-US" sz="2000" b="1" dirty="0">
                <a:solidFill>
                  <a:srgbClr val="0070C0"/>
                </a:solidFill>
              </a:rPr>
              <a:t>Register Base + immediate offset Addressing: </a:t>
            </a:r>
          </a:p>
          <a:p>
            <a:pPr lvl="1"/>
            <a:r>
              <a:rPr lang="en-US" sz="2000" dirty="0">
                <a:solidFill>
                  <a:srgbClr val="0070C0"/>
                </a:solidFill>
              </a:rPr>
              <a:t>Pointer Address = register content + immediate offset </a:t>
            </a:r>
            <a:r>
              <a:rPr lang="en-US" sz="2000" dirty="0">
                <a:solidFill>
                  <a:srgbClr val="0070C0"/>
                </a:solidFill>
                <a:latin typeface="Consolas" panose="020B0609020204030204" pitchFamily="49" charset="0"/>
                <a:cs typeface="Consolas" panose="020B0609020204030204" pitchFamily="49" charset="0"/>
              </a:rPr>
              <a:t>-4095 &lt;= imm12 &lt;= 4095 (bytes)</a:t>
            </a:r>
            <a:endParaRPr lang="en-US" sz="2000" dirty="0">
              <a:solidFill>
                <a:srgbClr val="0070C0"/>
              </a:solidFill>
            </a:endParaRPr>
          </a:p>
          <a:p>
            <a:pPr lvl="1"/>
            <a:r>
              <a:rPr lang="en-US" sz="2000" dirty="0">
                <a:solidFill>
                  <a:srgbClr val="0070C0"/>
                </a:solidFill>
              </a:rPr>
              <a:t>Unsigned</a:t>
            </a:r>
            <a:r>
              <a:rPr lang="en-US" sz="2000" dirty="0"/>
              <a:t> offset integer </a:t>
            </a:r>
            <a:r>
              <a:rPr lang="en-US" sz="2000" dirty="0">
                <a:solidFill>
                  <a:schemeClr val="accent5"/>
                </a:solidFill>
              </a:rPr>
              <a:t>immediate value </a:t>
            </a:r>
            <a:r>
              <a:rPr lang="en-US" sz="2000" dirty="0">
                <a:solidFill>
                  <a:srgbClr val="FF0000"/>
                </a:solidFill>
              </a:rPr>
              <a:t>(bytes) </a:t>
            </a:r>
            <a:r>
              <a:rPr lang="en-US" sz="2000" dirty="0"/>
              <a:t>is </a:t>
            </a:r>
            <a:r>
              <a:rPr lang="en-US" sz="2000" dirty="0">
                <a:solidFill>
                  <a:srgbClr val="2C895B"/>
                </a:solidFill>
              </a:rPr>
              <a:t>added or subtracted </a:t>
            </a:r>
            <a:r>
              <a:rPr lang="en-US" sz="2000" dirty="0">
                <a:solidFill>
                  <a:srgbClr val="F37440"/>
                </a:solidFill>
              </a:rPr>
              <a:t>(U bit above says to add or subtract)</a:t>
            </a:r>
            <a:r>
              <a:rPr lang="en-US" sz="2000" dirty="0">
                <a:solidFill>
                  <a:srgbClr val="2C895B"/>
                </a:solidFill>
              </a:rPr>
              <a:t> </a:t>
            </a:r>
            <a:r>
              <a:rPr lang="en-US" sz="2000" dirty="0"/>
              <a:t>from the </a:t>
            </a:r>
            <a:r>
              <a:rPr lang="en-US" sz="2000" dirty="0">
                <a:solidFill>
                  <a:srgbClr val="2C895B"/>
                </a:solidFill>
              </a:rPr>
              <a:t>pointer address </a:t>
            </a:r>
            <a:r>
              <a:rPr lang="en-US" sz="2000" dirty="0"/>
              <a:t>in the </a:t>
            </a:r>
            <a:r>
              <a:rPr lang="en-US" sz="2000" dirty="0">
                <a:solidFill>
                  <a:schemeClr val="accent5"/>
                </a:solidFill>
              </a:rPr>
              <a:t>base register</a:t>
            </a:r>
          </a:p>
          <a:p>
            <a:pPr lvl="1"/>
            <a:r>
              <a:rPr lang="en-US" sz="2000" dirty="0">
                <a:solidFill>
                  <a:schemeClr val="accent5"/>
                </a:solidFill>
              </a:rPr>
              <a:t>Often used to </a:t>
            </a:r>
            <a:r>
              <a:rPr lang="en-US" sz="2000" dirty="0">
                <a:solidFill>
                  <a:srgbClr val="0070C0"/>
                </a:solidFill>
              </a:rPr>
              <a:t>address struct members</a:t>
            </a:r>
          </a:p>
          <a:p>
            <a:pPr lvl="2"/>
            <a:r>
              <a:rPr lang="en-US" sz="1800" dirty="0">
                <a:solidFill>
                  <a:schemeClr val="accent5"/>
                </a:solidFill>
              </a:rPr>
              <a:t>Address of struct is address of the first member and subsequent members are a fixed offset from the first based on their size of the preceding members</a:t>
            </a:r>
          </a:p>
        </p:txBody>
      </p:sp>
      <p:sp>
        <p:nvSpPr>
          <p:cNvPr id="12" name="Rectangle 11">
            <a:extLst>
              <a:ext uri="{FF2B5EF4-FFF2-40B4-BE49-F238E27FC236}">
                <a16:creationId xmlns:a16="http://schemas.microsoft.com/office/drawing/2014/main" id="{EC97489C-7F00-F94B-AB7C-3D3EA9E25AF5}"/>
              </a:ext>
            </a:extLst>
          </p:cNvPr>
          <p:cNvSpPr/>
          <p:nvPr/>
        </p:nvSpPr>
        <p:spPr>
          <a:xfrm>
            <a:off x="2468707" y="503415"/>
            <a:ext cx="6366256"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6137710" y="1624940"/>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5800264" y="2045985"/>
            <a:ext cx="2873544" cy="369332"/>
          </a:xfrm>
          <a:prstGeom prst="rect">
            <a:avLst/>
          </a:prstGeom>
          <a:solidFill>
            <a:schemeClr val="bg1"/>
          </a:solidFill>
          <a:ln w="25400">
            <a:solidFill>
              <a:srgbClr val="0070C0"/>
            </a:solidFill>
          </a:ln>
        </p:spPr>
        <p:txBody>
          <a:bodyPr wrap="none" rtlCol="0">
            <a:spAutoFit/>
          </a:bodyPr>
          <a:lstStyle/>
          <a:p>
            <a:r>
              <a:rPr lang="en-US" dirty="0">
                <a:solidFill>
                  <a:srgbClr val="FF0000"/>
                </a:solidFill>
              </a:rPr>
              <a:t>unsigned</a:t>
            </a:r>
            <a:r>
              <a:rPr lang="en-US" dirty="0">
                <a:solidFill>
                  <a:srgbClr val="0070C0"/>
                </a:solidFill>
              </a:rPr>
              <a:t> immediate offset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5188244" y="1704017"/>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2738850" y="2045985"/>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source/</a:t>
            </a:r>
            <a:r>
              <a:rPr lang="en-US" dirty="0" err="1">
                <a:solidFill>
                  <a:srgbClr val="0070C0"/>
                </a:solidFill>
              </a:rPr>
              <a:t>dest</a:t>
            </a:r>
            <a:r>
              <a:rPr lang="en-US" dirty="0">
                <a:solidFill>
                  <a:srgbClr val="0070C0"/>
                </a:solidFill>
              </a:rPr>
              <a:t>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2601068" y="1337742"/>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4910340" y="134244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5522304" y="1337742"/>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4304528" y="133879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4660756" y="931953"/>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3899229" y="554379"/>
            <a:ext cx="4774571"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 (pointer)</a:t>
            </a:r>
          </a:p>
        </p:txBody>
      </p:sp>
      <p:sp>
        <p:nvSpPr>
          <p:cNvPr id="41" name="TextBox 40">
            <a:extLst>
              <a:ext uri="{FF2B5EF4-FFF2-40B4-BE49-F238E27FC236}">
                <a16:creationId xmlns:a16="http://schemas.microsoft.com/office/drawing/2014/main" id="{6AFCC1C8-574E-8E4E-8555-AF8F96C64834}"/>
              </a:ext>
            </a:extLst>
          </p:cNvPr>
          <p:cNvSpPr txBox="1"/>
          <p:nvPr/>
        </p:nvSpPr>
        <p:spPr>
          <a:xfrm>
            <a:off x="3899230" y="1337742"/>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2601068" y="569421"/>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3591439" y="938753"/>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409284B-6443-0E42-A1DC-B73A0EFE824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90511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894522" y="687694"/>
            <a:ext cx="9687339" cy="336605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94966" y="193830"/>
            <a:ext cx="11432811" cy="493864"/>
          </a:xfrm>
        </p:spPr>
        <p:txBody>
          <a:bodyPr/>
          <a:lstStyle/>
          <a:p>
            <a:r>
              <a:rPr lang="en-US" sz="2800" dirty="0" err="1"/>
              <a:t>ldr</a:t>
            </a:r>
            <a:r>
              <a:rPr lang="en-US" sz="2800" dirty="0"/>
              <a:t>/str Register Base + Immediate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nvGraphicFramePr>
        <p:xfrm>
          <a:off x="97797" y="4738309"/>
          <a:ext cx="11996405" cy="1824644"/>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constant]</a:t>
                      </a:r>
                    </a:p>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Arial"/>
                          <a:cs typeface="Consolas" panose="020B0609020204030204" pitchFamily="49" charset="0"/>
                        </a:rPr>
                        <a:t>constant is in bytes</a:t>
                      </a:r>
                    </a:p>
                    <a:p>
                      <a:pPr marL="0" marR="0" algn="l"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a:t>
                      </a:r>
                      <a:endParaRPr lang="en-US" sz="2400" b="0" i="0" dirty="0">
                        <a:solidFill>
                          <a:srgbClr val="00000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constant</a:t>
                      </a:r>
                    </a:p>
                    <a:p>
                      <a:pPr marL="0" marR="0" algn="ctr" eaLnBrk="0" fontAlgn="base" hangingPunct="0">
                        <a:lnSpc>
                          <a:spcPct val="115000"/>
                        </a:lnSpc>
                        <a:spcBef>
                          <a:spcPts val="0"/>
                        </a:spcBef>
                        <a:spcAft>
                          <a:spcPts val="0"/>
                        </a:spcAft>
                      </a:pPr>
                      <a:r>
                        <a:rPr lang="en-US" sz="2400" b="0" i="0" kern="1200" dirty="0">
                          <a:solidFill>
                            <a:srgbClr val="0070C0"/>
                          </a:solidFill>
                          <a:effectLst/>
                          <a:latin typeface="Consolas" panose="020B0609020204030204" pitchFamily="49" charset="0"/>
                          <a:ea typeface="Arial"/>
                          <a:cs typeface="Consolas" panose="020B0609020204030204" pitchFamily="49" charset="0"/>
                        </a:rPr>
                        <a:t>same</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[r5,100]</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rgbClr val="0070C0"/>
                          </a:solidFill>
                          <a:effectLst/>
                          <a:latin typeface="Consolas" panose="020B0609020204030204" pitchFamily="49" charset="0"/>
                          <a:ea typeface="Times New Roman"/>
                          <a:cs typeface="Consolas" panose="020B0609020204030204" pitchFamily="49" charset="0"/>
                        </a:rPr>
                        <a:t>[r5, 0]</a:t>
                      </a: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Arial"/>
                          <a:cs typeface="Consolas" panose="020B0609020204030204" pitchFamily="49" charset="0"/>
                        </a:rPr>
                        <a:t>str r1, </a:t>
                      </a:r>
                      <a:r>
                        <a:rPr lang="en-US" sz="2400" b="0" i="0" kern="1200" dirty="0">
                          <a:solidFill>
                            <a:srgbClr val="0070C0"/>
                          </a:solidFill>
                          <a:effectLst/>
                          <a:latin typeface="Consolas" panose="020B0609020204030204" pitchFamily="49" charset="0"/>
                          <a:ea typeface="Arial"/>
                          <a:cs typeface="Consolas" panose="020B0609020204030204" pitchFamily="49" charset="0"/>
                        </a:rPr>
                        <a:t>[r5]</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019905" y="1853548"/>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329177" y="1858253"/>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4" name="TextBox 23">
            <a:extLst>
              <a:ext uri="{FF2B5EF4-FFF2-40B4-BE49-F238E27FC236}">
                <a16:creationId xmlns:a16="http://schemas.microsoft.com/office/drawing/2014/main" id="{0CAF27ED-893F-FF4A-88F6-F390877D6131}"/>
              </a:ext>
            </a:extLst>
          </p:cNvPr>
          <p:cNvSpPr txBox="1"/>
          <p:nvPr/>
        </p:nvSpPr>
        <p:spPr>
          <a:xfrm>
            <a:off x="5941141" y="1853548"/>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5" name="TextBox 24">
            <a:extLst>
              <a:ext uri="{FF2B5EF4-FFF2-40B4-BE49-F238E27FC236}">
                <a16:creationId xmlns:a16="http://schemas.microsoft.com/office/drawing/2014/main" id="{1F33AC76-DDF4-FE41-8C0A-93CD9FE895FD}"/>
              </a:ext>
            </a:extLst>
          </p:cNvPr>
          <p:cNvSpPr txBox="1"/>
          <p:nvPr/>
        </p:nvSpPr>
        <p:spPr>
          <a:xfrm>
            <a:off x="4723365" y="1854600"/>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318067" y="1853548"/>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stCxn id="24" idx="2"/>
          </p:cNvCxnSpPr>
          <p:nvPr/>
        </p:nvCxnSpPr>
        <p:spPr>
          <a:xfrm>
            <a:off x="6439034" y="2253658"/>
            <a:ext cx="8577" cy="95386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026271" y="2254710"/>
            <a:ext cx="0" cy="126849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a:off x="5026271" y="3522584"/>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060395" y="3207518"/>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092271" y="2899310"/>
            <a:ext cx="1409360"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subtract</a:t>
            </a:r>
          </a:p>
          <a:p>
            <a:r>
              <a:rPr lang="en-US" sz="2000" b="1" dirty="0">
                <a:solidFill>
                  <a:srgbClr val="0070C0"/>
                </a:solidFill>
              </a:rPr>
              <a:t>1 add</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p:cNvCxnSpPr>
          <p:nvPr/>
        </p:nvCxnSpPr>
        <p:spPr>
          <a:xfrm flipV="1">
            <a:off x="3796951" y="2221586"/>
            <a:ext cx="704680" cy="67772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6783533" y="3566746"/>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7772793" y="3322529"/>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236812" y="1812514"/>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384693" y="820606"/>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5588222" y="1530722"/>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2" name="Left Brace 41">
            <a:extLst>
              <a:ext uri="{FF2B5EF4-FFF2-40B4-BE49-F238E27FC236}">
                <a16:creationId xmlns:a16="http://schemas.microsoft.com/office/drawing/2014/main" id="{290F8AC8-E708-AD49-A5CB-F856C3753944}"/>
              </a:ext>
            </a:extLst>
          </p:cNvPr>
          <p:cNvSpPr/>
          <p:nvPr/>
        </p:nvSpPr>
        <p:spPr>
          <a:xfrm>
            <a:off x="8601559" y="5811864"/>
            <a:ext cx="480448" cy="635431"/>
          </a:xfrm>
          <a:prstGeom prst="leftBrace">
            <a:avLst>
              <a:gd name="adj1" fmla="val 8333"/>
              <a:gd name="adj2" fmla="val 28049"/>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Right Arrow 42">
            <a:extLst>
              <a:ext uri="{FF2B5EF4-FFF2-40B4-BE49-F238E27FC236}">
                <a16:creationId xmlns:a16="http://schemas.microsoft.com/office/drawing/2014/main" id="{697829F1-7C76-6042-93C1-F3675F54D6CA}"/>
              </a:ext>
            </a:extLst>
          </p:cNvPr>
          <p:cNvSpPr/>
          <p:nvPr/>
        </p:nvSpPr>
        <p:spPr>
          <a:xfrm>
            <a:off x="7839165" y="5912605"/>
            <a:ext cx="669404" cy="108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605102F-5FEE-C14F-9EC8-4934F74CCB08}"/>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TextBox 1">
            <a:extLst>
              <a:ext uri="{FF2B5EF4-FFF2-40B4-BE49-F238E27FC236}">
                <a16:creationId xmlns:a16="http://schemas.microsoft.com/office/drawing/2014/main" id="{24148124-730B-F36E-7402-A5A4E56F7DE0}"/>
              </a:ext>
            </a:extLst>
          </p:cNvPr>
          <p:cNvSpPr txBox="1"/>
          <p:nvPr/>
        </p:nvSpPr>
        <p:spPr>
          <a:xfrm>
            <a:off x="7204532" y="1826194"/>
            <a:ext cx="3070071" cy="646331"/>
          </a:xfrm>
          <a:prstGeom prst="rect">
            <a:avLst/>
          </a:prstGeom>
          <a:noFill/>
        </p:spPr>
        <p:txBody>
          <a:bodyPr wrap="none" rtlCol="0">
            <a:spAutoFit/>
          </a:bodyPr>
          <a:lstStyle/>
          <a:p>
            <a:r>
              <a:rPr lang="en-US" dirty="0">
                <a:solidFill>
                  <a:srgbClr val="FF0000"/>
                </a:solidFill>
              </a:rPr>
              <a:t>Add or subtract 12 bit binary</a:t>
            </a:r>
          </a:p>
          <a:p>
            <a:r>
              <a:rPr lang="en-US" dirty="0">
                <a:solidFill>
                  <a:srgbClr val="FF0000"/>
                </a:solidFill>
              </a:rPr>
              <a:t>-4095 to +4095</a:t>
            </a:r>
          </a:p>
        </p:txBody>
      </p:sp>
    </p:spTree>
    <p:extLst>
      <p:ext uri="{BB962C8B-B14F-4D97-AF65-F5344CB8AC3E}">
        <p14:creationId xmlns:p14="http://schemas.microsoft.com/office/powerpoint/2010/main" val="388050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1480F-3D44-37EC-4F49-AD3D125A20E3}"/>
              </a:ext>
            </a:extLst>
          </p:cNvPr>
          <p:cNvSpPr>
            <a:spLocks noGrp="1"/>
          </p:cNvSpPr>
          <p:nvPr>
            <p:ph sz="quarter" idx="15"/>
          </p:nvPr>
        </p:nvSpPr>
        <p:spPr>
          <a:xfrm>
            <a:off x="587375" y="795291"/>
            <a:ext cx="11017250" cy="2310205"/>
          </a:xfrm>
          <a:solidFill>
            <a:schemeClr val="accent4">
              <a:lumMod val="20000"/>
              <a:lumOff val="80000"/>
            </a:schemeClr>
          </a:solidFill>
          <a:ln>
            <a:solidFill>
              <a:schemeClr val="accent1"/>
            </a:solidFill>
          </a:ln>
        </p:spPr>
        <p:txBody>
          <a:bodyPr/>
          <a:lstStyle/>
          <a:p>
            <a:r>
              <a:rPr lang="en-US" dirty="0"/>
              <a:t>Load and store have </a:t>
            </a:r>
            <a:r>
              <a:rPr lang="en-US" dirty="0">
                <a:solidFill>
                  <a:srgbClr val="2C895B"/>
                </a:solidFill>
              </a:rPr>
              <a:t>variations</a:t>
            </a:r>
            <a:r>
              <a:rPr lang="en-US" dirty="0"/>
              <a:t> that move 8-bits, 16-bits and 32-bits</a:t>
            </a:r>
          </a:p>
          <a:p>
            <a:r>
              <a:rPr lang="en-US" dirty="0"/>
              <a:t>Load into a register with less than 32-bits will </a:t>
            </a:r>
            <a:r>
              <a:rPr lang="en-US" dirty="0">
                <a:solidFill>
                  <a:srgbClr val="FF0000"/>
                </a:solidFill>
              </a:rPr>
              <a:t>set the upper bits not filled from memory differently</a:t>
            </a:r>
            <a:r>
              <a:rPr lang="en-US" dirty="0">
                <a:solidFill>
                  <a:srgbClr val="2C895B"/>
                </a:solidFill>
              </a:rPr>
              <a:t> depending </a:t>
            </a:r>
            <a:r>
              <a:rPr lang="en-US" dirty="0"/>
              <a:t>on which </a:t>
            </a:r>
            <a:r>
              <a:rPr lang="en-US" dirty="0">
                <a:solidFill>
                  <a:srgbClr val="FF0000"/>
                </a:solidFill>
              </a:rPr>
              <a:t>variation of the load instruction </a:t>
            </a:r>
            <a:r>
              <a:rPr lang="en-US" dirty="0"/>
              <a:t>is used </a:t>
            </a:r>
          </a:p>
          <a:p>
            <a:r>
              <a:rPr lang="en-US" dirty="0"/>
              <a:t>Store will only select the lower 8-bit, lower 16-bits or all 32-bits of the register to copy to memory, </a:t>
            </a:r>
            <a:r>
              <a:rPr lang="en-US" dirty="0">
                <a:solidFill>
                  <a:srgbClr val="FF0000"/>
                </a:solidFill>
              </a:rPr>
              <a:t>register contents are not altered</a:t>
            </a:r>
          </a:p>
          <a:p>
            <a:pPr marL="0" indent="0">
              <a:buNone/>
            </a:pPr>
            <a:endParaRPr lang="en-US" dirty="0"/>
          </a:p>
        </p:txBody>
      </p:sp>
      <p:sp>
        <p:nvSpPr>
          <p:cNvPr id="2" name="Title 1">
            <a:extLst>
              <a:ext uri="{FF2B5EF4-FFF2-40B4-BE49-F238E27FC236}">
                <a16:creationId xmlns:a16="http://schemas.microsoft.com/office/drawing/2014/main" id="{67AD9333-B795-464C-BC87-30F02B52B7C5}"/>
              </a:ext>
            </a:extLst>
          </p:cNvPr>
          <p:cNvSpPr>
            <a:spLocks noGrp="1"/>
          </p:cNvSpPr>
          <p:nvPr>
            <p:ph type="title"/>
          </p:nvPr>
        </p:nvSpPr>
        <p:spPr/>
        <p:txBody>
          <a:bodyPr/>
          <a:lstStyle/>
          <a:p>
            <a:r>
              <a:rPr lang="en-US" dirty="0"/>
              <a:t>Loading and Storing: Variations List</a:t>
            </a:r>
          </a:p>
        </p:txBody>
      </p:sp>
      <p:graphicFrame>
        <p:nvGraphicFramePr>
          <p:cNvPr id="4" name="Content Placeholder 7">
            <a:extLst>
              <a:ext uri="{FF2B5EF4-FFF2-40B4-BE49-F238E27FC236}">
                <a16:creationId xmlns:a16="http://schemas.microsoft.com/office/drawing/2014/main" id="{C46A03E7-CA18-B74F-983A-E79BAB972CCB}"/>
              </a:ext>
            </a:extLst>
          </p:cNvPr>
          <p:cNvGraphicFramePr>
            <a:graphicFrameLocks/>
          </p:cNvGraphicFramePr>
          <p:nvPr/>
        </p:nvGraphicFramePr>
        <p:xfrm>
          <a:off x="333546" y="3224605"/>
          <a:ext cx="11524908" cy="3337560"/>
        </p:xfrm>
        <a:graphic>
          <a:graphicData uri="http://schemas.openxmlformats.org/drawingml/2006/table">
            <a:tbl>
              <a:tblPr firstRow="1" bandRow="1">
                <a:tableStyleId>{9DCAF9ED-07DC-4A11-8D7F-57B35C25682E}</a:tableStyleId>
              </a:tblPr>
              <a:tblGrid>
                <a:gridCol w="1487612">
                  <a:extLst>
                    <a:ext uri="{9D8B030D-6E8A-4147-A177-3AD203B41FA5}">
                      <a16:colId xmlns:a16="http://schemas.microsoft.com/office/drawing/2014/main" val="503186759"/>
                    </a:ext>
                  </a:extLst>
                </a:gridCol>
                <a:gridCol w="3945987">
                  <a:extLst>
                    <a:ext uri="{9D8B030D-6E8A-4147-A177-3AD203B41FA5}">
                      <a16:colId xmlns:a16="http://schemas.microsoft.com/office/drawing/2014/main" val="3732785564"/>
                    </a:ext>
                  </a:extLst>
                </a:gridCol>
                <a:gridCol w="2433711">
                  <a:extLst>
                    <a:ext uri="{9D8B030D-6E8A-4147-A177-3AD203B41FA5}">
                      <a16:colId xmlns:a16="http://schemas.microsoft.com/office/drawing/2014/main" val="2828824039"/>
                    </a:ext>
                  </a:extLst>
                </a:gridCol>
                <a:gridCol w="3657598">
                  <a:extLst>
                    <a:ext uri="{9D8B030D-6E8A-4147-A177-3AD203B41FA5}">
                      <a16:colId xmlns:a16="http://schemas.microsoft.com/office/drawing/2014/main" val="4142042833"/>
                    </a:ext>
                  </a:extLst>
                </a:gridCol>
              </a:tblGrid>
              <a:tr h="370840">
                <a:tc>
                  <a:txBody>
                    <a:bodyPr/>
                    <a:lstStyle/>
                    <a:p>
                      <a:pPr algn="ctr"/>
                      <a:r>
                        <a:rPr lang="en-US" dirty="0">
                          <a:solidFill>
                            <a:schemeClr val="bg1"/>
                          </a:solidFill>
                        </a:rPr>
                        <a:t>Instruction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Sign Extension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Memory Address Requirement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97776251"/>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60711884"/>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low byte (bits 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88816617"/>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halfword (bits 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91407957"/>
                  </a:ext>
                </a:extLst>
              </a:tr>
              <a:tr h="370840">
                <a:tc>
                  <a:txBody>
                    <a:bodyPr/>
                    <a:lstStyle/>
                    <a:p>
                      <a:pPr algn="ctr"/>
                      <a:r>
                        <a:rPr lang="en-US" b="1" dirty="0">
                          <a:solidFill>
                            <a:schemeClr val="tx2"/>
                          </a:solidFill>
                          <a:latin typeface="Courier New" panose="02070309020205020404" pitchFamily="49" charset="0"/>
                          <a:cs typeface="Courier New" panose="02070309020205020404" pitchFamily="49" charset="0"/>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word (bits 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84336622"/>
                  </a:ext>
                </a:extLst>
              </a:tr>
            </a:tbl>
          </a:graphicData>
        </a:graphic>
      </p:graphicFrame>
      <p:sp>
        <p:nvSpPr>
          <p:cNvPr id="36" name="TextBox 35">
            <a:extLst>
              <a:ext uri="{FF2B5EF4-FFF2-40B4-BE49-F238E27FC236}">
                <a16:creationId xmlns:a16="http://schemas.microsoft.com/office/drawing/2014/main" id="{55D5505F-5275-F748-A1A4-7AF6B75C7FE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08057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32-bit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5F71BC5-43A1-CE05-4448-DC95458E4EB9}"/>
              </a:ext>
            </a:extLst>
          </p:cNvPr>
          <p:cNvCxnSpPr>
            <a:cxnSpLocks/>
          </p:cNvCxnSpPr>
          <p:nvPr/>
        </p:nvCxnSpPr>
        <p:spPr>
          <a:xfrm flipV="1">
            <a:off x="3847878" y="1794202"/>
            <a:ext cx="0" cy="912226"/>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57BF24A-B6C8-3E6B-01A3-D533B4F22034}"/>
              </a:ext>
            </a:extLst>
          </p:cNvPr>
          <p:cNvCxnSpPr>
            <a:cxnSpLocks/>
          </p:cNvCxnSpPr>
          <p:nvPr/>
        </p:nvCxnSpPr>
        <p:spPr>
          <a:xfrm flipH="1">
            <a:off x="3847878" y="2706428"/>
            <a:ext cx="2852858" cy="0"/>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CAED960-919C-64F4-6921-2AC40BF6188C}"/>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D29CBFB-231F-E451-2DB7-16DE39450709}"/>
              </a:ext>
            </a:extLst>
          </p:cNvPr>
          <p:cNvCxnSpPr>
            <a:cxnSpLocks/>
          </p:cNvCxnSpPr>
          <p:nvPr/>
        </p:nvCxnSpPr>
        <p:spPr>
          <a:xfrm flipH="1">
            <a:off x="2912322" y="2417396"/>
            <a:ext cx="3806489" cy="0"/>
          </a:xfrm>
          <a:prstGeom prst="straightConnector1">
            <a:avLst/>
          </a:prstGeom>
          <a:ln w="31750">
            <a:solidFill>
              <a:srgbClr val="7030A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5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ldrh</a:t>
            </a:r>
            <a:r>
              <a:rPr lang="en-US" sz="2800" dirty="0">
                <a:solidFill>
                  <a:schemeClr val="tx2"/>
                </a:solidFill>
              </a:rPr>
              <a:t> r1, [r0]</a:t>
            </a:r>
          </a:p>
          <a:p>
            <a:pPr algn="ctr"/>
            <a:r>
              <a:rPr lang="en-US" sz="2800" dirty="0" err="1">
                <a:solidFill>
                  <a:schemeClr val="tx2"/>
                </a:solidFill>
              </a:rPr>
              <a:t>ldrsh</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420218" y="2868224"/>
            <a:ext cx="1813317" cy="646331"/>
          </a:xfrm>
          <a:prstGeom prst="rect">
            <a:avLst/>
          </a:prstGeom>
          <a:noFill/>
        </p:spPr>
        <p:txBody>
          <a:bodyPr wrap="none" rtlCol="0">
            <a:spAutoFit/>
          </a:bodyPr>
          <a:lstStyle/>
          <a:p>
            <a:r>
              <a:rPr lang="en-US" dirty="0"/>
              <a:t>0x0201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69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ldrsh</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927376" y="1789913"/>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927376" y="3016743"/>
            <a:ext cx="1791435"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420218" y="2868224"/>
            <a:ext cx="1903085" cy="646331"/>
          </a:xfrm>
          <a:prstGeom prst="rect">
            <a:avLst/>
          </a:prstGeom>
          <a:noFill/>
        </p:spPr>
        <p:txBody>
          <a:bodyPr wrap="none" rtlCol="0">
            <a:spAutoFit/>
          </a:bodyPr>
          <a:lstStyle/>
          <a:p>
            <a:r>
              <a:rPr lang="en-US" dirty="0"/>
              <a:t>0x8201 </a:t>
            </a:r>
          </a:p>
          <a:p>
            <a:r>
              <a:rPr lang="en-US" dirty="0"/>
              <a:t>negative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2699126" y="1882242"/>
            <a:ext cx="1402948" cy="369332"/>
          </a:xfrm>
          <a:prstGeom prst="rect">
            <a:avLst/>
          </a:prstGeom>
          <a:noFill/>
        </p:spPr>
        <p:txBody>
          <a:bodyPr wrap="none" rtlCol="0">
            <a:spAutoFit/>
          </a:bodyPr>
          <a:lstStyle/>
          <a:p>
            <a:r>
              <a:rPr lang="en-US" dirty="0">
                <a:solidFill>
                  <a:srgbClr val="FF0000"/>
                </a:solidFill>
              </a:rPr>
              <a:t>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3986463" y="1045000"/>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0000010</a:t>
            </a:r>
          </a:p>
        </p:txBody>
      </p:sp>
      <p:sp>
        <p:nvSpPr>
          <p:cNvPr id="21" name="Up Arrow 20">
            <a:extLst>
              <a:ext uri="{FF2B5EF4-FFF2-40B4-BE49-F238E27FC236}">
                <a16:creationId xmlns:a16="http://schemas.microsoft.com/office/drawing/2014/main" id="{D5BE404C-EF21-0A64-C09E-C997025CFB96}"/>
              </a:ext>
            </a:extLst>
          </p:cNvPr>
          <p:cNvSpPr/>
          <p:nvPr/>
        </p:nvSpPr>
        <p:spPr>
          <a:xfrm>
            <a:off x="4596063" y="1353206"/>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156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A119B1-467E-F4DA-1275-E743F5F96577}"/>
              </a:ext>
            </a:extLst>
          </p:cNvPr>
          <p:cNvPicPr>
            <a:picLocks noChangeAspect="1"/>
          </p:cNvPicPr>
          <p:nvPr/>
        </p:nvPicPr>
        <p:blipFill>
          <a:blip r:embed="rId2"/>
          <a:stretch>
            <a:fillRect/>
          </a:stretch>
        </p:blipFill>
        <p:spPr>
          <a:xfrm>
            <a:off x="3379304" y="609600"/>
            <a:ext cx="5536096" cy="5536096"/>
          </a:xfrm>
          <a:prstGeom prst="rect">
            <a:avLst/>
          </a:prstGeom>
        </p:spPr>
      </p:pic>
    </p:spTree>
    <p:extLst>
      <p:ext uri="{BB962C8B-B14F-4D97-AF65-F5344CB8AC3E}">
        <p14:creationId xmlns:p14="http://schemas.microsoft.com/office/powerpoint/2010/main" val="2538749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 Unsigned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ldrh</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927376" y="1789913"/>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927376" y="3016743"/>
            <a:ext cx="1791435"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420218" y="2868224"/>
            <a:ext cx="1813317" cy="646331"/>
          </a:xfrm>
          <a:prstGeom prst="rect">
            <a:avLst/>
          </a:prstGeom>
          <a:noFill/>
        </p:spPr>
        <p:txBody>
          <a:bodyPr wrap="none" rtlCol="0">
            <a:spAutoFit/>
          </a:bodyPr>
          <a:lstStyle/>
          <a:p>
            <a:r>
              <a:rPr lang="en-US" dirty="0"/>
              <a:t>0x8201 </a:t>
            </a:r>
          </a:p>
          <a:p>
            <a:r>
              <a:rPr lang="en-US" dirty="0"/>
              <a:t>positive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2699126" y="1882242"/>
            <a:ext cx="1762021" cy="369332"/>
          </a:xfrm>
          <a:prstGeom prst="rect">
            <a:avLst/>
          </a:prstGeom>
          <a:noFill/>
        </p:spPr>
        <p:txBody>
          <a:bodyPr wrap="none" rtlCol="0">
            <a:spAutoFit/>
          </a:bodyPr>
          <a:lstStyle/>
          <a:p>
            <a:r>
              <a:rPr lang="en-US" dirty="0">
                <a:solidFill>
                  <a:srgbClr val="FF0000"/>
                </a:solidFill>
              </a:rPr>
              <a:t>No 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3986463" y="1045000"/>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0000010</a:t>
            </a:r>
          </a:p>
        </p:txBody>
      </p:sp>
      <p:sp>
        <p:nvSpPr>
          <p:cNvPr id="21" name="Up Arrow 20">
            <a:extLst>
              <a:ext uri="{FF2B5EF4-FFF2-40B4-BE49-F238E27FC236}">
                <a16:creationId xmlns:a16="http://schemas.microsoft.com/office/drawing/2014/main" id="{D5BE404C-EF21-0A64-C09E-C997025CFB96}"/>
              </a:ext>
            </a:extLst>
          </p:cNvPr>
          <p:cNvSpPr/>
          <p:nvPr/>
        </p:nvSpPr>
        <p:spPr>
          <a:xfrm>
            <a:off x="4596063" y="1353206"/>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217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0539"/>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ldrb</a:t>
            </a:r>
            <a:r>
              <a:rPr lang="en-US" sz="2800" dirty="0">
                <a:solidFill>
                  <a:schemeClr val="tx2"/>
                </a:solidFill>
              </a:rPr>
              <a:t> r1, [r0]</a:t>
            </a:r>
          </a:p>
          <a:p>
            <a:pPr algn="ctr"/>
            <a:r>
              <a:rPr lang="en-US" sz="2800" dirty="0" err="1">
                <a:solidFill>
                  <a:schemeClr val="tx2"/>
                </a:solidFill>
              </a:rPr>
              <a:t>ldrsb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377837" y="3016743"/>
            <a:ext cx="1813317" cy="646331"/>
          </a:xfrm>
          <a:prstGeom prst="rect">
            <a:avLst/>
          </a:prstGeom>
          <a:noFill/>
        </p:spPr>
        <p:txBody>
          <a:bodyPr wrap="none" rtlCol="0">
            <a:spAutoFit/>
          </a:bodyPr>
          <a:lstStyle/>
          <a:p>
            <a:r>
              <a:rPr lang="en-US" dirty="0"/>
              <a:t>0x01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55882" y="3184293"/>
            <a:ext cx="501843"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237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348922" y="3005664"/>
            <a:ext cx="1903085" cy="646331"/>
          </a:xfrm>
          <a:prstGeom prst="rect">
            <a:avLst/>
          </a:prstGeom>
          <a:noFill/>
        </p:spPr>
        <p:txBody>
          <a:bodyPr wrap="none" rtlCol="0">
            <a:spAutoFit/>
          </a:bodyPr>
          <a:lstStyle/>
          <a:p>
            <a:r>
              <a:rPr lang="en-US" dirty="0"/>
              <a:t>0x81 </a:t>
            </a:r>
          </a:p>
          <a:p>
            <a:r>
              <a:rPr lang="en-US" dirty="0"/>
              <a:t>negative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102720" y="3184293"/>
            <a:ext cx="455005"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2699126" y="1882242"/>
            <a:ext cx="1402948" cy="369332"/>
          </a:xfrm>
          <a:prstGeom prst="rect">
            <a:avLst/>
          </a:prstGeom>
          <a:noFill/>
        </p:spPr>
        <p:txBody>
          <a:bodyPr wrap="none" rtlCol="0">
            <a:spAutoFit/>
          </a:bodyPr>
          <a:lstStyle/>
          <a:p>
            <a:r>
              <a:rPr lang="en-US" dirty="0">
                <a:solidFill>
                  <a:srgbClr val="FF0000"/>
                </a:solidFill>
              </a:rPr>
              <a:t>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5036467" y="1021593"/>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0000001</a:t>
            </a:r>
          </a:p>
        </p:txBody>
      </p:sp>
      <p:sp>
        <p:nvSpPr>
          <p:cNvPr id="21" name="Up Arrow 20">
            <a:extLst>
              <a:ext uri="{FF2B5EF4-FFF2-40B4-BE49-F238E27FC236}">
                <a16:creationId xmlns:a16="http://schemas.microsoft.com/office/drawing/2014/main" id="{D5BE404C-EF21-0A64-C09E-C997025CFB96}"/>
              </a:ext>
            </a:extLst>
          </p:cNvPr>
          <p:cNvSpPr/>
          <p:nvPr/>
        </p:nvSpPr>
        <p:spPr>
          <a:xfrm>
            <a:off x="5676316" y="1336543"/>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007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348922" y="3005664"/>
            <a:ext cx="1813317" cy="646331"/>
          </a:xfrm>
          <a:prstGeom prst="rect">
            <a:avLst/>
          </a:prstGeom>
          <a:noFill/>
        </p:spPr>
        <p:txBody>
          <a:bodyPr wrap="none" rtlCol="0">
            <a:spAutoFit/>
          </a:bodyPr>
          <a:lstStyle/>
          <a:p>
            <a:r>
              <a:rPr lang="en-US" dirty="0"/>
              <a:t>0x81 </a:t>
            </a:r>
          </a:p>
          <a:p>
            <a:r>
              <a:rPr lang="en-US" dirty="0"/>
              <a:t>positive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102720" y="3184293"/>
            <a:ext cx="455005"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924DBD31-57F5-84F5-EFFC-16760BA1CA02}"/>
              </a:ext>
            </a:extLst>
          </p:cNvPr>
          <p:cNvSpPr txBox="1"/>
          <p:nvPr/>
        </p:nvSpPr>
        <p:spPr>
          <a:xfrm>
            <a:off x="5036467" y="1021593"/>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0000001</a:t>
            </a:r>
          </a:p>
        </p:txBody>
      </p:sp>
      <p:sp>
        <p:nvSpPr>
          <p:cNvPr id="21" name="Up Arrow 20">
            <a:extLst>
              <a:ext uri="{FF2B5EF4-FFF2-40B4-BE49-F238E27FC236}">
                <a16:creationId xmlns:a16="http://schemas.microsoft.com/office/drawing/2014/main" id="{D5BE404C-EF21-0A64-C09E-C997025CFB96}"/>
              </a:ext>
            </a:extLst>
          </p:cNvPr>
          <p:cNvSpPr/>
          <p:nvPr/>
        </p:nvSpPr>
        <p:spPr>
          <a:xfrm>
            <a:off x="5676316" y="1336543"/>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3ABC945-F961-4DE7-5013-6E4BF1AC935D}"/>
              </a:ext>
            </a:extLst>
          </p:cNvPr>
          <p:cNvSpPr txBox="1"/>
          <p:nvPr/>
        </p:nvSpPr>
        <p:spPr>
          <a:xfrm>
            <a:off x="2699126" y="1882242"/>
            <a:ext cx="1762021" cy="369332"/>
          </a:xfrm>
          <a:prstGeom prst="rect">
            <a:avLst/>
          </a:prstGeom>
          <a:noFill/>
        </p:spPr>
        <p:txBody>
          <a:bodyPr wrap="none" rtlCol="0">
            <a:spAutoFit/>
          </a:bodyPr>
          <a:lstStyle/>
          <a:p>
            <a:r>
              <a:rPr lang="en-US" dirty="0">
                <a:solidFill>
                  <a:srgbClr val="FF0000"/>
                </a:solidFill>
              </a:rPr>
              <a:t>No Sign extend</a:t>
            </a:r>
          </a:p>
        </p:txBody>
      </p:sp>
    </p:spTree>
    <p:extLst>
      <p:ext uri="{BB962C8B-B14F-4D97-AF65-F5344CB8AC3E}">
        <p14:creationId xmlns:p14="http://schemas.microsoft.com/office/powerpoint/2010/main" val="346174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32-bit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str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5F71BC5-43A1-CE05-4448-DC95458E4EB9}"/>
              </a:ext>
            </a:extLst>
          </p:cNvPr>
          <p:cNvCxnSpPr>
            <a:cxnSpLocks/>
          </p:cNvCxnSpPr>
          <p:nvPr/>
        </p:nvCxnSpPr>
        <p:spPr>
          <a:xfrm flipV="1">
            <a:off x="3847878" y="1794202"/>
            <a:ext cx="0" cy="912226"/>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57BF24A-B6C8-3E6B-01A3-D533B4F22034}"/>
              </a:ext>
            </a:extLst>
          </p:cNvPr>
          <p:cNvCxnSpPr>
            <a:cxnSpLocks/>
          </p:cNvCxnSpPr>
          <p:nvPr/>
        </p:nvCxnSpPr>
        <p:spPr>
          <a:xfrm flipH="1">
            <a:off x="3847878" y="2706428"/>
            <a:ext cx="2852858"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CAED960-919C-64F4-6921-2AC40BF6188C}"/>
              </a:ext>
            </a:extLst>
          </p:cNvPr>
          <p:cNvCxnSpPr>
            <a:cxnSpLocks/>
          </p:cNvCxnSpPr>
          <p:nvPr/>
        </p:nvCxnSpPr>
        <p:spPr>
          <a:xfrm flipV="1">
            <a:off x="2912322" y="1762361"/>
            <a:ext cx="0" cy="655035"/>
          </a:xfrm>
          <a:prstGeom prst="straightConnector1">
            <a:avLst/>
          </a:prstGeom>
          <a:ln w="317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D29CBFB-231F-E451-2DB7-16DE39450709}"/>
              </a:ext>
            </a:extLst>
          </p:cNvPr>
          <p:cNvCxnSpPr>
            <a:cxnSpLocks/>
          </p:cNvCxnSpPr>
          <p:nvPr/>
        </p:nvCxnSpPr>
        <p:spPr>
          <a:xfrm flipH="1">
            <a:off x="2912322" y="2417396"/>
            <a:ext cx="3806489" cy="0"/>
          </a:xfrm>
          <a:prstGeom prst="straightConnector1">
            <a:avLst/>
          </a:prstGeom>
          <a:ln w="3175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75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strh</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07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67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- 1</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211015" y="1063548"/>
            <a:ext cx="11632223" cy="4273384"/>
          </a:xfrm>
          <a:solidFill>
            <a:schemeClr val="accent4">
              <a:lumMod val="20000"/>
              <a:lumOff val="80000"/>
            </a:schemeClr>
          </a:solidFill>
          <a:ln>
            <a:solidFill>
              <a:srgbClr val="0070C0"/>
            </a:solidFill>
          </a:ln>
        </p:spPr>
        <p:txBody>
          <a:bodyPr/>
          <a:lstStyle/>
          <a:p>
            <a:pPr marL="0" indent="0">
              <a:buNone/>
            </a:pPr>
            <a:r>
              <a:rPr lang="en-US" sz="2200" dirty="0">
                <a:latin typeface="Consolas" panose="020B0609020204030204" pitchFamily="49" charset="0"/>
                <a:cs typeface="Consolas" panose="020B0609020204030204" pitchFamily="49" charset="0"/>
              </a:rPr>
              <a:t>r1 contains </a:t>
            </a:r>
            <a:r>
              <a:rPr lang="en-US" sz="2200" dirty="0">
                <a:solidFill>
                  <a:srgbClr val="2C895B"/>
                </a:solidFill>
                <a:latin typeface="Consolas" panose="020B0609020204030204" pitchFamily="49" charset="0"/>
                <a:cs typeface="Consolas" panose="020B0609020204030204" pitchFamily="49" charset="0"/>
              </a:rPr>
              <a:t>the Address of X (defined as int X) </a:t>
            </a:r>
            <a:r>
              <a:rPr lang="en-US" sz="2200" dirty="0">
                <a:latin typeface="Consolas" panose="020B0609020204030204" pitchFamily="49" charset="0"/>
                <a:cs typeface="Consolas" panose="020B0609020204030204" pitchFamily="49" charset="0"/>
              </a:rPr>
              <a:t>in memory; r1 points at X</a:t>
            </a:r>
          </a:p>
          <a:p>
            <a:pPr marL="0" indent="0">
              <a:buNone/>
            </a:pPr>
            <a:r>
              <a:rPr lang="en-US" sz="2200" dirty="0">
                <a:latin typeface="Consolas" panose="020B0609020204030204" pitchFamily="49" charset="0"/>
                <a:cs typeface="Consolas" panose="020B0609020204030204" pitchFamily="49" charset="0"/>
              </a:rPr>
              <a:t>r2 contains the </a:t>
            </a:r>
            <a:r>
              <a:rPr lang="en-US" sz="2200" dirty="0">
                <a:solidFill>
                  <a:srgbClr val="7030A0"/>
                </a:solidFill>
                <a:latin typeface="Consolas" panose="020B0609020204030204" pitchFamily="49" charset="0"/>
                <a:cs typeface="Consolas" panose="020B0609020204030204" pitchFamily="49" charset="0"/>
              </a:rPr>
              <a:t>Address of Y (defined as int *Y) </a:t>
            </a:r>
            <a:r>
              <a:rPr lang="en-US" sz="2200" dirty="0">
                <a:latin typeface="Consolas" panose="020B0609020204030204" pitchFamily="49" charset="0"/>
                <a:cs typeface="Consolas" panose="020B0609020204030204" pitchFamily="49" charset="0"/>
              </a:rPr>
              <a:t>in memory; r2 points at Y</a:t>
            </a:r>
          </a:p>
          <a:p>
            <a:pPr marL="0" indent="0">
              <a:buNone/>
            </a:pPr>
            <a:r>
              <a:rPr lang="en-US" sz="2200" dirty="0">
                <a:latin typeface="Consolas" panose="020B0609020204030204" pitchFamily="49" charset="0"/>
                <a:cs typeface="Consolas" panose="020B0609020204030204" pitchFamily="49" charset="0"/>
              </a:rPr>
              <a:t>write Y = &amp;X;</a:t>
            </a: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r1, [r2]       </a:t>
            </a:r>
            <a:r>
              <a:rPr lang="en-US" dirty="0">
                <a:solidFill>
                  <a:srgbClr val="00B050"/>
                </a:solidFill>
                <a:latin typeface="Consolas" panose="020B0609020204030204" pitchFamily="49" charset="0"/>
                <a:cs typeface="Consolas" panose="020B0609020204030204" pitchFamily="49" charset="0"/>
              </a:rPr>
              <a:t>// y </a:t>
            </a:r>
            <a:r>
              <a:rPr lang="en-US" sz="1800" dirty="0">
                <a:solidFill>
                  <a:srgbClr val="7030A0"/>
                </a:solidFill>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&amp;x</a:t>
            </a:r>
          </a:p>
        </p:txBody>
      </p:sp>
      <p:sp>
        <p:nvSpPr>
          <p:cNvPr id="8" name="Rectangle 7">
            <a:extLst>
              <a:ext uri="{FF2B5EF4-FFF2-40B4-BE49-F238E27FC236}">
                <a16:creationId xmlns:a16="http://schemas.microsoft.com/office/drawing/2014/main" id="{1053FDB8-9673-7E43-A38F-E67C5AF67BC7}"/>
              </a:ext>
            </a:extLst>
          </p:cNvPr>
          <p:cNvSpPr/>
          <p:nvPr/>
        </p:nvSpPr>
        <p:spPr>
          <a:xfrm>
            <a:off x="3184918" y="274450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9" name="TextBox 8">
            <a:extLst>
              <a:ext uri="{FF2B5EF4-FFF2-40B4-BE49-F238E27FC236}">
                <a16:creationId xmlns:a16="http://schemas.microsoft.com/office/drawing/2014/main" id="{D015952F-BE04-8E4C-A50D-8E120CFC45FB}"/>
              </a:ext>
            </a:extLst>
          </p:cNvPr>
          <p:cNvSpPr txBox="1"/>
          <p:nvPr/>
        </p:nvSpPr>
        <p:spPr>
          <a:xfrm>
            <a:off x="2761239" y="3551875"/>
            <a:ext cx="389850" cy="369332"/>
          </a:xfrm>
          <a:prstGeom prst="rect">
            <a:avLst/>
          </a:prstGeom>
          <a:noFill/>
        </p:spPr>
        <p:txBody>
          <a:bodyPr wrap="none" rtlCol="0">
            <a:spAutoFit/>
          </a:bodyPr>
          <a:lstStyle/>
          <a:p>
            <a:r>
              <a:rPr lang="en-US" dirty="0">
                <a:solidFill>
                  <a:srgbClr val="0070C0"/>
                </a:solidFill>
              </a:rPr>
              <a:t>r1</a:t>
            </a:r>
          </a:p>
        </p:txBody>
      </p:sp>
      <p:sp>
        <p:nvSpPr>
          <p:cNvPr id="10" name="TextBox 9">
            <a:extLst>
              <a:ext uri="{FF2B5EF4-FFF2-40B4-BE49-F238E27FC236}">
                <a16:creationId xmlns:a16="http://schemas.microsoft.com/office/drawing/2014/main" id="{EB51A1FE-735C-3C42-9163-CF99E657A754}"/>
              </a:ext>
            </a:extLst>
          </p:cNvPr>
          <p:cNvSpPr txBox="1"/>
          <p:nvPr/>
        </p:nvSpPr>
        <p:spPr>
          <a:xfrm>
            <a:off x="2821082" y="2853952"/>
            <a:ext cx="389850" cy="369332"/>
          </a:xfrm>
          <a:prstGeom prst="rect">
            <a:avLst/>
          </a:prstGeom>
          <a:noFill/>
        </p:spPr>
        <p:txBody>
          <a:bodyPr wrap="none" rtlCol="0">
            <a:spAutoFit/>
          </a:bodyPr>
          <a:lstStyle/>
          <a:p>
            <a:r>
              <a:rPr lang="en-US" dirty="0">
                <a:solidFill>
                  <a:srgbClr val="0070C0"/>
                </a:solidFill>
              </a:rPr>
              <a:t>r2</a:t>
            </a:r>
          </a:p>
        </p:txBody>
      </p:sp>
      <p:sp>
        <p:nvSpPr>
          <p:cNvPr id="14" name="TextBox 13">
            <a:extLst>
              <a:ext uri="{FF2B5EF4-FFF2-40B4-BE49-F238E27FC236}">
                <a16:creationId xmlns:a16="http://schemas.microsoft.com/office/drawing/2014/main" id="{8F983E02-431E-2047-9DE3-9B51AB57BB4B}"/>
              </a:ext>
            </a:extLst>
          </p:cNvPr>
          <p:cNvSpPr txBox="1"/>
          <p:nvPr/>
        </p:nvSpPr>
        <p:spPr>
          <a:xfrm>
            <a:off x="5609749" y="367800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contents</a:t>
            </a:r>
          </a:p>
        </p:txBody>
      </p:sp>
      <p:cxnSp>
        <p:nvCxnSpPr>
          <p:cNvPr id="16" name="Straight Arrow Connector 15">
            <a:extLst>
              <a:ext uri="{FF2B5EF4-FFF2-40B4-BE49-F238E27FC236}">
                <a16:creationId xmlns:a16="http://schemas.microsoft.com/office/drawing/2014/main" id="{7815CB20-C27D-4B4F-9773-CE938B7416F7}"/>
              </a:ext>
            </a:extLst>
          </p:cNvPr>
          <p:cNvCxnSpPr>
            <a:cxnSpLocks/>
          </p:cNvCxnSpPr>
          <p:nvPr/>
        </p:nvCxnSpPr>
        <p:spPr>
          <a:xfrm>
            <a:off x="4630504" y="385114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A5BD856-1BB9-5E4C-A0B8-2E6B7FE59AAE}"/>
              </a:ext>
            </a:extLst>
          </p:cNvPr>
          <p:cNvCxnSpPr>
            <a:cxnSpLocks/>
            <a:endCxn id="37" idx="1"/>
          </p:cNvCxnSpPr>
          <p:nvPr/>
        </p:nvCxnSpPr>
        <p:spPr>
          <a:xfrm flipV="1">
            <a:off x="4634108" y="315345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5" name="TextBox 34">
            <a:extLst>
              <a:ext uri="{FF2B5EF4-FFF2-40B4-BE49-F238E27FC236}">
                <a16:creationId xmlns:a16="http://schemas.microsoft.com/office/drawing/2014/main" id="{49225A92-BEAB-CBC6-EC6F-28127BD4DD3F}"/>
              </a:ext>
            </a:extLst>
          </p:cNvPr>
          <p:cNvSpPr txBox="1"/>
          <p:nvPr/>
        </p:nvSpPr>
        <p:spPr>
          <a:xfrm>
            <a:off x="5618887" y="402428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37" name="TextBox 36">
            <a:extLst>
              <a:ext uri="{FF2B5EF4-FFF2-40B4-BE49-F238E27FC236}">
                <a16:creationId xmlns:a16="http://schemas.microsoft.com/office/drawing/2014/main" id="{7B17DAD9-D516-5C44-282A-A1C2AFE646DC}"/>
              </a:ext>
            </a:extLst>
          </p:cNvPr>
          <p:cNvSpPr txBox="1"/>
          <p:nvPr/>
        </p:nvSpPr>
        <p:spPr>
          <a:xfrm>
            <a:off x="5618887" y="298417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38" name="TextBox 37">
            <a:extLst>
              <a:ext uri="{FF2B5EF4-FFF2-40B4-BE49-F238E27FC236}">
                <a16:creationId xmlns:a16="http://schemas.microsoft.com/office/drawing/2014/main" id="{8C93441F-C18B-1080-358D-5CAC969FCB77}"/>
              </a:ext>
            </a:extLst>
          </p:cNvPr>
          <p:cNvSpPr txBox="1"/>
          <p:nvPr/>
        </p:nvSpPr>
        <p:spPr>
          <a:xfrm>
            <a:off x="5618887" y="332947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21" name="TextBox 20">
            <a:extLst>
              <a:ext uri="{FF2B5EF4-FFF2-40B4-BE49-F238E27FC236}">
                <a16:creationId xmlns:a16="http://schemas.microsoft.com/office/drawing/2014/main" id="{BF77DA5E-8DD2-2F89-6AE0-88584CC061D2}"/>
              </a:ext>
            </a:extLst>
          </p:cNvPr>
          <p:cNvSpPr txBox="1"/>
          <p:nvPr/>
        </p:nvSpPr>
        <p:spPr>
          <a:xfrm>
            <a:off x="7424439" y="33645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39" name="TextBox 38">
            <a:extLst>
              <a:ext uri="{FF2B5EF4-FFF2-40B4-BE49-F238E27FC236}">
                <a16:creationId xmlns:a16="http://schemas.microsoft.com/office/drawing/2014/main" id="{7C807513-DA45-A639-2E42-E7F8A0B46884}"/>
              </a:ext>
            </a:extLst>
          </p:cNvPr>
          <p:cNvSpPr txBox="1"/>
          <p:nvPr/>
        </p:nvSpPr>
        <p:spPr>
          <a:xfrm>
            <a:off x="7424439" y="2995182"/>
            <a:ext cx="3097323"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    /</a:t>
            </a:r>
            <a:r>
              <a:rPr lang="en-US" dirty="0">
                <a:solidFill>
                  <a:srgbClr val="FF0000"/>
                </a:solidFill>
                <a:latin typeface="Consolas" panose="020B0609020204030204" pitchFamily="49" charset="0"/>
                <a:cs typeface="Consolas" panose="020B0609020204030204" pitchFamily="49" charset="0"/>
              </a:rPr>
              <a:t>/ this is y</a:t>
            </a:r>
          </a:p>
        </p:txBody>
      </p:sp>
      <p:sp>
        <p:nvSpPr>
          <p:cNvPr id="40" name="TextBox 39">
            <a:extLst>
              <a:ext uri="{FF2B5EF4-FFF2-40B4-BE49-F238E27FC236}">
                <a16:creationId xmlns:a16="http://schemas.microsoft.com/office/drawing/2014/main" id="{2E6DB617-402E-A872-420B-850CF03CDFD9}"/>
              </a:ext>
            </a:extLst>
          </p:cNvPr>
          <p:cNvSpPr txBox="1"/>
          <p:nvPr/>
        </p:nvSpPr>
        <p:spPr>
          <a:xfrm>
            <a:off x="7438071" y="3703068"/>
            <a:ext cx="2970685"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   // this is x</a:t>
            </a:r>
          </a:p>
        </p:txBody>
      </p:sp>
      <p:sp>
        <p:nvSpPr>
          <p:cNvPr id="41" name="TextBox 40">
            <a:extLst>
              <a:ext uri="{FF2B5EF4-FFF2-40B4-BE49-F238E27FC236}">
                <a16:creationId xmlns:a16="http://schemas.microsoft.com/office/drawing/2014/main" id="{66A3239D-7EEC-2F6E-D458-0379D48FA3DA}"/>
              </a:ext>
            </a:extLst>
          </p:cNvPr>
          <p:cNvSpPr txBox="1"/>
          <p:nvPr/>
        </p:nvSpPr>
        <p:spPr>
          <a:xfrm>
            <a:off x="7469686" y="401425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43" name="Rectangle 42">
            <a:extLst>
              <a:ext uri="{FF2B5EF4-FFF2-40B4-BE49-F238E27FC236}">
                <a16:creationId xmlns:a16="http://schemas.microsoft.com/office/drawing/2014/main" id="{C50A8594-8B68-AC55-9CFD-2E6C1E84E4DD}"/>
              </a:ext>
            </a:extLst>
          </p:cNvPr>
          <p:cNvSpPr/>
          <p:nvPr/>
        </p:nvSpPr>
        <p:spPr>
          <a:xfrm>
            <a:off x="3182704" y="34911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45" name="TextBox 44">
            <a:extLst>
              <a:ext uri="{FF2B5EF4-FFF2-40B4-BE49-F238E27FC236}">
                <a16:creationId xmlns:a16="http://schemas.microsoft.com/office/drawing/2014/main" id="{DCD06F7F-18CB-959E-AB08-FE1FAB572246}"/>
              </a:ext>
            </a:extLst>
          </p:cNvPr>
          <p:cNvSpPr txBox="1"/>
          <p:nvPr/>
        </p:nvSpPr>
        <p:spPr>
          <a:xfrm>
            <a:off x="5616146" y="263304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7170DAEF-81AB-3B6A-5577-2D8D7D086B41}"/>
              </a:ext>
            </a:extLst>
          </p:cNvPr>
          <p:cNvSpPr txBox="1"/>
          <p:nvPr/>
        </p:nvSpPr>
        <p:spPr>
          <a:xfrm>
            <a:off x="7466945" y="262301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48" name="TextBox 47">
            <a:extLst>
              <a:ext uri="{FF2B5EF4-FFF2-40B4-BE49-F238E27FC236}">
                <a16:creationId xmlns:a16="http://schemas.microsoft.com/office/drawing/2014/main" id="{2EC93274-8C21-4747-739F-B989D34D9F64}"/>
              </a:ext>
            </a:extLst>
          </p:cNvPr>
          <p:cNvSpPr txBox="1"/>
          <p:nvPr/>
        </p:nvSpPr>
        <p:spPr>
          <a:xfrm>
            <a:off x="5616146" y="299908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0x01004</a:t>
            </a:r>
          </a:p>
        </p:txBody>
      </p:sp>
      <p:cxnSp>
        <p:nvCxnSpPr>
          <p:cNvPr id="50" name="Straight Arrow Connector 49">
            <a:extLst>
              <a:ext uri="{FF2B5EF4-FFF2-40B4-BE49-F238E27FC236}">
                <a16:creationId xmlns:a16="http://schemas.microsoft.com/office/drawing/2014/main" id="{03FC9324-89FF-7565-ABE1-1B609013EDD0}"/>
              </a:ext>
            </a:extLst>
          </p:cNvPr>
          <p:cNvCxnSpPr>
            <a:cxnSpLocks/>
          </p:cNvCxnSpPr>
          <p:nvPr/>
        </p:nvCxnSpPr>
        <p:spPr>
          <a:xfrm flipV="1">
            <a:off x="4626884" y="3163748"/>
            <a:ext cx="1514391" cy="50428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40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4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153777" y="100755"/>
            <a:ext cx="10515600" cy="715294"/>
          </a:xfrm>
        </p:spPr>
        <p:txBody>
          <a:bodyPr/>
          <a:lstStyle/>
          <a:p>
            <a:r>
              <a:rPr lang="en-US" dirty="0" err="1"/>
              <a:t>ldr</a:t>
            </a:r>
            <a:r>
              <a:rPr lang="en-US" dirty="0"/>
              <a:t>/str practice - 2</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834984" y="941133"/>
            <a:ext cx="11017048" cy="5676933"/>
          </a:xfrm>
          <a:solidFill>
            <a:schemeClr val="accent4">
              <a:lumMod val="20000"/>
              <a:lumOff val="80000"/>
            </a:schemeClr>
          </a:solidFill>
          <a:ln>
            <a:solidFill>
              <a:srgbClr val="0070C0"/>
            </a:solidFill>
          </a:ln>
        </p:spPr>
        <p:txBody>
          <a:bodyPr/>
          <a:lstStyle/>
          <a:p>
            <a:pPr marL="0" indent="0">
              <a:buNone/>
            </a:pPr>
            <a:r>
              <a:rPr lang="en-US" dirty="0">
                <a:latin typeface="Consolas" panose="020B0609020204030204" pitchFamily="49" charset="0"/>
                <a:cs typeface="Consolas" panose="020B0609020204030204" pitchFamily="49" charset="0"/>
              </a:rPr>
              <a:t>r1 contains the </a:t>
            </a:r>
            <a:r>
              <a:rPr lang="en-US" dirty="0">
                <a:solidFill>
                  <a:srgbClr val="2C895B"/>
                </a:solidFill>
                <a:latin typeface="Consolas" panose="020B0609020204030204" pitchFamily="49" charset="0"/>
                <a:cs typeface="Consolas" panose="020B0609020204030204" pitchFamily="49" charset="0"/>
              </a:rPr>
              <a:t>Address of X (defined as int *X) </a:t>
            </a:r>
            <a:r>
              <a:rPr lang="en-US" dirty="0">
                <a:latin typeface="Consolas" panose="020B0609020204030204" pitchFamily="49" charset="0"/>
                <a:cs typeface="Consolas" panose="020B0609020204030204" pitchFamily="49" charset="0"/>
              </a:rPr>
              <a:t>in memory r1 points at X</a:t>
            </a:r>
          </a:p>
          <a:p>
            <a:pPr marL="0" indent="0">
              <a:buNone/>
            </a:pPr>
            <a:r>
              <a:rPr lang="en-US" dirty="0">
                <a:latin typeface="Consolas" panose="020B0609020204030204" pitchFamily="49" charset="0"/>
                <a:cs typeface="Consolas" panose="020B0609020204030204" pitchFamily="49" charset="0"/>
              </a:rPr>
              <a:t>r2 contains the </a:t>
            </a:r>
            <a:r>
              <a:rPr lang="en-US" dirty="0">
                <a:solidFill>
                  <a:srgbClr val="7030A0"/>
                </a:solidFill>
                <a:latin typeface="Consolas" panose="020B0609020204030204" pitchFamily="49" charset="0"/>
                <a:cs typeface="Consolas" panose="020B0609020204030204" pitchFamily="49" charset="0"/>
              </a:rPr>
              <a:t>Address of Y (defined as int Y) </a:t>
            </a:r>
            <a:r>
              <a:rPr lang="en-US" dirty="0">
                <a:latin typeface="Consolas" panose="020B0609020204030204" pitchFamily="49" charset="0"/>
                <a:cs typeface="Consolas" panose="020B0609020204030204" pitchFamily="49" charset="0"/>
              </a:rPr>
              <a:t>in memory; r2 points at Y</a:t>
            </a:r>
          </a:p>
          <a:p>
            <a:pPr marL="0" indent="0">
              <a:buNone/>
            </a:pPr>
            <a:r>
              <a:rPr lang="en-US" dirty="0">
                <a:latin typeface="Consolas" panose="020B0609020204030204" pitchFamily="49" charset="0"/>
                <a:cs typeface="Consolas" panose="020B0609020204030204" pitchFamily="49" charset="0"/>
              </a:rPr>
              <a:t>write Y = *X;</a:t>
            </a:r>
          </a:p>
          <a:p>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 (read 1)</a:t>
            </a: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[r3]  // r0 </a:t>
            </a:r>
            <a:r>
              <a:rPr lang="en-US" sz="2000" dirty="0">
                <a:latin typeface="Consolas" panose="020B0609020204030204" pitchFamily="49" charset="0"/>
                <a:cs typeface="Consolas" panose="020B0609020204030204" pitchFamily="49" charset="0"/>
                <a:sym typeface="Wingdings" panose="05000000000000000000" pitchFamily="2" charset="2"/>
              </a:rPr>
              <a:t> *x</a:t>
            </a:r>
            <a:r>
              <a:rPr lang="en-US" sz="2000" dirty="0">
                <a:latin typeface="Consolas" panose="020B0609020204030204" pitchFamily="49" charset="0"/>
                <a:cs typeface="Consolas" panose="020B0609020204030204" pitchFamily="49" charset="0"/>
              </a:rPr>
              <a:t> (read 2)</a:t>
            </a:r>
            <a:endParaRPr lang="en-US" dirty="0">
              <a:latin typeface="Consolas" panose="020B0609020204030204" pitchFamily="49" charset="0"/>
              <a:cs typeface="Consolas" panose="020B0609020204030204" pitchFamily="49" charset="0"/>
            </a:endParaRPr>
          </a:p>
          <a:p>
            <a:pPr marL="0" indent="0">
              <a:buNone/>
            </a:pPr>
            <a:r>
              <a:rPr lang="en-US" dirty="0">
                <a:solidFill>
                  <a:srgbClr val="7030A0"/>
                </a:solidFill>
                <a:latin typeface="Consolas" panose="020B0609020204030204" pitchFamily="49" charset="0"/>
                <a:cs typeface="Consolas" panose="020B0609020204030204" pitchFamily="49" charset="0"/>
              </a:rPr>
              <a:t>str	r0, [r2]  // y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*x</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199EE306-E8B8-AE7F-F7F2-F13A86F91338}"/>
              </a:ext>
            </a:extLst>
          </p:cNvPr>
          <p:cNvSpPr/>
          <p:nvPr/>
        </p:nvSpPr>
        <p:spPr>
          <a:xfrm>
            <a:off x="4535791" y="2672967"/>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E12B9668-378D-55BC-BE49-414AB1233E62}"/>
              </a:ext>
            </a:extLst>
          </p:cNvPr>
          <p:cNvSpPr txBox="1"/>
          <p:nvPr/>
        </p:nvSpPr>
        <p:spPr>
          <a:xfrm>
            <a:off x="4112112" y="3480334"/>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C7059D62-6CFD-A6A8-DAEC-6E391D917CBC}"/>
              </a:ext>
            </a:extLst>
          </p:cNvPr>
          <p:cNvSpPr txBox="1"/>
          <p:nvPr/>
        </p:nvSpPr>
        <p:spPr>
          <a:xfrm>
            <a:off x="4171955" y="2782411"/>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9EF2F4A7-E616-7FE0-244C-6A8986722957}"/>
              </a:ext>
            </a:extLst>
          </p:cNvPr>
          <p:cNvSpPr txBox="1"/>
          <p:nvPr/>
        </p:nvSpPr>
        <p:spPr>
          <a:xfrm>
            <a:off x="6960621" y="3620520"/>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 = 0x01010</a:t>
            </a:r>
          </a:p>
        </p:txBody>
      </p:sp>
      <p:cxnSp>
        <p:nvCxnSpPr>
          <p:cNvPr id="41" name="Straight Arrow Connector 40">
            <a:extLst>
              <a:ext uri="{FF2B5EF4-FFF2-40B4-BE49-F238E27FC236}">
                <a16:creationId xmlns:a16="http://schemas.microsoft.com/office/drawing/2014/main" id="{FFA289B5-AEBC-1415-5A4F-D33FEF10F357}"/>
              </a:ext>
            </a:extLst>
          </p:cNvPr>
          <p:cNvCxnSpPr>
            <a:cxnSpLocks/>
          </p:cNvCxnSpPr>
          <p:nvPr/>
        </p:nvCxnSpPr>
        <p:spPr>
          <a:xfrm>
            <a:off x="5981377" y="3779600"/>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A05CBC7-E9F6-CD46-1F46-3705B963A227}"/>
              </a:ext>
            </a:extLst>
          </p:cNvPr>
          <p:cNvCxnSpPr>
            <a:cxnSpLocks/>
            <a:endCxn id="44" idx="1"/>
          </p:cNvCxnSpPr>
          <p:nvPr/>
        </p:nvCxnSpPr>
        <p:spPr>
          <a:xfrm flipV="1">
            <a:off x="5984981" y="3081911"/>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97FBA10-FD00-C5DC-A281-6064A873651B}"/>
              </a:ext>
            </a:extLst>
          </p:cNvPr>
          <p:cNvSpPr txBox="1"/>
          <p:nvPr/>
        </p:nvSpPr>
        <p:spPr>
          <a:xfrm>
            <a:off x="6969760" y="395274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EBA8C7C4-7A2F-3138-2E42-11B6B1B78406}"/>
              </a:ext>
            </a:extLst>
          </p:cNvPr>
          <p:cNvSpPr txBox="1"/>
          <p:nvPr/>
        </p:nvSpPr>
        <p:spPr>
          <a:xfrm>
            <a:off x="6969760" y="291263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5" name="TextBox 44">
            <a:extLst>
              <a:ext uri="{FF2B5EF4-FFF2-40B4-BE49-F238E27FC236}">
                <a16:creationId xmlns:a16="http://schemas.microsoft.com/office/drawing/2014/main" id="{DB03F743-48ED-5411-6FB2-4DF5FBA13945}"/>
              </a:ext>
            </a:extLst>
          </p:cNvPr>
          <p:cNvSpPr txBox="1"/>
          <p:nvPr/>
        </p:nvSpPr>
        <p:spPr>
          <a:xfrm>
            <a:off x="6969760" y="325793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EFA3454A-95D8-EBE3-8345-F6CEE92FF232}"/>
              </a:ext>
            </a:extLst>
          </p:cNvPr>
          <p:cNvSpPr txBox="1"/>
          <p:nvPr/>
        </p:nvSpPr>
        <p:spPr>
          <a:xfrm>
            <a:off x="8775312" y="3292973"/>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51D73844-5CBA-D697-8A54-492EDC6361B3}"/>
              </a:ext>
            </a:extLst>
          </p:cNvPr>
          <p:cNvSpPr txBox="1"/>
          <p:nvPr/>
        </p:nvSpPr>
        <p:spPr>
          <a:xfrm>
            <a:off x="8775312" y="2923641"/>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8AC1A5A5-0328-3762-0B95-CEC700E60237}"/>
              </a:ext>
            </a:extLst>
          </p:cNvPr>
          <p:cNvSpPr txBox="1"/>
          <p:nvPr/>
        </p:nvSpPr>
        <p:spPr>
          <a:xfrm>
            <a:off x="8788944" y="3631527"/>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C87BB409-1ABD-DCF0-4379-DED8AA885E23}"/>
              </a:ext>
            </a:extLst>
          </p:cNvPr>
          <p:cNvSpPr txBox="1"/>
          <p:nvPr/>
        </p:nvSpPr>
        <p:spPr>
          <a:xfrm>
            <a:off x="8820559" y="39427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F1979E99-43A4-1FE0-AA8B-F9165DC64800}"/>
              </a:ext>
            </a:extLst>
          </p:cNvPr>
          <p:cNvSpPr/>
          <p:nvPr/>
        </p:nvSpPr>
        <p:spPr>
          <a:xfrm>
            <a:off x="4533577" y="3419623"/>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DA9FA7A7-C9D2-18AB-563B-F805492F2B28}"/>
              </a:ext>
            </a:extLst>
          </p:cNvPr>
          <p:cNvSpPr txBox="1"/>
          <p:nvPr/>
        </p:nvSpPr>
        <p:spPr>
          <a:xfrm>
            <a:off x="6967019" y="2561502"/>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2" name="TextBox 51">
            <a:extLst>
              <a:ext uri="{FF2B5EF4-FFF2-40B4-BE49-F238E27FC236}">
                <a16:creationId xmlns:a16="http://schemas.microsoft.com/office/drawing/2014/main" id="{4649AF6D-7666-3B8B-113A-35343A5C33F5}"/>
              </a:ext>
            </a:extLst>
          </p:cNvPr>
          <p:cNvSpPr txBox="1"/>
          <p:nvPr/>
        </p:nvSpPr>
        <p:spPr>
          <a:xfrm>
            <a:off x="8817818" y="2551469"/>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5" name="TextBox 54">
            <a:extLst>
              <a:ext uri="{FF2B5EF4-FFF2-40B4-BE49-F238E27FC236}">
                <a16:creationId xmlns:a16="http://schemas.microsoft.com/office/drawing/2014/main" id="{36E33CE5-22C2-C930-7332-4E4109EB8AF1}"/>
              </a:ext>
            </a:extLst>
          </p:cNvPr>
          <p:cNvSpPr txBox="1"/>
          <p:nvPr/>
        </p:nvSpPr>
        <p:spPr>
          <a:xfrm>
            <a:off x="6960621" y="2915910"/>
            <a:ext cx="1859937" cy="338554"/>
          </a:xfrm>
          <a:prstGeom prst="rect">
            <a:avLst/>
          </a:prstGeom>
          <a:solidFill>
            <a:schemeClr val="bg1">
              <a:lumMod val="95000"/>
            </a:schemeClr>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6" name="Rectangle 55">
            <a:extLst>
              <a:ext uri="{FF2B5EF4-FFF2-40B4-BE49-F238E27FC236}">
                <a16:creationId xmlns:a16="http://schemas.microsoft.com/office/drawing/2014/main" id="{19946F4F-6EEB-870C-43BB-7F4507F262FF}"/>
              </a:ext>
            </a:extLst>
          </p:cNvPr>
          <p:cNvSpPr/>
          <p:nvPr/>
        </p:nvSpPr>
        <p:spPr>
          <a:xfrm>
            <a:off x="4523935" y="19783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7" name="TextBox 56">
            <a:extLst>
              <a:ext uri="{FF2B5EF4-FFF2-40B4-BE49-F238E27FC236}">
                <a16:creationId xmlns:a16="http://schemas.microsoft.com/office/drawing/2014/main" id="{C9542A5B-9DB2-FAC2-1AE7-B82BEF201F0C}"/>
              </a:ext>
            </a:extLst>
          </p:cNvPr>
          <p:cNvSpPr txBox="1"/>
          <p:nvPr/>
        </p:nvSpPr>
        <p:spPr>
          <a:xfrm>
            <a:off x="4160099" y="2087808"/>
            <a:ext cx="389850" cy="369332"/>
          </a:xfrm>
          <a:prstGeom prst="rect">
            <a:avLst/>
          </a:prstGeom>
          <a:noFill/>
        </p:spPr>
        <p:txBody>
          <a:bodyPr wrap="none" rtlCol="0">
            <a:spAutoFit/>
          </a:bodyPr>
          <a:lstStyle/>
          <a:p>
            <a:r>
              <a:rPr lang="en-US" dirty="0">
                <a:solidFill>
                  <a:srgbClr val="0070C0"/>
                </a:solidFill>
              </a:rPr>
              <a:t>r3</a:t>
            </a:r>
          </a:p>
        </p:txBody>
      </p:sp>
      <p:sp>
        <p:nvSpPr>
          <p:cNvPr id="58" name="Rectangle 57">
            <a:extLst>
              <a:ext uri="{FF2B5EF4-FFF2-40B4-BE49-F238E27FC236}">
                <a16:creationId xmlns:a16="http://schemas.microsoft.com/office/drawing/2014/main" id="{C2B7ADE1-D83A-8641-6532-DCA7948E1B17}"/>
              </a:ext>
            </a:extLst>
          </p:cNvPr>
          <p:cNvSpPr/>
          <p:nvPr/>
        </p:nvSpPr>
        <p:spPr>
          <a:xfrm>
            <a:off x="4539959" y="1976514"/>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0x01010</a:t>
            </a:r>
          </a:p>
        </p:txBody>
      </p:sp>
      <p:sp>
        <p:nvSpPr>
          <p:cNvPr id="59" name="TextBox 58">
            <a:extLst>
              <a:ext uri="{FF2B5EF4-FFF2-40B4-BE49-F238E27FC236}">
                <a16:creationId xmlns:a16="http://schemas.microsoft.com/office/drawing/2014/main" id="{1C478D42-07A5-A91C-2622-8F6B03225C11}"/>
              </a:ext>
            </a:extLst>
          </p:cNvPr>
          <p:cNvSpPr txBox="1"/>
          <p:nvPr/>
        </p:nvSpPr>
        <p:spPr>
          <a:xfrm>
            <a:off x="4080497" y="4265026"/>
            <a:ext cx="389850" cy="369332"/>
          </a:xfrm>
          <a:prstGeom prst="rect">
            <a:avLst/>
          </a:prstGeom>
          <a:noFill/>
        </p:spPr>
        <p:txBody>
          <a:bodyPr wrap="none" rtlCol="0">
            <a:spAutoFit/>
          </a:bodyPr>
          <a:lstStyle/>
          <a:p>
            <a:r>
              <a:rPr lang="en-US" dirty="0">
                <a:solidFill>
                  <a:srgbClr val="0070C0"/>
                </a:solidFill>
              </a:rPr>
              <a:t>r0</a:t>
            </a:r>
          </a:p>
        </p:txBody>
      </p:sp>
      <p:sp>
        <p:nvSpPr>
          <p:cNvPr id="60" name="Rectangle 59">
            <a:extLst>
              <a:ext uri="{FF2B5EF4-FFF2-40B4-BE49-F238E27FC236}">
                <a16:creationId xmlns:a16="http://schemas.microsoft.com/office/drawing/2014/main" id="{2F195AB7-356D-0FE7-F1AE-3C2498CF3927}"/>
              </a:ext>
            </a:extLst>
          </p:cNvPr>
          <p:cNvSpPr/>
          <p:nvPr/>
        </p:nvSpPr>
        <p:spPr>
          <a:xfrm>
            <a:off x="4501962" y="42043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61" name="Rectangle 60">
            <a:extLst>
              <a:ext uri="{FF2B5EF4-FFF2-40B4-BE49-F238E27FC236}">
                <a16:creationId xmlns:a16="http://schemas.microsoft.com/office/drawing/2014/main" id="{CAF2F2E9-9682-53C9-5BCA-0AC616491EBF}"/>
              </a:ext>
            </a:extLst>
          </p:cNvPr>
          <p:cNvSpPr/>
          <p:nvPr/>
        </p:nvSpPr>
        <p:spPr>
          <a:xfrm>
            <a:off x="4491586" y="4204315"/>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55</a:t>
            </a:r>
          </a:p>
        </p:txBody>
      </p:sp>
      <p:cxnSp>
        <p:nvCxnSpPr>
          <p:cNvPr id="62" name="Straight Arrow Connector 61">
            <a:extLst>
              <a:ext uri="{FF2B5EF4-FFF2-40B4-BE49-F238E27FC236}">
                <a16:creationId xmlns:a16="http://schemas.microsoft.com/office/drawing/2014/main" id="{8F5E96A5-7F9D-17C6-0405-C5DD59A7B262}"/>
              </a:ext>
            </a:extLst>
          </p:cNvPr>
          <p:cNvCxnSpPr>
            <a:cxnSpLocks/>
          </p:cNvCxnSpPr>
          <p:nvPr/>
        </p:nvCxnSpPr>
        <p:spPr>
          <a:xfrm flipH="1" flipV="1">
            <a:off x="6022709" y="2540757"/>
            <a:ext cx="936159" cy="1154834"/>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6E56D13-3E79-C436-E3A7-AEBEDFEC0FD5}"/>
              </a:ext>
            </a:extLst>
          </p:cNvPr>
          <p:cNvCxnSpPr>
            <a:cxnSpLocks/>
            <a:endCxn id="61" idx="3"/>
          </p:cNvCxnSpPr>
          <p:nvPr/>
        </p:nvCxnSpPr>
        <p:spPr>
          <a:xfrm flipH="1">
            <a:off x="5939386" y="2811334"/>
            <a:ext cx="1070456" cy="168855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97F4DDD-BB4D-8189-E660-E425AE517F32}"/>
              </a:ext>
            </a:extLst>
          </p:cNvPr>
          <p:cNvCxnSpPr>
            <a:cxnSpLocks/>
          </p:cNvCxnSpPr>
          <p:nvPr/>
        </p:nvCxnSpPr>
        <p:spPr>
          <a:xfrm flipV="1">
            <a:off x="5934198" y="3118174"/>
            <a:ext cx="1209874" cy="138171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7461DF-838D-E99D-247D-1C5936F174D4}"/>
              </a:ext>
            </a:extLst>
          </p:cNvPr>
          <p:cNvCxnSpPr>
            <a:cxnSpLocks/>
            <a:endCxn id="51" idx="1"/>
          </p:cNvCxnSpPr>
          <p:nvPr/>
        </p:nvCxnSpPr>
        <p:spPr>
          <a:xfrm>
            <a:off x="6022709" y="2246682"/>
            <a:ext cx="944310" cy="4840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60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5" grpId="0" animBg="1"/>
      <p:bldP spid="58" grpId="0" animBg="1"/>
      <p:bldP spid="6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using </a:t>
            </a:r>
            <a:r>
              <a:rPr lang="en-US" dirty="0" err="1"/>
              <a:t>ldr</a:t>
            </a:r>
            <a:r>
              <a:rPr lang="en-US" dirty="0"/>
              <a:t>/str: array copy</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418974" y="827638"/>
            <a:ext cx="5731195" cy="494061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 int *, int);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{1, 2, 3, 4, 5, 6};</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for (int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0;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 SZ;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FBEC35A7-5AA9-9920-5857-0B1A2EA61BC5}"/>
              </a:ext>
            </a:extLst>
          </p:cNvPr>
          <p:cNvSpPr/>
          <p:nvPr/>
        </p:nvSpPr>
        <p:spPr bwMode="auto">
          <a:xfrm>
            <a:off x="6168289" y="1715492"/>
            <a:ext cx="5604737" cy="2090261"/>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cnt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for (int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0;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 </a:t>
            </a:r>
            <a:r>
              <a:rPr lang="en-US" dirty="0" err="1">
                <a:solidFill>
                  <a:srgbClr val="000000"/>
                </a:solidFill>
                <a:effectLst/>
                <a:latin typeface="Menlo" panose="020B0609030804020204" pitchFamily="49" charset="0"/>
              </a:rPr>
              <a:t>cnt</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return;</a:t>
            </a:r>
          </a:p>
          <a:p>
            <a:r>
              <a:rPr lang="en-US"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105914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ontent Placeholder 33">
            <a:extLst>
              <a:ext uri="{FF2B5EF4-FFF2-40B4-BE49-F238E27FC236}">
                <a16:creationId xmlns:a16="http://schemas.microsoft.com/office/drawing/2014/main" id="{29317958-51BF-F94C-90A6-CA15736F45B3}"/>
              </a:ext>
            </a:extLst>
          </p:cNvPr>
          <p:cNvSpPr txBox="1">
            <a:spLocks/>
          </p:cNvSpPr>
          <p:nvPr/>
        </p:nvSpPr>
        <p:spPr>
          <a:xfrm>
            <a:off x="1341102" y="4425720"/>
            <a:ext cx="9348803" cy="1823130"/>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70C0"/>
                </a:solidFill>
                <a:cs typeface="Courier New" panose="02070309020205020404" pitchFamily="49" charset="0"/>
              </a:rPr>
              <a:t>Isolate a field: </a:t>
            </a:r>
            <a:r>
              <a:rPr lang="en-US" dirty="0"/>
              <a:t>Use </a:t>
            </a:r>
            <a:r>
              <a:rPr lang="en-US" b="1" dirty="0" err="1">
                <a:solidFill>
                  <a:srgbClr val="0070C0"/>
                </a:solidFill>
                <a:latin typeface="Courier New" panose="02070309020205020404" pitchFamily="49" charset="0"/>
                <a:cs typeface="Courier New" panose="02070309020205020404" pitchFamily="49" charset="0"/>
              </a:rPr>
              <a:t>lsr</a:t>
            </a:r>
            <a:r>
              <a:rPr lang="en-US" b="1" dirty="0">
                <a:solidFill>
                  <a:srgbClr val="0070C0"/>
                </a:solidFill>
                <a:latin typeface="Courier New" panose="02070309020205020404" pitchFamily="49" charset="0"/>
                <a:cs typeface="Courier New" panose="02070309020205020404" pitchFamily="49" charset="0"/>
              </a:rPr>
              <a:t>, </a:t>
            </a:r>
            <a:r>
              <a:rPr lang="en-US" b="1" dirty="0" err="1">
                <a:solidFill>
                  <a:srgbClr val="0070C0"/>
                </a:solidFill>
                <a:latin typeface="Courier New" panose="02070309020205020404" pitchFamily="49" charset="0"/>
                <a:cs typeface="Courier New" panose="02070309020205020404" pitchFamily="49" charset="0"/>
              </a:rPr>
              <a:t>lsl</a:t>
            </a:r>
            <a:r>
              <a:rPr lang="en-US" b="1" dirty="0">
                <a:solidFill>
                  <a:srgbClr val="0070C0"/>
                </a:solidFill>
                <a:latin typeface="Courier New" panose="02070309020205020404" pitchFamily="49" charset="0"/>
                <a:cs typeface="Courier New" panose="02070309020205020404" pitchFamily="49" charset="0"/>
              </a:rPr>
              <a:t>  </a:t>
            </a:r>
            <a:r>
              <a:rPr lang="en-US" dirty="0"/>
              <a:t> to get a </a:t>
            </a:r>
            <a:r>
              <a:rPr lang="en-US" dirty="0">
                <a:solidFill>
                  <a:srgbClr val="FF0000"/>
                </a:solidFill>
              </a:rPr>
              <a:t>field surrounded by zeros</a:t>
            </a:r>
          </a:p>
          <a:p>
            <a:pPr marL="0" indent="0">
              <a:buFont typeface="Arial" panose="020B0604020202020204" pitchFamily="34" charset="0"/>
              <a:buNone/>
            </a:pPr>
            <a:endParaRPr lang="en-US" dirty="0"/>
          </a:p>
        </p:txBody>
      </p:sp>
      <p:graphicFrame>
        <p:nvGraphicFramePr>
          <p:cNvPr id="43" name="Table 42">
            <a:extLst>
              <a:ext uri="{FF2B5EF4-FFF2-40B4-BE49-F238E27FC236}">
                <a16:creationId xmlns:a16="http://schemas.microsoft.com/office/drawing/2014/main" id="{9416EDD2-6ABC-E54C-AA9D-C725A5F047B7}"/>
              </a:ext>
            </a:extLst>
          </p:cNvPr>
          <p:cNvGraphicFramePr>
            <a:graphicFrameLocks noGrp="1"/>
          </p:cNvGraphicFramePr>
          <p:nvPr>
            <p:extLst>
              <p:ext uri="{D42A27DB-BD31-4B8C-83A1-F6EECF244321}">
                <p14:modId xmlns:p14="http://schemas.microsoft.com/office/powerpoint/2010/main" val="2384197538"/>
              </p:ext>
            </p:extLst>
          </p:nvPr>
        </p:nvGraphicFramePr>
        <p:xfrm>
          <a:off x="1583328" y="4862568"/>
          <a:ext cx="7313186" cy="361267"/>
        </p:xfrm>
        <a:graphic>
          <a:graphicData uri="http://schemas.openxmlformats.org/drawingml/2006/table">
            <a:tbl>
              <a:tblPr firstRow="1" bandRow="1">
                <a:tableStyleId>{5C22544A-7EE6-4342-B048-85BDC9FD1C3A}</a:tableStyleId>
              </a:tblPr>
              <a:tblGrid>
                <a:gridCol w="1828297">
                  <a:extLst>
                    <a:ext uri="{9D8B030D-6E8A-4147-A177-3AD203B41FA5}">
                      <a16:colId xmlns:a16="http://schemas.microsoft.com/office/drawing/2014/main" val="4144607392"/>
                    </a:ext>
                  </a:extLst>
                </a:gridCol>
                <a:gridCol w="2056833">
                  <a:extLst>
                    <a:ext uri="{9D8B030D-6E8A-4147-A177-3AD203B41FA5}">
                      <a16:colId xmlns:a16="http://schemas.microsoft.com/office/drawing/2014/main" val="1707413119"/>
                    </a:ext>
                  </a:extLst>
                </a:gridCol>
                <a:gridCol w="3428056">
                  <a:extLst>
                    <a:ext uri="{9D8B030D-6E8A-4147-A177-3AD203B41FA5}">
                      <a16:colId xmlns:a16="http://schemas.microsoft.com/office/drawing/2014/main" val="632232962"/>
                    </a:ext>
                  </a:extLst>
                </a:gridCol>
              </a:tblGrid>
              <a:tr h="361267">
                <a:tc>
                  <a:txBody>
                    <a:bodyPr/>
                    <a:lstStyle/>
                    <a:p>
                      <a:pPr algn="ctr"/>
                      <a:r>
                        <a:rPr lang="en-US" sz="1600" i="0" dirty="0">
                          <a:solidFill>
                            <a:schemeClr val="tx2"/>
                          </a:solidFill>
                          <a:latin typeface="Consolas" panose="020B0609020204030204" pitchFamily="49" charset="0"/>
                          <a:cs typeface="Times New Roman" panose="02020603050405020304" pitchFamily="18" charset="0"/>
                        </a:rPr>
                        <a:t>0 0 0 0 0 0 0 0</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algn="ctr"/>
                      <a:r>
                        <a:rPr lang="en-US" sz="1600" i="1" dirty="0">
                          <a:solidFill>
                            <a:schemeClr val="tx2"/>
                          </a:solidFill>
                          <a:latin typeface="Times New Roman" panose="02020603050405020304" pitchFamily="18" charset="0"/>
                          <a:cs typeface="Times New Roman" panose="02020603050405020304" pitchFamily="18" charset="0"/>
                        </a:rPr>
                        <a:t>source</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i="0" dirty="0">
                          <a:solidFill>
                            <a:schemeClr val="tx2"/>
                          </a:solidFill>
                          <a:latin typeface="Consolas" panose="020B0609020204030204" pitchFamily="49" charset="0"/>
                          <a:cs typeface="Times New Roman" panose="02020603050405020304" pitchFamily="18" charset="0"/>
                        </a:rPr>
                        <a:t>0 0 0 0 0 0 0 0 0 0 0 0 0 0 0</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extLst>
                  <a:ext uri="{0D108BD9-81ED-4DB2-BD59-A6C34878D82A}">
                    <a16:rowId xmlns:a16="http://schemas.microsoft.com/office/drawing/2014/main" val="2685209534"/>
                  </a:ext>
                </a:extLst>
              </a:tr>
            </a:tbl>
          </a:graphicData>
        </a:graphic>
      </p:graphicFrame>
      <p:sp>
        <p:nvSpPr>
          <p:cNvPr id="2" name="Title 1">
            <a:extLst>
              <a:ext uri="{FF2B5EF4-FFF2-40B4-BE49-F238E27FC236}">
                <a16:creationId xmlns:a16="http://schemas.microsoft.com/office/drawing/2014/main" id="{398F1BC8-3915-3344-B67F-823AE999A871}"/>
              </a:ext>
            </a:extLst>
          </p:cNvPr>
          <p:cNvSpPr>
            <a:spLocks noGrp="1"/>
          </p:cNvSpPr>
          <p:nvPr>
            <p:ph type="title"/>
          </p:nvPr>
        </p:nvSpPr>
        <p:spPr>
          <a:xfrm>
            <a:off x="323164" y="52592"/>
            <a:ext cx="10515600" cy="492774"/>
          </a:xfrm>
        </p:spPr>
        <p:txBody>
          <a:bodyPr/>
          <a:lstStyle/>
          <a:p>
            <a:pPr defTabSz="685800"/>
            <a:r>
              <a:rPr lang="en-US" sz="3200" dirty="0">
                <a:solidFill>
                  <a:srgbClr val="0070C0"/>
                </a:solidFill>
                <a:latin typeface="+mn-lt"/>
              </a:rPr>
              <a:t>Masking Summary - 1</a:t>
            </a:r>
            <a:endParaRPr lang="en-US" dirty="0">
              <a:solidFill>
                <a:srgbClr val="0070C0"/>
              </a:solidFill>
              <a:latin typeface="+mn-lt"/>
            </a:endParaRPr>
          </a:p>
        </p:txBody>
      </p:sp>
      <p:sp>
        <p:nvSpPr>
          <p:cNvPr id="32" name="Content Placeholder 31">
            <a:extLst>
              <a:ext uri="{FF2B5EF4-FFF2-40B4-BE49-F238E27FC236}">
                <a16:creationId xmlns:a16="http://schemas.microsoft.com/office/drawing/2014/main" id="{5A415BB2-1609-D24E-835F-93AF9B6E576F}"/>
              </a:ext>
            </a:extLst>
          </p:cNvPr>
          <p:cNvSpPr>
            <a:spLocks noGrp="1"/>
          </p:cNvSpPr>
          <p:nvPr>
            <p:ph sz="quarter" idx="16"/>
          </p:nvPr>
        </p:nvSpPr>
        <p:spPr>
          <a:xfrm>
            <a:off x="1341102" y="545366"/>
            <a:ext cx="9348803" cy="1855936"/>
          </a:xfrm>
          <a:solidFill>
            <a:schemeClr val="accent4">
              <a:lumMod val="20000"/>
              <a:lumOff val="80000"/>
            </a:schemeClr>
          </a:solidFill>
          <a:ln>
            <a:solidFill>
              <a:schemeClr val="accent1"/>
            </a:solidFill>
          </a:ln>
        </p:spPr>
        <p:txBody>
          <a:bodyPr/>
          <a:lstStyle/>
          <a:p>
            <a:pPr marL="0" indent="0">
              <a:buNone/>
            </a:pPr>
            <a:r>
              <a:rPr lang="en-US" b="1" dirty="0">
                <a:solidFill>
                  <a:srgbClr val="0070C0"/>
                </a:solidFill>
                <a:cs typeface="Courier New" panose="02070309020205020404" pitchFamily="49" charset="0"/>
              </a:rPr>
              <a:t>Select a field: </a:t>
            </a:r>
            <a:r>
              <a:rPr lang="en-US" dirty="0"/>
              <a:t>Use </a:t>
            </a:r>
            <a:r>
              <a:rPr lang="en-US" b="1" dirty="0">
                <a:solidFill>
                  <a:srgbClr val="0070C0"/>
                </a:solidFill>
                <a:latin typeface="Courier New" panose="02070309020205020404" pitchFamily="49" charset="0"/>
                <a:cs typeface="Courier New" panose="02070309020205020404" pitchFamily="49" charset="0"/>
              </a:rPr>
              <a:t>and </a:t>
            </a:r>
            <a:r>
              <a:rPr lang="en-US" dirty="0">
                <a:solidFill>
                  <a:schemeClr val="tx2"/>
                </a:solidFill>
                <a:cs typeface="Courier New" panose="02070309020205020404" pitchFamily="49" charset="0"/>
              </a:rPr>
              <a:t>with </a:t>
            </a:r>
            <a:r>
              <a:rPr lang="en-US" dirty="0">
                <a:solidFill>
                  <a:srgbClr val="FF0000"/>
                </a:solidFill>
              </a:rPr>
              <a:t>a mask of one's surrounded by zeros </a:t>
            </a:r>
            <a:r>
              <a:rPr lang="en-US" dirty="0"/>
              <a:t>to </a:t>
            </a:r>
            <a:r>
              <a:rPr lang="en-US" dirty="0">
                <a:solidFill>
                  <a:srgbClr val="FF0000"/>
                </a:solidFill>
              </a:rPr>
              <a:t>select the bits that have a 1 in the mask</a:t>
            </a:r>
            <a:r>
              <a:rPr lang="en-US" dirty="0"/>
              <a:t>, all other bits will be set to zero  </a:t>
            </a:r>
          </a:p>
        </p:txBody>
      </p:sp>
      <p:sp>
        <p:nvSpPr>
          <p:cNvPr id="34" name="Content Placeholder 33">
            <a:extLst>
              <a:ext uri="{FF2B5EF4-FFF2-40B4-BE49-F238E27FC236}">
                <a16:creationId xmlns:a16="http://schemas.microsoft.com/office/drawing/2014/main" id="{4BF1AE16-E845-614A-B584-32BB3474827D}"/>
              </a:ext>
            </a:extLst>
          </p:cNvPr>
          <p:cNvSpPr>
            <a:spLocks noGrp="1"/>
          </p:cNvSpPr>
          <p:nvPr>
            <p:ph sz="quarter" idx="17"/>
          </p:nvPr>
        </p:nvSpPr>
        <p:spPr>
          <a:xfrm>
            <a:off x="1222741" y="2459948"/>
            <a:ext cx="9348803" cy="1832430"/>
          </a:xfrm>
          <a:solidFill>
            <a:schemeClr val="accent4">
              <a:lumMod val="20000"/>
              <a:lumOff val="80000"/>
            </a:schemeClr>
          </a:solidFill>
          <a:ln>
            <a:solidFill>
              <a:schemeClr val="accent1"/>
            </a:solidFill>
          </a:ln>
        </p:spPr>
        <p:txBody>
          <a:bodyPr/>
          <a:lstStyle/>
          <a:p>
            <a:pPr marL="0" indent="0">
              <a:buNone/>
            </a:pPr>
            <a:r>
              <a:rPr lang="en-US" b="1" dirty="0">
                <a:solidFill>
                  <a:srgbClr val="0070C0"/>
                </a:solidFill>
                <a:cs typeface="Courier New" panose="02070309020205020404" pitchFamily="49" charset="0"/>
              </a:rPr>
              <a:t>Clear a field: </a:t>
            </a:r>
            <a:r>
              <a:rPr lang="en-US" dirty="0"/>
              <a:t>Use </a:t>
            </a:r>
            <a:r>
              <a:rPr lang="en-US" b="1" dirty="0">
                <a:solidFill>
                  <a:srgbClr val="0070C0"/>
                </a:solidFill>
                <a:latin typeface="Courier New" panose="02070309020205020404" pitchFamily="49" charset="0"/>
                <a:cs typeface="Courier New" panose="02070309020205020404" pitchFamily="49" charset="0"/>
              </a:rPr>
              <a:t>and </a:t>
            </a:r>
            <a:r>
              <a:rPr lang="en-US" dirty="0">
                <a:solidFill>
                  <a:schemeClr val="tx2"/>
                </a:solidFill>
                <a:cs typeface="Courier New" panose="02070309020205020404" pitchFamily="49" charset="0"/>
              </a:rPr>
              <a:t>with</a:t>
            </a:r>
            <a:r>
              <a:rPr lang="en-US" b="1" dirty="0">
                <a:solidFill>
                  <a:srgbClr val="0070C0"/>
                </a:solidFill>
                <a:latin typeface="Courier New" panose="02070309020205020404" pitchFamily="49" charset="0"/>
                <a:cs typeface="Courier New" panose="02070309020205020404" pitchFamily="49" charset="0"/>
              </a:rPr>
              <a:t> </a:t>
            </a:r>
            <a:r>
              <a:rPr lang="en-US" dirty="0">
                <a:solidFill>
                  <a:srgbClr val="FF0000"/>
                </a:solidFill>
              </a:rPr>
              <a:t>a mask of zero's surrounded by ones </a:t>
            </a:r>
            <a:r>
              <a:rPr lang="en-US" dirty="0"/>
              <a:t>to </a:t>
            </a:r>
            <a:r>
              <a:rPr lang="en-US" dirty="0">
                <a:solidFill>
                  <a:srgbClr val="FF0000"/>
                </a:solidFill>
              </a:rPr>
              <a:t>select the bits that have a 1 in the mask</a:t>
            </a:r>
            <a:r>
              <a:rPr lang="en-US" dirty="0"/>
              <a:t>, all other bits will be set to zero  </a:t>
            </a:r>
          </a:p>
        </p:txBody>
      </p:sp>
      <p:sp>
        <p:nvSpPr>
          <p:cNvPr id="28" name="TextBox 27">
            <a:extLst>
              <a:ext uri="{FF2B5EF4-FFF2-40B4-BE49-F238E27FC236}">
                <a16:creationId xmlns:a16="http://schemas.microsoft.com/office/drawing/2014/main" id="{F7F7157C-B83D-9146-85F5-E1C2EA66A66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33" name="Table 32">
            <a:extLst>
              <a:ext uri="{FF2B5EF4-FFF2-40B4-BE49-F238E27FC236}">
                <a16:creationId xmlns:a16="http://schemas.microsoft.com/office/drawing/2014/main" id="{71EC8726-1E3A-384B-B514-C776C05FCEA5}"/>
              </a:ext>
            </a:extLst>
          </p:cNvPr>
          <p:cNvGraphicFramePr>
            <a:graphicFrameLocks noGrp="1"/>
          </p:cNvGraphicFramePr>
          <p:nvPr>
            <p:extLst>
              <p:ext uri="{D42A27DB-BD31-4B8C-83A1-F6EECF244321}">
                <p14:modId xmlns:p14="http://schemas.microsoft.com/office/powerpoint/2010/main" val="805882953"/>
              </p:ext>
            </p:extLst>
          </p:nvPr>
        </p:nvGraphicFramePr>
        <p:xfrm>
          <a:off x="1663820" y="1558225"/>
          <a:ext cx="8171060" cy="444567"/>
        </p:xfrm>
        <a:graphic>
          <a:graphicData uri="http://schemas.openxmlformats.org/drawingml/2006/table">
            <a:tbl>
              <a:tblPr firstRow="1" bandRow="1">
                <a:tableStyleId>{5C22544A-7EE6-4342-B048-85BDC9FD1C3A}</a:tableStyleId>
              </a:tblPr>
              <a:tblGrid>
                <a:gridCol w="2105540">
                  <a:extLst>
                    <a:ext uri="{9D8B030D-6E8A-4147-A177-3AD203B41FA5}">
                      <a16:colId xmlns:a16="http://schemas.microsoft.com/office/drawing/2014/main" val="4144607392"/>
                    </a:ext>
                  </a:extLst>
                </a:gridCol>
                <a:gridCol w="2072640">
                  <a:extLst>
                    <a:ext uri="{9D8B030D-6E8A-4147-A177-3AD203B41FA5}">
                      <a16:colId xmlns:a16="http://schemas.microsoft.com/office/drawing/2014/main" val="1707413119"/>
                    </a:ext>
                  </a:extLst>
                </a:gridCol>
                <a:gridCol w="1971040">
                  <a:extLst>
                    <a:ext uri="{9D8B030D-6E8A-4147-A177-3AD203B41FA5}">
                      <a16:colId xmlns:a16="http://schemas.microsoft.com/office/drawing/2014/main" val="632232962"/>
                    </a:ext>
                  </a:extLst>
                </a:gridCol>
                <a:gridCol w="2021840">
                  <a:extLst>
                    <a:ext uri="{9D8B030D-6E8A-4147-A177-3AD203B41FA5}">
                      <a16:colId xmlns:a16="http://schemas.microsoft.com/office/drawing/2014/main" val="969616752"/>
                    </a:ext>
                  </a:extLst>
                </a:gridCol>
              </a:tblGrid>
              <a:tr h="444567">
                <a:tc>
                  <a:txBody>
                    <a:bodyPr/>
                    <a:lstStyle/>
                    <a:p>
                      <a:pPr algn="ctr"/>
                      <a:r>
                        <a:rPr lang="en-US" sz="1600" i="0" dirty="0">
                          <a:solidFill>
                            <a:schemeClr val="tx2"/>
                          </a:solidFill>
                          <a:latin typeface="Consolas" panose="020B0609020204030204" pitchFamily="49" charset="0"/>
                          <a:cs typeface="Times New Roman" panose="02020603050405020304" pitchFamily="18" charset="0"/>
                        </a:rPr>
                        <a:t>0 0 0 0 0 0 0 0</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algn="ctr"/>
                      <a:r>
                        <a:rPr lang="en-US" sz="1600" b="0" i="0" dirty="0">
                          <a:solidFill>
                            <a:schemeClr val="tx2"/>
                          </a:solidFill>
                          <a:latin typeface="Consolas" panose="020B0609020204030204" pitchFamily="49" charset="0"/>
                          <a:cs typeface="Consolas" panose="020B0609020204030204" pitchFamily="49" charset="0"/>
                        </a:rPr>
                        <a:t>0 0 0 0 0 0 0 0 </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9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b="0" i="0" dirty="0">
                          <a:solidFill>
                            <a:schemeClr val="tx2"/>
                          </a:solidFill>
                          <a:latin typeface="Consolas" panose="020B0609020204030204" pitchFamily="49" charset="0"/>
                          <a:cs typeface="Times New Roman" panose="02020603050405020304" pitchFamily="18" charset="0"/>
                        </a:rPr>
                        <a:t>0 0 0 0 0 0 0 0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b="0" i="0" dirty="0">
                          <a:solidFill>
                            <a:schemeClr val="tx2"/>
                          </a:solidFill>
                          <a:latin typeface="Consolas" panose="020B0609020204030204" pitchFamily="49" charset="0"/>
                          <a:cs typeface="Times New Roman" panose="02020603050405020304" pitchFamily="18" charset="0"/>
                        </a:rPr>
                        <a:t>0 0 </a:t>
                      </a:r>
                      <a:r>
                        <a:rPr lang="en-US" sz="1600" b="0" i="0" dirty="0">
                          <a:solidFill>
                            <a:srgbClr val="FF0000"/>
                          </a:solidFill>
                          <a:latin typeface="Consolas" panose="020B0609020204030204" pitchFamily="49" charset="0"/>
                          <a:cs typeface="Times New Roman" panose="02020603050405020304" pitchFamily="18" charset="0"/>
                        </a:rPr>
                        <a:t>1 1 1 1 </a:t>
                      </a:r>
                      <a:r>
                        <a:rPr lang="en-US" sz="1600" b="0" i="0" dirty="0">
                          <a:solidFill>
                            <a:schemeClr val="tx2"/>
                          </a:solidFill>
                          <a:latin typeface="Consolas" panose="020B0609020204030204" pitchFamily="49" charset="0"/>
                          <a:cs typeface="Times New Roman" panose="02020603050405020304" pitchFamily="18" charset="0"/>
                        </a:rPr>
                        <a:t>0 0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extLst>
                  <a:ext uri="{0D108BD9-81ED-4DB2-BD59-A6C34878D82A}">
                    <a16:rowId xmlns:a16="http://schemas.microsoft.com/office/drawing/2014/main" val="2685209534"/>
                  </a:ext>
                </a:extLst>
              </a:tr>
            </a:tbl>
          </a:graphicData>
        </a:graphic>
      </p:graphicFrame>
      <p:sp>
        <p:nvSpPr>
          <p:cNvPr id="35" name="TextBox 34">
            <a:extLst>
              <a:ext uri="{FF2B5EF4-FFF2-40B4-BE49-F238E27FC236}">
                <a16:creationId xmlns:a16="http://schemas.microsoft.com/office/drawing/2014/main" id="{45C46431-4972-664C-B663-C7D911FD423F}"/>
              </a:ext>
            </a:extLst>
          </p:cNvPr>
          <p:cNvSpPr txBox="1"/>
          <p:nvPr/>
        </p:nvSpPr>
        <p:spPr>
          <a:xfrm>
            <a:off x="3039839" y="1253820"/>
            <a:ext cx="3558988" cy="338554"/>
          </a:xfrm>
          <a:prstGeom prst="rect">
            <a:avLst/>
          </a:prstGeom>
          <a:noFill/>
        </p:spPr>
        <p:txBody>
          <a:bodyPr wrap="none" rtlCol="0">
            <a:spAutoFit/>
          </a:bodyPr>
          <a:lstStyle/>
          <a:p>
            <a:r>
              <a:rPr lang="en-US" sz="1600" b="1" dirty="0">
                <a:solidFill>
                  <a:srgbClr val="0070C0"/>
                </a:solidFill>
              </a:rPr>
              <a:t>selects</a:t>
            </a:r>
            <a:r>
              <a:rPr lang="en-US" sz="1600" dirty="0">
                <a:solidFill>
                  <a:srgbClr val="0070C0"/>
                </a:solidFill>
              </a:rPr>
              <a:t> this field when used with and</a:t>
            </a:r>
          </a:p>
        </p:txBody>
      </p:sp>
      <p:sp>
        <p:nvSpPr>
          <p:cNvPr id="36" name="TextBox 35">
            <a:extLst>
              <a:ext uri="{FF2B5EF4-FFF2-40B4-BE49-F238E27FC236}">
                <a16:creationId xmlns:a16="http://schemas.microsoft.com/office/drawing/2014/main" id="{5EA8E442-5C12-A34A-9B5F-EEACA9A7AB5B}"/>
              </a:ext>
            </a:extLst>
          </p:cNvPr>
          <p:cNvSpPr txBox="1"/>
          <p:nvPr/>
        </p:nvSpPr>
        <p:spPr>
          <a:xfrm>
            <a:off x="4591020" y="2018181"/>
            <a:ext cx="2316660" cy="338554"/>
          </a:xfrm>
          <a:prstGeom prst="rect">
            <a:avLst/>
          </a:prstGeom>
          <a:noFill/>
        </p:spPr>
        <p:txBody>
          <a:bodyPr wrap="none" rtlCol="0">
            <a:spAutoFit/>
          </a:bodyPr>
          <a:lstStyle/>
          <a:p>
            <a:r>
              <a:rPr lang="en-US" sz="1600" dirty="0">
                <a:solidFill>
                  <a:srgbClr val="0070C0"/>
                </a:solidFill>
                <a:latin typeface="Consolas" panose="020B0609020204030204" pitchFamily="49" charset="0"/>
                <a:cs typeface="Consolas" panose="020B0609020204030204" pitchFamily="49" charset="0"/>
              </a:rPr>
              <a:t>selection mask 0x3c</a:t>
            </a:r>
          </a:p>
        </p:txBody>
      </p:sp>
      <p:grpSp>
        <p:nvGrpSpPr>
          <p:cNvPr id="48" name="Group 47">
            <a:extLst>
              <a:ext uri="{FF2B5EF4-FFF2-40B4-BE49-F238E27FC236}">
                <a16:creationId xmlns:a16="http://schemas.microsoft.com/office/drawing/2014/main" id="{8A280B41-CDC2-EF48-AB80-11C39594BF41}"/>
              </a:ext>
            </a:extLst>
          </p:cNvPr>
          <p:cNvGrpSpPr/>
          <p:nvPr/>
        </p:nvGrpSpPr>
        <p:grpSpPr>
          <a:xfrm>
            <a:off x="3604470" y="3208572"/>
            <a:ext cx="4301280" cy="1077377"/>
            <a:chOff x="2777000" y="3444499"/>
            <a:chExt cx="4301280" cy="1077377"/>
          </a:xfrm>
        </p:grpSpPr>
        <p:sp>
          <p:nvSpPr>
            <p:cNvPr id="37" name="TextBox 36">
              <a:extLst>
                <a:ext uri="{FF2B5EF4-FFF2-40B4-BE49-F238E27FC236}">
                  <a16:creationId xmlns:a16="http://schemas.microsoft.com/office/drawing/2014/main" id="{08B82803-BE70-104C-8D08-699D1D2ADC1A}"/>
                </a:ext>
              </a:extLst>
            </p:cNvPr>
            <p:cNvSpPr txBox="1"/>
            <p:nvPr/>
          </p:nvSpPr>
          <p:spPr>
            <a:xfrm>
              <a:off x="2777000" y="4183322"/>
              <a:ext cx="3438762" cy="338554"/>
            </a:xfrm>
            <a:prstGeom prst="rect">
              <a:avLst/>
            </a:prstGeom>
            <a:noFill/>
          </p:spPr>
          <p:txBody>
            <a:bodyPr wrap="none" rtlCol="0">
              <a:spAutoFit/>
            </a:bodyPr>
            <a:lstStyle/>
            <a:p>
              <a:r>
                <a:rPr lang="en-US" sz="1600" dirty="0">
                  <a:solidFill>
                    <a:srgbClr val="0070C0"/>
                  </a:solidFill>
                  <a:latin typeface="Consolas" panose="020B0609020204030204" pitchFamily="49" charset="0"/>
                  <a:cs typeface="Consolas" panose="020B0609020204030204" pitchFamily="49" charset="0"/>
                </a:rPr>
                <a:t>clear a field mask 0xffffffc3</a:t>
              </a:r>
            </a:p>
          </p:txBody>
        </p:sp>
        <p:sp>
          <p:nvSpPr>
            <p:cNvPr id="38" name="TextBox 37">
              <a:extLst>
                <a:ext uri="{FF2B5EF4-FFF2-40B4-BE49-F238E27FC236}">
                  <a16:creationId xmlns:a16="http://schemas.microsoft.com/office/drawing/2014/main" id="{9CD90056-643F-6F44-852B-3A2155EF8833}"/>
                </a:ext>
              </a:extLst>
            </p:cNvPr>
            <p:cNvSpPr txBox="1"/>
            <p:nvPr/>
          </p:nvSpPr>
          <p:spPr>
            <a:xfrm>
              <a:off x="2854047" y="3444499"/>
              <a:ext cx="4224233" cy="338554"/>
            </a:xfrm>
            <a:prstGeom prst="rect">
              <a:avLst/>
            </a:prstGeom>
            <a:noFill/>
          </p:spPr>
          <p:txBody>
            <a:bodyPr wrap="none" rtlCol="0">
              <a:spAutoFit/>
            </a:bodyPr>
            <a:lstStyle/>
            <a:p>
              <a:r>
                <a:rPr lang="en-US" sz="1600" b="1" dirty="0">
                  <a:solidFill>
                    <a:srgbClr val="FF0000"/>
                  </a:solidFill>
                  <a:latin typeface="Consolas" panose="020B0609020204030204" pitchFamily="49" charset="0"/>
                  <a:cs typeface="Consolas" panose="020B0609020204030204" pitchFamily="49" charset="0"/>
                </a:rPr>
                <a:t>clears</a:t>
              </a:r>
              <a:r>
                <a:rPr lang="en-US" sz="1600" dirty="0">
                  <a:solidFill>
                    <a:srgbClr val="0070C0"/>
                  </a:solidFill>
                  <a:latin typeface="Consolas" panose="020B0609020204030204" pitchFamily="49" charset="0"/>
                  <a:cs typeface="Consolas" panose="020B0609020204030204" pitchFamily="49" charset="0"/>
                </a:rPr>
                <a:t> this field when used with and</a:t>
              </a:r>
            </a:p>
          </p:txBody>
        </p:sp>
      </p:grpSp>
      <p:sp>
        <p:nvSpPr>
          <p:cNvPr id="44" name="TextBox 43">
            <a:extLst>
              <a:ext uri="{FF2B5EF4-FFF2-40B4-BE49-F238E27FC236}">
                <a16:creationId xmlns:a16="http://schemas.microsoft.com/office/drawing/2014/main" id="{4ED736E9-8134-6145-B03E-3DA73C51D379}"/>
              </a:ext>
            </a:extLst>
          </p:cNvPr>
          <p:cNvSpPr txBox="1"/>
          <p:nvPr/>
        </p:nvSpPr>
        <p:spPr>
          <a:xfrm>
            <a:off x="1502095" y="5431403"/>
            <a:ext cx="3390672" cy="646331"/>
          </a:xfrm>
          <a:prstGeom prst="rect">
            <a:avLst/>
          </a:prstGeom>
          <a:solidFill>
            <a:schemeClr val="bg1"/>
          </a:solidFill>
          <a:ln>
            <a:solidFill>
              <a:schemeClr val="accent1"/>
            </a:solidFill>
          </a:ln>
        </p:spPr>
        <p:txBody>
          <a:bodyPr wrap="none" rtlCol="0">
            <a:spAutoFit/>
          </a:bodyPr>
          <a:lstStyle/>
          <a:p>
            <a:r>
              <a:rPr lang="en-US" dirty="0" err="1">
                <a:solidFill>
                  <a:srgbClr val="0070C0"/>
                </a:solidFill>
              </a:rPr>
              <a:t>lsl</a:t>
            </a:r>
            <a:r>
              <a:rPr lang="en-US" dirty="0">
                <a:solidFill>
                  <a:srgbClr val="0070C0"/>
                </a:solidFill>
              </a:rPr>
              <a:t> this edge to bit 31 (left edge)</a:t>
            </a:r>
          </a:p>
          <a:p>
            <a:r>
              <a:rPr lang="en-US" dirty="0">
                <a:solidFill>
                  <a:srgbClr val="0070C0"/>
                </a:solidFill>
              </a:rPr>
              <a:t>then </a:t>
            </a:r>
            <a:r>
              <a:rPr lang="en-US" dirty="0" err="1">
                <a:solidFill>
                  <a:srgbClr val="0070C0"/>
                </a:solidFill>
              </a:rPr>
              <a:t>lsr</a:t>
            </a:r>
            <a:r>
              <a:rPr lang="en-US" dirty="0">
                <a:solidFill>
                  <a:srgbClr val="0070C0"/>
                </a:solidFill>
              </a:rPr>
              <a:t> to move back </a:t>
            </a:r>
          </a:p>
        </p:txBody>
      </p:sp>
      <p:sp>
        <p:nvSpPr>
          <p:cNvPr id="45" name="Up Arrow 44">
            <a:extLst>
              <a:ext uri="{FF2B5EF4-FFF2-40B4-BE49-F238E27FC236}">
                <a16:creationId xmlns:a16="http://schemas.microsoft.com/office/drawing/2014/main" id="{FF961785-3B68-C843-8EEE-02B25104BF39}"/>
              </a:ext>
            </a:extLst>
          </p:cNvPr>
          <p:cNvSpPr/>
          <p:nvPr/>
        </p:nvSpPr>
        <p:spPr>
          <a:xfrm>
            <a:off x="3334031" y="5242058"/>
            <a:ext cx="85952" cy="1893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72358462-52EB-0748-B8A9-2255EAABD25B}"/>
              </a:ext>
            </a:extLst>
          </p:cNvPr>
          <p:cNvSpPr txBox="1"/>
          <p:nvPr/>
        </p:nvSpPr>
        <p:spPr>
          <a:xfrm>
            <a:off x="5339754" y="5472728"/>
            <a:ext cx="3429144" cy="646331"/>
          </a:xfrm>
          <a:prstGeom prst="rect">
            <a:avLst/>
          </a:prstGeom>
          <a:solidFill>
            <a:schemeClr val="bg1"/>
          </a:solidFill>
          <a:ln>
            <a:solidFill>
              <a:schemeClr val="accent1"/>
            </a:solidFill>
          </a:ln>
        </p:spPr>
        <p:txBody>
          <a:bodyPr wrap="none" rtlCol="0">
            <a:spAutoFit/>
          </a:bodyPr>
          <a:lstStyle/>
          <a:p>
            <a:r>
              <a:rPr lang="en-US" dirty="0" err="1">
                <a:solidFill>
                  <a:srgbClr val="0070C0"/>
                </a:solidFill>
              </a:rPr>
              <a:t>lsr</a:t>
            </a:r>
            <a:r>
              <a:rPr lang="en-US" dirty="0">
                <a:solidFill>
                  <a:srgbClr val="0070C0"/>
                </a:solidFill>
              </a:rPr>
              <a:t> this edge to bit 0 (right edge)</a:t>
            </a:r>
          </a:p>
          <a:p>
            <a:r>
              <a:rPr lang="en-US" dirty="0">
                <a:solidFill>
                  <a:srgbClr val="0070C0"/>
                </a:solidFill>
              </a:rPr>
              <a:t>then </a:t>
            </a:r>
            <a:r>
              <a:rPr lang="en-US" dirty="0" err="1">
                <a:solidFill>
                  <a:srgbClr val="0070C0"/>
                </a:solidFill>
              </a:rPr>
              <a:t>lsl</a:t>
            </a:r>
            <a:r>
              <a:rPr lang="en-US" dirty="0">
                <a:solidFill>
                  <a:srgbClr val="0070C0"/>
                </a:solidFill>
              </a:rPr>
              <a:t> to move back</a:t>
            </a:r>
          </a:p>
        </p:txBody>
      </p:sp>
      <p:sp>
        <p:nvSpPr>
          <p:cNvPr id="47" name="Up Arrow 46">
            <a:extLst>
              <a:ext uri="{FF2B5EF4-FFF2-40B4-BE49-F238E27FC236}">
                <a16:creationId xmlns:a16="http://schemas.microsoft.com/office/drawing/2014/main" id="{E64C4E31-8781-DA42-9695-5BEA139198A7}"/>
              </a:ext>
            </a:extLst>
          </p:cNvPr>
          <p:cNvSpPr/>
          <p:nvPr/>
        </p:nvSpPr>
        <p:spPr>
          <a:xfrm>
            <a:off x="5405395" y="5242057"/>
            <a:ext cx="85952" cy="1893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7568E6E7-2687-90BC-792A-62ACB17E9B58}"/>
              </a:ext>
            </a:extLst>
          </p:cNvPr>
          <p:cNvGraphicFramePr>
            <a:graphicFrameLocks noGrp="1"/>
          </p:cNvGraphicFramePr>
          <p:nvPr>
            <p:extLst>
              <p:ext uri="{D42A27DB-BD31-4B8C-83A1-F6EECF244321}">
                <p14:modId xmlns:p14="http://schemas.microsoft.com/office/powerpoint/2010/main" val="1693708461"/>
              </p:ext>
            </p:extLst>
          </p:nvPr>
        </p:nvGraphicFramePr>
        <p:xfrm>
          <a:off x="1472102" y="3504855"/>
          <a:ext cx="8171060" cy="444567"/>
        </p:xfrm>
        <a:graphic>
          <a:graphicData uri="http://schemas.openxmlformats.org/drawingml/2006/table">
            <a:tbl>
              <a:tblPr firstRow="1" bandRow="1">
                <a:tableStyleId>{5C22544A-7EE6-4342-B048-85BDC9FD1C3A}</a:tableStyleId>
              </a:tblPr>
              <a:tblGrid>
                <a:gridCol w="2105540">
                  <a:extLst>
                    <a:ext uri="{9D8B030D-6E8A-4147-A177-3AD203B41FA5}">
                      <a16:colId xmlns:a16="http://schemas.microsoft.com/office/drawing/2014/main" val="4144607392"/>
                    </a:ext>
                  </a:extLst>
                </a:gridCol>
                <a:gridCol w="2072640">
                  <a:extLst>
                    <a:ext uri="{9D8B030D-6E8A-4147-A177-3AD203B41FA5}">
                      <a16:colId xmlns:a16="http://schemas.microsoft.com/office/drawing/2014/main" val="1707413119"/>
                    </a:ext>
                  </a:extLst>
                </a:gridCol>
                <a:gridCol w="1971040">
                  <a:extLst>
                    <a:ext uri="{9D8B030D-6E8A-4147-A177-3AD203B41FA5}">
                      <a16:colId xmlns:a16="http://schemas.microsoft.com/office/drawing/2014/main" val="632232962"/>
                    </a:ext>
                  </a:extLst>
                </a:gridCol>
                <a:gridCol w="2021840">
                  <a:extLst>
                    <a:ext uri="{9D8B030D-6E8A-4147-A177-3AD203B41FA5}">
                      <a16:colId xmlns:a16="http://schemas.microsoft.com/office/drawing/2014/main" val="969616752"/>
                    </a:ext>
                  </a:extLst>
                </a:gridCol>
              </a:tblGrid>
              <a:tr h="444567">
                <a:tc>
                  <a:txBody>
                    <a:bodyPr/>
                    <a:lstStyle/>
                    <a:p>
                      <a:pPr algn="ctr"/>
                      <a:r>
                        <a:rPr lang="en-US" sz="1600" i="0" dirty="0">
                          <a:solidFill>
                            <a:schemeClr val="tx2"/>
                          </a:solidFill>
                          <a:latin typeface="Consolas" panose="020B0609020204030204" pitchFamily="49" charset="0"/>
                          <a:cs typeface="Times New Roman" panose="02020603050405020304" pitchFamily="18" charset="0"/>
                        </a:rPr>
                        <a:t>1 1 1 1 1 1 1 1</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algn="ctr"/>
                      <a:r>
                        <a:rPr lang="en-US" sz="1600" b="0" i="0" dirty="0">
                          <a:solidFill>
                            <a:schemeClr val="tx2"/>
                          </a:solidFill>
                          <a:latin typeface="Consolas" panose="020B0609020204030204" pitchFamily="49" charset="0"/>
                          <a:cs typeface="Consolas" panose="020B0609020204030204" pitchFamily="49" charset="0"/>
                        </a:rPr>
                        <a:t>1 1 1 1 1 1 1 1</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9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b="0" i="0" dirty="0">
                          <a:solidFill>
                            <a:schemeClr val="tx2"/>
                          </a:solidFill>
                          <a:latin typeface="Consolas" panose="020B0609020204030204" pitchFamily="49" charset="0"/>
                          <a:cs typeface="Times New Roman" panose="02020603050405020304" pitchFamily="18" charset="0"/>
                        </a:rPr>
                        <a:t>1 1 1 1 1 1 1 1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b="0" i="0" dirty="0">
                          <a:solidFill>
                            <a:schemeClr val="tx2"/>
                          </a:solidFill>
                          <a:latin typeface="Consolas" panose="020B0609020204030204" pitchFamily="49" charset="0"/>
                          <a:cs typeface="Times New Roman" panose="02020603050405020304" pitchFamily="18" charset="0"/>
                        </a:rPr>
                        <a:t>1 1 </a:t>
                      </a:r>
                      <a:r>
                        <a:rPr lang="en-US" sz="1600" b="0" i="0" dirty="0">
                          <a:solidFill>
                            <a:srgbClr val="FF0000"/>
                          </a:solidFill>
                          <a:latin typeface="Consolas" panose="020B0609020204030204" pitchFamily="49" charset="0"/>
                          <a:cs typeface="Times New Roman" panose="02020603050405020304" pitchFamily="18" charset="0"/>
                        </a:rPr>
                        <a:t>0 0 0 0 </a:t>
                      </a:r>
                      <a:r>
                        <a:rPr lang="en-US" sz="1600" b="0" i="0" dirty="0">
                          <a:solidFill>
                            <a:schemeClr val="tx2"/>
                          </a:solidFill>
                          <a:latin typeface="Consolas" panose="020B0609020204030204" pitchFamily="49" charset="0"/>
                          <a:cs typeface="Times New Roman" panose="02020603050405020304" pitchFamily="18" charset="0"/>
                        </a:rPr>
                        <a:t>1 1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extLst>
                  <a:ext uri="{0D108BD9-81ED-4DB2-BD59-A6C34878D82A}">
                    <a16:rowId xmlns:a16="http://schemas.microsoft.com/office/drawing/2014/main" val="2685209534"/>
                  </a:ext>
                </a:extLst>
              </a:tr>
            </a:tbl>
          </a:graphicData>
        </a:graphic>
      </p:graphicFrame>
    </p:spTree>
    <p:extLst>
      <p:ext uri="{BB962C8B-B14F-4D97-AF65-F5344CB8AC3E}">
        <p14:creationId xmlns:p14="http://schemas.microsoft.com/office/powerpoint/2010/main" val="317494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705441" y="1132946"/>
            <a:ext cx="6222337" cy="414885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FF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a:t>
            </a:r>
            <a:r>
              <a:rPr lang="en-US" sz="1600" dirty="0">
                <a:solidFill>
                  <a:srgbClr val="00B050"/>
                </a:solidFill>
                <a:effectLst/>
                <a:latin typeface="Menlo" panose="020B0609030804020204" pitchFamily="49" charset="0"/>
              </a:rPr>
              <a:t>2</a:t>
            </a:r>
            <a:r>
              <a:rPr lang="en-US" sz="1600" dirty="0">
                <a:solidFill>
                  <a:srgbClr val="000000"/>
                </a:solidFill>
                <a:effectLst/>
                <a:latin typeface="Menlo" panose="020B0609030804020204" pitchFamily="49" charset="0"/>
              </a:rPr>
              <a:t>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add     r3, r0, r2 // loop term pointer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4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r1, r1, 4  // </a:t>
            </a:r>
            <a:r>
              <a:rPr lang="en-US" sz="1600" dirty="0" err="1">
                <a:solidFill>
                  <a:srgbClr val="000000"/>
                </a:solidFill>
                <a:effectLst/>
                <a:latin typeface="Menlo" panose="020B0609030804020204" pitchFamily="49" charset="0"/>
              </a:rPr>
              <a:t>dst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r0, r3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 &lt; term pointer?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773978" y="629102"/>
            <a:ext cx="4548793"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term pointer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79025" y="3154546"/>
            <a:ext cx="2092331" cy="743363"/>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726230" y="4572394"/>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Tree>
    <p:extLst>
      <p:ext uri="{BB962C8B-B14F-4D97-AF65-F5344CB8AC3E}">
        <p14:creationId xmlns:p14="http://schemas.microsoft.com/office/powerpoint/2010/main" val="191025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 + Register Offset</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532242" y="2765966"/>
            <a:ext cx="2862621"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234427" y="859650"/>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60249" cy="2581219"/>
          </a:xfrm>
          <a:prstGeom prst="rect">
            <a:avLst/>
          </a:prstGeom>
          <a:noFill/>
        </p:spPr>
        <p:txBody>
          <a:bodyPr wrap="squar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 r4]</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 r4 (r1 is a pointer) into register r0</a:t>
            </a:r>
            <a:endParaRPr lang="en-US" sz="2000" dirty="0">
              <a:solidFill>
                <a:srgbClr val="000000"/>
              </a:solidFill>
              <a:ea typeface="Arial"/>
              <a:cs typeface="Calibri"/>
            </a:endParaRP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02498" y="3930695"/>
            <a:ext cx="10962231" cy="2695197"/>
            <a:chOff x="502498" y="3920756"/>
            <a:chExt cx="10962231"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502498" y="3933340"/>
              <a:ext cx="4199240" cy="2485873"/>
            </a:xfrm>
            <a:prstGeom prst="rect">
              <a:avLst/>
            </a:prstGeom>
            <a:noFill/>
          </p:spPr>
          <p:txBody>
            <a:bodyPr wrap="square" rtlCol="0">
              <a:spAutoFit/>
            </a:bodyPr>
            <a:lstStyle/>
            <a:p>
              <a:r>
                <a:rPr lang="en-US" sz="2400" b="1" dirty="0">
                  <a:solidFill>
                    <a:srgbClr val="0070C0"/>
                  </a:solidFill>
                  <a:latin typeface="Consolas"/>
                  <a:ea typeface="Calibri"/>
                  <a:cs typeface="Calibri"/>
                </a:rPr>
                <a:t>str	r0, [r1, r4]</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r1+r4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532243" y="5786552"/>
              <a:ext cx="2967347"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Cross 3">
            <a:extLst>
              <a:ext uri="{FF2B5EF4-FFF2-40B4-BE49-F238E27FC236}">
                <a16:creationId xmlns:a16="http://schemas.microsoft.com/office/drawing/2014/main" id="{11ABBD23-B367-908F-8779-3349C5CFA809}"/>
              </a:ext>
            </a:extLst>
          </p:cNvPr>
          <p:cNvSpPr/>
          <p:nvPr/>
        </p:nvSpPr>
        <p:spPr>
          <a:xfrm>
            <a:off x="9618132" y="1605644"/>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248F19-91ED-8237-AFED-24F202674558}"/>
              </a:ext>
            </a:extLst>
          </p:cNvPr>
          <p:cNvSpPr/>
          <p:nvPr/>
        </p:nvSpPr>
        <p:spPr>
          <a:xfrm>
            <a:off x="8214683" y="2074286"/>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R4 offset</a:t>
            </a:r>
            <a:endParaRPr lang="en-US" sz="1600" dirty="0">
              <a:solidFill>
                <a:srgbClr val="000000"/>
              </a:solidFill>
              <a:effectLst/>
              <a:latin typeface="Arial"/>
              <a:ea typeface="Arial"/>
            </a:endParaRPr>
          </a:p>
        </p:txBody>
      </p:sp>
      <p:sp>
        <p:nvSpPr>
          <p:cNvPr id="23" name="Cross 22">
            <a:extLst>
              <a:ext uri="{FF2B5EF4-FFF2-40B4-BE49-F238E27FC236}">
                <a16:creationId xmlns:a16="http://schemas.microsoft.com/office/drawing/2014/main" id="{2AC3BEB1-342F-088E-CA8F-4759EC6E83FD}"/>
              </a:ext>
            </a:extLst>
          </p:cNvPr>
          <p:cNvSpPr/>
          <p:nvPr/>
        </p:nvSpPr>
        <p:spPr>
          <a:xfrm>
            <a:off x="9429289" y="5304933"/>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833408C-9912-0D0D-004D-44DF0481CF2A}"/>
              </a:ext>
            </a:extLst>
          </p:cNvPr>
          <p:cNvSpPr/>
          <p:nvPr/>
        </p:nvSpPr>
        <p:spPr>
          <a:xfrm>
            <a:off x="8179976" y="4628113"/>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R4 offset</a:t>
            </a:r>
            <a:endParaRPr lang="en-US" sz="1600" dirty="0">
              <a:solidFill>
                <a:srgbClr val="000000"/>
              </a:solidFill>
              <a:effectLst/>
              <a:latin typeface="Arial"/>
              <a:ea typeface="Arial"/>
            </a:endParaRPr>
          </a:p>
        </p:txBody>
      </p:sp>
    </p:spTree>
    <p:extLst>
      <p:ext uri="{BB962C8B-B14F-4D97-AF65-F5344CB8AC3E}">
        <p14:creationId xmlns:p14="http://schemas.microsoft.com/office/powerpoint/2010/main" val="244277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1640732" y="553612"/>
            <a:ext cx="8910535" cy="32715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44110" y="145357"/>
            <a:ext cx="10515600" cy="498044"/>
          </a:xfrm>
        </p:spPr>
        <p:txBody>
          <a:bodyPr/>
          <a:lstStyle/>
          <a:p>
            <a:r>
              <a:rPr lang="en-US" dirty="0" err="1"/>
              <a:t>ldr</a:t>
            </a:r>
            <a:r>
              <a:rPr lang="en-US" dirty="0"/>
              <a:t>/str Base Register + Register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nvGraphicFramePr>
        <p:xfrm>
          <a:off x="102765" y="5223277"/>
          <a:ext cx="11996405" cy="1404020"/>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Rm</a:t>
                      </a:r>
                      <a:r>
                        <a:rPr lang="en-US" sz="2400" b="0" i="0" kern="1200" baseline="-25000" dirty="0">
                          <a:solidFill>
                            <a:srgbClr val="000000"/>
                          </a:solidFill>
                          <a:effectLst/>
                          <a:latin typeface="Consolas" panose="020B0609020204030204" pitchFamily="49" charset="0"/>
                          <a:ea typeface="Times New Roman"/>
                          <a:cs typeface="Consolas" panose="020B0609020204030204" pitchFamily="49" charset="0"/>
                        </a:rPr>
                        <a:t> </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Rm</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 r4]</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chemeClr val="bg2">
                              <a:lumMod val="10000"/>
                            </a:schemeClr>
                          </a:solidFill>
                          <a:effectLst/>
                          <a:latin typeface="Consolas" panose="020B0609020204030204" pitchFamily="49" charset="0"/>
                          <a:ea typeface="Times New Roman"/>
                          <a:cs typeface="Consolas" panose="020B0609020204030204" pitchFamily="49" charset="0"/>
                        </a:rPr>
                        <a:t>[r5, r4]</a:t>
                      </a: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464555" y="172834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773827"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5" name="TextBox 24">
            <a:extLst>
              <a:ext uri="{FF2B5EF4-FFF2-40B4-BE49-F238E27FC236}">
                <a16:creationId xmlns:a16="http://schemas.microsoft.com/office/drawing/2014/main" id="{1F33AC76-DDF4-FE41-8C0A-93CD9FE895FD}"/>
              </a:ext>
            </a:extLst>
          </p:cNvPr>
          <p:cNvSpPr txBox="1"/>
          <p:nvPr/>
        </p:nvSpPr>
        <p:spPr>
          <a:xfrm>
            <a:off x="5168015"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762717" y="1728344"/>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cxnSpLocks/>
          </p:cNvCxnSpPr>
          <p:nvPr/>
        </p:nvCxnSpPr>
        <p:spPr>
          <a:xfrm>
            <a:off x="6678759" y="2109715"/>
            <a:ext cx="0" cy="91475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470921" y="2128454"/>
            <a:ext cx="0" cy="126954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flipV="1">
            <a:off x="5470921" y="3383698"/>
            <a:ext cx="908718" cy="1368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360972" y="3004646"/>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838481" y="2774106"/>
            <a:ext cx="1409360"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subtract</a:t>
            </a:r>
          </a:p>
          <a:p>
            <a:r>
              <a:rPr lang="en-US" sz="2000" b="1" dirty="0">
                <a:solidFill>
                  <a:srgbClr val="0070C0"/>
                </a:solidFill>
              </a:rPr>
              <a:t>1 add</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a:endCxn id="26" idx="2"/>
          </p:cNvCxnSpPr>
          <p:nvPr/>
        </p:nvCxnSpPr>
        <p:spPr>
          <a:xfrm flipV="1">
            <a:off x="4543161" y="2128454"/>
            <a:ext cx="412354" cy="64565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7079429" y="3376484"/>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8068689" y="3176429"/>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661632" y="1665494"/>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897439" y="695123"/>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6100968" y="1405239"/>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E20BD47-5236-2843-81DE-366C4BEEAC2D}"/>
              </a:ext>
            </a:extLst>
          </p:cNvPr>
          <p:cNvSpPr txBox="1"/>
          <p:nvPr/>
        </p:nvSpPr>
        <p:spPr>
          <a:xfrm>
            <a:off x="6379639" y="172834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21" name="TextBox 20">
            <a:extLst>
              <a:ext uri="{FF2B5EF4-FFF2-40B4-BE49-F238E27FC236}">
                <a16:creationId xmlns:a16="http://schemas.microsoft.com/office/drawing/2014/main" id="{AE45FBFE-B72D-724F-AF56-B843EBF3FE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9" name="Content Placeholder 2">
            <a:extLst>
              <a:ext uri="{FF2B5EF4-FFF2-40B4-BE49-F238E27FC236}">
                <a16:creationId xmlns:a16="http://schemas.microsoft.com/office/drawing/2014/main" id="{4DFF7CCE-3F02-2F7D-6471-2D48796EF7F1}"/>
              </a:ext>
            </a:extLst>
          </p:cNvPr>
          <p:cNvSpPr txBox="1">
            <a:spLocks/>
          </p:cNvSpPr>
          <p:nvPr/>
        </p:nvSpPr>
        <p:spPr>
          <a:xfrm>
            <a:off x="600013" y="3987427"/>
            <a:ext cx="11001907" cy="1101025"/>
          </a:xfrm>
          <a:prstGeom prst="rect">
            <a:avLst/>
          </a:prstGeom>
          <a:solidFill>
            <a:schemeClr val="accent4">
              <a:lumMod val="20000"/>
              <a:lumOff val="80000"/>
            </a:schemeClr>
          </a:solidFill>
          <a:ln>
            <a:solidFill>
              <a:schemeClr val="tx2"/>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8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24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20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200" b="1" dirty="0">
                <a:solidFill>
                  <a:srgbClr val="0070C0"/>
                </a:solidFill>
              </a:rPr>
              <a:t>Pointer Address = Base Register + Register Offset</a:t>
            </a:r>
          </a:p>
          <a:p>
            <a:pPr lvl="1"/>
            <a:r>
              <a:rPr lang="en-US" sz="2200" b="1" dirty="0">
                <a:solidFill>
                  <a:srgbClr val="0070C0"/>
                </a:solidFill>
              </a:rPr>
              <a:t>Unsigned</a:t>
            </a:r>
            <a:r>
              <a:rPr lang="en-US" sz="2200" dirty="0"/>
              <a:t> offset integer </a:t>
            </a:r>
            <a:r>
              <a:rPr lang="en-US" sz="2200" b="1" dirty="0">
                <a:solidFill>
                  <a:schemeClr val="accent5"/>
                </a:solidFill>
              </a:rPr>
              <a:t>in a register </a:t>
            </a:r>
            <a:r>
              <a:rPr lang="en-US" sz="2200" b="1" dirty="0">
                <a:solidFill>
                  <a:srgbClr val="FF0000"/>
                </a:solidFill>
              </a:rPr>
              <a:t>(bytes) </a:t>
            </a:r>
            <a:r>
              <a:rPr lang="en-US" sz="2200" dirty="0"/>
              <a:t>is either added/subtracted from the </a:t>
            </a:r>
            <a:r>
              <a:rPr lang="en-US" sz="2200" b="1" dirty="0"/>
              <a:t>pointer address </a:t>
            </a:r>
            <a:r>
              <a:rPr lang="en-US" sz="2200" dirty="0"/>
              <a:t>in the </a:t>
            </a:r>
            <a:r>
              <a:rPr lang="en-US" sz="2200" b="1" dirty="0">
                <a:solidFill>
                  <a:schemeClr val="accent5"/>
                </a:solidFill>
              </a:rPr>
              <a:t>base register</a:t>
            </a:r>
          </a:p>
        </p:txBody>
      </p:sp>
    </p:spTree>
    <p:extLst>
      <p:ext uri="{BB962C8B-B14F-4D97-AF65-F5344CB8AC3E}">
        <p14:creationId xmlns:p14="http://schemas.microsoft.com/office/powerpoint/2010/main" val="319286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- 3</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437322" y="735050"/>
            <a:ext cx="11256447" cy="5932450"/>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 </a:t>
            </a:r>
            <a:r>
              <a:rPr lang="en-US" sz="2000" dirty="0">
                <a:latin typeface="Consolas" panose="020B0609020204030204" pitchFamily="49" charset="0"/>
                <a:cs typeface="Consolas" panose="020B0609020204030204" pitchFamily="49" charset="0"/>
              </a:rPr>
              <a:t>in memory; r1 points at X</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Y[2])</a:t>
            </a:r>
            <a:r>
              <a:rPr lang="en-US" sz="2000" dirty="0">
                <a:latin typeface="Consolas" panose="020B0609020204030204" pitchFamily="49" charset="0"/>
                <a:cs typeface="Consolas" panose="020B0609020204030204" pitchFamily="49" charset="0"/>
              </a:rPr>
              <a:t> in memory; r2 points at &amp;(Y[0])</a:t>
            </a:r>
          </a:p>
          <a:p>
            <a:pPr marL="0" indent="0">
              <a:buNone/>
            </a:pPr>
            <a:r>
              <a:rPr lang="en-US" sz="2000" dirty="0">
                <a:latin typeface="Consolas" panose="020B0609020204030204" pitchFamily="49" charset="0"/>
                <a:cs typeface="Consolas" panose="020B0609020204030204" pitchFamily="49" charset="0"/>
              </a:rPr>
              <a:t>write *X  = Y[1];</a:t>
            </a: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pPr marL="0" indent="0">
              <a:buNone/>
            </a:pPr>
            <a:endParaRPr lang="en-US" sz="2000" b="1" dirty="0">
              <a:latin typeface="Consolas" panose="020B0609020204030204" pitchFamily="49" charset="0"/>
              <a:cs typeface="Consolas" panose="020B0609020204030204" pitchFamily="49" charset="0"/>
            </a:endParaRPr>
          </a:p>
          <a:p>
            <a:pPr marL="0" indent="0">
              <a:buNone/>
            </a:pPr>
            <a:r>
              <a:rPr lang="en-US" sz="2000" b="1" dirty="0">
                <a:latin typeface="Consolas" panose="020B0609020204030204" pitchFamily="49" charset="0"/>
                <a:cs typeface="Consolas" panose="020B0609020204030204" pitchFamily="49" charset="0"/>
              </a:rPr>
              <a:t> </a:t>
            </a: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r0, [r2, 4]       // r0 </a:t>
            </a:r>
            <a:r>
              <a:rPr lang="en-US" sz="2000" dirty="0">
                <a:latin typeface="Consolas" panose="020B0609020204030204" pitchFamily="49" charset="0"/>
                <a:cs typeface="Consolas" panose="020B0609020204030204" pitchFamily="49" charset="0"/>
                <a:sym typeface="Wingdings" panose="05000000000000000000" pitchFamily="2" charset="2"/>
              </a:rPr>
              <a:t> y[1]</a:t>
            </a:r>
            <a:endParaRPr lang="en-US" sz="2000" dirty="0">
              <a:latin typeface="Consolas" panose="020B0609020204030204" pitchFamily="49" charset="0"/>
              <a:cs typeface="Consolas" panose="020B0609020204030204" pitchFamily="49" charset="0"/>
            </a:endParaRP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a:t>
            </a:r>
            <a:endParaRPr lang="en-US" sz="2000" dirty="0">
              <a:latin typeface="Consolas" panose="020B0609020204030204" pitchFamily="49" charset="0"/>
              <a:cs typeface="Consolas" panose="020B0609020204030204" pitchFamily="49" charset="0"/>
            </a:endParaRPr>
          </a:p>
          <a:p>
            <a:pPr marL="0" indent="0">
              <a:buNone/>
            </a:pPr>
            <a:r>
              <a:rPr lang="en-US" sz="2000" dirty="0">
                <a:solidFill>
                  <a:srgbClr val="7030A0"/>
                </a:solidFill>
                <a:latin typeface="Consolas" panose="020B0609020204030204" pitchFamily="49" charset="0"/>
                <a:cs typeface="Consolas" panose="020B0609020204030204" pitchFamily="49" charset="0"/>
              </a:rPr>
              <a:t>str    r0, [r3]         // *x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y[1]</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8C4B3027-53ED-0B48-9433-C196846BF638}"/>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D29B199E-3D80-C301-2A43-C82DD4A05D1E}"/>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0694F59B-9B16-28FA-E9A0-EE591F9A28C4}"/>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C6F05895-0A1C-9E2C-98AA-795CBF2375E3}"/>
              </a:ext>
            </a:extLst>
          </p:cNvPr>
          <p:cNvSpPr txBox="1"/>
          <p:nvPr/>
        </p:nvSpPr>
        <p:spPr>
          <a:xfrm>
            <a:off x="6749091" y="369951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 0x01000</a:t>
            </a:r>
          </a:p>
        </p:txBody>
      </p:sp>
      <p:cxnSp>
        <p:nvCxnSpPr>
          <p:cNvPr id="41" name="Straight Arrow Connector 40">
            <a:extLst>
              <a:ext uri="{FF2B5EF4-FFF2-40B4-BE49-F238E27FC236}">
                <a16:creationId xmlns:a16="http://schemas.microsoft.com/office/drawing/2014/main" id="{8EC889CD-82D3-D8D4-D61B-B0CC3BEA7E33}"/>
              </a:ext>
            </a:extLst>
          </p:cNvPr>
          <p:cNvCxnSpPr>
            <a:cxnSpLocks/>
          </p:cNvCxnSpPr>
          <p:nvPr/>
        </p:nvCxnSpPr>
        <p:spPr>
          <a:xfrm>
            <a:off x="5769846" y="387265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E99693-0057-51D1-8E92-48AFB0B7131C}"/>
              </a:ext>
            </a:extLst>
          </p:cNvPr>
          <p:cNvCxnSpPr>
            <a:cxnSpLocks/>
            <a:endCxn id="44" idx="1"/>
          </p:cNvCxnSpPr>
          <p:nvPr/>
        </p:nvCxnSpPr>
        <p:spPr>
          <a:xfrm flipV="1">
            <a:off x="5773450" y="317496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091E924-0A53-8E82-55BC-E41019429CF7}"/>
              </a:ext>
            </a:extLst>
          </p:cNvPr>
          <p:cNvSpPr txBox="1"/>
          <p:nvPr/>
        </p:nvSpPr>
        <p:spPr>
          <a:xfrm>
            <a:off x="6758229" y="404579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0521EFD4-E445-A54B-831E-C0B6A00225CA}"/>
              </a:ext>
            </a:extLst>
          </p:cNvPr>
          <p:cNvSpPr txBox="1"/>
          <p:nvPr/>
        </p:nvSpPr>
        <p:spPr>
          <a:xfrm>
            <a:off x="6758229" y="300568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Y[0] contents</a:t>
            </a:r>
          </a:p>
        </p:txBody>
      </p:sp>
      <p:sp>
        <p:nvSpPr>
          <p:cNvPr id="45" name="TextBox 44">
            <a:extLst>
              <a:ext uri="{FF2B5EF4-FFF2-40B4-BE49-F238E27FC236}">
                <a16:creationId xmlns:a16="http://schemas.microsoft.com/office/drawing/2014/main" id="{77D1F90C-E242-269C-5DBE-AAAC96DA1CC2}"/>
              </a:ext>
            </a:extLst>
          </p:cNvPr>
          <p:cNvSpPr txBox="1"/>
          <p:nvPr/>
        </p:nvSpPr>
        <p:spPr>
          <a:xfrm>
            <a:off x="6758229" y="335098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A4A1E3AB-F270-1BAA-D3EF-71E8C9D9EFD4}"/>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3B7E7104-1296-73D5-6D25-39BED26CB80A}"/>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0B082672-E5FC-ACFD-7E76-18DC859CA74F}"/>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48C0F90F-BB67-8DF3-6C91-459A78660A63}"/>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E75FDC24-466B-0C48-EF58-E518D3646BC4}"/>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E102DD16-21DA-644B-5D81-B516A7EA56D0}"/>
              </a:ext>
            </a:extLst>
          </p:cNvPr>
          <p:cNvSpPr txBox="1"/>
          <p:nvPr/>
        </p:nvSpPr>
        <p:spPr>
          <a:xfrm>
            <a:off x="6755488" y="265455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Y[1] contents</a:t>
            </a:r>
          </a:p>
        </p:txBody>
      </p:sp>
      <p:sp>
        <p:nvSpPr>
          <p:cNvPr id="52" name="TextBox 51">
            <a:extLst>
              <a:ext uri="{FF2B5EF4-FFF2-40B4-BE49-F238E27FC236}">
                <a16:creationId xmlns:a16="http://schemas.microsoft.com/office/drawing/2014/main" id="{D5710E38-3FCC-0E10-966E-E0F4D962F6B1}"/>
              </a:ext>
            </a:extLst>
          </p:cNvPr>
          <p:cNvSpPr txBox="1"/>
          <p:nvPr/>
        </p:nvSpPr>
        <p:spPr>
          <a:xfrm>
            <a:off x="8606287" y="264452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70ABB558-0F1E-C3EE-7419-A3D31BD57DDA}"/>
              </a:ext>
            </a:extLst>
          </p:cNvPr>
          <p:cNvSpPr txBox="1"/>
          <p:nvPr/>
        </p:nvSpPr>
        <p:spPr>
          <a:xfrm>
            <a:off x="6733284" y="4044812"/>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Y[1] contents</a:t>
            </a:r>
          </a:p>
        </p:txBody>
      </p:sp>
      <p:sp>
        <p:nvSpPr>
          <p:cNvPr id="54" name="Rectangle 53">
            <a:extLst>
              <a:ext uri="{FF2B5EF4-FFF2-40B4-BE49-F238E27FC236}">
                <a16:creationId xmlns:a16="http://schemas.microsoft.com/office/drawing/2014/main" id="{64F088B7-D6FA-DAAF-EE9D-49E4902BB555}"/>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5" name="TextBox 54">
            <a:extLst>
              <a:ext uri="{FF2B5EF4-FFF2-40B4-BE49-F238E27FC236}">
                <a16:creationId xmlns:a16="http://schemas.microsoft.com/office/drawing/2014/main" id="{CF77168C-4BD3-ECB2-565B-7FB165F5EFC8}"/>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7" name="TextBox 56">
            <a:extLst>
              <a:ext uri="{FF2B5EF4-FFF2-40B4-BE49-F238E27FC236}">
                <a16:creationId xmlns:a16="http://schemas.microsoft.com/office/drawing/2014/main" id="{2B3CACC6-BEE6-CE13-433B-4878CCCBBFDD}"/>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8" name="Rectangle 57">
            <a:extLst>
              <a:ext uri="{FF2B5EF4-FFF2-40B4-BE49-F238E27FC236}">
                <a16:creationId xmlns:a16="http://schemas.microsoft.com/office/drawing/2014/main" id="{17D92F2B-D3D0-22D9-556D-014E7A56B728}"/>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8730ED8D-F9B3-7342-14AC-7AD475C41C48}"/>
              </a:ext>
            </a:extLst>
          </p:cNvPr>
          <p:cNvSpPr/>
          <p:nvPr/>
        </p:nvSpPr>
        <p:spPr>
          <a:xfrm>
            <a:off x="4312404" y="2088847"/>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0x01000</a:t>
            </a:r>
          </a:p>
        </p:txBody>
      </p:sp>
      <p:sp>
        <p:nvSpPr>
          <p:cNvPr id="56" name="Rectangle 55">
            <a:extLst>
              <a:ext uri="{FF2B5EF4-FFF2-40B4-BE49-F238E27FC236}">
                <a16:creationId xmlns:a16="http://schemas.microsoft.com/office/drawing/2014/main" id="{C44AD5E5-C7DC-3BCC-AAF6-65D1447051C8}"/>
              </a:ext>
            </a:extLst>
          </p:cNvPr>
          <p:cNvSpPr/>
          <p:nvPr/>
        </p:nvSpPr>
        <p:spPr>
          <a:xfrm>
            <a:off x="4350274" y="4245241"/>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Y[1] contents</a:t>
            </a:r>
          </a:p>
        </p:txBody>
      </p:sp>
      <p:sp>
        <p:nvSpPr>
          <p:cNvPr id="35" name="TextBox 34">
            <a:extLst>
              <a:ext uri="{FF2B5EF4-FFF2-40B4-BE49-F238E27FC236}">
                <a16:creationId xmlns:a16="http://schemas.microsoft.com/office/drawing/2014/main" id="{687E9ED5-CA80-C428-AEA4-6A86F16F78DF}"/>
              </a:ext>
            </a:extLst>
          </p:cNvPr>
          <p:cNvSpPr txBox="1"/>
          <p:nvPr/>
        </p:nvSpPr>
        <p:spPr>
          <a:xfrm>
            <a:off x="6307930" y="2640437"/>
            <a:ext cx="447558" cy="369332"/>
          </a:xfrm>
          <a:prstGeom prst="rect">
            <a:avLst/>
          </a:prstGeom>
          <a:noFill/>
        </p:spPr>
        <p:txBody>
          <a:bodyPr wrap="none" rtlCol="0">
            <a:spAutoFit/>
          </a:bodyPr>
          <a:lstStyle/>
          <a:p>
            <a:r>
              <a:rPr lang="en-US" dirty="0"/>
              <a:t>+4</a:t>
            </a:r>
          </a:p>
        </p:txBody>
      </p:sp>
      <p:cxnSp>
        <p:nvCxnSpPr>
          <p:cNvPr id="60" name="Straight Arrow Connector 59">
            <a:extLst>
              <a:ext uri="{FF2B5EF4-FFF2-40B4-BE49-F238E27FC236}">
                <a16:creationId xmlns:a16="http://schemas.microsoft.com/office/drawing/2014/main" id="{7A1705BE-DAE9-E316-F5D3-472796614FD5}"/>
              </a:ext>
            </a:extLst>
          </p:cNvPr>
          <p:cNvCxnSpPr>
            <a:cxnSpLocks/>
            <a:endCxn id="56" idx="3"/>
          </p:cNvCxnSpPr>
          <p:nvPr/>
        </p:nvCxnSpPr>
        <p:spPr>
          <a:xfrm flipH="1">
            <a:off x="5798074" y="2860999"/>
            <a:ext cx="977567" cy="1679813"/>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FEA66E3-3D88-889C-0E27-16D51E73C09A}"/>
              </a:ext>
            </a:extLst>
          </p:cNvPr>
          <p:cNvCxnSpPr>
            <a:cxnSpLocks/>
            <a:endCxn id="59" idx="3"/>
          </p:cNvCxnSpPr>
          <p:nvPr/>
        </p:nvCxnSpPr>
        <p:spPr>
          <a:xfrm flipH="1" flipV="1">
            <a:off x="5760204" y="2384418"/>
            <a:ext cx="973080" cy="1450475"/>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C377385-044C-49DA-0743-30564AEB8E27}"/>
              </a:ext>
            </a:extLst>
          </p:cNvPr>
          <p:cNvCxnSpPr>
            <a:cxnSpLocks/>
            <a:endCxn id="53" idx="1"/>
          </p:cNvCxnSpPr>
          <p:nvPr/>
        </p:nvCxnSpPr>
        <p:spPr>
          <a:xfrm>
            <a:off x="5788010" y="2424391"/>
            <a:ext cx="945274" cy="178969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56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3" grpId="0" animBg="1"/>
      <p:bldP spid="59" grpId="0" animBg="1"/>
      <p:bldP spid="5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- 4</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576984" y="735051"/>
            <a:ext cx="11350794" cy="5932449"/>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X[2]) </a:t>
            </a:r>
            <a:r>
              <a:rPr lang="en-US" sz="2000" dirty="0">
                <a:latin typeface="Consolas" panose="020B0609020204030204" pitchFamily="49" charset="0"/>
                <a:cs typeface="Consolas" panose="020B0609020204030204" pitchFamily="49" charset="0"/>
              </a:rPr>
              <a:t>in memory; r1 points at &amp;(x[0])</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 </a:t>
            </a:r>
            <a:r>
              <a:rPr lang="en-US" sz="2000" dirty="0">
                <a:latin typeface="Consolas" panose="020B0609020204030204" pitchFamily="49" charset="0"/>
                <a:cs typeface="Consolas" panose="020B0609020204030204" pitchFamily="49" charset="0"/>
              </a:rPr>
              <a:t>in memory; r2 points at Y</a:t>
            </a:r>
          </a:p>
          <a:p>
            <a:pPr marL="0" indent="0">
              <a:buNone/>
            </a:pPr>
            <a:r>
              <a:rPr lang="en-US" sz="2000" dirty="0">
                <a:latin typeface="Consolas" panose="020B0609020204030204" pitchFamily="49" charset="0"/>
                <a:cs typeface="Consolas" panose="020B0609020204030204" pitchFamily="49" charset="0"/>
              </a:rPr>
              <a:t>r3 contains a 4</a:t>
            </a:r>
          </a:p>
          <a:p>
            <a:pPr marL="0" indent="0">
              <a:buNone/>
            </a:pPr>
            <a:r>
              <a:rPr lang="en-US" sz="2000" dirty="0">
                <a:latin typeface="Consolas" panose="020B0609020204030204" pitchFamily="49" charset="0"/>
                <a:cs typeface="Consolas" panose="020B0609020204030204" pitchFamily="49" charset="0"/>
              </a:rPr>
              <a:t>write Y = X[1];</a:t>
            </a:r>
          </a:p>
          <a:p>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[r1, r3]  // r0 </a:t>
            </a:r>
            <a:r>
              <a:rPr lang="en-US" sz="2000" dirty="0">
                <a:latin typeface="Consolas" panose="020B0609020204030204" pitchFamily="49" charset="0"/>
                <a:cs typeface="Consolas" panose="020B0609020204030204" pitchFamily="49" charset="0"/>
                <a:sym typeface="Wingdings" panose="05000000000000000000" pitchFamily="2" charset="2"/>
              </a:rPr>
              <a:t> x[1]</a:t>
            </a: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r0, [r2]    </a:t>
            </a:r>
            <a:r>
              <a:rPr lang="en-US" dirty="0">
                <a:solidFill>
                  <a:srgbClr val="00B050"/>
                </a:solidFill>
                <a:latin typeface="Consolas" panose="020B0609020204030204" pitchFamily="49" charset="0"/>
                <a:cs typeface="Consolas" panose="020B0609020204030204" pitchFamily="49" charset="0"/>
              </a:rPr>
              <a:t>// y </a:t>
            </a:r>
            <a:r>
              <a:rPr lang="en-US" sz="1800" dirty="0">
                <a:latin typeface="Consolas" panose="020B0609020204030204" pitchFamily="49" charset="0"/>
                <a:cs typeface="Consolas" panose="020B0609020204030204" pitchFamily="49" charset="0"/>
                <a:sym typeface="Wingdings" panose="05000000000000000000" pitchFamily="2" charset="2"/>
              </a:rPr>
              <a:t></a:t>
            </a:r>
            <a:r>
              <a:rPr lang="en-US" sz="2400" dirty="0">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x[1]</a:t>
            </a: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4D0FBC00-51B5-2E61-D418-DAA723A5A197}"/>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628B04CB-0770-D3E7-FAA9-B7691F7A5FF1}"/>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88BE16DF-AA25-2545-99E9-643DC9CF5B77}"/>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cxnSp>
        <p:nvCxnSpPr>
          <p:cNvPr id="41" name="Straight Arrow Connector 40">
            <a:extLst>
              <a:ext uri="{FF2B5EF4-FFF2-40B4-BE49-F238E27FC236}">
                <a16:creationId xmlns:a16="http://schemas.microsoft.com/office/drawing/2014/main" id="{B0CB10BC-0F82-75E8-C19E-43A6B10F6E5C}"/>
              </a:ext>
            </a:extLst>
          </p:cNvPr>
          <p:cNvCxnSpPr>
            <a:cxnSpLocks/>
          </p:cNvCxnSpPr>
          <p:nvPr/>
        </p:nvCxnSpPr>
        <p:spPr>
          <a:xfrm>
            <a:off x="5769846" y="3872651"/>
            <a:ext cx="959176" cy="0"/>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29E0D4F-EC82-FBAE-2F63-73AB8CFF8378}"/>
              </a:ext>
            </a:extLst>
          </p:cNvPr>
          <p:cNvCxnSpPr>
            <a:cxnSpLocks/>
          </p:cNvCxnSpPr>
          <p:nvPr/>
        </p:nvCxnSpPr>
        <p:spPr>
          <a:xfrm flipV="1">
            <a:off x="5732697" y="3143965"/>
            <a:ext cx="984779" cy="10296"/>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4356720-C468-4F4B-E265-E44731AFCE44}"/>
              </a:ext>
            </a:extLst>
          </p:cNvPr>
          <p:cNvSpPr txBox="1"/>
          <p:nvPr/>
        </p:nvSpPr>
        <p:spPr>
          <a:xfrm>
            <a:off x="6728979" y="408022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6F5ABEA4-A120-2B6F-7BC2-DBD59135A503}"/>
              </a:ext>
            </a:extLst>
          </p:cNvPr>
          <p:cNvSpPr txBox="1"/>
          <p:nvPr/>
        </p:nvSpPr>
        <p:spPr>
          <a:xfrm>
            <a:off x="6703645" y="372176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x[0] contents</a:t>
            </a:r>
          </a:p>
        </p:txBody>
      </p:sp>
      <p:sp>
        <p:nvSpPr>
          <p:cNvPr id="45" name="TextBox 44">
            <a:extLst>
              <a:ext uri="{FF2B5EF4-FFF2-40B4-BE49-F238E27FC236}">
                <a16:creationId xmlns:a16="http://schemas.microsoft.com/office/drawing/2014/main" id="{3D8B76FF-2A50-1184-21FB-238D5E09846E}"/>
              </a:ext>
            </a:extLst>
          </p:cNvPr>
          <p:cNvSpPr txBox="1"/>
          <p:nvPr/>
        </p:nvSpPr>
        <p:spPr>
          <a:xfrm>
            <a:off x="6717476" y="300471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6" name="TextBox 45">
            <a:extLst>
              <a:ext uri="{FF2B5EF4-FFF2-40B4-BE49-F238E27FC236}">
                <a16:creationId xmlns:a16="http://schemas.microsoft.com/office/drawing/2014/main" id="{FFC9785F-EF17-180B-200A-5E2C10175312}"/>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61FAFED6-EEDD-75EB-87E5-6D8FD696304D}"/>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43108451-1DFE-9C9F-3F9B-DADF076B492C}"/>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17776BA0-7A9B-F03C-3BFC-162974BA64AA}"/>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1BA323FD-4201-9F3E-D189-9B9D87D3A5BE}"/>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4FEB1866-AA5A-F74E-DB61-1E25BC733459}"/>
              </a:ext>
            </a:extLst>
          </p:cNvPr>
          <p:cNvSpPr txBox="1"/>
          <p:nvPr/>
        </p:nvSpPr>
        <p:spPr>
          <a:xfrm>
            <a:off x="6703646" y="335865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x[1] contents</a:t>
            </a:r>
          </a:p>
        </p:txBody>
      </p:sp>
      <p:sp>
        <p:nvSpPr>
          <p:cNvPr id="52" name="TextBox 51">
            <a:extLst>
              <a:ext uri="{FF2B5EF4-FFF2-40B4-BE49-F238E27FC236}">
                <a16:creationId xmlns:a16="http://schemas.microsoft.com/office/drawing/2014/main" id="{766D61CE-28D3-16CB-C797-08EB0DADA8E8}"/>
              </a:ext>
            </a:extLst>
          </p:cNvPr>
          <p:cNvSpPr txBox="1"/>
          <p:nvPr/>
        </p:nvSpPr>
        <p:spPr>
          <a:xfrm>
            <a:off x="8606287" y="264452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9E614A1A-6C85-A08E-5C29-517C66AE33F4}"/>
              </a:ext>
            </a:extLst>
          </p:cNvPr>
          <p:cNvSpPr txBox="1"/>
          <p:nvPr/>
        </p:nvSpPr>
        <p:spPr>
          <a:xfrm>
            <a:off x="6703448" y="3014953"/>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x[1] contents</a:t>
            </a:r>
          </a:p>
        </p:txBody>
      </p:sp>
      <p:sp>
        <p:nvSpPr>
          <p:cNvPr id="54" name="Rectangle 53">
            <a:extLst>
              <a:ext uri="{FF2B5EF4-FFF2-40B4-BE49-F238E27FC236}">
                <a16:creationId xmlns:a16="http://schemas.microsoft.com/office/drawing/2014/main" id="{01E81A1F-0258-EAF8-9C71-D6CDA618DE7C}"/>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4</a:t>
            </a:r>
          </a:p>
        </p:txBody>
      </p:sp>
      <p:sp>
        <p:nvSpPr>
          <p:cNvPr id="55" name="TextBox 54">
            <a:extLst>
              <a:ext uri="{FF2B5EF4-FFF2-40B4-BE49-F238E27FC236}">
                <a16:creationId xmlns:a16="http://schemas.microsoft.com/office/drawing/2014/main" id="{BBA33EB2-90D4-DC6B-0B5B-DEF77B6C6DA4}"/>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6" name="TextBox 55">
            <a:extLst>
              <a:ext uri="{FF2B5EF4-FFF2-40B4-BE49-F238E27FC236}">
                <a16:creationId xmlns:a16="http://schemas.microsoft.com/office/drawing/2014/main" id="{34330879-9C6D-D134-07AE-016B3C702A05}"/>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7" name="Rectangle 56">
            <a:extLst>
              <a:ext uri="{FF2B5EF4-FFF2-40B4-BE49-F238E27FC236}">
                <a16:creationId xmlns:a16="http://schemas.microsoft.com/office/drawing/2014/main" id="{8CA0AA82-3F33-E1A8-E1B3-F25D1862997A}"/>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1AE6D160-6138-22AE-3D29-8A1777B9E346}"/>
              </a:ext>
            </a:extLst>
          </p:cNvPr>
          <p:cNvSpPr/>
          <p:nvPr/>
        </p:nvSpPr>
        <p:spPr>
          <a:xfrm>
            <a:off x="4312404" y="4247172"/>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x[1] contents</a:t>
            </a:r>
          </a:p>
        </p:txBody>
      </p:sp>
      <p:sp>
        <p:nvSpPr>
          <p:cNvPr id="60" name="TextBox 59">
            <a:extLst>
              <a:ext uri="{FF2B5EF4-FFF2-40B4-BE49-F238E27FC236}">
                <a16:creationId xmlns:a16="http://schemas.microsoft.com/office/drawing/2014/main" id="{39157D90-89D5-D282-FCBE-AB1A6BEFE631}"/>
              </a:ext>
            </a:extLst>
          </p:cNvPr>
          <p:cNvSpPr txBox="1"/>
          <p:nvPr/>
        </p:nvSpPr>
        <p:spPr>
          <a:xfrm>
            <a:off x="6198377" y="3386024"/>
            <a:ext cx="447558" cy="369332"/>
          </a:xfrm>
          <a:prstGeom prst="rect">
            <a:avLst/>
          </a:prstGeom>
          <a:noFill/>
        </p:spPr>
        <p:txBody>
          <a:bodyPr wrap="none" rtlCol="0">
            <a:spAutoFit/>
          </a:bodyPr>
          <a:lstStyle/>
          <a:p>
            <a:r>
              <a:rPr lang="en-US" dirty="0"/>
              <a:t>+4</a:t>
            </a:r>
          </a:p>
        </p:txBody>
      </p:sp>
      <p:cxnSp>
        <p:nvCxnSpPr>
          <p:cNvPr id="62" name="Straight Arrow Connector 61">
            <a:extLst>
              <a:ext uri="{FF2B5EF4-FFF2-40B4-BE49-F238E27FC236}">
                <a16:creationId xmlns:a16="http://schemas.microsoft.com/office/drawing/2014/main" id="{CE485A83-D141-F057-1682-5391D66CD18D}"/>
              </a:ext>
            </a:extLst>
          </p:cNvPr>
          <p:cNvCxnSpPr>
            <a:cxnSpLocks/>
            <a:stCxn id="51" idx="1"/>
          </p:cNvCxnSpPr>
          <p:nvPr/>
        </p:nvCxnSpPr>
        <p:spPr>
          <a:xfrm flipH="1">
            <a:off x="5808370" y="3527934"/>
            <a:ext cx="895276" cy="106732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7B7EFBF-8783-3BB5-0329-78CA3E678E53}"/>
              </a:ext>
            </a:extLst>
          </p:cNvPr>
          <p:cNvCxnSpPr>
            <a:cxnSpLocks/>
            <a:endCxn id="53" idx="1"/>
          </p:cNvCxnSpPr>
          <p:nvPr/>
        </p:nvCxnSpPr>
        <p:spPr>
          <a:xfrm flipV="1">
            <a:off x="5769846" y="3184230"/>
            <a:ext cx="933602" cy="120634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59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53" grpId="0" animBg="1"/>
      <p:bldP spid="5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222394" y="1132946"/>
            <a:ext cx="6876562" cy="338875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2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4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1" y="-75579"/>
            <a:ext cx="8328685" cy="715294"/>
          </a:xfrm>
        </p:spPr>
        <p:txBody>
          <a:bodyPr/>
          <a:lstStyle/>
          <a:p>
            <a:r>
              <a:rPr lang="en-US" dirty="0"/>
              <a:t>Base Register + Register Offset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609469" y="695420"/>
            <a:ext cx="4162057"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counter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11862" y="2785799"/>
            <a:ext cx="1299410" cy="771450"/>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660675" y="3744621"/>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
        <p:nvSpPr>
          <p:cNvPr id="5" name="TextBox 4">
            <a:extLst>
              <a:ext uri="{FF2B5EF4-FFF2-40B4-BE49-F238E27FC236}">
                <a16:creationId xmlns:a16="http://schemas.microsoft.com/office/drawing/2014/main" id="{BA0685B6-6FC7-C89A-EDEC-37CCC0A88346}"/>
              </a:ext>
            </a:extLst>
          </p:cNvPr>
          <p:cNvSpPr txBox="1"/>
          <p:nvPr/>
        </p:nvSpPr>
        <p:spPr>
          <a:xfrm>
            <a:off x="6950596" y="4991845"/>
            <a:ext cx="2214215" cy="646331"/>
          </a:xfrm>
          <a:prstGeom prst="rect">
            <a:avLst/>
          </a:prstGeom>
          <a:solidFill>
            <a:schemeClr val="accent4">
              <a:lumMod val="20000"/>
              <a:lumOff val="80000"/>
            </a:schemeClr>
          </a:solidFill>
          <a:ln>
            <a:solidFill>
              <a:srgbClr val="0070C0"/>
            </a:solidFill>
          </a:ln>
        </p:spPr>
        <p:txBody>
          <a:bodyPr wrap="square" rtlCol="0">
            <a:spAutoFit/>
          </a:bodyPr>
          <a:lstStyle/>
          <a:p>
            <a:r>
              <a:rPr lang="en-US" dirty="0"/>
              <a:t>one increment covers both arrays</a:t>
            </a:r>
          </a:p>
        </p:txBody>
      </p:sp>
    </p:spTree>
    <p:extLst>
      <p:ext uri="{BB962C8B-B14F-4D97-AF65-F5344CB8AC3E}">
        <p14:creationId xmlns:p14="http://schemas.microsoft.com/office/powerpoint/2010/main" val="87744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496577" y="79997"/>
            <a:ext cx="10515600" cy="413989"/>
          </a:xfrm>
        </p:spPr>
        <p:txBody>
          <a:bodyPr/>
          <a:lstStyle/>
          <a:p>
            <a:r>
              <a:rPr lang="en-US" dirty="0"/>
              <a:t>Base Register + Register Offset With chars</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3292" y="1243727"/>
            <a:ext cx="5747744" cy="4370546"/>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(char *, char *, int);</a:t>
            </a: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a:t>
            </a:r>
          </a:p>
          <a:p>
            <a:r>
              <a:rPr lang="en-US" dirty="0">
                <a:solidFill>
                  <a:srgbClr val="000000"/>
                </a:solidFill>
                <a:latin typeface="Menlo" panose="020B0609030804020204" pitchFamily="49" charset="0"/>
              </a:rPr>
              <a:t>	</a:t>
            </a:r>
            <a:r>
              <a:rPr lang="en-US" dirty="0">
                <a:solidFill>
                  <a:srgbClr val="000000"/>
                </a:solidFill>
                <a:effectLst/>
                <a:latin typeface="Menlo" panose="020B0609030804020204" pitchFamily="49" charset="0"/>
              </a:rPr>
              <a:t>{'a', 'b', 'c', 'd', 'e', '\0'};</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p>
          <a:p>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("%s\n",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5BE0EE95-EDB2-993A-B4D4-C57A7CBCE64A}"/>
              </a:ext>
            </a:extLst>
          </p:cNvPr>
          <p:cNvSpPr/>
          <p:nvPr/>
        </p:nvSpPr>
        <p:spPr bwMode="auto">
          <a:xfrm>
            <a:off x="5640196" y="1388105"/>
            <a:ext cx="6437623" cy="313539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strb</a:t>
            </a:r>
            <a:r>
              <a:rPr lang="en-US" sz="1600" dirty="0">
                <a:solidFill>
                  <a:srgbClr val="000000"/>
                </a:solidFill>
                <a:effectLst/>
                <a:latin typeface="Menlo" panose="020B0609030804020204" pitchFamily="49" charset="0"/>
              </a:rPr>
              <a:t>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1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Tree>
    <p:extLst>
      <p:ext uri="{BB962C8B-B14F-4D97-AF65-F5344CB8AC3E}">
        <p14:creationId xmlns:p14="http://schemas.microsoft.com/office/powerpoint/2010/main" val="34888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9EB938-0280-7F47-8519-25B44609CED2}"/>
              </a:ext>
            </a:extLst>
          </p:cNvPr>
          <p:cNvSpPr>
            <a:spLocks noGrp="1"/>
          </p:cNvSpPr>
          <p:nvPr>
            <p:ph type="title"/>
          </p:nvPr>
        </p:nvSpPr>
        <p:spPr>
          <a:xfrm>
            <a:off x="337381" y="461732"/>
            <a:ext cx="11252107" cy="503007"/>
          </a:xfrm>
        </p:spPr>
        <p:txBody>
          <a:bodyPr/>
          <a:lstStyle/>
          <a:p>
            <a:r>
              <a:rPr lang="en-US" dirty="0"/>
              <a:t>Reference: Addressing Mode Summary for use in CSE30</a:t>
            </a:r>
          </a:p>
        </p:txBody>
      </p:sp>
      <p:graphicFrame>
        <p:nvGraphicFramePr>
          <p:cNvPr id="4" name="Content Placeholder 7">
            <a:extLst>
              <a:ext uri="{FF2B5EF4-FFF2-40B4-BE49-F238E27FC236}">
                <a16:creationId xmlns:a16="http://schemas.microsoft.com/office/drawing/2014/main" id="{A2E693A9-3214-BC48-8756-318417FA235E}"/>
              </a:ext>
            </a:extLst>
          </p:cNvPr>
          <p:cNvGraphicFramePr>
            <a:graphicFrameLocks/>
          </p:cNvGraphicFramePr>
          <p:nvPr/>
        </p:nvGraphicFramePr>
        <p:xfrm>
          <a:off x="163503" y="1233997"/>
          <a:ext cx="11121062" cy="4998720"/>
        </p:xfrm>
        <a:graphic>
          <a:graphicData uri="http://schemas.openxmlformats.org/drawingml/2006/table">
            <a:tbl>
              <a:tblPr firstRow="1" bandRow="1">
                <a:tableStyleId>{9DCAF9ED-07DC-4A11-8D7F-57B35C25682E}</a:tableStyleId>
              </a:tblPr>
              <a:tblGrid>
                <a:gridCol w="3397207">
                  <a:extLst>
                    <a:ext uri="{9D8B030D-6E8A-4147-A177-3AD203B41FA5}">
                      <a16:colId xmlns:a16="http://schemas.microsoft.com/office/drawing/2014/main" val="503186759"/>
                    </a:ext>
                  </a:extLst>
                </a:gridCol>
                <a:gridCol w="3650366">
                  <a:extLst>
                    <a:ext uri="{9D8B030D-6E8A-4147-A177-3AD203B41FA5}">
                      <a16:colId xmlns:a16="http://schemas.microsoft.com/office/drawing/2014/main" val="3732785564"/>
                    </a:ext>
                  </a:extLst>
                </a:gridCol>
                <a:gridCol w="4073489">
                  <a:extLst>
                    <a:ext uri="{9D8B030D-6E8A-4147-A177-3AD203B41FA5}">
                      <a16:colId xmlns:a16="http://schemas.microsoft.com/office/drawing/2014/main" val="4142042833"/>
                    </a:ext>
                  </a:extLst>
                </a:gridCol>
              </a:tblGrid>
              <a:tr h="370840">
                <a:tc>
                  <a:txBody>
                    <a:bodyPr/>
                    <a:lstStyle/>
                    <a:p>
                      <a:pPr algn="ctr"/>
                      <a:r>
                        <a:rPr lang="en-US" sz="2200" dirty="0">
                          <a:solidFill>
                            <a:schemeClr val="bg1"/>
                          </a:solidFill>
                        </a:rPr>
                        <a:t>index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587854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+ 4]</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r1</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+ 4]  </a:t>
                      </a:r>
                      <a:r>
                        <a:rPr lang="en-US" sz="2200" b="0" i="0" dirty="0">
                          <a:solidFill>
                            <a:schemeClr val="tx2"/>
                          </a:solidFill>
                          <a:latin typeface="Consolas" panose="020B0609020204030204" pitchFamily="49" charset="0"/>
                          <a:cs typeface="Consolas" panose="020B0609020204030204" pitchFamily="49" charset="0"/>
                        </a:rPr>
                        <a:t>r1</a:t>
                      </a:r>
                      <a:endParaRPr lang="en-US" sz="2200" b="0" i="0" dirty="0">
                        <a:solidFill>
                          <a:schemeClr val="tx2"/>
                        </a:solidFill>
                        <a:latin typeface="Consolas" panose="020B0609020204030204" pitchFamily="49" charset="0"/>
                        <a:cs typeface="Consolas" panose="020B0609020204030204" pitchFamily="49" charset="0"/>
                        <a:sym typeface="Wingdings" pitchFamily="2" charset="2"/>
                      </a:endParaRP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r2]</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9777625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r2]  </a:t>
                      </a: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260711884"/>
                  </a:ext>
                </a:extLst>
              </a:tr>
            </a:tbl>
          </a:graphicData>
        </a:graphic>
      </p:graphicFrame>
      <p:sp>
        <p:nvSpPr>
          <p:cNvPr id="5" name="TextBox 4">
            <a:extLst>
              <a:ext uri="{FF2B5EF4-FFF2-40B4-BE49-F238E27FC236}">
                <a16:creationId xmlns:a16="http://schemas.microsoft.com/office/drawing/2014/main" id="{FF1E2602-0253-DE45-A9BD-05390B48E2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7653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9A6DBEC9-405A-33BB-D5FA-8621F062DE82}"/>
              </a:ext>
            </a:extLst>
          </p:cNvPr>
          <p:cNvSpPr/>
          <p:nvPr/>
        </p:nvSpPr>
        <p:spPr bwMode="auto">
          <a:xfrm>
            <a:off x="2212948" y="3627596"/>
            <a:ext cx="6391122" cy="323040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count(char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0;</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for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 0;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if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&gt;= 'A') &amp;&amp;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'Z'))</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return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Base Register Addressing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60934" y="642563"/>
            <a:ext cx="9176437" cy="294536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stdio.h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stdlib.h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int count(char *, int);</a:t>
            </a:r>
          </a:p>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char msg[] ="Hello CSE30! We Are </a:t>
            </a:r>
            <a:r>
              <a:rPr lang="en-US" dirty="0" err="1">
                <a:solidFill>
                  <a:schemeClr val="tx2"/>
                </a:solidFill>
                <a:latin typeface="Consolas" panose="020B0609020204030204" pitchFamily="49" charset="0"/>
                <a:cs typeface="Consolas" panose="020B0609020204030204" pitchFamily="49" charset="0"/>
              </a:rPr>
              <a:t>CountinG</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UpPER</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cASe</a:t>
            </a:r>
            <a:r>
              <a:rPr lang="en-US" dirty="0">
                <a:solidFill>
                  <a:schemeClr val="tx2"/>
                </a:solidFill>
                <a:latin typeface="Consolas" panose="020B0609020204030204" pitchFamily="49" charset="0"/>
                <a:cs typeface="Consolas" panose="020B0609020204030204" pitchFamily="49" charset="0"/>
              </a:rPr>
              <a:t> letters!";</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count(msg, </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30693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7259478" y="206627"/>
            <a:ext cx="3994493" cy="6368713"/>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mov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r1,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Lfor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r1</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'A'</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r2, r2, 1</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Lendif</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r3, r3, 1</a:t>
            </a:r>
          </a:p>
          <a:p>
            <a:r>
              <a:rPr lang="en-US" sz="1600" dirty="0">
                <a:solidFill>
                  <a:srgbClr val="000000"/>
                </a:solidFill>
                <a:effectLst/>
                <a:latin typeface="Menlo" panose="020B0609030804020204" pitchFamily="49" charset="0"/>
              </a:rPr>
              <a:t>    b       .</a:t>
            </a:r>
            <a:r>
              <a:rPr lang="en-US" sz="1600" dirty="0" err="1">
                <a:solidFill>
                  <a:srgbClr val="000000"/>
                </a:solidFill>
                <a:effectLst/>
                <a:latin typeface="Menlo" panose="020B0609030804020204" pitchFamily="49" charset="0"/>
              </a:rPr>
              <a:t>Lfor</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mov     r0, r2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304841" y="695420"/>
            <a:ext cx="4162057" cy="5866745"/>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count</a:t>
            </a:r>
          </a:p>
          <a:p>
            <a:r>
              <a:rPr lang="en-US" sz="1600" dirty="0">
                <a:solidFill>
                  <a:srgbClr val="000000"/>
                </a:solidFill>
                <a:effectLst/>
                <a:latin typeface="Menlo" panose="020B0609030804020204" pitchFamily="49" charset="0"/>
              </a:rPr>
              <a:t>    .type   count,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char *</a:t>
            </a:r>
            <a:r>
              <a:rPr lang="en-US" sz="1600" dirty="0" err="1">
                <a:solidFill>
                  <a:srgbClr val="000000"/>
                </a:solidFill>
                <a:effectLst/>
                <a:latin typeface="Menlo" panose="020B0609030804020204" pitchFamily="49" charset="0"/>
              </a:rPr>
              <a:t>ptr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len</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contains int </a:t>
            </a:r>
            <a:r>
              <a:rPr lang="en-US" sz="1600" dirty="0" err="1">
                <a:solidFill>
                  <a:srgbClr val="000000"/>
                </a:solidFill>
                <a:effectLst/>
                <a:latin typeface="Menlo" panose="020B0609030804020204" pitchFamily="49" charset="0"/>
              </a:rPr>
              <a:t>i</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r4 contains char</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count, (. - count)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5537932" y="3366323"/>
            <a:ext cx="3274142" cy="1178663"/>
          </a:xfrm>
          <a:prstGeom prst="uturnArrow">
            <a:avLst>
              <a:gd name="adj1" fmla="val 4237"/>
              <a:gd name="adj2" fmla="val 10700"/>
              <a:gd name="adj3" fmla="val 25000"/>
              <a:gd name="adj4" fmla="val 43750"/>
              <a:gd name="adj5" fmla="val 54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4" name="U-Turn Arrow 13">
            <a:extLst>
              <a:ext uri="{FF2B5EF4-FFF2-40B4-BE49-F238E27FC236}">
                <a16:creationId xmlns:a16="http://schemas.microsoft.com/office/drawing/2014/main" id="{0E89DB8B-B387-B68B-8418-DACD3EF7BBB2}"/>
              </a:ext>
            </a:extLst>
          </p:cNvPr>
          <p:cNvSpPr/>
          <p:nvPr/>
        </p:nvSpPr>
        <p:spPr>
          <a:xfrm rot="16200000" flipH="1">
            <a:off x="6535389" y="4031166"/>
            <a:ext cx="1467988" cy="953388"/>
          </a:xfrm>
          <a:prstGeom prst="uturnArrow">
            <a:avLst>
              <a:gd name="adj1" fmla="val 4237"/>
              <a:gd name="adj2" fmla="val 10700"/>
              <a:gd name="adj3" fmla="val 25000"/>
              <a:gd name="adj4" fmla="val 43750"/>
              <a:gd name="adj5" fmla="val 55824"/>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6" name="U-Turn Arrow 15">
            <a:extLst>
              <a:ext uri="{FF2B5EF4-FFF2-40B4-BE49-F238E27FC236}">
                <a16:creationId xmlns:a16="http://schemas.microsoft.com/office/drawing/2014/main" id="{9C91B55C-A61F-642E-0C0E-2389DACB88DD}"/>
              </a:ext>
            </a:extLst>
          </p:cNvPr>
          <p:cNvSpPr/>
          <p:nvPr/>
        </p:nvSpPr>
        <p:spPr>
          <a:xfrm rot="16200000" flipH="1">
            <a:off x="7061527" y="4379112"/>
            <a:ext cx="722568" cy="683047"/>
          </a:xfrm>
          <a:prstGeom prst="uturnArrow">
            <a:avLst>
              <a:gd name="adj1" fmla="val 4237"/>
              <a:gd name="adj2" fmla="val 10700"/>
              <a:gd name="adj3" fmla="val 25000"/>
              <a:gd name="adj4" fmla="val 43750"/>
              <a:gd name="adj5" fmla="val 54440"/>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9774325" y="2896160"/>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FAF4DD26-6CE6-5BCD-9406-0966FCC46A49}"/>
              </a:ext>
            </a:extLst>
          </p:cNvPr>
          <p:cNvSpPr txBox="1"/>
          <p:nvPr/>
        </p:nvSpPr>
        <p:spPr>
          <a:xfrm>
            <a:off x="4748537" y="714674"/>
            <a:ext cx="2129750"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chemeClr val="accent1"/>
                </a:solidFill>
              </a:rPr>
              <a:t>byte array</a:t>
            </a:r>
          </a:p>
          <a:p>
            <a:r>
              <a:rPr lang="en-US" dirty="0">
                <a:solidFill>
                  <a:schemeClr val="accent1"/>
                </a:solidFill>
              </a:rPr>
              <a:t>Also use </a:t>
            </a:r>
            <a:r>
              <a:rPr lang="en-US" dirty="0" err="1">
                <a:solidFill>
                  <a:schemeClr val="accent1"/>
                </a:solidFill>
              </a:rPr>
              <a:t>ldrb</a:t>
            </a:r>
            <a:r>
              <a:rPr lang="en-US" dirty="0">
                <a:solidFill>
                  <a:schemeClr val="accent1"/>
                </a:solidFill>
              </a:rPr>
              <a:t> here</a:t>
            </a:r>
          </a:p>
          <a:p>
            <a:r>
              <a:rPr lang="en-US" dirty="0">
                <a:solidFill>
                  <a:schemeClr val="accent1"/>
                </a:solidFill>
              </a:rPr>
              <a:t>offsets are 0,1,2,…</a:t>
            </a:r>
          </a:p>
        </p:txBody>
      </p:sp>
    </p:spTree>
    <p:extLst>
      <p:ext uri="{BB962C8B-B14F-4D97-AF65-F5344CB8AC3E}">
        <p14:creationId xmlns:p14="http://schemas.microsoft.com/office/powerpoint/2010/main" val="410618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ontent Placeholder 33">
            <a:extLst>
              <a:ext uri="{FF2B5EF4-FFF2-40B4-BE49-F238E27FC236}">
                <a16:creationId xmlns:a16="http://schemas.microsoft.com/office/drawing/2014/main" id="{29317958-51BF-F94C-90A6-CA15736F45B3}"/>
              </a:ext>
            </a:extLst>
          </p:cNvPr>
          <p:cNvSpPr txBox="1">
            <a:spLocks/>
          </p:cNvSpPr>
          <p:nvPr/>
        </p:nvSpPr>
        <p:spPr>
          <a:xfrm>
            <a:off x="1019541" y="1096511"/>
            <a:ext cx="9348803" cy="146677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70C0"/>
                </a:solidFill>
                <a:cs typeface="Courier New" panose="02070309020205020404" pitchFamily="49" charset="0"/>
              </a:rPr>
              <a:t>Isolate a field: </a:t>
            </a:r>
            <a:r>
              <a:rPr lang="en-US" dirty="0"/>
              <a:t>Use </a:t>
            </a:r>
            <a:r>
              <a:rPr lang="en-US" b="1" dirty="0">
                <a:solidFill>
                  <a:srgbClr val="0070C0"/>
                </a:solidFill>
                <a:latin typeface="Courier New" panose="02070309020205020404" pitchFamily="49" charset="0"/>
                <a:cs typeface="Courier New" panose="02070309020205020404" pitchFamily="49" charset="0"/>
              </a:rPr>
              <a:t>and </a:t>
            </a:r>
            <a:r>
              <a:rPr lang="en-US" dirty="0"/>
              <a:t>to get a </a:t>
            </a:r>
            <a:r>
              <a:rPr lang="en-US" dirty="0">
                <a:solidFill>
                  <a:srgbClr val="FF0000"/>
                </a:solidFill>
              </a:rPr>
              <a:t>field surrounded by zeros</a:t>
            </a:r>
          </a:p>
          <a:p>
            <a:pPr marL="0" indent="0">
              <a:buFont typeface="Arial" panose="020B0604020202020204" pitchFamily="34" charset="0"/>
              <a:buNone/>
            </a:pPr>
            <a:endParaRPr lang="en-US" dirty="0"/>
          </a:p>
        </p:txBody>
      </p:sp>
      <p:graphicFrame>
        <p:nvGraphicFramePr>
          <p:cNvPr id="43" name="Table 42">
            <a:extLst>
              <a:ext uri="{FF2B5EF4-FFF2-40B4-BE49-F238E27FC236}">
                <a16:creationId xmlns:a16="http://schemas.microsoft.com/office/drawing/2014/main" id="{9416EDD2-6ABC-E54C-AA9D-C725A5F047B7}"/>
              </a:ext>
            </a:extLst>
          </p:cNvPr>
          <p:cNvGraphicFramePr>
            <a:graphicFrameLocks noGrp="1"/>
          </p:cNvGraphicFramePr>
          <p:nvPr>
            <p:extLst>
              <p:ext uri="{D42A27DB-BD31-4B8C-83A1-F6EECF244321}">
                <p14:modId xmlns:p14="http://schemas.microsoft.com/office/powerpoint/2010/main" val="1216737466"/>
              </p:ext>
            </p:extLst>
          </p:nvPr>
        </p:nvGraphicFramePr>
        <p:xfrm>
          <a:off x="1261767" y="1533359"/>
          <a:ext cx="7648466" cy="361267"/>
        </p:xfrm>
        <a:graphic>
          <a:graphicData uri="http://schemas.openxmlformats.org/drawingml/2006/table">
            <a:tbl>
              <a:tblPr firstRow="1" bandRow="1">
                <a:tableStyleId>{5C22544A-7EE6-4342-B048-85BDC9FD1C3A}</a:tableStyleId>
              </a:tblPr>
              <a:tblGrid>
                <a:gridCol w="1857353">
                  <a:extLst>
                    <a:ext uri="{9D8B030D-6E8A-4147-A177-3AD203B41FA5}">
                      <a16:colId xmlns:a16="http://schemas.microsoft.com/office/drawing/2014/main" val="4144607392"/>
                    </a:ext>
                  </a:extLst>
                </a:gridCol>
                <a:gridCol w="1452880">
                  <a:extLst>
                    <a:ext uri="{9D8B030D-6E8A-4147-A177-3AD203B41FA5}">
                      <a16:colId xmlns:a16="http://schemas.microsoft.com/office/drawing/2014/main" val="1707413119"/>
                    </a:ext>
                  </a:extLst>
                </a:gridCol>
                <a:gridCol w="2286000">
                  <a:extLst>
                    <a:ext uri="{9D8B030D-6E8A-4147-A177-3AD203B41FA5}">
                      <a16:colId xmlns:a16="http://schemas.microsoft.com/office/drawing/2014/main" val="632232962"/>
                    </a:ext>
                  </a:extLst>
                </a:gridCol>
                <a:gridCol w="2052233">
                  <a:extLst>
                    <a:ext uri="{9D8B030D-6E8A-4147-A177-3AD203B41FA5}">
                      <a16:colId xmlns:a16="http://schemas.microsoft.com/office/drawing/2014/main" val="338367779"/>
                    </a:ext>
                  </a:extLst>
                </a:gridCol>
              </a:tblGrid>
              <a:tr h="361267">
                <a:tc>
                  <a:txBody>
                    <a:bodyPr/>
                    <a:lstStyle/>
                    <a:p>
                      <a:pPr algn="ctr"/>
                      <a:r>
                        <a:rPr lang="en-US" sz="1600" i="0" dirty="0">
                          <a:solidFill>
                            <a:schemeClr val="tx2"/>
                          </a:solidFill>
                          <a:latin typeface="Consolas" panose="020B0609020204030204" pitchFamily="49" charset="0"/>
                          <a:cs typeface="Times New Roman" panose="02020603050405020304" pitchFamily="18" charset="0"/>
                        </a:rPr>
                        <a:t>0 0 0 0 0 0 0 0</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algn="ctr"/>
                      <a:r>
                        <a:rPr lang="en-US" sz="1600" i="1" dirty="0">
                          <a:solidFill>
                            <a:schemeClr val="tx2"/>
                          </a:solidFill>
                          <a:latin typeface="Times New Roman" panose="02020603050405020304" pitchFamily="18" charset="0"/>
                          <a:cs typeface="Times New Roman" panose="02020603050405020304" pitchFamily="18" charset="0"/>
                        </a:rPr>
                        <a:t>source</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i="0" dirty="0">
                          <a:solidFill>
                            <a:schemeClr val="tx2"/>
                          </a:solidFill>
                          <a:latin typeface="Consolas" panose="020B0609020204030204" pitchFamily="49" charset="0"/>
                          <a:cs typeface="Times New Roman" panose="02020603050405020304" pitchFamily="18" charset="0"/>
                        </a:rPr>
                        <a:t>0 0 0 0 0 0 0 0 </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i="0" dirty="0">
                          <a:solidFill>
                            <a:schemeClr val="tx2"/>
                          </a:solidFill>
                          <a:latin typeface="Consolas" panose="020B0609020204030204" pitchFamily="49" charset="0"/>
                          <a:cs typeface="Times New Roman" panose="02020603050405020304" pitchFamily="18" charset="0"/>
                        </a:rPr>
                        <a:t>0 0 0 0 0 0 0 0</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extLst>
                  <a:ext uri="{0D108BD9-81ED-4DB2-BD59-A6C34878D82A}">
                    <a16:rowId xmlns:a16="http://schemas.microsoft.com/office/drawing/2014/main" val="2685209534"/>
                  </a:ext>
                </a:extLst>
              </a:tr>
            </a:tbl>
          </a:graphicData>
        </a:graphic>
      </p:graphicFrame>
      <p:sp>
        <p:nvSpPr>
          <p:cNvPr id="2" name="Title 1">
            <a:extLst>
              <a:ext uri="{FF2B5EF4-FFF2-40B4-BE49-F238E27FC236}">
                <a16:creationId xmlns:a16="http://schemas.microsoft.com/office/drawing/2014/main" id="{398F1BC8-3915-3344-B67F-823AE999A871}"/>
              </a:ext>
            </a:extLst>
          </p:cNvPr>
          <p:cNvSpPr>
            <a:spLocks noGrp="1"/>
          </p:cNvSpPr>
          <p:nvPr>
            <p:ph type="title"/>
          </p:nvPr>
        </p:nvSpPr>
        <p:spPr>
          <a:xfrm>
            <a:off x="323164" y="52592"/>
            <a:ext cx="10515600" cy="492774"/>
          </a:xfrm>
        </p:spPr>
        <p:txBody>
          <a:bodyPr/>
          <a:lstStyle/>
          <a:p>
            <a:pPr defTabSz="685800"/>
            <a:r>
              <a:rPr lang="en-US" sz="3200" dirty="0">
                <a:solidFill>
                  <a:srgbClr val="0070C0"/>
                </a:solidFill>
                <a:latin typeface="+mn-lt"/>
              </a:rPr>
              <a:t>Masking Summary - 2 </a:t>
            </a:r>
            <a:endParaRPr lang="en-US" dirty="0">
              <a:solidFill>
                <a:srgbClr val="0070C0"/>
              </a:solidFill>
              <a:latin typeface="+mn-lt"/>
            </a:endParaRPr>
          </a:p>
        </p:txBody>
      </p:sp>
      <p:sp>
        <p:nvSpPr>
          <p:cNvPr id="28" name="TextBox 27">
            <a:extLst>
              <a:ext uri="{FF2B5EF4-FFF2-40B4-BE49-F238E27FC236}">
                <a16:creationId xmlns:a16="http://schemas.microsoft.com/office/drawing/2014/main" id="{F7F7157C-B83D-9146-85F5-E1C2EA66A66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Content Placeholder 33">
            <a:extLst>
              <a:ext uri="{FF2B5EF4-FFF2-40B4-BE49-F238E27FC236}">
                <a16:creationId xmlns:a16="http://schemas.microsoft.com/office/drawing/2014/main" id="{78B704C8-03C1-D193-EC1E-04E1E730776E}"/>
              </a:ext>
            </a:extLst>
          </p:cNvPr>
          <p:cNvSpPr txBox="1">
            <a:spLocks/>
          </p:cNvSpPr>
          <p:nvPr/>
        </p:nvSpPr>
        <p:spPr>
          <a:xfrm>
            <a:off x="1019541" y="4744013"/>
            <a:ext cx="9348803" cy="146677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70C0"/>
                </a:solidFill>
                <a:cs typeface="Courier New" panose="02070309020205020404" pitchFamily="49" charset="0"/>
              </a:rPr>
              <a:t>Insert a field: </a:t>
            </a:r>
            <a:r>
              <a:rPr lang="en-US" dirty="0"/>
              <a:t>Use </a:t>
            </a:r>
            <a:r>
              <a:rPr lang="en-US" b="1" dirty="0" err="1">
                <a:solidFill>
                  <a:srgbClr val="0070C0"/>
                </a:solidFill>
                <a:latin typeface="Courier New" panose="02070309020205020404" pitchFamily="49" charset="0"/>
                <a:cs typeface="Courier New" panose="02070309020205020404" pitchFamily="49" charset="0"/>
              </a:rPr>
              <a:t>orr</a:t>
            </a:r>
            <a:r>
              <a:rPr lang="en-US" b="1" dirty="0">
                <a:solidFill>
                  <a:srgbClr val="0070C0"/>
                </a:solidFill>
                <a:latin typeface="Courier New" panose="02070309020205020404" pitchFamily="49" charset="0"/>
                <a:cs typeface="Courier New" panose="02070309020205020404" pitchFamily="49" charset="0"/>
              </a:rPr>
              <a:t> </a:t>
            </a:r>
            <a:r>
              <a:rPr lang="en-US" dirty="0"/>
              <a:t>with fields surrounded by zeros</a:t>
            </a:r>
          </a:p>
          <a:p>
            <a:pPr marL="0" indent="0">
              <a:buFont typeface="Arial" panose="020B0604020202020204" pitchFamily="34" charset="0"/>
              <a:buNone/>
            </a:pPr>
            <a:endParaRPr lang="en-US" dirty="0"/>
          </a:p>
        </p:txBody>
      </p:sp>
      <p:graphicFrame>
        <p:nvGraphicFramePr>
          <p:cNvPr id="21" name="Table 20">
            <a:extLst>
              <a:ext uri="{FF2B5EF4-FFF2-40B4-BE49-F238E27FC236}">
                <a16:creationId xmlns:a16="http://schemas.microsoft.com/office/drawing/2014/main" id="{A916B8D3-83AE-807A-07CC-4C9634C4E773}"/>
              </a:ext>
            </a:extLst>
          </p:cNvPr>
          <p:cNvGraphicFramePr>
            <a:graphicFrameLocks noGrp="1"/>
          </p:cNvGraphicFramePr>
          <p:nvPr>
            <p:extLst>
              <p:ext uri="{D42A27DB-BD31-4B8C-83A1-F6EECF244321}">
                <p14:modId xmlns:p14="http://schemas.microsoft.com/office/powerpoint/2010/main" val="1729925229"/>
              </p:ext>
            </p:extLst>
          </p:nvPr>
        </p:nvGraphicFramePr>
        <p:xfrm>
          <a:off x="1261767" y="5180861"/>
          <a:ext cx="7313186" cy="361267"/>
        </p:xfrm>
        <a:graphic>
          <a:graphicData uri="http://schemas.openxmlformats.org/drawingml/2006/table">
            <a:tbl>
              <a:tblPr firstRow="1" bandRow="1">
                <a:tableStyleId>{5C22544A-7EE6-4342-B048-85BDC9FD1C3A}</a:tableStyleId>
              </a:tblPr>
              <a:tblGrid>
                <a:gridCol w="1828297">
                  <a:extLst>
                    <a:ext uri="{9D8B030D-6E8A-4147-A177-3AD203B41FA5}">
                      <a16:colId xmlns:a16="http://schemas.microsoft.com/office/drawing/2014/main" val="4144607392"/>
                    </a:ext>
                  </a:extLst>
                </a:gridCol>
                <a:gridCol w="2056833">
                  <a:extLst>
                    <a:ext uri="{9D8B030D-6E8A-4147-A177-3AD203B41FA5}">
                      <a16:colId xmlns:a16="http://schemas.microsoft.com/office/drawing/2014/main" val="1707413119"/>
                    </a:ext>
                  </a:extLst>
                </a:gridCol>
                <a:gridCol w="3428056">
                  <a:extLst>
                    <a:ext uri="{9D8B030D-6E8A-4147-A177-3AD203B41FA5}">
                      <a16:colId xmlns:a16="http://schemas.microsoft.com/office/drawing/2014/main" val="632232962"/>
                    </a:ext>
                  </a:extLst>
                </a:gridCol>
              </a:tblGrid>
              <a:tr h="361267">
                <a:tc>
                  <a:txBody>
                    <a:bodyPr/>
                    <a:lstStyle/>
                    <a:p>
                      <a:pPr algn="ctr"/>
                      <a:r>
                        <a:rPr lang="en-US" sz="1600" i="0" dirty="0">
                          <a:solidFill>
                            <a:schemeClr val="tx2"/>
                          </a:solidFill>
                          <a:latin typeface="Consolas" panose="020B0609020204030204" pitchFamily="49" charset="0"/>
                          <a:cs typeface="Times New Roman" panose="02020603050405020304" pitchFamily="18" charset="0"/>
                        </a:rPr>
                        <a:t>0 0 0 0 0 0 0 0</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algn="ctr"/>
                      <a:r>
                        <a:rPr lang="en-US" sz="1600" i="1" dirty="0">
                          <a:solidFill>
                            <a:schemeClr val="tx2"/>
                          </a:solidFill>
                          <a:latin typeface="Times New Roman" panose="02020603050405020304" pitchFamily="18" charset="0"/>
                          <a:cs typeface="Times New Roman" panose="02020603050405020304" pitchFamily="18" charset="0"/>
                        </a:rPr>
                        <a:t>source</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i="0" dirty="0">
                          <a:solidFill>
                            <a:schemeClr val="tx2"/>
                          </a:solidFill>
                          <a:latin typeface="Consolas" panose="020B0609020204030204" pitchFamily="49" charset="0"/>
                          <a:cs typeface="Times New Roman" panose="02020603050405020304" pitchFamily="18" charset="0"/>
                        </a:rPr>
                        <a:t>0 0 0 0 0 0 0 0 0 0 0 0 0 0 0</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extLst>
                  <a:ext uri="{0D108BD9-81ED-4DB2-BD59-A6C34878D82A}">
                    <a16:rowId xmlns:a16="http://schemas.microsoft.com/office/drawing/2014/main" val="2685209534"/>
                  </a:ext>
                </a:extLst>
              </a:tr>
            </a:tbl>
          </a:graphicData>
        </a:graphic>
      </p:graphicFrame>
      <p:graphicFrame>
        <p:nvGraphicFramePr>
          <p:cNvPr id="26" name="Table 25">
            <a:extLst>
              <a:ext uri="{FF2B5EF4-FFF2-40B4-BE49-F238E27FC236}">
                <a16:creationId xmlns:a16="http://schemas.microsoft.com/office/drawing/2014/main" id="{8A54AABB-621C-4548-77AF-AF741103982C}"/>
              </a:ext>
            </a:extLst>
          </p:cNvPr>
          <p:cNvGraphicFramePr>
            <a:graphicFrameLocks noGrp="1"/>
          </p:cNvGraphicFramePr>
          <p:nvPr>
            <p:extLst>
              <p:ext uri="{D42A27DB-BD31-4B8C-83A1-F6EECF244321}">
                <p14:modId xmlns:p14="http://schemas.microsoft.com/office/powerpoint/2010/main" val="2173353889"/>
              </p:ext>
            </p:extLst>
          </p:nvPr>
        </p:nvGraphicFramePr>
        <p:xfrm>
          <a:off x="1261767" y="5695824"/>
          <a:ext cx="7313186" cy="361267"/>
        </p:xfrm>
        <a:graphic>
          <a:graphicData uri="http://schemas.openxmlformats.org/drawingml/2006/table">
            <a:tbl>
              <a:tblPr firstRow="1" bandRow="1">
                <a:tableStyleId>{5C22544A-7EE6-4342-B048-85BDC9FD1C3A}</a:tableStyleId>
              </a:tblPr>
              <a:tblGrid>
                <a:gridCol w="1828297">
                  <a:extLst>
                    <a:ext uri="{9D8B030D-6E8A-4147-A177-3AD203B41FA5}">
                      <a16:colId xmlns:a16="http://schemas.microsoft.com/office/drawing/2014/main" val="4144607392"/>
                    </a:ext>
                  </a:extLst>
                </a:gridCol>
                <a:gridCol w="2056833">
                  <a:extLst>
                    <a:ext uri="{9D8B030D-6E8A-4147-A177-3AD203B41FA5}">
                      <a16:colId xmlns:a16="http://schemas.microsoft.com/office/drawing/2014/main" val="1707413119"/>
                    </a:ext>
                  </a:extLst>
                </a:gridCol>
                <a:gridCol w="3428056">
                  <a:extLst>
                    <a:ext uri="{9D8B030D-6E8A-4147-A177-3AD203B41FA5}">
                      <a16:colId xmlns:a16="http://schemas.microsoft.com/office/drawing/2014/main" val="632232962"/>
                    </a:ext>
                  </a:extLst>
                </a:gridCol>
              </a:tblGrid>
              <a:tr h="361267">
                <a:tc>
                  <a:txBody>
                    <a:bodyPr/>
                    <a:lstStyle/>
                    <a:p>
                      <a:pPr algn="ctr"/>
                      <a:r>
                        <a:rPr lang="en-US" sz="1600" i="0" dirty="0">
                          <a:solidFill>
                            <a:schemeClr val="tx2"/>
                          </a:solidFill>
                          <a:latin typeface="Consolas" panose="020B0609020204030204" pitchFamily="49" charset="0"/>
                          <a:cs typeface="Times New Roman" panose="02020603050405020304" pitchFamily="18" charset="0"/>
                        </a:rPr>
                        <a:t>Keep these bits</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4">
                        <a:lumMod val="60000"/>
                        <a:lumOff val="40000"/>
                      </a:schemeClr>
                    </a:solidFill>
                  </a:tcPr>
                </a:tc>
                <a:tc>
                  <a:txBody>
                    <a:bodyPr/>
                    <a:lstStyle/>
                    <a:p>
                      <a:pPr algn="ctr"/>
                      <a:r>
                        <a:rPr lang="en-US" sz="1600" i="0" dirty="0">
                          <a:solidFill>
                            <a:schemeClr val="tx2"/>
                          </a:solidFill>
                          <a:latin typeface="Consolas" panose="020B0609020204030204" pitchFamily="49" charset="0"/>
                          <a:cs typeface="Times New Roman" panose="02020603050405020304" pitchFamily="18" charset="0"/>
                        </a:rPr>
                        <a:t>0 0 0 0 0 0 0 0</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i="0" dirty="0">
                          <a:solidFill>
                            <a:schemeClr val="tx2"/>
                          </a:solidFill>
                          <a:latin typeface="Consolas" panose="020B0609020204030204" pitchFamily="49" charset="0"/>
                          <a:cs typeface="Times New Roman" panose="02020603050405020304" pitchFamily="18" charset="0"/>
                        </a:rPr>
                        <a:t>Keep these bits</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2685209534"/>
                  </a:ext>
                </a:extLst>
              </a:tr>
            </a:tbl>
          </a:graphicData>
        </a:graphic>
      </p:graphicFrame>
      <p:sp>
        <p:nvSpPr>
          <p:cNvPr id="7" name="TextBox 6">
            <a:extLst>
              <a:ext uri="{FF2B5EF4-FFF2-40B4-BE49-F238E27FC236}">
                <a16:creationId xmlns:a16="http://schemas.microsoft.com/office/drawing/2014/main" id="{4E0E7067-715B-B7C4-02F5-F829150F1D0A}"/>
              </a:ext>
            </a:extLst>
          </p:cNvPr>
          <p:cNvSpPr txBox="1"/>
          <p:nvPr/>
        </p:nvSpPr>
        <p:spPr>
          <a:xfrm>
            <a:off x="3377282" y="2107217"/>
            <a:ext cx="2989921" cy="338554"/>
          </a:xfrm>
          <a:prstGeom prst="rect">
            <a:avLst/>
          </a:prstGeom>
          <a:noFill/>
        </p:spPr>
        <p:txBody>
          <a:bodyPr wrap="none" rtlCol="0">
            <a:spAutoFit/>
          </a:bodyPr>
          <a:lstStyle/>
          <a:p>
            <a:r>
              <a:rPr lang="en-US" sz="1600" dirty="0">
                <a:solidFill>
                  <a:srgbClr val="0070C0"/>
                </a:solidFill>
                <a:latin typeface="Consolas" panose="020B0609020204030204" pitchFamily="49" charset="0"/>
                <a:cs typeface="Consolas" panose="020B0609020204030204" pitchFamily="49" charset="0"/>
              </a:rPr>
              <a:t>selection mask 0x00ff0000</a:t>
            </a:r>
          </a:p>
        </p:txBody>
      </p:sp>
      <p:sp>
        <p:nvSpPr>
          <p:cNvPr id="8" name="Content Placeholder 33">
            <a:extLst>
              <a:ext uri="{FF2B5EF4-FFF2-40B4-BE49-F238E27FC236}">
                <a16:creationId xmlns:a16="http://schemas.microsoft.com/office/drawing/2014/main" id="{1AF39744-6099-5633-D297-41F9A17411BC}"/>
              </a:ext>
            </a:extLst>
          </p:cNvPr>
          <p:cNvSpPr txBox="1">
            <a:spLocks/>
          </p:cNvSpPr>
          <p:nvPr/>
        </p:nvSpPr>
        <p:spPr>
          <a:xfrm>
            <a:off x="1019541" y="2882619"/>
            <a:ext cx="9348803" cy="1743880"/>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70C0"/>
                </a:solidFill>
                <a:cs typeface="Courier New" panose="02070309020205020404" pitchFamily="49" charset="0"/>
              </a:rPr>
              <a:t>rotate a field: </a:t>
            </a:r>
            <a:r>
              <a:rPr lang="en-US" dirty="0"/>
              <a:t>Use </a:t>
            </a:r>
            <a:r>
              <a:rPr lang="en-US" b="1" dirty="0" err="1">
                <a:solidFill>
                  <a:srgbClr val="0070C0"/>
                </a:solidFill>
                <a:latin typeface="Courier New" panose="02070309020205020404" pitchFamily="49" charset="0"/>
                <a:cs typeface="Courier New" panose="02070309020205020404" pitchFamily="49" charset="0"/>
              </a:rPr>
              <a:t>ror</a:t>
            </a:r>
            <a:r>
              <a:rPr lang="en-US" b="1" dirty="0">
                <a:solidFill>
                  <a:srgbClr val="0070C0"/>
                </a:solidFill>
                <a:latin typeface="Courier New" panose="02070309020205020404" pitchFamily="49" charset="0"/>
                <a:cs typeface="Courier New" panose="02070309020205020404" pitchFamily="49" charset="0"/>
              </a:rPr>
              <a:t> </a:t>
            </a:r>
            <a:r>
              <a:rPr lang="en-US" dirty="0"/>
              <a:t>to move a field without changing other bits</a:t>
            </a:r>
            <a:endParaRPr lang="en-US" dirty="0">
              <a:solidFill>
                <a:srgbClr val="FF0000"/>
              </a:solidFill>
            </a:endParaRPr>
          </a:p>
          <a:p>
            <a:pPr marL="0" indent="0">
              <a:buFont typeface="Arial" panose="020B0604020202020204" pitchFamily="34" charset="0"/>
              <a:buNone/>
            </a:pPr>
            <a:endParaRPr lang="en-US" dirty="0"/>
          </a:p>
        </p:txBody>
      </p:sp>
      <p:graphicFrame>
        <p:nvGraphicFramePr>
          <p:cNvPr id="11" name="Table 10">
            <a:extLst>
              <a:ext uri="{FF2B5EF4-FFF2-40B4-BE49-F238E27FC236}">
                <a16:creationId xmlns:a16="http://schemas.microsoft.com/office/drawing/2014/main" id="{D39B10AF-BCD9-6F03-7E0F-BDE72D71EC42}"/>
              </a:ext>
            </a:extLst>
          </p:cNvPr>
          <p:cNvGraphicFramePr>
            <a:graphicFrameLocks noGrp="1"/>
          </p:cNvGraphicFramePr>
          <p:nvPr>
            <p:extLst>
              <p:ext uri="{D42A27DB-BD31-4B8C-83A1-F6EECF244321}">
                <p14:modId xmlns:p14="http://schemas.microsoft.com/office/powerpoint/2010/main" val="1613092488"/>
              </p:ext>
            </p:extLst>
          </p:nvPr>
        </p:nvGraphicFramePr>
        <p:xfrm>
          <a:off x="1343047" y="3429000"/>
          <a:ext cx="7313186" cy="361267"/>
        </p:xfrm>
        <a:graphic>
          <a:graphicData uri="http://schemas.openxmlformats.org/drawingml/2006/table">
            <a:tbl>
              <a:tblPr firstRow="1" bandRow="1">
                <a:tableStyleId>{5C22544A-7EE6-4342-B048-85BDC9FD1C3A}</a:tableStyleId>
              </a:tblPr>
              <a:tblGrid>
                <a:gridCol w="1828297">
                  <a:extLst>
                    <a:ext uri="{9D8B030D-6E8A-4147-A177-3AD203B41FA5}">
                      <a16:colId xmlns:a16="http://schemas.microsoft.com/office/drawing/2014/main" val="4144607392"/>
                    </a:ext>
                  </a:extLst>
                </a:gridCol>
                <a:gridCol w="2056833">
                  <a:extLst>
                    <a:ext uri="{9D8B030D-6E8A-4147-A177-3AD203B41FA5}">
                      <a16:colId xmlns:a16="http://schemas.microsoft.com/office/drawing/2014/main" val="1707413119"/>
                    </a:ext>
                  </a:extLst>
                </a:gridCol>
                <a:gridCol w="3428056">
                  <a:extLst>
                    <a:ext uri="{9D8B030D-6E8A-4147-A177-3AD203B41FA5}">
                      <a16:colId xmlns:a16="http://schemas.microsoft.com/office/drawing/2014/main" val="632232962"/>
                    </a:ext>
                  </a:extLst>
                </a:gridCol>
              </a:tblGrid>
              <a:tr h="361267">
                <a:tc>
                  <a:txBody>
                    <a:bodyPr/>
                    <a:lstStyle/>
                    <a:p>
                      <a:pPr algn="ctr"/>
                      <a:r>
                        <a:rPr lang="en-US" sz="1600" i="0" dirty="0">
                          <a:solidFill>
                            <a:schemeClr val="tx2"/>
                          </a:solidFill>
                          <a:latin typeface="Consolas" panose="020B0609020204030204" pitchFamily="49" charset="0"/>
                          <a:cs typeface="Times New Roman" panose="02020603050405020304" pitchFamily="18" charset="0"/>
                        </a:rPr>
                        <a:t>Keep these bits</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4">
                        <a:lumMod val="60000"/>
                        <a:lumOff val="40000"/>
                      </a:schemeClr>
                    </a:solidFill>
                  </a:tcPr>
                </a:tc>
                <a:tc>
                  <a:txBody>
                    <a:bodyPr/>
                    <a:lstStyle/>
                    <a:p>
                      <a:pPr algn="ctr"/>
                      <a:r>
                        <a:rPr lang="en-US" sz="1600" i="0" dirty="0">
                          <a:solidFill>
                            <a:schemeClr val="tx2"/>
                          </a:solidFill>
                          <a:latin typeface="Consolas" panose="020B0609020204030204" pitchFamily="49" charset="0"/>
                          <a:cs typeface="Times New Roman" panose="02020603050405020304" pitchFamily="18" charset="0"/>
                        </a:rPr>
                        <a:t>source</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i="0" dirty="0">
                          <a:solidFill>
                            <a:schemeClr val="bg1"/>
                          </a:solidFill>
                          <a:latin typeface="Consolas" panose="020B0609020204030204" pitchFamily="49" charset="0"/>
                          <a:cs typeface="Times New Roman" panose="02020603050405020304" pitchFamily="18" charset="0"/>
                        </a:rPr>
                        <a:t>Keep these bits</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solidFill>
                  </a:tcPr>
                </a:tc>
                <a:extLst>
                  <a:ext uri="{0D108BD9-81ED-4DB2-BD59-A6C34878D82A}">
                    <a16:rowId xmlns:a16="http://schemas.microsoft.com/office/drawing/2014/main" val="2685209534"/>
                  </a:ext>
                </a:extLst>
              </a:tr>
            </a:tbl>
          </a:graphicData>
        </a:graphic>
      </p:graphicFrame>
      <p:graphicFrame>
        <p:nvGraphicFramePr>
          <p:cNvPr id="12" name="Table 11">
            <a:extLst>
              <a:ext uri="{FF2B5EF4-FFF2-40B4-BE49-F238E27FC236}">
                <a16:creationId xmlns:a16="http://schemas.microsoft.com/office/drawing/2014/main" id="{87AD4DE1-82CD-24C0-7BB2-B740EBB1EE69}"/>
              </a:ext>
            </a:extLst>
          </p:cNvPr>
          <p:cNvGraphicFramePr>
            <a:graphicFrameLocks noGrp="1"/>
          </p:cNvGraphicFramePr>
          <p:nvPr>
            <p:extLst>
              <p:ext uri="{D42A27DB-BD31-4B8C-83A1-F6EECF244321}">
                <p14:modId xmlns:p14="http://schemas.microsoft.com/office/powerpoint/2010/main" val="949655942"/>
              </p:ext>
            </p:extLst>
          </p:nvPr>
        </p:nvGraphicFramePr>
        <p:xfrm>
          <a:off x="1261767" y="4046481"/>
          <a:ext cx="7313186" cy="361267"/>
        </p:xfrm>
        <a:graphic>
          <a:graphicData uri="http://schemas.openxmlformats.org/drawingml/2006/table">
            <a:tbl>
              <a:tblPr firstRow="1" bandRow="1">
                <a:tableStyleId>{5C22544A-7EE6-4342-B048-85BDC9FD1C3A}</a:tableStyleId>
              </a:tblPr>
              <a:tblGrid>
                <a:gridCol w="2870229">
                  <a:extLst>
                    <a:ext uri="{9D8B030D-6E8A-4147-A177-3AD203B41FA5}">
                      <a16:colId xmlns:a16="http://schemas.microsoft.com/office/drawing/2014/main" val="4144607392"/>
                    </a:ext>
                  </a:extLst>
                </a:gridCol>
                <a:gridCol w="1971040">
                  <a:extLst>
                    <a:ext uri="{9D8B030D-6E8A-4147-A177-3AD203B41FA5}">
                      <a16:colId xmlns:a16="http://schemas.microsoft.com/office/drawing/2014/main" val="1707413119"/>
                    </a:ext>
                  </a:extLst>
                </a:gridCol>
                <a:gridCol w="2471917">
                  <a:extLst>
                    <a:ext uri="{9D8B030D-6E8A-4147-A177-3AD203B41FA5}">
                      <a16:colId xmlns:a16="http://schemas.microsoft.com/office/drawing/2014/main" val="632232962"/>
                    </a:ext>
                  </a:extLst>
                </a:gridCol>
              </a:tblGrid>
              <a:tr h="361267">
                <a:tc>
                  <a:txBody>
                    <a:bodyPr/>
                    <a:lstStyle/>
                    <a:p>
                      <a:pPr algn="ctr"/>
                      <a:r>
                        <a:rPr lang="en-US" sz="1600" i="0" dirty="0">
                          <a:solidFill>
                            <a:schemeClr val="bg1"/>
                          </a:solidFill>
                          <a:latin typeface="Consolas" panose="020B0609020204030204" pitchFamily="49" charset="0"/>
                          <a:cs typeface="Times New Roman" panose="02020603050405020304" pitchFamily="18" charset="0"/>
                        </a:rPr>
                        <a:t>Keep these bits</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i="0" dirty="0">
                          <a:solidFill>
                            <a:schemeClr val="tx2"/>
                          </a:solidFill>
                          <a:latin typeface="Consolas" panose="020B0609020204030204" pitchFamily="49" charset="0"/>
                          <a:cs typeface="Times New Roman" panose="02020603050405020304" pitchFamily="18" charset="0"/>
                        </a:rPr>
                        <a:t>Keep these bits</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4">
                        <a:lumMod val="60000"/>
                        <a:lumOff val="4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i="0" dirty="0">
                          <a:solidFill>
                            <a:schemeClr val="accent6"/>
                          </a:solidFill>
                          <a:latin typeface="Consolas" panose="020B0609020204030204" pitchFamily="49" charset="0"/>
                          <a:cs typeface="Times New Roman" panose="02020603050405020304" pitchFamily="18" charset="0"/>
                        </a:rPr>
                        <a:t>source</a:t>
                      </a:r>
                    </a:p>
                  </a:txBody>
                  <a:tcPr marL="68580" marR="68580" marT="34290" marB="3429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85209534"/>
                  </a:ext>
                </a:extLst>
              </a:tr>
            </a:tbl>
          </a:graphicData>
        </a:graphic>
      </p:graphicFrame>
    </p:spTree>
    <p:extLst>
      <p:ext uri="{BB962C8B-B14F-4D97-AF65-F5344CB8AC3E}">
        <p14:creationId xmlns:p14="http://schemas.microsoft.com/office/powerpoint/2010/main" val="82422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a:extLst>
              <a:ext uri="{FF2B5EF4-FFF2-40B4-BE49-F238E27FC236}">
                <a16:creationId xmlns:a16="http://schemas.microsoft.com/office/drawing/2014/main" id="{B2798C66-7FE9-A146-9496-61A77BE2F705}"/>
              </a:ext>
            </a:extLst>
          </p:cNvPr>
          <p:cNvSpPr>
            <a:spLocks noGrp="1"/>
          </p:cNvSpPr>
          <p:nvPr>
            <p:ph sz="quarter" idx="15"/>
          </p:nvPr>
        </p:nvSpPr>
        <p:spPr>
          <a:xfrm>
            <a:off x="711403" y="743005"/>
            <a:ext cx="5190830" cy="1169102"/>
          </a:xfrm>
          <a:solidFill>
            <a:schemeClr val="accent4">
              <a:lumMod val="20000"/>
              <a:lumOff val="80000"/>
            </a:schemeClr>
          </a:solidFill>
          <a:ln>
            <a:solidFill>
              <a:srgbClr val="0070C0"/>
            </a:solidFill>
          </a:ln>
        </p:spPr>
        <p:txBody>
          <a:bodyPr/>
          <a:lstStyle/>
          <a:p>
            <a:pPr marL="0" indent="0">
              <a:buNone/>
            </a:pPr>
            <a:r>
              <a:rPr lang="en-US" sz="1800" dirty="0">
                <a:cs typeface="Courier New" panose="02070309020205020404" pitchFamily="49" charset="0"/>
              </a:rPr>
              <a:t>Accessing </a:t>
            </a:r>
            <a:r>
              <a:rPr lang="en-US" sz="1800" b="1" dirty="0">
                <a:solidFill>
                  <a:srgbClr val="FF0000"/>
                </a:solidFill>
                <a:cs typeface="Courier New" panose="02070309020205020404" pitchFamily="49" charset="0"/>
              </a:rPr>
              <a:t>address</a:t>
            </a:r>
            <a:r>
              <a:rPr lang="en-US" sz="1800" dirty="0">
                <a:cs typeface="Courier New" panose="02070309020205020404" pitchFamily="49" charset="0"/>
              </a:rPr>
              <a:t> </a:t>
            </a:r>
            <a:r>
              <a:rPr lang="en-US" sz="1800" b="1" dirty="0">
                <a:solidFill>
                  <a:srgbClr val="C00000"/>
                </a:solidFill>
                <a:cs typeface="Courier New" panose="02070309020205020404" pitchFamily="49" charset="0"/>
              </a:rPr>
              <a:t>aligned</a:t>
            </a:r>
            <a:r>
              <a:rPr lang="en-US" sz="1800" dirty="0">
                <a:solidFill>
                  <a:srgbClr val="0070C0"/>
                </a:solidFill>
                <a:cs typeface="Courier New" panose="02070309020205020404" pitchFamily="49" charset="0"/>
              </a:rPr>
              <a:t> </a:t>
            </a:r>
            <a:r>
              <a:rPr lang="en-US" sz="1800" dirty="0">
                <a:cs typeface="Courier New" panose="02070309020205020404" pitchFamily="49" charset="0"/>
              </a:rPr>
              <a:t>memory on many systems </a:t>
            </a:r>
            <a:r>
              <a:rPr lang="en-US" sz="1800" dirty="0">
                <a:solidFill>
                  <a:srgbClr val="2C895B"/>
                </a:solidFill>
                <a:cs typeface="Courier New" panose="02070309020205020404" pitchFamily="49" charset="0"/>
              </a:rPr>
              <a:t>based on data type</a:t>
            </a:r>
            <a:r>
              <a:rPr lang="en-US" sz="1800" dirty="0">
                <a:cs typeface="Courier New" panose="02070309020205020404" pitchFamily="49" charset="0"/>
              </a:rPr>
              <a:t> has </a:t>
            </a:r>
            <a:r>
              <a:rPr lang="en-US" sz="1800" dirty="0">
                <a:solidFill>
                  <a:srgbClr val="0070C0"/>
                </a:solidFill>
                <a:cs typeface="Courier New" panose="02070309020205020404" pitchFamily="49" charset="0"/>
              </a:rPr>
              <a:t>the best performance (due to hardware implementation)</a:t>
            </a:r>
          </a:p>
        </p:txBody>
      </p:sp>
      <p:sp>
        <p:nvSpPr>
          <p:cNvPr id="2" name="Title 1">
            <a:extLst>
              <a:ext uri="{FF2B5EF4-FFF2-40B4-BE49-F238E27FC236}">
                <a16:creationId xmlns:a16="http://schemas.microsoft.com/office/drawing/2014/main" id="{702F083C-5883-1542-B1C1-805881149022}"/>
              </a:ext>
            </a:extLst>
          </p:cNvPr>
          <p:cNvSpPr>
            <a:spLocks noGrp="1"/>
          </p:cNvSpPr>
          <p:nvPr>
            <p:ph type="title"/>
          </p:nvPr>
        </p:nvSpPr>
        <p:spPr>
          <a:xfrm>
            <a:off x="0" y="167989"/>
            <a:ext cx="9519385" cy="394111"/>
          </a:xfrm>
        </p:spPr>
        <p:txBody>
          <a:bodyPr/>
          <a:lstStyle/>
          <a:p>
            <a:r>
              <a:rPr lang="en-US" dirty="0"/>
              <a:t>Variable Alignment In Memory and Performance</a:t>
            </a:r>
          </a:p>
        </p:txBody>
      </p:sp>
      <p:sp>
        <p:nvSpPr>
          <p:cNvPr id="10" name="Rectangle 9">
            <a:extLst>
              <a:ext uri="{FF2B5EF4-FFF2-40B4-BE49-F238E27FC236}">
                <a16:creationId xmlns:a16="http://schemas.microsoft.com/office/drawing/2014/main" id="{6E5DF88C-5476-DC44-A301-44CA0308512A}"/>
              </a:ext>
            </a:extLst>
          </p:cNvPr>
          <p:cNvSpPr/>
          <p:nvPr/>
        </p:nvSpPr>
        <p:spPr>
          <a:xfrm>
            <a:off x="2242266" y="2803867"/>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120" name="Rectangle 119">
            <a:extLst>
              <a:ext uri="{FF2B5EF4-FFF2-40B4-BE49-F238E27FC236}">
                <a16:creationId xmlns:a16="http://schemas.microsoft.com/office/drawing/2014/main" id="{EE901B5A-F2E2-1745-8348-1C2CE7E81A82}"/>
              </a:ext>
            </a:extLst>
          </p:cNvPr>
          <p:cNvSpPr/>
          <p:nvPr/>
        </p:nvSpPr>
        <p:spPr>
          <a:xfrm>
            <a:off x="1701305" y="3671235"/>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121" name="Rectangle 120">
            <a:extLst>
              <a:ext uri="{FF2B5EF4-FFF2-40B4-BE49-F238E27FC236}">
                <a16:creationId xmlns:a16="http://schemas.microsoft.com/office/drawing/2014/main" id="{2894D733-5D16-C24E-970F-3F7DB9E27103}"/>
              </a:ext>
            </a:extLst>
          </p:cNvPr>
          <p:cNvSpPr/>
          <p:nvPr/>
        </p:nvSpPr>
        <p:spPr>
          <a:xfrm>
            <a:off x="729697" y="4664182"/>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
        <p:nvSpPr>
          <p:cNvPr id="124" name="TextBox 123">
            <a:extLst>
              <a:ext uri="{FF2B5EF4-FFF2-40B4-BE49-F238E27FC236}">
                <a16:creationId xmlns:a16="http://schemas.microsoft.com/office/drawing/2014/main" id="{F576A299-A1DD-A444-91C9-148DC93FF7D1}"/>
              </a:ext>
            </a:extLst>
          </p:cNvPr>
          <p:cNvSpPr txBox="1"/>
          <p:nvPr/>
        </p:nvSpPr>
        <p:spPr>
          <a:xfrm>
            <a:off x="1063106" y="4282909"/>
            <a:ext cx="889987" cy="369332"/>
          </a:xfrm>
          <a:prstGeom prst="rect">
            <a:avLst/>
          </a:prstGeom>
          <a:noFill/>
        </p:spPr>
        <p:txBody>
          <a:bodyPr wrap="none" rtlCol="0">
            <a:spAutoFit/>
          </a:bodyPr>
          <a:lstStyle/>
          <a:p>
            <a:r>
              <a:rPr lang="en-US" dirty="0"/>
              <a:t>integer</a:t>
            </a:r>
          </a:p>
        </p:txBody>
      </p:sp>
      <p:sp>
        <p:nvSpPr>
          <p:cNvPr id="125" name="TextBox 124">
            <a:extLst>
              <a:ext uri="{FF2B5EF4-FFF2-40B4-BE49-F238E27FC236}">
                <a16:creationId xmlns:a16="http://schemas.microsoft.com/office/drawing/2014/main" id="{8749FCC8-0B0F-CF44-9BDB-3B1C78FA1A78}"/>
              </a:ext>
            </a:extLst>
          </p:cNvPr>
          <p:cNvSpPr txBox="1"/>
          <p:nvPr/>
        </p:nvSpPr>
        <p:spPr>
          <a:xfrm>
            <a:off x="1698788" y="3301903"/>
            <a:ext cx="697627" cy="369332"/>
          </a:xfrm>
          <a:prstGeom prst="rect">
            <a:avLst/>
          </a:prstGeom>
          <a:noFill/>
        </p:spPr>
        <p:txBody>
          <a:bodyPr wrap="none" rtlCol="0">
            <a:spAutoFit/>
          </a:bodyPr>
          <a:lstStyle/>
          <a:p>
            <a:r>
              <a:rPr lang="en-US" dirty="0"/>
              <a:t>short</a:t>
            </a:r>
          </a:p>
        </p:txBody>
      </p:sp>
      <p:sp>
        <p:nvSpPr>
          <p:cNvPr id="126" name="TextBox 125">
            <a:extLst>
              <a:ext uri="{FF2B5EF4-FFF2-40B4-BE49-F238E27FC236}">
                <a16:creationId xmlns:a16="http://schemas.microsoft.com/office/drawing/2014/main" id="{1682A367-1AC7-ED44-8828-4C4909612AB5}"/>
              </a:ext>
            </a:extLst>
          </p:cNvPr>
          <p:cNvSpPr txBox="1"/>
          <p:nvPr/>
        </p:nvSpPr>
        <p:spPr>
          <a:xfrm>
            <a:off x="2016764" y="2434535"/>
            <a:ext cx="633507" cy="369332"/>
          </a:xfrm>
          <a:prstGeom prst="rect">
            <a:avLst/>
          </a:prstGeom>
          <a:noFill/>
        </p:spPr>
        <p:txBody>
          <a:bodyPr wrap="none" rtlCol="0">
            <a:spAutoFit/>
          </a:bodyPr>
          <a:lstStyle/>
          <a:p>
            <a:r>
              <a:rPr lang="en-US" dirty="0"/>
              <a:t>char</a:t>
            </a:r>
          </a:p>
        </p:txBody>
      </p:sp>
      <p:sp>
        <p:nvSpPr>
          <p:cNvPr id="165" name="TextBox 164">
            <a:extLst>
              <a:ext uri="{FF2B5EF4-FFF2-40B4-BE49-F238E27FC236}">
                <a16:creationId xmlns:a16="http://schemas.microsoft.com/office/drawing/2014/main" id="{26161DC5-8628-7345-B250-87FAC28EB3F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44" name="Rectangle 32">
            <a:extLst>
              <a:ext uri="{FF2B5EF4-FFF2-40B4-BE49-F238E27FC236}">
                <a16:creationId xmlns:a16="http://schemas.microsoft.com/office/drawing/2014/main" id="{A2814E09-7A90-BEBA-7D05-1F6E9C3D57E0}"/>
              </a:ext>
            </a:extLst>
          </p:cNvPr>
          <p:cNvSpPr>
            <a:spLocks noChangeArrowheads="1"/>
          </p:cNvSpPr>
          <p:nvPr>
            <p:custDataLst>
              <p:tags r:id="rId1"/>
            </p:custDataLst>
          </p:nvPr>
        </p:nvSpPr>
        <p:spPr bwMode="auto">
          <a:xfrm>
            <a:off x="6807648" y="15576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5" name="Rectangle 33">
            <a:extLst>
              <a:ext uri="{FF2B5EF4-FFF2-40B4-BE49-F238E27FC236}">
                <a16:creationId xmlns:a16="http://schemas.microsoft.com/office/drawing/2014/main" id="{66E538D0-4FC4-691F-98FF-BAD6A6111771}"/>
              </a:ext>
            </a:extLst>
          </p:cNvPr>
          <p:cNvSpPr>
            <a:spLocks noChangeArrowheads="1"/>
          </p:cNvSpPr>
          <p:nvPr>
            <p:custDataLst>
              <p:tags r:id="rId2"/>
            </p:custDataLst>
          </p:nvPr>
        </p:nvSpPr>
        <p:spPr bwMode="auto">
          <a:xfrm>
            <a:off x="6807648" y="27768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6" name="Rectangle 34">
            <a:extLst>
              <a:ext uri="{FF2B5EF4-FFF2-40B4-BE49-F238E27FC236}">
                <a16:creationId xmlns:a16="http://schemas.microsoft.com/office/drawing/2014/main" id="{8D0A5CC7-865A-16D6-5D92-E754FDE86508}"/>
              </a:ext>
            </a:extLst>
          </p:cNvPr>
          <p:cNvSpPr>
            <a:spLocks noChangeArrowheads="1"/>
          </p:cNvSpPr>
          <p:nvPr>
            <p:custDataLst>
              <p:tags r:id="rId3"/>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7" name="Rectangle 35">
            <a:extLst>
              <a:ext uri="{FF2B5EF4-FFF2-40B4-BE49-F238E27FC236}">
                <a16:creationId xmlns:a16="http://schemas.microsoft.com/office/drawing/2014/main" id="{490BAD06-6E32-F1E2-F8E9-E1573AC4D817}"/>
              </a:ext>
            </a:extLst>
          </p:cNvPr>
          <p:cNvSpPr>
            <a:spLocks noChangeArrowheads="1"/>
          </p:cNvSpPr>
          <p:nvPr>
            <p:custDataLst>
              <p:tags r:id="rId4"/>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31" name="Text Box 36">
            <a:extLst>
              <a:ext uri="{FF2B5EF4-FFF2-40B4-BE49-F238E27FC236}">
                <a16:creationId xmlns:a16="http://schemas.microsoft.com/office/drawing/2014/main" id="{60ABA258-5AA2-033F-04B8-8B30EC17235B}"/>
              </a:ext>
            </a:extLst>
          </p:cNvPr>
          <p:cNvSpPr txBox="1">
            <a:spLocks noChangeArrowheads="1"/>
          </p:cNvSpPr>
          <p:nvPr>
            <p:custDataLst>
              <p:tags r:id="rId5"/>
            </p:custDataLst>
          </p:nvPr>
        </p:nvSpPr>
        <p:spPr bwMode="auto">
          <a:xfrm>
            <a:off x="6696720" y="902132"/>
            <a:ext cx="747769"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4</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bytes</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54" name="Rectangle 2">
            <a:extLst>
              <a:ext uri="{FF2B5EF4-FFF2-40B4-BE49-F238E27FC236}">
                <a16:creationId xmlns:a16="http://schemas.microsoft.com/office/drawing/2014/main" id="{E03A79A5-DCA8-3D7F-410B-925CE6640438}"/>
              </a:ext>
            </a:extLst>
          </p:cNvPr>
          <p:cNvSpPr>
            <a:spLocks noChangeArrowheads="1"/>
          </p:cNvSpPr>
          <p:nvPr>
            <p:custDataLst>
              <p:tags r:id="rId6"/>
            </p:custDataLst>
          </p:nvPr>
        </p:nvSpPr>
        <p:spPr bwMode="auto">
          <a:xfrm>
            <a:off x="10552691" y="1569525"/>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5" name="Rectangle 3">
            <a:extLst>
              <a:ext uri="{FF2B5EF4-FFF2-40B4-BE49-F238E27FC236}">
                <a16:creationId xmlns:a16="http://schemas.microsoft.com/office/drawing/2014/main" id="{6051F292-55AA-A772-C1A9-3F3188F5DDD8}"/>
              </a:ext>
            </a:extLst>
          </p:cNvPr>
          <p:cNvSpPr>
            <a:spLocks noChangeArrowheads="1"/>
          </p:cNvSpPr>
          <p:nvPr>
            <p:custDataLst>
              <p:tags r:id="rId7"/>
            </p:custDataLst>
          </p:nvPr>
        </p:nvSpPr>
        <p:spPr bwMode="auto">
          <a:xfrm>
            <a:off x="10552691" y="1858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6" name="Rectangle 4">
            <a:extLst>
              <a:ext uri="{FF2B5EF4-FFF2-40B4-BE49-F238E27FC236}">
                <a16:creationId xmlns:a16="http://schemas.microsoft.com/office/drawing/2014/main" id="{B0F55640-6EF3-96F3-7AEC-50D29682E480}"/>
              </a:ext>
            </a:extLst>
          </p:cNvPr>
          <p:cNvSpPr>
            <a:spLocks noChangeArrowheads="1"/>
          </p:cNvSpPr>
          <p:nvPr>
            <p:custDataLst>
              <p:tags r:id="rId8"/>
            </p:custDataLst>
          </p:nvPr>
        </p:nvSpPr>
        <p:spPr bwMode="auto">
          <a:xfrm>
            <a:off x="10552691" y="2162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7" name="Rectangle 5">
            <a:extLst>
              <a:ext uri="{FF2B5EF4-FFF2-40B4-BE49-F238E27FC236}">
                <a16:creationId xmlns:a16="http://schemas.microsoft.com/office/drawing/2014/main" id="{626137A5-B0C1-5F1E-8691-6BDDFC1A838B}"/>
              </a:ext>
            </a:extLst>
          </p:cNvPr>
          <p:cNvSpPr>
            <a:spLocks noChangeArrowheads="1"/>
          </p:cNvSpPr>
          <p:nvPr>
            <p:custDataLst>
              <p:tags r:id="rId9"/>
            </p:custDataLst>
          </p:nvPr>
        </p:nvSpPr>
        <p:spPr bwMode="auto">
          <a:xfrm>
            <a:off x="10552691" y="2467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8" name="Rectangle 6">
            <a:extLst>
              <a:ext uri="{FF2B5EF4-FFF2-40B4-BE49-F238E27FC236}">
                <a16:creationId xmlns:a16="http://schemas.microsoft.com/office/drawing/2014/main" id="{F5CF2C4F-8128-92A5-1521-7094F4CF8410}"/>
              </a:ext>
            </a:extLst>
          </p:cNvPr>
          <p:cNvSpPr>
            <a:spLocks noChangeArrowheads="1"/>
          </p:cNvSpPr>
          <p:nvPr>
            <p:custDataLst>
              <p:tags r:id="rId10"/>
            </p:custDataLst>
          </p:nvPr>
        </p:nvSpPr>
        <p:spPr bwMode="auto">
          <a:xfrm>
            <a:off x="10552691" y="2772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9" name="Rectangle 7">
            <a:extLst>
              <a:ext uri="{FF2B5EF4-FFF2-40B4-BE49-F238E27FC236}">
                <a16:creationId xmlns:a16="http://schemas.microsoft.com/office/drawing/2014/main" id="{3D095C64-7A4F-523C-3A04-15BEF5B99755}"/>
              </a:ext>
            </a:extLst>
          </p:cNvPr>
          <p:cNvSpPr>
            <a:spLocks noChangeArrowheads="1"/>
          </p:cNvSpPr>
          <p:nvPr>
            <p:custDataLst>
              <p:tags r:id="rId11"/>
            </p:custDataLst>
          </p:nvPr>
        </p:nvSpPr>
        <p:spPr bwMode="auto">
          <a:xfrm>
            <a:off x="10552691" y="3077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0" name="Rectangle 8">
            <a:extLst>
              <a:ext uri="{FF2B5EF4-FFF2-40B4-BE49-F238E27FC236}">
                <a16:creationId xmlns:a16="http://schemas.microsoft.com/office/drawing/2014/main" id="{F3134352-974C-3285-AFAF-5E00289C4490}"/>
              </a:ext>
            </a:extLst>
          </p:cNvPr>
          <p:cNvSpPr>
            <a:spLocks noChangeArrowheads="1"/>
          </p:cNvSpPr>
          <p:nvPr>
            <p:custDataLst>
              <p:tags r:id="rId12"/>
            </p:custDataLst>
          </p:nvPr>
        </p:nvSpPr>
        <p:spPr bwMode="auto">
          <a:xfrm>
            <a:off x="10552691" y="3382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1" name="Rectangle 9">
            <a:extLst>
              <a:ext uri="{FF2B5EF4-FFF2-40B4-BE49-F238E27FC236}">
                <a16:creationId xmlns:a16="http://schemas.microsoft.com/office/drawing/2014/main" id="{89B706CE-1631-C018-3380-FAB290867C7D}"/>
              </a:ext>
            </a:extLst>
          </p:cNvPr>
          <p:cNvSpPr>
            <a:spLocks noChangeArrowheads="1"/>
          </p:cNvSpPr>
          <p:nvPr>
            <p:custDataLst>
              <p:tags r:id="rId13"/>
            </p:custDataLst>
          </p:nvPr>
        </p:nvSpPr>
        <p:spPr bwMode="auto">
          <a:xfrm>
            <a:off x="10552691" y="3686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2" name="Rectangle 10">
            <a:extLst>
              <a:ext uri="{FF2B5EF4-FFF2-40B4-BE49-F238E27FC236}">
                <a16:creationId xmlns:a16="http://schemas.microsoft.com/office/drawing/2014/main" id="{01E0B942-91F4-40EE-C140-6536F7E86A69}"/>
              </a:ext>
            </a:extLst>
          </p:cNvPr>
          <p:cNvSpPr>
            <a:spLocks noChangeArrowheads="1"/>
          </p:cNvSpPr>
          <p:nvPr>
            <p:custDataLst>
              <p:tags r:id="rId14"/>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3" name="Rectangle 11">
            <a:extLst>
              <a:ext uri="{FF2B5EF4-FFF2-40B4-BE49-F238E27FC236}">
                <a16:creationId xmlns:a16="http://schemas.microsoft.com/office/drawing/2014/main" id="{FC57423E-0D45-125E-7F1F-5161E093F4CE}"/>
              </a:ext>
            </a:extLst>
          </p:cNvPr>
          <p:cNvSpPr>
            <a:spLocks noChangeArrowheads="1"/>
          </p:cNvSpPr>
          <p:nvPr>
            <p:custDataLst>
              <p:tags r:id="rId15"/>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4" name="Rectangle 12">
            <a:extLst>
              <a:ext uri="{FF2B5EF4-FFF2-40B4-BE49-F238E27FC236}">
                <a16:creationId xmlns:a16="http://schemas.microsoft.com/office/drawing/2014/main" id="{12E24D00-DFD7-2D26-A495-487717257BE2}"/>
              </a:ext>
            </a:extLst>
          </p:cNvPr>
          <p:cNvSpPr>
            <a:spLocks noChangeArrowheads="1"/>
          </p:cNvSpPr>
          <p:nvPr>
            <p:custDataLst>
              <p:tags r:id="rId16"/>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6" name="Rectangle 13">
            <a:extLst>
              <a:ext uri="{FF2B5EF4-FFF2-40B4-BE49-F238E27FC236}">
                <a16:creationId xmlns:a16="http://schemas.microsoft.com/office/drawing/2014/main" id="{73DBBDDB-BD99-4535-42FC-383136BF2240}"/>
              </a:ext>
            </a:extLst>
          </p:cNvPr>
          <p:cNvSpPr>
            <a:spLocks noChangeArrowheads="1"/>
          </p:cNvSpPr>
          <p:nvPr>
            <p:custDataLst>
              <p:tags r:id="rId17"/>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7" name="Text Box 37">
            <a:extLst>
              <a:ext uri="{FF2B5EF4-FFF2-40B4-BE49-F238E27FC236}">
                <a16:creationId xmlns:a16="http://schemas.microsoft.com/office/drawing/2014/main" id="{2A7799D2-B42E-D8CF-EA96-6BEC3EEAFEA0}"/>
              </a:ext>
            </a:extLst>
          </p:cNvPr>
          <p:cNvSpPr txBox="1">
            <a:spLocks noChangeArrowheads="1"/>
          </p:cNvSpPr>
          <p:nvPr>
            <p:custDataLst>
              <p:tags r:id="rId18"/>
            </p:custDataLst>
          </p:nvPr>
        </p:nvSpPr>
        <p:spPr bwMode="auto">
          <a:xfrm>
            <a:off x="10527699" y="897716"/>
            <a:ext cx="650371"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1</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a:t>
            </a:r>
          </a:p>
        </p:txBody>
      </p:sp>
      <p:sp>
        <p:nvSpPr>
          <p:cNvPr id="168" name="Rectangle 39">
            <a:extLst>
              <a:ext uri="{FF2B5EF4-FFF2-40B4-BE49-F238E27FC236}">
                <a16:creationId xmlns:a16="http://schemas.microsoft.com/office/drawing/2014/main" id="{65D5AC8A-B04D-3AEC-632B-F3842D44E2DD}"/>
              </a:ext>
            </a:extLst>
          </p:cNvPr>
          <p:cNvSpPr>
            <a:spLocks noChangeArrowheads="1"/>
          </p:cNvSpPr>
          <p:nvPr>
            <p:custDataLst>
              <p:tags r:id="rId19"/>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9" name="Rectangle 41">
            <a:extLst>
              <a:ext uri="{FF2B5EF4-FFF2-40B4-BE49-F238E27FC236}">
                <a16:creationId xmlns:a16="http://schemas.microsoft.com/office/drawing/2014/main" id="{111F8312-CB94-DD6C-035F-A198B53D1D58}"/>
              </a:ext>
            </a:extLst>
          </p:cNvPr>
          <p:cNvSpPr>
            <a:spLocks noChangeArrowheads="1"/>
          </p:cNvSpPr>
          <p:nvPr>
            <p:custDataLst>
              <p:tags r:id="rId20"/>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0" name="Rectangle 43">
            <a:extLst>
              <a:ext uri="{FF2B5EF4-FFF2-40B4-BE49-F238E27FC236}">
                <a16:creationId xmlns:a16="http://schemas.microsoft.com/office/drawing/2014/main" id="{DFB9D290-0660-9ABD-0435-DC3AFB74F6F9}"/>
              </a:ext>
            </a:extLst>
          </p:cNvPr>
          <p:cNvSpPr>
            <a:spLocks noChangeArrowheads="1"/>
          </p:cNvSpPr>
          <p:nvPr>
            <p:custDataLst>
              <p:tags r:id="rId21"/>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1" name="Rectangle 45">
            <a:extLst>
              <a:ext uri="{FF2B5EF4-FFF2-40B4-BE49-F238E27FC236}">
                <a16:creationId xmlns:a16="http://schemas.microsoft.com/office/drawing/2014/main" id="{3E0A5F15-4DCB-86A6-607C-B54363934A4B}"/>
              </a:ext>
            </a:extLst>
          </p:cNvPr>
          <p:cNvSpPr>
            <a:spLocks noChangeArrowheads="1"/>
          </p:cNvSpPr>
          <p:nvPr>
            <p:custDataLst>
              <p:tags r:id="rId22"/>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172" name="Rectangle 14">
            <a:extLst>
              <a:ext uri="{FF2B5EF4-FFF2-40B4-BE49-F238E27FC236}">
                <a16:creationId xmlns:a16="http://schemas.microsoft.com/office/drawing/2014/main" id="{F5DFBB7A-5E0B-9569-C14C-D119140FBC83}"/>
              </a:ext>
            </a:extLst>
          </p:cNvPr>
          <p:cNvSpPr>
            <a:spLocks noChangeArrowheads="1"/>
          </p:cNvSpPr>
          <p:nvPr>
            <p:custDataLst>
              <p:tags r:id="rId23"/>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173" name="Rectangle 15">
            <a:extLst>
              <a:ext uri="{FF2B5EF4-FFF2-40B4-BE49-F238E27FC236}">
                <a16:creationId xmlns:a16="http://schemas.microsoft.com/office/drawing/2014/main" id="{0245E018-D2C4-6CE3-EEBE-465B7BB1161D}"/>
              </a:ext>
            </a:extLst>
          </p:cNvPr>
          <p:cNvSpPr>
            <a:spLocks noChangeArrowheads="1"/>
          </p:cNvSpPr>
          <p:nvPr>
            <p:custDataLst>
              <p:tags r:id="rId24"/>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174" name="Rectangle 16">
            <a:extLst>
              <a:ext uri="{FF2B5EF4-FFF2-40B4-BE49-F238E27FC236}">
                <a16:creationId xmlns:a16="http://schemas.microsoft.com/office/drawing/2014/main" id="{32D55285-0A5E-5171-CC0B-11E53645BEE1}"/>
              </a:ext>
            </a:extLst>
          </p:cNvPr>
          <p:cNvSpPr>
            <a:spLocks noChangeArrowheads="1"/>
          </p:cNvSpPr>
          <p:nvPr>
            <p:custDataLst>
              <p:tags r:id="rId25"/>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175" name="Rectangle 17">
            <a:extLst>
              <a:ext uri="{FF2B5EF4-FFF2-40B4-BE49-F238E27FC236}">
                <a16:creationId xmlns:a16="http://schemas.microsoft.com/office/drawing/2014/main" id="{1356B40E-8EAA-F9B4-8BC7-AE574C89904D}"/>
              </a:ext>
            </a:extLst>
          </p:cNvPr>
          <p:cNvSpPr>
            <a:spLocks noChangeArrowheads="1"/>
          </p:cNvSpPr>
          <p:nvPr>
            <p:custDataLst>
              <p:tags r:id="rId26"/>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176" name="Rectangle 18">
            <a:extLst>
              <a:ext uri="{FF2B5EF4-FFF2-40B4-BE49-F238E27FC236}">
                <a16:creationId xmlns:a16="http://schemas.microsoft.com/office/drawing/2014/main" id="{F121EA1D-CA38-555F-2B06-9DE136DDE4BA}"/>
              </a:ext>
            </a:extLst>
          </p:cNvPr>
          <p:cNvSpPr>
            <a:spLocks noChangeArrowheads="1"/>
          </p:cNvSpPr>
          <p:nvPr>
            <p:custDataLst>
              <p:tags r:id="rId27"/>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177" name="Rectangle 19">
            <a:extLst>
              <a:ext uri="{FF2B5EF4-FFF2-40B4-BE49-F238E27FC236}">
                <a16:creationId xmlns:a16="http://schemas.microsoft.com/office/drawing/2014/main" id="{B8AA6D97-E569-20BE-293D-1CA2C1EA5E9F}"/>
              </a:ext>
            </a:extLst>
          </p:cNvPr>
          <p:cNvSpPr>
            <a:spLocks noChangeArrowheads="1"/>
          </p:cNvSpPr>
          <p:nvPr>
            <p:custDataLst>
              <p:tags r:id="rId28"/>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178" name="Rectangle 20">
            <a:extLst>
              <a:ext uri="{FF2B5EF4-FFF2-40B4-BE49-F238E27FC236}">
                <a16:creationId xmlns:a16="http://schemas.microsoft.com/office/drawing/2014/main" id="{CBF511A4-7D28-D0C2-6791-694A6AF67D88}"/>
              </a:ext>
            </a:extLst>
          </p:cNvPr>
          <p:cNvSpPr>
            <a:spLocks noChangeArrowheads="1"/>
          </p:cNvSpPr>
          <p:nvPr>
            <p:custDataLst>
              <p:tags r:id="rId29"/>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79" name="Rectangle 21">
            <a:extLst>
              <a:ext uri="{FF2B5EF4-FFF2-40B4-BE49-F238E27FC236}">
                <a16:creationId xmlns:a16="http://schemas.microsoft.com/office/drawing/2014/main" id="{19D52283-B691-7ABE-4389-91A2DFDC15DA}"/>
              </a:ext>
            </a:extLst>
          </p:cNvPr>
          <p:cNvSpPr>
            <a:spLocks noChangeArrowheads="1"/>
          </p:cNvSpPr>
          <p:nvPr>
            <p:custDataLst>
              <p:tags r:id="rId30"/>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180" name="Rectangle 22">
            <a:extLst>
              <a:ext uri="{FF2B5EF4-FFF2-40B4-BE49-F238E27FC236}">
                <a16:creationId xmlns:a16="http://schemas.microsoft.com/office/drawing/2014/main" id="{D27DF2BB-8BCD-BD7D-FE1E-93E76E3BBABC}"/>
              </a:ext>
            </a:extLst>
          </p:cNvPr>
          <p:cNvSpPr>
            <a:spLocks noChangeArrowheads="1"/>
          </p:cNvSpPr>
          <p:nvPr>
            <p:custDataLst>
              <p:tags r:id="rId31"/>
            </p:custDataLst>
          </p:nvPr>
        </p:nvSpPr>
        <p:spPr bwMode="auto">
          <a:xfrm>
            <a:off x="11208139" y="366577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81" name="Rectangle 23">
            <a:extLst>
              <a:ext uri="{FF2B5EF4-FFF2-40B4-BE49-F238E27FC236}">
                <a16:creationId xmlns:a16="http://schemas.microsoft.com/office/drawing/2014/main" id="{46C1C9A1-24BF-C7E4-120E-2F145B65BB79}"/>
              </a:ext>
            </a:extLst>
          </p:cNvPr>
          <p:cNvSpPr>
            <a:spLocks noChangeArrowheads="1"/>
          </p:cNvSpPr>
          <p:nvPr>
            <p:custDataLst>
              <p:tags r:id="rId32"/>
            </p:custDataLst>
          </p:nvPr>
        </p:nvSpPr>
        <p:spPr bwMode="auto">
          <a:xfrm>
            <a:off x="11208139" y="338806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0x09</a:t>
            </a:r>
          </a:p>
        </p:txBody>
      </p:sp>
      <p:sp>
        <p:nvSpPr>
          <p:cNvPr id="182" name="Rectangle 24">
            <a:extLst>
              <a:ext uri="{FF2B5EF4-FFF2-40B4-BE49-F238E27FC236}">
                <a16:creationId xmlns:a16="http://schemas.microsoft.com/office/drawing/2014/main" id="{6D7C91F2-3490-B7E1-509F-E730886C2D30}"/>
              </a:ext>
            </a:extLst>
          </p:cNvPr>
          <p:cNvSpPr>
            <a:spLocks noChangeArrowheads="1"/>
          </p:cNvSpPr>
          <p:nvPr>
            <p:custDataLst>
              <p:tags r:id="rId33"/>
            </p:custDataLst>
          </p:nvPr>
        </p:nvSpPr>
        <p:spPr bwMode="auto">
          <a:xfrm>
            <a:off x="11208139" y="3078190"/>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83" name="Rectangle 25">
            <a:extLst>
              <a:ext uri="{FF2B5EF4-FFF2-40B4-BE49-F238E27FC236}">
                <a16:creationId xmlns:a16="http://schemas.microsoft.com/office/drawing/2014/main" id="{D4219A80-0A38-07A9-31A9-D2424A91AFFB}"/>
              </a:ext>
            </a:extLst>
          </p:cNvPr>
          <p:cNvSpPr>
            <a:spLocks noChangeArrowheads="1"/>
          </p:cNvSpPr>
          <p:nvPr>
            <p:custDataLst>
              <p:tags r:id="rId34"/>
            </p:custDataLst>
          </p:nvPr>
        </p:nvSpPr>
        <p:spPr bwMode="auto">
          <a:xfrm>
            <a:off x="11208139" y="2768315"/>
            <a:ext cx="65434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0x0B</a:t>
            </a:r>
          </a:p>
        </p:txBody>
      </p:sp>
      <p:sp>
        <p:nvSpPr>
          <p:cNvPr id="184" name="Rectangle 40">
            <a:extLst>
              <a:ext uri="{FF2B5EF4-FFF2-40B4-BE49-F238E27FC236}">
                <a16:creationId xmlns:a16="http://schemas.microsoft.com/office/drawing/2014/main" id="{5AB3C584-4C5E-BBAA-1D54-68BFACCF8ABF}"/>
              </a:ext>
            </a:extLst>
          </p:cNvPr>
          <p:cNvSpPr>
            <a:spLocks noChangeArrowheads="1"/>
          </p:cNvSpPr>
          <p:nvPr>
            <p:custDataLst>
              <p:tags r:id="rId35"/>
            </p:custDataLst>
          </p:nvPr>
        </p:nvSpPr>
        <p:spPr bwMode="auto">
          <a:xfrm>
            <a:off x="11208139" y="2458440"/>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85" name="Rectangle 42">
            <a:extLst>
              <a:ext uri="{FF2B5EF4-FFF2-40B4-BE49-F238E27FC236}">
                <a16:creationId xmlns:a16="http://schemas.microsoft.com/office/drawing/2014/main" id="{588F1125-D97B-2D53-A625-F2446880EAE8}"/>
              </a:ext>
            </a:extLst>
          </p:cNvPr>
          <p:cNvSpPr>
            <a:spLocks noChangeArrowheads="1"/>
          </p:cNvSpPr>
          <p:nvPr>
            <p:custDataLst>
              <p:tags r:id="rId36"/>
            </p:custDataLst>
          </p:nvPr>
        </p:nvSpPr>
        <p:spPr bwMode="auto">
          <a:xfrm>
            <a:off x="11208139" y="2178595"/>
            <a:ext cx="67037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0x0D</a:t>
            </a:r>
          </a:p>
        </p:txBody>
      </p:sp>
      <p:sp>
        <p:nvSpPr>
          <p:cNvPr id="186" name="Rectangle 44">
            <a:extLst>
              <a:ext uri="{FF2B5EF4-FFF2-40B4-BE49-F238E27FC236}">
                <a16:creationId xmlns:a16="http://schemas.microsoft.com/office/drawing/2014/main" id="{CB99EA7A-046F-A8C9-10F7-F1906F85E6FA}"/>
              </a:ext>
            </a:extLst>
          </p:cNvPr>
          <p:cNvSpPr>
            <a:spLocks noChangeArrowheads="1"/>
          </p:cNvSpPr>
          <p:nvPr>
            <p:custDataLst>
              <p:tags r:id="rId37"/>
            </p:custDataLst>
          </p:nvPr>
        </p:nvSpPr>
        <p:spPr bwMode="auto">
          <a:xfrm>
            <a:off x="11208139" y="1852617"/>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87" name="Rectangle 46">
            <a:extLst>
              <a:ext uri="{FF2B5EF4-FFF2-40B4-BE49-F238E27FC236}">
                <a16:creationId xmlns:a16="http://schemas.microsoft.com/office/drawing/2014/main" id="{C26A2C55-E4B5-00EC-FE54-CBA7CFFA3B9A}"/>
              </a:ext>
            </a:extLst>
          </p:cNvPr>
          <p:cNvSpPr>
            <a:spLocks noChangeArrowheads="1"/>
          </p:cNvSpPr>
          <p:nvPr>
            <p:custDataLst>
              <p:tags r:id="rId38"/>
            </p:custDataLst>
          </p:nvPr>
        </p:nvSpPr>
        <p:spPr bwMode="auto">
          <a:xfrm>
            <a:off x="11208139" y="1544481"/>
            <a:ext cx="63030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0x0F</a:t>
            </a:r>
          </a:p>
        </p:txBody>
      </p:sp>
      <p:sp>
        <p:nvSpPr>
          <p:cNvPr id="188" name="Text Box 36">
            <a:extLst>
              <a:ext uri="{FF2B5EF4-FFF2-40B4-BE49-F238E27FC236}">
                <a16:creationId xmlns:a16="http://schemas.microsoft.com/office/drawing/2014/main" id="{7F80B85C-B6E4-7E08-45DB-AB35CAC1DBA8}"/>
              </a:ext>
            </a:extLst>
          </p:cNvPr>
          <p:cNvSpPr txBox="1">
            <a:spLocks noChangeArrowheads="1"/>
          </p:cNvSpPr>
          <p:nvPr>
            <p:custDataLst>
              <p:tags r:id="rId39"/>
            </p:custDataLst>
          </p:nvPr>
        </p:nvSpPr>
        <p:spPr bwMode="auto">
          <a:xfrm>
            <a:off x="10958421" y="56210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90" name="Rectangle 32">
            <a:extLst>
              <a:ext uri="{FF2B5EF4-FFF2-40B4-BE49-F238E27FC236}">
                <a16:creationId xmlns:a16="http://schemas.microsoft.com/office/drawing/2014/main" id="{1FEA8863-9950-598D-35FF-5A29050E73F4}"/>
              </a:ext>
            </a:extLst>
          </p:cNvPr>
          <p:cNvSpPr>
            <a:spLocks noChangeArrowheads="1"/>
          </p:cNvSpPr>
          <p:nvPr>
            <p:custDataLst>
              <p:tags r:id="rId40"/>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1" name="Rectangle 32">
            <a:extLst>
              <a:ext uri="{FF2B5EF4-FFF2-40B4-BE49-F238E27FC236}">
                <a16:creationId xmlns:a16="http://schemas.microsoft.com/office/drawing/2014/main" id="{0841493B-50D6-CC68-E6AB-87F1549829D2}"/>
              </a:ext>
            </a:extLst>
          </p:cNvPr>
          <p:cNvSpPr>
            <a:spLocks noChangeArrowheads="1"/>
          </p:cNvSpPr>
          <p:nvPr>
            <p:custDataLst>
              <p:tags r:id="rId41"/>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2" name="Rectangle 32">
            <a:extLst>
              <a:ext uri="{FF2B5EF4-FFF2-40B4-BE49-F238E27FC236}">
                <a16:creationId xmlns:a16="http://schemas.microsoft.com/office/drawing/2014/main" id="{8565E2FD-A4E9-7C5E-510A-CA95667759BB}"/>
              </a:ext>
            </a:extLst>
          </p:cNvPr>
          <p:cNvSpPr>
            <a:spLocks noChangeArrowheads="1"/>
          </p:cNvSpPr>
          <p:nvPr>
            <p:custDataLst>
              <p:tags r:id="rId42"/>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3" name="Rectangle 32">
            <a:extLst>
              <a:ext uri="{FF2B5EF4-FFF2-40B4-BE49-F238E27FC236}">
                <a16:creationId xmlns:a16="http://schemas.microsoft.com/office/drawing/2014/main" id="{7E1D27AD-DEC1-3264-ADD1-50300BC2B456}"/>
              </a:ext>
            </a:extLst>
          </p:cNvPr>
          <p:cNvSpPr>
            <a:spLocks noChangeArrowheads="1"/>
          </p:cNvSpPr>
          <p:nvPr>
            <p:custDataLst>
              <p:tags r:id="rId43"/>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4" name="Rectangle 32">
            <a:extLst>
              <a:ext uri="{FF2B5EF4-FFF2-40B4-BE49-F238E27FC236}">
                <a16:creationId xmlns:a16="http://schemas.microsoft.com/office/drawing/2014/main" id="{8AD96FA7-5E5F-E118-F54B-3A8856385F2B}"/>
              </a:ext>
            </a:extLst>
          </p:cNvPr>
          <p:cNvSpPr>
            <a:spLocks noChangeArrowheads="1"/>
          </p:cNvSpPr>
          <p:nvPr>
            <p:custDataLst>
              <p:tags r:id="rId44"/>
            </p:custDataLst>
          </p:nvPr>
        </p:nvSpPr>
        <p:spPr bwMode="auto">
          <a:xfrm>
            <a:off x="8642813" y="3401771"/>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5" name="Rectangle 32">
            <a:extLst>
              <a:ext uri="{FF2B5EF4-FFF2-40B4-BE49-F238E27FC236}">
                <a16:creationId xmlns:a16="http://schemas.microsoft.com/office/drawing/2014/main" id="{2CF0DC32-363A-BB7D-FF31-DDFF1BF30419}"/>
              </a:ext>
            </a:extLst>
          </p:cNvPr>
          <p:cNvSpPr>
            <a:spLocks noChangeArrowheads="1"/>
          </p:cNvSpPr>
          <p:nvPr>
            <p:custDataLst>
              <p:tags r:id="rId45"/>
            </p:custDataLst>
          </p:nvPr>
        </p:nvSpPr>
        <p:spPr bwMode="auto">
          <a:xfrm>
            <a:off x="8642813" y="2783273"/>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6" name="Rectangle 32">
            <a:extLst>
              <a:ext uri="{FF2B5EF4-FFF2-40B4-BE49-F238E27FC236}">
                <a16:creationId xmlns:a16="http://schemas.microsoft.com/office/drawing/2014/main" id="{EB5C74E2-4E3F-28AC-B5B7-9402EEF41673}"/>
              </a:ext>
            </a:extLst>
          </p:cNvPr>
          <p:cNvSpPr>
            <a:spLocks noChangeArrowheads="1"/>
          </p:cNvSpPr>
          <p:nvPr>
            <p:custDataLst>
              <p:tags r:id="rId46"/>
            </p:custDataLst>
          </p:nvPr>
        </p:nvSpPr>
        <p:spPr bwMode="auto">
          <a:xfrm>
            <a:off x="8642813" y="2178160"/>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7" name="Rectangle 32">
            <a:extLst>
              <a:ext uri="{FF2B5EF4-FFF2-40B4-BE49-F238E27FC236}">
                <a16:creationId xmlns:a16="http://schemas.microsoft.com/office/drawing/2014/main" id="{DBF487B2-C213-5360-49E5-F78746491E5D}"/>
              </a:ext>
            </a:extLst>
          </p:cNvPr>
          <p:cNvSpPr>
            <a:spLocks noChangeArrowheads="1"/>
          </p:cNvSpPr>
          <p:nvPr>
            <p:custDataLst>
              <p:tags r:id="rId47"/>
            </p:custDataLst>
          </p:nvPr>
        </p:nvSpPr>
        <p:spPr bwMode="auto">
          <a:xfrm>
            <a:off x="8642813" y="158351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8" name="Text Box 36">
            <a:extLst>
              <a:ext uri="{FF2B5EF4-FFF2-40B4-BE49-F238E27FC236}">
                <a16:creationId xmlns:a16="http://schemas.microsoft.com/office/drawing/2014/main" id="{1479B09D-99D7-9608-90E2-11B4DAC3D79F}"/>
              </a:ext>
            </a:extLst>
          </p:cNvPr>
          <p:cNvSpPr txBox="1">
            <a:spLocks noChangeArrowheads="1"/>
          </p:cNvSpPr>
          <p:nvPr>
            <p:custDataLst>
              <p:tags r:id="rId48"/>
            </p:custDataLst>
          </p:nvPr>
        </p:nvSpPr>
        <p:spPr bwMode="auto">
          <a:xfrm>
            <a:off x="8589643" y="887745"/>
            <a:ext cx="751360" cy="707886"/>
          </a:xfrm>
          <a:prstGeom prst="rect">
            <a:avLst/>
          </a:prstGeom>
          <a:noFill/>
          <a:ln w="25400">
            <a:noFill/>
            <a:miter lim="800000"/>
            <a:headEnd/>
            <a:tailEnd/>
          </a:ln>
        </p:spPr>
        <p:txBody>
          <a:bodyPr wrap="none">
            <a:spAutoFit/>
          </a:bodyPr>
          <a:lstStyle/>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2</a:t>
            </a:r>
            <a:endParaRPr lang="en-US" sz="2000" b="0" dirty="0">
              <a:solidFill>
                <a:schemeClr val="tx1">
                  <a:lumMod val="50000"/>
                </a:schemeClr>
              </a:solidFill>
              <a:latin typeface="Calibri" panose="020F0502020204030204" pitchFamily="34" charset="0"/>
              <a:cs typeface="Calibri" panose="020F0502020204030204" pitchFamily="34" charset="0"/>
            </a:endParaRP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Bytes</a:t>
            </a:r>
          </a:p>
        </p:txBody>
      </p:sp>
      <p:sp>
        <p:nvSpPr>
          <p:cNvPr id="200" name="Rectangle 64">
            <a:extLst>
              <a:ext uri="{FF2B5EF4-FFF2-40B4-BE49-F238E27FC236}">
                <a16:creationId xmlns:a16="http://schemas.microsoft.com/office/drawing/2014/main" id="{1E53913B-FAAE-64FD-8D62-D2002BE7494A}"/>
              </a:ext>
            </a:extLst>
          </p:cNvPr>
          <p:cNvSpPr>
            <a:spLocks noChangeArrowheads="1"/>
          </p:cNvSpPr>
          <p:nvPr>
            <p:custDataLst>
              <p:tags r:id="rId49"/>
            </p:custDataLst>
          </p:nvPr>
        </p:nvSpPr>
        <p:spPr bwMode="auto">
          <a:xfrm>
            <a:off x="8647277" y="211208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1" name="Rectangle 65">
            <a:extLst>
              <a:ext uri="{FF2B5EF4-FFF2-40B4-BE49-F238E27FC236}">
                <a16:creationId xmlns:a16="http://schemas.microsoft.com/office/drawing/2014/main" id="{9A9B0B5E-6983-8A6F-97F6-0EFE007949FB}"/>
              </a:ext>
            </a:extLst>
          </p:cNvPr>
          <p:cNvSpPr>
            <a:spLocks noChangeArrowheads="1"/>
          </p:cNvSpPr>
          <p:nvPr>
            <p:custDataLst>
              <p:tags r:id="rId50"/>
            </p:custDataLst>
          </p:nvPr>
        </p:nvSpPr>
        <p:spPr bwMode="auto">
          <a:xfrm>
            <a:off x="8671190" y="27175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2" name="Rectangle 66">
            <a:extLst>
              <a:ext uri="{FF2B5EF4-FFF2-40B4-BE49-F238E27FC236}">
                <a16:creationId xmlns:a16="http://schemas.microsoft.com/office/drawing/2014/main" id="{66E62274-1FB8-DC76-6222-CC2B6F761EA4}"/>
              </a:ext>
            </a:extLst>
          </p:cNvPr>
          <p:cNvSpPr>
            <a:spLocks noChangeArrowheads="1"/>
          </p:cNvSpPr>
          <p:nvPr>
            <p:custDataLst>
              <p:tags r:id="rId51"/>
            </p:custDataLst>
          </p:nvPr>
        </p:nvSpPr>
        <p:spPr bwMode="auto">
          <a:xfrm>
            <a:off x="8654034" y="3342252"/>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3" name="Rectangle 66">
            <a:extLst>
              <a:ext uri="{FF2B5EF4-FFF2-40B4-BE49-F238E27FC236}">
                <a16:creationId xmlns:a16="http://schemas.microsoft.com/office/drawing/2014/main" id="{04E34320-CFAF-A67A-AC89-2357139D4016}"/>
              </a:ext>
            </a:extLst>
          </p:cNvPr>
          <p:cNvSpPr>
            <a:spLocks noChangeArrowheads="1"/>
          </p:cNvSpPr>
          <p:nvPr>
            <p:custDataLst>
              <p:tags r:id="rId52"/>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4" name="Rectangle 66">
            <a:extLst>
              <a:ext uri="{FF2B5EF4-FFF2-40B4-BE49-F238E27FC236}">
                <a16:creationId xmlns:a16="http://schemas.microsoft.com/office/drawing/2014/main" id="{022C8D97-FF96-80CD-D48E-F0F64F82E3F4}"/>
              </a:ext>
            </a:extLst>
          </p:cNvPr>
          <p:cNvSpPr>
            <a:spLocks noChangeArrowheads="1"/>
          </p:cNvSpPr>
          <p:nvPr>
            <p:custDataLst>
              <p:tags r:id="rId53"/>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5" name="Rectangle 66">
            <a:extLst>
              <a:ext uri="{FF2B5EF4-FFF2-40B4-BE49-F238E27FC236}">
                <a16:creationId xmlns:a16="http://schemas.microsoft.com/office/drawing/2014/main" id="{D45A5D10-253C-031C-9CDA-1897B731F8C4}"/>
              </a:ext>
            </a:extLst>
          </p:cNvPr>
          <p:cNvSpPr>
            <a:spLocks noChangeArrowheads="1"/>
          </p:cNvSpPr>
          <p:nvPr>
            <p:custDataLst>
              <p:tags r:id="rId54"/>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6" name="Rectangle 66">
            <a:extLst>
              <a:ext uri="{FF2B5EF4-FFF2-40B4-BE49-F238E27FC236}">
                <a16:creationId xmlns:a16="http://schemas.microsoft.com/office/drawing/2014/main" id="{DA5754B0-1E3E-57C7-347D-E4DA19582D11}"/>
              </a:ext>
            </a:extLst>
          </p:cNvPr>
          <p:cNvSpPr>
            <a:spLocks noChangeArrowheads="1"/>
          </p:cNvSpPr>
          <p:nvPr>
            <p:custDataLst>
              <p:tags r:id="rId55"/>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3" name="Rectangle 14">
            <a:extLst>
              <a:ext uri="{FF2B5EF4-FFF2-40B4-BE49-F238E27FC236}">
                <a16:creationId xmlns:a16="http://schemas.microsoft.com/office/drawing/2014/main" id="{9F6F8D94-1FE7-7D8B-E944-BCE439F7E601}"/>
              </a:ext>
            </a:extLst>
          </p:cNvPr>
          <p:cNvSpPr>
            <a:spLocks noChangeArrowheads="1"/>
          </p:cNvSpPr>
          <p:nvPr>
            <p:custDataLst>
              <p:tags r:id="rId56"/>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 name="Rectangle 16">
            <a:extLst>
              <a:ext uri="{FF2B5EF4-FFF2-40B4-BE49-F238E27FC236}">
                <a16:creationId xmlns:a16="http://schemas.microsoft.com/office/drawing/2014/main" id="{20B352CB-90F2-DABE-B277-2C87097586B6}"/>
              </a:ext>
            </a:extLst>
          </p:cNvPr>
          <p:cNvSpPr>
            <a:spLocks noChangeArrowheads="1"/>
          </p:cNvSpPr>
          <p:nvPr>
            <p:custDataLst>
              <p:tags r:id="rId57"/>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7" name="Rectangle 18">
            <a:extLst>
              <a:ext uri="{FF2B5EF4-FFF2-40B4-BE49-F238E27FC236}">
                <a16:creationId xmlns:a16="http://schemas.microsoft.com/office/drawing/2014/main" id="{44FDA0A7-E2FB-EB47-08A6-4F205421C920}"/>
              </a:ext>
            </a:extLst>
          </p:cNvPr>
          <p:cNvSpPr>
            <a:spLocks noChangeArrowheads="1"/>
          </p:cNvSpPr>
          <p:nvPr>
            <p:custDataLst>
              <p:tags r:id="rId58"/>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9" name="Rectangle 20">
            <a:extLst>
              <a:ext uri="{FF2B5EF4-FFF2-40B4-BE49-F238E27FC236}">
                <a16:creationId xmlns:a16="http://schemas.microsoft.com/office/drawing/2014/main" id="{120B0C56-FB87-9C95-2AB6-821E67BC5332}"/>
              </a:ext>
            </a:extLst>
          </p:cNvPr>
          <p:cNvSpPr>
            <a:spLocks noChangeArrowheads="1"/>
          </p:cNvSpPr>
          <p:nvPr>
            <p:custDataLst>
              <p:tags r:id="rId59"/>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2" name="Rectangle 22">
            <a:extLst>
              <a:ext uri="{FF2B5EF4-FFF2-40B4-BE49-F238E27FC236}">
                <a16:creationId xmlns:a16="http://schemas.microsoft.com/office/drawing/2014/main" id="{0FD24813-2595-81FB-273A-B6027B16F4CE}"/>
              </a:ext>
            </a:extLst>
          </p:cNvPr>
          <p:cNvSpPr>
            <a:spLocks noChangeArrowheads="1"/>
          </p:cNvSpPr>
          <p:nvPr>
            <p:custDataLst>
              <p:tags r:id="rId60"/>
            </p:custDataLst>
          </p:nvPr>
        </p:nvSpPr>
        <p:spPr bwMode="auto">
          <a:xfrm>
            <a:off x="9187577" y="3702341"/>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4" name="Rectangle 24">
            <a:extLst>
              <a:ext uri="{FF2B5EF4-FFF2-40B4-BE49-F238E27FC236}">
                <a16:creationId xmlns:a16="http://schemas.microsoft.com/office/drawing/2014/main" id="{37492854-BE48-F64F-EF09-72480A6D7DB7}"/>
              </a:ext>
            </a:extLst>
          </p:cNvPr>
          <p:cNvSpPr>
            <a:spLocks noChangeArrowheads="1"/>
          </p:cNvSpPr>
          <p:nvPr>
            <p:custDataLst>
              <p:tags r:id="rId61"/>
            </p:custDataLst>
          </p:nvPr>
        </p:nvSpPr>
        <p:spPr bwMode="auto">
          <a:xfrm>
            <a:off x="9187577" y="3114756"/>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6" name="Rectangle 40">
            <a:extLst>
              <a:ext uri="{FF2B5EF4-FFF2-40B4-BE49-F238E27FC236}">
                <a16:creationId xmlns:a16="http://schemas.microsoft.com/office/drawing/2014/main" id="{C67C2A6A-78C1-4DCE-BADB-DBBCCB0C2C17}"/>
              </a:ext>
            </a:extLst>
          </p:cNvPr>
          <p:cNvSpPr>
            <a:spLocks noChangeArrowheads="1"/>
          </p:cNvSpPr>
          <p:nvPr>
            <p:custDataLst>
              <p:tags r:id="rId62"/>
            </p:custDataLst>
          </p:nvPr>
        </p:nvSpPr>
        <p:spPr bwMode="auto">
          <a:xfrm>
            <a:off x="9187577" y="249500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7" name="Rectangle 44">
            <a:extLst>
              <a:ext uri="{FF2B5EF4-FFF2-40B4-BE49-F238E27FC236}">
                <a16:creationId xmlns:a16="http://schemas.microsoft.com/office/drawing/2014/main" id="{C7BE592F-E101-27F0-956A-74DC22E9A878}"/>
              </a:ext>
            </a:extLst>
          </p:cNvPr>
          <p:cNvSpPr>
            <a:spLocks noChangeArrowheads="1"/>
          </p:cNvSpPr>
          <p:nvPr>
            <p:custDataLst>
              <p:tags r:id="rId63"/>
            </p:custDataLst>
          </p:nvPr>
        </p:nvSpPr>
        <p:spPr bwMode="auto">
          <a:xfrm>
            <a:off x="9187577" y="1889183"/>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9" name="TextBox 18">
            <a:extLst>
              <a:ext uri="{FF2B5EF4-FFF2-40B4-BE49-F238E27FC236}">
                <a16:creationId xmlns:a16="http://schemas.microsoft.com/office/drawing/2014/main" id="{0CA01482-5A77-A0DC-36C7-2E3EF40AF531}"/>
              </a:ext>
            </a:extLst>
          </p:cNvPr>
          <p:cNvSpPr txBox="1"/>
          <p:nvPr/>
        </p:nvSpPr>
        <p:spPr>
          <a:xfrm>
            <a:off x="2584817" y="2789764"/>
            <a:ext cx="1441420" cy="369332"/>
          </a:xfrm>
          <a:prstGeom prst="rect">
            <a:avLst/>
          </a:prstGeom>
          <a:noFill/>
        </p:spPr>
        <p:txBody>
          <a:bodyPr wrap="none" rtlCol="0">
            <a:spAutoFit/>
          </a:bodyPr>
          <a:lstStyle/>
          <a:p>
            <a:r>
              <a:rPr lang="en-US" dirty="0"/>
              <a:t>any address</a:t>
            </a:r>
          </a:p>
        </p:txBody>
      </p:sp>
      <p:sp>
        <p:nvSpPr>
          <p:cNvPr id="20" name="TextBox 19">
            <a:extLst>
              <a:ext uri="{FF2B5EF4-FFF2-40B4-BE49-F238E27FC236}">
                <a16:creationId xmlns:a16="http://schemas.microsoft.com/office/drawing/2014/main" id="{A9ED0B33-0605-1745-6EF6-D7A1F308EC3F}"/>
              </a:ext>
            </a:extLst>
          </p:cNvPr>
          <p:cNvSpPr txBox="1"/>
          <p:nvPr/>
        </p:nvSpPr>
        <p:spPr>
          <a:xfrm>
            <a:off x="2604189" y="3733471"/>
            <a:ext cx="2839239" cy="369332"/>
          </a:xfrm>
          <a:prstGeom prst="rect">
            <a:avLst/>
          </a:prstGeom>
          <a:noFill/>
        </p:spPr>
        <p:txBody>
          <a:bodyPr wrap="none" rtlCol="0">
            <a:spAutoFit/>
          </a:bodyPr>
          <a:lstStyle/>
          <a:p>
            <a:r>
              <a:rPr lang="en-US" dirty="0"/>
              <a:t>addresses that end in 0b</a:t>
            </a:r>
            <a:r>
              <a:rPr lang="en-US" dirty="0">
                <a:solidFill>
                  <a:srgbClr val="FF0000"/>
                </a:solidFill>
              </a:rPr>
              <a:t>0</a:t>
            </a:r>
          </a:p>
        </p:txBody>
      </p:sp>
      <p:sp>
        <p:nvSpPr>
          <p:cNvPr id="21" name="TextBox 20">
            <a:extLst>
              <a:ext uri="{FF2B5EF4-FFF2-40B4-BE49-F238E27FC236}">
                <a16:creationId xmlns:a16="http://schemas.microsoft.com/office/drawing/2014/main" id="{2B6A226E-196B-C374-3AAB-6C0AEB34381D}"/>
              </a:ext>
            </a:extLst>
          </p:cNvPr>
          <p:cNvSpPr txBox="1"/>
          <p:nvPr/>
        </p:nvSpPr>
        <p:spPr>
          <a:xfrm>
            <a:off x="2650271" y="4761228"/>
            <a:ext cx="2967479" cy="369332"/>
          </a:xfrm>
          <a:prstGeom prst="rect">
            <a:avLst/>
          </a:prstGeom>
          <a:noFill/>
        </p:spPr>
        <p:txBody>
          <a:bodyPr wrap="none" rtlCol="0">
            <a:spAutoFit/>
          </a:bodyPr>
          <a:lstStyle/>
          <a:p>
            <a:r>
              <a:rPr lang="en-US" dirty="0"/>
              <a:t>addresses that end in 0b</a:t>
            </a:r>
            <a:r>
              <a:rPr lang="en-US" dirty="0">
                <a:solidFill>
                  <a:srgbClr val="FF0000"/>
                </a:solidFill>
              </a:rPr>
              <a:t>00</a:t>
            </a:r>
          </a:p>
        </p:txBody>
      </p:sp>
      <p:sp>
        <p:nvSpPr>
          <p:cNvPr id="22" name="Rectangle 14">
            <a:extLst>
              <a:ext uri="{FF2B5EF4-FFF2-40B4-BE49-F238E27FC236}">
                <a16:creationId xmlns:a16="http://schemas.microsoft.com/office/drawing/2014/main" id="{0937B316-9EA9-3322-AEEC-A943315EC958}"/>
              </a:ext>
            </a:extLst>
          </p:cNvPr>
          <p:cNvSpPr>
            <a:spLocks noChangeArrowheads="1"/>
          </p:cNvSpPr>
          <p:nvPr>
            <p:custDataLst>
              <p:tags r:id="rId64"/>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23" name="Rectangle 18">
            <a:extLst>
              <a:ext uri="{FF2B5EF4-FFF2-40B4-BE49-F238E27FC236}">
                <a16:creationId xmlns:a16="http://schemas.microsoft.com/office/drawing/2014/main" id="{DDC801DC-8DA6-9EFC-0400-A3DBD060542D}"/>
              </a:ext>
            </a:extLst>
          </p:cNvPr>
          <p:cNvSpPr>
            <a:spLocks noChangeArrowheads="1"/>
          </p:cNvSpPr>
          <p:nvPr>
            <p:custDataLst>
              <p:tags r:id="rId65"/>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24" name="Rectangle 22">
            <a:extLst>
              <a:ext uri="{FF2B5EF4-FFF2-40B4-BE49-F238E27FC236}">
                <a16:creationId xmlns:a16="http://schemas.microsoft.com/office/drawing/2014/main" id="{6F01CCE8-4B8A-3D65-4262-1EDFDB140ACC}"/>
              </a:ext>
            </a:extLst>
          </p:cNvPr>
          <p:cNvSpPr>
            <a:spLocks noChangeArrowheads="1"/>
          </p:cNvSpPr>
          <p:nvPr>
            <p:custDataLst>
              <p:tags r:id="rId66"/>
            </p:custDataLst>
          </p:nvPr>
        </p:nvSpPr>
        <p:spPr bwMode="auto">
          <a:xfrm>
            <a:off x="7402442" y="3740267"/>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25" name="Rectangle 40">
            <a:extLst>
              <a:ext uri="{FF2B5EF4-FFF2-40B4-BE49-F238E27FC236}">
                <a16:creationId xmlns:a16="http://schemas.microsoft.com/office/drawing/2014/main" id="{7DD3E276-55C6-39E3-F50B-3835EA2F742C}"/>
              </a:ext>
            </a:extLst>
          </p:cNvPr>
          <p:cNvSpPr>
            <a:spLocks noChangeArrowheads="1"/>
          </p:cNvSpPr>
          <p:nvPr>
            <p:custDataLst>
              <p:tags r:id="rId67"/>
            </p:custDataLst>
          </p:nvPr>
        </p:nvSpPr>
        <p:spPr bwMode="auto">
          <a:xfrm>
            <a:off x="7402442" y="253293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26" name="Text Box 36">
            <a:extLst>
              <a:ext uri="{FF2B5EF4-FFF2-40B4-BE49-F238E27FC236}">
                <a16:creationId xmlns:a16="http://schemas.microsoft.com/office/drawing/2014/main" id="{5015BD09-C280-4D0A-9506-E99701ABB2A3}"/>
              </a:ext>
            </a:extLst>
          </p:cNvPr>
          <p:cNvSpPr txBox="1">
            <a:spLocks noChangeArrowheads="1"/>
          </p:cNvSpPr>
          <p:nvPr>
            <p:custDataLst>
              <p:tags r:id="rId68"/>
            </p:custDataLst>
          </p:nvPr>
        </p:nvSpPr>
        <p:spPr bwMode="auto">
          <a:xfrm>
            <a:off x="9175342" y="647563"/>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27" name="Text Box 36">
            <a:extLst>
              <a:ext uri="{FF2B5EF4-FFF2-40B4-BE49-F238E27FC236}">
                <a16:creationId xmlns:a16="http://schemas.microsoft.com/office/drawing/2014/main" id="{8A28324F-AEB9-3225-55F3-762E35CB5D0D}"/>
              </a:ext>
            </a:extLst>
          </p:cNvPr>
          <p:cNvSpPr txBox="1">
            <a:spLocks noChangeArrowheads="1"/>
          </p:cNvSpPr>
          <p:nvPr>
            <p:custDataLst>
              <p:tags r:id="rId69"/>
            </p:custDataLst>
          </p:nvPr>
        </p:nvSpPr>
        <p:spPr bwMode="auto">
          <a:xfrm>
            <a:off x="7251871" y="59745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889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graphicFrame>
        <p:nvGraphicFramePr>
          <p:cNvPr id="8" name="Table 8">
            <a:extLst>
              <a:ext uri="{FF2B5EF4-FFF2-40B4-BE49-F238E27FC236}">
                <a16:creationId xmlns:a16="http://schemas.microsoft.com/office/drawing/2014/main" id="{61F42195-ACBD-D642-9294-5A33F37CF956}"/>
              </a:ext>
            </a:extLst>
          </p:cNvPr>
          <p:cNvGraphicFramePr>
            <a:graphicFrameLocks noGrp="1"/>
          </p:cNvGraphicFramePr>
          <p:nvPr>
            <p:ph sz="quarter" idx="15"/>
          </p:nvPr>
        </p:nvGraphicFramePr>
        <p:xfrm>
          <a:off x="0" y="558350"/>
          <a:ext cx="12001836" cy="2966720"/>
        </p:xfrm>
        <a:graphic>
          <a:graphicData uri="http://schemas.openxmlformats.org/drawingml/2006/table">
            <a:tbl>
              <a:tblPr firstRow="1">
                <a:tableStyleId>{FABFCF23-3B69-468F-B69F-88F6DE6A72F2}</a:tableStyleId>
              </a:tblPr>
              <a:tblGrid>
                <a:gridCol w="1989453">
                  <a:extLst>
                    <a:ext uri="{9D8B030D-6E8A-4147-A177-3AD203B41FA5}">
                      <a16:colId xmlns:a16="http://schemas.microsoft.com/office/drawing/2014/main" val="2146949649"/>
                    </a:ext>
                  </a:extLst>
                </a:gridCol>
                <a:gridCol w="1075459">
                  <a:extLst>
                    <a:ext uri="{9D8B030D-6E8A-4147-A177-3AD203B41FA5}">
                      <a16:colId xmlns:a16="http://schemas.microsoft.com/office/drawing/2014/main" val="1452114229"/>
                    </a:ext>
                  </a:extLst>
                </a:gridCol>
                <a:gridCol w="723626">
                  <a:extLst>
                    <a:ext uri="{9D8B030D-6E8A-4147-A177-3AD203B41FA5}">
                      <a16:colId xmlns:a16="http://schemas.microsoft.com/office/drawing/2014/main" val="2342572730"/>
                    </a:ext>
                  </a:extLst>
                </a:gridCol>
                <a:gridCol w="4438983">
                  <a:extLst>
                    <a:ext uri="{9D8B030D-6E8A-4147-A177-3AD203B41FA5}">
                      <a16:colId xmlns:a16="http://schemas.microsoft.com/office/drawing/2014/main" val="296041983"/>
                    </a:ext>
                  </a:extLst>
                </a:gridCol>
                <a:gridCol w="3774315">
                  <a:extLst>
                    <a:ext uri="{9D8B030D-6E8A-4147-A177-3AD203B41FA5}">
                      <a16:colId xmlns:a16="http://schemas.microsoft.com/office/drawing/2014/main" val="3244052736"/>
                    </a:ext>
                  </a:extLst>
                </a:gridCol>
              </a:tblGrid>
              <a:tr h="370840">
                <a:tc>
                  <a:txBody>
                    <a:bodyPr/>
                    <a:lstStyle/>
                    <a:p>
                      <a:pPr algn="ctr"/>
                      <a:r>
                        <a:rPr lang="en-US" sz="1600" dirty="0"/>
                        <a:t>Variable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C static variable Definition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Assembler static variable Definition</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87993257"/>
                  </a:ext>
                </a:extLst>
              </a:tr>
              <a:tr h="190045">
                <a:tc>
                  <a:txBody>
                    <a:bodyPr/>
                    <a:lstStyle/>
                    <a:p>
                      <a:r>
                        <a:rPr lang="en-US" sz="1600" b="0" i="0" dirty="0">
                          <a:solidFill>
                            <a:srgbClr val="0070C0"/>
                          </a:solidFill>
                          <a:latin typeface="Consolas" panose="020B0609020204030204" pitchFamily="49" charset="0"/>
                          <a:cs typeface="Consolas" panose="020B0609020204030204" pitchFamily="49" charset="0"/>
                        </a:rPr>
                        <a:t>8-bit char</a:t>
                      </a:r>
                    </a:p>
                    <a:p>
                      <a:r>
                        <a:rPr lang="en-US" sz="1600" b="0" i="0" dirty="0">
                          <a:solidFill>
                            <a:srgbClr val="0070C0"/>
                          </a:solidFill>
                          <a:latin typeface="Consolas" panose="020B0609020204030204" pitchFamily="49" charset="0"/>
                          <a:cs typeface="Consolas" panose="020B0609020204030204" pitchFamily="49" charset="0"/>
                        </a:rPr>
                        <a:t>(1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7030A0"/>
                          </a:solidFill>
                          <a:latin typeface="Consolas" panose="020B0609020204030204" pitchFamily="49" charset="0"/>
                          <a:cs typeface="Consolas" panose="020B0609020204030204" pitchFamily="49" charset="0"/>
                        </a:rPr>
                        <a:t>.byte</a:t>
                      </a:r>
                      <a:endParaRPr lang="en-US" sz="1600" b="0" dirty="0">
                        <a:solidFill>
                          <a:srgbClr val="F3744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char </a:t>
                      </a:r>
                      <a:r>
                        <a:rPr lang="en-US" sz="1600" b="0" dirty="0" err="1">
                          <a:solidFill>
                            <a:schemeClr val="tx2"/>
                          </a:solidFill>
                          <a:latin typeface="Consolas" panose="020B0609020204030204" pitchFamily="49" charset="0"/>
                          <a:cs typeface="Consolas" panose="020B0609020204030204" pitchFamily="49" charset="0"/>
                        </a:rPr>
                        <a:t>chx</a:t>
                      </a:r>
                      <a:r>
                        <a:rPr lang="en-US" sz="1600" b="0" dirty="0">
                          <a:solidFill>
                            <a:schemeClr val="tx2"/>
                          </a:solidFill>
                          <a:latin typeface="Consolas" panose="020B0609020204030204" pitchFamily="49" charset="0"/>
                          <a:cs typeface="Consolas" panose="020B0609020204030204" pitchFamily="49"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string[] </a:t>
                      </a:r>
                      <a:r>
                        <a:rPr lang="en-US" sz="1600" b="0" dirty="0">
                          <a:solidFill>
                            <a:schemeClr val="tx2"/>
                          </a:solidFill>
                          <a:latin typeface="Consolas" panose="020B0609020204030204" pitchFamily="49" charset="0"/>
                          <a:cs typeface="Consolas" panose="020B0609020204030204" pitchFamily="49" charset="0"/>
                        </a:rPr>
                        <a:t>= {'A','B','C', 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accent3"/>
                          </a:solidFill>
                          <a:latin typeface="Consolas" panose="020B0609020204030204" pitchFamily="49" charset="0"/>
                          <a:cs typeface="Consolas" panose="020B0609020204030204" pitchFamily="49" charset="0"/>
                        </a:rPr>
                        <a:t>chx</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string</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A','B',0x42,0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6785819"/>
                  </a:ext>
                </a:extLst>
              </a:tr>
              <a:tr h="1619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16-bit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i="0" dirty="0">
                          <a:solidFill>
                            <a:srgbClr val="7030A0"/>
                          </a:solidFill>
                          <a:latin typeface="Consolas" panose="020B0609020204030204" pitchFamily="49" charset="0"/>
                          <a:cs typeface="Consolas" panose="020B0609020204030204" pitchFamily="49" charset="0"/>
                        </a:rPr>
                        <a:t>.short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short length = 0x55aa;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length</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.short </a:t>
                      </a:r>
                      <a:r>
                        <a:rPr lang="en-US" sz="1600" b="0" dirty="0">
                          <a:solidFill>
                            <a:srgbClr val="F37440"/>
                          </a:solidFill>
                          <a:latin typeface="Consolas" panose="020B0609020204030204" pitchFamily="49" charset="0"/>
                          <a:cs typeface="Consolas" panose="020B0609020204030204" pitchFamily="49" charset="0"/>
                        </a:rPr>
                        <a:t>0x55aa</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53977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accent1"/>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32-bit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.word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 = 5;</a:t>
                      </a:r>
                    </a:p>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distptr</a:t>
                      </a:r>
                      <a:r>
                        <a:rPr lang="en-US" sz="1600" b="0" dirty="0">
                          <a:solidFill>
                            <a:schemeClr val="tx2"/>
                          </a:solidFill>
                          <a:latin typeface="Consolas" panose="020B0609020204030204" pitchFamily="49" charset="0"/>
                          <a:cs typeface="Consolas" panose="020B0609020204030204" pitchFamily="49" charset="0"/>
                        </a:rPr>
                        <a:t> = &amp;</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a:t>
                      </a:r>
                    </a:p>
                    <a:p>
                      <a:r>
                        <a:rPr lang="en-US" sz="1600" b="0" dirty="0">
                          <a:solidFill>
                            <a:schemeClr val="tx2"/>
                          </a:solidFill>
                          <a:latin typeface="Consolas" panose="020B0609020204030204" pitchFamily="49" charset="0"/>
                          <a:cs typeface="Consolas" panose="020B0609020204030204" pitchFamily="49" charset="0"/>
                        </a:rPr>
                        <a:t>unsigned int mask = 0xaa55aa55; </a:t>
                      </a:r>
                    </a:p>
                    <a:p>
                      <a:r>
                        <a:rPr lang="en-US" sz="1600" b="0" dirty="0">
                          <a:solidFill>
                            <a:schemeClr val="accent5"/>
                          </a:solidFill>
                          <a:latin typeface="Consolas" panose="020B0609020204030204" pitchFamily="49" charset="0"/>
                          <a:cs typeface="Consolas" panose="020B0609020204030204" pitchFamily="49" charset="0"/>
                        </a:rPr>
                        <a:t>int array[] </a:t>
                      </a:r>
                      <a:r>
                        <a:rPr lang="en-US" sz="1600" b="0" dirty="0">
                          <a:solidFill>
                            <a:schemeClr val="tx2"/>
                          </a:solidFill>
                          <a:latin typeface="Consolas" panose="020B0609020204030204" pitchFamily="49" charset="0"/>
                          <a:cs typeface="Consolas" panose="020B0609020204030204" pitchFamily="49" charset="0"/>
                        </a:rPr>
                        <a:t>= {12,~0x1,0xCD,-1};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err="1">
                          <a:solidFill>
                            <a:schemeClr val="accent3"/>
                          </a:solidFill>
                          <a:latin typeface="Consolas" panose="020B0609020204030204" pitchFamily="49" charset="0"/>
                          <a:cs typeface="Consolas" panose="020B0609020204030204" pitchFamily="49" charset="0"/>
                        </a:rPr>
                        <a:t>dist</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rgbClr val="F37440"/>
                          </a:solidFill>
                          <a:latin typeface="Consolas" panose="020B0609020204030204" pitchFamily="49" charset="0"/>
                          <a:cs typeface="Consolas" panose="020B0609020204030204" pitchFamily="49" charset="0"/>
                        </a:rPr>
                        <a:t>5</a:t>
                      </a:r>
                    </a:p>
                    <a:p>
                      <a:r>
                        <a:rPr lang="en-US" sz="1600" b="0" dirty="0" err="1">
                          <a:solidFill>
                            <a:schemeClr val="accent3"/>
                          </a:solidFill>
                          <a:latin typeface="Consolas" panose="020B0609020204030204" pitchFamily="49" charset="0"/>
                          <a:cs typeface="Consolas" panose="020B0609020204030204" pitchFamily="49" charset="0"/>
                        </a:rPr>
                        <a:t>distptr</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err="1">
                          <a:solidFill>
                            <a:srgbClr val="F37440"/>
                          </a:solidFill>
                          <a:latin typeface="Consolas" panose="020B0609020204030204" pitchFamily="49" charset="0"/>
                          <a:cs typeface="Consolas" panose="020B0609020204030204" pitchFamily="49" charset="0"/>
                        </a:rPr>
                        <a:t>dist</a:t>
                      </a:r>
                      <a:endParaRPr lang="en-US" sz="1600" b="0" dirty="0">
                        <a:solidFill>
                          <a:srgbClr val="F3744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mask: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chemeClr val="accent3"/>
                          </a:solidFill>
                          <a:latin typeface="Consolas" panose="020B0609020204030204" pitchFamily="49" charset="0"/>
                          <a:cs typeface="Consolas" panose="020B0609020204030204" pitchFamily="49" charset="0"/>
                        </a:rPr>
                        <a:t>0xff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array</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latin typeface="Consolas" panose="020B0609020204030204" pitchFamily="49" charset="0"/>
                          <a:cs typeface="Consolas" panose="020B0609020204030204" pitchFamily="49" charset="0"/>
                        </a:rPr>
                        <a:t>12,~0x1,0xCD,-3</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01616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string with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dirty="0">
                          <a:solidFill>
                            <a:srgbClr val="7030A0"/>
                          </a:solidFill>
                          <a:latin typeface="Consolas" panose="020B0609020204030204" pitchFamily="49" charset="0"/>
                          <a:cs typeface="Consolas" panose="020B0609020204030204" pitchFamily="49" charset="0"/>
                        </a:rPr>
                        <a:t>.string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class[] </a:t>
                      </a:r>
                      <a:r>
                        <a:rPr lang="en-US" sz="1600" b="0" dirty="0">
                          <a:solidFill>
                            <a:schemeClr val="tx2"/>
                          </a:solidFill>
                          <a:latin typeface="Consolas" panose="020B0609020204030204" pitchFamily="49" charset="0"/>
                          <a:cs typeface="Consolas" panose="020B0609020204030204" pitchFamily="49" charset="0"/>
                        </a:rPr>
                        <a:t>= "cse30";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accent3"/>
                          </a:solidFill>
                          <a:latin typeface="Consolas" panose="020B0609020204030204" pitchFamily="49" charset="0"/>
                          <a:cs typeface="Consolas" panose="020B0609020204030204" pitchFamily="49" charset="0"/>
                        </a:rPr>
                        <a:t>class</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.string </a:t>
                      </a:r>
                      <a:r>
                        <a:rPr lang="en-US" sz="1600" b="0" dirty="0">
                          <a:solidFill>
                            <a:srgbClr val="F37440"/>
                          </a:solidFill>
                          <a:latin typeface="Consolas" panose="020B0609020204030204" pitchFamily="49" charset="0"/>
                          <a:cs typeface="Consolas" panose="020B0609020204030204" pitchFamily="49" charset="0"/>
                        </a:rPr>
                        <a:t>"cse30"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97905467"/>
                  </a:ext>
                </a:extLst>
              </a:tr>
            </a:tbl>
          </a:graphicData>
        </a:graphic>
      </p:graphicFrame>
      <p:sp>
        <p:nvSpPr>
          <p:cNvPr id="5" name="TextBox 4">
            <a:extLst>
              <a:ext uri="{FF2B5EF4-FFF2-40B4-BE49-F238E27FC236}">
                <a16:creationId xmlns:a16="http://schemas.microsoft.com/office/drawing/2014/main" id="{B12A80B2-82E9-7D4E-9721-07FE0066DAF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19" name="Table 8">
            <a:extLst>
              <a:ext uri="{FF2B5EF4-FFF2-40B4-BE49-F238E27FC236}">
                <a16:creationId xmlns:a16="http://schemas.microsoft.com/office/drawing/2014/main" id="{E85BB8C4-DF2C-19E7-203F-D4409A81F2F1}"/>
              </a:ext>
            </a:extLst>
          </p:cNvPr>
          <p:cNvGraphicFramePr>
            <a:graphicFrameLocks/>
          </p:cNvGraphicFramePr>
          <p:nvPr/>
        </p:nvGraphicFramePr>
        <p:xfrm>
          <a:off x="263407" y="4190446"/>
          <a:ext cx="6155562" cy="1794923"/>
        </p:xfrm>
        <a:graphic>
          <a:graphicData uri="http://schemas.openxmlformats.org/drawingml/2006/table">
            <a:tbl>
              <a:tblPr firstRow="1">
                <a:tableStyleId>{FABFCF23-3B69-468F-B69F-88F6DE6A72F2}</a:tableStyleId>
              </a:tblPr>
              <a:tblGrid>
                <a:gridCol w="2603839">
                  <a:extLst>
                    <a:ext uri="{9D8B030D-6E8A-4147-A177-3AD203B41FA5}">
                      <a16:colId xmlns:a16="http://schemas.microsoft.com/office/drawing/2014/main" val="2146949649"/>
                    </a:ext>
                  </a:extLst>
                </a:gridCol>
                <a:gridCol w="2049357">
                  <a:extLst>
                    <a:ext uri="{9D8B030D-6E8A-4147-A177-3AD203B41FA5}">
                      <a16:colId xmlns:a16="http://schemas.microsoft.com/office/drawing/2014/main" val="1067220819"/>
                    </a:ext>
                  </a:extLst>
                </a:gridCol>
                <a:gridCol w="1502366">
                  <a:extLst>
                    <a:ext uri="{9D8B030D-6E8A-4147-A177-3AD203B41FA5}">
                      <a16:colId xmlns:a16="http://schemas.microsoft.com/office/drawing/2014/main" val="2342572730"/>
                    </a:ext>
                  </a:extLst>
                </a:gridCol>
              </a:tblGrid>
              <a:tr h="331606">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Address ends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31606">
                <a:tc>
                  <a:txBody>
                    <a:bodyPr/>
                    <a:lstStyle/>
                    <a:p>
                      <a:r>
                        <a:rPr lang="en-US" sz="1800" b="0" i="0" dirty="0">
                          <a:solidFill>
                            <a:srgbClr val="0070C0"/>
                          </a:solidFill>
                          <a:latin typeface="Consolas" panose="020B0609020204030204" pitchFamily="49" charset="0"/>
                          <a:cs typeface="Consolas" panose="020B0609020204030204" pitchFamily="49" charset="0"/>
                        </a:rPr>
                        <a:t>8-bit char -1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0b..0 or 0b..1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16-bit int -2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397788"/>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32-bit int -4 bytes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FF0000"/>
                          </a:solidFill>
                          <a:latin typeface="Consolas" panose="020B0609020204030204" pitchFamily="49" charset="0"/>
                          <a:cs typeface="Consolas" panose="020B0609020204030204" pitchFamily="49" charset="0"/>
                        </a:rPr>
                        <a:t>and all arrays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sz="18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20161601"/>
                  </a:ext>
                </a:extLst>
              </a:tr>
            </a:tbl>
          </a:graphicData>
        </a:graphic>
      </p:graphicFrame>
      <p:sp>
        <p:nvSpPr>
          <p:cNvPr id="20" name="Rectangle 34">
            <a:extLst>
              <a:ext uri="{FF2B5EF4-FFF2-40B4-BE49-F238E27FC236}">
                <a16:creationId xmlns:a16="http://schemas.microsoft.com/office/drawing/2014/main" id="{9B14F965-6E64-5263-5E1D-1B4C3055D4BF}"/>
              </a:ext>
            </a:extLst>
          </p:cNvPr>
          <p:cNvSpPr>
            <a:spLocks noChangeArrowheads="1"/>
          </p:cNvSpPr>
          <p:nvPr>
            <p:custDataLst>
              <p:tags r:id="rId1"/>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1" name="Rectangle 35">
            <a:extLst>
              <a:ext uri="{FF2B5EF4-FFF2-40B4-BE49-F238E27FC236}">
                <a16:creationId xmlns:a16="http://schemas.microsoft.com/office/drawing/2014/main" id="{77B1814D-77CE-FB9C-742D-D884C51120BE}"/>
              </a:ext>
            </a:extLst>
          </p:cNvPr>
          <p:cNvSpPr>
            <a:spLocks noChangeArrowheads="1"/>
          </p:cNvSpPr>
          <p:nvPr>
            <p:custDataLst>
              <p:tags r:id="rId2"/>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2" name="Rectangle 10">
            <a:extLst>
              <a:ext uri="{FF2B5EF4-FFF2-40B4-BE49-F238E27FC236}">
                <a16:creationId xmlns:a16="http://schemas.microsoft.com/office/drawing/2014/main" id="{1988A8B8-14BD-F8D3-F93B-B6C9BC776177}"/>
              </a:ext>
            </a:extLst>
          </p:cNvPr>
          <p:cNvSpPr>
            <a:spLocks noChangeArrowheads="1"/>
          </p:cNvSpPr>
          <p:nvPr>
            <p:custDataLst>
              <p:tags r:id="rId3"/>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3" name="Rectangle 11">
            <a:extLst>
              <a:ext uri="{FF2B5EF4-FFF2-40B4-BE49-F238E27FC236}">
                <a16:creationId xmlns:a16="http://schemas.microsoft.com/office/drawing/2014/main" id="{1E16ED76-C6B8-CEF7-78E6-F2B08B9BBB8E}"/>
              </a:ext>
            </a:extLst>
          </p:cNvPr>
          <p:cNvSpPr>
            <a:spLocks noChangeArrowheads="1"/>
          </p:cNvSpPr>
          <p:nvPr>
            <p:custDataLst>
              <p:tags r:id="rId4"/>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4" name="Rectangle 12">
            <a:extLst>
              <a:ext uri="{FF2B5EF4-FFF2-40B4-BE49-F238E27FC236}">
                <a16:creationId xmlns:a16="http://schemas.microsoft.com/office/drawing/2014/main" id="{9DEBDA2C-BD45-943C-6327-16141A090A96}"/>
              </a:ext>
            </a:extLst>
          </p:cNvPr>
          <p:cNvSpPr>
            <a:spLocks noChangeArrowheads="1"/>
          </p:cNvSpPr>
          <p:nvPr>
            <p:custDataLst>
              <p:tags r:id="rId5"/>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5" name="Rectangle 13">
            <a:extLst>
              <a:ext uri="{FF2B5EF4-FFF2-40B4-BE49-F238E27FC236}">
                <a16:creationId xmlns:a16="http://schemas.microsoft.com/office/drawing/2014/main" id="{95B1DF80-4137-C71F-7776-F23BD3F50B79}"/>
              </a:ext>
            </a:extLst>
          </p:cNvPr>
          <p:cNvSpPr>
            <a:spLocks noChangeArrowheads="1"/>
          </p:cNvSpPr>
          <p:nvPr>
            <p:custDataLst>
              <p:tags r:id="rId6"/>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6" name="Rectangle 39">
            <a:extLst>
              <a:ext uri="{FF2B5EF4-FFF2-40B4-BE49-F238E27FC236}">
                <a16:creationId xmlns:a16="http://schemas.microsoft.com/office/drawing/2014/main" id="{770F546D-EF15-AC63-D6BA-F5664365041C}"/>
              </a:ext>
            </a:extLst>
          </p:cNvPr>
          <p:cNvSpPr>
            <a:spLocks noChangeArrowheads="1"/>
          </p:cNvSpPr>
          <p:nvPr>
            <p:custDataLst>
              <p:tags r:id="rId7"/>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7" name="Rectangle 41">
            <a:extLst>
              <a:ext uri="{FF2B5EF4-FFF2-40B4-BE49-F238E27FC236}">
                <a16:creationId xmlns:a16="http://schemas.microsoft.com/office/drawing/2014/main" id="{8E2E894F-17F6-0566-39C6-0229EA6CA153}"/>
              </a:ext>
            </a:extLst>
          </p:cNvPr>
          <p:cNvSpPr>
            <a:spLocks noChangeArrowheads="1"/>
          </p:cNvSpPr>
          <p:nvPr>
            <p:custDataLst>
              <p:tags r:id="rId8"/>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8" name="Rectangle 43">
            <a:extLst>
              <a:ext uri="{FF2B5EF4-FFF2-40B4-BE49-F238E27FC236}">
                <a16:creationId xmlns:a16="http://schemas.microsoft.com/office/drawing/2014/main" id="{8544FB9A-C79A-2E7B-11E0-281F8104DA7A}"/>
              </a:ext>
            </a:extLst>
          </p:cNvPr>
          <p:cNvSpPr>
            <a:spLocks noChangeArrowheads="1"/>
          </p:cNvSpPr>
          <p:nvPr>
            <p:custDataLst>
              <p:tags r:id="rId9"/>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9" name="Rectangle 45">
            <a:extLst>
              <a:ext uri="{FF2B5EF4-FFF2-40B4-BE49-F238E27FC236}">
                <a16:creationId xmlns:a16="http://schemas.microsoft.com/office/drawing/2014/main" id="{36E1CB67-95A7-9FE8-AA16-5BFFA04CB0CA}"/>
              </a:ext>
            </a:extLst>
          </p:cNvPr>
          <p:cNvSpPr>
            <a:spLocks noChangeArrowheads="1"/>
          </p:cNvSpPr>
          <p:nvPr>
            <p:custDataLst>
              <p:tags r:id="rId10"/>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30" name="Rectangle 14">
            <a:extLst>
              <a:ext uri="{FF2B5EF4-FFF2-40B4-BE49-F238E27FC236}">
                <a16:creationId xmlns:a16="http://schemas.microsoft.com/office/drawing/2014/main" id="{2FDC6D3D-D0B6-6267-9C59-C67BF9232799}"/>
              </a:ext>
            </a:extLst>
          </p:cNvPr>
          <p:cNvSpPr>
            <a:spLocks noChangeArrowheads="1"/>
          </p:cNvSpPr>
          <p:nvPr>
            <p:custDataLst>
              <p:tags r:id="rId11"/>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31" name="Rectangle 15">
            <a:extLst>
              <a:ext uri="{FF2B5EF4-FFF2-40B4-BE49-F238E27FC236}">
                <a16:creationId xmlns:a16="http://schemas.microsoft.com/office/drawing/2014/main" id="{BB2C1CBA-35A2-4343-CBF0-7A9652EEFD31}"/>
              </a:ext>
            </a:extLst>
          </p:cNvPr>
          <p:cNvSpPr>
            <a:spLocks noChangeArrowheads="1"/>
          </p:cNvSpPr>
          <p:nvPr>
            <p:custDataLst>
              <p:tags r:id="rId12"/>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32" name="Rectangle 16">
            <a:extLst>
              <a:ext uri="{FF2B5EF4-FFF2-40B4-BE49-F238E27FC236}">
                <a16:creationId xmlns:a16="http://schemas.microsoft.com/office/drawing/2014/main" id="{6D9A7C8A-7588-3DF4-08C9-2D54CA28181B}"/>
              </a:ext>
            </a:extLst>
          </p:cNvPr>
          <p:cNvSpPr>
            <a:spLocks noChangeArrowheads="1"/>
          </p:cNvSpPr>
          <p:nvPr>
            <p:custDataLst>
              <p:tags r:id="rId13"/>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33" name="Rectangle 17">
            <a:extLst>
              <a:ext uri="{FF2B5EF4-FFF2-40B4-BE49-F238E27FC236}">
                <a16:creationId xmlns:a16="http://schemas.microsoft.com/office/drawing/2014/main" id="{C48D06F6-7394-6461-02F7-DF738FC0A531}"/>
              </a:ext>
            </a:extLst>
          </p:cNvPr>
          <p:cNvSpPr>
            <a:spLocks noChangeArrowheads="1"/>
          </p:cNvSpPr>
          <p:nvPr>
            <p:custDataLst>
              <p:tags r:id="rId14"/>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34" name="Rectangle 18">
            <a:extLst>
              <a:ext uri="{FF2B5EF4-FFF2-40B4-BE49-F238E27FC236}">
                <a16:creationId xmlns:a16="http://schemas.microsoft.com/office/drawing/2014/main" id="{80C350FF-95A5-938D-F2E4-5CE629215E5A}"/>
              </a:ext>
            </a:extLst>
          </p:cNvPr>
          <p:cNvSpPr>
            <a:spLocks noChangeArrowheads="1"/>
          </p:cNvSpPr>
          <p:nvPr>
            <p:custDataLst>
              <p:tags r:id="rId15"/>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35" name="Rectangle 19">
            <a:extLst>
              <a:ext uri="{FF2B5EF4-FFF2-40B4-BE49-F238E27FC236}">
                <a16:creationId xmlns:a16="http://schemas.microsoft.com/office/drawing/2014/main" id="{F341FE62-444B-A857-F1B0-F593B575EE41}"/>
              </a:ext>
            </a:extLst>
          </p:cNvPr>
          <p:cNvSpPr>
            <a:spLocks noChangeArrowheads="1"/>
          </p:cNvSpPr>
          <p:nvPr>
            <p:custDataLst>
              <p:tags r:id="rId16"/>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36" name="Rectangle 20">
            <a:extLst>
              <a:ext uri="{FF2B5EF4-FFF2-40B4-BE49-F238E27FC236}">
                <a16:creationId xmlns:a16="http://schemas.microsoft.com/office/drawing/2014/main" id="{155E28A2-D485-61C5-8B3A-D44EEB1C3A5F}"/>
              </a:ext>
            </a:extLst>
          </p:cNvPr>
          <p:cNvSpPr>
            <a:spLocks noChangeArrowheads="1"/>
          </p:cNvSpPr>
          <p:nvPr>
            <p:custDataLst>
              <p:tags r:id="rId17"/>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37" name="Rectangle 21">
            <a:extLst>
              <a:ext uri="{FF2B5EF4-FFF2-40B4-BE49-F238E27FC236}">
                <a16:creationId xmlns:a16="http://schemas.microsoft.com/office/drawing/2014/main" id="{7B6A9904-9AE9-291E-590E-8096085936E7}"/>
              </a:ext>
            </a:extLst>
          </p:cNvPr>
          <p:cNvSpPr>
            <a:spLocks noChangeArrowheads="1"/>
          </p:cNvSpPr>
          <p:nvPr>
            <p:custDataLst>
              <p:tags r:id="rId18"/>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38" name="Rectangle 32">
            <a:extLst>
              <a:ext uri="{FF2B5EF4-FFF2-40B4-BE49-F238E27FC236}">
                <a16:creationId xmlns:a16="http://schemas.microsoft.com/office/drawing/2014/main" id="{EE62AA57-B0FA-FAC6-92E0-7CE20D3E0F35}"/>
              </a:ext>
            </a:extLst>
          </p:cNvPr>
          <p:cNvSpPr>
            <a:spLocks noChangeArrowheads="1"/>
          </p:cNvSpPr>
          <p:nvPr>
            <p:custDataLst>
              <p:tags r:id="rId19"/>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39" name="Rectangle 32">
            <a:extLst>
              <a:ext uri="{FF2B5EF4-FFF2-40B4-BE49-F238E27FC236}">
                <a16:creationId xmlns:a16="http://schemas.microsoft.com/office/drawing/2014/main" id="{37EC079C-898A-41E9-4334-C48FFB27C43E}"/>
              </a:ext>
            </a:extLst>
          </p:cNvPr>
          <p:cNvSpPr>
            <a:spLocks noChangeArrowheads="1"/>
          </p:cNvSpPr>
          <p:nvPr>
            <p:custDataLst>
              <p:tags r:id="rId20"/>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0" name="Rectangle 32">
            <a:extLst>
              <a:ext uri="{FF2B5EF4-FFF2-40B4-BE49-F238E27FC236}">
                <a16:creationId xmlns:a16="http://schemas.microsoft.com/office/drawing/2014/main" id="{E460F112-CFD3-3271-709B-5BC42EA4AD99}"/>
              </a:ext>
            </a:extLst>
          </p:cNvPr>
          <p:cNvSpPr>
            <a:spLocks noChangeArrowheads="1"/>
          </p:cNvSpPr>
          <p:nvPr>
            <p:custDataLst>
              <p:tags r:id="rId21"/>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1" name="Rectangle 32">
            <a:extLst>
              <a:ext uri="{FF2B5EF4-FFF2-40B4-BE49-F238E27FC236}">
                <a16:creationId xmlns:a16="http://schemas.microsoft.com/office/drawing/2014/main" id="{D480B41C-1CF5-EB59-C460-B96CFE7EF024}"/>
              </a:ext>
            </a:extLst>
          </p:cNvPr>
          <p:cNvSpPr>
            <a:spLocks noChangeArrowheads="1"/>
          </p:cNvSpPr>
          <p:nvPr>
            <p:custDataLst>
              <p:tags r:id="rId22"/>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2" name="Rectangle 66">
            <a:extLst>
              <a:ext uri="{FF2B5EF4-FFF2-40B4-BE49-F238E27FC236}">
                <a16:creationId xmlns:a16="http://schemas.microsoft.com/office/drawing/2014/main" id="{A659D68B-C801-B193-1A73-BFD73454F817}"/>
              </a:ext>
            </a:extLst>
          </p:cNvPr>
          <p:cNvSpPr>
            <a:spLocks noChangeArrowheads="1"/>
          </p:cNvSpPr>
          <p:nvPr>
            <p:custDataLst>
              <p:tags r:id="rId23"/>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3" name="Rectangle 66">
            <a:extLst>
              <a:ext uri="{FF2B5EF4-FFF2-40B4-BE49-F238E27FC236}">
                <a16:creationId xmlns:a16="http://schemas.microsoft.com/office/drawing/2014/main" id="{421D9516-0FDE-5F69-8123-92633869C53C}"/>
              </a:ext>
            </a:extLst>
          </p:cNvPr>
          <p:cNvSpPr>
            <a:spLocks noChangeArrowheads="1"/>
          </p:cNvSpPr>
          <p:nvPr>
            <p:custDataLst>
              <p:tags r:id="rId24"/>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4" name="Rectangle 66">
            <a:extLst>
              <a:ext uri="{FF2B5EF4-FFF2-40B4-BE49-F238E27FC236}">
                <a16:creationId xmlns:a16="http://schemas.microsoft.com/office/drawing/2014/main" id="{F3A23637-886D-2E9A-40AE-C4791EE5D4E7}"/>
              </a:ext>
            </a:extLst>
          </p:cNvPr>
          <p:cNvSpPr>
            <a:spLocks noChangeArrowheads="1"/>
          </p:cNvSpPr>
          <p:nvPr>
            <p:custDataLst>
              <p:tags r:id="rId25"/>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5" name="Rectangle 66">
            <a:extLst>
              <a:ext uri="{FF2B5EF4-FFF2-40B4-BE49-F238E27FC236}">
                <a16:creationId xmlns:a16="http://schemas.microsoft.com/office/drawing/2014/main" id="{DDD2E556-A96A-10A2-A34F-485DF7252848}"/>
              </a:ext>
            </a:extLst>
          </p:cNvPr>
          <p:cNvSpPr>
            <a:spLocks noChangeArrowheads="1"/>
          </p:cNvSpPr>
          <p:nvPr>
            <p:custDataLst>
              <p:tags r:id="rId26"/>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6" name="Rectangle 14">
            <a:extLst>
              <a:ext uri="{FF2B5EF4-FFF2-40B4-BE49-F238E27FC236}">
                <a16:creationId xmlns:a16="http://schemas.microsoft.com/office/drawing/2014/main" id="{99464F36-438A-4CF8-9E2D-1BC6E0D711CD}"/>
              </a:ext>
            </a:extLst>
          </p:cNvPr>
          <p:cNvSpPr>
            <a:spLocks noChangeArrowheads="1"/>
          </p:cNvSpPr>
          <p:nvPr>
            <p:custDataLst>
              <p:tags r:id="rId27"/>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47" name="Rectangle 16">
            <a:extLst>
              <a:ext uri="{FF2B5EF4-FFF2-40B4-BE49-F238E27FC236}">
                <a16:creationId xmlns:a16="http://schemas.microsoft.com/office/drawing/2014/main" id="{D6AC11DE-36DD-5AA9-A6C6-39FE87AA9D0E}"/>
              </a:ext>
            </a:extLst>
          </p:cNvPr>
          <p:cNvSpPr>
            <a:spLocks noChangeArrowheads="1"/>
          </p:cNvSpPr>
          <p:nvPr>
            <p:custDataLst>
              <p:tags r:id="rId28"/>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48" name="Rectangle 18">
            <a:extLst>
              <a:ext uri="{FF2B5EF4-FFF2-40B4-BE49-F238E27FC236}">
                <a16:creationId xmlns:a16="http://schemas.microsoft.com/office/drawing/2014/main" id="{D19F2DC7-DA57-2522-3B36-085DD67148AF}"/>
              </a:ext>
            </a:extLst>
          </p:cNvPr>
          <p:cNvSpPr>
            <a:spLocks noChangeArrowheads="1"/>
          </p:cNvSpPr>
          <p:nvPr>
            <p:custDataLst>
              <p:tags r:id="rId29"/>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49" name="Rectangle 20">
            <a:extLst>
              <a:ext uri="{FF2B5EF4-FFF2-40B4-BE49-F238E27FC236}">
                <a16:creationId xmlns:a16="http://schemas.microsoft.com/office/drawing/2014/main" id="{35175BE3-9F7D-B6C5-A784-339E92A46B11}"/>
              </a:ext>
            </a:extLst>
          </p:cNvPr>
          <p:cNvSpPr>
            <a:spLocks noChangeArrowheads="1"/>
          </p:cNvSpPr>
          <p:nvPr>
            <p:custDataLst>
              <p:tags r:id="rId30"/>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50" name="Rectangle 14">
            <a:extLst>
              <a:ext uri="{FF2B5EF4-FFF2-40B4-BE49-F238E27FC236}">
                <a16:creationId xmlns:a16="http://schemas.microsoft.com/office/drawing/2014/main" id="{CDBEE7A6-B14E-567F-4E30-EC80930E8E56}"/>
              </a:ext>
            </a:extLst>
          </p:cNvPr>
          <p:cNvSpPr>
            <a:spLocks noChangeArrowheads="1"/>
          </p:cNvSpPr>
          <p:nvPr>
            <p:custDataLst>
              <p:tags r:id="rId31"/>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1" name="Rectangle 18">
            <a:extLst>
              <a:ext uri="{FF2B5EF4-FFF2-40B4-BE49-F238E27FC236}">
                <a16:creationId xmlns:a16="http://schemas.microsoft.com/office/drawing/2014/main" id="{226A80F8-889E-1FB7-E91C-F71CAF3ABE55}"/>
              </a:ext>
            </a:extLst>
          </p:cNvPr>
          <p:cNvSpPr>
            <a:spLocks noChangeArrowheads="1"/>
          </p:cNvSpPr>
          <p:nvPr>
            <p:custDataLst>
              <p:tags r:id="rId32"/>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Tree>
    <p:extLst>
      <p:ext uri="{BB962C8B-B14F-4D97-AF65-F5344CB8AC3E}">
        <p14:creationId xmlns:p14="http://schemas.microsoft.com/office/powerpoint/2010/main" val="72580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grpSp>
        <p:nvGrpSpPr>
          <p:cNvPr id="28" name="Group 27">
            <a:extLst>
              <a:ext uri="{FF2B5EF4-FFF2-40B4-BE49-F238E27FC236}">
                <a16:creationId xmlns:a16="http://schemas.microsoft.com/office/drawing/2014/main" id="{6DA7FC44-280E-65FF-D4FC-3439F8E55A40}"/>
              </a:ext>
            </a:extLst>
          </p:cNvPr>
          <p:cNvGrpSpPr/>
          <p:nvPr/>
        </p:nvGrpSpPr>
        <p:grpSpPr>
          <a:xfrm>
            <a:off x="4781458" y="1302882"/>
            <a:ext cx="7418338" cy="5220419"/>
            <a:chOff x="4781458" y="1302882"/>
            <a:chExt cx="7418338" cy="5220419"/>
          </a:xfrm>
        </p:grpSpPr>
        <p:sp>
          <p:nvSpPr>
            <p:cNvPr id="6" name="Rounded Rectangle 5">
              <a:extLst>
                <a:ext uri="{FF2B5EF4-FFF2-40B4-BE49-F238E27FC236}">
                  <a16:creationId xmlns:a16="http://schemas.microsoft.com/office/drawing/2014/main" id="{0712E7D4-AD18-6E23-4F89-9AFDDFA29755}"/>
                </a:ext>
              </a:extLst>
            </p:cNvPr>
            <p:cNvSpPr/>
            <p:nvPr/>
          </p:nvSpPr>
          <p:spPr bwMode="auto">
            <a:xfrm>
              <a:off x="6252179" y="1302882"/>
              <a:ext cx="5939821"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int num;            //4 bytes</a:t>
              </a:r>
            </a:p>
            <a:p>
              <a:r>
                <a:rPr lang="en-US" sz="1600" dirty="0">
                  <a:solidFill>
                    <a:schemeClr val="tx2"/>
                  </a:solidFill>
                  <a:latin typeface="Consolas" panose="020B0609020204030204" pitchFamily="49" charset="0"/>
                  <a:cs typeface="Consolas" panose="020B0609020204030204" pitchFamily="49" charset="0"/>
                </a:rPr>
                <a:t>int *</a:t>
              </a:r>
              <a:r>
                <a:rPr lang="en-US" sz="1600" dirty="0" err="1">
                  <a:solidFill>
                    <a:schemeClr val="tx2"/>
                  </a:solidFill>
                  <a:latin typeface="Consolas" panose="020B0609020204030204" pitchFamily="49" charset="0"/>
                  <a:cs typeface="Consolas" panose="020B0609020204030204" pitchFamily="49" charset="0"/>
                </a:rPr>
                <a:t>ptr</a:t>
              </a:r>
              <a:r>
                <a:rPr lang="en-US" sz="1600" dirty="0">
                  <a:solidFill>
                    <a:schemeClr val="tx2"/>
                  </a:solidFill>
                  <a:latin typeface="Consolas" panose="020B0609020204030204" pitchFamily="49" charset="0"/>
                  <a:cs typeface="Consolas" panose="020B0609020204030204" pitchFamily="49" charset="0"/>
                </a:rPr>
                <a:t> = &amp;num;    //4 bytes</a:t>
              </a:r>
            </a:p>
            <a:p>
              <a:r>
                <a:rPr lang="en-US" sz="1600" dirty="0">
                  <a:solidFill>
                    <a:schemeClr val="tx2"/>
                  </a:solidFill>
                  <a:latin typeface="Consolas" panose="020B0609020204030204" pitchFamily="49" charset="0"/>
                  <a:cs typeface="Consolas" panose="020B0609020204030204" pitchFamily="49" charset="0"/>
                </a:rPr>
                <a:t>char *lit = "456";  //4 bytes,"456" string literal</a:t>
              </a:r>
            </a:p>
            <a:p>
              <a:r>
                <a:rPr lang="en-US" sz="1600" dirty="0">
                  <a:solidFill>
                    <a:schemeClr val="tx2"/>
                  </a:solidFill>
                  <a:latin typeface="Consolas" panose="020B0609020204030204" pitchFamily="49" charset="0"/>
                  <a:cs typeface="Consolas" panose="020B0609020204030204" pitchFamily="49" charset="0"/>
                </a:rPr>
                <a:t>char msg[] = "123"; //4 bytes – array</a:t>
              </a:r>
            </a:p>
          </p:txBody>
        </p:sp>
        <p:sp>
          <p:nvSpPr>
            <p:cNvPr id="7" name="Rounded Rectangle 6">
              <a:extLst>
                <a:ext uri="{FF2B5EF4-FFF2-40B4-BE49-F238E27FC236}">
                  <a16:creationId xmlns:a16="http://schemas.microsoft.com/office/drawing/2014/main" id="{F5DFD6F5-5B05-54F8-5C1A-588DB3532D73}"/>
                </a:ext>
              </a:extLst>
            </p:cNvPr>
            <p:cNvSpPr/>
            <p:nvPr/>
          </p:nvSpPr>
          <p:spPr bwMode="auto">
            <a:xfrm>
              <a:off x="7175076" y="2437790"/>
              <a:ext cx="3591672" cy="408551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C00000"/>
                  </a:solidFill>
                  <a:latin typeface="Consolas" panose="020B0609020204030204" pitchFamily="49" charset="0"/>
                  <a:cs typeface="Consolas" panose="020B0609020204030204" pitchFamily="49" charset="0"/>
                </a:rPr>
                <a:t>.</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	</a:t>
              </a:r>
            </a:p>
            <a:p>
              <a:r>
                <a:rPr lang="en-US" dirty="0">
                  <a:solidFill>
                    <a:srgbClr val="F37440"/>
                  </a:solidFill>
                  <a:latin typeface="Consolas" panose="020B0609020204030204" pitchFamily="49" charset="0"/>
                  <a:cs typeface="Consolas" panose="020B0609020204030204" pitchFamily="49" charset="0"/>
                </a:rPr>
                <a:t>num</a:t>
              </a:r>
              <a:r>
                <a:rPr lang="en-US" dirty="0">
                  <a:solidFill>
                    <a:schemeClr val="accent1"/>
                  </a:solidFill>
                  <a:latin typeface="Consolas" panose="020B0609020204030204" pitchFamily="49" charset="0"/>
                  <a:cs typeface="Consolas" panose="020B0609020204030204" pitchFamily="49" charset="0"/>
                </a:rPr>
                <a:t>:       .word 0</a:t>
              </a:r>
            </a:p>
            <a:p>
              <a:endParaRPr lang="en-US" dirty="0">
                <a:solidFill>
                  <a:schemeClr val="accent1"/>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.data</a:t>
              </a: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1"/>
                </a:solidFill>
                <a:latin typeface="Consolas" panose="020B0609020204030204" pitchFamily="49" charset="0"/>
                <a:cs typeface="Consolas" panose="020B0609020204030204" pitchFamily="49" charset="0"/>
              </a:endParaRPr>
            </a:p>
            <a:p>
              <a:r>
                <a:rPr lang="en-US" dirty="0" err="1">
                  <a:solidFill>
                    <a:schemeClr val="accent1"/>
                  </a:solidFill>
                  <a:latin typeface="Consolas" panose="020B0609020204030204" pitchFamily="49" charset="0"/>
                  <a:cs typeface="Consolas" panose="020B0609020204030204" pitchFamily="49" charset="0"/>
                </a:rPr>
                <a:t>ptr</a:t>
              </a:r>
              <a:r>
                <a:rPr lang="en-US" dirty="0">
                  <a:solidFill>
                    <a:schemeClr val="accent1"/>
                  </a:solidFill>
                  <a:latin typeface="Consolas" panose="020B0609020204030204" pitchFamily="49" charset="0"/>
                  <a:cs typeface="Consolas" panose="020B0609020204030204" pitchFamily="49" charset="0"/>
                </a:rPr>
                <a:t>:       .word </a:t>
              </a:r>
              <a:r>
                <a:rPr lang="en-US" dirty="0">
                  <a:solidFill>
                    <a:srgbClr val="F37440"/>
                  </a:solidFill>
                  <a:latin typeface="Consolas" panose="020B0609020204030204" pitchFamily="49" charset="0"/>
                  <a:cs typeface="Consolas" panose="020B0609020204030204" pitchFamily="49" charset="0"/>
                </a:rPr>
                <a:t>num</a:t>
              </a:r>
              <a:r>
                <a:rPr lang="en-US" dirty="0">
                  <a:solidFill>
                    <a:schemeClr val="accent1"/>
                  </a:solidFill>
                  <a:latin typeface="Consolas" panose="020B0609020204030204" pitchFamily="49" charset="0"/>
                  <a:cs typeface="Consolas" panose="020B0609020204030204" pitchFamily="49" charset="0"/>
                </a:rPr>
                <a:t>	</a:t>
              </a: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1"/>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lit:       .word </a:t>
              </a:r>
              <a:r>
                <a:rPr lang="en-US" dirty="0">
                  <a:solidFill>
                    <a:srgbClr val="F37440"/>
                  </a:solidFill>
                  <a:latin typeface="Consolas" panose="020B0609020204030204" pitchFamily="49" charset="0"/>
                  <a:cs typeface="Consolas" panose="020B0609020204030204" pitchFamily="49" charset="0"/>
                </a:rPr>
                <a:t>.</a:t>
              </a:r>
              <a:r>
                <a:rPr lang="en-US" dirty="0" err="1">
                  <a:solidFill>
                    <a:srgbClr val="F37440"/>
                  </a:solidFill>
                  <a:latin typeface="Consolas" panose="020B0609020204030204" pitchFamily="49" charset="0"/>
                  <a:cs typeface="Consolas" panose="020B0609020204030204" pitchFamily="49" charset="0"/>
                </a:rPr>
                <a:t>Lmsg</a:t>
              </a:r>
              <a:endParaRPr lang="en-US" dirty="0">
                <a:solidFill>
                  <a:srgbClr val="F37440"/>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.align 2</a:t>
              </a:r>
              <a:endParaRPr lang="en-US" dirty="0">
                <a:solidFill>
                  <a:schemeClr val="accent1"/>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msg:       .string "123"</a:t>
              </a:r>
              <a:endParaRPr lang="en-US" dirty="0">
                <a:solidFill>
                  <a:srgbClr val="F37440"/>
                </a:solidFill>
                <a:latin typeface="Consolas" panose="020B0609020204030204" pitchFamily="49" charset="0"/>
                <a:cs typeface="Consolas" panose="020B0609020204030204" pitchFamily="49" charset="0"/>
              </a:endParaRPr>
            </a:p>
            <a:p>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.section .</a:t>
              </a:r>
              <a:r>
                <a:rPr lang="en-US" dirty="0" err="1">
                  <a:solidFill>
                    <a:srgbClr val="C00000"/>
                  </a:solidFill>
                  <a:latin typeface="Consolas" panose="020B0609020204030204" pitchFamily="49" charset="0"/>
                  <a:cs typeface="Consolas" panose="020B0609020204030204" pitchFamily="49" charset="0"/>
                </a:rPr>
                <a:t>rodata</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F37440"/>
                  </a:solidFill>
                  <a:latin typeface="Consolas" panose="020B0609020204030204" pitchFamily="49" charset="0"/>
                  <a:cs typeface="Consolas" panose="020B0609020204030204" pitchFamily="49" charset="0"/>
                </a:rPr>
                <a:t>.</a:t>
              </a:r>
              <a:r>
                <a:rPr lang="en-US" dirty="0" err="1">
                  <a:solidFill>
                    <a:srgbClr val="F37440"/>
                  </a:solidFill>
                  <a:latin typeface="Consolas" panose="020B0609020204030204" pitchFamily="49" charset="0"/>
                  <a:cs typeface="Consolas" panose="020B0609020204030204" pitchFamily="49" charset="0"/>
                </a:rPr>
                <a:t>Lmsg</a:t>
              </a:r>
              <a:r>
                <a:rPr lang="en-US" dirty="0">
                  <a:solidFill>
                    <a:srgbClr val="F37440"/>
                  </a:solidFill>
                  <a:latin typeface="Consolas" panose="020B0609020204030204" pitchFamily="49" charset="0"/>
                  <a:cs typeface="Consolas" panose="020B0609020204030204" pitchFamily="49" charset="0"/>
                </a:rPr>
                <a:t>:     </a:t>
              </a:r>
              <a:r>
                <a:rPr lang="en-US" dirty="0">
                  <a:solidFill>
                    <a:schemeClr val="accent1"/>
                  </a:solidFill>
                  <a:latin typeface="Consolas" panose="020B0609020204030204" pitchFamily="49" charset="0"/>
                  <a:cs typeface="Consolas" panose="020B0609020204030204" pitchFamily="49" charset="0"/>
                </a:rPr>
                <a:t>.string "456"</a:t>
              </a:r>
            </a:p>
          </p:txBody>
        </p:sp>
        <p:grpSp>
          <p:nvGrpSpPr>
            <p:cNvPr id="17" name="Group 16">
              <a:extLst>
                <a:ext uri="{FF2B5EF4-FFF2-40B4-BE49-F238E27FC236}">
                  <a16:creationId xmlns:a16="http://schemas.microsoft.com/office/drawing/2014/main" id="{108F0DA1-9D19-F062-11A7-E2266DF37087}"/>
                </a:ext>
              </a:extLst>
            </p:cNvPr>
            <p:cNvGrpSpPr/>
            <p:nvPr/>
          </p:nvGrpSpPr>
          <p:grpSpPr>
            <a:xfrm>
              <a:off x="9961302" y="4183522"/>
              <a:ext cx="2238494" cy="797552"/>
              <a:chOff x="9839325" y="5153140"/>
              <a:chExt cx="2238494" cy="797552"/>
            </a:xfrm>
          </p:grpSpPr>
          <p:sp>
            <p:nvSpPr>
              <p:cNvPr id="9" name="TextBox 8">
                <a:extLst>
                  <a:ext uri="{FF2B5EF4-FFF2-40B4-BE49-F238E27FC236}">
                    <a16:creationId xmlns:a16="http://schemas.microsoft.com/office/drawing/2014/main" id="{F35F84FF-9666-7EAF-A407-3FA77EF42B77}"/>
                  </a:ext>
                </a:extLst>
              </p:cNvPr>
              <p:cNvSpPr txBox="1"/>
              <p:nvPr/>
            </p:nvSpPr>
            <p:spPr>
              <a:xfrm>
                <a:off x="10783533" y="5153140"/>
                <a:ext cx="1294286"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initializes a pointer</a:t>
                </a:r>
              </a:p>
            </p:txBody>
          </p:sp>
          <p:cxnSp>
            <p:nvCxnSpPr>
              <p:cNvPr id="11" name="Straight Arrow Connector 10">
                <a:extLst>
                  <a:ext uri="{FF2B5EF4-FFF2-40B4-BE49-F238E27FC236}">
                    <a16:creationId xmlns:a16="http://schemas.microsoft.com/office/drawing/2014/main" id="{6FDB074E-754A-A08E-A637-35E3AABC0F46}"/>
                  </a:ext>
                </a:extLst>
              </p:cNvPr>
              <p:cNvCxnSpPr>
                <a:cxnSpLocks/>
              </p:cNvCxnSpPr>
              <p:nvPr/>
            </p:nvCxnSpPr>
            <p:spPr>
              <a:xfrm flipH="1">
                <a:off x="9839325" y="5267325"/>
                <a:ext cx="941264" cy="68042"/>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E2C06A8-CF88-AA41-787A-5C42999733EC}"/>
                  </a:ext>
                </a:extLst>
              </p:cNvPr>
              <p:cNvCxnSpPr>
                <a:cxnSpLocks/>
              </p:cNvCxnSpPr>
              <p:nvPr/>
            </p:nvCxnSpPr>
            <p:spPr>
              <a:xfrm flipH="1">
                <a:off x="10010996" y="5476305"/>
                <a:ext cx="763975" cy="474387"/>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BB68D5DB-5792-7CFA-FC08-C80D2C7A7C5B}"/>
                </a:ext>
              </a:extLst>
            </p:cNvPr>
            <p:cNvSpPr txBox="1"/>
            <p:nvPr/>
          </p:nvSpPr>
          <p:spPr>
            <a:xfrm>
              <a:off x="4781458" y="5795473"/>
              <a:ext cx="1450206"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read-only string literal</a:t>
              </a:r>
            </a:p>
          </p:txBody>
        </p:sp>
        <p:sp>
          <p:nvSpPr>
            <p:cNvPr id="2" name="TextBox 1">
              <a:extLst>
                <a:ext uri="{FF2B5EF4-FFF2-40B4-BE49-F238E27FC236}">
                  <a16:creationId xmlns:a16="http://schemas.microsoft.com/office/drawing/2014/main" id="{22753E67-9ABD-C2A0-BD8B-68A4B016F5BF}"/>
                </a:ext>
              </a:extLst>
            </p:cNvPr>
            <p:cNvSpPr txBox="1"/>
            <p:nvPr/>
          </p:nvSpPr>
          <p:spPr>
            <a:xfrm>
              <a:off x="4781458" y="4420714"/>
              <a:ext cx="2212897"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Sets alignment for </a:t>
              </a:r>
              <a:r>
                <a:rPr lang="en-US" b="1" dirty="0"/>
                <a:t>next</a:t>
              </a:r>
              <a:r>
                <a:rPr lang="en-US" dirty="0"/>
                <a:t> variable </a:t>
              </a:r>
            </a:p>
          </p:txBody>
        </p:sp>
        <p:cxnSp>
          <p:nvCxnSpPr>
            <p:cNvPr id="4" name="Straight Arrow Connector 3">
              <a:extLst>
                <a:ext uri="{FF2B5EF4-FFF2-40B4-BE49-F238E27FC236}">
                  <a16:creationId xmlns:a16="http://schemas.microsoft.com/office/drawing/2014/main" id="{3DBA7042-B93F-6B00-0956-B17F216B6026}"/>
                </a:ext>
              </a:extLst>
            </p:cNvPr>
            <p:cNvCxnSpPr>
              <a:cxnSpLocks/>
              <a:stCxn id="2" idx="3"/>
            </p:cNvCxnSpPr>
            <p:nvPr/>
          </p:nvCxnSpPr>
          <p:spPr>
            <a:xfrm flipV="1">
              <a:off x="6994355" y="4577071"/>
              <a:ext cx="1722441" cy="166809"/>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7528A87-EEBD-470A-061C-5D26FF1DF53E}"/>
                </a:ext>
              </a:extLst>
            </p:cNvPr>
            <p:cNvSpPr txBox="1"/>
            <p:nvPr/>
          </p:nvSpPr>
          <p:spPr>
            <a:xfrm>
              <a:off x="10383830" y="2948034"/>
              <a:ext cx="1178778" cy="369332"/>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Optional</a:t>
              </a:r>
            </a:p>
          </p:txBody>
        </p:sp>
        <p:cxnSp>
          <p:nvCxnSpPr>
            <p:cNvPr id="12" name="Straight Arrow Connector 11">
              <a:extLst>
                <a:ext uri="{FF2B5EF4-FFF2-40B4-BE49-F238E27FC236}">
                  <a16:creationId xmlns:a16="http://schemas.microsoft.com/office/drawing/2014/main" id="{69CC688B-C16E-7F95-7F89-7BC5662B54FA}"/>
                </a:ext>
              </a:extLst>
            </p:cNvPr>
            <p:cNvCxnSpPr>
              <a:cxnSpLocks/>
            </p:cNvCxnSpPr>
            <p:nvPr/>
          </p:nvCxnSpPr>
          <p:spPr>
            <a:xfrm flipH="1">
              <a:off x="9520574" y="3317366"/>
              <a:ext cx="863256" cy="695637"/>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F639D32-F1C4-2C29-1F3C-7506C371DE07}"/>
                </a:ext>
              </a:extLst>
            </p:cNvPr>
            <p:cNvCxnSpPr>
              <a:cxnSpLocks/>
            </p:cNvCxnSpPr>
            <p:nvPr/>
          </p:nvCxnSpPr>
          <p:spPr>
            <a:xfrm>
              <a:off x="6231664" y="6093985"/>
              <a:ext cx="1143992" cy="148117"/>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grpSp>
      <p:sp>
        <p:nvSpPr>
          <p:cNvPr id="21" name="Rounded Rectangle 20">
            <a:extLst>
              <a:ext uri="{FF2B5EF4-FFF2-40B4-BE49-F238E27FC236}">
                <a16:creationId xmlns:a16="http://schemas.microsoft.com/office/drawing/2014/main" id="{67F132F2-CD31-E7CF-6695-680AFA6B8841}"/>
              </a:ext>
            </a:extLst>
          </p:cNvPr>
          <p:cNvSpPr/>
          <p:nvPr/>
        </p:nvSpPr>
        <p:spPr bwMode="auto">
          <a:xfrm>
            <a:off x="2661162" y="1047520"/>
            <a:ext cx="2355763" cy="152019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t>00012028 &lt;</a:t>
            </a:r>
            <a:r>
              <a:rPr lang="en-US" dirty="0" err="1"/>
              <a:t>chx</a:t>
            </a:r>
            <a:r>
              <a:rPr lang="en-US" dirty="0"/>
              <a:t>&gt;:</a:t>
            </a:r>
          </a:p>
          <a:p>
            <a:r>
              <a:rPr lang="en-US" dirty="0"/>
              <a:t>   12028:  00000041</a:t>
            </a:r>
          </a:p>
          <a:p>
            <a:endParaRPr lang="en-US" dirty="0"/>
          </a:p>
          <a:p>
            <a:r>
              <a:rPr lang="en-US" dirty="0"/>
              <a:t>00012029 &lt;</a:t>
            </a:r>
            <a:r>
              <a:rPr lang="en-US" dirty="0" err="1"/>
              <a:t>cnt</a:t>
            </a:r>
            <a:r>
              <a:rPr lang="en-US" dirty="0"/>
              <a:t>&gt;:</a:t>
            </a:r>
          </a:p>
          <a:p>
            <a:r>
              <a:rPr lang="en-US" dirty="0"/>
              <a:t>   12029: 00000004 </a:t>
            </a:r>
          </a:p>
        </p:txBody>
      </p:sp>
      <p:sp>
        <p:nvSpPr>
          <p:cNvPr id="23" name="Rounded Rectangle 22">
            <a:extLst>
              <a:ext uri="{FF2B5EF4-FFF2-40B4-BE49-F238E27FC236}">
                <a16:creationId xmlns:a16="http://schemas.microsoft.com/office/drawing/2014/main" id="{947C3BFB-68EA-3703-F1E4-9CCE0D6490F8}"/>
              </a:ext>
            </a:extLst>
          </p:cNvPr>
          <p:cNvSpPr/>
          <p:nvPr/>
        </p:nvSpPr>
        <p:spPr bwMode="auto">
          <a:xfrm>
            <a:off x="2661162" y="2743146"/>
            <a:ext cx="2355763" cy="152019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t>00012028 &lt;</a:t>
            </a:r>
            <a:r>
              <a:rPr lang="en-US" dirty="0" err="1"/>
              <a:t>chx</a:t>
            </a:r>
            <a:r>
              <a:rPr lang="en-US" dirty="0"/>
              <a:t>&gt;:</a:t>
            </a:r>
          </a:p>
          <a:p>
            <a:r>
              <a:rPr lang="en-US" dirty="0"/>
              <a:t>   12028:  00000041</a:t>
            </a:r>
          </a:p>
          <a:p>
            <a:endParaRPr lang="en-US" dirty="0"/>
          </a:p>
          <a:p>
            <a:r>
              <a:rPr lang="en-US" dirty="0"/>
              <a:t>0001202c &lt;</a:t>
            </a:r>
            <a:r>
              <a:rPr lang="en-US" dirty="0" err="1"/>
              <a:t>cnt</a:t>
            </a:r>
            <a:r>
              <a:rPr lang="en-US" dirty="0"/>
              <a:t>&gt;:</a:t>
            </a:r>
          </a:p>
          <a:p>
            <a:r>
              <a:rPr lang="en-US" dirty="0"/>
              <a:t>   1202c: 00000004 </a:t>
            </a:r>
          </a:p>
        </p:txBody>
      </p:sp>
      <p:sp>
        <p:nvSpPr>
          <p:cNvPr id="24" name="Rounded Rectangle 23">
            <a:extLst>
              <a:ext uri="{FF2B5EF4-FFF2-40B4-BE49-F238E27FC236}">
                <a16:creationId xmlns:a16="http://schemas.microsoft.com/office/drawing/2014/main" id="{34C0766A-A61E-C48E-9479-1AB6E96B8170}"/>
              </a:ext>
            </a:extLst>
          </p:cNvPr>
          <p:cNvSpPr/>
          <p:nvPr/>
        </p:nvSpPr>
        <p:spPr bwMode="auto">
          <a:xfrm>
            <a:off x="180370" y="2885664"/>
            <a:ext cx="1882697" cy="12351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t>    .data</a:t>
            </a:r>
          </a:p>
          <a:p>
            <a:r>
              <a:rPr lang="en-US" dirty="0" err="1"/>
              <a:t>chx</a:t>
            </a:r>
            <a:r>
              <a:rPr lang="en-US" dirty="0"/>
              <a:t>:    .byte 'A'</a:t>
            </a:r>
          </a:p>
          <a:p>
            <a:r>
              <a:rPr lang="en-US" dirty="0"/>
              <a:t>    .align 2</a:t>
            </a:r>
          </a:p>
          <a:p>
            <a:r>
              <a:rPr lang="en-US" dirty="0" err="1"/>
              <a:t>cnt</a:t>
            </a:r>
            <a:r>
              <a:rPr lang="en-US" dirty="0"/>
              <a:t>:    .word 4</a:t>
            </a:r>
          </a:p>
        </p:txBody>
      </p:sp>
      <p:sp>
        <p:nvSpPr>
          <p:cNvPr id="25" name="Rounded Rectangle 24">
            <a:extLst>
              <a:ext uri="{FF2B5EF4-FFF2-40B4-BE49-F238E27FC236}">
                <a16:creationId xmlns:a16="http://schemas.microsoft.com/office/drawing/2014/main" id="{F617CEC6-1D11-357D-232C-BB7DEE6458EE}"/>
              </a:ext>
            </a:extLst>
          </p:cNvPr>
          <p:cNvSpPr/>
          <p:nvPr/>
        </p:nvSpPr>
        <p:spPr bwMode="auto">
          <a:xfrm>
            <a:off x="249643" y="1254378"/>
            <a:ext cx="1882697"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t>    .data</a:t>
            </a:r>
          </a:p>
          <a:p>
            <a:r>
              <a:rPr lang="en-US" dirty="0" err="1"/>
              <a:t>chx</a:t>
            </a:r>
            <a:r>
              <a:rPr lang="en-US" dirty="0"/>
              <a:t>:    .byte 'A'</a:t>
            </a:r>
          </a:p>
          <a:p>
            <a:r>
              <a:rPr lang="en-US" dirty="0" err="1"/>
              <a:t>cnt</a:t>
            </a:r>
            <a:r>
              <a:rPr lang="en-US" dirty="0"/>
              <a:t>:    .word 4</a:t>
            </a:r>
          </a:p>
        </p:txBody>
      </p:sp>
      <p:sp>
        <p:nvSpPr>
          <p:cNvPr id="26" name="Right Arrow 25">
            <a:extLst>
              <a:ext uri="{FF2B5EF4-FFF2-40B4-BE49-F238E27FC236}">
                <a16:creationId xmlns:a16="http://schemas.microsoft.com/office/drawing/2014/main" id="{750A415C-EE5B-47EA-1B34-A38D73A4D135}"/>
              </a:ext>
            </a:extLst>
          </p:cNvPr>
          <p:cNvSpPr/>
          <p:nvPr/>
        </p:nvSpPr>
        <p:spPr>
          <a:xfrm>
            <a:off x="2267107" y="1556747"/>
            <a:ext cx="394055" cy="4577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85BFF062-4C46-7CEC-6609-F7C3B977557B}"/>
              </a:ext>
            </a:extLst>
          </p:cNvPr>
          <p:cNvSpPr/>
          <p:nvPr/>
        </p:nvSpPr>
        <p:spPr>
          <a:xfrm>
            <a:off x="2176746" y="3200137"/>
            <a:ext cx="394055" cy="4577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E34444A-5E10-6B3A-1CCE-4FEE71B7A3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83359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25" grpId="0" animBg="1"/>
      <p:bldP spid="2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A367-06C8-7446-B585-CA25A26BFBBD}"/>
              </a:ext>
            </a:extLst>
          </p:cNvPr>
          <p:cNvSpPr>
            <a:spLocks noGrp="1"/>
          </p:cNvSpPr>
          <p:nvPr>
            <p:ph type="title"/>
          </p:nvPr>
        </p:nvSpPr>
        <p:spPr>
          <a:xfrm>
            <a:off x="144422" y="0"/>
            <a:ext cx="10515600" cy="523188"/>
          </a:xfrm>
        </p:spPr>
        <p:txBody>
          <a:bodyPr/>
          <a:lstStyle/>
          <a:p>
            <a:r>
              <a:rPr lang="en-US" dirty="0"/>
              <a:t>Defining </a:t>
            </a:r>
            <a:r>
              <a:rPr lang="en-US" u="sng" dirty="0">
                <a:solidFill>
                  <a:srgbClr val="FF0000"/>
                </a:solidFill>
              </a:rPr>
              <a:t>Static</a:t>
            </a:r>
            <a:r>
              <a:rPr lang="en-US" dirty="0">
                <a:solidFill>
                  <a:srgbClr val="FF0000"/>
                </a:solidFill>
              </a:rPr>
              <a:t> Array Variables</a:t>
            </a:r>
            <a:endParaRPr lang="en-US" dirty="0"/>
          </a:p>
        </p:txBody>
      </p:sp>
      <p:sp>
        <p:nvSpPr>
          <p:cNvPr id="3" name="Content Placeholder 2">
            <a:extLst>
              <a:ext uri="{FF2B5EF4-FFF2-40B4-BE49-F238E27FC236}">
                <a16:creationId xmlns:a16="http://schemas.microsoft.com/office/drawing/2014/main" id="{84104A45-A412-C94C-A87A-1B8A946588E3}"/>
              </a:ext>
            </a:extLst>
          </p:cNvPr>
          <p:cNvSpPr>
            <a:spLocks noGrp="1"/>
          </p:cNvSpPr>
          <p:nvPr>
            <p:ph sz="quarter" idx="16"/>
          </p:nvPr>
        </p:nvSpPr>
        <p:spPr>
          <a:xfrm>
            <a:off x="1860959" y="4579557"/>
            <a:ext cx="7805061" cy="2167274"/>
          </a:xfrm>
          <a:solidFill>
            <a:schemeClr val="accent4">
              <a:lumMod val="20000"/>
              <a:lumOff val="80000"/>
            </a:schemeClr>
          </a:solidFill>
          <a:ln>
            <a:solidFill>
              <a:srgbClr val="0070C0"/>
            </a:solidFill>
          </a:ln>
        </p:spPr>
        <p:txBody>
          <a:bodyPr/>
          <a:lstStyle/>
          <a:p>
            <a:pPr marL="0" indent="0">
              <a:lnSpc>
                <a:spcPct val="100000"/>
              </a:lnSpc>
              <a:buNone/>
            </a:pPr>
            <a:r>
              <a:rPr lang="en-US" sz="2000" b="1" dirty="0">
                <a:solidFill>
                  <a:srgbClr val="7030A0"/>
                </a:solidFill>
                <a:latin typeface="Consolas" panose="020B0609020204030204" pitchFamily="49" charset="0"/>
                <a:cs typeface="Consolas" panose="020B0609020204030204" pitchFamily="49" charset="0"/>
              </a:rPr>
              <a:t>.space </a:t>
            </a:r>
            <a:r>
              <a:rPr lang="en-US" sz="2000" b="1" dirty="0">
                <a:solidFill>
                  <a:srgbClr val="F3753F"/>
                </a:solidFill>
                <a:latin typeface="Consolas" panose="020B0609020204030204" pitchFamily="49" charset="0"/>
                <a:cs typeface="Consolas" panose="020B0609020204030204" pitchFamily="49" charset="0"/>
              </a:rPr>
              <a:t>size</a:t>
            </a:r>
            <a:r>
              <a:rPr lang="en-US" sz="2000" b="1" dirty="0">
                <a:latin typeface="Consolas" panose="020B0609020204030204" pitchFamily="49" charset="0"/>
                <a:cs typeface="Consolas" panose="020B0609020204030204" pitchFamily="49" charset="0"/>
              </a:rPr>
              <a:t>, </a:t>
            </a:r>
            <a:r>
              <a:rPr lang="en-US" sz="2000" b="1" dirty="0">
                <a:solidFill>
                  <a:schemeClr val="accent5"/>
                </a:solidFill>
                <a:latin typeface="Consolas" panose="020B0609020204030204" pitchFamily="49" charset="0"/>
                <a:cs typeface="Consolas" panose="020B0609020204030204" pitchFamily="49" charset="0"/>
              </a:rPr>
              <a:t>fill</a:t>
            </a:r>
            <a:r>
              <a:rPr lang="en-US" sz="2000" b="1" dirty="0">
                <a:latin typeface="Consolas" panose="020B0609020204030204" pitchFamily="49" charset="0"/>
                <a:cs typeface="Consolas" panose="020B0609020204030204" pitchFamily="49" charset="0"/>
              </a:rPr>
              <a:t> </a:t>
            </a:r>
          </a:p>
          <a:p>
            <a:pPr>
              <a:lnSpc>
                <a:spcPct val="100000"/>
              </a:lnSpc>
            </a:pPr>
            <a:r>
              <a:rPr lang="en-US" sz="2000" dirty="0"/>
              <a:t>Allocates </a:t>
            </a:r>
            <a:r>
              <a:rPr lang="en-US" sz="2000" b="1" dirty="0">
                <a:solidFill>
                  <a:srgbClr val="F37440"/>
                </a:solidFill>
                <a:latin typeface="Consolas" panose="020B0609020204030204" pitchFamily="49" charset="0"/>
                <a:cs typeface="Consolas" panose="020B0609020204030204" pitchFamily="49" charset="0"/>
              </a:rPr>
              <a:t>size</a:t>
            </a:r>
            <a:r>
              <a:rPr lang="en-US" sz="2000" dirty="0"/>
              <a:t> bytes, each of which contain the value </a:t>
            </a:r>
            <a:r>
              <a:rPr lang="en-US" sz="2000" b="1" dirty="0">
                <a:solidFill>
                  <a:schemeClr val="accent3"/>
                </a:solidFill>
                <a:latin typeface="Consolas" panose="020B0609020204030204" pitchFamily="49" charset="0"/>
                <a:cs typeface="Consolas" panose="020B0609020204030204" pitchFamily="49" charset="0"/>
              </a:rPr>
              <a:t>fill</a:t>
            </a:r>
          </a:p>
          <a:p>
            <a:pPr>
              <a:lnSpc>
                <a:spcPct val="100000"/>
              </a:lnSpc>
            </a:pPr>
            <a:r>
              <a:rPr lang="en-US" sz="2000" dirty="0"/>
              <a:t>Both </a:t>
            </a:r>
            <a:r>
              <a:rPr lang="en-US" sz="2000" b="1" dirty="0">
                <a:solidFill>
                  <a:srgbClr val="F3753F"/>
                </a:solidFill>
                <a:latin typeface="Consolas" panose="020B0609020204030204" pitchFamily="49" charset="0"/>
                <a:cs typeface="Consolas" panose="020B0609020204030204" pitchFamily="49" charset="0"/>
              </a:rPr>
              <a:t>size</a:t>
            </a:r>
            <a:r>
              <a:rPr lang="en-US" sz="2000" dirty="0"/>
              <a:t>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absolute expressions</a:t>
            </a:r>
          </a:p>
          <a:p>
            <a:pPr>
              <a:lnSpc>
                <a:spcPct val="100000"/>
              </a:lnSpc>
            </a:pPr>
            <a:r>
              <a:rPr lang="en-US" sz="2000" dirty="0"/>
              <a:t>If the comma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t>
            </a:r>
            <a:r>
              <a:rPr lang="en-US" sz="2000" b="1" dirty="0"/>
              <a:t>omitted</a:t>
            </a:r>
            <a:r>
              <a:rPr lang="en-US" sz="2000" dirty="0"/>
              <a:t>,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is </a:t>
            </a:r>
            <a:r>
              <a:rPr lang="en-US" sz="2000" dirty="0">
                <a:solidFill>
                  <a:srgbClr val="2C895B"/>
                </a:solidFill>
              </a:rPr>
              <a:t>assumed to be </a:t>
            </a:r>
            <a:r>
              <a:rPr lang="en-US" sz="2000" b="1" dirty="0">
                <a:solidFill>
                  <a:srgbClr val="F37440"/>
                </a:solidFill>
              </a:rPr>
              <a:t>zero</a:t>
            </a:r>
            <a:r>
              <a:rPr lang="en-US" sz="2000" dirty="0">
                <a:solidFill>
                  <a:srgbClr val="2C895B"/>
                </a:solidFill>
              </a:rPr>
              <a:t> </a:t>
            </a:r>
          </a:p>
          <a:p>
            <a:pPr>
              <a:lnSpc>
                <a:spcPct val="100000"/>
              </a:lnSpc>
            </a:pPr>
            <a:r>
              <a:rPr lang="en-US" sz="2000" b="1" dirty="0">
                <a:solidFill>
                  <a:schemeClr val="accent1"/>
                </a:solidFill>
                <a:latin typeface="Courier New" panose="02070309020205020404" pitchFamily="49" charset="0"/>
                <a:cs typeface="Courier New" panose="02070309020205020404" pitchFamily="49" charset="0"/>
              </a:rPr>
              <a:t>.</a:t>
            </a:r>
            <a:r>
              <a:rPr lang="en-US" sz="2000" b="1" dirty="0" err="1">
                <a:solidFill>
                  <a:schemeClr val="accent1"/>
                </a:solidFill>
                <a:latin typeface="Courier New" panose="02070309020205020404" pitchFamily="49" charset="0"/>
                <a:cs typeface="Courier New" panose="02070309020205020404" pitchFamily="49" charset="0"/>
              </a:rPr>
              <a:t>bss</a:t>
            </a:r>
            <a:r>
              <a:rPr lang="en-US" sz="2000" b="1" dirty="0">
                <a:solidFill>
                  <a:schemeClr val="accent1"/>
                </a:solidFill>
                <a:latin typeface="Courier New" panose="02070309020205020404" pitchFamily="49" charset="0"/>
                <a:cs typeface="Courier New" panose="02070309020205020404" pitchFamily="49" charset="0"/>
              </a:rPr>
              <a:t> section: </a:t>
            </a:r>
            <a:r>
              <a:rPr lang="en-US" sz="2000" dirty="0">
                <a:solidFill>
                  <a:schemeClr val="tx1">
                    <a:lumMod val="50000"/>
                  </a:schemeClr>
                </a:solidFill>
                <a:cs typeface="Courier New" panose="02070309020205020404" pitchFamily="49" charset="0"/>
              </a:rPr>
              <a:t>Must be used </a:t>
            </a:r>
            <a:r>
              <a:rPr lang="en-US" sz="2000" b="1" dirty="0">
                <a:solidFill>
                  <a:schemeClr val="accent3"/>
                </a:solidFill>
              </a:rPr>
              <a:t>without a specified fill</a:t>
            </a:r>
            <a:endParaRPr lang="en-US" sz="2000" dirty="0"/>
          </a:p>
        </p:txBody>
      </p:sp>
      <p:sp>
        <p:nvSpPr>
          <p:cNvPr id="5" name="Rounded Rectangle 4">
            <a:extLst>
              <a:ext uri="{FF2B5EF4-FFF2-40B4-BE49-F238E27FC236}">
                <a16:creationId xmlns:a16="http://schemas.microsoft.com/office/drawing/2014/main" id="{89F754EC-FC45-3B45-A4DC-25BF48870883}"/>
              </a:ext>
            </a:extLst>
          </p:cNvPr>
          <p:cNvSpPr/>
          <p:nvPr/>
        </p:nvSpPr>
        <p:spPr bwMode="auto">
          <a:xfrm>
            <a:off x="1612553" y="2073341"/>
            <a:ext cx="8476075"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C00000"/>
                </a:solidFill>
                <a:latin typeface="Consolas" panose="020B0609020204030204" pitchFamily="49" charset="0"/>
                <a:cs typeface="Consolas" panose="020B0609020204030204" pitchFamily="49" charset="0"/>
              </a:rPr>
              <a:t>.</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err="1">
                <a:solidFill>
                  <a:schemeClr val="accent3"/>
                </a:solidFill>
                <a:latin typeface="Consolas" panose="020B0609020204030204" pitchFamily="49" charset="0"/>
                <a:cs typeface="Consolas" panose="020B0609020204030204" pitchFamily="49" charset="0"/>
              </a:rPr>
              <a:t>int_buf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400   </a:t>
            </a:r>
            <a:r>
              <a:rPr lang="en-US" dirty="0">
                <a:solidFill>
                  <a:srgbClr val="00B050"/>
                </a:solidFill>
                <a:latin typeface="Consolas" panose="020B0609020204030204" pitchFamily="49" charset="0"/>
                <a:cs typeface="Consolas" panose="020B0609020204030204" pitchFamily="49" charset="0"/>
              </a:rPr>
              <a:t>// convert 100 to 400 bytes</a:t>
            </a:r>
            <a:endParaRPr lang="en-US" dirty="0">
              <a:solidFill>
                <a:schemeClr val="accent1"/>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3"/>
              </a:solidFill>
              <a:latin typeface="Consolas" panose="020B0609020204030204" pitchFamily="49" charset="0"/>
              <a:cs typeface="Consolas" panose="020B0609020204030204" pitchFamily="49" charset="0"/>
            </a:endParaRPr>
          </a:p>
          <a:p>
            <a:r>
              <a:rPr lang="en-US" dirty="0" err="1">
                <a:solidFill>
                  <a:schemeClr val="accent3"/>
                </a:solidFill>
                <a:latin typeface="Consolas" panose="020B0609020204030204" pitchFamily="49" charset="0"/>
                <a:cs typeface="Consolas" panose="020B0609020204030204" pitchFamily="49" charset="0"/>
              </a:rPr>
              <a:t>char_buf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100</a:t>
            </a:r>
          </a:p>
          <a:p>
            <a:r>
              <a:rPr lang="en-US" dirty="0">
                <a:solidFill>
                  <a:srgbClr val="C00000"/>
                </a:solidFill>
                <a:latin typeface="Consolas" panose="020B0609020204030204" pitchFamily="49" charset="0"/>
                <a:cs typeface="Consolas" panose="020B0609020204030204" pitchFamily="49" charset="0"/>
              </a:rPr>
              <a:t>.data</a:t>
            </a:r>
          </a:p>
          <a:p>
            <a:r>
              <a:rPr lang="en-US" dirty="0">
                <a:solidFill>
                  <a:schemeClr val="accent3"/>
                </a:solidFill>
                <a:latin typeface="Consolas" panose="020B0609020204030204" pitchFamily="49" charset="0"/>
                <a:cs typeface="Consolas" panose="020B0609020204030204" pitchFamily="49" charset="0"/>
              </a:rPr>
              <a:t>array:     </a:t>
            </a:r>
            <a:r>
              <a:rPr lang="en-US" dirty="0">
                <a:solidFill>
                  <a:srgbClr val="7030A0"/>
                </a:solidFill>
                <a:latin typeface="Consolas" panose="020B0609020204030204" pitchFamily="49" charset="0"/>
                <a:cs typeface="Consolas" panose="020B0609020204030204" pitchFamily="49" charset="0"/>
              </a:rPr>
              <a:t>.word </a:t>
            </a:r>
            <a:r>
              <a:rPr lang="en-US" dirty="0">
                <a:solidFill>
                  <a:srgbClr val="0070C0"/>
                </a:solidFill>
                <a:latin typeface="Consolas" panose="020B0609020204030204" pitchFamily="49" charset="0"/>
                <a:cs typeface="Consolas" panose="020B0609020204030204" pitchFamily="49" charset="0"/>
              </a:rPr>
              <a:t>1, 2, 3, 4, 5</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.align 2</a:t>
            </a:r>
            <a:r>
              <a:rPr lang="en-US" dirty="0">
                <a:solidFill>
                  <a:schemeClr val="accent3"/>
                </a:solidFill>
                <a:latin typeface="Consolas" panose="020B0609020204030204" pitchFamily="49" charset="0"/>
                <a:cs typeface="Consolas" panose="020B0609020204030204" pitchFamily="49" charset="0"/>
              </a:rPr>
              <a:t>		</a:t>
            </a:r>
          </a:p>
          <a:p>
            <a:r>
              <a:rPr lang="en-US" dirty="0" err="1">
                <a:solidFill>
                  <a:schemeClr val="accent1"/>
                </a:solidFill>
                <a:latin typeface="Consolas" panose="020B0609020204030204" pitchFamily="49" charset="0"/>
                <a:cs typeface="Consolas" panose="020B0609020204030204" pitchFamily="49" charset="0"/>
              </a:rPr>
              <a:t>one_buf</a:t>
            </a:r>
            <a:r>
              <a:rPr lang="en-US" dirty="0">
                <a:solidFill>
                  <a:schemeClr val="accent1"/>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a:t>
            </a:r>
            <a:r>
              <a:rPr lang="en-US" dirty="0">
                <a:solidFill>
                  <a:schemeClr val="accent1"/>
                </a:solidFill>
                <a:latin typeface="Consolas" panose="020B0609020204030204" pitchFamily="49" charset="0"/>
                <a:cs typeface="Consolas" panose="020B0609020204030204" pitchFamily="49" charset="0"/>
              </a:rPr>
              <a:t> 100, 1	// 100 bytes each byte filled with 1</a:t>
            </a:r>
          </a:p>
        </p:txBody>
      </p:sp>
      <p:sp>
        <p:nvSpPr>
          <p:cNvPr id="6" name="TextBox 5">
            <a:extLst>
              <a:ext uri="{FF2B5EF4-FFF2-40B4-BE49-F238E27FC236}">
                <a16:creationId xmlns:a16="http://schemas.microsoft.com/office/drawing/2014/main" id="{BA4C9DEF-6549-DC4A-B2AC-8D61BD409F5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AC2951E6-542B-64D4-00BC-EA7BC7F1A86A}"/>
              </a:ext>
            </a:extLst>
          </p:cNvPr>
          <p:cNvSpPr/>
          <p:nvPr/>
        </p:nvSpPr>
        <p:spPr bwMode="auto">
          <a:xfrm>
            <a:off x="1960326" y="591437"/>
            <a:ext cx="7360072" cy="41171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3"/>
                </a:solidFill>
                <a:latin typeface="Consolas" panose="020B0609020204030204" pitchFamily="49" charset="0"/>
                <a:cs typeface="Consolas" panose="020B0609020204030204" pitchFamily="49" charset="0"/>
              </a:rPr>
              <a:t>Label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size_directive</a:t>
            </a:r>
            <a:r>
              <a:rPr lang="en-US" sz="2000" dirty="0">
                <a:solidFill>
                  <a:srgbClr val="7030A0"/>
                </a:solidFill>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expression, … expression</a:t>
            </a:r>
          </a:p>
        </p:txBody>
      </p:sp>
      <p:sp>
        <p:nvSpPr>
          <p:cNvPr id="4" name="Rounded Rectangle 3">
            <a:extLst>
              <a:ext uri="{FF2B5EF4-FFF2-40B4-BE49-F238E27FC236}">
                <a16:creationId xmlns:a16="http://schemas.microsoft.com/office/drawing/2014/main" id="{06DFD55B-7825-BECC-D7B1-4FF0DC9C3F59}"/>
              </a:ext>
            </a:extLst>
          </p:cNvPr>
          <p:cNvSpPr/>
          <p:nvPr/>
        </p:nvSpPr>
        <p:spPr bwMode="auto">
          <a:xfrm>
            <a:off x="2815563" y="1057762"/>
            <a:ext cx="5649597"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latin typeface="Consolas" panose="020B0609020204030204" pitchFamily="49" charset="0"/>
                <a:cs typeface="Consolas" panose="020B0609020204030204" pitchFamily="49" charset="0"/>
              </a:rPr>
              <a:t> </a:t>
            </a:r>
            <a:r>
              <a:rPr lang="en-US" dirty="0">
                <a:solidFill>
                  <a:schemeClr val="tx2"/>
                </a:solidFill>
                <a:latin typeface="Consolas" panose="020B0609020204030204" pitchFamily="49" charset="0"/>
                <a:cs typeface="Consolas" panose="020B0609020204030204" pitchFamily="49" charset="0"/>
              </a:rPr>
              <a:t>In C:	     int </a:t>
            </a:r>
            <a:r>
              <a:rPr lang="en-US" dirty="0" err="1">
                <a:solidFill>
                  <a:schemeClr val="tx2"/>
                </a:solidFill>
                <a:latin typeface="Consolas" panose="020B0609020204030204" pitchFamily="49" charset="0"/>
                <a:cs typeface="Consolas" panose="020B0609020204030204" pitchFamily="49" charset="0"/>
              </a:rPr>
              <a:t>int_buf</a:t>
            </a:r>
            <a:r>
              <a:rPr lang="en-US" dirty="0">
                <a:solidFill>
                  <a:schemeClr val="tx2"/>
                </a:solidFill>
                <a:latin typeface="Consolas" panose="020B0609020204030204" pitchFamily="49" charset="0"/>
                <a:cs typeface="Consolas" panose="020B0609020204030204" pitchFamily="49" charset="0"/>
              </a:rPr>
              <a:t>[100];</a:t>
            </a:r>
          </a:p>
          <a:p>
            <a:r>
              <a:rPr lang="en-US" dirty="0">
                <a:solidFill>
                  <a:schemeClr val="tx2"/>
                </a:solidFill>
                <a:latin typeface="Consolas" panose="020B0609020204030204" pitchFamily="49" charset="0"/>
                <a:cs typeface="Consolas" panose="020B0609020204030204" pitchFamily="49" charset="0"/>
              </a:rPr>
              <a:t>	     int array[] = {1, 2, 3, 4, 5};</a:t>
            </a:r>
          </a:p>
          <a:p>
            <a:r>
              <a:rPr lang="en-US" dirty="0">
                <a:solidFill>
                  <a:schemeClr val="tx2"/>
                </a:solidFill>
                <a:latin typeface="Consolas" panose="020B0609020204030204" pitchFamily="49" charset="0"/>
                <a:cs typeface="Consolas" panose="020B0609020204030204" pitchFamily="49" charset="0"/>
              </a:rPr>
              <a:t>	     char buffer[100];</a:t>
            </a:r>
          </a:p>
        </p:txBody>
      </p:sp>
    </p:spTree>
    <p:extLst>
      <p:ext uri="{BB962C8B-B14F-4D97-AF65-F5344CB8AC3E}">
        <p14:creationId xmlns:p14="http://schemas.microsoft.com/office/powerpoint/2010/main" val="195284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57729" y="91525"/>
            <a:ext cx="10515600" cy="370689"/>
          </a:xfrm>
        </p:spPr>
        <p:txBody>
          <a:bodyPr>
            <a:normAutofit fontScale="90000"/>
          </a:bodyPr>
          <a:lstStyle/>
          <a:p>
            <a:r>
              <a:rPr lang="en-US" dirty="0"/>
              <a:t>Loading Static variable address into a register</a:t>
            </a:r>
          </a:p>
        </p:txBody>
      </p:sp>
      <p:sp>
        <p:nvSpPr>
          <p:cNvPr id="13" name="TextBox 12">
            <a:extLst>
              <a:ext uri="{FF2B5EF4-FFF2-40B4-BE49-F238E27FC236}">
                <a16:creationId xmlns:a16="http://schemas.microsoft.com/office/drawing/2014/main" id="{8B7DEF19-036D-994F-A1C3-6D4DF704A88A}"/>
              </a:ext>
            </a:extLst>
          </p:cNvPr>
          <p:cNvSpPr txBox="1"/>
          <p:nvPr/>
        </p:nvSpPr>
        <p:spPr>
          <a:xfrm>
            <a:off x="6580144" y="1795132"/>
            <a:ext cx="5611856" cy="4801314"/>
          </a:xfrm>
          <a:prstGeom prst="rect">
            <a:avLst/>
          </a:prstGeom>
          <a:solidFill>
            <a:schemeClr val="accent4">
              <a:lumMod val="20000"/>
              <a:lumOff val="80000"/>
            </a:schemeClr>
          </a:solidFill>
          <a:ln>
            <a:solidFill>
              <a:schemeClr val="accent6"/>
            </a:solidFill>
          </a:ln>
        </p:spPr>
        <p:txBody>
          <a:bodyPr wrap="square" rtlCol="0">
            <a:spAutoFit/>
          </a:bodyPr>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       // function header</a:t>
            </a:r>
          </a:p>
          <a:p>
            <a:r>
              <a:rPr lang="en-US" dirty="0">
                <a:solidFill>
                  <a:schemeClr val="tx1">
                    <a:lumMod val="50000"/>
                  </a:schemeClr>
                </a:solidFill>
                <a:latin typeface="Consolas" panose="020B0609020204030204" pitchFamily="49" charset="0"/>
                <a:cs typeface="Consolas" panose="020B0609020204030204" pitchFamily="49" charset="0"/>
              </a:rPr>
              <a:t>main:</a:t>
            </a:r>
          </a:p>
          <a:p>
            <a:endParaRPr lang="en-US" dirty="0">
              <a:solidFill>
                <a:schemeClr val="tx1">
                  <a:lumMod val="50000"/>
                </a:schemeClr>
              </a:solidFill>
              <a:latin typeface="Consolas" panose="020B0609020204030204" pitchFamily="49" charset="0"/>
              <a:cs typeface="Consolas" panose="020B0609020204030204" pitchFamily="49" charset="0"/>
            </a:endParaRP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load the address, then contents</a:t>
            </a:r>
          </a:p>
          <a:p>
            <a:r>
              <a:rPr lang="en-US" dirty="0">
                <a:solidFill>
                  <a:srgbClr val="2C895B"/>
                </a:solidFill>
                <a:latin typeface="Consolas" panose="020B0609020204030204" pitchFamily="49" charset="0"/>
                <a:cs typeface="Consolas" panose="020B0609020204030204" pitchFamily="49" charset="0"/>
              </a:rPr>
              <a:t>      // using r2</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ldr</a:t>
            </a:r>
            <a:r>
              <a:rPr lang="en-US" dirty="0">
                <a:solidFill>
                  <a:srgbClr val="0070C0"/>
                </a:solidFill>
                <a:latin typeface="Consolas" panose="020B0609020204030204" pitchFamily="49" charset="0"/>
                <a:cs typeface="Consolas" panose="020B0609020204030204" pitchFamily="49" charset="0"/>
              </a:rPr>
              <a:t> r2, =x     // int *r2 = &amp;x</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ldr</a:t>
            </a:r>
            <a:r>
              <a:rPr lang="en-US" dirty="0">
                <a:solidFill>
                  <a:srgbClr val="F3753F"/>
                </a:solidFill>
                <a:latin typeface="Consolas" panose="020B0609020204030204" pitchFamily="49" charset="0"/>
                <a:cs typeface="Consolas" panose="020B0609020204030204" pitchFamily="49" charset="0"/>
              </a:rPr>
              <a:t> r2, [r2]   // r2 = *r2;</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      // &amp;x was only needed once above</a:t>
            </a:r>
          </a:p>
          <a:p>
            <a:r>
              <a:rPr lang="en-US" dirty="0">
                <a:solidFill>
                  <a:srgbClr val="7030A0"/>
                </a:solidFill>
                <a:latin typeface="Consolas" panose="020B0609020204030204" pitchFamily="49" charset="0"/>
                <a:cs typeface="Consolas" panose="020B0609020204030204" pitchFamily="49" charset="0"/>
              </a:rPr>
              <a:t>      // Note: </a:t>
            </a:r>
            <a:r>
              <a:rPr lang="en-US" b="1" dirty="0">
                <a:solidFill>
                  <a:srgbClr val="7030A0"/>
                </a:solidFill>
                <a:latin typeface="Consolas" panose="020B0609020204030204" pitchFamily="49" charset="0"/>
                <a:cs typeface="Consolas" panose="020B0609020204030204" pitchFamily="49" charset="0"/>
              </a:rPr>
              <a:t>r2 was a pointer then an int</a:t>
            </a:r>
          </a:p>
          <a:p>
            <a:r>
              <a:rPr lang="en-US" dirty="0">
                <a:solidFill>
                  <a:srgbClr val="7030A0"/>
                </a:solidFill>
                <a:latin typeface="Consolas" panose="020B0609020204030204" pitchFamily="49" charset="0"/>
                <a:cs typeface="Consolas" panose="020B0609020204030204" pitchFamily="49" charset="0"/>
              </a:rPr>
              <a:t>      // no "type" checking in assembly!</a:t>
            </a:r>
          </a:p>
          <a:p>
            <a:endParaRPr lang="en-US" dirty="0">
              <a:solidFill>
                <a:srgbClr val="7030A0"/>
              </a:solidFill>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store the contents of r2</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ldr</a:t>
            </a:r>
            <a:r>
              <a:rPr lang="en-US" dirty="0">
                <a:solidFill>
                  <a:srgbClr val="7030A0"/>
                </a:solidFill>
                <a:latin typeface="Consolas" panose="020B0609020204030204" pitchFamily="49" charset="0"/>
                <a:cs typeface="Consolas" panose="020B0609020204030204" pitchFamily="49" charset="0"/>
              </a:rPr>
              <a:t> r1, =y     // int *r1 = &amp;y</a:t>
            </a:r>
          </a:p>
          <a:p>
            <a:r>
              <a:rPr lang="en-US" dirty="0">
                <a:solidFill>
                  <a:srgbClr val="7030A0"/>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str r2, [r1]   // *r1 = r2 </a:t>
            </a:r>
            <a:r>
              <a:rPr lang="en-US" dirty="0">
                <a:solidFill>
                  <a:srgbClr val="F3753F"/>
                </a:solidFill>
                <a:latin typeface="Consolas" panose="020B0609020204030204" pitchFamily="49" charset="0"/>
                <a:cs typeface="Consolas" panose="020B0609020204030204" pitchFamily="49" charset="0"/>
              </a:rPr>
              <a:t>          </a:t>
            </a:r>
          </a:p>
          <a:p>
            <a:r>
              <a:rPr lang="en-US" dirty="0">
                <a:solidFill>
                  <a:srgbClr val="00B050"/>
                </a:solidFill>
                <a:latin typeface="Consolas" panose="020B0609020204030204" pitchFamily="49" charset="0"/>
                <a:cs typeface="Consolas" panose="020B0609020204030204" pitchFamily="49" charset="0"/>
              </a:rPr>
              <a:t>…</a:t>
            </a:r>
          </a:p>
        </p:txBody>
      </p:sp>
      <p:sp>
        <p:nvSpPr>
          <p:cNvPr id="15" name="TextBox 14">
            <a:extLst>
              <a:ext uri="{FF2B5EF4-FFF2-40B4-BE49-F238E27FC236}">
                <a16:creationId xmlns:a16="http://schemas.microsoft.com/office/drawing/2014/main" id="{F2E447CA-929F-6148-8CDC-6E11F87345B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8" name="Rectangle 17">
            <a:extLst>
              <a:ext uri="{FF2B5EF4-FFF2-40B4-BE49-F238E27FC236}">
                <a16:creationId xmlns:a16="http://schemas.microsoft.com/office/drawing/2014/main" id="{55BF2AAF-DE58-C7A4-50C3-FC52A03BA8BF}"/>
              </a:ext>
            </a:extLst>
          </p:cNvPr>
          <p:cNvSpPr/>
          <p:nvPr/>
        </p:nvSpPr>
        <p:spPr bwMode="auto">
          <a:xfrm>
            <a:off x="6580144" y="1123390"/>
            <a:ext cx="5611856"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grpSp>
        <p:nvGrpSpPr>
          <p:cNvPr id="3" name="Group 2">
            <a:extLst>
              <a:ext uri="{FF2B5EF4-FFF2-40B4-BE49-F238E27FC236}">
                <a16:creationId xmlns:a16="http://schemas.microsoft.com/office/drawing/2014/main" id="{A795EE37-B1CD-5ED9-E520-581B330E7835}"/>
              </a:ext>
            </a:extLst>
          </p:cNvPr>
          <p:cNvGrpSpPr/>
          <p:nvPr/>
        </p:nvGrpSpPr>
        <p:grpSpPr>
          <a:xfrm>
            <a:off x="1619711" y="3190135"/>
            <a:ext cx="5720532" cy="1160547"/>
            <a:chOff x="1608313" y="5360996"/>
            <a:chExt cx="5720532" cy="1160547"/>
          </a:xfrm>
        </p:grpSpPr>
        <p:sp>
          <p:nvSpPr>
            <p:cNvPr id="23" name="Content Placeholder 1">
              <a:extLst>
                <a:ext uri="{FF2B5EF4-FFF2-40B4-BE49-F238E27FC236}">
                  <a16:creationId xmlns:a16="http://schemas.microsoft.com/office/drawing/2014/main" id="{42B6628D-DA14-870F-BC99-0E36C1AA5F8E}"/>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 to </a:t>
              </a:r>
              <a:r>
                <a:rPr lang="en-US" sz="2000" b="1" dirty="0">
                  <a:solidFill>
                    <a:srgbClr val="C00000"/>
                  </a:solidFill>
                  <a:cs typeface="Courier New" panose="02070309020205020404" pitchFamily="49" charset="0"/>
                </a:rPr>
                <a:t>load</a:t>
              </a:r>
              <a:r>
                <a:rPr lang="en-US" sz="2000" dirty="0">
                  <a:solidFill>
                    <a:schemeClr val="tx2"/>
                  </a:solidFill>
                  <a:cs typeface="Courier New" panose="02070309020205020404" pitchFamily="49" charset="0"/>
                </a:rPr>
                <a:t>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read (load) from *pointer</a:t>
              </a:r>
            </a:p>
          </p:txBody>
        </p:sp>
        <p:sp>
          <p:nvSpPr>
            <p:cNvPr id="25" name="Down Arrow 24">
              <a:extLst>
                <a:ext uri="{FF2B5EF4-FFF2-40B4-BE49-F238E27FC236}">
                  <a16:creationId xmlns:a16="http://schemas.microsoft.com/office/drawing/2014/main" id="{5FDDFF36-9EA7-6561-45E7-CD2AFD032C77}"/>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Content Placeholder 1">
            <a:extLst>
              <a:ext uri="{FF2B5EF4-FFF2-40B4-BE49-F238E27FC236}">
                <a16:creationId xmlns:a16="http://schemas.microsoft.com/office/drawing/2014/main" id="{B50C0C17-B064-B291-53CB-69E320CB74B7}"/>
              </a:ext>
            </a:extLst>
          </p:cNvPr>
          <p:cNvSpPr txBox="1">
            <a:spLocks/>
          </p:cNvSpPr>
          <p:nvPr/>
        </p:nvSpPr>
        <p:spPr>
          <a:xfrm>
            <a:off x="136803" y="948141"/>
            <a:ext cx="6303720" cy="1984294"/>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Tell the assembler load the address (</a:t>
            </a:r>
            <a:r>
              <a:rPr lang="en-US" sz="2000" dirty="0" err="1">
                <a:cs typeface="Courier New" panose="02070309020205020404" pitchFamily="49" charset="0"/>
              </a:rPr>
              <a:t>Lvalue</a:t>
            </a:r>
            <a:r>
              <a:rPr lang="en-US" sz="2000" dirty="0">
                <a:cs typeface="Courier New" panose="02070309020205020404" pitchFamily="49" charset="0"/>
              </a:rPr>
              <a:t>) of a label into a register:</a:t>
            </a:r>
          </a:p>
          <a:p>
            <a:pPr marL="354012" lvl="1" indent="0">
              <a:buNone/>
            </a:pPr>
            <a:r>
              <a:rPr lang="en-US" sz="2200" dirty="0" err="1">
                <a:solidFill>
                  <a:srgbClr val="0070C0"/>
                </a:solidFill>
                <a:latin typeface="Consolas" panose="020B0609020204030204" pitchFamily="49" charset="0"/>
                <a:cs typeface="Consolas" panose="020B0609020204030204" pitchFamily="49" charset="0"/>
              </a:rPr>
              <a:t>ldr</a:t>
            </a:r>
            <a:r>
              <a:rPr lang="en-US" sz="2200" dirty="0">
                <a:solidFill>
                  <a:srgbClr val="0070C0"/>
                </a:solidFill>
                <a:latin typeface="Consolas" panose="020B0609020204030204" pitchFamily="49" charset="0"/>
                <a:cs typeface="Consolas" panose="020B0609020204030204" pitchFamily="49" charset="0"/>
              </a:rPr>
              <a:t>/str  </a:t>
            </a:r>
            <a:r>
              <a:rPr lang="en-US" sz="2200" dirty="0">
                <a:latin typeface="Consolas" panose="020B0609020204030204" pitchFamily="49" charset="0"/>
                <a:cs typeface="Consolas" panose="020B0609020204030204" pitchFamily="49" charset="0"/>
              </a:rPr>
              <a:t>Rd, </a:t>
            </a:r>
            <a:r>
              <a:rPr lang="en-US" sz="2200" dirty="0">
                <a:solidFill>
                  <a:srgbClr val="C00000"/>
                </a:solidFill>
                <a:latin typeface="Consolas" panose="020B0609020204030204" pitchFamily="49" charset="0"/>
                <a:cs typeface="Consolas" panose="020B0609020204030204" pitchFamily="49" charset="0"/>
              </a:rPr>
              <a:t>=Label </a:t>
            </a:r>
            <a:r>
              <a:rPr lang="en-US" sz="2200" i="1" dirty="0">
                <a:solidFill>
                  <a:srgbClr val="2C895B"/>
                </a:solidFill>
                <a:latin typeface="Consolas" panose="020B0609020204030204" pitchFamily="49" charset="0"/>
                <a:cs typeface="Consolas" panose="020B0609020204030204" pitchFamily="49" charset="0"/>
              </a:rPr>
              <a:t>// Rd = address</a:t>
            </a:r>
          </a:p>
          <a:p>
            <a:r>
              <a:rPr lang="en-US" sz="2400" i="1" dirty="0">
                <a:solidFill>
                  <a:srgbClr val="2C895B"/>
                </a:solidFill>
                <a:latin typeface="Consolas" panose="020B0609020204030204" pitchFamily="49" charset="0"/>
                <a:cs typeface="Consolas" panose="020B0609020204030204" pitchFamily="49" charset="0"/>
              </a:rPr>
              <a:t>Example to the right: y = x;</a:t>
            </a:r>
          </a:p>
        </p:txBody>
      </p:sp>
      <p:sp>
        <p:nvSpPr>
          <p:cNvPr id="5" name="TextBox 4">
            <a:extLst>
              <a:ext uri="{FF2B5EF4-FFF2-40B4-BE49-F238E27FC236}">
                <a16:creationId xmlns:a16="http://schemas.microsoft.com/office/drawing/2014/main" id="{95C1E49A-658D-1010-DDC9-A1A6BF7BBCA3}"/>
              </a:ext>
            </a:extLst>
          </p:cNvPr>
          <p:cNvSpPr txBox="1"/>
          <p:nvPr/>
        </p:nvSpPr>
        <p:spPr>
          <a:xfrm>
            <a:off x="6580143" y="420787"/>
            <a:ext cx="5611855" cy="677108"/>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F6ED35F7-CB4B-4DBA-436B-F26E51D794F8}"/>
              </a:ext>
            </a:extLst>
          </p:cNvPr>
          <p:cNvGrpSpPr/>
          <p:nvPr/>
        </p:nvGrpSpPr>
        <p:grpSpPr>
          <a:xfrm>
            <a:off x="1619711" y="5329585"/>
            <a:ext cx="5720532" cy="1160547"/>
            <a:chOff x="1608313" y="5360996"/>
            <a:chExt cx="5720532" cy="1160547"/>
          </a:xfrm>
        </p:grpSpPr>
        <p:sp>
          <p:nvSpPr>
            <p:cNvPr id="7" name="Content Placeholder 1">
              <a:extLst>
                <a:ext uri="{FF2B5EF4-FFF2-40B4-BE49-F238E27FC236}">
                  <a16:creationId xmlns:a16="http://schemas.microsoft.com/office/drawing/2014/main" id="{6BAF533B-62E8-462A-683E-F409112F6E9D}"/>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steps </a:t>
              </a:r>
              <a:r>
                <a:rPr lang="en-US" sz="2000" b="1" dirty="0">
                  <a:solidFill>
                    <a:srgbClr val="C00000"/>
                  </a:solidFill>
                  <a:cs typeface="Courier New" panose="02070309020205020404" pitchFamily="49" charset="0"/>
                </a:rPr>
                <a:t>store</a:t>
              </a:r>
              <a:r>
                <a:rPr lang="en-US" sz="2000" dirty="0">
                  <a:solidFill>
                    <a:schemeClr val="tx2"/>
                  </a:solidFill>
                  <a:cs typeface="Courier New" panose="02070309020205020404" pitchFamily="49" charset="0"/>
                </a:rPr>
                <a:t> to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write (store) to  *pointer</a:t>
              </a:r>
            </a:p>
          </p:txBody>
        </p:sp>
        <p:sp>
          <p:nvSpPr>
            <p:cNvPr id="8" name="Down Arrow 7">
              <a:extLst>
                <a:ext uri="{FF2B5EF4-FFF2-40B4-BE49-F238E27FC236}">
                  <a16:creationId xmlns:a16="http://schemas.microsoft.com/office/drawing/2014/main" id="{9681EDAD-B3D2-7B62-7F79-44DE03A56C65}"/>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8647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358131" y="174578"/>
            <a:ext cx="11688962" cy="983359"/>
          </a:xfrm>
        </p:spPr>
        <p:txBody>
          <a:bodyPr/>
          <a:lstStyle/>
          <a:p>
            <a:r>
              <a:rPr lang="en-US" sz="2800" i="0" u="none" strike="noStrike" dirty="0">
                <a:effectLst/>
                <a:latin typeface="-webkit-standard"/>
              </a:rPr>
              <a:t>Loading large Constants into a register:</a:t>
            </a:r>
            <a:br>
              <a:rPr lang="en-US" sz="2000" i="0" u="none" strike="noStrike" dirty="0">
                <a:effectLst/>
                <a:latin typeface="Calibri" panose="020F0502020204030204" pitchFamily="34" charset="0"/>
                <a:cs typeface="Calibri" panose="020F0502020204030204" pitchFamily="34" charset="0"/>
              </a:rPr>
            </a:br>
            <a:r>
              <a:rPr lang="en-US" sz="2000" i="0" u="none" strike="noStrike" dirty="0">
                <a:effectLst/>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Error: invalid constant (3ff) after fixup</a:t>
            </a:r>
            <a:endParaRPr lang="en-US" sz="4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58131" y="1186348"/>
            <a:ext cx="11538797" cy="4753963"/>
          </a:xfrm>
          <a:solidFill>
            <a:schemeClr val="accent4">
              <a:lumMod val="20000"/>
              <a:lumOff val="80000"/>
            </a:schemeClr>
          </a:solidFill>
          <a:ln>
            <a:solidFill>
              <a:srgbClr val="0070C0"/>
            </a:solidFill>
          </a:ln>
        </p:spPr>
        <p:txBody>
          <a:bodyPr/>
          <a:lstStyle/>
          <a:p>
            <a:r>
              <a:rPr lang="en-US" sz="2000" dirty="0"/>
              <a:t>In data processing instructions, the field </a:t>
            </a:r>
            <a:r>
              <a:rPr lang="en-US" sz="2000" b="1" dirty="0">
                <a:solidFill>
                  <a:schemeClr val="accent5"/>
                </a:solidFill>
              </a:rPr>
              <a:t>imm8 + rotate 4 bits </a:t>
            </a:r>
            <a:r>
              <a:rPr lang="en-US" sz="2000" dirty="0"/>
              <a:t>is too small to store store the immediate value, how do you get larger immediate values into a register?</a:t>
            </a:r>
          </a:p>
          <a:p>
            <a:endParaRPr lang="en-US" sz="2000" dirty="0">
              <a:solidFill>
                <a:srgbClr val="0070C0"/>
              </a:solidFill>
            </a:endParaRPr>
          </a:p>
          <a:p>
            <a:endParaRPr lang="en-US" sz="2000" dirty="0">
              <a:solidFill>
                <a:srgbClr val="0070C0"/>
              </a:solidFill>
            </a:endParaRPr>
          </a:p>
          <a:p>
            <a:pPr marL="0" indent="0">
              <a:buNone/>
            </a:pPr>
            <a:endParaRPr lang="en-US" sz="2000" dirty="0">
              <a:solidFill>
                <a:srgbClr val="0070C0"/>
              </a:solidFill>
            </a:endParaRPr>
          </a:p>
          <a:p>
            <a:pPr marL="0" indent="0">
              <a:buNone/>
            </a:pPr>
            <a:endParaRPr lang="en-US" sz="2000" dirty="0">
              <a:solidFill>
                <a:srgbClr val="0070C0"/>
              </a:solidFill>
            </a:endParaRPr>
          </a:p>
          <a:p>
            <a:r>
              <a:rPr lang="en-US" sz="2000" dirty="0"/>
              <a:t>Answer: use </a:t>
            </a:r>
            <a:r>
              <a:rPr lang="en-US" sz="2000" b="1" dirty="0" err="1">
                <a:solidFill>
                  <a:srgbClr val="0070C0"/>
                </a:solidFill>
                <a:latin typeface="Courier New" panose="02070309020205020404" pitchFamily="49" charset="0"/>
                <a:cs typeface="Courier New" panose="02070309020205020404" pitchFamily="49" charset="0"/>
              </a:rPr>
              <a:t>ldr</a:t>
            </a:r>
            <a:r>
              <a:rPr lang="en-US" sz="2000" dirty="0"/>
              <a:t> instruction with the constant as an operand:   </a:t>
            </a:r>
            <a:r>
              <a:rPr lang="en-US" sz="2000" b="1" dirty="0">
                <a:solidFill>
                  <a:schemeClr val="accent5"/>
                </a:solidFill>
                <a:latin typeface="Courier New" panose="02070309020205020404" pitchFamily="49" charset="0"/>
                <a:cs typeface="Courier New" panose="02070309020205020404" pitchFamily="49" charset="0"/>
              </a:rPr>
              <a:t>=constant</a:t>
            </a:r>
            <a:endParaRPr lang="en-US" sz="900" b="1" dirty="0">
              <a:solidFill>
                <a:srgbClr val="0070C0"/>
              </a:solidFill>
              <a:latin typeface="Courier New" panose="02070309020205020404" pitchFamily="49" charset="0"/>
              <a:cs typeface="Courier New" panose="02070309020205020404" pitchFamily="49" charset="0"/>
            </a:endParaRPr>
          </a:p>
          <a:p>
            <a:r>
              <a:rPr lang="en-US" sz="2000" dirty="0">
                <a:solidFill>
                  <a:srgbClr val="0070C0"/>
                </a:solidFill>
              </a:rPr>
              <a:t>Assembler</a:t>
            </a:r>
            <a:r>
              <a:rPr lang="en-US" sz="2000" dirty="0">
                <a:solidFill>
                  <a:schemeClr val="accent5"/>
                </a:solidFill>
              </a:rPr>
              <a:t> creates a </a:t>
            </a:r>
            <a:r>
              <a:rPr lang="en-US" sz="2000" b="1" dirty="0">
                <a:solidFill>
                  <a:schemeClr val="accent5"/>
                </a:solidFill>
              </a:rPr>
              <a:t>literal table entry </a:t>
            </a:r>
            <a:r>
              <a:rPr lang="en-US" sz="2000" dirty="0">
                <a:solidFill>
                  <a:schemeClr val="accent5"/>
                </a:solidFill>
              </a:rPr>
              <a:t>with the </a:t>
            </a:r>
            <a:r>
              <a:rPr lang="en-US" sz="2000" b="1" dirty="0">
                <a:solidFill>
                  <a:schemeClr val="accent5"/>
                </a:solidFill>
              </a:rPr>
              <a:t>constant</a:t>
            </a:r>
            <a:endParaRPr lang="en-US" sz="2000" dirty="0"/>
          </a:p>
        </p:txBody>
      </p:sp>
      <p:grpSp>
        <p:nvGrpSpPr>
          <p:cNvPr id="8" name="Group 7">
            <a:extLst>
              <a:ext uri="{FF2B5EF4-FFF2-40B4-BE49-F238E27FC236}">
                <a16:creationId xmlns:a16="http://schemas.microsoft.com/office/drawing/2014/main" id="{10484810-E3CA-5448-98E9-C8B5D8BFDBAD}"/>
              </a:ext>
            </a:extLst>
          </p:cNvPr>
          <p:cNvGrpSpPr/>
          <p:nvPr/>
        </p:nvGrpSpPr>
        <p:grpSpPr>
          <a:xfrm>
            <a:off x="4153520" y="2223405"/>
            <a:ext cx="5371822" cy="1682712"/>
            <a:chOff x="6672287" y="4837122"/>
            <a:chExt cx="5371822" cy="1682712"/>
          </a:xfrm>
        </p:grpSpPr>
        <p:sp>
          <p:nvSpPr>
            <p:cNvPr id="7" name="Rectangle 6">
              <a:extLst>
                <a:ext uri="{FF2B5EF4-FFF2-40B4-BE49-F238E27FC236}">
                  <a16:creationId xmlns:a16="http://schemas.microsoft.com/office/drawing/2014/main" id="{4FC5310D-D403-0540-8A13-5C41681D2851}"/>
                </a:ext>
              </a:extLst>
            </p:cNvPr>
            <p:cNvSpPr/>
            <p:nvPr/>
          </p:nvSpPr>
          <p:spPr>
            <a:xfrm>
              <a:off x="6672287" y="4837122"/>
              <a:ext cx="5371822" cy="1682712"/>
            </a:xfrm>
            <a:prstGeom prst="rect">
              <a:avLst/>
            </a:prstGeom>
            <a:solidFill>
              <a:schemeClr val="bg1">
                <a:lumMod val="9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250B26C4-EF50-4C4E-9CDB-BF370E949360}"/>
                </a:ext>
              </a:extLst>
            </p:cNvPr>
            <p:cNvSpPr/>
            <p:nvPr/>
          </p:nvSpPr>
          <p:spPr bwMode="auto">
            <a:xfrm>
              <a:off x="8536476" y="499729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mov	r0, 1023</a:t>
              </a:r>
            </a:p>
          </p:txBody>
        </p:sp>
        <p:sp>
          <p:nvSpPr>
            <p:cNvPr id="4" name="TextBox 3">
              <a:extLst>
                <a:ext uri="{FF2B5EF4-FFF2-40B4-BE49-F238E27FC236}">
                  <a16:creationId xmlns:a16="http://schemas.microsoft.com/office/drawing/2014/main" id="{317FD59E-3346-CC4D-9193-A02CF8401CFA}"/>
                </a:ext>
              </a:extLst>
            </p:cNvPr>
            <p:cNvSpPr txBox="1"/>
            <p:nvPr/>
          </p:nvSpPr>
          <p:spPr>
            <a:xfrm>
              <a:off x="7016697" y="5420262"/>
              <a:ext cx="4938211" cy="369332"/>
            </a:xfrm>
            <a:prstGeom prst="rect">
              <a:avLst/>
            </a:prstGeom>
            <a:noFill/>
          </p:spPr>
          <p:txBody>
            <a:bodyPr wrap="none" rtlCol="0">
              <a:spAutoFit/>
            </a:bodyPr>
            <a:lstStyle/>
            <a:p>
              <a:r>
                <a:rPr lang="en-US" dirty="0">
                  <a:solidFill>
                    <a:srgbClr val="FF0000"/>
                  </a:solidFill>
                </a:rPr>
                <a:t>xxx.s:24: Error: invalid constant (3ff) after fixup</a:t>
              </a:r>
            </a:p>
          </p:txBody>
        </p:sp>
        <p:sp>
          <p:nvSpPr>
            <p:cNvPr id="20" name="Rounded Rectangle 19">
              <a:extLst>
                <a:ext uri="{FF2B5EF4-FFF2-40B4-BE49-F238E27FC236}">
                  <a16:creationId xmlns:a16="http://schemas.microsoft.com/office/drawing/2014/main" id="{C6E63987-BC30-334A-9A5D-15DF8836D070}"/>
                </a:ext>
              </a:extLst>
            </p:cNvPr>
            <p:cNvSpPr/>
            <p:nvPr/>
          </p:nvSpPr>
          <p:spPr bwMode="auto">
            <a:xfrm>
              <a:off x="8587772" y="595955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err="1">
                  <a:latin typeface="Courier New" panose="02070309020205020404" pitchFamily="49" charset="0"/>
                  <a:cs typeface="Courier New" panose="02070309020205020404" pitchFamily="49" charset="0"/>
                </a:rPr>
                <a:t>ldr</a:t>
              </a:r>
              <a:r>
                <a:rPr lang="en-US" b="1" dirty="0">
                  <a:latin typeface="Courier New" panose="02070309020205020404" pitchFamily="49" charset="0"/>
                  <a:cs typeface="Courier New" panose="02070309020205020404" pitchFamily="49" charset="0"/>
                </a:rPr>
                <a:t>	r0, =1023</a:t>
              </a:r>
            </a:p>
          </p:txBody>
        </p:sp>
        <p:sp>
          <p:nvSpPr>
            <p:cNvPr id="5" name="TextBox 4">
              <a:extLst>
                <a:ext uri="{FF2B5EF4-FFF2-40B4-BE49-F238E27FC236}">
                  <a16:creationId xmlns:a16="http://schemas.microsoft.com/office/drawing/2014/main" id="{14B0FA0A-E260-9946-AF00-9AC23B331957}"/>
                </a:ext>
              </a:extLst>
            </p:cNvPr>
            <p:cNvSpPr txBox="1"/>
            <p:nvPr/>
          </p:nvSpPr>
          <p:spPr>
            <a:xfrm>
              <a:off x="7607375" y="4997799"/>
              <a:ext cx="646331" cy="369332"/>
            </a:xfrm>
            <a:prstGeom prst="rect">
              <a:avLst/>
            </a:prstGeom>
            <a:noFill/>
          </p:spPr>
          <p:txBody>
            <a:bodyPr wrap="none" rtlCol="0">
              <a:spAutoFit/>
            </a:bodyPr>
            <a:lstStyle/>
            <a:p>
              <a:r>
                <a:rPr lang="en-US" b="1" dirty="0">
                  <a:solidFill>
                    <a:srgbClr val="FF0000"/>
                  </a:solidFill>
                </a:rPr>
                <a:t>fails</a:t>
              </a:r>
            </a:p>
          </p:txBody>
        </p:sp>
        <p:sp>
          <p:nvSpPr>
            <p:cNvPr id="21" name="TextBox 20">
              <a:extLst>
                <a:ext uri="{FF2B5EF4-FFF2-40B4-BE49-F238E27FC236}">
                  <a16:creationId xmlns:a16="http://schemas.microsoft.com/office/drawing/2014/main" id="{7DA63FD3-38BE-5549-8527-71F9F94C832D}"/>
                </a:ext>
              </a:extLst>
            </p:cNvPr>
            <p:cNvSpPr txBox="1"/>
            <p:nvPr/>
          </p:nvSpPr>
          <p:spPr>
            <a:xfrm>
              <a:off x="6770120" y="5885580"/>
              <a:ext cx="1544012" cy="369332"/>
            </a:xfrm>
            <a:prstGeom prst="rect">
              <a:avLst/>
            </a:prstGeom>
            <a:noFill/>
          </p:spPr>
          <p:txBody>
            <a:bodyPr wrap="none" rtlCol="0">
              <a:spAutoFit/>
            </a:bodyPr>
            <a:lstStyle/>
            <a:p>
              <a:r>
                <a:rPr lang="en-US" b="1" dirty="0">
                  <a:solidFill>
                    <a:srgbClr val="00B050"/>
                  </a:solidFill>
                </a:rPr>
                <a:t>replacement</a:t>
              </a:r>
            </a:p>
          </p:txBody>
        </p:sp>
        <p:sp>
          <p:nvSpPr>
            <p:cNvPr id="6" name="Right Arrow 5">
              <a:extLst>
                <a:ext uri="{FF2B5EF4-FFF2-40B4-BE49-F238E27FC236}">
                  <a16:creationId xmlns:a16="http://schemas.microsoft.com/office/drawing/2014/main" id="{AFE36EA2-3C7E-B644-9974-CE2C8F88A7C9}"/>
                </a:ext>
              </a:extLst>
            </p:cNvPr>
            <p:cNvSpPr/>
            <p:nvPr/>
          </p:nvSpPr>
          <p:spPr>
            <a:xfrm>
              <a:off x="8202411" y="5062820"/>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9D4FE317-A338-9042-9CE6-47280154F856}"/>
                </a:ext>
              </a:extLst>
            </p:cNvPr>
            <p:cNvSpPr/>
            <p:nvPr/>
          </p:nvSpPr>
          <p:spPr>
            <a:xfrm>
              <a:off x="8253706" y="5974838"/>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5092E0BA-5E07-9947-83B8-47909D250222}"/>
              </a:ext>
            </a:extLst>
          </p:cNvPr>
          <p:cNvSpPr txBox="1"/>
          <p:nvPr/>
        </p:nvSpPr>
        <p:spPr>
          <a:xfrm>
            <a:off x="513188" y="2533606"/>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mov</a:t>
            </a:r>
          </a:p>
        </p:txBody>
      </p:sp>
      <p:sp>
        <p:nvSpPr>
          <p:cNvPr id="24" name="TextBox 23">
            <a:extLst>
              <a:ext uri="{FF2B5EF4-FFF2-40B4-BE49-F238E27FC236}">
                <a16:creationId xmlns:a16="http://schemas.microsoft.com/office/drawing/2014/main" id="{C6A6672E-3DD4-6641-A81E-9681CF8F2C9B}"/>
              </a:ext>
            </a:extLst>
          </p:cNvPr>
          <p:cNvSpPr txBox="1"/>
          <p:nvPr/>
        </p:nvSpPr>
        <p:spPr>
          <a:xfrm>
            <a:off x="1797124" y="2533606"/>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6" name="TextBox 25">
            <a:extLst>
              <a:ext uri="{FF2B5EF4-FFF2-40B4-BE49-F238E27FC236}">
                <a16:creationId xmlns:a16="http://schemas.microsoft.com/office/drawing/2014/main" id="{906EB684-1721-5742-BF97-B24E7328A158}"/>
              </a:ext>
            </a:extLst>
          </p:cNvPr>
          <p:cNvSpPr txBox="1"/>
          <p:nvPr/>
        </p:nvSpPr>
        <p:spPr>
          <a:xfrm>
            <a:off x="2402936" y="2533606"/>
            <a:ext cx="668773"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rot4</a:t>
            </a:r>
          </a:p>
        </p:txBody>
      </p:sp>
      <p:sp>
        <p:nvSpPr>
          <p:cNvPr id="27" name="TextBox 26">
            <a:extLst>
              <a:ext uri="{FF2B5EF4-FFF2-40B4-BE49-F238E27FC236}">
                <a16:creationId xmlns:a16="http://schemas.microsoft.com/office/drawing/2014/main" id="{D5F75945-215E-0442-911D-1BB41C228406}"/>
              </a:ext>
            </a:extLst>
          </p:cNvPr>
          <p:cNvSpPr txBox="1"/>
          <p:nvPr/>
        </p:nvSpPr>
        <p:spPr>
          <a:xfrm>
            <a:off x="3073302" y="2533606"/>
            <a:ext cx="853119"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imm8</a:t>
            </a:r>
          </a:p>
        </p:txBody>
      </p:sp>
      <p:sp>
        <p:nvSpPr>
          <p:cNvPr id="25" name="TextBox 24">
            <a:extLst>
              <a:ext uri="{FF2B5EF4-FFF2-40B4-BE49-F238E27FC236}">
                <a16:creationId xmlns:a16="http://schemas.microsoft.com/office/drawing/2014/main" id="{675BFADA-12DA-CC47-A4B2-E2D9A6C48B6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 name="Rectangle 8">
            <a:extLst>
              <a:ext uri="{FF2B5EF4-FFF2-40B4-BE49-F238E27FC236}">
                <a16:creationId xmlns:a16="http://schemas.microsoft.com/office/drawing/2014/main" id="{254A038C-616D-8E48-AA6F-00B044A1BC1B}"/>
              </a:ext>
            </a:extLst>
          </p:cNvPr>
          <p:cNvSpPr/>
          <p:nvPr/>
        </p:nvSpPr>
        <p:spPr>
          <a:xfrm>
            <a:off x="1199178" y="5025859"/>
            <a:ext cx="8236963" cy="6457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Rd, </a:t>
            </a:r>
            <a:r>
              <a:rPr lang="en-US" dirty="0">
                <a:solidFill>
                  <a:srgbClr val="FF0000"/>
                </a:solidFill>
                <a:latin typeface="Consolas" panose="020B0609020204030204" pitchFamily="49" charset="0"/>
                <a:cs typeface="Consolas" panose="020B0609020204030204" pitchFamily="49" charset="0"/>
              </a:rPr>
              <a:t>=constant       </a:t>
            </a:r>
            <a:r>
              <a:rPr lang="en-US" dirty="0">
                <a:solidFill>
                  <a:schemeClr val="tx2"/>
                </a:solidFill>
                <a:latin typeface="Consolas" panose="020B0609020204030204" pitchFamily="49" charset="0"/>
                <a:cs typeface="Consolas" panose="020B0609020204030204" pitchFamily="49" charset="0"/>
              </a:rPr>
              <a:t>// =constant</a:t>
            </a:r>
          </a:p>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r1, </a:t>
            </a:r>
            <a:r>
              <a:rPr lang="en-US" dirty="0">
                <a:solidFill>
                  <a:srgbClr val="FF0000"/>
                </a:solidFill>
                <a:latin typeface="Consolas" panose="020B0609020204030204" pitchFamily="49" charset="0"/>
                <a:cs typeface="Consolas" panose="020B0609020204030204" pitchFamily="49" charset="0"/>
              </a:rPr>
              <a:t>=0x2468abcd     </a:t>
            </a:r>
            <a:r>
              <a:rPr lang="en-US" dirty="0">
                <a:solidFill>
                  <a:schemeClr val="tx2"/>
                </a:solidFill>
                <a:latin typeface="Consolas" panose="020B0609020204030204" pitchFamily="49" charset="0"/>
                <a:cs typeface="Consolas" panose="020B0609020204030204" pitchFamily="49" charset="0"/>
              </a:rPr>
              <a:t>// loads the constant 0x246abcd into r1</a:t>
            </a:r>
            <a:endParaRPr lang="en-US" sz="6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0080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5" grpId="0"/>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98242" y="14492"/>
            <a:ext cx="12093758" cy="490633"/>
          </a:xfrm>
        </p:spPr>
        <p:txBody>
          <a:bodyPr/>
          <a:lstStyle/>
          <a:p>
            <a:r>
              <a:rPr lang="en-US" dirty="0"/>
              <a:t>LDR/STR – Register To/From Memory Copy</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1154624" y="2841489"/>
            <a:ext cx="10048377" cy="1596455"/>
          </a:xfrm>
          <a:solidFill>
            <a:schemeClr val="accent4">
              <a:lumMod val="20000"/>
              <a:lumOff val="80000"/>
            </a:schemeClr>
          </a:solidFill>
          <a:ln>
            <a:solidFill>
              <a:schemeClr val="tx2"/>
            </a:solidFill>
          </a:ln>
        </p:spPr>
        <p:txBody>
          <a:bodyPr/>
          <a:lstStyle/>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imm12] </a:t>
            </a:r>
            <a:r>
              <a:rPr lang="en-US" sz="1800" dirty="0">
                <a:solidFill>
                  <a:srgbClr val="00B050"/>
                </a:solidFill>
                <a:latin typeface="Consolas" panose="020B0609020204030204" pitchFamily="49" charset="0"/>
                <a:cs typeface="Consolas" panose="020B0609020204030204" pitchFamily="49" charset="0"/>
              </a:rPr>
              <a:t>// base register pointer + offset  </a:t>
            </a:r>
            <a:r>
              <a:rPr lang="en-US" sz="1800" dirty="0">
                <a:solidFill>
                  <a:srgbClr val="FF0000"/>
                </a:solidFill>
                <a:latin typeface="Consolas" panose="020B0609020204030204" pitchFamily="49" charset="0"/>
                <a:cs typeface="Consolas" panose="020B0609020204030204" pitchFamily="49" charset="0"/>
              </a:rPr>
              <a:t>imm12 in bytes  </a:t>
            </a:r>
          </a:p>
          <a:p>
            <a:pPr marL="0" indent="0">
              <a:lnSpc>
                <a:spcPct val="100000"/>
              </a:lnSpc>
              <a:buNone/>
            </a:pPr>
            <a:r>
              <a:rPr lang="en-US" sz="1800" dirty="0">
                <a:solidFill>
                  <a:srgbClr val="0070C0"/>
                </a:solidFill>
                <a:latin typeface="Consolas" panose="020B0609020204030204" pitchFamily="49" charset="0"/>
                <a:cs typeface="Consolas" panose="020B0609020204030204" pitchFamily="49" charset="0"/>
              </a:rPr>
              <a:t>                             -4095 &lt;= imm12 &lt;= 4095 (bytes)</a:t>
            </a: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a:t>
            </a:r>
            <a:r>
              <a:rPr lang="en-US" sz="1800" dirty="0">
                <a:solidFill>
                  <a:srgbClr val="00B050"/>
                </a:solidFill>
                <a:latin typeface="Consolas" panose="020B0609020204030204" pitchFamily="49" charset="0"/>
                <a:cs typeface="Consolas" panose="020B0609020204030204" pitchFamily="49" charset="0"/>
              </a:rPr>
              <a:t>// base register pointer + 0 (imm12 is 0) </a:t>
            </a:r>
            <a:endParaRPr lang="en-US" sz="1800" dirty="0">
              <a:solidFill>
                <a:srgbClr val="0070C0"/>
              </a:solidFill>
              <a:latin typeface="Consolas" panose="020B0609020204030204" pitchFamily="49" charset="0"/>
              <a:cs typeface="Consolas" panose="020B0609020204030204" pitchFamily="49" charset="0"/>
            </a:endParaRP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Rm]    </a:t>
            </a:r>
            <a:r>
              <a:rPr lang="en-US" sz="1800" dirty="0">
                <a:solidFill>
                  <a:srgbClr val="00B050"/>
                </a:solidFill>
                <a:latin typeface="Consolas" panose="020B0609020204030204" pitchFamily="49" charset="0"/>
                <a:cs typeface="Consolas" panose="020B0609020204030204" pitchFamily="49" charset="0"/>
              </a:rPr>
              <a:t>// base register pointer +- offset register</a:t>
            </a:r>
          </a:p>
        </p:txBody>
      </p:sp>
      <p:sp>
        <p:nvSpPr>
          <p:cNvPr id="12" name="Rectangle 11">
            <a:extLst>
              <a:ext uri="{FF2B5EF4-FFF2-40B4-BE49-F238E27FC236}">
                <a16:creationId xmlns:a16="http://schemas.microsoft.com/office/drawing/2014/main" id="{EC97489C-7F00-F94B-AB7C-3D3EA9E25AF5}"/>
              </a:ext>
            </a:extLst>
          </p:cNvPr>
          <p:cNvSpPr/>
          <p:nvPr/>
        </p:nvSpPr>
        <p:spPr>
          <a:xfrm>
            <a:off x="424715" y="656435"/>
            <a:ext cx="5633963"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4093718" y="1777960"/>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3814625" y="2193840"/>
            <a:ext cx="1680909"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 constant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3144252" y="1857037"/>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694858" y="2199005"/>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557076" y="1490762"/>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2866348" y="149546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3478312" y="1490762"/>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2260536" y="149181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2616764" y="1084973"/>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1855237" y="707399"/>
            <a:ext cx="395683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a:t>
            </a:r>
          </a:p>
        </p:txBody>
      </p:sp>
      <p:sp>
        <p:nvSpPr>
          <p:cNvPr id="41" name="TextBox 40">
            <a:extLst>
              <a:ext uri="{FF2B5EF4-FFF2-40B4-BE49-F238E27FC236}">
                <a16:creationId xmlns:a16="http://schemas.microsoft.com/office/drawing/2014/main" id="{6AFCC1C8-574E-8E4E-8555-AF8F96C64834}"/>
              </a:ext>
            </a:extLst>
          </p:cNvPr>
          <p:cNvSpPr txBox="1"/>
          <p:nvPr/>
        </p:nvSpPr>
        <p:spPr>
          <a:xfrm>
            <a:off x="1855238" y="1490762"/>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557076" y="722441"/>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1547447" y="1091773"/>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CE5AE9F5-DC96-824F-A293-2B5EB5AFE680}"/>
              </a:ext>
            </a:extLst>
          </p:cNvPr>
          <p:cNvGrpSpPr/>
          <p:nvPr/>
        </p:nvGrpSpPr>
        <p:grpSpPr>
          <a:xfrm>
            <a:off x="6293814" y="630667"/>
            <a:ext cx="5633964" cy="1989556"/>
            <a:chOff x="6260122" y="452935"/>
            <a:chExt cx="5633964" cy="1989556"/>
          </a:xfrm>
        </p:grpSpPr>
        <p:sp>
          <p:nvSpPr>
            <p:cNvPr id="24" name="Rectangle 23">
              <a:extLst>
                <a:ext uri="{FF2B5EF4-FFF2-40B4-BE49-F238E27FC236}">
                  <a16:creationId xmlns:a16="http://schemas.microsoft.com/office/drawing/2014/main" id="{A1E002E9-C49C-B144-8E83-3FD2C22AF615}"/>
                </a:ext>
              </a:extLst>
            </p:cNvPr>
            <p:cNvSpPr/>
            <p:nvPr/>
          </p:nvSpPr>
          <p:spPr>
            <a:xfrm>
              <a:off x="6260122" y="452935"/>
              <a:ext cx="5633964"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439FD4B8-2998-BE4D-999F-BC8A0EBE6DB8}"/>
                </a:ext>
              </a:extLst>
            </p:cNvPr>
            <p:cNvCxnSpPr>
              <a:cxnSpLocks/>
            </p:cNvCxnSpPr>
            <p:nvPr/>
          </p:nvCxnSpPr>
          <p:spPr bwMode="auto">
            <a:xfrm flipV="1">
              <a:off x="9941249" y="1603051"/>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26" name="TextBox 25">
              <a:extLst>
                <a:ext uri="{FF2B5EF4-FFF2-40B4-BE49-F238E27FC236}">
                  <a16:creationId xmlns:a16="http://schemas.microsoft.com/office/drawing/2014/main" id="{9356F3AB-7A3A-074A-A40B-8FD368B0416B}"/>
                </a:ext>
              </a:extLst>
            </p:cNvPr>
            <p:cNvSpPr txBox="1"/>
            <p:nvPr/>
          </p:nvSpPr>
          <p:spPr>
            <a:xfrm>
              <a:off x="9465482" y="1959340"/>
              <a:ext cx="2334935"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Offset/index Register</a:t>
              </a:r>
            </a:p>
          </p:txBody>
        </p:sp>
        <p:cxnSp>
          <p:nvCxnSpPr>
            <p:cNvPr id="27" name="Straight Arrow Connector 26">
              <a:extLst>
                <a:ext uri="{FF2B5EF4-FFF2-40B4-BE49-F238E27FC236}">
                  <a16:creationId xmlns:a16="http://schemas.microsoft.com/office/drawing/2014/main" id="{4DBB029A-B563-7F46-B372-0DD7A36B2ED8}"/>
                </a:ext>
              </a:extLst>
            </p:cNvPr>
            <p:cNvCxnSpPr>
              <a:cxnSpLocks/>
            </p:cNvCxnSpPr>
            <p:nvPr/>
          </p:nvCxnSpPr>
          <p:spPr bwMode="auto">
            <a:xfrm flipV="1">
              <a:off x="9200815" y="1622370"/>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28" name="TextBox 27">
              <a:extLst>
                <a:ext uri="{FF2B5EF4-FFF2-40B4-BE49-F238E27FC236}">
                  <a16:creationId xmlns:a16="http://schemas.microsoft.com/office/drawing/2014/main" id="{51564177-F2D3-104B-9EDA-B15B325F67A7}"/>
                </a:ext>
              </a:extLst>
            </p:cNvPr>
            <p:cNvSpPr txBox="1"/>
            <p:nvPr/>
          </p:nvSpPr>
          <p:spPr>
            <a:xfrm>
              <a:off x="6617594" y="1960993"/>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29" name="TextBox 28">
              <a:extLst>
                <a:ext uri="{FF2B5EF4-FFF2-40B4-BE49-F238E27FC236}">
                  <a16:creationId xmlns:a16="http://schemas.microsoft.com/office/drawing/2014/main" id="{4756B6B8-EDBA-5844-BB01-2EA1896DFCF1}"/>
                </a:ext>
              </a:extLst>
            </p:cNvPr>
            <p:cNvSpPr txBox="1"/>
            <p:nvPr/>
          </p:nvSpPr>
          <p:spPr>
            <a:xfrm>
              <a:off x="6740915" y="125579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30" name="TextBox 29">
              <a:extLst>
                <a:ext uri="{FF2B5EF4-FFF2-40B4-BE49-F238E27FC236}">
                  <a16:creationId xmlns:a16="http://schemas.microsoft.com/office/drawing/2014/main" id="{E71DC2C2-F786-7841-A483-4BAFA3CFBD2B}"/>
                </a:ext>
              </a:extLst>
            </p:cNvPr>
            <p:cNvSpPr txBox="1"/>
            <p:nvPr/>
          </p:nvSpPr>
          <p:spPr>
            <a:xfrm>
              <a:off x="9013463" y="125944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32" name="TextBox 31">
              <a:extLst>
                <a:ext uri="{FF2B5EF4-FFF2-40B4-BE49-F238E27FC236}">
                  <a16:creationId xmlns:a16="http://schemas.microsoft.com/office/drawing/2014/main" id="{64B3D027-53D7-8544-8ADD-28926B9D792A}"/>
                </a:ext>
              </a:extLst>
            </p:cNvPr>
            <p:cNvSpPr txBox="1"/>
            <p:nvPr/>
          </p:nvSpPr>
          <p:spPr>
            <a:xfrm>
              <a:off x="8407651" y="125579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33" name="Straight Arrow Connector 32">
              <a:extLst>
                <a:ext uri="{FF2B5EF4-FFF2-40B4-BE49-F238E27FC236}">
                  <a16:creationId xmlns:a16="http://schemas.microsoft.com/office/drawing/2014/main" id="{3FC9B910-3792-524C-9DC7-9987E5CF347A}"/>
                </a:ext>
              </a:extLst>
            </p:cNvPr>
            <p:cNvCxnSpPr>
              <a:cxnSpLocks/>
            </p:cNvCxnSpPr>
            <p:nvPr/>
          </p:nvCxnSpPr>
          <p:spPr bwMode="auto">
            <a:xfrm>
              <a:off x="8710557" y="886078"/>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34" name="TextBox 33">
              <a:extLst>
                <a:ext uri="{FF2B5EF4-FFF2-40B4-BE49-F238E27FC236}">
                  <a16:creationId xmlns:a16="http://schemas.microsoft.com/office/drawing/2014/main" id="{9C6CCDD2-37B6-4F47-8970-7FB05A862360}"/>
                </a:ext>
              </a:extLst>
            </p:cNvPr>
            <p:cNvSpPr txBox="1"/>
            <p:nvPr/>
          </p:nvSpPr>
          <p:spPr>
            <a:xfrm>
              <a:off x="8030030" y="529634"/>
              <a:ext cx="3810363"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 address</a:t>
              </a:r>
            </a:p>
          </p:txBody>
        </p:sp>
        <p:sp>
          <p:nvSpPr>
            <p:cNvPr id="37" name="TextBox 36">
              <a:extLst>
                <a:ext uri="{FF2B5EF4-FFF2-40B4-BE49-F238E27FC236}">
                  <a16:creationId xmlns:a16="http://schemas.microsoft.com/office/drawing/2014/main" id="{C78A716F-DB0F-2F47-B855-E8DCC6916433}"/>
                </a:ext>
              </a:extLst>
            </p:cNvPr>
            <p:cNvSpPr txBox="1"/>
            <p:nvPr/>
          </p:nvSpPr>
          <p:spPr>
            <a:xfrm>
              <a:off x="9623059" y="125579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44" name="TextBox 43">
              <a:extLst>
                <a:ext uri="{FF2B5EF4-FFF2-40B4-BE49-F238E27FC236}">
                  <a16:creationId xmlns:a16="http://schemas.microsoft.com/office/drawing/2014/main" id="{5A377830-13DC-1744-8C63-67313136F57B}"/>
                </a:ext>
              </a:extLst>
            </p:cNvPr>
            <p:cNvSpPr txBox="1"/>
            <p:nvPr/>
          </p:nvSpPr>
          <p:spPr>
            <a:xfrm>
              <a:off x="8030030" y="1259447"/>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5" name="TextBox 44">
              <a:extLst>
                <a:ext uri="{FF2B5EF4-FFF2-40B4-BE49-F238E27FC236}">
                  <a16:creationId xmlns:a16="http://schemas.microsoft.com/office/drawing/2014/main" id="{C55FFCDC-3B9F-6841-B790-4155C75ACE51}"/>
                </a:ext>
              </a:extLst>
            </p:cNvPr>
            <p:cNvSpPr txBox="1"/>
            <p:nvPr/>
          </p:nvSpPr>
          <p:spPr>
            <a:xfrm>
              <a:off x="6696665" y="534423"/>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46" name="Straight Arrow Connector 45">
              <a:extLst>
                <a:ext uri="{FF2B5EF4-FFF2-40B4-BE49-F238E27FC236}">
                  <a16:creationId xmlns:a16="http://schemas.microsoft.com/office/drawing/2014/main" id="{B75AE734-E36F-4447-B624-0F705B60C59D}"/>
                </a:ext>
              </a:extLst>
            </p:cNvPr>
            <p:cNvCxnSpPr/>
            <p:nvPr/>
          </p:nvCxnSpPr>
          <p:spPr>
            <a:xfrm>
              <a:off x="7687036" y="903755"/>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AF856C21-FD78-7B4B-8EBD-9CB66FDB0BC1}"/>
              </a:ext>
            </a:extLst>
          </p:cNvPr>
          <p:cNvSpPr txBox="1"/>
          <p:nvPr/>
        </p:nvSpPr>
        <p:spPr>
          <a:xfrm>
            <a:off x="1739892" y="4555445"/>
            <a:ext cx="8877840" cy="2246769"/>
          </a:xfrm>
          <a:prstGeom prst="rect">
            <a:avLst/>
          </a:prstGeom>
          <a:solidFill>
            <a:schemeClr val="accent4">
              <a:lumMod val="20000"/>
              <a:lumOff val="80000"/>
            </a:schemeClr>
          </a:solidFill>
          <a:ln>
            <a:solidFill>
              <a:srgbClr val="000000"/>
            </a:solidFill>
          </a:ln>
        </p:spPr>
        <p:txBody>
          <a:bodyPr wrap="square" rtlCol="0">
            <a:spAutoFit/>
          </a:bodyPr>
          <a:lstStyle/>
          <a:p>
            <a:r>
              <a:rPr lang="en-US" sz="2000" dirty="0" err="1">
                <a:solidFill>
                  <a:srgbClr val="FF0000"/>
                </a:solidFill>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a:t>
            </a:r>
            <a:r>
              <a:rPr lang="en-US" sz="2000" dirty="0" err="1">
                <a:solidFill>
                  <a:schemeClr val="tx1">
                    <a:lumMod val="50000"/>
                  </a:schemeClr>
                </a:solidFill>
                <a:latin typeface="Consolas" panose="020B0609020204030204" pitchFamily="49" charset="0"/>
                <a:cs typeface="Consolas" panose="020B0609020204030204" pitchFamily="49" charset="0"/>
              </a:rPr>
              <a:t>var_x</a:t>
            </a:r>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r1 = &amp;</a:t>
            </a:r>
            <a:r>
              <a:rPr lang="en-US" sz="2000" dirty="0" err="1">
                <a:solidFill>
                  <a:srgbClr val="00B050"/>
                </a:solidFill>
                <a:latin typeface="Consolas" panose="020B0609020204030204" pitchFamily="49" charset="0"/>
                <a:cs typeface="Consolas" panose="020B0609020204030204" pitchFamily="49" charset="0"/>
              </a:rPr>
              <a:t>var_x</a:t>
            </a:r>
            <a:r>
              <a:rPr lang="en-US" sz="2000" dirty="0">
                <a:solidFill>
                  <a:srgbClr val="00B050"/>
                </a:solidFill>
                <a:latin typeface="Consolas" panose="020B0609020204030204" pitchFamily="49" charset="0"/>
                <a:cs typeface="Consolas" panose="020B0609020204030204" pitchFamily="49" charset="0"/>
              </a:rPr>
              <a:t> </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=mylabel+4  	</a:t>
            </a:r>
            <a:r>
              <a:rPr lang="en-US" sz="2000" dirty="0">
                <a:solidFill>
                  <a:srgbClr val="00B050"/>
                </a:solidFill>
                <a:latin typeface="Consolas" panose="020B0609020204030204" pitchFamily="49" charset="0"/>
                <a:cs typeface="Consolas" panose="020B0609020204030204" pitchFamily="49" charset="0"/>
              </a:rPr>
              <a:t>// *(mylabel+4) = r1</a:t>
            </a:r>
          </a:p>
          <a:p>
            <a:pPr>
              <a:tabLst>
                <a:tab pos="1371600" algn="l"/>
              </a:tabLst>
            </a:pP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0000"/>
                </a:solidFill>
                <a:latin typeface="Consolas" panose="020B0609020204030204" pitchFamily="49" charset="0"/>
                <a:cs typeface="Consolas" panose="020B0609020204030204" pitchFamily="49" charset="0"/>
              </a:rPr>
              <a:t> 		r1, =0x246abcd  	</a:t>
            </a:r>
            <a:r>
              <a:rPr lang="en-US" sz="2000" dirty="0">
                <a:solidFill>
                  <a:schemeClr val="accent5"/>
                </a:solidFill>
                <a:latin typeface="Consolas" panose="020B0609020204030204" pitchFamily="49" charset="0"/>
                <a:cs typeface="Consolas" panose="020B0609020204030204" pitchFamily="49" charset="0"/>
              </a:rPr>
              <a:t>// load an immediate into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a:t>
            </a:r>
            <a:r>
              <a:rPr lang="en-US" sz="2000" dirty="0">
                <a:solidFill>
                  <a:srgbClr val="00B050"/>
                </a:solidFill>
                <a:latin typeface="Consolas" panose="020B0609020204030204" pitchFamily="49" charset="0"/>
                <a:cs typeface="Consolas" panose="020B0609020204030204" pitchFamily="49" charset="0"/>
              </a:rPr>
              <a:t>// y = *r3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a:t>
            </a:r>
            <a:r>
              <a:rPr lang="en-US" sz="2000" dirty="0">
                <a:solidFill>
                  <a:srgbClr val="00B050"/>
                </a:solidFill>
                <a:latin typeface="Consolas" panose="020B0609020204030204" pitchFamily="49" charset="0"/>
                <a:cs typeface="Consolas" panose="020B0609020204030204" pitchFamily="49" charset="0"/>
              </a:rPr>
              <a:t>// *r0 =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-4]	      </a:t>
            </a:r>
            <a:r>
              <a:rPr lang="en-US" sz="2000" dirty="0">
                <a:solidFill>
                  <a:srgbClr val="00B050"/>
                </a:solidFill>
                <a:latin typeface="Consolas" panose="020B0609020204030204" pitchFamily="49" charset="0"/>
                <a:cs typeface="Consolas" panose="020B0609020204030204" pitchFamily="49" charset="0"/>
              </a:rPr>
              <a:t>// y = *(r3 – 4)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r2]	      </a:t>
            </a:r>
            <a:r>
              <a:rPr lang="en-US" sz="2000" dirty="0">
                <a:solidFill>
                  <a:srgbClr val="00B050"/>
                </a:solidFill>
                <a:latin typeface="Consolas" panose="020B0609020204030204" pitchFamily="49" charset="0"/>
                <a:cs typeface="Consolas" panose="020B0609020204030204" pitchFamily="49" charset="0"/>
              </a:rPr>
              <a:t>// *(r0 + r2) = r1</a:t>
            </a:r>
            <a:r>
              <a:rPr lang="en-US" sz="2000" dirty="0">
                <a:solidFill>
                  <a:schemeClr val="accent5"/>
                </a:solidFill>
                <a:latin typeface="Consolas" panose="020B0609020204030204" pitchFamily="49" charset="0"/>
                <a:cs typeface="Consolas" panose="020B0609020204030204" pitchFamily="49" charset="0"/>
              </a:rPr>
              <a:t> </a:t>
            </a:r>
          </a:p>
        </p:txBody>
      </p:sp>
      <p:sp>
        <p:nvSpPr>
          <p:cNvPr id="35" name="TextBox 34">
            <a:extLst>
              <a:ext uri="{FF2B5EF4-FFF2-40B4-BE49-F238E27FC236}">
                <a16:creationId xmlns:a16="http://schemas.microsoft.com/office/drawing/2014/main" id="{3D25B32A-B5C4-0F41-851D-72A3ECAB0F7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1234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C4E3-6E14-BA48-8224-6B5C5577A93B}"/>
              </a:ext>
            </a:extLst>
          </p:cNvPr>
          <p:cNvSpPr>
            <a:spLocks noGrp="1"/>
          </p:cNvSpPr>
          <p:nvPr>
            <p:ph type="title"/>
          </p:nvPr>
        </p:nvSpPr>
        <p:spPr>
          <a:xfrm>
            <a:off x="587375" y="-1731"/>
            <a:ext cx="10515600" cy="488949"/>
          </a:xfrm>
        </p:spPr>
        <p:txBody>
          <a:bodyPr/>
          <a:lstStyle/>
          <a:p>
            <a:r>
              <a:rPr lang="en-US" dirty="0"/>
              <a:t>Function Calls, Parameters and Locals: Requirements</a:t>
            </a:r>
          </a:p>
        </p:txBody>
      </p:sp>
      <p:sp>
        <p:nvSpPr>
          <p:cNvPr id="3" name="Content Placeholder 2">
            <a:extLst>
              <a:ext uri="{FF2B5EF4-FFF2-40B4-BE49-F238E27FC236}">
                <a16:creationId xmlns:a16="http://schemas.microsoft.com/office/drawing/2014/main" id="{20449DBC-8C25-3C4D-B19A-52D97C9F9EBD}"/>
              </a:ext>
            </a:extLst>
          </p:cNvPr>
          <p:cNvSpPr>
            <a:spLocks noGrp="1"/>
          </p:cNvSpPr>
          <p:nvPr>
            <p:ph sz="quarter" idx="16"/>
          </p:nvPr>
        </p:nvSpPr>
        <p:spPr>
          <a:xfrm>
            <a:off x="57856" y="487218"/>
            <a:ext cx="4713929" cy="6126064"/>
          </a:xfrm>
          <a:solidFill>
            <a:schemeClr val="bg1">
              <a:lumMod val="95000"/>
            </a:schemeClr>
          </a:solidFill>
          <a:ln>
            <a:solidFill>
              <a:schemeClr val="bg1">
                <a:lumMod val="75000"/>
              </a:schemeClr>
            </a:solidFill>
          </a:ln>
        </p:spPr>
        <p:txBody>
          <a:bodyPr/>
          <a:lstStyle/>
          <a:p>
            <a:pPr lvl="1">
              <a:lnSpc>
                <a:spcPct val="70000"/>
              </a:lnSpc>
              <a:buFontTx/>
              <a:buNone/>
            </a:pPr>
            <a:r>
              <a:rPr lang="en-US" altLang="en-US" sz="1600" dirty="0">
                <a:latin typeface="Consolas" panose="020B0609020204030204" pitchFamily="49" charset="0"/>
                <a:cs typeface="Consolas" panose="020B0609020204030204" pitchFamily="49" charset="0"/>
              </a:rPr>
              <a:t>int </a:t>
            </a:r>
          </a:p>
          <a:p>
            <a:pPr lvl="1">
              <a:lnSpc>
                <a:spcPct val="70000"/>
              </a:lnSpc>
              <a:buFontTx/>
              <a:buNone/>
            </a:pPr>
            <a:r>
              <a:rPr lang="en-US" altLang="en-US" sz="1600" dirty="0">
                <a:latin typeface="Consolas" panose="020B0609020204030204" pitchFamily="49" charset="0"/>
                <a:cs typeface="Consolas" panose="020B0609020204030204" pitchFamily="49" charset="0"/>
              </a:rPr>
              <a:t>main(int </a:t>
            </a:r>
            <a:r>
              <a:rPr lang="en-US" altLang="en-US" sz="1600" dirty="0" err="1">
                <a:latin typeface="Consolas" panose="020B0609020204030204" pitchFamily="49" charset="0"/>
                <a:cs typeface="Consolas" panose="020B0609020204030204" pitchFamily="49" charset="0"/>
              </a:rPr>
              <a:t>argc</a:t>
            </a:r>
            <a:r>
              <a:rPr lang="en-US" altLang="en-US" sz="1600" dirty="0">
                <a:latin typeface="Consolas" panose="020B0609020204030204" pitchFamily="49" charset="0"/>
                <a:cs typeface="Consolas" panose="020B0609020204030204" pitchFamily="49" charset="0"/>
              </a:rPr>
              <a:t>, char *</a:t>
            </a:r>
            <a:r>
              <a:rPr lang="en-US" altLang="en-US" sz="1600" dirty="0" err="1">
                <a:latin typeface="Consolas" panose="020B0609020204030204" pitchFamily="49" charset="0"/>
                <a:cs typeface="Consolas" panose="020B0609020204030204" pitchFamily="49" charset="0"/>
              </a:rPr>
              <a:t>argv</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solidFill>
                  <a:srgbClr val="0070C0"/>
                </a:solidFill>
                <a:latin typeface="Consolas" panose="020B0609020204030204" pitchFamily="49" charset="0"/>
                <a:cs typeface="Consolas" panose="020B0609020204030204" pitchFamily="49" charset="0"/>
              </a:rPr>
              <a:t>    </a:t>
            </a:r>
            <a:r>
              <a:rPr lang="en-US" altLang="en-US" sz="1600" dirty="0">
                <a:latin typeface="Consolas" panose="020B0609020204030204" pitchFamily="49" charset="0"/>
                <a:cs typeface="Consolas" panose="020B0609020204030204" pitchFamily="49" charset="0"/>
              </a:rPr>
              <a:t>int x, z = 4;</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    x = a(z);</a:t>
            </a:r>
          </a:p>
          <a:p>
            <a:pPr lvl="1">
              <a:lnSpc>
                <a:spcPct val="70000"/>
              </a:lnSpc>
              <a:buFontTx/>
              <a:buNone/>
            </a:pPr>
            <a:r>
              <a:rPr lang="en-US" altLang="en-US" sz="1600" dirty="0">
                <a:latin typeface="Consolas" panose="020B0609020204030204" pitchFamily="49" charset="0"/>
                <a:cs typeface="Consolas" panose="020B0609020204030204" pitchFamily="49" charset="0"/>
              </a:rPr>
              <a:t>	  z = </a:t>
            </a:r>
            <a:r>
              <a:rPr lang="en-US" altLang="en-US" sz="1600" dirty="0">
                <a:solidFill>
                  <a:srgbClr val="FF0000"/>
                </a:solidFill>
                <a:latin typeface="Consolas" panose="020B0609020204030204" pitchFamily="49" charset="0"/>
                <a:cs typeface="Consolas" panose="020B0609020204030204" pitchFamily="49" charset="0"/>
              </a:rPr>
              <a:t>b(z);</a:t>
            </a:r>
          </a:p>
          <a:p>
            <a:pPr lvl="1">
              <a:lnSpc>
                <a:spcPct val="70000"/>
              </a:lnSpc>
              <a:buFontTx/>
              <a:buNone/>
            </a:pPr>
            <a:r>
              <a:rPr lang="en-US" altLang="en-US" sz="1600" dirty="0">
                <a:latin typeface="Consolas" panose="020B0609020204030204" pitchFamily="49" charset="0"/>
                <a:cs typeface="Consolas" panose="020B0609020204030204" pitchFamily="49" charset="0"/>
              </a:rPr>
              <a:t>    return EXIT_SUCCESS;</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a(int n)</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int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 = 0;</a:t>
            </a:r>
          </a:p>
          <a:p>
            <a:pPr lvl="1">
              <a:lnSpc>
                <a:spcPct val="70000"/>
              </a:lnSpc>
              <a:buFontTx/>
              <a:buNone/>
            </a:pPr>
            <a:r>
              <a:rPr lang="en-US" altLang="en-US" sz="1600" dirty="0">
                <a:latin typeface="Consolas" panose="020B0609020204030204" pitchFamily="49" charset="0"/>
                <a:cs typeface="Consolas" panose="020B0609020204030204" pitchFamily="49" charset="0"/>
              </a:rPr>
              <a:t>    if (n == 1)</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err="1">
                <a:solidFill>
                  <a:srgbClr val="FF0000"/>
                </a:solidFill>
                <a:latin typeface="Consolas" panose="020B0609020204030204" pitchFamily="49" charset="0"/>
                <a:cs typeface="Consolas" panose="020B0609020204030204" pitchFamily="49" charset="0"/>
              </a:rPr>
              <a:t>i</a:t>
            </a:r>
            <a:r>
              <a:rPr lang="en-US" altLang="en-US" sz="1600" dirty="0">
                <a:solidFill>
                  <a:srgbClr val="FF0000"/>
                </a:solidFill>
                <a:latin typeface="Consolas" panose="020B0609020204030204" pitchFamily="49" charset="0"/>
                <a:cs typeface="Consolas" panose="020B0609020204030204" pitchFamily="49" charset="0"/>
              </a:rPr>
              <a:t> = b(n);</a:t>
            </a:r>
          </a:p>
          <a:p>
            <a:pPr lvl="1">
              <a:lnSpc>
                <a:spcPct val="70000"/>
              </a:lnSpc>
              <a:buFontTx/>
              <a:buNone/>
            </a:pPr>
            <a:r>
              <a:rPr lang="en-US" altLang="en-US" sz="1600" dirty="0">
                <a:latin typeface="Consolas" panose="020B0609020204030204" pitchFamily="49" charset="0"/>
                <a:cs typeface="Consolas" panose="020B0609020204030204" pitchFamily="49" charset="0"/>
              </a:rPr>
              <a:t>    return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b(int m)</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a:solidFill>
                  <a:srgbClr val="0070C0"/>
                </a:solidFill>
                <a:latin typeface="Consolas" panose="020B0609020204030204" pitchFamily="49" charset="0"/>
                <a:cs typeface="Consolas" panose="020B0609020204030204" pitchFamily="49" charset="0"/>
              </a:rPr>
              <a:t>return m+1</a:t>
            </a:r>
            <a:r>
              <a:rPr lang="en-US" altLang="en-US" sz="1600" dirty="0">
                <a:latin typeface="Consolas" panose="020B0609020204030204" pitchFamily="49" charset="0"/>
                <a:cs typeface="Consolas" panose="020B0609020204030204" pitchFamily="49" charset="0"/>
              </a:rPr>
              <a:t>; </a:t>
            </a:r>
          </a:p>
          <a:p>
            <a:pPr lvl="1">
              <a:lnSpc>
                <a:spcPct val="70000"/>
              </a:lnSpc>
              <a:buFontTx/>
              <a:buNone/>
            </a:pPr>
            <a:r>
              <a:rPr lang="en-US" altLang="en-US" sz="1600" dirty="0">
                <a:solidFill>
                  <a:srgbClr val="FF0000"/>
                </a:solidFill>
                <a:latin typeface="Consolas" panose="020B0609020204030204" pitchFamily="49" charset="0"/>
                <a:cs typeface="Consolas" panose="020B0609020204030204" pitchFamily="49" charset="0"/>
              </a:rPr>
              <a:t>/* the return cannot be done with a branch */</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p:txBody>
      </p:sp>
      <p:sp>
        <p:nvSpPr>
          <p:cNvPr id="6" name="Content Placeholder 5">
            <a:extLst>
              <a:ext uri="{FF2B5EF4-FFF2-40B4-BE49-F238E27FC236}">
                <a16:creationId xmlns:a16="http://schemas.microsoft.com/office/drawing/2014/main" id="{B77AC766-A2B1-EA45-BC8B-C8B77A516E7F}"/>
              </a:ext>
            </a:extLst>
          </p:cNvPr>
          <p:cNvSpPr>
            <a:spLocks noGrp="1"/>
          </p:cNvSpPr>
          <p:nvPr>
            <p:ph sz="quarter" idx="17"/>
          </p:nvPr>
        </p:nvSpPr>
        <p:spPr>
          <a:xfrm>
            <a:off x="4849305" y="1133097"/>
            <a:ext cx="7078473" cy="5001485"/>
          </a:xfrm>
          <a:solidFill>
            <a:schemeClr val="accent4">
              <a:lumMod val="20000"/>
              <a:lumOff val="80000"/>
            </a:schemeClr>
          </a:solidFill>
          <a:ln>
            <a:solidFill>
              <a:schemeClr val="accent1"/>
            </a:solidFill>
          </a:ln>
        </p:spPr>
        <p:txBody>
          <a:bodyPr/>
          <a:lstStyle/>
          <a:p>
            <a:pPr>
              <a:lnSpc>
                <a:spcPct val="100000"/>
              </a:lnSpc>
            </a:pPr>
            <a:r>
              <a:rPr lang="en-US" sz="2200" dirty="0"/>
              <a:t> Since </a:t>
            </a:r>
            <a:r>
              <a:rPr lang="en-US" sz="2200" dirty="0">
                <a:solidFill>
                  <a:srgbClr val="FF0000"/>
                </a:solidFill>
              </a:rPr>
              <a:t>b() </a:t>
            </a:r>
            <a:r>
              <a:rPr lang="en-US" sz="2200" dirty="0"/>
              <a:t>is called both by main and a() how does the </a:t>
            </a:r>
            <a:r>
              <a:rPr lang="en-US" sz="2200" b="1" dirty="0">
                <a:solidFill>
                  <a:srgbClr val="0070C0"/>
                </a:solidFill>
              </a:rPr>
              <a:t>return m+1 </a:t>
            </a:r>
            <a:r>
              <a:rPr lang="en-US" sz="2200" b="1" dirty="0"/>
              <a:t>statement in b() know where to return to? (Obviously, it cannot be a branch)</a:t>
            </a:r>
          </a:p>
          <a:p>
            <a:pPr>
              <a:lnSpc>
                <a:spcPct val="100000"/>
              </a:lnSpc>
            </a:pPr>
            <a:r>
              <a:rPr lang="en-US" sz="2200" dirty="0"/>
              <a:t>Where are the parameters (</a:t>
            </a:r>
            <a:r>
              <a:rPr lang="en-US" sz="2200" dirty="0" err="1"/>
              <a:t>args</a:t>
            </a:r>
            <a:r>
              <a:rPr lang="en-US" sz="2200" dirty="0"/>
              <a:t>) to a function stored so the function has a copy that it can alter?</a:t>
            </a:r>
          </a:p>
          <a:p>
            <a:pPr>
              <a:lnSpc>
                <a:spcPct val="100000"/>
              </a:lnSpc>
            </a:pPr>
            <a:r>
              <a:rPr lang="en-US" sz="2200" dirty="0"/>
              <a:t>Where is the return value from a function call stored?</a:t>
            </a:r>
          </a:p>
          <a:p>
            <a:pPr>
              <a:lnSpc>
                <a:spcPct val="100000"/>
              </a:lnSpc>
            </a:pPr>
            <a:r>
              <a:rPr lang="en-US" sz="2200" dirty="0"/>
              <a:t>How are Automatic variables</a:t>
            </a:r>
            <a:r>
              <a:rPr lang="en-US" sz="2200" i="1" dirty="0"/>
              <a:t> </a:t>
            </a:r>
            <a:r>
              <a:rPr lang="en-US" sz="2200" i="1" dirty="0">
                <a:solidFill>
                  <a:srgbClr val="0070C0"/>
                </a:solidFill>
              </a:rPr>
              <a:t>lifetime</a:t>
            </a:r>
            <a:r>
              <a:rPr lang="en-US" sz="2200" i="1" dirty="0"/>
              <a:t> </a:t>
            </a:r>
            <a:r>
              <a:rPr lang="en-US" sz="2200" dirty="0"/>
              <a:t>and</a:t>
            </a:r>
            <a:r>
              <a:rPr lang="en-US" sz="2200" i="1" dirty="0"/>
              <a:t> </a:t>
            </a:r>
            <a:r>
              <a:rPr lang="en-US" sz="2200" i="1" dirty="0">
                <a:solidFill>
                  <a:srgbClr val="0070C0"/>
                </a:solidFill>
              </a:rPr>
              <a:t>scope</a:t>
            </a:r>
            <a:r>
              <a:rPr lang="en-US" sz="2200" i="1" dirty="0"/>
              <a:t> </a:t>
            </a:r>
            <a:r>
              <a:rPr lang="en-US" sz="2200" b="1" dirty="0">
                <a:solidFill>
                  <a:srgbClr val="0070C0"/>
                </a:solidFill>
              </a:rPr>
              <a:t>implemented</a:t>
            </a:r>
            <a:r>
              <a:rPr lang="en-US" sz="2200" i="1" dirty="0"/>
              <a:t>?</a:t>
            </a:r>
          </a:p>
          <a:p>
            <a:pPr lvl="1"/>
            <a:r>
              <a:rPr lang="en-US" sz="2200" dirty="0">
                <a:solidFill>
                  <a:schemeClr val="accent5"/>
                </a:solidFill>
              </a:rPr>
              <a:t>When you enter a variables scope: </a:t>
            </a:r>
            <a:r>
              <a:rPr lang="en-US" sz="2200" dirty="0"/>
              <a:t>memory is allocated for the variables</a:t>
            </a:r>
          </a:p>
          <a:p>
            <a:pPr lvl="1"/>
            <a:r>
              <a:rPr lang="en-US" sz="2200" dirty="0">
                <a:solidFill>
                  <a:schemeClr val="accent5"/>
                </a:solidFill>
              </a:rPr>
              <a:t>When you leave a variable scope</a:t>
            </a:r>
            <a:r>
              <a:rPr lang="en-US" sz="2200" dirty="0"/>
              <a:t>: memory lifetime is ended (memory can be reused -- deallocated) – </a:t>
            </a:r>
            <a:r>
              <a:rPr lang="en-US" sz="2200" dirty="0">
                <a:solidFill>
                  <a:srgbClr val="FF0000"/>
                </a:solidFill>
              </a:rPr>
              <a:t>contents are </a:t>
            </a:r>
            <a:r>
              <a:rPr lang="en-US" sz="2200" b="1" dirty="0">
                <a:solidFill>
                  <a:srgbClr val="FF0000"/>
                </a:solidFill>
              </a:rPr>
              <a:t>no longer valid</a:t>
            </a:r>
          </a:p>
        </p:txBody>
      </p:sp>
      <p:sp>
        <p:nvSpPr>
          <p:cNvPr id="7" name="TextBox 6">
            <a:extLst>
              <a:ext uri="{FF2B5EF4-FFF2-40B4-BE49-F238E27FC236}">
                <a16:creationId xmlns:a16="http://schemas.microsoft.com/office/drawing/2014/main" id="{438A2B1D-ED97-E94F-97F4-09435A6428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Left Arrow 3">
            <a:extLst>
              <a:ext uri="{FF2B5EF4-FFF2-40B4-BE49-F238E27FC236}">
                <a16:creationId xmlns:a16="http://schemas.microsoft.com/office/drawing/2014/main" id="{C56011B9-7A03-7407-CECB-2B7FBA5CEC13}"/>
              </a:ext>
            </a:extLst>
          </p:cNvPr>
          <p:cNvSpPr/>
          <p:nvPr/>
        </p:nvSpPr>
        <p:spPr>
          <a:xfrm>
            <a:off x="2023880" y="1842052"/>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E8202306-3CDA-12FC-E937-74BB658DB3FA}"/>
              </a:ext>
            </a:extLst>
          </p:cNvPr>
          <p:cNvSpPr/>
          <p:nvPr/>
        </p:nvSpPr>
        <p:spPr>
          <a:xfrm>
            <a:off x="2414819" y="3936119"/>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a:extLst>
              <a:ext uri="{FF2B5EF4-FFF2-40B4-BE49-F238E27FC236}">
                <a16:creationId xmlns:a16="http://schemas.microsoft.com/office/drawing/2014/main" id="{0FF342C7-06CC-DFC3-1B7D-041B3D18BF7F}"/>
              </a:ext>
            </a:extLst>
          </p:cNvPr>
          <p:cNvSpPr/>
          <p:nvPr/>
        </p:nvSpPr>
        <p:spPr>
          <a:xfrm>
            <a:off x="2182906" y="5582501"/>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14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8F7B-55EA-544F-82F5-1FAA778989CD}"/>
              </a:ext>
            </a:extLst>
          </p:cNvPr>
          <p:cNvSpPr>
            <a:spLocks noGrp="1"/>
          </p:cNvSpPr>
          <p:nvPr>
            <p:ph type="title"/>
          </p:nvPr>
        </p:nvSpPr>
        <p:spPr>
          <a:xfrm>
            <a:off x="529032" y="57342"/>
            <a:ext cx="10515600" cy="532440"/>
          </a:xfrm>
        </p:spPr>
        <p:txBody>
          <a:bodyPr/>
          <a:lstStyle/>
          <a:p>
            <a:r>
              <a:rPr lang="en-US" dirty="0"/>
              <a:t>Data Structure Review: Stack Operation</a:t>
            </a:r>
          </a:p>
        </p:txBody>
      </p:sp>
      <p:sp>
        <p:nvSpPr>
          <p:cNvPr id="3" name="Content Placeholder 2">
            <a:extLst>
              <a:ext uri="{FF2B5EF4-FFF2-40B4-BE49-F238E27FC236}">
                <a16:creationId xmlns:a16="http://schemas.microsoft.com/office/drawing/2014/main" id="{6411E095-4F42-3742-ABE9-19C232A7B874}"/>
              </a:ext>
            </a:extLst>
          </p:cNvPr>
          <p:cNvSpPr>
            <a:spLocks noGrp="1"/>
          </p:cNvSpPr>
          <p:nvPr>
            <p:ph sz="quarter" idx="16"/>
          </p:nvPr>
        </p:nvSpPr>
        <p:spPr>
          <a:xfrm>
            <a:off x="206455" y="919775"/>
            <a:ext cx="7001930" cy="5544869"/>
          </a:xfrm>
          <a:solidFill>
            <a:schemeClr val="accent4">
              <a:lumMod val="20000"/>
              <a:lumOff val="80000"/>
            </a:schemeClr>
          </a:solidFill>
          <a:ln>
            <a:solidFill>
              <a:schemeClr val="accent1"/>
            </a:solidFill>
          </a:ln>
        </p:spPr>
        <p:txBody>
          <a:bodyPr/>
          <a:lstStyle/>
          <a:p>
            <a:pPr>
              <a:lnSpc>
                <a:spcPct val="100000"/>
              </a:lnSpc>
            </a:pPr>
            <a:r>
              <a:rPr lang="en-US" altLang="en-US" dirty="0"/>
              <a:t>A Stack Implements a </a:t>
            </a:r>
            <a:r>
              <a:rPr lang="en-US" altLang="en-US" b="1" dirty="0"/>
              <a:t>last-in first-out</a:t>
            </a:r>
            <a:r>
              <a:rPr lang="en-US" altLang="en-US" dirty="0">
                <a:solidFill>
                  <a:srgbClr val="104475"/>
                </a:solidFill>
              </a:rPr>
              <a:t> </a:t>
            </a:r>
            <a:r>
              <a:rPr lang="en-US" altLang="en-US" dirty="0"/>
              <a:t>(LIFO) protocol</a:t>
            </a:r>
          </a:p>
          <a:p>
            <a:pPr>
              <a:lnSpc>
                <a:spcPct val="100000"/>
              </a:lnSpc>
            </a:pPr>
            <a:r>
              <a:rPr lang="en-US" altLang="en-US" b="1" dirty="0">
                <a:solidFill>
                  <a:srgbClr val="0070C0"/>
                </a:solidFill>
              </a:rPr>
              <a:t>Stacks</a:t>
            </a:r>
            <a:r>
              <a:rPr lang="en-US" altLang="en-US" dirty="0"/>
              <a:t> are expandable and </a:t>
            </a:r>
            <a:r>
              <a:rPr lang="en-US" altLang="en-US" b="1" u="sng" dirty="0">
                <a:solidFill>
                  <a:schemeClr val="accent5"/>
                </a:solidFill>
              </a:rPr>
              <a:t>grow downward</a:t>
            </a:r>
            <a:r>
              <a:rPr lang="en-US" altLang="en-US" b="1" dirty="0">
                <a:solidFill>
                  <a:schemeClr val="accent5"/>
                </a:solidFill>
              </a:rPr>
              <a:t> </a:t>
            </a:r>
            <a:r>
              <a:rPr lang="en-US" altLang="en-US" dirty="0">
                <a:solidFill>
                  <a:srgbClr val="0070C0"/>
                </a:solidFill>
              </a:rPr>
              <a:t>from high memory </a:t>
            </a:r>
            <a:r>
              <a:rPr lang="en-US" altLang="en-US" dirty="0"/>
              <a:t>address </a:t>
            </a:r>
            <a:r>
              <a:rPr lang="en-US" altLang="en-US" dirty="0">
                <a:solidFill>
                  <a:srgbClr val="0070C0"/>
                </a:solidFill>
              </a:rPr>
              <a:t>towards low memory</a:t>
            </a:r>
            <a:r>
              <a:rPr lang="en-US" altLang="en-US" dirty="0"/>
              <a:t> address</a:t>
            </a:r>
          </a:p>
          <a:p>
            <a:pPr>
              <a:lnSpc>
                <a:spcPct val="100000"/>
              </a:lnSpc>
            </a:pPr>
            <a:r>
              <a:rPr lang="en-US" altLang="en-US" b="1" dirty="0">
                <a:solidFill>
                  <a:srgbClr val="0070C0"/>
                </a:solidFill>
              </a:rPr>
              <a:t>Stack pointer </a:t>
            </a:r>
            <a:r>
              <a:rPr lang="en-US" altLang="en-US" b="1" u="sng" dirty="0">
                <a:solidFill>
                  <a:schemeClr val="accent5"/>
                </a:solidFill>
              </a:rPr>
              <a:t>always</a:t>
            </a:r>
            <a:r>
              <a:rPr lang="en-US" altLang="en-US" b="1" dirty="0">
                <a:solidFill>
                  <a:srgbClr val="0070C0"/>
                </a:solidFill>
              </a:rPr>
              <a:t> </a:t>
            </a:r>
            <a:r>
              <a:rPr lang="en-US" altLang="en-US" dirty="0"/>
              <a:t>points at the </a:t>
            </a:r>
            <a:r>
              <a:rPr lang="en-US" altLang="en-US" b="1" dirty="0">
                <a:solidFill>
                  <a:srgbClr val="0070C0"/>
                </a:solidFill>
              </a:rPr>
              <a:t>top of stack</a:t>
            </a:r>
          </a:p>
          <a:p>
            <a:pPr lvl="1"/>
            <a:r>
              <a:rPr lang="en-US" altLang="en-US" dirty="0"/>
              <a:t>contains the </a:t>
            </a:r>
            <a:r>
              <a:rPr lang="en-US" altLang="en-US" b="1" u="sng" dirty="0">
                <a:solidFill>
                  <a:schemeClr val="accent5"/>
                </a:solidFill>
              </a:rPr>
              <a:t>starting address</a:t>
            </a:r>
            <a:r>
              <a:rPr lang="en-US" altLang="en-US" b="1" dirty="0">
                <a:solidFill>
                  <a:schemeClr val="accent5"/>
                </a:solidFill>
              </a:rPr>
              <a:t> </a:t>
            </a:r>
            <a:r>
              <a:rPr lang="en-US" altLang="en-US" dirty="0"/>
              <a:t>of the </a:t>
            </a:r>
            <a:r>
              <a:rPr lang="en-US" altLang="en-US" b="1" u="sng" dirty="0">
                <a:solidFill>
                  <a:schemeClr val="accent5"/>
                </a:solidFill>
              </a:rPr>
              <a:t>top element</a:t>
            </a:r>
            <a:endParaRPr lang="en-US" altLang="en-US" dirty="0"/>
          </a:p>
          <a:p>
            <a:pPr>
              <a:lnSpc>
                <a:spcPct val="100000"/>
              </a:lnSpc>
            </a:pPr>
            <a:r>
              <a:rPr lang="en-US" altLang="en-US" dirty="0"/>
              <a:t>New items are </a:t>
            </a:r>
            <a:r>
              <a:rPr lang="en-US" altLang="en-US" dirty="0">
                <a:solidFill>
                  <a:schemeClr val="accent1"/>
                </a:solidFill>
              </a:rPr>
              <a:t>pushed</a:t>
            </a:r>
            <a:r>
              <a:rPr lang="en-US" altLang="en-US" dirty="0"/>
              <a:t> (</a:t>
            </a:r>
            <a:r>
              <a:rPr lang="en-US" altLang="en-US" i="1" dirty="0"/>
              <a:t>added</a:t>
            </a:r>
            <a:r>
              <a:rPr lang="en-US" altLang="en-US" dirty="0"/>
              <a:t>) onto the </a:t>
            </a:r>
            <a:r>
              <a:rPr lang="en-US" altLang="en-US" b="1" dirty="0"/>
              <a:t>top of the stack </a:t>
            </a:r>
            <a:r>
              <a:rPr lang="en-US" altLang="en-US" dirty="0"/>
              <a:t>by </a:t>
            </a:r>
            <a:r>
              <a:rPr lang="en-US" altLang="en-US" dirty="0">
                <a:solidFill>
                  <a:schemeClr val="accent1"/>
                </a:solidFill>
              </a:rPr>
              <a:t>subtracting from the stack pointer </a:t>
            </a:r>
            <a:r>
              <a:rPr lang="en-US" altLang="en-US" dirty="0"/>
              <a:t>the </a:t>
            </a:r>
            <a:r>
              <a:rPr lang="en-US" altLang="en-US" dirty="0">
                <a:solidFill>
                  <a:schemeClr val="accent1"/>
                </a:solidFill>
              </a:rPr>
              <a:t>size of the element</a:t>
            </a:r>
            <a:r>
              <a:rPr lang="en-US" altLang="en-US" dirty="0"/>
              <a:t> and then writing the element</a:t>
            </a:r>
          </a:p>
          <a:p>
            <a:pPr lvl="3"/>
            <a:endParaRPr lang="en-US" altLang="en-US" sz="2000" dirty="0"/>
          </a:p>
          <a:p>
            <a:pPr lvl="2">
              <a:lnSpc>
                <a:spcPct val="100000"/>
              </a:lnSpc>
            </a:pPr>
            <a:endParaRPr lang="en-US" altLang="en-US" sz="700" b="1" dirty="0"/>
          </a:p>
          <a:p>
            <a:pPr>
              <a:lnSpc>
                <a:spcPct val="100000"/>
              </a:lnSpc>
            </a:pPr>
            <a:r>
              <a:rPr lang="en-US" altLang="en-US" dirty="0"/>
              <a:t>Existing items are </a:t>
            </a:r>
            <a:r>
              <a:rPr lang="en-US" altLang="en-US" dirty="0">
                <a:solidFill>
                  <a:schemeClr val="accent3"/>
                </a:solidFill>
              </a:rPr>
              <a:t>popped</a:t>
            </a:r>
            <a:r>
              <a:rPr lang="en-US" altLang="en-US" dirty="0"/>
              <a:t> (</a:t>
            </a:r>
            <a:r>
              <a:rPr lang="en-US" altLang="en-US" i="1" dirty="0"/>
              <a:t>removed</a:t>
            </a:r>
            <a:r>
              <a:rPr lang="en-US" altLang="en-US" dirty="0"/>
              <a:t>) from the top of the stack by </a:t>
            </a:r>
            <a:r>
              <a:rPr lang="en-US" altLang="en-US" dirty="0">
                <a:solidFill>
                  <a:schemeClr val="accent1"/>
                </a:solidFill>
              </a:rPr>
              <a:t>adding to the stack pointer the size of the element</a:t>
            </a:r>
            <a:r>
              <a:rPr lang="en-US" altLang="en-US" dirty="0"/>
              <a:t> (leaving the </a:t>
            </a:r>
            <a:r>
              <a:rPr lang="en-US" altLang="en-US" b="1" i="1" dirty="0">
                <a:solidFill>
                  <a:schemeClr val="accent5"/>
                </a:solidFill>
              </a:rPr>
              <a:t>old contents unchanged</a:t>
            </a:r>
            <a:r>
              <a:rPr lang="en-US" altLang="en-US" dirty="0"/>
              <a:t>)</a:t>
            </a:r>
          </a:p>
        </p:txBody>
      </p:sp>
      <p:sp>
        <p:nvSpPr>
          <p:cNvPr id="67" name="TextBox 66">
            <a:extLst>
              <a:ext uri="{FF2B5EF4-FFF2-40B4-BE49-F238E27FC236}">
                <a16:creationId xmlns:a16="http://schemas.microsoft.com/office/drawing/2014/main" id="{36C6B492-0630-5A4B-8D56-7D700FBA15BE}"/>
              </a:ext>
            </a:extLst>
          </p:cNvPr>
          <p:cNvSpPr txBox="1"/>
          <p:nvPr/>
        </p:nvSpPr>
        <p:spPr>
          <a:xfrm>
            <a:off x="9212424" y="171999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8" name="TextBox 67">
            <a:extLst>
              <a:ext uri="{FF2B5EF4-FFF2-40B4-BE49-F238E27FC236}">
                <a16:creationId xmlns:a16="http://schemas.microsoft.com/office/drawing/2014/main" id="{D5C320A6-9D6C-9948-B66D-1ACC728B2B1D}"/>
              </a:ext>
            </a:extLst>
          </p:cNvPr>
          <p:cNvSpPr txBox="1"/>
          <p:nvPr/>
        </p:nvSpPr>
        <p:spPr>
          <a:xfrm>
            <a:off x="9212424" y="13198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9" name="TextBox 68">
            <a:extLst>
              <a:ext uri="{FF2B5EF4-FFF2-40B4-BE49-F238E27FC236}">
                <a16:creationId xmlns:a16="http://schemas.microsoft.com/office/drawing/2014/main" id="{93C8A163-4535-684B-ABBA-47D9519DD1F6}"/>
              </a:ext>
            </a:extLst>
          </p:cNvPr>
          <p:cNvSpPr txBox="1"/>
          <p:nvPr/>
        </p:nvSpPr>
        <p:spPr>
          <a:xfrm>
            <a:off x="9212424" y="9197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71" name="Rectangle 70">
            <a:extLst>
              <a:ext uri="{FF2B5EF4-FFF2-40B4-BE49-F238E27FC236}">
                <a16:creationId xmlns:a16="http://schemas.microsoft.com/office/drawing/2014/main" id="{6C477FC1-4767-CA48-BCA4-2A360A4A9FB1}"/>
              </a:ext>
            </a:extLst>
          </p:cNvPr>
          <p:cNvSpPr/>
          <p:nvPr/>
        </p:nvSpPr>
        <p:spPr>
          <a:xfrm>
            <a:off x="10628196" y="62385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00</a:t>
            </a:r>
          </a:p>
        </p:txBody>
      </p:sp>
      <p:sp>
        <p:nvSpPr>
          <p:cNvPr id="72" name="Rectangle 71">
            <a:extLst>
              <a:ext uri="{FF2B5EF4-FFF2-40B4-BE49-F238E27FC236}">
                <a16:creationId xmlns:a16="http://schemas.microsoft.com/office/drawing/2014/main" id="{0BC8C7A0-5D99-6840-8987-49E773ABE2D2}"/>
              </a:ext>
            </a:extLst>
          </p:cNvPr>
          <p:cNvSpPr/>
          <p:nvPr/>
        </p:nvSpPr>
        <p:spPr>
          <a:xfrm>
            <a:off x="10628196" y="58383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04</a:t>
            </a:r>
          </a:p>
        </p:txBody>
      </p:sp>
      <p:sp>
        <p:nvSpPr>
          <p:cNvPr id="73" name="Rectangle 72">
            <a:extLst>
              <a:ext uri="{FF2B5EF4-FFF2-40B4-BE49-F238E27FC236}">
                <a16:creationId xmlns:a16="http://schemas.microsoft.com/office/drawing/2014/main" id="{E31D4435-D22C-534C-BF84-A779994F3055}"/>
              </a:ext>
            </a:extLst>
          </p:cNvPr>
          <p:cNvSpPr/>
          <p:nvPr/>
        </p:nvSpPr>
        <p:spPr>
          <a:xfrm>
            <a:off x="10628196" y="54381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08</a:t>
            </a:r>
          </a:p>
        </p:txBody>
      </p:sp>
      <p:sp>
        <p:nvSpPr>
          <p:cNvPr id="74" name="Rectangle 73">
            <a:extLst>
              <a:ext uri="{FF2B5EF4-FFF2-40B4-BE49-F238E27FC236}">
                <a16:creationId xmlns:a16="http://schemas.microsoft.com/office/drawing/2014/main" id="{C80FB04B-3831-8A48-A107-1DBBC290F263}"/>
              </a:ext>
            </a:extLst>
          </p:cNvPr>
          <p:cNvSpPr/>
          <p:nvPr/>
        </p:nvSpPr>
        <p:spPr>
          <a:xfrm>
            <a:off x="10628196" y="50379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0c</a:t>
            </a:r>
          </a:p>
        </p:txBody>
      </p:sp>
      <p:sp>
        <p:nvSpPr>
          <p:cNvPr id="75" name="Rectangle 74">
            <a:extLst>
              <a:ext uri="{FF2B5EF4-FFF2-40B4-BE49-F238E27FC236}">
                <a16:creationId xmlns:a16="http://schemas.microsoft.com/office/drawing/2014/main" id="{EE3FF3D8-1F2C-CD40-8DF0-B2C3F46CF060}"/>
              </a:ext>
            </a:extLst>
          </p:cNvPr>
          <p:cNvSpPr/>
          <p:nvPr/>
        </p:nvSpPr>
        <p:spPr>
          <a:xfrm>
            <a:off x="10628196" y="46376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10</a:t>
            </a:r>
          </a:p>
        </p:txBody>
      </p:sp>
      <p:sp>
        <p:nvSpPr>
          <p:cNvPr id="76" name="Rectangle 75">
            <a:extLst>
              <a:ext uri="{FF2B5EF4-FFF2-40B4-BE49-F238E27FC236}">
                <a16:creationId xmlns:a16="http://schemas.microsoft.com/office/drawing/2014/main" id="{C3453FB4-47ED-E848-BB16-8D4A3DC3D084}"/>
              </a:ext>
            </a:extLst>
          </p:cNvPr>
          <p:cNvSpPr/>
          <p:nvPr/>
        </p:nvSpPr>
        <p:spPr>
          <a:xfrm>
            <a:off x="10628196" y="42374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14</a:t>
            </a:r>
          </a:p>
        </p:txBody>
      </p:sp>
      <p:sp>
        <p:nvSpPr>
          <p:cNvPr id="77" name="Rectangle 76">
            <a:extLst>
              <a:ext uri="{FF2B5EF4-FFF2-40B4-BE49-F238E27FC236}">
                <a16:creationId xmlns:a16="http://schemas.microsoft.com/office/drawing/2014/main" id="{CE7E9370-D93F-B04B-BB4C-D8F61943A7D4}"/>
              </a:ext>
            </a:extLst>
          </p:cNvPr>
          <p:cNvSpPr/>
          <p:nvPr/>
        </p:nvSpPr>
        <p:spPr>
          <a:xfrm>
            <a:off x="10628196" y="38372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18</a:t>
            </a:r>
          </a:p>
        </p:txBody>
      </p:sp>
      <p:sp>
        <p:nvSpPr>
          <p:cNvPr id="78" name="Rectangle 77">
            <a:extLst>
              <a:ext uri="{FF2B5EF4-FFF2-40B4-BE49-F238E27FC236}">
                <a16:creationId xmlns:a16="http://schemas.microsoft.com/office/drawing/2014/main" id="{B2694D15-6FF3-2741-B8B0-C7A6321ADDC9}"/>
              </a:ext>
            </a:extLst>
          </p:cNvPr>
          <p:cNvSpPr/>
          <p:nvPr/>
        </p:nvSpPr>
        <p:spPr>
          <a:xfrm>
            <a:off x="10628196" y="34370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1c</a:t>
            </a:r>
          </a:p>
        </p:txBody>
      </p:sp>
      <p:sp>
        <p:nvSpPr>
          <p:cNvPr id="79" name="Rectangle 78">
            <a:extLst>
              <a:ext uri="{FF2B5EF4-FFF2-40B4-BE49-F238E27FC236}">
                <a16:creationId xmlns:a16="http://schemas.microsoft.com/office/drawing/2014/main" id="{C9B5D523-2150-CD45-8364-CD90A088DFEB}"/>
              </a:ext>
            </a:extLst>
          </p:cNvPr>
          <p:cNvSpPr/>
          <p:nvPr/>
        </p:nvSpPr>
        <p:spPr>
          <a:xfrm>
            <a:off x="10628196" y="30367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20</a:t>
            </a:r>
          </a:p>
        </p:txBody>
      </p:sp>
      <p:sp>
        <p:nvSpPr>
          <p:cNvPr id="80" name="Rectangle 79">
            <a:extLst>
              <a:ext uri="{FF2B5EF4-FFF2-40B4-BE49-F238E27FC236}">
                <a16:creationId xmlns:a16="http://schemas.microsoft.com/office/drawing/2014/main" id="{7C0F8E58-27F0-E84D-88B7-93FB495A277F}"/>
              </a:ext>
            </a:extLst>
          </p:cNvPr>
          <p:cNvSpPr/>
          <p:nvPr/>
        </p:nvSpPr>
        <p:spPr>
          <a:xfrm>
            <a:off x="10628196" y="26365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24</a:t>
            </a:r>
          </a:p>
        </p:txBody>
      </p:sp>
      <p:sp>
        <p:nvSpPr>
          <p:cNvPr id="81" name="Rectangle 80">
            <a:extLst>
              <a:ext uri="{FF2B5EF4-FFF2-40B4-BE49-F238E27FC236}">
                <a16:creationId xmlns:a16="http://schemas.microsoft.com/office/drawing/2014/main" id="{B4AC68C5-1C4D-4941-85DC-6F7E97063A78}"/>
              </a:ext>
            </a:extLst>
          </p:cNvPr>
          <p:cNvSpPr/>
          <p:nvPr/>
        </p:nvSpPr>
        <p:spPr>
          <a:xfrm>
            <a:off x="10628196" y="22363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28</a:t>
            </a:r>
          </a:p>
        </p:txBody>
      </p:sp>
      <p:sp>
        <p:nvSpPr>
          <p:cNvPr id="82" name="Rectangle 81">
            <a:extLst>
              <a:ext uri="{FF2B5EF4-FFF2-40B4-BE49-F238E27FC236}">
                <a16:creationId xmlns:a16="http://schemas.microsoft.com/office/drawing/2014/main" id="{FC568ED9-2322-624C-8482-8E44588EED83}"/>
              </a:ext>
            </a:extLst>
          </p:cNvPr>
          <p:cNvSpPr/>
          <p:nvPr/>
        </p:nvSpPr>
        <p:spPr>
          <a:xfrm>
            <a:off x="10628196" y="18361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2c</a:t>
            </a:r>
          </a:p>
        </p:txBody>
      </p:sp>
      <p:sp>
        <p:nvSpPr>
          <p:cNvPr id="83" name="Rectangle 82">
            <a:extLst>
              <a:ext uri="{FF2B5EF4-FFF2-40B4-BE49-F238E27FC236}">
                <a16:creationId xmlns:a16="http://schemas.microsoft.com/office/drawing/2014/main" id="{24051935-814F-0A4C-9EFB-2CED02D81C51}"/>
              </a:ext>
            </a:extLst>
          </p:cNvPr>
          <p:cNvSpPr/>
          <p:nvPr/>
        </p:nvSpPr>
        <p:spPr>
          <a:xfrm>
            <a:off x="10628196" y="14358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30</a:t>
            </a:r>
          </a:p>
        </p:txBody>
      </p:sp>
      <p:sp>
        <p:nvSpPr>
          <p:cNvPr id="84" name="Rectangle 83">
            <a:extLst>
              <a:ext uri="{FF2B5EF4-FFF2-40B4-BE49-F238E27FC236}">
                <a16:creationId xmlns:a16="http://schemas.microsoft.com/office/drawing/2014/main" id="{7D72C574-FF91-B645-9A7B-69D8E280AF08}"/>
              </a:ext>
            </a:extLst>
          </p:cNvPr>
          <p:cNvSpPr/>
          <p:nvPr/>
        </p:nvSpPr>
        <p:spPr>
          <a:xfrm>
            <a:off x="10628196" y="10356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34</a:t>
            </a:r>
          </a:p>
        </p:txBody>
      </p:sp>
      <p:sp>
        <p:nvSpPr>
          <p:cNvPr id="85" name="TextBox 84">
            <a:extLst>
              <a:ext uri="{FF2B5EF4-FFF2-40B4-BE49-F238E27FC236}">
                <a16:creationId xmlns:a16="http://schemas.microsoft.com/office/drawing/2014/main" id="{0450E742-07C0-5846-9276-50220E717352}"/>
              </a:ext>
            </a:extLst>
          </p:cNvPr>
          <p:cNvSpPr txBox="1"/>
          <p:nvPr/>
        </p:nvSpPr>
        <p:spPr>
          <a:xfrm>
            <a:off x="9385029" y="552362"/>
            <a:ext cx="1056700" cy="369332"/>
          </a:xfrm>
          <a:prstGeom prst="rect">
            <a:avLst/>
          </a:prstGeom>
          <a:noFill/>
        </p:spPr>
        <p:txBody>
          <a:bodyPr wrap="none" rtlCol="0">
            <a:spAutoFit/>
          </a:bodyPr>
          <a:lstStyle/>
          <a:p>
            <a:r>
              <a:rPr lang="en-US" dirty="0">
                <a:solidFill>
                  <a:srgbClr val="0070C0"/>
                </a:solidFill>
              </a:rPr>
              <a:t>contents</a:t>
            </a:r>
          </a:p>
        </p:txBody>
      </p:sp>
      <p:sp>
        <p:nvSpPr>
          <p:cNvPr id="86" name="TextBox 85">
            <a:extLst>
              <a:ext uri="{FF2B5EF4-FFF2-40B4-BE49-F238E27FC236}">
                <a16:creationId xmlns:a16="http://schemas.microsoft.com/office/drawing/2014/main" id="{C8DA5927-A771-B448-B6C1-A0B483B2A00F}"/>
              </a:ext>
            </a:extLst>
          </p:cNvPr>
          <p:cNvSpPr txBox="1"/>
          <p:nvPr/>
        </p:nvSpPr>
        <p:spPr>
          <a:xfrm>
            <a:off x="10348990" y="272806"/>
            <a:ext cx="1975766" cy="338554"/>
          </a:xfrm>
          <a:prstGeom prst="rect">
            <a:avLst/>
          </a:prstGeom>
          <a:noFill/>
        </p:spPr>
        <p:txBody>
          <a:bodyPr wrap="square" rtlCol="0">
            <a:spAutoFit/>
          </a:bodyPr>
          <a:lstStyle/>
          <a:p>
            <a:r>
              <a:rPr lang="en-US" sz="1600" dirty="0">
                <a:solidFill>
                  <a:srgbClr val="0070C0"/>
                </a:solidFill>
              </a:rPr>
              <a:t>High Word address</a:t>
            </a:r>
          </a:p>
        </p:txBody>
      </p:sp>
      <p:sp>
        <p:nvSpPr>
          <p:cNvPr id="98" name="TextBox 97">
            <a:extLst>
              <a:ext uri="{FF2B5EF4-FFF2-40B4-BE49-F238E27FC236}">
                <a16:creationId xmlns:a16="http://schemas.microsoft.com/office/drawing/2014/main" id="{AF4F5E4E-8879-5348-8BFE-33F87CEFB5DE}"/>
              </a:ext>
            </a:extLst>
          </p:cNvPr>
          <p:cNvSpPr txBox="1"/>
          <p:nvPr/>
        </p:nvSpPr>
        <p:spPr>
          <a:xfrm>
            <a:off x="9212424" y="291949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99" name="TextBox 98">
            <a:extLst>
              <a:ext uri="{FF2B5EF4-FFF2-40B4-BE49-F238E27FC236}">
                <a16:creationId xmlns:a16="http://schemas.microsoft.com/office/drawing/2014/main" id="{4848B3F7-4595-4349-AEB1-F76B02AFC623}"/>
              </a:ext>
            </a:extLst>
          </p:cNvPr>
          <p:cNvSpPr txBox="1"/>
          <p:nvPr/>
        </p:nvSpPr>
        <p:spPr>
          <a:xfrm>
            <a:off x="9212424" y="25193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0" name="TextBox 99">
            <a:extLst>
              <a:ext uri="{FF2B5EF4-FFF2-40B4-BE49-F238E27FC236}">
                <a16:creationId xmlns:a16="http://schemas.microsoft.com/office/drawing/2014/main" id="{72F94DAE-87E4-624A-94C1-D2B9F6439106}"/>
              </a:ext>
            </a:extLst>
          </p:cNvPr>
          <p:cNvSpPr txBox="1"/>
          <p:nvPr/>
        </p:nvSpPr>
        <p:spPr>
          <a:xfrm>
            <a:off x="9212424" y="21192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1" name="TextBox 100">
            <a:extLst>
              <a:ext uri="{FF2B5EF4-FFF2-40B4-BE49-F238E27FC236}">
                <a16:creationId xmlns:a16="http://schemas.microsoft.com/office/drawing/2014/main" id="{6CA8CC6E-5621-D74C-9BEE-9D627C14B003}"/>
              </a:ext>
            </a:extLst>
          </p:cNvPr>
          <p:cNvSpPr txBox="1"/>
          <p:nvPr/>
        </p:nvSpPr>
        <p:spPr>
          <a:xfrm>
            <a:off x="9212424" y="41189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2" name="TextBox 101">
            <a:extLst>
              <a:ext uri="{FF2B5EF4-FFF2-40B4-BE49-F238E27FC236}">
                <a16:creationId xmlns:a16="http://schemas.microsoft.com/office/drawing/2014/main" id="{B3040CED-C902-FB48-A450-D482F6BBEB44}"/>
              </a:ext>
            </a:extLst>
          </p:cNvPr>
          <p:cNvSpPr txBox="1"/>
          <p:nvPr/>
        </p:nvSpPr>
        <p:spPr>
          <a:xfrm>
            <a:off x="9212424" y="37188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3" name="TextBox 102">
            <a:extLst>
              <a:ext uri="{FF2B5EF4-FFF2-40B4-BE49-F238E27FC236}">
                <a16:creationId xmlns:a16="http://schemas.microsoft.com/office/drawing/2014/main" id="{5CBFB30F-A8BB-F048-A8AA-44303208B703}"/>
              </a:ext>
            </a:extLst>
          </p:cNvPr>
          <p:cNvSpPr txBox="1"/>
          <p:nvPr/>
        </p:nvSpPr>
        <p:spPr>
          <a:xfrm>
            <a:off x="9212424" y="33187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4" name="TextBox 103">
            <a:extLst>
              <a:ext uri="{FF2B5EF4-FFF2-40B4-BE49-F238E27FC236}">
                <a16:creationId xmlns:a16="http://schemas.microsoft.com/office/drawing/2014/main" id="{4AD53894-0B7B-0C47-99A1-9CC211D38186}"/>
              </a:ext>
            </a:extLst>
          </p:cNvPr>
          <p:cNvSpPr txBox="1"/>
          <p:nvPr/>
        </p:nvSpPr>
        <p:spPr>
          <a:xfrm>
            <a:off x="9212424" y="53184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5" name="TextBox 104">
            <a:extLst>
              <a:ext uri="{FF2B5EF4-FFF2-40B4-BE49-F238E27FC236}">
                <a16:creationId xmlns:a16="http://schemas.microsoft.com/office/drawing/2014/main" id="{866DE50C-6720-C34A-AD3A-C0DA5381A9AD}"/>
              </a:ext>
            </a:extLst>
          </p:cNvPr>
          <p:cNvSpPr txBox="1"/>
          <p:nvPr/>
        </p:nvSpPr>
        <p:spPr>
          <a:xfrm>
            <a:off x="9212424" y="49183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6" name="TextBox 105">
            <a:extLst>
              <a:ext uri="{FF2B5EF4-FFF2-40B4-BE49-F238E27FC236}">
                <a16:creationId xmlns:a16="http://schemas.microsoft.com/office/drawing/2014/main" id="{CE54DCD5-C5D6-6E44-B3A8-8CE883BC2FD3}"/>
              </a:ext>
            </a:extLst>
          </p:cNvPr>
          <p:cNvSpPr txBox="1"/>
          <p:nvPr/>
        </p:nvSpPr>
        <p:spPr>
          <a:xfrm>
            <a:off x="9212424" y="451826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8" name="TextBox 107">
            <a:extLst>
              <a:ext uri="{FF2B5EF4-FFF2-40B4-BE49-F238E27FC236}">
                <a16:creationId xmlns:a16="http://schemas.microsoft.com/office/drawing/2014/main" id="{1BAA591D-71B4-F543-B11D-B3B41D1D7BC5}"/>
              </a:ext>
            </a:extLst>
          </p:cNvPr>
          <p:cNvSpPr txBox="1"/>
          <p:nvPr/>
        </p:nvSpPr>
        <p:spPr>
          <a:xfrm>
            <a:off x="9212424" y="61178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9" name="TextBox 108">
            <a:extLst>
              <a:ext uri="{FF2B5EF4-FFF2-40B4-BE49-F238E27FC236}">
                <a16:creationId xmlns:a16="http://schemas.microsoft.com/office/drawing/2014/main" id="{5310AB60-335B-3D4A-AF3F-88444580E543}"/>
              </a:ext>
            </a:extLst>
          </p:cNvPr>
          <p:cNvSpPr txBox="1"/>
          <p:nvPr/>
        </p:nvSpPr>
        <p:spPr>
          <a:xfrm>
            <a:off x="9212424" y="571775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grpSp>
        <p:nvGrpSpPr>
          <p:cNvPr id="7" name="Group 6">
            <a:extLst>
              <a:ext uri="{FF2B5EF4-FFF2-40B4-BE49-F238E27FC236}">
                <a16:creationId xmlns:a16="http://schemas.microsoft.com/office/drawing/2014/main" id="{FC115F96-0006-2242-84A7-B5FAA7C12D9E}"/>
              </a:ext>
            </a:extLst>
          </p:cNvPr>
          <p:cNvGrpSpPr/>
          <p:nvPr/>
        </p:nvGrpSpPr>
        <p:grpSpPr>
          <a:xfrm>
            <a:off x="7406948" y="1900316"/>
            <a:ext cx="1791614" cy="369332"/>
            <a:chOff x="7140062" y="1164753"/>
            <a:chExt cx="1791614" cy="369332"/>
          </a:xfrm>
        </p:grpSpPr>
        <p:sp>
          <p:nvSpPr>
            <p:cNvPr id="5" name="TextBox 4">
              <a:extLst>
                <a:ext uri="{FF2B5EF4-FFF2-40B4-BE49-F238E27FC236}">
                  <a16:creationId xmlns:a16="http://schemas.microsoft.com/office/drawing/2014/main" id="{ECE37146-4FCB-504C-B608-B82EAC43A90F}"/>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6" name="Right Arrow 5">
              <a:extLst>
                <a:ext uri="{FF2B5EF4-FFF2-40B4-BE49-F238E27FC236}">
                  <a16:creationId xmlns:a16="http://schemas.microsoft.com/office/drawing/2014/main" id="{E8B64764-3E30-AB4D-9F21-5BFC621B34AF}"/>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B2B1FB45-5EDA-5145-8F99-7CDC97904075}"/>
              </a:ext>
            </a:extLst>
          </p:cNvPr>
          <p:cNvGrpSpPr/>
          <p:nvPr/>
        </p:nvGrpSpPr>
        <p:grpSpPr>
          <a:xfrm>
            <a:off x="1914253" y="3986922"/>
            <a:ext cx="3424289" cy="631957"/>
            <a:chOff x="7096083" y="1182268"/>
            <a:chExt cx="3424289" cy="631957"/>
          </a:xfrm>
          <a:solidFill>
            <a:schemeClr val="accent4">
              <a:lumMod val="20000"/>
              <a:lumOff val="80000"/>
            </a:schemeClr>
          </a:solidFill>
        </p:grpSpPr>
        <p:sp>
          <p:nvSpPr>
            <p:cNvPr id="111" name="TextBox 110">
              <a:extLst>
                <a:ext uri="{FF2B5EF4-FFF2-40B4-BE49-F238E27FC236}">
                  <a16:creationId xmlns:a16="http://schemas.microsoft.com/office/drawing/2014/main" id="{B4158AA6-A1D6-0748-8C4A-432E22D1A7E1}"/>
                </a:ext>
              </a:extLst>
            </p:cNvPr>
            <p:cNvSpPr txBox="1"/>
            <p:nvPr/>
          </p:nvSpPr>
          <p:spPr>
            <a:xfrm>
              <a:off x="7096083" y="1182268"/>
              <a:ext cx="3424289" cy="369332"/>
            </a:xfrm>
            <a:prstGeom prst="rect">
              <a:avLst/>
            </a:prstGeom>
            <a:solidFill>
              <a:schemeClr val="bg1">
                <a:lumMod val="95000"/>
              </a:schemeClr>
            </a:solidFill>
            <a:ln>
              <a:solidFill>
                <a:schemeClr val="accent1"/>
              </a:solidFill>
            </a:ln>
          </p:spPr>
          <p:txBody>
            <a:bodyPr wrap="square" rtlCol="0">
              <a:spAutoFit/>
            </a:bodyPr>
            <a:lstStyle/>
            <a:p>
              <a:r>
                <a:rPr lang="en-US" dirty="0">
                  <a:solidFill>
                    <a:srgbClr val="0070C0"/>
                  </a:solidFill>
                </a:rPr>
                <a:t>push (</a:t>
              </a:r>
              <a:r>
                <a:rPr lang="en-US" dirty="0" err="1">
                  <a:solidFill>
                    <a:srgbClr val="0070C0"/>
                  </a:solidFill>
                </a:rPr>
                <a:t>sp</a:t>
              </a:r>
              <a:r>
                <a:rPr lang="en-US" dirty="0">
                  <a:solidFill>
                    <a:srgbClr val="0070C0"/>
                  </a:solidFill>
                </a:rPr>
                <a:t> - element size) &amp; write</a:t>
              </a:r>
            </a:p>
          </p:txBody>
        </p:sp>
        <p:sp>
          <p:nvSpPr>
            <p:cNvPr id="112" name="Right Arrow 111">
              <a:extLst>
                <a:ext uri="{FF2B5EF4-FFF2-40B4-BE49-F238E27FC236}">
                  <a16:creationId xmlns:a16="http://schemas.microsoft.com/office/drawing/2014/main" id="{02114021-6965-E541-8CBF-9542E9E6FA52}"/>
                </a:ext>
              </a:extLst>
            </p:cNvPr>
            <p:cNvSpPr/>
            <p:nvPr/>
          </p:nvSpPr>
          <p:spPr>
            <a:xfrm rot="5400000">
              <a:off x="8553855" y="1587354"/>
              <a:ext cx="253686"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00884534-DF6F-6542-B833-7FD903A95728}"/>
              </a:ext>
            </a:extLst>
          </p:cNvPr>
          <p:cNvGrpSpPr/>
          <p:nvPr/>
        </p:nvGrpSpPr>
        <p:grpSpPr>
          <a:xfrm>
            <a:off x="2298557" y="5538838"/>
            <a:ext cx="2655680" cy="623217"/>
            <a:chOff x="6734696" y="920134"/>
            <a:chExt cx="2655680" cy="623217"/>
          </a:xfrm>
          <a:solidFill>
            <a:schemeClr val="accent4">
              <a:lumMod val="20000"/>
              <a:lumOff val="80000"/>
            </a:schemeClr>
          </a:solidFill>
        </p:grpSpPr>
        <p:sp>
          <p:nvSpPr>
            <p:cNvPr id="114" name="TextBox 113">
              <a:extLst>
                <a:ext uri="{FF2B5EF4-FFF2-40B4-BE49-F238E27FC236}">
                  <a16:creationId xmlns:a16="http://schemas.microsoft.com/office/drawing/2014/main" id="{D57F002A-634A-CB4A-92A0-13A98676C0E4}"/>
                </a:ext>
              </a:extLst>
            </p:cNvPr>
            <p:cNvSpPr txBox="1"/>
            <p:nvPr/>
          </p:nvSpPr>
          <p:spPr>
            <a:xfrm>
              <a:off x="6734696" y="1174019"/>
              <a:ext cx="2655680" cy="369332"/>
            </a:xfrm>
            <a:prstGeom prst="rect">
              <a:avLst/>
            </a:prstGeom>
            <a:solidFill>
              <a:schemeClr val="bg1">
                <a:lumMod val="95000"/>
              </a:schemeClr>
            </a:solidFill>
            <a:ln>
              <a:solidFill>
                <a:schemeClr val="accent1"/>
              </a:solidFill>
            </a:ln>
          </p:spPr>
          <p:txBody>
            <a:bodyPr wrap="square" rtlCol="0">
              <a:spAutoFit/>
            </a:bodyPr>
            <a:lstStyle/>
            <a:p>
              <a:pPr algn="ctr"/>
              <a:r>
                <a:rPr lang="en-US" dirty="0">
                  <a:solidFill>
                    <a:srgbClr val="0070C0"/>
                  </a:solidFill>
                </a:rPr>
                <a:t>pop (</a:t>
              </a:r>
              <a:r>
                <a:rPr lang="en-US" dirty="0" err="1">
                  <a:solidFill>
                    <a:srgbClr val="0070C0"/>
                  </a:solidFill>
                </a:rPr>
                <a:t>sp</a:t>
              </a:r>
              <a:r>
                <a:rPr lang="en-US" dirty="0">
                  <a:solidFill>
                    <a:srgbClr val="0070C0"/>
                  </a:solidFill>
                </a:rPr>
                <a:t> + element size)</a:t>
              </a:r>
            </a:p>
          </p:txBody>
        </p:sp>
        <p:sp>
          <p:nvSpPr>
            <p:cNvPr id="115" name="Right Arrow 114">
              <a:extLst>
                <a:ext uri="{FF2B5EF4-FFF2-40B4-BE49-F238E27FC236}">
                  <a16:creationId xmlns:a16="http://schemas.microsoft.com/office/drawing/2014/main" id="{BDE6CA97-214A-1449-BB7C-618050B0F9DC}"/>
                </a:ext>
              </a:extLst>
            </p:cNvPr>
            <p:cNvSpPr/>
            <p:nvPr/>
          </p:nvSpPr>
          <p:spPr>
            <a:xfrm rot="16200000">
              <a:off x="7944532" y="938110"/>
              <a:ext cx="236008"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1166EDBD-42A0-864A-B583-DDFA61F87AAD}"/>
              </a:ext>
            </a:extLst>
          </p:cNvPr>
          <p:cNvGrpSpPr/>
          <p:nvPr/>
        </p:nvGrpSpPr>
        <p:grpSpPr>
          <a:xfrm>
            <a:off x="7406948" y="2311918"/>
            <a:ext cx="1791614" cy="369332"/>
            <a:chOff x="7140062" y="1164753"/>
            <a:chExt cx="1791614" cy="369332"/>
          </a:xfrm>
        </p:grpSpPr>
        <p:sp>
          <p:nvSpPr>
            <p:cNvPr id="117" name="TextBox 116">
              <a:extLst>
                <a:ext uri="{FF2B5EF4-FFF2-40B4-BE49-F238E27FC236}">
                  <a16:creationId xmlns:a16="http://schemas.microsoft.com/office/drawing/2014/main" id="{C4B0A547-DAB3-9F47-836E-77D7AA79EDD7}"/>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18" name="Right Arrow 117">
              <a:extLst>
                <a:ext uri="{FF2B5EF4-FFF2-40B4-BE49-F238E27FC236}">
                  <a16:creationId xmlns:a16="http://schemas.microsoft.com/office/drawing/2014/main" id="{80DCAD7A-0AE5-D649-9F5A-52487C12658C}"/>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 118">
            <a:extLst>
              <a:ext uri="{FF2B5EF4-FFF2-40B4-BE49-F238E27FC236}">
                <a16:creationId xmlns:a16="http://schemas.microsoft.com/office/drawing/2014/main" id="{402687CF-06EA-B54B-81E1-8D35C3700BF6}"/>
              </a:ext>
            </a:extLst>
          </p:cNvPr>
          <p:cNvGrpSpPr/>
          <p:nvPr/>
        </p:nvGrpSpPr>
        <p:grpSpPr>
          <a:xfrm>
            <a:off x="7406948" y="2714803"/>
            <a:ext cx="1791614" cy="369332"/>
            <a:chOff x="7140062" y="1164753"/>
            <a:chExt cx="1791614" cy="369332"/>
          </a:xfrm>
        </p:grpSpPr>
        <p:sp>
          <p:nvSpPr>
            <p:cNvPr id="120" name="TextBox 119">
              <a:extLst>
                <a:ext uri="{FF2B5EF4-FFF2-40B4-BE49-F238E27FC236}">
                  <a16:creationId xmlns:a16="http://schemas.microsoft.com/office/drawing/2014/main" id="{ED461EBA-5362-7441-B619-966E873B9C98}"/>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1" name="Right Arrow 120">
              <a:extLst>
                <a:ext uri="{FF2B5EF4-FFF2-40B4-BE49-F238E27FC236}">
                  <a16:creationId xmlns:a16="http://schemas.microsoft.com/office/drawing/2014/main" id="{7A5AE5F9-0F9E-C348-B39E-73975CEEE3F9}"/>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2" name="Group 121">
            <a:extLst>
              <a:ext uri="{FF2B5EF4-FFF2-40B4-BE49-F238E27FC236}">
                <a16:creationId xmlns:a16="http://schemas.microsoft.com/office/drawing/2014/main" id="{1527FED1-0E35-6146-9E28-63B389D75652}"/>
              </a:ext>
            </a:extLst>
          </p:cNvPr>
          <p:cNvGrpSpPr/>
          <p:nvPr/>
        </p:nvGrpSpPr>
        <p:grpSpPr>
          <a:xfrm>
            <a:off x="7407878" y="2315873"/>
            <a:ext cx="1791614" cy="369332"/>
            <a:chOff x="7140062" y="1164753"/>
            <a:chExt cx="1791614" cy="369332"/>
          </a:xfrm>
        </p:grpSpPr>
        <p:sp>
          <p:nvSpPr>
            <p:cNvPr id="123" name="TextBox 122">
              <a:extLst>
                <a:ext uri="{FF2B5EF4-FFF2-40B4-BE49-F238E27FC236}">
                  <a16:creationId xmlns:a16="http://schemas.microsoft.com/office/drawing/2014/main" id="{2C3ECC03-AF1F-8847-A398-B5BF318FC90C}"/>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4" name="Right Arrow 123">
              <a:extLst>
                <a:ext uri="{FF2B5EF4-FFF2-40B4-BE49-F238E27FC236}">
                  <a16:creationId xmlns:a16="http://schemas.microsoft.com/office/drawing/2014/main" id="{60B24CAA-BA9C-CF43-868A-7A53F43ECB13}"/>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28636023-E3CB-B64D-8401-12ABDBCBB6F4}"/>
              </a:ext>
            </a:extLst>
          </p:cNvPr>
          <p:cNvGrpSpPr/>
          <p:nvPr/>
        </p:nvGrpSpPr>
        <p:grpSpPr>
          <a:xfrm>
            <a:off x="7406018" y="1909033"/>
            <a:ext cx="1791614" cy="369332"/>
            <a:chOff x="7140062" y="1164753"/>
            <a:chExt cx="1791614" cy="369332"/>
          </a:xfrm>
        </p:grpSpPr>
        <p:sp>
          <p:nvSpPr>
            <p:cNvPr id="126" name="TextBox 125">
              <a:extLst>
                <a:ext uri="{FF2B5EF4-FFF2-40B4-BE49-F238E27FC236}">
                  <a16:creationId xmlns:a16="http://schemas.microsoft.com/office/drawing/2014/main" id="{DF4FAB77-317C-3B40-9346-6BC9FF18D5C5}"/>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7" name="Right Arrow 126">
              <a:extLst>
                <a:ext uri="{FF2B5EF4-FFF2-40B4-BE49-F238E27FC236}">
                  <a16:creationId xmlns:a16="http://schemas.microsoft.com/office/drawing/2014/main" id="{7FC091EF-42AA-2842-A4E1-1C570C5F06C7}"/>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D3E3D76F-2099-9D4F-ACAC-5CD4DC2AB5AE}"/>
              </a:ext>
            </a:extLst>
          </p:cNvPr>
          <p:cNvSpPr txBox="1"/>
          <p:nvPr/>
        </p:nvSpPr>
        <p:spPr>
          <a:xfrm>
            <a:off x="9564825" y="1734549"/>
            <a:ext cx="825867" cy="369332"/>
          </a:xfrm>
          <a:prstGeom prst="rect">
            <a:avLst/>
          </a:prstGeom>
          <a:noFill/>
        </p:spPr>
        <p:txBody>
          <a:bodyPr wrap="none" rtlCol="0">
            <a:spAutoFit/>
          </a:bodyPr>
          <a:lstStyle/>
          <a:p>
            <a:r>
              <a:rPr lang="en-US" b="1" dirty="0">
                <a:solidFill>
                  <a:srgbClr val="0070C0"/>
                </a:solidFill>
              </a:rPr>
              <a:t>0x100</a:t>
            </a:r>
          </a:p>
        </p:txBody>
      </p:sp>
      <p:sp>
        <p:nvSpPr>
          <p:cNvPr id="128" name="TextBox 127">
            <a:extLst>
              <a:ext uri="{FF2B5EF4-FFF2-40B4-BE49-F238E27FC236}">
                <a16:creationId xmlns:a16="http://schemas.microsoft.com/office/drawing/2014/main" id="{A49F3CA1-1497-C54F-9675-CE39225EFE5C}"/>
              </a:ext>
            </a:extLst>
          </p:cNvPr>
          <p:cNvSpPr txBox="1"/>
          <p:nvPr/>
        </p:nvSpPr>
        <p:spPr>
          <a:xfrm>
            <a:off x="9523123" y="2165019"/>
            <a:ext cx="825867" cy="369332"/>
          </a:xfrm>
          <a:prstGeom prst="rect">
            <a:avLst/>
          </a:prstGeom>
          <a:noFill/>
        </p:spPr>
        <p:txBody>
          <a:bodyPr wrap="none" rtlCol="0">
            <a:spAutoFit/>
          </a:bodyPr>
          <a:lstStyle/>
          <a:p>
            <a:r>
              <a:rPr lang="en-US" b="1" dirty="0">
                <a:solidFill>
                  <a:srgbClr val="0070C0"/>
                </a:solidFill>
              </a:rPr>
              <a:t>0x101</a:t>
            </a:r>
          </a:p>
        </p:txBody>
      </p:sp>
      <p:sp>
        <p:nvSpPr>
          <p:cNvPr id="129" name="TextBox 128">
            <a:extLst>
              <a:ext uri="{FF2B5EF4-FFF2-40B4-BE49-F238E27FC236}">
                <a16:creationId xmlns:a16="http://schemas.microsoft.com/office/drawing/2014/main" id="{3069A7F1-1D13-EB41-9304-4F57CB2EF2C1}"/>
              </a:ext>
            </a:extLst>
          </p:cNvPr>
          <p:cNvSpPr txBox="1"/>
          <p:nvPr/>
        </p:nvSpPr>
        <p:spPr>
          <a:xfrm>
            <a:off x="9561329" y="2579265"/>
            <a:ext cx="825867" cy="369332"/>
          </a:xfrm>
          <a:prstGeom prst="rect">
            <a:avLst/>
          </a:prstGeom>
          <a:noFill/>
        </p:spPr>
        <p:txBody>
          <a:bodyPr wrap="none" rtlCol="0">
            <a:spAutoFit/>
          </a:bodyPr>
          <a:lstStyle/>
          <a:p>
            <a:r>
              <a:rPr lang="en-US" b="1" dirty="0">
                <a:solidFill>
                  <a:srgbClr val="0070C0"/>
                </a:solidFill>
              </a:rPr>
              <a:t>0x102</a:t>
            </a:r>
          </a:p>
        </p:txBody>
      </p:sp>
      <p:grpSp>
        <p:nvGrpSpPr>
          <p:cNvPr id="13" name="Group 12">
            <a:extLst>
              <a:ext uri="{FF2B5EF4-FFF2-40B4-BE49-F238E27FC236}">
                <a16:creationId xmlns:a16="http://schemas.microsoft.com/office/drawing/2014/main" id="{3136E0DE-FB1D-C040-9A3C-A1AD00CDD2A8}"/>
              </a:ext>
            </a:extLst>
          </p:cNvPr>
          <p:cNvGrpSpPr/>
          <p:nvPr/>
        </p:nvGrpSpPr>
        <p:grpSpPr>
          <a:xfrm>
            <a:off x="8285146" y="2161387"/>
            <a:ext cx="904248" cy="730955"/>
            <a:chOff x="7338252" y="4118985"/>
            <a:chExt cx="904248" cy="730955"/>
          </a:xfrm>
        </p:grpSpPr>
        <p:sp>
          <p:nvSpPr>
            <p:cNvPr id="11" name="Left Brace 10">
              <a:extLst>
                <a:ext uri="{FF2B5EF4-FFF2-40B4-BE49-F238E27FC236}">
                  <a16:creationId xmlns:a16="http://schemas.microsoft.com/office/drawing/2014/main" id="{B16C67D7-B3C0-9F45-9C80-30F3F2F80231}"/>
                </a:ext>
              </a:extLst>
            </p:cNvPr>
            <p:cNvSpPr/>
            <p:nvPr/>
          </p:nvSpPr>
          <p:spPr>
            <a:xfrm>
              <a:off x="7935871" y="4118985"/>
              <a:ext cx="306629" cy="73095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extBox 11">
              <a:extLst>
                <a:ext uri="{FF2B5EF4-FFF2-40B4-BE49-F238E27FC236}">
                  <a16:creationId xmlns:a16="http://schemas.microsoft.com/office/drawing/2014/main" id="{5AEF7AE7-5634-514D-938C-1AD0E45559E5}"/>
                </a:ext>
              </a:extLst>
            </p:cNvPr>
            <p:cNvSpPr txBox="1"/>
            <p:nvPr/>
          </p:nvSpPr>
          <p:spPr>
            <a:xfrm>
              <a:off x="7338252" y="4268418"/>
              <a:ext cx="811382" cy="430887"/>
            </a:xfrm>
            <a:prstGeom prst="rect">
              <a:avLst/>
            </a:prstGeom>
            <a:noFill/>
          </p:spPr>
          <p:txBody>
            <a:bodyPr wrap="square" rtlCol="0">
              <a:spAutoFit/>
            </a:bodyPr>
            <a:lstStyle/>
            <a:p>
              <a:r>
                <a:rPr lang="en-US" sz="1100" b="1" dirty="0">
                  <a:solidFill>
                    <a:srgbClr val="0070C0"/>
                  </a:solidFill>
                </a:rPr>
                <a:t>eligible for reuse</a:t>
              </a:r>
            </a:p>
          </p:txBody>
        </p:sp>
      </p:grpSp>
      <p:grpSp>
        <p:nvGrpSpPr>
          <p:cNvPr id="130" name="Group 129">
            <a:extLst>
              <a:ext uri="{FF2B5EF4-FFF2-40B4-BE49-F238E27FC236}">
                <a16:creationId xmlns:a16="http://schemas.microsoft.com/office/drawing/2014/main" id="{46E40C94-CDDB-5C42-BB3F-5521FBC87DA1}"/>
              </a:ext>
            </a:extLst>
          </p:cNvPr>
          <p:cNvGrpSpPr/>
          <p:nvPr/>
        </p:nvGrpSpPr>
        <p:grpSpPr>
          <a:xfrm>
            <a:off x="7850740" y="2537055"/>
            <a:ext cx="1490089" cy="413910"/>
            <a:chOff x="6871204" y="4480608"/>
            <a:chExt cx="1490089" cy="413910"/>
          </a:xfrm>
        </p:grpSpPr>
        <p:sp>
          <p:nvSpPr>
            <p:cNvPr id="131" name="Left Brace 130">
              <a:extLst>
                <a:ext uri="{FF2B5EF4-FFF2-40B4-BE49-F238E27FC236}">
                  <a16:creationId xmlns:a16="http://schemas.microsoft.com/office/drawing/2014/main" id="{4E73274B-B902-8C49-8016-C2858DDF749E}"/>
                </a:ext>
              </a:extLst>
            </p:cNvPr>
            <p:cNvSpPr/>
            <p:nvPr/>
          </p:nvSpPr>
          <p:spPr>
            <a:xfrm>
              <a:off x="7935871" y="4480608"/>
              <a:ext cx="309164" cy="369332"/>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2" name="TextBox 131">
              <a:extLst>
                <a:ext uri="{FF2B5EF4-FFF2-40B4-BE49-F238E27FC236}">
                  <a16:creationId xmlns:a16="http://schemas.microsoft.com/office/drawing/2014/main" id="{229265F1-A855-A040-887B-126F333C8AED}"/>
                </a:ext>
              </a:extLst>
            </p:cNvPr>
            <p:cNvSpPr txBox="1"/>
            <p:nvPr/>
          </p:nvSpPr>
          <p:spPr>
            <a:xfrm>
              <a:off x="6871204" y="4632908"/>
              <a:ext cx="1490089" cy="261610"/>
            </a:xfrm>
            <a:prstGeom prst="rect">
              <a:avLst/>
            </a:prstGeom>
            <a:noFill/>
          </p:spPr>
          <p:txBody>
            <a:bodyPr wrap="square" rtlCol="0">
              <a:spAutoFit/>
            </a:bodyPr>
            <a:lstStyle/>
            <a:p>
              <a:r>
                <a:rPr lang="en-US" sz="1100" b="1" dirty="0">
                  <a:solidFill>
                    <a:srgbClr val="0070C0"/>
                  </a:solidFill>
                </a:rPr>
                <a:t>eligible for reuse</a:t>
              </a:r>
            </a:p>
          </p:txBody>
        </p:sp>
      </p:grpSp>
      <p:sp>
        <p:nvSpPr>
          <p:cNvPr id="65" name="TextBox 64">
            <a:extLst>
              <a:ext uri="{FF2B5EF4-FFF2-40B4-BE49-F238E27FC236}">
                <a16:creationId xmlns:a16="http://schemas.microsoft.com/office/drawing/2014/main" id="{A056BEB6-F2EB-0F4B-956F-F3609DC50CD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Down Arrow 3">
            <a:extLst>
              <a:ext uri="{FF2B5EF4-FFF2-40B4-BE49-F238E27FC236}">
                <a16:creationId xmlns:a16="http://schemas.microsoft.com/office/drawing/2014/main" id="{466B161D-738E-9645-8929-BF3CB85E2420}"/>
              </a:ext>
            </a:extLst>
          </p:cNvPr>
          <p:cNvSpPr/>
          <p:nvPr/>
        </p:nvSpPr>
        <p:spPr>
          <a:xfrm>
            <a:off x="11172311" y="572559"/>
            <a:ext cx="374872"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7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6"/>
                                        </p:tgtEl>
                                        <p:attrNameLst>
                                          <p:attrName>style.visibility</p:attrName>
                                        </p:attrNameLst>
                                      </p:cBhvr>
                                      <p:to>
                                        <p:strVal val="visible"/>
                                      </p:to>
                                    </p:set>
                                  </p:childTnLst>
                                  <p:subTnLst>
                                    <p:set>
                                      <p:cBhvr override="childStyle">
                                        <p:cTn dur="1" fill="hold" display="0" masterRel="nextClick" afterEffect="1"/>
                                        <p:tgtEl>
                                          <p:spTgt spid="116"/>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1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9"/>
                                        </p:tgtEl>
                                        <p:attrNameLst>
                                          <p:attrName>style.visibility</p:attrName>
                                        </p:attrNameLst>
                                      </p:cBhvr>
                                      <p:to>
                                        <p:strVal val="visible"/>
                                      </p:to>
                                    </p:set>
                                  </p:childTnLst>
                                  <p:subTnLst>
                                    <p:set>
                                      <p:cBhvr override="childStyle">
                                        <p:cTn dur="1" fill="hold" display="0" masterRel="nextClick" afterEffect="1"/>
                                        <p:tgtEl>
                                          <p:spTgt spid="119"/>
                                        </p:tgtEl>
                                        <p:attrNameLst>
                                          <p:attrName>style.visibility</p:attrName>
                                        </p:attrNameLst>
                                      </p:cBhvr>
                                      <p:to>
                                        <p:strVal val="hidden"/>
                                      </p:to>
                                    </p:set>
                                  </p:subTnLst>
                                </p:cTn>
                              </p:par>
                              <p:par>
                                <p:cTn id="47" presetID="1" presetClass="entr" presetSubtype="0" fill="hold" grpId="0" nodeType="withEffect">
                                  <p:stCondLst>
                                    <p:cond delay="0"/>
                                  </p:stCondLst>
                                  <p:childTnLst>
                                    <p:set>
                                      <p:cBhvr>
                                        <p:cTn id="48" dur="1" fill="hold">
                                          <p:stCondLst>
                                            <p:cond delay="0"/>
                                          </p:stCondLst>
                                        </p:cTn>
                                        <p:tgtEl>
                                          <p:spTgt spid="1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2"/>
                                        </p:tgtEl>
                                        <p:attrNameLst>
                                          <p:attrName>style.visibility</p:attrName>
                                        </p:attrNameLst>
                                      </p:cBhvr>
                                      <p:to>
                                        <p:strVal val="visible"/>
                                      </p:to>
                                    </p:set>
                                  </p:childTnLst>
                                  <p:subTnLst>
                                    <p:set>
                                      <p:cBhvr override="childStyle">
                                        <p:cTn dur="1" fill="hold" display="0" masterRel="nextClick" afterEffect="1"/>
                                        <p:tgtEl>
                                          <p:spTgt spid="122"/>
                                        </p:tgtEl>
                                        <p:attrNameLst>
                                          <p:attrName>style.visibility</p:attrName>
                                        </p:attrNameLst>
                                      </p:cBhvr>
                                      <p:to>
                                        <p:strVal val="hidden"/>
                                      </p:to>
                                    </p:set>
                                  </p:subTnLst>
                                </p:cTn>
                              </p:par>
                              <p:par>
                                <p:cTn id="53" presetID="1" presetClass="entr" presetSubtype="0" fill="hold" nodeType="withEffect">
                                  <p:stCondLst>
                                    <p:cond delay="0"/>
                                  </p:stCondLst>
                                  <p:childTnLst>
                                    <p:set>
                                      <p:cBhvr>
                                        <p:cTn id="54" dur="1" fill="hold">
                                          <p:stCondLst>
                                            <p:cond delay="0"/>
                                          </p:stCondLst>
                                        </p:cTn>
                                        <p:tgtEl>
                                          <p:spTgt spid="130"/>
                                        </p:tgtEl>
                                        <p:attrNameLst>
                                          <p:attrName>style.visibility</p:attrName>
                                        </p:attrNameLst>
                                      </p:cBhvr>
                                      <p:to>
                                        <p:strVal val="visible"/>
                                      </p:to>
                                    </p:set>
                                  </p:childTnLst>
                                  <p:subTnLst>
                                    <p:set>
                                      <p:cBhvr override="childStyle">
                                        <p:cTn dur="1" fill="hold" display="0" masterRel="nextClick" afterEffect="1"/>
                                        <p:tgtEl>
                                          <p:spTgt spid="130"/>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28" grpId="0"/>
      <p:bldP spid="129" grpId="0"/>
      <p:bldP spid="6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F948-2064-1BC2-5EA3-A0C1A5BDD761}"/>
              </a:ext>
            </a:extLst>
          </p:cNvPr>
          <p:cNvSpPr>
            <a:spLocks noGrp="1"/>
          </p:cNvSpPr>
          <p:nvPr>
            <p:ph type="title"/>
          </p:nvPr>
        </p:nvSpPr>
        <p:spPr>
          <a:xfrm>
            <a:off x="138050" y="72271"/>
            <a:ext cx="10515600" cy="715294"/>
          </a:xfrm>
        </p:spPr>
        <p:txBody>
          <a:bodyPr/>
          <a:lstStyle/>
          <a:p>
            <a:r>
              <a:rPr lang="en-US" dirty="0"/>
              <a:t>Stack Segment: Support of Functions</a:t>
            </a:r>
          </a:p>
        </p:txBody>
      </p:sp>
      <p:sp>
        <p:nvSpPr>
          <p:cNvPr id="3" name="Content Placeholder 2">
            <a:extLst>
              <a:ext uri="{FF2B5EF4-FFF2-40B4-BE49-F238E27FC236}">
                <a16:creationId xmlns:a16="http://schemas.microsoft.com/office/drawing/2014/main" id="{8D0215AC-4F42-4F33-207C-6F800F32D674}"/>
              </a:ext>
            </a:extLst>
          </p:cNvPr>
          <p:cNvSpPr>
            <a:spLocks noGrp="1"/>
          </p:cNvSpPr>
          <p:nvPr>
            <p:ph sz="quarter" idx="16"/>
          </p:nvPr>
        </p:nvSpPr>
        <p:spPr>
          <a:xfrm>
            <a:off x="184269" y="787565"/>
            <a:ext cx="8427582" cy="5728982"/>
          </a:xfrm>
          <a:solidFill>
            <a:schemeClr val="accent4">
              <a:lumMod val="20000"/>
              <a:lumOff val="80000"/>
            </a:schemeClr>
          </a:solidFill>
          <a:ln>
            <a:solidFill>
              <a:schemeClr val="accent1"/>
            </a:solidFill>
          </a:ln>
        </p:spPr>
        <p:txBody>
          <a:bodyPr/>
          <a:lstStyle/>
          <a:p>
            <a:r>
              <a:rPr lang="en-US" sz="2200" dirty="0">
                <a:cs typeface="Courier New" panose="02070309020205020404" pitchFamily="49" charset="0"/>
              </a:rPr>
              <a:t>The stack consists of a series of </a:t>
            </a:r>
            <a:r>
              <a:rPr lang="en-US" sz="2200" i="1" dirty="0">
                <a:solidFill>
                  <a:srgbClr val="2C895B"/>
                </a:solidFill>
                <a:cs typeface="Courier New" panose="02070309020205020404" pitchFamily="49" charset="0"/>
              </a:rPr>
              <a:t>"stack frames" </a:t>
            </a:r>
            <a:r>
              <a:rPr lang="en-US" sz="2200" dirty="0">
                <a:cs typeface="Courier New" panose="02070309020205020404" pitchFamily="49" charset="0"/>
              </a:rPr>
              <a:t>or </a:t>
            </a:r>
            <a:r>
              <a:rPr lang="en-US" sz="2200" i="1" dirty="0">
                <a:solidFill>
                  <a:srgbClr val="2C895B"/>
                </a:solidFill>
                <a:cs typeface="Courier New" panose="02070309020205020404" pitchFamily="49" charset="0"/>
              </a:rPr>
              <a:t>"activation frames"</a:t>
            </a:r>
            <a:r>
              <a:rPr lang="en-US" sz="2200" dirty="0">
                <a:cs typeface="Courier New" panose="02070309020205020404" pitchFamily="49" charset="0"/>
              </a:rPr>
              <a:t>, one is </a:t>
            </a:r>
            <a:r>
              <a:rPr lang="en-US" sz="2200" dirty="0">
                <a:solidFill>
                  <a:srgbClr val="F3753F"/>
                </a:solidFill>
                <a:cs typeface="Courier New" panose="02070309020205020404" pitchFamily="49" charset="0"/>
              </a:rPr>
              <a:t>created</a:t>
            </a:r>
            <a:r>
              <a:rPr lang="en-US" sz="2200" dirty="0">
                <a:solidFill>
                  <a:schemeClr val="accent1"/>
                </a:solidFill>
                <a:cs typeface="Courier New" panose="02070309020205020404" pitchFamily="49" charset="0"/>
              </a:rPr>
              <a:t> each time a </a:t>
            </a:r>
            <a:r>
              <a:rPr lang="en-US" sz="2200" dirty="0">
                <a:solidFill>
                  <a:srgbClr val="7030A0"/>
                </a:solidFill>
                <a:cs typeface="Courier New" panose="02070309020205020404" pitchFamily="49" charset="0"/>
              </a:rPr>
              <a:t>function is called </a:t>
            </a:r>
            <a:r>
              <a:rPr lang="en-US" sz="2200" dirty="0">
                <a:solidFill>
                  <a:srgbClr val="C00000"/>
                </a:solidFill>
                <a:cs typeface="Courier New" panose="02070309020205020404" pitchFamily="49" charset="0"/>
              </a:rPr>
              <a:t>at runtime</a:t>
            </a:r>
          </a:p>
          <a:p>
            <a:r>
              <a:rPr lang="en-US" sz="2200" dirty="0">
                <a:cs typeface="Courier New" panose="02070309020205020404" pitchFamily="49" charset="0"/>
              </a:rPr>
              <a:t>Each </a:t>
            </a:r>
            <a:r>
              <a:rPr lang="en-US" sz="2200" dirty="0">
                <a:solidFill>
                  <a:srgbClr val="0070C0"/>
                </a:solidFill>
                <a:cs typeface="Courier New" panose="02070309020205020404" pitchFamily="49" charset="0"/>
              </a:rPr>
              <a:t>frame represents a function that is currently being executed</a:t>
            </a:r>
            <a:r>
              <a:rPr lang="en-US" sz="2200" dirty="0">
                <a:cs typeface="Courier New" panose="02070309020205020404" pitchFamily="49" charset="0"/>
              </a:rPr>
              <a:t> and </a:t>
            </a:r>
            <a:r>
              <a:rPr lang="en-US" sz="2200" dirty="0">
                <a:solidFill>
                  <a:srgbClr val="2C895B"/>
                </a:solidFill>
                <a:cs typeface="Courier New" panose="02070309020205020404" pitchFamily="49" charset="0"/>
              </a:rPr>
              <a:t>has not yet completed (why activation frame)</a:t>
            </a:r>
          </a:p>
          <a:p>
            <a:r>
              <a:rPr lang="en-US" sz="2200" dirty="0">
                <a:cs typeface="Courier New" panose="02070309020205020404" pitchFamily="49" charset="0"/>
              </a:rPr>
              <a:t>A function’s stack “frame” goes away when the function returns</a:t>
            </a:r>
          </a:p>
          <a:p>
            <a:pPr>
              <a:lnSpc>
                <a:spcPct val="100000"/>
              </a:lnSpc>
            </a:pPr>
            <a:r>
              <a:rPr lang="en-US" sz="2200" dirty="0"/>
              <a:t>Specifically, a </a:t>
            </a:r>
            <a:r>
              <a:rPr lang="en-US" sz="2200" dirty="0">
                <a:solidFill>
                  <a:schemeClr val="accent1"/>
                </a:solidFill>
              </a:rPr>
              <a:t>new stack frame is</a:t>
            </a:r>
          </a:p>
          <a:p>
            <a:pPr lvl="1"/>
            <a:r>
              <a:rPr lang="en-US" sz="2200" dirty="0"/>
              <a:t>allocated (</a:t>
            </a:r>
            <a:r>
              <a:rPr lang="en-US" sz="2200" b="1" dirty="0">
                <a:solidFill>
                  <a:srgbClr val="0070C0"/>
                </a:solidFill>
              </a:rPr>
              <a:t>pushed</a:t>
            </a:r>
            <a:r>
              <a:rPr lang="en-US" sz="2200" dirty="0"/>
              <a:t> on the stack) for each function call (</a:t>
            </a:r>
            <a:r>
              <a:rPr lang="en-US" sz="2200" dirty="0">
                <a:solidFill>
                  <a:srgbClr val="FF0000"/>
                </a:solidFill>
              </a:rPr>
              <a:t>contents are not implicitly zeroed</a:t>
            </a:r>
            <a:r>
              <a:rPr lang="en-US" sz="2200" dirty="0"/>
              <a:t>)</a:t>
            </a:r>
          </a:p>
          <a:p>
            <a:pPr lvl="1"/>
            <a:r>
              <a:rPr lang="en-US" sz="2200" dirty="0"/>
              <a:t>deallocated (</a:t>
            </a:r>
            <a:r>
              <a:rPr lang="en-US" sz="2200" b="1" dirty="0">
                <a:solidFill>
                  <a:srgbClr val="0070C0"/>
                </a:solidFill>
              </a:rPr>
              <a:t>popped</a:t>
            </a:r>
            <a:r>
              <a:rPr lang="en-US" sz="2200" dirty="0"/>
              <a:t> from the stack) on function return</a:t>
            </a:r>
          </a:p>
          <a:p>
            <a:r>
              <a:rPr lang="en-US" sz="2400" dirty="0">
                <a:solidFill>
                  <a:srgbClr val="2C895B"/>
                </a:solidFill>
              </a:rPr>
              <a:t>Stack frame </a:t>
            </a:r>
            <a:r>
              <a:rPr lang="en-US" sz="2400" dirty="0"/>
              <a:t>contains:</a:t>
            </a:r>
          </a:p>
          <a:p>
            <a:pPr lvl="1"/>
            <a:r>
              <a:rPr lang="en-US" sz="2200" dirty="0"/>
              <a:t>Local variables, parameters of function called</a:t>
            </a:r>
          </a:p>
          <a:p>
            <a:pPr lvl="1"/>
            <a:r>
              <a:rPr lang="en-US" sz="2200" dirty="0"/>
              <a:t>Where to return to which caller when the function completes (the return address)</a:t>
            </a:r>
          </a:p>
          <a:p>
            <a:endParaRPr lang="en-US" dirty="0">
              <a:cs typeface="Courier New" panose="02070309020205020404" pitchFamily="49" charset="0"/>
            </a:endParaRPr>
          </a:p>
          <a:p>
            <a:endParaRPr lang="en-US" dirty="0"/>
          </a:p>
        </p:txBody>
      </p:sp>
      <p:grpSp>
        <p:nvGrpSpPr>
          <p:cNvPr id="5" name="Group 4">
            <a:extLst>
              <a:ext uri="{FF2B5EF4-FFF2-40B4-BE49-F238E27FC236}">
                <a16:creationId xmlns:a16="http://schemas.microsoft.com/office/drawing/2014/main" id="{E7B1867D-9C06-D9EB-BEDA-FE8919018ACF}"/>
              </a:ext>
            </a:extLst>
          </p:cNvPr>
          <p:cNvGrpSpPr/>
          <p:nvPr/>
        </p:nvGrpSpPr>
        <p:grpSpPr>
          <a:xfrm>
            <a:off x="8359546" y="428406"/>
            <a:ext cx="1276422" cy="5978146"/>
            <a:chOff x="5391446" y="535470"/>
            <a:chExt cx="1557995" cy="5926892"/>
          </a:xfrm>
        </p:grpSpPr>
        <p:sp>
          <p:nvSpPr>
            <p:cNvPr id="6" name="TextBox 5">
              <a:extLst>
                <a:ext uri="{FF2B5EF4-FFF2-40B4-BE49-F238E27FC236}">
                  <a16:creationId xmlns:a16="http://schemas.microsoft.com/office/drawing/2014/main" id="{6DF01390-6FCB-D990-C959-4F77D48EF431}"/>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7" name="TextBox 6">
              <a:extLst>
                <a:ext uri="{FF2B5EF4-FFF2-40B4-BE49-F238E27FC236}">
                  <a16:creationId xmlns:a16="http://schemas.microsoft.com/office/drawing/2014/main" id="{E574E090-C12B-07D6-EB01-9ED82E6CD45E}"/>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8" name="Straight Arrow Connector 7">
              <a:extLst>
                <a:ext uri="{FF2B5EF4-FFF2-40B4-BE49-F238E27FC236}">
                  <a16:creationId xmlns:a16="http://schemas.microsoft.com/office/drawing/2014/main" id="{C3825094-E7C8-C20C-D8BE-A7B53EFD1993}"/>
                </a:ext>
              </a:extLst>
            </p:cNvPr>
            <p:cNvCxnSpPr>
              <a:cxnSpLocks/>
              <a:stCxn id="6" idx="2"/>
              <a:endCxn id="7"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9" name="TextBox 8">
              <a:extLst>
                <a:ext uri="{FF2B5EF4-FFF2-40B4-BE49-F238E27FC236}">
                  <a16:creationId xmlns:a16="http://schemas.microsoft.com/office/drawing/2014/main" id="{EE619B93-AB0A-7360-565C-371DFE7FE6D1}"/>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10" name="Group 9">
            <a:extLst>
              <a:ext uri="{FF2B5EF4-FFF2-40B4-BE49-F238E27FC236}">
                <a16:creationId xmlns:a16="http://schemas.microsoft.com/office/drawing/2014/main" id="{82EE018E-CFDC-058D-0A3F-C81BDD8AC544}"/>
              </a:ext>
            </a:extLst>
          </p:cNvPr>
          <p:cNvGrpSpPr/>
          <p:nvPr/>
        </p:nvGrpSpPr>
        <p:grpSpPr>
          <a:xfrm>
            <a:off x="9573567" y="346121"/>
            <a:ext cx="2526189" cy="6021446"/>
            <a:chOff x="6583680" y="1280160"/>
            <a:chExt cx="2377440" cy="5257800"/>
          </a:xfrm>
        </p:grpSpPr>
        <p:sp>
          <p:nvSpPr>
            <p:cNvPr id="11" name="Rectangle 7">
              <a:extLst>
                <a:ext uri="{FF2B5EF4-FFF2-40B4-BE49-F238E27FC236}">
                  <a16:creationId xmlns:a16="http://schemas.microsoft.com/office/drawing/2014/main" id="{F5743FB4-1088-0AFC-40B1-37AEEA80E631}"/>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12" name="Rectangle 11">
              <a:extLst>
                <a:ext uri="{FF2B5EF4-FFF2-40B4-BE49-F238E27FC236}">
                  <a16:creationId xmlns:a16="http://schemas.microsoft.com/office/drawing/2014/main" id="{AEE98908-4248-F0F8-65D4-CE79B1068039}"/>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13" name="Rectangle 12">
              <a:extLst>
                <a:ext uri="{FF2B5EF4-FFF2-40B4-BE49-F238E27FC236}">
                  <a16:creationId xmlns:a16="http://schemas.microsoft.com/office/drawing/2014/main" id="{1C28C3AA-AD37-40AE-F923-7D21C1EBB2B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14" name="Rectangle 13">
              <a:extLst>
                <a:ext uri="{FF2B5EF4-FFF2-40B4-BE49-F238E27FC236}">
                  <a16:creationId xmlns:a16="http://schemas.microsoft.com/office/drawing/2014/main" id="{1C4C7E39-127A-C6A6-1B88-429ABD88DAF1}"/>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15" name="Rectangle 14">
              <a:extLst>
                <a:ext uri="{FF2B5EF4-FFF2-40B4-BE49-F238E27FC236}">
                  <a16:creationId xmlns:a16="http://schemas.microsoft.com/office/drawing/2014/main" id="{0BD504BE-BEEC-64F6-CFC4-2A5D484A5DB3}"/>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16" name="Rectangle 15">
              <a:extLst>
                <a:ext uri="{FF2B5EF4-FFF2-40B4-BE49-F238E27FC236}">
                  <a16:creationId xmlns:a16="http://schemas.microsoft.com/office/drawing/2014/main" id="{596F8635-73E8-595F-7633-2F4A1B871AF6}"/>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17" name="Rectangle 16">
              <a:extLst>
                <a:ext uri="{FF2B5EF4-FFF2-40B4-BE49-F238E27FC236}">
                  <a16:creationId xmlns:a16="http://schemas.microsoft.com/office/drawing/2014/main" id="{F6F7B7E8-A8E4-FE12-D1DD-F4EDAFE4EE7F}"/>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18" name="Straight Arrow Connector 17">
              <a:extLst>
                <a:ext uri="{FF2B5EF4-FFF2-40B4-BE49-F238E27FC236}">
                  <a16:creationId xmlns:a16="http://schemas.microsoft.com/office/drawing/2014/main" id="{3FB26BA1-4013-98BF-A710-A67EC58C82E9}"/>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DF9684C3-E8A5-39C7-417A-EFF385F4BE2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20" name="Straight Arrow Connector 19">
              <a:extLst>
                <a:ext uri="{FF2B5EF4-FFF2-40B4-BE49-F238E27FC236}">
                  <a16:creationId xmlns:a16="http://schemas.microsoft.com/office/drawing/2014/main" id="{18B7B864-81FA-2188-A436-E0773006EA93}"/>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21" name="Rectangle 20">
            <a:extLst>
              <a:ext uri="{FF2B5EF4-FFF2-40B4-BE49-F238E27FC236}">
                <a16:creationId xmlns:a16="http://schemas.microsoft.com/office/drawing/2014/main" id="{EABBD4E3-2B20-5769-A121-72EF41CA72AE}"/>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Tree>
    <p:extLst>
      <p:ext uri="{BB962C8B-B14F-4D97-AF65-F5344CB8AC3E}">
        <p14:creationId xmlns:p14="http://schemas.microsoft.com/office/powerpoint/2010/main" val="491692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FB1D0C0-8920-1841-8BD4-7A583244ABD3}"/>
              </a:ext>
            </a:extLst>
          </p:cNvPr>
          <p:cNvSpPr>
            <a:spLocks noGrp="1"/>
          </p:cNvSpPr>
          <p:nvPr>
            <p:ph type="title"/>
          </p:nvPr>
        </p:nvSpPr>
        <p:spPr>
          <a:xfrm>
            <a:off x="132521" y="188507"/>
            <a:ext cx="11926957" cy="405009"/>
          </a:xfrm>
        </p:spPr>
        <p:txBody>
          <a:bodyPr/>
          <a:lstStyle/>
          <a:p>
            <a:r>
              <a:rPr lang="en-US" dirty="0"/>
              <a:t>Assembly Source File to Executable to Linux Memory</a:t>
            </a:r>
          </a:p>
        </p:txBody>
      </p:sp>
      <p:sp>
        <p:nvSpPr>
          <p:cNvPr id="13" name="TextBox 12">
            <a:extLst>
              <a:ext uri="{FF2B5EF4-FFF2-40B4-BE49-F238E27FC236}">
                <a16:creationId xmlns:a16="http://schemas.microsoft.com/office/drawing/2014/main" id="{8D3EBE11-E806-4549-A527-37B3E3009494}"/>
              </a:ext>
            </a:extLst>
          </p:cNvPr>
          <p:cNvSpPr txBox="1"/>
          <p:nvPr/>
        </p:nvSpPr>
        <p:spPr>
          <a:xfrm>
            <a:off x="3489649" y="595703"/>
            <a:ext cx="4518236" cy="646331"/>
          </a:xfrm>
          <a:prstGeom prst="rect">
            <a:avLst/>
          </a:prstGeom>
          <a:solidFill>
            <a:schemeClr val="accent4">
              <a:lumMod val="20000"/>
              <a:lumOff val="80000"/>
            </a:schemeClr>
          </a:solidFill>
          <a:ln w="34925">
            <a:solidFill>
              <a:srgbClr val="0070C0"/>
            </a:solidFill>
          </a:ln>
        </p:spPr>
        <p:txBody>
          <a:bodyPr wrap="square" rtlCol="0">
            <a:spAutoFit/>
          </a:bodyPr>
          <a:lstStyle/>
          <a:p>
            <a:r>
              <a:rPr lang="en-US" dirty="0">
                <a:solidFill>
                  <a:srgbClr val="0070C0"/>
                </a:solidFill>
              </a:rPr>
              <a:t>Local variables and function call overhead</a:t>
            </a:r>
            <a:endParaRPr lang="en-US" dirty="0">
              <a:solidFill>
                <a:srgbClr val="FF0000"/>
              </a:solidFill>
            </a:endParaRPr>
          </a:p>
          <a:p>
            <a:r>
              <a:rPr lang="en-US" dirty="0">
                <a:solidFill>
                  <a:srgbClr val="FF0000"/>
                </a:solidFill>
              </a:rPr>
              <a:t> </a:t>
            </a:r>
            <a:r>
              <a:rPr lang="en-US" b="1" dirty="0">
                <a:solidFill>
                  <a:srgbClr val="FF0000"/>
                </a:solidFill>
              </a:rPr>
              <a:t>code you write in the text segment</a:t>
            </a:r>
          </a:p>
        </p:txBody>
      </p:sp>
      <p:sp>
        <p:nvSpPr>
          <p:cNvPr id="40" name="TextBox 39">
            <a:extLst>
              <a:ext uri="{FF2B5EF4-FFF2-40B4-BE49-F238E27FC236}">
                <a16:creationId xmlns:a16="http://schemas.microsoft.com/office/drawing/2014/main" id="{48BE03E8-AEB2-6E42-AB6D-194F891C1C3E}"/>
              </a:ext>
            </a:extLst>
          </p:cNvPr>
          <p:cNvSpPr txBox="1"/>
          <p:nvPr/>
        </p:nvSpPr>
        <p:spPr>
          <a:xfrm>
            <a:off x="5087812" y="1357251"/>
            <a:ext cx="3398562" cy="923330"/>
          </a:xfrm>
          <a:prstGeom prst="rect">
            <a:avLst/>
          </a:prstGeom>
          <a:solidFill>
            <a:schemeClr val="accent4">
              <a:lumMod val="20000"/>
              <a:lumOff val="80000"/>
            </a:schemeClr>
          </a:solidFill>
          <a:ln w="28575">
            <a:solidFill>
              <a:schemeClr val="accent1"/>
            </a:solidFill>
          </a:ln>
        </p:spPr>
        <p:txBody>
          <a:bodyPr wrap="square" rtlCol="0">
            <a:spAutoFit/>
          </a:bodyPr>
          <a:lstStyle/>
          <a:p>
            <a:r>
              <a:rPr lang="en-US" dirty="0">
                <a:solidFill>
                  <a:srgbClr val="0070C0"/>
                </a:solidFill>
              </a:rPr>
              <a:t>allocates space dynamically</a:t>
            </a:r>
            <a:r>
              <a:rPr lang="en-US" dirty="0">
                <a:solidFill>
                  <a:srgbClr val="FF0000"/>
                </a:solidFill>
              </a:rPr>
              <a:t> </a:t>
            </a:r>
            <a:r>
              <a:rPr lang="en-US" dirty="0">
                <a:solidFill>
                  <a:srgbClr val="0070C0"/>
                </a:solidFill>
              </a:rPr>
              <a:t>during execution </a:t>
            </a:r>
            <a:r>
              <a:rPr lang="en-US" dirty="0">
                <a:solidFill>
                  <a:srgbClr val="FF0000"/>
                </a:solidFill>
              </a:rPr>
              <a:t>by c runtime library code (text)</a:t>
            </a:r>
          </a:p>
        </p:txBody>
      </p:sp>
      <p:sp>
        <p:nvSpPr>
          <p:cNvPr id="47" name="TextBox 46">
            <a:extLst>
              <a:ext uri="{FF2B5EF4-FFF2-40B4-BE49-F238E27FC236}">
                <a16:creationId xmlns:a16="http://schemas.microsoft.com/office/drawing/2014/main" id="{50E6E447-994C-F041-BB46-3956E139E3B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8" name="Group 47">
            <a:extLst>
              <a:ext uri="{FF2B5EF4-FFF2-40B4-BE49-F238E27FC236}">
                <a16:creationId xmlns:a16="http://schemas.microsoft.com/office/drawing/2014/main" id="{75F72D3C-552B-40C6-CFAF-B1B232DCAEC2}"/>
              </a:ext>
            </a:extLst>
          </p:cNvPr>
          <p:cNvGrpSpPr/>
          <p:nvPr/>
        </p:nvGrpSpPr>
        <p:grpSpPr>
          <a:xfrm>
            <a:off x="8811051" y="540719"/>
            <a:ext cx="2526189" cy="6021446"/>
            <a:chOff x="6583680" y="1280160"/>
            <a:chExt cx="2377440" cy="5257800"/>
          </a:xfrm>
        </p:grpSpPr>
        <p:sp>
          <p:nvSpPr>
            <p:cNvPr id="49" name="Rectangle 7">
              <a:extLst>
                <a:ext uri="{FF2B5EF4-FFF2-40B4-BE49-F238E27FC236}">
                  <a16:creationId xmlns:a16="http://schemas.microsoft.com/office/drawing/2014/main" id="{F7935E2C-B93D-2E2F-3E81-432946284D80}"/>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50" name="Rectangle 49">
              <a:extLst>
                <a:ext uri="{FF2B5EF4-FFF2-40B4-BE49-F238E27FC236}">
                  <a16:creationId xmlns:a16="http://schemas.microsoft.com/office/drawing/2014/main" id="{3DB9B9FF-A819-76B1-4589-FAD05447C8C4}"/>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51" name="Rectangle 50">
              <a:extLst>
                <a:ext uri="{FF2B5EF4-FFF2-40B4-BE49-F238E27FC236}">
                  <a16:creationId xmlns:a16="http://schemas.microsoft.com/office/drawing/2014/main" id="{3E4AF5A7-2B6B-1FA9-AE31-0BDF8C1C3570}"/>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52" name="Rectangle 51">
              <a:extLst>
                <a:ext uri="{FF2B5EF4-FFF2-40B4-BE49-F238E27FC236}">
                  <a16:creationId xmlns:a16="http://schemas.microsoft.com/office/drawing/2014/main" id="{20F7A3E5-871F-183F-6FB5-C06431921BCF}"/>
                </a:ext>
              </a:extLst>
            </p:cNvPr>
            <p:cNvSpPr/>
            <p:nvPr/>
          </p:nvSpPr>
          <p:spPr bwMode="auto">
            <a:xfrm>
              <a:off x="6583680" y="3880128"/>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53" name="Rectangle 52">
              <a:extLst>
                <a:ext uri="{FF2B5EF4-FFF2-40B4-BE49-F238E27FC236}">
                  <a16:creationId xmlns:a16="http://schemas.microsoft.com/office/drawing/2014/main" id="{754EE26E-58A1-FCC6-6C1C-F2F5C6B75C48}"/>
                </a:ext>
              </a:extLst>
            </p:cNvPr>
            <p:cNvSpPr/>
            <p:nvPr/>
          </p:nvSpPr>
          <p:spPr bwMode="auto">
            <a:xfrm>
              <a:off x="6583680" y="4813136"/>
              <a:ext cx="2377440" cy="307504"/>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p>
          </p:txBody>
        </p:sp>
        <p:sp>
          <p:nvSpPr>
            <p:cNvPr id="54" name="Rectangle 53">
              <a:extLst>
                <a:ext uri="{FF2B5EF4-FFF2-40B4-BE49-F238E27FC236}">
                  <a16:creationId xmlns:a16="http://schemas.microsoft.com/office/drawing/2014/main" id="{96274E1A-4B9A-FDDA-7A6E-A7DB473B4FA9}"/>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55" name="Rectangle 54">
              <a:extLst>
                <a:ext uri="{FF2B5EF4-FFF2-40B4-BE49-F238E27FC236}">
                  <a16:creationId xmlns:a16="http://schemas.microsoft.com/office/drawing/2014/main" id="{B6487C1B-AA85-05DF-F1BD-D1C5A6038717}"/>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56" name="Straight Arrow Connector 55">
              <a:extLst>
                <a:ext uri="{FF2B5EF4-FFF2-40B4-BE49-F238E27FC236}">
                  <a16:creationId xmlns:a16="http://schemas.microsoft.com/office/drawing/2014/main" id="{F8A1513D-51B3-3119-9DDC-7A00F1E749C4}"/>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58D2C88C-C3D1-5381-ECA5-29955F371C3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58" name="Straight Arrow Connector 57">
              <a:extLst>
                <a:ext uri="{FF2B5EF4-FFF2-40B4-BE49-F238E27FC236}">
                  <a16:creationId xmlns:a16="http://schemas.microsoft.com/office/drawing/2014/main" id="{A581047E-A800-D2FE-2EF7-9F7E69F4EEBB}"/>
                </a:ext>
              </a:extLst>
            </p:cNvPr>
            <p:cNvCxnSpPr/>
            <p:nvPr/>
          </p:nvCxnSpPr>
          <p:spPr bwMode="auto">
            <a:xfrm>
              <a:off x="7772400" y="3514368"/>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59" name="Rectangle 58">
            <a:extLst>
              <a:ext uri="{FF2B5EF4-FFF2-40B4-BE49-F238E27FC236}">
                <a16:creationId xmlns:a16="http://schemas.microsoft.com/office/drawing/2014/main" id="{225925BC-8FEB-9C90-2285-0F39E7688004}"/>
              </a:ext>
            </a:extLst>
          </p:cNvPr>
          <p:cNvSpPr/>
          <p:nvPr/>
        </p:nvSpPr>
        <p:spPr bwMode="auto">
          <a:xfrm>
            <a:off x="8811051" y="5375525"/>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29" name="Right Arrow 28">
            <a:extLst>
              <a:ext uri="{FF2B5EF4-FFF2-40B4-BE49-F238E27FC236}">
                <a16:creationId xmlns:a16="http://schemas.microsoft.com/office/drawing/2014/main" id="{871B57CE-CC32-0869-AA24-8339E7F74371}"/>
              </a:ext>
            </a:extLst>
          </p:cNvPr>
          <p:cNvSpPr/>
          <p:nvPr/>
        </p:nvSpPr>
        <p:spPr>
          <a:xfrm rot="1250497">
            <a:off x="7970945" y="1092340"/>
            <a:ext cx="877044" cy="204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a:extLst>
              <a:ext uri="{FF2B5EF4-FFF2-40B4-BE49-F238E27FC236}">
                <a16:creationId xmlns:a16="http://schemas.microsoft.com/office/drawing/2014/main" id="{E0876484-2E67-1800-2CB4-D8A67B165019}"/>
              </a:ext>
            </a:extLst>
          </p:cNvPr>
          <p:cNvSpPr/>
          <p:nvPr/>
        </p:nvSpPr>
        <p:spPr>
          <a:xfrm rot="2598012">
            <a:off x="6680661" y="3126472"/>
            <a:ext cx="2406123" cy="56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pSp>
        <p:nvGrpSpPr>
          <p:cNvPr id="31" name="Group 30">
            <a:extLst>
              <a:ext uri="{FF2B5EF4-FFF2-40B4-BE49-F238E27FC236}">
                <a16:creationId xmlns:a16="http://schemas.microsoft.com/office/drawing/2014/main" id="{B0E876BC-BCEC-1A50-8735-BE06AF15853E}"/>
              </a:ext>
            </a:extLst>
          </p:cNvPr>
          <p:cNvGrpSpPr/>
          <p:nvPr/>
        </p:nvGrpSpPr>
        <p:grpSpPr>
          <a:xfrm>
            <a:off x="630568" y="2777865"/>
            <a:ext cx="4699023" cy="1570097"/>
            <a:chOff x="4120924" y="2791088"/>
            <a:chExt cx="4699023" cy="1570097"/>
          </a:xfrm>
        </p:grpSpPr>
        <p:sp>
          <p:nvSpPr>
            <p:cNvPr id="33" name="TextBox 32">
              <a:extLst>
                <a:ext uri="{FF2B5EF4-FFF2-40B4-BE49-F238E27FC236}">
                  <a16:creationId xmlns:a16="http://schemas.microsoft.com/office/drawing/2014/main" id="{00C21E89-D99D-F8FC-19A1-060F227CF564}"/>
                </a:ext>
              </a:extLst>
            </p:cNvPr>
            <p:cNvSpPr txBox="1"/>
            <p:nvPr/>
          </p:nvSpPr>
          <p:spPr>
            <a:xfrm>
              <a:off x="4120924" y="2791088"/>
              <a:ext cx="3704253"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b="1" dirty="0">
                  <a:solidFill>
                    <a:srgbClr val="FF0000"/>
                  </a:solidFill>
                </a:rPr>
                <a:t>.</a:t>
              </a:r>
              <a:r>
                <a:rPr lang="en-US" b="1" dirty="0" err="1">
                  <a:solidFill>
                    <a:srgbClr val="FF0000"/>
                  </a:solidFill>
                </a:rPr>
                <a:t>bss</a:t>
              </a:r>
              <a:endParaRPr lang="en-US" b="1" dirty="0">
                <a:solidFill>
                  <a:srgbClr val="FF0000"/>
                </a:solidFill>
              </a:endParaRPr>
            </a:p>
            <a:p>
              <a:r>
                <a:rPr lang="en-US" dirty="0">
                  <a:solidFill>
                    <a:schemeClr val="accent2"/>
                  </a:solidFill>
                </a:rPr>
                <a:t>uninitialized static variables</a:t>
              </a:r>
            </a:p>
          </p:txBody>
        </p:sp>
        <p:cxnSp>
          <p:nvCxnSpPr>
            <p:cNvPr id="34" name="Straight Arrow Connector 33">
              <a:extLst>
                <a:ext uri="{FF2B5EF4-FFF2-40B4-BE49-F238E27FC236}">
                  <a16:creationId xmlns:a16="http://schemas.microsoft.com/office/drawing/2014/main" id="{6A94545A-5CC3-DB8A-7717-A98B658FD436}"/>
                </a:ext>
              </a:extLst>
            </p:cNvPr>
            <p:cNvCxnSpPr>
              <a:cxnSpLocks/>
              <a:stCxn id="33" idx="3"/>
              <a:endCxn id="44" idx="1"/>
            </p:cNvCxnSpPr>
            <p:nvPr/>
          </p:nvCxnSpPr>
          <p:spPr bwMode="auto">
            <a:xfrm>
              <a:off x="7825177" y="3114254"/>
              <a:ext cx="994770" cy="1246931"/>
            </a:xfrm>
            <a:prstGeom prst="straightConnector1">
              <a:avLst/>
            </a:prstGeom>
            <a:noFill/>
            <a:ln w="63500" cap="flat" cmpd="sng" algn="ctr">
              <a:solidFill>
                <a:srgbClr val="FFC000"/>
              </a:solidFill>
              <a:prstDash val="solid"/>
              <a:round/>
              <a:headEnd type="none" w="med" len="med"/>
              <a:tailEnd type="triangle"/>
            </a:ln>
            <a:effectLst/>
          </p:spPr>
        </p:cxnSp>
      </p:grpSp>
      <p:grpSp>
        <p:nvGrpSpPr>
          <p:cNvPr id="35" name="Group 34">
            <a:extLst>
              <a:ext uri="{FF2B5EF4-FFF2-40B4-BE49-F238E27FC236}">
                <a16:creationId xmlns:a16="http://schemas.microsoft.com/office/drawing/2014/main" id="{AC75DB8F-47B4-C3C1-1D3C-D3D81B6C29E1}"/>
              </a:ext>
            </a:extLst>
          </p:cNvPr>
          <p:cNvGrpSpPr/>
          <p:nvPr/>
        </p:nvGrpSpPr>
        <p:grpSpPr>
          <a:xfrm>
            <a:off x="597157" y="3558256"/>
            <a:ext cx="4732434" cy="1183147"/>
            <a:chOff x="4063354" y="3543770"/>
            <a:chExt cx="4732434" cy="1183147"/>
          </a:xfrm>
        </p:grpSpPr>
        <p:sp>
          <p:nvSpPr>
            <p:cNvPr id="36" name="TextBox 35">
              <a:extLst>
                <a:ext uri="{FF2B5EF4-FFF2-40B4-BE49-F238E27FC236}">
                  <a16:creationId xmlns:a16="http://schemas.microsoft.com/office/drawing/2014/main" id="{9A5C94F4-8934-FB03-8FB3-3CA5D1FB9BD4}"/>
                </a:ext>
              </a:extLst>
            </p:cNvPr>
            <p:cNvSpPr txBox="1"/>
            <p:nvPr/>
          </p:nvSpPr>
          <p:spPr>
            <a:xfrm>
              <a:off x="4063354" y="3543770"/>
              <a:ext cx="3704253" cy="646331"/>
            </a:xfrm>
            <a:prstGeom prst="rect">
              <a:avLst/>
            </a:prstGeom>
            <a:solidFill>
              <a:srgbClr val="00B050">
                <a:alpha val="13000"/>
              </a:srgbClr>
            </a:solidFill>
            <a:ln w="25400">
              <a:solidFill>
                <a:srgbClr val="0070C0"/>
              </a:solidFill>
            </a:ln>
          </p:spPr>
          <p:txBody>
            <a:bodyPr wrap="square" rtlCol="0">
              <a:spAutoFit/>
            </a:bodyPr>
            <a:lstStyle/>
            <a:p>
              <a:r>
                <a:rPr lang="en-US" b="1" dirty="0">
                  <a:solidFill>
                    <a:srgbClr val="FF0000"/>
                  </a:solidFill>
                </a:rPr>
                <a:t>.data</a:t>
              </a:r>
            </a:p>
            <a:p>
              <a:r>
                <a:rPr lang="en-US" dirty="0">
                  <a:solidFill>
                    <a:schemeClr val="accent2"/>
                  </a:solidFill>
                </a:rPr>
                <a:t>initialized static variables</a:t>
              </a:r>
            </a:p>
          </p:txBody>
        </p:sp>
        <p:cxnSp>
          <p:nvCxnSpPr>
            <p:cNvPr id="37" name="Straight Arrow Connector 36">
              <a:extLst>
                <a:ext uri="{FF2B5EF4-FFF2-40B4-BE49-F238E27FC236}">
                  <a16:creationId xmlns:a16="http://schemas.microsoft.com/office/drawing/2014/main" id="{8D2886AE-1602-EE60-F5D2-D228DB7B4EE3}"/>
                </a:ext>
              </a:extLst>
            </p:cNvPr>
            <p:cNvCxnSpPr>
              <a:cxnSpLocks/>
              <a:endCxn id="83" idx="1"/>
            </p:cNvCxnSpPr>
            <p:nvPr/>
          </p:nvCxnSpPr>
          <p:spPr bwMode="auto">
            <a:xfrm>
              <a:off x="7769093" y="3988297"/>
              <a:ext cx="1026695" cy="738620"/>
            </a:xfrm>
            <a:prstGeom prst="straightConnector1">
              <a:avLst/>
            </a:prstGeom>
            <a:noFill/>
            <a:ln w="63500" cap="flat" cmpd="sng" algn="ctr">
              <a:solidFill>
                <a:srgbClr val="00B050"/>
              </a:solidFill>
              <a:prstDash val="solid"/>
              <a:round/>
              <a:headEnd type="none" w="med" len="med"/>
              <a:tailEnd type="triangle"/>
            </a:ln>
            <a:effectLst/>
          </p:spPr>
        </p:cxnSp>
      </p:grpSp>
      <p:grpSp>
        <p:nvGrpSpPr>
          <p:cNvPr id="38" name="Group 37">
            <a:extLst>
              <a:ext uri="{FF2B5EF4-FFF2-40B4-BE49-F238E27FC236}">
                <a16:creationId xmlns:a16="http://schemas.microsoft.com/office/drawing/2014/main" id="{3944EF24-937F-6D4C-E7C9-8F732B68DA21}"/>
              </a:ext>
            </a:extLst>
          </p:cNvPr>
          <p:cNvGrpSpPr/>
          <p:nvPr/>
        </p:nvGrpSpPr>
        <p:grpSpPr>
          <a:xfrm>
            <a:off x="622956" y="4357965"/>
            <a:ext cx="4688298" cy="936485"/>
            <a:chOff x="4087280" y="4244485"/>
            <a:chExt cx="4688298" cy="936485"/>
          </a:xfrm>
        </p:grpSpPr>
        <p:sp>
          <p:nvSpPr>
            <p:cNvPr id="39" name="TextBox 38">
              <a:extLst>
                <a:ext uri="{FF2B5EF4-FFF2-40B4-BE49-F238E27FC236}">
                  <a16:creationId xmlns:a16="http://schemas.microsoft.com/office/drawing/2014/main" id="{C2D2E4F3-B0C2-093C-47AC-B3D9A82D0FD7}"/>
                </a:ext>
              </a:extLst>
            </p:cNvPr>
            <p:cNvSpPr txBox="1"/>
            <p:nvPr/>
          </p:nvSpPr>
          <p:spPr>
            <a:xfrm>
              <a:off x="4087280" y="4244485"/>
              <a:ext cx="3704253" cy="646331"/>
            </a:xfrm>
            <a:prstGeom prst="rect">
              <a:avLst/>
            </a:prstGeom>
            <a:solidFill>
              <a:schemeClr val="accent5">
                <a:lumMod val="20000"/>
                <a:lumOff val="80000"/>
                <a:alpha val="56000"/>
              </a:schemeClr>
            </a:solidFill>
            <a:ln w="25400">
              <a:solidFill>
                <a:srgbClr val="0070C0"/>
              </a:solidFill>
            </a:ln>
          </p:spPr>
          <p:txBody>
            <a:bodyPr wrap="square" rtlCol="0">
              <a:spAutoFit/>
            </a:bodyPr>
            <a:lstStyle/>
            <a:p>
              <a:r>
                <a:rPr lang="en-US" b="1" dirty="0">
                  <a:solidFill>
                    <a:srgbClr val="FF0000"/>
                  </a:solidFill>
                </a:rPr>
                <a:t>.section .</a:t>
              </a:r>
              <a:r>
                <a:rPr lang="en-US" b="1" dirty="0" err="1">
                  <a:solidFill>
                    <a:srgbClr val="FF0000"/>
                  </a:solidFill>
                </a:rPr>
                <a:t>rodata</a:t>
              </a:r>
              <a:endParaRPr lang="en-US" b="1" dirty="0">
                <a:solidFill>
                  <a:srgbClr val="FF0000"/>
                </a:solidFill>
              </a:endParaRPr>
            </a:p>
            <a:p>
              <a:r>
                <a:rPr lang="en-US" dirty="0">
                  <a:solidFill>
                    <a:schemeClr val="accent2"/>
                  </a:solidFill>
                </a:rPr>
                <a:t>read-only literals</a:t>
              </a:r>
            </a:p>
          </p:txBody>
        </p:sp>
        <p:cxnSp>
          <p:nvCxnSpPr>
            <p:cNvPr id="41" name="Straight Arrow Connector 40">
              <a:extLst>
                <a:ext uri="{FF2B5EF4-FFF2-40B4-BE49-F238E27FC236}">
                  <a16:creationId xmlns:a16="http://schemas.microsoft.com/office/drawing/2014/main" id="{6019DC44-79E4-D67D-C670-E908F9B1C496}"/>
                </a:ext>
              </a:extLst>
            </p:cNvPr>
            <p:cNvCxnSpPr>
              <a:cxnSpLocks/>
              <a:endCxn id="81" idx="1"/>
            </p:cNvCxnSpPr>
            <p:nvPr/>
          </p:nvCxnSpPr>
          <p:spPr bwMode="auto">
            <a:xfrm>
              <a:off x="7807193" y="4553375"/>
              <a:ext cx="968385" cy="627595"/>
            </a:xfrm>
            <a:prstGeom prst="straightConnector1">
              <a:avLst/>
            </a:prstGeom>
            <a:noFill/>
            <a:ln w="63500" cap="flat" cmpd="sng" algn="ctr">
              <a:solidFill>
                <a:srgbClr val="0070C0"/>
              </a:solidFill>
              <a:prstDash val="solid"/>
              <a:round/>
              <a:headEnd type="none" w="med" len="med"/>
              <a:tailEnd type="triangle"/>
            </a:ln>
            <a:effectLst/>
          </p:spPr>
        </p:cxnSp>
      </p:grpSp>
      <p:grpSp>
        <p:nvGrpSpPr>
          <p:cNvPr id="42" name="Group 41">
            <a:extLst>
              <a:ext uri="{FF2B5EF4-FFF2-40B4-BE49-F238E27FC236}">
                <a16:creationId xmlns:a16="http://schemas.microsoft.com/office/drawing/2014/main" id="{7034AFF1-DD15-6E65-26FA-D8F7F4956030}"/>
              </a:ext>
            </a:extLst>
          </p:cNvPr>
          <p:cNvGrpSpPr/>
          <p:nvPr/>
        </p:nvGrpSpPr>
        <p:grpSpPr>
          <a:xfrm>
            <a:off x="575804" y="5182824"/>
            <a:ext cx="4799965" cy="646331"/>
            <a:chOff x="4054016" y="5332932"/>
            <a:chExt cx="4799965" cy="646331"/>
          </a:xfrm>
        </p:grpSpPr>
        <p:sp>
          <p:nvSpPr>
            <p:cNvPr id="43" name="TextBox 42">
              <a:extLst>
                <a:ext uri="{FF2B5EF4-FFF2-40B4-BE49-F238E27FC236}">
                  <a16:creationId xmlns:a16="http://schemas.microsoft.com/office/drawing/2014/main" id="{74336F89-EC3B-3601-6550-325BCB6F38A8}"/>
                </a:ext>
              </a:extLst>
            </p:cNvPr>
            <p:cNvSpPr txBox="1"/>
            <p:nvPr/>
          </p:nvSpPr>
          <p:spPr>
            <a:xfrm>
              <a:off x="4054016" y="5332932"/>
              <a:ext cx="3704253" cy="646331"/>
            </a:xfrm>
            <a:prstGeom prst="rect">
              <a:avLst/>
            </a:prstGeom>
            <a:solidFill>
              <a:srgbClr val="0070C0">
                <a:alpha val="13000"/>
              </a:srgbClr>
            </a:solidFill>
            <a:ln w="25400">
              <a:solidFill>
                <a:srgbClr val="0070C0"/>
              </a:solidFill>
            </a:ln>
          </p:spPr>
          <p:txBody>
            <a:bodyPr wrap="square" rtlCol="0">
              <a:spAutoFit/>
            </a:bodyPr>
            <a:lstStyle/>
            <a:p>
              <a:r>
                <a:rPr lang="en-US" b="1" dirty="0">
                  <a:solidFill>
                    <a:srgbClr val="FF0000"/>
                  </a:solidFill>
                </a:rPr>
                <a:t>.text</a:t>
              </a:r>
            </a:p>
            <a:p>
              <a:r>
                <a:rPr lang="en-US" dirty="0">
                  <a:solidFill>
                    <a:schemeClr val="accent2"/>
                  </a:solidFill>
                </a:rPr>
                <a:t>assembly code</a:t>
              </a:r>
            </a:p>
          </p:txBody>
        </p:sp>
        <p:cxnSp>
          <p:nvCxnSpPr>
            <p:cNvPr id="45" name="Straight Arrow Connector 44">
              <a:extLst>
                <a:ext uri="{FF2B5EF4-FFF2-40B4-BE49-F238E27FC236}">
                  <a16:creationId xmlns:a16="http://schemas.microsoft.com/office/drawing/2014/main" id="{908F35D1-2798-A028-C43A-EA049D6397A6}"/>
                </a:ext>
              </a:extLst>
            </p:cNvPr>
            <p:cNvCxnSpPr>
              <a:cxnSpLocks/>
            </p:cNvCxnSpPr>
            <p:nvPr/>
          </p:nvCxnSpPr>
          <p:spPr bwMode="auto">
            <a:xfrm flipV="1">
              <a:off x="7784152" y="5560345"/>
              <a:ext cx="1069829" cy="95752"/>
            </a:xfrm>
            <a:prstGeom prst="straightConnector1">
              <a:avLst/>
            </a:prstGeom>
            <a:noFill/>
            <a:ln w="63500" cap="flat" cmpd="sng" algn="ctr">
              <a:solidFill>
                <a:srgbClr val="0070C0"/>
              </a:solidFill>
              <a:prstDash val="solid"/>
              <a:round/>
              <a:headEnd type="none" w="med" len="med"/>
              <a:tailEnd type="triangle"/>
            </a:ln>
            <a:effectLst/>
          </p:spPr>
        </p:cxnSp>
      </p:grpSp>
      <p:sp>
        <p:nvSpPr>
          <p:cNvPr id="60" name="Rectangle 59">
            <a:extLst>
              <a:ext uri="{FF2B5EF4-FFF2-40B4-BE49-F238E27FC236}">
                <a16:creationId xmlns:a16="http://schemas.microsoft.com/office/drawing/2014/main" id="{F0A4AF7B-87F8-54F8-ACAA-1EDCBCD8C373}"/>
              </a:ext>
            </a:extLst>
          </p:cNvPr>
          <p:cNvSpPr/>
          <p:nvPr/>
        </p:nvSpPr>
        <p:spPr bwMode="auto">
          <a:xfrm>
            <a:off x="8811051" y="4239454"/>
            <a:ext cx="2526189" cy="352166"/>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BSS</a:t>
            </a:r>
            <a:endParaRPr lang="en-US" dirty="0">
              <a:solidFill>
                <a:schemeClr val="accent6"/>
              </a:solidFill>
              <a:ea typeface="CMU Bright" panose="02000603000000000000" pitchFamily="2" charset="0"/>
              <a:cs typeface="Calibri" panose="020F0502020204030204" pitchFamily="34" charset="0"/>
            </a:endParaRPr>
          </a:p>
        </p:txBody>
      </p:sp>
      <p:sp>
        <p:nvSpPr>
          <p:cNvPr id="9" name="TextBox 8">
            <a:extLst>
              <a:ext uri="{FF2B5EF4-FFF2-40B4-BE49-F238E27FC236}">
                <a16:creationId xmlns:a16="http://schemas.microsoft.com/office/drawing/2014/main" id="{8FC675A3-3E34-F492-778F-4D2EC84FF067}"/>
              </a:ext>
            </a:extLst>
          </p:cNvPr>
          <p:cNvSpPr txBox="1"/>
          <p:nvPr/>
        </p:nvSpPr>
        <p:spPr>
          <a:xfrm>
            <a:off x="497082" y="1430296"/>
            <a:ext cx="3852401" cy="369332"/>
          </a:xfrm>
          <a:prstGeom prst="rect">
            <a:avLst/>
          </a:prstGeom>
          <a:noFill/>
        </p:spPr>
        <p:txBody>
          <a:bodyPr wrap="none" rtlCol="0">
            <a:spAutoFit/>
          </a:bodyPr>
          <a:lstStyle/>
          <a:p>
            <a:r>
              <a:rPr lang="en-US" dirty="0"/>
              <a:t>Sections in an Assembly Source file</a:t>
            </a:r>
          </a:p>
        </p:txBody>
      </p:sp>
      <p:sp>
        <p:nvSpPr>
          <p:cNvPr id="46" name="TextBox 45">
            <a:extLst>
              <a:ext uri="{FF2B5EF4-FFF2-40B4-BE49-F238E27FC236}">
                <a16:creationId xmlns:a16="http://schemas.microsoft.com/office/drawing/2014/main" id="{12D9CD4E-3D83-401D-EB71-FF37C9A39D4C}"/>
              </a:ext>
            </a:extLst>
          </p:cNvPr>
          <p:cNvSpPr txBox="1"/>
          <p:nvPr/>
        </p:nvSpPr>
        <p:spPr>
          <a:xfrm>
            <a:off x="622956" y="1792090"/>
            <a:ext cx="3702760" cy="923330"/>
          </a:xfrm>
          <a:prstGeom prst="rect">
            <a:avLst/>
          </a:prstGeom>
          <a:solidFill>
            <a:schemeClr val="accent5">
              <a:lumMod val="20000"/>
              <a:lumOff val="80000"/>
            </a:schemeClr>
          </a:solidFill>
          <a:ln w="25400">
            <a:solidFill>
              <a:srgbClr val="0070C0"/>
            </a:solidFill>
          </a:ln>
        </p:spPr>
        <p:txBody>
          <a:bodyPr wrap="square" rtlCol="0">
            <a:spAutoFit/>
          </a:bodyPr>
          <a:lstStyle/>
          <a:p>
            <a:r>
              <a:rPr lang="en-US" dirty="0">
                <a:solidFill>
                  <a:srgbClr val="0070C0"/>
                </a:solidFill>
              </a:rPr>
              <a:t>File Header</a:t>
            </a:r>
          </a:p>
          <a:p>
            <a:r>
              <a:rPr lang="en-US" dirty="0">
                <a:solidFill>
                  <a:schemeClr val="tx2"/>
                </a:solidFill>
              </a:rPr>
              <a:t>Specify Hardware assembler generate the correct ARM version</a:t>
            </a:r>
          </a:p>
        </p:txBody>
      </p:sp>
      <p:sp>
        <p:nvSpPr>
          <p:cNvPr id="61" name="TextBox 60">
            <a:extLst>
              <a:ext uri="{FF2B5EF4-FFF2-40B4-BE49-F238E27FC236}">
                <a16:creationId xmlns:a16="http://schemas.microsoft.com/office/drawing/2014/main" id="{D7A50826-339B-01C1-D8D9-C0B82444FFDD}"/>
              </a:ext>
            </a:extLst>
          </p:cNvPr>
          <p:cNvSpPr txBox="1"/>
          <p:nvPr/>
        </p:nvSpPr>
        <p:spPr>
          <a:xfrm>
            <a:off x="545489" y="5938065"/>
            <a:ext cx="3755589" cy="861774"/>
          </a:xfrm>
          <a:prstGeom prst="rect">
            <a:avLst/>
          </a:prstGeom>
          <a:solidFill>
            <a:schemeClr val="accent4">
              <a:lumMod val="20000"/>
              <a:lumOff val="80000"/>
              <a:alpha val="88000"/>
            </a:schemeClr>
          </a:solidFill>
          <a:ln w="25400">
            <a:solidFill>
              <a:srgbClr val="0070C0"/>
            </a:solidFill>
          </a:ln>
        </p:spPr>
        <p:txBody>
          <a:bodyPr wrap="square" rtlCol="0">
            <a:spAutoFit/>
          </a:bodyPr>
          <a:lstStyle/>
          <a:p>
            <a:r>
              <a:rPr lang="en-US" sz="1600" dirty="0">
                <a:solidFill>
                  <a:srgbClr val="7030A0"/>
                </a:solidFill>
              </a:rPr>
              <a:t>file footer </a:t>
            </a:r>
          </a:p>
          <a:p>
            <a:r>
              <a:rPr lang="en-US" sz="1600" dirty="0">
                <a:solidFill>
                  <a:srgbClr val="7030A0"/>
                </a:solidFill>
              </a:rPr>
              <a:t>.</a:t>
            </a:r>
            <a:r>
              <a:rPr lang="en-US" sz="1600" b="1" dirty="0">
                <a:solidFill>
                  <a:srgbClr val="7030A0"/>
                </a:solidFill>
                <a:latin typeface="Courier New" panose="02070309020205020404" pitchFamily="49" charset="0"/>
                <a:cs typeface="Courier New" panose="02070309020205020404" pitchFamily="49" charset="0"/>
              </a:rPr>
              <a:t>section </a:t>
            </a:r>
            <a:r>
              <a:rPr lang="en-US" sz="1600" b="1" dirty="0">
                <a:solidFill>
                  <a:srgbClr val="F37440"/>
                </a:solidFill>
                <a:latin typeface="Courier New" panose="02070309020205020404" pitchFamily="49" charset="0"/>
                <a:cs typeface="Courier New" panose="02070309020205020404" pitchFamily="49" charset="0"/>
              </a:rPr>
              <a:t>.</a:t>
            </a:r>
            <a:r>
              <a:rPr lang="en-US" sz="1600" b="1" dirty="0" err="1">
                <a:solidFill>
                  <a:srgbClr val="F37440"/>
                </a:solidFill>
                <a:latin typeface="Courier New" panose="02070309020205020404" pitchFamily="49" charset="0"/>
                <a:cs typeface="Courier New" panose="02070309020205020404" pitchFamily="49" charset="0"/>
              </a:rPr>
              <a:t>note.GNU</a:t>
            </a:r>
            <a:r>
              <a:rPr lang="en-US" sz="1600" b="1" dirty="0">
                <a:solidFill>
                  <a:srgbClr val="F37440"/>
                </a:solidFill>
                <a:latin typeface="Courier New" panose="02070309020205020404" pitchFamily="49" charset="0"/>
                <a:cs typeface="Courier New" panose="02070309020205020404" pitchFamily="49" charset="0"/>
              </a:rPr>
              <a:t>-stack,…</a:t>
            </a:r>
            <a:endParaRPr lang="en-US" dirty="0">
              <a:solidFill>
                <a:srgbClr val="FF0000"/>
              </a:solidFill>
            </a:endParaRPr>
          </a:p>
          <a:p>
            <a:r>
              <a:rPr lang="en-US" b="1" dirty="0">
                <a:solidFill>
                  <a:srgbClr val="FF0000"/>
                </a:solidFill>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cs typeface="Courier New" panose="02070309020205020404" pitchFamily="49" charset="0"/>
              </a:rPr>
              <a:t>end</a:t>
            </a:r>
            <a:r>
              <a:rPr lang="en-US" sz="1600" dirty="0">
                <a:solidFill>
                  <a:schemeClr val="accent3"/>
                </a:solidFill>
              </a:rPr>
              <a:t>	</a:t>
            </a:r>
            <a:endParaRPr lang="en-US" b="1" dirty="0">
              <a:solidFill>
                <a:schemeClr val="accent3"/>
              </a:solidFill>
            </a:endParaRPr>
          </a:p>
        </p:txBody>
      </p:sp>
      <p:grpSp>
        <p:nvGrpSpPr>
          <p:cNvPr id="2" name="Group 1">
            <a:extLst>
              <a:ext uri="{FF2B5EF4-FFF2-40B4-BE49-F238E27FC236}">
                <a16:creationId xmlns:a16="http://schemas.microsoft.com/office/drawing/2014/main" id="{8AD4F0C9-CEC3-0E02-63B2-7A1885B592C6}"/>
              </a:ext>
            </a:extLst>
          </p:cNvPr>
          <p:cNvGrpSpPr/>
          <p:nvPr/>
        </p:nvGrpSpPr>
        <p:grpSpPr>
          <a:xfrm>
            <a:off x="5311254" y="2965609"/>
            <a:ext cx="3499797" cy="3427306"/>
            <a:chOff x="5311254" y="2965609"/>
            <a:chExt cx="3499797" cy="3427306"/>
          </a:xfrm>
        </p:grpSpPr>
        <p:cxnSp>
          <p:nvCxnSpPr>
            <p:cNvPr id="100" name="Straight Arrow Connector 99">
              <a:extLst>
                <a:ext uri="{FF2B5EF4-FFF2-40B4-BE49-F238E27FC236}">
                  <a16:creationId xmlns:a16="http://schemas.microsoft.com/office/drawing/2014/main" id="{676FA6E0-A76E-104A-ACF8-21D66D387E07}"/>
                </a:ext>
              </a:extLst>
            </p:cNvPr>
            <p:cNvCxnSpPr>
              <a:cxnSpLocks/>
              <a:endCxn id="53" idx="1"/>
            </p:cNvCxnSpPr>
            <p:nvPr/>
          </p:nvCxnSpPr>
          <p:spPr bwMode="auto">
            <a:xfrm>
              <a:off x="5949386" y="4675800"/>
              <a:ext cx="2861665" cy="87110"/>
            </a:xfrm>
            <a:prstGeom prst="straightConnector1">
              <a:avLst/>
            </a:prstGeom>
            <a:noFill/>
            <a:ln w="63500" cap="flat" cmpd="sng" algn="ctr">
              <a:solidFill>
                <a:srgbClr val="00B050"/>
              </a:solidFill>
              <a:prstDash val="solid"/>
              <a:round/>
              <a:headEnd type="none" w="med" len="med"/>
              <a:tailEnd type="triangle"/>
            </a:ln>
            <a:effectLst/>
          </p:spPr>
        </p:cxnSp>
        <p:cxnSp>
          <p:nvCxnSpPr>
            <p:cNvPr id="105" name="Straight Arrow Connector 104">
              <a:extLst>
                <a:ext uri="{FF2B5EF4-FFF2-40B4-BE49-F238E27FC236}">
                  <a16:creationId xmlns:a16="http://schemas.microsoft.com/office/drawing/2014/main" id="{0A5EBBF8-BBF6-EC47-9183-43F71F0E6930}"/>
                </a:ext>
              </a:extLst>
            </p:cNvPr>
            <p:cNvCxnSpPr>
              <a:cxnSpLocks/>
            </p:cNvCxnSpPr>
            <p:nvPr/>
          </p:nvCxnSpPr>
          <p:spPr bwMode="auto">
            <a:xfrm>
              <a:off x="6196302" y="5138314"/>
              <a:ext cx="2176227" cy="559753"/>
            </a:xfrm>
            <a:prstGeom prst="straightConnector1">
              <a:avLst/>
            </a:prstGeom>
            <a:noFill/>
            <a:ln w="63500" cap="flat" cmpd="sng" algn="ctr">
              <a:solidFill>
                <a:srgbClr val="0070C0"/>
              </a:solidFill>
              <a:prstDash val="solid"/>
              <a:round/>
              <a:headEnd type="none" w="med" len="med"/>
              <a:tailEnd type="triangle"/>
            </a:ln>
            <a:effectLst/>
          </p:spPr>
        </p:cxnSp>
        <p:sp>
          <p:nvSpPr>
            <p:cNvPr id="81" name="Rectangle 1036">
              <a:extLst>
                <a:ext uri="{FF2B5EF4-FFF2-40B4-BE49-F238E27FC236}">
                  <a16:creationId xmlns:a16="http://schemas.microsoft.com/office/drawing/2014/main" id="{039C6BE2-CDBA-724E-88FE-6F4C1F6BF5C0}"/>
                </a:ext>
              </a:extLst>
            </p:cNvPr>
            <p:cNvSpPr>
              <a:spLocks noChangeArrowheads="1"/>
            </p:cNvSpPr>
            <p:nvPr/>
          </p:nvSpPr>
          <p:spPr bwMode="auto">
            <a:xfrm>
              <a:off x="5311254" y="5027750"/>
              <a:ext cx="2057400" cy="533400"/>
            </a:xfrm>
            <a:prstGeom prst="rect">
              <a:avLst/>
            </a:prstGeom>
            <a:solidFill>
              <a:srgbClr val="99CCFF"/>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Text</a:t>
              </a:r>
            </a:p>
          </p:txBody>
        </p:sp>
        <p:sp>
          <p:nvSpPr>
            <p:cNvPr id="82" name="Rectangle 1037">
              <a:extLst>
                <a:ext uri="{FF2B5EF4-FFF2-40B4-BE49-F238E27FC236}">
                  <a16:creationId xmlns:a16="http://schemas.microsoft.com/office/drawing/2014/main" id="{674B1C95-198C-024E-856F-309AB1D21ECB}"/>
                </a:ext>
              </a:extLst>
            </p:cNvPr>
            <p:cNvSpPr>
              <a:spLocks noChangeArrowheads="1"/>
            </p:cNvSpPr>
            <p:nvPr/>
          </p:nvSpPr>
          <p:spPr bwMode="auto">
            <a:xfrm>
              <a:off x="5311254" y="5584162"/>
              <a:ext cx="2057400" cy="609600"/>
            </a:xfrm>
            <a:prstGeom prst="rect">
              <a:avLst/>
            </a:prstGeom>
            <a:solidFill>
              <a:srgbClr val="FF9933"/>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Symbol table</a:t>
              </a:r>
            </a:p>
          </p:txBody>
        </p:sp>
        <p:sp>
          <p:nvSpPr>
            <p:cNvPr id="83" name="Rectangle 1040">
              <a:extLst>
                <a:ext uri="{FF2B5EF4-FFF2-40B4-BE49-F238E27FC236}">
                  <a16:creationId xmlns:a16="http://schemas.microsoft.com/office/drawing/2014/main" id="{B740C98A-3CF3-1647-B75C-7158EA8E77AD}"/>
                </a:ext>
              </a:extLst>
            </p:cNvPr>
            <p:cNvSpPr>
              <a:spLocks noChangeArrowheads="1"/>
            </p:cNvSpPr>
            <p:nvPr/>
          </p:nvSpPr>
          <p:spPr bwMode="auto">
            <a:xfrm>
              <a:off x="5329591" y="4474703"/>
              <a:ext cx="2057400" cy="533400"/>
            </a:xfrm>
            <a:prstGeom prst="rect">
              <a:avLst/>
            </a:prstGeom>
            <a:solidFill>
              <a:srgbClr val="99FF99"/>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Data</a:t>
              </a:r>
            </a:p>
          </p:txBody>
        </p:sp>
        <p:sp>
          <p:nvSpPr>
            <p:cNvPr id="85" name="Text Box 8">
              <a:extLst>
                <a:ext uri="{FF2B5EF4-FFF2-40B4-BE49-F238E27FC236}">
                  <a16:creationId xmlns:a16="http://schemas.microsoft.com/office/drawing/2014/main" id="{FAEE8230-2F0F-B745-883A-3B33D4D9694D}"/>
                </a:ext>
              </a:extLst>
            </p:cNvPr>
            <p:cNvSpPr txBox="1">
              <a:spLocks noChangeArrowheads="1"/>
            </p:cNvSpPr>
            <p:nvPr/>
          </p:nvSpPr>
          <p:spPr bwMode="auto">
            <a:xfrm>
              <a:off x="5494219" y="2965609"/>
              <a:ext cx="1790190" cy="1200329"/>
            </a:xfrm>
            <a:prstGeom prst="rect">
              <a:avLst/>
            </a:prstGeom>
            <a:solidFill>
              <a:schemeClr val="accent1">
                <a:lumMod val="20000"/>
                <a:lumOff val="80000"/>
              </a:schemeClr>
            </a:solidFill>
            <a:ln w="28575">
              <a:solidFill>
                <a:schemeClr val="accent1"/>
              </a:solidFill>
              <a:miter lim="800000"/>
              <a:headEnd/>
              <a:tailEnd/>
            </a:ln>
          </p:spPr>
          <p:txBody>
            <a:bodyPr wrap="square">
              <a:spAutoFit/>
            </a:bodyPr>
            <a:lstStyle/>
            <a:p>
              <a:pPr algn="ctr"/>
              <a:r>
                <a:rPr lang="en-US" b="1" dirty="0" err="1">
                  <a:solidFill>
                    <a:srgbClr val="000000"/>
                  </a:solidFill>
                  <a:latin typeface="Calibri" pitchFamily="34" charset="0"/>
                </a:rPr>
                <a:t>a.out</a:t>
              </a:r>
              <a:r>
                <a:rPr lang="en-US" b="1" dirty="0">
                  <a:solidFill>
                    <a:srgbClr val="000000"/>
                  </a:solidFill>
                  <a:latin typeface="Calibri" pitchFamily="34" charset="0"/>
                </a:rPr>
                <a:t> executable</a:t>
              </a:r>
            </a:p>
            <a:p>
              <a:r>
                <a:rPr lang="en-US" b="1" dirty="0">
                  <a:solidFill>
                    <a:srgbClr val="000000"/>
                  </a:solidFill>
                  <a:latin typeface="Calibri" pitchFamily="34" charset="0"/>
                </a:rPr>
                <a:t>created by the </a:t>
              </a:r>
              <a:r>
                <a:rPr lang="en-US" b="1" dirty="0">
                  <a:solidFill>
                    <a:srgbClr val="2C895B"/>
                  </a:solidFill>
                  <a:latin typeface="Calibri" pitchFamily="34" charset="0"/>
                </a:rPr>
                <a:t>assembler</a:t>
              </a:r>
              <a:r>
                <a:rPr lang="en-US" b="1" dirty="0">
                  <a:solidFill>
                    <a:srgbClr val="000000"/>
                  </a:solidFill>
                  <a:latin typeface="Calibri" pitchFamily="34" charset="0"/>
                </a:rPr>
                <a:t> &amp; </a:t>
              </a:r>
            </a:p>
            <a:p>
              <a:r>
                <a:rPr lang="en-US" b="1" dirty="0">
                  <a:solidFill>
                    <a:srgbClr val="F37440"/>
                  </a:solidFill>
                  <a:latin typeface="Calibri" pitchFamily="34" charset="0"/>
                </a:rPr>
                <a:t>link editor</a:t>
              </a:r>
            </a:p>
          </p:txBody>
        </p:sp>
        <p:sp>
          <p:nvSpPr>
            <p:cNvPr id="32" name="Left Brace 31">
              <a:extLst>
                <a:ext uri="{FF2B5EF4-FFF2-40B4-BE49-F238E27FC236}">
                  <a16:creationId xmlns:a16="http://schemas.microsoft.com/office/drawing/2014/main" id="{A41B746D-C4E2-FEF0-C2A5-1E8534D0B921}"/>
                </a:ext>
              </a:extLst>
            </p:cNvPr>
            <p:cNvSpPr/>
            <p:nvPr/>
          </p:nvSpPr>
          <p:spPr>
            <a:xfrm>
              <a:off x="8372529" y="4975059"/>
              <a:ext cx="408486" cy="141785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Rectangle 1037">
              <a:extLst>
                <a:ext uri="{FF2B5EF4-FFF2-40B4-BE49-F238E27FC236}">
                  <a16:creationId xmlns:a16="http://schemas.microsoft.com/office/drawing/2014/main" id="{DE52684F-7588-889C-0CA5-50863B0B4285}"/>
                </a:ext>
              </a:extLst>
            </p:cNvPr>
            <p:cNvSpPr>
              <a:spLocks noChangeArrowheads="1"/>
            </p:cNvSpPr>
            <p:nvPr/>
          </p:nvSpPr>
          <p:spPr bwMode="auto">
            <a:xfrm>
              <a:off x="5329591" y="4221220"/>
              <a:ext cx="2057400" cy="253483"/>
            </a:xfrm>
            <a:prstGeom prst="rect">
              <a:avLst/>
            </a:prstGeom>
            <a:solidFill>
              <a:schemeClr val="accent4">
                <a:lumMod val="20000"/>
                <a:lumOff val="80000"/>
              </a:schemeClr>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Header - Description </a:t>
              </a:r>
            </a:p>
          </p:txBody>
        </p:sp>
        <p:cxnSp>
          <p:nvCxnSpPr>
            <p:cNvPr id="62" name="Straight Arrow Connector 61">
              <a:extLst>
                <a:ext uri="{FF2B5EF4-FFF2-40B4-BE49-F238E27FC236}">
                  <a16:creationId xmlns:a16="http://schemas.microsoft.com/office/drawing/2014/main" id="{42C70909-4116-FEA8-0F36-280F703BAAE7}"/>
                </a:ext>
              </a:extLst>
            </p:cNvPr>
            <p:cNvCxnSpPr>
              <a:cxnSpLocks/>
              <a:endCxn id="60" idx="1"/>
            </p:cNvCxnSpPr>
            <p:nvPr/>
          </p:nvCxnSpPr>
          <p:spPr bwMode="auto">
            <a:xfrm>
              <a:off x="7427521" y="4347663"/>
              <a:ext cx="1383530" cy="67874"/>
            </a:xfrm>
            <a:prstGeom prst="straightConnector1">
              <a:avLst/>
            </a:prstGeom>
            <a:noFill/>
            <a:ln w="63500" cap="flat" cmpd="sng" algn="ctr">
              <a:solidFill>
                <a:srgbClr val="FFC000"/>
              </a:solidFill>
              <a:prstDash val="solid"/>
              <a:round/>
              <a:headEnd type="none" w="med" len="med"/>
              <a:tailEnd type="triangle"/>
            </a:ln>
            <a:effectLst/>
          </p:spPr>
        </p:cxnSp>
      </p:grpSp>
      <p:sp>
        <p:nvSpPr>
          <p:cNvPr id="3" name="TextBox 2">
            <a:extLst>
              <a:ext uri="{FF2B5EF4-FFF2-40B4-BE49-F238E27FC236}">
                <a16:creationId xmlns:a16="http://schemas.microsoft.com/office/drawing/2014/main" id="{5FF6065A-84D7-4A0D-F822-9FABBE51E8E8}"/>
              </a:ext>
            </a:extLst>
          </p:cNvPr>
          <p:cNvSpPr txBox="1"/>
          <p:nvPr/>
        </p:nvSpPr>
        <p:spPr>
          <a:xfrm>
            <a:off x="-286247" y="942999"/>
            <a:ext cx="3563796" cy="369332"/>
          </a:xfrm>
          <a:prstGeom prst="rect">
            <a:avLst/>
          </a:prstGeom>
          <a:noFill/>
        </p:spPr>
        <p:txBody>
          <a:bodyPr wrap="none" rtlCol="0">
            <a:spAutoFit/>
          </a:bodyPr>
          <a:lstStyle/>
          <a:p>
            <a:r>
              <a:rPr lang="en-US" dirty="0"/>
              <a:t>int x[400000] = {1,2,3,…400000};</a:t>
            </a:r>
          </a:p>
        </p:txBody>
      </p:sp>
    </p:spTree>
    <p:extLst>
      <p:ext uri="{BB962C8B-B14F-4D97-AF65-F5344CB8AC3E}">
        <p14:creationId xmlns:p14="http://schemas.microsoft.com/office/powerpoint/2010/main" val="283370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6" grpId="0" animBg="1"/>
      <p:bldP spid="6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endParaRPr lang="en-US" altLang="en-US" sz="2000" dirty="0">
              <a:solidFill>
                <a:srgbClr val="FF0000"/>
              </a:solidFill>
              <a:latin typeface="Consolas" panose="020B0609020204030204" pitchFamily="49" charset="0"/>
            </a:endParaRP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Left Brace 2">
            <a:extLst>
              <a:ext uri="{FF2B5EF4-FFF2-40B4-BE49-F238E27FC236}">
                <a16:creationId xmlns:a16="http://schemas.microsoft.com/office/drawing/2014/main" id="{F3C2D3C9-2572-A240-82E1-3BA402C9EA74}"/>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84D3D372-26E4-9446-A972-52EB0F397A86}"/>
              </a:ext>
            </a:extLst>
          </p:cNvPr>
          <p:cNvSpPr txBox="1"/>
          <p:nvPr/>
        </p:nvSpPr>
        <p:spPr>
          <a:xfrm>
            <a:off x="7701009" y="2195679"/>
            <a:ext cx="1107996" cy="923330"/>
          </a:xfrm>
          <a:prstGeom prst="rect">
            <a:avLst/>
          </a:prstGeom>
          <a:noFill/>
        </p:spPr>
        <p:txBody>
          <a:bodyPr wrap="none" rtlCol="0">
            <a:spAutoFit/>
          </a:bodyPr>
          <a:lstStyle/>
          <a:p>
            <a:r>
              <a:rPr lang="en-US" dirty="0"/>
              <a:t>Stack</a:t>
            </a:r>
          </a:p>
          <a:p>
            <a:r>
              <a:rPr lang="en-US" dirty="0"/>
              <a:t>with one </a:t>
            </a:r>
          </a:p>
          <a:p>
            <a:r>
              <a:rPr lang="en-US" dirty="0"/>
              <a:t>frame</a:t>
            </a:r>
          </a:p>
        </p:txBody>
      </p:sp>
    </p:spTree>
    <p:extLst>
      <p:ext uri="{BB962C8B-B14F-4D97-AF65-F5344CB8AC3E}">
        <p14:creationId xmlns:p14="http://schemas.microsoft.com/office/powerpoint/2010/main" val="2860934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894E3DB2-793B-4E4E-8ED3-989B4A685DE1}"/>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56C95BA6-D910-4E48-B2F3-866A1A4551EB}"/>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40763791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7B575646-CB28-4944-A90C-2B86A4C821C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6C45007A-2FA8-1C47-881A-99E73B8F4B71}"/>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940782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solidFill>
                  <a:srgbClr val="FF0000"/>
                </a:solidFill>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Down Arrow 2">
            <a:extLst>
              <a:ext uri="{FF2B5EF4-FFF2-40B4-BE49-F238E27FC236}">
                <a16:creationId xmlns:a16="http://schemas.microsoft.com/office/drawing/2014/main" id="{15FB9786-96DB-464F-9AC8-9DCB616438E3}"/>
              </a:ext>
            </a:extLst>
          </p:cNvPr>
          <p:cNvSpPr/>
          <p:nvPr/>
        </p:nvSpPr>
        <p:spPr>
          <a:xfrm>
            <a:off x="10373807" y="339293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AE12E45A-0163-CE4D-A160-1FD5990FA77D}"/>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3D630E3-F809-8B4B-8046-665CDD9FB6E3}"/>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753487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func1</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24979802-B715-894A-BA68-20A575ABB384}"/>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7C25073F-84CB-3A47-B4EA-B46AF5E24276}"/>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7496613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36034C03-6920-0241-A0EB-D4CE2810810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1A3798D-3224-1244-9BE4-599FD20AC4EC}"/>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9539695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solidFill>
                  <a:srgbClr val="FF0000"/>
                </a:solidFill>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Down Arrow 13">
            <a:extLst>
              <a:ext uri="{FF2B5EF4-FFF2-40B4-BE49-F238E27FC236}">
                <a16:creationId xmlns:a16="http://schemas.microsoft.com/office/drawing/2014/main" id="{2A865A33-511A-1C46-993D-63443118BC20}"/>
              </a:ext>
            </a:extLst>
          </p:cNvPr>
          <p:cNvSpPr/>
          <p:nvPr/>
        </p:nvSpPr>
        <p:spPr>
          <a:xfrm>
            <a:off x="10373807" y="45720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Brace 14">
            <a:extLst>
              <a:ext uri="{FF2B5EF4-FFF2-40B4-BE49-F238E27FC236}">
                <a16:creationId xmlns:a16="http://schemas.microsoft.com/office/drawing/2014/main" id="{D25DAC21-8320-274C-B286-1570438FEC49}"/>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30BD46DA-70B7-C749-B641-4E068B0B7230}"/>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722331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func2</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9FEF76D-DF5A-EF4A-A3CD-8DCC799EF73E}"/>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C6CB23F-D177-DA40-A365-82EF609858C9}"/>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39586446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A8D1E29F-7E33-8245-BD5F-0E52E83E2638}"/>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F6BC905B-FA0F-864D-8696-0F757AC765BA}"/>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9043155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22228"/>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Down Arrow 15">
            <a:extLst>
              <a:ext uri="{FF2B5EF4-FFF2-40B4-BE49-F238E27FC236}">
                <a16:creationId xmlns:a16="http://schemas.microsoft.com/office/drawing/2014/main" id="{4EB53A96-CC1D-BD42-9EBA-3D69AEE6B0D1}"/>
              </a:ext>
            </a:extLst>
          </p:cNvPr>
          <p:cNvSpPr/>
          <p:nvPr/>
        </p:nvSpPr>
        <p:spPr>
          <a:xfrm flipV="1">
            <a:off x="10373806" y="5501939"/>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28065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89F1671-0287-1740-AB83-5FE45AA7B0FA}"/>
              </a:ext>
            </a:extLst>
          </p:cNvPr>
          <p:cNvSpPr>
            <a:spLocks noGrp="1"/>
          </p:cNvSpPr>
          <p:nvPr>
            <p:ph sz="quarter" idx="15"/>
          </p:nvPr>
        </p:nvSpPr>
        <p:spPr>
          <a:xfrm>
            <a:off x="8063130" y="1465895"/>
            <a:ext cx="3820852" cy="4768650"/>
          </a:xfrm>
          <a:solidFill>
            <a:schemeClr val="accent4">
              <a:lumMod val="20000"/>
              <a:lumOff val="80000"/>
            </a:schemeClr>
          </a:solidFill>
          <a:ln>
            <a:solidFill>
              <a:schemeClr val="accent1"/>
            </a:solidFill>
          </a:ln>
        </p:spPr>
        <p:txBody>
          <a:bodyPr/>
          <a:lstStyle/>
          <a:p>
            <a:r>
              <a:rPr lang="en-US" sz="2000" dirty="0"/>
              <a:t>assembly programs end in </a:t>
            </a:r>
            <a:r>
              <a:rPr lang="en-US" sz="2000" dirty="0">
                <a:solidFill>
                  <a:srgbClr val="C00000"/>
                </a:solidFill>
              </a:rPr>
              <a:t>.S</a:t>
            </a:r>
          </a:p>
          <a:p>
            <a:pPr lvl="1"/>
            <a:r>
              <a:rPr lang="en-US" sz="1800" dirty="0">
                <a:solidFill>
                  <a:srgbClr val="C00000"/>
                </a:solidFill>
              </a:rPr>
              <a:t>That is a </a:t>
            </a:r>
            <a:r>
              <a:rPr lang="en-US" sz="1800" b="1" u="sng" dirty="0">
                <a:solidFill>
                  <a:srgbClr val="C00000"/>
                </a:solidFill>
              </a:rPr>
              <a:t>capital</a:t>
            </a:r>
            <a:r>
              <a:rPr lang="en-US" sz="1800" dirty="0">
                <a:solidFill>
                  <a:srgbClr val="C00000"/>
                </a:solidFill>
              </a:rPr>
              <a:t> .S</a:t>
            </a:r>
          </a:p>
          <a:p>
            <a:pPr lvl="1"/>
            <a:r>
              <a:rPr lang="en-US" sz="2000" dirty="0">
                <a:solidFill>
                  <a:srgbClr val="2C895B"/>
                </a:solidFill>
              </a:rPr>
              <a:t>example</a:t>
            </a:r>
            <a:r>
              <a:rPr lang="en-US" sz="2000" dirty="0"/>
              <a:t>: </a:t>
            </a:r>
            <a:r>
              <a:rPr lang="en-US" sz="2000" dirty="0" err="1"/>
              <a:t>test.S</a:t>
            </a:r>
            <a:endParaRPr lang="en-US" sz="2000" dirty="0"/>
          </a:p>
          <a:p>
            <a:r>
              <a:rPr lang="en-US" sz="2000" dirty="0">
                <a:solidFill>
                  <a:srgbClr val="0070C0"/>
                </a:solidFill>
              </a:rPr>
              <a:t>Always use </a:t>
            </a:r>
            <a:r>
              <a:rPr lang="en-US" sz="2000" dirty="0" err="1">
                <a:solidFill>
                  <a:srgbClr val="0070C0"/>
                </a:solidFill>
              </a:rPr>
              <a:t>gcc</a:t>
            </a:r>
            <a:r>
              <a:rPr lang="en-US" sz="2000" dirty="0">
                <a:solidFill>
                  <a:srgbClr val="0070C0"/>
                </a:solidFill>
              </a:rPr>
              <a:t> to assemble</a:t>
            </a:r>
          </a:p>
          <a:p>
            <a:pPr lvl="1"/>
            <a:r>
              <a:rPr lang="en-US" sz="2000" dirty="0">
                <a:solidFill>
                  <a:srgbClr val="0070C0"/>
                </a:solidFill>
              </a:rPr>
              <a:t>_start()  and C runtime</a:t>
            </a:r>
          </a:p>
          <a:p>
            <a:r>
              <a:rPr lang="en-US" sz="2000" dirty="0"/>
              <a:t>File has a complete program </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File has a partial program</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–c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Link files together</a:t>
            </a:r>
            <a:endParaRPr lang="en-US" sz="2000" i="1" dirty="0"/>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file.o</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cprog.o</a:t>
            </a:r>
            <a:endParaRPr lang="en-US" sz="2000" b="1"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9C6CF845-476D-6047-87C3-DC11B8D0B7F9}"/>
              </a:ext>
            </a:extLst>
          </p:cNvPr>
          <p:cNvSpPr>
            <a:spLocks noGrp="1"/>
          </p:cNvSpPr>
          <p:nvPr>
            <p:ph type="title"/>
          </p:nvPr>
        </p:nvSpPr>
        <p:spPr>
          <a:xfrm>
            <a:off x="7789333" y="623455"/>
            <a:ext cx="4368445" cy="482955"/>
          </a:xfrm>
        </p:spPr>
        <p:txBody>
          <a:bodyPr/>
          <a:lstStyle/>
          <a:p>
            <a:r>
              <a:rPr lang="en-US" dirty="0"/>
              <a:t>Assembly Source File</a:t>
            </a:r>
            <a:br>
              <a:rPr lang="en-US" dirty="0"/>
            </a:br>
            <a:r>
              <a:rPr lang="en-US" dirty="0"/>
              <a:t>Template</a:t>
            </a:r>
          </a:p>
        </p:txBody>
      </p:sp>
      <p:sp>
        <p:nvSpPr>
          <p:cNvPr id="5" name="Rounded Rectangle 4">
            <a:extLst>
              <a:ext uri="{FF2B5EF4-FFF2-40B4-BE49-F238E27FC236}">
                <a16:creationId xmlns:a16="http://schemas.microsoft.com/office/drawing/2014/main" id="{E548BE0A-68B7-314A-95B1-D14AFD94FF58}"/>
              </a:ext>
            </a:extLst>
          </p:cNvPr>
          <p:cNvSpPr/>
          <p:nvPr/>
        </p:nvSpPr>
        <p:spPr bwMode="auto">
          <a:xfrm>
            <a:off x="308018" y="147417"/>
            <a:ext cx="7359761" cy="65241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 File Header</a:t>
            </a:r>
          </a:p>
          <a:p>
            <a:r>
              <a:rPr lang="en-US" sz="1400" dirty="0">
                <a:latin typeface="Consolas" panose="020B0609020204030204" pitchFamily="49" charset="0"/>
                <a:cs typeface="Consolas" panose="020B0609020204030204" pitchFamily="49" charset="0"/>
              </a:rPr>
              <a:t>        .arch armv6               </a:t>
            </a:r>
            <a:r>
              <a:rPr lang="en-US" sz="1400" dirty="0">
                <a:solidFill>
                  <a:schemeClr val="accent3"/>
                </a:solidFill>
                <a:latin typeface="Consolas" panose="020B0609020204030204" pitchFamily="49" charset="0"/>
                <a:cs typeface="Consolas" panose="020B0609020204030204" pitchFamily="49" charset="0"/>
              </a:rPr>
              <a:t>// armv6 architecture instructions</a:t>
            </a:r>
          </a:p>
          <a:p>
            <a:r>
              <a:rPr lang="en-US" sz="1400" dirty="0">
                <a:latin typeface="Consolas" panose="020B0609020204030204" pitchFamily="49" charset="0"/>
                <a:cs typeface="Consolas" panose="020B0609020204030204" pitchFamily="49" charset="0"/>
              </a:rPr>
              <a:t>        .arm		      </a:t>
            </a:r>
            <a:r>
              <a:rPr lang="en-US" sz="1400" dirty="0">
                <a:solidFill>
                  <a:schemeClr val="accent3"/>
                </a:solidFill>
                <a:latin typeface="Consolas" panose="020B0609020204030204" pitchFamily="49" charset="0"/>
                <a:cs typeface="Consolas" panose="020B0609020204030204" pitchFamily="49" charset="0"/>
              </a:rPr>
              <a:t>// arm 32-bit instruction set</a:t>
            </a:r>
          </a:p>
          <a:p>
            <a:r>
              <a:rPr lang="en-US" sz="1400" dirty="0">
                <a:solidFill>
                  <a:schemeClr val="accent3"/>
                </a:solidFill>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fpu</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vfp</a:t>
            </a:r>
            <a:r>
              <a:rPr lang="en-US" sz="1400" dirty="0">
                <a:latin typeface="Consolas" panose="020B0609020204030204" pitchFamily="49" charset="0"/>
                <a:cs typeface="Consolas" panose="020B0609020204030204" pitchFamily="49" charset="0"/>
              </a:rPr>
              <a:t>		 </a:t>
            </a:r>
            <a:r>
              <a:rPr lang="en-US" sz="1400" dirty="0">
                <a:solidFill>
                  <a:schemeClr val="accent3"/>
                </a:solidFill>
                <a:latin typeface="Consolas" panose="020B0609020204030204" pitchFamily="49" charset="0"/>
                <a:cs typeface="Consolas" panose="020B0609020204030204" pitchFamily="49" charset="0"/>
              </a:rPr>
              <a:t>     // floating point co-processor</a:t>
            </a:r>
          </a:p>
          <a:p>
            <a:r>
              <a:rPr lang="en-US" sz="1400" dirty="0">
                <a:latin typeface="Consolas" panose="020B0609020204030204" pitchFamily="49" charset="0"/>
                <a:cs typeface="Consolas" panose="020B0609020204030204" pitchFamily="49" charset="0"/>
              </a:rPr>
              <a:t>        .syntax unified           </a:t>
            </a:r>
            <a:r>
              <a:rPr lang="en-US" sz="1400" dirty="0">
                <a:solidFill>
                  <a:schemeClr val="accent3"/>
                </a:solidFill>
                <a:latin typeface="Consolas" panose="020B0609020204030204" pitchFamily="49" charset="0"/>
                <a:cs typeface="Consolas" panose="020B0609020204030204" pitchFamily="49" charset="0"/>
              </a:rPr>
              <a:t>// modern syntax</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BSS Segment (only when you have 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a:t>
            </a:r>
            <a:r>
              <a:rPr lang="en-US" sz="1400" dirty="0" err="1">
                <a:solidFill>
                  <a:srgbClr val="7030A0"/>
                </a:solidFill>
                <a:latin typeface="Consolas" panose="020B0609020204030204" pitchFamily="49" charset="0"/>
                <a:cs typeface="Consolas" panose="020B0609020204030204" pitchFamily="49" charset="0"/>
              </a:rPr>
              <a:t>bss</a:t>
            </a:r>
            <a:r>
              <a:rPr lang="en-US" sz="1400" dirty="0">
                <a:latin typeface="Consolas" panose="020B0609020204030204" pitchFamily="49" charset="0"/>
                <a:cs typeface="Consolas" panose="020B0609020204030204" pitchFamily="49" charset="0"/>
              </a:rPr>
              <a:t>	</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Data Segment (only when you have uninitialized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.data	</a:t>
            </a:r>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Read-Only Data (only when you have literals)</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err="1">
                <a:solidFill>
                  <a:srgbClr val="7030A0"/>
                </a:solidFill>
                <a:latin typeface="Consolas" panose="020B0609020204030204" pitchFamily="49" charset="0"/>
                <a:cs typeface="Consolas" panose="020B0609020204030204" pitchFamily="49" charset="0"/>
              </a:rPr>
              <a:t>rodata</a:t>
            </a:r>
            <a:r>
              <a:rPr lang="en-US" sz="1400" dirty="0">
                <a:latin typeface="Consolas" panose="020B0609020204030204" pitchFamily="49" charset="0"/>
                <a:cs typeface="Consolas" panose="020B0609020204030204" pitchFamily="49" charset="0"/>
              </a:rPr>
              <a:t>    </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Text Segment – your code</a:t>
            </a:r>
          </a:p>
          <a:p>
            <a:r>
              <a:rPr lang="en-US" sz="1400" dirty="0">
                <a:solidFill>
                  <a:srgbClr val="7030A0"/>
                </a:solidFill>
                <a:latin typeface="Consolas" panose="020B0609020204030204" pitchFamily="49" charset="0"/>
                <a:cs typeface="Consolas" panose="020B0609020204030204" pitchFamily="49" charset="0"/>
              </a:rPr>
              <a:t>	.text</a:t>
            </a:r>
          </a:p>
          <a:p>
            <a:r>
              <a:rPr lang="en-US" sz="1400" dirty="0">
                <a:solidFill>
                  <a:srgbClr val="7030A0"/>
                </a:solidFill>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Header</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type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%function   </a:t>
            </a:r>
            <a:r>
              <a:rPr lang="en-US" sz="1400" dirty="0">
                <a:solidFill>
                  <a:srgbClr val="2C895B"/>
                </a:solidFill>
                <a:latin typeface="Consolas" panose="020B0609020204030204" pitchFamily="49" charset="0"/>
                <a:cs typeface="Consolas" panose="020B0609020204030204" pitchFamily="49" charset="0"/>
              </a:rPr>
              <a:t>// define main to be a function</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global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a:t>
            </a:r>
            <a:r>
              <a:rPr lang="en-US" sz="1400" dirty="0">
                <a:solidFill>
                  <a:srgbClr val="2C895B"/>
                </a:solidFill>
                <a:latin typeface="Consolas" panose="020B0609020204030204" pitchFamily="49" charset="0"/>
                <a:cs typeface="Consolas" panose="020B0609020204030204" pitchFamily="49" charset="0"/>
              </a:rPr>
              <a:t>// export function name</a:t>
            </a:r>
          </a:p>
          <a:p>
            <a:r>
              <a:rPr lang="en-US" sz="1400" dirty="0">
                <a:solidFill>
                  <a:srgbClr val="F37440"/>
                </a:solidFill>
                <a:latin typeface="Consolas" panose="020B0609020204030204" pitchFamily="49" charset="0"/>
                <a:cs typeface="Consolas" panose="020B0609020204030204" pitchFamily="49" charset="0"/>
              </a:rPr>
              <a:t>main:</a:t>
            </a:r>
          </a:p>
          <a:p>
            <a:r>
              <a:rPr lang="en-US" sz="1400" dirty="0">
                <a:solidFill>
                  <a:srgbClr val="F37440"/>
                </a:solidFill>
                <a:latin typeface="Consolas" panose="020B0609020204030204" pitchFamily="49" charset="0"/>
                <a:cs typeface="Consolas" panose="020B0609020204030204" pitchFamily="49" charset="0"/>
              </a:rPr>
              <a:t>// function prologue	      // stack frame setup</a:t>
            </a:r>
          </a:p>
          <a:p>
            <a:r>
              <a:rPr lang="en-US" sz="1400" dirty="0">
                <a:latin typeface="Consolas" panose="020B0609020204030204" pitchFamily="49" charset="0"/>
                <a:cs typeface="Consolas" panose="020B0609020204030204" pitchFamily="49" charset="0"/>
              </a:rPr>
              <a:t>		</a:t>
            </a:r>
            <a:r>
              <a:rPr lang="en-US" sz="1400" b="1" dirty="0">
                <a:solidFill>
                  <a:srgbClr val="2C895B"/>
                </a:solidFill>
                <a:latin typeface="Consolas" panose="020B0609020204030204" pitchFamily="49" charset="0"/>
                <a:cs typeface="Consolas" panose="020B0609020204030204" pitchFamily="49" charset="0"/>
              </a:rPr>
              <a:t>// your code for this function here</a:t>
            </a:r>
          </a:p>
          <a:p>
            <a:r>
              <a:rPr lang="en-US" sz="1400" dirty="0">
                <a:solidFill>
                  <a:srgbClr val="F37440"/>
                </a:solidFill>
                <a:latin typeface="Consolas" panose="020B0609020204030204" pitchFamily="49" charset="0"/>
                <a:cs typeface="Consolas" panose="020B0609020204030204" pitchFamily="49" charset="0"/>
              </a:rPr>
              <a:t>// function epilogue	      //stack frame teardown</a:t>
            </a:r>
            <a:endParaRPr lang="en-US" sz="1400" dirty="0">
              <a:latin typeface="Consolas" panose="020B0609020204030204" pitchFamily="49" charset="0"/>
              <a:cs typeface="Consolas" panose="020B0609020204030204" pitchFamily="49" charset="0"/>
            </a:endParaRPr>
          </a:p>
          <a:p>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footer</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size</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 – main)</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File Footer</a:t>
            </a:r>
          </a:p>
          <a:p>
            <a:r>
              <a:rPr lang="en-US" sz="1400" dirty="0">
                <a:solidFill>
                  <a:srgbClr val="0070C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a:solidFill>
                  <a:srgbClr val="F37440"/>
                </a:solidFill>
                <a:latin typeface="Consolas" panose="020B0609020204030204" pitchFamily="49" charset="0"/>
                <a:cs typeface="Consolas" panose="020B0609020204030204" pitchFamily="49" charset="0"/>
              </a:rPr>
              <a:t>.note.GNU-stack</a:t>
            </a:r>
            <a:r>
              <a:rPr lang="en-US" sz="1400" dirty="0">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a:t>
            </a:r>
            <a:r>
              <a:rPr lang="en-US" sz="1400" dirty="0" err="1">
                <a:solidFill>
                  <a:srgbClr val="7030A0"/>
                </a:solidFill>
                <a:latin typeface="Consolas" panose="020B0609020204030204" pitchFamily="49" charset="0"/>
                <a:cs typeface="Consolas" panose="020B0609020204030204" pitchFamily="49" charset="0"/>
              </a:rPr>
              <a:t>progbits</a:t>
            </a:r>
            <a:r>
              <a:rPr lang="en-US" sz="1400" dirty="0">
                <a:solidFill>
                  <a:srgbClr val="7030A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stack/data non-exec</a:t>
            </a:r>
          </a:p>
          <a:p>
            <a:r>
              <a:rPr lang="en-US" sz="1400" dirty="0">
                <a:solidFill>
                  <a:srgbClr val="0070C0"/>
                </a:solidFill>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end</a:t>
            </a:r>
          </a:p>
        </p:txBody>
      </p:sp>
      <p:sp>
        <p:nvSpPr>
          <p:cNvPr id="7" name="TextBox 6">
            <a:extLst>
              <a:ext uri="{FF2B5EF4-FFF2-40B4-BE49-F238E27FC236}">
                <a16:creationId xmlns:a16="http://schemas.microsoft.com/office/drawing/2014/main" id="{00B330CA-98E5-EA4F-BEF0-1905C390832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90410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B93A25A-861E-8C48-9E80-253A054C6DF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1449B080-B046-FF49-AADD-856C699D94E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EF0DF3AC-BB22-E031-4D51-21C0EC159188}"/>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Tree>
    <p:extLst>
      <p:ext uri="{BB962C8B-B14F-4D97-AF65-F5344CB8AC3E}">
        <p14:creationId xmlns:p14="http://schemas.microsoft.com/office/powerpoint/2010/main" val="34462444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21899"/>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90E0930A-655F-EF4F-80AD-D79F3B164862}"/>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315998CD-5E3F-FB47-A691-A3E863A5291E}"/>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B9086998-15AE-C4E6-A860-C9BE16959CDC}"/>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16" name="Down Arrow 15">
            <a:extLst>
              <a:ext uri="{FF2B5EF4-FFF2-40B4-BE49-F238E27FC236}">
                <a16:creationId xmlns:a16="http://schemas.microsoft.com/office/drawing/2014/main" id="{413A803A-6382-6F4C-8D2E-42C4785B99B1}"/>
              </a:ext>
            </a:extLst>
          </p:cNvPr>
          <p:cNvSpPr/>
          <p:nvPr/>
        </p:nvSpPr>
        <p:spPr>
          <a:xfrm flipV="1">
            <a:off x="10373806" y="426720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5583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Left Brace 13">
            <a:extLst>
              <a:ext uri="{FF2B5EF4-FFF2-40B4-BE49-F238E27FC236}">
                <a16:creationId xmlns:a16="http://schemas.microsoft.com/office/drawing/2014/main" id="{83BF1049-39E5-5D45-ABF0-312FA779CA85}"/>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08D2081D-D270-EA4A-9AC9-13C8E1A75314}"/>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74B41EE1-9294-46CA-021D-A68FE39E8B42}"/>
              </a:ext>
            </a:extLst>
          </p:cNvPr>
          <p:cNvSpPr txBox="1"/>
          <p:nvPr/>
        </p:nvSpPr>
        <p:spPr>
          <a:xfrm>
            <a:off x="9383207" y="3314342"/>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func1</a:t>
            </a:r>
          </a:p>
          <a:p>
            <a:pPr algn="l"/>
            <a:endParaRPr lang="en-US" b="0" dirty="0">
              <a:solidFill>
                <a:schemeClr val="bg1"/>
              </a:solidFill>
              <a:latin typeface="+mn-lt"/>
              <a:cs typeface="Courier New" panose="02070309020205020404" pitchFamily="49" charset="0"/>
            </a:endParaRPr>
          </a:p>
          <a:p>
            <a:pPr algn="l"/>
            <a:r>
              <a:rPr lang="en-US" dirty="0">
                <a:solidFill>
                  <a:schemeClr val="bg1"/>
                </a:solidFill>
                <a:latin typeface="+mn-lt"/>
                <a:cs typeface="Courier New" panose="02070309020205020404" pitchFamily="49" charset="0"/>
              </a:rPr>
              <a:t>c</a:t>
            </a:r>
            <a:r>
              <a:rPr lang="en-US" b="0" dirty="0">
                <a:solidFill>
                  <a:schemeClr val="bg1"/>
                </a:solidFill>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6" name="TextBox 5">
            <a:extLst>
              <a:ext uri="{FF2B5EF4-FFF2-40B4-BE49-F238E27FC236}">
                <a16:creationId xmlns:a16="http://schemas.microsoft.com/office/drawing/2014/main" id="{BBFE238C-D945-BE9F-5431-34FA667A1E69}"/>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Tree>
    <p:extLst>
      <p:ext uri="{BB962C8B-B14F-4D97-AF65-F5344CB8AC3E}">
        <p14:creationId xmlns:p14="http://schemas.microsoft.com/office/powerpoint/2010/main" val="23809728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799" y="1837015"/>
            <a:ext cx="513918" cy="289368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6" name="TextBox 5">
            <a:extLst>
              <a:ext uri="{FF2B5EF4-FFF2-40B4-BE49-F238E27FC236}">
                <a16:creationId xmlns:a16="http://schemas.microsoft.com/office/drawing/2014/main" id="{8C02FE70-8DBE-CF07-F6E6-2846B3C2B9DC}"/>
              </a:ext>
            </a:extLst>
          </p:cNvPr>
          <p:cNvSpPr txBox="1"/>
          <p:nvPr/>
        </p:nvSpPr>
        <p:spPr>
          <a:xfrm>
            <a:off x="9383207" y="4529785"/>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 name="TextBox 2">
            <a:extLst>
              <a:ext uri="{FF2B5EF4-FFF2-40B4-BE49-F238E27FC236}">
                <a16:creationId xmlns:a16="http://schemas.microsoft.com/office/drawing/2014/main" id="{352E0685-4CD7-C9DD-EDAF-E8172A65253A}"/>
              </a:ext>
            </a:extLst>
          </p:cNvPr>
          <p:cNvSpPr txBox="1"/>
          <p:nvPr/>
        </p:nvSpPr>
        <p:spPr>
          <a:xfrm>
            <a:off x="9383207" y="3329456"/>
            <a:ext cx="2438399" cy="1477328"/>
          </a:xfrm>
          <a:prstGeom prst="rect">
            <a:avLst/>
          </a:prstGeom>
          <a:solidFill>
            <a:srgbClr val="FFC000"/>
          </a:solidFill>
          <a:ln>
            <a:solidFill>
              <a:schemeClr val="tx1"/>
            </a:solidFill>
          </a:ln>
        </p:spPr>
        <p:txBody>
          <a:bodyPr wrap="square" rtlCol="0">
            <a:spAutoFit/>
          </a:bodyPr>
          <a:lstStyle/>
          <a:p>
            <a:pPr algn="l"/>
            <a:r>
              <a:rPr lang="en-US" b="1" u="sng" dirty="0" err="1">
                <a:solidFill>
                  <a:schemeClr val="accent6"/>
                </a:solidFill>
                <a:latin typeface="Courier New" panose="02070309020205020404" pitchFamily="49" charset="0"/>
                <a:cs typeface="Courier New" panose="02070309020205020404" pitchFamily="49" charset="0"/>
              </a:rPr>
              <a:t>printf</a:t>
            </a:r>
            <a:endParaRPr lang="en-US" b="1" u="sng" dirty="0">
              <a:solidFill>
                <a:schemeClr val="accent6"/>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36831804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799" y="1837015"/>
            <a:ext cx="513918" cy="289368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6" name="TextBox 5">
            <a:extLst>
              <a:ext uri="{FF2B5EF4-FFF2-40B4-BE49-F238E27FC236}">
                <a16:creationId xmlns:a16="http://schemas.microsoft.com/office/drawing/2014/main" id="{8C02FE70-8DBE-CF07-F6E6-2846B3C2B9DC}"/>
              </a:ext>
            </a:extLst>
          </p:cNvPr>
          <p:cNvSpPr txBox="1"/>
          <p:nvPr/>
        </p:nvSpPr>
        <p:spPr>
          <a:xfrm>
            <a:off x="9383207" y="4529785"/>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 name="TextBox 2">
            <a:extLst>
              <a:ext uri="{FF2B5EF4-FFF2-40B4-BE49-F238E27FC236}">
                <a16:creationId xmlns:a16="http://schemas.microsoft.com/office/drawing/2014/main" id="{352E0685-4CD7-C9DD-EDAF-E8172A65253A}"/>
              </a:ext>
            </a:extLst>
          </p:cNvPr>
          <p:cNvSpPr txBox="1"/>
          <p:nvPr/>
        </p:nvSpPr>
        <p:spPr>
          <a:xfrm>
            <a:off x="9383207" y="3329456"/>
            <a:ext cx="2438399" cy="1477328"/>
          </a:xfrm>
          <a:prstGeom prst="rect">
            <a:avLst/>
          </a:prstGeom>
          <a:solidFill>
            <a:srgbClr val="FFC000"/>
          </a:solidFill>
          <a:ln>
            <a:solidFill>
              <a:schemeClr val="tx1"/>
            </a:solidFill>
          </a:ln>
        </p:spPr>
        <p:txBody>
          <a:bodyPr wrap="square" rtlCol="0">
            <a:spAutoFit/>
          </a:bodyPr>
          <a:lstStyle/>
          <a:p>
            <a:pPr algn="l"/>
            <a:r>
              <a:rPr lang="en-US" b="1" u="sng" dirty="0" err="1">
                <a:solidFill>
                  <a:schemeClr val="accent6"/>
                </a:solidFill>
                <a:latin typeface="Courier New" panose="02070309020205020404" pitchFamily="49" charset="0"/>
                <a:cs typeface="Courier New" panose="02070309020205020404" pitchFamily="49" charset="0"/>
              </a:rPr>
              <a:t>printf</a:t>
            </a:r>
            <a:endParaRPr lang="en-US" b="1" u="sng" dirty="0">
              <a:solidFill>
                <a:schemeClr val="accent6"/>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
        <p:nvSpPr>
          <p:cNvPr id="8" name="Down Arrow 7">
            <a:extLst>
              <a:ext uri="{FF2B5EF4-FFF2-40B4-BE49-F238E27FC236}">
                <a16:creationId xmlns:a16="http://schemas.microsoft.com/office/drawing/2014/main" id="{14DF05DC-2A28-F646-BD56-FFD580CB3661}"/>
              </a:ext>
            </a:extLst>
          </p:cNvPr>
          <p:cNvSpPr/>
          <p:nvPr/>
        </p:nvSpPr>
        <p:spPr>
          <a:xfrm flipV="1">
            <a:off x="10439400" y="453064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5508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return 0;</a:t>
            </a:r>
            <a:endParaRPr lang="en-US" altLang="en-US" sz="2000" b="0" dirty="0">
              <a:solidFill>
                <a:srgbClr val="FF0000"/>
              </a:solidFill>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E4C8623A-891C-E14F-93B1-0CC2FEA2D67A}"/>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05493BE9-E6F8-6749-A362-2898E503ED3D}"/>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4C639BE8-09C4-1F3B-7E25-E3D6FC396192}"/>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6" name="TextBox 5">
            <a:extLst>
              <a:ext uri="{FF2B5EF4-FFF2-40B4-BE49-F238E27FC236}">
                <a16:creationId xmlns:a16="http://schemas.microsoft.com/office/drawing/2014/main" id="{EE6E701A-B270-7B84-1812-72810B74B31D}"/>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284457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3" name="Left Brace 12">
            <a:extLst>
              <a:ext uri="{FF2B5EF4-FFF2-40B4-BE49-F238E27FC236}">
                <a16:creationId xmlns:a16="http://schemas.microsoft.com/office/drawing/2014/main" id="{01C0C421-970C-5142-B793-614FF1F3972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B149D395-31BB-ED42-A4C8-26A54963CA32}"/>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FCD89259-9059-3673-AE67-B3DB5A092E60}"/>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6" name="TextBox 5">
            <a:extLst>
              <a:ext uri="{FF2B5EF4-FFF2-40B4-BE49-F238E27FC236}">
                <a16:creationId xmlns:a16="http://schemas.microsoft.com/office/drawing/2014/main" id="{2FE2BD9B-5C2C-1C7B-5644-F36FE74F22EF}"/>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
        <p:nvSpPr>
          <p:cNvPr id="12" name="Down Arrow 11">
            <a:extLst>
              <a:ext uri="{FF2B5EF4-FFF2-40B4-BE49-F238E27FC236}">
                <a16:creationId xmlns:a16="http://schemas.microsoft.com/office/drawing/2014/main" id="{A6469A80-A20A-3948-A6E2-4AE7AAE391F2}"/>
              </a:ext>
            </a:extLst>
          </p:cNvPr>
          <p:cNvSpPr/>
          <p:nvPr/>
        </p:nvSpPr>
        <p:spPr>
          <a:xfrm flipV="1">
            <a:off x="10373806" y="320795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95727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 name="TextBox 2">
            <a:extLst>
              <a:ext uri="{FF2B5EF4-FFF2-40B4-BE49-F238E27FC236}">
                <a16:creationId xmlns:a16="http://schemas.microsoft.com/office/drawing/2014/main" id="{75FBA3E9-E1C1-C60E-1BB1-0F4B51BC8054}"/>
              </a:ext>
            </a:extLst>
          </p:cNvPr>
          <p:cNvSpPr txBox="1"/>
          <p:nvPr/>
        </p:nvSpPr>
        <p:spPr>
          <a:xfrm>
            <a:off x="9383208" y="1837014"/>
            <a:ext cx="2438399" cy="1477328"/>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main</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a:              </a:t>
            </a:r>
            <a:r>
              <a:rPr lang="en-US" b="0" dirty="0" err="1">
                <a:solidFill>
                  <a:schemeClr val="bg1"/>
                </a:solidFill>
                <a:latin typeface="+mn-lt"/>
                <a:cs typeface="Courier New" panose="02070309020205020404" pitchFamily="49" charset="0"/>
              </a:rPr>
              <a:t>argc</a:t>
            </a:r>
            <a:r>
              <a:rPr lang="en-US" b="0" dirty="0">
                <a:solidFill>
                  <a:schemeClr val="bg1"/>
                </a:solidFill>
                <a:latin typeface="+mn-lt"/>
                <a:cs typeface="Courier New" panose="02070309020205020404" pitchFamily="49" charset="0"/>
              </a:rPr>
              <a:t>:</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b:              </a:t>
            </a:r>
            <a:r>
              <a:rPr lang="en-US" b="0" dirty="0" err="1">
                <a:solidFill>
                  <a:schemeClr val="bg1"/>
                </a:solidFill>
                <a:latin typeface="+mn-lt"/>
                <a:cs typeface="Courier New" panose="02070309020205020404" pitchFamily="49" charset="0"/>
              </a:rPr>
              <a:t>argv</a:t>
            </a:r>
            <a:r>
              <a:rPr lang="en-US" b="0" dirty="0">
                <a:solidFill>
                  <a:schemeClr val="bg1"/>
                </a:solidFill>
                <a:latin typeface="+mn-lt"/>
                <a:cs typeface="Courier New" panose="02070309020205020404" pitchFamily="49" charset="0"/>
              </a:rPr>
              <a:t>:</a:t>
            </a:r>
          </a:p>
        </p:txBody>
      </p:sp>
      <p:sp>
        <p:nvSpPr>
          <p:cNvPr id="6" name="TextBox 5">
            <a:extLst>
              <a:ext uri="{FF2B5EF4-FFF2-40B4-BE49-F238E27FC236}">
                <a16:creationId xmlns:a16="http://schemas.microsoft.com/office/drawing/2014/main" id="{2759F5B3-F4EF-FE54-E7E7-A6148C06FCC7}"/>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8" name="TextBox 7">
            <a:extLst>
              <a:ext uri="{FF2B5EF4-FFF2-40B4-BE49-F238E27FC236}">
                <a16:creationId xmlns:a16="http://schemas.microsoft.com/office/drawing/2014/main" id="{8086A515-C06B-41DE-8FAF-10045F04AF57}"/>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18802220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 - Recursion</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1838099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742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7BE84-94B4-444E-9FCF-D804A398A9F8}"/>
              </a:ext>
            </a:extLst>
          </p:cNvPr>
          <p:cNvSpPr>
            <a:spLocks noGrp="1"/>
          </p:cNvSpPr>
          <p:nvPr>
            <p:ph type="title"/>
          </p:nvPr>
        </p:nvSpPr>
        <p:spPr>
          <a:xfrm>
            <a:off x="505421" y="119999"/>
            <a:ext cx="10515600" cy="432092"/>
          </a:xfrm>
        </p:spPr>
        <p:txBody>
          <a:bodyPr/>
          <a:lstStyle/>
          <a:p>
            <a:r>
              <a:rPr lang="en-US" dirty="0"/>
              <a:t>Assembler Directives: .</a:t>
            </a:r>
            <a:r>
              <a:rPr lang="en-US" dirty="0" err="1"/>
              <a:t>equ</a:t>
            </a:r>
            <a:r>
              <a:rPr lang="en-US" dirty="0"/>
              <a:t> and .</a:t>
            </a:r>
            <a:r>
              <a:rPr lang="en-US" dirty="0" err="1"/>
              <a:t>equiv</a:t>
            </a:r>
            <a:endParaRPr lang="en-US" dirty="0"/>
          </a:p>
        </p:txBody>
      </p:sp>
      <p:sp>
        <p:nvSpPr>
          <p:cNvPr id="2" name="Content Placeholder 1">
            <a:extLst>
              <a:ext uri="{FF2B5EF4-FFF2-40B4-BE49-F238E27FC236}">
                <a16:creationId xmlns:a16="http://schemas.microsoft.com/office/drawing/2014/main" id="{3F998106-2314-154E-B9E2-5116996DC8E0}"/>
              </a:ext>
            </a:extLst>
          </p:cNvPr>
          <p:cNvSpPr>
            <a:spLocks noGrp="1"/>
          </p:cNvSpPr>
          <p:nvPr>
            <p:ph sz="quarter" idx="17"/>
          </p:nvPr>
        </p:nvSpPr>
        <p:spPr>
          <a:xfrm>
            <a:off x="588933" y="2539712"/>
            <a:ext cx="11014134" cy="3027711"/>
          </a:xfrm>
          <a:solidFill>
            <a:schemeClr val="accent4">
              <a:lumMod val="20000"/>
              <a:lumOff val="80000"/>
            </a:schemeClr>
          </a:solidFill>
          <a:ln>
            <a:solidFill>
              <a:schemeClr val="accent1"/>
            </a:solidFill>
          </a:ln>
        </p:spPr>
        <p:txBody>
          <a:bodyPr/>
          <a:lstStyle/>
          <a:p>
            <a:pPr marL="0" indent="0">
              <a:lnSpc>
                <a:spcPct val="100000"/>
              </a:lnSpc>
              <a:buNone/>
            </a:pPr>
            <a:r>
              <a:rPr lang="en-US" sz="2200" dirty="0">
                <a:solidFill>
                  <a:srgbClr val="0070C0"/>
                </a:solidFill>
                <a:latin typeface="Consolas" panose="020B0609020204030204" pitchFamily="49" charset="0"/>
                <a:cs typeface="Consolas" panose="020B0609020204030204" pitchFamily="49" charset="0"/>
              </a:rPr>
              <a:t>.</a:t>
            </a:r>
            <a:r>
              <a:rPr lang="en-US" sz="2200" dirty="0" err="1">
                <a:solidFill>
                  <a:srgbClr val="7030A0"/>
                </a:solidFill>
                <a:latin typeface="Consolas" panose="020B0609020204030204" pitchFamily="49" charset="0"/>
                <a:cs typeface="Consolas" panose="020B0609020204030204" pitchFamily="49" charset="0"/>
              </a:rPr>
              <a:t>equ</a:t>
            </a:r>
            <a:r>
              <a:rPr lang="en-US" sz="2200" dirty="0">
                <a:solidFill>
                  <a:srgbClr val="0070C0"/>
                </a:solidFill>
                <a:latin typeface="Consolas" panose="020B0609020204030204" pitchFamily="49" charset="0"/>
                <a:cs typeface="Consolas" panose="020B0609020204030204" pitchFamily="49" charset="0"/>
              </a:rPr>
              <a:t> </a:t>
            </a:r>
            <a:r>
              <a:rPr lang="en-US" sz="2200" dirty="0">
                <a:solidFill>
                  <a:srgbClr val="F3753F"/>
                </a:solidFill>
                <a:latin typeface="Consolas" panose="020B0609020204030204" pitchFamily="49" charset="0"/>
                <a:cs typeface="Consolas" panose="020B0609020204030204" pitchFamily="49" charset="0"/>
              </a:rPr>
              <a:t>&lt;symbol&gt;, </a:t>
            </a:r>
            <a:r>
              <a:rPr lang="en-US" sz="2200" dirty="0">
                <a:solidFill>
                  <a:schemeClr val="accent1"/>
                </a:solidFill>
                <a:latin typeface="Consolas" panose="020B0609020204030204" pitchFamily="49" charset="0"/>
                <a:cs typeface="Consolas" panose="020B0609020204030204" pitchFamily="49" charset="0"/>
              </a:rPr>
              <a:t>&lt;expression&gt;</a:t>
            </a:r>
          </a:p>
          <a:p>
            <a:pPr lvl="1"/>
            <a:r>
              <a:rPr lang="en-US" sz="2200" dirty="0">
                <a:solidFill>
                  <a:schemeClr val="accent1"/>
                </a:solidFill>
              </a:rPr>
              <a:t>Defines </a:t>
            </a:r>
            <a:r>
              <a:rPr lang="en-US" sz="2200" dirty="0">
                <a:solidFill>
                  <a:schemeClr val="tx2"/>
                </a:solidFill>
              </a:rPr>
              <a:t>and</a:t>
            </a:r>
            <a:r>
              <a:rPr lang="en-US" sz="2200" dirty="0">
                <a:solidFill>
                  <a:schemeClr val="accent1"/>
                </a:solidFill>
              </a:rPr>
              <a:t> sets the value </a:t>
            </a:r>
            <a:r>
              <a:rPr lang="en-US" sz="2200" dirty="0"/>
              <a:t>of a </a:t>
            </a:r>
            <a:r>
              <a:rPr lang="en-US" sz="2200" dirty="0">
                <a:solidFill>
                  <a:srgbClr val="00B050"/>
                </a:solidFill>
              </a:rPr>
              <a:t>symbol</a:t>
            </a:r>
            <a:r>
              <a:rPr lang="en-US" sz="2200" dirty="0"/>
              <a:t> to the </a:t>
            </a:r>
            <a:r>
              <a:rPr lang="en-US" sz="2200" dirty="0">
                <a:solidFill>
                  <a:schemeClr val="accent1"/>
                </a:solidFill>
              </a:rPr>
              <a:t>evaluation</a:t>
            </a:r>
            <a:r>
              <a:rPr lang="en-US" sz="2200" dirty="0"/>
              <a:t> of the </a:t>
            </a:r>
            <a:r>
              <a:rPr lang="en-US" sz="2200" dirty="0">
                <a:solidFill>
                  <a:schemeClr val="accent1"/>
                </a:solidFill>
              </a:rPr>
              <a:t>expression </a:t>
            </a:r>
          </a:p>
          <a:p>
            <a:pPr lvl="1"/>
            <a:r>
              <a:rPr lang="en-US" sz="2200" dirty="0"/>
              <a:t>Used for specifying constants, like a </a:t>
            </a:r>
            <a:r>
              <a:rPr lang="en-US" sz="2200" dirty="0">
                <a:solidFill>
                  <a:srgbClr val="2C895B"/>
                </a:solidFill>
                <a:latin typeface="Consolas" panose="020B0609020204030204" pitchFamily="49" charset="0"/>
                <a:cs typeface="Consolas" panose="020B0609020204030204" pitchFamily="49" charset="0"/>
              </a:rPr>
              <a:t>#define </a:t>
            </a:r>
            <a:r>
              <a:rPr lang="en-US" sz="2200" dirty="0"/>
              <a:t>in C</a:t>
            </a:r>
          </a:p>
          <a:p>
            <a:pPr lvl="1"/>
            <a:r>
              <a:rPr lang="en-US" sz="2200" dirty="0"/>
              <a:t>You can </a:t>
            </a:r>
            <a:r>
              <a:rPr lang="en-US" sz="2200" dirty="0">
                <a:solidFill>
                  <a:srgbClr val="C00000"/>
                </a:solidFill>
              </a:rPr>
              <a:t>(re)</a:t>
            </a:r>
            <a:r>
              <a:rPr lang="en-US" sz="2200" dirty="0"/>
              <a:t>set a symbol many times in the file, </a:t>
            </a:r>
            <a:r>
              <a:rPr lang="en-US" sz="2200" dirty="0">
                <a:solidFill>
                  <a:srgbClr val="C00000"/>
                </a:solidFill>
              </a:rPr>
              <a:t>last one seen applies</a:t>
            </a:r>
          </a:p>
          <a:p>
            <a:pPr marL="354012" lvl="1" indent="0">
              <a:buNone/>
            </a:pPr>
            <a:r>
              <a:rPr lang="en-US" sz="2200" dirty="0">
                <a:latin typeface="Consolas" panose="020B0609020204030204" pitchFamily="49" charset="0"/>
                <a:cs typeface="Consolas" panose="020B0609020204030204" pitchFamily="49" charset="0"/>
              </a:rPr>
              <a:t>		.</a:t>
            </a:r>
            <a:r>
              <a:rPr lang="en-US" sz="2200" dirty="0" err="1">
                <a:solidFill>
                  <a:srgbClr val="7030A0"/>
                </a:solidFill>
                <a:latin typeface="Consolas" panose="020B0609020204030204" pitchFamily="49" charset="0"/>
                <a:cs typeface="Consolas" panose="020B0609020204030204" pitchFamily="49" charset="0"/>
              </a:rPr>
              <a:t>equ</a:t>
            </a:r>
            <a:r>
              <a:rPr lang="en-US" sz="2200" dirty="0">
                <a:latin typeface="Consolas" panose="020B0609020204030204" pitchFamily="49" charset="0"/>
                <a:cs typeface="Consolas" panose="020B0609020204030204" pitchFamily="49" charset="0"/>
              </a:rPr>
              <a:t>    </a:t>
            </a:r>
            <a:r>
              <a:rPr lang="en-US" sz="2200" dirty="0">
                <a:solidFill>
                  <a:schemeClr val="accent1"/>
                </a:solidFill>
                <a:latin typeface="Consolas" panose="020B0609020204030204" pitchFamily="49" charset="0"/>
                <a:cs typeface="Consolas" panose="020B0609020204030204" pitchFamily="49" charset="0"/>
              </a:rPr>
              <a:t>BLKSZ</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10240</a:t>
            </a: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buffer size in bytes</a:t>
            </a:r>
          </a:p>
          <a:p>
            <a:pPr marL="354012" lvl="1" indent="0">
              <a:buNone/>
            </a:pP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other lines</a:t>
            </a:r>
          </a:p>
          <a:p>
            <a:pPr marL="354012" lvl="1" indent="0">
              <a:buNone/>
            </a:pPr>
            <a:r>
              <a:rPr lang="en-US" sz="2200" dirty="0">
                <a:latin typeface="Consolas" panose="020B0609020204030204" pitchFamily="49" charset="0"/>
                <a:cs typeface="Consolas" panose="020B0609020204030204" pitchFamily="49" charset="0"/>
              </a:rPr>
              <a:t>		.</a:t>
            </a:r>
            <a:r>
              <a:rPr lang="en-US" sz="2200" dirty="0" err="1">
                <a:solidFill>
                  <a:srgbClr val="7030A0"/>
                </a:solidFill>
                <a:latin typeface="Consolas" panose="020B0609020204030204" pitchFamily="49" charset="0"/>
                <a:cs typeface="Consolas" panose="020B0609020204030204" pitchFamily="49" charset="0"/>
              </a:rPr>
              <a:t>equ</a:t>
            </a:r>
            <a:r>
              <a:rPr lang="en-US" sz="2200" dirty="0">
                <a:latin typeface="Consolas" panose="020B0609020204030204" pitchFamily="49" charset="0"/>
                <a:cs typeface="Consolas" panose="020B0609020204030204" pitchFamily="49" charset="0"/>
              </a:rPr>
              <a:t>    </a:t>
            </a:r>
            <a:r>
              <a:rPr lang="en-US" sz="2200" dirty="0">
                <a:solidFill>
                  <a:schemeClr val="accent1"/>
                </a:solidFill>
                <a:latin typeface="Consolas" panose="020B0609020204030204" pitchFamily="49" charset="0"/>
                <a:cs typeface="Consolas" panose="020B0609020204030204" pitchFamily="49" charset="0"/>
              </a:rPr>
              <a:t>BLKSZ</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1024</a:t>
            </a: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buffer size in bytes</a:t>
            </a:r>
          </a:p>
        </p:txBody>
      </p:sp>
      <p:sp>
        <p:nvSpPr>
          <p:cNvPr id="4" name="Rounded Rectangle 3">
            <a:extLst>
              <a:ext uri="{FF2B5EF4-FFF2-40B4-BE49-F238E27FC236}">
                <a16:creationId xmlns:a16="http://schemas.microsoft.com/office/drawing/2014/main" id="{D18AE3D0-727E-A244-8908-0F3CC001E66B}"/>
              </a:ext>
            </a:extLst>
          </p:cNvPr>
          <p:cNvSpPr/>
          <p:nvPr/>
        </p:nvSpPr>
        <p:spPr bwMode="auto">
          <a:xfrm>
            <a:off x="1243737" y="706630"/>
            <a:ext cx="9210588" cy="104513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3"/>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BLKSZ</a:t>
            </a:r>
            <a:r>
              <a:rPr lang="en-US" sz="2000" dirty="0">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10240</a:t>
            </a:r>
            <a:r>
              <a:rPr lang="en-US" sz="2000" dirty="0">
                <a:latin typeface="Consolas" panose="020B0609020204030204" pitchFamily="49" charset="0"/>
                <a:cs typeface="Consolas" panose="020B0609020204030204" pitchFamily="49" charset="0"/>
              </a:rPr>
              <a:t>	 // buffer size in bytes</a:t>
            </a: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BUFCNT</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100*4</a:t>
            </a:r>
            <a:r>
              <a:rPr lang="en-US" sz="2000" dirty="0">
                <a:solidFill>
                  <a:srgbClr val="0070C0"/>
                </a:solidFill>
                <a:latin typeface="Consolas" panose="020B0609020204030204" pitchFamily="49" charset="0"/>
                <a:cs typeface="Consolas" panose="020B0609020204030204" pitchFamily="49" charset="0"/>
              </a:rPr>
              <a:t>     // buffer for 100 </a:t>
            </a:r>
            <a:r>
              <a:rPr lang="en-US" sz="2000" dirty="0" err="1">
                <a:solidFill>
                  <a:srgbClr val="0070C0"/>
                </a:solidFill>
                <a:latin typeface="Consolas" panose="020B0609020204030204" pitchFamily="49" charset="0"/>
                <a:cs typeface="Consolas" panose="020B0609020204030204" pitchFamily="49" charset="0"/>
              </a:rPr>
              <a:t>ints</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chemeClr val="accent3"/>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BLKSZ</a:t>
            </a:r>
            <a:r>
              <a:rPr lang="en-US" sz="2000" dirty="0">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STRSZ * 4</a:t>
            </a:r>
            <a:r>
              <a:rPr lang="en-US" sz="2000" dirty="0">
                <a:latin typeface="Consolas" panose="020B0609020204030204" pitchFamily="49" charset="0"/>
                <a:cs typeface="Consolas" panose="020B0609020204030204" pitchFamily="49" charset="0"/>
              </a:rPr>
              <a:t>	 // redefine BLKSZ from here</a:t>
            </a:r>
          </a:p>
        </p:txBody>
      </p:sp>
      <p:sp>
        <p:nvSpPr>
          <p:cNvPr id="5" name="TextBox 4">
            <a:extLst>
              <a:ext uri="{FF2B5EF4-FFF2-40B4-BE49-F238E27FC236}">
                <a16:creationId xmlns:a16="http://schemas.microsoft.com/office/drawing/2014/main" id="{C6C6F422-5302-8E46-8B68-5B106179316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90067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63493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14" name="Down Arrow 13">
            <a:extLst>
              <a:ext uri="{FF2B5EF4-FFF2-40B4-BE49-F238E27FC236}">
                <a16:creationId xmlns:a16="http://schemas.microsoft.com/office/drawing/2014/main" id="{701E06DB-D9D1-4F41-BD65-58DF0FB63A17}"/>
              </a:ext>
            </a:extLst>
          </p:cNvPr>
          <p:cNvSpPr/>
          <p:nvPr/>
        </p:nvSpPr>
        <p:spPr>
          <a:xfrm>
            <a:off x="10373807" y="3962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33338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Tree>
    <p:extLst>
      <p:ext uri="{BB962C8B-B14F-4D97-AF65-F5344CB8AC3E}">
        <p14:creationId xmlns:p14="http://schemas.microsoft.com/office/powerpoint/2010/main" val="20223989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16" name="Down Arrow 15">
            <a:extLst>
              <a:ext uri="{FF2B5EF4-FFF2-40B4-BE49-F238E27FC236}">
                <a16:creationId xmlns:a16="http://schemas.microsoft.com/office/drawing/2014/main" id="{95BC0780-F5AE-F148-919F-2C097B0192F1}"/>
              </a:ext>
            </a:extLst>
          </p:cNvPr>
          <p:cNvSpPr/>
          <p:nvPr/>
        </p:nvSpPr>
        <p:spPr>
          <a:xfrm>
            <a:off x="10373807" y="4724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88291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Tree>
    <p:extLst>
      <p:ext uri="{BB962C8B-B14F-4D97-AF65-F5344CB8AC3E}">
        <p14:creationId xmlns:p14="http://schemas.microsoft.com/office/powerpoint/2010/main" val="14153282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21" name="Down Arrow 20">
            <a:extLst>
              <a:ext uri="{FF2B5EF4-FFF2-40B4-BE49-F238E27FC236}">
                <a16:creationId xmlns:a16="http://schemas.microsoft.com/office/drawing/2014/main" id="{04ECC091-7007-834F-B6D4-B0C73462C793}"/>
              </a:ext>
            </a:extLst>
          </p:cNvPr>
          <p:cNvSpPr/>
          <p:nvPr/>
        </p:nvSpPr>
        <p:spPr>
          <a:xfrm>
            <a:off x="10373807" y="55626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9537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57378"/>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6515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64935"/>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
        <p:nvSpPr>
          <p:cNvPr id="8" name="Down Arrow 7">
            <a:extLst>
              <a:ext uri="{FF2B5EF4-FFF2-40B4-BE49-F238E27FC236}">
                <a16:creationId xmlns:a16="http://schemas.microsoft.com/office/drawing/2014/main" id="{D44A0B40-E14D-0123-5B3F-56C9A2CBC80A}"/>
              </a:ext>
            </a:extLst>
          </p:cNvPr>
          <p:cNvSpPr/>
          <p:nvPr/>
        </p:nvSpPr>
        <p:spPr>
          <a:xfrm flipV="1">
            <a:off x="10645882" y="591022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257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90775"/>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
        <p:nvSpPr>
          <p:cNvPr id="8" name="TextBox 7">
            <a:extLst>
              <a:ext uri="{FF2B5EF4-FFF2-40B4-BE49-F238E27FC236}">
                <a16:creationId xmlns:a16="http://schemas.microsoft.com/office/drawing/2014/main" id="{7F682477-070F-A9C0-6D79-FCD30D16AED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9" name="Down Arrow 8">
            <a:extLst>
              <a:ext uri="{FF2B5EF4-FFF2-40B4-BE49-F238E27FC236}">
                <a16:creationId xmlns:a16="http://schemas.microsoft.com/office/drawing/2014/main" id="{E6C95833-23A1-5F84-49E3-990F7C80BD26}"/>
              </a:ext>
            </a:extLst>
          </p:cNvPr>
          <p:cNvSpPr/>
          <p:nvPr/>
        </p:nvSpPr>
        <p:spPr>
          <a:xfrm flipV="1">
            <a:off x="10983409" y="514057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50193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
        <p:nvSpPr>
          <p:cNvPr id="8" name="TextBox 7">
            <a:extLst>
              <a:ext uri="{FF2B5EF4-FFF2-40B4-BE49-F238E27FC236}">
                <a16:creationId xmlns:a16="http://schemas.microsoft.com/office/drawing/2014/main" id="{D5363706-8036-DCF6-1521-B747BE59162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35E4272A-BB05-83A3-EC86-209B71AE91E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33A0ADC3-1521-95B7-E13E-D3E755A47A16}"/>
              </a:ext>
            </a:extLst>
          </p:cNvPr>
          <p:cNvSpPr/>
          <p:nvPr/>
        </p:nvSpPr>
        <p:spPr>
          <a:xfrm flipV="1">
            <a:off x="10874482" y="436757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6960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300218" y="271272"/>
            <a:ext cx="11429614" cy="477155"/>
          </a:xfrm>
        </p:spPr>
        <p:txBody>
          <a:bodyPr/>
          <a:lstStyle/>
          <a:p>
            <a:r>
              <a:rPr lang="en-US" dirty="0"/>
              <a:t>Function Template</a:t>
            </a:r>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2405513" y="874847"/>
            <a:ext cx="9324319" cy="551068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nsolas" panose="020B0609020204030204" pitchFamily="49" charset="0"/>
                <a:cs typeface="Consolas" panose="020B0609020204030204" pitchFamily="49" charset="0"/>
              </a:rPr>
              <a:t>	 </a:t>
            </a:r>
            <a:r>
              <a:rPr lang="en-US" b="1" dirty="0">
                <a:solidFill>
                  <a:srgbClr val="F3753F"/>
                </a:solidFill>
                <a:latin typeface="Consolas" panose="020B0609020204030204" pitchFamily="49" charset="0"/>
                <a:cs typeface="Consolas" panose="020B0609020204030204" pitchFamily="49" charset="0"/>
              </a:rPr>
              <a:t>.text			      // start of the text segment</a:t>
            </a:r>
          </a:p>
          <a:p>
            <a:endParaRPr lang="en-US" b="1" dirty="0">
              <a:solidFill>
                <a:srgbClr val="F3753F"/>
              </a:solidFill>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global</a:t>
            </a:r>
            <a:r>
              <a:rPr lang="en-US" b="1" dirty="0">
                <a:solidFill>
                  <a:srgbClr val="0070C0"/>
                </a:solidFill>
                <a:latin typeface="Consolas" panose="020B0609020204030204" pitchFamily="49" charset="0"/>
                <a:cs typeface="Consolas" panose="020B0609020204030204" pitchFamily="49" charset="0"/>
              </a:rPr>
              <a:t> </a:t>
            </a:r>
            <a:r>
              <a:rPr lang="en-US" b="1" dirty="0" err="1">
                <a:solidFill>
                  <a:schemeClr val="accent5"/>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 make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global for linking</a:t>
            </a: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type</a:t>
            </a:r>
            <a:r>
              <a:rPr lang="en-US" b="1" dirty="0">
                <a:solidFill>
                  <a:srgbClr val="0070C0"/>
                </a:solidFill>
                <a:latin typeface="Consolas" panose="020B0609020204030204" pitchFamily="49" charset="0"/>
                <a:cs typeface="Consolas" panose="020B0609020204030204" pitchFamily="49" charset="0"/>
              </a:rPr>
              <a:t>   </a:t>
            </a:r>
            <a:r>
              <a:rPr lang="en-US" b="1" dirty="0" err="1">
                <a:solidFill>
                  <a:schemeClr val="accent5"/>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a:t>
            </a:r>
            <a:r>
              <a:rPr lang="en-US" b="1" dirty="0">
                <a:solidFill>
                  <a:srgbClr val="F3753F"/>
                </a:solidFill>
                <a:latin typeface="Consolas" panose="020B0609020204030204" pitchFamily="49" charset="0"/>
                <a:cs typeface="Consolas" panose="020B0609020204030204" pitchFamily="49" charset="0"/>
              </a:rPr>
              <a:t>%function </a:t>
            </a:r>
            <a:r>
              <a:rPr lang="en-US" b="1" dirty="0">
                <a:solidFill>
                  <a:srgbClr val="0070C0"/>
                </a:solidFill>
                <a:latin typeface="Consolas" panose="020B0609020204030204" pitchFamily="49" charset="0"/>
                <a:cs typeface="Consolas" panose="020B0609020204030204" pitchFamily="49" charset="0"/>
              </a:rPr>
              <a:t>// define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to be a function</a:t>
            </a:r>
          </a:p>
          <a:p>
            <a:r>
              <a:rPr lang="en-US" b="1" dirty="0">
                <a:solidFill>
                  <a:srgbClr val="0070C0"/>
                </a:solidFill>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 .</a:t>
            </a:r>
            <a:r>
              <a:rPr lang="en-US" b="1" dirty="0" err="1">
                <a:solidFill>
                  <a:srgbClr val="7030A0"/>
                </a:solidFill>
                <a:latin typeface="Consolas" panose="020B0609020204030204" pitchFamily="49" charset="0"/>
                <a:cs typeface="Consolas" panose="020B0609020204030204" pitchFamily="49" charset="0"/>
              </a:rPr>
              <a:t>equ</a:t>
            </a:r>
            <a:r>
              <a:rPr lang="en-US" b="1" dirty="0">
                <a:latin typeface="Consolas" panose="020B0609020204030204" pitchFamily="49" charset="0"/>
                <a:cs typeface="Consolas" panose="020B0609020204030204" pitchFamily="49" charset="0"/>
              </a:rPr>
              <a:t>    </a:t>
            </a:r>
            <a:r>
              <a:rPr lang="en-US" b="1" dirty="0">
                <a:solidFill>
                  <a:schemeClr val="accent5"/>
                </a:solidFill>
                <a:latin typeface="Consolas" panose="020B0609020204030204" pitchFamily="49" charset="0"/>
                <a:cs typeface="Consolas" panose="020B0609020204030204" pitchFamily="49" charset="0"/>
              </a:rPr>
              <a:t>FP_OFF</a:t>
            </a:r>
            <a:r>
              <a:rPr lang="en-US" b="1" dirty="0">
                <a:latin typeface="Consolas" panose="020B0609020204030204" pitchFamily="49" charset="0"/>
                <a:cs typeface="Consolas" panose="020B0609020204030204" pitchFamily="49" charset="0"/>
              </a:rPr>
              <a:t>,  4        // </a:t>
            </a:r>
            <a:r>
              <a:rPr lang="en-US" b="1" dirty="0" err="1">
                <a:latin typeface="Consolas" panose="020B0609020204030204" pitchFamily="49" charset="0"/>
                <a:cs typeface="Consolas" panose="020B0609020204030204" pitchFamily="49" charset="0"/>
              </a:rPr>
              <a:t>fp</a:t>
            </a:r>
            <a:r>
              <a:rPr lang="en-US" b="1" dirty="0">
                <a:latin typeface="Consolas" panose="020B0609020204030204" pitchFamily="49" charset="0"/>
                <a:cs typeface="Consolas" panose="020B0609020204030204" pitchFamily="49" charset="0"/>
              </a:rPr>
              <a:t> offset in main stack frame</a:t>
            </a:r>
            <a:endParaRPr lang="en-US" b="1" dirty="0">
              <a:solidFill>
                <a:srgbClr val="0070C0"/>
              </a:solidFill>
              <a:latin typeface="Consolas" panose="020B0609020204030204" pitchFamily="49" charset="0"/>
              <a:cs typeface="Consolas" panose="020B0609020204030204" pitchFamily="49" charset="0"/>
            </a:endParaRPr>
          </a:p>
          <a:p>
            <a:endParaRPr lang="en-US" b="1" dirty="0">
              <a:solidFill>
                <a:srgbClr val="0070C0"/>
              </a:solidFill>
              <a:latin typeface="Consolas" panose="020B0609020204030204" pitchFamily="49" charset="0"/>
              <a:cs typeface="Consolas" panose="020B0609020204030204" pitchFamily="49" charset="0"/>
            </a:endParaRPr>
          </a:p>
          <a:p>
            <a:r>
              <a:rPr lang="en-US" b="1" dirty="0" err="1">
                <a:solidFill>
                  <a:srgbClr val="0070C0"/>
                </a:solidFill>
                <a:latin typeface="Consolas" panose="020B0609020204030204" pitchFamily="49" charset="0"/>
                <a:cs typeface="Consolas" panose="020B0609020204030204" pitchFamily="49" charset="0"/>
              </a:rPr>
              <a:t>myfunc</a:t>
            </a:r>
            <a:r>
              <a:rPr lang="en-US" b="1" dirty="0">
                <a:latin typeface="Consolas" panose="020B0609020204030204" pitchFamily="49" charset="0"/>
                <a:cs typeface="Consolas" panose="020B0609020204030204" pitchFamily="49" charset="0"/>
              </a:rPr>
              <a:t>:</a:t>
            </a:r>
          </a:p>
          <a:p>
            <a:endParaRPr lang="en-US" b="1" dirty="0">
              <a:solidFill>
                <a:srgbClr val="00B050"/>
              </a:solidFill>
              <a:latin typeface="Consolas" panose="020B0609020204030204" pitchFamily="49" charset="0"/>
              <a:cs typeface="Consolas" panose="020B0609020204030204" pitchFamily="49" charset="0"/>
            </a:endParaRPr>
          </a:p>
          <a:p>
            <a:r>
              <a:rPr lang="en-US" dirty="0">
                <a:solidFill>
                  <a:srgbClr val="000000"/>
                </a:solidFill>
                <a:effectLst/>
                <a:latin typeface="Consolas" panose="020B0609020204030204" pitchFamily="49" charset="0"/>
                <a:cs typeface="Consolas" panose="020B0609020204030204" pitchFamily="49" charset="0"/>
              </a:rPr>
              <a:t>    push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 push (save)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and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on stack</a:t>
            </a:r>
          </a:p>
          <a:p>
            <a:r>
              <a:rPr lang="en-US" dirty="0">
                <a:solidFill>
                  <a:srgbClr val="000000"/>
                </a:solidFill>
                <a:effectLst/>
                <a:latin typeface="Consolas" panose="020B0609020204030204" pitchFamily="49" charset="0"/>
                <a:cs typeface="Consolas" panose="020B0609020204030204" pitchFamily="49" charset="0"/>
              </a:rPr>
              <a:t>    add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sp</a:t>
            </a:r>
            <a:r>
              <a:rPr lang="en-US" dirty="0">
                <a:solidFill>
                  <a:srgbClr val="000000"/>
                </a:solidFill>
                <a:effectLst/>
                <a:latin typeface="Consolas" panose="020B0609020204030204" pitchFamily="49" charset="0"/>
                <a:cs typeface="Consolas" panose="020B0609020204030204" pitchFamily="49" charset="0"/>
              </a:rPr>
              <a:t>, FP_OFF	     // set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for this function</a:t>
            </a:r>
          </a:p>
          <a:p>
            <a:pPr lvl="2"/>
            <a:r>
              <a:rPr lang="en-US" b="1" dirty="0">
                <a:solidFill>
                  <a:srgbClr val="00B050"/>
                </a:solidFill>
                <a:latin typeface="Consolas" panose="020B0609020204030204" pitchFamily="49" charset="0"/>
                <a:cs typeface="Consolas" panose="020B0609020204030204" pitchFamily="49" charset="0"/>
              </a:rPr>
              <a:t>  </a:t>
            </a:r>
          </a:p>
          <a:p>
            <a:pPr lvl="2"/>
            <a:r>
              <a:rPr lang="en-US" b="1" dirty="0">
                <a:solidFill>
                  <a:srgbClr val="00B050"/>
                </a:solidFill>
                <a:latin typeface="Consolas" panose="020B0609020204030204" pitchFamily="49" charset="0"/>
                <a:cs typeface="Consolas" panose="020B0609020204030204" pitchFamily="49" charset="0"/>
              </a:rPr>
              <a:t>   // your code</a:t>
            </a:r>
          </a:p>
          <a:p>
            <a:pPr lvl="2"/>
            <a:endParaRPr lang="en-US" b="1" dirty="0">
              <a:solidFill>
                <a:srgbClr val="00B050"/>
              </a:solidFill>
              <a:latin typeface="Consolas" panose="020B0609020204030204" pitchFamily="49" charset="0"/>
              <a:cs typeface="Consolas" panose="020B0609020204030204" pitchFamily="49" charset="0"/>
            </a:endParaRPr>
          </a:p>
          <a:p>
            <a:endParaRPr lang="en-US" b="1" dirty="0">
              <a:solidFill>
                <a:srgbClr val="00B050"/>
              </a:solidFill>
              <a:effectLst/>
              <a:latin typeface="Consolas" panose="020B0609020204030204" pitchFamily="49" charset="0"/>
              <a:cs typeface="Consolas" panose="020B0609020204030204" pitchFamily="49" charset="0"/>
            </a:endParaRPr>
          </a:p>
          <a:p>
            <a:r>
              <a:rPr lang="en-US" dirty="0">
                <a:solidFill>
                  <a:srgbClr val="000000"/>
                </a:solidFill>
                <a:effectLst/>
                <a:latin typeface="Consolas" panose="020B0609020204030204" pitchFamily="49" charset="0"/>
                <a:cs typeface="Consolas" panose="020B0609020204030204" pitchFamily="49" charset="0"/>
              </a:rPr>
              <a:t>    sub     </a:t>
            </a:r>
            <a:r>
              <a:rPr lang="en-US" dirty="0" err="1">
                <a:solidFill>
                  <a:srgbClr val="000000"/>
                </a:solidFill>
                <a:effectLst/>
                <a:latin typeface="Consolas" panose="020B0609020204030204" pitchFamily="49" charset="0"/>
                <a:cs typeface="Consolas" panose="020B0609020204030204" pitchFamily="49" charset="0"/>
              </a:rPr>
              <a:t>sp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FP_OFF</a:t>
            </a:r>
          </a:p>
          <a:p>
            <a:r>
              <a:rPr lang="en-US" dirty="0">
                <a:solidFill>
                  <a:srgbClr val="000000"/>
                </a:solidFill>
                <a:effectLst/>
                <a:latin typeface="Consolas" panose="020B0609020204030204" pitchFamily="49" charset="0"/>
                <a:cs typeface="Consolas" panose="020B0609020204030204" pitchFamily="49" charset="0"/>
              </a:rPr>
              <a:t>    pop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 pop (retore)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and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from stack</a:t>
            </a:r>
          </a:p>
          <a:p>
            <a:r>
              <a:rPr lang="en-US" dirty="0">
                <a:solidFill>
                  <a:srgbClr val="000000"/>
                </a:solidFill>
                <a:effectLst/>
                <a:latin typeface="Consolas" panose="020B0609020204030204" pitchFamily="49" charset="0"/>
                <a:cs typeface="Consolas" panose="020B0609020204030204" pitchFamily="49" charset="0"/>
              </a:rPr>
              <a:t>    bx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 return to caller</a:t>
            </a:r>
          </a:p>
          <a:p>
            <a:endParaRPr lang="en-US" dirty="0">
              <a:solidFill>
                <a:srgbClr val="000000"/>
              </a:solidFill>
              <a:effectLst/>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size</a:t>
            </a:r>
            <a:r>
              <a:rPr lang="en-US" b="1" dirty="0">
                <a:solidFill>
                  <a:srgbClr val="0070C0"/>
                </a:solidFill>
                <a:latin typeface="Consolas" panose="020B0609020204030204" pitchFamily="49" charset="0"/>
                <a:cs typeface="Consolas" panose="020B0609020204030204" pitchFamily="49" charset="0"/>
              </a:rPr>
              <a:t>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 –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a:t>
            </a:r>
          </a:p>
        </p:txBody>
      </p:sp>
      <p:sp>
        <p:nvSpPr>
          <p:cNvPr id="12" name="Left Brace 11">
            <a:extLst>
              <a:ext uri="{FF2B5EF4-FFF2-40B4-BE49-F238E27FC236}">
                <a16:creationId xmlns:a16="http://schemas.microsoft.com/office/drawing/2014/main" id="{7BAA202C-037E-6B4D-836F-69520C079EEE}"/>
              </a:ext>
            </a:extLst>
          </p:cNvPr>
          <p:cNvSpPr/>
          <p:nvPr/>
        </p:nvSpPr>
        <p:spPr>
          <a:xfrm>
            <a:off x="2449365" y="3224566"/>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13" name="Rectangle 12">
            <a:extLst>
              <a:ext uri="{FF2B5EF4-FFF2-40B4-BE49-F238E27FC236}">
                <a16:creationId xmlns:a16="http://schemas.microsoft.com/office/drawing/2014/main" id="{3367A0FB-C41C-0245-B62C-5001CB6ADCED}"/>
              </a:ext>
            </a:extLst>
          </p:cNvPr>
          <p:cNvSpPr/>
          <p:nvPr/>
        </p:nvSpPr>
        <p:spPr>
          <a:xfrm>
            <a:off x="975679" y="3224566"/>
            <a:ext cx="1448102" cy="1077218"/>
          </a:xfrm>
          <a:prstGeom prst="rect">
            <a:avLst/>
          </a:prstGeom>
        </p:spPr>
        <p:txBody>
          <a:bodyPr wrap="square">
            <a:spAutoFit/>
          </a:bodyPr>
          <a:lstStyle/>
          <a:p>
            <a:pPr algn="r"/>
            <a:r>
              <a:rPr lang="en-US" sz="1600" b="1" dirty="0">
                <a:solidFill>
                  <a:srgbClr val="0070C0"/>
                </a:solidFill>
              </a:rPr>
              <a:t>Function Prologue</a:t>
            </a:r>
          </a:p>
          <a:p>
            <a:pPr algn="r"/>
            <a:r>
              <a:rPr lang="en-US" sz="1600" b="1" dirty="0">
                <a:solidFill>
                  <a:srgbClr val="0070C0"/>
                </a:solidFill>
              </a:rPr>
              <a:t>creates stack frame</a:t>
            </a:r>
          </a:p>
        </p:txBody>
      </p:sp>
      <p:sp>
        <p:nvSpPr>
          <p:cNvPr id="14" name="Left Brace 13">
            <a:extLst>
              <a:ext uri="{FF2B5EF4-FFF2-40B4-BE49-F238E27FC236}">
                <a16:creationId xmlns:a16="http://schemas.microsoft.com/office/drawing/2014/main" id="{F6A6AB6A-A4CE-D44E-AACE-B0575E5A7F6C}"/>
              </a:ext>
            </a:extLst>
          </p:cNvPr>
          <p:cNvSpPr/>
          <p:nvPr/>
        </p:nvSpPr>
        <p:spPr>
          <a:xfrm>
            <a:off x="2436314" y="4872878"/>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15" name="Rectangle 14">
            <a:extLst>
              <a:ext uri="{FF2B5EF4-FFF2-40B4-BE49-F238E27FC236}">
                <a16:creationId xmlns:a16="http://schemas.microsoft.com/office/drawing/2014/main" id="{A0B082EE-7E75-F644-8DB8-4EC69C62BDD9}"/>
              </a:ext>
            </a:extLst>
          </p:cNvPr>
          <p:cNvSpPr/>
          <p:nvPr/>
        </p:nvSpPr>
        <p:spPr>
          <a:xfrm>
            <a:off x="1081512" y="4716977"/>
            <a:ext cx="1342398" cy="1077218"/>
          </a:xfrm>
          <a:prstGeom prst="rect">
            <a:avLst/>
          </a:prstGeom>
        </p:spPr>
        <p:txBody>
          <a:bodyPr wrap="square">
            <a:spAutoFit/>
          </a:bodyPr>
          <a:lstStyle/>
          <a:p>
            <a:pPr algn="r"/>
            <a:r>
              <a:rPr lang="en-US" sz="1600" b="1" dirty="0">
                <a:solidFill>
                  <a:srgbClr val="0070C0"/>
                </a:solidFill>
              </a:rPr>
              <a:t>Function Epilogue</a:t>
            </a:r>
          </a:p>
          <a:p>
            <a:pPr algn="r"/>
            <a:r>
              <a:rPr lang="en-US" sz="1600" b="1" dirty="0">
                <a:solidFill>
                  <a:srgbClr val="0070C0"/>
                </a:solidFill>
              </a:rPr>
              <a:t>removes stack frame</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 name="Left Brace 2">
            <a:extLst>
              <a:ext uri="{FF2B5EF4-FFF2-40B4-BE49-F238E27FC236}">
                <a16:creationId xmlns:a16="http://schemas.microsoft.com/office/drawing/2014/main" id="{149F3E90-125B-823F-09C9-8ABC47B10A43}"/>
              </a:ext>
            </a:extLst>
          </p:cNvPr>
          <p:cNvSpPr/>
          <p:nvPr/>
        </p:nvSpPr>
        <p:spPr>
          <a:xfrm>
            <a:off x="3296981" y="1558465"/>
            <a:ext cx="415850" cy="795130"/>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4" name="Rectangle 3">
            <a:extLst>
              <a:ext uri="{FF2B5EF4-FFF2-40B4-BE49-F238E27FC236}">
                <a16:creationId xmlns:a16="http://schemas.microsoft.com/office/drawing/2014/main" id="{7D1118FC-9E75-CD5F-00F8-D81E07528C61}"/>
              </a:ext>
            </a:extLst>
          </p:cNvPr>
          <p:cNvSpPr/>
          <p:nvPr/>
        </p:nvSpPr>
        <p:spPr>
          <a:xfrm>
            <a:off x="2178100" y="1641626"/>
            <a:ext cx="1127137" cy="584775"/>
          </a:xfrm>
          <a:prstGeom prst="rect">
            <a:avLst/>
          </a:prstGeom>
          <a:solidFill>
            <a:schemeClr val="bg1"/>
          </a:solidFill>
          <a:ln>
            <a:solidFill>
              <a:schemeClr val="accent1"/>
            </a:solidFill>
          </a:ln>
        </p:spPr>
        <p:txBody>
          <a:bodyPr wrap="square">
            <a:spAutoFit/>
          </a:bodyPr>
          <a:lstStyle/>
          <a:p>
            <a:pPr algn="r"/>
            <a:r>
              <a:rPr lang="en-US" sz="1600" b="1" dirty="0">
                <a:solidFill>
                  <a:srgbClr val="0070C0"/>
                </a:solidFill>
              </a:rPr>
              <a:t>Function header</a:t>
            </a:r>
          </a:p>
        </p:txBody>
      </p:sp>
      <p:sp>
        <p:nvSpPr>
          <p:cNvPr id="5" name="Left Brace 4">
            <a:extLst>
              <a:ext uri="{FF2B5EF4-FFF2-40B4-BE49-F238E27FC236}">
                <a16:creationId xmlns:a16="http://schemas.microsoft.com/office/drawing/2014/main" id="{40C18563-F6B7-6735-11BD-13EFADE471F5}"/>
              </a:ext>
            </a:extLst>
          </p:cNvPr>
          <p:cNvSpPr/>
          <p:nvPr/>
        </p:nvSpPr>
        <p:spPr>
          <a:xfrm>
            <a:off x="3190969" y="6005811"/>
            <a:ext cx="415850" cy="263802"/>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4212489D-8E9D-D931-F6B6-A7407B167611}"/>
              </a:ext>
            </a:extLst>
          </p:cNvPr>
          <p:cNvSpPr/>
          <p:nvPr/>
        </p:nvSpPr>
        <p:spPr>
          <a:xfrm>
            <a:off x="2072088" y="5854235"/>
            <a:ext cx="1127137" cy="584775"/>
          </a:xfrm>
          <a:prstGeom prst="rect">
            <a:avLst/>
          </a:prstGeom>
          <a:solidFill>
            <a:schemeClr val="bg1"/>
          </a:solidFill>
          <a:ln>
            <a:solidFill>
              <a:schemeClr val="accent1"/>
            </a:solidFill>
          </a:ln>
        </p:spPr>
        <p:txBody>
          <a:bodyPr wrap="square">
            <a:spAutoFit/>
          </a:bodyPr>
          <a:lstStyle/>
          <a:p>
            <a:pPr algn="r"/>
            <a:r>
              <a:rPr lang="en-US" sz="1600" b="1" dirty="0">
                <a:solidFill>
                  <a:srgbClr val="0070C0"/>
                </a:solidFill>
              </a:rPr>
              <a:t>Function footer</a:t>
            </a:r>
          </a:p>
        </p:txBody>
      </p:sp>
      <p:sp>
        <p:nvSpPr>
          <p:cNvPr id="7" name="Rectangle 6">
            <a:extLst>
              <a:ext uri="{FF2B5EF4-FFF2-40B4-BE49-F238E27FC236}">
                <a16:creationId xmlns:a16="http://schemas.microsoft.com/office/drawing/2014/main" id="{482E2B20-6C81-5211-199C-1B0C7C0D79A6}"/>
              </a:ext>
            </a:extLst>
          </p:cNvPr>
          <p:cNvSpPr/>
          <p:nvPr/>
        </p:nvSpPr>
        <p:spPr>
          <a:xfrm>
            <a:off x="483593" y="1641626"/>
            <a:ext cx="1568210" cy="1569660"/>
          </a:xfrm>
          <a:prstGeom prst="rect">
            <a:avLst/>
          </a:prstGeom>
          <a:ln>
            <a:solidFill>
              <a:schemeClr val="accent1"/>
            </a:solidFill>
          </a:ln>
        </p:spPr>
        <p:txBody>
          <a:bodyPr wrap="square">
            <a:spAutoFit/>
          </a:bodyPr>
          <a:lstStyle/>
          <a:p>
            <a:pPr algn="r"/>
            <a:r>
              <a:rPr lang="en-US" sz="1600" b="1" dirty="0" err="1">
                <a:solidFill>
                  <a:srgbClr val="0070C0"/>
                </a:solidFill>
              </a:rPr>
              <a:t>myfunc</a:t>
            </a:r>
            <a:r>
              <a:rPr lang="en-US" sz="1600" b="1" dirty="0">
                <a:solidFill>
                  <a:srgbClr val="0070C0"/>
                </a:solidFill>
              </a:rPr>
              <a:t> label is the address of the first instruction in </a:t>
            </a:r>
            <a:r>
              <a:rPr lang="en-US" sz="1600" b="1" dirty="0" err="1">
                <a:solidFill>
                  <a:srgbClr val="0070C0"/>
                </a:solidFill>
              </a:rPr>
              <a:t>myfunc</a:t>
            </a:r>
            <a:r>
              <a:rPr lang="en-US" sz="1600" b="1" dirty="0">
                <a:solidFill>
                  <a:srgbClr val="0070C0"/>
                </a:solidFill>
              </a:rPr>
              <a:t> (the push below)</a:t>
            </a:r>
          </a:p>
        </p:txBody>
      </p:sp>
      <p:sp>
        <p:nvSpPr>
          <p:cNvPr id="9" name="Right Arrow 8">
            <a:extLst>
              <a:ext uri="{FF2B5EF4-FFF2-40B4-BE49-F238E27FC236}">
                <a16:creationId xmlns:a16="http://schemas.microsoft.com/office/drawing/2014/main" id="{602FFA68-05EE-2E00-82EA-DAB6EC493F60}"/>
              </a:ext>
            </a:extLst>
          </p:cNvPr>
          <p:cNvSpPr/>
          <p:nvPr/>
        </p:nvSpPr>
        <p:spPr>
          <a:xfrm>
            <a:off x="2072088" y="2703311"/>
            <a:ext cx="278064" cy="2121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543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
        <p:nvSpPr>
          <p:cNvPr id="8" name="TextBox 7">
            <a:extLst>
              <a:ext uri="{FF2B5EF4-FFF2-40B4-BE49-F238E27FC236}">
                <a16:creationId xmlns:a16="http://schemas.microsoft.com/office/drawing/2014/main" id="{DBCA00EB-D45D-8FC4-080B-FC3C3636DE5A}"/>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20B4E796-3529-ADD7-6AEB-D4035A5DEA0E}"/>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10" name="TextBox 9">
            <a:extLst>
              <a:ext uri="{FF2B5EF4-FFF2-40B4-BE49-F238E27FC236}">
                <a16:creationId xmlns:a16="http://schemas.microsoft.com/office/drawing/2014/main" id="{FDE3D745-89ED-EE24-55C9-4BBFEAC135F7}"/>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1" name="Down Arrow 10">
            <a:extLst>
              <a:ext uri="{FF2B5EF4-FFF2-40B4-BE49-F238E27FC236}">
                <a16:creationId xmlns:a16="http://schemas.microsoft.com/office/drawing/2014/main" id="{C2132428-3747-CCE4-0BCA-B9547AD40D29}"/>
              </a:ext>
            </a:extLst>
          </p:cNvPr>
          <p:cNvSpPr/>
          <p:nvPr/>
        </p:nvSpPr>
        <p:spPr>
          <a:xfrm flipV="1">
            <a:off x="10875825" y="3581034"/>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43349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1279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64935"/>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
        <p:nvSpPr>
          <p:cNvPr id="8" name="Down Arrow 7">
            <a:extLst>
              <a:ext uri="{FF2B5EF4-FFF2-40B4-BE49-F238E27FC236}">
                <a16:creationId xmlns:a16="http://schemas.microsoft.com/office/drawing/2014/main" id="{D44A0B40-E14D-0123-5B3F-56C9A2CBC80A}"/>
              </a:ext>
            </a:extLst>
          </p:cNvPr>
          <p:cNvSpPr/>
          <p:nvPr/>
        </p:nvSpPr>
        <p:spPr>
          <a:xfrm flipV="1">
            <a:off x="10645882" y="591022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07440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90775"/>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
        <p:nvSpPr>
          <p:cNvPr id="8" name="TextBox 7">
            <a:extLst>
              <a:ext uri="{FF2B5EF4-FFF2-40B4-BE49-F238E27FC236}">
                <a16:creationId xmlns:a16="http://schemas.microsoft.com/office/drawing/2014/main" id="{7F682477-070F-A9C0-6D79-FCD30D16AED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9" name="Down Arrow 8">
            <a:extLst>
              <a:ext uri="{FF2B5EF4-FFF2-40B4-BE49-F238E27FC236}">
                <a16:creationId xmlns:a16="http://schemas.microsoft.com/office/drawing/2014/main" id="{E6C95833-23A1-5F84-49E3-990F7C80BD26}"/>
              </a:ext>
            </a:extLst>
          </p:cNvPr>
          <p:cNvSpPr/>
          <p:nvPr/>
        </p:nvSpPr>
        <p:spPr>
          <a:xfrm flipV="1">
            <a:off x="10983409" y="514057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BC82C7-89E5-1A4A-3E11-F13DE8618C96}"/>
              </a:ext>
            </a:extLst>
          </p:cNvPr>
          <p:cNvGrpSpPr/>
          <p:nvPr/>
        </p:nvGrpSpPr>
        <p:grpSpPr>
          <a:xfrm>
            <a:off x="7116449" y="5473236"/>
            <a:ext cx="2010618" cy="767842"/>
            <a:chOff x="7116449" y="5473236"/>
            <a:chExt cx="2010618" cy="767842"/>
          </a:xfrm>
        </p:grpSpPr>
        <p:sp>
          <p:nvSpPr>
            <p:cNvPr id="10" name="Left Brace 9">
              <a:extLst>
                <a:ext uri="{FF2B5EF4-FFF2-40B4-BE49-F238E27FC236}">
                  <a16:creationId xmlns:a16="http://schemas.microsoft.com/office/drawing/2014/main" id="{A58913DC-9578-C8B7-F25C-85B596592369}"/>
                </a:ext>
              </a:extLst>
            </p:cNvPr>
            <p:cNvSpPr/>
            <p:nvPr/>
          </p:nvSpPr>
          <p:spPr>
            <a:xfrm>
              <a:off x="8575581" y="5473236"/>
              <a:ext cx="551486" cy="767842"/>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0E120BCB-301F-BA18-7F50-C25A7FDCD9F6}"/>
                </a:ext>
              </a:extLst>
            </p:cNvPr>
            <p:cNvSpPr txBox="1"/>
            <p:nvPr/>
          </p:nvSpPr>
          <p:spPr>
            <a:xfrm>
              <a:off x="7116449" y="5630635"/>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663830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
        <p:nvSpPr>
          <p:cNvPr id="8" name="TextBox 7">
            <a:extLst>
              <a:ext uri="{FF2B5EF4-FFF2-40B4-BE49-F238E27FC236}">
                <a16:creationId xmlns:a16="http://schemas.microsoft.com/office/drawing/2014/main" id="{D5363706-8036-DCF6-1521-B747BE59162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35E4272A-BB05-83A3-EC86-209B71AE91E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33A0ADC3-1521-95B7-E13E-D3E755A47A16}"/>
              </a:ext>
            </a:extLst>
          </p:cNvPr>
          <p:cNvSpPr/>
          <p:nvPr/>
        </p:nvSpPr>
        <p:spPr>
          <a:xfrm flipV="1">
            <a:off x="10874482" y="436757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D922E9E-7813-38B4-FA0F-B3CC4ED7C12B}"/>
              </a:ext>
            </a:extLst>
          </p:cNvPr>
          <p:cNvGrpSpPr/>
          <p:nvPr/>
        </p:nvGrpSpPr>
        <p:grpSpPr>
          <a:xfrm>
            <a:off x="7133797" y="4648200"/>
            <a:ext cx="2049572" cy="1592878"/>
            <a:chOff x="7133797" y="4648200"/>
            <a:chExt cx="2049572" cy="1592878"/>
          </a:xfrm>
        </p:grpSpPr>
        <p:sp>
          <p:nvSpPr>
            <p:cNvPr id="12" name="Left Brace 11">
              <a:extLst>
                <a:ext uri="{FF2B5EF4-FFF2-40B4-BE49-F238E27FC236}">
                  <a16:creationId xmlns:a16="http://schemas.microsoft.com/office/drawing/2014/main" id="{CF311830-6E26-9976-5196-B302EB8E5D13}"/>
                </a:ext>
              </a:extLst>
            </p:cNvPr>
            <p:cNvSpPr/>
            <p:nvPr/>
          </p:nvSpPr>
          <p:spPr>
            <a:xfrm>
              <a:off x="8575581" y="4648200"/>
              <a:ext cx="607788" cy="15928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3AC798F5-E1D1-3179-0468-6E87C762668A}"/>
                </a:ext>
              </a:extLst>
            </p:cNvPr>
            <p:cNvSpPr txBox="1"/>
            <p:nvPr/>
          </p:nvSpPr>
          <p:spPr>
            <a:xfrm>
              <a:off x="7133797" y="5121552"/>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84713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412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
        <p:nvSpPr>
          <p:cNvPr id="8" name="TextBox 7">
            <a:extLst>
              <a:ext uri="{FF2B5EF4-FFF2-40B4-BE49-F238E27FC236}">
                <a16:creationId xmlns:a16="http://schemas.microsoft.com/office/drawing/2014/main" id="{DBCA00EB-D45D-8FC4-080B-FC3C3636DE5A}"/>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20B4E796-3529-ADD7-6AEB-D4035A5DEA0E}"/>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10" name="TextBox 9">
            <a:extLst>
              <a:ext uri="{FF2B5EF4-FFF2-40B4-BE49-F238E27FC236}">
                <a16:creationId xmlns:a16="http://schemas.microsoft.com/office/drawing/2014/main" id="{FDE3D745-89ED-EE24-55C9-4BBFEAC135F7}"/>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1" name="Down Arrow 10">
            <a:extLst>
              <a:ext uri="{FF2B5EF4-FFF2-40B4-BE49-F238E27FC236}">
                <a16:creationId xmlns:a16="http://schemas.microsoft.com/office/drawing/2014/main" id="{C2132428-3747-CCE4-0BCA-B9547AD40D29}"/>
              </a:ext>
            </a:extLst>
          </p:cNvPr>
          <p:cNvSpPr/>
          <p:nvPr/>
        </p:nvSpPr>
        <p:spPr>
          <a:xfrm flipV="1">
            <a:off x="10875825" y="3581034"/>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800ED07-B80F-236B-C119-0D68F8314AA3}"/>
              </a:ext>
            </a:extLst>
          </p:cNvPr>
          <p:cNvGrpSpPr/>
          <p:nvPr/>
        </p:nvGrpSpPr>
        <p:grpSpPr>
          <a:xfrm>
            <a:off x="7118407" y="3830002"/>
            <a:ext cx="2082310" cy="2411076"/>
            <a:chOff x="7118407" y="3830002"/>
            <a:chExt cx="2082310" cy="2411076"/>
          </a:xfrm>
        </p:grpSpPr>
        <p:sp>
          <p:nvSpPr>
            <p:cNvPr id="13" name="Left Brace 12">
              <a:extLst>
                <a:ext uri="{FF2B5EF4-FFF2-40B4-BE49-F238E27FC236}">
                  <a16:creationId xmlns:a16="http://schemas.microsoft.com/office/drawing/2014/main" id="{E1CB51F6-7746-9B8F-DE7F-5C5DBF4EEEFB}"/>
                </a:ext>
              </a:extLst>
            </p:cNvPr>
            <p:cNvSpPr/>
            <p:nvPr/>
          </p:nvSpPr>
          <p:spPr>
            <a:xfrm>
              <a:off x="8575581" y="3830002"/>
              <a:ext cx="625136" cy="2411076"/>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DAB21E44-51C7-8056-EC99-B73A748F24B4}"/>
                </a:ext>
              </a:extLst>
            </p:cNvPr>
            <p:cNvSpPr txBox="1"/>
            <p:nvPr/>
          </p:nvSpPr>
          <p:spPr>
            <a:xfrm>
              <a:off x="7118407" y="4587269"/>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41381901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8C81C6C2-6CB5-3F74-DAD7-B91FAF438739}"/>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1692933A-F931-FF47-B38E-3C44566D35DB}"/>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0FC72DD1-E3FA-39F1-299F-778FD03A28E5}"/>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7FB418A2-6F9E-226D-C033-C7B6FF25EFAF}"/>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53773FF1-3970-78A4-0333-E26B053970FE}"/>
              </a:ext>
            </a:extLst>
          </p:cNvPr>
          <p:cNvSpPr/>
          <p:nvPr/>
        </p:nvSpPr>
        <p:spPr>
          <a:xfrm flipV="1">
            <a:off x="11097707" y="2729686"/>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FA725E1-75E8-BB8C-F876-CD630AA76085}"/>
              </a:ext>
            </a:extLst>
          </p:cNvPr>
          <p:cNvGrpSpPr/>
          <p:nvPr/>
        </p:nvGrpSpPr>
        <p:grpSpPr>
          <a:xfrm>
            <a:off x="6949513" y="3048000"/>
            <a:ext cx="2166992" cy="3193078"/>
            <a:chOff x="6949513" y="3048000"/>
            <a:chExt cx="2166992" cy="3193078"/>
          </a:xfrm>
        </p:grpSpPr>
        <p:sp>
          <p:nvSpPr>
            <p:cNvPr id="12" name="Left Brace 11">
              <a:extLst>
                <a:ext uri="{FF2B5EF4-FFF2-40B4-BE49-F238E27FC236}">
                  <a16:creationId xmlns:a16="http://schemas.microsoft.com/office/drawing/2014/main" id="{699FE3D5-744C-DE56-95CA-14271CC9B585}"/>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A202C29-DB90-62F6-9302-D84C9A19F47B}"/>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1568969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a:t>
            </a:r>
            <a:r>
              <a:rPr lang="en-US" altLang="en-US" sz="2000" dirty="0" err="1">
                <a:solidFill>
                  <a:srgbClr val="FF0000"/>
                </a:solidFill>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a:t>
            </a:r>
            <a:r>
              <a:rPr lang="en-US" altLang="en-US" sz="2000" dirty="0">
                <a:latin typeface="Consolas" panose="020B0609020204030204" pitchFamily="49" charset="0"/>
              </a:rPr>
              <a:t>, factorial(4));</a:t>
            </a:r>
            <a:r>
              <a:rPr lang="en-US" altLang="en-US" sz="2000" b="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a:t>
            </a:r>
            <a:r>
              <a:rPr lang="en-US" altLang="en-US" sz="2000" b="0" dirty="0">
                <a:solidFill>
                  <a:schemeClr val="tx2"/>
                </a:solidFill>
                <a:latin typeface="Consolas" panose="020B0609020204030204" pitchFamily="49" charset="0"/>
              </a:rPr>
              <a:t>return 0;</a:t>
            </a:r>
          </a:p>
          <a:p>
            <a:pPr lvl="1">
              <a:lnSpc>
                <a:spcPct val="70000"/>
              </a:lnSpc>
              <a:buFontTx/>
              <a:buNone/>
            </a:pPr>
            <a:r>
              <a:rPr lang="en-US" altLang="en-US" sz="2000" b="0" dirty="0">
                <a:solidFill>
                  <a:schemeClr val="tx2"/>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D2381695-F186-024E-8ABE-FC8BB132CED4}"/>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5952C1F-0EB1-A740-BC72-93CA7BDDE0E7}"/>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CEE0F017-D65B-54CD-722A-FF47D9D628F8}"/>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66F8DAD1-8C2A-1D25-D4FB-FF545D354E17}"/>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D2AA0FBF-B9DE-4C0F-9A14-4DF75CE4086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130F7AFA-6F7D-59E9-4B2D-C498D60E9819}"/>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Left Brace 9">
            <a:extLst>
              <a:ext uri="{FF2B5EF4-FFF2-40B4-BE49-F238E27FC236}">
                <a16:creationId xmlns:a16="http://schemas.microsoft.com/office/drawing/2014/main" id="{12B3C7B3-00CA-6F73-E65B-58F0FB0F1B29}"/>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749A3BB-9229-FCDC-C9AE-D9E401C3F2B5}"/>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sp>
        <p:nvSpPr>
          <p:cNvPr id="14" name="TextBox 13">
            <a:extLst>
              <a:ext uri="{FF2B5EF4-FFF2-40B4-BE49-F238E27FC236}">
                <a16:creationId xmlns:a16="http://schemas.microsoft.com/office/drawing/2014/main" id="{72712933-81D7-3551-CBEA-7E09CB9A5247}"/>
              </a:ext>
            </a:extLst>
          </p:cNvPr>
          <p:cNvSpPr txBox="1"/>
          <p:nvPr/>
        </p:nvSpPr>
        <p:spPr>
          <a:xfrm>
            <a:off x="9383204" y="3047761"/>
            <a:ext cx="2438399" cy="1200329"/>
          </a:xfrm>
          <a:prstGeom prst="rect">
            <a:avLst/>
          </a:prstGeom>
          <a:solidFill>
            <a:schemeClr val="accent4">
              <a:lumMod val="75000"/>
            </a:schemeClr>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return factorial(4)</a:t>
            </a:r>
          </a:p>
          <a:p>
            <a:pPr algn="l"/>
            <a:endParaRPr lang="en-US" b="0" dirty="0">
              <a:solidFill>
                <a:schemeClr val="bg1"/>
              </a:solidFill>
              <a:latin typeface="+mn-lt"/>
              <a:cs typeface="Courier New" panose="02070309020205020404" pitchFamily="49" charset="0"/>
            </a:endParaRPr>
          </a:p>
        </p:txBody>
      </p:sp>
    </p:spTree>
    <p:extLst>
      <p:ext uri="{BB962C8B-B14F-4D97-AF65-F5344CB8AC3E}">
        <p14:creationId xmlns:p14="http://schemas.microsoft.com/office/powerpoint/2010/main" val="30995713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2F16-2005-900A-425D-C1C10241AB9B}"/>
              </a:ext>
            </a:extLst>
          </p:cNvPr>
          <p:cNvSpPr>
            <a:spLocks noGrp="1"/>
          </p:cNvSpPr>
          <p:nvPr>
            <p:ph type="title"/>
          </p:nvPr>
        </p:nvSpPr>
        <p:spPr/>
        <p:txBody>
          <a:bodyPr/>
          <a:lstStyle/>
          <a:p>
            <a:r>
              <a:rPr lang="en-US" dirty="0"/>
              <a:t>Ghost of Stack Frames Past…..</a:t>
            </a:r>
          </a:p>
        </p:txBody>
      </p:sp>
      <p:sp>
        <p:nvSpPr>
          <p:cNvPr id="4" name="TextBox 3">
            <a:extLst>
              <a:ext uri="{FF2B5EF4-FFF2-40B4-BE49-F238E27FC236}">
                <a16:creationId xmlns:a16="http://schemas.microsoft.com/office/drawing/2014/main" id="{A6D609AF-4FEB-F254-5F74-1D6892977DB8}"/>
              </a:ext>
            </a:extLst>
          </p:cNvPr>
          <p:cNvSpPr txBox="1"/>
          <p:nvPr/>
        </p:nvSpPr>
        <p:spPr>
          <a:xfrm>
            <a:off x="7135787" y="58846"/>
            <a:ext cx="4897495" cy="6740307"/>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rgbClr val="000000"/>
                </a:solidFill>
                <a:effectLst/>
                <a:latin typeface="Consolas" panose="020B0609020204030204" pitchFamily="49" charset="0"/>
                <a:cs typeface="Consolas" panose="020B0609020204030204" pitchFamily="49" charset="0"/>
              </a:rPr>
              <a:t>void ghost(int 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x;</a:t>
            </a:r>
          </a:p>
          <a:p>
            <a:r>
              <a:rPr lang="en-US" sz="1600" dirty="0">
                <a:solidFill>
                  <a:srgbClr val="7030A0"/>
                </a:solidFill>
                <a:effectLst/>
                <a:latin typeface="Consolas" panose="020B0609020204030204" pitchFamily="49" charset="0"/>
                <a:cs typeface="Consolas" panose="020B0609020204030204" pitchFamily="49" charset="0"/>
              </a:rPr>
              <a:t>    int y;</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("before ghost: %d %d\n", x, y);</a:t>
            </a:r>
          </a:p>
          <a:p>
            <a:r>
              <a:rPr lang="en-US" sz="1600" dirty="0">
                <a:solidFill>
                  <a:srgbClr val="000000"/>
                </a:solidFill>
                <a:effectLst/>
                <a:latin typeface="Consolas" panose="020B0609020204030204" pitchFamily="49" charset="0"/>
                <a:cs typeface="Consolas" panose="020B0609020204030204" pitchFamily="49" charset="0"/>
              </a:rPr>
              <a:t>    x = 10*n;</a:t>
            </a:r>
          </a:p>
          <a:p>
            <a:r>
              <a:rPr lang="en-US" sz="1600" dirty="0">
                <a:solidFill>
                  <a:srgbClr val="000000"/>
                </a:solidFill>
                <a:effectLst/>
                <a:latin typeface="Consolas" panose="020B0609020204030204" pitchFamily="49" charset="0"/>
                <a:cs typeface="Consolas" panose="020B0609020204030204" pitchFamily="49" charset="0"/>
              </a:rPr>
              <a:t>    y = 100*n;</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("after ghost: %d %d\n", x, y);</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a:t>
            </a:r>
          </a:p>
          <a:p>
            <a:r>
              <a:rPr lang="en-US" sz="1600" dirty="0">
                <a:solidFill>
                  <a:srgbClr val="000000"/>
                </a:solidFill>
                <a:effectLst/>
                <a:latin typeface="Consolas" panose="020B0609020204030204" pitchFamily="49" charset="0"/>
                <a:cs typeface="Consolas" panose="020B0609020204030204" pitchFamily="49" charset="0"/>
              </a:rPr>
              <a:t>void wraith (void)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a;</a:t>
            </a:r>
          </a:p>
          <a:p>
            <a:r>
              <a:rPr lang="en-US" sz="1600" dirty="0">
                <a:solidFill>
                  <a:srgbClr val="7030A0"/>
                </a:solidFill>
                <a:effectLst/>
                <a:latin typeface="Consolas" panose="020B0609020204030204" pitchFamily="49" charset="0"/>
                <a:cs typeface="Consolas" panose="020B0609020204030204" pitchFamily="49" charset="0"/>
              </a:rPr>
              <a:t>    int b;</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("wraith: %d %d\n", a, </a:t>
            </a:r>
            <a:r>
              <a:rPr lang="en-US" sz="1600" dirty="0">
                <a:solidFill>
                  <a:srgbClr val="000000"/>
                </a:solidFill>
                <a:latin typeface="Consolas" panose="020B0609020204030204" pitchFamily="49" charset="0"/>
                <a:cs typeface="Consolas" panose="020B0609020204030204" pitchFamily="49" charset="0"/>
              </a:rPr>
              <a:t>b</a:t>
            </a:r>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int main(void)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ghost(3);</a:t>
            </a:r>
          </a:p>
          <a:p>
            <a:r>
              <a:rPr lang="en-US" sz="1600" dirty="0">
                <a:solidFill>
                  <a:srgbClr val="000000"/>
                </a:solidFill>
                <a:effectLst/>
                <a:latin typeface="Consolas" panose="020B0609020204030204" pitchFamily="49" charset="0"/>
                <a:cs typeface="Consolas" panose="020B0609020204030204" pitchFamily="49" charset="0"/>
              </a:rPr>
              <a:t>    wraith();</a:t>
            </a:r>
          </a:p>
          <a:p>
            <a:r>
              <a:rPr lang="en-US" sz="1600" dirty="0">
                <a:solidFill>
                  <a:srgbClr val="000000"/>
                </a:solidFill>
                <a:effectLst/>
                <a:latin typeface="Consolas" panose="020B0609020204030204" pitchFamily="49" charset="0"/>
                <a:cs typeface="Consolas" panose="020B0609020204030204" pitchFamily="49" charset="0"/>
              </a:rPr>
              <a:t>    return EXIT_SUCCESS;</a:t>
            </a:r>
          </a:p>
          <a:p>
            <a:r>
              <a:rPr lang="en-US" sz="1600" dirty="0">
                <a:solidFill>
                  <a:srgbClr val="000000"/>
                </a:solidFill>
                <a:effectLst/>
                <a:latin typeface="Consolas" panose="020B0609020204030204" pitchFamily="49" charset="0"/>
                <a:cs typeface="Consolas" panose="020B0609020204030204" pitchFamily="49" charset="0"/>
              </a:rPr>
              <a:t>}</a:t>
            </a:r>
            <a:endParaRPr lang="en-US" dirty="0">
              <a:solidFill>
                <a:srgbClr val="000000"/>
              </a:solidFill>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5080A542-16B1-A5AC-E2E5-81F87824CB3E}"/>
              </a:ext>
            </a:extLst>
          </p:cNvPr>
          <p:cNvSpPr txBox="1"/>
          <p:nvPr/>
        </p:nvSpPr>
        <p:spPr>
          <a:xfrm>
            <a:off x="2476893" y="3223054"/>
            <a:ext cx="3294155" cy="2862322"/>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a.out</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before ghost: 0 66328</a:t>
            </a:r>
          </a:p>
          <a:p>
            <a:r>
              <a:rPr lang="en-US" dirty="0">
                <a:solidFill>
                  <a:srgbClr val="000000"/>
                </a:solidFill>
                <a:effectLst/>
                <a:latin typeface="Menlo" panose="020B0609030804020204" pitchFamily="49" charset="0"/>
              </a:rPr>
              <a:t>after ghost: 30 300</a:t>
            </a:r>
          </a:p>
          <a:p>
            <a:r>
              <a:rPr lang="en-US" dirty="0">
                <a:solidFill>
                  <a:srgbClr val="000000"/>
                </a:solidFill>
                <a:effectLst/>
                <a:latin typeface="Menlo" panose="020B0609030804020204" pitchFamily="49" charset="0"/>
              </a:rPr>
              <a:t>wraith: 30 300</a:t>
            </a:r>
          </a:p>
          <a:p>
            <a:r>
              <a:rPr lang="en-US" dirty="0">
                <a:solidFill>
                  <a:srgbClr val="000000"/>
                </a:solidFill>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latin typeface="Menlo" panose="020B0609030804020204" pitchFamily="49" charset="0"/>
              </a:rPr>
              <a:t>See how wraith has the old values left over from the prior call to ghost</a:t>
            </a:r>
            <a:endParaRPr lang="en-US" dirty="0">
              <a:solidFill>
                <a:srgbClr val="000000"/>
              </a:solidFill>
              <a:effectLst/>
              <a:latin typeface="Menlo" panose="020B0609030804020204" pitchFamily="49" charset="0"/>
            </a:endParaRPr>
          </a:p>
        </p:txBody>
      </p:sp>
      <p:sp>
        <p:nvSpPr>
          <p:cNvPr id="6" name="TextBox 5">
            <a:extLst>
              <a:ext uri="{FF2B5EF4-FFF2-40B4-BE49-F238E27FC236}">
                <a16:creationId xmlns:a16="http://schemas.microsoft.com/office/drawing/2014/main" id="{6A7B3AD6-1135-0C91-EC1E-03DA647B979C}"/>
              </a:ext>
            </a:extLst>
          </p:cNvPr>
          <p:cNvSpPr txBox="1"/>
          <p:nvPr/>
        </p:nvSpPr>
        <p:spPr>
          <a:xfrm>
            <a:off x="3561041" y="1946780"/>
            <a:ext cx="2534959"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accent1"/>
                </a:solidFill>
              </a:rPr>
              <a:t>same stack frame variable layout</a:t>
            </a:r>
          </a:p>
        </p:txBody>
      </p:sp>
      <p:cxnSp>
        <p:nvCxnSpPr>
          <p:cNvPr id="8" name="Straight Arrow Connector 7">
            <a:extLst>
              <a:ext uri="{FF2B5EF4-FFF2-40B4-BE49-F238E27FC236}">
                <a16:creationId xmlns:a16="http://schemas.microsoft.com/office/drawing/2014/main" id="{D78DD248-6AB2-CB67-EAAA-8B7B7844E4E0}"/>
              </a:ext>
            </a:extLst>
          </p:cNvPr>
          <p:cNvCxnSpPr>
            <a:cxnSpLocks/>
          </p:cNvCxnSpPr>
          <p:nvPr/>
        </p:nvCxnSpPr>
        <p:spPr>
          <a:xfrm flipV="1">
            <a:off x="6096000" y="906843"/>
            <a:ext cx="1491253" cy="10399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9C694D-9A2A-F87E-DC5A-C2276F277A8B}"/>
              </a:ext>
            </a:extLst>
          </p:cNvPr>
          <p:cNvCxnSpPr>
            <a:cxnSpLocks/>
          </p:cNvCxnSpPr>
          <p:nvPr/>
        </p:nvCxnSpPr>
        <p:spPr>
          <a:xfrm>
            <a:off x="6096000" y="2593111"/>
            <a:ext cx="1491253" cy="12598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879F5D-038F-F44B-879F-49FAA68EE3E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79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95434F-8D2F-2678-FFF3-8C555EA0FB84}"/>
              </a:ext>
            </a:extLst>
          </p:cNvPr>
          <p:cNvSpPr>
            <a:spLocks noGrp="1"/>
          </p:cNvSpPr>
          <p:nvPr>
            <p:ph sz="quarter" idx="15"/>
          </p:nvPr>
        </p:nvSpPr>
        <p:spPr/>
        <p:txBody>
          <a:bodyPr/>
          <a:lstStyle/>
          <a:p>
            <a:endParaRPr lang="en-US"/>
          </a:p>
        </p:txBody>
      </p:sp>
      <p:sp>
        <p:nvSpPr>
          <p:cNvPr id="3" name="Title 2">
            <a:extLst>
              <a:ext uri="{FF2B5EF4-FFF2-40B4-BE49-F238E27FC236}">
                <a16:creationId xmlns:a16="http://schemas.microsoft.com/office/drawing/2014/main" id="{A743171C-255F-3CF9-5675-FF5CFD76C5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429588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pPr lvl="1"/>
            <a:r>
              <a:rPr lang="en-US" sz="1800" b="1" kern="0" dirty="0">
                <a:ea typeface="ＭＳ Ｐゴシック" charset="0"/>
                <a:cs typeface="Courier New" panose="02070309020205020404" pitchFamily="49" charset="0"/>
              </a:rPr>
              <a:t>In terms of C runtime support, these registers contain the copies given to the called function</a:t>
            </a:r>
          </a:p>
          <a:p>
            <a:pPr lvl="1"/>
            <a:r>
              <a:rPr lang="en-US" sz="1800" b="1" kern="0" dirty="0">
                <a:ea typeface="ＭＳ Ｐゴシック" charset="0"/>
                <a:cs typeface="Courier New" panose="02070309020205020404" pitchFamily="49" charset="0"/>
              </a:rPr>
              <a:t>C allows the copies to be changed in any way by the called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t>Preview: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727"/>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89"/>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25711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165113" y="35661"/>
            <a:ext cx="11469734" cy="450287"/>
          </a:xfrm>
        </p:spPr>
        <p:txBody>
          <a:bodyPr/>
          <a:lstStyle/>
          <a:p>
            <a:r>
              <a:rPr lang="en-US" dirty="0"/>
              <a:t>ARM Assembly Source File: Header and Footer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506476" y="3656645"/>
            <a:ext cx="11287690" cy="3201355"/>
          </a:xfrm>
          <a:solidFill>
            <a:schemeClr val="accent4">
              <a:lumMod val="20000"/>
              <a:lumOff val="80000"/>
            </a:schemeClr>
          </a:solidFill>
          <a:ln>
            <a:solidFill>
              <a:srgbClr val="0070C0"/>
            </a:solidFill>
          </a:ln>
        </p:spPr>
        <p:txBody>
          <a:bodyPr/>
          <a:lstStyle/>
          <a:p>
            <a:pPr marL="0" indent="0">
              <a:lnSpc>
                <a:spcPct val="100000"/>
              </a:lnSpc>
              <a:buNone/>
            </a:pPr>
            <a:r>
              <a:rPr lang="en-US" sz="2400" b="1" dirty="0">
                <a:solidFill>
                  <a:srgbClr val="7030A0"/>
                </a:solidFill>
                <a:latin typeface="Courier New" panose="02070309020205020404" pitchFamily="49" charset="0"/>
                <a:cs typeface="Courier New" panose="02070309020205020404" pitchFamily="49" charset="0"/>
              </a:rPr>
              <a:t>.</a:t>
            </a:r>
            <a:r>
              <a:rPr lang="en-US" sz="2000" b="1" dirty="0">
                <a:solidFill>
                  <a:srgbClr val="7030A0"/>
                </a:solidFill>
                <a:latin typeface="Courier New" panose="02070309020205020404" pitchFamily="49" charset="0"/>
                <a:cs typeface="Courier New" panose="02070309020205020404" pitchFamily="49" charset="0"/>
              </a:rPr>
              <a:t>syntax </a:t>
            </a:r>
            <a:r>
              <a:rPr lang="en-US" sz="2000" b="1" dirty="0">
                <a:solidFill>
                  <a:srgbClr val="F3753F"/>
                </a:solidFill>
                <a:latin typeface="Courier New" panose="02070309020205020404" pitchFamily="49" charset="0"/>
                <a:cs typeface="Courier New" panose="02070309020205020404" pitchFamily="49" charset="0"/>
              </a:rPr>
              <a:t>unified</a:t>
            </a:r>
            <a:r>
              <a:rPr lang="en-US" sz="2000" b="1" dirty="0">
                <a:solidFill>
                  <a:srgbClr val="7030A0"/>
                </a:solidFill>
                <a:latin typeface="Courier New" panose="02070309020205020404" pitchFamily="49" charset="0"/>
                <a:cs typeface="Courier New" panose="02070309020205020404" pitchFamily="49" charset="0"/>
              </a:rPr>
              <a:t> </a:t>
            </a:r>
          </a:p>
          <a:p>
            <a:pPr lvl="1"/>
            <a:r>
              <a:rPr lang="en-US" sz="2000" dirty="0"/>
              <a:t>use the standard ARM assembly language syntax called </a:t>
            </a:r>
            <a:r>
              <a:rPr lang="en-US" sz="2000" b="1" i="1" dirty="0">
                <a:solidFill>
                  <a:schemeClr val="accent5"/>
                </a:solidFill>
              </a:rPr>
              <a:t>Unified Assembler Language</a:t>
            </a:r>
            <a:r>
              <a:rPr lang="en-US" sz="2000" dirty="0">
                <a:solidFill>
                  <a:schemeClr val="accent5"/>
                </a:solidFill>
              </a:rPr>
              <a:t> (</a:t>
            </a:r>
            <a:r>
              <a:rPr lang="en-US" sz="2000" b="1" i="1" dirty="0">
                <a:solidFill>
                  <a:schemeClr val="accent5"/>
                </a:solidFill>
              </a:rPr>
              <a:t>UAL)</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.section .note.GNU-stack,"",%</a:t>
            </a:r>
            <a:r>
              <a:rPr lang="en-US" sz="2000" b="1" dirty="0" err="1">
                <a:solidFill>
                  <a:srgbClr val="7030A0"/>
                </a:solidFill>
                <a:latin typeface="Courier New" panose="02070309020205020404" pitchFamily="49" charset="0"/>
                <a:cs typeface="Courier New" panose="02070309020205020404" pitchFamily="49" charset="0"/>
              </a:rPr>
              <a:t>progbits</a:t>
            </a:r>
            <a:endParaRPr lang="en-US" sz="2000" b="1" dirty="0">
              <a:solidFill>
                <a:srgbClr val="7030A0"/>
              </a:solidFill>
              <a:latin typeface="Courier New" panose="02070309020205020404" pitchFamily="49" charset="0"/>
              <a:cs typeface="Courier New" panose="02070309020205020404" pitchFamily="49" charset="0"/>
            </a:endParaRPr>
          </a:p>
          <a:p>
            <a:pPr lvl="1"/>
            <a:r>
              <a:rPr lang="en-US" sz="2000" dirty="0"/>
              <a:t>tells the linker to </a:t>
            </a:r>
            <a:r>
              <a:rPr lang="en-US" sz="2000" b="1" dirty="0">
                <a:solidFill>
                  <a:srgbClr val="FF0000"/>
                </a:solidFill>
              </a:rPr>
              <a:t>make the stack and all data segments not-executable </a:t>
            </a:r>
            <a:r>
              <a:rPr lang="en-US" sz="2000" dirty="0"/>
              <a:t>(no instructions in those sections) – security measure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.end</a:t>
            </a:r>
          </a:p>
          <a:p>
            <a:pPr lvl="1"/>
            <a:r>
              <a:rPr lang="en-US" sz="2000" dirty="0"/>
              <a:t>at the end of the source file, everything written after the </a:t>
            </a:r>
            <a:r>
              <a:rPr lang="en-US" sz="2000" dirty="0">
                <a:solidFill>
                  <a:srgbClr val="7030A0"/>
                </a:solidFill>
              </a:rPr>
              <a:t>.end </a:t>
            </a:r>
            <a:r>
              <a:rPr lang="en-US" sz="2000" dirty="0"/>
              <a:t>is ignored</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66535" y="439353"/>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01379" y="729179"/>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57153" y="445582"/>
            <a:ext cx="2148575" cy="830997"/>
          </a:xfrm>
          <a:prstGeom prst="rect">
            <a:avLst/>
          </a:prstGeom>
          <a:noFill/>
          <a:ln w="28575">
            <a:solidFill>
              <a:schemeClr val="accent1"/>
            </a:solidFill>
          </a:ln>
        </p:spPr>
        <p:txBody>
          <a:bodyPr wrap="square" rtlCol="0">
            <a:spAutoFit/>
          </a:bodyPr>
          <a:lstStyle/>
          <a:p>
            <a:pPr algn="ctr"/>
            <a:r>
              <a:rPr lang="en-US" sz="1600" b="1" dirty="0">
                <a:solidFill>
                  <a:schemeClr val="accent1"/>
                </a:solidFill>
              </a:rPr>
              <a:t>File Header</a:t>
            </a:r>
            <a:r>
              <a:rPr lang="en-US" sz="1600" dirty="0"/>
              <a:t> </a:t>
            </a:r>
          </a:p>
          <a:p>
            <a:pPr algn="ctr"/>
            <a:r>
              <a:rPr lang="en-US" sz="1600" dirty="0"/>
              <a:t>At the top of every ARM source file</a:t>
            </a:r>
          </a:p>
        </p:txBody>
      </p:sp>
      <p:sp>
        <p:nvSpPr>
          <p:cNvPr id="13" name="Rounded Rectangle 12">
            <a:extLst>
              <a:ext uri="{FF2B5EF4-FFF2-40B4-BE49-F238E27FC236}">
                <a16:creationId xmlns:a16="http://schemas.microsoft.com/office/drawing/2014/main" id="{970B258B-BD7C-A645-966C-0D7571289C94}"/>
              </a:ext>
            </a:extLst>
          </p:cNvPr>
          <p:cNvSpPr/>
          <p:nvPr/>
        </p:nvSpPr>
        <p:spPr bwMode="auto">
          <a:xfrm>
            <a:off x="3443291" y="2373110"/>
            <a:ext cx="8242233"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rgbClr val="7030A0"/>
                </a:solidFill>
                <a:latin typeface="Courier New" panose="02070309020205020404" pitchFamily="49" charset="0"/>
                <a:cs typeface="Courier New" panose="02070309020205020404" pitchFamily="49" charset="0"/>
              </a:rPr>
              <a:t>.section .note.GNU-stack,"",%</a:t>
            </a:r>
            <a:r>
              <a:rPr lang="en-US" sz="1600" b="1" dirty="0" err="1">
                <a:solidFill>
                  <a:srgbClr val="7030A0"/>
                </a:solidFill>
                <a:latin typeface="Courier New" panose="02070309020205020404" pitchFamily="49" charset="0"/>
                <a:cs typeface="Courier New" panose="02070309020205020404" pitchFamily="49" charset="0"/>
              </a:rPr>
              <a:t>progbits</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set stack/data non-exec</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a:t>
            </a:r>
            <a:r>
              <a:rPr lang="en-US" sz="1600" b="1" dirty="0">
                <a:solidFill>
                  <a:srgbClr val="7030A0"/>
                </a:solidFill>
                <a:latin typeface="Courier New" panose="02070309020205020404" pitchFamily="49" charset="0"/>
                <a:cs typeface="Courier New" panose="02070309020205020404" pitchFamily="49" charset="0"/>
              </a:rPr>
              <a:t>end</a:t>
            </a:r>
          </a:p>
          <a:p>
            <a:r>
              <a:rPr lang="en-US" sz="1600" b="1" dirty="0">
                <a:solidFill>
                  <a:schemeClr val="accent1"/>
                </a:solidFill>
                <a:latin typeface="Courier New" panose="02070309020205020404" pitchFamily="49" charset="0"/>
                <a:cs typeface="Courier New" panose="02070309020205020404" pitchFamily="49" charset="0"/>
              </a:rPr>
              <a:t>       // everything past the .end is ignored!</a:t>
            </a:r>
          </a:p>
          <a:p>
            <a:r>
              <a:rPr lang="en-US" sz="1600" b="1" dirty="0">
                <a:solidFill>
                  <a:schemeClr val="accent1"/>
                </a:solidFill>
                <a:latin typeface="Courier New" panose="02070309020205020404" pitchFamily="49" charset="0"/>
                <a:cs typeface="Courier New" panose="02070309020205020404" pitchFamily="49" charset="0"/>
              </a:rPr>
              <a:t>       // Debugging notes </a:t>
            </a:r>
            <a:r>
              <a:rPr lang="en-US" sz="1600" b="1" dirty="0" err="1">
                <a:solidFill>
                  <a:schemeClr val="accent1"/>
                </a:solidFill>
                <a:latin typeface="Courier New" panose="02070309020205020404" pitchFamily="49" charset="0"/>
                <a:cs typeface="Courier New" panose="02070309020205020404" pitchFamily="49" charset="0"/>
              </a:rPr>
              <a:t>etc</a:t>
            </a:r>
            <a:endParaRPr lang="en-US" sz="1600" dirty="0">
              <a:solidFill>
                <a:schemeClr val="accent1"/>
              </a:solidFill>
            </a:endParaRPr>
          </a:p>
        </p:txBody>
      </p:sp>
      <p:sp>
        <p:nvSpPr>
          <p:cNvPr id="14" name="Right Arrow 13">
            <a:extLst>
              <a:ext uri="{FF2B5EF4-FFF2-40B4-BE49-F238E27FC236}">
                <a16:creationId xmlns:a16="http://schemas.microsoft.com/office/drawing/2014/main" id="{F38762D6-75E8-6348-85BD-1A570B0EFA46}"/>
              </a:ext>
            </a:extLst>
          </p:cNvPr>
          <p:cNvSpPr/>
          <p:nvPr/>
        </p:nvSpPr>
        <p:spPr>
          <a:xfrm>
            <a:off x="2701644" y="2508204"/>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DC7F181-871E-8B41-85C2-E00FB1DB408F}"/>
              </a:ext>
            </a:extLst>
          </p:cNvPr>
          <p:cNvSpPr txBox="1"/>
          <p:nvPr/>
        </p:nvSpPr>
        <p:spPr>
          <a:xfrm>
            <a:off x="460518" y="2294833"/>
            <a:ext cx="2245266" cy="830997"/>
          </a:xfrm>
          <a:prstGeom prst="rect">
            <a:avLst/>
          </a:prstGeom>
          <a:noFill/>
          <a:ln w="31750">
            <a:solidFill>
              <a:schemeClr val="accent1"/>
            </a:solidFill>
          </a:ln>
        </p:spPr>
        <p:txBody>
          <a:bodyPr wrap="square" rtlCol="0">
            <a:spAutoFit/>
          </a:bodyPr>
          <a:lstStyle/>
          <a:p>
            <a:pPr algn="ctr"/>
            <a:r>
              <a:rPr lang="en-US" sz="1600" b="1" dirty="0">
                <a:solidFill>
                  <a:schemeClr val="accent1"/>
                </a:solidFill>
              </a:rPr>
              <a:t>File Footer</a:t>
            </a:r>
            <a:r>
              <a:rPr lang="en-US" sz="1600" dirty="0"/>
              <a:t> </a:t>
            </a:r>
          </a:p>
          <a:p>
            <a:pPr algn="ctr"/>
            <a:r>
              <a:rPr lang="en-US" sz="1600" dirty="0"/>
              <a:t>At the bottom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66535" y="1788229"/>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56E6E2BC-42FE-F142-ACAA-915AD518B3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59988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81212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95E3BE-1A73-2642-DC71-7F5582B1238E}"/>
              </a:ext>
            </a:extLst>
          </p:cNvPr>
          <p:cNvSpPr>
            <a:spLocks noGrp="1"/>
          </p:cNvSpPr>
          <p:nvPr>
            <p:ph type="title"/>
          </p:nvPr>
        </p:nvSpPr>
        <p:spPr>
          <a:xfrm>
            <a:off x="496577" y="79997"/>
            <a:ext cx="10515600" cy="542316"/>
          </a:xfrm>
        </p:spPr>
        <p:txBody>
          <a:bodyPr/>
          <a:lstStyle/>
          <a:p>
            <a:r>
              <a:rPr lang="en-US" dirty="0"/>
              <a:t>Example: Assembler Directive and Instructions</a:t>
            </a:r>
          </a:p>
        </p:txBody>
      </p:sp>
      <p:sp>
        <p:nvSpPr>
          <p:cNvPr id="7" name="Rounded Rectangle 6">
            <a:extLst>
              <a:ext uri="{FF2B5EF4-FFF2-40B4-BE49-F238E27FC236}">
                <a16:creationId xmlns:a16="http://schemas.microsoft.com/office/drawing/2014/main" id="{425E69F9-C325-2F00-F87E-A9F19DD07602}"/>
              </a:ext>
            </a:extLst>
          </p:cNvPr>
          <p:cNvSpPr/>
          <p:nvPr/>
        </p:nvSpPr>
        <p:spPr bwMode="auto">
          <a:xfrm>
            <a:off x="3415190" y="1471186"/>
            <a:ext cx="8124142" cy="3135392"/>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400" dirty="0">
                <a:latin typeface="Consolas" panose="020B0609020204030204" pitchFamily="49" charset="0"/>
                <a:cs typeface="Consolas" panose="020B0609020204030204" pitchFamily="49" charset="0"/>
              </a:rPr>
              <a:t>  10              	      </a:t>
            </a:r>
            <a:r>
              <a:rPr lang="en-US" sz="2400" dirty="0">
                <a:solidFill>
                  <a:srgbClr val="7030A0"/>
                </a:solidFill>
                <a:latin typeface="Consolas" panose="020B0609020204030204" pitchFamily="49" charset="0"/>
                <a:cs typeface="Consolas" panose="020B0609020204030204" pitchFamily="49" charset="0"/>
              </a:rPr>
              <a:t>.</a:t>
            </a:r>
            <a:r>
              <a:rPr lang="en-US" sz="2400" dirty="0" err="1">
                <a:solidFill>
                  <a:srgbClr val="7030A0"/>
                </a:solidFill>
                <a:latin typeface="Consolas" panose="020B0609020204030204" pitchFamily="49" charset="0"/>
                <a:cs typeface="Consolas" panose="020B0609020204030204" pitchFamily="49" charset="0"/>
              </a:rPr>
              <a:t>equ</a:t>
            </a:r>
            <a:r>
              <a:rPr lang="en-US" sz="2400" dirty="0">
                <a:solidFill>
                  <a:srgbClr val="7030A0"/>
                </a:solidFill>
                <a:latin typeface="Consolas" panose="020B0609020204030204" pitchFamily="49" charset="0"/>
                <a:cs typeface="Consolas" panose="020B0609020204030204" pitchFamily="49" charset="0"/>
              </a:rPr>
              <a:t>   </a:t>
            </a:r>
            <a:r>
              <a:rPr lang="en-US" sz="2400" dirty="0">
                <a:solidFill>
                  <a:srgbClr val="F37440"/>
                </a:solidFill>
                <a:latin typeface="Consolas" panose="020B0609020204030204" pitchFamily="49" charset="0"/>
                <a:cs typeface="Consolas" panose="020B0609020204030204" pitchFamily="49" charset="0"/>
              </a:rPr>
              <a:t>NULL</a:t>
            </a:r>
            <a:r>
              <a:rPr lang="en-US" sz="2400" dirty="0">
                <a:latin typeface="Consolas" panose="020B0609020204030204" pitchFamily="49" charset="0"/>
                <a:cs typeface="Consolas" panose="020B0609020204030204" pitchFamily="49" charset="0"/>
              </a:rPr>
              <a:t>, 0</a:t>
            </a:r>
          </a:p>
          <a:p>
            <a:r>
              <a:rPr lang="en-US" sz="2400" dirty="0">
                <a:latin typeface="Consolas" panose="020B0609020204030204" pitchFamily="49" charset="0"/>
                <a:cs typeface="Consolas" panose="020B0609020204030204" pitchFamily="49" charset="0"/>
              </a:rPr>
              <a:t>  11              	</a:t>
            </a:r>
            <a:r>
              <a:rPr lang="en-US" sz="2400" dirty="0">
                <a:solidFill>
                  <a:srgbClr val="C00000"/>
                </a:solidFill>
                <a:latin typeface="Consolas" panose="020B0609020204030204" pitchFamily="49" charset="0"/>
                <a:cs typeface="Consolas" panose="020B0609020204030204" pitchFamily="49" charset="0"/>
              </a:rPr>
              <a:t>main</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12 300</a:t>
            </a:r>
            <a:r>
              <a:rPr lang="en-US" sz="2400" dirty="0">
                <a:solidFill>
                  <a:srgbClr val="FF0000"/>
                </a:solidFill>
                <a:latin typeface="Consolas" panose="020B0609020204030204" pitchFamily="49" charset="0"/>
                <a:cs typeface="Consolas" panose="020B0609020204030204" pitchFamily="49" charset="0"/>
              </a:rPr>
              <a:t>0</a:t>
            </a:r>
            <a:r>
              <a:rPr lang="en-US" sz="2400" dirty="0">
                <a:latin typeface="Consolas" panose="020B0609020204030204" pitchFamily="49" charset="0"/>
                <a:cs typeface="Consolas" panose="020B0609020204030204" pitchFamily="49" charset="0"/>
              </a:rPr>
              <a:t> </a:t>
            </a:r>
            <a:r>
              <a:rPr lang="en-US" sz="2400" dirty="0">
                <a:solidFill>
                  <a:schemeClr val="tx2"/>
                </a:solidFill>
                <a:latin typeface="Consolas" panose="020B0609020204030204" pitchFamily="49" charset="0"/>
                <a:cs typeface="Consolas" panose="020B0609020204030204" pitchFamily="49" charset="0"/>
              </a:rPr>
              <a:t>0</a:t>
            </a:r>
            <a:r>
              <a:rPr lang="en-US" sz="2400" dirty="0">
                <a:solidFill>
                  <a:srgbClr val="7030A0"/>
                </a:solidFill>
                <a:latin typeface="Consolas" panose="020B0609020204030204" pitchFamily="49" charset="0"/>
                <a:cs typeface="Consolas" panose="020B0609020204030204" pitchFamily="49" charset="0"/>
              </a:rPr>
              <a:t>3</a:t>
            </a:r>
            <a:r>
              <a:rPr lang="en-US" sz="2400" dirty="0">
                <a:solidFill>
                  <a:schemeClr val="accent5"/>
                </a:solidFill>
                <a:latin typeface="Consolas" panose="020B0609020204030204" pitchFamily="49" charset="0"/>
                <a:cs typeface="Consolas" panose="020B0609020204030204" pitchFamily="49" charset="0"/>
              </a:rPr>
              <a:t>1</a:t>
            </a:r>
            <a:r>
              <a:rPr lang="en-US" sz="2400" dirty="0">
                <a:latin typeface="Consolas" panose="020B0609020204030204" pitchFamily="49" charset="0"/>
                <a:cs typeface="Consolas" panose="020B0609020204030204" pitchFamily="49" charset="0"/>
              </a:rPr>
              <a:t>0A0E1        	 mov     r</a:t>
            </a:r>
            <a:r>
              <a:rPr lang="en-US" sz="2400" dirty="0">
                <a:solidFill>
                  <a:schemeClr val="accent5"/>
                </a:solidFill>
                <a:latin typeface="Consolas" panose="020B0609020204030204" pitchFamily="49" charset="0"/>
                <a:cs typeface="Consolas" panose="020B0609020204030204" pitchFamily="49" charset="0"/>
              </a:rPr>
              <a:t>1</a:t>
            </a:r>
            <a:r>
              <a:rPr lang="en-US" sz="2400" dirty="0">
                <a:latin typeface="Consolas" panose="020B0609020204030204" pitchFamily="49" charset="0"/>
                <a:cs typeface="Consolas" panose="020B0609020204030204" pitchFamily="49" charset="0"/>
              </a:rPr>
              <a:t>, r</a:t>
            </a:r>
            <a:r>
              <a:rPr lang="en-US" sz="2400" dirty="0">
                <a:solidFill>
                  <a:srgbClr val="7030A0"/>
                </a:solidFill>
                <a:latin typeface="Consolas" panose="020B0609020204030204" pitchFamily="49" charset="0"/>
                <a:cs typeface="Consolas" panose="020B0609020204030204" pitchFamily="49" charset="0"/>
              </a:rPr>
              <a:t>3</a:t>
            </a:r>
            <a:r>
              <a:rPr lang="en-US" sz="2400" dirty="0">
                <a:latin typeface="Consolas" panose="020B0609020204030204" pitchFamily="49" charset="0"/>
                <a:cs typeface="Consolas" panose="020B0609020204030204" pitchFamily="49" charset="0"/>
              </a:rPr>
              <a:t> </a:t>
            </a:r>
          </a:p>
          <a:p>
            <a:r>
              <a:rPr lang="en-US" sz="2400" dirty="0">
                <a:latin typeface="Consolas" panose="020B0609020204030204" pitchFamily="49" charset="0"/>
                <a:cs typeface="Consolas" panose="020B0609020204030204" pitchFamily="49" charset="0"/>
              </a:rPr>
              <a:t>  13              	.</a:t>
            </a:r>
            <a:r>
              <a:rPr lang="en-US" sz="2400" dirty="0" err="1">
                <a:solidFill>
                  <a:srgbClr val="C00000"/>
                </a:solidFill>
                <a:latin typeface="Consolas" panose="020B0609020204030204" pitchFamily="49" charset="0"/>
                <a:cs typeface="Consolas" panose="020B0609020204030204" pitchFamily="49" charset="0"/>
              </a:rPr>
              <a:t>Lloop</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14 300</a:t>
            </a:r>
            <a:r>
              <a:rPr lang="en-US" sz="2400" dirty="0">
                <a:solidFill>
                  <a:srgbClr val="FF0000"/>
                </a:solidFill>
                <a:latin typeface="Consolas" panose="020B0609020204030204" pitchFamily="49" charset="0"/>
                <a:cs typeface="Consolas" panose="020B0609020204030204" pitchFamily="49" charset="0"/>
              </a:rPr>
              <a:t>4</a:t>
            </a:r>
            <a:r>
              <a:rPr lang="en-US" sz="2400" dirty="0">
                <a:latin typeface="Consolas" panose="020B0609020204030204" pitchFamily="49" charset="0"/>
                <a:cs typeface="Consolas" panose="020B0609020204030204" pitchFamily="49" charset="0"/>
              </a:rPr>
              <a:t> 043083E2          add     r3, r3, 4</a:t>
            </a:r>
          </a:p>
          <a:p>
            <a:r>
              <a:rPr lang="en-US" sz="2400" dirty="0">
                <a:latin typeface="Consolas" panose="020B0609020204030204" pitchFamily="49" charset="0"/>
                <a:cs typeface="Consolas" panose="020B0609020204030204" pitchFamily="49" charset="0"/>
              </a:rPr>
              <a:t>  15 300</a:t>
            </a:r>
            <a:r>
              <a:rPr lang="en-US" sz="2400" dirty="0">
                <a:solidFill>
                  <a:srgbClr val="FF0000"/>
                </a:solidFill>
                <a:latin typeface="Consolas" panose="020B0609020204030204" pitchFamily="49" charset="0"/>
                <a:cs typeface="Consolas" panose="020B0609020204030204" pitchFamily="49" charset="0"/>
              </a:rPr>
              <a:t>8</a:t>
            </a:r>
            <a:r>
              <a:rPr lang="en-US" sz="2400" dirty="0">
                <a:latin typeface="Consolas" panose="020B0609020204030204" pitchFamily="49" charset="0"/>
                <a:cs typeface="Consolas" panose="020B0609020204030204" pitchFamily="49" charset="0"/>
              </a:rPr>
              <a:t> 001093E5         	 </a:t>
            </a:r>
            <a:r>
              <a:rPr lang="en-US" sz="2400" dirty="0" err="1">
                <a:latin typeface="Consolas" panose="020B0609020204030204" pitchFamily="49" charset="0"/>
                <a:cs typeface="Consolas" panose="020B0609020204030204" pitchFamily="49" charset="0"/>
              </a:rPr>
              <a:t>ldr</a:t>
            </a:r>
            <a:r>
              <a:rPr lang="en-US" sz="2400" dirty="0">
                <a:latin typeface="Consolas" panose="020B0609020204030204" pitchFamily="49" charset="0"/>
                <a:cs typeface="Consolas" panose="020B0609020204030204" pitchFamily="49" charset="0"/>
              </a:rPr>
              <a:t>     r1, [r3]</a:t>
            </a:r>
          </a:p>
          <a:p>
            <a:r>
              <a:rPr lang="en-US" sz="2400" dirty="0">
                <a:latin typeface="Consolas" panose="020B0609020204030204" pitchFamily="49" charset="0"/>
                <a:cs typeface="Consolas" panose="020B0609020204030204" pitchFamily="49" charset="0"/>
              </a:rPr>
              <a:t>  16 300</a:t>
            </a:r>
            <a:r>
              <a:rPr lang="en-US" sz="2400" dirty="0">
                <a:solidFill>
                  <a:srgbClr val="FF0000"/>
                </a:solidFill>
                <a:latin typeface="Consolas" panose="020B0609020204030204" pitchFamily="49" charset="0"/>
                <a:cs typeface="Consolas" panose="020B0609020204030204" pitchFamily="49" charset="0"/>
              </a:rPr>
              <a:t>c</a:t>
            </a:r>
            <a:r>
              <a:rPr lang="en-US" sz="2400" dirty="0">
                <a:latin typeface="Consolas" panose="020B0609020204030204" pitchFamily="49" charset="0"/>
                <a:cs typeface="Consolas" panose="020B0609020204030204" pitchFamily="49" charset="0"/>
              </a:rPr>
              <a:t> </a:t>
            </a:r>
            <a:r>
              <a:rPr lang="en-US" sz="2400" dirty="0">
                <a:solidFill>
                  <a:srgbClr val="F37440"/>
                </a:solidFill>
                <a:latin typeface="Consolas" panose="020B0609020204030204" pitchFamily="49" charset="0"/>
                <a:cs typeface="Consolas" panose="020B0609020204030204" pitchFamily="49" charset="0"/>
              </a:rPr>
              <a:t>00</a:t>
            </a:r>
            <a:r>
              <a:rPr lang="en-US" sz="2400" dirty="0">
                <a:latin typeface="Consolas" panose="020B0609020204030204" pitchFamily="49" charset="0"/>
                <a:cs typeface="Consolas" panose="020B0609020204030204" pitchFamily="49" charset="0"/>
              </a:rPr>
              <a:t>0051E3         	 </a:t>
            </a:r>
            <a:r>
              <a:rPr lang="en-US" sz="2400" dirty="0" err="1">
                <a:latin typeface="Consolas" panose="020B0609020204030204" pitchFamily="49" charset="0"/>
                <a:cs typeface="Consolas" panose="020B0609020204030204" pitchFamily="49" charset="0"/>
              </a:rPr>
              <a:t>cmp</a:t>
            </a:r>
            <a:r>
              <a:rPr lang="en-US" sz="2400" dirty="0">
                <a:latin typeface="Consolas" panose="020B0609020204030204" pitchFamily="49" charset="0"/>
                <a:cs typeface="Consolas" panose="020B0609020204030204" pitchFamily="49" charset="0"/>
              </a:rPr>
              <a:t>     r1, </a:t>
            </a:r>
            <a:r>
              <a:rPr lang="en-US" sz="2400" dirty="0">
                <a:solidFill>
                  <a:srgbClr val="F37440"/>
                </a:solidFill>
                <a:latin typeface="Consolas" panose="020B0609020204030204" pitchFamily="49" charset="0"/>
                <a:cs typeface="Consolas" panose="020B0609020204030204" pitchFamily="49" charset="0"/>
              </a:rPr>
              <a:t>NULL</a:t>
            </a:r>
          </a:p>
          <a:p>
            <a:r>
              <a:rPr lang="en-US" sz="2400" dirty="0">
                <a:latin typeface="Consolas" panose="020B0609020204030204" pitchFamily="49" charset="0"/>
                <a:cs typeface="Consolas" panose="020B0609020204030204" pitchFamily="49" charset="0"/>
              </a:rPr>
              <a:t>  17 301</a:t>
            </a:r>
            <a:r>
              <a:rPr lang="en-US" sz="2400" dirty="0">
                <a:solidFill>
                  <a:srgbClr val="FF0000"/>
                </a:solidFill>
                <a:latin typeface="Consolas" panose="020B0609020204030204" pitchFamily="49" charset="0"/>
                <a:cs typeface="Consolas" panose="020B0609020204030204" pitchFamily="49" charset="0"/>
              </a:rPr>
              <a:t>0</a:t>
            </a:r>
            <a:r>
              <a:rPr lang="en-US" sz="2400" dirty="0">
                <a:latin typeface="Consolas" panose="020B0609020204030204" pitchFamily="49" charset="0"/>
                <a:cs typeface="Consolas" panose="020B0609020204030204" pitchFamily="49" charset="0"/>
              </a:rPr>
              <a:t> FBFFFF1A         	 </a:t>
            </a:r>
            <a:r>
              <a:rPr lang="en-US" sz="2400" dirty="0" err="1">
                <a:latin typeface="Consolas" panose="020B0609020204030204" pitchFamily="49" charset="0"/>
                <a:cs typeface="Consolas" panose="020B0609020204030204" pitchFamily="49" charset="0"/>
              </a:rPr>
              <a:t>bne</a:t>
            </a:r>
            <a:r>
              <a:rPr lang="en-US" sz="2400" dirty="0">
                <a:latin typeface="Consolas" panose="020B0609020204030204" pitchFamily="49" charset="0"/>
                <a:cs typeface="Consolas" panose="020B0609020204030204" pitchFamily="49" charset="0"/>
              </a:rPr>
              <a:t>     </a:t>
            </a:r>
            <a:r>
              <a:rPr lang="en-US" sz="2400" dirty="0">
                <a:solidFill>
                  <a:srgbClr val="C00000"/>
                </a:solidFill>
                <a:latin typeface="Consolas" panose="020B0609020204030204" pitchFamily="49" charset="0"/>
                <a:cs typeface="Consolas" panose="020B0609020204030204" pitchFamily="49" charset="0"/>
              </a:rPr>
              <a:t>.</a:t>
            </a:r>
            <a:r>
              <a:rPr lang="en-US" sz="2400" dirty="0" err="1">
                <a:solidFill>
                  <a:srgbClr val="C00000"/>
                </a:solidFill>
                <a:latin typeface="Consolas" panose="020B0609020204030204" pitchFamily="49" charset="0"/>
                <a:cs typeface="Consolas" panose="020B0609020204030204" pitchFamily="49" charset="0"/>
              </a:rPr>
              <a:t>Lloop</a:t>
            </a:r>
            <a:endParaRPr lang="en-US" sz="2400" dirty="0">
              <a:solidFill>
                <a:srgbClr val="C00000"/>
              </a:solidFill>
              <a:latin typeface="Consolas" panose="020B0609020204030204" pitchFamily="49" charset="0"/>
              <a:cs typeface="Consolas" panose="020B0609020204030204" pitchFamily="49" charset="0"/>
            </a:endParaRPr>
          </a:p>
        </p:txBody>
      </p:sp>
      <p:grpSp>
        <p:nvGrpSpPr>
          <p:cNvPr id="9" name="Group 8">
            <a:extLst>
              <a:ext uri="{FF2B5EF4-FFF2-40B4-BE49-F238E27FC236}">
                <a16:creationId xmlns:a16="http://schemas.microsoft.com/office/drawing/2014/main" id="{DD7FD698-49A3-FE47-FBAC-89065F29B4F1}"/>
              </a:ext>
            </a:extLst>
          </p:cNvPr>
          <p:cNvGrpSpPr/>
          <p:nvPr/>
        </p:nvGrpSpPr>
        <p:grpSpPr>
          <a:xfrm>
            <a:off x="3694434" y="4462670"/>
            <a:ext cx="8233344" cy="2182248"/>
            <a:chOff x="1613684" y="-681747"/>
            <a:chExt cx="8233344" cy="2182248"/>
          </a:xfrm>
        </p:grpSpPr>
        <p:sp>
          <p:nvSpPr>
            <p:cNvPr id="10" name="TextBox 9">
              <a:extLst>
                <a:ext uri="{FF2B5EF4-FFF2-40B4-BE49-F238E27FC236}">
                  <a16:creationId xmlns:a16="http://schemas.microsoft.com/office/drawing/2014/main" id="{A7FA5A2B-627D-1CC6-47BB-908BB2C3689C}"/>
                </a:ext>
              </a:extLst>
            </p:cNvPr>
            <p:cNvSpPr txBox="1"/>
            <p:nvPr/>
          </p:nvSpPr>
          <p:spPr>
            <a:xfrm>
              <a:off x="1613684" y="792615"/>
              <a:ext cx="8233344" cy="707886"/>
            </a:xfrm>
            <a:prstGeom prst="rect">
              <a:avLst/>
            </a:prstGeom>
            <a:solidFill>
              <a:schemeClr val="accent4">
                <a:lumMod val="20000"/>
                <a:lumOff val="80000"/>
              </a:schemeClr>
            </a:solidFill>
            <a:ln w="25400">
              <a:solidFill>
                <a:schemeClr val="accent1"/>
              </a:solidFill>
            </a:ln>
          </p:spPr>
          <p:txBody>
            <a:bodyPr wrap="none" rtlCol="0">
              <a:spAutoFit/>
            </a:bodyPr>
            <a:lstStyle/>
            <a:p>
              <a:r>
                <a:rPr lang="en-US" sz="2000" dirty="0">
                  <a:solidFill>
                    <a:srgbClr val="2C895B"/>
                  </a:solidFill>
                </a:rPr>
                <a:t>Instruction Memory Addresses </a:t>
              </a:r>
              <a:r>
                <a:rPr lang="en-US" sz="2000" dirty="0">
                  <a:solidFill>
                    <a:schemeClr val="accent1"/>
                  </a:solidFill>
                </a:rPr>
                <a:t>(lowest </a:t>
              </a:r>
              <a:r>
                <a:rPr lang="en-US" sz="2000" dirty="0">
                  <a:solidFill>
                    <a:srgbClr val="7030A0"/>
                  </a:solidFill>
                </a:rPr>
                <a:t>2-bits are always are 00)</a:t>
              </a:r>
            </a:p>
            <a:p>
              <a:r>
                <a:rPr lang="en-US" sz="2000" dirty="0">
                  <a:solidFill>
                    <a:schemeClr val="accent1"/>
                  </a:solidFill>
                </a:rPr>
                <a:t>Notice alignment and how addresses increase by 4 (32-bit instructions)</a:t>
              </a:r>
            </a:p>
          </p:txBody>
        </p:sp>
        <p:sp>
          <p:nvSpPr>
            <p:cNvPr id="11" name="Up Arrow 10">
              <a:extLst>
                <a:ext uri="{FF2B5EF4-FFF2-40B4-BE49-F238E27FC236}">
                  <a16:creationId xmlns:a16="http://schemas.microsoft.com/office/drawing/2014/main" id="{9598CB3F-24F8-F778-D33F-BD2AF5513D93}"/>
                </a:ext>
              </a:extLst>
            </p:cNvPr>
            <p:cNvSpPr/>
            <p:nvPr/>
          </p:nvSpPr>
          <p:spPr>
            <a:xfrm>
              <a:off x="2522260" y="-681747"/>
              <a:ext cx="147895" cy="14105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CF1C00E8-910D-1B28-7A9C-722CAE8FFE0F}"/>
              </a:ext>
            </a:extLst>
          </p:cNvPr>
          <p:cNvGrpSpPr/>
          <p:nvPr/>
        </p:nvGrpSpPr>
        <p:grpSpPr>
          <a:xfrm>
            <a:off x="634877" y="1270846"/>
            <a:ext cx="2825729" cy="1347700"/>
            <a:chOff x="1993066" y="510899"/>
            <a:chExt cx="2825729" cy="1347700"/>
          </a:xfrm>
        </p:grpSpPr>
        <p:sp>
          <p:nvSpPr>
            <p:cNvPr id="15" name="TextBox 14">
              <a:extLst>
                <a:ext uri="{FF2B5EF4-FFF2-40B4-BE49-F238E27FC236}">
                  <a16:creationId xmlns:a16="http://schemas.microsoft.com/office/drawing/2014/main" id="{469913D8-FCAD-4A26-2958-04280DA501D9}"/>
                </a:ext>
              </a:extLst>
            </p:cNvPr>
            <p:cNvSpPr txBox="1"/>
            <p:nvPr/>
          </p:nvSpPr>
          <p:spPr>
            <a:xfrm>
              <a:off x="1993066" y="510899"/>
              <a:ext cx="2522194" cy="1323439"/>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rgbClr val="2C895B"/>
                  </a:solidFill>
                </a:rPr>
                <a:t>Regular label </a:t>
              </a:r>
              <a:r>
                <a:rPr lang="en-US" sz="2000" dirty="0">
                  <a:solidFill>
                    <a:srgbClr val="FF0000"/>
                  </a:solidFill>
                </a:rPr>
                <a:t>main</a:t>
              </a:r>
            </a:p>
            <a:p>
              <a:r>
                <a:rPr lang="en-US" sz="2000" dirty="0">
                  <a:solidFill>
                    <a:schemeClr val="accent1"/>
                  </a:solidFill>
                </a:rPr>
                <a:t>is associated with memory location </a:t>
              </a:r>
              <a:r>
                <a:rPr lang="en-US" sz="2000" dirty="0">
                  <a:solidFill>
                    <a:schemeClr val="tx2"/>
                  </a:solidFill>
                </a:rPr>
                <a:t>0x3000</a:t>
              </a:r>
            </a:p>
          </p:txBody>
        </p:sp>
        <p:sp>
          <p:nvSpPr>
            <p:cNvPr id="16" name="Up Arrow 15">
              <a:extLst>
                <a:ext uri="{FF2B5EF4-FFF2-40B4-BE49-F238E27FC236}">
                  <a16:creationId xmlns:a16="http://schemas.microsoft.com/office/drawing/2014/main" id="{9F099500-7481-EAF1-3767-EED510C8C65A}"/>
                </a:ext>
              </a:extLst>
            </p:cNvPr>
            <p:cNvSpPr/>
            <p:nvPr/>
          </p:nvSpPr>
          <p:spPr>
            <a:xfrm rot="5400000">
              <a:off x="4571447" y="1611251"/>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C012CD3-F33B-CCDF-3BC3-ACA54CD57B28}"/>
              </a:ext>
            </a:extLst>
          </p:cNvPr>
          <p:cNvGrpSpPr/>
          <p:nvPr/>
        </p:nvGrpSpPr>
        <p:grpSpPr>
          <a:xfrm>
            <a:off x="593034" y="2797133"/>
            <a:ext cx="2822156" cy="1381244"/>
            <a:chOff x="1996639" y="1177033"/>
            <a:chExt cx="2822156" cy="1381244"/>
          </a:xfrm>
        </p:grpSpPr>
        <p:sp>
          <p:nvSpPr>
            <p:cNvPr id="18" name="TextBox 17">
              <a:extLst>
                <a:ext uri="{FF2B5EF4-FFF2-40B4-BE49-F238E27FC236}">
                  <a16:creationId xmlns:a16="http://schemas.microsoft.com/office/drawing/2014/main" id="{2037D442-EC72-93CC-983B-3A3BD1222DE4}"/>
                </a:ext>
              </a:extLst>
            </p:cNvPr>
            <p:cNvSpPr txBox="1"/>
            <p:nvPr/>
          </p:nvSpPr>
          <p:spPr>
            <a:xfrm>
              <a:off x="1996639" y="1234838"/>
              <a:ext cx="2522194" cy="1323439"/>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rgbClr val="2C895B"/>
                  </a:solidFill>
                </a:rPr>
                <a:t>Local label </a:t>
              </a:r>
              <a:r>
                <a:rPr lang="en-US" sz="2000" dirty="0">
                  <a:solidFill>
                    <a:srgbClr val="FF0000"/>
                  </a:solidFill>
                </a:rPr>
                <a:t>.</a:t>
              </a:r>
              <a:r>
                <a:rPr lang="en-US" sz="2000" dirty="0" err="1">
                  <a:solidFill>
                    <a:srgbClr val="FF0000"/>
                  </a:solidFill>
                </a:rPr>
                <a:t>Lloop</a:t>
              </a:r>
              <a:endParaRPr lang="en-US" sz="2000" dirty="0">
                <a:solidFill>
                  <a:srgbClr val="FF0000"/>
                </a:solidFill>
              </a:endParaRPr>
            </a:p>
            <a:p>
              <a:r>
                <a:rPr lang="en-US" sz="2000" dirty="0">
                  <a:solidFill>
                    <a:schemeClr val="accent1"/>
                  </a:solidFill>
                </a:rPr>
                <a:t>is associated with memory location </a:t>
              </a:r>
              <a:r>
                <a:rPr lang="en-US" sz="2000" dirty="0">
                  <a:solidFill>
                    <a:schemeClr val="tx2"/>
                  </a:solidFill>
                </a:rPr>
                <a:t>0x3004</a:t>
              </a:r>
            </a:p>
          </p:txBody>
        </p:sp>
        <p:sp>
          <p:nvSpPr>
            <p:cNvPr id="19" name="Up Arrow 18">
              <a:extLst>
                <a:ext uri="{FF2B5EF4-FFF2-40B4-BE49-F238E27FC236}">
                  <a16:creationId xmlns:a16="http://schemas.microsoft.com/office/drawing/2014/main" id="{07CD21FE-D49F-30E5-7D9E-D5DC032560A5}"/>
                </a:ext>
              </a:extLst>
            </p:cNvPr>
            <p:cNvSpPr/>
            <p:nvPr/>
          </p:nvSpPr>
          <p:spPr>
            <a:xfrm rot="5400000">
              <a:off x="4571447" y="1124419"/>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767EBAD0-B5C1-C416-D9D3-B531EA26AFB8}"/>
              </a:ext>
            </a:extLst>
          </p:cNvPr>
          <p:cNvGrpSpPr/>
          <p:nvPr/>
        </p:nvGrpSpPr>
        <p:grpSpPr>
          <a:xfrm>
            <a:off x="4486029" y="608499"/>
            <a:ext cx="4472012" cy="981055"/>
            <a:chOff x="4234666" y="627473"/>
            <a:chExt cx="4472012" cy="981055"/>
          </a:xfrm>
        </p:grpSpPr>
        <p:grpSp>
          <p:nvGrpSpPr>
            <p:cNvPr id="20" name="Group 19">
              <a:extLst>
                <a:ext uri="{FF2B5EF4-FFF2-40B4-BE49-F238E27FC236}">
                  <a16:creationId xmlns:a16="http://schemas.microsoft.com/office/drawing/2014/main" id="{E1BFF52B-21AD-892C-ABAB-C73E60C7430E}"/>
                </a:ext>
              </a:extLst>
            </p:cNvPr>
            <p:cNvGrpSpPr/>
            <p:nvPr/>
          </p:nvGrpSpPr>
          <p:grpSpPr>
            <a:xfrm>
              <a:off x="4234666" y="627473"/>
              <a:ext cx="4472012" cy="981055"/>
              <a:chOff x="1738286" y="1416959"/>
              <a:chExt cx="4472012" cy="981055"/>
            </a:xfrm>
          </p:grpSpPr>
          <p:sp>
            <p:nvSpPr>
              <p:cNvPr id="21" name="TextBox 20">
                <a:extLst>
                  <a:ext uri="{FF2B5EF4-FFF2-40B4-BE49-F238E27FC236}">
                    <a16:creationId xmlns:a16="http://schemas.microsoft.com/office/drawing/2014/main" id="{EB553E83-5E79-4848-4E98-04BD77202045}"/>
                  </a:ext>
                </a:extLst>
              </p:cNvPr>
              <p:cNvSpPr txBox="1"/>
              <p:nvPr/>
            </p:nvSpPr>
            <p:spPr>
              <a:xfrm>
                <a:off x="1738286" y="1416959"/>
                <a:ext cx="4472012" cy="707886"/>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chemeClr val="accent1"/>
                    </a:solidFill>
                  </a:rPr>
                  <a:t>assembler directive </a:t>
                </a:r>
                <a:r>
                  <a:rPr lang="en-US" sz="2000" dirty="0">
                    <a:solidFill>
                      <a:srgbClr val="7030A0"/>
                    </a:solidFill>
                  </a:rPr>
                  <a:t>.</a:t>
                </a:r>
                <a:r>
                  <a:rPr lang="en-US" sz="2000" dirty="0" err="1">
                    <a:solidFill>
                      <a:srgbClr val="7030A0"/>
                    </a:solidFill>
                  </a:rPr>
                  <a:t>equ</a:t>
                </a:r>
                <a:r>
                  <a:rPr lang="en-US" sz="2000" dirty="0">
                    <a:solidFill>
                      <a:srgbClr val="7030A0"/>
                    </a:solidFill>
                  </a:rPr>
                  <a:t> </a:t>
                </a:r>
                <a:r>
                  <a:rPr lang="en-US" sz="2000" dirty="0">
                    <a:solidFill>
                      <a:schemeClr val="accent1"/>
                    </a:solidFill>
                  </a:rPr>
                  <a:t>does not allocate any memory (NULL = 0)</a:t>
                </a:r>
                <a:endParaRPr lang="en-US" sz="2000" dirty="0">
                  <a:solidFill>
                    <a:schemeClr val="tx2"/>
                  </a:solidFill>
                </a:endParaRPr>
              </a:p>
            </p:txBody>
          </p:sp>
          <p:sp>
            <p:nvSpPr>
              <p:cNvPr id="22" name="Up Arrow 21">
                <a:extLst>
                  <a:ext uri="{FF2B5EF4-FFF2-40B4-BE49-F238E27FC236}">
                    <a16:creationId xmlns:a16="http://schemas.microsoft.com/office/drawing/2014/main" id="{E7681929-AFA3-DD7A-05BD-411151FED219}"/>
                  </a:ext>
                </a:extLst>
              </p:cNvPr>
              <p:cNvSpPr/>
              <p:nvPr/>
            </p:nvSpPr>
            <p:spPr>
              <a:xfrm rot="10800000">
                <a:off x="5619823" y="2098052"/>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Up Arrow 22">
              <a:extLst>
                <a:ext uri="{FF2B5EF4-FFF2-40B4-BE49-F238E27FC236}">
                  <a16:creationId xmlns:a16="http://schemas.microsoft.com/office/drawing/2014/main" id="{3B049F48-791A-1C3E-A035-9D2C687FF043}"/>
                </a:ext>
              </a:extLst>
            </p:cNvPr>
            <p:cNvSpPr/>
            <p:nvPr/>
          </p:nvSpPr>
          <p:spPr>
            <a:xfrm rot="10800000">
              <a:off x="5204631" y="1348356"/>
              <a:ext cx="194734" cy="220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84B943FA-39C8-808E-8E92-6DF60E6FD9D3}"/>
              </a:ext>
            </a:extLst>
          </p:cNvPr>
          <p:cNvGrpSpPr/>
          <p:nvPr/>
        </p:nvGrpSpPr>
        <p:grpSpPr>
          <a:xfrm>
            <a:off x="4822578" y="4462670"/>
            <a:ext cx="6976718" cy="1147000"/>
            <a:chOff x="2589428" y="-834147"/>
            <a:chExt cx="6976718" cy="1147000"/>
          </a:xfrm>
        </p:grpSpPr>
        <p:sp>
          <p:nvSpPr>
            <p:cNvPr id="25" name="TextBox 24">
              <a:extLst>
                <a:ext uri="{FF2B5EF4-FFF2-40B4-BE49-F238E27FC236}">
                  <a16:creationId xmlns:a16="http://schemas.microsoft.com/office/drawing/2014/main" id="{8A7D84A1-EEF2-B90A-CFFD-0D676FC3582F}"/>
                </a:ext>
              </a:extLst>
            </p:cNvPr>
            <p:cNvSpPr txBox="1"/>
            <p:nvPr/>
          </p:nvSpPr>
          <p:spPr>
            <a:xfrm>
              <a:off x="2589428" y="-395033"/>
              <a:ext cx="6976718" cy="707886"/>
            </a:xfrm>
            <a:prstGeom prst="rect">
              <a:avLst/>
            </a:prstGeom>
            <a:solidFill>
              <a:schemeClr val="accent4">
                <a:lumMod val="20000"/>
                <a:lumOff val="80000"/>
              </a:schemeClr>
            </a:solidFill>
            <a:ln w="25400">
              <a:solidFill>
                <a:schemeClr val="accent1"/>
              </a:solidFill>
            </a:ln>
          </p:spPr>
          <p:txBody>
            <a:bodyPr wrap="none" rtlCol="0">
              <a:spAutoFit/>
            </a:bodyPr>
            <a:lstStyle/>
            <a:p>
              <a:r>
                <a:rPr lang="en-US" sz="2000" dirty="0">
                  <a:solidFill>
                    <a:schemeClr val="accent1"/>
                  </a:solidFill>
                </a:rPr>
                <a:t>Memory Contents</a:t>
              </a:r>
            </a:p>
            <a:p>
              <a:r>
                <a:rPr lang="en-US" sz="2000" dirty="0">
                  <a:solidFill>
                    <a:srgbClr val="FF0000"/>
                  </a:solidFill>
                </a:rPr>
                <a:t>Warning contents shown in </a:t>
              </a:r>
              <a:r>
                <a:rPr lang="en-US" sz="2000" i="1" dirty="0">
                  <a:solidFill>
                    <a:srgbClr val="FF0000"/>
                  </a:solidFill>
                </a:rPr>
                <a:t>"reverse"  </a:t>
              </a:r>
              <a:r>
                <a:rPr lang="en-US" sz="2000" dirty="0">
                  <a:solidFill>
                    <a:srgbClr val="FF0000"/>
                  </a:solidFill>
                </a:rPr>
                <a:t>byte order: </a:t>
              </a:r>
              <a:r>
                <a:rPr lang="en-US" sz="2000" dirty="0" err="1">
                  <a:solidFill>
                    <a:srgbClr val="FF0000"/>
                  </a:solidFill>
                </a:rPr>
                <a:t>Lsb</a:t>
              </a:r>
              <a:r>
                <a:rPr lang="en-US" sz="2000" dirty="0">
                  <a:solidFill>
                    <a:srgbClr val="FF0000"/>
                  </a:solidFill>
                </a:rPr>
                <a:t> – </a:t>
              </a:r>
              <a:r>
                <a:rPr lang="en-US" sz="2000" dirty="0" err="1">
                  <a:solidFill>
                    <a:srgbClr val="FF0000"/>
                  </a:solidFill>
                </a:rPr>
                <a:t>Msb</a:t>
              </a:r>
              <a:endParaRPr lang="en-US" sz="2000" dirty="0">
                <a:solidFill>
                  <a:srgbClr val="FF0000"/>
                </a:solidFill>
              </a:endParaRPr>
            </a:p>
          </p:txBody>
        </p:sp>
        <p:sp>
          <p:nvSpPr>
            <p:cNvPr id="26" name="Up Arrow 25">
              <a:extLst>
                <a:ext uri="{FF2B5EF4-FFF2-40B4-BE49-F238E27FC236}">
                  <a16:creationId xmlns:a16="http://schemas.microsoft.com/office/drawing/2014/main" id="{592E0A4F-E09E-B1AF-E189-DF8F5CA9F3E4}"/>
                </a:ext>
              </a:extLst>
            </p:cNvPr>
            <p:cNvSpPr/>
            <p:nvPr/>
          </p:nvSpPr>
          <p:spPr>
            <a:xfrm>
              <a:off x="3373332" y="-834147"/>
              <a:ext cx="147895" cy="4075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7C488E34-376B-17D7-3286-7550BBBB8AB3}"/>
              </a:ext>
            </a:extLst>
          </p:cNvPr>
          <p:cNvSpPr txBox="1"/>
          <p:nvPr/>
        </p:nvSpPr>
        <p:spPr>
          <a:xfrm>
            <a:off x="284161" y="5131369"/>
            <a:ext cx="3350597"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latin typeface="Consolas" panose="020B0609020204030204" pitchFamily="49" charset="0"/>
                <a:cs typeface="Consolas" panose="020B0609020204030204" pitchFamily="49" charset="0"/>
              </a:rPr>
              <a:t>output generated with</a:t>
            </a:r>
          </a:p>
          <a:p>
            <a:r>
              <a:rPr lang="en-US" dirty="0" err="1">
                <a:solidFill>
                  <a:srgbClr val="0070C0"/>
                </a:solidFill>
                <a:latin typeface="Consolas" panose="020B0609020204030204" pitchFamily="49" charset="0"/>
                <a:cs typeface="Consolas" panose="020B0609020204030204" pitchFamily="49" charset="0"/>
              </a:rPr>
              <a:t>gcc</a:t>
            </a:r>
            <a:r>
              <a:rPr lang="en-US" dirty="0">
                <a:solidFill>
                  <a:srgbClr val="0070C0"/>
                </a:solidFill>
                <a:latin typeface="Consolas" panose="020B0609020204030204" pitchFamily="49" charset="0"/>
                <a:cs typeface="Consolas" panose="020B0609020204030204" pitchFamily="49" charset="0"/>
              </a:rPr>
              <a:t> -c -</a:t>
            </a:r>
            <a:r>
              <a:rPr lang="en-US" dirty="0" err="1">
                <a:solidFill>
                  <a:srgbClr val="0070C0"/>
                </a:solidFill>
                <a:latin typeface="Consolas" panose="020B0609020204030204" pitchFamily="49" charset="0"/>
                <a:cs typeface="Consolas" panose="020B0609020204030204" pitchFamily="49" charset="0"/>
              </a:rPr>
              <a:t>Wa</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ahlns</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space.S</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partial output is shown</a:t>
            </a:r>
          </a:p>
        </p:txBody>
      </p:sp>
      <p:sp>
        <p:nvSpPr>
          <p:cNvPr id="28" name="TextBox 27">
            <a:extLst>
              <a:ext uri="{FF2B5EF4-FFF2-40B4-BE49-F238E27FC236}">
                <a16:creationId xmlns:a16="http://schemas.microsoft.com/office/drawing/2014/main" id="{4ABDEE7A-BE67-FB10-8F7A-9EAC6ECBA39E}"/>
              </a:ext>
            </a:extLst>
          </p:cNvPr>
          <p:cNvSpPr txBox="1"/>
          <p:nvPr/>
        </p:nvSpPr>
        <p:spPr>
          <a:xfrm>
            <a:off x="10287000" y="1117155"/>
            <a:ext cx="1018227" cy="369332"/>
          </a:xfrm>
          <a:prstGeom prst="rect">
            <a:avLst/>
          </a:prstGeom>
          <a:noFill/>
        </p:spPr>
        <p:txBody>
          <a:bodyPr wrap="none" rtlCol="0">
            <a:spAutoFit/>
          </a:bodyPr>
          <a:lstStyle/>
          <a:p>
            <a:r>
              <a:rPr lang="en-US" dirty="0" err="1"/>
              <a:t>space.S</a:t>
            </a:r>
            <a:endParaRPr lang="en-US" dirty="0"/>
          </a:p>
        </p:txBody>
      </p:sp>
      <p:sp>
        <p:nvSpPr>
          <p:cNvPr id="30" name="TextBox 29">
            <a:extLst>
              <a:ext uri="{FF2B5EF4-FFF2-40B4-BE49-F238E27FC236}">
                <a16:creationId xmlns:a16="http://schemas.microsoft.com/office/drawing/2014/main" id="{31581B6C-0239-E3C8-185E-7DA06199ACA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Frame 1">
            <a:extLst>
              <a:ext uri="{FF2B5EF4-FFF2-40B4-BE49-F238E27FC236}">
                <a16:creationId xmlns:a16="http://schemas.microsoft.com/office/drawing/2014/main" id="{106D5B4E-0006-7A33-689E-AF1A6009F305}"/>
              </a:ext>
            </a:extLst>
          </p:cNvPr>
          <p:cNvSpPr/>
          <p:nvPr/>
        </p:nvSpPr>
        <p:spPr>
          <a:xfrm>
            <a:off x="4379165" y="1558571"/>
            <a:ext cx="2263702" cy="42454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Bent Arrow 7">
            <a:extLst>
              <a:ext uri="{FF2B5EF4-FFF2-40B4-BE49-F238E27FC236}">
                <a16:creationId xmlns:a16="http://schemas.microsoft.com/office/drawing/2014/main" id="{2EB2EF3B-EFBF-42AE-2685-1D57AA3FD18A}"/>
              </a:ext>
            </a:extLst>
          </p:cNvPr>
          <p:cNvSpPr/>
          <p:nvPr/>
        </p:nvSpPr>
        <p:spPr>
          <a:xfrm rot="5400000" flipV="1">
            <a:off x="5797113" y="930818"/>
            <a:ext cx="212227" cy="26004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Bent Arrow 30">
            <a:extLst>
              <a:ext uri="{FF2B5EF4-FFF2-40B4-BE49-F238E27FC236}">
                <a16:creationId xmlns:a16="http://schemas.microsoft.com/office/drawing/2014/main" id="{508C1563-FDD9-2BA8-1EF6-64FF61AAC17F}"/>
              </a:ext>
            </a:extLst>
          </p:cNvPr>
          <p:cNvSpPr/>
          <p:nvPr/>
        </p:nvSpPr>
        <p:spPr>
          <a:xfrm rot="5400000" flipV="1">
            <a:off x="5871060" y="1642041"/>
            <a:ext cx="212227" cy="26004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Bent Arrow 31">
            <a:extLst>
              <a:ext uri="{FF2B5EF4-FFF2-40B4-BE49-F238E27FC236}">
                <a16:creationId xmlns:a16="http://schemas.microsoft.com/office/drawing/2014/main" id="{9F48EA9D-4812-45E1-EF8D-CDEFECA54795}"/>
              </a:ext>
            </a:extLst>
          </p:cNvPr>
          <p:cNvSpPr/>
          <p:nvPr/>
        </p:nvSpPr>
        <p:spPr>
          <a:xfrm flipV="1">
            <a:off x="10128047" y="1866928"/>
            <a:ext cx="158953" cy="2150657"/>
          </a:xfrm>
          <a:prstGeom prst="bentArrow">
            <a:avLst>
              <a:gd name="adj1" fmla="val 17048"/>
              <a:gd name="adj2" fmla="val 31627"/>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0851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 grpId="0" animBg="1"/>
      <p:bldP spid="8" grpId="0" animBg="1"/>
      <p:bldP spid="31" grpId="0" animBg="1"/>
      <p:bldP spid="32"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pPr lvl="1"/>
            <a:r>
              <a:rPr lang="en-US" sz="1800" b="1" kern="0" dirty="0">
                <a:ea typeface="ＭＳ Ｐゴシック" charset="0"/>
                <a:cs typeface="Courier New" panose="02070309020205020404" pitchFamily="49" charset="0"/>
              </a:rPr>
              <a:t>In terms of C runtime support, these registers contain the copies given to the called function</a:t>
            </a:r>
          </a:p>
          <a:p>
            <a:pPr lvl="1"/>
            <a:r>
              <a:rPr lang="en-US" sz="1800" b="1" kern="0" dirty="0">
                <a:ea typeface="ＭＳ Ｐゴシック" charset="0"/>
                <a:cs typeface="Courier New" panose="02070309020205020404" pitchFamily="49" charset="0"/>
              </a:rPr>
              <a:t>C allows the copies to be changed in any way by the called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t>Preview: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727"/>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89"/>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91775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6"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998106-2314-154E-B9E2-5116996DC8E0}"/>
              </a:ext>
            </a:extLst>
          </p:cNvPr>
          <p:cNvSpPr>
            <a:spLocks noGrp="1"/>
          </p:cNvSpPr>
          <p:nvPr>
            <p:ph sz="quarter" idx="15"/>
          </p:nvPr>
        </p:nvSpPr>
        <p:spPr>
          <a:xfrm>
            <a:off x="249083" y="2337383"/>
            <a:ext cx="11693834" cy="4222288"/>
          </a:xfrm>
          <a:solidFill>
            <a:schemeClr val="accent4">
              <a:lumMod val="20000"/>
              <a:lumOff val="80000"/>
            </a:schemeClr>
          </a:solidFill>
          <a:ln>
            <a:solidFill>
              <a:schemeClr val="accent1"/>
            </a:solidFill>
          </a:ln>
        </p:spPr>
        <p:txBody>
          <a:bodyPr/>
          <a:lstStyle/>
          <a:p>
            <a:pPr marL="0" indent="0">
              <a:lnSpc>
                <a:spcPct val="100000"/>
              </a:lnSpc>
              <a:buNone/>
            </a:pPr>
            <a:r>
              <a:rPr lang="en-US" sz="2200" b="1" dirty="0">
                <a:solidFill>
                  <a:srgbClr val="7030A0"/>
                </a:solidFill>
                <a:latin typeface="Courier New" panose="02070309020205020404" pitchFamily="49" charset="0"/>
                <a:cs typeface="Courier New" panose="02070309020205020404" pitchFamily="49" charset="0"/>
              </a:rPr>
              <a:t>.</a:t>
            </a:r>
            <a:r>
              <a:rPr lang="en-US" sz="2200" dirty="0">
                <a:solidFill>
                  <a:srgbClr val="7030A0"/>
                </a:solidFill>
                <a:latin typeface="Consolas" panose="020B0609020204030204" pitchFamily="49" charset="0"/>
                <a:cs typeface="Consolas" panose="020B0609020204030204" pitchFamily="49" charset="0"/>
              </a:rPr>
              <a:t>extern </a:t>
            </a:r>
            <a:r>
              <a:rPr lang="en-US" sz="2200" dirty="0">
                <a:solidFill>
                  <a:srgbClr val="F3753F"/>
                </a:solidFill>
                <a:latin typeface="Consolas" panose="020B0609020204030204" pitchFamily="49" charset="0"/>
                <a:cs typeface="Consolas" panose="020B0609020204030204" pitchFamily="49" charset="0"/>
              </a:rPr>
              <a:t>&lt;label&gt;</a:t>
            </a:r>
          </a:p>
          <a:p>
            <a:pPr lvl="1"/>
            <a:r>
              <a:rPr lang="en-US" sz="2200" b="1" dirty="0">
                <a:solidFill>
                  <a:schemeClr val="accent1"/>
                </a:solidFill>
              </a:rPr>
              <a:t>Imports</a:t>
            </a:r>
            <a:r>
              <a:rPr lang="en-US" sz="2200" dirty="0">
                <a:solidFill>
                  <a:schemeClr val="accent1"/>
                </a:solidFill>
              </a:rPr>
              <a:t> </a:t>
            </a:r>
            <a:r>
              <a:rPr lang="en-US" sz="2200" dirty="0">
                <a:solidFill>
                  <a:srgbClr val="F37440"/>
                </a:solidFill>
              </a:rPr>
              <a:t>label</a:t>
            </a:r>
            <a:r>
              <a:rPr lang="en-US" sz="2200" dirty="0">
                <a:solidFill>
                  <a:schemeClr val="accent1"/>
                </a:solidFill>
              </a:rPr>
              <a:t> </a:t>
            </a:r>
            <a:r>
              <a:rPr lang="en-US" sz="2200" dirty="0"/>
              <a:t>(function name, symbol or a static variable name); </a:t>
            </a:r>
          </a:p>
          <a:p>
            <a:pPr lvl="1"/>
            <a:r>
              <a:rPr lang="en-US" sz="2200" dirty="0"/>
              <a:t>An address associated with the label from another file can be used by code in this file</a:t>
            </a:r>
          </a:p>
          <a:p>
            <a:pPr marL="0" indent="0">
              <a:buNone/>
            </a:pPr>
            <a:r>
              <a:rPr lang="en-US" sz="2200" dirty="0">
                <a:solidFill>
                  <a:srgbClr val="7030A0"/>
                </a:solidFill>
                <a:latin typeface="Courier New" panose="02070309020205020404" pitchFamily="49" charset="0"/>
                <a:cs typeface="Courier New" panose="02070309020205020404" pitchFamily="49" charset="0"/>
              </a:rPr>
              <a:t>.</a:t>
            </a:r>
            <a:r>
              <a:rPr lang="en-US" sz="2200" dirty="0">
                <a:solidFill>
                  <a:srgbClr val="7030A0"/>
                </a:solidFill>
                <a:latin typeface="Consolas" panose="020B0609020204030204" pitchFamily="49" charset="0"/>
                <a:cs typeface="Consolas" panose="020B0609020204030204" pitchFamily="49" charset="0"/>
              </a:rPr>
              <a:t>global </a:t>
            </a:r>
            <a:r>
              <a:rPr lang="en-US" sz="2200" dirty="0">
                <a:solidFill>
                  <a:srgbClr val="F3753F"/>
                </a:solidFill>
                <a:latin typeface="Consolas" panose="020B0609020204030204" pitchFamily="49" charset="0"/>
                <a:cs typeface="Consolas" panose="020B0609020204030204" pitchFamily="49" charset="0"/>
              </a:rPr>
              <a:t>&lt;label&gt;</a:t>
            </a:r>
          </a:p>
          <a:p>
            <a:pPr lvl="1"/>
            <a:r>
              <a:rPr lang="en-US" sz="2200" b="1" dirty="0">
                <a:solidFill>
                  <a:schemeClr val="accent1"/>
                </a:solidFill>
              </a:rPr>
              <a:t>Exports</a:t>
            </a:r>
            <a:r>
              <a:rPr lang="en-US" sz="2200" dirty="0"/>
              <a:t> </a:t>
            </a:r>
            <a:r>
              <a:rPr lang="en-US" sz="2200" dirty="0">
                <a:solidFill>
                  <a:srgbClr val="F37440"/>
                </a:solidFill>
              </a:rPr>
              <a:t>label (or symbol)</a:t>
            </a:r>
            <a:r>
              <a:rPr lang="en-US" sz="2200" dirty="0"/>
              <a:t> to be visible outside the source file boundary (other assembly or c source)</a:t>
            </a:r>
          </a:p>
          <a:p>
            <a:pPr lvl="1"/>
            <a:r>
              <a:rPr lang="en-US" sz="2200" dirty="0">
                <a:solidFill>
                  <a:srgbClr val="F37440"/>
                </a:solidFill>
              </a:rPr>
              <a:t>label</a:t>
            </a:r>
            <a:r>
              <a:rPr lang="en-US" sz="2200" dirty="0"/>
              <a:t> is either a </a:t>
            </a:r>
            <a:r>
              <a:rPr lang="en-US" sz="2200" dirty="0">
                <a:solidFill>
                  <a:srgbClr val="2C895B"/>
                </a:solidFill>
              </a:rPr>
              <a:t>function</a:t>
            </a:r>
            <a:r>
              <a:rPr lang="en-US" sz="2200" dirty="0"/>
              <a:t> </a:t>
            </a:r>
            <a:r>
              <a:rPr lang="en-US" sz="2200" dirty="0">
                <a:solidFill>
                  <a:srgbClr val="F37440"/>
                </a:solidFill>
              </a:rPr>
              <a:t>name</a:t>
            </a:r>
            <a:r>
              <a:rPr lang="en-US" sz="2200" dirty="0"/>
              <a:t> or a </a:t>
            </a:r>
            <a:r>
              <a:rPr lang="en-US" sz="2200" dirty="0">
                <a:solidFill>
                  <a:srgbClr val="0070C0"/>
                </a:solidFill>
              </a:rPr>
              <a:t>global</a:t>
            </a:r>
            <a:r>
              <a:rPr lang="en-US" sz="2200" dirty="0"/>
              <a:t> variable</a:t>
            </a:r>
            <a:r>
              <a:rPr lang="en-US" sz="2200" dirty="0">
                <a:solidFill>
                  <a:srgbClr val="F37440"/>
                </a:solidFill>
              </a:rPr>
              <a:t> name</a:t>
            </a:r>
          </a:p>
          <a:p>
            <a:pPr lvl="1"/>
            <a:r>
              <a:rPr lang="en-US" sz="2200" dirty="0">
                <a:solidFill>
                  <a:schemeClr val="tx2"/>
                </a:solidFill>
              </a:rPr>
              <a:t>Only use with function names or static variables</a:t>
            </a:r>
          </a:p>
          <a:p>
            <a:r>
              <a:rPr lang="en-US" sz="2400" b="1" dirty="0">
                <a:solidFill>
                  <a:srgbClr val="0070C0"/>
                </a:solidFill>
              </a:rPr>
              <a:t>Without</a:t>
            </a:r>
            <a:r>
              <a:rPr lang="en-US" sz="2400" dirty="0">
                <a:solidFill>
                  <a:srgbClr val="0070C0"/>
                </a:solidFill>
              </a:rPr>
              <a:t>  </a:t>
            </a:r>
            <a:r>
              <a:rPr lang="en-US" sz="2400" dirty="0">
                <a:solidFill>
                  <a:srgbClr val="7030A0"/>
                </a:solidFill>
              </a:rPr>
              <a:t>.global</a:t>
            </a:r>
            <a:r>
              <a:rPr lang="en-US" sz="2400" dirty="0">
                <a:solidFill>
                  <a:srgbClr val="0070C0"/>
                </a:solidFill>
              </a:rPr>
              <a:t>, </a:t>
            </a:r>
            <a:r>
              <a:rPr lang="en-US" sz="2400" dirty="0">
                <a:solidFill>
                  <a:srgbClr val="F37440"/>
                </a:solidFill>
              </a:rPr>
              <a:t>labels</a:t>
            </a:r>
            <a:r>
              <a:rPr lang="en-US" sz="2400" dirty="0">
                <a:solidFill>
                  <a:srgbClr val="0070C0"/>
                </a:solidFill>
              </a:rPr>
              <a:t> are usually </a:t>
            </a:r>
            <a:r>
              <a:rPr lang="en-US" sz="2400" b="1" dirty="0">
                <a:solidFill>
                  <a:srgbClr val="C00000"/>
                </a:solidFill>
              </a:rPr>
              <a:t>local to the file </a:t>
            </a:r>
            <a:r>
              <a:rPr lang="en-US" sz="2400" dirty="0">
                <a:solidFill>
                  <a:srgbClr val="0070C0"/>
                </a:solidFill>
              </a:rPr>
              <a:t>from the point where they are defined</a:t>
            </a:r>
          </a:p>
        </p:txBody>
      </p:sp>
      <p:sp>
        <p:nvSpPr>
          <p:cNvPr id="3" name="Title 2">
            <a:extLst>
              <a:ext uri="{FF2B5EF4-FFF2-40B4-BE49-F238E27FC236}">
                <a16:creationId xmlns:a16="http://schemas.microsoft.com/office/drawing/2014/main" id="{5CF7BE84-94B4-444E-9FCF-D804A398A9F8}"/>
              </a:ext>
            </a:extLst>
          </p:cNvPr>
          <p:cNvSpPr>
            <a:spLocks noGrp="1"/>
          </p:cNvSpPr>
          <p:nvPr>
            <p:ph type="title"/>
          </p:nvPr>
        </p:nvSpPr>
        <p:spPr>
          <a:xfrm>
            <a:off x="136299" y="298329"/>
            <a:ext cx="11791479" cy="450761"/>
          </a:xfrm>
        </p:spPr>
        <p:txBody>
          <a:bodyPr/>
          <a:lstStyle/>
          <a:p>
            <a:r>
              <a:rPr lang="en-US" dirty="0"/>
              <a:t>Assembler Directives: Label Scope Control </a:t>
            </a:r>
            <a:r>
              <a:rPr lang="en-US" sz="2400" dirty="0">
                <a:solidFill>
                  <a:srgbClr val="FF0000"/>
                </a:solidFill>
              </a:rPr>
              <a:t>(Normal Labels only)</a:t>
            </a:r>
            <a:endParaRPr lang="en-US" dirty="0">
              <a:solidFill>
                <a:srgbClr val="FF0000"/>
              </a:solidFill>
            </a:endParaRPr>
          </a:p>
        </p:txBody>
      </p:sp>
      <p:sp>
        <p:nvSpPr>
          <p:cNvPr id="4" name="Rounded Rectangle 3">
            <a:extLst>
              <a:ext uri="{FF2B5EF4-FFF2-40B4-BE49-F238E27FC236}">
                <a16:creationId xmlns:a16="http://schemas.microsoft.com/office/drawing/2014/main" id="{D18AE3D0-727E-A244-8908-0F3CC001E66B}"/>
              </a:ext>
            </a:extLst>
          </p:cNvPr>
          <p:cNvSpPr/>
          <p:nvPr/>
        </p:nvSpPr>
        <p:spPr bwMode="auto">
          <a:xfrm>
            <a:off x="3994671" y="717303"/>
            <a:ext cx="3234498" cy="161520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printf</a:t>
            </a:r>
            <a:endParaRPr lang="en-US" sz="2400" dirty="0">
              <a:solidFill>
                <a:srgbClr val="F3753F"/>
              </a:solidFill>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fgets</a:t>
            </a:r>
            <a:endParaRPr lang="en-US" sz="2400" dirty="0">
              <a:solidFill>
                <a:srgbClr val="F3753F"/>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strcpy</a:t>
            </a:r>
            <a:endParaRPr lang="en-US" sz="2400" dirty="0">
              <a:solidFill>
                <a:srgbClr val="F3753F"/>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global</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fbuf</a:t>
            </a:r>
            <a:endParaRPr lang="en-US" sz="2400" dirty="0">
              <a:solidFill>
                <a:srgbClr val="F3753F"/>
              </a:solidFill>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9F63C69D-0858-114C-91DB-EFE45580C02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9606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a:extLst>
              <a:ext uri="{FF2B5EF4-FFF2-40B4-BE49-F238E27FC236}">
                <a16:creationId xmlns:a16="http://schemas.microsoft.com/office/drawing/2014/main" id="{B2798C66-7FE9-A146-9496-61A77BE2F705}"/>
              </a:ext>
            </a:extLst>
          </p:cNvPr>
          <p:cNvSpPr>
            <a:spLocks noGrp="1"/>
          </p:cNvSpPr>
          <p:nvPr>
            <p:ph sz="quarter" idx="15"/>
          </p:nvPr>
        </p:nvSpPr>
        <p:spPr>
          <a:xfrm>
            <a:off x="711403" y="743005"/>
            <a:ext cx="5190830" cy="1169102"/>
          </a:xfrm>
          <a:solidFill>
            <a:schemeClr val="accent4">
              <a:lumMod val="20000"/>
              <a:lumOff val="80000"/>
            </a:schemeClr>
          </a:solidFill>
          <a:ln>
            <a:solidFill>
              <a:srgbClr val="0070C0"/>
            </a:solidFill>
          </a:ln>
        </p:spPr>
        <p:txBody>
          <a:bodyPr/>
          <a:lstStyle/>
          <a:p>
            <a:pPr marL="0" indent="0">
              <a:buNone/>
            </a:pPr>
            <a:r>
              <a:rPr lang="en-US" sz="1800" dirty="0">
                <a:cs typeface="Courier New" panose="02070309020205020404" pitchFamily="49" charset="0"/>
              </a:rPr>
              <a:t>Accessing </a:t>
            </a:r>
            <a:r>
              <a:rPr lang="en-US" sz="1800" b="1" dirty="0">
                <a:solidFill>
                  <a:srgbClr val="FF0000"/>
                </a:solidFill>
                <a:cs typeface="Courier New" panose="02070309020205020404" pitchFamily="49" charset="0"/>
              </a:rPr>
              <a:t>address</a:t>
            </a:r>
            <a:r>
              <a:rPr lang="en-US" sz="1800" dirty="0">
                <a:cs typeface="Courier New" panose="02070309020205020404" pitchFamily="49" charset="0"/>
              </a:rPr>
              <a:t> </a:t>
            </a:r>
            <a:r>
              <a:rPr lang="en-US" sz="1800" b="1" dirty="0">
                <a:solidFill>
                  <a:srgbClr val="C00000"/>
                </a:solidFill>
                <a:cs typeface="Courier New" panose="02070309020205020404" pitchFamily="49" charset="0"/>
              </a:rPr>
              <a:t>aligned</a:t>
            </a:r>
            <a:r>
              <a:rPr lang="en-US" sz="1800" dirty="0">
                <a:solidFill>
                  <a:srgbClr val="0070C0"/>
                </a:solidFill>
                <a:cs typeface="Courier New" panose="02070309020205020404" pitchFamily="49" charset="0"/>
              </a:rPr>
              <a:t> </a:t>
            </a:r>
            <a:r>
              <a:rPr lang="en-US" sz="1800" dirty="0">
                <a:cs typeface="Courier New" panose="02070309020205020404" pitchFamily="49" charset="0"/>
              </a:rPr>
              <a:t>memory on many systems </a:t>
            </a:r>
            <a:r>
              <a:rPr lang="en-US" sz="1800" dirty="0">
                <a:solidFill>
                  <a:srgbClr val="2C895B"/>
                </a:solidFill>
                <a:cs typeface="Courier New" panose="02070309020205020404" pitchFamily="49" charset="0"/>
              </a:rPr>
              <a:t>based on data type</a:t>
            </a:r>
            <a:r>
              <a:rPr lang="en-US" sz="1800" dirty="0">
                <a:cs typeface="Courier New" panose="02070309020205020404" pitchFamily="49" charset="0"/>
              </a:rPr>
              <a:t> has </a:t>
            </a:r>
            <a:r>
              <a:rPr lang="en-US" sz="1800" dirty="0">
                <a:solidFill>
                  <a:srgbClr val="0070C0"/>
                </a:solidFill>
                <a:cs typeface="Courier New" panose="02070309020205020404" pitchFamily="49" charset="0"/>
              </a:rPr>
              <a:t>the best performance (due to hardware implementation)</a:t>
            </a:r>
          </a:p>
        </p:txBody>
      </p:sp>
      <p:sp>
        <p:nvSpPr>
          <p:cNvPr id="2" name="Title 1">
            <a:extLst>
              <a:ext uri="{FF2B5EF4-FFF2-40B4-BE49-F238E27FC236}">
                <a16:creationId xmlns:a16="http://schemas.microsoft.com/office/drawing/2014/main" id="{702F083C-5883-1542-B1C1-805881149022}"/>
              </a:ext>
            </a:extLst>
          </p:cNvPr>
          <p:cNvSpPr>
            <a:spLocks noGrp="1"/>
          </p:cNvSpPr>
          <p:nvPr>
            <p:ph type="title"/>
          </p:nvPr>
        </p:nvSpPr>
        <p:spPr>
          <a:xfrm>
            <a:off x="0" y="167989"/>
            <a:ext cx="9519385" cy="394111"/>
          </a:xfrm>
        </p:spPr>
        <p:txBody>
          <a:bodyPr/>
          <a:lstStyle/>
          <a:p>
            <a:r>
              <a:rPr lang="en-US" dirty="0"/>
              <a:t>Variable Alignment In Memory and Performance</a:t>
            </a:r>
          </a:p>
        </p:txBody>
      </p:sp>
      <p:sp>
        <p:nvSpPr>
          <p:cNvPr id="10" name="Rectangle 9">
            <a:extLst>
              <a:ext uri="{FF2B5EF4-FFF2-40B4-BE49-F238E27FC236}">
                <a16:creationId xmlns:a16="http://schemas.microsoft.com/office/drawing/2014/main" id="{6E5DF88C-5476-DC44-A301-44CA0308512A}"/>
              </a:ext>
            </a:extLst>
          </p:cNvPr>
          <p:cNvSpPr/>
          <p:nvPr/>
        </p:nvSpPr>
        <p:spPr>
          <a:xfrm>
            <a:off x="2334585" y="2290662"/>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120" name="Rectangle 119">
            <a:extLst>
              <a:ext uri="{FF2B5EF4-FFF2-40B4-BE49-F238E27FC236}">
                <a16:creationId xmlns:a16="http://schemas.microsoft.com/office/drawing/2014/main" id="{EE901B5A-F2E2-1745-8348-1C2CE7E81A82}"/>
              </a:ext>
            </a:extLst>
          </p:cNvPr>
          <p:cNvSpPr/>
          <p:nvPr/>
        </p:nvSpPr>
        <p:spPr>
          <a:xfrm>
            <a:off x="1774252" y="345184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121" name="Rectangle 120">
            <a:extLst>
              <a:ext uri="{FF2B5EF4-FFF2-40B4-BE49-F238E27FC236}">
                <a16:creationId xmlns:a16="http://schemas.microsoft.com/office/drawing/2014/main" id="{2894D733-5D16-C24E-970F-3F7DB9E27103}"/>
              </a:ext>
            </a:extLst>
          </p:cNvPr>
          <p:cNvSpPr/>
          <p:nvPr/>
        </p:nvSpPr>
        <p:spPr>
          <a:xfrm>
            <a:off x="756562" y="4944288"/>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
        <p:nvSpPr>
          <p:cNvPr id="124" name="TextBox 123">
            <a:extLst>
              <a:ext uri="{FF2B5EF4-FFF2-40B4-BE49-F238E27FC236}">
                <a16:creationId xmlns:a16="http://schemas.microsoft.com/office/drawing/2014/main" id="{F576A299-A1DD-A444-91C9-148DC93FF7D1}"/>
              </a:ext>
            </a:extLst>
          </p:cNvPr>
          <p:cNvSpPr txBox="1"/>
          <p:nvPr/>
        </p:nvSpPr>
        <p:spPr>
          <a:xfrm>
            <a:off x="1089971" y="4563015"/>
            <a:ext cx="889987" cy="369332"/>
          </a:xfrm>
          <a:prstGeom prst="rect">
            <a:avLst/>
          </a:prstGeom>
          <a:noFill/>
        </p:spPr>
        <p:txBody>
          <a:bodyPr wrap="none" rtlCol="0">
            <a:spAutoFit/>
          </a:bodyPr>
          <a:lstStyle/>
          <a:p>
            <a:r>
              <a:rPr lang="en-US" dirty="0"/>
              <a:t>integer</a:t>
            </a:r>
          </a:p>
        </p:txBody>
      </p:sp>
      <p:sp>
        <p:nvSpPr>
          <p:cNvPr id="125" name="TextBox 124">
            <a:extLst>
              <a:ext uri="{FF2B5EF4-FFF2-40B4-BE49-F238E27FC236}">
                <a16:creationId xmlns:a16="http://schemas.microsoft.com/office/drawing/2014/main" id="{8749FCC8-0B0F-CF44-9BDB-3B1C78FA1A78}"/>
              </a:ext>
            </a:extLst>
          </p:cNvPr>
          <p:cNvSpPr txBox="1"/>
          <p:nvPr/>
        </p:nvSpPr>
        <p:spPr>
          <a:xfrm>
            <a:off x="1771735" y="3082516"/>
            <a:ext cx="697627" cy="369332"/>
          </a:xfrm>
          <a:prstGeom prst="rect">
            <a:avLst/>
          </a:prstGeom>
          <a:noFill/>
        </p:spPr>
        <p:txBody>
          <a:bodyPr wrap="none" rtlCol="0">
            <a:spAutoFit/>
          </a:bodyPr>
          <a:lstStyle/>
          <a:p>
            <a:r>
              <a:rPr lang="en-US" dirty="0"/>
              <a:t>short</a:t>
            </a:r>
          </a:p>
        </p:txBody>
      </p:sp>
      <p:sp>
        <p:nvSpPr>
          <p:cNvPr id="126" name="TextBox 125">
            <a:extLst>
              <a:ext uri="{FF2B5EF4-FFF2-40B4-BE49-F238E27FC236}">
                <a16:creationId xmlns:a16="http://schemas.microsoft.com/office/drawing/2014/main" id="{1682A367-1AC7-ED44-8828-4C4909612AB5}"/>
              </a:ext>
            </a:extLst>
          </p:cNvPr>
          <p:cNvSpPr txBox="1"/>
          <p:nvPr/>
        </p:nvSpPr>
        <p:spPr>
          <a:xfrm>
            <a:off x="2109083" y="1921330"/>
            <a:ext cx="633507" cy="369332"/>
          </a:xfrm>
          <a:prstGeom prst="rect">
            <a:avLst/>
          </a:prstGeom>
          <a:noFill/>
        </p:spPr>
        <p:txBody>
          <a:bodyPr wrap="none" rtlCol="0">
            <a:spAutoFit/>
          </a:bodyPr>
          <a:lstStyle/>
          <a:p>
            <a:r>
              <a:rPr lang="en-US" dirty="0"/>
              <a:t>char</a:t>
            </a:r>
          </a:p>
        </p:txBody>
      </p:sp>
      <p:sp>
        <p:nvSpPr>
          <p:cNvPr id="165" name="TextBox 164">
            <a:extLst>
              <a:ext uri="{FF2B5EF4-FFF2-40B4-BE49-F238E27FC236}">
                <a16:creationId xmlns:a16="http://schemas.microsoft.com/office/drawing/2014/main" id="{26161DC5-8628-7345-B250-87FAC28EB3F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44" name="Rectangle 32">
            <a:extLst>
              <a:ext uri="{FF2B5EF4-FFF2-40B4-BE49-F238E27FC236}">
                <a16:creationId xmlns:a16="http://schemas.microsoft.com/office/drawing/2014/main" id="{A2814E09-7A90-BEBA-7D05-1F6E9C3D57E0}"/>
              </a:ext>
            </a:extLst>
          </p:cNvPr>
          <p:cNvSpPr>
            <a:spLocks noChangeArrowheads="1"/>
          </p:cNvSpPr>
          <p:nvPr>
            <p:custDataLst>
              <p:tags r:id="rId1"/>
            </p:custDataLst>
          </p:nvPr>
        </p:nvSpPr>
        <p:spPr bwMode="auto">
          <a:xfrm>
            <a:off x="6807648" y="15576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5" name="Rectangle 33">
            <a:extLst>
              <a:ext uri="{FF2B5EF4-FFF2-40B4-BE49-F238E27FC236}">
                <a16:creationId xmlns:a16="http://schemas.microsoft.com/office/drawing/2014/main" id="{66E538D0-4FC4-691F-98FF-BAD6A6111771}"/>
              </a:ext>
            </a:extLst>
          </p:cNvPr>
          <p:cNvSpPr>
            <a:spLocks noChangeArrowheads="1"/>
          </p:cNvSpPr>
          <p:nvPr>
            <p:custDataLst>
              <p:tags r:id="rId2"/>
            </p:custDataLst>
          </p:nvPr>
        </p:nvSpPr>
        <p:spPr bwMode="auto">
          <a:xfrm>
            <a:off x="6807648" y="27768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6" name="Rectangle 34">
            <a:extLst>
              <a:ext uri="{FF2B5EF4-FFF2-40B4-BE49-F238E27FC236}">
                <a16:creationId xmlns:a16="http://schemas.microsoft.com/office/drawing/2014/main" id="{8D0A5CC7-865A-16D6-5D92-E754FDE86508}"/>
              </a:ext>
            </a:extLst>
          </p:cNvPr>
          <p:cNvSpPr>
            <a:spLocks noChangeArrowheads="1"/>
          </p:cNvSpPr>
          <p:nvPr>
            <p:custDataLst>
              <p:tags r:id="rId3"/>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7" name="Rectangle 35">
            <a:extLst>
              <a:ext uri="{FF2B5EF4-FFF2-40B4-BE49-F238E27FC236}">
                <a16:creationId xmlns:a16="http://schemas.microsoft.com/office/drawing/2014/main" id="{490BAD06-6E32-F1E2-F8E9-E1573AC4D817}"/>
              </a:ext>
            </a:extLst>
          </p:cNvPr>
          <p:cNvSpPr>
            <a:spLocks noChangeArrowheads="1"/>
          </p:cNvSpPr>
          <p:nvPr>
            <p:custDataLst>
              <p:tags r:id="rId4"/>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31" name="Text Box 36">
            <a:extLst>
              <a:ext uri="{FF2B5EF4-FFF2-40B4-BE49-F238E27FC236}">
                <a16:creationId xmlns:a16="http://schemas.microsoft.com/office/drawing/2014/main" id="{60ABA258-5AA2-033F-04B8-8B30EC17235B}"/>
              </a:ext>
            </a:extLst>
          </p:cNvPr>
          <p:cNvSpPr txBox="1">
            <a:spLocks noChangeArrowheads="1"/>
          </p:cNvSpPr>
          <p:nvPr>
            <p:custDataLst>
              <p:tags r:id="rId5"/>
            </p:custDataLst>
          </p:nvPr>
        </p:nvSpPr>
        <p:spPr bwMode="auto">
          <a:xfrm>
            <a:off x="6696720" y="902132"/>
            <a:ext cx="747769"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4</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bytes</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54" name="Rectangle 2">
            <a:extLst>
              <a:ext uri="{FF2B5EF4-FFF2-40B4-BE49-F238E27FC236}">
                <a16:creationId xmlns:a16="http://schemas.microsoft.com/office/drawing/2014/main" id="{E03A79A5-DCA8-3D7F-410B-925CE6640438}"/>
              </a:ext>
            </a:extLst>
          </p:cNvPr>
          <p:cNvSpPr>
            <a:spLocks noChangeArrowheads="1"/>
          </p:cNvSpPr>
          <p:nvPr>
            <p:custDataLst>
              <p:tags r:id="rId6"/>
            </p:custDataLst>
          </p:nvPr>
        </p:nvSpPr>
        <p:spPr bwMode="auto">
          <a:xfrm>
            <a:off x="10552691" y="1569525"/>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5" name="Rectangle 3">
            <a:extLst>
              <a:ext uri="{FF2B5EF4-FFF2-40B4-BE49-F238E27FC236}">
                <a16:creationId xmlns:a16="http://schemas.microsoft.com/office/drawing/2014/main" id="{6051F292-55AA-A772-C1A9-3F3188F5DDD8}"/>
              </a:ext>
            </a:extLst>
          </p:cNvPr>
          <p:cNvSpPr>
            <a:spLocks noChangeArrowheads="1"/>
          </p:cNvSpPr>
          <p:nvPr>
            <p:custDataLst>
              <p:tags r:id="rId7"/>
            </p:custDataLst>
          </p:nvPr>
        </p:nvSpPr>
        <p:spPr bwMode="auto">
          <a:xfrm>
            <a:off x="10552691" y="1858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6" name="Rectangle 4">
            <a:extLst>
              <a:ext uri="{FF2B5EF4-FFF2-40B4-BE49-F238E27FC236}">
                <a16:creationId xmlns:a16="http://schemas.microsoft.com/office/drawing/2014/main" id="{B0F55640-6EF3-96F3-7AEC-50D29682E480}"/>
              </a:ext>
            </a:extLst>
          </p:cNvPr>
          <p:cNvSpPr>
            <a:spLocks noChangeArrowheads="1"/>
          </p:cNvSpPr>
          <p:nvPr>
            <p:custDataLst>
              <p:tags r:id="rId8"/>
            </p:custDataLst>
          </p:nvPr>
        </p:nvSpPr>
        <p:spPr bwMode="auto">
          <a:xfrm>
            <a:off x="10552691" y="2162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7" name="Rectangle 5">
            <a:extLst>
              <a:ext uri="{FF2B5EF4-FFF2-40B4-BE49-F238E27FC236}">
                <a16:creationId xmlns:a16="http://schemas.microsoft.com/office/drawing/2014/main" id="{626137A5-B0C1-5F1E-8691-6BDDFC1A838B}"/>
              </a:ext>
            </a:extLst>
          </p:cNvPr>
          <p:cNvSpPr>
            <a:spLocks noChangeArrowheads="1"/>
          </p:cNvSpPr>
          <p:nvPr>
            <p:custDataLst>
              <p:tags r:id="rId9"/>
            </p:custDataLst>
          </p:nvPr>
        </p:nvSpPr>
        <p:spPr bwMode="auto">
          <a:xfrm>
            <a:off x="10552691" y="2467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8" name="Rectangle 6">
            <a:extLst>
              <a:ext uri="{FF2B5EF4-FFF2-40B4-BE49-F238E27FC236}">
                <a16:creationId xmlns:a16="http://schemas.microsoft.com/office/drawing/2014/main" id="{F5CF2C4F-8128-92A5-1521-7094F4CF8410}"/>
              </a:ext>
            </a:extLst>
          </p:cNvPr>
          <p:cNvSpPr>
            <a:spLocks noChangeArrowheads="1"/>
          </p:cNvSpPr>
          <p:nvPr>
            <p:custDataLst>
              <p:tags r:id="rId10"/>
            </p:custDataLst>
          </p:nvPr>
        </p:nvSpPr>
        <p:spPr bwMode="auto">
          <a:xfrm>
            <a:off x="10552691" y="2772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9" name="Rectangle 7">
            <a:extLst>
              <a:ext uri="{FF2B5EF4-FFF2-40B4-BE49-F238E27FC236}">
                <a16:creationId xmlns:a16="http://schemas.microsoft.com/office/drawing/2014/main" id="{3D095C64-7A4F-523C-3A04-15BEF5B99755}"/>
              </a:ext>
            </a:extLst>
          </p:cNvPr>
          <p:cNvSpPr>
            <a:spLocks noChangeArrowheads="1"/>
          </p:cNvSpPr>
          <p:nvPr>
            <p:custDataLst>
              <p:tags r:id="rId11"/>
            </p:custDataLst>
          </p:nvPr>
        </p:nvSpPr>
        <p:spPr bwMode="auto">
          <a:xfrm>
            <a:off x="10552691" y="3077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0" name="Rectangle 8">
            <a:extLst>
              <a:ext uri="{FF2B5EF4-FFF2-40B4-BE49-F238E27FC236}">
                <a16:creationId xmlns:a16="http://schemas.microsoft.com/office/drawing/2014/main" id="{F3134352-974C-3285-AFAF-5E00289C4490}"/>
              </a:ext>
            </a:extLst>
          </p:cNvPr>
          <p:cNvSpPr>
            <a:spLocks noChangeArrowheads="1"/>
          </p:cNvSpPr>
          <p:nvPr>
            <p:custDataLst>
              <p:tags r:id="rId12"/>
            </p:custDataLst>
          </p:nvPr>
        </p:nvSpPr>
        <p:spPr bwMode="auto">
          <a:xfrm>
            <a:off x="10552691" y="3382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1" name="Rectangle 9">
            <a:extLst>
              <a:ext uri="{FF2B5EF4-FFF2-40B4-BE49-F238E27FC236}">
                <a16:creationId xmlns:a16="http://schemas.microsoft.com/office/drawing/2014/main" id="{89B706CE-1631-C018-3380-FAB290867C7D}"/>
              </a:ext>
            </a:extLst>
          </p:cNvPr>
          <p:cNvSpPr>
            <a:spLocks noChangeArrowheads="1"/>
          </p:cNvSpPr>
          <p:nvPr>
            <p:custDataLst>
              <p:tags r:id="rId13"/>
            </p:custDataLst>
          </p:nvPr>
        </p:nvSpPr>
        <p:spPr bwMode="auto">
          <a:xfrm>
            <a:off x="10552691" y="3686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2" name="Rectangle 10">
            <a:extLst>
              <a:ext uri="{FF2B5EF4-FFF2-40B4-BE49-F238E27FC236}">
                <a16:creationId xmlns:a16="http://schemas.microsoft.com/office/drawing/2014/main" id="{01E0B942-91F4-40EE-C140-6536F7E86A69}"/>
              </a:ext>
            </a:extLst>
          </p:cNvPr>
          <p:cNvSpPr>
            <a:spLocks noChangeArrowheads="1"/>
          </p:cNvSpPr>
          <p:nvPr>
            <p:custDataLst>
              <p:tags r:id="rId14"/>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3" name="Rectangle 11">
            <a:extLst>
              <a:ext uri="{FF2B5EF4-FFF2-40B4-BE49-F238E27FC236}">
                <a16:creationId xmlns:a16="http://schemas.microsoft.com/office/drawing/2014/main" id="{FC57423E-0D45-125E-7F1F-5161E093F4CE}"/>
              </a:ext>
            </a:extLst>
          </p:cNvPr>
          <p:cNvSpPr>
            <a:spLocks noChangeArrowheads="1"/>
          </p:cNvSpPr>
          <p:nvPr>
            <p:custDataLst>
              <p:tags r:id="rId15"/>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4" name="Rectangle 12">
            <a:extLst>
              <a:ext uri="{FF2B5EF4-FFF2-40B4-BE49-F238E27FC236}">
                <a16:creationId xmlns:a16="http://schemas.microsoft.com/office/drawing/2014/main" id="{12E24D00-DFD7-2D26-A495-487717257BE2}"/>
              </a:ext>
            </a:extLst>
          </p:cNvPr>
          <p:cNvSpPr>
            <a:spLocks noChangeArrowheads="1"/>
          </p:cNvSpPr>
          <p:nvPr>
            <p:custDataLst>
              <p:tags r:id="rId16"/>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6" name="Rectangle 13">
            <a:extLst>
              <a:ext uri="{FF2B5EF4-FFF2-40B4-BE49-F238E27FC236}">
                <a16:creationId xmlns:a16="http://schemas.microsoft.com/office/drawing/2014/main" id="{73DBBDDB-BD99-4535-42FC-383136BF2240}"/>
              </a:ext>
            </a:extLst>
          </p:cNvPr>
          <p:cNvSpPr>
            <a:spLocks noChangeArrowheads="1"/>
          </p:cNvSpPr>
          <p:nvPr>
            <p:custDataLst>
              <p:tags r:id="rId17"/>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7" name="Text Box 37">
            <a:extLst>
              <a:ext uri="{FF2B5EF4-FFF2-40B4-BE49-F238E27FC236}">
                <a16:creationId xmlns:a16="http://schemas.microsoft.com/office/drawing/2014/main" id="{2A7799D2-B42E-D8CF-EA96-6BEC3EEAFEA0}"/>
              </a:ext>
            </a:extLst>
          </p:cNvPr>
          <p:cNvSpPr txBox="1">
            <a:spLocks noChangeArrowheads="1"/>
          </p:cNvSpPr>
          <p:nvPr>
            <p:custDataLst>
              <p:tags r:id="rId18"/>
            </p:custDataLst>
          </p:nvPr>
        </p:nvSpPr>
        <p:spPr bwMode="auto">
          <a:xfrm>
            <a:off x="10527699" y="897716"/>
            <a:ext cx="650371"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1</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a:t>
            </a:r>
          </a:p>
        </p:txBody>
      </p:sp>
      <p:sp>
        <p:nvSpPr>
          <p:cNvPr id="168" name="Rectangle 39">
            <a:extLst>
              <a:ext uri="{FF2B5EF4-FFF2-40B4-BE49-F238E27FC236}">
                <a16:creationId xmlns:a16="http://schemas.microsoft.com/office/drawing/2014/main" id="{65D5AC8A-B04D-3AEC-632B-F3842D44E2DD}"/>
              </a:ext>
            </a:extLst>
          </p:cNvPr>
          <p:cNvSpPr>
            <a:spLocks noChangeArrowheads="1"/>
          </p:cNvSpPr>
          <p:nvPr>
            <p:custDataLst>
              <p:tags r:id="rId19"/>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9" name="Rectangle 41">
            <a:extLst>
              <a:ext uri="{FF2B5EF4-FFF2-40B4-BE49-F238E27FC236}">
                <a16:creationId xmlns:a16="http://schemas.microsoft.com/office/drawing/2014/main" id="{111F8312-CB94-DD6C-035F-A198B53D1D58}"/>
              </a:ext>
            </a:extLst>
          </p:cNvPr>
          <p:cNvSpPr>
            <a:spLocks noChangeArrowheads="1"/>
          </p:cNvSpPr>
          <p:nvPr>
            <p:custDataLst>
              <p:tags r:id="rId20"/>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0" name="Rectangle 43">
            <a:extLst>
              <a:ext uri="{FF2B5EF4-FFF2-40B4-BE49-F238E27FC236}">
                <a16:creationId xmlns:a16="http://schemas.microsoft.com/office/drawing/2014/main" id="{DFB9D290-0660-9ABD-0435-DC3AFB74F6F9}"/>
              </a:ext>
            </a:extLst>
          </p:cNvPr>
          <p:cNvSpPr>
            <a:spLocks noChangeArrowheads="1"/>
          </p:cNvSpPr>
          <p:nvPr>
            <p:custDataLst>
              <p:tags r:id="rId21"/>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1" name="Rectangle 45">
            <a:extLst>
              <a:ext uri="{FF2B5EF4-FFF2-40B4-BE49-F238E27FC236}">
                <a16:creationId xmlns:a16="http://schemas.microsoft.com/office/drawing/2014/main" id="{3E0A5F15-4DCB-86A6-607C-B54363934A4B}"/>
              </a:ext>
            </a:extLst>
          </p:cNvPr>
          <p:cNvSpPr>
            <a:spLocks noChangeArrowheads="1"/>
          </p:cNvSpPr>
          <p:nvPr>
            <p:custDataLst>
              <p:tags r:id="rId22"/>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172" name="Rectangle 14">
            <a:extLst>
              <a:ext uri="{FF2B5EF4-FFF2-40B4-BE49-F238E27FC236}">
                <a16:creationId xmlns:a16="http://schemas.microsoft.com/office/drawing/2014/main" id="{F5DFBB7A-5E0B-9569-C14C-D119140FBC83}"/>
              </a:ext>
            </a:extLst>
          </p:cNvPr>
          <p:cNvSpPr>
            <a:spLocks noChangeArrowheads="1"/>
          </p:cNvSpPr>
          <p:nvPr>
            <p:custDataLst>
              <p:tags r:id="rId23"/>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173" name="Rectangle 15">
            <a:extLst>
              <a:ext uri="{FF2B5EF4-FFF2-40B4-BE49-F238E27FC236}">
                <a16:creationId xmlns:a16="http://schemas.microsoft.com/office/drawing/2014/main" id="{0245E018-D2C4-6CE3-EEBE-465B7BB1161D}"/>
              </a:ext>
            </a:extLst>
          </p:cNvPr>
          <p:cNvSpPr>
            <a:spLocks noChangeArrowheads="1"/>
          </p:cNvSpPr>
          <p:nvPr>
            <p:custDataLst>
              <p:tags r:id="rId24"/>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174" name="Rectangle 16">
            <a:extLst>
              <a:ext uri="{FF2B5EF4-FFF2-40B4-BE49-F238E27FC236}">
                <a16:creationId xmlns:a16="http://schemas.microsoft.com/office/drawing/2014/main" id="{32D55285-0A5E-5171-CC0B-11E53645BEE1}"/>
              </a:ext>
            </a:extLst>
          </p:cNvPr>
          <p:cNvSpPr>
            <a:spLocks noChangeArrowheads="1"/>
          </p:cNvSpPr>
          <p:nvPr>
            <p:custDataLst>
              <p:tags r:id="rId25"/>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175" name="Rectangle 17">
            <a:extLst>
              <a:ext uri="{FF2B5EF4-FFF2-40B4-BE49-F238E27FC236}">
                <a16:creationId xmlns:a16="http://schemas.microsoft.com/office/drawing/2014/main" id="{1356B40E-8EAA-F9B4-8BC7-AE574C89904D}"/>
              </a:ext>
            </a:extLst>
          </p:cNvPr>
          <p:cNvSpPr>
            <a:spLocks noChangeArrowheads="1"/>
          </p:cNvSpPr>
          <p:nvPr>
            <p:custDataLst>
              <p:tags r:id="rId26"/>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176" name="Rectangle 18">
            <a:extLst>
              <a:ext uri="{FF2B5EF4-FFF2-40B4-BE49-F238E27FC236}">
                <a16:creationId xmlns:a16="http://schemas.microsoft.com/office/drawing/2014/main" id="{F121EA1D-CA38-555F-2B06-9DE136DDE4BA}"/>
              </a:ext>
            </a:extLst>
          </p:cNvPr>
          <p:cNvSpPr>
            <a:spLocks noChangeArrowheads="1"/>
          </p:cNvSpPr>
          <p:nvPr>
            <p:custDataLst>
              <p:tags r:id="rId27"/>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177" name="Rectangle 19">
            <a:extLst>
              <a:ext uri="{FF2B5EF4-FFF2-40B4-BE49-F238E27FC236}">
                <a16:creationId xmlns:a16="http://schemas.microsoft.com/office/drawing/2014/main" id="{B8AA6D97-E569-20BE-293D-1CA2C1EA5E9F}"/>
              </a:ext>
            </a:extLst>
          </p:cNvPr>
          <p:cNvSpPr>
            <a:spLocks noChangeArrowheads="1"/>
          </p:cNvSpPr>
          <p:nvPr>
            <p:custDataLst>
              <p:tags r:id="rId28"/>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178" name="Rectangle 20">
            <a:extLst>
              <a:ext uri="{FF2B5EF4-FFF2-40B4-BE49-F238E27FC236}">
                <a16:creationId xmlns:a16="http://schemas.microsoft.com/office/drawing/2014/main" id="{CBF511A4-7D28-D0C2-6791-694A6AF67D88}"/>
              </a:ext>
            </a:extLst>
          </p:cNvPr>
          <p:cNvSpPr>
            <a:spLocks noChangeArrowheads="1"/>
          </p:cNvSpPr>
          <p:nvPr>
            <p:custDataLst>
              <p:tags r:id="rId29"/>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79" name="Rectangle 21">
            <a:extLst>
              <a:ext uri="{FF2B5EF4-FFF2-40B4-BE49-F238E27FC236}">
                <a16:creationId xmlns:a16="http://schemas.microsoft.com/office/drawing/2014/main" id="{19D52283-B691-7ABE-4389-91A2DFDC15DA}"/>
              </a:ext>
            </a:extLst>
          </p:cNvPr>
          <p:cNvSpPr>
            <a:spLocks noChangeArrowheads="1"/>
          </p:cNvSpPr>
          <p:nvPr>
            <p:custDataLst>
              <p:tags r:id="rId30"/>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180" name="Rectangle 22">
            <a:extLst>
              <a:ext uri="{FF2B5EF4-FFF2-40B4-BE49-F238E27FC236}">
                <a16:creationId xmlns:a16="http://schemas.microsoft.com/office/drawing/2014/main" id="{D27DF2BB-8BCD-BD7D-FE1E-93E76E3BBABC}"/>
              </a:ext>
            </a:extLst>
          </p:cNvPr>
          <p:cNvSpPr>
            <a:spLocks noChangeArrowheads="1"/>
          </p:cNvSpPr>
          <p:nvPr>
            <p:custDataLst>
              <p:tags r:id="rId31"/>
            </p:custDataLst>
          </p:nvPr>
        </p:nvSpPr>
        <p:spPr bwMode="auto">
          <a:xfrm>
            <a:off x="11208139" y="366577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81" name="Rectangle 23">
            <a:extLst>
              <a:ext uri="{FF2B5EF4-FFF2-40B4-BE49-F238E27FC236}">
                <a16:creationId xmlns:a16="http://schemas.microsoft.com/office/drawing/2014/main" id="{46C1C9A1-24BF-C7E4-120E-2F145B65BB79}"/>
              </a:ext>
            </a:extLst>
          </p:cNvPr>
          <p:cNvSpPr>
            <a:spLocks noChangeArrowheads="1"/>
          </p:cNvSpPr>
          <p:nvPr>
            <p:custDataLst>
              <p:tags r:id="rId32"/>
            </p:custDataLst>
          </p:nvPr>
        </p:nvSpPr>
        <p:spPr bwMode="auto">
          <a:xfrm>
            <a:off x="11208139" y="338806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0x09</a:t>
            </a:r>
          </a:p>
        </p:txBody>
      </p:sp>
      <p:sp>
        <p:nvSpPr>
          <p:cNvPr id="182" name="Rectangle 24">
            <a:extLst>
              <a:ext uri="{FF2B5EF4-FFF2-40B4-BE49-F238E27FC236}">
                <a16:creationId xmlns:a16="http://schemas.microsoft.com/office/drawing/2014/main" id="{6D7C91F2-3490-B7E1-509F-E730886C2D30}"/>
              </a:ext>
            </a:extLst>
          </p:cNvPr>
          <p:cNvSpPr>
            <a:spLocks noChangeArrowheads="1"/>
          </p:cNvSpPr>
          <p:nvPr>
            <p:custDataLst>
              <p:tags r:id="rId33"/>
            </p:custDataLst>
          </p:nvPr>
        </p:nvSpPr>
        <p:spPr bwMode="auto">
          <a:xfrm>
            <a:off x="11208139" y="3078190"/>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83" name="Rectangle 25">
            <a:extLst>
              <a:ext uri="{FF2B5EF4-FFF2-40B4-BE49-F238E27FC236}">
                <a16:creationId xmlns:a16="http://schemas.microsoft.com/office/drawing/2014/main" id="{D4219A80-0A38-07A9-31A9-D2424A91AFFB}"/>
              </a:ext>
            </a:extLst>
          </p:cNvPr>
          <p:cNvSpPr>
            <a:spLocks noChangeArrowheads="1"/>
          </p:cNvSpPr>
          <p:nvPr>
            <p:custDataLst>
              <p:tags r:id="rId34"/>
            </p:custDataLst>
          </p:nvPr>
        </p:nvSpPr>
        <p:spPr bwMode="auto">
          <a:xfrm>
            <a:off x="11208139" y="2768315"/>
            <a:ext cx="65434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0x0B</a:t>
            </a:r>
          </a:p>
        </p:txBody>
      </p:sp>
      <p:sp>
        <p:nvSpPr>
          <p:cNvPr id="184" name="Rectangle 40">
            <a:extLst>
              <a:ext uri="{FF2B5EF4-FFF2-40B4-BE49-F238E27FC236}">
                <a16:creationId xmlns:a16="http://schemas.microsoft.com/office/drawing/2014/main" id="{5AB3C584-4C5E-BBAA-1D54-68BFACCF8ABF}"/>
              </a:ext>
            </a:extLst>
          </p:cNvPr>
          <p:cNvSpPr>
            <a:spLocks noChangeArrowheads="1"/>
          </p:cNvSpPr>
          <p:nvPr>
            <p:custDataLst>
              <p:tags r:id="rId35"/>
            </p:custDataLst>
          </p:nvPr>
        </p:nvSpPr>
        <p:spPr bwMode="auto">
          <a:xfrm>
            <a:off x="11208139" y="2458440"/>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85" name="Rectangle 42">
            <a:extLst>
              <a:ext uri="{FF2B5EF4-FFF2-40B4-BE49-F238E27FC236}">
                <a16:creationId xmlns:a16="http://schemas.microsoft.com/office/drawing/2014/main" id="{588F1125-D97B-2D53-A625-F2446880EAE8}"/>
              </a:ext>
            </a:extLst>
          </p:cNvPr>
          <p:cNvSpPr>
            <a:spLocks noChangeArrowheads="1"/>
          </p:cNvSpPr>
          <p:nvPr>
            <p:custDataLst>
              <p:tags r:id="rId36"/>
            </p:custDataLst>
          </p:nvPr>
        </p:nvSpPr>
        <p:spPr bwMode="auto">
          <a:xfrm>
            <a:off x="11208139" y="2178595"/>
            <a:ext cx="67037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0x0D</a:t>
            </a:r>
          </a:p>
        </p:txBody>
      </p:sp>
      <p:sp>
        <p:nvSpPr>
          <p:cNvPr id="186" name="Rectangle 44">
            <a:extLst>
              <a:ext uri="{FF2B5EF4-FFF2-40B4-BE49-F238E27FC236}">
                <a16:creationId xmlns:a16="http://schemas.microsoft.com/office/drawing/2014/main" id="{CB99EA7A-046F-A8C9-10F7-F1906F85E6FA}"/>
              </a:ext>
            </a:extLst>
          </p:cNvPr>
          <p:cNvSpPr>
            <a:spLocks noChangeArrowheads="1"/>
          </p:cNvSpPr>
          <p:nvPr>
            <p:custDataLst>
              <p:tags r:id="rId37"/>
            </p:custDataLst>
          </p:nvPr>
        </p:nvSpPr>
        <p:spPr bwMode="auto">
          <a:xfrm>
            <a:off x="11208139" y="1852617"/>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87" name="Rectangle 46">
            <a:extLst>
              <a:ext uri="{FF2B5EF4-FFF2-40B4-BE49-F238E27FC236}">
                <a16:creationId xmlns:a16="http://schemas.microsoft.com/office/drawing/2014/main" id="{C26A2C55-E4B5-00EC-FE54-CBA7CFFA3B9A}"/>
              </a:ext>
            </a:extLst>
          </p:cNvPr>
          <p:cNvSpPr>
            <a:spLocks noChangeArrowheads="1"/>
          </p:cNvSpPr>
          <p:nvPr>
            <p:custDataLst>
              <p:tags r:id="rId38"/>
            </p:custDataLst>
          </p:nvPr>
        </p:nvSpPr>
        <p:spPr bwMode="auto">
          <a:xfrm>
            <a:off x="11208139" y="1544481"/>
            <a:ext cx="63030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0x0F</a:t>
            </a:r>
          </a:p>
        </p:txBody>
      </p:sp>
      <p:sp>
        <p:nvSpPr>
          <p:cNvPr id="188" name="Text Box 36">
            <a:extLst>
              <a:ext uri="{FF2B5EF4-FFF2-40B4-BE49-F238E27FC236}">
                <a16:creationId xmlns:a16="http://schemas.microsoft.com/office/drawing/2014/main" id="{7F80B85C-B6E4-7E08-45DB-AB35CAC1DBA8}"/>
              </a:ext>
            </a:extLst>
          </p:cNvPr>
          <p:cNvSpPr txBox="1">
            <a:spLocks noChangeArrowheads="1"/>
          </p:cNvSpPr>
          <p:nvPr>
            <p:custDataLst>
              <p:tags r:id="rId39"/>
            </p:custDataLst>
          </p:nvPr>
        </p:nvSpPr>
        <p:spPr bwMode="auto">
          <a:xfrm>
            <a:off x="10958421" y="56210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90" name="Rectangle 32">
            <a:extLst>
              <a:ext uri="{FF2B5EF4-FFF2-40B4-BE49-F238E27FC236}">
                <a16:creationId xmlns:a16="http://schemas.microsoft.com/office/drawing/2014/main" id="{1FEA8863-9950-598D-35FF-5A29050E73F4}"/>
              </a:ext>
            </a:extLst>
          </p:cNvPr>
          <p:cNvSpPr>
            <a:spLocks noChangeArrowheads="1"/>
          </p:cNvSpPr>
          <p:nvPr>
            <p:custDataLst>
              <p:tags r:id="rId40"/>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1" name="Rectangle 32">
            <a:extLst>
              <a:ext uri="{FF2B5EF4-FFF2-40B4-BE49-F238E27FC236}">
                <a16:creationId xmlns:a16="http://schemas.microsoft.com/office/drawing/2014/main" id="{0841493B-50D6-CC68-E6AB-87F1549829D2}"/>
              </a:ext>
            </a:extLst>
          </p:cNvPr>
          <p:cNvSpPr>
            <a:spLocks noChangeArrowheads="1"/>
          </p:cNvSpPr>
          <p:nvPr>
            <p:custDataLst>
              <p:tags r:id="rId41"/>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2" name="Rectangle 32">
            <a:extLst>
              <a:ext uri="{FF2B5EF4-FFF2-40B4-BE49-F238E27FC236}">
                <a16:creationId xmlns:a16="http://schemas.microsoft.com/office/drawing/2014/main" id="{8565E2FD-A4E9-7C5E-510A-CA95667759BB}"/>
              </a:ext>
            </a:extLst>
          </p:cNvPr>
          <p:cNvSpPr>
            <a:spLocks noChangeArrowheads="1"/>
          </p:cNvSpPr>
          <p:nvPr>
            <p:custDataLst>
              <p:tags r:id="rId42"/>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3" name="Rectangle 32">
            <a:extLst>
              <a:ext uri="{FF2B5EF4-FFF2-40B4-BE49-F238E27FC236}">
                <a16:creationId xmlns:a16="http://schemas.microsoft.com/office/drawing/2014/main" id="{7E1D27AD-DEC1-3264-ADD1-50300BC2B456}"/>
              </a:ext>
            </a:extLst>
          </p:cNvPr>
          <p:cNvSpPr>
            <a:spLocks noChangeArrowheads="1"/>
          </p:cNvSpPr>
          <p:nvPr>
            <p:custDataLst>
              <p:tags r:id="rId43"/>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4" name="Rectangle 32">
            <a:extLst>
              <a:ext uri="{FF2B5EF4-FFF2-40B4-BE49-F238E27FC236}">
                <a16:creationId xmlns:a16="http://schemas.microsoft.com/office/drawing/2014/main" id="{8AD96FA7-5E5F-E118-F54B-3A8856385F2B}"/>
              </a:ext>
            </a:extLst>
          </p:cNvPr>
          <p:cNvSpPr>
            <a:spLocks noChangeArrowheads="1"/>
          </p:cNvSpPr>
          <p:nvPr>
            <p:custDataLst>
              <p:tags r:id="rId44"/>
            </p:custDataLst>
          </p:nvPr>
        </p:nvSpPr>
        <p:spPr bwMode="auto">
          <a:xfrm>
            <a:off x="8642813" y="3401771"/>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5" name="Rectangle 32">
            <a:extLst>
              <a:ext uri="{FF2B5EF4-FFF2-40B4-BE49-F238E27FC236}">
                <a16:creationId xmlns:a16="http://schemas.microsoft.com/office/drawing/2014/main" id="{2CF0DC32-363A-BB7D-FF31-DDFF1BF30419}"/>
              </a:ext>
            </a:extLst>
          </p:cNvPr>
          <p:cNvSpPr>
            <a:spLocks noChangeArrowheads="1"/>
          </p:cNvSpPr>
          <p:nvPr>
            <p:custDataLst>
              <p:tags r:id="rId45"/>
            </p:custDataLst>
          </p:nvPr>
        </p:nvSpPr>
        <p:spPr bwMode="auto">
          <a:xfrm>
            <a:off x="8642813" y="2783273"/>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6" name="Rectangle 32">
            <a:extLst>
              <a:ext uri="{FF2B5EF4-FFF2-40B4-BE49-F238E27FC236}">
                <a16:creationId xmlns:a16="http://schemas.microsoft.com/office/drawing/2014/main" id="{EB5C74E2-4E3F-28AC-B5B7-9402EEF41673}"/>
              </a:ext>
            </a:extLst>
          </p:cNvPr>
          <p:cNvSpPr>
            <a:spLocks noChangeArrowheads="1"/>
          </p:cNvSpPr>
          <p:nvPr>
            <p:custDataLst>
              <p:tags r:id="rId46"/>
            </p:custDataLst>
          </p:nvPr>
        </p:nvSpPr>
        <p:spPr bwMode="auto">
          <a:xfrm>
            <a:off x="8642813" y="2178160"/>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7" name="Rectangle 32">
            <a:extLst>
              <a:ext uri="{FF2B5EF4-FFF2-40B4-BE49-F238E27FC236}">
                <a16:creationId xmlns:a16="http://schemas.microsoft.com/office/drawing/2014/main" id="{DBF487B2-C213-5360-49E5-F78746491E5D}"/>
              </a:ext>
            </a:extLst>
          </p:cNvPr>
          <p:cNvSpPr>
            <a:spLocks noChangeArrowheads="1"/>
          </p:cNvSpPr>
          <p:nvPr>
            <p:custDataLst>
              <p:tags r:id="rId47"/>
            </p:custDataLst>
          </p:nvPr>
        </p:nvSpPr>
        <p:spPr bwMode="auto">
          <a:xfrm>
            <a:off x="8642813" y="158351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8" name="Text Box 36">
            <a:extLst>
              <a:ext uri="{FF2B5EF4-FFF2-40B4-BE49-F238E27FC236}">
                <a16:creationId xmlns:a16="http://schemas.microsoft.com/office/drawing/2014/main" id="{1479B09D-99D7-9608-90E2-11B4DAC3D79F}"/>
              </a:ext>
            </a:extLst>
          </p:cNvPr>
          <p:cNvSpPr txBox="1">
            <a:spLocks noChangeArrowheads="1"/>
          </p:cNvSpPr>
          <p:nvPr>
            <p:custDataLst>
              <p:tags r:id="rId48"/>
            </p:custDataLst>
          </p:nvPr>
        </p:nvSpPr>
        <p:spPr bwMode="auto">
          <a:xfrm>
            <a:off x="8589643" y="887745"/>
            <a:ext cx="751360" cy="707886"/>
          </a:xfrm>
          <a:prstGeom prst="rect">
            <a:avLst/>
          </a:prstGeom>
          <a:noFill/>
          <a:ln w="25400">
            <a:noFill/>
            <a:miter lim="800000"/>
            <a:headEnd/>
            <a:tailEnd/>
          </a:ln>
        </p:spPr>
        <p:txBody>
          <a:bodyPr wrap="none">
            <a:spAutoFit/>
          </a:bodyPr>
          <a:lstStyle/>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2</a:t>
            </a:r>
            <a:endParaRPr lang="en-US" sz="2000" b="0" dirty="0">
              <a:solidFill>
                <a:schemeClr val="tx1">
                  <a:lumMod val="50000"/>
                </a:schemeClr>
              </a:solidFill>
              <a:latin typeface="Calibri" panose="020F0502020204030204" pitchFamily="34" charset="0"/>
              <a:cs typeface="Calibri" panose="020F0502020204030204" pitchFamily="34" charset="0"/>
            </a:endParaRP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Bytes</a:t>
            </a:r>
          </a:p>
        </p:txBody>
      </p:sp>
      <p:sp>
        <p:nvSpPr>
          <p:cNvPr id="200" name="Rectangle 64">
            <a:extLst>
              <a:ext uri="{FF2B5EF4-FFF2-40B4-BE49-F238E27FC236}">
                <a16:creationId xmlns:a16="http://schemas.microsoft.com/office/drawing/2014/main" id="{1E53913B-FAAE-64FD-8D62-D2002BE7494A}"/>
              </a:ext>
            </a:extLst>
          </p:cNvPr>
          <p:cNvSpPr>
            <a:spLocks noChangeArrowheads="1"/>
          </p:cNvSpPr>
          <p:nvPr>
            <p:custDataLst>
              <p:tags r:id="rId49"/>
            </p:custDataLst>
          </p:nvPr>
        </p:nvSpPr>
        <p:spPr bwMode="auto">
          <a:xfrm>
            <a:off x="8647277" y="211208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1" name="Rectangle 65">
            <a:extLst>
              <a:ext uri="{FF2B5EF4-FFF2-40B4-BE49-F238E27FC236}">
                <a16:creationId xmlns:a16="http://schemas.microsoft.com/office/drawing/2014/main" id="{9A9B0B5E-6983-8A6F-97F6-0EFE007949FB}"/>
              </a:ext>
            </a:extLst>
          </p:cNvPr>
          <p:cNvSpPr>
            <a:spLocks noChangeArrowheads="1"/>
          </p:cNvSpPr>
          <p:nvPr>
            <p:custDataLst>
              <p:tags r:id="rId50"/>
            </p:custDataLst>
          </p:nvPr>
        </p:nvSpPr>
        <p:spPr bwMode="auto">
          <a:xfrm>
            <a:off x="8671190" y="27175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2" name="Rectangle 66">
            <a:extLst>
              <a:ext uri="{FF2B5EF4-FFF2-40B4-BE49-F238E27FC236}">
                <a16:creationId xmlns:a16="http://schemas.microsoft.com/office/drawing/2014/main" id="{66E62274-1FB8-DC76-6222-CC2B6F761EA4}"/>
              </a:ext>
            </a:extLst>
          </p:cNvPr>
          <p:cNvSpPr>
            <a:spLocks noChangeArrowheads="1"/>
          </p:cNvSpPr>
          <p:nvPr>
            <p:custDataLst>
              <p:tags r:id="rId51"/>
            </p:custDataLst>
          </p:nvPr>
        </p:nvSpPr>
        <p:spPr bwMode="auto">
          <a:xfrm>
            <a:off x="8654034" y="3342252"/>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3" name="Rectangle 66">
            <a:extLst>
              <a:ext uri="{FF2B5EF4-FFF2-40B4-BE49-F238E27FC236}">
                <a16:creationId xmlns:a16="http://schemas.microsoft.com/office/drawing/2014/main" id="{04E34320-CFAF-A67A-AC89-2357139D4016}"/>
              </a:ext>
            </a:extLst>
          </p:cNvPr>
          <p:cNvSpPr>
            <a:spLocks noChangeArrowheads="1"/>
          </p:cNvSpPr>
          <p:nvPr>
            <p:custDataLst>
              <p:tags r:id="rId52"/>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4" name="Rectangle 66">
            <a:extLst>
              <a:ext uri="{FF2B5EF4-FFF2-40B4-BE49-F238E27FC236}">
                <a16:creationId xmlns:a16="http://schemas.microsoft.com/office/drawing/2014/main" id="{022C8D97-FF96-80CD-D48E-F0F64F82E3F4}"/>
              </a:ext>
            </a:extLst>
          </p:cNvPr>
          <p:cNvSpPr>
            <a:spLocks noChangeArrowheads="1"/>
          </p:cNvSpPr>
          <p:nvPr>
            <p:custDataLst>
              <p:tags r:id="rId53"/>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5" name="Rectangle 66">
            <a:extLst>
              <a:ext uri="{FF2B5EF4-FFF2-40B4-BE49-F238E27FC236}">
                <a16:creationId xmlns:a16="http://schemas.microsoft.com/office/drawing/2014/main" id="{D45A5D10-253C-031C-9CDA-1897B731F8C4}"/>
              </a:ext>
            </a:extLst>
          </p:cNvPr>
          <p:cNvSpPr>
            <a:spLocks noChangeArrowheads="1"/>
          </p:cNvSpPr>
          <p:nvPr>
            <p:custDataLst>
              <p:tags r:id="rId54"/>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6" name="Rectangle 66">
            <a:extLst>
              <a:ext uri="{FF2B5EF4-FFF2-40B4-BE49-F238E27FC236}">
                <a16:creationId xmlns:a16="http://schemas.microsoft.com/office/drawing/2014/main" id="{DA5754B0-1E3E-57C7-347D-E4DA19582D11}"/>
              </a:ext>
            </a:extLst>
          </p:cNvPr>
          <p:cNvSpPr>
            <a:spLocks noChangeArrowheads="1"/>
          </p:cNvSpPr>
          <p:nvPr>
            <p:custDataLst>
              <p:tags r:id="rId55"/>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3" name="Rectangle 14">
            <a:extLst>
              <a:ext uri="{FF2B5EF4-FFF2-40B4-BE49-F238E27FC236}">
                <a16:creationId xmlns:a16="http://schemas.microsoft.com/office/drawing/2014/main" id="{9F6F8D94-1FE7-7D8B-E944-BCE439F7E601}"/>
              </a:ext>
            </a:extLst>
          </p:cNvPr>
          <p:cNvSpPr>
            <a:spLocks noChangeArrowheads="1"/>
          </p:cNvSpPr>
          <p:nvPr>
            <p:custDataLst>
              <p:tags r:id="rId56"/>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 name="Rectangle 16">
            <a:extLst>
              <a:ext uri="{FF2B5EF4-FFF2-40B4-BE49-F238E27FC236}">
                <a16:creationId xmlns:a16="http://schemas.microsoft.com/office/drawing/2014/main" id="{20B352CB-90F2-DABE-B277-2C87097586B6}"/>
              </a:ext>
            </a:extLst>
          </p:cNvPr>
          <p:cNvSpPr>
            <a:spLocks noChangeArrowheads="1"/>
          </p:cNvSpPr>
          <p:nvPr>
            <p:custDataLst>
              <p:tags r:id="rId57"/>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7" name="Rectangle 18">
            <a:extLst>
              <a:ext uri="{FF2B5EF4-FFF2-40B4-BE49-F238E27FC236}">
                <a16:creationId xmlns:a16="http://schemas.microsoft.com/office/drawing/2014/main" id="{44FDA0A7-E2FB-EB47-08A6-4F205421C920}"/>
              </a:ext>
            </a:extLst>
          </p:cNvPr>
          <p:cNvSpPr>
            <a:spLocks noChangeArrowheads="1"/>
          </p:cNvSpPr>
          <p:nvPr>
            <p:custDataLst>
              <p:tags r:id="rId58"/>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9" name="Rectangle 20">
            <a:extLst>
              <a:ext uri="{FF2B5EF4-FFF2-40B4-BE49-F238E27FC236}">
                <a16:creationId xmlns:a16="http://schemas.microsoft.com/office/drawing/2014/main" id="{120B0C56-FB87-9C95-2AB6-821E67BC5332}"/>
              </a:ext>
            </a:extLst>
          </p:cNvPr>
          <p:cNvSpPr>
            <a:spLocks noChangeArrowheads="1"/>
          </p:cNvSpPr>
          <p:nvPr>
            <p:custDataLst>
              <p:tags r:id="rId59"/>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2" name="Rectangle 22">
            <a:extLst>
              <a:ext uri="{FF2B5EF4-FFF2-40B4-BE49-F238E27FC236}">
                <a16:creationId xmlns:a16="http://schemas.microsoft.com/office/drawing/2014/main" id="{0FD24813-2595-81FB-273A-B6027B16F4CE}"/>
              </a:ext>
            </a:extLst>
          </p:cNvPr>
          <p:cNvSpPr>
            <a:spLocks noChangeArrowheads="1"/>
          </p:cNvSpPr>
          <p:nvPr>
            <p:custDataLst>
              <p:tags r:id="rId60"/>
            </p:custDataLst>
          </p:nvPr>
        </p:nvSpPr>
        <p:spPr bwMode="auto">
          <a:xfrm>
            <a:off x="9187577" y="3702341"/>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4" name="Rectangle 24">
            <a:extLst>
              <a:ext uri="{FF2B5EF4-FFF2-40B4-BE49-F238E27FC236}">
                <a16:creationId xmlns:a16="http://schemas.microsoft.com/office/drawing/2014/main" id="{37492854-BE48-F64F-EF09-72480A6D7DB7}"/>
              </a:ext>
            </a:extLst>
          </p:cNvPr>
          <p:cNvSpPr>
            <a:spLocks noChangeArrowheads="1"/>
          </p:cNvSpPr>
          <p:nvPr>
            <p:custDataLst>
              <p:tags r:id="rId61"/>
            </p:custDataLst>
          </p:nvPr>
        </p:nvSpPr>
        <p:spPr bwMode="auto">
          <a:xfrm>
            <a:off x="9187577" y="3114756"/>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6" name="Rectangle 40">
            <a:extLst>
              <a:ext uri="{FF2B5EF4-FFF2-40B4-BE49-F238E27FC236}">
                <a16:creationId xmlns:a16="http://schemas.microsoft.com/office/drawing/2014/main" id="{C67C2A6A-78C1-4DCE-BADB-DBBCCB0C2C17}"/>
              </a:ext>
            </a:extLst>
          </p:cNvPr>
          <p:cNvSpPr>
            <a:spLocks noChangeArrowheads="1"/>
          </p:cNvSpPr>
          <p:nvPr>
            <p:custDataLst>
              <p:tags r:id="rId62"/>
            </p:custDataLst>
          </p:nvPr>
        </p:nvSpPr>
        <p:spPr bwMode="auto">
          <a:xfrm>
            <a:off x="9187577" y="249500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7" name="Rectangle 44">
            <a:extLst>
              <a:ext uri="{FF2B5EF4-FFF2-40B4-BE49-F238E27FC236}">
                <a16:creationId xmlns:a16="http://schemas.microsoft.com/office/drawing/2014/main" id="{C7BE592F-E101-27F0-956A-74DC22E9A878}"/>
              </a:ext>
            </a:extLst>
          </p:cNvPr>
          <p:cNvSpPr>
            <a:spLocks noChangeArrowheads="1"/>
          </p:cNvSpPr>
          <p:nvPr>
            <p:custDataLst>
              <p:tags r:id="rId63"/>
            </p:custDataLst>
          </p:nvPr>
        </p:nvSpPr>
        <p:spPr bwMode="auto">
          <a:xfrm>
            <a:off x="9187577" y="1889183"/>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9" name="TextBox 18">
            <a:extLst>
              <a:ext uri="{FF2B5EF4-FFF2-40B4-BE49-F238E27FC236}">
                <a16:creationId xmlns:a16="http://schemas.microsoft.com/office/drawing/2014/main" id="{0CA01482-5A77-A0DC-36C7-2E3EF40AF531}"/>
              </a:ext>
            </a:extLst>
          </p:cNvPr>
          <p:cNvSpPr txBox="1"/>
          <p:nvPr/>
        </p:nvSpPr>
        <p:spPr>
          <a:xfrm>
            <a:off x="2677136" y="2276559"/>
            <a:ext cx="1441420" cy="369332"/>
          </a:xfrm>
          <a:prstGeom prst="rect">
            <a:avLst/>
          </a:prstGeom>
          <a:noFill/>
        </p:spPr>
        <p:txBody>
          <a:bodyPr wrap="none" rtlCol="0">
            <a:spAutoFit/>
          </a:bodyPr>
          <a:lstStyle/>
          <a:p>
            <a:r>
              <a:rPr lang="en-US" dirty="0"/>
              <a:t>any address</a:t>
            </a:r>
          </a:p>
        </p:txBody>
      </p:sp>
      <p:sp>
        <p:nvSpPr>
          <p:cNvPr id="20" name="TextBox 19">
            <a:extLst>
              <a:ext uri="{FF2B5EF4-FFF2-40B4-BE49-F238E27FC236}">
                <a16:creationId xmlns:a16="http://schemas.microsoft.com/office/drawing/2014/main" id="{A9ED0B33-0605-1745-6EF6-D7A1F308EC3F}"/>
              </a:ext>
            </a:extLst>
          </p:cNvPr>
          <p:cNvSpPr txBox="1"/>
          <p:nvPr/>
        </p:nvSpPr>
        <p:spPr>
          <a:xfrm>
            <a:off x="2677136" y="3514084"/>
            <a:ext cx="2839239" cy="369332"/>
          </a:xfrm>
          <a:prstGeom prst="rect">
            <a:avLst/>
          </a:prstGeom>
          <a:noFill/>
        </p:spPr>
        <p:txBody>
          <a:bodyPr wrap="none" rtlCol="0">
            <a:spAutoFit/>
          </a:bodyPr>
          <a:lstStyle/>
          <a:p>
            <a:r>
              <a:rPr lang="en-US" dirty="0"/>
              <a:t>addresses that end in 0b</a:t>
            </a:r>
            <a:r>
              <a:rPr lang="en-US" dirty="0">
                <a:solidFill>
                  <a:srgbClr val="FF0000"/>
                </a:solidFill>
              </a:rPr>
              <a:t>0</a:t>
            </a:r>
          </a:p>
        </p:txBody>
      </p:sp>
      <p:sp>
        <p:nvSpPr>
          <p:cNvPr id="21" name="TextBox 20">
            <a:extLst>
              <a:ext uri="{FF2B5EF4-FFF2-40B4-BE49-F238E27FC236}">
                <a16:creationId xmlns:a16="http://schemas.microsoft.com/office/drawing/2014/main" id="{2B6A226E-196B-C374-3AAB-6C0AEB34381D}"/>
              </a:ext>
            </a:extLst>
          </p:cNvPr>
          <p:cNvSpPr txBox="1"/>
          <p:nvPr/>
        </p:nvSpPr>
        <p:spPr>
          <a:xfrm>
            <a:off x="2677136" y="5041334"/>
            <a:ext cx="2967479" cy="369332"/>
          </a:xfrm>
          <a:prstGeom prst="rect">
            <a:avLst/>
          </a:prstGeom>
          <a:noFill/>
        </p:spPr>
        <p:txBody>
          <a:bodyPr wrap="none" rtlCol="0">
            <a:spAutoFit/>
          </a:bodyPr>
          <a:lstStyle/>
          <a:p>
            <a:r>
              <a:rPr lang="en-US" dirty="0"/>
              <a:t>addresses that end in 0b</a:t>
            </a:r>
            <a:r>
              <a:rPr lang="en-US" dirty="0">
                <a:solidFill>
                  <a:srgbClr val="FF0000"/>
                </a:solidFill>
              </a:rPr>
              <a:t>00</a:t>
            </a:r>
          </a:p>
        </p:txBody>
      </p:sp>
      <p:sp>
        <p:nvSpPr>
          <p:cNvPr id="22" name="Rectangle 14">
            <a:extLst>
              <a:ext uri="{FF2B5EF4-FFF2-40B4-BE49-F238E27FC236}">
                <a16:creationId xmlns:a16="http://schemas.microsoft.com/office/drawing/2014/main" id="{0937B316-9EA9-3322-AEEC-A943315EC958}"/>
              </a:ext>
            </a:extLst>
          </p:cNvPr>
          <p:cNvSpPr>
            <a:spLocks noChangeArrowheads="1"/>
          </p:cNvSpPr>
          <p:nvPr>
            <p:custDataLst>
              <p:tags r:id="rId64"/>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23" name="Rectangle 18">
            <a:extLst>
              <a:ext uri="{FF2B5EF4-FFF2-40B4-BE49-F238E27FC236}">
                <a16:creationId xmlns:a16="http://schemas.microsoft.com/office/drawing/2014/main" id="{DDC801DC-8DA6-9EFC-0400-A3DBD060542D}"/>
              </a:ext>
            </a:extLst>
          </p:cNvPr>
          <p:cNvSpPr>
            <a:spLocks noChangeArrowheads="1"/>
          </p:cNvSpPr>
          <p:nvPr>
            <p:custDataLst>
              <p:tags r:id="rId65"/>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24" name="Rectangle 22">
            <a:extLst>
              <a:ext uri="{FF2B5EF4-FFF2-40B4-BE49-F238E27FC236}">
                <a16:creationId xmlns:a16="http://schemas.microsoft.com/office/drawing/2014/main" id="{6F01CCE8-4B8A-3D65-4262-1EDFDB140ACC}"/>
              </a:ext>
            </a:extLst>
          </p:cNvPr>
          <p:cNvSpPr>
            <a:spLocks noChangeArrowheads="1"/>
          </p:cNvSpPr>
          <p:nvPr>
            <p:custDataLst>
              <p:tags r:id="rId66"/>
            </p:custDataLst>
          </p:nvPr>
        </p:nvSpPr>
        <p:spPr bwMode="auto">
          <a:xfrm>
            <a:off x="7402442" y="3740267"/>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25" name="Rectangle 40">
            <a:extLst>
              <a:ext uri="{FF2B5EF4-FFF2-40B4-BE49-F238E27FC236}">
                <a16:creationId xmlns:a16="http://schemas.microsoft.com/office/drawing/2014/main" id="{7DD3E276-55C6-39E3-F50B-3835EA2F742C}"/>
              </a:ext>
            </a:extLst>
          </p:cNvPr>
          <p:cNvSpPr>
            <a:spLocks noChangeArrowheads="1"/>
          </p:cNvSpPr>
          <p:nvPr>
            <p:custDataLst>
              <p:tags r:id="rId67"/>
            </p:custDataLst>
          </p:nvPr>
        </p:nvSpPr>
        <p:spPr bwMode="auto">
          <a:xfrm>
            <a:off x="7402442" y="253293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26" name="Text Box 36">
            <a:extLst>
              <a:ext uri="{FF2B5EF4-FFF2-40B4-BE49-F238E27FC236}">
                <a16:creationId xmlns:a16="http://schemas.microsoft.com/office/drawing/2014/main" id="{5015BD09-C280-4D0A-9506-E99701ABB2A3}"/>
              </a:ext>
            </a:extLst>
          </p:cNvPr>
          <p:cNvSpPr txBox="1">
            <a:spLocks noChangeArrowheads="1"/>
          </p:cNvSpPr>
          <p:nvPr>
            <p:custDataLst>
              <p:tags r:id="rId68"/>
            </p:custDataLst>
          </p:nvPr>
        </p:nvSpPr>
        <p:spPr bwMode="auto">
          <a:xfrm>
            <a:off x="9175342" y="647563"/>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27" name="Text Box 36">
            <a:extLst>
              <a:ext uri="{FF2B5EF4-FFF2-40B4-BE49-F238E27FC236}">
                <a16:creationId xmlns:a16="http://schemas.microsoft.com/office/drawing/2014/main" id="{8A28324F-AEB9-3225-55F3-762E35CB5D0D}"/>
              </a:ext>
            </a:extLst>
          </p:cNvPr>
          <p:cNvSpPr txBox="1">
            <a:spLocks noChangeArrowheads="1"/>
          </p:cNvSpPr>
          <p:nvPr>
            <p:custDataLst>
              <p:tags r:id="rId69"/>
            </p:custDataLst>
          </p:nvPr>
        </p:nvSpPr>
        <p:spPr bwMode="auto">
          <a:xfrm>
            <a:off x="7251871" y="59745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268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03339" y="134165"/>
            <a:ext cx="11265328" cy="416384"/>
          </a:xfrm>
        </p:spPr>
        <p:txBody>
          <a:bodyPr/>
          <a:lstStyle/>
          <a:p>
            <a:r>
              <a:rPr lang="en-US" dirty="0"/>
              <a:t>LDR/STR – Base Register + Immediate Offset Addressing</a:t>
            </a:r>
          </a:p>
        </p:txBody>
      </p:sp>
      <p:sp>
        <p:nvSpPr>
          <p:cNvPr id="4" name="Content Placeholder 3">
            <a:extLst>
              <a:ext uri="{FF2B5EF4-FFF2-40B4-BE49-F238E27FC236}">
                <a16:creationId xmlns:a16="http://schemas.microsoft.com/office/drawing/2014/main" id="{56B6FF03-2BBA-539B-51DA-56EB894CE35E}"/>
              </a:ext>
            </a:extLst>
          </p:cNvPr>
          <p:cNvSpPr>
            <a:spLocks noGrp="1"/>
          </p:cNvSpPr>
          <p:nvPr>
            <p:ph sz="quarter" idx="17"/>
          </p:nvPr>
        </p:nvSpPr>
        <p:spPr>
          <a:xfrm>
            <a:off x="568007" y="3376300"/>
            <a:ext cx="11359771" cy="2718602"/>
          </a:xfrm>
          <a:solidFill>
            <a:schemeClr val="accent4">
              <a:lumMod val="20000"/>
              <a:lumOff val="80000"/>
            </a:schemeClr>
          </a:solidFill>
          <a:ln>
            <a:solidFill>
              <a:schemeClr val="accent1"/>
            </a:solidFill>
          </a:ln>
        </p:spPr>
        <p:txBody>
          <a:bodyPr/>
          <a:lstStyle/>
          <a:p>
            <a:pPr>
              <a:lnSpc>
                <a:spcPct val="100000"/>
              </a:lnSpc>
            </a:pPr>
            <a:r>
              <a:rPr lang="en-US" sz="2000" b="1" dirty="0">
                <a:solidFill>
                  <a:srgbClr val="0070C0"/>
                </a:solidFill>
              </a:rPr>
              <a:t>Register Base Addressing</a:t>
            </a:r>
            <a:r>
              <a:rPr lang="en-US" sz="2000" dirty="0">
                <a:solidFill>
                  <a:srgbClr val="0070C0"/>
                </a:solidFill>
              </a:rPr>
              <a:t>: </a:t>
            </a:r>
          </a:p>
          <a:p>
            <a:pPr lvl="1"/>
            <a:r>
              <a:rPr lang="en-US" sz="2000" dirty="0">
                <a:solidFill>
                  <a:srgbClr val="2C895B"/>
                </a:solidFill>
              </a:rPr>
              <a:t>Pointer Address: Rn; </a:t>
            </a:r>
            <a:r>
              <a:rPr lang="en-US" sz="2000" dirty="0">
                <a:solidFill>
                  <a:srgbClr val="FF0000"/>
                </a:solidFill>
              </a:rPr>
              <a:t>source/destination data: Rd</a:t>
            </a:r>
            <a:r>
              <a:rPr lang="en-US" sz="2000" dirty="0">
                <a:solidFill>
                  <a:srgbClr val="F37440"/>
                </a:solidFill>
              </a:rPr>
              <a:t> </a:t>
            </a:r>
          </a:p>
          <a:p>
            <a:pPr lvl="1"/>
            <a:r>
              <a:rPr lang="en-US" sz="2000" b="1" dirty="0">
                <a:solidFill>
                  <a:srgbClr val="0070C0"/>
                </a:solidFill>
              </a:rPr>
              <a:t>Unsigned pointer address </a:t>
            </a:r>
            <a:r>
              <a:rPr lang="en-US" sz="2000" dirty="0"/>
              <a:t>in stored in the </a:t>
            </a:r>
            <a:r>
              <a:rPr lang="en-US" sz="2000" dirty="0">
                <a:solidFill>
                  <a:schemeClr val="accent5"/>
                </a:solidFill>
              </a:rPr>
              <a:t>base register</a:t>
            </a:r>
          </a:p>
          <a:p>
            <a:r>
              <a:rPr lang="en-US" sz="2000" b="1" dirty="0">
                <a:solidFill>
                  <a:srgbClr val="0070C0"/>
                </a:solidFill>
              </a:rPr>
              <a:t>Register Base + immediate offset Addressing: </a:t>
            </a:r>
          </a:p>
          <a:p>
            <a:pPr lvl="1"/>
            <a:r>
              <a:rPr lang="en-US" sz="2000" dirty="0">
                <a:solidFill>
                  <a:srgbClr val="0070C0"/>
                </a:solidFill>
              </a:rPr>
              <a:t>Pointer Address = register content + immediate offset </a:t>
            </a:r>
            <a:r>
              <a:rPr lang="en-US" sz="2000" dirty="0">
                <a:solidFill>
                  <a:srgbClr val="0070C0"/>
                </a:solidFill>
                <a:latin typeface="Consolas" panose="020B0609020204030204" pitchFamily="49" charset="0"/>
                <a:cs typeface="Consolas" panose="020B0609020204030204" pitchFamily="49" charset="0"/>
              </a:rPr>
              <a:t>-4095 &lt;= imm12 &lt;= 4095 (bytes)</a:t>
            </a:r>
            <a:endParaRPr lang="en-US" sz="2000" dirty="0">
              <a:solidFill>
                <a:srgbClr val="0070C0"/>
              </a:solidFill>
            </a:endParaRPr>
          </a:p>
          <a:p>
            <a:pPr lvl="1"/>
            <a:r>
              <a:rPr lang="en-US" sz="2000" dirty="0">
                <a:solidFill>
                  <a:srgbClr val="0070C0"/>
                </a:solidFill>
              </a:rPr>
              <a:t>Unsigned</a:t>
            </a:r>
            <a:r>
              <a:rPr lang="en-US" sz="2000" dirty="0"/>
              <a:t> offset integer </a:t>
            </a:r>
            <a:r>
              <a:rPr lang="en-US" sz="2000" dirty="0">
                <a:solidFill>
                  <a:schemeClr val="accent5"/>
                </a:solidFill>
              </a:rPr>
              <a:t>immediate value </a:t>
            </a:r>
            <a:r>
              <a:rPr lang="en-US" sz="2000" dirty="0">
                <a:solidFill>
                  <a:srgbClr val="FF0000"/>
                </a:solidFill>
              </a:rPr>
              <a:t>(bytes) </a:t>
            </a:r>
            <a:r>
              <a:rPr lang="en-US" sz="2000" dirty="0"/>
              <a:t>is </a:t>
            </a:r>
            <a:r>
              <a:rPr lang="en-US" sz="2000" dirty="0">
                <a:solidFill>
                  <a:srgbClr val="2C895B"/>
                </a:solidFill>
              </a:rPr>
              <a:t>added or subtracted </a:t>
            </a:r>
            <a:r>
              <a:rPr lang="en-US" sz="2000" dirty="0">
                <a:solidFill>
                  <a:srgbClr val="F37440"/>
                </a:solidFill>
              </a:rPr>
              <a:t>(U bit above says to add or subtract)</a:t>
            </a:r>
            <a:r>
              <a:rPr lang="en-US" sz="2000" dirty="0">
                <a:solidFill>
                  <a:srgbClr val="2C895B"/>
                </a:solidFill>
              </a:rPr>
              <a:t> </a:t>
            </a:r>
            <a:r>
              <a:rPr lang="en-US" sz="2000" dirty="0"/>
              <a:t>from the </a:t>
            </a:r>
            <a:r>
              <a:rPr lang="en-US" sz="2000" dirty="0">
                <a:solidFill>
                  <a:srgbClr val="2C895B"/>
                </a:solidFill>
              </a:rPr>
              <a:t>pointer address </a:t>
            </a:r>
            <a:r>
              <a:rPr lang="en-US" sz="2000" dirty="0"/>
              <a:t>in the </a:t>
            </a:r>
            <a:r>
              <a:rPr lang="en-US" sz="2000" dirty="0">
                <a:solidFill>
                  <a:schemeClr val="accent5"/>
                </a:solidFill>
              </a:rPr>
              <a:t>base register</a:t>
            </a:r>
          </a:p>
        </p:txBody>
      </p:sp>
      <p:sp>
        <p:nvSpPr>
          <p:cNvPr id="12" name="Rectangle 11">
            <a:extLst>
              <a:ext uri="{FF2B5EF4-FFF2-40B4-BE49-F238E27FC236}">
                <a16:creationId xmlns:a16="http://schemas.microsoft.com/office/drawing/2014/main" id="{EC97489C-7F00-F94B-AB7C-3D3EA9E25AF5}"/>
              </a:ext>
            </a:extLst>
          </p:cNvPr>
          <p:cNvSpPr/>
          <p:nvPr/>
        </p:nvSpPr>
        <p:spPr>
          <a:xfrm>
            <a:off x="2468707" y="851284"/>
            <a:ext cx="6366256"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6137710" y="1972809"/>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5800264" y="2393854"/>
            <a:ext cx="2873544" cy="369332"/>
          </a:xfrm>
          <a:prstGeom prst="rect">
            <a:avLst/>
          </a:prstGeom>
          <a:solidFill>
            <a:schemeClr val="bg1"/>
          </a:solidFill>
          <a:ln w="25400">
            <a:solidFill>
              <a:srgbClr val="0070C0"/>
            </a:solidFill>
          </a:ln>
        </p:spPr>
        <p:txBody>
          <a:bodyPr wrap="none" rtlCol="0">
            <a:spAutoFit/>
          </a:bodyPr>
          <a:lstStyle/>
          <a:p>
            <a:r>
              <a:rPr lang="en-US" dirty="0">
                <a:solidFill>
                  <a:srgbClr val="FF0000"/>
                </a:solidFill>
              </a:rPr>
              <a:t>unsigned</a:t>
            </a:r>
            <a:r>
              <a:rPr lang="en-US" dirty="0">
                <a:solidFill>
                  <a:srgbClr val="0070C0"/>
                </a:solidFill>
              </a:rPr>
              <a:t> immediate offset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5188244" y="2051886"/>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2738850" y="2393854"/>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source/</a:t>
            </a:r>
            <a:r>
              <a:rPr lang="en-US" dirty="0" err="1">
                <a:solidFill>
                  <a:srgbClr val="0070C0"/>
                </a:solidFill>
              </a:rPr>
              <a:t>dest</a:t>
            </a:r>
            <a:r>
              <a:rPr lang="en-US" dirty="0">
                <a:solidFill>
                  <a:srgbClr val="0070C0"/>
                </a:solidFill>
              </a:rPr>
              <a:t>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2601068" y="1685611"/>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4910340" y="1690316"/>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5522304" y="1685611"/>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4304528" y="1686663"/>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4660756" y="1279822"/>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3899229" y="902248"/>
            <a:ext cx="4774571"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 (pointer)</a:t>
            </a:r>
          </a:p>
        </p:txBody>
      </p:sp>
      <p:sp>
        <p:nvSpPr>
          <p:cNvPr id="41" name="TextBox 40">
            <a:extLst>
              <a:ext uri="{FF2B5EF4-FFF2-40B4-BE49-F238E27FC236}">
                <a16:creationId xmlns:a16="http://schemas.microsoft.com/office/drawing/2014/main" id="{6AFCC1C8-574E-8E4E-8555-AF8F96C64834}"/>
              </a:ext>
            </a:extLst>
          </p:cNvPr>
          <p:cNvSpPr txBox="1"/>
          <p:nvPr/>
        </p:nvSpPr>
        <p:spPr>
          <a:xfrm>
            <a:off x="3899230" y="1685611"/>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2601068" y="917290"/>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3591439" y="1286622"/>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409284B-6443-0E42-A1DC-B73A0EFE824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63870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3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8071395" y="631282"/>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a:t>
            </a:r>
            <a:r>
              <a:rPr lang="en-US" sz="2400" b="1"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160504" cy="651307"/>
            <a:chOff x="1763537" y="1916894"/>
            <a:chExt cx="3160504"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9" y="1253771"/>
            <a:ext cx="4349620" cy="4395591"/>
            <a:chOff x="6886561" y="1378372"/>
            <a:chExt cx="4349620"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1" y="1378372"/>
              <a:ext cx="4349620"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9817421" y="3916905"/>
              <a:ext cx="2202608" cy="309222"/>
            </a:xfrm>
            <a:prstGeom prst="uturnArrow">
              <a:avLst>
                <a:gd name="adj1" fmla="val 7997"/>
                <a:gd name="adj2" fmla="val 11717"/>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56352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ldrh</a:t>
              </a:r>
              <a:r>
                <a:rPr lang="en-US" sz="2400" b="1"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143277" cy="567247"/>
            <a:chOff x="1583488" y="4082315"/>
            <a:chExt cx="3143277"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Tree>
    <p:extLst>
      <p:ext uri="{BB962C8B-B14F-4D97-AF65-F5344CB8AC3E}">
        <p14:creationId xmlns:p14="http://schemas.microsoft.com/office/powerpoint/2010/main" val="417788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4" name="Group 3">
            <a:extLst>
              <a:ext uri="{FF2B5EF4-FFF2-40B4-BE49-F238E27FC236}">
                <a16:creationId xmlns:a16="http://schemas.microsoft.com/office/drawing/2014/main" id="{770765A6-BFA0-AD47-1DD7-5164527AEB1B}"/>
              </a:ext>
            </a:extLst>
          </p:cNvPr>
          <p:cNvGrpSpPr/>
          <p:nvPr/>
        </p:nvGrpSpPr>
        <p:grpSpPr>
          <a:xfrm>
            <a:off x="7384190" y="3687027"/>
            <a:ext cx="3707526" cy="325270"/>
            <a:chOff x="1331575" y="6146735"/>
            <a:chExt cx="3707526" cy="325270"/>
          </a:xfrm>
        </p:grpSpPr>
        <p:grpSp>
          <p:nvGrpSpPr>
            <p:cNvPr id="20" name="Group 19">
              <a:extLst>
                <a:ext uri="{FF2B5EF4-FFF2-40B4-BE49-F238E27FC236}">
                  <a16:creationId xmlns:a16="http://schemas.microsoft.com/office/drawing/2014/main" id="{F9EA6875-517D-8DB3-21AA-7AFA6B393AD0}"/>
                </a:ext>
              </a:extLst>
            </p:cNvPr>
            <p:cNvGrpSpPr/>
            <p:nvPr/>
          </p:nvGrpSpPr>
          <p:grpSpPr>
            <a:xfrm>
              <a:off x="3167989" y="6159917"/>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sp>
          <p:nvSpPr>
            <p:cNvPr id="85" name="Rectangle 84">
              <a:extLst>
                <a:ext uri="{FF2B5EF4-FFF2-40B4-BE49-F238E27FC236}">
                  <a16:creationId xmlns:a16="http://schemas.microsoft.com/office/drawing/2014/main" id="{9B646523-B9DF-732B-3C8E-DD15E0DB43E5}"/>
                </a:ext>
              </a:extLst>
            </p:cNvPr>
            <p:cNvSpPr/>
            <p:nvPr/>
          </p:nvSpPr>
          <p:spPr>
            <a:xfrm>
              <a:off x="1331575" y="614673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6" name="Rectangle 85">
              <a:extLst>
                <a:ext uri="{FF2B5EF4-FFF2-40B4-BE49-F238E27FC236}">
                  <a16:creationId xmlns:a16="http://schemas.microsoft.com/office/drawing/2014/main" id="{A351660D-0AA5-35EA-313A-E7B21840BCD2}"/>
                </a:ext>
              </a:extLst>
            </p:cNvPr>
            <p:cNvSpPr/>
            <p:nvPr/>
          </p:nvSpPr>
          <p:spPr>
            <a:xfrm>
              <a:off x="2249782" y="615697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grpSp>
        <p:nvGrpSpPr>
          <p:cNvPr id="5" name="Group 4">
            <a:extLst>
              <a:ext uri="{FF2B5EF4-FFF2-40B4-BE49-F238E27FC236}">
                <a16:creationId xmlns:a16="http://schemas.microsoft.com/office/drawing/2014/main" id="{8C3317E7-964C-37DC-BD6C-08BB4864B5AD}"/>
              </a:ext>
            </a:extLst>
          </p:cNvPr>
          <p:cNvGrpSpPr/>
          <p:nvPr/>
        </p:nvGrpSpPr>
        <p:grpSpPr>
          <a:xfrm>
            <a:off x="7283549" y="5602797"/>
            <a:ext cx="3765352" cy="316533"/>
            <a:chOff x="1575738" y="6502584"/>
            <a:chExt cx="3765352" cy="316533"/>
          </a:xfrm>
        </p:grpSpPr>
        <p:sp>
          <p:nvSpPr>
            <p:cNvPr id="84" name="Rectangle 83">
              <a:extLst>
                <a:ext uri="{FF2B5EF4-FFF2-40B4-BE49-F238E27FC236}">
                  <a16:creationId xmlns:a16="http://schemas.microsoft.com/office/drawing/2014/main" id="{317B904D-E1F0-401A-0FB8-79415DDA9DE1}"/>
                </a:ext>
              </a:extLst>
            </p:cNvPr>
            <p:cNvSpPr/>
            <p:nvPr/>
          </p:nvSpPr>
          <p:spPr>
            <a:xfrm>
              <a:off x="4405534" y="650703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110 0001</a:t>
              </a:r>
            </a:p>
          </p:txBody>
        </p:sp>
        <p:sp>
          <p:nvSpPr>
            <p:cNvPr id="87" name="Rectangle 86">
              <a:extLst>
                <a:ext uri="{FF2B5EF4-FFF2-40B4-BE49-F238E27FC236}">
                  <a16:creationId xmlns:a16="http://schemas.microsoft.com/office/drawing/2014/main" id="{57190395-D0E6-E73F-F19B-E6B08372BF25}"/>
                </a:ext>
              </a:extLst>
            </p:cNvPr>
            <p:cNvSpPr/>
            <p:nvPr/>
          </p:nvSpPr>
          <p:spPr>
            <a:xfrm>
              <a:off x="1575738" y="650258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8" name="Rectangle 87">
              <a:extLst>
                <a:ext uri="{FF2B5EF4-FFF2-40B4-BE49-F238E27FC236}">
                  <a16:creationId xmlns:a16="http://schemas.microsoft.com/office/drawing/2014/main" id="{4E433E3A-D6CC-15A5-B8D0-E8F738166CF6}"/>
                </a:ext>
              </a:extLst>
            </p:cNvPr>
            <p:cNvSpPr/>
            <p:nvPr/>
          </p:nvSpPr>
          <p:spPr>
            <a:xfrm>
              <a:off x="2511294"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9" name="Rectangle 88">
              <a:extLst>
                <a:ext uri="{FF2B5EF4-FFF2-40B4-BE49-F238E27FC236}">
                  <a16:creationId xmlns:a16="http://schemas.microsoft.com/office/drawing/2014/main" id="{57BD8239-8EB0-707B-E5F8-9B1831395E7C}"/>
                </a:ext>
              </a:extLst>
            </p:cNvPr>
            <p:cNvSpPr/>
            <p:nvPr/>
          </p:nvSpPr>
          <p:spPr>
            <a:xfrm>
              <a:off x="3446850"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spTree>
    <p:extLst>
      <p:ext uri="{BB962C8B-B14F-4D97-AF65-F5344CB8AC3E}">
        <p14:creationId xmlns:p14="http://schemas.microsoft.com/office/powerpoint/2010/main" val="304279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0110 0001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110 0001</a:t>
            </a:r>
          </a:p>
        </p:txBody>
      </p:sp>
    </p:spTree>
    <p:extLst>
      <p:ext uri="{BB962C8B-B14F-4D97-AF65-F5344CB8AC3E}">
        <p14:creationId xmlns:p14="http://schemas.microsoft.com/office/powerpoint/2010/main" val="353209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53608</TotalTime>
  <Words>12152</Words>
  <Application>Microsoft Macintosh PowerPoint</Application>
  <PresentationFormat>Widescreen</PresentationFormat>
  <Paragraphs>3243</Paragraphs>
  <Slides>102</Slides>
  <Notes>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102</vt:i4>
      </vt:variant>
    </vt:vector>
  </HeadingPairs>
  <TitlesOfParts>
    <vt:vector size="116" baseType="lpstr">
      <vt:lpstr>ＭＳ Ｐゴシック</vt:lpstr>
      <vt:lpstr>-webkit-standard</vt:lpstr>
      <vt:lpstr>Arial</vt:lpstr>
      <vt:lpstr>Arial Regular</vt:lpstr>
      <vt:lpstr>Calibri</vt:lpstr>
      <vt:lpstr>CMU Bright</vt:lpstr>
      <vt:lpstr>Consolas</vt:lpstr>
      <vt:lpstr>Courier</vt:lpstr>
      <vt:lpstr>Courier New</vt:lpstr>
      <vt:lpstr>Menlo</vt:lpstr>
      <vt:lpstr>Roboto Regular</vt:lpstr>
      <vt:lpstr>Source Sans Pro</vt:lpstr>
      <vt:lpstr>Times New Roman</vt:lpstr>
      <vt:lpstr>Theme1</vt:lpstr>
      <vt:lpstr>PowerPoint Presentation</vt:lpstr>
      <vt:lpstr>PowerPoint Presentation</vt:lpstr>
      <vt:lpstr>Masking Summary - 1</vt:lpstr>
      <vt:lpstr>Masking Summary - 2 </vt:lpstr>
      <vt:lpstr>Assembly Source File to Executable to Linux Memory</vt:lpstr>
      <vt:lpstr>Assembly Source File Template</vt:lpstr>
      <vt:lpstr>Assembler Directives: .equ and .equiv</vt:lpstr>
      <vt:lpstr>Function Template</vt:lpstr>
      <vt:lpstr>Preview: Return Value and Passing Parameters to Functions (Four parameters or less)</vt:lpstr>
      <vt:lpstr>Preview: Writing an ARM32 function</vt:lpstr>
      <vt:lpstr>Load/Store: Register Base Addressing</vt:lpstr>
      <vt:lpstr>Example Base Register Addressing Load – Modify – Store</vt:lpstr>
      <vt:lpstr>Load/Store: Register Base Addressing + Immediate</vt:lpstr>
      <vt:lpstr>LDR/STR – Base Register + Immediate Offset Addressing</vt:lpstr>
      <vt:lpstr>ldr/str Register Base + Immediate Offset Addressing </vt:lpstr>
      <vt:lpstr>Loading and Storing: Variations List</vt:lpstr>
      <vt:lpstr>Loading 32-bit Registers From Memory, 32-bit</vt:lpstr>
      <vt:lpstr>Loading 32-bit Registers From Memory, 16-bit</vt:lpstr>
      <vt:lpstr>Loading 32-bit Registers From Memory, 16-bit Signed</vt:lpstr>
      <vt:lpstr>Loading 32-bit Registers From Memory, 16-bit Unsigned</vt:lpstr>
      <vt:lpstr>Loading 32-bit Registers From Memory, 8-bit</vt:lpstr>
      <vt:lpstr>Loading 32-bit Registers From Memory, 8-bit Signed</vt:lpstr>
      <vt:lpstr>Loading 32-bit Registers From Memory, 8-bit Signed</vt:lpstr>
      <vt:lpstr>Storing 32-bit Registers To Memory, 32-bit</vt:lpstr>
      <vt:lpstr>Storing 32-bit Registers To Memory, 16-bit</vt:lpstr>
      <vt:lpstr>Storing 32-bit Registers To Memory, 8-bit</vt:lpstr>
      <vt:lpstr>ldr/str practice - 1</vt:lpstr>
      <vt:lpstr>ldr/str practice - 2</vt:lpstr>
      <vt:lpstr>using ldr/str: array copy</vt:lpstr>
      <vt:lpstr>Base Register version</vt:lpstr>
      <vt:lpstr>Load/Store: Register Base Addressing + Register Offset</vt:lpstr>
      <vt:lpstr>ldr/str Base Register + Register Offset Addressing </vt:lpstr>
      <vt:lpstr>ldr/str practice - 3</vt:lpstr>
      <vt:lpstr>ldr/str practice - 4</vt:lpstr>
      <vt:lpstr>Base Register + Register Offset Version</vt:lpstr>
      <vt:lpstr>Base Register + Register Offset With chars</vt:lpstr>
      <vt:lpstr>Reference: Addressing Mode Summary for use in CSE30</vt:lpstr>
      <vt:lpstr>Base Register Addressing + Offset register</vt:lpstr>
      <vt:lpstr>Base Register + Offset register</vt:lpstr>
      <vt:lpstr>Variable Alignment In Memory and Performance</vt:lpstr>
      <vt:lpstr>Defining Static Variables: Allocation and Initialization</vt:lpstr>
      <vt:lpstr>Defining Static Variables: Allocation and Initialization</vt:lpstr>
      <vt:lpstr>Defining Static Array Variables</vt:lpstr>
      <vt:lpstr>Loading Static variable address into a register</vt:lpstr>
      <vt:lpstr>Loading large Constants into a register:  Error: invalid constant (3ff) after fixup</vt:lpstr>
      <vt:lpstr>LDR/STR – Register To/From Memory Copy</vt:lpstr>
      <vt:lpstr>Function Calls, Parameters and Locals: Requirements</vt:lpstr>
      <vt:lpstr>Data Structure Review: Stack Operation</vt:lpstr>
      <vt:lpstr>Stack Segment: Support of Functions</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 - Recursion</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Ghost of Stack Frames Past…..</vt:lpstr>
      <vt:lpstr>PowerPoint Presentation</vt:lpstr>
      <vt:lpstr>ARM Assembly Source File: Header and Footer</vt:lpstr>
      <vt:lpstr>Function Header and Footer Assembler Directives</vt:lpstr>
      <vt:lpstr>Example: Assembler Directive and Instructions</vt:lpstr>
      <vt:lpstr>Preview: Return Value and Passing Parameters to Functions (Four parameters or less)</vt:lpstr>
      <vt:lpstr>Assembler Directives: Label Scope Control (Normal Labels only)</vt:lpstr>
      <vt:lpstr>Variable Alignment In Memory and Performance</vt:lpstr>
      <vt:lpstr>LDR/STR – Base Register + Immediate Offset Addressing</vt:lpstr>
      <vt:lpstr>Load a Byte, Half-word, Word</vt:lpstr>
      <vt:lpstr>Signed Load a Byte, Half-word, Word</vt:lpstr>
      <vt:lpstr>Signed Load a Byte, Half-word, Word</vt:lpstr>
      <vt:lpstr>Store a Byte, Half-word, Word</vt:lpstr>
      <vt:lpstr>ldr/str practice - 1</vt:lpstr>
      <vt:lpstr>ldr/str practice - 2</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2611</cp:revision>
  <cp:lastPrinted>2024-05-15T06:03:17Z</cp:lastPrinted>
  <dcterms:created xsi:type="dcterms:W3CDTF">2018-10-05T16:35:28Z</dcterms:created>
  <dcterms:modified xsi:type="dcterms:W3CDTF">2024-05-20T17:36:54Z</dcterms:modified>
  <cp:category/>
</cp:coreProperties>
</file>