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1"/>
  </p:notesMasterIdLst>
  <p:handoutMasterIdLst>
    <p:handoutMasterId r:id="rId72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2158" r:id="rId13"/>
    <p:sldId id="447" r:id="rId14"/>
    <p:sldId id="3116" r:id="rId15"/>
    <p:sldId id="2970" r:id="rId16"/>
    <p:sldId id="3094" r:id="rId17"/>
    <p:sldId id="3098" r:id="rId18"/>
    <p:sldId id="3054" r:id="rId19"/>
    <p:sldId id="3103" r:id="rId20"/>
    <p:sldId id="3109" r:id="rId21"/>
    <p:sldId id="3110" r:id="rId22"/>
    <p:sldId id="3055" r:id="rId23"/>
    <p:sldId id="3058" r:id="rId24"/>
    <p:sldId id="3059" r:id="rId25"/>
    <p:sldId id="3060" r:id="rId26"/>
    <p:sldId id="3061" r:id="rId27"/>
    <p:sldId id="3062" r:id="rId28"/>
    <p:sldId id="3087" r:id="rId29"/>
    <p:sldId id="3099" r:id="rId30"/>
    <p:sldId id="3088" r:id="rId31"/>
    <p:sldId id="3089" r:id="rId32"/>
    <p:sldId id="3100" r:id="rId33"/>
    <p:sldId id="3095" r:id="rId34"/>
    <p:sldId id="3047" r:id="rId35"/>
    <p:sldId id="3049" r:id="rId36"/>
    <p:sldId id="2599" r:id="rId37"/>
    <p:sldId id="3111" r:id="rId38"/>
    <p:sldId id="2611" r:id="rId39"/>
    <p:sldId id="3045" r:id="rId40"/>
    <p:sldId id="3117" r:id="rId41"/>
    <p:sldId id="3096" r:id="rId42"/>
    <p:sldId id="3121" r:id="rId43"/>
    <p:sldId id="3067" r:id="rId44"/>
    <p:sldId id="2824" r:id="rId45"/>
    <p:sldId id="2863" r:id="rId46"/>
    <p:sldId id="3068" r:id="rId47"/>
    <p:sldId id="3081" r:id="rId48"/>
    <p:sldId id="3069" r:id="rId49"/>
    <p:sldId id="3091" r:id="rId50"/>
    <p:sldId id="3078" r:id="rId51"/>
    <p:sldId id="3070" r:id="rId52"/>
    <p:sldId id="3108" r:id="rId53"/>
    <p:sldId id="3113" r:id="rId54"/>
    <p:sldId id="3083" r:id="rId55"/>
    <p:sldId id="3118" r:id="rId56"/>
    <p:sldId id="3112" r:id="rId57"/>
    <p:sldId id="3092" r:id="rId58"/>
    <p:sldId id="3093" r:id="rId59"/>
    <p:sldId id="3114" r:id="rId60"/>
    <p:sldId id="2840" r:id="rId61"/>
    <p:sldId id="3033" r:id="rId62"/>
    <p:sldId id="2559" r:id="rId63"/>
    <p:sldId id="3085" r:id="rId64"/>
    <p:sldId id="3119" r:id="rId65"/>
    <p:sldId id="3115" r:id="rId66"/>
    <p:sldId id="3106" r:id="rId67"/>
    <p:sldId id="3105" r:id="rId68"/>
    <p:sldId id="3090" r:id="rId69"/>
    <p:sldId id="308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2"/>
    <p:restoredTop sz="96242"/>
  </p:normalViewPr>
  <p:slideViewPr>
    <p:cSldViewPr snapToGrid="0" snapToObjects="1">
      <p:cViewPr varScale="1">
        <p:scale>
          <a:sx n="178" d="100"/>
          <a:sy n="178" d="100"/>
        </p:scale>
        <p:origin x="184" y="1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2.13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4683" y="4570211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6" y="5455520"/>
            <a:ext cx="7573129" cy="913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contents of saved r8, likely causing a segmentation fault when the bx </a:t>
            </a:r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is executed at function exit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39678" y="378512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37916BF-1609-89DF-348B-D9F9A7BAD1E3}"/>
              </a:ext>
            </a:extLst>
          </p:cNvPr>
          <p:cNvSpPr/>
          <p:nvPr/>
        </p:nvSpPr>
        <p:spPr>
          <a:xfrm rot="5400000">
            <a:off x="9897106" y="3545222"/>
            <a:ext cx="580678" cy="114856"/>
          </a:xfrm>
          <a:prstGeom prst="leftArrow">
            <a:avLst/>
          </a:prstGeom>
          <a:solidFill>
            <a:srgbClr val="F3753F"/>
          </a:solidFill>
          <a:ln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9986" y="2747024"/>
            <a:ext cx="9918222" cy="345870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48757"/>
              </p:ext>
            </p:extLst>
          </p:nvPr>
        </p:nvGraphicFramePr>
        <p:xfrm>
          <a:off x="481701" y="1145341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7586" y="2826273"/>
            <a:ext cx="10161942" cy="33611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8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register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registers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/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425245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values in the registers r0-r3 are in their </a:t>
            </a:r>
            <a:r>
              <a:rPr lang="en-US" sz="20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0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000" dirty="0"/>
              <a:t> in registers r0-r3 when passing arguments and returning values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zero filled for unsigned values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sign extended for signed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Arguments and Return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625470" cy="1370945"/>
            <a:chOff x="1136348" y="1221484"/>
            <a:chExt cx="4625470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3969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(unsigned 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4"/>
            <a:ext cx="4708318" cy="1281584"/>
            <a:chOff x="1118201" y="3049062"/>
            <a:chExt cx="4708318" cy="12815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171077" y="3049062"/>
              <a:ext cx="465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(unsigned 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6459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5DC4-1AEE-98ED-2838-2C89CFB66B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08716" y="5843073"/>
            <a:ext cx="10012305" cy="894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Only one prologue </a:t>
            </a:r>
            <a:r>
              <a:rPr lang="en-US" dirty="0"/>
              <a:t>right after the function label (name)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Only one epilogue </a:t>
            </a:r>
            <a:r>
              <a:rPr lang="en-US" dirty="0"/>
              <a:t>at the bottom of the function right above the .size directive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87741" y="565161"/>
            <a:ext cx="9988736" cy="52256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FP_OFF, 4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 to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push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FRAMDD, 8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bytes for local stack vars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 bottom of stack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</a:t>
            </a: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.size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(. -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709661" y="2435273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39639" y="2514521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682795" y="4261312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39639" y="4105411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297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5"/>
            <a:ext cx="11088302" cy="4269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endParaRPr lang="en-US" sz="2000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291335" y="4041476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2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7906512" y="65641"/>
            <a:ext cx="4247507" cy="66196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E11503-3033-155C-0170-17467DACCCF6}"/>
              </a:ext>
            </a:extLst>
          </p:cNvPr>
          <p:cNvSpPr txBox="1"/>
          <p:nvPr/>
        </p:nvSpPr>
        <p:spPr>
          <a:xfrm>
            <a:off x="5905891" y="4990086"/>
            <a:ext cx="1903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C33356-6270-3322-0274-89B153C9A0B7}"/>
              </a:ext>
            </a:extLst>
          </p:cNvPr>
          <p:cNvSpPr/>
          <p:nvPr/>
        </p:nvSpPr>
        <p:spPr>
          <a:xfrm>
            <a:off x="7808976" y="5132832"/>
            <a:ext cx="579120" cy="14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A75050-0F61-28B1-94A3-992ABA8E46E4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AFFE23-5A8F-54EF-6E18-90DA2D9B824F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9D68EF9-D214-E6F2-CD73-669EECC83D1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8122703" y="581947"/>
            <a:ext cx="0" cy="995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974C24-0BA3-F1A0-D81F-F987D53B6EA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75808" y="1853407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100126" y="3671301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92487" y="666761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F2064E-E1FE-64E4-6EC3-420CD076D742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6649651" y="417731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68703" y="174794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093021" y="356583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85382" y="56129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E5302-6A7C-FCFC-6ADD-31958DCC0CDE}"/>
              </a:ext>
            </a:extLst>
          </p:cNvPr>
          <p:cNvSpPr txBox="1"/>
          <p:nvPr/>
        </p:nvSpPr>
        <p:spPr>
          <a:xfrm>
            <a:off x="4960886" y="3594379"/>
            <a:ext cx="2591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Push two registers to keep stack 8-byte aligned (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r>
              <a:rPr lang="en-US" b="1" dirty="0">
                <a:solidFill>
                  <a:srgbClr val="0070C0"/>
                </a:solidFill>
              </a:rPr>
              <a:t> % 8 == 0)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764A78-3D3F-690E-2CF4-3F2CB26D1E06}"/>
              </a:ext>
            </a:extLst>
          </p:cNvPr>
          <p:cNvSpPr txBox="1"/>
          <p:nvPr/>
        </p:nvSpPr>
        <p:spPr>
          <a:xfrm>
            <a:off x="6000719" y="84523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7E04475-B162-2917-28D8-FA5D1C15741C}"/>
              </a:ext>
            </a:extLst>
          </p:cNvPr>
          <p:cNvSpPr/>
          <p:nvPr/>
        </p:nvSpPr>
        <p:spPr>
          <a:xfrm>
            <a:off x="6850856" y="1240849"/>
            <a:ext cx="236058" cy="3057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612486" y="3271992"/>
            <a:ext cx="524503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27742"/>
              </p:ext>
            </p:extLst>
          </p:nvPr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9555778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9473013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7295144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58177"/>
              </p:ext>
            </p:extLst>
          </p:nvPr>
        </p:nvGraphicFramePr>
        <p:xfrm>
          <a:off x="4413445" y="4678803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76430" y="17410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120698" y="548356"/>
            <a:ext cx="325501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4332026" y="132907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4333121" y="313952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4332027" y="355737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783139" y="183166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4355337" y="441207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214688" y="3144876"/>
            <a:ext cx="1140649" cy="1996655"/>
            <a:chOff x="2724171" y="3257226"/>
            <a:chExt cx="1140649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873940" y="4267355"/>
              <a:ext cx="11258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71" y="5253879"/>
              <a:ext cx="1117338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4365060" y="4801376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1C97AF-C563-62A6-87A7-0E5B9DD1008F}"/>
              </a:ext>
            </a:extLst>
          </p:cNvPr>
          <p:cNvGrpSpPr/>
          <p:nvPr/>
        </p:nvGrpSpPr>
        <p:grpSpPr>
          <a:xfrm>
            <a:off x="3152226" y="1684791"/>
            <a:ext cx="1174739" cy="3470217"/>
            <a:chOff x="3152226" y="1684791"/>
            <a:chExt cx="1174739" cy="34702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E1E138-64C1-F400-68D8-11ADCBF7DB3C}"/>
                </a:ext>
              </a:extLst>
            </p:cNvPr>
            <p:cNvSpPr/>
            <p:nvPr/>
          </p:nvSpPr>
          <p:spPr>
            <a:xfrm rot="16200000">
              <a:off x="2434622" y="3591559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11AA46-CE03-4649-7253-F8D9392A85A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102" y="1684791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F9692FCF-41C8-39EB-FAA3-AAF7D0619F3E}"/>
                </a:ext>
              </a:extLst>
            </p:cNvPr>
            <p:cNvSpPr/>
            <p:nvPr/>
          </p:nvSpPr>
          <p:spPr>
            <a:xfrm>
              <a:off x="3630231" y="1702991"/>
              <a:ext cx="105884" cy="345201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466523" y="3010071"/>
            <a:ext cx="3007726" cy="2332105"/>
            <a:chOff x="7541646" y="249639"/>
            <a:chExt cx="3007726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541646" y="1420984"/>
              <a:ext cx="714199" cy="1115510"/>
              <a:chOff x="3181760" y="4003795"/>
              <a:chExt cx="714199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1760" y="5119305"/>
                <a:ext cx="68031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3CA6FB-A55E-F403-BAA8-06C2A3BD02D0}"/>
              </a:ext>
            </a:extLst>
          </p:cNvPr>
          <p:cNvGrpSpPr/>
          <p:nvPr/>
        </p:nvGrpSpPr>
        <p:grpSpPr>
          <a:xfrm>
            <a:off x="1044384" y="3166226"/>
            <a:ext cx="1112128" cy="2168649"/>
            <a:chOff x="3188963" y="2986359"/>
            <a:chExt cx="1112128" cy="21686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F2C7B0-AD6B-9678-DF06-FF346461B438}"/>
                </a:ext>
              </a:extLst>
            </p:cNvPr>
            <p:cNvSpPr/>
            <p:nvPr/>
          </p:nvSpPr>
          <p:spPr>
            <a:xfrm rot="16200000">
              <a:off x="2471359" y="38617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4046D2-01F8-3B5A-467C-3250CD4330AE}"/>
                </a:ext>
              </a:extLst>
            </p:cNvPr>
            <p:cNvCxnSpPr>
              <a:cxnSpLocks/>
            </p:cNvCxnSpPr>
            <p:nvPr/>
          </p:nvCxnSpPr>
          <p:spPr>
            <a:xfrm>
              <a:off x="3585228" y="2986359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Up-Down Arrow 24">
              <a:extLst>
                <a:ext uri="{FF2B5EF4-FFF2-40B4-BE49-F238E27FC236}">
                  <a16:creationId xmlns:a16="http://schemas.microsoft.com/office/drawing/2014/main" id="{AEF9A2E8-6295-EC3B-2BC6-AB1CF1E8EC05}"/>
                </a:ext>
              </a:extLst>
            </p:cNvPr>
            <p:cNvSpPr/>
            <p:nvPr/>
          </p:nvSpPr>
          <p:spPr>
            <a:xfrm flipH="1">
              <a:off x="3685192" y="2993364"/>
              <a:ext cx="59598" cy="2161644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844572" y="411274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609368" y="423747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233716" y="4347374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844573" y="379496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835906" y="348082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835907" y="252416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835906" y="284467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238044" y="2747537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656291" y="2574956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825361" y="1532943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838012" y="3163107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342746" y="3785292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360752" y="34914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317098" y="279730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342746" y="281792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367130" y="410010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 flipV="1">
            <a:off x="7691582" y="4412189"/>
            <a:ext cx="1126138" cy="9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057401" y="3151260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280427" y="3668525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080118" y="3181137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463583" y="344482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416750" y="311925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395578" y="37730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390555" y="40718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376717" y="247937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7691582" y="2527209"/>
            <a:ext cx="1123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451211" y="2836250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351159" y="334696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220531" y="4107054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822492" y="2808383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662833" y="32826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205617" y="3460783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278076" y="2844674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10096304" y="287175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A30F0E-552D-4F29-0B73-CDE94C2F1262}"/>
              </a:ext>
            </a:extLst>
          </p:cNvPr>
          <p:cNvGrpSpPr/>
          <p:nvPr/>
        </p:nvGrpSpPr>
        <p:grpSpPr>
          <a:xfrm>
            <a:off x="7460749" y="2546115"/>
            <a:ext cx="472076" cy="1980468"/>
            <a:chOff x="3144276" y="3278986"/>
            <a:chExt cx="472076" cy="19804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72A49A-B3B0-DCEC-BE9C-AE29A4FAB55E}"/>
                </a:ext>
              </a:extLst>
            </p:cNvPr>
            <p:cNvSpPr/>
            <p:nvPr/>
          </p:nvSpPr>
          <p:spPr>
            <a:xfrm rot="16200000">
              <a:off x="2426672" y="4080184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32" name="Up-Down Arrow 31">
              <a:extLst>
                <a:ext uri="{FF2B5EF4-FFF2-40B4-BE49-F238E27FC236}">
                  <a16:creationId xmlns:a16="http://schemas.microsoft.com/office/drawing/2014/main" id="{A4E21066-291E-F6C5-5292-DCB096CB92B6}"/>
                </a:ext>
              </a:extLst>
            </p:cNvPr>
            <p:cNvSpPr/>
            <p:nvPr/>
          </p:nvSpPr>
          <p:spPr>
            <a:xfrm flipH="1">
              <a:off x="3570633" y="3278986"/>
              <a:ext cx="45719" cy="187602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1"/>
            <a:ext cx="1575531" cy="1575517"/>
            <a:chOff x="7759339" y="2724175"/>
            <a:chExt cx="1575531" cy="157551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5"/>
              <a:ext cx="333584" cy="1575517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39880" y="2678485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758114" y="1183613"/>
            <a:ext cx="4091708" cy="3119455"/>
            <a:chOff x="7792286" y="1492918"/>
            <a:chExt cx="363094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86" y="3984935"/>
              <a:ext cx="15354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415578" y="2970401"/>
              <a:ext cx="1896874" cy="245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14" y="1518341"/>
              <a:ext cx="1391748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140361"/>
              </p:ext>
            </p:extLst>
          </p:nvPr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7891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4376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EC5BA-C02F-32DC-1233-A78EBDCB8463}"/>
              </a:ext>
            </a:extLst>
          </p:cNvPr>
          <p:cNvGrpSpPr/>
          <p:nvPr/>
        </p:nvGrpSpPr>
        <p:grpSpPr>
          <a:xfrm>
            <a:off x="7658235" y="1212835"/>
            <a:ext cx="495808" cy="2931312"/>
            <a:chOff x="3151627" y="2223696"/>
            <a:chExt cx="495808" cy="2931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8C18CC-32C9-EB1F-8A36-F1644873104D}"/>
                </a:ext>
              </a:extLst>
            </p:cNvPr>
            <p:cNvSpPr/>
            <p:nvPr/>
          </p:nvSpPr>
          <p:spPr>
            <a:xfrm rot="16200000">
              <a:off x="2434023" y="331439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4" name="Up-Down Arrow 13">
              <a:extLst>
                <a:ext uri="{FF2B5EF4-FFF2-40B4-BE49-F238E27FC236}">
                  <a16:creationId xmlns:a16="http://schemas.microsoft.com/office/drawing/2014/main" id="{D13E6E6C-6EDB-3A9E-01A3-53BA60CA833D}"/>
                </a:ext>
              </a:extLst>
            </p:cNvPr>
            <p:cNvSpPr/>
            <p:nvPr/>
          </p:nvSpPr>
          <p:spPr>
            <a:xfrm flipH="1">
              <a:off x="3570632" y="2223696"/>
              <a:ext cx="76803" cy="29313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76064" y="3230790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957758" y="27773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699375" y="283840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348993" y="295825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956177" y="24723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326077" y="886936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622694" y="763651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459491" y="247888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715069" y="3115498"/>
            <a:ext cx="12841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4196862" y="1408126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3195549" y="2049280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4254085" y="141698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480855" y="274616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521061" y="245743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969680" y="668532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969680" y="1047690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975422" y="1399270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520434" y="13868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394437" y="2120121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971539" y="1775252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590510" y="102149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412101" y="175970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957758" y="2143559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553284" y="21021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459491" y="2771650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548548" y="1750867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459491" y="104691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578275" y="64406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14090" y="662728"/>
            <a:ext cx="1296487" cy="6755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93D23-B413-CDC5-40D2-0AE20E11646C}"/>
              </a:ext>
            </a:extLst>
          </p:cNvPr>
          <p:cNvGrpSpPr/>
          <p:nvPr/>
        </p:nvGrpSpPr>
        <p:grpSpPr>
          <a:xfrm>
            <a:off x="3483257" y="668532"/>
            <a:ext cx="473054" cy="2430219"/>
            <a:chOff x="3143297" y="2724789"/>
            <a:chExt cx="473054" cy="24302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B5655E-CB06-5114-E8D9-7D42ACA2E2A4}"/>
                </a:ext>
              </a:extLst>
            </p:cNvPr>
            <p:cNvSpPr/>
            <p:nvPr/>
          </p:nvSpPr>
          <p:spPr>
            <a:xfrm rot="16200000">
              <a:off x="2425693" y="3679326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3" name="Up-Down Arrow 12">
              <a:extLst>
                <a:ext uri="{FF2B5EF4-FFF2-40B4-BE49-F238E27FC236}">
                  <a16:creationId xmlns:a16="http://schemas.microsoft.com/office/drawing/2014/main" id="{236A28DB-66FF-760C-1F5C-98CCADB8C655}"/>
                </a:ext>
              </a:extLst>
            </p:cNvPr>
            <p:cNvSpPr/>
            <p:nvPr/>
          </p:nvSpPr>
          <p:spPr>
            <a:xfrm flipH="1">
              <a:off x="3570632" y="2724789"/>
              <a:ext cx="45719" cy="243021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/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73503</TotalTime>
  <Words>14293</Words>
  <Application>Microsoft Macintosh PowerPoint</Application>
  <PresentationFormat>Widescreen</PresentationFormat>
  <Paragraphs>2935</Paragraphs>
  <Slides>69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Registers: Rules For Use</vt:lpstr>
      <vt:lpstr>Return Value and Passing Parameters to Functions (Four parameters or less)</vt:lpstr>
      <vt:lpstr>Return Value and Passing Parameters to Functions (Four parameters or less)</vt:lpstr>
      <vt:lpstr>Register Arguments and Return Values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Accessing Pointers (argv) in ARM assembly</vt:lpstr>
      <vt:lpstr>Allocating Space For Locals on the Stack</vt:lpstr>
      <vt:lpstr>Review Variables:  Size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3118</cp:revision>
  <cp:lastPrinted>2022-11-10T18:36:43Z</cp:lastPrinted>
  <dcterms:created xsi:type="dcterms:W3CDTF">2018-10-05T16:35:28Z</dcterms:created>
  <dcterms:modified xsi:type="dcterms:W3CDTF">2024-05-31T21:43:02Z</dcterms:modified>
  <cp:category/>
</cp:coreProperties>
</file>