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1"/>
  </p:sldMasterIdLst>
  <p:notesMasterIdLst>
    <p:notesMasterId r:id="rId33"/>
  </p:notesMasterIdLst>
  <p:handoutMasterIdLst>
    <p:handoutMasterId r:id="rId34"/>
  </p:handoutMasterIdLst>
  <p:sldIdLst>
    <p:sldId id="3013" r:id="rId2"/>
    <p:sldId id="3107" r:id="rId3"/>
    <p:sldId id="3096" r:id="rId4"/>
    <p:sldId id="3121" r:id="rId5"/>
    <p:sldId id="3067" r:id="rId6"/>
    <p:sldId id="2824" r:id="rId7"/>
    <p:sldId id="2863" r:id="rId8"/>
    <p:sldId id="3068" r:id="rId9"/>
    <p:sldId id="3081" r:id="rId10"/>
    <p:sldId id="3069" r:id="rId11"/>
    <p:sldId id="3091" r:id="rId12"/>
    <p:sldId id="3078" r:id="rId13"/>
    <p:sldId id="3070" r:id="rId14"/>
    <p:sldId id="3108" r:id="rId15"/>
    <p:sldId id="3113" r:id="rId16"/>
    <p:sldId id="3083" r:id="rId17"/>
    <p:sldId id="3118" r:id="rId18"/>
    <p:sldId id="3112" r:id="rId19"/>
    <p:sldId id="3092" r:id="rId20"/>
    <p:sldId id="3093" r:id="rId21"/>
    <p:sldId id="3114" r:id="rId22"/>
    <p:sldId id="2840" r:id="rId23"/>
    <p:sldId id="3033" r:id="rId24"/>
    <p:sldId id="2559" r:id="rId25"/>
    <p:sldId id="3085" r:id="rId26"/>
    <p:sldId id="3119" r:id="rId27"/>
    <p:sldId id="3115" r:id="rId28"/>
    <p:sldId id="3106" r:id="rId29"/>
    <p:sldId id="3105" r:id="rId30"/>
    <p:sldId id="3090" r:id="rId31"/>
    <p:sldId id="308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895B"/>
    <a:srgbClr val="F3753F"/>
    <a:srgbClr val="F37440"/>
    <a:srgbClr val="F3E9D5"/>
    <a:srgbClr val="738260"/>
    <a:srgbClr val="788965"/>
    <a:srgbClr val="D0D0D0"/>
    <a:srgbClr val="D3D3D3"/>
    <a:srgbClr val="D8D8D8"/>
    <a:srgbClr val="DCD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38"/>
    <p:restoredTop sz="96215"/>
  </p:normalViewPr>
  <p:slideViewPr>
    <p:cSldViewPr snapToGrid="0" snapToObjects="1">
      <p:cViewPr varScale="1">
        <p:scale>
          <a:sx n="138" d="100"/>
          <a:sy n="138" d="100"/>
        </p:scale>
        <p:origin x="200" y="688"/>
      </p:cViewPr>
      <p:guideLst>
        <p:guide orient="horz" pos="2136"/>
        <p:guide pos="3840"/>
      </p:guideLst>
    </p:cSldViewPr>
  </p:slideViewPr>
  <p:outlineViewPr>
    <p:cViewPr>
      <p:scale>
        <a:sx n="33" d="100"/>
        <a:sy n="33" d="100"/>
      </p:scale>
      <p:origin x="0" y="-1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143" d="100"/>
          <a:sy n="143" d="100"/>
        </p:scale>
        <p:origin x="6760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5/31/24</a:t>
            </a:fld>
            <a:endParaRPr lang="en-US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5/31/24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46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053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DCFA53-E6C0-FD4E-82A8-4284543D796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99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calibrating global data center energy-use estimates | Science">
            <a:extLst>
              <a:ext uri="{FF2B5EF4-FFF2-40B4-BE49-F238E27FC236}">
                <a16:creationId xmlns:a16="http://schemas.microsoft.com/office/drawing/2014/main" id="{5DA5E66C-D8AA-714D-5279-EF3A3BEC544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1528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Descriptio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CE69F076-E5A4-8649-9256-A017674C48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6741" y="3683276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C1FF28EB-1C03-C244-8DB5-F43F19BFAA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08199" y="3683276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C4A33F0C-2A4A-C44C-8AED-C993C2AD447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29657" y="3683276"/>
            <a:ext cx="3273426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4FAB04-B57D-404F-994F-1800028DAD8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6741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AFCC7F69-FFA1-3542-890F-D40A1F2C95C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07246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/>
              <a:t>Drag image here or click the icon to prompt image insert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0835A66D-ABBD-FD48-B00D-86E260F0114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7829657" y="2052471"/>
            <a:ext cx="2422978" cy="16251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accent2"/>
                </a:solidFill>
              </a:defRPr>
            </a:lvl1pPr>
          </a:lstStyle>
          <a:p>
            <a:r>
              <a:rPr lang="en-US"/>
              <a:t>Drag image here or click the icon to prompt image insert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96DDA35-21BC-254F-BE07-6B2D68F127A2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87375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779E0CB-EA55-D645-8276-3397462D86F4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4208089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76E58CC-E290-3741-9EE5-12B900DC062A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7829658" y="4060920"/>
            <a:ext cx="3273425" cy="2149379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BF0A7E6C-F96D-174D-AA27-A836523FA9D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213005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 process 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uppieren 6">
            <a:extLst>
              <a:ext uri="{FF2B5EF4-FFF2-40B4-BE49-F238E27FC236}">
                <a16:creationId xmlns:a16="http://schemas.microsoft.com/office/drawing/2014/main" id="{0E350D8E-F3C0-CA4B-AAEA-810E02ADAD8E}"/>
              </a:ext>
            </a:extLst>
          </p:cNvPr>
          <p:cNvGrpSpPr/>
          <p:nvPr userDrawn="1"/>
        </p:nvGrpSpPr>
        <p:grpSpPr>
          <a:xfrm>
            <a:off x="587877" y="2056686"/>
            <a:ext cx="10480915" cy="4148046"/>
            <a:chOff x="540000" y="1618968"/>
            <a:chExt cx="11263321" cy="4457700"/>
          </a:xfrm>
        </p:grpSpPr>
        <p:grpSp>
          <p:nvGrpSpPr>
            <p:cNvPr id="72" name="TIMELINE">
              <a:extLst>
                <a:ext uri="{FF2B5EF4-FFF2-40B4-BE49-F238E27FC236}">
                  <a16:creationId xmlns:a16="http://schemas.microsoft.com/office/drawing/2014/main" id="{C1D6EE86-9A6C-0F45-BE85-2AFA67CD214C}"/>
                </a:ext>
              </a:extLst>
            </p:cNvPr>
            <p:cNvGrpSpPr/>
            <p:nvPr/>
          </p:nvGrpSpPr>
          <p:grpSpPr bwMode="gray">
            <a:xfrm>
              <a:off x="540000" y="3591297"/>
              <a:ext cx="11263321" cy="520049"/>
              <a:chOff x="540000" y="3400125"/>
              <a:chExt cx="11263321" cy="520049"/>
            </a:xfrm>
          </p:grpSpPr>
          <p:sp>
            <p:nvSpPr>
              <p:cNvPr id="79" name="Arrow 1">
                <a:extLst>
                  <a:ext uri="{FF2B5EF4-FFF2-40B4-BE49-F238E27FC236}">
                    <a16:creationId xmlns:a16="http://schemas.microsoft.com/office/drawing/2014/main" id="{6CBC12B2-7E56-1845-BB60-CFBF6136377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540000" y="3400126"/>
                <a:ext cx="2088517" cy="520048"/>
              </a:xfrm>
              <a:prstGeom prst="homePlate">
                <a:avLst>
                  <a:gd name="adj" fmla="val 36314"/>
                </a:avLst>
              </a:prstGeom>
              <a:solidFill>
                <a:schemeClr val="tx1">
                  <a:lumMod val="20000"/>
                  <a:lumOff val="8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1</a:t>
                </a:r>
              </a:p>
            </p:txBody>
          </p:sp>
          <p:sp>
            <p:nvSpPr>
              <p:cNvPr id="80" name="Arrow 2">
                <a:extLst>
                  <a:ext uri="{FF2B5EF4-FFF2-40B4-BE49-F238E27FC236}">
                    <a16:creationId xmlns:a16="http://schemas.microsoft.com/office/drawing/2014/main" id="{B4A6569F-2922-DF4A-B892-DEACBC59565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374960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40000"/>
                  <a:lumOff val="6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2</a:t>
                </a:r>
              </a:p>
            </p:txBody>
          </p:sp>
          <p:sp>
            <p:nvSpPr>
              <p:cNvPr id="81" name="Arrow 3">
                <a:extLst>
                  <a:ext uri="{FF2B5EF4-FFF2-40B4-BE49-F238E27FC236}">
                    <a16:creationId xmlns:a16="http://schemas.microsoft.com/office/drawing/2014/main" id="{46B5FD33-6012-3B48-AD49-306382B33E7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>
                <a:off x="4209922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60000"/>
                  <a:lumOff val="40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tx2"/>
                    </a:solidFill>
                    <a:cs typeface="Arial" charset="0"/>
                  </a:rPr>
                  <a:t>STEP 3</a:t>
                </a:r>
              </a:p>
            </p:txBody>
          </p:sp>
          <p:sp>
            <p:nvSpPr>
              <p:cNvPr id="82" name="Arrow 4">
                <a:extLst>
                  <a:ext uri="{FF2B5EF4-FFF2-40B4-BE49-F238E27FC236}">
                    <a16:creationId xmlns:a16="http://schemas.microsoft.com/office/drawing/2014/main" id="{4BBD97CF-C378-C447-97A9-6453F083952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6044882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4</a:t>
                </a:r>
              </a:p>
            </p:txBody>
          </p:sp>
          <p:sp>
            <p:nvSpPr>
              <p:cNvPr id="83" name="Arrow 5">
                <a:extLst>
                  <a:ext uri="{FF2B5EF4-FFF2-40B4-BE49-F238E27FC236}">
                    <a16:creationId xmlns:a16="http://schemas.microsoft.com/office/drawing/2014/main" id="{4E377499-6375-3D42-B65B-67CCC1FE407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7879844" y="3400126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1">
                  <a:lumMod val="75000"/>
                </a:schemeClr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5</a:t>
                </a:r>
              </a:p>
            </p:txBody>
          </p:sp>
          <p:sp>
            <p:nvSpPr>
              <p:cNvPr id="84" name="Arrow 6">
                <a:extLst>
                  <a:ext uri="{FF2B5EF4-FFF2-40B4-BE49-F238E27FC236}">
                    <a16:creationId xmlns:a16="http://schemas.microsoft.com/office/drawing/2014/main" id="{F89FBF72-02DE-CB41-B801-D1CD5371B60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9714804" y="3400125"/>
                <a:ext cx="2088517" cy="520048"/>
              </a:xfrm>
              <a:prstGeom prst="chevron">
                <a:avLst>
                  <a:gd name="adj" fmla="val 35094"/>
                </a:avLst>
              </a:prstGeom>
              <a:solidFill>
                <a:schemeClr val="tx2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lIns="216000" tIns="108000" rIns="108000" bIns="108000" anchor="ctr">
                <a:noAutofit/>
              </a:bodyPr>
              <a:lstStyle/>
              <a:p>
                <a:pPr defTabSz="601266" eaLnBrk="0" hangingPunct="0"/>
                <a:r>
                  <a:rPr lang="en-US" sz="1500" b="1">
                    <a:solidFill>
                      <a:schemeClr val="bg1"/>
                    </a:solidFill>
                    <a:cs typeface="Arial" charset="0"/>
                  </a:rPr>
                  <a:t>STEP 6</a:t>
                </a:r>
              </a:p>
            </p:txBody>
          </p:sp>
        </p:grpSp>
        <p:sp>
          <p:nvSpPr>
            <p:cNvPr id="73" name="Line">
              <a:extLst>
                <a:ext uri="{FF2B5EF4-FFF2-40B4-BE49-F238E27FC236}">
                  <a16:creationId xmlns:a16="http://schemas.microsoft.com/office/drawing/2014/main" id="{B61DAF7C-F5FA-CA4D-9673-327185B46F53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540000" y="1618968"/>
              <a:ext cx="0" cy="1704203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4" name="Line">
              <a:extLst>
                <a:ext uri="{FF2B5EF4-FFF2-40B4-BE49-F238E27FC236}">
                  <a16:creationId xmlns:a16="http://schemas.microsoft.com/office/drawing/2014/main" id="{E9B19F07-92B6-5C42-ABB9-F674CE75A242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2374962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5" name="Line">
              <a:extLst>
                <a:ext uri="{FF2B5EF4-FFF2-40B4-BE49-F238E27FC236}">
                  <a16:creationId xmlns:a16="http://schemas.microsoft.com/office/drawing/2014/main" id="{35FCBCBC-F2B9-3543-A9DD-F8CD7B74C5D1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4209922" y="1618969"/>
              <a:ext cx="0" cy="170420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6" name="Line">
              <a:extLst>
                <a:ext uri="{FF2B5EF4-FFF2-40B4-BE49-F238E27FC236}">
                  <a16:creationId xmlns:a16="http://schemas.microsoft.com/office/drawing/2014/main" id="{68DD63D8-FB93-F845-B7A1-AC1EF3EADD6F}"/>
                </a:ext>
              </a:extLst>
            </p:cNvPr>
            <p:cNvSpPr>
              <a:spLocks noChangeShapeType="1"/>
            </p:cNvSpPr>
            <p:nvPr userDrawn="1"/>
          </p:nvSpPr>
          <p:spPr bwMode="gray">
            <a:xfrm flipV="1">
              <a:off x="7879844" y="1618969"/>
              <a:ext cx="0" cy="1704202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7" name="Line">
              <a:extLst>
                <a:ext uri="{FF2B5EF4-FFF2-40B4-BE49-F238E27FC236}">
                  <a16:creationId xmlns:a16="http://schemas.microsoft.com/office/drawing/2014/main" id="{20FC4EF6-A10C-9A46-B66D-5AE14AA1F8B9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6044883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  <p:sp>
          <p:nvSpPr>
            <p:cNvPr id="78" name="Line">
              <a:extLst>
                <a:ext uri="{FF2B5EF4-FFF2-40B4-BE49-F238E27FC236}">
                  <a16:creationId xmlns:a16="http://schemas.microsoft.com/office/drawing/2014/main" id="{B53E7C68-5F8A-074A-8FEF-5E5D36086A2B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9714804" y="4381572"/>
              <a:ext cx="0" cy="1695096"/>
            </a:xfrm>
            <a:prstGeom prst="line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lIns="0" tIns="0" rIns="0" bIns="0">
              <a:noAutofit/>
            </a:bodyPr>
            <a:lstStyle/>
            <a:p>
              <a:endParaRPr lang="en-US" sz="1050">
                <a:solidFill>
                  <a:schemeClr val="accent4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07375-C0EA-E340-A9AC-A77865E20F6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8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6F15CF82-2CD0-2E4F-B34F-AC86E00A5A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041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6" name="Text Placeholder 3">
            <a:extLst>
              <a:ext uri="{FF2B5EF4-FFF2-40B4-BE49-F238E27FC236}">
                <a16:creationId xmlns:a16="http://schemas.microsoft.com/office/drawing/2014/main" id="{F4B466D3-DE16-C74A-9FA5-31292178F9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420477" y="2057400"/>
            <a:ext cx="1943438" cy="141605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7" name="Text Placeholder 3">
            <a:extLst>
              <a:ext uri="{FF2B5EF4-FFF2-40B4-BE49-F238E27FC236}">
                <a16:creationId xmlns:a16="http://schemas.microsoft.com/office/drawing/2014/main" id="{AD72481F-6EA1-0D47-A9D4-5D946615D3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150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3052959B-018D-4545-8E2B-93429D9EB3F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13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69" name="Text Placeholder 3">
            <a:extLst>
              <a:ext uri="{FF2B5EF4-FFF2-40B4-BE49-F238E27FC236}">
                <a16:creationId xmlns:a16="http://schemas.microsoft.com/office/drawing/2014/main" id="{639A20CE-0D6D-EA4E-997F-B0B0A659F90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47677" y="4762500"/>
            <a:ext cx="1943438" cy="14160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lnSpc>
                <a:spcPct val="90000"/>
              </a:lnSpc>
              <a:spcAft>
                <a:spcPts val="750"/>
              </a:spcAft>
              <a:buNone/>
              <a:defRPr sz="1600" b="0">
                <a:solidFill>
                  <a:srgbClr val="737373"/>
                </a:solidFill>
              </a:defRPr>
            </a:lvl1pPr>
            <a:lvl2pPr marL="457200" indent="0">
              <a:buNone/>
              <a:defRPr sz="1600"/>
            </a:lvl2pPr>
          </a:lstStyle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2000" b="1" dirty="0">
                <a:solidFill>
                  <a:srgbClr val="3C3C3B"/>
                </a:solidFill>
              </a:rPr>
              <a:t>Description</a:t>
            </a:r>
          </a:p>
          <a:p>
            <a:pPr>
              <a:lnSpc>
                <a:spcPct val="90000"/>
              </a:lnSpc>
              <a:spcAft>
                <a:spcPts val="750"/>
              </a:spcAft>
            </a:pPr>
            <a:r>
              <a:rPr lang="en-US" sz="1600" dirty="0">
                <a:solidFill>
                  <a:srgbClr val="3C3C3B"/>
                </a:solidFill>
              </a:rPr>
              <a:t>This is a placeholder text. </a:t>
            </a:r>
          </a:p>
        </p:txBody>
      </p:sp>
      <p:sp>
        <p:nvSpPr>
          <p:cNvPr id="85" name="Text Placeholder 12">
            <a:extLst>
              <a:ext uri="{FF2B5EF4-FFF2-40B4-BE49-F238E27FC236}">
                <a16:creationId xmlns:a16="http://schemas.microsoft.com/office/drawing/2014/main" id="{03E96EA5-1DA7-594B-95A9-739E8D4F5F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6740" y="1120581"/>
            <a:ext cx="10516342" cy="4796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25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Subtitle Placeholder</a:t>
            </a:r>
          </a:p>
        </p:txBody>
      </p:sp>
    </p:spTree>
    <p:extLst>
      <p:ext uri="{BB962C8B-B14F-4D97-AF65-F5344CB8AC3E}">
        <p14:creationId xmlns:p14="http://schemas.microsoft.com/office/powerpoint/2010/main" val="4085288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C7F7CF2-A577-2546-9316-0CC2160E4A6F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F2EC81-72AE-A74F-A934-235E12C98EA9}"/>
              </a:ext>
            </a:extLst>
          </p:cNvPr>
          <p:cNvSpPr/>
          <p:nvPr userDrawn="1"/>
        </p:nvSpPr>
        <p:spPr>
          <a:xfrm>
            <a:off x="439386" y="6377048"/>
            <a:ext cx="415389" cy="308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231912-DD3F-DA41-B87E-CFF4C88B787B}"/>
              </a:ext>
            </a:extLst>
          </p:cNvPr>
          <p:cNvSpPr/>
          <p:nvPr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EA93CFA-D12D-1748-9E4C-3BBC9D29AA4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00774" y="5441338"/>
            <a:ext cx="1787250" cy="3393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0299BF-3553-784B-AB74-5F461FA0CDB4}"/>
              </a:ext>
            </a:extLst>
          </p:cNvPr>
          <p:cNvSpPr txBox="1"/>
          <p:nvPr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0">
                <a:solidFill>
                  <a:schemeClr val="accent1"/>
                </a:solidFill>
              </a:rPr>
              <a:t>Thank you.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A0EDCA-D6E9-4749-ADC1-6D9106036384}"/>
              </a:ext>
            </a:extLst>
          </p:cNvPr>
          <p:cNvSpPr txBox="1"/>
          <p:nvPr/>
        </p:nvSpPr>
        <p:spPr>
          <a:xfrm>
            <a:off x="-3200" y="5992626"/>
            <a:ext cx="12195200" cy="294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©2018 Teradata</a:t>
            </a:r>
            <a:endParaRPr lang="en-US" sz="1000" b="1">
              <a:solidFill>
                <a:schemeClr val="bg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A011A7-DFB2-DB44-9E1C-CC59AB0FCB81}"/>
              </a:ext>
            </a:extLst>
          </p:cNvPr>
          <p:cNvSpPr/>
          <p:nvPr userDrawn="1"/>
        </p:nvSpPr>
        <p:spPr>
          <a:xfrm>
            <a:off x="311727" y="310394"/>
            <a:ext cx="11565346" cy="6235879"/>
          </a:xfrm>
          <a:prstGeom prst="rect">
            <a:avLst/>
          </a:prstGeom>
          <a:solidFill>
            <a:srgbClr val="3949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0CA0D1-A0A5-134A-8AB5-0B7C7F583103}"/>
              </a:ext>
            </a:extLst>
          </p:cNvPr>
          <p:cNvSpPr txBox="1"/>
          <p:nvPr userDrawn="1"/>
        </p:nvSpPr>
        <p:spPr>
          <a:xfrm>
            <a:off x="-1" y="3148520"/>
            <a:ext cx="121888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chemeClr val="accent1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4028066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gu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0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1867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0" y="3035047"/>
            <a:ext cx="12192000" cy="787908"/>
          </a:xfrm>
          <a:solidFill>
            <a:schemeClr val="accent1">
              <a:alpha val="90000"/>
            </a:schemeClr>
          </a:solidFill>
        </p:spPr>
        <p:txBody>
          <a:bodyPr wrap="square" lIns="182880" tIns="182880" rIns="182880" bIns="182880" anchor="ctr" anchorCtr="0">
            <a:spAutoFit/>
          </a:bodyPr>
          <a:lstStyle>
            <a:lvl1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tabLst/>
              <a:defRPr sz="3200" b="1">
                <a:solidFill>
                  <a:schemeClr val="bg1"/>
                </a:solidFill>
              </a:defRPr>
            </a:lvl1pPr>
            <a:lvl2pPr marL="0" indent="0" algn="ctr">
              <a:lnSpc>
                <a:spcPct val="85000"/>
              </a:lnSpc>
              <a:spcBef>
                <a:spcPts val="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2400" b="1">
                <a:solidFill>
                  <a:schemeClr val="bg1"/>
                </a:solidFill>
              </a:defRPr>
            </a:lvl2pPr>
            <a:lvl3pPr marL="0" indent="0" algn="ctr">
              <a:lnSpc>
                <a:spcPct val="85000"/>
              </a:lnSpc>
              <a:spcBef>
                <a:spcPts val="800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1">
                <a:solidFill>
                  <a:schemeClr val="bg1"/>
                </a:solidFill>
              </a:defRPr>
            </a:lvl3pPr>
            <a:lvl4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4pPr>
            <a:lvl5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5pPr>
            <a:lvl6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6pPr>
            <a:lvl7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7pPr>
            <a:lvl8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8pPr>
            <a:lvl9pPr marL="0" indent="0" algn="ctr">
              <a:lnSpc>
                <a:spcPct val="85000"/>
              </a:lnSpc>
              <a:spcBef>
                <a:spcPts val="267"/>
              </a:spcBef>
              <a:spcAft>
                <a:spcPts val="267"/>
              </a:spcAft>
              <a:buFont typeface="Arial" panose="020B0604020202020204" pitchFamily="34" charset="0"/>
              <a:buChar char="​"/>
              <a:defRPr sz="1867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84361870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454273"/>
            <a:ext cx="4114800" cy="16927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FB5B278-83B7-3046-8766-F3AC294D9E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421" y="119999"/>
            <a:ext cx="10515600" cy="71529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ECB34F34-D933-FF46-BAD3-AA030BFB1D7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7375" y="973015"/>
            <a:ext cx="6988175" cy="523728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4081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B206701-FB2B-2243-9AF5-4D541356F370}"/>
              </a:ext>
            </a:extLst>
          </p:cNvPr>
          <p:cNvSpPr/>
          <p:nvPr userDrawn="1"/>
        </p:nvSpPr>
        <p:spPr>
          <a:xfrm>
            <a:off x="10345571" y="6308522"/>
            <a:ext cx="1214651" cy="327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19C70DF3-C46A-0C4F-9EE9-A292209A159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600200"/>
            <a:ext cx="6988175" cy="46101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6987433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2D2736-BFBA-BB47-995A-EF5AB50AE88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55013" y="293688"/>
            <a:ext cx="3532187" cy="625475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1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Drag image here or click the icon to prompt image insert</a:t>
            </a:r>
          </a:p>
        </p:txBody>
      </p:sp>
    </p:spTree>
    <p:extLst>
      <p:ext uri="{BB962C8B-B14F-4D97-AF65-F5344CB8AC3E}">
        <p14:creationId xmlns:p14="http://schemas.microsoft.com/office/powerpoint/2010/main" val="793727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914400"/>
            <a:ext cx="11331909" cy="52959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6577" y="79997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254369"/>
            <a:ext cx="5007082" cy="4955931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301262"/>
            <a:ext cx="5007082" cy="49084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429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6B53C7-6C8A-EF4D-991C-96328DBE6FA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5788" y="1301262"/>
            <a:ext cx="11066950" cy="490903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788" y="130703"/>
            <a:ext cx="11020058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2 Columns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876AF9-4E67-6742-A567-9D6633A6E7E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095999" y="1383322"/>
            <a:ext cx="5010912" cy="48269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8B4DA-5AC5-7B4B-BB18-DF4B84C5309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5788" y="1383323"/>
            <a:ext cx="5010912" cy="482697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1311" y="130704"/>
            <a:ext cx="10515600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br>
              <a:rPr lang="en-US" dirty="0"/>
            </a:br>
            <a:r>
              <a:rPr lang="en-US" dirty="0"/>
              <a:t>Multiple Line Header Sample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28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ACDF3-7909-7F4D-9ED4-6F2AFF5FE89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87375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A41B34-1B59-0E48-A253-A7B35CA14A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Page Title Placeholder </a:t>
            </a:r>
            <a:endParaRPr lang="en-US" dirty="0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71B82E3-D306-D645-8BF6-703EE52D663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208144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256D42C-B49D-8445-B1DA-DD261C5504E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829657" y="1729154"/>
            <a:ext cx="3273425" cy="4481146"/>
          </a:xfrm>
        </p:spPr>
        <p:txBody>
          <a:bodyPr/>
          <a:lstStyle>
            <a:lvl1pPr marL="230188" indent="-230188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1800">
                <a:solidFill>
                  <a:schemeClr val="accent2"/>
                </a:solidFill>
              </a:defRPr>
            </a:lvl1pPr>
            <a:lvl2pPr marL="461963" indent="-222250">
              <a:lnSpc>
                <a:spcPct val="90000"/>
              </a:lnSpc>
              <a:spcBef>
                <a:spcPts val="500"/>
              </a:spcBef>
              <a:tabLst/>
              <a:defRPr sz="1800">
                <a:solidFill>
                  <a:schemeClr val="accent2"/>
                </a:solidFill>
              </a:defRPr>
            </a:lvl2pPr>
            <a:lvl3pPr marL="690563" indent="-177800">
              <a:lnSpc>
                <a:spcPct val="90000"/>
              </a:lnSpc>
              <a:spcBef>
                <a:spcPts val="500"/>
              </a:spcBef>
              <a:tabLst/>
              <a:defRPr>
                <a:solidFill>
                  <a:schemeClr val="accent2"/>
                </a:solidFill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EDBF9AF2-FEB3-7349-9371-958557A5E5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375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6213987E-622A-AB46-832A-1833AAF9D7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08254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1B69AF3B-2FA6-3642-B6BE-BC6255BD16B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29133" y="1303491"/>
            <a:ext cx="3273315" cy="3719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  <a:lvl3pPr marL="914400" indent="0">
              <a:buFont typeface="Arial" panose="020B0604020202020204" pitchFamily="34" charset="0"/>
              <a:buNone/>
              <a:defRPr/>
            </a:lvl3pPr>
            <a:lvl4pPr marL="1371600" indent="0">
              <a:buFont typeface="Arial" panose="020B0604020202020204" pitchFamily="34" charset="0"/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 Title</a:t>
            </a:r>
          </a:p>
        </p:txBody>
      </p:sp>
    </p:spTree>
    <p:extLst>
      <p:ext uri="{BB962C8B-B14F-4D97-AF65-F5344CB8AC3E}">
        <p14:creationId xmlns:p14="http://schemas.microsoft.com/office/powerpoint/2010/main" val="291753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750" y="212738"/>
            <a:ext cx="11049203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87720" y="6540193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131277"/>
            <a:ext cx="10971472" cy="5315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165451" y="6593503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8" r:id="rId2"/>
    <p:sldLayoutId id="2147483769" r:id="rId3"/>
    <p:sldLayoutId id="2147483774" r:id="rId4"/>
    <p:sldLayoutId id="2147483794" r:id="rId5"/>
    <p:sldLayoutId id="2147483773" r:id="rId6"/>
    <p:sldLayoutId id="2147483795" r:id="rId7"/>
    <p:sldLayoutId id="2147483796" r:id="rId8"/>
    <p:sldLayoutId id="2147483778" r:id="rId9"/>
    <p:sldLayoutId id="2147483779" r:id="rId10"/>
    <p:sldLayoutId id="2147483790" r:id="rId11"/>
    <p:sldLayoutId id="2147483793" r:id="rId12"/>
    <p:sldLayoutId id="2147483797" r:id="rId13"/>
    <p:sldLayoutId id="2147483798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21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9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accent2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700" kern="120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8E025F6-E6BF-0E4A-A4D3-1166BBF5190C}"/>
              </a:ext>
            </a:extLst>
          </p:cNvPr>
          <p:cNvSpPr txBox="1">
            <a:spLocks/>
          </p:cNvSpPr>
          <p:nvPr/>
        </p:nvSpPr>
        <p:spPr>
          <a:xfrm>
            <a:off x="4367983" y="106104"/>
            <a:ext cx="3065293" cy="529901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bg1"/>
                </a:solidFill>
              </a:rPr>
              <a:t>UCSD CSE 30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E174D66-3123-D045-B072-4840BB2339BA}"/>
              </a:ext>
            </a:extLst>
          </p:cNvPr>
          <p:cNvSpPr txBox="1">
            <a:spLocks/>
          </p:cNvSpPr>
          <p:nvPr/>
        </p:nvSpPr>
        <p:spPr>
          <a:xfrm>
            <a:off x="132080" y="6312861"/>
            <a:ext cx="1872474" cy="439035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bg1"/>
                </a:solidFill>
              </a:rPr>
              <a:t>Keith Muller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BE1A69CC-8F22-AB43-93CF-012DCF287252}"/>
              </a:ext>
            </a:extLst>
          </p:cNvPr>
          <p:cNvSpPr txBox="1">
            <a:spLocks/>
          </p:cNvSpPr>
          <p:nvPr/>
        </p:nvSpPr>
        <p:spPr>
          <a:xfrm>
            <a:off x="2209624" y="831304"/>
            <a:ext cx="7382010" cy="439035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Computer Organization and Systems Programming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3B7A0EB-E952-534D-AB9C-66F390770BCB}"/>
              </a:ext>
            </a:extLst>
          </p:cNvPr>
          <p:cNvSpPr txBox="1">
            <a:spLocks/>
          </p:cNvSpPr>
          <p:nvPr/>
        </p:nvSpPr>
        <p:spPr>
          <a:xfrm>
            <a:off x="47766" y="106104"/>
            <a:ext cx="1543709" cy="283363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buNone/>
            </a:pPr>
            <a:r>
              <a:rPr lang="en-US" sz="1400" dirty="0">
                <a:solidFill>
                  <a:schemeClr val="bg1"/>
                </a:solidFill>
              </a:rPr>
              <a:t>Version 2.13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DE8581D4-3240-B84B-B927-EFFED5BE8CCD}"/>
              </a:ext>
            </a:extLst>
          </p:cNvPr>
          <p:cNvSpPr txBox="1">
            <a:spLocks/>
          </p:cNvSpPr>
          <p:nvPr/>
        </p:nvSpPr>
        <p:spPr>
          <a:xfrm>
            <a:off x="4821678" y="1461015"/>
            <a:ext cx="1972526" cy="439035"/>
          </a:xfrm>
          <a:prstGeom prst="rect">
            <a:avLst/>
          </a:prstGeom>
          <a:solidFill>
            <a:schemeClr val="accent1">
              <a:alpha val="82000"/>
            </a:schemeClr>
          </a:solidFill>
          <a:ln w="19050">
            <a:solidFill>
              <a:schemeClr val="bg1"/>
            </a:solidFill>
          </a:ln>
        </p:spPr>
        <p:txBody>
          <a:bodyPr/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bg1"/>
                </a:solidFill>
              </a:rPr>
              <a:t>Lecture - 18</a:t>
            </a:r>
          </a:p>
        </p:txBody>
      </p:sp>
    </p:spTree>
    <p:extLst>
      <p:ext uri="{BB962C8B-B14F-4D97-AF65-F5344CB8AC3E}">
        <p14:creationId xmlns:p14="http://schemas.microsoft.com/office/powerpoint/2010/main" val="2815795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60" y="88992"/>
            <a:ext cx="7331243" cy="261908"/>
          </a:xfrm>
        </p:spPr>
        <p:txBody>
          <a:bodyPr/>
          <a:lstStyle/>
          <a:p>
            <a:r>
              <a:rPr lang="en-US" sz="2000" dirty="0"/>
              <a:t>Best Practice: Assembler Generated FP Distance Table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5FE914E9-E25C-7042-76C9-66FEC058098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62920" y="4104248"/>
            <a:ext cx="11364858" cy="2536712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For each </a:t>
            </a:r>
            <a:r>
              <a:rPr lang="en-US" sz="1600" dirty="0">
                <a:solidFill>
                  <a:srgbClr val="0070C0"/>
                </a:solidFill>
              </a:rPr>
              <a:t>stack variable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7030A0"/>
                </a:solidFill>
              </a:rPr>
              <a:t>create a .</a:t>
            </a:r>
            <a:r>
              <a:rPr lang="en-US" sz="1600" dirty="0" err="1">
                <a:solidFill>
                  <a:srgbClr val="7030A0"/>
                </a:solidFill>
              </a:rPr>
              <a:t>equ</a:t>
            </a:r>
            <a:r>
              <a:rPr lang="en-US" sz="1600" dirty="0">
                <a:solidFill>
                  <a:srgbClr val="7030A0"/>
                </a:solidFill>
              </a:rPr>
              <a:t> symbol </a:t>
            </a:r>
            <a:r>
              <a:rPr lang="en-US" sz="1600" dirty="0"/>
              <a:t>whose </a:t>
            </a:r>
            <a:r>
              <a:rPr lang="en-US" sz="1600" dirty="0">
                <a:solidFill>
                  <a:srgbClr val="2C895B"/>
                </a:solidFill>
              </a:rPr>
              <a:t>value is the distance in bytes from the FP </a:t>
            </a:r>
            <a:r>
              <a:rPr lang="en-US" sz="1600" dirty="0"/>
              <a:t>after the </a:t>
            </a:r>
            <a:r>
              <a:rPr lang="en-US" sz="1600" dirty="0">
                <a:solidFill>
                  <a:schemeClr val="accent5"/>
                </a:solidFill>
              </a:rPr>
              <a:t>prologue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After the last variable add a name PAD for the size of the frame padding (if any). if no padding, PAD will be set to the same value as the variable above it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The </a:t>
            </a:r>
            <a:r>
              <a:rPr lang="en-US" sz="1600" dirty="0">
                <a:solidFill>
                  <a:srgbClr val="2C895B"/>
                </a:solidFill>
              </a:rPr>
              <a:t>value of the symbol </a:t>
            </a:r>
            <a:r>
              <a:rPr lang="en-US" sz="1600" dirty="0"/>
              <a:t>is an </a:t>
            </a:r>
            <a:r>
              <a:rPr lang="en-US" sz="1600" dirty="0">
                <a:solidFill>
                  <a:schemeClr val="accent1"/>
                </a:solidFill>
              </a:rPr>
              <a:t>expression that calculates the distance from the FP </a:t>
            </a:r>
            <a:r>
              <a:rPr lang="en-US" sz="1600" dirty="0"/>
              <a:t>based on the distance of the variable above it on the stack. The first variable will use SP_OFF as the starting distance</a:t>
            </a:r>
          </a:p>
          <a:p>
            <a:pPr marL="342900" lvl="1" indent="0">
              <a:buNone/>
            </a:pPr>
            <a:r>
              <a:rPr lang="en-US" sz="1600" b="1" dirty="0">
                <a:solidFill>
                  <a:srgbClr val="0070C0"/>
                </a:solidFill>
              </a:rPr>
              <a:t>.</a:t>
            </a:r>
            <a:r>
              <a:rPr lang="en-US" sz="1600" b="1" dirty="0" err="1">
                <a:solidFill>
                  <a:srgbClr val="0070C0"/>
                </a:solidFill>
              </a:rPr>
              <a:t>equ</a:t>
            </a:r>
            <a:r>
              <a:rPr lang="en-US" sz="1600" b="1" dirty="0">
                <a:solidFill>
                  <a:srgbClr val="0070C0"/>
                </a:solidFill>
              </a:rPr>
              <a:t> VAR</a:t>
            </a:r>
            <a:r>
              <a:rPr lang="en-US" sz="1600" dirty="0">
                <a:solidFill>
                  <a:srgbClr val="0070C0"/>
                </a:solidFill>
              </a:rPr>
              <a:t>, </a:t>
            </a:r>
            <a:r>
              <a:rPr lang="en-US" sz="1600" dirty="0" err="1"/>
              <a:t>size_of</a:t>
            </a:r>
            <a:r>
              <a:rPr lang="en-US" sz="1600" dirty="0"/>
              <a:t> var + </a:t>
            </a:r>
            <a:r>
              <a:rPr lang="en-US" sz="1600" dirty="0" err="1"/>
              <a:t>variable_padding</a:t>
            </a:r>
            <a:r>
              <a:rPr lang="en-US" sz="1600" dirty="0"/>
              <a:t> + </a:t>
            </a:r>
            <a:r>
              <a:rPr lang="en-US" sz="1600" dirty="0" err="1"/>
              <a:t>previous_var_symbol</a:t>
            </a:r>
            <a:r>
              <a:rPr lang="en-US" sz="1600" dirty="0"/>
              <a:t>       </a:t>
            </a:r>
            <a:r>
              <a:rPr lang="en-US" sz="1600" i="1" dirty="0">
                <a:solidFill>
                  <a:srgbClr val="2C895B"/>
                </a:solidFill>
              </a:rPr>
              <a:t>// </a:t>
            </a:r>
            <a:r>
              <a:rPr lang="en-US" sz="1600" i="1" dirty="0" err="1">
                <a:solidFill>
                  <a:srgbClr val="2C895B"/>
                </a:solidFill>
              </a:rPr>
              <a:t>previous_var_symbol</a:t>
            </a:r>
            <a:r>
              <a:rPr lang="en-US" sz="1600" i="1" dirty="0">
                <a:solidFill>
                  <a:srgbClr val="2C895B"/>
                </a:solidFill>
              </a:rPr>
              <a:t> distance of the var above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Calculate the size of the local variable area that needs to be added to the </a:t>
            </a:r>
            <a:r>
              <a:rPr lang="en-US" sz="1600" dirty="0" err="1"/>
              <a:t>sp</a:t>
            </a:r>
            <a:r>
              <a:rPr lang="en-US" sz="1600" dirty="0"/>
              <a:t> in bytes</a:t>
            </a:r>
          </a:p>
          <a:p>
            <a:pPr marL="342900" lvl="1" indent="0">
              <a:buNone/>
            </a:pPr>
            <a:r>
              <a:rPr lang="en-US" sz="1600" dirty="0"/>
              <a:t> </a:t>
            </a:r>
            <a:r>
              <a:rPr lang="en-US" sz="1600" b="1" dirty="0">
                <a:solidFill>
                  <a:srgbClr val="0070C0"/>
                </a:solidFill>
              </a:rPr>
              <a:t>FRMADD</a:t>
            </a:r>
            <a:r>
              <a:rPr lang="en-US" sz="1600" dirty="0"/>
              <a:t> = </a:t>
            </a:r>
            <a:r>
              <a:rPr lang="en-US" sz="1600" dirty="0">
                <a:solidFill>
                  <a:schemeClr val="accent1"/>
                </a:solidFill>
              </a:rPr>
              <a:t>distance PAD </a:t>
            </a:r>
            <a:r>
              <a:rPr lang="en-US" sz="1600" dirty="0">
                <a:solidFill>
                  <a:srgbClr val="FF0000"/>
                </a:solidFill>
              </a:rPr>
              <a:t>minus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7030A0"/>
                </a:solidFill>
              </a:rPr>
              <a:t>distance of the SP to the FP (FP_OFF) </a:t>
            </a:r>
            <a:r>
              <a:rPr lang="en-US" sz="1600" dirty="0"/>
              <a:t>after the prologue push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C340CC6-5FEF-145D-F8D8-DA28408D854A}"/>
              </a:ext>
            </a:extLst>
          </p:cNvPr>
          <p:cNvGrpSpPr/>
          <p:nvPr/>
        </p:nvGrpSpPr>
        <p:grpSpPr>
          <a:xfrm>
            <a:off x="664068" y="759976"/>
            <a:ext cx="5376889" cy="3098904"/>
            <a:chOff x="6096000" y="596848"/>
            <a:chExt cx="5376889" cy="309890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9869D10-0E43-FE47-DCE0-830BEE31CCBE}"/>
                </a:ext>
              </a:extLst>
            </p:cNvPr>
            <p:cNvSpPr/>
            <p:nvPr/>
          </p:nvSpPr>
          <p:spPr>
            <a:xfrm>
              <a:off x="9056200" y="596848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8BB739ED-7FC7-8956-4079-8DFF5EB2048B}"/>
                </a:ext>
              </a:extLst>
            </p:cNvPr>
            <p:cNvSpPr/>
            <p:nvPr/>
          </p:nvSpPr>
          <p:spPr>
            <a:xfrm>
              <a:off x="9056200" y="904847"/>
              <a:ext cx="1375959" cy="31208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caller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55BBDFA-E582-BD25-C266-4BFB7C61EA31}"/>
                </a:ext>
              </a:extLst>
            </p:cNvPr>
            <p:cNvSpPr/>
            <p:nvPr/>
          </p:nvSpPr>
          <p:spPr>
            <a:xfrm>
              <a:off x="9056200" y="1233144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callers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D64C7CC-62EF-2C65-412B-5021C314D76D}"/>
                </a:ext>
              </a:extLst>
            </p:cNvPr>
            <p:cNvSpPr/>
            <p:nvPr/>
          </p:nvSpPr>
          <p:spPr>
            <a:xfrm>
              <a:off x="9056200" y="1548116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r5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F166826-01FA-0130-44E2-3FDB707B2133}"/>
                </a:ext>
              </a:extLst>
            </p:cNvPr>
            <p:cNvSpPr/>
            <p:nvPr/>
          </p:nvSpPr>
          <p:spPr>
            <a:xfrm>
              <a:off x="9056200" y="1853754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saved r4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80240C1-9053-2D2F-7B8A-517B77A02024}"/>
                </a:ext>
              </a:extLst>
            </p:cNvPr>
            <p:cNvSpPr txBox="1"/>
            <p:nvPr/>
          </p:nvSpPr>
          <p:spPr>
            <a:xfrm>
              <a:off x="11044567" y="989631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fp</a:t>
              </a:r>
              <a:endParaRPr lang="en-US" sz="1600" dirty="0"/>
            </a:p>
          </p:txBody>
        </p:sp>
        <p:sp>
          <p:nvSpPr>
            <p:cNvPr id="76" name="Left Arrow 75">
              <a:extLst>
                <a:ext uri="{FF2B5EF4-FFF2-40B4-BE49-F238E27FC236}">
                  <a16:creationId xmlns:a16="http://schemas.microsoft.com/office/drawing/2014/main" id="{152109DA-C7AD-ABC5-FA3F-55E2FF3E0FE2}"/>
                </a:ext>
              </a:extLst>
            </p:cNvPr>
            <p:cNvSpPr/>
            <p:nvPr/>
          </p:nvSpPr>
          <p:spPr>
            <a:xfrm>
              <a:off x="10432010" y="1087302"/>
              <a:ext cx="579469" cy="12726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Left Arrow 82">
              <a:extLst>
                <a:ext uri="{FF2B5EF4-FFF2-40B4-BE49-F238E27FC236}">
                  <a16:creationId xmlns:a16="http://schemas.microsoft.com/office/drawing/2014/main" id="{7932B755-2320-50E9-EB6F-6BF6060F7BFD}"/>
                </a:ext>
              </a:extLst>
            </p:cNvPr>
            <p:cNvSpPr/>
            <p:nvPr/>
          </p:nvSpPr>
          <p:spPr>
            <a:xfrm>
              <a:off x="10392859" y="3371589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30337EB-7899-81E1-F912-8ED7F288EBE6}"/>
                </a:ext>
              </a:extLst>
            </p:cNvPr>
            <p:cNvSpPr txBox="1"/>
            <p:nvPr/>
          </p:nvSpPr>
          <p:spPr>
            <a:xfrm>
              <a:off x="10912167" y="3357198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sp</a:t>
              </a:r>
              <a:r>
                <a:rPr lang="en-US" sz="1600" dirty="0"/>
                <a:t> 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E2D2E0F-2847-FBE7-05C1-9242579C75DE}"/>
                </a:ext>
              </a:extLst>
            </p:cNvPr>
            <p:cNvCxnSpPr>
              <a:cxnSpLocks/>
            </p:cNvCxnSpPr>
            <p:nvPr/>
          </p:nvCxnSpPr>
          <p:spPr>
            <a:xfrm>
              <a:off x="7161239" y="1208168"/>
              <a:ext cx="1958919" cy="87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FD3108AC-C699-64DE-3FBC-67FF6386C11C}"/>
                </a:ext>
              </a:extLst>
            </p:cNvPr>
            <p:cNvCxnSpPr>
              <a:cxnSpLocks/>
            </p:cNvCxnSpPr>
            <p:nvPr/>
          </p:nvCxnSpPr>
          <p:spPr>
            <a:xfrm>
              <a:off x="7650076" y="2785357"/>
              <a:ext cx="1370367" cy="1168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C66F6E1-CF97-3D1D-40E7-C48B42F387DD}"/>
                </a:ext>
              </a:extLst>
            </p:cNvPr>
            <p:cNvCxnSpPr>
              <a:cxnSpLocks/>
            </p:cNvCxnSpPr>
            <p:nvPr/>
          </p:nvCxnSpPr>
          <p:spPr>
            <a:xfrm>
              <a:off x="8052505" y="2481751"/>
              <a:ext cx="100239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Up-Down Arrow 91">
              <a:extLst>
                <a:ext uri="{FF2B5EF4-FFF2-40B4-BE49-F238E27FC236}">
                  <a16:creationId xmlns:a16="http://schemas.microsoft.com/office/drawing/2014/main" id="{1B39C7FB-68CE-A388-9A45-332E544097A6}"/>
                </a:ext>
              </a:extLst>
            </p:cNvPr>
            <p:cNvSpPr/>
            <p:nvPr/>
          </p:nvSpPr>
          <p:spPr>
            <a:xfrm>
              <a:off x="8387276" y="1233144"/>
              <a:ext cx="109012" cy="1220612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CA030F4-DB8B-2D6E-21D9-41B5DF36256F}"/>
                </a:ext>
              </a:extLst>
            </p:cNvPr>
            <p:cNvSpPr txBox="1"/>
            <p:nvPr/>
          </p:nvSpPr>
          <p:spPr>
            <a:xfrm>
              <a:off x="8651460" y="211966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7CAA66A-331F-70D5-64CE-0D91EA9B886F}"/>
                </a:ext>
              </a:extLst>
            </p:cNvPr>
            <p:cNvSpPr txBox="1"/>
            <p:nvPr/>
          </p:nvSpPr>
          <p:spPr>
            <a:xfrm>
              <a:off x="8622956" y="249247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3C8EE5D-B196-38FA-F800-86F3C59254D2}"/>
                </a:ext>
              </a:extLst>
            </p:cNvPr>
            <p:cNvSpPr/>
            <p:nvPr/>
          </p:nvSpPr>
          <p:spPr>
            <a:xfrm rot="16200000">
              <a:off x="7738232" y="1738048"/>
              <a:ext cx="89977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4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- 16</a:t>
              </a:r>
              <a:endParaRPr lang="en-US" sz="14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4" name="Up-Down Arrow 103">
              <a:extLst>
                <a:ext uri="{FF2B5EF4-FFF2-40B4-BE49-F238E27FC236}">
                  <a16:creationId xmlns:a16="http://schemas.microsoft.com/office/drawing/2014/main" id="{AE65B1AC-FAD1-4AC7-829B-D074F7E49EA6}"/>
                </a:ext>
              </a:extLst>
            </p:cNvPr>
            <p:cNvSpPr/>
            <p:nvPr/>
          </p:nvSpPr>
          <p:spPr>
            <a:xfrm>
              <a:off x="7801339" y="1208168"/>
              <a:ext cx="125638" cy="1538601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37959A14-F0CA-CFED-35E9-6198C0D25A2C}"/>
                </a:ext>
              </a:extLst>
            </p:cNvPr>
            <p:cNvSpPr/>
            <p:nvPr/>
          </p:nvSpPr>
          <p:spPr>
            <a:xfrm rot="16200000">
              <a:off x="7200188" y="1722594"/>
              <a:ext cx="89977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4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- 20</a:t>
              </a:r>
              <a:endParaRPr lang="en-US" sz="14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B6429D42-352F-C975-4F3E-2E6BBBE1E8A2}"/>
                </a:ext>
              </a:extLst>
            </p:cNvPr>
            <p:cNvCxnSpPr>
              <a:cxnSpLocks/>
            </p:cNvCxnSpPr>
            <p:nvPr/>
          </p:nvCxnSpPr>
          <p:spPr>
            <a:xfrm>
              <a:off x="8553702" y="2176638"/>
              <a:ext cx="57946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DEA221E8-67C5-314A-6C3B-26203F6306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7533" y="900169"/>
              <a:ext cx="2727590" cy="1245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Up-Down Arrow 111">
              <a:extLst>
                <a:ext uri="{FF2B5EF4-FFF2-40B4-BE49-F238E27FC236}">
                  <a16:creationId xmlns:a16="http://schemas.microsoft.com/office/drawing/2014/main" id="{C4EF43BA-7A78-F6D4-71A7-12B3A200740A}"/>
                </a:ext>
              </a:extLst>
            </p:cNvPr>
            <p:cNvSpPr/>
            <p:nvPr/>
          </p:nvSpPr>
          <p:spPr>
            <a:xfrm>
              <a:off x="7305121" y="1211860"/>
              <a:ext cx="117715" cy="1904241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6EFDE06A-B238-7AB9-E902-B2DA67D01E36}"/>
                </a:ext>
              </a:extLst>
            </p:cNvPr>
            <p:cNvSpPr/>
            <p:nvPr/>
          </p:nvSpPr>
          <p:spPr>
            <a:xfrm rot="16200000">
              <a:off x="5516895" y="1873262"/>
              <a:ext cx="1896874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frame size</a:t>
              </a:r>
            </a:p>
            <a:p>
              <a:pPr algn="ctr"/>
              <a:r>
                <a:rPr lang="en-US" sz="14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32 bytes</a:t>
              </a:r>
            </a:p>
            <a:p>
              <a:pPr algn="ctr"/>
              <a:r>
                <a:rPr lang="en-US" sz="14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8-byte aligned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E65E3B5-441C-76FD-57C3-812E88ED9B00}"/>
                </a:ext>
              </a:extLst>
            </p:cNvPr>
            <p:cNvSpPr/>
            <p:nvPr/>
          </p:nvSpPr>
          <p:spPr>
            <a:xfrm>
              <a:off x="9458788" y="2804014"/>
              <a:ext cx="979185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endParaRPr 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C14F233-E9FD-342C-3F24-0C49A8AA6EC8}"/>
                </a:ext>
              </a:extLst>
            </p:cNvPr>
            <p:cNvSpPr/>
            <p:nvPr/>
          </p:nvSpPr>
          <p:spPr>
            <a:xfrm>
              <a:off x="9062014" y="2810648"/>
              <a:ext cx="422783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pad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7E1D49A-6361-B322-266C-69D94EBEF4F3}"/>
                </a:ext>
              </a:extLst>
            </p:cNvPr>
            <p:cNvSpPr/>
            <p:nvPr/>
          </p:nvSpPr>
          <p:spPr>
            <a:xfrm>
              <a:off x="9062013" y="3116913"/>
              <a:ext cx="1375959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frame pad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34E9DE3-D548-9196-977E-4FF6EA73BA22}"/>
                </a:ext>
              </a:extLst>
            </p:cNvPr>
            <p:cNvCxnSpPr>
              <a:cxnSpLocks/>
            </p:cNvCxnSpPr>
            <p:nvPr/>
          </p:nvCxnSpPr>
          <p:spPr>
            <a:xfrm>
              <a:off x="7161239" y="3122735"/>
              <a:ext cx="1893661" cy="1450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7F7E0A2-5C34-06E8-2DC5-44BA738E517F}"/>
                </a:ext>
              </a:extLst>
            </p:cNvPr>
            <p:cNvSpPr txBox="1"/>
            <p:nvPr/>
          </p:nvSpPr>
          <p:spPr>
            <a:xfrm>
              <a:off x="8315318" y="2738086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 + 3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223581-2709-D1E8-2068-4F97D9911DE3}"/>
                </a:ext>
              </a:extLst>
            </p:cNvPr>
            <p:cNvSpPr/>
            <p:nvPr/>
          </p:nvSpPr>
          <p:spPr>
            <a:xfrm rot="16200000">
              <a:off x="6693531" y="1706583"/>
              <a:ext cx="89977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400" b="1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- 24</a:t>
              </a:r>
              <a:endParaRPr lang="en-US" sz="14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67C8D6-5085-1138-C990-86107285AABC}"/>
                </a:ext>
              </a:extLst>
            </p:cNvPr>
            <p:cNvCxnSpPr>
              <a:cxnSpLocks/>
            </p:cNvCxnSpPr>
            <p:nvPr/>
          </p:nvCxnSpPr>
          <p:spPr>
            <a:xfrm>
              <a:off x="6249347" y="3427042"/>
              <a:ext cx="2812665" cy="77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Up-Down Arrow 20">
              <a:extLst>
                <a:ext uri="{FF2B5EF4-FFF2-40B4-BE49-F238E27FC236}">
                  <a16:creationId xmlns:a16="http://schemas.microsoft.com/office/drawing/2014/main" id="{D7A50AD4-79D8-28E6-0F6C-D78CE09491E8}"/>
                </a:ext>
              </a:extLst>
            </p:cNvPr>
            <p:cNvSpPr/>
            <p:nvPr/>
          </p:nvSpPr>
          <p:spPr>
            <a:xfrm>
              <a:off x="6831761" y="935630"/>
              <a:ext cx="45719" cy="2456699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Up-Down Arrow 21">
              <a:extLst>
                <a:ext uri="{FF2B5EF4-FFF2-40B4-BE49-F238E27FC236}">
                  <a16:creationId xmlns:a16="http://schemas.microsoft.com/office/drawing/2014/main" id="{9D78946E-1E3C-AE88-8F7D-50EF3C4FD3F0}"/>
                </a:ext>
              </a:extLst>
            </p:cNvPr>
            <p:cNvSpPr/>
            <p:nvPr/>
          </p:nvSpPr>
          <p:spPr>
            <a:xfrm>
              <a:off x="10651209" y="2202166"/>
              <a:ext cx="45719" cy="1153535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8A9A724-7BD8-A562-0851-DCFD6A999A95}"/>
                </a:ext>
              </a:extLst>
            </p:cNvPr>
            <p:cNvSpPr/>
            <p:nvPr/>
          </p:nvSpPr>
          <p:spPr>
            <a:xfrm rot="16200000">
              <a:off x="10419261" y="2615825"/>
              <a:ext cx="74089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</a:t>
              </a:r>
              <a:endParaRPr lang="en-US" sz="1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3E1194D-E5BB-7041-4E76-57AEA4568BB4}"/>
                </a:ext>
              </a:extLst>
            </p:cNvPr>
            <p:cNvCxnSpPr>
              <a:cxnSpLocks/>
            </p:cNvCxnSpPr>
            <p:nvPr/>
          </p:nvCxnSpPr>
          <p:spPr>
            <a:xfrm>
              <a:off x="10374316" y="2165841"/>
              <a:ext cx="57946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Up-Down Arrow 28">
              <a:extLst>
                <a:ext uri="{FF2B5EF4-FFF2-40B4-BE49-F238E27FC236}">
                  <a16:creationId xmlns:a16="http://schemas.microsoft.com/office/drawing/2014/main" id="{40842AB0-2B8B-A4DB-6F78-C338C55257E1}"/>
                </a:ext>
              </a:extLst>
            </p:cNvPr>
            <p:cNvSpPr/>
            <p:nvPr/>
          </p:nvSpPr>
          <p:spPr>
            <a:xfrm>
              <a:off x="10608762" y="1209814"/>
              <a:ext cx="94724" cy="937641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D912F80-405E-468A-4DB4-BC2A79A64406}"/>
                </a:ext>
              </a:extLst>
            </p:cNvPr>
            <p:cNvSpPr/>
            <p:nvPr/>
          </p:nvSpPr>
          <p:spPr>
            <a:xfrm rot="16200000">
              <a:off x="10458697" y="1531101"/>
              <a:ext cx="740898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FP_OFF</a:t>
              </a:r>
              <a:endParaRPr lang="en-US" sz="1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C9DA014-FF84-5EEE-1A81-01B35BCAC608}"/>
                </a:ext>
              </a:extLst>
            </p:cNvPr>
            <p:cNvSpPr txBox="1"/>
            <p:nvPr/>
          </p:nvSpPr>
          <p:spPr>
            <a:xfrm>
              <a:off x="8594912" y="310562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84EFC70-1E8B-C744-4310-89F0271B169E}"/>
                </a:ext>
              </a:extLst>
            </p:cNvPr>
            <p:cNvSpPr txBox="1"/>
            <p:nvPr/>
          </p:nvSpPr>
          <p:spPr>
            <a:xfrm>
              <a:off x="8586223" y="1562071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B01F9CE-F14C-1E7E-E766-D5EFCB13C4CD}"/>
                </a:ext>
              </a:extLst>
            </p:cNvPr>
            <p:cNvSpPr txBox="1"/>
            <p:nvPr/>
          </p:nvSpPr>
          <p:spPr>
            <a:xfrm>
              <a:off x="8672891" y="87982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8D71C34-81F7-B5D9-4C5D-CFA5C86DC67D}"/>
                </a:ext>
              </a:extLst>
            </p:cNvPr>
            <p:cNvSpPr/>
            <p:nvPr/>
          </p:nvSpPr>
          <p:spPr>
            <a:xfrm>
              <a:off x="9066184" y="2477864"/>
              <a:ext cx="1375959" cy="312087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count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BC48387-EDEA-7532-FCD5-B5C19297520B}"/>
                </a:ext>
              </a:extLst>
            </p:cNvPr>
            <p:cNvSpPr/>
            <p:nvPr/>
          </p:nvSpPr>
          <p:spPr>
            <a:xfrm>
              <a:off x="9066185" y="2165777"/>
              <a:ext cx="1375959" cy="312087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2AF966A-7DE0-5DFF-4DE0-EDF8E5E06D97}"/>
              </a:ext>
            </a:extLst>
          </p:cNvPr>
          <p:cNvGrpSpPr/>
          <p:nvPr/>
        </p:nvGrpSpPr>
        <p:grpSpPr>
          <a:xfrm>
            <a:off x="7464458" y="68768"/>
            <a:ext cx="4685706" cy="3890567"/>
            <a:chOff x="607813" y="320908"/>
            <a:chExt cx="4685706" cy="3890567"/>
          </a:xfrm>
        </p:grpSpPr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007A5243-E1D8-AAF1-0B08-87689AB4FE80}"/>
                </a:ext>
              </a:extLst>
            </p:cNvPr>
            <p:cNvSpPr/>
            <p:nvPr/>
          </p:nvSpPr>
          <p:spPr bwMode="auto">
            <a:xfrm>
              <a:off x="607813" y="696036"/>
              <a:ext cx="4342524" cy="3515439"/>
            </a:xfrm>
            <a:prstGeom prst="roundRect">
              <a:avLst>
                <a:gd name="adj" fmla="val 5733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.type   main, %function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.global main</a:t>
              </a:r>
            </a:p>
            <a:p>
              <a:endPara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FP_OFF,    12</a:t>
              </a:r>
            </a:p>
            <a:p>
              <a:endPara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C,         4 + FP_OFF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COUNT,     4 + C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BUF,       4 + COUNT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PAD,       4 + BUF</a:t>
              </a:r>
            </a:p>
            <a:p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equ</a:t>
              </a:r>
              <a:r>
                <a:rPr lang="en-US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    FRMADD,    PAD – FP_OFF</a:t>
              </a:r>
            </a:p>
            <a:p>
              <a:r>
                <a:rPr lang="en-US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// FRMADD =  28 - 12 = 16 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72204EF-4208-C507-74A9-6DD5FF6BA83A}"/>
                </a:ext>
              </a:extLst>
            </p:cNvPr>
            <p:cNvSpPr txBox="1"/>
            <p:nvPr/>
          </p:nvSpPr>
          <p:spPr>
            <a:xfrm>
              <a:off x="1181072" y="1962561"/>
              <a:ext cx="2104283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variable size in bytes</a:t>
              </a:r>
            </a:p>
          </p:txBody>
        </p:sp>
        <p:sp>
          <p:nvSpPr>
            <p:cNvPr id="38" name="Down Arrow 37">
              <a:extLst>
                <a:ext uri="{FF2B5EF4-FFF2-40B4-BE49-F238E27FC236}">
                  <a16:creationId xmlns:a16="http://schemas.microsoft.com/office/drawing/2014/main" id="{75F4C151-9C0C-8E95-86E3-7173CA55468E}"/>
                </a:ext>
              </a:extLst>
            </p:cNvPr>
            <p:cNvSpPr/>
            <p:nvPr/>
          </p:nvSpPr>
          <p:spPr>
            <a:xfrm>
              <a:off x="3137699" y="2305348"/>
              <a:ext cx="130804" cy="18728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4837A88-1FB0-762B-BE05-6991AF9B1D7C}"/>
                </a:ext>
              </a:extLst>
            </p:cNvPr>
            <p:cNvSpPr txBox="1"/>
            <p:nvPr/>
          </p:nvSpPr>
          <p:spPr>
            <a:xfrm>
              <a:off x="3825550" y="1472816"/>
              <a:ext cx="1132600" cy="83099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Prior allocation distance</a:t>
              </a:r>
            </a:p>
          </p:txBody>
        </p:sp>
        <p:sp>
          <p:nvSpPr>
            <p:cNvPr id="40" name="Down Arrow 39">
              <a:extLst>
                <a:ext uri="{FF2B5EF4-FFF2-40B4-BE49-F238E27FC236}">
                  <a16:creationId xmlns:a16="http://schemas.microsoft.com/office/drawing/2014/main" id="{20ECAAA0-CEC3-9EA7-070B-F8F7DCBB1273}"/>
                </a:ext>
              </a:extLst>
            </p:cNvPr>
            <p:cNvSpPr/>
            <p:nvPr/>
          </p:nvSpPr>
          <p:spPr>
            <a:xfrm>
              <a:off x="3833735" y="2271227"/>
              <a:ext cx="130804" cy="18728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12F1D71-958F-07AB-E80B-95D466BEB299}"/>
                </a:ext>
              </a:extLst>
            </p:cNvPr>
            <p:cNvSpPr txBox="1"/>
            <p:nvPr/>
          </p:nvSpPr>
          <p:spPr>
            <a:xfrm>
              <a:off x="2498160" y="1081658"/>
              <a:ext cx="2344199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pushed reg </a:t>
              </a:r>
              <a:r>
                <a:rPr lang="en-US" sz="1600" dirty="0" err="1">
                  <a:solidFill>
                    <a:srgbClr val="FF0000"/>
                  </a:solidFill>
                </a:rPr>
                <a:t>fp</a:t>
              </a:r>
              <a:r>
                <a:rPr lang="en-US" sz="1600" dirty="0">
                  <a:solidFill>
                    <a:srgbClr val="FF0000"/>
                  </a:solidFill>
                </a:rPr>
                <a:t> distance </a:t>
              </a:r>
            </a:p>
          </p:txBody>
        </p:sp>
        <p:sp>
          <p:nvSpPr>
            <p:cNvPr id="42" name="Down Arrow 41">
              <a:extLst>
                <a:ext uri="{FF2B5EF4-FFF2-40B4-BE49-F238E27FC236}">
                  <a16:creationId xmlns:a16="http://schemas.microsoft.com/office/drawing/2014/main" id="{C97CB268-DBFA-C697-02AD-F66E6CFEAEF1}"/>
                </a:ext>
              </a:extLst>
            </p:cNvPr>
            <p:cNvSpPr/>
            <p:nvPr/>
          </p:nvSpPr>
          <p:spPr>
            <a:xfrm>
              <a:off x="3224843" y="1400149"/>
              <a:ext cx="130804" cy="18728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33790FE-1137-3BD5-B094-2E46991402F9}"/>
                </a:ext>
              </a:extLst>
            </p:cNvPr>
            <p:cNvSpPr txBox="1"/>
            <p:nvPr/>
          </p:nvSpPr>
          <p:spPr>
            <a:xfrm>
              <a:off x="877800" y="320908"/>
              <a:ext cx="4415719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FP Distance Table one For each 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42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uild="p" animBg="1"/>
      <p:bldP spid="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384" y="-121018"/>
            <a:ext cx="6951291" cy="627849"/>
          </a:xfrm>
        </p:spPr>
        <p:txBody>
          <a:bodyPr/>
          <a:lstStyle/>
          <a:p>
            <a:r>
              <a:rPr lang="en-US" sz="2000" dirty="0"/>
              <a:t>Best Practice: Assembler Generated FP Distance Table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67EC045B-1BDB-BB1A-E8F4-162E13B4C9E2}"/>
              </a:ext>
            </a:extLst>
          </p:cNvPr>
          <p:cNvGraphicFramePr>
            <a:graphicFrameLocks/>
          </p:cNvGraphicFramePr>
          <p:nvPr/>
        </p:nvGraphicFramePr>
        <p:xfrm>
          <a:off x="83408" y="4168902"/>
          <a:ext cx="12025183" cy="246888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611325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170774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914116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3196127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3132841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514067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from </a:t>
                      </a:r>
                      <a:r>
                        <a:rPr lang="en-US" dirty="0" err="1"/>
                        <a:t>fp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298333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  <a:tr h="293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988157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737439" y="2875651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9731625" y="3996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731625" y="347962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731625" y="676259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731625" y="99123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731625" y="1296869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719992" y="432746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107435" y="530417"/>
            <a:ext cx="579469" cy="1272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222330" y="3184174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1068284" y="2814704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587592" y="2800313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7836664" y="651283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8325501" y="2228472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727930" y="1924866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9062701" y="676259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275910" y="1108450"/>
            <a:ext cx="4342524" cy="266033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.type   main, %function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.global main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C,         4 + FP_OFF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COUNT,     4 + C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BUF,       4 + COUNT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PAD,       4 + BUF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   PAD – FP_OFF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28 - 12 = 16 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326885" y="15627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98381" y="19355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413657" y="1181163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476764" y="651283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875613" y="1165709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229127" y="161975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7052958" y="343284"/>
            <a:ext cx="2727590" cy="124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980546" y="654975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6192320" y="1316377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10134213" y="2247129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9737439" y="2253763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9737438" y="2560028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7836664" y="2565850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990743" y="218120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7368956" y="1149698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6924772" y="2870157"/>
            <a:ext cx="2812665" cy="77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7507186" y="378745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1326634" y="1645281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1094686" y="2058940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1049741" y="1608956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1284187" y="652929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1134122" y="974216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9DA014-FF84-5EEE-1A81-01B35BCAC608}"/>
              </a:ext>
            </a:extLst>
          </p:cNvPr>
          <p:cNvSpPr txBox="1"/>
          <p:nvPr/>
        </p:nvSpPr>
        <p:spPr>
          <a:xfrm>
            <a:off x="9270337" y="25487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4EFC70-1E8B-C744-4310-89F0271B169E}"/>
              </a:ext>
            </a:extLst>
          </p:cNvPr>
          <p:cNvSpPr txBox="1"/>
          <p:nvPr/>
        </p:nvSpPr>
        <p:spPr>
          <a:xfrm>
            <a:off x="9261648" y="100518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01F9CE-F14C-1E7E-E766-D5EFCB13C4CD}"/>
              </a:ext>
            </a:extLst>
          </p:cNvPr>
          <p:cNvSpPr txBox="1"/>
          <p:nvPr/>
        </p:nvSpPr>
        <p:spPr>
          <a:xfrm>
            <a:off x="9348316" y="3229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020994C-E759-F472-B304-0FB42201E7C2}"/>
              </a:ext>
            </a:extLst>
          </p:cNvPr>
          <p:cNvGrpSpPr/>
          <p:nvPr/>
        </p:nvGrpSpPr>
        <p:grpSpPr>
          <a:xfrm>
            <a:off x="4880190" y="3346388"/>
            <a:ext cx="5052097" cy="873293"/>
            <a:chOff x="5262410" y="3767372"/>
            <a:chExt cx="3111671" cy="63512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3152A72-750F-1284-E34C-167C147A4DB1}"/>
                </a:ext>
              </a:extLst>
            </p:cNvPr>
            <p:cNvSpPr/>
            <p:nvPr/>
          </p:nvSpPr>
          <p:spPr>
            <a:xfrm>
              <a:off x="6072317" y="3777291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[2]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AB46D69-321F-BD52-33EE-D7C6E13D03F9}"/>
                </a:ext>
              </a:extLst>
            </p:cNvPr>
            <p:cNvSpPr/>
            <p:nvPr/>
          </p:nvSpPr>
          <p:spPr>
            <a:xfrm>
              <a:off x="6841356" y="3768246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[1]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31F2F83-1CE0-D1AF-FC5D-B38E185A5FE0}"/>
                </a:ext>
              </a:extLst>
            </p:cNvPr>
            <p:cNvSpPr/>
            <p:nvPr/>
          </p:nvSpPr>
          <p:spPr>
            <a:xfrm>
              <a:off x="7609750" y="3767372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r>
                <a:rPr lang="en-US" dirty="0">
                  <a:solidFill>
                    <a:schemeClr val="accent6"/>
                  </a:solidFill>
                </a:rPr>
                <a:t>[0]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8835FC0-BA12-67E5-C004-0C7551F205D1}"/>
                </a:ext>
              </a:extLst>
            </p:cNvPr>
            <p:cNvSpPr/>
            <p:nvPr/>
          </p:nvSpPr>
          <p:spPr>
            <a:xfrm>
              <a:off x="5262410" y="3777290"/>
              <a:ext cx="809907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var pad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F6E14C7-5050-2F0D-7E98-502C9BA9779C}"/>
                </a:ext>
              </a:extLst>
            </p:cNvPr>
            <p:cNvSpPr txBox="1"/>
            <p:nvPr/>
          </p:nvSpPr>
          <p:spPr>
            <a:xfrm>
              <a:off x="7723364" y="4048950"/>
              <a:ext cx="6132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-BUF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20B4A5F-3CBF-61B9-0C38-9096F935712F}"/>
                </a:ext>
              </a:extLst>
            </p:cNvPr>
            <p:cNvSpPr txBox="1"/>
            <p:nvPr/>
          </p:nvSpPr>
          <p:spPr>
            <a:xfrm>
              <a:off x="6887942" y="4044282"/>
              <a:ext cx="8050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–BUF+1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2F189DA-BFD9-D4E1-630E-7C55F6B94776}"/>
                </a:ext>
              </a:extLst>
            </p:cNvPr>
            <p:cNvSpPr txBox="1"/>
            <p:nvPr/>
          </p:nvSpPr>
          <p:spPr>
            <a:xfrm>
              <a:off x="6098841" y="4063946"/>
              <a:ext cx="8050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–BUF+2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1423C5B-9C45-77F8-818F-D8A14DD5EF13}"/>
                </a:ext>
              </a:extLst>
            </p:cNvPr>
            <p:cNvSpPr txBox="1"/>
            <p:nvPr/>
          </p:nvSpPr>
          <p:spPr>
            <a:xfrm>
              <a:off x="5266848" y="4051808"/>
              <a:ext cx="8050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solidFill>
                    <a:schemeClr val="accent6"/>
                  </a:solidFill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</a:rPr>
                <a:t> –BUF+3</a:t>
              </a: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E8D71C34-81F7-B5D9-4C5D-CFA5C86DC67D}"/>
              </a:ext>
            </a:extLst>
          </p:cNvPr>
          <p:cNvSpPr/>
          <p:nvPr/>
        </p:nvSpPr>
        <p:spPr>
          <a:xfrm>
            <a:off x="9741609" y="1927075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BC48387-EDEA-7532-FCD5-B5C19297520B}"/>
              </a:ext>
            </a:extLst>
          </p:cNvPr>
          <p:cNvSpPr/>
          <p:nvPr/>
        </p:nvSpPr>
        <p:spPr>
          <a:xfrm>
            <a:off x="9741610" y="1614988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186AA0E-1E53-73F6-471E-9E8D88E3694F}"/>
              </a:ext>
            </a:extLst>
          </p:cNvPr>
          <p:cNvGrpSpPr/>
          <p:nvPr/>
        </p:nvGrpSpPr>
        <p:grpSpPr>
          <a:xfrm>
            <a:off x="5932735" y="2985791"/>
            <a:ext cx="2240445" cy="338554"/>
            <a:chOff x="3836194" y="-564356"/>
            <a:chExt cx="2240445" cy="338554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8E40347-6DD7-6EF0-AA2E-FD6579369EED}"/>
                </a:ext>
              </a:extLst>
            </p:cNvPr>
            <p:cNvSpPr txBox="1"/>
            <p:nvPr/>
          </p:nvSpPr>
          <p:spPr>
            <a:xfrm>
              <a:off x="4171950" y="-564356"/>
              <a:ext cx="1904689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increasing address</a:t>
              </a:r>
            </a:p>
          </p:txBody>
        </p:sp>
        <p:sp>
          <p:nvSpPr>
            <p:cNvPr id="33" name="Left Arrow 32">
              <a:extLst>
                <a:ext uri="{FF2B5EF4-FFF2-40B4-BE49-F238E27FC236}">
                  <a16:creationId xmlns:a16="http://schemas.microsoft.com/office/drawing/2014/main" id="{A75BE4DE-E0F0-75CE-7511-C0CD2DC5C39A}"/>
                </a:ext>
              </a:extLst>
            </p:cNvPr>
            <p:cNvSpPr/>
            <p:nvPr/>
          </p:nvSpPr>
          <p:spPr>
            <a:xfrm>
              <a:off x="3836194" y="-458252"/>
              <a:ext cx="392906" cy="157124"/>
            </a:xfrm>
            <a:prstGeom prst="lef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B3F9B466-BC3E-B5B2-FADE-85219D3BDC9F}"/>
              </a:ext>
            </a:extLst>
          </p:cNvPr>
          <p:cNvSpPr txBox="1"/>
          <p:nvPr/>
        </p:nvSpPr>
        <p:spPr>
          <a:xfrm>
            <a:off x="426056" y="635854"/>
            <a:ext cx="3940721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FP Distance Table For each function</a:t>
            </a:r>
          </a:p>
        </p:txBody>
      </p:sp>
    </p:spTree>
    <p:extLst>
      <p:ext uri="{BB962C8B-B14F-4D97-AF65-F5344CB8AC3E}">
        <p14:creationId xmlns:p14="http://schemas.microsoft.com/office/powerpoint/2010/main" val="825191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34" y="0"/>
            <a:ext cx="6459345" cy="438223"/>
          </a:xfrm>
        </p:spPr>
        <p:txBody>
          <a:bodyPr/>
          <a:lstStyle/>
          <a:p>
            <a:r>
              <a:rPr lang="en-US" sz="2400" dirty="0"/>
              <a:t>Initializing and Accessing Stack variables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683291" y="2620153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677477" y="92464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677477" y="420761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677477" y="73573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677477" y="104137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665844" y="177248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053287" y="274919"/>
            <a:ext cx="579469" cy="12726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168182" y="2928676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6B96578-ECA7-BAC8-3D79-E7C947A47D7C}"/>
              </a:ext>
            </a:extLst>
          </p:cNvPr>
          <p:cNvSpPr/>
          <p:nvPr/>
        </p:nvSpPr>
        <p:spPr>
          <a:xfrm>
            <a:off x="9676177" y="1676342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9DCDB3A-A8E1-B8F5-5924-D570E22931FE}"/>
              </a:ext>
            </a:extLst>
          </p:cNvPr>
          <p:cNvSpPr/>
          <p:nvPr/>
        </p:nvSpPr>
        <p:spPr>
          <a:xfrm>
            <a:off x="9676178" y="1364255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1014136" y="255920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533444" y="2544815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7782516" y="395785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8271353" y="1972974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673782" y="1669368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9008553" y="420761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272737" y="13072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44233" y="16800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359509" y="925665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422616" y="395785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821465" y="910211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174979" y="1364255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7303093" y="87786"/>
            <a:ext cx="2423307" cy="319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926398" y="399477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6138172" y="1060879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10080065" y="1991631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9683291" y="1998265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9683290" y="2304530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7782516" y="2310352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936595" y="192570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7314808" y="894200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7246289" y="2643222"/>
            <a:ext cx="249514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7452917" y="177248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1272486" y="1389783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1040538" y="1803442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0995593" y="1353458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1230039" y="397431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1079974" y="718718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9DA014-FF84-5EEE-1A81-01B35BCAC608}"/>
              </a:ext>
            </a:extLst>
          </p:cNvPr>
          <p:cNvSpPr txBox="1"/>
          <p:nvPr/>
        </p:nvSpPr>
        <p:spPr>
          <a:xfrm>
            <a:off x="9216189" y="229324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4EFC70-1E8B-C744-4310-89F0271B169E}"/>
              </a:ext>
            </a:extLst>
          </p:cNvPr>
          <p:cNvSpPr txBox="1"/>
          <p:nvPr/>
        </p:nvSpPr>
        <p:spPr>
          <a:xfrm>
            <a:off x="9207500" y="74968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01F9CE-F14C-1E7E-E766-D5EFCB13C4CD}"/>
              </a:ext>
            </a:extLst>
          </p:cNvPr>
          <p:cNvSpPr txBox="1"/>
          <p:nvPr/>
        </p:nvSpPr>
        <p:spPr>
          <a:xfrm>
            <a:off x="9294168" y="674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8AE1E210-93F1-2ACE-5FD0-BA30D4A65B99}"/>
              </a:ext>
            </a:extLst>
          </p:cNvPr>
          <p:cNvSpPr/>
          <p:nvPr/>
        </p:nvSpPr>
        <p:spPr bwMode="auto">
          <a:xfrm>
            <a:off x="9685572" y="3807973"/>
            <a:ext cx="2244091" cy="53840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./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a.out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-136572160 0 hi</a:t>
            </a:r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5026204" y="2779556"/>
            <a:ext cx="4414641" cy="164687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main(int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argc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char **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argv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"hi";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("%d %d %s\n", c, count,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</p:txBody>
      </p:sp>
      <p:sp>
        <p:nvSpPr>
          <p:cNvPr id="42" name="Left Arrow 41">
            <a:extLst>
              <a:ext uri="{FF2B5EF4-FFF2-40B4-BE49-F238E27FC236}">
                <a16:creationId xmlns:a16="http://schemas.microsoft.com/office/drawing/2014/main" id="{A4641CED-269F-771B-DEED-5C25027E8528}"/>
              </a:ext>
            </a:extLst>
          </p:cNvPr>
          <p:cNvSpPr/>
          <p:nvPr/>
        </p:nvSpPr>
        <p:spPr>
          <a:xfrm rot="16200000">
            <a:off x="8621989" y="3723503"/>
            <a:ext cx="235634" cy="17663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9D073D8-B035-2529-B339-ACB28016D86E}"/>
              </a:ext>
            </a:extLst>
          </p:cNvPr>
          <p:cNvSpPr txBox="1"/>
          <p:nvPr/>
        </p:nvSpPr>
        <p:spPr>
          <a:xfrm>
            <a:off x="7346277" y="3355449"/>
            <a:ext cx="1941557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pass stack address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239F143-7B91-9F87-88F4-624873FA7DDE}"/>
              </a:ext>
            </a:extLst>
          </p:cNvPr>
          <p:cNvGrpSpPr/>
          <p:nvPr/>
        </p:nvGrpSpPr>
        <p:grpSpPr>
          <a:xfrm>
            <a:off x="38496" y="1466067"/>
            <a:ext cx="4742190" cy="5179591"/>
            <a:chOff x="118431" y="2007611"/>
            <a:chExt cx="4742190" cy="5179591"/>
          </a:xfrm>
        </p:grpSpPr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007A5243-E1D8-AAF1-0B08-87689AB4FE80}"/>
                </a:ext>
              </a:extLst>
            </p:cNvPr>
            <p:cNvSpPr/>
            <p:nvPr/>
          </p:nvSpPr>
          <p:spPr bwMode="auto">
            <a:xfrm>
              <a:off x="118431" y="2007611"/>
              <a:ext cx="4374949" cy="4655582"/>
            </a:xfrm>
            <a:prstGeom prst="roundRect">
              <a:avLst>
                <a:gd name="adj" fmla="val 5733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main: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push    {r4, r5,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lr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  <a:p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    add    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FP_OFF</a:t>
              </a:r>
            </a:p>
            <a:p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    add    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600" dirty="0" err="1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r>
                <a:rPr lang="en-US" sz="1600" dirty="0">
                  <a:solidFill>
                    <a:schemeClr val="accent6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-FRMADD</a:t>
              </a:r>
            </a:p>
            <a:p>
              <a:r>
                <a:rPr lang="en-US" sz="1600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// nothing to do for C</a:t>
              </a:r>
            </a:p>
            <a:p>
              <a:r>
                <a:rPr lang="en-US" sz="1600" i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mov     r2, 0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str     r2, [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-COUNT]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strb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r2, [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-BUF+2]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mov	    r2, 'h'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strb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r2, [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-BUF]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mov	    r2, '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'</a:t>
              </a:r>
            </a:p>
            <a:p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strb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	    r2, [</a:t>
              </a:r>
              <a:r>
                <a:rPr lang="en-US" sz="1600" dirty="0" err="1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chemeClr val="accent6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, -BUF+1]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ldr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    r0, =.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Lmess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  // arg1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ldr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    r1, [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-C]     // arg2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ldr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    r2, [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-COUNT] // arg3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60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add     r3, </a:t>
              </a:r>
              <a:r>
                <a:rPr lang="en-US" sz="1600" dirty="0" err="1">
                  <a:solidFill>
                    <a:srgbClr val="FF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r>
                <a:rPr lang="en-US" sz="1600" dirty="0">
                  <a:solidFill>
                    <a:srgbClr val="FF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, -BUF     </a:t>
              </a:r>
              <a:r>
                <a:rPr lang="en-US" sz="1600" i="1" dirty="0">
                  <a:solidFill>
                    <a:srgbClr val="2C895B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// arg4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bl     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printf</a:t>
              </a:r>
              <a:endPara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CA4EB35-7D3A-7C68-B3F2-3525046D09A3}"/>
                </a:ext>
              </a:extLst>
            </p:cNvPr>
            <p:cNvSpPr txBox="1"/>
            <p:nvPr/>
          </p:nvSpPr>
          <p:spPr>
            <a:xfrm>
              <a:off x="577284" y="6848648"/>
              <a:ext cx="3676006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passes address of a stack variable </a:t>
              </a:r>
              <a:r>
                <a:rPr lang="en-US" sz="1600" dirty="0" err="1">
                  <a:solidFill>
                    <a:schemeClr val="accent1"/>
                  </a:solidFill>
                </a:rPr>
                <a:t>buf</a:t>
              </a:r>
              <a:endParaRPr lang="en-US" sz="1600" dirty="0">
                <a:solidFill>
                  <a:schemeClr val="accent1"/>
                </a:solidFill>
              </a:endParaRPr>
            </a:p>
          </p:txBody>
        </p:sp>
        <p:sp>
          <p:nvSpPr>
            <p:cNvPr id="39" name="Left Arrow 38">
              <a:extLst>
                <a:ext uri="{FF2B5EF4-FFF2-40B4-BE49-F238E27FC236}">
                  <a16:creationId xmlns:a16="http://schemas.microsoft.com/office/drawing/2014/main" id="{CB1E5936-C34B-BA71-23F2-DA7F1EA2169F}"/>
                </a:ext>
              </a:extLst>
            </p:cNvPr>
            <p:cNvSpPr/>
            <p:nvPr/>
          </p:nvSpPr>
          <p:spPr>
            <a:xfrm rot="5400000">
              <a:off x="2554172" y="6496773"/>
              <a:ext cx="533877" cy="16987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504D8BD-CAF0-A79D-E868-25F3DC77C811}"/>
                </a:ext>
              </a:extLst>
            </p:cNvPr>
            <p:cNvSpPr txBox="1"/>
            <p:nvPr/>
          </p:nvSpPr>
          <p:spPr>
            <a:xfrm>
              <a:off x="3620815" y="2361751"/>
              <a:ext cx="1239806" cy="132343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passes contents of stack var C and COUNT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12C72CC-929E-7E1F-6D10-4803E7F669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6050" y="3753532"/>
              <a:ext cx="1395816" cy="177916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5C247E8-5843-06F4-5155-2CF448129C7F}"/>
              </a:ext>
            </a:extLst>
          </p:cNvPr>
          <p:cNvSpPr/>
          <p:nvPr/>
        </p:nvSpPr>
        <p:spPr bwMode="auto">
          <a:xfrm>
            <a:off x="213889" y="436771"/>
            <a:ext cx="4086954" cy="85510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  .section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rodata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Lmess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.string "%d %d </a:t>
            </a:r>
            <a:r>
              <a:rPr lang="en-US" sz="1600" dirty="0">
                <a:solidFill>
                  <a:srgbClr val="FF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\n"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.extern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01D3DA74-CAB5-1164-36D7-8EF348B478D1}"/>
              </a:ext>
            </a:extLst>
          </p:cNvPr>
          <p:cNvGraphicFramePr>
            <a:graphicFrameLocks/>
          </p:cNvGraphicFramePr>
          <p:nvPr/>
        </p:nvGraphicFramePr>
        <p:xfrm>
          <a:off x="4413445" y="4678803"/>
          <a:ext cx="7733970" cy="182880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117353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810228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1735927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000443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070019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  <a:p>
                      <a:pPr algn="ctr"/>
                      <a:r>
                        <a:rPr lang="en-US" sz="12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distance from </a:t>
                      </a:r>
                      <a:r>
                        <a:rPr lang="en-US" sz="1200" dirty="0" err="1"/>
                        <a:t>fp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-COUNT]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2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2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2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2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2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2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-BUF+2]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9881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3588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D2D0F-EF8C-822E-D886-85A452792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27143"/>
            <a:ext cx="10515600" cy="427627"/>
          </a:xfrm>
        </p:spPr>
        <p:txBody>
          <a:bodyPr/>
          <a:lstStyle/>
          <a:p>
            <a:r>
              <a:rPr lang="en-US" dirty="0"/>
              <a:t>Stack Frame Design Practice</a:t>
            </a:r>
          </a:p>
        </p:txBody>
      </p:sp>
      <p:sp>
        <p:nvSpPr>
          <p:cNvPr id="77" name="Content Placeholder 76">
            <a:extLst>
              <a:ext uri="{FF2B5EF4-FFF2-40B4-BE49-F238E27FC236}">
                <a16:creationId xmlns:a16="http://schemas.microsoft.com/office/drawing/2014/main" id="{9780925A-0962-AA7B-0ED0-38E538D0FD4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776430" y="17410"/>
            <a:ext cx="5384493" cy="170252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Write the variables in C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Draw a picture of the stack frame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Write the code to generate the offsets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sz="2000" dirty="0"/>
              <a:t>create the distance table to the variables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19C96FC-4E58-CE6C-98C8-00E745A53A3D}"/>
              </a:ext>
            </a:extLst>
          </p:cNvPr>
          <p:cNvSpPr/>
          <p:nvPr/>
        </p:nvSpPr>
        <p:spPr bwMode="auto">
          <a:xfrm>
            <a:off x="7826941" y="2325687"/>
            <a:ext cx="4194790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C,         2 + FP_OFF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S,         2 + C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B,         8 + S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PTR,       4 + B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PAD,       0 + PTR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   PAD – FP_OFF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28 - 12 = 16 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50749CA-6C09-5FF9-D39A-249A29CD7662}"/>
              </a:ext>
            </a:extLst>
          </p:cNvPr>
          <p:cNvSpPr/>
          <p:nvPr/>
        </p:nvSpPr>
        <p:spPr bwMode="auto">
          <a:xfrm>
            <a:off x="120698" y="548356"/>
            <a:ext cx="3255015" cy="186856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(void)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signed char c;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signed short s;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unsigned char b[] = "Stack";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unsigned char *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&amp;b;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9939FA7-ABFB-1EBB-BF39-B95E8BF9BE3E}"/>
              </a:ext>
            </a:extLst>
          </p:cNvPr>
          <p:cNvGrpSpPr/>
          <p:nvPr/>
        </p:nvGrpSpPr>
        <p:grpSpPr>
          <a:xfrm>
            <a:off x="4332026" y="1329076"/>
            <a:ext cx="3462234" cy="1812066"/>
            <a:chOff x="4644618" y="999825"/>
            <a:chExt cx="1973824" cy="1568993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BB13ED0-5654-12B6-B8DB-7A52D7722F8A}"/>
                </a:ext>
              </a:extLst>
            </p:cNvPr>
            <p:cNvSpPr/>
            <p:nvPr/>
          </p:nvSpPr>
          <p:spPr>
            <a:xfrm>
              <a:off x="4644618" y="999825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C621D67-F161-C74D-9F3A-0DA672D9C15F}"/>
                </a:ext>
              </a:extLst>
            </p:cNvPr>
            <p:cNvSpPr/>
            <p:nvPr/>
          </p:nvSpPr>
          <p:spPr>
            <a:xfrm>
              <a:off x="4644618" y="1307824"/>
              <a:ext cx="1375959" cy="31208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/>
                <a:t>lr</a:t>
              </a:r>
              <a:r>
                <a:rPr lang="en-US" sz="2000" dirty="0"/>
                <a:t> to caller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0601221-7238-873B-1C70-01B7630BCB56}"/>
                </a:ext>
              </a:extLst>
            </p:cNvPr>
            <p:cNvSpPr/>
            <p:nvPr/>
          </p:nvSpPr>
          <p:spPr>
            <a:xfrm>
              <a:off x="4644618" y="1636121"/>
              <a:ext cx="1375959" cy="312087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callers </a:t>
              </a:r>
              <a:r>
                <a:rPr lang="en-US" sz="2000" dirty="0" err="1"/>
                <a:t>fp</a:t>
              </a:r>
              <a:endParaRPr lang="en-US" sz="20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9CC335F-E870-9845-DED0-7965855FAB4F}"/>
                </a:ext>
              </a:extLst>
            </p:cNvPr>
            <p:cNvSpPr/>
            <p:nvPr/>
          </p:nvSpPr>
          <p:spPr>
            <a:xfrm>
              <a:off x="4644618" y="1951093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saved r5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30FD42E-77EF-FC36-D981-A76A70A3394D}"/>
                </a:ext>
              </a:extLst>
            </p:cNvPr>
            <p:cNvSpPr/>
            <p:nvPr/>
          </p:nvSpPr>
          <p:spPr>
            <a:xfrm>
              <a:off x="4644618" y="2256731"/>
              <a:ext cx="1375959" cy="312087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saved r4</a:t>
              </a:r>
            </a:p>
          </p:txBody>
        </p:sp>
        <p:sp>
          <p:nvSpPr>
            <p:cNvPr id="32" name="Left Arrow 31">
              <a:extLst>
                <a:ext uri="{FF2B5EF4-FFF2-40B4-BE49-F238E27FC236}">
                  <a16:creationId xmlns:a16="http://schemas.microsoft.com/office/drawing/2014/main" id="{AC62ABED-A222-642F-4B6F-9E91E9D0BD6F}"/>
                </a:ext>
              </a:extLst>
            </p:cNvPr>
            <p:cNvSpPr/>
            <p:nvPr/>
          </p:nvSpPr>
          <p:spPr>
            <a:xfrm>
              <a:off x="6020428" y="1490279"/>
              <a:ext cx="579469" cy="12726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4F6EB1E-861B-F2A1-64AE-71FDBE5D97B7}"/>
                </a:ext>
              </a:extLst>
            </p:cNvPr>
            <p:cNvCxnSpPr>
              <a:cxnSpLocks/>
            </p:cNvCxnSpPr>
            <p:nvPr/>
          </p:nvCxnSpPr>
          <p:spPr>
            <a:xfrm>
              <a:off x="6002169" y="2568818"/>
              <a:ext cx="57946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Up-Down Arrow 49">
              <a:extLst>
                <a:ext uri="{FF2B5EF4-FFF2-40B4-BE49-F238E27FC236}">
                  <a16:creationId xmlns:a16="http://schemas.microsoft.com/office/drawing/2014/main" id="{D7E57315-0BD8-7B14-53AA-231336E02958}"/>
                </a:ext>
              </a:extLst>
            </p:cNvPr>
            <p:cNvSpPr/>
            <p:nvPr/>
          </p:nvSpPr>
          <p:spPr>
            <a:xfrm>
              <a:off x="6075468" y="1609547"/>
              <a:ext cx="94724" cy="937641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A6EBD22-B828-9FC7-8F96-903D677016F9}"/>
                </a:ext>
              </a:extLst>
            </p:cNvPr>
            <p:cNvSpPr txBox="1"/>
            <p:nvPr/>
          </p:nvSpPr>
          <p:spPr>
            <a:xfrm>
              <a:off x="6151648" y="188231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12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D3DC60C-63D1-B9FD-0245-ABA27ADC9174}"/>
                </a:ext>
              </a:extLst>
            </p:cNvPr>
            <p:cNvSpPr txBox="1"/>
            <p:nvPr/>
          </p:nvSpPr>
          <p:spPr>
            <a:xfrm>
              <a:off x="6074343" y="122615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A5A7705-CEAA-DE35-47E0-0D003C2077AA}"/>
              </a:ext>
            </a:extLst>
          </p:cNvPr>
          <p:cNvGrpSpPr/>
          <p:nvPr/>
        </p:nvGrpSpPr>
        <p:grpSpPr>
          <a:xfrm>
            <a:off x="4333121" y="3139520"/>
            <a:ext cx="3450018" cy="426145"/>
            <a:chOff x="3449227" y="2568154"/>
            <a:chExt cx="3450018" cy="42614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0BD59E9-33E6-0FE7-9CEF-C0BBFB25523F}"/>
                </a:ext>
              </a:extLst>
            </p:cNvPr>
            <p:cNvSpPr/>
            <p:nvPr/>
          </p:nvSpPr>
          <p:spPr>
            <a:xfrm>
              <a:off x="4637001" y="2583319"/>
              <a:ext cx="1231193" cy="402696"/>
            </a:xfrm>
            <a:prstGeom prst="rect">
              <a:avLst/>
            </a:prstGeom>
            <a:solidFill>
              <a:srgbClr val="7030A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4A2734C-7E62-8876-417F-996CFDC2778A}"/>
                </a:ext>
              </a:extLst>
            </p:cNvPr>
            <p:cNvSpPr/>
            <p:nvPr/>
          </p:nvSpPr>
          <p:spPr>
            <a:xfrm>
              <a:off x="3449227" y="2573813"/>
              <a:ext cx="598955" cy="4112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var pad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C8255E1-8719-5DAB-3F6D-C6ACE53548FA}"/>
                </a:ext>
              </a:extLst>
            </p:cNvPr>
            <p:cNvSpPr/>
            <p:nvPr/>
          </p:nvSpPr>
          <p:spPr>
            <a:xfrm>
              <a:off x="4038046" y="2568154"/>
              <a:ext cx="598955" cy="411227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accent6"/>
                  </a:solidFill>
                </a:rPr>
                <a:t>C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ABDF1CA-B5A0-0AE6-9E97-B280113D437A}"/>
                </a:ext>
              </a:extLst>
            </p:cNvPr>
            <p:cNvSpPr txBox="1"/>
            <p:nvPr/>
          </p:nvSpPr>
          <p:spPr>
            <a:xfrm>
              <a:off x="5868194" y="2594189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1+1, 2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5640996-1248-2A70-72A7-020318B92CE1}"/>
              </a:ext>
            </a:extLst>
          </p:cNvPr>
          <p:cNvGrpSpPr/>
          <p:nvPr/>
        </p:nvGrpSpPr>
        <p:grpSpPr>
          <a:xfrm>
            <a:off x="4332027" y="3557378"/>
            <a:ext cx="3436493" cy="830230"/>
            <a:chOff x="3448133" y="2986012"/>
            <a:chExt cx="3436493" cy="830230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54895A7-68AC-7A12-7718-2F8ECB401954}"/>
                </a:ext>
              </a:extLst>
            </p:cNvPr>
            <p:cNvSpPr/>
            <p:nvPr/>
          </p:nvSpPr>
          <p:spPr>
            <a:xfrm>
              <a:off x="3448133" y="3000303"/>
              <a:ext cx="598955" cy="4112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var pad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0C60CF8-723B-E7C0-C993-6C94A24147DB}"/>
                </a:ext>
              </a:extLst>
            </p:cNvPr>
            <p:cNvSpPr/>
            <p:nvPr/>
          </p:nvSpPr>
          <p:spPr>
            <a:xfrm>
              <a:off x="4038045" y="2998956"/>
              <a:ext cx="598955" cy="4112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var pad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B8213E1-6959-F8A9-5D4E-5A0B75A23216}"/>
                </a:ext>
              </a:extLst>
            </p:cNvPr>
            <p:cNvSpPr/>
            <p:nvPr/>
          </p:nvSpPr>
          <p:spPr>
            <a:xfrm>
              <a:off x="4653642" y="2999931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b[5]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11E3084-E055-F42C-D316-E82564CA432D}"/>
                </a:ext>
              </a:extLst>
            </p:cNvPr>
            <p:cNvSpPr/>
            <p:nvPr/>
          </p:nvSpPr>
          <p:spPr>
            <a:xfrm>
              <a:off x="5269239" y="2999931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b[4]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BE41E4C-404E-2D6F-A413-B5990F74920B}"/>
                </a:ext>
              </a:extLst>
            </p:cNvPr>
            <p:cNvSpPr/>
            <p:nvPr/>
          </p:nvSpPr>
          <p:spPr>
            <a:xfrm>
              <a:off x="3450642" y="3405015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b[3]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B3B6586-B1DC-5812-54E0-DAB236B99464}"/>
                </a:ext>
              </a:extLst>
            </p:cNvPr>
            <p:cNvSpPr/>
            <p:nvPr/>
          </p:nvSpPr>
          <p:spPr>
            <a:xfrm>
              <a:off x="4040554" y="3403668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b[2]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DE58F6D-25E4-52B7-2CCD-4F39DA36A321}"/>
                </a:ext>
              </a:extLst>
            </p:cNvPr>
            <p:cNvSpPr/>
            <p:nvPr/>
          </p:nvSpPr>
          <p:spPr>
            <a:xfrm>
              <a:off x="4656151" y="3404643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b[1]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8C46BE6-739B-C949-5FD8-A36A8AB15AE1}"/>
                </a:ext>
              </a:extLst>
            </p:cNvPr>
            <p:cNvSpPr/>
            <p:nvPr/>
          </p:nvSpPr>
          <p:spPr>
            <a:xfrm>
              <a:off x="5271748" y="3404643"/>
              <a:ext cx="598955" cy="411227"/>
            </a:xfrm>
            <a:prstGeom prst="rect">
              <a:avLst/>
            </a:prstGeom>
            <a:solidFill>
              <a:srgbClr val="2C895B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b[0]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F3DF8F8-012D-0373-2235-ABC5E946358F}"/>
                </a:ext>
              </a:extLst>
            </p:cNvPr>
            <p:cNvSpPr txBox="1"/>
            <p:nvPr/>
          </p:nvSpPr>
          <p:spPr>
            <a:xfrm>
              <a:off x="5859503" y="3186561"/>
              <a:ext cx="8899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2 + 6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1D6E8C2-5E93-C9C9-7BC3-B9707C5DF136}"/>
                </a:ext>
              </a:extLst>
            </p:cNvPr>
            <p:cNvCxnSpPr>
              <a:cxnSpLocks/>
            </p:cNvCxnSpPr>
            <p:nvPr/>
          </p:nvCxnSpPr>
          <p:spPr>
            <a:xfrm>
              <a:off x="5868194" y="2986012"/>
              <a:ext cx="101643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7E1BC14C-009B-F346-25AD-82CD9415AAA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F12F261F-BD41-0DC1-1499-3C3A5FCC42CB}"/>
              </a:ext>
            </a:extLst>
          </p:cNvPr>
          <p:cNvGraphicFramePr>
            <a:graphicFrameLocks/>
          </p:cNvGraphicFramePr>
          <p:nvPr/>
        </p:nvGraphicFramePr>
        <p:xfrm>
          <a:off x="505421" y="5271163"/>
          <a:ext cx="10699442" cy="152400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2228194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63961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028497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301765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501373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distance from </a:t>
                      </a:r>
                      <a:r>
                        <a:rPr lang="en-US" sz="1400" dirty="0" err="1"/>
                        <a:t>fp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 char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ldrsb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strsb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signed short 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ldrsh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-S]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strsh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-S]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unsigned char b[0]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-B]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unsigned char *</a:t>
                      </a:r>
                      <a:r>
                        <a:rPr lang="en-US" sz="14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ptr</a:t>
                      </a:r>
                      <a:endParaRPr lang="en-US" sz="1400" b="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-PTR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-PTR]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-PTR]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</a:tbl>
          </a:graphicData>
        </a:graphic>
      </p:graphicFrame>
      <p:sp>
        <p:nvSpPr>
          <p:cNvPr id="79" name="TextBox 78">
            <a:extLst>
              <a:ext uri="{FF2B5EF4-FFF2-40B4-BE49-F238E27FC236}">
                <a16:creationId xmlns:a16="http://schemas.microsoft.com/office/drawing/2014/main" id="{9FF219A9-A8B6-59AF-0B67-441C3BDFE776}"/>
              </a:ext>
            </a:extLst>
          </p:cNvPr>
          <p:cNvSpPr txBox="1"/>
          <p:nvPr/>
        </p:nvSpPr>
        <p:spPr>
          <a:xfrm>
            <a:off x="7783139" y="1831666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9EC1591-0F5D-E66F-370E-6ED6546A1D5D}"/>
              </a:ext>
            </a:extLst>
          </p:cNvPr>
          <p:cNvGrpSpPr/>
          <p:nvPr/>
        </p:nvGrpSpPr>
        <p:grpSpPr>
          <a:xfrm>
            <a:off x="4355337" y="4412076"/>
            <a:ext cx="3427802" cy="501037"/>
            <a:chOff x="3448133" y="3814895"/>
            <a:chExt cx="3427802" cy="50103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8A01858-9CAE-0E16-2DFF-64B187787315}"/>
                </a:ext>
              </a:extLst>
            </p:cNvPr>
            <p:cNvSpPr/>
            <p:nvPr/>
          </p:nvSpPr>
          <p:spPr>
            <a:xfrm>
              <a:off x="3448133" y="3827836"/>
              <a:ext cx="2413273" cy="36043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*</a:t>
              </a:r>
              <a:r>
                <a:rPr lang="en-US" sz="2000" dirty="0" err="1"/>
                <a:t>ptr</a:t>
              </a:r>
              <a:endParaRPr lang="en-US" sz="20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04EC13D-FA1E-8080-F465-3328F6842D00}"/>
                </a:ext>
              </a:extLst>
            </p:cNvPr>
            <p:cNvSpPr txBox="1"/>
            <p:nvPr/>
          </p:nvSpPr>
          <p:spPr>
            <a:xfrm>
              <a:off x="6032934" y="3853836"/>
              <a:ext cx="571355" cy="4620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C027442-DAF6-6D44-8ABC-D8724CB227B2}"/>
                </a:ext>
              </a:extLst>
            </p:cNvPr>
            <p:cNvCxnSpPr>
              <a:cxnSpLocks/>
            </p:cNvCxnSpPr>
            <p:nvPr/>
          </p:nvCxnSpPr>
          <p:spPr>
            <a:xfrm>
              <a:off x="5859503" y="3814895"/>
              <a:ext cx="101643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6D0A7D8-DC1D-5885-25BB-F504F010C9AF}"/>
              </a:ext>
            </a:extLst>
          </p:cNvPr>
          <p:cNvGrpSpPr/>
          <p:nvPr/>
        </p:nvGrpSpPr>
        <p:grpSpPr>
          <a:xfrm>
            <a:off x="3214688" y="3144876"/>
            <a:ext cx="1140649" cy="1996655"/>
            <a:chOff x="2724171" y="3257226"/>
            <a:chExt cx="1140649" cy="1996655"/>
          </a:xfrm>
        </p:grpSpPr>
        <p:sp>
          <p:nvSpPr>
            <p:cNvPr id="6" name="Up-Down Arrow 5">
              <a:extLst>
                <a:ext uri="{FF2B5EF4-FFF2-40B4-BE49-F238E27FC236}">
                  <a16:creationId xmlns:a16="http://schemas.microsoft.com/office/drawing/2014/main" id="{4B39C29E-F8A2-C598-0EEC-2947F2EDC4F9}"/>
                </a:ext>
              </a:extLst>
            </p:cNvPr>
            <p:cNvSpPr/>
            <p:nvPr/>
          </p:nvSpPr>
          <p:spPr>
            <a:xfrm>
              <a:off x="3552893" y="3282532"/>
              <a:ext cx="110452" cy="1971347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C7C7703-0668-72BB-281B-EA80DC427D76}"/>
                </a:ext>
              </a:extLst>
            </p:cNvPr>
            <p:cNvSpPr/>
            <p:nvPr/>
          </p:nvSpPr>
          <p:spPr>
            <a:xfrm rot="16200000">
              <a:off x="2873940" y="4267355"/>
              <a:ext cx="112586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 = 16</a:t>
              </a:r>
              <a:endParaRPr lang="en-US" sz="1200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F63190E-D87E-84A7-FA67-FDC0DEDD2D5D}"/>
                </a:ext>
              </a:extLst>
            </p:cNvPr>
            <p:cNvCxnSpPr>
              <a:cxnSpLocks/>
            </p:cNvCxnSpPr>
            <p:nvPr/>
          </p:nvCxnSpPr>
          <p:spPr>
            <a:xfrm>
              <a:off x="2724171" y="5253879"/>
              <a:ext cx="1117338" cy="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0E7D056-0BDD-FAE3-15D9-576F935939E4}"/>
                </a:ext>
              </a:extLst>
            </p:cNvPr>
            <p:cNvCxnSpPr>
              <a:cxnSpLocks/>
            </p:cNvCxnSpPr>
            <p:nvPr/>
          </p:nvCxnSpPr>
          <p:spPr>
            <a:xfrm>
              <a:off x="3518613" y="3257226"/>
              <a:ext cx="34620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5161730-6985-769F-46E7-0CBB131AA6D0}"/>
              </a:ext>
            </a:extLst>
          </p:cNvPr>
          <p:cNvGrpSpPr/>
          <p:nvPr/>
        </p:nvGrpSpPr>
        <p:grpSpPr>
          <a:xfrm>
            <a:off x="4365060" y="4801376"/>
            <a:ext cx="3427802" cy="469787"/>
            <a:chOff x="3864820" y="4524426"/>
            <a:chExt cx="3427802" cy="46978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47A6AEE-9E94-3C8C-AFA2-B67435545795}"/>
                </a:ext>
              </a:extLst>
            </p:cNvPr>
            <p:cNvGrpSpPr/>
            <p:nvPr/>
          </p:nvGrpSpPr>
          <p:grpSpPr>
            <a:xfrm>
              <a:off x="3864820" y="4524426"/>
              <a:ext cx="3427802" cy="439051"/>
              <a:chOff x="3448133" y="3814895"/>
              <a:chExt cx="3427802" cy="439051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3D10CA8-708E-7D23-2AB6-574BCB0563BA}"/>
                  </a:ext>
                </a:extLst>
              </p:cNvPr>
              <p:cNvSpPr/>
              <p:nvPr/>
            </p:nvSpPr>
            <p:spPr>
              <a:xfrm>
                <a:off x="3448133" y="3827836"/>
                <a:ext cx="2413273" cy="36043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</a:rPr>
                  <a:t>fame PAD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54EDD4-93CD-6B2E-4799-A2D0E8AFDCA7}"/>
                  </a:ext>
                </a:extLst>
              </p:cNvPr>
              <p:cNvSpPr txBox="1"/>
              <p:nvPr/>
            </p:nvSpPr>
            <p:spPr>
              <a:xfrm>
                <a:off x="6032934" y="3853836"/>
                <a:ext cx="3257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0</a:t>
                </a: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8999155C-4004-1FAA-24E1-D38BCDCB92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59503" y="3814895"/>
                <a:ext cx="101643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Left Arrow 12">
              <a:extLst>
                <a:ext uri="{FF2B5EF4-FFF2-40B4-BE49-F238E27FC236}">
                  <a16:creationId xmlns:a16="http://schemas.microsoft.com/office/drawing/2014/main" id="{DD90A39F-1FE7-370D-1134-8CAC8C1BA740}"/>
                </a:ext>
              </a:extLst>
            </p:cNvPr>
            <p:cNvSpPr/>
            <p:nvPr/>
          </p:nvSpPr>
          <p:spPr>
            <a:xfrm>
              <a:off x="6281845" y="4864581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3B9015F-E164-1C1D-E588-3F9EE4BC002F}"/>
                </a:ext>
              </a:extLst>
            </p:cNvPr>
            <p:cNvSpPr txBox="1"/>
            <p:nvPr/>
          </p:nvSpPr>
          <p:spPr>
            <a:xfrm>
              <a:off x="6784406" y="4631977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sp</a:t>
              </a:r>
              <a:r>
                <a:rPr lang="en-US" sz="1600" dirty="0"/>
                <a:t> 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B1C97AF-C563-62A6-87A7-0E5B9DD1008F}"/>
              </a:ext>
            </a:extLst>
          </p:cNvPr>
          <p:cNvGrpSpPr/>
          <p:nvPr/>
        </p:nvGrpSpPr>
        <p:grpSpPr>
          <a:xfrm>
            <a:off x="3152226" y="1684791"/>
            <a:ext cx="1174739" cy="3470217"/>
            <a:chOff x="3152226" y="1684791"/>
            <a:chExt cx="1174739" cy="347021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3E1E138-64C1-F400-68D8-11ADCBF7DB3C}"/>
                </a:ext>
              </a:extLst>
            </p:cNvPr>
            <p:cNvSpPr/>
            <p:nvPr/>
          </p:nvSpPr>
          <p:spPr>
            <a:xfrm rot="16200000">
              <a:off x="2434622" y="3591559"/>
              <a:ext cx="189687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frame size</a:t>
              </a:r>
            </a:p>
            <a:p>
              <a:pPr algn="ctr"/>
              <a:r>
                <a:rPr lang="en-US" sz="12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8-byte aligned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611AA46-CE03-4649-7253-F8D9392A85AE}"/>
                </a:ext>
              </a:extLst>
            </p:cNvPr>
            <p:cNvCxnSpPr>
              <a:cxnSpLocks/>
            </p:cNvCxnSpPr>
            <p:nvPr/>
          </p:nvCxnSpPr>
          <p:spPr>
            <a:xfrm>
              <a:off x="3611102" y="1684791"/>
              <a:ext cx="71586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Up-Down Arrow 20">
              <a:extLst>
                <a:ext uri="{FF2B5EF4-FFF2-40B4-BE49-F238E27FC236}">
                  <a16:creationId xmlns:a16="http://schemas.microsoft.com/office/drawing/2014/main" id="{F9692FCF-41C8-39EB-FAA3-AAF7D0619F3E}"/>
                </a:ext>
              </a:extLst>
            </p:cNvPr>
            <p:cNvSpPr/>
            <p:nvPr/>
          </p:nvSpPr>
          <p:spPr>
            <a:xfrm>
              <a:off x="3630231" y="1702991"/>
              <a:ext cx="105884" cy="3452017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26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020-B883-1DE7-3B56-7723E34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7076"/>
          </a:xfrm>
        </p:spPr>
        <p:txBody>
          <a:bodyPr/>
          <a:lstStyle/>
          <a:p>
            <a:r>
              <a:rPr lang="en-US" dirty="0"/>
              <a:t>Working with Pointers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57099-4E37-9A43-21F2-D2C126307274}"/>
              </a:ext>
            </a:extLst>
          </p:cNvPr>
          <p:cNvSpPr/>
          <p:nvPr/>
        </p:nvSpPr>
        <p:spPr bwMode="auto">
          <a:xfrm>
            <a:off x="651164" y="1003975"/>
            <a:ext cx="10889672" cy="525732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sum(int j, int k)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j + k;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(int j, int k, int (*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)(int, int), int </a:t>
            </a:r>
            <a:r>
              <a:rPr lang="en-US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US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j,k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			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// NOTICE: 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must be on stack as you pass the address!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(*pf)(int, int) = sum;  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pf could be in a register</a:t>
            </a:r>
            <a:endParaRPr lang="en-US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endParaRPr lang="en-US" sz="2000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(1, 2, pf, </a:t>
            </a:r>
            <a:r>
              <a:rPr lang="en-US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9EC843-36AB-FDEF-BFE6-49DFDDE168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B0C455-2183-A4AF-0D1E-D57F140BD74F}"/>
              </a:ext>
            </a:extLst>
          </p:cNvPr>
          <p:cNvSpPr txBox="1"/>
          <p:nvPr/>
        </p:nvSpPr>
        <p:spPr>
          <a:xfrm>
            <a:off x="4414169" y="4987198"/>
            <a:ext cx="3541670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Output Parameters (like </a:t>
            </a:r>
            <a:r>
              <a:rPr lang="en-US" dirty="0" err="1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)  you pass a pointer to them,  </a:t>
            </a:r>
            <a:r>
              <a:rPr lang="en-US" b="1" dirty="0">
                <a:solidFill>
                  <a:schemeClr val="accent1"/>
                </a:solidFill>
              </a:rPr>
              <a:t>must be on the stack!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5294480D-2E69-B584-2857-7C3D68968327}"/>
              </a:ext>
            </a:extLst>
          </p:cNvPr>
          <p:cNvSpPr/>
          <p:nvPr/>
        </p:nvSpPr>
        <p:spPr>
          <a:xfrm rot="10800000">
            <a:off x="4091879" y="5070325"/>
            <a:ext cx="278963" cy="2525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3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020-B883-1DE7-3B56-7723E34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7076"/>
          </a:xfrm>
        </p:spPr>
        <p:txBody>
          <a:bodyPr/>
          <a:lstStyle/>
          <a:p>
            <a:r>
              <a:rPr lang="en-US" dirty="0"/>
              <a:t>Working with Pointers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57099-4E37-9A43-21F2-D2C126307274}"/>
              </a:ext>
            </a:extLst>
          </p:cNvPr>
          <p:cNvSpPr/>
          <p:nvPr/>
        </p:nvSpPr>
        <p:spPr bwMode="auto">
          <a:xfrm>
            <a:off x="139959" y="691110"/>
            <a:ext cx="7214532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// NOTICE: </a:t>
            </a:r>
            <a:r>
              <a:rPr lang="en-US" sz="12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must be on stack as you pass the address!</a:t>
            </a: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(*pf)(int, int) = sum;  </a:t>
            </a:r>
            <a:r>
              <a:rPr lang="en-US" sz="12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pf could be in a register</a:t>
            </a:r>
            <a:endParaRPr lang="en-US" sz="1400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endParaRPr lang="en-US" sz="1600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(1, 2, pf, 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A2061EE1-FF49-E05E-7BF2-774E8E68B300}"/>
              </a:ext>
            </a:extLst>
          </p:cNvPr>
          <p:cNvGraphicFramePr>
            <a:graphicFrameLocks/>
          </p:cNvGraphicFramePr>
          <p:nvPr/>
        </p:nvGraphicFramePr>
        <p:xfrm>
          <a:off x="937628" y="5449000"/>
          <a:ext cx="9834755" cy="137160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621985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184507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218987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431357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377919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  <a:p>
                      <a:pPr algn="ctr"/>
                      <a:r>
                        <a:rPr lang="en-US" sz="18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distance from </a:t>
                      </a:r>
                      <a:r>
                        <a:rPr lang="en-US" sz="1800" dirty="0" err="1"/>
                        <a:t>fp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8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8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</a:tbl>
          </a:graphicData>
        </a:graphic>
      </p:graphicFrame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138D2754-6CA5-5A9E-A717-52A199B26C0D}"/>
              </a:ext>
            </a:extLst>
          </p:cNvPr>
          <p:cNvSpPr/>
          <p:nvPr/>
        </p:nvSpPr>
        <p:spPr bwMode="auto">
          <a:xfrm>
            <a:off x="7723095" y="1756117"/>
            <a:ext cx="4051017" cy="313539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.section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rodata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Lmess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.string "%d\n"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.extern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.text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I,      4 + FP_OFF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PF,     4 + I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PAD,    0 + PF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FRMADD, PAD-FP_OFF</a:t>
            </a:r>
          </a:p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12 - 4 = 8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9EC843-36AB-FDEF-BFE6-49DFDDE168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B2CE351-EA33-92EA-2CE0-58ECE8CDCAB3}"/>
              </a:ext>
            </a:extLst>
          </p:cNvPr>
          <p:cNvGrpSpPr/>
          <p:nvPr/>
        </p:nvGrpSpPr>
        <p:grpSpPr>
          <a:xfrm>
            <a:off x="1466523" y="3010071"/>
            <a:ext cx="3007726" cy="2332105"/>
            <a:chOff x="7541646" y="249639"/>
            <a:chExt cx="3007726" cy="2332105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E40E177-7146-B20E-AEC4-3F0FC8E3193D}"/>
                </a:ext>
              </a:extLst>
            </p:cNvPr>
            <p:cNvGrpSpPr/>
            <p:nvPr/>
          </p:nvGrpSpPr>
          <p:grpSpPr>
            <a:xfrm>
              <a:off x="8255845" y="249639"/>
              <a:ext cx="2288185" cy="2032132"/>
              <a:chOff x="5863328" y="1284009"/>
              <a:chExt cx="3380249" cy="1721509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C3D533B5-E92D-F112-A0FC-0C5EC261328B}"/>
                  </a:ext>
                </a:extLst>
              </p:cNvPr>
              <p:cNvGrpSpPr/>
              <p:nvPr/>
            </p:nvGrpSpPr>
            <p:grpSpPr>
              <a:xfrm>
                <a:off x="5866259" y="1284009"/>
                <a:ext cx="2807966" cy="853920"/>
                <a:chOff x="4644618" y="1226153"/>
                <a:chExt cx="1955279" cy="739374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B797AF02-260F-5282-5150-A607C729D507}"/>
                    </a:ext>
                  </a:extLst>
                </p:cNvPr>
                <p:cNvSpPr/>
                <p:nvPr/>
              </p:nvSpPr>
              <p:spPr>
                <a:xfrm>
                  <a:off x="4644618" y="1307824"/>
                  <a:ext cx="1375959" cy="312087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err="1"/>
                    <a:t>lr</a:t>
                  </a:r>
                  <a:r>
                    <a:rPr lang="en-US" sz="2000" dirty="0"/>
                    <a:t> to caller</a:t>
                  </a:r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A85DAD6-9DCF-9D5D-D02C-245B6920672F}"/>
                    </a:ext>
                  </a:extLst>
                </p:cNvPr>
                <p:cNvSpPr/>
                <p:nvPr/>
              </p:nvSpPr>
              <p:spPr>
                <a:xfrm>
                  <a:off x="4644618" y="1636121"/>
                  <a:ext cx="1375959" cy="312087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/>
                    <a:t>callers </a:t>
                  </a:r>
                  <a:r>
                    <a:rPr lang="en-US" sz="2000" dirty="0" err="1"/>
                    <a:t>fp</a:t>
                  </a:r>
                  <a:endParaRPr lang="en-US" sz="2000" dirty="0"/>
                </a:p>
              </p:txBody>
            </p:sp>
            <p:sp>
              <p:nvSpPr>
                <p:cNvPr id="11" name="Left Arrow 10">
                  <a:extLst>
                    <a:ext uri="{FF2B5EF4-FFF2-40B4-BE49-F238E27FC236}">
                      <a16:creationId xmlns:a16="http://schemas.microsoft.com/office/drawing/2014/main" id="{FAEB83E2-C4B6-7CED-236F-CB2AE993DF5F}"/>
                    </a:ext>
                  </a:extLst>
                </p:cNvPr>
                <p:cNvSpPr/>
                <p:nvPr/>
              </p:nvSpPr>
              <p:spPr>
                <a:xfrm>
                  <a:off x="6020428" y="1490279"/>
                  <a:ext cx="579469" cy="127267"/>
                </a:xfrm>
                <a:prstGeom prst="lef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F9BEE86C-1B6E-175C-2932-A7AD23A4C1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20428" y="1965527"/>
                  <a:ext cx="579469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Up-Down Arrow 12">
                  <a:extLst>
                    <a:ext uri="{FF2B5EF4-FFF2-40B4-BE49-F238E27FC236}">
                      <a16:creationId xmlns:a16="http://schemas.microsoft.com/office/drawing/2014/main" id="{8EC77937-E748-AC62-B88D-8A3BC6D06403}"/>
                    </a:ext>
                  </a:extLst>
                </p:cNvPr>
                <p:cNvSpPr/>
                <p:nvPr/>
              </p:nvSpPr>
              <p:spPr>
                <a:xfrm>
                  <a:off x="6075468" y="1609548"/>
                  <a:ext cx="76180" cy="355979"/>
                </a:xfrm>
                <a:prstGeom prst="upDownArrow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00E66C7-0BCD-8C12-3F73-98C1D63BB463}"/>
                    </a:ext>
                  </a:extLst>
                </p:cNvPr>
                <p:cNvSpPr txBox="1"/>
                <p:nvPr/>
              </p:nvSpPr>
              <p:spPr>
                <a:xfrm>
                  <a:off x="6129631" y="1617546"/>
                  <a:ext cx="185699" cy="3464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6057016-9CF7-403C-1F3F-899E6487B992}"/>
                    </a:ext>
                  </a:extLst>
                </p:cNvPr>
                <p:cNvSpPr txBox="1"/>
                <p:nvPr/>
              </p:nvSpPr>
              <p:spPr>
                <a:xfrm>
                  <a:off x="6074343" y="1226153"/>
                  <a:ext cx="32573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F73716D7-5534-9FA6-BDDF-073326CE12FD}"/>
                  </a:ext>
                </a:extLst>
              </p:cNvPr>
              <p:cNvGrpSpPr/>
              <p:nvPr/>
            </p:nvGrpSpPr>
            <p:grpSpPr>
              <a:xfrm>
                <a:off x="5863328" y="2128489"/>
                <a:ext cx="2806408" cy="501037"/>
                <a:chOff x="3448133" y="3814895"/>
                <a:chExt cx="3427802" cy="501037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FA135EBB-0388-4E0F-F609-789A0F7543EC}"/>
                    </a:ext>
                  </a:extLst>
                </p:cNvPr>
                <p:cNvSpPr/>
                <p:nvPr/>
              </p:nvSpPr>
              <p:spPr>
                <a:xfrm>
                  <a:off x="3448133" y="3827836"/>
                  <a:ext cx="2413273" cy="360436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err="1"/>
                    <a:t>i</a:t>
                  </a:r>
                  <a:endParaRPr lang="en-US" sz="2000" dirty="0"/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0A96517-FC99-815A-35C4-F237EE927104}"/>
                    </a:ext>
                  </a:extLst>
                </p:cNvPr>
                <p:cNvSpPr txBox="1"/>
                <p:nvPr/>
              </p:nvSpPr>
              <p:spPr>
                <a:xfrm>
                  <a:off x="6032934" y="3853836"/>
                  <a:ext cx="571355" cy="4620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37F9FD90-F81B-C1DF-DBF6-0C6233C885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59503" y="3814895"/>
                  <a:ext cx="101643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A09E2071-E21E-A777-F642-9C7D4DCDE784}"/>
                  </a:ext>
                </a:extLst>
              </p:cNvPr>
              <p:cNvGrpSpPr/>
              <p:nvPr/>
            </p:nvGrpSpPr>
            <p:grpSpPr>
              <a:xfrm>
                <a:off x="5863328" y="2504481"/>
                <a:ext cx="2806408" cy="501037"/>
                <a:chOff x="3448133" y="3814895"/>
                <a:chExt cx="3427802" cy="501037"/>
              </a:xfrm>
              <a:solidFill>
                <a:schemeClr val="accent5"/>
              </a:solidFill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89E1175E-7681-5495-1E75-CD4C27BADACE}"/>
                    </a:ext>
                  </a:extLst>
                </p:cNvPr>
                <p:cNvSpPr/>
                <p:nvPr/>
              </p:nvSpPr>
              <p:spPr>
                <a:xfrm>
                  <a:off x="3448133" y="3827836"/>
                  <a:ext cx="2413273" cy="360436"/>
                </a:xfrm>
                <a:prstGeom prst="rect">
                  <a:avLst/>
                </a:prstGeom>
                <a:grp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/>
                    <a:t>(*pf)()</a:t>
                  </a: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E2932FC-ACBE-9A44-5A59-AC9857616A9B}"/>
                    </a:ext>
                  </a:extLst>
                </p:cNvPr>
                <p:cNvSpPr txBox="1"/>
                <p:nvPr/>
              </p:nvSpPr>
              <p:spPr>
                <a:xfrm>
                  <a:off x="6032934" y="3853836"/>
                  <a:ext cx="571355" cy="4620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AFF00908-9FC2-ABEE-312A-04E0F52C12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59503" y="3814895"/>
                  <a:ext cx="1016432" cy="0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C5C0DDF-871F-3F8D-97DF-B89AAFC8B794}"/>
                  </a:ext>
                </a:extLst>
              </p:cNvPr>
              <p:cNvSpPr txBox="1"/>
              <p:nvPr/>
            </p:nvSpPr>
            <p:spPr>
              <a:xfrm>
                <a:off x="8675840" y="1423383"/>
                <a:ext cx="567737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/>
                  <a:t>fp</a:t>
                </a:r>
                <a:endParaRPr lang="en-US" sz="1600" dirty="0"/>
              </a:p>
            </p:txBody>
          </p:sp>
        </p:grpSp>
        <p:sp>
          <p:nvSpPr>
            <p:cNvPr id="45" name="Left Arrow 44">
              <a:extLst>
                <a:ext uri="{FF2B5EF4-FFF2-40B4-BE49-F238E27FC236}">
                  <a16:creationId xmlns:a16="http://schemas.microsoft.com/office/drawing/2014/main" id="{35D53B25-6A26-1906-3F48-47FD3041F0AB}"/>
                </a:ext>
              </a:extLst>
            </p:cNvPr>
            <p:cNvSpPr/>
            <p:nvPr/>
          </p:nvSpPr>
          <p:spPr>
            <a:xfrm>
              <a:off x="9613216" y="2452112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BD42029-1515-E581-93BC-6B774447D1D3}"/>
                </a:ext>
              </a:extLst>
            </p:cNvPr>
            <p:cNvSpPr txBox="1"/>
            <p:nvPr/>
          </p:nvSpPr>
          <p:spPr>
            <a:xfrm>
              <a:off x="10121050" y="2224732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sp</a:t>
              </a:r>
              <a:r>
                <a:rPr lang="en-US" sz="1600" dirty="0"/>
                <a:t> 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F57BB83-F756-DB51-207E-79DE77D0EBE3}"/>
                </a:ext>
              </a:extLst>
            </p:cNvPr>
            <p:cNvSpPr/>
            <p:nvPr/>
          </p:nvSpPr>
          <p:spPr>
            <a:xfrm>
              <a:off x="8255845" y="2163119"/>
              <a:ext cx="1351848" cy="3733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frame pad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2F6B63F-DE54-35DC-164A-06882879FDFF}"/>
                </a:ext>
              </a:extLst>
            </p:cNvPr>
            <p:cNvSpPr txBox="1"/>
            <p:nvPr/>
          </p:nvSpPr>
          <p:spPr>
            <a:xfrm>
              <a:off x="9648162" y="2154110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1C89BA7-4E93-E6A9-AC0D-906569B0B424}"/>
                </a:ext>
              </a:extLst>
            </p:cNvPr>
            <p:cNvCxnSpPr>
              <a:cxnSpLocks/>
            </p:cNvCxnSpPr>
            <p:nvPr/>
          </p:nvCxnSpPr>
          <p:spPr>
            <a:xfrm>
              <a:off x="9557729" y="2163119"/>
              <a:ext cx="563321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1184D53-C1B1-EC58-815D-9E3D40092D5E}"/>
                </a:ext>
              </a:extLst>
            </p:cNvPr>
            <p:cNvGrpSpPr/>
            <p:nvPr/>
          </p:nvGrpSpPr>
          <p:grpSpPr>
            <a:xfrm>
              <a:off x="7541646" y="1420984"/>
              <a:ext cx="714199" cy="1115510"/>
              <a:chOff x="3181760" y="4003795"/>
              <a:chExt cx="714199" cy="1115510"/>
            </a:xfrm>
          </p:grpSpPr>
          <p:sp>
            <p:nvSpPr>
              <p:cNvPr id="19" name="Up-Down Arrow 18">
                <a:extLst>
                  <a:ext uri="{FF2B5EF4-FFF2-40B4-BE49-F238E27FC236}">
                    <a16:creationId xmlns:a16="http://schemas.microsoft.com/office/drawing/2014/main" id="{A2AF134F-73A4-503C-53AD-6C1A07A5EFB6}"/>
                  </a:ext>
                </a:extLst>
              </p:cNvPr>
              <p:cNvSpPr/>
              <p:nvPr/>
            </p:nvSpPr>
            <p:spPr>
              <a:xfrm>
                <a:off x="3552893" y="4026493"/>
                <a:ext cx="76512" cy="1067972"/>
              </a:xfrm>
              <a:prstGeom prst="upDownArrow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41EE939-D618-526C-6E62-2810E7C7C769}"/>
                  </a:ext>
                </a:extLst>
              </p:cNvPr>
              <p:cNvSpPr/>
              <p:nvPr/>
            </p:nvSpPr>
            <p:spPr>
              <a:xfrm rot="16200000">
                <a:off x="3349389" y="4412660"/>
                <a:ext cx="74089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FRMADD</a:t>
                </a:r>
                <a:endParaRPr lang="en-US" sz="1200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3D98843-2365-8765-E526-DB67B446D3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81760" y="5119305"/>
                <a:ext cx="680319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3A677381-176F-0648-05FA-E5714E46EA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9752" y="4003795"/>
                <a:ext cx="34620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33CA6FB-A55E-F403-BAA8-06C2A3BD02D0}"/>
              </a:ext>
            </a:extLst>
          </p:cNvPr>
          <p:cNvGrpSpPr/>
          <p:nvPr/>
        </p:nvGrpSpPr>
        <p:grpSpPr>
          <a:xfrm>
            <a:off x="1044384" y="3166226"/>
            <a:ext cx="1112128" cy="2168649"/>
            <a:chOff x="3188963" y="2986359"/>
            <a:chExt cx="1112128" cy="216864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FF2C7B0-AD6B-9678-DF06-FF346461B438}"/>
                </a:ext>
              </a:extLst>
            </p:cNvPr>
            <p:cNvSpPr/>
            <p:nvPr/>
          </p:nvSpPr>
          <p:spPr>
            <a:xfrm rot="16200000">
              <a:off x="2471359" y="3861752"/>
              <a:ext cx="189687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frame size</a:t>
              </a:r>
            </a:p>
            <a:p>
              <a:pPr algn="ctr"/>
              <a:r>
                <a:rPr lang="en-US" sz="12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8-byte aligned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D4046D2-01F8-3B5A-467C-3250CD4330AE}"/>
                </a:ext>
              </a:extLst>
            </p:cNvPr>
            <p:cNvCxnSpPr>
              <a:cxnSpLocks/>
            </p:cNvCxnSpPr>
            <p:nvPr/>
          </p:nvCxnSpPr>
          <p:spPr>
            <a:xfrm>
              <a:off x="3585228" y="2986359"/>
              <a:ext cx="715863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Up-Down Arrow 24">
              <a:extLst>
                <a:ext uri="{FF2B5EF4-FFF2-40B4-BE49-F238E27FC236}">
                  <a16:creationId xmlns:a16="http://schemas.microsoft.com/office/drawing/2014/main" id="{AEF9A2E8-6295-EC3B-2BC6-AB1CF1E8EC05}"/>
                </a:ext>
              </a:extLst>
            </p:cNvPr>
            <p:cNvSpPr/>
            <p:nvPr/>
          </p:nvSpPr>
          <p:spPr>
            <a:xfrm flipH="1">
              <a:off x="3685192" y="2993364"/>
              <a:ext cx="59598" cy="2161644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347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020-B883-1DE7-3B56-7723E34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25" y="229601"/>
            <a:ext cx="6661874" cy="477076"/>
          </a:xfrm>
        </p:spPr>
        <p:txBody>
          <a:bodyPr/>
          <a:lstStyle/>
          <a:p>
            <a:r>
              <a:rPr lang="en-US" sz="2800" dirty="0"/>
              <a:t>Working with Pointers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57099-4E37-9A43-21F2-D2C126307274}"/>
              </a:ext>
            </a:extLst>
          </p:cNvPr>
          <p:cNvSpPr/>
          <p:nvPr/>
        </p:nvSpPr>
        <p:spPr bwMode="auto">
          <a:xfrm>
            <a:off x="-41643" y="752643"/>
            <a:ext cx="4204675" cy="209026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main()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int (*pf)(int, int) = sum;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(1, 2, pf, &amp;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FA5DD66-B49A-A029-585E-4A74D2310B5F}"/>
              </a:ext>
            </a:extLst>
          </p:cNvPr>
          <p:cNvSpPr/>
          <p:nvPr/>
        </p:nvSpPr>
        <p:spPr bwMode="auto">
          <a:xfrm>
            <a:off x="6180049" y="8383"/>
            <a:ext cx="5923441" cy="566904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,-FRMADD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r2, =sum        //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address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r1,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-PF     // PF address 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r2, [r1]        // store in pf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1           // </a:t>
            </a:r>
            <a:r>
              <a:rPr lang="en-US" sz="1600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1: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r1, 2           // </a:t>
            </a:r>
            <a:r>
              <a:rPr lang="en-US" sz="1600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2: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r2, [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-PF]   // </a:t>
            </a:r>
            <a:r>
              <a:rPr lang="en-US" sz="1600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3: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(*pf)()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r3,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-I      // </a:t>
            </a:r>
            <a:r>
              <a:rPr lang="en-US" sz="1600" dirty="0" err="1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chemeClr val="accent1"/>
                </a:solidFill>
                <a:effectLst/>
                <a:latin typeface="Menlo" panose="020B0609030804020204" pitchFamily="49" charset="0"/>
              </a:rPr>
              <a:t> 4: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&amp;I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=.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Lmess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US" sz="16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1: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"%d\n"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r1, [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-I]    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</a:t>
            </a:r>
            <a:r>
              <a:rPr lang="en-US" sz="16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2: 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D55D3E-37DF-D5B1-410A-7509BD01CF8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F0B5EA9-736B-9CB5-C1D1-1776418662E4}"/>
              </a:ext>
            </a:extLst>
          </p:cNvPr>
          <p:cNvSpPr/>
          <p:nvPr/>
        </p:nvSpPr>
        <p:spPr bwMode="auto">
          <a:xfrm>
            <a:off x="72017" y="2705599"/>
            <a:ext cx="3681305" cy="2755344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.section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rodata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Lmess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.string "%d\n"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.extern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.text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.global main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main, %function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I,      4 + FP_OFF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PF,     4 + I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PAD,    0 + PF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FRMADD, PAD-FP_OFF</a:t>
            </a:r>
          </a:p>
          <a:p>
            <a:r>
              <a:rPr lang="en-US" sz="1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12 - 4 = 8  </a:t>
            </a: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0EB61139-F133-4484-B088-396209DCFB2E}"/>
              </a:ext>
            </a:extLst>
          </p:cNvPr>
          <p:cNvGraphicFramePr>
            <a:graphicFrameLocks/>
          </p:cNvGraphicFramePr>
          <p:nvPr/>
        </p:nvGraphicFramePr>
        <p:xfrm>
          <a:off x="1363513" y="5535741"/>
          <a:ext cx="9272591" cy="124968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529271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116799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092148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292378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241995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  <a:p>
                      <a:pPr algn="ctr"/>
                      <a:r>
                        <a:rPr lang="en-US" sz="16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distance from </a:t>
                      </a:r>
                      <a:r>
                        <a:rPr lang="en-US" sz="1600" dirty="0" err="1"/>
                        <a:t>fp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6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</a:tbl>
          </a:graphicData>
        </a:graphic>
      </p:graphicFrame>
      <p:grpSp>
        <p:nvGrpSpPr>
          <p:cNvPr id="39" name="Group 38">
            <a:extLst>
              <a:ext uri="{FF2B5EF4-FFF2-40B4-BE49-F238E27FC236}">
                <a16:creationId xmlns:a16="http://schemas.microsoft.com/office/drawing/2014/main" id="{06A4A218-E8B1-3239-37FA-3C6C8A0F7C1D}"/>
              </a:ext>
            </a:extLst>
          </p:cNvPr>
          <p:cNvGrpSpPr/>
          <p:nvPr/>
        </p:nvGrpSpPr>
        <p:grpSpPr>
          <a:xfrm>
            <a:off x="3903618" y="1751166"/>
            <a:ext cx="2673614" cy="2332105"/>
            <a:chOff x="7875758" y="249639"/>
            <a:chExt cx="2673614" cy="233210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FE31B3C-B933-7437-DC24-625F252D3193}"/>
                </a:ext>
              </a:extLst>
            </p:cNvPr>
            <p:cNvGrpSpPr/>
            <p:nvPr/>
          </p:nvGrpSpPr>
          <p:grpSpPr>
            <a:xfrm>
              <a:off x="8255845" y="249639"/>
              <a:ext cx="2288185" cy="2032132"/>
              <a:chOff x="5863328" y="1284009"/>
              <a:chExt cx="3380249" cy="1721509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0DD0B797-4BC4-CA35-A6ED-BF5D9B05FF75}"/>
                  </a:ext>
                </a:extLst>
              </p:cNvPr>
              <p:cNvGrpSpPr/>
              <p:nvPr/>
            </p:nvGrpSpPr>
            <p:grpSpPr>
              <a:xfrm>
                <a:off x="5866259" y="1284009"/>
                <a:ext cx="2807966" cy="853920"/>
                <a:chOff x="4644618" y="1226153"/>
                <a:chExt cx="1955279" cy="739374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C3712BD0-34E9-EE48-E679-877C1F342116}"/>
                    </a:ext>
                  </a:extLst>
                </p:cNvPr>
                <p:cNvSpPr/>
                <p:nvPr/>
              </p:nvSpPr>
              <p:spPr>
                <a:xfrm>
                  <a:off x="4644618" y="1307824"/>
                  <a:ext cx="1375959" cy="312087"/>
                </a:xfrm>
                <a:prstGeom prst="rect">
                  <a:avLst/>
                </a:prstGeom>
                <a:solidFill>
                  <a:srgbClr val="00B0F0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err="1"/>
                    <a:t>lr</a:t>
                  </a:r>
                  <a:r>
                    <a:rPr lang="en-US" sz="2000" dirty="0"/>
                    <a:t> to caller</a:t>
                  </a:r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908BEEDB-F276-15DA-C409-78703BE67340}"/>
                    </a:ext>
                  </a:extLst>
                </p:cNvPr>
                <p:cNvSpPr/>
                <p:nvPr/>
              </p:nvSpPr>
              <p:spPr>
                <a:xfrm>
                  <a:off x="4644618" y="1636121"/>
                  <a:ext cx="1375959" cy="312087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/>
                    <a:t>callers </a:t>
                  </a:r>
                  <a:r>
                    <a:rPr lang="en-US" sz="2000" dirty="0" err="1"/>
                    <a:t>fp</a:t>
                  </a:r>
                  <a:endParaRPr lang="en-US" sz="2000" dirty="0"/>
                </a:p>
              </p:txBody>
            </p:sp>
            <p:sp>
              <p:nvSpPr>
                <p:cNvPr id="67" name="Left Arrow 66">
                  <a:extLst>
                    <a:ext uri="{FF2B5EF4-FFF2-40B4-BE49-F238E27FC236}">
                      <a16:creationId xmlns:a16="http://schemas.microsoft.com/office/drawing/2014/main" id="{1140A2BC-0A88-466A-8509-884C757060C2}"/>
                    </a:ext>
                  </a:extLst>
                </p:cNvPr>
                <p:cNvSpPr/>
                <p:nvPr/>
              </p:nvSpPr>
              <p:spPr>
                <a:xfrm>
                  <a:off x="6020428" y="1490279"/>
                  <a:ext cx="579469" cy="127267"/>
                </a:xfrm>
                <a:prstGeom prst="lef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F6E00BD5-2B58-6AE3-9D6C-724607C5A8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20428" y="1965527"/>
                  <a:ext cx="579469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Up-Down Arrow 68">
                  <a:extLst>
                    <a:ext uri="{FF2B5EF4-FFF2-40B4-BE49-F238E27FC236}">
                      <a16:creationId xmlns:a16="http://schemas.microsoft.com/office/drawing/2014/main" id="{2DF8BD87-BF6A-4038-AC0A-1839FC713237}"/>
                    </a:ext>
                  </a:extLst>
                </p:cNvPr>
                <p:cNvSpPr/>
                <p:nvPr/>
              </p:nvSpPr>
              <p:spPr>
                <a:xfrm>
                  <a:off x="6075468" y="1609548"/>
                  <a:ext cx="76180" cy="355979"/>
                </a:xfrm>
                <a:prstGeom prst="upDownArrow">
                  <a:avLst/>
                </a:prstGeom>
                <a:solidFill>
                  <a:schemeClr val="accent5"/>
                </a:solidFill>
                <a:ln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508DDF03-1DDA-AFB5-910F-DFF4768AD23B}"/>
                    </a:ext>
                  </a:extLst>
                </p:cNvPr>
                <p:cNvSpPr txBox="1"/>
                <p:nvPr/>
              </p:nvSpPr>
              <p:spPr>
                <a:xfrm>
                  <a:off x="6129631" y="1617546"/>
                  <a:ext cx="185699" cy="3464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B08ED818-0370-6ABA-8C30-90B1C28BFFC4}"/>
                    </a:ext>
                  </a:extLst>
                </p:cNvPr>
                <p:cNvSpPr txBox="1"/>
                <p:nvPr/>
              </p:nvSpPr>
              <p:spPr>
                <a:xfrm>
                  <a:off x="6074343" y="1226153"/>
                  <a:ext cx="32573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AE4143DD-4C79-F7EC-9105-2D5ADF25D8E1}"/>
                  </a:ext>
                </a:extLst>
              </p:cNvPr>
              <p:cNvGrpSpPr/>
              <p:nvPr/>
            </p:nvGrpSpPr>
            <p:grpSpPr>
              <a:xfrm>
                <a:off x="5863328" y="2128489"/>
                <a:ext cx="2806408" cy="501037"/>
                <a:chOff x="3448133" y="3814895"/>
                <a:chExt cx="3427802" cy="501037"/>
              </a:xfrm>
            </p:grpSpPr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C218303A-4089-A169-59E8-B494A6ED6B3F}"/>
                    </a:ext>
                  </a:extLst>
                </p:cNvPr>
                <p:cNvSpPr/>
                <p:nvPr/>
              </p:nvSpPr>
              <p:spPr>
                <a:xfrm>
                  <a:off x="3448133" y="3827836"/>
                  <a:ext cx="2413273" cy="360436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 err="1"/>
                    <a:t>i</a:t>
                  </a:r>
                  <a:endParaRPr lang="en-US" sz="2000" dirty="0"/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93825391-02FD-4248-B86D-93D735072BF5}"/>
                    </a:ext>
                  </a:extLst>
                </p:cNvPr>
                <p:cNvSpPr txBox="1"/>
                <p:nvPr/>
              </p:nvSpPr>
              <p:spPr>
                <a:xfrm>
                  <a:off x="6032934" y="3853836"/>
                  <a:ext cx="571355" cy="4620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6931C74D-D88A-B733-6AAA-C9776600BE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59503" y="3814895"/>
                  <a:ext cx="101643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C2E7F3A6-4209-7789-1D29-83B80E94F756}"/>
                  </a:ext>
                </a:extLst>
              </p:cNvPr>
              <p:cNvGrpSpPr/>
              <p:nvPr/>
            </p:nvGrpSpPr>
            <p:grpSpPr>
              <a:xfrm>
                <a:off x="5863328" y="2504481"/>
                <a:ext cx="2806408" cy="501037"/>
                <a:chOff x="3448133" y="3814895"/>
                <a:chExt cx="3427802" cy="501037"/>
              </a:xfrm>
              <a:solidFill>
                <a:schemeClr val="accent5"/>
              </a:solidFill>
            </p:grpSpPr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803EA5A4-0E54-674D-418E-C64DF950249A}"/>
                    </a:ext>
                  </a:extLst>
                </p:cNvPr>
                <p:cNvSpPr/>
                <p:nvPr/>
              </p:nvSpPr>
              <p:spPr>
                <a:xfrm>
                  <a:off x="3448133" y="3827836"/>
                  <a:ext cx="2413273" cy="360436"/>
                </a:xfrm>
                <a:prstGeom prst="rect">
                  <a:avLst/>
                </a:prstGeom>
                <a:grpFill/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/>
                    <a:t>(*pf)()</a:t>
                  </a:r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A9FEB58E-9AAA-B0B9-AF76-180F269F6B7C}"/>
                    </a:ext>
                  </a:extLst>
                </p:cNvPr>
                <p:cNvSpPr txBox="1"/>
                <p:nvPr/>
              </p:nvSpPr>
              <p:spPr>
                <a:xfrm>
                  <a:off x="6032934" y="3853836"/>
                  <a:ext cx="571355" cy="4620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>
                      <a:solidFill>
                        <a:srgbClr val="FF0000"/>
                      </a:solidFill>
                      <a:latin typeface="Consolas" panose="020B0609020204030204" pitchFamily="49" charset="0"/>
                      <a:cs typeface="Consolas" panose="020B0609020204030204" pitchFamily="49" charset="0"/>
                    </a:rPr>
                    <a:t>4</a:t>
                  </a:r>
                </a:p>
              </p:txBody>
            </p: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A45D17B5-DFA2-C7F3-3340-DE857141C6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59503" y="3814895"/>
                  <a:ext cx="1016432" cy="0"/>
                </a:xfrm>
                <a:prstGeom prst="line">
                  <a:avLst/>
                </a:prstGeom>
                <a:grpFill/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5B049A2-BA53-63F0-5A6A-16B210400819}"/>
                  </a:ext>
                </a:extLst>
              </p:cNvPr>
              <p:cNvSpPr txBox="1"/>
              <p:nvPr/>
            </p:nvSpPr>
            <p:spPr>
              <a:xfrm>
                <a:off x="8675840" y="1423383"/>
                <a:ext cx="567737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31750">
                <a:solidFill>
                  <a:schemeClr val="accent5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/>
                  <a:t>fp</a:t>
                </a:r>
                <a:endParaRPr lang="en-US" sz="1600" dirty="0"/>
              </a:p>
            </p:txBody>
          </p:sp>
        </p:grpSp>
        <p:sp>
          <p:nvSpPr>
            <p:cNvPr id="41" name="Left Arrow 40">
              <a:extLst>
                <a:ext uri="{FF2B5EF4-FFF2-40B4-BE49-F238E27FC236}">
                  <a16:creationId xmlns:a16="http://schemas.microsoft.com/office/drawing/2014/main" id="{551BF862-77A1-A33E-236C-5C3D7BB94EC9}"/>
                </a:ext>
              </a:extLst>
            </p:cNvPr>
            <p:cNvSpPr/>
            <p:nvPr/>
          </p:nvSpPr>
          <p:spPr>
            <a:xfrm>
              <a:off x="9613216" y="2452112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A683739-88DF-2FA3-C5E8-158DB6D8B2A4}"/>
                </a:ext>
              </a:extLst>
            </p:cNvPr>
            <p:cNvSpPr txBox="1"/>
            <p:nvPr/>
          </p:nvSpPr>
          <p:spPr>
            <a:xfrm>
              <a:off x="10121050" y="2224732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sp</a:t>
              </a:r>
              <a:r>
                <a:rPr lang="en-US" sz="1600" dirty="0"/>
                <a:t> 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D1756C5-0D41-10ED-508A-DE4E3EB42370}"/>
                </a:ext>
              </a:extLst>
            </p:cNvPr>
            <p:cNvSpPr/>
            <p:nvPr/>
          </p:nvSpPr>
          <p:spPr>
            <a:xfrm>
              <a:off x="8246669" y="2163119"/>
              <a:ext cx="1361024" cy="3733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frame pad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A6D1170-CF7C-6DE0-1CD9-56302EEEDF13}"/>
                </a:ext>
              </a:extLst>
            </p:cNvPr>
            <p:cNvSpPr txBox="1"/>
            <p:nvPr/>
          </p:nvSpPr>
          <p:spPr>
            <a:xfrm>
              <a:off x="9648162" y="2154110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BF8597C-9089-8365-6BB8-DB80CD521412}"/>
                </a:ext>
              </a:extLst>
            </p:cNvPr>
            <p:cNvCxnSpPr>
              <a:cxnSpLocks/>
            </p:cNvCxnSpPr>
            <p:nvPr/>
          </p:nvCxnSpPr>
          <p:spPr>
            <a:xfrm>
              <a:off x="9557729" y="2163119"/>
              <a:ext cx="563321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FA68E84-A3FB-7BAC-4EBF-80005B17E157}"/>
                </a:ext>
              </a:extLst>
            </p:cNvPr>
            <p:cNvGrpSpPr/>
            <p:nvPr/>
          </p:nvGrpSpPr>
          <p:grpSpPr>
            <a:xfrm>
              <a:off x="7875758" y="1420984"/>
              <a:ext cx="380087" cy="1115510"/>
              <a:chOff x="3515872" y="4003795"/>
              <a:chExt cx="380087" cy="1115510"/>
            </a:xfrm>
          </p:grpSpPr>
          <p:sp>
            <p:nvSpPr>
              <p:cNvPr id="48" name="Up-Down Arrow 47">
                <a:extLst>
                  <a:ext uri="{FF2B5EF4-FFF2-40B4-BE49-F238E27FC236}">
                    <a16:creationId xmlns:a16="http://schemas.microsoft.com/office/drawing/2014/main" id="{FAA4C4BB-3D30-DDA1-758E-15B3CF162190}"/>
                  </a:ext>
                </a:extLst>
              </p:cNvPr>
              <p:cNvSpPr/>
              <p:nvPr/>
            </p:nvSpPr>
            <p:spPr>
              <a:xfrm>
                <a:off x="3552893" y="4026493"/>
                <a:ext cx="76512" cy="1067972"/>
              </a:xfrm>
              <a:prstGeom prst="upDownArrow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6704DDD-2B79-1542-17F0-7F16F35CD9F4}"/>
                  </a:ext>
                </a:extLst>
              </p:cNvPr>
              <p:cNvSpPr/>
              <p:nvPr/>
            </p:nvSpPr>
            <p:spPr>
              <a:xfrm rot="16200000">
                <a:off x="3349389" y="4412660"/>
                <a:ext cx="74089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FRMADD</a:t>
                </a:r>
                <a:endParaRPr lang="en-US" sz="1200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D57F9B6D-DCC4-6C8B-A8B5-6603EBF692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5872" y="5119305"/>
                <a:ext cx="34620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39759095-1031-7031-EFBF-C378A3DDE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9752" y="4003795"/>
                <a:ext cx="34620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D9D63066-3B7D-A7DC-373B-D57DBAAF57EB}"/>
              </a:ext>
            </a:extLst>
          </p:cNvPr>
          <p:cNvSpPr txBox="1"/>
          <p:nvPr/>
        </p:nvSpPr>
        <p:spPr>
          <a:xfrm>
            <a:off x="2928203" y="1923408"/>
            <a:ext cx="1169662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I is Output Parameter</a:t>
            </a:r>
            <a:endParaRPr lang="en-US" sz="1600" b="1" dirty="0">
              <a:solidFill>
                <a:schemeClr val="accent1"/>
              </a:solidFill>
            </a:endParaRPr>
          </a:p>
        </p:txBody>
      </p:sp>
      <p:sp>
        <p:nvSpPr>
          <p:cNvPr id="73" name="Right Arrow 72">
            <a:extLst>
              <a:ext uri="{FF2B5EF4-FFF2-40B4-BE49-F238E27FC236}">
                <a16:creationId xmlns:a16="http://schemas.microsoft.com/office/drawing/2014/main" id="{52B77AC5-677C-A01C-412E-140FF38FE153}"/>
              </a:ext>
            </a:extLst>
          </p:cNvPr>
          <p:cNvSpPr/>
          <p:nvPr/>
        </p:nvSpPr>
        <p:spPr>
          <a:xfrm rot="10800000">
            <a:off x="2631527" y="1897650"/>
            <a:ext cx="278963" cy="2525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5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020-B883-1DE7-3B56-7723E34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7076"/>
          </a:xfrm>
        </p:spPr>
        <p:txBody>
          <a:bodyPr/>
          <a:lstStyle/>
          <a:p>
            <a:r>
              <a:rPr lang="en-US" dirty="0"/>
              <a:t>Working with Pointers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57099-4E37-9A43-21F2-D2C126307274}"/>
              </a:ext>
            </a:extLst>
          </p:cNvPr>
          <p:cNvSpPr/>
          <p:nvPr/>
        </p:nvSpPr>
        <p:spPr bwMode="auto">
          <a:xfrm>
            <a:off x="2629188" y="696453"/>
            <a:ext cx="6386402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 </a:t>
            </a: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(int j, int k, int (*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)(int, int), int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(j, k);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CDABB18-D390-AD6C-CBFE-D55D46CCFE77}"/>
              </a:ext>
            </a:extLst>
          </p:cNvPr>
          <p:cNvGrpSpPr/>
          <p:nvPr/>
        </p:nvGrpSpPr>
        <p:grpSpPr>
          <a:xfrm>
            <a:off x="4252554" y="2598602"/>
            <a:ext cx="7790565" cy="3895487"/>
            <a:chOff x="1959491" y="2756570"/>
            <a:chExt cx="7790565" cy="3895487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A88E62D7-3700-21A5-71D3-8DF437B69AB5}"/>
                </a:ext>
              </a:extLst>
            </p:cNvPr>
            <p:cNvSpPr/>
            <p:nvPr/>
          </p:nvSpPr>
          <p:spPr bwMode="auto">
            <a:xfrm>
              <a:off x="3706462" y="2756570"/>
              <a:ext cx="6043594" cy="3895487"/>
            </a:xfrm>
            <a:prstGeom prst="roundRect">
              <a:avLst>
                <a:gd name="adj" fmla="val 5733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.global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endPara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.type  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%function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.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equ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FP_OFF, 12</a:t>
              </a:r>
            </a:p>
            <a:p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: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push    {r4, r5,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lr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}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add    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sp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FP_OFF</a:t>
              </a:r>
            </a:p>
            <a:p>
              <a:endPara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mov     r4, r3          // save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i</a:t>
              </a:r>
              <a:endPara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600" dirty="0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    </a:t>
              </a:r>
              <a:r>
                <a:rPr lang="en-US" sz="1600" dirty="0" err="1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blx</a:t>
              </a:r>
              <a:r>
                <a:rPr lang="en-US" sz="1600" dirty="0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     r2              // r0=</a:t>
              </a:r>
              <a:r>
                <a:rPr lang="en-US" sz="1600" dirty="0" err="1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func</a:t>
              </a:r>
              <a:r>
                <a:rPr lang="en-US" sz="1600" dirty="0">
                  <a:solidFill>
                    <a:schemeClr val="accent1"/>
                  </a:solidFill>
                  <a:effectLst/>
                  <a:latin typeface="Menlo" panose="020B0609030804020204" pitchFamily="49" charset="0"/>
                </a:rPr>
                <a:t>(r0,r1)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str     r0, [r4]        // *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i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 =r0</a:t>
              </a:r>
              <a:b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</a:br>
              <a:endPara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sub    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sp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FP_OFF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pop     {r4, r5,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fp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lr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}</a:t>
              </a: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    bx     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lr</a:t>
              </a:r>
              <a:endPara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endParaRPr>
            </a:p>
            <a:p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.size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, (. - </a:t>
              </a:r>
              <a:r>
                <a:rPr lang="en-US" sz="1600" dirty="0" err="1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testp</a:t>
              </a:r>
              <a:r>
                <a:rPr lang="en-US" sz="160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rPr>
                <a:t>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B82E676-D621-8DBD-3AB7-8A6FA1070B6E}"/>
                </a:ext>
              </a:extLst>
            </p:cNvPr>
            <p:cNvSpPr txBox="1"/>
            <p:nvPr/>
          </p:nvSpPr>
          <p:spPr>
            <a:xfrm>
              <a:off x="1959491" y="4484750"/>
              <a:ext cx="2065546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r0,r1,r2 already set</a:t>
              </a:r>
            </a:p>
          </p:txBody>
        </p:sp>
        <p:sp>
          <p:nvSpPr>
            <p:cNvPr id="52" name="Right Arrow 51">
              <a:extLst>
                <a:ext uri="{FF2B5EF4-FFF2-40B4-BE49-F238E27FC236}">
                  <a16:creationId xmlns:a16="http://schemas.microsoft.com/office/drawing/2014/main" id="{20DB9267-EDCD-E188-2392-80D76ACF32FD}"/>
                </a:ext>
              </a:extLst>
            </p:cNvPr>
            <p:cNvSpPr/>
            <p:nvPr/>
          </p:nvSpPr>
          <p:spPr>
            <a:xfrm>
              <a:off x="4036550" y="4671054"/>
              <a:ext cx="195118" cy="14658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DD55D3E-37DF-D5B1-410A-7509BD01CF8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853FBBD-4710-35F2-80E8-B33BE4AD1288}"/>
              </a:ext>
            </a:extLst>
          </p:cNvPr>
          <p:cNvGrpSpPr/>
          <p:nvPr/>
        </p:nvGrpSpPr>
        <p:grpSpPr>
          <a:xfrm>
            <a:off x="1827611" y="2958920"/>
            <a:ext cx="2341684" cy="3108331"/>
            <a:chOff x="1524684" y="2425151"/>
            <a:chExt cx="2341684" cy="3108331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CD18BD0-A8B0-57B7-7E8D-4377253FFF19}"/>
                </a:ext>
              </a:extLst>
            </p:cNvPr>
            <p:cNvSpPr/>
            <p:nvPr/>
          </p:nvSpPr>
          <p:spPr>
            <a:xfrm>
              <a:off x="1526668" y="2425151"/>
              <a:ext cx="1337615" cy="42547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/>
                <a:t>lr</a:t>
              </a:r>
              <a:r>
                <a:rPr lang="en-US" sz="2000" dirty="0"/>
                <a:t> to caller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F5B9F06-B424-BD30-B8B3-2FDECDBEC613}"/>
                </a:ext>
              </a:extLst>
            </p:cNvPr>
            <p:cNvSpPr/>
            <p:nvPr/>
          </p:nvSpPr>
          <p:spPr>
            <a:xfrm>
              <a:off x="1526668" y="2872723"/>
              <a:ext cx="1337615" cy="425472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callers </a:t>
              </a:r>
              <a:r>
                <a:rPr lang="en-US" sz="2000" dirty="0" err="1"/>
                <a:t>fp</a:t>
              </a:r>
              <a:endParaRPr lang="en-US" sz="2000" dirty="0"/>
            </a:p>
          </p:txBody>
        </p:sp>
        <p:sp>
          <p:nvSpPr>
            <p:cNvPr id="65" name="Left Arrow 64">
              <a:extLst>
                <a:ext uri="{FF2B5EF4-FFF2-40B4-BE49-F238E27FC236}">
                  <a16:creationId xmlns:a16="http://schemas.microsoft.com/office/drawing/2014/main" id="{761D2C7C-6A04-C42A-A312-E228C67CA1EF}"/>
                </a:ext>
              </a:extLst>
            </p:cNvPr>
            <p:cNvSpPr/>
            <p:nvPr/>
          </p:nvSpPr>
          <p:spPr>
            <a:xfrm>
              <a:off x="2917637" y="4819791"/>
              <a:ext cx="563321" cy="17350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D5AD251-7EDD-0D14-0233-B125BDF9A39B}"/>
                </a:ext>
              </a:extLst>
            </p:cNvPr>
            <p:cNvSpPr/>
            <p:nvPr/>
          </p:nvSpPr>
          <p:spPr>
            <a:xfrm>
              <a:off x="1524684" y="3325939"/>
              <a:ext cx="1337470" cy="42547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err="1"/>
                <a:t>i</a:t>
              </a:r>
              <a:endParaRPr lang="en-US" sz="2000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8858E6F-55AB-F01D-C5F4-3F61D7061335}"/>
                </a:ext>
              </a:extLst>
            </p:cNvPr>
            <p:cNvSpPr/>
            <p:nvPr/>
          </p:nvSpPr>
          <p:spPr>
            <a:xfrm>
              <a:off x="1524684" y="3769774"/>
              <a:ext cx="1337470" cy="425472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(*pf)()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7641F6C-9C36-726B-B65B-EA70296F8009}"/>
                </a:ext>
              </a:extLst>
            </p:cNvPr>
            <p:cNvSpPr txBox="1"/>
            <p:nvPr/>
          </p:nvSpPr>
          <p:spPr>
            <a:xfrm>
              <a:off x="3482051" y="4624227"/>
              <a:ext cx="384317" cy="39964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fp</a:t>
              </a:r>
              <a:endParaRPr lang="en-US" sz="1600" dirty="0"/>
            </a:p>
          </p:txBody>
        </p:sp>
        <p:sp>
          <p:nvSpPr>
            <p:cNvPr id="39" name="Left Arrow 38">
              <a:extLst>
                <a:ext uri="{FF2B5EF4-FFF2-40B4-BE49-F238E27FC236}">
                  <a16:creationId xmlns:a16="http://schemas.microsoft.com/office/drawing/2014/main" id="{83082BC2-6151-CB46-2D90-17BB7678E2E4}"/>
                </a:ext>
              </a:extLst>
            </p:cNvPr>
            <p:cNvSpPr/>
            <p:nvPr/>
          </p:nvSpPr>
          <p:spPr>
            <a:xfrm>
              <a:off x="2893635" y="5403850"/>
              <a:ext cx="471268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C15507E-5CBD-BB0E-3D2B-367E9CAADB27}"/>
                </a:ext>
              </a:extLst>
            </p:cNvPr>
            <p:cNvSpPr txBox="1"/>
            <p:nvPr/>
          </p:nvSpPr>
          <p:spPr>
            <a:xfrm>
              <a:off x="3378356" y="5130112"/>
              <a:ext cx="428322" cy="33855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sp</a:t>
              </a:r>
              <a:r>
                <a:rPr lang="en-US" sz="1600" dirty="0"/>
                <a:t> 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BF260F2-22E0-223F-95FA-1C2D9E68C75D}"/>
                </a:ext>
              </a:extLst>
            </p:cNvPr>
            <p:cNvSpPr/>
            <p:nvPr/>
          </p:nvSpPr>
          <p:spPr>
            <a:xfrm>
              <a:off x="1538917" y="4227288"/>
              <a:ext cx="1337615" cy="37337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frame pad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8D37C57-CB8A-80D1-F156-DC8D27009174}"/>
                </a:ext>
              </a:extLst>
            </p:cNvPr>
            <p:cNvSpPr/>
            <p:nvPr/>
          </p:nvSpPr>
          <p:spPr>
            <a:xfrm>
              <a:off x="1541678" y="4595622"/>
              <a:ext cx="1337615" cy="425472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 </a:t>
              </a:r>
              <a:r>
                <a:rPr lang="en-US" sz="2000" dirty="0" err="1"/>
                <a:t>lr</a:t>
              </a:r>
              <a:r>
                <a:rPr lang="en-US" sz="2000" dirty="0"/>
                <a:t> to main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4F4935F-BE9D-D54D-E6FA-7E4A9F54DFBA}"/>
                </a:ext>
              </a:extLst>
            </p:cNvPr>
            <p:cNvSpPr/>
            <p:nvPr/>
          </p:nvSpPr>
          <p:spPr>
            <a:xfrm>
              <a:off x="1541678" y="5043194"/>
              <a:ext cx="1337615" cy="425472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main's </a:t>
              </a:r>
              <a:r>
                <a:rPr lang="en-US" sz="2000" dirty="0" err="1"/>
                <a:t>fp</a:t>
              </a:r>
              <a:endParaRPr lang="en-US" sz="2000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53CFD3B-2C3D-09B8-3BA9-0CF639DECC30}"/>
              </a:ext>
            </a:extLst>
          </p:cNvPr>
          <p:cNvSpPr txBox="1"/>
          <p:nvPr/>
        </p:nvSpPr>
        <p:spPr>
          <a:xfrm>
            <a:off x="540703" y="5162479"/>
            <a:ext cx="83869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testp</a:t>
            </a:r>
            <a:r>
              <a:rPr lang="en-US" dirty="0">
                <a:solidFill>
                  <a:schemeClr val="accent1"/>
                </a:solidFill>
              </a:rPr>
              <a:t>()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1F85C9-D3AB-F661-675A-BA00FFB7ABD6}"/>
              </a:ext>
            </a:extLst>
          </p:cNvPr>
          <p:cNvSpPr txBox="1"/>
          <p:nvPr/>
        </p:nvSpPr>
        <p:spPr>
          <a:xfrm>
            <a:off x="520348" y="3659493"/>
            <a:ext cx="90281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main() 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867942D1-4425-ACF0-F224-B45E265BF530}"/>
              </a:ext>
            </a:extLst>
          </p:cNvPr>
          <p:cNvSpPr/>
          <p:nvPr/>
        </p:nvSpPr>
        <p:spPr>
          <a:xfrm>
            <a:off x="1435393" y="2958920"/>
            <a:ext cx="416006" cy="219907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98E31FD6-7EE7-E9B2-D3EC-DD234F4690E9}"/>
              </a:ext>
            </a:extLst>
          </p:cNvPr>
          <p:cNvSpPr/>
          <p:nvPr/>
        </p:nvSpPr>
        <p:spPr>
          <a:xfrm>
            <a:off x="1416365" y="5152480"/>
            <a:ext cx="478132" cy="71844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06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3020-B883-1DE7-3B56-7723E3457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477076"/>
          </a:xfrm>
        </p:spPr>
        <p:txBody>
          <a:bodyPr/>
          <a:lstStyle/>
          <a:p>
            <a:r>
              <a:rPr lang="en-US" dirty="0"/>
              <a:t>Working with Pointers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B757099-4E37-9A43-21F2-D2C126307274}"/>
              </a:ext>
            </a:extLst>
          </p:cNvPr>
          <p:cNvSpPr/>
          <p:nvPr/>
        </p:nvSpPr>
        <p:spPr bwMode="auto">
          <a:xfrm>
            <a:off x="1635501" y="753823"/>
            <a:ext cx="3867851" cy="180522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sum(int j, int k)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j + k;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BFA3E6D-0687-A76F-0C82-DAF626562295}"/>
              </a:ext>
            </a:extLst>
          </p:cNvPr>
          <p:cNvSpPr/>
          <p:nvPr/>
        </p:nvSpPr>
        <p:spPr bwMode="auto">
          <a:xfrm>
            <a:off x="1379852" y="2761690"/>
            <a:ext cx="4216542" cy="3800475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  .global sum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.type   sum, %function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.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equ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FP_OFF, 4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sum: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  <a:b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r0, r0, r1</a:t>
            </a:r>
            <a:b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.size sum, (. - sum)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D55D3E-37DF-D5B1-410A-7509BD01CF81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0A748B-D811-BEE8-A72C-CCD2A782988F}"/>
              </a:ext>
            </a:extLst>
          </p:cNvPr>
          <p:cNvSpPr/>
          <p:nvPr/>
        </p:nvSpPr>
        <p:spPr>
          <a:xfrm>
            <a:off x="7690201" y="1465141"/>
            <a:ext cx="1337615" cy="425472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lr</a:t>
            </a:r>
            <a:r>
              <a:rPr lang="en-US" sz="2000" dirty="0"/>
              <a:t> to caller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C5016E-2B2B-9508-A9AD-2396467F5F67}"/>
              </a:ext>
            </a:extLst>
          </p:cNvPr>
          <p:cNvSpPr/>
          <p:nvPr/>
        </p:nvSpPr>
        <p:spPr>
          <a:xfrm>
            <a:off x="7690201" y="1912713"/>
            <a:ext cx="1337615" cy="425472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callers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5C5FD0-9F1F-AE1D-A4D2-56CF4C428D10}"/>
              </a:ext>
            </a:extLst>
          </p:cNvPr>
          <p:cNvSpPr/>
          <p:nvPr/>
        </p:nvSpPr>
        <p:spPr>
          <a:xfrm>
            <a:off x="7688217" y="2365929"/>
            <a:ext cx="1337470" cy="4254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i</a:t>
            </a:r>
            <a:endParaRPr lang="en-U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87C93B-B763-ADA6-620A-9C717CC184FC}"/>
              </a:ext>
            </a:extLst>
          </p:cNvPr>
          <p:cNvSpPr/>
          <p:nvPr/>
        </p:nvSpPr>
        <p:spPr>
          <a:xfrm>
            <a:off x="7688217" y="2809764"/>
            <a:ext cx="1337470" cy="425472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(*pf)()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0FB257-75A1-35C5-CBCB-4E4C0FEA2131}"/>
              </a:ext>
            </a:extLst>
          </p:cNvPr>
          <p:cNvSpPr/>
          <p:nvPr/>
        </p:nvSpPr>
        <p:spPr>
          <a:xfrm>
            <a:off x="7689214" y="3242312"/>
            <a:ext cx="1336474" cy="37337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1A88372-F919-F31C-0189-FD22AE56B986}"/>
              </a:ext>
            </a:extLst>
          </p:cNvPr>
          <p:cNvSpPr/>
          <p:nvPr/>
        </p:nvSpPr>
        <p:spPr>
          <a:xfrm>
            <a:off x="7705211" y="3635612"/>
            <a:ext cx="1337615" cy="425472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 </a:t>
            </a:r>
            <a:r>
              <a:rPr lang="en-US" sz="2000" dirty="0" err="1"/>
              <a:t>lr</a:t>
            </a:r>
            <a:r>
              <a:rPr lang="en-US" sz="2000" dirty="0"/>
              <a:t> to main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AB23CF-63A4-5DD4-9C11-BB62F401A18F}"/>
              </a:ext>
            </a:extLst>
          </p:cNvPr>
          <p:cNvSpPr/>
          <p:nvPr/>
        </p:nvSpPr>
        <p:spPr>
          <a:xfrm>
            <a:off x="7705211" y="4083184"/>
            <a:ext cx="1337615" cy="425472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main's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2B1FFA79-4912-5D58-CCFA-78ADC6CE52E4}"/>
              </a:ext>
            </a:extLst>
          </p:cNvPr>
          <p:cNvSpPr/>
          <p:nvPr/>
        </p:nvSpPr>
        <p:spPr>
          <a:xfrm>
            <a:off x="9081170" y="4716588"/>
            <a:ext cx="563321" cy="17350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6F7308-A196-7567-B2F3-D707A155B515}"/>
              </a:ext>
            </a:extLst>
          </p:cNvPr>
          <p:cNvSpPr txBox="1"/>
          <p:nvPr/>
        </p:nvSpPr>
        <p:spPr>
          <a:xfrm>
            <a:off x="9645584" y="4521024"/>
            <a:ext cx="384317" cy="39964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22" name="Left Arrow 21">
            <a:extLst>
              <a:ext uri="{FF2B5EF4-FFF2-40B4-BE49-F238E27FC236}">
                <a16:creationId xmlns:a16="http://schemas.microsoft.com/office/drawing/2014/main" id="{6C1AC590-C148-42C2-B1C7-BCE28221F97E}"/>
              </a:ext>
            </a:extLst>
          </p:cNvPr>
          <p:cNvSpPr/>
          <p:nvPr/>
        </p:nvSpPr>
        <p:spPr>
          <a:xfrm>
            <a:off x="9057168" y="5300647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CEE5FB-F444-7470-2946-773D4CBDDD96}"/>
              </a:ext>
            </a:extLst>
          </p:cNvPr>
          <p:cNvSpPr txBox="1"/>
          <p:nvPr/>
        </p:nvSpPr>
        <p:spPr>
          <a:xfrm>
            <a:off x="9541889" y="5026909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738692-7504-8581-73CB-A1AC7BFA6607}"/>
              </a:ext>
            </a:extLst>
          </p:cNvPr>
          <p:cNvSpPr/>
          <p:nvPr/>
        </p:nvSpPr>
        <p:spPr>
          <a:xfrm>
            <a:off x="7705211" y="4492419"/>
            <a:ext cx="1337615" cy="425472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 </a:t>
            </a:r>
            <a:r>
              <a:rPr lang="en-US" sz="2000" dirty="0" err="1"/>
              <a:t>lr</a:t>
            </a:r>
            <a:r>
              <a:rPr lang="en-US" sz="2000" dirty="0"/>
              <a:t> to </a:t>
            </a:r>
            <a:r>
              <a:rPr lang="en-US" sz="2000" dirty="0" err="1"/>
              <a:t>testp</a:t>
            </a:r>
            <a:endParaRPr lang="en-US" sz="2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5BD307C-17F0-9E76-895C-A3F179D5FE39}"/>
              </a:ext>
            </a:extLst>
          </p:cNvPr>
          <p:cNvSpPr/>
          <p:nvPr/>
        </p:nvSpPr>
        <p:spPr>
          <a:xfrm>
            <a:off x="7705211" y="4939991"/>
            <a:ext cx="1337615" cy="425472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testp</a:t>
            </a:r>
            <a:r>
              <a:rPr lang="en-US" sz="2000" dirty="0"/>
              <a:t>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FE3ACB-D8BC-9D1A-808E-13B3FCB8AE3F}"/>
              </a:ext>
            </a:extLst>
          </p:cNvPr>
          <p:cNvSpPr txBox="1"/>
          <p:nvPr/>
        </p:nvSpPr>
        <p:spPr>
          <a:xfrm>
            <a:off x="6334423" y="3645611"/>
            <a:ext cx="83869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testp</a:t>
            </a:r>
            <a:r>
              <a:rPr lang="en-US" dirty="0">
                <a:solidFill>
                  <a:schemeClr val="accent1"/>
                </a:solidFill>
              </a:rPr>
              <a:t>()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EAA108-68E4-B19C-A174-845B43C431A3}"/>
              </a:ext>
            </a:extLst>
          </p:cNvPr>
          <p:cNvSpPr txBox="1"/>
          <p:nvPr/>
        </p:nvSpPr>
        <p:spPr>
          <a:xfrm>
            <a:off x="6268168" y="2366030"/>
            <a:ext cx="90281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main() 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28050E91-7433-0C8D-673A-406FB3ABA225}"/>
              </a:ext>
            </a:extLst>
          </p:cNvPr>
          <p:cNvSpPr/>
          <p:nvPr/>
        </p:nvSpPr>
        <p:spPr>
          <a:xfrm>
            <a:off x="7183213" y="1483415"/>
            <a:ext cx="459104" cy="2152198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234439F5-C337-3D48-CC32-B9DA8376333E}"/>
              </a:ext>
            </a:extLst>
          </p:cNvPr>
          <p:cNvSpPr/>
          <p:nvPr/>
        </p:nvSpPr>
        <p:spPr>
          <a:xfrm>
            <a:off x="7210085" y="3635612"/>
            <a:ext cx="478132" cy="71844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55F797-9E72-C175-57A6-4E6D9AAF57C7}"/>
              </a:ext>
            </a:extLst>
          </p:cNvPr>
          <p:cNvSpPr txBox="1"/>
          <p:nvPr/>
        </p:nvSpPr>
        <p:spPr>
          <a:xfrm>
            <a:off x="6379678" y="4521024"/>
            <a:ext cx="77457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sum()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A827FE08-123B-D501-F351-342AFBAE16FD}"/>
              </a:ext>
            </a:extLst>
          </p:cNvPr>
          <p:cNvSpPr/>
          <p:nvPr/>
        </p:nvSpPr>
        <p:spPr>
          <a:xfrm>
            <a:off x="7255340" y="4511025"/>
            <a:ext cx="478132" cy="71844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84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1AE18-40FA-F149-BF05-243CB17B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43" y="16542"/>
            <a:ext cx="10515600" cy="498331"/>
          </a:xfrm>
        </p:spPr>
        <p:txBody>
          <a:bodyPr/>
          <a:lstStyle/>
          <a:p>
            <a:r>
              <a:rPr lang="en-US" sz="2800" dirty="0"/>
              <a:t>Passing More Than Four Arguments – At the point of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97C8-A5A4-914E-8A8E-6D3E08B5E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1322" y="1684310"/>
            <a:ext cx="8066974" cy="4877855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accent5"/>
                </a:solidFill>
              </a:rPr>
              <a:t>Approach: Increase stack frame size to include space for </a:t>
            </a:r>
            <a:r>
              <a:rPr lang="en-US" sz="1800" b="1" dirty="0" err="1">
                <a:solidFill>
                  <a:schemeClr val="accent5"/>
                </a:solidFill>
              </a:rPr>
              <a:t>args</a:t>
            </a:r>
            <a:r>
              <a:rPr lang="en-US" sz="1800" b="1" dirty="0">
                <a:solidFill>
                  <a:schemeClr val="accent5"/>
                </a:solidFill>
              </a:rPr>
              <a:t># &gt; 4</a:t>
            </a:r>
          </a:p>
          <a:p>
            <a:pPr lvl="1"/>
            <a:r>
              <a:rPr lang="en-US" sz="1800" b="1" dirty="0">
                <a:solidFill>
                  <a:schemeClr val="accent5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Arg5 and above are in </a:t>
            </a:r>
            <a:r>
              <a:rPr lang="en-US" sz="1800" b="1" u="sng" dirty="0">
                <a:solidFill>
                  <a:schemeClr val="accent5"/>
                </a:solidFill>
              </a:rPr>
              <a:t>caller's stack frame</a:t>
            </a:r>
            <a:r>
              <a:rPr lang="en-US" sz="1800" b="1" dirty="0">
                <a:solidFill>
                  <a:schemeClr val="accent5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at the </a:t>
            </a:r>
            <a:r>
              <a:rPr lang="en-US" sz="1800" b="1" dirty="0">
                <a:solidFill>
                  <a:srgbClr val="2C895B"/>
                </a:solidFill>
              </a:rPr>
              <a:t>bottom of the stack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2C895B"/>
                </a:solidFill>
              </a:rPr>
              <a:t>Arg5</a:t>
            </a:r>
            <a:r>
              <a:rPr lang="en-US" sz="1800" dirty="0">
                <a:solidFill>
                  <a:srgbClr val="2C895B"/>
                </a:solidFill>
              </a:rPr>
              <a:t> is always at the </a:t>
            </a:r>
            <a:r>
              <a:rPr lang="en-US" sz="1800" b="1" dirty="0">
                <a:solidFill>
                  <a:srgbClr val="2C895B"/>
                </a:solidFill>
              </a:rPr>
              <a:t>bottom (at </a:t>
            </a:r>
            <a:r>
              <a:rPr lang="en-US" sz="1800" b="1" dirty="0" err="1">
                <a:solidFill>
                  <a:srgbClr val="2C895B"/>
                </a:solidFill>
              </a:rPr>
              <a:t>sp</a:t>
            </a:r>
            <a:r>
              <a:rPr lang="en-US" sz="1800" b="1" dirty="0">
                <a:solidFill>
                  <a:srgbClr val="2C895B"/>
                </a:solidFill>
              </a:rPr>
              <a:t>)</a:t>
            </a:r>
            <a:r>
              <a:rPr lang="en-US" sz="1800" dirty="0">
                <a:solidFill>
                  <a:srgbClr val="2C895B"/>
                </a:solidFill>
              </a:rPr>
              <a:t>, arg6 and greater are above it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One </a:t>
            </a:r>
            <a:r>
              <a:rPr lang="en-US" sz="1800" b="1" dirty="0" err="1">
                <a:solidFill>
                  <a:srgbClr val="FF0000"/>
                </a:solidFill>
              </a:rPr>
              <a:t>arg</a:t>
            </a:r>
            <a:r>
              <a:rPr lang="en-US" sz="1800" b="1" dirty="0">
                <a:solidFill>
                  <a:srgbClr val="FF0000"/>
                </a:solidFill>
              </a:rPr>
              <a:t> value per slot</a:t>
            </a:r>
            <a:r>
              <a:rPr lang="en-US" sz="1800" dirty="0">
                <a:solidFill>
                  <a:srgbClr val="FF0000"/>
                </a:solidFill>
              </a:rPr>
              <a:t>! </a:t>
            </a:r>
            <a:r>
              <a:rPr lang="en-US" sz="1800" dirty="0"/>
              <a:t>– NO arrays across multiple slots</a:t>
            </a:r>
          </a:p>
          <a:p>
            <a:pPr lvl="1"/>
            <a:r>
              <a:rPr lang="en-US" sz="1800" dirty="0"/>
              <a:t>chars, shorts and </a:t>
            </a:r>
            <a:r>
              <a:rPr lang="en-US" sz="1800" dirty="0" err="1"/>
              <a:t>ints</a:t>
            </a:r>
            <a:r>
              <a:rPr lang="en-US" sz="1800" dirty="0"/>
              <a:t> are directly stored</a:t>
            </a:r>
          </a:p>
          <a:p>
            <a:pPr lvl="1"/>
            <a:r>
              <a:rPr lang="en-US" sz="1800" dirty="0"/>
              <a:t>Structs (not always), and arrays (always) are passed via a pointer </a:t>
            </a:r>
          </a:p>
          <a:p>
            <a:r>
              <a:rPr lang="en-US" sz="1800" dirty="0">
                <a:solidFill>
                  <a:srgbClr val="C00000"/>
                </a:solidFill>
              </a:rPr>
              <a:t>Output parameters </a:t>
            </a:r>
            <a:r>
              <a:rPr lang="en-US" sz="1800" dirty="0"/>
              <a:t>contain an </a:t>
            </a:r>
            <a:r>
              <a:rPr lang="en-US" sz="1800" dirty="0">
                <a:solidFill>
                  <a:srgbClr val="FF0000"/>
                </a:solidFill>
              </a:rPr>
              <a:t>address</a:t>
            </a:r>
            <a:r>
              <a:rPr lang="en-US" sz="1800" dirty="0">
                <a:solidFill>
                  <a:srgbClr val="2C895B"/>
                </a:solidFill>
              </a:rPr>
              <a:t> </a:t>
            </a:r>
            <a:r>
              <a:rPr lang="en-US" sz="1800" b="1" i="1" dirty="0">
                <a:solidFill>
                  <a:srgbClr val="002060"/>
                </a:solidFill>
              </a:rPr>
              <a:t>that points at </a:t>
            </a:r>
            <a:r>
              <a:rPr lang="en-US" sz="1800" dirty="0">
                <a:solidFill>
                  <a:schemeClr val="tx2"/>
                </a:solidFill>
              </a:rPr>
              <a:t>the</a:t>
            </a:r>
            <a:r>
              <a:rPr lang="en-US" sz="1800" dirty="0">
                <a:solidFill>
                  <a:srgbClr val="2C895B"/>
                </a:solidFill>
              </a:rPr>
              <a:t> </a:t>
            </a:r>
            <a:r>
              <a:rPr lang="en-US" sz="1800" dirty="0">
                <a:solidFill>
                  <a:srgbClr val="0070C0"/>
                </a:solidFill>
              </a:rPr>
              <a:t>stack</a:t>
            </a:r>
            <a:r>
              <a:rPr lang="en-US" sz="1800" dirty="0">
                <a:solidFill>
                  <a:srgbClr val="2C895B"/>
                </a:solidFill>
              </a:rPr>
              <a:t>, </a:t>
            </a:r>
            <a:r>
              <a:rPr lang="en-US" sz="1800" dirty="0">
                <a:solidFill>
                  <a:srgbClr val="F37440"/>
                </a:solidFill>
              </a:rPr>
              <a:t>BSS</a:t>
            </a:r>
            <a:r>
              <a:rPr lang="en-US" sz="1800" dirty="0">
                <a:solidFill>
                  <a:srgbClr val="2C895B"/>
                </a:solidFill>
              </a:rPr>
              <a:t>, </a:t>
            </a:r>
            <a:r>
              <a:rPr lang="en-US" sz="1800" dirty="0">
                <a:solidFill>
                  <a:srgbClr val="7030A0"/>
                </a:solidFill>
              </a:rPr>
              <a:t>data</a:t>
            </a:r>
            <a:r>
              <a:rPr lang="en-US" sz="1800" dirty="0">
                <a:solidFill>
                  <a:srgbClr val="2C895B"/>
                </a:solidFill>
              </a:rPr>
              <a:t>,  or </a:t>
            </a:r>
            <a:r>
              <a:rPr lang="en-US" sz="1800" dirty="0">
                <a:solidFill>
                  <a:srgbClr val="C00000"/>
                </a:solidFill>
              </a:rPr>
              <a:t>heap</a:t>
            </a:r>
            <a:r>
              <a:rPr lang="en-US" sz="1800" dirty="0">
                <a:solidFill>
                  <a:srgbClr val="2C895B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Prior to any function call (</a:t>
            </a:r>
            <a:r>
              <a:rPr lang="en-US" sz="1800" dirty="0">
                <a:solidFill>
                  <a:srgbClr val="2C895B"/>
                </a:solidFill>
              </a:rPr>
              <a:t>and obviously at the start of the called function</a:t>
            </a:r>
            <a:r>
              <a:rPr lang="en-US" sz="1800" dirty="0"/>
              <a:t>):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800" dirty="0" err="1"/>
              <a:t>sp</a:t>
            </a:r>
            <a:r>
              <a:rPr lang="en-US" sz="1800" dirty="0"/>
              <a:t> must point at arg5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800" dirty="0" err="1">
                <a:solidFill>
                  <a:schemeClr val="tx2"/>
                </a:solidFill>
              </a:rPr>
              <a:t>sp</a:t>
            </a:r>
            <a:r>
              <a:rPr lang="en-US" sz="1800" dirty="0">
                <a:solidFill>
                  <a:schemeClr val="tx2"/>
                </a:solidFill>
              </a:rPr>
              <a:t> and therefore </a:t>
            </a:r>
            <a:r>
              <a:rPr lang="en-US" sz="1800" b="1" dirty="0">
                <a:solidFill>
                  <a:schemeClr val="accent5"/>
                </a:solidFill>
              </a:rPr>
              <a:t>arg5</a:t>
            </a:r>
            <a:r>
              <a:rPr lang="en-US" sz="1800" dirty="0">
                <a:solidFill>
                  <a:schemeClr val="tx2"/>
                </a:solidFill>
              </a:rPr>
              <a:t> </a:t>
            </a:r>
            <a:r>
              <a:rPr lang="en-US" sz="1800" b="1" dirty="0">
                <a:solidFill>
                  <a:schemeClr val="tx2"/>
                </a:solidFill>
              </a:rPr>
              <a:t>must be at an 8-byte boundary</a:t>
            </a:r>
            <a:r>
              <a:rPr lang="en-US" sz="1800" dirty="0">
                <a:solidFill>
                  <a:schemeClr val="tx2"/>
                </a:solidFill>
              </a:rPr>
              <a:t>, </a:t>
            </a:r>
          </a:p>
          <a:p>
            <a:pPr marL="685800" lvl="1" indent="-342900">
              <a:buFont typeface="+mj-lt"/>
              <a:buAutoNum type="arabicPeriod"/>
            </a:pPr>
            <a:r>
              <a:rPr lang="en-US" sz="1800" b="1" dirty="0">
                <a:solidFill>
                  <a:schemeClr val="tx2"/>
                </a:solidFill>
              </a:rPr>
              <a:t>Add padding</a:t>
            </a:r>
            <a:r>
              <a:rPr lang="en-US" sz="1800" dirty="0">
                <a:solidFill>
                  <a:schemeClr val="tx2"/>
                </a:solidFill>
              </a:rPr>
              <a:t> to force arg5 alignment if needed is </a:t>
            </a:r>
            <a:r>
              <a:rPr lang="en-US" sz="1800" b="1" dirty="0">
                <a:solidFill>
                  <a:schemeClr val="tx2"/>
                </a:solidFill>
              </a:rPr>
              <a:t>placed above</a:t>
            </a:r>
            <a:r>
              <a:rPr lang="en-US" sz="1800" dirty="0">
                <a:solidFill>
                  <a:schemeClr val="tx2"/>
                </a:solidFill>
              </a:rPr>
              <a:t> the last </a:t>
            </a:r>
            <a:r>
              <a:rPr lang="en-US" sz="1800" b="1" dirty="0">
                <a:solidFill>
                  <a:schemeClr val="tx2"/>
                </a:solidFill>
              </a:rPr>
              <a:t>argument the called function is expecting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45B516D-ECB4-C440-B362-EDF7C89C4459}"/>
              </a:ext>
            </a:extLst>
          </p:cNvPr>
          <p:cNvSpPr/>
          <p:nvPr/>
        </p:nvSpPr>
        <p:spPr>
          <a:xfrm>
            <a:off x="1282516" y="640953"/>
            <a:ext cx="707931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r0 = function(r0, r1, r2, r3, 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arg5, arg6, … </a:t>
            </a:r>
            <a:r>
              <a:rPr lang="en-US" sz="2000" b="1" kern="0" dirty="0" err="1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argn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n-US" sz="16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                </a:t>
            </a:r>
            <a:r>
              <a:rPr lang="en-US" sz="14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arg1, arg2, arg3, arg4,</a:t>
            </a:r>
            <a:r>
              <a:rPr lang="en-US" sz="12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...        </a:t>
            </a:r>
            <a:endParaRPr lang="en-US" sz="1400" b="1" i="1" kern="0" dirty="0">
              <a:solidFill>
                <a:schemeClr val="tx2"/>
              </a:solidFill>
              <a:latin typeface="Consolas" panose="020B0609020204030204" pitchFamily="49" charset="0"/>
              <a:ea typeface="ＭＳ Ｐゴシック" charset="0"/>
              <a:cs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BB8DC6-AF4D-0A41-B9AC-9C027B467A1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349066-55CB-A451-D185-33BB37A5F838}"/>
              </a:ext>
            </a:extLst>
          </p:cNvPr>
          <p:cNvSpPr/>
          <p:nvPr/>
        </p:nvSpPr>
        <p:spPr>
          <a:xfrm>
            <a:off x="10024279" y="414635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3974BD-CF1E-E914-D700-115DDE37B42B}"/>
              </a:ext>
            </a:extLst>
          </p:cNvPr>
          <p:cNvSpPr txBox="1"/>
          <p:nvPr/>
        </p:nvSpPr>
        <p:spPr>
          <a:xfrm>
            <a:off x="11799538" y="416060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7" name="Left Arrow 16">
            <a:extLst>
              <a:ext uri="{FF2B5EF4-FFF2-40B4-BE49-F238E27FC236}">
                <a16:creationId xmlns:a16="http://schemas.microsoft.com/office/drawing/2014/main" id="{E83876DE-82F9-3E84-ECC6-236E615B2D02}"/>
              </a:ext>
            </a:extLst>
          </p:cNvPr>
          <p:cNvSpPr/>
          <p:nvPr/>
        </p:nvSpPr>
        <p:spPr>
          <a:xfrm>
            <a:off x="11353446" y="4318712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18C556-D137-82DB-4797-2E26A22D66FB}"/>
              </a:ext>
            </a:extLst>
          </p:cNvPr>
          <p:cNvSpPr/>
          <p:nvPr/>
        </p:nvSpPr>
        <p:spPr>
          <a:xfrm>
            <a:off x="10014360" y="121919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995768-4C7F-9E72-FD48-5CDB33782DBC}"/>
              </a:ext>
            </a:extLst>
          </p:cNvPr>
          <p:cNvSpPr/>
          <p:nvPr/>
        </p:nvSpPr>
        <p:spPr>
          <a:xfrm>
            <a:off x="10014359" y="1558278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3C6D431-D84E-7CC9-AF91-1EE51AEB305B}"/>
              </a:ext>
            </a:extLst>
          </p:cNvPr>
          <p:cNvSpPr/>
          <p:nvPr/>
        </p:nvSpPr>
        <p:spPr>
          <a:xfrm>
            <a:off x="10025269" y="3836107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6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BF4AA4-FAE4-13C5-8BD9-8A064654243E}"/>
              </a:ext>
            </a:extLst>
          </p:cNvPr>
          <p:cNvSpPr/>
          <p:nvPr/>
        </p:nvSpPr>
        <p:spPr>
          <a:xfrm>
            <a:off x="10017246" y="318309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40E34E-423C-C25B-1180-1787D524FDAF}"/>
              </a:ext>
            </a:extLst>
          </p:cNvPr>
          <p:cNvSpPr/>
          <p:nvPr/>
        </p:nvSpPr>
        <p:spPr>
          <a:xfrm>
            <a:off x="9988781" y="5669589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arg</a:t>
            </a:r>
            <a:r>
              <a:rPr lang="en-US" sz="1400" b="1" dirty="0"/>
              <a:t> 1 &amp; return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A8EF7F-EFDD-55D1-71DC-2B9B82614E1F}"/>
              </a:ext>
            </a:extLst>
          </p:cNvPr>
          <p:cNvSpPr/>
          <p:nvPr/>
        </p:nvSpPr>
        <p:spPr>
          <a:xfrm>
            <a:off x="9986804" y="5350847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4F7E0FB-9F6F-3885-EC46-ACD66BEE8223}"/>
              </a:ext>
            </a:extLst>
          </p:cNvPr>
          <p:cNvSpPr/>
          <p:nvPr/>
        </p:nvSpPr>
        <p:spPr>
          <a:xfrm>
            <a:off x="9986804" y="502622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E0E148-B0FE-3ADE-92F5-C168968A391C}"/>
              </a:ext>
            </a:extLst>
          </p:cNvPr>
          <p:cNvSpPr/>
          <p:nvPr/>
        </p:nvSpPr>
        <p:spPr>
          <a:xfrm>
            <a:off x="9986804" y="469233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71DEAC-2204-B868-B2F3-43142CDD37F1}"/>
              </a:ext>
            </a:extLst>
          </p:cNvPr>
          <p:cNvSpPr txBox="1"/>
          <p:nvPr/>
        </p:nvSpPr>
        <p:spPr>
          <a:xfrm>
            <a:off x="9643427" y="5653353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8E0498-DA90-FF7B-CC2A-7279796DD25B}"/>
              </a:ext>
            </a:extLst>
          </p:cNvPr>
          <p:cNvSpPr txBox="1"/>
          <p:nvPr/>
        </p:nvSpPr>
        <p:spPr>
          <a:xfrm>
            <a:off x="9643427" y="5319286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BF651D-EF45-218E-ED2C-478658F93642}"/>
              </a:ext>
            </a:extLst>
          </p:cNvPr>
          <p:cNvSpPr txBox="1"/>
          <p:nvPr/>
        </p:nvSpPr>
        <p:spPr>
          <a:xfrm>
            <a:off x="9631021" y="501480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93BBB7-356C-263A-7D18-C3B92B65E480}"/>
              </a:ext>
            </a:extLst>
          </p:cNvPr>
          <p:cNvSpPr txBox="1"/>
          <p:nvPr/>
        </p:nvSpPr>
        <p:spPr>
          <a:xfrm>
            <a:off x="9586896" y="4689955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1EDF14-420A-03FA-0495-C8792E66A94D}"/>
              </a:ext>
            </a:extLst>
          </p:cNvPr>
          <p:cNvSpPr txBox="1"/>
          <p:nvPr/>
        </p:nvSpPr>
        <p:spPr>
          <a:xfrm>
            <a:off x="9328895" y="5977509"/>
            <a:ext cx="240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arg1 – arg4 Registers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D3FCC7-087E-E8BF-F61B-BE3D2CC8B4AD}"/>
              </a:ext>
            </a:extLst>
          </p:cNvPr>
          <p:cNvSpPr txBox="1"/>
          <p:nvPr/>
        </p:nvSpPr>
        <p:spPr>
          <a:xfrm>
            <a:off x="11811982" y="1308796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47" name="Left Arrow 46">
            <a:extLst>
              <a:ext uri="{FF2B5EF4-FFF2-40B4-BE49-F238E27FC236}">
                <a16:creationId xmlns:a16="http://schemas.microsoft.com/office/drawing/2014/main" id="{5B2A364D-2953-6218-C5FC-01A724F1CCE0}"/>
              </a:ext>
            </a:extLst>
          </p:cNvPr>
          <p:cNvSpPr/>
          <p:nvPr/>
        </p:nvSpPr>
        <p:spPr>
          <a:xfrm>
            <a:off x="11405210" y="142864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9EC6C73-E6E0-A632-A047-B3600FBE91A9}"/>
              </a:ext>
            </a:extLst>
          </p:cNvPr>
          <p:cNvSpPr/>
          <p:nvPr/>
        </p:nvSpPr>
        <p:spPr>
          <a:xfrm>
            <a:off x="10023059" y="3513563"/>
            <a:ext cx="1375959" cy="312087"/>
          </a:xfrm>
          <a:prstGeom prst="rect">
            <a:avLst/>
          </a:prstGeom>
          <a:solidFill>
            <a:srgbClr val="F3753F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….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2BB0744-D767-0DC1-95F5-EFDC40E045F2}"/>
              </a:ext>
            </a:extLst>
          </p:cNvPr>
          <p:cNvSpPr/>
          <p:nvPr/>
        </p:nvSpPr>
        <p:spPr>
          <a:xfrm>
            <a:off x="10014359" y="903758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DF30C93-6A2A-0681-13DE-9EF05F86D863}"/>
              </a:ext>
            </a:extLst>
          </p:cNvPr>
          <p:cNvGrpSpPr/>
          <p:nvPr/>
        </p:nvGrpSpPr>
        <p:grpSpPr>
          <a:xfrm>
            <a:off x="8464284" y="1217624"/>
            <a:ext cx="1591450" cy="3230720"/>
            <a:chOff x="7791216" y="1979934"/>
            <a:chExt cx="1591450" cy="3230720"/>
          </a:xfrm>
        </p:grpSpPr>
        <p:sp>
          <p:nvSpPr>
            <p:cNvPr id="54" name="Left Brace 53">
              <a:extLst>
                <a:ext uri="{FF2B5EF4-FFF2-40B4-BE49-F238E27FC236}">
                  <a16:creationId xmlns:a16="http://schemas.microsoft.com/office/drawing/2014/main" id="{224AB347-84B9-772E-855E-5EEAC6D6C0CA}"/>
                </a:ext>
              </a:extLst>
            </p:cNvPr>
            <p:cNvSpPr/>
            <p:nvPr/>
          </p:nvSpPr>
          <p:spPr>
            <a:xfrm>
              <a:off x="9001285" y="1979934"/>
              <a:ext cx="381381" cy="3230720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D3AE11C-5CD8-5EB2-1BF5-894FB06AAF3E}"/>
                </a:ext>
              </a:extLst>
            </p:cNvPr>
            <p:cNvSpPr txBox="1"/>
            <p:nvPr/>
          </p:nvSpPr>
          <p:spPr>
            <a:xfrm>
              <a:off x="7791216" y="2391170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D79C30A7-FEE8-2715-EDF4-4B7F5AF74495}"/>
              </a:ext>
            </a:extLst>
          </p:cNvPr>
          <p:cNvSpPr txBox="1"/>
          <p:nvPr/>
        </p:nvSpPr>
        <p:spPr>
          <a:xfrm>
            <a:off x="9859616" y="317787"/>
            <a:ext cx="182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segment</a:t>
            </a:r>
          </a:p>
          <a:p>
            <a:r>
              <a:rPr lang="en-US" dirty="0"/>
              <a:t>high memory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517083F-92D6-015D-8861-C085F27D667D}"/>
              </a:ext>
            </a:extLst>
          </p:cNvPr>
          <p:cNvSpPr/>
          <p:nvPr/>
        </p:nvSpPr>
        <p:spPr>
          <a:xfrm>
            <a:off x="10027273" y="1881045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regs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F81D031-26F1-9323-8D74-9CAFAC433B0B}"/>
              </a:ext>
            </a:extLst>
          </p:cNvPr>
          <p:cNvSpPr/>
          <p:nvPr/>
        </p:nvSpPr>
        <p:spPr>
          <a:xfrm>
            <a:off x="10027272" y="2203216"/>
            <a:ext cx="1375959" cy="655083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variables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601319B-F72D-CC4C-2B7A-9626729B6CD5}"/>
              </a:ext>
            </a:extLst>
          </p:cNvPr>
          <p:cNvSpPr/>
          <p:nvPr/>
        </p:nvSpPr>
        <p:spPr>
          <a:xfrm>
            <a:off x="10024279" y="2878895"/>
            <a:ext cx="1375959" cy="312087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PAD </a:t>
            </a:r>
            <a:r>
              <a:rPr lang="en-US" sz="1100" dirty="0">
                <a:solidFill>
                  <a:schemeClr val="bg1"/>
                </a:solidFill>
              </a:rPr>
              <a:t>(if needed)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7CDFF97-0C02-E6AF-50B8-18F26185540E}"/>
              </a:ext>
            </a:extLst>
          </p:cNvPr>
          <p:cNvGrpSpPr/>
          <p:nvPr/>
        </p:nvGrpSpPr>
        <p:grpSpPr>
          <a:xfrm>
            <a:off x="8464284" y="3106134"/>
            <a:ext cx="1467452" cy="1384995"/>
            <a:chOff x="7876789" y="2170830"/>
            <a:chExt cx="1467452" cy="1384995"/>
          </a:xfrm>
        </p:grpSpPr>
        <p:sp>
          <p:nvSpPr>
            <p:cNvPr id="65" name="Left Brace 64">
              <a:extLst>
                <a:ext uri="{FF2B5EF4-FFF2-40B4-BE49-F238E27FC236}">
                  <a16:creationId xmlns:a16="http://schemas.microsoft.com/office/drawing/2014/main" id="{2CA5A8E6-5D35-079A-4485-04C2E4FAFBD7}"/>
                </a:ext>
              </a:extLst>
            </p:cNvPr>
            <p:cNvSpPr/>
            <p:nvPr/>
          </p:nvSpPr>
          <p:spPr>
            <a:xfrm>
              <a:off x="8962860" y="2218041"/>
              <a:ext cx="381381" cy="1278183"/>
            </a:xfrm>
            <a:prstGeom prst="leftBrace">
              <a:avLst>
                <a:gd name="adj1" fmla="val 0"/>
                <a:gd name="adj2" fmla="val 3684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1AB2903-93C2-DCEC-72C6-AE005CB5789B}"/>
                </a:ext>
              </a:extLst>
            </p:cNvPr>
            <p:cNvSpPr txBox="1"/>
            <p:nvPr/>
          </p:nvSpPr>
          <p:spPr>
            <a:xfrm>
              <a:off x="7876789" y="2170830"/>
              <a:ext cx="1078712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Outgoing </a:t>
              </a:r>
              <a:r>
                <a:rPr lang="en-US" sz="14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</a:t>
              </a:r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space part of calling functions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264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F6FA44-8F06-2722-68FF-7E2846896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698" y="763772"/>
            <a:ext cx="5113965" cy="511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928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1AE18-40FA-F149-BF05-243CB17B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43" y="16542"/>
            <a:ext cx="10515600" cy="498331"/>
          </a:xfrm>
        </p:spPr>
        <p:txBody>
          <a:bodyPr/>
          <a:lstStyle/>
          <a:p>
            <a:r>
              <a:rPr lang="en-US" sz="2800" dirty="0"/>
              <a:t>Passing More Than Four Arguments – At the point of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97C8-A5A4-914E-8A8E-6D3E08B5E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3819" y="2581686"/>
            <a:ext cx="7736655" cy="3176626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tx2"/>
                </a:solidFill>
              </a:rPr>
              <a:t>Called functions </a:t>
            </a:r>
            <a:r>
              <a:rPr lang="en-US" sz="2000" dirty="0">
                <a:solidFill>
                  <a:schemeClr val="tx2"/>
                </a:solidFill>
              </a:rPr>
              <a:t>have the </a:t>
            </a:r>
            <a:r>
              <a:rPr lang="en-US" sz="2000" b="1" dirty="0">
                <a:solidFill>
                  <a:srgbClr val="0070C0"/>
                </a:solidFill>
              </a:rPr>
              <a:t>right to change stack </a:t>
            </a:r>
            <a:r>
              <a:rPr lang="en-US" sz="2000" b="1" dirty="0" err="1">
                <a:solidFill>
                  <a:srgbClr val="0070C0"/>
                </a:solidFill>
              </a:rPr>
              <a:t>args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chemeClr val="tx2"/>
                </a:solidFill>
              </a:rPr>
              <a:t>just like they can change the register </a:t>
            </a:r>
            <a:r>
              <a:rPr lang="en-US" sz="2000" dirty="0" err="1">
                <a:solidFill>
                  <a:schemeClr val="tx2"/>
                </a:solidFill>
              </a:rPr>
              <a:t>args</a:t>
            </a:r>
            <a:r>
              <a:rPr lang="en-US" sz="2000" dirty="0">
                <a:solidFill>
                  <a:schemeClr val="tx2"/>
                </a:solidFill>
              </a:rPr>
              <a:t>!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Caller </a:t>
            </a:r>
            <a:r>
              <a:rPr lang="en-US" sz="2000" b="1" dirty="0">
                <a:solidFill>
                  <a:srgbClr val="2C895B"/>
                </a:solidFill>
              </a:rPr>
              <a:t>must always assume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all </a:t>
            </a:r>
            <a:r>
              <a:rPr lang="en-US" sz="2000" b="1" dirty="0" err="1">
                <a:solidFill>
                  <a:srgbClr val="0070C0"/>
                </a:solidFill>
              </a:rPr>
              <a:t>args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including ones on the stack </a:t>
            </a:r>
            <a:r>
              <a:rPr lang="en-US" sz="2000" dirty="0">
                <a:solidFill>
                  <a:srgbClr val="0070C0"/>
                </a:solidFill>
              </a:rPr>
              <a:t>are </a:t>
            </a:r>
            <a:r>
              <a:rPr lang="en-US" sz="2000" b="1" dirty="0">
                <a:solidFill>
                  <a:srgbClr val="0070C0"/>
                </a:solidFill>
              </a:rPr>
              <a:t>changed by the caller</a:t>
            </a:r>
            <a:endParaRPr lang="en-US" sz="2000" b="1" dirty="0">
              <a:solidFill>
                <a:schemeClr val="tx2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dirty="0"/>
              <a:t>Calling function prior to making the call you must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2000" dirty="0"/>
              <a:t>Evaluate </a:t>
            </a:r>
            <a:r>
              <a:rPr lang="en-US" sz="2000" dirty="0">
                <a:solidFill>
                  <a:schemeClr val="accent3"/>
                </a:solidFill>
              </a:rPr>
              <a:t>first four </a:t>
            </a:r>
            <a:r>
              <a:rPr lang="en-US" sz="2000" dirty="0" err="1">
                <a:solidFill>
                  <a:schemeClr val="accent3"/>
                </a:solidFill>
              </a:rPr>
              <a:t>args</a:t>
            </a:r>
            <a:r>
              <a:rPr lang="en-US" sz="2000" dirty="0"/>
              <a:t>: place the resulting </a:t>
            </a:r>
            <a:r>
              <a:rPr lang="en-US" sz="2000" dirty="0">
                <a:solidFill>
                  <a:schemeClr val="accent3"/>
                </a:solidFill>
              </a:rPr>
              <a:t>values in r0-r3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2000" dirty="0">
                <a:solidFill>
                  <a:schemeClr val="accent5"/>
                </a:solidFill>
              </a:rPr>
              <a:t>Evaluate Arg 5 and greater and place the resulting values on the stack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45B516D-ECB4-C440-B362-EDF7C89C4459}"/>
              </a:ext>
            </a:extLst>
          </p:cNvPr>
          <p:cNvSpPr/>
          <p:nvPr/>
        </p:nvSpPr>
        <p:spPr>
          <a:xfrm>
            <a:off x="833063" y="1385620"/>
            <a:ext cx="707931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r0 = function(r0, r1, r2, r3, 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arg5, arg6, … </a:t>
            </a:r>
            <a:r>
              <a:rPr lang="en-US" sz="2000" b="1" kern="0" dirty="0" err="1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argn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n-US" sz="16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                </a:t>
            </a:r>
            <a:r>
              <a:rPr lang="en-US" sz="14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arg1, arg2, arg3, arg4,</a:t>
            </a:r>
            <a:r>
              <a:rPr lang="en-US" sz="12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...        </a:t>
            </a:r>
            <a:endParaRPr lang="en-US" sz="1400" b="1" i="1" kern="0" dirty="0">
              <a:solidFill>
                <a:schemeClr val="tx2"/>
              </a:solidFill>
              <a:latin typeface="Consolas" panose="020B0609020204030204" pitchFamily="49" charset="0"/>
              <a:ea typeface="ＭＳ Ｐゴシック" charset="0"/>
              <a:cs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BB8DC6-AF4D-0A41-B9AC-9C027B467A1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D3AD61-2C1F-F179-73C0-B6D13FBB76D8}"/>
              </a:ext>
            </a:extLst>
          </p:cNvPr>
          <p:cNvSpPr/>
          <p:nvPr/>
        </p:nvSpPr>
        <p:spPr>
          <a:xfrm>
            <a:off x="9980924" y="435418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72DF23-EAAB-5000-E5C1-4F2176485669}"/>
              </a:ext>
            </a:extLst>
          </p:cNvPr>
          <p:cNvSpPr txBox="1"/>
          <p:nvPr/>
        </p:nvSpPr>
        <p:spPr>
          <a:xfrm>
            <a:off x="11763678" y="437593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A2C478CB-014A-AB23-6579-EC51000AC7C3}"/>
              </a:ext>
            </a:extLst>
          </p:cNvPr>
          <p:cNvSpPr/>
          <p:nvPr/>
        </p:nvSpPr>
        <p:spPr>
          <a:xfrm>
            <a:off x="11317586" y="453403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5525F9-07B6-1749-BB0E-2EA6F0D179AB}"/>
              </a:ext>
            </a:extLst>
          </p:cNvPr>
          <p:cNvSpPr/>
          <p:nvPr/>
        </p:nvSpPr>
        <p:spPr>
          <a:xfrm>
            <a:off x="9978500" y="1434517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C77309-ACFA-9B00-8F34-0231EC17A92C}"/>
              </a:ext>
            </a:extLst>
          </p:cNvPr>
          <p:cNvSpPr/>
          <p:nvPr/>
        </p:nvSpPr>
        <p:spPr>
          <a:xfrm>
            <a:off x="9978499" y="1773602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BCDED4-1BEE-AEF5-B1E2-E0969D633719}"/>
              </a:ext>
            </a:extLst>
          </p:cNvPr>
          <p:cNvSpPr/>
          <p:nvPr/>
        </p:nvSpPr>
        <p:spPr>
          <a:xfrm>
            <a:off x="9981914" y="404393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6531E7-679E-07E7-4ABF-5FFF47E8B2BB}"/>
              </a:ext>
            </a:extLst>
          </p:cNvPr>
          <p:cNvSpPr/>
          <p:nvPr/>
        </p:nvSpPr>
        <p:spPr>
          <a:xfrm>
            <a:off x="9973891" y="339092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69B4CE-7417-A484-2F72-96D8D1E9534A}"/>
              </a:ext>
            </a:extLst>
          </p:cNvPr>
          <p:cNvSpPr/>
          <p:nvPr/>
        </p:nvSpPr>
        <p:spPr>
          <a:xfrm>
            <a:off x="9952921" y="588491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arg</a:t>
            </a:r>
            <a:r>
              <a:rPr lang="en-US" sz="1400" b="1" dirty="0"/>
              <a:t> 1 &amp; return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097044-EF15-23A3-32A8-6566A2434D7A}"/>
              </a:ext>
            </a:extLst>
          </p:cNvPr>
          <p:cNvSpPr/>
          <p:nvPr/>
        </p:nvSpPr>
        <p:spPr>
          <a:xfrm>
            <a:off x="9950944" y="556617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D877E6-43AC-2122-ED3B-B0EBE9511105}"/>
              </a:ext>
            </a:extLst>
          </p:cNvPr>
          <p:cNvSpPr/>
          <p:nvPr/>
        </p:nvSpPr>
        <p:spPr>
          <a:xfrm>
            <a:off x="9950944" y="524155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F62DE2-A814-716D-91D4-AB6BAAC9F6D4}"/>
              </a:ext>
            </a:extLst>
          </p:cNvPr>
          <p:cNvSpPr/>
          <p:nvPr/>
        </p:nvSpPr>
        <p:spPr>
          <a:xfrm>
            <a:off x="9950944" y="490765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F9ADD3-63EB-D9A9-8D75-52201A32A13A}"/>
              </a:ext>
            </a:extLst>
          </p:cNvPr>
          <p:cNvSpPr txBox="1"/>
          <p:nvPr/>
        </p:nvSpPr>
        <p:spPr>
          <a:xfrm>
            <a:off x="9607567" y="5868677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7C549D-C420-2673-EC4A-EE969EE6CEA5}"/>
              </a:ext>
            </a:extLst>
          </p:cNvPr>
          <p:cNvSpPr txBox="1"/>
          <p:nvPr/>
        </p:nvSpPr>
        <p:spPr>
          <a:xfrm>
            <a:off x="9607567" y="553461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915A9E-1B67-DE0E-5CDF-4BFB63EFA82B}"/>
              </a:ext>
            </a:extLst>
          </p:cNvPr>
          <p:cNvSpPr txBox="1"/>
          <p:nvPr/>
        </p:nvSpPr>
        <p:spPr>
          <a:xfrm>
            <a:off x="9595161" y="523012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2E4820-971A-9A51-CB8C-4A68856A8842}"/>
              </a:ext>
            </a:extLst>
          </p:cNvPr>
          <p:cNvSpPr txBox="1"/>
          <p:nvPr/>
        </p:nvSpPr>
        <p:spPr>
          <a:xfrm>
            <a:off x="9551036" y="490527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F5CA4C-950F-3E06-5D75-11237986526A}"/>
              </a:ext>
            </a:extLst>
          </p:cNvPr>
          <p:cNvSpPr txBox="1"/>
          <p:nvPr/>
        </p:nvSpPr>
        <p:spPr>
          <a:xfrm>
            <a:off x="9293035" y="6192833"/>
            <a:ext cx="240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arg1 – arg4 Registers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154B08-5040-249A-C958-42F6F943F1B5}"/>
              </a:ext>
            </a:extLst>
          </p:cNvPr>
          <p:cNvSpPr txBox="1"/>
          <p:nvPr/>
        </p:nvSpPr>
        <p:spPr>
          <a:xfrm>
            <a:off x="11776122" y="152412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9B8BAE31-99C5-E826-24F1-81BA11881CF7}"/>
              </a:ext>
            </a:extLst>
          </p:cNvPr>
          <p:cNvSpPr/>
          <p:nvPr/>
        </p:nvSpPr>
        <p:spPr>
          <a:xfrm>
            <a:off x="11369350" y="1643970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F260CA-726E-CBF7-A4C4-DF0E3E024690}"/>
              </a:ext>
            </a:extLst>
          </p:cNvPr>
          <p:cNvSpPr/>
          <p:nvPr/>
        </p:nvSpPr>
        <p:spPr>
          <a:xfrm>
            <a:off x="9979704" y="3721392"/>
            <a:ext cx="1375959" cy="312087"/>
          </a:xfrm>
          <a:prstGeom prst="rect">
            <a:avLst/>
          </a:prstGeom>
          <a:solidFill>
            <a:srgbClr val="F3753F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75FE2CE-F8F5-6317-ACD4-F1DBC89451A8}"/>
              </a:ext>
            </a:extLst>
          </p:cNvPr>
          <p:cNvSpPr/>
          <p:nvPr/>
        </p:nvSpPr>
        <p:spPr>
          <a:xfrm>
            <a:off x="9978499" y="1119082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8346683-AE81-EA79-998E-C77E7E3C09F9}"/>
              </a:ext>
            </a:extLst>
          </p:cNvPr>
          <p:cNvGrpSpPr/>
          <p:nvPr/>
        </p:nvGrpSpPr>
        <p:grpSpPr>
          <a:xfrm>
            <a:off x="8428424" y="1432948"/>
            <a:ext cx="1591450" cy="3230720"/>
            <a:chOff x="7791216" y="1979934"/>
            <a:chExt cx="1591450" cy="3230720"/>
          </a:xfrm>
        </p:grpSpPr>
        <p:sp>
          <p:nvSpPr>
            <p:cNvPr id="47" name="Left Brace 46">
              <a:extLst>
                <a:ext uri="{FF2B5EF4-FFF2-40B4-BE49-F238E27FC236}">
                  <a16:creationId xmlns:a16="http://schemas.microsoft.com/office/drawing/2014/main" id="{282BCFE2-17F1-1193-28A9-099B7F6EC0C8}"/>
                </a:ext>
              </a:extLst>
            </p:cNvPr>
            <p:cNvSpPr/>
            <p:nvPr/>
          </p:nvSpPr>
          <p:spPr>
            <a:xfrm>
              <a:off x="9001285" y="1979934"/>
              <a:ext cx="381381" cy="3230720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84D43A5-D0C3-4687-5799-4801190F8F72}"/>
                </a:ext>
              </a:extLst>
            </p:cNvPr>
            <p:cNvSpPr txBox="1"/>
            <p:nvPr/>
          </p:nvSpPr>
          <p:spPr>
            <a:xfrm>
              <a:off x="7791216" y="2391170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AD5B02F-8BF5-62FB-562E-B5F766C74E4E}"/>
              </a:ext>
            </a:extLst>
          </p:cNvPr>
          <p:cNvSpPr txBox="1"/>
          <p:nvPr/>
        </p:nvSpPr>
        <p:spPr>
          <a:xfrm>
            <a:off x="9823756" y="533111"/>
            <a:ext cx="182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segment</a:t>
            </a:r>
          </a:p>
          <a:p>
            <a:r>
              <a:rPr lang="en-US" dirty="0"/>
              <a:t>high memory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17414BA-F57B-2BAC-BAE3-D72229888D39}"/>
              </a:ext>
            </a:extLst>
          </p:cNvPr>
          <p:cNvSpPr/>
          <p:nvPr/>
        </p:nvSpPr>
        <p:spPr>
          <a:xfrm>
            <a:off x="9991413" y="2096369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regs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C27C9F-402E-7CB4-4EC1-ADDBB9B7D777}"/>
              </a:ext>
            </a:extLst>
          </p:cNvPr>
          <p:cNvSpPr/>
          <p:nvPr/>
        </p:nvSpPr>
        <p:spPr>
          <a:xfrm>
            <a:off x="9991412" y="2418540"/>
            <a:ext cx="1375959" cy="655083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variables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59C3FCA-297E-DBCE-EDD1-C9ED00D5995F}"/>
              </a:ext>
            </a:extLst>
          </p:cNvPr>
          <p:cNvSpPr/>
          <p:nvPr/>
        </p:nvSpPr>
        <p:spPr>
          <a:xfrm>
            <a:off x="9980924" y="3086724"/>
            <a:ext cx="1375959" cy="312087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PAD </a:t>
            </a:r>
            <a:r>
              <a:rPr lang="en-US" sz="1100" dirty="0">
                <a:solidFill>
                  <a:schemeClr val="bg1"/>
                </a:solidFill>
              </a:rPr>
              <a:t>(if needed)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D44359F-2D8B-389A-AC06-E6EA3322E6BC}"/>
              </a:ext>
            </a:extLst>
          </p:cNvPr>
          <p:cNvGrpSpPr/>
          <p:nvPr/>
        </p:nvGrpSpPr>
        <p:grpSpPr>
          <a:xfrm>
            <a:off x="8428424" y="3321458"/>
            <a:ext cx="1467452" cy="1384995"/>
            <a:chOff x="7876789" y="2170830"/>
            <a:chExt cx="1467452" cy="1384995"/>
          </a:xfrm>
        </p:grpSpPr>
        <p:sp>
          <p:nvSpPr>
            <p:cNvPr id="58" name="Left Brace 57">
              <a:extLst>
                <a:ext uri="{FF2B5EF4-FFF2-40B4-BE49-F238E27FC236}">
                  <a16:creationId xmlns:a16="http://schemas.microsoft.com/office/drawing/2014/main" id="{786CB47B-4027-C576-3145-BC9961FD6678}"/>
                </a:ext>
              </a:extLst>
            </p:cNvPr>
            <p:cNvSpPr/>
            <p:nvPr/>
          </p:nvSpPr>
          <p:spPr>
            <a:xfrm>
              <a:off x="8962860" y="2218041"/>
              <a:ext cx="381381" cy="1278183"/>
            </a:xfrm>
            <a:prstGeom prst="leftBrace">
              <a:avLst>
                <a:gd name="adj1" fmla="val 0"/>
                <a:gd name="adj2" fmla="val 3684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91391D6-FDE2-450E-8DB1-3E241CD54EFC}"/>
                </a:ext>
              </a:extLst>
            </p:cNvPr>
            <p:cNvSpPr txBox="1"/>
            <p:nvPr/>
          </p:nvSpPr>
          <p:spPr>
            <a:xfrm>
              <a:off x="7876789" y="2170830"/>
              <a:ext cx="1078712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Outgoing </a:t>
              </a:r>
              <a:r>
                <a:rPr lang="en-US" sz="14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</a:t>
              </a:r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space part of calling functions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415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3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1AE18-40FA-F149-BF05-243CB17BF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643" y="16542"/>
            <a:ext cx="10515600" cy="498331"/>
          </a:xfrm>
        </p:spPr>
        <p:txBody>
          <a:bodyPr/>
          <a:lstStyle/>
          <a:p>
            <a:r>
              <a:rPr lang="en-US" sz="2800" dirty="0"/>
              <a:t>Passing More Than Four Arguments – At the point of 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597C8-A5A4-914E-8A8E-6D3E08B5E9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0861" y="2539793"/>
            <a:ext cx="8167636" cy="2949114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Approach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0070C0"/>
                </a:solidFill>
              </a:rPr>
              <a:t>Extend the stack frame </a:t>
            </a:r>
            <a:r>
              <a:rPr lang="en-US" sz="2000" dirty="0"/>
              <a:t>to include enough space for stack arguments for the called function that has the greatest number of </a:t>
            </a:r>
            <a:r>
              <a:rPr lang="en-US" sz="2000" dirty="0" err="1"/>
              <a:t>args</a:t>
            </a:r>
            <a:endParaRPr lang="en-US" sz="2000" dirty="0"/>
          </a:p>
          <a:p>
            <a:pPr marL="800100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accent5"/>
                </a:solidFill>
              </a:rPr>
              <a:t>Examine every function call in the body of a function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Find the function call with greatest </a:t>
            </a:r>
            <a:r>
              <a:rPr lang="en-US" sz="2000" dirty="0" err="1"/>
              <a:t>arg</a:t>
            </a:r>
            <a:r>
              <a:rPr lang="en-US" sz="2000" dirty="0"/>
              <a:t> count, this determines space needed for outgoing </a:t>
            </a:r>
            <a:r>
              <a:rPr lang="en-US" sz="2000" dirty="0" err="1"/>
              <a:t>args</a:t>
            </a:r>
            <a:r>
              <a:rPr lang="en-US" sz="2000" dirty="0"/>
              <a:t>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Add the greatest </a:t>
            </a:r>
            <a:r>
              <a:rPr lang="en-US" sz="2000" dirty="0" err="1"/>
              <a:t>arg</a:t>
            </a:r>
            <a:r>
              <a:rPr lang="en-US" sz="2000" dirty="0"/>
              <a:t> count space as needed to the frame layout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Adjust PAD as required to keep the </a:t>
            </a:r>
            <a:r>
              <a:rPr lang="en-US" sz="2000" dirty="0" err="1"/>
              <a:t>sp</a:t>
            </a:r>
            <a:r>
              <a:rPr lang="en-US" sz="2000" dirty="0"/>
              <a:t> 8-byte aligned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45B516D-ECB4-C440-B362-EDF7C89C4459}"/>
              </a:ext>
            </a:extLst>
          </p:cNvPr>
          <p:cNvSpPr/>
          <p:nvPr/>
        </p:nvSpPr>
        <p:spPr>
          <a:xfrm>
            <a:off x="699107" y="1423438"/>
            <a:ext cx="7079319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r0 = function(r0, r1, r2, r3, 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arg5, arg6, … </a:t>
            </a:r>
            <a:r>
              <a:rPr lang="en-US" sz="2000" b="1" kern="0" dirty="0" err="1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argn</a:t>
            </a:r>
            <a:r>
              <a:rPr lang="en-US" sz="2000" b="1" kern="0" dirty="0">
                <a:solidFill>
                  <a:srgbClr val="F3753F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)</a:t>
            </a:r>
          </a:p>
          <a:p>
            <a:pPr>
              <a:defRPr/>
            </a:pPr>
            <a:r>
              <a:rPr lang="en-US" sz="1600" b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                </a:t>
            </a:r>
            <a:r>
              <a:rPr lang="en-US" sz="14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arg1, arg2, arg3, arg4,</a:t>
            </a:r>
            <a:r>
              <a:rPr lang="en-US" sz="1200" b="1" i="1" kern="0" dirty="0">
                <a:solidFill>
                  <a:schemeClr val="tx2"/>
                </a:solidFill>
                <a:latin typeface="Consolas" panose="020B0609020204030204" pitchFamily="49" charset="0"/>
                <a:ea typeface="ＭＳ Ｐゴシック" charset="0"/>
                <a:cs typeface="Consolas" panose="020B0609020204030204" pitchFamily="49" charset="0"/>
              </a:rPr>
              <a:t> ...        </a:t>
            </a:r>
            <a:endParaRPr lang="en-US" sz="1400" b="1" i="1" kern="0" dirty="0">
              <a:solidFill>
                <a:schemeClr val="tx2"/>
              </a:solidFill>
              <a:latin typeface="Consolas" panose="020B0609020204030204" pitchFamily="49" charset="0"/>
              <a:ea typeface="ＭＳ Ｐゴシック" charset="0"/>
              <a:cs typeface="Consolas" panose="020B0609020204030204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BB8DC6-AF4D-0A41-B9AC-9C027B467A16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D3AD61-2C1F-F179-73C0-B6D13FBB76D8}"/>
              </a:ext>
            </a:extLst>
          </p:cNvPr>
          <p:cNvSpPr/>
          <p:nvPr/>
        </p:nvSpPr>
        <p:spPr>
          <a:xfrm>
            <a:off x="9988419" y="434669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72DF23-EAAB-5000-E5C1-4F2176485669}"/>
              </a:ext>
            </a:extLst>
          </p:cNvPr>
          <p:cNvSpPr txBox="1"/>
          <p:nvPr/>
        </p:nvSpPr>
        <p:spPr>
          <a:xfrm>
            <a:off x="11763678" y="437593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A2C478CB-014A-AB23-6579-EC51000AC7C3}"/>
              </a:ext>
            </a:extLst>
          </p:cNvPr>
          <p:cNvSpPr/>
          <p:nvPr/>
        </p:nvSpPr>
        <p:spPr>
          <a:xfrm>
            <a:off x="11317586" y="453403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5525F9-07B6-1749-BB0E-2EA6F0D179AB}"/>
              </a:ext>
            </a:extLst>
          </p:cNvPr>
          <p:cNvSpPr/>
          <p:nvPr/>
        </p:nvSpPr>
        <p:spPr>
          <a:xfrm>
            <a:off x="9978500" y="1434517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C77309-ACFA-9B00-8F34-0231EC17A92C}"/>
              </a:ext>
            </a:extLst>
          </p:cNvPr>
          <p:cNvSpPr/>
          <p:nvPr/>
        </p:nvSpPr>
        <p:spPr>
          <a:xfrm>
            <a:off x="9978499" y="1773602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BCDED4-1BEE-AEF5-B1E2-E0969D633719}"/>
              </a:ext>
            </a:extLst>
          </p:cNvPr>
          <p:cNvSpPr/>
          <p:nvPr/>
        </p:nvSpPr>
        <p:spPr>
          <a:xfrm>
            <a:off x="9989409" y="403644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6531E7-679E-07E7-4ABF-5FFF47E8B2BB}"/>
              </a:ext>
            </a:extLst>
          </p:cNvPr>
          <p:cNvSpPr/>
          <p:nvPr/>
        </p:nvSpPr>
        <p:spPr>
          <a:xfrm>
            <a:off x="9981386" y="3383429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69B4CE-7417-A484-2F72-96D8D1E9534A}"/>
              </a:ext>
            </a:extLst>
          </p:cNvPr>
          <p:cNvSpPr/>
          <p:nvPr/>
        </p:nvSpPr>
        <p:spPr>
          <a:xfrm>
            <a:off x="9952921" y="588491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/>
              <a:t>arg</a:t>
            </a:r>
            <a:r>
              <a:rPr lang="en-US" sz="1400" b="1" dirty="0"/>
              <a:t> 1 &amp; return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097044-EF15-23A3-32A8-6566A2434D7A}"/>
              </a:ext>
            </a:extLst>
          </p:cNvPr>
          <p:cNvSpPr/>
          <p:nvPr/>
        </p:nvSpPr>
        <p:spPr>
          <a:xfrm>
            <a:off x="9950944" y="556617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D877E6-43AC-2122-ED3B-B0EBE9511105}"/>
              </a:ext>
            </a:extLst>
          </p:cNvPr>
          <p:cNvSpPr/>
          <p:nvPr/>
        </p:nvSpPr>
        <p:spPr>
          <a:xfrm>
            <a:off x="9950944" y="524155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F62DE2-A814-716D-91D4-AB6BAAC9F6D4}"/>
              </a:ext>
            </a:extLst>
          </p:cNvPr>
          <p:cNvSpPr/>
          <p:nvPr/>
        </p:nvSpPr>
        <p:spPr>
          <a:xfrm>
            <a:off x="9950944" y="490765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arg</a:t>
            </a:r>
            <a:r>
              <a:rPr lang="en-US" dirty="0"/>
              <a:t>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F9ADD3-63EB-D9A9-8D75-52201A32A13A}"/>
              </a:ext>
            </a:extLst>
          </p:cNvPr>
          <p:cNvSpPr txBox="1"/>
          <p:nvPr/>
        </p:nvSpPr>
        <p:spPr>
          <a:xfrm>
            <a:off x="9607567" y="5868677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7C549D-C420-2673-EC4A-EE969EE6CEA5}"/>
              </a:ext>
            </a:extLst>
          </p:cNvPr>
          <p:cNvSpPr txBox="1"/>
          <p:nvPr/>
        </p:nvSpPr>
        <p:spPr>
          <a:xfrm>
            <a:off x="9607567" y="5534610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915A9E-1B67-DE0E-5CDF-4BFB63EFA82B}"/>
              </a:ext>
            </a:extLst>
          </p:cNvPr>
          <p:cNvSpPr txBox="1"/>
          <p:nvPr/>
        </p:nvSpPr>
        <p:spPr>
          <a:xfrm>
            <a:off x="9595161" y="523012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2E4820-971A-9A51-CB8C-4A68856A8842}"/>
              </a:ext>
            </a:extLst>
          </p:cNvPr>
          <p:cNvSpPr txBox="1"/>
          <p:nvPr/>
        </p:nvSpPr>
        <p:spPr>
          <a:xfrm>
            <a:off x="9551036" y="4905279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F5CA4C-950F-3E06-5D75-11237986526A}"/>
              </a:ext>
            </a:extLst>
          </p:cNvPr>
          <p:cNvSpPr txBox="1"/>
          <p:nvPr/>
        </p:nvSpPr>
        <p:spPr>
          <a:xfrm>
            <a:off x="9293035" y="6185338"/>
            <a:ext cx="2403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arg1 – arg4 Registers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154B08-5040-249A-C958-42F6F943F1B5}"/>
              </a:ext>
            </a:extLst>
          </p:cNvPr>
          <p:cNvSpPr txBox="1"/>
          <p:nvPr/>
        </p:nvSpPr>
        <p:spPr>
          <a:xfrm>
            <a:off x="11776122" y="152412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9B8BAE31-99C5-E826-24F1-81BA11881CF7}"/>
              </a:ext>
            </a:extLst>
          </p:cNvPr>
          <p:cNvSpPr/>
          <p:nvPr/>
        </p:nvSpPr>
        <p:spPr>
          <a:xfrm>
            <a:off x="11369350" y="1643970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F260CA-726E-CBF7-A4C4-DF0E3E024690}"/>
              </a:ext>
            </a:extLst>
          </p:cNvPr>
          <p:cNvSpPr/>
          <p:nvPr/>
        </p:nvSpPr>
        <p:spPr>
          <a:xfrm>
            <a:off x="9987199" y="3713897"/>
            <a:ext cx="1375959" cy="312087"/>
          </a:xfrm>
          <a:prstGeom prst="rect">
            <a:avLst/>
          </a:prstGeom>
          <a:solidFill>
            <a:srgbClr val="F3753F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75FE2CE-F8F5-6317-ACD4-F1DBC89451A8}"/>
              </a:ext>
            </a:extLst>
          </p:cNvPr>
          <p:cNvSpPr/>
          <p:nvPr/>
        </p:nvSpPr>
        <p:spPr>
          <a:xfrm>
            <a:off x="9978499" y="1119082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8346683-AE81-EA79-998E-C77E7E3C09F9}"/>
              </a:ext>
            </a:extLst>
          </p:cNvPr>
          <p:cNvGrpSpPr/>
          <p:nvPr/>
        </p:nvGrpSpPr>
        <p:grpSpPr>
          <a:xfrm>
            <a:off x="8428424" y="1432948"/>
            <a:ext cx="1591450" cy="3230720"/>
            <a:chOff x="7791216" y="1979934"/>
            <a:chExt cx="1591450" cy="3230720"/>
          </a:xfrm>
        </p:grpSpPr>
        <p:sp>
          <p:nvSpPr>
            <p:cNvPr id="47" name="Left Brace 46">
              <a:extLst>
                <a:ext uri="{FF2B5EF4-FFF2-40B4-BE49-F238E27FC236}">
                  <a16:creationId xmlns:a16="http://schemas.microsoft.com/office/drawing/2014/main" id="{282BCFE2-17F1-1193-28A9-099B7F6EC0C8}"/>
                </a:ext>
              </a:extLst>
            </p:cNvPr>
            <p:cNvSpPr/>
            <p:nvPr/>
          </p:nvSpPr>
          <p:spPr>
            <a:xfrm>
              <a:off x="9001285" y="1979934"/>
              <a:ext cx="381381" cy="3230720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84D43A5-D0C3-4687-5799-4801190F8F72}"/>
                </a:ext>
              </a:extLst>
            </p:cNvPr>
            <p:cNvSpPr txBox="1"/>
            <p:nvPr/>
          </p:nvSpPr>
          <p:spPr>
            <a:xfrm>
              <a:off x="7791216" y="2391170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4AD5B02F-8BF5-62FB-562E-B5F766C74E4E}"/>
              </a:ext>
            </a:extLst>
          </p:cNvPr>
          <p:cNvSpPr txBox="1"/>
          <p:nvPr/>
        </p:nvSpPr>
        <p:spPr>
          <a:xfrm>
            <a:off x="9823756" y="533111"/>
            <a:ext cx="1827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 segment</a:t>
            </a:r>
          </a:p>
          <a:p>
            <a:r>
              <a:rPr lang="en-US" dirty="0"/>
              <a:t>high memory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17414BA-F57B-2BAC-BAE3-D72229888D39}"/>
              </a:ext>
            </a:extLst>
          </p:cNvPr>
          <p:cNvSpPr/>
          <p:nvPr/>
        </p:nvSpPr>
        <p:spPr>
          <a:xfrm>
            <a:off x="9991413" y="2096369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regs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EC27C9F-402E-7CB4-4EC1-ADDBB9B7D777}"/>
              </a:ext>
            </a:extLst>
          </p:cNvPr>
          <p:cNvSpPr/>
          <p:nvPr/>
        </p:nvSpPr>
        <p:spPr>
          <a:xfrm>
            <a:off x="9991412" y="2418540"/>
            <a:ext cx="1375959" cy="655083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</a:t>
            </a:r>
          </a:p>
          <a:p>
            <a:pPr algn="ctr"/>
            <a:r>
              <a:rPr lang="en-US" dirty="0"/>
              <a:t>variables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59C3FCA-297E-DBCE-EDD1-C9ED00D5995F}"/>
              </a:ext>
            </a:extLst>
          </p:cNvPr>
          <p:cNvSpPr/>
          <p:nvPr/>
        </p:nvSpPr>
        <p:spPr>
          <a:xfrm>
            <a:off x="9988419" y="3079229"/>
            <a:ext cx="1375959" cy="312087"/>
          </a:xfrm>
          <a:prstGeom prst="rect">
            <a:avLst/>
          </a:prstGeom>
          <a:solidFill>
            <a:schemeClr val="tx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PAD </a:t>
            </a:r>
            <a:r>
              <a:rPr lang="en-US" sz="1100" dirty="0">
                <a:solidFill>
                  <a:schemeClr val="bg1"/>
                </a:solidFill>
              </a:rPr>
              <a:t>(if needed)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D44359F-2D8B-389A-AC06-E6EA3322E6BC}"/>
              </a:ext>
            </a:extLst>
          </p:cNvPr>
          <p:cNvGrpSpPr/>
          <p:nvPr/>
        </p:nvGrpSpPr>
        <p:grpSpPr>
          <a:xfrm>
            <a:off x="8428424" y="3321458"/>
            <a:ext cx="1467452" cy="1384995"/>
            <a:chOff x="7876789" y="2170830"/>
            <a:chExt cx="1467452" cy="1384995"/>
          </a:xfrm>
        </p:grpSpPr>
        <p:sp>
          <p:nvSpPr>
            <p:cNvPr id="58" name="Left Brace 57">
              <a:extLst>
                <a:ext uri="{FF2B5EF4-FFF2-40B4-BE49-F238E27FC236}">
                  <a16:creationId xmlns:a16="http://schemas.microsoft.com/office/drawing/2014/main" id="{786CB47B-4027-C576-3145-BC9961FD6678}"/>
                </a:ext>
              </a:extLst>
            </p:cNvPr>
            <p:cNvSpPr/>
            <p:nvPr/>
          </p:nvSpPr>
          <p:spPr>
            <a:xfrm>
              <a:off x="8962860" y="2218041"/>
              <a:ext cx="381381" cy="1278183"/>
            </a:xfrm>
            <a:prstGeom prst="leftBrace">
              <a:avLst>
                <a:gd name="adj1" fmla="val 0"/>
                <a:gd name="adj2" fmla="val 3684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91391D6-FDE2-450E-8DB1-3E241CD54EFC}"/>
                </a:ext>
              </a:extLst>
            </p:cNvPr>
            <p:cNvSpPr txBox="1"/>
            <p:nvPr/>
          </p:nvSpPr>
          <p:spPr>
            <a:xfrm>
              <a:off x="7876789" y="2170830"/>
              <a:ext cx="1078712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Outgoing </a:t>
              </a:r>
              <a:r>
                <a:rPr lang="en-US" sz="1400" b="1" dirty="0" err="1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arg</a:t>
              </a:r>
              <a:r>
                <a:rPr lang="en-US" sz="1400" b="1" dirty="0">
                  <a:solidFill>
                    <a:schemeClr val="accent5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 space part of calling functions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05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3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410CF-5FA1-3F48-9AC4-484892B30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990" y="248440"/>
            <a:ext cx="10515600" cy="715294"/>
          </a:xfrm>
        </p:spPr>
        <p:txBody>
          <a:bodyPr/>
          <a:lstStyle/>
          <a:p>
            <a:r>
              <a:rPr lang="en-US" dirty="0"/>
              <a:t>Determining Size of the Passed Parameter Area on The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3831B-DF06-5049-BA6D-F398279FAEB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0232" y="1108784"/>
            <a:ext cx="10188872" cy="1063289"/>
          </a:xfrm>
          <a:solidFill>
            <a:schemeClr val="accent4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/>
          <a:lstStyle/>
          <a:p>
            <a:r>
              <a:rPr lang="en-US" dirty="0"/>
              <a:t>Find the function called by main with the largest number of parameters</a:t>
            </a:r>
          </a:p>
          <a:p>
            <a:r>
              <a:rPr lang="en-US" dirty="0"/>
              <a:t>That function determines the size of the Passed Parameter allocation on the stack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67AE1E1-B3A7-AA47-B0A0-F611A6EE1AC4}"/>
              </a:ext>
            </a:extLst>
          </p:cNvPr>
          <p:cNvSpPr/>
          <p:nvPr/>
        </p:nvSpPr>
        <p:spPr bwMode="auto">
          <a:xfrm>
            <a:off x="2129108" y="2397367"/>
            <a:ext cx="5303581" cy="421219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/* code not shown */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a(g, h);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/* code not shown */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sixsum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(a1, a2, a3, a4, a5, </a:t>
            </a: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a6</a:t>
            </a: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/* code not shown */</a:t>
            </a:r>
          </a:p>
          <a:p>
            <a:endParaRPr lang="en-US" sz="2000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b(q, w, e, r);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/* code not shown */ </a:t>
            </a:r>
          </a:p>
          <a:p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3E2B492-BF3B-1346-BB31-B3E65DDC3633}"/>
              </a:ext>
            </a:extLst>
          </p:cNvPr>
          <p:cNvGrpSpPr/>
          <p:nvPr/>
        </p:nvGrpSpPr>
        <p:grpSpPr>
          <a:xfrm>
            <a:off x="7197221" y="4368261"/>
            <a:ext cx="4180035" cy="646331"/>
            <a:chOff x="11026820" y="950127"/>
            <a:chExt cx="4180035" cy="6463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0268033-4029-E149-BF3F-4E8AF1C5E26A}"/>
                </a:ext>
              </a:extLst>
            </p:cNvPr>
            <p:cNvSpPr txBox="1"/>
            <p:nvPr/>
          </p:nvSpPr>
          <p:spPr>
            <a:xfrm>
              <a:off x="11337774" y="950127"/>
              <a:ext cx="386908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largest </a:t>
              </a:r>
              <a:r>
                <a:rPr lang="en-US" dirty="0" err="1"/>
                <a:t>arg</a:t>
              </a:r>
              <a:r>
                <a:rPr lang="en-US" dirty="0"/>
                <a:t> count is 6</a:t>
              </a:r>
            </a:p>
            <a:p>
              <a:r>
                <a:rPr lang="en-US" dirty="0"/>
                <a:t>allocate </a:t>
              </a:r>
              <a:r>
                <a:rPr lang="en-US" dirty="0">
                  <a:solidFill>
                    <a:srgbClr val="0070C0"/>
                  </a:solidFill>
                </a:rPr>
                <a:t>space for 6 - 4 = 2 </a:t>
              </a:r>
              <a:r>
                <a:rPr lang="en-US" dirty="0" err="1">
                  <a:solidFill>
                    <a:srgbClr val="0070C0"/>
                  </a:solidFill>
                </a:rPr>
                <a:t>arg</a:t>
              </a:r>
              <a:r>
                <a:rPr lang="en-US" dirty="0">
                  <a:solidFill>
                    <a:srgbClr val="0070C0"/>
                  </a:solidFill>
                </a:rPr>
                <a:t> slots</a:t>
              </a:r>
              <a:endParaRPr lang="en-US" dirty="0"/>
            </a:p>
          </p:txBody>
        </p:sp>
        <p:sp>
          <p:nvSpPr>
            <p:cNvPr id="7" name="Left Arrow 6">
              <a:extLst>
                <a:ext uri="{FF2B5EF4-FFF2-40B4-BE49-F238E27FC236}">
                  <a16:creationId xmlns:a16="http://schemas.microsoft.com/office/drawing/2014/main" id="{583DB175-AF35-834D-B530-F0AD3063390C}"/>
                </a:ext>
              </a:extLst>
            </p:cNvPr>
            <p:cNvSpPr/>
            <p:nvPr/>
          </p:nvSpPr>
          <p:spPr>
            <a:xfrm>
              <a:off x="11026820" y="1033248"/>
              <a:ext cx="283307" cy="151419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F5BE218-10C0-B641-8C96-8559F693F79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18172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7876-04B1-4F40-BA26-EFDF47BD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178" y="31519"/>
            <a:ext cx="11255643" cy="459837"/>
          </a:xfrm>
        </p:spPr>
        <p:txBody>
          <a:bodyPr/>
          <a:lstStyle/>
          <a:p>
            <a:r>
              <a:rPr lang="en-US" sz="2800" u="sng" dirty="0"/>
              <a:t>Calling Function Stack Frame:</a:t>
            </a:r>
            <a:r>
              <a:rPr lang="en-US" sz="2800" dirty="0"/>
              <a:t> Pass ARG 5 and higher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6AF700-8028-9B42-8DA9-83D7A9CF9500}"/>
              </a:ext>
            </a:extLst>
          </p:cNvPr>
          <p:cNvSpPr/>
          <p:nvPr/>
        </p:nvSpPr>
        <p:spPr>
          <a:xfrm>
            <a:off x="8844572" y="411274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B801EE-4FA3-5B49-972F-72383392B6AC}"/>
              </a:ext>
            </a:extLst>
          </p:cNvPr>
          <p:cNvSpPr txBox="1"/>
          <p:nvPr/>
        </p:nvSpPr>
        <p:spPr>
          <a:xfrm>
            <a:off x="11609368" y="4237471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85FD936E-F781-5847-BFC8-AF77CD2E700E}"/>
              </a:ext>
            </a:extLst>
          </p:cNvPr>
          <p:cNvSpPr/>
          <p:nvPr/>
        </p:nvSpPr>
        <p:spPr>
          <a:xfrm>
            <a:off x="10233716" y="4347374"/>
            <a:ext cx="1407136" cy="6481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FE0126-D80A-AF47-98AB-A99B33D7B948}"/>
              </a:ext>
            </a:extLst>
          </p:cNvPr>
          <p:cNvSpPr/>
          <p:nvPr/>
        </p:nvSpPr>
        <p:spPr>
          <a:xfrm>
            <a:off x="8844573" y="3794967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1812177-4558-9E4C-9038-B92CE8A60EEB}"/>
              </a:ext>
            </a:extLst>
          </p:cNvPr>
          <p:cNvSpPr/>
          <p:nvPr/>
        </p:nvSpPr>
        <p:spPr>
          <a:xfrm>
            <a:off x="8835906" y="3480826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Frame PAD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C472E93-A9A2-0A45-A974-4AE58E5FFBB5}"/>
              </a:ext>
            </a:extLst>
          </p:cNvPr>
          <p:cNvSpPr/>
          <p:nvPr/>
        </p:nvSpPr>
        <p:spPr>
          <a:xfrm>
            <a:off x="8835907" y="252416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ADF753F-0714-6A47-97F6-18E2FE9D737E}"/>
              </a:ext>
            </a:extLst>
          </p:cNvPr>
          <p:cNvSpPr/>
          <p:nvPr/>
        </p:nvSpPr>
        <p:spPr>
          <a:xfrm>
            <a:off x="8835906" y="2844674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4" name="Left Arrow 63">
            <a:extLst>
              <a:ext uri="{FF2B5EF4-FFF2-40B4-BE49-F238E27FC236}">
                <a16:creationId xmlns:a16="http://schemas.microsoft.com/office/drawing/2014/main" id="{9997AEE2-D9BE-1B46-9127-E6D15F26E646}"/>
              </a:ext>
            </a:extLst>
          </p:cNvPr>
          <p:cNvSpPr/>
          <p:nvPr/>
        </p:nvSpPr>
        <p:spPr>
          <a:xfrm>
            <a:off x="10238044" y="2747537"/>
            <a:ext cx="1453862" cy="1029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ADABDE0-D87A-6945-960C-1903B3B25D6E}"/>
              </a:ext>
            </a:extLst>
          </p:cNvPr>
          <p:cNvSpPr txBox="1"/>
          <p:nvPr/>
        </p:nvSpPr>
        <p:spPr>
          <a:xfrm>
            <a:off x="11656291" y="2574956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E1C6E88-DA0F-C24C-894E-0B9526F29574}"/>
              </a:ext>
            </a:extLst>
          </p:cNvPr>
          <p:cNvSpPr txBox="1"/>
          <p:nvPr/>
        </p:nvSpPr>
        <p:spPr>
          <a:xfrm>
            <a:off x="1573931" y="717262"/>
            <a:ext cx="5048946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rgbClr val="0070C0"/>
                </a:solidFill>
              </a:rPr>
              <a:t>Rules: At point of call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OARG5 must be pointed at by </a:t>
            </a:r>
            <a:r>
              <a:rPr lang="en-US" b="1" dirty="0" err="1">
                <a:solidFill>
                  <a:srgbClr val="0070C0"/>
                </a:solidFill>
              </a:rPr>
              <a:t>sp</a:t>
            </a:r>
            <a:endParaRPr lang="en-US" b="1" dirty="0">
              <a:solidFill>
                <a:srgbClr val="0070C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SP must be 8-byte aligned at function call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9F5ED6-B28E-4C4B-AB8F-7AF22E3E5A14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70960E9-6F8D-5F5B-3ED8-B311CCFA3B6F}"/>
              </a:ext>
            </a:extLst>
          </p:cNvPr>
          <p:cNvSpPr/>
          <p:nvPr/>
        </p:nvSpPr>
        <p:spPr>
          <a:xfrm>
            <a:off x="8825361" y="1532943"/>
            <a:ext cx="1375959" cy="977367"/>
          </a:xfrm>
          <a:prstGeom prst="rect">
            <a:avLst/>
          </a:prstGeom>
          <a:solidFill>
            <a:srgbClr val="2C895B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 stack frame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E6CB128-373F-DCDC-7F32-54602E914B22}"/>
              </a:ext>
            </a:extLst>
          </p:cNvPr>
          <p:cNvSpPr/>
          <p:nvPr/>
        </p:nvSpPr>
        <p:spPr bwMode="auto">
          <a:xfrm>
            <a:off x="154310" y="2589243"/>
            <a:ext cx="7174394" cy="2090261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FP_OFF,	4</a:t>
            </a:r>
            <a:endParaRPr lang="en-US" i="1" dirty="0">
              <a:solidFill>
                <a:srgbClr val="2C895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CNT,		4 + FP_OFF     // int 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endParaRPr lang="en-US" dirty="0">
              <a:solidFill>
                <a:schemeClr val="tx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PAD,		4 + CNT        // added as needed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OARG6,		4 + PAD		// 4 bytes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OARG5,		4 + OARG6	// 4 bytes</a:t>
            </a:r>
          </a:p>
          <a:p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FRMADD 	       OARG5 – FP_OFF</a:t>
            </a:r>
          </a:p>
          <a:p>
            <a:r>
              <a:rPr lang="en-US" sz="18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20 - 4 = 16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009F03-A270-3210-4408-FB8C37FBE73E}"/>
              </a:ext>
            </a:extLst>
          </p:cNvPr>
          <p:cNvSpPr txBox="1"/>
          <p:nvPr/>
        </p:nvSpPr>
        <p:spPr>
          <a:xfrm>
            <a:off x="1184786" y="1720847"/>
            <a:ext cx="5827236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 = </a:t>
            </a:r>
            <a:r>
              <a:rPr lang="en-US" sz="20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0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(r0, r1, r2, r3, OARG5, OARG6);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A7E337-19F9-63E7-B688-4C94C12BAC08}"/>
              </a:ext>
            </a:extLst>
          </p:cNvPr>
          <p:cNvSpPr/>
          <p:nvPr/>
        </p:nvSpPr>
        <p:spPr>
          <a:xfrm>
            <a:off x="8838012" y="3163107"/>
            <a:ext cx="1375959" cy="31208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cnt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0C02F43-B7AF-BAC4-11B9-1381A6681549}"/>
              </a:ext>
            </a:extLst>
          </p:cNvPr>
          <p:cNvCxnSpPr>
            <a:cxnSpLocks/>
          </p:cNvCxnSpPr>
          <p:nvPr/>
        </p:nvCxnSpPr>
        <p:spPr>
          <a:xfrm>
            <a:off x="8342746" y="3785292"/>
            <a:ext cx="50119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0B078F-4A57-9E59-9A83-1579AC3CF8CD}"/>
              </a:ext>
            </a:extLst>
          </p:cNvPr>
          <p:cNvCxnSpPr>
            <a:cxnSpLocks/>
          </p:cNvCxnSpPr>
          <p:nvPr/>
        </p:nvCxnSpPr>
        <p:spPr>
          <a:xfrm>
            <a:off x="8360752" y="3491429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0B57FA4-8EE0-4996-20E7-393C21D68CD2}"/>
              </a:ext>
            </a:extLst>
          </p:cNvPr>
          <p:cNvSpPr txBox="1"/>
          <p:nvPr/>
        </p:nvSpPr>
        <p:spPr>
          <a:xfrm>
            <a:off x="8317098" y="2797306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E1230E2-E9FE-2649-EACF-70BFF027EF48}"/>
              </a:ext>
            </a:extLst>
          </p:cNvPr>
          <p:cNvCxnSpPr>
            <a:cxnSpLocks/>
          </p:cNvCxnSpPr>
          <p:nvPr/>
        </p:nvCxnSpPr>
        <p:spPr>
          <a:xfrm>
            <a:off x="8342746" y="2817926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7A77ECE-B4C5-2871-AD27-9ADA0892F290}"/>
              </a:ext>
            </a:extLst>
          </p:cNvPr>
          <p:cNvCxnSpPr>
            <a:cxnSpLocks/>
          </p:cNvCxnSpPr>
          <p:nvPr/>
        </p:nvCxnSpPr>
        <p:spPr>
          <a:xfrm>
            <a:off x="8367130" y="4100102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E6A4C53-CDEE-E60B-AD7F-EE00F0FA6077}"/>
              </a:ext>
            </a:extLst>
          </p:cNvPr>
          <p:cNvCxnSpPr>
            <a:cxnSpLocks/>
          </p:cNvCxnSpPr>
          <p:nvPr/>
        </p:nvCxnSpPr>
        <p:spPr>
          <a:xfrm flipV="1">
            <a:off x="7691582" y="4412189"/>
            <a:ext cx="1126138" cy="99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4057F13-25F1-05FC-0584-11D52016A58F}"/>
              </a:ext>
            </a:extLst>
          </p:cNvPr>
          <p:cNvCxnSpPr>
            <a:cxnSpLocks/>
          </p:cNvCxnSpPr>
          <p:nvPr/>
        </p:nvCxnSpPr>
        <p:spPr>
          <a:xfrm flipV="1">
            <a:off x="8057401" y="3151260"/>
            <a:ext cx="760318" cy="550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0E3DE20-4047-570D-1CCE-CC501E932E1B}"/>
              </a:ext>
            </a:extLst>
          </p:cNvPr>
          <p:cNvSpPr/>
          <p:nvPr/>
        </p:nvSpPr>
        <p:spPr>
          <a:xfrm rot="16200000">
            <a:off x="7280427" y="3668525"/>
            <a:ext cx="189687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</a:p>
        </p:txBody>
      </p:sp>
      <p:sp>
        <p:nvSpPr>
          <p:cNvPr id="53" name="Up-Down Arrow 52">
            <a:extLst>
              <a:ext uri="{FF2B5EF4-FFF2-40B4-BE49-F238E27FC236}">
                <a16:creationId xmlns:a16="http://schemas.microsoft.com/office/drawing/2014/main" id="{A932D5DD-3A58-0B94-4DAE-425CC039DEDD}"/>
              </a:ext>
            </a:extLst>
          </p:cNvPr>
          <p:cNvSpPr/>
          <p:nvPr/>
        </p:nvSpPr>
        <p:spPr>
          <a:xfrm>
            <a:off x="8080118" y="3181137"/>
            <a:ext cx="92761" cy="1246204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49403CDE-B757-5DED-ABF8-C3DE32F754A7}"/>
              </a:ext>
            </a:extLst>
          </p:cNvPr>
          <p:cNvGraphicFramePr>
            <a:graphicFrameLocks/>
          </p:cNvGraphicFramePr>
          <p:nvPr/>
        </p:nvGraphicFramePr>
        <p:xfrm>
          <a:off x="565064" y="4844604"/>
          <a:ext cx="10965876" cy="173736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542719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244521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517073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884193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777370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  <a:p>
                      <a:pPr algn="ctr"/>
                      <a:r>
                        <a:rPr lang="en-US" sz="1800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distance from </a:t>
                      </a:r>
                      <a:r>
                        <a:rPr lang="en-US" sz="1800" dirty="0" err="1"/>
                        <a:t>fp</a:t>
                      </a:r>
                      <a:endParaRPr 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8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cnt</a:t>
                      </a:r>
                      <a:endParaRPr lang="en-US" sz="18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-CNT]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9026146"/>
                  </a:ext>
                </a:extLst>
              </a:tr>
            </a:tbl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327B5735-8F0D-CEB1-2828-6BB00B5D4B9F}"/>
              </a:ext>
            </a:extLst>
          </p:cNvPr>
          <p:cNvSpPr txBox="1"/>
          <p:nvPr/>
        </p:nvSpPr>
        <p:spPr>
          <a:xfrm>
            <a:off x="8463583" y="3444823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9F0DD5E-4D2D-D8E5-8F6F-80323DB278E3}"/>
              </a:ext>
            </a:extLst>
          </p:cNvPr>
          <p:cNvSpPr txBox="1"/>
          <p:nvPr/>
        </p:nvSpPr>
        <p:spPr>
          <a:xfrm>
            <a:off x="8416750" y="3119252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D25C3A4-61BE-ADD0-383F-9729A2EC00FA}"/>
              </a:ext>
            </a:extLst>
          </p:cNvPr>
          <p:cNvSpPr txBox="1"/>
          <p:nvPr/>
        </p:nvSpPr>
        <p:spPr>
          <a:xfrm>
            <a:off x="8395578" y="3773096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57AAC1-C34E-7F4B-5CF3-645C51EEE0A8}"/>
              </a:ext>
            </a:extLst>
          </p:cNvPr>
          <p:cNvSpPr txBox="1"/>
          <p:nvPr/>
        </p:nvSpPr>
        <p:spPr>
          <a:xfrm>
            <a:off x="8390555" y="4071896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A2120CC-A543-EA2D-771B-B1E9A17961C4}"/>
              </a:ext>
            </a:extLst>
          </p:cNvPr>
          <p:cNvSpPr txBox="1"/>
          <p:nvPr/>
        </p:nvSpPr>
        <p:spPr>
          <a:xfrm>
            <a:off x="8376717" y="2479378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F6CF88A-6A84-20A8-D02A-5AAD438D393C}"/>
              </a:ext>
            </a:extLst>
          </p:cNvPr>
          <p:cNvCxnSpPr>
            <a:cxnSpLocks/>
          </p:cNvCxnSpPr>
          <p:nvPr/>
        </p:nvCxnSpPr>
        <p:spPr>
          <a:xfrm>
            <a:off x="7691582" y="2527209"/>
            <a:ext cx="112363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Up-Down Arrow 2">
            <a:extLst>
              <a:ext uri="{FF2B5EF4-FFF2-40B4-BE49-F238E27FC236}">
                <a16:creationId xmlns:a16="http://schemas.microsoft.com/office/drawing/2014/main" id="{4EE0CC98-D252-FB1C-C5CC-D16CA55E3784}"/>
              </a:ext>
            </a:extLst>
          </p:cNvPr>
          <p:cNvSpPr/>
          <p:nvPr/>
        </p:nvSpPr>
        <p:spPr>
          <a:xfrm>
            <a:off x="11451211" y="2836250"/>
            <a:ext cx="113567" cy="1511124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D89A94-ADFB-D665-6A80-F3E349BEB53E}"/>
              </a:ext>
            </a:extLst>
          </p:cNvPr>
          <p:cNvSpPr txBox="1"/>
          <p:nvPr/>
        </p:nvSpPr>
        <p:spPr>
          <a:xfrm rot="16200000">
            <a:off x="11351159" y="3346969"/>
            <a:ext cx="71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OARG5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53CE48-25E9-D765-E119-87DA6F6CECE7}"/>
              </a:ext>
            </a:extLst>
          </p:cNvPr>
          <p:cNvCxnSpPr>
            <a:cxnSpLocks/>
          </p:cNvCxnSpPr>
          <p:nvPr/>
        </p:nvCxnSpPr>
        <p:spPr>
          <a:xfrm>
            <a:off x="10220531" y="4107054"/>
            <a:ext cx="71675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Up-Down Arrow 12">
            <a:extLst>
              <a:ext uri="{FF2B5EF4-FFF2-40B4-BE49-F238E27FC236}">
                <a16:creationId xmlns:a16="http://schemas.microsoft.com/office/drawing/2014/main" id="{563ED2E7-04F0-7BBC-EADC-464B13AD7974}"/>
              </a:ext>
            </a:extLst>
          </p:cNvPr>
          <p:cNvSpPr/>
          <p:nvPr/>
        </p:nvSpPr>
        <p:spPr>
          <a:xfrm>
            <a:off x="10822492" y="2808383"/>
            <a:ext cx="99878" cy="129171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A59ABE-12D1-F2CB-11AE-7AE0D2E1C912}"/>
              </a:ext>
            </a:extLst>
          </p:cNvPr>
          <p:cNvSpPr txBox="1"/>
          <p:nvPr/>
        </p:nvSpPr>
        <p:spPr>
          <a:xfrm rot="16200000">
            <a:off x="10662833" y="3282639"/>
            <a:ext cx="71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OARG6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14FE375-E1F5-337D-2E32-B73E46F05404}"/>
              </a:ext>
            </a:extLst>
          </p:cNvPr>
          <p:cNvCxnSpPr>
            <a:cxnSpLocks/>
          </p:cNvCxnSpPr>
          <p:nvPr/>
        </p:nvCxnSpPr>
        <p:spPr>
          <a:xfrm>
            <a:off x="10205617" y="3460783"/>
            <a:ext cx="23091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Up-Down Arrow 19">
            <a:extLst>
              <a:ext uri="{FF2B5EF4-FFF2-40B4-BE49-F238E27FC236}">
                <a16:creationId xmlns:a16="http://schemas.microsoft.com/office/drawing/2014/main" id="{AE6BDE37-8D03-5A9B-78E4-B833233C5702}"/>
              </a:ext>
            </a:extLst>
          </p:cNvPr>
          <p:cNvSpPr/>
          <p:nvPr/>
        </p:nvSpPr>
        <p:spPr>
          <a:xfrm>
            <a:off x="10278076" y="2844674"/>
            <a:ext cx="108063" cy="596067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E24C83-D7C0-8EE6-A8B6-D3DAC00B7184}"/>
              </a:ext>
            </a:extLst>
          </p:cNvPr>
          <p:cNvSpPr txBox="1"/>
          <p:nvPr/>
        </p:nvSpPr>
        <p:spPr>
          <a:xfrm rot="16200000">
            <a:off x="10096304" y="2871752"/>
            <a:ext cx="71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2A30F0E-552D-4F29-0B73-CDE94C2F1262}"/>
              </a:ext>
            </a:extLst>
          </p:cNvPr>
          <p:cNvGrpSpPr/>
          <p:nvPr/>
        </p:nvGrpSpPr>
        <p:grpSpPr>
          <a:xfrm>
            <a:off x="7460749" y="2546115"/>
            <a:ext cx="472076" cy="1980468"/>
            <a:chOff x="3144276" y="3278986"/>
            <a:chExt cx="472076" cy="198046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F72A49A-B3B0-DCEC-BE9C-AE29A4FAB55E}"/>
                </a:ext>
              </a:extLst>
            </p:cNvPr>
            <p:cNvSpPr/>
            <p:nvPr/>
          </p:nvSpPr>
          <p:spPr>
            <a:xfrm rot="16200000">
              <a:off x="2426672" y="4080184"/>
              <a:ext cx="189687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frame size</a:t>
              </a:r>
            </a:p>
            <a:p>
              <a:pPr algn="ctr"/>
              <a:r>
                <a:rPr lang="en-US" sz="12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8-byte aligned</a:t>
              </a:r>
            </a:p>
          </p:txBody>
        </p:sp>
        <p:sp>
          <p:nvSpPr>
            <p:cNvPr id="32" name="Up-Down Arrow 31">
              <a:extLst>
                <a:ext uri="{FF2B5EF4-FFF2-40B4-BE49-F238E27FC236}">
                  <a16:creationId xmlns:a16="http://schemas.microsoft.com/office/drawing/2014/main" id="{A4E21066-291E-F6C5-5292-DCB096CB92B6}"/>
                </a:ext>
              </a:extLst>
            </p:cNvPr>
            <p:cNvSpPr/>
            <p:nvPr/>
          </p:nvSpPr>
          <p:spPr>
            <a:xfrm flipH="1">
              <a:off x="3570633" y="3278986"/>
              <a:ext cx="45719" cy="1876022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2945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7876-04B1-4F40-BA26-EFDF47BD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56" y="85418"/>
            <a:ext cx="11114375" cy="545371"/>
          </a:xfrm>
        </p:spPr>
        <p:txBody>
          <a:bodyPr/>
          <a:lstStyle/>
          <a:p>
            <a:r>
              <a:rPr lang="en-US" u="sng" dirty="0"/>
              <a:t>Called Function</a:t>
            </a:r>
            <a:r>
              <a:rPr lang="en-US" dirty="0"/>
              <a:t>: Retrieving </a:t>
            </a:r>
            <a:r>
              <a:rPr lang="en-US" dirty="0" err="1"/>
              <a:t>Args</a:t>
            </a:r>
            <a:r>
              <a:rPr lang="en-US" dirty="0"/>
              <a:t> From the Stack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D195E1-970D-3F48-8DAA-EB0F9BDA657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20154" y="1475122"/>
            <a:ext cx="7215867" cy="336578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At function start and before the push{} the </a:t>
            </a:r>
            <a:r>
              <a:rPr lang="en-US" sz="1800" dirty="0" err="1">
                <a:solidFill>
                  <a:schemeClr val="accent5"/>
                </a:solidFill>
              </a:rPr>
              <a:t>sp</a:t>
            </a:r>
            <a:r>
              <a:rPr lang="en-US" sz="1800" dirty="0">
                <a:solidFill>
                  <a:schemeClr val="accent5"/>
                </a:solidFill>
              </a:rPr>
              <a:t> is at an 8-byte boundary</a:t>
            </a:r>
          </a:p>
          <a:p>
            <a:pPr>
              <a:lnSpc>
                <a:spcPct val="100000"/>
              </a:lnSpc>
            </a:pPr>
            <a:r>
              <a:rPr lang="en-US" sz="1800" b="1" dirty="0" err="1">
                <a:solidFill>
                  <a:schemeClr val="accent5"/>
                </a:solidFill>
              </a:rPr>
              <a:t>Args</a:t>
            </a:r>
            <a:r>
              <a:rPr lang="en-US" sz="1800" b="1" dirty="0">
                <a:solidFill>
                  <a:schemeClr val="accent5"/>
                </a:solidFill>
              </a:rPr>
              <a:t> &gt; 4 in </a:t>
            </a:r>
            <a:r>
              <a:rPr lang="en-US" sz="1800" b="1" u="sng" dirty="0">
                <a:solidFill>
                  <a:schemeClr val="accent5"/>
                </a:solidFill>
              </a:rPr>
              <a:t>caller's stack frame </a:t>
            </a:r>
            <a:r>
              <a:rPr lang="en-US" sz="1800" b="1" dirty="0">
                <a:solidFill>
                  <a:schemeClr val="accent5"/>
                </a:solidFill>
              </a:rPr>
              <a:t>and </a:t>
            </a:r>
            <a:r>
              <a:rPr lang="en-US" sz="1800" b="1" dirty="0" err="1">
                <a:solidFill>
                  <a:schemeClr val="accent5"/>
                </a:solidFill>
              </a:rPr>
              <a:t>arg</a:t>
            </a:r>
            <a:r>
              <a:rPr lang="en-US" sz="1800" b="1" dirty="0">
                <a:solidFill>
                  <a:schemeClr val="accent5"/>
                </a:solidFill>
              </a:rPr>
              <a:t> 5 always starts at fp+4</a:t>
            </a:r>
          </a:p>
          <a:p>
            <a:pPr lvl="1"/>
            <a:r>
              <a:rPr lang="en-US" sz="1800" dirty="0"/>
              <a:t>Additional </a:t>
            </a:r>
            <a:r>
              <a:rPr lang="en-US" sz="1800" dirty="0" err="1"/>
              <a:t>args</a:t>
            </a:r>
            <a:r>
              <a:rPr lang="en-US" sz="1800" dirty="0"/>
              <a:t> are higher up the stack, with one “slot” every 4-bytes</a:t>
            </a:r>
          </a:p>
          <a:p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1800" dirty="0"/>
              <a:t>This "algorithm" for finding </a:t>
            </a:r>
            <a:r>
              <a:rPr lang="en-US" sz="1800" dirty="0" err="1"/>
              <a:t>args</a:t>
            </a:r>
            <a:r>
              <a:rPr lang="en-US" sz="1800" dirty="0"/>
              <a:t> was designed to enable </a:t>
            </a:r>
            <a:r>
              <a:rPr lang="en-US" sz="1800" dirty="0">
                <a:solidFill>
                  <a:srgbClr val="7030A0"/>
                </a:solidFill>
              </a:rPr>
              <a:t>variable </a:t>
            </a:r>
            <a:r>
              <a:rPr lang="en-US" sz="1800" dirty="0" err="1">
                <a:solidFill>
                  <a:srgbClr val="7030A0"/>
                </a:solidFill>
              </a:rPr>
              <a:t>arg</a:t>
            </a:r>
            <a:r>
              <a:rPr lang="en-US" sz="1800" dirty="0">
                <a:solidFill>
                  <a:srgbClr val="7030A0"/>
                </a:solidFill>
              </a:rPr>
              <a:t> count functions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>
                <a:solidFill>
                  <a:srgbClr val="002060"/>
                </a:solidFill>
              </a:rPr>
              <a:t>like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 err="1">
                <a:solidFill>
                  <a:srgbClr val="0070C0"/>
                </a:solidFill>
              </a:rPr>
              <a:t>printf</a:t>
            </a:r>
            <a:r>
              <a:rPr lang="en-US" sz="1800" dirty="0">
                <a:solidFill>
                  <a:srgbClr val="0070C0"/>
                </a:solidFill>
              </a:rPr>
              <a:t>("conversion list", arg0, … </a:t>
            </a:r>
            <a:r>
              <a:rPr lang="en-US" sz="1800" dirty="0" err="1">
                <a:solidFill>
                  <a:srgbClr val="0070C0"/>
                </a:solidFill>
              </a:rPr>
              <a:t>argn</a:t>
            </a:r>
            <a:r>
              <a:rPr lang="en-US" sz="1800" dirty="0">
                <a:solidFill>
                  <a:srgbClr val="0070C0"/>
                </a:solidFill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0070C0"/>
                </a:solidFill>
              </a:rPr>
              <a:t>No limit to the number of </a:t>
            </a:r>
            <a:r>
              <a:rPr lang="en-US" sz="1800" dirty="0" err="1">
                <a:solidFill>
                  <a:srgbClr val="0070C0"/>
                </a:solidFill>
              </a:rPr>
              <a:t>args</a:t>
            </a:r>
            <a:r>
              <a:rPr lang="en-US" sz="1800" dirty="0">
                <a:solidFill>
                  <a:srgbClr val="0070C0"/>
                </a:solidFill>
              </a:rPr>
              <a:t> (except running out of stack space)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EFBE7B0-CF5C-B948-9DAA-693EFFE3B67B}"/>
              </a:ext>
            </a:extLst>
          </p:cNvPr>
          <p:cNvSpPr/>
          <p:nvPr/>
        </p:nvSpPr>
        <p:spPr bwMode="auto">
          <a:xfrm>
            <a:off x="1320963" y="876136"/>
            <a:ext cx="5681796" cy="38004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 = 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(r0, r1, r2, r3, r4, ARG5, ARG6);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BC394A-6F5A-9B44-9172-C7BA04801F9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06F7338A-878A-1947-B42A-631F31D832B3}"/>
              </a:ext>
            </a:extLst>
          </p:cNvPr>
          <p:cNvSpPr/>
          <p:nvPr/>
        </p:nvSpPr>
        <p:spPr bwMode="auto">
          <a:xfrm>
            <a:off x="899239" y="3151882"/>
            <a:ext cx="5886450" cy="380048"/>
          </a:xfrm>
          <a:prstGeom prst="roundRect">
            <a:avLst>
              <a:gd name="adj" fmla="val 5733"/>
            </a:avLst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ARGN, 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(N-4)*4  // where n must be &gt; 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0F6960-26D1-C677-67E1-628CA1B31C4A}"/>
              </a:ext>
            </a:extLst>
          </p:cNvPr>
          <p:cNvSpPr/>
          <p:nvPr/>
        </p:nvSpPr>
        <p:spPr>
          <a:xfrm>
            <a:off x="9143306" y="370224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1080E6-7ACD-4D64-A57D-6BE1446BB5FF}"/>
              </a:ext>
            </a:extLst>
          </p:cNvPr>
          <p:cNvSpPr txBox="1"/>
          <p:nvPr/>
        </p:nvSpPr>
        <p:spPr>
          <a:xfrm>
            <a:off x="10872996" y="5058173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2" name="Left Arrow 11">
            <a:extLst>
              <a:ext uri="{FF2B5EF4-FFF2-40B4-BE49-F238E27FC236}">
                <a16:creationId xmlns:a16="http://schemas.microsoft.com/office/drawing/2014/main" id="{8032E41D-6495-FBC4-D556-A893D1FBF05C}"/>
              </a:ext>
            </a:extLst>
          </p:cNvPr>
          <p:cNvSpPr/>
          <p:nvPr/>
        </p:nvSpPr>
        <p:spPr>
          <a:xfrm>
            <a:off x="10559801" y="5149840"/>
            <a:ext cx="313195" cy="12155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DE9E99-24E5-E348-5FA3-B85FE7A5801F}"/>
              </a:ext>
            </a:extLst>
          </p:cNvPr>
          <p:cNvSpPr/>
          <p:nvPr/>
        </p:nvSpPr>
        <p:spPr>
          <a:xfrm>
            <a:off x="9145412" y="3378110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9DCFCC-A932-57E8-8ADF-B4D10F9EAB20}"/>
              </a:ext>
            </a:extLst>
          </p:cNvPr>
          <p:cNvSpPr/>
          <p:nvPr/>
        </p:nvSpPr>
        <p:spPr>
          <a:xfrm>
            <a:off x="9143369" y="3063300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Frame PAD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635914-F59F-4403-C3E1-9AB375630A13}"/>
              </a:ext>
            </a:extLst>
          </p:cNvPr>
          <p:cNvSpPr/>
          <p:nvPr/>
        </p:nvSpPr>
        <p:spPr>
          <a:xfrm>
            <a:off x="9127279" y="2013025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8E7783-8B59-0BEC-6669-ABE7966BC0BC}"/>
              </a:ext>
            </a:extLst>
          </p:cNvPr>
          <p:cNvSpPr/>
          <p:nvPr/>
        </p:nvSpPr>
        <p:spPr>
          <a:xfrm>
            <a:off x="9127278" y="2333536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FF6885C2-98C8-E75C-E7EA-FF708402D62C}"/>
              </a:ext>
            </a:extLst>
          </p:cNvPr>
          <p:cNvSpPr/>
          <p:nvPr/>
        </p:nvSpPr>
        <p:spPr>
          <a:xfrm>
            <a:off x="10563087" y="4222508"/>
            <a:ext cx="290709" cy="10541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A1A750-339C-5A20-1D75-11B6964F085D}"/>
              </a:ext>
            </a:extLst>
          </p:cNvPr>
          <p:cNvSpPr/>
          <p:nvPr/>
        </p:nvSpPr>
        <p:spPr>
          <a:xfrm>
            <a:off x="9143307" y="2663774"/>
            <a:ext cx="1375959" cy="3995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EC18B9-96D7-633E-21E8-EE63E2F6F1E8}"/>
              </a:ext>
            </a:extLst>
          </p:cNvPr>
          <p:cNvSpPr txBox="1"/>
          <p:nvPr/>
        </p:nvSpPr>
        <p:spPr>
          <a:xfrm>
            <a:off x="10872996" y="4192969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24C628-8A64-EECA-C81B-326E7DF6DE2C}"/>
              </a:ext>
            </a:extLst>
          </p:cNvPr>
          <p:cNvSpPr/>
          <p:nvPr/>
        </p:nvSpPr>
        <p:spPr>
          <a:xfrm>
            <a:off x="9116733" y="1021805"/>
            <a:ext cx="1375959" cy="977367"/>
          </a:xfrm>
          <a:prstGeom prst="rect">
            <a:avLst/>
          </a:prstGeom>
          <a:solidFill>
            <a:srgbClr val="2C895B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Previous stack frame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1873B4-5BC3-91F6-1872-52127802076B}"/>
              </a:ext>
            </a:extLst>
          </p:cNvPr>
          <p:cNvSpPr/>
          <p:nvPr/>
        </p:nvSpPr>
        <p:spPr>
          <a:xfrm>
            <a:off x="9141264" y="4018939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8891B2B-7A15-E2D7-2969-6EB1BA20BBE0}"/>
              </a:ext>
            </a:extLst>
          </p:cNvPr>
          <p:cNvSpPr/>
          <p:nvPr/>
        </p:nvSpPr>
        <p:spPr>
          <a:xfrm>
            <a:off x="9141263" y="4339450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BECDFFB-B4EF-5C73-2185-7260F0A1F1E1}"/>
              </a:ext>
            </a:extLst>
          </p:cNvPr>
          <p:cNvSpPr/>
          <p:nvPr/>
        </p:nvSpPr>
        <p:spPr>
          <a:xfrm>
            <a:off x="9141263" y="4959308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indx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F6A6ACC-5650-9C63-0B62-13C3682FAAB1}"/>
              </a:ext>
            </a:extLst>
          </p:cNvPr>
          <p:cNvSpPr/>
          <p:nvPr/>
        </p:nvSpPr>
        <p:spPr>
          <a:xfrm>
            <a:off x="9141264" y="4647221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B856159-3EFB-3953-F730-617C4ECF10D0}"/>
              </a:ext>
            </a:extLst>
          </p:cNvPr>
          <p:cNvCxnSpPr>
            <a:cxnSpLocks/>
          </p:cNvCxnSpPr>
          <p:nvPr/>
        </p:nvCxnSpPr>
        <p:spPr>
          <a:xfrm flipH="1">
            <a:off x="10515103" y="4911122"/>
            <a:ext cx="357893" cy="0"/>
          </a:xfrm>
          <a:prstGeom prst="line">
            <a:avLst/>
          </a:prstGeom>
          <a:ln w="2857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1FC1EA2-B519-83D1-7688-F3B608CE655E}"/>
              </a:ext>
            </a:extLst>
          </p:cNvPr>
          <p:cNvSpPr txBox="1"/>
          <p:nvPr/>
        </p:nvSpPr>
        <p:spPr>
          <a:xfrm>
            <a:off x="10865178" y="4624398"/>
            <a:ext cx="6912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fp-8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7561129-BBE4-3EDD-501A-A5D060675617}"/>
              </a:ext>
            </a:extLst>
          </p:cNvPr>
          <p:cNvSpPr txBox="1"/>
          <p:nvPr/>
        </p:nvSpPr>
        <p:spPr>
          <a:xfrm>
            <a:off x="11363677" y="5052773"/>
            <a:ext cx="81785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fp-12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9421CE6-9C84-B6F1-9BF7-FD27EDE33B4B}"/>
              </a:ext>
            </a:extLst>
          </p:cNvPr>
          <p:cNvSpPr txBox="1"/>
          <p:nvPr/>
        </p:nvSpPr>
        <p:spPr>
          <a:xfrm>
            <a:off x="11050856" y="3777137"/>
            <a:ext cx="6912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fp+4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EC3A00B-733E-D0BE-6F51-2084B903C894}"/>
              </a:ext>
            </a:extLst>
          </p:cNvPr>
          <p:cNvSpPr txBox="1"/>
          <p:nvPr/>
        </p:nvSpPr>
        <p:spPr>
          <a:xfrm>
            <a:off x="11018070" y="3338553"/>
            <a:ext cx="6912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fp+8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DB60DC5-720B-E0F5-783C-C9CF8D473038}"/>
              </a:ext>
            </a:extLst>
          </p:cNvPr>
          <p:cNvSpPr txBox="1"/>
          <p:nvPr/>
        </p:nvSpPr>
        <p:spPr>
          <a:xfrm>
            <a:off x="1320963" y="5439894"/>
            <a:ext cx="5375567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Rule: 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Called functions </a:t>
            </a:r>
            <a:r>
              <a:rPr lang="en-US" sz="2000" dirty="0">
                <a:solidFill>
                  <a:schemeClr val="accent6"/>
                </a:solidFill>
              </a:rPr>
              <a:t>always access stack </a:t>
            </a:r>
            <a:r>
              <a:rPr lang="en-US" sz="2000" dirty="0" err="1">
                <a:solidFill>
                  <a:schemeClr val="accent6"/>
                </a:solidFill>
              </a:rPr>
              <a:t>args</a:t>
            </a:r>
            <a:r>
              <a:rPr lang="en-US" sz="2000" dirty="0">
                <a:solidFill>
                  <a:schemeClr val="accent6"/>
                </a:solidFill>
              </a:rPr>
              <a:t> using a</a:t>
            </a:r>
            <a:r>
              <a:rPr lang="en-US" sz="2000" b="1" dirty="0">
                <a:solidFill>
                  <a:srgbClr val="FF0000"/>
                </a:solidFill>
              </a:rPr>
              <a:t> positive offset to the </a:t>
            </a:r>
            <a:r>
              <a:rPr lang="en-US" sz="2000" b="1" dirty="0" err="1">
                <a:solidFill>
                  <a:srgbClr val="FF0000"/>
                </a:solidFill>
              </a:rPr>
              <a:t>fp</a:t>
            </a:r>
            <a:endParaRPr lang="en-US" sz="2000" b="1" dirty="0">
              <a:solidFill>
                <a:srgbClr val="FF0000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F373D6F-CE3C-E4B4-584B-8FAE32336752}"/>
              </a:ext>
            </a:extLst>
          </p:cNvPr>
          <p:cNvCxnSpPr>
            <a:cxnSpLocks/>
          </p:cNvCxnSpPr>
          <p:nvPr/>
        </p:nvCxnSpPr>
        <p:spPr>
          <a:xfrm flipH="1">
            <a:off x="10534086" y="3939050"/>
            <a:ext cx="502967" cy="0"/>
          </a:xfrm>
          <a:prstGeom prst="line">
            <a:avLst/>
          </a:prstGeom>
          <a:ln w="2857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7569AFD-C504-99D8-2CCB-16433A704A96}"/>
              </a:ext>
            </a:extLst>
          </p:cNvPr>
          <p:cNvCxnSpPr>
            <a:cxnSpLocks/>
          </p:cNvCxnSpPr>
          <p:nvPr/>
        </p:nvCxnSpPr>
        <p:spPr>
          <a:xfrm flipH="1">
            <a:off x="10515103" y="3672949"/>
            <a:ext cx="502967" cy="0"/>
          </a:xfrm>
          <a:prstGeom prst="line">
            <a:avLst/>
          </a:prstGeom>
          <a:ln w="28575"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36B96FC-2373-C5B4-9306-C73D1052090E}"/>
              </a:ext>
            </a:extLst>
          </p:cNvPr>
          <p:cNvGrpSpPr/>
          <p:nvPr/>
        </p:nvGrpSpPr>
        <p:grpSpPr>
          <a:xfrm>
            <a:off x="7502283" y="2013025"/>
            <a:ext cx="1593118" cy="2001306"/>
            <a:chOff x="7778960" y="1979934"/>
            <a:chExt cx="1593118" cy="2001306"/>
          </a:xfrm>
        </p:grpSpPr>
        <p:sp>
          <p:nvSpPr>
            <p:cNvPr id="24" name="Left Brace 23">
              <a:extLst>
                <a:ext uri="{FF2B5EF4-FFF2-40B4-BE49-F238E27FC236}">
                  <a16:creationId xmlns:a16="http://schemas.microsoft.com/office/drawing/2014/main" id="{46B6F729-E8DF-C274-503A-8814CF7E4F5C}"/>
                </a:ext>
              </a:extLst>
            </p:cNvPr>
            <p:cNvSpPr/>
            <p:nvPr/>
          </p:nvSpPr>
          <p:spPr>
            <a:xfrm>
              <a:off x="9001286" y="1979934"/>
              <a:ext cx="370792" cy="2001306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2566D47-F754-2618-9C80-5DEA6DDEFCB3}"/>
                </a:ext>
              </a:extLst>
            </p:cNvPr>
            <p:cNvSpPr txBox="1"/>
            <p:nvPr/>
          </p:nvSpPr>
          <p:spPr>
            <a:xfrm>
              <a:off x="7778960" y="2543717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18BF7A0-E3E8-75C9-4974-A40EC49C8824}"/>
              </a:ext>
            </a:extLst>
          </p:cNvPr>
          <p:cNvGrpSpPr/>
          <p:nvPr/>
        </p:nvGrpSpPr>
        <p:grpSpPr>
          <a:xfrm>
            <a:off x="7519870" y="4014331"/>
            <a:ext cx="1601371" cy="1525448"/>
            <a:chOff x="7759339" y="2724176"/>
            <a:chExt cx="1601371" cy="1525448"/>
          </a:xfrm>
        </p:grpSpPr>
        <p:sp>
          <p:nvSpPr>
            <p:cNvPr id="38" name="Left Brace 37">
              <a:extLst>
                <a:ext uri="{FF2B5EF4-FFF2-40B4-BE49-F238E27FC236}">
                  <a16:creationId xmlns:a16="http://schemas.microsoft.com/office/drawing/2014/main" id="{759ED163-383F-ACD2-0BDD-A6C504888174}"/>
                </a:ext>
              </a:extLst>
            </p:cNvPr>
            <p:cNvSpPr/>
            <p:nvPr/>
          </p:nvSpPr>
          <p:spPr>
            <a:xfrm>
              <a:off x="9001286" y="2724176"/>
              <a:ext cx="359424" cy="1257064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508BDFD-9514-47F7-9E1D-7A1E32D703D0}"/>
                </a:ext>
              </a:extLst>
            </p:cNvPr>
            <p:cNvSpPr txBox="1"/>
            <p:nvPr/>
          </p:nvSpPr>
          <p:spPr>
            <a:xfrm>
              <a:off x="7759339" y="3049295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called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34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32" grpId="0" animBg="1"/>
      <p:bldP spid="33" grpId="0"/>
      <p:bldP spid="34" grpId="0" animBg="1"/>
      <p:bldP spid="8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C7876-04B1-4F40-BA26-EFDF47BD8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156" y="85418"/>
            <a:ext cx="11114375" cy="545371"/>
          </a:xfrm>
        </p:spPr>
        <p:txBody>
          <a:bodyPr/>
          <a:lstStyle/>
          <a:p>
            <a:r>
              <a:rPr lang="en-US" u="sng" dirty="0"/>
              <a:t>Called Function</a:t>
            </a:r>
            <a:r>
              <a:rPr lang="en-US" dirty="0"/>
              <a:t>: Retrieving </a:t>
            </a:r>
            <a:r>
              <a:rPr lang="en-US" dirty="0" err="1"/>
              <a:t>Args</a:t>
            </a:r>
            <a:r>
              <a:rPr lang="en-US" dirty="0"/>
              <a:t> From the Stack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EFBE7B0-CF5C-B948-9DAA-693EFFE3B67B}"/>
              </a:ext>
            </a:extLst>
          </p:cNvPr>
          <p:cNvSpPr/>
          <p:nvPr/>
        </p:nvSpPr>
        <p:spPr bwMode="auto">
          <a:xfrm>
            <a:off x="994943" y="3361979"/>
            <a:ext cx="5127763" cy="34837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 =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(r0, r1, r2, r3, r4, ARG5, ARG6);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BC394A-6F5A-9B44-9172-C7BA04801F99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47F6A401-363C-D825-E180-8B6B7D283F9E}"/>
              </a:ext>
            </a:extLst>
          </p:cNvPr>
          <p:cNvSpPr/>
          <p:nvPr/>
        </p:nvSpPr>
        <p:spPr bwMode="auto">
          <a:xfrm>
            <a:off x="26814" y="883511"/>
            <a:ext cx="6892038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4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C,         4 + FP_OFF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INDX,      4 + C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PAD, 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 + INDX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   PAD – FP_OFF</a:t>
            </a:r>
          </a:p>
          <a:p>
            <a:r>
              <a:rPr lang="en-US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below are distances into the caller's stack frame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ARG6,      8</a:t>
            </a:r>
          </a:p>
          <a:p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ARG5,      4</a:t>
            </a:r>
          </a:p>
        </p:txBody>
      </p:sp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9F9DF62E-603E-B853-D52F-7996B80384E0}"/>
              </a:ext>
            </a:extLst>
          </p:cNvPr>
          <p:cNvGraphicFramePr>
            <a:graphicFrameLocks/>
          </p:cNvGraphicFramePr>
          <p:nvPr/>
        </p:nvGraphicFramePr>
        <p:xfrm>
          <a:off x="968438" y="4902373"/>
          <a:ext cx="9794955" cy="185928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377990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11163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248303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576223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480806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Variable or</a:t>
                      </a:r>
                    </a:p>
                    <a:p>
                      <a:pPr algn="ctr"/>
                      <a:r>
                        <a:rPr lang="en-US" sz="1600" dirty="0"/>
                        <a:t>Argument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distance from </a:t>
                      </a:r>
                      <a:r>
                        <a:rPr lang="en-US" sz="1600" dirty="0" err="1"/>
                        <a:t>fp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9026146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-C]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58387561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INDX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-INDX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-INDX]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4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4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-INDX]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606844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6BA856B0-E3BC-4C5C-855A-4E5CB42F30E1}"/>
              </a:ext>
            </a:extLst>
          </p:cNvPr>
          <p:cNvSpPr/>
          <p:nvPr/>
        </p:nvSpPr>
        <p:spPr>
          <a:xfrm>
            <a:off x="8859257" y="2850858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45E880-A431-4AD3-CFA7-5CCB42EAA09E}"/>
              </a:ext>
            </a:extLst>
          </p:cNvPr>
          <p:cNvSpPr txBox="1"/>
          <p:nvPr/>
        </p:nvSpPr>
        <p:spPr>
          <a:xfrm>
            <a:off x="11590473" y="4467207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FA4D1CDB-79CA-2CC7-E90F-DBC889A38D08}"/>
              </a:ext>
            </a:extLst>
          </p:cNvPr>
          <p:cNvSpPr/>
          <p:nvPr/>
        </p:nvSpPr>
        <p:spPr>
          <a:xfrm>
            <a:off x="10270483" y="4637343"/>
            <a:ext cx="1314721" cy="1179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BBBD9A-4D7D-127C-7439-86A1CC885E5D}"/>
              </a:ext>
            </a:extLst>
          </p:cNvPr>
          <p:cNvSpPr/>
          <p:nvPr/>
        </p:nvSpPr>
        <p:spPr>
          <a:xfrm>
            <a:off x="8861363" y="252672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FCABFB-516F-BABF-20F7-E72BCB731B32}"/>
              </a:ext>
            </a:extLst>
          </p:cNvPr>
          <p:cNvSpPr/>
          <p:nvPr/>
        </p:nvSpPr>
        <p:spPr>
          <a:xfrm>
            <a:off x="8859320" y="2211914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Frame PAD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06DAEE-03AD-75AE-FC94-010803729E79}"/>
              </a:ext>
            </a:extLst>
          </p:cNvPr>
          <p:cNvSpPr/>
          <p:nvPr/>
        </p:nvSpPr>
        <p:spPr>
          <a:xfrm>
            <a:off x="8843230" y="1161639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65D16C6-1A24-BD64-0928-33BD294E86C0}"/>
              </a:ext>
            </a:extLst>
          </p:cNvPr>
          <p:cNvSpPr/>
          <p:nvPr/>
        </p:nvSpPr>
        <p:spPr>
          <a:xfrm>
            <a:off x="8843229" y="1482150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4" name="Left Arrow 23">
            <a:extLst>
              <a:ext uri="{FF2B5EF4-FFF2-40B4-BE49-F238E27FC236}">
                <a16:creationId xmlns:a16="http://schemas.microsoft.com/office/drawing/2014/main" id="{3C70CE13-CE61-32CC-9351-D9BCB7832643}"/>
              </a:ext>
            </a:extLst>
          </p:cNvPr>
          <p:cNvSpPr/>
          <p:nvPr/>
        </p:nvSpPr>
        <p:spPr>
          <a:xfrm>
            <a:off x="10251579" y="3373997"/>
            <a:ext cx="1371285" cy="11793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2E8231A-46B3-F578-4F17-D9CAC294852B}"/>
              </a:ext>
            </a:extLst>
          </p:cNvPr>
          <p:cNvSpPr/>
          <p:nvPr/>
        </p:nvSpPr>
        <p:spPr>
          <a:xfrm>
            <a:off x="8859258" y="1812388"/>
            <a:ext cx="1375959" cy="3995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cnt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A66F2F-7FB2-1DD6-3673-1BB4AD9692C8}"/>
              </a:ext>
            </a:extLst>
          </p:cNvPr>
          <p:cNvSpPr txBox="1"/>
          <p:nvPr/>
        </p:nvSpPr>
        <p:spPr>
          <a:xfrm>
            <a:off x="11590473" y="3209558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2D63FD1-E897-DB01-934B-F20FAC696971}"/>
              </a:ext>
            </a:extLst>
          </p:cNvPr>
          <p:cNvSpPr/>
          <p:nvPr/>
        </p:nvSpPr>
        <p:spPr>
          <a:xfrm>
            <a:off x="8857215" y="316755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36F4FF6-A06B-6CEC-3F71-F908A31A2489}"/>
              </a:ext>
            </a:extLst>
          </p:cNvPr>
          <p:cNvSpPr/>
          <p:nvPr/>
        </p:nvSpPr>
        <p:spPr>
          <a:xfrm>
            <a:off x="8857214" y="3488064"/>
            <a:ext cx="1375959" cy="312087"/>
          </a:xfrm>
          <a:prstGeom prst="rect">
            <a:avLst/>
          </a:prstGeom>
          <a:solidFill>
            <a:schemeClr val="accent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FEC8A06-7381-2B52-4A0F-549A6D50BD05}"/>
              </a:ext>
            </a:extLst>
          </p:cNvPr>
          <p:cNvSpPr/>
          <p:nvPr/>
        </p:nvSpPr>
        <p:spPr>
          <a:xfrm>
            <a:off x="8857214" y="4107922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indx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F7F4DCB-588D-0372-B0FF-A1F59C72794F}"/>
              </a:ext>
            </a:extLst>
          </p:cNvPr>
          <p:cNvSpPr/>
          <p:nvPr/>
        </p:nvSpPr>
        <p:spPr>
          <a:xfrm>
            <a:off x="8857215" y="3795835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A97FB70-09D9-B101-772F-969B062C08CC}"/>
              </a:ext>
            </a:extLst>
          </p:cNvPr>
          <p:cNvSpPr txBox="1"/>
          <p:nvPr/>
        </p:nvSpPr>
        <p:spPr>
          <a:xfrm>
            <a:off x="792610" y="3858735"/>
            <a:ext cx="5375567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Rule: 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Called functions </a:t>
            </a:r>
            <a:r>
              <a:rPr lang="en-US" sz="2000" dirty="0">
                <a:solidFill>
                  <a:schemeClr val="accent6"/>
                </a:solidFill>
              </a:rPr>
              <a:t>always access stack </a:t>
            </a:r>
            <a:r>
              <a:rPr lang="en-US" sz="2000" dirty="0" err="1">
                <a:solidFill>
                  <a:schemeClr val="accent6"/>
                </a:solidFill>
              </a:rPr>
              <a:t>args</a:t>
            </a:r>
            <a:r>
              <a:rPr lang="en-US" sz="2000" dirty="0">
                <a:solidFill>
                  <a:schemeClr val="accent6"/>
                </a:solidFill>
              </a:rPr>
              <a:t> using a</a:t>
            </a:r>
            <a:r>
              <a:rPr lang="en-US" sz="2000" b="1" dirty="0">
                <a:solidFill>
                  <a:srgbClr val="FF0000"/>
                </a:solidFill>
              </a:rPr>
              <a:t> positive offset to the </a:t>
            </a:r>
            <a:r>
              <a:rPr lang="en-US" sz="2000" b="1" dirty="0" err="1">
                <a:solidFill>
                  <a:srgbClr val="FF0000"/>
                </a:solidFill>
              </a:rPr>
              <a:t>fp</a:t>
            </a:r>
            <a:endParaRPr lang="en-US" sz="2000" b="1" dirty="0">
              <a:solidFill>
                <a:srgbClr val="FF000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D4ECD72-D95D-D551-89A4-5C6358AD4E6B}"/>
              </a:ext>
            </a:extLst>
          </p:cNvPr>
          <p:cNvGrpSpPr/>
          <p:nvPr/>
        </p:nvGrpSpPr>
        <p:grpSpPr>
          <a:xfrm>
            <a:off x="7212437" y="1147786"/>
            <a:ext cx="1593118" cy="2001306"/>
            <a:chOff x="7778960" y="1979934"/>
            <a:chExt cx="1593118" cy="2001306"/>
          </a:xfrm>
        </p:grpSpPr>
        <p:sp>
          <p:nvSpPr>
            <p:cNvPr id="4" name="Left Brace 3">
              <a:extLst>
                <a:ext uri="{FF2B5EF4-FFF2-40B4-BE49-F238E27FC236}">
                  <a16:creationId xmlns:a16="http://schemas.microsoft.com/office/drawing/2014/main" id="{893D4887-EAD2-194E-7744-6A16DA962E5F}"/>
                </a:ext>
              </a:extLst>
            </p:cNvPr>
            <p:cNvSpPr/>
            <p:nvPr/>
          </p:nvSpPr>
          <p:spPr>
            <a:xfrm>
              <a:off x="9001286" y="1979934"/>
              <a:ext cx="370792" cy="2001306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3E77FC2-A877-10F0-672E-12EF57E9C993}"/>
                </a:ext>
              </a:extLst>
            </p:cNvPr>
            <p:cNvSpPr txBox="1"/>
            <p:nvPr/>
          </p:nvSpPr>
          <p:spPr>
            <a:xfrm>
              <a:off x="7778960" y="2543717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calling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45F347B-04DA-13C6-ACBE-7B77A023E602}"/>
              </a:ext>
            </a:extLst>
          </p:cNvPr>
          <p:cNvGrpSpPr/>
          <p:nvPr/>
        </p:nvGrpSpPr>
        <p:grpSpPr>
          <a:xfrm>
            <a:off x="7230024" y="3149091"/>
            <a:ext cx="1575531" cy="1575517"/>
            <a:chOff x="7759339" y="2724175"/>
            <a:chExt cx="1575531" cy="1575517"/>
          </a:xfrm>
        </p:grpSpPr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40F82CA7-ABA1-FB71-5C36-1AEF35EB4075}"/>
                </a:ext>
              </a:extLst>
            </p:cNvPr>
            <p:cNvSpPr/>
            <p:nvPr/>
          </p:nvSpPr>
          <p:spPr>
            <a:xfrm>
              <a:off x="9001286" y="2724175"/>
              <a:ext cx="333584" cy="1575517"/>
            </a:xfrm>
            <a:prstGeom prst="leftBrace">
              <a:avLst>
                <a:gd name="adj1" fmla="val 8333"/>
                <a:gd name="adj2" fmla="val 46167"/>
              </a:avLst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17C36C4-5DE5-F891-7A67-752A0060A6EE}"/>
                </a:ext>
              </a:extLst>
            </p:cNvPr>
            <p:cNvSpPr txBox="1"/>
            <p:nvPr/>
          </p:nvSpPr>
          <p:spPr>
            <a:xfrm>
              <a:off x="7759339" y="3049295"/>
              <a:ext cx="1225977" cy="1200329"/>
            </a:xfrm>
            <a:prstGeom prst="rect">
              <a:avLst/>
            </a:prstGeom>
            <a:solidFill>
              <a:schemeClr val="bg1"/>
            </a:solidFill>
            <a:ln w="3492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tx2"/>
                  </a:solidFill>
                </a:rPr>
                <a:t>called functions </a:t>
              </a:r>
              <a:r>
                <a:rPr lang="en-US" dirty="0">
                  <a:solidFill>
                    <a:schemeClr val="tx2"/>
                  </a:solidFill>
                </a:rPr>
                <a:t>stack frame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5A767B6-458D-E3AC-66C1-59D889848E98}"/>
              </a:ext>
            </a:extLst>
          </p:cNvPr>
          <p:cNvSpPr txBox="1"/>
          <p:nvPr/>
        </p:nvSpPr>
        <p:spPr>
          <a:xfrm>
            <a:off x="10937222" y="5410130"/>
            <a:ext cx="1225978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Observe the positive offsets</a:t>
            </a:r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39C4C0C6-8501-67A5-45DF-E1BBAE29F3D1}"/>
              </a:ext>
            </a:extLst>
          </p:cNvPr>
          <p:cNvSpPr/>
          <p:nvPr/>
        </p:nvSpPr>
        <p:spPr>
          <a:xfrm>
            <a:off x="10658475" y="5543472"/>
            <a:ext cx="271463" cy="18085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>
            <a:extLst>
              <a:ext uri="{FF2B5EF4-FFF2-40B4-BE49-F238E27FC236}">
                <a16:creationId xmlns:a16="http://schemas.microsoft.com/office/drawing/2014/main" id="{BDA9FA68-EE5E-14A4-7058-AE9394C398A7}"/>
              </a:ext>
            </a:extLst>
          </p:cNvPr>
          <p:cNvSpPr/>
          <p:nvPr/>
        </p:nvSpPr>
        <p:spPr>
          <a:xfrm>
            <a:off x="10608953" y="5876072"/>
            <a:ext cx="271463" cy="18085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-Down Arrow 17">
            <a:extLst>
              <a:ext uri="{FF2B5EF4-FFF2-40B4-BE49-F238E27FC236}">
                <a16:creationId xmlns:a16="http://schemas.microsoft.com/office/drawing/2014/main" id="{174029D6-548D-E739-74A7-2E5F35A3D0A7}"/>
              </a:ext>
            </a:extLst>
          </p:cNvPr>
          <p:cNvSpPr/>
          <p:nvPr/>
        </p:nvSpPr>
        <p:spPr>
          <a:xfrm>
            <a:off x="10348683" y="3109518"/>
            <a:ext cx="105871" cy="312087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076E1A-045C-E990-C31B-8CC143DB2B9C}"/>
              </a:ext>
            </a:extLst>
          </p:cNvPr>
          <p:cNvSpPr txBox="1"/>
          <p:nvPr/>
        </p:nvSpPr>
        <p:spPr>
          <a:xfrm>
            <a:off x="10388701" y="3094981"/>
            <a:ext cx="71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ARG5</a:t>
            </a:r>
          </a:p>
        </p:txBody>
      </p:sp>
      <p:sp>
        <p:nvSpPr>
          <p:cNvPr id="20" name="Up-Down Arrow 19">
            <a:extLst>
              <a:ext uri="{FF2B5EF4-FFF2-40B4-BE49-F238E27FC236}">
                <a16:creationId xmlns:a16="http://schemas.microsoft.com/office/drawing/2014/main" id="{76BA0B81-E2C8-5238-5FFB-684615216FEE}"/>
              </a:ext>
            </a:extLst>
          </p:cNvPr>
          <p:cNvSpPr/>
          <p:nvPr/>
        </p:nvSpPr>
        <p:spPr>
          <a:xfrm>
            <a:off x="10873977" y="2838810"/>
            <a:ext cx="105871" cy="559653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5302FD-0B86-C579-7A83-628809A0A3D7}"/>
              </a:ext>
            </a:extLst>
          </p:cNvPr>
          <p:cNvSpPr txBox="1"/>
          <p:nvPr/>
        </p:nvSpPr>
        <p:spPr>
          <a:xfrm>
            <a:off x="10890848" y="2858033"/>
            <a:ext cx="71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ARG6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C160F90-7C60-89F6-C674-7A0BA03E1CA1}"/>
              </a:ext>
            </a:extLst>
          </p:cNvPr>
          <p:cNvCxnSpPr>
            <a:cxnSpLocks/>
          </p:cNvCxnSpPr>
          <p:nvPr/>
        </p:nvCxnSpPr>
        <p:spPr>
          <a:xfrm>
            <a:off x="10219187" y="3131929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1218AFE-6868-D4C2-C2B0-770538B5404B}"/>
              </a:ext>
            </a:extLst>
          </p:cNvPr>
          <p:cNvCxnSpPr>
            <a:cxnSpLocks/>
          </p:cNvCxnSpPr>
          <p:nvPr/>
        </p:nvCxnSpPr>
        <p:spPr>
          <a:xfrm>
            <a:off x="10236077" y="2827824"/>
            <a:ext cx="91484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4876F78-05D4-EC66-4573-B7FE4D9B82F9}"/>
              </a:ext>
            </a:extLst>
          </p:cNvPr>
          <p:cNvCxnSpPr>
            <a:cxnSpLocks/>
          </p:cNvCxnSpPr>
          <p:nvPr/>
        </p:nvCxnSpPr>
        <p:spPr>
          <a:xfrm>
            <a:off x="10226070" y="4107922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6BB9B19-0E74-A23A-7A67-FA17BBA9983F}"/>
              </a:ext>
            </a:extLst>
          </p:cNvPr>
          <p:cNvSpPr txBox="1"/>
          <p:nvPr/>
        </p:nvSpPr>
        <p:spPr>
          <a:xfrm>
            <a:off x="10365488" y="3753735"/>
            <a:ext cx="71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</a:p>
        </p:txBody>
      </p:sp>
      <p:sp>
        <p:nvSpPr>
          <p:cNvPr id="30" name="Up-Down Arrow 29">
            <a:extLst>
              <a:ext uri="{FF2B5EF4-FFF2-40B4-BE49-F238E27FC236}">
                <a16:creationId xmlns:a16="http://schemas.microsoft.com/office/drawing/2014/main" id="{58FBF0C0-6182-027C-097A-C709024816A6}"/>
              </a:ext>
            </a:extLst>
          </p:cNvPr>
          <p:cNvSpPr/>
          <p:nvPr/>
        </p:nvSpPr>
        <p:spPr>
          <a:xfrm>
            <a:off x="10348682" y="3477940"/>
            <a:ext cx="105871" cy="559653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Up-Down Arrow 30">
            <a:extLst>
              <a:ext uri="{FF2B5EF4-FFF2-40B4-BE49-F238E27FC236}">
                <a16:creationId xmlns:a16="http://schemas.microsoft.com/office/drawing/2014/main" id="{9F7B17AD-1A00-A0B3-A047-6410652FD585}"/>
              </a:ext>
            </a:extLst>
          </p:cNvPr>
          <p:cNvSpPr/>
          <p:nvPr/>
        </p:nvSpPr>
        <p:spPr>
          <a:xfrm>
            <a:off x="10889691" y="3487859"/>
            <a:ext cx="90157" cy="918297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BBAC75-5A0C-D03C-E35C-0160B6549D08}"/>
              </a:ext>
            </a:extLst>
          </p:cNvPr>
          <p:cNvSpPr txBox="1"/>
          <p:nvPr/>
        </p:nvSpPr>
        <p:spPr>
          <a:xfrm>
            <a:off x="10913445" y="3776522"/>
            <a:ext cx="7163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INDX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F9F2BCD-6A10-7035-A866-705D9FB39939}"/>
              </a:ext>
            </a:extLst>
          </p:cNvPr>
          <p:cNvSpPr/>
          <p:nvPr/>
        </p:nvSpPr>
        <p:spPr>
          <a:xfrm>
            <a:off x="8857213" y="4424117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Frame PAD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9F1D415-C0F8-ED98-B901-D7CBC10863FE}"/>
              </a:ext>
            </a:extLst>
          </p:cNvPr>
          <p:cNvCxnSpPr>
            <a:cxnSpLocks/>
          </p:cNvCxnSpPr>
          <p:nvPr/>
        </p:nvCxnSpPr>
        <p:spPr>
          <a:xfrm flipV="1">
            <a:off x="10233172" y="4420009"/>
            <a:ext cx="848618" cy="115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69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/>
      <p:bldP spid="5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B792-3695-68B1-F5F2-8E5E3A44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424"/>
            <a:ext cx="10515600" cy="618529"/>
          </a:xfrm>
        </p:spPr>
        <p:txBody>
          <a:bodyPr/>
          <a:lstStyle/>
          <a:p>
            <a:r>
              <a:rPr lang="en-US" dirty="0"/>
              <a:t>Example: Passing Stack </a:t>
            </a:r>
            <a:r>
              <a:rPr lang="en-US" dirty="0" err="1"/>
              <a:t>Args</a:t>
            </a:r>
            <a:r>
              <a:rPr lang="en-US" dirty="0"/>
              <a:t>,  Calling Function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D77649-D122-977F-B0BC-B5B1235B757A}"/>
              </a:ext>
            </a:extLst>
          </p:cNvPr>
          <p:cNvSpPr/>
          <p:nvPr/>
        </p:nvSpPr>
        <p:spPr bwMode="auto">
          <a:xfrm>
            <a:off x="1391342" y="847844"/>
            <a:ext cx="8597448" cy="592240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sum(int j, int k)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j + k;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void </a:t>
            </a: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(int j, int k, int l, int m, int (*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)(int, int), int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j,k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+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(l, m);  // notice two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calls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;  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// NOTICE: 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must be on stack as you pass the address!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(*pf)(int, int) = sum; </a:t>
            </a:r>
            <a:r>
              <a:rPr lang="en-US" sz="16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pf could be in a register</a:t>
            </a:r>
          </a:p>
          <a:p>
            <a:endParaRPr lang="en-US" sz="1600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(1, 2, 3, 4, pf, 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endParaRPr lang="en-US" sz="1600" dirty="0">
              <a:solidFill>
                <a:srgbClr val="7030A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EB5D0-1405-A89C-9697-42D2C024DC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A62470-37D8-3A9F-B9CC-DCAD6CEBBA66}"/>
              </a:ext>
            </a:extLst>
          </p:cNvPr>
          <p:cNvSpPr txBox="1"/>
          <p:nvPr/>
        </p:nvSpPr>
        <p:spPr>
          <a:xfrm>
            <a:off x="2307067" y="2013528"/>
            <a:ext cx="695575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arg1	arg2	arg3	arg4	       arg5		            arg6</a:t>
            </a:r>
          </a:p>
        </p:txBody>
      </p:sp>
    </p:spTree>
    <p:extLst>
      <p:ext uri="{BB962C8B-B14F-4D97-AF65-F5344CB8AC3E}">
        <p14:creationId xmlns:p14="http://schemas.microsoft.com/office/powerpoint/2010/main" val="191319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B792-3695-68B1-F5F2-8E5E3A44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424"/>
            <a:ext cx="10515600" cy="618529"/>
          </a:xfrm>
        </p:spPr>
        <p:txBody>
          <a:bodyPr/>
          <a:lstStyle/>
          <a:p>
            <a:r>
              <a:rPr lang="en-US" dirty="0"/>
              <a:t>Example: Passing Stack </a:t>
            </a:r>
            <a:r>
              <a:rPr lang="en-US" dirty="0" err="1"/>
              <a:t>Args</a:t>
            </a:r>
            <a:r>
              <a:rPr lang="en-US" dirty="0"/>
              <a:t>,  Calling Function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D77649-D122-977F-B0BC-B5B1235B757A}"/>
              </a:ext>
            </a:extLst>
          </p:cNvPr>
          <p:cNvSpPr/>
          <p:nvPr/>
        </p:nvSpPr>
        <p:spPr bwMode="auto">
          <a:xfrm>
            <a:off x="169669" y="572525"/>
            <a:ext cx="6962085" cy="237529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;  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// NOTICE: </a:t>
            </a:r>
            <a:r>
              <a:rPr lang="en-US" sz="12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must be on stack as you pass the address!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(*pf)(int, int) = sum;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2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// pf could be in a register</a:t>
            </a:r>
          </a:p>
          <a:p>
            <a:endParaRPr lang="en-US" sz="1600" dirty="0">
              <a:solidFill>
                <a:srgbClr val="2C895B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(1, 2, 3, 4, pf, </a:t>
            </a:r>
            <a:r>
              <a:rPr lang="en-US" sz="16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US" sz="16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6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6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EB5D0-1405-A89C-9697-42D2C024DC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121914F-6741-B696-323C-B3A084838771}"/>
              </a:ext>
            </a:extLst>
          </p:cNvPr>
          <p:cNvSpPr/>
          <p:nvPr/>
        </p:nvSpPr>
        <p:spPr bwMode="auto">
          <a:xfrm>
            <a:off x="3039880" y="2678485"/>
            <a:ext cx="4486718" cy="212193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I,      4 + FP_OFF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PF,     4 + I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PAD,    0 + PF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OARG6,  4 + PAD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OARG5   4 + OARG6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FRMADD, OARG5 - FP_OFF</a:t>
            </a:r>
          </a:p>
          <a:p>
            <a:r>
              <a:rPr lang="en-US" sz="16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20 - 4 = 16 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252DFD-55E2-C9AA-CB82-73484A73B17F}"/>
              </a:ext>
            </a:extLst>
          </p:cNvPr>
          <p:cNvGrpSpPr/>
          <p:nvPr/>
        </p:nvGrpSpPr>
        <p:grpSpPr>
          <a:xfrm>
            <a:off x="7758114" y="1183613"/>
            <a:ext cx="4091708" cy="3119455"/>
            <a:chOff x="7792286" y="1492918"/>
            <a:chExt cx="3630947" cy="261239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BD18639-8CD9-BD1A-9EFD-E2B20170283D}"/>
                </a:ext>
              </a:extLst>
            </p:cNvPr>
            <p:cNvSpPr/>
            <p:nvPr/>
          </p:nvSpPr>
          <p:spPr>
            <a:xfrm>
              <a:off x="9232643" y="3626172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oarg5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2F63170-B9B2-A9ED-99A2-9E64B7AE5E34}"/>
                </a:ext>
              </a:extLst>
            </p:cNvPr>
            <p:cNvSpPr txBox="1"/>
            <p:nvPr/>
          </p:nvSpPr>
          <p:spPr>
            <a:xfrm>
              <a:off x="10967659" y="3705199"/>
              <a:ext cx="455574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sp</a:t>
              </a:r>
              <a:endParaRPr lang="en-US" sz="2000" dirty="0"/>
            </a:p>
          </p:txBody>
        </p:sp>
        <p:sp>
          <p:nvSpPr>
            <p:cNvPr id="10" name="Left Arrow 9">
              <a:extLst>
                <a:ext uri="{FF2B5EF4-FFF2-40B4-BE49-F238E27FC236}">
                  <a16:creationId xmlns:a16="http://schemas.microsoft.com/office/drawing/2014/main" id="{6A31966D-8325-FE7E-F645-09B8198BAF75}"/>
                </a:ext>
              </a:extLst>
            </p:cNvPr>
            <p:cNvSpPr/>
            <p:nvPr/>
          </p:nvSpPr>
          <p:spPr>
            <a:xfrm>
              <a:off x="10617277" y="3825050"/>
              <a:ext cx="354731" cy="129631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F15A071-E2E5-54C6-FF31-EECEB4ABC235}"/>
                </a:ext>
              </a:extLst>
            </p:cNvPr>
            <p:cNvSpPr/>
            <p:nvPr/>
          </p:nvSpPr>
          <p:spPr>
            <a:xfrm>
              <a:off x="9231062" y="3321220"/>
              <a:ext cx="1375959" cy="312087"/>
            </a:xfrm>
            <a:prstGeom prst="rect">
              <a:avLst/>
            </a:prstGeom>
            <a:solidFill>
              <a:srgbClr val="F3744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oarg6</a:t>
              </a:r>
            </a:p>
          </p:txBody>
        </p:sp>
        <p:sp>
          <p:nvSpPr>
            <p:cNvPr id="15" name="Left Arrow 14">
              <a:extLst>
                <a:ext uri="{FF2B5EF4-FFF2-40B4-BE49-F238E27FC236}">
                  <a16:creationId xmlns:a16="http://schemas.microsoft.com/office/drawing/2014/main" id="{9604C9A8-8992-9F57-2D32-34509316FD9D}"/>
                </a:ext>
              </a:extLst>
            </p:cNvPr>
            <p:cNvSpPr/>
            <p:nvPr/>
          </p:nvSpPr>
          <p:spPr>
            <a:xfrm>
              <a:off x="10600962" y="1735794"/>
              <a:ext cx="354731" cy="12963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3D21155-FDC9-F755-C70C-728FB3718987}"/>
                </a:ext>
              </a:extLst>
            </p:cNvPr>
            <p:cNvSpPr txBox="1"/>
            <p:nvPr/>
          </p:nvSpPr>
          <p:spPr>
            <a:xfrm>
              <a:off x="10897579" y="1612509"/>
              <a:ext cx="397866" cy="4001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fp</a:t>
              </a:r>
              <a:endParaRPr lang="en-US" sz="2000" dirty="0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3D587D3-1B72-A082-928B-B8276D93E301}"/>
                </a:ext>
              </a:extLst>
            </p:cNvPr>
            <p:cNvCxnSpPr>
              <a:cxnSpLocks/>
            </p:cNvCxnSpPr>
            <p:nvPr/>
          </p:nvCxnSpPr>
          <p:spPr>
            <a:xfrm>
              <a:off x="8734376" y="3327742"/>
              <a:ext cx="45696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84B2A8C-66EE-296F-31DD-610F3D5658DA}"/>
                </a:ext>
              </a:extLst>
            </p:cNvPr>
            <p:cNvCxnSpPr>
              <a:cxnSpLocks/>
            </p:cNvCxnSpPr>
            <p:nvPr/>
          </p:nvCxnSpPr>
          <p:spPr>
            <a:xfrm>
              <a:off x="7792286" y="3984935"/>
              <a:ext cx="153542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9E0C627-C884-9C82-D1B3-D934BBDDE67D}"/>
                </a:ext>
              </a:extLst>
            </p:cNvPr>
            <p:cNvCxnSpPr>
              <a:cxnSpLocks/>
            </p:cNvCxnSpPr>
            <p:nvPr/>
          </p:nvCxnSpPr>
          <p:spPr>
            <a:xfrm>
              <a:off x="8372966" y="2256984"/>
              <a:ext cx="90111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F57B86C-210A-95D6-7B0E-6FE30E2ABC0E}"/>
                </a:ext>
              </a:extLst>
            </p:cNvPr>
            <p:cNvSpPr/>
            <p:nvPr/>
          </p:nvSpPr>
          <p:spPr>
            <a:xfrm rot="16200000">
              <a:off x="7415578" y="2970401"/>
              <a:ext cx="1896874" cy="2458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0070C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 = 16</a:t>
              </a:r>
            </a:p>
          </p:txBody>
        </p:sp>
        <p:sp>
          <p:nvSpPr>
            <p:cNvPr id="28" name="Up-Down Arrow 27">
              <a:extLst>
                <a:ext uri="{FF2B5EF4-FFF2-40B4-BE49-F238E27FC236}">
                  <a16:creationId xmlns:a16="http://schemas.microsoft.com/office/drawing/2014/main" id="{03C7A906-58C5-4CED-DFFB-499317EDC209}"/>
                </a:ext>
              </a:extLst>
            </p:cNvPr>
            <p:cNvSpPr/>
            <p:nvPr/>
          </p:nvSpPr>
          <p:spPr>
            <a:xfrm>
              <a:off x="8471420" y="2283595"/>
              <a:ext cx="109106" cy="1711539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BC3C93C-2873-D440-9E85-57A97EBFF982}"/>
                </a:ext>
              </a:extLst>
            </p:cNvPr>
            <p:cNvSpPr txBox="1"/>
            <p:nvPr/>
          </p:nvSpPr>
          <p:spPr>
            <a:xfrm>
              <a:off x="8755740" y="3595024"/>
              <a:ext cx="478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E7859C7-4D60-1F8B-CAD7-CC1AB1AE685E}"/>
                </a:ext>
              </a:extLst>
            </p:cNvPr>
            <p:cNvSpPr txBox="1"/>
            <p:nvPr/>
          </p:nvSpPr>
          <p:spPr>
            <a:xfrm>
              <a:off x="8795946" y="3306294"/>
              <a:ext cx="478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9B64CD9-72BD-4C41-66B4-14198E1C80E9}"/>
                </a:ext>
              </a:extLst>
            </p:cNvPr>
            <p:cNvSpPr/>
            <p:nvPr/>
          </p:nvSpPr>
          <p:spPr>
            <a:xfrm>
              <a:off x="9244565" y="1517390"/>
              <a:ext cx="1337615" cy="360436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lr</a:t>
              </a:r>
              <a:r>
                <a:rPr lang="en-US" sz="2400" dirty="0"/>
                <a:t> to caller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FAD4D63-BBCD-5F3E-BF32-71AD40C5ACD4}"/>
                </a:ext>
              </a:extLst>
            </p:cNvPr>
            <p:cNvSpPr/>
            <p:nvPr/>
          </p:nvSpPr>
          <p:spPr>
            <a:xfrm>
              <a:off x="9244565" y="1896548"/>
              <a:ext cx="1337615" cy="36043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callers </a:t>
              </a:r>
              <a:r>
                <a:rPr lang="en-US" sz="2400" dirty="0" err="1"/>
                <a:t>fp</a:t>
              </a:r>
              <a:endParaRPr lang="en-US" sz="2400" dirty="0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171CFC8-C336-4FFB-F2CA-4065A08D2B30}"/>
                </a:ext>
              </a:extLst>
            </p:cNvPr>
            <p:cNvSpPr/>
            <p:nvPr/>
          </p:nvSpPr>
          <p:spPr>
            <a:xfrm>
              <a:off x="9250307" y="2248128"/>
              <a:ext cx="1337470" cy="36043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i</a:t>
              </a:r>
              <a:endParaRPr lang="en-US" sz="24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8999AC0-C523-1AC4-36E8-2873A6C05F9E}"/>
                </a:ext>
              </a:extLst>
            </p:cNvPr>
            <p:cNvSpPr txBox="1"/>
            <p:nvPr/>
          </p:nvSpPr>
          <p:spPr>
            <a:xfrm>
              <a:off x="8795319" y="2235661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77CDD9D-5E1B-62FD-9D55-5B3662DB6465}"/>
                </a:ext>
              </a:extLst>
            </p:cNvPr>
            <p:cNvCxnSpPr>
              <a:cxnSpLocks/>
            </p:cNvCxnSpPr>
            <p:nvPr/>
          </p:nvCxnSpPr>
          <p:spPr>
            <a:xfrm>
              <a:off x="8669322" y="2968979"/>
              <a:ext cx="56332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D66E8D9-6137-EC44-0198-6FD9F0D53DDB}"/>
                </a:ext>
              </a:extLst>
            </p:cNvPr>
            <p:cNvSpPr/>
            <p:nvPr/>
          </p:nvSpPr>
          <p:spPr>
            <a:xfrm>
              <a:off x="9246424" y="2624110"/>
              <a:ext cx="1337470" cy="360436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(*pf)()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E7C9394-5F50-2682-087F-9C8AFB298D88}"/>
                </a:ext>
              </a:extLst>
            </p:cNvPr>
            <p:cNvSpPr txBox="1"/>
            <p:nvPr/>
          </p:nvSpPr>
          <p:spPr>
            <a:xfrm>
              <a:off x="8865395" y="1870348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C5340BF-304B-9A7B-A6CE-B02A5466917C}"/>
                </a:ext>
              </a:extLst>
            </p:cNvPr>
            <p:cNvCxnSpPr>
              <a:cxnSpLocks/>
            </p:cNvCxnSpPr>
            <p:nvPr/>
          </p:nvCxnSpPr>
          <p:spPr>
            <a:xfrm>
              <a:off x="8686986" y="2608564"/>
              <a:ext cx="563321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B436501-10D6-B52B-A857-B1C611C4AF45}"/>
                </a:ext>
              </a:extLst>
            </p:cNvPr>
            <p:cNvSpPr/>
            <p:nvPr/>
          </p:nvSpPr>
          <p:spPr>
            <a:xfrm>
              <a:off x="9232643" y="2992417"/>
              <a:ext cx="1375959" cy="33532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frame pad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C4A966A-4716-07B6-CCEA-42A9FC197571}"/>
                </a:ext>
              </a:extLst>
            </p:cNvPr>
            <p:cNvSpPr txBox="1"/>
            <p:nvPr/>
          </p:nvSpPr>
          <p:spPr>
            <a:xfrm>
              <a:off x="8828169" y="2950962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AAFF63F-AE19-E062-99AC-9A9438993A7A}"/>
                </a:ext>
              </a:extLst>
            </p:cNvPr>
            <p:cNvCxnSpPr>
              <a:cxnSpLocks/>
            </p:cNvCxnSpPr>
            <p:nvPr/>
          </p:nvCxnSpPr>
          <p:spPr>
            <a:xfrm>
              <a:off x="8734376" y="3620508"/>
              <a:ext cx="563321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FCBBB13-57D9-C2A8-E033-06B9C76BBFD4}"/>
                </a:ext>
              </a:extLst>
            </p:cNvPr>
            <p:cNvSpPr txBox="1"/>
            <p:nvPr/>
          </p:nvSpPr>
          <p:spPr>
            <a:xfrm>
              <a:off x="8823433" y="2599725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F80A671-99D5-DCBE-1C9F-964D74F66C8F}"/>
                </a:ext>
              </a:extLst>
            </p:cNvPr>
            <p:cNvCxnSpPr>
              <a:cxnSpLocks/>
            </p:cNvCxnSpPr>
            <p:nvPr/>
          </p:nvCxnSpPr>
          <p:spPr>
            <a:xfrm>
              <a:off x="8734376" y="1895771"/>
              <a:ext cx="563321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1CE6223-A2B1-4ABD-5D0E-E9EE027456B8}"/>
                </a:ext>
              </a:extLst>
            </p:cNvPr>
            <p:cNvSpPr txBox="1"/>
            <p:nvPr/>
          </p:nvSpPr>
          <p:spPr>
            <a:xfrm>
              <a:off x="8853160" y="1492918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4</a:t>
              </a: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2E066C7-C8DB-4A42-0249-E7E6A4B00234}"/>
                </a:ext>
              </a:extLst>
            </p:cNvPr>
            <p:cNvCxnSpPr>
              <a:cxnSpLocks/>
            </p:cNvCxnSpPr>
            <p:nvPr/>
          </p:nvCxnSpPr>
          <p:spPr>
            <a:xfrm>
              <a:off x="7893714" y="1518341"/>
              <a:ext cx="1391748" cy="0"/>
            </a:xfrm>
            <a:prstGeom prst="line">
              <a:avLst/>
            </a:prstGeom>
            <a:solidFill>
              <a:schemeClr val="accent5"/>
            </a:solidFill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87FC0105-EC5A-5715-DB55-318C1BD151D1}"/>
              </a:ext>
            </a:extLst>
          </p:cNvPr>
          <p:cNvSpPr txBox="1"/>
          <p:nvPr/>
        </p:nvSpPr>
        <p:spPr>
          <a:xfrm>
            <a:off x="9319691" y="808515"/>
            <a:ext cx="165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Main() stack</a:t>
            </a:r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2293E96E-FA3B-6A66-176A-8DB06DE9ADFD}"/>
              </a:ext>
            </a:extLst>
          </p:cNvPr>
          <p:cNvGraphicFramePr>
            <a:graphicFrameLocks/>
          </p:cNvGraphicFramePr>
          <p:nvPr/>
        </p:nvGraphicFramePr>
        <p:xfrm>
          <a:off x="554268" y="4851728"/>
          <a:ext cx="11083464" cy="192024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827927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334902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397953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778919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743763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2855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Variable or Argument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distance from </a:t>
                      </a:r>
                      <a:r>
                        <a:rPr lang="en-US" sz="1600" dirty="0" err="1"/>
                        <a:t>fp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165703">
                <a:tc>
                  <a:txBody>
                    <a:bodyPr/>
                    <a:lstStyle/>
                    <a:p>
                      <a:pPr algn="l"/>
                      <a:r>
                        <a:rPr lang="en-US" sz="16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6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593623"/>
                  </a:ext>
                </a:extLst>
              </a:tr>
              <a:tr h="16315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49047441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C7EEC5BA-C02F-32DC-1233-A78EBDCB8463}"/>
              </a:ext>
            </a:extLst>
          </p:cNvPr>
          <p:cNvGrpSpPr/>
          <p:nvPr/>
        </p:nvGrpSpPr>
        <p:grpSpPr>
          <a:xfrm>
            <a:off x="7658235" y="1212835"/>
            <a:ext cx="495808" cy="2931312"/>
            <a:chOff x="3151627" y="2223696"/>
            <a:chExt cx="495808" cy="2931312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58C18CC-32C9-EB1F-8A36-F1644873104D}"/>
                </a:ext>
              </a:extLst>
            </p:cNvPr>
            <p:cNvSpPr/>
            <p:nvPr/>
          </p:nvSpPr>
          <p:spPr>
            <a:xfrm rot="16200000">
              <a:off x="2434023" y="3314397"/>
              <a:ext cx="189687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frame size</a:t>
              </a:r>
            </a:p>
            <a:p>
              <a:pPr algn="ctr"/>
              <a:r>
                <a:rPr lang="en-US" sz="12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8-byte aligned</a:t>
              </a:r>
            </a:p>
          </p:txBody>
        </p:sp>
        <p:sp>
          <p:nvSpPr>
            <p:cNvPr id="14" name="Up-Down Arrow 13">
              <a:extLst>
                <a:ext uri="{FF2B5EF4-FFF2-40B4-BE49-F238E27FC236}">
                  <a16:creationId xmlns:a16="http://schemas.microsoft.com/office/drawing/2014/main" id="{D13E6E6C-6EDB-3A9E-01A3-53BA60CA833D}"/>
                </a:ext>
              </a:extLst>
            </p:cNvPr>
            <p:cNvSpPr/>
            <p:nvPr/>
          </p:nvSpPr>
          <p:spPr>
            <a:xfrm flipH="1">
              <a:off x="3570632" y="2223696"/>
              <a:ext cx="76803" cy="2931312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54327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B792-3695-68B1-F5F2-8E5E3A44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3" y="119999"/>
            <a:ext cx="6597564" cy="715294"/>
          </a:xfrm>
        </p:spPr>
        <p:txBody>
          <a:bodyPr/>
          <a:lstStyle/>
          <a:p>
            <a:r>
              <a:rPr lang="en-US" sz="2800" dirty="0"/>
              <a:t>Example: Passing Stack </a:t>
            </a:r>
            <a:r>
              <a:rPr lang="en-US" sz="2800" dirty="0" err="1"/>
              <a:t>Args</a:t>
            </a:r>
            <a:r>
              <a:rPr lang="en-US" sz="2800" dirty="0"/>
              <a:t>,  Calling Function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D77649-D122-977F-B0BC-B5B1235B757A}"/>
              </a:ext>
            </a:extLst>
          </p:cNvPr>
          <p:cNvSpPr/>
          <p:nvPr/>
        </p:nvSpPr>
        <p:spPr bwMode="auto">
          <a:xfrm>
            <a:off x="291149" y="918052"/>
            <a:ext cx="3077746" cy="1805226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int main()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int (*</a:t>
            </a:r>
            <a:r>
              <a:rPr lang="en-US" sz="1200" dirty="0">
                <a:solidFill>
                  <a:srgbClr val="7030A0"/>
                </a:solidFill>
                <a:latin typeface="Menlo" panose="020B0609030804020204" pitchFamily="49" charset="0"/>
              </a:rPr>
              <a:t>pf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)(int, int) = sum;</a:t>
            </a:r>
          </a:p>
          <a:p>
            <a:endParaRPr lang="en-US" sz="1200" dirty="0">
              <a:solidFill>
                <a:srgbClr val="7030A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(1, 2, 3, 4, </a:t>
            </a:r>
            <a:r>
              <a:rPr lang="en-US" sz="1200" dirty="0">
                <a:solidFill>
                  <a:srgbClr val="7030A0"/>
                </a:solidFill>
                <a:latin typeface="Menlo" panose="020B0609030804020204" pitchFamily="49" charset="0"/>
              </a:rPr>
              <a:t>pf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, &amp;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("%d\n",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return EXIT_SUCCESS;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EB5D0-1405-A89C-9697-42D2C024DC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2293E96E-FA3B-6A66-176A-8DB06DE9ADFD}"/>
              </a:ext>
            </a:extLst>
          </p:cNvPr>
          <p:cNvGraphicFramePr>
            <a:graphicFrameLocks/>
          </p:cNvGraphicFramePr>
          <p:nvPr/>
        </p:nvGraphicFramePr>
        <p:xfrm>
          <a:off x="488441" y="5222257"/>
          <a:ext cx="8729450" cy="1539481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309347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99284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006658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254857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165745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503161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Variable or Argument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distance from </a:t>
                      </a:r>
                      <a:r>
                        <a:rPr lang="en-US" sz="1100" dirty="0" err="1"/>
                        <a:t>fp</a:t>
                      </a:r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Address on Stack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Read variable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Write Variable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221391">
                <a:tc>
                  <a:txBody>
                    <a:bodyPr/>
                    <a:lstStyle/>
                    <a:p>
                      <a:pPr algn="l"/>
                      <a:r>
                        <a:rPr lang="en-US" sz="11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</a:t>
                      </a:r>
                      <a:r>
                        <a:rPr lang="en-US" sz="1100" b="0" i="0" dirty="0" err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100" b="0" i="0" dirty="0">
                        <a:solidFill>
                          <a:srgbClr val="0070C0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-I]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2213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(*pf)()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-PF]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2213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26593623"/>
                  </a:ext>
                </a:extLst>
              </a:tr>
              <a:tr h="2213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1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1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-OARG5]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49047441"/>
                  </a:ext>
                </a:extLst>
              </a:tr>
            </a:tbl>
          </a:graphicData>
        </a:graphic>
      </p:graphicFrame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E733CE6-25B4-93B7-48AA-3C8EA0785918}"/>
              </a:ext>
            </a:extLst>
          </p:cNvPr>
          <p:cNvSpPr/>
          <p:nvPr/>
        </p:nvSpPr>
        <p:spPr bwMode="auto">
          <a:xfrm>
            <a:off x="6818744" y="-20676"/>
            <a:ext cx="5286159" cy="549485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,-FRMADD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=sum        // get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address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r1,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-PF     // PF address on stack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r0, [r1]        // store sum in var pf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r0,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-I      // get address of I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r1,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-OARG6  // address of OARG6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r0, [r1]       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6: 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store address of I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[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-PF]   // get PF from stack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r1,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-OARG5  // address of OARG5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r0, [r1]       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5: 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store sum() address</a:t>
            </a: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1          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1: 1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r1, 2          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2: 2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r2, 3          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3: 3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r3, 4           // </a:t>
            </a:r>
            <a:r>
              <a:rPr lang="en-US" sz="1100" dirty="0" err="1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2C895B"/>
                </a:solidFill>
                <a:effectLst/>
                <a:latin typeface="Menlo" panose="020B0609030804020204" pitchFamily="49" charset="0"/>
              </a:rPr>
              <a:t> 4: 4</a:t>
            </a:r>
            <a:b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r0, =.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Lmess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1: "%d\n"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r1, [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-I]    //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2: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bl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1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1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3E93E9D-D83A-5BBE-821F-568454198C46}"/>
              </a:ext>
            </a:extLst>
          </p:cNvPr>
          <p:cNvSpPr/>
          <p:nvPr/>
        </p:nvSpPr>
        <p:spPr bwMode="auto">
          <a:xfrm>
            <a:off x="176064" y="3230790"/>
            <a:ext cx="4078021" cy="186856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4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I,      4 + FP_OFF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PF,     4 + I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PAD,    0 + PF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OARG6,  4 + PAD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OARG5   4 + OARG6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FRMADD, OARG5 - FP_OFF</a:t>
            </a:r>
          </a:p>
          <a:p>
            <a:r>
              <a:rPr lang="en-US" sz="1400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FRMADD =  20 - 4 = 16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D18639-8CD9-BD1A-9EFD-E2B20170283D}"/>
              </a:ext>
            </a:extLst>
          </p:cNvPr>
          <p:cNvSpPr/>
          <p:nvPr/>
        </p:nvSpPr>
        <p:spPr>
          <a:xfrm>
            <a:off x="4957758" y="2777314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F63170-B9B2-A9ED-99A2-9E64B7AE5E34}"/>
              </a:ext>
            </a:extLst>
          </p:cNvPr>
          <p:cNvSpPr txBox="1"/>
          <p:nvPr/>
        </p:nvSpPr>
        <p:spPr>
          <a:xfrm>
            <a:off x="6699375" y="2838402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6A31966D-8325-FE7E-F645-09B8198BAF75}"/>
              </a:ext>
            </a:extLst>
          </p:cNvPr>
          <p:cNvSpPr/>
          <p:nvPr/>
        </p:nvSpPr>
        <p:spPr>
          <a:xfrm>
            <a:off x="6348993" y="2958253"/>
            <a:ext cx="354731" cy="129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15A071-E2E5-54C6-FF31-EECEB4ABC235}"/>
              </a:ext>
            </a:extLst>
          </p:cNvPr>
          <p:cNvSpPr/>
          <p:nvPr/>
        </p:nvSpPr>
        <p:spPr>
          <a:xfrm>
            <a:off x="4956177" y="2472362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9604C9A8-8992-9F57-2D32-34509316FD9D}"/>
              </a:ext>
            </a:extLst>
          </p:cNvPr>
          <p:cNvSpPr/>
          <p:nvPr/>
        </p:nvSpPr>
        <p:spPr>
          <a:xfrm>
            <a:off x="6326077" y="886936"/>
            <a:ext cx="354731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D21155-FDC9-F755-C70C-728FB3718987}"/>
              </a:ext>
            </a:extLst>
          </p:cNvPr>
          <p:cNvSpPr txBox="1"/>
          <p:nvPr/>
        </p:nvSpPr>
        <p:spPr>
          <a:xfrm>
            <a:off x="6622694" y="763651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3D587D3-1B72-A082-928B-B8276D93E301}"/>
              </a:ext>
            </a:extLst>
          </p:cNvPr>
          <p:cNvCxnSpPr>
            <a:cxnSpLocks/>
          </p:cNvCxnSpPr>
          <p:nvPr/>
        </p:nvCxnSpPr>
        <p:spPr>
          <a:xfrm>
            <a:off x="4459491" y="2478884"/>
            <a:ext cx="45696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84B2A8C-66EE-296F-31DD-610F3D5658DA}"/>
              </a:ext>
            </a:extLst>
          </p:cNvPr>
          <p:cNvCxnSpPr>
            <a:cxnSpLocks/>
          </p:cNvCxnSpPr>
          <p:nvPr/>
        </p:nvCxnSpPr>
        <p:spPr>
          <a:xfrm>
            <a:off x="3715069" y="3115498"/>
            <a:ext cx="12841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9E0C627-C884-9C82-D1B3-D934BBDDE67D}"/>
              </a:ext>
            </a:extLst>
          </p:cNvPr>
          <p:cNvCxnSpPr>
            <a:cxnSpLocks/>
          </p:cNvCxnSpPr>
          <p:nvPr/>
        </p:nvCxnSpPr>
        <p:spPr>
          <a:xfrm>
            <a:off x="4196862" y="1408126"/>
            <a:ext cx="80233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F57B86C-210A-95D6-7B0E-6FE30E2ABC0E}"/>
              </a:ext>
            </a:extLst>
          </p:cNvPr>
          <p:cNvSpPr/>
          <p:nvPr/>
        </p:nvSpPr>
        <p:spPr>
          <a:xfrm rot="16200000">
            <a:off x="3195549" y="2049280"/>
            <a:ext cx="189687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1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 = 16</a:t>
            </a:r>
          </a:p>
        </p:txBody>
      </p:sp>
      <p:sp>
        <p:nvSpPr>
          <p:cNvPr id="28" name="Up-Down Arrow 27">
            <a:extLst>
              <a:ext uri="{FF2B5EF4-FFF2-40B4-BE49-F238E27FC236}">
                <a16:creationId xmlns:a16="http://schemas.microsoft.com/office/drawing/2014/main" id="{03C7A906-58C5-4CED-DFFB-499317EDC209}"/>
              </a:ext>
            </a:extLst>
          </p:cNvPr>
          <p:cNvSpPr/>
          <p:nvPr/>
        </p:nvSpPr>
        <p:spPr>
          <a:xfrm>
            <a:off x="4254085" y="1416983"/>
            <a:ext cx="109106" cy="171153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C3C93C-2873-D440-9E85-57A97EBFF982}"/>
              </a:ext>
            </a:extLst>
          </p:cNvPr>
          <p:cNvSpPr txBox="1"/>
          <p:nvPr/>
        </p:nvSpPr>
        <p:spPr>
          <a:xfrm>
            <a:off x="4480855" y="2746166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7859C7-4D60-1F8B-CAD7-CC1AB1AE685E}"/>
              </a:ext>
            </a:extLst>
          </p:cNvPr>
          <p:cNvSpPr txBox="1"/>
          <p:nvPr/>
        </p:nvSpPr>
        <p:spPr>
          <a:xfrm>
            <a:off x="4521061" y="2457436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9B64CD9-72BD-4C41-66B4-14198E1C80E9}"/>
              </a:ext>
            </a:extLst>
          </p:cNvPr>
          <p:cNvSpPr/>
          <p:nvPr/>
        </p:nvSpPr>
        <p:spPr>
          <a:xfrm>
            <a:off x="4969680" y="668532"/>
            <a:ext cx="1337615" cy="360436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lr</a:t>
            </a:r>
            <a:r>
              <a:rPr lang="en-US" sz="2000" dirty="0"/>
              <a:t> to caller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AD4D63-BBCD-5F3E-BF32-71AD40C5ACD4}"/>
              </a:ext>
            </a:extLst>
          </p:cNvPr>
          <p:cNvSpPr/>
          <p:nvPr/>
        </p:nvSpPr>
        <p:spPr>
          <a:xfrm>
            <a:off x="4969680" y="1047690"/>
            <a:ext cx="1337615" cy="36043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callers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171CFC8-C336-4FFB-F2CA-4065A08D2B30}"/>
              </a:ext>
            </a:extLst>
          </p:cNvPr>
          <p:cNvSpPr/>
          <p:nvPr/>
        </p:nvSpPr>
        <p:spPr>
          <a:xfrm>
            <a:off x="4975422" y="1399270"/>
            <a:ext cx="1337470" cy="36043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i</a:t>
            </a:r>
            <a:endParaRPr lang="en-US" sz="2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999AC0-C523-1AC4-36E8-2873A6C05F9E}"/>
              </a:ext>
            </a:extLst>
          </p:cNvPr>
          <p:cNvSpPr txBox="1"/>
          <p:nvPr/>
        </p:nvSpPr>
        <p:spPr>
          <a:xfrm>
            <a:off x="4520434" y="1386803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77CDD9D-5E1B-62FD-9D55-5B3662DB6465}"/>
              </a:ext>
            </a:extLst>
          </p:cNvPr>
          <p:cNvCxnSpPr>
            <a:cxnSpLocks/>
          </p:cNvCxnSpPr>
          <p:nvPr/>
        </p:nvCxnSpPr>
        <p:spPr>
          <a:xfrm>
            <a:off x="4394437" y="2120121"/>
            <a:ext cx="5633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4D66E8D9-6137-EC44-0198-6FD9F0D53DDB}"/>
              </a:ext>
            </a:extLst>
          </p:cNvPr>
          <p:cNvSpPr/>
          <p:nvPr/>
        </p:nvSpPr>
        <p:spPr>
          <a:xfrm>
            <a:off x="4971539" y="1775252"/>
            <a:ext cx="1337470" cy="360436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(*pf)()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E7C9394-5F50-2682-087F-9C8AFB298D88}"/>
              </a:ext>
            </a:extLst>
          </p:cNvPr>
          <p:cNvSpPr txBox="1"/>
          <p:nvPr/>
        </p:nvSpPr>
        <p:spPr>
          <a:xfrm>
            <a:off x="4590510" y="1021490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C5340BF-304B-9A7B-A6CE-B02A5466917C}"/>
              </a:ext>
            </a:extLst>
          </p:cNvPr>
          <p:cNvCxnSpPr>
            <a:cxnSpLocks/>
          </p:cNvCxnSpPr>
          <p:nvPr/>
        </p:nvCxnSpPr>
        <p:spPr>
          <a:xfrm>
            <a:off x="4412101" y="1759706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BB436501-10D6-B52B-A857-B1C611C4AF45}"/>
              </a:ext>
            </a:extLst>
          </p:cNvPr>
          <p:cNvSpPr/>
          <p:nvPr/>
        </p:nvSpPr>
        <p:spPr>
          <a:xfrm>
            <a:off x="4957758" y="2143559"/>
            <a:ext cx="1375959" cy="3353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C4A966A-4716-07B6-CCEA-42A9FC197571}"/>
              </a:ext>
            </a:extLst>
          </p:cNvPr>
          <p:cNvSpPr txBox="1"/>
          <p:nvPr/>
        </p:nvSpPr>
        <p:spPr>
          <a:xfrm>
            <a:off x="4553284" y="2102104"/>
            <a:ext cx="325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AAFF63F-AE19-E062-99AC-9A9438993A7A}"/>
              </a:ext>
            </a:extLst>
          </p:cNvPr>
          <p:cNvCxnSpPr>
            <a:cxnSpLocks/>
          </p:cNvCxnSpPr>
          <p:nvPr/>
        </p:nvCxnSpPr>
        <p:spPr>
          <a:xfrm>
            <a:off x="4459491" y="2771650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FCBBB13-57D9-C2A8-E033-06B9C76BBFD4}"/>
              </a:ext>
            </a:extLst>
          </p:cNvPr>
          <p:cNvSpPr txBox="1"/>
          <p:nvPr/>
        </p:nvSpPr>
        <p:spPr>
          <a:xfrm>
            <a:off x="4548548" y="1750867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F80A671-99D5-DCBE-1C9F-964D74F66C8F}"/>
              </a:ext>
            </a:extLst>
          </p:cNvPr>
          <p:cNvCxnSpPr>
            <a:cxnSpLocks/>
          </p:cNvCxnSpPr>
          <p:nvPr/>
        </p:nvCxnSpPr>
        <p:spPr>
          <a:xfrm>
            <a:off x="4459491" y="1046913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1CE6223-A2B1-4ABD-5D0E-E9EE027456B8}"/>
              </a:ext>
            </a:extLst>
          </p:cNvPr>
          <p:cNvSpPr txBox="1"/>
          <p:nvPr/>
        </p:nvSpPr>
        <p:spPr>
          <a:xfrm>
            <a:off x="4578275" y="644060"/>
            <a:ext cx="316653" cy="4620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2E066C7-C8DB-4A42-0249-E7E6A4B00234}"/>
              </a:ext>
            </a:extLst>
          </p:cNvPr>
          <p:cNvCxnSpPr>
            <a:cxnSpLocks/>
          </p:cNvCxnSpPr>
          <p:nvPr/>
        </p:nvCxnSpPr>
        <p:spPr>
          <a:xfrm>
            <a:off x="3714090" y="662728"/>
            <a:ext cx="1296487" cy="6755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64D93D23-B413-CDC5-40D2-0AE20E11646C}"/>
              </a:ext>
            </a:extLst>
          </p:cNvPr>
          <p:cNvGrpSpPr/>
          <p:nvPr/>
        </p:nvGrpSpPr>
        <p:grpSpPr>
          <a:xfrm>
            <a:off x="3483257" y="668532"/>
            <a:ext cx="473054" cy="2430219"/>
            <a:chOff x="3143297" y="2724789"/>
            <a:chExt cx="473054" cy="243021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9B5655E-CB06-5114-E8D9-7D42ACA2E2A4}"/>
                </a:ext>
              </a:extLst>
            </p:cNvPr>
            <p:cNvSpPr/>
            <p:nvPr/>
          </p:nvSpPr>
          <p:spPr>
            <a:xfrm rot="16200000">
              <a:off x="2425693" y="3679326"/>
              <a:ext cx="189687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frame size</a:t>
              </a:r>
            </a:p>
            <a:p>
              <a:pPr algn="ctr"/>
              <a:r>
                <a:rPr lang="en-US" sz="1200" b="1" dirty="0">
                  <a:solidFill>
                    <a:srgbClr val="2C895B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8-byte aligned</a:t>
              </a:r>
            </a:p>
          </p:txBody>
        </p:sp>
        <p:sp>
          <p:nvSpPr>
            <p:cNvPr id="13" name="Up-Down Arrow 12">
              <a:extLst>
                <a:ext uri="{FF2B5EF4-FFF2-40B4-BE49-F238E27FC236}">
                  <a16:creationId xmlns:a16="http://schemas.microsoft.com/office/drawing/2014/main" id="{236A28DB-66FF-760C-1F5C-98CCADB8C655}"/>
                </a:ext>
              </a:extLst>
            </p:cNvPr>
            <p:cNvSpPr/>
            <p:nvPr/>
          </p:nvSpPr>
          <p:spPr>
            <a:xfrm flipH="1">
              <a:off x="3570632" y="2724789"/>
              <a:ext cx="45719" cy="2430219"/>
            </a:xfrm>
            <a:prstGeom prst="upDown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943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B792-3695-68B1-F5F2-8E5E3A44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50" y="75027"/>
            <a:ext cx="6376111" cy="422260"/>
          </a:xfrm>
        </p:spPr>
        <p:txBody>
          <a:bodyPr/>
          <a:lstStyle/>
          <a:p>
            <a:r>
              <a:rPr lang="en-US" sz="2000" dirty="0"/>
              <a:t>Example: Passing Stack </a:t>
            </a:r>
            <a:r>
              <a:rPr lang="en-US" sz="2000" dirty="0" err="1"/>
              <a:t>Args</a:t>
            </a:r>
            <a:r>
              <a:rPr lang="en-US" sz="2000" dirty="0"/>
              <a:t>,  Called Function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9D77649-D122-977F-B0BC-B5B1235B757A}"/>
              </a:ext>
            </a:extLst>
          </p:cNvPr>
          <p:cNvSpPr/>
          <p:nvPr/>
        </p:nvSpPr>
        <p:spPr bwMode="auto">
          <a:xfrm>
            <a:off x="0" y="672622"/>
            <a:ext cx="6376111" cy="1425178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void </a:t>
            </a:r>
          </a:p>
          <a:p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(int j, int k, int l, int m, int (*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)(int, int), int *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*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(j, k) + </a:t>
            </a:r>
            <a:r>
              <a:rPr lang="en-US" sz="1200" dirty="0" err="1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(l, m);</a:t>
            </a:r>
          </a:p>
          <a:p>
            <a:endParaRPr lang="en-US" sz="1200" dirty="0">
              <a:solidFill>
                <a:srgbClr val="7030A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    return;</a:t>
            </a:r>
          </a:p>
          <a:p>
            <a:r>
              <a:rPr lang="en-US" sz="1200" dirty="0">
                <a:solidFill>
                  <a:srgbClr val="7030A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EB5D0-1405-A89C-9697-42D2C024DC5A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D18639-8CD9-BD1A-9EFD-E2B20170283D}"/>
              </a:ext>
            </a:extLst>
          </p:cNvPr>
          <p:cNvSpPr/>
          <p:nvPr/>
        </p:nvSpPr>
        <p:spPr>
          <a:xfrm>
            <a:off x="2428051" y="4243591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F63170-B9B2-A9ED-99A2-9E64B7AE5E34}"/>
              </a:ext>
            </a:extLst>
          </p:cNvPr>
          <p:cNvSpPr txBox="1"/>
          <p:nvPr/>
        </p:nvSpPr>
        <p:spPr>
          <a:xfrm>
            <a:off x="4136676" y="5097467"/>
            <a:ext cx="42832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sp</a:t>
            </a:r>
            <a:endParaRPr lang="en-US" dirty="0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6A31966D-8325-FE7E-F645-09B8198BAF75}"/>
              </a:ext>
            </a:extLst>
          </p:cNvPr>
          <p:cNvSpPr/>
          <p:nvPr/>
        </p:nvSpPr>
        <p:spPr>
          <a:xfrm>
            <a:off x="3786294" y="5217318"/>
            <a:ext cx="354731" cy="12963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15A071-E2E5-54C6-FF31-EECEB4ABC235}"/>
              </a:ext>
            </a:extLst>
          </p:cNvPr>
          <p:cNvSpPr/>
          <p:nvPr/>
        </p:nvSpPr>
        <p:spPr>
          <a:xfrm>
            <a:off x="2426470" y="3938639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oarg6</a:t>
            </a:r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9604C9A8-8992-9F57-2D32-34509316FD9D}"/>
              </a:ext>
            </a:extLst>
          </p:cNvPr>
          <p:cNvSpPr/>
          <p:nvPr/>
        </p:nvSpPr>
        <p:spPr>
          <a:xfrm>
            <a:off x="3800719" y="4803880"/>
            <a:ext cx="354731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D21155-FDC9-F755-C70C-728FB3718987}"/>
              </a:ext>
            </a:extLst>
          </p:cNvPr>
          <p:cNvSpPr txBox="1"/>
          <p:nvPr/>
        </p:nvSpPr>
        <p:spPr>
          <a:xfrm>
            <a:off x="4097336" y="4680595"/>
            <a:ext cx="37702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fp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C3C93C-2873-D440-9E85-57A97EBFF982}"/>
              </a:ext>
            </a:extLst>
          </p:cNvPr>
          <p:cNvSpPr txBox="1"/>
          <p:nvPr/>
        </p:nvSpPr>
        <p:spPr>
          <a:xfrm>
            <a:off x="1951148" y="4212443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7859C7-4D60-1F8B-CAD7-CC1AB1AE685E}"/>
              </a:ext>
            </a:extLst>
          </p:cNvPr>
          <p:cNvSpPr txBox="1"/>
          <p:nvPr/>
        </p:nvSpPr>
        <p:spPr>
          <a:xfrm>
            <a:off x="1991354" y="3923713"/>
            <a:ext cx="47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9B64CD9-72BD-4C41-66B4-14198E1C80E9}"/>
              </a:ext>
            </a:extLst>
          </p:cNvPr>
          <p:cNvSpPr/>
          <p:nvPr/>
        </p:nvSpPr>
        <p:spPr>
          <a:xfrm>
            <a:off x="2439973" y="2134809"/>
            <a:ext cx="1337615" cy="360436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lr</a:t>
            </a:r>
            <a:r>
              <a:rPr lang="en-US" sz="2000" dirty="0"/>
              <a:t> to caller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FAD4D63-BBCD-5F3E-BF32-71AD40C5ACD4}"/>
              </a:ext>
            </a:extLst>
          </p:cNvPr>
          <p:cNvSpPr/>
          <p:nvPr/>
        </p:nvSpPr>
        <p:spPr>
          <a:xfrm>
            <a:off x="2439973" y="2513967"/>
            <a:ext cx="1337615" cy="36043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callers </a:t>
            </a:r>
            <a:r>
              <a:rPr lang="en-US" sz="2000" dirty="0" err="1"/>
              <a:t>fp</a:t>
            </a:r>
            <a:endParaRPr lang="en-US" sz="2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171CFC8-C336-4FFB-F2CA-4065A08D2B30}"/>
              </a:ext>
            </a:extLst>
          </p:cNvPr>
          <p:cNvSpPr/>
          <p:nvPr/>
        </p:nvSpPr>
        <p:spPr>
          <a:xfrm>
            <a:off x="2445715" y="2865547"/>
            <a:ext cx="1337470" cy="36043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i</a:t>
            </a:r>
            <a:endParaRPr lang="en-US" sz="20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D66E8D9-6137-EC44-0198-6FD9F0D53DDB}"/>
              </a:ext>
            </a:extLst>
          </p:cNvPr>
          <p:cNvSpPr/>
          <p:nvPr/>
        </p:nvSpPr>
        <p:spPr>
          <a:xfrm>
            <a:off x="2441832" y="3241529"/>
            <a:ext cx="1337470" cy="360436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(*pf)()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B436501-10D6-B52B-A857-B1C611C4AF45}"/>
              </a:ext>
            </a:extLst>
          </p:cNvPr>
          <p:cNvSpPr/>
          <p:nvPr/>
        </p:nvSpPr>
        <p:spPr>
          <a:xfrm>
            <a:off x="2428051" y="3609836"/>
            <a:ext cx="1375959" cy="3353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AAFF63F-AE19-E062-99AC-9A9438993A7A}"/>
              </a:ext>
            </a:extLst>
          </p:cNvPr>
          <p:cNvCxnSpPr>
            <a:cxnSpLocks/>
          </p:cNvCxnSpPr>
          <p:nvPr/>
        </p:nvCxnSpPr>
        <p:spPr>
          <a:xfrm>
            <a:off x="1929784" y="4237927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7FC0105-EC5A-5715-DB55-318C1BD151D1}"/>
              </a:ext>
            </a:extLst>
          </p:cNvPr>
          <p:cNvSpPr txBox="1"/>
          <p:nvPr/>
        </p:nvSpPr>
        <p:spPr>
          <a:xfrm>
            <a:off x="609254" y="4581775"/>
            <a:ext cx="83869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testp</a:t>
            </a:r>
            <a:r>
              <a:rPr lang="en-US" dirty="0">
                <a:solidFill>
                  <a:schemeClr val="accent1"/>
                </a:solidFill>
              </a:rPr>
              <a:t>()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AB9B31B-128D-64A9-0DDE-2222FFE04F48}"/>
              </a:ext>
            </a:extLst>
          </p:cNvPr>
          <p:cNvCxnSpPr>
            <a:cxnSpLocks/>
          </p:cNvCxnSpPr>
          <p:nvPr/>
        </p:nvCxnSpPr>
        <p:spPr>
          <a:xfrm>
            <a:off x="1906165" y="4546783"/>
            <a:ext cx="563321" cy="0"/>
          </a:xfrm>
          <a:prstGeom prst="line">
            <a:avLst/>
          </a:prstGeom>
          <a:solidFill>
            <a:schemeClr val="accent5"/>
          </a:solidFill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ADDA36E-95A4-81D2-B3DC-46B0B154639B}"/>
              </a:ext>
            </a:extLst>
          </p:cNvPr>
          <p:cNvSpPr/>
          <p:nvPr/>
        </p:nvSpPr>
        <p:spPr>
          <a:xfrm>
            <a:off x="2447837" y="4562300"/>
            <a:ext cx="1337615" cy="360436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 </a:t>
            </a:r>
            <a:r>
              <a:rPr lang="en-US" sz="2000" dirty="0" err="1"/>
              <a:t>lr</a:t>
            </a:r>
            <a:r>
              <a:rPr lang="en-US" sz="2000" dirty="0"/>
              <a:t> to main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8916EA-9B24-A708-BEB7-8C972E7D4D97}"/>
              </a:ext>
            </a:extLst>
          </p:cNvPr>
          <p:cNvSpPr/>
          <p:nvPr/>
        </p:nvSpPr>
        <p:spPr>
          <a:xfrm>
            <a:off x="2447837" y="4941458"/>
            <a:ext cx="1337615" cy="36043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main's </a:t>
            </a:r>
            <a:r>
              <a:rPr lang="en-US" sz="2000" dirty="0" err="1"/>
              <a:t>fp</a:t>
            </a:r>
            <a:endParaRPr lang="en-US" sz="2000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0805A52-5134-31A1-369A-581A38D518A8}"/>
              </a:ext>
            </a:extLst>
          </p:cNvPr>
          <p:cNvGraphicFramePr>
            <a:graphicFrameLocks/>
          </p:cNvGraphicFramePr>
          <p:nvPr/>
        </p:nvGraphicFramePr>
        <p:xfrm>
          <a:off x="284586" y="5577115"/>
          <a:ext cx="11325524" cy="118481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566020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373913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629381">
                  <a:extLst>
                    <a:ext uri="{9D8B030D-6E8A-4147-A177-3AD203B41FA5}">
                      <a16:colId xmlns:a16="http://schemas.microsoft.com/office/drawing/2014/main" val="2822646746"/>
                    </a:ext>
                  </a:extLst>
                </a:gridCol>
                <a:gridCol w="2878105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878105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4071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Argument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distance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Address on 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2654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*</a:t>
                      </a:r>
                      <a:r>
                        <a:rPr lang="en-US" sz="16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1600" b="0" dirty="0">
                        <a:solidFill>
                          <a:schemeClr val="accent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ARG6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4423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(*</a:t>
                      </a:r>
                      <a:r>
                        <a:rPr lang="en-US" sz="16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rgbClr val="2C895B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r0, 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6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sz="1600" b="0" dirty="0">
                          <a:solidFill>
                            <a:schemeClr val="accent5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ARG5</a:t>
                      </a:r>
                      <a:r>
                        <a:rPr lang="en-US" sz="16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69026146"/>
                  </a:ext>
                </a:extLst>
              </a:tr>
            </a:tbl>
          </a:graphicData>
        </a:graphic>
      </p:graphicFrame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8BBAAADA-B3B3-0FE4-C756-846D00676D56}"/>
              </a:ext>
            </a:extLst>
          </p:cNvPr>
          <p:cNvSpPr/>
          <p:nvPr/>
        </p:nvSpPr>
        <p:spPr bwMode="auto">
          <a:xfrm>
            <a:off x="6096000" y="215741"/>
            <a:ext cx="6096000" cy="5193983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FP_OFF, 20</a:t>
            </a:r>
          </a:p>
          <a:p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    ARG6,   8</a:t>
            </a:r>
          </a:p>
          <a:p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    .</a:t>
            </a:r>
            <a:r>
              <a:rPr lang="en-US" sz="1400" dirty="0" err="1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equ</a:t>
            </a:r>
            <a:r>
              <a:rPr lang="en-US" sz="1400" dirty="0">
                <a:solidFill>
                  <a:srgbClr val="0070C0"/>
                </a:solidFill>
                <a:effectLst/>
                <a:latin typeface="Menlo" panose="020B0609030804020204" pitchFamily="49" charset="0"/>
              </a:rPr>
              <a:t>    ARG5,   4</a:t>
            </a:r>
          </a:p>
          <a:p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testp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push    {r4-r7,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  <a:b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r4, r2          // save l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r5, r3          // save m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r6, [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ARG5]  // load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r7, [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ARG6]  // load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blx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r6              // r0 =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(j, k)</a:t>
            </a:r>
          </a:p>
          <a:p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r1, r5          //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2 saved m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r5, r0          // save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return value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mov     r0, r4          //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1 saved l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blx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    r6              // r0 =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(l, m)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add     r0, r0, r5      //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l,m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+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j,k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str     r0, [r7]        // store sum to *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b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sub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FP_OFF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pop     {r4-r7,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bx      </a:t>
            </a:r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lr</a:t>
            </a:r>
            <a:endParaRPr lang="en-US" sz="14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9C6344-6DCD-31D6-0236-E8AD7798ED6E}"/>
              </a:ext>
            </a:extLst>
          </p:cNvPr>
          <p:cNvSpPr txBox="1"/>
          <p:nvPr/>
        </p:nvSpPr>
        <p:spPr>
          <a:xfrm>
            <a:off x="588899" y="3078789"/>
            <a:ext cx="90281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main() </a:t>
            </a:r>
          </a:p>
          <a:p>
            <a:r>
              <a:rPr lang="en-US" dirty="0">
                <a:solidFill>
                  <a:schemeClr val="accent1"/>
                </a:solidFill>
              </a:rPr>
              <a:t>stack</a:t>
            </a: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E20DDBA7-671C-FAEC-1557-68561ED2F75B}"/>
              </a:ext>
            </a:extLst>
          </p:cNvPr>
          <p:cNvSpPr/>
          <p:nvPr/>
        </p:nvSpPr>
        <p:spPr>
          <a:xfrm>
            <a:off x="1503944" y="2196173"/>
            <a:ext cx="478132" cy="2381119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3A6F7DE6-43F6-8441-5D2A-E8C5EB8741D8}"/>
              </a:ext>
            </a:extLst>
          </p:cNvPr>
          <p:cNvSpPr/>
          <p:nvPr/>
        </p:nvSpPr>
        <p:spPr>
          <a:xfrm>
            <a:off x="1484916" y="4571776"/>
            <a:ext cx="478132" cy="71844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0ABC4A-A99E-81FA-D1EC-08834B700A17}"/>
              </a:ext>
            </a:extLst>
          </p:cNvPr>
          <p:cNvSpPr txBox="1"/>
          <p:nvPr/>
        </p:nvSpPr>
        <p:spPr>
          <a:xfrm>
            <a:off x="642518" y="492613"/>
            <a:ext cx="5258171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arg1       arg2     arg3	    arg4	       arg5		  arg6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F1A224-3E89-9D68-5130-92A0D0536D84}"/>
              </a:ext>
            </a:extLst>
          </p:cNvPr>
          <p:cNvSpPr txBox="1"/>
          <p:nvPr/>
        </p:nvSpPr>
        <p:spPr>
          <a:xfrm>
            <a:off x="1253102" y="1666654"/>
            <a:ext cx="332655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short circuit: make this call first</a:t>
            </a:r>
          </a:p>
        </p:txBody>
      </p:sp>
      <p:sp>
        <p:nvSpPr>
          <p:cNvPr id="21" name="Up Arrow 20">
            <a:extLst>
              <a:ext uri="{FF2B5EF4-FFF2-40B4-BE49-F238E27FC236}">
                <a16:creationId xmlns:a16="http://schemas.microsoft.com/office/drawing/2014/main" id="{98ACEE95-A457-5FAE-F2E6-428F42AB46F7}"/>
              </a:ext>
            </a:extLst>
          </p:cNvPr>
          <p:cNvSpPr/>
          <p:nvPr/>
        </p:nvSpPr>
        <p:spPr>
          <a:xfrm>
            <a:off x="1248173" y="1478276"/>
            <a:ext cx="153113" cy="17719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0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75C54C-5AB2-324E-BB21-95F8E99D9B8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63865" y="723995"/>
            <a:ext cx="6700872" cy="5558878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dirty="0"/>
              <a:t>Space for local variables is allocated on the </a:t>
            </a:r>
            <a:r>
              <a:rPr lang="en-US" sz="1800" dirty="0">
                <a:solidFill>
                  <a:srgbClr val="0070C0"/>
                </a:solidFill>
              </a:rPr>
              <a:t>stack right below the lowest pushed register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</a:rPr>
              <a:t>Move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chemeClr val="accent6"/>
                </a:solidFill>
              </a:rPr>
              <a:t>the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sp</a:t>
            </a:r>
            <a:r>
              <a:rPr lang="en-US" sz="1800" dirty="0">
                <a:solidFill>
                  <a:srgbClr val="FF0000"/>
                </a:solidFill>
              </a:rPr>
              <a:t> towards low memory</a:t>
            </a:r>
            <a:r>
              <a:rPr lang="en-US" sz="1800" dirty="0">
                <a:solidFill>
                  <a:srgbClr val="0070C0"/>
                </a:solidFill>
              </a:rPr>
              <a:t> by </a:t>
            </a:r>
            <a:r>
              <a:rPr lang="en-US" sz="1800" dirty="0">
                <a:solidFill>
                  <a:srgbClr val="2C895B"/>
                </a:solidFill>
              </a:rPr>
              <a:t>the total size of all local variables </a:t>
            </a:r>
            <a:r>
              <a:rPr lang="en-US" sz="1800" dirty="0">
                <a:solidFill>
                  <a:srgbClr val="00B050"/>
                </a:solidFill>
              </a:rPr>
              <a:t>in bytes </a:t>
            </a:r>
            <a:r>
              <a:rPr lang="en-US" sz="1800" b="1" dirty="0">
                <a:solidFill>
                  <a:srgbClr val="00B050"/>
                </a:solidFill>
              </a:rPr>
              <a:t>plus</a:t>
            </a:r>
            <a:r>
              <a:rPr lang="en-US" sz="1800" dirty="0">
                <a:solidFill>
                  <a:srgbClr val="00B050"/>
                </a:solidFill>
              </a:rPr>
              <a:t> </a:t>
            </a:r>
            <a:r>
              <a:rPr lang="en-US" sz="1800" b="1" dirty="0">
                <a:solidFill>
                  <a:srgbClr val="00B050"/>
                </a:solidFill>
              </a:rPr>
              <a:t>padding</a:t>
            </a:r>
            <a:endParaRPr lang="en-US" sz="1800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accent1"/>
                </a:solidFill>
              </a:rPr>
              <a:t>	FRMADD</a:t>
            </a:r>
            <a:r>
              <a:rPr lang="en-US" sz="1800" dirty="0"/>
              <a:t> = total local var space (bytes) + padding</a:t>
            </a:r>
            <a:endParaRPr lang="en-US" sz="1800" dirty="0">
              <a:solidFill>
                <a:srgbClr val="0070C0"/>
              </a:solidFill>
            </a:endParaRPr>
          </a:p>
          <a:p>
            <a:r>
              <a:rPr lang="en-US" sz="1800" dirty="0"/>
              <a:t>Allocate the space after the register push by</a:t>
            </a:r>
          </a:p>
          <a:p>
            <a:pPr marL="354012" lvl="1" indent="0">
              <a:buNone/>
            </a:pPr>
            <a:r>
              <a:rPr lang="en-US" sz="1800" dirty="0"/>
              <a:t>	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  </a:t>
            </a:r>
            <a:r>
              <a:rPr lang="en-US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8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800" b="1" dirty="0">
                <a:solidFill>
                  <a:schemeClr val="accent1"/>
                </a:solidFill>
              </a:rPr>
              <a:t>Requirement: </a:t>
            </a:r>
            <a:r>
              <a:rPr lang="en-US" sz="1800" dirty="0"/>
              <a:t>on function entry, </a:t>
            </a:r>
            <a:r>
              <a:rPr lang="en-US" sz="1800" dirty="0" err="1">
                <a:solidFill>
                  <a:srgbClr val="0070C0"/>
                </a:solidFill>
              </a:rPr>
              <a:t>sp</a:t>
            </a:r>
            <a:r>
              <a:rPr lang="en-US" sz="1800" dirty="0">
                <a:solidFill>
                  <a:srgbClr val="0070C0"/>
                </a:solidFill>
              </a:rPr>
              <a:t> is always 8-byte aligned</a:t>
            </a:r>
          </a:p>
          <a:p>
            <a:pPr marL="354012" lvl="1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sp</a:t>
            </a:r>
            <a:r>
              <a:rPr lang="en-US" sz="1800" dirty="0"/>
              <a:t> % 8 == 0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rgbClr val="0070C0"/>
                </a:solidFill>
              </a:rPr>
              <a:t>Padding (as required):</a:t>
            </a:r>
            <a:endParaRPr lang="en-US" sz="1800" dirty="0">
              <a:solidFill>
                <a:srgbClr val="00B050"/>
              </a:solidFill>
            </a:endParaRPr>
          </a:p>
          <a:p>
            <a:pPr marL="696912" lvl="1" indent="-342900">
              <a:buFont typeface="+mj-lt"/>
              <a:buAutoNum type="arabicPeriod"/>
            </a:pPr>
            <a:r>
              <a:rPr lang="en-US" sz="1800" dirty="0"/>
              <a:t>Additional space between variables on the stack to meet memory alignment requirements </a:t>
            </a:r>
          </a:p>
          <a:p>
            <a:pPr marL="696912" lvl="1" indent="-342900">
              <a:buFont typeface="+mj-lt"/>
              <a:buAutoNum type="arabicPeriod"/>
            </a:pPr>
            <a:r>
              <a:rPr lang="en-US" sz="1800" dirty="0"/>
              <a:t>Additional space so the frame size is evenly divisible by 8</a:t>
            </a:r>
          </a:p>
          <a:p>
            <a:pPr>
              <a:lnSpc>
                <a:spcPct val="100000"/>
              </a:lnSpc>
            </a:pPr>
            <a:r>
              <a:rPr lang="en-US" sz="1800" dirty="0" err="1">
                <a:solidFill>
                  <a:srgbClr val="7030A0"/>
                </a:solidFill>
              </a:rPr>
              <a:t>fp</a:t>
            </a:r>
            <a:r>
              <a:rPr lang="en-US" sz="1800" dirty="0">
                <a:solidFill>
                  <a:srgbClr val="7030A0"/>
                </a:solidFill>
              </a:rPr>
              <a:t> (frame pointer) </a:t>
            </a:r>
            <a:r>
              <a:rPr lang="en-US" sz="1800" dirty="0">
                <a:solidFill>
                  <a:schemeClr val="accent1"/>
                </a:solidFill>
              </a:rPr>
              <a:t>is </a:t>
            </a:r>
            <a:r>
              <a:rPr lang="en-US" sz="1800" dirty="0">
                <a:solidFill>
                  <a:schemeClr val="accent6"/>
                </a:solidFill>
              </a:rPr>
              <a:t>used as a </a:t>
            </a:r>
            <a:r>
              <a:rPr lang="en-US" sz="1800" b="1" dirty="0">
                <a:solidFill>
                  <a:srgbClr val="F3753F"/>
                </a:solidFill>
              </a:rPr>
              <a:t>pointer (base register)</a:t>
            </a:r>
            <a:r>
              <a:rPr lang="en-US" sz="1800" dirty="0">
                <a:solidFill>
                  <a:srgbClr val="F3753F"/>
                </a:solidFill>
              </a:rPr>
              <a:t> </a:t>
            </a:r>
            <a:r>
              <a:rPr lang="en-US" sz="1800" dirty="0">
                <a:solidFill>
                  <a:schemeClr val="accent1"/>
                </a:solidFill>
              </a:rPr>
              <a:t>to </a:t>
            </a:r>
            <a:r>
              <a:rPr lang="en-US" sz="1800" dirty="0">
                <a:solidFill>
                  <a:srgbClr val="2C895B"/>
                </a:solidFill>
              </a:rPr>
              <a:t>access all stack variables</a:t>
            </a:r>
            <a:r>
              <a:rPr lang="en-US" sz="1800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/>
                </a:solidFill>
                <a:cs typeface="Consolas" panose="020B0609020204030204" pitchFamily="49" charset="0"/>
              </a:rPr>
              <a:t>– later slides</a:t>
            </a:r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FBE076-285C-3145-846C-FCFC2692F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75" y="190015"/>
            <a:ext cx="8370311" cy="389202"/>
          </a:xfrm>
        </p:spPr>
        <p:txBody>
          <a:bodyPr/>
          <a:lstStyle/>
          <a:p>
            <a:r>
              <a:rPr lang="en-US" sz="2800" dirty="0"/>
              <a:t>Allocating Space For Locals on the Stack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91CCE08-4B8F-0B49-90AB-E3A560CCAF77}"/>
              </a:ext>
            </a:extLst>
          </p:cNvPr>
          <p:cNvSpPr/>
          <p:nvPr/>
        </p:nvSpPr>
        <p:spPr>
          <a:xfrm>
            <a:off x="7233231" y="791312"/>
            <a:ext cx="4694547" cy="52753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4CEACB2-C2A9-3741-A104-B797E0A49D93}"/>
              </a:ext>
            </a:extLst>
          </p:cNvPr>
          <p:cNvGrpSpPr/>
          <p:nvPr/>
        </p:nvGrpSpPr>
        <p:grpSpPr>
          <a:xfrm>
            <a:off x="10942754" y="5135367"/>
            <a:ext cx="1359719" cy="369333"/>
            <a:chOff x="7366831" y="6193200"/>
            <a:chExt cx="1040433" cy="222127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49EB283-6062-A944-87FE-866AF4A7DF21}"/>
                </a:ext>
              </a:extLst>
            </p:cNvPr>
            <p:cNvSpPr txBox="1"/>
            <p:nvPr/>
          </p:nvSpPr>
          <p:spPr>
            <a:xfrm>
              <a:off x="7743432" y="6193200"/>
              <a:ext cx="663832" cy="2221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sp</a:t>
              </a:r>
              <a:endPara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5" name="Left Arrow 54">
              <a:extLst>
                <a:ext uri="{FF2B5EF4-FFF2-40B4-BE49-F238E27FC236}">
                  <a16:creationId xmlns:a16="http://schemas.microsoft.com/office/drawing/2014/main" id="{A9D5129C-A61F-0744-B465-720EC8EBD1EB}"/>
                </a:ext>
              </a:extLst>
            </p:cNvPr>
            <p:cNvSpPr/>
            <p:nvPr/>
          </p:nvSpPr>
          <p:spPr>
            <a:xfrm>
              <a:off x="7366831" y="6256232"/>
              <a:ext cx="385932" cy="14970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F48207DA-74C2-C34B-94E0-6E479B4752CA}"/>
              </a:ext>
            </a:extLst>
          </p:cNvPr>
          <p:cNvSpPr/>
          <p:nvPr/>
        </p:nvSpPr>
        <p:spPr>
          <a:xfrm>
            <a:off x="9114551" y="804564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B490346-9458-D845-A2EB-A7823A9C9D76}"/>
              </a:ext>
            </a:extLst>
          </p:cNvPr>
          <p:cNvSpPr/>
          <p:nvPr/>
        </p:nvSpPr>
        <p:spPr>
          <a:xfrm>
            <a:off x="9114551" y="1314302"/>
            <a:ext cx="1798210" cy="518910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to caller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C2C8D33-277F-0843-80C0-586D0F296299}"/>
              </a:ext>
            </a:extLst>
          </p:cNvPr>
          <p:cNvSpPr/>
          <p:nvPr/>
        </p:nvSpPr>
        <p:spPr>
          <a:xfrm>
            <a:off x="9114551" y="1825650"/>
            <a:ext cx="1798210" cy="518910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callers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C4E5541-3D9C-5748-AED1-92233496AAAB}"/>
              </a:ext>
            </a:extLst>
          </p:cNvPr>
          <p:cNvGrpSpPr/>
          <p:nvPr/>
        </p:nvGrpSpPr>
        <p:grpSpPr>
          <a:xfrm>
            <a:off x="10935455" y="1606119"/>
            <a:ext cx="1038042" cy="525554"/>
            <a:chOff x="7610503" y="1208030"/>
            <a:chExt cx="794292" cy="316083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146EC34-5AD6-0A44-B306-6BCA1930041E}"/>
                </a:ext>
              </a:extLst>
            </p:cNvPr>
            <p:cNvSpPr txBox="1"/>
            <p:nvPr/>
          </p:nvSpPr>
          <p:spPr>
            <a:xfrm>
              <a:off x="7946277" y="1208030"/>
              <a:ext cx="458518" cy="316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</a:t>
              </a:r>
              <a:endParaRPr lang="en-US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3" name="Left Arrow 52">
              <a:extLst>
                <a:ext uri="{FF2B5EF4-FFF2-40B4-BE49-F238E27FC236}">
                  <a16:creationId xmlns:a16="http://schemas.microsoft.com/office/drawing/2014/main" id="{B173577B-6464-9A40-8DEB-51BE82C47F3B}"/>
                </a:ext>
              </a:extLst>
            </p:cNvPr>
            <p:cNvSpPr/>
            <p:nvPr/>
          </p:nvSpPr>
          <p:spPr>
            <a:xfrm>
              <a:off x="7610503" y="1238947"/>
              <a:ext cx="385932" cy="14970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D6DF84E5-44D2-904E-9E63-DAECBE2EA35B}"/>
              </a:ext>
            </a:extLst>
          </p:cNvPr>
          <p:cNvSpPr/>
          <p:nvPr/>
        </p:nvSpPr>
        <p:spPr>
          <a:xfrm>
            <a:off x="9122796" y="3407368"/>
            <a:ext cx="1798210" cy="196287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variables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5CEC3B7-4F43-6648-AD5D-2E4F40DC963F}"/>
              </a:ext>
            </a:extLst>
          </p:cNvPr>
          <p:cNvSpPr txBox="1"/>
          <p:nvPr/>
        </p:nvSpPr>
        <p:spPr>
          <a:xfrm rot="16200000">
            <a:off x="10586716" y="3883479"/>
            <a:ext cx="1798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local space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9EEBCA5-ED82-3F4D-984C-A9530B0EFC40}"/>
              </a:ext>
            </a:extLst>
          </p:cNvPr>
          <p:cNvGrpSpPr/>
          <p:nvPr/>
        </p:nvGrpSpPr>
        <p:grpSpPr>
          <a:xfrm>
            <a:off x="11228058" y="1861339"/>
            <a:ext cx="338554" cy="1559996"/>
            <a:chOff x="4732365" y="3840052"/>
            <a:chExt cx="272534" cy="1096283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C219DAA-5B8E-0C44-9D3B-340C2AE588B5}"/>
                </a:ext>
              </a:extLst>
            </p:cNvPr>
            <p:cNvCxnSpPr>
              <a:cxnSpLocks/>
            </p:cNvCxnSpPr>
            <p:nvPr/>
          </p:nvCxnSpPr>
          <p:spPr>
            <a:xfrm>
              <a:off x="4758476" y="3840052"/>
              <a:ext cx="0" cy="1096283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9C178CF-B323-2C40-B5CF-46AD69B15818}"/>
                </a:ext>
              </a:extLst>
            </p:cNvPr>
            <p:cNvSpPr txBox="1"/>
            <p:nvPr/>
          </p:nvSpPr>
          <p:spPr>
            <a:xfrm rot="16200000">
              <a:off x="4561153" y="4152285"/>
              <a:ext cx="614957" cy="272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FP_OFF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68519BD2-E5DF-B545-B51D-2939DA81D1A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8E3A5B-30EC-E74B-8A16-F0447A3F22EB}"/>
              </a:ext>
            </a:extLst>
          </p:cNvPr>
          <p:cNvSpPr/>
          <p:nvPr/>
        </p:nvSpPr>
        <p:spPr>
          <a:xfrm>
            <a:off x="9114551" y="2886598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register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A839297-F04B-FBD4-CE20-C38D3D7E565B}"/>
              </a:ext>
            </a:extLst>
          </p:cNvPr>
          <p:cNvSpPr/>
          <p:nvPr/>
        </p:nvSpPr>
        <p:spPr>
          <a:xfrm>
            <a:off x="9117519" y="2362873"/>
            <a:ext cx="1798210" cy="518910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saved register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46C5050-232B-6023-169B-FF0EC90CDEEA}"/>
              </a:ext>
            </a:extLst>
          </p:cNvPr>
          <p:cNvCxnSpPr/>
          <p:nvPr/>
        </p:nvCxnSpPr>
        <p:spPr>
          <a:xfrm>
            <a:off x="10935455" y="3400752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EAD8A9-EA62-441E-A108-6A9C49EF7A86}"/>
              </a:ext>
            </a:extLst>
          </p:cNvPr>
          <p:cNvCxnSpPr>
            <a:cxnSpLocks/>
          </p:cNvCxnSpPr>
          <p:nvPr/>
        </p:nvCxnSpPr>
        <p:spPr>
          <a:xfrm flipH="1">
            <a:off x="11249618" y="3421333"/>
            <a:ext cx="10879" cy="1899015"/>
          </a:xfrm>
          <a:prstGeom prst="straightConnector1">
            <a:avLst/>
          </a:prstGeom>
          <a:ln w="254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7B78847-BD65-B47C-DAD6-966CB7CABDBC}"/>
              </a:ext>
            </a:extLst>
          </p:cNvPr>
          <p:cNvCxnSpPr/>
          <p:nvPr/>
        </p:nvCxnSpPr>
        <p:spPr>
          <a:xfrm>
            <a:off x="8305277" y="3407719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DBFCA14-3B5C-066D-9CA2-7CE32F12B1B0}"/>
              </a:ext>
            </a:extLst>
          </p:cNvPr>
          <p:cNvGrpSpPr/>
          <p:nvPr/>
        </p:nvGrpSpPr>
        <p:grpSpPr>
          <a:xfrm>
            <a:off x="8025675" y="3417834"/>
            <a:ext cx="863436" cy="1936317"/>
            <a:chOff x="4100653" y="4156275"/>
            <a:chExt cx="695059" cy="1360742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2B581A6-4EB2-6DAB-4459-3F37345C9660}"/>
                </a:ext>
              </a:extLst>
            </p:cNvPr>
            <p:cNvCxnSpPr>
              <a:cxnSpLocks/>
            </p:cNvCxnSpPr>
            <p:nvPr/>
          </p:nvCxnSpPr>
          <p:spPr>
            <a:xfrm>
              <a:off x="4795712" y="4156275"/>
              <a:ext cx="0" cy="1360742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C2E23B0-2849-8D28-B449-4D80C3EB512A}"/>
                </a:ext>
              </a:extLst>
            </p:cNvPr>
            <p:cNvSpPr txBox="1"/>
            <p:nvPr/>
          </p:nvSpPr>
          <p:spPr>
            <a:xfrm rot="16200000">
              <a:off x="3868735" y="4448348"/>
              <a:ext cx="1132781" cy="6689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FRMADD=</a:t>
              </a:r>
            </a:p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Local Space (bytes)</a:t>
              </a:r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A4680CF-6A6C-8200-5D19-6DF88A781DA9}"/>
              </a:ext>
            </a:extLst>
          </p:cNvPr>
          <p:cNvCxnSpPr>
            <a:cxnSpLocks/>
          </p:cNvCxnSpPr>
          <p:nvPr/>
        </p:nvCxnSpPr>
        <p:spPr>
          <a:xfrm>
            <a:off x="7638584" y="5354151"/>
            <a:ext cx="1505961" cy="104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FE1492A-9CA6-0332-82DE-B996D7B6848F}"/>
              </a:ext>
            </a:extLst>
          </p:cNvPr>
          <p:cNvCxnSpPr>
            <a:cxnSpLocks/>
          </p:cNvCxnSpPr>
          <p:nvPr/>
        </p:nvCxnSpPr>
        <p:spPr>
          <a:xfrm>
            <a:off x="7638584" y="1310905"/>
            <a:ext cx="1505961" cy="104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CD8783B-2CFE-0AF4-15DC-9399545D368A}"/>
              </a:ext>
            </a:extLst>
          </p:cNvPr>
          <p:cNvGrpSpPr/>
          <p:nvPr/>
        </p:nvGrpSpPr>
        <p:grpSpPr>
          <a:xfrm>
            <a:off x="7545396" y="1306175"/>
            <a:ext cx="375316" cy="4058442"/>
            <a:chOff x="4493585" y="4156275"/>
            <a:chExt cx="302127" cy="2852060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6185002-274B-E62D-2219-885B5D432EC4}"/>
                </a:ext>
              </a:extLst>
            </p:cNvPr>
            <p:cNvCxnSpPr>
              <a:cxnSpLocks/>
            </p:cNvCxnSpPr>
            <p:nvPr/>
          </p:nvCxnSpPr>
          <p:spPr>
            <a:xfrm>
              <a:off x="4795712" y="4156275"/>
              <a:ext cx="0" cy="2852060"/>
            </a:xfrm>
            <a:prstGeom prst="straightConnector1">
              <a:avLst/>
            </a:prstGeom>
            <a:ln w="25400"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47A98C0-A03B-6404-CB6A-965BF9F57F4D}"/>
                </a:ext>
              </a:extLst>
            </p:cNvPr>
            <p:cNvSpPr txBox="1"/>
            <p:nvPr/>
          </p:nvSpPr>
          <p:spPr>
            <a:xfrm rot="16200000">
              <a:off x="3644252" y="5420382"/>
              <a:ext cx="1971199" cy="2725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7030A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Total size % 8 == 0</a:t>
              </a:r>
            </a:p>
          </p:txBody>
        </p:sp>
      </p:grpSp>
      <p:sp>
        <p:nvSpPr>
          <p:cNvPr id="42" name="Down Arrow 41">
            <a:extLst>
              <a:ext uri="{FF2B5EF4-FFF2-40B4-BE49-F238E27FC236}">
                <a16:creationId xmlns:a16="http://schemas.microsoft.com/office/drawing/2014/main" id="{0E6E115F-8AEB-2E06-E224-A9577CC0D030}"/>
              </a:ext>
            </a:extLst>
          </p:cNvPr>
          <p:cNvSpPr/>
          <p:nvPr/>
        </p:nvSpPr>
        <p:spPr>
          <a:xfrm>
            <a:off x="9754419" y="5455687"/>
            <a:ext cx="518474" cy="5255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76C0B3-8454-2CA0-B718-832E2A36D317}"/>
              </a:ext>
            </a:extLst>
          </p:cNvPr>
          <p:cNvSpPr txBox="1"/>
          <p:nvPr/>
        </p:nvSpPr>
        <p:spPr>
          <a:xfrm>
            <a:off x="8332800" y="5497839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grows down</a:t>
            </a:r>
          </a:p>
        </p:txBody>
      </p:sp>
    </p:spTree>
    <p:extLst>
      <p:ext uri="{BB962C8B-B14F-4D97-AF65-F5344CB8AC3E}">
        <p14:creationId xmlns:p14="http://schemas.microsoft.com/office/powerpoint/2010/main" val="249000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4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BC09-BCD8-2380-5DF2-A4A3F88BC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</a:t>
            </a:r>
          </a:p>
        </p:txBody>
      </p:sp>
    </p:spTree>
    <p:extLst>
      <p:ext uri="{BB962C8B-B14F-4D97-AF65-F5344CB8AC3E}">
        <p14:creationId xmlns:p14="http://schemas.microsoft.com/office/powerpoint/2010/main" val="27571154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CD002-53E8-DCBC-04A9-5A2D7331B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135731"/>
            <a:ext cx="11251462" cy="398691"/>
          </a:xfrm>
        </p:spPr>
        <p:txBody>
          <a:bodyPr/>
          <a:lstStyle/>
          <a:p>
            <a:r>
              <a:rPr lang="en-US" dirty="0"/>
              <a:t>By following the saved </a:t>
            </a:r>
            <a:r>
              <a:rPr lang="en-US" dirty="0" err="1"/>
              <a:t>fp</a:t>
            </a:r>
            <a:r>
              <a:rPr lang="en-US" dirty="0"/>
              <a:t>, you can find each stack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09F6C-7DEB-E43D-20FA-B1D4C78947B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649917" y="6362178"/>
            <a:ext cx="3527288" cy="443544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/>
              <a:t>How </a:t>
            </a:r>
            <a:r>
              <a:rPr lang="en-US" dirty="0" err="1"/>
              <a:t>gdb</a:t>
            </a:r>
            <a:r>
              <a:rPr lang="en-US" dirty="0"/>
              <a:t> finds stack frames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04955BA-133E-F2BC-CD53-B23C14B84CA2}"/>
              </a:ext>
            </a:extLst>
          </p:cNvPr>
          <p:cNvGrpSpPr/>
          <p:nvPr/>
        </p:nvGrpSpPr>
        <p:grpSpPr>
          <a:xfrm>
            <a:off x="3994325" y="774513"/>
            <a:ext cx="1196361" cy="807958"/>
            <a:chOff x="7681193" y="1932227"/>
            <a:chExt cx="1196361" cy="80795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453A2D2-6917-00BC-6C95-6A6A5234D354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17" name="Left Arrow 16">
              <a:extLst>
                <a:ext uri="{FF2B5EF4-FFF2-40B4-BE49-F238E27FC236}">
                  <a16:creationId xmlns:a16="http://schemas.microsoft.com/office/drawing/2014/main" id="{D9630870-9D48-D8E7-AE0B-71B2B4755C7C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EEF47D0-310D-8CC5-1F83-F5328515874B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9" name="Left Arrow 18">
              <a:extLst>
                <a:ext uri="{FF2B5EF4-FFF2-40B4-BE49-F238E27FC236}">
                  <a16:creationId xmlns:a16="http://schemas.microsoft.com/office/drawing/2014/main" id="{01641A1A-AC49-9702-77E1-AD365D9A2E47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63F7C7F9-0543-F633-A70E-AD44F6DE021D}"/>
              </a:ext>
            </a:extLst>
          </p:cNvPr>
          <p:cNvSpPr/>
          <p:nvPr/>
        </p:nvSpPr>
        <p:spPr>
          <a:xfrm>
            <a:off x="2447047" y="747616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EAFB03-3694-0BA1-D1E4-578EA56DD7D4}"/>
              </a:ext>
            </a:extLst>
          </p:cNvPr>
          <p:cNvSpPr/>
          <p:nvPr/>
        </p:nvSpPr>
        <p:spPr>
          <a:xfrm>
            <a:off x="2447047" y="1070498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D69A50-851A-612B-2C0A-DA2E79EA1B9C}"/>
              </a:ext>
            </a:extLst>
          </p:cNvPr>
          <p:cNvSpPr txBox="1"/>
          <p:nvPr/>
        </p:nvSpPr>
        <p:spPr>
          <a:xfrm>
            <a:off x="1335499" y="87503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9D20B2AA-7006-B34B-3137-150E9E128E7C}"/>
              </a:ext>
            </a:extLst>
          </p:cNvPr>
          <p:cNvSpPr/>
          <p:nvPr/>
        </p:nvSpPr>
        <p:spPr>
          <a:xfrm>
            <a:off x="2137933" y="747616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623B579-2531-C2F0-2C07-03F8B767D47A}"/>
              </a:ext>
            </a:extLst>
          </p:cNvPr>
          <p:cNvGrpSpPr/>
          <p:nvPr/>
        </p:nvGrpSpPr>
        <p:grpSpPr>
          <a:xfrm>
            <a:off x="3940847" y="2821347"/>
            <a:ext cx="1196361" cy="807958"/>
            <a:chOff x="7681193" y="1932227"/>
            <a:chExt cx="1196361" cy="807958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9292222C-73F7-5E4E-6957-AC075F746836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98" name="Left Arrow 97">
              <a:extLst>
                <a:ext uri="{FF2B5EF4-FFF2-40B4-BE49-F238E27FC236}">
                  <a16:creationId xmlns:a16="http://schemas.microsoft.com/office/drawing/2014/main" id="{503B7743-73F6-355B-A15A-E2378688D7AE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B58056E-E9F0-38EC-8E89-3C535914BE8D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00" name="Left Arrow 99">
              <a:extLst>
                <a:ext uri="{FF2B5EF4-FFF2-40B4-BE49-F238E27FC236}">
                  <a16:creationId xmlns:a16="http://schemas.microsoft.com/office/drawing/2014/main" id="{29BA0CD6-683C-078C-7E6F-726008DB4C99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87742C1-98DE-BB39-CC04-2AE760B39371}"/>
              </a:ext>
            </a:extLst>
          </p:cNvPr>
          <p:cNvSpPr/>
          <p:nvPr/>
        </p:nvSpPr>
        <p:spPr>
          <a:xfrm>
            <a:off x="2402165" y="2113043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BEB822B-A8C8-D0C6-E765-B6233D277CD9}"/>
              </a:ext>
            </a:extLst>
          </p:cNvPr>
          <p:cNvSpPr/>
          <p:nvPr/>
        </p:nvSpPr>
        <p:spPr>
          <a:xfrm>
            <a:off x="2402165" y="2435925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6134D12-94EE-1616-BBD0-3C830E12153A}"/>
              </a:ext>
            </a:extLst>
          </p:cNvPr>
          <p:cNvSpPr txBox="1"/>
          <p:nvPr/>
        </p:nvSpPr>
        <p:spPr>
          <a:xfrm>
            <a:off x="1290617" y="224046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04" name="Left Brace 103">
            <a:extLst>
              <a:ext uri="{FF2B5EF4-FFF2-40B4-BE49-F238E27FC236}">
                <a16:creationId xmlns:a16="http://schemas.microsoft.com/office/drawing/2014/main" id="{C4A9F511-76CD-84C7-79BA-927C36D61E31}"/>
              </a:ext>
            </a:extLst>
          </p:cNvPr>
          <p:cNvSpPr/>
          <p:nvPr/>
        </p:nvSpPr>
        <p:spPr>
          <a:xfrm>
            <a:off x="2093051" y="2113043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C19869AE-C8C2-556B-A57F-733CA801DFC3}"/>
              </a:ext>
            </a:extLst>
          </p:cNvPr>
          <p:cNvGrpSpPr/>
          <p:nvPr/>
        </p:nvGrpSpPr>
        <p:grpSpPr>
          <a:xfrm>
            <a:off x="1321848" y="2591398"/>
            <a:ext cx="3203588" cy="860368"/>
            <a:chOff x="5054587" y="2352455"/>
            <a:chExt cx="3203588" cy="860368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BEACD520-8E67-33B7-C573-755B1630325D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131" name="Left Brace 130">
              <a:extLst>
                <a:ext uri="{FF2B5EF4-FFF2-40B4-BE49-F238E27FC236}">
                  <a16:creationId xmlns:a16="http://schemas.microsoft.com/office/drawing/2014/main" id="{F53488EB-8BDF-ED6E-DB73-0497E3A8D4ED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BA5F181B-227F-7CEC-2CE6-15A1FA974E12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9DA663FD-D79C-1C1E-BCAD-E0F2A3E92EDF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A248EB7-6430-2442-AF4F-8D1DBFE2E861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2AE0280F-F2FC-DA80-A199-754584A4818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CDA17A69-ECDA-3B85-F86D-3BC08E7BEFCE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63CB7D91-C593-4E79-AB16-96A5D68FECA9}"/>
              </a:ext>
            </a:extLst>
          </p:cNvPr>
          <p:cNvGrpSpPr/>
          <p:nvPr/>
        </p:nvGrpSpPr>
        <p:grpSpPr>
          <a:xfrm>
            <a:off x="9441303" y="6032925"/>
            <a:ext cx="1196361" cy="807958"/>
            <a:chOff x="7681193" y="1932227"/>
            <a:chExt cx="1196361" cy="807958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88D00063-067A-E538-6696-BBE3E4438415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139" name="Left Arrow 138">
              <a:extLst>
                <a:ext uri="{FF2B5EF4-FFF2-40B4-BE49-F238E27FC236}">
                  <a16:creationId xmlns:a16="http://schemas.microsoft.com/office/drawing/2014/main" id="{3C222194-6993-6CA4-CFBC-5E5CFCEE0601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EFA4BF9F-8859-C205-8DD5-7D2A8E16E659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41" name="Left Arrow 140">
              <a:extLst>
                <a:ext uri="{FF2B5EF4-FFF2-40B4-BE49-F238E27FC236}">
                  <a16:creationId xmlns:a16="http://schemas.microsoft.com/office/drawing/2014/main" id="{1F99F65E-F095-BDC9-1A53-230A66F110D9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A68E7C7B-8173-466C-59B1-DC66EBCC6E0E}"/>
              </a:ext>
            </a:extLst>
          </p:cNvPr>
          <p:cNvSpPr/>
          <p:nvPr/>
        </p:nvSpPr>
        <p:spPr>
          <a:xfrm>
            <a:off x="7894025" y="3405847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57210184-FE08-5261-DF38-A446A7BF00BB}"/>
              </a:ext>
            </a:extLst>
          </p:cNvPr>
          <p:cNvSpPr/>
          <p:nvPr/>
        </p:nvSpPr>
        <p:spPr>
          <a:xfrm>
            <a:off x="7894025" y="3728729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3CC119D8-F80F-47B5-074B-B35CBAF5AFAA}"/>
              </a:ext>
            </a:extLst>
          </p:cNvPr>
          <p:cNvSpPr txBox="1"/>
          <p:nvPr/>
        </p:nvSpPr>
        <p:spPr>
          <a:xfrm>
            <a:off x="6782477" y="353326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45" name="Left Brace 144">
            <a:extLst>
              <a:ext uri="{FF2B5EF4-FFF2-40B4-BE49-F238E27FC236}">
                <a16:creationId xmlns:a16="http://schemas.microsoft.com/office/drawing/2014/main" id="{FDF3B860-D919-A7E2-A4CE-170901763A5A}"/>
              </a:ext>
            </a:extLst>
          </p:cNvPr>
          <p:cNvSpPr/>
          <p:nvPr/>
        </p:nvSpPr>
        <p:spPr>
          <a:xfrm>
            <a:off x="7584911" y="3405847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F3974456-9C4A-BF05-891A-FA2FBDCD4100}"/>
              </a:ext>
            </a:extLst>
          </p:cNvPr>
          <p:cNvGrpSpPr/>
          <p:nvPr/>
        </p:nvGrpSpPr>
        <p:grpSpPr>
          <a:xfrm>
            <a:off x="6813708" y="5906010"/>
            <a:ext cx="3203588" cy="772048"/>
            <a:chOff x="5054587" y="4374263"/>
            <a:chExt cx="3203588" cy="772048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6BA4A97E-5E81-44D3-FE47-C7CFC7CBDF00}"/>
                </a:ext>
              </a:extLst>
            </p:cNvPr>
            <p:cNvSpPr/>
            <p:nvPr/>
          </p:nvSpPr>
          <p:spPr>
            <a:xfrm>
              <a:off x="6134904" y="4453812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funcC</a:t>
              </a:r>
              <a:r>
                <a:rPr lang="en-US" dirty="0"/>
                <a:t>()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041DC85F-FF3A-0DC0-F46C-FE8EC2E1AA26}"/>
                </a:ext>
              </a:extLst>
            </p:cNvPr>
            <p:cNvSpPr/>
            <p:nvPr/>
          </p:nvSpPr>
          <p:spPr>
            <a:xfrm>
              <a:off x="6134904" y="4776694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funcC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DB249965-B0DA-9413-AB59-175FBC3ABC62}"/>
                </a:ext>
              </a:extLst>
            </p:cNvPr>
            <p:cNvSpPr txBox="1"/>
            <p:nvPr/>
          </p:nvSpPr>
          <p:spPr>
            <a:xfrm>
              <a:off x="5054587" y="4645765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funcD</a:t>
              </a:r>
              <a:r>
                <a:rPr lang="en-US" dirty="0"/>
                <a:t>()</a:t>
              </a:r>
            </a:p>
          </p:txBody>
        </p:sp>
        <p:sp>
          <p:nvSpPr>
            <p:cNvPr id="150" name="Left Brace 149">
              <a:extLst>
                <a:ext uri="{FF2B5EF4-FFF2-40B4-BE49-F238E27FC236}">
                  <a16:creationId xmlns:a16="http://schemas.microsoft.com/office/drawing/2014/main" id="{7B9679BF-8165-2B96-B5AD-5F58A0109B3D}"/>
                </a:ext>
              </a:extLst>
            </p:cNvPr>
            <p:cNvSpPr/>
            <p:nvPr/>
          </p:nvSpPr>
          <p:spPr>
            <a:xfrm>
              <a:off x="5873371" y="4492800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6C3EE8F8-F2E0-69AF-AB8C-A5C08C62F9DC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4950619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985844FA-0D0E-34C1-A00E-287EA6DD02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4374263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35C4CF4-D528-046F-602B-85D58BA1CBEB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4374263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028A3A28-1B71-08D9-F505-F523F8CBD91A}"/>
              </a:ext>
            </a:extLst>
          </p:cNvPr>
          <p:cNvGrpSpPr/>
          <p:nvPr/>
        </p:nvGrpSpPr>
        <p:grpSpPr>
          <a:xfrm>
            <a:off x="6813708" y="5190339"/>
            <a:ext cx="3203588" cy="846886"/>
            <a:chOff x="5054587" y="3658592"/>
            <a:chExt cx="3203588" cy="846886"/>
          </a:xfrm>
        </p:grpSpPr>
        <p:sp>
          <p:nvSpPr>
            <p:cNvPr id="155" name="Left Brace 154">
              <a:extLst>
                <a:ext uri="{FF2B5EF4-FFF2-40B4-BE49-F238E27FC236}">
                  <a16:creationId xmlns:a16="http://schemas.microsoft.com/office/drawing/2014/main" id="{6624298D-0AC2-1265-DF9B-C3F5648275BC}"/>
                </a:ext>
              </a:extLst>
            </p:cNvPr>
            <p:cNvSpPr/>
            <p:nvPr/>
          </p:nvSpPr>
          <p:spPr>
            <a:xfrm>
              <a:off x="5873371" y="385196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E56703FD-7B0C-0A29-79F0-605068963119}"/>
                </a:ext>
              </a:extLst>
            </p:cNvPr>
            <p:cNvSpPr/>
            <p:nvPr/>
          </p:nvSpPr>
          <p:spPr>
            <a:xfrm>
              <a:off x="6134904" y="381297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6BC35C8F-19AB-6217-7BDA-94D91E666059}"/>
                </a:ext>
              </a:extLst>
            </p:cNvPr>
            <p:cNvSpPr/>
            <p:nvPr/>
          </p:nvSpPr>
          <p:spPr>
            <a:xfrm>
              <a:off x="6134904" y="413586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FuncB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EDF6A936-C430-C8A7-FB70-666DADB8030E}"/>
                </a:ext>
              </a:extLst>
            </p:cNvPr>
            <p:cNvSpPr txBox="1"/>
            <p:nvPr/>
          </p:nvSpPr>
          <p:spPr>
            <a:xfrm>
              <a:off x="5054587" y="400493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funcC</a:t>
              </a:r>
              <a:r>
                <a:rPr lang="en-US" dirty="0"/>
                <a:t>()</a:t>
              </a:r>
            </a:p>
          </p:txBody>
        </p: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8D836AE7-E87C-B312-CF54-FEED859B25B4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4234948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F4AEE6CB-FD10-F97D-97F3-00ABFB873D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658592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75B4E122-3391-0047-7038-5DC77DD0A523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658592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EB3D9EC3-7CAC-59D1-5F06-6CA2B1C11777}"/>
              </a:ext>
            </a:extLst>
          </p:cNvPr>
          <p:cNvGrpSpPr/>
          <p:nvPr/>
        </p:nvGrpSpPr>
        <p:grpSpPr>
          <a:xfrm>
            <a:off x="6813708" y="4532325"/>
            <a:ext cx="3203588" cy="858430"/>
            <a:chOff x="5054587" y="3000578"/>
            <a:chExt cx="3203588" cy="858430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9C8D4305-8C99-AC65-8C7F-A40A887445DB}"/>
                </a:ext>
              </a:extLst>
            </p:cNvPr>
            <p:cNvSpPr/>
            <p:nvPr/>
          </p:nvSpPr>
          <p:spPr>
            <a:xfrm>
              <a:off x="6134904" y="316650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28C4339E-4AD2-E012-1E81-F81F9F495F0C}"/>
                </a:ext>
              </a:extLst>
            </p:cNvPr>
            <p:cNvSpPr/>
            <p:nvPr/>
          </p:nvSpPr>
          <p:spPr>
            <a:xfrm>
              <a:off x="6134904" y="348939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funcA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1A713031-3912-4101-B8B9-9E645A3401C3}"/>
                </a:ext>
              </a:extLst>
            </p:cNvPr>
            <p:cNvSpPr txBox="1"/>
            <p:nvPr/>
          </p:nvSpPr>
          <p:spPr>
            <a:xfrm>
              <a:off x="5054587" y="335846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166" name="Left Brace 165">
              <a:extLst>
                <a:ext uri="{FF2B5EF4-FFF2-40B4-BE49-F238E27FC236}">
                  <a16:creationId xmlns:a16="http://schemas.microsoft.com/office/drawing/2014/main" id="{B179B074-432C-20CF-95B9-5DC72830609A}"/>
                </a:ext>
              </a:extLst>
            </p:cNvPr>
            <p:cNvSpPr/>
            <p:nvPr/>
          </p:nvSpPr>
          <p:spPr>
            <a:xfrm>
              <a:off x="5873371" y="320549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16290117-5871-B0DF-EF66-2EF5596B2A46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3576934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BC551FB3-17BA-2A4E-69B5-A856E46B9E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000578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CF295609-EC5B-74E4-F778-563127ACA5A3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000578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1292EB58-A0F2-1E7F-3DDC-4213D8174079}"/>
              </a:ext>
            </a:extLst>
          </p:cNvPr>
          <p:cNvGrpSpPr/>
          <p:nvPr/>
        </p:nvGrpSpPr>
        <p:grpSpPr>
          <a:xfrm>
            <a:off x="6813708" y="3884202"/>
            <a:ext cx="3203588" cy="860368"/>
            <a:chOff x="5054587" y="2352455"/>
            <a:chExt cx="3203588" cy="860368"/>
          </a:xfrm>
        </p:grpSpPr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3222CE56-FB39-F50D-2D86-83ABF56FDCC5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172" name="Left Brace 171">
              <a:extLst>
                <a:ext uri="{FF2B5EF4-FFF2-40B4-BE49-F238E27FC236}">
                  <a16:creationId xmlns:a16="http://schemas.microsoft.com/office/drawing/2014/main" id="{8479E078-6F96-AA66-E57A-A4575C809FB8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6953B74D-B7F5-914B-4080-0DCD5B96139C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722BC711-B042-F2AB-E401-AE06EA35890A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7965756E-0D85-5AE1-027A-2989BA5359DA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55A11AEF-BF31-301D-898B-942046A2F1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6F1CB2C1-FBDE-6FC8-A0FB-D1BE9CC4E3DE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Rectangle 177">
            <a:extLst>
              <a:ext uri="{FF2B5EF4-FFF2-40B4-BE49-F238E27FC236}">
                <a16:creationId xmlns:a16="http://schemas.microsoft.com/office/drawing/2014/main" id="{01227E57-49A0-A93F-5740-B5271B201063}"/>
              </a:ext>
            </a:extLst>
          </p:cNvPr>
          <p:cNvSpPr/>
          <p:nvPr/>
        </p:nvSpPr>
        <p:spPr>
          <a:xfrm>
            <a:off x="2457576" y="4023538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2B31B47C-45C8-D51F-B907-4EBB74EE7000}"/>
              </a:ext>
            </a:extLst>
          </p:cNvPr>
          <p:cNvSpPr/>
          <p:nvPr/>
        </p:nvSpPr>
        <p:spPr>
          <a:xfrm>
            <a:off x="2457576" y="4346420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99FEE1B-9A21-F5CE-5317-CE9F5FB0606C}"/>
              </a:ext>
            </a:extLst>
          </p:cNvPr>
          <p:cNvSpPr txBox="1"/>
          <p:nvPr/>
        </p:nvSpPr>
        <p:spPr>
          <a:xfrm>
            <a:off x="1346028" y="4150959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181" name="Left Brace 180">
            <a:extLst>
              <a:ext uri="{FF2B5EF4-FFF2-40B4-BE49-F238E27FC236}">
                <a16:creationId xmlns:a16="http://schemas.microsoft.com/office/drawing/2014/main" id="{31959005-7916-78BE-BA60-CFD47BB4B472}"/>
              </a:ext>
            </a:extLst>
          </p:cNvPr>
          <p:cNvSpPr/>
          <p:nvPr/>
        </p:nvSpPr>
        <p:spPr>
          <a:xfrm>
            <a:off x="2148462" y="4023538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E49CCC03-5BC4-FC26-9F5D-1F2DF5F54E06}"/>
              </a:ext>
            </a:extLst>
          </p:cNvPr>
          <p:cNvGrpSpPr/>
          <p:nvPr/>
        </p:nvGrpSpPr>
        <p:grpSpPr>
          <a:xfrm>
            <a:off x="1377259" y="5150016"/>
            <a:ext cx="3203588" cy="858430"/>
            <a:chOff x="5054587" y="3000578"/>
            <a:chExt cx="3203588" cy="858430"/>
          </a:xfrm>
        </p:grpSpPr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F4C3E0BE-C5CD-53AC-1C82-E300CF87D08F}"/>
                </a:ext>
              </a:extLst>
            </p:cNvPr>
            <p:cNvSpPr/>
            <p:nvPr/>
          </p:nvSpPr>
          <p:spPr>
            <a:xfrm>
              <a:off x="6134904" y="316650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8DDB1A1A-E5AF-D627-19CA-80D16E9ACDA0}"/>
                </a:ext>
              </a:extLst>
            </p:cNvPr>
            <p:cNvSpPr/>
            <p:nvPr/>
          </p:nvSpPr>
          <p:spPr>
            <a:xfrm>
              <a:off x="6134904" y="348939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funcA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C7E6680-160C-D1BB-1D45-7EDD6AF44C34}"/>
                </a:ext>
              </a:extLst>
            </p:cNvPr>
            <p:cNvSpPr txBox="1"/>
            <p:nvPr/>
          </p:nvSpPr>
          <p:spPr>
            <a:xfrm>
              <a:off x="5054587" y="335846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186" name="Left Brace 185">
              <a:extLst>
                <a:ext uri="{FF2B5EF4-FFF2-40B4-BE49-F238E27FC236}">
                  <a16:creationId xmlns:a16="http://schemas.microsoft.com/office/drawing/2014/main" id="{A13188A6-3E59-795E-C736-39CE0071882C}"/>
                </a:ext>
              </a:extLst>
            </p:cNvPr>
            <p:cNvSpPr/>
            <p:nvPr/>
          </p:nvSpPr>
          <p:spPr>
            <a:xfrm>
              <a:off x="5873371" y="320549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D2E42370-6C88-4118-5D7D-AD540CF7D55F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3576934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3B627724-95D2-D0BD-245C-F9B64F4D3A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000578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EB59CFC7-589F-0C8E-DC11-71796C9EE639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000578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EFCAA6B4-5F89-7DC4-2B22-2BD0C40E979B}"/>
              </a:ext>
            </a:extLst>
          </p:cNvPr>
          <p:cNvGrpSpPr/>
          <p:nvPr/>
        </p:nvGrpSpPr>
        <p:grpSpPr>
          <a:xfrm>
            <a:off x="1377259" y="4501893"/>
            <a:ext cx="3203588" cy="860368"/>
            <a:chOff x="5054587" y="2352455"/>
            <a:chExt cx="3203588" cy="860368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6AD1A14F-C92E-04BE-68A1-CD3BE158DA0B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192" name="Left Brace 191">
              <a:extLst>
                <a:ext uri="{FF2B5EF4-FFF2-40B4-BE49-F238E27FC236}">
                  <a16:creationId xmlns:a16="http://schemas.microsoft.com/office/drawing/2014/main" id="{32B1A9FD-43D8-AE26-8795-4DE662D194CC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DFD05EA7-8269-2F43-249C-9FE06D594C55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69277ECA-F35D-366C-0BE0-2A293BA52334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66044DC6-C2B3-BF64-2720-1C12CEA6D9D1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F538CD35-004B-3351-7239-4161C01591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C439B6A3-042C-B039-AF9C-DF587778550F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E207EF10-4928-3B17-ACA0-9E5E3C5EE759}"/>
              </a:ext>
            </a:extLst>
          </p:cNvPr>
          <p:cNvGrpSpPr/>
          <p:nvPr/>
        </p:nvGrpSpPr>
        <p:grpSpPr>
          <a:xfrm>
            <a:off x="4004854" y="5361859"/>
            <a:ext cx="1196361" cy="807958"/>
            <a:chOff x="7681193" y="1932227"/>
            <a:chExt cx="1196361" cy="807958"/>
          </a:xfrm>
        </p:grpSpPr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03FE0857-BAD5-71FE-DFE2-7D357AB7E198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200" name="Left Arrow 199">
              <a:extLst>
                <a:ext uri="{FF2B5EF4-FFF2-40B4-BE49-F238E27FC236}">
                  <a16:creationId xmlns:a16="http://schemas.microsoft.com/office/drawing/2014/main" id="{3E2F9A12-C68A-6989-BF1D-73FEC36195D1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B0A48D2A-8A5D-9E09-2039-8545A87AA30A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02" name="Left Arrow 201">
              <a:extLst>
                <a:ext uri="{FF2B5EF4-FFF2-40B4-BE49-F238E27FC236}">
                  <a16:creationId xmlns:a16="http://schemas.microsoft.com/office/drawing/2014/main" id="{D5D56F53-4C53-99DA-623E-70D6EEE2BBA0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31572DDF-0C15-FFA0-4CF9-F07020DDF22C}"/>
              </a:ext>
            </a:extLst>
          </p:cNvPr>
          <p:cNvGrpSpPr/>
          <p:nvPr/>
        </p:nvGrpSpPr>
        <p:grpSpPr>
          <a:xfrm>
            <a:off x="9349051" y="2573884"/>
            <a:ext cx="1196361" cy="807958"/>
            <a:chOff x="7681193" y="1932227"/>
            <a:chExt cx="1196361" cy="807958"/>
          </a:xfrm>
        </p:grpSpPr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FA615728-608D-2CA7-6D9F-A8162A419510}"/>
                </a:ext>
              </a:extLst>
            </p:cNvPr>
            <p:cNvSpPr txBox="1"/>
            <p:nvPr/>
          </p:nvSpPr>
          <p:spPr>
            <a:xfrm>
              <a:off x="8449232" y="2370853"/>
              <a:ext cx="4283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</a:t>
              </a:r>
              <a:endParaRPr lang="en-US" dirty="0"/>
            </a:p>
          </p:txBody>
        </p:sp>
        <p:sp>
          <p:nvSpPr>
            <p:cNvPr id="205" name="Left Arrow 204">
              <a:extLst>
                <a:ext uri="{FF2B5EF4-FFF2-40B4-BE49-F238E27FC236}">
                  <a16:creationId xmlns:a16="http://schemas.microsoft.com/office/drawing/2014/main" id="{B92684BF-7E76-50C5-28B4-9C87F9D8331B}"/>
                </a:ext>
              </a:extLst>
            </p:cNvPr>
            <p:cNvSpPr/>
            <p:nvPr/>
          </p:nvSpPr>
          <p:spPr>
            <a:xfrm>
              <a:off x="7682182" y="2433326"/>
              <a:ext cx="768039" cy="84889"/>
            </a:xfrm>
            <a:prstGeom prst="leftArrow">
              <a:avLst>
                <a:gd name="adj1" fmla="val 42613"/>
                <a:gd name="adj2" fmla="val 50000"/>
              </a:avLst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DB22FD3E-37E2-FFA6-D3B3-1A16F914295A}"/>
                </a:ext>
              </a:extLst>
            </p:cNvPr>
            <p:cNvSpPr txBox="1"/>
            <p:nvPr/>
          </p:nvSpPr>
          <p:spPr>
            <a:xfrm>
              <a:off x="8499372" y="1932227"/>
              <a:ext cx="377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07" name="Left Arrow 206">
              <a:extLst>
                <a:ext uri="{FF2B5EF4-FFF2-40B4-BE49-F238E27FC236}">
                  <a16:creationId xmlns:a16="http://schemas.microsoft.com/office/drawing/2014/main" id="{FD4CF61D-0AE3-0169-DF2C-92DD0E645C0F}"/>
                </a:ext>
              </a:extLst>
            </p:cNvPr>
            <p:cNvSpPr/>
            <p:nvPr/>
          </p:nvSpPr>
          <p:spPr>
            <a:xfrm>
              <a:off x="7681193" y="2094021"/>
              <a:ext cx="818177" cy="68394"/>
            </a:xfrm>
            <a:prstGeom prst="leftArrow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8" name="Rectangle 207">
            <a:extLst>
              <a:ext uri="{FF2B5EF4-FFF2-40B4-BE49-F238E27FC236}">
                <a16:creationId xmlns:a16="http://schemas.microsoft.com/office/drawing/2014/main" id="{621DBCC8-E169-A52D-57E6-7275D65372EE}"/>
              </a:ext>
            </a:extLst>
          </p:cNvPr>
          <p:cNvSpPr/>
          <p:nvPr/>
        </p:nvSpPr>
        <p:spPr>
          <a:xfrm>
            <a:off x="7800720" y="554286"/>
            <a:ext cx="1547280" cy="3625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</a:t>
            </a:r>
            <a:r>
              <a:rPr lang="en-US" dirty="0" err="1"/>
              <a:t>lr</a:t>
            </a:r>
            <a:endParaRPr lang="en-US" dirty="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F78637F8-7CA5-E346-1CE4-A09DB37CDEFE}"/>
              </a:ext>
            </a:extLst>
          </p:cNvPr>
          <p:cNvSpPr/>
          <p:nvPr/>
        </p:nvSpPr>
        <p:spPr>
          <a:xfrm>
            <a:off x="7800720" y="877168"/>
            <a:ext cx="1547280" cy="362576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DB317C68-62C8-F2BC-F0D8-06CE390FAED7}"/>
              </a:ext>
            </a:extLst>
          </p:cNvPr>
          <p:cNvSpPr txBox="1"/>
          <p:nvPr/>
        </p:nvSpPr>
        <p:spPr>
          <a:xfrm>
            <a:off x="6689172" y="68170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main()</a:t>
            </a:r>
          </a:p>
        </p:txBody>
      </p:sp>
      <p:sp>
        <p:nvSpPr>
          <p:cNvPr id="211" name="Left Brace 210">
            <a:extLst>
              <a:ext uri="{FF2B5EF4-FFF2-40B4-BE49-F238E27FC236}">
                <a16:creationId xmlns:a16="http://schemas.microsoft.com/office/drawing/2014/main" id="{8EBBD9F3-801F-1C52-5BD4-66DC330E2C8A}"/>
              </a:ext>
            </a:extLst>
          </p:cNvPr>
          <p:cNvSpPr/>
          <p:nvPr/>
        </p:nvSpPr>
        <p:spPr>
          <a:xfrm>
            <a:off x="7491606" y="554286"/>
            <a:ext cx="264232" cy="653511"/>
          </a:xfrm>
          <a:prstGeom prst="lef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ADB417E3-6866-A8CB-F852-DAEFECB9D185}"/>
              </a:ext>
            </a:extLst>
          </p:cNvPr>
          <p:cNvGrpSpPr/>
          <p:nvPr/>
        </p:nvGrpSpPr>
        <p:grpSpPr>
          <a:xfrm>
            <a:off x="6720403" y="2338778"/>
            <a:ext cx="3203588" cy="846886"/>
            <a:chOff x="5054587" y="3658592"/>
            <a:chExt cx="3203588" cy="846886"/>
          </a:xfrm>
        </p:grpSpPr>
        <p:sp>
          <p:nvSpPr>
            <p:cNvPr id="221" name="Left Brace 220">
              <a:extLst>
                <a:ext uri="{FF2B5EF4-FFF2-40B4-BE49-F238E27FC236}">
                  <a16:creationId xmlns:a16="http://schemas.microsoft.com/office/drawing/2014/main" id="{6E0FDEA8-D3C9-2CCF-D9EF-3B370AB9D52E}"/>
                </a:ext>
              </a:extLst>
            </p:cNvPr>
            <p:cNvSpPr/>
            <p:nvPr/>
          </p:nvSpPr>
          <p:spPr>
            <a:xfrm>
              <a:off x="5873371" y="385196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132A4D50-D252-22F7-E4CC-7C30CBBB2871}"/>
                </a:ext>
              </a:extLst>
            </p:cNvPr>
            <p:cNvSpPr/>
            <p:nvPr/>
          </p:nvSpPr>
          <p:spPr>
            <a:xfrm>
              <a:off x="6134904" y="381297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BE71BF0D-9116-F018-9184-15F0C2089855}"/>
                </a:ext>
              </a:extLst>
            </p:cNvPr>
            <p:cNvSpPr/>
            <p:nvPr/>
          </p:nvSpPr>
          <p:spPr>
            <a:xfrm>
              <a:off x="6134904" y="413586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FuncB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8334E73F-04C0-DF23-E9CC-B59014F4EAF5}"/>
                </a:ext>
              </a:extLst>
            </p:cNvPr>
            <p:cNvSpPr txBox="1"/>
            <p:nvPr/>
          </p:nvSpPr>
          <p:spPr>
            <a:xfrm>
              <a:off x="5054587" y="4004932"/>
              <a:ext cx="941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funcC</a:t>
              </a:r>
              <a:r>
                <a:rPr lang="en-US" dirty="0"/>
                <a:t>()</a:t>
              </a:r>
            </a:p>
          </p:txBody>
        </p: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58AB7F78-7097-785B-7C61-03FE825D1837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4234948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DF273718-F177-243A-55FB-E9E36302BE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658592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E543152F-4353-31B6-84BB-E08C1A0271E0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658592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BD64A7EE-5E75-65BE-6102-3F46CB555456}"/>
              </a:ext>
            </a:extLst>
          </p:cNvPr>
          <p:cNvGrpSpPr/>
          <p:nvPr/>
        </p:nvGrpSpPr>
        <p:grpSpPr>
          <a:xfrm>
            <a:off x="6720403" y="1680764"/>
            <a:ext cx="3203588" cy="858430"/>
            <a:chOff x="5054587" y="3000578"/>
            <a:chExt cx="3203588" cy="858430"/>
          </a:xfrm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0C696FEA-4814-C756-F4DF-0DEC6A2B9926}"/>
                </a:ext>
              </a:extLst>
            </p:cNvPr>
            <p:cNvSpPr/>
            <p:nvPr/>
          </p:nvSpPr>
          <p:spPr>
            <a:xfrm>
              <a:off x="6134904" y="3166509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</a:t>
              </a:r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C59D469C-2BB1-60F8-99FF-20328E904503}"/>
                </a:ext>
              </a:extLst>
            </p:cNvPr>
            <p:cNvSpPr/>
            <p:nvPr/>
          </p:nvSpPr>
          <p:spPr>
            <a:xfrm>
              <a:off x="6134904" y="3489391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funcA</a:t>
              </a:r>
              <a:r>
                <a:rPr lang="en-US" dirty="0"/>
                <a:t>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09549723-5B8F-953F-B390-558A095B77FC}"/>
                </a:ext>
              </a:extLst>
            </p:cNvPr>
            <p:cNvSpPr txBox="1"/>
            <p:nvPr/>
          </p:nvSpPr>
          <p:spPr>
            <a:xfrm>
              <a:off x="5054587" y="3358462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funcB</a:t>
              </a:r>
              <a:r>
                <a:rPr lang="en-US" dirty="0"/>
                <a:t>()</a:t>
              </a:r>
            </a:p>
          </p:txBody>
        </p:sp>
        <p:sp>
          <p:nvSpPr>
            <p:cNvPr id="232" name="Left Brace 231">
              <a:extLst>
                <a:ext uri="{FF2B5EF4-FFF2-40B4-BE49-F238E27FC236}">
                  <a16:creationId xmlns:a16="http://schemas.microsoft.com/office/drawing/2014/main" id="{3D67572C-28F8-E9E7-1D53-64F63BAEEDBC}"/>
                </a:ext>
              </a:extLst>
            </p:cNvPr>
            <p:cNvSpPr/>
            <p:nvPr/>
          </p:nvSpPr>
          <p:spPr>
            <a:xfrm>
              <a:off x="5873371" y="3205497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35958CAA-6C8B-4642-493A-33174E3EDCC5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3576934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B82305D7-C4FF-8179-BEC5-9EE9DCAB66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3000578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46FF9391-1E33-A77E-F90E-4DF9668CD2C8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3000578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88670E2D-B2A7-0B3E-8577-F78F38552748}"/>
              </a:ext>
            </a:extLst>
          </p:cNvPr>
          <p:cNvGrpSpPr/>
          <p:nvPr/>
        </p:nvGrpSpPr>
        <p:grpSpPr>
          <a:xfrm>
            <a:off x="6720403" y="1032641"/>
            <a:ext cx="3203588" cy="860368"/>
            <a:chOff x="5054587" y="2352455"/>
            <a:chExt cx="3203588" cy="860368"/>
          </a:xfrm>
        </p:grpSpPr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0707BDDE-2065-4EAE-C06E-F50EBB5DCFEC}"/>
                </a:ext>
              </a:extLst>
            </p:cNvPr>
            <p:cNvSpPr/>
            <p:nvPr/>
          </p:nvSpPr>
          <p:spPr>
            <a:xfrm>
              <a:off x="6134904" y="2520324"/>
              <a:ext cx="1547280" cy="36257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lr</a:t>
              </a:r>
              <a:r>
                <a:rPr lang="en-US" dirty="0"/>
                <a:t> to main()</a:t>
              </a:r>
            </a:p>
          </p:txBody>
        </p:sp>
        <p:sp>
          <p:nvSpPr>
            <p:cNvPr id="238" name="Left Brace 237">
              <a:extLst>
                <a:ext uri="{FF2B5EF4-FFF2-40B4-BE49-F238E27FC236}">
                  <a16:creationId xmlns:a16="http://schemas.microsoft.com/office/drawing/2014/main" id="{EF639A6A-0BA2-75A5-FF80-B238A44EDE86}"/>
                </a:ext>
              </a:extLst>
            </p:cNvPr>
            <p:cNvSpPr/>
            <p:nvPr/>
          </p:nvSpPr>
          <p:spPr>
            <a:xfrm>
              <a:off x="5873371" y="2559312"/>
              <a:ext cx="264232" cy="653511"/>
            </a:xfrm>
            <a:prstGeom prst="leftBrac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>
              <a:extLst>
                <a:ext uri="{FF2B5EF4-FFF2-40B4-BE49-F238E27FC236}">
                  <a16:creationId xmlns:a16="http://schemas.microsoft.com/office/drawing/2014/main" id="{CB843EA5-686B-B0F4-8B62-6851F8A5D72C}"/>
                </a:ext>
              </a:extLst>
            </p:cNvPr>
            <p:cNvSpPr/>
            <p:nvPr/>
          </p:nvSpPr>
          <p:spPr>
            <a:xfrm>
              <a:off x="6134904" y="2843206"/>
              <a:ext cx="1547280" cy="362576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main() </a:t>
              </a:r>
              <a:r>
                <a:rPr lang="en-US" dirty="0" err="1"/>
                <a:t>fp</a:t>
              </a:r>
              <a:endParaRPr lang="en-US" dirty="0"/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472C7187-9025-6E8D-E1FD-2FFF59BBDA95}"/>
                </a:ext>
              </a:extLst>
            </p:cNvPr>
            <p:cNvSpPr txBox="1"/>
            <p:nvPr/>
          </p:nvSpPr>
          <p:spPr>
            <a:xfrm>
              <a:off x="5054587" y="2712277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funcA</a:t>
              </a:r>
              <a:r>
                <a:rPr lang="en-US" dirty="0"/>
                <a:t>()</a:t>
              </a:r>
            </a:p>
          </p:txBody>
        </p: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663F5C97-59C8-359E-85BB-68E15AED1365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4" y="2928811"/>
              <a:ext cx="575991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8C8C9B0A-8F5E-575C-F33C-F82B274D44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58173" y="2352455"/>
              <a:ext cx="2" cy="5784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5DE2FCBD-2BF3-3F80-322C-099652CEBFF3}"/>
                </a:ext>
              </a:extLst>
            </p:cNvPr>
            <p:cNvCxnSpPr>
              <a:cxnSpLocks/>
            </p:cNvCxnSpPr>
            <p:nvPr/>
          </p:nvCxnSpPr>
          <p:spPr>
            <a:xfrm>
              <a:off x="7682182" y="2352455"/>
              <a:ext cx="575991" cy="0"/>
            </a:xfrm>
            <a:prstGeom prst="line">
              <a:avLst/>
            </a:prstGeom>
            <a:ln w="28575"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4" name="TextBox 243">
            <a:extLst>
              <a:ext uri="{FF2B5EF4-FFF2-40B4-BE49-F238E27FC236}">
                <a16:creationId xmlns:a16="http://schemas.microsoft.com/office/drawing/2014/main" id="{763E9C81-2E4C-0914-F9C5-58BFB2A977A0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271944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2F32-2937-C247-8765-51AD7DD2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3" y="36889"/>
            <a:ext cx="4024330" cy="480405"/>
          </a:xfrm>
        </p:spPr>
        <p:txBody>
          <a:bodyPr/>
          <a:lstStyle/>
          <a:p>
            <a:r>
              <a:rPr lang="en-US" sz="2400" dirty="0"/>
              <a:t>Review Variables: 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97494-31E8-6F4F-A95D-99A7642EF74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81509" y="1059837"/>
            <a:ext cx="11526443" cy="532267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Integer types</a:t>
            </a:r>
          </a:p>
          <a:p>
            <a:pPr lvl="1"/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 (unspecified default)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(signed default)</a:t>
            </a:r>
          </a:p>
          <a:p>
            <a:r>
              <a:rPr lang="en-US" sz="1800" b="1" dirty="0">
                <a:solidFill>
                  <a:schemeClr val="tx1">
                    <a:lumMod val="50000"/>
                  </a:schemeClr>
                </a:solidFill>
              </a:rPr>
              <a:t>Floating Point</a:t>
            </a:r>
          </a:p>
          <a:p>
            <a:pPr lvl="1"/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Optional Modifiers for each base type</a:t>
            </a:r>
          </a:p>
          <a:p>
            <a:pPr lvl="1"/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short</a:t>
            </a:r>
            <a:r>
              <a:rPr lang="en-US" sz="1800" dirty="0">
                <a:solidFill>
                  <a:srgbClr val="0066FF"/>
                </a:solidFill>
              </a:rPr>
              <a:t>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[int]</a:t>
            </a:r>
          </a:p>
          <a:p>
            <a:pPr lvl="1"/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sz="1800" dirty="0">
                <a:solidFill>
                  <a:srgbClr val="0066FF"/>
                </a:solidFill>
              </a:rPr>
              <a:t>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[int, double]</a:t>
            </a:r>
          </a:p>
          <a:p>
            <a:pPr lvl="1"/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signed</a:t>
            </a:r>
            <a:r>
              <a:rPr lang="en-US" sz="1800" dirty="0">
                <a:solidFill>
                  <a:srgbClr val="0066FF"/>
                </a:solidFill>
              </a:rPr>
              <a:t>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[char, int]</a:t>
            </a:r>
          </a:p>
          <a:p>
            <a:pPr lvl="1"/>
            <a:r>
              <a:rPr lang="en-US" sz="1800" b="1" dirty="0">
                <a:solidFill>
                  <a:srgbClr val="0066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1800" dirty="0">
                <a:solidFill>
                  <a:srgbClr val="0066FF"/>
                </a:solidFill>
              </a:rPr>
              <a:t>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[char, int]</a:t>
            </a:r>
          </a:p>
          <a:p>
            <a:pPr lvl="1"/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800" dirty="0"/>
              <a:t>: </a:t>
            </a: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variable read only</a:t>
            </a:r>
          </a:p>
          <a:p>
            <a:r>
              <a:rPr lang="en-US" sz="1800" b="1" dirty="0"/>
              <a:t>char type</a:t>
            </a:r>
          </a:p>
          <a:p>
            <a:pPr lvl="1"/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One byte in a byte addressable memory</a:t>
            </a:r>
          </a:p>
          <a:p>
            <a:pPr lvl="1"/>
            <a:r>
              <a:rPr lang="en-US" sz="1800" b="1" dirty="0">
                <a:solidFill>
                  <a:schemeClr val="accent5"/>
                </a:solidFill>
              </a:rPr>
              <a:t>Be careful </a:t>
            </a:r>
            <a:r>
              <a:rPr lang="en-US" sz="1800" dirty="0">
                <a:solidFill>
                  <a:srgbClr val="00B050"/>
                </a:solidFill>
              </a:rPr>
              <a:t>char is unsigned on arm </a:t>
            </a:r>
            <a:r>
              <a:rPr lang="en-US" sz="1800" dirty="0"/>
              <a:t>and </a:t>
            </a:r>
            <a:r>
              <a:rPr lang="en-US" sz="1800" dirty="0">
                <a:solidFill>
                  <a:srgbClr val="00B0F0"/>
                </a:solidFill>
              </a:rPr>
              <a:t>signed on other HW like intel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A39994C-27D8-9D41-AB98-ADE9F4394F2E}"/>
              </a:ext>
            </a:extLst>
          </p:cNvPr>
          <p:cNvGraphicFramePr>
            <a:graphicFrameLocks noGrp="1"/>
          </p:cNvGraphicFramePr>
          <p:nvPr/>
        </p:nvGraphicFramePr>
        <p:xfrm>
          <a:off x="5107595" y="1136890"/>
          <a:ext cx="6385008" cy="473964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270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5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23696">
                  <a:extLst>
                    <a:ext uri="{9D8B030D-6E8A-4147-A177-3AD203B41FA5}">
                      <a16:colId xmlns:a16="http://schemas.microsoft.com/office/drawing/2014/main" val="3469234517"/>
                    </a:ext>
                  </a:extLst>
                </a:gridCol>
              </a:tblGrid>
              <a:tr h="327787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 Data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AArch-32 </a:t>
                      </a:r>
                    </a:p>
                    <a:p>
                      <a:pPr algn="ctr"/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contiguous Bytes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lang="en-US" sz="1800" b="1" i="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ea typeface="Roboto Regular" charset="0"/>
                          <a:cs typeface="Consolas" panose="020B0609020204030204" pitchFamily="49" charset="0"/>
                        </a:rPr>
                        <a:t> specification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unsigned char</a:t>
                      </a:r>
                      <a:endParaRPr lang="en-US" sz="2000" b="0" i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%c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189965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signed char</a:t>
                      </a:r>
                      <a:endParaRPr lang="en-US" sz="2000" b="0" i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%c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short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hd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unsigned short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hu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   int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%d</a:t>
                      </a:r>
                      <a:r>
                        <a:rPr lang="en-US" sz="20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CMU Bright" panose="02000603000000000000" pitchFamily="2" charset="0"/>
                          <a:cs typeface="Consolas" panose="020B0609020204030204" pitchFamily="49" charset="0"/>
                        </a:rPr>
                        <a:t> / 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701512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unsigned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%u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long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ld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long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long</a:t>
                      </a:r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int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</a:t>
                      </a:r>
                      <a:r>
                        <a:rPr lang="en-US" sz="2000" b="0" i="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lld</a:t>
                      </a:r>
                      <a:endParaRPr lang="en-US" sz="2000" b="0" i="0" dirty="0">
                        <a:solidFill>
                          <a:schemeClr val="tx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Anonymous Pro" panose="02060609030202000504" pitchFamily="49" charset="0"/>
                        <a:cs typeface="Consolas" panose="020B0609020204030204" pitchFamily="49" charset="0"/>
                      </a:endParaRP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 float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%f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   double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%lf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long double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%Lf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3745716"/>
                  </a:ext>
                </a:extLst>
              </a:tr>
              <a:tr h="139512">
                <a:tc>
                  <a:txBody>
                    <a:bodyPr/>
                    <a:lstStyle/>
                    <a:p>
                      <a:pPr algn="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         </a:t>
                      </a:r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pointer *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Anonymous Pro" panose="02060609030202000504" pitchFamily="49" charset="0"/>
                          <a:cs typeface="Consolas" panose="020B0609020204030204" pitchFamily="49" charset="0"/>
                        </a:rPr>
                        <a:t>%p</a:t>
                      </a:r>
                    </a:p>
                  </a:txBody>
                  <a:tcPr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13588530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3462770A-883E-4943-A8E2-5BC8817AFB28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56404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6A86B9-6A41-855A-2956-087195C3C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21" y="119999"/>
            <a:ext cx="10515600" cy="382647"/>
          </a:xfrm>
        </p:spPr>
        <p:txBody>
          <a:bodyPr/>
          <a:lstStyle/>
          <a:p>
            <a:r>
              <a:rPr lang="en-US" dirty="0"/>
              <a:t>Local Variables on the stack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CB227E-69D3-54A2-24D4-E0EF7EC9F20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949137" y="4003452"/>
            <a:ext cx="5796333" cy="2454896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Add space on the stack for each local</a:t>
            </a:r>
          </a:p>
          <a:p>
            <a:pPr lvl="1"/>
            <a:r>
              <a:rPr lang="en-US" dirty="0"/>
              <a:t>we will allocate space in same order the locals are listed the C function shown from high to low stack address</a:t>
            </a:r>
          </a:p>
          <a:p>
            <a:pPr lvl="1"/>
            <a:r>
              <a:rPr lang="en-US" dirty="0" err="1"/>
              <a:t>gcc</a:t>
            </a:r>
            <a:r>
              <a:rPr lang="en-US" dirty="0"/>
              <a:t> compiler allocates from low to high stack addresses</a:t>
            </a:r>
          </a:p>
          <a:p>
            <a:pPr lvl="1"/>
            <a:r>
              <a:rPr lang="en-US" dirty="0"/>
              <a:t>Order does not matter for our use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4C03E0D-04A5-7A4E-0F4B-CE64C4C321C0}"/>
              </a:ext>
            </a:extLst>
          </p:cNvPr>
          <p:cNvSpPr/>
          <p:nvPr/>
        </p:nvSpPr>
        <p:spPr bwMode="auto">
          <a:xfrm>
            <a:off x="147324" y="1057588"/>
            <a:ext cx="2607772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4EF8DB-728C-6C65-F9BB-F9955C0F73C1}"/>
              </a:ext>
            </a:extLst>
          </p:cNvPr>
          <p:cNvSpPr/>
          <p:nvPr/>
        </p:nvSpPr>
        <p:spPr>
          <a:xfrm>
            <a:off x="3743087" y="3038127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BCE4C082-E41A-204D-D026-2343788DD1F4}"/>
              </a:ext>
            </a:extLst>
          </p:cNvPr>
          <p:cNvSpPr/>
          <p:nvPr/>
        </p:nvSpPr>
        <p:spPr>
          <a:xfrm>
            <a:off x="5105464" y="2271899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183CE7-2FE8-B766-BA6A-60F23F705947}"/>
              </a:ext>
            </a:extLst>
          </p:cNvPr>
          <p:cNvSpPr/>
          <p:nvPr/>
        </p:nvSpPr>
        <p:spPr>
          <a:xfrm>
            <a:off x="3730804" y="1126176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809E54-5014-99F2-3D94-3320156A4B1C}"/>
              </a:ext>
            </a:extLst>
          </p:cNvPr>
          <p:cNvSpPr/>
          <p:nvPr/>
        </p:nvSpPr>
        <p:spPr>
          <a:xfrm>
            <a:off x="3730804" y="1454473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564053-520F-6C3E-4252-C3DCE2FB3C02}"/>
              </a:ext>
            </a:extLst>
          </p:cNvPr>
          <p:cNvSpPr/>
          <p:nvPr/>
        </p:nvSpPr>
        <p:spPr>
          <a:xfrm>
            <a:off x="3730804" y="1769445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A8352A-1C45-E886-7B45-0647D91D7868}"/>
              </a:ext>
            </a:extLst>
          </p:cNvPr>
          <p:cNvSpPr/>
          <p:nvPr/>
        </p:nvSpPr>
        <p:spPr>
          <a:xfrm>
            <a:off x="3730804" y="207508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48E552-E800-1BCD-C579-135E6D5BB308}"/>
              </a:ext>
            </a:extLst>
          </p:cNvPr>
          <p:cNvSpPr/>
          <p:nvPr/>
        </p:nvSpPr>
        <p:spPr>
          <a:xfrm>
            <a:off x="3048359" y="472813"/>
            <a:ext cx="28777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after push </a:t>
            </a:r>
            <a:r>
              <a:rPr lang="en-US" sz="1600" b="1" dirty="0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{r4-r5,fp,lr}</a:t>
            </a:r>
          </a:p>
          <a:p>
            <a:pPr algn="ctr"/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b="1" dirty="0">
                <a:solidFill>
                  <a:schemeClr val="accent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  <a:endParaRPr lang="en-US" sz="16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7E7931-AD38-0509-B947-9EF63152DFDA}"/>
              </a:ext>
            </a:extLst>
          </p:cNvPr>
          <p:cNvSpPr txBox="1"/>
          <p:nvPr/>
        </p:nvSpPr>
        <p:spPr>
          <a:xfrm>
            <a:off x="5782010" y="1210960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EE17507D-E92C-6072-BC45-2DA0E754DFB0}"/>
              </a:ext>
            </a:extLst>
          </p:cNvPr>
          <p:cNvSpPr/>
          <p:nvPr/>
        </p:nvSpPr>
        <p:spPr>
          <a:xfrm>
            <a:off x="5106614" y="1308631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Up-Down Arrow 22">
            <a:extLst>
              <a:ext uri="{FF2B5EF4-FFF2-40B4-BE49-F238E27FC236}">
                <a16:creationId xmlns:a16="http://schemas.microsoft.com/office/drawing/2014/main" id="{BEAF42D1-3C10-CBF9-B01C-C253AAF60127}"/>
              </a:ext>
            </a:extLst>
          </p:cNvPr>
          <p:cNvSpPr/>
          <p:nvPr/>
        </p:nvSpPr>
        <p:spPr>
          <a:xfrm>
            <a:off x="3497146" y="2406984"/>
            <a:ext cx="126044" cy="672380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940C9F-1B32-D624-F1AB-BCDD03E4E6C1}"/>
              </a:ext>
            </a:extLst>
          </p:cNvPr>
          <p:cNvSpPr/>
          <p:nvPr/>
        </p:nvSpPr>
        <p:spPr>
          <a:xfrm>
            <a:off x="2755096" y="2446464"/>
            <a:ext cx="8050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 = 8</a:t>
            </a:r>
            <a:endParaRPr lang="en-US" sz="14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7B353B54-5197-E3A7-6F9F-B96BE93B397E}"/>
              </a:ext>
            </a:extLst>
          </p:cNvPr>
          <p:cNvSpPr/>
          <p:nvPr/>
        </p:nvSpPr>
        <p:spPr>
          <a:xfrm>
            <a:off x="4227978" y="3346650"/>
            <a:ext cx="518474" cy="5255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DAB9BF-7C0A-502D-AC94-B3C938387B65}"/>
              </a:ext>
            </a:extLst>
          </p:cNvPr>
          <p:cNvSpPr/>
          <p:nvPr/>
        </p:nvSpPr>
        <p:spPr>
          <a:xfrm>
            <a:off x="3729504" y="2710054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57AC0D6-7094-D86C-174C-5226BFD4F7CC}"/>
              </a:ext>
            </a:extLst>
          </p:cNvPr>
          <p:cNvSpPr txBox="1"/>
          <p:nvPr/>
        </p:nvSpPr>
        <p:spPr>
          <a:xfrm>
            <a:off x="5608033" y="2122453"/>
            <a:ext cx="1375959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after push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5AEB006-B5E3-FD6C-ADB0-E5D05C71F10D}"/>
              </a:ext>
            </a:extLst>
          </p:cNvPr>
          <p:cNvSpPr/>
          <p:nvPr/>
        </p:nvSpPr>
        <p:spPr>
          <a:xfrm>
            <a:off x="3729505" y="2397967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8B5461A7-A71C-FB55-8DF6-9D50FA67A252}"/>
              </a:ext>
            </a:extLst>
          </p:cNvPr>
          <p:cNvSpPr/>
          <p:nvPr/>
        </p:nvSpPr>
        <p:spPr>
          <a:xfrm>
            <a:off x="5109081" y="291996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BC7370-A99A-153F-C3FB-C97A47FC6070}"/>
              </a:ext>
            </a:extLst>
          </p:cNvPr>
          <p:cNvSpPr txBox="1"/>
          <p:nvPr/>
        </p:nvSpPr>
        <p:spPr>
          <a:xfrm>
            <a:off x="5611650" y="2770520"/>
            <a:ext cx="1698985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after</a:t>
            </a:r>
          </a:p>
          <a:p>
            <a:r>
              <a:rPr lang="en-US" sz="1600" dirty="0"/>
              <a:t>allocating locals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EC8B177-28F8-1FA5-FC5D-4CE779C35516}"/>
              </a:ext>
            </a:extLst>
          </p:cNvPr>
          <p:cNvCxnSpPr/>
          <p:nvPr/>
        </p:nvCxnSpPr>
        <p:spPr>
          <a:xfrm>
            <a:off x="2916491" y="2387170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C66DDB4-A65E-1911-A9E7-2CC4E6ADC85B}"/>
              </a:ext>
            </a:extLst>
          </p:cNvPr>
          <p:cNvCxnSpPr/>
          <p:nvPr/>
        </p:nvCxnSpPr>
        <p:spPr>
          <a:xfrm>
            <a:off x="2897436" y="3079364"/>
            <a:ext cx="8320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4BF311CF-62D8-1FAE-D112-7961260338F1}"/>
              </a:ext>
            </a:extLst>
          </p:cNvPr>
          <p:cNvSpPr/>
          <p:nvPr/>
        </p:nvSpPr>
        <p:spPr bwMode="auto">
          <a:xfrm>
            <a:off x="7849190" y="257038"/>
            <a:ext cx="3710386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 8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     </a:t>
            </a:r>
            <a:r>
              <a:rPr lang="en-US" sz="16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</a:p>
        </p:txBody>
      </p:sp>
      <p:sp>
        <p:nvSpPr>
          <p:cNvPr id="35" name="Content Placeholder 4">
            <a:extLst>
              <a:ext uri="{FF2B5EF4-FFF2-40B4-BE49-F238E27FC236}">
                <a16:creationId xmlns:a16="http://schemas.microsoft.com/office/drawing/2014/main" id="{A3AE8591-4129-35E6-8C68-374666A93E94}"/>
              </a:ext>
            </a:extLst>
          </p:cNvPr>
          <p:cNvSpPr txBox="1">
            <a:spLocks/>
          </p:cNvSpPr>
          <p:nvPr/>
        </p:nvSpPr>
        <p:spPr>
          <a:xfrm>
            <a:off x="153932" y="4006138"/>
            <a:ext cx="5154575" cy="21202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34950" indent="-2349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tabLst/>
              <a:defRPr sz="21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577850" indent="-2238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9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914400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260475" indent="-2333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603375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tabLst/>
              <a:defRPr sz="17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this example we are </a:t>
            </a:r>
            <a:r>
              <a:rPr lang="en-US" dirty="0">
                <a:solidFill>
                  <a:srgbClr val="0070C0"/>
                </a:solidFill>
              </a:rPr>
              <a:t>allocating two variables on the stack</a:t>
            </a:r>
          </a:p>
          <a:p>
            <a:r>
              <a:rPr lang="en-US" dirty="0"/>
              <a:t>When writing assembly functions, in many situations </a:t>
            </a:r>
            <a:r>
              <a:rPr lang="en-US" dirty="0">
                <a:solidFill>
                  <a:srgbClr val="0070C0"/>
                </a:solidFill>
              </a:rPr>
              <a:t>you may choose allocate these to registers instead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D21F68-52EF-7A10-5C62-09980F1DBF9C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E2B085B2-8085-DC6F-992C-437D810E9562}"/>
              </a:ext>
            </a:extLst>
          </p:cNvPr>
          <p:cNvSpPr/>
          <p:nvPr/>
        </p:nvSpPr>
        <p:spPr bwMode="auto">
          <a:xfrm>
            <a:off x="7536764" y="3017022"/>
            <a:ext cx="4541055" cy="85510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when FRMADD values fail to assemble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r3, =-FRMADD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add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r3</a:t>
            </a:r>
          </a:p>
        </p:txBody>
      </p:sp>
    </p:spTree>
    <p:extLst>
      <p:ext uri="{BB962C8B-B14F-4D97-AF65-F5344CB8AC3E}">
        <p14:creationId xmlns:p14="http://schemas.microsoft.com/office/powerpoint/2010/main" val="233100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34" grpId="0" animBg="1"/>
      <p:bldP spid="36" grpId="0"/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45" y="-49632"/>
            <a:ext cx="7853433" cy="627849"/>
          </a:xfrm>
        </p:spPr>
        <p:txBody>
          <a:bodyPr/>
          <a:lstStyle/>
          <a:p>
            <a:r>
              <a:rPr lang="en-US" sz="2800" dirty="0"/>
              <a:t>Accessing Stack Variables: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708DA-95D0-BE42-96F4-383EC6C9B23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6166" y="2316270"/>
            <a:ext cx="7075490" cy="2882027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F3753F"/>
                </a:solidFill>
              </a:rPr>
              <a:t>To Access data stored in the stack 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use the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ldr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/str </a:t>
            </a:r>
            <a:r>
              <a:rPr lang="en-US" sz="2000" dirty="0">
                <a:solidFill>
                  <a:schemeClr val="tx2"/>
                </a:solidFill>
                <a:cs typeface="Courier New" panose="02070309020205020404" pitchFamily="49" charset="0"/>
              </a:rPr>
              <a:t>instructions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rgbClr val="0070C0"/>
                </a:solidFill>
              </a:rPr>
              <a:t>Use register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r>
              <a:rPr lang="en-US" sz="2000" b="1" dirty="0">
                <a:solidFill>
                  <a:srgbClr val="0070C0"/>
                </a:solidFill>
              </a:rPr>
              <a:t>with offset (</a:t>
            </a:r>
            <a:r>
              <a:rPr lang="en-US" sz="2000" b="1" dirty="0">
                <a:solidFill>
                  <a:srgbClr val="FF0000"/>
                </a:solidFill>
              </a:rPr>
              <a:t>distance</a:t>
            </a:r>
            <a:r>
              <a:rPr lang="en-US" sz="2000" b="1" dirty="0">
                <a:solidFill>
                  <a:srgbClr val="F37440"/>
                </a:solidFill>
              </a:rPr>
              <a:t> in </a:t>
            </a:r>
            <a:r>
              <a:rPr lang="en-US" sz="2000" b="1" dirty="0">
                <a:solidFill>
                  <a:srgbClr val="FF0000"/>
                </a:solidFill>
              </a:rPr>
              <a:t>bytes</a:t>
            </a:r>
            <a:r>
              <a:rPr lang="en-US" sz="2000" b="1" dirty="0">
                <a:solidFill>
                  <a:srgbClr val="0070C0"/>
                </a:solidFill>
              </a:rPr>
              <a:t>) addressing </a:t>
            </a:r>
            <a:r>
              <a:rPr lang="en-US" sz="2000" dirty="0">
                <a:solidFill>
                  <a:schemeClr val="tx2"/>
                </a:solidFill>
              </a:rPr>
              <a:t>(use either register offset or immediate offset)</a:t>
            </a:r>
          </a:p>
          <a:p>
            <a:pPr>
              <a:lnSpc>
                <a:spcPct val="100000"/>
              </a:lnSpc>
            </a:pPr>
            <a:r>
              <a:rPr lang="en-US" sz="2000" b="1" i="1" dirty="0">
                <a:solidFill>
                  <a:srgbClr val="2C895B"/>
                </a:solidFill>
              </a:rPr>
              <a:t>No matter what address the stack frame is at</a:t>
            </a:r>
            <a:r>
              <a:rPr lang="en-US" sz="2000" dirty="0">
                <a:solidFill>
                  <a:schemeClr val="tx2"/>
                </a:solidFill>
              </a:rPr>
              <a:t>,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2000" dirty="0">
                <a:solidFill>
                  <a:srgbClr val="0070C0"/>
                </a:solidFill>
              </a:rPr>
              <a:t> always points at saved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2000" dirty="0">
                <a:solidFill>
                  <a:srgbClr val="0070C0"/>
                </a:solidFill>
              </a:rPr>
              <a:t>, so you can find a local stack variable by using an offset address from the contents of </a:t>
            </a:r>
            <a:r>
              <a:rPr lang="en-US" sz="2000" b="1" dirty="0" err="1">
                <a:solidFill>
                  <a:srgbClr val="F3753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67EC045B-1BDB-BB1A-E8F4-162E13B4C9E2}"/>
              </a:ext>
            </a:extLst>
          </p:cNvPr>
          <p:cNvGraphicFramePr>
            <a:graphicFrameLocks/>
          </p:cNvGraphicFramePr>
          <p:nvPr/>
        </p:nvGraphicFramePr>
        <p:xfrm>
          <a:off x="431315" y="5321148"/>
          <a:ext cx="7317213" cy="1377303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367985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239520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326640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383068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3347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from </a:t>
                      </a:r>
                      <a:r>
                        <a:rPr lang="en-US" dirty="0" err="1"/>
                        <a:t>fp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371463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3379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655772" y="2407986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9643489" y="188036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7CD8F96-A224-5CBA-6FB6-C39999394867}"/>
              </a:ext>
            </a:extLst>
          </p:cNvPr>
          <p:cNvSpPr txBox="1"/>
          <p:nvPr/>
        </p:nvSpPr>
        <p:spPr>
          <a:xfrm>
            <a:off x="9001740" y="3068214"/>
            <a:ext cx="2810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memory 4-byte words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643489" y="496035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643489" y="824332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643489" y="1139304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643489" y="1444942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694695" y="580819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019299" y="678490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140663" y="2716509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6B96578-ECA7-BAC8-3D79-E7C947A47D7C}"/>
              </a:ext>
            </a:extLst>
          </p:cNvPr>
          <p:cNvSpPr/>
          <p:nvPr/>
        </p:nvSpPr>
        <p:spPr>
          <a:xfrm>
            <a:off x="9642189" y="2079913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9DCDB3A-A8E1-B8F5-5924-D570E22931FE}"/>
              </a:ext>
            </a:extLst>
          </p:cNvPr>
          <p:cNvSpPr/>
          <p:nvPr/>
        </p:nvSpPr>
        <p:spPr>
          <a:xfrm>
            <a:off x="9642190" y="1767826"/>
            <a:ext cx="1375959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1021766" y="2289825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541074" y="2275434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8009874" y="808122"/>
            <a:ext cx="169757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7366000" y="2378052"/>
            <a:ext cx="2241732" cy="101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639794" y="2072939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8820677" y="824332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8102079" y="3660020"/>
            <a:ext cx="3710386" cy="288202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 8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sz="1600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238749" y="171085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10245" y="20836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215617" y="1320092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148050" y="806852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542990" y="1302613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140991" y="1767826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2266771" y="578217"/>
            <a:ext cx="2607772" cy="161520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7366000" y="491357"/>
            <a:ext cx="2326412" cy="46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518130" y="500123"/>
            <a:ext cx="82931" cy="1845277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6106016" y="1070461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24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114" name="Up-Down Arrow 113">
            <a:extLst>
              <a:ext uri="{FF2B5EF4-FFF2-40B4-BE49-F238E27FC236}">
                <a16:creationId xmlns:a16="http://schemas.microsoft.com/office/drawing/2014/main" id="{9C0EFBE0-DB1B-A82C-447B-FCB99E091E7F}"/>
              </a:ext>
            </a:extLst>
          </p:cNvPr>
          <p:cNvSpPr/>
          <p:nvPr/>
        </p:nvSpPr>
        <p:spPr>
          <a:xfrm>
            <a:off x="11170599" y="1794849"/>
            <a:ext cx="80774" cy="52270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A200E62-DB78-E5EF-0D40-0421B7324CB6}"/>
              </a:ext>
            </a:extLst>
          </p:cNvPr>
          <p:cNvSpPr/>
          <p:nvPr/>
        </p:nvSpPr>
        <p:spPr>
          <a:xfrm rot="16200000">
            <a:off x="11033374" y="1892123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AEE2474-5942-EB68-A229-3DB449FBD136}"/>
              </a:ext>
            </a:extLst>
          </p:cNvPr>
          <p:cNvCxnSpPr>
            <a:cxnSpLocks/>
          </p:cNvCxnSpPr>
          <p:nvPr/>
        </p:nvCxnSpPr>
        <p:spPr>
          <a:xfrm>
            <a:off x="10961605" y="1757029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Up-Down Arrow 116">
            <a:extLst>
              <a:ext uri="{FF2B5EF4-FFF2-40B4-BE49-F238E27FC236}">
                <a16:creationId xmlns:a16="http://schemas.microsoft.com/office/drawing/2014/main" id="{F7F617B9-10A1-68BD-9833-D9309964ACDE}"/>
              </a:ext>
            </a:extLst>
          </p:cNvPr>
          <p:cNvSpPr/>
          <p:nvPr/>
        </p:nvSpPr>
        <p:spPr>
          <a:xfrm>
            <a:off x="11196051" y="801002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531F93F-09BC-B01E-D344-8F770045C228}"/>
              </a:ext>
            </a:extLst>
          </p:cNvPr>
          <p:cNvSpPr/>
          <p:nvPr/>
        </p:nvSpPr>
        <p:spPr>
          <a:xfrm rot="16200000">
            <a:off x="11045986" y="1122289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C042AC7-1D72-B3F4-47AD-99910F6002E0}"/>
              </a:ext>
            </a:extLst>
          </p:cNvPr>
          <p:cNvSpPr txBox="1"/>
          <p:nvPr/>
        </p:nvSpPr>
        <p:spPr>
          <a:xfrm>
            <a:off x="9173512" y="115325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CDFE381-87A2-CF9D-C4F5-A3A075390BF4}"/>
              </a:ext>
            </a:extLst>
          </p:cNvPr>
          <p:cNvSpPr txBox="1"/>
          <p:nvPr/>
        </p:nvSpPr>
        <p:spPr>
          <a:xfrm>
            <a:off x="9260180" y="47101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6839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B5B33C4-1E71-5E4D-9613-C82E7E181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55" y="106408"/>
            <a:ext cx="8588457" cy="459137"/>
          </a:xfrm>
        </p:spPr>
        <p:txBody>
          <a:bodyPr/>
          <a:lstStyle/>
          <a:p>
            <a:r>
              <a:rPr lang="en-US" dirty="0"/>
              <a:t>Stack Frame Design – Local Variables</a:t>
            </a:r>
          </a:p>
        </p:txBody>
      </p:sp>
      <p:sp>
        <p:nvSpPr>
          <p:cNvPr id="163" name="Content Placeholder 162">
            <a:extLst>
              <a:ext uri="{FF2B5EF4-FFF2-40B4-BE49-F238E27FC236}">
                <a16:creationId xmlns:a16="http://schemas.microsoft.com/office/drawing/2014/main" id="{79827DBE-AD1A-8B4C-828B-222AD36D2CA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42334" y="705412"/>
            <a:ext cx="8822666" cy="595470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200" dirty="0">
                <a:solidFill>
                  <a:schemeClr val="tx2"/>
                </a:solidFill>
              </a:rPr>
              <a:t>When writing an ARM equivalent for a C program, for CSE30 we will not re-arrange the order of the variables to optimize space (covered in the compiler course)</a:t>
            </a:r>
          </a:p>
          <a:p>
            <a:r>
              <a:rPr lang="en-US" sz="2200" dirty="0">
                <a:solidFill>
                  <a:srgbClr val="2C895B"/>
                </a:solidFill>
              </a:rPr>
              <a:t>Arrays</a:t>
            </a:r>
            <a:r>
              <a:rPr lang="en-US" sz="2200" dirty="0">
                <a:solidFill>
                  <a:schemeClr val="tx2"/>
                </a:solidFill>
              </a:rPr>
              <a:t> start at a 4-byte boundary (even arrays with only 1 element)</a:t>
            </a:r>
          </a:p>
          <a:p>
            <a:pPr lvl="1"/>
            <a:r>
              <a:rPr lang="en-US" sz="2200" dirty="0">
                <a:solidFill>
                  <a:schemeClr val="tx2"/>
                </a:solidFill>
              </a:rPr>
              <a:t>Exception: double arrays [ ] start at an 8-byte boundary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struct</a:t>
            </a:r>
            <a:r>
              <a:rPr lang="en-US" sz="2200" dirty="0">
                <a:solidFill>
                  <a:schemeClr val="tx2"/>
                </a:solidFill>
              </a:rPr>
              <a:t> arrays are </a:t>
            </a:r>
            <a:r>
              <a:rPr lang="en-US" sz="2200" dirty="0">
                <a:solidFill>
                  <a:srgbClr val="0070C0"/>
                </a:solidFill>
              </a:rPr>
              <a:t>aligned to the requirements of largest member </a:t>
            </a:r>
          </a:p>
          <a:p>
            <a:r>
              <a:rPr lang="en-US" sz="2200" dirty="0">
                <a:solidFill>
                  <a:schemeClr val="tx2"/>
                </a:solidFill>
              </a:rPr>
              <a:t>Single chars (and shorts) can be grouped together in same 4-byte word (following the alignment for the short)</a:t>
            </a:r>
          </a:p>
          <a:p>
            <a:r>
              <a:rPr lang="en-US" sz="2200" dirty="0">
                <a:solidFill>
                  <a:schemeClr val="tx2"/>
                </a:solidFill>
              </a:rPr>
              <a:t>Padding may be required  (see next slide)</a:t>
            </a:r>
          </a:p>
          <a:p>
            <a:pPr marL="0" indent="0">
              <a:buNone/>
            </a:pPr>
            <a:endParaRPr lang="en-US" sz="2200" dirty="0">
              <a:solidFill>
                <a:schemeClr val="tx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37018D-67CB-4040-985B-4814A9F463D5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EBFD17C-3893-427E-287C-8AE892023DDB}"/>
              </a:ext>
            </a:extLst>
          </p:cNvPr>
          <p:cNvSpPr/>
          <p:nvPr/>
        </p:nvSpPr>
        <p:spPr>
          <a:xfrm>
            <a:off x="10782147" y="3952921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2A9986C-2881-DFCF-5DF7-BA85E179E33E}"/>
              </a:ext>
            </a:extLst>
          </p:cNvPr>
          <p:cNvSpPr/>
          <p:nvPr/>
        </p:nvSpPr>
        <p:spPr>
          <a:xfrm>
            <a:off x="10385654" y="3948407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DC6302B-B90C-4002-7C3B-16F7D1BD973B}"/>
              </a:ext>
            </a:extLst>
          </p:cNvPr>
          <p:cNvSpPr/>
          <p:nvPr/>
        </p:nvSpPr>
        <p:spPr>
          <a:xfrm>
            <a:off x="9956749" y="3948407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7C422D0-D428-2814-78F7-C894D6B4517B}"/>
              </a:ext>
            </a:extLst>
          </p:cNvPr>
          <p:cNvSpPr/>
          <p:nvPr/>
        </p:nvSpPr>
        <p:spPr>
          <a:xfrm>
            <a:off x="9490074" y="3948407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6913AFD-6AF6-F1AE-63A7-A8DDA861649F}"/>
              </a:ext>
            </a:extLst>
          </p:cNvPr>
          <p:cNvSpPr/>
          <p:nvPr/>
        </p:nvSpPr>
        <p:spPr>
          <a:xfrm>
            <a:off x="10782147" y="3225531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EE54022-B3D5-4310-3E00-930D95E06875}"/>
              </a:ext>
            </a:extLst>
          </p:cNvPr>
          <p:cNvSpPr/>
          <p:nvPr/>
        </p:nvSpPr>
        <p:spPr>
          <a:xfrm>
            <a:off x="9418323" y="3832905"/>
            <a:ext cx="1926869" cy="63610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0FF0E5B-B707-CCF7-0F8F-0B159020B835}"/>
              </a:ext>
            </a:extLst>
          </p:cNvPr>
          <p:cNvSpPr/>
          <p:nvPr/>
        </p:nvSpPr>
        <p:spPr>
          <a:xfrm>
            <a:off x="10435928" y="3226083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80E1485-E358-3E92-739B-A00AE3F745D0}"/>
              </a:ext>
            </a:extLst>
          </p:cNvPr>
          <p:cNvSpPr/>
          <p:nvPr/>
        </p:nvSpPr>
        <p:spPr>
          <a:xfrm>
            <a:off x="9412412" y="3070899"/>
            <a:ext cx="1926869" cy="63610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80F3F7D-E346-EA63-C560-CE8377EC9E0B}"/>
              </a:ext>
            </a:extLst>
          </p:cNvPr>
          <p:cNvSpPr/>
          <p:nvPr/>
        </p:nvSpPr>
        <p:spPr>
          <a:xfrm>
            <a:off x="9465240" y="4580641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pointer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6342E1C-4148-C479-A94D-2057A74F3B79}"/>
              </a:ext>
            </a:extLst>
          </p:cNvPr>
          <p:cNvSpPr/>
          <p:nvPr/>
        </p:nvSpPr>
        <p:spPr>
          <a:xfrm>
            <a:off x="10032957" y="3232225"/>
            <a:ext cx="262805" cy="3337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4CF4793E-EDF6-8C06-292F-80840D34A9B4}"/>
              </a:ext>
            </a:extLst>
          </p:cNvPr>
          <p:cNvSpPr/>
          <p:nvPr/>
        </p:nvSpPr>
        <p:spPr>
          <a:xfrm>
            <a:off x="9566281" y="3234021"/>
            <a:ext cx="262805" cy="333781"/>
          </a:xfrm>
          <a:prstGeom prst="rect">
            <a:avLst/>
          </a:prstGeom>
          <a:solidFill>
            <a:schemeClr val="bg1">
              <a:lumMod val="85000"/>
            </a:schemeClr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C006CE-C9F5-F37B-EEE0-3945CDD4BFD8}"/>
              </a:ext>
            </a:extLst>
          </p:cNvPr>
          <p:cNvSpPr/>
          <p:nvPr/>
        </p:nvSpPr>
        <p:spPr>
          <a:xfrm>
            <a:off x="9478772" y="1704538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B713AC-84BF-BBDE-E1FF-935397FE49DA}"/>
              </a:ext>
            </a:extLst>
          </p:cNvPr>
          <p:cNvSpPr/>
          <p:nvPr/>
        </p:nvSpPr>
        <p:spPr>
          <a:xfrm>
            <a:off x="10459424" y="2468699"/>
            <a:ext cx="797338" cy="436251"/>
          </a:xfrm>
          <a:prstGeom prst="rect">
            <a:avLst/>
          </a:prstGeom>
          <a:solidFill>
            <a:srgbClr val="F3753F"/>
          </a:solidFill>
          <a:ln w="31750"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a[0]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68D34B-F1F8-570F-DD5B-A72D6CCFE2B6}"/>
              </a:ext>
            </a:extLst>
          </p:cNvPr>
          <p:cNvSpPr/>
          <p:nvPr/>
        </p:nvSpPr>
        <p:spPr>
          <a:xfrm>
            <a:off x="9521920" y="2452341"/>
            <a:ext cx="797338" cy="436251"/>
          </a:xfrm>
          <a:prstGeom prst="rect">
            <a:avLst/>
          </a:prstGeom>
          <a:solidFill>
            <a:srgbClr val="F3753F"/>
          </a:solidFill>
          <a:ln w="31750"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a[1]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186B067-AFE7-E3C0-ABE0-EDE1356EBA29}"/>
              </a:ext>
            </a:extLst>
          </p:cNvPr>
          <p:cNvSpPr/>
          <p:nvPr/>
        </p:nvSpPr>
        <p:spPr>
          <a:xfrm>
            <a:off x="9412412" y="2389004"/>
            <a:ext cx="1926869" cy="636104"/>
          </a:xfrm>
          <a:prstGeom prst="rect">
            <a:avLst/>
          </a:prstGeom>
          <a:noFill/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3B8267-4903-92BE-C40E-9790AEC0ABDE}"/>
              </a:ext>
            </a:extLst>
          </p:cNvPr>
          <p:cNvSpPr/>
          <p:nvPr/>
        </p:nvSpPr>
        <p:spPr>
          <a:xfrm>
            <a:off x="4103206" y="6228384"/>
            <a:ext cx="262805" cy="333781"/>
          </a:xfrm>
          <a:prstGeom prst="rect">
            <a:avLst/>
          </a:prstGeom>
          <a:solidFill>
            <a:srgbClr val="00B050"/>
          </a:solidFill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23364B8-FA76-06E6-4761-290C2374EBFD}"/>
              </a:ext>
            </a:extLst>
          </p:cNvPr>
          <p:cNvSpPr/>
          <p:nvPr/>
        </p:nvSpPr>
        <p:spPr>
          <a:xfrm>
            <a:off x="4140352" y="5698915"/>
            <a:ext cx="797338" cy="436251"/>
          </a:xfrm>
          <a:prstGeom prst="rect">
            <a:avLst/>
          </a:prstGeom>
          <a:solidFill>
            <a:srgbClr val="F3753F"/>
          </a:solidFill>
          <a:ln w="31750">
            <a:solidFill>
              <a:srgbClr val="F374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 bytes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6CE0A6-F47A-0CC2-261C-635468E03B8F}"/>
              </a:ext>
            </a:extLst>
          </p:cNvPr>
          <p:cNvSpPr txBox="1"/>
          <p:nvPr/>
        </p:nvSpPr>
        <p:spPr>
          <a:xfrm>
            <a:off x="1793306" y="5094933"/>
            <a:ext cx="231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pointers and integers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88FA6D-1C49-1CE6-E5D5-71FDEBBCF1F9}"/>
              </a:ext>
            </a:extLst>
          </p:cNvPr>
          <p:cNvSpPr txBox="1"/>
          <p:nvPr/>
        </p:nvSpPr>
        <p:spPr>
          <a:xfrm>
            <a:off x="3390214" y="569891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7B4156-C572-7023-169B-96BB246389E2}"/>
              </a:ext>
            </a:extLst>
          </p:cNvPr>
          <p:cNvSpPr txBox="1"/>
          <p:nvPr/>
        </p:nvSpPr>
        <p:spPr>
          <a:xfrm>
            <a:off x="3365362" y="613516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4A9B5E-544E-0A5B-FB6D-814A871775F4}"/>
              </a:ext>
            </a:extLst>
          </p:cNvPr>
          <p:cNvSpPr/>
          <p:nvPr/>
        </p:nvSpPr>
        <p:spPr>
          <a:xfrm>
            <a:off x="4146175" y="4970964"/>
            <a:ext cx="1840828" cy="588083"/>
          </a:xfrm>
          <a:prstGeom prst="rect">
            <a:avLst/>
          </a:prstGeom>
          <a:solidFill>
            <a:srgbClr val="0070C0"/>
          </a:solidFill>
          <a:ln w="317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4 bytes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DBA2665-EB28-122D-E944-9E287D06A918}"/>
              </a:ext>
            </a:extLst>
          </p:cNvPr>
          <p:cNvCxnSpPr>
            <a:cxnSpLocks/>
          </p:cNvCxnSpPr>
          <p:nvPr/>
        </p:nvCxnSpPr>
        <p:spPr>
          <a:xfrm>
            <a:off x="11332163" y="2285374"/>
            <a:ext cx="595615" cy="72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FECCE8D-8F52-C598-8514-9E2B44F32FB5}"/>
              </a:ext>
            </a:extLst>
          </p:cNvPr>
          <p:cNvSpPr txBox="1"/>
          <p:nvPr/>
        </p:nvSpPr>
        <p:spPr>
          <a:xfrm>
            <a:off x="11476919" y="18124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5B60294-385F-8AB3-911E-A0F4EA315283}"/>
              </a:ext>
            </a:extLst>
          </p:cNvPr>
          <p:cNvCxnSpPr>
            <a:cxnSpLocks/>
          </p:cNvCxnSpPr>
          <p:nvPr/>
        </p:nvCxnSpPr>
        <p:spPr>
          <a:xfrm>
            <a:off x="11348309" y="168783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C7C91C8-FCBD-A441-5FC0-C10AF4AE13E2}"/>
              </a:ext>
            </a:extLst>
          </p:cNvPr>
          <p:cNvSpPr txBox="1"/>
          <p:nvPr/>
        </p:nvSpPr>
        <p:spPr>
          <a:xfrm>
            <a:off x="9365329" y="317388"/>
            <a:ext cx="2224007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Rule: </a:t>
            </a:r>
            <a:r>
              <a:rPr lang="en-US" dirty="0">
                <a:solidFill>
                  <a:schemeClr val="accent1"/>
                </a:solidFill>
              </a:rPr>
              <a:t>When the function is entered the stack is already 8-byte aligned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207D00A-26B1-06AD-8BE9-2F2A475456BE}"/>
              </a:ext>
            </a:extLst>
          </p:cNvPr>
          <p:cNvCxnSpPr>
            <a:cxnSpLocks/>
          </p:cNvCxnSpPr>
          <p:nvPr/>
        </p:nvCxnSpPr>
        <p:spPr>
          <a:xfrm>
            <a:off x="11348309" y="5168724"/>
            <a:ext cx="595615" cy="72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7E66BAE-B938-06E8-0451-750F147F902D}"/>
              </a:ext>
            </a:extLst>
          </p:cNvPr>
          <p:cNvSpPr txBox="1"/>
          <p:nvPr/>
        </p:nvSpPr>
        <p:spPr>
          <a:xfrm>
            <a:off x="11493065" y="469576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BD0725-0B7A-0C63-EA70-C8DC83227B9E}"/>
              </a:ext>
            </a:extLst>
          </p:cNvPr>
          <p:cNvCxnSpPr>
            <a:cxnSpLocks/>
          </p:cNvCxnSpPr>
          <p:nvPr/>
        </p:nvCxnSpPr>
        <p:spPr>
          <a:xfrm>
            <a:off x="11364455" y="457118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889BA6C-02C2-F6B9-4EA0-0C8C2B466746}"/>
              </a:ext>
            </a:extLst>
          </p:cNvPr>
          <p:cNvSpPr txBox="1"/>
          <p:nvPr/>
        </p:nvSpPr>
        <p:spPr>
          <a:xfrm>
            <a:off x="11545553" y="39560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3AE8685-9596-12C1-BBAD-1EB26173D6EF}"/>
              </a:ext>
            </a:extLst>
          </p:cNvPr>
          <p:cNvCxnSpPr>
            <a:cxnSpLocks/>
          </p:cNvCxnSpPr>
          <p:nvPr/>
        </p:nvCxnSpPr>
        <p:spPr>
          <a:xfrm>
            <a:off x="11416943" y="3831450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A43517-A0EE-82F8-9AEF-35C23F6B9EE9}"/>
              </a:ext>
            </a:extLst>
          </p:cNvPr>
          <p:cNvSpPr txBox="1"/>
          <p:nvPr/>
        </p:nvSpPr>
        <p:spPr>
          <a:xfrm>
            <a:off x="11517132" y="31954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61ACBD7-54AD-07B8-5B2A-A2E8D73C2FD2}"/>
              </a:ext>
            </a:extLst>
          </p:cNvPr>
          <p:cNvCxnSpPr>
            <a:cxnSpLocks/>
          </p:cNvCxnSpPr>
          <p:nvPr/>
        </p:nvCxnSpPr>
        <p:spPr>
          <a:xfrm>
            <a:off x="11388522" y="3070899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7A439BD-47F6-9751-8E0A-6CAB8BA503A6}"/>
              </a:ext>
            </a:extLst>
          </p:cNvPr>
          <p:cNvSpPr txBox="1"/>
          <p:nvPr/>
        </p:nvSpPr>
        <p:spPr>
          <a:xfrm>
            <a:off x="11532794" y="25489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4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445" y="-49632"/>
            <a:ext cx="7853433" cy="627849"/>
          </a:xfrm>
        </p:spPr>
        <p:txBody>
          <a:bodyPr/>
          <a:lstStyle/>
          <a:p>
            <a:r>
              <a:rPr lang="en-US" sz="2800" dirty="0"/>
              <a:t>Stack Variables: 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708DA-95D0-BE42-96F4-383EC6C9B23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06808" y="1048986"/>
            <a:ext cx="4831761" cy="5153310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Variable padding </a:t>
            </a:r>
            <a:r>
              <a:rPr lang="en-US" sz="2000" dirty="0"/>
              <a:t>– start arrays at 4-byte boundary and </a:t>
            </a:r>
            <a:r>
              <a:rPr lang="en-US" sz="2000" b="1" dirty="0"/>
              <a:t>leave unused space at end</a:t>
            </a:r>
            <a:r>
              <a:rPr lang="en-US" sz="2000" dirty="0"/>
              <a:t> (high side address) before the variable higher on the stack</a:t>
            </a: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Frame padding </a:t>
            </a:r>
            <a:r>
              <a:rPr lang="en-US" sz="2000" dirty="0"/>
              <a:t>– </a:t>
            </a:r>
            <a:r>
              <a:rPr lang="en-US" sz="2000" b="1" dirty="0"/>
              <a:t>add space below the last local variable </a:t>
            </a:r>
            <a:r>
              <a:rPr lang="en-US" sz="2000" dirty="0"/>
              <a:t>to keep 8-byte alignment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8839052" y="3310293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8833238" y="474605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8833238" y="782604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8833238" y="1110901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8833238" y="1425873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8833238" y="173151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0884444" y="867388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0209048" y="965059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9323943" y="3618816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0169897" y="3249346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0689205" y="3234955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6938277" y="1085925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7427114" y="2663114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7829543" y="2359508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8164314" y="1110901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8501282" y="4030550"/>
            <a:ext cx="3524400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16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sz="1600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8428498" y="19974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8399994" y="23702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7515270" y="1615805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7578377" y="1085925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6977226" y="1600351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8330740" y="2054395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5357895" y="4372630"/>
            <a:ext cx="2972845" cy="186856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"hi";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6154571" y="777926"/>
            <a:ext cx="2727590" cy="124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082159" y="1089617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5161694" y="1628091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9235826" y="2681771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8839052" y="2688405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8839051" y="2994670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6938277" y="3000492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092356" y="261584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6470569" y="1584340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6026385" y="3304799"/>
            <a:ext cx="2812665" cy="77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6465282" y="792647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0428247" y="2079923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0196299" y="2493582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0151354" y="2043598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0385800" y="1087571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0235735" y="1408858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3A3383-FE79-544B-D433-A29FC6FC08F2}"/>
              </a:ext>
            </a:extLst>
          </p:cNvPr>
          <p:cNvSpPr txBox="1"/>
          <p:nvPr/>
        </p:nvSpPr>
        <p:spPr>
          <a:xfrm>
            <a:off x="8390476" y="29784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EF06EF-3B45-70F2-876C-E5EEC5CB21DB}"/>
              </a:ext>
            </a:extLst>
          </p:cNvPr>
          <p:cNvSpPr txBox="1"/>
          <p:nvPr/>
        </p:nvSpPr>
        <p:spPr>
          <a:xfrm>
            <a:off x="8363261" y="143982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B13FF3-A078-E662-0BB3-81E6AED5E4AD}"/>
              </a:ext>
            </a:extLst>
          </p:cNvPr>
          <p:cNvSpPr txBox="1"/>
          <p:nvPr/>
        </p:nvSpPr>
        <p:spPr>
          <a:xfrm>
            <a:off x="8449929" y="75757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9D4F18F-7C94-036C-2F1E-2D8588938E8F}"/>
              </a:ext>
            </a:extLst>
          </p:cNvPr>
          <p:cNvGrpSpPr/>
          <p:nvPr/>
        </p:nvGrpSpPr>
        <p:grpSpPr>
          <a:xfrm>
            <a:off x="900606" y="2547120"/>
            <a:ext cx="3346585" cy="862567"/>
            <a:chOff x="5307986" y="3444858"/>
            <a:chExt cx="3066095" cy="64452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24AB6AF-76B6-330C-C695-1FD262E31791}"/>
                </a:ext>
              </a:extLst>
            </p:cNvPr>
            <p:cNvSpPr/>
            <p:nvPr/>
          </p:nvSpPr>
          <p:spPr>
            <a:xfrm>
              <a:off x="6072317" y="3777291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accent6"/>
                  </a:solidFill>
                </a:rPr>
                <a:t>buf</a:t>
              </a:r>
              <a:r>
                <a:rPr lang="en-US" sz="1400" dirty="0">
                  <a:solidFill>
                    <a:schemeClr val="accent6"/>
                  </a:solidFill>
                </a:rPr>
                <a:t>[2]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E660508-1769-0308-5ACA-1865496E9F80}"/>
                </a:ext>
              </a:extLst>
            </p:cNvPr>
            <p:cNvSpPr/>
            <p:nvPr/>
          </p:nvSpPr>
          <p:spPr>
            <a:xfrm>
              <a:off x="6841356" y="3768246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accent6"/>
                  </a:solidFill>
                </a:rPr>
                <a:t>buf</a:t>
              </a:r>
              <a:r>
                <a:rPr lang="en-US" sz="1400" dirty="0">
                  <a:solidFill>
                    <a:schemeClr val="accent6"/>
                  </a:solidFill>
                </a:rPr>
                <a:t>[1]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B1022BF-D13D-0EFD-12C0-6274E23FE8C4}"/>
                </a:ext>
              </a:extLst>
            </p:cNvPr>
            <p:cNvSpPr/>
            <p:nvPr/>
          </p:nvSpPr>
          <p:spPr>
            <a:xfrm>
              <a:off x="7609750" y="3767372"/>
              <a:ext cx="764331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solidFill>
                    <a:schemeClr val="accent6"/>
                  </a:solidFill>
                </a:rPr>
                <a:t>buf</a:t>
              </a:r>
              <a:r>
                <a:rPr lang="en-US" sz="1400" dirty="0">
                  <a:solidFill>
                    <a:schemeClr val="accent6"/>
                  </a:solidFill>
                </a:rPr>
                <a:t>[0]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BC08E5B-5984-516B-B6DA-E3C2C3638D6E}"/>
                </a:ext>
              </a:extLst>
            </p:cNvPr>
            <p:cNvSpPr/>
            <p:nvPr/>
          </p:nvSpPr>
          <p:spPr>
            <a:xfrm>
              <a:off x="5307986" y="3777290"/>
              <a:ext cx="764331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var pad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25FD297-EED8-79B1-DEF2-08CB193FEEE9}"/>
                </a:ext>
              </a:extLst>
            </p:cNvPr>
            <p:cNvSpPr/>
            <p:nvPr/>
          </p:nvSpPr>
          <p:spPr>
            <a:xfrm>
              <a:off x="5308382" y="3444858"/>
              <a:ext cx="3065699" cy="312087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count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7F71D4-2710-3C06-4B2D-D621AA80BD1F}"/>
              </a:ext>
            </a:extLst>
          </p:cNvPr>
          <p:cNvGrpSpPr/>
          <p:nvPr/>
        </p:nvGrpSpPr>
        <p:grpSpPr>
          <a:xfrm>
            <a:off x="753751" y="5013352"/>
            <a:ext cx="4057680" cy="1027463"/>
            <a:chOff x="5562318" y="8404654"/>
            <a:chExt cx="1799629" cy="806082"/>
          </a:xfrm>
        </p:grpSpPr>
        <p:sp>
          <p:nvSpPr>
            <p:cNvPr id="10" name="Left Arrow 9">
              <a:extLst>
                <a:ext uri="{FF2B5EF4-FFF2-40B4-BE49-F238E27FC236}">
                  <a16:creationId xmlns:a16="http://schemas.microsoft.com/office/drawing/2014/main" id="{A92AB1FC-629A-CC62-00DF-0F043AF98384}"/>
                </a:ext>
              </a:extLst>
            </p:cNvPr>
            <p:cNvSpPr/>
            <p:nvPr/>
          </p:nvSpPr>
          <p:spPr>
            <a:xfrm>
              <a:off x="6960003" y="8927064"/>
              <a:ext cx="132931" cy="102576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9927291-E695-B40B-EDAC-10A201CD54A8}"/>
                </a:ext>
              </a:extLst>
            </p:cNvPr>
            <p:cNvSpPr txBox="1"/>
            <p:nvPr/>
          </p:nvSpPr>
          <p:spPr>
            <a:xfrm>
              <a:off x="7112107" y="8848543"/>
              <a:ext cx="249840" cy="362193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chemeClr val="accent5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 err="1"/>
                <a:t>sp</a:t>
              </a:r>
              <a:r>
                <a:rPr lang="en-US" sz="2400" dirty="0"/>
                <a:t> 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77A74EE-B83A-A683-4FBC-A91F11E631B7}"/>
                </a:ext>
              </a:extLst>
            </p:cNvPr>
            <p:cNvSpPr/>
            <p:nvPr/>
          </p:nvSpPr>
          <p:spPr>
            <a:xfrm>
              <a:off x="5959093" y="8404654"/>
              <a:ext cx="979185" cy="31208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accent6"/>
                  </a:solidFill>
                </a:rPr>
                <a:t>buf</a:t>
              </a:r>
              <a:endParaRPr lang="en-US" sz="2800" dirty="0">
                <a:solidFill>
                  <a:schemeClr val="accent6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8B66B4D-FCAB-0B5B-D502-D726DAA5E201}"/>
                </a:ext>
              </a:extLst>
            </p:cNvPr>
            <p:cNvSpPr/>
            <p:nvPr/>
          </p:nvSpPr>
          <p:spPr>
            <a:xfrm>
              <a:off x="5562319" y="8411288"/>
              <a:ext cx="422783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var pad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0858AB0-8E37-2FC3-B8B5-D3104CC1D9E1}"/>
                </a:ext>
              </a:extLst>
            </p:cNvPr>
            <p:cNvSpPr/>
            <p:nvPr/>
          </p:nvSpPr>
          <p:spPr>
            <a:xfrm>
              <a:off x="5562318" y="8717553"/>
              <a:ext cx="1375959" cy="31208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frame pad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1B4A3807-0B1E-1C56-A42C-DD20DB4C268B}"/>
              </a:ext>
            </a:extLst>
          </p:cNvPr>
          <p:cNvSpPr/>
          <p:nvPr/>
        </p:nvSpPr>
        <p:spPr>
          <a:xfrm>
            <a:off x="8821183" y="2360171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856D76-82B7-36B1-235D-118E5E747B25}"/>
              </a:ext>
            </a:extLst>
          </p:cNvPr>
          <p:cNvSpPr/>
          <p:nvPr/>
        </p:nvSpPr>
        <p:spPr>
          <a:xfrm>
            <a:off x="8821184" y="2048084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42710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 animBg="1"/>
      <p:bldP spid="28" grpId="0"/>
      <p:bldP spid="9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973EF-9756-A145-B060-E203E5E5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88841"/>
            <a:ext cx="10515600" cy="715294"/>
          </a:xfrm>
        </p:spPr>
        <p:txBody>
          <a:bodyPr/>
          <a:lstStyle/>
          <a:p>
            <a:r>
              <a:rPr lang="en-US" sz="2800" dirty="0"/>
              <a:t>Accessing Stack Variables, the hard way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EFB6CE8-52DF-3F8E-1801-9F3E4409BEB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650549" y="5390117"/>
            <a:ext cx="3205284" cy="1297459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Calculating offsets is a lot of work to get it correct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accent1"/>
                </a:solidFill>
              </a:rPr>
              <a:t>It is also hard to debug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accent1"/>
                </a:solidFill>
              </a:rPr>
              <a:t>There is a better way!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4D8B7C-D015-0989-20F2-94063E5B31F2}"/>
              </a:ext>
            </a:extLst>
          </p:cNvPr>
          <p:cNvSpPr txBox="1"/>
          <p:nvPr/>
        </p:nvSpPr>
        <p:spPr>
          <a:xfrm>
            <a:off x="11927778" y="656216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graphicFrame>
        <p:nvGraphicFramePr>
          <p:cNvPr id="86" name="Table 85">
            <a:extLst>
              <a:ext uri="{FF2B5EF4-FFF2-40B4-BE49-F238E27FC236}">
                <a16:creationId xmlns:a16="http://schemas.microsoft.com/office/drawing/2014/main" id="{67EC045B-1BDB-BB1A-E8F4-162E13B4C9E2}"/>
              </a:ext>
            </a:extLst>
          </p:cNvPr>
          <p:cNvGraphicFramePr>
            <a:graphicFrameLocks/>
          </p:cNvGraphicFramePr>
          <p:nvPr/>
        </p:nvGraphicFramePr>
        <p:xfrm>
          <a:off x="336167" y="4094106"/>
          <a:ext cx="7960183" cy="2468880"/>
        </p:xfrm>
        <a:graphic>
          <a:graphicData uri="http://schemas.openxmlformats.org/drawingml/2006/table">
            <a:tbl>
              <a:tblPr firstRow="1">
                <a:tableStyleId>{FABFCF23-3B69-468F-B69F-88F6DE6A72F2}</a:tableStyleId>
              </a:tblPr>
              <a:tblGrid>
                <a:gridCol w="1765264">
                  <a:extLst>
                    <a:ext uri="{9D8B030D-6E8A-4147-A177-3AD203B41FA5}">
                      <a16:colId xmlns:a16="http://schemas.microsoft.com/office/drawing/2014/main" val="2146949649"/>
                    </a:ext>
                  </a:extLst>
                </a:gridCol>
                <a:gridCol w="1204957">
                  <a:extLst>
                    <a:ext uri="{9D8B030D-6E8A-4147-A177-3AD203B41FA5}">
                      <a16:colId xmlns:a16="http://schemas.microsoft.com/office/drawing/2014/main" val="1067220819"/>
                    </a:ext>
                  </a:extLst>
                </a:gridCol>
                <a:gridCol w="2478280">
                  <a:extLst>
                    <a:ext uri="{9D8B030D-6E8A-4147-A177-3AD203B41FA5}">
                      <a16:colId xmlns:a16="http://schemas.microsoft.com/office/drawing/2014/main" val="2065921853"/>
                    </a:ext>
                  </a:extLst>
                </a:gridCol>
                <a:gridCol w="2511682">
                  <a:extLst>
                    <a:ext uri="{9D8B030D-6E8A-4147-A177-3AD203B41FA5}">
                      <a16:colId xmlns:a16="http://schemas.microsoft.com/office/drawing/2014/main" val="156893117"/>
                    </a:ext>
                  </a:extLst>
                </a:gridCol>
              </a:tblGrid>
              <a:tr h="5660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distance from </a:t>
                      </a:r>
                      <a:r>
                        <a:rPr lang="en-US" dirty="0" err="1"/>
                        <a:t>fp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Read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Write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987993257"/>
                  </a:ext>
                </a:extLst>
              </a:tr>
              <a:tr h="328483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70C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-16]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06785819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700906380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-24]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80735055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41723941"/>
                  </a:ext>
                </a:extLst>
              </a:tr>
              <a:tr h="3234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sz="1800" b="0" dirty="0" err="1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sz="18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ldrb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strb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r0, [</a:t>
                      </a:r>
                      <a:r>
                        <a:rPr lang="en-US" sz="1800" b="0" dirty="0" err="1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</a:t>
                      </a:r>
                      <a:r>
                        <a:rPr lang="en-US" sz="1800" b="0" dirty="0">
                          <a:solidFill>
                            <a:schemeClr val="tx2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-22]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89881575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6DEC82E4-DB65-05BA-CBC3-BDEA84D03F11}"/>
              </a:ext>
            </a:extLst>
          </p:cNvPr>
          <p:cNvSpPr/>
          <p:nvPr/>
        </p:nvSpPr>
        <p:spPr>
          <a:xfrm>
            <a:off x="9649303" y="2891991"/>
            <a:ext cx="1375959" cy="312087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869D10-0E43-FE47-DCE0-830BEE31CCBE}"/>
              </a:ext>
            </a:extLst>
          </p:cNvPr>
          <p:cNvSpPr/>
          <p:nvPr/>
        </p:nvSpPr>
        <p:spPr>
          <a:xfrm>
            <a:off x="9643489" y="56303"/>
            <a:ext cx="1375959" cy="312087"/>
          </a:xfrm>
          <a:prstGeom prst="rect">
            <a:avLst/>
          </a:prstGeom>
          <a:solidFill>
            <a:srgbClr val="F3744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BB739ED-7FC7-8956-4079-8DFF5EB2048B}"/>
              </a:ext>
            </a:extLst>
          </p:cNvPr>
          <p:cNvSpPr/>
          <p:nvPr/>
        </p:nvSpPr>
        <p:spPr>
          <a:xfrm>
            <a:off x="9643489" y="364302"/>
            <a:ext cx="1375959" cy="312087"/>
          </a:xfrm>
          <a:prstGeom prst="rect">
            <a:avLst/>
          </a:prstGeom>
          <a:solidFill>
            <a:srgbClr val="00B0F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lr</a:t>
            </a:r>
            <a:r>
              <a:rPr lang="en-US" dirty="0"/>
              <a:t> to caller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55BBDFA-E582-BD25-C266-4BFB7C61EA31}"/>
              </a:ext>
            </a:extLst>
          </p:cNvPr>
          <p:cNvSpPr/>
          <p:nvPr/>
        </p:nvSpPr>
        <p:spPr>
          <a:xfrm>
            <a:off x="9643489" y="692599"/>
            <a:ext cx="1375959" cy="312087"/>
          </a:xfrm>
          <a:prstGeom prst="rect">
            <a:avLst/>
          </a:prstGeom>
          <a:solidFill>
            <a:srgbClr val="0070C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callers </a:t>
            </a:r>
            <a:r>
              <a:rPr lang="en-US" dirty="0" err="1"/>
              <a:t>fp</a:t>
            </a:r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D64C7CC-62EF-2C65-412B-5021C314D76D}"/>
              </a:ext>
            </a:extLst>
          </p:cNvPr>
          <p:cNvSpPr/>
          <p:nvPr/>
        </p:nvSpPr>
        <p:spPr>
          <a:xfrm>
            <a:off x="9643489" y="1007571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66826-01FA-0130-44E2-3FDB707B2133}"/>
              </a:ext>
            </a:extLst>
          </p:cNvPr>
          <p:cNvSpPr/>
          <p:nvPr/>
        </p:nvSpPr>
        <p:spPr>
          <a:xfrm>
            <a:off x="9643489" y="1313209"/>
            <a:ext cx="1375959" cy="312087"/>
          </a:xfrm>
          <a:prstGeom prst="rect">
            <a:avLst/>
          </a:prstGeom>
          <a:solidFill>
            <a:schemeClr val="accent3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saved r4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80240C1-9053-2D2F-7B8A-517B77A02024}"/>
              </a:ext>
            </a:extLst>
          </p:cNvPr>
          <p:cNvSpPr txBox="1"/>
          <p:nvPr/>
        </p:nvSpPr>
        <p:spPr>
          <a:xfrm>
            <a:off x="11694695" y="449086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fp</a:t>
            </a:r>
            <a:endParaRPr lang="en-US" sz="1600" dirty="0"/>
          </a:p>
        </p:txBody>
      </p:sp>
      <p:sp>
        <p:nvSpPr>
          <p:cNvPr id="76" name="Left Arrow 75">
            <a:extLst>
              <a:ext uri="{FF2B5EF4-FFF2-40B4-BE49-F238E27FC236}">
                <a16:creationId xmlns:a16="http://schemas.microsoft.com/office/drawing/2014/main" id="{152109DA-C7AD-ABC5-FA3F-55E2FF3E0FE2}"/>
              </a:ext>
            </a:extLst>
          </p:cNvPr>
          <p:cNvSpPr/>
          <p:nvPr/>
        </p:nvSpPr>
        <p:spPr>
          <a:xfrm>
            <a:off x="11019299" y="546757"/>
            <a:ext cx="675396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CC0D263F-4A53-0B5F-7C95-0BE6295CDA89}"/>
              </a:ext>
            </a:extLst>
          </p:cNvPr>
          <p:cNvSpPr/>
          <p:nvPr/>
        </p:nvSpPr>
        <p:spPr>
          <a:xfrm>
            <a:off x="10134194" y="3200514"/>
            <a:ext cx="518474" cy="32644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7932B755-2320-50E9-EB6F-6BF6060F7BFD}"/>
              </a:ext>
            </a:extLst>
          </p:cNvPr>
          <p:cNvSpPr/>
          <p:nvPr/>
        </p:nvSpPr>
        <p:spPr>
          <a:xfrm>
            <a:off x="10980148" y="2831044"/>
            <a:ext cx="471268" cy="129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0337EB-7899-81E1-F912-8ED7F288EBE6}"/>
              </a:ext>
            </a:extLst>
          </p:cNvPr>
          <p:cNvSpPr txBox="1"/>
          <p:nvPr/>
        </p:nvSpPr>
        <p:spPr>
          <a:xfrm>
            <a:off x="11499456" y="2816653"/>
            <a:ext cx="428322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sp</a:t>
            </a:r>
            <a:r>
              <a:rPr lang="en-US" sz="1600" dirty="0"/>
              <a:t> 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D2E0F-2847-FBE7-05C1-9242579C75DE}"/>
              </a:ext>
            </a:extLst>
          </p:cNvPr>
          <p:cNvCxnSpPr>
            <a:cxnSpLocks/>
          </p:cNvCxnSpPr>
          <p:nvPr/>
        </p:nvCxnSpPr>
        <p:spPr>
          <a:xfrm>
            <a:off x="7748528" y="667623"/>
            <a:ext cx="1958919" cy="8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D3108AC-C699-64DE-3FBC-67FF6386C11C}"/>
              </a:ext>
            </a:extLst>
          </p:cNvPr>
          <p:cNvCxnSpPr>
            <a:cxnSpLocks/>
          </p:cNvCxnSpPr>
          <p:nvPr/>
        </p:nvCxnSpPr>
        <p:spPr>
          <a:xfrm>
            <a:off x="8237365" y="2244812"/>
            <a:ext cx="1370367" cy="1168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C66F6E1-CF97-3D1D-40E7-C48B42F387DD}"/>
              </a:ext>
            </a:extLst>
          </p:cNvPr>
          <p:cNvCxnSpPr>
            <a:cxnSpLocks/>
          </p:cNvCxnSpPr>
          <p:nvPr/>
        </p:nvCxnSpPr>
        <p:spPr>
          <a:xfrm>
            <a:off x="8639794" y="1941206"/>
            <a:ext cx="100239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Up-Down Arrow 91">
            <a:extLst>
              <a:ext uri="{FF2B5EF4-FFF2-40B4-BE49-F238E27FC236}">
                <a16:creationId xmlns:a16="http://schemas.microsoft.com/office/drawing/2014/main" id="{1B39C7FB-68CE-A388-9A45-332E544097A6}"/>
              </a:ext>
            </a:extLst>
          </p:cNvPr>
          <p:cNvSpPr/>
          <p:nvPr/>
        </p:nvSpPr>
        <p:spPr>
          <a:xfrm>
            <a:off x="8974565" y="692599"/>
            <a:ext cx="109012" cy="1220612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007A5243-E1D8-AAF1-0B08-87689AB4FE80}"/>
              </a:ext>
            </a:extLst>
          </p:cNvPr>
          <p:cNvSpPr/>
          <p:nvPr/>
        </p:nvSpPr>
        <p:spPr bwMode="auto">
          <a:xfrm>
            <a:off x="3046562" y="906578"/>
            <a:ext cx="3470105" cy="2628662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.text        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.type   main, %function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.global main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FP_OFF,    12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.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equ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FRMADD,    16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main: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push    {r4, r5,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lr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FP_OFF</a:t>
            </a:r>
          </a:p>
          <a:p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add    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</a:t>
            </a:r>
            <a:r>
              <a:rPr lang="en-US" sz="1600" dirty="0">
                <a:solidFill>
                  <a:schemeClr val="accent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-FRMADD</a:t>
            </a:r>
          </a:p>
          <a:p>
            <a:r>
              <a:rPr lang="en-US" sz="1600" b="1" i="1" dirty="0">
                <a:solidFill>
                  <a:srgbClr val="2C895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but we are not done yet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!</a:t>
            </a:r>
            <a:endParaRPr lang="en-US" sz="1600" dirty="0">
              <a:solidFill>
                <a:schemeClr val="accent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CA030F4-DB8B-2D6E-21D9-41B5DF36256F}"/>
              </a:ext>
            </a:extLst>
          </p:cNvPr>
          <p:cNvSpPr txBox="1"/>
          <p:nvPr/>
        </p:nvSpPr>
        <p:spPr>
          <a:xfrm>
            <a:off x="9238749" y="15791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7CAA66A-331F-70D5-64CE-0D91EA9B886F}"/>
              </a:ext>
            </a:extLst>
          </p:cNvPr>
          <p:cNvSpPr txBox="1"/>
          <p:nvPr/>
        </p:nvSpPr>
        <p:spPr>
          <a:xfrm>
            <a:off x="9210245" y="195192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3C8EE5D-B196-38FA-F800-86F3C59254D2}"/>
              </a:ext>
            </a:extLst>
          </p:cNvPr>
          <p:cNvSpPr/>
          <p:nvPr/>
        </p:nvSpPr>
        <p:spPr>
          <a:xfrm rot="16200000">
            <a:off x="8325521" y="1197503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- 16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4" name="Up-Down Arrow 103">
            <a:extLst>
              <a:ext uri="{FF2B5EF4-FFF2-40B4-BE49-F238E27FC236}">
                <a16:creationId xmlns:a16="http://schemas.microsoft.com/office/drawing/2014/main" id="{AE65B1AC-FAD1-4AC7-829B-D074F7E49EA6}"/>
              </a:ext>
            </a:extLst>
          </p:cNvPr>
          <p:cNvSpPr/>
          <p:nvPr/>
        </p:nvSpPr>
        <p:spPr>
          <a:xfrm>
            <a:off x="8388628" y="667623"/>
            <a:ext cx="125638" cy="153860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959A14-F0CA-CFED-35E9-6198C0D25A2C}"/>
              </a:ext>
            </a:extLst>
          </p:cNvPr>
          <p:cNvSpPr/>
          <p:nvPr/>
        </p:nvSpPr>
        <p:spPr>
          <a:xfrm rot="16200000">
            <a:off x="7787477" y="1182049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- 20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6429D42-352F-C975-4F3E-2E6BBBE1E8A2}"/>
              </a:ext>
            </a:extLst>
          </p:cNvPr>
          <p:cNvCxnSpPr>
            <a:cxnSpLocks/>
          </p:cNvCxnSpPr>
          <p:nvPr/>
        </p:nvCxnSpPr>
        <p:spPr>
          <a:xfrm>
            <a:off x="9140991" y="1636093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B8BB7762-4E39-6BC3-AE8B-B2B6FCCF6FD0}"/>
              </a:ext>
            </a:extLst>
          </p:cNvPr>
          <p:cNvSpPr/>
          <p:nvPr/>
        </p:nvSpPr>
        <p:spPr bwMode="auto">
          <a:xfrm>
            <a:off x="123411" y="1088818"/>
            <a:ext cx="2849799" cy="1868567"/>
          </a:xfrm>
          <a:prstGeom prst="roundRect">
            <a:avLst>
              <a:gd name="adj" fmla="val 5733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main(void)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int count = 0;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char </a:t>
            </a:r>
            <a:r>
              <a:rPr lang="en-US" sz="1600" dirty="0" err="1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 = "hi";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rest of code</a:t>
            </a:r>
          </a:p>
          <a:p>
            <a:r>
              <a:rPr lang="en-US" sz="1600" dirty="0">
                <a:solidFill>
                  <a:schemeClr val="accent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EA221E8-67C5-314A-6C3B-26203F630681}"/>
              </a:ext>
            </a:extLst>
          </p:cNvPr>
          <p:cNvCxnSpPr>
            <a:cxnSpLocks/>
          </p:cNvCxnSpPr>
          <p:nvPr/>
        </p:nvCxnSpPr>
        <p:spPr>
          <a:xfrm flipV="1">
            <a:off x="6964822" y="359624"/>
            <a:ext cx="2727590" cy="124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Up-Down Arrow 111">
            <a:extLst>
              <a:ext uri="{FF2B5EF4-FFF2-40B4-BE49-F238E27FC236}">
                <a16:creationId xmlns:a16="http://schemas.microsoft.com/office/drawing/2014/main" id="{C4EF43BA-7A78-F6D4-71A7-12B3A200740A}"/>
              </a:ext>
            </a:extLst>
          </p:cNvPr>
          <p:cNvSpPr/>
          <p:nvPr/>
        </p:nvSpPr>
        <p:spPr>
          <a:xfrm>
            <a:off x="7892410" y="671315"/>
            <a:ext cx="117715" cy="19042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EFDE06A-B238-7AB9-E902-B2DA67D01E36}"/>
              </a:ext>
            </a:extLst>
          </p:cNvPr>
          <p:cNvSpPr/>
          <p:nvPr/>
        </p:nvSpPr>
        <p:spPr>
          <a:xfrm rot="16200000">
            <a:off x="5971945" y="1209789"/>
            <a:ext cx="18968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Total frame size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bytes</a:t>
            </a:r>
          </a:p>
          <a:p>
            <a:pPr algn="ctr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8-byte aligned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65E3B5-441C-76FD-57C3-812E88ED9B00}"/>
              </a:ext>
            </a:extLst>
          </p:cNvPr>
          <p:cNvSpPr/>
          <p:nvPr/>
        </p:nvSpPr>
        <p:spPr>
          <a:xfrm>
            <a:off x="10046077" y="2263469"/>
            <a:ext cx="979185" cy="312087"/>
          </a:xfrm>
          <a:prstGeom prst="rect">
            <a:avLst/>
          </a:prstGeom>
          <a:solidFill>
            <a:srgbClr val="FFC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/>
                </a:solidFill>
              </a:rPr>
              <a:t>buf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14F233-E9FD-342C-3F24-0C49A8AA6EC8}"/>
              </a:ext>
            </a:extLst>
          </p:cNvPr>
          <p:cNvSpPr/>
          <p:nvPr/>
        </p:nvSpPr>
        <p:spPr>
          <a:xfrm>
            <a:off x="9649303" y="2270103"/>
            <a:ext cx="422783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E1D49A-6361-B322-266C-69D94EBEF4F3}"/>
              </a:ext>
            </a:extLst>
          </p:cNvPr>
          <p:cNvSpPr/>
          <p:nvPr/>
        </p:nvSpPr>
        <p:spPr>
          <a:xfrm>
            <a:off x="9649302" y="2576368"/>
            <a:ext cx="1375959" cy="31208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 pad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E9DE3-D548-9196-977E-4FF6EA73BA22}"/>
              </a:ext>
            </a:extLst>
          </p:cNvPr>
          <p:cNvCxnSpPr>
            <a:cxnSpLocks/>
          </p:cNvCxnSpPr>
          <p:nvPr/>
        </p:nvCxnSpPr>
        <p:spPr>
          <a:xfrm>
            <a:off x="7748528" y="2582190"/>
            <a:ext cx="1893661" cy="145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F7E0A2-5C34-06E8-2DC5-44BA738E517F}"/>
              </a:ext>
            </a:extLst>
          </p:cNvPr>
          <p:cNvSpPr txBox="1"/>
          <p:nvPr/>
        </p:nvSpPr>
        <p:spPr>
          <a:xfrm>
            <a:off x="8902607" y="219754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 + 3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223581-2709-D1E8-2068-4F97D9911DE3}"/>
              </a:ext>
            </a:extLst>
          </p:cNvPr>
          <p:cNvSpPr/>
          <p:nvPr/>
        </p:nvSpPr>
        <p:spPr>
          <a:xfrm rot="16200000">
            <a:off x="7280820" y="1166038"/>
            <a:ext cx="8997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</a:t>
            </a:r>
            <a:r>
              <a:rPr lang="en-US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- 24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67C8D6-5085-1138-C990-86107285AABC}"/>
              </a:ext>
            </a:extLst>
          </p:cNvPr>
          <p:cNvCxnSpPr>
            <a:cxnSpLocks/>
          </p:cNvCxnSpPr>
          <p:nvPr/>
        </p:nvCxnSpPr>
        <p:spPr>
          <a:xfrm>
            <a:off x="6836636" y="2886497"/>
            <a:ext cx="2812665" cy="77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Up-Down Arrow 20">
            <a:extLst>
              <a:ext uri="{FF2B5EF4-FFF2-40B4-BE49-F238E27FC236}">
                <a16:creationId xmlns:a16="http://schemas.microsoft.com/office/drawing/2014/main" id="{D7A50AD4-79D8-28E6-0F6C-D78CE09491E8}"/>
              </a:ext>
            </a:extLst>
          </p:cNvPr>
          <p:cNvSpPr/>
          <p:nvPr/>
        </p:nvSpPr>
        <p:spPr>
          <a:xfrm>
            <a:off x="7275533" y="374345"/>
            <a:ext cx="45719" cy="2456699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Up-Down Arrow 21">
            <a:extLst>
              <a:ext uri="{FF2B5EF4-FFF2-40B4-BE49-F238E27FC236}">
                <a16:creationId xmlns:a16="http://schemas.microsoft.com/office/drawing/2014/main" id="{9D78946E-1E3C-AE88-8F7D-50EF3C4FD3F0}"/>
              </a:ext>
            </a:extLst>
          </p:cNvPr>
          <p:cNvSpPr/>
          <p:nvPr/>
        </p:nvSpPr>
        <p:spPr>
          <a:xfrm>
            <a:off x="11238498" y="1661621"/>
            <a:ext cx="45719" cy="1153535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A9A724-7BD8-A562-0851-DCFD6A999A95}"/>
              </a:ext>
            </a:extLst>
          </p:cNvPr>
          <p:cNvSpPr/>
          <p:nvPr/>
        </p:nvSpPr>
        <p:spPr>
          <a:xfrm rot="16200000">
            <a:off x="11006550" y="2075280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FRMADD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E1194D-E5BB-7041-4E76-57AEA4568BB4}"/>
              </a:ext>
            </a:extLst>
          </p:cNvPr>
          <p:cNvCxnSpPr>
            <a:cxnSpLocks/>
          </p:cNvCxnSpPr>
          <p:nvPr/>
        </p:nvCxnSpPr>
        <p:spPr>
          <a:xfrm>
            <a:off x="10961605" y="1625296"/>
            <a:ext cx="57946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Up-Down Arrow 28">
            <a:extLst>
              <a:ext uri="{FF2B5EF4-FFF2-40B4-BE49-F238E27FC236}">
                <a16:creationId xmlns:a16="http://schemas.microsoft.com/office/drawing/2014/main" id="{40842AB0-2B8B-A4DB-6F78-C338C55257E1}"/>
              </a:ext>
            </a:extLst>
          </p:cNvPr>
          <p:cNvSpPr/>
          <p:nvPr/>
        </p:nvSpPr>
        <p:spPr>
          <a:xfrm>
            <a:off x="11196051" y="669269"/>
            <a:ext cx="94724" cy="937641"/>
          </a:xfrm>
          <a:prstGeom prst="upDownArrow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912F80-405E-468A-4DB4-BC2A79A64406}"/>
              </a:ext>
            </a:extLst>
          </p:cNvPr>
          <p:cNvSpPr/>
          <p:nvPr/>
        </p:nvSpPr>
        <p:spPr>
          <a:xfrm rot="16200000">
            <a:off x="11045986" y="990556"/>
            <a:ext cx="74089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FP_OFF</a:t>
            </a:r>
            <a:endParaRPr lang="en-US" sz="1200" dirty="0">
              <a:solidFill>
                <a:schemeClr val="accent5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3A3383-FE79-544B-D433-A29FC6FC08F2}"/>
              </a:ext>
            </a:extLst>
          </p:cNvPr>
          <p:cNvSpPr txBox="1"/>
          <p:nvPr/>
        </p:nvSpPr>
        <p:spPr>
          <a:xfrm>
            <a:off x="9200727" y="25601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EF06EF-3B45-70F2-876C-E5EEC5CB21DB}"/>
              </a:ext>
            </a:extLst>
          </p:cNvPr>
          <p:cNvSpPr txBox="1"/>
          <p:nvPr/>
        </p:nvSpPr>
        <p:spPr>
          <a:xfrm>
            <a:off x="9173512" y="102152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B13FF3-A078-E662-0BB3-81E6AED5E4AD}"/>
              </a:ext>
            </a:extLst>
          </p:cNvPr>
          <p:cNvSpPr txBox="1"/>
          <p:nvPr/>
        </p:nvSpPr>
        <p:spPr>
          <a:xfrm>
            <a:off x="9260180" y="3392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900A9A-6CFA-9E33-7A51-2170F688B48D}"/>
              </a:ext>
            </a:extLst>
          </p:cNvPr>
          <p:cNvSpPr txBox="1"/>
          <p:nvPr/>
        </p:nvSpPr>
        <p:spPr>
          <a:xfrm>
            <a:off x="84940" y="3638379"/>
            <a:ext cx="828944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char </a:t>
            </a:r>
            <a:r>
              <a:rPr lang="en-US" dirty="0" err="1">
                <a:solidFill>
                  <a:srgbClr val="0070C0"/>
                </a:solidFill>
              </a:rPr>
              <a:t>buf</a:t>
            </a:r>
            <a:r>
              <a:rPr lang="en-US" dirty="0">
                <a:solidFill>
                  <a:srgbClr val="0070C0"/>
                </a:solidFill>
              </a:rPr>
              <a:t>[ ] by usage with ASCII chars we will use </a:t>
            </a:r>
            <a:r>
              <a:rPr lang="en-US" dirty="0" err="1">
                <a:solidFill>
                  <a:srgbClr val="0070C0"/>
                </a:solidFill>
              </a:rPr>
              <a:t>strb</a:t>
            </a:r>
            <a:r>
              <a:rPr lang="en-US" dirty="0">
                <a:solidFill>
                  <a:srgbClr val="0070C0"/>
                </a:solidFill>
              </a:rPr>
              <a:t> (or make it unsigned char)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57EF14-7625-B6D9-7A49-166E495D62E4}"/>
              </a:ext>
            </a:extLst>
          </p:cNvPr>
          <p:cNvSpPr/>
          <p:nvPr/>
        </p:nvSpPr>
        <p:spPr>
          <a:xfrm>
            <a:off x="9650966" y="1946895"/>
            <a:ext cx="1375959" cy="312087"/>
          </a:xfrm>
          <a:prstGeom prst="rect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5351AE-62E6-417B-CFE9-FD93CD025907}"/>
              </a:ext>
            </a:extLst>
          </p:cNvPr>
          <p:cNvSpPr/>
          <p:nvPr/>
        </p:nvSpPr>
        <p:spPr>
          <a:xfrm>
            <a:off x="9650967" y="1634808"/>
            <a:ext cx="1375959" cy="312087"/>
          </a:xfrm>
          <a:prstGeom prst="rect">
            <a:avLst/>
          </a:prstGeom>
          <a:solidFill>
            <a:srgbClr val="92D05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AEA236-4F29-F472-1756-C59608F3925D}"/>
              </a:ext>
            </a:extLst>
          </p:cNvPr>
          <p:cNvGrpSpPr/>
          <p:nvPr/>
        </p:nvGrpSpPr>
        <p:grpSpPr>
          <a:xfrm>
            <a:off x="8500772" y="4123370"/>
            <a:ext cx="3504837" cy="1109882"/>
            <a:chOff x="8471780" y="4938494"/>
            <a:chExt cx="3504837" cy="1109882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9D4F18F-7C94-036C-2F1E-2D8588938E8F}"/>
                </a:ext>
              </a:extLst>
            </p:cNvPr>
            <p:cNvGrpSpPr/>
            <p:nvPr/>
          </p:nvGrpSpPr>
          <p:grpSpPr>
            <a:xfrm>
              <a:off x="8471780" y="5347757"/>
              <a:ext cx="3504837" cy="700619"/>
              <a:chOff x="5307986" y="3767372"/>
              <a:chExt cx="3066095" cy="565846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24AB6AF-76B6-330C-C695-1FD262E31791}"/>
                  </a:ext>
                </a:extLst>
              </p:cNvPr>
              <p:cNvSpPr/>
              <p:nvPr/>
            </p:nvSpPr>
            <p:spPr>
              <a:xfrm>
                <a:off x="6072317" y="3777291"/>
                <a:ext cx="764331" cy="31208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accent6"/>
                    </a:solidFill>
                  </a:rPr>
                  <a:t>buf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[2]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E660508-1769-0308-5ACA-1865496E9F80}"/>
                  </a:ext>
                </a:extLst>
              </p:cNvPr>
              <p:cNvSpPr/>
              <p:nvPr/>
            </p:nvSpPr>
            <p:spPr>
              <a:xfrm>
                <a:off x="6841356" y="3768246"/>
                <a:ext cx="764331" cy="31208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accent6"/>
                    </a:solidFill>
                  </a:rPr>
                  <a:t>buf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[1]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B1022BF-D13D-0EFD-12C0-6274E23FE8C4}"/>
                  </a:ext>
                </a:extLst>
              </p:cNvPr>
              <p:cNvSpPr/>
              <p:nvPr/>
            </p:nvSpPr>
            <p:spPr>
              <a:xfrm>
                <a:off x="7609750" y="3767372"/>
                <a:ext cx="764331" cy="31208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accent6"/>
                    </a:solidFill>
                  </a:rPr>
                  <a:t>buf</a:t>
                </a:r>
                <a:r>
                  <a:rPr lang="en-US" sz="1600" dirty="0">
                    <a:solidFill>
                      <a:schemeClr val="accent6"/>
                    </a:solidFill>
                  </a:rPr>
                  <a:t>[0]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4BC08E5B-5984-516B-B6DA-E3C2C3638D6E}"/>
                  </a:ext>
                </a:extLst>
              </p:cNvPr>
              <p:cNvSpPr/>
              <p:nvPr/>
            </p:nvSpPr>
            <p:spPr>
              <a:xfrm>
                <a:off x="5307986" y="3777290"/>
                <a:ext cx="764331" cy="31208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var pad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0D39F15-C990-4177-2856-F5DCBD0C93AD}"/>
                  </a:ext>
                </a:extLst>
              </p:cNvPr>
              <p:cNvSpPr txBox="1"/>
              <p:nvPr/>
            </p:nvSpPr>
            <p:spPr>
              <a:xfrm>
                <a:off x="7713599" y="4084646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- 24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95CFA5A-2571-06C9-C2CA-B6A1BC6F4404}"/>
                  </a:ext>
                </a:extLst>
              </p:cNvPr>
              <p:cNvSpPr txBox="1"/>
              <p:nvPr/>
            </p:nvSpPr>
            <p:spPr>
              <a:xfrm>
                <a:off x="6939665" y="4066148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- 23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D858FA1-6967-5FC7-05C6-5EE0BDB5ACDD}"/>
                  </a:ext>
                </a:extLst>
              </p:cNvPr>
              <p:cNvSpPr txBox="1"/>
              <p:nvPr/>
            </p:nvSpPr>
            <p:spPr>
              <a:xfrm>
                <a:off x="6164949" y="4057244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- 22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24D0933-DC1E-DC21-C704-6E87E46EDEDB}"/>
                  </a:ext>
                </a:extLst>
              </p:cNvPr>
              <p:cNvSpPr txBox="1"/>
              <p:nvPr/>
            </p:nvSpPr>
            <p:spPr>
              <a:xfrm>
                <a:off x="5389842" y="4066148"/>
                <a:ext cx="604687" cy="2485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err="1">
                    <a:solidFill>
                      <a:schemeClr val="accent6"/>
                    </a:solidFill>
                  </a:rPr>
                  <a:t>fp</a:t>
                </a:r>
                <a:r>
                  <a:rPr lang="en-US" sz="1400" dirty="0">
                    <a:solidFill>
                      <a:schemeClr val="accent6"/>
                    </a:solidFill>
                  </a:rPr>
                  <a:t> - 21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6A9C6A2-E0BF-64D6-42AF-988E36B62FD8}"/>
                </a:ext>
              </a:extLst>
            </p:cNvPr>
            <p:cNvGrpSpPr/>
            <p:nvPr/>
          </p:nvGrpSpPr>
          <p:grpSpPr>
            <a:xfrm>
              <a:off x="9166295" y="4938494"/>
              <a:ext cx="2240445" cy="338554"/>
              <a:chOff x="3651225" y="-1681639"/>
              <a:chExt cx="2240445" cy="338554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7C2CF6B-CE76-FA1D-6336-2AED4005DE40}"/>
                  </a:ext>
                </a:extLst>
              </p:cNvPr>
              <p:cNvSpPr txBox="1"/>
              <p:nvPr/>
            </p:nvSpPr>
            <p:spPr>
              <a:xfrm>
                <a:off x="3986981" y="-1681639"/>
                <a:ext cx="1904689" cy="3385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</a:rPr>
                  <a:t>increasing address</a:t>
                </a:r>
              </a:p>
            </p:txBody>
          </p:sp>
          <p:sp>
            <p:nvSpPr>
              <p:cNvPr id="8" name="Left Arrow 7">
                <a:extLst>
                  <a:ext uri="{FF2B5EF4-FFF2-40B4-BE49-F238E27FC236}">
                    <a16:creationId xmlns:a16="http://schemas.microsoft.com/office/drawing/2014/main" id="{4C668D51-4287-1B38-1DB9-38C9530E0B0E}"/>
                  </a:ext>
                </a:extLst>
              </p:cNvPr>
              <p:cNvSpPr/>
              <p:nvPr/>
            </p:nvSpPr>
            <p:spPr>
              <a:xfrm>
                <a:off x="3651225" y="-1575535"/>
                <a:ext cx="392906" cy="157124"/>
              </a:xfrm>
              <a:prstGeom prst="lef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1558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allAtOnce" animBg="1"/>
      <p:bldP spid="28" grpId="0"/>
      <p:bldP spid="12" grpId="0" animBg="1"/>
    </p:bldLst>
  </p:timing>
</p:sld>
</file>

<file path=ppt/theme/theme1.xml><?xml version="1.0" encoding="utf-8"?>
<a:theme xmlns:a="http://schemas.openxmlformats.org/drawingml/2006/main" name="Theme1">
  <a:themeElements>
    <a:clrScheme name="Custom 3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007CD5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73733</TotalTime>
  <Words>6975</Words>
  <Application>Microsoft Macintosh PowerPoint</Application>
  <PresentationFormat>Widescreen</PresentationFormat>
  <Paragraphs>1442</Paragraphs>
  <Slides>31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Arial Regular</vt:lpstr>
      <vt:lpstr>Consolas</vt:lpstr>
      <vt:lpstr>Courier New</vt:lpstr>
      <vt:lpstr>Menlo</vt:lpstr>
      <vt:lpstr>Theme1</vt:lpstr>
      <vt:lpstr>PowerPoint Presentation</vt:lpstr>
      <vt:lpstr>PowerPoint Presentation</vt:lpstr>
      <vt:lpstr>Allocating Space For Locals on the Stack</vt:lpstr>
      <vt:lpstr>Review Variables:  Size</vt:lpstr>
      <vt:lpstr>Local Variables on the stack</vt:lpstr>
      <vt:lpstr>Accessing Stack Variables: Introduction</vt:lpstr>
      <vt:lpstr>Stack Frame Design – Local Variables</vt:lpstr>
      <vt:lpstr>Stack Variables: Padding</vt:lpstr>
      <vt:lpstr>Accessing Stack Variables, the hard way</vt:lpstr>
      <vt:lpstr>Best Practice: Assembler Generated FP Distance Table</vt:lpstr>
      <vt:lpstr>Best Practice: Assembler Generated FP Distance Table</vt:lpstr>
      <vt:lpstr>Initializing and Accessing Stack variables</vt:lpstr>
      <vt:lpstr>Stack Frame Design Practice</vt:lpstr>
      <vt:lpstr>Working with Pointers on the stack</vt:lpstr>
      <vt:lpstr>Working with Pointers on the stack</vt:lpstr>
      <vt:lpstr>Working with Pointers on the stack</vt:lpstr>
      <vt:lpstr>Working with Pointers on the stack</vt:lpstr>
      <vt:lpstr>Working with Pointers on the stack</vt:lpstr>
      <vt:lpstr>Passing More Than Four Arguments – At the point of Call</vt:lpstr>
      <vt:lpstr>Passing More Than Four Arguments – At the point of Call</vt:lpstr>
      <vt:lpstr>Passing More Than Four Arguments – At the point of Call</vt:lpstr>
      <vt:lpstr>Determining Size of the Passed Parameter Area on The Stack</vt:lpstr>
      <vt:lpstr>Calling Function Stack Frame: Pass ARG 5 and higher</vt:lpstr>
      <vt:lpstr>Called Function: Retrieving Args From the Stack</vt:lpstr>
      <vt:lpstr>Called Function: Retrieving Args From the Stack</vt:lpstr>
      <vt:lpstr>Example: Passing Stack Args,  Calling Function</vt:lpstr>
      <vt:lpstr>Example: Passing Stack Args,  Calling Function</vt:lpstr>
      <vt:lpstr>Example: Passing Stack Args,  Calling Function</vt:lpstr>
      <vt:lpstr>Example: Passing Stack Args,  Called Function</vt:lpstr>
      <vt:lpstr>Extra Slides</vt:lpstr>
      <vt:lpstr>By following the saved fp, you can find each stack frame</vt:lpstr>
    </vt:vector>
  </TitlesOfParts>
  <Manager/>
  <Company>Teradata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Keith Muller</dc:creator>
  <cp:keywords/>
  <dc:description/>
  <cp:lastModifiedBy>Keith Muller</cp:lastModifiedBy>
  <cp:revision>3121</cp:revision>
  <cp:lastPrinted>2024-05-30T19:12:31Z</cp:lastPrinted>
  <dcterms:created xsi:type="dcterms:W3CDTF">2018-10-05T16:35:28Z</dcterms:created>
  <dcterms:modified xsi:type="dcterms:W3CDTF">2024-05-31T21:47:44Z</dcterms:modified>
  <cp:category/>
</cp:coreProperties>
</file>