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8"/>
  </p:notesMasterIdLst>
  <p:handoutMasterIdLst>
    <p:handoutMasterId r:id="rId29"/>
  </p:handoutMasterIdLst>
  <p:sldIdLst>
    <p:sldId id="2727" r:id="rId2"/>
    <p:sldId id="3091" r:id="rId3"/>
    <p:sldId id="3072" r:id="rId4"/>
    <p:sldId id="3073" r:id="rId5"/>
    <p:sldId id="3074" r:id="rId6"/>
    <p:sldId id="3075" r:id="rId7"/>
    <p:sldId id="3076" r:id="rId8"/>
    <p:sldId id="3077" r:id="rId9"/>
    <p:sldId id="3078" r:id="rId10"/>
    <p:sldId id="3079" r:id="rId11"/>
    <p:sldId id="3080" r:id="rId12"/>
    <p:sldId id="3081" r:id="rId13"/>
    <p:sldId id="3082" r:id="rId14"/>
    <p:sldId id="1818" r:id="rId15"/>
    <p:sldId id="2720" r:id="rId16"/>
    <p:sldId id="2420" r:id="rId17"/>
    <p:sldId id="2763" r:id="rId18"/>
    <p:sldId id="2692" r:id="rId19"/>
    <p:sldId id="2725" r:id="rId20"/>
    <p:sldId id="2733" r:id="rId21"/>
    <p:sldId id="2666" r:id="rId22"/>
    <p:sldId id="2461" r:id="rId23"/>
    <p:sldId id="2736" r:id="rId24"/>
    <p:sldId id="3038" r:id="rId25"/>
    <p:sldId id="1858" r:id="rId26"/>
    <p:sldId id="28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4"/>
    <p:restoredTop sz="97532"/>
  </p:normalViewPr>
  <p:slideViewPr>
    <p:cSldViewPr snapToGrid="0" snapToObjects="1">
      <p:cViewPr varScale="1">
        <p:scale>
          <a:sx n="154" d="100"/>
          <a:sy n="154" d="100"/>
        </p:scale>
        <p:origin x="1392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2.04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06A-B6BF-E14B-8C09-1673F5C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68" y="84329"/>
            <a:ext cx="11095598" cy="469935"/>
          </a:xfrm>
        </p:spPr>
        <p:txBody>
          <a:bodyPr/>
          <a:lstStyle/>
          <a:p>
            <a:r>
              <a:rPr lang="en-US" dirty="0"/>
              <a:t>Pointer to Pointers (Double Indirection)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72AD-496C-674B-A2E2-20DA148CE1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0617" y="496806"/>
            <a:ext cx="9158749" cy="60653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Define a </a:t>
            </a:r>
            <a:r>
              <a:rPr lang="en-US" sz="2000" dirty="0">
                <a:solidFill>
                  <a:srgbClr val="0070C0"/>
                </a:solidFill>
              </a:rPr>
              <a:t>pointer</a:t>
            </a:r>
            <a:r>
              <a:rPr lang="en-US" sz="2000" dirty="0">
                <a:solidFill>
                  <a:schemeClr val="accent5"/>
                </a:solidFill>
              </a:rPr>
              <a:t> to a </a:t>
            </a:r>
            <a:r>
              <a:rPr lang="en-US" sz="2000" dirty="0">
                <a:solidFill>
                  <a:srgbClr val="0070C0"/>
                </a:solidFill>
              </a:rPr>
              <a:t>pointer (p2 below)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3"/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C allows any number of pointer indirections</a:t>
            </a:r>
          </a:p>
          <a:p>
            <a:pPr lvl="1"/>
            <a:r>
              <a:rPr lang="en-US" sz="2000" dirty="0"/>
              <a:t>more than two levels is very uncommon in real applications as it reduces readability and generates at lot of memory reads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RULE (important):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b="1" dirty="0"/>
              <a:t>in the variable definition </a:t>
            </a:r>
            <a:r>
              <a:rPr lang="en-US" sz="2000" dirty="0"/>
              <a:t>tells you </a:t>
            </a:r>
            <a:r>
              <a:rPr lang="en-US" sz="2000" b="1" dirty="0"/>
              <a:t>how many </a:t>
            </a:r>
            <a:r>
              <a:rPr lang="en-US" sz="2000" b="1" dirty="0">
                <a:solidFill>
                  <a:srgbClr val="0070C0"/>
                </a:solidFill>
              </a:rPr>
              <a:t>reads</a:t>
            </a:r>
            <a:r>
              <a:rPr lang="en-US" sz="2000" b="1" dirty="0"/>
              <a:t> it takes to get to the </a:t>
            </a:r>
            <a:r>
              <a:rPr lang="en-US" sz="2000" b="1" dirty="0">
                <a:solidFill>
                  <a:srgbClr val="0070C0"/>
                </a:solidFill>
              </a:rPr>
              <a:t>base type</a:t>
            </a:r>
          </a:p>
          <a:p>
            <a:pPr marL="354012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#reads to base type</a:t>
            </a:r>
            <a:r>
              <a:rPr lang="en-US" sz="2000" dirty="0"/>
              <a:t> = number of </a:t>
            </a:r>
            <a:r>
              <a:rPr lang="en-US" sz="2000" dirty="0">
                <a:solidFill>
                  <a:srgbClr val="FF0000"/>
                </a:solidFill>
              </a:rPr>
              <a:t>* (in the definition)</a:t>
            </a:r>
            <a:r>
              <a:rPr lang="en-US" sz="2000" dirty="0"/>
              <a:t> + 1</a:t>
            </a:r>
          </a:p>
          <a:p>
            <a:r>
              <a:rPr lang="en-US" sz="2200" dirty="0"/>
              <a:t>Example:  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p2; 	// </a:t>
            </a:r>
            <a:r>
              <a:rPr lang="en-US" sz="2000" dirty="0">
                <a:solidFill>
                  <a:schemeClr val="tx2"/>
                </a:solidFill>
              </a:rPr>
              <a:t>requires </a:t>
            </a:r>
            <a:r>
              <a:rPr lang="en-US" sz="2000" dirty="0">
                <a:solidFill>
                  <a:srgbClr val="7030A0"/>
                </a:solidFill>
              </a:rPr>
              <a:t>3 reads </a:t>
            </a:r>
            <a:r>
              <a:rPr lang="en-US" sz="2000" dirty="0">
                <a:solidFill>
                  <a:schemeClr val="tx2"/>
                </a:solidFill>
              </a:rPr>
              <a:t>to get to the int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C99D9B-296A-004F-8655-E570A802753B}"/>
              </a:ext>
            </a:extLst>
          </p:cNvPr>
          <p:cNvSpPr/>
          <p:nvPr/>
        </p:nvSpPr>
        <p:spPr bwMode="auto">
          <a:xfrm>
            <a:off x="1695573" y="966741"/>
            <a:ext cx="6554197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a pointer to an int</a:t>
            </a:r>
          </a:p>
          <a:p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&amp;p1;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9BA9D-8989-F544-B5E3-5C5337F7356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B506-BB01-C949-8ED8-A5F7F3B628E9}"/>
              </a:ext>
            </a:extLst>
          </p:cNvPr>
          <p:cNvGrpSpPr/>
          <p:nvPr/>
        </p:nvGrpSpPr>
        <p:grpSpPr>
          <a:xfrm>
            <a:off x="9596438" y="663661"/>
            <a:ext cx="1326165" cy="482555"/>
            <a:chOff x="10206038" y="3228945"/>
            <a:chExt cx="1326165" cy="482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D79F25-E6DB-7E46-93BD-1C2AF5A3BAD2}"/>
                </a:ext>
              </a:extLst>
            </p:cNvPr>
            <p:cNvSpPr txBox="1"/>
            <p:nvPr/>
          </p:nvSpPr>
          <p:spPr>
            <a:xfrm>
              <a:off x="10206038" y="3311390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35C7A-0041-E645-B8F9-0C78FC5CDBD0}"/>
                </a:ext>
              </a:extLst>
            </p:cNvPr>
            <p:cNvSpPr txBox="1"/>
            <p:nvPr/>
          </p:nvSpPr>
          <p:spPr>
            <a:xfrm>
              <a:off x="10536523" y="322894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B7472-86A7-6E46-803C-CBEFDC71E2EC}"/>
              </a:ext>
            </a:extLst>
          </p:cNvPr>
          <p:cNvGrpSpPr/>
          <p:nvPr/>
        </p:nvGrpSpPr>
        <p:grpSpPr>
          <a:xfrm>
            <a:off x="9437206" y="1063771"/>
            <a:ext cx="1465680" cy="1004331"/>
            <a:chOff x="8064323" y="2022482"/>
            <a:chExt cx="1465680" cy="1004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8FDF-7B8C-DE44-BAB8-7F194EFF937B}"/>
                </a:ext>
              </a:extLst>
            </p:cNvPr>
            <p:cNvSpPr txBox="1"/>
            <p:nvPr/>
          </p:nvSpPr>
          <p:spPr>
            <a:xfrm>
              <a:off x="8534323" y="264073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29B2BB-7E9D-7A43-B73F-4CA2C20DB6B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9051880" y="2022482"/>
              <a:ext cx="0" cy="60076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742D21-EF8F-C740-8850-EE4BBCF37AE5}"/>
                </a:ext>
              </a:extLst>
            </p:cNvPr>
            <p:cNvSpPr txBox="1"/>
            <p:nvPr/>
          </p:nvSpPr>
          <p:spPr>
            <a:xfrm>
              <a:off x="8064323" y="26267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D748F-8961-4A45-9949-C74D2A191E1E}"/>
              </a:ext>
            </a:extLst>
          </p:cNvPr>
          <p:cNvGrpSpPr/>
          <p:nvPr/>
        </p:nvGrpSpPr>
        <p:grpSpPr>
          <a:xfrm>
            <a:off x="9437206" y="2074875"/>
            <a:ext cx="1465680" cy="1065935"/>
            <a:chOff x="5982690" y="2351932"/>
            <a:chExt cx="1465680" cy="10659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EEBA9B-BAC2-3B41-8801-40B42463D242}"/>
                </a:ext>
              </a:extLst>
            </p:cNvPr>
            <p:cNvSpPr txBox="1"/>
            <p:nvPr/>
          </p:nvSpPr>
          <p:spPr>
            <a:xfrm>
              <a:off x="6452690" y="299291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9F2B5B-E7EB-5143-99AA-19501A47EBDB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950530" y="2351932"/>
              <a:ext cx="0" cy="62502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DE168-4019-6A4D-A989-45724957B90B}"/>
                </a:ext>
              </a:extLst>
            </p:cNvPr>
            <p:cNvSpPr txBox="1"/>
            <p:nvPr/>
          </p:nvSpPr>
          <p:spPr>
            <a:xfrm>
              <a:off x="5982690" y="301775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3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827828" y="497571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A0DBF8-C510-7F8A-B4B5-A8534F04699E}"/>
              </a:ext>
            </a:extLst>
          </p:cNvPr>
          <p:cNvGrpSpPr/>
          <p:nvPr/>
        </p:nvGrpSpPr>
        <p:grpSpPr>
          <a:xfrm>
            <a:off x="6937262" y="512230"/>
            <a:ext cx="5064505" cy="3785652"/>
            <a:chOff x="6937262" y="512230"/>
            <a:chExt cx="5064505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820836" y="915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73555" y="2362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95096" y="2872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73555" y="1608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89161" y="995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83766" y="1053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9216881" y="1170563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00171" y="1635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099714" y="1271116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321499" y="2357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10011654" y="1600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67474" y="1916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73555" y="2908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929557" y="2336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93388" y="1660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218203" y="2908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937262" y="512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95511" y="3623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10024403" y="3592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247510" y="3627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89895" y="3250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AF41A9-5F06-347D-F8B1-0B359DE67D54}"/>
              </a:ext>
            </a:extLst>
          </p:cNvPr>
          <p:cNvGrpSpPr/>
          <p:nvPr/>
        </p:nvGrpSpPr>
        <p:grpSpPr>
          <a:xfrm>
            <a:off x="268098" y="4605305"/>
            <a:ext cx="7664400" cy="1772696"/>
            <a:chOff x="268098" y="4605305"/>
            <a:chExt cx="7664400" cy="1772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03247" y="4614298"/>
              <a:ext cx="5629251" cy="1763703"/>
              <a:chOff x="7697098" y="4699138"/>
              <a:chExt cx="5629251" cy="176370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00048" y="5702116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 or *w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 or **d or *p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7697098" y="4819820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 or *d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321500" y="5098359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21500" y="606273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stCxn id="74" idx="0"/>
                <a:endCxn id="71" idx="2"/>
              </p:cNvCxnSpPr>
              <p:nvPr/>
            </p:nvCxnSpPr>
            <p:spPr>
              <a:xfrm flipV="1">
                <a:off x="11175011" y="5147768"/>
                <a:ext cx="0" cy="57480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49619" y="606037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10462958" y="5076225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649414" y="4605305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306905" y="4618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268098" y="499138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94" y="4760707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5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021059" y="538826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**d + *p;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72CFB-B62A-C910-96CB-FAD4F7A1B865}"/>
              </a:ext>
            </a:extLst>
          </p:cNvPr>
          <p:cNvGrpSpPr/>
          <p:nvPr/>
        </p:nvGrpSpPr>
        <p:grpSpPr>
          <a:xfrm>
            <a:off x="133354" y="3797360"/>
            <a:ext cx="6152366" cy="2940641"/>
            <a:chOff x="133354" y="3797360"/>
            <a:chExt cx="6152366" cy="29406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63679" y="4568925"/>
              <a:ext cx="3815009" cy="2169076"/>
              <a:chOff x="8217591" y="4353721"/>
              <a:chExt cx="3815009" cy="216907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17591" y="570386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8301315" y="4879641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268085" y="435372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01443" y="6122687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21111" y="612268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547517" y="4954489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205008" y="496817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133354" y="454279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329" y="5168231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D26804-9FA0-B2EF-2BF8-AADDC9BFF599}"/>
                </a:ext>
              </a:extLst>
            </p:cNvPr>
            <p:cNvSpPr txBox="1"/>
            <p:nvPr/>
          </p:nvSpPr>
          <p:spPr>
            <a:xfrm>
              <a:off x="4970012" y="531519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5ECF0-281E-D3EE-CFAD-63801515F13C}"/>
                </a:ext>
              </a:extLst>
            </p:cNvPr>
            <p:cNvSpPr txBox="1"/>
            <p:nvPr/>
          </p:nvSpPr>
          <p:spPr>
            <a:xfrm>
              <a:off x="4960787" y="4166550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50A933-AFDA-033A-F39B-BCAA07EA4791}"/>
                </a:ext>
              </a:extLst>
            </p:cNvPr>
            <p:cNvCxnSpPr>
              <a:cxnSpLocks/>
              <a:stCxn id="31" idx="2"/>
              <a:endCxn id="71" idx="0"/>
            </p:cNvCxnSpPr>
            <p:nvPr/>
          </p:nvCxnSpPr>
          <p:spPr>
            <a:xfrm>
              <a:off x="5312807" y="4535882"/>
              <a:ext cx="8292" cy="396203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71FC44-7BF0-0133-B88E-EA747B65C991}"/>
                </a:ext>
              </a:extLst>
            </p:cNvPr>
            <p:cNvSpPr txBox="1"/>
            <p:nvPr/>
          </p:nvSpPr>
          <p:spPr>
            <a:xfrm>
              <a:off x="4692014" y="3797360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949548-9D9C-02A8-74C7-B4044C3455A1}"/>
              </a:ext>
            </a:extLst>
          </p:cNvPr>
          <p:cNvGrpSpPr/>
          <p:nvPr/>
        </p:nvGrpSpPr>
        <p:grpSpPr>
          <a:xfrm>
            <a:off x="6882514" y="617230"/>
            <a:ext cx="5192471" cy="3785652"/>
            <a:chOff x="6882514" y="617230"/>
            <a:chExt cx="5192471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766088" y="1020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18807" y="2467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40348" y="2977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18807" y="1713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34413" y="1100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29018" y="1158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245423" y="1740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494103" y="82797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266751" y="2462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956906" y="1705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12726" y="2021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18807" y="3013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874809" y="2441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38640" y="1765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163455" y="3013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882514" y="617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40763" y="3728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9969655" y="3697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192762" y="3732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35147" y="3355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0CBD5-916B-96D8-A365-4FA1ECEE83B2}"/>
                </a:ext>
              </a:extLst>
            </p:cNvPr>
            <p:cNvSpPr txBox="1"/>
            <p:nvPr/>
          </p:nvSpPr>
          <p:spPr>
            <a:xfrm>
              <a:off x="10955531" y="1198304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29EC5A-B195-4F08-DC37-3990ACEF34D2}"/>
                </a:ext>
              </a:extLst>
            </p:cNvPr>
            <p:cNvCxnSpPr>
              <a:cxnSpLocks/>
              <a:stCxn id="34" idx="1"/>
              <a:endCxn id="12" idx="3"/>
            </p:cNvCxnSpPr>
            <p:nvPr/>
          </p:nvCxnSpPr>
          <p:spPr>
            <a:xfrm flipH="1" flipV="1">
              <a:off x="9824698" y="1358603"/>
              <a:ext cx="1130833" cy="24367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550A0B-1758-8846-A79C-D8A3FF7220E3}"/>
              </a:ext>
            </a:extLst>
          </p:cNvPr>
          <p:cNvSpPr txBox="1"/>
          <p:nvPr/>
        </p:nvSpPr>
        <p:spPr>
          <a:xfrm>
            <a:off x="7500704" y="5059531"/>
            <a:ext cx="38491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Important Observation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Lside</a:t>
            </a:r>
            <a:r>
              <a:rPr lang="en-US" sz="2400" dirty="0">
                <a:solidFill>
                  <a:schemeClr val="accent6"/>
                </a:solidFill>
              </a:rPr>
              <a:t> is two reads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Rside</a:t>
            </a:r>
            <a:r>
              <a:rPr lang="en-US" sz="2400" dirty="0">
                <a:solidFill>
                  <a:schemeClr val="accent6"/>
                </a:solidFill>
              </a:rPr>
              <a:t> is three reads</a:t>
            </a:r>
          </a:p>
        </p:txBody>
      </p:sp>
    </p:spTree>
    <p:extLst>
      <p:ext uri="{BB962C8B-B14F-4D97-AF65-F5344CB8AC3E}">
        <p14:creationId xmlns:p14="http://schemas.microsoft.com/office/powerpoint/2010/main" val="15306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80576" y="3648888"/>
            <a:ext cx="5634557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now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*p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8037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630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090383" cy="707886"/>
            <a:chOff x="3428060" y="3209674"/>
            <a:chExt cx="4090383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3" y="3209674"/>
              <a:ext cx="3296890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726290" y="4659995"/>
            <a:ext cx="8176245" cy="1140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[BSZ];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must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304676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a[2] = {1, 2};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a[0] = a[1];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So,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Count: compile time calculation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646268" y="3214396"/>
            <a:ext cx="10899462" cy="347551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Pointers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0189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144548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139A2-25C7-2395-FEEF-1A1CF98C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2" y="422564"/>
            <a:ext cx="5652654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Pointers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</a:t>
            </a:r>
            <a:r>
              <a:rPr lang="en-US" sz="2000" dirty="0">
                <a:solidFill>
                  <a:schemeClr val="accent1"/>
                </a:solidFill>
              </a:rPr>
              <a:t>p is a pointer</a:t>
            </a:r>
            <a:r>
              <a:rPr lang="en-US" sz="2000" dirty="0"/>
              <a:t>, the actual evaluation of the address: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sz="2000" dirty="0"/>
              <a:t> </a:t>
            </a:r>
            <a:r>
              <a:rPr lang="en-US" sz="2000" b="1" dirty="0"/>
              <a:t>depends on the base type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pointer p</a:t>
            </a:r>
            <a:r>
              <a:rPr lang="en-US" sz="2000" dirty="0"/>
              <a:t>  points at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sz="2000" dirty="0"/>
              <a:t> adds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sz="2000" dirty="0">
                <a:cs typeface="Courier New" panose="02070309020205020404" pitchFamily="49" charset="0"/>
              </a:rPr>
              <a:t>bytes to </a:t>
            </a:r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000" dirty="0"/>
              <a:t> is equivalent to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sz="2000" dirty="0"/>
              <a:t>Using </a:t>
            </a:r>
            <a:r>
              <a:rPr lang="en-US" sz="2000" dirty="0">
                <a:solidFill>
                  <a:srgbClr val="0070C0"/>
                </a:solidFill>
              </a:rPr>
              <a:t>pointer arithmetic </a:t>
            </a:r>
            <a:r>
              <a:rPr lang="en-US" sz="2000" dirty="0"/>
              <a:t>to find array elements:</a:t>
            </a:r>
          </a:p>
          <a:p>
            <a:pPr lvl="1"/>
            <a:r>
              <a:rPr lang="en-US" sz="2000" dirty="0"/>
              <a:t>Address of the second element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000" dirty="0"/>
              <a:t>It can be referenced as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71109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// {12, 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</a:t>
            </a:r>
            <a:r>
              <a:rPr lang="en-US" sz="2000" b="1" dirty="0"/>
              <a:t>length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Using Pointers to Traverse an array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3D33BD-E744-AFBC-FA73-BD1440733991}"/>
              </a:ext>
            </a:extLst>
          </p:cNvPr>
          <p:cNvGrpSpPr/>
          <p:nvPr/>
        </p:nvGrpSpPr>
        <p:grpSpPr>
          <a:xfrm>
            <a:off x="599044" y="3533272"/>
            <a:ext cx="6136616" cy="2584617"/>
            <a:chOff x="599044" y="3533272"/>
            <a:chExt cx="6136616" cy="2584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57D99-BD8F-5ABA-A831-1EE222B6C585}"/>
                </a:ext>
              </a:extLst>
            </p:cNvPr>
            <p:cNvSpPr txBox="1"/>
            <p:nvPr/>
          </p:nvSpPr>
          <p:spPr>
            <a:xfrm>
              <a:off x="599044" y="3533272"/>
              <a:ext cx="6136616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indent="-103188"/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x[] = {0xd4c3b2a1, 0xd4c3b200, 0x12345684};</a:t>
              </a:r>
            </a:p>
            <a:p>
              <a:pPr indent="-103188"/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(int)(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/ 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  <a:endPara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 *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x; 	</a:t>
              </a:r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// or &amp;x[0] </a:t>
              </a:r>
              <a:endParaRPr lang="en-US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(int j = 0; j 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03188"/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("%#x\n", *(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j));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817D6-AC45-8989-69F0-974A473FE4DD}"/>
                </a:ext>
              </a:extLst>
            </p:cNvPr>
            <p:cNvSpPr txBox="1"/>
            <p:nvPr/>
          </p:nvSpPr>
          <p:spPr>
            <a:xfrm>
              <a:off x="1317838" y="5748557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Brute force translation to pointers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A6355F-BC15-C861-7C20-34C766403CF6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0073-347C-8F77-AAE1-80ED09BE0C6E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05A96-E53C-FBBF-78EC-2872B727A96B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5EC9-F022-4DE8-8A50-45CFAD3FF240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96227-58AF-91B6-F088-99B608B87A57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4FC6D-A6A7-A129-C6F9-3F7F0304B92F}"/>
              </a:ext>
            </a:extLst>
          </p:cNvPr>
          <p:cNvSpPr txBox="1"/>
          <p:nvPr/>
        </p:nvSpPr>
        <p:spPr>
          <a:xfrm>
            <a:off x="10670345" y="569859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4CF1-0134-1355-0C1A-D6E98372DE21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B1514-4896-087A-8982-FE421F5E2778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D480E-C25D-E6B2-17D5-15A9B88B22ED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494D2-7D39-7F39-A086-25CD655C61F8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982A1-0D48-2E9C-6CA9-428724BB4001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E5998-F373-168E-6D73-31AA69612A5E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9F3E-075F-7820-2216-9307881EA0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9D6-EC46-2AC1-F4BC-D58CA0800D15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E1B85-8D09-6458-64AB-FFFB7F80C7A3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EA7A-84F6-36EA-B1FF-EDBB7A7DF5F0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BD3A4-9B6E-5EF9-82D2-F2E77FFBFA16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EB31E-89E5-AAE3-5549-995CF3F586A9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CDFAA-3532-71C9-E6EB-F09FC72A423E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5EC14-0279-7352-41B9-A94EEAB0E80C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ED51F-6C56-B884-5993-6858A6A2080E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841F7-EAEE-D544-ACC5-39E2F70F846B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F759F-DFEF-35DF-A527-8C1FE354ACEF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AE860-542A-02C2-3553-8FFB419DB27E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00EC-6A30-963E-505C-FBC59DA33526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B5BC1C-CAB0-CAF4-8FD0-013687D6E76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3052B-9823-91CD-DE02-4C27E2B268BC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93E8B-4340-4C07-FFDE-6B7989E5D1C7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E46EF6-BED4-CE0A-14B2-95891BE1EC17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2258F8-529C-5C68-6AE4-6206814A44FD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0B48B9-E531-9A97-8DE8-7453880B28B5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3E4E7F-6EFA-C275-D73C-901083AE838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15B04D-24A0-1C85-05FC-2AB4F6EDB131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9C2A46-F4B5-DA45-0E2D-BF1E529123E3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E02463-8CA1-3363-6B9A-0BE82C5FF0E3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4239B5-786C-3C0D-3F1B-91617DCECFEA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005452-C116-1EF5-D2AC-4DB6F7CA9200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70815-1862-CDA1-45F2-183C35F76B9A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8845759-5FC2-F798-B524-42617F96D8F4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7BB7F-4085-8DD8-DC15-0109986375CE}"/>
              </a:ext>
            </a:extLst>
          </p:cNvPr>
          <p:cNvSpPr/>
          <p:nvPr/>
        </p:nvSpPr>
        <p:spPr>
          <a:xfrm>
            <a:off x="9634368" y="635925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byte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8A5FCB-1072-5317-63EA-0CCA727EF2DF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F66A0-F2C4-D2BD-3D55-CE83EB4E08B2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E1DF7B-20DB-5374-DFB3-38B2280F17B1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B7DFC6-6E56-112D-8689-C81C60B6F065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C1BC3-A7A4-0F0A-5439-2B57688438E7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A4D68E-DC90-5363-B6FF-2B23D1D6CCE2}"/>
              </a:ext>
            </a:extLst>
          </p:cNvPr>
          <p:cNvGrpSpPr/>
          <p:nvPr/>
        </p:nvGrpSpPr>
        <p:grpSpPr>
          <a:xfrm>
            <a:off x="7870533" y="5410003"/>
            <a:ext cx="910404" cy="338554"/>
            <a:chOff x="8736819" y="5693719"/>
            <a:chExt cx="910404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2268C7-8330-91FC-7AF3-4A0A7D86138D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158C75-30FD-1AD5-89DC-1FEE19E5C3DB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C744A73-EA29-0658-0F5B-BF4C8096914F}"/>
              </a:ext>
            </a:extLst>
          </p:cNvPr>
          <p:cNvSpPr/>
          <p:nvPr/>
        </p:nvSpPr>
        <p:spPr>
          <a:xfrm>
            <a:off x="8618079" y="557523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607EF3C7-ED81-EC6C-4F17-4E46213A21D2}"/>
              </a:ext>
            </a:extLst>
          </p:cNvPr>
          <p:cNvSpPr/>
          <p:nvPr/>
        </p:nvSpPr>
        <p:spPr>
          <a:xfrm>
            <a:off x="9212089" y="1242184"/>
            <a:ext cx="133904" cy="4397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61865-7D86-4D68-7E9F-15CCADC6C86D}"/>
              </a:ext>
            </a:extLst>
          </p:cNvPr>
          <p:cNvSpPr txBox="1"/>
          <p:nvPr/>
        </p:nvSpPr>
        <p:spPr>
          <a:xfrm>
            <a:off x="599044" y="1137852"/>
            <a:ext cx="613661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103188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j = 0; j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x[j]);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C531C1-BDE4-D62C-E45C-2CF8C71BBC27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2825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3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52967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05219" y="5120503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9374" y="4923514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014694" y="3348080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8133" y="1130992"/>
            <a:ext cx="5476932" cy="53576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2057919" y="2210172"/>
            <a:ext cx="453491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42;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3067255" y="5136011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86490" y="3994955"/>
            <a:ext cx="2058299" cy="1584935"/>
            <a:chOff x="1231389" y="4249829"/>
            <a:chExt cx="2058299" cy="15849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1231389" y="4634435"/>
              <a:ext cx="186138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read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 rot="2570568">
              <a:off x="3066168" y="4249829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514A87-A989-B8CD-0D78-90EBC2BD94F5}"/>
              </a:ext>
            </a:extLst>
          </p:cNvPr>
          <p:cNvGrpSpPr/>
          <p:nvPr/>
        </p:nvGrpSpPr>
        <p:grpSpPr>
          <a:xfrm>
            <a:off x="147315" y="2859806"/>
            <a:ext cx="2028797" cy="646331"/>
            <a:chOff x="1315889" y="4694962"/>
            <a:chExt cx="2028797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E40F89-3B92-21DF-1F17-95A746847B6B}"/>
                </a:ext>
              </a:extLst>
            </p:cNvPr>
            <p:cNvSpPr txBox="1"/>
            <p:nvPr/>
          </p:nvSpPr>
          <p:spPr>
            <a:xfrm>
              <a:off x="1315889" y="4694962"/>
              <a:ext cx="18613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036F9708-4B3C-47FE-1C39-C93268ECA4AF}"/>
                </a:ext>
              </a:extLst>
            </p:cNvPr>
            <p:cNvSpPr/>
            <p:nvPr/>
          </p:nvSpPr>
          <p:spPr>
            <a:xfrm rot="8094592">
              <a:off x="3026673" y="5016457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7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0" y="181340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8889" y="670824"/>
            <a:ext cx="10932333" cy="12352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cs typeface="Consolas" panose="020B0609020204030204" pitchFamily="49" charset="0"/>
              </a:rPr>
              <a:t>RULE: </a:t>
            </a:r>
            <a:r>
              <a:rPr lang="en-US" sz="2800" b="1" dirty="0">
                <a:cs typeface="Consolas" panose="020B0609020204030204" pitchFamily="49" charset="0"/>
              </a:rPr>
              <a:t>Each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(either 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or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it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causes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 to be performed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493680" y="2246087"/>
            <a:ext cx="287676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z;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7652" y="2261355"/>
            <a:ext cx="436012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*p;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 on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279607" y="3772095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02052" y="3338139"/>
            <a:ext cx="4382365" cy="2508434"/>
            <a:chOff x="190430" y="3554349"/>
            <a:chExt cx="4382365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167114-4509-F15A-5532-2C6DD2586D47}"/>
              </a:ext>
            </a:extLst>
          </p:cNvPr>
          <p:cNvGrpSpPr/>
          <p:nvPr/>
        </p:nvGrpSpPr>
        <p:grpSpPr>
          <a:xfrm>
            <a:off x="4139815" y="2685202"/>
            <a:ext cx="1581231" cy="2517726"/>
            <a:chOff x="4091054" y="3738001"/>
            <a:chExt cx="1581231" cy="2517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F8CBCD-BE5E-0A3F-B9E4-B57D0D868F10}"/>
                </a:ext>
              </a:extLst>
            </p:cNvPr>
            <p:cNvSpPr/>
            <p:nvPr/>
          </p:nvSpPr>
          <p:spPr>
            <a:xfrm>
              <a:off x="4091054" y="3738001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350764-722B-6F5F-A54C-F1E764797A6B}"/>
                </a:ext>
              </a:extLst>
            </p:cNvPr>
            <p:cNvSpPr txBox="1"/>
            <p:nvPr/>
          </p:nvSpPr>
          <p:spPr>
            <a:xfrm>
              <a:off x="4143773" y="443118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B62580-30F7-FC5B-F3A0-8AD89AB10DD9}"/>
                </a:ext>
              </a:extLst>
            </p:cNvPr>
            <p:cNvSpPr txBox="1"/>
            <p:nvPr/>
          </p:nvSpPr>
          <p:spPr>
            <a:xfrm>
              <a:off x="5359379" y="38182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3629C-621E-C446-AEE2-B909D33E7B18}"/>
                </a:ext>
              </a:extLst>
            </p:cNvPr>
            <p:cNvSpPr txBox="1"/>
            <p:nvPr/>
          </p:nvSpPr>
          <p:spPr>
            <a:xfrm>
              <a:off x="4153984" y="387581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5F1DD59-E557-245B-5787-1A42685E29EE}"/>
                </a:ext>
              </a:extLst>
            </p:cNvPr>
            <p:cNvSpPr/>
            <p:nvPr/>
          </p:nvSpPr>
          <p:spPr>
            <a:xfrm rot="6374867">
              <a:off x="4801507" y="4049776"/>
              <a:ext cx="568977" cy="634475"/>
            </a:xfrm>
            <a:prstGeom prst="arc">
              <a:avLst>
                <a:gd name="adj1" fmla="val 9835281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3728-C1A8-9289-CCE1-672C4B852A22}"/>
                </a:ext>
              </a:extLst>
            </p:cNvPr>
            <p:cNvSpPr txBox="1"/>
            <p:nvPr/>
          </p:nvSpPr>
          <p:spPr>
            <a:xfrm>
              <a:off x="5281872" y="44222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3A869-FB36-28D3-EF6A-43886BAB263E}"/>
              </a:ext>
            </a:extLst>
          </p:cNvPr>
          <p:cNvGrpSpPr/>
          <p:nvPr/>
        </p:nvGrpSpPr>
        <p:grpSpPr>
          <a:xfrm>
            <a:off x="3709564" y="2891118"/>
            <a:ext cx="3555226" cy="1627131"/>
            <a:chOff x="3660803" y="3943917"/>
            <a:chExt cx="3555226" cy="16271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B83D1-5D17-07FE-57BF-8C5F2D6783F7}"/>
                </a:ext>
              </a:extLst>
            </p:cNvPr>
            <p:cNvSpPr txBox="1"/>
            <p:nvPr/>
          </p:nvSpPr>
          <p:spPr>
            <a:xfrm>
              <a:off x="4143773" y="518496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A78F4-CF3E-EBAF-3C17-B7B587A8363A}"/>
                </a:ext>
              </a:extLst>
            </p:cNvPr>
            <p:cNvSpPr txBox="1"/>
            <p:nvPr/>
          </p:nvSpPr>
          <p:spPr>
            <a:xfrm>
              <a:off x="5208427" y="51197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8DE84-972A-B3D8-BA4A-DC9E1B2120EB}"/>
                </a:ext>
              </a:extLst>
            </p:cNvPr>
            <p:cNvSpPr txBox="1"/>
            <p:nvPr/>
          </p:nvSpPr>
          <p:spPr>
            <a:xfrm>
              <a:off x="5570389" y="4457882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3533F-3218-5B4E-7F10-7AE7B57B0F2B}"/>
                </a:ext>
              </a:extLst>
            </p:cNvPr>
            <p:cNvSpPr txBox="1"/>
            <p:nvPr/>
          </p:nvSpPr>
          <p:spPr>
            <a:xfrm>
              <a:off x="5369932" y="409338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DF04D1-DD68-E165-F41D-8DD6B7266EE8}"/>
                </a:ext>
              </a:extLst>
            </p:cNvPr>
            <p:cNvSpPr txBox="1"/>
            <p:nvPr/>
          </p:nvSpPr>
          <p:spPr>
            <a:xfrm>
              <a:off x="5535761" y="516535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C78ACF71-7D4E-E436-9CE7-097ADBCA51B0}"/>
                </a:ext>
              </a:extLst>
            </p:cNvPr>
            <p:cNvSpPr/>
            <p:nvPr/>
          </p:nvSpPr>
          <p:spPr>
            <a:xfrm rot="5400000" flipH="1" flipV="1">
              <a:off x="3201987" y="4402733"/>
              <a:ext cx="1465498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2CEE60-BFA9-C3DB-E6AE-BB21BCB7773E}"/>
              </a:ext>
            </a:extLst>
          </p:cNvPr>
          <p:cNvSpPr txBox="1"/>
          <p:nvPr/>
        </p:nvSpPr>
        <p:spPr>
          <a:xfrm>
            <a:off x="6000702" y="6100313"/>
            <a:ext cx="59270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Aside: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z);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y = 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C2208-6000-2EA3-5E71-D7FF905E28BA}"/>
              </a:ext>
            </a:extLst>
          </p:cNvPr>
          <p:cNvSpPr txBox="1"/>
          <p:nvPr/>
        </p:nvSpPr>
        <p:spPr>
          <a:xfrm>
            <a:off x="5617144" y="27963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*p</a:t>
            </a:r>
          </a:p>
        </p:txBody>
      </p:sp>
    </p:spTree>
    <p:extLst>
      <p:ext uri="{BB962C8B-B14F-4D97-AF65-F5344CB8AC3E}">
        <p14:creationId xmlns:p14="http://schemas.microsoft.com/office/powerpoint/2010/main" val="33106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0" y="123714"/>
            <a:ext cx="11610379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424663" y="1318149"/>
            <a:ext cx="547537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y;    // one read on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5305FE-370A-35CB-C17A-3DB553DA5DF5}"/>
              </a:ext>
            </a:extLst>
          </p:cNvPr>
          <p:cNvGrpSpPr/>
          <p:nvPr/>
        </p:nvGrpSpPr>
        <p:grpSpPr>
          <a:xfrm>
            <a:off x="339566" y="3353628"/>
            <a:ext cx="4858781" cy="2434175"/>
            <a:chOff x="339566" y="3353628"/>
            <a:chExt cx="4858781" cy="243417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58C4C08-0D95-BB14-E91D-1648526D5E1F}"/>
                </a:ext>
              </a:extLst>
            </p:cNvPr>
            <p:cNvSpPr/>
            <p:nvPr/>
          </p:nvSpPr>
          <p:spPr>
            <a:xfrm flipH="1" flipV="1">
              <a:off x="1272455" y="3353628"/>
              <a:ext cx="3218655" cy="2028324"/>
            </a:xfrm>
            <a:prstGeom prst="arc">
              <a:avLst>
                <a:gd name="adj1" fmla="val 1088997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D87797-9D66-28BF-E3D4-B8999A3AB223}"/>
                </a:ext>
              </a:extLst>
            </p:cNvPr>
            <p:cNvGrpSpPr/>
            <p:nvPr/>
          </p:nvGrpSpPr>
          <p:grpSpPr>
            <a:xfrm>
              <a:off x="339566" y="3975410"/>
              <a:ext cx="4858781" cy="1812393"/>
              <a:chOff x="339566" y="3975410"/>
              <a:chExt cx="4858781" cy="18123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973B2A-0271-AAD4-860B-20AF80DD45AA}"/>
                  </a:ext>
                </a:extLst>
              </p:cNvPr>
              <p:cNvSpPr txBox="1"/>
              <p:nvPr/>
            </p:nvSpPr>
            <p:spPr>
              <a:xfrm>
                <a:off x="1707254" y="3996078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870B3-28F7-9BFC-9244-FFDE3FBA5D77}"/>
                  </a:ext>
                </a:extLst>
              </p:cNvPr>
              <p:cNvSpPr txBox="1"/>
              <p:nvPr/>
            </p:nvSpPr>
            <p:spPr>
              <a:xfrm>
                <a:off x="1361446" y="397541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02772D-F390-56C9-4C26-2106A4E0FE45}"/>
                  </a:ext>
                </a:extLst>
              </p:cNvPr>
              <p:cNvSpPr txBox="1"/>
              <p:nvPr/>
            </p:nvSpPr>
            <p:spPr>
              <a:xfrm>
                <a:off x="3797421" y="3996078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E141DF4-8927-9868-60BF-2B6EDEAC8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752" y="4375520"/>
                <a:ext cx="0" cy="78795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AFC1D-58FB-F845-599C-A6B853C2784B}"/>
                  </a:ext>
                </a:extLst>
              </p:cNvPr>
              <p:cNvSpPr txBox="1"/>
              <p:nvPr/>
            </p:nvSpPr>
            <p:spPr>
              <a:xfrm>
                <a:off x="744686" y="5088872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55821-A5CD-6528-9997-6BCF88A900D2}"/>
                  </a:ext>
                </a:extLst>
              </p:cNvPr>
              <p:cNvSpPr txBox="1"/>
              <p:nvPr/>
            </p:nvSpPr>
            <p:spPr>
              <a:xfrm>
                <a:off x="1646637" y="5121368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9C8F88-AF0F-F4E4-96D3-7B42CED93842}"/>
                  </a:ext>
                </a:extLst>
              </p:cNvPr>
              <p:cNvSpPr txBox="1"/>
              <p:nvPr/>
            </p:nvSpPr>
            <p:spPr>
              <a:xfrm>
                <a:off x="4500720" y="437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03CD5C-554C-254F-3E59-8676BC822854}"/>
                  </a:ext>
                </a:extLst>
              </p:cNvPr>
              <p:cNvSpPr txBox="1"/>
              <p:nvPr/>
            </p:nvSpPr>
            <p:spPr>
              <a:xfrm>
                <a:off x="2761496" y="5387693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166382-7A7F-41B5-48C0-3C5C1795DF79}"/>
                  </a:ext>
                </a:extLst>
              </p:cNvPr>
              <p:cNvSpPr txBox="1"/>
              <p:nvPr/>
            </p:nvSpPr>
            <p:spPr>
              <a:xfrm>
                <a:off x="339566" y="4539880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1F6381-B211-6E0E-ABF9-FC0840359C6D}"/>
                  </a:ext>
                </a:extLst>
              </p:cNvPr>
              <p:cNvSpPr txBox="1"/>
              <p:nvPr/>
            </p:nvSpPr>
            <p:spPr>
              <a:xfrm>
                <a:off x="4772783" y="399626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E3FE9-9539-5D91-59AD-EA78465D3363}"/>
              </a:ext>
            </a:extLst>
          </p:cNvPr>
          <p:cNvGrpSpPr/>
          <p:nvPr/>
        </p:nvGrpSpPr>
        <p:grpSpPr>
          <a:xfrm>
            <a:off x="6995326" y="1787433"/>
            <a:ext cx="4741013" cy="2751952"/>
            <a:chOff x="6995326" y="1787433"/>
            <a:chExt cx="4741013" cy="27519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1F577C-0572-C060-2FDA-C99D1B6BB847}"/>
                </a:ext>
              </a:extLst>
            </p:cNvPr>
            <p:cNvSpPr/>
            <p:nvPr/>
          </p:nvSpPr>
          <p:spPr>
            <a:xfrm>
              <a:off x="8611364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155C-BA25-844B-8073-13D11870FFD5}"/>
                </a:ext>
              </a:extLst>
            </p:cNvPr>
            <p:cNvGrpSpPr/>
            <p:nvPr/>
          </p:nvGrpSpPr>
          <p:grpSpPr>
            <a:xfrm>
              <a:off x="8664083" y="2101886"/>
              <a:ext cx="3072256" cy="1747237"/>
              <a:chOff x="4600772" y="4015517"/>
              <a:chExt cx="3072256" cy="174723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D56C83-1F37-CB49-805C-598D9F5CF36F}"/>
                  </a:ext>
                </a:extLst>
              </p:cNvPr>
              <p:cNvSpPr txBox="1"/>
              <p:nvPr/>
            </p:nvSpPr>
            <p:spPr>
              <a:xfrm>
                <a:off x="4600772" y="5382257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63FE92-BB16-EB42-8ED2-749625C9F31E}"/>
                  </a:ext>
                </a:extLst>
              </p:cNvPr>
              <p:cNvSpPr txBox="1"/>
              <p:nvPr/>
            </p:nvSpPr>
            <p:spPr>
              <a:xfrm>
                <a:off x="5665426" y="53170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F6348C-93C4-0546-8AA1-C8597E7E99C9}"/>
                  </a:ext>
                </a:extLst>
              </p:cNvPr>
              <p:cNvSpPr txBox="1"/>
              <p:nvPr/>
            </p:nvSpPr>
            <p:spPr>
              <a:xfrm>
                <a:off x="4600772" y="462847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762C07-A147-EC47-B208-E628271D94DC}"/>
                  </a:ext>
                </a:extLst>
              </p:cNvPr>
              <p:cNvSpPr txBox="1"/>
              <p:nvPr/>
            </p:nvSpPr>
            <p:spPr>
              <a:xfrm>
                <a:off x="5816378" y="4015517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34D5B4-6697-3041-8593-53124ECC8C28}"/>
                  </a:ext>
                </a:extLst>
              </p:cNvPr>
              <p:cNvSpPr txBox="1"/>
              <p:nvPr/>
            </p:nvSpPr>
            <p:spPr>
              <a:xfrm>
                <a:off x="4610983" y="4073105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71B7EFED-4B67-424A-B882-B50F28F59F80}"/>
                  </a:ext>
                </a:extLst>
              </p:cNvPr>
              <p:cNvSpPr/>
              <p:nvPr/>
            </p:nvSpPr>
            <p:spPr>
              <a:xfrm rot="3243134" flipH="1">
                <a:off x="4944098" y="4190120"/>
                <a:ext cx="672795" cy="752221"/>
              </a:xfrm>
              <a:prstGeom prst="arc">
                <a:avLst>
                  <a:gd name="adj1" fmla="val 8419659"/>
                  <a:gd name="adj2" fmla="val 20276156"/>
                </a:avLst>
              </a:prstGeom>
              <a:ln w="34925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75812-FB2B-8640-BCBC-D6A8D5C5CD5D}"/>
                  </a:ext>
                </a:extLst>
              </p:cNvPr>
              <p:cNvSpPr txBox="1"/>
              <p:nvPr/>
            </p:nvSpPr>
            <p:spPr>
              <a:xfrm>
                <a:off x="6027388" y="4655171"/>
                <a:ext cx="1552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integer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80912F-E654-5E43-8980-6B87D540B4E4}"/>
                  </a:ext>
                </a:extLst>
              </p:cNvPr>
              <p:cNvSpPr txBox="1"/>
              <p:nvPr/>
            </p:nvSpPr>
            <p:spPr>
              <a:xfrm>
                <a:off x="5826931" y="4290673"/>
                <a:ext cx="15808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 integer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CFC69F-FC50-9040-B700-0061A77A0A67}"/>
                  </a:ext>
                </a:extLst>
              </p:cNvPr>
              <p:cNvSpPr txBox="1"/>
              <p:nvPr/>
            </p:nvSpPr>
            <p:spPr>
              <a:xfrm>
                <a:off x="5992760" y="5362644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B37CC2-4361-1F45-AB45-C2548F6EC7E1}"/>
                  </a:ext>
                </a:extLst>
              </p:cNvPr>
              <p:cNvSpPr txBox="1"/>
              <p:nvPr/>
            </p:nvSpPr>
            <p:spPr>
              <a:xfrm>
                <a:off x="5738871" y="4619559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793A2615-422A-429A-AFB4-D6DC5B32AEFE}"/>
                </a:ext>
              </a:extLst>
            </p:cNvPr>
            <p:cNvSpPr/>
            <p:nvPr/>
          </p:nvSpPr>
          <p:spPr>
            <a:xfrm rot="5400000" flipH="1" flipV="1">
              <a:off x="7754497" y="2718593"/>
              <a:ext cx="140109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ED1774-78D0-808C-5128-D74BD326565F}"/>
                </a:ext>
              </a:extLst>
            </p:cNvPr>
            <p:cNvSpPr txBox="1"/>
            <p:nvPr/>
          </p:nvSpPr>
          <p:spPr>
            <a:xfrm>
              <a:off x="6995326" y="1787433"/>
              <a:ext cx="137409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10379" cy="389281"/>
          </a:xfrm>
        </p:spPr>
        <p:txBody>
          <a:bodyPr/>
          <a:lstStyle/>
          <a:p>
            <a:r>
              <a:rPr lang="en-US" sz="2800" dirty="0"/>
              <a:t>Each use of a * operator results in one additional read : both sides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656765" y="797646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1218648" y="4089908"/>
            <a:ext cx="4536537" cy="1763703"/>
            <a:chOff x="8150088" y="4699138"/>
            <a:chExt cx="4536537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150088" y="57560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 or *w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 or *p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224" y="473226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91FF4-B6A4-25CD-13F3-C2472799389E}"/>
              </a:ext>
            </a:extLst>
          </p:cNvPr>
          <p:cNvGrpSpPr/>
          <p:nvPr/>
        </p:nvGrpSpPr>
        <p:grpSpPr>
          <a:xfrm>
            <a:off x="6483951" y="1618156"/>
            <a:ext cx="5443827" cy="3046988"/>
            <a:chOff x="6483951" y="1618156"/>
            <a:chExt cx="5443827" cy="30469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367525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420244" y="3468626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541785" y="397890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420244" y="2714840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9635850" y="2101886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430455" y="215947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8763570" y="2276489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75750" y="2727475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9646403" y="2377042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9868188" y="3463887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558343" y="2705928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 or *w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7814163" y="3022097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420244" y="4014375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476246" y="34424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6940077" y="2766111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9764892" y="401437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483951" y="1618156"/>
              <a:ext cx="154401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51811</TotalTime>
  <Words>3442</Words>
  <Application>Microsoft Macintosh PowerPoint</Application>
  <PresentationFormat>Widescreen</PresentationFormat>
  <Paragraphs>853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Regular</vt:lpstr>
      <vt:lpstr>Consolas</vt:lpstr>
      <vt:lpstr>Courier</vt:lpstr>
      <vt:lpstr>Courier New</vt:lpstr>
      <vt:lpstr>Theme1</vt:lpstr>
      <vt:lpstr>PowerPoint Presentation</vt:lpstr>
      <vt:lpstr>PowerPoint Presentation</vt:lpstr>
      <vt:lpstr>Rside Indirection (or dereference) Operator: *</vt:lpstr>
      <vt:lpstr>Rside Indirection (or dereference) Operator: *</vt:lpstr>
      <vt:lpstr>Lside Indirection Operator</vt:lpstr>
      <vt:lpstr>Lside Indirection (or dereference) Operator: *</vt:lpstr>
      <vt:lpstr>Each use of a * operator results in one additional read: Rside</vt:lpstr>
      <vt:lpstr>Each use of a * operator results in one additional read: Lside</vt:lpstr>
      <vt:lpstr>Each use of a * operator results in one additional read : both sides</vt:lpstr>
      <vt:lpstr>Pointer to Pointers (Double Indirection)</vt:lpstr>
      <vt:lpstr>Double Indirection: Lside</vt:lpstr>
      <vt:lpstr>Double Indirection: Rside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Count: compile time calculation</vt:lpstr>
      <vt:lpstr>Pointers and Arrays - 1</vt:lpstr>
      <vt:lpstr>Pointers and Arrays - 2</vt:lpstr>
      <vt:lpstr>Pointer Arithmetic In Use – C's Performance Focus</vt:lpstr>
      <vt:lpstr>Pointer Arithmetic</vt:lpstr>
      <vt:lpstr>Pointer Comparisons</vt:lpstr>
      <vt:lpstr>Using Pointers to Traverse an array</vt:lpstr>
      <vt:lpstr>Fast Ways to Traverse an Array: Use a Limit Pointer</vt:lpstr>
      <vt:lpstr>C Precedence and Pointers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2505</cp:revision>
  <cp:lastPrinted>2024-04-22T20:11:41Z</cp:lastPrinted>
  <dcterms:created xsi:type="dcterms:W3CDTF">2018-10-05T16:35:28Z</dcterms:created>
  <dcterms:modified xsi:type="dcterms:W3CDTF">2024-04-22T20:11:49Z</dcterms:modified>
  <cp:category/>
</cp:coreProperties>
</file>