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8"/>
  </p:notesMasterIdLst>
  <p:handoutMasterIdLst>
    <p:handoutMasterId r:id="rId59"/>
  </p:handoutMasterIdLst>
  <p:sldIdLst>
    <p:sldId id="2727" r:id="rId2"/>
    <p:sldId id="3091" r:id="rId3"/>
    <p:sldId id="1858" r:id="rId4"/>
    <p:sldId id="2822" r:id="rId5"/>
    <p:sldId id="2823" r:id="rId6"/>
    <p:sldId id="2439" r:id="rId7"/>
    <p:sldId id="2735" r:id="rId8"/>
    <p:sldId id="2548" r:id="rId9"/>
    <p:sldId id="2717" r:id="rId10"/>
    <p:sldId id="3039" r:id="rId11"/>
    <p:sldId id="2672" r:id="rId12"/>
    <p:sldId id="2633" r:id="rId13"/>
    <p:sldId id="2428" r:id="rId14"/>
    <p:sldId id="2719" r:id="rId15"/>
    <p:sldId id="2425" r:id="rId16"/>
    <p:sldId id="2813" r:id="rId17"/>
    <p:sldId id="2742" r:id="rId18"/>
    <p:sldId id="2534" r:id="rId19"/>
    <p:sldId id="2415" r:id="rId20"/>
    <p:sldId id="2702" r:id="rId21"/>
    <p:sldId id="2625" r:id="rId22"/>
    <p:sldId id="3046" r:id="rId23"/>
    <p:sldId id="2407" r:id="rId24"/>
    <p:sldId id="3051" r:id="rId25"/>
    <p:sldId id="2831" r:id="rId26"/>
    <p:sldId id="2838" r:id="rId27"/>
    <p:sldId id="2421" r:id="rId28"/>
    <p:sldId id="2814" r:id="rId29"/>
    <p:sldId id="2703" r:id="rId30"/>
    <p:sldId id="3084" r:id="rId31"/>
    <p:sldId id="2739" r:id="rId32"/>
    <p:sldId id="3086" r:id="rId33"/>
    <p:sldId id="3087" r:id="rId34"/>
    <p:sldId id="3088" r:id="rId35"/>
    <p:sldId id="3089" r:id="rId36"/>
    <p:sldId id="3090" r:id="rId37"/>
    <p:sldId id="2541" r:id="rId38"/>
    <p:sldId id="2451" r:id="rId39"/>
    <p:sldId id="2559" r:id="rId40"/>
    <p:sldId id="1841" r:id="rId41"/>
    <p:sldId id="1901" r:id="rId42"/>
    <p:sldId id="3085" r:id="rId43"/>
    <p:sldId id="1904" r:id="rId44"/>
    <p:sldId id="1929" r:id="rId45"/>
    <p:sldId id="2839" r:id="rId46"/>
    <p:sldId id="1930" r:id="rId47"/>
    <p:sldId id="2753" r:id="rId48"/>
    <p:sldId id="1903" r:id="rId49"/>
    <p:sldId id="3037" r:id="rId50"/>
    <p:sldId id="2623" r:id="rId51"/>
    <p:sldId id="2645" r:id="rId52"/>
    <p:sldId id="2764" r:id="rId53"/>
    <p:sldId id="2630" r:id="rId54"/>
    <p:sldId id="2615" r:id="rId55"/>
    <p:sldId id="2748" r:id="rId56"/>
    <p:sldId id="304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0"/>
    <p:restoredTop sz="97532"/>
  </p:normalViewPr>
  <p:slideViewPr>
    <p:cSldViewPr snapToGrid="0" snapToObjects="1">
      <p:cViewPr varScale="1">
        <p:scale>
          <a:sx n="125" d="100"/>
          <a:sy n="125" d="100"/>
        </p:scale>
        <p:origin x="1464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4/22/24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8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4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51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9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6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F9781-7F63-3715-D583-E6B77E337A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77155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- 7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2.04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43765"/>
          </a:xfrm>
        </p:spPr>
        <p:txBody>
          <a:bodyPr/>
          <a:lstStyle/>
          <a:p>
            <a:r>
              <a:rPr lang="en-US" dirty="0"/>
              <a:t>Passing Parameters – Call by Value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9666" y="4398650"/>
            <a:ext cx="10932668" cy="23571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sz="2400" dirty="0"/>
              <a:t>is called</a:t>
            </a:r>
            <a:r>
              <a:rPr lang="en-US" sz="2400" dirty="0">
                <a:solidFill>
                  <a:schemeClr val="accent5"/>
                </a:solidFill>
              </a:rPr>
              <a:t>, a copy of x </a:t>
            </a:r>
            <a:r>
              <a:rPr lang="en-US" sz="2400" dirty="0">
                <a:solidFill>
                  <a:schemeClr val="tx2"/>
                </a:solidFill>
              </a:rPr>
              <a:t>is made to </a:t>
            </a:r>
            <a:r>
              <a:rPr lang="en-US" sz="2400" dirty="0">
                <a:solidFill>
                  <a:schemeClr val="accent5"/>
                </a:solidFill>
              </a:rPr>
              <a:t>another memory location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cannot change the variable x since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does not have the address of x, it is local to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200" dirty="0"/>
              <a:t>so, 5 is printed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function is </a:t>
            </a:r>
            <a:r>
              <a:rPr lang="en-US" sz="2400" dirty="0">
                <a:solidFill>
                  <a:schemeClr val="accent5"/>
                </a:solidFill>
              </a:rPr>
              <a:t>free to change it's copy of the argument </a:t>
            </a:r>
            <a:r>
              <a:rPr lang="en-US" sz="2400" dirty="0">
                <a:solidFill>
                  <a:schemeClr val="tx2"/>
                </a:solidFill>
              </a:rPr>
              <a:t>(just like any local variable) </a:t>
            </a:r>
            <a:r>
              <a:rPr lang="en-US" sz="2400" dirty="0">
                <a:solidFill>
                  <a:schemeClr val="accent5"/>
                </a:solidFill>
              </a:rPr>
              <a:t>remember it does </a:t>
            </a:r>
            <a:r>
              <a:rPr lang="en-US" sz="2400" u="sng" dirty="0">
                <a:solidFill>
                  <a:schemeClr val="accent5"/>
                </a:solidFill>
              </a:rPr>
              <a:t>NOT</a:t>
            </a:r>
            <a:r>
              <a:rPr lang="en-US" sz="2400" dirty="0">
                <a:solidFill>
                  <a:schemeClr val="accent5"/>
                </a:solidFill>
              </a:rPr>
              <a:t> change the parameter in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192160" y="678819"/>
            <a:ext cx="664457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		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makes a copy of x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 or 6 ?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local to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B6E844-CCE2-424F-A2EC-92BC650E20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342B82-7EE5-F04E-9E13-7AA7CB296FC9}"/>
              </a:ext>
            </a:extLst>
          </p:cNvPr>
          <p:cNvGrpSpPr/>
          <p:nvPr/>
        </p:nvGrpSpPr>
        <p:grpSpPr>
          <a:xfrm>
            <a:off x="7135794" y="2178648"/>
            <a:ext cx="4665264" cy="1820130"/>
            <a:chOff x="7334576" y="1631995"/>
            <a:chExt cx="4665264" cy="182013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9C66CC-A35B-2E41-9886-EFE3E5447327}"/>
                </a:ext>
              </a:extLst>
            </p:cNvPr>
            <p:cNvSpPr txBox="1"/>
            <p:nvPr/>
          </p:nvSpPr>
          <p:spPr>
            <a:xfrm>
              <a:off x="9849371" y="2214394"/>
              <a:ext cx="192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copy of contents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76332B-DAB2-A441-96BC-BDB86C96BC7A}"/>
                </a:ext>
              </a:extLst>
            </p:cNvPr>
            <p:cNvSpPr txBox="1"/>
            <p:nvPr/>
          </p:nvSpPr>
          <p:spPr>
            <a:xfrm>
              <a:off x="10472064" y="1656050"/>
              <a:ext cx="15277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03F00B-E57A-AF47-BA75-3CE783B9B539}"/>
                </a:ext>
              </a:extLst>
            </p:cNvPr>
            <p:cNvSpPr txBox="1"/>
            <p:nvPr/>
          </p:nvSpPr>
          <p:spPr>
            <a:xfrm>
              <a:off x="10412367" y="3054414"/>
              <a:ext cx="136197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</a:t>
              </a:r>
              <a:r>
                <a:rPr lang="en-US" dirty="0" err="1">
                  <a:solidFill>
                    <a:srgbClr val="0070C0"/>
                  </a:solidFill>
                </a:rPr>
                <a:t>inc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4E5C85-B405-E045-8B27-10657851100F}"/>
                </a:ext>
              </a:extLst>
            </p:cNvPr>
            <p:cNvGrpSpPr/>
            <p:nvPr/>
          </p:nvGrpSpPr>
          <p:grpSpPr>
            <a:xfrm>
              <a:off x="7334576" y="1678917"/>
              <a:ext cx="1647148" cy="1773208"/>
              <a:chOff x="5381443" y="2052050"/>
              <a:chExt cx="1647148" cy="1773208"/>
            </a:xfrm>
          </p:grpSpPr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5EF6A094-937A-234F-96FF-AB8ACCE295D9}"/>
                  </a:ext>
                </a:extLst>
              </p:cNvPr>
              <p:cNvSpPr/>
              <p:nvPr/>
            </p:nvSpPr>
            <p:spPr>
              <a:xfrm>
                <a:off x="6645954" y="2052050"/>
                <a:ext cx="382637" cy="1773208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199D33-6949-A548-AB6C-FFB85AA6C8CE}"/>
                  </a:ext>
                </a:extLst>
              </p:cNvPr>
              <p:cNvSpPr txBox="1"/>
              <p:nvPr/>
            </p:nvSpPr>
            <p:spPr>
              <a:xfrm>
                <a:off x="5381443" y="2481106"/>
                <a:ext cx="1264045" cy="1015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different memory locations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36D0AF-D41A-BA40-9109-19F02805B016}"/>
                </a:ext>
              </a:extLst>
            </p:cNvPr>
            <p:cNvSpPr txBox="1"/>
            <p:nvPr/>
          </p:nvSpPr>
          <p:spPr>
            <a:xfrm>
              <a:off x="9230644" y="16560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B0242E-4D9F-1744-931A-3B5806FB0D85}"/>
                </a:ext>
              </a:extLst>
            </p:cNvPr>
            <p:cNvSpPr txBox="1"/>
            <p:nvPr/>
          </p:nvSpPr>
          <p:spPr>
            <a:xfrm>
              <a:off x="8880122" y="1631995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5BE418-A039-1F47-A1D0-F0FF6EE7DFC6}"/>
                </a:ext>
              </a:extLst>
            </p:cNvPr>
            <p:cNvSpPr txBox="1"/>
            <p:nvPr/>
          </p:nvSpPr>
          <p:spPr>
            <a:xfrm>
              <a:off x="9230644" y="302242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A9A0-4A66-FF41-86E1-C0041CFAA045}"/>
                </a:ext>
              </a:extLst>
            </p:cNvPr>
            <p:cNvSpPr txBox="1"/>
            <p:nvPr/>
          </p:nvSpPr>
          <p:spPr>
            <a:xfrm>
              <a:off x="8880122" y="2998371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solidFill>
                    <a:srgbClr val="2C895B"/>
                  </a:solidFill>
                </a:rPr>
                <a:t>i</a:t>
              </a:r>
              <a:endParaRPr lang="en-US" sz="2200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00EF02-3F8E-7140-8D63-D32DD96A198F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9728484" y="2042130"/>
              <a:ext cx="0" cy="980296"/>
            </a:xfrm>
            <a:prstGeom prst="straightConnector1">
              <a:avLst/>
            </a:prstGeom>
            <a:ln w="44450">
              <a:solidFill>
                <a:srgbClr val="FF000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91CCF-03B4-E14A-A019-81C7BCF68126}"/>
              </a:ext>
            </a:extLst>
          </p:cNvPr>
          <p:cNvGrpSpPr/>
          <p:nvPr/>
        </p:nvGrpSpPr>
        <p:grpSpPr>
          <a:xfrm>
            <a:off x="1948070" y="695971"/>
            <a:ext cx="9852988" cy="1178243"/>
            <a:chOff x="1948070" y="695971"/>
            <a:chExt cx="9852988" cy="11782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395352-140E-374B-94C1-D10CF15BA914}"/>
                </a:ext>
              </a:extLst>
            </p:cNvPr>
            <p:cNvSpPr txBox="1"/>
            <p:nvPr/>
          </p:nvSpPr>
          <p:spPr>
            <a:xfrm>
              <a:off x="7599256" y="695971"/>
              <a:ext cx="420180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if this was an expression like </a:t>
              </a:r>
              <a:r>
                <a:rPr lang="en-US" dirty="0" err="1">
                  <a:solidFill>
                    <a:schemeClr val="tx2"/>
                  </a:solidFill>
                </a:rPr>
                <a:t>inc</a:t>
              </a:r>
              <a:r>
                <a:rPr lang="en-US" dirty="0">
                  <a:solidFill>
                    <a:schemeClr val="tx2"/>
                  </a:solidFill>
                </a:rPr>
                <a:t>(x+1) it evaluates and stores the result in the memory allocated for the copy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D80090-511D-FD4C-A98B-658E5659709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1948070" y="1157636"/>
              <a:ext cx="5651186" cy="7165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3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32" y="238256"/>
            <a:ext cx="10515600" cy="508125"/>
          </a:xfrm>
        </p:spPr>
        <p:txBody>
          <a:bodyPr/>
          <a:lstStyle/>
          <a:p>
            <a:r>
              <a:rPr lang="en-US" dirty="0"/>
              <a:t>Output Parameters (Mimics Call by Reference)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7625" y="823162"/>
            <a:ext cx="6803891" cy="567791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</a:rPr>
              <a:t>Passing a pointer parameter </a:t>
            </a:r>
            <a:r>
              <a:rPr lang="en-US" sz="2000" dirty="0"/>
              <a:t>with the </a:t>
            </a:r>
            <a:r>
              <a:rPr lang="en-US" sz="2000" b="1" u="sng" dirty="0">
                <a:solidFill>
                  <a:srgbClr val="0070C0"/>
                </a:solidFill>
              </a:rPr>
              <a:t>intent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that the </a:t>
            </a:r>
            <a:r>
              <a:rPr lang="en-US" sz="2000" dirty="0">
                <a:solidFill>
                  <a:srgbClr val="0070C0"/>
                </a:solidFill>
              </a:rPr>
              <a:t>called function </a:t>
            </a:r>
            <a:r>
              <a:rPr lang="en-US" sz="2000" dirty="0"/>
              <a:t>will use the address </a:t>
            </a:r>
            <a:r>
              <a:rPr lang="en-US" sz="2000" dirty="0">
                <a:solidFill>
                  <a:srgbClr val="0070C0"/>
                </a:solidFill>
              </a:rPr>
              <a:t>it to store values for </a:t>
            </a:r>
            <a:r>
              <a:rPr lang="en-US" sz="2000" dirty="0"/>
              <a:t>use by the </a:t>
            </a:r>
            <a:r>
              <a:rPr lang="en-US" sz="2000" dirty="0">
                <a:solidFill>
                  <a:srgbClr val="F37440"/>
                </a:solidFill>
              </a:rPr>
              <a:t>calling function</a:t>
            </a:r>
            <a:r>
              <a:rPr lang="en-US" sz="2000" dirty="0"/>
              <a:t>, then </a:t>
            </a:r>
            <a:r>
              <a:rPr lang="en-US" sz="2000" dirty="0">
                <a:solidFill>
                  <a:srgbClr val="0070C0"/>
                </a:solidFill>
              </a:rPr>
              <a:t>pointer parameter</a:t>
            </a:r>
            <a:r>
              <a:rPr lang="en-US" sz="2000" dirty="0"/>
              <a:t> is called an </a:t>
            </a:r>
            <a:r>
              <a:rPr lang="en-US" sz="2000" b="1" dirty="0">
                <a:solidFill>
                  <a:srgbClr val="0070C0"/>
                </a:solidFill>
              </a:rPr>
              <a:t>output parameter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</a:rPr>
              <a:t>To pass the address of a variable x </a:t>
            </a:r>
            <a:r>
              <a:rPr lang="en-US" sz="2000" dirty="0"/>
              <a:t>use the </a:t>
            </a:r>
            <a:r>
              <a:rPr lang="en-US" sz="2000" b="1" dirty="0"/>
              <a:t>address operator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&amp;x</a:t>
            </a:r>
            <a:r>
              <a:rPr lang="en-US" sz="2000" dirty="0"/>
              <a:t>) </a:t>
            </a:r>
            <a:r>
              <a:rPr lang="en-US" sz="2000" b="1" dirty="0"/>
              <a:t>or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0070C0"/>
                </a:solidFill>
              </a:rPr>
              <a:t>contents of a pointer variable that points at x,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dirty="0">
                <a:solidFill>
                  <a:srgbClr val="0070C0"/>
                </a:solidFill>
              </a:rPr>
              <a:t> the name of an array (the arrays address)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To be receive an address</a:t>
            </a:r>
            <a:r>
              <a:rPr lang="en-US" sz="2000" dirty="0"/>
              <a:t> in the called function, define the </a:t>
            </a:r>
            <a:r>
              <a:rPr lang="en-US" sz="2000" dirty="0">
                <a:solidFill>
                  <a:schemeClr val="accent1"/>
                </a:solidFill>
              </a:rPr>
              <a:t>corresponding parameter type</a:t>
            </a:r>
            <a:r>
              <a:rPr lang="en-US" sz="2000" dirty="0"/>
              <a:t> to be </a:t>
            </a:r>
            <a:r>
              <a:rPr lang="en-US" sz="2000" dirty="0">
                <a:solidFill>
                  <a:srgbClr val="0070C0"/>
                </a:solidFill>
              </a:rPr>
              <a:t>a pointer (add *)</a:t>
            </a:r>
          </a:p>
          <a:p>
            <a:pPr lvl="1"/>
            <a:r>
              <a:rPr lang="en-US" sz="2000" dirty="0"/>
              <a:t>It is common to describe this method as: </a:t>
            </a:r>
            <a:r>
              <a:rPr lang="en-US" sz="2000" dirty="0">
                <a:solidFill>
                  <a:schemeClr val="accent1"/>
                </a:solidFill>
              </a:rPr>
              <a:t>"pass a pointer to x"</a:t>
            </a:r>
            <a:endParaRPr lang="en-US" sz="2000" dirty="0"/>
          </a:p>
          <a:p>
            <a:r>
              <a:rPr lang="en-US" sz="2000" dirty="0"/>
              <a:t>C is still using "</a:t>
            </a:r>
            <a:r>
              <a:rPr lang="en-US" sz="2000" i="1" dirty="0">
                <a:solidFill>
                  <a:schemeClr val="accent1"/>
                </a:solidFill>
              </a:rPr>
              <a:t>pass by value</a:t>
            </a:r>
            <a:r>
              <a:rPr lang="en-US" sz="2000" dirty="0"/>
              <a:t>"</a:t>
            </a:r>
          </a:p>
          <a:p>
            <a:pPr lvl="1"/>
            <a:r>
              <a:rPr lang="en-US" sz="2000" dirty="0"/>
              <a:t>we pass the </a:t>
            </a:r>
            <a:r>
              <a:rPr lang="en-US" sz="2000" b="1" dirty="0">
                <a:solidFill>
                  <a:schemeClr val="accent5"/>
                </a:solidFill>
              </a:rPr>
              <a:t>value </a:t>
            </a:r>
            <a:r>
              <a:rPr lang="en-US" sz="2000" dirty="0">
                <a:solidFill>
                  <a:schemeClr val="accent5"/>
                </a:solidFill>
              </a:rPr>
              <a:t>of the address/pointer </a:t>
            </a:r>
            <a:r>
              <a:rPr lang="en-US" sz="2000" dirty="0"/>
              <a:t>in a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b="1" dirty="0">
                <a:solidFill>
                  <a:schemeClr val="accent5"/>
                </a:solidFill>
              </a:rPr>
              <a:t>parameter copy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The called routine</a:t>
            </a:r>
            <a:r>
              <a:rPr lang="en-US" sz="2000" dirty="0"/>
              <a:t> uses the address to change a variable in the caller's scope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17FD9-4B21-A440-907A-3FDC045F8B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007537-EF22-9D47-660D-9AA212B34233}"/>
              </a:ext>
            </a:extLst>
          </p:cNvPr>
          <p:cNvSpPr/>
          <p:nvPr/>
        </p:nvSpPr>
        <p:spPr bwMode="auto">
          <a:xfrm>
            <a:off x="7330629" y="688989"/>
            <a:ext cx="4503746" cy="54275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BF680A-9622-85A5-8FA3-70D6FB48CFC8}"/>
              </a:ext>
            </a:extLst>
          </p:cNvPr>
          <p:cNvSpPr/>
          <p:nvPr/>
        </p:nvSpPr>
        <p:spPr>
          <a:xfrm>
            <a:off x="7330629" y="2244437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AA607B-22D6-2D46-ECA1-0288236F89F7}"/>
              </a:ext>
            </a:extLst>
          </p:cNvPr>
          <p:cNvSpPr/>
          <p:nvPr/>
        </p:nvSpPr>
        <p:spPr>
          <a:xfrm rot="10800000">
            <a:off x="9013586" y="4098136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08125"/>
          </a:xfrm>
        </p:spPr>
        <p:txBody>
          <a:bodyPr/>
          <a:lstStyle/>
          <a:p>
            <a:r>
              <a:rPr lang="en-US" dirty="0"/>
              <a:t>Example Using Output Parameters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2401755" y="825884"/>
            <a:ext cx="4801763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CEC80-D698-0A4B-9924-94E88A6F1139}"/>
              </a:ext>
            </a:extLst>
          </p:cNvPr>
          <p:cNvSpPr/>
          <p:nvPr/>
        </p:nvSpPr>
        <p:spPr>
          <a:xfrm>
            <a:off x="9241110" y="4240641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C895B"/>
              </a:solidFill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F23AF13-97D6-7F41-A452-003239D270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2933" y="369303"/>
            <a:ext cx="3679452" cy="14893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At the Call to </a:t>
            </a:r>
            <a:r>
              <a:rPr lang="en-US" b="1" dirty="0" err="1">
                <a:solidFill>
                  <a:srgbClr val="0070C0"/>
                </a:solidFill>
              </a:rPr>
              <a:t>inc</a:t>
            </a:r>
            <a:r>
              <a:rPr lang="en-US" b="1" dirty="0">
                <a:solidFill>
                  <a:srgbClr val="0070C0"/>
                </a:solidFill>
              </a:rPr>
              <a:t>() in main()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Allocate space for p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Copy x's address into p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372088-D15D-CB45-9CC9-24572E5860F2}"/>
              </a:ext>
            </a:extLst>
          </p:cNvPr>
          <p:cNvGrpSpPr/>
          <p:nvPr/>
        </p:nvGrpSpPr>
        <p:grpSpPr>
          <a:xfrm>
            <a:off x="183526" y="2211281"/>
            <a:ext cx="2909454" cy="707886"/>
            <a:chOff x="277091" y="1892853"/>
            <a:chExt cx="2909454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A970E-ACAF-4F4D-BBF2-3A8BBA3A6BE5}"/>
                </a:ext>
              </a:extLst>
            </p:cNvPr>
            <p:cNvSpPr txBox="1"/>
            <p:nvPr/>
          </p:nvSpPr>
          <p:spPr>
            <a:xfrm>
              <a:off x="277091" y="1892853"/>
              <a:ext cx="2117321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Pass the address of x (&amp;x)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EDECF591-52C9-764F-8F59-DF7A67C34B65}"/>
                </a:ext>
              </a:extLst>
            </p:cNvPr>
            <p:cNvSpPr/>
            <p:nvPr/>
          </p:nvSpPr>
          <p:spPr>
            <a:xfrm>
              <a:off x="2394412" y="2215783"/>
              <a:ext cx="792133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AC69F9-EF4E-104D-97A5-DD97F09B2F41}"/>
              </a:ext>
            </a:extLst>
          </p:cNvPr>
          <p:cNvGrpSpPr/>
          <p:nvPr/>
        </p:nvGrpSpPr>
        <p:grpSpPr>
          <a:xfrm>
            <a:off x="98707" y="4121528"/>
            <a:ext cx="2363558" cy="1015663"/>
            <a:chOff x="277091" y="1861840"/>
            <a:chExt cx="2363558" cy="10156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268082-05D1-EA4A-BE5F-1E92D93EF2E5}"/>
                </a:ext>
              </a:extLst>
            </p:cNvPr>
            <p:cNvSpPr txBox="1"/>
            <p:nvPr/>
          </p:nvSpPr>
          <p:spPr>
            <a:xfrm>
              <a:off x="277091" y="1861840"/>
              <a:ext cx="1965679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Receive an address copy (int *p)</a:t>
              </a: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202A6F91-7CEB-3141-B99A-E09E3DBF0A64}"/>
                </a:ext>
              </a:extLst>
            </p:cNvPr>
            <p:cNvSpPr/>
            <p:nvPr/>
          </p:nvSpPr>
          <p:spPr>
            <a:xfrm>
              <a:off x="2251323" y="2157812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CE0025-8436-1348-B006-2EEE7A64B780}"/>
              </a:ext>
            </a:extLst>
          </p:cNvPr>
          <p:cNvGrpSpPr/>
          <p:nvPr/>
        </p:nvGrpSpPr>
        <p:grpSpPr>
          <a:xfrm>
            <a:off x="8689776" y="1975056"/>
            <a:ext cx="1370783" cy="464174"/>
            <a:chOff x="2508381" y="2624894"/>
            <a:chExt cx="1370783" cy="4641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0E344E-FFB9-3A4C-A7E0-B23807EED39E}"/>
                </a:ext>
              </a:extLst>
            </p:cNvPr>
            <p:cNvGrpSpPr/>
            <p:nvPr/>
          </p:nvGrpSpPr>
          <p:grpSpPr>
            <a:xfrm>
              <a:off x="2508381" y="2624894"/>
              <a:ext cx="1204322" cy="464174"/>
              <a:chOff x="9337153" y="205743"/>
              <a:chExt cx="1204322" cy="46417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4B3B67-34B2-674A-9B68-BF697ECC355B}"/>
                  </a:ext>
                </a:extLst>
              </p:cNvPr>
              <p:cNvSpPr txBox="1"/>
              <p:nvPr/>
            </p:nvSpPr>
            <p:spPr>
              <a:xfrm>
                <a:off x="9337153" y="208252"/>
                <a:ext cx="43815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D20D98-80D1-ED46-B690-7056E7ABDC3A}"/>
                  </a:ext>
                </a:extLst>
              </p:cNvPr>
              <p:cNvSpPr/>
              <p:nvPr/>
            </p:nvSpPr>
            <p:spPr>
              <a:xfrm>
                <a:off x="9889580" y="205743"/>
                <a:ext cx="651895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8093DF-E04E-2242-8780-75EA506869C7}"/>
                </a:ext>
              </a:extLst>
            </p:cNvPr>
            <p:cNvSpPr txBox="1"/>
            <p:nvPr/>
          </p:nvSpPr>
          <p:spPr>
            <a:xfrm>
              <a:off x="3278916" y="2680420"/>
              <a:ext cx="600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sz="2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991F4E7-105A-5B4D-B7B8-F54152574A26}"/>
              </a:ext>
            </a:extLst>
          </p:cNvPr>
          <p:cNvSpPr txBox="1"/>
          <p:nvPr/>
        </p:nvSpPr>
        <p:spPr>
          <a:xfrm>
            <a:off x="9143440" y="4317584"/>
            <a:ext cx="87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0x1014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B87E96A-8D44-9D4C-A524-8CF1AFE2FB6F}"/>
              </a:ext>
            </a:extLst>
          </p:cNvPr>
          <p:cNvSpPr/>
          <p:nvPr/>
        </p:nvSpPr>
        <p:spPr>
          <a:xfrm>
            <a:off x="9241111" y="3778977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03F0AC-5715-B147-9CB7-F8DDA744EAC8}"/>
              </a:ext>
            </a:extLst>
          </p:cNvPr>
          <p:cNvSpPr/>
          <p:nvPr/>
        </p:nvSpPr>
        <p:spPr>
          <a:xfrm>
            <a:off x="9241110" y="3335199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4CB3C9-594B-F94A-9CC6-F7E5E159FC41}"/>
              </a:ext>
            </a:extLst>
          </p:cNvPr>
          <p:cNvSpPr/>
          <p:nvPr/>
        </p:nvSpPr>
        <p:spPr>
          <a:xfrm>
            <a:off x="9241110" y="289098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72AE0E-8617-4A45-AE72-6B2B3677992D}"/>
              </a:ext>
            </a:extLst>
          </p:cNvPr>
          <p:cNvSpPr/>
          <p:nvPr/>
        </p:nvSpPr>
        <p:spPr>
          <a:xfrm>
            <a:off x="9247878" y="242059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5C80C6-14C1-C34C-88D5-78F9F9A1E283}"/>
              </a:ext>
            </a:extLst>
          </p:cNvPr>
          <p:cNvSpPr txBox="1"/>
          <p:nvPr/>
        </p:nvSpPr>
        <p:spPr>
          <a:xfrm>
            <a:off x="9310666" y="4747244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address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38B85E-690A-E047-8F40-E869717F7285}"/>
              </a:ext>
            </a:extLst>
          </p:cNvPr>
          <p:cNvSpPr txBox="1"/>
          <p:nvPr/>
        </p:nvSpPr>
        <p:spPr>
          <a:xfrm>
            <a:off x="9828358" y="440852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4F9A52-F1FB-7541-8DF7-EA8816FE32A0}"/>
              </a:ext>
            </a:extLst>
          </p:cNvPr>
          <p:cNvSpPr txBox="1"/>
          <p:nvPr/>
        </p:nvSpPr>
        <p:spPr>
          <a:xfrm>
            <a:off x="9828013" y="39227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4DC029-BAA2-FF47-A884-4005410BB38B}"/>
              </a:ext>
            </a:extLst>
          </p:cNvPr>
          <p:cNvSpPr txBox="1"/>
          <p:nvPr/>
        </p:nvSpPr>
        <p:spPr>
          <a:xfrm>
            <a:off x="9816819" y="34852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FD5CE2-7EF8-1D4A-9FAF-738A3B617AFB}"/>
              </a:ext>
            </a:extLst>
          </p:cNvPr>
          <p:cNvSpPr txBox="1"/>
          <p:nvPr/>
        </p:nvSpPr>
        <p:spPr>
          <a:xfrm>
            <a:off x="9816819" y="304770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2B8DFC-6ECE-744D-B180-D12280CCD895}"/>
              </a:ext>
            </a:extLst>
          </p:cNvPr>
          <p:cNvSpPr txBox="1"/>
          <p:nvPr/>
        </p:nvSpPr>
        <p:spPr>
          <a:xfrm>
            <a:off x="9828013" y="260794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16771B-0066-B345-BED1-144A94710A91}"/>
              </a:ext>
            </a:extLst>
          </p:cNvPr>
          <p:cNvSpPr txBox="1"/>
          <p:nvPr/>
        </p:nvSpPr>
        <p:spPr>
          <a:xfrm>
            <a:off x="9845555" y="21381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0x1014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E3C85C-F042-2341-AC37-85FBC4AC3829}"/>
              </a:ext>
            </a:extLst>
          </p:cNvPr>
          <p:cNvSpPr txBox="1"/>
          <p:nvPr/>
        </p:nvSpPr>
        <p:spPr>
          <a:xfrm>
            <a:off x="8674883" y="4273684"/>
            <a:ext cx="4381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E545CC-8671-0249-9F43-0C6573FDE866}"/>
              </a:ext>
            </a:extLst>
          </p:cNvPr>
          <p:cNvGrpSpPr/>
          <p:nvPr/>
        </p:nvGrpSpPr>
        <p:grpSpPr>
          <a:xfrm rot="16200000" flipV="1">
            <a:off x="7131988" y="3065512"/>
            <a:ext cx="2455088" cy="579356"/>
            <a:chOff x="463997" y="5610183"/>
            <a:chExt cx="3578026" cy="330946"/>
          </a:xfrm>
        </p:grpSpPr>
        <p:sp>
          <p:nvSpPr>
            <p:cNvPr id="99" name="Bent-Up Arrow 98">
              <a:extLst>
                <a:ext uri="{FF2B5EF4-FFF2-40B4-BE49-F238E27FC236}">
                  <a16:creationId xmlns:a16="http://schemas.microsoft.com/office/drawing/2014/main" id="{0B4E2E14-B16E-EC4E-8F1F-73B097D48EFB}"/>
                </a:ext>
              </a:extLst>
            </p:cNvPr>
            <p:cNvSpPr/>
            <p:nvPr/>
          </p:nvSpPr>
          <p:spPr>
            <a:xfrm>
              <a:off x="463997" y="5610183"/>
              <a:ext cx="3578026" cy="328868"/>
            </a:xfrm>
            <a:prstGeom prst="bentUpArrow">
              <a:avLst>
                <a:gd name="adj1" fmla="val 6886"/>
                <a:gd name="adj2" fmla="val 15935"/>
                <a:gd name="adj3" fmla="val 2641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026674-03B7-3C4B-95B4-D532DBF8C0D7}"/>
                </a:ext>
              </a:extLst>
            </p:cNvPr>
            <p:cNvSpPr/>
            <p:nvPr/>
          </p:nvSpPr>
          <p:spPr>
            <a:xfrm>
              <a:off x="463998" y="5612261"/>
              <a:ext cx="45719" cy="3288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A449BA-AE90-A84D-A15C-2EA07D3DD9C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9277E3-2770-AB4D-A10E-12EA7FC76060}"/>
              </a:ext>
            </a:extLst>
          </p:cNvPr>
          <p:cNvSpPr txBox="1"/>
          <p:nvPr/>
        </p:nvSpPr>
        <p:spPr>
          <a:xfrm>
            <a:off x="9440957" y="2007282"/>
            <a:ext cx="3758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159932-B7F0-3C44-9A20-DD094236225F}"/>
              </a:ext>
            </a:extLst>
          </p:cNvPr>
          <p:cNvGrpSpPr/>
          <p:nvPr/>
        </p:nvGrpSpPr>
        <p:grpSpPr>
          <a:xfrm>
            <a:off x="2810216" y="5611933"/>
            <a:ext cx="3732823" cy="827122"/>
            <a:chOff x="211614" y="1544503"/>
            <a:chExt cx="3732823" cy="82712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2B6225-3B44-4044-BE41-5344FCB7F16E}"/>
                </a:ext>
              </a:extLst>
            </p:cNvPr>
            <p:cNvSpPr txBox="1"/>
            <p:nvPr/>
          </p:nvSpPr>
          <p:spPr>
            <a:xfrm>
              <a:off x="211614" y="1971515"/>
              <a:ext cx="3732823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Write to the output variable (*p)</a:t>
              </a:r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8EB97D3C-FAF3-8D40-8818-0DBAB486AA7D}"/>
                </a:ext>
              </a:extLst>
            </p:cNvPr>
            <p:cNvSpPr/>
            <p:nvPr/>
          </p:nvSpPr>
          <p:spPr>
            <a:xfrm rot="16200000">
              <a:off x="1065267" y="1633268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27">
            <a:extLst>
              <a:ext uri="{FF2B5EF4-FFF2-40B4-BE49-F238E27FC236}">
                <a16:creationId xmlns:a16="http://schemas.microsoft.com/office/drawing/2014/main" id="{5C9AD1BD-039B-1787-4ED3-F86C6EF74749}"/>
              </a:ext>
            </a:extLst>
          </p:cNvPr>
          <p:cNvSpPr txBox="1">
            <a:spLocks/>
          </p:cNvSpPr>
          <p:nvPr/>
        </p:nvSpPr>
        <p:spPr>
          <a:xfrm>
            <a:off x="7815690" y="5209662"/>
            <a:ext cx="3626396" cy="1489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70C0"/>
                </a:solidFill>
              </a:rPr>
              <a:t>With a pointer to X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70C0"/>
                </a:solidFill>
              </a:rPr>
              <a:t>inc</a:t>
            </a:r>
            <a:r>
              <a:rPr lang="en-US" sz="1800" dirty="0">
                <a:solidFill>
                  <a:srgbClr val="0070C0"/>
                </a:solidFill>
              </a:rPr>
              <a:t>() can change x in main()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this is called a side effect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p just like any other local variable 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31" grpId="0"/>
      <p:bldP spid="97" grpId="0" animBg="1"/>
      <p:bldP spid="39" grpId="0"/>
      <p:bldP spid="41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2BB0-39BD-0D46-878B-BC1AB0D6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8317"/>
            <a:ext cx="11314006" cy="410065"/>
          </a:xfrm>
        </p:spPr>
        <p:txBody>
          <a:bodyPr/>
          <a:lstStyle/>
          <a:p>
            <a:r>
              <a:rPr lang="en-US" dirty="0"/>
              <a:t>Array Parameters: Call-By-Value or Call-By-Reference?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A16C-0D21-4048-B928-37552E34C5E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137" y="508104"/>
            <a:ext cx="11673010" cy="612836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array parameter is automatically </a:t>
            </a:r>
            <a:r>
              <a:rPr lang="en-US" dirty="0">
                <a:solidFill>
                  <a:schemeClr val="accent5"/>
                </a:solidFill>
              </a:rPr>
              <a:t>“</a:t>
            </a:r>
            <a:r>
              <a:rPr lang="en-US" b="1" dirty="0">
                <a:solidFill>
                  <a:schemeClr val="accent5"/>
                </a:solidFill>
              </a:rPr>
              <a:t>promoted</a:t>
            </a:r>
            <a:r>
              <a:rPr lang="en-US" dirty="0">
                <a:solidFill>
                  <a:schemeClr val="accent5"/>
                </a:solidFill>
              </a:rPr>
              <a:t>” </a:t>
            </a:r>
            <a:r>
              <a:rPr lang="en-US" dirty="0"/>
              <a:t>to a pointer of type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*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and a </a:t>
            </a:r>
            <a:r>
              <a:rPr lang="en-US" b="1" u="sng" dirty="0">
                <a:solidFill>
                  <a:srgbClr val="0070C0"/>
                </a:solidFill>
              </a:rPr>
              <a:t>copy</a:t>
            </a:r>
            <a:r>
              <a:rPr lang="en-US" dirty="0">
                <a:solidFill>
                  <a:schemeClr val="accent5"/>
                </a:solidFill>
              </a:rPr>
              <a:t> of </a:t>
            </a:r>
            <a:r>
              <a:rPr lang="en-US" dirty="0"/>
              <a:t>the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pointer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is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passed by value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lvl="1"/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Call-by-value pointer </a:t>
            </a:r>
            <a:r>
              <a:rPr lang="en-US" dirty="0">
                <a:solidFill>
                  <a:schemeClr val="tx2"/>
                </a:solidFill>
              </a:rPr>
              <a:t>(callee can change the pointer parameter to point to something else!)</a:t>
            </a:r>
          </a:p>
          <a:p>
            <a:r>
              <a:rPr lang="en-US" dirty="0"/>
              <a:t>Acts like </a:t>
            </a:r>
            <a:r>
              <a:rPr lang="en-US" dirty="0">
                <a:solidFill>
                  <a:srgbClr val="0070C0"/>
                </a:solidFill>
              </a:rPr>
              <a:t>call-by-reference </a:t>
            </a:r>
            <a:r>
              <a:rPr lang="en-US" dirty="0"/>
              <a:t>(called function can change the contents caller’s array)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E86A05-AB36-944D-9505-B2255DCDF574}"/>
              </a:ext>
            </a:extLst>
          </p:cNvPr>
          <p:cNvSpPr/>
          <p:nvPr/>
        </p:nvSpPr>
        <p:spPr bwMode="auto">
          <a:xfrm>
            <a:off x="2372234" y="1362759"/>
            <a:ext cx="7116072" cy="25241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(numbers);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”numbers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20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671C11-8FBD-7B4F-B797-00241B9C1B69}"/>
              </a:ext>
            </a:extLst>
          </p:cNvPr>
          <p:cNvSpPr/>
          <p:nvPr/>
        </p:nvSpPr>
        <p:spPr bwMode="auto">
          <a:xfrm>
            <a:off x="510213" y="4117733"/>
            <a:ext cx="5711478" cy="15006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a[])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”a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80E1BF-F2B7-C642-8FD9-6D29FDA3889D}"/>
              </a:ext>
            </a:extLst>
          </p:cNvPr>
          <p:cNvGrpSpPr/>
          <p:nvPr/>
        </p:nvGrpSpPr>
        <p:grpSpPr>
          <a:xfrm>
            <a:off x="6096000" y="3082565"/>
            <a:ext cx="5498339" cy="2228647"/>
            <a:chOff x="6023937" y="2850318"/>
            <a:chExt cx="5498339" cy="22286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C6751-1FD2-0C4A-9F76-34D7CE9F51E8}"/>
                </a:ext>
              </a:extLst>
            </p:cNvPr>
            <p:cNvSpPr txBox="1"/>
            <p:nvPr/>
          </p:nvSpPr>
          <p:spPr>
            <a:xfrm>
              <a:off x="7310210" y="4155635"/>
              <a:ext cx="4212066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IMPORTANT: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See the size difference </a:t>
              </a:r>
              <a:r>
                <a:rPr lang="en-US" dirty="0">
                  <a:solidFill>
                    <a:srgbClr val="FF0000"/>
                  </a:solidFill>
                </a:rPr>
                <a:t>20 in main() in </a:t>
              </a:r>
              <a:r>
                <a:rPr lang="en-US" dirty="0" err="1">
                  <a:solidFill>
                    <a:srgbClr val="FF0000"/>
                  </a:solidFill>
                </a:rPr>
                <a:t>passa</a:t>
              </a:r>
              <a:r>
                <a:rPr lang="en-US" dirty="0">
                  <a:solidFill>
                    <a:srgbClr val="FF0000"/>
                  </a:solidFill>
                </a:rPr>
                <a:t>() is 4 bytes (size of a pointer)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441E2B-704B-7648-BF57-34DB076D2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1937" y="2850318"/>
              <a:ext cx="0" cy="1305317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1B26EF-68D4-0C41-9B30-C49ECCE4814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023937" y="4617300"/>
              <a:ext cx="1286273" cy="822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633535-4EE5-6841-B0D4-1B1B7507F1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4454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FFA9-9C72-BE4A-80F1-D1A7E2AB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70" y="31085"/>
            <a:ext cx="10515600" cy="515207"/>
          </a:xfrm>
        </p:spPr>
        <p:txBody>
          <a:bodyPr/>
          <a:lstStyle/>
          <a:p>
            <a:r>
              <a:rPr lang="en-US" dirty="0"/>
              <a:t>Arrays As Parameters: What is the size of the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331D-5EC2-9F45-ADAA-79C33B9257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800" y="546292"/>
            <a:ext cx="11927778" cy="9281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It’s tricky to use arrays as parameters, as </a:t>
            </a:r>
            <a:r>
              <a:rPr lang="en-US" b="1" dirty="0">
                <a:solidFill>
                  <a:schemeClr val="accent1"/>
                </a:solidFill>
              </a:rPr>
              <a:t>they are passed as pointers to the start of the array</a:t>
            </a:r>
          </a:p>
          <a:p>
            <a:pPr lvl="1"/>
            <a:r>
              <a:rPr lang="en-US" dirty="0"/>
              <a:t>In C, </a:t>
            </a:r>
            <a:r>
              <a:rPr lang="en-US" b="1" u="sng" dirty="0">
                <a:solidFill>
                  <a:schemeClr val="accent5"/>
                </a:solidFill>
              </a:rPr>
              <a:t>Arrays do not know their own size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and at runtime there is </a:t>
            </a:r>
            <a:r>
              <a:rPr lang="en-US" dirty="0">
                <a:solidFill>
                  <a:schemeClr val="accent5"/>
                </a:solidFill>
              </a:rPr>
              <a:t>no “bounds” checking on indexes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10FE6-F618-1F45-A0C8-D6A6E55B0F1C}"/>
              </a:ext>
            </a:extLst>
          </p:cNvPr>
          <p:cNvSpPr/>
          <p:nvPr/>
        </p:nvSpPr>
        <p:spPr bwMode="auto">
          <a:xfrm>
            <a:off x="1640076" y="1567747"/>
            <a:ext cx="7910651" cy="497308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a[]);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numb[] = {9, 8, 1, 9, 5};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sum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a[])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(*a));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// this does not work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a[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D165FE-1F48-FF49-A952-17D8F6517EF2}"/>
              </a:ext>
            </a:extLst>
          </p:cNvPr>
          <p:cNvGrpSpPr/>
          <p:nvPr/>
        </p:nvGrpSpPr>
        <p:grpSpPr>
          <a:xfrm>
            <a:off x="4384840" y="1641325"/>
            <a:ext cx="6055863" cy="646331"/>
            <a:chOff x="5687763" y="3623526"/>
            <a:chExt cx="605586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338923-1FBF-A048-95D4-C48C8E305705}"/>
                </a:ext>
              </a:extLst>
            </p:cNvPr>
            <p:cNvSpPr txBox="1"/>
            <p:nvPr/>
          </p:nvSpPr>
          <p:spPr>
            <a:xfrm>
              <a:off x="7416800" y="3623526"/>
              <a:ext cx="432682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the name is the address, so this is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passing a pointer to the start of the array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B4A4E3-6900-884A-A983-9D0FD67A0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7763" y="3798792"/>
              <a:ext cx="172903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99CFD-671C-694B-8E7E-C23BE566AD60}"/>
              </a:ext>
            </a:extLst>
          </p:cNvPr>
          <p:cNvGrpSpPr/>
          <p:nvPr/>
        </p:nvGrpSpPr>
        <p:grpSpPr>
          <a:xfrm>
            <a:off x="4260915" y="3698905"/>
            <a:ext cx="6877277" cy="1200329"/>
            <a:chOff x="4229794" y="5638096"/>
            <a:chExt cx="687727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D8051-1A33-CF41-B921-37483FD5B01E}"/>
                </a:ext>
              </a:extLst>
            </p:cNvPr>
            <p:cNvSpPr txBox="1"/>
            <p:nvPr/>
          </p:nvSpPr>
          <p:spPr>
            <a:xfrm>
              <a:off x="5654607" y="5638096"/>
              <a:ext cx="5452464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“inside” the body of </a:t>
              </a:r>
              <a:r>
                <a:rPr lang="en-US" dirty="0" err="1">
                  <a:solidFill>
                    <a:schemeClr val="tx2"/>
                  </a:solidFill>
                </a:rPr>
                <a:t>sumAll</a:t>
              </a:r>
              <a:r>
                <a:rPr lang="en-US" dirty="0">
                  <a:solidFill>
                    <a:schemeClr val="tx2"/>
                  </a:solidFill>
                </a:rPr>
                <a:t>(), the question is: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how big is that array? all I have is a POINTER to the first element…..</a:t>
              </a:r>
            </a:p>
            <a:p>
              <a:r>
                <a:rPr lang="en-US" dirty="0" err="1">
                  <a:solidFill>
                    <a:schemeClr val="tx2"/>
                  </a:solidFill>
                </a:rPr>
                <a:t>sz</a:t>
              </a:r>
              <a:r>
                <a:rPr lang="en-US" dirty="0">
                  <a:solidFill>
                    <a:schemeClr val="tx2"/>
                  </a:solidFill>
                </a:rPr>
                <a:t> is a 1 on 32 bit arm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5771B-73A7-664E-A7F6-7F2256FA0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9794" y="6322655"/>
              <a:ext cx="142481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3BD7E1-737F-D04C-B2D5-73B38E8B3D4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24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51CBEF-8E7A-C84B-A914-4E4C6F49DC7F}"/>
              </a:ext>
            </a:extLst>
          </p:cNvPr>
          <p:cNvSpPr/>
          <p:nvPr/>
        </p:nvSpPr>
        <p:spPr>
          <a:xfrm>
            <a:off x="91926" y="757797"/>
            <a:ext cx="5632983" cy="1445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85" y="133316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1: Pass the size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053" y="677794"/>
            <a:ext cx="5621458" cy="1472747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Two ways to pass array size</a:t>
            </a:r>
            <a:r>
              <a:rPr 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pass the </a:t>
            </a:r>
            <a:r>
              <a:rPr lang="en-US" sz="2000" dirty="0">
                <a:solidFill>
                  <a:schemeClr val="accent1"/>
                </a:solidFill>
              </a:rPr>
              <a:t>count</a:t>
            </a:r>
            <a:r>
              <a:rPr lang="en-US" sz="2000" dirty="0"/>
              <a:t> as an additional argument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a </a:t>
            </a:r>
            <a:r>
              <a:rPr lang="en-US" sz="2000" dirty="0">
                <a:solidFill>
                  <a:schemeClr val="accent1"/>
                </a:solidFill>
              </a:rPr>
              <a:t>sentinel element</a:t>
            </a:r>
            <a:r>
              <a:rPr lang="en-US" sz="2000" dirty="0"/>
              <a:t> as the last element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5812850" y="1188530"/>
            <a:ext cx="6287224" cy="25081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(numb[0]);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728802-CE52-6346-9057-6452E4783D17}"/>
              </a:ext>
            </a:extLst>
          </p:cNvPr>
          <p:cNvGrpSpPr/>
          <p:nvPr/>
        </p:nvGrpSpPr>
        <p:grpSpPr>
          <a:xfrm>
            <a:off x="228053" y="2299095"/>
            <a:ext cx="5899573" cy="646331"/>
            <a:chOff x="-3471011" y="5391887"/>
            <a:chExt cx="589957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40F2D1-05E2-F945-8C8E-C308BAA73403}"/>
                </a:ext>
              </a:extLst>
            </p:cNvPr>
            <p:cNvSpPr txBox="1"/>
            <p:nvPr/>
          </p:nvSpPr>
          <p:spPr>
            <a:xfrm>
              <a:off x="-3471011" y="5391887"/>
              <a:ext cx="516040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remember </a:t>
              </a:r>
              <a:r>
                <a:rPr lang="en-US" dirty="0">
                  <a:solidFill>
                    <a:schemeClr val="tx2"/>
                  </a:solidFill>
                </a:rPr>
                <a:t>you can only </a:t>
              </a:r>
              <a:r>
                <a:rPr lang="en-US" dirty="0">
                  <a:solidFill>
                    <a:srgbClr val="0070C0"/>
                  </a:solidFill>
                </a:rPr>
                <a:t>use </a:t>
              </a:r>
              <a:r>
                <a:rPr lang="en-US" dirty="0" err="1">
                  <a:solidFill>
                    <a:srgbClr val="0070C0"/>
                  </a:solidFill>
                </a:rPr>
                <a:t>sizeof</a:t>
              </a:r>
              <a:r>
                <a:rPr lang="en-US" dirty="0">
                  <a:solidFill>
                    <a:srgbClr val="0070C0"/>
                  </a:solidFill>
                </a:rPr>
                <a:t>() </a:t>
              </a:r>
              <a:r>
                <a:rPr lang="en-US" dirty="0">
                  <a:solidFill>
                    <a:schemeClr val="tx2"/>
                  </a:solidFill>
                </a:rPr>
                <a:t>to calculate element count</a:t>
              </a:r>
              <a:r>
                <a:rPr lang="en-US" dirty="0">
                  <a:solidFill>
                    <a:srgbClr val="0070C0"/>
                  </a:solidFill>
                </a:rPr>
                <a:t> where the array is </a:t>
              </a:r>
              <a:r>
                <a:rPr lang="en-US" u="sng" dirty="0">
                  <a:solidFill>
                    <a:srgbClr val="0070C0"/>
                  </a:solidFill>
                </a:rPr>
                <a:t>defined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7D3D19-0B74-5942-8409-B9CE8A75D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9390" y="5570411"/>
              <a:ext cx="739172" cy="16125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32F4C7F-467E-4949-9167-F03295DAF064}"/>
              </a:ext>
            </a:extLst>
          </p:cNvPr>
          <p:cNvSpPr/>
          <p:nvPr/>
        </p:nvSpPr>
        <p:spPr bwMode="auto">
          <a:xfrm>
            <a:off x="5755754" y="3906440"/>
            <a:ext cx="3822093" cy="28403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*end;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= a + size;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&lt; end)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sum += *a++;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5FF7E7-6AD2-7F45-AEBF-BBC53A5A0C82}"/>
              </a:ext>
            </a:extLst>
          </p:cNvPr>
          <p:cNvGrpSpPr/>
          <p:nvPr/>
        </p:nvGrpSpPr>
        <p:grpSpPr>
          <a:xfrm>
            <a:off x="156494" y="3047479"/>
            <a:ext cx="4368319" cy="3491478"/>
            <a:chOff x="226830" y="2925019"/>
            <a:chExt cx="4368319" cy="34914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FE2935-E88D-6C40-BBF0-B8326F606084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0x110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79204B3-F5F0-B341-BE0F-EA60F5DC8DB7}"/>
                </a:ext>
              </a:extLst>
            </p:cNvPr>
            <p:cNvGrpSpPr/>
            <p:nvPr/>
          </p:nvGrpSpPr>
          <p:grpSpPr>
            <a:xfrm>
              <a:off x="226830" y="2925019"/>
              <a:ext cx="3504636" cy="3491478"/>
              <a:chOff x="226830" y="2925019"/>
              <a:chExt cx="3504636" cy="349147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73E2582-FBEE-544B-B1DE-C4655A885E82}"/>
                  </a:ext>
                </a:extLst>
              </p:cNvPr>
              <p:cNvGrpSpPr/>
              <p:nvPr/>
            </p:nvGrpSpPr>
            <p:grpSpPr>
              <a:xfrm>
                <a:off x="586285" y="2925019"/>
                <a:ext cx="3145181" cy="3491478"/>
                <a:chOff x="7027378" y="1215244"/>
                <a:chExt cx="3145181" cy="3491478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6301D15-0F99-FE44-844D-52EFF42B4453}"/>
                    </a:ext>
                  </a:extLst>
                </p:cNvPr>
                <p:cNvSpPr/>
                <p:nvPr/>
              </p:nvSpPr>
              <p:spPr>
                <a:xfrm>
                  <a:off x="8282298" y="1215244"/>
                  <a:ext cx="189026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word content </a:t>
                  </a:r>
                </a:p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(int = 4 bytes)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5C2B0AC-4EE1-BF4A-BFD5-A506B65BB074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42068CA-DC7D-8445-A2A7-BCC48D6D7256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04B81EC-9562-DD4F-B1FB-0BF93FB7BC8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8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95EA336-27CA-8C46-ACAA-E082583B614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78FA969-21A6-9545-9311-B9B76F3C46E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148F9BB-4465-A94F-9DC5-FCB8BBD291F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C02370-AFF8-7A4D-A89B-1F33F406EB5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079C81-A6C3-0948-85C9-9D3782519CD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4" name="Right Brace 13">
                    <a:extLst>
                      <a:ext uri="{FF2B5EF4-FFF2-40B4-BE49-F238E27FC236}">
                        <a16:creationId xmlns:a16="http://schemas.microsoft.com/office/drawing/2014/main" id="{2809B021-9614-7348-90D2-F1E4231CD7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E0D1A5F-6054-F449-B807-6151145DCFC6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end</a:t>
                    </a:r>
                  </a:p>
                </p:txBody>
              </p:sp>
              <p:sp>
                <p:nvSpPr>
                  <p:cNvPr id="18" name="Right Arrow 17">
                    <a:extLst>
                      <a:ext uri="{FF2B5EF4-FFF2-40B4-BE49-F238E27FC236}">
                        <a16:creationId xmlns:a16="http://schemas.microsoft.com/office/drawing/2014/main" id="{3413B898-8128-FD45-96E0-11E51A60FE01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3118519-4D5F-624B-B57B-5EE4176D69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0" name="Right Arrow 19">
                    <a:extLst>
                      <a:ext uri="{FF2B5EF4-FFF2-40B4-BE49-F238E27FC236}">
                        <a16:creationId xmlns:a16="http://schemas.microsoft.com/office/drawing/2014/main" id="{DE1CD4D6-DEAD-8D4F-9330-E4C13F5CC802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26F7F7-0946-CA4B-913D-6E5B9719F365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86258D-AC75-2C4D-A0C5-12EB48107174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0x114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D359A6-E305-0F48-A1E7-F86411D0F3A5}"/>
                  </a:ext>
                </a:extLst>
              </p:cNvPr>
              <p:cNvSpPr txBox="1"/>
              <p:nvPr/>
            </p:nvSpPr>
            <p:spPr>
              <a:xfrm>
                <a:off x="1578741" y="5654667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CB8D56-0BE0-5246-979F-DBE442EB06EA}"/>
              </a:ext>
            </a:extLst>
          </p:cNvPr>
          <p:cNvSpPr txBox="1"/>
          <p:nvPr/>
        </p:nvSpPr>
        <p:spPr>
          <a:xfrm>
            <a:off x="3078966" y="603799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35357-8192-1CA6-351F-392A3F6E04EF}"/>
              </a:ext>
            </a:extLst>
          </p:cNvPr>
          <p:cNvSpPr txBox="1"/>
          <p:nvPr/>
        </p:nvSpPr>
        <p:spPr>
          <a:xfrm>
            <a:off x="9876481" y="4965246"/>
            <a:ext cx="186461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same as:</a:t>
            </a:r>
          </a:p>
          <a:p>
            <a:r>
              <a:rPr lang="en-US" dirty="0"/>
              <a:t>sum = sum + *a;</a:t>
            </a:r>
          </a:p>
          <a:p>
            <a:r>
              <a:rPr lang="en-US" dirty="0"/>
              <a:t>a++;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EABD0-8861-2A69-9A85-51AF97C27CB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870371" y="5426911"/>
            <a:ext cx="2006110" cy="611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1" grpId="0" animBg="1"/>
      <p:bldP spid="42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53" y="115231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2: Use a sentinel element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9481" y="570720"/>
            <a:ext cx="10599308" cy="825291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sentinel</a:t>
            </a:r>
            <a:r>
              <a:rPr lang="en-US" dirty="0"/>
              <a:t> is an element that contains a value that is not part of the normal data range</a:t>
            </a:r>
          </a:p>
          <a:p>
            <a:pPr lvl="1"/>
            <a:r>
              <a:rPr lang="en-US" dirty="0"/>
              <a:t>Forms of 0 are often used (like with strings). Examples: '\0', NULL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1028173" y="1482039"/>
            <a:ext cx="10484355" cy="219748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number of chars in string, not counting \0</a:t>
            </a:r>
            <a:endParaRPr lang="en-US" sz="1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'e', '\0'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 of chars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AA74FE-40AA-0C45-BB97-EDD840237892}"/>
              </a:ext>
            </a:extLst>
          </p:cNvPr>
          <p:cNvGrpSpPr/>
          <p:nvPr/>
        </p:nvGrpSpPr>
        <p:grpSpPr>
          <a:xfrm>
            <a:off x="7559459" y="3321433"/>
            <a:ext cx="4368319" cy="3372688"/>
            <a:chOff x="226830" y="3043809"/>
            <a:chExt cx="4368319" cy="33726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48B3F1-7466-E945-B3EE-30820CFE7B03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0x103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0x102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0x101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686378F-F1AB-A34F-B006-350F663A24C0}"/>
                </a:ext>
              </a:extLst>
            </p:cNvPr>
            <p:cNvGrpSpPr/>
            <p:nvPr/>
          </p:nvGrpSpPr>
          <p:grpSpPr>
            <a:xfrm>
              <a:off x="226830" y="3043809"/>
              <a:ext cx="2964727" cy="3372688"/>
              <a:chOff x="226830" y="3043809"/>
              <a:chExt cx="2964727" cy="337268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793FB2F-3228-F644-B585-43C20EF732EC}"/>
                  </a:ext>
                </a:extLst>
              </p:cNvPr>
              <p:cNvGrpSpPr/>
              <p:nvPr/>
            </p:nvGrpSpPr>
            <p:grpSpPr>
              <a:xfrm>
                <a:off x="586285" y="3043809"/>
                <a:ext cx="2605272" cy="3372688"/>
                <a:chOff x="7027378" y="1334034"/>
                <a:chExt cx="2605272" cy="337268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E4BE2E5-E78D-1A45-A40B-138FCB4B30C5}"/>
                    </a:ext>
                  </a:extLst>
                </p:cNvPr>
                <p:cNvSpPr/>
                <p:nvPr/>
              </p:nvSpPr>
              <p:spPr>
                <a:xfrm>
                  <a:off x="8681831" y="1334034"/>
                  <a:ext cx="851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byte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46088E2-410D-1D45-89D3-3A8F81251BED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ADF8235-D1AB-B545-84D6-ADA6E3E1FE12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'a'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CEE1E8A-05EB-8947-8C1B-DFBF4D3001F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'b'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646A0A0-CBF6-AB41-8150-15ECC8B4B7C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'c'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F7E17C6-4D9F-3F4E-AD27-8D6602847D1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'd'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2F63F53-EA6A-2A47-B742-7E402959A9E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'e'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069D0CA-F136-CD44-9D7C-10720128620E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'\0'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7589AAD-09A1-B046-912B-C8C6ECFB1114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53" name="Right Brace 52">
                    <a:extLst>
                      <a:ext uri="{FF2B5EF4-FFF2-40B4-BE49-F238E27FC236}">
                        <a16:creationId xmlns:a16="http://schemas.microsoft.com/office/drawing/2014/main" id="{24DA156A-8698-B748-833F-1D05124E1C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A0853DB-5C0B-954D-B905-F3E353D6EC7A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</a:p>
                </p:txBody>
              </p:sp>
              <p:sp>
                <p:nvSpPr>
                  <p:cNvPr id="55" name="Right Arrow 54">
                    <a:extLst>
                      <a:ext uri="{FF2B5EF4-FFF2-40B4-BE49-F238E27FC236}">
                        <a16:creationId xmlns:a16="http://schemas.microsoft.com/office/drawing/2014/main" id="{B4865226-F205-3F4E-882C-53D2B1DF94CB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FE12A5E-AE57-3D4C-999A-3ED78A4FEA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s</a:t>
                    </a:r>
                  </a:p>
                </p:txBody>
              </p:sp>
              <p:sp>
                <p:nvSpPr>
                  <p:cNvPr id="57" name="Right Arrow 56">
                    <a:extLst>
                      <a:ext uri="{FF2B5EF4-FFF2-40B4-BE49-F238E27FC236}">
                        <a16:creationId xmlns:a16="http://schemas.microsoft.com/office/drawing/2014/main" id="{EA8BEBE9-7CF6-2B46-873F-1D71B2A759F9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BD18AC-D1E5-4747-ADFE-43997A6BFCB8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4E9158-8E29-A448-B82B-0866DD7B0C12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A47114-315E-3743-BB7C-157A5EA7D316}"/>
                  </a:ext>
                </a:extLst>
              </p:cNvPr>
              <p:cNvSpPr txBox="1"/>
              <p:nvPr/>
            </p:nvSpPr>
            <p:spPr>
              <a:xfrm>
                <a:off x="1704602" y="5685418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buf</a:t>
                </a:r>
                <a:endParaRPr lang="en-US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74BA53-D9D4-9341-83D9-1CB0AD2D8555}"/>
              </a:ext>
            </a:extLst>
          </p:cNvPr>
          <p:cNvSpPr txBox="1"/>
          <p:nvPr/>
        </p:nvSpPr>
        <p:spPr>
          <a:xfrm>
            <a:off x="10507125" y="63016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A3ED94-7170-F6D6-4706-9DEF83298139}"/>
              </a:ext>
            </a:extLst>
          </p:cNvPr>
          <p:cNvSpPr/>
          <p:nvPr/>
        </p:nvSpPr>
        <p:spPr bwMode="auto">
          <a:xfrm>
            <a:off x="910983" y="3806524"/>
            <a:ext cx="6258513" cy="288759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Assumes parameter is a terminated string */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char *p = 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(p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(*p++)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(p – s - 1);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36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30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34F8-B558-DE47-BB67-7A380A24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9999"/>
            <a:ext cx="11783021" cy="715294"/>
          </a:xfrm>
        </p:spPr>
        <p:txBody>
          <a:bodyPr/>
          <a:lstStyle/>
          <a:p>
            <a:r>
              <a:rPr lang="en-US" dirty="0"/>
              <a:t>Reference: Some String Routines in </a:t>
            </a:r>
            <a:r>
              <a:rPr lang="en-US" dirty="0" err="1"/>
              <a:t>libc</a:t>
            </a:r>
            <a:r>
              <a:rPr lang="en-US" dirty="0"/>
              <a:t> (#include &lt;</a:t>
            </a:r>
            <a:r>
              <a:rPr lang="en-US" dirty="0" err="1"/>
              <a:t>string.h</a:t>
            </a:r>
            <a:r>
              <a:rPr lang="en-US" dirty="0"/>
              <a:t>&gt;)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C2991F89-A1CE-9F4E-8B06-4E52020CF191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021724"/>
          <a:ext cx="11582400" cy="5535168"/>
        </p:xfrm>
        <a:graphic>
          <a:graphicData uri="http://schemas.openxmlformats.org/drawingml/2006/table">
            <a:tbl>
              <a:tblPr/>
              <a:tblGrid>
                <a:gridCol w="357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returns the # of chars in a C string (before null-terminating character).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compares two strings; returns 0 if identical, &lt;0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before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alphabet, &gt;0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after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alphabet.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stops comparing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characters.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character search: returns a pointer to the first occurrence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find the last occurrence.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haystack, 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string search: returns a pointer to the start of the first occurrence of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copies characters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including null-terminating character.  Assumes enough space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 Strings must not overlap.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trncpy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chars, and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does 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 null-terminating char.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concatenate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onto the end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concatenating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 characters. 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Always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adds a null-terminating character.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contains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only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does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contain any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03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68A1A2-CCF7-EE48-A062-A08E3930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252177"/>
            <a:ext cx="11906250" cy="522047"/>
          </a:xfrm>
        </p:spPr>
        <p:txBody>
          <a:bodyPr/>
          <a:lstStyle/>
          <a:p>
            <a:r>
              <a:rPr lang="en-US" dirty="0"/>
              <a:t>Do not overuse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18DFC8-5D9B-994B-85BE-98F74D935DA3}"/>
              </a:ext>
            </a:extLst>
          </p:cNvPr>
          <p:cNvSpPr txBox="1">
            <a:spLocks/>
          </p:cNvSpPr>
          <p:nvPr/>
        </p:nvSpPr>
        <p:spPr>
          <a:xfrm>
            <a:off x="910485" y="1232976"/>
            <a:ext cx="9474486" cy="1694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 string library function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calculates string length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at runtime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Do not overuse </a:t>
            </a:r>
            <a:r>
              <a:rPr lang="en-US" sz="2400" b="1" dirty="0" err="1">
                <a:solidFill>
                  <a:srgbClr val="FF0000"/>
                </a:solidFill>
              </a:rPr>
              <a:t>strlen</a:t>
            </a:r>
            <a:r>
              <a:rPr lang="en-US" sz="2400" b="1" dirty="0">
                <a:solidFill>
                  <a:srgbClr val="FF0000"/>
                </a:solidFill>
              </a:rPr>
              <a:t>(), as it walks the array each time called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E9D7F-6FEF-8A4D-A616-FD3B3560D0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/>
              <p:nvPr/>
            </p:nvSpPr>
            <p:spPr bwMode="auto">
              <a:xfrm>
                <a:off x="292437" y="3294240"/>
                <a:ext cx="5645584" cy="3233236"/>
              </a:xfrm>
              <a:prstGeom prst="roundRect">
                <a:avLst>
                  <a:gd name="adj" fmla="val 15691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count_e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(char *s)  </a:t>
                </a:r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!!!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int count =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if (s == NULL)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return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for (int j = 0; j &lt; 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strlen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(s)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j++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{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if (s[j] == 'e')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    count++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}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return count 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437" y="3294240"/>
                <a:ext cx="5645584" cy="3233236"/>
              </a:xfrm>
              <a:prstGeom prst="roundRect">
                <a:avLst>
                  <a:gd name="adj" fmla="val 15691"/>
                </a:avLst>
              </a:prstGeom>
              <a:blipFill>
                <a:blip r:embed="rId2"/>
                <a:stretch>
                  <a:fillRect b="-3488"/>
                </a:stretch>
              </a:blip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A2D4692-33C0-754C-873E-089BE63F833D}"/>
              </a:ext>
            </a:extLst>
          </p:cNvPr>
          <p:cNvSpPr/>
          <p:nvPr/>
        </p:nvSpPr>
        <p:spPr bwMode="auto">
          <a:xfrm>
            <a:off x="6955019" y="3215893"/>
            <a:ext cx="4840686" cy="338993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 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o(n) !!!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count =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(s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(*s) 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(*s++ == 'e')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count++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count 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D51E136-B312-FB42-9CEE-2745CB2F257B}"/>
              </a:ext>
            </a:extLst>
          </p:cNvPr>
          <p:cNvSpPr/>
          <p:nvPr/>
        </p:nvSpPr>
        <p:spPr>
          <a:xfrm>
            <a:off x="6217920" y="4731601"/>
            <a:ext cx="457200" cy="38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5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The NULL Constant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719582"/>
            <a:ext cx="11916102" cy="584258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NULL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is a constant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C895B"/>
                </a:solidFill>
              </a:rPr>
              <a:t>evaluates to zero (0)</a:t>
            </a:r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chemeClr val="accent5"/>
                </a:solidFill>
              </a:rPr>
              <a:t>assign a pointer variable to contain NULL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37440"/>
                </a:solidFill>
              </a:rPr>
              <a:t>indicate that the pointer does not point at anything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 pointer variable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a value of NULL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chemeClr val="accent5"/>
                </a:solidFill>
              </a:rPr>
              <a:t>“NULL pointer” (invalid address!)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Memory location 0 (address is 0) is not a valid memory address in any C program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Dereferencing NULL at runtime will cause a program fault (segmentation fault)!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B22B-DB14-8E42-989F-437ED26A77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9B96F-E711-E7A9-D981-67AC5E342763}"/>
              </a:ext>
            </a:extLst>
          </p:cNvPr>
          <p:cNvSpPr/>
          <p:nvPr/>
        </p:nvSpPr>
        <p:spPr bwMode="auto">
          <a:xfrm>
            <a:off x="535489" y="4279907"/>
            <a:ext cx="11121022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NULL;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segmentation fault! */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*(int *)900000 = 25;	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cast 900000 to a pointer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if writeable address space, it works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that memory location just changed */</a:t>
            </a:r>
          </a:p>
        </p:txBody>
      </p:sp>
    </p:spTree>
    <p:extLst>
      <p:ext uri="{BB962C8B-B14F-4D97-AF65-F5344CB8AC3E}">
        <p14:creationId xmlns:p14="http://schemas.microsoft.com/office/powerpoint/2010/main" val="2448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DE9469-4312-670F-9553-C5D59BF5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193040"/>
            <a:ext cx="6471920" cy="647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Using the NULL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979072"/>
            <a:ext cx="11616020" cy="50694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Many functions </a:t>
            </a:r>
            <a:r>
              <a:rPr lang="en-US" sz="2400" dirty="0">
                <a:solidFill>
                  <a:srgbClr val="2C895B"/>
                </a:solidFill>
              </a:rPr>
              <a:t>return NULL to indicate an error has occurred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NULL is considered </a:t>
            </a:r>
            <a:r>
              <a:rPr lang="en-US" sz="2400" dirty="0">
                <a:solidFill>
                  <a:srgbClr val="FF0000"/>
                </a:solidFill>
              </a:rPr>
              <a:t>“false” </a:t>
            </a:r>
            <a:r>
              <a:rPr lang="en-US" sz="2400" dirty="0"/>
              <a:t>when used in a Boolean context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Remember: false expressions </a:t>
            </a:r>
            <a:r>
              <a:rPr lang="en-US" sz="2400" dirty="0"/>
              <a:t>in C are </a:t>
            </a:r>
            <a:r>
              <a:rPr lang="en-US" sz="2400" dirty="0">
                <a:solidFill>
                  <a:schemeClr val="accent5"/>
                </a:solidFill>
              </a:rPr>
              <a:t>defined to be zero </a:t>
            </a:r>
            <a:r>
              <a:rPr lang="en-US" sz="2400" i="1" dirty="0">
                <a:solidFill>
                  <a:schemeClr val="accent5"/>
                </a:solidFill>
              </a:rPr>
              <a:t>or </a:t>
            </a:r>
            <a:r>
              <a:rPr lang="en-US" sz="2400" dirty="0">
                <a:solidFill>
                  <a:schemeClr val="accent5"/>
                </a:solidFill>
              </a:rPr>
              <a:t>NULL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following two are equivalent (</a:t>
            </a:r>
            <a:r>
              <a:rPr lang="en-US" sz="2400" dirty="0">
                <a:solidFill>
                  <a:schemeClr val="accent5"/>
                </a:solidFill>
              </a:rPr>
              <a:t>the second one is preferred for readability</a:t>
            </a:r>
            <a:r>
              <a:rPr lang="en-US" sz="2400" dirty="0"/>
              <a:t>):</a:t>
            </a: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2DCA1-ED91-994B-85B2-10D7A3A2E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584948-ACD2-EF43-AD6E-11AF712C42C4}"/>
              </a:ext>
            </a:extLst>
          </p:cNvPr>
          <p:cNvSpPr/>
          <p:nvPr/>
        </p:nvSpPr>
        <p:spPr bwMode="auto">
          <a:xfrm>
            <a:off x="3299823" y="5022680"/>
            <a:ext cx="3381763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(p) 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 != NULL) ...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B641F8-642F-E9E2-B387-8238528A9C98}"/>
              </a:ext>
            </a:extLst>
          </p:cNvPr>
          <p:cNvSpPr/>
          <p:nvPr/>
        </p:nvSpPr>
        <p:spPr bwMode="auto">
          <a:xfrm>
            <a:off x="417318" y="1722110"/>
            <a:ext cx="11357363" cy="14885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these are all equivalent */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NULL; 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to a pointer type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automatically gets converted to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622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5C40A-DC55-924F-8AF4-744B873D26C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2372" y="2418591"/>
            <a:ext cx="11749628" cy="43056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fontAlgn="auto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array[ ], int size, FILE *stream)</a:t>
            </a:r>
            <a:endParaRPr lang="en-US" sz="8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 pointer (address) to an </a:t>
            </a:r>
            <a:r>
              <a:rPr lang="en-US" sz="2000" b="1" dirty="0">
                <a:solidFill>
                  <a:schemeClr val="accent1"/>
                </a:solidFill>
              </a:rPr>
              <a:t>array of char</a:t>
            </a:r>
            <a:endParaRPr lang="en-US" sz="2000" b="1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reads in at most </a:t>
            </a:r>
            <a:r>
              <a:rPr lang="en-US" sz="2000" b="1" dirty="0">
                <a:solidFill>
                  <a:srgbClr val="0070C0"/>
                </a:solidFill>
              </a:rPr>
              <a:t>one less than </a:t>
            </a:r>
            <a:r>
              <a:rPr lang="en-US" sz="2000" b="1" i="1" dirty="0">
                <a:solidFill>
                  <a:srgbClr val="FF0000"/>
                </a:solidFill>
              </a:rPr>
              <a:t>size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characters from </a:t>
            </a:r>
            <a:r>
              <a:rPr lang="en-US" sz="2000" b="1" i="1" dirty="0">
                <a:solidFill>
                  <a:srgbClr val="FF0000"/>
                </a:solidFill>
              </a:rPr>
              <a:t>stream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and stores them into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array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Reading stops after an 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or a newline '\n'</a:t>
            </a:r>
          </a:p>
          <a:p>
            <a:pPr lvl="1">
              <a:defRPr/>
            </a:pPr>
            <a:r>
              <a:rPr lang="en-US" sz="2000" dirty="0">
                <a:solidFill>
                  <a:schemeClr val="accent1"/>
                </a:solidFill>
              </a:rPr>
              <a:t>If a newline ('\n') is read, it is stored into the buffer</a:t>
            </a:r>
          </a:p>
          <a:p>
            <a:pPr lvl="1">
              <a:defRPr/>
            </a:pPr>
            <a:r>
              <a:rPr lang="en-US" sz="2000" b="1" dirty="0">
                <a:solidFill>
                  <a:schemeClr val="accent1"/>
                </a:solidFill>
              </a:rPr>
              <a:t>A terminating null byte ('\0') is always stored after the last character in the buffer</a:t>
            </a:r>
            <a:endParaRPr lang="en-US" sz="2000" dirty="0"/>
          </a:p>
          <a:p>
            <a:pPr>
              <a:defRPr/>
            </a:pPr>
            <a:endParaRPr lang="en-US" sz="2000" dirty="0"/>
          </a:p>
          <a:p>
            <a:pPr lvl="3">
              <a:defRPr/>
            </a:pPr>
            <a:endParaRPr lang="en-US" sz="1000" dirty="0"/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Returns a </a:t>
            </a:r>
            <a:r>
              <a:rPr lang="en-US" sz="2000" b="1" dirty="0">
                <a:solidFill>
                  <a:srgbClr val="FF0000"/>
                </a:solidFill>
              </a:rPr>
              <a:t>NULL at end of 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(or a read failure), otherwise a pointer to array (pointers later…)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3 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3F0D91-E215-FF4E-939B-66E980E9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3329"/>
            <a:ext cx="10515600" cy="381045"/>
          </a:xfrm>
        </p:spPr>
        <p:txBody>
          <a:bodyPr/>
          <a:lstStyle/>
          <a:p>
            <a:r>
              <a:rPr lang="en-US" dirty="0"/>
              <a:t>Simple String IO - Reading</a:t>
            </a:r>
          </a:p>
        </p:txBody>
      </p:sp>
      <p:grpSp>
        <p:nvGrpSpPr>
          <p:cNvPr id="4" name="Group 55">
            <a:extLst>
              <a:ext uri="{FF2B5EF4-FFF2-40B4-BE49-F238E27FC236}">
                <a16:creationId xmlns:a16="http://schemas.microsoft.com/office/drawing/2014/main" id="{93672AFB-27F0-9F43-9082-7AFB5DFA3A14}"/>
              </a:ext>
            </a:extLst>
          </p:cNvPr>
          <p:cNvGrpSpPr>
            <a:grpSpLocks/>
          </p:cNvGrpSpPr>
          <p:nvPr/>
        </p:nvGrpSpPr>
        <p:grpSpPr bwMode="auto">
          <a:xfrm>
            <a:off x="998854" y="5182795"/>
            <a:ext cx="7315200" cy="457200"/>
            <a:chOff x="576" y="2496"/>
            <a:chExt cx="4981" cy="288"/>
          </a:xfrm>
        </p:grpSpPr>
        <p:grpSp>
          <p:nvGrpSpPr>
            <p:cNvPr id="5" name="Group 45">
              <a:extLst>
                <a:ext uri="{FF2B5EF4-FFF2-40B4-BE49-F238E27FC236}">
                  <a16:creationId xmlns:a16="http://schemas.microsoft.com/office/drawing/2014/main" id="{17CD5680-2A52-684D-A203-C66A911588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496"/>
              <a:ext cx="2767" cy="288"/>
              <a:chOff x="533400" y="3048000"/>
              <a:chExt cx="8297733" cy="685800"/>
            </a:xfrm>
          </p:grpSpPr>
          <p:sp>
            <p:nvSpPr>
              <p:cNvPr id="14" name="Rectangle 7">
                <a:extLst>
                  <a:ext uri="{FF2B5EF4-FFF2-40B4-BE49-F238E27FC236}">
                    <a16:creationId xmlns:a16="http://schemas.microsoft.com/office/drawing/2014/main" id="{B450D81C-3FED-624F-A7B2-B73880BAE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t</a:t>
                </a:r>
              </a:p>
            </p:txBody>
          </p:sp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CD807903-3F93-BF4B-9C07-93C4FF5F6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24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950DE4D7-9B89-4442-B984-4E0A981D7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2267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7" name="Rectangle 10">
                <a:extLst>
                  <a:ext uri="{FF2B5EF4-FFF2-40B4-BE49-F238E27FC236}">
                    <a16:creationId xmlns:a16="http://schemas.microsoft.com/office/drawing/2014/main" id="{C0F562C7-29F8-0540-9C14-922382ADD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133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1">
                <a:extLst>
                  <a:ext uri="{FF2B5EF4-FFF2-40B4-BE49-F238E27FC236}">
                    <a16:creationId xmlns:a16="http://schemas.microsoft.com/office/drawing/2014/main" id="{0B3B81DA-364C-4D47-8F3E-8959B7FEC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20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9" name="Rectangle 12">
                <a:extLst>
                  <a:ext uri="{FF2B5EF4-FFF2-40B4-BE49-F238E27FC236}">
                    <a16:creationId xmlns:a16="http://schemas.microsoft.com/office/drawing/2014/main" id="{2C742289-FD37-A04C-87FA-0AA93E247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3667" y="3048000"/>
                <a:ext cx="8283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0" name="Rectangle 13">
                <a:extLst>
                  <a:ext uri="{FF2B5EF4-FFF2-40B4-BE49-F238E27FC236}">
                    <a16:creationId xmlns:a16="http://schemas.microsoft.com/office/drawing/2014/main" id="{90754A79-A734-7049-AF1A-89B830FE3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3533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h</a:t>
                </a:r>
              </a:p>
            </p:txBody>
          </p:sp>
          <p:sp>
            <p:nvSpPr>
              <p:cNvPr id="21" name="Rectangle 14">
                <a:extLst>
                  <a:ext uri="{FF2B5EF4-FFF2-40B4-BE49-F238E27FC236}">
                    <a16:creationId xmlns:a16="http://schemas.microsoft.com/office/drawing/2014/main" id="{22C6497D-DEEE-ED45-9B51-C830A1DD1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2534" y="3048000"/>
                <a:ext cx="8283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Rectangle 15">
                <a:extLst>
                  <a:ext uri="{FF2B5EF4-FFF2-40B4-BE49-F238E27FC236}">
                    <a16:creationId xmlns:a16="http://schemas.microsoft.com/office/drawing/2014/main" id="{A34E3434-8FDD-BD42-A765-BD5B04989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0867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D48F334D-7E99-BA46-A6DD-F9461F0E8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10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28096A7C-94D3-0E40-A090-A81743132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F0234B5-EBF5-D44C-9C0A-C2D06EFB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\n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B5453C34-6632-D547-BBA3-191C6364E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g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8AD1A7B8-C8A0-EB4F-8B3E-710F1CEB4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" y="2496"/>
              <a:ext cx="276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n</a:t>
              </a: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C4D29838-8165-064E-99AF-8CF8AE553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3CB3C351-E212-1844-A8B3-00D560A08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" y="2496"/>
              <a:ext cx="276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r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7B847CC3-10AB-AD49-A02E-35862FCB6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t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2D5E34B-BF0A-BA48-8752-8344D40BD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\0</a:t>
              </a:r>
            </a:p>
          </p:txBody>
        </p:sp>
      </p:grpSp>
      <p:graphicFrame>
        <p:nvGraphicFramePr>
          <p:cNvPr id="27" name="Group 4">
            <a:extLst>
              <a:ext uri="{FF2B5EF4-FFF2-40B4-BE49-F238E27FC236}">
                <a16:creationId xmlns:a16="http://schemas.microsoft.com/office/drawing/2014/main" id="{EF9B40D2-1FF1-9E4C-8DE8-34EE4550BB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197848"/>
              </p:ext>
            </p:extLst>
          </p:nvPr>
        </p:nvGraphicFramePr>
        <p:xfrm>
          <a:off x="1441921" y="427048"/>
          <a:ext cx="8809924" cy="2011680"/>
        </p:xfrm>
        <a:graphic>
          <a:graphicData uri="http://schemas.openxmlformats.org/drawingml/2006/table">
            <a:tbl>
              <a:tblPr/>
              <a:tblGrid>
                <a:gridCol w="2748050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6061874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 a 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#include &lt;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char *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strpt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myStr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[BFSZ];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strptr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fgets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myStr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BFSZ, stdin);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B776916-DB3B-B14F-9726-A50297EA5D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9FA0EF-321C-A045-B389-BEC88FD310AE}"/>
              </a:ext>
            </a:extLst>
          </p:cNvPr>
          <p:cNvSpPr txBox="1"/>
          <p:nvPr/>
        </p:nvSpPr>
        <p:spPr>
          <a:xfrm>
            <a:off x="7703842" y="872707"/>
            <a:ext cx="3403530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must pass the size of the array so </a:t>
            </a:r>
            <a:r>
              <a:rPr lang="en-US" dirty="0" err="1">
                <a:solidFill>
                  <a:srgbClr val="0070C0"/>
                </a:solidFill>
              </a:rPr>
              <a:t>fgets</a:t>
            </a:r>
            <a:r>
              <a:rPr lang="en-US" dirty="0">
                <a:solidFill>
                  <a:srgbClr val="0070C0"/>
                </a:solidFill>
              </a:rPr>
              <a:t>() knows how much space there is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842740EF-2212-7E4B-B97B-633C8DBE8524}"/>
              </a:ext>
            </a:extLst>
          </p:cNvPr>
          <p:cNvSpPr/>
          <p:nvPr/>
        </p:nvSpPr>
        <p:spPr>
          <a:xfrm>
            <a:off x="7928149" y="1834786"/>
            <a:ext cx="96811" cy="271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0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B3D2-C8D9-4177-EBE5-0F825997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returns from a function call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9B59D2-D17B-266A-BFAD-9F78F03727A4}"/>
              </a:ext>
            </a:extLst>
          </p:cNvPr>
          <p:cNvSpPr/>
          <p:nvPr/>
        </p:nvSpPr>
        <p:spPr bwMode="auto">
          <a:xfrm>
            <a:off x="6418929" y="1164550"/>
            <a:ext cx="5046643" cy="452889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#define BUFSZ 512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*next(char *);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char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[BUFSZ];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BUFSZ, stdin) != NULL)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%s\n",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next(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!= NULL)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("after: %s\n",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else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("no comma found\n");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4E19E63-3229-2A07-E69C-8E7789DD1BBE}"/>
              </a:ext>
            </a:extLst>
          </p:cNvPr>
          <p:cNvSpPr/>
          <p:nvPr/>
        </p:nvSpPr>
        <p:spPr bwMode="auto">
          <a:xfrm>
            <a:off x="861767" y="1924452"/>
            <a:ext cx="5046643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*next(char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'\0') &amp;&amp; 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','))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',')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++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NULL;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1036387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EF07-90E4-D74B-A950-25B81BC0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11" y="151890"/>
            <a:ext cx="12212140" cy="404608"/>
          </a:xfrm>
        </p:spPr>
        <p:txBody>
          <a:bodyPr/>
          <a:lstStyle/>
          <a:p>
            <a:r>
              <a:rPr lang="en-US" dirty="0"/>
              <a:t>Returning a Pointer To a Local Variable (Dangling Pointer)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CC40-DA54-FE4B-985B-3C96E51205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043" y="551953"/>
            <a:ext cx="11678443" cy="2390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There are many situations where </a:t>
            </a:r>
            <a:r>
              <a:rPr lang="en-US" dirty="0">
                <a:solidFill>
                  <a:srgbClr val="2C895B"/>
                </a:solidFill>
              </a:rPr>
              <a:t>a function will return a pointer</a:t>
            </a:r>
            <a:r>
              <a:rPr lang="en-US" dirty="0"/>
              <a:t>, but </a:t>
            </a:r>
            <a:r>
              <a:rPr lang="en-US" dirty="0">
                <a:solidFill>
                  <a:srgbClr val="2C895B"/>
                </a:solidFill>
              </a:rPr>
              <a:t>a function must never return a pointer to a memory location </a:t>
            </a:r>
            <a:r>
              <a:rPr lang="en-US" dirty="0"/>
              <a:t>that is </a:t>
            </a:r>
            <a:r>
              <a:rPr lang="en-US" dirty="0">
                <a:solidFill>
                  <a:srgbClr val="FF0000"/>
                </a:solidFill>
              </a:rPr>
              <a:t>no longer valid </a:t>
            </a:r>
            <a:r>
              <a:rPr lang="en-US" dirty="0">
                <a:solidFill>
                  <a:schemeClr val="tx2"/>
                </a:solidFill>
              </a:rPr>
              <a:t>such as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Address of a </a:t>
            </a:r>
            <a:r>
              <a:rPr lang="en-US" dirty="0">
                <a:solidFill>
                  <a:srgbClr val="2C895B"/>
                </a:solidFill>
              </a:rPr>
              <a:t>passed parameter copy </a:t>
            </a:r>
            <a:r>
              <a:rPr lang="en-US" dirty="0"/>
              <a:t>as the caller may or will deallocate it after the call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Address of a </a:t>
            </a:r>
            <a:r>
              <a:rPr lang="en-US" dirty="0">
                <a:solidFill>
                  <a:srgbClr val="2C895B"/>
                </a:solidFill>
              </a:rPr>
              <a:t>local variable (automatic) </a:t>
            </a:r>
            <a:r>
              <a:rPr lang="en-US" dirty="0"/>
              <a:t>that is invalid on function return </a:t>
            </a:r>
          </a:p>
          <a:p>
            <a:r>
              <a:rPr lang="en-US" dirty="0"/>
              <a:t>These errors are called a </a:t>
            </a:r>
            <a:r>
              <a:rPr lang="en-US" dirty="0">
                <a:solidFill>
                  <a:srgbClr val="FF0000"/>
                </a:solidFill>
              </a:rPr>
              <a:t>dangling pointer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94E327-3D17-FE48-8E2F-83C9A03C42B3}"/>
              </a:ext>
            </a:extLst>
          </p:cNvPr>
          <p:cNvGrpSpPr/>
          <p:nvPr/>
        </p:nvGrpSpPr>
        <p:grpSpPr>
          <a:xfrm>
            <a:off x="643505" y="3007114"/>
            <a:ext cx="7434956" cy="1235154"/>
            <a:chOff x="643505" y="3007114"/>
            <a:chExt cx="7434956" cy="12351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E18258-93D3-A642-BD5F-958BD731C1A5}"/>
                </a:ext>
              </a:extLst>
            </p:cNvPr>
            <p:cNvGrpSpPr/>
            <p:nvPr/>
          </p:nvGrpSpPr>
          <p:grpSpPr>
            <a:xfrm>
              <a:off x="643505" y="3007114"/>
              <a:ext cx="7434956" cy="1235154"/>
              <a:chOff x="131075" y="607151"/>
              <a:chExt cx="7434956" cy="1235154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BFE96DD-DDDC-714A-B522-D3EB881B5696}"/>
                  </a:ext>
                </a:extLst>
              </p:cNvPr>
              <p:cNvSpPr/>
              <p:nvPr/>
            </p:nvSpPr>
            <p:spPr bwMode="auto">
              <a:xfrm>
                <a:off x="3417025" y="607151"/>
                <a:ext cx="4149006" cy="1235154"/>
              </a:xfrm>
              <a:prstGeom prst="roundRect">
                <a:avLst>
                  <a:gd name="adj" fmla="val 5733"/>
                </a:avLst>
              </a:prstGeom>
              <a:solidFill>
                <a:schemeClr val="bg1">
                  <a:lumMod val="95000"/>
                </a:schemeClr>
              </a:solid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bad_idea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(int n)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&amp;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n; 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NEVER do this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5FB7CB-191F-9A4F-92FB-E1C0FACBC5EB}"/>
                  </a:ext>
                </a:extLst>
              </p:cNvPr>
              <p:cNvSpPr txBox="1"/>
              <p:nvPr/>
            </p:nvSpPr>
            <p:spPr>
              <a:xfrm>
                <a:off x="131075" y="607151"/>
                <a:ext cx="2614464" cy="1200329"/>
              </a:xfrm>
              <a:prstGeom prst="rect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n is a parameter with the scope of </a:t>
                </a:r>
                <a:r>
                  <a:rPr lang="en-US" dirty="0" err="1">
                    <a:solidFill>
                      <a:srgbClr val="0070C0"/>
                    </a:solidFill>
                  </a:rPr>
                  <a:t>bad_idea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it is no longer valid after the function returns </a:t>
                </a:r>
              </a:p>
            </p:txBody>
          </p:sp>
        </p:grp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E077CCF6-B606-E94E-BD21-2B2CA63C169F}"/>
                </a:ext>
              </a:extLst>
            </p:cNvPr>
            <p:cNvSpPr/>
            <p:nvPr/>
          </p:nvSpPr>
          <p:spPr>
            <a:xfrm>
              <a:off x="3299792" y="3419341"/>
              <a:ext cx="583096" cy="2053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CCBD76-6ACC-694D-A3AF-9367A6E51133}"/>
              </a:ext>
            </a:extLst>
          </p:cNvPr>
          <p:cNvGrpSpPr/>
          <p:nvPr/>
        </p:nvGrpSpPr>
        <p:grpSpPr>
          <a:xfrm>
            <a:off x="639931" y="4617433"/>
            <a:ext cx="7438530" cy="2031325"/>
            <a:chOff x="639931" y="4617433"/>
            <a:chExt cx="7438530" cy="20313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1775BBA-F1AD-7743-927C-A20980F25898}"/>
                </a:ext>
              </a:extLst>
            </p:cNvPr>
            <p:cNvGrpSpPr/>
            <p:nvPr/>
          </p:nvGrpSpPr>
          <p:grpSpPr>
            <a:xfrm>
              <a:off x="639931" y="4617433"/>
              <a:ext cx="7438530" cy="2031325"/>
              <a:chOff x="6964360" y="1317246"/>
              <a:chExt cx="7438530" cy="203132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73AC7E-F9C5-524A-92E7-A03B13E6907F}"/>
                  </a:ext>
                </a:extLst>
              </p:cNvPr>
              <p:cNvSpPr txBox="1"/>
              <p:nvPr/>
            </p:nvSpPr>
            <p:spPr>
              <a:xfrm>
                <a:off x="6964360" y="1317246"/>
                <a:ext cx="2614464" cy="2031325"/>
              </a:xfrm>
              <a:prstGeom prst="rect">
                <a:avLst/>
              </a:prstGeom>
              <a:noFill/>
              <a:ln w="34925">
                <a:solidFill>
                  <a:srgbClr val="F3753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440"/>
                    </a:solidFill>
                  </a:rPr>
                  <a:t>a is an automatic (local) with a scope and </a:t>
                </a:r>
                <a:r>
                  <a:rPr lang="en-US" b="1" u="sng" dirty="0">
                    <a:solidFill>
                      <a:srgbClr val="F37440"/>
                    </a:solidFill>
                  </a:rPr>
                  <a:t>lifetime</a:t>
                </a:r>
                <a:r>
                  <a:rPr lang="en-US" dirty="0">
                    <a:solidFill>
                      <a:srgbClr val="F37440"/>
                    </a:solidFill>
                  </a:rPr>
                  <a:t> within bad_idea2</a:t>
                </a:r>
              </a:p>
              <a:p>
                <a:r>
                  <a:rPr lang="en-US" dirty="0">
                    <a:solidFill>
                      <a:srgbClr val="F37440"/>
                    </a:solidFill>
                  </a:rPr>
                  <a:t>a is no longer a valid location after the function returns </a:t>
                </a:r>
                <a:endParaRPr lang="en-US" sz="2000" dirty="0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CBE40729-4456-024E-B65F-F3DCD9CF73DA}"/>
                  </a:ext>
                </a:extLst>
              </p:cNvPr>
              <p:cNvSpPr/>
              <p:nvPr/>
            </p:nvSpPr>
            <p:spPr bwMode="auto">
              <a:xfrm>
                <a:off x="10165494" y="1521209"/>
                <a:ext cx="4237396" cy="1520190"/>
              </a:xfrm>
              <a:prstGeom prst="roundRect">
                <a:avLst>
                  <a:gd name="adj" fmla="val 5733"/>
                </a:avLst>
              </a:prstGeom>
              <a:solidFill>
                <a:schemeClr val="bg1">
                  <a:lumMod val="95000"/>
                </a:schemeClr>
              </a:solidFill>
              <a:ln w="34925" cap="flat" cmpd="sng" algn="ctr">
                <a:solidFill>
                  <a:srgbClr val="F3753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bad_idea2(int n)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int a = n * n;</a:t>
                </a:r>
                <a:b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&amp;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a; 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NEVER do this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</a:p>
            </p:txBody>
          </p:sp>
        </p:grp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5A1B8CA7-9C0C-394C-BF74-5D91534A4D12}"/>
                </a:ext>
              </a:extLst>
            </p:cNvPr>
            <p:cNvSpPr/>
            <p:nvPr/>
          </p:nvSpPr>
          <p:spPr>
            <a:xfrm>
              <a:off x="3244553" y="5478816"/>
              <a:ext cx="583096" cy="205350"/>
            </a:xfrm>
            <a:prstGeom prst="rightArrow">
              <a:avLst/>
            </a:prstGeom>
            <a:solidFill>
              <a:srgbClr val="F37440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FDFB53-A5ED-8D4A-BDF8-45D815D7CA68}"/>
              </a:ext>
            </a:extLst>
          </p:cNvPr>
          <p:cNvSpPr/>
          <p:nvPr/>
        </p:nvSpPr>
        <p:spPr bwMode="auto">
          <a:xfrm>
            <a:off x="8452110" y="3267214"/>
            <a:ext cx="3540887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4925" cap="flat" cmpd="sng" algn="ctr">
            <a:solidFill>
              <a:srgbClr val="2C895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ok to do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</a:t>
            </a:r>
            <a:r>
              <a:rPr lang="en-US" b="1" i="1" u="sng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dangling</a:t>
            </a:r>
          </a:p>
          <a:p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pointer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ok(int n)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n * n;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D1BA2-FF01-8A4A-A746-A8BE62FC68D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5166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7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 </a:t>
            </a:r>
            <a:r>
              <a:rPr lang="en-US" dirty="0" err="1"/>
              <a:t>strncpy</a:t>
            </a:r>
            <a:r>
              <a:rPr lang="en-US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1D84D4-976D-244B-9C99-27362F044B83}"/>
              </a:ext>
            </a:extLst>
          </p:cNvPr>
          <p:cNvSpPr/>
          <p:nvPr/>
        </p:nvSpPr>
        <p:spPr bwMode="auto">
          <a:xfrm>
            <a:off x="2309280" y="3621024"/>
            <a:ext cx="7814636" cy="312580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*s1,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((*s0++ = *s1++)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//watch short circuit here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B86D7F-F6B9-2A47-83EC-AEDB86B094F9}"/>
              </a:ext>
            </a:extLst>
          </p:cNvPr>
          <p:cNvSpPr/>
          <p:nvPr/>
        </p:nvSpPr>
        <p:spPr bwMode="auto">
          <a:xfrm>
            <a:off x="2857680" y="1488034"/>
            <a:ext cx="7266236" cy="189859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adds a length limit on copy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copied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not copied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44114"/>
              </p:ext>
            </p:extLst>
          </p:nvPr>
        </p:nvGraphicFramePr>
        <p:xfrm>
          <a:off x="3029231" y="587800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0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6710-AC2F-344A-9944-73242F33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1201"/>
          </a:xfrm>
        </p:spPr>
        <p:txBody>
          <a:bodyPr/>
          <a:lstStyle/>
          <a:p>
            <a:r>
              <a:rPr lang="en-US" dirty="0"/>
              <a:t>String Literals (Read-Only) in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6BAE-1940-4649-A4CE-AAA30C9321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6893" y="716776"/>
            <a:ext cx="11398213" cy="579235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strings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200" dirty="0">
                <a:solidFill>
                  <a:srgbClr val="0070C0"/>
                </a:solidFill>
              </a:rPr>
              <a:t>quotations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e.g.,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"string") are </a:t>
            </a:r>
            <a:r>
              <a:rPr lang="en-US" sz="2200" b="1" dirty="0">
                <a:solidFill>
                  <a:srgbClr val="7030A0"/>
                </a:solidFill>
              </a:rPr>
              <a:t>part of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 </a:t>
            </a:r>
            <a:r>
              <a:rPr lang="en-US" sz="2200" b="1" dirty="0">
                <a:solidFill>
                  <a:schemeClr val="accent1"/>
                </a:solidFill>
              </a:rPr>
              <a:t>expression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i.e., </a:t>
            </a:r>
            <a:r>
              <a:rPr lang="en-US" sz="2200" i="1" dirty="0">
                <a:solidFill>
                  <a:srgbClr val="FF0000"/>
                </a:solidFill>
              </a:rPr>
              <a:t>not </a:t>
            </a:r>
            <a:r>
              <a:rPr lang="en-US" sz="2200" dirty="0">
                <a:solidFill>
                  <a:srgbClr val="FF0000"/>
                </a:solidFill>
              </a:rPr>
              <a:t>part of an </a:t>
            </a:r>
            <a:r>
              <a:rPr lang="en-US" sz="2200" i="1" dirty="0">
                <a:solidFill>
                  <a:srgbClr val="FF0000"/>
                </a:solidFill>
              </a:rPr>
              <a:t>array initialization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 they are called </a:t>
            </a:r>
            <a:r>
              <a:rPr lang="en-US" sz="2200" b="1" i="1" dirty="0">
                <a:solidFill>
                  <a:schemeClr val="accent1"/>
                </a:solidFill>
              </a:rPr>
              <a:t>string literals</a:t>
            </a: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What is a </a:t>
            </a:r>
            <a:r>
              <a:rPr lang="en-US" sz="2200" b="1" i="1" dirty="0">
                <a:solidFill>
                  <a:schemeClr val="accent1"/>
                </a:solidFill>
              </a:rPr>
              <a:t>string literal:</a:t>
            </a:r>
            <a:endParaRPr lang="en-US" sz="2200" b="1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 </a:t>
            </a:r>
            <a:r>
              <a:rPr lang="en-US" sz="2200" dirty="0">
                <a:solidFill>
                  <a:srgbClr val="2C895B"/>
                </a:solidFill>
              </a:rPr>
              <a:t>null-terminated string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array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Located in the </a:t>
            </a:r>
            <a:r>
              <a:rPr lang="en-US" sz="2200" b="1" dirty="0">
                <a:solidFill>
                  <a:srgbClr val="FF0000"/>
                </a:solidFill>
              </a:rPr>
              <a:t>read-only data </a:t>
            </a:r>
            <a:r>
              <a:rPr lang="en-US" sz="2200" dirty="0">
                <a:solidFill>
                  <a:srgbClr val="FF0000"/>
                </a:solidFill>
              </a:rPr>
              <a:t>segment of memory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</a:t>
            </a:r>
            <a:r>
              <a:rPr lang="en-US" sz="2200" dirty="0">
                <a:solidFill>
                  <a:srgbClr val="F37440"/>
                </a:solidFill>
              </a:rPr>
              <a:t>not assigned a variable 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by the compiler, so it is only accessible by the location in memory where it is stored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String literals </a:t>
            </a:r>
            <a:r>
              <a:rPr lang="en-US" sz="2200" dirty="0">
                <a:solidFill>
                  <a:schemeClr val="tx2"/>
                </a:solidFill>
              </a:rPr>
              <a:t>are a type of </a:t>
            </a:r>
            <a:r>
              <a:rPr lang="en-US" sz="2200" b="1" i="1" dirty="0">
                <a:solidFill>
                  <a:srgbClr val="2C895B"/>
                </a:solidFill>
              </a:rPr>
              <a:t>anonymous variable</a:t>
            </a:r>
          </a:p>
          <a:p>
            <a:pPr lvl="1"/>
            <a:r>
              <a:rPr lang="en-US" sz="2200" dirty="0"/>
              <a:t>M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emory containing </a:t>
            </a:r>
            <a:r>
              <a:rPr lang="en-US" sz="2200" dirty="0">
                <a:solidFill>
                  <a:srgbClr val="0070C0"/>
                </a:solidFill>
              </a:rPr>
              <a:t>data without a name bound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to them (only the address is known)</a:t>
            </a:r>
          </a:p>
          <a:p>
            <a:r>
              <a:rPr lang="en-US" sz="2200" dirty="0"/>
              <a:t>The </a:t>
            </a:r>
            <a:r>
              <a:rPr lang="en-US" sz="2200" i="1" dirty="0">
                <a:solidFill>
                  <a:schemeClr val="accent1"/>
                </a:solidFill>
              </a:rPr>
              <a:t>string literal </a:t>
            </a:r>
            <a:r>
              <a:rPr lang="en-US" sz="2200" dirty="0">
                <a:solidFill>
                  <a:srgbClr val="F37440"/>
                </a:solidFill>
              </a:rPr>
              <a:t>in the </a:t>
            </a:r>
            <a:r>
              <a:rPr lang="en-US" sz="2200" dirty="0" err="1">
                <a:solidFill>
                  <a:srgbClr val="F37440"/>
                </a:solidFill>
              </a:rPr>
              <a:t>printf</a:t>
            </a:r>
            <a:r>
              <a:rPr lang="en-US" sz="2200" dirty="0">
                <a:solidFill>
                  <a:srgbClr val="F37440"/>
                </a:solidFill>
              </a:rPr>
              <a:t>()'s,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are replaced with the </a:t>
            </a:r>
            <a:r>
              <a:rPr lang="en-US" sz="2200" dirty="0">
                <a:solidFill>
                  <a:srgbClr val="0070C0"/>
                </a:solidFill>
              </a:rPr>
              <a:t>starting address of the corresponding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(first or [0] element) when the code is compiled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F097E-DDBD-4E49-9BA3-B03B80FB06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ADA68C-429F-8D4A-9EC1-7E491DDBE902}"/>
              </a:ext>
            </a:extLst>
          </p:cNvPr>
          <p:cNvSpPr/>
          <p:nvPr/>
        </p:nvSpPr>
        <p:spPr bwMode="auto">
          <a:xfrm>
            <a:off x="1929710" y="1696622"/>
            <a:ext cx="6991266" cy="80595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 %s\n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 literal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218640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12270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3"/>
                </a:solidFill>
                <a:cs typeface="Courier New" panose="02070309020205020404" pitchFamily="49" charset="0"/>
              </a:rPr>
              <a:t>mess1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(type is char [ ])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enough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 </a:t>
            </a:r>
          </a:p>
          <a:p>
            <a:pPr marL="354012" lvl="1" indent="0">
              <a:buNone/>
            </a:pPr>
            <a:endParaRPr lang="en-US" sz="36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mess2 </a:t>
            </a:r>
            <a:r>
              <a:rPr lang="en-US" sz="2200" dirty="0">
                <a:solidFill>
                  <a:schemeClr val="accent6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an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immutable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37440"/>
              </a:solidFill>
            </a:endParaRPr>
          </a:p>
          <a:p>
            <a:r>
              <a:rPr lang="en-US" sz="2200" dirty="0">
                <a:solidFill>
                  <a:srgbClr val="F37440"/>
                </a:solidFill>
              </a:rPr>
              <a:t>mess3</a:t>
            </a:r>
            <a:r>
              <a:rPr lang="en-US" sz="2200" dirty="0">
                <a:solidFill>
                  <a:schemeClr val="accent6"/>
                </a:solidFill>
              </a:rPr>
              <a:t> is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>
                <a:solidFill>
                  <a:schemeClr val="accent6"/>
                </a:solidFill>
              </a:rPr>
              <a:t> to a mutable array</a:t>
            </a:r>
          </a:p>
          <a:p>
            <a:endParaRPr lang="en-US" sz="2200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EAD05C7-123F-2C4C-8D03-E28FCF50CF87}"/>
              </a:ext>
            </a:extLst>
          </p:cNvPr>
          <p:cNvSpPr/>
          <p:nvPr/>
        </p:nvSpPr>
        <p:spPr bwMode="auto">
          <a:xfrm>
            <a:off x="1531416" y="1109948"/>
            <a:ext cx="8278628" cy="79305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"Hello World";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*(mess1 + 5) = '\0';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shortens string to "Hello"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A1C494-55D8-EF4B-94CF-B1690E993B27}"/>
              </a:ext>
            </a:extLst>
          </p:cNvPr>
          <p:cNvSpPr/>
          <p:nvPr/>
        </p:nvSpPr>
        <p:spPr bwMode="auto">
          <a:xfrm>
            <a:off x="769189" y="2843661"/>
            <a:ext cx="10951097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"Hello World";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World" read only string literal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mess2 is a pointer NOT an array!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7BA742-70CF-096C-7809-B6ED489AF2C6}"/>
              </a:ext>
            </a:extLst>
          </p:cNvPr>
          <p:cNvSpPr/>
          <p:nvPr/>
        </p:nvSpPr>
        <p:spPr bwMode="auto">
          <a:xfrm>
            <a:off x="201432" y="4636721"/>
            <a:ext cx="8634455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{"Hello World"};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*(mess3 + 1)  = '\0';		   // ok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4179E-05DD-67B0-E1FB-57ABA5B0C0A8}"/>
              </a:ext>
            </a:extLst>
          </p:cNvPr>
          <p:cNvSpPr txBox="1"/>
          <p:nvPr/>
        </p:nvSpPr>
        <p:spPr>
          <a:xfrm>
            <a:off x="5225250" y="1965450"/>
            <a:ext cx="18309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World\0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B64C0-DE31-32DE-B839-CDDDDACED3F9}"/>
              </a:ext>
            </a:extLst>
          </p:cNvPr>
          <p:cNvSpPr txBox="1"/>
          <p:nvPr/>
        </p:nvSpPr>
        <p:spPr>
          <a:xfrm>
            <a:off x="4168550" y="197068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mess1[ 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C52B30-7124-1606-2CCA-D475EA4859CB}"/>
              </a:ext>
            </a:extLst>
          </p:cNvPr>
          <p:cNvGrpSpPr/>
          <p:nvPr/>
        </p:nvGrpSpPr>
        <p:grpSpPr>
          <a:xfrm>
            <a:off x="2915631" y="3678933"/>
            <a:ext cx="7229635" cy="400834"/>
            <a:chOff x="2915631" y="3678933"/>
            <a:chExt cx="7229635" cy="4008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F7BC3A-D651-E444-6A34-875CE456B82A}"/>
                </a:ext>
              </a:extLst>
            </p:cNvPr>
            <p:cNvSpPr txBox="1"/>
            <p:nvPr/>
          </p:nvSpPr>
          <p:spPr>
            <a:xfrm>
              <a:off x="4920343" y="3699158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41E262-7682-DC0A-9995-55B39090F744}"/>
                </a:ext>
              </a:extLst>
            </p:cNvPr>
            <p:cNvSpPr txBox="1"/>
            <p:nvPr/>
          </p:nvSpPr>
          <p:spPr>
            <a:xfrm>
              <a:off x="2915631" y="3695131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mess2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778D89-7B28-1DF6-5609-D9CF3100DE4C}"/>
                </a:ext>
              </a:extLst>
            </p:cNvPr>
            <p:cNvSpPr txBox="1"/>
            <p:nvPr/>
          </p:nvSpPr>
          <p:spPr>
            <a:xfrm>
              <a:off x="3759155" y="3710435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55A4403-88AC-0EAC-E5CD-E31DA862EB05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3912888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94A4E3-2CAE-229A-E106-C96C5C02857F}"/>
                </a:ext>
              </a:extLst>
            </p:cNvPr>
            <p:cNvGrpSpPr/>
            <p:nvPr/>
          </p:nvGrpSpPr>
          <p:grpSpPr>
            <a:xfrm>
              <a:off x="6751293" y="3678933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8BD70B-94C1-E991-44EA-496D1B2F066A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359ABB3-D636-D73E-9691-AF33BB843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D7A5848-0501-2F98-868D-A18A4EFE47AA}"/>
              </a:ext>
            </a:extLst>
          </p:cNvPr>
          <p:cNvGrpSpPr/>
          <p:nvPr/>
        </p:nvGrpSpPr>
        <p:grpSpPr>
          <a:xfrm>
            <a:off x="8835887" y="4561669"/>
            <a:ext cx="3154681" cy="707886"/>
            <a:chOff x="4060867" y="3639076"/>
            <a:chExt cx="3154681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198246-874F-D2CC-623E-5517221F32C4}"/>
                </a:ext>
              </a:extLst>
            </p:cNvPr>
            <p:cNvSpPr txBox="1"/>
            <p:nvPr/>
          </p:nvSpPr>
          <p:spPr>
            <a:xfrm>
              <a:off x="4485639" y="3639076"/>
              <a:ext cx="2729909" cy="70788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using the cast </a:t>
              </a:r>
              <a:r>
                <a:rPr lang="en-US" sz="2000" dirty="0">
                  <a:solidFill>
                    <a:srgbClr val="7030A0"/>
                  </a:solidFill>
                </a:rPr>
                <a:t>(char []) </a:t>
              </a:r>
              <a:r>
                <a:rPr lang="en-US" sz="2000" dirty="0">
                  <a:solidFill>
                    <a:srgbClr val="FF0000"/>
                  </a:solidFill>
                </a:rPr>
                <a:t>makes it mutable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334E39-CC77-D488-DFAD-D7F565D5E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0867" y="3962242"/>
              <a:ext cx="4481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E1A4B-8865-058E-E77F-463D5D254D6D}"/>
              </a:ext>
            </a:extLst>
          </p:cNvPr>
          <p:cNvGrpSpPr/>
          <p:nvPr/>
        </p:nvGrpSpPr>
        <p:grpSpPr>
          <a:xfrm>
            <a:off x="2915631" y="5706586"/>
            <a:ext cx="6532996" cy="398984"/>
            <a:chOff x="2915631" y="5706586"/>
            <a:chExt cx="6532996" cy="3989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17CC82-4C3C-D543-0E67-4C4BEDFA953D}"/>
                </a:ext>
              </a:extLst>
            </p:cNvPr>
            <p:cNvSpPr txBox="1"/>
            <p:nvPr/>
          </p:nvSpPr>
          <p:spPr>
            <a:xfrm>
              <a:off x="4920343" y="5724961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BB8111-0C72-5AF4-2330-82AD3E7D09D8}"/>
                </a:ext>
              </a:extLst>
            </p:cNvPr>
            <p:cNvSpPr txBox="1"/>
            <p:nvPr/>
          </p:nvSpPr>
          <p:spPr>
            <a:xfrm>
              <a:off x="2915631" y="572093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mess3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5737F2-085C-EE95-7614-C09C83BF0DDA}"/>
                </a:ext>
              </a:extLst>
            </p:cNvPr>
            <p:cNvSpPr txBox="1"/>
            <p:nvPr/>
          </p:nvSpPr>
          <p:spPr>
            <a:xfrm>
              <a:off x="3759155" y="5736238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242D87C-387A-6706-61DC-4B81B2FF318A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5938691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C058454-18C9-F263-FCC5-AAB8A98656D0}"/>
                </a:ext>
              </a:extLst>
            </p:cNvPr>
            <p:cNvGrpSpPr/>
            <p:nvPr/>
          </p:nvGrpSpPr>
          <p:grpSpPr>
            <a:xfrm>
              <a:off x="6751293" y="5706586"/>
              <a:ext cx="2697334" cy="369332"/>
              <a:chOff x="3253751" y="3637123"/>
              <a:chExt cx="2697334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9A27D9-3C87-0F69-AC6E-097A0A82D71E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089A163-1C46-C8C3-FDFE-560E85C59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2929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50" grpId="0" animBg="1"/>
      <p:bldP spid="9" grpId="0" animBg="1"/>
      <p:bldP spid="7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BEF4-AFA3-5048-ABBE-217B2C56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9851"/>
          </a:xfrm>
        </p:spPr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1D7F7-602D-364A-AFD3-69CF4B37011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10989" y="649395"/>
            <a:ext cx="7500003" cy="17174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Generic (uniform) 2D array format:  </a:t>
            </a:r>
            <a:br>
              <a:rPr lang="en-US" sz="2400" dirty="0"/>
            </a:b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name[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{{values},…,{values}};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allocates a single, </a:t>
            </a:r>
            <a:r>
              <a:rPr lang="en-US" sz="2000" u="sng" dirty="0">
                <a:solidFill>
                  <a:schemeClr val="accent5"/>
                </a:solidFill>
              </a:rPr>
              <a:t>contiguous</a:t>
            </a:r>
            <a:r>
              <a:rPr lang="en-US" sz="2000" dirty="0">
                <a:solidFill>
                  <a:schemeClr val="accent5"/>
                </a:solidFill>
              </a:rPr>
              <a:t> block of memory</a:t>
            </a:r>
          </a:p>
          <a:p>
            <a:pPr lvl="1"/>
            <a:r>
              <a:rPr lang="en-US" sz="2000" dirty="0"/>
              <a:t>The array is organized in </a:t>
            </a:r>
            <a:r>
              <a:rPr lang="en-US" sz="2000" b="1" i="1" dirty="0">
                <a:solidFill>
                  <a:srgbClr val="0070C0"/>
                </a:solidFill>
              </a:rPr>
              <a:t>row-major</a:t>
            </a:r>
            <a:r>
              <a:rPr lang="en-US" sz="2000" i="1" dirty="0"/>
              <a:t> format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77C28F-68B6-9F4F-92FF-E92820EC0211}"/>
              </a:ext>
            </a:extLst>
          </p:cNvPr>
          <p:cNvSpPr/>
          <p:nvPr/>
        </p:nvSpPr>
        <p:spPr bwMode="auto">
          <a:xfrm>
            <a:off x="641232" y="2466351"/>
            <a:ext cx="7122246" cy="4172624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2-row, 3-column array of char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matrix[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20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2-row, 5-column (row length) array of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 specify row length, compiler counts rows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grid[][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{</a:t>
            </a:r>
          </a:p>
          <a:p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grid[1][2] using pointers is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 + 1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+ 2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09DD94-C2F4-194B-A8E1-D41E386F1CDF}"/>
              </a:ext>
            </a:extLst>
          </p:cNvPr>
          <p:cNvGrpSpPr/>
          <p:nvPr/>
        </p:nvGrpSpPr>
        <p:grpSpPr>
          <a:xfrm>
            <a:off x="3748798" y="1521648"/>
            <a:ext cx="8169674" cy="5117327"/>
            <a:chOff x="3748798" y="1521648"/>
            <a:chExt cx="8169674" cy="51173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5040C-5660-ED46-972F-094B7713AE75}"/>
                </a:ext>
              </a:extLst>
            </p:cNvPr>
            <p:cNvSpPr txBox="1"/>
            <p:nvPr/>
          </p:nvSpPr>
          <p:spPr>
            <a:xfrm>
              <a:off x="9320966" y="5961108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1FBB5D-8261-0C47-A72A-0308C1755744}"/>
                </a:ext>
              </a:extLst>
            </p:cNvPr>
            <p:cNvSpPr txBox="1"/>
            <p:nvPr/>
          </p:nvSpPr>
          <p:spPr>
            <a:xfrm>
              <a:off x="9320966" y="5591069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556EE7-D13E-5E42-A85B-E32787F0063D}"/>
                </a:ext>
              </a:extLst>
            </p:cNvPr>
            <p:cNvSpPr txBox="1"/>
            <p:nvPr/>
          </p:nvSpPr>
          <p:spPr>
            <a:xfrm>
              <a:off x="9320966" y="5233038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B0F15A-88F7-4742-BA7A-78CA0B21C687}"/>
                </a:ext>
              </a:extLst>
            </p:cNvPr>
            <p:cNvSpPr txBox="1"/>
            <p:nvPr/>
          </p:nvSpPr>
          <p:spPr>
            <a:xfrm>
              <a:off x="9320966" y="4862999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8CF014-32F3-7D40-A4A3-874283A10D24}"/>
                </a:ext>
              </a:extLst>
            </p:cNvPr>
            <p:cNvSpPr txBox="1"/>
            <p:nvPr/>
          </p:nvSpPr>
          <p:spPr>
            <a:xfrm>
              <a:off x="9320966" y="4493667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3FE5F5-BCE1-2349-9080-7FD3A919EE2A}"/>
                </a:ext>
              </a:extLst>
            </p:cNvPr>
            <p:cNvSpPr txBox="1"/>
            <p:nvPr/>
          </p:nvSpPr>
          <p:spPr>
            <a:xfrm>
              <a:off x="9320966" y="4123628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D48D29-FC92-D54D-BA57-89D0DC00100E}"/>
                </a:ext>
              </a:extLst>
            </p:cNvPr>
            <p:cNvSpPr txBox="1"/>
            <p:nvPr/>
          </p:nvSpPr>
          <p:spPr>
            <a:xfrm>
              <a:off x="9320966" y="3754650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32DD97-70B4-B240-8612-5ECC61503088}"/>
                </a:ext>
              </a:extLst>
            </p:cNvPr>
            <p:cNvSpPr txBox="1"/>
            <p:nvPr/>
          </p:nvSpPr>
          <p:spPr>
            <a:xfrm>
              <a:off x="9320966" y="338461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D4077D-1B03-D748-A421-B1F11EACDED5}"/>
                </a:ext>
              </a:extLst>
            </p:cNvPr>
            <p:cNvSpPr txBox="1"/>
            <p:nvPr/>
          </p:nvSpPr>
          <p:spPr>
            <a:xfrm>
              <a:off x="9320966" y="301457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9E48A4-0048-CD40-AABA-6429F75C530A}"/>
                </a:ext>
              </a:extLst>
            </p:cNvPr>
            <p:cNvSpPr txBox="1"/>
            <p:nvPr/>
          </p:nvSpPr>
          <p:spPr>
            <a:xfrm>
              <a:off x="9320966" y="264453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5B5676-9B2E-8641-B4C0-193FC72E2EEB}"/>
                </a:ext>
              </a:extLst>
            </p:cNvPr>
            <p:cNvSpPr txBox="1"/>
            <p:nvPr/>
          </p:nvSpPr>
          <p:spPr>
            <a:xfrm>
              <a:off x="9320966" y="2281205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42FB09E5-0B5D-9C46-A7FF-A891AED34BA9}"/>
                </a:ext>
              </a:extLst>
            </p:cNvPr>
            <p:cNvSpPr/>
            <p:nvPr/>
          </p:nvSpPr>
          <p:spPr>
            <a:xfrm rot="16200000">
              <a:off x="9766285" y="1426145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4907CA-DB01-CF43-85AB-3E7041E47DD3}"/>
                </a:ext>
              </a:extLst>
            </p:cNvPr>
            <p:cNvSpPr/>
            <p:nvPr/>
          </p:nvSpPr>
          <p:spPr>
            <a:xfrm>
              <a:off x="8885403" y="1521648"/>
              <a:ext cx="2486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1 word (int = 4 bytes)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C7FF1BD-7BD1-1F42-96E3-150BB9439D50}"/>
                </a:ext>
              </a:extLst>
            </p:cNvPr>
            <p:cNvSpPr txBox="1"/>
            <p:nvPr/>
          </p:nvSpPr>
          <p:spPr>
            <a:xfrm>
              <a:off x="10632114" y="595602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EAC0F6-1189-054E-BD85-8EAA98DA571E}"/>
                </a:ext>
              </a:extLst>
            </p:cNvPr>
            <p:cNvSpPr txBox="1"/>
            <p:nvPr/>
          </p:nvSpPr>
          <p:spPr>
            <a:xfrm>
              <a:off x="10609485" y="557731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10A4BE6-3AE6-9F45-9D95-32AC6CDCCA8E}"/>
                </a:ext>
              </a:extLst>
            </p:cNvPr>
            <p:cNvSpPr txBox="1"/>
            <p:nvPr/>
          </p:nvSpPr>
          <p:spPr>
            <a:xfrm>
              <a:off x="10579459" y="521858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737CE6-5DDB-3841-94B7-460541AED391}"/>
                </a:ext>
              </a:extLst>
            </p:cNvPr>
            <p:cNvSpPr txBox="1"/>
            <p:nvPr/>
          </p:nvSpPr>
          <p:spPr>
            <a:xfrm>
              <a:off x="10600800" y="4870377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4A226A-4B59-B140-8D1B-95777B46E45A}"/>
                </a:ext>
              </a:extLst>
            </p:cNvPr>
            <p:cNvSpPr txBox="1"/>
            <p:nvPr/>
          </p:nvSpPr>
          <p:spPr>
            <a:xfrm>
              <a:off x="10594066" y="446566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2F2077-6E7A-CD49-A649-8652974AD81F}"/>
                </a:ext>
              </a:extLst>
            </p:cNvPr>
            <p:cNvSpPr txBox="1"/>
            <p:nvPr/>
          </p:nvSpPr>
          <p:spPr>
            <a:xfrm>
              <a:off x="10586328" y="408895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F4F4BA1-B3C0-594F-B857-0D50DCFD51DF}"/>
                </a:ext>
              </a:extLst>
            </p:cNvPr>
            <p:cNvSpPr/>
            <p:nvPr/>
          </p:nvSpPr>
          <p:spPr>
            <a:xfrm>
              <a:off x="10608498" y="2127001"/>
              <a:ext cx="13099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high memory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F0C440-FCDC-B245-A4DD-BACFAF10EAD2}"/>
                </a:ext>
              </a:extLst>
            </p:cNvPr>
            <p:cNvSpPr/>
            <p:nvPr/>
          </p:nvSpPr>
          <p:spPr>
            <a:xfrm>
              <a:off x="10579459" y="6331198"/>
              <a:ext cx="12314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low memory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9CF7FD-04F6-FB43-9AAD-39015DF06962}"/>
                </a:ext>
              </a:extLst>
            </p:cNvPr>
            <p:cNvGrpSpPr/>
            <p:nvPr/>
          </p:nvGrpSpPr>
          <p:grpSpPr>
            <a:xfrm>
              <a:off x="3748798" y="2619934"/>
              <a:ext cx="5588632" cy="3705420"/>
              <a:chOff x="3976030" y="2505077"/>
              <a:chExt cx="5588632" cy="370542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FCBB090-BE9D-0943-944B-FD4497F06C74}"/>
                  </a:ext>
                </a:extLst>
              </p:cNvPr>
              <p:cNvGrpSpPr/>
              <p:nvPr/>
            </p:nvGrpSpPr>
            <p:grpSpPr>
              <a:xfrm>
                <a:off x="3976030" y="4378103"/>
                <a:ext cx="3719938" cy="757300"/>
                <a:chOff x="3976030" y="4378103"/>
                <a:chExt cx="3719938" cy="757300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F284C26-3168-A347-95CD-A6BD194D4381}"/>
                    </a:ext>
                  </a:extLst>
                </p:cNvPr>
                <p:cNvSpPr txBox="1"/>
                <p:nvPr/>
              </p:nvSpPr>
              <p:spPr>
                <a:xfrm>
                  <a:off x="3976030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[0][0]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1003026-289E-C247-88B3-6A1E01134014}"/>
                    </a:ext>
                  </a:extLst>
                </p:cNvPr>
                <p:cNvSpPr txBox="1"/>
                <p:nvPr/>
              </p:nvSpPr>
              <p:spPr>
                <a:xfrm>
                  <a:off x="4728801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[0][1]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20C1142-E34A-A04D-8A48-BE49EFCB08DF}"/>
                    </a:ext>
                  </a:extLst>
                </p:cNvPr>
                <p:cNvSpPr txBox="1"/>
                <p:nvPr/>
              </p:nvSpPr>
              <p:spPr>
                <a:xfrm>
                  <a:off x="5472135" y="4766071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[0][2]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4D4E78C-F98A-8248-9B32-3D15942DE1DD}"/>
                    </a:ext>
                  </a:extLst>
                </p:cNvPr>
                <p:cNvSpPr txBox="1"/>
                <p:nvPr/>
              </p:nvSpPr>
              <p:spPr>
                <a:xfrm>
                  <a:off x="3981816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[1][0]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E063AF-B34A-D541-A2F8-DA00C142AEA5}"/>
                    </a:ext>
                  </a:extLst>
                </p:cNvPr>
                <p:cNvSpPr txBox="1"/>
                <p:nvPr/>
              </p:nvSpPr>
              <p:spPr>
                <a:xfrm>
                  <a:off x="4734587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[1][1]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39351BA-4134-D040-8AD8-0FC366468024}"/>
                    </a:ext>
                  </a:extLst>
                </p:cNvPr>
                <p:cNvSpPr txBox="1"/>
                <p:nvPr/>
              </p:nvSpPr>
              <p:spPr>
                <a:xfrm>
                  <a:off x="5477921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[1][2]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02E5934-799C-9A46-BA6D-DE40964834CD}"/>
                    </a:ext>
                  </a:extLst>
                </p:cNvPr>
                <p:cNvSpPr txBox="1"/>
                <p:nvPr/>
              </p:nvSpPr>
              <p:spPr>
                <a:xfrm>
                  <a:off x="6208412" y="4766071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[0][3]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179B1EE-31BD-0F48-85B5-DE6A72ADEF99}"/>
                    </a:ext>
                  </a:extLst>
                </p:cNvPr>
                <p:cNvSpPr txBox="1"/>
                <p:nvPr/>
              </p:nvSpPr>
              <p:spPr>
                <a:xfrm>
                  <a:off x="6214198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[1][3]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67964AA-45BC-8840-9753-4D61834EC479}"/>
                    </a:ext>
                  </a:extLst>
                </p:cNvPr>
                <p:cNvSpPr txBox="1"/>
                <p:nvPr/>
              </p:nvSpPr>
              <p:spPr>
                <a:xfrm>
                  <a:off x="6954374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[0][4]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E20F252-DF49-6D45-9E32-80C46DD7D516}"/>
                    </a:ext>
                  </a:extLst>
                </p:cNvPr>
                <p:cNvSpPr txBox="1"/>
                <p:nvPr/>
              </p:nvSpPr>
              <p:spPr>
                <a:xfrm>
                  <a:off x="6960160" y="4378103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[1][4]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462EB64-ED26-6448-B838-2314A80F32AA}"/>
                  </a:ext>
                </a:extLst>
              </p:cNvPr>
              <p:cNvGrpSpPr/>
              <p:nvPr/>
            </p:nvGrpSpPr>
            <p:grpSpPr>
              <a:xfrm>
                <a:off x="8329010" y="2505077"/>
                <a:ext cx="1235652" cy="3705420"/>
                <a:chOff x="8329010" y="2505077"/>
                <a:chExt cx="1235652" cy="3705420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C5D887-61FF-184F-ABC8-F983104C827C}"/>
                    </a:ext>
                  </a:extLst>
                </p:cNvPr>
                <p:cNvSpPr txBox="1"/>
                <p:nvPr/>
              </p:nvSpPr>
              <p:spPr>
                <a:xfrm>
                  <a:off x="8366854" y="5841165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grid[0][0]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24A1BCF-51B1-004B-8B56-233D10D2A4F3}"/>
                    </a:ext>
                  </a:extLst>
                </p:cNvPr>
                <p:cNvSpPr txBox="1"/>
                <p:nvPr/>
              </p:nvSpPr>
              <p:spPr>
                <a:xfrm>
                  <a:off x="8353386" y="5476865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grid[0][1]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19F2FB9-7533-654E-8305-6308124B2DAC}"/>
                    </a:ext>
                  </a:extLst>
                </p:cNvPr>
                <p:cNvSpPr txBox="1"/>
                <p:nvPr/>
              </p:nvSpPr>
              <p:spPr>
                <a:xfrm>
                  <a:off x="8337909" y="510244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grid[0][2]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17561A0-0DE9-2742-AD67-5F874DEB51F1}"/>
                    </a:ext>
                  </a:extLst>
                </p:cNvPr>
                <p:cNvSpPr txBox="1"/>
                <p:nvPr/>
              </p:nvSpPr>
              <p:spPr>
                <a:xfrm>
                  <a:off x="8345013" y="3999049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grid[1][0]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A062F53-9974-694F-BE12-96E4AFF9A1D7}"/>
                    </a:ext>
                  </a:extLst>
                </p:cNvPr>
                <p:cNvSpPr txBox="1"/>
                <p:nvPr/>
              </p:nvSpPr>
              <p:spPr>
                <a:xfrm>
                  <a:off x="8351747" y="3632233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grid[1][1]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6C1A73F-8D1C-4C47-863D-CE353A5BF0F3}"/>
                    </a:ext>
                  </a:extLst>
                </p:cNvPr>
                <p:cNvSpPr txBox="1"/>
                <p:nvPr/>
              </p:nvSpPr>
              <p:spPr>
                <a:xfrm>
                  <a:off x="8354718" y="3251823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grid[1][2]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BFD8157-8597-534B-AB95-8C4F6ABF655D}"/>
                    </a:ext>
                  </a:extLst>
                </p:cNvPr>
                <p:cNvSpPr txBox="1"/>
                <p:nvPr/>
              </p:nvSpPr>
              <p:spPr>
                <a:xfrm>
                  <a:off x="8347458" y="4723288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grid[0][3]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EB6F5DA-E90D-8648-BEE8-D09BC3B7A5A1}"/>
                    </a:ext>
                  </a:extLst>
                </p:cNvPr>
                <p:cNvSpPr txBox="1"/>
                <p:nvPr/>
              </p:nvSpPr>
              <p:spPr>
                <a:xfrm>
                  <a:off x="8331981" y="4348870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grid[0][4]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0239AD9-8D88-CB49-B481-1B4631A72B77}"/>
                    </a:ext>
                  </a:extLst>
                </p:cNvPr>
                <p:cNvSpPr txBox="1"/>
                <p:nvPr/>
              </p:nvSpPr>
              <p:spPr>
                <a:xfrm>
                  <a:off x="8329010" y="288548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grid[1][3]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A99D430-6B40-D245-AA8D-36EC8E89D286}"/>
                    </a:ext>
                  </a:extLst>
                </p:cNvPr>
                <p:cNvSpPr txBox="1"/>
                <p:nvPr/>
              </p:nvSpPr>
              <p:spPr>
                <a:xfrm>
                  <a:off x="8331981" y="250507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grid[1][4]</a:t>
                  </a:r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286E39-1010-8F4B-95E3-2D2B286B8DC5}"/>
                </a:ext>
              </a:extLst>
            </p:cNvPr>
            <p:cNvSpPr txBox="1"/>
            <p:nvPr/>
          </p:nvSpPr>
          <p:spPr>
            <a:xfrm>
              <a:off x="10579458" y="371201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E35BAFE-2141-0148-A86D-9EA757F560E3}"/>
                </a:ext>
              </a:extLst>
            </p:cNvPr>
            <p:cNvSpPr txBox="1"/>
            <p:nvPr/>
          </p:nvSpPr>
          <p:spPr>
            <a:xfrm>
              <a:off x="10594066" y="3391985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463A92-31D9-BE4A-91EA-0AFBD4740E05}"/>
                </a:ext>
              </a:extLst>
            </p:cNvPr>
            <p:cNvSpPr txBox="1"/>
            <p:nvPr/>
          </p:nvSpPr>
          <p:spPr>
            <a:xfrm>
              <a:off x="10586328" y="3000063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0x0020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8C18438-4A1F-AB43-BC9E-D22C80A8A26F}"/>
                </a:ext>
              </a:extLst>
            </p:cNvPr>
            <p:cNvSpPr txBox="1"/>
            <p:nvPr/>
          </p:nvSpPr>
          <p:spPr>
            <a:xfrm>
              <a:off x="10597120" y="2630704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0x0024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0320C2C-1F33-034A-A713-C6F7481716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7725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6982" y="613681"/>
            <a:ext cx="11806103" cy="59629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2D array of chars  (where rows </a:t>
            </a:r>
            <a:r>
              <a:rPr lang="en-US" sz="2400" dirty="0">
                <a:solidFill>
                  <a:srgbClr val="2C895B"/>
                </a:solidFill>
              </a:rPr>
              <a:t>may include </a:t>
            </a:r>
            <a:r>
              <a:rPr lang="en-US" sz="2400" dirty="0">
                <a:solidFill>
                  <a:schemeClr val="accent1"/>
                </a:solidFill>
              </a:rPr>
              <a:t>strings)</a:t>
            </a:r>
            <a:endParaRPr lang="en-US" sz="2400" dirty="0"/>
          </a:p>
          <a:p>
            <a:r>
              <a:rPr lang="en-US" sz="2400" dirty="0"/>
              <a:t>Each row has </a:t>
            </a:r>
            <a:r>
              <a:rPr lang="en-US" sz="2400" dirty="0">
                <a:solidFill>
                  <a:schemeClr val="accent1"/>
                </a:solidFill>
              </a:rPr>
              <a:t>the same fixed number of memory allocated </a:t>
            </a:r>
            <a:endParaRPr lang="en-US" sz="2400" dirty="0"/>
          </a:p>
          <a:p>
            <a:r>
              <a:rPr lang="en-US" sz="2400" dirty="0"/>
              <a:t>All the rows are the same length regardless of the actual string length)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column size must be large enough for the longest string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aos2d[3][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{"my", "two dimensional", "char array"};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39" y="155827"/>
            <a:ext cx="11188149" cy="468643"/>
          </a:xfrm>
        </p:spPr>
        <p:txBody>
          <a:bodyPr/>
          <a:lstStyle/>
          <a:p>
            <a:r>
              <a:rPr lang="en-US" dirty="0"/>
              <a:t>2D Array of Char (where elements may contain strings)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73A1-7D96-8149-BD8D-2D5CD7486374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106A7F-745A-6D4F-A5A5-BD558E2877BD}"/>
              </a:ext>
            </a:extLst>
          </p:cNvPr>
          <p:cNvGraphicFramePr>
            <a:graphicFrameLocks noGrp="1"/>
          </p:cNvGraphicFramePr>
          <p:nvPr/>
        </p:nvGraphicFramePr>
        <p:xfrm>
          <a:off x="1375727" y="3428905"/>
          <a:ext cx="105729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060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51696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61632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83968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344773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769353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39639B8-AC1E-E44A-ABB4-9348D7A0C058}"/>
              </a:ext>
            </a:extLst>
          </p:cNvPr>
          <p:cNvGrpSpPr/>
          <p:nvPr/>
        </p:nvGrpSpPr>
        <p:grpSpPr>
          <a:xfrm>
            <a:off x="126010" y="3442898"/>
            <a:ext cx="1361897" cy="1098527"/>
            <a:chOff x="188955" y="3704798"/>
            <a:chExt cx="1361897" cy="10985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FE95D-A863-5E40-A0E4-486BBBB0C88A}"/>
                </a:ext>
              </a:extLst>
            </p:cNvPr>
            <p:cNvSpPr txBox="1"/>
            <p:nvPr/>
          </p:nvSpPr>
          <p:spPr>
            <a:xfrm>
              <a:off x="188955" y="4433993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aos2d[0]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7532F-6124-A343-A1CE-59A64CA27242}"/>
                </a:ext>
              </a:extLst>
            </p:cNvPr>
            <p:cNvSpPr txBox="1"/>
            <p:nvPr/>
          </p:nvSpPr>
          <p:spPr>
            <a:xfrm>
              <a:off x="188955" y="4088122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aos2d[1]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8EA96-8E87-A743-A254-6205AB641549}"/>
                </a:ext>
              </a:extLst>
            </p:cNvPr>
            <p:cNvSpPr txBox="1"/>
            <p:nvPr/>
          </p:nvSpPr>
          <p:spPr>
            <a:xfrm>
              <a:off x="231860" y="3704798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aos2d[2]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BD652-AD6D-BA3F-358A-2616C0ACD182}"/>
              </a:ext>
            </a:extLst>
          </p:cNvPr>
          <p:cNvGrpSpPr/>
          <p:nvPr/>
        </p:nvGrpSpPr>
        <p:grpSpPr>
          <a:xfrm>
            <a:off x="246366" y="2868297"/>
            <a:ext cx="11863819" cy="2285942"/>
            <a:chOff x="328181" y="3809070"/>
            <a:chExt cx="11863819" cy="2285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4CF58-13FA-F832-5F02-67E4E67D6FFE}"/>
                </a:ext>
              </a:extLst>
            </p:cNvPr>
            <p:cNvSpPr txBox="1"/>
            <p:nvPr/>
          </p:nvSpPr>
          <p:spPr>
            <a:xfrm>
              <a:off x="357039" y="53504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low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1AD9C0-77D9-9BF6-0239-CBC20987BCD0}"/>
                </a:ext>
              </a:extLst>
            </p:cNvPr>
            <p:cNvSpPr txBox="1"/>
            <p:nvPr/>
          </p:nvSpPr>
          <p:spPr>
            <a:xfrm>
              <a:off x="11173773" y="544868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86BFF-392D-FA71-5267-4F409DDCD489}"/>
                </a:ext>
              </a:extLst>
            </p:cNvPr>
            <p:cNvSpPr txBox="1"/>
            <p:nvPr/>
          </p:nvSpPr>
          <p:spPr>
            <a:xfrm>
              <a:off x="328181" y="380907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6655F8C-3EE6-714E-D995-CF77FDA881A9}"/>
              </a:ext>
            </a:extLst>
          </p:cNvPr>
          <p:cNvSpPr/>
          <p:nvPr/>
        </p:nvSpPr>
        <p:spPr bwMode="auto">
          <a:xfrm>
            <a:off x="2285162" y="4607170"/>
            <a:ext cx="8353529" cy="1881498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ROWS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[ROWS][22] = { "my", "two dimensional", "char array"};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)[22]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a row of 22 chars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7990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8405" y="597355"/>
            <a:ext cx="11919414" cy="570184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</a:t>
            </a:r>
            <a:r>
              <a:rPr lang="en-US" sz="2200" dirty="0">
                <a:solidFill>
                  <a:schemeClr val="accent1"/>
                </a:solidFill>
              </a:rPr>
              <a:t>char arrays </a:t>
            </a:r>
            <a:r>
              <a:rPr lang="en-US" sz="2200" dirty="0"/>
              <a:t>are an </a:t>
            </a:r>
            <a:r>
              <a:rPr lang="en-US" sz="2200" dirty="0">
                <a:solidFill>
                  <a:schemeClr val="accent1"/>
                </a:solidFill>
              </a:rPr>
              <a:t>inefficient way to store strings </a:t>
            </a:r>
            <a:r>
              <a:rPr lang="en-US" sz="2200" dirty="0"/>
              <a:t>(wastes memory) </a:t>
            </a:r>
            <a:r>
              <a:rPr lang="en-US" sz="2200" dirty="0">
                <a:solidFill>
                  <a:schemeClr val="accent1"/>
                </a:solidFill>
              </a:rPr>
              <a:t>unless</a:t>
            </a:r>
            <a:r>
              <a:rPr lang="en-US" sz="2200" dirty="0"/>
              <a:t> all the strings are similar lengths, so </a:t>
            </a:r>
            <a:r>
              <a:rPr lang="en-US" sz="2200" dirty="0">
                <a:solidFill>
                  <a:schemeClr val="accent1"/>
                </a:solidFill>
              </a:rPr>
              <a:t>2D char arrays </a:t>
            </a:r>
            <a:r>
              <a:rPr lang="en-US" sz="2200" i="1" dirty="0">
                <a:solidFill>
                  <a:schemeClr val="accent1"/>
                </a:solidFill>
              </a:rPr>
              <a:t>are rarely used </a:t>
            </a:r>
            <a:r>
              <a:rPr lang="en-US" sz="2200" dirty="0">
                <a:solidFill>
                  <a:schemeClr val="accent1"/>
                </a:solidFill>
              </a:rPr>
              <a:t>with string elements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An array of pointers </a:t>
            </a:r>
            <a:r>
              <a:rPr lang="en-US" sz="2200" dirty="0"/>
              <a:t>is </a:t>
            </a:r>
            <a:r>
              <a:rPr lang="en-US" sz="2200" dirty="0">
                <a:solidFill>
                  <a:schemeClr val="accent1"/>
                </a:solidFill>
              </a:rPr>
              <a:t>common for strings as </a:t>
            </a:r>
            <a:r>
              <a:rPr lang="en-US" sz="2200" i="1" dirty="0">
                <a:solidFill>
                  <a:schemeClr val="accent1"/>
                </a:solidFill>
              </a:rPr>
              <a:t>"rows" </a:t>
            </a:r>
            <a:r>
              <a:rPr lang="en-US" sz="2200" dirty="0">
                <a:solidFill>
                  <a:schemeClr val="accent1"/>
                </a:solidFill>
              </a:rPr>
              <a:t>can very in length</a:t>
            </a:r>
            <a:r>
              <a:rPr lang="en-US" sz="22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char *</a:t>
            </a:r>
            <a:r>
              <a:rPr lang="en-US" sz="2200" dirty="0" err="1"/>
              <a:t>aos</a:t>
            </a:r>
            <a:r>
              <a:rPr lang="en-US" sz="2200" dirty="0"/>
              <a:t>[3];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aos</a:t>
            </a:r>
            <a:r>
              <a:rPr lang="en-US" sz="2200" dirty="0"/>
              <a:t> is an </a:t>
            </a:r>
            <a:r>
              <a:rPr lang="en-US" sz="2200" dirty="0">
                <a:solidFill>
                  <a:schemeClr val="accent3"/>
                </a:solidFill>
              </a:rPr>
              <a:t>array of pointers</a:t>
            </a:r>
            <a:r>
              <a:rPr lang="en-US" sz="2200" dirty="0"/>
              <a:t>; each pointer points at a</a:t>
            </a:r>
            <a:r>
              <a:rPr lang="en-US" sz="2200" dirty="0">
                <a:solidFill>
                  <a:srgbClr val="FF0000"/>
                </a:solidFill>
              </a:rPr>
              <a:t> character array (also a string here)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 a 2D array</a:t>
            </a:r>
            <a:r>
              <a:rPr lang="en-US" sz="2400" dirty="0"/>
              <a:t>, but any char can be accessed as if it was in a 2D array of chars</a:t>
            </a:r>
          </a:p>
          <a:p>
            <a:pPr lvl="1"/>
            <a:r>
              <a:rPr lang="en-US" sz="2200" dirty="0"/>
              <a:t>When I was learning, this was the most confusing syntax aspects of 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 (This is NOT a 2D 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4287465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3429000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2513695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1150306" y="2989593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439444" y="2699115"/>
            <a:ext cx="1043947" cy="1773770"/>
            <a:chOff x="1439444" y="2699115"/>
            <a:chExt cx="1043947" cy="17737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39444" y="3915483"/>
              <a:ext cx="1043947" cy="55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439444" y="3614352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439444" y="2699115"/>
              <a:ext cx="1043947" cy="5369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365138" y="2989593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3018F-3314-9447-1CF2-6B7EB1B372AF}"/>
              </a:ext>
            </a:extLst>
          </p:cNvPr>
          <p:cNvGrpSpPr/>
          <p:nvPr/>
        </p:nvGrpSpPr>
        <p:grpSpPr>
          <a:xfrm>
            <a:off x="2024408" y="3889643"/>
            <a:ext cx="2851218" cy="385348"/>
            <a:chOff x="2024408" y="3889643"/>
            <a:chExt cx="2851218" cy="3853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426D8-C80C-7E14-121D-95F27B6267F5}"/>
                </a:ext>
              </a:extLst>
            </p:cNvPr>
            <p:cNvSpPr txBox="1"/>
            <p:nvPr/>
          </p:nvSpPr>
          <p:spPr>
            <a:xfrm>
              <a:off x="2024408" y="390565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[0][0]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30C953-1EC3-BFC4-26BC-A70DC2DA30A4}"/>
                </a:ext>
              </a:extLst>
            </p:cNvPr>
            <p:cNvSpPr txBox="1"/>
            <p:nvPr/>
          </p:nvSpPr>
          <p:spPr>
            <a:xfrm>
              <a:off x="3806102" y="388964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[0][2]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42102-15C9-B328-65E2-566290C738BD}"/>
              </a:ext>
            </a:extLst>
          </p:cNvPr>
          <p:cNvGrpSpPr/>
          <p:nvPr/>
        </p:nvGrpSpPr>
        <p:grpSpPr>
          <a:xfrm>
            <a:off x="2032013" y="2821951"/>
            <a:ext cx="6994011" cy="400793"/>
            <a:chOff x="2032013" y="2821951"/>
            <a:chExt cx="6994011" cy="4007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D64D21-6461-35B9-F721-E9E68AD3CA94}"/>
                </a:ext>
              </a:extLst>
            </p:cNvPr>
            <p:cNvSpPr txBox="1"/>
            <p:nvPr/>
          </p:nvSpPr>
          <p:spPr>
            <a:xfrm>
              <a:off x="2032013" y="285341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[2][0]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075208-D729-9E5C-8CE2-D57556993D95}"/>
                </a:ext>
              </a:extLst>
            </p:cNvPr>
            <p:cNvSpPr txBox="1"/>
            <p:nvPr/>
          </p:nvSpPr>
          <p:spPr>
            <a:xfrm>
              <a:off x="7845380" y="2821951"/>
              <a:ext cx="11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[2][11]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0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Fast Ways to Traverse an Array: Use a Limit Pointer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64D4A3B-08D9-C845-8776-62FD6340006D}"/>
              </a:ext>
            </a:extLst>
          </p:cNvPr>
          <p:cNvSpPr/>
          <p:nvPr/>
        </p:nvSpPr>
        <p:spPr bwMode="auto">
          <a:xfrm>
            <a:off x="309920" y="1101956"/>
            <a:ext cx="7340442" cy="545343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 			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//or &amp;x[0]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EB7138-840C-3C4D-AEF3-893D454CF383}"/>
              </a:ext>
            </a:extLst>
          </p:cNvPr>
          <p:cNvSpPr txBox="1"/>
          <p:nvPr/>
        </p:nvSpPr>
        <p:spPr>
          <a:xfrm>
            <a:off x="9405911" y="566104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40757-CD65-8143-A55A-C3F941C483E8}"/>
              </a:ext>
            </a:extLst>
          </p:cNvPr>
          <p:cNvSpPr txBox="1"/>
          <p:nvPr/>
        </p:nvSpPr>
        <p:spPr>
          <a:xfrm>
            <a:off x="10639354" y="530639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AA8A37-A4C3-8E49-A310-09CFCB7E4985}"/>
              </a:ext>
            </a:extLst>
          </p:cNvPr>
          <p:cNvSpPr txBox="1"/>
          <p:nvPr/>
        </p:nvSpPr>
        <p:spPr>
          <a:xfrm>
            <a:off x="10670345" y="456358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32C9F8-DDC5-D840-AE35-0F6740605AF9}"/>
              </a:ext>
            </a:extLst>
          </p:cNvPr>
          <p:cNvSpPr txBox="1"/>
          <p:nvPr/>
        </p:nvSpPr>
        <p:spPr>
          <a:xfrm>
            <a:off x="10670345" y="494265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BB419F-B0DD-1F47-8CD1-9AAAF23A582F}"/>
              </a:ext>
            </a:extLst>
          </p:cNvPr>
          <p:cNvSpPr txBox="1"/>
          <p:nvPr/>
        </p:nvSpPr>
        <p:spPr>
          <a:xfrm>
            <a:off x="10670345" y="420605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4752D3-4589-A64C-AD67-EBF2C9E04242}"/>
              </a:ext>
            </a:extLst>
          </p:cNvPr>
          <p:cNvSpPr txBox="1"/>
          <p:nvPr/>
        </p:nvSpPr>
        <p:spPr>
          <a:xfrm>
            <a:off x="10670345" y="569182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3FF8A1-3F55-D148-B4E7-D006864CCAD3}"/>
              </a:ext>
            </a:extLst>
          </p:cNvPr>
          <p:cNvSpPr txBox="1"/>
          <p:nvPr/>
        </p:nvSpPr>
        <p:spPr>
          <a:xfrm>
            <a:off x="10670345" y="382699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A190BD0-7A1B-C940-BA4E-BBA05A843B40}"/>
              </a:ext>
            </a:extLst>
          </p:cNvPr>
          <p:cNvSpPr txBox="1"/>
          <p:nvPr/>
        </p:nvSpPr>
        <p:spPr>
          <a:xfrm>
            <a:off x="10670345" y="309100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BB9CB6-E764-4049-BBEC-369C6507A179}"/>
              </a:ext>
            </a:extLst>
          </p:cNvPr>
          <p:cNvSpPr txBox="1"/>
          <p:nvPr/>
        </p:nvSpPr>
        <p:spPr>
          <a:xfrm>
            <a:off x="10670345" y="232138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61F4E8-21F8-D047-B64C-6A36E17C0CE1}"/>
              </a:ext>
            </a:extLst>
          </p:cNvPr>
          <p:cNvSpPr txBox="1"/>
          <p:nvPr/>
        </p:nvSpPr>
        <p:spPr>
          <a:xfrm>
            <a:off x="10670345" y="2700449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4F23D7E-CE7E-A546-977D-C8B5D2E90548}"/>
              </a:ext>
            </a:extLst>
          </p:cNvPr>
          <p:cNvSpPr txBox="1"/>
          <p:nvPr/>
        </p:nvSpPr>
        <p:spPr>
          <a:xfrm>
            <a:off x="10670345" y="196385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464BD8-712A-AF4C-8165-3E6F0A678137}"/>
              </a:ext>
            </a:extLst>
          </p:cNvPr>
          <p:cNvSpPr txBox="1"/>
          <p:nvPr/>
        </p:nvSpPr>
        <p:spPr>
          <a:xfrm>
            <a:off x="10670345" y="3449617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476414-6087-884B-A851-2EC6C0B1DF20}"/>
              </a:ext>
            </a:extLst>
          </p:cNvPr>
          <p:cNvSpPr txBox="1"/>
          <p:nvPr/>
        </p:nvSpPr>
        <p:spPr>
          <a:xfrm>
            <a:off x="10670345" y="157558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85E7D1-31CC-7843-99A4-404AD037773E}"/>
              </a:ext>
            </a:extLst>
          </p:cNvPr>
          <p:cNvSpPr txBox="1"/>
          <p:nvPr/>
        </p:nvSpPr>
        <p:spPr>
          <a:xfrm>
            <a:off x="10670345" y="1193999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996013-E9E9-0B48-910C-D8B40A06CF79}"/>
              </a:ext>
            </a:extLst>
          </p:cNvPr>
          <p:cNvSpPr txBox="1"/>
          <p:nvPr/>
        </p:nvSpPr>
        <p:spPr>
          <a:xfrm>
            <a:off x="9405911" y="529100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5D6DF5-B02F-514E-89C2-D60CB4FDAE9D}"/>
              </a:ext>
            </a:extLst>
          </p:cNvPr>
          <p:cNvSpPr txBox="1"/>
          <p:nvPr/>
        </p:nvSpPr>
        <p:spPr>
          <a:xfrm>
            <a:off x="9396376" y="493297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938CC-D7A3-AC47-89C3-2A8D085762CA}"/>
              </a:ext>
            </a:extLst>
          </p:cNvPr>
          <p:cNvSpPr txBox="1"/>
          <p:nvPr/>
        </p:nvSpPr>
        <p:spPr>
          <a:xfrm>
            <a:off x="9396376" y="456293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C91069-115F-9E40-A313-DF12DD304B1F}"/>
              </a:ext>
            </a:extLst>
          </p:cNvPr>
          <p:cNvSpPr txBox="1"/>
          <p:nvPr/>
        </p:nvSpPr>
        <p:spPr>
          <a:xfrm>
            <a:off x="9396376" y="419360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07DFBB-3F55-4145-A10E-625CFDFBF0F5}"/>
              </a:ext>
            </a:extLst>
          </p:cNvPr>
          <p:cNvSpPr txBox="1"/>
          <p:nvPr/>
        </p:nvSpPr>
        <p:spPr>
          <a:xfrm>
            <a:off x="9396376" y="382356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8F2E-FEEB-AA42-BD63-91A0A5E0CD7D}"/>
              </a:ext>
            </a:extLst>
          </p:cNvPr>
          <p:cNvSpPr txBox="1"/>
          <p:nvPr/>
        </p:nvSpPr>
        <p:spPr>
          <a:xfrm>
            <a:off x="9403902" y="34545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09B19BD-7F34-D440-BF38-33FAE90FBE78}"/>
              </a:ext>
            </a:extLst>
          </p:cNvPr>
          <p:cNvSpPr txBox="1"/>
          <p:nvPr/>
        </p:nvSpPr>
        <p:spPr>
          <a:xfrm>
            <a:off x="9403902" y="30845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FEAD43-8056-F04B-997D-0F94575890AD}"/>
              </a:ext>
            </a:extLst>
          </p:cNvPr>
          <p:cNvSpPr txBox="1"/>
          <p:nvPr/>
        </p:nvSpPr>
        <p:spPr>
          <a:xfrm>
            <a:off x="9411853" y="27145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539764-1051-924A-9B35-DAA0051D1E89}"/>
              </a:ext>
            </a:extLst>
          </p:cNvPr>
          <p:cNvSpPr txBox="1"/>
          <p:nvPr/>
        </p:nvSpPr>
        <p:spPr>
          <a:xfrm>
            <a:off x="9411853" y="234446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DFB9F-1C33-2B45-B569-CBACA35FC68C}"/>
              </a:ext>
            </a:extLst>
          </p:cNvPr>
          <p:cNvSpPr txBox="1"/>
          <p:nvPr/>
        </p:nvSpPr>
        <p:spPr>
          <a:xfrm>
            <a:off x="9411853" y="198113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495486-EC0B-5140-8203-966493B7C009}"/>
              </a:ext>
            </a:extLst>
          </p:cNvPr>
          <p:cNvSpPr txBox="1"/>
          <p:nvPr/>
        </p:nvSpPr>
        <p:spPr>
          <a:xfrm>
            <a:off x="9411853" y="161110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0641AD-76B3-194D-B65A-B8FA78497BE0}"/>
              </a:ext>
            </a:extLst>
          </p:cNvPr>
          <p:cNvSpPr txBox="1"/>
          <p:nvPr/>
        </p:nvSpPr>
        <p:spPr>
          <a:xfrm>
            <a:off x="9403902" y="123541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68A2B-2584-6A4B-812C-2048EF23F7C8}"/>
              </a:ext>
            </a:extLst>
          </p:cNvPr>
          <p:cNvSpPr txBox="1"/>
          <p:nvPr/>
        </p:nvSpPr>
        <p:spPr>
          <a:xfrm>
            <a:off x="10669195" y="83067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F635E6-3057-B744-8171-681BFA1CF2DA}"/>
              </a:ext>
            </a:extLst>
          </p:cNvPr>
          <p:cNvSpPr txBox="1"/>
          <p:nvPr/>
        </p:nvSpPr>
        <p:spPr>
          <a:xfrm>
            <a:off x="9402752" y="87208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D70EB36-6C5E-4C4F-BBCC-D99D64804156}"/>
              </a:ext>
            </a:extLst>
          </p:cNvPr>
          <p:cNvGrpSpPr/>
          <p:nvPr/>
        </p:nvGrpSpPr>
        <p:grpSpPr>
          <a:xfrm>
            <a:off x="9402318" y="4179985"/>
            <a:ext cx="1297067" cy="1491587"/>
            <a:chOff x="7864863" y="4787831"/>
            <a:chExt cx="1297067" cy="149158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B4CAD8-331B-9847-A062-20525BCC5E1A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3B8D3-7FDF-0744-BBD3-F52313728B4C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8EEDA3-A075-764F-8FF7-1A4596F44129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B858F8C-9E96-6940-9157-C202A535B545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8D95BBA-D63A-5D4B-AADE-F274A10C711A}"/>
              </a:ext>
            </a:extLst>
          </p:cNvPr>
          <p:cNvGrpSpPr/>
          <p:nvPr/>
        </p:nvGrpSpPr>
        <p:grpSpPr>
          <a:xfrm>
            <a:off x="9406825" y="1211286"/>
            <a:ext cx="1297067" cy="1491587"/>
            <a:chOff x="7876140" y="1420771"/>
            <a:chExt cx="1297067" cy="149158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0528F05-15FF-2A46-BE70-7F67D815127A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E79FFCD-7775-D24A-8EA5-F2D0EF58757F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5EA0E4C-72F6-2E4D-B095-EF69DDCB806A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00C9DA-202F-AF46-9C56-8D2ABABB7E63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B6A9D216-D1F5-924E-B53A-F41569DCFCEB}"/>
              </a:ext>
            </a:extLst>
          </p:cNvPr>
          <p:cNvSpPr/>
          <p:nvPr/>
        </p:nvSpPr>
        <p:spPr>
          <a:xfrm rot="5400000">
            <a:off x="9833027" y="5567447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3F43A82-BBE7-9943-8BCA-FB0B443CA79D}"/>
              </a:ext>
            </a:extLst>
          </p:cNvPr>
          <p:cNvSpPr/>
          <p:nvPr/>
        </p:nvSpPr>
        <p:spPr>
          <a:xfrm>
            <a:off x="9634368" y="635248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37268F9-50D2-BC4C-933C-100CC97781B0}"/>
              </a:ext>
            </a:extLst>
          </p:cNvPr>
          <p:cNvGrpSpPr/>
          <p:nvPr/>
        </p:nvGrpSpPr>
        <p:grpSpPr>
          <a:xfrm>
            <a:off x="9388425" y="2674377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0C7DE89-BFD2-9747-9EF7-C8F68F0D6D68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F5CD394-C536-B74C-9E8B-3AE29B5F6D62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9DE571-E898-4A4F-9DA6-E26E0923C8C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7FE75BD-7332-AD46-BD10-79C4E3CB151C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395B878-3EB7-9042-A6CD-4B6DE0FAF70A}"/>
              </a:ext>
            </a:extLst>
          </p:cNvPr>
          <p:cNvSpPr/>
          <p:nvPr/>
        </p:nvSpPr>
        <p:spPr bwMode="auto">
          <a:xfrm>
            <a:off x="4540809" y="5006392"/>
            <a:ext cx="2188509" cy="1384402"/>
          </a:xfrm>
          <a:prstGeom prst="roundRect">
            <a:avLst>
              <a:gd name="adj" fmla="val 1569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% ./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0xd4c3b2a1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0xd4c3b200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25E29E-4F9C-F24D-A839-FDFA7DA45E7F}"/>
              </a:ext>
            </a:extLst>
          </p:cNvPr>
          <p:cNvGrpSpPr/>
          <p:nvPr/>
        </p:nvGrpSpPr>
        <p:grpSpPr>
          <a:xfrm>
            <a:off x="8174478" y="946324"/>
            <a:ext cx="910404" cy="338554"/>
            <a:chOff x="8736819" y="5693719"/>
            <a:chExt cx="910404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D90E7-46D0-6B48-8327-A86CCC2C9D53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xpt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57DA61-F092-244F-804E-98D24649F5E9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065427D-4C81-F84B-BA75-50B6F3713BDA}"/>
              </a:ext>
            </a:extLst>
          </p:cNvPr>
          <p:cNvSpPr/>
          <p:nvPr/>
        </p:nvSpPr>
        <p:spPr>
          <a:xfrm>
            <a:off x="8806329" y="1094616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7FFD8D-89D0-F141-B504-54F3E6E47DD5}"/>
              </a:ext>
            </a:extLst>
          </p:cNvPr>
          <p:cNvGrpSpPr/>
          <p:nvPr/>
        </p:nvGrpSpPr>
        <p:grpSpPr>
          <a:xfrm>
            <a:off x="8149086" y="5411284"/>
            <a:ext cx="910404" cy="338554"/>
            <a:chOff x="8736819" y="5693719"/>
            <a:chExt cx="910404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B435DA-48B7-CE48-8F3B-529252C24AB7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ptr</a:t>
              </a:r>
              <a:endParaRPr lang="en-US" sz="16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992FD8-1538-FF44-9024-F59BC38070EF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6A0F48C-CF0B-904C-ABCA-8F642BA5DE0B}"/>
              </a:ext>
            </a:extLst>
          </p:cNvPr>
          <p:cNvSpPr/>
          <p:nvPr/>
        </p:nvSpPr>
        <p:spPr>
          <a:xfrm>
            <a:off x="8780937" y="5559576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3C3E07C-62FD-D94B-9763-1194F75B9BC8}"/>
              </a:ext>
            </a:extLst>
          </p:cNvPr>
          <p:cNvSpPr/>
          <p:nvPr/>
        </p:nvSpPr>
        <p:spPr>
          <a:xfrm>
            <a:off x="9163959" y="1284878"/>
            <a:ext cx="172206" cy="42772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AB9E1F-9071-2544-9EB6-A5831AC04BBA}"/>
              </a:ext>
            </a:extLst>
          </p:cNvPr>
          <p:cNvSpPr txBox="1"/>
          <p:nvPr/>
        </p:nvSpPr>
        <p:spPr>
          <a:xfrm>
            <a:off x="458676" y="3830335"/>
            <a:ext cx="312741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xpt</a:t>
            </a:r>
            <a:r>
              <a:rPr lang="en-US" sz="2000" dirty="0">
                <a:solidFill>
                  <a:schemeClr val="tx2"/>
                </a:solidFill>
              </a:rPr>
              <a:t> is a </a:t>
            </a:r>
            <a:r>
              <a:rPr lang="en-US" sz="2000" b="1" dirty="0">
                <a:solidFill>
                  <a:srgbClr val="0070C0"/>
                </a:solidFill>
              </a:rPr>
              <a:t>loop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limit pointer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it </a:t>
            </a:r>
            <a:r>
              <a:rPr lang="en-US" sz="2000" dirty="0">
                <a:solidFill>
                  <a:srgbClr val="2C895B"/>
                </a:solidFill>
              </a:rPr>
              <a:t>points </a:t>
            </a:r>
            <a:r>
              <a:rPr lang="en-US" sz="2000" b="1" dirty="0">
                <a:solidFill>
                  <a:srgbClr val="2C895B"/>
                </a:solidFill>
              </a:rPr>
              <a:t>1 element past </a:t>
            </a:r>
            <a:r>
              <a:rPr lang="en-US" sz="2000" dirty="0">
                <a:solidFill>
                  <a:srgbClr val="2C895B"/>
                </a:solidFill>
              </a:rPr>
              <a:t>the end of the array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2D307-6362-5E4A-A833-EFACF9ED2C9E}"/>
              </a:ext>
            </a:extLst>
          </p:cNvPr>
          <p:cNvCxnSpPr>
            <a:cxnSpLocks/>
          </p:cNvCxnSpPr>
          <p:nvPr/>
        </p:nvCxnSpPr>
        <p:spPr>
          <a:xfrm flipV="1">
            <a:off x="861889" y="3551386"/>
            <a:ext cx="0" cy="2520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C33DC7-6201-57C2-7561-EFC347B6B9CC}"/>
              </a:ext>
            </a:extLst>
          </p:cNvPr>
          <p:cNvSpPr txBox="1"/>
          <p:nvPr/>
        </p:nvSpPr>
        <p:spPr>
          <a:xfrm>
            <a:off x="6426371" y="2350681"/>
            <a:ext cx="259077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actual space used =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= 12</a:t>
            </a:r>
          </a:p>
        </p:txBody>
      </p:sp>
    </p:spTree>
    <p:extLst>
      <p:ext uri="{BB962C8B-B14F-4D97-AF65-F5344CB8AC3E}">
        <p14:creationId xmlns:p14="http://schemas.microsoft.com/office/powerpoint/2010/main" val="11015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05013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7030A0"/>
                </a:solidFill>
              </a:rPr>
              <a:t>mess4</a:t>
            </a:r>
            <a:r>
              <a:rPr lang="en-US" sz="2200" dirty="0">
                <a:solidFill>
                  <a:schemeClr val="tx2"/>
                </a:solidFill>
              </a:rPr>
              <a:t> is an </a:t>
            </a:r>
            <a:r>
              <a:rPr lang="en-US" sz="2200" dirty="0">
                <a:solidFill>
                  <a:schemeClr val="accent1"/>
                </a:solidFill>
              </a:rPr>
              <a:t>array of pointers </a:t>
            </a:r>
            <a:r>
              <a:rPr lang="en-US" sz="2200" dirty="0">
                <a:solidFill>
                  <a:schemeClr val="tx2"/>
                </a:solidFill>
              </a:rPr>
              <a:t>to immutable arrays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mess5 </a:t>
            </a:r>
            <a:r>
              <a:rPr lang="en-US" sz="2200" dirty="0">
                <a:solidFill>
                  <a:schemeClr val="tx2"/>
                </a:solidFill>
              </a:rPr>
              <a:t>is an </a:t>
            </a:r>
            <a:r>
              <a:rPr lang="en-US" sz="2200" dirty="0">
                <a:solidFill>
                  <a:schemeClr val="accent1"/>
                </a:solidFill>
              </a:rPr>
              <a:t>array of pointers</a:t>
            </a:r>
            <a:r>
              <a:rPr lang="en-US" sz="2200" dirty="0">
                <a:solidFill>
                  <a:schemeClr val="tx2"/>
                </a:solidFill>
              </a:rPr>
              <a:t> to mutable arrays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245FEB-81C4-AEBF-0AE2-D73FD582DF25}"/>
              </a:ext>
            </a:extLst>
          </p:cNvPr>
          <p:cNvSpPr/>
          <p:nvPr/>
        </p:nvSpPr>
        <p:spPr bwMode="auto">
          <a:xfrm>
            <a:off x="1447809" y="1212261"/>
            <a:ext cx="8114084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Hello","World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*(*mess4 + 1)  = '\0';		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bus error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A53EA7-03B1-F7A7-7F85-DB93FC27684F}"/>
              </a:ext>
            </a:extLst>
          </p:cNvPr>
          <p:cNvSpPr/>
          <p:nvPr/>
        </p:nvSpPr>
        <p:spPr bwMode="auto">
          <a:xfrm>
            <a:off x="583446" y="4099270"/>
            <a:ext cx="9743467" cy="89738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mess5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= {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{"Hello"},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{"World"}};</a:t>
            </a:r>
            <a:endParaRPr lang="en-US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*(*mess5 + 1)  = '\0';			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OK!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C33167-610F-5F2B-9C1A-EA5A159CC1BD}"/>
              </a:ext>
            </a:extLst>
          </p:cNvPr>
          <p:cNvGrpSpPr/>
          <p:nvPr/>
        </p:nvGrpSpPr>
        <p:grpSpPr>
          <a:xfrm>
            <a:off x="8809226" y="1212261"/>
            <a:ext cx="3181342" cy="1200329"/>
            <a:chOff x="3253751" y="3364071"/>
            <a:chExt cx="3181342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8C24DE-09FB-0B59-D9D2-97B730CC6A21}"/>
                </a:ext>
              </a:extLst>
            </p:cNvPr>
            <p:cNvSpPr txBox="1"/>
            <p:nvPr/>
          </p:nvSpPr>
          <p:spPr>
            <a:xfrm>
              <a:off x="4069208" y="3364071"/>
              <a:ext cx="2365885" cy="120032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Bus error: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00B050"/>
                  </a:solidFill>
                </a:rPr>
                <a:t>read only memory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Seg fault: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7030A0"/>
                  </a:solidFill>
                </a:rPr>
                <a:t>unallocated memory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3E37EB-29D2-2F70-A62C-14B939F0F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3751" y="3833592"/>
              <a:ext cx="8154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6E077AA-5881-4926-7C55-CA4394742E13}"/>
              </a:ext>
            </a:extLst>
          </p:cNvPr>
          <p:cNvGrpSpPr/>
          <p:nvPr/>
        </p:nvGrpSpPr>
        <p:grpSpPr>
          <a:xfrm>
            <a:off x="2176357" y="2116048"/>
            <a:ext cx="6565121" cy="1003373"/>
            <a:chOff x="2176357" y="2116048"/>
            <a:chExt cx="6565121" cy="100337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7EF38E-9FF6-C650-F477-A97E2C85EFDC}"/>
                </a:ext>
              </a:extLst>
            </p:cNvPr>
            <p:cNvGrpSpPr/>
            <p:nvPr/>
          </p:nvGrpSpPr>
          <p:grpSpPr>
            <a:xfrm>
              <a:off x="5347505" y="2738828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002EA5-1385-AC3F-893E-D752E67E0442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B9E9C8A-51A6-0497-4EA9-C076D79DB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1AB738-977A-CAD4-21CA-A6FB74EA819D}"/>
                </a:ext>
              </a:extLst>
            </p:cNvPr>
            <p:cNvSpPr txBox="1"/>
            <p:nvPr/>
          </p:nvSpPr>
          <p:spPr>
            <a:xfrm>
              <a:off x="4201883" y="2116048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6B849C-A2F9-D90A-A586-C6EC110FEAE4}"/>
                </a:ext>
              </a:extLst>
            </p:cNvPr>
            <p:cNvSpPr txBox="1"/>
            <p:nvPr/>
          </p:nvSpPr>
          <p:spPr>
            <a:xfrm>
              <a:off x="2176357" y="2611296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mess4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0260A9-B542-A737-A1F9-AF5C460D32CA}"/>
                </a:ext>
              </a:extLst>
            </p:cNvPr>
            <p:cNvSpPr txBox="1"/>
            <p:nvPr/>
          </p:nvSpPr>
          <p:spPr>
            <a:xfrm>
              <a:off x="3040696" y="2208381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C98F1B3-7CE7-AC86-5BC3-5EE41D1E57E3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3366170" y="2300714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5F3661-292A-A9B7-DE94-C11C281D9157}"/>
                </a:ext>
              </a:extLst>
            </p:cNvPr>
            <p:cNvSpPr txBox="1"/>
            <p:nvPr/>
          </p:nvSpPr>
          <p:spPr>
            <a:xfrm>
              <a:off x="3040696" y="2577713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40C5B1-044F-87D3-5BCB-52D0C0724C9F}"/>
                </a:ext>
              </a:extLst>
            </p:cNvPr>
            <p:cNvSpPr txBox="1"/>
            <p:nvPr/>
          </p:nvSpPr>
          <p:spPr>
            <a:xfrm>
              <a:off x="4201883" y="2750089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2C26F93-0697-A164-50A8-40FA1E1C4762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2738828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646C6AC-79E8-B7E1-2178-5B065FEB14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010" y="2291402"/>
              <a:ext cx="880988" cy="545389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2901E3-B5F4-7DE8-DA09-AB399879C5F4}"/>
              </a:ext>
            </a:extLst>
          </p:cNvPr>
          <p:cNvGrpSpPr/>
          <p:nvPr/>
        </p:nvGrpSpPr>
        <p:grpSpPr>
          <a:xfrm>
            <a:off x="2176357" y="5149614"/>
            <a:ext cx="5810600" cy="1003373"/>
            <a:chOff x="2176357" y="5149614"/>
            <a:chExt cx="5810600" cy="100337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D31F63-983A-9148-BBBF-9922E67DBACB}"/>
                </a:ext>
              </a:extLst>
            </p:cNvPr>
            <p:cNvSpPr txBox="1"/>
            <p:nvPr/>
          </p:nvSpPr>
          <p:spPr>
            <a:xfrm>
              <a:off x="4201883" y="5149614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3F820D-A037-2912-A7E9-DBDEBC64B5BC}"/>
                </a:ext>
              </a:extLst>
            </p:cNvPr>
            <p:cNvSpPr txBox="1"/>
            <p:nvPr/>
          </p:nvSpPr>
          <p:spPr>
            <a:xfrm>
              <a:off x="2176357" y="564486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mess5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587769-46BE-DB79-F576-447E5088CE94}"/>
                </a:ext>
              </a:extLst>
            </p:cNvPr>
            <p:cNvSpPr txBox="1"/>
            <p:nvPr/>
          </p:nvSpPr>
          <p:spPr>
            <a:xfrm>
              <a:off x="3040696" y="5241947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9C05EC-245A-87AA-5E94-E4593B9791B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3366170" y="5334280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8DD278-9369-ADA6-EF77-AE5AC733DA77}"/>
                </a:ext>
              </a:extLst>
            </p:cNvPr>
            <p:cNvSpPr txBox="1"/>
            <p:nvPr/>
          </p:nvSpPr>
          <p:spPr>
            <a:xfrm>
              <a:off x="3040696" y="5611279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866D43-CD31-6B28-BF6A-E1A1FBE68B19}"/>
                </a:ext>
              </a:extLst>
            </p:cNvPr>
            <p:cNvSpPr txBox="1"/>
            <p:nvPr/>
          </p:nvSpPr>
          <p:spPr>
            <a:xfrm>
              <a:off x="4201883" y="5783655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D880C47-DA26-83BE-16FB-A8742066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5772394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3B780C0-3786-A761-E460-7FA1F7B3ABFE}"/>
                </a:ext>
              </a:extLst>
            </p:cNvPr>
            <p:cNvGrpSpPr/>
            <p:nvPr/>
          </p:nvGrpSpPr>
          <p:grpSpPr>
            <a:xfrm>
              <a:off x="5289623" y="5714514"/>
              <a:ext cx="2697334" cy="369332"/>
              <a:chOff x="3253751" y="3637123"/>
              <a:chExt cx="2697334" cy="36933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6F091D1-FB65-ED7C-B583-619B9CD67916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86B04BF-F217-629C-15E3-44CEA18089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FCCB7E6-3F7E-C8CB-7F5F-D762541ADB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9317" y="5334280"/>
              <a:ext cx="840186" cy="46166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08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7" grpId="0"/>
      <p:bldP spid="3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1E4FB-F894-4C48-A248-38880F6A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16" y="-125933"/>
            <a:ext cx="10515600" cy="715294"/>
          </a:xfrm>
        </p:spPr>
        <p:txBody>
          <a:bodyPr/>
          <a:lstStyle/>
          <a:p>
            <a:r>
              <a:rPr lang="en-US" dirty="0"/>
              <a:t>Pointer Array to Mutable Strings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B1745F-7C75-8F44-A505-74355D8BBB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7996" y="680668"/>
            <a:ext cx="4307390" cy="216799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Make an </a:t>
            </a:r>
            <a:r>
              <a:rPr lang="en-US" sz="2200" dirty="0">
                <a:solidFill>
                  <a:srgbClr val="2C895B"/>
                </a:solidFill>
              </a:rPr>
              <a:t>array of pointers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FF0000"/>
                </a:solidFill>
              </a:rPr>
              <a:t>mutable strings </a:t>
            </a:r>
            <a:r>
              <a:rPr lang="en-US" sz="2200" dirty="0"/>
              <a:t>requires using a </a:t>
            </a:r>
            <a:r>
              <a:rPr lang="en-US" sz="2200" dirty="0">
                <a:solidFill>
                  <a:srgbClr val="7030A0"/>
                </a:solidFill>
              </a:rPr>
              <a:t>cast to an array (char [ ]) </a:t>
            </a:r>
          </a:p>
          <a:p>
            <a:r>
              <a:rPr lang="en-US" sz="2200" dirty="0"/>
              <a:t>Add a NULL sentinel at the end to indicate the end of the array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766AB2-1051-AF47-AC43-A2A9B762B4C0}"/>
              </a:ext>
            </a:extLst>
          </p:cNvPr>
          <p:cNvSpPr/>
          <p:nvPr/>
        </p:nvSpPr>
        <p:spPr bwMode="auto">
          <a:xfrm>
            <a:off x="723322" y="2943173"/>
            <a:ext cx="7630319" cy="3618992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("%c\n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j = 0;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(*(*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in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9DC8C-32EC-2C4A-A014-150D3CE12847}"/>
              </a:ext>
            </a:extLst>
          </p:cNvPr>
          <p:cNvSpPr txBox="1"/>
          <p:nvPr/>
        </p:nvSpPr>
        <p:spPr>
          <a:xfrm>
            <a:off x="8655957" y="4546396"/>
            <a:ext cx="1750878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%./</a:t>
            </a:r>
            <a:r>
              <a:rPr lang="en-US" sz="2000" dirty="0" err="1">
                <a:solidFill>
                  <a:schemeClr val="tx2"/>
                </a:solidFill>
                <a:latin typeface="Menlo" panose="020B0609030804020204" pitchFamily="49" charset="0"/>
              </a:rPr>
              <a:t>a.out</a:t>
            </a:r>
            <a:endParaRPr lang="en-US" sz="2000" dirty="0">
              <a:solidFill>
                <a:schemeClr val="tx2"/>
              </a:solidFill>
              <a:latin typeface="Menlo" panose="020B0609030804020204" pitchFamily="49" charset="0"/>
            </a:endParaRPr>
          </a:p>
          <a:p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347D19-38FE-DE4E-9FB1-71DA658EA51B}"/>
              </a:ext>
            </a:extLst>
          </p:cNvPr>
          <p:cNvSpPr txBox="1"/>
          <p:nvPr/>
        </p:nvSpPr>
        <p:spPr>
          <a:xfrm>
            <a:off x="10210701" y="3931237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89387F-56C2-A443-9D37-F4D337432753}"/>
              </a:ext>
            </a:extLst>
          </p:cNvPr>
          <p:cNvSpPr txBox="1"/>
          <p:nvPr/>
        </p:nvSpPr>
        <p:spPr>
          <a:xfrm>
            <a:off x="8944006" y="3184871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low </a:t>
            </a:r>
          </a:p>
          <a:p>
            <a:r>
              <a:rPr lang="en-US" sz="1600" dirty="0"/>
              <a:t>memory</a:t>
            </a: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3C16D86B-E842-9E47-9755-FAD0A156BE78}"/>
              </a:ext>
            </a:extLst>
          </p:cNvPr>
          <p:cNvGraphicFramePr>
            <a:graphicFrameLocks noGrp="1"/>
          </p:cNvGraphicFramePr>
          <p:nvPr/>
        </p:nvGraphicFramePr>
        <p:xfrm>
          <a:off x="8983479" y="2386159"/>
          <a:ext cx="54791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451953D-8915-A243-8A5A-353A36EBE8EF}"/>
              </a:ext>
            </a:extLst>
          </p:cNvPr>
          <p:cNvSpPr txBox="1"/>
          <p:nvPr/>
        </p:nvSpPr>
        <p:spPr>
          <a:xfrm>
            <a:off x="8187311" y="23876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[1]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E47659-47D5-214F-85C2-D772174ED28F}"/>
              </a:ext>
            </a:extLst>
          </p:cNvPr>
          <p:cNvSpPr txBox="1"/>
          <p:nvPr/>
        </p:nvSpPr>
        <p:spPr>
          <a:xfrm>
            <a:off x="8259527" y="274779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AA8B43-A8AD-554F-9D5F-23D3FB100D5B}"/>
              </a:ext>
            </a:extLst>
          </p:cNvPr>
          <p:cNvSpPr txBox="1"/>
          <p:nvPr/>
        </p:nvSpPr>
        <p:spPr>
          <a:xfrm>
            <a:off x="10210701" y="3564998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9BCF26-B492-9549-908F-AE4CEAB2068A}"/>
              </a:ext>
            </a:extLst>
          </p:cNvPr>
          <p:cNvSpPr txBox="1"/>
          <p:nvPr/>
        </p:nvSpPr>
        <p:spPr>
          <a:xfrm>
            <a:off x="10210330" y="3219903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6B4A9C-51A0-5A4D-A2D6-25E2F6207616}"/>
              </a:ext>
            </a:extLst>
          </p:cNvPr>
          <p:cNvSpPr txBox="1"/>
          <p:nvPr/>
        </p:nvSpPr>
        <p:spPr>
          <a:xfrm>
            <a:off x="10210330" y="2850571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454613-192F-6846-91AC-EA2105B11E59}"/>
              </a:ext>
            </a:extLst>
          </p:cNvPr>
          <p:cNvSpPr txBox="1"/>
          <p:nvPr/>
        </p:nvSpPr>
        <p:spPr>
          <a:xfrm>
            <a:off x="10210330" y="2479332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75D268-D6B3-AE4F-8417-5CC1DCD58625}"/>
              </a:ext>
            </a:extLst>
          </p:cNvPr>
          <p:cNvSpPr txBox="1"/>
          <p:nvPr/>
        </p:nvSpPr>
        <p:spPr>
          <a:xfrm>
            <a:off x="10210700" y="2122119"/>
            <a:ext cx="4246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D4ECD8-6B4D-9745-AAA0-8C96F7FC4DA2}"/>
              </a:ext>
            </a:extLst>
          </p:cNvPr>
          <p:cNvSpPr txBox="1"/>
          <p:nvPr/>
        </p:nvSpPr>
        <p:spPr>
          <a:xfrm>
            <a:off x="10210701" y="1371328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7C3072-2B44-444C-AD71-D03C79A4215E}"/>
              </a:ext>
            </a:extLst>
          </p:cNvPr>
          <p:cNvSpPr txBox="1"/>
          <p:nvPr/>
        </p:nvSpPr>
        <p:spPr>
          <a:xfrm>
            <a:off x="10210701" y="99653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3E5E09-B719-1546-B84F-B5C2BFDA03EB}"/>
              </a:ext>
            </a:extLst>
          </p:cNvPr>
          <p:cNvSpPr txBox="1"/>
          <p:nvPr/>
        </p:nvSpPr>
        <p:spPr>
          <a:xfrm>
            <a:off x="10210701" y="62525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03086F-E277-444D-9707-CBCF36FEFA6A}"/>
              </a:ext>
            </a:extLst>
          </p:cNvPr>
          <p:cNvSpPr txBox="1"/>
          <p:nvPr/>
        </p:nvSpPr>
        <p:spPr>
          <a:xfrm>
            <a:off x="10211072" y="268325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7DA1AB-2544-B44A-9E2F-4247B335BD2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9232758" y="1555994"/>
            <a:ext cx="977943" cy="106695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40F575-BE6B-E149-B681-29D51AAB97D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9257113" y="2943173"/>
            <a:ext cx="953588" cy="117273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E318D5-B3B0-A74B-A8F1-E1E28AC5186A}"/>
              </a:ext>
            </a:extLst>
          </p:cNvPr>
          <p:cNvSpPr txBox="1"/>
          <p:nvPr/>
        </p:nvSpPr>
        <p:spPr>
          <a:xfrm>
            <a:off x="10644230" y="284047"/>
            <a:ext cx="129073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59AA9A-5DAA-4142-937B-603E84B43668}"/>
              </a:ext>
            </a:extLst>
          </p:cNvPr>
          <p:cNvSpPr txBox="1"/>
          <p:nvPr/>
        </p:nvSpPr>
        <p:spPr>
          <a:xfrm>
            <a:off x="10644230" y="2147917"/>
            <a:ext cx="1290738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+5</a:t>
            </a:r>
          </a:p>
          <a:p>
            <a:endParaRPr lang="en-US" sz="800" dirty="0"/>
          </a:p>
          <a:p>
            <a:r>
              <a:rPr lang="en-US" sz="1600" dirty="0"/>
              <a:t>+4</a:t>
            </a:r>
          </a:p>
          <a:p>
            <a:endParaRPr lang="en-US" sz="900" dirty="0"/>
          </a:p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6E78F9-5426-AA4C-892A-540929D67F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D9FDF7-CF92-864E-853D-7451E81A27ED}"/>
              </a:ext>
            </a:extLst>
          </p:cNvPr>
          <p:cNvSpPr/>
          <p:nvPr/>
        </p:nvSpPr>
        <p:spPr bwMode="auto">
          <a:xfrm>
            <a:off x="4732150" y="552914"/>
            <a:ext cx="3472036" cy="2070033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*)  {NULL}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9AA799-E620-B047-B171-22C40376763B}"/>
              </a:ext>
            </a:extLst>
          </p:cNvPr>
          <p:cNvSpPr txBox="1"/>
          <p:nvPr/>
        </p:nvSpPr>
        <p:spPr>
          <a:xfrm>
            <a:off x="7896803" y="3517807"/>
            <a:ext cx="6354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ptc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D52A2E-1FED-5E40-AD63-1543CB9BBC95}"/>
              </a:ext>
            </a:extLst>
          </p:cNvPr>
          <p:cNvCxnSpPr>
            <a:cxnSpLocks/>
          </p:cNvCxnSpPr>
          <p:nvPr/>
        </p:nvCxnSpPr>
        <p:spPr>
          <a:xfrm flipV="1">
            <a:off x="8523560" y="3117129"/>
            <a:ext cx="459919" cy="56390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98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5939" y="655773"/>
            <a:ext cx="11919414" cy="58936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How to access: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[1][1] </a:t>
            </a:r>
            <a:r>
              <a:rPr lang="en-US" sz="2200" dirty="0"/>
              <a:t>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 </a:t>
            </a:r>
            <a:r>
              <a:rPr lang="en-US" sz="2200" dirty="0"/>
              <a:t>which contains '</a:t>
            </a:r>
            <a:r>
              <a:rPr lang="en-US" sz="2200" b="1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its address 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+ 1)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851425" y="248496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881702" y="2043065"/>
          <a:ext cx="691634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10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66492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5110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43415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40968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35015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1719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72700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1562265" y="2032818"/>
          <a:ext cx="54791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837756" y="2228417"/>
            <a:ext cx="1043947" cy="380305"/>
            <a:chOff x="1837756" y="2228417"/>
            <a:chExt cx="1043947" cy="38030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</p:cNvCxnSpPr>
            <p:nvPr/>
          </p:nvCxnSpPr>
          <p:spPr>
            <a:xfrm>
              <a:off x="1919437" y="2608578"/>
              <a:ext cx="962266" cy="1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837756" y="2228417"/>
              <a:ext cx="1043946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763450" y="1975873"/>
            <a:ext cx="814023" cy="725022"/>
            <a:chOff x="200479" y="3177439"/>
            <a:chExt cx="814023" cy="7250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[0]</a:t>
              </a:r>
            </a:p>
          </p:txBody>
        </p:sp>
      </p:grp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E5AAA47-73EC-6C1B-9523-E85A3916591A}"/>
              </a:ext>
            </a:extLst>
          </p:cNvPr>
          <p:cNvGraphicFramePr>
            <a:graphicFrameLocks noGrp="1"/>
          </p:cNvGraphicFramePr>
          <p:nvPr/>
        </p:nvGraphicFramePr>
        <p:xfrm>
          <a:off x="3287493" y="3814090"/>
          <a:ext cx="54791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EDA6C4D-0601-BF61-2B66-96DD998956A5}"/>
              </a:ext>
            </a:extLst>
          </p:cNvPr>
          <p:cNvGraphicFramePr>
            <a:graphicFrameLocks noGrp="1"/>
          </p:cNvGraphicFramePr>
          <p:nvPr/>
        </p:nvGraphicFramePr>
        <p:xfrm>
          <a:off x="5169898" y="3834921"/>
          <a:ext cx="3040542" cy="335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135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760135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950672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569600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</a:tblGrid>
              <a:tr h="33538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8AF346BE-72DB-E634-AF32-AF4F2992D959}"/>
              </a:ext>
            </a:extLst>
          </p:cNvPr>
          <p:cNvGrpSpPr/>
          <p:nvPr/>
        </p:nvGrpSpPr>
        <p:grpSpPr>
          <a:xfrm>
            <a:off x="2535893" y="3829359"/>
            <a:ext cx="817853" cy="691342"/>
            <a:chOff x="1843693" y="4219985"/>
            <a:chExt cx="817853" cy="6913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A1F146-C243-D250-9D7F-E1D60D2F5F97}"/>
                </a:ext>
              </a:extLst>
            </p:cNvPr>
            <p:cNvSpPr txBox="1"/>
            <p:nvPr/>
          </p:nvSpPr>
          <p:spPr>
            <a:xfrm>
              <a:off x="1843693" y="421998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aos+1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70AD87-468B-C098-B06A-E6AC5536395E}"/>
                </a:ext>
              </a:extLst>
            </p:cNvPr>
            <p:cNvSpPr txBox="1"/>
            <p:nvPr/>
          </p:nvSpPr>
          <p:spPr>
            <a:xfrm>
              <a:off x="2059934" y="454199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</p:grp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9A8C6B5D-2110-B436-C4E3-F827F65247B2}"/>
              </a:ext>
            </a:extLst>
          </p:cNvPr>
          <p:cNvGraphicFramePr>
            <a:graphicFrameLocks noGrp="1"/>
          </p:cNvGraphicFramePr>
          <p:nvPr/>
        </p:nvGraphicFramePr>
        <p:xfrm>
          <a:off x="4463208" y="563057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A12980-8F33-FD12-11F7-15AB8695078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546023" y="4337590"/>
            <a:ext cx="917185" cy="1478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97D27A-FD03-1E53-C151-1ADAE24F57C6}"/>
              </a:ext>
            </a:extLst>
          </p:cNvPr>
          <p:cNvGrpSpPr/>
          <p:nvPr/>
        </p:nvGrpSpPr>
        <p:grpSpPr>
          <a:xfrm>
            <a:off x="4223591" y="5105779"/>
            <a:ext cx="2781472" cy="1447583"/>
            <a:chOff x="4236291" y="5105779"/>
            <a:chExt cx="2781472" cy="14475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D6382A-9A4D-8F85-8F24-09C330E749A7}"/>
                </a:ext>
              </a:extLst>
            </p:cNvPr>
            <p:cNvSpPr txBox="1"/>
            <p:nvPr/>
          </p:nvSpPr>
          <p:spPr>
            <a:xfrm>
              <a:off x="4236291" y="618403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343497-E041-E541-B20B-9294E33AC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049" y="601375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915725-9475-8F5B-2885-25E6E07CD540}"/>
                </a:ext>
              </a:extLst>
            </p:cNvPr>
            <p:cNvSpPr txBox="1"/>
            <p:nvPr/>
          </p:nvSpPr>
          <p:spPr>
            <a:xfrm>
              <a:off x="4915863" y="5105779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4F1B93-1436-A618-F471-55770F9B6EB6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73" y="544357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E6873C-6C9F-5DCE-E3C5-3C5F3874840F}"/>
                </a:ext>
              </a:extLst>
            </p:cNvPr>
            <p:cNvSpPr txBox="1"/>
            <p:nvPr/>
          </p:nvSpPr>
          <p:spPr>
            <a:xfrm>
              <a:off x="5440087" y="617670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4C5B942-D3D5-8CE1-9BBD-EE7424EB1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845" y="6006428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38D59-EF54-25CE-8C22-085D8DB40B20}"/>
              </a:ext>
            </a:extLst>
          </p:cNvPr>
          <p:cNvGrpSpPr/>
          <p:nvPr/>
        </p:nvGrpSpPr>
        <p:grpSpPr>
          <a:xfrm>
            <a:off x="3581667" y="3315890"/>
            <a:ext cx="6323442" cy="1443073"/>
            <a:chOff x="2863002" y="3308945"/>
            <a:chExt cx="6323442" cy="14430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F6FE86-6B64-0929-D61E-F1AC5796F345}"/>
                </a:ext>
              </a:extLst>
            </p:cNvPr>
            <p:cNvSpPr txBox="1"/>
            <p:nvPr/>
          </p:nvSpPr>
          <p:spPr>
            <a:xfrm rot="21440690">
              <a:off x="3080621" y="3370697"/>
              <a:ext cx="13244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*(aos+1)</a:t>
              </a:r>
            </a:p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(address)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9875E8-9222-EBF5-F743-E0230B134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3002" y="3980103"/>
              <a:ext cx="1576803" cy="51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95CEFD-80D0-BBB0-FDE1-305AA02ACC51}"/>
                </a:ext>
              </a:extLst>
            </p:cNvPr>
            <p:cNvSpPr txBox="1"/>
            <p:nvPr/>
          </p:nvSpPr>
          <p:spPr>
            <a:xfrm>
              <a:off x="4490448" y="334837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+ 1)</a:t>
              </a:r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7D2871-B672-4A15-6EC7-4596D0410C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0198" y="3678271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C3464A-0979-EE1C-9E11-BE17D9F8CE54}"/>
                </a:ext>
              </a:extLst>
            </p:cNvPr>
            <p:cNvSpPr txBox="1"/>
            <p:nvPr/>
          </p:nvSpPr>
          <p:spPr>
            <a:xfrm>
              <a:off x="4236291" y="4382686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**(aos+1)</a:t>
              </a: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910325D-F05C-DB98-CDD4-81561A8B5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778" y="416774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510401-AFC3-4FC6-1FD5-FEBB8FADDDC2}"/>
                </a:ext>
              </a:extLst>
            </p:cNvPr>
            <p:cNvSpPr txBox="1"/>
            <p:nvPr/>
          </p:nvSpPr>
          <p:spPr>
            <a:xfrm>
              <a:off x="6052980" y="433603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+ 2)</a:t>
              </a:r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185687-EFB2-26CD-6B6C-A85E7FDC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4738" y="4165755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4BA974-8288-9D5F-80ED-854A2FA12DFB}"/>
                </a:ext>
              </a:extLst>
            </p:cNvPr>
            <p:cNvSpPr txBox="1"/>
            <p:nvPr/>
          </p:nvSpPr>
          <p:spPr>
            <a:xfrm>
              <a:off x="6975582" y="330894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+ 3)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733161B-7C5F-42C9-84BF-BA82628CBBC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168" y="366369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B05C198-B075-DB72-01FD-900BF2ED5347}"/>
              </a:ext>
            </a:extLst>
          </p:cNvPr>
          <p:cNvSpPr txBox="1"/>
          <p:nvPr/>
        </p:nvSpPr>
        <p:spPr>
          <a:xfrm rot="3240158">
            <a:off x="3102507" y="5016711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(address)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AA31B0-A343-3AE4-26BF-7FE503362EC6}"/>
              </a:ext>
            </a:extLst>
          </p:cNvPr>
          <p:cNvGrpSpPr/>
          <p:nvPr/>
        </p:nvGrpSpPr>
        <p:grpSpPr>
          <a:xfrm>
            <a:off x="339359" y="2700895"/>
            <a:ext cx="2412775" cy="3595068"/>
            <a:chOff x="352497" y="2711732"/>
            <a:chExt cx="2412775" cy="35950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A07AF5-5DE4-356E-B3DC-16AB7B97CD93}"/>
                </a:ext>
              </a:extLst>
            </p:cNvPr>
            <p:cNvSpPr txBox="1"/>
            <p:nvPr/>
          </p:nvSpPr>
          <p:spPr>
            <a:xfrm>
              <a:off x="352497" y="5383470"/>
              <a:ext cx="234102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Notice that the first elements address is the array name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9EE993-1BA9-C196-389F-479E8EA1DBEB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1183110" y="2711732"/>
              <a:ext cx="49349" cy="261332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1085A6-7625-206E-D360-6A9D4F5130EE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V="1">
              <a:off x="1523011" y="4346872"/>
              <a:ext cx="1242261" cy="103659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9CB4B86-8814-37EA-3393-B5650284D388}"/>
              </a:ext>
            </a:extLst>
          </p:cNvPr>
          <p:cNvSpPr txBox="1"/>
          <p:nvPr/>
        </p:nvSpPr>
        <p:spPr>
          <a:xfrm>
            <a:off x="9172719" y="741918"/>
            <a:ext cx="29051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aos+2 is not shown due to space limits on the slide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C0C2A-A96F-3DF4-7460-14A704FAE494}"/>
              </a:ext>
            </a:extLst>
          </p:cNvPr>
          <p:cNvSpPr txBox="1"/>
          <p:nvPr/>
        </p:nvSpPr>
        <p:spPr>
          <a:xfrm>
            <a:off x="9041805" y="4429704"/>
            <a:ext cx="249976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',')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or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','</a:t>
            </a:r>
          </a:p>
        </p:txBody>
      </p:sp>
    </p:spTree>
    <p:extLst>
      <p:ext uri="{BB962C8B-B14F-4D97-AF65-F5344CB8AC3E}">
        <p14:creationId xmlns:p14="http://schemas.microsoft.com/office/powerpoint/2010/main" val="427421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53" grpId="0" animBg="1"/>
      <p:bldP spid="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898939" y="352482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FCD35ED6-9D1A-F14B-8D5B-E3ED2DC49D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8992" y="508023"/>
            <a:ext cx="11139644" cy="2565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Arguments are passed to main() as a pointer to an array of pointers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Conceptually: %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….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is the number of VALID elements (they point at something) 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usually </a:t>
            </a:r>
            <a:r>
              <a:rPr lang="en-US" sz="2000" dirty="0">
                <a:cs typeface="Courier New" panose="02070309020205020404" pitchFamily="49" charset="0"/>
              </a:rPr>
              <a:t>is the </a:t>
            </a:r>
            <a:r>
              <a:rPr lang="en-US" sz="2000" dirty="0">
                <a:solidFill>
                  <a:srgbClr val="7030A0"/>
                </a:solidFill>
              </a:rPr>
              <a:t>name</a:t>
            </a:r>
            <a:r>
              <a:rPr lang="en-US" sz="2000" dirty="0"/>
              <a:t> of the executable file (% </a:t>
            </a:r>
            <a:r>
              <a:rPr lang="en-US" sz="2000" dirty="0">
                <a:solidFill>
                  <a:srgbClr val="7030A0"/>
                </a:solidFill>
              </a:rPr>
              <a:t>./vim 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 always contains a NULL (0)  sentinel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(or **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70C0"/>
                </a:solidFill>
              </a:rPr>
              <a:t>elements point at </a:t>
            </a:r>
            <a:r>
              <a:rPr lang="en-US" sz="2000" b="1" dirty="0">
                <a:solidFill>
                  <a:srgbClr val="0070C0"/>
                </a:solidFill>
              </a:rPr>
              <a:t>mutable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strings</a:t>
            </a:r>
            <a:r>
              <a:rPr lang="en-US" sz="2000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26974" y="421083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30011" y="386929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910651" y="3869300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5553" y="353285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909776" y="42251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71243" y="6228442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749636" y="6223229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71243" y="576672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749636" y="576151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125883" y="3517308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0" y="3204427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896509" y="3146486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989873" y="4574556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545100" y="4466522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366717" y="4061575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366717" y="3710247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C5D6AA1-0625-AC61-9512-5B4AC11783DC}"/>
              </a:ext>
            </a:extLst>
          </p:cNvPr>
          <p:cNvSpPr txBox="1"/>
          <p:nvPr/>
        </p:nvSpPr>
        <p:spPr>
          <a:xfrm>
            <a:off x="7325236" y="4236982"/>
            <a:ext cx="460254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*(argv+0));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*(argv+1));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*(argv+2));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17942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54564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293441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323193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711969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100745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489521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487829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259554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63876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72690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108158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48737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821754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200967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370050" y="5566671"/>
            <a:ext cx="3819114" cy="759381"/>
            <a:chOff x="2370050" y="5566671"/>
            <a:chExt cx="3819114" cy="75938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738126" y="5566671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414564" y="566396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370050" y="5976851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191422" y="5840742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2986450" y="3053874"/>
            <a:ext cx="1495552" cy="662087"/>
            <a:chOff x="2986450" y="3053874"/>
            <a:chExt cx="1495552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271160" y="4403400"/>
            <a:ext cx="1495552" cy="662087"/>
            <a:chOff x="3271160" y="4403400"/>
            <a:chExt cx="1495552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6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 animBg="1"/>
      <p:bldP spid="9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1057822" y="101637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53284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C38B-9824-390C-22AE-77FA09A714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2189" y="2843581"/>
            <a:ext cx="5578760" cy="39891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[0][0]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**(argv+0)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[0][8]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  <a:p>
            <a:pPr marL="0" indent="0">
              <a:buNone/>
            </a:pP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*(pt+8)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185857" y="170239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188894" y="136085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1069534" y="136085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164436" y="1024405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1068659" y="171674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230126" y="3719997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908519" y="371478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230126" y="325828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908519" y="325306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284766" y="1008863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158883" y="6959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1055392" y="638041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1148756" y="2066111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703983" y="1958077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525600" y="1553130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525600" y="1201802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33830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70452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309330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482076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870852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259628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648404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503718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418437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79765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88578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267041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64625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980637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359850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539087" y="3065254"/>
            <a:ext cx="3310933" cy="776278"/>
            <a:chOff x="2528933" y="3041329"/>
            <a:chExt cx="3310933" cy="77627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388828" y="304132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724721" y="3194148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528933" y="346840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350305" y="3332297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3145333" y="545429"/>
            <a:ext cx="3521748" cy="662087"/>
            <a:chOff x="2986450" y="3053874"/>
            <a:chExt cx="3521748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430043" y="1894955"/>
            <a:ext cx="4028297" cy="662087"/>
            <a:chOff x="3271160" y="4403400"/>
            <a:chExt cx="4028297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646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Printing </a:t>
            </a:r>
            <a:r>
              <a:rPr lang="en-US" dirty="0" err="1"/>
              <a:t>argv</a:t>
            </a:r>
            <a:r>
              <a:rPr lang="en-US" dirty="0"/>
              <a:t> char at a time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42CF2B-D32F-7246-ABB2-48AD6F40D1BB}"/>
              </a:ext>
            </a:extLst>
          </p:cNvPr>
          <p:cNvSpPr/>
          <p:nvPr/>
        </p:nvSpPr>
        <p:spPr bwMode="auto">
          <a:xfrm>
            <a:off x="7055144" y="4203672"/>
            <a:ext cx="466936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while 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!= NULL)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while 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!= '\0')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CC3B252-BD6D-44F8-0106-A02DAA859672}"/>
              </a:ext>
            </a:extLst>
          </p:cNvPr>
          <p:cNvSpPr/>
          <p:nvPr/>
        </p:nvSpPr>
        <p:spPr bwMode="auto">
          <a:xfrm>
            <a:off x="678698" y="4312019"/>
            <a:ext cx="5690139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!= NULL;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for (int j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!= '\0';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3315028" y="100531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2443063" y="16913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2446100" y="134979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3326740" y="13497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2421642" y="101334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3325865" y="170568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2487332" y="370893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3165725" y="37037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2487332" y="3247220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3165725" y="32420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6541972" y="997802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2416089" y="6849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3312598" y="626980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3405962" y="2055050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3961189" y="1947016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3782806" y="1542069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3782806" y="1190741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459551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496173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535050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5739282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6128058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6516834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6905610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729438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7675643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805485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514299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5524247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590346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5237843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5617056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4562070" y="3081508"/>
            <a:ext cx="3595967" cy="790174"/>
            <a:chOff x="2686702" y="3044963"/>
            <a:chExt cx="3595967" cy="79017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831631" y="3044963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043" y="3457568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471725" y="3352908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5402539" y="534368"/>
            <a:ext cx="3521748" cy="662087"/>
            <a:chOff x="2986450" y="3053874"/>
            <a:chExt cx="3521748" cy="66208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5687249" y="1883894"/>
            <a:ext cx="4028297" cy="662087"/>
            <a:chOff x="3271160" y="4403400"/>
            <a:chExt cx="4028297" cy="6620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25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/>
      <p:bldP spid="3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836922" y="120179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-35043" y="188781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-32006" y="154627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848634" y="1546271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-56464" y="12098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847759" y="190216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91755" y="391164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770148" y="390642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91755" y="34499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770148" y="34447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788344" y="4550494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-62017" y="881398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834492" y="823457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927856" y="2251527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1304700" y="2080371"/>
            <a:ext cx="812704" cy="194657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1304700" y="1738546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1304700" y="1387218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211740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248362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287240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3261176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3649952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4038728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4427504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481628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5197537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557675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266488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3046141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342535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2759737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3138950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2101498" y="3327461"/>
            <a:ext cx="3284618" cy="859185"/>
            <a:chOff x="2686702" y="3087047"/>
            <a:chExt cx="3284618" cy="85918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013733" y="3087047"/>
              <a:ext cx="195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3861" y="3457568"/>
              <a:ext cx="263607" cy="48866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691945" y="3410327"/>
              <a:ext cx="229436" cy="46881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2968947" y="730845"/>
            <a:ext cx="1704313" cy="802344"/>
            <a:chOff x="3030964" y="3053874"/>
            <a:chExt cx="1704313" cy="8023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0964" y="3366760"/>
              <a:ext cx="236911" cy="48945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3253657" y="2080371"/>
            <a:ext cx="2464136" cy="800107"/>
            <a:chOff x="3315674" y="4403400"/>
            <a:chExt cx="2464136" cy="8001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 + 1)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193" y="4716286"/>
              <a:ext cx="229392" cy="48722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39990F-D5E9-FD0B-D870-89DCBBFCAF60}"/>
              </a:ext>
            </a:extLst>
          </p:cNvPr>
          <p:cNvSpPr txBox="1"/>
          <p:nvPr/>
        </p:nvSpPr>
        <p:spPr>
          <a:xfrm>
            <a:off x="6204014" y="198042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77AC1-955B-FBA5-8670-3228797D9AAA}"/>
              </a:ext>
            </a:extLst>
          </p:cNvPr>
          <p:cNvSpPr txBox="1"/>
          <p:nvPr/>
        </p:nvSpPr>
        <p:spPr>
          <a:xfrm>
            <a:off x="6207051" y="16388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C7614-E51F-22CB-99D2-CBB6F22B8C5B}"/>
              </a:ext>
            </a:extLst>
          </p:cNvPr>
          <p:cNvSpPr/>
          <p:nvPr/>
        </p:nvSpPr>
        <p:spPr>
          <a:xfrm>
            <a:off x="7087691" y="1638883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6D097-DBCE-CD3B-25EC-6500B70CEF58}"/>
              </a:ext>
            </a:extLst>
          </p:cNvPr>
          <p:cNvSpPr txBox="1"/>
          <p:nvPr/>
        </p:nvSpPr>
        <p:spPr>
          <a:xfrm>
            <a:off x="6182593" y="13024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7F7E5-A468-3C0D-41DD-A7FF86823E68}"/>
              </a:ext>
            </a:extLst>
          </p:cNvPr>
          <p:cNvSpPr/>
          <p:nvPr/>
        </p:nvSpPr>
        <p:spPr>
          <a:xfrm>
            <a:off x="7086816" y="1994777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15802-02D4-A9AF-06F7-6715BFFA5689}"/>
              </a:ext>
            </a:extLst>
          </p:cNvPr>
          <p:cNvSpPr txBox="1"/>
          <p:nvPr/>
        </p:nvSpPr>
        <p:spPr>
          <a:xfrm>
            <a:off x="6248283" y="39980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C58B75-BCA7-11E8-5CB5-86B635DB37A8}"/>
              </a:ext>
            </a:extLst>
          </p:cNvPr>
          <p:cNvSpPr/>
          <p:nvPr/>
        </p:nvSpPr>
        <p:spPr>
          <a:xfrm>
            <a:off x="6926676" y="39928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6CE896-EFE6-9EAA-A8B1-F91087C557C3}"/>
              </a:ext>
            </a:extLst>
          </p:cNvPr>
          <p:cNvSpPr txBox="1"/>
          <p:nvPr/>
        </p:nvSpPr>
        <p:spPr>
          <a:xfrm>
            <a:off x="6248283" y="3536309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244C3-0AD4-CF21-BA28-39058D24477E}"/>
              </a:ext>
            </a:extLst>
          </p:cNvPr>
          <p:cNvSpPr/>
          <p:nvPr/>
        </p:nvSpPr>
        <p:spPr>
          <a:xfrm>
            <a:off x="6926676" y="3531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5694B-EC14-DEBD-047F-AA93B0DE008B}"/>
              </a:ext>
            </a:extLst>
          </p:cNvPr>
          <p:cNvSpPr txBox="1"/>
          <p:nvPr/>
        </p:nvSpPr>
        <p:spPr>
          <a:xfrm>
            <a:off x="7027401" y="4643106"/>
            <a:ext cx="338906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(No space between c and 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99F241-E98A-0751-7C85-A7029243E118}"/>
              </a:ext>
            </a:extLst>
          </p:cNvPr>
          <p:cNvSpPr/>
          <p:nvPr/>
        </p:nvSpPr>
        <p:spPr>
          <a:xfrm>
            <a:off x="7081532" y="1273408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D368-EF6E-91FA-B2AF-2B68EE0E32A2}"/>
              </a:ext>
            </a:extLst>
          </p:cNvPr>
          <p:cNvCxnSpPr>
            <a:cxnSpLocks/>
          </p:cNvCxnSpPr>
          <p:nvPr/>
        </p:nvCxnSpPr>
        <p:spPr>
          <a:xfrm flipV="1">
            <a:off x="7166913" y="2344139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2694BB-6B4F-2C6A-3A55-6913BB358837}"/>
              </a:ext>
            </a:extLst>
          </p:cNvPr>
          <p:cNvCxnSpPr>
            <a:cxnSpLocks/>
          </p:cNvCxnSpPr>
          <p:nvPr/>
        </p:nvCxnSpPr>
        <p:spPr>
          <a:xfrm>
            <a:off x="7491549" y="2143493"/>
            <a:ext cx="864912" cy="197606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495FF0-6A0C-C6D1-2AA0-907FA327A083}"/>
              </a:ext>
            </a:extLst>
          </p:cNvPr>
          <p:cNvCxnSpPr>
            <a:cxnSpLocks/>
          </p:cNvCxnSpPr>
          <p:nvPr/>
        </p:nvCxnSpPr>
        <p:spPr>
          <a:xfrm>
            <a:off x="7543757" y="1831158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C2A044-B4B5-345D-D07D-2C0CAFB96F12}"/>
              </a:ext>
            </a:extLst>
          </p:cNvPr>
          <p:cNvSpPr/>
          <p:nvPr/>
        </p:nvSpPr>
        <p:spPr>
          <a:xfrm>
            <a:off x="835646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C95113-D7F7-9849-EA00-E29864837E9E}"/>
              </a:ext>
            </a:extLst>
          </p:cNvPr>
          <p:cNvSpPr/>
          <p:nvPr/>
        </p:nvSpPr>
        <p:spPr>
          <a:xfrm>
            <a:off x="872268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FF3CF7-15A5-AF72-0C18-7353222C19F1}"/>
              </a:ext>
            </a:extLst>
          </p:cNvPr>
          <p:cNvSpPr/>
          <p:nvPr/>
        </p:nvSpPr>
        <p:spPr>
          <a:xfrm>
            <a:off x="911145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94E1C4-921C-987E-E807-244872C62BA7}"/>
              </a:ext>
            </a:extLst>
          </p:cNvPr>
          <p:cNvSpPr/>
          <p:nvPr/>
        </p:nvSpPr>
        <p:spPr>
          <a:xfrm>
            <a:off x="9500233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46E70-1863-1487-ED9E-A5152F656F8D}"/>
              </a:ext>
            </a:extLst>
          </p:cNvPr>
          <p:cNvSpPr/>
          <p:nvPr/>
        </p:nvSpPr>
        <p:spPr>
          <a:xfrm>
            <a:off x="9889009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4267FB-CAE7-B783-ACD7-48FB475BA5D5}"/>
              </a:ext>
            </a:extLst>
          </p:cNvPr>
          <p:cNvSpPr/>
          <p:nvPr/>
        </p:nvSpPr>
        <p:spPr>
          <a:xfrm>
            <a:off x="10277785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6D193E-A3C1-710E-D2E2-D5D2F7DA51BF}"/>
              </a:ext>
            </a:extLst>
          </p:cNvPr>
          <p:cNvSpPr/>
          <p:nvPr/>
        </p:nvSpPr>
        <p:spPr>
          <a:xfrm>
            <a:off x="10666561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65993D-F981-734B-D786-7609FB189CB4}"/>
              </a:ext>
            </a:extLst>
          </p:cNvPr>
          <p:cNvSpPr/>
          <p:nvPr/>
        </p:nvSpPr>
        <p:spPr>
          <a:xfrm>
            <a:off x="1105533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7A89FD-9FEF-B1E5-121C-655B6071C66C}"/>
              </a:ext>
            </a:extLst>
          </p:cNvPr>
          <p:cNvSpPr/>
          <p:nvPr/>
        </p:nvSpPr>
        <p:spPr>
          <a:xfrm>
            <a:off x="11436594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DD01E6-BAC7-CFEB-E03E-BA7B47497F71}"/>
              </a:ext>
            </a:extLst>
          </p:cNvPr>
          <p:cNvSpPr/>
          <p:nvPr/>
        </p:nvSpPr>
        <p:spPr>
          <a:xfrm>
            <a:off x="1181580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9BB52C-177B-3A03-FD47-48E3299163E1}"/>
              </a:ext>
            </a:extLst>
          </p:cNvPr>
          <p:cNvSpPr/>
          <p:nvPr/>
        </p:nvSpPr>
        <p:spPr>
          <a:xfrm>
            <a:off x="8903941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43EBF9-5C2F-EE12-4DB6-D4B6E6973B8D}"/>
              </a:ext>
            </a:extLst>
          </p:cNvPr>
          <p:cNvSpPr/>
          <p:nvPr/>
        </p:nvSpPr>
        <p:spPr>
          <a:xfrm>
            <a:off x="9285198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BD270E-0403-7B61-09D7-1FD72278F73F}"/>
              </a:ext>
            </a:extLst>
          </p:cNvPr>
          <p:cNvSpPr/>
          <p:nvPr/>
        </p:nvSpPr>
        <p:spPr>
          <a:xfrm>
            <a:off x="10020085" y="282634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CBE2D2-92CE-401A-8B41-4212B00C21C6}"/>
              </a:ext>
            </a:extLst>
          </p:cNvPr>
          <p:cNvSpPr/>
          <p:nvPr/>
        </p:nvSpPr>
        <p:spPr>
          <a:xfrm>
            <a:off x="9649772" y="282510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710231-C889-2807-C4AC-B3CCB07D95AC}"/>
              </a:ext>
            </a:extLst>
          </p:cNvPr>
          <p:cNvGrpSpPr/>
          <p:nvPr/>
        </p:nvGrpSpPr>
        <p:grpSpPr>
          <a:xfrm>
            <a:off x="8323021" y="3419515"/>
            <a:ext cx="3351483" cy="830680"/>
            <a:chOff x="2686702" y="3093881"/>
            <a:chExt cx="3351483" cy="83068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5F9115-33DA-896E-94D7-C56B2507EEA7}"/>
                </a:ext>
              </a:extLst>
            </p:cNvPr>
            <p:cNvSpPr txBox="1"/>
            <p:nvPr/>
          </p:nvSpPr>
          <p:spPr>
            <a:xfrm>
              <a:off x="4333872" y="309388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4D847E-833D-8B9B-D7E6-F2132A7CE7D8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1A8E1BE-D74B-0C9A-C285-3872175BB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3321" y="3457568"/>
              <a:ext cx="254147" cy="46699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989E971-41A7-F199-132E-6A765CD353C9}"/>
                </a:ext>
              </a:extLst>
            </p:cNvPr>
            <p:cNvCxnSpPr>
              <a:cxnSpLocks/>
            </p:cNvCxnSpPr>
            <p:nvPr/>
          </p:nvCxnSpPr>
          <p:spPr>
            <a:xfrm>
              <a:off x="5879066" y="3461196"/>
              <a:ext cx="93251" cy="45099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E89AF4-7AEB-B37D-AD0D-51BFFCC6B728}"/>
              </a:ext>
            </a:extLst>
          </p:cNvPr>
          <p:cNvGrpSpPr/>
          <p:nvPr/>
        </p:nvGrpSpPr>
        <p:grpSpPr>
          <a:xfrm>
            <a:off x="9492714" y="2172983"/>
            <a:ext cx="2210862" cy="772691"/>
            <a:chOff x="3315674" y="4403400"/>
            <a:chExt cx="2210862" cy="77269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67C586-6CBD-FB94-51E7-8E12C5175630}"/>
                </a:ext>
              </a:extLst>
            </p:cNvPr>
            <p:cNvSpPr txBox="1"/>
            <p:nvPr/>
          </p:nvSpPr>
          <p:spPr>
            <a:xfrm>
              <a:off x="3315674" y="440340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+ 1)+2)</a:t>
              </a:r>
              <a:endParaRPr lang="en-US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65959F0-7871-873B-5126-DB2AD865E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969" y="4702897"/>
              <a:ext cx="231585" cy="47319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51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9F3C-8120-A44A-BC22-37112D25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buffer overflow: common security flaw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0235-7794-7C45-8549-7003EAB96BD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5101" y="1075006"/>
            <a:ext cx="11013585" cy="213650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 </a:t>
            </a:r>
            <a:r>
              <a:rPr lang="en-US" sz="2200" dirty="0">
                <a:solidFill>
                  <a:srgbClr val="0070C0"/>
                </a:solidFill>
              </a:rPr>
              <a:t>buffer overflow </a:t>
            </a:r>
            <a:r>
              <a:rPr lang="en-US" sz="2200" dirty="0"/>
              <a:t>occurs when data is written </a:t>
            </a:r>
            <a:r>
              <a:rPr lang="en-US" sz="2200" dirty="0">
                <a:solidFill>
                  <a:srgbClr val="0070C0"/>
                </a:solidFill>
              </a:rPr>
              <a:t>outside the boundaries </a:t>
            </a:r>
            <a:r>
              <a:rPr lang="en-US" sz="2200" dirty="0"/>
              <a:t>of the </a:t>
            </a:r>
            <a:r>
              <a:rPr lang="en-US" sz="2200" dirty="0">
                <a:solidFill>
                  <a:srgbClr val="0070C0"/>
                </a:solidFill>
              </a:rPr>
              <a:t>memory allocated to target variable </a:t>
            </a:r>
            <a:r>
              <a:rPr lang="en-US" sz="2200" dirty="0"/>
              <a:t>(or target buffer)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is a very </a:t>
            </a:r>
            <a:r>
              <a:rPr lang="en-US" sz="2000" i="1" dirty="0">
                <a:solidFill>
                  <a:schemeClr val="accent1"/>
                </a:solidFill>
              </a:rPr>
              <a:t>common source of buffer overrun security flaws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always ensure that the </a:t>
            </a:r>
            <a:r>
              <a:rPr lang="en-US" sz="1800" dirty="0">
                <a:solidFill>
                  <a:srgbClr val="0070C0"/>
                </a:solidFill>
              </a:rPr>
              <a:t>destination array is </a:t>
            </a:r>
            <a:r>
              <a:rPr lang="en-US" sz="1800" b="1" dirty="0">
                <a:solidFill>
                  <a:srgbClr val="0070C0"/>
                </a:solidFill>
              </a:rPr>
              <a:t>large enough </a:t>
            </a:r>
            <a:r>
              <a:rPr lang="en-US" sz="1800" dirty="0"/>
              <a:t>(and don’t forget the null terminator) 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can cause </a:t>
            </a:r>
            <a:r>
              <a:rPr lang="en-US" sz="2000" dirty="0">
                <a:solidFill>
                  <a:schemeClr val="accent1"/>
                </a:solidFill>
              </a:rPr>
              <a:t>problems when the </a:t>
            </a:r>
            <a:r>
              <a:rPr lang="en-US" sz="2000" b="1" i="1" dirty="0">
                <a:solidFill>
                  <a:schemeClr val="accent1"/>
                </a:solidFill>
              </a:rPr>
              <a:t>destination</a:t>
            </a:r>
            <a:r>
              <a:rPr lang="en-US" sz="2000" dirty="0">
                <a:solidFill>
                  <a:schemeClr val="accent1"/>
                </a:solidFill>
              </a:rPr>
              <a:t> and </a:t>
            </a:r>
            <a:r>
              <a:rPr lang="en-US" sz="2000" b="1" dirty="0">
                <a:solidFill>
                  <a:schemeClr val="accent1"/>
                </a:solidFill>
              </a:rPr>
              <a:t>source</a:t>
            </a:r>
            <a:r>
              <a:rPr lang="en-US" sz="2000" dirty="0">
                <a:solidFill>
                  <a:schemeClr val="accent1"/>
                </a:solidFill>
              </a:rPr>
              <a:t> regions </a:t>
            </a:r>
            <a:r>
              <a:rPr lang="en-US" sz="2000" b="1" i="1" dirty="0">
                <a:solidFill>
                  <a:schemeClr val="accent1"/>
                </a:solidFill>
              </a:rPr>
              <a:t>overlap</a:t>
            </a:r>
          </a:p>
          <a:p>
            <a:endParaRPr lang="en-US" sz="2200" dirty="0"/>
          </a:p>
          <a:p>
            <a:endParaRPr lang="en-US" sz="22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1AB38F7-323A-634C-9436-DA0D443DA079}"/>
              </a:ext>
            </a:extLst>
          </p:cNvPr>
          <p:cNvGrpSpPr>
            <a:grpSpLocks/>
          </p:cNvGrpSpPr>
          <p:nvPr/>
        </p:nvGrpSpPr>
        <p:grpSpPr bwMode="auto">
          <a:xfrm>
            <a:off x="2870200" y="5322570"/>
            <a:ext cx="5867400" cy="533400"/>
            <a:chOff x="528" y="2544"/>
            <a:chExt cx="3696" cy="336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1B7600F-A228-2A41-B129-7808B65E4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A5BD424-7598-CB4E-B58D-051434B07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7D48EE50-2AEF-564F-9C62-B22074AA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32F32BE9-6DF9-A742-AE5D-188C44711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97C6CE30-846F-B243-95C9-CC00AD5C8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A718CFA4-D9D2-834E-9B66-AF0883107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1FA9B845-93A1-DB4B-8B92-DC05526BC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59D34598-16BF-2D4E-8C94-B90A4CBC5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9E1B074B-DC61-6347-B8CE-1CEF00F02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DF5109AC-56DF-0640-9618-73E08F1B1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23F5A6BA-8309-814A-A0E7-53606EDE4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Line 16">
            <a:extLst>
              <a:ext uri="{FF2B5EF4-FFF2-40B4-BE49-F238E27FC236}">
                <a16:creationId xmlns:a16="http://schemas.microsoft.com/office/drawing/2014/main" id="{C1659CF1-D1AF-0449-A5ED-CA1E381D92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055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9B912484-CD00-374F-96C6-5A7DDA600D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045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C2B8C383-22FC-B745-8725-FB23053B05F6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4027170"/>
            <a:ext cx="7010400" cy="717550"/>
            <a:chOff x="576" y="3360"/>
            <a:chExt cx="4416" cy="452"/>
          </a:xfrm>
        </p:grpSpPr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A55F86A7-712B-8D44-B7B5-913007EB2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360"/>
              <a:ext cx="3696" cy="336"/>
              <a:chOff x="528" y="2544"/>
              <a:chExt cx="3696" cy="33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08F8B2D-38E1-664C-9D26-4FD027CA8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ED1E05-967D-7C47-9F36-EA670D04C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CF61E56-699E-C148-B0C5-2A9BE5B5E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8610FBB-5C65-744F-952A-29CEE5202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2C99A22-EEA5-5644-A112-1C0057E6B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584E08B-79B4-7B43-A275-F93E0D092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5971AA-4E78-0341-AD4F-071D53616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093B32-F37E-FC45-96FC-DAB7CA91C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329F993-261B-9C4D-9BA4-0BB4038BB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2A6558-5ED2-D148-995D-5ECAC15DB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5D0A0B7-E580-9846-B03A-75E7D8328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" name="Text Box 31">
              <a:extLst>
                <a:ext uri="{FF2B5EF4-FFF2-40B4-BE49-F238E27FC236}">
                  <a16:creationId xmlns:a16="http://schemas.microsoft.com/office/drawing/2014/main" id="{D1FFF72A-DB45-BC4B-B81B-E32364218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408"/>
              <a:ext cx="6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Source</a:t>
              </a:r>
            </a:p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Memory</a:t>
              </a:r>
            </a:p>
          </p:txBody>
        </p:sp>
      </p:grpSp>
      <p:sp>
        <p:nvSpPr>
          <p:cNvPr id="32" name="AutoShape 32">
            <a:extLst>
              <a:ext uri="{FF2B5EF4-FFF2-40B4-BE49-F238E27FC236}">
                <a16:creationId xmlns:a16="http://schemas.microsoft.com/office/drawing/2014/main" id="{5D6DD995-5B67-504D-9897-D0DF11208EE4}"/>
              </a:ext>
            </a:extLst>
          </p:cNvPr>
          <p:cNvSpPr>
            <a:spLocks/>
          </p:cNvSpPr>
          <p:nvPr/>
        </p:nvSpPr>
        <p:spPr bwMode="auto">
          <a:xfrm rot="16200000">
            <a:off x="7651750" y="5384483"/>
            <a:ext cx="571500" cy="1600200"/>
          </a:xfrm>
          <a:prstGeom prst="leftBrace">
            <a:avLst>
              <a:gd name="adj1" fmla="val 2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C06F922C-FDBB-214B-8965-3B036D7F212D}"/>
              </a:ext>
            </a:extLst>
          </p:cNvPr>
          <p:cNvSpPr>
            <a:spLocks/>
          </p:cNvSpPr>
          <p:nvPr/>
        </p:nvSpPr>
        <p:spPr bwMode="auto">
          <a:xfrm rot="16200000">
            <a:off x="4718050" y="4050983"/>
            <a:ext cx="571500" cy="4267200"/>
          </a:xfrm>
          <a:prstGeom prst="leftBrace">
            <a:avLst>
              <a:gd name="adj1" fmla="val 62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AC27EF79-DCBD-194B-B5E8-DF55B5413E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44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00082A19-775C-A048-9F34-BE29DFE19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957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88B704CF-908E-7E47-BB65-5BE44D706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12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EF1FA4D9-C794-DE4C-A815-953B01C010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637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E10CC48D-4915-A54D-A4B8-58762308BC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80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D4CD0C1-A3AB-6340-B4CA-E18E1C5AE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4365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11751C40-F1FC-114D-8860-9016DC2A30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880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717DA8C2-E4A7-2E40-B834-CCABB9CF35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560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2">
            <a:extLst>
              <a:ext uri="{FF2B5EF4-FFF2-40B4-BE49-F238E27FC236}">
                <a16:creationId xmlns:a16="http://schemas.microsoft.com/office/drawing/2014/main" id="{13A377CF-D2E7-CA40-9859-E093454464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0900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1423229B-36F0-164F-9713-849A8B77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6389370"/>
            <a:ext cx="2851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Allocated Memory (8 Bytes)</a:t>
            </a:r>
          </a:p>
        </p:txBody>
      </p:sp>
      <p:sp>
        <p:nvSpPr>
          <p:cNvPr id="44" name="AutoShape 44">
            <a:extLst>
              <a:ext uri="{FF2B5EF4-FFF2-40B4-BE49-F238E27FC236}">
                <a16:creationId xmlns:a16="http://schemas.microsoft.com/office/drawing/2014/main" id="{17175515-974D-4844-A42A-892DE91A6B3D}"/>
              </a:ext>
            </a:extLst>
          </p:cNvPr>
          <p:cNvSpPr>
            <a:spLocks/>
          </p:cNvSpPr>
          <p:nvPr/>
        </p:nvSpPr>
        <p:spPr bwMode="auto">
          <a:xfrm rot="5400000">
            <a:off x="5575300" y="864870"/>
            <a:ext cx="457200" cy="5867400"/>
          </a:xfrm>
          <a:prstGeom prst="leftBrace">
            <a:avLst>
              <a:gd name="adj1" fmla="val 106944"/>
              <a:gd name="adj2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5">
            <a:extLst>
              <a:ext uri="{FF2B5EF4-FFF2-40B4-BE49-F238E27FC236}">
                <a16:creationId xmlns:a16="http://schemas.microsoft.com/office/drawing/2014/main" id="{CAC90E30-2EAE-6743-BAFB-98B9AF210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3265170"/>
            <a:ext cx="1765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11 Bytes of Data</a:t>
            </a:r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01BC86A7-F77A-DF40-9998-5B8B94E06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3800" y="4560570"/>
            <a:ext cx="126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Copy </a:t>
            </a:r>
          </a:p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Operation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D9030FA6-6072-384C-A472-C41824D91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800" y="6313170"/>
            <a:ext cx="1563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Other Memory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FBC9F4-05D7-5840-9BB4-9940845229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0522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FC03-952D-044E-A72D-E20D38E2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43396"/>
            <a:ext cx="11547598" cy="461101"/>
          </a:xfrm>
        </p:spPr>
        <p:txBody>
          <a:bodyPr/>
          <a:lstStyle/>
          <a:p>
            <a:r>
              <a:rPr lang="en-US" dirty="0" err="1"/>
              <a:t>strcpy</a:t>
            </a:r>
            <a:r>
              <a:rPr lang="en-US" dirty="0"/>
              <a:t>() buffer overflow: over-write of an adjacent variable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2696AD-1631-8344-AC5E-CC45727B778D}"/>
              </a:ext>
            </a:extLst>
          </p:cNvPr>
          <p:cNvSpPr/>
          <p:nvPr/>
        </p:nvSpPr>
        <p:spPr bwMode="auto">
          <a:xfrm>
            <a:off x="162911" y="552164"/>
            <a:ext cx="7677076" cy="366728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 main(void)		/* file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s1[]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"before";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r2[4] = "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s2[]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"after";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("s2: %s\nr2: %s\nr2:%s\n", s2, r2, s1);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(r2,"hello"); </a:t>
            </a:r>
            <a:r>
              <a:rPr lang="en-US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length &gt; buffer size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("\ns2:%s\nr2: %s\nr2:%s\n",s2,r2,s1);    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3E1C73F9-10A2-C741-980E-798D2942ABEE}"/>
              </a:ext>
            </a:extLst>
          </p:cNvPr>
          <p:cNvGraphicFramePr>
            <a:graphicFrameLocks noGrp="1"/>
          </p:cNvGraphicFramePr>
          <p:nvPr/>
        </p:nvGraphicFramePr>
        <p:xfrm>
          <a:off x="134006" y="4267118"/>
          <a:ext cx="11923987" cy="879136"/>
        </p:xfrm>
        <a:graphic>
          <a:graphicData uri="http://schemas.openxmlformats.org/drawingml/2006/table">
            <a:tbl>
              <a:tblPr/>
              <a:tblGrid>
                <a:gridCol w="701411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86225236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'x'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'y'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'b'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B4EE721-6509-3944-A4F2-FD50546EF18D}"/>
              </a:ext>
            </a:extLst>
          </p:cNvPr>
          <p:cNvSpPr txBox="1"/>
          <p:nvPr/>
        </p:nvSpPr>
        <p:spPr>
          <a:xfrm>
            <a:off x="70562" y="5306495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low memory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25411-A9C2-F244-89A1-B11B661512A2}"/>
              </a:ext>
            </a:extLst>
          </p:cNvPr>
          <p:cNvSpPr txBox="1"/>
          <p:nvPr/>
        </p:nvSpPr>
        <p:spPr>
          <a:xfrm>
            <a:off x="10880832" y="5377356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high memory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address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6AF91EB0-263F-D940-9E49-BE8BF193A035}"/>
              </a:ext>
            </a:extLst>
          </p:cNvPr>
          <p:cNvGraphicFramePr>
            <a:graphicFrameLocks noGrp="1"/>
          </p:cNvGraphicFramePr>
          <p:nvPr/>
        </p:nvGraphicFramePr>
        <p:xfrm>
          <a:off x="162910" y="5738203"/>
          <a:ext cx="11923987" cy="879136"/>
        </p:xfrm>
        <a:graphic>
          <a:graphicData uri="http://schemas.openxmlformats.org/drawingml/2006/table">
            <a:tbl>
              <a:tblPr/>
              <a:tblGrid>
                <a:gridCol w="701411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86225236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Up Arrow 14">
            <a:extLst>
              <a:ext uri="{FF2B5EF4-FFF2-40B4-BE49-F238E27FC236}">
                <a16:creationId xmlns:a16="http://schemas.microsoft.com/office/drawing/2014/main" id="{DEC4D4B4-012A-DE47-A87C-E964FCA227DD}"/>
              </a:ext>
            </a:extLst>
          </p:cNvPr>
          <p:cNvSpPr/>
          <p:nvPr/>
        </p:nvSpPr>
        <p:spPr>
          <a:xfrm>
            <a:off x="11676993" y="5205127"/>
            <a:ext cx="115614" cy="2027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5C1E0E7-A6DC-DF43-BAD7-18A6ED35836B}"/>
              </a:ext>
            </a:extLst>
          </p:cNvPr>
          <p:cNvSpPr/>
          <p:nvPr/>
        </p:nvSpPr>
        <p:spPr>
          <a:xfrm>
            <a:off x="366662" y="5165878"/>
            <a:ext cx="115614" cy="2027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B8D01E-6AA5-FA4C-966A-6B8D27EC7C8A}"/>
              </a:ext>
            </a:extLst>
          </p:cNvPr>
          <p:cNvSpPr txBox="1"/>
          <p:nvPr/>
        </p:nvSpPr>
        <p:spPr>
          <a:xfrm>
            <a:off x="4600304" y="516587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</a:t>
            </a:r>
            <a:r>
              <a:rPr lang="en-US" dirty="0" err="1"/>
              <a:t>strcpy</a:t>
            </a:r>
            <a:r>
              <a:rPr lang="en-US" dirty="0"/>
              <a:t>() overflow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F4AF4-BC8A-B04C-AB5B-1D01DE0F6B04}"/>
              </a:ext>
            </a:extLst>
          </p:cNvPr>
          <p:cNvSpPr txBox="1"/>
          <p:nvPr/>
        </p:nvSpPr>
        <p:spPr>
          <a:xfrm>
            <a:off x="4587766" y="656811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</a:t>
            </a:r>
            <a:r>
              <a:rPr lang="en-US" dirty="0" err="1"/>
              <a:t>strcpy</a:t>
            </a:r>
            <a:r>
              <a:rPr lang="en-US" dirty="0"/>
              <a:t>() overflow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9062C8-45AD-2948-99D6-38F6FA0B7C6C}"/>
              </a:ext>
            </a:extLst>
          </p:cNvPr>
          <p:cNvSpPr/>
          <p:nvPr/>
        </p:nvSpPr>
        <p:spPr bwMode="auto">
          <a:xfrm>
            <a:off x="8045791" y="1569469"/>
            <a:ext cx="2440871" cy="248179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s2: after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s1: before</a:t>
            </a:r>
          </a:p>
          <a:p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s2: after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 hello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s1: 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BEDF0-0E37-444B-9A6A-C9557C8F95C5}"/>
              </a:ext>
            </a:extLst>
          </p:cNvPr>
          <p:cNvSpPr txBox="1"/>
          <p:nvPr/>
        </p:nvSpPr>
        <p:spPr>
          <a:xfrm>
            <a:off x="4147430" y="1277081"/>
            <a:ext cx="249972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these are mutable arrays, not literals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E4F65C-199C-3149-BC99-3EB6583BDC86}"/>
              </a:ext>
            </a:extLst>
          </p:cNvPr>
          <p:cNvSpPr txBox="1"/>
          <p:nvPr/>
        </p:nvSpPr>
        <p:spPr>
          <a:xfrm>
            <a:off x="8530523" y="807587"/>
            <a:ext cx="307638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compile on pi-cluster with</a:t>
            </a:r>
          </a:p>
          <a:p>
            <a:r>
              <a:rPr lang="en-US" dirty="0" err="1">
                <a:solidFill>
                  <a:srgbClr val="0070C0"/>
                </a:solidFill>
              </a:rPr>
              <a:t>gcc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test.c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7A17E5-C274-7548-8C75-408286AF5A1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2198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CF512-9C42-CF4B-B66C-DBEB567CA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449" y="782101"/>
            <a:ext cx="8398041" cy="56685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Heap: “pool” of memory that is available to a program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Managed by C runtime library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linked to your code</a:t>
            </a:r>
            <a:r>
              <a:rPr lang="en-US" sz="2200" dirty="0"/>
              <a:t>; </a:t>
            </a:r>
            <a:r>
              <a:rPr lang="en-US" sz="2200" b="1" dirty="0"/>
              <a:t> not managed by the OS</a:t>
            </a:r>
          </a:p>
          <a:p>
            <a:r>
              <a:rPr lang="en-US" sz="2200" dirty="0"/>
              <a:t>Heap memory is </a:t>
            </a:r>
            <a:r>
              <a:rPr lang="en-US" sz="2200" b="1" dirty="0"/>
              <a:t>dynamically </a:t>
            </a:r>
            <a:r>
              <a:rPr lang="en-US" sz="2200" i="1" dirty="0">
                <a:solidFill>
                  <a:srgbClr val="F3753F"/>
                </a:solidFill>
              </a:rPr>
              <a:t>"borrowed"</a:t>
            </a:r>
            <a:r>
              <a:rPr lang="en-US" sz="2200" i="1" dirty="0"/>
              <a:t>  or "</a:t>
            </a:r>
            <a:r>
              <a:rPr lang="en-US" sz="2200" i="1" dirty="0">
                <a:solidFill>
                  <a:srgbClr val="FF0000"/>
                </a:solidFill>
              </a:rPr>
              <a:t>allocated"</a:t>
            </a:r>
            <a:r>
              <a:rPr lang="en-US" sz="2200" i="1" dirty="0"/>
              <a:t> </a:t>
            </a:r>
            <a:r>
              <a:rPr lang="en-US" sz="2200" dirty="0"/>
              <a:t>by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calling a library </a:t>
            </a:r>
            <a:r>
              <a:rPr lang="en-US" sz="2200" dirty="0"/>
              <a:t>function</a:t>
            </a:r>
          </a:p>
          <a:p>
            <a:r>
              <a:rPr lang="en-US" sz="2200" dirty="0"/>
              <a:t>When heap memory is no longer needed, it is </a:t>
            </a:r>
            <a:r>
              <a:rPr lang="en-US" sz="2200" i="1" dirty="0">
                <a:solidFill>
                  <a:srgbClr val="2C895B"/>
                </a:solidFill>
              </a:rPr>
              <a:t>"returned" </a:t>
            </a:r>
            <a:r>
              <a:rPr lang="en-US" sz="2200" i="1" dirty="0"/>
              <a:t>or </a:t>
            </a:r>
            <a:r>
              <a:rPr lang="en-US" sz="2200" i="1" dirty="0">
                <a:solidFill>
                  <a:srgbClr val="FF0000"/>
                </a:solidFill>
              </a:rPr>
              <a:t>deallocated</a:t>
            </a:r>
            <a:r>
              <a:rPr lang="en-US" sz="2200" i="1" dirty="0"/>
              <a:t>  for </a:t>
            </a:r>
            <a:r>
              <a:rPr lang="en-US" sz="2200" b="1" dirty="0">
                <a:solidFill>
                  <a:srgbClr val="2C895B"/>
                </a:solidFill>
              </a:rPr>
              <a:t>reuse</a:t>
            </a: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Heap memory has a lifetime from allocation until it is deallocated</a:t>
            </a:r>
          </a:p>
          <a:p>
            <a:pPr lvl="1"/>
            <a:r>
              <a:rPr lang="en-US" sz="2200" dirty="0">
                <a:solidFill>
                  <a:schemeClr val="accent3"/>
                </a:solidFill>
              </a:rPr>
              <a:t>Lifetime is independent of the scope it is allocated in </a:t>
            </a:r>
            <a:r>
              <a:rPr lang="en-US" sz="2200" dirty="0"/>
              <a:t>(it is like a static variable)</a:t>
            </a:r>
          </a:p>
          <a:p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too much memory has already been allocated</a:t>
            </a:r>
            <a:r>
              <a:rPr lang="en-US" sz="2200" dirty="0"/>
              <a:t>, the library will attempt to borrow additional memory from the OS and will fail, returning a 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079BB-F530-1A4F-A394-ACBB62E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054597" cy="533536"/>
          </a:xfrm>
        </p:spPr>
        <p:txBody>
          <a:bodyPr/>
          <a:lstStyle/>
          <a:p>
            <a:r>
              <a:rPr lang="en-US" dirty="0"/>
              <a:t>The Heap Memory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5FA8-A793-2745-9331-1093F4325F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7AC507-4D02-B24A-8224-FEB908BE2B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60391" y="572659"/>
            <a:ext cx="2526189" cy="5969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4BCCC-0DFE-BF47-B497-687C251EEF70}"/>
              </a:ext>
            </a:extLst>
          </p:cNvPr>
          <p:cNvSpPr/>
          <p:nvPr/>
        </p:nvSpPr>
        <p:spPr bwMode="auto">
          <a:xfrm>
            <a:off x="9160391" y="520299"/>
            <a:ext cx="2526189" cy="523604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3D96C-7625-CC45-96D0-8721DDB2E0DC}"/>
              </a:ext>
            </a:extLst>
          </p:cNvPr>
          <p:cNvSpPr/>
          <p:nvPr/>
        </p:nvSpPr>
        <p:spPr bwMode="auto">
          <a:xfrm>
            <a:off x="9157612" y="1410426"/>
            <a:ext cx="2526189" cy="523604"/>
          </a:xfrm>
          <a:prstGeom prst="rect">
            <a:avLst/>
          </a:prstGeom>
          <a:solidFill>
            <a:srgbClr val="FFCA8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3511C-E24C-8244-82B2-42E0FA601F8B}"/>
              </a:ext>
            </a:extLst>
          </p:cNvPr>
          <p:cNvSpPr/>
          <p:nvPr/>
        </p:nvSpPr>
        <p:spPr bwMode="auto">
          <a:xfrm>
            <a:off x="9157611" y="3531023"/>
            <a:ext cx="2526189" cy="523604"/>
          </a:xfrm>
          <a:prstGeom prst="rect">
            <a:avLst/>
          </a:prstGeom>
          <a:solidFill>
            <a:srgbClr val="ED917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B2A0C-DFAD-B04B-AACD-69692E96F138}"/>
              </a:ext>
            </a:extLst>
          </p:cNvPr>
          <p:cNvSpPr/>
          <p:nvPr/>
        </p:nvSpPr>
        <p:spPr bwMode="auto">
          <a:xfrm>
            <a:off x="9157611" y="4195276"/>
            <a:ext cx="2526189" cy="337950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F3D583-F61C-6648-9A25-B9253D0097BE}"/>
              </a:ext>
            </a:extLst>
          </p:cNvPr>
          <p:cNvSpPr/>
          <p:nvPr/>
        </p:nvSpPr>
        <p:spPr bwMode="auto">
          <a:xfrm>
            <a:off x="9160391" y="4937823"/>
            <a:ext cx="2526189" cy="471244"/>
          </a:xfrm>
          <a:prstGeom prst="rect">
            <a:avLst/>
          </a:prstGeom>
          <a:solidFill>
            <a:srgbClr val="FFFFB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Data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C138B7-F967-BF48-B931-701446DE4DF6}"/>
              </a:ext>
            </a:extLst>
          </p:cNvPr>
          <p:cNvCxnSpPr/>
          <p:nvPr/>
        </p:nvCxnSpPr>
        <p:spPr bwMode="auto">
          <a:xfrm>
            <a:off x="10420706" y="193403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5A6381-9906-E945-B119-A7967C3D120F}"/>
              </a:ext>
            </a:extLst>
          </p:cNvPr>
          <p:cNvCxnSpPr/>
          <p:nvPr/>
        </p:nvCxnSpPr>
        <p:spPr bwMode="auto">
          <a:xfrm>
            <a:off x="10420705" y="311214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78932-D779-8943-AECD-B6D1F864068E}"/>
              </a:ext>
            </a:extLst>
          </p:cNvPr>
          <p:cNvSpPr/>
          <p:nvPr/>
        </p:nvSpPr>
        <p:spPr bwMode="auto">
          <a:xfrm>
            <a:off x="9160389" y="5409067"/>
            <a:ext cx="2526189" cy="1132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Text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47600-92DD-7F4D-B4F8-661726146477}"/>
              </a:ext>
            </a:extLst>
          </p:cNvPr>
          <p:cNvSpPr/>
          <p:nvPr/>
        </p:nvSpPr>
        <p:spPr bwMode="auto">
          <a:xfrm>
            <a:off x="9157611" y="4533226"/>
            <a:ext cx="2526189" cy="33795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59371C-06DA-2641-9677-FCE3121F5EC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2857" y="598276"/>
            <a:ext cx="6184120" cy="17840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++ -- pre and post increment combined with pointers can </a:t>
            </a:r>
            <a:r>
              <a:rPr lang="en-US" dirty="0">
                <a:solidFill>
                  <a:schemeClr val="accent1"/>
                </a:solidFill>
              </a:rPr>
              <a:t>create code that is complex, hard to read and difficult to maintain</a:t>
            </a:r>
          </a:p>
          <a:p>
            <a:r>
              <a:rPr lang="en-US" dirty="0"/>
              <a:t>Use () to help readability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C Precedence and Pointers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598EA-BF69-A247-9A1A-5575703AA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66" y="99467"/>
            <a:ext cx="4936735" cy="6659066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E0F86DF-E3AB-114C-B214-F982A94010C5}"/>
              </a:ext>
            </a:extLst>
          </p:cNvPr>
          <p:cNvSpPr/>
          <p:nvPr/>
        </p:nvSpPr>
        <p:spPr>
          <a:xfrm>
            <a:off x="6679406" y="289702"/>
            <a:ext cx="400360" cy="20574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3C391-A6F9-91BA-3ECC-B16CEA41A99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930D0C-62CD-54BA-0746-13E9A93372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6299076"/>
              </p:ext>
            </p:extLst>
          </p:nvPr>
        </p:nvGraphicFramePr>
        <p:xfrm>
          <a:off x="76428" y="2478458"/>
          <a:ext cx="6941153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5207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43883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597110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Parentheses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 </a:t>
                      </a: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to next element</a:t>
                      </a:r>
                    </a:p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 is higher than 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first to the next element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the incremented pointer points at</a:t>
                      </a:r>
                    </a:p>
                    <a:p>
                      <a:endParaRPr lang="en-US" sz="1600" b="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89-1547-F246-99F1-83D12D40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4" y="190290"/>
            <a:ext cx="10515600" cy="306099"/>
          </a:xfrm>
        </p:spPr>
        <p:txBody>
          <a:bodyPr/>
          <a:lstStyle/>
          <a:p>
            <a:r>
              <a:rPr lang="en-US" dirty="0"/>
              <a:t>Heap Dynamic Memory Allocation Library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9790EA1-7D2A-F74F-8A51-8D107E3C11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13164" y="574766"/>
          <a:ext cx="9765671" cy="28300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359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4616101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  <a:gridCol w="2341211">
                  <a:extLst>
                    <a:ext uri="{9D8B030D-6E8A-4147-A177-3AD203B41FA5}">
                      <a16:colId xmlns:a16="http://schemas.microsoft.com/office/drawing/2014/main" val="2489619946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stdlib.h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Clears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0099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*malloc(…)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22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nmemb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free(...)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818F791-E654-DB4A-BFCE-181B6670209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27961" y="3575655"/>
            <a:ext cx="11599817" cy="283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means these library functions return a pointer to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generic (untyped) memory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Be careful with void * pointers and pointer math as void * points at untyped memory (not allowed in C, but allowed in </a:t>
            </a:r>
            <a:r>
              <a:rPr lang="en-US" sz="2000" dirty="0" err="1">
                <a:solidFill>
                  <a:schemeClr val="accent2"/>
                </a:solidFill>
                <a:cs typeface="Courier New" panose="02070309020205020404" pitchFamily="49" charset="0"/>
              </a:rPr>
              <a:t>gcc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). The assignment to a typed pointer 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"converts"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it from a void *</a:t>
            </a:r>
          </a:p>
          <a:p>
            <a:r>
              <a:rPr lang="en-US" sz="2000" b="1" dirty="0" err="1">
                <a:solidFill>
                  <a:schemeClr val="accent2"/>
                </a:solidFill>
              </a:rPr>
              <a:t>size_t</a:t>
            </a:r>
            <a:r>
              <a:rPr lang="en-US" sz="2000" b="1" dirty="0">
                <a:solidFill>
                  <a:schemeClr val="accent2"/>
                </a:solidFill>
              </a:rPr>
              <a:t> is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>
                <a:solidFill>
                  <a:srgbClr val="0070C0"/>
                </a:solidFill>
              </a:rPr>
              <a:t>unsigned integer data type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the result of a </a:t>
            </a:r>
            <a:r>
              <a:rPr lang="en-US" sz="2000" dirty="0" err="1">
                <a:solidFill>
                  <a:srgbClr val="2C895B"/>
                </a:solidFill>
              </a:rPr>
              <a:t>sizeof</a:t>
            </a:r>
            <a:r>
              <a:rPr lang="en-US" sz="2000" dirty="0">
                <a:solidFill>
                  <a:srgbClr val="2C895B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operator 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please read: % man 3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FB66-BEC8-1048-B298-DD576217FA6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6A91D-3E50-1F4A-8939-7E87CD29E296}"/>
              </a:ext>
            </a:extLst>
          </p:cNvPr>
          <p:cNvSpPr/>
          <p:nvPr/>
        </p:nvSpPr>
        <p:spPr bwMode="auto">
          <a:xfrm>
            <a:off x="549125" y="5258128"/>
            <a:ext cx="10171328" cy="4406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100);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 array of 100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5393" y="55468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any pointer type on assignment to a pointer variable</a:t>
            </a:r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26135" y="3041239"/>
            <a:ext cx="919089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		// need this for malloc()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if ((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calling function must free memory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303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5393" y="55468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any pointer type on assignment to a pointer variable</a:t>
            </a:r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26135" y="3041239"/>
            <a:ext cx="919089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		// need this for malloc()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if ((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calling function must free memory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2613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66E0-2279-2242-A469-0B44C70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8640"/>
          </a:xfrm>
        </p:spPr>
        <p:txBody>
          <a:bodyPr/>
          <a:lstStyle/>
          <a:p>
            <a:r>
              <a:rPr lang="en-US" dirty="0"/>
              <a:t>Using and Freeing Heap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BB1-784F-A744-ADDF-15F8BD3C74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548640"/>
            <a:ext cx="11466802" cy="30122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*p)</a:t>
            </a:r>
          </a:p>
          <a:p>
            <a:pPr lvl="1"/>
            <a:r>
              <a:rPr lang="en-US" sz="2200" dirty="0"/>
              <a:t>Deallocates the </a:t>
            </a:r>
            <a:r>
              <a:rPr lang="en-US" sz="2200" dirty="0">
                <a:solidFill>
                  <a:schemeClr val="accent1"/>
                </a:solidFill>
              </a:rPr>
              <a:t>whole block pointed to by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to the pool of available memory</a:t>
            </a:r>
          </a:p>
          <a:p>
            <a:pPr lvl="1"/>
            <a:r>
              <a:rPr lang="en-US" sz="2200" dirty="0"/>
              <a:t>Freed memory is used in future allocation (</a:t>
            </a:r>
            <a:r>
              <a:rPr lang="en-US" sz="2200" dirty="0">
                <a:solidFill>
                  <a:srgbClr val="FF0000"/>
                </a:solidFill>
              </a:rPr>
              <a:t>expect the contents to change after freed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Pointer 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must be the same address as </a:t>
            </a:r>
            <a:r>
              <a:rPr lang="en-US" sz="2200" i="1" dirty="0">
                <a:solidFill>
                  <a:srgbClr val="FF0000"/>
                </a:solidFill>
              </a:rPr>
              <a:t>originally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returned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by one of the heap allocation routines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200" dirty="0"/>
          </a:p>
          <a:p>
            <a:pPr lvl="1"/>
            <a:r>
              <a:rPr lang="en-US" sz="2200" dirty="0"/>
              <a:t>Pointer argument to free() is not changed by the call to free()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Defensive programming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3753F"/>
                </a:solidFill>
              </a:rPr>
              <a:t>set the pointer to NULL </a:t>
            </a:r>
            <a:r>
              <a:rPr lang="en-US" sz="2400" dirty="0">
                <a:solidFill>
                  <a:schemeClr val="accent1"/>
                </a:solidFill>
              </a:rPr>
              <a:t>after passing it to free()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E4DD-8A0B-EB47-B500-9EBDBAB94A9E}"/>
              </a:ext>
            </a:extLst>
          </p:cNvPr>
          <p:cNvSpPr/>
          <p:nvPr/>
        </p:nvSpPr>
        <p:spPr bwMode="auto">
          <a:xfrm>
            <a:off x="834887" y="3560886"/>
            <a:ext cx="10769738" cy="326207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#define COLCNT 1024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(COLCNT);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lose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!, NULL check not shown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COLCNT;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 = 'a';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fill each array element with 'a'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memory to the heap</a:t>
            </a:r>
          </a:p>
          <a:p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2DE3-F422-354E-996B-826D5253BAF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2072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4" y="141110"/>
            <a:ext cx="10515600" cy="494510"/>
          </a:xfrm>
        </p:spPr>
        <p:txBody>
          <a:bodyPr/>
          <a:lstStyle/>
          <a:p>
            <a:r>
              <a:rPr lang="en-US" dirty="0"/>
              <a:t>Heap Memory "Leaks"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3765" y="978321"/>
            <a:ext cx="11674014" cy="52883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memory leak </a:t>
            </a:r>
            <a:r>
              <a:rPr lang="en-US" dirty="0"/>
              <a:t>is when you </a:t>
            </a:r>
            <a:r>
              <a:rPr lang="en-US" b="1" dirty="0">
                <a:solidFill>
                  <a:schemeClr val="accent1"/>
                </a:solidFill>
              </a:rPr>
              <a:t>allocate memory </a:t>
            </a:r>
            <a:r>
              <a:rPr lang="en-US" dirty="0">
                <a:solidFill>
                  <a:schemeClr val="accent1"/>
                </a:solidFill>
              </a:rPr>
              <a:t>on the heap, </a:t>
            </a:r>
            <a:r>
              <a:rPr lang="en-US" b="1" dirty="0">
                <a:solidFill>
                  <a:schemeClr val="accent1"/>
                </a:solidFill>
              </a:rPr>
              <a:t>but never free it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Best practice: </a:t>
            </a:r>
            <a:r>
              <a:rPr lang="en-US" dirty="0"/>
              <a:t>free up memory </a:t>
            </a:r>
            <a:r>
              <a:rPr lang="en-US" dirty="0">
                <a:solidFill>
                  <a:srgbClr val="0070C0"/>
                </a:solidFill>
              </a:rPr>
              <a:t>you allocated </a:t>
            </a:r>
            <a:r>
              <a:rPr lang="en-US" dirty="0"/>
              <a:t>when you no longer need it</a:t>
            </a:r>
          </a:p>
          <a:p>
            <a:pPr lvl="1"/>
            <a:r>
              <a:rPr lang="en-US" dirty="0"/>
              <a:t> If you keep allocating memory, you may run out of memory in the heap!</a:t>
            </a:r>
          </a:p>
          <a:p>
            <a:r>
              <a:rPr lang="en-US" dirty="0">
                <a:solidFill>
                  <a:srgbClr val="0070C0"/>
                </a:solidFill>
              </a:rPr>
              <a:t>Memory leaks </a:t>
            </a:r>
            <a:r>
              <a:rPr lang="en-US" dirty="0"/>
              <a:t>may cause </a:t>
            </a:r>
            <a:r>
              <a:rPr lang="en-US" dirty="0">
                <a:solidFill>
                  <a:srgbClr val="C00000"/>
                </a:solidFill>
              </a:rPr>
              <a:t>long running programs to fault </a:t>
            </a:r>
            <a:r>
              <a:rPr lang="en-US" dirty="0"/>
              <a:t>when they </a:t>
            </a:r>
            <a:r>
              <a:rPr lang="en-US" dirty="0">
                <a:solidFill>
                  <a:srgbClr val="F3753F"/>
                </a:solidFill>
              </a:rPr>
              <a:t>exhaust OS memory limits</a:t>
            </a:r>
          </a:p>
          <a:p>
            <a:r>
              <a:rPr lang="en-US" dirty="0" err="1">
                <a:solidFill>
                  <a:srgbClr val="F37440"/>
                </a:solidFill>
              </a:rPr>
              <a:t>Valgrind</a:t>
            </a:r>
            <a:r>
              <a:rPr lang="en-US" dirty="0"/>
              <a:t> is a tool for finding memory leaks (not pre-installed in all </a:t>
            </a:r>
            <a:r>
              <a:rPr lang="en-US" dirty="0" err="1"/>
              <a:t>linux</a:t>
            </a:r>
            <a:r>
              <a:rPr lang="en-US" dirty="0"/>
              <a:t> distributions though!)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410969" y="1532190"/>
            <a:ext cx="937005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leaky_memory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*bytes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code that never deallocates the memory */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480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816" y="1025696"/>
            <a:ext cx="4834340" cy="1045314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– Finding Buffer Overflows and Memory leaks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52188" y="324911"/>
            <a:ext cx="7138628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1 #define SZ 50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2 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3 int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4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5    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6     if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malloc(SZ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 == NULL)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7         return EXIT_FAILURE;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*(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SZ) = 'A';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9    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DCCD9A-E9A7-261C-FB2A-D6A5883C8BB5}"/>
              </a:ext>
            </a:extLst>
          </p:cNvPr>
          <p:cNvSpPr/>
          <p:nvPr/>
        </p:nvSpPr>
        <p:spPr bwMode="auto">
          <a:xfrm>
            <a:off x="268224" y="3429000"/>
            <a:ext cx="816864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-q --leak-check=full --leak-resolution=med -s ./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valgexample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write of size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0x10444: main (valg.c:8)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Address 0x49d305a is 0 bytes after a block of size 50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alloc'd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bytes in 1 blocks are definitely lost in loss record 1 of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SUMMARY: 2 errors from 2 contexts (suppressed: 0 from 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50962-C62B-377F-9723-94755E1A57C1}"/>
              </a:ext>
            </a:extLst>
          </p:cNvPr>
          <p:cNvGrpSpPr/>
          <p:nvPr/>
        </p:nvGrpSpPr>
        <p:grpSpPr>
          <a:xfrm>
            <a:off x="4781264" y="3670256"/>
            <a:ext cx="6820966" cy="646331"/>
            <a:chOff x="-2240953" y="3960458"/>
            <a:chExt cx="682096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3F8FD-3374-CF96-3647-2CDB2B085713}"/>
                </a:ext>
              </a:extLst>
            </p:cNvPr>
            <p:cNvSpPr txBox="1"/>
            <p:nvPr/>
          </p:nvSpPr>
          <p:spPr>
            <a:xfrm>
              <a:off x="1740194" y="3960458"/>
              <a:ext cx="28398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Writing outside of allocated buffer space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E75ED-5791-C0AC-787E-5EA4B10ABA7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2240953" y="4283624"/>
              <a:ext cx="3981147" cy="13525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2229B0-494D-8C68-7401-6AD11F91199F}"/>
              </a:ext>
            </a:extLst>
          </p:cNvPr>
          <p:cNvGrpSpPr/>
          <p:nvPr/>
        </p:nvGrpSpPr>
        <p:grpSpPr>
          <a:xfrm>
            <a:off x="8213132" y="5115287"/>
            <a:ext cx="3210772" cy="369332"/>
            <a:chOff x="-2219568" y="4194736"/>
            <a:chExt cx="32107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925DA-4DD7-A23C-52F7-9C7DF8F77680}"/>
                </a:ext>
              </a:extLst>
            </p:cNvPr>
            <p:cNvSpPr txBox="1"/>
            <p:nvPr/>
          </p:nvSpPr>
          <p:spPr>
            <a:xfrm>
              <a:off x="-1044659" y="4194736"/>
              <a:ext cx="20358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Memory not freed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5067A1-6676-80D1-E4BA-E381B6EC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19568" y="4379402"/>
              <a:ext cx="1098557" cy="8909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9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0" y="254724"/>
            <a:ext cx="10515600" cy="547191"/>
          </a:xfrm>
        </p:spPr>
        <p:txBody>
          <a:bodyPr/>
          <a:lstStyle/>
          <a:p>
            <a:r>
              <a:rPr lang="en-US" dirty="0"/>
              <a:t>More Dangling Pointers: Reusing "freed"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1898" y="997639"/>
            <a:ext cx="11623542" cy="53320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a pointer points to a memory location that is no longer “valid”</a:t>
            </a:r>
          </a:p>
          <a:p>
            <a:r>
              <a:rPr lang="en-US" sz="2200" dirty="0"/>
              <a:t>Really hard to debug as the use of the return pointers may not generate a seg fault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  <a:cs typeface="Consolas" panose="020B0609020204030204" pitchFamily="49" charset="0"/>
              </a:rPr>
              <a:t>type code </a:t>
            </a:r>
            <a:r>
              <a:rPr lang="en-US" sz="2200" dirty="0"/>
              <a:t>often causes the allocators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/>
              <a:t>and friends) to </a:t>
            </a:r>
            <a:r>
              <a:rPr lang="en-US" sz="2200" b="1" dirty="0">
                <a:solidFill>
                  <a:srgbClr val="0070C0"/>
                </a:solidFill>
              </a:rPr>
              <a:t>seg fault</a:t>
            </a:r>
          </a:p>
          <a:p>
            <a:pPr lvl="1"/>
            <a:r>
              <a:rPr lang="en-US" sz="2200" dirty="0"/>
              <a:t>Because it corrupts data structures the heap code uses to manage the memory pool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012969" y="2194898"/>
            <a:ext cx="7039591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*buff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(*buff));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free(buff);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buff;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CEA7D-F7E9-674A-BDE0-8A60A5250B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741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C5B9-0D51-CE1C-4465-21E266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(): Allocate Space and Copy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11A4-B8AF-F42D-686D-F1FF83C54F39}"/>
              </a:ext>
            </a:extLst>
          </p:cNvPr>
          <p:cNvSpPr txBox="1"/>
          <p:nvPr/>
        </p:nvSpPr>
        <p:spPr>
          <a:xfrm>
            <a:off x="1288110" y="1523059"/>
            <a:ext cx="10034547" cy="3862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chemeClr val="tx2"/>
                </a:solidFill>
              </a:rPr>
              <a:t> is a function that returns a </a:t>
            </a:r>
            <a:r>
              <a:rPr lang="en-US" sz="2400" b="1" dirty="0">
                <a:solidFill>
                  <a:schemeClr val="tx2"/>
                </a:solidFill>
              </a:rPr>
              <a:t>null-terminated</a:t>
            </a:r>
            <a:r>
              <a:rPr lang="en-US" sz="2400" dirty="0">
                <a:solidFill>
                  <a:schemeClr val="tx2"/>
                </a:solidFill>
              </a:rPr>
              <a:t>, heap-allocated string copy of the provided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Alternative: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chemeClr val="tx2"/>
                </a:solidFill>
              </a:rPr>
              <a:t> and copy the string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*str =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*str =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free(str);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NULL;</a:t>
            </a:r>
          </a:p>
        </p:txBody>
      </p:sp>
    </p:spTree>
    <p:extLst>
      <p:ext uri="{BB962C8B-B14F-4D97-AF65-F5344CB8AC3E}">
        <p14:creationId xmlns:p14="http://schemas.microsoft.com/office/powerpoint/2010/main" val="3774082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6FD5-965D-9540-9674-F38F9A95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76967"/>
            <a:ext cx="10515600" cy="49485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C5D-9D8C-AC41-8BD9-65A684591F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305" y="565496"/>
            <a:ext cx="11363426" cy="618133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variant 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/>
              <a:t>but </a:t>
            </a:r>
            <a:r>
              <a:rPr lang="en-US" sz="2200" dirty="0">
                <a:solidFill>
                  <a:srgbClr val="0070C0"/>
                </a:solidFill>
              </a:rPr>
              <a:t>zeros out </a:t>
            </a:r>
            <a:r>
              <a:rPr lang="en-US" sz="2200" dirty="0"/>
              <a:t>every byte of memory </a:t>
            </a:r>
            <a:r>
              <a:rPr lang="en-US" sz="2200" dirty="0">
                <a:solidFill>
                  <a:srgbClr val="0070C0"/>
                </a:solidFill>
              </a:rPr>
              <a:t>before</a:t>
            </a:r>
            <a:r>
              <a:rPr lang="en-US" sz="2200" dirty="0"/>
              <a:t> returning a pointer to it </a:t>
            </a:r>
            <a:r>
              <a:rPr lang="en-US" sz="2200" dirty="0">
                <a:solidFill>
                  <a:srgbClr val="FF0000"/>
                </a:solidFill>
              </a:rPr>
              <a:t>(so this has a runtime cost!)</a:t>
            </a:r>
            <a:endParaRPr lang="en-US" sz="2200" b="1" dirty="0">
              <a:solidFill>
                <a:srgbClr val="FF0000"/>
              </a:solidFill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First parameter </a:t>
            </a:r>
            <a:r>
              <a:rPr lang="en-US" sz="2200" dirty="0"/>
              <a:t>is the number of elements you would like to allocate space for</a:t>
            </a:r>
          </a:p>
          <a:p>
            <a:pPr lvl="1"/>
            <a:r>
              <a:rPr lang="en-US" sz="2200" dirty="0">
                <a:solidFill>
                  <a:srgbClr val="00B050"/>
                </a:solidFill>
              </a:rPr>
              <a:t>Second parameter </a:t>
            </a:r>
            <a:r>
              <a:rPr lang="en-US" sz="2200" dirty="0"/>
              <a:t>is the size of each element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r>
              <a:rPr lang="en-US" sz="2200" dirty="0"/>
              <a:t>Originally designed to allocate arrays but works for any memory allocation  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multiplies the two parameters together for the total size</a:t>
            </a:r>
          </a:p>
          <a:p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is more expensive at runtime </a:t>
            </a:r>
            <a:r>
              <a:rPr lang="en-US" sz="2200" dirty="0"/>
              <a:t>(uses both </a:t>
            </a:r>
            <a:r>
              <a:rPr lang="en-US" sz="2200" dirty="0" err="1"/>
              <a:t>cpu</a:t>
            </a:r>
            <a:r>
              <a:rPr lang="en-US" sz="2200" dirty="0"/>
              <a:t> and memory bandwidth) than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sz="2200" dirty="0"/>
              <a:t>because it must zero out memory it allocates at runtime</a:t>
            </a:r>
          </a:p>
          <a:p>
            <a:r>
              <a:rPr lang="en-US" sz="2200" dirty="0">
                <a:solidFill>
                  <a:schemeClr val="tx2"/>
                </a:solidFill>
              </a:rPr>
              <a:t>Use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2C895B"/>
                </a:solidFill>
              </a:rPr>
              <a:t>only when you need the buffer</a:t>
            </a:r>
            <a:r>
              <a:rPr lang="en-US" sz="2200" dirty="0">
                <a:solidFill>
                  <a:schemeClr val="tx2"/>
                </a:solidFill>
              </a:rPr>
              <a:t> to be </a:t>
            </a:r>
            <a:r>
              <a:rPr lang="en-US" sz="2200" dirty="0">
                <a:solidFill>
                  <a:srgbClr val="0070C0"/>
                </a:solidFill>
              </a:rPr>
              <a:t>zero filled </a:t>
            </a:r>
            <a:r>
              <a:rPr lang="en-US" sz="2200" dirty="0">
                <a:solidFill>
                  <a:srgbClr val="FF0000"/>
                </a:solidFill>
              </a:rPr>
              <a:t>prior to FIRST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7857D3-92C2-3E48-8A18-05781EAFB13E}"/>
              </a:ext>
            </a:extLst>
          </p:cNvPr>
          <p:cNvSpPr/>
          <p:nvPr/>
        </p:nvSpPr>
        <p:spPr bwMode="auto">
          <a:xfrm>
            <a:off x="1949956" y="2851596"/>
            <a:ext cx="7991087" cy="149692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10-element array of pointers to char, zero filled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the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6DE-49F7-9746-BAB7-2A6108CBB7F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021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70200-CF49-32FD-B83A-C5198C78D6C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8C6296-9637-5FDE-4CE7-C4ADA35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9044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Example of a hard-to-understand pointer statement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D28738-068D-B54D-9EA8-2F51F1A8712D}"/>
              </a:ext>
            </a:extLst>
          </p:cNvPr>
          <p:cNvSpPr/>
          <p:nvPr/>
        </p:nvSpPr>
        <p:spPr bwMode="auto">
          <a:xfrm>
            <a:off x="372857" y="1115145"/>
            <a:ext cx="5210240" cy="98141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array[] = {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7, 9, 11, 13};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array;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88EEF88-4552-184C-BC83-73D74ACA987D}"/>
              </a:ext>
            </a:extLst>
          </p:cNvPr>
          <p:cNvSpPr/>
          <p:nvPr/>
        </p:nvSpPr>
        <p:spPr bwMode="auto">
          <a:xfrm>
            <a:off x="750350" y="2940960"/>
            <a:ext cx="4455253" cy="48233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yuck!!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49FCF0-65BF-F74C-B6FD-507227BC6F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E29AE7-9CB0-C91D-7F1A-24A8280FEB16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680756" y="994089"/>
          <a:ext cx="6247022" cy="27526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2371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23831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186335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Alternate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object that p points at; then increment pointer p to next 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6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object that p points at; then 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Increment pointer p first to the next element; 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object that the incremented pointer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2A4C51F-2828-ABE9-013C-2136D99483DF}"/>
              </a:ext>
            </a:extLst>
          </p:cNvPr>
          <p:cNvSpPr txBox="1"/>
          <p:nvPr/>
        </p:nvSpPr>
        <p:spPr>
          <a:xfrm>
            <a:off x="1377471" y="4530840"/>
            <a:ext cx="7656263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Same as the one line above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  // x =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3;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//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)++ is array[0]= 2 + 1;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 +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 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&amp;array[1] = now points at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1" grpId="0"/>
      <p:bldP spid="17" grpId="0" uiExpand="1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E53F-0339-D049-B857-5DCD78B5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316465" cy="559352"/>
          </a:xfrm>
        </p:spPr>
        <p:txBody>
          <a:bodyPr/>
          <a:lstStyle/>
          <a:p>
            <a:r>
              <a:rPr lang="en-US" dirty="0"/>
              <a:t>Memory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BE9F-E22F-5C46-9566-B73325DFFA5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6218" y="679351"/>
            <a:ext cx="11591560" cy="58828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Since memory addresses are implemented in hardware using binary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</a:t>
            </a:r>
            <a:r>
              <a:rPr lang="en-US" sz="2200" b="1" dirty="0">
                <a:solidFill>
                  <a:srgbClr val="0070C0"/>
                </a:solidFill>
              </a:rPr>
              <a:t> Size (number of byte sized cells)</a:t>
            </a:r>
            <a:r>
              <a:rPr lang="en-US" sz="2200" dirty="0">
                <a:solidFill>
                  <a:srgbClr val="0070C0"/>
                </a:solidFill>
              </a:rPr>
              <a:t> of Memory is </a:t>
            </a:r>
            <a:r>
              <a:rPr lang="en-US" sz="2200" dirty="0">
                <a:solidFill>
                  <a:schemeClr val="tx2"/>
                </a:solidFill>
              </a:rPr>
              <a:t>specified in </a:t>
            </a:r>
            <a:r>
              <a:rPr lang="en-US" sz="2200" b="1" dirty="0">
                <a:solidFill>
                  <a:srgbClr val="0070C0"/>
                </a:solidFill>
              </a:rPr>
              <a:t>powers of 2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Memory size/capacity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bytes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is specified by the</a:t>
            </a:r>
            <a:r>
              <a:rPr lang="en-US" sz="2400" dirty="0"/>
              <a:t> “</a:t>
            </a:r>
            <a:r>
              <a:rPr lang="en-US" sz="2400" dirty="0">
                <a:solidFill>
                  <a:srgbClr val="FF0000"/>
                </a:solidFill>
              </a:rPr>
              <a:t>Number of bits" </a:t>
            </a:r>
            <a:r>
              <a:rPr lang="en-US" sz="2400" dirty="0">
                <a:solidFill>
                  <a:srgbClr val="0070C0"/>
                </a:solidFill>
              </a:rPr>
              <a:t>in an address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32 bits of address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 =</a:t>
            </a:r>
            <a:r>
              <a:rPr lang="en-US" sz="2400" dirty="0">
                <a:solidFill>
                  <a:schemeClr val="tx2"/>
                </a:solidFill>
              </a:rPr>
              <a:t>  4,294,967,296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Address Range is 0 to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– 1 (unsigned)</a:t>
            </a:r>
          </a:p>
          <a:p>
            <a:pPr lvl="3"/>
            <a:endParaRPr lang="en-US" sz="2200" dirty="0">
              <a:solidFill>
                <a:schemeClr val="tx2"/>
              </a:solidFill>
            </a:endParaRPr>
          </a:p>
          <a:p>
            <a:r>
              <a:rPr lang="en-US" sz="2600" dirty="0">
                <a:solidFill>
                  <a:schemeClr val="tx2"/>
                </a:solidFill>
              </a:rPr>
              <a:t>Shorthand notation for address size (Memory Capacity)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KB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sz="2400" dirty="0">
                <a:solidFill>
                  <a:srgbClr val="0070C0"/>
                </a:solidFill>
              </a:rPr>
              <a:t> (K=1024) kilobyte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MB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en-US" sz="2400" dirty="0">
                <a:solidFill>
                  <a:srgbClr val="0070C0"/>
                </a:solidFill>
              </a:rPr>
              <a:t>  megabyte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GB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lang="en-US" sz="2400" dirty="0">
                <a:solidFill>
                  <a:srgbClr val="0070C0"/>
                </a:solidFill>
              </a:rPr>
              <a:t>  gigabyte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  </a:t>
            </a:r>
            <a:r>
              <a:rPr lang="en-US" sz="2400" dirty="0">
                <a:solidFill>
                  <a:srgbClr val="0070C0"/>
                </a:solidFill>
              </a:rPr>
              <a:t>terabyte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  </a:t>
            </a:r>
            <a:r>
              <a:rPr lang="en-US" sz="2400" dirty="0">
                <a:solidFill>
                  <a:srgbClr val="0070C0"/>
                </a:solidFill>
              </a:rPr>
              <a:t>petabyte</a:t>
            </a:r>
            <a:endParaRPr lang="en-US" sz="2400" b="1" baseline="30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0F647-39A6-834B-B222-A4C20216C8C2}"/>
              </a:ext>
            </a:extLst>
          </p:cNvPr>
          <p:cNvSpPr txBox="1"/>
          <p:nvPr/>
        </p:nvSpPr>
        <p:spPr>
          <a:xfrm>
            <a:off x="11796700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0" name="Picture 2" descr="DDR5 vs DDR4 - All the Design Challenges &amp; Advantages - Rambus">
            <a:extLst>
              <a:ext uri="{FF2B5EF4-FFF2-40B4-BE49-F238E27FC236}">
                <a16:creationId xmlns:a16="http://schemas.microsoft.com/office/drawing/2014/main" id="{79275A1A-CD16-4746-BCD7-C0D814EC5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4049" y="3948710"/>
            <a:ext cx="5905173" cy="236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CB37E39-3616-8747-B03A-66DB978492DB}"/>
              </a:ext>
            </a:extLst>
          </p:cNvPr>
          <p:cNvSpPr txBox="1"/>
          <p:nvPr/>
        </p:nvSpPr>
        <p:spPr>
          <a:xfrm>
            <a:off x="6266937" y="5826745"/>
            <a:ext cx="140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Bits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92C55-4878-9C4A-A65E-32F0BC884533}"/>
              </a:ext>
            </a:extLst>
          </p:cNvPr>
          <p:cNvSpPr txBox="1"/>
          <p:nvPr/>
        </p:nvSpPr>
        <p:spPr>
          <a:xfrm>
            <a:off x="9437003" y="5829254"/>
            <a:ext cx="140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Bits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D6C549-E98B-294C-857B-D38EEB0950C0}"/>
              </a:ext>
            </a:extLst>
          </p:cNvPr>
          <p:cNvSpPr txBox="1"/>
          <p:nvPr/>
        </p:nvSpPr>
        <p:spPr>
          <a:xfrm>
            <a:off x="7673746" y="5664355"/>
            <a:ext cx="16257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Address Bits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80BF75-7E86-544C-98A9-F6E7F8E19AC5}"/>
              </a:ext>
            </a:extLst>
          </p:cNvPr>
          <p:cNvSpPr txBox="1"/>
          <p:nvPr/>
        </p:nvSpPr>
        <p:spPr>
          <a:xfrm>
            <a:off x="9476447" y="3548600"/>
            <a:ext cx="19627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Memory </a:t>
            </a:r>
            <a:r>
              <a:rPr lang="en-US" sz="2000" dirty="0" err="1"/>
              <a:t>dimm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98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/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 Equivalents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63146" y="1856133"/>
            <a:ext cx="9465708" cy="9785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ollowing definitions create </a:t>
            </a:r>
            <a:r>
              <a:rPr lang="en-US" sz="2400" b="1" dirty="0">
                <a:solidFill>
                  <a:schemeClr val="accent1"/>
                </a:solidFill>
              </a:rPr>
              <a:t>equivalent</a:t>
            </a:r>
            <a:r>
              <a:rPr lang="en-US" sz="2400" dirty="0">
                <a:solidFill>
                  <a:schemeClr val="accent1"/>
                </a:solidFill>
              </a:rPr>
              <a:t> 4-character arrays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These are all strings as they all include a null ('\0') terminator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2AE6DD-C7E1-F848-B473-2BAD48235F43}"/>
              </a:ext>
            </a:extLst>
          </p:cNvPr>
          <p:cNvSpPr/>
          <p:nvPr/>
        </p:nvSpPr>
        <p:spPr bwMode="auto">
          <a:xfrm>
            <a:off x="776587" y="3286760"/>
            <a:ext cx="10917043" cy="239640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0};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't'};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missing initial value defaults to 0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d[4]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99, 97, 116, 0};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99 = 'c', 97 = 'a', 116 = 't'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f[4]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"cat\0";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literal has 5 chars; array f string</a:t>
            </a:r>
          </a:p>
          <a:p>
            <a:pPr marL="342900" lvl="1" indent="0"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// length is 3</a:t>
            </a:r>
          </a:p>
        </p:txBody>
      </p:sp>
    </p:spTree>
    <p:extLst>
      <p:ext uri="{BB962C8B-B14F-4D97-AF65-F5344CB8AC3E}">
        <p14:creationId xmlns:p14="http://schemas.microsoft.com/office/powerpoint/2010/main" val="5174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5F8-6A92-114D-869A-02FCCD4A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3187"/>
          </a:xfrm>
        </p:spPr>
        <p:txBody>
          <a:bodyPr/>
          <a:lstStyle/>
          <a:p>
            <a:r>
              <a:rPr lang="en-US" dirty="0"/>
              <a:t>Pointer Practice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899770-B63A-1546-80B5-4B6299BE696D}"/>
              </a:ext>
            </a:extLst>
          </p:cNvPr>
          <p:cNvSpPr txBox="1">
            <a:spLocks/>
          </p:cNvSpPr>
          <p:nvPr/>
        </p:nvSpPr>
        <p:spPr>
          <a:xfrm>
            <a:off x="708846" y="618654"/>
            <a:ext cx="11081535" cy="6108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2;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 = 1 +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F7F9060-4D2D-404D-A755-1D75F63ED61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730714" y="613186"/>
            <a:ext cx="5091766" cy="731520"/>
          </a:xfrm>
          <a:prstGeom prst="wedgeRoundRectCallout">
            <a:avLst>
              <a:gd name="adj1" fmla="val -59008"/>
              <a:gd name="adj2" fmla="val -11384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variable,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is a pointer to </a:t>
            </a:r>
            <a:b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the address of) an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memory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27925-67B6-994A-B634-CDC65B3F3C6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772220" y="1684643"/>
            <a:ext cx="5050260" cy="1001509"/>
          </a:xfrm>
          <a:prstGeom prst="wedgeRoundRectCallout">
            <a:avLst>
              <a:gd name="adj1" fmla="val -58723"/>
              <a:gd name="adj2" fmla="val 1156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two variables,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that contain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them to 5 and 2, respectively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3DBD3C8-F8BA-D34C-A507-AF314F16CA0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824580" y="3026089"/>
            <a:ext cx="4160843" cy="725301"/>
          </a:xfrm>
          <a:prstGeom prst="wedgeRoundRectCallout">
            <a:avLst>
              <a:gd name="adj1" fmla="val -66519"/>
              <a:gd name="adj2" fmla="val -961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contain the address of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74279E5-5558-E949-ACEA-E1574CB0A41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572003" y="3964630"/>
            <a:ext cx="4114800" cy="1381530"/>
          </a:xfrm>
          <a:prstGeom prst="wedgeRoundRectCallout">
            <a:avLst>
              <a:gd name="adj1" fmla="val -65841"/>
              <a:gd name="adj2" fmla="val -113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“1 plus the value stored at the address held by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Because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this is equivalent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 + 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4F1999E-F963-7F40-969A-79C88403AF0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70171" y="5022388"/>
            <a:ext cx="2446691" cy="411480"/>
          </a:xfrm>
          <a:prstGeom prst="wedgeRoundRectCallout">
            <a:avLst>
              <a:gd name="adj1" fmla="val 16668"/>
              <a:gd name="adj2" fmla="val -138828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“Dereference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EA9F587-AC4E-DE46-9213-8278ABF52F0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316862" y="5505533"/>
            <a:ext cx="4457328" cy="1071151"/>
          </a:xfrm>
          <a:prstGeom prst="wedgeRoundRectCallout">
            <a:avLst>
              <a:gd name="adj1" fmla="val -68268"/>
              <a:gd name="adj2" fmla="val 282"/>
              <a:gd name="adj3" fmla="val 16667"/>
            </a:avLst>
          </a:prstGeom>
          <a:solidFill>
            <a:srgbClr val="FF648F">
              <a:alpha val="2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x = y; The * and &amp; cancel each other.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address of y and then get the contents pointed by that address</a:t>
            </a:r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59282-B6CF-D34D-BFE3-E5EFCF51F044}"/>
              </a:ext>
            </a:extLst>
          </p:cNvPr>
          <p:cNvGrpSpPr/>
          <p:nvPr/>
        </p:nvGrpSpPr>
        <p:grpSpPr>
          <a:xfrm>
            <a:off x="7942792" y="2697002"/>
            <a:ext cx="3111414" cy="1254501"/>
            <a:chOff x="7942792" y="2697002"/>
            <a:chExt cx="3111414" cy="12545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A8B2D-BCDA-824F-8A17-84E486C48A5B}"/>
                </a:ext>
              </a:extLst>
            </p:cNvPr>
            <p:cNvSpPr txBox="1"/>
            <p:nvPr/>
          </p:nvSpPr>
          <p:spPr>
            <a:xfrm>
              <a:off x="8600738" y="269700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0A9788-568F-D140-8A7C-008280D5C8D8}"/>
                </a:ext>
              </a:extLst>
            </p:cNvPr>
            <p:cNvSpPr txBox="1"/>
            <p:nvPr/>
          </p:nvSpPr>
          <p:spPr>
            <a:xfrm>
              <a:off x="10043363" y="307678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CEC919-7675-6B44-941A-3DC2C7070C1F}"/>
                </a:ext>
              </a:extLst>
            </p:cNvPr>
            <p:cNvSpPr txBox="1"/>
            <p:nvPr/>
          </p:nvSpPr>
          <p:spPr>
            <a:xfrm>
              <a:off x="9768768" y="289859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0C897F-2E0C-5340-AD9E-1088C62FF523}"/>
                </a:ext>
              </a:extLst>
            </p:cNvPr>
            <p:cNvSpPr txBox="1"/>
            <p:nvPr/>
          </p:nvSpPr>
          <p:spPr>
            <a:xfrm>
              <a:off x="8427978" y="3052586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7DF809-3FC4-0040-8BB2-D16F558CDC0F}"/>
                </a:ext>
              </a:extLst>
            </p:cNvPr>
            <p:cNvSpPr txBox="1"/>
            <p:nvPr/>
          </p:nvSpPr>
          <p:spPr>
            <a:xfrm>
              <a:off x="9729778" y="355139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5BCF4-4DB5-E04A-8BDD-F19FEB30AE35}"/>
                </a:ext>
              </a:extLst>
            </p:cNvPr>
            <p:cNvSpPr txBox="1"/>
            <p:nvPr/>
          </p:nvSpPr>
          <p:spPr>
            <a:xfrm>
              <a:off x="10058526" y="353817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379067-937F-6240-97B6-013B3C54E406}"/>
                </a:ext>
              </a:extLst>
            </p:cNvPr>
            <p:cNvSpPr txBox="1"/>
            <p:nvPr/>
          </p:nvSpPr>
          <p:spPr>
            <a:xfrm>
              <a:off x="7942792" y="309371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95E3B1-8E00-404D-A5D6-D4B6F01E483B}"/>
                </a:ext>
              </a:extLst>
            </p:cNvPr>
            <p:cNvCxnSpPr>
              <a:cxnSpLocks/>
            </p:cNvCxnSpPr>
            <p:nvPr/>
          </p:nvCxnSpPr>
          <p:spPr>
            <a:xfrm>
              <a:off x="8957423" y="3278166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17F4EB-BBB8-2046-846E-7A99877C3E18}"/>
              </a:ext>
            </a:extLst>
          </p:cNvPr>
          <p:cNvGrpSpPr/>
          <p:nvPr/>
        </p:nvGrpSpPr>
        <p:grpSpPr>
          <a:xfrm>
            <a:off x="7942792" y="735651"/>
            <a:ext cx="1480866" cy="441241"/>
            <a:chOff x="7942792" y="735651"/>
            <a:chExt cx="1480866" cy="4412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9323E0-20BB-FA43-8282-BC9AB3A0ABF5}"/>
                </a:ext>
              </a:extLst>
            </p:cNvPr>
            <p:cNvSpPr txBox="1"/>
            <p:nvPr/>
          </p:nvSpPr>
          <p:spPr>
            <a:xfrm>
              <a:off x="8427978" y="73565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0C17B1-E6BE-5940-B289-1C0FA6706C9B}"/>
                </a:ext>
              </a:extLst>
            </p:cNvPr>
            <p:cNvSpPr txBox="1"/>
            <p:nvPr/>
          </p:nvSpPr>
          <p:spPr>
            <a:xfrm>
              <a:off x="7942792" y="77678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E4EF22-3BF6-DD47-B4FC-1A17783F4712}"/>
              </a:ext>
            </a:extLst>
          </p:cNvPr>
          <p:cNvGrpSpPr/>
          <p:nvPr/>
        </p:nvGrpSpPr>
        <p:grpSpPr>
          <a:xfrm>
            <a:off x="8025905" y="1625543"/>
            <a:ext cx="2107284" cy="913010"/>
            <a:chOff x="8129622" y="1652536"/>
            <a:chExt cx="2107284" cy="9130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3E150-B771-E94C-8C93-22B6593817AE}"/>
                </a:ext>
              </a:extLst>
            </p:cNvPr>
            <p:cNvSpPr txBox="1"/>
            <p:nvPr/>
          </p:nvSpPr>
          <p:spPr>
            <a:xfrm>
              <a:off x="8511655" y="17040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00EF4-484C-4B42-982C-599E252D4F06}"/>
                </a:ext>
              </a:extLst>
            </p:cNvPr>
            <p:cNvSpPr txBox="1"/>
            <p:nvPr/>
          </p:nvSpPr>
          <p:spPr>
            <a:xfrm>
              <a:off x="8129622" y="16656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1724A-8744-1249-BA82-7EC9B874C751}"/>
                </a:ext>
              </a:extLst>
            </p:cNvPr>
            <p:cNvSpPr txBox="1"/>
            <p:nvPr/>
          </p:nvSpPr>
          <p:spPr>
            <a:xfrm>
              <a:off x="8144915" y="20810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A67A83-2D0A-C54C-BF55-7B4A798092F9}"/>
                </a:ext>
              </a:extLst>
            </p:cNvPr>
            <p:cNvSpPr txBox="1"/>
            <p:nvPr/>
          </p:nvSpPr>
          <p:spPr>
            <a:xfrm>
              <a:off x="8526818" y="216543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B0109-93FF-D844-8BEB-2CF673893ADC}"/>
                </a:ext>
              </a:extLst>
            </p:cNvPr>
            <p:cNvSpPr txBox="1"/>
            <p:nvPr/>
          </p:nvSpPr>
          <p:spPr>
            <a:xfrm>
              <a:off x="9510425" y="1652536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B48DF7-AB06-8145-BA4A-FD4BC73553CC}"/>
                </a:ext>
              </a:extLst>
            </p:cNvPr>
            <p:cNvSpPr txBox="1"/>
            <p:nvPr/>
          </p:nvSpPr>
          <p:spPr>
            <a:xfrm>
              <a:off x="9510425" y="210528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76C5C7-E655-C44C-934C-B36D0BCD8DB8}"/>
              </a:ext>
            </a:extLst>
          </p:cNvPr>
          <p:cNvGrpSpPr/>
          <p:nvPr/>
        </p:nvGrpSpPr>
        <p:grpSpPr>
          <a:xfrm>
            <a:off x="7915907" y="4119519"/>
            <a:ext cx="3829421" cy="1277958"/>
            <a:chOff x="7915907" y="4119519"/>
            <a:chExt cx="3829421" cy="12779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9A600F-3F6F-E745-B6D4-056E444B3E0B}"/>
                </a:ext>
              </a:extLst>
            </p:cNvPr>
            <p:cNvSpPr txBox="1"/>
            <p:nvPr/>
          </p:nvSpPr>
          <p:spPr>
            <a:xfrm>
              <a:off x="10989245" y="448780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029EC-FA21-D648-BD69-9B7732B1648D}"/>
                </a:ext>
              </a:extLst>
            </p:cNvPr>
            <p:cNvSpPr txBox="1"/>
            <p:nvPr/>
          </p:nvSpPr>
          <p:spPr>
            <a:xfrm>
              <a:off x="10016478" y="4512003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61E8A6-D11A-4543-93AB-B8E7FA0871C9}"/>
                </a:ext>
              </a:extLst>
            </p:cNvPr>
            <p:cNvSpPr txBox="1"/>
            <p:nvPr/>
          </p:nvSpPr>
          <p:spPr>
            <a:xfrm>
              <a:off x="9741883" y="43338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7590A-80A1-7048-9021-5BA9192D96F6}"/>
                </a:ext>
              </a:extLst>
            </p:cNvPr>
            <p:cNvSpPr txBox="1"/>
            <p:nvPr/>
          </p:nvSpPr>
          <p:spPr>
            <a:xfrm>
              <a:off x="8401093" y="448780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B7326D-62BB-AA41-B9DB-3EB3A318F450}"/>
                </a:ext>
              </a:extLst>
            </p:cNvPr>
            <p:cNvSpPr txBox="1"/>
            <p:nvPr/>
          </p:nvSpPr>
          <p:spPr>
            <a:xfrm>
              <a:off x="9702893" y="499736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521FB5-F554-514D-8353-05ABEB847E84}"/>
                </a:ext>
              </a:extLst>
            </p:cNvPr>
            <p:cNvSpPr txBox="1"/>
            <p:nvPr/>
          </p:nvSpPr>
          <p:spPr>
            <a:xfrm>
              <a:off x="10054789" y="499736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20766F-FD82-544C-97B5-9D4BD1FF89EA}"/>
                </a:ext>
              </a:extLst>
            </p:cNvPr>
            <p:cNvSpPr txBox="1"/>
            <p:nvPr/>
          </p:nvSpPr>
          <p:spPr>
            <a:xfrm>
              <a:off x="7915907" y="452893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7172E4-37E9-CC49-B94B-CF8AAAD5B009}"/>
                </a:ext>
              </a:extLst>
            </p:cNvPr>
            <p:cNvCxnSpPr>
              <a:cxnSpLocks/>
            </p:cNvCxnSpPr>
            <p:nvPr/>
          </p:nvCxnSpPr>
          <p:spPr>
            <a:xfrm>
              <a:off x="8930538" y="4713382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4B6240-C8AD-2E4A-A71B-8EA742BAD115}"/>
                </a:ext>
              </a:extLst>
            </p:cNvPr>
            <p:cNvSpPr txBox="1"/>
            <p:nvPr/>
          </p:nvSpPr>
          <p:spPr>
            <a:xfrm>
              <a:off x="8610558" y="411951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DB5878-8798-884E-A09B-7940BF31BA9F}"/>
                </a:ext>
              </a:extLst>
            </p:cNvPr>
            <p:cNvSpPr txBox="1"/>
            <p:nvPr/>
          </p:nvSpPr>
          <p:spPr>
            <a:xfrm>
              <a:off x="11018847" y="4939801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AB3816-C909-DE48-ACA0-57DE1B3ED9F7}"/>
              </a:ext>
            </a:extLst>
          </p:cNvPr>
          <p:cNvGrpSpPr/>
          <p:nvPr/>
        </p:nvGrpSpPr>
        <p:grpSpPr>
          <a:xfrm>
            <a:off x="7854116" y="5636339"/>
            <a:ext cx="3838574" cy="1081909"/>
            <a:chOff x="7854116" y="5636339"/>
            <a:chExt cx="3838574" cy="10819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4F9C4-8E64-9D4D-8B74-91A178E02112}"/>
                </a:ext>
              </a:extLst>
            </p:cNvPr>
            <p:cNvSpPr txBox="1"/>
            <p:nvPr/>
          </p:nvSpPr>
          <p:spPr>
            <a:xfrm>
              <a:off x="10979017" y="631813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C076CF-ED3C-F04C-AAB7-B35E2981AE15}"/>
                </a:ext>
              </a:extLst>
            </p:cNvPr>
            <p:cNvSpPr txBox="1"/>
            <p:nvPr/>
          </p:nvSpPr>
          <p:spPr>
            <a:xfrm>
              <a:off x="9954687" y="581453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BFBA6A-D04E-DA46-AACA-681E9F56BD9A}"/>
                </a:ext>
              </a:extLst>
            </p:cNvPr>
            <p:cNvSpPr txBox="1"/>
            <p:nvPr/>
          </p:nvSpPr>
          <p:spPr>
            <a:xfrm>
              <a:off x="9680092" y="563633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0E0503-25F6-FC4C-B327-F7B7CCEE19A5}"/>
                </a:ext>
              </a:extLst>
            </p:cNvPr>
            <p:cNvSpPr txBox="1"/>
            <p:nvPr/>
          </p:nvSpPr>
          <p:spPr>
            <a:xfrm>
              <a:off x="8339302" y="579033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0A84EE-D0AE-0548-954F-8B9713988FF2}"/>
                </a:ext>
              </a:extLst>
            </p:cNvPr>
            <p:cNvSpPr txBox="1"/>
            <p:nvPr/>
          </p:nvSpPr>
          <p:spPr>
            <a:xfrm>
              <a:off x="9641102" y="628914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4CC12A-1327-3A45-A174-88D57BFCC23F}"/>
                </a:ext>
              </a:extLst>
            </p:cNvPr>
            <p:cNvSpPr txBox="1"/>
            <p:nvPr/>
          </p:nvSpPr>
          <p:spPr>
            <a:xfrm>
              <a:off x="9992998" y="6289141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3C357D-E0CB-4E4A-9797-99AFEE83CD05}"/>
                </a:ext>
              </a:extLst>
            </p:cNvPr>
            <p:cNvSpPr txBox="1"/>
            <p:nvPr/>
          </p:nvSpPr>
          <p:spPr>
            <a:xfrm>
              <a:off x="7854116" y="583146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4B6014-F369-A844-89B9-C7F8D0516125}"/>
                </a:ext>
              </a:extLst>
            </p:cNvPr>
            <p:cNvCxnSpPr>
              <a:cxnSpLocks/>
            </p:cNvCxnSpPr>
            <p:nvPr/>
          </p:nvCxnSpPr>
          <p:spPr>
            <a:xfrm>
              <a:off x="8868747" y="6015914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CCEE66-E719-A041-8015-D33608374296}"/>
                </a:ext>
              </a:extLst>
            </p:cNvPr>
            <p:cNvSpPr txBox="1"/>
            <p:nvPr/>
          </p:nvSpPr>
          <p:spPr>
            <a:xfrm>
              <a:off x="10966209" y="580572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6D0162-FBFA-9D48-A993-231A75AC982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94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C08A-EB6D-0F4C-8225-44D07219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120000"/>
            <a:ext cx="11816105" cy="351050"/>
          </a:xfrm>
        </p:spPr>
        <p:txBody>
          <a:bodyPr/>
          <a:lstStyle/>
          <a:p>
            <a:r>
              <a:rPr lang="en-US" sz="2800" dirty="0" err="1"/>
              <a:t>strtol</a:t>
            </a:r>
            <a:r>
              <a:rPr lang="en-US" sz="2800" dirty="0"/>
              <a:t>() and </a:t>
            </a:r>
            <a:r>
              <a:rPr lang="en-US" sz="2800" dirty="0" err="1"/>
              <a:t>strtoul</a:t>
            </a:r>
            <a:r>
              <a:rPr lang="en-US" sz="2800" dirty="0"/>
              <a:t>() examples of passing a pointer to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A38E1-830E-104B-9C90-3EF87BD566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0454" y="658025"/>
            <a:ext cx="11757365" cy="590414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int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strtol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2000" b="1" u="sng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strtoul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2000" b="1" u="sng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reruns the string converted to a long or unsigned long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accent1"/>
                </a:solidFill>
              </a:rPr>
              <a:t>str</a:t>
            </a:r>
            <a:r>
              <a:rPr lang="en-US" sz="2000" dirty="0"/>
              <a:t> pointer to the string to convert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chemeClr val="accent1"/>
                </a:solidFill>
              </a:rPr>
              <a:t>endptr</a:t>
            </a:r>
            <a:r>
              <a:rPr lang="en-US" sz="2000" dirty="0"/>
              <a:t> pass the address of a variable that is a char pointer (output variable)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accent1"/>
                </a:solidFill>
              </a:rPr>
              <a:t>base</a:t>
            </a:r>
            <a:r>
              <a:rPr lang="en-US" sz="2000" dirty="0"/>
              <a:t>: number base used by the string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Example</a:t>
            </a:r>
            <a:r>
              <a:rPr lang="en-US" sz="2000" dirty="0"/>
              <a:t>: string is to contain just positive numbers &gt;= 0 (in ascii) with no extra stuff</a:t>
            </a:r>
          </a:p>
          <a:p>
            <a:r>
              <a:rPr lang="en-US" sz="2000" dirty="0"/>
              <a:t>If the string is not valid, then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'\0' </a:t>
            </a:r>
            <a:r>
              <a:rPr lang="en-US" sz="2000" dirty="0"/>
              <a:t>then string contains more than just numbers (bad input) 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stores the address of the first invalid character found in the buffer pointed (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/>
              <a:t>)</a:t>
            </a:r>
          </a:p>
          <a:p>
            <a:r>
              <a:rPr lang="en-US" sz="2000" dirty="0"/>
              <a:t>How to use </a:t>
            </a:r>
            <a:r>
              <a:rPr lang="en-US" sz="2000" dirty="0" err="1">
                <a:solidFill>
                  <a:schemeClr val="accent1"/>
                </a:solidFill>
              </a:rPr>
              <a:t>endptr</a:t>
            </a:r>
            <a:r>
              <a:rPr lang="en-US" sz="2000" dirty="0">
                <a:solidFill>
                  <a:schemeClr val="accent1"/>
                </a:solidFill>
              </a:rPr>
              <a:t> when it </a:t>
            </a:r>
            <a:r>
              <a:rPr lang="en-US" sz="2000" u="sng" dirty="0">
                <a:solidFill>
                  <a:schemeClr val="accent1"/>
                </a:solidFill>
              </a:rPr>
              <a:t>does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u="sng" dirty="0">
                <a:solidFill>
                  <a:schemeClr val="accent1"/>
                </a:solidFill>
              </a:rPr>
              <a:t>not</a:t>
            </a:r>
            <a:r>
              <a:rPr lang="en-US" sz="2000" dirty="0">
                <a:solidFill>
                  <a:schemeClr val="accent1"/>
                </a:solidFill>
              </a:rPr>
              <a:t> contain NULL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If there are other conversion errors (you can read the man page) then </a:t>
            </a:r>
            <a:r>
              <a:rPr lang="en-US" sz="2000" dirty="0" err="1"/>
              <a:t>errno</a:t>
            </a:r>
            <a:r>
              <a:rPr lang="en-US" sz="2000" dirty="0"/>
              <a:t> != 0</a:t>
            </a:r>
          </a:p>
          <a:p>
            <a:pPr lvl="1"/>
            <a:r>
              <a:rPr lang="en-US" sz="2000" dirty="0"/>
              <a:t>When conversion is ok,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2000" dirty="0"/>
              <a:t> is unaltered (always clear it before calling these routines)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623BA-E229-B544-8069-8B3603AB9F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1254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C08A-EB6D-0F4C-8225-44D07219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120000"/>
            <a:ext cx="11816105" cy="351050"/>
          </a:xfrm>
        </p:spPr>
        <p:txBody>
          <a:bodyPr/>
          <a:lstStyle/>
          <a:p>
            <a:r>
              <a:rPr lang="en-US" sz="2800" dirty="0" err="1"/>
              <a:t>strtol</a:t>
            </a:r>
            <a:r>
              <a:rPr lang="en-US" sz="2800" dirty="0"/>
              <a:t>() and </a:t>
            </a:r>
            <a:r>
              <a:rPr lang="en-US" sz="2800" dirty="0" err="1"/>
              <a:t>strtoul</a:t>
            </a:r>
            <a:r>
              <a:rPr lang="en-US" sz="2800" dirty="0"/>
              <a:t>() examples of passing a pointer to a pointer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2DE3BB-D37F-6E41-A7A2-B2B7B9F576B7}"/>
              </a:ext>
            </a:extLst>
          </p:cNvPr>
          <p:cNvSpPr/>
          <p:nvPr/>
        </p:nvSpPr>
        <p:spPr bwMode="auto">
          <a:xfrm>
            <a:off x="2034130" y="721161"/>
            <a:ext cx="9644064" cy="57957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errno.h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 = "33";  // test buffer string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0 (zero)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 each call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(int)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strtol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10)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if the string was a proper number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entpr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should be at the end of the string == '\0'</a:t>
            </a:r>
          </a:p>
          <a:p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if ((*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!= '\0') || (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!= 0)) {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handle the error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("%d\n", number);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623BA-E229-B544-8069-8B3603AB9F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1495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</a:t>
            </a:r>
            <a:r>
              <a:rPr lang="en-US" dirty="0" err="1"/>
              <a:t>strcpy</a:t>
            </a:r>
            <a:r>
              <a:rPr lang="en-US" dirty="0"/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D026BA-42CF-CF42-8EB1-6A1ED97585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835293"/>
            <a:ext cx="11424516" cy="9400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copy an array</a:t>
            </a:r>
            <a:r>
              <a:rPr lang="en-US" dirty="0"/>
              <a:t>, you </a:t>
            </a:r>
            <a:r>
              <a:rPr lang="en-US" dirty="0">
                <a:solidFill>
                  <a:srgbClr val="0070C0"/>
                </a:solidFill>
              </a:rPr>
              <a:t>must copy each character </a:t>
            </a:r>
            <a:r>
              <a:rPr lang="en-US" dirty="0">
                <a:solidFill>
                  <a:schemeClr val="tx2"/>
                </a:solidFill>
              </a:rPr>
              <a:t>from source to destination array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Watch overwrites: </a:t>
            </a:r>
            <a:r>
              <a:rPr lang="en-US" dirty="0" err="1"/>
              <a:t>strcpy</a:t>
            </a:r>
            <a:r>
              <a:rPr lang="en-US" dirty="0"/>
              <a:t> assumes the target array size is equal or larger than source array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5E271B-97EA-D744-AF7A-CCF484704B93}"/>
              </a:ext>
            </a:extLst>
          </p:cNvPr>
          <p:cNvSpPr/>
          <p:nvPr/>
        </p:nvSpPr>
        <p:spPr bwMode="auto">
          <a:xfrm>
            <a:off x="3535358" y="3732053"/>
            <a:ext cx="5791521" cy="298595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(*s0++ = *s1++)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  // address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5527B3-4EA6-134F-B0AD-8C869ABA57B2}"/>
              </a:ext>
            </a:extLst>
          </p:cNvPr>
          <p:cNvSpPr/>
          <p:nvPr/>
        </p:nvSpPr>
        <p:spPr bwMode="auto">
          <a:xfrm>
            <a:off x="4257099" y="2812015"/>
            <a:ext cx="3425162" cy="7151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str1[80];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87398"/>
              </p:ext>
            </p:extLst>
          </p:nvPr>
        </p:nvGraphicFramePr>
        <p:xfrm>
          <a:off x="3302422" y="1775336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86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38" y="87364"/>
            <a:ext cx="7393950" cy="421134"/>
          </a:xfrm>
        </p:spPr>
        <p:txBody>
          <a:bodyPr/>
          <a:lstStyle/>
          <a:p>
            <a:r>
              <a:rPr lang="en-US" dirty="0"/>
              <a:t>C Strings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7292" y="573736"/>
            <a:ext cx="11400486" cy="40580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altLang="x-none" sz="2000" b="1" dirty="0">
                <a:solidFill>
                  <a:schemeClr val="accent1"/>
                </a:solidFill>
              </a:rPr>
              <a:t>C </a:t>
            </a:r>
            <a:r>
              <a:rPr lang="en-US" altLang="x-none" sz="2000" b="1" u="sng" dirty="0">
                <a:solidFill>
                  <a:schemeClr val="accent1"/>
                </a:solidFill>
              </a:rPr>
              <a:t>does not</a:t>
            </a:r>
            <a:r>
              <a:rPr lang="en-US" altLang="x-none" sz="2000" b="1" dirty="0">
                <a:solidFill>
                  <a:schemeClr val="accent1"/>
                </a:solidFill>
              </a:rPr>
              <a:t> </a:t>
            </a:r>
            <a:r>
              <a:rPr lang="en-US" altLang="x-none" sz="2000" dirty="0">
                <a:solidFill>
                  <a:schemeClr val="accent1"/>
                </a:solidFill>
              </a:rPr>
              <a:t>have a </a:t>
            </a:r>
            <a:r>
              <a:rPr lang="en-US" altLang="x-none" sz="2000" b="1" dirty="0">
                <a:solidFill>
                  <a:schemeClr val="accent1"/>
                </a:solidFill>
              </a:rPr>
              <a:t>dedicated type </a:t>
            </a:r>
            <a:r>
              <a:rPr lang="en-US" altLang="x-none" sz="2000" dirty="0">
                <a:solidFill>
                  <a:schemeClr val="accent1"/>
                </a:solidFill>
              </a:rPr>
              <a:t>for strings</a:t>
            </a:r>
          </a:p>
          <a:p>
            <a:r>
              <a:rPr lang="en-US" altLang="x-none" sz="2000" b="1" dirty="0">
                <a:solidFill>
                  <a:schemeClr val="accent1"/>
                </a:solidFill>
              </a:rPr>
              <a:t>Strings are </a:t>
            </a:r>
            <a:r>
              <a:rPr lang="en-US" altLang="x-none" sz="2000" dirty="0">
                <a:solidFill>
                  <a:schemeClr val="tx2"/>
                </a:solidFill>
              </a:rPr>
              <a:t>an </a:t>
            </a:r>
            <a:r>
              <a:rPr lang="en-US" altLang="x-none" sz="2000" b="1" dirty="0">
                <a:solidFill>
                  <a:srgbClr val="00B050"/>
                </a:solidFill>
              </a:rPr>
              <a:t>array of characters</a:t>
            </a:r>
            <a:r>
              <a:rPr lang="en-US" altLang="x-none" sz="2000" dirty="0">
                <a:solidFill>
                  <a:srgbClr val="00B050"/>
                </a:solidFill>
              </a:rPr>
              <a:t> </a:t>
            </a:r>
            <a:r>
              <a:rPr lang="en-US" altLang="x-none" sz="2000" b="1" dirty="0">
                <a:solidFill>
                  <a:schemeClr val="accent1"/>
                </a:solidFill>
              </a:rPr>
              <a:t>terminated by </a:t>
            </a:r>
            <a:r>
              <a:rPr lang="en-US" altLang="x-none" sz="2000" dirty="0">
                <a:solidFill>
                  <a:srgbClr val="FF0000"/>
                </a:solidFill>
              </a:rPr>
              <a:t>a sentinel termination </a:t>
            </a:r>
            <a:r>
              <a:rPr lang="en-US" altLang="x-none" sz="2000" b="1" dirty="0">
                <a:solidFill>
                  <a:srgbClr val="FF0000"/>
                </a:solidFill>
              </a:rPr>
              <a:t>character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b="1" dirty="0">
                <a:solidFill>
                  <a:schemeClr val="accent1"/>
                </a:solidFill>
              </a:rPr>
              <a:t>Null termination character; </a:t>
            </a:r>
            <a:r>
              <a:rPr lang="en-US" sz="2000" dirty="0"/>
              <a:t>has the</a:t>
            </a:r>
            <a:r>
              <a:rPr lang="en-US" sz="2000" b="1" dirty="0"/>
              <a:t> value of zero (do not confuse with '0')</a:t>
            </a:r>
          </a:p>
          <a:p>
            <a:r>
              <a:rPr lang="en-US" sz="2000" dirty="0">
                <a:solidFill>
                  <a:schemeClr val="tx2"/>
                </a:solidFill>
              </a:rPr>
              <a:t>An</a:t>
            </a:r>
            <a:r>
              <a:rPr lang="en-US" sz="2000" b="1" dirty="0">
                <a:solidFill>
                  <a:schemeClr val="accent1"/>
                </a:solidFill>
              </a:rPr>
              <a:t> array of chars </a:t>
            </a:r>
            <a:r>
              <a:rPr lang="en-US" sz="2000" dirty="0">
                <a:solidFill>
                  <a:schemeClr val="tx2"/>
                </a:solidFill>
              </a:rPr>
              <a:t>contains</a:t>
            </a:r>
            <a:r>
              <a:rPr lang="en-US" sz="2000" b="1" dirty="0">
                <a:solidFill>
                  <a:schemeClr val="accent1"/>
                </a:solidFill>
              </a:rPr>
              <a:t> a string only </a:t>
            </a:r>
            <a:r>
              <a:rPr lang="en-US" sz="2000" b="1" u="sng" dirty="0">
                <a:solidFill>
                  <a:schemeClr val="accent1"/>
                </a:solidFill>
              </a:rPr>
              <a:t>when</a:t>
            </a:r>
            <a:r>
              <a:rPr lang="en-US" sz="2000" dirty="0"/>
              <a:t> it is terminated by a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Length of a string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dirty="0">
                <a:solidFill>
                  <a:schemeClr val="accent1"/>
                </a:solidFill>
              </a:rPr>
              <a:t>number of characters </a:t>
            </a:r>
            <a:r>
              <a:rPr lang="en-US" sz="2000" dirty="0">
                <a:solidFill>
                  <a:schemeClr val="tx2"/>
                </a:solidFill>
              </a:rPr>
              <a:t>in it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u="sng" dirty="0">
                <a:solidFill>
                  <a:srgbClr val="0070C0"/>
                </a:solidFill>
              </a:rPr>
              <a:t>not including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Strings in C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</a:t>
            </a:r>
            <a:r>
              <a:rPr lang="en-US" sz="2000" b="1" u="sng" dirty="0">
                <a:solidFill>
                  <a:schemeClr val="tx1">
                    <a:lumMod val="50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objects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 embedded information about them,</a:t>
            </a:r>
            <a:r>
              <a:rPr lang="en-US" sz="2000" dirty="0">
                <a:solidFill>
                  <a:schemeClr val="tx2"/>
                </a:solidFill>
              </a:rPr>
              <a:t> you </a:t>
            </a:r>
            <a:r>
              <a:rPr lang="en-US" sz="2000" dirty="0">
                <a:solidFill>
                  <a:srgbClr val="2C895B"/>
                </a:solidFill>
              </a:rPr>
              <a:t>just have a name </a:t>
            </a:r>
            <a:r>
              <a:rPr lang="en-US" sz="2000" dirty="0">
                <a:solidFill>
                  <a:schemeClr val="tx2"/>
                </a:solidFill>
              </a:rPr>
              <a:t>and a memory</a:t>
            </a:r>
            <a:r>
              <a:rPr lang="en-US" sz="2000" dirty="0">
                <a:solidFill>
                  <a:srgbClr val="FF0000"/>
                </a:solidFill>
              </a:rPr>
              <a:t> location</a:t>
            </a:r>
          </a:p>
          <a:p>
            <a:pPr lvl="1"/>
            <a:r>
              <a:rPr lang="en-US" sz="2000" dirty="0"/>
              <a:t>You </a:t>
            </a:r>
            <a:r>
              <a:rPr lang="en-US" sz="2000" dirty="0">
                <a:solidFill>
                  <a:srgbClr val="0070C0"/>
                </a:solidFill>
              </a:rPr>
              <a:t>cannot use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+=</a:t>
            </a:r>
            <a:r>
              <a:rPr lang="en-US" sz="2000" dirty="0"/>
              <a:t> to concatenate strings in C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For example, </a:t>
            </a:r>
            <a:r>
              <a:rPr lang="en-US" sz="2000" dirty="0">
                <a:solidFill>
                  <a:srgbClr val="0070C0"/>
                </a:solidFill>
              </a:rPr>
              <a:t>you must </a:t>
            </a:r>
            <a:r>
              <a:rPr lang="en-US" sz="2000" b="1" dirty="0">
                <a:solidFill>
                  <a:srgbClr val="2C895B"/>
                </a:solidFill>
              </a:rPr>
              <a:t>calculate string length </a:t>
            </a:r>
            <a:r>
              <a:rPr lang="en-US" sz="2000" dirty="0">
                <a:solidFill>
                  <a:srgbClr val="0070C0"/>
                </a:solidFill>
              </a:rPr>
              <a:t>using code at runtime looking for the sentinel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Group 63">
            <a:extLst>
              <a:ext uri="{FF2B5EF4-FFF2-40B4-BE49-F238E27FC236}">
                <a16:creationId xmlns:a16="http://schemas.microsoft.com/office/drawing/2014/main" id="{6606A6C2-535D-6F42-B6D9-24B2803C829B}"/>
              </a:ext>
            </a:extLst>
          </p:cNvPr>
          <p:cNvGraphicFramePr>
            <a:graphicFrameLocks noGrp="1"/>
          </p:cNvGraphicFramePr>
          <p:nvPr/>
        </p:nvGraphicFramePr>
        <p:xfrm>
          <a:off x="2102962" y="5261638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F9641-58BB-7349-83C8-720B7A948C34}"/>
              </a:ext>
            </a:extLst>
          </p:cNvPr>
          <p:cNvGrpSpPr/>
          <p:nvPr/>
        </p:nvGrpSpPr>
        <p:grpSpPr>
          <a:xfrm>
            <a:off x="2638520" y="4775054"/>
            <a:ext cx="4756430" cy="729083"/>
            <a:chOff x="6807902" y="93218"/>
            <a:chExt cx="4756430" cy="729083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B477FC85-0C75-0441-AAA5-3051A461857C}"/>
                </a:ext>
              </a:extLst>
            </p:cNvPr>
            <p:cNvSpPr/>
            <p:nvPr/>
          </p:nvSpPr>
          <p:spPr>
            <a:xfrm rot="5400000">
              <a:off x="8871931" y="-1120685"/>
              <a:ext cx="337981" cy="3547992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6F9CB9-02C7-4D49-A9E7-287AFC80637F}"/>
                </a:ext>
              </a:extLst>
            </p:cNvPr>
            <p:cNvSpPr txBox="1"/>
            <p:nvPr/>
          </p:nvSpPr>
          <p:spPr>
            <a:xfrm>
              <a:off x="6807902" y="93218"/>
              <a:ext cx="4756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length of the string: number of char (= 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D2D5E-858B-AD4B-9AB6-B3B83D628E07}"/>
              </a:ext>
            </a:extLst>
          </p:cNvPr>
          <p:cNvGrpSpPr/>
          <p:nvPr/>
        </p:nvGrpSpPr>
        <p:grpSpPr>
          <a:xfrm>
            <a:off x="2638520" y="6128705"/>
            <a:ext cx="5610831" cy="649835"/>
            <a:chOff x="6757978" y="521835"/>
            <a:chExt cx="5610831" cy="6498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48325-F478-2A47-A267-F74C938A7C20}"/>
                </a:ext>
              </a:extLst>
            </p:cNvPr>
            <p:cNvSpPr txBox="1"/>
            <p:nvPr/>
          </p:nvSpPr>
          <p:spPr>
            <a:xfrm>
              <a:off x="6757978" y="771560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length (size) of the array </a:t>
              </a:r>
              <a:r>
                <a:rPr lang="en-US" sz="2000" dirty="0">
                  <a:solidFill>
                    <a:schemeClr val="accent3"/>
                  </a:solidFill>
                </a:rPr>
                <a:t>in number of char (= 6)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476F4228-C3CD-C740-BD70-4FBB8045D320}"/>
                </a:ext>
              </a:extLst>
            </p:cNvPr>
            <p:cNvSpPr/>
            <p:nvPr/>
          </p:nvSpPr>
          <p:spPr>
            <a:xfrm rot="16200000">
              <a:off x="9232454" y="-1552376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34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34" y="229100"/>
            <a:ext cx="7393950" cy="421134"/>
          </a:xfrm>
        </p:spPr>
        <p:txBody>
          <a:bodyPr/>
          <a:lstStyle/>
          <a:p>
            <a:r>
              <a:rPr lang="en-US" dirty="0"/>
              <a:t>C Strings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734" y="902026"/>
            <a:ext cx="11898531" cy="31830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First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b="1" u="sng" dirty="0">
                <a:solidFill>
                  <a:schemeClr val="accent1"/>
                </a:solidFill>
              </a:rPr>
              <a:t>encountered</a:t>
            </a:r>
            <a:r>
              <a:rPr lang="en-US" sz="2200" b="1" dirty="0">
                <a:solidFill>
                  <a:schemeClr val="accent1"/>
                </a:solidFill>
              </a:rPr>
              <a:t> from the start of the string </a:t>
            </a:r>
            <a:r>
              <a:rPr lang="en-US" sz="2200" dirty="0"/>
              <a:t>always indicates the </a:t>
            </a:r>
            <a:r>
              <a:rPr lang="en-US" sz="2200" dirty="0">
                <a:solidFill>
                  <a:schemeClr val="accent1"/>
                </a:solidFill>
              </a:rPr>
              <a:t>end of a string</a:t>
            </a:r>
            <a:endParaRPr lang="en-US" sz="2200" b="1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1"/>
                </a:solidFill>
              </a:rPr>
              <a:t>'\0' </a:t>
            </a:r>
            <a:r>
              <a:rPr lang="en-US" sz="2200" b="1" dirty="0">
                <a:solidFill>
                  <a:srgbClr val="FF0000"/>
                </a:solidFill>
              </a:rPr>
              <a:t>does not have to be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the </a:t>
            </a:r>
            <a:r>
              <a:rPr lang="en-US" sz="2200" b="1" dirty="0">
                <a:solidFill>
                  <a:srgbClr val="0070C0"/>
                </a:solidFill>
              </a:rPr>
              <a:t>last element in the space allocated to the array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But String</a:t>
            </a:r>
            <a:r>
              <a:rPr lang="en-US" sz="2200" b="1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rgbClr val="2C895B"/>
                </a:solidFill>
              </a:rPr>
              <a:t>length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always </a:t>
            </a:r>
            <a:r>
              <a:rPr lang="en-US" sz="2200" dirty="0">
                <a:solidFill>
                  <a:srgbClr val="7030A0"/>
                </a:solidFill>
              </a:rPr>
              <a:t>less than the size of the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it is contained in</a:t>
            </a:r>
          </a:p>
          <a:p>
            <a:r>
              <a:rPr lang="en-US" sz="2200" dirty="0">
                <a:solidFill>
                  <a:srgbClr val="F37440"/>
                </a:solidFill>
              </a:rPr>
              <a:t>In the example below</a:t>
            </a:r>
            <a:r>
              <a:rPr lang="en-US" sz="2200" dirty="0"/>
              <a:t>, the array </a:t>
            </a:r>
            <a:r>
              <a:rPr lang="en-US" sz="2200" dirty="0" err="1">
                <a:solidFill>
                  <a:srgbClr val="0070C0"/>
                </a:solidFill>
              </a:rPr>
              <a:t>buf</a:t>
            </a:r>
            <a:r>
              <a:rPr lang="en-US" sz="2200" dirty="0">
                <a:solidFill>
                  <a:srgbClr val="0070C0"/>
                </a:solidFill>
              </a:rPr>
              <a:t> contains </a:t>
            </a:r>
            <a:r>
              <a:rPr lang="en-US" sz="2200" u="sng" dirty="0">
                <a:solidFill>
                  <a:srgbClr val="0070C0"/>
                </a:solidFill>
              </a:rPr>
              <a:t>two strings </a:t>
            </a:r>
            <a:r>
              <a:rPr lang="en-US" sz="2200" dirty="0">
                <a:solidFill>
                  <a:srgbClr val="0070C0"/>
                </a:solidFill>
              </a:rPr>
              <a:t>(but only </a:t>
            </a:r>
            <a:r>
              <a:rPr lang="en-US" sz="2200" i="1" dirty="0">
                <a:solidFill>
                  <a:schemeClr val="accent3"/>
                </a:solidFill>
              </a:rPr>
              <a:t>cat</a:t>
            </a:r>
            <a:r>
              <a:rPr lang="en-US" sz="2200" dirty="0">
                <a:solidFill>
                  <a:srgbClr val="0070C0"/>
                </a:solidFill>
              </a:rPr>
              <a:t> is seen as the string)</a:t>
            </a:r>
            <a:endParaRPr lang="en-US" sz="2200" u="sng" dirty="0">
              <a:solidFill>
                <a:srgbClr val="0070C0"/>
              </a:solidFill>
            </a:endParaRP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One string starts at </a:t>
            </a:r>
            <a:r>
              <a:rPr lang="en-US" sz="2200" dirty="0">
                <a:solidFill>
                  <a:srgbClr val="2C895B"/>
                </a:solidFill>
              </a:rPr>
              <a:t>&amp;(</a:t>
            </a:r>
            <a:r>
              <a:rPr lang="en-US" sz="2200" dirty="0" err="1">
                <a:solidFill>
                  <a:srgbClr val="2C895B"/>
                </a:solidFill>
              </a:rPr>
              <a:t>buf</a:t>
            </a:r>
            <a:r>
              <a:rPr lang="en-US" sz="2200" dirty="0">
                <a:solidFill>
                  <a:srgbClr val="2C895B"/>
                </a:solidFill>
              </a:rPr>
              <a:t>[0])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is  </a:t>
            </a:r>
            <a:r>
              <a:rPr lang="en-US" sz="2200" dirty="0">
                <a:solidFill>
                  <a:srgbClr val="F37440"/>
                </a:solidFill>
              </a:rPr>
              <a:t>"cat"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3</a:t>
            </a:r>
          </a:p>
          <a:p>
            <a:pPr lvl="1"/>
            <a:r>
              <a:rPr lang="en-US" sz="2200" dirty="0"/>
              <a:t>The other string starts at </a:t>
            </a:r>
            <a:r>
              <a:rPr lang="en-US" sz="2200" dirty="0">
                <a:solidFill>
                  <a:srgbClr val="2C895B"/>
                </a:solidFill>
              </a:rPr>
              <a:t>&amp;(b[4])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/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1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has two bytes: </a:t>
            </a:r>
            <a:r>
              <a:rPr lang="en-US" sz="2200" dirty="0">
                <a:solidFill>
                  <a:srgbClr val="F37440"/>
                </a:solidFill>
              </a:rPr>
              <a:t>'o'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dirty="0">
                <a:solidFill>
                  <a:srgbClr val="F37440"/>
                </a:solidFill>
              </a:rPr>
              <a:t>'\0'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B99434BB-4726-A446-A79E-CB988D010F3C}"/>
              </a:ext>
            </a:extLst>
          </p:cNvPr>
          <p:cNvGraphicFramePr>
            <a:graphicFrameLocks noGrp="1"/>
          </p:cNvGraphicFramePr>
          <p:nvPr/>
        </p:nvGraphicFramePr>
        <p:xfrm>
          <a:off x="3059845" y="4719233"/>
          <a:ext cx="5501540" cy="1249363"/>
        </p:xfrm>
        <a:graphic>
          <a:graphicData uri="http://schemas.openxmlformats.org/drawingml/2006/table">
            <a:tbl>
              <a:tblPr/>
              <a:tblGrid>
                <a:gridCol w="86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42070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88D1F52-1811-F942-BF35-BE670E522420}"/>
              </a:ext>
            </a:extLst>
          </p:cNvPr>
          <p:cNvGrpSpPr/>
          <p:nvPr/>
        </p:nvGrpSpPr>
        <p:grpSpPr>
          <a:xfrm>
            <a:off x="1671593" y="4269324"/>
            <a:ext cx="4641460" cy="708035"/>
            <a:chOff x="4914819" y="114841"/>
            <a:chExt cx="4641460" cy="708035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FE52692-5233-4749-864A-6FB7AD49430E}"/>
                </a:ext>
              </a:extLst>
            </p:cNvPr>
            <p:cNvSpPr/>
            <p:nvPr/>
          </p:nvSpPr>
          <p:spPr>
            <a:xfrm rot="5400000">
              <a:off x="8242326" y="-491078"/>
              <a:ext cx="338554" cy="2289353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48358-937E-5948-8028-90C4B26416AB}"/>
                </a:ext>
              </a:extLst>
            </p:cNvPr>
            <p:cNvSpPr txBox="1"/>
            <p:nvPr/>
          </p:nvSpPr>
          <p:spPr>
            <a:xfrm>
              <a:off x="4914819" y="114841"/>
              <a:ext cx="4116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string length: number of char (= 3)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43B63F-F62B-B44B-8C53-6859DC3516A5}"/>
              </a:ext>
            </a:extLst>
          </p:cNvPr>
          <p:cNvGrpSpPr/>
          <p:nvPr/>
        </p:nvGrpSpPr>
        <p:grpSpPr>
          <a:xfrm>
            <a:off x="3323072" y="6051048"/>
            <a:ext cx="5610831" cy="719588"/>
            <a:chOff x="6603585" y="934478"/>
            <a:chExt cx="5610831" cy="7195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9E07DE-4A77-B448-A962-F5DEEED5F4FA}"/>
                </a:ext>
              </a:extLst>
            </p:cNvPr>
            <p:cNvSpPr txBox="1"/>
            <p:nvPr/>
          </p:nvSpPr>
          <p:spPr>
            <a:xfrm>
              <a:off x="6603585" y="1253956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</a:rPr>
                <a:t>length (size) of the array in number of char (= 6)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ED27F35A-5B48-784F-992D-AD75760121F7}"/>
                </a:ext>
              </a:extLst>
            </p:cNvPr>
            <p:cNvSpPr/>
            <p:nvPr/>
          </p:nvSpPr>
          <p:spPr>
            <a:xfrm rot="16200000">
              <a:off x="9239724" y="-1139733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0936A-B6EC-0740-8E48-E0CB36C8D042}"/>
              </a:ext>
            </a:extLst>
          </p:cNvPr>
          <p:cNvGrpSpPr/>
          <p:nvPr/>
        </p:nvGrpSpPr>
        <p:grpSpPr>
          <a:xfrm>
            <a:off x="6220771" y="4298608"/>
            <a:ext cx="4046301" cy="678751"/>
            <a:chOff x="5469646" y="4421516"/>
            <a:chExt cx="4046301" cy="678751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4857C680-187E-244F-BE81-17FE5DCBB1C7}"/>
                </a:ext>
              </a:extLst>
            </p:cNvPr>
            <p:cNvSpPr/>
            <p:nvPr/>
          </p:nvSpPr>
          <p:spPr>
            <a:xfrm rot="5400000">
              <a:off x="6556540" y="4581048"/>
              <a:ext cx="338554" cy="699884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479B0C-8522-A74C-B8B3-84A17AE8BEC5}"/>
                </a:ext>
              </a:extLst>
            </p:cNvPr>
            <p:cNvSpPr txBox="1"/>
            <p:nvPr/>
          </p:nvSpPr>
          <p:spPr>
            <a:xfrm>
              <a:off x="5469646" y="4421516"/>
              <a:ext cx="4046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string length: number of char (=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8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7443" y="1282262"/>
            <a:ext cx="11880376" cy="14504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When you </a:t>
            </a:r>
            <a:r>
              <a:rPr lang="en-US" sz="2400" dirty="0">
                <a:solidFill>
                  <a:schemeClr val="accent1"/>
                </a:solidFill>
              </a:rPr>
              <a:t>combine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1"/>
                </a:solidFill>
              </a:rPr>
              <a:t> automatic length definition for arrays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double quote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(") </a:t>
            </a:r>
            <a:r>
              <a:rPr lang="en-US" sz="2400" b="1" dirty="0">
                <a:solidFill>
                  <a:srgbClr val="0070C0"/>
                </a:solidFill>
              </a:rPr>
              <a:t>initialization</a:t>
            </a:r>
            <a:endParaRPr lang="en-US" sz="2400" dirty="0"/>
          </a:p>
          <a:p>
            <a:pPr lvl="1"/>
            <a:r>
              <a:rPr lang="en-US" sz="2400" dirty="0"/>
              <a:t>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ompiler automatically </a:t>
            </a:r>
            <a:r>
              <a:rPr lang="en-US" sz="2400" dirty="0">
                <a:solidFill>
                  <a:schemeClr val="accent1"/>
                </a:solidFill>
              </a:rPr>
              <a:t>adds the null terminator</a:t>
            </a:r>
            <a:r>
              <a:rPr lang="en-US" sz="2400" dirty="0"/>
              <a:t>  '\0'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you 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6707B0-3720-E547-93DB-0553C4D96C56}"/>
              </a:ext>
            </a:extLst>
          </p:cNvPr>
          <p:cNvSpPr/>
          <p:nvPr/>
        </p:nvSpPr>
        <p:spPr bwMode="auto">
          <a:xfrm>
            <a:off x="155812" y="3184879"/>
            <a:ext cx="11880376" cy="189170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 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 	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compiler calculates size, adds '\0'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c[]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{'c', 'a', 't',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'a, 'b'};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size 6, first string length 3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empty[]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"";  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 string – contains '\0'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  // string length = 0</a:t>
            </a:r>
          </a:p>
        </p:txBody>
      </p:sp>
    </p:spTree>
    <p:extLst>
      <p:ext uri="{BB962C8B-B14F-4D97-AF65-F5344CB8AC3E}">
        <p14:creationId xmlns:p14="http://schemas.microsoft.com/office/powerpoint/2010/main" val="18648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47E2-09ED-1E46-B02E-AF1AC64A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60803"/>
            <a:ext cx="10515600" cy="483738"/>
          </a:xfrm>
        </p:spPr>
        <p:txBody>
          <a:bodyPr/>
          <a:lstStyle/>
          <a:p>
            <a:r>
              <a:rPr lang="en-US" dirty="0"/>
              <a:t>Background: Different Ways to Pass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4ED4-8AB6-1B4C-9C88-2F897F6D3E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482" y="1057241"/>
            <a:ext cx="10768559" cy="49087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b="1" dirty="0">
                <a:solidFill>
                  <a:srgbClr val="0070C0"/>
                </a:solidFill>
              </a:rPr>
              <a:t>Call-by-reference (or pass by reference)</a:t>
            </a:r>
          </a:p>
          <a:p>
            <a:pPr lvl="1"/>
            <a:r>
              <a:rPr lang="en-US" sz="2400" dirty="0"/>
              <a:t>Parameter in the called function is an </a:t>
            </a:r>
            <a:r>
              <a:rPr lang="en-US" sz="2400" b="1" i="1" u="sng" dirty="0"/>
              <a:t>alias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/>
                </a:solidFill>
              </a:rPr>
              <a:t>references the same memory location</a:t>
            </a:r>
            <a:r>
              <a:rPr lang="en-US" sz="2400" dirty="0"/>
              <a:t>) for the supplied argument</a:t>
            </a:r>
          </a:p>
          <a:p>
            <a:pPr lvl="1"/>
            <a:r>
              <a:rPr lang="en-US" sz="2400" dirty="0"/>
              <a:t>Modifying the parameter modifies the calling argument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accent5"/>
                </a:solidFill>
              </a:rPr>
              <a:t>Call-by-value</a:t>
            </a:r>
            <a:r>
              <a:rPr lang="en-US" sz="2400" dirty="0">
                <a:solidFill>
                  <a:schemeClr val="accent5"/>
                </a:solidFill>
              </a:rPr>
              <a:t>  (or pass by value) (C)</a:t>
            </a:r>
            <a:endParaRPr lang="en-US" sz="2400" dirty="0"/>
          </a:p>
          <a:p>
            <a:pPr lvl="1"/>
            <a:r>
              <a:rPr lang="en-US" sz="2400" dirty="0"/>
              <a:t>What </a:t>
            </a:r>
            <a:r>
              <a:rPr lang="en-US" sz="2400" b="1" dirty="0">
                <a:solidFill>
                  <a:schemeClr val="accent3"/>
                </a:solidFill>
              </a:rPr>
              <a:t>Called</a:t>
            </a:r>
            <a:r>
              <a:rPr lang="en-US" sz="2400" dirty="0"/>
              <a:t> Function Does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Passed Parameters </a:t>
            </a:r>
            <a:r>
              <a:rPr lang="en-US" sz="2400" dirty="0">
                <a:solidFill>
                  <a:schemeClr val="tx2"/>
                </a:solidFill>
              </a:rPr>
              <a:t>are used </a:t>
            </a:r>
            <a:r>
              <a:rPr lang="en-US" sz="2400" dirty="0">
                <a:solidFill>
                  <a:schemeClr val="accent1"/>
                </a:solidFill>
              </a:rPr>
              <a:t>like local variables</a:t>
            </a:r>
          </a:p>
          <a:p>
            <a:pPr lvl="2"/>
            <a:r>
              <a:rPr lang="en-US" sz="2400" dirty="0">
                <a:solidFill>
                  <a:srgbClr val="F37440"/>
                </a:solidFill>
              </a:rPr>
              <a:t>Modifying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rgbClr val="F37440"/>
                </a:solidFill>
              </a:rPr>
              <a:t> passed parameter </a:t>
            </a:r>
            <a:r>
              <a:rPr lang="en-US" sz="2400" dirty="0">
                <a:solidFill>
                  <a:schemeClr val="tx2"/>
                </a:solidFill>
              </a:rPr>
              <a:t>in the </a:t>
            </a:r>
            <a:r>
              <a:rPr lang="en-US" sz="2400" dirty="0">
                <a:solidFill>
                  <a:srgbClr val="F37440"/>
                </a:solidFill>
              </a:rPr>
              <a:t>function </a:t>
            </a:r>
            <a:r>
              <a:rPr lang="en-US" sz="2400" dirty="0">
                <a:solidFill>
                  <a:schemeClr val="tx2"/>
                </a:solidFill>
              </a:rPr>
              <a:t>is</a:t>
            </a:r>
            <a:r>
              <a:rPr lang="en-US" sz="2400" dirty="0">
                <a:solidFill>
                  <a:srgbClr val="F37440"/>
                </a:solidFill>
              </a:rPr>
              <a:t> allowed </a:t>
            </a:r>
            <a:r>
              <a:rPr lang="en-US" sz="2400" dirty="0">
                <a:solidFill>
                  <a:schemeClr val="tx2"/>
                </a:solidFill>
              </a:rPr>
              <a:t>just like a</a:t>
            </a:r>
            <a:r>
              <a:rPr lang="en-US" sz="2400" dirty="0">
                <a:solidFill>
                  <a:srgbClr val="F37440"/>
                </a:solidFill>
              </a:rPr>
              <a:t> </a:t>
            </a:r>
            <a:r>
              <a:rPr lang="en-US" sz="2400" dirty="0">
                <a:solidFill>
                  <a:srgbClr val="2C895B"/>
                </a:solidFill>
              </a:rPr>
              <a:t>local variable</a:t>
            </a:r>
          </a:p>
          <a:p>
            <a:pPr lvl="2"/>
            <a:r>
              <a:rPr lang="en-US" sz="2400" dirty="0"/>
              <a:t>So, writing to the parameter, </a:t>
            </a:r>
            <a:r>
              <a:rPr lang="en-US" sz="2400" b="1" i="1" u="sng" dirty="0"/>
              <a:t>only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37440"/>
                </a:solidFill>
              </a:rPr>
              <a:t>changes the </a:t>
            </a:r>
            <a:r>
              <a:rPr lang="en-US" sz="2400" b="1" i="1" u="sng" dirty="0">
                <a:solidFill>
                  <a:srgbClr val="F37440"/>
                </a:solidFill>
              </a:rPr>
              <a:t>copy</a:t>
            </a:r>
            <a:endParaRPr lang="en-US" sz="2400" b="1" i="1" u="sng" dirty="0"/>
          </a:p>
          <a:p>
            <a:pPr marL="344487" indent="-342900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return value from a function</a:t>
            </a:r>
            <a:r>
              <a:rPr lang="en-US" sz="2400" dirty="0"/>
              <a:t> in C is </a:t>
            </a:r>
            <a:r>
              <a:rPr lang="en-US" sz="2400" b="1" dirty="0">
                <a:solidFill>
                  <a:srgbClr val="0070C0"/>
                </a:solidFill>
              </a:rPr>
              <a:t>by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5811C-1355-8E4E-B727-D2182601E8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09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51827</TotalTime>
  <Words>9051</Words>
  <Application>Microsoft Macintosh PowerPoint</Application>
  <PresentationFormat>Widescreen</PresentationFormat>
  <Paragraphs>1636</Paragraphs>
  <Slides>56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Arial Regular</vt:lpstr>
      <vt:lpstr>Calibri</vt:lpstr>
      <vt:lpstr>Cambria Math</vt:lpstr>
      <vt:lpstr>CMU Bright</vt:lpstr>
      <vt:lpstr>Consolas</vt:lpstr>
      <vt:lpstr>Courier New</vt:lpstr>
      <vt:lpstr>Menlo</vt:lpstr>
      <vt:lpstr>Wingdings</vt:lpstr>
      <vt:lpstr>Theme1</vt:lpstr>
      <vt:lpstr>PowerPoint Presentation</vt:lpstr>
      <vt:lpstr>PowerPoint Presentation</vt:lpstr>
      <vt:lpstr>Fast Ways to Traverse an Array: Use a Limit Pointer</vt:lpstr>
      <vt:lpstr>C Precedence and Pointers</vt:lpstr>
      <vt:lpstr>Example of a hard-to-understand pointer statement</vt:lpstr>
      <vt:lpstr>C Strings - 1</vt:lpstr>
      <vt:lpstr>C Strings - 2</vt:lpstr>
      <vt:lpstr>Defining Strings: Initialization</vt:lpstr>
      <vt:lpstr>Background: Different Ways to Pass Parameters</vt:lpstr>
      <vt:lpstr>Passing Parameters – Call by Value Example</vt:lpstr>
      <vt:lpstr>Output Parameters (Mimics Call by Reference)</vt:lpstr>
      <vt:lpstr>Example Using Output Parameters</vt:lpstr>
      <vt:lpstr>Array Parameters: Call-By-Value or Call-By-Reference?</vt:lpstr>
      <vt:lpstr>Arrays As Parameters: What is the size of the array?</vt:lpstr>
      <vt:lpstr>Arrays As Parameters, Approach 1: Pass the size</vt:lpstr>
      <vt:lpstr>Arrays As Parameters, Approach 2: Use a sentinel element</vt:lpstr>
      <vt:lpstr>Reference: Some String Routines in libc (#include &lt;string.h&gt;)</vt:lpstr>
      <vt:lpstr>Do not overuse strlen()</vt:lpstr>
      <vt:lpstr>The NULL Constant and Pointers</vt:lpstr>
      <vt:lpstr>Using the NULL Pointer</vt:lpstr>
      <vt:lpstr>Simple String IO - Reading</vt:lpstr>
      <vt:lpstr>Pointer returns from a function call</vt:lpstr>
      <vt:lpstr>Returning a Pointer To a Local Variable (Dangling Pointer) </vt:lpstr>
      <vt:lpstr>Copying Strings: Use the Sentinel; libc:  strncpy()</vt:lpstr>
      <vt:lpstr>String Literals (Read-Only) in Expressions</vt:lpstr>
      <vt:lpstr>String Literals, Mutable and Immutable arrays - 1</vt:lpstr>
      <vt:lpstr>2D Arrays</vt:lpstr>
      <vt:lpstr>2D Array of Char (where elements may contain strings)</vt:lpstr>
      <vt:lpstr>Pointer Array to Strings (This is NOT a 2D array)</vt:lpstr>
      <vt:lpstr>String Literals, Mutable and Immutable arrays - 2</vt:lpstr>
      <vt:lpstr>Pointer Array to Mutable Strings</vt:lpstr>
      <vt:lpstr>Pointer Array to Strings</vt:lpstr>
      <vt:lpstr>main() Command line arguments: argc, argv</vt:lpstr>
      <vt:lpstr>main() Command line arguments: argc, argv</vt:lpstr>
      <vt:lpstr>Printing argv char at a time</vt:lpstr>
      <vt:lpstr>main() Command line arguments: argc, argv</vt:lpstr>
      <vt:lpstr>string buffer overflow: common security flaw</vt:lpstr>
      <vt:lpstr>strcpy() buffer overflow: over-write of an adjacent variable</vt:lpstr>
      <vt:lpstr>The Heap Memory Segment</vt:lpstr>
      <vt:lpstr>Heap Dynamic Memory Allocation Library Functions</vt:lpstr>
      <vt:lpstr>Use of Malloc</vt:lpstr>
      <vt:lpstr>Use of Malloc</vt:lpstr>
      <vt:lpstr>Using and Freeing Heap Memory </vt:lpstr>
      <vt:lpstr>Heap Memory "Leaks"</vt:lpstr>
      <vt:lpstr>Valgrind – Finding Buffer Overflows and Memory leaks</vt:lpstr>
      <vt:lpstr>More Dangling Pointers: Reusing "freed" memory</vt:lpstr>
      <vt:lpstr>strdup(): Allocate Space and Copy a String</vt:lpstr>
      <vt:lpstr>Calloc()</vt:lpstr>
      <vt:lpstr>Extra Slides</vt:lpstr>
      <vt:lpstr>Memory Size</vt:lpstr>
      <vt:lpstr>Fixed size types in C (later addition to C)</vt:lpstr>
      <vt:lpstr>Defining Strings: Initialization Equivalents</vt:lpstr>
      <vt:lpstr>Pointer Practice </vt:lpstr>
      <vt:lpstr>strtol() and strtoul() examples of passing a pointer to a pointer</vt:lpstr>
      <vt:lpstr>strtol() and strtoul() examples of passing a pointer to a pointer</vt:lpstr>
      <vt:lpstr>Copying Strings: Use the Sentinel; libc: strcpy()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2508</cp:revision>
  <cp:lastPrinted>2024-04-22T20:07:15Z</cp:lastPrinted>
  <dcterms:created xsi:type="dcterms:W3CDTF">2018-10-05T16:35:28Z</dcterms:created>
  <dcterms:modified xsi:type="dcterms:W3CDTF">2024-04-22T20:14:19Z</dcterms:modified>
  <cp:category/>
</cp:coreProperties>
</file>