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notesSlides/notesSlide6.xml" ContentType="application/vnd.openxmlformats-officedocument.presentationml.notesSlide+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5" r:id="rId1"/>
  </p:sldMasterIdLst>
  <p:notesMasterIdLst>
    <p:notesMasterId r:id="rId112"/>
  </p:notesMasterIdLst>
  <p:handoutMasterIdLst>
    <p:handoutMasterId r:id="rId113"/>
  </p:handoutMasterIdLst>
  <p:sldIdLst>
    <p:sldId id="2740" r:id="rId2"/>
    <p:sldId id="3027" r:id="rId3"/>
    <p:sldId id="3028" r:id="rId4"/>
    <p:sldId id="3029" r:id="rId5"/>
    <p:sldId id="3040" r:id="rId6"/>
    <p:sldId id="3041" r:id="rId7"/>
    <p:sldId id="2905" r:id="rId8"/>
    <p:sldId id="3010" r:id="rId9"/>
    <p:sldId id="2906" r:id="rId10"/>
    <p:sldId id="3043" r:id="rId11"/>
    <p:sldId id="3051" r:id="rId12"/>
    <p:sldId id="3050" r:id="rId13"/>
    <p:sldId id="3044" r:id="rId14"/>
    <p:sldId id="3118" r:id="rId15"/>
    <p:sldId id="447" r:id="rId16"/>
    <p:sldId id="3049" r:id="rId17"/>
    <p:sldId id="3038" r:id="rId18"/>
    <p:sldId id="2713" r:id="rId19"/>
    <p:sldId id="2753" r:id="rId20"/>
    <p:sldId id="3114" r:id="rId21"/>
    <p:sldId id="3115" r:id="rId22"/>
    <p:sldId id="2725" r:id="rId23"/>
    <p:sldId id="2928" r:id="rId24"/>
    <p:sldId id="3116" r:id="rId25"/>
    <p:sldId id="3101" r:id="rId26"/>
    <p:sldId id="3102" r:id="rId27"/>
    <p:sldId id="3103" r:id="rId28"/>
    <p:sldId id="3104" r:id="rId29"/>
    <p:sldId id="3105" r:id="rId30"/>
    <p:sldId id="3106" r:id="rId31"/>
    <p:sldId id="3107" r:id="rId32"/>
    <p:sldId id="3108" r:id="rId33"/>
    <p:sldId id="3109" r:id="rId34"/>
    <p:sldId id="3110" r:id="rId35"/>
    <p:sldId id="3111" r:id="rId36"/>
    <p:sldId id="3112" r:id="rId37"/>
    <p:sldId id="3113" r:id="rId38"/>
    <p:sldId id="3117" r:id="rId39"/>
    <p:sldId id="2758" r:id="rId40"/>
    <p:sldId id="2931" r:id="rId41"/>
    <p:sldId id="2909" r:id="rId42"/>
    <p:sldId id="2936" r:id="rId43"/>
    <p:sldId id="2978" r:id="rId44"/>
    <p:sldId id="2076" r:id="rId45"/>
    <p:sldId id="3015" r:id="rId46"/>
    <p:sldId id="3014" r:id="rId47"/>
    <p:sldId id="3042" r:id="rId48"/>
    <p:sldId id="3121" r:id="rId49"/>
    <p:sldId id="3119" r:id="rId50"/>
    <p:sldId id="3120" r:id="rId51"/>
    <p:sldId id="2924" r:id="rId52"/>
    <p:sldId id="2914" r:id="rId53"/>
    <p:sldId id="3012" r:id="rId54"/>
    <p:sldId id="2637" r:id="rId55"/>
    <p:sldId id="2494" r:id="rId56"/>
    <p:sldId id="2963" r:id="rId57"/>
    <p:sldId id="544" r:id="rId58"/>
    <p:sldId id="545" r:id="rId59"/>
    <p:sldId id="546" r:id="rId60"/>
    <p:sldId id="547" r:id="rId61"/>
    <p:sldId id="548" r:id="rId62"/>
    <p:sldId id="549" r:id="rId63"/>
    <p:sldId id="551" r:id="rId64"/>
    <p:sldId id="550" r:id="rId65"/>
    <p:sldId id="552" r:id="rId66"/>
    <p:sldId id="554" r:id="rId67"/>
    <p:sldId id="555" r:id="rId68"/>
    <p:sldId id="553" r:id="rId69"/>
    <p:sldId id="557" r:id="rId70"/>
    <p:sldId id="556" r:id="rId71"/>
    <p:sldId id="3023" r:id="rId72"/>
    <p:sldId id="559" r:id="rId73"/>
    <p:sldId id="560" r:id="rId74"/>
    <p:sldId id="561" r:id="rId75"/>
    <p:sldId id="563" r:id="rId76"/>
    <p:sldId id="565" r:id="rId77"/>
    <p:sldId id="564" r:id="rId78"/>
    <p:sldId id="569" r:id="rId79"/>
    <p:sldId id="566" r:id="rId80"/>
    <p:sldId id="571" r:id="rId81"/>
    <p:sldId id="570" r:id="rId82"/>
    <p:sldId id="573" r:id="rId83"/>
    <p:sldId id="572" r:id="rId84"/>
    <p:sldId id="574" r:id="rId85"/>
    <p:sldId id="575" r:id="rId86"/>
    <p:sldId id="576" r:id="rId87"/>
    <p:sldId id="577" r:id="rId88"/>
    <p:sldId id="3033" r:id="rId89"/>
    <p:sldId id="3034" r:id="rId90"/>
    <p:sldId id="3035" r:id="rId91"/>
    <p:sldId id="3036" r:id="rId92"/>
    <p:sldId id="3037" r:id="rId93"/>
    <p:sldId id="578" r:id="rId94"/>
    <p:sldId id="579" r:id="rId95"/>
    <p:sldId id="3024" r:id="rId96"/>
    <p:sldId id="2877" r:id="rId97"/>
    <p:sldId id="2793" r:id="rId98"/>
    <p:sldId id="3048" r:id="rId99"/>
    <p:sldId id="2660" r:id="rId100"/>
    <p:sldId id="2974" r:id="rId101"/>
    <p:sldId id="2415" r:id="rId102"/>
    <p:sldId id="2834" r:id="rId103"/>
    <p:sldId id="2611" r:id="rId104"/>
    <p:sldId id="3003" r:id="rId105"/>
    <p:sldId id="2930" r:id="rId106"/>
    <p:sldId id="2975" r:id="rId107"/>
    <p:sldId id="2976" r:id="rId108"/>
    <p:sldId id="2934" r:id="rId109"/>
    <p:sldId id="2935" r:id="rId110"/>
    <p:sldId id="3053" r:id="rId1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53F"/>
    <a:srgbClr val="F37440"/>
    <a:srgbClr val="2C895B"/>
    <a:srgbClr val="F3E9D5"/>
    <a:srgbClr val="738260"/>
    <a:srgbClr val="788965"/>
    <a:srgbClr val="D0D0D0"/>
    <a:srgbClr val="D3D3D3"/>
    <a:srgbClr val="D8D8D8"/>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536"/>
    <p:restoredTop sz="96230"/>
  </p:normalViewPr>
  <p:slideViewPr>
    <p:cSldViewPr snapToGrid="0" snapToObjects="1">
      <p:cViewPr varScale="1">
        <p:scale>
          <a:sx n="169" d="100"/>
          <a:sy n="169" d="100"/>
        </p:scale>
        <p:origin x="208" y="1008"/>
      </p:cViewPr>
      <p:guideLst>
        <p:guide orient="horz" pos="2136"/>
        <p:guide pos="3840"/>
      </p:guideLst>
    </p:cSldViewPr>
  </p:slideViewPr>
  <p:outlineViewPr>
    <p:cViewPr>
      <p:scale>
        <a:sx n="33" d="100"/>
        <a:sy n="33" d="100"/>
      </p:scale>
      <p:origin x="0" y="-176"/>
    </p:cViewPr>
  </p:outlineViewPr>
  <p:notesTextViewPr>
    <p:cViewPr>
      <p:scale>
        <a:sx n="1" d="1"/>
        <a:sy n="1" d="1"/>
      </p:scale>
      <p:origin x="0" y="0"/>
    </p:cViewPr>
  </p:notesTextViewPr>
  <p:sorterViewPr>
    <p:cViewPr>
      <p:scale>
        <a:sx n="200" d="100"/>
        <a:sy n="200" d="100"/>
      </p:scale>
      <p:origin x="0" y="0"/>
    </p:cViewPr>
  </p:sorterViewPr>
  <p:notesViewPr>
    <p:cSldViewPr snapToGrid="0" snapToObjects="1">
      <p:cViewPr varScale="1">
        <p:scale>
          <a:sx n="143" d="100"/>
          <a:sy n="143" d="100"/>
        </p:scale>
        <p:origin x="6760" y="20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handoutMaster" Target="handoutMasters/handout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A87AE45-7D9C-AF4B-9127-07A37BCC0B4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latin typeface="Arial Regular"/>
            </a:endParaRPr>
          </a:p>
        </p:txBody>
      </p:sp>
      <p:sp>
        <p:nvSpPr>
          <p:cNvPr id="3" name="Date Placeholder 2">
            <a:extLst>
              <a:ext uri="{FF2B5EF4-FFF2-40B4-BE49-F238E27FC236}">
                <a16:creationId xmlns:a16="http://schemas.microsoft.com/office/drawing/2014/main" id="{91D4BF13-FEF8-6847-BD1B-D751112DA7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869856-63EF-664B-B6D1-4347CEFEB312}" type="datetimeFigureOut">
              <a:rPr lang="en-US" smtClean="0">
                <a:latin typeface="Arial Regular"/>
              </a:rPr>
              <a:t>5/18/24</a:t>
            </a:fld>
            <a:endParaRPr lang="en-US">
              <a:latin typeface="Arial Regular"/>
            </a:endParaRPr>
          </a:p>
        </p:txBody>
      </p:sp>
      <p:sp>
        <p:nvSpPr>
          <p:cNvPr id="4" name="Footer Placeholder 3">
            <a:extLst>
              <a:ext uri="{FF2B5EF4-FFF2-40B4-BE49-F238E27FC236}">
                <a16:creationId xmlns:a16="http://schemas.microsoft.com/office/drawing/2014/main" id="{2F4FBDD7-16D6-054A-8A98-281A3B7C50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latin typeface="Arial Regular"/>
            </a:endParaRPr>
          </a:p>
        </p:txBody>
      </p:sp>
      <p:sp>
        <p:nvSpPr>
          <p:cNvPr id="5" name="Slide Number Placeholder 4">
            <a:extLst>
              <a:ext uri="{FF2B5EF4-FFF2-40B4-BE49-F238E27FC236}">
                <a16:creationId xmlns:a16="http://schemas.microsoft.com/office/drawing/2014/main" id="{E42406F2-82FA-EB49-BDED-F186357D5D1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DCF472-C139-3E41-873F-842C077DA286}" type="slidenum">
              <a:rPr lang="en-US" smtClean="0">
                <a:latin typeface="Arial Regular"/>
              </a:rPr>
              <a:t>‹#›</a:t>
            </a:fld>
            <a:endParaRPr lang="en-US">
              <a:latin typeface="Arial Regular"/>
            </a:endParaRPr>
          </a:p>
        </p:txBody>
      </p:sp>
    </p:spTree>
    <p:extLst>
      <p:ext uri="{BB962C8B-B14F-4D97-AF65-F5344CB8AC3E}">
        <p14:creationId xmlns:p14="http://schemas.microsoft.com/office/powerpoint/2010/main" val="306829261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Regular"/>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Regular"/>
              </a:defRPr>
            </a:lvl1pPr>
          </a:lstStyle>
          <a:p>
            <a:fld id="{C7103FDF-5845-2441-8890-D723FF5A85D0}" type="datetimeFigureOut">
              <a:rPr lang="en-US" smtClean="0"/>
              <a:pPr/>
              <a:t>5/18/24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Regular"/>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Regular"/>
              </a:defRPr>
            </a:lvl1pPr>
          </a:lstStyle>
          <a:p>
            <a:fld id="{FFDCFA53-E6C0-FD4E-82A8-4284543D7962}" type="slidenum">
              <a:rPr lang="en-US" smtClean="0"/>
              <a:pPr/>
              <a:t>‹#›</a:t>
            </a:fld>
            <a:endParaRPr lang="en-US"/>
          </a:p>
        </p:txBody>
      </p:sp>
    </p:spTree>
    <p:extLst>
      <p:ext uri="{BB962C8B-B14F-4D97-AF65-F5344CB8AC3E}">
        <p14:creationId xmlns:p14="http://schemas.microsoft.com/office/powerpoint/2010/main" val="11910010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b="0" i="0" kern="1200">
        <a:solidFill>
          <a:schemeClr val="tx1"/>
        </a:solidFill>
        <a:latin typeface="Arial Regular"/>
        <a:ea typeface="+mn-ea"/>
        <a:cs typeface="+mn-cs"/>
      </a:defRPr>
    </a:lvl1pPr>
    <a:lvl2pPr marL="457200" algn="l" defTabSz="914400" rtl="0" eaLnBrk="1" latinLnBrk="0" hangingPunct="1">
      <a:defRPr sz="1200" b="0" i="0" kern="1200">
        <a:solidFill>
          <a:schemeClr val="tx1"/>
        </a:solidFill>
        <a:latin typeface="Arial Regular"/>
        <a:ea typeface="+mn-ea"/>
        <a:cs typeface="+mn-cs"/>
      </a:defRPr>
    </a:lvl2pPr>
    <a:lvl3pPr marL="914400" algn="l" defTabSz="914400" rtl="0" eaLnBrk="1" latinLnBrk="0" hangingPunct="1">
      <a:defRPr sz="1200" b="0" i="0" kern="1200">
        <a:solidFill>
          <a:schemeClr val="tx1"/>
        </a:solidFill>
        <a:latin typeface="Arial Regular"/>
        <a:ea typeface="+mn-ea"/>
        <a:cs typeface="+mn-cs"/>
      </a:defRPr>
    </a:lvl3pPr>
    <a:lvl4pPr marL="1371600" algn="l" defTabSz="914400" rtl="0" eaLnBrk="1" latinLnBrk="0" hangingPunct="1">
      <a:defRPr sz="1200" b="0" i="0" kern="1200">
        <a:solidFill>
          <a:schemeClr val="tx1"/>
        </a:solidFill>
        <a:latin typeface="Arial Regular"/>
        <a:ea typeface="+mn-ea"/>
        <a:cs typeface="+mn-cs"/>
      </a:defRPr>
    </a:lvl4pPr>
    <a:lvl5pPr marL="1828800" algn="l" defTabSz="914400" rtl="0" eaLnBrk="1" latinLnBrk="0" hangingPunct="1">
      <a:defRPr sz="1200" b="0" i="0" kern="1200">
        <a:solidFill>
          <a:schemeClr val="tx1"/>
        </a:solidFill>
        <a:latin typeface="Arial Regular"/>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1</a:t>
            </a:fld>
            <a:endParaRPr lang="en-US"/>
          </a:p>
        </p:txBody>
      </p:sp>
    </p:spTree>
    <p:extLst>
      <p:ext uri="{BB962C8B-B14F-4D97-AF65-F5344CB8AC3E}">
        <p14:creationId xmlns:p14="http://schemas.microsoft.com/office/powerpoint/2010/main" val="926956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D35193-C05C-4279-8845-E59698DB81F9}" type="slidenum">
              <a:rPr lang="en-US" smtClean="0"/>
              <a:t>15</a:t>
            </a:fld>
            <a:endParaRPr lang="en-US"/>
          </a:p>
        </p:txBody>
      </p:sp>
    </p:spTree>
    <p:extLst>
      <p:ext uri="{BB962C8B-B14F-4D97-AF65-F5344CB8AC3E}">
        <p14:creationId xmlns:p14="http://schemas.microsoft.com/office/powerpoint/2010/main" val="65455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23</a:t>
            </a:fld>
            <a:endParaRPr lang="en-US"/>
          </a:p>
        </p:txBody>
      </p:sp>
    </p:spTree>
    <p:extLst>
      <p:ext uri="{BB962C8B-B14F-4D97-AF65-F5344CB8AC3E}">
        <p14:creationId xmlns:p14="http://schemas.microsoft.com/office/powerpoint/2010/main" val="3457259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40</a:t>
            </a:fld>
            <a:endParaRPr lang="en-US"/>
          </a:p>
        </p:txBody>
      </p:sp>
    </p:spTree>
    <p:extLst>
      <p:ext uri="{BB962C8B-B14F-4D97-AF65-F5344CB8AC3E}">
        <p14:creationId xmlns:p14="http://schemas.microsoft.com/office/powerpoint/2010/main" val="23943592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FDCFA53-E6C0-FD4E-82A8-4284543D7962}" type="slidenum">
              <a:rPr lang="en-US" smtClean="0"/>
              <a:pPr/>
              <a:t>43</a:t>
            </a:fld>
            <a:endParaRPr lang="en-US"/>
          </a:p>
        </p:txBody>
      </p:sp>
    </p:spTree>
    <p:extLst>
      <p:ext uri="{BB962C8B-B14F-4D97-AF65-F5344CB8AC3E}">
        <p14:creationId xmlns:p14="http://schemas.microsoft.com/office/powerpoint/2010/main" val="3578052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742258-FB98-3F4C-92C7-D00F89B753B5}" type="slidenum">
              <a:rPr lang="en-US" altLang="x-none" smtClean="0"/>
              <a:pPr/>
              <a:t>65</a:t>
            </a:fld>
            <a:endParaRPr lang="en-US" altLang="x-none"/>
          </a:p>
        </p:txBody>
      </p:sp>
    </p:spTree>
    <p:extLst>
      <p:ext uri="{BB962C8B-B14F-4D97-AF65-F5344CB8AC3E}">
        <p14:creationId xmlns:p14="http://schemas.microsoft.com/office/powerpoint/2010/main" val="955921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98</a:t>
            </a:fld>
            <a:endParaRPr lang="en-US"/>
          </a:p>
        </p:txBody>
      </p:sp>
    </p:spTree>
    <p:extLst>
      <p:ext uri="{BB962C8B-B14F-4D97-AF65-F5344CB8AC3E}">
        <p14:creationId xmlns:p14="http://schemas.microsoft.com/office/powerpoint/2010/main" val="2185867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E5F38EB-83A5-3247-1ABC-B22F8C663BC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2001" cy="6909218"/>
          </a:xfrm>
          <a:prstGeom prst="rect">
            <a:avLst/>
          </a:prstGeom>
        </p:spPr>
      </p:pic>
    </p:spTree>
    <p:extLst>
      <p:ext uri="{BB962C8B-B14F-4D97-AF65-F5344CB8AC3E}">
        <p14:creationId xmlns:p14="http://schemas.microsoft.com/office/powerpoint/2010/main" val="2591528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Images + Descriptions ">
    <p:spTree>
      <p:nvGrpSpPr>
        <p:cNvPr id="1" name=""/>
        <p:cNvGrpSpPr/>
        <p:nvPr/>
      </p:nvGrpSpPr>
      <p:grpSpPr>
        <a:xfrm>
          <a:off x="0" y="0"/>
          <a:ext cx="0" cy="0"/>
          <a:chOff x="0" y="0"/>
          <a:chExt cx="0" cy="0"/>
        </a:xfrm>
      </p:grpSpPr>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3683276"/>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20" name="Text Placeholder 14">
            <a:extLst>
              <a:ext uri="{FF2B5EF4-FFF2-40B4-BE49-F238E27FC236}">
                <a16:creationId xmlns:a16="http://schemas.microsoft.com/office/drawing/2014/main" id="{C1FF28EB-1C03-C244-8DB5-F43F19BFAAE0}"/>
              </a:ext>
            </a:extLst>
          </p:cNvPr>
          <p:cNvSpPr>
            <a:spLocks noGrp="1"/>
          </p:cNvSpPr>
          <p:nvPr>
            <p:ph type="body" sz="quarter" idx="15" hasCustomPrompt="1"/>
          </p:nvPr>
        </p:nvSpPr>
        <p:spPr>
          <a:xfrm>
            <a:off x="4208199" y="3683276"/>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22" name="Text Placeholder 14">
            <a:extLst>
              <a:ext uri="{FF2B5EF4-FFF2-40B4-BE49-F238E27FC236}">
                <a16:creationId xmlns:a16="http://schemas.microsoft.com/office/drawing/2014/main" id="{C4A33F0C-2A4A-C44C-8AED-C993C2AD447D}"/>
              </a:ext>
            </a:extLst>
          </p:cNvPr>
          <p:cNvSpPr>
            <a:spLocks noGrp="1"/>
          </p:cNvSpPr>
          <p:nvPr>
            <p:ph type="body" sz="quarter" idx="17" hasCustomPrompt="1"/>
          </p:nvPr>
        </p:nvSpPr>
        <p:spPr>
          <a:xfrm>
            <a:off x="7829657" y="3683276"/>
            <a:ext cx="3273426"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3" name="Picture Placeholder 2">
            <a:extLst>
              <a:ext uri="{FF2B5EF4-FFF2-40B4-BE49-F238E27FC236}">
                <a16:creationId xmlns:a16="http://schemas.microsoft.com/office/drawing/2014/main" id="{DC4FAB04-B57D-404F-994F-1800028DAD8F}"/>
              </a:ext>
            </a:extLst>
          </p:cNvPr>
          <p:cNvSpPr>
            <a:spLocks noGrp="1"/>
          </p:cNvSpPr>
          <p:nvPr>
            <p:ph type="pic" sz="quarter" idx="18" hasCustomPrompt="1"/>
          </p:nvPr>
        </p:nvSpPr>
        <p:spPr>
          <a:xfrm>
            <a:off x="586741" y="2052471"/>
            <a:ext cx="2422978" cy="1625118"/>
          </a:xfrm>
          <a:prstGeom prst="rect">
            <a:avLst/>
          </a:prstGeom>
        </p:spPr>
        <p:txBody>
          <a:bodyPr anchor="ctr">
            <a:noAutofit/>
          </a:bodyPr>
          <a:lstStyle>
            <a:lvl1pPr marL="0" indent="0" algn="ctr">
              <a:buNone/>
              <a:defRPr sz="1800">
                <a:solidFill>
                  <a:schemeClr val="accent2"/>
                </a:solidFill>
              </a:defRPr>
            </a:lvl1pPr>
          </a:lstStyle>
          <a:p>
            <a:r>
              <a:rPr lang="en-US" dirty="0"/>
              <a:t>Drag image here or click the icon to prompt image insert</a:t>
            </a:r>
          </a:p>
        </p:txBody>
      </p:sp>
      <p:sp>
        <p:nvSpPr>
          <p:cNvPr id="14" name="Picture Placeholder 2">
            <a:extLst>
              <a:ext uri="{FF2B5EF4-FFF2-40B4-BE49-F238E27FC236}">
                <a16:creationId xmlns:a16="http://schemas.microsoft.com/office/drawing/2014/main" id="{AFCC7F69-FFA1-3542-890F-D40A1F2C95C1}"/>
              </a:ext>
            </a:extLst>
          </p:cNvPr>
          <p:cNvSpPr>
            <a:spLocks noGrp="1"/>
          </p:cNvSpPr>
          <p:nvPr>
            <p:ph type="pic" sz="quarter" idx="19" hasCustomPrompt="1"/>
          </p:nvPr>
        </p:nvSpPr>
        <p:spPr>
          <a:xfrm>
            <a:off x="4207246" y="2052471"/>
            <a:ext cx="2422978" cy="1625118"/>
          </a:xfrm>
          <a:prstGeom prst="rect">
            <a:avLst/>
          </a:prstGeom>
        </p:spPr>
        <p:txBody>
          <a:bodyPr anchor="ctr">
            <a:noAutofit/>
          </a:bodyPr>
          <a:lstStyle>
            <a:lvl1pPr marL="0" indent="0" algn="ctr">
              <a:buNone/>
              <a:defRPr sz="1800">
                <a:solidFill>
                  <a:schemeClr val="accent2"/>
                </a:solidFill>
              </a:defRPr>
            </a:lvl1pPr>
          </a:lstStyle>
          <a:p>
            <a:r>
              <a:rPr lang="en-US"/>
              <a:t>Drag image here or click the icon to prompt image insert</a:t>
            </a:r>
          </a:p>
        </p:txBody>
      </p:sp>
      <p:sp>
        <p:nvSpPr>
          <p:cNvPr id="16" name="Picture Placeholder 2">
            <a:extLst>
              <a:ext uri="{FF2B5EF4-FFF2-40B4-BE49-F238E27FC236}">
                <a16:creationId xmlns:a16="http://schemas.microsoft.com/office/drawing/2014/main" id="{0835A66D-ABBD-FD48-B00D-86E260F0114B}"/>
              </a:ext>
            </a:extLst>
          </p:cNvPr>
          <p:cNvSpPr>
            <a:spLocks noGrp="1"/>
          </p:cNvSpPr>
          <p:nvPr>
            <p:ph type="pic" sz="quarter" idx="20" hasCustomPrompt="1"/>
          </p:nvPr>
        </p:nvSpPr>
        <p:spPr>
          <a:xfrm>
            <a:off x="7829657" y="2052471"/>
            <a:ext cx="2422978" cy="1625118"/>
          </a:xfrm>
          <a:prstGeom prst="rect">
            <a:avLst/>
          </a:prstGeom>
        </p:spPr>
        <p:txBody>
          <a:bodyPr anchor="ctr">
            <a:noAutofit/>
          </a:bodyPr>
          <a:lstStyle>
            <a:lvl1pPr marL="0" indent="0" algn="ctr">
              <a:buNone/>
              <a:defRPr sz="1800">
                <a:solidFill>
                  <a:schemeClr val="accent2"/>
                </a:solidFill>
              </a:defRPr>
            </a:lvl1pPr>
          </a:lstStyle>
          <a:p>
            <a:r>
              <a:rPr lang="en-US"/>
              <a:t>Drag image here or click the icon to prompt image insert</a:t>
            </a:r>
          </a:p>
        </p:txBody>
      </p:sp>
      <p:sp>
        <p:nvSpPr>
          <p:cNvPr id="15" name="Content Placeholder 2">
            <a:extLst>
              <a:ext uri="{FF2B5EF4-FFF2-40B4-BE49-F238E27FC236}">
                <a16:creationId xmlns:a16="http://schemas.microsoft.com/office/drawing/2014/main" id="{496DDA35-21BC-254F-BE07-6B2D68F127A2}"/>
              </a:ext>
            </a:extLst>
          </p:cNvPr>
          <p:cNvSpPr>
            <a:spLocks noGrp="1"/>
          </p:cNvSpPr>
          <p:nvPr>
            <p:ph sz="quarter" idx="27"/>
          </p:nvPr>
        </p:nvSpPr>
        <p:spPr>
          <a:xfrm>
            <a:off x="587375" y="4060920"/>
            <a:ext cx="3273425" cy="2149379"/>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23" name="Content Placeholder 2">
            <a:extLst>
              <a:ext uri="{FF2B5EF4-FFF2-40B4-BE49-F238E27FC236}">
                <a16:creationId xmlns:a16="http://schemas.microsoft.com/office/drawing/2014/main" id="{F779E0CB-EA55-D645-8276-3397462D86F4}"/>
              </a:ext>
            </a:extLst>
          </p:cNvPr>
          <p:cNvSpPr>
            <a:spLocks noGrp="1"/>
          </p:cNvSpPr>
          <p:nvPr>
            <p:ph sz="quarter" idx="28"/>
          </p:nvPr>
        </p:nvSpPr>
        <p:spPr>
          <a:xfrm>
            <a:off x="4208089" y="4060920"/>
            <a:ext cx="3273425" cy="2149379"/>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24" name="Content Placeholder 2">
            <a:extLst>
              <a:ext uri="{FF2B5EF4-FFF2-40B4-BE49-F238E27FC236}">
                <a16:creationId xmlns:a16="http://schemas.microsoft.com/office/drawing/2014/main" id="{B76E58CC-E290-3741-9EE5-12B900DC062A}"/>
              </a:ext>
            </a:extLst>
          </p:cNvPr>
          <p:cNvSpPr>
            <a:spLocks noGrp="1"/>
          </p:cNvSpPr>
          <p:nvPr>
            <p:ph sz="quarter" idx="29"/>
          </p:nvPr>
        </p:nvSpPr>
        <p:spPr>
          <a:xfrm>
            <a:off x="7829658" y="4060920"/>
            <a:ext cx="3273425" cy="2149379"/>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19" name="Text Placeholder 12">
            <a:extLst>
              <a:ext uri="{FF2B5EF4-FFF2-40B4-BE49-F238E27FC236}">
                <a16:creationId xmlns:a16="http://schemas.microsoft.com/office/drawing/2014/main" id="{BF0A7E6C-F96D-174D-AA27-A836523FA9D3}"/>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lnSpc>
                <a:spcPct val="100000"/>
              </a:lnSpc>
              <a:spcBef>
                <a:spcPts val="400"/>
              </a:spcBef>
              <a:buNone/>
              <a:defRPr sz="2500">
                <a:solidFill>
                  <a:schemeClr val="tx2"/>
                </a:solidFill>
              </a:defRPr>
            </a:lvl1pPr>
          </a:lstStyle>
          <a:p>
            <a:pPr lvl="0"/>
            <a:r>
              <a:rPr lang="en-US" dirty="0"/>
              <a:t>Subtitle Placeholder</a:t>
            </a:r>
          </a:p>
        </p:txBody>
      </p:sp>
    </p:spTree>
    <p:extLst>
      <p:ext uri="{BB962C8B-B14F-4D97-AF65-F5344CB8AC3E}">
        <p14:creationId xmlns:p14="http://schemas.microsoft.com/office/powerpoint/2010/main" val="2130055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ep process chart ">
    <p:spTree>
      <p:nvGrpSpPr>
        <p:cNvPr id="1" name=""/>
        <p:cNvGrpSpPr/>
        <p:nvPr/>
      </p:nvGrpSpPr>
      <p:grpSpPr>
        <a:xfrm>
          <a:off x="0" y="0"/>
          <a:ext cx="0" cy="0"/>
          <a:chOff x="0" y="0"/>
          <a:chExt cx="0" cy="0"/>
        </a:xfrm>
      </p:grpSpPr>
      <p:grpSp>
        <p:nvGrpSpPr>
          <p:cNvPr id="71" name="Gruppieren 6">
            <a:extLst>
              <a:ext uri="{FF2B5EF4-FFF2-40B4-BE49-F238E27FC236}">
                <a16:creationId xmlns:a16="http://schemas.microsoft.com/office/drawing/2014/main" id="{0E350D8E-F3C0-CA4B-AAEA-810E02ADAD8E}"/>
              </a:ext>
            </a:extLst>
          </p:cNvPr>
          <p:cNvGrpSpPr/>
          <p:nvPr userDrawn="1"/>
        </p:nvGrpSpPr>
        <p:grpSpPr>
          <a:xfrm>
            <a:off x="587877" y="2056686"/>
            <a:ext cx="10480915" cy="4148046"/>
            <a:chOff x="540000" y="1618968"/>
            <a:chExt cx="11263321" cy="4457700"/>
          </a:xfrm>
        </p:grpSpPr>
        <p:grpSp>
          <p:nvGrpSpPr>
            <p:cNvPr id="72" name="TIMELINE">
              <a:extLst>
                <a:ext uri="{FF2B5EF4-FFF2-40B4-BE49-F238E27FC236}">
                  <a16:creationId xmlns:a16="http://schemas.microsoft.com/office/drawing/2014/main" id="{C1D6EE86-9A6C-0F45-BE85-2AFA67CD214C}"/>
                </a:ext>
              </a:extLst>
            </p:cNvPr>
            <p:cNvGrpSpPr/>
            <p:nvPr/>
          </p:nvGrpSpPr>
          <p:grpSpPr bwMode="gray">
            <a:xfrm>
              <a:off x="540000" y="3591297"/>
              <a:ext cx="11263321" cy="520049"/>
              <a:chOff x="540000" y="3400125"/>
              <a:chExt cx="11263321" cy="520049"/>
            </a:xfrm>
          </p:grpSpPr>
          <p:sp>
            <p:nvSpPr>
              <p:cNvPr id="79" name="Arrow 1">
                <a:extLst>
                  <a:ext uri="{FF2B5EF4-FFF2-40B4-BE49-F238E27FC236}">
                    <a16:creationId xmlns:a16="http://schemas.microsoft.com/office/drawing/2014/main" id="{6CBC12B2-7E56-1845-BB60-CFBF61363775}"/>
                  </a:ext>
                </a:extLst>
              </p:cNvPr>
              <p:cNvSpPr>
                <a:spLocks noChangeArrowheads="1"/>
              </p:cNvSpPr>
              <p:nvPr/>
            </p:nvSpPr>
            <p:spPr bwMode="gray">
              <a:xfrm>
                <a:off x="540000" y="3400126"/>
                <a:ext cx="2088517" cy="520048"/>
              </a:xfrm>
              <a:prstGeom prst="homePlate">
                <a:avLst>
                  <a:gd name="adj" fmla="val 36314"/>
                </a:avLst>
              </a:prstGeom>
              <a:solidFill>
                <a:schemeClr val="tx1">
                  <a:lumMod val="20000"/>
                  <a:lumOff val="8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1</a:t>
                </a:r>
              </a:p>
            </p:txBody>
          </p:sp>
          <p:sp>
            <p:nvSpPr>
              <p:cNvPr id="80" name="Arrow 2">
                <a:extLst>
                  <a:ext uri="{FF2B5EF4-FFF2-40B4-BE49-F238E27FC236}">
                    <a16:creationId xmlns:a16="http://schemas.microsoft.com/office/drawing/2014/main" id="{B4A6569F-2922-DF4A-B892-DEACBC595652}"/>
                  </a:ext>
                </a:extLst>
              </p:cNvPr>
              <p:cNvSpPr>
                <a:spLocks noChangeArrowheads="1"/>
              </p:cNvSpPr>
              <p:nvPr/>
            </p:nvSpPr>
            <p:spPr bwMode="gray">
              <a:xfrm>
                <a:off x="2374960" y="3400126"/>
                <a:ext cx="2088517" cy="520048"/>
              </a:xfrm>
              <a:prstGeom prst="chevron">
                <a:avLst>
                  <a:gd name="adj" fmla="val 35094"/>
                </a:avLst>
              </a:prstGeom>
              <a:solidFill>
                <a:schemeClr val="tx1">
                  <a:lumMod val="40000"/>
                  <a:lumOff val="6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2</a:t>
                </a:r>
              </a:p>
            </p:txBody>
          </p:sp>
          <p:sp>
            <p:nvSpPr>
              <p:cNvPr id="81" name="Arrow 3">
                <a:extLst>
                  <a:ext uri="{FF2B5EF4-FFF2-40B4-BE49-F238E27FC236}">
                    <a16:creationId xmlns:a16="http://schemas.microsoft.com/office/drawing/2014/main" id="{46B5FD33-6012-3B48-AD49-306382B33E7B}"/>
                  </a:ext>
                </a:extLst>
              </p:cNvPr>
              <p:cNvSpPr>
                <a:spLocks noChangeArrowheads="1"/>
              </p:cNvSpPr>
              <p:nvPr userDrawn="1"/>
            </p:nvSpPr>
            <p:spPr bwMode="gray">
              <a:xfrm>
                <a:off x="4209922" y="3400126"/>
                <a:ext cx="2088517" cy="520048"/>
              </a:xfrm>
              <a:prstGeom prst="chevron">
                <a:avLst>
                  <a:gd name="adj" fmla="val 35094"/>
                </a:avLst>
              </a:prstGeom>
              <a:solidFill>
                <a:schemeClr val="tx1">
                  <a:lumMod val="60000"/>
                  <a:lumOff val="4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3</a:t>
                </a:r>
              </a:p>
            </p:txBody>
          </p:sp>
          <p:sp>
            <p:nvSpPr>
              <p:cNvPr id="82" name="Arrow 4">
                <a:extLst>
                  <a:ext uri="{FF2B5EF4-FFF2-40B4-BE49-F238E27FC236}">
                    <a16:creationId xmlns:a16="http://schemas.microsoft.com/office/drawing/2014/main" id="{4BBD97CF-C378-C447-97A9-6453F083952B}"/>
                  </a:ext>
                </a:extLst>
              </p:cNvPr>
              <p:cNvSpPr>
                <a:spLocks noChangeArrowheads="1"/>
              </p:cNvSpPr>
              <p:nvPr/>
            </p:nvSpPr>
            <p:spPr bwMode="gray">
              <a:xfrm>
                <a:off x="6044882" y="3400126"/>
                <a:ext cx="2088517" cy="520048"/>
              </a:xfrm>
              <a:prstGeom prst="chevron">
                <a:avLst>
                  <a:gd name="adj" fmla="val 35094"/>
                </a:avLst>
              </a:prstGeom>
              <a:solidFill>
                <a:schemeClr val="tx1"/>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4</a:t>
                </a:r>
              </a:p>
            </p:txBody>
          </p:sp>
          <p:sp>
            <p:nvSpPr>
              <p:cNvPr id="83" name="Arrow 5">
                <a:extLst>
                  <a:ext uri="{FF2B5EF4-FFF2-40B4-BE49-F238E27FC236}">
                    <a16:creationId xmlns:a16="http://schemas.microsoft.com/office/drawing/2014/main" id="{4E377499-6375-3D42-B65B-67CCC1FE4075}"/>
                  </a:ext>
                </a:extLst>
              </p:cNvPr>
              <p:cNvSpPr>
                <a:spLocks noChangeArrowheads="1"/>
              </p:cNvSpPr>
              <p:nvPr/>
            </p:nvSpPr>
            <p:spPr bwMode="gray">
              <a:xfrm>
                <a:off x="7879844" y="3400126"/>
                <a:ext cx="2088517" cy="520048"/>
              </a:xfrm>
              <a:prstGeom prst="chevron">
                <a:avLst>
                  <a:gd name="adj" fmla="val 35094"/>
                </a:avLst>
              </a:prstGeom>
              <a:solidFill>
                <a:schemeClr val="tx1">
                  <a:lumMod val="75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5</a:t>
                </a:r>
              </a:p>
            </p:txBody>
          </p:sp>
          <p:sp>
            <p:nvSpPr>
              <p:cNvPr id="84" name="Arrow 6">
                <a:extLst>
                  <a:ext uri="{FF2B5EF4-FFF2-40B4-BE49-F238E27FC236}">
                    <a16:creationId xmlns:a16="http://schemas.microsoft.com/office/drawing/2014/main" id="{F89FBF72-02DE-CB41-B801-D1CD5371B605}"/>
                  </a:ext>
                </a:extLst>
              </p:cNvPr>
              <p:cNvSpPr>
                <a:spLocks noChangeArrowheads="1"/>
              </p:cNvSpPr>
              <p:nvPr/>
            </p:nvSpPr>
            <p:spPr bwMode="gray">
              <a:xfrm>
                <a:off x="9714804" y="3400125"/>
                <a:ext cx="2088517" cy="520048"/>
              </a:xfrm>
              <a:prstGeom prst="chevron">
                <a:avLst>
                  <a:gd name="adj" fmla="val 35094"/>
                </a:avLst>
              </a:prstGeom>
              <a:solidFill>
                <a:schemeClr val="tx2"/>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6</a:t>
                </a:r>
              </a:p>
            </p:txBody>
          </p:sp>
        </p:grpSp>
        <p:sp>
          <p:nvSpPr>
            <p:cNvPr id="73" name="Line">
              <a:extLst>
                <a:ext uri="{FF2B5EF4-FFF2-40B4-BE49-F238E27FC236}">
                  <a16:creationId xmlns:a16="http://schemas.microsoft.com/office/drawing/2014/main" id="{B61DAF7C-F5FA-CA4D-9673-327185B46F53}"/>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4" name="Line">
              <a:extLst>
                <a:ext uri="{FF2B5EF4-FFF2-40B4-BE49-F238E27FC236}">
                  <a16:creationId xmlns:a16="http://schemas.microsoft.com/office/drawing/2014/main" id="{E9B19F07-92B6-5C42-ABB9-F674CE75A242}"/>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5" name="Line">
              <a:extLst>
                <a:ext uri="{FF2B5EF4-FFF2-40B4-BE49-F238E27FC236}">
                  <a16:creationId xmlns:a16="http://schemas.microsoft.com/office/drawing/2014/main" id="{35FCBCBC-F2B9-3543-A9DD-F8CD7B74C5D1}"/>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6" name="Line">
              <a:extLst>
                <a:ext uri="{FF2B5EF4-FFF2-40B4-BE49-F238E27FC236}">
                  <a16:creationId xmlns:a16="http://schemas.microsoft.com/office/drawing/2014/main" id="{68DD63D8-FB93-F845-B7A1-AC1EF3EADD6F}"/>
                </a:ext>
              </a:extLst>
            </p:cNvPr>
            <p:cNvSpPr>
              <a:spLocks noChangeShapeType="1"/>
            </p:cNvSpPr>
            <p:nvPr userDrawn="1"/>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7" name="Line">
              <a:extLst>
                <a:ext uri="{FF2B5EF4-FFF2-40B4-BE49-F238E27FC236}">
                  <a16:creationId xmlns:a16="http://schemas.microsoft.com/office/drawing/2014/main" id="{20FC4EF6-A10C-9A46-B66D-5AE14AA1F8B9}"/>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8" name="Line">
              <a:extLst>
                <a:ext uri="{FF2B5EF4-FFF2-40B4-BE49-F238E27FC236}">
                  <a16:creationId xmlns:a16="http://schemas.microsoft.com/office/drawing/2014/main" id="{B53E7C68-5F8A-074A-8FEF-5E5D36086A2B}"/>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gr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4" name="Text Placeholder 3">
            <a:extLst>
              <a:ext uri="{FF2B5EF4-FFF2-40B4-BE49-F238E27FC236}">
                <a16:creationId xmlns:a16="http://schemas.microsoft.com/office/drawing/2014/main" id="{E6107375-C0EA-E340-A9AC-A77865E20F61}"/>
              </a:ext>
            </a:extLst>
          </p:cNvPr>
          <p:cNvSpPr>
            <a:spLocks noGrp="1"/>
          </p:cNvSpPr>
          <p:nvPr>
            <p:ph type="body" sz="quarter" idx="12" hasCustomPrompt="1"/>
          </p:nvPr>
        </p:nvSpPr>
        <p:spPr>
          <a:xfrm>
            <a:off x="5878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5" name="Text Placeholder 3">
            <a:extLst>
              <a:ext uri="{FF2B5EF4-FFF2-40B4-BE49-F238E27FC236}">
                <a16:creationId xmlns:a16="http://schemas.microsoft.com/office/drawing/2014/main" id="{6F15CF82-2CD0-2E4F-B34F-AC86E00A5A1F}"/>
              </a:ext>
            </a:extLst>
          </p:cNvPr>
          <p:cNvSpPr>
            <a:spLocks noGrp="1"/>
          </p:cNvSpPr>
          <p:nvPr>
            <p:ph type="body" sz="quarter" idx="13" hasCustomPrompt="1"/>
          </p:nvPr>
        </p:nvSpPr>
        <p:spPr>
          <a:xfrm>
            <a:off x="40041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6" name="Text Placeholder 3">
            <a:extLst>
              <a:ext uri="{FF2B5EF4-FFF2-40B4-BE49-F238E27FC236}">
                <a16:creationId xmlns:a16="http://schemas.microsoft.com/office/drawing/2014/main" id="{F4B466D3-DE16-C74A-9FA5-31292178F93C}"/>
              </a:ext>
            </a:extLst>
          </p:cNvPr>
          <p:cNvSpPr>
            <a:spLocks noGrp="1"/>
          </p:cNvSpPr>
          <p:nvPr>
            <p:ph type="body" sz="quarter" idx="14" hasCustomPrompt="1"/>
          </p:nvPr>
        </p:nvSpPr>
        <p:spPr>
          <a:xfrm>
            <a:off x="74204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7" name="Text Placeholder 3">
            <a:extLst>
              <a:ext uri="{FF2B5EF4-FFF2-40B4-BE49-F238E27FC236}">
                <a16:creationId xmlns:a16="http://schemas.microsoft.com/office/drawing/2014/main" id="{AD72481F-6EA1-0D47-A9D4-5D946615D333}"/>
              </a:ext>
            </a:extLst>
          </p:cNvPr>
          <p:cNvSpPr>
            <a:spLocks noGrp="1"/>
          </p:cNvSpPr>
          <p:nvPr>
            <p:ph type="body" sz="quarter" idx="15" hasCustomPrompt="1"/>
          </p:nvPr>
        </p:nvSpPr>
        <p:spPr>
          <a:xfrm>
            <a:off x="23150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8" name="Text Placeholder 3">
            <a:extLst>
              <a:ext uri="{FF2B5EF4-FFF2-40B4-BE49-F238E27FC236}">
                <a16:creationId xmlns:a16="http://schemas.microsoft.com/office/drawing/2014/main" id="{3052959B-018D-4545-8E2B-93429D9EB3F1}"/>
              </a:ext>
            </a:extLst>
          </p:cNvPr>
          <p:cNvSpPr>
            <a:spLocks noGrp="1"/>
          </p:cNvSpPr>
          <p:nvPr>
            <p:ph type="body" sz="quarter" idx="16" hasCustomPrompt="1"/>
          </p:nvPr>
        </p:nvSpPr>
        <p:spPr>
          <a:xfrm>
            <a:off x="57313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9" name="Text Placeholder 3">
            <a:extLst>
              <a:ext uri="{FF2B5EF4-FFF2-40B4-BE49-F238E27FC236}">
                <a16:creationId xmlns:a16="http://schemas.microsoft.com/office/drawing/2014/main" id="{639A20CE-0D6D-EA4E-997F-B0B0A659F909}"/>
              </a:ext>
            </a:extLst>
          </p:cNvPr>
          <p:cNvSpPr>
            <a:spLocks noGrp="1"/>
          </p:cNvSpPr>
          <p:nvPr>
            <p:ph type="body" sz="quarter" idx="17" hasCustomPrompt="1"/>
          </p:nvPr>
        </p:nvSpPr>
        <p:spPr>
          <a:xfrm>
            <a:off x="91476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85" name="Text Placeholder 12">
            <a:extLst>
              <a:ext uri="{FF2B5EF4-FFF2-40B4-BE49-F238E27FC236}">
                <a16:creationId xmlns:a16="http://schemas.microsoft.com/office/drawing/2014/main" id="{03E96EA5-1DA7-594B-95A9-739E8D4F5F0E}"/>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lnSpc>
                <a:spcPct val="100000"/>
              </a:lnSpc>
              <a:spcBef>
                <a:spcPts val="400"/>
              </a:spcBef>
              <a:buNone/>
              <a:defRPr sz="2500">
                <a:solidFill>
                  <a:schemeClr val="tx2"/>
                </a:solidFill>
              </a:defRPr>
            </a:lvl1pPr>
          </a:lstStyle>
          <a:p>
            <a:pPr lvl="0"/>
            <a:r>
              <a:rPr lang="en-US" dirty="0"/>
              <a:t>Subtitle Placeholder</a:t>
            </a:r>
          </a:p>
        </p:txBody>
      </p:sp>
    </p:spTree>
    <p:extLst>
      <p:ext uri="{BB962C8B-B14F-4D97-AF65-F5344CB8AC3E}">
        <p14:creationId xmlns:p14="http://schemas.microsoft.com/office/powerpoint/2010/main" val="40852881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End Slide">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C7F7CF2-A577-2546-9316-0CC2160E4A6F}"/>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2" name="Rectangle 21">
            <a:extLst>
              <a:ext uri="{FF2B5EF4-FFF2-40B4-BE49-F238E27FC236}">
                <a16:creationId xmlns:a16="http://schemas.microsoft.com/office/drawing/2014/main" id="{2FF2EC81-72AE-A74F-A934-235E12C98EA9}"/>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Rectangle 9">
            <a:extLst>
              <a:ext uri="{FF2B5EF4-FFF2-40B4-BE49-F238E27FC236}">
                <a16:creationId xmlns:a16="http://schemas.microsoft.com/office/drawing/2014/main" id="{55231912-DD3F-DA41-B87E-CFF4C88B787B}"/>
              </a:ext>
            </a:extLst>
          </p:cNvPr>
          <p:cNvSpPr/>
          <p:nvPr/>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CEA93CFA-D12D-1748-9E4C-3BBC9D29AA4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200774" y="5441338"/>
            <a:ext cx="1787250" cy="339352"/>
          </a:xfrm>
          <a:prstGeom prst="rect">
            <a:avLst/>
          </a:prstGeom>
        </p:spPr>
      </p:pic>
      <p:sp>
        <p:nvSpPr>
          <p:cNvPr id="12" name="TextBox 11">
            <a:extLst>
              <a:ext uri="{FF2B5EF4-FFF2-40B4-BE49-F238E27FC236}">
                <a16:creationId xmlns:a16="http://schemas.microsoft.com/office/drawing/2014/main" id="{BD0299BF-3553-784B-AB74-5F461FA0CDB4}"/>
              </a:ext>
            </a:extLst>
          </p:cNvPr>
          <p:cNvSpPr txBox="1"/>
          <p:nvPr/>
        </p:nvSpPr>
        <p:spPr>
          <a:xfrm>
            <a:off x="-1" y="3148520"/>
            <a:ext cx="12188801" cy="707886"/>
          </a:xfrm>
          <a:prstGeom prst="rect">
            <a:avLst/>
          </a:prstGeom>
          <a:noFill/>
        </p:spPr>
        <p:txBody>
          <a:bodyPr wrap="square" rtlCol="0">
            <a:spAutoFit/>
          </a:bodyPr>
          <a:lstStyle/>
          <a:p>
            <a:pPr algn="ctr"/>
            <a:r>
              <a:rPr lang="en-US" sz="4000" b="0">
                <a:solidFill>
                  <a:schemeClr val="accent1"/>
                </a:solidFill>
              </a:rPr>
              <a:t>Thank you.</a:t>
            </a:r>
          </a:p>
        </p:txBody>
      </p:sp>
      <p:sp>
        <p:nvSpPr>
          <p:cNvPr id="15" name="TextBox 14">
            <a:extLst>
              <a:ext uri="{FF2B5EF4-FFF2-40B4-BE49-F238E27FC236}">
                <a16:creationId xmlns:a16="http://schemas.microsoft.com/office/drawing/2014/main" id="{12A0EDCA-D6E9-4749-ADC1-6D9106036384}"/>
              </a:ext>
            </a:extLst>
          </p:cNvPr>
          <p:cNvSpPr txBox="1"/>
          <p:nvPr/>
        </p:nvSpPr>
        <p:spPr>
          <a:xfrm>
            <a:off x="-3200" y="5992626"/>
            <a:ext cx="12195200" cy="294632"/>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1">
                <a:solidFill>
                  <a:schemeClr val="bg2"/>
                </a:solidFill>
                <a:latin typeface="Arial" panose="020B0604020202020204" pitchFamily="34" charset="0"/>
                <a:cs typeface="Arial" panose="020B0604020202020204" pitchFamily="34" charset="0"/>
              </a:rPr>
              <a:t>©2018 Teradata</a:t>
            </a:r>
            <a:endParaRPr lang="en-US" sz="1000" b="1">
              <a:solidFill>
                <a:schemeClr val="bg2"/>
              </a:solidFill>
              <a:effectLst/>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C5A011A7-DFB2-DB44-9E1C-CC59AB0FCB81}"/>
              </a:ext>
            </a:extLst>
          </p:cNvPr>
          <p:cNvSpPr/>
          <p:nvPr userDrawn="1"/>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8E0CA0D1-A0A5-134A-8AB5-0B7C7F583103}"/>
              </a:ext>
            </a:extLst>
          </p:cNvPr>
          <p:cNvSpPr txBox="1"/>
          <p:nvPr userDrawn="1"/>
        </p:nvSpPr>
        <p:spPr>
          <a:xfrm>
            <a:off x="-1" y="3148520"/>
            <a:ext cx="12188801" cy="707886"/>
          </a:xfrm>
          <a:prstGeom prst="rect">
            <a:avLst/>
          </a:prstGeom>
          <a:noFill/>
        </p:spPr>
        <p:txBody>
          <a:bodyPr wrap="square" rtlCol="0">
            <a:spAutoFit/>
          </a:bodyPr>
          <a:lstStyle/>
          <a:p>
            <a:pPr algn="ctr"/>
            <a:r>
              <a:rPr lang="en-US" sz="4000" b="1">
                <a:solidFill>
                  <a:schemeClr val="accent1"/>
                </a:solidFill>
              </a:rPr>
              <a:t>Thank you.</a:t>
            </a:r>
          </a:p>
        </p:txBody>
      </p:sp>
    </p:spTree>
    <p:extLst>
      <p:ext uri="{BB962C8B-B14F-4D97-AF65-F5344CB8AC3E}">
        <p14:creationId xmlns:p14="http://schemas.microsoft.com/office/powerpoint/2010/main" val="40280665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Segue photo">
    <p:spTree>
      <p:nvGrpSpPr>
        <p:cNvPr id="1" name=""/>
        <p:cNvGrpSpPr/>
        <p:nvPr/>
      </p:nvGrpSpPr>
      <p:grpSpPr>
        <a:xfrm>
          <a:off x="0" y="0"/>
          <a:ext cx="0" cy="0"/>
          <a:chOff x="0" y="0"/>
          <a:chExt cx="0" cy="0"/>
        </a:xfrm>
      </p:grpSpPr>
      <p:sp>
        <p:nvSpPr>
          <p:cNvPr id="9" name="Picture Placeholder 10"/>
          <p:cNvSpPr>
            <a:spLocks noGrp="1"/>
          </p:cNvSpPr>
          <p:nvPr>
            <p:ph type="pic" sz="quarter" idx="12"/>
          </p:nvPr>
        </p:nvSpPr>
        <p:spPr>
          <a:xfrm>
            <a:off x="0" y="0"/>
            <a:ext cx="12192000" cy="6858000"/>
          </a:xfrm>
        </p:spPr>
        <p:txBody>
          <a:bodyPr/>
          <a:lstStyle>
            <a:lvl1pPr marL="0" indent="0" algn="ctr">
              <a:buNone/>
              <a:defRPr sz="1867"/>
            </a:lvl1pPr>
          </a:lstStyle>
          <a:p>
            <a:r>
              <a:rPr lang="en-US" dirty="0"/>
              <a:t>Drag picture to placeholder or click icon to add</a:t>
            </a:r>
          </a:p>
        </p:txBody>
      </p:sp>
      <p:sp>
        <p:nvSpPr>
          <p:cNvPr id="8" name="Text Placeholder 9"/>
          <p:cNvSpPr>
            <a:spLocks noGrp="1"/>
          </p:cNvSpPr>
          <p:nvPr>
            <p:ph type="body" sz="quarter" idx="10" hasCustomPrompt="1"/>
          </p:nvPr>
        </p:nvSpPr>
        <p:spPr bwMode="gray">
          <a:xfrm>
            <a:off x="0" y="3035047"/>
            <a:ext cx="12192000" cy="787908"/>
          </a:xfrm>
          <a:solidFill>
            <a:schemeClr val="accent1">
              <a:alpha val="90000"/>
            </a:schemeClr>
          </a:solidFill>
        </p:spPr>
        <p:txBody>
          <a:bodyPr wrap="square" lIns="182880" tIns="182880" rIns="182880" bIns="182880" anchor="ctr" anchorCtr="0">
            <a:spAutoFit/>
          </a:bodyPr>
          <a:lstStyle>
            <a:lvl1pPr marL="0" indent="0" algn="ctr">
              <a:lnSpc>
                <a:spcPct val="85000"/>
              </a:lnSpc>
              <a:spcBef>
                <a:spcPts val="267"/>
              </a:spcBef>
              <a:spcAft>
                <a:spcPts val="267"/>
              </a:spcAft>
              <a:buFont typeface="Arial" panose="020B0604020202020204" pitchFamily="34" charset="0"/>
              <a:buChar char="​"/>
              <a:tabLst/>
              <a:defRPr sz="3200" b="1">
                <a:solidFill>
                  <a:schemeClr val="bg1"/>
                </a:solidFill>
              </a:defRPr>
            </a:lvl1pPr>
            <a:lvl2pPr marL="0" indent="0" algn="ctr">
              <a:lnSpc>
                <a:spcPct val="85000"/>
              </a:lnSpc>
              <a:spcBef>
                <a:spcPts val="0"/>
              </a:spcBef>
              <a:spcAft>
                <a:spcPts val="267"/>
              </a:spcAft>
              <a:buFont typeface="Arial" panose="020B0604020202020204" pitchFamily="34" charset="0"/>
              <a:buChar char="​"/>
              <a:defRPr sz="2400" b="1">
                <a:solidFill>
                  <a:schemeClr val="bg1"/>
                </a:solidFill>
              </a:defRPr>
            </a:lvl2pPr>
            <a:lvl3pPr marL="0" indent="0" algn="ctr">
              <a:lnSpc>
                <a:spcPct val="85000"/>
              </a:lnSpc>
              <a:spcBef>
                <a:spcPts val="800"/>
              </a:spcBef>
              <a:spcAft>
                <a:spcPts val="267"/>
              </a:spcAft>
              <a:buFont typeface="Arial" panose="020B0604020202020204" pitchFamily="34" charset="0"/>
              <a:buChar char="​"/>
              <a:defRPr sz="1867" b="1">
                <a:solidFill>
                  <a:schemeClr val="bg1"/>
                </a:solidFill>
              </a:defRPr>
            </a:lvl3pPr>
            <a:lvl4pPr marL="0" indent="0" algn="ctr">
              <a:lnSpc>
                <a:spcPct val="85000"/>
              </a:lnSpc>
              <a:spcBef>
                <a:spcPts val="267"/>
              </a:spcBef>
              <a:spcAft>
                <a:spcPts val="267"/>
              </a:spcAft>
              <a:buFont typeface="Arial" panose="020B0604020202020204" pitchFamily="34" charset="0"/>
              <a:buChar char="​"/>
              <a:defRPr sz="1867" b="0">
                <a:solidFill>
                  <a:schemeClr val="bg1"/>
                </a:solidFill>
              </a:defRPr>
            </a:lvl4pPr>
            <a:lvl5pPr marL="0" indent="0" algn="ctr">
              <a:lnSpc>
                <a:spcPct val="85000"/>
              </a:lnSpc>
              <a:spcBef>
                <a:spcPts val="267"/>
              </a:spcBef>
              <a:spcAft>
                <a:spcPts val="267"/>
              </a:spcAft>
              <a:buFont typeface="Arial" panose="020B0604020202020204" pitchFamily="34" charset="0"/>
              <a:buChar char="​"/>
              <a:defRPr sz="1867" b="0">
                <a:solidFill>
                  <a:schemeClr val="bg1"/>
                </a:solidFill>
              </a:defRPr>
            </a:lvl5pPr>
            <a:lvl6pPr marL="0" indent="0" algn="ctr">
              <a:lnSpc>
                <a:spcPct val="85000"/>
              </a:lnSpc>
              <a:spcBef>
                <a:spcPts val="267"/>
              </a:spcBef>
              <a:spcAft>
                <a:spcPts val="267"/>
              </a:spcAft>
              <a:buFont typeface="Arial" panose="020B0604020202020204" pitchFamily="34" charset="0"/>
              <a:buChar char="​"/>
              <a:defRPr sz="1867" b="0">
                <a:solidFill>
                  <a:schemeClr val="bg1"/>
                </a:solidFill>
              </a:defRPr>
            </a:lvl6pPr>
            <a:lvl7pPr marL="0" indent="0" algn="ctr">
              <a:lnSpc>
                <a:spcPct val="85000"/>
              </a:lnSpc>
              <a:spcBef>
                <a:spcPts val="267"/>
              </a:spcBef>
              <a:spcAft>
                <a:spcPts val="267"/>
              </a:spcAft>
              <a:buFont typeface="Arial" panose="020B0604020202020204" pitchFamily="34" charset="0"/>
              <a:buChar char="​"/>
              <a:defRPr sz="1867" b="0">
                <a:solidFill>
                  <a:schemeClr val="bg1"/>
                </a:solidFill>
              </a:defRPr>
            </a:lvl7pPr>
            <a:lvl8pPr marL="0" indent="0" algn="ctr">
              <a:lnSpc>
                <a:spcPct val="85000"/>
              </a:lnSpc>
              <a:spcBef>
                <a:spcPts val="267"/>
              </a:spcBef>
              <a:spcAft>
                <a:spcPts val="267"/>
              </a:spcAft>
              <a:buFont typeface="Arial" panose="020B0604020202020204" pitchFamily="34" charset="0"/>
              <a:buChar char="​"/>
              <a:defRPr sz="1867" b="0">
                <a:solidFill>
                  <a:schemeClr val="bg1"/>
                </a:solidFill>
              </a:defRPr>
            </a:lvl8pPr>
            <a:lvl9pPr marL="0" indent="0" algn="ctr">
              <a:lnSpc>
                <a:spcPct val="85000"/>
              </a:lnSpc>
              <a:spcBef>
                <a:spcPts val="267"/>
              </a:spcBef>
              <a:spcAft>
                <a:spcPts val="267"/>
              </a:spcAft>
              <a:buFont typeface="Arial" panose="020B0604020202020204" pitchFamily="34" charset="0"/>
              <a:buChar char="​"/>
              <a:defRPr sz="1867" b="0">
                <a:solidFill>
                  <a:schemeClr val="bg1"/>
                </a:solidFill>
              </a:defRPr>
            </a:lvl9pPr>
          </a:lstStyle>
          <a:p>
            <a:pPr lvl="0"/>
            <a:r>
              <a:rPr lang="en-US" dirty="0"/>
              <a:t>Click to Edit Master Text Styles</a:t>
            </a:r>
          </a:p>
        </p:txBody>
      </p:sp>
    </p:spTree>
    <p:extLst>
      <p:ext uri="{BB962C8B-B14F-4D97-AF65-F5344CB8AC3E}">
        <p14:creationId xmlns:p14="http://schemas.microsoft.com/office/powerpoint/2010/main" val="4184361870"/>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a:xfrm>
            <a:off x="4038600" y="6454273"/>
            <a:ext cx="4114800" cy="169277"/>
          </a:xfrm>
          <a:prstGeom prst="rect">
            <a:avLst/>
          </a:prstGeom>
        </p:spPr>
        <p:txBody>
          <a:bodyPr/>
          <a:lstStyle/>
          <a:p>
            <a:endParaRPr lang="en-US"/>
          </a:p>
        </p:txBody>
      </p:sp>
    </p:spTree>
    <p:extLst>
      <p:ext uri="{BB962C8B-B14F-4D97-AF65-F5344CB8AC3E}">
        <p14:creationId xmlns:p14="http://schemas.microsoft.com/office/powerpoint/2010/main" val="2777264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FB5B278-83B7-3046-8766-F3AC294D9E84}"/>
              </a:ext>
            </a:extLst>
          </p:cNvPr>
          <p:cNvSpPr>
            <a:spLocks noGrp="1"/>
          </p:cNvSpPr>
          <p:nvPr>
            <p:ph type="title" hasCustomPrompt="1"/>
          </p:nvPr>
        </p:nvSpPr>
        <p:spPr>
          <a:xfrm>
            <a:off x="505421" y="119999"/>
            <a:ext cx="10515600" cy="715294"/>
          </a:xfrm>
        </p:spPr>
        <p:txBody>
          <a:bodyPr/>
          <a:lstStyle/>
          <a:p>
            <a:r>
              <a:rPr lang="en-US" dirty="0"/>
              <a:t>Agenda</a:t>
            </a:r>
          </a:p>
        </p:txBody>
      </p:sp>
      <p:sp>
        <p:nvSpPr>
          <p:cNvPr id="7" name="Content Placeholder 5">
            <a:extLst>
              <a:ext uri="{FF2B5EF4-FFF2-40B4-BE49-F238E27FC236}">
                <a16:creationId xmlns:a16="http://schemas.microsoft.com/office/drawing/2014/main" id="{ECB34F34-D933-FF46-BAD3-AA030BFB1D74}"/>
              </a:ext>
            </a:extLst>
          </p:cNvPr>
          <p:cNvSpPr>
            <a:spLocks noGrp="1"/>
          </p:cNvSpPr>
          <p:nvPr>
            <p:ph sz="quarter" idx="17"/>
          </p:nvPr>
        </p:nvSpPr>
        <p:spPr>
          <a:xfrm>
            <a:off x="587375" y="973015"/>
            <a:ext cx="6988175" cy="5237285"/>
          </a:xfrm>
        </p:spPr>
        <p:txBody>
          <a:bodyPr/>
          <a:lstStyle>
            <a:lvl1pPr>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4081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with Phot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B206701-FB2B-2243-9AF5-4D541356F370}"/>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Content Placeholder 5">
            <a:extLst>
              <a:ext uri="{FF2B5EF4-FFF2-40B4-BE49-F238E27FC236}">
                <a16:creationId xmlns:a16="http://schemas.microsoft.com/office/drawing/2014/main" id="{19C70DF3-C46A-0C4F-9EE9-A292209A1592}"/>
              </a:ext>
            </a:extLst>
          </p:cNvPr>
          <p:cNvSpPr>
            <a:spLocks noGrp="1"/>
          </p:cNvSpPr>
          <p:nvPr>
            <p:ph sz="quarter" idx="18"/>
          </p:nvPr>
        </p:nvSpPr>
        <p:spPr>
          <a:xfrm>
            <a:off x="587375" y="1600200"/>
            <a:ext cx="6988175" cy="4610100"/>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6987433" cy="715294"/>
          </a:xfrm>
        </p:spPr>
        <p:txBody>
          <a:bodyPr anchor="b">
            <a:noAutofit/>
          </a:bodyPr>
          <a:lstStyle>
            <a:lvl1pPr>
              <a:defRPr lang="en-US" b="1" smtClean="0">
                <a:solidFill>
                  <a:schemeClr val="accent1"/>
                </a:solidFill>
                <a:effectLst/>
              </a:defRPr>
            </a:lvl1pPr>
          </a:lstStyle>
          <a:p>
            <a:r>
              <a:rPr lang="en-US" dirty="0"/>
              <a:t>Agenda</a:t>
            </a:r>
          </a:p>
        </p:txBody>
      </p:sp>
      <p:sp>
        <p:nvSpPr>
          <p:cNvPr id="7" name="Picture Placeholder 6">
            <a:extLst>
              <a:ext uri="{FF2B5EF4-FFF2-40B4-BE49-F238E27FC236}">
                <a16:creationId xmlns:a16="http://schemas.microsoft.com/office/drawing/2014/main" id="{9A2D2736-BFBA-BB47-995A-EF5AB50AE88D}"/>
              </a:ext>
            </a:extLst>
          </p:cNvPr>
          <p:cNvSpPr>
            <a:spLocks noGrp="1"/>
          </p:cNvSpPr>
          <p:nvPr>
            <p:ph type="pic" sz="quarter" idx="14" hasCustomPrompt="1"/>
          </p:nvPr>
        </p:nvSpPr>
        <p:spPr>
          <a:xfrm>
            <a:off x="8355013" y="293688"/>
            <a:ext cx="3532187" cy="6254750"/>
          </a:xfrm>
          <a:prstGeom prst="rect">
            <a:avLst/>
          </a:prstGeom>
        </p:spPr>
        <p:txBody>
          <a:bodyPr anchor="ctr">
            <a:normAutofit/>
          </a:bodyPr>
          <a:lstStyle>
            <a:lvl1pPr marL="0" indent="0" algn="ctr">
              <a:buNone/>
              <a:defRPr sz="2100">
                <a:solidFill>
                  <a:schemeClr val="accent2"/>
                </a:solidFill>
              </a:defRPr>
            </a:lvl1pPr>
          </a:lstStyle>
          <a:p>
            <a:r>
              <a:rPr lang="en-US" dirty="0"/>
              <a:t>Drag image here or click the icon to prompt image insert</a:t>
            </a:r>
          </a:p>
        </p:txBody>
      </p:sp>
    </p:spTree>
    <p:extLst>
      <p:ext uri="{BB962C8B-B14F-4D97-AF65-F5344CB8AC3E}">
        <p14:creationId xmlns:p14="http://schemas.microsoft.com/office/powerpoint/2010/main" val="793727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 Title Only">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8EBE8CA-3E13-334A-A201-6659DA8D8161}"/>
              </a:ext>
            </a:extLst>
          </p:cNvPr>
          <p:cNvSpPr>
            <a:spLocks noGrp="1"/>
          </p:cNvSpPr>
          <p:nvPr>
            <p:ph sz="quarter" idx="15"/>
          </p:nvPr>
        </p:nvSpPr>
        <p:spPr>
          <a:xfrm>
            <a:off x="587375" y="914400"/>
            <a:ext cx="11331909" cy="5295900"/>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496577" y="79997"/>
            <a:ext cx="10515600" cy="715294"/>
          </a:xfrm>
        </p:spPr>
        <p:txBody>
          <a:bodyPr anchor="b">
            <a:noAutofit/>
          </a:bodyPr>
          <a:lstStyle>
            <a:lvl1pPr>
              <a:defRPr lang="en-US" b="1" smtClean="0">
                <a:solidFill>
                  <a:schemeClr val="accent1"/>
                </a:solidFill>
                <a:effectLst/>
              </a:defRPr>
            </a:lvl1pPr>
          </a:lstStyle>
          <a:p>
            <a:r>
              <a:rPr lang="en-US" dirty="0"/>
              <a:t>Page Title Placeholder </a:t>
            </a:r>
          </a:p>
        </p:txBody>
      </p:sp>
    </p:spTree>
    <p:extLst>
      <p:ext uri="{BB962C8B-B14F-4D97-AF65-F5344CB8AC3E}">
        <p14:creationId xmlns:p14="http://schemas.microsoft.com/office/powerpoint/2010/main" val="4195313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 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1254369"/>
            <a:ext cx="5007082" cy="4955931"/>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1301262"/>
            <a:ext cx="5007082" cy="4908479"/>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48202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2009429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2 Line Header + Title Only">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1301262"/>
            <a:ext cx="11066950" cy="4909039"/>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5788" y="130703"/>
            <a:ext cx="11020058"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34769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Line Header + 2 Columns + Title Only">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4876AF9-4E67-6742-A567-9D6633A6E7E0}"/>
              </a:ext>
            </a:extLst>
          </p:cNvPr>
          <p:cNvSpPr>
            <a:spLocks noGrp="1"/>
          </p:cNvSpPr>
          <p:nvPr>
            <p:ph sz="quarter" idx="18"/>
          </p:nvPr>
        </p:nvSpPr>
        <p:spPr>
          <a:xfrm>
            <a:off x="6095999" y="1383322"/>
            <a:ext cx="5010912" cy="482697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C388B4DA-5AC5-7B4B-BB18-DF4B84C53092}"/>
              </a:ext>
            </a:extLst>
          </p:cNvPr>
          <p:cNvSpPr>
            <a:spLocks noGrp="1"/>
          </p:cNvSpPr>
          <p:nvPr>
            <p:ph sz="quarter" idx="17"/>
          </p:nvPr>
        </p:nvSpPr>
        <p:spPr>
          <a:xfrm>
            <a:off x="585788" y="1383323"/>
            <a:ext cx="5010912" cy="482697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91311" y="130704"/>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3404287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ACDF3-7909-7F4D-9ED4-6F2AFF5FE89F}"/>
              </a:ext>
            </a:extLst>
          </p:cNvPr>
          <p:cNvSpPr>
            <a:spLocks noGrp="1"/>
          </p:cNvSpPr>
          <p:nvPr>
            <p:ph sz="quarter" idx="18"/>
          </p:nvPr>
        </p:nvSpPr>
        <p:spPr>
          <a:xfrm>
            <a:off x="587375"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5" name="Content Placeholder 2">
            <a:extLst>
              <a:ext uri="{FF2B5EF4-FFF2-40B4-BE49-F238E27FC236}">
                <a16:creationId xmlns:a16="http://schemas.microsoft.com/office/drawing/2014/main" id="{371B82E3-D306-D645-8BF6-703EE52D6634}"/>
              </a:ext>
            </a:extLst>
          </p:cNvPr>
          <p:cNvSpPr>
            <a:spLocks noGrp="1"/>
          </p:cNvSpPr>
          <p:nvPr>
            <p:ph sz="quarter" idx="21"/>
          </p:nvPr>
        </p:nvSpPr>
        <p:spPr>
          <a:xfrm>
            <a:off x="4208144"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19" name="Content Placeholder 2">
            <a:extLst>
              <a:ext uri="{FF2B5EF4-FFF2-40B4-BE49-F238E27FC236}">
                <a16:creationId xmlns:a16="http://schemas.microsoft.com/office/drawing/2014/main" id="{0256D42C-B49D-8445-B1DA-DD261C5504EC}"/>
              </a:ext>
            </a:extLst>
          </p:cNvPr>
          <p:cNvSpPr>
            <a:spLocks noGrp="1"/>
          </p:cNvSpPr>
          <p:nvPr>
            <p:ph sz="quarter" idx="22"/>
          </p:nvPr>
        </p:nvSpPr>
        <p:spPr>
          <a:xfrm>
            <a:off x="7829657"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dirty="0"/>
              <a:t>Edit Master text styles</a:t>
            </a:r>
          </a:p>
          <a:p>
            <a:pPr lvl="1"/>
            <a:r>
              <a:rPr lang="en-US" dirty="0"/>
              <a:t>Second level</a:t>
            </a:r>
          </a:p>
          <a:p>
            <a:pPr lvl="2"/>
            <a:r>
              <a:rPr lang="en-US" dirty="0"/>
              <a:t>Third level</a:t>
            </a:r>
          </a:p>
        </p:txBody>
      </p:sp>
      <p:sp>
        <p:nvSpPr>
          <p:cNvPr id="13" name="Text Placeholder 14">
            <a:extLst>
              <a:ext uri="{FF2B5EF4-FFF2-40B4-BE49-F238E27FC236}">
                <a16:creationId xmlns:a16="http://schemas.microsoft.com/office/drawing/2014/main" id="{EDBF9AF2-FEB3-7349-9371-958557A5E5C9}"/>
              </a:ext>
            </a:extLst>
          </p:cNvPr>
          <p:cNvSpPr>
            <a:spLocks noGrp="1"/>
          </p:cNvSpPr>
          <p:nvPr>
            <p:ph type="body" sz="quarter" idx="13" hasCustomPrompt="1"/>
          </p:nvPr>
        </p:nvSpPr>
        <p:spPr>
          <a:xfrm>
            <a:off x="587375" y="1303491"/>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4" name="Text Placeholder 14">
            <a:extLst>
              <a:ext uri="{FF2B5EF4-FFF2-40B4-BE49-F238E27FC236}">
                <a16:creationId xmlns:a16="http://schemas.microsoft.com/office/drawing/2014/main" id="{6213987E-622A-AB46-832A-1833AAF9D736}"/>
              </a:ext>
            </a:extLst>
          </p:cNvPr>
          <p:cNvSpPr>
            <a:spLocks noGrp="1"/>
          </p:cNvSpPr>
          <p:nvPr>
            <p:ph type="body" sz="quarter" idx="23" hasCustomPrompt="1"/>
          </p:nvPr>
        </p:nvSpPr>
        <p:spPr>
          <a:xfrm>
            <a:off x="4208254" y="1303491"/>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6" name="Text Placeholder 14">
            <a:extLst>
              <a:ext uri="{FF2B5EF4-FFF2-40B4-BE49-F238E27FC236}">
                <a16:creationId xmlns:a16="http://schemas.microsoft.com/office/drawing/2014/main" id="{1B69AF3B-2FA6-3642-B6BE-BC6255BD16BD}"/>
              </a:ext>
            </a:extLst>
          </p:cNvPr>
          <p:cNvSpPr>
            <a:spLocks noGrp="1"/>
          </p:cNvSpPr>
          <p:nvPr>
            <p:ph type="body" sz="quarter" idx="24" hasCustomPrompt="1"/>
          </p:nvPr>
        </p:nvSpPr>
        <p:spPr>
          <a:xfrm>
            <a:off x="7829133" y="1303491"/>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Tree>
    <p:extLst>
      <p:ext uri="{BB962C8B-B14F-4D97-AF65-F5344CB8AC3E}">
        <p14:creationId xmlns:p14="http://schemas.microsoft.com/office/powerpoint/2010/main" val="2917534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F56FA7-97CD-CC44-A8FE-03ECA54A4B10}"/>
              </a:ext>
            </a:extLst>
          </p:cNvPr>
          <p:cNvSpPr>
            <a:spLocks noGrp="1"/>
          </p:cNvSpPr>
          <p:nvPr>
            <p:ph type="title"/>
          </p:nvPr>
        </p:nvSpPr>
        <p:spPr>
          <a:xfrm>
            <a:off x="509750" y="212738"/>
            <a:ext cx="11049203" cy="715294"/>
          </a:xfrm>
          <a:prstGeom prst="rect">
            <a:avLst/>
          </a:prstGeom>
        </p:spPr>
        <p:txBody>
          <a:bodyPr vert="horz" lIns="91440" tIns="45720" rIns="91440" bIns="45720" rtlCol="0" anchor="b" anchorCtr="0">
            <a:noAutofit/>
          </a:bodyPr>
          <a:lstStyle/>
          <a:p>
            <a:r>
              <a:rPr lang="en-US" dirty="0"/>
              <a:t>Click to edit Master title style</a:t>
            </a:r>
          </a:p>
        </p:txBody>
      </p:sp>
      <p:sp>
        <p:nvSpPr>
          <p:cNvPr id="7" name="Text Placeholder 13">
            <a:extLst>
              <a:ext uri="{FF2B5EF4-FFF2-40B4-BE49-F238E27FC236}">
                <a16:creationId xmlns:a16="http://schemas.microsoft.com/office/drawing/2014/main" id="{AB083E24-8154-9543-A6CC-28C5F5B3C69F}"/>
              </a:ext>
            </a:extLst>
          </p:cNvPr>
          <p:cNvSpPr txBox="1">
            <a:spLocks/>
          </p:cNvSpPr>
          <p:nvPr/>
        </p:nvSpPr>
        <p:spPr>
          <a:xfrm>
            <a:off x="87720" y="6540193"/>
            <a:ext cx="328449" cy="251607"/>
          </a:xfrm>
          <a:prstGeom prst="rect">
            <a:avLst/>
          </a:prstGeom>
        </p:spPr>
        <p:txBody>
          <a:bodyPr anchor="t">
            <a:noAutofit/>
          </a:bodyPr>
          <a:lstStyle>
            <a:lvl1pPr marL="0" indent="0" algn="l" defTabSz="914400" rtl="0" eaLnBrk="1" latinLnBrk="0" hangingPunct="1">
              <a:lnSpc>
                <a:spcPct val="150000"/>
              </a:lnSpc>
              <a:spcBef>
                <a:spcPts val="1000"/>
              </a:spcBef>
              <a:buFont typeface="Arial" panose="020B0604020202020204" pitchFamily="34" charset="0"/>
              <a:buNone/>
              <a:defRPr lang="en-US" sz="1250" b="0" i="0" kern="1200" smtClean="0">
                <a:solidFill>
                  <a:schemeClr val="bg1">
                    <a:lumMod val="85000"/>
                  </a:schemeClr>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898C9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898C9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50" b="0" i="0" kern="1200">
                <a:solidFill>
                  <a:schemeClr val="bg1">
                    <a:lumMod val="85000"/>
                  </a:schemeClr>
                </a:solidFill>
                <a:effectLst/>
                <a:latin typeface="Arial" panose="020B0604020202020204" pitchFamily="34" charset="0"/>
                <a:ea typeface="+mn-ea"/>
                <a:cs typeface="Arial" panose="020B0604020202020204" pitchFamily="34" charset="0"/>
              </a:rPr>
              <a:t>     </a:t>
            </a:r>
            <a:endParaRPr lang="en-US" sz="1000">
              <a:solidFill>
                <a:schemeClr val="tx2"/>
              </a:solidFill>
            </a:endParaRPr>
          </a:p>
        </p:txBody>
      </p:sp>
      <p:sp>
        <p:nvSpPr>
          <p:cNvPr id="19" name="Text Placeholder 18">
            <a:extLst>
              <a:ext uri="{FF2B5EF4-FFF2-40B4-BE49-F238E27FC236}">
                <a16:creationId xmlns:a16="http://schemas.microsoft.com/office/drawing/2014/main" id="{45ADBA48-0344-6447-B080-904752F0BE9F}"/>
              </a:ext>
            </a:extLst>
          </p:cNvPr>
          <p:cNvSpPr>
            <a:spLocks noGrp="1"/>
          </p:cNvSpPr>
          <p:nvPr>
            <p:ph type="body" idx="1"/>
          </p:nvPr>
        </p:nvSpPr>
        <p:spPr>
          <a:xfrm>
            <a:off x="587482" y="1131277"/>
            <a:ext cx="10971472" cy="5315688"/>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Rectangle 2">
            <a:extLst>
              <a:ext uri="{FF2B5EF4-FFF2-40B4-BE49-F238E27FC236}">
                <a16:creationId xmlns:a16="http://schemas.microsoft.com/office/drawing/2014/main" id="{B830761E-1058-AE46-808B-05F1BF8A8B23}"/>
              </a:ext>
            </a:extLst>
          </p:cNvPr>
          <p:cNvSpPr/>
          <p:nvPr userDrawn="1"/>
        </p:nvSpPr>
        <p:spPr>
          <a:xfrm>
            <a:off x="165451" y="6593503"/>
            <a:ext cx="171522" cy="169277"/>
          </a:xfrm>
          <a:prstGeom prst="rect">
            <a:avLst/>
          </a:prstGeom>
        </p:spPr>
        <p:txBody>
          <a:bodyPr wrap="none" lIns="0" tIns="0" rIns="0" bIns="0">
            <a:spAutoFit/>
          </a:bodyPr>
          <a:lstStyle/>
          <a:p>
            <a:fld id="{233707B4-AEDC-BC43-B2A3-31B9137B1060}" type="slidenum">
              <a:rPr lang="en-US" sz="1100" smtClean="0">
                <a:solidFill>
                  <a:schemeClr val="accent1"/>
                </a:solidFill>
              </a:rPr>
              <a:pPr/>
              <a:t>‹#›</a:t>
            </a:fld>
            <a:endParaRPr lang="en-US" sz="1100" dirty="0">
              <a:solidFill>
                <a:schemeClr val="accent1"/>
              </a:solidFill>
            </a:endParaRPr>
          </a:p>
        </p:txBody>
      </p:sp>
    </p:spTree>
    <p:extLst>
      <p:ext uri="{BB962C8B-B14F-4D97-AF65-F5344CB8AC3E}">
        <p14:creationId xmlns:p14="http://schemas.microsoft.com/office/powerpoint/2010/main" val="950533664"/>
      </p:ext>
    </p:extLst>
  </p:cSld>
  <p:clrMap bg1="lt1" tx1="dk1" bg2="lt2" tx2="dk2" accent1="accent1" accent2="accent2" accent3="accent3" accent4="accent4" accent5="accent5" accent6="accent6" hlink="hlink" folHlink="folHlink"/>
  <p:sldLayoutIdLst>
    <p:sldLayoutId id="2147483766" r:id="rId1"/>
    <p:sldLayoutId id="2147483768" r:id="rId2"/>
    <p:sldLayoutId id="2147483769" r:id="rId3"/>
    <p:sldLayoutId id="2147483774" r:id="rId4"/>
    <p:sldLayoutId id="2147483794" r:id="rId5"/>
    <p:sldLayoutId id="2147483773" r:id="rId6"/>
    <p:sldLayoutId id="2147483795" r:id="rId7"/>
    <p:sldLayoutId id="2147483796" r:id="rId8"/>
    <p:sldLayoutId id="2147483778" r:id="rId9"/>
    <p:sldLayoutId id="2147483779" r:id="rId10"/>
    <p:sldLayoutId id="2147483790" r:id="rId11"/>
    <p:sldLayoutId id="2147483793" r:id="rId12"/>
    <p:sldLayoutId id="2147483797" r:id="rId13"/>
    <p:sldLayoutId id="2147483798" r:id="rId14"/>
  </p:sldLayoutIdLst>
  <p:hf sldNum="0" hdr="0" ftr="0" dt="0"/>
  <p:txStyles>
    <p:titleStyle>
      <a:lvl1pPr algn="l" defTabSz="914400" rtl="0" eaLnBrk="1" latinLnBrk="0" hangingPunct="1">
        <a:lnSpc>
          <a:spcPct val="90000"/>
        </a:lnSpc>
        <a:spcBef>
          <a:spcPct val="0"/>
        </a:spcBef>
        <a:buNone/>
        <a:defRPr sz="3100" b="1" i="0" kern="1200">
          <a:solidFill>
            <a:schemeClr val="accent1"/>
          </a:solidFill>
          <a:latin typeface="Arial" panose="020B0604020202020204" pitchFamily="34" charset="0"/>
          <a:ea typeface="+mj-ea"/>
          <a:cs typeface="Arial" panose="020B0604020202020204" pitchFamily="34" charset="0"/>
        </a:defRPr>
      </a:lvl1pPr>
    </p:titleStyle>
    <p:body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3" pos="360">
          <p15:clr>
            <a:srgbClr val="F26B43"/>
          </p15:clr>
        </p15:guide>
        <p15:guide id="24" orient="horz" pos="408">
          <p15:clr>
            <a:srgbClr val="F26B43"/>
          </p15:clr>
        </p15:guide>
        <p15:guide id="25" orient="horz" pos="1008">
          <p15:clr>
            <a:srgbClr val="F26B43"/>
          </p15:clr>
        </p15:guide>
        <p15:guide id="26" orient="horz" pos="3912">
          <p15:clr>
            <a:srgbClr val="F26B43"/>
          </p15:clr>
        </p15:guide>
        <p15:guide id="27" orient="horz" pos="1296">
          <p15:clr>
            <a:srgbClr val="F26B43"/>
          </p15:clr>
        </p15:guide>
        <p15:guide id="28"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6" Type="http://schemas.openxmlformats.org/officeDocument/2006/relationships/tags" Target="../tags/tag28.xml"/><Relationship Id="rId21" Type="http://schemas.openxmlformats.org/officeDocument/2006/relationships/tags" Target="../tags/tag23.xml"/><Relationship Id="rId42" Type="http://schemas.openxmlformats.org/officeDocument/2006/relationships/tags" Target="../tags/tag44.xml"/><Relationship Id="rId47" Type="http://schemas.openxmlformats.org/officeDocument/2006/relationships/tags" Target="../tags/tag49.xml"/><Relationship Id="rId63" Type="http://schemas.openxmlformats.org/officeDocument/2006/relationships/tags" Target="../tags/tag65.xml"/><Relationship Id="rId68" Type="http://schemas.openxmlformats.org/officeDocument/2006/relationships/tags" Target="../tags/tag70.xml"/><Relationship Id="rId7" Type="http://schemas.openxmlformats.org/officeDocument/2006/relationships/tags" Target="../tags/tag9.xml"/><Relationship Id="rId2" Type="http://schemas.openxmlformats.org/officeDocument/2006/relationships/tags" Target="../tags/tag4.xml"/><Relationship Id="rId16" Type="http://schemas.openxmlformats.org/officeDocument/2006/relationships/tags" Target="../tags/tag18.xml"/><Relationship Id="rId29" Type="http://schemas.openxmlformats.org/officeDocument/2006/relationships/tags" Target="../tags/tag31.xml"/><Relationship Id="rId11" Type="http://schemas.openxmlformats.org/officeDocument/2006/relationships/tags" Target="../tags/tag13.xml"/><Relationship Id="rId24" Type="http://schemas.openxmlformats.org/officeDocument/2006/relationships/tags" Target="../tags/tag26.xml"/><Relationship Id="rId32" Type="http://schemas.openxmlformats.org/officeDocument/2006/relationships/tags" Target="../tags/tag34.xml"/><Relationship Id="rId37" Type="http://schemas.openxmlformats.org/officeDocument/2006/relationships/tags" Target="../tags/tag39.xml"/><Relationship Id="rId40" Type="http://schemas.openxmlformats.org/officeDocument/2006/relationships/tags" Target="../tags/tag42.xml"/><Relationship Id="rId45" Type="http://schemas.openxmlformats.org/officeDocument/2006/relationships/tags" Target="../tags/tag47.xml"/><Relationship Id="rId53" Type="http://schemas.openxmlformats.org/officeDocument/2006/relationships/tags" Target="../tags/tag55.xml"/><Relationship Id="rId58" Type="http://schemas.openxmlformats.org/officeDocument/2006/relationships/tags" Target="../tags/tag60.xml"/><Relationship Id="rId66" Type="http://schemas.openxmlformats.org/officeDocument/2006/relationships/tags" Target="../tags/tag68.xml"/><Relationship Id="rId5" Type="http://schemas.openxmlformats.org/officeDocument/2006/relationships/tags" Target="../tags/tag7.xml"/><Relationship Id="rId61" Type="http://schemas.openxmlformats.org/officeDocument/2006/relationships/tags" Target="../tags/tag63.xml"/><Relationship Id="rId19" Type="http://schemas.openxmlformats.org/officeDocument/2006/relationships/tags" Target="../tags/tag21.xml"/><Relationship Id="rId14" Type="http://schemas.openxmlformats.org/officeDocument/2006/relationships/tags" Target="../tags/tag16.xml"/><Relationship Id="rId22" Type="http://schemas.openxmlformats.org/officeDocument/2006/relationships/tags" Target="../tags/tag24.xml"/><Relationship Id="rId27" Type="http://schemas.openxmlformats.org/officeDocument/2006/relationships/tags" Target="../tags/tag29.xml"/><Relationship Id="rId30" Type="http://schemas.openxmlformats.org/officeDocument/2006/relationships/tags" Target="../tags/tag32.xml"/><Relationship Id="rId35" Type="http://schemas.openxmlformats.org/officeDocument/2006/relationships/tags" Target="../tags/tag37.xml"/><Relationship Id="rId43" Type="http://schemas.openxmlformats.org/officeDocument/2006/relationships/tags" Target="../tags/tag45.xml"/><Relationship Id="rId48" Type="http://schemas.openxmlformats.org/officeDocument/2006/relationships/tags" Target="../tags/tag50.xml"/><Relationship Id="rId56" Type="http://schemas.openxmlformats.org/officeDocument/2006/relationships/tags" Target="../tags/tag58.xml"/><Relationship Id="rId64" Type="http://schemas.openxmlformats.org/officeDocument/2006/relationships/tags" Target="../tags/tag66.xml"/><Relationship Id="rId69" Type="http://schemas.openxmlformats.org/officeDocument/2006/relationships/tags" Target="../tags/tag71.xml"/><Relationship Id="rId8" Type="http://schemas.openxmlformats.org/officeDocument/2006/relationships/tags" Target="../tags/tag10.xml"/><Relationship Id="rId51" Type="http://schemas.openxmlformats.org/officeDocument/2006/relationships/tags" Target="../tags/tag53.xml"/><Relationship Id="rId3" Type="http://schemas.openxmlformats.org/officeDocument/2006/relationships/tags" Target="../tags/tag5.xml"/><Relationship Id="rId12" Type="http://schemas.openxmlformats.org/officeDocument/2006/relationships/tags" Target="../tags/tag14.xml"/><Relationship Id="rId17" Type="http://schemas.openxmlformats.org/officeDocument/2006/relationships/tags" Target="../tags/tag19.xml"/><Relationship Id="rId25" Type="http://schemas.openxmlformats.org/officeDocument/2006/relationships/tags" Target="../tags/tag27.xml"/><Relationship Id="rId33" Type="http://schemas.openxmlformats.org/officeDocument/2006/relationships/tags" Target="../tags/tag35.xml"/><Relationship Id="rId38" Type="http://schemas.openxmlformats.org/officeDocument/2006/relationships/tags" Target="../tags/tag40.xml"/><Relationship Id="rId46" Type="http://schemas.openxmlformats.org/officeDocument/2006/relationships/tags" Target="../tags/tag48.xml"/><Relationship Id="rId59" Type="http://schemas.openxmlformats.org/officeDocument/2006/relationships/tags" Target="../tags/tag61.xml"/><Relationship Id="rId67" Type="http://schemas.openxmlformats.org/officeDocument/2006/relationships/tags" Target="../tags/tag69.xml"/><Relationship Id="rId20" Type="http://schemas.openxmlformats.org/officeDocument/2006/relationships/tags" Target="../tags/tag22.xml"/><Relationship Id="rId41" Type="http://schemas.openxmlformats.org/officeDocument/2006/relationships/tags" Target="../tags/tag43.xml"/><Relationship Id="rId54" Type="http://schemas.openxmlformats.org/officeDocument/2006/relationships/tags" Target="../tags/tag56.xml"/><Relationship Id="rId62" Type="http://schemas.openxmlformats.org/officeDocument/2006/relationships/tags" Target="../tags/tag64.xml"/><Relationship Id="rId70" Type="http://schemas.openxmlformats.org/officeDocument/2006/relationships/slideLayout" Target="../slideLayouts/slideLayout4.xml"/><Relationship Id="rId1" Type="http://schemas.openxmlformats.org/officeDocument/2006/relationships/tags" Target="../tags/tag3.xml"/><Relationship Id="rId6" Type="http://schemas.openxmlformats.org/officeDocument/2006/relationships/tags" Target="../tags/tag8.xml"/><Relationship Id="rId15" Type="http://schemas.openxmlformats.org/officeDocument/2006/relationships/tags" Target="../tags/tag17.xml"/><Relationship Id="rId23" Type="http://schemas.openxmlformats.org/officeDocument/2006/relationships/tags" Target="../tags/tag25.xml"/><Relationship Id="rId28" Type="http://schemas.openxmlformats.org/officeDocument/2006/relationships/tags" Target="../tags/tag30.xml"/><Relationship Id="rId36" Type="http://schemas.openxmlformats.org/officeDocument/2006/relationships/tags" Target="../tags/tag38.xml"/><Relationship Id="rId49" Type="http://schemas.openxmlformats.org/officeDocument/2006/relationships/tags" Target="../tags/tag51.xml"/><Relationship Id="rId57" Type="http://schemas.openxmlformats.org/officeDocument/2006/relationships/tags" Target="../tags/tag59.xml"/><Relationship Id="rId10" Type="http://schemas.openxmlformats.org/officeDocument/2006/relationships/tags" Target="../tags/tag12.xml"/><Relationship Id="rId31" Type="http://schemas.openxmlformats.org/officeDocument/2006/relationships/tags" Target="../tags/tag33.xml"/><Relationship Id="rId44" Type="http://schemas.openxmlformats.org/officeDocument/2006/relationships/tags" Target="../tags/tag46.xml"/><Relationship Id="rId52" Type="http://schemas.openxmlformats.org/officeDocument/2006/relationships/tags" Target="../tags/tag54.xml"/><Relationship Id="rId60" Type="http://schemas.openxmlformats.org/officeDocument/2006/relationships/tags" Target="../tags/tag62.xml"/><Relationship Id="rId65" Type="http://schemas.openxmlformats.org/officeDocument/2006/relationships/tags" Target="../tags/tag67.xml"/><Relationship Id="rId4" Type="http://schemas.openxmlformats.org/officeDocument/2006/relationships/tags" Target="../tags/tag6.xml"/><Relationship Id="rId9" Type="http://schemas.openxmlformats.org/officeDocument/2006/relationships/tags" Target="../tags/tag11.xml"/><Relationship Id="rId13" Type="http://schemas.openxmlformats.org/officeDocument/2006/relationships/tags" Target="../tags/tag15.xml"/><Relationship Id="rId18" Type="http://schemas.openxmlformats.org/officeDocument/2006/relationships/tags" Target="../tags/tag20.xml"/><Relationship Id="rId39" Type="http://schemas.openxmlformats.org/officeDocument/2006/relationships/tags" Target="../tags/tag41.xml"/><Relationship Id="rId34" Type="http://schemas.openxmlformats.org/officeDocument/2006/relationships/tags" Target="../tags/tag36.xml"/><Relationship Id="rId50" Type="http://schemas.openxmlformats.org/officeDocument/2006/relationships/tags" Target="../tags/tag52.xml"/><Relationship Id="rId55" Type="http://schemas.openxmlformats.org/officeDocument/2006/relationships/tags" Target="../tags/tag57.xml"/></Relationships>
</file>

<file path=ppt/slides/_rels/slide48.xml.rels><?xml version="1.0" encoding="UTF-8" standalone="yes"?>
<Relationships xmlns="http://schemas.openxmlformats.org/package/2006/relationships"><Relationship Id="rId13" Type="http://schemas.openxmlformats.org/officeDocument/2006/relationships/tags" Target="../tags/tag84.xml"/><Relationship Id="rId18" Type="http://schemas.openxmlformats.org/officeDocument/2006/relationships/tags" Target="../tags/tag89.xml"/><Relationship Id="rId26" Type="http://schemas.openxmlformats.org/officeDocument/2006/relationships/tags" Target="../tags/tag97.xml"/><Relationship Id="rId3" Type="http://schemas.openxmlformats.org/officeDocument/2006/relationships/tags" Target="../tags/tag74.xml"/><Relationship Id="rId21" Type="http://schemas.openxmlformats.org/officeDocument/2006/relationships/tags" Target="../tags/tag92.xml"/><Relationship Id="rId7" Type="http://schemas.openxmlformats.org/officeDocument/2006/relationships/tags" Target="../tags/tag78.xml"/><Relationship Id="rId12" Type="http://schemas.openxmlformats.org/officeDocument/2006/relationships/tags" Target="../tags/tag83.xml"/><Relationship Id="rId17" Type="http://schemas.openxmlformats.org/officeDocument/2006/relationships/tags" Target="../tags/tag88.xml"/><Relationship Id="rId25" Type="http://schemas.openxmlformats.org/officeDocument/2006/relationships/tags" Target="../tags/tag96.xml"/><Relationship Id="rId33" Type="http://schemas.openxmlformats.org/officeDocument/2006/relationships/slideLayout" Target="../slideLayouts/slideLayout7.xml"/><Relationship Id="rId2" Type="http://schemas.openxmlformats.org/officeDocument/2006/relationships/tags" Target="../tags/tag73.xml"/><Relationship Id="rId16" Type="http://schemas.openxmlformats.org/officeDocument/2006/relationships/tags" Target="../tags/tag87.xml"/><Relationship Id="rId20" Type="http://schemas.openxmlformats.org/officeDocument/2006/relationships/tags" Target="../tags/tag91.xml"/><Relationship Id="rId29" Type="http://schemas.openxmlformats.org/officeDocument/2006/relationships/tags" Target="../tags/tag100.xml"/><Relationship Id="rId1" Type="http://schemas.openxmlformats.org/officeDocument/2006/relationships/tags" Target="../tags/tag72.xml"/><Relationship Id="rId6" Type="http://schemas.openxmlformats.org/officeDocument/2006/relationships/tags" Target="../tags/tag77.xml"/><Relationship Id="rId11" Type="http://schemas.openxmlformats.org/officeDocument/2006/relationships/tags" Target="../tags/tag82.xml"/><Relationship Id="rId24" Type="http://schemas.openxmlformats.org/officeDocument/2006/relationships/tags" Target="../tags/tag95.xml"/><Relationship Id="rId32" Type="http://schemas.openxmlformats.org/officeDocument/2006/relationships/tags" Target="../tags/tag103.xml"/><Relationship Id="rId5" Type="http://schemas.openxmlformats.org/officeDocument/2006/relationships/tags" Target="../tags/tag76.xml"/><Relationship Id="rId15" Type="http://schemas.openxmlformats.org/officeDocument/2006/relationships/tags" Target="../tags/tag86.xml"/><Relationship Id="rId23" Type="http://schemas.openxmlformats.org/officeDocument/2006/relationships/tags" Target="../tags/tag94.xml"/><Relationship Id="rId28" Type="http://schemas.openxmlformats.org/officeDocument/2006/relationships/tags" Target="../tags/tag99.xml"/><Relationship Id="rId10" Type="http://schemas.openxmlformats.org/officeDocument/2006/relationships/tags" Target="../tags/tag81.xml"/><Relationship Id="rId19" Type="http://schemas.openxmlformats.org/officeDocument/2006/relationships/tags" Target="../tags/tag90.xml"/><Relationship Id="rId31" Type="http://schemas.openxmlformats.org/officeDocument/2006/relationships/tags" Target="../tags/tag102.xml"/><Relationship Id="rId4" Type="http://schemas.openxmlformats.org/officeDocument/2006/relationships/tags" Target="../tags/tag75.xml"/><Relationship Id="rId9" Type="http://schemas.openxmlformats.org/officeDocument/2006/relationships/tags" Target="../tags/tag80.xml"/><Relationship Id="rId14" Type="http://schemas.openxmlformats.org/officeDocument/2006/relationships/tags" Target="../tags/tag85.xml"/><Relationship Id="rId22" Type="http://schemas.openxmlformats.org/officeDocument/2006/relationships/tags" Target="../tags/tag93.xml"/><Relationship Id="rId27" Type="http://schemas.openxmlformats.org/officeDocument/2006/relationships/tags" Target="../tags/tag98.xml"/><Relationship Id="rId30" Type="http://schemas.openxmlformats.org/officeDocument/2006/relationships/tags" Target="../tags/tag101.xml"/><Relationship Id="rId8" Type="http://schemas.openxmlformats.org/officeDocument/2006/relationships/tags" Target="../tags/tag7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04.xml"/></Relationships>
</file>

<file path=ppt/slides/_rels/slide57.xml.rels><?xml version="1.0" encoding="UTF-8" standalone="yes"?>
<Relationships xmlns="http://schemas.openxmlformats.org/package/2006/relationships"><Relationship Id="rId3" Type="http://schemas.openxmlformats.org/officeDocument/2006/relationships/tags" Target="../tags/tag107.xml"/><Relationship Id="rId2" Type="http://schemas.openxmlformats.org/officeDocument/2006/relationships/tags" Target="../tags/tag106.xml"/><Relationship Id="rId1" Type="http://schemas.openxmlformats.org/officeDocument/2006/relationships/tags" Target="../tags/tag105.xml"/><Relationship Id="rId4"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tags" Target="../tags/tag110.xml"/><Relationship Id="rId2" Type="http://schemas.openxmlformats.org/officeDocument/2006/relationships/tags" Target="../tags/tag109.xml"/><Relationship Id="rId1" Type="http://schemas.openxmlformats.org/officeDocument/2006/relationships/tags" Target="../tags/tag108.xml"/><Relationship Id="rId4"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tags" Target="../tags/tag113.xml"/><Relationship Id="rId2" Type="http://schemas.openxmlformats.org/officeDocument/2006/relationships/tags" Target="../tags/tag112.xml"/><Relationship Id="rId1" Type="http://schemas.openxmlformats.org/officeDocument/2006/relationships/tags" Target="../tags/tag111.xml"/><Relationship Id="rId4"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tags" Target="../tags/tag116.xml"/><Relationship Id="rId2" Type="http://schemas.openxmlformats.org/officeDocument/2006/relationships/tags" Target="../tags/tag115.xml"/><Relationship Id="rId1" Type="http://schemas.openxmlformats.org/officeDocument/2006/relationships/tags" Target="../tags/tag114.xml"/><Relationship Id="rId4"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tags" Target="../tags/tag117.xml"/><Relationship Id="rId4"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tags" Target="../tags/tag122.xml"/><Relationship Id="rId2" Type="http://schemas.openxmlformats.org/officeDocument/2006/relationships/tags" Target="../tags/tag121.xml"/><Relationship Id="rId1" Type="http://schemas.openxmlformats.org/officeDocument/2006/relationships/tags" Target="../tags/tag120.xml"/><Relationship Id="rId4"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tags" Target="../tags/tag125.xml"/><Relationship Id="rId2" Type="http://schemas.openxmlformats.org/officeDocument/2006/relationships/tags" Target="../tags/tag124.xml"/><Relationship Id="rId1" Type="http://schemas.openxmlformats.org/officeDocument/2006/relationships/tags" Target="../tags/tag123.xml"/><Relationship Id="rId4"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tags" Target="../tags/tag128.xml"/><Relationship Id="rId2" Type="http://schemas.openxmlformats.org/officeDocument/2006/relationships/tags" Target="../tags/tag127.xml"/><Relationship Id="rId1" Type="http://schemas.openxmlformats.org/officeDocument/2006/relationships/tags" Target="../tags/tag126.xml"/><Relationship Id="rId4"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tags" Target="../tags/tag131.xml"/><Relationship Id="rId2" Type="http://schemas.openxmlformats.org/officeDocument/2006/relationships/tags" Target="../tags/tag130.xml"/><Relationship Id="rId1" Type="http://schemas.openxmlformats.org/officeDocument/2006/relationships/tags" Target="../tags/tag129.xml"/><Relationship Id="rId5" Type="http://schemas.openxmlformats.org/officeDocument/2006/relationships/notesSlide" Target="../notesSlides/notesSlide6.xml"/><Relationship Id="rId4"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tags" Target="../tags/tag134.xml"/><Relationship Id="rId2" Type="http://schemas.openxmlformats.org/officeDocument/2006/relationships/tags" Target="../tags/tag133.xml"/><Relationship Id="rId1" Type="http://schemas.openxmlformats.org/officeDocument/2006/relationships/tags" Target="../tags/tag132.xml"/><Relationship Id="rId4"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tags" Target="../tags/tag137.xml"/><Relationship Id="rId2" Type="http://schemas.openxmlformats.org/officeDocument/2006/relationships/tags" Target="../tags/tag136.xml"/><Relationship Id="rId1" Type="http://schemas.openxmlformats.org/officeDocument/2006/relationships/tags" Target="../tags/tag135.xml"/><Relationship Id="rId4"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tags" Target="../tags/tag140.xml"/><Relationship Id="rId2" Type="http://schemas.openxmlformats.org/officeDocument/2006/relationships/tags" Target="../tags/tag139.xml"/><Relationship Id="rId1" Type="http://schemas.openxmlformats.org/officeDocument/2006/relationships/tags" Target="../tags/tag138.xml"/><Relationship Id="rId4"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tags" Target="../tags/tag143.xml"/><Relationship Id="rId2" Type="http://schemas.openxmlformats.org/officeDocument/2006/relationships/tags" Target="../tags/tag142.xml"/><Relationship Id="rId1" Type="http://schemas.openxmlformats.org/officeDocument/2006/relationships/tags" Target="../tags/tag141.xml"/><Relationship Id="rId4"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70.xml.rels><?xml version="1.0" encoding="UTF-8" standalone="yes"?>
<Relationships xmlns="http://schemas.openxmlformats.org/package/2006/relationships"><Relationship Id="rId3" Type="http://schemas.openxmlformats.org/officeDocument/2006/relationships/tags" Target="../tags/tag146.xml"/><Relationship Id="rId2" Type="http://schemas.openxmlformats.org/officeDocument/2006/relationships/tags" Target="../tags/tag145.xml"/><Relationship Id="rId1" Type="http://schemas.openxmlformats.org/officeDocument/2006/relationships/tags" Target="../tags/tag144.xml"/><Relationship Id="rId4"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3" Type="http://schemas.openxmlformats.org/officeDocument/2006/relationships/tags" Target="../tags/tag149.xml"/><Relationship Id="rId2" Type="http://schemas.openxmlformats.org/officeDocument/2006/relationships/tags" Target="../tags/tag148.xml"/><Relationship Id="rId1" Type="http://schemas.openxmlformats.org/officeDocument/2006/relationships/tags" Target="../tags/tag147.xml"/><Relationship Id="rId4"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3" Type="http://schemas.openxmlformats.org/officeDocument/2006/relationships/tags" Target="../tags/tag152.xml"/><Relationship Id="rId2" Type="http://schemas.openxmlformats.org/officeDocument/2006/relationships/tags" Target="../tags/tag151.xml"/><Relationship Id="rId1" Type="http://schemas.openxmlformats.org/officeDocument/2006/relationships/tags" Target="../tags/tag150.xml"/><Relationship Id="rId4"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3" Type="http://schemas.openxmlformats.org/officeDocument/2006/relationships/tags" Target="../tags/tag155.xml"/><Relationship Id="rId2" Type="http://schemas.openxmlformats.org/officeDocument/2006/relationships/tags" Target="../tags/tag154.xml"/><Relationship Id="rId1" Type="http://schemas.openxmlformats.org/officeDocument/2006/relationships/tags" Target="../tags/tag153.xml"/><Relationship Id="rId4"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3" Type="http://schemas.openxmlformats.org/officeDocument/2006/relationships/tags" Target="../tags/tag158.xml"/><Relationship Id="rId2" Type="http://schemas.openxmlformats.org/officeDocument/2006/relationships/tags" Target="../tags/tag157.xml"/><Relationship Id="rId1" Type="http://schemas.openxmlformats.org/officeDocument/2006/relationships/tags" Target="../tags/tag156.xml"/><Relationship Id="rId4"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3" Type="http://schemas.openxmlformats.org/officeDocument/2006/relationships/tags" Target="../tags/tag161.xml"/><Relationship Id="rId2" Type="http://schemas.openxmlformats.org/officeDocument/2006/relationships/tags" Target="../tags/tag160.xml"/><Relationship Id="rId1" Type="http://schemas.openxmlformats.org/officeDocument/2006/relationships/tags" Target="../tags/tag159.xml"/><Relationship Id="rId4"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3" Type="http://schemas.openxmlformats.org/officeDocument/2006/relationships/tags" Target="../tags/tag164.xml"/><Relationship Id="rId2" Type="http://schemas.openxmlformats.org/officeDocument/2006/relationships/tags" Target="../tags/tag163.xml"/><Relationship Id="rId1" Type="http://schemas.openxmlformats.org/officeDocument/2006/relationships/tags" Target="../tags/tag162.xml"/><Relationship Id="rId4"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3" Type="http://schemas.openxmlformats.org/officeDocument/2006/relationships/tags" Target="../tags/tag167.xml"/><Relationship Id="rId2" Type="http://schemas.openxmlformats.org/officeDocument/2006/relationships/tags" Target="../tags/tag166.xml"/><Relationship Id="rId1" Type="http://schemas.openxmlformats.org/officeDocument/2006/relationships/tags" Target="../tags/tag165.xml"/><Relationship Id="rId4"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3" Type="http://schemas.openxmlformats.org/officeDocument/2006/relationships/tags" Target="../tags/tag170.xml"/><Relationship Id="rId2" Type="http://schemas.openxmlformats.org/officeDocument/2006/relationships/tags" Target="../tags/tag169.xml"/><Relationship Id="rId1" Type="http://schemas.openxmlformats.org/officeDocument/2006/relationships/tags" Target="../tags/tag168.xml"/><Relationship Id="rId4"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3" Type="http://schemas.openxmlformats.org/officeDocument/2006/relationships/tags" Target="../tags/tag173.xml"/><Relationship Id="rId2" Type="http://schemas.openxmlformats.org/officeDocument/2006/relationships/tags" Target="../tags/tag172.xml"/><Relationship Id="rId1" Type="http://schemas.openxmlformats.org/officeDocument/2006/relationships/tags" Target="../tags/tag171.xml"/><Relationship Id="rId4"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tags" Target="../tags/tag176.xml"/><Relationship Id="rId2" Type="http://schemas.openxmlformats.org/officeDocument/2006/relationships/tags" Target="../tags/tag175.xml"/><Relationship Id="rId1" Type="http://schemas.openxmlformats.org/officeDocument/2006/relationships/tags" Target="../tags/tag174.xml"/><Relationship Id="rId4"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3" Type="http://schemas.openxmlformats.org/officeDocument/2006/relationships/tags" Target="../tags/tag179.xml"/><Relationship Id="rId2" Type="http://schemas.openxmlformats.org/officeDocument/2006/relationships/tags" Target="../tags/tag178.xml"/><Relationship Id="rId1" Type="http://schemas.openxmlformats.org/officeDocument/2006/relationships/tags" Target="../tags/tag177.xml"/><Relationship Id="rId4"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3" Type="http://schemas.openxmlformats.org/officeDocument/2006/relationships/tags" Target="../tags/tag182.xml"/><Relationship Id="rId2" Type="http://schemas.openxmlformats.org/officeDocument/2006/relationships/tags" Target="../tags/tag181.xml"/><Relationship Id="rId1" Type="http://schemas.openxmlformats.org/officeDocument/2006/relationships/tags" Target="../tags/tag180.xml"/><Relationship Id="rId4"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3" Type="http://schemas.openxmlformats.org/officeDocument/2006/relationships/tags" Target="../tags/tag185.xml"/><Relationship Id="rId2" Type="http://schemas.openxmlformats.org/officeDocument/2006/relationships/tags" Target="../tags/tag184.xml"/><Relationship Id="rId1" Type="http://schemas.openxmlformats.org/officeDocument/2006/relationships/tags" Target="../tags/tag183.xml"/><Relationship Id="rId4"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3" Type="http://schemas.openxmlformats.org/officeDocument/2006/relationships/tags" Target="../tags/tag188.xml"/><Relationship Id="rId2" Type="http://schemas.openxmlformats.org/officeDocument/2006/relationships/tags" Target="../tags/tag187.xml"/><Relationship Id="rId1" Type="http://schemas.openxmlformats.org/officeDocument/2006/relationships/tags" Target="../tags/tag186.xml"/><Relationship Id="rId4"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3" Type="http://schemas.openxmlformats.org/officeDocument/2006/relationships/tags" Target="../tags/tag191.xml"/><Relationship Id="rId2" Type="http://schemas.openxmlformats.org/officeDocument/2006/relationships/tags" Target="../tags/tag190.xml"/><Relationship Id="rId1" Type="http://schemas.openxmlformats.org/officeDocument/2006/relationships/tags" Target="../tags/tag189.xml"/><Relationship Id="rId4"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3" Type="http://schemas.openxmlformats.org/officeDocument/2006/relationships/tags" Target="../tags/tag194.xml"/><Relationship Id="rId2" Type="http://schemas.openxmlformats.org/officeDocument/2006/relationships/tags" Target="../tags/tag193.xml"/><Relationship Id="rId1" Type="http://schemas.openxmlformats.org/officeDocument/2006/relationships/tags" Target="../tags/tag192.xml"/><Relationship Id="rId4"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3" Type="http://schemas.openxmlformats.org/officeDocument/2006/relationships/tags" Target="../tags/tag197.xml"/><Relationship Id="rId2" Type="http://schemas.openxmlformats.org/officeDocument/2006/relationships/tags" Target="../tags/tag196.xml"/><Relationship Id="rId1" Type="http://schemas.openxmlformats.org/officeDocument/2006/relationships/tags" Target="../tags/tag195.xml"/><Relationship Id="rId4"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3" Type="http://schemas.openxmlformats.org/officeDocument/2006/relationships/tags" Target="../tags/tag200.xml"/><Relationship Id="rId2" Type="http://schemas.openxmlformats.org/officeDocument/2006/relationships/tags" Target="../tags/tag199.xml"/><Relationship Id="rId1" Type="http://schemas.openxmlformats.org/officeDocument/2006/relationships/tags" Target="../tags/tag198.xml"/><Relationship Id="rId4"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3" Type="http://schemas.openxmlformats.org/officeDocument/2006/relationships/tags" Target="../tags/tag203.xml"/><Relationship Id="rId2" Type="http://schemas.openxmlformats.org/officeDocument/2006/relationships/tags" Target="../tags/tag202.xml"/><Relationship Id="rId1" Type="http://schemas.openxmlformats.org/officeDocument/2006/relationships/tags" Target="../tags/tag201.xml"/><Relationship Id="rId4"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tags" Target="../tags/tag206.xml"/><Relationship Id="rId2" Type="http://schemas.openxmlformats.org/officeDocument/2006/relationships/tags" Target="../tags/tag205.xml"/><Relationship Id="rId1" Type="http://schemas.openxmlformats.org/officeDocument/2006/relationships/tags" Target="../tags/tag204.xml"/><Relationship Id="rId4"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3" Type="http://schemas.openxmlformats.org/officeDocument/2006/relationships/tags" Target="../tags/tag209.xml"/><Relationship Id="rId2" Type="http://schemas.openxmlformats.org/officeDocument/2006/relationships/tags" Target="../tags/tag208.xml"/><Relationship Id="rId1" Type="http://schemas.openxmlformats.org/officeDocument/2006/relationships/tags" Target="../tags/tag207.xml"/><Relationship Id="rId4"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3" Type="http://schemas.openxmlformats.org/officeDocument/2006/relationships/tags" Target="../tags/tag212.xml"/><Relationship Id="rId2" Type="http://schemas.openxmlformats.org/officeDocument/2006/relationships/tags" Target="../tags/tag211.xml"/><Relationship Id="rId1" Type="http://schemas.openxmlformats.org/officeDocument/2006/relationships/tags" Target="../tags/tag210.xml"/><Relationship Id="rId4"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3" Type="http://schemas.openxmlformats.org/officeDocument/2006/relationships/tags" Target="../tags/tag215.xml"/><Relationship Id="rId2" Type="http://schemas.openxmlformats.org/officeDocument/2006/relationships/tags" Target="../tags/tag214.xml"/><Relationship Id="rId1" Type="http://schemas.openxmlformats.org/officeDocument/2006/relationships/tags" Target="../tags/tag213.xml"/><Relationship Id="rId4"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3" Type="http://schemas.openxmlformats.org/officeDocument/2006/relationships/tags" Target="../tags/tag218.xml"/><Relationship Id="rId2" Type="http://schemas.openxmlformats.org/officeDocument/2006/relationships/tags" Target="../tags/tag217.xml"/><Relationship Id="rId1" Type="http://schemas.openxmlformats.org/officeDocument/2006/relationships/tags" Target="../tags/tag216.xml"/><Relationship Id="rId4"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19.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id="{58E025F6-E6BF-0E4A-A4D3-1166BBF5190C}"/>
              </a:ext>
            </a:extLst>
          </p:cNvPr>
          <p:cNvSpPr txBox="1">
            <a:spLocks/>
          </p:cNvSpPr>
          <p:nvPr/>
        </p:nvSpPr>
        <p:spPr>
          <a:xfrm>
            <a:off x="4367983" y="106104"/>
            <a:ext cx="3065293" cy="529901"/>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Font typeface="Arial" panose="020B0604020202020204" pitchFamily="34" charset="0"/>
              <a:buNone/>
            </a:pPr>
            <a:r>
              <a:rPr lang="en-US" sz="3200" dirty="0">
                <a:solidFill>
                  <a:schemeClr val="bg1"/>
                </a:solidFill>
              </a:rPr>
              <a:t>UCSD CSE 30</a:t>
            </a:r>
          </a:p>
        </p:txBody>
      </p:sp>
      <p:sp>
        <p:nvSpPr>
          <p:cNvPr id="6" name="Text Placeholder 3">
            <a:extLst>
              <a:ext uri="{FF2B5EF4-FFF2-40B4-BE49-F238E27FC236}">
                <a16:creationId xmlns:a16="http://schemas.microsoft.com/office/drawing/2014/main" id="{5E174D66-3123-D045-B072-4840BB2339BA}"/>
              </a:ext>
            </a:extLst>
          </p:cNvPr>
          <p:cNvSpPr txBox="1">
            <a:spLocks/>
          </p:cNvSpPr>
          <p:nvPr/>
        </p:nvSpPr>
        <p:spPr>
          <a:xfrm>
            <a:off x="132080" y="6312861"/>
            <a:ext cx="1872474"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None/>
            </a:pPr>
            <a:r>
              <a:rPr lang="en-US" sz="2400" dirty="0">
                <a:solidFill>
                  <a:schemeClr val="bg1"/>
                </a:solidFill>
              </a:rPr>
              <a:t>Keith Muller </a:t>
            </a:r>
          </a:p>
        </p:txBody>
      </p:sp>
      <p:sp>
        <p:nvSpPr>
          <p:cNvPr id="7" name="Text Placeholder 3">
            <a:extLst>
              <a:ext uri="{FF2B5EF4-FFF2-40B4-BE49-F238E27FC236}">
                <a16:creationId xmlns:a16="http://schemas.microsoft.com/office/drawing/2014/main" id="{BE1A69CC-8F22-AB43-93CF-012DCF287252}"/>
              </a:ext>
            </a:extLst>
          </p:cNvPr>
          <p:cNvSpPr txBox="1">
            <a:spLocks/>
          </p:cNvSpPr>
          <p:nvPr/>
        </p:nvSpPr>
        <p:spPr>
          <a:xfrm>
            <a:off x="2209624" y="831304"/>
            <a:ext cx="7382010"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Font typeface="Arial" panose="020B0604020202020204" pitchFamily="34" charset="0"/>
              <a:buNone/>
            </a:pPr>
            <a:r>
              <a:rPr lang="en-US" sz="2400" dirty="0">
                <a:solidFill>
                  <a:schemeClr val="bg1"/>
                </a:solidFill>
              </a:rPr>
              <a:t>Computer Organization and Systems Programming</a:t>
            </a:r>
          </a:p>
        </p:txBody>
      </p:sp>
      <p:sp>
        <p:nvSpPr>
          <p:cNvPr id="9" name="Text Placeholder 3">
            <a:extLst>
              <a:ext uri="{FF2B5EF4-FFF2-40B4-BE49-F238E27FC236}">
                <a16:creationId xmlns:a16="http://schemas.microsoft.com/office/drawing/2014/main" id="{F3B7A0EB-E952-534D-AB9C-66F390770BCB}"/>
              </a:ext>
            </a:extLst>
          </p:cNvPr>
          <p:cNvSpPr txBox="1">
            <a:spLocks/>
          </p:cNvSpPr>
          <p:nvPr/>
        </p:nvSpPr>
        <p:spPr>
          <a:xfrm>
            <a:off x="47766" y="106104"/>
            <a:ext cx="1781034" cy="283363"/>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None/>
            </a:pPr>
            <a:r>
              <a:rPr lang="en-US" sz="1400" dirty="0">
                <a:solidFill>
                  <a:schemeClr val="bg1"/>
                </a:solidFill>
              </a:rPr>
              <a:t>Version 2.01</a:t>
            </a:r>
          </a:p>
        </p:txBody>
      </p:sp>
      <p:sp>
        <p:nvSpPr>
          <p:cNvPr id="13" name="Text Placeholder 3">
            <a:extLst>
              <a:ext uri="{FF2B5EF4-FFF2-40B4-BE49-F238E27FC236}">
                <a16:creationId xmlns:a16="http://schemas.microsoft.com/office/drawing/2014/main" id="{DE8581D4-3240-B84B-B927-EFFED5BE8CCD}"/>
              </a:ext>
            </a:extLst>
          </p:cNvPr>
          <p:cNvSpPr txBox="1">
            <a:spLocks/>
          </p:cNvSpPr>
          <p:nvPr/>
        </p:nvSpPr>
        <p:spPr>
          <a:xfrm>
            <a:off x="3832850" y="1427672"/>
            <a:ext cx="4135559"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Arial" panose="020B0604020202020204" pitchFamily="34" charset="0"/>
              <a:buNone/>
            </a:pPr>
            <a:r>
              <a:rPr lang="en-US" sz="2400" dirty="0">
                <a:solidFill>
                  <a:schemeClr val="bg1"/>
                </a:solidFill>
              </a:rPr>
              <a:t>Arm32 Assembly – Part 3</a:t>
            </a:r>
          </a:p>
        </p:txBody>
      </p:sp>
      <p:sp>
        <p:nvSpPr>
          <p:cNvPr id="2" name="Text Placeholder 3">
            <a:extLst>
              <a:ext uri="{FF2B5EF4-FFF2-40B4-BE49-F238E27FC236}">
                <a16:creationId xmlns:a16="http://schemas.microsoft.com/office/drawing/2014/main" id="{58407712-9B1B-0D05-BFE2-38A72245A1D1}"/>
              </a:ext>
            </a:extLst>
          </p:cNvPr>
          <p:cNvSpPr txBox="1">
            <a:spLocks/>
          </p:cNvSpPr>
          <p:nvPr/>
        </p:nvSpPr>
        <p:spPr>
          <a:xfrm>
            <a:off x="9038202" y="6408357"/>
            <a:ext cx="3112566"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Arial" panose="020B0604020202020204" pitchFamily="34" charset="0"/>
              <a:buNone/>
            </a:pPr>
            <a:r>
              <a:rPr lang="en-US" sz="2400" dirty="0">
                <a:solidFill>
                  <a:schemeClr val="bg1"/>
                </a:solidFill>
              </a:rPr>
              <a:t>Colossus </a:t>
            </a:r>
            <a:r>
              <a:rPr lang="en-US" sz="2400" dirty="0" err="1">
                <a:solidFill>
                  <a:schemeClr val="bg1"/>
                </a:solidFill>
              </a:rPr>
              <a:t>MkII</a:t>
            </a:r>
            <a:r>
              <a:rPr lang="en-US" sz="2400" dirty="0">
                <a:solidFill>
                  <a:schemeClr val="bg1"/>
                </a:solidFill>
              </a:rPr>
              <a:t> - 1944</a:t>
            </a:r>
          </a:p>
        </p:txBody>
      </p:sp>
    </p:spTree>
    <p:extLst>
      <p:ext uri="{BB962C8B-B14F-4D97-AF65-F5344CB8AC3E}">
        <p14:creationId xmlns:p14="http://schemas.microsoft.com/office/powerpoint/2010/main" val="1541791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B442B06-AC17-DE4F-8206-980C20EAEA9A}"/>
              </a:ext>
            </a:extLst>
          </p:cNvPr>
          <p:cNvSpPr>
            <a:spLocks noGrp="1"/>
          </p:cNvSpPr>
          <p:nvPr>
            <p:ph type="title"/>
          </p:nvPr>
        </p:nvSpPr>
        <p:spPr>
          <a:xfrm>
            <a:off x="165113" y="35661"/>
            <a:ext cx="11469734" cy="450287"/>
          </a:xfrm>
        </p:spPr>
        <p:txBody>
          <a:bodyPr/>
          <a:lstStyle/>
          <a:p>
            <a:r>
              <a:rPr lang="en-US" dirty="0"/>
              <a:t>ARM Assembly Source File: Header and Footer</a:t>
            </a:r>
          </a:p>
        </p:txBody>
      </p:sp>
      <p:sp>
        <p:nvSpPr>
          <p:cNvPr id="2" name="Content Placeholder 1">
            <a:extLst>
              <a:ext uri="{FF2B5EF4-FFF2-40B4-BE49-F238E27FC236}">
                <a16:creationId xmlns:a16="http://schemas.microsoft.com/office/drawing/2014/main" id="{6E4BD828-E213-2A4E-BC41-20417EFFBDCA}"/>
              </a:ext>
            </a:extLst>
          </p:cNvPr>
          <p:cNvSpPr>
            <a:spLocks noGrp="1"/>
          </p:cNvSpPr>
          <p:nvPr>
            <p:ph sz="quarter" idx="17"/>
          </p:nvPr>
        </p:nvSpPr>
        <p:spPr>
          <a:xfrm>
            <a:off x="506476" y="3656645"/>
            <a:ext cx="11287690" cy="3201355"/>
          </a:xfrm>
          <a:solidFill>
            <a:schemeClr val="accent4">
              <a:lumMod val="20000"/>
              <a:lumOff val="80000"/>
            </a:schemeClr>
          </a:solidFill>
          <a:ln>
            <a:solidFill>
              <a:srgbClr val="0070C0"/>
            </a:solidFill>
          </a:ln>
        </p:spPr>
        <p:txBody>
          <a:bodyPr/>
          <a:lstStyle/>
          <a:p>
            <a:pPr marL="0" indent="0">
              <a:lnSpc>
                <a:spcPct val="100000"/>
              </a:lnSpc>
              <a:buNone/>
            </a:pPr>
            <a:r>
              <a:rPr lang="en-US" sz="2400" b="1" dirty="0">
                <a:solidFill>
                  <a:srgbClr val="7030A0"/>
                </a:solidFill>
                <a:latin typeface="Courier New" panose="02070309020205020404" pitchFamily="49" charset="0"/>
                <a:cs typeface="Courier New" panose="02070309020205020404" pitchFamily="49" charset="0"/>
              </a:rPr>
              <a:t>.</a:t>
            </a:r>
            <a:r>
              <a:rPr lang="en-US" sz="2000" b="1" dirty="0">
                <a:solidFill>
                  <a:srgbClr val="7030A0"/>
                </a:solidFill>
                <a:latin typeface="Courier New" panose="02070309020205020404" pitchFamily="49" charset="0"/>
                <a:cs typeface="Courier New" panose="02070309020205020404" pitchFamily="49" charset="0"/>
              </a:rPr>
              <a:t>syntax </a:t>
            </a:r>
            <a:r>
              <a:rPr lang="en-US" sz="2000" b="1" dirty="0">
                <a:solidFill>
                  <a:srgbClr val="F3753F"/>
                </a:solidFill>
                <a:latin typeface="Courier New" panose="02070309020205020404" pitchFamily="49" charset="0"/>
                <a:cs typeface="Courier New" panose="02070309020205020404" pitchFamily="49" charset="0"/>
              </a:rPr>
              <a:t>unified</a:t>
            </a:r>
            <a:r>
              <a:rPr lang="en-US" sz="2000" b="1" dirty="0">
                <a:solidFill>
                  <a:srgbClr val="7030A0"/>
                </a:solidFill>
                <a:latin typeface="Courier New" panose="02070309020205020404" pitchFamily="49" charset="0"/>
                <a:cs typeface="Courier New" panose="02070309020205020404" pitchFamily="49" charset="0"/>
              </a:rPr>
              <a:t> </a:t>
            </a:r>
          </a:p>
          <a:p>
            <a:pPr lvl="1"/>
            <a:r>
              <a:rPr lang="en-US" sz="2000" dirty="0"/>
              <a:t>use the standard ARM assembly language syntax called </a:t>
            </a:r>
            <a:r>
              <a:rPr lang="en-US" sz="2000" b="1" i="1" dirty="0">
                <a:solidFill>
                  <a:schemeClr val="accent5"/>
                </a:solidFill>
              </a:rPr>
              <a:t>Unified Assembler Language</a:t>
            </a:r>
            <a:r>
              <a:rPr lang="en-US" sz="2000" dirty="0">
                <a:solidFill>
                  <a:schemeClr val="accent5"/>
                </a:solidFill>
              </a:rPr>
              <a:t> (</a:t>
            </a:r>
            <a:r>
              <a:rPr lang="en-US" sz="2000" b="1" i="1" dirty="0">
                <a:solidFill>
                  <a:schemeClr val="accent5"/>
                </a:solidFill>
              </a:rPr>
              <a:t>UAL)</a:t>
            </a:r>
          </a:p>
          <a:p>
            <a:pPr marL="0" indent="0">
              <a:lnSpc>
                <a:spcPct val="100000"/>
              </a:lnSpc>
              <a:buNone/>
            </a:pPr>
            <a:r>
              <a:rPr lang="en-US" sz="2000" b="1" dirty="0">
                <a:solidFill>
                  <a:srgbClr val="7030A0"/>
                </a:solidFill>
                <a:latin typeface="Courier New" panose="02070309020205020404" pitchFamily="49" charset="0"/>
                <a:cs typeface="Courier New" panose="02070309020205020404" pitchFamily="49" charset="0"/>
              </a:rPr>
              <a:t>.section .note.GNU-stack,"",%</a:t>
            </a:r>
            <a:r>
              <a:rPr lang="en-US" sz="2000" b="1" dirty="0" err="1">
                <a:solidFill>
                  <a:srgbClr val="7030A0"/>
                </a:solidFill>
                <a:latin typeface="Courier New" panose="02070309020205020404" pitchFamily="49" charset="0"/>
                <a:cs typeface="Courier New" panose="02070309020205020404" pitchFamily="49" charset="0"/>
              </a:rPr>
              <a:t>progbits</a:t>
            </a:r>
            <a:endParaRPr lang="en-US" sz="2000" b="1" dirty="0">
              <a:solidFill>
                <a:srgbClr val="7030A0"/>
              </a:solidFill>
              <a:latin typeface="Courier New" panose="02070309020205020404" pitchFamily="49" charset="0"/>
              <a:cs typeface="Courier New" panose="02070309020205020404" pitchFamily="49" charset="0"/>
            </a:endParaRPr>
          </a:p>
          <a:p>
            <a:pPr lvl="1"/>
            <a:r>
              <a:rPr lang="en-US" sz="2000" dirty="0"/>
              <a:t>tells the linker to </a:t>
            </a:r>
            <a:r>
              <a:rPr lang="en-US" sz="2000" b="1" dirty="0">
                <a:solidFill>
                  <a:srgbClr val="FF0000"/>
                </a:solidFill>
              </a:rPr>
              <a:t>make the stack and all data segments not-executable </a:t>
            </a:r>
            <a:r>
              <a:rPr lang="en-US" sz="2000" dirty="0"/>
              <a:t>(no instructions in those sections) – security measure</a:t>
            </a:r>
          </a:p>
          <a:p>
            <a:pPr marL="0" indent="0">
              <a:lnSpc>
                <a:spcPct val="100000"/>
              </a:lnSpc>
              <a:buNone/>
            </a:pPr>
            <a:r>
              <a:rPr lang="en-US" sz="2000" b="1" dirty="0">
                <a:solidFill>
                  <a:srgbClr val="7030A0"/>
                </a:solidFill>
                <a:latin typeface="Courier New" panose="02070309020205020404" pitchFamily="49" charset="0"/>
                <a:cs typeface="Courier New" panose="02070309020205020404" pitchFamily="49" charset="0"/>
              </a:rPr>
              <a:t>.end</a:t>
            </a:r>
          </a:p>
          <a:p>
            <a:pPr lvl="1"/>
            <a:r>
              <a:rPr lang="en-US" sz="2000" dirty="0"/>
              <a:t>at the end of the source file, everything written after the </a:t>
            </a:r>
            <a:r>
              <a:rPr lang="en-US" sz="2000" dirty="0">
                <a:solidFill>
                  <a:srgbClr val="7030A0"/>
                </a:solidFill>
              </a:rPr>
              <a:t>.end </a:t>
            </a:r>
            <a:r>
              <a:rPr lang="en-US" sz="2000" dirty="0"/>
              <a:t>is ignored</a:t>
            </a:r>
          </a:p>
        </p:txBody>
      </p:sp>
      <p:sp>
        <p:nvSpPr>
          <p:cNvPr id="4" name="Rounded Rectangle 3">
            <a:extLst>
              <a:ext uri="{FF2B5EF4-FFF2-40B4-BE49-F238E27FC236}">
                <a16:creationId xmlns:a16="http://schemas.microsoft.com/office/drawing/2014/main" id="{872B4DFE-4742-C94B-98CC-E24EDD2357EC}"/>
              </a:ext>
            </a:extLst>
          </p:cNvPr>
          <p:cNvSpPr/>
          <p:nvPr/>
        </p:nvSpPr>
        <p:spPr bwMode="auto">
          <a:xfrm>
            <a:off x="3466535" y="439353"/>
            <a:ext cx="8218989" cy="110847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.arch  </a:t>
            </a:r>
            <a:r>
              <a:rPr lang="en-US" sz="1600" b="1" dirty="0">
                <a:solidFill>
                  <a:srgbClr val="F3753F"/>
                </a:solidFill>
                <a:latin typeface="Courier New" panose="02070309020205020404" pitchFamily="49" charset="0"/>
                <a:cs typeface="Courier New" panose="02070309020205020404" pitchFamily="49" charset="0"/>
              </a:rPr>
              <a:t> armv6        </a:t>
            </a:r>
            <a:r>
              <a:rPr lang="en-US" sz="1600" b="1" dirty="0">
                <a:solidFill>
                  <a:schemeClr val="accent3"/>
                </a:solidFill>
                <a:latin typeface="Courier New" panose="02070309020205020404" pitchFamily="49" charset="0"/>
                <a:cs typeface="Courier New" panose="02070309020205020404" pitchFamily="49" charset="0"/>
              </a:rPr>
              <a:t>// armv6 architecture</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.arm	</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arm 32-bit instruction set</a:t>
            </a:r>
          </a:p>
          <a:p>
            <a:r>
              <a:rPr lang="en-US" sz="1600" b="1" dirty="0">
                <a:solidFill>
                  <a:schemeClr val="accent3"/>
                </a:solidFill>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t>
            </a:r>
            <a:r>
              <a:rPr lang="en-US" sz="1600" b="1" dirty="0" err="1">
                <a:solidFill>
                  <a:srgbClr val="7030A0"/>
                </a:solidFill>
                <a:latin typeface="Courier New" panose="02070309020205020404" pitchFamily="49" charset="0"/>
                <a:cs typeface="Courier New" panose="02070309020205020404" pitchFamily="49" charset="0"/>
              </a:rPr>
              <a:t>fpu</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err="1">
                <a:solidFill>
                  <a:srgbClr val="F3753F"/>
                </a:solidFill>
                <a:latin typeface="Courier New" panose="02070309020205020404" pitchFamily="49" charset="0"/>
                <a:cs typeface="Courier New" panose="02070309020205020404" pitchFamily="49" charset="0"/>
              </a:rPr>
              <a:t>vfp</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floating point co-processor</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.syntax </a:t>
            </a:r>
            <a:r>
              <a:rPr lang="en-US" sz="1600" b="1" dirty="0">
                <a:solidFill>
                  <a:srgbClr val="F3753F"/>
                </a:solidFill>
                <a:latin typeface="Courier New" panose="02070309020205020404" pitchFamily="49" charset="0"/>
                <a:cs typeface="Courier New" panose="02070309020205020404" pitchFamily="49" charset="0"/>
              </a:rPr>
              <a:t>unified</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modern syntax</a:t>
            </a:r>
            <a:endParaRPr lang="en-US" sz="1600" b="1" dirty="0">
              <a:latin typeface="Courier New" panose="02070309020205020404" pitchFamily="49" charset="0"/>
              <a:cs typeface="Courier New" panose="02070309020205020404" pitchFamily="49" charset="0"/>
            </a:endParaRPr>
          </a:p>
        </p:txBody>
      </p:sp>
      <p:sp>
        <p:nvSpPr>
          <p:cNvPr id="9" name="Right Arrow 8">
            <a:extLst>
              <a:ext uri="{FF2B5EF4-FFF2-40B4-BE49-F238E27FC236}">
                <a16:creationId xmlns:a16="http://schemas.microsoft.com/office/drawing/2014/main" id="{D4C7C688-910C-DF40-9EA1-385C14BDCAF5}"/>
              </a:ext>
            </a:extLst>
          </p:cNvPr>
          <p:cNvSpPr/>
          <p:nvPr/>
        </p:nvSpPr>
        <p:spPr>
          <a:xfrm>
            <a:off x="2701379" y="729179"/>
            <a:ext cx="745787" cy="298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D045405-18A3-C84E-BCB9-C3DC047DFB4C}"/>
              </a:ext>
            </a:extLst>
          </p:cNvPr>
          <p:cNvSpPr txBox="1"/>
          <p:nvPr/>
        </p:nvSpPr>
        <p:spPr>
          <a:xfrm>
            <a:off x="557153" y="445582"/>
            <a:ext cx="2148575" cy="830997"/>
          </a:xfrm>
          <a:prstGeom prst="rect">
            <a:avLst/>
          </a:prstGeom>
          <a:noFill/>
          <a:ln w="28575">
            <a:solidFill>
              <a:schemeClr val="accent1"/>
            </a:solidFill>
          </a:ln>
        </p:spPr>
        <p:txBody>
          <a:bodyPr wrap="square" rtlCol="0">
            <a:spAutoFit/>
          </a:bodyPr>
          <a:lstStyle/>
          <a:p>
            <a:pPr algn="ctr"/>
            <a:r>
              <a:rPr lang="en-US" sz="1600" b="1" dirty="0">
                <a:solidFill>
                  <a:schemeClr val="accent1"/>
                </a:solidFill>
              </a:rPr>
              <a:t>File Header</a:t>
            </a:r>
            <a:r>
              <a:rPr lang="en-US" sz="1600" dirty="0"/>
              <a:t> </a:t>
            </a:r>
          </a:p>
          <a:p>
            <a:pPr algn="ctr"/>
            <a:r>
              <a:rPr lang="en-US" sz="1600" dirty="0"/>
              <a:t>At the top of every ARM source file</a:t>
            </a:r>
          </a:p>
        </p:txBody>
      </p:sp>
      <p:sp>
        <p:nvSpPr>
          <p:cNvPr id="13" name="Rounded Rectangle 12">
            <a:extLst>
              <a:ext uri="{FF2B5EF4-FFF2-40B4-BE49-F238E27FC236}">
                <a16:creationId xmlns:a16="http://schemas.microsoft.com/office/drawing/2014/main" id="{970B258B-BD7C-A645-966C-0D7571289C94}"/>
              </a:ext>
            </a:extLst>
          </p:cNvPr>
          <p:cNvSpPr/>
          <p:nvPr/>
        </p:nvSpPr>
        <p:spPr bwMode="auto">
          <a:xfrm>
            <a:off x="3443291" y="2373110"/>
            <a:ext cx="8242233" cy="110847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solidFill>
                  <a:srgbClr val="7030A0"/>
                </a:solidFill>
                <a:latin typeface="Courier New" panose="02070309020205020404" pitchFamily="49" charset="0"/>
                <a:cs typeface="Courier New" panose="02070309020205020404" pitchFamily="49" charset="0"/>
              </a:rPr>
              <a:t>.section .note.GNU-stack,"",%</a:t>
            </a:r>
            <a:r>
              <a:rPr lang="en-US" sz="1600" b="1" dirty="0" err="1">
                <a:solidFill>
                  <a:srgbClr val="7030A0"/>
                </a:solidFill>
                <a:latin typeface="Courier New" panose="02070309020205020404" pitchFamily="49" charset="0"/>
                <a:cs typeface="Courier New" panose="02070309020205020404" pitchFamily="49" charset="0"/>
              </a:rPr>
              <a:t>progbits</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set stack/data non-exec</a:t>
            </a:r>
            <a:endParaRPr lang="en-US" sz="1600" b="1" dirty="0">
              <a:solidFill>
                <a:schemeClr val="accent1"/>
              </a:solidFill>
              <a:latin typeface="Courier New" panose="02070309020205020404" pitchFamily="49" charset="0"/>
              <a:cs typeface="Courier New" panose="02070309020205020404" pitchFamily="49" charset="0"/>
            </a:endParaRPr>
          </a:p>
          <a:p>
            <a:r>
              <a:rPr lang="en-US" sz="1600" b="1" dirty="0">
                <a:solidFill>
                  <a:schemeClr val="accent1"/>
                </a:solidFill>
                <a:latin typeface="Courier New" panose="02070309020205020404" pitchFamily="49" charset="0"/>
                <a:cs typeface="Courier New" panose="02070309020205020404" pitchFamily="49" charset="0"/>
              </a:rPr>
              <a:t>.</a:t>
            </a:r>
            <a:r>
              <a:rPr lang="en-US" sz="1600" b="1" dirty="0">
                <a:solidFill>
                  <a:srgbClr val="7030A0"/>
                </a:solidFill>
                <a:latin typeface="Courier New" panose="02070309020205020404" pitchFamily="49" charset="0"/>
                <a:cs typeface="Courier New" panose="02070309020205020404" pitchFamily="49" charset="0"/>
              </a:rPr>
              <a:t>end</a:t>
            </a:r>
          </a:p>
          <a:p>
            <a:r>
              <a:rPr lang="en-US" sz="1600" b="1" dirty="0">
                <a:solidFill>
                  <a:schemeClr val="accent1"/>
                </a:solidFill>
                <a:latin typeface="Courier New" panose="02070309020205020404" pitchFamily="49" charset="0"/>
                <a:cs typeface="Courier New" panose="02070309020205020404" pitchFamily="49" charset="0"/>
              </a:rPr>
              <a:t>       // everything past the .end is ignored!</a:t>
            </a:r>
          </a:p>
          <a:p>
            <a:r>
              <a:rPr lang="en-US" sz="1600" b="1" dirty="0">
                <a:solidFill>
                  <a:schemeClr val="accent1"/>
                </a:solidFill>
                <a:latin typeface="Courier New" panose="02070309020205020404" pitchFamily="49" charset="0"/>
                <a:cs typeface="Courier New" panose="02070309020205020404" pitchFamily="49" charset="0"/>
              </a:rPr>
              <a:t>       // Debugging notes </a:t>
            </a:r>
            <a:r>
              <a:rPr lang="en-US" sz="1600" b="1" dirty="0" err="1">
                <a:solidFill>
                  <a:schemeClr val="accent1"/>
                </a:solidFill>
                <a:latin typeface="Courier New" panose="02070309020205020404" pitchFamily="49" charset="0"/>
                <a:cs typeface="Courier New" panose="02070309020205020404" pitchFamily="49" charset="0"/>
              </a:rPr>
              <a:t>etc</a:t>
            </a:r>
            <a:endParaRPr lang="en-US" sz="1600" dirty="0">
              <a:solidFill>
                <a:schemeClr val="accent1"/>
              </a:solidFill>
            </a:endParaRPr>
          </a:p>
        </p:txBody>
      </p:sp>
      <p:sp>
        <p:nvSpPr>
          <p:cNvPr id="14" name="Right Arrow 13">
            <a:extLst>
              <a:ext uri="{FF2B5EF4-FFF2-40B4-BE49-F238E27FC236}">
                <a16:creationId xmlns:a16="http://schemas.microsoft.com/office/drawing/2014/main" id="{F38762D6-75E8-6348-85BD-1A570B0EFA46}"/>
              </a:ext>
            </a:extLst>
          </p:cNvPr>
          <p:cNvSpPr/>
          <p:nvPr/>
        </p:nvSpPr>
        <p:spPr>
          <a:xfrm>
            <a:off x="2701644" y="2508204"/>
            <a:ext cx="745787" cy="298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8DC7F181-871E-8B41-85C2-E00FB1DB408F}"/>
              </a:ext>
            </a:extLst>
          </p:cNvPr>
          <p:cNvSpPr txBox="1"/>
          <p:nvPr/>
        </p:nvSpPr>
        <p:spPr>
          <a:xfrm>
            <a:off x="460518" y="2294833"/>
            <a:ext cx="2245266" cy="830997"/>
          </a:xfrm>
          <a:prstGeom prst="rect">
            <a:avLst/>
          </a:prstGeom>
          <a:noFill/>
          <a:ln w="31750">
            <a:solidFill>
              <a:schemeClr val="accent1"/>
            </a:solidFill>
          </a:ln>
        </p:spPr>
        <p:txBody>
          <a:bodyPr wrap="square" rtlCol="0">
            <a:spAutoFit/>
          </a:bodyPr>
          <a:lstStyle/>
          <a:p>
            <a:pPr algn="ctr"/>
            <a:r>
              <a:rPr lang="en-US" sz="1600" b="1" dirty="0">
                <a:solidFill>
                  <a:schemeClr val="accent1"/>
                </a:solidFill>
              </a:rPr>
              <a:t>File Footer</a:t>
            </a:r>
            <a:r>
              <a:rPr lang="en-US" sz="1600" dirty="0"/>
              <a:t> </a:t>
            </a:r>
          </a:p>
          <a:p>
            <a:pPr algn="ctr"/>
            <a:r>
              <a:rPr lang="en-US" sz="1600" dirty="0"/>
              <a:t>At the bottom of every ARM source file</a:t>
            </a:r>
          </a:p>
        </p:txBody>
      </p:sp>
      <p:sp>
        <p:nvSpPr>
          <p:cNvPr id="16" name="Rounded Rectangle 15">
            <a:extLst>
              <a:ext uri="{FF2B5EF4-FFF2-40B4-BE49-F238E27FC236}">
                <a16:creationId xmlns:a16="http://schemas.microsoft.com/office/drawing/2014/main" id="{1A5A4D2F-48B9-6D4A-975B-A9DF36853C3E}"/>
              </a:ext>
            </a:extLst>
          </p:cNvPr>
          <p:cNvSpPr/>
          <p:nvPr/>
        </p:nvSpPr>
        <p:spPr bwMode="auto">
          <a:xfrm>
            <a:off x="3466535" y="1788229"/>
            <a:ext cx="8242233" cy="34837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solidFill>
                  <a:schemeClr val="accent1"/>
                </a:solidFill>
                <a:latin typeface="Courier New" panose="02070309020205020404" pitchFamily="49" charset="0"/>
                <a:cs typeface="Courier New" panose="02070309020205020404" pitchFamily="49" charset="0"/>
              </a:rPr>
              <a:t>// Contents of the other memory segment include .text (your code)</a:t>
            </a:r>
          </a:p>
        </p:txBody>
      </p:sp>
      <p:sp>
        <p:nvSpPr>
          <p:cNvPr id="11" name="TextBox 10">
            <a:extLst>
              <a:ext uri="{FF2B5EF4-FFF2-40B4-BE49-F238E27FC236}">
                <a16:creationId xmlns:a16="http://schemas.microsoft.com/office/drawing/2014/main" id="{56E6E2BC-42FE-F142-ACAA-915AD518B3D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599880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1"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7A87349-A826-7849-BBE3-16E2AF98ED3C}"/>
              </a:ext>
            </a:extLst>
          </p:cNvPr>
          <p:cNvSpPr>
            <a:spLocks noGrp="1"/>
          </p:cNvSpPr>
          <p:nvPr>
            <p:ph type="title"/>
          </p:nvPr>
        </p:nvSpPr>
        <p:spPr>
          <a:xfrm>
            <a:off x="146756" y="146769"/>
            <a:ext cx="11428023" cy="506092"/>
          </a:xfrm>
        </p:spPr>
        <p:txBody>
          <a:bodyPr>
            <a:normAutofit fontScale="90000"/>
          </a:bodyPr>
          <a:lstStyle/>
          <a:p>
            <a:r>
              <a:rPr lang="en-US" dirty="0"/>
              <a:t>Literal Table (Array) each entry is a pointer to a different Label</a:t>
            </a:r>
          </a:p>
        </p:txBody>
      </p:sp>
      <p:sp>
        <p:nvSpPr>
          <p:cNvPr id="9" name="TextBox 8">
            <a:extLst>
              <a:ext uri="{FF2B5EF4-FFF2-40B4-BE49-F238E27FC236}">
                <a16:creationId xmlns:a16="http://schemas.microsoft.com/office/drawing/2014/main" id="{7F3C8F43-1822-5546-8EFC-7C467D216D4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2" name="Rectangle 11">
            <a:extLst>
              <a:ext uri="{FF2B5EF4-FFF2-40B4-BE49-F238E27FC236}">
                <a16:creationId xmlns:a16="http://schemas.microsoft.com/office/drawing/2014/main" id="{C4E9109D-997A-421B-7933-A3E7ED090824}"/>
              </a:ext>
            </a:extLst>
          </p:cNvPr>
          <p:cNvSpPr/>
          <p:nvPr/>
        </p:nvSpPr>
        <p:spPr bwMode="auto">
          <a:xfrm>
            <a:off x="2882482" y="1398886"/>
            <a:ext cx="9144014" cy="646331"/>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.data</a:t>
            </a:r>
          </a:p>
          <a:p>
            <a:pPr marL="0" marR="0" indent="0" defTabSz="914400" rtl="0" eaLnBrk="0" fontAlgn="base" latinLnBrk="0" hangingPunct="0">
              <a:lnSpc>
                <a:spcPct val="100000"/>
              </a:lnSpc>
              <a:spcBef>
                <a:spcPct val="0"/>
              </a:spcBef>
              <a:spcAft>
                <a:spcPct val="0"/>
              </a:spcAft>
              <a:buClrTx/>
              <a:buSzTx/>
              <a:buFontTx/>
              <a:buNone/>
              <a:tabLst/>
            </a:pPr>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x</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.word 200</a:t>
            </a:r>
          </a:p>
        </p:txBody>
      </p:sp>
      <p:sp>
        <p:nvSpPr>
          <p:cNvPr id="13" name="TextBox 12">
            <a:extLst>
              <a:ext uri="{FF2B5EF4-FFF2-40B4-BE49-F238E27FC236}">
                <a16:creationId xmlns:a16="http://schemas.microsoft.com/office/drawing/2014/main" id="{E391452F-0BEB-B31C-A551-DB818EDD6DF8}"/>
              </a:ext>
            </a:extLst>
          </p:cNvPr>
          <p:cNvSpPr txBox="1"/>
          <p:nvPr/>
        </p:nvSpPr>
        <p:spPr>
          <a:xfrm>
            <a:off x="2882481" y="735931"/>
            <a:ext cx="9144012" cy="707886"/>
          </a:xfrm>
          <a:prstGeom prst="rect">
            <a:avLst/>
          </a:prstGeom>
          <a:solidFill>
            <a:schemeClr val="accent5">
              <a:lumMod val="20000"/>
              <a:lumOff val="80000"/>
            </a:schemeClr>
          </a:solidFill>
          <a:ln>
            <a:solidFill>
              <a:schemeClr val="accent2"/>
            </a:solidFill>
          </a:ln>
        </p:spPr>
        <p:txBody>
          <a:bodyPr wrap="square" rtlCol="0">
            <a:spAutoFit/>
          </a:bodyPr>
          <a:lstStyle/>
          <a:p>
            <a:pPr eaLnBrk="0" fontAlgn="base" hangingPunct="0">
              <a:spcBef>
                <a:spcPct val="0"/>
              </a:spcBef>
              <a:spcAft>
                <a:spcPct val="0"/>
              </a:spcAf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a:t>
            </a:r>
            <a:r>
              <a:rPr lang="en-US" sz="2000" dirty="0" err="1">
                <a:solidFill>
                  <a:schemeClr val="accent6"/>
                </a:solidFill>
                <a:latin typeface="Consolas" panose="020B0609020204030204" pitchFamily="49" charset="0"/>
                <a:ea typeface="CMU Bright" panose="02000603000000000000" pitchFamily="2" charset="0"/>
                <a:cs typeface="Consolas" panose="020B0609020204030204" pitchFamily="49" charset="0"/>
              </a:rPr>
              <a:t>bss</a:t>
            </a:r>
            <a:endPar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endParaRPr>
          </a:p>
          <a:p>
            <a:pPr eaLnBrk="0" fontAlgn="base" hangingPunct="0">
              <a:spcBef>
                <a:spcPct val="0"/>
              </a:spcBef>
              <a:spcAft>
                <a:spcPct val="0"/>
              </a:spcAft>
            </a:pPr>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y</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.space 4</a:t>
            </a:r>
            <a:endParaRPr lang="en-US" sz="2000" dirty="0">
              <a:latin typeface="Consolas" panose="020B0609020204030204" pitchFamily="49" charset="0"/>
              <a:cs typeface="Consolas" panose="020B0609020204030204" pitchFamily="49" charset="0"/>
            </a:endParaRPr>
          </a:p>
        </p:txBody>
      </p:sp>
      <p:sp>
        <p:nvSpPr>
          <p:cNvPr id="14" name="TextBox 13">
            <a:extLst>
              <a:ext uri="{FF2B5EF4-FFF2-40B4-BE49-F238E27FC236}">
                <a16:creationId xmlns:a16="http://schemas.microsoft.com/office/drawing/2014/main" id="{2A28D35D-C9CE-4AC1-C447-D307B31E4414}"/>
              </a:ext>
            </a:extLst>
          </p:cNvPr>
          <p:cNvSpPr txBox="1"/>
          <p:nvPr/>
        </p:nvSpPr>
        <p:spPr>
          <a:xfrm flipH="1">
            <a:off x="2882479" y="2061841"/>
            <a:ext cx="9144012" cy="707886"/>
          </a:xfrm>
          <a:prstGeom prst="rect">
            <a:avLst/>
          </a:prstGeom>
          <a:solidFill>
            <a:srgbClr val="92D050">
              <a:alpha val="15000"/>
            </a:srgbClr>
          </a:solidFill>
          <a:ln>
            <a:solidFill>
              <a:schemeClr val="accent2"/>
            </a:solidFill>
          </a:ln>
        </p:spPr>
        <p:txBody>
          <a:bodyPr wrap="square" rtlCol="0">
            <a:spAutoFit/>
          </a:bodyPr>
          <a:lstStyle/>
          <a:p>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	</a:t>
            </a:r>
            <a:r>
              <a:rPr lang="en-US" sz="2000" dirty="0">
                <a:solidFill>
                  <a:schemeClr val="tx2"/>
                </a:solidFill>
                <a:latin typeface="Consolas" panose="020B0609020204030204" pitchFamily="49" charset="0"/>
                <a:ea typeface="CMU Bright" panose="02000603000000000000" pitchFamily="2" charset="0"/>
                <a:cs typeface="Consolas" panose="020B0609020204030204" pitchFamily="49" charset="0"/>
              </a:rPr>
              <a:t>.section .</a:t>
            </a:r>
            <a:r>
              <a:rPr lang="en-US" sz="2000" dirty="0" err="1">
                <a:solidFill>
                  <a:schemeClr val="tx2"/>
                </a:solidFill>
                <a:latin typeface="Consolas" panose="020B0609020204030204" pitchFamily="49" charset="0"/>
                <a:ea typeface="CMU Bright" panose="02000603000000000000" pitchFamily="2" charset="0"/>
                <a:cs typeface="Consolas" panose="020B0609020204030204" pitchFamily="49" charset="0"/>
              </a:rPr>
              <a:t>rodata</a:t>
            </a:r>
            <a:endParaRPr lang="en-US" sz="2000" dirty="0">
              <a:solidFill>
                <a:schemeClr val="tx2"/>
              </a:solidFill>
              <a:latin typeface="Consolas" panose="020B0609020204030204" pitchFamily="49" charset="0"/>
              <a:ea typeface="CMU Bright" panose="02000603000000000000" pitchFamily="2" charset="0"/>
              <a:cs typeface="Consolas" panose="020B0609020204030204" pitchFamily="49" charset="0"/>
            </a:endParaRPr>
          </a:p>
          <a:p>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a:t>
            </a:r>
            <a:r>
              <a:rPr lang="en-US" sz="2000" dirty="0" err="1">
                <a:solidFill>
                  <a:srgbClr val="FF0000"/>
                </a:solidFill>
                <a:latin typeface="Consolas" panose="020B0609020204030204" pitchFamily="49" charset="0"/>
                <a:ea typeface="CMU Bright" panose="02000603000000000000" pitchFamily="2" charset="0"/>
                <a:cs typeface="Consolas" panose="020B0609020204030204" pitchFamily="49" charset="0"/>
              </a:rPr>
              <a:t>Lmsg</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.string "Hello World"</a:t>
            </a:r>
          </a:p>
        </p:txBody>
      </p:sp>
      <p:sp>
        <p:nvSpPr>
          <p:cNvPr id="15" name="Rectangle 14">
            <a:extLst>
              <a:ext uri="{FF2B5EF4-FFF2-40B4-BE49-F238E27FC236}">
                <a16:creationId xmlns:a16="http://schemas.microsoft.com/office/drawing/2014/main" id="{000DB840-DA8D-E926-8CFE-056A7B4C0D71}"/>
              </a:ext>
            </a:extLst>
          </p:cNvPr>
          <p:cNvSpPr/>
          <p:nvPr/>
        </p:nvSpPr>
        <p:spPr>
          <a:xfrm>
            <a:off x="2894301" y="2729423"/>
            <a:ext cx="9183518" cy="3729735"/>
          </a:xfrm>
          <a:prstGeom prst="rect">
            <a:avLst/>
          </a:prstGeom>
          <a:solidFill>
            <a:schemeClr val="accent4">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lumMod val="50000"/>
                  </a:schemeClr>
                </a:solidFill>
                <a:latin typeface="Consolas" panose="020B0609020204030204" pitchFamily="49" charset="0"/>
                <a:cs typeface="Consolas" panose="020B0609020204030204" pitchFamily="49" charset="0"/>
              </a:rPr>
              <a:t>	.text</a:t>
            </a:r>
          </a:p>
          <a:p>
            <a:r>
              <a:rPr lang="en-US" dirty="0">
                <a:solidFill>
                  <a:schemeClr val="tx1">
                    <a:lumMod val="50000"/>
                  </a:schemeClr>
                </a:solidFill>
                <a:latin typeface="Consolas" panose="020B0609020204030204" pitchFamily="49" charset="0"/>
                <a:cs typeface="Consolas" panose="020B0609020204030204" pitchFamily="49" charset="0"/>
              </a:rPr>
              <a:t>main:</a:t>
            </a:r>
          </a:p>
          <a:p>
            <a:r>
              <a:rPr lang="en-US" sz="2000" dirty="0">
                <a:solidFill>
                  <a:schemeClr val="tx1">
                    <a:lumMod val="50000"/>
                  </a:schemeClr>
                </a:solidFill>
                <a:latin typeface="Consolas" panose="020B0609020204030204" pitchFamily="49" charset="0"/>
                <a:cs typeface="Consolas" panose="020B0609020204030204" pitchFamily="49" charset="0"/>
              </a:rPr>
              <a:t>      </a:t>
            </a:r>
            <a:r>
              <a:rPr lang="en-US" sz="2000" dirty="0" err="1">
                <a:solidFill>
                  <a:srgbClr val="FF0000"/>
                </a:solidFill>
                <a:latin typeface="Consolas" panose="020B0609020204030204" pitchFamily="49" charset="0"/>
                <a:cs typeface="Consolas" panose="020B0609020204030204" pitchFamily="49" charset="0"/>
              </a:rPr>
              <a:t>ldr</a:t>
            </a:r>
            <a:r>
              <a:rPr lang="en-US" sz="2000" dirty="0">
                <a:solidFill>
                  <a:srgbClr val="FF0000"/>
                </a:solidFill>
                <a:latin typeface="Consolas" panose="020B0609020204030204" pitchFamily="49" charset="0"/>
                <a:cs typeface="Consolas" panose="020B0609020204030204" pitchFamily="49" charset="0"/>
              </a:rPr>
              <a:t> r0, </a:t>
            </a:r>
            <a:r>
              <a:rPr lang="en-US" sz="2000" dirty="0">
                <a:solidFill>
                  <a:srgbClr val="FF0000"/>
                </a:solidFill>
                <a:latin typeface="Consolas" panose="020B0609020204030204" pitchFamily="49" charset="0"/>
              </a:rPr>
              <a:t>[</a:t>
            </a:r>
            <a:r>
              <a:rPr lang="en-US" sz="2000" b="1" u="sng" dirty="0">
                <a:solidFill>
                  <a:srgbClr val="FF0000"/>
                </a:solidFill>
                <a:latin typeface="Consolas" panose="020B0609020204030204" pitchFamily="49" charset="0"/>
              </a:rPr>
              <a:t>PC</a:t>
            </a:r>
            <a:r>
              <a:rPr lang="en-US" sz="2000" dirty="0">
                <a:solidFill>
                  <a:schemeClr val="tx2"/>
                </a:solidFill>
                <a:latin typeface="Consolas" panose="020B0609020204030204" pitchFamily="49" charset="0"/>
              </a:rPr>
              <a:t>, </a:t>
            </a:r>
            <a:r>
              <a:rPr lang="en-US" sz="2000" i="1" dirty="0">
                <a:solidFill>
                  <a:srgbClr val="0070C0"/>
                </a:solidFill>
                <a:latin typeface="Times New Roman" panose="02020603050405020304" pitchFamily="18" charset="0"/>
                <a:cs typeface="Times New Roman" panose="02020603050405020304" pitchFamily="18" charset="0"/>
              </a:rPr>
              <a:t>displacement</a:t>
            </a:r>
            <a:r>
              <a:rPr lang="en-US" sz="2000" i="1" dirty="0">
                <a:solidFill>
                  <a:srgbClr val="C00000"/>
                </a:solidFill>
                <a:latin typeface="Times New Roman" panose="02020603050405020304" pitchFamily="18" charset="0"/>
                <a:cs typeface="Times New Roman" panose="02020603050405020304" pitchFamily="18" charset="0"/>
              </a:rPr>
              <a:t>1</a:t>
            </a:r>
            <a:r>
              <a:rPr lang="en-US" sz="2000" dirty="0">
                <a:solidFill>
                  <a:schemeClr val="tx2"/>
                </a:solidFill>
                <a:latin typeface="Consolas" panose="020B0609020204030204" pitchFamily="49" charset="0"/>
              </a:rPr>
              <a:t>]  // replaces:  </a:t>
            </a:r>
            <a:r>
              <a:rPr lang="en-US" sz="2000" dirty="0" err="1">
                <a:solidFill>
                  <a:srgbClr val="FF0000"/>
                </a:solidFill>
                <a:latin typeface="Consolas" panose="020B0609020204030204" pitchFamily="49" charset="0"/>
              </a:rPr>
              <a:t>ldr</a:t>
            </a:r>
            <a:r>
              <a:rPr lang="en-US" sz="2000" dirty="0">
                <a:solidFill>
                  <a:srgbClr val="FF0000"/>
                </a:solidFill>
                <a:latin typeface="Consolas" panose="020B0609020204030204" pitchFamily="49" charset="0"/>
              </a:rPr>
              <a:t> r0, =y</a:t>
            </a:r>
            <a:endParaRPr lang="en-US" sz="2000" dirty="0">
              <a:solidFill>
                <a:schemeClr val="tx1">
                  <a:lumMod val="50000"/>
                </a:schemeClr>
              </a:solidFill>
              <a:latin typeface="Consolas" panose="020B0609020204030204" pitchFamily="49" charset="0"/>
              <a:cs typeface="Consolas" panose="020B0609020204030204" pitchFamily="49" charset="0"/>
            </a:endParaRPr>
          </a:p>
          <a:p>
            <a:endParaRPr lang="en-US" sz="2000" dirty="0">
              <a:solidFill>
                <a:schemeClr val="tx2"/>
              </a:solidFill>
              <a:latin typeface="Consolas" panose="020B0609020204030204" pitchFamily="49" charset="0"/>
              <a:cs typeface="Consolas" panose="020B0609020204030204" pitchFamily="49" charset="0"/>
            </a:endParaRPr>
          </a:p>
          <a:p>
            <a:endParaRPr lang="en-US" sz="2000" dirty="0">
              <a:solidFill>
                <a:schemeClr val="tx2"/>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rgbClr val="FF0000"/>
                </a:solidFill>
                <a:latin typeface="Consolas" panose="020B0609020204030204" pitchFamily="49" charset="0"/>
                <a:cs typeface="Consolas" panose="020B0609020204030204" pitchFamily="49" charset="0"/>
              </a:rPr>
              <a:t>ldr</a:t>
            </a:r>
            <a:r>
              <a:rPr lang="en-US" sz="2000" dirty="0">
                <a:solidFill>
                  <a:srgbClr val="FF0000"/>
                </a:solidFill>
                <a:latin typeface="Consolas" panose="020B0609020204030204" pitchFamily="49" charset="0"/>
                <a:cs typeface="Consolas" panose="020B0609020204030204" pitchFamily="49" charset="0"/>
              </a:rPr>
              <a:t> r0, </a:t>
            </a:r>
            <a:r>
              <a:rPr lang="en-US" sz="2000" dirty="0">
                <a:solidFill>
                  <a:srgbClr val="FF0000"/>
                </a:solidFill>
                <a:latin typeface="Consolas" panose="020B0609020204030204" pitchFamily="49" charset="0"/>
              </a:rPr>
              <a:t>[</a:t>
            </a:r>
            <a:r>
              <a:rPr lang="en-US" sz="2000" b="1" u="sng" dirty="0">
                <a:solidFill>
                  <a:srgbClr val="FF0000"/>
                </a:solidFill>
                <a:latin typeface="Consolas" panose="020B0609020204030204" pitchFamily="49" charset="0"/>
              </a:rPr>
              <a:t>PC</a:t>
            </a:r>
            <a:r>
              <a:rPr lang="en-US" sz="2000" dirty="0">
                <a:solidFill>
                  <a:schemeClr val="tx2"/>
                </a:solidFill>
                <a:latin typeface="Consolas" panose="020B0609020204030204" pitchFamily="49" charset="0"/>
              </a:rPr>
              <a:t>, </a:t>
            </a:r>
            <a:r>
              <a:rPr lang="en-US" sz="2000" i="1" dirty="0">
                <a:solidFill>
                  <a:srgbClr val="0070C0"/>
                </a:solidFill>
                <a:latin typeface="Times New Roman" panose="02020603050405020304" pitchFamily="18" charset="0"/>
                <a:cs typeface="Times New Roman" panose="02020603050405020304" pitchFamily="18" charset="0"/>
              </a:rPr>
              <a:t>displacement</a:t>
            </a:r>
            <a:r>
              <a:rPr lang="en-US" sz="2000" i="1" dirty="0">
                <a:solidFill>
                  <a:srgbClr val="C00000"/>
                </a:solidFill>
                <a:latin typeface="Times New Roman" panose="02020603050405020304" pitchFamily="18" charset="0"/>
                <a:cs typeface="Times New Roman" panose="02020603050405020304" pitchFamily="18" charset="0"/>
              </a:rPr>
              <a:t>2</a:t>
            </a:r>
            <a:r>
              <a:rPr lang="en-US" sz="2000" dirty="0">
                <a:solidFill>
                  <a:schemeClr val="tx2"/>
                </a:solidFill>
                <a:latin typeface="Consolas" panose="020B0609020204030204" pitchFamily="49" charset="0"/>
              </a:rPr>
              <a:t>]  </a:t>
            </a:r>
            <a:r>
              <a:rPr lang="en-US" dirty="0">
                <a:solidFill>
                  <a:schemeClr val="tx2"/>
                </a:solidFill>
                <a:latin typeface="Consolas" panose="020B0609020204030204" pitchFamily="49" charset="0"/>
              </a:rPr>
              <a:t>// replaces:  </a:t>
            </a:r>
            <a:r>
              <a:rPr lang="en-US" dirty="0" err="1">
                <a:solidFill>
                  <a:srgbClr val="FF0000"/>
                </a:solidFill>
                <a:latin typeface="Consolas" panose="020B0609020204030204" pitchFamily="49" charset="0"/>
              </a:rPr>
              <a:t>ldr</a:t>
            </a:r>
            <a:r>
              <a:rPr lang="en-US" dirty="0">
                <a:solidFill>
                  <a:srgbClr val="FF0000"/>
                </a:solidFill>
                <a:latin typeface="Consolas" panose="020B0609020204030204" pitchFamily="49" charset="0"/>
              </a:rPr>
              <a:t> r0, =y</a:t>
            </a:r>
          </a:p>
          <a:p>
            <a:endParaRPr lang="en-US" sz="2000" dirty="0">
              <a:solidFill>
                <a:schemeClr val="tx2"/>
              </a:solidFill>
              <a:latin typeface="Consolas" panose="020B0609020204030204" pitchFamily="49" charset="0"/>
            </a:endParaRPr>
          </a:p>
          <a:p>
            <a:r>
              <a:rPr lang="en-US" sz="2000" dirty="0">
                <a:solidFill>
                  <a:schemeClr val="tx2"/>
                </a:solidFill>
                <a:latin typeface="Consolas" panose="020B0609020204030204" pitchFamily="49" charset="0"/>
              </a:rPr>
              <a:t>      &lt;last line of your assembly, typically a function return&gt;</a:t>
            </a:r>
          </a:p>
          <a:p>
            <a:endParaRPr lang="en-US" sz="2000" dirty="0">
              <a:solidFill>
                <a:schemeClr val="tx2"/>
              </a:solidFill>
              <a:latin typeface="Consolas" panose="020B0609020204030204" pitchFamily="49" charset="0"/>
            </a:endParaRPr>
          </a:p>
          <a:p>
            <a:r>
              <a:rPr lang="en-US" sz="2000" dirty="0">
                <a:solidFill>
                  <a:schemeClr val="tx2"/>
                </a:solidFill>
                <a:latin typeface="Consolas" panose="020B0609020204030204" pitchFamily="49" charset="0"/>
              </a:rPr>
              <a:t>     .word  y		// entry #1 32-bit address for y</a:t>
            </a:r>
          </a:p>
          <a:p>
            <a:r>
              <a:rPr lang="en-US" sz="2000" dirty="0">
                <a:solidFill>
                  <a:schemeClr val="tx2"/>
                </a:solidFill>
                <a:latin typeface="Consolas" panose="020B0609020204030204" pitchFamily="49" charset="0"/>
                <a:cs typeface="Consolas" panose="020B0609020204030204" pitchFamily="49" charset="0"/>
              </a:rPr>
              <a:t>     .word  x		</a:t>
            </a:r>
            <a:r>
              <a:rPr lang="en-US" sz="2000" dirty="0">
                <a:solidFill>
                  <a:schemeClr val="tx2"/>
                </a:solidFill>
                <a:latin typeface="Consolas" panose="020B0609020204030204" pitchFamily="49" charset="0"/>
              </a:rPr>
              <a:t>// entry #2 32-bit address for x</a:t>
            </a:r>
            <a:endParaRPr lang="en-US" sz="2000" dirty="0">
              <a:solidFill>
                <a:schemeClr val="tx2"/>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     .word  .</a:t>
            </a:r>
            <a:r>
              <a:rPr lang="en-US" sz="2000" dirty="0" err="1">
                <a:solidFill>
                  <a:schemeClr val="tx2"/>
                </a:solidFill>
                <a:latin typeface="Consolas" panose="020B0609020204030204" pitchFamily="49" charset="0"/>
                <a:cs typeface="Consolas" panose="020B0609020204030204" pitchFamily="49" charset="0"/>
              </a:rPr>
              <a:t>Lmesg</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chemeClr val="tx2"/>
                </a:solidFill>
                <a:latin typeface="Consolas" panose="020B0609020204030204" pitchFamily="49" charset="0"/>
              </a:rPr>
              <a:t>// entry #3 32-bit address for .</a:t>
            </a:r>
            <a:r>
              <a:rPr lang="en-US" sz="2000" dirty="0" err="1">
                <a:solidFill>
                  <a:schemeClr val="tx2"/>
                </a:solidFill>
                <a:latin typeface="Consolas" panose="020B0609020204030204" pitchFamily="49" charset="0"/>
              </a:rPr>
              <a:t>Lmesg</a:t>
            </a:r>
            <a:endParaRPr lang="en-US" sz="2000" dirty="0">
              <a:solidFill>
                <a:schemeClr val="tx2"/>
              </a:solidFill>
              <a:latin typeface="Consolas" panose="020B0609020204030204" pitchFamily="49" charset="0"/>
            </a:endParaRPr>
          </a:p>
          <a:p>
            <a:endParaRPr lang="en-US" dirty="0">
              <a:solidFill>
                <a:schemeClr val="tx2"/>
              </a:solidFill>
              <a:latin typeface="Consolas" panose="020B0609020204030204" pitchFamily="49" charset="0"/>
              <a:cs typeface="Consolas" panose="020B0609020204030204" pitchFamily="49" charset="0"/>
            </a:endParaRPr>
          </a:p>
        </p:txBody>
      </p:sp>
      <p:cxnSp>
        <p:nvCxnSpPr>
          <p:cNvPr id="17" name="Straight Arrow Connector 16">
            <a:extLst>
              <a:ext uri="{FF2B5EF4-FFF2-40B4-BE49-F238E27FC236}">
                <a16:creationId xmlns:a16="http://schemas.microsoft.com/office/drawing/2014/main" id="{0959E252-1056-7538-329B-C887934B9A3B}"/>
              </a:ext>
            </a:extLst>
          </p:cNvPr>
          <p:cNvCxnSpPr>
            <a:cxnSpLocks/>
          </p:cNvCxnSpPr>
          <p:nvPr/>
        </p:nvCxnSpPr>
        <p:spPr>
          <a:xfrm>
            <a:off x="3450118" y="4501593"/>
            <a:ext cx="0" cy="1156804"/>
          </a:xfrm>
          <a:prstGeom prst="straightConnector1">
            <a:avLst/>
          </a:prstGeom>
          <a:ln w="41275">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76B59A4-67A4-0281-7283-EAEFBC098BB1}"/>
              </a:ext>
            </a:extLst>
          </p:cNvPr>
          <p:cNvSpPr txBox="1"/>
          <p:nvPr/>
        </p:nvSpPr>
        <p:spPr>
          <a:xfrm>
            <a:off x="2882479" y="4198823"/>
            <a:ext cx="1051891" cy="338554"/>
          </a:xfrm>
          <a:prstGeom prst="rect">
            <a:avLst/>
          </a:prstGeom>
          <a:noFill/>
        </p:spPr>
        <p:txBody>
          <a:bodyPr wrap="none" rtlCol="0">
            <a:spAutoFit/>
          </a:bodyPr>
          <a:lstStyle/>
          <a:p>
            <a:r>
              <a:rPr lang="en-US" sz="1600" i="1" dirty="0">
                <a:solidFill>
                  <a:srgbClr val="0070C0"/>
                </a:solidFill>
              </a:rPr>
              <a:t>(address)</a:t>
            </a:r>
          </a:p>
        </p:txBody>
      </p:sp>
      <p:sp>
        <p:nvSpPr>
          <p:cNvPr id="19" name="TextBox 18">
            <a:extLst>
              <a:ext uri="{FF2B5EF4-FFF2-40B4-BE49-F238E27FC236}">
                <a16:creationId xmlns:a16="http://schemas.microsoft.com/office/drawing/2014/main" id="{A238FACF-9991-580F-2C0C-67F20307A3CA}"/>
              </a:ext>
            </a:extLst>
          </p:cNvPr>
          <p:cNvSpPr txBox="1"/>
          <p:nvPr/>
        </p:nvSpPr>
        <p:spPr>
          <a:xfrm>
            <a:off x="2086190" y="4879394"/>
            <a:ext cx="1297150" cy="261610"/>
          </a:xfrm>
          <a:prstGeom prst="rect">
            <a:avLst/>
          </a:prstGeom>
          <a:solidFill>
            <a:schemeClr val="bg1"/>
          </a:solidFill>
          <a:ln w="22225">
            <a:solidFill>
              <a:schemeClr val="accent1"/>
            </a:solidFill>
          </a:ln>
        </p:spPr>
        <p:txBody>
          <a:bodyPr wrap="none" rtlCol="0">
            <a:spAutoFit/>
          </a:bodyPr>
          <a:lstStyle/>
          <a:p>
            <a:pPr algn="r"/>
            <a:r>
              <a:rPr lang="en-US" sz="1100" i="1" dirty="0">
                <a:solidFill>
                  <a:srgbClr val="0070C0"/>
                </a:solidFill>
              </a:rPr>
              <a:t>displacement2 - 8</a:t>
            </a:r>
          </a:p>
        </p:txBody>
      </p:sp>
      <p:sp>
        <p:nvSpPr>
          <p:cNvPr id="3" name="Right Arrow 2">
            <a:extLst>
              <a:ext uri="{FF2B5EF4-FFF2-40B4-BE49-F238E27FC236}">
                <a16:creationId xmlns:a16="http://schemas.microsoft.com/office/drawing/2014/main" id="{3C279EF0-D2A9-0B24-2355-D3772A7F5696}"/>
              </a:ext>
            </a:extLst>
          </p:cNvPr>
          <p:cNvSpPr/>
          <p:nvPr/>
        </p:nvSpPr>
        <p:spPr>
          <a:xfrm>
            <a:off x="1663430" y="5613296"/>
            <a:ext cx="1967750" cy="925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2F143EC6-71CE-8C79-29DB-303E45F84584}"/>
              </a:ext>
            </a:extLst>
          </p:cNvPr>
          <p:cNvCxnSpPr>
            <a:cxnSpLocks/>
          </p:cNvCxnSpPr>
          <p:nvPr/>
        </p:nvCxnSpPr>
        <p:spPr>
          <a:xfrm>
            <a:off x="1969509" y="3557028"/>
            <a:ext cx="0" cy="2109528"/>
          </a:xfrm>
          <a:prstGeom prst="straightConnector1">
            <a:avLst/>
          </a:prstGeom>
          <a:ln w="41275">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74C2F31-5DCB-A838-0D3E-1BF844D00F44}"/>
              </a:ext>
            </a:extLst>
          </p:cNvPr>
          <p:cNvSpPr txBox="1"/>
          <p:nvPr/>
        </p:nvSpPr>
        <p:spPr>
          <a:xfrm>
            <a:off x="2857394" y="3387751"/>
            <a:ext cx="1051891" cy="338554"/>
          </a:xfrm>
          <a:prstGeom prst="rect">
            <a:avLst/>
          </a:prstGeom>
          <a:noFill/>
        </p:spPr>
        <p:txBody>
          <a:bodyPr wrap="none" rtlCol="0">
            <a:spAutoFit/>
          </a:bodyPr>
          <a:lstStyle/>
          <a:p>
            <a:r>
              <a:rPr lang="en-US" sz="1600" i="1" dirty="0">
                <a:solidFill>
                  <a:srgbClr val="0070C0"/>
                </a:solidFill>
              </a:rPr>
              <a:t>(address)</a:t>
            </a:r>
          </a:p>
        </p:txBody>
      </p:sp>
      <p:sp>
        <p:nvSpPr>
          <p:cNvPr id="21" name="TextBox 20">
            <a:extLst>
              <a:ext uri="{FF2B5EF4-FFF2-40B4-BE49-F238E27FC236}">
                <a16:creationId xmlns:a16="http://schemas.microsoft.com/office/drawing/2014/main" id="{1931FE97-4D82-1CB3-0BFA-ECE94E1ABE75}"/>
              </a:ext>
            </a:extLst>
          </p:cNvPr>
          <p:cNvSpPr txBox="1"/>
          <p:nvPr/>
        </p:nvSpPr>
        <p:spPr>
          <a:xfrm>
            <a:off x="482504" y="4014157"/>
            <a:ext cx="1394933" cy="276999"/>
          </a:xfrm>
          <a:prstGeom prst="rect">
            <a:avLst/>
          </a:prstGeom>
          <a:solidFill>
            <a:schemeClr val="bg1"/>
          </a:solidFill>
          <a:ln w="22225">
            <a:solidFill>
              <a:schemeClr val="accent1"/>
            </a:solidFill>
          </a:ln>
        </p:spPr>
        <p:txBody>
          <a:bodyPr wrap="none" rtlCol="0">
            <a:spAutoFit/>
          </a:bodyPr>
          <a:lstStyle/>
          <a:p>
            <a:pPr algn="r"/>
            <a:r>
              <a:rPr lang="en-US" sz="1200" i="1" dirty="0">
                <a:solidFill>
                  <a:srgbClr val="0070C0"/>
                </a:solidFill>
              </a:rPr>
              <a:t>displacement1 - 8</a:t>
            </a:r>
          </a:p>
        </p:txBody>
      </p:sp>
      <p:cxnSp>
        <p:nvCxnSpPr>
          <p:cNvPr id="10" name="Straight Connector 9">
            <a:extLst>
              <a:ext uri="{FF2B5EF4-FFF2-40B4-BE49-F238E27FC236}">
                <a16:creationId xmlns:a16="http://schemas.microsoft.com/office/drawing/2014/main" id="{DD722324-CF39-A52F-76B3-C1D1CA1E5F1A}"/>
              </a:ext>
            </a:extLst>
          </p:cNvPr>
          <p:cNvCxnSpPr>
            <a:stCxn id="20" idx="1"/>
          </p:cNvCxnSpPr>
          <p:nvPr/>
        </p:nvCxnSpPr>
        <p:spPr>
          <a:xfrm flipH="1">
            <a:off x="1852104" y="3557028"/>
            <a:ext cx="100529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8C8FA51-97B1-DFD8-F9D7-BED6739F86DF}"/>
              </a:ext>
            </a:extLst>
          </p:cNvPr>
          <p:cNvSpPr txBox="1"/>
          <p:nvPr/>
        </p:nvSpPr>
        <p:spPr>
          <a:xfrm>
            <a:off x="467520" y="1109989"/>
            <a:ext cx="2057722" cy="2246769"/>
          </a:xfrm>
          <a:prstGeom prst="rect">
            <a:avLst/>
          </a:prstGeom>
          <a:solidFill>
            <a:schemeClr val="accent4">
              <a:lumMod val="20000"/>
              <a:lumOff val="80000"/>
            </a:schemeClr>
          </a:solidFill>
          <a:ln>
            <a:solidFill>
              <a:schemeClr val="accent1"/>
            </a:solidFill>
          </a:ln>
        </p:spPr>
        <p:txBody>
          <a:bodyPr wrap="square" rtlCol="0">
            <a:spAutoFit/>
          </a:bodyPr>
          <a:lstStyle/>
          <a:p>
            <a:r>
              <a:rPr lang="en-US" sz="2000" dirty="0"/>
              <a:t>The </a:t>
            </a:r>
            <a:r>
              <a:rPr lang="en-US" sz="2000" dirty="0">
                <a:solidFill>
                  <a:srgbClr val="C00000"/>
                </a:solidFill>
              </a:rPr>
              <a:t>displacement is different </a:t>
            </a:r>
            <a:r>
              <a:rPr lang="en-US" sz="2000" dirty="0"/>
              <a:t>for each use.</a:t>
            </a:r>
          </a:p>
          <a:p>
            <a:r>
              <a:rPr lang="en-US" sz="2000" dirty="0"/>
              <a:t>As the PC is different at each instruction </a:t>
            </a:r>
          </a:p>
        </p:txBody>
      </p:sp>
    </p:spTree>
    <p:extLst>
      <p:ext uri="{BB962C8B-B14F-4D97-AF65-F5344CB8AC3E}">
        <p14:creationId xmlns:p14="http://schemas.microsoft.com/office/powerpoint/2010/main" val="1666732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B442B06-AC17-DE4F-8206-980C20EAEA9A}"/>
              </a:ext>
            </a:extLst>
          </p:cNvPr>
          <p:cNvSpPr>
            <a:spLocks noGrp="1"/>
          </p:cNvSpPr>
          <p:nvPr>
            <p:ph type="title"/>
          </p:nvPr>
        </p:nvSpPr>
        <p:spPr>
          <a:xfrm>
            <a:off x="246867" y="307684"/>
            <a:ext cx="11469734" cy="450287"/>
          </a:xfrm>
        </p:spPr>
        <p:txBody>
          <a:bodyPr/>
          <a:lstStyle/>
          <a:p>
            <a:r>
              <a:rPr lang="en-US" dirty="0"/>
              <a:t>ARM Assembly Source File: Header</a:t>
            </a:r>
          </a:p>
        </p:txBody>
      </p:sp>
      <p:sp>
        <p:nvSpPr>
          <p:cNvPr id="2" name="Content Placeholder 1">
            <a:extLst>
              <a:ext uri="{FF2B5EF4-FFF2-40B4-BE49-F238E27FC236}">
                <a16:creationId xmlns:a16="http://schemas.microsoft.com/office/drawing/2014/main" id="{6E4BD828-E213-2A4E-BC41-20417EFFBDCA}"/>
              </a:ext>
            </a:extLst>
          </p:cNvPr>
          <p:cNvSpPr>
            <a:spLocks noGrp="1"/>
          </p:cNvSpPr>
          <p:nvPr>
            <p:ph sz="quarter" idx="17"/>
          </p:nvPr>
        </p:nvSpPr>
        <p:spPr>
          <a:xfrm>
            <a:off x="452155" y="2965796"/>
            <a:ext cx="11287690" cy="3706295"/>
          </a:xfrm>
          <a:solidFill>
            <a:schemeClr val="accent4">
              <a:lumMod val="20000"/>
              <a:lumOff val="80000"/>
            </a:schemeClr>
          </a:solidFill>
          <a:ln>
            <a:solidFill>
              <a:srgbClr val="0070C0"/>
            </a:solidFill>
          </a:ln>
        </p:spPr>
        <p:txBody>
          <a:bodyPr/>
          <a:lstStyle/>
          <a:p>
            <a:pPr marL="0" indent="0">
              <a:lnSpc>
                <a:spcPct val="100000"/>
              </a:lnSpc>
              <a:buNone/>
            </a:pPr>
            <a:r>
              <a:rPr lang="en-US" sz="2000" b="1" dirty="0">
                <a:solidFill>
                  <a:srgbClr val="7030A0"/>
                </a:solidFill>
                <a:latin typeface="Courier New" panose="02070309020205020404" pitchFamily="49" charset="0"/>
                <a:cs typeface="Courier New" panose="02070309020205020404" pitchFamily="49" charset="0"/>
              </a:rPr>
              <a:t>.arch </a:t>
            </a:r>
            <a:r>
              <a:rPr lang="en-US" sz="2000" b="1" dirty="0">
                <a:solidFill>
                  <a:srgbClr val="F37440"/>
                </a:solidFill>
                <a:latin typeface="Courier New" panose="02070309020205020404" pitchFamily="49" charset="0"/>
                <a:cs typeface="Courier New" panose="02070309020205020404" pitchFamily="49" charset="0"/>
              </a:rPr>
              <a:t>&lt;architecture&gt;</a:t>
            </a:r>
          </a:p>
          <a:p>
            <a:pPr lvl="1"/>
            <a:r>
              <a:rPr lang="en-US" sz="2000" dirty="0"/>
              <a:t>Specifies the target architecture to generate machine code</a:t>
            </a:r>
          </a:p>
          <a:p>
            <a:pPr lvl="1"/>
            <a:r>
              <a:rPr lang="en-US" sz="2000" dirty="0"/>
              <a:t>Typically specify oldest ARM arch you want the code to run on – most arm CPUs are backwards compatible</a:t>
            </a:r>
          </a:p>
          <a:p>
            <a:pPr marL="0" indent="0">
              <a:lnSpc>
                <a:spcPct val="100000"/>
              </a:lnSpc>
              <a:buNone/>
            </a:pPr>
            <a:r>
              <a:rPr lang="en-US" sz="2000" b="1" dirty="0">
                <a:solidFill>
                  <a:srgbClr val="7030A0"/>
                </a:solidFill>
                <a:latin typeface="Courier New" panose="02070309020205020404" pitchFamily="49" charset="0"/>
                <a:cs typeface="Courier New" panose="02070309020205020404" pitchFamily="49" charset="0"/>
              </a:rPr>
              <a:t>.arm</a:t>
            </a:r>
          </a:p>
          <a:p>
            <a:pPr lvl="1"/>
            <a:r>
              <a:rPr lang="en-US" sz="2000" dirty="0">
                <a:cs typeface="Courier New" panose="02070309020205020404" pitchFamily="49" charset="0"/>
              </a:rPr>
              <a:t>Use the 32-bit ARM instructions, There is an alternative 16-bit instruction set called thumb that we will not be using</a:t>
            </a:r>
          </a:p>
          <a:p>
            <a:pPr marL="0" indent="0">
              <a:lnSpc>
                <a:spcPct val="100000"/>
              </a:lnSpc>
              <a:buNone/>
            </a:pPr>
            <a:r>
              <a:rPr lang="en-US" sz="2000" b="1" dirty="0">
                <a:solidFill>
                  <a:srgbClr val="7030A0"/>
                </a:solidFill>
                <a:latin typeface="Courier New" panose="02070309020205020404" pitchFamily="49" charset="0"/>
                <a:cs typeface="Courier New" panose="02070309020205020404" pitchFamily="49" charset="0"/>
              </a:rPr>
              <a:t>.</a:t>
            </a:r>
            <a:r>
              <a:rPr lang="en-US" sz="2000" b="1" dirty="0" err="1">
                <a:solidFill>
                  <a:srgbClr val="7030A0"/>
                </a:solidFill>
                <a:latin typeface="Courier New" panose="02070309020205020404" pitchFamily="49" charset="0"/>
                <a:cs typeface="Courier New" panose="02070309020205020404" pitchFamily="49" charset="0"/>
              </a:rPr>
              <a:t>fpu</a:t>
            </a:r>
            <a:r>
              <a:rPr lang="en-US" sz="2000" b="1" dirty="0">
                <a:solidFill>
                  <a:srgbClr val="7030A0"/>
                </a:solidFill>
                <a:latin typeface="Courier New" panose="02070309020205020404" pitchFamily="49" charset="0"/>
                <a:cs typeface="Courier New" panose="02070309020205020404" pitchFamily="49" charset="0"/>
              </a:rPr>
              <a:t> </a:t>
            </a:r>
            <a:r>
              <a:rPr lang="en-US" sz="2000" b="1" dirty="0">
                <a:solidFill>
                  <a:srgbClr val="F37440"/>
                </a:solidFill>
                <a:latin typeface="Courier New" panose="02070309020205020404" pitchFamily="49" charset="0"/>
                <a:cs typeface="Courier New" panose="02070309020205020404" pitchFamily="49" charset="0"/>
              </a:rPr>
              <a:t>&lt;version&gt;</a:t>
            </a:r>
          </a:p>
          <a:p>
            <a:pPr lvl="1"/>
            <a:r>
              <a:rPr lang="en-US" sz="2000" dirty="0">
                <a:cs typeface="Courier New" panose="02070309020205020404" pitchFamily="49" charset="0"/>
              </a:rPr>
              <a:t>Specify which floating point co-processor instructions to use (OPTIONAL we will not be using floating point)</a:t>
            </a:r>
          </a:p>
        </p:txBody>
      </p:sp>
      <p:sp>
        <p:nvSpPr>
          <p:cNvPr id="4" name="Rounded Rectangle 3">
            <a:extLst>
              <a:ext uri="{FF2B5EF4-FFF2-40B4-BE49-F238E27FC236}">
                <a16:creationId xmlns:a16="http://schemas.microsoft.com/office/drawing/2014/main" id="{872B4DFE-4742-C94B-98CC-E24EDD2357EC}"/>
              </a:ext>
            </a:extLst>
          </p:cNvPr>
          <p:cNvSpPr/>
          <p:nvPr/>
        </p:nvSpPr>
        <p:spPr bwMode="auto">
          <a:xfrm>
            <a:off x="3497612" y="1216365"/>
            <a:ext cx="8218989" cy="110847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.arch  </a:t>
            </a:r>
            <a:r>
              <a:rPr lang="en-US" sz="1600" b="1" dirty="0">
                <a:solidFill>
                  <a:srgbClr val="F3753F"/>
                </a:solidFill>
                <a:latin typeface="Courier New" panose="02070309020205020404" pitchFamily="49" charset="0"/>
                <a:cs typeface="Courier New" panose="02070309020205020404" pitchFamily="49" charset="0"/>
              </a:rPr>
              <a:t> armv6        </a:t>
            </a:r>
            <a:r>
              <a:rPr lang="en-US" sz="1600" b="1" dirty="0">
                <a:solidFill>
                  <a:schemeClr val="accent3"/>
                </a:solidFill>
                <a:latin typeface="Courier New" panose="02070309020205020404" pitchFamily="49" charset="0"/>
                <a:cs typeface="Courier New" panose="02070309020205020404" pitchFamily="49" charset="0"/>
              </a:rPr>
              <a:t>// armv6 architecture</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.arm	</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arm 32-bit instruction set</a:t>
            </a:r>
          </a:p>
          <a:p>
            <a:r>
              <a:rPr lang="en-US" sz="1600" b="1" dirty="0">
                <a:solidFill>
                  <a:schemeClr val="accent3"/>
                </a:solidFill>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t>
            </a:r>
            <a:r>
              <a:rPr lang="en-US" sz="1600" b="1" dirty="0" err="1">
                <a:solidFill>
                  <a:srgbClr val="7030A0"/>
                </a:solidFill>
                <a:latin typeface="Courier New" panose="02070309020205020404" pitchFamily="49" charset="0"/>
                <a:cs typeface="Courier New" panose="02070309020205020404" pitchFamily="49" charset="0"/>
              </a:rPr>
              <a:t>fpu</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err="1">
                <a:solidFill>
                  <a:srgbClr val="F3753F"/>
                </a:solidFill>
                <a:latin typeface="Courier New" panose="02070309020205020404" pitchFamily="49" charset="0"/>
                <a:cs typeface="Courier New" panose="02070309020205020404" pitchFamily="49" charset="0"/>
              </a:rPr>
              <a:t>vfp</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floating point co-processor</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.syntax </a:t>
            </a:r>
            <a:r>
              <a:rPr lang="en-US" sz="1600" b="1" dirty="0">
                <a:solidFill>
                  <a:srgbClr val="F3753F"/>
                </a:solidFill>
                <a:latin typeface="Courier New" panose="02070309020205020404" pitchFamily="49" charset="0"/>
                <a:cs typeface="Courier New" panose="02070309020205020404" pitchFamily="49" charset="0"/>
              </a:rPr>
              <a:t>unified</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modern syntax</a:t>
            </a:r>
            <a:endParaRPr lang="en-US" sz="1600" b="1" dirty="0">
              <a:latin typeface="Courier New" panose="02070309020205020404" pitchFamily="49" charset="0"/>
              <a:cs typeface="Courier New" panose="02070309020205020404" pitchFamily="49" charset="0"/>
            </a:endParaRPr>
          </a:p>
        </p:txBody>
      </p:sp>
      <p:sp>
        <p:nvSpPr>
          <p:cNvPr id="9" name="Right Arrow 8">
            <a:extLst>
              <a:ext uri="{FF2B5EF4-FFF2-40B4-BE49-F238E27FC236}">
                <a16:creationId xmlns:a16="http://schemas.microsoft.com/office/drawing/2014/main" id="{D4C7C688-910C-DF40-9EA1-385C14BDCAF5}"/>
              </a:ext>
            </a:extLst>
          </p:cNvPr>
          <p:cNvSpPr/>
          <p:nvPr/>
        </p:nvSpPr>
        <p:spPr>
          <a:xfrm>
            <a:off x="2732456" y="1564066"/>
            <a:ext cx="745787" cy="298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D045405-18A3-C84E-BCB9-C3DC047DFB4C}"/>
              </a:ext>
            </a:extLst>
          </p:cNvPr>
          <p:cNvSpPr txBox="1"/>
          <p:nvPr/>
        </p:nvSpPr>
        <p:spPr>
          <a:xfrm>
            <a:off x="588230" y="1280469"/>
            <a:ext cx="2148575" cy="923330"/>
          </a:xfrm>
          <a:prstGeom prst="rect">
            <a:avLst/>
          </a:prstGeom>
          <a:noFill/>
          <a:ln w="28575">
            <a:solidFill>
              <a:schemeClr val="accent1"/>
            </a:solidFill>
          </a:ln>
        </p:spPr>
        <p:txBody>
          <a:bodyPr wrap="square" rtlCol="0">
            <a:spAutoFit/>
          </a:bodyPr>
          <a:lstStyle/>
          <a:p>
            <a:pPr algn="ctr"/>
            <a:r>
              <a:rPr lang="en-US" b="1" dirty="0">
                <a:solidFill>
                  <a:schemeClr val="accent1"/>
                </a:solidFill>
              </a:rPr>
              <a:t>File Header</a:t>
            </a:r>
            <a:r>
              <a:rPr lang="en-US" dirty="0"/>
              <a:t> </a:t>
            </a:r>
          </a:p>
          <a:p>
            <a:pPr algn="ctr"/>
            <a:r>
              <a:rPr lang="en-US" dirty="0"/>
              <a:t>At the top of every ARM source file</a:t>
            </a:r>
          </a:p>
        </p:txBody>
      </p:sp>
      <p:sp>
        <p:nvSpPr>
          <p:cNvPr id="16" name="Rounded Rectangle 15">
            <a:extLst>
              <a:ext uri="{FF2B5EF4-FFF2-40B4-BE49-F238E27FC236}">
                <a16:creationId xmlns:a16="http://schemas.microsoft.com/office/drawing/2014/main" id="{1A5A4D2F-48B9-6D4A-975B-A9DF36853C3E}"/>
              </a:ext>
            </a:extLst>
          </p:cNvPr>
          <p:cNvSpPr/>
          <p:nvPr/>
        </p:nvSpPr>
        <p:spPr bwMode="auto">
          <a:xfrm>
            <a:off x="3497612" y="2471128"/>
            <a:ext cx="8242233" cy="34837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solidFill>
                  <a:schemeClr val="accent1"/>
                </a:solidFill>
                <a:latin typeface="Courier New" panose="02070309020205020404" pitchFamily="49" charset="0"/>
                <a:cs typeface="Courier New" panose="02070309020205020404" pitchFamily="49" charset="0"/>
              </a:rPr>
              <a:t>// Contents of the other memory segment include .text (your code)</a:t>
            </a:r>
          </a:p>
        </p:txBody>
      </p:sp>
      <p:sp>
        <p:nvSpPr>
          <p:cNvPr id="11" name="TextBox 10">
            <a:extLst>
              <a:ext uri="{FF2B5EF4-FFF2-40B4-BE49-F238E27FC236}">
                <a16:creationId xmlns:a16="http://schemas.microsoft.com/office/drawing/2014/main" id="{8FE662F3-A3F8-334E-BF2A-E41213CC461D}"/>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521480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1"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C1144A-AFC7-7B4E-8623-EC0D3B10B625}"/>
              </a:ext>
            </a:extLst>
          </p:cNvPr>
          <p:cNvSpPr>
            <a:spLocks noGrp="1"/>
          </p:cNvSpPr>
          <p:nvPr>
            <p:ph type="title"/>
          </p:nvPr>
        </p:nvSpPr>
        <p:spPr>
          <a:xfrm>
            <a:off x="58933" y="89522"/>
            <a:ext cx="5340671" cy="879015"/>
          </a:xfrm>
        </p:spPr>
        <p:txBody>
          <a:bodyPr/>
          <a:lstStyle/>
          <a:p>
            <a:r>
              <a:rPr lang="en-US" sz="2800" dirty="0" err="1"/>
              <a:t>putchar</a:t>
            </a:r>
            <a:r>
              <a:rPr lang="en-US" sz="2800" dirty="0"/>
              <a:t>/</a:t>
            </a:r>
            <a:r>
              <a:rPr lang="en-US" sz="2800" dirty="0" err="1"/>
              <a:t>getchar</a:t>
            </a:r>
            <a:br>
              <a:rPr lang="en-US" sz="2800" dirty="0"/>
            </a:br>
            <a:r>
              <a:rPr lang="en-US" sz="2800" dirty="0"/>
              <a:t>Setting up and Usage</a:t>
            </a:r>
          </a:p>
        </p:txBody>
      </p:sp>
      <p:sp>
        <p:nvSpPr>
          <p:cNvPr id="4" name="Rounded Rectangle 3">
            <a:extLst>
              <a:ext uri="{FF2B5EF4-FFF2-40B4-BE49-F238E27FC236}">
                <a16:creationId xmlns:a16="http://schemas.microsoft.com/office/drawing/2014/main" id="{004187B1-772D-A943-B0FB-E74C8E01B8BE}"/>
              </a:ext>
            </a:extLst>
          </p:cNvPr>
          <p:cNvSpPr/>
          <p:nvPr/>
        </p:nvSpPr>
        <p:spPr bwMode="auto">
          <a:xfrm>
            <a:off x="6526890" y="0"/>
            <a:ext cx="5530268" cy="693586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0070C0"/>
                </a:solidFill>
                <a:latin typeface="Consolas" panose="020B0609020204030204" pitchFamily="49" charset="0"/>
                <a:cs typeface="Consolas" panose="020B0609020204030204" pitchFamily="49" charset="0"/>
              </a:rPr>
              <a:t>        .extern </a:t>
            </a:r>
            <a:r>
              <a:rPr lang="en-US" dirty="0" err="1">
                <a:solidFill>
                  <a:srgbClr val="0070C0"/>
                </a:solidFill>
                <a:latin typeface="Consolas" panose="020B0609020204030204" pitchFamily="49" charset="0"/>
                <a:cs typeface="Consolas" panose="020B0609020204030204" pitchFamily="49" charset="0"/>
              </a:rPr>
              <a:t>getchar</a:t>
            </a:r>
            <a:endParaRPr lang="en-US" dirty="0">
              <a:solidFill>
                <a:srgbClr val="0070C0"/>
              </a:solidFill>
              <a:latin typeface="Consolas" panose="020B0609020204030204" pitchFamily="49" charset="0"/>
              <a:cs typeface="Consolas" panose="020B0609020204030204" pitchFamily="49" charset="0"/>
            </a:endParaRPr>
          </a:p>
          <a:p>
            <a:r>
              <a:rPr lang="en-US" dirty="0">
                <a:solidFill>
                  <a:srgbClr val="0070C0"/>
                </a:solidFill>
                <a:latin typeface="Consolas" panose="020B0609020204030204" pitchFamily="49" charset="0"/>
                <a:cs typeface="Consolas" panose="020B0609020204030204" pitchFamily="49" charset="0"/>
              </a:rPr>
              <a:t>        .extern </a:t>
            </a:r>
            <a:r>
              <a:rPr lang="en-US" dirty="0" err="1">
                <a:solidFill>
                  <a:srgbClr val="0070C0"/>
                </a:solidFill>
                <a:latin typeface="Consolas" panose="020B0609020204030204" pitchFamily="49" charset="0"/>
                <a:cs typeface="Consolas" panose="020B0609020204030204" pitchFamily="49" charset="0"/>
              </a:rPr>
              <a:t>putchar</a:t>
            </a:r>
            <a:endParaRPr lang="en-US" dirty="0">
              <a:solidFill>
                <a:srgbClr val="0070C0"/>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.section .</a:t>
            </a:r>
            <a:r>
              <a:rPr lang="en-US" dirty="0" err="1">
                <a:latin typeface="Consolas" panose="020B0609020204030204" pitchFamily="49" charset="0"/>
                <a:cs typeface="Consolas" panose="020B0609020204030204" pitchFamily="49" charset="0"/>
              </a:rPr>
              <a:t>rodata</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Lfstr</a:t>
            </a:r>
            <a:r>
              <a:rPr lang="en-US" dirty="0">
                <a:latin typeface="Consolas" panose="020B0609020204030204" pitchFamily="49" charset="0"/>
                <a:cs typeface="Consolas" panose="020B0609020204030204" pitchFamily="49" charset="0"/>
              </a:rPr>
              <a:t>: .string  "Echo count: %d\n"</a:t>
            </a:r>
          </a:p>
          <a:p>
            <a:r>
              <a:rPr lang="en-US" dirty="0">
                <a:latin typeface="Consolas" panose="020B0609020204030204" pitchFamily="49" charset="0"/>
                <a:cs typeface="Consolas" panose="020B0609020204030204" pitchFamily="49" charset="0"/>
              </a:rPr>
              <a:t>        .text        </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EOF,         -1</a:t>
            </a:r>
          </a:p>
          <a:p>
            <a:r>
              <a:rPr lang="en-US" dirty="0">
                <a:latin typeface="Consolas" panose="020B0609020204030204" pitchFamily="49" charset="0"/>
                <a:cs typeface="Consolas" panose="020B0609020204030204" pitchFamily="49" charset="0"/>
              </a:rPr>
              <a:t>        .type   main, %function</a:t>
            </a:r>
          </a:p>
          <a:p>
            <a:r>
              <a:rPr lang="en-US" dirty="0">
                <a:latin typeface="Consolas" panose="020B0609020204030204" pitchFamily="49" charset="0"/>
                <a:cs typeface="Consolas" panose="020B0609020204030204" pitchFamily="49" charset="0"/>
              </a:rPr>
              <a:t>        .global main	 	 	  	 .</a:t>
            </a:r>
            <a:r>
              <a:rPr lang="en-US" dirty="0" err="1">
                <a:solidFill>
                  <a:schemeClr val="accent1"/>
                </a:solidFill>
                <a:latin typeface="Consolas" panose="020B0609020204030204" pitchFamily="49" charset="0"/>
                <a:cs typeface="Consolas" panose="020B0609020204030204" pitchFamily="49" charset="0"/>
              </a:rPr>
              <a:t>equ</a:t>
            </a:r>
            <a:r>
              <a:rPr lang="en-US" dirty="0">
                <a:solidFill>
                  <a:schemeClr val="accent1"/>
                </a:solidFill>
                <a:latin typeface="Consolas" panose="020B0609020204030204" pitchFamily="49" charset="0"/>
                <a:cs typeface="Consolas" panose="020B0609020204030204" pitchFamily="49" charset="0"/>
              </a:rPr>
              <a:t>    FP_OFF,    12</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EXIT_SUCCESS, 0</a:t>
            </a:r>
          </a:p>
          <a:p>
            <a:r>
              <a:rPr lang="en-US" dirty="0">
                <a:latin typeface="Consolas" panose="020B0609020204030204" pitchFamily="49" charset="0"/>
                <a:cs typeface="Consolas" panose="020B0609020204030204" pitchFamily="49" charset="0"/>
              </a:rPr>
              <a:t>main:   push    </a:t>
            </a:r>
            <a:r>
              <a:rPr lang="en-US" dirty="0">
                <a:solidFill>
                  <a:srgbClr val="F37440"/>
                </a:solidFill>
                <a:latin typeface="Consolas" panose="020B0609020204030204" pitchFamily="49" charset="0"/>
                <a:cs typeface="Consolas" panose="020B0609020204030204" pitchFamily="49" charset="0"/>
              </a:rPr>
              <a:t>{r4, r5, </a:t>
            </a:r>
            <a:r>
              <a:rPr lang="en-US" dirty="0" err="1">
                <a:solidFill>
                  <a:srgbClr val="F37440"/>
                </a:solidFill>
                <a:latin typeface="Consolas" panose="020B0609020204030204" pitchFamily="49" charset="0"/>
                <a:cs typeface="Consolas" panose="020B0609020204030204" pitchFamily="49" charset="0"/>
              </a:rPr>
              <a:t>fp</a:t>
            </a:r>
            <a:r>
              <a:rPr lang="en-US" dirty="0">
                <a:solidFill>
                  <a:srgbClr val="F37440"/>
                </a:solidFill>
                <a:latin typeface="Consolas" panose="020B0609020204030204" pitchFamily="49" charset="0"/>
                <a:cs typeface="Consolas" panose="020B0609020204030204" pitchFamily="49" charset="0"/>
              </a:rPr>
              <a:t>, </a:t>
            </a:r>
            <a:r>
              <a:rPr lang="en-US" dirty="0" err="1">
                <a:solidFill>
                  <a:srgbClr val="F37440"/>
                </a:solidFill>
                <a:latin typeface="Consolas" panose="020B0609020204030204" pitchFamily="49" charset="0"/>
                <a:cs typeface="Consolas" panose="020B0609020204030204" pitchFamily="49" charset="0"/>
              </a:rPr>
              <a:t>lr</a:t>
            </a:r>
            <a:r>
              <a:rPr lang="en-US" dirty="0">
                <a:solidFill>
                  <a:srgbClr val="F37440"/>
                </a:solidFill>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add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FP_OFF</a:t>
            </a:r>
          </a:p>
          <a:p>
            <a:r>
              <a:rPr lang="en-US" dirty="0">
                <a:latin typeface="Consolas" panose="020B0609020204030204" pitchFamily="49" charset="0"/>
                <a:cs typeface="Consolas" panose="020B0609020204030204" pitchFamily="49" charset="0"/>
              </a:rPr>
              <a:t>        </a:t>
            </a:r>
            <a:r>
              <a:rPr lang="en-US" dirty="0">
                <a:solidFill>
                  <a:srgbClr val="0070C0"/>
                </a:solidFill>
                <a:latin typeface="Consolas" panose="020B0609020204030204" pitchFamily="49" charset="0"/>
                <a:cs typeface="Consolas" panose="020B0609020204030204" pitchFamily="49" charset="0"/>
              </a:rPr>
              <a:t>mov     r4, 0  //r4 = count</a:t>
            </a:r>
          </a:p>
          <a:p>
            <a:endParaRPr lang="en-US" dirty="0">
              <a:latin typeface="Consolas" panose="020B0609020204030204" pitchFamily="49" charset="0"/>
              <a:cs typeface="Consolas" panose="020B0609020204030204" pitchFamily="49" charset="0"/>
            </a:endParaRPr>
          </a:p>
          <a:p>
            <a:r>
              <a:rPr lang="en-US" dirty="0">
                <a:solidFill>
                  <a:srgbClr val="00B050"/>
                </a:solidFill>
                <a:latin typeface="Consolas" panose="020B0609020204030204" pitchFamily="49" charset="0"/>
                <a:cs typeface="Consolas" panose="020B0609020204030204" pitchFamily="49" charset="0"/>
              </a:rPr>
              <a:t>/* while loop code will go here */</a:t>
            </a: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Ldone</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t>
            </a:r>
            <a:r>
              <a:rPr lang="en-US" dirty="0">
                <a:solidFill>
                  <a:srgbClr val="0070C0"/>
                </a:solidFill>
                <a:latin typeface="Consolas" panose="020B0609020204030204" pitchFamily="49" charset="0"/>
                <a:cs typeface="Consolas" panose="020B0609020204030204" pitchFamily="49" charset="0"/>
              </a:rPr>
              <a:t>mov     r1, r4 // count</a:t>
            </a:r>
          </a:p>
          <a:p>
            <a:r>
              <a:rPr lang="en-US" dirty="0">
                <a:solidFill>
                  <a:schemeClr val="accent5"/>
                </a:solidFill>
                <a:latin typeface="Consolas" panose="020B0609020204030204" pitchFamily="49" charset="0"/>
                <a:cs typeface="Consolas" panose="020B0609020204030204" pitchFamily="49" charset="0"/>
              </a:rPr>
              <a:t>        </a:t>
            </a:r>
            <a:r>
              <a:rPr lang="en-US" dirty="0" err="1">
                <a:solidFill>
                  <a:schemeClr val="accent5"/>
                </a:solidFill>
                <a:latin typeface="Consolas" panose="020B0609020204030204" pitchFamily="49" charset="0"/>
                <a:cs typeface="Consolas" panose="020B0609020204030204" pitchFamily="49" charset="0"/>
              </a:rPr>
              <a:t>ldr</a:t>
            </a:r>
            <a:r>
              <a:rPr lang="en-US" dirty="0">
                <a:solidFill>
                  <a:schemeClr val="accent5"/>
                </a:solidFill>
                <a:latin typeface="Consolas" panose="020B0609020204030204" pitchFamily="49" charset="0"/>
                <a:cs typeface="Consolas" panose="020B0609020204030204" pitchFamily="49" charset="0"/>
              </a:rPr>
              <a:t>     r0, =.</a:t>
            </a:r>
            <a:r>
              <a:rPr lang="en-US" dirty="0" err="1">
                <a:solidFill>
                  <a:schemeClr val="accent5"/>
                </a:solidFill>
                <a:latin typeface="Consolas" panose="020B0609020204030204" pitchFamily="49" charset="0"/>
                <a:cs typeface="Consolas" panose="020B0609020204030204" pitchFamily="49" charset="0"/>
              </a:rPr>
              <a:t>Lfstr</a:t>
            </a:r>
            <a:endParaRPr lang="en-US" dirty="0">
              <a:solidFill>
                <a:schemeClr val="accent5"/>
              </a:solidFill>
              <a:latin typeface="Consolas" panose="020B0609020204030204" pitchFamily="49" charset="0"/>
              <a:cs typeface="Consolas" panose="020B0609020204030204" pitchFamily="49" charset="0"/>
            </a:endParaRPr>
          </a:p>
          <a:p>
            <a:r>
              <a:rPr lang="en-US" dirty="0">
                <a:solidFill>
                  <a:schemeClr val="accent5"/>
                </a:solidFill>
                <a:latin typeface="Consolas" panose="020B0609020204030204" pitchFamily="49" charset="0"/>
                <a:cs typeface="Consolas" panose="020B0609020204030204" pitchFamily="49" charset="0"/>
              </a:rPr>
              <a:t>        bl      </a:t>
            </a:r>
            <a:r>
              <a:rPr lang="en-US" dirty="0" err="1">
                <a:solidFill>
                  <a:schemeClr val="accent5"/>
                </a:solidFill>
                <a:latin typeface="Consolas" panose="020B0609020204030204" pitchFamily="49" charset="0"/>
                <a:cs typeface="Consolas" panose="020B0609020204030204" pitchFamily="49" charset="0"/>
              </a:rPr>
              <a:t>printf</a:t>
            </a:r>
            <a:endParaRPr lang="en-US" dirty="0">
              <a:solidFill>
                <a:schemeClr val="accent5"/>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mov     r0, EXIT_SUCCESS</a:t>
            </a:r>
          </a:p>
          <a:p>
            <a:r>
              <a:rPr lang="en-US" dirty="0">
                <a:latin typeface="Consolas" panose="020B0609020204030204" pitchFamily="49" charset="0"/>
                <a:cs typeface="Consolas" panose="020B0609020204030204" pitchFamily="49" charset="0"/>
              </a:rPr>
              <a:t>        sub     </a:t>
            </a: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FP_OFF</a:t>
            </a:r>
          </a:p>
          <a:p>
            <a:r>
              <a:rPr lang="en-US" dirty="0">
                <a:latin typeface="Consolas" panose="020B0609020204030204" pitchFamily="49" charset="0"/>
                <a:cs typeface="Consolas" panose="020B0609020204030204" pitchFamily="49" charset="0"/>
              </a:rPr>
              <a:t>        pop     </a:t>
            </a:r>
            <a:r>
              <a:rPr lang="en-US" dirty="0">
                <a:solidFill>
                  <a:srgbClr val="F37440"/>
                </a:solidFill>
                <a:latin typeface="Consolas" panose="020B0609020204030204" pitchFamily="49" charset="0"/>
                <a:cs typeface="Consolas" panose="020B0609020204030204" pitchFamily="49" charset="0"/>
              </a:rPr>
              <a:t>{r4, r5, </a:t>
            </a:r>
            <a:r>
              <a:rPr lang="en-US" dirty="0" err="1">
                <a:solidFill>
                  <a:srgbClr val="F37440"/>
                </a:solidFill>
                <a:latin typeface="Consolas" panose="020B0609020204030204" pitchFamily="49" charset="0"/>
                <a:cs typeface="Consolas" panose="020B0609020204030204" pitchFamily="49" charset="0"/>
              </a:rPr>
              <a:t>fp</a:t>
            </a:r>
            <a:r>
              <a:rPr lang="en-US" dirty="0">
                <a:solidFill>
                  <a:srgbClr val="F37440"/>
                </a:solidFill>
                <a:latin typeface="Consolas" panose="020B0609020204030204" pitchFamily="49" charset="0"/>
                <a:cs typeface="Consolas" panose="020B0609020204030204" pitchFamily="49" charset="0"/>
              </a:rPr>
              <a:t>, </a:t>
            </a:r>
            <a:r>
              <a:rPr lang="en-US" dirty="0" err="1">
                <a:solidFill>
                  <a:srgbClr val="F37440"/>
                </a:solidFill>
                <a:latin typeface="Consolas" panose="020B0609020204030204" pitchFamily="49" charset="0"/>
                <a:cs typeface="Consolas" panose="020B0609020204030204" pitchFamily="49" charset="0"/>
              </a:rPr>
              <a:t>lr</a:t>
            </a:r>
            <a:r>
              <a:rPr lang="en-US" dirty="0">
                <a:solidFill>
                  <a:srgbClr val="F37440"/>
                </a:solidFill>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bx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.size main, (. – main)</a:t>
            </a:r>
          </a:p>
        </p:txBody>
      </p:sp>
      <p:sp>
        <p:nvSpPr>
          <p:cNvPr id="5" name="Rounded Rectangle 4">
            <a:extLst>
              <a:ext uri="{FF2B5EF4-FFF2-40B4-BE49-F238E27FC236}">
                <a16:creationId xmlns:a16="http://schemas.microsoft.com/office/drawing/2014/main" id="{01D68DD2-7EB9-A348-B8F8-54456108F5BD}"/>
              </a:ext>
            </a:extLst>
          </p:cNvPr>
          <p:cNvSpPr/>
          <p:nvPr/>
        </p:nvSpPr>
        <p:spPr bwMode="auto">
          <a:xfrm>
            <a:off x="522403" y="1520189"/>
            <a:ext cx="5142708" cy="389548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#include &lt;</a:t>
            </a:r>
            <a:r>
              <a:rPr lang="en-US" sz="1600" b="1" dirty="0" err="1">
                <a:latin typeface="Courier New" panose="02070309020205020404" pitchFamily="49" charset="0"/>
                <a:cs typeface="Courier New" panose="02070309020205020404" pitchFamily="49" charset="0"/>
              </a:rPr>
              <a:t>stdio.h</a:t>
            </a:r>
            <a:r>
              <a:rPr lang="en-US" sz="1600" b="1" dirty="0">
                <a:latin typeface="Courier New" panose="02070309020205020404" pitchFamily="49" charset="0"/>
                <a:cs typeface="Courier New" panose="02070309020205020404" pitchFamily="49" charset="0"/>
              </a:rPr>
              <a:t>&gt;</a:t>
            </a:r>
          </a:p>
          <a:p>
            <a:r>
              <a:rPr lang="en-US" sz="1600" b="1" dirty="0">
                <a:latin typeface="Courier New" panose="02070309020205020404" pitchFamily="49" charset="0"/>
                <a:cs typeface="Courier New" panose="02070309020205020404" pitchFamily="49" charset="0"/>
              </a:rPr>
              <a:t>#include &lt;</a:t>
            </a:r>
            <a:r>
              <a:rPr lang="en-US" sz="1600" b="1" dirty="0" err="1">
                <a:latin typeface="Courier New" panose="02070309020205020404" pitchFamily="49" charset="0"/>
                <a:cs typeface="Courier New" panose="02070309020205020404" pitchFamily="49" charset="0"/>
              </a:rPr>
              <a:t>stdlib.h</a:t>
            </a:r>
            <a:r>
              <a:rPr lang="en-US" sz="1600" b="1" dirty="0">
                <a:latin typeface="Courier New" panose="02070309020205020404" pitchFamily="49" charset="0"/>
                <a:cs typeface="Courier New" panose="02070309020205020404" pitchFamily="49" charset="0"/>
              </a:rPr>
              <a:t>&gt;</a:t>
            </a:r>
          </a:p>
          <a:p>
            <a:r>
              <a:rPr lang="en-US" sz="1600" b="1" dirty="0">
                <a:latin typeface="Courier New" panose="02070309020205020404" pitchFamily="49" charset="0"/>
                <a:cs typeface="Courier New" panose="02070309020205020404" pitchFamily="49" charset="0"/>
              </a:rPr>
              <a:t>int</a:t>
            </a:r>
          </a:p>
          <a:p>
            <a:r>
              <a:rPr lang="en-US" sz="1600" b="1" dirty="0">
                <a:latin typeface="Courier New" panose="02070309020205020404" pitchFamily="49" charset="0"/>
                <a:cs typeface="Courier New" panose="02070309020205020404" pitchFamily="49" charset="0"/>
              </a:rPr>
              <a:t>main(void)</a:t>
            </a:r>
          </a:p>
          <a:p>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int c;</a:t>
            </a:r>
          </a:p>
          <a:p>
            <a:r>
              <a:rPr lang="en-US" sz="1600" b="1" dirty="0">
                <a:solidFill>
                  <a:srgbClr val="0070C0"/>
                </a:solidFill>
                <a:latin typeface="Courier New" panose="02070309020205020404" pitchFamily="49" charset="0"/>
                <a:cs typeface="Courier New" panose="02070309020205020404" pitchFamily="49" charset="0"/>
              </a:rPr>
              <a:t>    int count = 0;</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while ((c = </a:t>
            </a:r>
            <a:r>
              <a:rPr lang="en-US" sz="1600" b="1" dirty="0" err="1">
                <a:latin typeface="Courier New" panose="02070309020205020404" pitchFamily="49" charset="0"/>
                <a:cs typeface="Courier New" panose="02070309020205020404" pitchFamily="49" charset="0"/>
              </a:rPr>
              <a:t>getchar</a:t>
            </a:r>
            <a:r>
              <a:rPr lang="en-US" sz="1600" b="1" dirty="0">
                <a:latin typeface="Courier New" panose="02070309020205020404" pitchFamily="49" charset="0"/>
                <a:cs typeface="Courier New" panose="02070309020205020404" pitchFamily="49" charset="0"/>
              </a:rPr>
              <a:t>()) != EOF) {</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putchar</a:t>
            </a:r>
            <a:r>
              <a:rPr lang="en-US" sz="1600" b="1" dirty="0">
                <a:latin typeface="Courier New" panose="02070309020205020404" pitchFamily="49" charset="0"/>
                <a:cs typeface="Courier New" panose="02070309020205020404" pitchFamily="49" charset="0"/>
              </a:rPr>
              <a:t>(c);</a:t>
            </a:r>
          </a:p>
          <a:p>
            <a:r>
              <a:rPr lang="en-US" sz="1600" b="1" dirty="0">
                <a:latin typeface="Courier New" panose="02070309020205020404" pitchFamily="49" charset="0"/>
                <a:cs typeface="Courier New" panose="02070309020205020404" pitchFamily="49" charset="0"/>
              </a:rPr>
              <a:t>        count++;</a:t>
            </a:r>
          </a:p>
          <a:p>
            <a:r>
              <a:rPr lang="en-US" sz="1600" b="1" dirty="0">
                <a:latin typeface="Courier New" panose="02070309020205020404" pitchFamily="49" charset="0"/>
                <a:cs typeface="Courier New" panose="02070309020205020404" pitchFamily="49" charset="0"/>
              </a:rPr>
              <a:t>    }</a:t>
            </a:r>
            <a:endParaRPr lang="en-US" sz="1600" b="1" dirty="0">
              <a:solidFill>
                <a:schemeClr val="accent5"/>
              </a:solidFill>
              <a:latin typeface="Courier New" panose="02070309020205020404" pitchFamily="49" charset="0"/>
              <a:cs typeface="Courier New" panose="02070309020205020404" pitchFamily="49" charset="0"/>
            </a:endParaRPr>
          </a:p>
          <a:p>
            <a:r>
              <a:rPr lang="en-US" sz="1600" b="1" dirty="0">
                <a:solidFill>
                  <a:schemeClr val="accent5"/>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printf</a:t>
            </a:r>
            <a:r>
              <a:rPr lang="en-US" sz="1600" b="1" dirty="0">
                <a:solidFill>
                  <a:schemeClr val="accent5"/>
                </a:solidFill>
                <a:latin typeface="Courier New" panose="02070309020205020404" pitchFamily="49" charset="0"/>
                <a:cs typeface="Courier New" panose="02070309020205020404" pitchFamily="49" charset="0"/>
              </a:rPr>
              <a:t>("Echo count: %d\n”, count);</a:t>
            </a:r>
          </a:p>
          <a:p>
            <a:r>
              <a:rPr lang="en-US" sz="1600" b="1" dirty="0">
                <a:latin typeface="Courier New" panose="02070309020205020404" pitchFamily="49" charset="0"/>
                <a:cs typeface="Courier New" panose="02070309020205020404" pitchFamily="49" charset="0"/>
              </a:rPr>
              <a:t>    return EXIT_SUCCESS;</a:t>
            </a:r>
          </a:p>
          <a:p>
            <a:r>
              <a:rPr lang="en-US" sz="1600" b="1" dirty="0">
                <a:latin typeface="Courier New" panose="02070309020205020404" pitchFamily="49" charset="0"/>
                <a:cs typeface="Courier New" panose="02070309020205020404" pitchFamily="49" charset="0"/>
              </a:rPr>
              <a:t>}</a:t>
            </a:r>
          </a:p>
        </p:txBody>
      </p:sp>
      <p:sp>
        <p:nvSpPr>
          <p:cNvPr id="2" name="TextBox 1">
            <a:extLst>
              <a:ext uri="{FF2B5EF4-FFF2-40B4-BE49-F238E27FC236}">
                <a16:creationId xmlns:a16="http://schemas.microsoft.com/office/drawing/2014/main" id="{1E320749-93FA-5D4A-B74C-8A193388D529}"/>
              </a:ext>
            </a:extLst>
          </p:cNvPr>
          <p:cNvSpPr txBox="1"/>
          <p:nvPr/>
        </p:nvSpPr>
        <p:spPr>
          <a:xfrm>
            <a:off x="3630002" y="3850776"/>
            <a:ext cx="851515" cy="369332"/>
          </a:xfrm>
          <a:prstGeom prst="rect">
            <a:avLst/>
          </a:prstGeom>
          <a:solidFill>
            <a:schemeClr val="bg1"/>
          </a:solidFill>
          <a:ln>
            <a:solidFill>
              <a:schemeClr val="accent1"/>
            </a:solidFill>
          </a:ln>
        </p:spPr>
        <p:txBody>
          <a:bodyPr wrap="none" rtlCol="0">
            <a:spAutoFit/>
          </a:bodyPr>
          <a:lstStyle/>
          <a:p>
            <a:r>
              <a:rPr lang="en-US" dirty="0">
                <a:solidFill>
                  <a:srgbClr val="0070C0"/>
                </a:solidFill>
              </a:rPr>
              <a:t>r0    r1</a:t>
            </a:r>
          </a:p>
        </p:txBody>
      </p:sp>
      <p:cxnSp>
        <p:nvCxnSpPr>
          <p:cNvPr id="7" name="Straight Arrow Connector 6">
            <a:extLst>
              <a:ext uri="{FF2B5EF4-FFF2-40B4-BE49-F238E27FC236}">
                <a16:creationId xmlns:a16="http://schemas.microsoft.com/office/drawing/2014/main" id="{D6E7CB4B-119B-5A48-A284-4C3111F092B9}"/>
              </a:ext>
            </a:extLst>
          </p:cNvPr>
          <p:cNvCxnSpPr>
            <a:cxnSpLocks/>
          </p:cNvCxnSpPr>
          <p:nvPr/>
        </p:nvCxnSpPr>
        <p:spPr>
          <a:xfrm>
            <a:off x="3781248" y="4123818"/>
            <a:ext cx="0" cy="43076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C7F8C93-3CCF-D448-816D-7A4464007EC6}"/>
              </a:ext>
            </a:extLst>
          </p:cNvPr>
          <p:cNvCxnSpPr>
            <a:cxnSpLocks/>
          </p:cNvCxnSpPr>
          <p:nvPr/>
        </p:nvCxnSpPr>
        <p:spPr>
          <a:xfrm>
            <a:off x="4238448" y="4123818"/>
            <a:ext cx="361597" cy="43076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62C1AB1-438D-2047-9F3E-DBDD31B7A26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07746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C1144A-AFC7-7B4E-8623-EC0D3B10B625}"/>
              </a:ext>
            </a:extLst>
          </p:cNvPr>
          <p:cNvSpPr>
            <a:spLocks noGrp="1"/>
          </p:cNvSpPr>
          <p:nvPr>
            <p:ph type="title"/>
          </p:nvPr>
        </p:nvSpPr>
        <p:spPr>
          <a:xfrm>
            <a:off x="196115" y="458033"/>
            <a:ext cx="5514843" cy="617487"/>
          </a:xfrm>
        </p:spPr>
        <p:txBody>
          <a:bodyPr/>
          <a:lstStyle/>
          <a:p>
            <a:r>
              <a:rPr lang="en-US" sz="2800" dirty="0" err="1"/>
              <a:t>Putchar</a:t>
            </a:r>
            <a:r>
              <a:rPr lang="en-US" sz="2800" dirty="0"/>
              <a:t>/</a:t>
            </a:r>
            <a:r>
              <a:rPr lang="en-US" sz="2800" dirty="0" err="1"/>
              <a:t>getchar</a:t>
            </a:r>
            <a:r>
              <a:rPr lang="en-US" sz="2800" dirty="0"/>
              <a:t>: </a:t>
            </a:r>
            <a:br>
              <a:rPr lang="en-US" sz="2800" dirty="0"/>
            </a:br>
            <a:r>
              <a:rPr lang="en-US" sz="2800" dirty="0"/>
              <a:t>The while loop</a:t>
            </a:r>
          </a:p>
        </p:txBody>
      </p:sp>
      <p:sp>
        <p:nvSpPr>
          <p:cNvPr id="4" name="Rounded Rectangle 3">
            <a:extLst>
              <a:ext uri="{FF2B5EF4-FFF2-40B4-BE49-F238E27FC236}">
                <a16:creationId xmlns:a16="http://schemas.microsoft.com/office/drawing/2014/main" id="{004187B1-772D-A943-B0FB-E74C8E01B8BE}"/>
              </a:ext>
            </a:extLst>
          </p:cNvPr>
          <p:cNvSpPr/>
          <p:nvPr/>
        </p:nvSpPr>
        <p:spPr bwMode="auto">
          <a:xfrm>
            <a:off x="7023279" y="882603"/>
            <a:ext cx="4588388" cy="4528899"/>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        </a:t>
            </a:r>
            <a:r>
              <a:rPr lang="en-US" sz="2000" dirty="0">
                <a:solidFill>
                  <a:srgbClr val="0070C0"/>
                </a:solidFill>
                <a:latin typeface="Consolas" panose="020B0609020204030204" pitchFamily="49" charset="0"/>
                <a:cs typeface="Consolas" panose="020B0609020204030204" pitchFamily="49" charset="0"/>
              </a:rPr>
              <a:t>mov     r4, 0  //count</a:t>
            </a:r>
          </a:p>
          <a:p>
            <a:r>
              <a:rPr lang="en-US" sz="2000" dirty="0">
                <a:solidFill>
                  <a:srgbClr val="00B050"/>
                </a:solidFill>
                <a:latin typeface="Consolas" panose="020B0609020204030204" pitchFamily="49" charset="0"/>
                <a:cs typeface="Consolas" panose="020B0609020204030204" pitchFamily="49" charset="0"/>
              </a:rPr>
              <a:t>        bl      </a:t>
            </a:r>
            <a:r>
              <a:rPr lang="en-US" sz="2000" dirty="0" err="1">
                <a:solidFill>
                  <a:srgbClr val="00B050"/>
                </a:solidFill>
                <a:latin typeface="Consolas" panose="020B0609020204030204" pitchFamily="49" charset="0"/>
                <a:cs typeface="Consolas" panose="020B0609020204030204" pitchFamily="49" charset="0"/>
              </a:rPr>
              <a:t>getchar</a:t>
            </a:r>
            <a:endParaRPr lang="en-US" sz="2000" dirty="0">
              <a:solidFill>
                <a:srgbClr val="00B050"/>
              </a:solidFill>
              <a:latin typeface="Consolas" panose="020B0609020204030204" pitchFamily="49" charset="0"/>
              <a:cs typeface="Consolas" panose="020B0609020204030204" pitchFamily="49" charset="0"/>
            </a:endParaRPr>
          </a:p>
          <a:p>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cmp</a:t>
            </a:r>
            <a:r>
              <a:rPr lang="en-US" sz="2000" dirty="0">
                <a:solidFill>
                  <a:srgbClr val="00B050"/>
                </a:solidFill>
                <a:latin typeface="Consolas" panose="020B0609020204030204" pitchFamily="49" charset="0"/>
                <a:cs typeface="Consolas" panose="020B0609020204030204" pitchFamily="49" charset="0"/>
              </a:rPr>
              <a:t>     r0, EOF</a:t>
            </a:r>
          </a:p>
          <a:p>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beq</a:t>
            </a:r>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Ldone</a:t>
            </a:r>
            <a:endParaRPr lang="en-US" sz="2000" dirty="0">
              <a:solidFill>
                <a:srgbClr val="00B05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Lloop</a:t>
            </a:r>
            <a:r>
              <a:rPr lang="en-US" sz="2000" dirty="0">
                <a:latin typeface="Consolas" panose="020B0609020204030204" pitchFamily="49" charset="0"/>
                <a:cs typeface="Consolas" panose="020B0609020204030204" pitchFamily="49" charset="0"/>
              </a:rPr>
              <a:t>:   </a:t>
            </a:r>
          </a:p>
          <a:p>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bl      </a:t>
            </a:r>
            <a:r>
              <a:rPr lang="en-US" sz="2000" dirty="0" err="1">
                <a:solidFill>
                  <a:srgbClr val="7030A0"/>
                </a:solidFill>
                <a:latin typeface="Consolas" panose="020B0609020204030204" pitchFamily="49" charset="0"/>
                <a:cs typeface="Consolas" panose="020B0609020204030204" pitchFamily="49" charset="0"/>
              </a:rPr>
              <a:t>putchar</a:t>
            </a:r>
            <a:endParaRPr lang="en-US" sz="2000" dirty="0">
              <a:solidFill>
                <a:srgbClr val="7030A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00B050"/>
                </a:solidFill>
                <a:latin typeface="Consolas" panose="020B0609020204030204" pitchFamily="49" charset="0"/>
                <a:cs typeface="Consolas" panose="020B0609020204030204" pitchFamily="49" charset="0"/>
              </a:rPr>
              <a:t>bl      </a:t>
            </a:r>
            <a:r>
              <a:rPr lang="en-US" sz="2000" dirty="0" err="1">
                <a:solidFill>
                  <a:srgbClr val="00B050"/>
                </a:solidFill>
                <a:latin typeface="Consolas" panose="020B0609020204030204" pitchFamily="49" charset="0"/>
                <a:cs typeface="Consolas" panose="020B0609020204030204" pitchFamily="49" charset="0"/>
              </a:rPr>
              <a:t>getchar</a:t>
            </a:r>
            <a:endParaRPr lang="en-US" sz="2000" dirty="0">
              <a:solidFill>
                <a:srgbClr val="00B05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0070C0"/>
                </a:solidFill>
                <a:latin typeface="Consolas" panose="020B0609020204030204" pitchFamily="49" charset="0"/>
                <a:cs typeface="Consolas" panose="020B0609020204030204" pitchFamily="49" charset="0"/>
              </a:rPr>
              <a:t>add     r4, r4, 1</a:t>
            </a:r>
          </a:p>
          <a:p>
            <a:r>
              <a:rPr lang="en-US" sz="2000" dirty="0">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cmp</a:t>
            </a:r>
            <a:r>
              <a:rPr lang="en-US" sz="2000" dirty="0">
                <a:solidFill>
                  <a:srgbClr val="00B050"/>
                </a:solidFill>
                <a:latin typeface="Consolas" panose="020B0609020204030204" pitchFamily="49" charset="0"/>
                <a:cs typeface="Consolas" panose="020B0609020204030204" pitchFamily="49" charset="0"/>
              </a:rPr>
              <a:t>     r0, EOF</a:t>
            </a:r>
          </a:p>
          <a:p>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bne</a:t>
            </a:r>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Lloop</a:t>
            </a:r>
            <a:endParaRPr lang="en-US" sz="2000" dirty="0">
              <a:solidFill>
                <a:srgbClr val="00B05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Ldone</a:t>
            </a:r>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mov     r1, r4</a:t>
            </a:r>
          </a:p>
          <a:p>
            <a:r>
              <a:rPr lang="en-US" sz="2000" dirty="0">
                <a:solidFill>
                  <a:srgbClr val="F3753F"/>
                </a:solidFill>
                <a:latin typeface="Consolas" panose="020B0609020204030204" pitchFamily="49" charset="0"/>
                <a:cs typeface="Consolas" panose="020B0609020204030204" pitchFamily="49" charset="0"/>
              </a:rPr>
              <a:t>        </a:t>
            </a:r>
            <a:r>
              <a:rPr lang="en-US" sz="2000" dirty="0" err="1">
                <a:solidFill>
                  <a:srgbClr val="F3753F"/>
                </a:solidFill>
                <a:latin typeface="Consolas" panose="020B0609020204030204" pitchFamily="49" charset="0"/>
                <a:cs typeface="Consolas" panose="020B0609020204030204" pitchFamily="49" charset="0"/>
              </a:rPr>
              <a:t>ldr</a:t>
            </a:r>
            <a:r>
              <a:rPr lang="en-US" sz="2000" dirty="0">
                <a:solidFill>
                  <a:srgbClr val="F3753F"/>
                </a:solidFill>
                <a:latin typeface="Consolas" panose="020B0609020204030204" pitchFamily="49" charset="0"/>
                <a:cs typeface="Consolas" panose="020B0609020204030204" pitchFamily="49" charset="0"/>
              </a:rPr>
              <a:t>     r0, =</a:t>
            </a:r>
            <a:r>
              <a:rPr lang="en-US" sz="2000" dirty="0" err="1">
                <a:solidFill>
                  <a:srgbClr val="F3753F"/>
                </a:solidFill>
                <a:latin typeface="Consolas" panose="020B0609020204030204" pitchFamily="49" charset="0"/>
                <a:cs typeface="Consolas" panose="020B0609020204030204" pitchFamily="49" charset="0"/>
              </a:rPr>
              <a:t>pfstr</a:t>
            </a:r>
            <a:endParaRPr lang="en-US" sz="2000" dirty="0">
              <a:solidFill>
                <a:srgbClr val="F3753F"/>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bl      </a:t>
            </a:r>
            <a:r>
              <a:rPr lang="en-US" sz="2000" dirty="0" err="1">
                <a:solidFill>
                  <a:srgbClr val="F3753F"/>
                </a:solidFill>
                <a:latin typeface="Consolas" panose="020B0609020204030204" pitchFamily="49" charset="0"/>
                <a:cs typeface="Consolas" panose="020B0609020204030204" pitchFamily="49" charset="0"/>
              </a:rPr>
              <a:t>printf</a:t>
            </a:r>
            <a:endParaRPr lang="en-US" sz="2000" dirty="0">
              <a:solidFill>
                <a:srgbClr val="F3753F"/>
              </a:solidFill>
              <a:latin typeface="Consolas" panose="020B0609020204030204" pitchFamily="49" charset="0"/>
              <a:cs typeface="Consolas" panose="020B0609020204030204" pitchFamily="49" charset="0"/>
            </a:endParaRPr>
          </a:p>
        </p:txBody>
      </p:sp>
      <p:sp>
        <p:nvSpPr>
          <p:cNvPr id="5" name="Rounded Rectangle 4">
            <a:extLst>
              <a:ext uri="{FF2B5EF4-FFF2-40B4-BE49-F238E27FC236}">
                <a16:creationId xmlns:a16="http://schemas.microsoft.com/office/drawing/2014/main" id="{01D68DD2-7EB9-A348-B8F8-54456108F5BD}"/>
              </a:ext>
            </a:extLst>
          </p:cNvPr>
          <p:cNvSpPr/>
          <p:nvPr/>
        </p:nvSpPr>
        <p:spPr bwMode="auto">
          <a:xfrm>
            <a:off x="272161" y="2798642"/>
            <a:ext cx="4588389" cy="389548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latin typeface="Consolas" panose="020B0609020204030204" pitchFamily="49" charset="0"/>
                <a:cs typeface="Consolas" panose="020B0609020204030204" pitchFamily="49" charset="0"/>
              </a:rPr>
              <a:t>#include &lt;</a:t>
            </a:r>
            <a:r>
              <a:rPr lang="en-US" sz="1600" dirty="0" err="1">
                <a:latin typeface="Consolas" panose="020B0609020204030204" pitchFamily="49" charset="0"/>
                <a:cs typeface="Consolas" panose="020B0609020204030204" pitchFamily="49" charset="0"/>
              </a:rPr>
              <a:t>stdio.h</a:t>
            </a:r>
            <a:r>
              <a:rPr lang="en-US" sz="1600" dirty="0">
                <a:latin typeface="Consolas" panose="020B0609020204030204" pitchFamily="49" charset="0"/>
                <a:cs typeface="Consolas" panose="020B0609020204030204" pitchFamily="49" charset="0"/>
              </a:rPr>
              <a:t>&gt;</a:t>
            </a:r>
          </a:p>
          <a:p>
            <a:r>
              <a:rPr lang="en-US" sz="1600" dirty="0">
                <a:latin typeface="Consolas" panose="020B0609020204030204" pitchFamily="49" charset="0"/>
                <a:cs typeface="Consolas" panose="020B0609020204030204" pitchFamily="49" charset="0"/>
              </a:rPr>
              <a:t>#include &lt;</a:t>
            </a:r>
            <a:r>
              <a:rPr lang="en-US" sz="1600" dirty="0" err="1">
                <a:latin typeface="Consolas" panose="020B0609020204030204" pitchFamily="49" charset="0"/>
                <a:cs typeface="Consolas" panose="020B0609020204030204" pitchFamily="49" charset="0"/>
              </a:rPr>
              <a:t>stdlib.h</a:t>
            </a:r>
            <a:r>
              <a:rPr lang="en-US" sz="1600" dirty="0">
                <a:latin typeface="Consolas" panose="020B0609020204030204" pitchFamily="49" charset="0"/>
                <a:cs typeface="Consolas" panose="020B0609020204030204" pitchFamily="49" charset="0"/>
              </a:rPr>
              <a:t>&gt;</a:t>
            </a:r>
          </a:p>
          <a:p>
            <a:r>
              <a:rPr lang="en-US" sz="1600" dirty="0">
                <a:latin typeface="Consolas" panose="020B0609020204030204" pitchFamily="49" charset="0"/>
                <a:cs typeface="Consolas" panose="020B0609020204030204" pitchFamily="49" charset="0"/>
              </a:rPr>
              <a:t>int</a:t>
            </a:r>
          </a:p>
          <a:p>
            <a:r>
              <a:rPr lang="en-US" sz="1600" dirty="0">
                <a:latin typeface="Consolas" panose="020B0609020204030204" pitchFamily="49" charset="0"/>
                <a:cs typeface="Consolas" panose="020B0609020204030204" pitchFamily="49" charset="0"/>
              </a:rPr>
              <a:t>main(void)</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int c;</a:t>
            </a:r>
          </a:p>
          <a:p>
            <a:r>
              <a:rPr lang="en-US" sz="1600" dirty="0">
                <a:latin typeface="Consolas" panose="020B0609020204030204" pitchFamily="49" charset="0"/>
                <a:cs typeface="Consolas" panose="020B0609020204030204" pitchFamily="49" charset="0"/>
              </a:rPr>
              <a:t>    int count = 0;</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while (</a:t>
            </a:r>
            <a:r>
              <a:rPr lang="en-US" sz="1600" dirty="0">
                <a:solidFill>
                  <a:srgbClr val="00B050"/>
                </a:solidFill>
                <a:latin typeface="Consolas" panose="020B0609020204030204" pitchFamily="49" charset="0"/>
                <a:cs typeface="Consolas" panose="020B0609020204030204" pitchFamily="49" charset="0"/>
              </a:rPr>
              <a:t>(c = </a:t>
            </a:r>
            <a:r>
              <a:rPr lang="en-US" sz="1600" dirty="0" err="1">
                <a:solidFill>
                  <a:srgbClr val="00B050"/>
                </a:solidFill>
                <a:latin typeface="Consolas" panose="020B0609020204030204" pitchFamily="49" charset="0"/>
                <a:cs typeface="Consolas" panose="020B0609020204030204" pitchFamily="49" charset="0"/>
              </a:rPr>
              <a:t>getchar</a:t>
            </a:r>
            <a:r>
              <a:rPr lang="en-US" sz="1600" dirty="0">
                <a:solidFill>
                  <a:srgbClr val="00B050"/>
                </a:solidFill>
                <a:latin typeface="Consolas" panose="020B0609020204030204" pitchFamily="49" charset="0"/>
                <a:cs typeface="Consolas" panose="020B0609020204030204" pitchFamily="49" charset="0"/>
              </a:rPr>
              <a:t>()) != EOF) </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err="1">
                <a:solidFill>
                  <a:srgbClr val="7030A0"/>
                </a:solidFill>
                <a:latin typeface="Consolas" panose="020B0609020204030204" pitchFamily="49" charset="0"/>
                <a:cs typeface="Consolas" panose="020B0609020204030204" pitchFamily="49" charset="0"/>
              </a:rPr>
              <a:t>putchar</a:t>
            </a:r>
            <a:r>
              <a:rPr lang="en-US" sz="1600" dirty="0">
                <a:solidFill>
                  <a:srgbClr val="7030A0"/>
                </a:solidFill>
                <a:latin typeface="Consolas" panose="020B0609020204030204" pitchFamily="49" charset="0"/>
                <a:cs typeface="Consolas" panose="020B0609020204030204" pitchFamily="49" charset="0"/>
              </a:rPr>
              <a:t>(c);</a:t>
            </a:r>
          </a:p>
          <a:p>
            <a:r>
              <a:rPr lang="en-US" sz="1600" dirty="0">
                <a:latin typeface="Consolas" panose="020B0609020204030204" pitchFamily="49" charset="0"/>
                <a:cs typeface="Consolas" panose="020B0609020204030204" pitchFamily="49" charset="0"/>
              </a:rPr>
              <a:t>        count++;</a:t>
            </a:r>
          </a:p>
          <a:p>
            <a:r>
              <a:rPr lang="en-US" sz="1600" dirty="0">
                <a:latin typeface="Consolas" panose="020B0609020204030204" pitchFamily="49" charset="0"/>
                <a:cs typeface="Consolas" panose="020B0609020204030204" pitchFamily="49" charset="0"/>
              </a:rPr>
              <a:t>    }</a:t>
            </a:r>
          </a:p>
          <a:p>
            <a:r>
              <a:rPr lang="en-US" sz="1600" dirty="0">
                <a:solidFill>
                  <a:srgbClr val="F3753F"/>
                </a:solidFill>
                <a:latin typeface="Consolas" panose="020B0609020204030204" pitchFamily="49" charset="0"/>
                <a:cs typeface="Consolas" panose="020B0609020204030204" pitchFamily="49" charset="0"/>
              </a:rPr>
              <a:t>    </a:t>
            </a:r>
            <a:r>
              <a:rPr lang="en-US" sz="1600" dirty="0" err="1">
                <a:solidFill>
                  <a:srgbClr val="F3753F"/>
                </a:solidFill>
                <a:latin typeface="Consolas" panose="020B0609020204030204" pitchFamily="49" charset="0"/>
                <a:cs typeface="Consolas" panose="020B0609020204030204" pitchFamily="49" charset="0"/>
              </a:rPr>
              <a:t>printf</a:t>
            </a:r>
            <a:r>
              <a:rPr lang="en-US" sz="1600" dirty="0">
                <a:solidFill>
                  <a:srgbClr val="F3753F"/>
                </a:solidFill>
                <a:latin typeface="Consolas" panose="020B0609020204030204" pitchFamily="49" charset="0"/>
                <a:cs typeface="Consolas" panose="020B0609020204030204" pitchFamily="49" charset="0"/>
              </a:rPr>
              <a:t>("Echo count: %d\n”, count);</a:t>
            </a:r>
          </a:p>
          <a:p>
            <a:r>
              <a:rPr lang="en-US" sz="1600" dirty="0">
                <a:latin typeface="Consolas" panose="020B0609020204030204" pitchFamily="49" charset="0"/>
                <a:cs typeface="Consolas" panose="020B0609020204030204" pitchFamily="49" charset="0"/>
              </a:rPr>
              <a:t>    return EXIT_SUCCESS;</a:t>
            </a:r>
          </a:p>
          <a:p>
            <a:r>
              <a:rPr lang="en-US" sz="1600" dirty="0">
                <a:latin typeface="Consolas" panose="020B0609020204030204" pitchFamily="49" charset="0"/>
                <a:cs typeface="Consolas" panose="020B0609020204030204" pitchFamily="49" charset="0"/>
              </a:rPr>
              <a:t>}</a:t>
            </a:r>
          </a:p>
        </p:txBody>
      </p:sp>
      <p:grpSp>
        <p:nvGrpSpPr>
          <p:cNvPr id="14" name="Group 13">
            <a:extLst>
              <a:ext uri="{FF2B5EF4-FFF2-40B4-BE49-F238E27FC236}">
                <a16:creationId xmlns:a16="http://schemas.microsoft.com/office/drawing/2014/main" id="{444F7BBD-04AC-514E-8A35-D8E25704A2FA}"/>
              </a:ext>
            </a:extLst>
          </p:cNvPr>
          <p:cNvGrpSpPr/>
          <p:nvPr/>
        </p:nvGrpSpPr>
        <p:grpSpPr>
          <a:xfrm>
            <a:off x="3096380" y="1285619"/>
            <a:ext cx="5106610" cy="646331"/>
            <a:chOff x="8661085" y="438783"/>
            <a:chExt cx="5106610" cy="646331"/>
          </a:xfrm>
        </p:grpSpPr>
        <p:sp>
          <p:nvSpPr>
            <p:cNvPr id="15" name="TextBox 14">
              <a:extLst>
                <a:ext uri="{FF2B5EF4-FFF2-40B4-BE49-F238E27FC236}">
                  <a16:creationId xmlns:a16="http://schemas.microsoft.com/office/drawing/2014/main" id="{CDCBAB0C-F4A3-D142-879B-741E9F6CC785}"/>
                </a:ext>
              </a:extLst>
            </p:cNvPr>
            <p:cNvSpPr txBox="1"/>
            <p:nvPr/>
          </p:nvSpPr>
          <p:spPr>
            <a:xfrm>
              <a:off x="8661085" y="438783"/>
              <a:ext cx="4029412"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pre loop test with a call to </a:t>
              </a:r>
              <a:r>
                <a:rPr lang="en-US" dirty="0" err="1">
                  <a:solidFill>
                    <a:srgbClr val="0070C0"/>
                  </a:solidFill>
                </a:rPr>
                <a:t>getchar</a:t>
              </a:r>
              <a:r>
                <a:rPr lang="en-US" dirty="0">
                  <a:solidFill>
                    <a:srgbClr val="0070C0"/>
                  </a:solidFill>
                </a:rPr>
                <a:t>()</a:t>
              </a:r>
            </a:p>
            <a:p>
              <a:r>
                <a:rPr lang="en-US" dirty="0">
                  <a:solidFill>
                    <a:srgbClr val="0070C0"/>
                  </a:solidFill>
                </a:rPr>
                <a:t>if it returns EOF in r0 we are done</a:t>
              </a:r>
            </a:p>
          </p:txBody>
        </p:sp>
        <p:sp>
          <p:nvSpPr>
            <p:cNvPr id="16" name="Left Arrow 15">
              <a:extLst>
                <a:ext uri="{FF2B5EF4-FFF2-40B4-BE49-F238E27FC236}">
                  <a16:creationId xmlns:a16="http://schemas.microsoft.com/office/drawing/2014/main" id="{2533B2E1-3044-E243-B332-01A5FB427A3C}"/>
                </a:ext>
              </a:extLst>
            </p:cNvPr>
            <p:cNvSpPr/>
            <p:nvPr/>
          </p:nvSpPr>
          <p:spPr>
            <a:xfrm rot="10800000">
              <a:off x="12662862" y="918284"/>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TextBox 19">
            <a:extLst>
              <a:ext uri="{FF2B5EF4-FFF2-40B4-BE49-F238E27FC236}">
                <a16:creationId xmlns:a16="http://schemas.microsoft.com/office/drawing/2014/main" id="{2F0E6AF4-6CAF-0042-BB67-1495C2279193}"/>
              </a:ext>
            </a:extLst>
          </p:cNvPr>
          <p:cNvSpPr txBox="1"/>
          <p:nvPr/>
        </p:nvSpPr>
        <p:spPr>
          <a:xfrm>
            <a:off x="7023279" y="6294019"/>
            <a:ext cx="4883068" cy="400110"/>
          </a:xfrm>
          <a:prstGeom prst="rect">
            <a:avLst/>
          </a:prstGeom>
          <a:noFill/>
        </p:spPr>
        <p:txBody>
          <a:bodyPr wrap="none" rtlCol="0">
            <a:spAutoFit/>
          </a:bodyPr>
          <a:lstStyle/>
          <a:p>
            <a:r>
              <a:rPr lang="en-US" sz="2000" b="1" dirty="0">
                <a:solidFill>
                  <a:srgbClr val="FF0000"/>
                </a:solidFill>
              </a:rPr>
              <a:t>File header and footers are not shown </a:t>
            </a:r>
          </a:p>
        </p:txBody>
      </p:sp>
      <p:grpSp>
        <p:nvGrpSpPr>
          <p:cNvPr id="11" name="Group 10">
            <a:extLst>
              <a:ext uri="{FF2B5EF4-FFF2-40B4-BE49-F238E27FC236}">
                <a16:creationId xmlns:a16="http://schemas.microsoft.com/office/drawing/2014/main" id="{0CEDADDA-081D-0748-8468-1BA8028F1FF1}"/>
              </a:ext>
            </a:extLst>
          </p:cNvPr>
          <p:cNvGrpSpPr/>
          <p:nvPr/>
        </p:nvGrpSpPr>
        <p:grpSpPr>
          <a:xfrm>
            <a:off x="2566356" y="2356423"/>
            <a:ext cx="5460839" cy="646331"/>
            <a:chOff x="8306856" y="438783"/>
            <a:chExt cx="5460839" cy="646331"/>
          </a:xfrm>
        </p:grpSpPr>
        <p:sp>
          <p:nvSpPr>
            <p:cNvPr id="12" name="TextBox 11">
              <a:extLst>
                <a:ext uri="{FF2B5EF4-FFF2-40B4-BE49-F238E27FC236}">
                  <a16:creationId xmlns:a16="http://schemas.microsoft.com/office/drawing/2014/main" id="{42B541F1-2405-4F46-9684-0F6536C8FD27}"/>
                </a:ext>
              </a:extLst>
            </p:cNvPr>
            <p:cNvSpPr txBox="1"/>
            <p:nvPr/>
          </p:nvSpPr>
          <p:spPr>
            <a:xfrm>
              <a:off x="8306856" y="438783"/>
              <a:ext cx="4383641"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echo the character read with </a:t>
              </a:r>
              <a:r>
                <a:rPr lang="en-US" dirty="0" err="1">
                  <a:solidFill>
                    <a:srgbClr val="0070C0"/>
                  </a:solidFill>
                </a:rPr>
                <a:t>getchar</a:t>
              </a:r>
              <a:r>
                <a:rPr lang="en-US" dirty="0">
                  <a:solidFill>
                    <a:srgbClr val="0070C0"/>
                  </a:solidFill>
                </a:rPr>
                <a:t> and then read another and increment count</a:t>
              </a:r>
            </a:p>
          </p:txBody>
        </p:sp>
        <p:sp>
          <p:nvSpPr>
            <p:cNvPr id="13" name="Left Arrow 12">
              <a:extLst>
                <a:ext uri="{FF2B5EF4-FFF2-40B4-BE49-F238E27FC236}">
                  <a16:creationId xmlns:a16="http://schemas.microsoft.com/office/drawing/2014/main" id="{82ABE2BD-93BB-0A4D-8D98-039D5783CD2B}"/>
                </a:ext>
              </a:extLst>
            </p:cNvPr>
            <p:cNvSpPr/>
            <p:nvPr/>
          </p:nvSpPr>
          <p:spPr>
            <a:xfrm rot="10800000">
              <a:off x="12662862" y="918284"/>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Left Brace 1">
            <a:extLst>
              <a:ext uri="{FF2B5EF4-FFF2-40B4-BE49-F238E27FC236}">
                <a16:creationId xmlns:a16="http://schemas.microsoft.com/office/drawing/2014/main" id="{15CF23E0-A1AE-D749-8F6F-7471E642F909}"/>
              </a:ext>
            </a:extLst>
          </p:cNvPr>
          <p:cNvSpPr/>
          <p:nvPr/>
        </p:nvSpPr>
        <p:spPr>
          <a:xfrm>
            <a:off x="8027195" y="2485835"/>
            <a:ext cx="291879" cy="92333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latin typeface="Consolas" panose="020B0609020204030204" pitchFamily="49" charset="0"/>
              <a:cs typeface="Consolas" panose="020B0609020204030204" pitchFamily="49" charset="0"/>
            </a:endParaRPr>
          </a:p>
        </p:txBody>
      </p:sp>
      <p:grpSp>
        <p:nvGrpSpPr>
          <p:cNvPr id="17" name="Group 16">
            <a:extLst>
              <a:ext uri="{FF2B5EF4-FFF2-40B4-BE49-F238E27FC236}">
                <a16:creationId xmlns:a16="http://schemas.microsoft.com/office/drawing/2014/main" id="{3942BB64-A137-BE4C-B503-FBED433CE36D}"/>
              </a:ext>
            </a:extLst>
          </p:cNvPr>
          <p:cNvGrpSpPr/>
          <p:nvPr/>
        </p:nvGrpSpPr>
        <p:grpSpPr>
          <a:xfrm>
            <a:off x="5103002" y="766777"/>
            <a:ext cx="3078436" cy="416832"/>
            <a:chOff x="10689259" y="664352"/>
            <a:chExt cx="3078436" cy="416832"/>
          </a:xfrm>
        </p:grpSpPr>
        <p:sp>
          <p:nvSpPr>
            <p:cNvPr id="18" name="TextBox 17">
              <a:extLst>
                <a:ext uri="{FF2B5EF4-FFF2-40B4-BE49-F238E27FC236}">
                  <a16:creationId xmlns:a16="http://schemas.microsoft.com/office/drawing/2014/main" id="{D8F101A7-E964-BC40-9DEC-19C6C8F5F8A1}"/>
                </a:ext>
              </a:extLst>
            </p:cNvPr>
            <p:cNvSpPr txBox="1"/>
            <p:nvPr/>
          </p:nvSpPr>
          <p:spPr>
            <a:xfrm>
              <a:off x="10689259" y="664352"/>
              <a:ext cx="1973603" cy="369332"/>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initialize count</a:t>
              </a:r>
            </a:p>
          </p:txBody>
        </p:sp>
        <p:sp>
          <p:nvSpPr>
            <p:cNvPr id="19" name="Left Arrow 18">
              <a:extLst>
                <a:ext uri="{FF2B5EF4-FFF2-40B4-BE49-F238E27FC236}">
                  <a16:creationId xmlns:a16="http://schemas.microsoft.com/office/drawing/2014/main" id="{ECE3F4EC-79F9-7341-8C53-D9CBF7407939}"/>
                </a:ext>
              </a:extLst>
            </p:cNvPr>
            <p:cNvSpPr/>
            <p:nvPr/>
          </p:nvSpPr>
          <p:spPr>
            <a:xfrm rot="10800000">
              <a:off x="12662862" y="918284"/>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1" name="Group 20">
            <a:extLst>
              <a:ext uri="{FF2B5EF4-FFF2-40B4-BE49-F238E27FC236}">
                <a16:creationId xmlns:a16="http://schemas.microsoft.com/office/drawing/2014/main" id="{9AC19F88-AF9B-2745-929F-E769BA779FB9}"/>
              </a:ext>
            </a:extLst>
          </p:cNvPr>
          <p:cNvGrpSpPr/>
          <p:nvPr/>
        </p:nvGrpSpPr>
        <p:grpSpPr>
          <a:xfrm>
            <a:off x="3068745" y="3576507"/>
            <a:ext cx="5179123" cy="369332"/>
            <a:chOff x="9192704" y="438783"/>
            <a:chExt cx="5179123" cy="369332"/>
          </a:xfrm>
        </p:grpSpPr>
        <p:sp>
          <p:nvSpPr>
            <p:cNvPr id="22" name="TextBox 21">
              <a:extLst>
                <a:ext uri="{FF2B5EF4-FFF2-40B4-BE49-F238E27FC236}">
                  <a16:creationId xmlns:a16="http://schemas.microsoft.com/office/drawing/2014/main" id="{90BD1043-46FD-2A41-AD11-64F3472D83E0}"/>
                </a:ext>
              </a:extLst>
            </p:cNvPr>
            <p:cNvSpPr txBox="1"/>
            <p:nvPr/>
          </p:nvSpPr>
          <p:spPr>
            <a:xfrm>
              <a:off x="9192704" y="438783"/>
              <a:ext cx="4029412" cy="369332"/>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did </a:t>
              </a:r>
              <a:r>
                <a:rPr lang="en-US" dirty="0" err="1">
                  <a:solidFill>
                    <a:srgbClr val="0070C0"/>
                  </a:solidFill>
                </a:rPr>
                <a:t>getchar</a:t>
              </a:r>
              <a:r>
                <a:rPr lang="en-US" dirty="0">
                  <a:solidFill>
                    <a:srgbClr val="0070C0"/>
                  </a:solidFill>
                </a:rPr>
                <a:t>() return EOF if not loop</a:t>
              </a:r>
            </a:p>
          </p:txBody>
        </p:sp>
        <p:sp>
          <p:nvSpPr>
            <p:cNvPr id="23" name="Left Arrow 22">
              <a:extLst>
                <a:ext uri="{FF2B5EF4-FFF2-40B4-BE49-F238E27FC236}">
                  <a16:creationId xmlns:a16="http://schemas.microsoft.com/office/drawing/2014/main" id="{E00BC756-D7E1-9F4E-8C40-46800C68186F}"/>
                </a:ext>
              </a:extLst>
            </p:cNvPr>
            <p:cNvSpPr/>
            <p:nvPr/>
          </p:nvSpPr>
          <p:spPr>
            <a:xfrm rot="10800000">
              <a:off x="13266994" y="541999"/>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57493E7D-D664-F64B-BC82-7A9C80F8D111}"/>
              </a:ext>
            </a:extLst>
          </p:cNvPr>
          <p:cNvGrpSpPr/>
          <p:nvPr/>
        </p:nvGrpSpPr>
        <p:grpSpPr>
          <a:xfrm>
            <a:off x="4970861" y="4653446"/>
            <a:ext cx="2983092" cy="369332"/>
            <a:chOff x="11388734" y="411415"/>
            <a:chExt cx="2983092" cy="369332"/>
          </a:xfrm>
        </p:grpSpPr>
        <p:sp>
          <p:nvSpPr>
            <p:cNvPr id="25" name="TextBox 24">
              <a:extLst>
                <a:ext uri="{FF2B5EF4-FFF2-40B4-BE49-F238E27FC236}">
                  <a16:creationId xmlns:a16="http://schemas.microsoft.com/office/drawing/2014/main" id="{434DBB08-2030-EF4D-81BC-F93DBB59FE69}"/>
                </a:ext>
              </a:extLst>
            </p:cNvPr>
            <p:cNvSpPr txBox="1"/>
            <p:nvPr/>
          </p:nvSpPr>
          <p:spPr>
            <a:xfrm>
              <a:off x="11388734" y="411415"/>
              <a:ext cx="2452846" cy="369332"/>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saw EOF, print count</a:t>
              </a:r>
            </a:p>
          </p:txBody>
        </p:sp>
        <p:sp>
          <p:nvSpPr>
            <p:cNvPr id="26" name="Left Arrow 25">
              <a:extLst>
                <a:ext uri="{FF2B5EF4-FFF2-40B4-BE49-F238E27FC236}">
                  <a16:creationId xmlns:a16="http://schemas.microsoft.com/office/drawing/2014/main" id="{21273661-DC6D-C448-B5A8-11C8A5336A34}"/>
                </a:ext>
              </a:extLst>
            </p:cNvPr>
            <p:cNvSpPr/>
            <p:nvPr/>
          </p:nvSpPr>
          <p:spPr>
            <a:xfrm rot="10800000">
              <a:off x="13879005" y="541999"/>
              <a:ext cx="492821"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7" name="Left Brace 26">
            <a:extLst>
              <a:ext uri="{FF2B5EF4-FFF2-40B4-BE49-F238E27FC236}">
                <a16:creationId xmlns:a16="http://schemas.microsoft.com/office/drawing/2014/main" id="{12CE7C2B-9ECD-2B4F-90EB-AB64A26EA35B}"/>
              </a:ext>
            </a:extLst>
          </p:cNvPr>
          <p:cNvSpPr/>
          <p:nvPr/>
        </p:nvSpPr>
        <p:spPr>
          <a:xfrm>
            <a:off x="7953954" y="4376447"/>
            <a:ext cx="291879" cy="92333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latin typeface="Consolas" panose="020B0609020204030204" pitchFamily="49" charset="0"/>
              <a:cs typeface="Consolas" panose="020B0609020204030204" pitchFamily="49" charset="0"/>
            </a:endParaRPr>
          </a:p>
        </p:txBody>
      </p:sp>
      <p:sp>
        <p:nvSpPr>
          <p:cNvPr id="28" name="TextBox 27">
            <a:extLst>
              <a:ext uri="{FF2B5EF4-FFF2-40B4-BE49-F238E27FC236}">
                <a16:creationId xmlns:a16="http://schemas.microsoft.com/office/drawing/2014/main" id="{480B0F8B-A457-B349-9DE4-57530F915E7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104030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animBg="1"/>
      <p:bldP spid="27" grpId="0" animBg="1"/>
      <p:bldP spid="28"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3DB010-5667-8846-B65F-A00BE3D1347A}"/>
              </a:ext>
            </a:extLst>
          </p:cNvPr>
          <p:cNvSpPr>
            <a:spLocks noGrp="1"/>
          </p:cNvSpPr>
          <p:nvPr>
            <p:ph type="title"/>
          </p:nvPr>
        </p:nvSpPr>
        <p:spPr>
          <a:xfrm>
            <a:off x="89941" y="0"/>
            <a:ext cx="8015673" cy="520827"/>
          </a:xfrm>
        </p:spPr>
        <p:txBody>
          <a:bodyPr/>
          <a:lstStyle/>
          <a:p>
            <a:r>
              <a:rPr lang="en-US" dirty="0"/>
              <a:t>printing error messages in assembly</a:t>
            </a:r>
          </a:p>
        </p:txBody>
      </p:sp>
      <p:sp>
        <p:nvSpPr>
          <p:cNvPr id="18" name="TextBox 17">
            <a:extLst>
              <a:ext uri="{FF2B5EF4-FFF2-40B4-BE49-F238E27FC236}">
                <a16:creationId xmlns:a16="http://schemas.microsoft.com/office/drawing/2014/main" id="{5A393EA9-6F47-E74A-911D-C46BEA23A85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9" name="Rounded Rectangle 18">
            <a:extLst>
              <a:ext uri="{FF2B5EF4-FFF2-40B4-BE49-F238E27FC236}">
                <a16:creationId xmlns:a16="http://schemas.microsoft.com/office/drawing/2014/main" id="{A5367BE4-B543-194F-AA1E-DCB50E13D959}"/>
              </a:ext>
            </a:extLst>
          </p:cNvPr>
          <p:cNvSpPr/>
          <p:nvPr/>
        </p:nvSpPr>
        <p:spPr bwMode="auto">
          <a:xfrm>
            <a:off x="886533" y="1521178"/>
            <a:ext cx="10219025" cy="522565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        // int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(char *</a:t>
            </a:r>
            <a:r>
              <a:rPr lang="en-US" dirty="0" err="1">
                <a:solidFill>
                  <a:schemeClr val="tx2"/>
                </a:solidFill>
                <a:latin typeface="Consolas" panose="020B0609020204030204" pitchFamily="49" charset="0"/>
                <a:cs typeface="Consolas" panose="020B0609020204030204" pitchFamily="49" charset="0"/>
              </a:rPr>
              <a:t>errormsg</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 writes error messages to stderr</a:t>
            </a:r>
          </a:p>
          <a:p>
            <a:r>
              <a:rPr lang="en-US" dirty="0">
                <a:solidFill>
                  <a:schemeClr val="tx2"/>
                </a:solidFill>
                <a:latin typeface="Consolas" panose="020B0609020204030204" pitchFamily="49" charset="0"/>
                <a:cs typeface="Consolas" panose="020B0609020204030204" pitchFamily="49" charset="0"/>
              </a:rPr>
              <a:t>        .type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 %function               // define to be a function</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FP_OFF,         4               //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offset in stack frame</a:t>
            </a:r>
          </a:p>
          <a:p>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push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lr</a:t>
            </a:r>
            <a:r>
              <a:rPr lang="en-US" dirty="0">
                <a:solidFill>
                  <a:schemeClr val="tx2"/>
                </a:solidFill>
                <a:latin typeface="Consolas" panose="020B0609020204030204" pitchFamily="49" charset="0"/>
                <a:cs typeface="Consolas" panose="020B0609020204030204" pitchFamily="49" charset="0"/>
              </a:rPr>
              <a:t>}                        // stack frame register save</a:t>
            </a:r>
          </a:p>
          <a:p>
            <a:r>
              <a:rPr lang="en-US" dirty="0">
                <a:solidFill>
                  <a:schemeClr val="tx2"/>
                </a:solidFill>
                <a:latin typeface="Consolas" panose="020B0609020204030204" pitchFamily="49" charset="0"/>
                <a:cs typeface="Consolas" panose="020B0609020204030204" pitchFamily="49" charset="0"/>
              </a:rPr>
              <a:t>        add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sp</a:t>
            </a:r>
            <a:r>
              <a:rPr lang="en-US" dirty="0">
                <a:solidFill>
                  <a:schemeClr val="tx2"/>
                </a:solidFill>
                <a:latin typeface="Consolas" panose="020B0609020204030204" pitchFamily="49" charset="0"/>
                <a:cs typeface="Consolas" panose="020B0609020204030204" pitchFamily="49" charset="0"/>
              </a:rPr>
              <a:t>, FP_OFF                  // set the frame pointer</a:t>
            </a:r>
            <a:br>
              <a:rPr lang="en-US" dirty="0">
                <a:solidFill>
                  <a:schemeClr val="tx2"/>
                </a:solidFill>
                <a:latin typeface="Consolas" panose="020B0609020204030204" pitchFamily="49" charset="0"/>
                <a:cs typeface="Consolas" panose="020B0609020204030204" pitchFamily="49" charset="0"/>
              </a:rPr>
            </a:b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mov     r1, r0</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r0, =stderr</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r0, [r0]</a:t>
            </a:r>
          </a:p>
          <a:p>
            <a:r>
              <a:rPr lang="en-US" dirty="0">
                <a:solidFill>
                  <a:schemeClr val="tx2"/>
                </a:solidFill>
                <a:latin typeface="Consolas" panose="020B0609020204030204" pitchFamily="49" charset="0"/>
                <a:cs typeface="Consolas" panose="020B0609020204030204" pitchFamily="49" charset="0"/>
              </a:rPr>
              <a:t>        bl      </a:t>
            </a:r>
            <a:r>
              <a:rPr lang="en-US" dirty="0" err="1">
                <a:solidFill>
                  <a:schemeClr val="tx2"/>
                </a:solidFill>
                <a:latin typeface="Consolas" panose="020B0609020204030204" pitchFamily="49" charset="0"/>
                <a:cs typeface="Consolas" panose="020B0609020204030204" pitchFamily="49" charset="0"/>
              </a:rPr>
              <a:t>fprintf</a:t>
            </a: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mov     r0, EXIT_FAILURE                // Set return value</a:t>
            </a:r>
          </a:p>
          <a:p>
            <a:r>
              <a:rPr lang="en-US" dirty="0">
                <a:solidFill>
                  <a:schemeClr val="tx2"/>
                </a:solidFill>
                <a:latin typeface="Consolas" panose="020B0609020204030204" pitchFamily="49" charset="0"/>
                <a:cs typeface="Consolas" panose="020B0609020204030204" pitchFamily="49" charset="0"/>
              </a:rPr>
              <a:t>        sub     </a:t>
            </a:r>
            <a:r>
              <a:rPr lang="en-US" dirty="0" err="1">
                <a:solidFill>
                  <a:schemeClr val="tx2"/>
                </a:solidFill>
                <a:latin typeface="Consolas" panose="020B0609020204030204" pitchFamily="49" charset="0"/>
                <a:cs typeface="Consolas" panose="020B0609020204030204" pitchFamily="49" charset="0"/>
              </a:rPr>
              <a:t>sp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FP_OFF                  // restore stack frame top</a:t>
            </a:r>
          </a:p>
          <a:p>
            <a:r>
              <a:rPr lang="en-US" dirty="0">
                <a:solidFill>
                  <a:schemeClr val="tx2"/>
                </a:solidFill>
                <a:latin typeface="Consolas" panose="020B0609020204030204" pitchFamily="49" charset="0"/>
                <a:cs typeface="Consolas" panose="020B0609020204030204" pitchFamily="49" charset="0"/>
              </a:rPr>
              <a:t>        pop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lr</a:t>
            </a:r>
            <a:r>
              <a:rPr lang="en-US" dirty="0">
                <a:solidFill>
                  <a:schemeClr val="tx2"/>
                </a:solidFill>
                <a:latin typeface="Consolas" panose="020B0609020204030204" pitchFamily="49" charset="0"/>
                <a:cs typeface="Consolas" panose="020B0609020204030204" pitchFamily="49" charset="0"/>
              </a:rPr>
              <a:t>}                        // remove frame and restore</a:t>
            </a:r>
          </a:p>
          <a:p>
            <a:r>
              <a:rPr lang="en-US" dirty="0">
                <a:solidFill>
                  <a:schemeClr val="tx2"/>
                </a:solidFill>
                <a:latin typeface="Consolas" panose="020B0609020204030204" pitchFamily="49" charset="0"/>
                <a:cs typeface="Consolas" panose="020B0609020204030204" pitchFamily="49" charset="0"/>
              </a:rPr>
              <a:t>        bx      </a:t>
            </a:r>
            <a:r>
              <a:rPr lang="en-US" dirty="0" err="1">
                <a:solidFill>
                  <a:schemeClr val="tx2"/>
                </a:solidFill>
                <a:latin typeface="Consolas" panose="020B0609020204030204" pitchFamily="49" charset="0"/>
                <a:cs typeface="Consolas" panose="020B0609020204030204" pitchFamily="49" charset="0"/>
              </a:rPr>
              <a:t>lr</a:t>
            </a:r>
            <a:r>
              <a:rPr lang="en-US" dirty="0">
                <a:solidFill>
                  <a:schemeClr val="tx2"/>
                </a:solidFill>
                <a:latin typeface="Consolas" panose="020B0609020204030204" pitchFamily="49" charset="0"/>
                <a:cs typeface="Consolas" panose="020B0609020204030204" pitchFamily="49" charset="0"/>
              </a:rPr>
              <a:t>                              // return to caller</a:t>
            </a:r>
          </a:p>
          <a:p>
            <a:r>
              <a:rPr lang="en-US" dirty="0">
                <a:solidFill>
                  <a:schemeClr val="tx2"/>
                </a:solidFill>
                <a:latin typeface="Consolas" panose="020B0609020204030204" pitchFamily="49" charset="0"/>
                <a:cs typeface="Consolas" panose="020B0609020204030204" pitchFamily="49" charset="0"/>
              </a:rPr>
              <a:t>        // function footer</a:t>
            </a:r>
          </a:p>
          <a:p>
            <a:r>
              <a:rPr lang="en-US" dirty="0">
                <a:solidFill>
                  <a:schemeClr val="tx2"/>
                </a:solidFill>
                <a:latin typeface="Consolas" panose="020B0609020204030204" pitchFamily="49" charset="0"/>
                <a:cs typeface="Consolas" panose="020B0609020204030204" pitchFamily="49" charset="0"/>
              </a:rPr>
              <a:t>        .size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 (. -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            // set size for function</a:t>
            </a:r>
          </a:p>
        </p:txBody>
      </p:sp>
      <p:sp>
        <p:nvSpPr>
          <p:cNvPr id="5" name="Rounded Rectangle 4">
            <a:extLst>
              <a:ext uri="{FF2B5EF4-FFF2-40B4-BE49-F238E27FC236}">
                <a16:creationId xmlns:a16="http://schemas.microsoft.com/office/drawing/2014/main" id="{4950288A-1DE4-834C-984A-C8EC0936B972}"/>
              </a:ext>
            </a:extLst>
          </p:cNvPr>
          <p:cNvSpPr/>
          <p:nvPr/>
        </p:nvSpPr>
        <p:spPr bwMode="auto">
          <a:xfrm>
            <a:off x="405063" y="520827"/>
            <a:ext cx="10219025" cy="95011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.Lmsg0: .string "Read failed\n"</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r0, =.Lmsg0                  // read failed print error</a:t>
            </a:r>
          </a:p>
          <a:p>
            <a:r>
              <a:rPr lang="en-US" dirty="0">
                <a:solidFill>
                  <a:schemeClr val="tx2"/>
                </a:solidFill>
                <a:latin typeface="Consolas" panose="020B0609020204030204" pitchFamily="49" charset="0"/>
                <a:cs typeface="Consolas" panose="020B0609020204030204" pitchFamily="49" charset="0"/>
              </a:rPr>
              <a:t>        bl      </a:t>
            </a:r>
            <a:r>
              <a:rPr lang="en-US" dirty="0" err="1">
                <a:solidFill>
                  <a:schemeClr val="tx2"/>
                </a:solidFill>
                <a:latin typeface="Consolas" panose="020B0609020204030204" pitchFamily="49" charset="0"/>
                <a:cs typeface="Consolas" panose="020B0609020204030204" pitchFamily="49" charset="0"/>
              </a:rPr>
              <a:t>errmsg</a:t>
            </a:r>
            <a:endParaRPr lang="en-US" dirty="0">
              <a:solidFill>
                <a:schemeClr val="tx2"/>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7016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32CE1C9D-8E24-A440-B90D-DB516A05D0E1}"/>
              </a:ext>
            </a:extLst>
          </p:cNvPr>
          <p:cNvSpPr/>
          <p:nvPr/>
        </p:nvSpPr>
        <p:spPr>
          <a:xfrm>
            <a:off x="6703104" y="683385"/>
            <a:ext cx="4681824" cy="169645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 name="Title 1">
            <a:extLst>
              <a:ext uri="{FF2B5EF4-FFF2-40B4-BE49-F238E27FC236}">
                <a16:creationId xmlns:a16="http://schemas.microsoft.com/office/drawing/2014/main" id="{3181CF57-2273-8E45-8B5B-865DD5C7E0FD}"/>
              </a:ext>
            </a:extLst>
          </p:cNvPr>
          <p:cNvSpPr>
            <a:spLocks noGrp="1"/>
          </p:cNvSpPr>
          <p:nvPr>
            <p:ph type="title"/>
          </p:nvPr>
        </p:nvSpPr>
        <p:spPr>
          <a:xfrm>
            <a:off x="560977" y="117918"/>
            <a:ext cx="10515600" cy="508350"/>
          </a:xfrm>
        </p:spPr>
        <p:txBody>
          <a:bodyPr/>
          <a:lstStyle/>
          <a:p>
            <a:r>
              <a:rPr lang="en-US" dirty="0"/>
              <a:t>Load a Byte, Half-word, Word</a:t>
            </a:r>
          </a:p>
        </p:txBody>
      </p:sp>
      <p:grpSp>
        <p:nvGrpSpPr>
          <p:cNvPr id="61" name="Group 60">
            <a:extLst>
              <a:ext uri="{FF2B5EF4-FFF2-40B4-BE49-F238E27FC236}">
                <a16:creationId xmlns:a16="http://schemas.microsoft.com/office/drawing/2014/main" id="{11D66E6E-D726-F51B-2580-F3B8B6998568}"/>
              </a:ext>
            </a:extLst>
          </p:cNvPr>
          <p:cNvGrpSpPr/>
          <p:nvPr/>
        </p:nvGrpSpPr>
        <p:grpSpPr>
          <a:xfrm>
            <a:off x="6654527" y="4662757"/>
            <a:ext cx="4681824" cy="1899408"/>
            <a:chOff x="846249" y="4760767"/>
            <a:chExt cx="4681824" cy="1899408"/>
          </a:xfrm>
        </p:grpSpPr>
        <p:sp>
          <p:nvSpPr>
            <p:cNvPr id="17" name="Rectangle 16">
              <a:extLst>
                <a:ext uri="{FF2B5EF4-FFF2-40B4-BE49-F238E27FC236}">
                  <a16:creationId xmlns:a16="http://schemas.microsoft.com/office/drawing/2014/main" id="{619F8D4D-FDFB-CB41-8F17-484879593BA4}"/>
                </a:ext>
              </a:extLst>
            </p:cNvPr>
            <p:cNvSpPr/>
            <p:nvPr/>
          </p:nvSpPr>
          <p:spPr>
            <a:xfrm>
              <a:off x="846249" y="4846089"/>
              <a:ext cx="4681824" cy="181408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nvGrpSpPr>
            <p:cNvPr id="3" name="Group 2">
              <a:extLst>
                <a:ext uri="{FF2B5EF4-FFF2-40B4-BE49-F238E27FC236}">
                  <a16:creationId xmlns:a16="http://schemas.microsoft.com/office/drawing/2014/main" id="{A26D142A-4AA3-5542-8D7B-F9322AB71696}"/>
                </a:ext>
              </a:extLst>
            </p:cNvPr>
            <p:cNvGrpSpPr/>
            <p:nvPr/>
          </p:nvGrpSpPr>
          <p:grpSpPr>
            <a:xfrm>
              <a:off x="908502" y="4760767"/>
              <a:ext cx="4491138" cy="1709060"/>
              <a:chOff x="1136348" y="883369"/>
              <a:chExt cx="4491138" cy="1709060"/>
            </a:xfrm>
          </p:grpSpPr>
          <p:sp>
            <p:nvSpPr>
              <p:cNvPr id="8" name="Rectangle 7">
                <a:extLst>
                  <a:ext uri="{FF2B5EF4-FFF2-40B4-BE49-F238E27FC236}">
                    <a16:creationId xmlns:a16="http://schemas.microsoft.com/office/drawing/2014/main" id="{2C273ACE-8D48-6D4E-91E1-9DF6A5833FDA}"/>
                  </a:ext>
                </a:extLst>
              </p:cNvPr>
              <p:cNvSpPr/>
              <p:nvPr/>
            </p:nvSpPr>
            <p:spPr>
              <a:xfrm>
                <a:off x="1728809" y="18007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9" name="Rectangle 8">
                <a:extLst>
                  <a:ext uri="{FF2B5EF4-FFF2-40B4-BE49-F238E27FC236}">
                    <a16:creationId xmlns:a16="http://schemas.microsoft.com/office/drawing/2014/main" id="{5F29EAA2-6A45-1544-BF63-B90B679B3DAA}"/>
                  </a:ext>
                </a:extLst>
              </p:cNvPr>
              <p:cNvSpPr/>
              <p:nvPr/>
            </p:nvSpPr>
            <p:spPr>
              <a:xfrm>
                <a:off x="2664365"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10" name="Rectangle 9">
                <a:extLst>
                  <a:ext uri="{FF2B5EF4-FFF2-40B4-BE49-F238E27FC236}">
                    <a16:creationId xmlns:a16="http://schemas.microsoft.com/office/drawing/2014/main" id="{ADE8CBFA-8CCF-D04E-8CAF-47C510351CE2}"/>
                  </a:ext>
                </a:extLst>
              </p:cNvPr>
              <p:cNvSpPr/>
              <p:nvPr/>
            </p:nvSpPr>
            <p:spPr>
              <a:xfrm>
                <a:off x="3599921"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12" name="Rectangle 11">
                <a:extLst>
                  <a:ext uri="{FF2B5EF4-FFF2-40B4-BE49-F238E27FC236}">
                    <a16:creationId xmlns:a16="http://schemas.microsoft.com/office/drawing/2014/main" id="{F20CBF42-4373-F249-871B-07A0FB61DED3}"/>
                  </a:ext>
                </a:extLst>
              </p:cNvPr>
              <p:cNvSpPr/>
              <p:nvPr/>
            </p:nvSpPr>
            <p:spPr>
              <a:xfrm>
                <a:off x="4535477" y="1800763"/>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1" name="TextBox 20">
                <a:extLst>
                  <a:ext uri="{FF2B5EF4-FFF2-40B4-BE49-F238E27FC236}">
                    <a16:creationId xmlns:a16="http://schemas.microsoft.com/office/drawing/2014/main" id="{33C50DFB-1404-B343-8A71-F8B5F2F6F957}"/>
                  </a:ext>
                </a:extLst>
              </p:cNvPr>
              <p:cNvSpPr txBox="1"/>
              <p:nvPr/>
            </p:nvSpPr>
            <p:spPr>
              <a:xfrm>
                <a:off x="5314580" y="2112850"/>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2" name="TextBox 21">
                <a:extLst>
                  <a:ext uri="{FF2B5EF4-FFF2-40B4-BE49-F238E27FC236}">
                    <a16:creationId xmlns:a16="http://schemas.microsoft.com/office/drawing/2014/main" id="{A9B1A7BE-CD04-5346-BDDB-9F14BD7C5AC1}"/>
                  </a:ext>
                </a:extLst>
              </p:cNvPr>
              <p:cNvSpPr txBox="1"/>
              <p:nvPr/>
            </p:nvSpPr>
            <p:spPr>
              <a:xfrm>
                <a:off x="1609120" y="2223097"/>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5" name="TextBox 34">
                <a:extLst>
                  <a:ext uri="{FF2B5EF4-FFF2-40B4-BE49-F238E27FC236}">
                    <a16:creationId xmlns:a16="http://schemas.microsoft.com/office/drawing/2014/main" id="{9D6BD70D-F47B-2A49-B97D-06289261CFA1}"/>
                  </a:ext>
                </a:extLst>
              </p:cNvPr>
              <p:cNvSpPr txBox="1"/>
              <p:nvPr/>
            </p:nvSpPr>
            <p:spPr>
              <a:xfrm>
                <a:off x="2508736" y="883369"/>
                <a:ext cx="2053767"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byte</a:t>
                </a:r>
              </a:p>
            </p:txBody>
          </p:sp>
          <p:sp>
            <p:nvSpPr>
              <p:cNvPr id="36" name="TextBox 35">
                <a:extLst>
                  <a:ext uri="{FF2B5EF4-FFF2-40B4-BE49-F238E27FC236}">
                    <a16:creationId xmlns:a16="http://schemas.microsoft.com/office/drawing/2014/main" id="{B4F5D085-7CAA-6F4C-968C-C12E2E386EAF}"/>
                  </a:ext>
                </a:extLst>
              </p:cNvPr>
              <p:cNvSpPr txBox="1"/>
              <p:nvPr/>
            </p:nvSpPr>
            <p:spPr>
              <a:xfrm>
                <a:off x="2181823" y="1218331"/>
                <a:ext cx="2563522"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ldrb</a:t>
                </a:r>
                <a:r>
                  <a:rPr lang="en-US" sz="2400" dirty="0">
                    <a:solidFill>
                      <a:schemeClr val="tx2"/>
                    </a:solidFill>
                    <a:latin typeface="Consolas" panose="020B0609020204030204" pitchFamily="49" charset="0"/>
                    <a:cs typeface="Consolas" panose="020B0609020204030204" pitchFamily="49" charset="0"/>
                  </a:rPr>
                  <a:t>  r1, [r0]</a:t>
                </a:r>
              </a:p>
            </p:txBody>
          </p:sp>
          <p:sp>
            <p:nvSpPr>
              <p:cNvPr id="37" name="TextBox 36">
                <a:extLst>
                  <a:ext uri="{FF2B5EF4-FFF2-40B4-BE49-F238E27FC236}">
                    <a16:creationId xmlns:a16="http://schemas.microsoft.com/office/drawing/2014/main" id="{9127BB2D-AA62-5F44-AFE1-580E3CF2472A}"/>
                  </a:ext>
                </a:extLst>
              </p:cNvPr>
              <p:cNvSpPr txBox="1"/>
              <p:nvPr/>
            </p:nvSpPr>
            <p:spPr>
              <a:xfrm>
                <a:off x="1136348" y="1728860"/>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grpSp>
      </p:grpSp>
      <p:sp>
        <p:nvSpPr>
          <p:cNvPr id="33" name="TextBox 32">
            <a:extLst>
              <a:ext uri="{FF2B5EF4-FFF2-40B4-BE49-F238E27FC236}">
                <a16:creationId xmlns:a16="http://schemas.microsoft.com/office/drawing/2014/main" id="{0C64D89D-143F-2D43-BBC7-687A0CBB1C90}"/>
              </a:ext>
            </a:extLst>
          </p:cNvPr>
          <p:cNvSpPr txBox="1"/>
          <p:nvPr/>
        </p:nvSpPr>
        <p:spPr>
          <a:xfrm>
            <a:off x="10908777" y="1987064"/>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34" name="TextBox 33">
            <a:extLst>
              <a:ext uri="{FF2B5EF4-FFF2-40B4-BE49-F238E27FC236}">
                <a16:creationId xmlns:a16="http://schemas.microsoft.com/office/drawing/2014/main" id="{6DE48378-E8E3-6148-ACEF-1BEE0DC1228C}"/>
              </a:ext>
            </a:extLst>
          </p:cNvPr>
          <p:cNvSpPr txBox="1"/>
          <p:nvPr/>
        </p:nvSpPr>
        <p:spPr>
          <a:xfrm>
            <a:off x="7241163" y="1987064"/>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9" name="TextBox 38">
            <a:extLst>
              <a:ext uri="{FF2B5EF4-FFF2-40B4-BE49-F238E27FC236}">
                <a16:creationId xmlns:a16="http://schemas.microsoft.com/office/drawing/2014/main" id="{17960FD9-637D-E944-AE43-AB30AD1E2932}"/>
              </a:ext>
            </a:extLst>
          </p:cNvPr>
          <p:cNvSpPr txBox="1"/>
          <p:nvPr/>
        </p:nvSpPr>
        <p:spPr>
          <a:xfrm>
            <a:off x="6739858" y="1618624"/>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sp>
        <p:nvSpPr>
          <p:cNvPr id="46" name="TextBox 45">
            <a:extLst>
              <a:ext uri="{FF2B5EF4-FFF2-40B4-BE49-F238E27FC236}">
                <a16:creationId xmlns:a16="http://schemas.microsoft.com/office/drawing/2014/main" id="{C4403C3B-53C5-9F46-BB64-677475167970}"/>
              </a:ext>
            </a:extLst>
          </p:cNvPr>
          <p:cNvSpPr txBox="1"/>
          <p:nvPr/>
        </p:nvSpPr>
        <p:spPr>
          <a:xfrm>
            <a:off x="8071395" y="631282"/>
            <a:ext cx="2053767"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word</a:t>
            </a:r>
          </a:p>
        </p:txBody>
      </p:sp>
      <p:sp>
        <p:nvSpPr>
          <p:cNvPr id="47" name="TextBox 46">
            <a:extLst>
              <a:ext uri="{FF2B5EF4-FFF2-40B4-BE49-F238E27FC236}">
                <a16:creationId xmlns:a16="http://schemas.microsoft.com/office/drawing/2014/main" id="{A759F723-A864-034B-A478-F377DD0B6B5D}"/>
              </a:ext>
            </a:extLst>
          </p:cNvPr>
          <p:cNvSpPr txBox="1"/>
          <p:nvPr/>
        </p:nvSpPr>
        <p:spPr>
          <a:xfrm>
            <a:off x="7751936" y="970946"/>
            <a:ext cx="2408032" cy="461665"/>
          </a:xfrm>
          <a:prstGeom prst="rect">
            <a:avLst/>
          </a:prstGeom>
          <a:noFill/>
        </p:spPr>
        <p:txBody>
          <a:bodyPr wrap="none" rtlCol="0">
            <a:spAutoFit/>
          </a:bodyPr>
          <a:lstStyle/>
          <a:p>
            <a:r>
              <a:rPr lang="en-US" sz="2400" b="1" dirty="0" err="1">
                <a:solidFill>
                  <a:schemeClr val="tx2"/>
                </a:solidFill>
                <a:latin typeface="Consolas" panose="020B0609020204030204" pitchFamily="49" charset="0"/>
                <a:cs typeface="Consolas" panose="020B0609020204030204" pitchFamily="49" charset="0"/>
              </a:rPr>
              <a:t>ldr</a:t>
            </a:r>
            <a:r>
              <a:rPr lang="en-US" sz="2400" b="1" dirty="0">
                <a:solidFill>
                  <a:schemeClr val="tx2"/>
                </a:solidFill>
                <a:latin typeface="Consolas" panose="020B0609020204030204" pitchFamily="49" charset="0"/>
                <a:cs typeface="Consolas" panose="020B0609020204030204" pitchFamily="49" charset="0"/>
              </a:rPr>
              <a:t>  r1, [r0]</a:t>
            </a:r>
          </a:p>
        </p:txBody>
      </p:sp>
      <p:grpSp>
        <p:nvGrpSpPr>
          <p:cNvPr id="14" name="Group 13">
            <a:extLst>
              <a:ext uri="{FF2B5EF4-FFF2-40B4-BE49-F238E27FC236}">
                <a16:creationId xmlns:a16="http://schemas.microsoft.com/office/drawing/2014/main" id="{F1B03D94-2F34-6C44-A38C-525ACE8CB4D7}"/>
              </a:ext>
            </a:extLst>
          </p:cNvPr>
          <p:cNvGrpSpPr/>
          <p:nvPr/>
        </p:nvGrpSpPr>
        <p:grpSpPr>
          <a:xfrm>
            <a:off x="7319883" y="5867941"/>
            <a:ext cx="3160504" cy="651307"/>
            <a:chOff x="1763537" y="1916894"/>
            <a:chExt cx="3160504" cy="651307"/>
          </a:xfrm>
        </p:grpSpPr>
        <p:sp>
          <p:nvSpPr>
            <p:cNvPr id="11" name="TextBox 10">
              <a:extLst>
                <a:ext uri="{FF2B5EF4-FFF2-40B4-BE49-F238E27FC236}">
                  <a16:creationId xmlns:a16="http://schemas.microsoft.com/office/drawing/2014/main" id="{43A9E8E9-7D38-604E-A11B-388E8239CEFE}"/>
                </a:ext>
              </a:extLst>
            </p:cNvPr>
            <p:cNvSpPr txBox="1"/>
            <p:nvPr/>
          </p:nvSpPr>
          <p:spPr>
            <a:xfrm>
              <a:off x="2079993" y="2198869"/>
              <a:ext cx="2844048" cy="369332"/>
            </a:xfrm>
            <a:prstGeom prst="rect">
              <a:avLst/>
            </a:prstGeom>
            <a:noFill/>
          </p:spPr>
          <p:txBody>
            <a:bodyPr wrap="none" rtlCol="0">
              <a:spAutoFit/>
            </a:bodyPr>
            <a:lstStyle/>
            <a:p>
              <a:r>
                <a:rPr lang="en-US" dirty="0">
                  <a:solidFill>
                    <a:schemeClr val="accent1"/>
                  </a:solidFill>
                  <a:latin typeface="Consolas" panose="020B0609020204030204" pitchFamily="49" charset="0"/>
                  <a:cs typeface="Consolas" panose="020B0609020204030204" pitchFamily="49" charset="0"/>
                </a:rPr>
                <a:t>observe the zero fill</a:t>
              </a:r>
            </a:p>
          </p:txBody>
        </p:sp>
        <p:sp>
          <p:nvSpPr>
            <p:cNvPr id="13" name="Right Brace 12">
              <a:extLst>
                <a:ext uri="{FF2B5EF4-FFF2-40B4-BE49-F238E27FC236}">
                  <a16:creationId xmlns:a16="http://schemas.microsoft.com/office/drawing/2014/main" id="{2C071F09-EBEB-544A-AA29-154F411C9E89}"/>
                </a:ext>
              </a:extLst>
            </p:cNvPr>
            <p:cNvSpPr/>
            <p:nvPr/>
          </p:nvSpPr>
          <p:spPr>
            <a:xfrm rot="5400000">
              <a:off x="3029112" y="651319"/>
              <a:ext cx="281974" cy="2813123"/>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74" name="TextBox 73">
            <a:extLst>
              <a:ext uri="{FF2B5EF4-FFF2-40B4-BE49-F238E27FC236}">
                <a16:creationId xmlns:a16="http://schemas.microsoft.com/office/drawing/2014/main" id="{E23DC7D9-D9D5-994B-8F6C-8948FCB0FFB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75" name="Group 74">
            <a:extLst>
              <a:ext uri="{FF2B5EF4-FFF2-40B4-BE49-F238E27FC236}">
                <a16:creationId xmlns:a16="http://schemas.microsoft.com/office/drawing/2014/main" id="{F8B28AEE-07E9-4DB3-D99A-327BEB8D1288}"/>
              </a:ext>
            </a:extLst>
          </p:cNvPr>
          <p:cNvGrpSpPr/>
          <p:nvPr/>
        </p:nvGrpSpPr>
        <p:grpSpPr>
          <a:xfrm>
            <a:off x="7304235" y="1662746"/>
            <a:ext cx="3742224" cy="312089"/>
            <a:chOff x="7586388" y="4813570"/>
            <a:chExt cx="3742224" cy="312089"/>
          </a:xfrm>
        </p:grpSpPr>
        <p:sp>
          <p:nvSpPr>
            <p:cNvPr id="76" name="Rectangle 75">
              <a:extLst>
                <a:ext uri="{FF2B5EF4-FFF2-40B4-BE49-F238E27FC236}">
                  <a16:creationId xmlns:a16="http://schemas.microsoft.com/office/drawing/2014/main" id="{184EB0CD-D607-0FA1-FDE0-4C7D5DCD65F0}"/>
                </a:ext>
              </a:extLst>
            </p:cNvPr>
            <p:cNvSpPr/>
            <p:nvPr/>
          </p:nvSpPr>
          <p:spPr>
            <a:xfrm>
              <a:off x="7586388" y="4813572"/>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0x0a</a:t>
              </a:r>
            </a:p>
          </p:txBody>
        </p:sp>
        <p:sp>
          <p:nvSpPr>
            <p:cNvPr id="77" name="Rectangle 76">
              <a:extLst>
                <a:ext uri="{FF2B5EF4-FFF2-40B4-BE49-F238E27FC236}">
                  <a16:creationId xmlns:a16="http://schemas.microsoft.com/office/drawing/2014/main" id="{A56D7918-E9F5-885C-E63B-DA15B59AB7F5}"/>
                </a:ext>
              </a:extLst>
            </p:cNvPr>
            <p:cNvSpPr/>
            <p:nvPr/>
          </p:nvSpPr>
          <p:spPr>
            <a:xfrm>
              <a:off x="8521944" y="481357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0x0b</a:t>
              </a:r>
            </a:p>
          </p:txBody>
        </p:sp>
        <p:sp>
          <p:nvSpPr>
            <p:cNvPr id="78" name="Rectangle 77">
              <a:extLst>
                <a:ext uri="{FF2B5EF4-FFF2-40B4-BE49-F238E27FC236}">
                  <a16:creationId xmlns:a16="http://schemas.microsoft.com/office/drawing/2014/main" id="{4F243C1C-B489-1C2D-374D-921D9B93BC28}"/>
                </a:ext>
              </a:extLst>
            </p:cNvPr>
            <p:cNvSpPr/>
            <p:nvPr/>
          </p:nvSpPr>
          <p:spPr>
            <a:xfrm>
              <a:off x="9457500" y="481357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0x0c</a:t>
              </a:r>
            </a:p>
          </p:txBody>
        </p:sp>
        <p:sp>
          <p:nvSpPr>
            <p:cNvPr id="79" name="Rectangle 78">
              <a:extLst>
                <a:ext uri="{FF2B5EF4-FFF2-40B4-BE49-F238E27FC236}">
                  <a16:creationId xmlns:a16="http://schemas.microsoft.com/office/drawing/2014/main" id="{DA242677-67ED-95EE-0BBA-B8BAAC7A8565}"/>
                </a:ext>
              </a:extLst>
            </p:cNvPr>
            <p:cNvSpPr/>
            <p:nvPr/>
          </p:nvSpPr>
          <p:spPr>
            <a:xfrm>
              <a:off x="10393056" y="481357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0x0d</a:t>
              </a:r>
            </a:p>
          </p:txBody>
        </p:sp>
      </p:grpSp>
      <p:grpSp>
        <p:nvGrpSpPr>
          <p:cNvPr id="62" name="Group 61">
            <a:extLst>
              <a:ext uri="{FF2B5EF4-FFF2-40B4-BE49-F238E27FC236}">
                <a16:creationId xmlns:a16="http://schemas.microsoft.com/office/drawing/2014/main" id="{EDE21371-64DD-43A7-AB45-129C84E5B1FA}"/>
              </a:ext>
            </a:extLst>
          </p:cNvPr>
          <p:cNvGrpSpPr/>
          <p:nvPr/>
        </p:nvGrpSpPr>
        <p:grpSpPr>
          <a:xfrm>
            <a:off x="652639" y="1253771"/>
            <a:ext cx="4349620" cy="4395591"/>
            <a:chOff x="6886561" y="1378372"/>
            <a:chExt cx="4349620" cy="4395591"/>
          </a:xfrm>
        </p:grpSpPr>
        <p:sp>
          <p:nvSpPr>
            <p:cNvPr id="67" name="Rectangle 66">
              <a:extLst>
                <a:ext uri="{FF2B5EF4-FFF2-40B4-BE49-F238E27FC236}">
                  <a16:creationId xmlns:a16="http://schemas.microsoft.com/office/drawing/2014/main" id="{43B766E2-F56A-9741-A383-18179B0A6B50}"/>
                </a:ext>
              </a:extLst>
            </p:cNvPr>
            <p:cNvSpPr/>
            <p:nvPr/>
          </p:nvSpPr>
          <p:spPr>
            <a:xfrm>
              <a:off x="6886561" y="1378372"/>
              <a:ext cx="4349620" cy="439559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0" name="Rectangle 39">
              <a:extLst>
                <a:ext uri="{FF2B5EF4-FFF2-40B4-BE49-F238E27FC236}">
                  <a16:creationId xmlns:a16="http://schemas.microsoft.com/office/drawing/2014/main" id="{18F3A247-2395-6944-9CBB-1F48EC367FD6}"/>
                </a:ext>
              </a:extLst>
            </p:cNvPr>
            <p:cNvSpPr/>
            <p:nvPr/>
          </p:nvSpPr>
          <p:spPr>
            <a:xfrm>
              <a:off x="9137883" y="4888416"/>
              <a:ext cx="1572207" cy="461664"/>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0xe1</a:t>
              </a:r>
            </a:p>
          </p:txBody>
        </p:sp>
        <p:sp>
          <p:nvSpPr>
            <p:cNvPr id="41" name="Rectangle 40">
              <a:extLst>
                <a:ext uri="{FF2B5EF4-FFF2-40B4-BE49-F238E27FC236}">
                  <a16:creationId xmlns:a16="http://schemas.microsoft.com/office/drawing/2014/main" id="{110BDD52-07CB-C14F-A634-C590835C07B9}"/>
                </a:ext>
              </a:extLst>
            </p:cNvPr>
            <p:cNvSpPr/>
            <p:nvPr/>
          </p:nvSpPr>
          <p:spPr>
            <a:xfrm>
              <a:off x="9137883" y="4426752"/>
              <a:ext cx="1572207" cy="461664"/>
            </a:xfrm>
            <a:prstGeom prst="rect">
              <a:avLst/>
            </a:prstGeom>
            <a:solidFill>
              <a:srgbClr val="92D050">
                <a:alpha val="40000"/>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0xe3</a:t>
              </a:r>
            </a:p>
          </p:txBody>
        </p:sp>
        <p:sp>
          <p:nvSpPr>
            <p:cNvPr id="42" name="Rectangle 41">
              <a:extLst>
                <a:ext uri="{FF2B5EF4-FFF2-40B4-BE49-F238E27FC236}">
                  <a16:creationId xmlns:a16="http://schemas.microsoft.com/office/drawing/2014/main" id="{5E93407A-9677-354F-8D8D-84C2ABEBBAF4}"/>
                </a:ext>
              </a:extLst>
            </p:cNvPr>
            <p:cNvSpPr/>
            <p:nvPr/>
          </p:nvSpPr>
          <p:spPr>
            <a:xfrm>
              <a:off x="9137883" y="3965088"/>
              <a:ext cx="1572207" cy="461664"/>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0x65</a:t>
              </a:r>
            </a:p>
          </p:txBody>
        </p:sp>
        <p:sp>
          <p:nvSpPr>
            <p:cNvPr id="43" name="Rectangle 42">
              <a:extLst>
                <a:ext uri="{FF2B5EF4-FFF2-40B4-BE49-F238E27FC236}">
                  <a16:creationId xmlns:a16="http://schemas.microsoft.com/office/drawing/2014/main" id="{E64B481D-ED78-FE47-8998-E49D3FB6E5B2}"/>
                </a:ext>
              </a:extLst>
            </p:cNvPr>
            <p:cNvSpPr/>
            <p:nvPr/>
          </p:nvSpPr>
          <p:spPr>
            <a:xfrm>
              <a:off x="9144338" y="3497134"/>
              <a:ext cx="1572207" cy="461664"/>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0x87</a:t>
              </a:r>
            </a:p>
          </p:txBody>
        </p:sp>
        <p:sp>
          <p:nvSpPr>
            <p:cNvPr id="48" name="Rectangle 47">
              <a:extLst>
                <a:ext uri="{FF2B5EF4-FFF2-40B4-BE49-F238E27FC236}">
                  <a16:creationId xmlns:a16="http://schemas.microsoft.com/office/drawing/2014/main" id="{CA897CB7-6820-2A40-99B8-D9C63FD6AF73}"/>
                </a:ext>
              </a:extLst>
            </p:cNvPr>
            <p:cNvSpPr/>
            <p:nvPr/>
          </p:nvSpPr>
          <p:spPr>
            <a:xfrm>
              <a:off x="6980527" y="281416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49" name="Rectangle 48">
              <a:extLst>
                <a:ext uri="{FF2B5EF4-FFF2-40B4-BE49-F238E27FC236}">
                  <a16:creationId xmlns:a16="http://schemas.microsoft.com/office/drawing/2014/main" id="{DF0DACDB-82DB-3B4E-8982-AF0223B3AB61}"/>
                </a:ext>
              </a:extLst>
            </p:cNvPr>
            <p:cNvSpPr/>
            <p:nvPr/>
          </p:nvSpPr>
          <p:spPr>
            <a:xfrm>
              <a:off x="7916083" y="281416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50" name="Rectangle 49">
              <a:extLst>
                <a:ext uri="{FF2B5EF4-FFF2-40B4-BE49-F238E27FC236}">
                  <a16:creationId xmlns:a16="http://schemas.microsoft.com/office/drawing/2014/main" id="{637ACC45-18AC-2049-9016-4C2B07D22A72}"/>
                </a:ext>
              </a:extLst>
            </p:cNvPr>
            <p:cNvSpPr/>
            <p:nvPr/>
          </p:nvSpPr>
          <p:spPr>
            <a:xfrm>
              <a:off x="8851639" y="281416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51" name="Rectangle 50">
              <a:extLst>
                <a:ext uri="{FF2B5EF4-FFF2-40B4-BE49-F238E27FC236}">
                  <a16:creationId xmlns:a16="http://schemas.microsoft.com/office/drawing/2014/main" id="{479681F4-D768-9E44-AF50-55EB1748B483}"/>
                </a:ext>
              </a:extLst>
            </p:cNvPr>
            <p:cNvSpPr/>
            <p:nvPr/>
          </p:nvSpPr>
          <p:spPr>
            <a:xfrm>
              <a:off x="9787195" y="281416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0x10</a:t>
              </a:r>
            </a:p>
          </p:txBody>
        </p:sp>
        <p:sp>
          <p:nvSpPr>
            <p:cNvPr id="52" name="TextBox 51">
              <a:extLst>
                <a:ext uri="{FF2B5EF4-FFF2-40B4-BE49-F238E27FC236}">
                  <a16:creationId xmlns:a16="http://schemas.microsoft.com/office/drawing/2014/main" id="{951C8E91-A5EB-F640-B1A8-95548EC09BCA}"/>
                </a:ext>
              </a:extLst>
            </p:cNvPr>
            <p:cNvSpPr txBox="1"/>
            <p:nvPr/>
          </p:nvSpPr>
          <p:spPr>
            <a:xfrm>
              <a:off x="7040994" y="2444834"/>
              <a:ext cx="524503" cy="461665"/>
            </a:xfrm>
            <a:prstGeom prst="rect">
              <a:avLst/>
            </a:prstGeom>
            <a:noFill/>
          </p:spPr>
          <p:txBody>
            <a:bodyPr wrap="none" rtlCol="0">
              <a:spAutoFit/>
            </a:bodyPr>
            <a:lstStyle/>
            <a:p>
              <a:r>
                <a:rPr lang="en-US" sz="2400" dirty="0">
                  <a:solidFill>
                    <a:schemeClr val="tx2"/>
                  </a:solidFill>
                  <a:latin typeface="Consolas" panose="020B0609020204030204" pitchFamily="49" charset="0"/>
                  <a:cs typeface="Consolas" panose="020B0609020204030204" pitchFamily="49" charset="0"/>
                </a:rPr>
                <a:t>r0</a:t>
              </a:r>
            </a:p>
          </p:txBody>
        </p:sp>
        <p:sp>
          <p:nvSpPr>
            <p:cNvPr id="53" name="TextBox 52">
              <a:extLst>
                <a:ext uri="{FF2B5EF4-FFF2-40B4-BE49-F238E27FC236}">
                  <a16:creationId xmlns:a16="http://schemas.microsoft.com/office/drawing/2014/main" id="{4ADD6BC8-8C84-6B45-BC46-5ADFBCB4D5B7}"/>
                </a:ext>
              </a:extLst>
            </p:cNvPr>
            <p:cNvSpPr txBox="1"/>
            <p:nvPr/>
          </p:nvSpPr>
          <p:spPr>
            <a:xfrm>
              <a:off x="7745669" y="4988698"/>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00</a:t>
              </a:r>
            </a:p>
          </p:txBody>
        </p:sp>
        <p:sp>
          <p:nvSpPr>
            <p:cNvPr id="54" name="TextBox 53">
              <a:extLst>
                <a:ext uri="{FF2B5EF4-FFF2-40B4-BE49-F238E27FC236}">
                  <a16:creationId xmlns:a16="http://schemas.microsoft.com/office/drawing/2014/main" id="{9ADEC4FC-631C-D544-972A-ACC84B716A86}"/>
                </a:ext>
              </a:extLst>
            </p:cNvPr>
            <p:cNvSpPr txBox="1"/>
            <p:nvPr/>
          </p:nvSpPr>
          <p:spPr>
            <a:xfrm>
              <a:off x="7718801" y="4583638"/>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01</a:t>
              </a:r>
            </a:p>
          </p:txBody>
        </p:sp>
        <p:sp>
          <p:nvSpPr>
            <p:cNvPr id="55" name="TextBox 54">
              <a:extLst>
                <a:ext uri="{FF2B5EF4-FFF2-40B4-BE49-F238E27FC236}">
                  <a16:creationId xmlns:a16="http://schemas.microsoft.com/office/drawing/2014/main" id="{4FE59117-FA67-5B4F-B908-764A735095B3}"/>
                </a:ext>
              </a:extLst>
            </p:cNvPr>
            <p:cNvSpPr txBox="1"/>
            <p:nvPr/>
          </p:nvSpPr>
          <p:spPr>
            <a:xfrm>
              <a:off x="7718801" y="4119070"/>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10</a:t>
              </a:r>
            </a:p>
          </p:txBody>
        </p:sp>
        <p:sp>
          <p:nvSpPr>
            <p:cNvPr id="56" name="TextBox 55">
              <a:extLst>
                <a:ext uri="{FF2B5EF4-FFF2-40B4-BE49-F238E27FC236}">
                  <a16:creationId xmlns:a16="http://schemas.microsoft.com/office/drawing/2014/main" id="{5009CC70-E0BC-064F-9F43-C5FFE606D417}"/>
                </a:ext>
              </a:extLst>
            </p:cNvPr>
            <p:cNvSpPr txBox="1"/>
            <p:nvPr/>
          </p:nvSpPr>
          <p:spPr>
            <a:xfrm>
              <a:off x="7740660" y="3642251"/>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11</a:t>
              </a:r>
            </a:p>
          </p:txBody>
        </p:sp>
        <p:sp>
          <p:nvSpPr>
            <p:cNvPr id="58" name="TextBox 57">
              <a:extLst>
                <a:ext uri="{FF2B5EF4-FFF2-40B4-BE49-F238E27FC236}">
                  <a16:creationId xmlns:a16="http://schemas.microsoft.com/office/drawing/2014/main" id="{47119068-BB98-7645-AD41-D8C4D353423B}"/>
                </a:ext>
              </a:extLst>
            </p:cNvPr>
            <p:cNvSpPr txBox="1"/>
            <p:nvPr/>
          </p:nvSpPr>
          <p:spPr>
            <a:xfrm>
              <a:off x="9617619" y="2075502"/>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00</a:t>
              </a:r>
            </a:p>
          </p:txBody>
        </p:sp>
        <p:sp>
          <p:nvSpPr>
            <p:cNvPr id="6" name="Left Brace 5">
              <a:extLst>
                <a:ext uri="{FF2B5EF4-FFF2-40B4-BE49-F238E27FC236}">
                  <a16:creationId xmlns:a16="http://schemas.microsoft.com/office/drawing/2014/main" id="{34C278A6-500D-644F-962D-A33E19BC4A6D}"/>
                </a:ext>
              </a:extLst>
            </p:cNvPr>
            <p:cNvSpPr/>
            <p:nvPr/>
          </p:nvSpPr>
          <p:spPr>
            <a:xfrm rot="5400000">
              <a:off x="10035116" y="2144322"/>
              <a:ext cx="455272" cy="936928"/>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5" name="TextBox 14">
              <a:extLst>
                <a:ext uri="{FF2B5EF4-FFF2-40B4-BE49-F238E27FC236}">
                  <a16:creationId xmlns:a16="http://schemas.microsoft.com/office/drawing/2014/main" id="{E789D5B6-C772-4E40-998E-0705A8AD62C1}"/>
                </a:ext>
              </a:extLst>
            </p:cNvPr>
            <p:cNvSpPr txBox="1"/>
            <p:nvPr/>
          </p:nvSpPr>
          <p:spPr>
            <a:xfrm>
              <a:off x="7680643" y="5327200"/>
              <a:ext cx="3477234" cy="369332"/>
            </a:xfrm>
            <a:prstGeom prst="rect">
              <a:avLst/>
            </a:prstGeom>
            <a:noFill/>
          </p:spPr>
          <p:txBody>
            <a:bodyPr wrap="none" rtlCol="0">
              <a:spAutoFit/>
            </a:bodyPr>
            <a:lstStyle/>
            <a:p>
              <a:r>
                <a:rPr lang="en-US" dirty="0">
                  <a:solidFill>
                    <a:srgbClr val="0070C0"/>
                  </a:solidFill>
                  <a:latin typeface="Consolas" panose="020B0609020204030204" pitchFamily="49" charset="0"/>
                  <a:cs typeface="Consolas" panose="020B0609020204030204" pitchFamily="49" charset="0"/>
                </a:rPr>
                <a:t>Byte Address          Byte</a:t>
              </a:r>
            </a:p>
          </p:txBody>
        </p:sp>
        <p:sp>
          <p:nvSpPr>
            <p:cNvPr id="16" name="TextBox 15">
              <a:extLst>
                <a:ext uri="{FF2B5EF4-FFF2-40B4-BE49-F238E27FC236}">
                  <a16:creationId xmlns:a16="http://schemas.microsoft.com/office/drawing/2014/main" id="{83A32920-E0A8-CF47-B204-C7D1AC9A4175}"/>
                </a:ext>
              </a:extLst>
            </p:cNvPr>
            <p:cNvSpPr txBox="1"/>
            <p:nvPr/>
          </p:nvSpPr>
          <p:spPr>
            <a:xfrm>
              <a:off x="7740660" y="1435992"/>
              <a:ext cx="3306166" cy="400110"/>
            </a:xfrm>
            <a:prstGeom prst="rect">
              <a:avLst/>
            </a:prstGeom>
            <a:solidFill>
              <a:schemeClr val="bg1"/>
            </a:solidFill>
            <a:ln>
              <a:solidFill>
                <a:schemeClr val="accent1"/>
              </a:solidFill>
            </a:ln>
          </p:spPr>
          <p:txBody>
            <a:bodyPr wrap="square" rtlCol="0">
              <a:spAutoFit/>
            </a:bodyPr>
            <a:lstStyle/>
            <a:p>
              <a:r>
                <a:rPr lang="en-US" sz="2000" dirty="0">
                  <a:solidFill>
                    <a:srgbClr val="F3753F"/>
                  </a:solidFill>
                  <a:latin typeface="Consolas" panose="020B0609020204030204" pitchFamily="49" charset="0"/>
                  <a:cs typeface="Consolas" panose="020B0609020204030204" pitchFamily="49" charset="0"/>
                </a:rPr>
                <a:t>.align 2 </a:t>
              </a:r>
              <a:r>
                <a:rPr lang="en-US" sz="2000" dirty="0">
                  <a:solidFill>
                    <a:srgbClr val="0070C0"/>
                  </a:solidFill>
                  <a:latin typeface="Consolas" panose="020B0609020204030204" pitchFamily="49" charset="0"/>
                  <a:cs typeface="Consolas" panose="020B0609020204030204" pitchFamily="49" charset="0"/>
                </a:rPr>
                <a:t>word aligned</a:t>
              </a:r>
            </a:p>
          </p:txBody>
        </p:sp>
        <p:sp>
          <p:nvSpPr>
            <p:cNvPr id="7" name="U-Turn Arrow 6">
              <a:extLst>
                <a:ext uri="{FF2B5EF4-FFF2-40B4-BE49-F238E27FC236}">
                  <a16:creationId xmlns:a16="http://schemas.microsoft.com/office/drawing/2014/main" id="{176C1F76-99B2-5C71-CBE0-729396194E0E}"/>
                </a:ext>
              </a:extLst>
            </p:cNvPr>
            <p:cNvSpPr/>
            <p:nvPr/>
          </p:nvSpPr>
          <p:spPr>
            <a:xfrm rot="16200000" flipH="1" flipV="1">
              <a:off x="9817421" y="3916905"/>
              <a:ext cx="2202608" cy="309222"/>
            </a:xfrm>
            <a:prstGeom prst="uturnArrow">
              <a:avLst>
                <a:gd name="adj1" fmla="val 7997"/>
                <a:gd name="adj2" fmla="val 11717"/>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19" name="Down Arrow 18">
              <a:extLst>
                <a:ext uri="{FF2B5EF4-FFF2-40B4-BE49-F238E27FC236}">
                  <a16:creationId xmlns:a16="http://schemas.microsoft.com/office/drawing/2014/main" id="{08CFFA3C-DA92-6B1C-B804-C24DD2F0D89A}"/>
                </a:ext>
              </a:extLst>
            </p:cNvPr>
            <p:cNvSpPr/>
            <p:nvPr/>
          </p:nvSpPr>
          <p:spPr>
            <a:xfrm>
              <a:off x="10568823" y="1825056"/>
              <a:ext cx="141267" cy="3082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nvGrpSpPr>
          <p:cNvPr id="18" name="Group 17">
            <a:extLst>
              <a:ext uri="{FF2B5EF4-FFF2-40B4-BE49-F238E27FC236}">
                <a16:creationId xmlns:a16="http://schemas.microsoft.com/office/drawing/2014/main" id="{7E460365-F5A6-3BC6-2E75-0520B1E8AEB9}"/>
              </a:ext>
            </a:extLst>
          </p:cNvPr>
          <p:cNvGrpSpPr/>
          <p:nvPr/>
        </p:nvGrpSpPr>
        <p:grpSpPr>
          <a:xfrm>
            <a:off x="7319883" y="1662744"/>
            <a:ext cx="3742224" cy="312089"/>
            <a:chOff x="1529555" y="4390350"/>
            <a:chExt cx="3742224" cy="312089"/>
          </a:xfrm>
        </p:grpSpPr>
        <p:sp>
          <p:nvSpPr>
            <p:cNvPr id="29" name="Rectangle 28">
              <a:extLst>
                <a:ext uri="{FF2B5EF4-FFF2-40B4-BE49-F238E27FC236}">
                  <a16:creationId xmlns:a16="http://schemas.microsoft.com/office/drawing/2014/main" id="{5A6A5244-1FD8-D943-86C0-75EEC8A8F1E8}"/>
                </a:ext>
              </a:extLst>
            </p:cNvPr>
            <p:cNvSpPr/>
            <p:nvPr/>
          </p:nvSpPr>
          <p:spPr>
            <a:xfrm>
              <a:off x="1529555" y="4390352"/>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sp>
          <p:nvSpPr>
            <p:cNvPr id="30" name="Rectangle 29">
              <a:extLst>
                <a:ext uri="{FF2B5EF4-FFF2-40B4-BE49-F238E27FC236}">
                  <a16:creationId xmlns:a16="http://schemas.microsoft.com/office/drawing/2014/main" id="{D16536C6-B865-D34F-B72E-DFA29980D737}"/>
                </a:ext>
              </a:extLst>
            </p:cNvPr>
            <p:cNvSpPr/>
            <p:nvPr/>
          </p:nvSpPr>
          <p:spPr>
            <a:xfrm>
              <a:off x="2465111" y="4390351"/>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31" name="Rectangle 30">
              <a:extLst>
                <a:ext uri="{FF2B5EF4-FFF2-40B4-BE49-F238E27FC236}">
                  <a16:creationId xmlns:a16="http://schemas.microsoft.com/office/drawing/2014/main" id="{C09931A3-6536-D84A-AC12-9794312B79AC}"/>
                </a:ext>
              </a:extLst>
            </p:cNvPr>
            <p:cNvSpPr/>
            <p:nvPr/>
          </p:nvSpPr>
          <p:spPr>
            <a:xfrm>
              <a:off x="3400667" y="4390351"/>
              <a:ext cx="93555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sp>
          <p:nvSpPr>
            <p:cNvPr id="32" name="Rectangle 31">
              <a:extLst>
                <a:ext uri="{FF2B5EF4-FFF2-40B4-BE49-F238E27FC236}">
                  <a16:creationId xmlns:a16="http://schemas.microsoft.com/office/drawing/2014/main" id="{9702B468-E8A9-4D43-85B2-75627B10AFFD}"/>
                </a:ext>
              </a:extLst>
            </p:cNvPr>
            <p:cNvSpPr/>
            <p:nvPr/>
          </p:nvSpPr>
          <p:spPr>
            <a:xfrm>
              <a:off x="4336223" y="4390350"/>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grpSp>
      <p:grpSp>
        <p:nvGrpSpPr>
          <p:cNvPr id="60" name="Group 59">
            <a:extLst>
              <a:ext uri="{FF2B5EF4-FFF2-40B4-BE49-F238E27FC236}">
                <a16:creationId xmlns:a16="http://schemas.microsoft.com/office/drawing/2014/main" id="{948BD283-64AE-AD18-8981-50055BEC7D48}"/>
              </a:ext>
            </a:extLst>
          </p:cNvPr>
          <p:cNvGrpSpPr/>
          <p:nvPr/>
        </p:nvGrpSpPr>
        <p:grpSpPr>
          <a:xfrm>
            <a:off x="6649916" y="2659821"/>
            <a:ext cx="4681824" cy="1846837"/>
            <a:chOff x="841638" y="2757831"/>
            <a:chExt cx="4681824" cy="1846837"/>
          </a:xfrm>
        </p:grpSpPr>
        <p:sp>
          <p:nvSpPr>
            <p:cNvPr id="65" name="Rectangle 64">
              <a:extLst>
                <a:ext uri="{FF2B5EF4-FFF2-40B4-BE49-F238E27FC236}">
                  <a16:creationId xmlns:a16="http://schemas.microsoft.com/office/drawing/2014/main" id="{D443821E-D01D-2647-ADA8-45664A18C90D}"/>
                </a:ext>
              </a:extLst>
            </p:cNvPr>
            <p:cNvSpPr/>
            <p:nvPr/>
          </p:nvSpPr>
          <p:spPr>
            <a:xfrm>
              <a:off x="841638" y="2790596"/>
              <a:ext cx="4681824" cy="181407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3" name="Rectangle 22">
              <a:extLst>
                <a:ext uri="{FF2B5EF4-FFF2-40B4-BE49-F238E27FC236}">
                  <a16:creationId xmlns:a16="http://schemas.microsoft.com/office/drawing/2014/main" id="{A61680BE-D3CE-2B49-9E8B-B27259443C29}"/>
                </a:ext>
              </a:extLst>
            </p:cNvPr>
            <p:cNvSpPr/>
            <p:nvPr/>
          </p:nvSpPr>
          <p:spPr>
            <a:xfrm>
              <a:off x="1557114" y="377779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4" name="Rectangle 23">
              <a:extLst>
                <a:ext uri="{FF2B5EF4-FFF2-40B4-BE49-F238E27FC236}">
                  <a16:creationId xmlns:a16="http://schemas.microsoft.com/office/drawing/2014/main" id="{29E1268E-1D89-504C-93BA-B8A6C1373E4A}"/>
                </a:ext>
              </a:extLst>
            </p:cNvPr>
            <p:cNvSpPr/>
            <p:nvPr/>
          </p:nvSpPr>
          <p:spPr>
            <a:xfrm>
              <a:off x="2492670" y="377779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7" name="TextBox 26">
              <a:extLst>
                <a:ext uri="{FF2B5EF4-FFF2-40B4-BE49-F238E27FC236}">
                  <a16:creationId xmlns:a16="http://schemas.microsoft.com/office/drawing/2014/main" id="{D70656FD-C8A5-0F42-93B8-B693B594E339}"/>
                </a:ext>
              </a:extLst>
            </p:cNvPr>
            <p:cNvSpPr txBox="1"/>
            <p:nvPr/>
          </p:nvSpPr>
          <p:spPr>
            <a:xfrm>
              <a:off x="5142885" y="4089882"/>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8" name="TextBox 27">
              <a:extLst>
                <a:ext uri="{FF2B5EF4-FFF2-40B4-BE49-F238E27FC236}">
                  <a16:creationId xmlns:a16="http://schemas.microsoft.com/office/drawing/2014/main" id="{7F36BA34-F40F-5540-B38F-8820AB4178F0}"/>
                </a:ext>
              </a:extLst>
            </p:cNvPr>
            <p:cNvSpPr txBox="1"/>
            <p:nvPr/>
          </p:nvSpPr>
          <p:spPr>
            <a:xfrm>
              <a:off x="1475271" y="4089882"/>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8" name="TextBox 37">
              <a:extLst>
                <a:ext uri="{FF2B5EF4-FFF2-40B4-BE49-F238E27FC236}">
                  <a16:creationId xmlns:a16="http://schemas.microsoft.com/office/drawing/2014/main" id="{28F096F9-1A86-B348-A802-70183948E693}"/>
                </a:ext>
              </a:extLst>
            </p:cNvPr>
            <p:cNvSpPr txBox="1"/>
            <p:nvPr/>
          </p:nvSpPr>
          <p:spPr>
            <a:xfrm>
              <a:off x="955819" y="3703007"/>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sp>
          <p:nvSpPr>
            <p:cNvPr id="44" name="TextBox 43">
              <a:extLst>
                <a:ext uri="{FF2B5EF4-FFF2-40B4-BE49-F238E27FC236}">
                  <a16:creationId xmlns:a16="http://schemas.microsoft.com/office/drawing/2014/main" id="{7774B336-9A32-724C-A5F5-DEC0144CCC0A}"/>
                </a:ext>
              </a:extLst>
            </p:cNvPr>
            <p:cNvSpPr txBox="1"/>
            <p:nvPr/>
          </p:nvSpPr>
          <p:spPr>
            <a:xfrm>
              <a:off x="1820843" y="2757831"/>
              <a:ext cx="2733441"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halfword</a:t>
              </a:r>
            </a:p>
          </p:txBody>
        </p:sp>
        <p:sp>
          <p:nvSpPr>
            <p:cNvPr id="45" name="TextBox 44">
              <a:extLst>
                <a:ext uri="{FF2B5EF4-FFF2-40B4-BE49-F238E27FC236}">
                  <a16:creationId xmlns:a16="http://schemas.microsoft.com/office/drawing/2014/main" id="{76B7EFC7-D1D0-A44D-8EEC-EF66E12789BE}"/>
                </a:ext>
              </a:extLst>
            </p:cNvPr>
            <p:cNvSpPr txBox="1"/>
            <p:nvPr/>
          </p:nvSpPr>
          <p:spPr>
            <a:xfrm>
              <a:off x="1739103" y="3114503"/>
              <a:ext cx="2563522" cy="461665"/>
            </a:xfrm>
            <a:prstGeom prst="rect">
              <a:avLst/>
            </a:prstGeom>
            <a:noFill/>
          </p:spPr>
          <p:txBody>
            <a:bodyPr wrap="none" rtlCol="0">
              <a:spAutoFit/>
            </a:bodyPr>
            <a:lstStyle/>
            <a:p>
              <a:r>
                <a:rPr lang="en-US" sz="2400" b="1" dirty="0" err="1">
                  <a:solidFill>
                    <a:schemeClr val="tx2"/>
                  </a:solidFill>
                  <a:latin typeface="Consolas" panose="020B0609020204030204" pitchFamily="49" charset="0"/>
                  <a:cs typeface="Consolas" panose="020B0609020204030204" pitchFamily="49" charset="0"/>
                </a:rPr>
                <a:t>ldrh</a:t>
              </a:r>
              <a:r>
                <a:rPr lang="en-US" sz="2400" b="1" dirty="0">
                  <a:solidFill>
                    <a:schemeClr val="tx2"/>
                  </a:solidFill>
                  <a:latin typeface="Consolas" panose="020B0609020204030204" pitchFamily="49" charset="0"/>
                  <a:cs typeface="Consolas" panose="020B0609020204030204" pitchFamily="49" charset="0"/>
                </a:rPr>
                <a:t>  r1, [r0]</a:t>
              </a:r>
            </a:p>
          </p:txBody>
        </p:sp>
        <p:sp>
          <p:nvSpPr>
            <p:cNvPr id="82" name="Rectangle 81">
              <a:extLst>
                <a:ext uri="{FF2B5EF4-FFF2-40B4-BE49-F238E27FC236}">
                  <a16:creationId xmlns:a16="http://schemas.microsoft.com/office/drawing/2014/main" id="{222DE5FD-66DF-B593-CB0A-2E2AF9C25A1A}"/>
                </a:ext>
              </a:extLst>
            </p:cNvPr>
            <p:cNvSpPr/>
            <p:nvPr/>
          </p:nvSpPr>
          <p:spPr>
            <a:xfrm>
              <a:off x="3428225" y="377779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83" name="Rectangle 82">
              <a:extLst>
                <a:ext uri="{FF2B5EF4-FFF2-40B4-BE49-F238E27FC236}">
                  <a16:creationId xmlns:a16="http://schemas.microsoft.com/office/drawing/2014/main" id="{B8D9A6B2-BBC9-9F73-A827-A749AFA35D32}"/>
                </a:ext>
              </a:extLst>
            </p:cNvPr>
            <p:cNvSpPr/>
            <p:nvPr/>
          </p:nvSpPr>
          <p:spPr>
            <a:xfrm>
              <a:off x="4367246" y="377779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grpSp>
      <p:grpSp>
        <p:nvGrpSpPr>
          <p:cNvPr id="20" name="Group 19">
            <a:extLst>
              <a:ext uri="{FF2B5EF4-FFF2-40B4-BE49-F238E27FC236}">
                <a16:creationId xmlns:a16="http://schemas.microsoft.com/office/drawing/2014/main" id="{F9EA6875-517D-8DB3-21AA-7AFA6B393AD0}"/>
              </a:ext>
            </a:extLst>
          </p:cNvPr>
          <p:cNvGrpSpPr/>
          <p:nvPr/>
        </p:nvGrpSpPr>
        <p:grpSpPr>
          <a:xfrm>
            <a:off x="9249990" y="3680742"/>
            <a:ext cx="1871112" cy="312088"/>
            <a:chOff x="6589651" y="6203536"/>
            <a:chExt cx="1871112" cy="312088"/>
          </a:xfrm>
        </p:grpSpPr>
        <p:sp>
          <p:nvSpPr>
            <p:cNvPr id="25" name="Rectangle 24">
              <a:extLst>
                <a:ext uri="{FF2B5EF4-FFF2-40B4-BE49-F238E27FC236}">
                  <a16:creationId xmlns:a16="http://schemas.microsoft.com/office/drawing/2014/main" id="{90BE8D4A-36B6-F846-9925-57AD8549EE42}"/>
                </a:ext>
              </a:extLst>
            </p:cNvPr>
            <p:cNvSpPr/>
            <p:nvPr/>
          </p:nvSpPr>
          <p:spPr>
            <a:xfrm>
              <a:off x="6589651" y="6203537"/>
              <a:ext cx="93555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sp>
          <p:nvSpPr>
            <p:cNvPr id="26" name="Rectangle 25">
              <a:extLst>
                <a:ext uri="{FF2B5EF4-FFF2-40B4-BE49-F238E27FC236}">
                  <a16:creationId xmlns:a16="http://schemas.microsoft.com/office/drawing/2014/main" id="{21F64F52-A291-104A-9241-DC8705735729}"/>
                </a:ext>
              </a:extLst>
            </p:cNvPr>
            <p:cNvSpPr/>
            <p:nvPr/>
          </p:nvSpPr>
          <p:spPr>
            <a:xfrm>
              <a:off x="7525207" y="6203536"/>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grpSp>
      <p:grpSp>
        <p:nvGrpSpPr>
          <p:cNvPr id="59" name="Group 58">
            <a:extLst>
              <a:ext uri="{FF2B5EF4-FFF2-40B4-BE49-F238E27FC236}">
                <a16:creationId xmlns:a16="http://schemas.microsoft.com/office/drawing/2014/main" id="{631CB574-A7EB-6B66-DA71-9276587C5F40}"/>
              </a:ext>
            </a:extLst>
          </p:cNvPr>
          <p:cNvGrpSpPr/>
          <p:nvPr/>
        </p:nvGrpSpPr>
        <p:grpSpPr>
          <a:xfrm>
            <a:off x="7376562" y="4001657"/>
            <a:ext cx="3143277" cy="567247"/>
            <a:chOff x="1583488" y="4082315"/>
            <a:chExt cx="3143277" cy="567247"/>
          </a:xfrm>
        </p:grpSpPr>
        <p:sp>
          <p:nvSpPr>
            <p:cNvPr id="80" name="TextBox 79">
              <a:extLst>
                <a:ext uri="{FF2B5EF4-FFF2-40B4-BE49-F238E27FC236}">
                  <a16:creationId xmlns:a16="http://schemas.microsoft.com/office/drawing/2014/main" id="{06D3B7C8-7126-ECD9-C90A-8C9BD210CF20}"/>
                </a:ext>
              </a:extLst>
            </p:cNvPr>
            <p:cNvSpPr txBox="1"/>
            <p:nvPr/>
          </p:nvSpPr>
          <p:spPr>
            <a:xfrm>
              <a:off x="1882717" y="4280230"/>
              <a:ext cx="2844048" cy="369332"/>
            </a:xfrm>
            <a:prstGeom prst="rect">
              <a:avLst/>
            </a:prstGeom>
            <a:noFill/>
          </p:spPr>
          <p:txBody>
            <a:bodyPr wrap="none" rtlCol="0">
              <a:spAutoFit/>
            </a:bodyPr>
            <a:lstStyle/>
            <a:p>
              <a:r>
                <a:rPr lang="en-US" dirty="0">
                  <a:solidFill>
                    <a:schemeClr val="accent1"/>
                  </a:solidFill>
                  <a:latin typeface="Consolas" panose="020B0609020204030204" pitchFamily="49" charset="0"/>
                  <a:cs typeface="Consolas" panose="020B0609020204030204" pitchFamily="49" charset="0"/>
                </a:rPr>
                <a:t>observe the zero fill</a:t>
              </a:r>
            </a:p>
          </p:txBody>
        </p:sp>
        <p:sp>
          <p:nvSpPr>
            <p:cNvPr id="81" name="Right Brace 80">
              <a:extLst>
                <a:ext uri="{FF2B5EF4-FFF2-40B4-BE49-F238E27FC236}">
                  <a16:creationId xmlns:a16="http://schemas.microsoft.com/office/drawing/2014/main" id="{19B9425E-988C-8456-7F29-999E39AB8CA1}"/>
                </a:ext>
              </a:extLst>
            </p:cNvPr>
            <p:cNvSpPr/>
            <p:nvPr/>
          </p:nvSpPr>
          <p:spPr>
            <a:xfrm rot="5400000">
              <a:off x="2381362" y="3284441"/>
              <a:ext cx="248989" cy="1844737"/>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84" name="Rectangle 83">
            <a:extLst>
              <a:ext uri="{FF2B5EF4-FFF2-40B4-BE49-F238E27FC236}">
                <a16:creationId xmlns:a16="http://schemas.microsoft.com/office/drawing/2014/main" id="{317B904D-E1F0-401A-0FB8-79415DDA9DE1}"/>
              </a:ext>
            </a:extLst>
          </p:cNvPr>
          <p:cNvSpPr/>
          <p:nvPr/>
        </p:nvSpPr>
        <p:spPr>
          <a:xfrm>
            <a:off x="10125162" y="5580150"/>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spTree>
    <p:extLst>
      <p:ext uri="{BB962C8B-B14F-4D97-AF65-F5344CB8AC3E}">
        <p14:creationId xmlns:p14="http://schemas.microsoft.com/office/powerpoint/2010/main" val="3884330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84"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32CE1C9D-8E24-A440-B90D-DB516A05D0E1}"/>
              </a:ext>
            </a:extLst>
          </p:cNvPr>
          <p:cNvSpPr/>
          <p:nvPr/>
        </p:nvSpPr>
        <p:spPr>
          <a:xfrm>
            <a:off x="6703104" y="683385"/>
            <a:ext cx="4681824" cy="169645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 name="Title 1">
            <a:extLst>
              <a:ext uri="{FF2B5EF4-FFF2-40B4-BE49-F238E27FC236}">
                <a16:creationId xmlns:a16="http://schemas.microsoft.com/office/drawing/2014/main" id="{3181CF57-2273-8E45-8B5B-865DD5C7E0FD}"/>
              </a:ext>
            </a:extLst>
          </p:cNvPr>
          <p:cNvSpPr>
            <a:spLocks noGrp="1"/>
          </p:cNvSpPr>
          <p:nvPr>
            <p:ph type="title"/>
          </p:nvPr>
        </p:nvSpPr>
        <p:spPr>
          <a:xfrm>
            <a:off x="560977" y="117918"/>
            <a:ext cx="10515600" cy="508350"/>
          </a:xfrm>
        </p:spPr>
        <p:txBody>
          <a:bodyPr/>
          <a:lstStyle/>
          <a:p>
            <a:r>
              <a:rPr lang="en-US" dirty="0"/>
              <a:t>Signed Load a Byte, Half-word, Word</a:t>
            </a:r>
          </a:p>
        </p:txBody>
      </p:sp>
      <p:grpSp>
        <p:nvGrpSpPr>
          <p:cNvPr id="61" name="Group 60">
            <a:extLst>
              <a:ext uri="{FF2B5EF4-FFF2-40B4-BE49-F238E27FC236}">
                <a16:creationId xmlns:a16="http://schemas.microsoft.com/office/drawing/2014/main" id="{11D66E6E-D726-F51B-2580-F3B8B6998568}"/>
              </a:ext>
            </a:extLst>
          </p:cNvPr>
          <p:cNvGrpSpPr/>
          <p:nvPr/>
        </p:nvGrpSpPr>
        <p:grpSpPr>
          <a:xfrm>
            <a:off x="6654527" y="4662757"/>
            <a:ext cx="4681824" cy="1899408"/>
            <a:chOff x="846249" y="4760767"/>
            <a:chExt cx="4681824" cy="1899408"/>
          </a:xfrm>
        </p:grpSpPr>
        <p:sp>
          <p:nvSpPr>
            <p:cNvPr id="17" name="Rectangle 16">
              <a:extLst>
                <a:ext uri="{FF2B5EF4-FFF2-40B4-BE49-F238E27FC236}">
                  <a16:creationId xmlns:a16="http://schemas.microsoft.com/office/drawing/2014/main" id="{619F8D4D-FDFB-CB41-8F17-484879593BA4}"/>
                </a:ext>
              </a:extLst>
            </p:cNvPr>
            <p:cNvSpPr/>
            <p:nvPr/>
          </p:nvSpPr>
          <p:spPr>
            <a:xfrm>
              <a:off x="846249" y="4846089"/>
              <a:ext cx="4681824" cy="181408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nvGrpSpPr>
            <p:cNvPr id="3" name="Group 2">
              <a:extLst>
                <a:ext uri="{FF2B5EF4-FFF2-40B4-BE49-F238E27FC236}">
                  <a16:creationId xmlns:a16="http://schemas.microsoft.com/office/drawing/2014/main" id="{A26D142A-4AA3-5542-8D7B-F9322AB71696}"/>
                </a:ext>
              </a:extLst>
            </p:cNvPr>
            <p:cNvGrpSpPr/>
            <p:nvPr/>
          </p:nvGrpSpPr>
          <p:grpSpPr>
            <a:xfrm>
              <a:off x="908502" y="4760767"/>
              <a:ext cx="4491138" cy="1709060"/>
              <a:chOff x="1136348" y="883369"/>
              <a:chExt cx="4491138" cy="1709060"/>
            </a:xfrm>
          </p:grpSpPr>
          <p:sp>
            <p:nvSpPr>
              <p:cNvPr id="8" name="Rectangle 7">
                <a:extLst>
                  <a:ext uri="{FF2B5EF4-FFF2-40B4-BE49-F238E27FC236}">
                    <a16:creationId xmlns:a16="http://schemas.microsoft.com/office/drawing/2014/main" id="{2C273ACE-8D48-6D4E-91E1-9DF6A5833FDA}"/>
                  </a:ext>
                </a:extLst>
              </p:cNvPr>
              <p:cNvSpPr/>
              <p:nvPr/>
            </p:nvSpPr>
            <p:spPr>
              <a:xfrm>
                <a:off x="1728809" y="18007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9" name="Rectangle 8">
                <a:extLst>
                  <a:ext uri="{FF2B5EF4-FFF2-40B4-BE49-F238E27FC236}">
                    <a16:creationId xmlns:a16="http://schemas.microsoft.com/office/drawing/2014/main" id="{5F29EAA2-6A45-1544-BF63-B90B679B3DAA}"/>
                  </a:ext>
                </a:extLst>
              </p:cNvPr>
              <p:cNvSpPr/>
              <p:nvPr/>
            </p:nvSpPr>
            <p:spPr>
              <a:xfrm>
                <a:off x="2664365"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10" name="Rectangle 9">
                <a:extLst>
                  <a:ext uri="{FF2B5EF4-FFF2-40B4-BE49-F238E27FC236}">
                    <a16:creationId xmlns:a16="http://schemas.microsoft.com/office/drawing/2014/main" id="{ADE8CBFA-8CCF-D04E-8CAF-47C510351CE2}"/>
                  </a:ext>
                </a:extLst>
              </p:cNvPr>
              <p:cNvSpPr/>
              <p:nvPr/>
            </p:nvSpPr>
            <p:spPr>
              <a:xfrm>
                <a:off x="3599921"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12" name="Rectangle 11">
                <a:extLst>
                  <a:ext uri="{FF2B5EF4-FFF2-40B4-BE49-F238E27FC236}">
                    <a16:creationId xmlns:a16="http://schemas.microsoft.com/office/drawing/2014/main" id="{F20CBF42-4373-F249-871B-07A0FB61DED3}"/>
                  </a:ext>
                </a:extLst>
              </p:cNvPr>
              <p:cNvSpPr/>
              <p:nvPr/>
            </p:nvSpPr>
            <p:spPr>
              <a:xfrm>
                <a:off x="4535477" y="1800763"/>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1" name="TextBox 20">
                <a:extLst>
                  <a:ext uri="{FF2B5EF4-FFF2-40B4-BE49-F238E27FC236}">
                    <a16:creationId xmlns:a16="http://schemas.microsoft.com/office/drawing/2014/main" id="{33C50DFB-1404-B343-8A71-F8B5F2F6F957}"/>
                  </a:ext>
                </a:extLst>
              </p:cNvPr>
              <p:cNvSpPr txBox="1"/>
              <p:nvPr/>
            </p:nvSpPr>
            <p:spPr>
              <a:xfrm>
                <a:off x="5314580" y="2112850"/>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2" name="TextBox 21">
                <a:extLst>
                  <a:ext uri="{FF2B5EF4-FFF2-40B4-BE49-F238E27FC236}">
                    <a16:creationId xmlns:a16="http://schemas.microsoft.com/office/drawing/2014/main" id="{A9B1A7BE-CD04-5346-BDDB-9F14BD7C5AC1}"/>
                  </a:ext>
                </a:extLst>
              </p:cNvPr>
              <p:cNvSpPr txBox="1"/>
              <p:nvPr/>
            </p:nvSpPr>
            <p:spPr>
              <a:xfrm>
                <a:off x="1609120" y="2223097"/>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5" name="TextBox 34">
                <a:extLst>
                  <a:ext uri="{FF2B5EF4-FFF2-40B4-BE49-F238E27FC236}">
                    <a16:creationId xmlns:a16="http://schemas.microsoft.com/office/drawing/2014/main" id="{9D6BD70D-F47B-2A49-B97D-06289261CFA1}"/>
                  </a:ext>
                </a:extLst>
              </p:cNvPr>
              <p:cNvSpPr txBox="1"/>
              <p:nvPr/>
            </p:nvSpPr>
            <p:spPr>
              <a:xfrm>
                <a:off x="2508736" y="883369"/>
                <a:ext cx="2053767"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byte</a:t>
                </a:r>
              </a:p>
            </p:txBody>
          </p:sp>
          <p:sp>
            <p:nvSpPr>
              <p:cNvPr id="36" name="TextBox 35">
                <a:extLst>
                  <a:ext uri="{FF2B5EF4-FFF2-40B4-BE49-F238E27FC236}">
                    <a16:creationId xmlns:a16="http://schemas.microsoft.com/office/drawing/2014/main" id="{B4F5D085-7CAA-6F4C-968C-C12E2E386EAF}"/>
                  </a:ext>
                </a:extLst>
              </p:cNvPr>
              <p:cNvSpPr txBox="1"/>
              <p:nvPr/>
            </p:nvSpPr>
            <p:spPr>
              <a:xfrm>
                <a:off x="2181823" y="1218331"/>
                <a:ext cx="2733441"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ldrsb</a:t>
                </a:r>
                <a:r>
                  <a:rPr lang="en-US" sz="2400" dirty="0">
                    <a:solidFill>
                      <a:schemeClr val="tx2"/>
                    </a:solidFill>
                    <a:latin typeface="Consolas" panose="020B0609020204030204" pitchFamily="49" charset="0"/>
                    <a:cs typeface="Consolas" panose="020B0609020204030204" pitchFamily="49" charset="0"/>
                  </a:rPr>
                  <a:t>  r1, [r0]</a:t>
                </a:r>
              </a:p>
            </p:txBody>
          </p:sp>
          <p:sp>
            <p:nvSpPr>
              <p:cNvPr id="37" name="TextBox 36">
                <a:extLst>
                  <a:ext uri="{FF2B5EF4-FFF2-40B4-BE49-F238E27FC236}">
                    <a16:creationId xmlns:a16="http://schemas.microsoft.com/office/drawing/2014/main" id="{9127BB2D-AA62-5F44-AFE1-580E3CF2472A}"/>
                  </a:ext>
                </a:extLst>
              </p:cNvPr>
              <p:cNvSpPr txBox="1"/>
              <p:nvPr/>
            </p:nvSpPr>
            <p:spPr>
              <a:xfrm>
                <a:off x="1136348" y="1728860"/>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grpSp>
      </p:grpSp>
      <p:sp>
        <p:nvSpPr>
          <p:cNvPr id="33" name="TextBox 32">
            <a:extLst>
              <a:ext uri="{FF2B5EF4-FFF2-40B4-BE49-F238E27FC236}">
                <a16:creationId xmlns:a16="http://schemas.microsoft.com/office/drawing/2014/main" id="{0C64D89D-143F-2D43-BBC7-687A0CBB1C90}"/>
              </a:ext>
            </a:extLst>
          </p:cNvPr>
          <p:cNvSpPr txBox="1"/>
          <p:nvPr/>
        </p:nvSpPr>
        <p:spPr>
          <a:xfrm>
            <a:off x="10908777" y="1987064"/>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34" name="TextBox 33">
            <a:extLst>
              <a:ext uri="{FF2B5EF4-FFF2-40B4-BE49-F238E27FC236}">
                <a16:creationId xmlns:a16="http://schemas.microsoft.com/office/drawing/2014/main" id="{6DE48378-E8E3-6148-ACEF-1BEE0DC1228C}"/>
              </a:ext>
            </a:extLst>
          </p:cNvPr>
          <p:cNvSpPr txBox="1"/>
          <p:nvPr/>
        </p:nvSpPr>
        <p:spPr>
          <a:xfrm>
            <a:off x="7241163" y="1987064"/>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9" name="TextBox 38">
            <a:extLst>
              <a:ext uri="{FF2B5EF4-FFF2-40B4-BE49-F238E27FC236}">
                <a16:creationId xmlns:a16="http://schemas.microsoft.com/office/drawing/2014/main" id="{17960FD9-637D-E944-AE43-AB30AD1E2932}"/>
              </a:ext>
            </a:extLst>
          </p:cNvPr>
          <p:cNvSpPr txBox="1"/>
          <p:nvPr/>
        </p:nvSpPr>
        <p:spPr>
          <a:xfrm>
            <a:off x="6739858" y="1618624"/>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sp>
        <p:nvSpPr>
          <p:cNvPr id="46" name="TextBox 45">
            <a:extLst>
              <a:ext uri="{FF2B5EF4-FFF2-40B4-BE49-F238E27FC236}">
                <a16:creationId xmlns:a16="http://schemas.microsoft.com/office/drawing/2014/main" id="{C4403C3B-53C5-9F46-BB64-677475167970}"/>
              </a:ext>
            </a:extLst>
          </p:cNvPr>
          <p:cNvSpPr txBox="1"/>
          <p:nvPr/>
        </p:nvSpPr>
        <p:spPr>
          <a:xfrm>
            <a:off x="7169170" y="662881"/>
            <a:ext cx="4092787"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word (no change)</a:t>
            </a:r>
          </a:p>
        </p:txBody>
      </p:sp>
      <p:sp>
        <p:nvSpPr>
          <p:cNvPr id="47" name="TextBox 46">
            <a:extLst>
              <a:ext uri="{FF2B5EF4-FFF2-40B4-BE49-F238E27FC236}">
                <a16:creationId xmlns:a16="http://schemas.microsoft.com/office/drawing/2014/main" id="{A759F723-A864-034B-A478-F377DD0B6B5D}"/>
              </a:ext>
            </a:extLst>
          </p:cNvPr>
          <p:cNvSpPr txBox="1"/>
          <p:nvPr/>
        </p:nvSpPr>
        <p:spPr>
          <a:xfrm>
            <a:off x="7751936" y="970946"/>
            <a:ext cx="2408032"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a:t>
            </a:r>
            <a:r>
              <a:rPr lang="en-US" sz="2400" dirty="0">
                <a:solidFill>
                  <a:schemeClr val="tx2"/>
                </a:solidFill>
                <a:latin typeface="Consolas" panose="020B0609020204030204" pitchFamily="49" charset="0"/>
                <a:cs typeface="Consolas" panose="020B0609020204030204" pitchFamily="49" charset="0"/>
              </a:rPr>
              <a:t>  r1, [r0]</a:t>
            </a:r>
          </a:p>
        </p:txBody>
      </p:sp>
      <p:grpSp>
        <p:nvGrpSpPr>
          <p:cNvPr id="14" name="Group 13">
            <a:extLst>
              <a:ext uri="{FF2B5EF4-FFF2-40B4-BE49-F238E27FC236}">
                <a16:creationId xmlns:a16="http://schemas.microsoft.com/office/drawing/2014/main" id="{F1B03D94-2F34-6C44-A38C-525ACE8CB4D7}"/>
              </a:ext>
            </a:extLst>
          </p:cNvPr>
          <p:cNvGrpSpPr/>
          <p:nvPr/>
        </p:nvGrpSpPr>
        <p:grpSpPr>
          <a:xfrm>
            <a:off x="7319883" y="5867941"/>
            <a:ext cx="3413779" cy="651307"/>
            <a:chOff x="1763537" y="1916894"/>
            <a:chExt cx="3413779" cy="651307"/>
          </a:xfrm>
        </p:grpSpPr>
        <p:sp>
          <p:nvSpPr>
            <p:cNvPr id="11" name="TextBox 10">
              <a:extLst>
                <a:ext uri="{FF2B5EF4-FFF2-40B4-BE49-F238E27FC236}">
                  <a16:creationId xmlns:a16="http://schemas.microsoft.com/office/drawing/2014/main" id="{43A9E8E9-7D38-604E-A11B-388E8239CEFE}"/>
                </a:ext>
              </a:extLst>
            </p:cNvPr>
            <p:cNvSpPr txBox="1"/>
            <p:nvPr/>
          </p:nvSpPr>
          <p:spPr>
            <a:xfrm>
              <a:off x="2079993" y="2198869"/>
              <a:ext cx="3097323" cy="369332"/>
            </a:xfrm>
            <a:prstGeom prst="rect">
              <a:avLst/>
            </a:prstGeom>
            <a:noFill/>
          </p:spPr>
          <p:txBody>
            <a:bodyPr wrap="none" rtlCol="0">
              <a:spAutoFit/>
            </a:bodyPr>
            <a:lstStyle/>
            <a:p>
              <a:r>
                <a:rPr lang="en-US" dirty="0">
                  <a:solidFill>
                    <a:schemeClr val="accent1"/>
                  </a:solidFill>
                  <a:latin typeface="Consolas" panose="020B0609020204030204" pitchFamily="49" charset="0"/>
                  <a:cs typeface="Consolas" panose="020B0609020204030204" pitchFamily="49" charset="0"/>
                </a:rPr>
                <a:t>observe the sign extend</a:t>
              </a:r>
            </a:p>
          </p:txBody>
        </p:sp>
        <p:sp>
          <p:nvSpPr>
            <p:cNvPr id="13" name="Right Brace 12">
              <a:extLst>
                <a:ext uri="{FF2B5EF4-FFF2-40B4-BE49-F238E27FC236}">
                  <a16:creationId xmlns:a16="http://schemas.microsoft.com/office/drawing/2014/main" id="{2C071F09-EBEB-544A-AA29-154F411C9E89}"/>
                </a:ext>
              </a:extLst>
            </p:cNvPr>
            <p:cNvSpPr/>
            <p:nvPr/>
          </p:nvSpPr>
          <p:spPr>
            <a:xfrm rot="5400000">
              <a:off x="3029112" y="651319"/>
              <a:ext cx="281974" cy="2813123"/>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74" name="TextBox 73">
            <a:extLst>
              <a:ext uri="{FF2B5EF4-FFF2-40B4-BE49-F238E27FC236}">
                <a16:creationId xmlns:a16="http://schemas.microsoft.com/office/drawing/2014/main" id="{E23DC7D9-D9D5-994B-8F6C-8948FCB0FFB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75" name="Group 74">
            <a:extLst>
              <a:ext uri="{FF2B5EF4-FFF2-40B4-BE49-F238E27FC236}">
                <a16:creationId xmlns:a16="http://schemas.microsoft.com/office/drawing/2014/main" id="{F8B28AEE-07E9-4DB3-D99A-327BEB8D1288}"/>
              </a:ext>
            </a:extLst>
          </p:cNvPr>
          <p:cNvGrpSpPr/>
          <p:nvPr/>
        </p:nvGrpSpPr>
        <p:grpSpPr>
          <a:xfrm>
            <a:off x="7304235" y="1662746"/>
            <a:ext cx="3742224" cy="312089"/>
            <a:chOff x="7586388" y="4813570"/>
            <a:chExt cx="3742224" cy="312089"/>
          </a:xfrm>
        </p:grpSpPr>
        <p:sp>
          <p:nvSpPr>
            <p:cNvPr id="76" name="Rectangle 75">
              <a:extLst>
                <a:ext uri="{FF2B5EF4-FFF2-40B4-BE49-F238E27FC236}">
                  <a16:creationId xmlns:a16="http://schemas.microsoft.com/office/drawing/2014/main" id="{184EB0CD-D607-0FA1-FDE0-4C7D5DCD65F0}"/>
                </a:ext>
              </a:extLst>
            </p:cNvPr>
            <p:cNvSpPr/>
            <p:nvPr/>
          </p:nvSpPr>
          <p:spPr>
            <a:xfrm>
              <a:off x="7586388" y="4813572"/>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0x0a</a:t>
              </a:r>
            </a:p>
          </p:txBody>
        </p:sp>
        <p:sp>
          <p:nvSpPr>
            <p:cNvPr id="77" name="Rectangle 76">
              <a:extLst>
                <a:ext uri="{FF2B5EF4-FFF2-40B4-BE49-F238E27FC236}">
                  <a16:creationId xmlns:a16="http://schemas.microsoft.com/office/drawing/2014/main" id="{A56D7918-E9F5-885C-E63B-DA15B59AB7F5}"/>
                </a:ext>
              </a:extLst>
            </p:cNvPr>
            <p:cNvSpPr/>
            <p:nvPr/>
          </p:nvSpPr>
          <p:spPr>
            <a:xfrm>
              <a:off x="8521944" y="481357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0x0b</a:t>
              </a:r>
            </a:p>
          </p:txBody>
        </p:sp>
        <p:sp>
          <p:nvSpPr>
            <p:cNvPr id="78" name="Rectangle 77">
              <a:extLst>
                <a:ext uri="{FF2B5EF4-FFF2-40B4-BE49-F238E27FC236}">
                  <a16:creationId xmlns:a16="http://schemas.microsoft.com/office/drawing/2014/main" id="{4F243C1C-B489-1C2D-374D-921D9B93BC28}"/>
                </a:ext>
              </a:extLst>
            </p:cNvPr>
            <p:cNvSpPr/>
            <p:nvPr/>
          </p:nvSpPr>
          <p:spPr>
            <a:xfrm>
              <a:off x="9457500" y="481357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0x0c</a:t>
              </a:r>
            </a:p>
          </p:txBody>
        </p:sp>
        <p:sp>
          <p:nvSpPr>
            <p:cNvPr id="79" name="Rectangle 78">
              <a:extLst>
                <a:ext uri="{FF2B5EF4-FFF2-40B4-BE49-F238E27FC236}">
                  <a16:creationId xmlns:a16="http://schemas.microsoft.com/office/drawing/2014/main" id="{DA242677-67ED-95EE-0BBA-B8BAAC7A8565}"/>
                </a:ext>
              </a:extLst>
            </p:cNvPr>
            <p:cNvSpPr/>
            <p:nvPr/>
          </p:nvSpPr>
          <p:spPr>
            <a:xfrm>
              <a:off x="10393056" y="481357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0x0d</a:t>
              </a:r>
            </a:p>
          </p:txBody>
        </p:sp>
      </p:grpSp>
      <p:grpSp>
        <p:nvGrpSpPr>
          <p:cNvPr id="62" name="Group 61">
            <a:extLst>
              <a:ext uri="{FF2B5EF4-FFF2-40B4-BE49-F238E27FC236}">
                <a16:creationId xmlns:a16="http://schemas.microsoft.com/office/drawing/2014/main" id="{EDE21371-64DD-43A7-AB45-129C84E5B1FA}"/>
              </a:ext>
            </a:extLst>
          </p:cNvPr>
          <p:cNvGrpSpPr/>
          <p:nvPr/>
        </p:nvGrpSpPr>
        <p:grpSpPr>
          <a:xfrm>
            <a:off x="652638" y="1253771"/>
            <a:ext cx="5151663" cy="4395591"/>
            <a:chOff x="6886560" y="1378372"/>
            <a:chExt cx="5151663" cy="4395591"/>
          </a:xfrm>
        </p:grpSpPr>
        <p:sp>
          <p:nvSpPr>
            <p:cNvPr id="67" name="Rectangle 66">
              <a:extLst>
                <a:ext uri="{FF2B5EF4-FFF2-40B4-BE49-F238E27FC236}">
                  <a16:creationId xmlns:a16="http://schemas.microsoft.com/office/drawing/2014/main" id="{43B766E2-F56A-9741-A383-18179B0A6B50}"/>
                </a:ext>
              </a:extLst>
            </p:cNvPr>
            <p:cNvSpPr/>
            <p:nvPr/>
          </p:nvSpPr>
          <p:spPr>
            <a:xfrm>
              <a:off x="6886560" y="1378372"/>
              <a:ext cx="5151663" cy="439559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0" name="Rectangle 39">
              <a:extLst>
                <a:ext uri="{FF2B5EF4-FFF2-40B4-BE49-F238E27FC236}">
                  <a16:creationId xmlns:a16="http://schemas.microsoft.com/office/drawing/2014/main" id="{18F3A247-2395-6944-9CBB-1F48EC367FD6}"/>
                </a:ext>
              </a:extLst>
            </p:cNvPr>
            <p:cNvSpPr/>
            <p:nvPr/>
          </p:nvSpPr>
          <p:spPr>
            <a:xfrm>
              <a:off x="9137883" y="4888416"/>
              <a:ext cx="1572207" cy="461664"/>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1</a:t>
              </a:r>
              <a:r>
                <a:rPr lang="en-US" sz="2000" dirty="0">
                  <a:solidFill>
                    <a:schemeClr val="accent6"/>
                  </a:solidFill>
                </a:rPr>
                <a:t>110 0001</a:t>
              </a:r>
            </a:p>
          </p:txBody>
        </p:sp>
        <p:sp>
          <p:nvSpPr>
            <p:cNvPr id="41" name="Rectangle 40">
              <a:extLst>
                <a:ext uri="{FF2B5EF4-FFF2-40B4-BE49-F238E27FC236}">
                  <a16:creationId xmlns:a16="http://schemas.microsoft.com/office/drawing/2014/main" id="{110BDD52-07CB-C14F-A634-C590835C07B9}"/>
                </a:ext>
              </a:extLst>
            </p:cNvPr>
            <p:cNvSpPr/>
            <p:nvPr/>
          </p:nvSpPr>
          <p:spPr>
            <a:xfrm>
              <a:off x="9137883" y="4426752"/>
              <a:ext cx="1572207" cy="461664"/>
            </a:xfrm>
            <a:prstGeom prst="rect">
              <a:avLst/>
            </a:prstGeom>
            <a:solidFill>
              <a:srgbClr val="92D050">
                <a:alpha val="40000"/>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1</a:t>
              </a:r>
              <a:r>
                <a:rPr lang="en-US" sz="2000" dirty="0">
                  <a:solidFill>
                    <a:schemeClr val="accent6"/>
                  </a:solidFill>
                </a:rPr>
                <a:t>110 0011</a:t>
              </a:r>
            </a:p>
          </p:txBody>
        </p:sp>
        <p:sp>
          <p:nvSpPr>
            <p:cNvPr id="42" name="Rectangle 41">
              <a:extLst>
                <a:ext uri="{FF2B5EF4-FFF2-40B4-BE49-F238E27FC236}">
                  <a16:creationId xmlns:a16="http://schemas.microsoft.com/office/drawing/2014/main" id="{5E93407A-9677-354F-8D8D-84C2ABEBBAF4}"/>
                </a:ext>
              </a:extLst>
            </p:cNvPr>
            <p:cNvSpPr/>
            <p:nvPr/>
          </p:nvSpPr>
          <p:spPr>
            <a:xfrm>
              <a:off x="9137883" y="3965088"/>
              <a:ext cx="1572207" cy="461664"/>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0x65</a:t>
              </a:r>
            </a:p>
          </p:txBody>
        </p:sp>
        <p:sp>
          <p:nvSpPr>
            <p:cNvPr id="43" name="Rectangle 42">
              <a:extLst>
                <a:ext uri="{FF2B5EF4-FFF2-40B4-BE49-F238E27FC236}">
                  <a16:creationId xmlns:a16="http://schemas.microsoft.com/office/drawing/2014/main" id="{E64B481D-ED78-FE47-8998-E49D3FB6E5B2}"/>
                </a:ext>
              </a:extLst>
            </p:cNvPr>
            <p:cNvSpPr/>
            <p:nvPr/>
          </p:nvSpPr>
          <p:spPr>
            <a:xfrm>
              <a:off x="9144338" y="3497134"/>
              <a:ext cx="1572207" cy="461664"/>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0x87</a:t>
              </a:r>
            </a:p>
          </p:txBody>
        </p:sp>
        <p:sp>
          <p:nvSpPr>
            <p:cNvPr id="48" name="Rectangle 47">
              <a:extLst>
                <a:ext uri="{FF2B5EF4-FFF2-40B4-BE49-F238E27FC236}">
                  <a16:creationId xmlns:a16="http://schemas.microsoft.com/office/drawing/2014/main" id="{CA897CB7-6820-2A40-99B8-D9C63FD6AF73}"/>
                </a:ext>
              </a:extLst>
            </p:cNvPr>
            <p:cNvSpPr/>
            <p:nvPr/>
          </p:nvSpPr>
          <p:spPr>
            <a:xfrm>
              <a:off x="6980527" y="281416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49" name="Rectangle 48">
              <a:extLst>
                <a:ext uri="{FF2B5EF4-FFF2-40B4-BE49-F238E27FC236}">
                  <a16:creationId xmlns:a16="http://schemas.microsoft.com/office/drawing/2014/main" id="{DF0DACDB-82DB-3B4E-8982-AF0223B3AB61}"/>
                </a:ext>
              </a:extLst>
            </p:cNvPr>
            <p:cNvSpPr/>
            <p:nvPr/>
          </p:nvSpPr>
          <p:spPr>
            <a:xfrm>
              <a:off x="7916083" y="281416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50" name="Rectangle 49">
              <a:extLst>
                <a:ext uri="{FF2B5EF4-FFF2-40B4-BE49-F238E27FC236}">
                  <a16:creationId xmlns:a16="http://schemas.microsoft.com/office/drawing/2014/main" id="{637ACC45-18AC-2049-9016-4C2B07D22A72}"/>
                </a:ext>
              </a:extLst>
            </p:cNvPr>
            <p:cNvSpPr/>
            <p:nvPr/>
          </p:nvSpPr>
          <p:spPr>
            <a:xfrm>
              <a:off x="8851639" y="281416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51" name="Rectangle 50">
              <a:extLst>
                <a:ext uri="{FF2B5EF4-FFF2-40B4-BE49-F238E27FC236}">
                  <a16:creationId xmlns:a16="http://schemas.microsoft.com/office/drawing/2014/main" id="{479681F4-D768-9E44-AF50-55EB1748B483}"/>
                </a:ext>
              </a:extLst>
            </p:cNvPr>
            <p:cNvSpPr/>
            <p:nvPr/>
          </p:nvSpPr>
          <p:spPr>
            <a:xfrm>
              <a:off x="9787195" y="281416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0x10</a:t>
              </a:r>
            </a:p>
          </p:txBody>
        </p:sp>
        <p:sp>
          <p:nvSpPr>
            <p:cNvPr id="52" name="TextBox 51">
              <a:extLst>
                <a:ext uri="{FF2B5EF4-FFF2-40B4-BE49-F238E27FC236}">
                  <a16:creationId xmlns:a16="http://schemas.microsoft.com/office/drawing/2014/main" id="{951C8E91-A5EB-F640-B1A8-95548EC09BCA}"/>
                </a:ext>
              </a:extLst>
            </p:cNvPr>
            <p:cNvSpPr txBox="1"/>
            <p:nvPr/>
          </p:nvSpPr>
          <p:spPr>
            <a:xfrm>
              <a:off x="7040994" y="2444834"/>
              <a:ext cx="524503" cy="461665"/>
            </a:xfrm>
            <a:prstGeom prst="rect">
              <a:avLst/>
            </a:prstGeom>
            <a:noFill/>
          </p:spPr>
          <p:txBody>
            <a:bodyPr wrap="none" rtlCol="0">
              <a:spAutoFit/>
            </a:bodyPr>
            <a:lstStyle/>
            <a:p>
              <a:r>
                <a:rPr lang="en-US" sz="2400" dirty="0">
                  <a:solidFill>
                    <a:schemeClr val="tx2"/>
                  </a:solidFill>
                  <a:latin typeface="Consolas" panose="020B0609020204030204" pitchFamily="49" charset="0"/>
                  <a:cs typeface="Consolas" panose="020B0609020204030204" pitchFamily="49" charset="0"/>
                </a:rPr>
                <a:t>r0</a:t>
              </a:r>
            </a:p>
          </p:txBody>
        </p:sp>
        <p:sp>
          <p:nvSpPr>
            <p:cNvPr id="53" name="TextBox 52">
              <a:extLst>
                <a:ext uri="{FF2B5EF4-FFF2-40B4-BE49-F238E27FC236}">
                  <a16:creationId xmlns:a16="http://schemas.microsoft.com/office/drawing/2014/main" id="{4ADD6BC8-8C84-6B45-BC46-5ADFBCB4D5B7}"/>
                </a:ext>
              </a:extLst>
            </p:cNvPr>
            <p:cNvSpPr txBox="1"/>
            <p:nvPr/>
          </p:nvSpPr>
          <p:spPr>
            <a:xfrm>
              <a:off x="7745669" y="4988698"/>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00</a:t>
              </a:r>
            </a:p>
          </p:txBody>
        </p:sp>
        <p:sp>
          <p:nvSpPr>
            <p:cNvPr id="54" name="TextBox 53">
              <a:extLst>
                <a:ext uri="{FF2B5EF4-FFF2-40B4-BE49-F238E27FC236}">
                  <a16:creationId xmlns:a16="http://schemas.microsoft.com/office/drawing/2014/main" id="{9ADEC4FC-631C-D544-972A-ACC84B716A86}"/>
                </a:ext>
              </a:extLst>
            </p:cNvPr>
            <p:cNvSpPr txBox="1"/>
            <p:nvPr/>
          </p:nvSpPr>
          <p:spPr>
            <a:xfrm>
              <a:off x="7718801" y="4583638"/>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01</a:t>
              </a:r>
            </a:p>
          </p:txBody>
        </p:sp>
        <p:sp>
          <p:nvSpPr>
            <p:cNvPr id="55" name="TextBox 54">
              <a:extLst>
                <a:ext uri="{FF2B5EF4-FFF2-40B4-BE49-F238E27FC236}">
                  <a16:creationId xmlns:a16="http://schemas.microsoft.com/office/drawing/2014/main" id="{4FE59117-FA67-5B4F-B908-764A735095B3}"/>
                </a:ext>
              </a:extLst>
            </p:cNvPr>
            <p:cNvSpPr txBox="1"/>
            <p:nvPr/>
          </p:nvSpPr>
          <p:spPr>
            <a:xfrm>
              <a:off x="7718801" y="4119070"/>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10</a:t>
              </a:r>
            </a:p>
          </p:txBody>
        </p:sp>
        <p:sp>
          <p:nvSpPr>
            <p:cNvPr id="56" name="TextBox 55">
              <a:extLst>
                <a:ext uri="{FF2B5EF4-FFF2-40B4-BE49-F238E27FC236}">
                  <a16:creationId xmlns:a16="http://schemas.microsoft.com/office/drawing/2014/main" id="{5009CC70-E0BC-064F-9F43-C5FFE606D417}"/>
                </a:ext>
              </a:extLst>
            </p:cNvPr>
            <p:cNvSpPr txBox="1"/>
            <p:nvPr/>
          </p:nvSpPr>
          <p:spPr>
            <a:xfrm>
              <a:off x="7740660" y="3642251"/>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11</a:t>
              </a:r>
            </a:p>
          </p:txBody>
        </p:sp>
        <p:sp>
          <p:nvSpPr>
            <p:cNvPr id="58" name="TextBox 57">
              <a:extLst>
                <a:ext uri="{FF2B5EF4-FFF2-40B4-BE49-F238E27FC236}">
                  <a16:creationId xmlns:a16="http://schemas.microsoft.com/office/drawing/2014/main" id="{47119068-BB98-7645-AD41-D8C4D353423B}"/>
                </a:ext>
              </a:extLst>
            </p:cNvPr>
            <p:cNvSpPr txBox="1"/>
            <p:nvPr/>
          </p:nvSpPr>
          <p:spPr>
            <a:xfrm>
              <a:off x="9617619" y="2075502"/>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00</a:t>
              </a:r>
            </a:p>
          </p:txBody>
        </p:sp>
        <p:sp>
          <p:nvSpPr>
            <p:cNvPr id="6" name="Left Brace 5">
              <a:extLst>
                <a:ext uri="{FF2B5EF4-FFF2-40B4-BE49-F238E27FC236}">
                  <a16:creationId xmlns:a16="http://schemas.microsoft.com/office/drawing/2014/main" id="{34C278A6-500D-644F-962D-A33E19BC4A6D}"/>
                </a:ext>
              </a:extLst>
            </p:cNvPr>
            <p:cNvSpPr/>
            <p:nvPr/>
          </p:nvSpPr>
          <p:spPr>
            <a:xfrm rot="5400000">
              <a:off x="10035116" y="2144322"/>
              <a:ext cx="455272" cy="936928"/>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5" name="TextBox 14">
              <a:extLst>
                <a:ext uri="{FF2B5EF4-FFF2-40B4-BE49-F238E27FC236}">
                  <a16:creationId xmlns:a16="http://schemas.microsoft.com/office/drawing/2014/main" id="{E789D5B6-C772-4E40-998E-0705A8AD62C1}"/>
                </a:ext>
              </a:extLst>
            </p:cNvPr>
            <p:cNvSpPr txBox="1"/>
            <p:nvPr/>
          </p:nvSpPr>
          <p:spPr>
            <a:xfrm>
              <a:off x="7680643" y="5327200"/>
              <a:ext cx="3477234" cy="369332"/>
            </a:xfrm>
            <a:prstGeom prst="rect">
              <a:avLst/>
            </a:prstGeom>
            <a:noFill/>
          </p:spPr>
          <p:txBody>
            <a:bodyPr wrap="none" rtlCol="0">
              <a:spAutoFit/>
            </a:bodyPr>
            <a:lstStyle/>
            <a:p>
              <a:r>
                <a:rPr lang="en-US" dirty="0">
                  <a:solidFill>
                    <a:srgbClr val="0070C0"/>
                  </a:solidFill>
                  <a:latin typeface="Consolas" panose="020B0609020204030204" pitchFamily="49" charset="0"/>
                  <a:cs typeface="Consolas" panose="020B0609020204030204" pitchFamily="49" charset="0"/>
                </a:rPr>
                <a:t>Byte Address          Byte</a:t>
              </a:r>
            </a:p>
          </p:txBody>
        </p:sp>
        <p:sp>
          <p:nvSpPr>
            <p:cNvPr id="16" name="TextBox 15">
              <a:extLst>
                <a:ext uri="{FF2B5EF4-FFF2-40B4-BE49-F238E27FC236}">
                  <a16:creationId xmlns:a16="http://schemas.microsoft.com/office/drawing/2014/main" id="{83A32920-E0A8-CF47-B204-C7D1AC9A4175}"/>
                </a:ext>
              </a:extLst>
            </p:cNvPr>
            <p:cNvSpPr txBox="1"/>
            <p:nvPr/>
          </p:nvSpPr>
          <p:spPr>
            <a:xfrm>
              <a:off x="7740660" y="1435992"/>
              <a:ext cx="3306166" cy="400110"/>
            </a:xfrm>
            <a:prstGeom prst="rect">
              <a:avLst/>
            </a:prstGeom>
            <a:solidFill>
              <a:schemeClr val="bg1"/>
            </a:solidFill>
            <a:ln>
              <a:solidFill>
                <a:schemeClr val="accent1"/>
              </a:solidFill>
            </a:ln>
          </p:spPr>
          <p:txBody>
            <a:bodyPr wrap="square" rtlCol="0">
              <a:spAutoFit/>
            </a:bodyPr>
            <a:lstStyle/>
            <a:p>
              <a:r>
                <a:rPr lang="en-US" sz="2000" dirty="0">
                  <a:solidFill>
                    <a:srgbClr val="F3753F"/>
                  </a:solidFill>
                  <a:latin typeface="Consolas" panose="020B0609020204030204" pitchFamily="49" charset="0"/>
                  <a:cs typeface="Consolas" panose="020B0609020204030204" pitchFamily="49" charset="0"/>
                </a:rPr>
                <a:t>.align 2 </a:t>
              </a:r>
              <a:r>
                <a:rPr lang="en-US" sz="2000" dirty="0">
                  <a:solidFill>
                    <a:srgbClr val="0070C0"/>
                  </a:solidFill>
                  <a:latin typeface="Consolas" panose="020B0609020204030204" pitchFamily="49" charset="0"/>
                  <a:cs typeface="Consolas" panose="020B0609020204030204" pitchFamily="49" charset="0"/>
                </a:rPr>
                <a:t>word aligned</a:t>
              </a:r>
            </a:p>
          </p:txBody>
        </p:sp>
        <p:sp>
          <p:nvSpPr>
            <p:cNvPr id="7" name="U-Turn Arrow 6">
              <a:extLst>
                <a:ext uri="{FF2B5EF4-FFF2-40B4-BE49-F238E27FC236}">
                  <a16:creationId xmlns:a16="http://schemas.microsoft.com/office/drawing/2014/main" id="{176C1F76-99B2-5C71-CBE0-729396194E0E}"/>
                </a:ext>
              </a:extLst>
            </p:cNvPr>
            <p:cNvSpPr/>
            <p:nvPr/>
          </p:nvSpPr>
          <p:spPr>
            <a:xfrm rot="16200000" flipH="1" flipV="1">
              <a:off x="10132129" y="3602197"/>
              <a:ext cx="2387818" cy="1123848"/>
            </a:xfrm>
            <a:prstGeom prst="uturnArrow">
              <a:avLst>
                <a:gd name="adj1" fmla="val 3929"/>
                <a:gd name="adj2" fmla="val 107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19" name="Down Arrow 18">
              <a:extLst>
                <a:ext uri="{FF2B5EF4-FFF2-40B4-BE49-F238E27FC236}">
                  <a16:creationId xmlns:a16="http://schemas.microsoft.com/office/drawing/2014/main" id="{08CFFA3C-DA92-6B1C-B804-C24DD2F0D89A}"/>
                </a:ext>
              </a:extLst>
            </p:cNvPr>
            <p:cNvSpPr/>
            <p:nvPr/>
          </p:nvSpPr>
          <p:spPr>
            <a:xfrm>
              <a:off x="10568823" y="1825056"/>
              <a:ext cx="141267" cy="3082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nvGrpSpPr>
          <p:cNvPr id="18" name="Group 17">
            <a:extLst>
              <a:ext uri="{FF2B5EF4-FFF2-40B4-BE49-F238E27FC236}">
                <a16:creationId xmlns:a16="http://schemas.microsoft.com/office/drawing/2014/main" id="{7E460365-F5A6-3BC6-2E75-0520B1E8AEB9}"/>
              </a:ext>
            </a:extLst>
          </p:cNvPr>
          <p:cNvGrpSpPr/>
          <p:nvPr/>
        </p:nvGrpSpPr>
        <p:grpSpPr>
          <a:xfrm>
            <a:off x="7319883" y="1662744"/>
            <a:ext cx="3742224" cy="312089"/>
            <a:chOff x="1529555" y="4390350"/>
            <a:chExt cx="3742224" cy="312089"/>
          </a:xfrm>
        </p:grpSpPr>
        <p:sp>
          <p:nvSpPr>
            <p:cNvPr id="29" name="Rectangle 28">
              <a:extLst>
                <a:ext uri="{FF2B5EF4-FFF2-40B4-BE49-F238E27FC236}">
                  <a16:creationId xmlns:a16="http://schemas.microsoft.com/office/drawing/2014/main" id="{5A6A5244-1FD8-D943-86C0-75EEC8A8F1E8}"/>
                </a:ext>
              </a:extLst>
            </p:cNvPr>
            <p:cNvSpPr/>
            <p:nvPr/>
          </p:nvSpPr>
          <p:spPr>
            <a:xfrm>
              <a:off x="1529555" y="4390352"/>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sp>
          <p:nvSpPr>
            <p:cNvPr id="30" name="Rectangle 29">
              <a:extLst>
                <a:ext uri="{FF2B5EF4-FFF2-40B4-BE49-F238E27FC236}">
                  <a16:creationId xmlns:a16="http://schemas.microsoft.com/office/drawing/2014/main" id="{D16536C6-B865-D34F-B72E-DFA29980D737}"/>
                </a:ext>
              </a:extLst>
            </p:cNvPr>
            <p:cNvSpPr/>
            <p:nvPr/>
          </p:nvSpPr>
          <p:spPr>
            <a:xfrm>
              <a:off x="2465111" y="4390351"/>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31" name="Rectangle 30">
              <a:extLst>
                <a:ext uri="{FF2B5EF4-FFF2-40B4-BE49-F238E27FC236}">
                  <a16:creationId xmlns:a16="http://schemas.microsoft.com/office/drawing/2014/main" id="{C09931A3-6536-D84A-AC12-9794312B79AC}"/>
                </a:ext>
              </a:extLst>
            </p:cNvPr>
            <p:cNvSpPr/>
            <p:nvPr/>
          </p:nvSpPr>
          <p:spPr>
            <a:xfrm>
              <a:off x="3400667" y="4390351"/>
              <a:ext cx="93555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6"/>
                  </a:solidFill>
                  <a:latin typeface="Consolas" panose="020B0609020204030204" pitchFamily="49" charset="0"/>
                  <a:cs typeface="Consolas" panose="020B0609020204030204" pitchFamily="49" charset="0"/>
                </a:rPr>
                <a:t>1110 0011</a:t>
              </a:r>
            </a:p>
          </p:txBody>
        </p:sp>
        <p:sp>
          <p:nvSpPr>
            <p:cNvPr id="32" name="Rectangle 31">
              <a:extLst>
                <a:ext uri="{FF2B5EF4-FFF2-40B4-BE49-F238E27FC236}">
                  <a16:creationId xmlns:a16="http://schemas.microsoft.com/office/drawing/2014/main" id="{9702B468-E8A9-4D43-85B2-75627B10AFFD}"/>
                </a:ext>
              </a:extLst>
            </p:cNvPr>
            <p:cNvSpPr/>
            <p:nvPr/>
          </p:nvSpPr>
          <p:spPr>
            <a:xfrm>
              <a:off x="4336223" y="4390350"/>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6"/>
                  </a:solidFill>
                  <a:latin typeface="Consolas" panose="020B0609020204030204" pitchFamily="49" charset="0"/>
                  <a:cs typeface="Consolas" panose="020B0609020204030204" pitchFamily="49" charset="0"/>
                </a:rPr>
                <a:t>1110 0001</a:t>
              </a:r>
            </a:p>
          </p:txBody>
        </p:sp>
      </p:grpSp>
      <p:grpSp>
        <p:nvGrpSpPr>
          <p:cNvPr id="60" name="Group 59">
            <a:extLst>
              <a:ext uri="{FF2B5EF4-FFF2-40B4-BE49-F238E27FC236}">
                <a16:creationId xmlns:a16="http://schemas.microsoft.com/office/drawing/2014/main" id="{948BD283-64AE-AD18-8981-50055BEC7D48}"/>
              </a:ext>
            </a:extLst>
          </p:cNvPr>
          <p:cNvGrpSpPr/>
          <p:nvPr/>
        </p:nvGrpSpPr>
        <p:grpSpPr>
          <a:xfrm>
            <a:off x="6649916" y="2659821"/>
            <a:ext cx="4681824" cy="1846837"/>
            <a:chOff x="841638" y="2757831"/>
            <a:chExt cx="4681824" cy="1846837"/>
          </a:xfrm>
        </p:grpSpPr>
        <p:sp>
          <p:nvSpPr>
            <p:cNvPr id="65" name="Rectangle 64">
              <a:extLst>
                <a:ext uri="{FF2B5EF4-FFF2-40B4-BE49-F238E27FC236}">
                  <a16:creationId xmlns:a16="http://schemas.microsoft.com/office/drawing/2014/main" id="{D443821E-D01D-2647-ADA8-45664A18C90D}"/>
                </a:ext>
              </a:extLst>
            </p:cNvPr>
            <p:cNvSpPr/>
            <p:nvPr/>
          </p:nvSpPr>
          <p:spPr>
            <a:xfrm>
              <a:off x="841638" y="2790596"/>
              <a:ext cx="4681824" cy="181407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3" name="Rectangle 22">
              <a:extLst>
                <a:ext uri="{FF2B5EF4-FFF2-40B4-BE49-F238E27FC236}">
                  <a16:creationId xmlns:a16="http://schemas.microsoft.com/office/drawing/2014/main" id="{A61680BE-D3CE-2B49-9E8B-B27259443C29}"/>
                </a:ext>
              </a:extLst>
            </p:cNvPr>
            <p:cNvSpPr/>
            <p:nvPr/>
          </p:nvSpPr>
          <p:spPr>
            <a:xfrm>
              <a:off x="1557114" y="377779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4" name="Rectangle 23">
              <a:extLst>
                <a:ext uri="{FF2B5EF4-FFF2-40B4-BE49-F238E27FC236}">
                  <a16:creationId xmlns:a16="http://schemas.microsoft.com/office/drawing/2014/main" id="{29E1268E-1D89-504C-93BA-B8A6C1373E4A}"/>
                </a:ext>
              </a:extLst>
            </p:cNvPr>
            <p:cNvSpPr/>
            <p:nvPr/>
          </p:nvSpPr>
          <p:spPr>
            <a:xfrm>
              <a:off x="2492670" y="377779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7" name="TextBox 26">
              <a:extLst>
                <a:ext uri="{FF2B5EF4-FFF2-40B4-BE49-F238E27FC236}">
                  <a16:creationId xmlns:a16="http://schemas.microsoft.com/office/drawing/2014/main" id="{D70656FD-C8A5-0F42-93B8-B693B594E339}"/>
                </a:ext>
              </a:extLst>
            </p:cNvPr>
            <p:cNvSpPr txBox="1"/>
            <p:nvPr/>
          </p:nvSpPr>
          <p:spPr>
            <a:xfrm>
              <a:off x="5142885" y="4089882"/>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8" name="TextBox 27">
              <a:extLst>
                <a:ext uri="{FF2B5EF4-FFF2-40B4-BE49-F238E27FC236}">
                  <a16:creationId xmlns:a16="http://schemas.microsoft.com/office/drawing/2014/main" id="{7F36BA34-F40F-5540-B38F-8820AB4178F0}"/>
                </a:ext>
              </a:extLst>
            </p:cNvPr>
            <p:cNvSpPr txBox="1"/>
            <p:nvPr/>
          </p:nvSpPr>
          <p:spPr>
            <a:xfrm>
              <a:off x="1475271" y="4089882"/>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8" name="TextBox 37">
              <a:extLst>
                <a:ext uri="{FF2B5EF4-FFF2-40B4-BE49-F238E27FC236}">
                  <a16:creationId xmlns:a16="http://schemas.microsoft.com/office/drawing/2014/main" id="{28F096F9-1A86-B348-A802-70183948E693}"/>
                </a:ext>
              </a:extLst>
            </p:cNvPr>
            <p:cNvSpPr txBox="1"/>
            <p:nvPr/>
          </p:nvSpPr>
          <p:spPr>
            <a:xfrm>
              <a:off x="955819" y="3703007"/>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sp>
          <p:nvSpPr>
            <p:cNvPr id="44" name="TextBox 43">
              <a:extLst>
                <a:ext uri="{FF2B5EF4-FFF2-40B4-BE49-F238E27FC236}">
                  <a16:creationId xmlns:a16="http://schemas.microsoft.com/office/drawing/2014/main" id="{7774B336-9A32-724C-A5F5-DEC0144CCC0A}"/>
                </a:ext>
              </a:extLst>
            </p:cNvPr>
            <p:cNvSpPr txBox="1"/>
            <p:nvPr/>
          </p:nvSpPr>
          <p:spPr>
            <a:xfrm>
              <a:off x="1820843" y="2757831"/>
              <a:ext cx="2733441"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halfword</a:t>
              </a:r>
            </a:p>
          </p:txBody>
        </p:sp>
        <p:sp>
          <p:nvSpPr>
            <p:cNvPr id="45" name="TextBox 44">
              <a:extLst>
                <a:ext uri="{FF2B5EF4-FFF2-40B4-BE49-F238E27FC236}">
                  <a16:creationId xmlns:a16="http://schemas.microsoft.com/office/drawing/2014/main" id="{76B7EFC7-D1D0-A44D-8EEC-EF66E12789BE}"/>
                </a:ext>
              </a:extLst>
            </p:cNvPr>
            <p:cNvSpPr txBox="1"/>
            <p:nvPr/>
          </p:nvSpPr>
          <p:spPr>
            <a:xfrm>
              <a:off x="1739103" y="3114503"/>
              <a:ext cx="2733441"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ldrsh</a:t>
              </a:r>
              <a:r>
                <a:rPr lang="en-US" sz="2400" dirty="0">
                  <a:solidFill>
                    <a:schemeClr val="tx2"/>
                  </a:solidFill>
                  <a:latin typeface="Consolas" panose="020B0609020204030204" pitchFamily="49" charset="0"/>
                  <a:cs typeface="Consolas" panose="020B0609020204030204" pitchFamily="49" charset="0"/>
                </a:rPr>
                <a:t>  r1, [r0]</a:t>
              </a:r>
            </a:p>
          </p:txBody>
        </p:sp>
        <p:sp>
          <p:nvSpPr>
            <p:cNvPr id="82" name="Rectangle 81">
              <a:extLst>
                <a:ext uri="{FF2B5EF4-FFF2-40B4-BE49-F238E27FC236}">
                  <a16:creationId xmlns:a16="http://schemas.microsoft.com/office/drawing/2014/main" id="{222DE5FD-66DF-B593-CB0A-2E2AF9C25A1A}"/>
                </a:ext>
              </a:extLst>
            </p:cNvPr>
            <p:cNvSpPr/>
            <p:nvPr/>
          </p:nvSpPr>
          <p:spPr>
            <a:xfrm>
              <a:off x="3428225" y="377779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83" name="Rectangle 82">
              <a:extLst>
                <a:ext uri="{FF2B5EF4-FFF2-40B4-BE49-F238E27FC236}">
                  <a16:creationId xmlns:a16="http://schemas.microsoft.com/office/drawing/2014/main" id="{B8D9A6B2-BBC9-9F73-A827-A749AFA35D32}"/>
                </a:ext>
              </a:extLst>
            </p:cNvPr>
            <p:cNvSpPr/>
            <p:nvPr/>
          </p:nvSpPr>
          <p:spPr>
            <a:xfrm>
              <a:off x="4367246" y="377779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grpSp>
      <p:grpSp>
        <p:nvGrpSpPr>
          <p:cNvPr id="59" name="Group 58">
            <a:extLst>
              <a:ext uri="{FF2B5EF4-FFF2-40B4-BE49-F238E27FC236}">
                <a16:creationId xmlns:a16="http://schemas.microsoft.com/office/drawing/2014/main" id="{631CB574-A7EB-6B66-DA71-9276587C5F40}"/>
              </a:ext>
            </a:extLst>
          </p:cNvPr>
          <p:cNvGrpSpPr/>
          <p:nvPr/>
        </p:nvGrpSpPr>
        <p:grpSpPr>
          <a:xfrm>
            <a:off x="7376562" y="4001657"/>
            <a:ext cx="3396552" cy="567247"/>
            <a:chOff x="1583488" y="4082315"/>
            <a:chExt cx="3396552" cy="567247"/>
          </a:xfrm>
        </p:grpSpPr>
        <p:sp>
          <p:nvSpPr>
            <p:cNvPr id="80" name="TextBox 79">
              <a:extLst>
                <a:ext uri="{FF2B5EF4-FFF2-40B4-BE49-F238E27FC236}">
                  <a16:creationId xmlns:a16="http://schemas.microsoft.com/office/drawing/2014/main" id="{06D3B7C8-7126-ECD9-C90A-8C9BD210CF20}"/>
                </a:ext>
              </a:extLst>
            </p:cNvPr>
            <p:cNvSpPr txBox="1"/>
            <p:nvPr/>
          </p:nvSpPr>
          <p:spPr>
            <a:xfrm>
              <a:off x="1882717" y="4280230"/>
              <a:ext cx="3097323" cy="369332"/>
            </a:xfrm>
            <a:prstGeom prst="rect">
              <a:avLst/>
            </a:prstGeom>
            <a:noFill/>
          </p:spPr>
          <p:txBody>
            <a:bodyPr wrap="none" rtlCol="0">
              <a:spAutoFit/>
            </a:bodyPr>
            <a:lstStyle/>
            <a:p>
              <a:r>
                <a:rPr lang="en-US" dirty="0">
                  <a:solidFill>
                    <a:schemeClr val="accent1"/>
                  </a:solidFill>
                  <a:latin typeface="Consolas" panose="020B0609020204030204" pitchFamily="49" charset="0"/>
                  <a:cs typeface="Consolas" panose="020B0609020204030204" pitchFamily="49" charset="0"/>
                </a:rPr>
                <a:t>observe the sign extend</a:t>
              </a:r>
            </a:p>
          </p:txBody>
        </p:sp>
        <p:sp>
          <p:nvSpPr>
            <p:cNvPr id="81" name="Right Brace 80">
              <a:extLst>
                <a:ext uri="{FF2B5EF4-FFF2-40B4-BE49-F238E27FC236}">
                  <a16:creationId xmlns:a16="http://schemas.microsoft.com/office/drawing/2014/main" id="{19B9425E-988C-8456-7F29-999E39AB8CA1}"/>
                </a:ext>
              </a:extLst>
            </p:cNvPr>
            <p:cNvSpPr/>
            <p:nvPr/>
          </p:nvSpPr>
          <p:spPr>
            <a:xfrm rot="5400000">
              <a:off x="2381362" y="3284441"/>
              <a:ext cx="248989" cy="1844737"/>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grpSp>
        <p:nvGrpSpPr>
          <p:cNvPr id="4" name="Group 3">
            <a:extLst>
              <a:ext uri="{FF2B5EF4-FFF2-40B4-BE49-F238E27FC236}">
                <a16:creationId xmlns:a16="http://schemas.microsoft.com/office/drawing/2014/main" id="{770765A6-BFA0-AD47-1DD7-5164527AEB1B}"/>
              </a:ext>
            </a:extLst>
          </p:cNvPr>
          <p:cNvGrpSpPr/>
          <p:nvPr/>
        </p:nvGrpSpPr>
        <p:grpSpPr>
          <a:xfrm>
            <a:off x="7384190" y="3687027"/>
            <a:ext cx="3707526" cy="325270"/>
            <a:chOff x="1331575" y="6146735"/>
            <a:chExt cx="3707526" cy="325270"/>
          </a:xfrm>
        </p:grpSpPr>
        <p:grpSp>
          <p:nvGrpSpPr>
            <p:cNvPr id="20" name="Group 19">
              <a:extLst>
                <a:ext uri="{FF2B5EF4-FFF2-40B4-BE49-F238E27FC236}">
                  <a16:creationId xmlns:a16="http://schemas.microsoft.com/office/drawing/2014/main" id="{F9EA6875-517D-8DB3-21AA-7AFA6B393AD0}"/>
                </a:ext>
              </a:extLst>
            </p:cNvPr>
            <p:cNvGrpSpPr/>
            <p:nvPr/>
          </p:nvGrpSpPr>
          <p:grpSpPr>
            <a:xfrm>
              <a:off x="3167989" y="6159917"/>
              <a:ext cx="1871112" cy="312088"/>
              <a:chOff x="6589651" y="6203536"/>
              <a:chExt cx="1871112" cy="312088"/>
            </a:xfrm>
          </p:grpSpPr>
          <p:sp>
            <p:nvSpPr>
              <p:cNvPr id="25" name="Rectangle 24">
                <a:extLst>
                  <a:ext uri="{FF2B5EF4-FFF2-40B4-BE49-F238E27FC236}">
                    <a16:creationId xmlns:a16="http://schemas.microsoft.com/office/drawing/2014/main" id="{90BE8D4A-36B6-F846-9925-57AD8549EE42}"/>
                  </a:ext>
                </a:extLst>
              </p:cNvPr>
              <p:cNvSpPr/>
              <p:nvPr/>
            </p:nvSpPr>
            <p:spPr>
              <a:xfrm>
                <a:off x="6589651" y="6203537"/>
                <a:ext cx="93555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latin typeface="Consolas" panose="020B0609020204030204" pitchFamily="49" charset="0"/>
                    <a:cs typeface="Consolas" panose="020B0609020204030204" pitchFamily="49" charset="0"/>
                  </a:rPr>
                  <a:t>1</a:t>
                </a:r>
                <a:r>
                  <a:rPr lang="en-US" sz="1100" dirty="0">
                    <a:solidFill>
                      <a:schemeClr val="accent6"/>
                    </a:solidFill>
                    <a:latin typeface="Consolas" panose="020B0609020204030204" pitchFamily="49" charset="0"/>
                    <a:cs typeface="Consolas" panose="020B0609020204030204" pitchFamily="49" charset="0"/>
                  </a:rPr>
                  <a:t>110 0011</a:t>
                </a:r>
              </a:p>
            </p:txBody>
          </p:sp>
          <p:sp>
            <p:nvSpPr>
              <p:cNvPr id="26" name="Rectangle 25">
                <a:extLst>
                  <a:ext uri="{FF2B5EF4-FFF2-40B4-BE49-F238E27FC236}">
                    <a16:creationId xmlns:a16="http://schemas.microsoft.com/office/drawing/2014/main" id="{21F64F52-A291-104A-9241-DC8705735729}"/>
                  </a:ext>
                </a:extLst>
              </p:cNvPr>
              <p:cNvSpPr/>
              <p:nvPr/>
            </p:nvSpPr>
            <p:spPr>
              <a:xfrm>
                <a:off x="7525207" y="6203536"/>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6"/>
                    </a:solidFill>
                    <a:latin typeface="Consolas" panose="020B0609020204030204" pitchFamily="49" charset="0"/>
                    <a:cs typeface="Consolas" panose="020B0609020204030204" pitchFamily="49" charset="0"/>
                  </a:rPr>
                  <a:t>1110 0001</a:t>
                </a:r>
              </a:p>
            </p:txBody>
          </p:sp>
        </p:grpSp>
        <p:sp>
          <p:nvSpPr>
            <p:cNvPr id="85" name="Rectangle 84">
              <a:extLst>
                <a:ext uri="{FF2B5EF4-FFF2-40B4-BE49-F238E27FC236}">
                  <a16:creationId xmlns:a16="http://schemas.microsoft.com/office/drawing/2014/main" id="{9B646523-B9DF-732B-3C8E-DD15E0DB43E5}"/>
                </a:ext>
              </a:extLst>
            </p:cNvPr>
            <p:cNvSpPr/>
            <p:nvPr/>
          </p:nvSpPr>
          <p:spPr>
            <a:xfrm>
              <a:off x="1331575" y="614673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0xff</a:t>
              </a:r>
            </a:p>
          </p:txBody>
        </p:sp>
        <p:sp>
          <p:nvSpPr>
            <p:cNvPr id="86" name="Rectangle 85">
              <a:extLst>
                <a:ext uri="{FF2B5EF4-FFF2-40B4-BE49-F238E27FC236}">
                  <a16:creationId xmlns:a16="http://schemas.microsoft.com/office/drawing/2014/main" id="{A351660D-0AA5-35EA-313A-E7B21840BCD2}"/>
                </a:ext>
              </a:extLst>
            </p:cNvPr>
            <p:cNvSpPr/>
            <p:nvPr/>
          </p:nvSpPr>
          <p:spPr>
            <a:xfrm>
              <a:off x="2249782" y="6156979"/>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0xff</a:t>
              </a:r>
            </a:p>
          </p:txBody>
        </p:sp>
      </p:grpSp>
      <p:grpSp>
        <p:nvGrpSpPr>
          <p:cNvPr id="5" name="Group 4">
            <a:extLst>
              <a:ext uri="{FF2B5EF4-FFF2-40B4-BE49-F238E27FC236}">
                <a16:creationId xmlns:a16="http://schemas.microsoft.com/office/drawing/2014/main" id="{8C3317E7-964C-37DC-BD6C-08BB4864B5AD}"/>
              </a:ext>
            </a:extLst>
          </p:cNvPr>
          <p:cNvGrpSpPr/>
          <p:nvPr/>
        </p:nvGrpSpPr>
        <p:grpSpPr>
          <a:xfrm>
            <a:off x="7283549" y="5602797"/>
            <a:ext cx="3765352" cy="316533"/>
            <a:chOff x="1575738" y="6502584"/>
            <a:chExt cx="3765352" cy="316533"/>
          </a:xfrm>
        </p:grpSpPr>
        <p:sp>
          <p:nvSpPr>
            <p:cNvPr id="84" name="Rectangle 83">
              <a:extLst>
                <a:ext uri="{FF2B5EF4-FFF2-40B4-BE49-F238E27FC236}">
                  <a16:creationId xmlns:a16="http://schemas.microsoft.com/office/drawing/2014/main" id="{317B904D-E1F0-401A-0FB8-79415DDA9DE1}"/>
                </a:ext>
              </a:extLst>
            </p:cNvPr>
            <p:cNvSpPr/>
            <p:nvPr/>
          </p:nvSpPr>
          <p:spPr>
            <a:xfrm>
              <a:off x="4405534" y="6507030"/>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latin typeface="Consolas" panose="020B0609020204030204" pitchFamily="49" charset="0"/>
                  <a:cs typeface="Consolas" panose="020B0609020204030204" pitchFamily="49" charset="0"/>
                </a:rPr>
                <a:t>1</a:t>
              </a:r>
              <a:r>
                <a:rPr lang="en-US" sz="1100" dirty="0">
                  <a:solidFill>
                    <a:schemeClr val="accent6"/>
                  </a:solidFill>
                  <a:latin typeface="Consolas" panose="020B0609020204030204" pitchFamily="49" charset="0"/>
                  <a:cs typeface="Consolas" panose="020B0609020204030204" pitchFamily="49" charset="0"/>
                </a:rPr>
                <a:t>110 0001</a:t>
              </a:r>
            </a:p>
          </p:txBody>
        </p:sp>
        <p:sp>
          <p:nvSpPr>
            <p:cNvPr id="87" name="Rectangle 86">
              <a:extLst>
                <a:ext uri="{FF2B5EF4-FFF2-40B4-BE49-F238E27FC236}">
                  <a16:creationId xmlns:a16="http://schemas.microsoft.com/office/drawing/2014/main" id="{57190395-D0E6-E73F-F19B-E6B08372BF25}"/>
                </a:ext>
              </a:extLst>
            </p:cNvPr>
            <p:cNvSpPr/>
            <p:nvPr/>
          </p:nvSpPr>
          <p:spPr>
            <a:xfrm>
              <a:off x="1575738" y="650258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0xff</a:t>
              </a:r>
            </a:p>
          </p:txBody>
        </p:sp>
        <p:sp>
          <p:nvSpPr>
            <p:cNvPr id="88" name="Rectangle 87">
              <a:extLst>
                <a:ext uri="{FF2B5EF4-FFF2-40B4-BE49-F238E27FC236}">
                  <a16:creationId xmlns:a16="http://schemas.microsoft.com/office/drawing/2014/main" id="{4E433E3A-D6CC-15A5-B8D0-E8F738166CF6}"/>
                </a:ext>
              </a:extLst>
            </p:cNvPr>
            <p:cNvSpPr/>
            <p:nvPr/>
          </p:nvSpPr>
          <p:spPr>
            <a:xfrm>
              <a:off x="2511294" y="650258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0xff</a:t>
              </a:r>
            </a:p>
          </p:txBody>
        </p:sp>
        <p:sp>
          <p:nvSpPr>
            <p:cNvPr id="89" name="Rectangle 88">
              <a:extLst>
                <a:ext uri="{FF2B5EF4-FFF2-40B4-BE49-F238E27FC236}">
                  <a16:creationId xmlns:a16="http://schemas.microsoft.com/office/drawing/2014/main" id="{57BD8239-8EB0-707B-E5F8-9B1831395E7C}"/>
                </a:ext>
              </a:extLst>
            </p:cNvPr>
            <p:cNvSpPr/>
            <p:nvPr/>
          </p:nvSpPr>
          <p:spPr>
            <a:xfrm>
              <a:off x="3446850" y="650258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0xff</a:t>
              </a:r>
            </a:p>
          </p:txBody>
        </p:sp>
      </p:grpSp>
    </p:spTree>
    <p:extLst>
      <p:ext uri="{BB962C8B-B14F-4D97-AF65-F5344CB8AC3E}">
        <p14:creationId xmlns:p14="http://schemas.microsoft.com/office/powerpoint/2010/main" val="2500278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32CE1C9D-8E24-A440-B90D-DB516A05D0E1}"/>
              </a:ext>
            </a:extLst>
          </p:cNvPr>
          <p:cNvSpPr/>
          <p:nvPr/>
        </p:nvSpPr>
        <p:spPr>
          <a:xfrm>
            <a:off x="6703104" y="683385"/>
            <a:ext cx="4681824" cy="169645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 name="Title 1">
            <a:extLst>
              <a:ext uri="{FF2B5EF4-FFF2-40B4-BE49-F238E27FC236}">
                <a16:creationId xmlns:a16="http://schemas.microsoft.com/office/drawing/2014/main" id="{3181CF57-2273-8E45-8B5B-865DD5C7E0FD}"/>
              </a:ext>
            </a:extLst>
          </p:cNvPr>
          <p:cNvSpPr>
            <a:spLocks noGrp="1"/>
          </p:cNvSpPr>
          <p:nvPr>
            <p:ph type="title"/>
          </p:nvPr>
        </p:nvSpPr>
        <p:spPr>
          <a:xfrm>
            <a:off x="560977" y="117918"/>
            <a:ext cx="10515600" cy="508350"/>
          </a:xfrm>
        </p:spPr>
        <p:txBody>
          <a:bodyPr/>
          <a:lstStyle/>
          <a:p>
            <a:r>
              <a:rPr lang="en-US" dirty="0"/>
              <a:t>Signed Load a Byte, Half-word, Word</a:t>
            </a:r>
          </a:p>
        </p:txBody>
      </p:sp>
      <p:grpSp>
        <p:nvGrpSpPr>
          <p:cNvPr id="61" name="Group 60">
            <a:extLst>
              <a:ext uri="{FF2B5EF4-FFF2-40B4-BE49-F238E27FC236}">
                <a16:creationId xmlns:a16="http://schemas.microsoft.com/office/drawing/2014/main" id="{11D66E6E-D726-F51B-2580-F3B8B6998568}"/>
              </a:ext>
            </a:extLst>
          </p:cNvPr>
          <p:cNvGrpSpPr/>
          <p:nvPr/>
        </p:nvGrpSpPr>
        <p:grpSpPr>
          <a:xfrm>
            <a:off x="6654527" y="4662757"/>
            <a:ext cx="4681824" cy="1899408"/>
            <a:chOff x="846249" y="4760767"/>
            <a:chExt cx="4681824" cy="1899408"/>
          </a:xfrm>
        </p:grpSpPr>
        <p:sp>
          <p:nvSpPr>
            <p:cNvPr id="17" name="Rectangle 16">
              <a:extLst>
                <a:ext uri="{FF2B5EF4-FFF2-40B4-BE49-F238E27FC236}">
                  <a16:creationId xmlns:a16="http://schemas.microsoft.com/office/drawing/2014/main" id="{619F8D4D-FDFB-CB41-8F17-484879593BA4}"/>
                </a:ext>
              </a:extLst>
            </p:cNvPr>
            <p:cNvSpPr/>
            <p:nvPr/>
          </p:nvSpPr>
          <p:spPr>
            <a:xfrm>
              <a:off x="846249" y="4846089"/>
              <a:ext cx="4681824" cy="181408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nvGrpSpPr>
            <p:cNvPr id="3" name="Group 2">
              <a:extLst>
                <a:ext uri="{FF2B5EF4-FFF2-40B4-BE49-F238E27FC236}">
                  <a16:creationId xmlns:a16="http://schemas.microsoft.com/office/drawing/2014/main" id="{A26D142A-4AA3-5542-8D7B-F9322AB71696}"/>
                </a:ext>
              </a:extLst>
            </p:cNvPr>
            <p:cNvGrpSpPr/>
            <p:nvPr/>
          </p:nvGrpSpPr>
          <p:grpSpPr>
            <a:xfrm>
              <a:off x="908502" y="4760767"/>
              <a:ext cx="4491138" cy="1709060"/>
              <a:chOff x="1136348" y="883369"/>
              <a:chExt cx="4491138" cy="1709060"/>
            </a:xfrm>
          </p:grpSpPr>
          <p:sp>
            <p:nvSpPr>
              <p:cNvPr id="8" name="Rectangle 7">
                <a:extLst>
                  <a:ext uri="{FF2B5EF4-FFF2-40B4-BE49-F238E27FC236}">
                    <a16:creationId xmlns:a16="http://schemas.microsoft.com/office/drawing/2014/main" id="{2C273ACE-8D48-6D4E-91E1-9DF6A5833FDA}"/>
                  </a:ext>
                </a:extLst>
              </p:cNvPr>
              <p:cNvSpPr/>
              <p:nvPr/>
            </p:nvSpPr>
            <p:spPr>
              <a:xfrm>
                <a:off x="1728809" y="18007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9" name="Rectangle 8">
                <a:extLst>
                  <a:ext uri="{FF2B5EF4-FFF2-40B4-BE49-F238E27FC236}">
                    <a16:creationId xmlns:a16="http://schemas.microsoft.com/office/drawing/2014/main" id="{5F29EAA2-6A45-1544-BF63-B90B679B3DAA}"/>
                  </a:ext>
                </a:extLst>
              </p:cNvPr>
              <p:cNvSpPr/>
              <p:nvPr/>
            </p:nvSpPr>
            <p:spPr>
              <a:xfrm>
                <a:off x="2664365"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10" name="Rectangle 9">
                <a:extLst>
                  <a:ext uri="{FF2B5EF4-FFF2-40B4-BE49-F238E27FC236}">
                    <a16:creationId xmlns:a16="http://schemas.microsoft.com/office/drawing/2014/main" id="{ADE8CBFA-8CCF-D04E-8CAF-47C510351CE2}"/>
                  </a:ext>
                </a:extLst>
              </p:cNvPr>
              <p:cNvSpPr/>
              <p:nvPr/>
            </p:nvSpPr>
            <p:spPr>
              <a:xfrm>
                <a:off x="3599921"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12" name="Rectangle 11">
                <a:extLst>
                  <a:ext uri="{FF2B5EF4-FFF2-40B4-BE49-F238E27FC236}">
                    <a16:creationId xmlns:a16="http://schemas.microsoft.com/office/drawing/2014/main" id="{F20CBF42-4373-F249-871B-07A0FB61DED3}"/>
                  </a:ext>
                </a:extLst>
              </p:cNvPr>
              <p:cNvSpPr/>
              <p:nvPr/>
            </p:nvSpPr>
            <p:spPr>
              <a:xfrm>
                <a:off x="4535477" y="1800763"/>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1" name="TextBox 20">
                <a:extLst>
                  <a:ext uri="{FF2B5EF4-FFF2-40B4-BE49-F238E27FC236}">
                    <a16:creationId xmlns:a16="http://schemas.microsoft.com/office/drawing/2014/main" id="{33C50DFB-1404-B343-8A71-F8B5F2F6F957}"/>
                  </a:ext>
                </a:extLst>
              </p:cNvPr>
              <p:cNvSpPr txBox="1"/>
              <p:nvPr/>
            </p:nvSpPr>
            <p:spPr>
              <a:xfrm>
                <a:off x="5314580" y="2112850"/>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2" name="TextBox 21">
                <a:extLst>
                  <a:ext uri="{FF2B5EF4-FFF2-40B4-BE49-F238E27FC236}">
                    <a16:creationId xmlns:a16="http://schemas.microsoft.com/office/drawing/2014/main" id="{A9B1A7BE-CD04-5346-BDDB-9F14BD7C5AC1}"/>
                  </a:ext>
                </a:extLst>
              </p:cNvPr>
              <p:cNvSpPr txBox="1"/>
              <p:nvPr/>
            </p:nvSpPr>
            <p:spPr>
              <a:xfrm>
                <a:off x="1609120" y="2223097"/>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5" name="TextBox 34">
                <a:extLst>
                  <a:ext uri="{FF2B5EF4-FFF2-40B4-BE49-F238E27FC236}">
                    <a16:creationId xmlns:a16="http://schemas.microsoft.com/office/drawing/2014/main" id="{9D6BD70D-F47B-2A49-B97D-06289261CFA1}"/>
                  </a:ext>
                </a:extLst>
              </p:cNvPr>
              <p:cNvSpPr txBox="1"/>
              <p:nvPr/>
            </p:nvSpPr>
            <p:spPr>
              <a:xfrm>
                <a:off x="2508736" y="883369"/>
                <a:ext cx="2053767"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byte</a:t>
                </a:r>
              </a:p>
            </p:txBody>
          </p:sp>
          <p:sp>
            <p:nvSpPr>
              <p:cNvPr id="36" name="TextBox 35">
                <a:extLst>
                  <a:ext uri="{FF2B5EF4-FFF2-40B4-BE49-F238E27FC236}">
                    <a16:creationId xmlns:a16="http://schemas.microsoft.com/office/drawing/2014/main" id="{B4F5D085-7CAA-6F4C-968C-C12E2E386EAF}"/>
                  </a:ext>
                </a:extLst>
              </p:cNvPr>
              <p:cNvSpPr txBox="1"/>
              <p:nvPr/>
            </p:nvSpPr>
            <p:spPr>
              <a:xfrm>
                <a:off x="2181823" y="1218331"/>
                <a:ext cx="2733441"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ldrsb</a:t>
                </a:r>
                <a:r>
                  <a:rPr lang="en-US" sz="2400" dirty="0">
                    <a:solidFill>
                      <a:schemeClr val="tx2"/>
                    </a:solidFill>
                    <a:latin typeface="Consolas" panose="020B0609020204030204" pitchFamily="49" charset="0"/>
                    <a:cs typeface="Consolas" panose="020B0609020204030204" pitchFamily="49" charset="0"/>
                  </a:rPr>
                  <a:t>  r1, [r0]</a:t>
                </a:r>
              </a:p>
            </p:txBody>
          </p:sp>
          <p:sp>
            <p:nvSpPr>
              <p:cNvPr id="37" name="TextBox 36">
                <a:extLst>
                  <a:ext uri="{FF2B5EF4-FFF2-40B4-BE49-F238E27FC236}">
                    <a16:creationId xmlns:a16="http://schemas.microsoft.com/office/drawing/2014/main" id="{9127BB2D-AA62-5F44-AFE1-580E3CF2472A}"/>
                  </a:ext>
                </a:extLst>
              </p:cNvPr>
              <p:cNvSpPr txBox="1"/>
              <p:nvPr/>
            </p:nvSpPr>
            <p:spPr>
              <a:xfrm>
                <a:off x="1136348" y="1728860"/>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grpSp>
      </p:grpSp>
      <p:sp>
        <p:nvSpPr>
          <p:cNvPr id="33" name="TextBox 32">
            <a:extLst>
              <a:ext uri="{FF2B5EF4-FFF2-40B4-BE49-F238E27FC236}">
                <a16:creationId xmlns:a16="http://schemas.microsoft.com/office/drawing/2014/main" id="{0C64D89D-143F-2D43-BBC7-687A0CBB1C90}"/>
              </a:ext>
            </a:extLst>
          </p:cNvPr>
          <p:cNvSpPr txBox="1"/>
          <p:nvPr/>
        </p:nvSpPr>
        <p:spPr>
          <a:xfrm>
            <a:off x="10908777" y="1987064"/>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34" name="TextBox 33">
            <a:extLst>
              <a:ext uri="{FF2B5EF4-FFF2-40B4-BE49-F238E27FC236}">
                <a16:creationId xmlns:a16="http://schemas.microsoft.com/office/drawing/2014/main" id="{6DE48378-E8E3-6148-ACEF-1BEE0DC1228C}"/>
              </a:ext>
            </a:extLst>
          </p:cNvPr>
          <p:cNvSpPr txBox="1"/>
          <p:nvPr/>
        </p:nvSpPr>
        <p:spPr>
          <a:xfrm>
            <a:off x="7241163" y="1987064"/>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9" name="TextBox 38">
            <a:extLst>
              <a:ext uri="{FF2B5EF4-FFF2-40B4-BE49-F238E27FC236}">
                <a16:creationId xmlns:a16="http://schemas.microsoft.com/office/drawing/2014/main" id="{17960FD9-637D-E944-AE43-AB30AD1E2932}"/>
              </a:ext>
            </a:extLst>
          </p:cNvPr>
          <p:cNvSpPr txBox="1"/>
          <p:nvPr/>
        </p:nvSpPr>
        <p:spPr>
          <a:xfrm>
            <a:off x="6739858" y="1618624"/>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sp>
        <p:nvSpPr>
          <p:cNvPr id="46" name="TextBox 45">
            <a:extLst>
              <a:ext uri="{FF2B5EF4-FFF2-40B4-BE49-F238E27FC236}">
                <a16:creationId xmlns:a16="http://schemas.microsoft.com/office/drawing/2014/main" id="{C4403C3B-53C5-9F46-BB64-677475167970}"/>
              </a:ext>
            </a:extLst>
          </p:cNvPr>
          <p:cNvSpPr txBox="1"/>
          <p:nvPr/>
        </p:nvSpPr>
        <p:spPr>
          <a:xfrm>
            <a:off x="7169170" y="662881"/>
            <a:ext cx="4092787"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word (no change)</a:t>
            </a:r>
          </a:p>
        </p:txBody>
      </p:sp>
      <p:sp>
        <p:nvSpPr>
          <p:cNvPr id="47" name="TextBox 46">
            <a:extLst>
              <a:ext uri="{FF2B5EF4-FFF2-40B4-BE49-F238E27FC236}">
                <a16:creationId xmlns:a16="http://schemas.microsoft.com/office/drawing/2014/main" id="{A759F723-A864-034B-A478-F377DD0B6B5D}"/>
              </a:ext>
            </a:extLst>
          </p:cNvPr>
          <p:cNvSpPr txBox="1"/>
          <p:nvPr/>
        </p:nvSpPr>
        <p:spPr>
          <a:xfrm>
            <a:off x="7751936" y="970946"/>
            <a:ext cx="2408032"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a:t>
            </a:r>
            <a:r>
              <a:rPr lang="en-US" sz="2400" dirty="0">
                <a:solidFill>
                  <a:schemeClr val="tx2"/>
                </a:solidFill>
                <a:latin typeface="Consolas" panose="020B0609020204030204" pitchFamily="49" charset="0"/>
                <a:cs typeface="Consolas" panose="020B0609020204030204" pitchFamily="49" charset="0"/>
              </a:rPr>
              <a:t>  r1, [r0]</a:t>
            </a:r>
          </a:p>
        </p:txBody>
      </p:sp>
      <p:grpSp>
        <p:nvGrpSpPr>
          <p:cNvPr id="14" name="Group 13">
            <a:extLst>
              <a:ext uri="{FF2B5EF4-FFF2-40B4-BE49-F238E27FC236}">
                <a16:creationId xmlns:a16="http://schemas.microsoft.com/office/drawing/2014/main" id="{F1B03D94-2F34-6C44-A38C-525ACE8CB4D7}"/>
              </a:ext>
            </a:extLst>
          </p:cNvPr>
          <p:cNvGrpSpPr/>
          <p:nvPr/>
        </p:nvGrpSpPr>
        <p:grpSpPr>
          <a:xfrm>
            <a:off x="7319883" y="5867941"/>
            <a:ext cx="3413779" cy="651307"/>
            <a:chOff x="1763537" y="1916894"/>
            <a:chExt cx="3413779" cy="651307"/>
          </a:xfrm>
        </p:grpSpPr>
        <p:sp>
          <p:nvSpPr>
            <p:cNvPr id="11" name="TextBox 10">
              <a:extLst>
                <a:ext uri="{FF2B5EF4-FFF2-40B4-BE49-F238E27FC236}">
                  <a16:creationId xmlns:a16="http://schemas.microsoft.com/office/drawing/2014/main" id="{43A9E8E9-7D38-604E-A11B-388E8239CEFE}"/>
                </a:ext>
              </a:extLst>
            </p:cNvPr>
            <p:cNvSpPr txBox="1"/>
            <p:nvPr/>
          </p:nvSpPr>
          <p:spPr>
            <a:xfrm>
              <a:off x="2079993" y="2198869"/>
              <a:ext cx="3097323" cy="369332"/>
            </a:xfrm>
            <a:prstGeom prst="rect">
              <a:avLst/>
            </a:prstGeom>
            <a:noFill/>
          </p:spPr>
          <p:txBody>
            <a:bodyPr wrap="none" rtlCol="0">
              <a:spAutoFit/>
            </a:bodyPr>
            <a:lstStyle/>
            <a:p>
              <a:r>
                <a:rPr lang="en-US" dirty="0">
                  <a:solidFill>
                    <a:schemeClr val="accent1"/>
                  </a:solidFill>
                  <a:latin typeface="Consolas" panose="020B0609020204030204" pitchFamily="49" charset="0"/>
                  <a:cs typeface="Consolas" panose="020B0609020204030204" pitchFamily="49" charset="0"/>
                </a:rPr>
                <a:t>observe the sign extend</a:t>
              </a:r>
            </a:p>
          </p:txBody>
        </p:sp>
        <p:sp>
          <p:nvSpPr>
            <p:cNvPr id="13" name="Right Brace 12">
              <a:extLst>
                <a:ext uri="{FF2B5EF4-FFF2-40B4-BE49-F238E27FC236}">
                  <a16:creationId xmlns:a16="http://schemas.microsoft.com/office/drawing/2014/main" id="{2C071F09-EBEB-544A-AA29-154F411C9E89}"/>
                </a:ext>
              </a:extLst>
            </p:cNvPr>
            <p:cNvSpPr/>
            <p:nvPr/>
          </p:nvSpPr>
          <p:spPr>
            <a:xfrm rot="5400000">
              <a:off x="3029112" y="651319"/>
              <a:ext cx="281974" cy="2813123"/>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74" name="TextBox 73">
            <a:extLst>
              <a:ext uri="{FF2B5EF4-FFF2-40B4-BE49-F238E27FC236}">
                <a16:creationId xmlns:a16="http://schemas.microsoft.com/office/drawing/2014/main" id="{E23DC7D9-D9D5-994B-8F6C-8948FCB0FFB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75" name="Group 74">
            <a:extLst>
              <a:ext uri="{FF2B5EF4-FFF2-40B4-BE49-F238E27FC236}">
                <a16:creationId xmlns:a16="http://schemas.microsoft.com/office/drawing/2014/main" id="{F8B28AEE-07E9-4DB3-D99A-327BEB8D1288}"/>
              </a:ext>
            </a:extLst>
          </p:cNvPr>
          <p:cNvGrpSpPr/>
          <p:nvPr/>
        </p:nvGrpSpPr>
        <p:grpSpPr>
          <a:xfrm>
            <a:off x="7304235" y="1662746"/>
            <a:ext cx="3742224" cy="312089"/>
            <a:chOff x="7586388" y="4813570"/>
            <a:chExt cx="3742224" cy="312089"/>
          </a:xfrm>
        </p:grpSpPr>
        <p:sp>
          <p:nvSpPr>
            <p:cNvPr id="76" name="Rectangle 75">
              <a:extLst>
                <a:ext uri="{FF2B5EF4-FFF2-40B4-BE49-F238E27FC236}">
                  <a16:creationId xmlns:a16="http://schemas.microsoft.com/office/drawing/2014/main" id="{184EB0CD-D607-0FA1-FDE0-4C7D5DCD65F0}"/>
                </a:ext>
              </a:extLst>
            </p:cNvPr>
            <p:cNvSpPr/>
            <p:nvPr/>
          </p:nvSpPr>
          <p:spPr>
            <a:xfrm>
              <a:off x="7586388" y="4813572"/>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0x0a</a:t>
              </a:r>
            </a:p>
          </p:txBody>
        </p:sp>
        <p:sp>
          <p:nvSpPr>
            <p:cNvPr id="77" name="Rectangle 76">
              <a:extLst>
                <a:ext uri="{FF2B5EF4-FFF2-40B4-BE49-F238E27FC236}">
                  <a16:creationId xmlns:a16="http://schemas.microsoft.com/office/drawing/2014/main" id="{A56D7918-E9F5-885C-E63B-DA15B59AB7F5}"/>
                </a:ext>
              </a:extLst>
            </p:cNvPr>
            <p:cNvSpPr/>
            <p:nvPr/>
          </p:nvSpPr>
          <p:spPr>
            <a:xfrm>
              <a:off x="8521944" y="481357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0x0b</a:t>
              </a:r>
            </a:p>
          </p:txBody>
        </p:sp>
        <p:sp>
          <p:nvSpPr>
            <p:cNvPr id="78" name="Rectangle 77">
              <a:extLst>
                <a:ext uri="{FF2B5EF4-FFF2-40B4-BE49-F238E27FC236}">
                  <a16:creationId xmlns:a16="http://schemas.microsoft.com/office/drawing/2014/main" id="{4F243C1C-B489-1C2D-374D-921D9B93BC28}"/>
                </a:ext>
              </a:extLst>
            </p:cNvPr>
            <p:cNvSpPr/>
            <p:nvPr/>
          </p:nvSpPr>
          <p:spPr>
            <a:xfrm>
              <a:off x="9457500" y="481357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0x0c</a:t>
              </a:r>
            </a:p>
          </p:txBody>
        </p:sp>
        <p:sp>
          <p:nvSpPr>
            <p:cNvPr id="79" name="Rectangle 78">
              <a:extLst>
                <a:ext uri="{FF2B5EF4-FFF2-40B4-BE49-F238E27FC236}">
                  <a16:creationId xmlns:a16="http://schemas.microsoft.com/office/drawing/2014/main" id="{DA242677-67ED-95EE-0BBA-B8BAAC7A8565}"/>
                </a:ext>
              </a:extLst>
            </p:cNvPr>
            <p:cNvSpPr/>
            <p:nvPr/>
          </p:nvSpPr>
          <p:spPr>
            <a:xfrm>
              <a:off x="10393056" y="481357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0x0d</a:t>
              </a:r>
            </a:p>
          </p:txBody>
        </p:sp>
      </p:grpSp>
      <p:grpSp>
        <p:nvGrpSpPr>
          <p:cNvPr id="62" name="Group 61">
            <a:extLst>
              <a:ext uri="{FF2B5EF4-FFF2-40B4-BE49-F238E27FC236}">
                <a16:creationId xmlns:a16="http://schemas.microsoft.com/office/drawing/2014/main" id="{EDE21371-64DD-43A7-AB45-129C84E5B1FA}"/>
              </a:ext>
            </a:extLst>
          </p:cNvPr>
          <p:cNvGrpSpPr/>
          <p:nvPr/>
        </p:nvGrpSpPr>
        <p:grpSpPr>
          <a:xfrm>
            <a:off x="652638" y="1253771"/>
            <a:ext cx="5151663" cy="4395591"/>
            <a:chOff x="6886560" y="1378372"/>
            <a:chExt cx="5151663" cy="4395591"/>
          </a:xfrm>
        </p:grpSpPr>
        <p:sp>
          <p:nvSpPr>
            <p:cNvPr id="67" name="Rectangle 66">
              <a:extLst>
                <a:ext uri="{FF2B5EF4-FFF2-40B4-BE49-F238E27FC236}">
                  <a16:creationId xmlns:a16="http://schemas.microsoft.com/office/drawing/2014/main" id="{43B766E2-F56A-9741-A383-18179B0A6B50}"/>
                </a:ext>
              </a:extLst>
            </p:cNvPr>
            <p:cNvSpPr/>
            <p:nvPr/>
          </p:nvSpPr>
          <p:spPr>
            <a:xfrm>
              <a:off x="6886560" y="1378372"/>
              <a:ext cx="5151663" cy="439559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0" name="Rectangle 39">
              <a:extLst>
                <a:ext uri="{FF2B5EF4-FFF2-40B4-BE49-F238E27FC236}">
                  <a16:creationId xmlns:a16="http://schemas.microsoft.com/office/drawing/2014/main" id="{18F3A247-2395-6944-9CBB-1F48EC367FD6}"/>
                </a:ext>
              </a:extLst>
            </p:cNvPr>
            <p:cNvSpPr/>
            <p:nvPr/>
          </p:nvSpPr>
          <p:spPr>
            <a:xfrm>
              <a:off x="9137883" y="4888416"/>
              <a:ext cx="1572207" cy="461664"/>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0</a:t>
              </a:r>
              <a:r>
                <a:rPr lang="en-US" sz="2000" dirty="0">
                  <a:solidFill>
                    <a:schemeClr val="accent6"/>
                  </a:solidFill>
                </a:rPr>
                <a:t>110 0001</a:t>
              </a:r>
            </a:p>
          </p:txBody>
        </p:sp>
        <p:sp>
          <p:nvSpPr>
            <p:cNvPr id="41" name="Rectangle 40">
              <a:extLst>
                <a:ext uri="{FF2B5EF4-FFF2-40B4-BE49-F238E27FC236}">
                  <a16:creationId xmlns:a16="http://schemas.microsoft.com/office/drawing/2014/main" id="{110BDD52-07CB-C14F-A634-C590835C07B9}"/>
                </a:ext>
              </a:extLst>
            </p:cNvPr>
            <p:cNvSpPr/>
            <p:nvPr/>
          </p:nvSpPr>
          <p:spPr>
            <a:xfrm>
              <a:off x="9137883" y="4426752"/>
              <a:ext cx="1572207" cy="461664"/>
            </a:xfrm>
            <a:prstGeom prst="rect">
              <a:avLst/>
            </a:prstGeom>
            <a:solidFill>
              <a:srgbClr val="92D050">
                <a:alpha val="40000"/>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0</a:t>
              </a:r>
              <a:r>
                <a:rPr lang="en-US" sz="2000" dirty="0">
                  <a:solidFill>
                    <a:schemeClr val="accent6"/>
                  </a:solidFill>
                </a:rPr>
                <a:t>110 0011</a:t>
              </a:r>
            </a:p>
          </p:txBody>
        </p:sp>
        <p:sp>
          <p:nvSpPr>
            <p:cNvPr id="42" name="Rectangle 41">
              <a:extLst>
                <a:ext uri="{FF2B5EF4-FFF2-40B4-BE49-F238E27FC236}">
                  <a16:creationId xmlns:a16="http://schemas.microsoft.com/office/drawing/2014/main" id="{5E93407A-9677-354F-8D8D-84C2ABEBBAF4}"/>
                </a:ext>
              </a:extLst>
            </p:cNvPr>
            <p:cNvSpPr/>
            <p:nvPr/>
          </p:nvSpPr>
          <p:spPr>
            <a:xfrm>
              <a:off x="9137883" y="3965088"/>
              <a:ext cx="1572207" cy="461664"/>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0x65</a:t>
              </a:r>
            </a:p>
          </p:txBody>
        </p:sp>
        <p:sp>
          <p:nvSpPr>
            <p:cNvPr id="43" name="Rectangle 42">
              <a:extLst>
                <a:ext uri="{FF2B5EF4-FFF2-40B4-BE49-F238E27FC236}">
                  <a16:creationId xmlns:a16="http://schemas.microsoft.com/office/drawing/2014/main" id="{E64B481D-ED78-FE47-8998-E49D3FB6E5B2}"/>
                </a:ext>
              </a:extLst>
            </p:cNvPr>
            <p:cNvSpPr/>
            <p:nvPr/>
          </p:nvSpPr>
          <p:spPr>
            <a:xfrm>
              <a:off x="9144338" y="3497134"/>
              <a:ext cx="1572207" cy="461664"/>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0x87</a:t>
              </a:r>
            </a:p>
          </p:txBody>
        </p:sp>
        <p:sp>
          <p:nvSpPr>
            <p:cNvPr id="48" name="Rectangle 47">
              <a:extLst>
                <a:ext uri="{FF2B5EF4-FFF2-40B4-BE49-F238E27FC236}">
                  <a16:creationId xmlns:a16="http://schemas.microsoft.com/office/drawing/2014/main" id="{CA897CB7-6820-2A40-99B8-D9C63FD6AF73}"/>
                </a:ext>
              </a:extLst>
            </p:cNvPr>
            <p:cNvSpPr/>
            <p:nvPr/>
          </p:nvSpPr>
          <p:spPr>
            <a:xfrm>
              <a:off x="6980527" y="281416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49" name="Rectangle 48">
              <a:extLst>
                <a:ext uri="{FF2B5EF4-FFF2-40B4-BE49-F238E27FC236}">
                  <a16:creationId xmlns:a16="http://schemas.microsoft.com/office/drawing/2014/main" id="{DF0DACDB-82DB-3B4E-8982-AF0223B3AB61}"/>
                </a:ext>
              </a:extLst>
            </p:cNvPr>
            <p:cNvSpPr/>
            <p:nvPr/>
          </p:nvSpPr>
          <p:spPr>
            <a:xfrm>
              <a:off x="7916083" y="281416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50" name="Rectangle 49">
              <a:extLst>
                <a:ext uri="{FF2B5EF4-FFF2-40B4-BE49-F238E27FC236}">
                  <a16:creationId xmlns:a16="http://schemas.microsoft.com/office/drawing/2014/main" id="{637ACC45-18AC-2049-9016-4C2B07D22A72}"/>
                </a:ext>
              </a:extLst>
            </p:cNvPr>
            <p:cNvSpPr/>
            <p:nvPr/>
          </p:nvSpPr>
          <p:spPr>
            <a:xfrm>
              <a:off x="8851639" y="281416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51" name="Rectangle 50">
              <a:extLst>
                <a:ext uri="{FF2B5EF4-FFF2-40B4-BE49-F238E27FC236}">
                  <a16:creationId xmlns:a16="http://schemas.microsoft.com/office/drawing/2014/main" id="{479681F4-D768-9E44-AF50-55EB1748B483}"/>
                </a:ext>
              </a:extLst>
            </p:cNvPr>
            <p:cNvSpPr/>
            <p:nvPr/>
          </p:nvSpPr>
          <p:spPr>
            <a:xfrm>
              <a:off x="9787195" y="281416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0x10</a:t>
              </a:r>
            </a:p>
          </p:txBody>
        </p:sp>
        <p:sp>
          <p:nvSpPr>
            <p:cNvPr id="52" name="TextBox 51">
              <a:extLst>
                <a:ext uri="{FF2B5EF4-FFF2-40B4-BE49-F238E27FC236}">
                  <a16:creationId xmlns:a16="http://schemas.microsoft.com/office/drawing/2014/main" id="{951C8E91-A5EB-F640-B1A8-95548EC09BCA}"/>
                </a:ext>
              </a:extLst>
            </p:cNvPr>
            <p:cNvSpPr txBox="1"/>
            <p:nvPr/>
          </p:nvSpPr>
          <p:spPr>
            <a:xfrm>
              <a:off x="7040994" y="2444834"/>
              <a:ext cx="524503" cy="461665"/>
            </a:xfrm>
            <a:prstGeom prst="rect">
              <a:avLst/>
            </a:prstGeom>
            <a:noFill/>
          </p:spPr>
          <p:txBody>
            <a:bodyPr wrap="none" rtlCol="0">
              <a:spAutoFit/>
            </a:bodyPr>
            <a:lstStyle/>
            <a:p>
              <a:r>
                <a:rPr lang="en-US" sz="2400" dirty="0">
                  <a:solidFill>
                    <a:schemeClr val="tx2"/>
                  </a:solidFill>
                  <a:latin typeface="Consolas" panose="020B0609020204030204" pitchFamily="49" charset="0"/>
                  <a:cs typeface="Consolas" panose="020B0609020204030204" pitchFamily="49" charset="0"/>
                </a:rPr>
                <a:t>r0</a:t>
              </a:r>
            </a:p>
          </p:txBody>
        </p:sp>
        <p:sp>
          <p:nvSpPr>
            <p:cNvPr id="53" name="TextBox 52">
              <a:extLst>
                <a:ext uri="{FF2B5EF4-FFF2-40B4-BE49-F238E27FC236}">
                  <a16:creationId xmlns:a16="http://schemas.microsoft.com/office/drawing/2014/main" id="{4ADD6BC8-8C84-6B45-BC46-5ADFBCB4D5B7}"/>
                </a:ext>
              </a:extLst>
            </p:cNvPr>
            <p:cNvSpPr txBox="1"/>
            <p:nvPr/>
          </p:nvSpPr>
          <p:spPr>
            <a:xfrm>
              <a:off x="7745669" y="4988698"/>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00</a:t>
              </a:r>
            </a:p>
          </p:txBody>
        </p:sp>
        <p:sp>
          <p:nvSpPr>
            <p:cNvPr id="54" name="TextBox 53">
              <a:extLst>
                <a:ext uri="{FF2B5EF4-FFF2-40B4-BE49-F238E27FC236}">
                  <a16:creationId xmlns:a16="http://schemas.microsoft.com/office/drawing/2014/main" id="{9ADEC4FC-631C-D544-972A-ACC84B716A86}"/>
                </a:ext>
              </a:extLst>
            </p:cNvPr>
            <p:cNvSpPr txBox="1"/>
            <p:nvPr/>
          </p:nvSpPr>
          <p:spPr>
            <a:xfrm>
              <a:off x="7718801" y="4583638"/>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01</a:t>
              </a:r>
            </a:p>
          </p:txBody>
        </p:sp>
        <p:sp>
          <p:nvSpPr>
            <p:cNvPr id="55" name="TextBox 54">
              <a:extLst>
                <a:ext uri="{FF2B5EF4-FFF2-40B4-BE49-F238E27FC236}">
                  <a16:creationId xmlns:a16="http://schemas.microsoft.com/office/drawing/2014/main" id="{4FE59117-FA67-5B4F-B908-764A735095B3}"/>
                </a:ext>
              </a:extLst>
            </p:cNvPr>
            <p:cNvSpPr txBox="1"/>
            <p:nvPr/>
          </p:nvSpPr>
          <p:spPr>
            <a:xfrm>
              <a:off x="7718801" y="4119070"/>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10</a:t>
              </a:r>
            </a:p>
          </p:txBody>
        </p:sp>
        <p:sp>
          <p:nvSpPr>
            <p:cNvPr id="56" name="TextBox 55">
              <a:extLst>
                <a:ext uri="{FF2B5EF4-FFF2-40B4-BE49-F238E27FC236}">
                  <a16:creationId xmlns:a16="http://schemas.microsoft.com/office/drawing/2014/main" id="{5009CC70-E0BC-064F-9F43-C5FFE606D417}"/>
                </a:ext>
              </a:extLst>
            </p:cNvPr>
            <p:cNvSpPr txBox="1"/>
            <p:nvPr/>
          </p:nvSpPr>
          <p:spPr>
            <a:xfrm>
              <a:off x="7740660" y="3642251"/>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11</a:t>
              </a:r>
            </a:p>
          </p:txBody>
        </p:sp>
        <p:sp>
          <p:nvSpPr>
            <p:cNvPr id="58" name="TextBox 57">
              <a:extLst>
                <a:ext uri="{FF2B5EF4-FFF2-40B4-BE49-F238E27FC236}">
                  <a16:creationId xmlns:a16="http://schemas.microsoft.com/office/drawing/2014/main" id="{47119068-BB98-7645-AD41-D8C4D353423B}"/>
                </a:ext>
              </a:extLst>
            </p:cNvPr>
            <p:cNvSpPr txBox="1"/>
            <p:nvPr/>
          </p:nvSpPr>
          <p:spPr>
            <a:xfrm>
              <a:off x="9617619" y="2075502"/>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00</a:t>
              </a:r>
            </a:p>
          </p:txBody>
        </p:sp>
        <p:sp>
          <p:nvSpPr>
            <p:cNvPr id="6" name="Left Brace 5">
              <a:extLst>
                <a:ext uri="{FF2B5EF4-FFF2-40B4-BE49-F238E27FC236}">
                  <a16:creationId xmlns:a16="http://schemas.microsoft.com/office/drawing/2014/main" id="{34C278A6-500D-644F-962D-A33E19BC4A6D}"/>
                </a:ext>
              </a:extLst>
            </p:cNvPr>
            <p:cNvSpPr/>
            <p:nvPr/>
          </p:nvSpPr>
          <p:spPr>
            <a:xfrm rot="5400000">
              <a:off x="10035116" y="2144322"/>
              <a:ext cx="455272" cy="936928"/>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5" name="TextBox 14">
              <a:extLst>
                <a:ext uri="{FF2B5EF4-FFF2-40B4-BE49-F238E27FC236}">
                  <a16:creationId xmlns:a16="http://schemas.microsoft.com/office/drawing/2014/main" id="{E789D5B6-C772-4E40-998E-0705A8AD62C1}"/>
                </a:ext>
              </a:extLst>
            </p:cNvPr>
            <p:cNvSpPr txBox="1"/>
            <p:nvPr/>
          </p:nvSpPr>
          <p:spPr>
            <a:xfrm>
              <a:off x="7680643" y="5327200"/>
              <a:ext cx="3477234" cy="369332"/>
            </a:xfrm>
            <a:prstGeom prst="rect">
              <a:avLst/>
            </a:prstGeom>
            <a:noFill/>
          </p:spPr>
          <p:txBody>
            <a:bodyPr wrap="none" rtlCol="0">
              <a:spAutoFit/>
            </a:bodyPr>
            <a:lstStyle/>
            <a:p>
              <a:r>
                <a:rPr lang="en-US" dirty="0">
                  <a:solidFill>
                    <a:srgbClr val="0070C0"/>
                  </a:solidFill>
                  <a:latin typeface="Consolas" panose="020B0609020204030204" pitchFamily="49" charset="0"/>
                  <a:cs typeface="Consolas" panose="020B0609020204030204" pitchFamily="49" charset="0"/>
                </a:rPr>
                <a:t>Byte Address          Byte</a:t>
              </a:r>
            </a:p>
          </p:txBody>
        </p:sp>
        <p:sp>
          <p:nvSpPr>
            <p:cNvPr id="16" name="TextBox 15">
              <a:extLst>
                <a:ext uri="{FF2B5EF4-FFF2-40B4-BE49-F238E27FC236}">
                  <a16:creationId xmlns:a16="http://schemas.microsoft.com/office/drawing/2014/main" id="{83A32920-E0A8-CF47-B204-C7D1AC9A4175}"/>
                </a:ext>
              </a:extLst>
            </p:cNvPr>
            <p:cNvSpPr txBox="1"/>
            <p:nvPr/>
          </p:nvSpPr>
          <p:spPr>
            <a:xfrm>
              <a:off x="7740660" y="1435992"/>
              <a:ext cx="3306166" cy="400110"/>
            </a:xfrm>
            <a:prstGeom prst="rect">
              <a:avLst/>
            </a:prstGeom>
            <a:solidFill>
              <a:schemeClr val="bg1"/>
            </a:solidFill>
            <a:ln>
              <a:solidFill>
                <a:schemeClr val="accent1"/>
              </a:solidFill>
            </a:ln>
          </p:spPr>
          <p:txBody>
            <a:bodyPr wrap="square" rtlCol="0">
              <a:spAutoFit/>
            </a:bodyPr>
            <a:lstStyle/>
            <a:p>
              <a:r>
                <a:rPr lang="en-US" sz="2000" dirty="0">
                  <a:solidFill>
                    <a:srgbClr val="F3753F"/>
                  </a:solidFill>
                  <a:latin typeface="Consolas" panose="020B0609020204030204" pitchFamily="49" charset="0"/>
                  <a:cs typeface="Consolas" panose="020B0609020204030204" pitchFamily="49" charset="0"/>
                </a:rPr>
                <a:t>.align 2 </a:t>
              </a:r>
              <a:r>
                <a:rPr lang="en-US" sz="2000" dirty="0">
                  <a:solidFill>
                    <a:srgbClr val="0070C0"/>
                  </a:solidFill>
                  <a:latin typeface="Consolas" panose="020B0609020204030204" pitchFamily="49" charset="0"/>
                  <a:cs typeface="Consolas" panose="020B0609020204030204" pitchFamily="49" charset="0"/>
                </a:rPr>
                <a:t>word aligned</a:t>
              </a:r>
            </a:p>
          </p:txBody>
        </p:sp>
        <p:sp>
          <p:nvSpPr>
            <p:cNvPr id="7" name="U-Turn Arrow 6">
              <a:extLst>
                <a:ext uri="{FF2B5EF4-FFF2-40B4-BE49-F238E27FC236}">
                  <a16:creationId xmlns:a16="http://schemas.microsoft.com/office/drawing/2014/main" id="{176C1F76-99B2-5C71-CBE0-729396194E0E}"/>
                </a:ext>
              </a:extLst>
            </p:cNvPr>
            <p:cNvSpPr/>
            <p:nvPr/>
          </p:nvSpPr>
          <p:spPr>
            <a:xfrm rot="16200000" flipH="1" flipV="1">
              <a:off x="10132129" y="3602197"/>
              <a:ext cx="2387818" cy="1123848"/>
            </a:xfrm>
            <a:prstGeom prst="uturnArrow">
              <a:avLst>
                <a:gd name="adj1" fmla="val 3929"/>
                <a:gd name="adj2" fmla="val 107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19" name="Down Arrow 18">
              <a:extLst>
                <a:ext uri="{FF2B5EF4-FFF2-40B4-BE49-F238E27FC236}">
                  <a16:creationId xmlns:a16="http://schemas.microsoft.com/office/drawing/2014/main" id="{08CFFA3C-DA92-6B1C-B804-C24DD2F0D89A}"/>
                </a:ext>
              </a:extLst>
            </p:cNvPr>
            <p:cNvSpPr/>
            <p:nvPr/>
          </p:nvSpPr>
          <p:spPr>
            <a:xfrm>
              <a:off x="10568823" y="1825056"/>
              <a:ext cx="141267" cy="3082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nvGrpSpPr>
          <p:cNvPr id="18" name="Group 17">
            <a:extLst>
              <a:ext uri="{FF2B5EF4-FFF2-40B4-BE49-F238E27FC236}">
                <a16:creationId xmlns:a16="http://schemas.microsoft.com/office/drawing/2014/main" id="{7E460365-F5A6-3BC6-2E75-0520B1E8AEB9}"/>
              </a:ext>
            </a:extLst>
          </p:cNvPr>
          <p:cNvGrpSpPr/>
          <p:nvPr/>
        </p:nvGrpSpPr>
        <p:grpSpPr>
          <a:xfrm>
            <a:off x="7319883" y="1662744"/>
            <a:ext cx="3742224" cy="312089"/>
            <a:chOff x="1529555" y="4390350"/>
            <a:chExt cx="3742224" cy="312089"/>
          </a:xfrm>
        </p:grpSpPr>
        <p:sp>
          <p:nvSpPr>
            <p:cNvPr id="29" name="Rectangle 28">
              <a:extLst>
                <a:ext uri="{FF2B5EF4-FFF2-40B4-BE49-F238E27FC236}">
                  <a16:creationId xmlns:a16="http://schemas.microsoft.com/office/drawing/2014/main" id="{5A6A5244-1FD8-D943-86C0-75EEC8A8F1E8}"/>
                </a:ext>
              </a:extLst>
            </p:cNvPr>
            <p:cNvSpPr/>
            <p:nvPr/>
          </p:nvSpPr>
          <p:spPr>
            <a:xfrm>
              <a:off x="1529555" y="4390352"/>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sp>
          <p:nvSpPr>
            <p:cNvPr id="30" name="Rectangle 29">
              <a:extLst>
                <a:ext uri="{FF2B5EF4-FFF2-40B4-BE49-F238E27FC236}">
                  <a16:creationId xmlns:a16="http://schemas.microsoft.com/office/drawing/2014/main" id="{D16536C6-B865-D34F-B72E-DFA29980D737}"/>
                </a:ext>
              </a:extLst>
            </p:cNvPr>
            <p:cNvSpPr/>
            <p:nvPr/>
          </p:nvSpPr>
          <p:spPr>
            <a:xfrm>
              <a:off x="2465111" y="4390351"/>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31" name="Rectangle 30">
              <a:extLst>
                <a:ext uri="{FF2B5EF4-FFF2-40B4-BE49-F238E27FC236}">
                  <a16:creationId xmlns:a16="http://schemas.microsoft.com/office/drawing/2014/main" id="{C09931A3-6536-D84A-AC12-9794312B79AC}"/>
                </a:ext>
              </a:extLst>
            </p:cNvPr>
            <p:cNvSpPr/>
            <p:nvPr/>
          </p:nvSpPr>
          <p:spPr>
            <a:xfrm>
              <a:off x="3400667" y="4390351"/>
              <a:ext cx="93555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6"/>
                  </a:solidFill>
                  <a:latin typeface="Consolas" panose="020B0609020204030204" pitchFamily="49" charset="0"/>
                  <a:cs typeface="Consolas" panose="020B0609020204030204" pitchFamily="49" charset="0"/>
                </a:rPr>
                <a:t>0110 0011</a:t>
              </a:r>
            </a:p>
          </p:txBody>
        </p:sp>
        <p:sp>
          <p:nvSpPr>
            <p:cNvPr id="32" name="Rectangle 31">
              <a:extLst>
                <a:ext uri="{FF2B5EF4-FFF2-40B4-BE49-F238E27FC236}">
                  <a16:creationId xmlns:a16="http://schemas.microsoft.com/office/drawing/2014/main" id="{9702B468-E8A9-4D43-85B2-75627B10AFFD}"/>
                </a:ext>
              </a:extLst>
            </p:cNvPr>
            <p:cNvSpPr/>
            <p:nvPr/>
          </p:nvSpPr>
          <p:spPr>
            <a:xfrm>
              <a:off x="4336223" y="4390350"/>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6"/>
                  </a:solidFill>
                  <a:latin typeface="Consolas" panose="020B0609020204030204" pitchFamily="49" charset="0"/>
                  <a:cs typeface="Consolas" panose="020B0609020204030204" pitchFamily="49" charset="0"/>
                </a:rPr>
                <a:t>0110 0001</a:t>
              </a:r>
            </a:p>
          </p:txBody>
        </p:sp>
      </p:grpSp>
      <p:grpSp>
        <p:nvGrpSpPr>
          <p:cNvPr id="60" name="Group 59">
            <a:extLst>
              <a:ext uri="{FF2B5EF4-FFF2-40B4-BE49-F238E27FC236}">
                <a16:creationId xmlns:a16="http://schemas.microsoft.com/office/drawing/2014/main" id="{948BD283-64AE-AD18-8981-50055BEC7D48}"/>
              </a:ext>
            </a:extLst>
          </p:cNvPr>
          <p:cNvGrpSpPr/>
          <p:nvPr/>
        </p:nvGrpSpPr>
        <p:grpSpPr>
          <a:xfrm>
            <a:off x="6649916" y="2659821"/>
            <a:ext cx="4681824" cy="1846837"/>
            <a:chOff x="841638" y="2757831"/>
            <a:chExt cx="4681824" cy="1846837"/>
          </a:xfrm>
        </p:grpSpPr>
        <p:sp>
          <p:nvSpPr>
            <p:cNvPr id="65" name="Rectangle 64">
              <a:extLst>
                <a:ext uri="{FF2B5EF4-FFF2-40B4-BE49-F238E27FC236}">
                  <a16:creationId xmlns:a16="http://schemas.microsoft.com/office/drawing/2014/main" id="{D443821E-D01D-2647-ADA8-45664A18C90D}"/>
                </a:ext>
              </a:extLst>
            </p:cNvPr>
            <p:cNvSpPr/>
            <p:nvPr/>
          </p:nvSpPr>
          <p:spPr>
            <a:xfrm>
              <a:off x="841638" y="2790596"/>
              <a:ext cx="4681824" cy="181407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3" name="Rectangle 22">
              <a:extLst>
                <a:ext uri="{FF2B5EF4-FFF2-40B4-BE49-F238E27FC236}">
                  <a16:creationId xmlns:a16="http://schemas.microsoft.com/office/drawing/2014/main" id="{A61680BE-D3CE-2B49-9E8B-B27259443C29}"/>
                </a:ext>
              </a:extLst>
            </p:cNvPr>
            <p:cNvSpPr/>
            <p:nvPr/>
          </p:nvSpPr>
          <p:spPr>
            <a:xfrm>
              <a:off x="1557114" y="377779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4" name="Rectangle 23">
              <a:extLst>
                <a:ext uri="{FF2B5EF4-FFF2-40B4-BE49-F238E27FC236}">
                  <a16:creationId xmlns:a16="http://schemas.microsoft.com/office/drawing/2014/main" id="{29E1268E-1D89-504C-93BA-B8A6C1373E4A}"/>
                </a:ext>
              </a:extLst>
            </p:cNvPr>
            <p:cNvSpPr/>
            <p:nvPr/>
          </p:nvSpPr>
          <p:spPr>
            <a:xfrm>
              <a:off x="2492670" y="377779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7" name="TextBox 26">
              <a:extLst>
                <a:ext uri="{FF2B5EF4-FFF2-40B4-BE49-F238E27FC236}">
                  <a16:creationId xmlns:a16="http://schemas.microsoft.com/office/drawing/2014/main" id="{D70656FD-C8A5-0F42-93B8-B693B594E339}"/>
                </a:ext>
              </a:extLst>
            </p:cNvPr>
            <p:cNvSpPr txBox="1"/>
            <p:nvPr/>
          </p:nvSpPr>
          <p:spPr>
            <a:xfrm>
              <a:off x="5142885" y="4089882"/>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8" name="TextBox 27">
              <a:extLst>
                <a:ext uri="{FF2B5EF4-FFF2-40B4-BE49-F238E27FC236}">
                  <a16:creationId xmlns:a16="http://schemas.microsoft.com/office/drawing/2014/main" id="{7F36BA34-F40F-5540-B38F-8820AB4178F0}"/>
                </a:ext>
              </a:extLst>
            </p:cNvPr>
            <p:cNvSpPr txBox="1"/>
            <p:nvPr/>
          </p:nvSpPr>
          <p:spPr>
            <a:xfrm>
              <a:off x="1475271" y="4089882"/>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8" name="TextBox 37">
              <a:extLst>
                <a:ext uri="{FF2B5EF4-FFF2-40B4-BE49-F238E27FC236}">
                  <a16:creationId xmlns:a16="http://schemas.microsoft.com/office/drawing/2014/main" id="{28F096F9-1A86-B348-A802-70183948E693}"/>
                </a:ext>
              </a:extLst>
            </p:cNvPr>
            <p:cNvSpPr txBox="1"/>
            <p:nvPr/>
          </p:nvSpPr>
          <p:spPr>
            <a:xfrm>
              <a:off x="955819" y="3703007"/>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sp>
          <p:nvSpPr>
            <p:cNvPr id="44" name="TextBox 43">
              <a:extLst>
                <a:ext uri="{FF2B5EF4-FFF2-40B4-BE49-F238E27FC236}">
                  <a16:creationId xmlns:a16="http://schemas.microsoft.com/office/drawing/2014/main" id="{7774B336-9A32-724C-A5F5-DEC0144CCC0A}"/>
                </a:ext>
              </a:extLst>
            </p:cNvPr>
            <p:cNvSpPr txBox="1"/>
            <p:nvPr/>
          </p:nvSpPr>
          <p:spPr>
            <a:xfrm>
              <a:off x="1820843" y="2757831"/>
              <a:ext cx="2733441"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halfword</a:t>
              </a:r>
            </a:p>
          </p:txBody>
        </p:sp>
        <p:sp>
          <p:nvSpPr>
            <p:cNvPr id="45" name="TextBox 44">
              <a:extLst>
                <a:ext uri="{FF2B5EF4-FFF2-40B4-BE49-F238E27FC236}">
                  <a16:creationId xmlns:a16="http://schemas.microsoft.com/office/drawing/2014/main" id="{76B7EFC7-D1D0-A44D-8EEC-EF66E12789BE}"/>
                </a:ext>
              </a:extLst>
            </p:cNvPr>
            <p:cNvSpPr txBox="1"/>
            <p:nvPr/>
          </p:nvSpPr>
          <p:spPr>
            <a:xfrm>
              <a:off x="1739103" y="3114503"/>
              <a:ext cx="2733441"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ldrsh</a:t>
              </a:r>
              <a:r>
                <a:rPr lang="en-US" sz="2400" dirty="0">
                  <a:solidFill>
                    <a:schemeClr val="tx2"/>
                  </a:solidFill>
                  <a:latin typeface="Consolas" panose="020B0609020204030204" pitchFamily="49" charset="0"/>
                  <a:cs typeface="Consolas" panose="020B0609020204030204" pitchFamily="49" charset="0"/>
                </a:rPr>
                <a:t>  r1, [r0]</a:t>
              </a:r>
            </a:p>
          </p:txBody>
        </p:sp>
        <p:sp>
          <p:nvSpPr>
            <p:cNvPr id="82" name="Rectangle 81">
              <a:extLst>
                <a:ext uri="{FF2B5EF4-FFF2-40B4-BE49-F238E27FC236}">
                  <a16:creationId xmlns:a16="http://schemas.microsoft.com/office/drawing/2014/main" id="{222DE5FD-66DF-B593-CB0A-2E2AF9C25A1A}"/>
                </a:ext>
              </a:extLst>
            </p:cNvPr>
            <p:cNvSpPr/>
            <p:nvPr/>
          </p:nvSpPr>
          <p:spPr>
            <a:xfrm>
              <a:off x="3428225" y="377779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83" name="Rectangle 82">
              <a:extLst>
                <a:ext uri="{FF2B5EF4-FFF2-40B4-BE49-F238E27FC236}">
                  <a16:creationId xmlns:a16="http://schemas.microsoft.com/office/drawing/2014/main" id="{B8D9A6B2-BBC9-9F73-A827-A749AFA35D32}"/>
                </a:ext>
              </a:extLst>
            </p:cNvPr>
            <p:cNvSpPr/>
            <p:nvPr/>
          </p:nvSpPr>
          <p:spPr>
            <a:xfrm>
              <a:off x="4367246" y="377779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grpSp>
      <p:grpSp>
        <p:nvGrpSpPr>
          <p:cNvPr id="20" name="Group 19">
            <a:extLst>
              <a:ext uri="{FF2B5EF4-FFF2-40B4-BE49-F238E27FC236}">
                <a16:creationId xmlns:a16="http://schemas.microsoft.com/office/drawing/2014/main" id="{F9EA6875-517D-8DB3-21AA-7AFA6B393AD0}"/>
              </a:ext>
            </a:extLst>
          </p:cNvPr>
          <p:cNvGrpSpPr/>
          <p:nvPr/>
        </p:nvGrpSpPr>
        <p:grpSpPr>
          <a:xfrm>
            <a:off x="9249990" y="3680742"/>
            <a:ext cx="1871112" cy="312088"/>
            <a:chOff x="6589651" y="6203536"/>
            <a:chExt cx="1871112" cy="312088"/>
          </a:xfrm>
        </p:grpSpPr>
        <p:sp>
          <p:nvSpPr>
            <p:cNvPr id="25" name="Rectangle 24">
              <a:extLst>
                <a:ext uri="{FF2B5EF4-FFF2-40B4-BE49-F238E27FC236}">
                  <a16:creationId xmlns:a16="http://schemas.microsoft.com/office/drawing/2014/main" id="{90BE8D4A-36B6-F846-9925-57AD8549EE42}"/>
                </a:ext>
              </a:extLst>
            </p:cNvPr>
            <p:cNvSpPr/>
            <p:nvPr/>
          </p:nvSpPr>
          <p:spPr>
            <a:xfrm>
              <a:off x="6589651" y="6203537"/>
              <a:ext cx="93555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latin typeface="Consolas" panose="020B0609020204030204" pitchFamily="49" charset="0"/>
                  <a:cs typeface="Consolas" panose="020B0609020204030204" pitchFamily="49" charset="0"/>
                </a:rPr>
                <a:t>0</a:t>
              </a:r>
              <a:r>
                <a:rPr lang="en-US" sz="1100" dirty="0">
                  <a:solidFill>
                    <a:schemeClr val="accent6"/>
                  </a:solidFill>
                  <a:latin typeface="Consolas" panose="020B0609020204030204" pitchFamily="49" charset="0"/>
                  <a:cs typeface="Consolas" panose="020B0609020204030204" pitchFamily="49" charset="0"/>
                </a:rPr>
                <a:t>110 0011</a:t>
              </a:r>
            </a:p>
          </p:txBody>
        </p:sp>
        <p:sp>
          <p:nvSpPr>
            <p:cNvPr id="26" name="Rectangle 25">
              <a:extLst>
                <a:ext uri="{FF2B5EF4-FFF2-40B4-BE49-F238E27FC236}">
                  <a16:creationId xmlns:a16="http://schemas.microsoft.com/office/drawing/2014/main" id="{21F64F52-A291-104A-9241-DC8705735729}"/>
                </a:ext>
              </a:extLst>
            </p:cNvPr>
            <p:cNvSpPr/>
            <p:nvPr/>
          </p:nvSpPr>
          <p:spPr>
            <a:xfrm>
              <a:off x="7525207" y="6203536"/>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6"/>
                  </a:solidFill>
                  <a:latin typeface="Consolas" panose="020B0609020204030204" pitchFamily="49" charset="0"/>
                  <a:cs typeface="Consolas" panose="020B0609020204030204" pitchFamily="49" charset="0"/>
                </a:rPr>
                <a:t>0110 0001</a:t>
              </a:r>
            </a:p>
          </p:txBody>
        </p:sp>
      </p:grpSp>
      <p:grpSp>
        <p:nvGrpSpPr>
          <p:cNvPr id="59" name="Group 58">
            <a:extLst>
              <a:ext uri="{FF2B5EF4-FFF2-40B4-BE49-F238E27FC236}">
                <a16:creationId xmlns:a16="http://schemas.microsoft.com/office/drawing/2014/main" id="{631CB574-A7EB-6B66-DA71-9276587C5F40}"/>
              </a:ext>
            </a:extLst>
          </p:cNvPr>
          <p:cNvGrpSpPr/>
          <p:nvPr/>
        </p:nvGrpSpPr>
        <p:grpSpPr>
          <a:xfrm>
            <a:off x="7376562" y="4001657"/>
            <a:ext cx="3396552" cy="567247"/>
            <a:chOff x="1583488" y="4082315"/>
            <a:chExt cx="3396552" cy="567247"/>
          </a:xfrm>
        </p:grpSpPr>
        <p:sp>
          <p:nvSpPr>
            <p:cNvPr id="80" name="TextBox 79">
              <a:extLst>
                <a:ext uri="{FF2B5EF4-FFF2-40B4-BE49-F238E27FC236}">
                  <a16:creationId xmlns:a16="http://schemas.microsoft.com/office/drawing/2014/main" id="{06D3B7C8-7126-ECD9-C90A-8C9BD210CF20}"/>
                </a:ext>
              </a:extLst>
            </p:cNvPr>
            <p:cNvSpPr txBox="1"/>
            <p:nvPr/>
          </p:nvSpPr>
          <p:spPr>
            <a:xfrm>
              <a:off x="1882717" y="4280230"/>
              <a:ext cx="3097323" cy="369332"/>
            </a:xfrm>
            <a:prstGeom prst="rect">
              <a:avLst/>
            </a:prstGeom>
            <a:noFill/>
          </p:spPr>
          <p:txBody>
            <a:bodyPr wrap="none" rtlCol="0">
              <a:spAutoFit/>
            </a:bodyPr>
            <a:lstStyle/>
            <a:p>
              <a:r>
                <a:rPr lang="en-US" dirty="0">
                  <a:solidFill>
                    <a:schemeClr val="accent1"/>
                  </a:solidFill>
                  <a:latin typeface="Consolas" panose="020B0609020204030204" pitchFamily="49" charset="0"/>
                  <a:cs typeface="Consolas" panose="020B0609020204030204" pitchFamily="49" charset="0"/>
                </a:rPr>
                <a:t>observe the sign extend</a:t>
              </a:r>
            </a:p>
          </p:txBody>
        </p:sp>
        <p:sp>
          <p:nvSpPr>
            <p:cNvPr id="81" name="Right Brace 80">
              <a:extLst>
                <a:ext uri="{FF2B5EF4-FFF2-40B4-BE49-F238E27FC236}">
                  <a16:creationId xmlns:a16="http://schemas.microsoft.com/office/drawing/2014/main" id="{19B9425E-988C-8456-7F29-999E39AB8CA1}"/>
                </a:ext>
              </a:extLst>
            </p:cNvPr>
            <p:cNvSpPr/>
            <p:nvPr/>
          </p:nvSpPr>
          <p:spPr>
            <a:xfrm rot="5400000">
              <a:off x="2381362" y="3284441"/>
              <a:ext cx="248989" cy="1844737"/>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84" name="Rectangle 83">
            <a:extLst>
              <a:ext uri="{FF2B5EF4-FFF2-40B4-BE49-F238E27FC236}">
                <a16:creationId xmlns:a16="http://schemas.microsoft.com/office/drawing/2014/main" id="{317B904D-E1F0-401A-0FB8-79415DDA9DE1}"/>
              </a:ext>
            </a:extLst>
          </p:cNvPr>
          <p:cNvSpPr/>
          <p:nvPr/>
        </p:nvSpPr>
        <p:spPr>
          <a:xfrm>
            <a:off x="10125162" y="5580150"/>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latin typeface="Consolas" panose="020B0609020204030204" pitchFamily="49" charset="0"/>
                <a:cs typeface="Consolas" panose="020B0609020204030204" pitchFamily="49" charset="0"/>
              </a:rPr>
              <a:t>0</a:t>
            </a:r>
            <a:r>
              <a:rPr lang="en-US" sz="1100" dirty="0">
                <a:solidFill>
                  <a:schemeClr val="accent6"/>
                </a:solidFill>
                <a:latin typeface="Consolas" panose="020B0609020204030204" pitchFamily="49" charset="0"/>
                <a:cs typeface="Consolas" panose="020B0609020204030204" pitchFamily="49" charset="0"/>
              </a:rPr>
              <a:t>110 0001</a:t>
            </a:r>
          </a:p>
        </p:txBody>
      </p:sp>
    </p:spTree>
    <p:extLst>
      <p:ext uri="{BB962C8B-B14F-4D97-AF65-F5344CB8AC3E}">
        <p14:creationId xmlns:p14="http://schemas.microsoft.com/office/powerpoint/2010/main" val="3114320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84"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Storing 32-bit Registers To Memory 8-bit, 16-bit, 32-bit</a:t>
            </a:r>
          </a:p>
        </p:txBody>
      </p:sp>
      <p:sp>
        <p:nvSpPr>
          <p:cNvPr id="5" name="Content Placeholder 6">
            <a:extLst>
              <a:ext uri="{FF2B5EF4-FFF2-40B4-BE49-F238E27FC236}">
                <a16:creationId xmlns:a16="http://schemas.microsoft.com/office/drawing/2014/main" id="{35EA41C0-9414-0547-9E94-289BE0ACBA08}"/>
              </a:ext>
            </a:extLst>
          </p:cNvPr>
          <p:cNvSpPr txBox="1">
            <a:spLocks/>
          </p:cNvSpPr>
          <p:nvPr/>
        </p:nvSpPr>
        <p:spPr>
          <a:xfrm>
            <a:off x="73572" y="1477278"/>
            <a:ext cx="3897649" cy="3430154"/>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21" name="Rectangle 20">
            <a:extLst>
              <a:ext uri="{FF2B5EF4-FFF2-40B4-BE49-F238E27FC236}">
                <a16:creationId xmlns:a16="http://schemas.microsoft.com/office/drawing/2014/main" id="{008E622E-2BB9-7343-B7CB-331C28391EE6}"/>
              </a:ext>
            </a:extLst>
          </p:cNvPr>
          <p:cNvSpPr/>
          <p:nvPr/>
        </p:nvSpPr>
        <p:spPr>
          <a:xfrm>
            <a:off x="73572" y="4907432"/>
            <a:ext cx="3897649"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strb</a:t>
            </a:r>
            <a:endParaRPr lang="en-US" sz="2800" dirty="0">
              <a:solidFill>
                <a:schemeClr val="tx2"/>
              </a:solidFill>
            </a:endParaRPr>
          </a:p>
        </p:txBody>
      </p:sp>
      <p:grpSp>
        <p:nvGrpSpPr>
          <p:cNvPr id="28" name="Group 27">
            <a:extLst>
              <a:ext uri="{FF2B5EF4-FFF2-40B4-BE49-F238E27FC236}">
                <a16:creationId xmlns:a16="http://schemas.microsoft.com/office/drawing/2014/main" id="{109A8313-BE8E-FE47-8F1F-4222B7713920}"/>
              </a:ext>
            </a:extLst>
          </p:cNvPr>
          <p:cNvGrpSpPr/>
          <p:nvPr/>
        </p:nvGrpSpPr>
        <p:grpSpPr>
          <a:xfrm>
            <a:off x="187521" y="4127125"/>
            <a:ext cx="3742224" cy="312089"/>
            <a:chOff x="1109197" y="2250436"/>
            <a:chExt cx="3742224" cy="312089"/>
          </a:xfrm>
        </p:grpSpPr>
        <p:sp>
          <p:nvSpPr>
            <p:cNvPr id="29" name="Rectangle 28">
              <a:extLst>
                <a:ext uri="{FF2B5EF4-FFF2-40B4-BE49-F238E27FC236}">
                  <a16:creationId xmlns:a16="http://schemas.microsoft.com/office/drawing/2014/main" id="{0F6DF1F3-4596-DA4C-9B60-377949E959C2}"/>
                </a:ext>
              </a:extLst>
            </p:cNvPr>
            <p:cNvSpPr/>
            <p:nvPr/>
          </p:nvSpPr>
          <p:spPr>
            <a:xfrm>
              <a:off x="1109197"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30" name="Rectangle 29">
              <a:extLst>
                <a:ext uri="{FF2B5EF4-FFF2-40B4-BE49-F238E27FC236}">
                  <a16:creationId xmlns:a16="http://schemas.microsoft.com/office/drawing/2014/main" id="{8B3DF868-D21C-114B-AFCC-2B86BDC1E8BC}"/>
                </a:ext>
              </a:extLst>
            </p:cNvPr>
            <p:cNvSpPr/>
            <p:nvPr/>
          </p:nvSpPr>
          <p:spPr>
            <a:xfrm>
              <a:off x="2044753"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31" name="Rectangle 30">
              <a:extLst>
                <a:ext uri="{FF2B5EF4-FFF2-40B4-BE49-F238E27FC236}">
                  <a16:creationId xmlns:a16="http://schemas.microsoft.com/office/drawing/2014/main" id="{EC069240-58A5-ED46-820F-9288C98E499D}"/>
                </a:ext>
              </a:extLst>
            </p:cNvPr>
            <p:cNvSpPr/>
            <p:nvPr/>
          </p:nvSpPr>
          <p:spPr>
            <a:xfrm>
              <a:off x="2980309"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0xe2</a:t>
              </a:r>
            </a:p>
          </p:txBody>
        </p:sp>
        <p:sp>
          <p:nvSpPr>
            <p:cNvPr id="32" name="Rectangle 31">
              <a:extLst>
                <a:ext uri="{FF2B5EF4-FFF2-40B4-BE49-F238E27FC236}">
                  <a16:creationId xmlns:a16="http://schemas.microsoft.com/office/drawing/2014/main" id="{D57DA576-76FA-3545-8359-D68BE65858AD}"/>
                </a:ext>
              </a:extLst>
            </p:cNvPr>
            <p:cNvSpPr/>
            <p:nvPr/>
          </p:nvSpPr>
          <p:spPr>
            <a:xfrm>
              <a:off x="3915865"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sp>
        <p:nvSpPr>
          <p:cNvPr id="34" name="TextBox 33">
            <a:extLst>
              <a:ext uri="{FF2B5EF4-FFF2-40B4-BE49-F238E27FC236}">
                <a16:creationId xmlns:a16="http://schemas.microsoft.com/office/drawing/2014/main" id="{46167E81-6B89-A44E-983E-9037FE80DC3D}"/>
              </a:ext>
            </a:extLst>
          </p:cNvPr>
          <p:cNvSpPr txBox="1"/>
          <p:nvPr/>
        </p:nvSpPr>
        <p:spPr>
          <a:xfrm>
            <a:off x="2964029" y="2017865"/>
            <a:ext cx="1018227" cy="369332"/>
          </a:xfrm>
          <a:prstGeom prst="rect">
            <a:avLst/>
          </a:prstGeom>
          <a:noFill/>
        </p:spPr>
        <p:txBody>
          <a:bodyPr wrap="none" rtlCol="0">
            <a:spAutoFit/>
          </a:bodyPr>
          <a:lstStyle/>
          <a:p>
            <a:r>
              <a:rPr lang="en-US" dirty="0">
                <a:solidFill>
                  <a:srgbClr val="0070C0"/>
                </a:solidFill>
              </a:rPr>
              <a:t>memory</a:t>
            </a:r>
          </a:p>
        </p:txBody>
      </p:sp>
      <p:sp>
        <p:nvSpPr>
          <p:cNvPr id="35" name="TextBox 34">
            <a:extLst>
              <a:ext uri="{FF2B5EF4-FFF2-40B4-BE49-F238E27FC236}">
                <a16:creationId xmlns:a16="http://schemas.microsoft.com/office/drawing/2014/main" id="{2E117D25-9F24-D644-99F6-42DB7D00BAFA}"/>
              </a:ext>
            </a:extLst>
          </p:cNvPr>
          <p:cNvSpPr txBox="1"/>
          <p:nvPr/>
        </p:nvSpPr>
        <p:spPr>
          <a:xfrm>
            <a:off x="254556" y="3757795"/>
            <a:ext cx="389850" cy="369332"/>
          </a:xfrm>
          <a:prstGeom prst="rect">
            <a:avLst/>
          </a:prstGeom>
          <a:noFill/>
        </p:spPr>
        <p:txBody>
          <a:bodyPr wrap="none" rtlCol="0">
            <a:spAutoFit/>
          </a:bodyPr>
          <a:lstStyle/>
          <a:p>
            <a:r>
              <a:rPr lang="en-US" dirty="0">
                <a:solidFill>
                  <a:srgbClr val="0070C0"/>
                </a:solidFill>
              </a:rPr>
              <a:t>r0</a:t>
            </a:r>
          </a:p>
        </p:txBody>
      </p:sp>
      <p:grpSp>
        <p:nvGrpSpPr>
          <p:cNvPr id="38" name="Group 37">
            <a:extLst>
              <a:ext uri="{FF2B5EF4-FFF2-40B4-BE49-F238E27FC236}">
                <a16:creationId xmlns:a16="http://schemas.microsoft.com/office/drawing/2014/main" id="{5F793C5A-277B-0A48-A515-A031337CFBBB}"/>
              </a:ext>
            </a:extLst>
          </p:cNvPr>
          <p:cNvGrpSpPr/>
          <p:nvPr/>
        </p:nvGrpSpPr>
        <p:grpSpPr>
          <a:xfrm>
            <a:off x="198216" y="2378070"/>
            <a:ext cx="3742224" cy="312089"/>
            <a:chOff x="1109197" y="2250436"/>
            <a:chExt cx="3742224" cy="312089"/>
          </a:xfrm>
        </p:grpSpPr>
        <p:sp>
          <p:nvSpPr>
            <p:cNvPr id="49" name="Rectangle 48">
              <a:extLst>
                <a:ext uri="{FF2B5EF4-FFF2-40B4-BE49-F238E27FC236}">
                  <a16:creationId xmlns:a16="http://schemas.microsoft.com/office/drawing/2014/main" id="{E13769B4-0C51-784B-9BB3-61DCD7CCC99D}"/>
                </a:ext>
              </a:extLst>
            </p:cNvPr>
            <p:cNvSpPr/>
            <p:nvPr/>
          </p:nvSpPr>
          <p:spPr>
            <a:xfrm>
              <a:off x="1109197"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52" name="Rectangle 51">
              <a:extLst>
                <a:ext uri="{FF2B5EF4-FFF2-40B4-BE49-F238E27FC236}">
                  <a16:creationId xmlns:a16="http://schemas.microsoft.com/office/drawing/2014/main" id="{5C328429-640F-A047-B086-1D3639CE63CE}"/>
                </a:ext>
              </a:extLst>
            </p:cNvPr>
            <p:cNvSpPr/>
            <p:nvPr/>
          </p:nvSpPr>
          <p:spPr>
            <a:xfrm>
              <a:off x="2044753"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54" name="Rectangle 53">
              <a:extLst>
                <a:ext uri="{FF2B5EF4-FFF2-40B4-BE49-F238E27FC236}">
                  <a16:creationId xmlns:a16="http://schemas.microsoft.com/office/drawing/2014/main" id="{7591927D-9157-2841-B9DD-183586290411}"/>
                </a:ext>
              </a:extLst>
            </p:cNvPr>
            <p:cNvSpPr/>
            <p:nvPr/>
          </p:nvSpPr>
          <p:spPr>
            <a:xfrm>
              <a:off x="2980309"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55" name="Rectangle 54">
              <a:extLst>
                <a:ext uri="{FF2B5EF4-FFF2-40B4-BE49-F238E27FC236}">
                  <a16:creationId xmlns:a16="http://schemas.microsoft.com/office/drawing/2014/main" id="{E7E1361F-8F31-274C-B4DE-5D7F3386DCB4}"/>
                </a:ext>
              </a:extLst>
            </p:cNvPr>
            <p:cNvSpPr/>
            <p:nvPr/>
          </p:nvSpPr>
          <p:spPr>
            <a:xfrm>
              <a:off x="3915865"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cxnSp>
        <p:nvCxnSpPr>
          <p:cNvPr id="56" name="Straight Arrow Connector 55">
            <a:extLst>
              <a:ext uri="{FF2B5EF4-FFF2-40B4-BE49-F238E27FC236}">
                <a16:creationId xmlns:a16="http://schemas.microsoft.com/office/drawing/2014/main" id="{1DB41F5F-23FB-9240-836E-5839B754E672}"/>
              </a:ext>
            </a:extLst>
          </p:cNvPr>
          <p:cNvCxnSpPr>
            <a:cxnSpLocks/>
            <a:stCxn id="32" idx="0"/>
            <a:endCxn id="55" idx="2"/>
          </p:cNvCxnSpPr>
          <p:nvPr/>
        </p:nvCxnSpPr>
        <p:spPr>
          <a:xfrm flipV="1">
            <a:off x="3461967" y="2690157"/>
            <a:ext cx="10695" cy="1436968"/>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3" name="Left Brace 72">
            <a:extLst>
              <a:ext uri="{FF2B5EF4-FFF2-40B4-BE49-F238E27FC236}">
                <a16:creationId xmlns:a16="http://schemas.microsoft.com/office/drawing/2014/main" id="{2473F3BA-54CA-7640-9EC7-0EA424B168B1}"/>
              </a:ext>
            </a:extLst>
          </p:cNvPr>
          <p:cNvSpPr/>
          <p:nvPr/>
        </p:nvSpPr>
        <p:spPr>
          <a:xfrm rot="16200000">
            <a:off x="1428276" y="1479163"/>
            <a:ext cx="362024" cy="2806668"/>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4" name="TextBox 73">
            <a:extLst>
              <a:ext uri="{FF2B5EF4-FFF2-40B4-BE49-F238E27FC236}">
                <a16:creationId xmlns:a16="http://schemas.microsoft.com/office/drawing/2014/main" id="{507158E5-347B-AA4A-8407-9653D81E281D}"/>
              </a:ext>
            </a:extLst>
          </p:cNvPr>
          <p:cNvSpPr txBox="1"/>
          <p:nvPr/>
        </p:nvSpPr>
        <p:spPr>
          <a:xfrm>
            <a:off x="814024" y="3057636"/>
            <a:ext cx="1544012" cy="369332"/>
          </a:xfrm>
          <a:prstGeom prst="rect">
            <a:avLst/>
          </a:prstGeom>
          <a:solidFill>
            <a:schemeClr val="bg1"/>
          </a:solidFill>
          <a:ln w="28575">
            <a:solidFill>
              <a:srgbClr val="0070C0"/>
            </a:solidFill>
          </a:ln>
        </p:spPr>
        <p:txBody>
          <a:bodyPr wrap="none" rtlCol="0">
            <a:spAutoFit/>
          </a:bodyPr>
          <a:lstStyle/>
          <a:p>
            <a:r>
              <a:rPr lang="en-US" dirty="0">
                <a:solidFill>
                  <a:srgbClr val="0070C0"/>
                </a:solidFill>
              </a:rPr>
              <a:t>Not Changed</a:t>
            </a:r>
          </a:p>
        </p:txBody>
      </p:sp>
      <p:grpSp>
        <p:nvGrpSpPr>
          <p:cNvPr id="3" name="Group 2">
            <a:extLst>
              <a:ext uri="{FF2B5EF4-FFF2-40B4-BE49-F238E27FC236}">
                <a16:creationId xmlns:a16="http://schemas.microsoft.com/office/drawing/2014/main" id="{5EAAB4E4-CE47-CA4A-934A-4E87074D8203}"/>
              </a:ext>
            </a:extLst>
          </p:cNvPr>
          <p:cNvGrpSpPr/>
          <p:nvPr/>
        </p:nvGrpSpPr>
        <p:grpSpPr>
          <a:xfrm>
            <a:off x="4023111" y="1477278"/>
            <a:ext cx="3908684" cy="4420754"/>
            <a:chOff x="6680164" y="888456"/>
            <a:chExt cx="3908684" cy="4420754"/>
          </a:xfrm>
        </p:grpSpPr>
        <p:sp>
          <p:nvSpPr>
            <p:cNvPr id="57" name="Content Placeholder 6">
              <a:extLst>
                <a:ext uri="{FF2B5EF4-FFF2-40B4-BE49-F238E27FC236}">
                  <a16:creationId xmlns:a16="http://schemas.microsoft.com/office/drawing/2014/main" id="{B5481060-1AC0-AD49-864E-C9CDABC44AAA}"/>
                </a:ext>
              </a:extLst>
            </p:cNvPr>
            <p:cNvSpPr txBox="1">
              <a:spLocks/>
            </p:cNvSpPr>
            <p:nvPr/>
          </p:nvSpPr>
          <p:spPr>
            <a:xfrm>
              <a:off x="6705105" y="888456"/>
              <a:ext cx="3882782" cy="3430154"/>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58" name="Rectangle 57">
              <a:extLst>
                <a:ext uri="{FF2B5EF4-FFF2-40B4-BE49-F238E27FC236}">
                  <a16:creationId xmlns:a16="http://schemas.microsoft.com/office/drawing/2014/main" id="{90F6FFC2-7557-6140-B74B-8A8C3BEBD0C8}"/>
                </a:ext>
              </a:extLst>
            </p:cNvPr>
            <p:cNvSpPr/>
            <p:nvPr/>
          </p:nvSpPr>
          <p:spPr>
            <a:xfrm>
              <a:off x="6680164" y="4318610"/>
              <a:ext cx="3907723"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strh</a:t>
              </a:r>
              <a:endParaRPr lang="en-US" sz="2400" dirty="0">
                <a:solidFill>
                  <a:schemeClr val="tx2"/>
                </a:solidFill>
              </a:endParaRPr>
            </a:p>
          </p:txBody>
        </p:sp>
        <p:grpSp>
          <p:nvGrpSpPr>
            <p:cNvPr id="59" name="Group 58">
              <a:extLst>
                <a:ext uri="{FF2B5EF4-FFF2-40B4-BE49-F238E27FC236}">
                  <a16:creationId xmlns:a16="http://schemas.microsoft.com/office/drawing/2014/main" id="{9F3CF09C-A6BB-8C44-A749-007AFB993C1E}"/>
                </a:ext>
              </a:extLst>
            </p:cNvPr>
            <p:cNvGrpSpPr/>
            <p:nvPr/>
          </p:nvGrpSpPr>
          <p:grpSpPr>
            <a:xfrm>
              <a:off x="6781561" y="3545923"/>
              <a:ext cx="3742224" cy="312089"/>
              <a:chOff x="1085950" y="2250436"/>
              <a:chExt cx="3742224" cy="312089"/>
            </a:xfrm>
          </p:grpSpPr>
          <p:sp>
            <p:nvSpPr>
              <p:cNvPr id="60" name="Rectangle 59">
                <a:extLst>
                  <a:ext uri="{FF2B5EF4-FFF2-40B4-BE49-F238E27FC236}">
                    <a16:creationId xmlns:a16="http://schemas.microsoft.com/office/drawing/2014/main" id="{D72E4F61-6F5B-CA45-B7B6-48080CF1376C}"/>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61" name="Rectangle 60">
                <a:extLst>
                  <a:ext uri="{FF2B5EF4-FFF2-40B4-BE49-F238E27FC236}">
                    <a16:creationId xmlns:a16="http://schemas.microsoft.com/office/drawing/2014/main" id="{E5B1FF6A-B500-7745-82D6-ACD82821E3FC}"/>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62" name="Rectangle 61">
                <a:extLst>
                  <a:ext uri="{FF2B5EF4-FFF2-40B4-BE49-F238E27FC236}">
                    <a16:creationId xmlns:a16="http://schemas.microsoft.com/office/drawing/2014/main" id="{AFFF2F79-DF75-9A4E-915B-6020FEC58D68}"/>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0xe2</a:t>
                </a:r>
              </a:p>
            </p:txBody>
          </p:sp>
          <p:sp>
            <p:nvSpPr>
              <p:cNvPr id="63" name="Rectangle 62">
                <a:extLst>
                  <a:ext uri="{FF2B5EF4-FFF2-40B4-BE49-F238E27FC236}">
                    <a16:creationId xmlns:a16="http://schemas.microsoft.com/office/drawing/2014/main" id="{E74DBC89-0E6D-9C4E-B60B-1CB5927E6A4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sp>
          <p:nvSpPr>
            <p:cNvPr id="64" name="TextBox 63">
              <a:extLst>
                <a:ext uri="{FF2B5EF4-FFF2-40B4-BE49-F238E27FC236}">
                  <a16:creationId xmlns:a16="http://schemas.microsoft.com/office/drawing/2014/main" id="{05A24849-7C2D-C342-8D64-5A767763195F}"/>
                </a:ext>
              </a:extLst>
            </p:cNvPr>
            <p:cNvSpPr txBox="1"/>
            <p:nvPr/>
          </p:nvSpPr>
          <p:spPr>
            <a:xfrm>
              <a:off x="9570621" y="1429043"/>
              <a:ext cx="1018227" cy="369332"/>
            </a:xfrm>
            <a:prstGeom prst="rect">
              <a:avLst/>
            </a:prstGeom>
            <a:noFill/>
          </p:spPr>
          <p:txBody>
            <a:bodyPr wrap="none" rtlCol="0">
              <a:spAutoFit/>
            </a:bodyPr>
            <a:lstStyle/>
            <a:p>
              <a:r>
                <a:rPr lang="en-US" dirty="0">
                  <a:solidFill>
                    <a:srgbClr val="0070C0"/>
                  </a:solidFill>
                </a:rPr>
                <a:t>memory</a:t>
              </a:r>
            </a:p>
          </p:txBody>
        </p:sp>
        <p:sp>
          <p:nvSpPr>
            <p:cNvPr id="65" name="TextBox 64">
              <a:extLst>
                <a:ext uri="{FF2B5EF4-FFF2-40B4-BE49-F238E27FC236}">
                  <a16:creationId xmlns:a16="http://schemas.microsoft.com/office/drawing/2014/main" id="{F4BC0BA7-B9AB-C840-B447-512EB1A57186}"/>
                </a:ext>
              </a:extLst>
            </p:cNvPr>
            <p:cNvSpPr txBox="1"/>
            <p:nvPr/>
          </p:nvSpPr>
          <p:spPr>
            <a:xfrm>
              <a:off x="6799848" y="3224025"/>
              <a:ext cx="389850" cy="369332"/>
            </a:xfrm>
            <a:prstGeom prst="rect">
              <a:avLst/>
            </a:prstGeom>
            <a:noFill/>
          </p:spPr>
          <p:txBody>
            <a:bodyPr wrap="none" rtlCol="0">
              <a:spAutoFit/>
            </a:bodyPr>
            <a:lstStyle/>
            <a:p>
              <a:r>
                <a:rPr lang="en-US" dirty="0">
                  <a:solidFill>
                    <a:srgbClr val="0070C0"/>
                  </a:solidFill>
                </a:rPr>
                <a:t>r0</a:t>
              </a:r>
            </a:p>
          </p:txBody>
        </p:sp>
        <p:grpSp>
          <p:nvGrpSpPr>
            <p:cNvPr id="66" name="Group 65">
              <a:extLst>
                <a:ext uri="{FF2B5EF4-FFF2-40B4-BE49-F238E27FC236}">
                  <a16:creationId xmlns:a16="http://schemas.microsoft.com/office/drawing/2014/main" id="{BE3F4654-9D2C-134F-9F35-A82AB0D70ED0}"/>
                </a:ext>
              </a:extLst>
            </p:cNvPr>
            <p:cNvGrpSpPr/>
            <p:nvPr/>
          </p:nvGrpSpPr>
          <p:grpSpPr>
            <a:xfrm>
              <a:off x="6804808" y="1789248"/>
              <a:ext cx="3742224" cy="312089"/>
              <a:chOff x="1109197" y="2250436"/>
              <a:chExt cx="3742224" cy="312089"/>
            </a:xfrm>
          </p:grpSpPr>
          <p:sp>
            <p:nvSpPr>
              <p:cNvPr id="67" name="Rectangle 66">
                <a:extLst>
                  <a:ext uri="{FF2B5EF4-FFF2-40B4-BE49-F238E27FC236}">
                    <a16:creationId xmlns:a16="http://schemas.microsoft.com/office/drawing/2014/main" id="{D95C3D58-23F5-B748-9293-0EE9325C6CB2}"/>
                  </a:ext>
                </a:extLst>
              </p:cNvPr>
              <p:cNvSpPr/>
              <p:nvPr/>
            </p:nvSpPr>
            <p:spPr>
              <a:xfrm>
                <a:off x="1109197"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68" name="Rectangle 67">
                <a:extLst>
                  <a:ext uri="{FF2B5EF4-FFF2-40B4-BE49-F238E27FC236}">
                    <a16:creationId xmlns:a16="http://schemas.microsoft.com/office/drawing/2014/main" id="{9B0DA154-8A80-DC4D-AA9D-89E6EBC24A3F}"/>
                  </a:ext>
                </a:extLst>
              </p:cNvPr>
              <p:cNvSpPr/>
              <p:nvPr/>
            </p:nvSpPr>
            <p:spPr>
              <a:xfrm>
                <a:off x="2044753"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69" name="Rectangle 68">
                <a:extLst>
                  <a:ext uri="{FF2B5EF4-FFF2-40B4-BE49-F238E27FC236}">
                    <a16:creationId xmlns:a16="http://schemas.microsoft.com/office/drawing/2014/main" id="{9B73615C-C4BF-114A-86BE-A7A920BE951C}"/>
                  </a:ext>
                </a:extLst>
              </p:cNvPr>
              <p:cNvSpPr/>
              <p:nvPr/>
            </p:nvSpPr>
            <p:spPr>
              <a:xfrm>
                <a:off x="2980309"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0xe2</a:t>
                </a:r>
              </a:p>
            </p:txBody>
          </p:sp>
          <p:sp>
            <p:nvSpPr>
              <p:cNvPr id="70" name="Rectangle 69">
                <a:extLst>
                  <a:ext uri="{FF2B5EF4-FFF2-40B4-BE49-F238E27FC236}">
                    <a16:creationId xmlns:a16="http://schemas.microsoft.com/office/drawing/2014/main" id="{4C7F2179-CCC7-EF46-8A20-0F8C4900B3D5}"/>
                  </a:ext>
                </a:extLst>
              </p:cNvPr>
              <p:cNvSpPr/>
              <p:nvPr/>
            </p:nvSpPr>
            <p:spPr>
              <a:xfrm>
                <a:off x="3915865"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cxnSp>
          <p:nvCxnSpPr>
            <p:cNvPr id="71" name="Straight Arrow Connector 70">
              <a:extLst>
                <a:ext uri="{FF2B5EF4-FFF2-40B4-BE49-F238E27FC236}">
                  <a16:creationId xmlns:a16="http://schemas.microsoft.com/office/drawing/2014/main" id="{FBD7D02F-04F4-0344-9872-6220858ECBB8}"/>
                </a:ext>
              </a:extLst>
            </p:cNvPr>
            <p:cNvCxnSpPr>
              <a:cxnSpLocks/>
              <a:stCxn id="63" idx="0"/>
            </p:cNvCxnSpPr>
            <p:nvPr/>
          </p:nvCxnSpPr>
          <p:spPr>
            <a:xfrm flipH="1" flipV="1">
              <a:off x="10047645" y="2108958"/>
              <a:ext cx="8362" cy="1436965"/>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A669F07A-295F-B549-B02A-1C6AC6E7E70E}"/>
                </a:ext>
              </a:extLst>
            </p:cNvPr>
            <p:cNvCxnSpPr>
              <a:cxnSpLocks/>
            </p:cNvCxnSpPr>
            <p:nvPr/>
          </p:nvCxnSpPr>
          <p:spPr>
            <a:xfrm flipH="1" flipV="1">
              <a:off x="9160425" y="2108958"/>
              <a:ext cx="1" cy="1429346"/>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5" name="Left Brace 74">
              <a:extLst>
                <a:ext uri="{FF2B5EF4-FFF2-40B4-BE49-F238E27FC236}">
                  <a16:creationId xmlns:a16="http://schemas.microsoft.com/office/drawing/2014/main" id="{8E6809F3-F542-CC4E-B6AE-AFBA1E0A0938}"/>
                </a:ext>
              </a:extLst>
            </p:cNvPr>
            <p:cNvSpPr/>
            <p:nvPr/>
          </p:nvSpPr>
          <p:spPr>
            <a:xfrm rot="16200000">
              <a:off x="7555423" y="1350720"/>
              <a:ext cx="369881" cy="187111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6" name="TextBox 75">
              <a:extLst>
                <a:ext uri="{FF2B5EF4-FFF2-40B4-BE49-F238E27FC236}">
                  <a16:creationId xmlns:a16="http://schemas.microsoft.com/office/drawing/2014/main" id="{6DF1027C-A297-6447-A3B9-FA8D406E45CB}"/>
                </a:ext>
              </a:extLst>
            </p:cNvPr>
            <p:cNvSpPr txBox="1"/>
            <p:nvPr/>
          </p:nvSpPr>
          <p:spPr>
            <a:xfrm>
              <a:off x="7031557" y="2468849"/>
              <a:ext cx="1544012" cy="369332"/>
            </a:xfrm>
            <a:prstGeom prst="rect">
              <a:avLst/>
            </a:prstGeom>
            <a:solidFill>
              <a:schemeClr val="bg1"/>
            </a:solidFill>
            <a:ln w="28575">
              <a:solidFill>
                <a:srgbClr val="0070C0"/>
              </a:solidFill>
            </a:ln>
          </p:spPr>
          <p:txBody>
            <a:bodyPr wrap="none" rtlCol="0">
              <a:spAutoFit/>
            </a:bodyPr>
            <a:lstStyle/>
            <a:p>
              <a:r>
                <a:rPr lang="en-US" dirty="0">
                  <a:solidFill>
                    <a:srgbClr val="0070C0"/>
                  </a:solidFill>
                </a:rPr>
                <a:t>Not Changed</a:t>
              </a:r>
            </a:p>
          </p:txBody>
        </p:sp>
      </p:gr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4" name="Group 3">
            <a:extLst>
              <a:ext uri="{FF2B5EF4-FFF2-40B4-BE49-F238E27FC236}">
                <a16:creationId xmlns:a16="http://schemas.microsoft.com/office/drawing/2014/main" id="{7F8B1D63-0F5F-ABF0-934A-6FEAA8C3F4F6}"/>
              </a:ext>
            </a:extLst>
          </p:cNvPr>
          <p:cNvGrpSpPr/>
          <p:nvPr/>
        </p:nvGrpSpPr>
        <p:grpSpPr>
          <a:xfrm>
            <a:off x="8007290" y="1477278"/>
            <a:ext cx="4056787" cy="4442901"/>
            <a:chOff x="8007290" y="835293"/>
            <a:chExt cx="4056787" cy="4442901"/>
          </a:xfrm>
        </p:grpSpPr>
        <p:grpSp>
          <p:nvGrpSpPr>
            <p:cNvPr id="40" name="Group 39">
              <a:extLst>
                <a:ext uri="{FF2B5EF4-FFF2-40B4-BE49-F238E27FC236}">
                  <a16:creationId xmlns:a16="http://schemas.microsoft.com/office/drawing/2014/main" id="{EDD7180E-6031-4C29-5DBC-4FF3661C3A7C}"/>
                </a:ext>
              </a:extLst>
            </p:cNvPr>
            <p:cNvGrpSpPr/>
            <p:nvPr/>
          </p:nvGrpSpPr>
          <p:grpSpPr>
            <a:xfrm>
              <a:off x="8007290" y="835293"/>
              <a:ext cx="4056787" cy="4442901"/>
              <a:chOff x="6680164" y="866309"/>
              <a:chExt cx="4056787" cy="4442901"/>
            </a:xfrm>
          </p:grpSpPr>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6705105" y="866309"/>
                <a:ext cx="4031846"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6680164" y="4318610"/>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2"/>
                    </a:solidFill>
                  </a:rPr>
                  <a:t>str</a:t>
                </a:r>
                <a:endParaRPr lang="en-US" sz="2400" dirty="0">
                  <a:solidFill>
                    <a:schemeClr val="tx2"/>
                  </a:solidFill>
                </a:endParaRP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6781561" y="354592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9570621" y="1429043"/>
                <a:ext cx="1018227" cy="369332"/>
              </a:xfrm>
              <a:prstGeom prst="rect">
                <a:avLst/>
              </a:prstGeom>
              <a:noFill/>
            </p:spPr>
            <p:txBody>
              <a:bodyPr wrap="none" rtlCol="0">
                <a:spAutoFit/>
              </a:bodyPr>
              <a:lstStyle/>
              <a:p>
                <a:r>
                  <a:rPr lang="en-US" dirty="0">
                    <a:solidFill>
                      <a:srgbClr val="0070C0"/>
                    </a:solidFill>
                  </a:rPr>
                  <a:t>memory</a:t>
                </a:r>
              </a:p>
            </p:txBody>
          </p:sp>
          <p:sp>
            <p:nvSpPr>
              <p:cNvPr id="45" name="TextBox 44">
                <a:extLst>
                  <a:ext uri="{FF2B5EF4-FFF2-40B4-BE49-F238E27FC236}">
                    <a16:creationId xmlns:a16="http://schemas.microsoft.com/office/drawing/2014/main" id="{9880AC96-1050-C545-D2FA-9A3272DD88A6}"/>
                  </a:ext>
                </a:extLst>
              </p:cNvPr>
              <p:cNvSpPr txBox="1"/>
              <p:nvPr/>
            </p:nvSpPr>
            <p:spPr>
              <a:xfrm>
                <a:off x="6799848" y="3224025"/>
                <a:ext cx="389850" cy="369332"/>
              </a:xfrm>
              <a:prstGeom prst="rect">
                <a:avLst/>
              </a:prstGeom>
              <a:noFill/>
            </p:spPr>
            <p:txBody>
              <a:bodyPr wrap="none" rtlCol="0">
                <a:spAutoFit/>
              </a:bodyPr>
              <a:lstStyle/>
              <a:p>
                <a:r>
                  <a:rPr lang="en-US" dirty="0">
                    <a:solidFill>
                      <a:srgbClr val="0070C0"/>
                    </a:solidFill>
                  </a:rPr>
                  <a:t>r0</a:t>
                </a:r>
              </a:p>
            </p:txBody>
          </p:sp>
          <p:grpSp>
            <p:nvGrpSpPr>
              <p:cNvPr id="46" name="Group 45">
                <a:extLst>
                  <a:ext uri="{FF2B5EF4-FFF2-40B4-BE49-F238E27FC236}">
                    <a16:creationId xmlns:a16="http://schemas.microsoft.com/office/drawing/2014/main" id="{DC181292-0D35-16E5-8608-DB7B3B86CB26}"/>
                  </a:ext>
                </a:extLst>
              </p:cNvPr>
              <p:cNvGrpSpPr/>
              <p:nvPr/>
            </p:nvGrpSpPr>
            <p:grpSpPr>
              <a:xfrm>
                <a:off x="6804808" y="1789248"/>
                <a:ext cx="3742224" cy="312089"/>
                <a:chOff x="1109197" y="2250436"/>
                <a:chExt cx="3742224" cy="312089"/>
              </a:xfrm>
            </p:grpSpPr>
            <p:sp>
              <p:nvSpPr>
                <p:cNvPr id="53" name="Rectangle 52">
                  <a:extLst>
                    <a:ext uri="{FF2B5EF4-FFF2-40B4-BE49-F238E27FC236}">
                      <a16:creationId xmlns:a16="http://schemas.microsoft.com/office/drawing/2014/main" id="{A3BF13F3-73C0-3B4C-545D-6D494AA7D6C1}"/>
                    </a:ext>
                  </a:extLst>
                </p:cNvPr>
                <p:cNvSpPr/>
                <p:nvPr/>
              </p:nvSpPr>
              <p:spPr>
                <a:xfrm>
                  <a:off x="1109197"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2044753"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2980309"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0xe2</a:t>
                  </a:r>
                </a:p>
              </p:txBody>
            </p:sp>
            <p:sp>
              <p:nvSpPr>
                <p:cNvPr id="79" name="Rectangle 78">
                  <a:extLst>
                    <a:ext uri="{FF2B5EF4-FFF2-40B4-BE49-F238E27FC236}">
                      <a16:creationId xmlns:a16="http://schemas.microsoft.com/office/drawing/2014/main" id="{E2F9B4EA-5BFA-BE52-C294-7C36571BD944}"/>
                    </a:ext>
                  </a:extLst>
                </p:cNvPr>
                <p:cNvSpPr/>
                <p:nvPr/>
              </p:nvSpPr>
              <p:spPr>
                <a:xfrm>
                  <a:off x="3915865"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cxnSp>
            <p:nvCxnSpPr>
              <p:cNvPr id="47" name="Straight Arrow Connector 46">
                <a:extLst>
                  <a:ext uri="{FF2B5EF4-FFF2-40B4-BE49-F238E27FC236}">
                    <a16:creationId xmlns:a16="http://schemas.microsoft.com/office/drawing/2014/main" id="{2AF91C22-7573-0CB0-1D69-11D239917D7A}"/>
                  </a:ext>
                </a:extLst>
              </p:cNvPr>
              <p:cNvCxnSpPr>
                <a:cxnSpLocks/>
                <a:stCxn id="83" idx="0"/>
              </p:cNvCxnSpPr>
              <p:nvPr/>
            </p:nvCxnSpPr>
            <p:spPr>
              <a:xfrm flipH="1" flipV="1">
                <a:off x="10047645" y="2108958"/>
                <a:ext cx="8362" cy="1436965"/>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93A14BF1-5298-B181-96E3-81DD2C4E6C5B}"/>
                  </a:ext>
                </a:extLst>
              </p:cNvPr>
              <p:cNvCxnSpPr>
                <a:cxnSpLocks/>
              </p:cNvCxnSpPr>
              <p:nvPr/>
            </p:nvCxnSpPr>
            <p:spPr>
              <a:xfrm flipH="1" flipV="1">
                <a:off x="9160425" y="2108958"/>
                <a:ext cx="1" cy="1429346"/>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9509628" y="2039283"/>
              <a:ext cx="1" cy="1429346"/>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E458D6C4-33F1-26F3-7A60-97EA8A774EDC}"/>
                </a:ext>
              </a:extLst>
            </p:cNvPr>
            <p:cNvCxnSpPr>
              <a:cxnSpLocks/>
            </p:cNvCxnSpPr>
            <p:nvPr/>
          </p:nvCxnSpPr>
          <p:spPr>
            <a:xfrm flipH="1" flipV="1">
              <a:off x="8598219" y="2039283"/>
              <a:ext cx="1" cy="1429346"/>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32763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Rectangle 91">
            <a:extLst>
              <a:ext uri="{FF2B5EF4-FFF2-40B4-BE49-F238E27FC236}">
                <a16:creationId xmlns:a16="http://schemas.microsoft.com/office/drawing/2014/main" id="{65D3E285-C8BE-D449-A79B-D53DFFFCBDB7}"/>
              </a:ext>
            </a:extLst>
          </p:cNvPr>
          <p:cNvSpPr/>
          <p:nvPr/>
        </p:nvSpPr>
        <p:spPr>
          <a:xfrm>
            <a:off x="786499" y="930021"/>
            <a:ext cx="10806511" cy="170901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2" name="Title 1">
            <a:extLst>
              <a:ext uri="{FF2B5EF4-FFF2-40B4-BE49-F238E27FC236}">
                <a16:creationId xmlns:a16="http://schemas.microsoft.com/office/drawing/2014/main" id="{3181CF57-2273-8E45-8B5B-865DD5C7E0FD}"/>
              </a:ext>
            </a:extLst>
          </p:cNvPr>
          <p:cNvSpPr>
            <a:spLocks noGrp="1"/>
          </p:cNvSpPr>
          <p:nvPr>
            <p:ph type="title"/>
          </p:nvPr>
        </p:nvSpPr>
        <p:spPr>
          <a:xfrm>
            <a:off x="560977" y="117918"/>
            <a:ext cx="10515600" cy="715294"/>
          </a:xfrm>
        </p:spPr>
        <p:txBody>
          <a:bodyPr/>
          <a:lstStyle/>
          <a:p>
            <a:r>
              <a:rPr lang="en-US" dirty="0"/>
              <a:t>Store a Byte, Half-word, Word</a:t>
            </a:r>
          </a:p>
        </p:txBody>
      </p:sp>
      <p:sp>
        <p:nvSpPr>
          <p:cNvPr id="48" name="Rectangle 47">
            <a:extLst>
              <a:ext uri="{FF2B5EF4-FFF2-40B4-BE49-F238E27FC236}">
                <a16:creationId xmlns:a16="http://schemas.microsoft.com/office/drawing/2014/main" id="{CA897CB7-6820-2A40-99B8-D9C63FD6AF73}"/>
              </a:ext>
            </a:extLst>
          </p:cNvPr>
          <p:cNvSpPr/>
          <p:nvPr/>
        </p:nvSpPr>
        <p:spPr>
          <a:xfrm>
            <a:off x="7058335" y="536246"/>
            <a:ext cx="935556"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0x20</a:t>
            </a:r>
          </a:p>
        </p:txBody>
      </p:sp>
      <p:sp>
        <p:nvSpPr>
          <p:cNvPr id="49" name="Rectangle 48">
            <a:extLst>
              <a:ext uri="{FF2B5EF4-FFF2-40B4-BE49-F238E27FC236}">
                <a16:creationId xmlns:a16="http://schemas.microsoft.com/office/drawing/2014/main" id="{DF0DACDB-82DB-3B4E-8982-AF0223B3AB61}"/>
              </a:ext>
            </a:extLst>
          </p:cNvPr>
          <p:cNvSpPr/>
          <p:nvPr/>
        </p:nvSpPr>
        <p:spPr>
          <a:xfrm>
            <a:off x="7993891" y="536245"/>
            <a:ext cx="935556"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50" name="Rectangle 49">
            <a:extLst>
              <a:ext uri="{FF2B5EF4-FFF2-40B4-BE49-F238E27FC236}">
                <a16:creationId xmlns:a16="http://schemas.microsoft.com/office/drawing/2014/main" id="{637ACC45-18AC-2049-9016-4C2B07D22A72}"/>
              </a:ext>
            </a:extLst>
          </p:cNvPr>
          <p:cNvSpPr/>
          <p:nvPr/>
        </p:nvSpPr>
        <p:spPr>
          <a:xfrm>
            <a:off x="8929447" y="536245"/>
            <a:ext cx="935556"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51" name="Rectangle 50">
            <a:extLst>
              <a:ext uri="{FF2B5EF4-FFF2-40B4-BE49-F238E27FC236}">
                <a16:creationId xmlns:a16="http://schemas.microsoft.com/office/drawing/2014/main" id="{479681F4-D768-9E44-AF50-55EB1748B483}"/>
              </a:ext>
            </a:extLst>
          </p:cNvPr>
          <p:cNvSpPr/>
          <p:nvPr/>
        </p:nvSpPr>
        <p:spPr>
          <a:xfrm>
            <a:off x="9865003" y="536244"/>
            <a:ext cx="935556"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52" name="TextBox 51">
            <a:extLst>
              <a:ext uri="{FF2B5EF4-FFF2-40B4-BE49-F238E27FC236}">
                <a16:creationId xmlns:a16="http://schemas.microsoft.com/office/drawing/2014/main" id="{951C8E91-A5EB-F640-B1A8-95548EC09BCA}"/>
              </a:ext>
            </a:extLst>
          </p:cNvPr>
          <p:cNvSpPr txBox="1"/>
          <p:nvPr/>
        </p:nvSpPr>
        <p:spPr>
          <a:xfrm>
            <a:off x="7314680" y="145154"/>
            <a:ext cx="3687228" cy="461665"/>
          </a:xfrm>
          <a:prstGeom prst="rect">
            <a:avLst/>
          </a:prstGeom>
          <a:noFill/>
        </p:spPr>
        <p:txBody>
          <a:bodyPr wrap="none" rtlCol="0">
            <a:spAutoFit/>
          </a:bodyPr>
          <a:lstStyle/>
          <a:p>
            <a:r>
              <a:rPr lang="en-US" sz="2400" b="1" dirty="0">
                <a:latin typeface="Courier New" panose="02070309020205020404" pitchFamily="49" charset="0"/>
                <a:cs typeface="Courier New" panose="02070309020205020404" pitchFamily="49" charset="0"/>
              </a:rPr>
              <a:t>initial value in r0</a:t>
            </a:r>
          </a:p>
        </p:txBody>
      </p:sp>
      <p:sp>
        <p:nvSpPr>
          <p:cNvPr id="21" name="TextBox 20">
            <a:extLst>
              <a:ext uri="{FF2B5EF4-FFF2-40B4-BE49-F238E27FC236}">
                <a16:creationId xmlns:a16="http://schemas.microsoft.com/office/drawing/2014/main" id="{33C50DFB-1404-B343-8A71-F8B5F2F6F957}"/>
              </a:ext>
            </a:extLst>
          </p:cNvPr>
          <p:cNvSpPr txBox="1"/>
          <p:nvPr/>
        </p:nvSpPr>
        <p:spPr>
          <a:xfrm>
            <a:off x="4964732" y="2228541"/>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2" name="TextBox 21">
            <a:extLst>
              <a:ext uri="{FF2B5EF4-FFF2-40B4-BE49-F238E27FC236}">
                <a16:creationId xmlns:a16="http://schemas.microsoft.com/office/drawing/2014/main" id="{A9B1A7BE-CD04-5346-BDDB-9F14BD7C5AC1}"/>
              </a:ext>
            </a:extLst>
          </p:cNvPr>
          <p:cNvSpPr txBox="1"/>
          <p:nvPr/>
        </p:nvSpPr>
        <p:spPr>
          <a:xfrm>
            <a:off x="1297118" y="2228541"/>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5" name="TextBox 34">
            <a:extLst>
              <a:ext uri="{FF2B5EF4-FFF2-40B4-BE49-F238E27FC236}">
                <a16:creationId xmlns:a16="http://schemas.microsoft.com/office/drawing/2014/main" id="{9D6BD70D-F47B-2A49-B97D-06289261CFA1}"/>
              </a:ext>
            </a:extLst>
          </p:cNvPr>
          <p:cNvSpPr txBox="1"/>
          <p:nvPr/>
        </p:nvSpPr>
        <p:spPr>
          <a:xfrm>
            <a:off x="2596695" y="864174"/>
            <a:ext cx="2223686"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Store a byte</a:t>
            </a:r>
          </a:p>
        </p:txBody>
      </p:sp>
      <p:sp>
        <p:nvSpPr>
          <p:cNvPr id="36" name="TextBox 35">
            <a:extLst>
              <a:ext uri="{FF2B5EF4-FFF2-40B4-BE49-F238E27FC236}">
                <a16:creationId xmlns:a16="http://schemas.microsoft.com/office/drawing/2014/main" id="{B4F5D085-7CAA-6F4C-968C-C12E2E386EAF}"/>
              </a:ext>
            </a:extLst>
          </p:cNvPr>
          <p:cNvSpPr txBox="1"/>
          <p:nvPr/>
        </p:nvSpPr>
        <p:spPr>
          <a:xfrm>
            <a:off x="2305204" y="1179201"/>
            <a:ext cx="2563522"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strb</a:t>
            </a:r>
            <a:r>
              <a:rPr lang="en-US" sz="2400" dirty="0">
                <a:solidFill>
                  <a:schemeClr val="tx2"/>
                </a:solidFill>
                <a:latin typeface="Consolas" panose="020B0609020204030204" pitchFamily="49" charset="0"/>
                <a:cs typeface="Consolas" panose="020B0609020204030204" pitchFamily="49" charset="0"/>
              </a:rPr>
              <a:t>  r1, [r0]</a:t>
            </a:r>
          </a:p>
        </p:txBody>
      </p:sp>
      <p:sp>
        <p:nvSpPr>
          <p:cNvPr id="37" name="TextBox 36">
            <a:extLst>
              <a:ext uri="{FF2B5EF4-FFF2-40B4-BE49-F238E27FC236}">
                <a16:creationId xmlns:a16="http://schemas.microsoft.com/office/drawing/2014/main" id="{9127BB2D-AA62-5F44-AFE1-580E3CF2472A}"/>
              </a:ext>
            </a:extLst>
          </p:cNvPr>
          <p:cNvSpPr txBox="1"/>
          <p:nvPr/>
        </p:nvSpPr>
        <p:spPr>
          <a:xfrm>
            <a:off x="786500" y="1844551"/>
            <a:ext cx="524503" cy="461665"/>
          </a:xfrm>
          <a:prstGeom prst="rect">
            <a:avLst/>
          </a:prstGeom>
          <a:noFill/>
        </p:spPr>
        <p:txBody>
          <a:bodyPr wrap="none" rtlCol="0">
            <a:spAutoFit/>
          </a:bodyPr>
          <a:lstStyle/>
          <a:p>
            <a:r>
              <a:rPr lang="en-US" sz="2400" dirty="0">
                <a:latin typeface="Consolas" panose="020B0609020204030204" pitchFamily="49" charset="0"/>
                <a:cs typeface="Consolas" panose="020B0609020204030204" pitchFamily="49" charset="0"/>
              </a:rPr>
              <a:t>r1</a:t>
            </a:r>
          </a:p>
        </p:txBody>
      </p:sp>
      <p:sp>
        <p:nvSpPr>
          <p:cNvPr id="66" name="Rectangle 65">
            <a:extLst>
              <a:ext uri="{FF2B5EF4-FFF2-40B4-BE49-F238E27FC236}">
                <a16:creationId xmlns:a16="http://schemas.microsoft.com/office/drawing/2014/main" id="{8DD3240B-42F4-BF4A-9159-0648C884846D}"/>
              </a:ext>
            </a:extLst>
          </p:cNvPr>
          <p:cNvSpPr/>
          <p:nvPr/>
        </p:nvSpPr>
        <p:spPr>
          <a:xfrm>
            <a:off x="1409186" y="1931365"/>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sp>
        <p:nvSpPr>
          <p:cNvPr id="67" name="Rectangle 66">
            <a:extLst>
              <a:ext uri="{FF2B5EF4-FFF2-40B4-BE49-F238E27FC236}">
                <a16:creationId xmlns:a16="http://schemas.microsoft.com/office/drawing/2014/main" id="{96AE0B45-8921-894E-83A1-AB2A760C8897}"/>
              </a:ext>
            </a:extLst>
          </p:cNvPr>
          <p:cNvSpPr/>
          <p:nvPr/>
        </p:nvSpPr>
        <p:spPr>
          <a:xfrm>
            <a:off x="2344742" y="1931364"/>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68" name="Rectangle 67">
            <a:extLst>
              <a:ext uri="{FF2B5EF4-FFF2-40B4-BE49-F238E27FC236}">
                <a16:creationId xmlns:a16="http://schemas.microsoft.com/office/drawing/2014/main" id="{B0B1D5F7-BA14-4D4F-BE7A-A3D3ECD0BF11}"/>
              </a:ext>
            </a:extLst>
          </p:cNvPr>
          <p:cNvSpPr/>
          <p:nvPr/>
        </p:nvSpPr>
        <p:spPr>
          <a:xfrm>
            <a:off x="3280298" y="1931364"/>
            <a:ext cx="935556" cy="312087"/>
          </a:xfrm>
          <a:prstGeom prst="rect">
            <a:avLst/>
          </a:prstGeom>
          <a:solidFill>
            <a:srgbClr val="92D050">
              <a:alpha val="40000"/>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sp>
        <p:nvSpPr>
          <p:cNvPr id="69" name="Rectangle 68">
            <a:extLst>
              <a:ext uri="{FF2B5EF4-FFF2-40B4-BE49-F238E27FC236}">
                <a16:creationId xmlns:a16="http://schemas.microsoft.com/office/drawing/2014/main" id="{C11229E5-CD07-2743-AEAF-20C286991D0B}"/>
              </a:ext>
            </a:extLst>
          </p:cNvPr>
          <p:cNvSpPr/>
          <p:nvPr/>
        </p:nvSpPr>
        <p:spPr>
          <a:xfrm>
            <a:off x="4215854" y="1931363"/>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sp>
        <p:nvSpPr>
          <p:cNvPr id="83" name="Rectangle 82">
            <a:extLst>
              <a:ext uri="{FF2B5EF4-FFF2-40B4-BE49-F238E27FC236}">
                <a16:creationId xmlns:a16="http://schemas.microsoft.com/office/drawing/2014/main" id="{5ABBBF29-83B2-B54E-86A7-216AD6E6CE0D}"/>
              </a:ext>
            </a:extLst>
          </p:cNvPr>
          <p:cNvSpPr/>
          <p:nvPr/>
        </p:nvSpPr>
        <p:spPr>
          <a:xfrm>
            <a:off x="8552746" y="1906610"/>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0x11</a:t>
            </a:r>
          </a:p>
        </p:txBody>
      </p:sp>
      <p:sp>
        <p:nvSpPr>
          <p:cNvPr id="84" name="Rectangle 83">
            <a:extLst>
              <a:ext uri="{FF2B5EF4-FFF2-40B4-BE49-F238E27FC236}">
                <a16:creationId xmlns:a16="http://schemas.microsoft.com/office/drawing/2014/main" id="{8B85CA74-6867-BF49-AAAB-27B50ABDDFEF}"/>
              </a:ext>
            </a:extLst>
          </p:cNvPr>
          <p:cNvSpPr/>
          <p:nvPr/>
        </p:nvSpPr>
        <p:spPr>
          <a:xfrm>
            <a:off x="8552746" y="1596922"/>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0x22</a:t>
            </a:r>
          </a:p>
        </p:txBody>
      </p:sp>
      <p:sp>
        <p:nvSpPr>
          <p:cNvPr id="85" name="Rectangle 84">
            <a:extLst>
              <a:ext uri="{FF2B5EF4-FFF2-40B4-BE49-F238E27FC236}">
                <a16:creationId xmlns:a16="http://schemas.microsoft.com/office/drawing/2014/main" id="{2AA9350B-5531-F84A-B122-8DC9D5C390B3}"/>
              </a:ext>
            </a:extLst>
          </p:cNvPr>
          <p:cNvSpPr/>
          <p:nvPr/>
        </p:nvSpPr>
        <p:spPr>
          <a:xfrm>
            <a:off x="8552746" y="1284835"/>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0x33</a:t>
            </a:r>
          </a:p>
        </p:txBody>
      </p:sp>
      <p:sp>
        <p:nvSpPr>
          <p:cNvPr id="86" name="TextBox 85">
            <a:extLst>
              <a:ext uri="{FF2B5EF4-FFF2-40B4-BE49-F238E27FC236}">
                <a16:creationId xmlns:a16="http://schemas.microsoft.com/office/drawing/2014/main" id="{509A7FEF-C0F9-1248-B035-AFD2D0228607}"/>
              </a:ext>
            </a:extLst>
          </p:cNvPr>
          <p:cNvSpPr txBox="1"/>
          <p:nvPr/>
        </p:nvSpPr>
        <p:spPr>
          <a:xfrm>
            <a:off x="7134802" y="2262374"/>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0x20000000</a:t>
            </a:r>
          </a:p>
        </p:txBody>
      </p:sp>
      <p:sp>
        <p:nvSpPr>
          <p:cNvPr id="87" name="TextBox 86">
            <a:extLst>
              <a:ext uri="{FF2B5EF4-FFF2-40B4-BE49-F238E27FC236}">
                <a16:creationId xmlns:a16="http://schemas.microsoft.com/office/drawing/2014/main" id="{58FBFED6-0233-354B-8801-21275A49045A}"/>
              </a:ext>
            </a:extLst>
          </p:cNvPr>
          <p:cNvSpPr txBox="1"/>
          <p:nvPr/>
        </p:nvSpPr>
        <p:spPr>
          <a:xfrm>
            <a:off x="7122400" y="1965839"/>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0x20000001</a:t>
            </a:r>
          </a:p>
        </p:txBody>
      </p:sp>
      <p:sp>
        <p:nvSpPr>
          <p:cNvPr id="88" name="TextBox 87">
            <a:extLst>
              <a:ext uri="{FF2B5EF4-FFF2-40B4-BE49-F238E27FC236}">
                <a16:creationId xmlns:a16="http://schemas.microsoft.com/office/drawing/2014/main" id="{146EEB45-D9E7-3648-947D-9F55268E6BB2}"/>
              </a:ext>
            </a:extLst>
          </p:cNvPr>
          <p:cNvSpPr txBox="1"/>
          <p:nvPr/>
        </p:nvSpPr>
        <p:spPr>
          <a:xfrm>
            <a:off x="7134802" y="1615097"/>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0x20000002</a:t>
            </a:r>
          </a:p>
        </p:txBody>
      </p:sp>
      <p:sp>
        <p:nvSpPr>
          <p:cNvPr id="89" name="TextBox 88">
            <a:extLst>
              <a:ext uri="{FF2B5EF4-FFF2-40B4-BE49-F238E27FC236}">
                <a16:creationId xmlns:a16="http://schemas.microsoft.com/office/drawing/2014/main" id="{5121F688-EE8F-B547-A4BF-BA3DB33FE0CA}"/>
              </a:ext>
            </a:extLst>
          </p:cNvPr>
          <p:cNvSpPr txBox="1"/>
          <p:nvPr/>
        </p:nvSpPr>
        <p:spPr>
          <a:xfrm>
            <a:off x="7134802" y="1251921"/>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0x20000003</a:t>
            </a:r>
          </a:p>
        </p:txBody>
      </p:sp>
      <p:grpSp>
        <p:nvGrpSpPr>
          <p:cNvPr id="8" name="Group 7">
            <a:extLst>
              <a:ext uri="{FF2B5EF4-FFF2-40B4-BE49-F238E27FC236}">
                <a16:creationId xmlns:a16="http://schemas.microsoft.com/office/drawing/2014/main" id="{8CD4C4C6-A9A8-EA4E-942B-9FA314EF5276}"/>
              </a:ext>
            </a:extLst>
          </p:cNvPr>
          <p:cNvGrpSpPr/>
          <p:nvPr/>
        </p:nvGrpSpPr>
        <p:grpSpPr>
          <a:xfrm>
            <a:off x="9907915" y="1284835"/>
            <a:ext cx="1770376" cy="1200329"/>
            <a:chOff x="10257763" y="1421465"/>
            <a:chExt cx="1770376" cy="1200329"/>
          </a:xfrm>
        </p:grpSpPr>
        <p:sp>
          <p:nvSpPr>
            <p:cNvPr id="72" name="TextBox 71">
              <a:extLst>
                <a:ext uri="{FF2B5EF4-FFF2-40B4-BE49-F238E27FC236}">
                  <a16:creationId xmlns:a16="http://schemas.microsoft.com/office/drawing/2014/main" id="{95493BAD-65A3-3C46-9D39-F9B0E2EB1653}"/>
                </a:ext>
              </a:extLst>
            </p:cNvPr>
            <p:cNvSpPr txBox="1"/>
            <p:nvPr/>
          </p:nvSpPr>
          <p:spPr>
            <a:xfrm>
              <a:off x="10528796" y="1421465"/>
              <a:ext cx="1499343" cy="1200329"/>
            </a:xfrm>
            <a:prstGeom prst="rect">
              <a:avLst/>
            </a:prstGeom>
            <a:noFill/>
          </p:spPr>
          <p:txBody>
            <a:bodyPr wrap="square" rtlCol="0">
              <a:spAutoFit/>
            </a:bodyPr>
            <a:lstStyle/>
            <a:p>
              <a:r>
                <a:rPr lang="en-US" dirty="0">
                  <a:solidFill>
                    <a:schemeClr val="accent1"/>
                  </a:solidFill>
                  <a:latin typeface="Consolas" panose="020B0609020204030204" pitchFamily="49" charset="0"/>
                  <a:cs typeface="Consolas" panose="020B0609020204030204" pitchFamily="49" charset="0"/>
                </a:rPr>
                <a:t>observe other bytes NOT altered</a:t>
              </a:r>
            </a:p>
          </p:txBody>
        </p:sp>
        <p:sp>
          <p:nvSpPr>
            <p:cNvPr id="73" name="Right Brace 72">
              <a:extLst>
                <a:ext uri="{FF2B5EF4-FFF2-40B4-BE49-F238E27FC236}">
                  <a16:creationId xmlns:a16="http://schemas.microsoft.com/office/drawing/2014/main" id="{54E672DA-09E9-8942-AD40-716BA4FB1E6F}"/>
                </a:ext>
              </a:extLst>
            </p:cNvPr>
            <p:cNvSpPr/>
            <p:nvPr/>
          </p:nvSpPr>
          <p:spPr>
            <a:xfrm>
              <a:off x="10257763" y="1421466"/>
              <a:ext cx="336563" cy="933862"/>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71" name="TextBox 70">
            <a:extLst>
              <a:ext uri="{FF2B5EF4-FFF2-40B4-BE49-F238E27FC236}">
                <a16:creationId xmlns:a16="http://schemas.microsoft.com/office/drawing/2014/main" id="{C3DAD52F-1C11-E443-BE20-99063CE723FA}"/>
              </a:ext>
            </a:extLst>
          </p:cNvPr>
          <p:cNvSpPr txBox="1"/>
          <p:nvPr/>
        </p:nvSpPr>
        <p:spPr>
          <a:xfrm>
            <a:off x="7110506" y="930569"/>
            <a:ext cx="3477234" cy="369332"/>
          </a:xfrm>
          <a:prstGeom prst="rect">
            <a:avLst/>
          </a:prstGeom>
          <a:noFill/>
        </p:spPr>
        <p:txBody>
          <a:bodyPr wrap="none" rtlCol="0">
            <a:spAutoFit/>
          </a:bodyPr>
          <a:lstStyle/>
          <a:p>
            <a:r>
              <a:rPr lang="en-US" dirty="0">
                <a:solidFill>
                  <a:srgbClr val="0070C0"/>
                </a:solidFill>
                <a:latin typeface="Consolas" panose="020B0609020204030204" pitchFamily="49" charset="0"/>
                <a:cs typeface="Consolas" panose="020B0609020204030204" pitchFamily="49" charset="0"/>
              </a:rPr>
              <a:t>Byte Address          Byte</a:t>
            </a:r>
          </a:p>
        </p:txBody>
      </p:sp>
      <p:sp>
        <p:nvSpPr>
          <p:cNvPr id="95" name="TextBox 94">
            <a:extLst>
              <a:ext uri="{FF2B5EF4-FFF2-40B4-BE49-F238E27FC236}">
                <a16:creationId xmlns:a16="http://schemas.microsoft.com/office/drawing/2014/main" id="{2D8AA103-8124-FD41-8794-34385C157D7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97" name="Rectangle 96">
            <a:extLst>
              <a:ext uri="{FF2B5EF4-FFF2-40B4-BE49-F238E27FC236}">
                <a16:creationId xmlns:a16="http://schemas.microsoft.com/office/drawing/2014/main" id="{FEAA03B2-15CE-246E-751F-F5A849C8C0AC}"/>
              </a:ext>
            </a:extLst>
          </p:cNvPr>
          <p:cNvSpPr/>
          <p:nvPr/>
        </p:nvSpPr>
        <p:spPr>
          <a:xfrm>
            <a:off x="8564511" y="2206400"/>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96" name="Rectangle 95">
            <a:extLst>
              <a:ext uri="{FF2B5EF4-FFF2-40B4-BE49-F238E27FC236}">
                <a16:creationId xmlns:a16="http://schemas.microsoft.com/office/drawing/2014/main" id="{3FD8F0E0-5142-631B-9BC4-615F305E1FF1}"/>
              </a:ext>
            </a:extLst>
          </p:cNvPr>
          <p:cNvSpPr/>
          <p:nvPr/>
        </p:nvSpPr>
        <p:spPr>
          <a:xfrm>
            <a:off x="8592421" y="2216298"/>
            <a:ext cx="135580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grpSp>
        <p:nvGrpSpPr>
          <p:cNvPr id="12" name="Group 11">
            <a:extLst>
              <a:ext uri="{FF2B5EF4-FFF2-40B4-BE49-F238E27FC236}">
                <a16:creationId xmlns:a16="http://schemas.microsoft.com/office/drawing/2014/main" id="{27366429-44A0-E65D-A489-3159BC374175}"/>
              </a:ext>
            </a:extLst>
          </p:cNvPr>
          <p:cNvGrpSpPr/>
          <p:nvPr/>
        </p:nvGrpSpPr>
        <p:grpSpPr>
          <a:xfrm>
            <a:off x="780118" y="2848944"/>
            <a:ext cx="10812892" cy="1855244"/>
            <a:chOff x="780118" y="2848944"/>
            <a:chExt cx="10812892" cy="1855244"/>
          </a:xfrm>
        </p:grpSpPr>
        <p:sp>
          <p:nvSpPr>
            <p:cNvPr id="93" name="Rectangle 92">
              <a:extLst>
                <a:ext uri="{FF2B5EF4-FFF2-40B4-BE49-F238E27FC236}">
                  <a16:creationId xmlns:a16="http://schemas.microsoft.com/office/drawing/2014/main" id="{BA152C99-F972-AF43-9793-0374B5DA8C04}"/>
                </a:ext>
              </a:extLst>
            </p:cNvPr>
            <p:cNvSpPr/>
            <p:nvPr/>
          </p:nvSpPr>
          <p:spPr>
            <a:xfrm>
              <a:off x="786499" y="2920865"/>
              <a:ext cx="10806511" cy="172615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27" name="TextBox 26">
              <a:extLst>
                <a:ext uri="{FF2B5EF4-FFF2-40B4-BE49-F238E27FC236}">
                  <a16:creationId xmlns:a16="http://schemas.microsoft.com/office/drawing/2014/main" id="{D70656FD-C8A5-0F42-93B8-B693B594E339}"/>
                </a:ext>
              </a:extLst>
            </p:cNvPr>
            <p:cNvSpPr txBox="1"/>
            <p:nvPr/>
          </p:nvSpPr>
          <p:spPr>
            <a:xfrm>
              <a:off x="4967184" y="4334856"/>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8" name="TextBox 27">
              <a:extLst>
                <a:ext uri="{FF2B5EF4-FFF2-40B4-BE49-F238E27FC236}">
                  <a16:creationId xmlns:a16="http://schemas.microsoft.com/office/drawing/2014/main" id="{7F36BA34-F40F-5540-B38F-8820AB4178F0}"/>
                </a:ext>
              </a:extLst>
            </p:cNvPr>
            <p:cNvSpPr txBox="1"/>
            <p:nvPr/>
          </p:nvSpPr>
          <p:spPr>
            <a:xfrm>
              <a:off x="1299570" y="4334856"/>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8" name="TextBox 37">
              <a:extLst>
                <a:ext uri="{FF2B5EF4-FFF2-40B4-BE49-F238E27FC236}">
                  <a16:creationId xmlns:a16="http://schemas.microsoft.com/office/drawing/2014/main" id="{28F096F9-1A86-B348-A802-70183948E693}"/>
                </a:ext>
              </a:extLst>
            </p:cNvPr>
            <p:cNvSpPr txBox="1"/>
            <p:nvPr/>
          </p:nvSpPr>
          <p:spPr>
            <a:xfrm>
              <a:off x="780118" y="3947981"/>
              <a:ext cx="524503" cy="461665"/>
            </a:xfrm>
            <a:prstGeom prst="rect">
              <a:avLst/>
            </a:prstGeom>
            <a:noFill/>
          </p:spPr>
          <p:txBody>
            <a:bodyPr wrap="none" rtlCol="0">
              <a:spAutoFit/>
            </a:bodyPr>
            <a:lstStyle/>
            <a:p>
              <a:r>
                <a:rPr lang="en-US" sz="2400" dirty="0">
                  <a:latin typeface="Consolas" panose="020B0609020204030204" pitchFamily="49" charset="0"/>
                  <a:cs typeface="Consolas" panose="020B0609020204030204" pitchFamily="49" charset="0"/>
                </a:rPr>
                <a:t>r1</a:t>
              </a:r>
            </a:p>
          </p:txBody>
        </p:sp>
        <p:sp>
          <p:nvSpPr>
            <p:cNvPr id="44" name="TextBox 43">
              <a:extLst>
                <a:ext uri="{FF2B5EF4-FFF2-40B4-BE49-F238E27FC236}">
                  <a16:creationId xmlns:a16="http://schemas.microsoft.com/office/drawing/2014/main" id="{7774B336-9A32-724C-A5F5-DEC0144CCC0A}"/>
                </a:ext>
              </a:extLst>
            </p:cNvPr>
            <p:cNvSpPr txBox="1"/>
            <p:nvPr/>
          </p:nvSpPr>
          <p:spPr>
            <a:xfrm>
              <a:off x="2259816" y="2848944"/>
              <a:ext cx="2903359"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Store a halfword</a:t>
              </a:r>
            </a:p>
          </p:txBody>
        </p:sp>
        <p:sp>
          <p:nvSpPr>
            <p:cNvPr id="45" name="TextBox 44">
              <a:extLst>
                <a:ext uri="{FF2B5EF4-FFF2-40B4-BE49-F238E27FC236}">
                  <a16:creationId xmlns:a16="http://schemas.microsoft.com/office/drawing/2014/main" id="{76B7EFC7-D1D0-A44D-8EEC-EF66E12789BE}"/>
                </a:ext>
              </a:extLst>
            </p:cNvPr>
            <p:cNvSpPr txBox="1"/>
            <p:nvPr/>
          </p:nvSpPr>
          <p:spPr>
            <a:xfrm>
              <a:off x="2475122" y="3200618"/>
              <a:ext cx="2393604"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strh</a:t>
              </a:r>
              <a:r>
                <a:rPr lang="en-US" sz="2400" dirty="0">
                  <a:solidFill>
                    <a:schemeClr val="tx2"/>
                  </a:solidFill>
                  <a:latin typeface="Consolas" panose="020B0609020204030204" pitchFamily="49" charset="0"/>
                  <a:cs typeface="Consolas" panose="020B0609020204030204" pitchFamily="49" charset="0"/>
                </a:rPr>
                <a:t> r1, [r0]</a:t>
              </a:r>
            </a:p>
          </p:txBody>
        </p:sp>
        <p:sp>
          <p:nvSpPr>
            <p:cNvPr id="62" name="Rectangle 61">
              <a:extLst>
                <a:ext uri="{FF2B5EF4-FFF2-40B4-BE49-F238E27FC236}">
                  <a16:creationId xmlns:a16="http://schemas.microsoft.com/office/drawing/2014/main" id="{E3D9BFA2-C7FD-224A-BB7D-19AF586CACA8}"/>
                </a:ext>
              </a:extLst>
            </p:cNvPr>
            <p:cNvSpPr/>
            <p:nvPr/>
          </p:nvSpPr>
          <p:spPr>
            <a:xfrm>
              <a:off x="1420951" y="4034211"/>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sp>
          <p:nvSpPr>
            <p:cNvPr id="63" name="Rectangle 62">
              <a:extLst>
                <a:ext uri="{FF2B5EF4-FFF2-40B4-BE49-F238E27FC236}">
                  <a16:creationId xmlns:a16="http://schemas.microsoft.com/office/drawing/2014/main" id="{9DDC4ACF-4C62-AE4F-9C87-77A916BD35D5}"/>
                </a:ext>
              </a:extLst>
            </p:cNvPr>
            <p:cNvSpPr/>
            <p:nvPr/>
          </p:nvSpPr>
          <p:spPr>
            <a:xfrm>
              <a:off x="2356507" y="4034210"/>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64" name="Rectangle 63">
              <a:extLst>
                <a:ext uri="{FF2B5EF4-FFF2-40B4-BE49-F238E27FC236}">
                  <a16:creationId xmlns:a16="http://schemas.microsoft.com/office/drawing/2014/main" id="{E7D96EE5-09F1-4B43-9B34-5BB0EF599B2D}"/>
                </a:ext>
              </a:extLst>
            </p:cNvPr>
            <p:cNvSpPr/>
            <p:nvPr/>
          </p:nvSpPr>
          <p:spPr>
            <a:xfrm>
              <a:off x="3292063" y="4034210"/>
              <a:ext cx="935556" cy="312087"/>
            </a:xfrm>
            <a:prstGeom prst="rect">
              <a:avLst/>
            </a:prstGeom>
            <a:solidFill>
              <a:srgbClr val="92D050">
                <a:alpha val="40066"/>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sp>
          <p:nvSpPr>
            <p:cNvPr id="65" name="Rectangle 64">
              <a:extLst>
                <a:ext uri="{FF2B5EF4-FFF2-40B4-BE49-F238E27FC236}">
                  <a16:creationId xmlns:a16="http://schemas.microsoft.com/office/drawing/2014/main" id="{E1D046C5-169C-3549-B912-841715EF6CD6}"/>
                </a:ext>
              </a:extLst>
            </p:cNvPr>
            <p:cNvSpPr/>
            <p:nvPr/>
          </p:nvSpPr>
          <p:spPr>
            <a:xfrm>
              <a:off x="4227619" y="4034209"/>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sp>
          <p:nvSpPr>
            <p:cNvPr id="76" name="Rectangle 75">
              <a:extLst>
                <a:ext uri="{FF2B5EF4-FFF2-40B4-BE49-F238E27FC236}">
                  <a16:creationId xmlns:a16="http://schemas.microsoft.com/office/drawing/2014/main" id="{2A7CA74A-4B8F-7043-88AA-56635ED5335E}"/>
                </a:ext>
              </a:extLst>
            </p:cNvPr>
            <p:cNvSpPr/>
            <p:nvPr/>
          </p:nvSpPr>
          <p:spPr>
            <a:xfrm>
              <a:off x="8552109" y="3560609"/>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0x22</a:t>
              </a:r>
            </a:p>
          </p:txBody>
        </p:sp>
        <p:sp>
          <p:nvSpPr>
            <p:cNvPr id="77" name="Rectangle 76">
              <a:extLst>
                <a:ext uri="{FF2B5EF4-FFF2-40B4-BE49-F238E27FC236}">
                  <a16:creationId xmlns:a16="http://schemas.microsoft.com/office/drawing/2014/main" id="{BE7F7DA3-B1B1-9C46-B913-B3CE8D6E2F45}"/>
                </a:ext>
              </a:extLst>
            </p:cNvPr>
            <p:cNvSpPr/>
            <p:nvPr/>
          </p:nvSpPr>
          <p:spPr>
            <a:xfrm>
              <a:off x="8552109" y="3248522"/>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0x33</a:t>
              </a:r>
            </a:p>
          </p:txBody>
        </p:sp>
        <p:sp>
          <p:nvSpPr>
            <p:cNvPr id="78" name="TextBox 77">
              <a:extLst>
                <a:ext uri="{FF2B5EF4-FFF2-40B4-BE49-F238E27FC236}">
                  <a16:creationId xmlns:a16="http://schemas.microsoft.com/office/drawing/2014/main" id="{9717EE5C-F9D5-0E44-9EA6-A186EFD207DB}"/>
                </a:ext>
              </a:extLst>
            </p:cNvPr>
            <p:cNvSpPr txBox="1"/>
            <p:nvPr/>
          </p:nvSpPr>
          <p:spPr>
            <a:xfrm>
              <a:off x="7134165" y="4226061"/>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0x20000000</a:t>
              </a:r>
            </a:p>
          </p:txBody>
        </p:sp>
        <p:sp>
          <p:nvSpPr>
            <p:cNvPr id="79" name="TextBox 78">
              <a:extLst>
                <a:ext uri="{FF2B5EF4-FFF2-40B4-BE49-F238E27FC236}">
                  <a16:creationId xmlns:a16="http://schemas.microsoft.com/office/drawing/2014/main" id="{77668E85-1498-234B-9C4A-946E483C65BA}"/>
                </a:ext>
              </a:extLst>
            </p:cNvPr>
            <p:cNvSpPr txBox="1"/>
            <p:nvPr/>
          </p:nvSpPr>
          <p:spPr>
            <a:xfrm>
              <a:off x="7121763" y="3929526"/>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0x20000001</a:t>
              </a:r>
            </a:p>
          </p:txBody>
        </p:sp>
        <p:sp>
          <p:nvSpPr>
            <p:cNvPr id="80" name="TextBox 79">
              <a:extLst>
                <a:ext uri="{FF2B5EF4-FFF2-40B4-BE49-F238E27FC236}">
                  <a16:creationId xmlns:a16="http://schemas.microsoft.com/office/drawing/2014/main" id="{82C1B3BD-1CE5-8943-9CD4-74F44497D2ED}"/>
                </a:ext>
              </a:extLst>
            </p:cNvPr>
            <p:cNvSpPr txBox="1"/>
            <p:nvPr/>
          </p:nvSpPr>
          <p:spPr>
            <a:xfrm>
              <a:off x="7134165" y="3578784"/>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0x20000002</a:t>
              </a:r>
            </a:p>
          </p:txBody>
        </p:sp>
        <p:sp>
          <p:nvSpPr>
            <p:cNvPr id="81" name="TextBox 80">
              <a:extLst>
                <a:ext uri="{FF2B5EF4-FFF2-40B4-BE49-F238E27FC236}">
                  <a16:creationId xmlns:a16="http://schemas.microsoft.com/office/drawing/2014/main" id="{90E43F4F-C830-A949-890B-019341D7CCB1}"/>
                </a:ext>
              </a:extLst>
            </p:cNvPr>
            <p:cNvSpPr txBox="1"/>
            <p:nvPr/>
          </p:nvSpPr>
          <p:spPr>
            <a:xfrm>
              <a:off x="7134165" y="3215608"/>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0x20000003</a:t>
              </a:r>
            </a:p>
          </p:txBody>
        </p:sp>
        <p:sp>
          <p:nvSpPr>
            <p:cNvPr id="90" name="TextBox 89">
              <a:extLst>
                <a:ext uri="{FF2B5EF4-FFF2-40B4-BE49-F238E27FC236}">
                  <a16:creationId xmlns:a16="http://schemas.microsoft.com/office/drawing/2014/main" id="{E8D9D406-7A8E-3F48-991C-57B9178EFFE3}"/>
                </a:ext>
              </a:extLst>
            </p:cNvPr>
            <p:cNvSpPr txBox="1"/>
            <p:nvPr/>
          </p:nvSpPr>
          <p:spPr>
            <a:xfrm>
              <a:off x="7135332" y="2857373"/>
              <a:ext cx="3477234" cy="369332"/>
            </a:xfrm>
            <a:prstGeom prst="rect">
              <a:avLst/>
            </a:prstGeom>
            <a:noFill/>
          </p:spPr>
          <p:txBody>
            <a:bodyPr wrap="none" rtlCol="0">
              <a:spAutoFit/>
            </a:bodyPr>
            <a:lstStyle/>
            <a:p>
              <a:r>
                <a:rPr lang="en-US" dirty="0">
                  <a:solidFill>
                    <a:srgbClr val="0070C0"/>
                  </a:solidFill>
                  <a:latin typeface="Consolas" panose="020B0609020204030204" pitchFamily="49" charset="0"/>
                  <a:cs typeface="Consolas" panose="020B0609020204030204" pitchFamily="49" charset="0"/>
                </a:rPr>
                <a:t>Byte Address          Byte</a:t>
              </a:r>
            </a:p>
          </p:txBody>
        </p:sp>
        <p:sp>
          <p:nvSpPr>
            <p:cNvPr id="98" name="Rectangle 97">
              <a:extLst>
                <a:ext uri="{FF2B5EF4-FFF2-40B4-BE49-F238E27FC236}">
                  <a16:creationId xmlns:a16="http://schemas.microsoft.com/office/drawing/2014/main" id="{FEBD1FF2-5844-402E-6863-95ED57A937CD}"/>
                </a:ext>
              </a:extLst>
            </p:cNvPr>
            <p:cNvSpPr/>
            <p:nvPr/>
          </p:nvSpPr>
          <p:spPr>
            <a:xfrm>
              <a:off x="8537012" y="3868376"/>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0x11</a:t>
              </a:r>
            </a:p>
          </p:txBody>
        </p:sp>
        <p:sp>
          <p:nvSpPr>
            <p:cNvPr id="99" name="Rectangle 98">
              <a:extLst>
                <a:ext uri="{FF2B5EF4-FFF2-40B4-BE49-F238E27FC236}">
                  <a16:creationId xmlns:a16="http://schemas.microsoft.com/office/drawing/2014/main" id="{3C209D87-8656-2D67-8353-4E77344C061E}"/>
                </a:ext>
              </a:extLst>
            </p:cNvPr>
            <p:cNvSpPr/>
            <p:nvPr/>
          </p:nvSpPr>
          <p:spPr>
            <a:xfrm>
              <a:off x="8537012" y="4166760"/>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grpSp>
      <p:grpSp>
        <p:nvGrpSpPr>
          <p:cNvPr id="11" name="Group 10">
            <a:extLst>
              <a:ext uri="{FF2B5EF4-FFF2-40B4-BE49-F238E27FC236}">
                <a16:creationId xmlns:a16="http://schemas.microsoft.com/office/drawing/2014/main" id="{5D69F92C-CED3-F3D1-819B-555DBB903F59}"/>
              </a:ext>
            </a:extLst>
          </p:cNvPr>
          <p:cNvGrpSpPr/>
          <p:nvPr/>
        </p:nvGrpSpPr>
        <p:grpSpPr>
          <a:xfrm>
            <a:off x="8537012" y="3864056"/>
            <a:ext cx="1355806" cy="624174"/>
            <a:chOff x="8564511" y="7155618"/>
            <a:chExt cx="1355806" cy="624174"/>
          </a:xfrm>
        </p:grpSpPr>
        <p:sp>
          <p:nvSpPr>
            <p:cNvPr id="74" name="Rectangle 73">
              <a:extLst>
                <a:ext uri="{FF2B5EF4-FFF2-40B4-BE49-F238E27FC236}">
                  <a16:creationId xmlns:a16="http://schemas.microsoft.com/office/drawing/2014/main" id="{4D340281-11AB-3445-AEC9-CABF445B4292}"/>
                </a:ext>
              </a:extLst>
            </p:cNvPr>
            <p:cNvSpPr/>
            <p:nvPr/>
          </p:nvSpPr>
          <p:spPr>
            <a:xfrm>
              <a:off x="8564511" y="7467705"/>
              <a:ext cx="135580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sp>
          <p:nvSpPr>
            <p:cNvPr id="75" name="Rectangle 74">
              <a:extLst>
                <a:ext uri="{FF2B5EF4-FFF2-40B4-BE49-F238E27FC236}">
                  <a16:creationId xmlns:a16="http://schemas.microsoft.com/office/drawing/2014/main" id="{48FA7900-50FC-6140-9075-83EB9FFAD595}"/>
                </a:ext>
              </a:extLst>
            </p:cNvPr>
            <p:cNvSpPr/>
            <p:nvPr/>
          </p:nvSpPr>
          <p:spPr>
            <a:xfrm>
              <a:off x="8564511" y="7155618"/>
              <a:ext cx="135580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grpSp>
      <p:grpSp>
        <p:nvGrpSpPr>
          <p:cNvPr id="14" name="Group 13">
            <a:extLst>
              <a:ext uri="{FF2B5EF4-FFF2-40B4-BE49-F238E27FC236}">
                <a16:creationId xmlns:a16="http://schemas.microsoft.com/office/drawing/2014/main" id="{8B85CE74-9D06-E7C0-9987-D0CA7F6B4DC8}"/>
              </a:ext>
            </a:extLst>
          </p:cNvPr>
          <p:cNvGrpSpPr/>
          <p:nvPr/>
        </p:nvGrpSpPr>
        <p:grpSpPr>
          <a:xfrm>
            <a:off x="786500" y="4759199"/>
            <a:ext cx="10813826" cy="1773283"/>
            <a:chOff x="786500" y="4759199"/>
            <a:chExt cx="10813826" cy="1773283"/>
          </a:xfrm>
        </p:grpSpPr>
        <p:sp>
          <p:nvSpPr>
            <p:cNvPr id="94" name="Rectangle 93">
              <a:extLst>
                <a:ext uri="{FF2B5EF4-FFF2-40B4-BE49-F238E27FC236}">
                  <a16:creationId xmlns:a16="http://schemas.microsoft.com/office/drawing/2014/main" id="{1DFE51BA-C6BD-F54F-9888-A53C52B91BF5}"/>
                </a:ext>
              </a:extLst>
            </p:cNvPr>
            <p:cNvSpPr/>
            <p:nvPr/>
          </p:nvSpPr>
          <p:spPr>
            <a:xfrm>
              <a:off x="793815" y="4792603"/>
              <a:ext cx="10806511" cy="172615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nvGrpSpPr>
            <p:cNvPr id="6" name="Group 5">
              <a:extLst>
                <a:ext uri="{FF2B5EF4-FFF2-40B4-BE49-F238E27FC236}">
                  <a16:creationId xmlns:a16="http://schemas.microsoft.com/office/drawing/2014/main" id="{D0C9D389-9A8E-3049-B8FC-53442C9EB02B}"/>
                </a:ext>
              </a:extLst>
            </p:cNvPr>
            <p:cNvGrpSpPr/>
            <p:nvPr/>
          </p:nvGrpSpPr>
          <p:grpSpPr>
            <a:xfrm>
              <a:off x="1287805" y="6163150"/>
              <a:ext cx="3980520" cy="369332"/>
              <a:chOff x="1637653" y="5983380"/>
              <a:chExt cx="3980520" cy="369332"/>
            </a:xfrm>
          </p:grpSpPr>
          <p:sp>
            <p:nvSpPr>
              <p:cNvPr id="33" name="TextBox 32">
                <a:extLst>
                  <a:ext uri="{FF2B5EF4-FFF2-40B4-BE49-F238E27FC236}">
                    <a16:creationId xmlns:a16="http://schemas.microsoft.com/office/drawing/2014/main" id="{0C64D89D-143F-2D43-BBC7-687A0CBB1C90}"/>
                  </a:ext>
                </a:extLst>
              </p:cNvPr>
              <p:cNvSpPr txBox="1"/>
              <p:nvPr/>
            </p:nvSpPr>
            <p:spPr>
              <a:xfrm>
                <a:off x="5305267" y="5983380"/>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34" name="TextBox 33">
                <a:extLst>
                  <a:ext uri="{FF2B5EF4-FFF2-40B4-BE49-F238E27FC236}">
                    <a16:creationId xmlns:a16="http://schemas.microsoft.com/office/drawing/2014/main" id="{6DE48378-E8E3-6148-ACEF-1BEE0DC1228C}"/>
                  </a:ext>
                </a:extLst>
              </p:cNvPr>
              <p:cNvSpPr txBox="1"/>
              <p:nvPr/>
            </p:nvSpPr>
            <p:spPr>
              <a:xfrm>
                <a:off x="1637653" y="5983380"/>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grpSp>
        <p:sp>
          <p:nvSpPr>
            <p:cNvPr id="29" name="Rectangle 28">
              <a:extLst>
                <a:ext uri="{FF2B5EF4-FFF2-40B4-BE49-F238E27FC236}">
                  <a16:creationId xmlns:a16="http://schemas.microsoft.com/office/drawing/2014/main" id="{5A6A5244-1FD8-D943-86C0-75EEC8A8F1E8}"/>
                </a:ext>
              </a:extLst>
            </p:cNvPr>
            <p:cNvSpPr/>
            <p:nvPr/>
          </p:nvSpPr>
          <p:spPr>
            <a:xfrm>
              <a:off x="1369648" y="5851065"/>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sp>
          <p:nvSpPr>
            <p:cNvPr id="30" name="Rectangle 29">
              <a:extLst>
                <a:ext uri="{FF2B5EF4-FFF2-40B4-BE49-F238E27FC236}">
                  <a16:creationId xmlns:a16="http://schemas.microsoft.com/office/drawing/2014/main" id="{D16536C6-B865-D34F-B72E-DFA29980D737}"/>
                </a:ext>
              </a:extLst>
            </p:cNvPr>
            <p:cNvSpPr/>
            <p:nvPr/>
          </p:nvSpPr>
          <p:spPr>
            <a:xfrm>
              <a:off x="2305204" y="5851064"/>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31" name="Rectangle 30">
              <a:extLst>
                <a:ext uri="{FF2B5EF4-FFF2-40B4-BE49-F238E27FC236}">
                  <a16:creationId xmlns:a16="http://schemas.microsoft.com/office/drawing/2014/main" id="{C09931A3-6536-D84A-AC12-9794312B79AC}"/>
                </a:ext>
              </a:extLst>
            </p:cNvPr>
            <p:cNvSpPr/>
            <p:nvPr/>
          </p:nvSpPr>
          <p:spPr>
            <a:xfrm>
              <a:off x="3240760" y="5851064"/>
              <a:ext cx="935556" cy="312087"/>
            </a:xfrm>
            <a:prstGeom prst="rect">
              <a:avLst/>
            </a:prstGeom>
            <a:solidFill>
              <a:srgbClr val="92D050">
                <a:alpha val="40452"/>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sp>
          <p:nvSpPr>
            <p:cNvPr id="32" name="Rectangle 31">
              <a:extLst>
                <a:ext uri="{FF2B5EF4-FFF2-40B4-BE49-F238E27FC236}">
                  <a16:creationId xmlns:a16="http://schemas.microsoft.com/office/drawing/2014/main" id="{9702B468-E8A9-4D43-85B2-75627B10AFFD}"/>
                </a:ext>
              </a:extLst>
            </p:cNvPr>
            <p:cNvSpPr/>
            <p:nvPr/>
          </p:nvSpPr>
          <p:spPr>
            <a:xfrm>
              <a:off x="4176316" y="5851063"/>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sp>
          <p:nvSpPr>
            <p:cNvPr id="39" name="TextBox 38">
              <a:extLst>
                <a:ext uri="{FF2B5EF4-FFF2-40B4-BE49-F238E27FC236}">
                  <a16:creationId xmlns:a16="http://schemas.microsoft.com/office/drawing/2014/main" id="{17960FD9-637D-E944-AE43-AB30AD1E2932}"/>
                </a:ext>
              </a:extLst>
            </p:cNvPr>
            <p:cNvSpPr txBox="1"/>
            <p:nvPr/>
          </p:nvSpPr>
          <p:spPr>
            <a:xfrm>
              <a:off x="786500" y="5794710"/>
              <a:ext cx="524503" cy="461665"/>
            </a:xfrm>
            <a:prstGeom prst="rect">
              <a:avLst/>
            </a:prstGeom>
            <a:noFill/>
          </p:spPr>
          <p:txBody>
            <a:bodyPr wrap="none" rtlCol="0">
              <a:spAutoFit/>
            </a:bodyPr>
            <a:lstStyle/>
            <a:p>
              <a:r>
                <a:rPr lang="en-US" sz="2400" dirty="0">
                  <a:latin typeface="Consolas" panose="020B0609020204030204" pitchFamily="49" charset="0"/>
                  <a:cs typeface="Consolas" panose="020B0609020204030204" pitchFamily="49" charset="0"/>
                </a:rPr>
                <a:t>r1</a:t>
              </a:r>
            </a:p>
          </p:txBody>
        </p:sp>
        <p:sp>
          <p:nvSpPr>
            <p:cNvPr id="46" name="TextBox 45">
              <a:extLst>
                <a:ext uri="{FF2B5EF4-FFF2-40B4-BE49-F238E27FC236}">
                  <a16:creationId xmlns:a16="http://schemas.microsoft.com/office/drawing/2014/main" id="{C4403C3B-53C5-9F46-BB64-677475167970}"/>
                </a:ext>
              </a:extLst>
            </p:cNvPr>
            <p:cNvSpPr txBox="1"/>
            <p:nvPr/>
          </p:nvSpPr>
          <p:spPr>
            <a:xfrm>
              <a:off x="2636233" y="4759199"/>
              <a:ext cx="2223686"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Store a word</a:t>
              </a:r>
            </a:p>
          </p:txBody>
        </p:sp>
        <p:sp>
          <p:nvSpPr>
            <p:cNvPr id="47" name="TextBox 46">
              <a:extLst>
                <a:ext uri="{FF2B5EF4-FFF2-40B4-BE49-F238E27FC236}">
                  <a16:creationId xmlns:a16="http://schemas.microsoft.com/office/drawing/2014/main" id="{A759F723-A864-034B-A478-F377DD0B6B5D}"/>
                </a:ext>
              </a:extLst>
            </p:cNvPr>
            <p:cNvSpPr txBox="1"/>
            <p:nvPr/>
          </p:nvSpPr>
          <p:spPr>
            <a:xfrm>
              <a:off x="2511736" y="5123415"/>
              <a:ext cx="2393604" cy="461665"/>
            </a:xfrm>
            <a:prstGeom prst="rect">
              <a:avLst/>
            </a:prstGeom>
            <a:noFill/>
          </p:spPr>
          <p:txBody>
            <a:bodyPr wrap="none" rtlCol="0">
              <a:spAutoFit/>
            </a:bodyPr>
            <a:lstStyle/>
            <a:p>
              <a:r>
                <a:rPr lang="en-US" sz="2400" dirty="0">
                  <a:solidFill>
                    <a:schemeClr val="tx2"/>
                  </a:solidFill>
                  <a:latin typeface="Consolas" panose="020B0609020204030204" pitchFamily="49" charset="0"/>
                  <a:cs typeface="Consolas" panose="020B0609020204030204" pitchFamily="49" charset="0"/>
                </a:rPr>
                <a:t>str  r1, [r0]</a:t>
              </a:r>
            </a:p>
          </p:txBody>
        </p:sp>
        <p:sp>
          <p:nvSpPr>
            <p:cNvPr id="53" name="TextBox 52">
              <a:extLst>
                <a:ext uri="{FF2B5EF4-FFF2-40B4-BE49-F238E27FC236}">
                  <a16:creationId xmlns:a16="http://schemas.microsoft.com/office/drawing/2014/main" id="{4ADD6BC8-8C84-6B45-BC46-5ADFBCB4D5B7}"/>
                </a:ext>
              </a:extLst>
            </p:cNvPr>
            <p:cNvSpPr txBox="1"/>
            <p:nvPr/>
          </p:nvSpPr>
          <p:spPr>
            <a:xfrm>
              <a:off x="7091253" y="6115611"/>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0x20000000</a:t>
              </a:r>
            </a:p>
          </p:txBody>
        </p:sp>
        <p:sp>
          <p:nvSpPr>
            <p:cNvPr id="54" name="TextBox 53">
              <a:extLst>
                <a:ext uri="{FF2B5EF4-FFF2-40B4-BE49-F238E27FC236}">
                  <a16:creationId xmlns:a16="http://schemas.microsoft.com/office/drawing/2014/main" id="{9ADEC4FC-631C-D544-972A-ACC84B716A86}"/>
                </a:ext>
              </a:extLst>
            </p:cNvPr>
            <p:cNvSpPr txBox="1"/>
            <p:nvPr/>
          </p:nvSpPr>
          <p:spPr>
            <a:xfrm>
              <a:off x="7078851" y="5819076"/>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0x20000001</a:t>
              </a:r>
            </a:p>
          </p:txBody>
        </p:sp>
        <p:sp>
          <p:nvSpPr>
            <p:cNvPr id="55" name="TextBox 54">
              <a:extLst>
                <a:ext uri="{FF2B5EF4-FFF2-40B4-BE49-F238E27FC236}">
                  <a16:creationId xmlns:a16="http://schemas.microsoft.com/office/drawing/2014/main" id="{4FE59117-FA67-5B4F-B908-764A735095B3}"/>
                </a:ext>
              </a:extLst>
            </p:cNvPr>
            <p:cNvSpPr txBox="1"/>
            <p:nvPr/>
          </p:nvSpPr>
          <p:spPr>
            <a:xfrm>
              <a:off x="7091253" y="5468334"/>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0x20000002</a:t>
              </a:r>
            </a:p>
          </p:txBody>
        </p:sp>
        <p:sp>
          <p:nvSpPr>
            <p:cNvPr id="56" name="TextBox 55">
              <a:extLst>
                <a:ext uri="{FF2B5EF4-FFF2-40B4-BE49-F238E27FC236}">
                  <a16:creationId xmlns:a16="http://schemas.microsoft.com/office/drawing/2014/main" id="{5009CC70-E0BC-064F-9F43-C5FFE606D417}"/>
                </a:ext>
              </a:extLst>
            </p:cNvPr>
            <p:cNvSpPr txBox="1"/>
            <p:nvPr/>
          </p:nvSpPr>
          <p:spPr>
            <a:xfrm>
              <a:off x="7091253" y="5105158"/>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0x20000003</a:t>
              </a:r>
            </a:p>
          </p:txBody>
        </p:sp>
        <p:sp>
          <p:nvSpPr>
            <p:cNvPr id="91" name="TextBox 90">
              <a:extLst>
                <a:ext uri="{FF2B5EF4-FFF2-40B4-BE49-F238E27FC236}">
                  <a16:creationId xmlns:a16="http://schemas.microsoft.com/office/drawing/2014/main" id="{E9C22F1F-B78F-4743-9A19-9174573DCADD}"/>
                </a:ext>
              </a:extLst>
            </p:cNvPr>
            <p:cNvSpPr txBox="1"/>
            <p:nvPr/>
          </p:nvSpPr>
          <p:spPr>
            <a:xfrm>
              <a:off x="6986202" y="4790934"/>
              <a:ext cx="3477234" cy="369332"/>
            </a:xfrm>
            <a:prstGeom prst="rect">
              <a:avLst/>
            </a:prstGeom>
            <a:noFill/>
          </p:spPr>
          <p:txBody>
            <a:bodyPr wrap="none" rtlCol="0">
              <a:spAutoFit/>
            </a:bodyPr>
            <a:lstStyle/>
            <a:p>
              <a:r>
                <a:rPr lang="en-US" dirty="0">
                  <a:solidFill>
                    <a:srgbClr val="0070C0"/>
                  </a:solidFill>
                  <a:latin typeface="Consolas" panose="020B0609020204030204" pitchFamily="49" charset="0"/>
                  <a:cs typeface="Consolas" panose="020B0609020204030204" pitchFamily="49" charset="0"/>
                </a:rPr>
                <a:t>Byte Address          Byte</a:t>
              </a:r>
            </a:p>
          </p:txBody>
        </p:sp>
        <p:sp>
          <p:nvSpPr>
            <p:cNvPr id="100" name="Rectangle 99">
              <a:extLst>
                <a:ext uri="{FF2B5EF4-FFF2-40B4-BE49-F238E27FC236}">
                  <a16:creationId xmlns:a16="http://schemas.microsoft.com/office/drawing/2014/main" id="{EA69F2AA-10FC-FCA1-2487-6D80396434D6}"/>
                </a:ext>
              </a:extLst>
            </p:cNvPr>
            <p:cNvSpPr/>
            <p:nvPr/>
          </p:nvSpPr>
          <p:spPr>
            <a:xfrm>
              <a:off x="8390429" y="5776454"/>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0x11</a:t>
              </a:r>
            </a:p>
          </p:txBody>
        </p:sp>
        <p:sp>
          <p:nvSpPr>
            <p:cNvPr id="101" name="Rectangle 100">
              <a:extLst>
                <a:ext uri="{FF2B5EF4-FFF2-40B4-BE49-F238E27FC236}">
                  <a16:creationId xmlns:a16="http://schemas.microsoft.com/office/drawing/2014/main" id="{E891509B-51EA-B090-B926-10EE0F2BF99B}"/>
                </a:ext>
              </a:extLst>
            </p:cNvPr>
            <p:cNvSpPr/>
            <p:nvPr/>
          </p:nvSpPr>
          <p:spPr>
            <a:xfrm>
              <a:off x="8390429" y="5466766"/>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0x22</a:t>
              </a:r>
            </a:p>
          </p:txBody>
        </p:sp>
        <p:sp>
          <p:nvSpPr>
            <p:cNvPr id="102" name="Rectangle 101">
              <a:extLst>
                <a:ext uri="{FF2B5EF4-FFF2-40B4-BE49-F238E27FC236}">
                  <a16:creationId xmlns:a16="http://schemas.microsoft.com/office/drawing/2014/main" id="{000AC160-2DAD-7131-9DF5-99FF0C0D7DFE}"/>
                </a:ext>
              </a:extLst>
            </p:cNvPr>
            <p:cNvSpPr/>
            <p:nvPr/>
          </p:nvSpPr>
          <p:spPr>
            <a:xfrm>
              <a:off x="8390429" y="5154679"/>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0x33</a:t>
              </a:r>
            </a:p>
          </p:txBody>
        </p:sp>
        <p:sp>
          <p:nvSpPr>
            <p:cNvPr id="103" name="Rectangle 102">
              <a:extLst>
                <a:ext uri="{FF2B5EF4-FFF2-40B4-BE49-F238E27FC236}">
                  <a16:creationId xmlns:a16="http://schemas.microsoft.com/office/drawing/2014/main" id="{BF64F4D4-BD2A-193B-0D23-7F71DFD59011}"/>
                </a:ext>
              </a:extLst>
            </p:cNvPr>
            <p:cNvSpPr/>
            <p:nvPr/>
          </p:nvSpPr>
          <p:spPr>
            <a:xfrm>
              <a:off x="8381729" y="6100729"/>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grpSp>
      <p:grpSp>
        <p:nvGrpSpPr>
          <p:cNvPr id="13" name="Group 12">
            <a:extLst>
              <a:ext uri="{FF2B5EF4-FFF2-40B4-BE49-F238E27FC236}">
                <a16:creationId xmlns:a16="http://schemas.microsoft.com/office/drawing/2014/main" id="{BECE86B2-C1B2-AEF2-869D-492C0BFEB917}"/>
              </a:ext>
            </a:extLst>
          </p:cNvPr>
          <p:cNvGrpSpPr/>
          <p:nvPr/>
        </p:nvGrpSpPr>
        <p:grpSpPr>
          <a:xfrm>
            <a:off x="8397744" y="5160266"/>
            <a:ext cx="1355806" cy="1245949"/>
            <a:chOff x="8509197" y="5138072"/>
            <a:chExt cx="1355806" cy="1245949"/>
          </a:xfrm>
        </p:grpSpPr>
        <p:sp>
          <p:nvSpPr>
            <p:cNvPr id="40" name="Rectangle 39">
              <a:extLst>
                <a:ext uri="{FF2B5EF4-FFF2-40B4-BE49-F238E27FC236}">
                  <a16:creationId xmlns:a16="http://schemas.microsoft.com/office/drawing/2014/main" id="{18F3A247-2395-6944-9CBB-1F48EC367FD6}"/>
                </a:ext>
              </a:extLst>
            </p:cNvPr>
            <p:cNvSpPr/>
            <p:nvPr/>
          </p:nvSpPr>
          <p:spPr>
            <a:xfrm>
              <a:off x="8509197" y="6071934"/>
              <a:ext cx="135580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sp>
          <p:nvSpPr>
            <p:cNvPr id="41" name="Rectangle 40">
              <a:extLst>
                <a:ext uri="{FF2B5EF4-FFF2-40B4-BE49-F238E27FC236}">
                  <a16:creationId xmlns:a16="http://schemas.microsoft.com/office/drawing/2014/main" id="{110BDD52-07CB-C14F-A634-C590835C07B9}"/>
                </a:ext>
              </a:extLst>
            </p:cNvPr>
            <p:cNvSpPr/>
            <p:nvPr/>
          </p:nvSpPr>
          <p:spPr>
            <a:xfrm>
              <a:off x="8509197" y="5759847"/>
              <a:ext cx="135580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sp>
          <p:nvSpPr>
            <p:cNvPr id="42" name="Rectangle 41">
              <a:extLst>
                <a:ext uri="{FF2B5EF4-FFF2-40B4-BE49-F238E27FC236}">
                  <a16:creationId xmlns:a16="http://schemas.microsoft.com/office/drawing/2014/main" id="{5E93407A-9677-354F-8D8D-84C2ABEBBAF4}"/>
                </a:ext>
              </a:extLst>
            </p:cNvPr>
            <p:cNvSpPr/>
            <p:nvPr/>
          </p:nvSpPr>
          <p:spPr>
            <a:xfrm>
              <a:off x="8509197" y="5450159"/>
              <a:ext cx="135580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43" name="Rectangle 42">
              <a:extLst>
                <a:ext uri="{FF2B5EF4-FFF2-40B4-BE49-F238E27FC236}">
                  <a16:creationId xmlns:a16="http://schemas.microsoft.com/office/drawing/2014/main" id="{E64B481D-ED78-FE47-8998-E49D3FB6E5B2}"/>
                </a:ext>
              </a:extLst>
            </p:cNvPr>
            <p:cNvSpPr/>
            <p:nvPr/>
          </p:nvSpPr>
          <p:spPr>
            <a:xfrm>
              <a:off x="8509197" y="5138072"/>
              <a:ext cx="135580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grpSp>
    </p:spTree>
    <p:extLst>
      <p:ext uri="{BB962C8B-B14F-4D97-AF65-F5344CB8AC3E}">
        <p14:creationId xmlns:p14="http://schemas.microsoft.com/office/powerpoint/2010/main" val="1462736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P spid="9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F7BE84-94B4-444E-9FCF-D804A398A9F8}"/>
              </a:ext>
            </a:extLst>
          </p:cNvPr>
          <p:cNvSpPr>
            <a:spLocks noGrp="1"/>
          </p:cNvSpPr>
          <p:nvPr>
            <p:ph type="title"/>
          </p:nvPr>
        </p:nvSpPr>
        <p:spPr>
          <a:xfrm>
            <a:off x="505421" y="119999"/>
            <a:ext cx="10515600" cy="432092"/>
          </a:xfrm>
        </p:spPr>
        <p:txBody>
          <a:bodyPr/>
          <a:lstStyle/>
          <a:p>
            <a:r>
              <a:rPr lang="en-US" dirty="0"/>
              <a:t>Assembler Directives: .</a:t>
            </a:r>
            <a:r>
              <a:rPr lang="en-US" dirty="0" err="1"/>
              <a:t>equ</a:t>
            </a:r>
            <a:r>
              <a:rPr lang="en-US" dirty="0"/>
              <a:t> and .</a:t>
            </a:r>
            <a:r>
              <a:rPr lang="en-US" dirty="0" err="1"/>
              <a:t>equiv</a:t>
            </a:r>
            <a:endParaRPr lang="en-US" dirty="0"/>
          </a:p>
        </p:txBody>
      </p:sp>
      <p:sp>
        <p:nvSpPr>
          <p:cNvPr id="2" name="Content Placeholder 1">
            <a:extLst>
              <a:ext uri="{FF2B5EF4-FFF2-40B4-BE49-F238E27FC236}">
                <a16:creationId xmlns:a16="http://schemas.microsoft.com/office/drawing/2014/main" id="{3F998106-2314-154E-B9E2-5116996DC8E0}"/>
              </a:ext>
            </a:extLst>
          </p:cNvPr>
          <p:cNvSpPr>
            <a:spLocks noGrp="1"/>
          </p:cNvSpPr>
          <p:nvPr>
            <p:ph sz="quarter" idx="17"/>
          </p:nvPr>
        </p:nvSpPr>
        <p:spPr>
          <a:xfrm>
            <a:off x="588933" y="2539712"/>
            <a:ext cx="11014134" cy="3027711"/>
          </a:xfrm>
          <a:solidFill>
            <a:schemeClr val="accent4">
              <a:lumMod val="20000"/>
              <a:lumOff val="80000"/>
            </a:schemeClr>
          </a:solidFill>
          <a:ln>
            <a:solidFill>
              <a:schemeClr val="accent1"/>
            </a:solidFill>
          </a:ln>
        </p:spPr>
        <p:txBody>
          <a:bodyPr/>
          <a:lstStyle/>
          <a:p>
            <a:pPr marL="0" indent="0">
              <a:lnSpc>
                <a:spcPct val="100000"/>
              </a:lnSpc>
              <a:buNone/>
            </a:pPr>
            <a:r>
              <a:rPr lang="en-US" sz="2200" dirty="0">
                <a:solidFill>
                  <a:srgbClr val="0070C0"/>
                </a:solidFill>
                <a:latin typeface="Consolas" panose="020B0609020204030204" pitchFamily="49" charset="0"/>
                <a:cs typeface="Consolas" panose="020B0609020204030204" pitchFamily="49" charset="0"/>
              </a:rPr>
              <a:t>.</a:t>
            </a:r>
            <a:r>
              <a:rPr lang="en-US" sz="2200" dirty="0" err="1">
                <a:solidFill>
                  <a:srgbClr val="7030A0"/>
                </a:solidFill>
                <a:latin typeface="Consolas" panose="020B0609020204030204" pitchFamily="49" charset="0"/>
                <a:cs typeface="Consolas" panose="020B0609020204030204" pitchFamily="49" charset="0"/>
              </a:rPr>
              <a:t>equ</a:t>
            </a:r>
            <a:r>
              <a:rPr lang="en-US" sz="2200" dirty="0">
                <a:solidFill>
                  <a:srgbClr val="0070C0"/>
                </a:solidFill>
                <a:latin typeface="Consolas" panose="020B0609020204030204" pitchFamily="49" charset="0"/>
                <a:cs typeface="Consolas" panose="020B0609020204030204" pitchFamily="49" charset="0"/>
              </a:rPr>
              <a:t> </a:t>
            </a:r>
            <a:r>
              <a:rPr lang="en-US" sz="2200" dirty="0">
                <a:solidFill>
                  <a:srgbClr val="F3753F"/>
                </a:solidFill>
                <a:latin typeface="Consolas" panose="020B0609020204030204" pitchFamily="49" charset="0"/>
                <a:cs typeface="Consolas" panose="020B0609020204030204" pitchFamily="49" charset="0"/>
              </a:rPr>
              <a:t>&lt;symbol&gt;, </a:t>
            </a:r>
            <a:r>
              <a:rPr lang="en-US" sz="2200" dirty="0">
                <a:solidFill>
                  <a:schemeClr val="accent1"/>
                </a:solidFill>
                <a:latin typeface="Consolas" panose="020B0609020204030204" pitchFamily="49" charset="0"/>
                <a:cs typeface="Consolas" panose="020B0609020204030204" pitchFamily="49" charset="0"/>
              </a:rPr>
              <a:t>&lt;expression&gt;</a:t>
            </a:r>
          </a:p>
          <a:p>
            <a:pPr lvl="1"/>
            <a:r>
              <a:rPr lang="en-US" sz="2200" dirty="0">
                <a:solidFill>
                  <a:schemeClr val="accent1"/>
                </a:solidFill>
              </a:rPr>
              <a:t>Defines </a:t>
            </a:r>
            <a:r>
              <a:rPr lang="en-US" sz="2200" dirty="0">
                <a:solidFill>
                  <a:schemeClr val="tx2"/>
                </a:solidFill>
              </a:rPr>
              <a:t>and</a:t>
            </a:r>
            <a:r>
              <a:rPr lang="en-US" sz="2200" dirty="0">
                <a:solidFill>
                  <a:schemeClr val="accent1"/>
                </a:solidFill>
              </a:rPr>
              <a:t> sets the value </a:t>
            </a:r>
            <a:r>
              <a:rPr lang="en-US" sz="2200" dirty="0"/>
              <a:t>of a </a:t>
            </a:r>
            <a:r>
              <a:rPr lang="en-US" sz="2200" dirty="0">
                <a:solidFill>
                  <a:srgbClr val="00B050"/>
                </a:solidFill>
              </a:rPr>
              <a:t>symbol</a:t>
            </a:r>
            <a:r>
              <a:rPr lang="en-US" sz="2200" dirty="0"/>
              <a:t> to the </a:t>
            </a:r>
            <a:r>
              <a:rPr lang="en-US" sz="2200" dirty="0">
                <a:solidFill>
                  <a:schemeClr val="accent1"/>
                </a:solidFill>
              </a:rPr>
              <a:t>evaluation</a:t>
            </a:r>
            <a:r>
              <a:rPr lang="en-US" sz="2200" dirty="0"/>
              <a:t> of the </a:t>
            </a:r>
            <a:r>
              <a:rPr lang="en-US" sz="2200" dirty="0">
                <a:solidFill>
                  <a:schemeClr val="accent1"/>
                </a:solidFill>
              </a:rPr>
              <a:t>expression </a:t>
            </a:r>
          </a:p>
          <a:p>
            <a:pPr lvl="1"/>
            <a:r>
              <a:rPr lang="en-US" sz="2200" dirty="0"/>
              <a:t>Used for specifying constants, like a </a:t>
            </a:r>
            <a:r>
              <a:rPr lang="en-US" sz="2200" dirty="0">
                <a:solidFill>
                  <a:srgbClr val="2C895B"/>
                </a:solidFill>
                <a:latin typeface="Consolas" panose="020B0609020204030204" pitchFamily="49" charset="0"/>
                <a:cs typeface="Consolas" panose="020B0609020204030204" pitchFamily="49" charset="0"/>
              </a:rPr>
              <a:t>#define </a:t>
            </a:r>
            <a:r>
              <a:rPr lang="en-US" sz="2200" dirty="0"/>
              <a:t>in C</a:t>
            </a:r>
          </a:p>
          <a:p>
            <a:pPr lvl="1"/>
            <a:r>
              <a:rPr lang="en-US" sz="2200" dirty="0"/>
              <a:t>You can </a:t>
            </a:r>
            <a:r>
              <a:rPr lang="en-US" sz="2200" dirty="0">
                <a:solidFill>
                  <a:srgbClr val="C00000"/>
                </a:solidFill>
              </a:rPr>
              <a:t>(re)</a:t>
            </a:r>
            <a:r>
              <a:rPr lang="en-US" sz="2200" dirty="0"/>
              <a:t>set a symbol many times in the file, </a:t>
            </a:r>
            <a:r>
              <a:rPr lang="en-US" sz="2200" dirty="0">
                <a:solidFill>
                  <a:srgbClr val="C00000"/>
                </a:solidFill>
              </a:rPr>
              <a:t>last one seen applies</a:t>
            </a:r>
          </a:p>
          <a:p>
            <a:pPr marL="354012" lvl="1" indent="0">
              <a:buNone/>
            </a:pPr>
            <a:r>
              <a:rPr lang="en-US" sz="2200" dirty="0">
                <a:latin typeface="Consolas" panose="020B0609020204030204" pitchFamily="49" charset="0"/>
                <a:cs typeface="Consolas" panose="020B0609020204030204" pitchFamily="49" charset="0"/>
              </a:rPr>
              <a:t>		.</a:t>
            </a:r>
            <a:r>
              <a:rPr lang="en-US" sz="2200" dirty="0" err="1">
                <a:solidFill>
                  <a:srgbClr val="7030A0"/>
                </a:solidFill>
                <a:latin typeface="Consolas" panose="020B0609020204030204" pitchFamily="49" charset="0"/>
                <a:cs typeface="Consolas" panose="020B0609020204030204" pitchFamily="49" charset="0"/>
              </a:rPr>
              <a:t>equ</a:t>
            </a:r>
            <a:r>
              <a:rPr lang="en-US" sz="2200" dirty="0">
                <a:latin typeface="Consolas" panose="020B0609020204030204" pitchFamily="49" charset="0"/>
                <a:cs typeface="Consolas" panose="020B0609020204030204" pitchFamily="49" charset="0"/>
              </a:rPr>
              <a:t>    </a:t>
            </a:r>
            <a:r>
              <a:rPr lang="en-US" sz="2200" dirty="0">
                <a:solidFill>
                  <a:schemeClr val="accent1"/>
                </a:solidFill>
                <a:latin typeface="Consolas" panose="020B0609020204030204" pitchFamily="49" charset="0"/>
                <a:cs typeface="Consolas" panose="020B0609020204030204" pitchFamily="49" charset="0"/>
              </a:rPr>
              <a:t>BLKSZ</a:t>
            </a:r>
            <a:r>
              <a:rPr lang="en-US" sz="2200" dirty="0">
                <a:latin typeface="Consolas" panose="020B0609020204030204" pitchFamily="49" charset="0"/>
                <a:cs typeface="Consolas" panose="020B0609020204030204" pitchFamily="49" charset="0"/>
              </a:rPr>
              <a:t>,  </a:t>
            </a:r>
            <a:r>
              <a:rPr lang="en-US" sz="2200" dirty="0">
                <a:solidFill>
                  <a:srgbClr val="F37440"/>
                </a:solidFill>
                <a:latin typeface="Consolas" panose="020B0609020204030204" pitchFamily="49" charset="0"/>
                <a:cs typeface="Consolas" panose="020B0609020204030204" pitchFamily="49" charset="0"/>
              </a:rPr>
              <a:t>10240</a:t>
            </a:r>
            <a:r>
              <a:rPr lang="en-US" sz="2200" dirty="0">
                <a:latin typeface="Consolas" panose="020B0609020204030204" pitchFamily="49" charset="0"/>
                <a:cs typeface="Consolas" panose="020B0609020204030204" pitchFamily="49" charset="0"/>
              </a:rPr>
              <a:t>       </a:t>
            </a:r>
            <a:r>
              <a:rPr lang="en-US" sz="2200" dirty="0">
                <a:solidFill>
                  <a:srgbClr val="00B050"/>
                </a:solidFill>
                <a:latin typeface="Consolas" panose="020B0609020204030204" pitchFamily="49" charset="0"/>
                <a:cs typeface="Consolas" panose="020B0609020204030204" pitchFamily="49" charset="0"/>
              </a:rPr>
              <a:t>// buffer size in bytes</a:t>
            </a:r>
          </a:p>
          <a:p>
            <a:pPr marL="354012" lvl="1" indent="0">
              <a:buNone/>
            </a:pPr>
            <a:r>
              <a:rPr lang="en-US" sz="2200" dirty="0">
                <a:latin typeface="Consolas" panose="020B0609020204030204" pitchFamily="49" charset="0"/>
                <a:cs typeface="Consolas" panose="020B0609020204030204" pitchFamily="49" charset="0"/>
              </a:rPr>
              <a:t>		</a:t>
            </a:r>
            <a:r>
              <a:rPr lang="en-US" sz="2200" dirty="0">
                <a:solidFill>
                  <a:srgbClr val="00B050"/>
                </a:solidFill>
                <a:latin typeface="Consolas" panose="020B0609020204030204" pitchFamily="49" charset="0"/>
                <a:cs typeface="Consolas" panose="020B0609020204030204" pitchFamily="49" charset="0"/>
              </a:rPr>
              <a:t>// other lines</a:t>
            </a:r>
          </a:p>
          <a:p>
            <a:pPr marL="354012" lvl="1" indent="0">
              <a:buNone/>
            </a:pPr>
            <a:r>
              <a:rPr lang="en-US" sz="2200" dirty="0">
                <a:latin typeface="Consolas" panose="020B0609020204030204" pitchFamily="49" charset="0"/>
                <a:cs typeface="Consolas" panose="020B0609020204030204" pitchFamily="49" charset="0"/>
              </a:rPr>
              <a:t>		.</a:t>
            </a:r>
            <a:r>
              <a:rPr lang="en-US" sz="2200" dirty="0" err="1">
                <a:solidFill>
                  <a:srgbClr val="7030A0"/>
                </a:solidFill>
                <a:latin typeface="Consolas" panose="020B0609020204030204" pitchFamily="49" charset="0"/>
                <a:cs typeface="Consolas" panose="020B0609020204030204" pitchFamily="49" charset="0"/>
              </a:rPr>
              <a:t>equ</a:t>
            </a:r>
            <a:r>
              <a:rPr lang="en-US" sz="2200" dirty="0">
                <a:latin typeface="Consolas" panose="020B0609020204030204" pitchFamily="49" charset="0"/>
                <a:cs typeface="Consolas" panose="020B0609020204030204" pitchFamily="49" charset="0"/>
              </a:rPr>
              <a:t>    </a:t>
            </a:r>
            <a:r>
              <a:rPr lang="en-US" sz="2200" dirty="0">
                <a:solidFill>
                  <a:schemeClr val="accent1"/>
                </a:solidFill>
                <a:latin typeface="Consolas" panose="020B0609020204030204" pitchFamily="49" charset="0"/>
                <a:cs typeface="Consolas" panose="020B0609020204030204" pitchFamily="49" charset="0"/>
              </a:rPr>
              <a:t>BLKSZ</a:t>
            </a:r>
            <a:r>
              <a:rPr lang="en-US" sz="2200" dirty="0">
                <a:latin typeface="Consolas" panose="020B0609020204030204" pitchFamily="49" charset="0"/>
                <a:cs typeface="Consolas" panose="020B0609020204030204" pitchFamily="49" charset="0"/>
              </a:rPr>
              <a:t>,  </a:t>
            </a:r>
            <a:r>
              <a:rPr lang="en-US" sz="2200" dirty="0">
                <a:solidFill>
                  <a:srgbClr val="F37440"/>
                </a:solidFill>
                <a:latin typeface="Consolas" panose="020B0609020204030204" pitchFamily="49" charset="0"/>
                <a:cs typeface="Consolas" panose="020B0609020204030204" pitchFamily="49" charset="0"/>
              </a:rPr>
              <a:t>1024</a:t>
            </a:r>
            <a:r>
              <a:rPr lang="en-US" sz="2200" dirty="0">
                <a:latin typeface="Consolas" panose="020B0609020204030204" pitchFamily="49" charset="0"/>
                <a:cs typeface="Consolas" panose="020B0609020204030204" pitchFamily="49" charset="0"/>
              </a:rPr>
              <a:t>        </a:t>
            </a:r>
            <a:r>
              <a:rPr lang="en-US" sz="2200" dirty="0">
                <a:solidFill>
                  <a:srgbClr val="00B050"/>
                </a:solidFill>
                <a:latin typeface="Consolas" panose="020B0609020204030204" pitchFamily="49" charset="0"/>
                <a:cs typeface="Consolas" panose="020B0609020204030204" pitchFamily="49" charset="0"/>
              </a:rPr>
              <a:t>// buffer size in bytes</a:t>
            </a:r>
          </a:p>
        </p:txBody>
      </p:sp>
      <p:sp>
        <p:nvSpPr>
          <p:cNvPr id="4" name="Rounded Rectangle 3">
            <a:extLst>
              <a:ext uri="{FF2B5EF4-FFF2-40B4-BE49-F238E27FC236}">
                <a16:creationId xmlns:a16="http://schemas.microsoft.com/office/drawing/2014/main" id="{D18AE3D0-727E-A244-8908-0F3CC001E66B}"/>
              </a:ext>
            </a:extLst>
          </p:cNvPr>
          <p:cNvSpPr/>
          <p:nvPr/>
        </p:nvSpPr>
        <p:spPr bwMode="auto">
          <a:xfrm>
            <a:off x="1243737" y="706630"/>
            <a:ext cx="9210588" cy="1045131"/>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solidFill>
                  <a:schemeClr val="accent3"/>
                </a:solidFill>
                <a:latin typeface="Consolas" panose="020B0609020204030204" pitchFamily="49" charset="0"/>
                <a:cs typeface="Consolas" panose="020B0609020204030204" pitchFamily="49" charset="0"/>
              </a:rPr>
              <a:t>	 </a:t>
            </a:r>
            <a:r>
              <a:rPr lang="en-US" sz="2000" dirty="0">
                <a:latin typeface="Consolas" panose="020B0609020204030204" pitchFamily="49" charset="0"/>
                <a:cs typeface="Consolas" panose="020B0609020204030204" pitchFamily="49" charset="0"/>
              </a:rPr>
              <a:t>.</a:t>
            </a:r>
            <a:r>
              <a:rPr lang="en-US" sz="2000" dirty="0" err="1">
                <a:solidFill>
                  <a:srgbClr val="7030A0"/>
                </a:solidFill>
                <a:latin typeface="Consolas" panose="020B0609020204030204" pitchFamily="49" charset="0"/>
                <a:cs typeface="Consolas" panose="020B0609020204030204" pitchFamily="49" charset="0"/>
              </a:rPr>
              <a:t>equ</a:t>
            </a:r>
            <a:r>
              <a:rPr lang="en-US" sz="2000" dirty="0">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BLKSZ</a:t>
            </a:r>
            <a:r>
              <a:rPr lang="en-US" sz="2000" dirty="0">
                <a:latin typeface="Consolas" panose="020B0609020204030204" pitchFamily="49" charset="0"/>
                <a:cs typeface="Consolas" panose="020B0609020204030204" pitchFamily="49" charset="0"/>
              </a:rPr>
              <a:t>,  </a:t>
            </a:r>
            <a:r>
              <a:rPr lang="en-US" sz="2000" dirty="0">
                <a:solidFill>
                  <a:schemeClr val="accent1"/>
                </a:solidFill>
                <a:latin typeface="Consolas" panose="020B0609020204030204" pitchFamily="49" charset="0"/>
                <a:cs typeface="Consolas" panose="020B0609020204030204" pitchFamily="49" charset="0"/>
              </a:rPr>
              <a:t>10240</a:t>
            </a:r>
            <a:r>
              <a:rPr lang="en-US" sz="2000" dirty="0">
                <a:latin typeface="Consolas" panose="020B0609020204030204" pitchFamily="49" charset="0"/>
                <a:cs typeface="Consolas" panose="020B0609020204030204" pitchFamily="49" charset="0"/>
              </a:rPr>
              <a:t>	 // buffer size in bytes</a:t>
            </a:r>
          </a:p>
          <a:p>
            <a:r>
              <a:rPr lang="en-US" sz="2000" dirty="0">
                <a:latin typeface="Consolas" panose="020B0609020204030204" pitchFamily="49" charset="0"/>
                <a:cs typeface="Consolas" panose="020B0609020204030204" pitchFamily="49" charset="0"/>
              </a:rPr>
              <a:t>	 .</a:t>
            </a:r>
            <a:r>
              <a:rPr lang="en-US" sz="2000" dirty="0" err="1">
                <a:solidFill>
                  <a:srgbClr val="7030A0"/>
                </a:solidFill>
                <a:latin typeface="Consolas" panose="020B0609020204030204" pitchFamily="49" charset="0"/>
                <a:cs typeface="Consolas" panose="020B0609020204030204" pitchFamily="49" charset="0"/>
              </a:rPr>
              <a:t>equ</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BUFCNT</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chemeClr val="accent1"/>
                </a:solidFill>
                <a:latin typeface="Consolas" panose="020B0609020204030204" pitchFamily="49" charset="0"/>
                <a:cs typeface="Consolas" panose="020B0609020204030204" pitchFamily="49" charset="0"/>
              </a:rPr>
              <a:t>100*4</a:t>
            </a:r>
            <a:r>
              <a:rPr lang="en-US" sz="2000" dirty="0">
                <a:solidFill>
                  <a:srgbClr val="0070C0"/>
                </a:solidFill>
                <a:latin typeface="Consolas" panose="020B0609020204030204" pitchFamily="49" charset="0"/>
                <a:cs typeface="Consolas" panose="020B0609020204030204" pitchFamily="49" charset="0"/>
              </a:rPr>
              <a:t>     // buffer for 100 </a:t>
            </a:r>
            <a:r>
              <a:rPr lang="en-US" sz="2000" dirty="0" err="1">
                <a:solidFill>
                  <a:srgbClr val="0070C0"/>
                </a:solidFill>
                <a:latin typeface="Consolas" panose="020B0609020204030204" pitchFamily="49" charset="0"/>
                <a:cs typeface="Consolas" panose="020B0609020204030204" pitchFamily="49" charset="0"/>
              </a:rPr>
              <a:t>ints</a:t>
            </a:r>
            <a:endParaRPr lang="en-US" sz="2000" dirty="0">
              <a:solidFill>
                <a:srgbClr val="0070C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chemeClr val="accent3"/>
                </a:solidFill>
                <a:latin typeface="Consolas" panose="020B0609020204030204" pitchFamily="49" charset="0"/>
                <a:cs typeface="Consolas" panose="020B0609020204030204" pitchFamily="49" charset="0"/>
              </a:rPr>
              <a:t> </a:t>
            </a:r>
            <a:r>
              <a:rPr lang="en-US" sz="2000" dirty="0">
                <a:latin typeface="Consolas" panose="020B0609020204030204" pitchFamily="49" charset="0"/>
                <a:cs typeface="Consolas" panose="020B0609020204030204" pitchFamily="49" charset="0"/>
              </a:rPr>
              <a:t>.</a:t>
            </a:r>
            <a:r>
              <a:rPr lang="en-US" sz="2000" dirty="0" err="1">
                <a:solidFill>
                  <a:srgbClr val="7030A0"/>
                </a:solidFill>
                <a:latin typeface="Consolas" panose="020B0609020204030204" pitchFamily="49" charset="0"/>
                <a:cs typeface="Consolas" panose="020B0609020204030204" pitchFamily="49" charset="0"/>
              </a:rPr>
              <a:t>equ</a:t>
            </a:r>
            <a:r>
              <a:rPr lang="en-US" sz="2000" dirty="0">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BLKSZ</a:t>
            </a:r>
            <a:r>
              <a:rPr lang="en-US" sz="2000" dirty="0">
                <a:latin typeface="Consolas" panose="020B0609020204030204" pitchFamily="49" charset="0"/>
                <a:cs typeface="Consolas" panose="020B0609020204030204" pitchFamily="49" charset="0"/>
              </a:rPr>
              <a:t>,  </a:t>
            </a:r>
            <a:r>
              <a:rPr lang="en-US" sz="2000" dirty="0">
                <a:solidFill>
                  <a:schemeClr val="accent1"/>
                </a:solidFill>
                <a:latin typeface="Consolas" panose="020B0609020204030204" pitchFamily="49" charset="0"/>
                <a:cs typeface="Consolas" panose="020B0609020204030204" pitchFamily="49" charset="0"/>
              </a:rPr>
              <a:t>STRSZ * 4</a:t>
            </a:r>
            <a:r>
              <a:rPr lang="en-US" sz="2000" dirty="0">
                <a:latin typeface="Consolas" panose="020B0609020204030204" pitchFamily="49" charset="0"/>
                <a:cs typeface="Consolas" panose="020B0609020204030204" pitchFamily="49" charset="0"/>
              </a:rPr>
              <a:t>	 // redefine BLKSZ from here</a:t>
            </a:r>
          </a:p>
        </p:txBody>
      </p:sp>
      <p:sp>
        <p:nvSpPr>
          <p:cNvPr id="5" name="TextBox 4">
            <a:extLst>
              <a:ext uri="{FF2B5EF4-FFF2-40B4-BE49-F238E27FC236}">
                <a16:creationId xmlns:a16="http://schemas.microsoft.com/office/drawing/2014/main" id="{C6C6F422-5302-8E46-8B68-5B1061793167}"/>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900671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5"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Variables &lt; 32-Bits Wide</a:t>
            </a:r>
          </a:p>
        </p:txBody>
      </p:sp>
      <p:sp>
        <p:nvSpPr>
          <p:cNvPr id="4" name="Text Placeholder 5">
            <a:extLst>
              <a:ext uri="{FF2B5EF4-FFF2-40B4-BE49-F238E27FC236}">
                <a16:creationId xmlns:a16="http://schemas.microsoft.com/office/drawing/2014/main" id="{D294CE8F-7245-FB4C-B012-7ADEAAA3D391}"/>
              </a:ext>
            </a:extLst>
          </p:cNvPr>
          <p:cNvSpPr txBox="1">
            <a:spLocks/>
          </p:cNvSpPr>
          <p:nvPr/>
        </p:nvSpPr>
        <p:spPr>
          <a:xfrm>
            <a:off x="1308683" y="1016876"/>
            <a:ext cx="4355353" cy="639762"/>
          </a:xfrm>
          <a:prstGeom prst="rect">
            <a:avLst/>
          </a:prstGeom>
          <a:solidFill>
            <a:srgbClr val="0070C0"/>
          </a:solidFill>
        </p:spPr>
        <p:txBody>
          <a:bodyPr anchor="ct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solidFill>
                  <a:schemeClr val="bg1"/>
                </a:solidFill>
              </a:rPr>
              <a:t>Unsigned</a:t>
            </a:r>
          </a:p>
        </p:txBody>
      </p:sp>
      <p:sp>
        <p:nvSpPr>
          <p:cNvPr id="5" name="Content Placeholder 6">
            <a:extLst>
              <a:ext uri="{FF2B5EF4-FFF2-40B4-BE49-F238E27FC236}">
                <a16:creationId xmlns:a16="http://schemas.microsoft.com/office/drawing/2014/main" id="{35EA41C0-9414-0547-9E94-289BE0ACBA08}"/>
              </a:ext>
            </a:extLst>
          </p:cNvPr>
          <p:cNvSpPr txBox="1">
            <a:spLocks/>
          </p:cNvSpPr>
          <p:nvPr/>
        </p:nvSpPr>
        <p:spPr>
          <a:xfrm>
            <a:off x="1308683" y="1691829"/>
            <a:ext cx="4355353" cy="3536147"/>
          </a:xfrm>
          <a:prstGeom prst="rect">
            <a:avLst/>
          </a:prstGeom>
          <a:solidFill>
            <a:schemeClr val="accent4">
              <a:lumMod val="20000"/>
              <a:lumOff val="80000"/>
            </a:schemeClr>
          </a:solidFill>
          <a:ln>
            <a:solidFill>
              <a:srgbClr val="0070C0"/>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rgbClr val="FF0000"/>
                </a:solidFill>
              </a:rPr>
              <a:t>Zero-Extend:  Add leading 0’s</a:t>
            </a:r>
          </a:p>
          <a:p>
            <a:pPr marL="0" indent="0">
              <a:buFont typeface="Arial" panose="020B0604020202020204" pitchFamily="34" charset="0"/>
              <a:buNone/>
            </a:pPr>
            <a:r>
              <a:rPr lang="en-US" dirty="0"/>
              <a:t>example </a:t>
            </a:r>
            <a:r>
              <a:rPr lang="en-US" dirty="0" err="1">
                <a:solidFill>
                  <a:srgbClr val="0070C0"/>
                </a:solidFill>
                <a:latin typeface="Consolas" panose="020B0609020204030204" pitchFamily="49" charset="0"/>
                <a:cs typeface="Consolas" panose="020B0609020204030204" pitchFamily="49" charset="0"/>
              </a:rPr>
              <a:t>ldrb</a:t>
            </a:r>
            <a:endParaRPr lang="en-US" dirty="0">
              <a:solidFill>
                <a:srgbClr val="0070C0"/>
              </a:solidFill>
              <a:latin typeface="Consolas" panose="020B0609020204030204" pitchFamily="49" charset="0"/>
              <a:cs typeface="Consolas" panose="020B0609020204030204" pitchFamily="49" charset="0"/>
            </a:endParaRPr>
          </a:p>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cxnSp>
        <p:nvCxnSpPr>
          <p:cNvPr id="12" name="Straight Arrow Connector 11">
            <a:extLst>
              <a:ext uri="{FF2B5EF4-FFF2-40B4-BE49-F238E27FC236}">
                <a16:creationId xmlns:a16="http://schemas.microsoft.com/office/drawing/2014/main" id="{3A9C56F5-F184-C145-9B44-604C4AF7C454}"/>
              </a:ext>
            </a:extLst>
          </p:cNvPr>
          <p:cNvCxnSpPr/>
          <p:nvPr/>
        </p:nvCxnSpPr>
        <p:spPr>
          <a:xfrm>
            <a:off x="4978409" y="3126281"/>
            <a:ext cx="0" cy="91440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008E622E-2BB9-7343-B7CB-331C28391EE6}"/>
              </a:ext>
            </a:extLst>
          </p:cNvPr>
          <p:cNvSpPr/>
          <p:nvPr/>
        </p:nvSpPr>
        <p:spPr>
          <a:xfrm>
            <a:off x="1308683" y="5377790"/>
            <a:ext cx="4395041"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solidFill>
              </a:rPr>
              <a:t>Instructions that zero-extend:</a:t>
            </a:r>
          </a:p>
          <a:p>
            <a:pPr algn="ctr"/>
            <a:r>
              <a:rPr lang="en-US" sz="2400" dirty="0" err="1">
                <a:solidFill>
                  <a:schemeClr val="tx2"/>
                </a:solidFill>
              </a:rPr>
              <a:t>ldrb</a:t>
            </a:r>
            <a:r>
              <a:rPr lang="en-US" sz="2400" dirty="0">
                <a:solidFill>
                  <a:schemeClr val="tx2"/>
                </a:solidFill>
              </a:rPr>
              <a:t>, </a:t>
            </a:r>
            <a:r>
              <a:rPr lang="en-US" sz="2400" dirty="0" err="1">
                <a:solidFill>
                  <a:schemeClr val="tx2"/>
                </a:solidFill>
              </a:rPr>
              <a:t>ldrh</a:t>
            </a:r>
            <a:endParaRPr lang="en-US" sz="2400" dirty="0">
              <a:solidFill>
                <a:schemeClr val="tx2"/>
              </a:solidFill>
            </a:endParaRPr>
          </a:p>
        </p:txBody>
      </p:sp>
      <p:sp>
        <p:nvSpPr>
          <p:cNvPr id="26" name="Rectangle 25">
            <a:extLst>
              <a:ext uri="{FF2B5EF4-FFF2-40B4-BE49-F238E27FC236}">
                <a16:creationId xmlns:a16="http://schemas.microsoft.com/office/drawing/2014/main" id="{00DE3088-5B69-B74C-9C4D-9792320FFAB5}"/>
              </a:ext>
            </a:extLst>
          </p:cNvPr>
          <p:cNvSpPr/>
          <p:nvPr/>
        </p:nvSpPr>
        <p:spPr>
          <a:xfrm>
            <a:off x="3627174" y="2822703"/>
            <a:ext cx="1820034"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0b 1110 0001</a:t>
            </a:r>
          </a:p>
        </p:txBody>
      </p:sp>
      <p:grpSp>
        <p:nvGrpSpPr>
          <p:cNvPr id="28" name="Group 27">
            <a:extLst>
              <a:ext uri="{FF2B5EF4-FFF2-40B4-BE49-F238E27FC236}">
                <a16:creationId xmlns:a16="http://schemas.microsoft.com/office/drawing/2014/main" id="{109A8313-BE8E-FE47-8F1F-4222B7713920}"/>
              </a:ext>
            </a:extLst>
          </p:cNvPr>
          <p:cNvGrpSpPr/>
          <p:nvPr/>
        </p:nvGrpSpPr>
        <p:grpSpPr>
          <a:xfrm>
            <a:off x="1756061" y="4032170"/>
            <a:ext cx="3742224" cy="312089"/>
            <a:chOff x="1109197" y="2250436"/>
            <a:chExt cx="3742224" cy="312089"/>
          </a:xfrm>
        </p:grpSpPr>
        <p:sp>
          <p:nvSpPr>
            <p:cNvPr id="29" name="Rectangle 28">
              <a:extLst>
                <a:ext uri="{FF2B5EF4-FFF2-40B4-BE49-F238E27FC236}">
                  <a16:creationId xmlns:a16="http://schemas.microsoft.com/office/drawing/2014/main" id="{0F6DF1F3-4596-DA4C-9B60-377949E959C2}"/>
                </a:ext>
              </a:extLst>
            </p:cNvPr>
            <p:cNvSpPr/>
            <p:nvPr/>
          </p:nvSpPr>
          <p:spPr>
            <a:xfrm>
              <a:off x="1109197"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30" name="Rectangle 29">
              <a:extLst>
                <a:ext uri="{FF2B5EF4-FFF2-40B4-BE49-F238E27FC236}">
                  <a16:creationId xmlns:a16="http://schemas.microsoft.com/office/drawing/2014/main" id="{8B3DF868-D21C-114B-AFCC-2B86BDC1E8BC}"/>
                </a:ext>
              </a:extLst>
            </p:cNvPr>
            <p:cNvSpPr/>
            <p:nvPr/>
          </p:nvSpPr>
          <p:spPr>
            <a:xfrm>
              <a:off x="2044753"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31" name="Rectangle 30">
              <a:extLst>
                <a:ext uri="{FF2B5EF4-FFF2-40B4-BE49-F238E27FC236}">
                  <a16:creationId xmlns:a16="http://schemas.microsoft.com/office/drawing/2014/main" id="{EC069240-58A5-ED46-820F-9288C98E499D}"/>
                </a:ext>
              </a:extLst>
            </p:cNvPr>
            <p:cNvSpPr/>
            <p:nvPr/>
          </p:nvSpPr>
          <p:spPr>
            <a:xfrm>
              <a:off x="2980309"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32" name="Rectangle 31">
              <a:extLst>
                <a:ext uri="{FF2B5EF4-FFF2-40B4-BE49-F238E27FC236}">
                  <a16:creationId xmlns:a16="http://schemas.microsoft.com/office/drawing/2014/main" id="{D57DA576-76FA-3545-8359-D68BE65858AD}"/>
                </a:ext>
              </a:extLst>
            </p:cNvPr>
            <p:cNvSpPr/>
            <p:nvPr/>
          </p:nvSpPr>
          <p:spPr>
            <a:xfrm>
              <a:off x="3915865"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sp>
        <p:nvSpPr>
          <p:cNvPr id="33" name="Left Brace 32">
            <a:extLst>
              <a:ext uri="{FF2B5EF4-FFF2-40B4-BE49-F238E27FC236}">
                <a16:creationId xmlns:a16="http://schemas.microsoft.com/office/drawing/2014/main" id="{00525B3F-2DB3-7E4B-87F0-3C38EFAF8479}"/>
              </a:ext>
            </a:extLst>
          </p:cNvPr>
          <p:cNvSpPr/>
          <p:nvPr/>
        </p:nvSpPr>
        <p:spPr>
          <a:xfrm rot="16200000">
            <a:off x="2978385" y="3132648"/>
            <a:ext cx="362024" cy="2806668"/>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TextBox 33">
            <a:extLst>
              <a:ext uri="{FF2B5EF4-FFF2-40B4-BE49-F238E27FC236}">
                <a16:creationId xmlns:a16="http://schemas.microsoft.com/office/drawing/2014/main" id="{46167E81-6B89-A44E-983E-9037FE80DC3D}"/>
              </a:ext>
            </a:extLst>
          </p:cNvPr>
          <p:cNvSpPr txBox="1"/>
          <p:nvPr/>
        </p:nvSpPr>
        <p:spPr>
          <a:xfrm>
            <a:off x="4537394" y="2488223"/>
            <a:ext cx="1018227" cy="369332"/>
          </a:xfrm>
          <a:prstGeom prst="rect">
            <a:avLst/>
          </a:prstGeom>
          <a:noFill/>
        </p:spPr>
        <p:txBody>
          <a:bodyPr wrap="none" rtlCol="0">
            <a:spAutoFit/>
          </a:bodyPr>
          <a:lstStyle/>
          <a:p>
            <a:r>
              <a:rPr lang="en-US" dirty="0">
                <a:solidFill>
                  <a:srgbClr val="0070C0"/>
                </a:solidFill>
              </a:rPr>
              <a:t>memory</a:t>
            </a:r>
          </a:p>
        </p:txBody>
      </p:sp>
      <p:sp>
        <p:nvSpPr>
          <p:cNvPr id="35" name="TextBox 34">
            <a:extLst>
              <a:ext uri="{FF2B5EF4-FFF2-40B4-BE49-F238E27FC236}">
                <a16:creationId xmlns:a16="http://schemas.microsoft.com/office/drawing/2014/main" id="{2E117D25-9F24-D644-99F6-42DB7D00BAFA}"/>
              </a:ext>
            </a:extLst>
          </p:cNvPr>
          <p:cNvSpPr txBox="1"/>
          <p:nvPr/>
        </p:nvSpPr>
        <p:spPr>
          <a:xfrm>
            <a:off x="1381731" y="3980282"/>
            <a:ext cx="389850" cy="369332"/>
          </a:xfrm>
          <a:prstGeom prst="rect">
            <a:avLst/>
          </a:prstGeom>
          <a:noFill/>
        </p:spPr>
        <p:txBody>
          <a:bodyPr wrap="none" rtlCol="0">
            <a:spAutoFit/>
          </a:bodyPr>
          <a:lstStyle/>
          <a:p>
            <a:r>
              <a:rPr lang="en-US" dirty="0">
                <a:solidFill>
                  <a:srgbClr val="0070C0"/>
                </a:solidFill>
              </a:rPr>
              <a:t>r0</a:t>
            </a:r>
          </a:p>
        </p:txBody>
      </p:sp>
      <p:sp>
        <p:nvSpPr>
          <p:cNvPr id="36" name="TextBox 35">
            <a:extLst>
              <a:ext uri="{FF2B5EF4-FFF2-40B4-BE49-F238E27FC236}">
                <a16:creationId xmlns:a16="http://schemas.microsoft.com/office/drawing/2014/main" id="{DBF81144-14DE-A44C-99D7-063E1BD0CDE2}"/>
              </a:ext>
            </a:extLst>
          </p:cNvPr>
          <p:cNvSpPr txBox="1"/>
          <p:nvPr/>
        </p:nvSpPr>
        <p:spPr>
          <a:xfrm>
            <a:off x="1444774" y="4716994"/>
            <a:ext cx="4083169" cy="369332"/>
          </a:xfrm>
          <a:prstGeom prst="rect">
            <a:avLst/>
          </a:prstGeom>
          <a:solidFill>
            <a:schemeClr val="bg1"/>
          </a:solidFill>
          <a:ln w="28575">
            <a:solidFill>
              <a:srgbClr val="0070C0"/>
            </a:solidFill>
          </a:ln>
        </p:spPr>
        <p:txBody>
          <a:bodyPr wrap="none" rtlCol="0">
            <a:spAutoFit/>
          </a:bodyPr>
          <a:lstStyle/>
          <a:p>
            <a:r>
              <a:rPr lang="en-US" dirty="0">
                <a:solidFill>
                  <a:srgbClr val="0070C0"/>
                </a:solidFill>
              </a:rPr>
              <a:t>Overwrite the upper three bytes with 0</a:t>
            </a:r>
          </a:p>
        </p:txBody>
      </p:sp>
      <p:grpSp>
        <p:nvGrpSpPr>
          <p:cNvPr id="8" name="Group 7">
            <a:extLst>
              <a:ext uri="{FF2B5EF4-FFF2-40B4-BE49-F238E27FC236}">
                <a16:creationId xmlns:a16="http://schemas.microsoft.com/office/drawing/2014/main" id="{BC057B55-48BA-034E-956D-4E9F268461D3}"/>
              </a:ext>
            </a:extLst>
          </p:cNvPr>
          <p:cNvGrpSpPr/>
          <p:nvPr/>
        </p:nvGrpSpPr>
        <p:grpSpPr>
          <a:xfrm>
            <a:off x="5811673" y="1016876"/>
            <a:ext cx="4446423" cy="5358888"/>
            <a:chOff x="5811673" y="1016876"/>
            <a:chExt cx="4446423" cy="5358888"/>
          </a:xfrm>
        </p:grpSpPr>
        <p:sp>
          <p:nvSpPr>
            <p:cNvPr id="6" name="Text Placeholder 7">
              <a:extLst>
                <a:ext uri="{FF2B5EF4-FFF2-40B4-BE49-F238E27FC236}">
                  <a16:creationId xmlns:a16="http://schemas.microsoft.com/office/drawing/2014/main" id="{E7099685-596E-0C4E-8CE7-89B293273617}"/>
                </a:ext>
              </a:extLst>
            </p:cNvPr>
            <p:cNvSpPr txBox="1">
              <a:spLocks/>
            </p:cNvSpPr>
            <p:nvPr/>
          </p:nvSpPr>
          <p:spPr>
            <a:xfrm>
              <a:off x="5811673" y="1016876"/>
              <a:ext cx="4446418" cy="639762"/>
            </a:xfrm>
            <a:prstGeom prst="rect">
              <a:avLst/>
            </a:prstGeom>
            <a:solidFill>
              <a:srgbClr val="0070C0"/>
            </a:solidFill>
          </p:spPr>
          <p:txBody>
            <a:bodyPr anchor="ct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solidFill>
                    <a:schemeClr val="bg1"/>
                  </a:solidFill>
                </a:rPr>
                <a:t>Signed (2’s complement)</a:t>
              </a:r>
              <a:endParaRPr lang="en-US" dirty="0">
                <a:solidFill>
                  <a:schemeClr val="bg1"/>
                </a:solidFill>
              </a:endParaRPr>
            </a:p>
          </p:txBody>
        </p:sp>
        <p:sp>
          <p:nvSpPr>
            <p:cNvPr id="7" name="Content Placeholder 8">
              <a:extLst>
                <a:ext uri="{FF2B5EF4-FFF2-40B4-BE49-F238E27FC236}">
                  <a16:creationId xmlns:a16="http://schemas.microsoft.com/office/drawing/2014/main" id="{6AF5F7BB-CE4B-D04C-AFBF-E2058E254F29}"/>
                </a:ext>
              </a:extLst>
            </p:cNvPr>
            <p:cNvSpPr txBox="1">
              <a:spLocks/>
            </p:cNvSpPr>
            <p:nvPr/>
          </p:nvSpPr>
          <p:spPr>
            <a:xfrm>
              <a:off x="5811673" y="1656638"/>
              <a:ext cx="4446423" cy="3536147"/>
            </a:xfrm>
            <a:prstGeom prst="rect">
              <a:avLst/>
            </a:prstGeom>
            <a:solidFill>
              <a:schemeClr val="accent4">
                <a:lumMod val="20000"/>
                <a:lumOff val="80000"/>
              </a:schemeClr>
            </a:solidFill>
            <a:ln>
              <a:solidFill>
                <a:schemeClr val="accent2"/>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rgbClr val="FF0000"/>
                  </a:solidFill>
                </a:rPr>
                <a:t>Sign-Extend: Replicate sign bit</a:t>
              </a:r>
            </a:p>
            <a:p>
              <a:pPr marL="0" indent="0">
                <a:buFont typeface="Arial" panose="020B0604020202020204" pitchFamily="34" charset="0"/>
                <a:buNone/>
              </a:pPr>
              <a:r>
                <a:rPr lang="en-US" dirty="0"/>
                <a:t>example </a:t>
              </a:r>
              <a:r>
                <a:rPr lang="en-US" dirty="0" err="1">
                  <a:solidFill>
                    <a:srgbClr val="0070C0"/>
                  </a:solidFill>
                  <a:latin typeface="Consolas" panose="020B0609020204030204" pitchFamily="49" charset="0"/>
                  <a:cs typeface="Consolas" panose="020B0609020204030204" pitchFamily="49" charset="0"/>
                </a:rPr>
                <a:t>ldrsb</a:t>
              </a:r>
              <a:endParaRPr lang="en-US" dirty="0">
                <a:solidFill>
                  <a:srgbClr val="0070C0"/>
                </a:solidFill>
                <a:latin typeface="Consolas" panose="020B0609020204030204" pitchFamily="49" charset="0"/>
                <a:cs typeface="Consolas" panose="020B0609020204030204" pitchFamily="49" charset="0"/>
              </a:endParaRPr>
            </a:p>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22" name="Rectangle 21">
              <a:extLst>
                <a:ext uri="{FF2B5EF4-FFF2-40B4-BE49-F238E27FC236}">
                  <a16:creationId xmlns:a16="http://schemas.microsoft.com/office/drawing/2014/main" id="{A7854A8E-8EEB-1444-B8D5-A639404B14A1}"/>
                </a:ext>
              </a:extLst>
            </p:cNvPr>
            <p:cNvSpPr/>
            <p:nvPr/>
          </p:nvSpPr>
          <p:spPr>
            <a:xfrm>
              <a:off x="5851360" y="5385164"/>
              <a:ext cx="4406736"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solidFill>
                </a:rPr>
                <a:t>Instructions that sign-extend:</a:t>
              </a:r>
            </a:p>
            <a:p>
              <a:pPr algn="ctr"/>
              <a:r>
                <a:rPr lang="en-US" sz="2400" dirty="0" err="1">
                  <a:solidFill>
                    <a:schemeClr val="tx2"/>
                  </a:solidFill>
                </a:rPr>
                <a:t>ldrsb</a:t>
              </a:r>
              <a:r>
                <a:rPr lang="en-US" sz="2400" dirty="0">
                  <a:solidFill>
                    <a:schemeClr val="tx2"/>
                  </a:solidFill>
                </a:rPr>
                <a:t>, </a:t>
              </a:r>
              <a:r>
                <a:rPr lang="en-US" sz="2400" dirty="0" err="1">
                  <a:solidFill>
                    <a:schemeClr val="tx2"/>
                  </a:solidFill>
                </a:rPr>
                <a:t>ldrsh</a:t>
              </a:r>
              <a:endParaRPr lang="en-US" sz="2400" dirty="0">
                <a:solidFill>
                  <a:schemeClr val="tx2"/>
                </a:solidFill>
              </a:endParaRPr>
            </a:p>
          </p:txBody>
        </p:sp>
        <p:cxnSp>
          <p:nvCxnSpPr>
            <p:cNvPr id="37" name="Straight Arrow Connector 36">
              <a:extLst>
                <a:ext uri="{FF2B5EF4-FFF2-40B4-BE49-F238E27FC236}">
                  <a16:creationId xmlns:a16="http://schemas.microsoft.com/office/drawing/2014/main" id="{03E6BDB8-C527-AA48-99EC-A2547284BFE0}"/>
                </a:ext>
              </a:extLst>
            </p:cNvPr>
            <p:cNvCxnSpPr/>
            <p:nvPr/>
          </p:nvCxnSpPr>
          <p:spPr>
            <a:xfrm>
              <a:off x="9499363" y="2849046"/>
              <a:ext cx="0" cy="91440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68B79267-FC4F-7A4D-A6C3-BB0DF781C5BF}"/>
                </a:ext>
              </a:extLst>
            </p:cNvPr>
            <p:cNvGrpSpPr/>
            <p:nvPr/>
          </p:nvGrpSpPr>
          <p:grpSpPr>
            <a:xfrm>
              <a:off x="6277015" y="3754935"/>
              <a:ext cx="3742224" cy="312089"/>
              <a:chOff x="1109197" y="2250436"/>
              <a:chExt cx="3742224" cy="312089"/>
            </a:xfrm>
          </p:grpSpPr>
          <p:sp>
            <p:nvSpPr>
              <p:cNvPr id="40" name="Rectangle 39">
                <a:extLst>
                  <a:ext uri="{FF2B5EF4-FFF2-40B4-BE49-F238E27FC236}">
                    <a16:creationId xmlns:a16="http://schemas.microsoft.com/office/drawing/2014/main" id="{0FD4C58D-0336-B541-ACC1-08C56CDF31F2}"/>
                  </a:ext>
                </a:extLst>
              </p:cNvPr>
              <p:cNvSpPr/>
              <p:nvPr/>
            </p:nvSpPr>
            <p:spPr>
              <a:xfrm>
                <a:off x="1109197"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0xff</a:t>
                </a:r>
              </a:p>
            </p:txBody>
          </p:sp>
          <p:sp>
            <p:nvSpPr>
              <p:cNvPr id="41" name="Rectangle 40">
                <a:extLst>
                  <a:ext uri="{FF2B5EF4-FFF2-40B4-BE49-F238E27FC236}">
                    <a16:creationId xmlns:a16="http://schemas.microsoft.com/office/drawing/2014/main" id="{D6469D67-C33B-204E-9EEF-9317D5B5AA99}"/>
                  </a:ext>
                </a:extLst>
              </p:cNvPr>
              <p:cNvSpPr/>
              <p:nvPr/>
            </p:nvSpPr>
            <p:spPr>
              <a:xfrm>
                <a:off x="2044753"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0xff</a:t>
                </a:r>
              </a:p>
            </p:txBody>
          </p:sp>
          <p:sp>
            <p:nvSpPr>
              <p:cNvPr id="42" name="Rectangle 41">
                <a:extLst>
                  <a:ext uri="{FF2B5EF4-FFF2-40B4-BE49-F238E27FC236}">
                    <a16:creationId xmlns:a16="http://schemas.microsoft.com/office/drawing/2014/main" id="{AD64300A-50CD-F94A-816B-D7839820D012}"/>
                  </a:ext>
                </a:extLst>
              </p:cNvPr>
              <p:cNvSpPr/>
              <p:nvPr/>
            </p:nvSpPr>
            <p:spPr>
              <a:xfrm>
                <a:off x="2980309"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0xff</a:t>
                </a:r>
              </a:p>
            </p:txBody>
          </p:sp>
          <p:sp>
            <p:nvSpPr>
              <p:cNvPr id="43" name="Rectangle 42">
                <a:extLst>
                  <a:ext uri="{FF2B5EF4-FFF2-40B4-BE49-F238E27FC236}">
                    <a16:creationId xmlns:a16="http://schemas.microsoft.com/office/drawing/2014/main" id="{B4D4A90B-7815-DF44-81CF-6BBC34871FAC}"/>
                  </a:ext>
                </a:extLst>
              </p:cNvPr>
              <p:cNvSpPr/>
              <p:nvPr/>
            </p:nvSpPr>
            <p:spPr>
              <a:xfrm>
                <a:off x="3915865"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sp>
          <p:nvSpPr>
            <p:cNvPr id="44" name="Left Brace 43">
              <a:extLst>
                <a:ext uri="{FF2B5EF4-FFF2-40B4-BE49-F238E27FC236}">
                  <a16:creationId xmlns:a16="http://schemas.microsoft.com/office/drawing/2014/main" id="{27DC1349-D4F5-1A43-9F46-8769BA3E1CEC}"/>
                </a:ext>
              </a:extLst>
            </p:cNvPr>
            <p:cNvSpPr/>
            <p:nvPr/>
          </p:nvSpPr>
          <p:spPr>
            <a:xfrm rot="16200000">
              <a:off x="7499339" y="2855413"/>
              <a:ext cx="362024" cy="2806668"/>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TextBox 44">
              <a:extLst>
                <a:ext uri="{FF2B5EF4-FFF2-40B4-BE49-F238E27FC236}">
                  <a16:creationId xmlns:a16="http://schemas.microsoft.com/office/drawing/2014/main" id="{51243A9C-F934-234F-8D5C-3A4243D3C36F}"/>
                </a:ext>
              </a:extLst>
            </p:cNvPr>
            <p:cNvSpPr txBox="1"/>
            <p:nvPr/>
          </p:nvSpPr>
          <p:spPr>
            <a:xfrm>
              <a:off x="9058348" y="2210988"/>
              <a:ext cx="1018227" cy="369332"/>
            </a:xfrm>
            <a:prstGeom prst="rect">
              <a:avLst/>
            </a:prstGeom>
            <a:noFill/>
          </p:spPr>
          <p:txBody>
            <a:bodyPr wrap="none" rtlCol="0">
              <a:spAutoFit/>
            </a:bodyPr>
            <a:lstStyle/>
            <a:p>
              <a:r>
                <a:rPr lang="en-US" dirty="0">
                  <a:solidFill>
                    <a:srgbClr val="0070C0"/>
                  </a:solidFill>
                </a:rPr>
                <a:t>memory</a:t>
              </a:r>
            </a:p>
          </p:txBody>
        </p:sp>
        <p:sp>
          <p:nvSpPr>
            <p:cNvPr id="46" name="TextBox 45">
              <a:extLst>
                <a:ext uri="{FF2B5EF4-FFF2-40B4-BE49-F238E27FC236}">
                  <a16:creationId xmlns:a16="http://schemas.microsoft.com/office/drawing/2014/main" id="{541CC6D2-CEF8-BE41-80FB-2CC72384E1C7}"/>
                </a:ext>
              </a:extLst>
            </p:cNvPr>
            <p:cNvSpPr txBox="1"/>
            <p:nvPr/>
          </p:nvSpPr>
          <p:spPr>
            <a:xfrm>
              <a:off x="5902685" y="3703047"/>
              <a:ext cx="389850" cy="369332"/>
            </a:xfrm>
            <a:prstGeom prst="rect">
              <a:avLst/>
            </a:prstGeom>
            <a:noFill/>
          </p:spPr>
          <p:txBody>
            <a:bodyPr wrap="none" rtlCol="0">
              <a:spAutoFit/>
            </a:bodyPr>
            <a:lstStyle/>
            <a:p>
              <a:r>
                <a:rPr lang="en-US" dirty="0">
                  <a:solidFill>
                    <a:srgbClr val="0070C0"/>
                  </a:solidFill>
                </a:rPr>
                <a:t>r0</a:t>
              </a:r>
            </a:p>
          </p:txBody>
        </p:sp>
        <p:sp>
          <p:nvSpPr>
            <p:cNvPr id="47" name="TextBox 46">
              <a:extLst>
                <a:ext uri="{FF2B5EF4-FFF2-40B4-BE49-F238E27FC236}">
                  <a16:creationId xmlns:a16="http://schemas.microsoft.com/office/drawing/2014/main" id="{B8604FC9-6C5D-2340-A074-F13018C16D37}"/>
                </a:ext>
              </a:extLst>
            </p:cNvPr>
            <p:cNvSpPr txBox="1"/>
            <p:nvPr/>
          </p:nvSpPr>
          <p:spPr>
            <a:xfrm>
              <a:off x="5965728" y="4439759"/>
              <a:ext cx="4083169" cy="369332"/>
            </a:xfrm>
            <a:prstGeom prst="rect">
              <a:avLst/>
            </a:prstGeom>
            <a:solidFill>
              <a:schemeClr val="bg1"/>
            </a:solidFill>
            <a:ln w="28575">
              <a:solidFill>
                <a:srgbClr val="0070C0"/>
              </a:solidFill>
            </a:ln>
          </p:spPr>
          <p:txBody>
            <a:bodyPr wrap="none" rtlCol="0">
              <a:spAutoFit/>
            </a:bodyPr>
            <a:lstStyle/>
            <a:p>
              <a:r>
                <a:rPr lang="en-US" dirty="0">
                  <a:solidFill>
                    <a:srgbClr val="0070C0"/>
                  </a:solidFill>
                </a:rPr>
                <a:t>Overwrite the upper three bytes with 1</a:t>
              </a:r>
            </a:p>
          </p:txBody>
        </p:sp>
        <p:sp>
          <p:nvSpPr>
            <p:cNvPr id="48" name="Rectangle 47">
              <a:extLst>
                <a:ext uri="{FF2B5EF4-FFF2-40B4-BE49-F238E27FC236}">
                  <a16:creationId xmlns:a16="http://schemas.microsoft.com/office/drawing/2014/main" id="{B33299C0-BA68-2E44-B511-41A600943C43}"/>
                </a:ext>
              </a:extLst>
            </p:cNvPr>
            <p:cNvSpPr/>
            <p:nvPr/>
          </p:nvSpPr>
          <p:spPr>
            <a:xfrm>
              <a:off x="8173666" y="2558640"/>
              <a:ext cx="1820034"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0b </a:t>
              </a:r>
              <a:r>
                <a:rPr lang="en-US" sz="2000" dirty="0">
                  <a:solidFill>
                    <a:srgbClr val="FF0000"/>
                  </a:solidFill>
                </a:rPr>
                <a:t>1</a:t>
              </a:r>
              <a:r>
                <a:rPr lang="en-US" sz="2000" dirty="0">
                  <a:solidFill>
                    <a:schemeClr val="accent6"/>
                  </a:solidFill>
                </a:rPr>
                <a:t>110 0001</a:t>
              </a:r>
            </a:p>
          </p:txBody>
        </p:sp>
        <p:cxnSp>
          <p:nvCxnSpPr>
            <p:cNvPr id="50" name="Straight Arrow Connector 49">
              <a:extLst>
                <a:ext uri="{FF2B5EF4-FFF2-40B4-BE49-F238E27FC236}">
                  <a16:creationId xmlns:a16="http://schemas.microsoft.com/office/drawing/2014/main" id="{5C3D3139-C1E8-E248-AFFD-509E0937AA4D}"/>
                </a:ext>
              </a:extLst>
            </p:cNvPr>
            <p:cNvCxnSpPr/>
            <p:nvPr/>
          </p:nvCxnSpPr>
          <p:spPr>
            <a:xfrm flipH="1">
              <a:off x="6902245" y="2822703"/>
              <a:ext cx="1858297" cy="932232"/>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26731AE-DE69-4146-8965-CF8316AB8D69}"/>
                </a:ext>
              </a:extLst>
            </p:cNvPr>
            <p:cNvCxnSpPr>
              <a:cxnSpLocks/>
            </p:cNvCxnSpPr>
            <p:nvPr/>
          </p:nvCxnSpPr>
          <p:spPr>
            <a:xfrm flipH="1">
              <a:off x="7724169" y="2831253"/>
              <a:ext cx="1036373" cy="928093"/>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4470F98E-7B13-D944-9A58-FC50F13CC52E}"/>
                </a:ext>
              </a:extLst>
            </p:cNvPr>
            <p:cNvCxnSpPr>
              <a:cxnSpLocks/>
            </p:cNvCxnSpPr>
            <p:nvPr/>
          </p:nvCxnSpPr>
          <p:spPr>
            <a:xfrm flipH="1">
              <a:off x="8638313" y="2811991"/>
              <a:ext cx="122229" cy="932232"/>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38" name="TextBox 37">
            <a:extLst>
              <a:ext uri="{FF2B5EF4-FFF2-40B4-BE49-F238E27FC236}">
                <a16:creationId xmlns:a16="http://schemas.microsoft.com/office/drawing/2014/main" id="{BD12F90B-36DA-6A45-8647-EB3F348D12A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912826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795E3BE-1A73-2642-DC71-7F5582B1238E}"/>
              </a:ext>
            </a:extLst>
          </p:cNvPr>
          <p:cNvSpPr>
            <a:spLocks noGrp="1"/>
          </p:cNvSpPr>
          <p:nvPr>
            <p:ph type="title"/>
          </p:nvPr>
        </p:nvSpPr>
        <p:spPr>
          <a:xfrm>
            <a:off x="496577" y="79997"/>
            <a:ext cx="10515600" cy="542316"/>
          </a:xfrm>
        </p:spPr>
        <p:txBody>
          <a:bodyPr/>
          <a:lstStyle/>
          <a:p>
            <a:r>
              <a:rPr lang="en-US" dirty="0"/>
              <a:t>Example: Assembler Directive and Instructions</a:t>
            </a:r>
          </a:p>
        </p:txBody>
      </p:sp>
      <p:sp>
        <p:nvSpPr>
          <p:cNvPr id="7" name="Rounded Rectangle 6">
            <a:extLst>
              <a:ext uri="{FF2B5EF4-FFF2-40B4-BE49-F238E27FC236}">
                <a16:creationId xmlns:a16="http://schemas.microsoft.com/office/drawing/2014/main" id="{425E69F9-C325-2F00-F87E-A9F19DD07602}"/>
              </a:ext>
            </a:extLst>
          </p:cNvPr>
          <p:cNvSpPr/>
          <p:nvPr/>
        </p:nvSpPr>
        <p:spPr bwMode="auto">
          <a:xfrm>
            <a:off x="3415190" y="1471186"/>
            <a:ext cx="8124142" cy="3135392"/>
          </a:xfrm>
          <a:prstGeom prst="roundRect">
            <a:avLst>
              <a:gd name="adj" fmla="val 5733"/>
            </a:avLst>
          </a:prstGeom>
          <a:solidFill>
            <a:schemeClr val="bg1">
              <a:lumMod val="95000"/>
            </a:schemeClr>
          </a:solidFill>
          <a:ln w="25400" cap="flat" cmpd="sng" algn="ctr">
            <a:solidFill>
              <a:schemeClr val="accent3"/>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400" dirty="0">
                <a:latin typeface="Consolas" panose="020B0609020204030204" pitchFamily="49" charset="0"/>
                <a:cs typeface="Consolas" panose="020B0609020204030204" pitchFamily="49" charset="0"/>
              </a:rPr>
              <a:t>  10              	      </a:t>
            </a:r>
            <a:r>
              <a:rPr lang="en-US" sz="2400" dirty="0">
                <a:solidFill>
                  <a:srgbClr val="7030A0"/>
                </a:solidFill>
                <a:latin typeface="Consolas" panose="020B0609020204030204" pitchFamily="49" charset="0"/>
                <a:cs typeface="Consolas" panose="020B0609020204030204" pitchFamily="49" charset="0"/>
              </a:rPr>
              <a:t>.</a:t>
            </a:r>
            <a:r>
              <a:rPr lang="en-US" sz="2400" dirty="0" err="1">
                <a:solidFill>
                  <a:srgbClr val="7030A0"/>
                </a:solidFill>
                <a:latin typeface="Consolas" panose="020B0609020204030204" pitchFamily="49" charset="0"/>
                <a:cs typeface="Consolas" panose="020B0609020204030204" pitchFamily="49" charset="0"/>
              </a:rPr>
              <a:t>equ</a:t>
            </a:r>
            <a:r>
              <a:rPr lang="en-US" sz="2400" dirty="0">
                <a:solidFill>
                  <a:srgbClr val="7030A0"/>
                </a:solidFill>
                <a:latin typeface="Consolas" panose="020B0609020204030204" pitchFamily="49" charset="0"/>
                <a:cs typeface="Consolas" panose="020B0609020204030204" pitchFamily="49" charset="0"/>
              </a:rPr>
              <a:t>   </a:t>
            </a:r>
            <a:r>
              <a:rPr lang="en-US" sz="2400" dirty="0">
                <a:solidFill>
                  <a:srgbClr val="F37440"/>
                </a:solidFill>
                <a:latin typeface="Consolas" panose="020B0609020204030204" pitchFamily="49" charset="0"/>
                <a:cs typeface="Consolas" panose="020B0609020204030204" pitchFamily="49" charset="0"/>
              </a:rPr>
              <a:t>NULL</a:t>
            </a:r>
            <a:r>
              <a:rPr lang="en-US" sz="2400" dirty="0">
                <a:latin typeface="Consolas" panose="020B0609020204030204" pitchFamily="49" charset="0"/>
                <a:cs typeface="Consolas" panose="020B0609020204030204" pitchFamily="49" charset="0"/>
              </a:rPr>
              <a:t>, 0</a:t>
            </a:r>
          </a:p>
          <a:p>
            <a:r>
              <a:rPr lang="en-US" sz="2400" dirty="0">
                <a:latin typeface="Consolas" panose="020B0609020204030204" pitchFamily="49" charset="0"/>
                <a:cs typeface="Consolas" panose="020B0609020204030204" pitchFamily="49" charset="0"/>
              </a:rPr>
              <a:t>  11              	</a:t>
            </a:r>
            <a:r>
              <a:rPr lang="en-US" sz="2400" dirty="0">
                <a:solidFill>
                  <a:srgbClr val="C00000"/>
                </a:solidFill>
                <a:latin typeface="Consolas" panose="020B0609020204030204" pitchFamily="49" charset="0"/>
                <a:cs typeface="Consolas" panose="020B0609020204030204" pitchFamily="49" charset="0"/>
              </a:rPr>
              <a:t>main</a:t>
            </a:r>
            <a:r>
              <a:rPr lang="en-US" sz="2400" dirty="0">
                <a:latin typeface="Consolas" panose="020B0609020204030204" pitchFamily="49" charset="0"/>
                <a:cs typeface="Consolas" panose="020B0609020204030204" pitchFamily="49" charset="0"/>
              </a:rPr>
              <a:t>:</a:t>
            </a:r>
          </a:p>
          <a:p>
            <a:r>
              <a:rPr lang="en-US" sz="2400" dirty="0">
                <a:latin typeface="Consolas" panose="020B0609020204030204" pitchFamily="49" charset="0"/>
                <a:cs typeface="Consolas" panose="020B0609020204030204" pitchFamily="49" charset="0"/>
              </a:rPr>
              <a:t>  12 300</a:t>
            </a:r>
            <a:r>
              <a:rPr lang="en-US" sz="2400" dirty="0">
                <a:solidFill>
                  <a:srgbClr val="FF0000"/>
                </a:solidFill>
                <a:latin typeface="Consolas" panose="020B0609020204030204" pitchFamily="49" charset="0"/>
                <a:cs typeface="Consolas" panose="020B0609020204030204" pitchFamily="49" charset="0"/>
              </a:rPr>
              <a:t>0</a:t>
            </a:r>
            <a:r>
              <a:rPr lang="en-US" sz="2400" dirty="0">
                <a:latin typeface="Consolas" panose="020B0609020204030204" pitchFamily="49" charset="0"/>
                <a:cs typeface="Consolas" panose="020B0609020204030204" pitchFamily="49" charset="0"/>
              </a:rPr>
              <a:t> </a:t>
            </a:r>
            <a:r>
              <a:rPr lang="en-US" sz="2400" dirty="0">
                <a:solidFill>
                  <a:schemeClr val="tx2"/>
                </a:solidFill>
                <a:latin typeface="Consolas" panose="020B0609020204030204" pitchFamily="49" charset="0"/>
                <a:cs typeface="Consolas" panose="020B0609020204030204" pitchFamily="49" charset="0"/>
              </a:rPr>
              <a:t>0</a:t>
            </a:r>
            <a:r>
              <a:rPr lang="en-US" sz="2400" dirty="0">
                <a:solidFill>
                  <a:srgbClr val="7030A0"/>
                </a:solidFill>
                <a:latin typeface="Consolas" panose="020B0609020204030204" pitchFamily="49" charset="0"/>
                <a:cs typeface="Consolas" panose="020B0609020204030204" pitchFamily="49" charset="0"/>
              </a:rPr>
              <a:t>3</a:t>
            </a:r>
            <a:r>
              <a:rPr lang="en-US" sz="2400" dirty="0">
                <a:solidFill>
                  <a:schemeClr val="accent5"/>
                </a:solidFill>
                <a:latin typeface="Consolas" panose="020B0609020204030204" pitchFamily="49" charset="0"/>
                <a:cs typeface="Consolas" panose="020B0609020204030204" pitchFamily="49" charset="0"/>
              </a:rPr>
              <a:t>1</a:t>
            </a:r>
            <a:r>
              <a:rPr lang="en-US" sz="2400" dirty="0">
                <a:latin typeface="Consolas" panose="020B0609020204030204" pitchFamily="49" charset="0"/>
                <a:cs typeface="Consolas" panose="020B0609020204030204" pitchFamily="49" charset="0"/>
              </a:rPr>
              <a:t>0A0E1        	 mov     r</a:t>
            </a:r>
            <a:r>
              <a:rPr lang="en-US" sz="2400" dirty="0">
                <a:solidFill>
                  <a:schemeClr val="accent5"/>
                </a:solidFill>
                <a:latin typeface="Consolas" panose="020B0609020204030204" pitchFamily="49" charset="0"/>
                <a:cs typeface="Consolas" panose="020B0609020204030204" pitchFamily="49" charset="0"/>
              </a:rPr>
              <a:t>1</a:t>
            </a:r>
            <a:r>
              <a:rPr lang="en-US" sz="2400" dirty="0">
                <a:latin typeface="Consolas" panose="020B0609020204030204" pitchFamily="49" charset="0"/>
                <a:cs typeface="Consolas" panose="020B0609020204030204" pitchFamily="49" charset="0"/>
              </a:rPr>
              <a:t>, r</a:t>
            </a:r>
            <a:r>
              <a:rPr lang="en-US" sz="2400" dirty="0">
                <a:solidFill>
                  <a:srgbClr val="7030A0"/>
                </a:solidFill>
                <a:latin typeface="Consolas" panose="020B0609020204030204" pitchFamily="49" charset="0"/>
                <a:cs typeface="Consolas" panose="020B0609020204030204" pitchFamily="49" charset="0"/>
              </a:rPr>
              <a:t>3</a:t>
            </a:r>
            <a:r>
              <a:rPr lang="en-US" sz="2400" dirty="0">
                <a:latin typeface="Consolas" panose="020B0609020204030204" pitchFamily="49" charset="0"/>
                <a:cs typeface="Consolas" panose="020B0609020204030204" pitchFamily="49" charset="0"/>
              </a:rPr>
              <a:t> </a:t>
            </a:r>
          </a:p>
          <a:p>
            <a:r>
              <a:rPr lang="en-US" sz="2400" dirty="0">
                <a:latin typeface="Consolas" panose="020B0609020204030204" pitchFamily="49" charset="0"/>
                <a:cs typeface="Consolas" panose="020B0609020204030204" pitchFamily="49" charset="0"/>
              </a:rPr>
              <a:t>  13              	.</a:t>
            </a:r>
            <a:r>
              <a:rPr lang="en-US" sz="2400" dirty="0" err="1">
                <a:solidFill>
                  <a:srgbClr val="C00000"/>
                </a:solidFill>
                <a:latin typeface="Consolas" panose="020B0609020204030204" pitchFamily="49" charset="0"/>
                <a:cs typeface="Consolas" panose="020B0609020204030204" pitchFamily="49" charset="0"/>
              </a:rPr>
              <a:t>Lloop</a:t>
            </a:r>
            <a:r>
              <a:rPr lang="en-US" sz="2400" dirty="0">
                <a:latin typeface="Consolas" panose="020B0609020204030204" pitchFamily="49" charset="0"/>
                <a:cs typeface="Consolas" panose="020B0609020204030204" pitchFamily="49" charset="0"/>
              </a:rPr>
              <a:t>:</a:t>
            </a:r>
          </a:p>
          <a:p>
            <a:r>
              <a:rPr lang="en-US" sz="2400" dirty="0">
                <a:latin typeface="Consolas" panose="020B0609020204030204" pitchFamily="49" charset="0"/>
                <a:cs typeface="Consolas" panose="020B0609020204030204" pitchFamily="49" charset="0"/>
              </a:rPr>
              <a:t>  14 300</a:t>
            </a:r>
            <a:r>
              <a:rPr lang="en-US" sz="2400" dirty="0">
                <a:solidFill>
                  <a:srgbClr val="FF0000"/>
                </a:solidFill>
                <a:latin typeface="Consolas" panose="020B0609020204030204" pitchFamily="49" charset="0"/>
                <a:cs typeface="Consolas" panose="020B0609020204030204" pitchFamily="49" charset="0"/>
              </a:rPr>
              <a:t>4</a:t>
            </a:r>
            <a:r>
              <a:rPr lang="en-US" sz="2400" dirty="0">
                <a:latin typeface="Consolas" panose="020B0609020204030204" pitchFamily="49" charset="0"/>
                <a:cs typeface="Consolas" panose="020B0609020204030204" pitchFamily="49" charset="0"/>
              </a:rPr>
              <a:t> 043083E2          add     r3, r3, 4</a:t>
            </a:r>
          </a:p>
          <a:p>
            <a:r>
              <a:rPr lang="en-US" sz="2400" dirty="0">
                <a:latin typeface="Consolas" panose="020B0609020204030204" pitchFamily="49" charset="0"/>
                <a:cs typeface="Consolas" panose="020B0609020204030204" pitchFamily="49" charset="0"/>
              </a:rPr>
              <a:t>  15 300</a:t>
            </a:r>
            <a:r>
              <a:rPr lang="en-US" sz="2400" dirty="0">
                <a:solidFill>
                  <a:srgbClr val="FF0000"/>
                </a:solidFill>
                <a:latin typeface="Consolas" panose="020B0609020204030204" pitchFamily="49" charset="0"/>
                <a:cs typeface="Consolas" panose="020B0609020204030204" pitchFamily="49" charset="0"/>
              </a:rPr>
              <a:t>8</a:t>
            </a:r>
            <a:r>
              <a:rPr lang="en-US" sz="2400" dirty="0">
                <a:latin typeface="Consolas" panose="020B0609020204030204" pitchFamily="49" charset="0"/>
                <a:cs typeface="Consolas" panose="020B0609020204030204" pitchFamily="49" charset="0"/>
              </a:rPr>
              <a:t> 001093E5         	 </a:t>
            </a:r>
            <a:r>
              <a:rPr lang="en-US" sz="2400" dirty="0" err="1">
                <a:latin typeface="Consolas" panose="020B0609020204030204" pitchFamily="49" charset="0"/>
                <a:cs typeface="Consolas" panose="020B0609020204030204" pitchFamily="49" charset="0"/>
              </a:rPr>
              <a:t>ldr</a:t>
            </a:r>
            <a:r>
              <a:rPr lang="en-US" sz="2400" dirty="0">
                <a:latin typeface="Consolas" panose="020B0609020204030204" pitchFamily="49" charset="0"/>
                <a:cs typeface="Consolas" panose="020B0609020204030204" pitchFamily="49" charset="0"/>
              </a:rPr>
              <a:t>     r1, [r3]</a:t>
            </a:r>
          </a:p>
          <a:p>
            <a:r>
              <a:rPr lang="en-US" sz="2400" dirty="0">
                <a:latin typeface="Consolas" panose="020B0609020204030204" pitchFamily="49" charset="0"/>
                <a:cs typeface="Consolas" panose="020B0609020204030204" pitchFamily="49" charset="0"/>
              </a:rPr>
              <a:t>  16 300</a:t>
            </a:r>
            <a:r>
              <a:rPr lang="en-US" sz="2400" dirty="0">
                <a:solidFill>
                  <a:srgbClr val="FF0000"/>
                </a:solidFill>
                <a:latin typeface="Consolas" panose="020B0609020204030204" pitchFamily="49" charset="0"/>
                <a:cs typeface="Consolas" panose="020B0609020204030204" pitchFamily="49" charset="0"/>
              </a:rPr>
              <a:t>c</a:t>
            </a:r>
            <a:r>
              <a:rPr lang="en-US" sz="2400" dirty="0">
                <a:latin typeface="Consolas" panose="020B0609020204030204" pitchFamily="49" charset="0"/>
                <a:cs typeface="Consolas" panose="020B0609020204030204" pitchFamily="49" charset="0"/>
              </a:rPr>
              <a:t> </a:t>
            </a:r>
            <a:r>
              <a:rPr lang="en-US" sz="2400" dirty="0">
                <a:solidFill>
                  <a:srgbClr val="F37440"/>
                </a:solidFill>
                <a:latin typeface="Consolas" panose="020B0609020204030204" pitchFamily="49" charset="0"/>
                <a:cs typeface="Consolas" panose="020B0609020204030204" pitchFamily="49" charset="0"/>
              </a:rPr>
              <a:t>00</a:t>
            </a:r>
            <a:r>
              <a:rPr lang="en-US" sz="2400" dirty="0">
                <a:latin typeface="Consolas" panose="020B0609020204030204" pitchFamily="49" charset="0"/>
                <a:cs typeface="Consolas" panose="020B0609020204030204" pitchFamily="49" charset="0"/>
              </a:rPr>
              <a:t>0051E3         	 </a:t>
            </a:r>
            <a:r>
              <a:rPr lang="en-US" sz="2400" dirty="0" err="1">
                <a:latin typeface="Consolas" panose="020B0609020204030204" pitchFamily="49" charset="0"/>
                <a:cs typeface="Consolas" panose="020B0609020204030204" pitchFamily="49" charset="0"/>
              </a:rPr>
              <a:t>cmp</a:t>
            </a:r>
            <a:r>
              <a:rPr lang="en-US" sz="2400" dirty="0">
                <a:latin typeface="Consolas" panose="020B0609020204030204" pitchFamily="49" charset="0"/>
                <a:cs typeface="Consolas" panose="020B0609020204030204" pitchFamily="49" charset="0"/>
              </a:rPr>
              <a:t>     r1, </a:t>
            </a:r>
            <a:r>
              <a:rPr lang="en-US" sz="2400" dirty="0">
                <a:solidFill>
                  <a:srgbClr val="F37440"/>
                </a:solidFill>
                <a:latin typeface="Consolas" panose="020B0609020204030204" pitchFamily="49" charset="0"/>
                <a:cs typeface="Consolas" panose="020B0609020204030204" pitchFamily="49" charset="0"/>
              </a:rPr>
              <a:t>NULL</a:t>
            </a:r>
          </a:p>
          <a:p>
            <a:r>
              <a:rPr lang="en-US" sz="2400" dirty="0">
                <a:latin typeface="Consolas" panose="020B0609020204030204" pitchFamily="49" charset="0"/>
                <a:cs typeface="Consolas" panose="020B0609020204030204" pitchFamily="49" charset="0"/>
              </a:rPr>
              <a:t>  17 301</a:t>
            </a:r>
            <a:r>
              <a:rPr lang="en-US" sz="2400" dirty="0">
                <a:solidFill>
                  <a:srgbClr val="FF0000"/>
                </a:solidFill>
                <a:latin typeface="Consolas" panose="020B0609020204030204" pitchFamily="49" charset="0"/>
                <a:cs typeface="Consolas" panose="020B0609020204030204" pitchFamily="49" charset="0"/>
              </a:rPr>
              <a:t>0</a:t>
            </a:r>
            <a:r>
              <a:rPr lang="en-US" sz="2400" dirty="0">
                <a:latin typeface="Consolas" panose="020B0609020204030204" pitchFamily="49" charset="0"/>
                <a:cs typeface="Consolas" panose="020B0609020204030204" pitchFamily="49" charset="0"/>
              </a:rPr>
              <a:t> FBFFFF1A         	 </a:t>
            </a:r>
            <a:r>
              <a:rPr lang="en-US" sz="2400" dirty="0" err="1">
                <a:latin typeface="Consolas" panose="020B0609020204030204" pitchFamily="49" charset="0"/>
                <a:cs typeface="Consolas" panose="020B0609020204030204" pitchFamily="49" charset="0"/>
              </a:rPr>
              <a:t>bne</a:t>
            </a:r>
            <a:r>
              <a:rPr lang="en-US" sz="2400" dirty="0">
                <a:latin typeface="Consolas" panose="020B0609020204030204" pitchFamily="49" charset="0"/>
                <a:cs typeface="Consolas" panose="020B0609020204030204" pitchFamily="49" charset="0"/>
              </a:rPr>
              <a:t>     </a:t>
            </a:r>
            <a:r>
              <a:rPr lang="en-US" sz="2400" dirty="0">
                <a:solidFill>
                  <a:srgbClr val="C00000"/>
                </a:solidFill>
                <a:latin typeface="Consolas" panose="020B0609020204030204" pitchFamily="49" charset="0"/>
                <a:cs typeface="Consolas" panose="020B0609020204030204" pitchFamily="49" charset="0"/>
              </a:rPr>
              <a:t>.</a:t>
            </a:r>
            <a:r>
              <a:rPr lang="en-US" sz="2400" dirty="0" err="1">
                <a:solidFill>
                  <a:srgbClr val="C00000"/>
                </a:solidFill>
                <a:latin typeface="Consolas" panose="020B0609020204030204" pitchFamily="49" charset="0"/>
                <a:cs typeface="Consolas" panose="020B0609020204030204" pitchFamily="49" charset="0"/>
              </a:rPr>
              <a:t>Lloop</a:t>
            </a:r>
            <a:endParaRPr lang="en-US" sz="2400" dirty="0">
              <a:solidFill>
                <a:srgbClr val="C00000"/>
              </a:solidFill>
              <a:latin typeface="Consolas" panose="020B0609020204030204" pitchFamily="49" charset="0"/>
              <a:cs typeface="Consolas" panose="020B0609020204030204" pitchFamily="49" charset="0"/>
            </a:endParaRPr>
          </a:p>
        </p:txBody>
      </p:sp>
      <p:grpSp>
        <p:nvGrpSpPr>
          <p:cNvPr id="9" name="Group 8">
            <a:extLst>
              <a:ext uri="{FF2B5EF4-FFF2-40B4-BE49-F238E27FC236}">
                <a16:creationId xmlns:a16="http://schemas.microsoft.com/office/drawing/2014/main" id="{DD7FD698-49A3-FE47-FBAC-89065F29B4F1}"/>
              </a:ext>
            </a:extLst>
          </p:cNvPr>
          <p:cNvGrpSpPr/>
          <p:nvPr/>
        </p:nvGrpSpPr>
        <p:grpSpPr>
          <a:xfrm>
            <a:off x="3694434" y="4462670"/>
            <a:ext cx="8233344" cy="2182248"/>
            <a:chOff x="1613684" y="-681747"/>
            <a:chExt cx="8233344" cy="2182248"/>
          </a:xfrm>
        </p:grpSpPr>
        <p:sp>
          <p:nvSpPr>
            <p:cNvPr id="10" name="TextBox 9">
              <a:extLst>
                <a:ext uri="{FF2B5EF4-FFF2-40B4-BE49-F238E27FC236}">
                  <a16:creationId xmlns:a16="http://schemas.microsoft.com/office/drawing/2014/main" id="{A7FA5A2B-627D-1CC6-47BB-908BB2C3689C}"/>
                </a:ext>
              </a:extLst>
            </p:cNvPr>
            <p:cNvSpPr txBox="1"/>
            <p:nvPr/>
          </p:nvSpPr>
          <p:spPr>
            <a:xfrm>
              <a:off x="1613684" y="792615"/>
              <a:ext cx="8233344" cy="707886"/>
            </a:xfrm>
            <a:prstGeom prst="rect">
              <a:avLst/>
            </a:prstGeom>
            <a:solidFill>
              <a:schemeClr val="accent4">
                <a:lumMod val="20000"/>
                <a:lumOff val="80000"/>
              </a:schemeClr>
            </a:solidFill>
            <a:ln w="25400">
              <a:solidFill>
                <a:schemeClr val="accent1"/>
              </a:solidFill>
            </a:ln>
          </p:spPr>
          <p:txBody>
            <a:bodyPr wrap="none" rtlCol="0">
              <a:spAutoFit/>
            </a:bodyPr>
            <a:lstStyle/>
            <a:p>
              <a:r>
                <a:rPr lang="en-US" sz="2000" dirty="0">
                  <a:solidFill>
                    <a:srgbClr val="2C895B"/>
                  </a:solidFill>
                </a:rPr>
                <a:t>Instruction Memory Addresses </a:t>
              </a:r>
              <a:r>
                <a:rPr lang="en-US" sz="2000" dirty="0">
                  <a:solidFill>
                    <a:schemeClr val="accent1"/>
                  </a:solidFill>
                </a:rPr>
                <a:t>(lowest </a:t>
              </a:r>
              <a:r>
                <a:rPr lang="en-US" sz="2000" dirty="0">
                  <a:solidFill>
                    <a:srgbClr val="7030A0"/>
                  </a:solidFill>
                </a:rPr>
                <a:t>2-bits are always are 00)</a:t>
              </a:r>
            </a:p>
            <a:p>
              <a:r>
                <a:rPr lang="en-US" sz="2000" dirty="0">
                  <a:solidFill>
                    <a:schemeClr val="accent1"/>
                  </a:solidFill>
                </a:rPr>
                <a:t>Notice alignment and how addresses increase by 4 (32-bit instructions)</a:t>
              </a:r>
            </a:p>
          </p:txBody>
        </p:sp>
        <p:sp>
          <p:nvSpPr>
            <p:cNvPr id="11" name="Up Arrow 10">
              <a:extLst>
                <a:ext uri="{FF2B5EF4-FFF2-40B4-BE49-F238E27FC236}">
                  <a16:creationId xmlns:a16="http://schemas.microsoft.com/office/drawing/2014/main" id="{9598CB3F-24F8-F778-D33F-BD2AF5513D93}"/>
                </a:ext>
              </a:extLst>
            </p:cNvPr>
            <p:cNvSpPr/>
            <p:nvPr/>
          </p:nvSpPr>
          <p:spPr>
            <a:xfrm>
              <a:off x="2522260" y="-681747"/>
              <a:ext cx="147895" cy="141059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CF1C00E8-910D-1B28-7A9C-722CAE8FFE0F}"/>
              </a:ext>
            </a:extLst>
          </p:cNvPr>
          <p:cNvGrpSpPr/>
          <p:nvPr/>
        </p:nvGrpSpPr>
        <p:grpSpPr>
          <a:xfrm>
            <a:off x="634877" y="1270846"/>
            <a:ext cx="2825729" cy="1347700"/>
            <a:chOff x="1993066" y="510899"/>
            <a:chExt cx="2825729" cy="1347700"/>
          </a:xfrm>
        </p:grpSpPr>
        <p:sp>
          <p:nvSpPr>
            <p:cNvPr id="15" name="TextBox 14">
              <a:extLst>
                <a:ext uri="{FF2B5EF4-FFF2-40B4-BE49-F238E27FC236}">
                  <a16:creationId xmlns:a16="http://schemas.microsoft.com/office/drawing/2014/main" id="{469913D8-FCAD-4A26-2958-04280DA501D9}"/>
                </a:ext>
              </a:extLst>
            </p:cNvPr>
            <p:cNvSpPr txBox="1"/>
            <p:nvPr/>
          </p:nvSpPr>
          <p:spPr>
            <a:xfrm>
              <a:off x="1993066" y="510899"/>
              <a:ext cx="2522194" cy="1323439"/>
            </a:xfrm>
            <a:prstGeom prst="rect">
              <a:avLst/>
            </a:prstGeom>
            <a:solidFill>
              <a:schemeClr val="accent4">
                <a:lumMod val="20000"/>
                <a:lumOff val="80000"/>
              </a:schemeClr>
            </a:solidFill>
            <a:ln w="25400">
              <a:solidFill>
                <a:schemeClr val="accent1"/>
              </a:solidFill>
            </a:ln>
          </p:spPr>
          <p:txBody>
            <a:bodyPr wrap="square" rtlCol="0">
              <a:spAutoFit/>
            </a:bodyPr>
            <a:lstStyle/>
            <a:p>
              <a:r>
                <a:rPr lang="en-US" sz="2000" dirty="0">
                  <a:solidFill>
                    <a:srgbClr val="2C895B"/>
                  </a:solidFill>
                </a:rPr>
                <a:t>Regular label </a:t>
              </a:r>
              <a:r>
                <a:rPr lang="en-US" sz="2000" dirty="0">
                  <a:solidFill>
                    <a:srgbClr val="FF0000"/>
                  </a:solidFill>
                </a:rPr>
                <a:t>main</a:t>
              </a:r>
            </a:p>
            <a:p>
              <a:r>
                <a:rPr lang="en-US" sz="2000" dirty="0">
                  <a:solidFill>
                    <a:schemeClr val="accent1"/>
                  </a:solidFill>
                </a:rPr>
                <a:t>is associated with memory location </a:t>
              </a:r>
              <a:r>
                <a:rPr lang="en-US" sz="2000" dirty="0">
                  <a:solidFill>
                    <a:schemeClr val="tx2"/>
                  </a:solidFill>
                </a:rPr>
                <a:t>0x3000</a:t>
              </a:r>
            </a:p>
          </p:txBody>
        </p:sp>
        <p:sp>
          <p:nvSpPr>
            <p:cNvPr id="16" name="Up Arrow 15">
              <a:extLst>
                <a:ext uri="{FF2B5EF4-FFF2-40B4-BE49-F238E27FC236}">
                  <a16:creationId xmlns:a16="http://schemas.microsoft.com/office/drawing/2014/main" id="{9F099500-7481-EAF1-3767-EED510C8C65A}"/>
                </a:ext>
              </a:extLst>
            </p:cNvPr>
            <p:cNvSpPr/>
            <p:nvPr/>
          </p:nvSpPr>
          <p:spPr>
            <a:xfrm rot="5400000">
              <a:off x="4571447" y="1611251"/>
              <a:ext cx="194734" cy="2999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CC012CD3-F33B-CCDF-3BC3-ACA54CD57B28}"/>
              </a:ext>
            </a:extLst>
          </p:cNvPr>
          <p:cNvGrpSpPr/>
          <p:nvPr/>
        </p:nvGrpSpPr>
        <p:grpSpPr>
          <a:xfrm>
            <a:off x="593034" y="2797133"/>
            <a:ext cx="2822156" cy="1381244"/>
            <a:chOff x="1996639" y="1177033"/>
            <a:chExt cx="2822156" cy="1381244"/>
          </a:xfrm>
        </p:grpSpPr>
        <p:sp>
          <p:nvSpPr>
            <p:cNvPr id="18" name="TextBox 17">
              <a:extLst>
                <a:ext uri="{FF2B5EF4-FFF2-40B4-BE49-F238E27FC236}">
                  <a16:creationId xmlns:a16="http://schemas.microsoft.com/office/drawing/2014/main" id="{2037D442-EC72-93CC-983B-3A3BD1222DE4}"/>
                </a:ext>
              </a:extLst>
            </p:cNvPr>
            <p:cNvSpPr txBox="1"/>
            <p:nvPr/>
          </p:nvSpPr>
          <p:spPr>
            <a:xfrm>
              <a:off x="1996639" y="1234838"/>
              <a:ext cx="2522194" cy="1323439"/>
            </a:xfrm>
            <a:prstGeom prst="rect">
              <a:avLst/>
            </a:prstGeom>
            <a:solidFill>
              <a:schemeClr val="accent4">
                <a:lumMod val="20000"/>
                <a:lumOff val="80000"/>
              </a:schemeClr>
            </a:solidFill>
            <a:ln w="25400">
              <a:solidFill>
                <a:schemeClr val="accent1"/>
              </a:solidFill>
            </a:ln>
          </p:spPr>
          <p:txBody>
            <a:bodyPr wrap="square" rtlCol="0">
              <a:spAutoFit/>
            </a:bodyPr>
            <a:lstStyle/>
            <a:p>
              <a:r>
                <a:rPr lang="en-US" sz="2000" dirty="0">
                  <a:solidFill>
                    <a:srgbClr val="2C895B"/>
                  </a:solidFill>
                </a:rPr>
                <a:t>Local label </a:t>
              </a:r>
              <a:r>
                <a:rPr lang="en-US" sz="2000" dirty="0">
                  <a:solidFill>
                    <a:srgbClr val="FF0000"/>
                  </a:solidFill>
                </a:rPr>
                <a:t>.</a:t>
              </a:r>
              <a:r>
                <a:rPr lang="en-US" sz="2000" dirty="0" err="1">
                  <a:solidFill>
                    <a:srgbClr val="FF0000"/>
                  </a:solidFill>
                </a:rPr>
                <a:t>Lloop</a:t>
              </a:r>
              <a:endParaRPr lang="en-US" sz="2000" dirty="0">
                <a:solidFill>
                  <a:srgbClr val="FF0000"/>
                </a:solidFill>
              </a:endParaRPr>
            </a:p>
            <a:p>
              <a:r>
                <a:rPr lang="en-US" sz="2000" dirty="0">
                  <a:solidFill>
                    <a:schemeClr val="accent1"/>
                  </a:solidFill>
                </a:rPr>
                <a:t>is associated with memory location </a:t>
              </a:r>
              <a:r>
                <a:rPr lang="en-US" sz="2000" dirty="0">
                  <a:solidFill>
                    <a:schemeClr val="tx2"/>
                  </a:solidFill>
                </a:rPr>
                <a:t>0x3004</a:t>
              </a:r>
            </a:p>
          </p:txBody>
        </p:sp>
        <p:sp>
          <p:nvSpPr>
            <p:cNvPr id="19" name="Up Arrow 18">
              <a:extLst>
                <a:ext uri="{FF2B5EF4-FFF2-40B4-BE49-F238E27FC236}">
                  <a16:creationId xmlns:a16="http://schemas.microsoft.com/office/drawing/2014/main" id="{07CD21FE-D49F-30E5-7D9E-D5DC032560A5}"/>
                </a:ext>
              </a:extLst>
            </p:cNvPr>
            <p:cNvSpPr/>
            <p:nvPr/>
          </p:nvSpPr>
          <p:spPr>
            <a:xfrm rot="5400000">
              <a:off x="4571447" y="1124419"/>
              <a:ext cx="194734" cy="2999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767EBAD0-B5C1-C416-D9D3-B531EA26AFB8}"/>
              </a:ext>
            </a:extLst>
          </p:cNvPr>
          <p:cNvGrpSpPr/>
          <p:nvPr/>
        </p:nvGrpSpPr>
        <p:grpSpPr>
          <a:xfrm>
            <a:off x="4486029" y="608499"/>
            <a:ext cx="4472012" cy="981055"/>
            <a:chOff x="4234666" y="627473"/>
            <a:chExt cx="4472012" cy="981055"/>
          </a:xfrm>
        </p:grpSpPr>
        <p:grpSp>
          <p:nvGrpSpPr>
            <p:cNvPr id="20" name="Group 19">
              <a:extLst>
                <a:ext uri="{FF2B5EF4-FFF2-40B4-BE49-F238E27FC236}">
                  <a16:creationId xmlns:a16="http://schemas.microsoft.com/office/drawing/2014/main" id="{E1BFF52B-21AD-892C-ABAB-C73E60C7430E}"/>
                </a:ext>
              </a:extLst>
            </p:cNvPr>
            <p:cNvGrpSpPr/>
            <p:nvPr/>
          </p:nvGrpSpPr>
          <p:grpSpPr>
            <a:xfrm>
              <a:off x="4234666" y="627473"/>
              <a:ext cx="4472012" cy="981055"/>
              <a:chOff x="1738286" y="1416959"/>
              <a:chExt cx="4472012" cy="981055"/>
            </a:xfrm>
          </p:grpSpPr>
          <p:sp>
            <p:nvSpPr>
              <p:cNvPr id="21" name="TextBox 20">
                <a:extLst>
                  <a:ext uri="{FF2B5EF4-FFF2-40B4-BE49-F238E27FC236}">
                    <a16:creationId xmlns:a16="http://schemas.microsoft.com/office/drawing/2014/main" id="{EB553E83-5E79-4848-4E98-04BD77202045}"/>
                  </a:ext>
                </a:extLst>
              </p:cNvPr>
              <p:cNvSpPr txBox="1"/>
              <p:nvPr/>
            </p:nvSpPr>
            <p:spPr>
              <a:xfrm>
                <a:off x="1738286" y="1416959"/>
                <a:ext cx="4472012" cy="707886"/>
              </a:xfrm>
              <a:prstGeom prst="rect">
                <a:avLst/>
              </a:prstGeom>
              <a:solidFill>
                <a:schemeClr val="accent4">
                  <a:lumMod val="20000"/>
                  <a:lumOff val="80000"/>
                </a:schemeClr>
              </a:solidFill>
              <a:ln w="25400">
                <a:solidFill>
                  <a:schemeClr val="accent1"/>
                </a:solidFill>
              </a:ln>
            </p:spPr>
            <p:txBody>
              <a:bodyPr wrap="square" rtlCol="0">
                <a:spAutoFit/>
              </a:bodyPr>
              <a:lstStyle/>
              <a:p>
                <a:r>
                  <a:rPr lang="en-US" sz="2000" dirty="0">
                    <a:solidFill>
                      <a:schemeClr val="accent1"/>
                    </a:solidFill>
                  </a:rPr>
                  <a:t>assembler directive </a:t>
                </a:r>
                <a:r>
                  <a:rPr lang="en-US" sz="2000" dirty="0">
                    <a:solidFill>
                      <a:srgbClr val="7030A0"/>
                    </a:solidFill>
                  </a:rPr>
                  <a:t>.</a:t>
                </a:r>
                <a:r>
                  <a:rPr lang="en-US" sz="2000" dirty="0" err="1">
                    <a:solidFill>
                      <a:srgbClr val="7030A0"/>
                    </a:solidFill>
                  </a:rPr>
                  <a:t>equ</a:t>
                </a:r>
                <a:r>
                  <a:rPr lang="en-US" sz="2000" dirty="0">
                    <a:solidFill>
                      <a:srgbClr val="7030A0"/>
                    </a:solidFill>
                  </a:rPr>
                  <a:t> </a:t>
                </a:r>
                <a:r>
                  <a:rPr lang="en-US" sz="2000" dirty="0">
                    <a:solidFill>
                      <a:schemeClr val="accent1"/>
                    </a:solidFill>
                  </a:rPr>
                  <a:t>does not allocate any memory (NULL = 0)</a:t>
                </a:r>
                <a:endParaRPr lang="en-US" sz="2000" dirty="0">
                  <a:solidFill>
                    <a:schemeClr val="tx2"/>
                  </a:solidFill>
                </a:endParaRPr>
              </a:p>
            </p:txBody>
          </p:sp>
          <p:sp>
            <p:nvSpPr>
              <p:cNvPr id="22" name="Up Arrow 21">
                <a:extLst>
                  <a:ext uri="{FF2B5EF4-FFF2-40B4-BE49-F238E27FC236}">
                    <a16:creationId xmlns:a16="http://schemas.microsoft.com/office/drawing/2014/main" id="{E7681929-AFA3-DD7A-05BD-411151FED219}"/>
                  </a:ext>
                </a:extLst>
              </p:cNvPr>
              <p:cNvSpPr/>
              <p:nvPr/>
            </p:nvSpPr>
            <p:spPr>
              <a:xfrm rot="10800000">
                <a:off x="5619823" y="2098052"/>
                <a:ext cx="194734" cy="2999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Up Arrow 22">
              <a:extLst>
                <a:ext uri="{FF2B5EF4-FFF2-40B4-BE49-F238E27FC236}">
                  <a16:creationId xmlns:a16="http://schemas.microsoft.com/office/drawing/2014/main" id="{3B049F48-791A-1C3E-A035-9D2C687FF043}"/>
                </a:ext>
              </a:extLst>
            </p:cNvPr>
            <p:cNvSpPr/>
            <p:nvPr/>
          </p:nvSpPr>
          <p:spPr>
            <a:xfrm rot="10800000">
              <a:off x="5204631" y="1348356"/>
              <a:ext cx="194734" cy="2205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84B943FA-39C8-808E-8E92-6DF60E6FD9D3}"/>
              </a:ext>
            </a:extLst>
          </p:cNvPr>
          <p:cNvGrpSpPr/>
          <p:nvPr/>
        </p:nvGrpSpPr>
        <p:grpSpPr>
          <a:xfrm>
            <a:off x="4822578" y="4462670"/>
            <a:ext cx="6976718" cy="1147000"/>
            <a:chOff x="2589428" y="-834147"/>
            <a:chExt cx="6976718" cy="1147000"/>
          </a:xfrm>
        </p:grpSpPr>
        <p:sp>
          <p:nvSpPr>
            <p:cNvPr id="25" name="TextBox 24">
              <a:extLst>
                <a:ext uri="{FF2B5EF4-FFF2-40B4-BE49-F238E27FC236}">
                  <a16:creationId xmlns:a16="http://schemas.microsoft.com/office/drawing/2014/main" id="{8A7D84A1-EEF2-B90A-CFFD-0D676FC3582F}"/>
                </a:ext>
              </a:extLst>
            </p:cNvPr>
            <p:cNvSpPr txBox="1"/>
            <p:nvPr/>
          </p:nvSpPr>
          <p:spPr>
            <a:xfrm>
              <a:off x="2589428" y="-395033"/>
              <a:ext cx="6976718" cy="707886"/>
            </a:xfrm>
            <a:prstGeom prst="rect">
              <a:avLst/>
            </a:prstGeom>
            <a:solidFill>
              <a:schemeClr val="accent4">
                <a:lumMod val="20000"/>
                <a:lumOff val="80000"/>
              </a:schemeClr>
            </a:solidFill>
            <a:ln w="25400">
              <a:solidFill>
                <a:schemeClr val="accent1"/>
              </a:solidFill>
            </a:ln>
          </p:spPr>
          <p:txBody>
            <a:bodyPr wrap="none" rtlCol="0">
              <a:spAutoFit/>
            </a:bodyPr>
            <a:lstStyle/>
            <a:p>
              <a:r>
                <a:rPr lang="en-US" sz="2000" dirty="0">
                  <a:solidFill>
                    <a:schemeClr val="accent1"/>
                  </a:solidFill>
                </a:rPr>
                <a:t>Memory Contents</a:t>
              </a:r>
            </a:p>
            <a:p>
              <a:r>
                <a:rPr lang="en-US" sz="2000" dirty="0">
                  <a:solidFill>
                    <a:srgbClr val="FF0000"/>
                  </a:solidFill>
                </a:rPr>
                <a:t>Warning contents shown in </a:t>
              </a:r>
              <a:r>
                <a:rPr lang="en-US" sz="2000" i="1" dirty="0">
                  <a:solidFill>
                    <a:srgbClr val="FF0000"/>
                  </a:solidFill>
                </a:rPr>
                <a:t>"reverse"  </a:t>
              </a:r>
              <a:r>
                <a:rPr lang="en-US" sz="2000" dirty="0">
                  <a:solidFill>
                    <a:srgbClr val="FF0000"/>
                  </a:solidFill>
                </a:rPr>
                <a:t>byte order: </a:t>
              </a:r>
              <a:r>
                <a:rPr lang="en-US" sz="2000" dirty="0" err="1">
                  <a:solidFill>
                    <a:srgbClr val="FF0000"/>
                  </a:solidFill>
                </a:rPr>
                <a:t>Lsb</a:t>
              </a:r>
              <a:r>
                <a:rPr lang="en-US" sz="2000" dirty="0">
                  <a:solidFill>
                    <a:srgbClr val="FF0000"/>
                  </a:solidFill>
                </a:rPr>
                <a:t> – </a:t>
              </a:r>
              <a:r>
                <a:rPr lang="en-US" sz="2000" dirty="0" err="1">
                  <a:solidFill>
                    <a:srgbClr val="FF0000"/>
                  </a:solidFill>
                </a:rPr>
                <a:t>Msb</a:t>
              </a:r>
              <a:endParaRPr lang="en-US" sz="2000" dirty="0">
                <a:solidFill>
                  <a:srgbClr val="FF0000"/>
                </a:solidFill>
              </a:endParaRPr>
            </a:p>
          </p:txBody>
        </p:sp>
        <p:sp>
          <p:nvSpPr>
            <p:cNvPr id="26" name="Up Arrow 25">
              <a:extLst>
                <a:ext uri="{FF2B5EF4-FFF2-40B4-BE49-F238E27FC236}">
                  <a16:creationId xmlns:a16="http://schemas.microsoft.com/office/drawing/2014/main" id="{592E0A4F-E09E-B1AF-E189-DF8F5CA9F3E4}"/>
                </a:ext>
              </a:extLst>
            </p:cNvPr>
            <p:cNvSpPr/>
            <p:nvPr/>
          </p:nvSpPr>
          <p:spPr>
            <a:xfrm>
              <a:off x="3373332" y="-834147"/>
              <a:ext cx="147895" cy="40750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TextBox 26">
            <a:extLst>
              <a:ext uri="{FF2B5EF4-FFF2-40B4-BE49-F238E27FC236}">
                <a16:creationId xmlns:a16="http://schemas.microsoft.com/office/drawing/2014/main" id="{7C488E34-376B-17D7-3286-7550BBBB8AB3}"/>
              </a:ext>
            </a:extLst>
          </p:cNvPr>
          <p:cNvSpPr txBox="1"/>
          <p:nvPr/>
        </p:nvSpPr>
        <p:spPr>
          <a:xfrm>
            <a:off x="284161" y="5131369"/>
            <a:ext cx="3350597" cy="923330"/>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latin typeface="Consolas" panose="020B0609020204030204" pitchFamily="49" charset="0"/>
                <a:cs typeface="Consolas" panose="020B0609020204030204" pitchFamily="49" charset="0"/>
              </a:rPr>
              <a:t>output generated with</a:t>
            </a:r>
          </a:p>
          <a:p>
            <a:r>
              <a:rPr lang="en-US" dirty="0" err="1">
                <a:solidFill>
                  <a:srgbClr val="0070C0"/>
                </a:solidFill>
                <a:latin typeface="Consolas" panose="020B0609020204030204" pitchFamily="49" charset="0"/>
                <a:cs typeface="Consolas" panose="020B0609020204030204" pitchFamily="49" charset="0"/>
              </a:rPr>
              <a:t>gcc</a:t>
            </a:r>
            <a:r>
              <a:rPr lang="en-US" dirty="0">
                <a:solidFill>
                  <a:srgbClr val="0070C0"/>
                </a:solidFill>
                <a:latin typeface="Consolas" panose="020B0609020204030204" pitchFamily="49" charset="0"/>
                <a:cs typeface="Consolas" panose="020B0609020204030204" pitchFamily="49" charset="0"/>
              </a:rPr>
              <a:t> -c -</a:t>
            </a:r>
            <a:r>
              <a:rPr lang="en-US" dirty="0" err="1">
                <a:solidFill>
                  <a:srgbClr val="0070C0"/>
                </a:solidFill>
                <a:latin typeface="Consolas" panose="020B0609020204030204" pitchFamily="49" charset="0"/>
                <a:cs typeface="Consolas" panose="020B0609020204030204" pitchFamily="49" charset="0"/>
              </a:rPr>
              <a:t>Wa</a:t>
            </a:r>
            <a:r>
              <a:rPr lang="en-US" dirty="0">
                <a:solidFill>
                  <a:srgbClr val="0070C0"/>
                </a:solidFill>
                <a:latin typeface="Consolas" panose="020B0609020204030204" pitchFamily="49" charset="0"/>
                <a:cs typeface="Consolas" panose="020B0609020204030204" pitchFamily="49" charset="0"/>
              </a:rPr>
              <a:t>,-</a:t>
            </a:r>
            <a:r>
              <a:rPr lang="en-US" dirty="0" err="1">
                <a:solidFill>
                  <a:srgbClr val="0070C0"/>
                </a:solidFill>
                <a:latin typeface="Consolas" panose="020B0609020204030204" pitchFamily="49" charset="0"/>
                <a:cs typeface="Consolas" panose="020B0609020204030204" pitchFamily="49" charset="0"/>
              </a:rPr>
              <a:t>ahlns</a:t>
            </a:r>
            <a:r>
              <a:rPr lang="en-US" dirty="0">
                <a:solidFill>
                  <a:srgbClr val="0070C0"/>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space.S</a:t>
            </a:r>
            <a:endParaRPr lang="en-US" dirty="0">
              <a:solidFill>
                <a:srgbClr val="0070C0"/>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partial output is shown</a:t>
            </a:r>
          </a:p>
        </p:txBody>
      </p:sp>
      <p:sp>
        <p:nvSpPr>
          <p:cNvPr id="28" name="TextBox 27">
            <a:extLst>
              <a:ext uri="{FF2B5EF4-FFF2-40B4-BE49-F238E27FC236}">
                <a16:creationId xmlns:a16="http://schemas.microsoft.com/office/drawing/2014/main" id="{4ABDEE7A-BE67-FB10-8F7A-9EAC6ECBA39E}"/>
              </a:ext>
            </a:extLst>
          </p:cNvPr>
          <p:cNvSpPr txBox="1"/>
          <p:nvPr/>
        </p:nvSpPr>
        <p:spPr>
          <a:xfrm>
            <a:off x="10287000" y="1117155"/>
            <a:ext cx="1018227" cy="369332"/>
          </a:xfrm>
          <a:prstGeom prst="rect">
            <a:avLst/>
          </a:prstGeom>
          <a:noFill/>
        </p:spPr>
        <p:txBody>
          <a:bodyPr wrap="none" rtlCol="0">
            <a:spAutoFit/>
          </a:bodyPr>
          <a:lstStyle/>
          <a:p>
            <a:r>
              <a:rPr lang="en-US" dirty="0" err="1"/>
              <a:t>space.S</a:t>
            </a:r>
            <a:endParaRPr lang="en-US" dirty="0"/>
          </a:p>
        </p:txBody>
      </p:sp>
      <p:sp>
        <p:nvSpPr>
          <p:cNvPr id="30" name="TextBox 29">
            <a:extLst>
              <a:ext uri="{FF2B5EF4-FFF2-40B4-BE49-F238E27FC236}">
                <a16:creationId xmlns:a16="http://schemas.microsoft.com/office/drawing/2014/main" id="{31581B6C-0239-E3C8-185E-7DA06199ACA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 name="Frame 1">
            <a:extLst>
              <a:ext uri="{FF2B5EF4-FFF2-40B4-BE49-F238E27FC236}">
                <a16:creationId xmlns:a16="http://schemas.microsoft.com/office/drawing/2014/main" id="{106D5B4E-0006-7A33-689E-AF1A6009F305}"/>
              </a:ext>
            </a:extLst>
          </p:cNvPr>
          <p:cNvSpPr/>
          <p:nvPr/>
        </p:nvSpPr>
        <p:spPr>
          <a:xfrm>
            <a:off x="4379165" y="1558571"/>
            <a:ext cx="2263702" cy="42454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Bent Arrow 7">
            <a:extLst>
              <a:ext uri="{FF2B5EF4-FFF2-40B4-BE49-F238E27FC236}">
                <a16:creationId xmlns:a16="http://schemas.microsoft.com/office/drawing/2014/main" id="{2EB2EF3B-EFBF-42AE-2685-1D57AA3FD18A}"/>
              </a:ext>
            </a:extLst>
          </p:cNvPr>
          <p:cNvSpPr/>
          <p:nvPr/>
        </p:nvSpPr>
        <p:spPr>
          <a:xfrm rot="5400000" flipV="1">
            <a:off x="5797113" y="930818"/>
            <a:ext cx="212227" cy="260043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Bent Arrow 30">
            <a:extLst>
              <a:ext uri="{FF2B5EF4-FFF2-40B4-BE49-F238E27FC236}">
                <a16:creationId xmlns:a16="http://schemas.microsoft.com/office/drawing/2014/main" id="{508C1563-FDD9-2BA8-1EF6-64FF61AAC17F}"/>
              </a:ext>
            </a:extLst>
          </p:cNvPr>
          <p:cNvSpPr/>
          <p:nvPr/>
        </p:nvSpPr>
        <p:spPr>
          <a:xfrm rot="5400000" flipV="1">
            <a:off x="5871060" y="1642041"/>
            <a:ext cx="212227" cy="260043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Bent Arrow 31">
            <a:extLst>
              <a:ext uri="{FF2B5EF4-FFF2-40B4-BE49-F238E27FC236}">
                <a16:creationId xmlns:a16="http://schemas.microsoft.com/office/drawing/2014/main" id="{9F48EA9D-4812-45E1-EF8D-CDEFECA54795}"/>
              </a:ext>
            </a:extLst>
          </p:cNvPr>
          <p:cNvSpPr/>
          <p:nvPr/>
        </p:nvSpPr>
        <p:spPr>
          <a:xfrm flipV="1">
            <a:off x="10128047" y="1866928"/>
            <a:ext cx="158953" cy="2150657"/>
          </a:xfrm>
          <a:prstGeom prst="bentArrow">
            <a:avLst>
              <a:gd name="adj1" fmla="val 17048"/>
              <a:gd name="adj2" fmla="val 31627"/>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08513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2" grpId="0" animBg="1"/>
      <p:bldP spid="8" grpId="0" animBg="1"/>
      <p:bldP spid="31" grpId="0" animBg="1"/>
      <p:bldP spid="3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4A61F-C9B5-D64D-983D-48C171109F61}"/>
              </a:ext>
            </a:extLst>
          </p:cNvPr>
          <p:cNvSpPr>
            <a:spLocks noGrp="1"/>
          </p:cNvSpPr>
          <p:nvPr>
            <p:ph type="title"/>
          </p:nvPr>
        </p:nvSpPr>
        <p:spPr>
          <a:xfrm>
            <a:off x="498164" y="0"/>
            <a:ext cx="10515600" cy="477155"/>
          </a:xfrm>
        </p:spPr>
        <p:txBody>
          <a:bodyPr/>
          <a:lstStyle/>
          <a:p>
            <a:r>
              <a:rPr lang="en-US" dirty="0"/>
              <a:t>Function Header and Footer Assembler Directives</a:t>
            </a:r>
          </a:p>
        </p:txBody>
      </p:sp>
      <p:sp>
        <p:nvSpPr>
          <p:cNvPr id="3" name="Content Placeholder 2">
            <a:extLst>
              <a:ext uri="{FF2B5EF4-FFF2-40B4-BE49-F238E27FC236}">
                <a16:creationId xmlns:a16="http://schemas.microsoft.com/office/drawing/2014/main" id="{B4DC5C90-C73C-4D41-9383-BE1D54873C91}"/>
              </a:ext>
            </a:extLst>
          </p:cNvPr>
          <p:cNvSpPr>
            <a:spLocks noGrp="1"/>
          </p:cNvSpPr>
          <p:nvPr>
            <p:ph sz="quarter" idx="17"/>
          </p:nvPr>
        </p:nvSpPr>
        <p:spPr>
          <a:xfrm>
            <a:off x="367649" y="2499245"/>
            <a:ext cx="11560129" cy="4178943"/>
          </a:xfrm>
          <a:solidFill>
            <a:schemeClr val="accent4">
              <a:lumMod val="20000"/>
              <a:lumOff val="80000"/>
            </a:schemeClr>
          </a:solidFill>
          <a:ln>
            <a:solidFill>
              <a:srgbClr val="0070C0"/>
            </a:solidFill>
          </a:ln>
        </p:spPr>
        <p:txBody>
          <a:bodyPr/>
          <a:lstStyle/>
          <a:p>
            <a:pPr marL="0" indent="0">
              <a:lnSpc>
                <a:spcPct val="100000"/>
              </a:lnSpc>
              <a:buNone/>
            </a:pPr>
            <a:r>
              <a:rPr lang="en-US" sz="1600" b="1" dirty="0">
                <a:solidFill>
                  <a:srgbClr val="7030A0"/>
                </a:solidFill>
                <a:latin typeface="Courier New" panose="02070309020205020404" pitchFamily="49" charset="0"/>
                <a:cs typeface="Courier New" panose="02070309020205020404" pitchFamily="49" charset="0"/>
              </a:rPr>
              <a:t>.global </a:t>
            </a:r>
            <a:r>
              <a:rPr lang="en-US" sz="1600" b="1" dirty="0" err="1">
                <a:solidFill>
                  <a:srgbClr val="F3753F"/>
                </a:solidFill>
                <a:latin typeface="Courier New" panose="02070309020205020404" pitchFamily="49" charset="0"/>
                <a:cs typeface="Courier New" panose="02070309020205020404" pitchFamily="49" charset="0"/>
              </a:rPr>
              <a:t>function_name</a:t>
            </a:r>
            <a:endParaRPr lang="en-US" sz="1600" b="1" dirty="0">
              <a:solidFill>
                <a:srgbClr val="F3753F"/>
              </a:solidFill>
              <a:latin typeface="Courier New" panose="02070309020205020404" pitchFamily="49" charset="0"/>
              <a:cs typeface="Courier New" panose="02070309020205020404" pitchFamily="49" charset="0"/>
            </a:endParaRPr>
          </a:p>
          <a:p>
            <a:pPr lvl="1"/>
            <a:r>
              <a:rPr lang="en-US" sz="1600" dirty="0">
                <a:solidFill>
                  <a:schemeClr val="tx2"/>
                </a:solidFill>
                <a:cs typeface="Courier New" panose="02070309020205020404" pitchFamily="49" charset="0"/>
              </a:rPr>
              <a:t>Exports the function name to other files. </a:t>
            </a:r>
            <a:r>
              <a:rPr lang="en-US" sz="1600" b="1" u="sng" dirty="0">
                <a:solidFill>
                  <a:srgbClr val="0070C0"/>
                </a:solidFill>
                <a:cs typeface="Courier New" panose="02070309020205020404" pitchFamily="49" charset="0"/>
              </a:rPr>
              <a:t>Required</a:t>
            </a:r>
            <a:r>
              <a:rPr lang="en-US" sz="1600" b="1" dirty="0">
                <a:solidFill>
                  <a:srgbClr val="0070C0"/>
                </a:solidFill>
                <a:cs typeface="Courier New" panose="02070309020205020404" pitchFamily="49" charset="0"/>
              </a:rPr>
              <a:t> for main function, </a:t>
            </a:r>
            <a:r>
              <a:rPr lang="en-US" sz="1600" dirty="0">
                <a:solidFill>
                  <a:schemeClr val="tx2"/>
                </a:solidFill>
                <a:cs typeface="Courier New" panose="02070309020205020404" pitchFamily="49" charset="0"/>
              </a:rPr>
              <a:t>optional for others</a:t>
            </a:r>
          </a:p>
          <a:p>
            <a:pPr marL="0" indent="0">
              <a:lnSpc>
                <a:spcPct val="100000"/>
              </a:lnSpc>
              <a:buNone/>
            </a:pPr>
            <a:r>
              <a:rPr lang="en-US" sz="1600" b="1" dirty="0">
                <a:solidFill>
                  <a:srgbClr val="7030A0"/>
                </a:solidFill>
                <a:latin typeface="Courier New" panose="02070309020205020404" pitchFamily="49" charset="0"/>
                <a:cs typeface="Courier New" panose="02070309020205020404" pitchFamily="49" charset="0"/>
              </a:rPr>
              <a:t>.type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F37440"/>
                </a:solidFill>
                <a:latin typeface="Courier New" panose="02070309020205020404" pitchFamily="49" charset="0"/>
                <a:cs typeface="Courier New" panose="02070309020205020404" pitchFamily="49" charset="0"/>
              </a:rPr>
              <a:t>%function </a:t>
            </a:r>
            <a:endParaRPr lang="en-US" sz="1600" b="1" dirty="0">
              <a:latin typeface="Courier New" panose="02070309020205020404" pitchFamily="49" charset="0"/>
              <a:cs typeface="Courier New" panose="02070309020205020404" pitchFamily="49" charset="0"/>
            </a:endParaRPr>
          </a:p>
          <a:p>
            <a:pPr lvl="1"/>
            <a:r>
              <a:rPr lang="en-US" sz="1600" dirty="0"/>
              <a:t>The</a:t>
            </a:r>
            <a:r>
              <a:rPr lang="en-US" sz="1600" b="1" dirty="0">
                <a:solidFill>
                  <a:srgbClr val="7030A0"/>
                </a:solidFill>
                <a:latin typeface="Courier New" panose="02070309020205020404" pitchFamily="49" charset="0"/>
                <a:cs typeface="Courier New" panose="02070309020205020404" pitchFamily="49" charset="0"/>
              </a:rPr>
              <a:t> .type </a:t>
            </a:r>
            <a:r>
              <a:rPr lang="en-US" sz="1600" dirty="0"/>
              <a:t>directive sets the </a:t>
            </a:r>
            <a:r>
              <a:rPr lang="en-US" sz="1600" b="1" dirty="0">
                <a:solidFill>
                  <a:schemeClr val="accent1"/>
                </a:solidFill>
              </a:rPr>
              <a:t>type of a symbol/label name</a:t>
            </a:r>
          </a:p>
          <a:p>
            <a:pPr lvl="1"/>
            <a:r>
              <a:rPr lang="en-US" sz="1600" dirty="0"/>
              <a:t> </a:t>
            </a:r>
            <a:r>
              <a:rPr lang="en-US" sz="1600" b="1" dirty="0">
                <a:solidFill>
                  <a:srgbClr val="F37440"/>
                </a:solidFill>
                <a:latin typeface="Courier New" panose="02070309020205020404" pitchFamily="49" charset="0"/>
                <a:cs typeface="Courier New" panose="02070309020205020404" pitchFamily="49" charset="0"/>
              </a:rPr>
              <a:t>%function </a:t>
            </a:r>
            <a:r>
              <a:rPr lang="en-US" sz="1600" dirty="0">
                <a:cs typeface="Courier New" panose="02070309020205020404" pitchFamily="49" charset="0"/>
              </a:rPr>
              <a:t>specifies </a:t>
            </a:r>
            <a:r>
              <a:rPr lang="en-US" sz="1600" dirty="0"/>
              <a:t>that </a:t>
            </a:r>
            <a:r>
              <a:rPr lang="en-US" sz="1600" b="1" dirty="0">
                <a:solidFill>
                  <a:schemeClr val="accent3"/>
                </a:solidFill>
              </a:rPr>
              <a:t>name</a:t>
            </a:r>
            <a:r>
              <a:rPr lang="en-US" sz="1600" dirty="0"/>
              <a:t> is a function (name is the address of the first instruction)</a:t>
            </a:r>
          </a:p>
          <a:p>
            <a:pPr marL="0" indent="0">
              <a:lnSpc>
                <a:spcPct val="100000"/>
              </a:lnSpc>
              <a:buNone/>
            </a:pPr>
            <a:r>
              <a:rPr lang="en-US" sz="1600" b="1" dirty="0" err="1">
                <a:solidFill>
                  <a:srgbClr val="7030A0"/>
                </a:solidFill>
                <a:latin typeface="Courier New" panose="02070309020205020404" pitchFamily="49" charset="0"/>
                <a:cs typeface="Courier New" panose="02070309020205020404" pitchFamily="49" charset="0"/>
              </a:rPr>
              <a:t>equ</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FP_OFF</a:t>
            </a:r>
            <a:r>
              <a:rPr lang="en-US" sz="1600" b="1" dirty="0">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4</a:t>
            </a:r>
          </a:p>
          <a:p>
            <a:pPr lvl="1"/>
            <a:r>
              <a:rPr lang="en-US" sz="1600" dirty="0">
                <a:cs typeface="Courier New" panose="02070309020205020404" pitchFamily="49" charset="0"/>
              </a:rPr>
              <a:t>Used for basic stack frame setup; the number 4 will change – later slides</a:t>
            </a:r>
            <a:endParaRPr lang="en-US" sz="1600" dirty="0">
              <a:solidFill>
                <a:schemeClr val="accent1"/>
              </a:solidFill>
            </a:endParaRPr>
          </a:p>
          <a:p>
            <a:pPr marL="0" indent="0">
              <a:lnSpc>
                <a:spcPct val="100000"/>
              </a:lnSpc>
              <a:buNone/>
            </a:pPr>
            <a:r>
              <a:rPr lang="en-US" sz="1600" dirty="0"/>
              <a:t>.</a:t>
            </a:r>
            <a:r>
              <a:rPr lang="en-US" sz="1600" b="1" dirty="0">
                <a:solidFill>
                  <a:srgbClr val="7030A0"/>
                </a:solidFill>
                <a:latin typeface="Courier New" panose="02070309020205020404" pitchFamily="49" charset="0"/>
                <a:cs typeface="Courier New" panose="02070309020205020404" pitchFamily="49" charset="0"/>
              </a:rPr>
              <a:t>size</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bytes </a:t>
            </a:r>
          </a:p>
          <a:p>
            <a:pPr lvl="1"/>
            <a:r>
              <a:rPr lang="en-US" sz="1600" dirty="0">
                <a:cs typeface="Courier New" panose="02070309020205020404" pitchFamily="49" charset="0"/>
              </a:rPr>
              <a:t>The </a:t>
            </a:r>
            <a:r>
              <a:rPr lang="en-US" sz="1600" b="1" dirty="0">
                <a:solidFill>
                  <a:srgbClr val="7030A0"/>
                </a:solidFill>
                <a:latin typeface="Courier New" panose="02070309020205020404" pitchFamily="49" charset="0"/>
                <a:cs typeface="Courier New" panose="02070309020205020404" pitchFamily="49" charset="0"/>
              </a:rPr>
              <a:t>.size </a:t>
            </a:r>
            <a:r>
              <a:rPr lang="en-US" sz="1600" dirty="0"/>
              <a:t>directive is used to </a:t>
            </a:r>
            <a:r>
              <a:rPr lang="en-US" sz="1600" dirty="0">
                <a:solidFill>
                  <a:schemeClr val="accent1"/>
                </a:solidFill>
              </a:rPr>
              <a:t>set the size associated with a symbol</a:t>
            </a:r>
          </a:p>
          <a:p>
            <a:pPr lvl="1"/>
            <a:r>
              <a:rPr lang="en-US" sz="1600" dirty="0"/>
              <a:t>Used by the linker to exclude unneeded code and/or data when creating an executable file</a:t>
            </a:r>
          </a:p>
          <a:p>
            <a:pPr lvl="1"/>
            <a:r>
              <a:rPr lang="en-US" sz="1600" dirty="0"/>
              <a:t>It is also used by the </a:t>
            </a:r>
            <a:r>
              <a:rPr lang="en-US" sz="1600" b="1" dirty="0"/>
              <a:t>debugger</a:t>
            </a:r>
            <a:r>
              <a:rPr lang="en-US" sz="1600" dirty="0"/>
              <a:t> </a:t>
            </a:r>
            <a:r>
              <a:rPr lang="en-US" sz="1600" dirty="0" err="1"/>
              <a:t>gdb</a:t>
            </a:r>
            <a:endParaRPr lang="en-US" sz="1600" dirty="0"/>
          </a:p>
          <a:p>
            <a:pPr lvl="1"/>
            <a:r>
              <a:rPr lang="en-US" sz="1600" b="1" dirty="0">
                <a:solidFill>
                  <a:srgbClr val="F3753F"/>
                </a:solidFill>
                <a:latin typeface="Courier New" panose="02070309020205020404" pitchFamily="49" charset="0"/>
                <a:cs typeface="Courier New" panose="02070309020205020404" pitchFamily="49" charset="0"/>
              </a:rPr>
              <a:t>bytes</a:t>
            </a:r>
            <a:r>
              <a:rPr lang="en-US" sz="1600" b="1" dirty="0">
                <a:solidFill>
                  <a:schemeClr val="accent1"/>
                </a:solidFill>
              </a:rPr>
              <a:t> is best calculated as an expression: (period is the current address in a memory segment)</a:t>
            </a:r>
          </a:p>
          <a:p>
            <a:pPr marL="354012" lvl="1" indent="0">
              <a:buNone/>
            </a:pPr>
            <a:r>
              <a:rPr lang="en-US" sz="1600" dirty="0"/>
              <a:t>	.</a:t>
            </a:r>
            <a:r>
              <a:rPr lang="en-US" sz="1600" b="1" dirty="0">
                <a:solidFill>
                  <a:srgbClr val="7030A0"/>
                </a:solidFill>
                <a:latin typeface="Courier New" panose="02070309020205020404" pitchFamily="49" charset="0"/>
                <a:cs typeface="Courier New" panose="02070309020205020404" pitchFamily="49" charset="0"/>
              </a:rPr>
              <a:t>size</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 – name)</a:t>
            </a:r>
            <a:endParaRPr lang="en-US" sz="1600" dirty="0"/>
          </a:p>
        </p:txBody>
      </p:sp>
      <p:sp>
        <p:nvSpPr>
          <p:cNvPr id="8" name="Rounded Rectangle 7">
            <a:extLst>
              <a:ext uri="{FF2B5EF4-FFF2-40B4-BE49-F238E27FC236}">
                <a16:creationId xmlns:a16="http://schemas.microsoft.com/office/drawing/2014/main" id="{FF8F8AFA-BDEF-694B-BD87-73A4B5F74428}"/>
              </a:ext>
            </a:extLst>
          </p:cNvPr>
          <p:cNvSpPr/>
          <p:nvPr/>
        </p:nvSpPr>
        <p:spPr bwMode="auto">
          <a:xfrm>
            <a:off x="3394410" y="372434"/>
            <a:ext cx="8533368" cy="237529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.text</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global</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 make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global for linking</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type</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%function </a:t>
            </a:r>
            <a:r>
              <a:rPr lang="en-US" sz="1600" b="1" dirty="0">
                <a:solidFill>
                  <a:srgbClr val="0070C0"/>
                </a:solidFill>
                <a:latin typeface="Courier New" panose="02070309020205020404" pitchFamily="49" charset="0"/>
                <a:cs typeface="Courier New" panose="02070309020205020404" pitchFamily="49" charset="0"/>
              </a:rPr>
              <a:t>// define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to be a function</a:t>
            </a:r>
          </a:p>
          <a:p>
            <a:r>
              <a:rPr lang="en-US" sz="1600" b="1" dirty="0">
                <a:solidFill>
                  <a:srgbClr val="0070C0"/>
                </a:solidFill>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a:t>
            </a:r>
            <a:r>
              <a:rPr lang="en-US" sz="1600" b="1" dirty="0" err="1">
                <a:solidFill>
                  <a:srgbClr val="7030A0"/>
                </a:solidFill>
                <a:latin typeface="Courier New" panose="02070309020205020404" pitchFamily="49" charset="0"/>
                <a:cs typeface="Courier New" panose="02070309020205020404" pitchFamily="49" charset="0"/>
              </a:rPr>
              <a:t>equ</a:t>
            </a:r>
            <a:r>
              <a:rPr lang="en-US" sz="1600" b="1" dirty="0">
                <a:latin typeface="Courier New" panose="02070309020205020404" pitchFamily="49" charset="0"/>
                <a:cs typeface="Courier New" panose="02070309020205020404" pitchFamily="49" charset="0"/>
              </a:rPr>
              <a:t>    </a:t>
            </a:r>
            <a:r>
              <a:rPr lang="en-US" sz="1600" b="1" dirty="0">
                <a:solidFill>
                  <a:schemeClr val="accent5"/>
                </a:solidFill>
                <a:latin typeface="Courier New" panose="02070309020205020404" pitchFamily="49" charset="0"/>
                <a:cs typeface="Courier New" panose="02070309020205020404" pitchFamily="49" charset="0"/>
              </a:rPr>
              <a:t>FP_OFF</a:t>
            </a:r>
            <a:r>
              <a:rPr lang="en-US" sz="1600" b="1" dirty="0">
                <a:latin typeface="Courier New" panose="02070309020205020404" pitchFamily="49" charset="0"/>
                <a:cs typeface="Courier New" panose="02070309020205020404" pitchFamily="49" charset="0"/>
              </a:rPr>
              <a:t>,  4        // </a:t>
            </a:r>
            <a:r>
              <a:rPr lang="en-US" sz="1600" b="1" dirty="0" err="1">
                <a:latin typeface="Courier New" panose="02070309020205020404" pitchFamily="49" charset="0"/>
                <a:cs typeface="Courier New" panose="02070309020205020404" pitchFamily="49" charset="0"/>
              </a:rPr>
              <a:t>fp</a:t>
            </a:r>
            <a:r>
              <a:rPr lang="en-US" sz="1600" b="1" dirty="0">
                <a:latin typeface="Courier New" panose="02070309020205020404" pitchFamily="49" charset="0"/>
                <a:cs typeface="Courier New" panose="02070309020205020404" pitchFamily="49" charset="0"/>
              </a:rPr>
              <a:t> offset in main stack frame</a:t>
            </a:r>
            <a:endParaRPr lang="en-US" sz="1600" b="1" dirty="0">
              <a:solidFill>
                <a:srgbClr val="0070C0"/>
              </a:solidFill>
              <a:latin typeface="Courier New" panose="02070309020205020404" pitchFamily="49" charset="0"/>
              <a:cs typeface="Courier New" panose="02070309020205020404" pitchFamily="49" charset="0"/>
            </a:endParaRPr>
          </a:p>
          <a:p>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latin typeface="Courier New" panose="02070309020205020404" pitchFamily="49" charset="0"/>
                <a:cs typeface="Courier New" panose="02070309020205020404" pitchFamily="49" charset="0"/>
              </a:rPr>
              <a:t>:</a:t>
            </a:r>
          </a:p>
          <a:p>
            <a:r>
              <a:rPr lang="en-US" sz="1600" b="1" dirty="0">
                <a:solidFill>
                  <a:srgbClr val="00B050"/>
                </a:solidFill>
                <a:latin typeface="Courier New" panose="02070309020205020404" pitchFamily="49" charset="0"/>
                <a:cs typeface="Courier New" panose="02070309020205020404" pitchFamily="49" charset="0"/>
              </a:rPr>
              <a:t>	  // function prologue, stack frame setup</a:t>
            </a:r>
          </a:p>
          <a:p>
            <a:pPr lvl="2"/>
            <a:r>
              <a:rPr lang="en-US" sz="1600" b="1" dirty="0">
                <a:solidFill>
                  <a:srgbClr val="00B050"/>
                </a:solidFill>
                <a:latin typeface="Courier New" panose="02070309020205020404" pitchFamily="49" charset="0"/>
                <a:cs typeface="Courier New" panose="02070309020205020404" pitchFamily="49" charset="0"/>
              </a:rPr>
              <a:t>  // your code</a:t>
            </a:r>
          </a:p>
          <a:p>
            <a:r>
              <a:rPr lang="en-US" sz="1600" b="1" dirty="0">
                <a:solidFill>
                  <a:srgbClr val="00B050"/>
                </a:solidFill>
                <a:latin typeface="Courier New" panose="02070309020205020404" pitchFamily="49" charset="0"/>
                <a:cs typeface="Courier New" panose="02070309020205020404" pitchFamily="49" charset="0"/>
              </a:rPr>
              <a:t>	  // function epilogue, stack frame teardown</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size</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 –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a:t>
            </a:r>
          </a:p>
        </p:txBody>
      </p:sp>
      <p:grpSp>
        <p:nvGrpSpPr>
          <p:cNvPr id="9" name="Group 8">
            <a:extLst>
              <a:ext uri="{FF2B5EF4-FFF2-40B4-BE49-F238E27FC236}">
                <a16:creationId xmlns:a16="http://schemas.microsoft.com/office/drawing/2014/main" id="{13BC91EA-B772-6D48-B0CC-2E3C2079EAA0}"/>
              </a:ext>
            </a:extLst>
          </p:cNvPr>
          <p:cNvGrpSpPr/>
          <p:nvPr/>
        </p:nvGrpSpPr>
        <p:grpSpPr>
          <a:xfrm>
            <a:off x="211581" y="791956"/>
            <a:ext cx="3310662" cy="1477328"/>
            <a:chOff x="85557" y="5029693"/>
            <a:chExt cx="3310662" cy="1477328"/>
          </a:xfrm>
        </p:grpSpPr>
        <p:sp>
          <p:nvSpPr>
            <p:cNvPr id="10" name="TextBox 9">
              <a:extLst>
                <a:ext uri="{FF2B5EF4-FFF2-40B4-BE49-F238E27FC236}">
                  <a16:creationId xmlns:a16="http://schemas.microsoft.com/office/drawing/2014/main" id="{140208B7-DC86-754C-965F-66550A19A31B}"/>
                </a:ext>
              </a:extLst>
            </p:cNvPr>
            <p:cNvSpPr txBox="1"/>
            <p:nvPr/>
          </p:nvSpPr>
          <p:spPr>
            <a:xfrm>
              <a:off x="85557" y="5029693"/>
              <a:ext cx="2842679" cy="1477328"/>
            </a:xfrm>
            <a:prstGeom prst="rect">
              <a:avLst/>
            </a:prstGeom>
            <a:noFill/>
            <a:ln w="34925">
              <a:solidFill>
                <a:schemeClr val="accent1"/>
              </a:solidFill>
            </a:ln>
          </p:spPr>
          <p:txBody>
            <a:bodyPr wrap="square" rtlCol="0">
              <a:spAutoFit/>
            </a:bodyPr>
            <a:lstStyle/>
            <a:p>
              <a:pPr algn="r"/>
              <a:r>
                <a:rPr lang="en-US" b="1" dirty="0">
                  <a:solidFill>
                    <a:srgbClr val="F3753F"/>
                  </a:solidFill>
                </a:rPr>
                <a:t>function entry point</a:t>
              </a:r>
            </a:p>
            <a:p>
              <a:pPr algn="r"/>
              <a:r>
                <a:rPr lang="en-US" dirty="0"/>
                <a:t>address of the first instruction in the function</a:t>
              </a:r>
            </a:p>
            <a:p>
              <a:pPr algn="r"/>
              <a:r>
                <a:rPr lang="en-US" b="1" dirty="0">
                  <a:solidFill>
                    <a:srgbClr val="FF0000"/>
                  </a:solidFill>
                </a:rPr>
                <a:t>Must not be a local label (does not start with .L) </a:t>
              </a:r>
            </a:p>
          </p:txBody>
        </p:sp>
        <p:sp>
          <p:nvSpPr>
            <p:cNvPr id="11" name="Right Arrow 10">
              <a:extLst>
                <a:ext uri="{FF2B5EF4-FFF2-40B4-BE49-F238E27FC236}">
                  <a16:creationId xmlns:a16="http://schemas.microsoft.com/office/drawing/2014/main" id="{D1A62B22-F901-3145-8775-F356A32F6FB7}"/>
                </a:ext>
              </a:extLst>
            </p:cNvPr>
            <p:cNvSpPr/>
            <p:nvPr/>
          </p:nvSpPr>
          <p:spPr>
            <a:xfrm>
              <a:off x="2928236" y="5665872"/>
              <a:ext cx="467983" cy="1442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Left Brace 11">
            <a:extLst>
              <a:ext uri="{FF2B5EF4-FFF2-40B4-BE49-F238E27FC236}">
                <a16:creationId xmlns:a16="http://schemas.microsoft.com/office/drawing/2014/main" id="{7BAA202C-037E-6B4D-836F-69520C079EEE}"/>
              </a:ext>
            </a:extLst>
          </p:cNvPr>
          <p:cNvSpPr/>
          <p:nvPr/>
        </p:nvSpPr>
        <p:spPr>
          <a:xfrm>
            <a:off x="4276909" y="716577"/>
            <a:ext cx="448301" cy="765416"/>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367A0FB-C41C-0245-B62C-5001CB6ADCED}"/>
              </a:ext>
            </a:extLst>
          </p:cNvPr>
          <p:cNvSpPr/>
          <p:nvPr/>
        </p:nvSpPr>
        <p:spPr>
          <a:xfrm>
            <a:off x="3522243" y="837675"/>
            <a:ext cx="978816" cy="523220"/>
          </a:xfrm>
          <a:prstGeom prst="rect">
            <a:avLst/>
          </a:prstGeom>
        </p:spPr>
        <p:txBody>
          <a:bodyPr wrap="square">
            <a:spAutoFit/>
          </a:bodyPr>
          <a:lstStyle/>
          <a:p>
            <a:pPr algn="r"/>
            <a:r>
              <a:rPr lang="en-US" sz="1400" b="1" dirty="0">
                <a:solidFill>
                  <a:srgbClr val="0070C0"/>
                </a:solidFill>
              </a:rPr>
              <a:t>Function Header</a:t>
            </a:r>
          </a:p>
        </p:txBody>
      </p:sp>
      <p:sp>
        <p:nvSpPr>
          <p:cNvPr id="14" name="Left Brace 13">
            <a:extLst>
              <a:ext uri="{FF2B5EF4-FFF2-40B4-BE49-F238E27FC236}">
                <a16:creationId xmlns:a16="http://schemas.microsoft.com/office/drawing/2014/main" id="{F6A6AB6A-A4CE-D44E-AACE-B0575E5A7F6C}"/>
              </a:ext>
            </a:extLst>
          </p:cNvPr>
          <p:cNvSpPr/>
          <p:nvPr/>
        </p:nvSpPr>
        <p:spPr>
          <a:xfrm>
            <a:off x="4276908" y="2399257"/>
            <a:ext cx="448301" cy="286453"/>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0B082EE-7E75-F644-8DB8-4EC69C62BDD9}"/>
              </a:ext>
            </a:extLst>
          </p:cNvPr>
          <p:cNvSpPr/>
          <p:nvPr/>
        </p:nvSpPr>
        <p:spPr>
          <a:xfrm>
            <a:off x="3372571" y="2264345"/>
            <a:ext cx="978816" cy="523220"/>
          </a:xfrm>
          <a:prstGeom prst="rect">
            <a:avLst/>
          </a:prstGeom>
        </p:spPr>
        <p:txBody>
          <a:bodyPr wrap="square">
            <a:spAutoFit/>
          </a:bodyPr>
          <a:lstStyle/>
          <a:p>
            <a:pPr algn="r"/>
            <a:r>
              <a:rPr lang="en-US" sz="1400" b="1" dirty="0">
                <a:solidFill>
                  <a:srgbClr val="0070C0"/>
                </a:solidFill>
              </a:rPr>
              <a:t>Function Footer</a:t>
            </a:r>
          </a:p>
        </p:txBody>
      </p:sp>
      <p:sp>
        <p:nvSpPr>
          <p:cNvPr id="16" name="TextBox 15">
            <a:extLst>
              <a:ext uri="{FF2B5EF4-FFF2-40B4-BE49-F238E27FC236}">
                <a16:creationId xmlns:a16="http://schemas.microsoft.com/office/drawing/2014/main" id="{8A903F26-9C3A-9A46-8CD0-4D05EE01B693}"/>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812129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4A61F-C9B5-D64D-983D-48C171109F61}"/>
              </a:ext>
            </a:extLst>
          </p:cNvPr>
          <p:cNvSpPr>
            <a:spLocks noGrp="1"/>
          </p:cNvSpPr>
          <p:nvPr>
            <p:ph type="title"/>
          </p:nvPr>
        </p:nvSpPr>
        <p:spPr>
          <a:xfrm>
            <a:off x="300218" y="271272"/>
            <a:ext cx="11429614" cy="477155"/>
          </a:xfrm>
        </p:spPr>
        <p:txBody>
          <a:bodyPr/>
          <a:lstStyle/>
          <a:p>
            <a:r>
              <a:rPr lang="en-US" dirty="0"/>
              <a:t>Function Template</a:t>
            </a:r>
          </a:p>
        </p:txBody>
      </p:sp>
      <p:sp>
        <p:nvSpPr>
          <p:cNvPr id="8" name="Rounded Rectangle 7">
            <a:extLst>
              <a:ext uri="{FF2B5EF4-FFF2-40B4-BE49-F238E27FC236}">
                <a16:creationId xmlns:a16="http://schemas.microsoft.com/office/drawing/2014/main" id="{FF8F8AFA-BDEF-694B-BD87-73A4B5F74428}"/>
              </a:ext>
            </a:extLst>
          </p:cNvPr>
          <p:cNvSpPr/>
          <p:nvPr/>
        </p:nvSpPr>
        <p:spPr bwMode="auto">
          <a:xfrm>
            <a:off x="2405513" y="874847"/>
            <a:ext cx="9324319" cy="551068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b="1" dirty="0">
                <a:latin typeface="Consolas" panose="020B0609020204030204" pitchFamily="49" charset="0"/>
                <a:cs typeface="Consolas" panose="020B0609020204030204" pitchFamily="49" charset="0"/>
              </a:rPr>
              <a:t>	 </a:t>
            </a:r>
            <a:r>
              <a:rPr lang="en-US" b="1" dirty="0">
                <a:solidFill>
                  <a:srgbClr val="F3753F"/>
                </a:solidFill>
                <a:latin typeface="Consolas" panose="020B0609020204030204" pitchFamily="49" charset="0"/>
                <a:cs typeface="Consolas" panose="020B0609020204030204" pitchFamily="49" charset="0"/>
              </a:rPr>
              <a:t>.text			      // start of the text segment</a:t>
            </a:r>
          </a:p>
          <a:p>
            <a:endParaRPr lang="en-US" b="1" dirty="0">
              <a:solidFill>
                <a:srgbClr val="F3753F"/>
              </a:solidFill>
              <a:latin typeface="Consolas" panose="020B0609020204030204" pitchFamily="49" charset="0"/>
              <a:cs typeface="Consolas" panose="020B0609020204030204" pitchFamily="49" charset="0"/>
            </a:endParaRPr>
          </a:p>
          <a:p>
            <a:r>
              <a:rPr lang="en-US" b="1" dirty="0">
                <a:latin typeface="Consolas" panose="020B0609020204030204" pitchFamily="49" charset="0"/>
                <a:cs typeface="Consolas" panose="020B0609020204030204" pitchFamily="49" charset="0"/>
              </a:rPr>
              <a:t>	 .</a:t>
            </a:r>
            <a:r>
              <a:rPr lang="en-US" b="1" dirty="0">
                <a:solidFill>
                  <a:srgbClr val="7030A0"/>
                </a:solidFill>
                <a:latin typeface="Consolas" panose="020B0609020204030204" pitchFamily="49" charset="0"/>
                <a:cs typeface="Consolas" panose="020B0609020204030204" pitchFamily="49" charset="0"/>
              </a:rPr>
              <a:t>global</a:t>
            </a:r>
            <a:r>
              <a:rPr lang="en-US" b="1" dirty="0">
                <a:solidFill>
                  <a:srgbClr val="0070C0"/>
                </a:solidFill>
                <a:latin typeface="Consolas" panose="020B0609020204030204" pitchFamily="49" charset="0"/>
                <a:cs typeface="Consolas" panose="020B0609020204030204" pitchFamily="49" charset="0"/>
              </a:rPr>
              <a:t> </a:t>
            </a:r>
            <a:r>
              <a:rPr lang="en-US" b="1" dirty="0" err="1">
                <a:solidFill>
                  <a:schemeClr val="accent5"/>
                </a:solidFill>
                <a:latin typeface="Consolas" panose="020B0609020204030204" pitchFamily="49" charset="0"/>
                <a:cs typeface="Consolas" panose="020B0609020204030204" pitchFamily="49" charset="0"/>
              </a:rPr>
              <a:t>myfunc</a:t>
            </a:r>
            <a:r>
              <a:rPr lang="en-US" b="1" dirty="0">
                <a:solidFill>
                  <a:srgbClr val="0070C0"/>
                </a:solidFill>
                <a:latin typeface="Consolas" panose="020B0609020204030204" pitchFamily="49" charset="0"/>
                <a:cs typeface="Consolas" panose="020B0609020204030204" pitchFamily="49" charset="0"/>
              </a:rPr>
              <a:t>            // make </a:t>
            </a:r>
            <a:r>
              <a:rPr lang="en-US" b="1" dirty="0" err="1">
                <a:solidFill>
                  <a:srgbClr val="0070C0"/>
                </a:solidFill>
                <a:latin typeface="Consolas" panose="020B0609020204030204" pitchFamily="49" charset="0"/>
                <a:cs typeface="Consolas" panose="020B0609020204030204" pitchFamily="49" charset="0"/>
              </a:rPr>
              <a:t>myfunc</a:t>
            </a:r>
            <a:r>
              <a:rPr lang="en-US" b="1" dirty="0">
                <a:solidFill>
                  <a:srgbClr val="0070C0"/>
                </a:solidFill>
                <a:latin typeface="Consolas" panose="020B0609020204030204" pitchFamily="49" charset="0"/>
                <a:cs typeface="Consolas" panose="020B0609020204030204" pitchFamily="49" charset="0"/>
              </a:rPr>
              <a:t> global for linking</a:t>
            </a:r>
          </a:p>
          <a:p>
            <a:r>
              <a:rPr lang="en-US" b="1" dirty="0">
                <a:latin typeface="Consolas" panose="020B0609020204030204" pitchFamily="49" charset="0"/>
                <a:cs typeface="Consolas" panose="020B0609020204030204" pitchFamily="49" charset="0"/>
              </a:rPr>
              <a:t>	 .</a:t>
            </a:r>
            <a:r>
              <a:rPr lang="en-US" b="1" dirty="0">
                <a:solidFill>
                  <a:srgbClr val="7030A0"/>
                </a:solidFill>
                <a:latin typeface="Consolas" panose="020B0609020204030204" pitchFamily="49" charset="0"/>
                <a:cs typeface="Consolas" panose="020B0609020204030204" pitchFamily="49" charset="0"/>
              </a:rPr>
              <a:t>type</a:t>
            </a:r>
            <a:r>
              <a:rPr lang="en-US" b="1" dirty="0">
                <a:solidFill>
                  <a:srgbClr val="0070C0"/>
                </a:solidFill>
                <a:latin typeface="Consolas" panose="020B0609020204030204" pitchFamily="49" charset="0"/>
                <a:cs typeface="Consolas" panose="020B0609020204030204" pitchFamily="49" charset="0"/>
              </a:rPr>
              <a:t>   </a:t>
            </a:r>
            <a:r>
              <a:rPr lang="en-US" b="1" dirty="0" err="1">
                <a:solidFill>
                  <a:schemeClr val="accent5"/>
                </a:solidFill>
                <a:latin typeface="Consolas" panose="020B0609020204030204" pitchFamily="49" charset="0"/>
                <a:cs typeface="Consolas" panose="020B0609020204030204" pitchFamily="49" charset="0"/>
              </a:rPr>
              <a:t>myfunc</a:t>
            </a:r>
            <a:r>
              <a:rPr lang="en-US" b="1" dirty="0">
                <a:solidFill>
                  <a:srgbClr val="0070C0"/>
                </a:solidFill>
                <a:latin typeface="Consolas" panose="020B0609020204030204" pitchFamily="49" charset="0"/>
                <a:cs typeface="Consolas" panose="020B0609020204030204" pitchFamily="49" charset="0"/>
              </a:rPr>
              <a:t>, </a:t>
            </a:r>
            <a:r>
              <a:rPr lang="en-US" b="1" dirty="0">
                <a:solidFill>
                  <a:srgbClr val="F3753F"/>
                </a:solidFill>
                <a:latin typeface="Consolas" panose="020B0609020204030204" pitchFamily="49" charset="0"/>
                <a:cs typeface="Consolas" panose="020B0609020204030204" pitchFamily="49" charset="0"/>
              </a:rPr>
              <a:t>%function </a:t>
            </a:r>
            <a:r>
              <a:rPr lang="en-US" b="1" dirty="0">
                <a:solidFill>
                  <a:srgbClr val="0070C0"/>
                </a:solidFill>
                <a:latin typeface="Consolas" panose="020B0609020204030204" pitchFamily="49" charset="0"/>
                <a:cs typeface="Consolas" panose="020B0609020204030204" pitchFamily="49" charset="0"/>
              </a:rPr>
              <a:t>// define </a:t>
            </a:r>
            <a:r>
              <a:rPr lang="en-US" b="1" dirty="0" err="1">
                <a:solidFill>
                  <a:srgbClr val="0070C0"/>
                </a:solidFill>
                <a:latin typeface="Consolas" panose="020B0609020204030204" pitchFamily="49" charset="0"/>
                <a:cs typeface="Consolas" panose="020B0609020204030204" pitchFamily="49" charset="0"/>
              </a:rPr>
              <a:t>myfunc</a:t>
            </a:r>
            <a:r>
              <a:rPr lang="en-US" b="1" dirty="0">
                <a:solidFill>
                  <a:srgbClr val="0070C0"/>
                </a:solidFill>
                <a:latin typeface="Consolas" panose="020B0609020204030204" pitchFamily="49" charset="0"/>
                <a:cs typeface="Consolas" panose="020B0609020204030204" pitchFamily="49" charset="0"/>
              </a:rPr>
              <a:t> to be a function</a:t>
            </a:r>
          </a:p>
          <a:p>
            <a:r>
              <a:rPr lang="en-US" b="1" dirty="0">
                <a:solidFill>
                  <a:srgbClr val="0070C0"/>
                </a:solidFill>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 .</a:t>
            </a:r>
            <a:r>
              <a:rPr lang="en-US" b="1" dirty="0" err="1">
                <a:solidFill>
                  <a:srgbClr val="7030A0"/>
                </a:solidFill>
                <a:latin typeface="Consolas" panose="020B0609020204030204" pitchFamily="49" charset="0"/>
                <a:cs typeface="Consolas" panose="020B0609020204030204" pitchFamily="49" charset="0"/>
              </a:rPr>
              <a:t>equ</a:t>
            </a:r>
            <a:r>
              <a:rPr lang="en-US" b="1" dirty="0">
                <a:latin typeface="Consolas" panose="020B0609020204030204" pitchFamily="49" charset="0"/>
                <a:cs typeface="Consolas" panose="020B0609020204030204" pitchFamily="49" charset="0"/>
              </a:rPr>
              <a:t>    </a:t>
            </a:r>
            <a:r>
              <a:rPr lang="en-US" b="1" dirty="0">
                <a:solidFill>
                  <a:schemeClr val="accent5"/>
                </a:solidFill>
                <a:latin typeface="Consolas" panose="020B0609020204030204" pitchFamily="49" charset="0"/>
                <a:cs typeface="Consolas" panose="020B0609020204030204" pitchFamily="49" charset="0"/>
              </a:rPr>
              <a:t>FP_OFF</a:t>
            </a:r>
            <a:r>
              <a:rPr lang="en-US" b="1" dirty="0">
                <a:latin typeface="Consolas" panose="020B0609020204030204" pitchFamily="49" charset="0"/>
                <a:cs typeface="Consolas" panose="020B0609020204030204" pitchFamily="49" charset="0"/>
              </a:rPr>
              <a:t>,  4        // </a:t>
            </a:r>
            <a:r>
              <a:rPr lang="en-US" b="1" dirty="0" err="1">
                <a:latin typeface="Consolas" panose="020B0609020204030204" pitchFamily="49" charset="0"/>
                <a:cs typeface="Consolas" panose="020B0609020204030204" pitchFamily="49" charset="0"/>
              </a:rPr>
              <a:t>fp</a:t>
            </a:r>
            <a:r>
              <a:rPr lang="en-US" b="1" dirty="0">
                <a:latin typeface="Consolas" panose="020B0609020204030204" pitchFamily="49" charset="0"/>
                <a:cs typeface="Consolas" panose="020B0609020204030204" pitchFamily="49" charset="0"/>
              </a:rPr>
              <a:t> offset in main stack frame</a:t>
            </a:r>
            <a:endParaRPr lang="en-US" b="1" dirty="0">
              <a:solidFill>
                <a:srgbClr val="0070C0"/>
              </a:solidFill>
              <a:latin typeface="Consolas" panose="020B0609020204030204" pitchFamily="49" charset="0"/>
              <a:cs typeface="Consolas" panose="020B0609020204030204" pitchFamily="49" charset="0"/>
            </a:endParaRPr>
          </a:p>
          <a:p>
            <a:endParaRPr lang="en-US" b="1" dirty="0">
              <a:solidFill>
                <a:srgbClr val="0070C0"/>
              </a:solidFill>
              <a:latin typeface="Consolas" panose="020B0609020204030204" pitchFamily="49" charset="0"/>
              <a:cs typeface="Consolas" panose="020B0609020204030204" pitchFamily="49" charset="0"/>
            </a:endParaRPr>
          </a:p>
          <a:p>
            <a:r>
              <a:rPr lang="en-US" b="1" dirty="0" err="1">
                <a:solidFill>
                  <a:srgbClr val="0070C0"/>
                </a:solidFill>
                <a:latin typeface="Consolas" panose="020B0609020204030204" pitchFamily="49" charset="0"/>
                <a:cs typeface="Consolas" panose="020B0609020204030204" pitchFamily="49" charset="0"/>
              </a:rPr>
              <a:t>myfunc</a:t>
            </a:r>
            <a:r>
              <a:rPr lang="en-US" b="1" dirty="0">
                <a:latin typeface="Consolas" panose="020B0609020204030204" pitchFamily="49" charset="0"/>
                <a:cs typeface="Consolas" panose="020B0609020204030204" pitchFamily="49" charset="0"/>
              </a:rPr>
              <a:t>:</a:t>
            </a:r>
          </a:p>
          <a:p>
            <a:endParaRPr lang="en-US" b="1" dirty="0">
              <a:solidFill>
                <a:srgbClr val="00B050"/>
              </a:solidFill>
              <a:latin typeface="Consolas" panose="020B0609020204030204" pitchFamily="49" charset="0"/>
              <a:cs typeface="Consolas" panose="020B0609020204030204" pitchFamily="49" charset="0"/>
            </a:endParaRPr>
          </a:p>
          <a:p>
            <a:r>
              <a:rPr lang="en-US" dirty="0">
                <a:solidFill>
                  <a:srgbClr val="000000"/>
                </a:solidFill>
                <a:effectLst/>
                <a:latin typeface="Consolas" panose="020B0609020204030204" pitchFamily="49" charset="0"/>
                <a:cs typeface="Consolas" panose="020B0609020204030204" pitchFamily="49" charset="0"/>
              </a:rPr>
              <a:t>    push    {</a:t>
            </a:r>
            <a:r>
              <a:rPr lang="en-US" dirty="0" err="1">
                <a:solidFill>
                  <a:srgbClr val="000000"/>
                </a:solidFill>
                <a:effectLst/>
                <a:latin typeface="Consolas" panose="020B0609020204030204" pitchFamily="49" charset="0"/>
                <a:cs typeface="Consolas" panose="020B0609020204030204" pitchFamily="49" charset="0"/>
              </a:rPr>
              <a:t>fp</a:t>
            </a:r>
            <a:r>
              <a:rPr lang="en-US" dirty="0">
                <a:solidFill>
                  <a:srgbClr val="000000"/>
                </a:solidFill>
                <a:effectLst/>
                <a:latin typeface="Consolas" panose="020B0609020204030204" pitchFamily="49" charset="0"/>
                <a:cs typeface="Consolas" panose="020B0609020204030204" pitchFamily="49" charset="0"/>
              </a:rPr>
              <a:t>, </a:t>
            </a:r>
            <a:r>
              <a:rPr lang="en-US" dirty="0" err="1">
                <a:solidFill>
                  <a:srgbClr val="000000"/>
                </a:solidFill>
                <a:effectLst/>
                <a:latin typeface="Consolas" panose="020B0609020204030204" pitchFamily="49" charset="0"/>
                <a:cs typeface="Consolas" panose="020B0609020204030204" pitchFamily="49" charset="0"/>
              </a:rPr>
              <a:t>lr</a:t>
            </a:r>
            <a:r>
              <a:rPr lang="en-US" dirty="0">
                <a:solidFill>
                  <a:srgbClr val="000000"/>
                </a:solidFill>
                <a:effectLst/>
                <a:latin typeface="Consolas" panose="020B0609020204030204" pitchFamily="49" charset="0"/>
                <a:cs typeface="Consolas" panose="020B0609020204030204" pitchFamily="49" charset="0"/>
              </a:rPr>
              <a:t>}		     // push (save) </a:t>
            </a:r>
            <a:r>
              <a:rPr lang="en-US" dirty="0" err="1">
                <a:solidFill>
                  <a:srgbClr val="000000"/>
                </a:solidFill>
                <a:effectLst/>
                <a:latin typeface="Consolas" panose="020B0609020204030204" pitchFamily="49" charset="0"/>
                <a:cs typeface="Consolas" panose="020B0609020204030204" pitchFamily="49" charset="0"/>
              </a:rPr>
              <a:t>fp</a:t>
            </a:r>
            <a:r>
              <a:rPr lang="en-US" dirty="0">
                <a:solidFill>
                  <a:srgbClr val="000000"/>
                </a:solidFill>
                <a:effectLst/>
                <a:latin typeface="Consolas" panose="020B0609020204030204" pitchFamily="49" charset="0"/>
                <a:cs typeface="Consolas" panose="020B0609020204030204" pitchFamily="49" charset="0"/>
              </a:rPr>
              <a:t> and </a:t>
            </a:r>
            <a:r>
              <a:rPr lang="en-US" dirty="0" err="1">
                <a:solidFill>
                  <a:srgbClr val="000000"/>
                </a:solidFill>
                <a:effectLst/>
                <a:latin typeface="Consolas" panose="020B0609020204030204" pitchFamily="49" charset="0"/>
                <a:cs typeface="Consolas" panose="020B0609020204030204" pitchFamily="49" charset="0"/>
              </a:rPr>
              <a:t>lr</a:t>
            </a:r>
            <a:r>
              <a:rPr lang="en-US" dirty="0">
                <a:solidFill>
                  <a:srgbClr val="000000"/>
                </a:solidFill>
                <a:effectLst/>
                <a:latin typeface="Consolas" panose="020B0609020204030204" pitchFamily="49" charset="0"/>
                <a:cs typeface="Consolas" panose="020B0609020204030204" pitchFamily="49" charset="0"/>
              </a:rPr>
              <a:t> on stack</a:t>
            </a:r>
          </a:p>
          <a:p>
            <a:r>
              <a:rPr lang="en-US" dirty="0">
                <a:solidFill>
                  <a:srgbClr val="000000"/>
                </a:solidFill>
                <a:effectLst/>
                <a:latin typeface="Consolas" panose="020B0609020204030204" pitchFamily="49" charset="0"/>
                <a:cs typeface="Consolas" panose="020B0609020204030204" pitchFamily="49" charset="0"/>
              </a:rPr>
              <a:t>    add     </a:t>
            </a:r>
            <a:r>
              <a:rPr lang="en-US" dirty="0" err="1">
                <a:solidFill>
                  <a:srgbClr val="000000"/>
                </a:solidFill>
                <a:effectLst/>
                <a:latin typeface="Consolas" panose="020B0609020204030204" pitchFamily="49" charset="0"/>
                <a:cs typeface="Consolas" panose="020B0609020204030204" pitchFamily="49" charset="0"/>
              </a:rPr>
              <a:t>fp</a:t>
            </a:r>
            <a:r>
              <a:rPr lang="en-US" dirty="0">
                <a:solidFill>
                  <a:srgbClr val="000000"/>
                </a:solidFill>
                <a:effectLst/>
                <a:latin typeface="Consolas" panose="020B0609020204030204" pitchFamily="49" charset="0"/>
                <a:cs typeface="Consolas" panose="020B0609020204030204" pitchFamily="49" charset="0"/>
              </a:rPr>
              <a:t>, </a:t>
            </a:r>
            <a:r>
              <a:rPr lang="en-US" dirty="0" err="1">
                <a:solidFill>
                  <a:srgbClr val="000000"/>
                </a:solidFill>
                <a:effectLst/>
                <a:latin typeface="Consolas" panose="020B0609020204030204" pitchFamily="49" charset="0"/>
                <a:cs typeface="Consolas" panose="020B0609020204030204" pitchFamily="49" charset="0"/>
              </a:rPr>
              <a:t>sp</a:t>
            </a:r>
            <a:r>
              <a:rPr lang="en-US" dirty="0">
                <a:solidFill>
                  <a:srgbClr val="000000"/>
                </a:solidFill>
                <a:effectLst/>
                <a:latin typeface="Consolas" panose="020B0609020204030204" pitchFamily="49" charset="0"/>
                <a:cs typeface="Consolas" panose="020B0609020204030204" pitchFamily="49" charset="0"/>
              </a:rPr>
              <a:t>, FP_OFF	     // set </a:t>
            </a:r>
            <a:r>
              <a:rPr lang="en-US" dirty="0" err="1">
                <a:solidFill>
                  <a:srgbClr val="000000"/>
                </a:solidFill>
                <a:effectLst/>
                <a:latin typeface="Consolas" panose="020B0609020204030204" pitchFamily="49" charset="0"/>
                <a:cs typeface="Consolas" panose="020B0609020204030204" pitchFamily="49" charset="0"/>
              </a:rPr>
              <a:t>fp</a:t>
            </a:r>
            <a:r>
              <a:rPr lang="en-US" dirty="0">
                <a:solidFill>
                  <a:srgbClr val="000000"/>
                </a:solidFill>
                <a:effectLst/>
                <a:latin typeface="Consolas" panose="020B0609020204030204" pitchFamily="49" charset="0"/>
                <a:cs typeface="Consolas" panose="020B0609020204030204" pitchFamily="49" charset="0"/>
              </a:rPr>
              <a:t> for this function</a:t>
            </a:r>
          </a:p>
          <a:p>
            <a:pPr lvl="2"/>
            <a:r>
              <a:rPr lang="en-US" b="1" dirty="0">
                <a:solidFill>
                  <a:srgbClr val="00B050"/>
                </a:solidFill>
                <a:latin typeface="Consolas" panose="020B0609020204030204" pitchFamily="49" charset="0"/>
                <a:cs typeface="Consolas" panose="020B0609020204030204" pitchFamily="49" charset="0"/>
              </a:rPr>
              <a:t>  </a:t>
            </a:r>
          </a:p>
          <a:p>
            <a:pPr lvl="2"/>
            <a:r>
              <a:rPr lang="en-US" b="1" dirty="0">
                <a:solidFill>
                  <a:srgbClr val="00B050"/>
                </a:solidFill>
                <a:latin typeface="Consolas" panose="020B0609020204030204" pitchFamily="49" charset="0"/>
                <a:cs typeface="Consolas" panose="020B0609020204030204" pitchFamily="49" charset="0"/>
              </a:rPr>
              <a:t>   // your code</a:t>
            </a:r>
          </a:p>
          <a:p>
            <a:pPr lvl="2"/>
            <a:endParaRPr lang="en-US" b="1" dirty="0">
              <a:solidFill>
                <a:srgbClr val="00B050"/>
              </a:solidFill>
              <a:latin typeface="Consolas" panose="020B0609020204030204" pitchFamily="49" charset="0"/>
              <a:cs typeface="Consolas" panose="020B0609020204030204" pitchFamily="49" charset="0"/>
            </a:endParaRPr>
          </a:p>
          <a:p>
            <a:endParaRPr lang="en-US" b="1" dirty="0">
              <a:solidFill>
                <a:srgbClr val="00B050"/>
              </a:solidFill>
              <a:effectLst/>
              <a:latin typeface="Consolas" panose="020B0609020204030204" pitchFamily="49" charset="0"/>
              <a:cs typeface="Consolas" panose="020B0609020204030204" pitchFamily="49" charset="0"/>
            </a:endParaRPr>
          </a:p>
          <a:p>
            <a:r>
              <a:rPr lang="en-US" dirty="0">
                <a:solidFill>
                  <a:srgbClr val="000000"/>
                </a:solidFill>
                <a:effectLst/>
                <a:latin typeface="Consolas" panose="020B0609020204030204" pitchFamily="49" charset="0"/>
                <a:cs typeface="Consolas" panose="020B0609020204030204" pitchFamily="49" charset="0"/>
              </a:rPr>
              <a:t>    sub     </a:t>
            </a:r>
            <a:r>
              <a:rPr lang="en-US" dirty="0" err="1">
                <a:solidFill>
                  <a:srgbClr val="000000"/>
                </a:solidFill>
                <a:effectLst/>
                <a:latin typeface="Consolas" panose="020B0609020204030204" pitchFamily="49" charset="0"/>
                <a:cs typeface="Consolas" panose="020B0609020204030204" pitchFamily="49" charset="0"/>
              </a:rPr>
              <a:t>sp</a:t>
            </a:r>
            <a:r>
              <a:rPr lang="en-US" dirty="0">
                <a:solidFill>
                  <a:srgbClr val="000000"/>
                </a:solidFill>
                <a:effectLst/>
                <a:latin typeface="Consolas" panose="020B0609020204030204" pitchFamily="49" charset="0"/>
                <a:cs typeface="Consolas" panose="020B0609020204030204" pitchFamily="49" charset="0"/>
              </a:rPr>
              <a:t>, </a:t>
            </a:r>
            <a:r>
              <a:rPr lang="en-US" dirty="0" err="1">
                <a:solidFill>
                  <a:srgbClr val="000000"/>
                </a:solidFill>
                <a:effectLst/>
                <a:latin typeface="Consolas" panose="020B0609020204030204" pitchFamily="49" charset="0"/>
                <a:cs typeface="Consolas" panose="020B0609020204030204" pitchFamily="49" charset="0"/>
              </a:rPr>
              <a:t>fp</a:t>
            </a:r>
            <a:r>
              <a:rPr lang="en-US" dirty="0">
                <a:solidFill>
                  <a:srgbClr val="000000"/>
                </a:solidFill>
                <a:effectLst/>
                <a:latin typeface="Consolas" panose="020B0609020204030204" pitchFamily="49" charset="0"/>
                <a:cs typeface="Consolas" panose="020B0609020204030204" pitchFamily="49" charset="0"/>
              </a:rPr>
              <a:t>, FP_OFF</a:t>
            </a:r>
          </a:p>
          <a:p>
            <a:r>
              <a:rPr lang="en-US" dirty="0">
                <a:solidFill>
                  <a:srgbClr val="000000"/>
                </a:solidFill>
                <a:effectLst/>
                <a:latin typeface="Consolas" panose="020B0609020204030204" pitchFamily="49" charset="0"/>
                <a:cs typeface="Consolas" panose="020B0609020204030204" pitchFamily="49" charset="0"/>
              </a:rPr>
              <a:t>    pop     {</a:t>
            </a:r>
            <a:r>
              <a:rPr lang="en-US" dirty="0" err="1">
                <a:solidFill>
                  <a:srgbClr val="000000"/>
                </a:solidFill>
                <a:effectLst/>
                <a:latin typeface="Consolas" panose="020B0609020204030204" pitchFamily="49" charset="0"/>
                <a:cs typeface="Consolas" panose="020B0609020204030204" pitchFamily="49" charset="0"/>
              </a:rPr>
              <a:t>fp</a:t>
            </a:r>
            <a:r>
              <a:rPr lang="en-US" dirty="0">
                <a:solidFill>
                  <a:srgbClr val="000000"/>
                </a:solidFill>
                <a:effectLst/>
                <a:latin typeface="Consolas" panose="020B0609020204030204" pitchFamily="49" charset="0"/>
                <a:cs typeface="Consolas" panose="020B0609020204030204" pitchFamily="49" charset="0"/>
              </a:rPr>
              <a:t>, </a:t>
            </a:r>
            <a:r>
              <a:rPr lang="en-US" dirty="0" err="1">
                <a:solidFill>
                  <a:srgbClr val="000000"/>
                </a:solidFill>
                <a:effectLst/>
                <a:latin typeface="Consolas" panose="020B0609020204030204" pitchFamily="49" charset="0"/>
                <a:cs typeface="Consolas" panose="020B0609020204030204" pitchFamily="49" charset="0"/>
              </a:rPr>
              <a:t>lr</a:t>
            </a:r>
            <a:r>
              <a:rPr lang="en-US" dirty="0">
                <a:solidFill>
                  <a:srgbClr val="000000"/>
                </a:solidFill>
                <a:effectLst/>
                <a:latin typeface="Consolas" panose="020B0609020204030204" pitchFamily="49" charset="0"/>
                <a:cs typeface="Consolas" panose="020B0609020204030204" pitchFamily="49" charset="0"/>
              </a:rPr>
              <a:t>}		      // pop (retore) </a:t>
            </a:r>
            <a:r>
              <a:rPr lang="en-US" dirty="0" err="1">
                <a:solidFill>
                  <a:srgbClr val="000000"/>
                </a:solidFill>
                <a:effectLst/>
                <a:latin typeface="Consolas" panose="020B0609020204030204" pitchFamily="49" charset="0"/>
                <a:cs typeface="Consolas" panose="020B0609020204030204" pitchFamily="49" charset="0"/>
              </a:rPr>
              <a:t>fp</a:t>
            </a:r>
            <a:r>
              <a:rPr lang="en-US" dirty="0">
                <a:solidFill>
                  <a:srgbClr val="000000"/>
                </a:solidFill>
                <a:effectLst/>
                <a:latin typeface="Consolas" panose="020B0609020204030204" pitchFamily="49" charset="0"/>
                <a:cs typeface="Consolas" panose="020B0609020204030204" pitchFamily="49" charset="0"/>
              </a:rPr>
              <a:t> and </a:t>
            </a:r>
            <a:r>
              <a:rPr lang="en-US" dirty="0" err="1">
                <a:solidFill>
                  <a:srgbClr val="000000"/>
                </a:solidFill>
                <a:effectLst/>
                <a:latin typeface="Consolas" panose="020B0609020204030204" pitchFamily="49" charset="0"/>
                <a:cs typeface="Consolas" panose="020B0609020204030204" pitchFamily="49" charset="0"/>
              </a:rPr>
              <a:t>lr</a:t>
            </a:r>
            <a:r>
              <a:rPr lang="en-US" dirty="0">
                <a:solidFill>
                  <a:srgbClr val="000000"/>
                </a:solidFill>
                <a:effectLst/>
                <a:latin typeface="Consolas" panose="020B0609020204030204" pitchFamily="49" charset="0"/>
                <a:cs typeface="Consolas" panose="020B0609020204030204" pitchFamily="49" charset="0"/>
              </a:rPr>
              <a:t> from stack</a:t>
            </a:r>
          </a:p>
          <a:p>
            <a:r>
              <a:rPr lang="en-US" dirty="0">
                <a:solidFill>
                  <a:srgbClr val="000000"/>
                </a:solidFill>
                <a:effectLst/>
                <a:latin typeface="Consolas" panose="020B0609020204030204" pitchFamily="49" charset="0"/>
                <a:cs typeface="Consolas" panose="020B0609020204030204" pitchFamily="49" charset="0"/>
              </a:rPr>
              <a:t>    bx      </a:t>
            </a:r>
            <a:r>
              <a:rPr lang="en-US" dirty="0" err="1">
                <a:solidFill>
                  <a:srgbClr val="000000"/>
                </a:solidFill>
                <a:effectLst/>
                <a:latin typeface="Consolas" panose="020B0609020204030204" pitchFamily="49" charset="0"/>
                <a:cs typeface="Consolas" panose="020B0609020204030204" pitchFamily="49" charset="0"/>
              </a:rPr>
              <a:t>lr</a:t>
            </a:r>
            <a:r>
              <a:rPr lang="en-US" dirty="0">
                <a:solidFill>
                  <a:srgbClr val="000000"/>
                </a:solidFill>
                <a:effectLst/>
                <a:latin typeface="Consolas" panose="020B0609020204030204" pitchFamily="49" charset="0"/>
                <a:cs typeface="Consolas" panose="020B0609020204030204" pitchFamily="49" charset="0"/>
              </a:rPr>
              <a:t>			     // return to caller</a:t>
            </a:r>
          </a:p>
          <a:p>
            <a:endParaRPr lang="en-US" dirty="0">
              <a:solidFill>
                <a:srgbClr val="000000"/>
              </a:solidFill>
              <a:effectLst/>
              <a:latin typeface="Consolas" panose="020B0609020204030204" pitchFamily="49" charset="0"/>
              <a:cs typeface="Consolas" panose="020B0609020204030204" pitchFamily="49" charset="0"/>
            </a:endParaRPr>
          </a:p>
          <a:p>
            <a:r>
              <a:rPr lang="en-US" b="1" dirty="0">
                <a:latin typeface="Consolas" panose="020B0609020204030204" pitchFamily="49" charset="0"/>
                <a:cs typeface="Consolas" panose="020B0609020204030204" pitchFamily="49" charset="0"/>
              </a:rPr>
              <a:t>	 .</a:t>
            </a:r>
            <a:r>
              <a:rPr lang="en-US" b="1" dirty="0">
                <a:solidFill>
                  <a:srgbClr val="7030A0"/>
                </a:solidFill>
                <a:latin typeface="Consolas" panose="020B0609020204030204" pitchFamily="49" charset="0"/>
                <a:cs typeface="Consolas" panose="020B0609020204030204" pitchFamily="49" charset="0"/>
              </a:rPr>
              <a:t>size</a:t>
            </a:r>
            <a:r>
              <a:rPr lang="en-US" b="1" dirty="0">
                <a:solidFill>
                  <a:srgbClr val="0070C0"/>
                </a:solidFill>
                <a:latin typeface="Consolas" panose="020B0609020204030204" pitchFamily="49" charset="0"/>
                <a:cs typeface="Consolas" panose="020B0609020204030204" pitchFamily="49" charset="0"/>
              </a:rPr>
              <a:t> </a:t>
            </a:r>
            <a:r>
              <a:rPr lang="en-US" b="1" dirty="0" err="1">
                <a:solidFill>
                  <a:srgbClr val="0070C0"/>
                </a:solidFill>
                <a:latin typeface="Consolas" panose="020B0609020204030204" pitchFamily="49" charset="0"/>
                <a:cs typeface="Consolas" panose="020B0609020204030204" pitchFamily="49" charset="0"/>
              </a:rPr>
              <a:t>myfunc</a:t>
            </a:r>
            <a:r>
              <a:rPr lang="en-US" b="1" dirty="0">
                <a:solidFill>
                  <a:srgbClr val="0070C0"/>
                </a:solidFill>
                <a:latin typeface="Consolas" panose="020B0609020204030204" pitchFamily="49" charset="0"/>
                <a:cs typeface="Consolas" panose="020B0609020204030204" pitchFamily="49" charset="0"/>
              </a:rPr>
              <a:t>, (. – </a:t>
            </a:r>
            <a:r>
              <a:rPr lang="en-US" b="1" dirty="0" err="1">
                <a:solidFill>
                  <a:srgbClr val="0070C0"/>
                </a:solidFill>
                <a:latin typeface="Consolas" panose="020B0609020204030204" pitchFamily="49" charset="0"/>
                <a:cs typeface="Consolas" panose="020B0609020204030204" pitchFamily="49" charset="0"/>
              </a:rPr>
              <a:t>myfunc</a:t>
            </a:r>
            <a:r>
              <a:rPr lang="en-US" b="1" dirty="0">
                <a:solidFill>
                  <a:srgbClr val="0070C0"/>
                </a:solidFill>
                <a:latin typeface="Consolas" panose="020B0609020204030204" pitchFamily="49" charset="0"/>
                <a:cs typeface="Consolas" panose="020B0609020204030204" pitchFamily="49" charset="0"/>
              </a:rPr>
              <a:t>)</a:t>
            </a:r>
          </a:p>
        </p:txBody>
      </p:sp>
      <p:sp>
        <p:nvSpPr>
          <p:cNvPr id="12" name="Left Brace 11">
            <a:extLst>
              <a:ext uri="{FF2B5EF4-FFF2-40B4-BE49-F238E27FC236}">
                <a16:creationId xmlns:a16="http://schemas.microsoft.com/office/drawing/2014/main" id="{7BAA202C-037E-6B4D-836F-69520C079EEE}"/>
              </a:ext>
            </a:extLst>
          </p:cNvPr>
          <p:cNvSpPr/>
          <p:nvPr/>
        </p:nvSpPr>
        <p:spPr>
          <a:xfrm>
            <a:off x="2449365" y="3224566"/>
            <a:ext cx="448301" cy="765416"/>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a:p>
        </p:txBody>
      </p:sp>
      <p:sp>
        <p:nvSpPr>
          <p:cNvPr id="13" name="Rectangle 12">
            <a:extLst>
              <a:ext uri="{FF2B5EF4-FFF2-40B4-BE49-F238E27FC236}">
                <a16:creationId xmlns:a16="http://schemas.microsoft.com/office/drawing/2014/main" id="{3367A0FB-C41C-0245-B62C-5001CB6ADCED}"/>
              </a:ext>
            </a:extLst>
          </p:cNvPr>
          <p:cNvSpPr/>
          <p:nvPr/>
        </p:nvSpPr>
        <p:spPr>
          <a:xfrm>
            <a:off x="975679" y="3224566"/>
            <a:ext cx="1448102" cy="1077218"/>
          </a:xfrm>
          <a:prstGeom prst="rect">
            <a:avLst/>
          </a:prstGeom>
        </p:spPr>
        <p:txBody>
          <a:bodyPr wrap="square">
            <a:spAutoFit/>
          </a:bodyPr>
          <a:lstStyle/>
          <a:p>
            <a:pPr algn="r"/>
            <a:r>
              <a:rPr lang="en-US" sz="1600" b="1" dirty="0">
                <a:solidFill>
                  <a:srgbClr val="0070C0"/>
                </a:solidFill>
              </a:rPr>
              <a:t>Function Prologue</a:t>
            </a:r>
          </a:p>
          <a:p>
            <a:pPr algn="r"/>
            <a:r>
              <a:rPr lang="en-US" sz="1600" b="1" dirty="0">
                <a:solidFill>
                  <a:srgbClr val="0070C0"/>
                </a:solidFill>
              </a:rPr>
              <a:t>creates stack frame</a:t>
            </a:r>
          </a:p>
        </p:txBody>
      </p:sp>
      <p:sp>
        <p:nvSpPr>
          <p:cNvPr id="14" name="Left Brace 13">
            <a:extLst>
              <a:ext uri="{FF2B5EF4-FFF2-40B4-BE49-F238E27FC236}">
                <a16:creationId xmlns:a16="http://schemas.microsoft.com/office/drawing/2014/main" id="{F6A6AB6A-A4CE-D44E-AACE-B0575E5A7F6C}"/>
              </a:ext>
            </a:extLst>
          </p:cNvPr>
          <p:cNvSpPr/>
          <p:nvPr/>
        </p:nvSpPr>
        <p:spPr>
          <a:xfrm>
            <a:off x="2436314" y="4872878"/>
            <a:ext cx="448301" cy="765416"/>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a:p>
        </p:txBody>
      </p:sp>
      <p:sp>
        <p:nvSpPr>
          <p:cNvPr id="15" name="Rectangle 14">
            <a:extLst>
              <a:ext uri="{FF2B5EF4-FFF2-40B4-BE49-F238E27FC236}">
                <a16:creationId xmlns:a16="http://schemas.microsoft.com/office/drawing/2014/main" id="{A0B082EE-7E75-F644-8DB8-4EC69C62BDD9}"/>
              </a:ext>
            </a:extLst>
          </p:cNvPr>
          <p:cNvSpPr/>
          <p:nvPr/>
        </p:nvSpPr>
        <p:spPr>
          <a:xfrm>
            <a:off x="1081512" y="4716977"/>
            <a:ext cx="1342398" cy="1077218"/>
          </a:xfrm>
          <a:prstGeom prst="rect">
            <a:avLst/>
          </a:prstGeom>
        </p:spPr>
        <p:txBody>
          <a:bodyPr wrap="square">
            <a:spAutoFit/>
          </a:bodyPr>
          <a:lstStyle/>
          <a:p>
            <a:pPr algn="r"/>
            <a:r>
              <a:rPr lang="en-US" sz="1600" b="1" dirty="0">
                <a:solidFill>
                  <a:srgbClr val="0070C0"/>
                </a:solidFill>
              </a:rPr>
              <a:t>Function Epilogue</a:t>
            </a:r>
          </a:p>
          <a:p>
            <a:pPr algn="r"/>
            <a:r>
              <a:rPr lang="en-US" sz="1600" b="1" dirty="0">
                <a:solidFill>
                  <a:srgbClr val="0070C0"/>
                </a:solidFill>
              </a:rPr>
              <a:t>removes stack frame</a:t>
            </a:r>
          </a:p>
        </p:txBody>
      </p:sp>
      <p:sp>
        <p:nvSpPr>
          <p:cNvPr id="16" name="TextBox 15">
            <a:extLst>
              <a:ext uri="{FF2B5EF4-FFF2-40B4-BE49-F238E27FC236}">
                <a16:creationId xmlns:a16="http://schemas.microsoft.com/office/drawing/2014/main" id="{8A903F26-9C3A-9A46-8CD0-4D05EE01B693}"/>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3" name="Left Brace 2">
            <a:extLst>
              <a:ext uri="{FF2B5EF4-FFF2-40B4-BE49-F238E27FC236}">
                <a16:creationId xmlns:a16="http://schemas.microsoft.com/office/drawing/2014/main" id="{149F3E90-125B-823F-09C9-8ABC47B10A43}"/>
              </a:ext>
            </a:extLst>
          </p:cNvPr>
          <p:cNvSpPr/>
          <p:nvPr/>
        </p:nvSpPr>
        <p:spPr>
          <a:xfrm>
            <a:off x="3296981" y="1558465"/>
            <a:ext cx="415850" cy="795130"/>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a:p>
        </p:txBody>
      </p:sp>
      <p:sp>
        <p:nvSpPr>
          <p:cNvPr id="4" name="Rectangle 3">
            <a:extLst>
              <a:ext uri="{FF2B5EF4-FFF2-40B4-BE49-F238E27FC236}">
                <a16:creationId xmlns:a16="http://schemas.microsoft.com/office/drawing/2014/main" id="{7D1118FC-9E75-CD5F-00F8-D81E07528C61}"/>
              </a:ext>
            </a:extLst>
          </p:cNvPr>
          <p:cNvSpPr/>
          <p:nvPr/>
        </p:nvSpPr>
        <p:spPr>
          <a:xfrm>
            <a:off x="2178100" y="1641626"/>
            <a:ext cx="1127137" cy="584775"/>
          </a:xfrm>
          <a:prstGeom prst="rect">
            <a:avLst/>
          </a:prstGeom>
          <a:solidFill>
            <a:schemeClr val="bg1"/>
          </a:solidFill>
          <a:ln>
            <a:solidFill>
              <a:schemeClr val="accent1"/>
            </a:solidFill>
          </a:ln>
        </p:spPr>
        <p:txBody>
          <a:bodyPr wrap="square">
            <a:spAutoFit/>
          </a:bodyPr>
          <a:lstStyle/>
          <a:p>
            <a:pPr algn="r"/>
            <a:r>
              <a:rPr lang="en-US" sz="1600" b="1" dirty="0">
                <a:solidFill>
                  <a:srgbClr val="0070C0"/>
                </a:solidFill>
              </a:rPr>
              <a:t>Function header</a:t>
            </a:r>
          </a:p>
        </p:txBody>
      </p:sp>
      <p:sp>
        <p:nvSpPr>
          <p:cNvPr id="5" name="Left Brace 4">
            <a:extLst>
              <a:ext uri="{FF2B5EF4-FFF2-40B4-BE49-F238E27FC236}">
                <a16:creationId xmlns:a16="http://schemas.microsoft.com/office/drawing/2014/main" id="{40C18563-F6B7-6735-11BD-13EFADE471F5}"/>
              </a:ext>
            </a:extLst>
          </p:cNvPr>
          <p:cNvSpPr/>
          <p:nvPr/>
        </p:nvSpPr>
        <p:spPr>
          <a:xfrm>
            <a:off x="3190969" y="6005811"/>
            <a:ext cx="415850" cy="263802"/>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a:p>
        </p:txBody>
      </p:sp>
      <p:sp>
        <p:nvSpPr>
          <p:cNvPr id="6" name="Rectangle 5">
            <a:extLst>
              <a:ext uri="{FF2B5EF4-FFF2-40B4-BE49-F238E27FC236}">
                <a16:creationId xmlns:a16="http://schemas.microsoft.com/office/drawing/2014/main" id="{4212489D-8E9D-D931-F6B6-A7407B167611}"/>
              </a:ext>
            </a:extLst>
          </p:cNvPr>
          <p:cNvSpPr/>
          <p:nvPr/>
        </p:nvSpPr>
        <p:spPr>
          <a:xfrm>
            <a:off x="2072088" y="5854235"/>
            <a:ext cx="1127137" cy="584775"/>
          </a:xfrm>
          <a:prstGeom prst="rect">
            <a:avLst/>
          </a:prstGeom>
          <a:solidFill>
            <a:schemeClr val="bg1"/>
          </a:solidFill>
          <a:ln>
            <a:solidFill>
              <a:schemeClr val="accent1"/>
            </a:solidFill>
          </a:ln>
        </p:spPr>
        <p:txBody>
          <a:bodyPr wrap="square">
            <a:spAutoFit/>
          </a:bodyPr>
          <a:lstStyle/>
          <a:p>
            <a:pPr algn="r"/>
            <a:r>
              <a:rPr lang="en-US" sz="1600" b="1" dirty="0">
                <a:solidFill>
                  <a:srgbClr val="0070C0"/>
                </a:solidFill>
              </a:rPr>
              <a:t>Function footer</a:t>
            </a:r>
          </a:p>
        </p:txBody>
      </p:sp>
      <p:sp>
        <p:nvSpPr>
          <p:cNvPr id="7" name="Rectangle 6">
            <a:extLst>
              <a:ext uri="{FF2B5EF4-FFF2-40B4-BE49-F238E27FC236}">
                <a16:creationId xmlns:a16="http://schemas.microsoft.com/office/drawing/2014/main" id="{482E2B20-6C81-5211-199C-1B0C7C0D79A6}"/>
              </a:ext>
            </a:extLst>
          </p:cNvPr>
          <p:cNvSpPr/>
          <p:nvPr/>
        </p:nvSpPr>
        <p:spPr>
          <a:xfrm>
            <a:off x="483593" y="1641626"/>
            <a:ext cx="1568210" cy="1569660"/>
          </a:xfrm>
          <a:prstGeom prst="rect">
            <a:avLst/>
          </a:prstGeom>
          <a:ln>
            <a:solidFill>
              <a:schemeClr val="accent1"/>
            </a:solidFill>
          </a:ln>
        </p:spPr>
        <p:txBody>
          <a:bodyPr wrap="square">
            <a:spAutoFit/>
          </a:bodyPr>
          <a:lstStyle/>
          <a:p>
            <a:pPr algn="r"/>
            <a:r>
              <a:rPr lang="en-US" sz="1600" b="1" dirty="0" err="1">
                <a:solidFill>
                  <a:srgbClr val="0070C0"/>
                </a:solidFill>
              </a:rPr>
              <a:t>myfunc</a:t>
            </a:r>
            <a:r>
              <a:rPr lang="en-US" sz="1600" b="1" dirty="0">
                <a:solidFill>
                  <a:srgbClr val="0070C0"/>
                </a:solidFill>
              </a:rPr>
              <a:t> label is the address of the first instruction in </a:t>
            </a:r>
            <a:r>
              <a:rPr lang="en-US" sz="1600" b="1" dirty="0" err="1">
                <a:solidFill>
                  <a:srgbClr val="0070C0"/>
                </a:solidFill>
              </a:rPr>
              <a:t>myfunc</a:t>
            </a:r>
            <a:r>
              <a:rPr lang="en-US" sz="1600" b="1" dirty="0">
                <a:solidFill>
                  <a:srgbClr val="0070C0"/>
                </a:solidFill>
              </a:rPr>
              <a:t> (the push below)</a:t>
            </a:r>
          </a:p>
        </p:txBody>
      </p:sp>
      <p:sp>
        <p:nvSpPr>
          <p:cNvPr id="9" name="Right Arrow 8">
            <a:extLst>
              <a:ext uri="{FF2B5EF4-FFF2-40B4-BE49-F238E27FC236}">
                <a16:creationId xmlns:a16="http://schemas.microsoft.com/office/drawing/2014/main" id="{602FFA68-05EE-2E00-82EA-DAB6EC493F60}"/>
              </a:ext>
            </a:extLst>
          </p:cNvPr>
          <p:cNvSpPr/>
          <p:nvPr/>
        </p:nvSpPr>
        <p:spPr>
          <a:xfrm>
            <a:off x="2072088" y="2703311"/>
            <a:ext cx="278064" cy="21212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6022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23E958-50C2-9943-ABBE-411C7F991B1F}"/>
              </a:ext>
            </a:extLst>
          </p:cNvPr>
          <p:cNvSpPr>
            <a:spLocks noGrp="1"/>
          </p:cNvSpPr>
          <p:nvPr>
            <p:ph sz="quarter" idx="15"/>
          </p:nvPr>
        </p:nvSpPr>
        <p:spPr>
          <a:xfrm>
            <a:off x="268314" y="2739143"/>
            <a:ext cx="11923686" cy="3974637"/>
          </a:xfrm>
          <a:solidFill>
            <a:schemeClr val="accent4">
              <a:lumMod val="20000"/>
              <a:lumOff val="80000"/>
            </a:schemeClr>
          </a:solidFill>
          <a:ln>
            <a:solidFill>
              <a:schemeClr val="accent1"/>
            </a:solidFill>
          </a:ln>
        </p:spPr>
        <p:txBody>
          <a:bodyPr/>
          <a:lstStyle/>
          <a:p>
            <a:pPr>
              <a:lnSpc>
                <a:spcPct val="100000"/>
              </a:lnSpc>
            </a:pPr>
            <a:r>
              <a:rPr lang="en-US" sz="1800" dirty="0"/>
              <a:t>Where </a:t>
            </a:r>
            <a:r>
              <a:rPr lang="en-US" sz="1800" b="1" dirty="0">
                <a:solidFill>
                  <a:schemeClr val="accent5"/>
                </a:solidFill>
                <a:latin typeface="Courier New" panose="02070309020205020404" pitchFamily="49" charset="0"/>
                <a:cs typeface="Courier New" panose="02070309020205020404" pitchFamily="49" charset="0"/>
              </a:rPr>
              <a:t>r0, r1, r2, r3 </a:t>
            </a:r>
            <a:r>
              <a:rPr lang="en-US" sz="1800" dirty="0"/>
              <a:t>are arm registers, the function declaration is (first four arguments):</a:t>
            </a:r>
          </a:p>
          <a:p>
            <a:pPr marL="0" indent="0">
              <a:lnSpc>
                <a:spcPct val="100000"/>
              </a:lnSpc>
              <a:buNone/>
            </a:pPr>
            <a:r>
              <a:rPr lang="en-US" sz="1800" b="1" kern="0" dirty="0">
                <a:solidFill>
                  <a:srgbClr val="FF0000"/>
                </a:solidFill>
                <a:latin typeface="Courier New" panose="02070309020205020404" pitchFamily="49" charset="0"/>
                <a:ea typeface="ＭＳ Ｐゴシック" charset="0"/>
                <a:cs typeface="Courier New" panose="02070309020205020404" pitchFamily="49" charset="0"/>
              </a:rPr>
              <a:t>	</a:t>
            </a:r>
            <a:r>
              <a:rPr lang="en-US" sz="1800" b="1" kern="0" dirty="0">
                <a:solidFill>
                  <a:schemeClr val="accent5"/>
                </a:solidFill>
                <a:latin typeface="Courier New" panose="02070309020205020404" pitchFamily="49" charset="0"/>
                <a:ea typeface="ＭＳ Ｐゴシック" charset="0"/>
                <a:cs typeface="Courier New" panose="02070309020205020404" pitchFamily="49" charset="0"/>
              </a:rPr>
              <a:t>r0 = function(r0, r1, r2, r3)       </a:t>
            </a:r>
            <a:r>
              <a:rPr lang="en-US" sz="1800" b="1" kern="0" dirty="0">
                <a:solidFill>
                  <a:srgbClr val="00B050"/>
                </a:solidFill>
                <a:latin typeface="Courier New" panose="02070309020205020404" pitchFamily="49" charset="0"/>
                <a:ea typeface="ＭＳ Ｐゴシック" charset="0"/>
                <a:cs typeface="Courier New" panose="02070309020205020404" pitchFamily="49" charset="0"/>
              </a:rPr>
              <a:t>// 32-bit return</a:t>
            </a:r>
          </a:p>
          <a:p>
            <a:pPr marL="0" indent="0">
              <a:lnSpc>
                <a:spcPct val="100000"/>
              </a:lnSpc>
              <a:buNone/>
            </a:pPr>
            <a:r>
              <a:rPr lang="en-US" sz="1800" b="1" kern="0" dirty="0">
                <a:solidFill>
                  <a:schemeClr val="accent5"/>
                </a:solidFill>
                <a:latin typeface="Courier New" panose="02070309020205020404" pitchFamily="49" charset="0"/>
                <a:ea typeface="ＭＳ Ｐゴシック" charset="0"/>
                <a:cs typeface="Courier New" panose="02070309020205020404" pitchFamily="49" charset="0"/>
              </a:rPr>
              <a:t>	r0, r1 = function(r0, r1, r2, r3)   </a:t>
            </a:r>
            <a:r>
              <a:rPr lang="en-US" sz="1800" b="1" kern="0" dirty="0">
                <a:solidFill>
                  <a:srgbClr val="00B050"/>
                </a:solidFill>
                <a:latin typeface="Courier New" panose="02070309020205020404" pitchFamily="49" charset="0"/>
                <a:ea typeface="ＭＳ Ｐゴシック" charset="0"/>
                <a:cs typeface="Courier New" panose="02070309020205020404" pitchFamily="49" charset="0"/>
              </a:rPr>
              <a:t>// 64-bit return – long long</a:t>
            </a:r>
            <a:endParaRPr lang="en-US" sz="1800" kern="0" dirty="0">
              <a:solidFill>
                <a:srgbClr val="00B050"/>
              </a:solidFill>
              <a:ea typeface="ＭＳ Ｐゴシック" charset="0"/>
              <a:cs typeface="Courier New" panose="02070309020205020404" pitchFamily="49" charset="0"/>
            </a:endParaRPr>
          </a:p>
          <a:p>
            <a:pPr>
              <a:lnSpc>
                <a:spcPct val="100000"/>
              </a:lnSpc>
            </a:pPr>
            <a:r>
              <a:rPr lang="en-US" sz="1800" kern="0" dirty="0">
                <a:ea typeface="ＭＳ Ｐゴシック" charset="0"/>
                <a:cs typeface="Courier New" panose="02070309020205020404" pitchFamily="49" charset="0"/>
              </a:rPr>
              <a:t>Each </a:t>
            </a:r>
            <a:r>
              <a:rPr lang="en-US" sz="1800" b="1" kern="0" dirty="0">
                <a:ea typeface="ＭＳ Ｐゴシック" charset="0"/>
                <a:cs typeface="Courier New" panose="02070309020205020404" pitchFamily="49" charset="0"/>
              </a:rPr>
              <a:t>parameter and return value is limited to data that </a:t>
            </a:r>
            <a:r>
              <a:rPr lang="en-US" sz="1800" b="1" kern="0" dirty="0">
                <a:solidFill>
                  <a:srgbClr val="0070C0"/>
                </a:solidFill>
                <a:ea typeface="ＭＳ Ｐゴシック" charset="0"/>
                <a:cs typeface="Courier New" panose="02070309020205020404" pitchFamily="49" charset="0"/>
              </a:rPr>
              <a:t>can fit in 4 bytes or less</a:t>
            </a:r>
          </a:p>
          <a:p>
            <a:pPr>
              <a:lnSpc>
                <a:spcPct val="100000"/>
              </a:lnSpc>
            </a:pPr>
            <a:r>
              <a:rPr lang="en-US" sz="1800" kern="0" dirty="0">
                <a:ea typeface="ＭＳ Ｐゴシック" charset="0"/>
                <a:cs typeface="Courier New" panose="02070309020205020404" pitchFamily="49" charset="0"/>
              </a:rPr>
              <a:t>You receive </a:t>
            </a:r>
            <a:r>
              <a:rPr lang="en-US" sz="1800" kern="0" dirty="0">
                <a:solidFill>
                  <a:srgbClr val="0070C0"/>
                </a:solidFill>
                <a:ea typeface="ＭＳ Ｐゴシック" charset="0"/>
                <a:cs typeface="Courier New" panose="02070309020205020404" pitchFamily="49" charset="0"/>
              </a:rPr>
              <a:t>up to the first four parameters in these four registers</a:t>
            </a:r>
          </a:p>
          <a:p>
            <a:pPr>
              <a:lnSpc>
                <a:spcPct val="100000"/>
              </a:lnSpc>
            </a:pPr>
            <a:r>
              <a:rPr lang="en-US" sz="1800" kern="0" dirty="0">
                <a:ea typeface="ＭＳ Ｐゴシック" charset="0"/>
                <a:cs typeface="Courier New" panose="02070309020205020404" pitchFamily="49" charset="0"/>
              </a:rPr>
              <a:t>You copy up to the first four parameters into these four registers before calling a function</a:t>
            </a:r>
          </a:p>
          <a:p>
            <a:pPr>
              <a:lnSpc>
                <a:spcPct val="100000"/>
              </a:lnSpc>
            </a:pPr>
            <a:r>
              <a:rPr lang="en-US" sz="1800" kern="0" dirty="0">
                <a:ea typeface="ＭＳ Ｐゴシック" charset="0"/>
                <a:cs typeface="Courier New" panose="02070309020205020404" pitchFamily="49" charset="0"/>
              </a:rPr>
              <a:t>For parameter values using more than 4 bytes, a pointer to the parameter is passed (we will cover this later)</a:t>
            </a:r>
            <a:endParaRPr lang="en-US" sz="1800" b="1" kern="0" dirty="0">
              <a:solidFill>
                <a:srgbClr val="FF0000"/>
              </a:solidFill>
              <a:ea typeface="ＭＳ Ｐゴシック" charset="0"/>
              <a:cs typeface="Courier New" panose="02070309020205020404" pitchFamily="49" charset="0"/>
            </a:endParaRPr>
          </a:p>
          <a:p>
            <a:pPr>
              <a:lnSpc>
                <a:spcPct val="100000"/>
              </a:lnSpc>
            </a:pPr>
            <a:r>
              <a:rPr lang="en-US" sz="1800" b="1" u="sng" kern="0" dirty="0">
                <a:solidFill>
                  <a:schemeClr val="accent1"/>
                </a:solidFill>
                <a:ea typeface="ＭＳ Ｐゴシック" charset="0"/>
                <a:cs typeface="Courier New" panose="02070309020205020404" pitchFamily="49" charset="0"/>
              </a:rPr>
              <a:t>You MUST ALWAYS assume</a:t>
            </a:r>
            <a:r>
              <a:rPr lang="en-US" sz="1800" b="1" kern="0" dirty="0">
                <a:solidFill>
                  <a:schemeClr val="accent1"/>
                </a:solidFill>
                <a:ea typeface="ＭＳ Ｐゴシック" charset="0"/>
                <a:cs typeface="Courier New" panose="02070309020205020404" pitchFamily="49" charset="0"/>
              </a:rPr>
              <a:t> </a:t>
            </a:r>
            <a:r>
              <a:rPr lang="en-US" sz="1800" kern="0" dirty="0">
                <a:ea typeface="ＭＳ Ｐゴシック" charset="0"/>
                <a:cs typeface="Courier New" panose="02070309020205020404" pitchFamily="49" charset="0"/>
              </a:rPr>
              <a:t>that the called function will </a:t>
            </a:r>
            <a:r>
              <a:rPr lang="en-US" sz="1800" b="1" kern="0" dirty="0">
                <a:solidFill>
                  <a:schemeClr val="accent1"/>
                </a:solidFill>
                <a:ea typeface="ＭＳ Ｐゴシック" charset="0"/>
                <a:cs typeface="Courier New" panose="02070309020205020404" pitchFamily="49" charset="0"/>
              </a:rPr>
              <a:t>alter the contents of all four registers: r0-r3 </a:t>
            </a:r>
          </a:p>
          <a:p>
            <a:pPr lvl="1"/>
            <a:r>
              <a:rPr lang="en-US" sz="1800" b="1" kern="0" dirty="0">
                <a:ea typeface="ＭＳ Ｐゴシック" charset="0"/>
                <a:cs typeface="Courier New" panose="02070309020205020404" pitchFamily="49" charset="0"/>
              </a:rPr>
              <a:t>In terms of C runtime support, these registers contain the copies given to the called function</a:t>
            </a:r>
          </a:p>
          <a:p>
            <a:pPr lvl="1"/>
            <a:r>
              <a:rPr lang="en-US" sz="1800" b="1" kern="0" dirty="0">
                <a:ea typeface="ＭＳ Ｐゴシック" charset="0"/>
                <a:cs typeface="Courier New" panose="02070309020205020404" pitchFamily="49" charset="0"/>
              </a:rPr>
              <a:t>C allows the copies to be changed in any way by the called function</a:t>
            </a:r>
          </a:p>
        </p:txBody>
      </p:sp>
      <p:sp>
        <p:nvSpPr>
          <p:cNvPr id="15362" name="Title 1"/>
          <p:cNvSpPr>
            <a:spLocks noGrp="1"/>
          </p:cNvSpPr>
          <p:nvPr>
            <p:ph type="title"/>
            <p:custDataLst>
              <p:tags r:id="rId1"/>
            </p:custDataLst>
          </p:nvPr>
        </p:nvSpPr>
        <p:spPr>
          <a:xfrm>
            <a:off x="325425" y="350514"/>
            <a:ext cx="11866575" cy="391196"/>
          </a:xfrm>
        </p:spPr>
        <p:txBody>
          <a:bodyPr/>
          <a:lstStyle/>
          <a:p>
            <a:r>
              <a:rPr lang="en-US" altLang="en-US" dirty="0"/>
              <a:t>Preview: Return Value and Passing Parameters to Functions</a:t>
            </a:r>
            <a:br>
              <a:rPr lang="en-US" altLang="en-US" dirty="0"/>
            </a:br>
            <a:r>
              <a:rPr lang="en-US" altLang="en-US" sz="1800" dirty="0">
                <a:solidFill>
                  <a:srgbClr val="FF0000"/>
                </a:solidFill>
              </a:rPr>
              <a:t>(Four parameters or less)</a:t>
            </a:r>
            <a:endParaRPr lang="en-US" altLang="en-US" dirty="0">
              <a:solidFill>
                <a:srgbClr val="FF0000"/>
              </a:solidFill>
            </a:endParaRPr>
          </a:p>
        </p:txBody>
      </p:sp>
      <p:graphicFrame>
        <p:nvGraphicFramePr>
          <p:cNvPr id="15" name="Table 14">
            <a:extLst>
              <a:ext uri="{FF2B5EF4-FFF2-40B4-BE49-F238E27FC236}">
                <a16:creationId xmlns:a16="http://schemas.microsoft.com/office/drawing/2014/main" id="{76FB3996-5233-3F43-A972-95E16B7B537F}"/>
              </a:ext>
            </a:extLst>
          </p:cNvPr>
          <p:cNvGraphicFramePr>
            <a:graphicFrameLocks noGrp="1"/>
          </p:cNvGraphicFramePr>
          <p:nvPr/>
        </p:nvGraphicFramePr>
        <p:xfrm>
          <a:off x="268314" y="741710"/>
          <a:ext cx="5296464" cy="1882727"/>
        </p:xfrm>
        <a:graphic>
          <a:graphicData uri="http://schemas.openxmlformats.org/drawingml/2006/table">
            <a:tbl>
              <a:tblPr firstRow="1" firstCol="1" bandRow="1"/>
              <a:tblGrid>
                <a:gridCol w="1404086">
                  <a:extLst>
                    <a:ext uri="{9D8B030D-6E8A-4147-A177-3AD203B41FA5}">
                      <a16:colId xmlns:a16="http://schemas.microsoft.com/office/drawing/2014/main" val="20000"/>
                    </a:ext>
                  </a:extLst>
                </a:gridCol>
                <a:gridCol w="3892378">
                  <a:extLst>
                    <a:ext uri="{9D8B030D-6E8A-4147-A177-3AD203B41FA5}">
                      <a16:colId xmlns:a16="http://schemas.microsoft.com/office/drawing/2014/main" val="20002"/>
                    </a:ext>
                  </a:extLst>
                </a:gridCol>
              </a:tblGrid>
              <a:tr h="265489">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Register</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  Function Call Use</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r0</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1</a:t>
                      </a:r>
                      <a:r>
                        <a:rPr lang="en-US" sz="2000" baseline="30000" dirty="0">
                          <a:solidFill>
                            <a:srgbClr val="000000"/>
                          </a:solidFill>
                          <a:effectLst/>
                          <a:latin typeface="+mj-lt"/>
                          <a:ea typeface="Calibri"/>
                          <a:cs typeface="Calibri"/>
                        </a:rPr>
                        <a:t>st</a:t>
                      </a:r>
                      <a:r>
                        <a:rPr lang="en-US" sz="2000" dirty="0">
                          <a:solidFill>
                            <a:srgbClr val="000000"/>
                          </a:solidFill>
                          <a:effectLst/>
                          <a:latin typeface="+mj-lt"/>
                          <a:ea typeface="Calibri"/>
                          <a:cs typeface="Calibri"/>
                        </a:rPr>
                        <a:t> parameter </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r1</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2</a:t>
                      </a:r>
                      <a:r>
                        <a:rPr lang="en-US" sz="2000" baseline="30000" dirty="0">
                          <a:solidFill>
                            <a:srgbClr val="000000"/>
                          </a:solidFill>
                          <a:effectLst/>
                          <a:latin typeface="+mj-lt"/>
                          <a:ea typeface="Calibri"/>
                          <a:cs typeface="Calibri"/>
                        </a:rPr>
                        <a:t>nd</a:t>
                      </a:r>
                      <a:r>
                        <a:rPr lang="en-US" sz="2000" dirty="0">
                          <a:solidFill>
                            <a:srgbClr val="000000"/>
                          </a:solidFill>
                          <a:effectLst/>
                          <a:latin typeface="+mj-lt"/>
                          <a:ea typeface="Calibri"/>
                          <a:cs typeface="Calibri"/>
                        </a:rPr>
                        <a:t> parameter</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r2</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Arial"/>
                          <a:cs typeface="Calibri"/>
                        </a:rPr>
                        <a:t>3</a:t>
                      </a:r>
                      <a:r>
                        <a:rPr lang="en-US" sz="2000" baseline="30000" dirty="0">
                          <a:solidFill>
                            <a:srgbClr val="000000"/>
                          </a:solidFill>
                          <a:effectLst/>
                          <a:latin typeface="+mj-lt"/>
                          <a:ea typeface="Arial"/>
                          <a:cs typeface="Calibri"/>
                        </a:rPr>
                        <a:t>rd</a:t>
                      </a:r>
                      <a:r>
                        <a:rPr lang="en-US" sz="2000" dirty="0">
                          <a:solidFill>
                            <a:srgbClr val="000000"/>
                          </a:solidFill>
                          <a:effectLst/>
                          <a:latin typeface="+mj-lt"/>
                          <a:ea typeface="Arial"/>
                          <a:cs typeface="Calibri"/>
                        </a:rPr>
                        <a:t> parameter</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r3</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Arial"/>
                          <a:cs typeface="Calibri"/>
                        </a:rPr>
                        <a:t>4</a:t>
                      </a:r>
                      <a:r>
                        <a:rPr lang="en-US" sz="2000" baseline="30000" dirty="0">
                          <a:solidFill>
                            <a:srgbClr val="000000"/>
                          </a:solidFill>
                          <a:effectLst/>
                          <a:latin typeface="+mj-lt"/>
                          <a:ea typeface="Arial"/>
                          <a:cs typeface="Calibri"/>
                        </a:rPr>
                        <a:t>th</a:t>
                      </a:r>
                      <a:r>
                        <a:rPr lang="en-US" sz="2000" dirty="0">
                          <a:solidFill>
                            <a:srgbClr val="000000"/>
                          </a:solidFill>
                          <a:effectLst/>
                          <a:latin typeface="+mj-lt"/>
                          <a:ea typeface="Arial"/>
                          <a:cs typeface="Calibri"/>
                        </a:rPr>
                        <a:t> parameter</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16" name="Table 15">
            <a:extLst>
              <a:ext uri="{FF2B5EF4-FFF2-40B4-BE49-F238E27FC236}">
                <a16:creationId xmlns:a16="http://schemas.microsoft.com/office/drawing/2014/main" id="{25CC7837-209A-EA47-8CF0-F1AF4098BFA1}"/>
              </a:ext>
            </a:extLst>
          </p:cNvPr>
          <p:cNvGraphicFramePr>
            <a:graphicFrameLocks noGrp="1"/>
          </p:cNvGraphicFramePr>
          <p:nvPr/>
        </p:nvGraphicFramePr>
        <p:xfrm>
          <a:off x="5681776" y="741710"/>
          <a:ext cx="6107658" cy="1884689"/>
        </p:xfrm>
        <a:graphic>
          <a:graphicData uri="http://schemas.openxmlformats.org/drawingml/2006/table">
            <a:tbl>
              <a:tblPr firstRow="1" firstCol="1" bandRow="1"/>
              <a:tblGrid>
                <a:gridCol w="1623817">
                  <a:extLst>
                    <a:ext uri="{9D8B030D-6E8A-4147-A177-3AD203B41FA5}">
                      <a16:colId xmlns:a16="http://schemas.microsoft.com/office/drawing/2014/main" val="20000"/>
                    </a:ext>
                  </a:extLst>
                </a:gridCol>
                <a:gridCol w="4483841">
                  <a:extLst>
                    <a:ext uri="{9D8B030D-6E8A-4147-A177-3AD203B41FA5}">
                      <a16:colId xmlns:a16="http://schemas.microsoft.com/office/drawing/2014/main" val="20002"/>
                    </a:ext>
                  </a:extLst>
                </a:gridCol>
              </a:tblGrid>
              <a:tr h="318713">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Register</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 Function Return Value Use</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1045651">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r0</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8, 16 or 32-bit result,</a:t>
                      </a:r>
                      <a:r>
                        <a:rPr lang="en-US" sz="2000" baseline="0" dirty="0">
                          <a:solidFill>
                            <a:srgbClr val="000000"/>
                          </a:solidFill>
                          <a:effectLst/>
                          <a:latin typeface="+mj-lt"/>
                          <a:ea typeface="Calibri"/>
                          <a:cs typeface="Calibri"/>
                        </a:rPr>
                        <a:t> 32-bit address or least-significant half of a 64-bit result</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18299">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r1</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most-significant half of a 64-bit result</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TextBox 5">
            <a:extLst>
              <a:ext uri="{FF2B5EF4-FFF2-40B4-BE49-F238E27FC236}">
                <a16:creationId xmlns:a16="http://schemas.microsoft.com/office/drawing/2014/main" id="{0BBD7113-99E7-6D4A-9D7D-81C16F7797BB}"/>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91775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7" end="7"/>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
                                            <p:txEl>
                                              <p:pRg st="8" end="8"/>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F998106-2314-154E-B9E2-5116996DC8E0}"/>
              </a:ext>
            </a:extLst>
          </p:cNvPr>
          <p:cNvSpPr>
            <a:spLocks noGrp="1"/>
          </p:cNvSpPr>
          <p:nvPr>
            <p:ph sz="quarter" idx="15"/>
          </p:nvPr>
        </p:nvSpPr>
        <p:spPr>
          <a:xfrm>
            <a:off x="249083" y="2337383"/>
            <a:ext cx="11693834" cy="4222288"/>
          </a:xfrm>
          <a:solidFill>
            <a:schemeClr val="accent4">
              <a:lumMod val="20000"/>
              <a:lumOff val="80000"/>
            </a:schemeClr>
          </a:solidFill>
          <a:ln>
            <a:solidFill>
              <a:schemeClr val="accent1"/>
            </a:solidFill>
          </a:ln>
        </p:spPr>
        <p:txBody>
          <a:bodyPr/>
          <a:lstStyle/>
          <a:p>
            <a:pPr marL="0" indent="0">
              <a:lnSpc>
                <a:spcPct val="100000"/>
              </a:lnSpc>
              <a:buNone/>
            </a:pPr>
            <a:r>
              <a:rPr lang="en-US" sz="2200" b="1" dirty="0">
                <a:solidFill>
                  <a:srgbClr val="7030A0"/>
                </a:solidFill>
                <a:latin typeface="Courier New" panose="02070309020205020404" pitchFamily="49" charset="0"/>
                <a:cs typeface="Courier New" panose="02070309020205020404" pitchFamily="49" charset="0"/>
              </a:rPr>
              <a:t>.</a:t>
            </a:r>
            <a:r>
              <a:rPr lang="en-US" sz="2200" dirty="0">
                <a:solidFill>
                  <a:srgbClr val="7030A0"/>
                </a:solidFill>
                <a:latin typeface="Consolas" panose="020B0609020204030204" pitchFamily="49" charset="0"/>
                <a:cs typeface="Consolas" panose="020B0609020204030204" pitchFamily="49" charset="0"/>
              </a:rPr>
              <a:t>extern </a:t>
            </a:r>
            <a:r>
              <a:rPr lang="en-US" sz="2200" dirty="0">
                <a:solidFill>
                  <a:srgbClr val="F3753F"/>
                </a:solidFill>
                <a:latin typeface="Consolas" panose="020B0609020204030204" pitchFamily="49" charset="0"/>
                <a:cs typeface="Consolas" panose="020B0609020204030204" pitchFamily="49" charset="0"/>
              </a:rPr>
              <a:t>&lt;label&gt;</a:t>
            </a:r>
          </a:p>
          <a:p>
            <a:pPr lvl="1"/>
            <a:r>
              <a:rPr lang="en-US" sz="2200" b="1" dirty="0">
                <a:solidFill>
                  <a:schemeClr val="accent1"/>
                </a:solidFill>
              </a:rPr>
              <a:t>Imports</a:t>
            </a:r>
            <a:r>
              <a:rPr lang="en-US" sz="2200" dirty="0">
                <a:solidFill>
                  <a:schemeClr val="accent1"/>
                </a:solidFill>
              </a:rPr>
              <a:t> </a:t>
            </a:r>
            <a:r>
              <a:rPr lang="en-US" sz="2200" dirty="0">
                <a:solidFill>
                  <a:srgbClr val="F37440"/>
                </a:solidFill>
              </a:rPr>
              <a:t>label</a:t>
            </a:r>
            <a:r>
              <a:rPr lang="en-US" sz="2200" dirty="0">
                <a:solidFill>
                  <a:schemeClr val="accent1"/>
                </a:solidFill>
              </a:rPr>
              <a:t> </a:t>
            </a:r>
            <a:r>
              <a:rPr lang="en-US" sz="2200" dirty="0"/>
              <a:t>(function name, symbol or a static variable name); </a:t>
            </a:r>
          </a:p>
          <a:p>
            <a:pPr lvl="1"/>
            <a:r>
              <a:rPr lang="en-US" sz="2200" dirty="0"/>
              <a:t>An address associated with the label from another file can be used by code in this file</a:t>
            </a:r>
          </a:p>
          <a:p>
            <a:pPr marL="0" indent="0">
              <a:buNone/>
            </a:pPr>
            <a:r>
              <a:rPr lang="en-US" sz="2200" dirty="0">
                <a:solidFill>
                  <a:srgbClr val="7030A0"/>
                </a:solidFill>
                <a:latin typeface="Courier New" panose="02070309020205020404" pitchFamily="49" charset="0"/>
                <a:cs typeface="Courier New" panose="02070309020205020404" pitchFamily="49" charset="0"/>
              </a:rPr>
              <a:t>.</a:t>
            </a:r>
            <a:r>
              <a:rPr lang="en-US" sz="2200" dirty="0">
                <a:solidFill>
                  <a:srgbClr val="7030A0"/>
                </a:solidFill>
                <a:latin typeface="Consolas" panose="020B0609020204030204" pitchFamily="49" charset="0"/>
                <a:cs typeface="Consolas" panose="020B0609020204030204" pitchFamily="49" charset="0"/>
              </a:rPr>
              <a:t>global </a:t>
            </a:r>
            <a:r>
              <a:rPr lang="en-US" sz="2200" dirty="0">
                <a:solidFill>
                  <a:srgbClr val="F3753F"/>
                </a:solidFill>
                <a:latin typeface="Consolas" panose="020B0609020204030204" pitchFamily="49" charset="0"/>
                <a:cs typeface="Consolas" panose="020B0609020204030204" pitchFamily="49" charset="0"/>
              </a:rPr>
              <a:t>&lt;label&gt;</a:t>
            </a:r>
          </a:p>
          <a:p>
            <a:pPr lvl="1"/>
            <a:r>
              <a:rPr lang="en-US" sz="2200" b="1" dirty="0">
                <a:solidFill>
                  <a:schemeClr val="accent1"/>
                </a:solidFill>
              </a:rPr>
              <a:t>Exports</a:t>
            </a:r>
            <a:r>
              <a:rPr lang="en-US" sz="2200" dirty="0"/>
              <a:t> </a:t>
            </a:r>
            <a:r>
              <a:rPr lang="en-US" sz="2200" dirty="0">
                <a:solidFill>
                  <a:srgbClr val="F37440"/>
                </a:solidFill>
              </a:rPr>
              <a:t>label (or symbol)</a:t>
            </a:r>
            <a:r>
              <a:rPr lang="en-US" sz="2200" dirty="0"/>
              <a:t> to be visible outside the source file boundary (other assembly or c source)</a:t>
            </a:r>
          </a:p>
          <a:p>
            <a:pPr lvl="1"/>
            <a:r>
              <a:rPr lang="en-US" sz="2200" dirty="0">
                <a:solidFill>
                  <a:srgbClr val="F37440"/>
                </a:solidFill>
              </a:rPr>
              <a:t>label</a:t>
            </a:r>
            <a:r>
              <a:rPr lang="en-US" sz="2200" dirty="0"/>
              <a:t> is either a </a:t>
            </a:r>
            <a:r>
              <a:rPr lang="en-US" sz="2200" dirty="0">
                <a:solidFill>
                  <a:srgbClr val="2C895B"/>
                </a:solidFill>
              </a:rPr>
              <a:t>function</a:t>
            </a:r>
            <a:r>
              <a:rPr lang="en-US" sz="2200" dirty="0"/>
              <a:t> </a:t>
            </a:r>
            <a:r>
              <a:rPr lang="en-US" sz="2200" dirty="0">
                <a:solidFill>
                  <a:srgbClr val="F37440"/>
                </a:solidFill>
              </a:rPr>
              <a:t>name</a:t>
            </a:r>
            <a:r>
              <a:rPr lang="en-US" sz="2200" dirty="0"/>
              <a:t> or a </a:t>
            </a:r>
            <a:r>
              <a:rPr lang="en-US" sz="2200" dirty="0">
                <a:solidFill>
                  <a:srgbClr val="0070C0"/>
                </a:solidFill>
              </a:rPr>
              <a:t>global</a:t>
            </a:r>
            <a:r>
              <a:rPr lang="en-US" sz="2200" dirty="0"/>
              <a:t> variable</a:t>
            </a:r>
            <a:r>
              <a:rPr lang="en-US" sz="2200" dirty="0">
                <a:solidFill>
                  <a:srgbClr val="F37440"/>
                </a:solidFill>
              </a:rPr>
              <a:t> name</a:t>
            </a:r>
          </a:p>
          <a:p>
            <a:pPr lvl="1"/>
            <a:r>
              <a:rPr lang="en-US" sz="2200" dirty="0">
                <a:solidFill>
                  <a:schemeClr val="tx2"/>
                </a:solidFill>
              </a:rPr>
              <a:t>Only use with function names or static variables</a:t>
            </a:r>
          </a:p>
          <a:p>
            <a:r>
              <a:rPr lang="en-US" sz="2400" b="1" dirty="0">
                <a:solidFill>
                  <a:srgbClr val="0070C0"/>
                </a:solidFill>
              </a:rPr>
              <a:t>Without</a:t>
            </a:r>
            <a:r>
              <a:rPr lang="en-US" sz="2400" dirty="0">
                <a:solidFill>
                  <a:srgbClr val="0070C0"/>
                </a:solidFill>
              </a:rPr>
              <a:t>  </a:t>
            </a:r>
            <a:r>
              <a:rPr lang="en-US" sz="2400" dirty="0">
                <a:solidFill>
                  <a:srgbClr val="7030A0"/>
                </a:solidFill>
              </a:rPr>
              <a:t>.global</a:t>
            </a:r>
            <a:r>
              <a:rPr lang="en-US" sz="2400" dirty="0">
                <a:solidFill>
                  <a:srgbClr val="0070C0"/>
                </a:solidFill>
              </a:rPr>
              <a:t>, </a:t>
            </a:r>
            <a:r>
              <a:rPr lang="en-US" sz="2400" dirty="0">
                <a:solidFill>
                  <a:srgbClr val="F37440"/>
                </a:solidFill>
              </a:rPr>
              <a:t>labels</a:t>
            </a:r>
            <a:r>
              <a:rPr lang="en-US" sz="2400" dirty="0">
                <a:solidFill>
                  <a:srgbClr val="0070C0"/>
                </a:solidFill>
              </a:rPr>
              <a:t> are usually </a:t>
            </a:r>
            <a:r>
              <a:rPr lang="en-US" sz="2400" b="1" dirty="0">
                <a:solidFill>
                  <a:srgbClr val="C00000"/>
                </a:solidFill>
              </a:rPr>
              <a:t>local to the file </a:t>
            </a:r>
            <a:r>
              <a:rPr lang="en-US" sz="2400" dirty="0">
                <a:solidFill>
                  <a:srgbClr val="0070C0"/>
                </a:solidFill>
              </a:rPr>
              <a:t>from the point where they are defined</a:t>
            </a:r>
          </a:p>
        </p:txBody>
      </p:sp>
      <p:sp>
        <p:nvSpPr>
          <p:cNvPr id="3" name="Title 2">
            <a:extLst>
              <a:ext uri="{FF2B5EF4-FFF2-40B4-BE49-F238E27FC236}">
                <a16:creationId xmlns:a16="http://schemas.microsoft.com/office/drawing/2014/main" id="{5CF7BE84-94B4-444E-9FCF-D804A398A9F8}"/>
              </a:ext>
            </a:extLst>
          </p:cNvPr>
          <p:cNvSpPr>
            <a:spLocks noGrp="1"/>
          </p:cNvSpPr>
          <p:nvPr>
            <p:ph type="title"/>
          </p:nvPr>
        </p:nvSpPr>
        <p:spPr>
          <a:xfrm>
            <a:off x="136299" y="298329"/>
            <a:ext cx="11791479" cy="450761"/>
          </a:xfrm>
        </p:spPr>
        <p:txBody>
          <a:bodyPr/>
          <a:lstStyle/>
          <a:p>
            <a:r>
              <a:rPr lang="en-US" dirty="0"/>
              <a:t>Assembler Directives: Label Scope Control </a:t>
            </a:r>
            <a:r>
              <a:rPr lang="en-US" sz="2400" dirty="0">
                <a:solidFill>
                  <a:srgbClr val="FF0000"/>
                </a:solidFill>
              </a:rPr>
              <a:t>(Normal Labels only)</a:t>
            </a:r>
            <a:endParaRPr lang="en-US" dirty="0">
              <a:solidFill>
                <a:srgbClr val="FF0000"/>
              </a:solidFill>
            </a:endParaRPr>
          </a:p>
        </p:txBody>
      </p:sp>
      <p:sp>
        <p:nvSpPr>
          <p:cNvPr id="4" name="Rounded Rectangle 3">
            <a:extLst>
              <a:ext uri="{FF2B5EF4-FFF2-40B4-BE49-F238E27FC236}">
                <a16:creationId xmlns:a16="http://schemas.microsoft.com/office/drawing/2014/main" id="{D18AE3D0-727E-A244-8908-0F3CC001E66B}"/>
              </a:ext>
            </a:extLst>
          </p:cNvPr>
          <p:cNvSpPr/>
          <p:nvPr/>
        </p:nvSpPr>
        <p:spPr bwMode="auto">
          <a:xfrm>
            <a:off x="3994671" y="717303"/>
            <a:ext cx="3234498" cy="161520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400" dirty="0">
                <a:latin typeface="Consolas" panose="020B0609020204030204" pitchFamily="49" charset="0"/>
                <a:cs typeface="Consolas" panose="020B0609020204030204" pitchFamily="49" charset="0"/>
              </a:rPr>
              <a:t>.</a:t>
            </a:r>
            <a:r>
              <a:rPr lang="en-US" sz="2400" dirty="0">
                <a:solidFill>
                  <a:srgbClr val="7030A0"/>
                </a:solidFill>
                <a:latin typeface="Consolas" panose="020B0609020204030204" pitchFamily="49" charset="0"/>
                <a:cs typeface="Consolas" panose="020B0609020204030204" pitchFamily="49" charset="0"/>
              </a:rPr>
              <a:t>extern</a:t>
            </a:r>
            <a:r>
              <a:rPr lang="en-US" sz="2400" dirty="0">
                <a:solidFill>
                  <a:srgbClr val="0070C0"/>
                </a:solidFill>
                <a:latin typeface="Consolas" panose="020B0609020204030204" pitchFamily="49" charset="0"/>
                <a:cs typeface="Consolas" panose="020B0609020204030204" pitchFamily="49" charset="0"/>
              </a:rPr>
              <a:t> </a:t>
            </a:r>
            <a:r>
              <a:rPr lang="en-US" sz="2400" dirty="0" err="1">
                <a:solidFill>
                  <a:srgbClr val="F3753F"/>
                </a:solidFill>
                <a:latin typeface="Consolas" panose="020B0609020204030204" pitchFamily="49" charset="0"/>
                <a:cs typeface="Consolas" panose="020B0609020204030204" pitchFamily="49" charset="0"/>
              </a:rPr>
              <a:t>printf</a:t>
            </a:r>
            <a:endParaRPr lang="en-US" sz="2400" dirty="0">
              <a:solidFill>
                <a:srgbClr val="F3753F"/>
              </a:solidFill>
              <a:latin typeface="Consolas" panose="020B0609020204030204" pitchFamily="49" charset="0"/>
              <a:cs typeface="Consolas" panose="020B0609020204030204" pitchFamily="49" charset="0"/>
            </a:endParaRPr>
          </a:p>
          <a:p>
            <a:r>
              <a:rPr lang="en-US" sz="2400" dirty="0">
                <a:latin typeface="Consolas" panose="020B0609020204030204" pitchFamily="49" charset="0"/>
                <a:cs typeface="Consolas" panose="020B0609020204030204" pitchFamily="49" charset="0"/>
              </a:rPr>
              <a:t>.</a:t>
            </a:r>
            <a:r>
              <a:rPr lang="en-US" sz="2400" dirty="0">
                <a:solidFill>
                  <a:srgbClr val="7030A0"/>
                </a:solidFill>
                <a:latin typeface="Consolas" panose="020B0609020204030204" pitchFamily="49" charset="0"/>
                <a:cs typeface="Consolas" panose="020B0609020204030204" pitchFamily="49" charset="0"/>
              </a:rPr>
              <a:t>extern</a:t>
            </a:r>
            <a:r>
              <a:rPr lang="en-US" sz="2400" dirty="0">
                <a:solidFill>
                  <a:srgbClr val="0070C0"/>
                </a:solidFill>
                <a:latin typeface="Consolas" panose="020B0609020204030204" pitchFamily="49" charset="0"/>
                <a:cs typeface="Consolas" panose="020B0609020204030204" pitchFamily="49" charset="0"/>
              </a:rPr>
              <a:t> </a:t>
            </a:r>
            <a:r>
              <a:rPr lang="en-US" sz="2400" dirty="0" err="1">
                <a:solidFill>
                  <a:srgbClr val="F3753F"/>
                </a:solidFill>
                <a:latin typeface="Consolas" panose="020B0609020204030204" pitchFamily="49" charset="0"/>
                <a:cs typeface="Consolas" panose="020B0609020204030204" pitchFamily="49" charset="0"/>
              </a:rPr>
              <a:t>fgets</a:t>
            </a:r>
            <a:endParaRPr lang="en-US" sz="2400" dirty="0">
              <a:solidFill>
                <a:srgbClr val="F3753F"/>
              </a:solidFill>
              <a:latin typeface="Consolas" panose="020B0609020204030204" pitchFamily="49" charset="0"/>
              <a:cs typeface="Consolas" panose="020B0609020204030204" pitchFamily="49" charset="0"/>
            </a:endParaRPr>
          </a:p>
          <a:p>
            <a:r>
              <a:rPr lang="en-US" sz="2400" dirty="0">
                <a:solidFill>
                  <a:srgbClr val="0070C0"/>
                </a:solidFill>
                <a:latin typeface="Consolas" panose="020B0609020204030204" pitchFamily="49" charset="0"/>
                <a:cs typeface="Consolas" panose="020B0609020204030204" pitchFamily="49" charset="0"/>
              </a:rPr>
              <a:t>.</a:t>
            </a:r>
            <a:r>
              <a:rPr lang="en-US" sz="2400" dirty="0">
                <a:solidFill>
                  <a:srgbClr val="7030A0"/>
                </a:solidFill>
                <a:latin typeface="Consolas" panose="020B0609020204030204" pitchFamily="49" charset="0"/>
                <a:cs typeface="Consolas" panose="020B0609020204030204" pitchFamily="49" charset="0"/>
              </a:rPr>
              <a:t>extern</a:t>
            </a:r>
            <a:r>
              <a:rPr lang="en-US" sz="2400" dirty="0">
                <a:solidFill>
                  <a:srgbClr val="0070C0"/>
                </a:solidFill>
                <a:latin typeface="Consolas" panose="020B0609020204030204" pitchFamily="49" charset="0"/>
                <a:cs typeface="Consolas" panose="020B0609020204030204" pitchFamily="49" charset="0"/>
              </a:rPr>
              <a:t> </a:t>
            </a:r>
            <a:r>
              <a:rPr lang="en-US" sz="2400" dirty="0" err="1">
                <a:solidFill>
                  <a:srgbClr val="F3753F"/>
                </a:solidFill>
                <a:latin typeface="Consolas" panose="020B0609020204030204" pitchFamily="49" charset="0"/>
                <a:cs typeface="Consolas" panose="020B0609020204030204" pitchFamily="49" charset="0"/>
              </a:rPr>
              <a:t>strcpy</a:t>
            </a:r>
            <a:endParaRPr lang="en-US" sz="2400" dirty="0">
              <a:solidFill>
                <a:srgbClr val="F3753F"/>
              </a:solidFill>
              <a:latin typeface="Consolas" panose="020B0609020204030204" pitchFamily="49" charset="0"/>
              <a:cs typeface="Consolas" panose="020B0609020204030204" pitchFamily="49" charset="0"/>
            </a:endParaRPr>
          </a:p>
          <a:p>
            <a:r>
              <a:rPr lang="en-US" sz="2400" dirty="0">
                <a:solidFill>
                  <a:srgbClr val="0070C0"/>
                </a:solidFill>
                <a:latin typeface="Consolas" panose="020B0609020204030204" pitchFamily="49" charset="0"/>
                <a:cs typeface="Consolas" panose="020B0609020204030204" pitchFamily="49" charset="0"/>
              </a:rPr>
              <a:t>.</a:t>
            </a:r>
            <a:r>
              <a:rPr lang="en-US" sz="2400" dirty="0">
                <a:solidFill>
                  <a:srgbClr val="7030A0"/>
                </a:solidFill>
                <a:latin typeface="Consolas" panose="020B0609020204030204" pitchFamily="49" charset="0"/>
                <a:cs typeface="Consolas" panose="020B0609020204030204" pitchFamily="49" charset="0"/>
              </a:rPr>
              <a:t>global</a:t>
            </a:r>
            <a:r>
              <a:rPr lang="en-US" sz="2400" dirty="0">
                <a:solidFill>
                  <a:srgbClr val="0070C0"/>
                </a:solidFill>
                <a:latin typeface="Consolas" panose="020B0609020204030204" pitchFamily="49" charset="0"/>
                <a:cs typeface="Consolas" panose="020B0609020204030204" pitchFamily="49" charset="0"/>
              </a:rPr>
              <a:t> </a:t>
            </a:r>
            <a:r>
              <a:rPr lang="en-US" sz="2400" dirty="0" err="1">
                <a:solidFill>
                  <a:srgbClr val="F3753F"/>
                </a:solidFill>
                <a:latin typeface="Consolas" panose="020B0609020204030204" pitchFamily="49" charset="0"/>
                <a:cs typeface="Consolas" panose="020B0609020204030204" pitchFamily="49" charset="0"/>
              </a:rPr>
              <a:t>fbuf</a:t>
            </a:r>
            <a:endParaRPr lang="en-US" sz="2400" dirty="0">
              <a:solidFill>
                <a:srgbClr val="F3753F"/>
              </a:solidFill>
              <a:latin typeface="Consolas" panose="020B0609020204030204" pitchFamily="49" charset="0"/>
              <a:cs typeface="Consolas" panose="020B0609020204030204" pitchFamily="49" charset="0"/>
            </a:endParaRPr>
          </a:p>
        </p:txBody>
      </p:sp>
      <p:sp>
        <p:nvSpPr>
          <p:cNvPr id="5" name="TextBox 4">
            <a:extLst>
              <a:ext uri="{FF2B5EF4-FFF2-40B4-BE49-F238E27FC236}">
                <a16:creationId xmlns:a16="http://schemas.microsoft.com/office/drawing/2014/main" id="{9F63C69D-0858-114C-91DB-EFE45580C023}"/>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496062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F6D1104-0A20-3EE2-2B1D-AE5BACEBA832}"/>
              </a:ext>
            </a:extLst>
          </p:cNvPr>
          <p:cNvSpPr>
            <a:spLocks noGrp="1"/>
          </p:cNvSpPr>
          <p:nvPr>
            <p:ph type="title"/>
          </p:nvPr>
        </p:nvSpPr>
        <p:spPr/>
        <p:txBody>
          <a:bodyPr/>
          <a:lstStyle/>
          <a:p>
            <a:r>
              <a:rPr lang="en-US" dirty="0"/>
              <a:t>Preview: Writing an ARM32 function</a:t>
            </a:r>
          </a:p>
        </p:txBody>
      </p:sp>
      <p:sp>
        <p:nvSpPr>
          <p:cNvPr id="4" name="Rounded Rectangle 3">
            <a:extLst>
              <a:ext uri="{FF2B5EF4-FFF2-40B4-BE49-F238E27FC236}">
                <a16:creationId xmlns:a16="http://schemas.microsoft.com/office/drawing/2014/main" id="{16692AE5-53CB-622A-C25F-6891E853A663}"/>
              </a:ext>
            </a:extLst>
          </p:cNvPr>
          <p:cNvSpPr/>
          <p:nvPr/>
        </p:nvSpPr>
        <p:spPr bwMode="auto">
          <a:xfrm>
            <a:off x="364756" y="904284"/>
            <a:ext cx="4162057" cy="3135392"/>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#include &lt;</a:t>
            </a:r>
            <a:r>
              <a:rPr lang="en-US" sz="1600" dirty="0" err="1">
                <a:solidFill>
                  <a:srgbClr val="000000"/>
                </a:solidFill>
                <a:effectLst/>
                <a:latin typeface="Menlo" panose="020B0609030804020204" pitchFamily="49" charset="0"/>
              </a:rPr>
              <a:t>stdlib.h</a:t>
            </a:r>
            <a:r>
              <a:rPr lang="en-US" sz="1600" dirty="0">
                <a:solidFill>
                  <a:srgbClr val="000000"/>
                </a:solidFill>
                <a:effectLst/>
                <a:latin typeface="Menlo" panose="020B0609030804020204" pitchFamily="49" charset="0"/>
              </a:rPr>
              <a:t>&gt;</a:t>
            </a:r>
          </a:p>
          <a:p>
            <a:r>
              <a:rPr lang="en-US" sz="1600" dirty="0">
                <a:solidFill>
                  <a:srgbClr val="000000"/>
                </a:solidFill>
                <a:effectLst/>
                <a:latin typeface="Menlo" panose="020B0609030804020204" pitchFamily="49" charset="0"/>
              </a:rPr>
              <a:t>#include &lt;</a:t>
            </a:r>
            <a:r>
              <a:rPr lang="en-US" sz="1600" dirty="0" err="1">
                <a:solidFill>
                  <a:srgbClr val="000000"/>
                </a:solidFill>
                <a:effectLst/>
                <a:latin typeface="Menlo" panose="020B0609030804020204" pitchFamily="49" charset="0"/>
              </a:rPr>
              <a:t>stdio.h</a:t>
            </a:r>
            <a:r>
              <a:rPr lang="en-US" sz="1600" dirty="0">
                <a:solidFill>
                  <a:srgbClr val="000000"/>
                </a:solidFill>
                <a:effectLst/>
                <a:latin typeface="Menlo" panose="020B0609030804020204" pitchFamily="49" charset="0"/>
              </a:rPr>
              <a:t>&gt;</a:t>
            </a:r>
          </a:p>
          <a:p>
            <a:r>
              <a:rPr lang="en-US" sz="1600" dirty="0">
                <a:solidFill>
                  <a:srgbClr val="000000"/>
                </a:solidFill>
                <a:effectLst/>
                <a:latin typeface="Menlo" panose="020B0609030804020204" pitchFamily="49" charset="0"/>
              </a:rPr>
              <a:t>#include "sum4.h"</a:t>
            </a:r>
          </a:p>
          <a:p>
            <a:r>
              <a:rPr lang="en-US" sz="1600" dirty="0">
                <a:solidFill>
                  <a:srgbClr val="000000"/>
                </a:solidFill>
                <a:effectLst/>
                <a:latin typeface="Menlo" panose="020B0609030804020204" pitchFamily="49" charset="0"/>
              </a:rPr>
              <a:t>int main()</a:t>
            </a:r>
          </a:p>
          <a:p>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int </a:t>
            </a:r>
            <a:r>
              <a:rPr lang="en-US" sz="1600" dirty="0" err="1">
                <a:solidFill>
                  <a:srgbClr val="000000"/>
                </a:solidFill>
                <a:effectLst/>
                <a:latin typeface="Menlo" panose="020B0609030804020204" pitchFamily="49" charset="0"/>
              </a:rPr>
              <a:t>reslt</a:t>
            </a:r>
            <a:r>
              <a:rPr lang="en-US" sz="1600" dirty="0">
                <a:solidFill>
                  <a:srgbClr val="000000"/>
                </a:solidFill>
                <a:effectLst/>
                <a:latin typeface="Menlo" panose="020B0609030804020204" pitchFamily="49" charset="0"/>
              </a:rPr>
              <a:t>;</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reslt</a:t>
            </a:r>
            <a:r>
              <a:rPr lang="en-US" sz="1600" dirty="0">
                <a:solidFill>
                  <a:srgbClr val="000000"/>
                </a:solidFill>
                <a:effectLst/>
                <a:latin typeface="Menlo" panose="020B0609030804020204" pitchFamily="49" charset="0"/>
              </a:rPr>
              <a:t> = sum4(1,2,3,4);</a:t>
            </a:r>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printf</a:t>
            </a:r>
            <a:r>
              <a:rPr lang="en-US" sz="1600" dirty="0">
                <a:solidFill>
                  <a:srgbClr val="000000"/>
                </a:solidFill>
                <a:effectLst/>
                <a:latin typeface="Menlo" panose="020B0609030804020204" pitchFamily="49" charset="0"/>
              </a:rPr>
              <a:t>("%d\n", </a:t>
            </a:r>
            <a:r>
              <a:rPr lang="en-US" sz="1600" dirty="0" err="1">
                <a:solidFill>
                  <a:srgbClr val="000000"/>
                </a:solidFill>
                <a:effectLst/>
                <a:latin typeface="Menlo" panose="020B0609030804020204" pitchFamily="49" charset="0"/>
              </a:rPr>
              <a:t>reslt</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return EXIT_SUCCESS;</a:t>
            </a:r>
          </a:p>
          <a:p>
            <a:r>
              <a:rPr lang="en-US" sz="1600" dirty="0">
                <a:solidFill>
                  <a:srgbClr val="000000"/>
                </a:solidFill>
                <a:effectLst/>
                <a:latin typeface="Menlo" panose="020B0609030804020204" pitchFamily="49" charset="0"/>
              </a:rPr>
              <a:t>}</a:t>
            </a:r>
          </a:p>
        </p:txBody>
      </p:sp>
      <p:sp>
        <p:nvSpPr>
          <p:cNvPr id="5" name="Rounded Rectangle 4">
            <a:extLst>
              <a:ext uri="{FF2B5EF4-FFF2-40B4-BE49-F238E27FC236}">
                <a16:creationId xmlns:a16="http://schemas.microsoft.com/office/drawing/2014/main" id="{DF2067FC-72FE-622A-9CFC-16F9FA3FDB76}"/>
              </a:ext>
            </a:extLst>
          </p:cNvPr>
          <p:cNvSpPr/>
          <p:nvPr/>
        </p:nvSpPr>
        <p:spPr bwMode="auto">
          <a:xfrm>
            <a:off x="364757" y="4148669"/>
            <a:ext cx="4162057" cy="2628662"/>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ifndef</a:t>
            </a:r>
            <a:r>
              <a:rPr lang="en-US" sz="1600" dirty="0">
                <a:solidFill>
                  <a:srgbClr val="000000"/>
                </a:solidFill>
                <a:effectLst/>
                <a:latin typeface="Menlo" panose="020B0609030804020204" pitchFamily="49" charset="0"/>
              </a:rPr>
              <a:t> SUM4_H</a:t>
            </a:r>
          </a:p>
          <a:p>
            <a:r>
              <a:rPr lang="en-US" sz="1600" dirty="0">
                <a:solidFill>
                  <a:srgbClr val="000000"/>
                </a:solidFill>
                <a:effectLst/>
                <a:latin typeface="Menlo" panose="020B0609030804020204" pitchFamily="49" charset="0"/>
              </a:rPr>
              <a:t>#define SUM4_H</a:t>
            </a:r>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ifndef</a:t>
            </a:r>
            <a:r>
              <a:rPr lang="en-US" sz="1600" dirty="0">
                <a:solidFill>
                  <a:srgbClr val="000000"/>
                </a:solidFill>
                <a:effectLst/>
                <a:latin typeface="Menlo" panose="020B0609030804020204" pitchFamily="49" charset="0"/>
              </a:rPr>
              <a:t> __ASSEMBLER__</a:t>
            </a:r>
          </a:p>
          <a:p>
            <a:r>
              <a:rPr lang="en-US" sz="1600" dirty="0">
                <a:solidFill>
                  <a:srgbClr val="000000"/>
                </a:solidFill>
                <a:effectLst/>
                <a:latin typeface="Menlo" panose="020B0609030804020204" pitchFamily="49" charset="0"/>
              </a:rPr>
              <a:t>int sum4(int, int, int, int);</a:t>
            </a:r>
          </a:p>
          <a:p>
            <a:r>
              <a:rPr lang="en-US" sz="1600" dirty="0">
                <a:solidFill>
                  <a:srgbClr val="000000"/>
                </a:solidFill>
                <a:effectLst/>
                <a:latin typeface="Menlo" panose="020B0609030804020204" pitchFamily="49" charset="0"/>
              </a:rPr>
              <a:t>#else</a:t>
            </a:r>
          </a:p>
          <a:p>
            <a:r>
              <a:rPr lang="en-US" sz="1600" dirty="0">
                <a:solidFill>
                  <a:srgbClr val="000000"/>
                </a:solidFill>
                <a:effectLst/>
                <a:latin typeface="Menlo" panose="020B0609030804020204" pitchFamily="49" charset="0"/>
              </a:rPr>
              <a:t>.extern sum4</a:t>
            </a:r>
          </a:p>
          <a:p>
            <a:r>
              <a:rPr lang="en-US" sz="1600" dirty="0">
                <a:solidFill>
                  <a:srgbClr val="000000"/>
                </a:solidFill>
                <a:effectLst/>
                <a:latin typeface="Menlo" panose="020B0609030804020204" pitchFamily="49" charset="0"/>
              </a:rPr>
              <a:t>#endif</a:t>
            </a:r>
          </a:p>
          <a:p>
            <a:endParaRPr lang="en-US" sz="1600" dirty="0">
              <a:solidFill>
                <a:srgbClr val="000000"/>
              </a:solidFill>
              <a:latin typeface="Menlo" panose="020B0609030804020204" pitchFamily="49" charset="0"/>
            </a:endParaRPr>
          </a:p>
          <a:p>
            <a:r>
              <a:rPr lang="en-US" sz="1600" dirty="0">
                <a:solidFill>
                  <a:srgbClr val="000000"/>
                </a:solidFill>
                <a:effectLst/>
                <a:latin typeface="Menlo" panose="020B0609030804020204" pitchFamily="49" charset="0"/>
              </a:rPr>
              <a:t>#endif</a:t>
            </a:r>
          </a:p>
        </p:txBody>
      </p:sp>
      <p:sp>
        <p:nvSpPr>
          <p:cNvPr id="6" name="Rounded Rectangle 5">
            <a:extLst>
              <a:ext uri="{FF2B5EF4-FFF2-40B4-BE49-F238E27FC236}">
                <a16:creationId xmlns:a16="http://schemas.microsoft.com/office/drawing/2014/main" id="{68546E7B-6051-8650-1773-359355326960}"/>
              </a:ext>
            </a:extLst>
          </p:cNvPr>
          <p:cNvSpPr/>
          <p:nvPr/>
        </p:nvSpPr>
        <p:spPr bwMode="auto">
          <a:xfrm>
            <a:off x="4905696" y="795291"/>
            <a:ext cx="5518984" cy="592240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#include "sum4.h"</a:t>
            </a:r>
          </a:p>
          <a:p>
            <a:r>
              <a:rPr lang="en-US" sz="1600" dirty="0">
                <a:solidFill>
                  <a:srgbClr val="000000"/>
                </a:solidFill>
                <a:effectLst/>
                <a:latin typeface="Menlo" panose="020B0609030804020204" pitchFamily="49" charset="0"/>
              </a:rPr>
              <a:t>    .arch armv6</a:t>
            </a:r>
          </a:p>
          <a:p>
            <a:r>
              <a:rPr lang="en-US" sz="1600" dirty="0">
                <a:solidFill>
                  <a:srgbClr val="000000"/>
                </a:solidFill>
                <a:effectLst/>
                <a:latin typeface="Menlo" panose="020B0609030804020204" pitchFamily="49" charset="0"/>
              </a:rPr>
              <a:t>    .arm</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fpu</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vfp</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.syntax unified</a:t>
            </a:r>
          </a:p>
          <a:p>
            <a:r>
              <a:rPr lang="en-US" sz="1600" dirty="0">
                <a:solidFill>
                  <a:srgbClr val="000000"/>
                </a:solidFill>
                <a:effectLst/>
                <a:latin typeface="Menlo" panose="020B0609030804020204" pitchFamily="49" charset="0"/>
              </a:rPr>
              <a:t>    .global sum4</a:t>
            </a:r>
          </a:p>
          <a:p>
            <a:r>
              <a:rPr lang="en-US" sz="1600" dirty="0">
                <a:solidFill>
                  <a:srgbClr val="000000"/>
                </a:solidFill>
                <a:effectLst/>
                <a:latin typeface="Menlo" panose="020B0609030804020204" pitchFamily="49" charset="0"/>
              </a:rPr>
              <a:t>    </a:t>
            </a:r>
            <a:r>
              <a:rPr lang="en-US" sz="1600" dirty="0">
                <a:solidFill>
                  <a:srgbClr val="FF0000"/>
                </a:solidFill>
                <a:effectLst/>
                <a:latin typeface="Menlo" panose="020B0609030804020204" pitchFamily="49" charset="0"/>
              </a:rPr>
              <a:t>.type</a:t>
            </a:r>
            <a:r>
              <a:rPr lang="en-US" sz="1600" dirty="0">
                <a:solidFill>
                  <a:srgbClr val="000000"/>
                </a:solidFill>
                <a:effectLst/>
                <a:latin typeface="Menlo" panose="020B0609030804020204" pitchFamily="49" charset="0"/>
              </a:rPr>
              <a:t>   sum4, %function</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equ</a:t>
            </a:r>
            <a:r>
              <a:rPr lang="en-US" sz="1600" dirty="0">
                <a:solidFill>
                  <a:srgbClr val="000000"/>
                </a:solidFill>
                <a:effectLst/>
                <a:latin typeface="Menlo" panose="020B0609030804020204" pitchFamily="49" charset="0"/>
              </a:rPr>
              <a:t>    FP_OFF, 28</a:t>
            </a:r>
          </a:p>
          <a:p>
            <a:r>
              <a:rPr lang="en-US" sz="1600" dirty="0">
                <a:solidFill>
                  <a:srgbClr val="000000"/>
                </a:solidFill>
                <a:effectLst/>
                <a:latin typeface="Menlo" panose="020B0609030804020204" pitchFamily="49" charset="0"/>
              </a:rPr>
              <a:t>    // r0 = sum4(r0, r1, r2, r3)</a:t>
            </a:r>
          </a:p>
          <a:p>
            <a:r>
              <a:rPr lang="en-US" sz="1600" dirty="0">
                <a:solidFill>
                  <a:srgbClr val="000000"/>
                </a:solidFill>
                <a:effectLst/>
                <a:latin typeface="Menlo" panose="020B0609030804020204" pitchFamily="49" charset="0"/>
              </a:rPr>
              <a:t>sum4:</a:t>
            </a:r>
          </a:p>
          <a:p>
            <a:r>
              <a:rPr lang="en-US" sz="1600" dirty="0">
                <a:solidFill>
                  <a:srgbClr val="000000"/>
                </a:solidFill>
                <a:effectLst/>
                <a:latin typeface="Menlo" panose="020B0609030804020204" pitchFamily="49" charset="0"/>
              </a:rPr>
              <a:t>    push    {r4-r9,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FP_OFF</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add     r0, r0, r1</a:t>
            </a:r>
          </a:p>
          <a:p>
            <a:r>
              <a:rPr lang="en-US" sz="1600" dirty="0">
                <a:solidFill>
                  <a:srgbClr val="000000"/>
                </a:solidFill>
                <a:effectLst/>
                <a:latin typeface="Menlo" panose="020B0609030804020204" pitchFamily="49" charset="0"/>
              </a:rPr>
              <a:t>    add     r0, r0, r2</a:t>
            </a:r>
          </a:p>
          <a:p>
            <a:r>
              <a:rPr lang="en-US" sz="1600" dirty="0">
                <a:solidFill>
                  <a:srgbClr val="000000"/>
                </a:solidFill>
                <a:effectLst/>
                <a:latin typeface="Menlo" panose="020B0609030804020204" pitchFamily="49" charset="0"/>
              </a:rPr>
              <a:t>    add     r0, r0, r3</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FP_OFF</a:t>
            </a:r>
          </a:p>
          <a:p>
            <a:r>
              <a:rPr lang="en-US" sz="1600" dirty="0">
                <a:solidFill>
                  <a:srgbClr val="000000"/>
                </a:solidFill>
                <a:effectLst/>
                <a:latin typeface="Menlo" panose="020B0609030804020204" pitchFamily="49" charset="0"/>
              </a:rPr>
              <a:t>    pop     {r4-r9,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.size sum4, (. - sum4)</a:t>
            </a:r>
          </a:p>
          <a:p>
            <a:r>
              <a:rPr lang="en-US" sz="1600" dirty="0">
                <a:solidFill>
                  <a:srgbClr val="000000"/>
                </a:solidFill>
                <a:effectLst/>
                <a:latin typeface="Menlo" panose="020B0609030804020204" pitchFamily="49" charset="0"/>
              </a:rPr>
              <a:t>    .section .note.GNU-stack,"",%</a:t>
            </a:r>
            <a:r>
              <a:rPr lang="en-US" sz="1600" dirty="0" err="1">
                <a:solidFill>
                  <a:srgbClr val="000000"/>
                </a:solidFill>
                <a:effectLst/>
                <a:latin typeface="Menlo" panose="020B0609030804020204" pitchFamily="49" charset="0"/>
              </a:rPr>
              <a:t>progbits</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.end</a:t>
            </a:r>
          </a:p>
        </p:txBody>
      </p:sp>
      <p:sp>
        <p:nvSpPr>
          <p:cNvPr id="7" name="Rounded Rectangle 6">
            <a:extLst>
              <a:ext uri="{FF2B5EF4-FFF2-40B4-BE49-F238E27FC236}">
                <a16:creationId xmlns:a16="http://schemas.microsoft.com/office/drawing/2014/main" id="{EEA21AE8-E0A6-57FF-D056-E215E405E265}"/>
              </a:ext>
            </a:extLst>
          </p:cNvPr>
          <p:cNvSpPr/>
          <p:nvPr/>
        </p:nvSpPr>
        <p:spPr bwMode="auto">
          <a:xfrm>
            <a:off x="8213113" y="904284"/>
            <a:ext cx="3801043" cy="136183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gcc</a:t>
            </a:r>
            <a:r>
              <a:rPr lang="en-US" sz="1600" dirty="0">
                <a:solidFill>
                  <a:srgbClr val="000000"/>
                </a:solidFill>
                <a:effectLst/>
                <a:latin typeface="Menlo" panose="020B0609030804020204" pitchFamily="49" charset="0"/>
              </a:rPr>
              <a:t> -Wall -</a:t>
            </a:r>
            <a:r>
              <a:rPr lang="en-US" sz="1600" dirty="0" err="1">
                <a:solidFill>
                  <a:srgbClr val="000000"/>
                </a:solidFill>
                <a:effectLst/>
                <a:latin typeface="Menlo" panose="020B0609030804020204" pitchFamily="49" charset="0"/>
              </a:rPr>
              <a:t>Wextra</a:t>
            </a:r>
            <a:r>
              <a:rPr lang="en-US" sz="1600" dirty="0">
                <a:solidFill>
                  <a:srgbClr val="000000"/>
                </a:solidFill>
                <a:effectLst/>
                <a:latin typeface="Menlo" panose="020B0609030804020204" pitchFamily="49" charset="0"/>
              </a:rPr>
              <a:t> -c </a:t>
            </a:r>
            <a:r>
              <a:rPr lang="en-US" sz="1600" dirty="0" err="1">
                <a:solidFill>
                  <a:srgbClr val="000000"/>
                </a:solidFill>
                <a:effectLst/>
                <a:latin typeface="Menlo" panose="020B0609030804020204" pitchFamily="49" charset="0"/>
              </a:rPr>
              <a:t>main.c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gcc</a:t>
            </a:r>
            <a:r>
              <a:rPr lang="en-US" sz="1600" dirty="0">
                <a:solidFill>
                  <a:srgbClr val="000000"/>
                </a:solidFill>
                <a:effectLst/>
                <a:latin typeface="Menlo" panose="020B0609030804020204" pitchFamily="49" charset="0"/>
              </a:rPr>
              <a:t> -c sum4.S</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gcc</a:t>
            </a:r>
            <a:r>
              <a:rPr lang="en-US" sz="1600" dirty="0">
                <a:solidFill>
                  <a:srgbClr val="000000"/>
                </a:solidFill>
                <a:effectLst/>
                <a:latin typeface="Menlo" panose="020B0609030804020204" pitchFamily="49" charset="0"/>
              </a:rPr>
              <a:t> sum4.o </a:t>
            </a:r>
            <a:r>
              <a:rPr lang="en-US" sz="1600" dirty="0" err="1">
                <a:solidFill>
                  <a:srgbClr val="000000"/>
                </a:solidFill>
                <a:effectLst/>
                <a:latin typeface="Menlo" panose="020B0609030804020204" pitchFamily="49" charset="0"/>
              </a:rPr>
              <a:t>main.o</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a.out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10</a:t>
            </a:r>
          </a:p>
        </p:txBody>
      </p:sp>
    </p:spTree>
    <p:extLst>
      <p:ext uri="{BB962C8B-B14F-4D97-AF65-F5344CB8AC3E}">
        <p14:creationId xmlns:p14="http://schemas.microsoft.com/office/powerpoint/2010/main" val="1457640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19FE6AB-E81E-B444-B591-D0FED0BF917C}"/>
              </a:ext>
            </a:extLst>
          </p:cNvPr>
          <p:cNvSpPr/>
          <p:nvPr/>
        </p:nvSpPr>
        <p:spPr>
          <a:xfrm>
            <a:off x="544148" y="687203"/>
            <a:ext cx="10952912" cy="304278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DB6B42E9-51EC-5946-974B-01878683417D}"/>
              </a:ext>
            </a:extLst>
          </p:cNvPr>
          <p:cNvSpPr>
            <a:spLocks noGrp="1"/>
          </p:cNvSpPr>
          <p:nvPr>
            <p:ph type="title"/>
          </p:nvPr>
        </p:nvSpPr>
        <p:spPr>
          <a:xfrm>
            <a:off x="511817" y="16798"/>
            <a:ext cx="11521966" cy="593499"/>
          </a:xfrm>
        </p:spPr>
        <p:txBody>
          <a:bodyPr/>
          <a:lstStyle/>
          <a:p>
            <a:r>
              <a:rPr lang="en-US" dirty="0"/>
              <a:t>Load/Store: Register Base Addressing</a:t>
            </a:r>
          </a:p>
        </p:txBody>
      </p:sp>
      <p:sp>
        <p:nvSpPr>
          <p:cNvPr id="6" name="Rectangle 5">
            <a:extLst>
              <a:ext uri="{FF2B5EF4-FFF2-40B4-BE49-F238E27FC236}">
                <a16:creationId xmlns:a16="http://schemas.microsoft.com/office/drawing/2014/main" id="{0F3948C1-6E57-4545-A59D-E0C27906CCA4}"/>
              </a:ext>
            </a:extLst>
          </p:cNvPr>
          <p:cNvSpPr/>
          <p:nvPr/>
        </p:nvSpPr>
        <p:spPr>
          <a:xfrm>
            <a:off x="4299138" y="934948"/>
            <a:ext cx="3146001" cy="675095"/>
          </a:xfrm>
          <a:prstGeom prst="rect">
            <a:avLst/>
          </a:prstGeom>
          <a:solidFill>
            <a:schemeClr val="accent1">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32-bit memory</a:t>
            </a:r>
            <a:endParaRPr lang="en-US" sz="2400" dirty="0">
              <a:solidFill>
                <a:srgbClr val="000000"/>
              </a:solidFill>
              <a:effectLst/>
              <a:latin typeface="Arial"/>
              <a:ea typeface="Arial"/>
            </a:endParaRPr>
          </a:p>
        </p:txBody>
      </p:sp>
      <p:sp>
        <p:nvSpPr>
          <p:cNvPr id="7" name="Rectangle 6">
            <a:extLst>
              <a:ext uri="{FF2B5EF4-FFF2-40B4-BE49-F238E27FC236}">
                <a16:creationId xmlns:a16="http://schemas.microsoft.com/office/drawing/2014/main" id="{D7CAC8F8-F5D4-8447-839F-F37551C6D43A}"/>
              </a:ext>
            </a:extLst>
          </p:cNvPr>
          <p:cNvSpPr/>
          <p:nvPr/>
        </p:nvSpPr>
        <p:spPr>
          <a:xfrm>
            <a:off x="4249768" y="2765966"/>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r0</a:t>
            </a:r>
            <a:endParaRPr lang="en-US" sz="2400" dirty="0">
              <a:solidFill>
                <a:srgbClr val="000000"/>
              </a:solidFill>
              <a:effectLst/>
              <a:latin typeface="Arial"/>
              <a:ea typeface="Arial"/>
            </a:endParaRPr>
          </a:p>
        </p:txBody>
      </p:sp>
      <p:sp>
        <p:nvSpPr>
          <p:cNvPr id="8" name="Down Arrow 7">
            <a:extLst>
              <a:ext uri="{FF2B5EF4-FFF2-40B4-BE49-F238E27FC236}">
                <a16:creationId xmlns:a16="http://schemas.microsoft.com/office/drawing/2014/main" id="{37190895-4F89-3540-98CE-DCCCB6E167D4}"/>
              </a:ext>
            </a:extLst>
          </p:cNvPr>
          <p:cNvSpPr/>
          <p:nvPr/>
        </p:nvSpPr>
        <p:spPr>
          <a:xfrm>
            <a:off x="5496571" y="1736442"/>
            <a:ext cx="680587" cy="859342"/>
          </a:xfrm>
          <a:prstGeom prst="downArrow">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Rectangle 13">
            <a:extLst>
              <a:ext uri="{FF2B5EF4-FFF2-40B4-BE49-F238E27FC236}">
                <a16:creationId xmlns:a16="http://schemas.microsoft.com/office/drawing/2014/main" id="{CE0672C6-6E2F-1246-838E-D16861B6BB89}"/>
              </a:ext>
            </a:extLst>
          </p:cNvPr>
          <p:cNvSpPr/>
          <p:nvPr/>
        </p:nvSpPr>
        <p:spPr>
          <a:xfrm>
            <a:off x="8179976" y="934948"/>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r1 (address)</a:t>
            </a:r>
            <a:endParaRPr lang="en-US" sz="2400" dirty="0">
              <a:solidFill>
                <a:srgbClr val="000000"/>
              </a:solidFill>
              <a:effectLst/>
              <a:latin typeface="Arial"/>
              <a:ea typeface="Arial"/>
            </a:endParaRPr>
          </a:p>
        </p:txBody>
      </p:sp>
      <p:sp>
        <p:nvSpPr>
          <p:cNvPr id="5" name="Left Arrow 4">
            <a:extLst>
              <a:ext uri="{FF2B5EF4-FFF2-40B4-BE49-F238E27FC236}">
                <a16:creationId xmlns:a16="http://schemas.microsoft.com/office/drawing/2014/main" id="{2814B572-D0CB-8A4E-A07E-FD738CE58FF1}"/>
              </a:ext>
            </a:extLst>
          </p:cNvPr>
          <p:cNvSpPr/>
          <p:nvPr/>
        </p:nvSpPr>
        <p:spPr>
          <a:xfrm>
            <a:off x="7445139" y="1140317"/>
            <a:ext cx="734837" cy="2694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AFE3FA5-0D7F-3744-92E4-AB3BD3E80B32}"/>
              </a:ext>
            </a:extLst>
          </p:cNvPr>
          <p:cNvSpPr txBox="1"/>
          <p:nvPr/>
        </p:nvSpPr>
        <p:spPr>
          <a:xfrm>
            <a:off x="671994" y="859650"/>
            <a:ext cx="3852337" cy="2581156"/>
          </a:xfrm>
          <a:prstGeom prst="rect">
            <a:avLst/>
          </a:prstGeom>
          <a:noFill/>
        </p:spPr>
        <p:txBody>
          <a:bodyPr wrap="none" rtlCol="0">
            <a:spAutoFit/>
          </a:bodyPr>
          <a:lstStyle/>
          <a:p>
            <a:pPr>
              <a:lnSpc>
                <a:spcPct val="115000"/>
              </a:lnSpc>
              <a:tabLst>
                <a:tab pos="342900" algn="l"/>
                <a:tab pos="628650" algn="l"/>
              </a:tabLst>
            </a:pPr>
            <a:r>
              <a:rPr lang="en-US" sz="2400" b="1" dirty="0" err="1">
                <a:solidFill>
                  <a:srgbClr val="0070C0"/>
                </a:solidFill>
                <a:latin typeface="Consolas"/>
                <a:ea typeface="Calibri"/>
                <a:cs typeface="Calibri"/>
              </a:rPr>
              <a:t>ldr</a:t>
            </a:r>
            <a:r>
              <a:rPr lang="en-US" sz="2400" b="1" dirty="0">
                <a:solidFill>
                  <a:srgbClr val="0070C0"/>
                </a:solidFill>
                <a:latin typeface="Consolas"/>
                <a:ea typeface="Calibri"/>
                <a:cs typeface="Calibri"/>
              </a:rPr>
              <a:t>	r0, [r1]</a:t>
            </a:r>
          </a:p>
          <a:p>
            <a:pPr>
              <a:lnSpc>
                <a:spcPct val="115000"/>
              </a:lnSpc>
              <a:tabLst>
                <a:tab pos="342900" algn="l"/>
                <a:tab pos="628650" algn="l"/>
              </a:tabLst>
            </a:pPr>
            <a:endParaRPr lang="en-US" b="1" dirty="0">
              <a:solidFill>
                <a:srgbClr val="000000"/>
              </a:solidFill>
              <a:latin typeface="Consolas"/>
              <a:ea typeface="Arial"/>
              <a:cs typeface="Calibri"/>
            </a:endParaRPr>
          </a:p>
          <a:p>
            <a:pPr>
              <a:lnSpc>
                <a:spcPct val="115000"/>
              </a:lnSpc>
              <a:tabLst>
                <a:tab pos="342900" algn="l"/>
                <a:tab pos="1600200" algn="l"/>
              </a:tabLst>
            </a:pPr>
            <a:r>
              <a:rPr lang="en-US" sz="2000" dirty="0">
                <a:solidFill>
                  <a:srgbClr val="000000"/>
                </a:solidFill>
                <a:latin typeface="Consolas"/>
                <a:ea typeface="Calibri"/>
                <a:cs typeface="Calibri"/>
              </a:rPr>
              <a:t>Copies a 32-bit word</a:t>
            </a:r>
            <a:endParaRPr lang="en-US" sz="2000" dirty="0">
              <a:solidFill>
                <a:srgbClr val="000000"/>
              </a:solidFill>
              <a:ea typeface="Arial"/>
              <a:cs typeface="Calibri"/>
            </a:endParaRPr>
          </a:p>
          <a:p>
            <a:pPr>
              <a:lnSpc>
                <a:spcPct val="115000"/>
              </a:lnSpc>
              <a:tabLst>
                <a:tab pos="342900" algn="l"/>
                <a:tab pos="1600200" algn="l"/>
              </a:tabLst>
            </a:pPr>
            <a:r>
              <a:rPr lang="en-US" sz="2000" dirty="0">
                <a:solidFill>
                  <a:srgbClr val="000000"/>
                </a:solidFill>
                <a:latin typeface="Consolas"/>
                <a:ea typeface="Calibri"/>
                <a:cs typeface="Calibri"/>
              </a:rPr>
              <a:t>from the memory location </a:t>
            </a:r>
          </a:p>
          <a:p>
            <a:pPr>
              <a:lnSpc>
                <a:spcPct val="115000"/>
              </a:lnSpc>
              <a:tabLst>
                <a:tab pos="342900" algn="l"/>
                <a:tab pos="1600200" algn="l"/>
              </a:tabLst>
            </a:pPr>
            <a:r>
              <a:rPr lang="en-US" sz="2000" dirty="0">
                <a:solidFill>
                  <a:srgbClr val="000000"/>
                </a:solidFill>
                <a:latin typeface="Consolas"/>
                <a:ea typeface="Arial"/>
                <a:cs typeface="Calibri"/>
              </a:rPr>
              <a:t>whose address is contained</a:t>
            </a:r>
          </a:p>
          <a:p>
            <a:pPr>
              <a:lnSpc>
                <a:spcPct val="115000"/>
              </a:lnSpc>
              <a:tabLst>
                <a:tab pos="342900" algn="l"/>
                <a:tab pos="1600200" algn="l"/>
              </a:tabLst>
            </a:pPr>
            <a:r>
              <a:rPr lang="en-US" sz="2000" dirty="0">
                <a:solidFill>
                  <a:srgbClr val="000000"/>
                </a:solidFill>
                <a:latin typeface="Consolas"/>
                <a:ea typeface="Arial"/>
                <a:cs typeface="Calibri"/>
              </a:rPr>
              <a:t>in r1 (r1 is a pointer)</a:t>
            </a:r>
          </a:p>
          <a:p>
            <a:pPr>
              <a:lnSpc>
                <a:spcPct val="115000"/>
              </a:lnSpc>
              <a:tabLst>
                <a:tab pos="342900" algn="l"/>
                <a:tab pos="1600200" algn="l"/>
              </a:tabLst>
            </a:pPr>
            <a:r>
              <a:rPr lang="en-US" sz="2000" dirty="0">
                <a:solidFill>
                  <a:srgbClr val="000000"/>
                </a:solidFill>
                <a:latin typeface="Consolas"/>
                <a:ea typeface="Arial"/>
                <a:cs typeface="Calibri"/>
              </a:rPr>
              <a:t>into register r0</a:t>
            </a:r>
            <a:endParaRPr lang="en-US" sz="2000" dirty="0">
              <a:solidFill>
                <a:srgbClr val="000000"/>
              </a:solidFill>
              <a:ea typeface="Arial"/>
              <a:cs typeface="Calibri"/>
            </a:endParaRPr>
          </a:p>
        </p:txBody>
      </p:sp>
      <p:sp>
        <p:nvSpPr>
          <p:cNvPr id="19" name="TextBox 18">
            <a:extLst>
              <a:ext uri="{FF2B5EF4-FFF2-40B4-BE49-F238E27FC236}">
                <a16:creationId xmlns:a16="http://schemas.microsoft.com/office/drawing/2014/main" id="{1E759530-60FA-874C-BCB8-A99D950745E8}"/>
              </a:ext>
            </a:extLst>
          </p:cNvPr>
          <p:cNvSpPr txBox="1"/>
          <p:nvPr/>
        </p:nvSpPr>
        <p:spPr>
          <a:xfrm>
            <a:off x="7753457" y="1857673"/>
            <a:ext cx="3626066" cy="1664815"/>
          </a:xfrm>
          <a:prstGeom prst="rect">
            <a:avLst/>
          </a:prstGeom>
          <a:noFill/>
        </p:spPr>
        <p:txBody>
          <a:bodyPr wrap="square" rtlCol="0">
            <a:spAutoFit/>
          </a:bodyPr>
          <a:lstStyle/>
          <a:p>
            <a:pPr>
              <a:lnSpc>
                <a:spcPct val="115000"/>
              </a:lnSpc>
              <a:tabLst>
                <a:tab pos="342900" algn="l"/>
                <a:tab pos="628650" algn="l"/>
              </a:tabLst>
            </a:pPr>
            <a:r>
              <a:rPr lang="en-US" b="1" dirty="0">
                <a:solidFill>
                  <a:srgbClr val="FF0000"/>
                </a:solidFill>
                <a:latin typeface="Consolas"/>
                <a:ea typeface="Arial"/>
                <a:cs typeface="Calibri"/>
              </a:rPr>
              <a:t>r1 </a:t>
            </a:r>
            <a:r>
              <a:rPr lang="en-US" dirty="0">
                <a:solidFill>
                  <a:srgbClr val="FF0000"/>
                </a:solidFill>
                <a:latin typeface="Consolas"/>
                <a:ea typeface="Arial"/>
                <a:cs typeface="Calibri"/>
              </a:rPr>
              <a:t>is being used as a </a:t>
            </a:r>
            <a:r>
              <a:rPr lang="en-US" b="1" u="sng" dirty="0">
                <a:solidFill>
                  <a:srgbClr val="FF0000"/>
                </a:solidFill>
                <a:latin typeface="Consolas"/>
                <a:ea typeface="Arial"/>
                <a:cs typeface="Calibri"/>
              </a:rPr>
              <a:t>pointer</a:t>
            </a:r>
            <a:r>
              <a:rPr lang="en-US" dirty="0">
                <a:solidFill>
                  <a:srgbClr val="FF0000"/>
                </a:solidFill>
                <a:latin typeface="Consolas"/>
                <a:ea typeface="Arial"/>
                <a:cs typeface="Calibri"/>
              </a:rPr>
              <a:t> </a:t>
            </a:r>
            <a:r>
              <a:rPr lang="en-US" dirty="0">
                <a:solidFill>
                  <a:srgbClr val="000000"/>
                </a:solidFill>
                <a:latin typeface="Consolas"/>
                <a:ea typeface="Arial"/>
                <a:cs typeface="Calibri"/>
              </a:rPr>
              <a:t>to a location in memory</a:t>
            </a:r>
          </a:p>
          <a:p>
            <a:pPr>
              <a:lnSpc>
                <a:spcPct val="115000"/>
              </a:lnSpc>
              <a:tabLst>
                <a:tab pos="342900" algn="l"/>
                <a:tab pos="628650" algn="l"/>
              </a:tabLst>
            </a:pPr>
            <a:r>
              <a:rPr lang="en-US" b="1" dirty="0" err="1">
                <a:solidFill>
                  <a:srgbClr val="000000"/>
                </a:solidFill>
                <a:latin typeface="Consolas"/>
                <a:ea typeface="Arial"/>
                <a:cs typeface="Calibri"/>
              </a:rPr>
              <a:t>ldr</a:t>
            </a:r>
            <a:r>
              <a:rPr lang="en-US" b="1" dirty="0">
                <a:solidFill>
                  <a:srgbClr val="000000"/>
                </a:solidFill>
                <a:latin typeface="Consolas"/>
                <a:ea typeface="Arial"/>
                <a:cs typeface="Calibri"/>
              </a:rPr>
              <a:t> requires the use of a </a:t>
            </a:r>
            <a:r>
              <a:rPr lang="en-US" b="1" u="sng" dirty="0">
                <a:solidFill>
                  <a:srgbClr val="000000"/>
                </a:solidFill>
                <a:latin typeface="Consolas"/>
                <a:ea typeface="Arial"/>
                <a:cs typeface="Calibri"/>
              </a:rPr>
              <a:t>pointer</a:t>
            </a:r>
            <a:r>
              <a:rPr lang="en-US" b="1" dirty="0">
                <a:solidFill>
                  <a:srgbClr val="000000"/>
                </a:solidFill>
                <a:latin typeface="Consolas"/>
                <a:ea typeface="Arial"/>
                <a:cs typeface="Calibri"/>
              </a:rPr>
              <a:t> operand</a:t>
            </a:r>
          </a:p>
        </p:txBody>
      </p:sp>
      <p:grpSp>
        <p:nvGrpSpPr>
          <p:cNvPr id="2" name="Group 1">
            <a:extLst>
              <a:ext uri="{FF2B5EF4-FFF2-40B4-BE49-F238E27FC236}">
                <a16:creationId xmlns:a16="http://schemas.microsoft.com/office/drawing/2014/main" id="{9907FC23-65A2-A446-BB79-19622BF1C8EC}"/>
              </a:ext>
            </a:extLst>
          </p:cNvPr>
          <p:cNvGrpSpPr/>
          <p:nvPr/>
        </p:nvGrpSpPr>
        <p:grpSpPr>
          <a:xfrm>
            <a:off x="511817" y="3920756"/>
            <a:ext cx="10952912" cy="2695197"/>
            <a:chOff x="511817" y="3920756"/>
            <a:chExt cx="10952912" cy="2695197"/>
          </a:xfrm>
        </p:grpSpPr>
        <p:sp>
          <p:nvSpPr>
            <p:cNvPr id="16" name="Rectangle 15">
              <a:extLst>
                <a:ext uri="{FF2B5EF4-FFF2-40B4-BE49-F238E27FC236}">
                  <a16:creationId xmlns:a16="http://schemas.microsoft.com/office/drawing/2014/main" id="{73101E7C-518A-0346-9D9A-3F6B9427401A}"/>
                </a:ext>
              </a:extLst>
            </p:cNvPr>
            <p:cNvSpPr/>
            <p:nvPr/>
          </p:nvSpPr>
          <p:spPr>
            <a:xfrm>
              <a:off x="511817" y="3920756"/>
              <a:ext cx="10952912" cy="269519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70DF693-E3C0-B642-B002-BCC38B552352}"/>
                </a:ext>
              </a:extLst>
            </p:cNvPr>
            <p:cNvSpPr txBox="1"/>
            <p:nvPr/>
          </p:nvSpPr>
          <p:spPr>
            <a:xfrm>
              <a:off x="627968" y="3924911"/>
              <a:ext cx="3799325" cy="2485809"/>
            </a:xfrm>
            <a:prstGeom prst="rect">
              <a:avLst/>
            </a:prstGeom>
            <a:noFill/>
          </p:spPr>
          <p:txBody>
            <a:bodyPr wrap="square" rtlCol="0">
              <a:spAutoFit/>
            </a:bodyPr>
            <a:lstStyle/>
            <a:p>
              <a:r>
                <a:rPr lang="en-US" sz="2400" b="1" dirty="0">
                  <a:solidFill>
                    <a:srgbClr val="0070C0"/>
                  </a:solidFill>
                  <a:latin typeface="Consolas"/>
                  <a:ea typeface="Calibri"/>
                  <a:cs typeface="Calibri"/>
                </a:rPr>
                <a:t>str	r0, [r1]</a:t>
              </a:r>
              <a:endParaRPr lang="en-US" dirty="0"/>
            </a:p>
            <a:p>
              <a:endParaRPr lang="en-US" dirty="0"/>
            </a:p>
            <a:p>
              <a:pPr>
                <a:lnSpc>
                  <a:spcPct val="115000"/>
                </a:lnSpc>
                <a:tabLst>
                  <a:tab pos="342900" algn="l"/>
                  <a:tab pos="1600200" algn="l"/>
                </a:tabLst>
              </a:pPr>
              <a:r>
                <a:rPr lang="en-US" sz="2000" dirty="0">
                  <a:solidFill>
                    <a:srgbClr val="000000"/>
                  </a:solidFill>
                  <a:latin typeface="Consolas"/>
                  <a:ea typeface="Calibri"/>
                  <a:cs typeface="Calibri"/>
                </a:rPr>
                <a:t>Copies all 32 bits of the value held in register r0 to the 32-bit memory</a:t>
              </a:r>
              <a:r>
                <a:rPr lang="en-US" sz="2000" dirty="0">
                  <a:solidFill>
                    <a:srgbClr val="000000"/>
                  </a:solidFill>
                  <a:latin typeface="Arial"/>
                  <a:ea typeface="Calibri"/>
                  <a:cs typeface="Calibri"/>
                </a:rPr>
                <a:t> </a:t>
              </a:r>
              <a:r>
                <a:rPr lang="en-US" sz="2000" dirty="0">
                  <a:solidFill>
                    <a:srgbClr val="000000"/>
                  </a:solidFill>
                  <a:latin typeface="Consolas"/>
                  <a:ea typeface="Calibri"/>
                  <a:cs typeface="Calibri"/>
                </a:rPr>
                <a:t>location contained in register r1 (r1 pointer)</a:t>
              </a:r>
            </a:p>
          </p:txBody>
        </p:sp>
        <p:sp>
          <p:nvSpPr>
            <p:cNvPr id="11" name="Rectangle 10">
              <a:extLst>
                <a:ext uri="{FF2B5EF4-FFF2-40B4-BE49-F238E27FC236}">
                  <a16:creationId xmlns:a16="http://schemas.microsoft.com/office/drawing/2014/main" id="{E1E0DCC8-9CA1-2D48-8DAD-EBD99D1178A1}"/>
                </a:ext>
              </a:extLst>
            </p:cNvPr>
            <p:cNvSpPr/>
            <p:nvPr/>
          </p:nvSpPr>
          <p:spPr>
            <a:xfrm>
              <a:off x="4313875" y="5786552"/>
              <a:ext cx="3185715" cy="621552"/>
            </a:xfrm>
            <a:prstGeom prst="rect">
              <a:avLst/>
            </a:prstGeom>
            <a:solidFill>
              <a:schemeClr val="accent1">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pPr>
              <a:r>
                <a:rPr lang="en-US" sz="2400" dirty="0">
                  <a:solidFill>
                    <a:srgbClr val="000000"/>
                  </a:solidFill>
                  <a:ea typeface="Arial"/>
                </a:rPr>
                <a:t>32-bit memory</a:t>
              </a:r>
            </a:p>
          </p:txBody>
        </p:sp>
        <p:sp>
          <p:nvSpPr>
            <p:cNvPr id="12" name="Down Arrow 11">
              <a:extLst>
                <a:ext uri="{FF2B5EF4-FFF2-40B4-BE49-F238E27FC236}">
                  <a16:creationId xmlns:a16="http://schemas.microsoft.com/office/drawing/2014/main" id="{9B3D6252-7ED2-6D44-B1C4-8EABA3185683}"/>
                </a:ext>
              </a:extLst>
            </p:cNvPr>
            <p:cNvSpPr/>
            <p:nvPr/>
          </p:nvSpPr>
          <p:spPr>
            <a:xfrm>
              <a:off x="5562045" y="4921762"/>
              <a:ext cx="689377" cy="791321"/>
            </a:xfrm>
            <a:prstGeom prst="downArrow">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4400"/>
            </a:p>
          </p:txBody>
        </p:sp>
        <p:sp>
          <p:nvSpPr>
            <p:cNvPr id="13" name="Rectangle 12">
              <a:extLst>
                <a:ext uri="{FF2B5EF4-FFF2-40B4-BE49-F238E27FC236}">
                  <a16:creationId xmlns:a16="http://schemas.microsoft.com/office/drawing/2014/main" id="{615BD97E-EED7-C04B-AA1A-0EAC022A897F}"/>
                </a:ext>
              </a:extLst>
            </p:cNvPr>
            <p:cNvSpPr/>
            <p:nvPr/>
          </p:nvSpPr>
          <p:spPr>
            <a:xfrm>
              <a:off x="4299138" y="4098667"/>
              <a:ext cx="3185715" cy="621552"/>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a typeface="Arial"/>
                </a:rPr>
                <a:t>r</a:t>
              </a:r>
              <a:r>
                <a:rPr lang="en-US" sz="2400" dirty="0">
                  <a:solidFill>
                    <a:srgbClr val="000000"/>
                  </a:solidFill>
                  <a:effectLst/>
                  <a:ea typeface="Arial"/>
                </a:rPr>
                <a:t>egister r0</a:t>
              </a:r>
              <a:endParaRPr lang="en-US" sz="2400" dirty="0">
                <a:solidFill>
                  <a:srgbClr val="000000"/>
                </a:solidFill>
                <a:effectLst/>
                <a:latin typeface="Arial"/>
                <a:ea typeface="Arial"/>
              </a:endParaRPr>
            </a:p>
          </p:txBody>
        </p:sp>
        <p:sp>
          <p:nvSpPr>
            <p:cNvPr id="17" name="Rectangle 16">
              <a:extLst>
                <a:ext uri="{FF2B5EF4-FFF2-40B4-BE49-F238E27FC236}">
                  <a16:creationId xmlns:a16="http://schemas.microsoft.com/office/drawing/2014/main" id="{BD2469FE-92B5-694A-8A86-405E6437C0BF}"/>
                </a:ext>
              </a:extLst>
            </p:cNvPr>
            <p:cNvSpPr/>
            <p:nvPr/>
          </p:nvSpPr>
          <p:spPr>
            <a:xfrm>
              <a:off x="8234427" y="5786552"/>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r1 (address)</a:t>
              </a:r>
              <a:endParaRPr lang="en-US" sz="2400" dirty="0">
                <a:solidFill>
                  <a:srgbClr val="000000"/>
                </a:solidFill>
                <a:effectLst/>
                <a:latin typeface="Arial"/>
                <a:ea typeface="Arial"/>
              </a:endParaRPr>
            </a:p>
          </p:txBody>
        </p:sp>
        <p:sp>
          <p:nvSpPr>
            <p:cNvPr id="18" name="Left Arrow 17">
              <a:extLst>
                <a:ext uri="{FF2B5EF4-FFF2-40B4-BE49-F238E27FC236}">
                  <a16:creationId xmlns:a16="http://schemas.microsoft.com/office/drawing/2014/main" id="{DDA3709D-80C7-194D-AA47-E2EF29D472E5}"/>
                </a:ext>
              </a:extLst>
            </p:cNvPr>
            <p:cNvSpPr/>
            <p:nvPr/>
          </p:nvSpPr>
          <p:spPr>
            <a:xfrm>
              <a:off x="7499590" y="5991921"/>
              <a:ext cx="734837" cy="2694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690C3844-F6D9-2945-A6A2-F5162F07EDF7}"/>
                </a:ext>
              </a:extLst>
            </p:cNvPr>
            <p:cNvSpPr txBox="1"/>
            <p:nvPr/>
          </p:nvSpPr>
          <p:spPr>
            <a:xfrm>
              <a:off x="7785600" y="3928838"/>
              <a:ext cx="3626066" cy="1664815"/>
            </a:xfrm>
            <a:prstGeom prst="rect">
              <a:avLst/>
            </a:prstGeom>
            <a:noFill/>
          </p:spPr>
          <p:txBody>
            <a:bodyPr wrap="square" rtlCol="0">
              <a:spAutoFit/>
            </a:bodyPr>
            <a:lstStyle/>
            <a:p>
              <a:pPr>
                <a:lnSpc>
                  <a:spcPct val="115000"/>
                </a:lnSpc>
                <a:tabLst>
                  <a:tab pos="342900" algn="l"/>
                  <a:tab pos="628650" algn="l"/>
                </a:tabLst>
              </a:pPr>
              <a:r>
                <a:rPr lang="en-US" b="1" dirty="0">
                  <a:solidFill>
                    <a:srgbClr val="FF0000"/>
                  </a:solidFill>
                  <a:latin typeface="Consolas"/>
                  <a:ea typeface="Arial"/>
                  <a:cs typeface="Calibri"/>
                </a:rPr>
                <a:t>r1 </a:t>
              </a:r>
              <a:r>
                <a:rPr lang="en-US" dirty="0">
                  <a:solidFill>
                    <a:srgbClr val="FF0000"/>
                  </a:solidFill>
                  <a:latin typeface="Consolas"/>
                  <a:ea typeface="Arial"/>
                  <a:cs typeface="Calibri"/>
                </a:rPr>
                <a:t>is being used as a </a:t>
              </a:r>
              <a:r>
                <a:rPr lang="en-US" b="1" u="sng" dirty="0">
                  <a:solidFill>
                    <a:srgbClr val="FF0000"/>
                  </a:solidFill>
                  <a:latin typeface="Consolas"/>
                  <a:ea typeface="Arial"/>
                  <a:cs typeface="Calibri"/>
                </a:rPr>
                <a:t>pointer</a:t>
              </a:r>
              <a:r>
                <a:rPr lang="en-US" dirty="0">
                  <a:solidFill>
                    <a:srgbClr val="FF0000"/>
                  </a:solidFill>
                  <a:latin typeface="Consolas"/>
                  <a:ea typeface="Arial"/>
                  <a:cs typeface="Calibri"/>
                </a:rPr>
                <a:t> </a:t>
              </a:r>
              <a:r>
                <a:rPr lang="en-US" dirty="0">
                  <a:solidFill>
                    <a:srgbClr val="000000"/>
                  </a:solidFill>
                  <a:latin typeface="Consolas"/>
                  <a:ea typeface="Arial"/>
                  <a:cs typeface="Calibri"/>
                </a:rPr>
                <a:t>to a location in memory</a:t>
              </a:r>
            </a:p>
            <a:p>
              <a:pPr>
                <a:lnSpc>
                  <a:spcPct val="115000"/>
                </a:lnSpc>
                <a:tabLst>
                  <a:tab pos="342900" algn="l"/>
                  <a:tab pos="628650" algn="l"/>
                </a:tabLst>
              </a:pPr>
              <a:r>
                <a:rPr lang="en-US" b="1" dirty="0">
                  <a:solidFill>
                    <a:srgbClr val="000000"/>
                  </a:solidFill>
                  <a:latin typeface="Consolas"/>
                  <a:ea typeface="Arial"/>
                  <a:cs typeface="Calibri"/>
                </a:rPr>
                <a:t>str requires the use of a </a:t>
              </a:r>
              <a:r>
                <a:rPr lang="en-US" b="1" u="sng" dirty="0">
                  <a:solidFill>
                    <a:srgbClr val="000000"/>
                  </a:solidFill>
                  <a:latin typeface="Consolas"/>
                  <a:ea typeface="Arial"/>
                  <a:cs typeface="Calibri"/>
                </a:rPr>
                <a:t>pointer</a:t>
              </a:r>
              <a:r>
                <a:rPr lang="en-US" b="1" dirty="0">
                  <a:solidFill>
                    <a:srgbClr val="000000"/>
                  </a:solidFill>
                  <a:latin typeface="Consolas"/>
                  <a:ea typeface="Arial"/>
                  <a:cs typeface="Calibri"/>
                </a:rPr>
                <a:t> operand</a:t>
              </a:r>
            </a:p>
          </p:txBody>
        </p:sp>
      </p:grpSp>
      <p:sp>
        <p:nvSpPr>
          <p:cNvPr id="21" name="TextBox 20">
            <a:extLst>
              <a:ext uri="{FF2B5EF4-FFF2-40B4-BE49-F238E27FC236}">
                <a16:creationId xmlns:a16="http://schemas.microsoft.com/office/drawing/2014/main" id="{091FD6E7-8DF1-DA4E-B27F-30FEDBFB35A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027038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A10A-AB1F-B546-9B6B-97FC5E80203F}"/>
              </a:ext>
            </a:extLst>
          </p:cNvPr>
          <p:cNvSpPr>
            <a:spLocks noGrp="1"/>
          </p:cNvSpPr>
          <p:nvPr>
            <p:ph type="title"/>
          </p:nvPr>
        </p:nvSpPr>
        <p:spPr>
          <a:xfrm>
            <a:off x="579173" y="121265"/>
            <a:ext cx="11288654" cy="490633"/>
          </a:xfrm>
        </p:spPr>
        <p:txBody>
          <a:bodyPr/>
          <a:lstStyle/>
          <a:p>
            <a:r>
              <a:rPr lang="en-US" dirty="0"/>
              <a:t>Example Base Register Addressing Load – Modify – Store</a:t>
            </a:r>
          </a:p>
        </p:txBody>
      </p:sp>
      <p:sp>
        <p:nvSpPr>
          <p:cNvPr id="3" name="Content Placeholder 2">
            <a:extLst>
              <a:ext uri="{FF2B5EF4-FFF2-40B4-BE49-F238E27FC236}">
                <a16:creationId xmlns:a16="http://schemas.microsoft.com/office/drawing/2014/main" id="{6A004166-69B8-C54C-89AD-C39CD6155CEB}"/>
              </a:ext>
            </a:extLst>
          </p:cNvPr>
          <p:cNvSpPr>
            <a:spLocks noGrp="1"/>
          </p:cNvSpPr>
          <p:nvPr>
            <p:ph sz="half" idx="1"/>
          </p:nvPr>
        </p:nvSpPr>
        <p:spPr>
          <a:xfrm>
            <a:off x="3305404" y="4706831"/>
            <a:ext cx="7053913" cy="1997591"/>
          </a:xfrm>
          <a:solidFill>
            <a:schemeClr val="accent4">
              <a:lumMod val="20000"/>
              <a:lumOff val="80000"/>
            </a:schemeClr>
          </a:solidFill>
          <a:ln>
            <a:solidFill>
              <a:schemeClr val="tx2"/>
            </a:solidFill>
          </a:ln>
        </p:spPr>
        <p:txBody>
          <a:bodyPr/>
          <a:lstStyle/>
          <a:p>
            <a:pPr marL="0" indent="0" algn="ctr">
              <a:lnSpc>
                <a:spcPct val="100000"/>
              </a:lnSpc>
              <a:buNone/>
            </a:pPr>
            <a:r>
              <a:rPr lang="en-US" dirty="0">
                <a:latin typeface="Consolas" panose="020B0609020204030204" pitchFamily="49" charset="0"/>
                <a:cs typeface="Consolas" panose="020B0609020204030204" pitchFamily="49" charset="0"/>
              </a:rPr>
              <a:t>x = x + 1;</a:t>
            </a:r>
          </a:p>
          <a:p>
            <a:pPr marL="0" indent="0">
              <a:lnSpc>
                <a:spcPct val="100000"/>
              </a:lnSpc>
              <a:buNone/>
            </a:pPr>
            <a:r>
              <a:rPr lang="en-US" sz="2400" dirty="0" err="1">
                <a:solidFill>
                  <a:srgbClr val="0070C0"/>
                </a:solidFill>
                <a:latin typeface="Consolas" panose="020B0609020204030204" pitchFamily="49" charset="0"/>
                <a:cs typeface="Consolas" panose="020B0609020204030204" pitchFamily="49" charset="0"/>
              </a:rPr>
              <a:t>ldr</a:t>
            </a:r>
            <a:r>
              <a:rPr lang="en-US" sz="2400" dirty="0">
                <a:solidFill>
                  <a:srgbClr val="0070C0"/>
                </a:solidFill>
                <a:latin typeface="Consolas" panose="020B0609020204030204" pitchFamily="49" charset="0"/>
                <a:cs typeface="Consolas" panose="020B0609020204030204" pitchFamily="49" charset="0"/>
              </a:rPr>
              <a:t> r0, [r1]        </a:t>
            </a:r>
            <a:r>
              <a:rPr lang="en-US" sz="2400" dirty="0">
                <a:latin typeface="Consolas" panose="020B0609020204030204" pitchFamily="49" charset="0"/>
                <a:cs typeface="Consolas" panose="020B0609020204030204" pitchFamily="49" charset="0"/>
              </a:rPr>
              <a:t>// r0 = </a:t>
            </a:r>
            <a:r>
              <a:rPr lang="en-US" sz="2400" dirty="0">
                <a:solidFill>
                  <a:srgbClr val="FF0000"/>
                </a:solidFill>
                <a:latin typeface="Consolas" panose="020B0609020204030204" pitchFamily="49" charset="0"/>
                <a:cs typeface="Consolas" panose="020B0609020204030204" pitchFamily="49" charset="0"/>
              </a:rPr>
              <a:t>*r1 </a:t>
            </a:r>
            <a:r>
              <a:rPr lang="en-US" sz="2400" dirty="0">
                <a:latin typeface="Consolas" panose="020B0609020204030204" pitchFamily="49" charset="0"/>
                <a:cs typeface="Consolas" panose="020B0609020204030204" pitchFamily="49" charset="0"/>
              </a:rPr>
              <a:t>(read x)</a:t>
            </a:r>
          </a:p>
          <a:p>
            <a:pPr marL="0" indent="0">
              <a:lnSpc>
                <a:spcPct val="100000"/>
              </a:lnSpc>
              <a:buNone/>
            </a:pPr>
            <a:r>
              <a:rPr lang="en-US" sz="2400" dirty="0">
                <a:solidFill>
                  <a:srgbClr val="00B050"/>
                </a:solidFill>
                <a:latin typeface="Consolas" panose="020B0609020204030204" pitchFamily="49" charset="0"/>
                <a:cs typeface="Consolas" panose="020B0609020204030204" pitchFamily="49" charset="0"/>
              </a:rPr>
              <a:t>add r0, r0, 1       </a:t>
            </a:r>
            <a:r>
              <a:rPr lang="en-US" sz="2400" dirty="0">
                <a:latin typeface="Consolas" panose="020B0609020204030204" pitchFamily="49" charset="0"/>
                <a:cs typeface="Consolas" panose="020B0609020204030204" pitchFamily="49" charset="0"/>
              </a:rPr>
              <a:t>// r0 = r0 + 1 (x++)</a:t>
            </a:r>
          </a:p>
          <a:p>
            <a:pPr marL="0" indent="0">
              <a:lnSpc>
                <a:spcPct val="100000"/>
              </a:lnSpc>
              <a:buNone/>
            </a:pPr>
            <a:r>
              <a:rPr lang="en-US" sz="2400" dirty="0">
                <a:solidFill>
                  <a:srgbClr val="F37440"/>
                </a:solidFill>
                <a:latin typeface="Consolas" panose="020B0609020204030204" pitchFamily="49" charset="0"/>
                <a:cs typeface="Consolas" panose="020B0609020204030204" pitchFamily="49" charset="0"/>
              </a:rPr>
              <a:t>str r0, [r1]        </a:t>
            </a:r>
            <a:r>
              <a:rPr lang="en-US" sz="2400" dirty="0">
                <a:latin typeface="Consolas" panose="020B0609020204030204" pitchFamily="49" charset="0"/>
                <a:cs typeface="Consolas" panose="020B0609020204030204" pitchFamily="49" charset="0"/>
              </a:rPr>
              <a:t>// </a:t>
            </a:r>
            <a:r>
              <a:rPr lang="en-US" sz="2400" dirty="0">
                <a:solidFill>
                  <a:srgbClr val="FF0000"/>
                </a:solidFill>
                <a:latin typeface="Consolas" panose="020B0609020204030204" pitchFamily="49" charset="0"/>
                <a:cs typeface="Consolas" panose="020B0609020204030204" pitchFamily="49" charset="0"/>
              </a:rPr>
              <a:t>*r1 </a:t>
            </a:r>
            <a:r>
              <a:rPr lang="en-US" sz="2400" dirty="0">
                <a:latin typeface="Consolas" panose="020B0609020204030204" pitchFamily="49" charset="0"/>
                <a:cs typeface="Consolas" panose="020B0609020204030204" pitchFamily="49" charset="0"/>
              </a:rPr>
              <a:t>= r0 write x</a:t>
            </a:r>
          </a:p>
        </p:txBody>
      </p:sp>
      <p:sp>
        <p:nvSpPr>
          <p:cNvPr id="38" name="Rectangle 37">
            <a:extLst>
              <a:ext uri="{FF2B5EF4-FFF2-40B4-BE49-F238E27FC236}">
                <a16:creationId xmlns:a16="http://schemas.microsoft.com/office/drawing/2014/main" id="{8BEE988A-947E-2647-B5D2-95A5DF599481}"/>
              </a:ext>
            </a:extLst>
          </p:cNvPr>
          <p:cNvSpPr/>
          <p:nvPr/>
        </p:nvSpPr>
        <p:spPr>
          <a:xfrm>
            <a:off x="4755604" y="1768658"/>
            <a:ext cx="3146001" cy="675095"/>
          </a:xfrm>
          <a:prstGeom prst="rect">
            <a:avLst/>
          </a:prstGeom>
          <a:solidFill>
            <a:schemeClr val="accent1">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000" dirty="0">
                <a:solidFill>
                  <a:srgbClr val="000000"/>
                </a:solidFill>
                <a:effectLst/>
                <a:ea typeface="Arial"/>
              </a:rPr>
              <a:t>Memory assigned to x</a:t>
            </a:r>
            <a:endParaRPr lang="en-US" sz="2000" dirty="0">
              <a:solidFill>
                <a:srgbClr val="000000"/>
              </a:solidFill>
              <a:effectLst/>
              <a:latin typeface="Arial"/>
              <a:ea typeface="Arial"/>
            </a:endParaRPr>
          </a:p>
        </p:txBody>
      </p:sp>
      <p:sp>
        <p:nvSpPr>
          <p:cNvPr id="39" name="Rectangle 38">
            <a:extLst>
              <a:ext uri="{FF2B5EF4-FFF2-40B4-BE49-F238E27FC236}">
                <a16:creationId xmlns:a16="http://schemas.microsoft.com/office/drawing/2014/main" id="{96F562BF-1504-454C-AEA1-04B0106F9DDD}"/>
              </a:ext>
            </a:extLst>
          </p:cNvPr>
          <p:cNvSpPr/>
          <p:nvPr/>
        </p:nvSpPr>
        <p:spPr>
          <a:xfrm>
            <a:off x="4687254" y="3332149"/>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r0 </a:t>
            </a:r>
            <a:endParaRPr lang="en-US" sz="2400" dirty="0">
              <a:solidFill>
                <a:srgbClr val="000000"/>
              </a:solidFill>
              <a:effectLst/>
              <a:latin typeface="Arial"/>
              <a:ea typeface="Arial"/>
            </a:endParaRPr>
          </a:p>
        </p:txBody>
      </p:sp>
      <p:sp>
        <p:nvSpPr>
          <p:cNvPr id="42" name="Down Arrow 41">
            <a:extLst>
              <a:ext uri="{FF2B5EF4-FFF2-40B4-BE49-F238E27FC236}">
                <a16:creationId xmlns:a16="http://schemas.microsoft.com/office/drawing/2014/main" id="{83DF1A56-EA2F-9B4F-9246-F04F019BBA12}"/>
              </a:ext>
            </a:extLst>
          </p:cNvPr>
          <p:cNvSpPr/>
          <p:nvPr/>
        </p:nvSpPr>
        <p:spPr>
          <a:xfrm>
            <a:off x="5341740" y="2482542"/>
            <a:ext cx="680587" cy="859342"/>
          </a:xfrm>
          <a:prstGeom prst="downArrow">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7" name="Rectangle 46">
            <a:extLst>
              <a:ext uri="{FF2B5EF4-FFF2-40B4-BE49-F238E27FC236}">
                <a16:creationId xmlns:a16="http://schemas.microsoft.com/office/drawing/2014/main" id="{375F33B6-D395-8846-971A-3B78138323B0}"/>
              </a:ext>
            </a:extLst>
          </p:cNvPr>
          <p:cNvSpPr/>
          <p:nvPr/>
        </p:nvSpPr>
        <p:spPr>
          <a:xfrm>
            <a:off x="8636442" y="1768658"/>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r1 (address)</a:t>
            </a:r>
            <a:endParaRPr lang="en-US" sz="2400" dirty="0">
              <a:solidFill>
                <a:srgbClr val="000000"/>
              </a:solidFill>
              <a:effectLst/>
              <a:latin typeface="Arial"/>
              <a:ea typeface="Arial"/>
            </a:endParaRPr>
          </a:p>
        </p:txBody>
      </p:sp>
      <p:sp>
        <p:nvSpPr>
          <p:cNvPr id="48" name="Left Arrow 47">
            <a:extLst>
              <a:ext uri="{FF2B5EF4-FFF2-40B4-BE49-F238E27FC236}">
                <a16:creationId xmlns:a16="http://schemas.microsoft.com/office/drawing/2014/main" id="{16414800-0709-F047-9B66-68251FF92649}"/>
              </a:ext>
            </a:extLst>
          </p:cNvPr>
          <p:cNvSpPr/>
          <p:nvPr/>
        </p:nvSpPr>
        <p:spPr>
          <a:xfrm>
            <a:off x="7901605" y="1974027"/>
            <a:ext cx="734837" cy="2694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B48DCF3-2D02-6446-B3B7-AB62624C8D8A}"/>
              </a:ext>
            </a:extLst>
          </p:cNvPr>
          <p:cNvSpPr txBox="1"/>
          <p:nvPr/>
        </p:nvSpPr>
        <p:spPr>
          <a:xfrm>
            <a:off x="8055077" y="3408029"/>
            <a:ext cx="694421" cy="523220"/>
          </a:xfrm>
          <a:prstGeom prst="rect">
            <a:avLst/>
          </a:prstGeom>
          <a:noFill/>
        </p:spPr>
        <p:txBody>
          <a:bodyPr wrap="none" rtlCol="0">
            <a:spAutoFit/>
          </a:bodyPr>
          <a:lstStyle/>
          <a:p>
            <a:r>
              <a:rPr lang="en-US" sz="2800" b="1" dirty="0">
                <a:solidFill>
                  <a:srgbClr val="0070C0"/>
                </a:solidFill>
              </a:rPr>
              <a:t>+ 1</a:t>
            </a:r>
          </a:p>
        </p:txBody>
      </p:sp>
      <p:sp>
        <p:nvSpPr>
          <p:cNvPr id="49" name="Down Arrow 48">
            <a:extLst>
              <a:ext uri="{FF2B5EF4-FFF2-40B4-BE49-F238E27FC236}">
                <a16:creationId xmlns:a16="http://schemas.microsoft.com/office/drawing/2014/main" id="{AB7FE122-26DC-5A4F-B83C-6F5672AD4802}"/>
              </a:ext>
            </a:extLst>
          </p:cNvPr>
          <p:cNvSpPr/>
          <p:nvPr/>
        </p:nvSpPr>
        <p:spPr>
          <a:xfrm rot="10800000">
            <a:off x="6772220" y="2458280"/>
            <a:ext cx="680587" cy="859342"/>
          </a:xfrm>
          <a:prstGeom prst="downArrow">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TextBox 6">
            <a:extLst>
              <a:ext uri="{FF2B5EF4-FFF2-40B4-BE49-F238E27FC236}">
                <a16:creationId xmlns:a16="http://schemas.microsoft.com/office/drawing/2014/main" id="{80B16317-8BA5-C342-BBB9-29C61EB63AFC}"/>
              </a:ext>
            </a:extLst>
          </p:cNvPr>
          <p:cNvSpPr txBox="1"/>
          <p:nvPr/>
        </p:nvSpPr>
        <p:spPr>
          <a:xfrm>
            <a:off x="8719481" y="2556487"/>
            <a:ext cx="3062057" cy="1200329"/>
          </a:xfrm>
          <a:prstGeom prst="rect">
            <a:avLst/>
          </a:prstGeom>
          <a:noFill/>
        </p:spPr>
        <p:txBody>
          <a:bodyPr wrap="none" rtlCol="0">
            <a:spAutoFit/>
          </a:bodyPr>
          <a:lstStyle/>
          <a:p>
            <a:pPr algn="ctr"/>
            <a:r>
              <a:rPr lang="en-US" sz="2400" dirty="0">
                <a:solidFill>
                  <a:srgbClr val="FF0000"/>
                </a:solidFill>
              </a:rPr>
              <a:t>0b..00001</a:t>
            </a:r>
            <a:r>
              <a:rPr lang="en-US" sz="2400" dirty="0">
                <a:solidFill>
                  <a:srgbClr val="7030A0"/>
                </a:solidFill>
              </a:rPr>
              <a:t>00</a:t>
            </a:r>
          </a:p>
          <a:p>
            <a:r>
              <a:rPr lang="en-US" sz="2400" dirty="0">
                <a:solidFill>
                  <a:srgbClr val="7030A0"/>
                </a:solidFill>
              </a:rPr>
              <a:t>Notice: word aligned!</a:t>
            </a:r>
          </a:p>
          <a:p>
            <a:r>
              <a:rPr lang="en-US" sz="2400" dirty="0">
                <a:solidFill>
                  <a:srgbClr val="7030A0"/>
                </a:solidFill>
              </a:rPr>
              <a:t>(last two bits are 0's)</a:t>
            </a:r>
          </a:p>
        </p:txBody>
      </p:sp>
      <p:grpSp>
        <p:nvGrpSpPr>
          <p:cNvPr id="50" name="Group 49">
            <a:extLst>
              <a:ext uri="{FF2B5EF4-FFF2-40B4-BE49-F238E27FC236}">
                <a16:creationId xmlns:a16="http://schemas.microsoft.com/office/drawing/2014/main" id="{EA06C025-92F7-D74F-9181-8425F05BE4A4}"/>
              </a:ext>
            </a:extLst>
          </p:cNvPr>
          <p:cNvGrpSpPr/>
          <p:nvPr/>
        </p:nvGrpSpPr>
        <p:grpSpPr>
          <a:xfrm>
            <a:off x="-172698" y="1053524"/>
            <a:ext cx="2468598" cy="4297145"/>
            <a:chOff x="8661113" y="2565170"/>
            <a:chExt cx="2468598" cy="4297145"/>
          </a:xfrm>
        </p:grpSpPr>
        <p:sp>
          <p:nvSpPr>
            <p:cNvPr id="51" name="Rectangle 50">
              <a:extLst>
                <a:ext uri="{FF2B5EF4-FFF2-40B4-BE49-F238E27FC236}">
                  <a16:creationId xmlns:a16="http://schemas.microsoft.com/office/drawing/2014/main" id="{BFDD3E57-A979-5243-8C62-EA47BB7EA4F1}"/>
                </a:ext>
              </a:extLst>
            </p:cNvPr>
            <p:cNvSpPr/>
            <p:nvPr/>
          </p:nvSpPr>
          <p:spPr>
            <a:xfrm>
              <a:off x="9100665" y="5518775"/>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..00000000</a:t>
              </a:r>
            </a:p>
          </p:txBody>
        </p:sp>
        <p:sp>
          <p:nvSpPr>
            <p:cNvPr id="52" name="Rectangle 51">
              <a:extLst>
                <a:ext uri="{FF2B5EF4-FFF2-40B4-BE49-F238E27FC236}">
                  <a16:creationId xmlns:a16="http://schemas.microsoft.com/office/drawing/2014/main" id="{93FA8CB6-8141-B941-BF75-E3C984D477DC}"/>
                </a:ext>
              </a:extLst>
            </p:cNvPr>
            <p:cNvSpPr/>
            <p:nvPr/>
          </p:nvSpPr>
          <p:spPr>
            <a:xfrm>
              <a:off x="9100665" y="5142658"/>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..00000001</a:t>
              </a:r>
            </a:p>
          </p:txBody>
        </p:sp>
        <p:sp>
          <p:nvSpPr>
            <p:cNvPr id="53" name="TextBox 52">
              <a:extLst>
                <a:ext uri="{FF2B5EF4-FFF2-40B4-BE49-F238E27FC236}">
                  <a16:creationId xmlns:a16="http://schemas.microsoft.com/office/drawing/2014/main" id="{03EF2DF1-017B-4242-A572-2B4FA9308739}"/>
                </a:ext>
              </a:extLst>
            </p:cNvPr>
            <p:cNvSpPr txBox="1"/>
            <p:nvPr/>
          </p:nvSpPr>
          <p:spPr>
            <a:xfrm>
              <a:off x="8661113" y="5938985"/>
              <a:ext cx="2468598" cy="923330"/>
            </a:xfrm>
            <a:prstGeom prst="rect">
              <a:avLst/>
            </a:prstGeom>
            <a:noFill/>
          </p:spPr>
          <p:txBody>
            <a:bodyPr wrap="square" rtlCol="0">
              <a:spAutoFit/>
            </a:bodyPr>
            <a:lstStyle/>
            <a:p>
              <a:pPr algn="ctr"/>
              <a:r>
                <a:rPr lang="en-US" b="1" dirty="0">
                  <a:solidFill>
                    <a:srgbClr val="00B050"/>
                  </a:solidFill>
                </a:rPr>
                <a:t>n-bit</a:t>
              </a:r>
              <a:r>
                <a:rPr lang="en-US" dirty="0">
                  <a:solidFill>
                    <a:srgbClr val="00B050"/>
                  </a:solidFill>
                </a:rPr>
                <a:t> Memory</a:t>
              </a:r>
            </a:p>
            <a:p>
              <a:pPr algn="ctr"/>
              <a:r>
                <a:rPr lang="en-US" dirty="0">
                  <a:solidFill>
                    <a:srgbClr val="00B050"/>
                  </a:solidFill>
                </a:rPr>
                <a:t>Address</a:t>
              </a:r>
            </a:p>
            <a:p>
              <a:pPr algn="ctr"/>
              <a:r>
                <a:rPr lang="en-US" dirty="0">
                  <a:solidFill>
                    <a:srgbClr val="00B050"/>
                  </a:solidFill>
                </a:rPr>
                <a:t>binary</a:t>
              </a:r>
            </a:p>
          </p:txBody>
        </p:sp>
        <p:sp>
          <p:nvSpPr>
            <p:cNvPr id="54" name="Rectangle 53">
              <a:extLst>
                <a:ext uri="{FF2B5EF4-FFF2-40B4-BE49-F238E27FC236}">
                  <a16:creationId xmlns:a16="http://schemas.microsoft.com/office/drawing/2014/main" id="{30DDD927-9BAC-4D45-86A6-9FA8CBDBB816}"/>
                </a:ext>
              </a:extLst>
            </p:cNvPr>
            <p:cNvSpPr/>
            <p:nvPr/>
          </p:nvSpPr>
          <p:spPr>
            <a:xfrm>
              <a:off x="9100665" y="4784627"/>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..00000010</a:t>
              </a:r>
            </a:p>
          </p:txBody>
        </p:sp>
        <p:sp>
          <p:nvSpPr>
            <p:cNvPr id="55" name="Rectangle 54">
              <a:extLst>
                <a:ext uri="{FF2B5EF4-FFF2-40B4-BE49-F238E27FC236}">
                  <a16:creationId xmlns:a16="http://schemas.microsoft.com/office/drawing/2014/main" id="{0841DC85-8F7A-FD48-B0D7-8D661260D492}"/>
                </a:ext>
              </a:extLst>
            </p:cNvPr>
            <p:cNvSpPr/>
            <p:nvPr/>
          </p:nvSpPr>
          <p:spPr>
            <a:xfrm>
              <a:off x="9100665" y="441342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..00000011</a:t>
              </a:r>
            </a:p>
          </p:txBody>
        </p:sp>
        <p:sp>
          <p:nvSpPr>
            <p:cNvPr id="56" name="Rectangle 55">
              <a:extLst>
                <a:ext uri="{FF2B5EF4-FFF2-40B4-BE49-F238E27FC236}">
                  <a16:creationId xmlns:a16="http://schemas.microsoft.com/office/drawing/2014/main" id="{8EBCDB03-0FC5-0544-80C7-9B8CDA5812A3}"/>
                </a:ext>
              </a:extLst>
            </p:cNvPr>
            <p:cNvSpPr/>
            <p:nvPr/>
          </p:nvSpPr>
          <p:spPr>
            <a:xfrm>
              <a:off x="9100665" y="4037309"/>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a:t>
              </a:r>
              <a:r>
                <a:rPr lang="en-US" b="1" dirty="0">
                  <a:solidFill>
                    <a:srgbClr val="FF0000"/>
                  </a:solidFill>
                  <a:latin typeface="Courier New" panose="02070309020205020404" pitchFamily="49" charset="0"/>
                  <a:cs typeface="Courier New" panose="02070309020205020404" pitchFamily="49" charset="0"/>
                </a:rPr>
                <a:t>000001</a:t>
              </a:r>
              <a:r>
                <a:rPr lang="en-US" b="1" dirty="0">
                  <a:solidFill>
                    <a:srgbClr val="7030A0"/>
                  </a:solidFill>
                  <a:latin typeface="Courier New" panose="02070309020205020404" pitchFamily="49" charset="0"/>
                  <a:cs typeface="Courier New" panose="02070309020205020404" pitchFamily="49" charset="0"/>
                </a:rPr>
                <a:t>00</a:t>
              </a:r>
            </a:p>
          </p:txBody>
        </p:sp>
        <p:sp>
          <p:nvSpPr>
            <p:cNvPr id="57" name="Rectangle 56">
              <a:extLst>
                <a:ext uri="{FF2B5EF4-FFF2-40B4-BE49-F238E27FC236}">
                  <a16:creationId xmlns:a16="http://schemas.microsoft.com/office/drawing/2014/main" id="{034404F1-9DF7-9740-8C1B-16997E668804}"/>
                </a:ext>
              </a:extLst>
            </p:cNvPr>
            <p:cNvSpPr/>
            <p:nvPr/>
          </p:nvSpPr>
          <p:spPr>
            <a:xfrm>
              <a:off x="9100665" y="3685572"/>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..00000101</a:t>
              </a:r>
            </a:p>
          </p:txBody>
        </p:sp>
        <p:sp>
          <p:nvSpPr>
            <p:cNvPr id="58" name="Rectangle 57">
              <a:extLst>
                <a:ext uri="{FF2B5EF4-FFF2-40B4-BE49-F238E27FC236}">
                  <a16:creationId xmlns:a16="http://schemas.microsoft.com/office/drawing/2014/main" id="{8120B7C2-4E23-4741-8C1C-B6D0DADDC5E7}"/>
                </a:ext>
              </a:extLst>
            </p:cNvPr>
            <p:cNvSpPr/>
            <p:nvPr/>
          </p:nvSpPr>
          <p:spPr>
            <a:xfrm>
              <a:off x="9100665" y="3316417"/>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..00000110</a:t>
              </a:r>
            </a:p>
          </p:txBody>
        </p:sp>
        <p:sp>
          <p:nvSpPr>
            <p:cNvPr id="59" name="Rectangle 58">
              <a:extLst>
                <a:ext uri="{FF2B5EF4-FFF2-40B4-BE49-F238E27FC236}">
                  <a16:creationId xmlns:a16="http://schemas.microsoft.com/office/drawing/2014/main" id="{C5E4E955-F178-3A40-B73A-B4A1322A91DE}"/>
                </a:ext>
              </a:extLst>
            </p:cNvPr>
            <p:cNvSpPr/>
            <p:nvPr/>
          </p:nvSpPr>
          <p:spPr>
            <a:xfrm>
              <a:off x="9100665" y="2940300"/>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..00000111</a:t>
              </a:r>
            </a:p>
          </p:txBody>
        </p:sp>
        <p:sp>
          <p:nvSpPr>
            <p:cNvPr id="62" name="Up Arrow 61">
              <a:extLst>
                <a:ext uri="{FF2B5EF4-FFF2-40B4-BE49-F238E27FC236}">
                  <a16:creationId xmlns:a16="http://schemas.microsoft.com/office/drawing/2014/main" id="{74A5ACEC-EB3F-D048-9CFC-2C1D9A226010}"/>
                </a:ext>
              </a:extLst>
            </p:cNvPr>
            <p:cNvSpPr/>
            <p:nvPr/>
          </p:nvSpPr>
          <p:spPr>
            <a:xfrm>
              <a:off x="9882289" y="2565170"/>
              <a:ext cx="235635" cy="357647"/>
            </a:xfrm>
            <a:prstGeom prst="up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8FCF2C2F-633D-7540-916D-76DB6AA587B4}"/>
              </a:ext>
            </a:extLst>
          </p:cNvPr>
          <p:cNvGrpSpPr/>
          <p:nvPr/>
        </p:nvGrpSpPr>
        <p:grpSpPr>
          <a:xfrm>
            <a:off x="1610641" y="992465"/>
            <a:ext cx="1694763" cy="3964642"/>
            <a:chOff x="10459173" y="2508975"/>
            <a:chExt cx="1694763" cy="3964642"/>
          </a:xfrm>
        </p:grpSpPr>
        <p:sp>
          <p:nvSpPr>
            <p:cNvPr id="64" name="TextBox 63">
              <a:extLst>
                <a:ext uri="{FF2B5EF4-FFF2-40B4-BE49-F238E27FC236}">
                  <a16:creationId xmlns:a16="http://schemas.microsoft.com/office/drawing/2014/main" id="{17DCDDBB-66E0-9B48-9131-B6703BB795C1}"/>
                </a:ext>
              </a:extLst>
            </p:cNvPr>
            <p:cNvSpPr txBox="1"/>
            <p:nvPr/>
          </p:nvSpPr>
          <p:spPr>
            <a:xfrm>
              <a:off x="10634563" y="5481831"/>
              <a:ext cx="1287532" cy="369332"/>
            </a:xfrm>
            <a:prstGeom prst="rect">
              <a:avLst/>
            </a:prstGeom>
            <a:noFill/>
            <a:ln w="25400">
              <a:solidFill>
                <a:schemeClr val="accent6"/>
              </a:solidFill>
            </a:ln>
          </p:spPr>
          <p:txBody>
            <a:bodyPr wrap="square" rtlCol="0">
              <a:spAutoFit/>
            </a:bodyPr>
            <a:lstStyle/>
            <a:p>
              <a:pPr algn="ctr"/>
              <a:r>
                <a:rPr lang="en-US" b="1" dirty="0">
                  <a:latin typeface="Courier New" panose="02070309020205020404" pitchFamily="49" charset="0"/>
                  <a:cs typeface="Courier New" panose="02070309020205020404" pitchFamily="49" charset="0"/>
                </a:rPr>
                <a:t>01010101</a:t>
              </a:r>
            </a:p>
          </p:txBody>
        </p:sp>
        <p:sp>
          <p:nvSpPr>
            <p:cNvPr id="65" name="TextBox 64">
              <a:extLst>
                <a:ext uri="{FF2B5EF4-FFF2-40B4-BE49-F238E27FC236}">
                  <a16:creationId xmlns:a16="http://schemas.microsoft.com/office/drawing/2014/main" id="{8B0C591F-3E1F-5F43-AE82-582AE39DE0D8}"/>
                </a:ext>
              </a:extLst>
            </p:cNvPr>
            <p:cNvSpPr txBox="1"/>
            <p:nvPr/>
          </p:nvSpPr>
          <p:spPr>
            <a:xfrm>
              <a:off x="10625028" y="5123800"/>
              <a:ext cx="1287532" cy="369332"/>
            </a:xfrm>
            <a:prstGeom prst="rect">
              <a:avLst/>
            </a:prstGeom>
            <a:noFill/>
            <a:ln w="25400">
              <a:solidFill>
                <a:schemeClr val="accent6"/>
              </a:solidFill>
            </a:ln>
          </p:spPr>
          <p:txBody>
            <a:bodyPr wrap="square" rtlCol="0">
              <a:spAutoFit/>
            </a:bodyPr>
            <a:lstStyle/>
            <a:p>
              <a:pPr algn="ctr"/>
              <a:r>
                <a:rPr lang="en-US" b="1" dirty="0">
                  <a:latin typeface="Courier New" panose="02070309020205020404" pitchFamily="49" charset="0"/>
                  <a:cs typeface="Courier New" panose="02070309020205020404" pitchFamily="49" charset="0"/>
                </a:rPr>
                <a:t>10101010</a:t>
              </a:r>
            </a:p>
          </p:txBody>
        </p:sp>
        <p:sp>
          <p:nvSpPr>
            <p:cNvPr id="66" name="TextBox 65">
              <a:extLst>
                <a:ext uri="{FF2B5EF4-FFF2-40B4-BE49-F238E27FC236}">
                  <a16:creationId xmlns:a16="http://schemas.microsoft.com/office/drawing/2014/main" id="{635CF544-D423-3D45-9A92-417A4444C0A8}"/>
                </a:ext>
              </a:extLst>
            </p:cNvPr>
            <p:cNvSpPr txBox="1"/>
            <p:nvPr/>
          </p:nvSpPr>
          <p:spPr>
            <a:xfrm>
              <a:off x="10625028" y="4753761"/>
              <a:ext cx="1287532" cy="369332"/>
            </a:xfrm>
            <a:prstGeom prst="rect">
              <a:avLst/>
            </a:prstGeom>
            <a:noFill/>
            <a:ln w="25400">
              <a:solidFill>
                <a:schemeClr val="accent6"/>
              </a:solidFill>
            </a:ln>
          </p:spPr>
          <p:txBody>
            <a:bodyPr wrap="square" rtlCol="0">
              <a:spAutoFit/>
            </a:bodyPr>
            <a:lstStyle/>
            <a:p>
              <a:pPr algn="ctr"/>
              <a:r>
                <a:rPr lang="en-US" b="1" dirty="0">
                  <a:latin typeface="Courier New" panose="02070309020205020404" pitchFamily="49" charset="0"/>
                  <a:cs typeface="Courier New" panose="02070309020205020404" pitchFamily="49" charset="0"/>
                </a:rPr>
                <a:t>01010101</a:t>
              </a:r>
            </a:p>
          </p:txBody>
        </p:sp>
        <p:sp>
          <p:nvSpPr>
            <p:cNvPr id="67" name="TextBox 66">
              <a:extLst>
                <a:ext uri="{FF2B5EF4-FFF2-40B4-BE49-F238E27FC236}">
                  <a16:creationId xmlns:a16="http://schemas.microsoft.com/office/drawing/2014/main" id="{2C87250F-CEC4-0C49-A7BA-99555C68F716}"/>
                </a:ext>
              </a:extLst>
            </p:cNvPr>
            <p:cNvSpPr txBox="1"/>
            <p:nvPr/>
          </p:nvSpPr>
          <p:spPr>
            <a:xfrm>
              <a:off x="10625028" y="4384429"/>
              <a:ext cx="1287532" cy="369332"/>
            </a:xfrm>
            <a:prstGeom prst="rect">
              <a:avLst/>
            </a:prstGeom>
            <a:noFill/>
            <a:ln w="25400">
              <a:solidFill>
                <a:schemeClr val="accent6"/>
              </a:solidFill>
            </a:ln>
          </p:spPr>
          <p:txBody>
            <a:bodyPr wrap="square" rtlCol="0">
              <a:spAutoFit/>
            </a:bodyPr>
            <a:lstStyle/>
            <a:p>
              <a:pPr algn="ctr"/>
              <a:r>
                <a:rPr lang="en-US" b="1" dirty="0">
                  <a:latin typeface="Courier New" panose="02070309020205020404" pitchFamily="49" charset="0"/>
                  <a:cs typeface="Courier New" panose="02070309020205020404" pitchFamily="49" charset="0"/>
                </a:rPr>
                <a:t>10101010</a:t>
              </a:r>
            </a:p>
          </p:txBody>
        </p:sp>
        <p:sp>
          <p:nvSpPr>
            <p:cNvPr id="68" name="TextBox 67">
              <a:extLst>
                <a:ext uri="{FF2B5EF4-FFF2-40B4-BE49-F238E27FC236}">
                  <a16:creationId xmlns:a16="http://schemas.microsoft.com/office/drawing/2014/main" id="{17E95A68-9488-8B40-B2BA-A9D68D2393BA}"/>
                </a:ext>
              </a:extLst>
            </p:cNvPr>
            <p:cNvSpPr txBox="1"/>
            <p:nvPr/>
          </p:nvSpPr>
          <p:spPr>
            <a:xfrm>
              <a:off x="10625028" y="4014390"/>
              <a:ext cx="1287532" cy="369332"/>
            </a:xfrm>
            <a:prstGeom prst="rect">
              <a:avLst/>
            </a:prstGeom>
            <a:solidFill>
              <a:schemeClr val="accent5">
                <a:lumMod val="20000"/>
                <a:lumOff val="80000"/>
              </a:schemeClr>
            </a:solidFill>
            <a:ln w="25400">
              <a:solidFill>
                <a:schemeClr val="accent6"/>
              </a:solidFill>
            </a:ln>
          </p:spPr>
          <p:txBody>
            <a:bodyPr wrap="square" rtlCol="0">
              <a:spAutoFit/>
            </a:bodyPr>
            <a:lstStyle/>
            <a:p>
              <a:pPr algn="ctr"/>
              <a:r>
                <a:rPr lang="en-US" b="1" dirty="0">
                  <a:solidFill>
                    <a:schemeClr val="tx2"/>
                  </a:solidFill>
                  <a:latin typeface="Courier New" panose="02070309020205020404" pitchFamily="49" charset="0"/>
                  <a:cs typeface="Courier New" panose="02070309020205020404" pitchFamily="49" charset="0"/>
                </a:rPr>
                <a:t>01010101</a:t>
              </a:r>
            </a:p>
          </p:txBody>
        </p:sp>
        <p:sp>
          <p:nvSpPr>
            <p:cNvPr id="69" name="TextBox 68">
              <a:extLst>
                <a:ext uri="{FF2B5EF4-FFF2-40B4-BE49-F238E27FC236}">
                  <a16:creationId xmlns:a16="http://schemas.microsoft.com/office/drawing/2014/main" id="{54F14C23-D045-0645-A796-5049981A1B61}"/>
                </a:ext>
              </a:extLst>
            </p:cNvPr>
            <p:cNvSpPr txBox="1"/>
            <p:nvPr/>
          </p:nvSpPr>
          <p:spPr>
            <a:xfrm>
              <a:off x="10632554" y="3645412"/>
              <a:ext cx="1287532" cy="369332"/>
            </a:xfrm>
            <a:prstGeom prst="rect">
              <a:avLst/>
            </a:prstGeom>
            <a:solidFill>
              <a:schemeClr val="accent5">
                <a:lumMod val="20000"/>
                <a:lumOff val="80000"/>
              </a:schemeClr>
            </a:solidFill>
            <a:ln w="25400">
              <a:solidFill>
                <a:schemeClr val="accent6"/>
              </a:solidFill>
            </a:ln>
          </p:spPr>
          <p:txBody>
            <a:bodyPr wrap="square" rtlCol="0">
              <a:spAutoFit/>
            </a:bodyPr>
            <a:lstStyle/>
            <a:p>
              <a:pPr algn="ctr"/>
              <a:r>
                <a:rPr lang="en-US" b="1" dirty="0">
                  <a:solidFill>
                    <a:schemeClr val="tx2"/>
                  </a:solidFill>
                  <a:latin typeface="Courier New" panose="02070309020205020404" pitchFamily="49" charset="0"/>
                  <a:cs typeface="Courier New" panose="02070309020205020404" pitchFamily="49" charset="0"/>
                </a:rPr>
                <a:t>10101010</a:t>
              </a:r>
            </a:p>
          </p:txBody>
        </p:sp>
        <p:sp>
          <p:nvSpPr>
            <p:cNvPr id="70" name="TextBox 69">
              <a:extLst>
                <a:ext uri="{FF2B5EF4-FFF2-40B4-BE49-F238E27FC236}">
                  <a16:creationId xmlns:a16="http://schemas.microsoft.com/office/drawing/2014/main" id="{B018F926-B479-A647-9542-4EC2BCC39934}"/>
                </a:ext>
              </a:extLst>
            </p:cNvPr>
            <p:cNvSpPr txBox="1"/>
            <p:nvPr/>
          </p:nvSpPr>
          <p:spPr>
            <a:xfrm>
              <a:off x="10625028" y="3281731"/>
              <a:ext cx="1287532" cy="369332"/>
            </a:xfrm>
            <a:prstGeom prst="rect">
              <a:avLst/>
            </a:prstGeom>
            <a:solidFill>
              <a:schemeClr val="accent5">
                <a:lumMod val="20000"/>
                <a:lumOff val="80000"/>
              </a:schemeClr>
            </a:solidFill>
            <a:ln w="25400">
              <a:solidFill>
                <a:schemeClr val="accent6"/>
              </a:solidFill>
            </a:ln>
          </p:spPr>
          <p:txBody>
            <a:bodyPr wrap="square" rtlCol="0">
              <a:spAutoFit/>
            </a:bodyPr>
            <a:lstStyle/>
            <a:p>
              <a:pPr algn="ctr"/>
              <a:r>
                <a:rPr lang="en-US" b="1" dirty="0">
                  <a:solidFill>
                    <a:schemeClr val="tx2"/>
                  </a:solidFill>
                  <a:latin typeface="Courier New" panose="02070309020205020404" pitchFamily="49" charset="0"/>
                  <a:cs typeface="Courier New" panose="02070309020205020404" pitchFamily="49" charset="0"/>
                </a:rPr>
                <a:t>01010101</a:t>
              </a:r>
            </a:p>
          </p:txBody>
        </p:sp>
        <p:sp>
          <p:nvSpPr>
            <p:cNvPr id="71" name="TextBox 70">
              <a:extLst>
                <a:ext uri="{FF2B5EF4-FFF2-40B4-BE49-F238E27FC236}">
                  <a16:creationId xmlns:a16="http://schemas.microsoft.com/office/drawing/2014/main" id="{B8BFFAA3-4C4A-B743-BB39-B39A2C07966B}"/>
                </a:ext>
              </a:extLst>
            </p:cNvPr>
            <p:cNvSpPr txBox="1"/>
            <p:nvPr/>
          </p:nvSpPr>
          <p:spPr>
            <a:xfrm>
              <a:off x="10640505" y="2905334"/>
              <a:ext cx="1287532" cy="369332"/>
            </a:xfrm>
            <a:prstGeom prst="rect">
              <a:avLst/>
            </a:prstGeom>
            <a:solidFill>
              <a:schemeClr val="accent5">
                <a:lumMod val="20000"/>
                <a:lumOff val="80000"/>
              </a:schemeClr>
            </a:solidFill>
            <a:ln w="25400">
              <a:solidFill>
                <a:schemeClr val="accent6"/>
              </a:solidFill>
            </a:ln>
          </p:spPr>
          <p:txBody>
            <a:bodyPr wrap="square" rtlCol="0">
              <a:spAutoFit/>
            </a:bodyPr>
            <a:lstStyle/>
            <a:p>
              <a:pPr algn="ctr"/>
              <a:r>
                <a:rPr lang="en-US" b="1" dirty="0">
                  <a:solidFill>
                    <a:schemeClr val="tx2"/>
                  </a:solidFill>
                  <a:latin typeface="Courier New" panose="02070309020205020404" pitchFamily="49" charset="0"/>
                  <a:cs typeface="Courier New" panose="02070309020205020404" pitchFamily="49" charset="0"/>
                </a:rPr>
                <a:t>10101010</a:t>
              </a:r>
            </a:p>
          </p:txBody>
        </p:sp>
        <p:sp>
          <p:nvSpPr>
            <p:cNvPr id="72" name="TextBox 71">
              <a:extLst>
                <a:ext uri="{FF2B5EF4-FFF2-40B4-BE49-F238E27FC236}">
                  <a16:creationId xmlns:a16="http://schemas.microsoft.com/office/drawing/2014/main" id="{35239425-B752-014D-B06C-681404F39AEC}"/>
                </a:ext>
              </a:extLst>
            </p:cNvPr>
            <p:cNvSpPr txBox="1"/>
            <p:nvPr/>
          </p:nvSpPr>
          <p:spPr>
            <a:xfrm>
              <a:off x="10459173" y="6104285"/>
              <a:ext cx="1619237" cy="369332"/>
            </a:xfrm>
            <a:prstGeom prst="rect">
              <a:avLst/>
            </a:prstGeom>
            <a:noFill/>
          </p:spPr>
          <p:txBody>
            <a:bodyPr wrap="square" rtlCol="0">
              <a:spAutoFit/>
            </a:bodyPr>
            <a:lstStyle/>
            <a:p>
              <a:pPr algn="ctr"/>
              <a:r>
                <a:rPr lang="en-US" dirty="0">
                  <a:solidFill>
                    <a:schemeClr val="accent5"/>
                  </a:solidFill>
                </a:rPr>
                <a:t>1 byte </a:t>
              </a:r>
            </a:p>
          </p:txBody>
        </p:sp>
        <p:sp>
          <p:nvSpPr>
            <p:cNvPr id="74" name="Right Brace 73">
              <a:extLst>
                <a:ext uri="{FF2B5EF4-FFF2-40B4-BE49-F238E27FC236}">
                  <a16:creationId xmlns:a16="http://schemas.microsoft.com/office/drawing/2014/main" id="{AE088B83-D6B2-5F46-8034-B52C8014524B}"/>
                </a:ext>
              </a:extLst>
            </p:cNvPr>
            <p:cNvSpPr/>
            <p:nvPr/>
          </p:nvSpPr>
          <p:spPr>
            <a:xfrm rot="5400000">
              <a:off x="11074196" y="5384978"/>
              <a:ext cx="396719" cy="1280006"/>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5" name="TextBox 74">
              <a:extLst>
                <a:ext uri="{FF2B5EF4-FFF2-40B4-BE49-F238E27FC236}">
                  <a16:creationId xmlns:a16="http://schemas.microsoft.com/office/drawing/2014/main" id="{81707C1A-3925-1F4D-AB31-BA3E056F7589}"/>
                </a:ext>
              </a:extLst>
            </p:cNvPr>
            <p:cNvSpPr txBox="1"/>
            <p:nvPr/>
          </p:nvSpPr>
          <p:spPr>
            <a:xfrm>
              <a:off x="10534699" y="2508975"/>
              <a:ext cx="1619237" cy="369332"/>
            </a:xfrm>
            <a:prstGeom prst="rect">
              <a:avLst/>
            </a:prstGeom>
            <a:noFill/>
          </p:spPr>
          <p:txBody>
            <a:bodyPr wrap="square" rtlCol="0">
              <a:spAutoFit/>
            </a:bodyPr>
            <a:lstStyle/>
            <a:p>
              <a:pPr algn="ctr"/>
              <a:r>
                <a:rPr lang="en-US" dirty="0">
                  <a:solidFill>
                    <a:schemeClr val="accent5"/>
                  </a:solidFill>
                </a:rPr>
                <a:t>contents</a:t>
              </a:r>
            </a:p>
          </p:txBody>
        </p:sp>
      </p:grpSp>
      <p:sp>
        <p:nvSpPr>
          <p:cNvPr id="10" name="Right Brace 9">
            <a:extLst>
              <a:ext uri="{FF2B5EF4-FFF2-40B4-BE49-F238E27FC236}">
                <a16:creationId xmlns:a16="http://schemas.microsoft.com/office/drawing/2014/main" id="{C46FB976-C58B-F547-9A6D-14E7FA2C638F}"/>
              </a:ext>
            </a:extLst>
          </p:cNvPr>
          <p:cNvSpPr/>
          <p:nvPr/>
        </p:nvSpPr>
        <p:spPr>
          <a:xfrm>
            <a:off x="3079505" y="1388118"/>
            <a:ext cx="719360" cy="1479094"/>
          </a:xfrm>
          <a:prstGeom prst="righ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Left-Right Arrow 10">
            <a:extLst>
              <a:ext uri="{FF2B5EF4-FFF2-40B4-BE49-F238E27FC236}">
                <a16:creationId xmlns:a16="http://schemas.microsoft.com/office/drawing/2014/main" id="{35C7ED90-B38B-4944-9F8D-EA5D4B8BEE06}"/>
              </a:ext>
            </a:extLst>
          </p:cNvPr>
          <p:cNvSpPr/>
          <p:nvPr/>
        </p:nvSpPr>
        <p:spPr>
          <a:xfrm>
            <a:off x="3834277" y="1974027"/>
            <a:ext cx="921327" cy="26944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B8AB4C9-3932-CB48-82B2-000D32AC00FB}"/>
              </a:ext>
            </a:extLst>
          </p:cNvPr>
          <p:cNvSpPr txBox="1"/>
          <p:nvPr/>
        </p:nvSpPr>
        <p:spPr>
          <a:xfrm>
            <a:off x="3542461" y="2695553"/>
            <a:ext cx="1069312" cy="923330"/>
          </a:xfrm>
          <a:prstGeom prst="rect">
            <a:avLst/>
          </a:prstGeom>
          <a:solidFill>
            <a:schemeClr val="accent4">
              <a:lumMod val="20000"/>
              <a:lumOff val="80000"/>
            </a:schemeClr>
          </a:solidFill>
          <a:ln w="25400">
            <a:solidFill>
              <a:srgbClr val="0070C0"/>
            </a:solidFill>
          </a:ln>
        </p:spPr>
        <p:txBody>
          <a:bodyPr wrap="square" rtlCol="0">
            <a:spAutoFit/>
          </a:bodyPr>
          <a:lstStyle/>
          <a:p>
            <a:pPr algn="ctr"/>
            <a:r>
              <a:rPr lang="en-US" dirty="0">
                <a:solidFill>
                  <a:srgbClr val="0070C0"/>
                </a:solidFill>
              </a:rPr>
              <a:t>X starting address</a:t>
            </a:r>
          </a:p>
        </p:txBody>
      </p:sp>
      <p:sp>
        <p:nvSpPr>
          <p:cNvPr id="5" name="Left Arrow 4">
            <a:extLst>
              <a:ext uri="{FF2B5EF4-FFF2-40B4-BE49-F238E27FC236}">
                <a16:creationId xmlns:a16="http://schemas.microsoft.com/office/drawing/2014/main" id="{372E495D-97A8-FF4C-A4C4-4D6FCE524F98}"/>
              </a:ext>
            </a:extLst>
          </p:cNvPr>
          <p:cNvSpPr/>
          <p:nvPr/>
        </p:nvSpPr>
        <p:spPr>
          <a:xfrm>
            <a:off x="3079505" y="2720479"/>
            <a:ext cx="451799" cy="131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5935804B-B60B-DA41-A9E5-0919401DAC6B}"/>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8" name="TextBox 7">
            <a:extLst>
              <a:ext uri="{FF2B5EF4-FFF2-40B4-BE49-F238E27FC236}">
                <a16:creationId xmlns:a16="http://schemas.microsoft.com/office/drawing/2014/main" id="{41D565AB-54CE-F445-B5CC-C72843F17CE5}"/>
              </a:ext>
            </a:extLst>
          </p:cNvPr>
          <p:cNvSpPr txBox="1"/>
          <p:nvPr/>
        </p:nvSpPr>
        <p:spPr>
          <a:xfrm>
            <a:off x="5091778" y="743574"/>
            <a:ext cx="2416046" cy="800219"/>
          </a:xfrm>
          <a:prstGeom prst="rect">
            <a:avLst/>
          </a:prstGeom>
          <a:solidFill>
            <a:schemeClr val="accent4">
              <a:lumMod val="20000"/>
              <a:lumOff val="80000"/>
            </a:schemeClr>
          </a:solidFill>
          <a:ln>
            <a:solidFill>
              <a:schemeClr val="accent1"/>
            </a:solidFill>
          </a:ln>
        </p:spPr>
        <p:txBody>
          <a:bodyPr wrap="none" rtlCol="0">
            <a:spAutoFit/>
          </a:bodyPr>
          <a:lstStyle/>
          <a:p>
            <a:pPr algn="ctr"/>
            <a:r>
              <a:rPr lang="en-US" sz="2800" dirty="0">
                <a:solidFill>
                  <a:srgbClr val="0070C0"/>
                </a:solidFill>
              </a:rPr>
              <a:t>x = x + 1</a:t>
            </a:r>
          </a:p>
          <a:p>
            <a:r>
              <a:rPr lang="en-US" dirty="0">
                <a:solidFill>
                  <a:srgbClr val="0070C0"/>
                </a:solidFill>
              </a:rPr>
              <a:t>Where x is in memory</a:t>
            </a:r>
            <a:endParaRPr lang="en-US" sz="1600" dirty="0">
              <a:solidFill>
                <a:srgbClr val="0070C0"/>
              </a:solidFill>
            </a:endParaRPr>
          </a:p>
        </p:txBody>
      </p:sp>
      <p:sp>
        <p:nvSpPr>
          <p:cNvPr id="9" name="TextBox 8">
            <a:extLst>
              <a:ext uri="{FF2B5EF4-FFF2-40B4-BE49-F238E27FC236}">
                <a16:creationId xmlns:a16="http://schemas.microsoft.com/office/drawing/2014/main" id="{EC171F64-8086-E0FE-2EB0-02F6826350CD}"/>
              </a:ext>
            </a:extLst>
          </p:cNvPr>
          <p:cNvSpPr txBox="1"/>
          <p:nvPr/>
        </p:nvSpPr>
        <p:spPr>
          <a:xfrm>
            <a:off x="9225228" y="1252731"/>
            <a:ext cx="2050561" cy="461665"/>
          </a:xfrm>
          <a:prstGeom prst="rect">
            <a:avLst/>
          </a:prstGeom>
          <a:noFill/>
        </p:spPr>
        <p:txBody>
          <a:bodyPr wrap="none" rtlCol="0">
            <a:spAutoFit/>
          </a:bodyPr>
          <a:lstStyle/>
          <a:p>
            <a:r>
              <a:rPr lang="en-US" sz="2400" dirty="0">
                <a:solidFill>
                  <a:srgbClr val="0070C0"/>
                </a:solidFill>
              </a:rPr>
              <a:t>r1 is a pointer</a:t>
            </a:r>
          </a:p>
        </p:txBody>
      </p:sp>
    </p:spTree>
    <p:extLst>
      <p:ext uri="{BB962C8B-B14F-4D97-AF65-F5344CB8AC3E}">
        <p14:creationId xmlns:p14="http://schemas.microsoft.com/office/powerpoint/2010/main" val="3392486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bg/>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nimBg="1"/>
      <p:bldP spid="42" grpId="0" animBg="1"/>
      <p:bldP spid="6" grpId="0"/>
      <p:bldP spid="49" grpId="0" animBg="1"/>
      <p:bldP spid="4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66420-659D-CC49-9EC5-A7F1F43C990E}"/>
              </a:ext>
            </a:extLst>
          </p:cNvPr>
          <p:cNvSpPr>
            <a:spLocks noGrp="1"/>
          </p:cNvSpPr>
          <p:nvPr>
            <p:ph type="title"/>
          </p:nvPr>
        </p:nvSpPr>
        <p:spPr>
          <a:xfrm>
            <a:off x="570755" y="126251"/>
            <a:ext cx="10515600" cy="464764"/>
          </a:xfrm>
        </p:spPr>
        <p:txBody>
          <a:bodyPr/>
          <a:lstStyle/>
          <a:p>
            <a:r>
              <a:rPr lang="en-US" sz="2800" dirty="0"/>
              <a:t>Reference For PA7/8: C Stream Functions Opening Files</a:t>
            </a:r>
          </a:p>
        </p:txBody>
      </p:sp>
      <p:sp>
        <p:nvSpPr>
          <p:cNvPr id="3" name="Content Placeholder 2">
            <a:extLst>
              <a:ext uri="{FF2B5EF4-FFF2-40B4-BE49-F238E27FC236}">
                <a16:creationId xmlns:a16="http://schemas.microsoft.com/office/drawing/2014/main" id="{3DC39C1B-6246-D64F-B17A-9C5AF6FD745E}"/>
              </a:ext>
            </a:extLst>
          </p:cNvPr>
          <p:cNvSpPr>
            <a:spLocks noGrp="1"/>
          </p:cNvSpPr>
          <p:nvPr>
            <p:ph sz="quarter" idx="17"/>
          </p:nvPr>
        </p:nvSpPr>
        <p:spPr>
          <a:xfrm>
            <a:off x="297837" y="708526"/>
            <a:ext cx="11629941" cy="5444301"/>
          </a:xfrm>
          <a:solidFill>
            <a:schemeClr val="accent4">
              <a:lumMod val="20000"/>
              <a:lumOff val="80000"/>
            </a:schemeClr>
          </a:solidFill>
          <a:ln>
            <a:solidFill>
              <a:schemeClr val="accent1"/>
            </a:solidFill>
          </a:ln>
        </p:spPr>
        <p:txBody>
          <a:bodyPr/>
          <a:lstStyle/>
          <a:p>
            <a:pPr marL="0" indent="0">
              <a:buNone/>
            </a:pPr>
            <a:r>
              <a:rPr lang="en-US" sz="2000" b="1" dirty="0">
                <a:solidFill>
                  <a:schemeClr val="tx1">
                    <a:lumMod val="50000"/>
                  </a:schemeClr>
                </a:solidFill>
                <a:latin typeface="Courier New" panose="02070309020205020404" pitchFamily="49" charset="0"/>
                <a:cs typeface="Courier New" panose="02070309020205020404" pitchFamily="49" charset="0"/>
              </a:rPr>
              <a:t>FILE *</a:t>
            </a:r>
            <a:r>
              <a:rPr lang="en-US" sz="2000" b="1" dirty="0" err="1">
                <a:solidFill>
                  <a:schemeClr val="accent1"/>
                </a:solidFill>
                <a:latin typeface="Courier New" panose="02070309020205020404" pitchFamily="49" charset="0"/>
                <a:cs typeface="Courier New" panose="02070309020205020404" pitchFamily="49" charset="0"/>
              </a:rPr>
              <a:t>fopen</a:t>
            </a:r>
            <a:r>
              <a:rPr lang="en-US" sz="2000" b="1" dirty="0">
                <a:latin typeface="Courier New" panose="02070309020205020404" pitchFamily="49" charset="0"/>
                <a:cs typeface="Courier New" panose="02070309020205020404" pitchFamily="49" charset="0"/>
              </a:rPr>
              <a:t>(</a:t>
            </a:r>
            <a:r>
              <a:rPr lang="en-US" sz="2000" b="1" dirty="0">
                <a:solidFill>
                  <a:schemeClr val="tx1">
                    <a:lumMod val="50000"/>
                  </a:schemeClr>
                </a:solidFill>
                <a:latin typeface="Courier New" panose="02070309020205020404" pitchFamily="49" charset="0"/>
                <a:cs typeface="Courier New" panose="02070309020205020404" pitchFamily="49" charset="0"/>
              </a:rPr>
              <a:t>char filename[], const char mode[]);</a:t>
            </a:r>
          </a:p>
          <a:p>
            <a:pPr>
              <a:lnSpc>
                <a:spcPct val="100000"/>
              </a:lnSpc>
            </a:pPr>
            <a:r>
              <a:rPr lang="en-US" sz="2200" dirty="0">
                <a:solidFill>
                  <a:schemeClr val="accent1"/>
                </a:solidFill>
              </a:rPr>
              <a:t>Opens a stream to the specified file in specified file access mode </a:t>
            </a:r>
          </a:p>
          <a:p>
            <a:pPr lvl="1"/>
            <a:r>
              <a:rPr lang="en-US" sz="2000" dirty="0">
                <a:solidFill>
                  <a:schemeClr val="accent1"/>
                </a:solidFill>
              </a:rPr>
              <a:t>returns NULL on failure – </a:t>
            </a:r>
            <a:r>
              <a:rPr lang="en-US" sz="2000" dirty="0">
                <a:solidFill>
                  <a:srgbClr val="FF0000"/>
                </a:solidFill>
              </a:rPr>
              <a:t>always check the return value; make sure the open succeeded!</a:t>
            </a:r>
          </a:p>
          <a:p>
            <a:pPr>
              <a:lnSpc>
                <a:spcPct val="100000"/>
              </a:lnSpc>
            </a:pPr>
            <a:r>
              <a:rPr lang="en-US" sz="2200" dirty="0">
                <a:solidFill>
                  <a:schemeClr val="accent1"/>
                </a:solidFill>
              </a:rPr>
              <a:t>Mode is a string that describes the actions </a:t>
            </a:r>
            <a:r>
              <a:rPr lang="en-US" sz="2200" dirty="0"/>
              <a:t>that </a:t>
            </a:r>
            <a:r>
              <a:rPr lang="en-US" sz="2200" dirty="0">
                <a:solidFill>
                  <a:schemeClr val="accent1"/>
                </a:solidFill>
              </a:rPr>
              <a:t>can be performed on the stream</a:t>
            </a:r>
            <a:r>
              <a:rPr lang="en-US" sz="2200" dirty="0"/>
              <a:t>:</a:t>
            </a:r>
            <a:endParaRPr lang="en-US" sz="2200" dirty="0">
              <a:solidFill>
                <a:schemeClr val="accent1"/>
              </a:solidFill>
            </a:endParaRPr>
          </a:p>
          <a:p>
            <a:pPr marL="11112" indent="0">
              <a:lnSpc>
                <a:spcPct val="100000"/>
              </a:lnSpc>
              <a:buNone/>
            </a:pPr>
            <a:r>
              <a:rPr lang="en-US" sz="2000" dirty="0">
                <a:solidFill>
                  <a:schemeClr val="accent1"/>
                </a:solidFill>
              </a:rPr>
              <a:t>''r’’    Open for reading.  </a:t>
            </a:r>
          </a:p>
          <a:p>
            <a:pPr marL="11112" indent="0">
              <a:lnSpc>
                <a:spcPct val="100000"/>
              </a:lnSpc>
              <a:buNone/>
            </a:pPr>
            <a:r>
              <a:rPr lang="en-US" sz="2000" dirty="0">
                <a:solidFill>
                  <a:schemeClr val="accent1"/>
                </a:solidFill>
              </a:rPr>
              <a:t>	</a:t>
            </a:r>
            <a:r>
              <a:rPr lang="en-US" sz="2000" dirty="0">
                <a:solidFill>
                  <a:schemeClr val="tx1">
                    <a:lumMod val="50000"/>
                  </a:schemeClr>
                </a:solidFill>
              </a:rPr>
              <a:t>The stream is positioned at the</a:t>
            </a:r>
            <a:r>
              <a:rPr lang="en-US" sz="2000" dirty="0"/>
              <a:t> </a:t>
            </a:r>
            <a:r>
              <a:rPr lang="en-US" sz="2000" dirty="0">
                <a:solidFill>
                  <a:schemeClr val="accent1"/>
                </a:solidFill>
              </a:rPr>
              <a:t>beginning of the file</a:t>
            </a:r>
            <a:r>
              <a:rPr lang="en-US" sz="2000" dirty="0"/>
              <a:t>.  </a:t>
            </a:r>
            <a:r>
              <a:rPr lang="en-US" sz="2000" dirty="0">
                <a:solidFill>
                  <a:schemeClr val="accent1"/>
                </a:solidFill>
              </a:rPr>
              <a:t>Fail if the file does not exist</a:t>
            </a:r>
            <a:r>
              <a:rPr lang="en-US" sz="2000" dirty="0"/>
              <a:t>.</a:t>
            </a:r>
          </a:p>
          <a:p>
            <a:pPr marL="11112" indent="0">
              <a:lnSpc>
                <a:spcPct val="100000"/>
              </a:lnSpc>
              <a:buNone/>
            </a:pPr>
            <a:r>
              <a:rPr lang="en-US" sz="2000" dirty="0">
                <a:solidFill>
                  <a:schemeClr val="accent1"/>
                </a:solidFill>
              </a:rPr>
              <a:t>''w’’   Open for writing</a:t>
            </a:r>
            <a:r>
              <a:rPr lang="en-US" sz="2000" dirty="0"/>
              <a:t>.  </a:t>
            </a:r>
          </a:p>
          <a:p>
            <a:pPr marL="11112" indent="0">
              <a:lnSpc>
                <a:spcPct val="100000"/>
              </a:lnSpc>
              <a:buNone/>
            </a:pPr>
            <a:r>
              <a:rPr lang="en-US" sz="2000" dirty="0">
                <a:solidFill>
                  <a:schemeClr val="tx1">
                    <a:lumMod val="50000"/>
                  </a:schemeClr>
                </a:solidFill>
              </a:rPr>
              <a:t>	The stream is positioned at the </a:t>
            </a:r>
            <a:r>
              <a:rPr lang="en-US" sz="2000" dirty="0">
                <a:solidFill>
                  <a:schemeClr val="accent1"/>
                </a:solidFill>
              </a:rPr>
              <a:t>beginning of the file</a:t>
            </a:r>
            <a:r>
              <a:rPr lang="en-US" sz="2000" dirty="0"/>
              <a:t>.  </a:t>
            </a:r>
            <a:r>
              <a:rPr lang="en-US" sz="2000" dirty="0">
                <a:solidFill>
                  <a:schemeClr val="accent1"/>
                </a:solidFill>
              </a:rPr>
              <a:t>Create the file if it does not exist.</a:t>
            </a:r>
          </a:p>
          <a:p>
            <a:pPr marL="11112" indent="0">
              <a:lnSpc>
                <a:spcPct val="100000"/>
              </a:lnSpc>
              <a:buNone/>
            </a:pPr>
            <a:r>
              <a:rPr lang="en-US" sz="2000" dirty="0">
                <a:solidFill>
                  <a:schemeClr val="accent1"/>
                </a:solidFill>
              </a:rPr>
              <a:t>''a’’   Open for writing</a:t>
            </a:r>
            <a:r>
              <a:rPr lang="en-US" sz="2000" dirty="0"/>
              <a:t>.  </a:t>
            </a:r>
          </a:p>
          <a:p>
            <a:pPr marL="11112" indent="0">
              <a:lnSpc>
                <a:spcPct val="100000"/>
              </a:lnSpc>
              <a:buNone/>
            </a:pPr>
            <a:r>
              <a:rPr lang="en-US" sz="2000" dirty="0">
                <a:solidFill>
                  <a:schemeClr val="tx1">
                    <a:lumMod val="50000"/>
                  </a:schemeClr>
                </a:solidFill>
              </a:rPr>
              <a:t>	The stream is positioned at the </a:t>
            </a:r>
            <a:r>
              <a:rPr lang="en-US" sz="2000" dirty="0">
                <a:solidFill>
                  <a:schemeClr val="accent1"/>
                </a:solidFill>
              </a:rPr>
              <a:t>end of the file</a:t>
            </a:r>
            <a:r>
              <a:rPr lang="en-US" sz="2000" dirty="0"/>
              <a:t>.  </a:t>
            </a:r>
            <a:r>
              <a:rPr lang="en-US" sz="2000" dirty="0">
                <a:solidFill>
                  <a:schemeClr val="accent1"/>
                </a:solidFill>
              </a:rPr>
              <a:t>Create the file if it does not exist. </a:t>
            </a:r>
          </a:p>
          <a:p>
            <a:pPr marL="11112" indent="0">
              <a:lnSpc>
                <a:spcPct val="100000"/>
              </a:lnSpc>
              <a:buNone/>
            </a:pPr>
            <a:r>
              <a:rPr lang="en-US" sz="2000" dirty="0">
                <a:solidFill>
                  <a:schemeClr val="accent1"/>
                </a:solidFill>
              </a:rPr>
              <a:t>             Subsequent writes to the file will always be at current end of file</a:t>
            </a:r>
            <a:r>
              <a:rPr lang="en-US" sz="2000" dirty="0"/>
              <a:t>.</a:t>
            </a:r>
            <a:endParaRPr lang="en-US" sz="2200" dirty="0"/>
          </a:p>
          <a:p>
            <a:pPr>
              <a:lnSpc>
                <a:spcPct val="100000"/>
              </a:lnSpc>
            </a:pPr>
            <a:r>
              <a:rPr lang="en-US" sz="2200" dirty="0">
                <a:solidFill>
                  <a:schemeClr val="tx1">
                    <a:lumMod val="50000"/>
                  </a:schemeClr>
                </a:solidFill>
              </a:rPr>
              <a:t>An optional ''+'' following ''r'', ''w'', or ''a'' opens the file for both reading and writing</a:t>
            </a:r>
          </a:p>
        </p:txBody>
      </p:sp>
      <p:sp>
        <p:nvSpPr>
          <p:cNvPr id="4" name="TextBox 3">
            <a:extLst>
              <a:ext uri="{FF2B5EF4-FFF2-40B4-BE49-F238E27FC236}">
                <a16:creationId xmlns:a16="http://schemas.microsoft.com/office/drawing/2014/main" id="{E0FECE6A-D723-4C43-822E-C49680ADEDB7}"/>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95073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19FE6AB-E81E-B444-B591-D0FED0BF917C}"/>
              </a:ext>
            </a:extLst>
          </p:cNvPr>
          <p:cNvSpPr/>
          <p:nvPr/>
        </p:nvSpPr>
        <p:spPr>
          <a:xfrm>
            <a:off x="544148" y="687203"/>
            <a:ext cx="10952912" cy="304278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DB6B42E9-51EC-5946-974B-01878683417D}"/>
              </a:ext>
            </a:extLst>
          </p:cNvPr>
          <p:cNvSpPr>
            <a:spLocks noGrp="1"/>
          </p:cNvSpPr>
          <p:nvPr>
            <p:ph type="title"/>
          </p:nvPr>
        </p:nvSpPr>
        <p:spPr>
          <a:xfrm>
            <a:off x="511817" y="16798"/>
            <a:ext cx="11521966" cy="593499"/>
          </a:xfrm>
        </p:spPr>
        <p:txBody>
          <a:bodyPr/>
          <a:lstStyle/>
          <a:p>
            <a:r>
              <a:rPr lang="en-US" dirty="0"/>
              <a:t>Load/Store: Register Base Addressing + Immediate</a:t>
            </a:r>
          </a:p>
        </p:txBody>
      </p:sp>
      <p:sp>
        <p:nvSpPr>
          <p:cNvPr id="6" name="Rectangle 5">
            <a:extLst>
              <a:ext uri="{FF2B5EF4-FFF2-40B4-BE49-F238E27FC236}">
                <a16:creationId xmlns:a16="http://schemas.microsoft.com/office/drawing/2014/main" id="{0F3948C1-6E57-4545-A59D-E0C27906CCA4}"/>
              </a:ext>
            </a:extLst>
          </p:cNvPr>
          <p:cNvSpPr/>
          <p:nvPr/>
        </p:nvSpPr>
        <p:spPr>
          <a:xfrm>
            <a:off x="4299138" y="934948"/>
            <a:ext cx="3146001" cy="675095"/>
          </a:xfrm>
          <a:prstGeom prst="rect">
            <a:avLst/>
          </a:prstGeom>
          <a:solidFill>
            <a:schemeClr val="accent1">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32-bit memory</a:t>
            </a:r>
            <a:endParaRPr lang="en-US" sz="2400" dirty="0">
              <a:solidFill>
                <a:srgbClr val="000000"/>
              </a:solidFill>
              <a:effectLst/>
              <a:latin typeface="Arial"/>
              <a:ea typeface="Arial"/>
            </a:endParaRPr>
          </a:p>
        </p:txBody>
      </p:sp>
      <p:sp>
        <p:nvSpPr>
          <p:cNvPr id="7" name="Rectangle 6">
            <a:extLst>
              <a:ext uri="{FF2B5EF4-FFF2-40B4-BE49-F238E27FC236}">
                <a16:creationId xmlns:a16="http://schemas.microsoft.com/office/drawing/2014/main" id="{D7CAC8F8-F5D4-8447-839F-F37551C6D43A}"/>
              </a:ext>
            </a:extLst>
          </p:cNvPr>
          <p:cNvSpPr/>
          <p:nvPr/>
        </p:nvSpPr>
        <p:spPr>
          <a:xfrm>
            <a:off x="4249768" y="2765966"/>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r0</a:t>
            </a:r>
            <a:endParaRPr lang="en-US" sz="2400" dirty="0">
              <a:solidFill>
                <a:srgbClr val="000000"/>
              </a:solidFill>
              <a:effectLst/>
              <a:latin typeface="Arial"/>
              <a:ea typeface="Arial"/>
            </a:endParaRPr>
          </a:p>
        </p:txBody>
      </p:sp>
      <p:sp>
        <p:nvSpPr>
          <p:cNvPr id="8" name="Down Arrow 7">
            <a:extLst>
              <a:ext uri="{FF2B5EF4-FFF2-40B4-BE49-F238E27FC236}">
                <a16:creationId xmlns:a16="http://schemas.microsoft.com/office/drawing/2014/main" id="{37190895-4F89-3540-98CE-DCCCB6E167D4}"/>
              </a:ext>
            </a:extLst>
          </p:cNvPr>
          <p:cNvSpPr/>
          <p:nvPr/>
        </p:nvSpPr>
        <p:spPr>
          <a:xfrm>
            <a:off x="5496571" y="1736442"/>
            <a:ext cx="680587" cy="859342"/>
          </a:xfrm>
          <a:prstGeom prst="downArrow">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Rectangle 13">
            <a:extLst>
              <a:ext uri="{FF2B5EF4-FFF2-40B4-BE49-F238E27FC236}">
                <a16:creationId xmlns:a16="http://schemas.microsoft.com/office/drawing/2014/main" id="{CE0672C6-6E2F-1246-838E-D16861B6BB89}"/>
              </a:ext>
            </a:extLst>
          </p:cNvPr>
          <p:cNvSpPr/>
          <p:nvPr/>
        </p:nvSpPr>
        <p:spPr>
          <a:xfrm>
            <a:off x="8234427" y="859650"/>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r1 (address)</a:t>
            </a:r>
            <a:endParaRPr lang="en-US" sz="2400" dirty="0">
              <a:solidFill>
                <a:srgbClr val="000000"/>
              </a:solidFill>
              <a:effectLst/>
              <a:latin typeface="Arial"/>
              <a:ea typeface="Arial"/>
            </a:endParaRPr>
          </a:p>
        </p:txBody>
      </p:sp>
      <p:sp>
        <p:nvSpPr>
          <p:cNvPr id="5" name="Left Arrow 4">
            <a:extLst>
              <a:ext uri="{FF2B5EF4-FFF2-40B4-BE49-F238E27FC236}">
                <a16:creationId xmlns:a16="http://schemas.microsoft.com/office/drawing/2014/main" id="{2814B572-D0CB-8A4E-A07E-FD738CE58FF1}"/>
              </a:ext>
            </a:extLst>
          </p:cNvPr>
          <p:cNvSpPr/>
          <p:nvPr/>
        </p:nvSpPr>
        <p:spPr>
          <a:xfrm>
            <a:off x="7445139" y="1140317"/>
            <a:ext cx="734837" cy="2694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AFE3FA5-0D7F-3744-92E4-AB3BD3E80B32}"/>
              </a:ext>
            </a:extLst>
          </p:cNvPr>
          <p:cNvSpPr txBox="1"/>
          <p:nvPr/>
        </p:nvSpPr>
        <p:spPr>
          <a:xfrm>
            <a:off x="671994" y="859650"/>
            <a:ext cx="3852337" cy="2581156"/>
          </a:xfrm>
          <a:prstGeom prst="rect">
            <a:avLst/>
          </a:prstGeom>
          <a:noFill/>
        </p:spPr>
        <p:txBody>
          <a:bodyPr wrap="none" rtlCol="0">
            <a:spAutoFit/>
          </a:bodyPr>
          <a:lstStyle/>
          <a:p>
            <a:pPr>
              <a:lnSpc>
                <a:spcPct val="115000"/>
              </a:lnSpc>
              <a:tabLst>
                <a:tab pos="342900" algn="l"/>
                <a:tab pos="628650" algn="l"/>
              </a:tabLst>
            </a:pPr>
            <a:r>
              <a:rPr lang="en-US" sz="2400" b="1" dirty="0" err="1">
                <a:solidFill>
                  <a:srgbClr val="0070C0"/>
                </a:solidFill>
                <a:latin typeface="Consolas"/>
                <a:ea typeface="Calibri"/>
                <a:cs typeface="Calibri"/>
              </a:rPr>
              <a:t>ldr</a:t>
            </a:r>
            <a:r>
              <a:rPr lang="en-US" sz="2400" b="1" dirty="0">
                <a:solidFill>
                  <a:srgbClr val="0070C0"/>
                </a:solidFill>
                <a:latin typeface="Consolas"/>
                <a:ea typeface="Calibri"/>
                <a:cs typeface="Calibri"/>
              </a:rPr>
              <a:t>	r0, [r1, 4]</a:t>
            </a:r>
          </a:p>
          <a:p>
            <a:pPr>
              <a:lnSpc>
                <a:spcPct val="115000"/>
              </a:lnSpc>
              <a:tabLst>
                <a:tab pos="342900" algn="l"/>
                <a:tab pos="628650" algn="l"/>
              </a:tabLst>
            </a:pPr>
            <a:endParaRPr lang="en-US" b="1" dirty="0">
              <a:solidFill>
                <a:srgbClr val="000000"/>
              </a:solidFill>
              <a:latin typeface="Consolas"/>
              <a:ea typeface="Arial"/>
              <a:cs typeface="Calibri"/>
            </a:endParaRPr>
          </a:p>
          <a:p>
            <a:pPr>
              <a:lnSpc>
                <a:spcPct val="115000"/>
              </a:lnSpc>
              <a:tabLst>
                <a:tab pos="342900" algn="l"/>
                <a:tab pos="1600200" algn="l"/>
              </a:tabLst>
            </a:pPr>
            <a:r>
              <a:rPr lang="en-US" sz="2000" dirty="0">
                <a:solidFill>
                  <a:srgbClr val="000000"/>
                </a:solidFill>
                <a:latin typeface="Consolas"/>
                <a:ea typeface="Calibri"/>
                <a:cs typeface="Calibri"/>
              </a:rPr>
              <a:t>Copies a 32-bit word</a:t>
            </a:r>
            <a:endParaRPr lang="en-US" sz="2000" dirty="0">
              <a:solidFill>
                <a:srgbClr val="000000"/>
              </a:solidFill>
              <a:ea typeface="Arial"/>
              <a:cs typeface="Calibri"/>
            </a:endParaRPr>
          </a:p>
          <a:p>
            <a:pPr>
              <a:lnSpc>
                <a:spcPct val="115000"/>
              </a:lnSpc>
              <a:tabLst>
                <a:tab pos="342900" algn="l"/>
                <a:tab pos="1600200" algn="l"/>
              </a:tabLst>
            </a:pPr>
            <a:r>
              <a:rPr lang="en-US" sz="2000" dirty="0">
                <a:solidFill>
                  <a:srgbClr val="000000"/>
                </a:solidFill>
                <a:latin typeface="Consolas"/>
                <a:ea typeface="Calibri"/>
                <a:cs typeface="Calibri"/>
              </a:rPr>
              <a:t>from the memory location </a:t>
            </a:r>
          </a:p>
          <a:p>
            <a:pPr>
              <a:lnSpc>
                <a:spcPct val="115000"/>
              </a:lnSpc>
              <a:tabLst>
                <a:tab pos="342900" algn="l"/>
                <a:tab pos="1600200" algn="l"/>
              </a:tabLst>
            </a:pPr>
            <a:r>
              <a:rPr lang="en-US" sz="2000" dirty="0">
                <a:solidFill>
                  <a:srgbClr val="000000"/>
                </a:solidFill>
                <a:latin typeface="Consolas"/>
                <a:ea typeface="Arial"/>
                <a:cs typeface="Calibri"/>
              </a:rPr>
              <a:t>whose address is contained</a:t>
            </a:r>
          </a:p>
          <a:p>
            <a:pPr>
              <a:lnSpc>
                <a:spcPct val="115000"/>
              </a:lnSpc>
              <a:tabLst>
                <a:tab pos="342900" algn="l"/>
                <a:tab pos="1600200" algn="l"/>
              </a:tabLst>
            </a:pPr>
            <a:r>
              <a:rPr lang="en-US" sz="2000" dirty="0">
                <a:solidFill>
                  <a:srgbClr val="000000"/>
                </a:solidFill>
                <a:latin typeface="Consolas"/>
                <a:ea typeface="Arial"/>
                <a:cs typeface="Calibri"/>
              </a:rPr>
              <a:t>in r1 +4 (r1 is a pointer)</a:t>
            </a:r>
          </a:p>
          <a:p>
            <a:pPr>
              <a:lnSpc>
                <a:spcPct val="115000"/>
              </a:lnSpc>
              <a:tabLst>
                <a:tab pos="342900" algn="l"/>
                <a:tab pos="1600200" algn="l"/>
              </a:tabLst>
            </a:pPr>
            <a:r>
              <a:rPr lang="en-US" sz="2000" dirty="0">
                <a:solidFill>
                  <a:srgbClr val="000000"/>
                </a:solidFill>
                <a:latin typeface="Consolas"/>
                <a:ea typeface="Arial"/>
                <a:cs typeface="Calibri"/>
              </a:rPr>
              <a:t>into register r0</a:t>
            </a:r>
            <a:endParaRPr lang="en-US" sz="2000" dirty="0">
              <a:solidFill>
                <a:srgbClr val="000000"/>
              </a:solidFill>
              <a:ea typeface="Arial"/>
              <a:cs typeface="Calibri"/>
            </a:endParaRPr>
          </a:p>
        </p:txBody>
      </p:sp>
      <p:grpSp>
        <p:nvGrpSpPr>
          <p:cNvPr id="2" name="Group 1">
            <a:extLst>
              <a:ext uri="{FF2B5EF4-FFF2-40B4-BE49-F238E27FC236}">
                <a16:creationId xmlns:a16="http://schemas.microsoft.com/office/drawing/2014/main" id="{9907FC23-65A2-A446-BB79-19622BF1C8EC}"/>
              </a:ext>
            </a:extLst>
          </p:cNvPr>
          <p:cNvGrpSpPr/>
          <p:nvPr/>
        </p:nvGrpSpPr>
        <p:grpSpPr>
          <a:xfrm>
            <a:off x="511817" y="3930695"/>
            <a:ext cx="10952912" cy="2695197"/>
            <a:chOff x="511817" y="3920756"/>
            <a:chExt cx="10952912" cy="2695197"/>
          </a:xfrm>
        </p:grpSpPr>
        <p:sp>
          <p:nvSpPr>
            <p:cNvPr id="16" name="Rectangle 15">
              <a:extLst>
                <a:ext uri="{FF2B5EF4-FFF2-40B4-BE49-F238E27FC236}">
                  <a16:creationId xmlns:a16="http://schemas.microsoft.com/office/drawing/2014/main" id="{73101E7C-518A-0346-9D9A-3F6B9427401A}"/>
                </a:ext>
              </a:extLst>
            </p:cNvPr>
            <p:cNvSpPr/>
            <p:nvPr/>
          </p:nvSpPr>
          <p:spPr>
            <a:xfrm>
              <a:off x="511817" y="3920756"/>
              <a:ext cx="10952912" cy="269519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70DF693-E3C0-B642-B002-BCC38B552352}"/>
                </a:ext>
              </a:extLst>
            </p:cNvPr>
            <p:cNvSpPr txBox="1"/>
            <p:nvPr/>
          </p:nvSpPr>
          <p:spPr>
            <a:xfrm>
              <a:off x="544148" y="3928838"/>
              <a:ext cx="4199240" cy="2485873"/>
            </a:xfrm>
            <a:prstGeom prst="rect">
              <a:avLst/>
            </a:prstGeom>
            <a:noFill/>
          </p:spPr>
          <p:txBody>
            <a:bodyPr wrap="square" rtlCol="0">
              <a:spAutoFit/>
            </a:bodyPr>
            <a:lstStyle/>
            <a:p>
              <a:r>
                <a:rPr lang="en-US" sz="2400" b="1" dirty="0">
                  <a:solidFill>
                    <a:srgbClr val="0070C0"/>
                  </a:solidFill>
                  <a:latin typeface="Consolas"/>
                  <a:ea typeface="Calibri"/>
                  <a:cs typeface="Calibri"/>
                </a:rPr>
                <a:t>str	r0, [r1, 4]</a:t>
              </a:r>
              <a:endParaRPr lang="en-US" dirty="0"/>
            </a:p>
            <a:p>
              <a:endParaRPr lang="en-US" dirty="0"/>
            </a:p>
            <a:p>
              <a:pPr>
                <a:lnSpc>
                  <a:spcPct val="115000"/>
                </a:lnSpc>
                <a:tabLst>
                  <a:tab pos="342900" algn="l"/>
                  <a:tab pos="1600200" algn="l"/>
                </a:tabLst>
              </a:pPr>
              <a:r>
                <a:rPr lang="en-US" sz="2000" dirty="0">
                  <a:solidFill>
                    <a:srgbClr val="000000"/>
                  </a:solidFill>
                  <a:latin typeface="Consolas"/>
                  <a:ea typeface="Calibri"/>
                  <a:cs typeface="Calibri"/>
                </a:rPr>
                <a:t>Copies all 32 bits of the value held in register r0 to the 32-bit memory</a:t>
              </a:r>
              <a:r>
                <a:rPr lang="en-US" sz="2000" dirty="0">
                  <a:solidFill>
                    <a:srgbClr val="000000"/>
                  </a:solidFill>
                  <a:latin typeface="Arial"/>
                  <a:ea typeface="Calibri"/>
                  <a:cs typeface="Calibri"/>
                </a:rPr>
                <a:t> </a:t>
              </a:r>
              <a:r>
                <a:rPr lang="en-US" sz="2000" dirty="0">
                  <a:solidFill>
                    <a:srgbClr val="000000"/>
                  </a:solidFill>
                  <a:latin typeface="Consolas"/>
                  <a:ea typeface="Calibri"/>
                  <a:cs typeface="Calibri"/>
                </a:rPr>
                <a:t>location contained in register r1+4 (r1 pointer)</a:t>
              </a:r>
            </a:p>
          </p:txBody>
        </p:sp>
        <p:sp>
          <p:nvSpPr>
            <p:cNvPr id="11" name="Rectangle 10">
              <a:extLst>
                <a:ext uri="{FF2B5EF4-FFF2-40B4-BE49-F238E27FC236}">
                  <a16:creationId xmlns:a16="http://schemas.microsoft.com/office/drawing/2014/main" id="{E1E0DCC8-9CA1-2D48-8DAD-EBD99D1178A1}"/>
                </a:ext>
              </a:extLst>
            </p:cNvPr>
            <p:cNvSpPr/>
            <p:nvPr/>
          </p:nvSpPr>
          <p:spPr>
            <a:xfrm>
              <a:off x="4313875" y="5786552"/>
              <a:ext cx="3185715" cy="621552"/>
            </a:xfrm>
            <a:prstGeom prst="rect">
              <a:avLst/>
            </a:prstGeom>
            <a:solidFill>
              <a:schemeClr val="accent1">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pPr>
              <a:r>
                <a:rPr lang="en-US" sz="2400" dirty="0">
                  <a:solidFill>
                    <a:srgbClr val="000000"/>
                  </a:solidFill>
                  <a:ea typeface="Arial"/>
                </a:rPr>
                <a:t>32-bit memory</a:t>
              </a:r>
            </a:p>
          </p:txBody>
        </p:sp>
        <p:sp>
          <p:nvSpPr>
            <p:cNvPr id="12" name="Down Arrow 11">
              <a:extLst>
                <a:ext uri="{FF2B5EF4-FFF2-40B4-BE49-F238E27FC236}">
                  <a16:creationId xmlns:a16="http://schemas.microsoft.com/office/drawing/2014/main" id="{9B3D6252-7ED2-6D44-B1C4-8EABA3185683}"/>
                </a:ext>
              </a:extLst>
            </p:cNvPr>
            <p:cNvSpPr/>
            <p:nvPr/>
          </p:nvSpPr>
          <p:spPr>
            <a:xfrm>
              <a:off x="5562045" y="4921762"/>
              <a:ext cx="689377" cy="791321"/>
            </a:xfrm>
            <a:prstGeom prst="downArrow">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4400"/>
            </a:p>
          </p:txBody>
        </p:sp>
        <p:sp>
          <p:nvSpPr>
            <p:cNvPr id="13" name="Rectangle 12">
              <a:extLst>
                <a:ext uri="{FF2B5EF4-FFF2-40B4-BE49-F238E27FC236}">
                  <a16:creationId xmlns:a16="http://schemas.microsoft.com/office/drawing/2014/main" id="{615BD97E-EED7-C04B-AA1A-0EAC022A897F}"/>
                </a:ext>
              </a:extLst>
            </p:cNvPr>
            <p:cNvSpPr/>
            <p:nvPr/>
          </p:nvSpPr>
          <p:spPr>
            <a:xfrm>
              <a:off x="4299138" y="4098667"/>
              <a:ext cx="3185715" cy="621552"/>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a typeface="Arial"/>
                </a:rPr>
                <a:t>r</a:t>
              </a:r>
              <a:r>
                <a:rPr lang="en-US" sz="2400" dirty="0">
                  <a:solidFill>
                    <a:srgbClr val="000000"/>
                  </a:solidFill>
                  <a:effectLst/>
                  <a:ea typeface="Arial"/>
                </a:rPr>
                <a:t>egister r0</a:t>
              </a:r>
              <a:endParaRPr lang="en-US" sz="2400" dirty="0">
                <a:solidFill>
                  <a:srgbClr val="000000"/>
                </a:solidFill>
                <a:effectLst/>
                <a:latin typeface="Arial"/>
                <a:ea typeface="Arial"/>
              </a:endParaRPr>
            </a:p>
          </p:txBody>
        </p:sp>
        <p:sp>
          <p:nvSpPr>
            <p:cNvPr id="17" name="Rectangle 16">
              <a:extLst>
                <a:ext uri="{FF2B5EF4-FFF2-40B4-BE49-F238E27FC236}">
                  <a16:creationId xmlns:a16="http://schemas.microsoft.com/office/drawing/2014/main" id="{BD2469FE-92B5-694A-8A86-405E6437C0BF}"/>
                </a:ext>
              </a:extLst>
            </p:cNvPr>
            <p:cNvSpPr/>
            <p:nvPr/>
          </p:nvSpPr>
          <p:spPr>
            <a:xfrm>
              <a:off x="8234427" y="5786552"/>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r1 (address)</a:t>
              </a:r>
              <a:endParaRPr lang="en-US" sz="2400" dirty="0">
                <a:solidFill>
                  <a:srgbClr val="000000"/>
                </a:solidFill>
                <a:effectLst/>
                <a:latin typeface="Arial"/>
                <a:ea typeface="Arial"/>
              </a:endParaRPr>
            </a:p>
          </p:txBody>
        </p:sp>
        <p:sp>
          <p:nvSpPr>
            <p:cNvPr id="18" name="Left Arrow 17">
              <a:extLst>
                <a:ext uri="{FF2B5EF4-FFF2-40B4-BE49-F238E27FC236}">
                  <a16:creationId xmlns:a16="http://schemas.microsoft.com/office/drawing/2014/main" id="{DDA3709D-80C7-194D-AA47-E2EF29D472E5}"/>
                </a:ext>
              </a:extLst>
            </p:cNvPr>
            <p:cNvSpPr/>
            <p:nvPr/>
          </p:nvSpPr>
          <p:spPr>
            <a:xfrm>
              <a:off x="7499590" y="5991921"/>
              <a:ext cx="734837" cy="2694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a:extLst>
              <a:ext uri="{FF2B5EF4-FFF2-40B4-BE49-F238E27FC236}">
                <a16:creationId xmlns:a16="http://schemas.microsoft.com/office/drawing/2014/main" id="{091FD6E7-8DF1-DA4E-B27F-30FEDBFB35A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 name="Cross 3">
            <a:extLst>
              <a:ext uri="{FF2B5EF4-FFF2-40B4-BE49-F238E27FC236}">
                <a16:creationId xmlns:a16="http://schemas.microsoft.com/office/drawing/2014/main" id="{11ABBD23-B367-908F-8779-3349C5CFA809}"/>
              </a:ext>
            </a:extLst>
          </p:cNvPr>
          <p:cNvSpPr/>
          <p:nvPr/>
        </p:nvSpPr>
        <p:spPr>
          <a:xfrm>
            <a:off x="9618132" y="1605644"/>
            <a:ext cx="377686" cy="388830"/>
          </a:xfrm>
          <a:prstGeom prst="plus">
            <a:avLst>
              <a:gd name="adj" fmla="val 4130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2248F19-91ED-8237-AFED-24F202674558}"/>
              </a:ext>
            </a:extLst>
          </p:cNvPr>
          <p:cNvSpPr/>
          <p:nvPr/>
        </p:nvSpPr>
        <p:spPr>
          <a:xfrm>
            <a:off x="8214683" y="2074286"/>
            <a:ext cx="3145096" cy="607176"/>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4</a:t>
            </a:r>
          </a:p>
          <a:p>
            <a:pPr marL="0" marR="0" algn="ctr">
              <a:lnSpc>
                <a:spcPct val="115000"/>
              </a:lnSpc>
              <a:spcBef>
                <a:spcPts val="0"/>
              </a:spcBef>
              <a:spcAft>
                <a:spcPts val="0"/>
              </a:spcAft>
            </a:pPr>
            <a:r>
              <a:rPr lang="en-US" sz="1600" dirty="0">
                <a:solidFill>
                  <a:srgbClr val="000000"/>
                </a:solidFill>
                <a:latin typeface="Arial"/>
                <a:ea typeface="Arial"/>
              </a:rPr>
              <a:t>Immediate value in instruction</a:t>
            </a:r>
            <a:endParaRPr lang="en-US" sz="1600" dirty="0">
              <a:solidFill>
                <a:srgbClr val="000000"/>
              </a:solidFill>
              <a:effectLst/>
              <a:latin typeface="Arial"/>
              <a:ea typeface="Arial"/>
            </a:endParaRPr>
          </a:p>
        </p:txBody>
      </p:sp>
      <p:sp>
        <p:nvSpPr>
          <p:cNvPr id="23" name="Cross 22">
            <a:extLst>
              <a:ext uri="{FF2B5EF4-FFF2-40B4-BE49-F238E27FC236}">
                <a16:creationId xmlns:a16="http://schemas.microsoft.com/office/drawing/2014/main" id="{2AC3BEB1-342F-088E-CA8F-4759EC6E83FD}"/>
              </a:ext>
            </a:extLst>
          </p:cNvPr>
          <p:cNvSpPr/>
          <p:nvPr/>
        </p:nvSpPr>
        <p:spPr>
          <a:xfrm>
            <a:off x="9429289" y="5304933"/>
            <a:ext cx="377686" cy="388830"/>
          </a:xfrm>
          <a:prstGeom prst="plus">
            <a:avLst>
              <a:gd name="adj" fmla="val 4130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F3F672A-79AD-A8F1-6CEF-A35B833FB734}"/>
              </a:ext>
            </a:extLst>
          </p:cNvPr>
          <p:cNvSpPr/>
          <p:nvPr/>
        </p:nvSpPr>
        <p:spPr>
          <a:xfrm>
            <a:off x="8102361" y="4510562"/>
            <a:ext cx="3145096" cy="607176"/>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pPr>
            <a:r>
              <a:rPr lang="en-US" sz="1600" dirty="0">
                <a:solidFill>
                  <a:srgbClr val="000000"/>
                </a:solidFill>
                <a:latin typeface="Arial"/>
                <a:ea typeface="Arial"/>
              </a:rPr>
              <a:t>Immediate value in instruction</a:t>
            </a:r>
            <a:endParaRPr lang="en-US" sz="1600" dirty="0">
              <a:solidFill>
                <a:srgbClr val="000000"/>
              </a:solidFill>
              <a:effectLst/>
              <a:latin typeface="Arial"/>
              <a:ea typeface="Arial"/>
            </a:endParaRPr>
          </a:p>
          <a:p>
            <a:pPr marL="0" marR="0" algn="ctr">
              <a:lnSpc>
                <a:spcPct val="115000"/>
              </a:lnSpc>
              <a:spcBef>
                <a:spcPts val="0"/>
              </a:spcBef>
              <a:spcAft>
                <a:spcPts val="0"/>
              </a:spcAft>
            </a:pPr>
            <a:r>
              <a:rPr lang="en-US" sz="2400" dirty="0">
                <a:solidFill>
                  <a:srgbClr val="000000"/>
                </a:solidFill>
                <a:effectLst/>
                <a:ea typeface="Arial"/>
              </a:rPr>
              <a:t>4</a:t>
            </a:r>
          </a:p>
        </p:txBody>
      </p:sp>
    </p:spTree>
    <p:extLst>
      <p:ext uri="{BB962C8B-B14F-4D97-AF65-F5344CB8AC3E}">
        <p14:creationId xmlns:p14="http://schemas.microsoft.com/office/powerpoint/2010/main" val="577669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A10A-AB1F-B546-9B6B-97FC5E80203F}"/>
              </a:ext>
            </a:extLst>
          </p:cNvPr>
          <p:cNvSpPr>
            <a:spLocks noGrp="1"/>
          </p:cNvSpPr>
          <p:nvPr>
            <p:ph type="title"/>
          </p:nvPr>
        </p:nvSpPr>
        <p:spPr>
          <a:xfrm>
            <a:off x="503339" y="134165"/>
            <a:ext cx="11265328" cy="416384"/>
          </a:xfrm>
        </p:spPr>
        <p:txBody>
          <a:bodyPr/>
          <a:lstStyle/>
          <a:p>
            <a:r>
              <a:rPr lang="en-US" dirty="0"/>
              <a:t>LDR/STR – Base Register + Immediate Offset Addressing</a:t>
            </a:r>
          </a:p>
        </p:txBody>
      </p:sp>
      <p:sp>
        <p:nvSpPr>
          <p:cNvPr id="4" name="Content Placeholder 3">
            <a:extLst>
              <a:ext uri="{FF2B5EF4-FFF2-40B4-BE49-F238E27FC236}">
                <a16:creationId xmlns:a16="http://schemas.microsoft.com/office/drawing/2014/main" id="{56B6FF03-2BBA-539B-51DA-56EB894CE35E}"/>
              </a:ext>
            </a:extLst>
          </p:cNvPr>
          <p:cNvSpPr>
            <a:spLocks noGrp="1"/>
          </p:cNvSpPr>
          <p:nvPr>
            <p:ph sz="quarter" idx="17"/>
          </p:nvPr>
        </p:nvSpPr>
        <p:spPr>
          <a:xfrm>
            <a:off x="606628" y="2676239"/>
            <a:ext cx="11359771" cy="3699727"/>
          </a:xfrm>
          <a:solidFill>
            <a:schemeClr val="accent4">
              <a:lumMod val="20000"/>
              <a:lumOff val="80000"/>
            </a:schemeClr>
          </a:solidFill>
          <a:ln>
            <a:solidFill>
              <a:schemeClr val="accent1"/>
            </a:solidFill>
          </a:ln>
        </p:spPr>
        <p:txBody>
          <a:bodyPr/>
          <a:lstStyle/>
          <a:p>
            <a:pPr>
              <a:lnSpc>
                <a:spcPct val="100000"/>
              </a:lnSpc>
            </a:pPr>
            <a:r>
              <a:rPr lang="en-US" sz="2000" b="1" dirty="0">
                <a:solidFill>
                  <a:srgbClr val="0070C0"/>
                </a:solidFill>
              </a:rPr>
              <a:t>Register Base Addressing</a:t>
            </a:r>
            <a:r>
              <a:rPr lang="en-US" sz="2000" dirty="0">
                <a:solidFill>
                  <a:srgbClr val="0070C0"/>
                </a:solidFill>
              </a:rPr>
              <a:t>: </a:t>
            </a:r>
          </a:p>
          <a:p>
            <a:pPr lvl="1"/>
            <a:r>
              <a:rPr lang="en-US" sz="2000" dirty="0">
                <a:solidFill>
                  <a:srgbClr val="2C895B"/>
                </a:solidFill>
              </a:rPr>
              <a:t>Pointer Address: Rn; </a:t>
            </a:r>
            <a:r>
              <a:rPr lang="en-US" sz="2000" dirty="0">
                <a:solidFill>
                  <a:srgbClr val="FF0000"/>
                </a:solidFill>
              </a:rPr>
              <a:t>source/destination data: Rd</a:t>
            </a:r>
            <a:r>
              <a:rPr lang="en-US" sz="2000" dirty="0">
                <a:solidFill>
                  <a:srgbClr val="F37440"/>
                </a:solidFill>
              </a:rPr>
              <a:t> </a:t>
            </a:r>
          </a:p>
          <a:p>
            <a:pPr lvl="1"/>
            <a:r>
              <a:rPr lang="en-US" sz="2000" b="1" dirty="0">
                <a:solidFill>
                  <a:srgbClr val="0070C0"/>
                </a:solidFill>
              </a:rPr>
              <a:t>Unsigned pointer address </a:t>
            </a:r>
            <a:r>
              <a:rPr lang="en-US" sz="2000" dirty="0"/>
              <a:t>in stored in the </a:t>
            </a:r>
            <a:r>
              <a:rPr lang="en-US" sz="2000" dirty="0">
                <a:solidFill>
                  <a:schemeClr val="accent5"/>
                </a:solidFill>
              </a:rPr>
              <a:t>base register</a:t>
            </a:r>
          </a:p>
          <a:p>
            <a:r>
              <a:rPr lang="en-US" sz="2000" b="1" dirty="0">
                <a:solidFill>
                  <a:srgbClr val="0070C0"/>
                </a:solidFill>
              </a:rPr>
              <a:t>Register Base + immediate offset Addressing: </a:t>
            </a:r>
          </a:p>
          <a:p>
            <a:pPr lvl="1"/>
            <a:r>
              <a:rPr lang="en-US" sz="2000" dirty="0">
                <a:solidFill>
                  <a:srgbClr val="0070C0"/>
                </a:solidFill>
              </a:rPr>
              <a:t>Pointer Address = register content + immediate offset </a:t>
            </a:r>
            <a:r>
              <a:rPr lang="en-US" sz="2000" dirty="0">
                <a:solidFill>
                  <a:srgbClr val="0070C0"/>
                </a:solidFill>
                <a:latin typeface="Consolas" panose="020B0609020204030204" pitchFamily="49" charset="0"/>
                <a:cs typeface="Consolas" panose="020B0609020204030204" pitchFamily="49" charset="0"/>
              </a:rPr>
              <a:t>-4095 &lt;= imm12 &lt;= 4095 (bytes)</a:t>
            </a:r>
            <a:endParaRPr lang="en-US" sz="2000" dirty="0">
              <a:solidFill>
                <a:srgbClr val="0070C0"/>
              </a:solidFill>
            </a:endParaRPr>
          </a:p>
          <a:p>
            <a:pPr lvl="1"/>
            <a:r>
              <a:rPr lang="en-US" sz="2000" dirty="0">
                <a:solidFill>
                  <a:srgbClr val="0070C0"/>
                </a:solidFill>
              </a:rPr>
              <a:t>Unsigned</a:t>
            </a:r>
            <a:r>
              <a:rPr lang="en-US" sz="2000" dirty="0"/>
              <a:t> offset integer </a:t>
            </a:r>
            <a:r>
              <a:rPr lang="en-US" sz="2000" dirty="0">
                <a:solidFill>
                  <a:schemeClr val="accent5"/>
                </a:solidFill>
              </a:rPr>
              <a:t>immediate value </a:t>
            </a:r>
            <a:r>
              <a:rPr lang="en-US" sz="2000" dirty="0">
                <a:solidFill>
                  <a:srgbClr val="FF0000"/>
                </a:solidFill>
              </a:rPr>
              <a:t>(bytes) </a:t>
            </a:r>
            <a:r>
              <a:rPr lang="en-US" sz="2000" dirty="0"/>
              <a:t>is </a:t>
            </a:r>
            <a:r>
              <a:rPr lang="en-US" sz="2000" dirty="0">
                <a:solidFill>
                  <a:srgbClr val="2C895B"/>
                </a:solidFill>
              </a:rPr>
              <a:t>added or subtracted </a:t>
            </a:r>
            <a:r>
              <a:rPr lang="en-US" sz="2000" dirty="0">
                <a:solidFill>
                  <a:srgbClr val="F37440"/>
                </a:solidFill>
              </a:rPr>
              <a:t>(U bit above says to add or subtract)</a:t>
            </a:r>
            <a:r>
              <a:rPr lang="en-US" sz="2000" dirty="0">
                <a:solidFill>
                  <a:srgbClr val="2C895B"/>
                </a:solidFill>
              </a:rPr>
              <a:t> </a:t>
            </a:r>
            <a:r>
              <a:rPr lang="en-US" sz="2000" dirty="0"/>
              <a:t>from the </a:t>
            </a:r>
            <a:r>
              <a:rPr lang="en-US" sz="2000" dirty="0">
                <a:solidFill>
                  <a:srgbClr val="2C895B"/>
                </a:solidFill>
              </a:rPr>
              <a:t>pointer address </a:t>
            </a:r>
            <a:r>
              <a:rPr lang="en-US" sz="2000" dirty="0"/>
              <a:t>in the </a:t>
            </a:r>
            <a:r>
              <a:rPr lang="en-US" sz="2000" dirty="0">
                <a:solidFill>
                  <a:schemeClr val="accent5"/>
                </a:solidFill>
              </a:rPr>
              <a:t>base register</a:t>
            </a:r>
          </a:p>
          <a:p>
            <a:pPr lvl="1"/>
            <a:r>
              <a:rPr lang="en-US" sz="2000" dirty="0">
                <a:solidFill>
                  <a:schemeClr val="accent5"/>
                </a:solidFill>
              </a:rPr>
              <a:t>Often used to </a:t>
            </a:r>
            <a:r>
              <a:rPr lang="en-US" sz="2000" dirty="0">
                <a:solidFill>
                  <a:srgbClr val="0070C0"/>
                </a:solidFill>
              </a:rPr>
              <a:t>address struct members</a:t>
            </a:r>
          </a:p>
          <a:p>
            <a:pPr lvl="2"/>
            <a:r>
              <a:rPr lang="en-US" sz="1800" dirty="0">
                <a:solidFill>
                  <a:schemeClr val="accent5"/>
                </a:solidFill>
              </a:rPr>
              <a:t>Address of struct is address of the first member and subsequent members are a fixed offset from the first based on their size of the preceding members</a:t>
            </a:r>
          </a:p>
        </p:txBody>
      </p:sp>
      <p:sp>
        <p:nvSpPr>
          <p:cNvPr id="12" name="Rectangle 11">
            <a:extLst>
              <a:ext uri="{FF2B5EF4-FFF2-40B4-BE49-F238E27FC236}">
                <a16:creationId xmlns:a16="http://schemas.microsoft.com/office/drawing/2014/main" id="{EC97489C-7F00-F94B-AB7C-3D3EA9E25AF5}"/>
              </a:ext>
            </a:extLst>
          </p:cNvPr>
          <p:cNvSpPr/>
          <p:nvPr/>
        </p:nvSpPr>
        <p:spPr>
          <a:xfrm>
            <a:off x="2468707" y="503415"/>
            <a:ext cx="6366256" cy="198955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DBAC17B2-B866-6F45-A481-CDBD9BBA3695}"/>
              </a:ext>
            </a:extLst>
          </p:cNvPr>
          <p:cNvCxnSpPr>
            <a:cxnSpLocks/>
          </p:cNvCxnSpPr>
          <p:nvPr/>
        </p:nvCxnSpPr>
        <p:spPr bwMode="auto">
          <a:xfrm flipV="1">
            <a:off x="6137710" y="1624940"/>
            <a:ext cx="1" cy="441121"/>
          </a:xfrm>
          <a:prstGeom prst="straightConnector1">
            <a:avLst/>
          </a:prstGeom>
          <a:noFill/>
          <a:ln w="63500" cap="flat" cmpd="sng" algn="ctr">
            <a:solidFill>
              <a:srgbClr val="0070C0"/>
            </a:solidFill>
            <a:prstDash val="solid"/>
            <a:round/>
            <a:headEnd type="none" w="med" len="med"/>
            <a:tailEnd type="triangle"/>
          </a:ln>
          <a:effectLst/>
        </p:spPr>
      </p:cxnSp>
      <p:sp>
        <p:nvSpPr>
          <p:cNvPr id="14" name="TextBox 13">
            <a:extLst>
              <a:ext uri="{FF2B5EF4-FFF2-40B4-BE49-F238E27FC236}">
                <a16:creationId xmlns:a16="http://schemas.microsoft.com/office/drawing/2014/main" id="{30BB1B4A-4FC8-FF45-824D-3DED9AC86C5C}"/>
              </a:ext>
            </a:extLst>
          </p:cNvPr>
          <p:cNvSpPr txBox="1"/>
          <p:nvPr/>
        </p:nvSpPr>
        <p:spPr>
          <a:xfrm>
            <a:off x="5800264" y="2045985"/>
            <a:ext cx="2873544" cy="369332"/>
          </a:xfrm>
          <a:prstGeom prst="rect">
            <a:avLst/>
          </a:prstGeom>
          <a:solidFill>
            <a:schemeClr val="bg1"/>
          </a:solidFill>
          <a:ln w="25400">
            <a:solidFill>
              <a:srgbClr val="0070C0"/>
            </a:solidFill>
          </a:ln>
        </p:spPr>
        <p:txBody>
          <a:bodyPr wrap="none" rtlCol="0">
            <a:spAutoFit/>
          </a:bodyPr>
          <a:lstStyle/>
          <a:p>
            <a:r>
              <a:rPr lang="en-US" dirty="0">
                <a:solidFill>
                  <a:srgbClr val="FF0000"/>
                </a:solidFill>
              </a:rPr>
              <a:t>unsigned</a:t>
            </a:r>
            <a:r>
              <a:rPr lang="en-US" dirty="0">
                <a:solidFill>
                  <a:srgbClr val="0070C0"/>
                </a:solidFill>
              </a:rPr>
              <a:t> immediate offset</a:t>
            </a:r>
          </a:p>
        </p:txBody>
      </p:sp>
      <p:cxnSp>
        <p:nvCxnSpPr>
          <p:cNvPr id="15" name="Straight Arrow Connector 14">
            <a:extLst>
              <a:ext uri="{FF2B5EF4-FFF2-40B4-BE49-F238E27FC236}">
                <a16:creationId xmlns:a16="http://schemas.microsoft.com/office/drawing/2014/main" id="{94538FC1-9DFC-5D44-8D07-EE254CBB8A1A}"/>
              </a:ext>
            </a:extLst>
          </p:cNvPr>
          <p:cNvCxnSpPr>
            <a:cxnSpLocks/>
          </p:cNvCxnSpPr>
          <p:nvPr/>
        </p:nvCxnSpPr>
        <p:spPr bwMode="auto">
          <a:xfrm flipV="1">
            <a:off x="5188244" y="1704017"/>
            <a:ext cx="1" cy="372879"/>
          </a:xfrm>
          <a:prstGeom prst="straightConnector1">
            <a:avLst/>
          </a:prstGeom>
          <a:noFill/>
          <a:ln w="63500" cap="flat" cmpd="sng" algn="ctr">
            <a:solidFill>
              <a:srgbClr val="0070C0"/>
            </a:solidFill>
            <a:prstDash val="solid"/>
            <a:round/>
            <a:headEnd type="none" w="med" len="med"/>
            <a:tailEnd type="triangle"/>
          </a:ln>
          <a:effectLst/>
        </p:spPr>
      </p:cxnSp>
      <p:sp>
        <p:nvSpPr>
          <p:cNvPr id="16" name="TextBox 15">
            <a:extLst>
              <a:ext uri="{FF2B5EF4-FFF2-40B4-BE49-F238E27FC236}">
                <a16:creationId xmlns:a16="http://schemas.microsoft.com/office/drawing/2014/main" id="{CB324431-7130-3B45-B69F-E25D00172087}"/>
              </a:ext>
            </a:extLst>
          </p:cNvPr>
          <p:cNvSpPr txBox="1"/>
          <p:nvPr/>
        </p:nvSpPr>
        <p:spPr>
          <a:xfrm>
            <a:off x="2738850" y="2045985"/>
            <a:ext cx="2762295"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Rd – source/</a:t>
            </a:r>
            <a:r>
              <a:rPr lang="en-US" dirty="0" err="1">
                <a:solidFill>
                  <a:srgbClr val="0070C0"/>
                </a:solidFill>
              </a:rPr>
              <a:t>dest</a:t>
            </a:r>
            <a:r>
              <a:rPr lang="en-US" dirty="0">
                <a:solidFill>
                  <a:srgbClr val="0070C0"/>
                </a:solidFill>
              </a:rPr>
              <a:t> register</a:t>
            </a:r>
          </a:p>
        </p:txBody>
      </p:sp>
      <p:sp>
        <p:nvSpPr>
          <p:cNvPr id="17" name="TextBox 16">
            <a:extLst>
              <a:ext uri="{FF2B5EF4-FFF2-40B4-BE49-F238E27FC236}">
                <a16:creationId xmlns:a16="http://schemas.microsoft.com/office/drawing/2014/main" id="{41409EC0-1E32-9D44-9365-5697996537B2}"/>
              </a:ext>
            </a:extLst>
          </p:cNvPr>
          <p:cNvSpPr txBox="1"/>
          <p:nvPr/>
        </p:nvSpPr>
        <p:spPr>
          <a:xfrm>
            <a:off x="2601068" y="1337742"/>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err="1">
                <a:solidFill>
                  <a:schemeClr val="tx2"/>
                </a:solidFill>
              </a:rPr>
              <a:t>ldr</a:t>
            </a:r>
            <a:r>
              <a:rPr lang="en-US" sz="2000" b="1" dirty="0">
                <a:solidFill>
                  <a:schemeClr val="tx2"/>
                </a:solidFill>
              </a:rPr>
              <a:t>/str</a:t>
            </a:r>
          </a:p>
        </p:txBody>
      </p:sp>
      <p:sp>
        <p:nvSpPr>
          <p:cNvPr id="18" name="TextBox 17">
            <a:extLst>
              <a:ext uri="{FF2B5EF4-FFF2-40B4-BE49-F238E27FC236}">
                <a16:creationId xmlns:a16="http://schemas.microsoft.com/office/drawing/2014/main" id="{4026FEAB-2E70-3544-BC62-2FA31EADD170}"/>
              </a:ext>
            </a:extLst>
          </p:cNvPr>
          <p:cNvSpPr txBox="1"/>
          <p:nvPr/>
        </p:nvSpPr>
        <p:spPr>
          <a:xfrm>
            <a:off x="4910340" y="1342447"/>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19" name="TextBox 18">
            <a:extLst>
              <a:ext uri="{FF2B5EF4-FFF2-40B4-BE49-F238E27FC236}">
                <a16:creationId xmlns:a16="http://schemas.microsoft.com/office/drawing/2014/main" id="{A750EAE6-EB13-6045-82CF-E5F24005C9EA}"/>
              </a:ext>
            </a:extLst>
          </p:cNvPr>
          <p:cNvSpPr txBox="1"/>
          <p:nvPr/>
        </p:nvSpPr>
        <p:spPr>
          <a:xfrm>
            <a:off x="5522304" y="1337742"/>
            <a:ext cx="995785"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imm12</a:t>
            </a:r>
          </a:p>
        </p:txBody>
      </p:sp>
      <p:sp>
        <p:nvSpPr>
          <p:cNvPr id="20" name="TextBox 19">
            <a:extLst>
              <a:ext uri="{FF2B5EF4-FFF2-40B4-BE49-F238E27FC236}">
                <a16:creationId xmlns:a16="http://schemas.microsoft.com/office/drawing/2014/main" id="{C164B073-D7E6-474B-80D2-09970EFD2CDC}"/>
              </a:ext>
            </a:extLst>
          </p:cNvPr>
          <p:cNvSpPr txBox="1"/>
          <p:nvPr/>
        </p:nvSpPr>
        <p:spPr>
          <a:xfrm>
            <a:off x="4304528" y="1338794"/>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Rn</a:t>
            </a:r>
          </a:p>
        </p:txBody>
      </p:sp>
      <p:cxnSp>
        <p:nvCxnSpPr>
          <p:cNvPr id="21" name="Straight Arrow Connector 20">
            <a:extLst>
              <a:ext uri="{FF2B5EF4-FFF2-40B4-BE49-F238E27FC236}">
                <a16:creationId xmlns:a16="http://schemas.microsoft.com/office/drawing/2014/main" id="{FD278D8D-E977-644A-A7E0-F575CDBDD05B}"/>
              </a:ext>
            </a:extLst>
          </p:cNvPr>
          <p:cNvCxnSpPr>
            <a:cxnSpLocks/>
          </p:cNvCxnSpPr>
          <p:nvPr/>
        </p:nvCxnSpPr>
        <p:spPr bwMode="auto">
          <a:xfrm>
            <a:off x="4660756" y="931953"/>
            <a:ext cx="0" cy="390995"/>
          </a:xfrm>
          <a:prstGeom prst="straightConnector1">
            <a:avLst/>
          </a:prstGeom>
          <a:noFill/>
          <a:ln w="63500" cap="flat" cmpd="sng" algn="ctr">
            <a:solidFill>
              <a:srgbClr val="0070C0"/>
            </a:solidFill>
            <a:prstDash val="solid"/>
            <a:round/>
            <a:headEnd type="none" w="med" len="med"/>
            <a:tailEnd type="triangle"/>
          </a:ln>
          <a:effectLst/>
        </p:spPr>
      </p:cxnSp>
      <p:sp>
        <p:nvSpPr>
          <p:cNvPr id="22" name="TextBox 21">
            <a:extLst>
              <a:ext uri="{FF2B5EF4-FFF2-40B4-BE49-F238E27FC236}">
                <a16:creationId xmlns:a16="http://schemas.microsoft.com/office/drawing/2014/main" id="{31D0E096-592B-D34F-AEF6-1AE54C2C9F41}"/>
              </a:ext>
            </a:extLst>
          </p:cNvPr>
          <p:cNvSpPr txBox="1"/>
          <p:nvPr/>
        </p:nvSpPr>
        <p:spPr>
          <a:xfrm>
            <a:off x="3899229" y="554379"/>
            <a:ext cx="4774571"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Rn – base register contains address (pointer)</a:t>
            </a:r>
          </a:p>
        </p:txBody>
      </p:sp>
      <p:sp>
        <p:nvSpPr>
          <p:cNvPr id="41" name="TextBox 40">
            <a:extLst>
              <a:ext uri="{FF2B5EF4-FFF2-40B4-BE49-F238E27FC236}">
                <a16:creationId xmlns:a16="http://schemas.microsoft.com/office/drawing/2014/main" id="{6AFCC1C8-574E-8E4E-8555-AF8F96C64834}"/>
              </a:ext>
            </a:extLst>
          </p:cNvPr>
          <p:cNvSpPr txBox="1"/>
          <p:nvPr/>
        </p:nvSpPr>
        <p:spPr>
          <a:xfrm>
            <a:off x="3899230" y="1337742"/>
            <a:ext cx="385596"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U</a:t>
            </a:r>
          </a:p>
        </p:txBody>
      </p:sp>
      <p:sp>
        <p:nvSpPr>
          <p:cNvPr id="43" name="TextBox 42">
            <a:extLst>
              <a:ext uri="{FF2B5EF4-FFF2-40B4-BE49-F238E27FC236}">
                <a16:creationId xmlns:a16="http://schemas.microsoft.com/office/drawing/2014/main" id="{D586C981-D013-4F48-8C5A-8E47500AF226}"/>
              </a:ext>
            </a:extLst>
          </p:cNvPr>
          <p:cNvSpPr txBox="1"/>
          <p:nvPr/>
        </p:nvSpPr>
        <p:spPr>
          <a:xfrm>
            <a:off x="2601068" y="569421"/>
            <a:ext cx="1228427"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 offset</a:t>
            </a:r>
          </a:p>
        </p:txBody>
      </p:sp>
      <p:cxnSp>
        <p:nvCxnSpPr>
          <p:cNvPr id="8" name="Straight Arrow Connector 7">
            <a:extLst>
              <a:ext uri="{FF2B5EF4-FFF2-40B4-BE49-F238E27FC236}">
                <a16:creationId xmlns:a16="http://schemas.microsoft.com/office/drawing/2014/main" id="{0DC50C43-B247-C542-B15B-579DDCF77113}"/>
              </a:ext>
            </a:extLst>
          </p:cNvPr>
          <p:cNvCxnSpPr>
            <a:endCxn id="41" idx="0"/>
          </p:cNvCxnSpPr>
          <p:nvPr/>
        </p:nvCxnSpPr>
        <p:spPr>
          <a:xfrm>
            <a:off x="3591439" y="938753"/>
            <a:ext cx="500589" cy="3989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1409284B-6443-0E42-A1DC-B73A0EFE824A}"/>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905114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3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0FE162A9-B5C7-0548-987F-324C99264692}"/>
              </a:ext>
            </a:extLst>
          </p:cNvPr>
          <p:cNvSpPr/>
          <p:nvPr/>
        </p:nvSpPr>
        <p:spPr>
          <a:xfrm>
            <a:off x="894522" y="687694"/>
            <a:ext cx="9687339" cy="336605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id="{E6E44B7E-615A-0745-AB8B-85866618DF4F}"/>
              </a:ext>
            </a:extLst>
          </p:cNvPr>
          <p:cNvSpPr>
            <a:spLocks noGrp="1"/>
          </p:cNvSpPr>
          <p:nvPr>
            <p:ph type="title"/>
          </p:nvPr>
        </p:nvSpPr>
        <p:spPr>
          <a:xfrm>
            <a:off x="494966" y="193830"/>
            <a:ext cx="11432811" cy="493864"/>
          </a:xfrm>
        </p:spPr>
        <p:txBody>
          <a:bodyPr/>
          <a:lstStyle/>
          <a:p>
            <a:r>
              <a:rPr lang="en-US" sz="2800" dirty="0" err="1"/>
              <a:t>ldr</a:t>
            </a:r>
            <a:r>
              <a:rPr lang="en-US" sz="2800" dirty="0"/>
              <a:t>/str Register Base + Immediate Offset Addressing </a:t>
            </a:r>
          </a:p>
        </p:txBody>
      </p:sp>
      <p:graphicFrame>
        <p:nvGraphicFramePr>
          <p:cNvPr id="9" name="Table 8">
            <a:extLst>
              <a:ext uri="{FF2B5EF4-FFF2-40B4-BE49-F238E27FC236}">
                <a16:creationId xmlns:a16="http://schemas.microsoft.com/office/drawing/2014/main" id="{3193D122-7FB5-D847-BF4D-55AFF51F9311}"/>
              </a:ext>
            </a:extLst>
          </p:cNvPr>
          <p:cNvGraphicFramePr>
            <a:graphicFrameLocks noGrp="1"/>
          </p:cNvGraphicFramePr>
          <p:nvPr/>
        </p:nvGraphicFramePr>
        <p:xfrm>
          <a:off x="97797" y="4738309"/>
          <a:ext cx="11996405" cy="1824644"/>
        </p:xfrm>
        <a:graphic>
          <a:graphicData uri="http://schemas.openxmlformats.org/drawingml/2006/table">
            <a:tbl>
              <a:tblPr/>
              <a:tblGrid>
                <a:gridCol w="5481593">
                  <a:extLst>
                    <a:ext uri="{9D8B030D-6E8A-4147-A177-3AD203B41FA5}">
                      <a16:colId xmlns:a16="http://schemas.microsoft.com/office/drawing/2014/main" val="20001"/>
                    </a:ext>
                  </a:extLst>
                </a:gridCol>
                <a:gridCol w="3456122">
                  <a:extLst>
                    <a:ext uri="{9D8B030D-6E8A-4147-A177-3AD203B41FA5}">
                      <a16:colId xmlns:a16="http://schemas.microsoft.com/office/drawing/2014/main" val="20002"/>
                    </a:ext>
                  </a:extLst>
                </a:gridCol>
                <a:gridCol w="3058690">
                  <a:extLst>
                    <a:ext uri="{9D8B030D-6E8A-4147-A177-3AD203B41FA5}">
                      <a16:colId xmlns:a16="http://schemas.microsoft.com/office/drawing/2014/main" val="20003"/>
                    </a:ext>
                  </a:extLst>
                </a:gridCol>
              </a:tblGrid>
              <a:tr h="515845">
                <a:tc>
                  <a:txBody>
                    <a:bodyPr/>
                    <a:lstStyle/>
                    <a:p>
                      <a:pPr marL="0" marR="0" algn="ctr" eaLnBrk="0" fontAlgn="base" hangingPunct="0">
                        <a:lnSpc>
                          <a:spcPct val="115000"/>
                        </a:lnSpc>
                        <a:spcBef>
                          <a:spcPts val="0"/>
                        </a:spcBef>
                        <a:spcAft>
                          <a:spcPts val="0"/>
                        </a:spcAft>
                      </a:pPr>
                      <a:r>
                        <a:rPr lang="en-US" sz="2400" b="0" i="0" kern="1200" dirty="0">
                          <a:solidFill>
                            <a:schemeClr val="bg1"/>
                          </a:solidFill>
                          <a:effectLst/>
                          <a:latin typeface="Consolas" panose="020B0609020204030204" pitchFamily="49" charset="0"/>
                          <a:ea typeface="Times New Roman"/>
                          <a:cs typeface="Consolas" panose="020B0609020204030204" pitchFamily="49" charset="0"/>
                        </a:rPr>
                        <a:t>Syntax</a:t>
                      </a:r>
                      <a:endParaRPr lang="en-US" sz="2400" b="0" i="0" dirty="0">
                        <a:solidFill>
                          <a:schemeClr val="bg1"/>
                        </a:solidFill>
                        <a:effectLst/>
                        <a:latin typeface="Consolas" panose="020B0609020204030204" pitchFamily="49" charset="0"/>
                        <a:ea typeface="Arial"/>
                        <a:cs typeface="Consolas" panose="020B0609020204030204" pitchFamily="49"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marR="0" algn="ctr" eaLnBrk="0" fontAlgn="base" hangingPunct="0">
                        <a:lnSpc>
                          <a:spcPct val="115000"/>
                        </a:lnSpc>
                        <a:spcBef>
                          <a:spcPts val="0"/>
                        </a:spcBef>
                        <a:spcAft>
                          <a:spcPts val="0"/>
                        </a:spcAft>
                      </a:pPr>
                      <a:r>
                        <a:rPr lang="en-US" sz="2400" b="0" i="0" kern="1200" dirty="0">
                          <a:solidFill>
                            <a:schemeClr val="bg1"/>
                          </a:solidFill>
                          <a:effectLst/>
                          <a:latin typeface="Consolas" panose="020B0609020204030204" pitchFamily="49" charset="0"/>
                          <a:ea typeface="Times New Roman"/>
                          <a:cs typeface="Consolas" panose="020B0609020204030204" pitchFamily="49" charset="0"/>
                        </a:rPr>
                        <a:t>Address</a:t>
                      </a:r>
                      <a:endParaRPr lang="en-US" sz="2400" b="0" i="0" dirty="0">
                        <a:solidFill>
                          <a:schemeClr val="bg1"/>
                        </a:solidFill>
                        <a:effectLst/>
                        <a:latin typeface="Consolas" panose="020B0609020204030204" pitchFamily="49" charset="0"/>
                        <a:ea typeface="Arial"/>
                        <a:cs typeface="Consolas" panose="020B0609020204030204" pitchFamily="49"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marR="0" algn="ctr" eaLnBrk="0" fontAlgn="base" hangingPunct="0">
                        <a:lnSpc>
                          <a:spcPct val="115000"/>
                        </a:lnSpc>
                        <a:spcBef>
                          <a:spcPts val="0"/>
                        </a:spcBef>
                        <a:spcAft>
                          <a:spcPts val="0"/>
                        </a:spcAft>
                      </a:pPr>
                      <a:r>
                        <a:rPr lang="en-US" sz="2400" b="0" i="0" kern="1200" dirty="0">
                          <a:solidFill>
                            <a:schemeClr val="bg1"/>
                          </a:solidFill>
                          <a:effectLst/>
                          <a:latin typeface="Consolas" panose="020B0609020204030204" pitchFamily="49" charset="0"/>
                          <a:ea typeface="Times New Roman"/>
                          <a:cs typeface="Consolas" panose="020B0609020204030204" pitchFamily="49" charset="0"/>
                        </a:rPr>
                        <a:t>Examples</a:t>
                      </a:r>
                      <a:endParaRPr lang="en-US" sz="2400" b="0" i="0" dirty="0">
                        <a:solidFill>
                          <a:schemeClr val="bg1"/>
                        </a:solidFill>
                        <a:effectLst/>
                        <a:latin typeface="Consolas" panose="020B0609020204030204" pitchFamily="49" charset="0"/>
                        <a:ea typeface="Arial"/>
                        <a:cs typeface="Consolas" panose="020B0609020204030204" pitchFamily="49"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extLst>
                  <a:ext uri="{0D108BD9-81ED-4DB2-BD59-A6C34878D82A}">
                    <a16:rowId xmlns:a16="http://schemas.microsoft.com/office/drawing/2014/main" val="10000"/>
                  </a:ext>
                </a:extLst>
              </a:tr>
              <a:tr h="703355">
                <a:tc>
                  <a:txBody>
                    <a:bodyPr/>
                    <a:lstStyle/>
                    <a:p>
                      <a:pPr marL="0" marR="0" algn="ctr" eaLnBrk="0" fontAlgn="base" hangingPunct="0">
                        <a:lnSpc>
                          <a:spcPct val="115000"/>
                        </a:lnSpc>
                        <a:spcBef>
                          <a:spcPts val="0"/>
                        </a:spcBef>
                        <a:spcAft>
                          <a:spcPts val="0"/>
                        </a:spcAft>
                      </a:pPr>
                      <a:r>
                        <a:rPr lang="en-US" sz="2400" b="0" i="0" kern="1200" dirty="0" err="1">
                          <a:solidFill>
                            <a:srgbClr val="000000"/>
                          </a:solidFill>
                          <a:effectLst/>
                          <a:latin typeface="Consolas" panose="020B0609020204030204" pitchFamily="49" charset="0"/>
                          <a:ea typeface="Times New Roman"/>
                          <a:cs typeface="Consolas" panose="020B0609020204030204" pitchFamily="49" charset="0"/>
                        </a:rPr>
                        <a:t>ldr</a:t>
                      </a: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/str Rd, [Rn, +/- constant]</a:t>
                      </a:r>
                    </a:p>
                    <a:p>
                      <a:pPr marL="0" marR="0" algn="ctr" eaLnBrk="0" fontAlgn="base" hangingPunct="0">
                        <a:lnSpc>
                          <a:spcPct val="115000"/>
                        </a:lnSpc>
                        <a:spcBef>
                          <a:spcPts val="0"/>
                        </a:spcBef>
                        <a:spcAft>
                          <a:spcPts val="0"/>
                        </a:spcAft>
                      </a:pPr>
                      <a:r>
                        <a:rPr lang="en-US" sz="2400" b="0" i="0" kern="1200" dirty="0">
                          <a:solidFill>
                            <a:srgbClr val="000000"/>
                          </a:solidFill>
                          <a:effectLst/>
                          <a:latin typeface="Consolas" panose="020B0609020204030204" pitchFamily="49" charset="0"/>
                          <a:ea typeface="Arial"/>
                          <a:cs typeface="Consolas" panose="020B0609020204030204" pitchFamily="49" charset="0"/>
                        </a:rPr>
                        <a:t>constant is in bytes</a:t>
                      </a:r>
                    </a:p>
                    <a:p>
                      <a:pPr marL="0" marR="0" algn="l" eaLnBrk="0" fontAlgn="base" hangingPunct="0">
                        <a:lnSpc>
                          <a:spcPct val="115000"/>
                        </a:lnSpc>
                        <a:spcBef>
                          <a:spcPts val="0"/>
                        </a:spcBef>
                        <a:spcAft>
                          <a:spcPts val="0"/>
                        </a:spcAft>
                      </a:pPr>
                      <a:r>
                        <a:rPr lang="en-US" sz="2400" b="0" i="0" kern="1200" dirty="0" err="1">
                          <a:solidFill>
                            <a:srgbClr val="000000"/>
                          </a:solidFill>
                          <a:effectLst/>
                          <a:latin typeface="Consolas" panose="020B0609020204030204" pitchFamily="49" charset="0"/>
                          <a:ea typeface="Times New Roman"/>
                          <a:cs typeface="Consolas" panose="020B0609020204030204" pitchFamily="49" charset="0"/>
                        </a:rPr>
                        <a:t>ldr</a:t>
                      </a: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/str Rd, [Rn]</a:t>
                      </a:r>
                      <a:endParaRPr lang="en-US" sz="2400" b="0" i="0" dirty="0">
                        <a:solidFill>
                          <a:srgbClr val="000000"/>
                        </a:solidFill>
                        <a:effectLst/>
                        <a:latin typeface="Consolas" panose="020B0609020204030204" pitchFamily="49" charset="0"/>
                        <a:ea typeface="Arial"/>
                        <a:cs typeface="Consolas" panose="020B0609020204030204" pitchFamily="49" charset="0"/>
                      </a:endParaRPr>
                    </a:p>
                  </a:txBody>
                  <a:tcPr marL="45720" marR="45720"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eaLnBrk="0" fontAlgn="base" hangingPunct="0">
                        <a:lnSpc>
                          <a:spcPct val="115000"/>
                        </a:lnSpc>
                        <a:spcBef>
                          <a:spcPts val="0"/>
                        </a:spcBef>
                        <a:spcAft>
                          <a:spcPts val="0"/>
                        </a:spcAft>
                      </a:pP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Rn + or – constant</a:t>
                      </a:r>
                    </a:p>
                    <a:p>
                      <a:pPr marL="0" marR="0" algn="ctr" eaLnBrk="0" fontAlgn="base" hangingPunct="0">
                        <a:lnSpc>
                          <a:spcPct val="115000"/>
                        </a:lnSpc>
                        <a:spcBef>
                          <a:spcPts val="0"/>
                        </a:spcBef>
                        <a:spcAft>
                          <a:spcPts val="0"/>
                        </a:spcAft>
                      </a:pPr>
                      <a:r>
                        <a:rPr lang="en-US" sz="2400" b="0" i="0" kern="1200" dirty="0">
                          <a:solidFill>
                            <a:srgbClr val="0070C0"/>
                          </a:solidFill>
                          <a:effectLst/>
                          <a:latin typeface="Consolas" panose="020B0609020204030204" pitchFamily="49" charset="0"/>
                          <a:ea typeface="Arial"/>
                          <a:cs typeface="Consolas" panose="020B0609020204030204" pitchFamily="49" charset="0"/>
                        </a:rPr>
                        <a:t>same</a:t>
                      </a:r>
                      <a:endParaRPr lang="en-US" sz="2400" b="0" i="0" dirty="0">
                        <a:solidFill>
                          <a:srgbClr val="0070C0"/>
                        </a:solidFill>
                        <a:effectLst/>
                        <a:latin typeface="Consolas" panose="020B0609020204030204" pitchFamily="49" charset="0"/>
                        <a:ea typeface="Arial"/>
                        <a:cs typeface="Consolas" panose="020B0609020204030204" pitchFamily="49" charset="0"/>
                      </a:endParaRPr>
                    </a:p>
                  </a:txBody>
                  <a:tcPr marL="45720" marR="45720"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eaLnBrk="0" fontAlgn="base" hangingPunct="0">
                        <a:lnSpc>
                          <a:spcPct val="115000"/>
                        </a:lnSpc>
                        <a:spcBef>
                          <a:spcPts val="0"/>
                        </a:spcBef>
                        <a:spcAft>
                          <a:spcPts val="0"/>
                        </a:spcAft>
                        <a:buFont typeface="+mj-lt"/>
                        <a:buNone/>
                      </a:pPr>
                      <a:r>
                        <a:rPr lang="en-US" sz="2400" b="0" i="0" kern="1200" dirty="0" err="1">
                          <a:solidFill>
                            <a:srgbClr val="000000"/>
                          </a:solidFill>
                          <a:effectLst/>
                          <a:latin typeface="Consolas" panose="020B0609020204030204" pitchFamily="49" charset="0"/>
                          <a:ea typeface="Times New Roman"/>
                          <a:cs typeface="Consolas" panose="020B0609020204030204" pitchFamily="49" charset="0"/>
                        </a:rPr>
                        <a:t>ldr</a:t>
                      </a: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 r0, [r5,100]</a:t>
                      </a:r>
                      <a:r>
                        <a:rPr lang="en-US" sz="2400" b="0" i="0" kern="1200" baseline="30000" dirty="0">
                          <a:solidFill>
                            <a:srgbClr val="000000"/>
                          </a:solidFill>
                          <a:effectLst/>
                          <a:latin typeface="Consolas" panose="020B0609020204030204" pitchFamily="49" charset="0"/>
                          <a:ea typeface="Times New Roman"/>
                          <a:cs typeface="Consolas" panose="020B0609020204030204" pitchFamily="49" charset="0"/>
                        </a:rPr>
                        <a:t> </a:t>
                      </a:r>
                      <a:endParaRPr lang="en-US" sz="2400" b="0" i="0" dirty="0">
                        <a:solidFill>
                          <a:srgbClr val="000000"/>
                        </a:solidFill>
                        <a:effectLst/>
                        <a:latin typeface="Consolas" panose="020B0609020204030204" pitchFamily="49" charset="0"/>
                        <a:ea typeface="Arial"/>
                        <a:cs typeface="Consolas" panose="020B0609020204030204" pitchFamily="49" charset="0"/>
                      </a:endParaRPr>
                    </a:p>
                    <a:p>
                      <a:pPr marL="0" marR="0" lvl="0" indent="0" eaLnBrk="0" fontAlgn="base" hangingPunct="0">
                        <a:lnSpc>
                          <a:spcPct val="115000"/>
                        </a:lnSpc>
                        <a:spcBef>
                          <a:spcPts val="0"/>
                        </a:spcBef>
                        <a:spcAft>
                          <a:spcPts val="0"/>
                        </a:spcAft>
                        <a:buFont typeface="+mj-lt"/>
                        <a:buNone/>
                      </a:pP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str r1, </a:t>
                      </a:r>
                      <a:r>
                        <a:rPr lang="en-US" sz="2400" b="0" i="0" kern="1200" dirty="0">
                          <a:solidFill>
                            <a:srgbClr val="0070C0"/>
                          </a:solidFill>
                          <a:effectLst/>
                          <a:latin typeface="Consolas" panose="020B0609020204030204" pitchFamily="49" charset="0"/>
                          <a:ea typeface="Times New Roman"/>
                          <a:cs typeface="Consolas" panose="020B0609020204030204" pitchFamily="49" charset="0"/>
                        </a:rPr>
                        <a:t>[r5, 0]</a:t>
                      </a:r>
                    </a:p>
                    <a:p>
                      <a:pPr marL="0" marR="0" lvl="0" indent="0" eaLnBrk="0" fontAlgn="base" hangingPunct="0">
                        <a:lnSpc>
                          <a:spcPct val="115000"/>
                        </a:lnSpc>
                        <a:spcBef>
                          <a:spcPts val="0"/>
                        </a:spcBef>
                        <a:spcAft>
                          <a:spcPts val="0"/>
                        </a:spcAft>
                        <a:buFont typeface="+mj-lt"/>
                        <a:buNone/>
                      </a:pPr>
                      <a:r>
                        <a:rPr lang="en-US" sz="2400" b="0" i="0" kern="1200" dirty="0">
                          <a:solidFill>
                            <a:srgbClr val="000000"/>
                          </a:solidFill>
                          <a:effectLst/>
                          <a:latin typeface="Consolas" panose="020B0609020204030204" pitchFamily="49" charset="0"/>
                          <a:ea typeface="Arial"/>
                          <a:cs typeface="Consolas" panose="020B0609020204030204" pitchFamily="49" charset="0"/>
                        </a:rPr>
                        <a:t>str r1, </a:t>
                      </a:r>
                      <a:r>
                        <a:rPr lang="en-US" sz="2400" b="0" i="0" kern="1200" dirty="0">
                          <a:solidFill>
                            <a:srgbClr val="0070C0"/>
                          </a:solidFill>
                          <a:effectLst/>
                          <a:latin typeface="Consolas" panose="020B0609020204030204" pitchFamily="49" charset="0"/>
                          <a:ea typeface="Arial"/>
                          <a:cs typeface="Consolas" panose="020B0609020204030204" pitchFamily="49" charset="0"/>
                        </a:rPr>
                        <a:t>[r5]</a:t>
                      </a:r>
                      <a:endParaRPr lang="en-US" sz="2400" b="0" i="0" dirty="0">
                        <a:solidFill>
                          <a:srgbClr val="0070C0"/>
                        </a:solidFill>
                        <a:effectLst/>
                        <a:latin typeface="Consolas" panose="020B0609020204030204" pitchFamily="49" charset="0"/>
                        <a:ea typeface="Arial"/>
                        <a:cs typeface="Consolas" panose="020B0609020204030204" pitchFamily="49" charset="0"/>
                      </a:endParaRPr>
                    </a:p>
                  </a:txBody>
                  <a:tcPr marL="45720" marR="4572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22" name="TextBox 21">
            <a:extLst>
              <a:ext uri="{FF2B5EF4-FFF2-40B4-BE49-F238E27FC236}">
                <a16:creationId xmlns:a16="http://schemas.microsoft.com/office/drawing/2014/main" id="{503D1368-71DC-EF47-8C4A-9EB56CED5E11}"/>
              </a:ext>
            </a:extLst>
          </p:cNvPr>
          <p:cNvSpPr txBox="1"/>
          <p:nvPr/>
        </p:nvSpPr>
        <p:spPr>
          <a:xfrm>
            <a:off x="3019905" y="1853548"/>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err="1">
                <a:solidFill>
                  <a:schemeClr val="tx2"/>
                </a:solidFill>
              </a:rPr>
              <a:t>ldr</a:t>
            </a:r>
            <a:r>
              <a:rPr lang="en-US" sz="2000" b="1" dirty="0">
                <a:solidFill>
                  <a:schemeClr val="tx2"/>
                </a:solidFill>
              </a:rPr>
              <a:t>/str</a:t>
            </a:r>
          </a:p>
        </p:txBody>
      </p:sp>
      <p:sp>
        <p:nvSpPr>
          <p:cNvPr id="23" name="TextBox 22">
            <a:extLst>
              <a:ext uri="{FF2B5EF4-FFF2-40B4-BE49-F238E27FC236}">
                <a16:creationId xmlns:a16="http://schemas.microsoft.com/office/drawing/2014/main" id="{2C3B4307-B5DD-4244-8C7A-991693A81F80}"/>
              </a:ext>
            </a:extLst>
          </p:cNvPr>
          <p:cNvSpPr txBox="1"/>
          <p:nvPr/>
        </p:nvSpPr>
        <p:spPr>
          <a:xfrm>
            <a:off x="5329177" y="1858253"/>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24" name="TextBox 23">
            <a:extLst>
              <a:ext uri="{FF2B5EF4-FFF2-40B4-BE49-F238E27FC236}">
                <a16:creationId xmlns:a16="http://schemas.microsoft.com/office/drawing/2014/main" id="{0CAF27ED-893F-FF4A-88F6-F390877D6131}"/>
              </a:ext>
            </a:extLst>
          </p:cNvPr>
          <p:cNvSpPr txBox="1"/>
          <p:nvPr/>
        </p:nvSpPr>
        <p:spPr>
          <a:xfrm>
            <a:off x="5941141" y="1853548"/>
            <a:ext cx="995785"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imm12</a:t>
            </a:r>
          </a:p>
        </p:txBody>
      </p:sp>
      <p:sp>
        <p:nvSpPr>
          <p:cNvPr id="25" name="TextBox 24">
            <a:extLst>
              <a:ext uri="{FF2B5EF4-FFF2-40B4-BE49-F238E27FC236}">
                <a16:creationId xmlns:a16="http://schemas.microsoft.com/office/drawing/2014/main" id="{1F33AC76-DDF4-FE41-8C0A-93CD9FE895FD}"/>
              </a:ext>
            </a:extLst>
          </p:cNvPr>
          <p:cNvSpPr txBox="1"/>
          <p:nvPr/>
        </p:nvSpPr>
        <p:spPr>
          <a:xfrm>
            <a:off x="4723365" y="1854600"/>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Rn</a:t>
            </a:r>
          </a:p>
        </p:txBody>
      </p:sp>
      <p:sp>
        <p:nvSpPr>
          <p:cNvPr id="26" name="TextBox 25">
            <a:extLst>
              <a:ext uri="{FF2B5EF4-FFF2-40B4-BE49-F238E27FC236}">
                <a16:creationId xmlns:a16="http://schemas.microsoft.com/office/drawing/2014/main" id="{C9023A53-0BAD-564C-8781-570657542A19}"/>
              </a:ext>
            </a:extLst>
          </p:cNvPr>
          <p:cNvSpPr txBox="1"/>
          <p:nvPr/>
        </p:nvSpPr>
        <p:spPr>
          <a:xfrm>
            <a:off x="4318067" y="1853548"/>
            <a:ext cx="385596"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U</a:t>
            </a:r>
          </a:p>
        </p:txBody>
      </p:sp>
      <p:cxnSp>
        <p:nvCxnSpPr>
          <p:cNvPr id="3" name="Straight Arrow Connector 2">
            <a:extLst>
              <a:ext uri="{FF2B5EF4-FFF2-40B4-BE49-F238E27FC236}">
                <a16:creationId xmlns:a16="http://schemas.microsoft.com/office/drawing/2014/main" id="{08F6DB39-2E74-E84C-92F9-B63E321A62DF}"/>
              </a:ext>
            </a:extLst>
          </p:cNvPr>
          <p:cNvCxnSpPr>
            <a:stCxn id="24" idx="2"/>
          </p:cNvCxnSpPr>
          <p:nvPr/>
        </p:nvCxnSpPr>
        <p:spPr>
          <a:xfrm>
            <a:off x="6439034" y="2253658"/>
            <a:ext cx="8577" cy="95386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DF9BC16-2651-CD4F-AA4B-1496E5A9EB62}"/>
              </a:ext>
            </a:extLst>
          </p:cNvPr>
          <p:cNvCxnSpPr>
            <a:stCxn id="25" idx="2"/>
          </p:cNvCxnSpPr>
          <p:nvPr/>
        </p:nvCxnSpPr>
        <p:spPr>
          <a:xfrm>
            <a:off x="5026271" y="2254710"/>
            <a:ext cx="0" cy="1268494"/>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689CDA9-92E3-2F4E-B59D-88403DB99351}"/>
              </a:ext>
            </a:extLst>
          </p:cNvPr>
          <p:cNvCxnSpPr>
            <a:cxnSpLocks/>
          </p:cNvCxnSpPr>
          <p:nvPr/>
        </p:nvCxnSpPr>
        <p:spPr>
          <a:xfrm>
            <a:off x="5026271" y="3522584"/>
            <a:ext cx="989260"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16A10F03-A38E-2446-A01B-E9DDD1F8ABE7}"/>
              </a:ext>
            </a:extLst>
          </p:cNvPr>
          <p:cNvSpPr/>
          <p:nvPr/>
        </p:nvSpPr>
        <p:spPr>
          <a:xfrm>
            <a:off x="6060395" y="3207518"/>
            <a:ext cx="718457" cy="7184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2">
                    <a:lumMod val="10000"/>
                  </a:schemeClr>
                </a:solidFill>
              </a:rPr>
              <a:t>+ -</a:t>
            </a:r>
          </a:p>
        </p:txBody>
      </p:sp>
      <p:sp>
        <p:nvSpPr>
          <p:cNvPr id="30" name="TextBox 29">
            <a:extLst>
              <a:ext uri="{FF2B5EF4-FFF2-40B4-BE49-F238E27FC236}">
                <a16:creationId xmlns:a16="http://schemas.microsoft.com/office/drawing/2014/main" id="{60F31996-0384-2241-B267-C0131FBA2DD9}"/>
              </a:ext>
            </a:extLst>
          </p:cNvPr>
          <p:cNvSpPr txBox="1"/>
          <p:nvPr/>
        </p:nvSpPr>
        <p:spPr>
          <a:xfrm>
            <a:off x="3092271" y="2899310"/>
            <a:ext cx="1409360" cy="707886"/>
          </a:xfrm>
          <a:prstGeom prst="rect">
            <a:avLst/>
          </a:prstGeom>
          <a:solidFill>
            <a:schemeClr val="bg1"/>
          </a:solidFill>
          <a:ln w="28575">
            <a:solidFill>
              <a:schemeClr val="accent1"/>
            </a:solidFill>
          </a:ln>
        </p:spPr>
        <p:txBody>
          <a:bodyPr wrap="none" rtlCol="0">
            <a:spAutoFit/>
          </a:bodyPr>
          <a:lstStyle/>
          <a:p>
            <a:r>
              <a:rPr lang="en-US" sz="2000" b="1" dirty="0">
                <a:solidFill>
                  <a:srgbClr val="0070C0"/>
                </a:solidFill>
              </a:rPr>
              <a:t>0 subtract</a:t>
            </a:r>
          </a:p>
          <a:p>
            <a:r>
              <a:rPr lang="en-US" sz="2000" b="1" dirty="0">
                <a:solidFill>
                  <a:srgbClr val="0070C0"/>
                </a:solidFill>
              </a:rPr>
              <a:t>1 add</a:t>
            </a:r>
          </a:p>
        </p:txBody>
      </p:sp>
      <p:cxnSp>
        <p:nvCxnSpPr>
          <p:cNvPr id="31" name="Straight Arrow Connector 30">
            <a:extLst>
              <a:ext uri="{FF2B5EF4-FFF2-40B4-BE49-F238E27FC236}">
                <a16:creationId xmlns:a16="http://schemas.microsoft.com/office/drawing/2014/main" id="{D53EE2F7-3DFE-E04B-AE59-7AF3A6D42205}"/>
              </a:ext>
            </a:extLst>
          </p:cNvPr>
          <p:cNvCxnSpPr>
            <a:cxnSpLocks/>
            <a:stCxn id="30" idx="0"/>
          </p:cNvCxnSpPr>
          <p:nvPr/>
        </p:nvCxnSpPr>
        <p:spPr>
          <a:xfrm flipV="1">
            <a:off x="3796951" y="2221586"/>
            <a:ext cx="704680" cy="67772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3411AB8-D715-A941-A05B-2AA9B14D7F95}"/>
              </a:ext>
            </a:extLst>
          </p:cNvPr>
          <p:cNvCxnSpPr>
            <a:cxnSpLocks/>
          </p:cNvCxnSpPr>
          <p:nvPr/>
        </p:nvCxnSpPr>
        <p:spPr>
          <a:xfrm>
            <a:off x="6783533" y="3566746"/>
            <a:ext cx="989260"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632B62D-1CE4-3E48-B24B-8530624D2809}"/>
              </a:ext>
            </a:extLst>
          </p:cNvPr>
          <p:cNvSpPr txBox="1"/>
          <p:nvPr/>
        </p:nvSpPr>
        <p:spPr>
          <a:xfrm>
            <a:off x="7772793" y="3322529"/>
            <a:ext cx="2255874" cy="400110"/>
          </a:xfrm>
          <a:prstGeom prst="rect">
            <a:avLst/>
          </a:prstGeom>
          <a:solidFill>
            <a:schemeClr val="bg1"/>
          </a:solidFill>
          <a:ln w="28575">
            <a:solidFill>
              <a:schemeClr val="accent1"/>
            </a:solidFill>
          </a:ln>
        </p:spPr>
        <p:txBody>
          <a:bodyPr wrap="none" rtlCol="0">
            <a:spAutoFit/>
          </a:bodyPr>
          <a:lstStyle/>
          <a:p>
            <a:r>
              <a:rPr lang="en-US" sz="2000" b="1" dirty="0">
                <a:solidFill>
                  <a:srgbClr val="0070C0"/>
                </a:solidFill>
              </a:rPr>
              <a:t>Memory Address</a:t>
            </a:r>
          </a:p>
        </p:txBody>
      </p:sp>
      <p:sp>
        <p:nvSpPr>
          <p:cNvPr id="36" name="TextBox 35">
            <a:extLst>
              <a:ext uri="{FF2B5EF4-FFF2-40B4-BE49-F238E27FC236}">
                <a16:creationId xmlns:a16="http://schemas.microsoft.com/office/drawing/2014/main" id="{1A3F195B-AA41-6D4A-89F0-8934C4F1CD6C}"/>
              </a:ext>
            </a:extLst>
          </p:cNvPr>
          <p:cNvSpPr txBox="1"/>
          <p:nvPr/>
        </p:nvSpPr>
        <p:spPr>
          <a:xfrm>
            <a:off x="1236812" y="1812514"/>
            <a:ext cx="1773242" cy="461665"/>
          </a:xfrm>
          <a:prstGeom prst="rect">
            <a:avLst/>
          </a:prstGeom>
          <a:noFill/>
        </p:spPr>
        <p:txBody>
          <a:bodyPr wrap="none" rtlCol="0">
            <a:spAutoFit/>
          </a:bodyPr>
          <a:lstStyle/>
          <a:p>
            <a:r>
              <a:rPr lang="en-US" sz="2400" b="1" dirty="0">
                <a:solidFill>
                  <a:srgbClr val="0070C0"/>
                </a:solidFill>
              </a:rPr>
              <a:t>Instruction</a:t>
            </a:r>
          </a:p>
        </p:txBody>
      </p:sp>
      <p:sp>
        <p:nvSpPr>
          <p:cNvPr id="38" name="TextBox 37">
            <a:extLst>
              <a:ext uri="{FF2B5EF4-FFF2-40B4-BE49-F238E27FC236}">
                <a16:creationId xmlns:a16="http://schemas.microsoft.com/office/drawing/2014/main" id="{60140879-89B2-C24A-89ED-A6C24872283A}"/>
              </a:ext>
            </a:extLst>
          </p:cNvPr>
          <p:cNvSpPr txBox="1"/>
          <p:nvPr/>
        </p:nvSpPr>
        <p:spPr>
          <a:xfrm>
            <a:off x="4384693" y="820606"/>
            <a:ext cx="2390398" cy="707886"/>
          </a:xfrm>
          <a:prstGeom prst="rect">
            <a:avLst/>
          </a:prstGeom>
          <a:solidFill>
            <a:schemeClr val="bg1"/>
          </a:solidFill>
          <a:ln w="28575">
            <a:solidFill>
              <a:schemeClr val="accent1"/>
            </a:solidFill>
          </a:ln>
        </p:spPr>
        <p:txBody>
          <a:bodyPr wrap="none" rtlCol="0">
            <a:spAutoFit/>
          </a:bodyPr>
          <a:lstStyle/>
          <a:p>
            <a:r>
              <a:rPr lang="en-US" sz="2000" b="1" dirty="0">
                <a:solidFill>
                  <a:srgbClr val="0070C0"/>
                </a:solidFill>
              </a:rPr>
              <a:t>Source for str</a:t>
            </a:r>
          </a:p>
          <a:p>
            <a:r>
              <a:rPr lang="en-US" sz="2000" b="1" dirty="0">
                <a:solidFill>
                  <a:srgbClr val="0070C0"/>
                </a:solidFill>
              </a:rPr>
              <a:t>Destination for </a:t>
            </a:r>
            <a:r>
              <a:rPr lang="en-US" sz="2000" b="1" dirty="0" err="1">
                <a:solidFill>
                  <a:srgbClr val="0070C0"/>
                </a:solidFill>
              </a:rPr>
              <a:t>ldr</a:t>
            </a:r>
            <a:endParaRPr lang="en-US" sz="2000" b="1" dirty="0">
              <a:solidFill>
                <a:srgbClr val="0070C0"/>
              </a:solidFill>
            </a:endParaRPr>
          </a:p>
        </p:txBody>
      </p:sp>
      <p:cxnSp>
        <p:nvCxnSpPr>
          <p:cNvPr id="39" name="Straight Arrow Connector 38">
            <a:extLst>
              <a:ext uri="{FF2B5EF4-FFF2-40B4-BE49-F238E27FC236}">
                <a16:creationId xmlns:a16="http://schemas.microsoft.com/office/drawing/2014/main" id="{31A6EE6D-6EDD-5048-95FA-5837A678A1CB}"/>
              </a:ext>
            </a:extLst>
          </p:cNvPr>
          <p:cNvCxnSpPr>
            <a:cxnSpLocks/>
          </p:cNvCxnSpPr>
          <p:nvPr/>
        </p:nvCxnSpPr>
        <p:spPr>
          <a:xfrm>
            <a:off x="5588222" y="1530722"/>
            <a:ext cx="0" cy="33454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42" name="Left Brace 41">
            <a:extLst>
              <a:ext uri="{FF2B5EF4-FFF2-40B4-BE49-F238E27FC236}">
                <a16:creationId xmlns:a16="http://schemas.microsoft.com/office/drawing/2014/main" id="{290F8AC8-E708-AD49-A5CB-F856C3753944}"/>
              </a:ext>
            </a:extLst>
          </p:cNvPr>
          <p:cNvSpPr/>
          <p:nvPr/>
        </p:nvSpPr>
        <p:spPr>
          <a:xfrm>
            <a:off x="8601559" y="5811864"/>
            <a:ext cx="480448" cy="635431"/>
          </a:xfrm>
          <a:prstGeom prst="leftBrace">
            <a:avLst>
              <a:gd name="adj1" fmla="val 8333"/>
              <a:gd name="adj2" fmla="val 28049"/>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Right Arrow 42">
            <a:extLst>
              <a:ext uri="{FF2B5EF4-FFF2-40B4-BE49-F238E27FC236}">
                <a16:creationId xmlns:a16="http://schemas.microsoft.com/office/drawing/2014/main" id="{697829F1-7C76-6042-93C1-F3675F54D6CA}"/>
              </a:ext>
            </a:extLst>
          </p:cNvPr>
          <p:cNvSpPr/>
          <p:nvPr/>
        </p:nvSpPr>
        <p:spPr>
          <a:xfrm>
            <a:off x="7839165" y="5912605"/>
            <a:ext cx="669404" cy="1084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C605102F-5FEE-C14F-9EC8-4934F74CCB08}"/>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 name="TextBox 1">
            <a:extLst>
              <a:ext uri="{FF2B5EF4-FFF2-40B4-BE49-F238E27FC236}">
                <a16:creationId xmlns:a16="http://schemas.microsoft.com/office/drawing/2014/main" id="{24148124-730B-F36E-7402-A5A4E56F7DE0}"/>
              </a:ext>
            </a:extLst>
          </p:cNvPr>
          <p:cNvSpPr txBox="1"/>
          <p:nvPr/>
        </p:nvSpPr>
        <p:spPr>
          <a:xfrm>
            <a:off x="7204532" y="1826194"/>
            <a:ext cx="3070071" cy="646331"/>
          </a:xfrm>
          <a:prstGeom prst="rect">
            <a:avLst/>
          </a:prstGeom>
          <a:noFill/>
        </p:spPr>
        <p:txBody>
          <a:bodyPr wrap="none" rtlCol="0">
            <a:spAutoFit/>
          </a:bodyPr>
          <a:lstStyle/>
          <a:p>
            <a:r>
              <a:rPr lang="en-US" dirty="0">
                <a:solidFill>
                  <a:srgbClr val="FF0000"/>
                </a:solidFill>
              </a:rPr>
              <a:t>Add or subtract 12 bit binary</a:t>
            </a:r>
          </a:p>
          <a:p>
            <a:r>
              <a:rPr lang="en-US" dirty="0">
                <a:solidFill>
                  <a:srgbClr val="FF0000"/>
                </a:solidFill>
              </a:rPr>
              <a:t>-4095 to +4095</a:t>
            </a:r>
          </a:p>
        </p:txBody>
      </p:sp>
    </p:spTree>
    <p:extLst>
      <p:ext uri="{BB962C8B-B14F-4D97-AF65-F5344CB8AC3E}">
        <p14:creationId xmlns:p14="http://schemas.microsoft.com/office/powerpoint/2010/main" val="388050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21480F-3D44-37EC-4F49-AD3D125A20E3}"/>
              </a:ext>
            </a:extLst>
          </p:cNvPr>
          <p:cNvSpPr>
            <a:spLocks noGrp="1"/>
          </p:cNvSpPr>
          <p:nvPr>
            <p:ph sz="quarter" idx="15"/>
          </p:nvPr>
        </p:nvSpPr>
        <p:spPr>
          <a:xfrm>
            <a:off x="587375" y="795291"/>
            <a:ext cx="11017250" cy="2310205"/>
          </a:xfrm>
          <a:solidFill>
            <a:schemeClr val="accent4">
              <a:lumMod val="20000"/>
              <a:lumOff val="80000"/>
            </a:schemeClr>
          </a:solidFill>
          <a:ln>
            <a:solidFill>
              <a:schemeClr val="accent1"/>
            </a:solidFill>
          </a:ln>
        </p:spPr>
        <p:txBody>
          <a:bodyPr/>
          <a:lstStyle/>
          <a:p>
            <a:r>
              <a:rPr lang="en-US" dirty="0"/>
              <a:t>Load and store have </a:t>
            </a:r>
            <a:r>
              <a:rPr lang="en-US" dirty="0">
                <a:solidFill>
                  <a:srgbClr val="2C895B"/>
                </a:solidFill>
              </a:rPr>
              <a:t>variations</a:t>
            </a:r>
            <a:r>
              <a:rPr lang="en-US" dirty="0"/>
              <a:t> that move 8-bits, 16-bits and 32-bits</a:t>
            </a:r>
          </a:p>
          <a:p>
            <a:r>
              <a:rPr lang="en-US" dirty="0"/>
              <a:t>Load into a register with less than 32-bits will </a:t>
            </a:r>
            <a:r>
              <a:rPr lang="en-US" dirty="0">
                <a:solidFill>
                  <a:srgbClr val="FF0000"/>
                </a:solidFill>
              </a:rPr>
              <a:t>set the upper bits not filled from memory differently</a:t>
            </a:r>
            <a:r>
              <a:rPr lang="en-US" dirty="0">
                <a:solidFill>
                  <a:srgbClr val="2C895B"/>
                </a:solidFill>
              </a:rPr>
              <a:t> depending </a:t>
            </a:r>
            <a:r>
              <a:rPr lang="en-US" dirty="0"/>
              <a:t>on which </a:t>
            </a:r>
            <a:r>
              <a:rPr lang="en-US" dirty="0">
                <a:solidFill>
                  <a:srgbClr val="FF0000"/>
                </a:solidFill>
              </a:rPr>
              <a:t>variation of the load instruction </a:t>
            </a:r>
            <a:r>
              <a:rPr lang="en-US" dirty="0"/>
              <a:t>is used </a:t>
            </a:r>
          </a:p>
          <a:p>
            <a:r>
              <a:rPr lang="en-US" dirty="0"/>
              <a:t>Store will only select the lower 8-bit, lower 16-bits or all 32-bits of the register to copy to memory, </a:t>
            </a:r>
            <a:r>
              <a:rPr lang="en-US" dirty="0">
                <a:solidFill>
                  <a:srgbClr val="FF0000"/>
                </a:solidFill>
              </a:rPr>
              <a:t>register contents are not altered</a:t>
            </a:r>
          </a:p>
          <a:p>
            <a:pPr marL="0" indent="0">
              <a:buNone/>
            </a:pPr>
            <a:endParaRPr lang="en-US" dirty="0"/>
          </a:p>
        </p:txBody>
      </p:sp>
      <p:sp>
        <p:nvSpPr>
          <p:cNvPr id="2" name="Title 1">
            <a:extLst>
              <a:ext uri="{FF2B5EF4-FFF2-40B4-BE49-F238E27FC236}">
                <a16:creationId xmlns:a16="http://schemas.microsoft.com/office/drawing/2014/main" id="{67AD9333-B795-464C-BC87-30F02B52B7C5}"/>
              </a:ext>
            </a:extLst>
          </p:cNvPr>
          <p:cNvSpPr>
            <a:spLocks noGrp="1"/>
          </p:cNvSpPr>
          <p:nvPr>
            <p:ph type="title"/>
          </p:nvPr>
        </p:nvSpPr>
        <p:spPr/>
        <p:txBody>
          <a:bodyPr/>
          <a:lstStyle/>
          <a:p>
            <a:r>
              <a:rPr lang="en-US" dirty="0"/>
              <a:t>Loading and Storing: Variations List</a:t>
            </a:r>
          </a:p>
        </p:txBody>
      </p:sp>
      <p:graphicFrame>
        <p:nvGraphicFramePr>
          <p:cNvPr id="4" name="Content Placeholder 7">
            <a:extLst>
              <a:ext uri="{FF2B5EF4-FFF2-40B4-BE49-F238E27FC236}">
                <a16:creationId xmlns:a16="http://schemas.microsoft.com/office/drawing/2014/main" id="{C46A03E7-CA18-B74F-983A-E79BAB972CCB}"/>
              </a:ext>
            </a:extLst>
          </p:cNvPr>
          <p:cNvGraphicFramePr>
            <a:graphicFrameLocks/>
          </p:cNvGraphicFramePr>
          <p:nvPr/>
        </p:nvGraphicFramePr>
        <p:xfrm>
          <a:off x="333546" y="3224605"/>
          <a:ext cx="11524908" cy="3337560"/>
        </p:xfrm>
        <a:graphic>
          <a:graphicData uri="http://schemas.openxmlformats.org/drawingml/2006/table">
            <a:tbl>
              <a:tblPr firstRow="1" bandRow="1">
                <a:tableStyleId>{9DCAF9ED-07DC-4A11-8D7F-57B35C25682E}</a:tableStyleId>
              </a:tblPr>
              <a:tblGrid>
                <a:gridCol w="1487612">
                  <a:extLst>
                    <a:ext uri="{9D8B030D-6E8A-4147-A177-3AD203B41FA5}">
                      <a16:colId xmlns:a16="http://schemas.microsoft.com/office/drawing/2014/main" val="503186759"/>
                    </a:ext>
                  </a:extLst>
                </a:gridCol>
                <a:gridCol w="3945987">
                  <a:extLst>
                    <a:ext uri="{9D8B030D-6E8A-4147-A177-3AD203B41FA5}">
                      <a16:colId xmlns:a16="http://schemas.microsoft.com/office/drawing/2014/main" val="3732785564"/>
                    </a:ext>
                  </a:extLst>
                </a:gridCol>
                <a:gridCol w="2433711">
                  <a:extLst>
                    <a:ext uri="{9D8B030D-6E8A-4147-A177-3AD203B41FA5}">
                      <a16:colId xmlns:a16="http://schemas.microsoft.com/office/drawing/2014/main" val="2828824039"/>
                    </a:ext>
                  </a:extLst>
                </a:gridCol>
                <a:gridCol w="3657598">
                  <a:extLst>
                    <a:ext uri="{9D8B030D-6E8A-4147-A177-3AD203B41FA5}">
                      <a16:colId xmlns:a16="http://schemas.microsoft.com/office/drawing/2014/main" val="4142042833"/>
                    </a:ext>
                  </a:extLst>
                </a:gridCol>
              </a:tblGrid>
              <a:tr h="370840">
                <a:tc>
                  <a:txBody>
                    <a:bodyPr/>
                    <a:lstStyle/>
                    <a:p>
                      <a:pPr algn="ctr"/>
                      <a:r>
                        <a:rPr lang="en-US" dirty="0">
                          <a:solidFill>
                            <a:schemeClr val="bg1"/>
                          </a:solidFill>
                        </a:rPr>
                        <a:t>Instruction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solidFill>
                            <a:schemeClr val="bg1"/>
                          </a:solidFill>
                        </a:rPr>
                        <a:t>Meaning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solidFill>
                            <a:schemeClr val="bg1"/>
                          </a:solidFill>
                        </a:rPr>
                        <a:t>Sign Extension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solidFill>
                            <a:schemeClr val="bg1"/>
                          </a:solidFill>
                        </a:rPr>
                        <a:t>Memory Address Requirement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400711593"/>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ldrsb</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load signed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sign extension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none (any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081423635"/>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ldrb</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load unsigned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zero fill (extension)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none (any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69653659"/>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ldrsh</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load signed halfword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sign extension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halfword (2-byte aligned)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850116153"/>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ldrh</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load unsigned halfword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zero fill (extension)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halfword (2-byte aligned)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597776251"/>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ldr</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load word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word (4-byte aligned)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260711884"/>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strb</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store low byte (bits 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none (any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588816617"/>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strh</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store halfword (bits 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halfword (2-byte aligned)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891407957"/>
                  </a:ext>
                </a:extLst>
              </a:tr>
              <a:tr h="370840">
                <a:tc>
                  <a:txBody>
                    <a:bodyPr/>
                    <a:lstStyle/>
                    <a:p>
                      <a:pPr algn="ctr"/>
                      <a:r>
                        <a:rPr lang="en-US" b="1" dirty="0">
                          <a:solidFill>
                            <a:schemeClr val="tx2"/>
                          </a:solidFill>
                          <a:latin typeface="Courier New" panose="02070309020205020404" pitchFamily="49" charset="0"/>
                          <a:cs typeface="Courier New" panose="02070309020205020404" pitchFamily="49" charset="0"/>
                        </a:rPr>
                        <a:t>str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store word (bits 0-31)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word (4-byte aligned)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584336622"/>
                  </a:ext>
                </a:extLst>
              </a:tr>
            </a:tbl>
          </a:graphicData>
        </a:graphic>
      </p:graphicFrame>
      <p:sp>
        <p:nvSpPr>
          <p:cNvPr id="36" name="TextBox 35">
            <a:extLst>
              <a:ext uri="{FF2B5EF4-FFF2-40B4-BE49-F238E27FC236}">
                <a16:creationId xmlns:a16="http://schemas.microsoft.com/office/drawing/2014/main" id="{55D5505F-5275-F748-A1A4-7AF6B75C7FE7}"/>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080575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3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32-bit</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a:t>
            </a:r>
            <a:r>
              <a:rPr lang="en-US" sz="2800" dirty="0">
                <a:solidFill>
                  <a:schemeClr val="tx2"/>
                </a:solidFill>
              </a:rPr>
              <a:t> r1, [r0]</a:t>
            </a:r>
            <a:endParaRPr lang="en-US" sz="2400" dirty="0">
              <a:solidFill>
                <a:schemeClr val="tx2"/>
              </a:solidFill>
            </a:endParaRP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cxnSp>
        <p:nvCxnSpPr>
          <p:cNvPr id="48" name="Straight Arrow Connector 47">
            <a:extLst>
              <a:ext uri="{FF2B5EF4-FFF2-40B4-BE49-F238E27FC236}">
                <a16:creationId xmlns:a16="http://schemas.microsoft.com/office/drawing/2014/main" id="{93A14BF1-5298-B181-96E3-81DD2C4E6C5B}"/>
              </a:ext>
            </a:extLst>
          </p:cNvPr>
          <p:cNvCxnSpPr>
            <a:cxnSpLocks/>
          </p:cNvCxnSpPr>
          <p:nvPr/>
        </p:nvCxnSpPr>
        <p:spPr>
          <a:xfrm flipV="1">
            <a:off x="4791018" y="1803981"/>
            <a:ext cx="0" cy="122683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C7B8180-C132-899A-4DFB-210076F61772}"/>
              </a:ext>
            </a:extLst>
          </p:cNvPr>
          <p:cNvCxnSpPr>
            <a:cxnSpLocks/>
          </p:cNvCxnSpPr>
          <p:nvPr/>
        </p:nvCxnSpPr>
        <p:spPr>
          <a:xfrm flipH="1">
            <a:off x="4783434" y="3016743"/>
            <a:ext cx="1935377" cy="0"/>
          </a:xfrm>
          <a:prstGeom prst="straightConnector1">
            <a:avLst/>
          </a:prstGeom>
          <a:ln w="31750">
            <a:solidFill>
              <a:srgbClr val="00B0F0"/>
            </a:solidFill>
            <a:tailEnd type="non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C5F71BC5-43A1-CE05-4448-DC95458E4EB9}"/>
              </a:ext>
            </a:extLst>
          </p:cNvPr>
          <p:cNvCxnSpPr>
            <a:cxnSpLocks/>
          </p:cNvCxnSpPr>
          <p:nvPr/>
        </p:nvCxnSpPr>
        <p:spPr>
          <a:xfrm flipV="1">
            <a:off x="3847878" y="1794202"/>
            <a:ext cx="0" cy="912226"/>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57BF24A-B6C8-3E6B-01A3-D533B4F22034}"/>
              </a:ext>
            </a:extLst>
          </p:cNvPr>
          <p:cNvCxnSpPr>
            <a:cxnSpLocks/>
          </p:cNvCxnSpPr>
          <p:nvPr/>
        </p:nvCxnSpPr>
        <p:spPr>
          <a:xfrm flipH="1">
            <a:off x="3847878" y="2706428"/>
            <a:ext cx="2852858" cy="0"/>
          </a:xfrm>
          <a:prstGeom prst="straightConnector1">
            <a:avLst/>
          </a:prstGeom>
          <a:ln w="3175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5CAED960-919C-64F4-6921-2AC40BF6188C}"/>
              </a:ext>
            </a:extLst>
          </p:cNvPr>
          <p:cNvCxnSpPr>
            <a:cxnSpLocks/>
          </p:cNvCxnSpPr>
          <p:nvPr/>
        </p:nvCxnSpPr>
        <p:spPr>
          <a:xfrm flipV="1">
            <a:off x="2912322" y="1762361"/>
            <a:ext cx="0" cy="655035"/>
          </a:xfrm>
          <a:prstGeom prst="straightConnector1">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0D29CBFB-231F-E451-2DB7-16DE39450709}"/>
              </a:ext>
            </a:extLst>
          </p:cNvPr>
          <p:cNvCxnSpPr>
            <a:cxnSpLocks/>
          </p:cNvCxnSpPr>
          <p:nvPr/>
        </p:nvCxnSpPr>
        <p:spPr>
          <a:xfrm flipH="1">
            <a:off x="2912322" y="2417396"/>
            <a:ext cx="3806489" cy="0"/>
          </a:xfrm>
          <a:prstGeom prst="straightConnector1">
            <a:avLst/>
          </a:prstGeom>
          <a:ln w="31750">
            <a:solidFill>
              <a:srgbClr val="7030A0"/>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6526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16-bit</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ldrh</a:t>
            </a:r>
            <a:r>
              <a:rPr lang="en-US" sz="2800" dirty="0">
                <a:solidFill>
                  <a:schemeClr val="tx2"/>
                </a:solidFill>
              </a:rPr>
              <a:t> r1, [r0]</a:t>
            </a:r>
          </a:p>
          <a:p>
            <a:pPr algn="ctr"/>
            <a:r>
              <a:rPr lang="en-US" sz="2800" dirty="0" err="1">
                <a:solidFill>
                  <a:schemeClr val="tx2"/>
                </a:solidFill>
              </a:rPr>
              <a:t>ldrsh</a:t>
            </a:r>
            <a:r>
              <a:rPr lang="en-US" sz="2800" dirty="0">
                <a:solidFill>
                  <a:schemeClr val="tx2"/>
                </a:solidFill>
              </a:rPr>
              <a:t> r1, [r0]</a:t>
            </a:r>
            <a:endParaRPr lang="en-US" sz="2400" dirty="0">
              <a:solidFill>
                <a:schemeClr val="tx2"/>
              </a:solidFill>
            </a:endParaRP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cxnSp>
        <p:nvCxnSpPr>
          <p:cNvPr id="48" name="Straight Arrow Connector 47">
            <a:extLst>
              <a:ext uri="{FF2B5EF4-FFF2-40B4-BE49-F238E27FC236}">
                <a16:creationId xmlns:a16="http://schemas.microsoft.com/office/drawing/2014/main" id="{93A14BF1-5298-B181-96E3-81DD2C4E6C5B}"/>
              </a:ext>
            </a:extLst>
          </p:cNvPr>
          <p:cNvCxnSpPr>
            <a:cxnSpLocks/>
          </p:cNvCxnSpPr>
          <p:nvPr/>
        </p:nvCxnSpPr>
        <p:spPr>
          <a:xfrm flipV="1">
            <a:off x="4791018" y="1803981"/>
            <a:ext cx="0" cy="122683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C7B8180-C132-899A-4DFB-210076F61772}"/>
              </a:ext>
            </a:extLst>
          </p:cNvPr>
          <p:cNvCxnSpPr>
            <a:cxnSpLocks/>
          </p:cNvCxnSpPr>
          <p:nvPr/>
        </p:nvCxnSpPr>
        <p:spPr>
          <a:xfrm flipH="1">
            <a:off x="4783434" y="3016743"/>
            <a:ext cx="1935377" cy="0"/>
          </a:xfrm>
          <a:prstGeom prst="straightConnector1">
            <a:avLst/>
          </a:prstGeom>
          <a:ln w="31750">
            <a:solidFill>
              <a:srgbClr val="00B0F0"/>
            </a:solidFill>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5D37764-1698-1FAC-872F-5F160D025638}"/>
              </a:ext>
            </a:extLst>
          </p:cNvPr>
          <p:cNvSpPr txBox="1"/>
          <p:nvPr/>
        </p:nvSpPr>
        <p:spPr>
          <a:xfrm>
            <a:off x="9420218" y="2868224"/>
            <a:ext cx="1813317" cy="646331"/>
          </a:xfrm>
          <a:prstGeom prst="rect">
            <a:avLst/>
          </a:prstGeom>
          <a:noFill/>
        </p:spPr>
        <p:txBody>
          <a:bodyPr wrap="none" rtlCol="0">
            <a:spAutoFit/>
          </a:bodyPr>
          <a:lstStyle/>
          <a:p>
            <a:r>
              <a:rPr lang="en-US" dirty="0"/>
              <a:t>0x0201 </a:t>
            </a:r>
          </a:p>
          <a:p>
            <a:r>
              <a:rPr lang="en-US" dirty="0"/>
              <a:t>positive number</a:t>
            </a:r>
          </a:p>
        </p:txBody>
      </p:sp>
      <p:sp>
        <p:nvSpPr>
          <p:cNvPr id="4" name="Right Brace 3">
            <a:extLst>
              <a:ext uri="{FF2B5EF4-FFF2-40B4-BE49-F238E27FC236}">
                <a16:creationId xmlns:a16="http://schemas.microsoft.com/office/drawing/2014/main" id="{856DF7DF-B146-B274-A922-150B5820470A}"/>
              </a:ext>
            </a:extLst>
          </p:cNvPr>
          <p:cNvSpPr/>
          <p:nvPr/>
        </p:nvSpPr>
        <p:spPr>
          <a:xfrm>
            <a:off x="9045482" y="2860700"/>
            <a:ext cx="512243" cy="68141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169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16-bit Signed</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ldrsh</a:t>
            </a:r>
            <a:r>
              <a:rPr lang="en-US" sz="2800" dirty="0">
                <a:solidFill>
                  <a:schemeClr val="tx2"/>
                </a:solidFill>
              </a:rPr>
              <a:t> r1, [r0]</a:t>
            </a:r>
            <a:endParaRPr lang="en-US" sz="2400" dirty="0">
              <a:solidFill>
                <a:schemeClr val="tx2"/>
              </a:solidFill>
            </a:endParaRP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ff</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ff</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0x82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8</a:t>
            </a:r>
            <a:r>
              <a:rPr lang="en-US" sz="2000" dirty="0">
                <a:solidFill>
                  <a:schemeClr val="accent6"/>
                </a:solidFill>
              </a:rPr>
              <a:t>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cxnSp>
        <p:nvCxnSpPr>
          <p:cNvPr id="48" name="Straight Arrow Connector 47">
            <a:extLst>
              <a:ext uri="{FF2B5EF4-FFF2-40B4-BE49-F238E27FC236}">
                <a16:creationId xmlns:a16="http://schemas.microsoft.com/office/drawing/2014/main" id="{93A14BF1-5298-B181-96E3-81DD2C4E6C5B}"/>
              </a:ext>
            </a:extLst>
          </p:cNvPr>
          <p:cNvCxnSpPr>
            <a:cxnSpLocks/>
          </p:cNvCxnSpPr>
          <p:nvPr/>
        </p:nvCxnSpPr>
        <p:spPr>
          <a:xfrm flipV="1">
            <a:off x="4927376" y="1789913"/>
            <a:ext cx="0" cy="122683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C7B8180-C132-899A-4DFB-210076F61772}"/>
              </a:ext>
            </a:extLst>
          </p:cNvPr>
          <p:cNvCxnSpPr>
            <a:cxnSpLocks/>
          </p:cNvCxnSpPr>
          <p:nvPr/>
        </p:nvCxnSpPr>
        <p:spPr>
          <a:xfrm flipH="1">
            <a:off x="4927376" y="3016743"/>
            <a:ext cx="1791435" cy="0"/>
          </a:xfrm>
          <a:prstGeom prst="straightConnector1">
            <a:avLst/>
          </a:prstGeom>
          <a:ln w="31750">
            <a:solidFill>
              <a:srgbClr val="00B0F0"/>
            </a:solidFill>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9735933-7BA1-DCF4-EE13-2A55E24B503F}"/>
              </a:ext>
            </a:extLst>
          </p:cNvPr>
          <p:cNvSpPr txBox="1"/>
          <p:nvPr/>
        </p:nvSpPr>
        <p:spPr>
          <a:xfrm>
            <a:off x="9420218" y="2868224"/>
            <a:ext cx="1903085" cy="646331"/>
          </a:xfrm>
          <a:prstGeom prst="rect">
            <a:avLst/>
          </a:prstGeom>
          <a:noFill/>
        </p:spPr>
        <p:txBody>
          <a:bodyPr wrap="none" rtlCol="0">
            <a:spAutoFit/>
          </a:bodyPr>
          <a:lstStyle/>
          <a:p>
            <a:r>
              <a:rPr lang="en-US" dirty="0"/>
              <a:t>0x8201 </a:t>
            </a:r>
          </a:p>
          <a:p>
            <a:r>
              <a:rPr lang="en-US" dirty="0"/>
              <a:t>negative number</a:t>
            </a:r>
          </a:p>
        </p:txBody>
      </p:sp>
      <p:sp>
        <p:nvSpPr>
          <p:cNvPr id="4" name="Right Brace 3">
            <a:extLst>
              <a:ext uri="{FF2B5EF4-FFF2-40B4-BE49-F238E27FC236}">
                <a16:creationId xmlns:a16="http://schemas.microsoft.com/office/drawing/2014/main" id="{1353A4AE-665A-D6BD-DFC4-DC4CF348CCB0}"/>
              </a:ext>
            </a:extLst>
          </p:cNvPr>
          <p:cNvSpPr/>
          <p:nvPr/>
        </p:nvSpPr>
        <p:spPr>
          <a:xfrm>
            <a:off x="9045482" y="2860700"/>
            <a:ext cx="512243" cy="68141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79D073AA-76F6-2AC1-4580-8A8B985CF11C}"/>
              </a:ext>
            </a:extLst>
          </p:cNvPr>
          <p:cNvSpPr txBox="1"/>
          <p:nvPr/>
        </p:nvSpPr>
        <p:spPr>
          <a:xfrm>
            <a:off x="2699126" y="1882242"/>
            <a:ext cx="1402948" cy="369332"/>
          </a:xfrm>
          <a:prstGeom prst="rect">
            <a:avLst/>
          </a:prstGeom>
          <a:noFill/>
        </p:spPr>
        <p:txBody>
          <a:bodyPr wrap="none" rtlCol="0">
            <a:spAutoFit/>
          </a:bodyPr>
          <a:lstStyle/>
          <a:p>
            <a:r>
              <a:rPr lang="en-US" dirty="0">
                <a:solidFill>
                  <a:srgbClr val="FF0000"/>
                </a:solidFill>
              </a:rPr>
              <a:t>Sign extend</a:t>
            </a:r>
          </a:p>
        </p:txBody>
      </p:sp>
      <p:sp>
        <p:nvSpPr>
          <p:cNvPr id="20" name="TextBox 19">
            <a:extLst>
              <a:ext uri="{FF2B5EF4-FFF2-40B4-BE49-F238E27FC236}">
                <a16:creationId xmlns:a16="http://schemas.microsoft.com/office/drawing/2014/main" id="{924DBD31-57F5-84F5-EFFC-16760BA1CA02}"/>
              </a:ext>
            </a:extLst>
          </p:cNvPr>
          <p:cNvSpPr txBox="1"/>
          <p:nvPr/>
        </p:nvSpPr>
        <p:spPr>
          <a:xfrm>
            <a:off x="3986463" y="1045000"/>
            <a:ext cx="1467068" cy="369332"/>
          </a:xfrm>
          <a:prstGeom prst="rect">
            <a:avLst/>
          </a:prstGeom>
          <a:noFill/>
        </p:spPr>
        <p:txBody>
          <a:bodyPr wrap="none" rtlCol="0">
            <a:spAutoFit/>
          </a:bodyPr>
          <a:lstStyle/>
          <a:p>
            <a:r>
              <a:rPr lang="en-US" dirty="0">
                <a:solidFill>
                  <a:srgbClr val="FF0000"/>
                </a:solidFill>
              </a:rPr>
              <a:t>0b1</a:t>
            </a:r>
            <a:r>
              <a:rPr lang="en-US" dirty="0">
                <a:solidFill>
                  <a:schemeClr val="accent6"/>
                </a:solidFill>
              </a:rPr>
              <a:t>0000010</a:t>
            </a:r>
          </a:p>
        </p:txBody>
      </p:sp>
      <p:sp>
        <p:nvSpPr>
          <p:cNvPr id="21" name="Up Arrow 20">
            <a:extLst>
              <a:ext uri="{FF2B5EF4-FFF2-40B4-BE49-F238E27FC236}">
                <a16:creationId xmlns:a16="http://schemas.microsoft.com/office/drawing/2014/main" id="{D5BE404C-EF21-0A64-C09E-C997025CFB96}"/>
              </a:ext>
            </a:extLst>
          </p:cNvPr>
          <p:cNvSpPr/>
          <p:nvPr/>
        </p:nvSpPr>
        <p:spPr>
          <a:xfrm>
            <a:off x="4596063" y="1353206"/>
            <a:ext cx="187371" cy="119727"/>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1568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16-bit Unsigned</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ldrh</a:t>
            </a:r>
            <a:r>
              <a:rPr lang="en-US" sz="2800" dirty="0">
                <a:solidFill>
                  <a:schemeClr val="tx2"/>
                </a:solidFill>
              </a:rPr>
              <a:t> r1, [r0]</a:t>
            </a:r>
            <a:endParaRPr lang="en-US" sz="2400" dirty="0">
              <a:solidFill>
                <a:schemeClr val="tx2"/>
              </a:solidFill>
            </a:endParaRP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0x82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8</a:t>
            </a:r>
            <a:r>
              <a:rPr lang="en-US" sz="2000" dirty="0">
                <a:solidFill>
                  <a:schemeClr val="accent6"/>
                </a:solidFill>
              </a:rPr>
              <a:t>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cxnSp>
        <p:nvCxnSpPr>
          <p:cNvPr id="48" name="Straight Arrow Connector 47">
            <a:extLst>
              <a:ext uri="{FF2B5EF4-FFF2-40B4-BE49-F238E27FC236}">
                <a16:creationId xmlns:a16="http://schemas.microsoft.com/office/drawing/2014/main" id="{93A14BF1-5298-B181-96E3-81DD2C4E6C5B}"/>
              </a:ext>
            </a:extLst>
          </p:cNvPr>
          <p:cNvCxnSpPr>
            <a:cxnSpLocks/>
          </p:cNvCxnSpPr>
          <p:nvPr/>
        </p:nvCxnSpPr>
        <p:spPr>
          <a:xfrm flipV="1">
            <a:off x="4927376" y="1789913"/>
            <a:ext cx="0" cy="122683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C7B8180-C132-899A-4DFB-210076F61772}"/>
              </a:ext>
            </a:extLst>
          </p:cNvPr>
          <p:cNvCxnSpPr>
            <a:cxnSpLocks/>
          </p:cNvCxnSpPr>
          <p:nvPr/>
        </p:nvCxnSpPr>
        <p:spPr>
          <a:xfrm flipH="1">
            <a:off x="4927376" y="3016743"/>
            <a:ext cx="1791435" cy="0"/>
          </a:xfrm>
          <a:prstGeom prst="straightConnector1">
            <a:avLst/>
          </a:prstGeom>
          <a:ln w="31750">
            <a:solidFill>
              <a:srgbClr val="00B0F0"/>
            </a:solidFill>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9735933-7BA1-DCF4-EE13-2A55E24B503F}"/>
              </a:ext>
            </a:extLst>
          </p:cNvPr>
          <p:cNvSpPr txBox="1"/>
          <p:nvPr/>
        </p:nvSpPr>
        <p:spPr>
          <a:xfrm>
            <a:off x="9420218" y="2868224"/>
            <a:ext cx="1813317" cy="646331"/>
          </a:xfrm>
          <a:prstGeom prst="rect">
            <a:avLst/>
          </a:prstGeom>
          <a:noFill/>
        </p:spPr>
        <p:txBody>
          <a:bodyPr wrap="none" rtlCol="0">
            <a:spAutoFit/>
          </a:bodyPr>
          <a:lstStyle/>
          <a:p>
            <a:r>
              <a:rPr lang="en-US" dirty="0"/>
              <a:t>0x8201 </a:t>
            </a:r>
          </a:p>
          <a:p>
            <a:r>
              <a:rPr lang="en-US" dirty="0"/>
              <a:t>positive number</a:t>
            </a:r>
          </a:p>
        </p:txBody>
      </p:sp>
      <p:sp>
        <p:nvSpPr>
          <p:cNvPr id="4" name="Right Brace 3">
            <a:extLst>
              <a:ext uri="{FF2B5EF4-FFF2-40B4-BE49-F238E27FC236}">
                <a16:creationId xmlns:a16="http://schemas.microsoft.com/office/drawing/2014/main" id="{1353A4AE-665A-D6BD-DFC4-DC4CF348CCB0}"/>
              </a:ext>
            </a:extLst>
          </p:cNvPr>
          <p:cNvSpPr/>
          <p:nvPr/>
        </p:nvSpPr>
        <p:spPr>
          <a:xfrm>
            <a:off x="9045482" y="2860700"/>
            <a:ext cx="512243" cy="68141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79D073AA-76F6-2AC1-4580-8A8B985CF11C}"/>
              </a:ext>
            </a:extLst>
          </p:cNvPr>
          <p:cNvSpPr txBox="1"/>
          <p:nvPr/>
        </p:nvSpPr>
        <p:spPr>
          <a:xfrm>
            <a:off x="2699126" y="1882242"/>
            <a:ext cx="1762021" cy="369332"/>
          </a:xfrm>
          <a:prstGeom prst="rect">
            <a:avLst/>
          </a:prstGeom>
          <a:noFill/>
        </p:spPr>
        <p:txBody>
          <a:bodyPr wrap="none" rtlCol="0">
            <a:spAutoFit/>
          </a:bodyPr>
          <a:lstStyle/>
          <a:p>
            <a:r>
              <a:rPr lang="en-US" dirty="0">
                <a:solidFill>
                  <a:srgbClr val="FF0000"/>
                </a:solidFill>
              </a:rPr>
              <a:t>No Sign extend</a:t>
            </a:r>
          </a:p>
        </p:txBody>
      </p:sp>
      <p:sp>
        <p:nvSpPr>
          <p:cNvPr id="20" name="TextBox 19">
            <a:extLst>
              <a:ext uri="{FF2B5EF4-FFF2-40B4-BE49-F238E27FC236}">
                <a16:creationId xmlns:a16="http://schemas.microsoft.com/office/drawing/2014/main" id="{924DBD31-57F5-84F5-EFFC-16760BA1CA02}"/>
              </a:ext>
            </a:extLst>
          </p:cNvPr>
          <p:cNvSpPr txBox="1"/>
          <p:nvPr/>
        </p:nvSpPr>
        <p:spPr>
          <a:xfrm>
            <a:off x="3986463" y="1045000"/>
            <a:ext cx="1467068" cy="369332"/>
          </a:xfrm>
          <a:prstGeom prst="rect">
            <a:avLst/>
          </a:prstGeom>
          <a:noFill/>
        </p:spPr>
        <p:txBody>
          <a:bodyPr wrap="none" rtlCol="0">
            <a:spAutoFit/>
          </a:bodyPr>
          <a:lstStyle/>
          <a:p>
            <a:r>
              <a:rPr lang="en-US" dirty="0">
                <a:solidFill>
                  <a:srgbClr val="FF0000"/>
                </a:solidFill>
              </a:rPr>
              <a:t>0b1</a:t>
            </a:r>
            <a:r>
              <a:rPr lang="en-US" dirty="0">
                <a:solidFill>
                  <a:schemeClr val="accent6"/>
                </a:solidFill>
              </a:rPr>
              <a:t>0000010</a:t>
            </a:r>
          </a:p>
        </p:txBody>
      </p:sp>
      <p:sp>
        <p:nvSpPr>
          <p:cNvPr id="21" name="Up Arrow 20">
            <a:extLst>
              <a:ext uri="{FF2B5EF4-FFF2-40B4-BE49-F238E27FC236}">
                <a16:creationId xmlns:a16="http://schemas.microsoft.com/office/drawing/2014/main" id="{D5BE404C-EF21-0A64-C09E-C997025CFB96}"/>
              </a:ext>
            </a:extLst>
          </p:cNvPr>
          <p:cNvSpPr/>
          <p:nvPr/>
        </p:nvSpPr>
        <p:spPr>
          <a:xfrm>
            <a:off x="4596063" y="1353206"/>
            <a:ext cx="187371" cy="119727"/>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2170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8-bit</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0539"/>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ldrb</a:t>
            </a:r>
            <a:r>
              <a:rPr lang="en-US" sz="2800" dirty="0">
                <a:solidFill>
                  <a:schemeClr val="tx2"/>
                </a:solidFill>
              </a:rPr>
              <a:t> r1, [r0]</a:t>
            </a:r>
          </a:p>
          <a:p>
            <a:pPr algn="ctr"/>
            <a:r>
              <a:rPr lang="en-US" sz="2800" dirty="0" err="1">
                <a:solidFill>
                  <a:schemeClr val="tx2"/>
                </a:solidFill>
              </a:rPr>
              <a:t>ldrsb</a:t>
            </a:r>
            <a:r>
              <a:rPr lang="en-US" sz="2800" dirty="0">
                <a:solidFill>
                  <a:schemeClr val="tx2"/>
                </a:solidFill>
              </a:rPr>
              <a:t> r1, [r0]</a:t>
            </a:r>
            <a:endParaRPr lang="en-US" sz="2400" dirty="0">
              <a:solidFill>
                <a:schemeClr val="tx2"/>
              </a:solidFill>
            </a:endParaRP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5D37764-1698-1FAC-872F-5F160D025638}"/>
              </a:ext>
            </a:extLst>
          </p:cNvPr>
          <p:cNvSpPr txBox="1"/>
          <p:nvPr/>
        </p:nvSpPr>
        <p:spPr>
          <a:xfrm>
            <a:off x="9377837" y="3016743"/>
            <a:ext cx="1813317" cy="646331"/>
          </a:xfrm>
          <a:prstGeom prst="rect">
            <a:avLst/>
          </a:prstGeom>
          <a:noFill/>
        </p:spPr>
        <p:txBody>
          <a:bodyPr wrap="none" rtlCol="0">
            <a:spAutoFit/>
          </a:bodyPr>
          <a:lstStyle/>
          <a:p>
            <a:r>
              <a:rPr lang="en-US" dirty="0"/>
              <a:t>0x01 </a:t>
            </a:r>
          </a:p>
          <a:p>
            <a:r>
              <a:rPr lang="en-US" dirty="0"/>
              <a:t>positive number</a:t>
            </a:r>
          </a:p>
        </p:txBody>
      </p:sp>
      <p:sp>
        <p:nvSpPr>
          <p:cNvPr id="4" name="Right Brace 3">
            <a:extLst>
              <a:ext uri="{FF2B5EF4-FFF2-40B4-BE49-F238E27FC236}">
                <a16:creationId xmlns:a16="http://schemas.microsoft.com/office/drawing/2014/main" id="{856DF7DF-B146-B274-A922-150B5820470A}"/>
              </a:ext>
            </a:extLst>
          </p:cNvPr>
          <p:cNvSpPr/>
          <p:nvPr/>
        </p:nvSpPr>
        <p:spPr>
          <a:xfrm>
            <a:off x="9055882" y="3184293"/>
            <a:ext cx="501843" cy="357826"/>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02375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8-bit Signed</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ldrsb</a:t>
            </a:r>
            <a:r>
              <a:rPr lang="en-US" sz="2800" dirty="0">
                <a:solidFill>
                  <a:schemeClr val="tx2"/>
                </a:solidFill>
              </a:rPr>
              <a:t> r1, [r0]</a:t>
            </a:r>
            <a:endParaRPr lang="en-US" sz="2400" dirty="0">
              <a:solidFill>
                <a:schemeClr val="tx2"/>
              </a:solidFill>
            </a:endParaRP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ff</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ff</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ff</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0x81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8</a:t>
            </a:r>
            <a:r>
              <a:rPr lang="en-US" sz="2000" dirty="0">
                <a:solidFill>
                  <a:schemeClr val="accent6"/>
                </a:solidFill>
              </a:rPr>
              <a:t>1</a:t>
            </a:r>
          </a:p>
        </p:txBody>
      </p: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9735933-7BA1-DCF4-EE13-2A55E24B503F}"/>
              </a:ext>
            </a:extLst>
          </p:cNvPr>
          <p:cNvSpPr txBox="1"/>
          <p:nvPr/>
        </p:nvSpPr>
        <p:spPr>
          <a:xfrm>
            <a:off x="9348922" y="3005664"/>
            <a:ext cx="1903085" cy="646331"/>
          </a:xfrm>
          <a:prstGeom prst="rect">
            <a:avLst/>
          </a:prstGeom>
          <a:noFill/>
        </p:spPr>
        <p:txBody>
          <a:bodyPr wrap="none" rtlCol="0">
            <a:spAutoFit/>
          </a:bodyPr>
          <a:lstStyle/>
          <a:p>
            <a:r>
              <a:rPr lang="en-US" dirty="0"/>
              <a:t>0x81 </a:t>
            </a:r>
          </a:p>
          <a:p>
            <a:r>
              <a:rPr lang="en-US" dirty="0"/>
              <a:t>negative number</a:t>
            </a:r>
          </a:p>
        </p:txBody>
      </p:sp>
      <p:sp>
        <p:nvSpPr>
          <p:cNvPr id="4" name="Right Brace 3">
            <a:extLst>
              <a:ext uri="{FF2B5EF4-FFF2-40B4-BE49-F238E27FC236}">
                <a16:creationId xmlns:a16="http://schemas.microsoft.com/office/drawing/2014/main" id="{1353A4AE-665A-D6BD-DFC4-DC4CF348CCB0}"/>
              </a:ext>
            </a:extLst>
          </p:cNvPr>
          <p:cNvSpPr/>
          <p:nvPr/>
        </p:nvSpPr>
        <p:spPr>
          <a:xfrm>
            <a:off x="9102720" y="3184293"/>
            <a:ext cx="455005" cy="357826"/>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79D073AA-76F6-2AC1-4580-8A8B985CF11C}"/>
              </a:ext>
            </a:extLst>
          </p:cNvPr>
          <p:cNvSpPr txBox="1"/>
          <p:nvPr/>
        </p:nvSpPr>
        <p:spPr>
          <a:xfrm>
            <a:off x="2699126" y="1882242"/>
            <a:ext cx="1402948" cy="369332"/>
          </a:xfrm>
          <a:prstGeom prst="rect">
            <a:avLst/>
          </a:prstGeom>
          <a:noFill/>
        </p:spPr>
        <p:txBody>
          <a:bodyPr wrap="none" rtlCol="0">
            <a:spAutoFit/>
          </a:bodyPr>
          <a:lstStyle/>
          <a:p>
            <a:r>
              <a:rPr lang="en-US" dirty="0">
                <a:solidFill>
                  <a:srgbClr val="FF0000"/>
                </a:solidFill>
              </a:rPr>
              <a:t>Sign extend</a:t>
            </a:r>
          </a:p>
        </p:txBody>
      </p:sp>
      <p:sp>
        <p:nvSpPr>
          <p:cNvPr id="20" name="TextBox 19">
            <a:extLst>
              <a:ext uri="{FF2B5EF4-FFF2-40B4-BE49-F238E27FC236}">
                <a16:creationId xmlns:a16="http://schemas.microsoft.com/office/drawing/2014/main" id="{924DBD31-57F5-84F5-EFFC-16760BA1CA02}"/>
              </a:ext>
            </a:extLst>
          </p:cNvPr>
          <p:cNvSpPr txBox="1"/>
          <p:nvPr/>
        </p:nvSpPr>
        <p:spPr>
          <a:xfrm>
            <a:off x="5036467" y="1021593"/>
            <a:ext cx="1467068" cy="369332"/>
          </a:xfrm>
          <a:prstGeom prst="rect">
            <a:avLst/>
          </a:prstGeom>
          <a:noFill/>
        </p:spPr>
        <p:txBody>
          <a:bodyPr wrap="none" rtlCol="0">
            <a:spAutoFit/>
          </a:bodyPr>
          <a:lstStyle/>
          <a:p>
            <a:r>
              <a:rPr lang="en-US" dirty="0">
                <a:solidFill>
                  <a:srgbClr val="FF0000"/>
                </a:solidFill>
              </a:rPr>
              <a:t>0b1</a:t>
            </a:r>
            <a:r>
              <a:rPr lang="en-US" dirty="0">
                <a:solidFill>
                  <a:schemeClr val="accent6"/>
                </a:solidFill>
              </a:rPr>
              <a:t>0000001</a:t>
            </a:r>
          </a:p>
        </p:txBody>
      </p:sp>
      <p:sp>
        <p:nvSpPr>
          <p:cNvPr id="21" name="Up Arrow 20">
            <a:extLst>
              <a:ext uri="{FF2B5EF4-FFF2-40B4-BE49-F238E27FC236}">
                <a16:creationId xmlns:a16="http://schemas.microsoft.com/office/drawing/2014/main" id="{D5BE404C-EF21-0A64-C09E-C997025CFB96}"/>
              </a:ext>
            </a:extLst>
          </p:cNvPr>
          <p:cNvSpPr/>
          <p:nvPr/>
        </p:nvSpPr>
        <p:spPr>
          <a:xfrm>
            <a:off x="5676316" y="1336543"/>
            <a:ext cx="187371" cy="119727"/>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0078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66420-659D-CC49-9EC5-A7F1F43C990E}"/>
              </a:ext>
            </a:extLst>
          </p:cNvPr>
          <p:cNvSpPr>
            <a:spLocks noGrp="1"/>
          </p:cNvSpPr>
          <p:nvPr>
            <p:ph type="title"/>
          </p:nvPr>
        </p:nvSpPr>
        <p:spPr>
          <a:xfrm>
            <a:off x="434397" y="286672"/>
            <a:ext cx="10963519" cy="464764"/>
          </a:xfrm>
        </p:spPr>
        <p:txBody>
          <a:bodyPr/>
          <a:lstStyle/>
          <a:p>
            <a:r>
              <a:rPr lang="en-US" dirty="0"/>
              <a:t>Reference: C Stream Functions Closing Files and Usage</a:t>
            </a:r>
          </a:p>
        </p:txBody>
      </p:sp>
      <p:sp>
        <p:nvSpPr>
          <p:cNvPr id="3" name="Content Placeholder 2">
            <a:extLst>
              <a:ext uri="{FF2B5EF4-FFF2-40B4-BE49-F238E27FC236}">
                <a16:creationId xmlns:a16="http://schemas.microsoft.com/office/drawing/2014/main" id="{3DC39C1B-6246-D64F-B17A-9C5AF6FD745E}"/>
              </a:ext>
            </a:extLst>
          </p:cNvPr>
          <p:cNvSpPr>
            <a:spLocks noGrp="1"/>
          </p:cNvSpPr>
          <p:nvPr>
            <p:ph sz="quarter" idx="17"/>
          </p:nvPr>
        </p:nvSpPr>
        <p:spPr>
          <a:xfrm>
            <a:off x="338179" y="1239520"/>
            <a:ext cx="11629941" cy="3100005"/>
          </a:xfrm>
          <a:solidFill>
            <a:schemeClr val="accent4">
              <a:lumMod val="20000"/>
              <a:lumOff val="80000"/>
            </a:schemeClr>
          </a:solidFill>
          <a:ln>
            <a:solidFill>
              <a:schemeClr val="accent1"/>
            </a:solidFill>
          </a:ln>
        </p:spPr>
        <p:txBody>
          <a:bodyPr/>
          <a:lstStyle/>
          <a:p>
            <a:pPr marL="0" indent="0">
              <a:spcBef>
                <a:spcPts val="1800"/>
              </a:spcBef>
              <a:buNone/>
            </a:pPr>
            <a:r>
              <a:rPr lang="en-US" sz="2200" b="1" dirty="0">
                <a:solidFill>
                  <a:schemeClr val="tx1">
                    <a:lumMod val="50000"/>
                  </a:schemeClr>
                </a:solidFill>
                <a:latin typeface="Courier New" panose="02070309020205020404" pitchFamily="49" charset="0"/>
                <a:cs typeface="Courier New" panose="02070309020205020404" pitchFamily="49" charset="0"/>
              </a:rPr>
              <a:t>int</a:t>
            </a:r>
            <a:r>
              <a:rPr lang="en-US" sz="2200" b="1" dirty="0">
                <a:solidFill>
                  <a:srgbClr val="0066FF"/>
                </a:solidFill>
                <a:latin typeface="Courier New" panose="02070309020205020404" pitchFamily="49" charset="0"/>
                <a:cs typeface="Courier New" panose="02070309020205020404" pitchFamily="49" charset="0"/>
              </a:rPr>
              <a:t> </a:t>
            </a:r>
            <a:r>
              <a:rPr lang="en-US" sz="2200" b="1" dirty="0" err="1">
                <a:solidFill>
                  <a:schemeClr val="accent1"/>
                </a:solidFill>
                <a:latin typeface="Courier New" panose="02070309020205020404" pitchFamily="49" charset="0"/>
                <a:cs typeface="Courier New" panose="02070309020205020404" pitchFamily="49" charset="0"/>
              </a:rPr>
              <a:t>fclose</a:t>
            </a:r>
            <a:r>
              <a:rPr lang="en-US" sz="2200" b="1" dirty="0">
                <a:latin typeface="Courier New" panose="02070309020205020404" pitchFamily="49" charset="0"/>
                <a:cs typeface="Courier New" panose="02070309020205020404" pitchFamily="49" charset="0"/>
              </a:rPr>
              <a:t>(</a:t>
            </a:r>
            <a:r>
              <a:rPr lang="en-US" sz="2200" b="1" dirty="0">
                <a:solidFill>
                  <a:schemeClr val="tx1">
                    <a:lumMod val="50000"/>
                  </a:schemeClr>
                </a:solidFill>
                <a:latin typeface="Courier New" panose="02070309020205020404" pitchFamily="49" charset="0"/>
                <a:cs typeface="Courier New" panose="02070309020205020404" pitchFamily="49" charset="0"/>
              </a:rPr>
              <a:t>FILE *stream);</a:t>
            </a:r>
          </a:p>
          <a:p>
            <a:pPr lvl="1"/>
            <a:r>
              <a:rPr lang="en-US" sz="2200" dirty="0">
                <a:solidFill>
                  <a:schemeClr val="tx1">
                    <a:lumMod val="50000"/>
                  </a:schemeClr>
                </a:solidFill>
              </a:rPr>
              <a:t>Closes the specified stream, forcing output to complete (eventually)</a:t>
            </a:r>
          </a:p>
          <a:p>
            <a:pPr lvl="2"/>
            <a:r>
              <a:rPr lang="en-US" sz="2200" dirty="0">
                <a:solidFill>
                  <a:schemeClr val="tx1">
                    <a:lumMod val="50000"/>
                  </a:schemeClr>
                </a:solidFill>
              </a:rPr>
              <a:t>returns EOF on failure (often ignored as no easy recovery other than a message)</a:t>
            </a:r>
          </a:p>
          <a:p>
            <a:r>
              <a:rPr lang="en-US" sz="2200" dirty="0">
                <a:solidFill>
                  <a:schemeClr val="tx1">
                    <a:lumMod val="50000"/>
                  </a:schemeClr>
                </a:solidFill>
              </a:rPr>
              <a:t>Usage template for </a:t>
            </a:r>
            <a:r>
              <a:rPr lang="en-US" sz="2200" b="1" dirty="0" err="1">
                <a:solidFill>
                  <a:schemeClr val="tx1">
                    <a:lumMod val="50000"/>
                  </a:schemeClr>
                </a:solidFill>
                <a:latin typeface="Courier New" panose="02070309020205020404" pitchFamily="49" charset="0"/>
                <a:cs typeface="Courier New" panose="02070309020205020404" pitchFamily="49" charset="0"/>
              </a:rPr>
              <a:t>fopen</a:t>
            </a:r>
            <a:r>
              <a:rPr lang="en-US" sz="2200" b="1" dirty="0">
                <a:solidFill>
                  <a:schemeClr val="tx1">
                    <a:lumMod val="50000"/>
                  </a:schemeClr>
                </a:solidFill>
                <a:latin typeface="Courier New" panose="02070309020205020404" pitchFamily="49" charset="0"/>
                <a:cs typeface="Courier New" panose="02070309020205020404" pitchFamily="49" charset="0"/>
              </a:rPr>
              <a:t>() </a:t>
            </a:r>
            <a:r>
              <a:rPr lang="en-US" sz="2200" dirty="0">
                <a:solidFill>
                  <a:schemeClr val="tx1">
                    <a:lumMod val="50000"/>
                  </a:schemeClr>
                </a:solidFill>
              </a:rPr>
              <a:t>and </a:t>
            </a:r>
            <a:r>
              <a:rPr lang="en-US" sz="2200" b="1" dirty="0" err="1">
                <a:solidFill>
                  <a:schemeClr val="tx1">
                    <a:lumMod val="50000"/>
                  </a:schemeClr>
                </a:solidFill>
                <a:latin typeface="Courier New" panose="02070309020205020404" pitchFamily="49" charset="0"/>
                <a:cs typeface="Courier New" panose="02070309020205020404" pitchFamily="49" charset="0"/>
              </a:rPr>
              <a:t>fclose</a:t>
            </a:r>
            <a:r>
              <a:rPr lang="en-US" sz="2200" b="1" dirty="0">
                <a:solidFill>
                  <a:schemeClr val="tx1">
                    <a:lumMod val="50000"/>
                  </a:schemeClr>
                </a:solidFill>
                <a:latin typeface="Courier New" panose="02070309020205020404" pitchFamily="49" charset="0"/>
                <a:cs typeface="Courier New" panose="02070309020205020404" pitchFamily="49" charset="0"/>
              </a:rPr>
              <a:t>()</a:t>
            </a:r>
          </a:p>
          <a:p>
            <a:pPr marL="811212" lvl="1" indent="-457200">
              <a:buFont typeface="+mj-lt"/>
              <a:buAutoNum type="arabicPeriod"/>
            </a:pPr>
            <a:r>
              <a:rPr lang="en-US" sz="2200" dirty="0">
                <a:solidFill>
                  <a:schemeClr val="tx1">
                    <a:lumMod val="50000"/>
                  </a:schemeClr>
                </a:solidFill>
              </a:rPr>
              <a:t>Open a file with </a:t>
            </a:r>
            <a:r>
              <a:rPr lang="en-US" sz="2200" b="1" dirty="0" err="1">
                <a:solidFill>
                  <a:schemeClr val="tx1">
                    <a:lumMod val="50000"/>
                  </a:schemeClr>
                </a:solidFill>
                <a:latin typeface="Courier New" panose="02070309020205020404" pitchFamily="49" charset="0"/>
                <a:cs typeface="Courier New" panose="02070309020205020404" pitchFamily="49" charset="0"/>
              </a:rPr>
              <a:t>fopen</a:t>
            </a:r>
            <a:r>
              <a:rPr lang="en-US" sz="2200" b="1" dirty="0">
                <a:solidFill>
                  <a:schemeClr val="tx1">
                    <a:lumMod val="50000"/>
                  </a:schemeClr>
                </a:solidFill>
                <a:latin typeface="Courier New" panose="02070309020205020404" pitchFamily="49" charset="0"/>
                <a:cs typeface="Courier New" panose="02070309020205020404" pitchFamily="49" charset="0"/>
              </a:rPr>
              <a:t>() </a:t>
            </a:r>
            <a:r>
              <a:rPr lang="en-US" sz="2200" b="1" dirty="0">
                <a:solidFill>
                  <a:schemeClr val="tx1">
                    <a:lumMod val="50000"/>
                  </a:schemeClr>
                </a:solidFill>
                <a:cs typeface="Courier New" panose="02070309020205020404" pitchFamily="49" charset="0"/>
              </a:rPr>
              <a:t>always</a:t>
            </a:r>
            <a:r>
              <a:rPr lang="en-US" sz="2200" b="1" dirty="0">
                <a:solidFill>
                  <a:schemeClr val="tx1">
                    <a:lumMod val="50000"/>
                  </a:schemeClr>
                </a:solidFill>
                <a:latin typeface="Courier New" panose="02070309020205020404" pitchFamily="49" charset="0"/>
                <a:cs typeface="Courier New" panose="02070309020205020404" pitchFamily="49" charset="0"/>
              </a:rPr>
              <a:t> </a:t>
            </a:r>
            <a:r>
              <a:rPr lang="en-US" sz="2200" dirty="0">
                <a:solidFill>
                  <a:schemeClr val="tx1">
                    <a:lumMod val="50000"/>
                  </a:schemeClr>
                </a:solidFill>
                <a:cs typeface="Courier New" panose="02070309020205020404" pitchFamily="49" charset="0"/>
              </a:rPr>
              <a:t>checking the return value</a:t>
            </a:r>
            <a:endParaRPr lang="en-US" sz="2200" dirty="0">
              <a:solidFill>
                <a:schemeClr val="tx1">
                  <a:lumMod val="50000"/>
                </a:schemeClr>
              </a:solidFill>
            </a:endParaRPr>
          </a:p>
          <a:p>
            <a:pPr marL="811212" lvl="1" indent="-457200">
              <a:buFont typeface="+mj-lt"/>
              <a:buAutoNum type="arabicPeriod"/>
            </a:pPr>
            <a:r>
              <a:rPr lang="en-US" sz="2200" dirty="0">
                <a:solidFill>
                  <a:schemeClr val="tx1">
                    <a:lumMod val="50000"/>
                  </a:schemeClr>
                </a:solidFill>
              </a:rPr>
              <a:t>do </a:t>
            </a:r>
            <a:r>
              <a:rPr lang="en-US" sz="2200" dirty="0" err="1">
                <a:solidFill>
                  <a:schemeClr val="tx1">
                    <a:lumMod val="50000"/>
                  </a:schemeClr>
                </a:solidFill>
              </a:rPr>
              <a:t>i</a:t>
            </a:r>
            <a:r>
              <a:rPr lang="en-US" sz="2200" dirty="0">
                <a:solidFill>
                  <a:schemeClr val="tx1">
                    <a:lumMod val="50000"/>
                  </a:schemeClr>
                </a:solidFill>
              </a:rPr>
              <a:t>/o – keep calling </a:t>
            </a:r>
            <a:r>
              <a:rPr lang="en-US" sz="2200" dirty="0" err="1">
                <a:solidFill>
                  <a:schemeClr val="tx1">
                    <a:lumMod val="50000"/>
                  </a:schemeClr>
                </a:solidFill>
              </a:rPr>
              <a:t>stdio</a:t>
            </a:r>
            <a:r>
              <a:rPr lang="en-US" sz="2200" dirty="0">
                <a:solidFill>
                  <a:schemeClr val="tx1">
                    <a:lumMod val="50000"/>
                  </a:schemeClr>
                </a:solidFill>
              </a:rPr>
              <a:t> io routines</a:t>
            </a:r>
          </a:p>
          <a:p>
            <a:pPr marL="811212" lvl="1" indent="-457200">
              <a:buFont typeface="+mj-lt"/>
              <a:buAutoNum type="arabicPeriod"/>
            </a:pPr>
            <a:r>
              <a:rPr lang="en-US" sz="2200" dirty="0">
                <a:solidFill>
                  <a:schemeClr val="tx1">
                    <a:lumMod val="50000"/>
                  </a:schemeClr>
                </a:solidFill>
              </a:rPr>
              <a:t>close the file with </a:t>
            </a:r>
            <a:r>
              <a:rPr lang="en-US" sz="2200" b="1" dirty="0" err="1">
                <a:solidFill>
                  <a:schemeClr val="tx1">
                    <a:lumMod val="50000"/>
                  </a:schemeClr>
                </a:solidFill>
                <a:latin typeface="Courier New" panose="02070309020205020404" pitchFamily="49" charset="0"/>
                <a:cs typeface="Courier New" panose="02070309020205020404" pitchFamily="49" charset="0"/>
              </a:rPr>
              <a:t>fclose</a:t>
            </a:r>
            <a:r>
              <a:rPr lang="en-US" sz="2200" b="1" dirty="0">
                <a:solidFill>
                  <a:schemeClr val="tx1">
                    <a:lumMod val="50000"/>
                  </a:schemeClr>
                </a:solidFill>
                <a:latin typeface="Courier New" panose="02070309020205020404" pitchFamily="49" charset="0"/>
                <a:cs typeface="Courier New" panose="02070309020205020404" pitchFamily="49" charset="0"/>
              </a:rPr>
              <a:t>()</a:t>
            </a:r>
            <a:r>
              <a:rPr lang="en-US" sz="2200" dirty="0">
                <a:solidFill>
                  <a:schemeClr val="tx1">
                    <a:lumMod val="50000"/>
                  </a:schemeClr>
                </a:solidFill>
              </a:rPr>
              <a:t> when done with that I/O stream</a:t>
            </a:r>
          </a:p>
        </p:txBody>
      </p:sp>
      <p:sp>
        <p:nvSpPr>
          <p:cNvPr id="4" name="TextBox 3">
            <a:extLst>
              <a:ext uri="{FF2B5EF4-FFF2-40B4-BE49-F238E27FC236}">
                <a16:creationId xmlns:a16="http://schemas.microsoft.com/office/drawing/2014/main" id="{E0FECE6A-D723-4C43-822E-C49680ADEDB7}"/>
              </a:ext>
            </a:extLst>
          </p:cNvPr>
          <p:cNvSpPr txBox="1"/>
          <p:nvPr/>
        </p:nvSpPr>
        <p:spPr>
          <a:xfrm>
            <a:off x="11927778" y="6555592"/>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704444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8-bit Signed</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ldrb</a:t>
            </a:r>
            <a:r>
              <a:rPr lang="en-US" sz="2800" dirty="0">
                <a:solidFill>
                  <a:schemeClr val="tx2"/>
                </a:solidFill>
              </a:rPr>
              <a:t> r1, [r0]</a:t>
            </a:r>
            <a:endParaRPr lang="en-US" sz="2400" dirty="0">
              <a:solidFill>
                <a:schemeClr val="tx2"/>
              </a:solidFill>
            </a:endParaRP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0x81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8</a:t>
            </a:r>
            <a:r>
              <a:rPr lang="en-US" sz="2000" dirty="0">
                <a:solidFill>
                  <a:schemeClr val="accent6"/>
                </a:solidFill>
              </a:rPr>
              <a:t>1</a:t>
            </a:r>
          </a:p>
        </p:txBody>
      </p: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9735933-7BA1-DCF4-EE13-2A55E24B503F}"/>
              </a:ext>
            </a:extLst>
          </p:cNvPr>
          <p:cNvSpPr txBox="1"/>
          <p:nvPr/>
        </p:nvSpPr>
        <p:spPr>
          <a:xfrm>
            <a:off x="9348922" y="3005664"/>
            <a:ext cx="1813317" cy="646331"/>
          </a:xfrm>
          <a:prstGeom prst="rect">
            <a:avLst/>
          </a:prstGeom>
          <a:noFill/>
        </p:spPr>
        <p:txBody>
          <a:bodyPr wrap="none" rtlCol="0">
            <a:spAutoFit/>
          </a:bodyPr>
          <a:lstStyle/>
          <a:p>
            <a:r>
              <a:rPr lang="en-US" dirty="0"/>
              <a:t>0x81 </a:t>
            </a:r>
          </a:p>
          <a:p>
            <a:r>
              <a:rPr lang="en-US" dirty="0"/>
              <a:t>positive number</a:t>
            </a:r>
          </a:p>
        </p:txBody>
      </p:sp>
      <p:sp>
        <p:nvSpPr>
          <p:cNvPr id="4" name="Right Brace 3">
            <a:extLst>
              <a:ext uri="{FF2B5EF4-FFF2-40B4-BE49-F238E27FC236}">
                <a16:creationId xmlns:a16="http://schemas.microsoft.com/office/drawing/2014/main" id="{1353A4AE-665A-D6BD-DFC4-DC4CF348CCB0}"/>
              </a:ext>
            </a:extLst>
          </p:cNvPr>
          <p:cNvSpPr/>
          <p:nvPr/>
        </p:nvSpPr>
        <p:spPr>
          <a:xfrm>
            <a:off x="9102720" y="3184293"/>
            <a:ext cx="455005" cy="357826"/>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a:extLst>
              <a:ext uri="{FF2B5EF4-FFF2-40B4-BE49-F238E27FC236}">
                <a16:creationId xmlns:a16="http://schemas.microsoft.com/office/drawing/2014/main" id="{924DBD31-57F5-84F5-EFFC-16760BA1CA02}"/>
              </a:ext>
            </a:extLst>
          </p:cNvPr>
          <p:cNvSpPr txBox="1"/>
          <p:nvPr/>
        </p:nvSpPr>
        <p:spPr>
          <a:xfrm>
            <a:off x="5036467" y="1021593"/>
            <a:ext cx="1467068" cy="369332"/>
          </a:xfrm>
          <a:prstGeom prst="rect">
            <a:avLst/>
          </a:prstGeom>
          <a:noFill/>
        </p:spPr>
        <p:txBody>
          <a:bodyPr wrap="none" rtlCol="0">
            <a:spAutoFit/>
          </a:bodyPr>
          <a:lstStyle/>
          <a:p>
            <a:r>
              <a:rPr lang="en-US" dirty="0">
                <a:solidFill>
                  <a:srgbClr val="FF0000"/>
                </a:solidFill>
              </a:rPr>
              <a:t>0b1</a:t>
            </a:r>
            <a:r>
              <a:rPr lang="en-US" dirty="0">
                <a:solidFill>
                  <a:schemeClr val="accent6"/>
                </a:solidFill>
              </a:rPr>
              <a:t>0000001</a:t>
            </a:r>
          </a:p>
        </p:txBody>
      </p:sp>
      <p:sp>
        <p:nvSpPr>
          <p:cNvPr id="21" name="Up Arrow 20">
            <a:extLst>
              <a:ext uri="{FF2B5EF4-FFF2-40B4-BE49-F238E27FC236}">
                <a16:creationId xmlns:a16="http://schemas.microsoft.com/office/drawing/2014/main" id="{D5BE404C-EF21-0A64-C09E-C997025CFB96}"/>
              </a:ext>
            </a:extLst>
          </p:cNvPr>
          <p:cNvSpPr/>
          <p:nvPr/>
        </p:nvSpPr>
        <p:spPr>
          <a:xfrm>
            <a:off x="5676316" y="1336543"/>
            <a:ext cx="187371" cy="119727"/>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3ABC945-F961-4DE7-5013-6E4BF1AC935D}"/>
              </a:ext>
            </a:extLst>
          </p:cNvPr>
          <p:cNvSpPr txBox="1"/>
          <p:nvPr/>
        </p:nvSpPr>
        <p:spPr>
          <a:xfrm>
            <a:off x="2699126" y="1882242"/>
            <a:ext cx="1762021" cy="369332"/>
          </a:xfrm>
          <a:prstGeom prst="rect">
            <a:avLst/>
          </a:prstGeom>
          <a:noFill/>
        </p:spPr>
        <p:txBody>
          <a:bodyPr wrap="none" rtlCol="0">
            <a:spAutoFit/>
          </a:bodyPr>
          <a:lstStyle/>
          <a:p>
            <a:r>
              <a:rPr lang="en-US" dirty="0">
                <a:solidFill>
                  <a:srgbClr val="FF0000"/>
                </a:solidFill>
              </a:rPr>
              <a:t>No Sign extend</a:t>
            </a:r>
          </a:p>
        </p:txBody>
      </p:sp>
    </p:spTree>
    <p:extLst>
      <p:ext uri="{BB962C8B-B14F-4D97-AF65-F5344CB8AC3E}">
        <p14:creationId xmlns:p14="http://schemas.microsoft.com/office/powerpoint/2010/main" val="3461741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Storing 32-bit Registers To Memory, 32-bit</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2"/>
                </a:solidFill>
              </a:rPr>
              <a:t>str r1, [r0]</a:t>
            </a:r>
            <a:endParaRPr lang="en-US" sz="2400" dirty="0">
              <a:solidFill>
                <a:schemeClr val="tx2"/>
              </a:solidFill>
            </a:endParaRP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cxnSp>
        <p:nvCxnSpPr>
          <p:cNvPr id="48" name="Straight Arrow Connector 47">
            <a:extLst>
              <a:ext uri="{FF2B5EF4-FFF2-40B4-BE49-F238E27FC236}">
                <a16:creationId xmlns:a16="http://schemas.microsoft.com/office/drawing/2014/main" id="{93A14BF1-5298-B181-96E3-81DD2C4E6C5B}"/>
              </a:ext>
            </a:extLst>
          </p:cNvPr>
          <p:cNvCxnSpPr>
            <a:cxnSpLocks/>
          </p:cNvCxnSpPr>
          <p:nvPr/>
        </p:nvCxnSpPr>
        <p:spPr>
          <a:xfrm flipV="1">
            <a:off x="4791018" y="1803981"/>
            <a:ext cx="0" cy="1226830"/>
          </a:xfrm>
          <a:prstGeom prst="straightConnector1">
            <a:avLst/>
          </a:prstGeom>
          <a:ln w="31750">
            <a:solidFill>
              <a:srgbClr val="00B0F0"/>
            </a:solidFill>
            <a:tailEnd type="non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C7B8180-C132-899A-4DFB-210076F61772}"/>
              </a:ext>
            </a:extLst>
          </p:cNvPr>
          <p:cNvCxnSpPr>
            <a:cxnSpLocks/>
          </p:cNvCxnSpPr>
          <p:nvPr/>
        </p:nvCxnSpPr>
        <p:spPr>
          <a:xfrm flipH="1">
            <a:off x="4783434" y="3016743"/>
            <a:ext cx="1935377" cy="0"/>
          </a:xfrm>
          <a:prstGeom prst="straightConnector1">
            <a:avLst/>
          </a:prstGeom>
          <a:ln w="31750">
            <a:solidFill>
              <a:srgbClr val="00B0F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C5F71BC5-43A1-CE05-4448-DC95458E4EB9}"/>
              </a:ext>
            </a:extLst>
          </p:cNvPr>
          <p:cNvCxnSpPr>
            <a:cxnSpLocks/>
          </p:cNvCxnSpPr>
          <p:nvPr/>
        </p:nvCxnSpPr>
        <p:spPr>
          <a:xfrm flipV="1">
            <a:off x="3847878" y="1794202"/>
            <a:ext cx="0" cy="912226"/>
          </a:xfrm>
          <a:prstGeom prst="straightConnector1">
            <a:avLst/>
          </a:prstGeom>
          <a:ln w="3175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57BF24A-B6C8-3E6B-01A3-D533B4F22034}"/>
              </a:ext>
            </a:extLst>
          </p:cNvPr>
          <p:cNvCxnSpPr>
            <a:cxnSpLocks/>
          </p:cNvCxnSpPr>
          <p:nvPr/>
        </p:nvCxnSpPr>
        <p:spPr>
          <a:xfrm flipH="1">
            <a:off x="3847878" y="2706428"/>
            <a:ext cx="2852858" cy="0"/>
          </a:xfrm>
          <a:prstGeom prst="straightConnector1">
            <a:avLst/>
          </a:prstGeom>
          <a:ln w="3175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5CAED960-919C-64F4-6921-2AC40BF6188C}"/>
              </a:ext>
            </a:extLst>
          </p:cNvPr>
          <p:cNvCxnSpPr>
            <a:cxnSpLocks/>
          </p:cNvCxnSpPr>
          <p:nvPr/>
        </p:nvCxnSpPr>
        <p:spPr>
          <a:xfrm flipV="1">
            <a:off x="2912322" y="1762361"/>
            <a:ext cx="0" cy="655035"/>
          </a:xfrm>
          <a:prstGeom prst="straightConnector1">
            <a:avLst/>
          </a:prstGeom>
          <a:ln w="31750">
            <a:solidFill>
              <a:srgbClr val="7030A0"/>
            </a:solidFill>
            <a:tailEnd type="non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0D29CBFB-231F-E451-2DB7-16DE39450709}"/>
              </a:ext>
            </a:extLst>
          </p:cNvPr>
          <p:cNvCxnSpPr>
            <a:cxnSpLocks/>
          </p:cNvCxnSpPr>
          <p:nvPr/>
        </p:nvCxnSpPr>
        <p:spPr>
          <a:xfrm flipH="1">
            <a:off x="2912322" y="2417396"/>
            <a:ext cx="3806489" cy="0"/>
          </a:xfrm>
          <a:prstGeom prst="straightConnector1">
            <a:avLst/>
          </a:prstGeom>
          <a:ln w="31750">
            <a:solidFill>
              <a:srgbClr val="7030A0"/>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0752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Storing 32-bit Registers To Memory, 16-bit</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strh</a:t>
            </a:r>
            <a:r>
              <a:rPr lang="en-US" sz="2800" dirty="0">
                <a:solidFill>
                  <a:schemeClr val="tx2"/>
                </a:solidFill>
              </a:rPr>
              <a:t> r1, [r0]</a:t>
            </a:r>
            <a:endParaRPr lang="en-US" sz="2400" dirty="0">
              <a:solidFill>
                <a:schemeClr val="tx2"/>
              </a:solidFill>
            </a:endParaRP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cxnSp>
        <p:nvCxnSpPr>
          <p:cNvPr id="48" name="Straight Arrow Connector 47">
            <a:extLst>
              <a:ext uri="{FF2B5EF4-FFF2-40B4-BE49-F238E27FC236}">
                <a16:creationId xmlns:a16="http://schemas.microsoft.com/office/drawing/2014/main" id="{93A14BF1-5298-B181-96E3-81DD2C4E6C5B}"/>
              </a:ext>
            </a:extLst>
          </p:cNvPr>
          <p:cNvCxnSpPr>
            <a:cxnSpLocks/>
          </p:cNvCxnSpPr>
          <p:nvPr/>
        </p:nvCxnSpPr>
        <p:spPr>
          <a:xfrm flipV="1">
            <a:off x="4791018" y="1803981"/>
            <a:ext cx="0" cy="1226830"/>
          </a:xfrm>
          <a:prstGeom prst="straightConnector1">
            <a:avLst/>
          </a:prstGeom>
          <a:ln w="31750">
            <a:solidFill>
              <a:srgbClr val="00B0F0"/>
            </a:solidFill>
            <a:tailEnd type="non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C7B8180-C132-899A-4DFB-210076F61772}"/>
              </a:ext>
            </a:extLst>
          </p:cNvPr>
          <p:cNvCxnSpPr>
            <a:cxnSpLocks/>
          </p:cNvCxnSpPr>
          <p:nvPr/>
        </p:nvCxnSpPr>
        <p:spPr>
          <a:xfrm flipH="1">
            <a:off x="4783434" y="3016743"/>
            <a:ext cx="1935377" cy="0"/>
          </a:xfrm>
          <a:prstGeom prst="straightConnector1">
            <a:avLst/>
          </a:prstGeom>
          <a:ln w="31750">
            <a:solidFill>
              <a:srgbClr val="00B0F0"/>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2072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Storing 32-bit Registers To Memory, 8-bit</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strb</a:t>
            </a:r>
            <a:r>
              <a:rPr lang="en-US" sz="2800" dirty="0">
                <a:solidFill>
                  <a:schemeClr val="tx2"/>
                </a:solidFill>
              </a:rPr>
              <a:t> r1, [r0]</a:t>
            </a:r>
            <a:endParaRPr lang="en-US" sz="2400" dirty="0">
              <a:solidFill>
                <a:schemeClr val="tx2"/>
              </a:solidFill>
            </a:endParaRP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1676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6597B-5645-4145-B9D9-F53A5B3FCBD9}"/>
              </a:ext>
            </a:extLst>
          </p:cNvPr>
          <p:cNvSpPr>
            <a:spLocks noGrp="1"/>
          </p:cNvSpPr>
          <p:nvPr>
            <p:ph type="title"/>
          </p:nvPr>
        </p:nvSpPr>
        <p:spPr>
          <a:xfrm>
            <a:off x="336657" y="19756"/>
            <a:ext cx="10515600" cy="715294"/>
          </a:xfrm>
        </p:spPr>
        <p:txBody>
          <a:bodyPr/>
          <a:lstStyle/>
          <a:p>
            <a:r>
              <a:rPr lang="en-US" dirty="0" err="1"/>
              <a:t>ldr</a:t>
            </a:r>
            <a:r>
              <a:rPr lang="en-US" dirty="0"/>
              <a:t>/str practice - 1</a:t>
            </a:r>
          </a:p>
        </p:txBody>
      </p:sp>
      <p:sp>
        <p:nvSpPr>
          <p:cNvPr id="5" name="Content Placeholder 4">
            <a:extLst>
              <a:ext uri="{FF2B5EF4-FFF2-40B4-BE49-F238E27FC236}">
                <a16:creationId xmlns:a16="http://schemas.microsoft.com/office/drawing/2014/main" id="{C5ACD6AA-5F18-9541-A6F0-EAA05D8C4624}"/>
              </a:ext>
            </a:extLst>
          </p:cNvPr>
          <p:cNvSpPr>
            <a:spLocks noGrp="1"/>
          </p:cNvSpPr>
          <p:nvPr>
            <p:ph sz="quarter" idx="16"/>
          </p:nvPr>
        </p:nvSpPr>
        <p:spPr>
          <a:xfrm>
            <a:off x="211015" y="1063548"/>
            <a:ext cx="11632223" cy="4273384"/>
          </a:xfrm>
          <a:solidFill>
            <a:schemeClr val="accent4">
              <a:lumMod val="20000"/>
              <a:lumOff val="80000"/>
            </a:schemeClr>
          </a:solidFill>
          <a:ln>
            <a:solidFill>
              <a:srgbClr val="0070C0"/>
            </a:solidFill>
          </a:ln>
        </p:spPr>
        <p:txBody>
          <a:bodyPr/>
          <a:lstStyle/>
          <a:p>
            <a:pPr marL="0" indent="0">
              <a:buNone/>
            </a:pPr>
            <a:r>
              <a:rPr lang="en-US" sz="2200" dirty="0">
                <a:latin typeface="Consolas" panose="020B0609020204030204" pitchFamily="49" charset="0"/>
                <a:cs typeface="Consolas" panose="020B0609020204030204" pitchFamily="49" charset="0"/>
              </a:rPr>
              <a:t>r1 contains </a:t>
            </a:r>
            <a:r>
              <a:rPr lang="en-US" sz="2200" dirty="0">
                <a:solidFill>
                  <a:srgbClr val="2C895B"/>
                </a:solidFill>
                <a:latin typeface="Consolas" panose="020B0609020204030204" pitchFamily="49" charset="0"/>
                <a:cs typeface="Consolas" panose="020B0609020204030204" pitchFamily="49" charset="0"/>
              </a:rPr>
              <a:t>the Address of X (defined as int X) </a:t>
            </a:r>
            <a:r>
              <a:rPr lang="en-US" sz="2200" dirty="0">
                <a:latin typeface="Consolas" panose="020B0609020204030204" pitchFamily="49" charset="0"/>
                <a:cs typeface="Consolas" panose="020B0609020204030204" pitchFamily="49" charset="0"/>
              </a:rPr>
              <a:t>in memory; r1 points at X</a:t>
            </a:r>
          </a:p>
          <a:p>
            <a:pPr marL="0" indent="0">
              <a:buNone/>
            </a:pPr>
            <a:r>
              <a:rPr lang="en-US" sz="2200" dirty="0">
                <a:latin typeface="Consolas" panose="020B0609020204030204" pitchFamily="49" charset="0"/>
                <a:cs typeface="Consolas" panose="020B0609020204030204" pitchFamily="49" charset="0"/>
              </a:rPr>
              <a:t>r2 contains the </a:t>
            </a:r>
            <a:r>
              <a:rPr lang="en-US" sz="2200" dirty="0">
                <a:solidFill>
                  <a:srgbClr val="7030A0"/>
                </a:solidFill>
                <a:latin typeface="Consolas" panose="020B0609020204030204" pitchFamily="49" charset="0"/>
                <a:cs typeface="Consolas" panose="020B0609020204030204" pitchFamily="49" charset="0"/>
              </a:rPr>
              <a:t>Address of Y (defined as int *Y) </a:t>
            </a:r>
            <a:r>
              <a:rPr lang="en-US" sz="2200" dirty="0">
                <a:latin typeface="Consolas" panose="020B0609020204030204" pitchFamily="49" charset="0"/>
                <a:cs typeface="Consolas" panose="020B0609020204030204" pitchFamily="49" charset="0"/>
              </a:rPr>
              <a:t>in memory; r2 points at Y</a:t>
            </a:r>
          </a:p>
          <a:p>
            <a:pPr marL="0" indent="0">
              <a:buNone/>
            </a:pPr>
            <a:r>
              <a:rPr lang="en-US" sz="2200" dirty="0">
                <a:latin typeface="Consolas" panose="020B0609020204030204" pitchFamily="49" charset="0"/>
                <a:cs typeface="Consolas" panose="020B0609020204030204" pitchFamily="49" charset="0"/>
              </a:rPr>
              <a:t>write Y = &amp;X;</a:t>
            </a: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solidFill>
                <a:srgbClr val="FF0000"/>
              </a:solidFill>
              <a:latin typeface="Consolas" panose="020B0609020204030204" pitchFamily="49" charset="0"/>
              <a:cs typeface="Consolas" panose="020B0609020204030204" pitchFamily="49" charset="0"/>
            </a:endParaRPr>
          </a:p>
          <a:p>
            <a:pPr marL="0" indent="0">
              <a:buNone/>
            </a:pPr>
            <a:endParaRPr lang="en-US" dirty="0">
              <a:solidFill>
                <a:srgbClr val="FF0000"/>
              </a:solidFill>
              <a:latin typeface="Consolas" panose="020B0609020204030204" pitchFamily="49" charset="0"/>
              <a:cs typeface="Consolas" panose="020B0609020204030204" pitchFamily="49" charset="0"/>
            </a:endParaRPr>
          </a:p>
          <a:p>
            <a:pPr marL="0" indent="0">
              <a:buNone/>
            </a:pPr>
            <a:r>
              <a:rPr lang="en-US" dirty="0">
                <a:solidFill>
                  <a:srgbClr val="FF0000"/>
                </a:solidFill>
                <a:latin typeface="Consolas" panose="020B0609020204030204" pitchFamily="49" charset="0"/>
                <a:cs typeface="Consolas" panose="020B0609020204030204" pitchFamily="49" charset="0"/>
              </a:rPr>
              <a:t>str	r1, [r2]       </a:t>
            </a:r>
            <a:r>
              <a:rPr lang="en-US" dirty="0">
                <a:solidFill>
                  <a:srgbClr val="00B050"/>
                </a:solidFill>
                <a:latin typeface="Consolas" panose="020B0609020204030204" pitchFamily="49" charset="0"/>
                <a:cs typeface="Consolas" panose="020B0609020204030204" pitchFamily="49" charset="0"/>
              </a:rPr>
              <a:t>// y </a:t>
            </a:r>
            <a:r>
              <a:rPr lang="en-US" sz="1800" dirty="0">
                <a:solidFill>
                  <a:srgbClr val="7030A0"/>
                </a:solidFill>
                <a:latin typeface="Consolas" panose="020B0609020204030204" pitchFamily="49" charset="0"/>
                <a:cs typeface="Consolas" panose="020B0609020204030204" pitchFamily="49" charset="0"/>
                <a:sym typeface="Wingdings" panose="05000000000000000000" pitchFamily="2" charset="2"/>
              </a:rPr>
              <a:t> </a:t>
            </a:r>
            <a:r>
              <a:rPr lang="en-US" dirty="0">
                <a:solidFill>
                  <a:srgbClr val="00B050"/>
                </a:solidFill>
                <a:latin typeface="Consolas" panose="020B0609020204030204" pitchFamily="49" charset="0"/>
                <a:cs typeface="Consolas" panose="020B0609020204030204" pitchFamily="49" charset="0"/>
              </a:rPr>
              <a:t>&amp;x</a:t>
            </a:r>
          </a:p>
        </p:txBody>
      </p:sp>
      <p:sp>
        <p:nvSpPr>
          <p:cNvPr id="8" name="Rectangle 7">
            <a:extLst>
              <a:ext uri="{FF2B5EF4-FFF2-40B4-BE49-F238E27FC236}">
                <a16:creationId xmlns:a16="http://schemas.microsoft.com/office/drawing/2014/main" id="{1053FDB8-9673-7E43-A38F-E67C5AF67BC7}"/>
              </a:ext>
            </a:extLst>
          </p:cNvPr>
          <p:cNvSpPr/>
          <p:nvPr/>
        </p:nvSpPr>
        <p:spPr>
          <a:xfrm>
            <a:off x="3184918" y="2744508"/>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y</a:t>
            </a:r>
          </a:p>
          <a:p>
            <a:pPr algn="ctr"/>
            <a:r>
              <a:rPr lang="en-US" b="1" dirty="0">
                <a:solidFill>
                  <a:schemeClr val="tx2"/>
                </a:solidFill>
                <a:latin typeface="Courier New" panose="02070309020205020404" pitchFamily="49" charset="0"/>
                <a:cs typeface="Courier New" panose="02070309020205020404" pitchFamily="49" charset="0"/>
              </a:rPr>
              <a:t>0x0100c</a:t>
            </a:r>
          </a:p>
          <a:p>
            <a:pPr algn="ctr"/>
            <a:endParaRPr lang="en-US" i="1" dirty="0">
              <a:solidFill>
                <a:schemeClr val="tx2"/>
              </a:solidFill>
            </a:endParaRPr>
          </a:p>
        </p:txBody>
      </p:sp>
      <p:sp>
        <p:nvSpPr>
          <p:cNvPr id="9" name="TextBox 8">
            <a:extLst>
              <a:ext uri="{FF2B5EF4-FFF2-40B4-BE49-F238E27FC236}">
                <a16:creationId xmlns:a16="http://schemas.microsoft.com/office/drawing/2014/main" id="{D015952F-BE04-8E4C-A50D-8E120CFC45FB}"/>
              </a:ext>
            </a:extLst>
          </p:cNvPr>
          <p:cNvSpPr txBox="1"/>
          <p:nvPr/>
        </p:nvSpPr>
        <p:spPr>
          <a:xfrm>
            <a:off x="2761239" y="3551875"/>
            <a:ext cx="389850" cy="369332"/>
          </a:xfrm>
          <a:prstGeom prst="rect">
            <a:avLst/>
          </a:prstGeom>
          <a:noFill/>
        </p:spPr>
        <p:txBody>
          <a:bodyPr wrap="none" rtlCol="0">
            <a:spAutoFit/>
          </a:bodyPr>
          <a:lstStyle/>
          <a:p>
            <a:r>
              <a:rPr lang="en-US" dirty="0">
                <a:solidFill>
                  <a:srgbClr val="0070C0"/>
                </a:solidFill>
              </a:rPr>
              <a:t>r1</a:t>
            </a:r>
          </a:p>
        </p:txBody>
      </p:sp>
      <p:sp>
        <p:nvSpPr>
          <p:cNvPr id="10" name="TextBox 9">
            <a:extLst>
              <a:ext uri="{FF2B5EF4-FFF2-40B4-BE49-F238E27FC236}">
                <a16:creationId xmlns:a16="http://schemas.microsoft.com/office/drawing/2014/main" id="{EB51A1FE-735C-3C42-9163-CF99E657A754}"/>
              </a:ext>
            </a:extLst>
          </p:cNvPr>
          <p:cNvSpPr txBox="1"/>
          <p:nvPr/>
        </p:nvSpPr>
        <p:spPr>
          <a:xfrm>
            <a:off x="2821082" y="2853952"/>
            <a:ext cx="389850" cy="369332"/>
          </a:xfrm>
          <a:prstGeom prst="rect">
            <a:avLst/>
          </a:prstGeom>
          <a:noFill/>
        </p:spPr>
        <p:txBody>
          <a:bodyPr wrap="none" rtlCol="0">
            <a:spAutoFit/>
          </a:bodyPr>
          <a:lstStyle/>
          <a:p>
            <a:r>
              <a:rPr lang="en-US" dirty="0">
                <a:solidFill>
                  <a:srgbClr val="0070C0"/>
                </a:solidFill>
              </a:rPr>
              <a:t>r2</a:t>
            </a:r>
          </a:p>
        </p:txBody>
      </p:sp>
      <p:sp>
        <p:nvSpPr>
          <p:cNvPr id="14" name="TextBox 13">
            <a:extLst>
              <a:ext uri="{FF2B5EF4-FFF2-40B4-BE49-F238E27FC236}">
                <a16:creationId xmlns:a16="http://schemas.microsoft.com/office/drawing/2014/main" id="{8F983E02-431E-2047-9DE3-9B51AB57BB4B}"/>
              </a:ext>
            </a:extLst>
          </p:cNvPr>
          <p:cNvSpPr txBox="1"/>
          <p:nvPr/>
        </p:nvSpPr>
        <p:spPr>
          <a:xfrm>
            <a:off x="5609749" y="3678003"/>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X contents</a:t>
            </a:r>
          </a:p>
        </p:txBody>
      </p:sp>
      <p:cxnSp>
        <p:nvCxnSpPr>
          <p:cNvPr id="16" name="Straight Arrow Connector 15">
            <a:extLst>
              <a:ext uri="{FF2B5EF4-FFF2-40B4-BE49-F238E27FC236}">
                <a16:creationId xmlns:a16="http://schemas.microsoft.com/office/drawing/2014/main" id="{7815CB20-C27D-4B4F-9773-CE938B7416F7}"/>
              </a:ext>
            </a:extLst>
          </p:cNvPr>
          <p:cNvCxnSpPr>
            <a:cxnSpLocks/>
          </p:cNvCxnSpPr>
          <p:nvPr/>
        </p:nvCxnSpPr>
        <p:spPr>
          <a:xfrm>
            <a:off x="4630504" y="3851141"/>
            <a:ext cx="95917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A5BD856-1BB9-5E4C-A0B8-2E6B7FE59AAE}"/>
              </a:ext>
            </a:extLst>
          </p:cNvPr>
          <p:cNvCxnSpPr>
            <a:cxnSpLocks/>
            <a:endCxn id="37" idx="1"/>
          </p:cNvCxnSpPr>
          <p:nvPr/>
        </p:nvCxnSpPr>
        <p:spPr>
          <a:xfrm flipV="1">
            <a:off x="4634108" y="3153452"/>
            <a:ext cx="984779" cy="1029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E508F927-C13C-394B-9D29-ACA8B54F8C9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35" name="TextBox 34">
            <a:extLst>
              <a:ext uri="{FF2B5EF4-FFF2-40B4-BE49-F238E27FC236}">
                <a16:creationId xmlns:a16="http://schemas.microsoft.com/office/drawing/2014/main" id="{49225A92-BEAB-CBC6-EC6F-28127BD4DD3F}"/>
              </a:ext>
            </a:extLst>
          </p:cNvPr>
          <p:cNvSpPr txBox="1"/>
          <p:nvPr/>
        </p:nvSpPr>
        <p:spPr>
          <a:xfrm>
            <a:off x="5618887" y="4024288"/>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37" name="TextBox 36">
            <a:extLst>
              <a:ext uri="{FF2B5EF4-FFF2-40B4-BE49-F238E27FC236}">
                <a16:creationId xmlns:a16="http://schemas.microsoft.com/office/drawing/2014/main" id="{7B17DAD9-D516-5C44-282A-A1C2AFE646DC}"/>
              </a:ext>
            </a:extLst>
          </p:cNvPr>
          <p:cNvSpPr txBox="1"/>
          <p:nvPr/>
        </p:nvSpPr>
        <p:spPr>
          <a:xfrm>
            <a:off x="5618887" y="2984175"/>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Y contents</a:t>
            </a:r>
          </a:p>
        </p:txBody>
      </p:sp>
      <p:sp>
        <p:nvSpPr>
          <p:cNvPr id="38" name="TextBox 37">
            <a:extLst>
              <a:ext uri="{FF2B5EF4-FFF2-40B4-BE49-F238E27FC236}">
                <a16:creationId xmlns:a16="http://schemas.microsoft.com/office/drawing/2014/main" id="{8C93441F-C18B-1080-358D-5CAC969FCB77}"/>
              </a:ext>
            </a:extLst>
          </p:cNvPr>
          <p:cNvSpPr txBox="1"/>
          <p:nvPr/>
        </p:nvSpPr>
        <p:spPr>
          <a:xfrm>
            <a:off x="5618887" y="3329474"/>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21" name="TextBox 20">
            <a:extLst>
              <a:ext uri="{FF2B5EF4-FFF2-40B4-BE49-F238E27FC236}">
                <a16:creationId xmlns:a16="http://schemas.microsoft.com/office/drawing/2014/main" id="{BF77DA5E-8DD2-2F89-6AE0-88584CC061D2}"/>
              </a:ext>
            </a:extLst>
          </p:cNvPr>
          <p:cNvSpPr txBox="1"/>
          <p:nvPr/>
        </p:nvSpPr>
        <p:spPr>
          <a:xfrm>
            <a:off x="7424439" y="3364514"/>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0x01008</a:t>
            </a:r>
          </a:p>
        </p:txBody>
      </p:sp>
      <p:sp>
        <p:nvSpPr>
          <p:cNvPr id="39" name="TextBox 38">
            <a:extLst>
              <a:ext uri="{FF2B5EF4-FFF2-40B4-BE49-F238E27FC236}">
                <a16:creationId xmlns:a16="http://schemas.microsoft.com/office/drawing/2014/main" id="{7C807513-DA45-A639-2E42-E7F8A0B46884}"/>
              </a:ext>
            </a:extLst>
          </p:cNvPr>
          <p:cNvSpPr txBox="1"/>
          <p:nvPr/>
        </p:nvSpPr>
        <p:spPr>
          <a:xfrm>
            <a:off x="7424439" y="2995182"/>
            <a:ext cx="3097323"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0x0100c    /</a:t>
            </a:r>
            <a:r>
              <a:rPr lang="en-US" dirty="0">
                <a:solidFill>
                  <a:srgbClr val="FF0000"/>
                </a:solidFill>
                <a:latin typeface="Consolas" panose="020B0609020204030204" pitchFamily="49" charset="0"/>
                <a:cs typeface="Consolas" panose="020B0609020204030204" pitchFamily="49" charset="0"/>
              </a:rPr>
              <a:t>/ this is y</a:t>
            </a:r>
          </a:p>
        </p:txBody>
      </p:sp>
      <p:sp>
        <p:nvSpPr>
          <p:cNvPr id="40" name="TextBox 39">
            <a:extLst>
              <a:ext uri="{FF2B5EF4-FFF2-40B4-BE49-F238E27FC236}">
                <a16:creationId xmlns:a16="http://schemas.microsoft.com/office/drawing/2014/main" id="{2E6DB617-402E-A872-420B-850CF03CDFD9}"/>
              </a:ext>
            </a:extLst>
          </p:cNvPr>
          <p:cNvSpPr txBox="1"/>
          <p:nvPr/>
        </p:nvSpPr>
        <p:spPr>
          <a:xfrm>
            <a:off x="7438071" y="3703068"/>
            <a:ext cx="2970685"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0x01004   // this is x</a:t>
            </a:r>
          </a:p>
        </p:txBody>
      </p:sp>
      <p:sp>
        <p:nvSpPr>
          <p:cNvPr id="41" name="TextBox 40">
            <a:extLst>
              <a:ext uri="{FF2B5EF4-FFF2-40B4-BE49-F238E27FC236}">
                <a16:creationId xmlns:a16="http://schemas.microsoft.com/office/drawing/2014/main" id="{66A3239D-7EEC-2F6E-D458-0379D48FA3DA}"/>
              </a:ext>
            </a:extLst>
          </p:cNvPr>
          <p:cNvSpPr txBox="1"/>
          <p:nvPr/>
        </p:nvSpPr>
        <p:spPr>
          <a:xfrm>
            <a:off x="7469686" y="4014255"/>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0x01000</a:t>
            </a:r>
          </a:p>
        </p:txBody>
      </p:sp>
      <p:sp>
        <p:nvSpPr>
          <p:cNvPr id="43" name="Rectangle 42">
            <a:extLst>
              <a:ext uri="{FF2B5EF4-FFF2-40B4-BE49-F238E27FC236}">
                <a16:creationId xmlns:a16="http://schemas.microsoft.com/office/drawing/2014/main" id="{C50A8594-8B68-AC55-9CFD-2E6C1E84E4DD}"/>
              </a:ext>
            </a:extLst>
          </p:cNvPr>
          <p:cNvSpPr/>
          <p:nvPr/>
        </p:nvSpPr>
        <p:spPr>
          <a:xfrm>
            <a:off x="3182704" y="3491164"/>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x</a:t>
            </a:r>
          </a:p>
          <a:p>
            <a:pPr algn="ctr"/>
            <a:r>
              <a:rPr lang="en-US" b="1" dirty="0">
                <a:solidFill>
                  <a:schemeClr val="tx2"/>
                </a:solidFill>
                <a:latin typeface="Courier New" panose="02070309020205020404" pitchFamily="49" charset="0"/>
                <a:cs typeface="Courier New" panose="02070309020205020404" pitchFamily="49" charset="0"/>
              </a:rPr>
              <a:t>0x01004</a:t>
            </a:r>
          </a:p>
          <a:p>
            <a:pPr algn="ctr"/>
            <a:endParaRPr lang="en-US" i="1" dirty="0">
              <a:solidFill>
                <a:schemeClr val="tx2"/>
              </a:solidFill>
            </a:endParaRPr>
          </a:p>
        </p:txBody>
      </p:sp>
      <p:sp>
        <p:nvSpPr>
          <p:cNvPr id="45" name="TextBox 44">
            <a:extLst>
              <a:ext uri="{FF2B5EF4-FFF2-40B4-BE49-F238E27FC236}">
                <a16:creationId xmlns:a16="http://schemas.microsoft.com/office/drawing/2014/main" id="{DCD06F7F-18CB-959E-AB08-FE1FAB572246}"/>
              </a:ext>
            </a:extLst>
          </p:cNvPr>
          <p:cNvSpPr txBox="1"/>
          <p:nvPr/>
        </p:nvSpPr>
        <p:spPr>
          <a:xfrm>
            <a:off x="5616146" y="2633043"/>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46" name="TextBox 45">
            <a:extLst>
              <a:ext uri="{FF2B5EF4-FFF2-40B4-BE49-F238E27FC236}">
                <a16:creationId xmlns:a16="http://schemas.microsoft.com/office/drawing/2014/main" id="{7170DAEF-81AB-3B6A-5577-2D8D7D086B41}"/>
              </a:ext>
            </a:extLst>
          </p:cNvPr>
          <p:cNvSpPr txBox="1"/>
          <p:nvPr/>
        </p:nvSpPr>
        <p:spPr>
          <a:xfrm>
            <a:off x="7466945" y="2623010"/>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0x01010</a:t>
            </a:r>
          </a:p>
        </p:txBody>
      </p:sp>
      <p:sp>
        <p:nvSpPr>
          <p:cNvPr id="48" name="TextBox 47">
            <a:extLst>
              <a:ext uri="{FF2B5EF4-FFF2-40B4-BE49-F238E27FC236}">
                <a16:creationId xmlns:a16="http://schemas.microsoft.com/office/drawing/2014/main" id="{2EC93274-8C21-4747-739F-B989D34D9F64}"/>
              </a:ext>
            </a:extLst>
          </p:cNvPr>
          <p:cNvSpPr txBox="1"/>
          <p:nvPr/>
        </p:nvSpPr>
        <p:spPr>
          <a:xfrm>
            <a:off x="5616146" y="2999087"/>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0x01004</a:t>
            </a:r>
          </a:p>
        </p:txBody>
      </p:sp>
      <p:cxnSp>
        <p:nvCxnSpPr>
          <p:cNvPr id="50" name="Straight Arrow Connector 49">
            <a:extLst>
              <a:ext uri="{FF2B5EF4-FFF2-40B4-BE49-F238E27FC236}">
                <a16:creationId xmlns:a16="http://schemas.microsoft.com/office/drawing/2014/main" id="{03FC9324-89FF-7565-ABE1-1B609013EDD0}"/>
              </a:ext>
            </a:extLst>
          </p:cNvPr>
          <p:cNvCxnSpPr>
            <a:cxnSpLocks/>
          </p:cNvCxnSpPr>
          <p:nvPr/>
        </p:nvCxnSpPr>
        <p:spPr>
          <a:xfrm flipV="1">
            <a:off x="4626884" y="3163748"/>
            <a:ext cx="1514391" cy="504280"/>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6408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P spid="34" grpId="0"/>
      <p:bldP spid="4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6597B-5645-4145-B9D9-F53A5B3FCBD9}"/>
              </a:ext>
            </a:extLst>
          </p:cNvPr>
          <p:cNvSpPr>
            <a:spLocks noGrp="1"/>
          </p:cNvSpPr>
          <p:nvPr>
            <p:ph type="title"/>
          </p:nvPr>
        </p:nvSpPr>
        <p:spPr>
          <a:xfrm>
            <a:off x="153777" y="100755"/>
            <a:ext cx="10515600" cy="715294"/>
          </a:xfrm>
        </p:spPr>
        <p:txBody>
          <a:bodyPr/>
          <a:lstStyle/>
          <a:p>
            <a:r>
              <a:rPr lang="en-US" dirty="0" err="1"/>
              <a:t>ldr</a:t>
            </a:r>
            <a:r>
              <a:rPr lang="en-US" dirty="0"/>
              <a:t>/str practice - 2</a:t>
            </a:r>
          </a:p>
        </p:txBody>
      </p:sp>
      <p:sp>
        <p:nvSpPr>
          <p:cNvPr id="6" name="Content Placeholder 5">
            <a:extLst>
              <a:ext uri="{FF2B5EF4-FFF2-40B4-BE49-F238E27FC236}">
                <a16:creationId xmlns:a16="http://schemas.microsoft.com/office/drawing/2014/main" id="{157A3006-70AE-5A41-A839-25DF9E502E2E}"/>
              </a:ext>
            </a:extLst>
          </p:cNvPr>
          <p:cNvSpPr>
            <a:spLocks noGrp="1"/>
          </p:cNvSpPr>
          <p:nvPr>
            <p:ph sz="quarter" idx="17"/>
          </p:nvPr>
        </p:nvSpPr>
        <p:spPr>
          <a:xfrm>
            <a:off x="834984" y="941133"/>
            <a:ext cx="11017048" cy="5676933"/>
          </a:xfrm>
          <a:solidFill>
            <a:schemeClr val="accent4">
              <a:lumMod val="20000"/>
              <a:lumOff val="80000"/>
            </a:schemeClr>
          </a:solidFill>
          <a:ln>
            <a:solidFill>
              <a:srgbClr val="0070C0"/>
            </a:solidFill>
          </a:ln>
        </p:spPr>
        <p:txBody>
          <a:bodyPr/>
          <a:lstStyle/>
          <a:p>
            <a:pPr marL="0" indent="0">
              <a:buNone/>
            </a:pPr>
            <a:r>
              <a:rPr lang="en-US" dirty="0">
                <a:latin typeface="Consolas" panose="020B0609020204030204" pitchFamily="49" charset="0"/>
                <a:cs typeface="Consolas" panose="020B0609020204030204" pitchFamily="49" charset="0"/>
              </a:rPr>
              <a:t>r1 contains the </a:t>
            </a:r>
            <a:r>
              <a:rPr lang="en-US" dirty="0">
                <a:solidFill>
                  <a:srgbClr val="2C895B"/>
                </a:solidFill>
                <a:latin typeface="Consolas" panose="020B0609020204030204" pitchFamily="49" charset="0"/>
                <a:cs typeface="Consolas" panose="020B0609020204030204" pitchFamily="49" charset="0"/>
              </a:rPr>
              <a:t>Address of X (defined as int *X) </a:t>
            </a:r>
            <a:r>
              <a:rPr lang="en-US" dirty="0">
                <a:latin typeface="Consolas" panose="020B0609020204030204" pitchFamily="49" charset="0"/>
                <a:cs typeface="Consolas" panose="020B0609020204030204" pitchFamily="49" charset="0"/>
              </a:rPr>
              <a:t>in memory r1 points at X</a:t>
            </a:r>
          </a:p>
          <a:p>
            <a:pPr marL="0" indent="0">
              <a:buNone/>
            </a:pPr>
            <a:r>
              <a:rPr lang="en-US" dirty="0">
                <a:latin typeface="Consolas" panose="020B0609020204030204" pitchFamily="49" charset="0"/>
                <a:cs typeface="Consolas" panose="020B0609020204030204" pitchFamily="49" charset="0"/>
              </a:rPr>
              <a:t>r2 contains the </a:t>
            </a:r>
            <a:r>
              <a:rPr lang="en-US" dirty="0">
                <a:solidFill>
                  <a:srgbClr val="7030A0"/>
                </a:solidFill>
                <a:latin typeface="Consolas" panose="020B0609020204030204" pitchFamily="49" charset="0"/>
                <a:cs typeface="Consolas" panose="020B0609020204030204" pitchFamily="49" charset="0"/>
              </a:rPr>
              <a:t>Address of Y (defined as int Y) </a:t>
            </a:r>
            <a:r>
              <a:rPr lang="en-US" dirty="0">
                <a:latin typeface="Consolas" panose="020B0609020204030204" pitchFamily="49" charset="0"/>
                <a:cs typeface="Consolas" panose="020B0609020204030204" pitchFamily="49" charset="0"/>
              </a:rPr>
              <a:t>in memory; r2 points at Y</a:t>
            </a:r>
          </a:p>
          <a:p>
            <a:pPr marL="0" indent="0">
              <a:buNone/>
            </a:pPr>
            <a:r>
              <a:rPr lang="en-US" dirty="0">
                <a:latin typeface="Consolas" panose="020B0609020204030204" pitchFamily="49" charset="0"/>
                <a:cs typeface="Consolas" panose="020B0609020204030204" pitchFamily="49" charset="0"/>
              </a:rPr>
              <a:t>write Y = *X;</a:t>
            </a:r>
          </a:p>
          <a:p>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err="1">
                <a:latin typeface="Consolas" panose="020B0609020204030204" pitchFamily="49" charset="0"/>
                <a:cs typeface="Consolas" panose="020B0609020204030204" pitchFamily="49" charset="0"/>
              </a:rPr>
              <a:t>ldr</a:t>
            </a:r>
            <a:r>
              <a:rPr lang="en-US" dirty="0">
                <a:latin typeface="Consolas" panose="020B0609020204030204" pitchFamily="49" charset="0"/>
                <a:cs typeface="Consolas" panose="020B0609020204030204" pitchFamily="49" charset="0"/>
              </a:rPr>
              <a:t>	r3, [r1]  // r3 </a:t>
            </a:r>
            <a:r>
              <a:rPr lang="en-US" sz="2000" dirty="0">
                <a:latin typeface="Consolas" panose="020B0609020204030204" pitchFamily="49" charset="0"/>
                <a:cs typeface="Consolas" panose="020B0609020204030204" pitchFamily="49" charset="0"/>
                <a:sym typeface="Wingdings" panose="05000000000000000000" pitchFamily="2" charset="2"/>
              </a:rPr>
              <a:t> x (read 1)</a:t>
            </a:r>
            <a:endParaRPr lang="en-US" dirty="0">
              <a:latin typeface="Consolas" panose="020B0609020204030204" pitchFamily="49" charset="0"/>
              <a:cs typeface="Consolas" panose="020B0609020204030204" pitchFamily="49" charset="0"/>
            </a:endParaRPr>
          </a:p>
          <a:p>
            <a:pPr marL="0" indent="0">
              <a:buNone/>
            </a:pPr>
            <a:r>
              <a:rPr lang="en-US" dirty="0" err="1">
                <a:latin typeface="Consolas" panose="020B0609020204030204" pitchFamily="49" charset="0"/>
                <a:cs typeface="Consolas" panose="020B0609020204030204" pitchFamily="49" charset="0"/>
              </a:rPr>
              <a:t>ldr</a:t>
            </a:r>
            <a:r>
              <a:rPr lang="en-US" dirty="0">
                <a:latin typeface="Consolas" panose="020B0609020204030204" pitchFamily="49" charset="0"/>
                <a:cs typeface="Consolas" panose="020B0609020204030204" pitchFamily="49" charset="0"/>
              </a:rPr>
              <a:t>	r0, [r3]  // r0 </a:t>
            </a:r>
            <a:r>
              <a:rPr lang="en-US" sz="2000" dirty="0">
                <a:latin typeface="Consolas" panose="020B0609020204030204" pitchFamily="49" charset="0"/>
                <a:cs typeface="Consolas" panose="020B0609020204030204" pitchFamily="49" charset="0"/>
                <a:sym typeface="Wingdings" panose="05000000000000000000" pitchFamily="2" charset="2"/>
              </a:rPr>
              <a:t> *x</a:t>
            </a:r>
            <a:r>
              <a:rPr lang="en-US" sz="2000" dirty="0">
                <a:latin typeface="Consolas" panose="020B0609020204030204" pitchFamily="49" charset="0"/>
                <a:cs typeface="Consolas" panose="020B0609020204030204" pitchFamily="49" charset="0"/>
              </a:rPr>
              <a:t> (read 2)</a:t>
            </a:r>
            <a:endParaRPr lang="en-US" dirty="0">
              <a:latin typeface="Consolas" panose="020B0609020204030204" pitchFamily="49" charset="0"/>
              <a:cs typeface="Consolas" panose="020B0609020204030204" pitchFamily="49" charset="0"/>
            </a:endParaRPr>
          </a:p>
          <a:p>
            <a:pPr marL="0" indent="0">
              <a:buNone/>
            </a:pPr>
            <a:r>
              <a:rPr lang="en-US" dirty="0">
                <a:solidFill>
                  <a:srgbClr val="7030A0"/>
                </a:solidFill>
                <a:latin typeface="Consolas" panose="020B0609020204030204" pitchFamily="49" charset="0"/>
                <a:cs typeface="Consolas" panose="020B0609020204030204" pitchFamily="49" charset="0"/>
              </a:rPr>
              <a:t>str	r0, [r2]  // y </a:t>
            </a:r>
            <a:r>
              <a:rPr lang="en-US" sz="2000" dirty="0">
                <a:solidFill>
                  <a:srgbClr val="7030A0"/>
                </a:solidFill>
                <a:latin typeface="Consolas" panose="020B0609020204030204" pitchFamily="49" charset="0"/>
                <a:cs typeface="Consolas" panose="020B0609020204030204" pitchFamily="49" charset="0"/>
                <a:sym typeface="Wingdings" panose="05000000000000000000" pitchFamily="2" charset="2"/>
              </a:rPr>
              <a:t> *x</a:t>
            </a:r>
            <a:endParaRPr lang="en-US" sz="2000" dirty="0">
              <a:solidFill>
                <a:srgbClr val="7030A0"/>
              </a:solidFill>
              <a:latin typeface="Consolas" panose="020B0609020204030204" pitchFamily="49" charset="0"/>
              <a:cs typeface="Consolas" panose="020B0609020204030204" pitchFamily="49" charset="0"/>
            </a:endParaRPr>
          </a:p>
        </p:txBody>
      </p:sp>
      <p:sp>
        <p:nvSpPr>
          <p:cNvPr id="34" name="TextBox 33">
            <a:extLst>
              <a:ext uri="{FF2B5EF4-FFF2-40B4-BE49-F238E27FC236}">
                <a16:creationId xmlns:a16="http://schemas.microsoft.com/office/drawing/2014/main" id="{E508F927-C13C-394B-9D29-ACA8B54F8C9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37" name="Rectangle 36">
            <a:extLst>
              <a:ext uri="{FF2B5EF4-FFF2-40B4-BE49-F238E27FC236}">
                <a16:creationId xmlns:a16="http://schemas.microsoft.com/office/drawing/2014/main" id="{199EE306-E8B8-AE7F-F7F2-F13A86F91338}"/>
              </a:ext>
            </a:extLst>
          </p:cNvPr>
          <p:cNvSpPr/>
          <p:nvPr/>
        </p:nvSpPr>
        <p:spPr>
          <a:xfrm>
            <a:off x="4535791" y="2672967"/>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y</a:t>
            </a:r>
          </a:p>
          <a:p>
            <a:pPr algn="ctr"/>
            <a:r>
              <a:rPr lang="en-US" b="1" dirty="0">
                <a:solidFill>
                  <a:schemeClr val="tx2"/>
                </a:solidFill>
                <a:latin typeface="Courier New" panose="02070309020205020404" pitchFamily="49" charset="0"/>
                <a:cs typeface="Courier New" panose="02070309020205020404" pitchFamily="49" charset="0"/>
              </a:rPr>
              <a:t>0x0100c</a:t>
            </a:r>
          </a:p>
          <a:p>
            <a:pPr algn="ctr"/>
            <a:endParaRPr lang="en-US" i="1" dirty="0">
              <a:solidFill>
                <a:schemeClr val="tx2"/>
              </a:solidFill>
            </a:endParaRPr>
          </a:p>
        </p:txBody>
      </p:sp>
      <p:sp>
        <p:nvSpPr>
          <p:cNvPr id="38" name="TextBox 37">
            <a:extLst>
              <a:ext uri="{FF2B5EF4-FFF2-40B4-BE49-F238E27FC236}">
                <a16:creationId xmlns:a16="http://schemas.microsoft.com/office/drawing/2014/main" id="{E12B9668-378D-55BC-BE49-414AB1233E62}"/>
              </a:ext>
            </a:extLst>
          </p:cNvPr>
          <p:cNvSpPr txBox="1"/>
          <p:nvPr/>
        </p:nvSpPr>
        <p:spPr>
          <a:xfrm>
            <a:off x="4112112" y="3480334"/>
            <a:ext cx="389850" cy="369332"/>
          </a:xfrm>
          <a:prstGeom prst="rect">
            <a:avLst/>
          </a:prstGeom>
          <a:noFill/>
        </p:spPr>
        <p:txBody>
          <a:bodyPr wrap="none" rtlCol="0">
            <a:spAutoFit/>
          </a:bodyPr>
          <a:lstStyle/>
          <a:p>
            <a:r>
              <a:rPr lang="en-US" dirty="0">
                <a:solidFill>
                  <a:srgbClr val="0070C0"/>
                </a:solidFill>
              </a:rPr>
              <a:t>r1</a:t>
            </a:r>
          </a:p>
        </p:txBody>
      </p:sp>
      <p:sp>
        <p:nvSpPr>
          <p:cNvPr id="39" name="TextBox 38">
            <a:extLst>
              <a:ext uri="{FF2B5EF4-FFF2-40B4-BE49-F238E27FC236}">
                <a16:creationId xmlns:a16="http://schemas.microsoft.com/office/drawing/2014/main" id="{C7059D62-6CFD-A6A8-DAEC-6E391D917CBC}"/>
              </a:ext>
            </a:extLst>
          </p:cNvPr>
          <p:cNvSpPr txBox="1"/>
          <p:nvPr/>
        </p:nvSpPr>
        <p:spPr>
          <a:xfrm>
            <a:off x="4171955" y="2782411"/>
            <a:ext cx="389850" cy="369332"/>
          </a:xfrm>
          <a:prstGeom prst="rect">
            <a:avLst/>
          </a:prstGeom>
          <a:noFill/>
        </p:spPr>
        <p:txBody>
          <a:bodyPr wrap="none" rtlCol="0">
            <a:spAutoFit/>
          </a:bodyPr>
          <a:lstStyle/>
          <a:p>
            <a:r>
              <a:rPr lang="en-US" dirty="0">
                <a:solidFill>
                  <a:srgbClr val="0070C0"/>
                </a:solidFill>
              </a:rPr>
              <a:t>r2</a:t>
            </a:r>
          </a:p>
        </p:txBody>
      </p:sp>
      <p:sp>
        <p:nvSpPr>
          <p:cNvPr id="40" name="TextBox 39">
            <a:extLst>
              <a:ext uri="{FF2B5EF4-FFF2-40B4-BE49-F238E27FC236}">
                <a16:creationId xmlns:a16="http://schemas.microsoft.com/office/drawing/2014/main" id="{9EF2F4A7-E616-7FE0-244C-6A8986722957}"/>
              </a:ext>
            </a:extLst>
          </p:cNvPr>
          <p:cNvSpPr txBox="1"/>
          <p:nvPr/>
        </p:nvSpPr>
        <p:spPr>
          <a:xfrm>
            <a:off x="6960621" y="3620520"/>
            <a:ext cx="1859937" cy="338554"/>
          </a:xfrm>
          <a:prstGeom prst="rect">
            <a:avLst/>
          </a:prstGeom>
          <a:solidFill>
            <a:srgbClr val="2C895B"/>
          </a:solidFill>
          <a:ln w="25400">
            <a:solidFill>
              <a:schemeClr val="accent6"/>
            </a:solidFill>
          </a:ln>
        </p:spPr>
        <p:txBody>
          <a:bodyPr wrap="square" rtlCol="0">
            <a:spAutoFit/>
          </a:bodyPr>
          <a:lstStyle/>
          <a:p>
            <a:pPr algn="ctr"/>
            <a:r>
              <a:rPr lang="en-US" sz="1600" dirty="0">
                <a:solidFill>
                  <a:schemeClr val="bg1"/>
                </a:solidFill>
                <a:latin typeface="Consolas" panose="020B0609020204030204" pitchFamily="49" charset="0"/>
                <a:cs typeface="Consolas" panose="020B0609020204030204" pitchFamily="49" charset="0"/>
              </a:rPr>
              <a:t>X = 0x01010</a:t>
            </a:r>
          </a:p>
        </p:txBody>
      </p:sp>
      <p:cxnSp>
        <p:nvCxnSpPr>
          <p:cNvPr id="41" name="Straight Arrow Connector 40">
            <a:extLst>
              <a:ext uri="{FF2B5EF4-FFF2-40B4-BE49-F238E27FC236}">
                <a16:creationId xmlns:a16="http://schemas.microsoft.com/office/drawing/2014/main" id="{FFA289B5-AEBC-1415-5A4F-D33FEF10F357}"/>
              </a:ext>
            </a:extLst>
          </p:cNvPr>
          <p:cNvCxnSpPr>
            <a:cxnSpLocks/>
          </p:cNvCxnSpPr>
          <p:nvPr/>
        </p:nvCxnSpPr>
        <p:spPr>
          <a:xfrm>
            <a:off x="5981377" y="3779600"/>
            <a:ext cx="95917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FA05CBC7-E9F6-CD46-1F46-3705B963A227}"/>
              </a:ext>
            </a:extLst>
          </p:cNvPr>
          <p:cNvCxnSpPr>
            <a:cxnSpLocks/>
            <a:endCxn id="44" idx="1"/>
          </p:cNvCxnSpPr>
          <p:nvPr/>
        </p:nvCxnSpPr>
        <p:spPr>
          <a:xfrm flipV="1">
            <a:off x="5984981" y="3081911"/>
            <a:ext cx="984779" cy="1029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B97FBA10-FD00-C5DC-A281-6064A873651B}"/>
              </a:ext>
            </a:extLst>
          </p:cNvPr>
          <p:cNvSpPr txBox="1"/>
          <p:nvPr/>
        </p:nvSpPr>
        <p:spPr>
          <a:xfrm>
            <a:off x="6969760" y="3952747"/>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44" name="TextBox 43">
            <a:extLst>
              <a:ext uri="{FF2B5EF4-FFF2-40B4-BE49-F238E27FC236}">
                <a16:creationId xmlns:a16="http://schemas.microsoft.com/office/drawing/2014/main" id="{EBA8C7C4-7A2F-3138-2E42-11B6B1B78406}"/>
              </a:ext>
            </a:extLst>
          </p:cNvPr>
          <p:cNvSpPr txBox="1"/>
          <p:nvPr/>
        </p:nvSpPr>
        <p:spPr>
          <a:xfrm>
            <a:off x="6969760" y="2912634"/>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Y contents</a:t>
            </a:r>
          </a:p>
        </p:txBody>
      </p:sp>
      <p:sp>
        <p:nvSpPr>
          <p:cNvPr id="45" name="TextBox 44">
            <a:extLst>
              <a:ext uri="{FF2B5EF4-FFF2-40B4-BE49-F238E27FC236}">
                <a16:creationId xmlns:a16="http://schemas.microsoft.com/office/drawing/2014/main" id="{DB03F743-48ED-5411-6FB2-4DF5FBA13945}"/>
              </a:ext>
            </a:extLst>
          </p:cNvPr>
          <p:cNvSpPr txBox="1"/>
          <p:nvPr/>
        </p:nvSpPr>
        <p:spPr>
          <a:xfrm>
            <a:off x="6969760" y="3257933"/>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46" name="TextBox 45">
            <a:extLst>
              <a:ext uri="{FF2B5EF4-FFF2-40B4-BE49-F238E27FC236}">
                <a16:creationId xmlns:a16="http://schemas.microsoft.com/office/drawing/2014/main" id="{EFA3454A-95D8-EBE3-8345-F6CEE92FF232}"/>
              </a:ext>
            </a:extLst>
          </p:cNvPr>
          <p:cNvSpPr txBox="1"/>
          <p:nvPr/>
        </p:nvSpPr>
        <p:spPr>
          <a:xfrm>
            <a:off x="8775312" y="3292973"/>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0x01008</a:t>
            </a:r>
          </a:p>
        </p:txBody>
      </p:sp>
      <p:sp>
        <p:nvSpPr>
          <p:cNvPr id="47" name="TextBox 46">
            <a:extLst>
              <a:ext uri="{FF2B5EF4-FFF2-40B4-BE49-F238E27FC236}">
                <a16:creationId xmlns:a16="http://schemas.microsoft.com/office/drawing/2014/main" id="{51D73844-5CBA-D697-8A54-492EDC6361B3}"/>
              </a:ext>
            </a:extLst>
          </p:cNvPr>
          <p:cNvSpPr txBox="1"/>
          <p:nvPr/>
        </p:nvSpPr>
        <p:spPr>
          <a:xfrm>
            <a:off x="8775312" y="2923641"/>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0x0100c</a:t>
            </a:r>
          </a:p>
        </p:txBody>
      </p:sp>
      <p:sp>
        <p:nvSpPr>
          <p:cNvPr id="48" name="TextBox 47">
            <a:extLst>
              <a:ext uri="{FF2B5EF4-FFF2-40B4-BE49-F238E27FC236}">
                <a16:creationId xmlns:a16="http://schemas.microsoft.com/office/drawing/2014/main" id="{8AC1A5A5-0328-3762-0B95-CEC700E60237}"/>
              </a:ext>
            </a:extLst>
          </p:cNvPr>
          <p:cNvSpPr txBox="1"/>
          <p:nvPr/>
        </p:nvSpPr>
        <p:spPr>
          <a:xfrm>
            <a:off x="8788944" y="3631527"/>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0x01004</a:t>
            </a:r>
          </a:p>
        </p:txBody>
      </p:sp>
      <p:sp>
        <p:nvSpPr>
          <p:cNvPr id="49" name="TextBox 48">
            <a:extLst>
              <a:ext uri="{FF2B5EF4-FFF2-40B4-BE49-F238E27FC236}">
                <a16:creationId xmlns:a16="http://schemas.microsoft.com/office/drawing/2014/main" id="{C87BB409-1ABD-DCF0-4379-DED8AA885E23}"/>
              </a:ext>
            </a:extLst>
          </p:cNvPr>
          <p:cNvSpPr txBox="1"/>
          <p:nvPr/>
        </p:nvSpPr>
        <p:spPr>
          <a:xfrm>
            <a:off x="8820559" y="3942714"/>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0x01000</a:t>
            </a:r>
          </a:p>
        </p:txBody>
      </p:sp>
      <p:sp>
        <p:nvSpPr>
          <p:cNvPr id="50" name="Rectangle 49">
            <a:extLst>
              <a:ext uri="{FF2B5EF4-FFF2-40B4-BE49-F238E27FC236}">
                <a16:creationId xmlns:a16="http://schemas.microsoft.com/office/drawing/2014/main" id="{F1979E99-43A4-1FE0-AA8B-F9165DC64800}"/>
              </a:ext>
            </a:extLst>
          </p:cNvPr>
          <p:cNvSpPr/>
          <p:nvPr/>
        </p:nvSpPr>
        <p:spPr>
          <a:xfrm>
            <a:off x="4533577" y="3419623"/>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x</a:t>
            </a:r>
          </a:p>
          <a:p>
            <a:pPr algn="ctr"/>
            <a:r>
              <a:rPr lang="en-US" b="1" dirty="0">
                <a:solidFill>
                  <a:schemeClr val="tx2"/>
                </a:solidFill>
                <a:latin typeface="Courier New" panose="02070309020205020404" pitchFamily="49" charset="0"/>
                <a:cs typeface="Courier New" panose="02070309020205020404" pitchFamily="49" charset="0"/>
              </a:rPr>
              <a:t>0x01004</a:t>
            </a:r>
          </a:p>
          <a:p>
            <a:pPr algn="ctr"/>
            <a:endParaRPr lang="en-US" i="1" dirty="0">
              <a:solidFill>
                <a:schemeClr val="tx2"/>
              </a:solidFill>
            </a:endParaRPr>
          </a:p>
        </p:txBody>
      </p:sp>
      <p:sp>
        <p:nvSpPr>
          <p:cNvPr id="51" name="TextBox 50">
            <a:extLst>
              <a:ext uri="{FF2B5EF4-FFF2-40B4-BE49-F238E27FC236}">
                <a16:creationId xmlns:a16="http://schemas.microsoft.com/office/drawing/2014/main" id="{DA9FA7A7-C9D2-18AB-563B-F805492F2B28}"/>
              </a:ext>
            </a:extLst>
          </p:cNvPr>
          <p:cNvSpPr txBox="1"/>
          <p:nvPr/>
        </p:nvSpPr>
        <p:spPr>
          <a:xfrm>
            <a:off x="6967019" y="2561502"/>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55</a:t>
            </a:r>
          </a:p>
        </p:txBody>
      </p:sp>
      <p:sp>
        <p:nvSpPr>
          <p:cNvPr id="52" name="TextBox 51">
            <a:extLst>
              <a:ext uri="{FF2B5EF4-FFF2-40B4-BE49-F238E27FC236}">
                <a16:creationId xmlns:a16="http://schemas.microsoft.com/office/drawing/2014/main" id="{4649AF6D-7666-3B8B-113A-35343A5C33F5}"/>
              </a:ext>
            </a:extLst>
          </p:cNvPr>
          <p:cNvSpPr txBox="1"/>
          <p:nvPr/>
        </p:nvSpPr>
        <p:spPr>
          <a:xfrm>
            <a:off x="8817818" y="2551469"/>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0x01010</a:t>
            </a:r>
          </a:p>
        </p:txBody>
      </p:sp>
      <p:sp>
        <p:nvSpPr>
          <p:cNvPr id="55" name="TextBox 54">
            <a:extLst>
              <a:ext uri="{FF2B5EF4-FFF2-40B4-BE49-F238E27FC236}">
                <a16:creationId xmlns:a16="http://schemas.microsoft.com/office/drawing/2014/main" id="{36E33CE5-22C2-C930-7332-4E4109EB8AF1}"/>
              </a:ext>
            </a:extLst>
          </p:cNvPr>
          <p:cNvSpPr txBox="1"/>
          <p:nvPr/>
        </p:nvSpPr>
        <p:spPr>
          <a:xfrm>
            <a:off x="6960621" y="2915910"/>
            <a:ext cx="1859937" cy="338554"/>
          </a:xfrm>
          <a:prstGeom prst="rect">
            <a:avLst/>
          </a:prstGeom>
          <a:solidFill>
            <a:schemeClr val="bg1">
              <a:lumMod val="95000"/>
            </a:schemeClr>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55</a:t>
            </a:r>
          </a:p>
        </p:txBody>
      </p:sp>
      <p:sp>
        <p:nvSpPr>
          <p:cNvPr id="56" name="Rectangle 55">
            <a:extLst>
              <a:ext uri="{FF2B5EF4-FFF2-40B4-BE49-F238E27FC236}">
                <a16:creationId xmlns:a16="http://schemas.microsoft.com/office/drawing/2014/main" id="{19946F4F-6EEB-870C-43BB-7F4507F262FF}"/>
              </a:ext>
            </a:extLst>
          </p:cNvPr>
          <p:cNvSpPr/>
          <p:nvPr/>
        </p:nvSpPr>
        <p:spPr>
          <a:xfrm>
            <a:off x="4523935" y="1978364"/>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t>
            </a:r>
          </a:p>
        </p:txBody>
      </p:sp>
      <p:sp>
        <p:nvSpPr>
          <p:cNvPr id="57" name="TextBox 56">
            <a:extLst>
              <a:ext uri="{FF2B5EF4-FFF2-40B4-BE49-F238E27FC236}">
                <a16:creationId xmlns:a16="http://schemas.microsoft.com/office/drawing/2014/main" id="{C9542A5B-9DB2-FAC2-1AE7-B82BEF201F0C}"/>
              </a:ext>
            </a:extLst>
          </p:cNvPr>
          <p:cNvSpPr txBox="1"/>
          <p:nvPr/>
        </p:nvSpPr>
        <p:spPr>
          <a:xfrm>
            <a:off x="4160099" y="2087808"/>
            <a:ext cx="389850" cy="369332"/>
          </a:xfrm>
          <a:prstGeom prst="rect">
            <a:avLst/>
          </a:prstGeom>
          <a:noFill/>
        </p:spPr>
        <p:txBody>
          <a:bodyPr wrap="none" rtlCol="0">
            <a:spAutoFit/>
          </a:bodyPr>
          <a:lstStyle/>
          <a:p>
            <a:r>
              <a:rPr lang="en-US" dirty="0">
                <a:solidFill>
                  <a:srgbClr val="0070C0"/>
                </a:solidFill>
              </a:rPr>
              <a:t>r3</a:t>
            </a:r>
          </a:p>
        </p:txBody>
      </p:sp>
      <p:sp>
        <p:nvSpPr>
          <p:cNvPr id="58" name="Rectangle 57">
            <a:extLst>
              <a:ext uri="{FF2B5EF4-FFF2-40B4-BE49-F238E27FC236}">
                <a16:creationId xmlns:a16="http://schemas.microsoft.com/office/drawing/2014/main" id="{C2B7ADE1-D83A-8641-6532-DCA7948E1B17}"/>
              </a:ext>
            </a:extLst>
          </p:cNvPr>
          <p:cNvSpPr/>
          <p:nvPr/>
        </p:nvSpPr>
        <p:spPr>
          <a:xfrm>
            <a:off x="4539959" y="1976514"/>
            <a:ext cx="1447800" cy="591142"/>
          </a:xfrm>
          <a:prstGeom prst="rect">
            <a:avLst/>
          </a:prstGeom>
          <a:solidFill>
            <a:srgbClr val="2C895B"/>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bg1"/>
                </a:solidFill>
              </a:rPr>
              <a:t>0x01010</a:t>
            </a:r>
          </a:p>
        </p:txBody>
      </p:sp>
      <p:sp>
        <p:nvSpPr>
          <p:cNvPr id="59" name="TextBox 58">
            <a:extLst>
              <a:ext uri="{FF2B5EF4-FFF2-40B4-BE49-F238E27FC236}">
                <a16:creationId xmlns:a16="http://schemas.microsoft.com/office/drawing/2014/main" id="{1C478D42-07A5-A91C-2622-8F6B03225C11}"/>
              </a:ext>
            </a:extLst>
          </p:cNvPr>
          <p:cNvSpPr txBox="1"/>
          <p:nvPr/>
        </p:nvSpPr>
        <p:spPr>
          <a:xfrm>
            <a:off x="4080497" y="4265026"/>
            <a:ext cx="389850" cy="369332"/>
          </a:xfrm>
          <a:prstGeom prst="rect">
            <a:avLst/>
          </a:prstGeom>
          <a:noFill/>
        </p:spPr>
        <p:txBody>
          <a:bodyPr wrap="none" rtlCol="0">
            <a:spAutoFit/>
          </a:bodyPr>
          <a:lstStyle/>
          <a:p>
            <a:r>
              <a:rPr lang="en-US" dirty="0">
                <a:solidFill>
                  <a:srgbClr val="0070C0"/>
                </a:solidFill>
              </a:rPr>
              <a:t>r0</a:t>
            </a:r>
          </a:p>
        </p:txBody>
      </p:sp>
      <p:sp>
        <p:nvSpPr>
          <p:cNvPr id="60" name="Rectangle 59">
            <a:extLst>
              <a:ext uri="{FF2B5EF4-FFF2-40B4-BE49-F238E27FC236}">
                <a16:creationId xmlns:a16="http://schemas.microsoft.com/office/drawing/2014/main" id="{2F195AB7-356D-0FE7-F1AE-3C2498CF3927}"/>
              </a:ext>
            </a:extLst>
          </p:cNvPr>
          <p:cNvSpPr/>
          <p:nvPr/>
        </p:nvSpPr>
        <p:spPr>
          <a:xfrm>
            <a:off x="4501962" y="4204315"/>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t>
            </a:r>
            <a:endParaRPr lang="en-US" b="1" dirty="0">
              <a:solidFill>
                <a:schemeClr val="tx2"/>
              </a:solidFill>
              <a:latin typeface="Courier New" panose="02070309020205020404" pitchFamily="49" charset="0"/>
              <a:cs typeface="Courier New" panose="02070309020205020404" pitchFamily="49" charset="0"/>
            </a:endParaRPr>
          </a:p>
          <a:p>
            <a:pPr algn="ctr"/>
            <a:endParaRPr lang="en-US" i="1" dirty="0">
              <a:solidFill>
                <a:schemeClr val="tx2"/>
              </a:solidFill>
            </a:endParaRPr>
          </a:p>
        </p:txBody>
      </p:sp>
      <p:sp>
        <p:nvSpPr>
          <p:cNvPr id="61" name="Rectangle 60">
            <a:extLst>
              <a:ext uri="{FF2B5EF4-FFF2-40B4-BE49-F238E27FC236}">
                <a16:creationId xmlns:a16="http://schemas.microsoft.com/office/drawing/2014/main" id="{CAF2F2E9-9682-53C9-5BCA-0AC616491EBF}"/>
              </a:ext>
            </a:extLst>
          </p:cNvPr>
          <p:cNvSpPr/>
          <p:nvPr/>
        </p:nvSpPr>
        <p:spPr>
          <a:xfrm>
            <a:off x="4491586" y="4204315"/>
            <a:ext cx="1447800" cy="591142"/>
          </a:xfrm>
          <a:prstGeom prst="rect">
            <a:avLst/>
          </a:prstGeom>
          <a:solidFill>
            <a:schemeClr val="accent5"/>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bg1"/>
                </a:solidFill>
              </a:rPr>
              <a:t>55</a:t>
            </a:r>
          </a:p>
        </p:txBody>
      </p:sp>
      <p:cxnSp>
        <p:nvCxnSpPr>
          <p:cNvPr id="62" name="Straight Arrow Connector 61">
            <a:extLst>
              <a:ext uri="{FF2B5EF4-FFF2-40B4-BE49-F238E27FC236}">
                <a16:creationId xmlns:a16="http://schemas.microsoft.com/office/drawing/2014/main" id="{8F5E96A5-7F9D-17C6-0405-C5DD59A7B262}"/>
              </a:ext>
            </a:extLst>
          </p:cNvPr>
          <p:cNvCxnSpPr>
            <a:cxnSpLocks/>
          </p:cNvCxnSpPr>
          <p:nvPr/>
        </p:nvCxnSpPr>
        <p:spPr>
          <a:xfrm flipH="1" flipV="1">
            <a:off x="6022709" y="2540757"/>
            <a:ext cx="936159" cy="1154834"/>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F6E56D13-3E79-C436-E3A7-AEBEDFEC0FD5}"/>
              </a:ext>
            </a:extLst>
          </p:cNvPr>
          <p:cNvCxnSpPr>
            <a:cxnSpLocks/>
            <a:endCxn id="61" idx="3"/>
          </p:cNvCxnSpPr>
          <p:nvPr/>
        </p:nvCxnSpPr>
        <p:spPr>
          <a:xfrm flipH="1">
            <a:off x="5939386" y="2811334"/>
            <a:ext cx="1070456" cy="1688552"/>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E97F4DDD-BB4D-8189-E660-E425AE517F32}"/>
              </a:ext>
            </a:extLst>
          </p:cNvPr>
          <p:cNvCxnSpPr>
            <a:cxnSpLocks/>
          </p:cNvCxnSpPr>
          <p:nvPr/>
        </p:nvCxnSpPr>
        <p:spPr>
          <a:xfrm flipV="1">
            <a:off x="5934198" y="3118174"/>
            <a:ext cx="1209874" cy="1381712"/>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27461DF-838D-E99D-247D-1C5936F174D4}"/>
              </a:ext>
            </a:extLst>
          </p:cNvPr>
          <p:cNvCxnSpPr>
            <a:cxnSpLocks/>
            <a:endCxn id="51" idx="1"/>
          </p:cNvCxnSpPr>
          <p:nvPr/>
        </p:nvCxnSpPr>
        <p:spPr>
          <a:xfrm>
            <a:off x="6022709" y="2246682"/>
            <a:ext cx="944310" cy="48409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1603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2"/>
                                        </p:tgtEl>
                                        <p:attrNameLst>
                                          <p:attrName>style.visibility</p:attrName>
                                        </p:attrNameLst>
                                      </p:cBhvr>
                                      <p:to>
                                        <p:strVal val="visible"/>
                                      </p:to>
                                    </p:set>
                                  </p:childTnLst>
                                  <p:subTnLst>
                                    <p:set>
                                      <p:cBhvr override="childStyle">
                                        <p:cTn dur="1" fill="hold" display="0" masterRel="nextClick" afterEffect="1"/>
                                        <p:tgtEl>
                                          <p:spTgt spid="62"/>
                                        </p:tgtEl>
                                        <p:attrNameLst>
                                          <p:attrName>style.visibility</p:attrName>
                                        </p:attrNameLst>
                                      </p:cBhvr>
                                      <p:to>
                                        <p:strVal val="hidden"/>
                                      </p:to>
                                    </p:set>
                                  </p:subTnLst>
                                </p:cTn>
                              </p:par>
                              <p:par>
                                <p:cTn id="21" presetID="1" presetClass="entr" presetSubtype="0" fill="hold" grpId="0" nodeType="withEffect">
                                  <p:stCondLst>
                                    <p:cond delay="0"/>
                                  </p:stCondLst>
                                  <p:childTnLst>
                                    <p:set>
                                      <p:cBhvr>
                                        <p:cTn id="22" dur="1" fill="hold">
                                          <p:stCondLst>
                                            <p:cond delay="0"/>
                                          </p:stCondLst>
                                        </p:cTn>
                                        <p:tgtEl>
                                          <p:spTgt spid="5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subTnLst>
                                    <p:set>
                                      <p:cBhvr override="childStyle">
                                        <p:cTn dur="1" fill="hold" display="0" masterRel="nextClick" afterEffect="1"/>
                                        <p:tgtEl>
                                          <p:spTgt spid="63"/>
                                        </p:tgtEl>
                                        <p:attrNameLst>
                                          <p:attrName>style.visibility</p:attrName>
                                        </p:attrNameLst>
                                      </p:cBhvr>
                                      <p:to>
                                        <p:strVal val="hidden"/>
                                      </p:to>
                                    </p:set>
                                  </p:subTnLst>
                                </p:cTn>
                              </p:par>
                              <p:par>
                                <p:cTn id="33" presetID="1" presetClass="entr" presetSubtype="0" fill="hold" grpId="0" nodeType="withEffect">
                                  <p:stCondLst>
                                    <p:cond delay="0"/>
                                  </p:stCondLst>
                                  <p:childTnLst>
                                    <p:set>
                                      <p:cBhvr>
                                        <p:cTn id="34" dur="1" fill="hold">
                                          <p:stCondLst>
                                            <p:cond delay="0"/>
                                          </p:stCondLst>
                                        </p:cTn>
                                        <p:tgtEl>
                                          <p:spTgt spid="6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4"/>
                                        </p:tgtEl>
                                        <p:attrNameLst>
                                          <p:attrName>style.visibility</p:attrName>
                                        </p:attrNameLst>
                                      </p:cBhvr>
                                      <p:to>
                                        <p:strVal val="visible"/>
                                      </p:to>
                                    </p:set>
                                  </p:childTnLst>
                                  <p:subTnLst>
                                    <p:set>
                                      <p:cBhvr override="childStyle">
                                        <p:cTn dur="1" fill="hold" display="0" masterRel="nextClick" afterEffect="1"/>
                                        <p:tgtEl>
                                          <p:spTgt spid="64"/>
                                        </p:tgtEl>
                                        <p:attrNameLst>
                                          <p:attrName>style.visibility</p:attrName>
                                        </p:attrNameLst>
                                      </p:cBhvr>
                                      <p:to>
                                        <p:strVal val="hidden"/>
                                      </p:to>
                                    </p:set>
                                  </p:subTnLst>
                                </p:cTn>
                              </p:par>
                              <p:par>
                                <p:cTn id="41" presetID="1" presetClass="entr" presetSubtype="0" fill="hold" grpId="0" nodeType="withEffect">
                                  <p:stCondLst>
                                    <p:cond delay="0"/>
                                  </p:stCondLst>
                                  <p:childTnLst>
                                    <p:set>
                                      <p:cBhvr>
                                        <p:cTn id="42" dur="1" fill="hold">
                                          <p:stCondLst>
                                            <p:cond delay="0"/>
                                          </p:stCondLst>
                                        </p:cTn>
                                        <p:tgtEl>
                                          <p:spTgt spid="5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nimBg="1"/>
      <p:bldP spid="34" grpId="0"/>
      <p:bldP spid="55" grpId="0" animBg="1"/>
      <p:bldP spid="58" grpId="0" animBg="1"/>
      <p:bldP spid="6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0" y="210208"/>
            <a:ext cx="9799455" cy="436880"/>
          </a:xfrm>
        </p:spPr>
        <p:txBody>
          <a:bodyPr/>
          <a:lstStyle/>
          <a:p>
            <a:r>
              <a:rPr lang="en-US" dirty="0"/>
              <a:t>using </a:t>
            </a:r>
            <a:r>
              <a:rPr lang="en-US" dirty="0" err="1"/>
              <a:t>ldr</a:t>
            </a:r>
            <a:r>
              <a:rPr lang="en-US" dirty="0"/>
              <a:t>/str: array copy</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418974" y="827638"/>
            <a:ext cx="5731195" cy="4940618"/>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000000"/>
                </a:solidFill>
                <a:effectLst/>
                <a:latin typeface="Menlo" panose="020B0609030804020204" pitchFamily="49" charset="0"/>
              </a:rPr>
              <a:t>#include &lt;</a:t>
            </a:r>
            <a:r>
              <a:rPr lang="en-US" dirty="0" err="1">
                <a:solidFill>
                  <a:srgbClr val="000000"/>
                </a:solidFill>
                <a:effectLst/>
                <a:latin typeface="Menlo" panose="020B0609030804020204" pitchFamily="49" charset="0"/>
              </a:rPr>
              <a:t>stdio.h</a:t>
            </a:r>
            <a:r>
              <a:rPr lang="en-US" dirty="0">
                <a:solidFill>
                  <a:srgbClr val="000000"/>
                </a:solidFill>
                <a:effectLst/>
                <a:latin typeface="Menlo" panose="020B0609030804020204" pitchFamily="49" charset="0"/>
              </a:rPr>
              <a:t>&gt;</a:t>
            </a:r>
          </a:p>
          <a:p>
            <a:r>
              <a:rPr lang="en-US" dirty="0">
                <a:solidFill>
                  <a:srgbClr val="000000"/>
                </a:solidFill>
                <a:effectLst/>
                <a:latin typeface="Menlo" panose="020B0609030804020204" pitchFamily="49" charset="0"/>
              </a:rPr>
              <a:t>#include &lt;</a:t>
            </a:r>
            <a:r>
              <a:rPr lang="en-US" dirty="0" err="1">
                <a:solidFill>
                  <a:srgbClr val="000000"/>
                </a:solidFill>
                <a:effectLst/>
                <a:latin typeface="Menlo" panose="020B0609030804020204" pitchFamily="49" charset="0"/>
              </a:rPr>
              <a:t>stdlib.h</a:t>
            </a:r>
            <a:r>
              <a:rPr lang="en-US" dirty="0">
                <a:solidFill>
                  <a:srgbClr val="000000"/>
                </a:solidFill>
                <a:effectLst/>
                <a:latin typeface="Menlo" panose="020B0609030804020204" pitchFamily="49" charset="0"/>
              </a:rPr>
              <a:t>&gt;</a:t>
            </a:r>
          </a:p>
          <a:p>
            <a:r>
              <a:rPr lang="en-US" dirty="0">
                <a:solidFill>
                  <a:srgbClr val="000000"/>
                </a:solidFill>
                <a:effectLst/>
                <a:latin typeface="Menlo" panose="020B0609030804020204" pitchFamily="49" charset="0"/>
              </a:rPr>
              <a:t>#define SZ 6</a:t>
            </a:r>
          </a:p>
          <a:p>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void </a:t>
            </a:r>
            <a:r>
              <a:rPr lang="en-US" dirty="0" err="1">
                <a:solidFill>
                  <a:srgbClr val="000000"/>
                </a:solidFill>
                <a:effectLst/>
                <a:latin typeface="Menlo" panose="020B0609030804020204" pitchFamily="49" charset="0"/>
              </a:rPr>
              <a:t>icpy</a:t>
            </a:r>
            <a:r>
              <a:rPr lang="en-US" dirty="0">
                <a:solidFill>
                  <a:srgbClr val="000000"/>
                </a:solidFill>
                <a:effectLst/>
                <a:latin typeface="Menlo" panose="020B0609030804020204" pitchFamily="49" charset="0"/>
              </a:rPr>
              <a:t>(int *, int *, int);</a:t>
            </a:r>
          </a:p>
          <a:p>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int main(void)</a:t>
            </a:r>
          </a:p>
          <a:p>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int  </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[SZ] = {1, 2, 3, 4, 5, 6};</a:t>
            </a:r>
          </a:p>
          <a:p>
            <a:r>
              <a:rPr lang="en-US" dirty="0">
                <a:solidFill>
                  <a:srgbClr val="000000"/>
                </a:solidFill>
                <a:effectLst/>
                <a:latin typeface="Menlo" panose="020B0609030804020204" pitchFamily="49" charset="0"/>
              </a:rPr>
              <a:t>    int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[SZ];</a:t>
            </a:r>
            <a:br>
              <a:rPr lang="en-US" dirty="0">
                <a:solidFill>
                  <a:srgbClr val="000000"/>
                </a:solidFill>
                <a:effectLst/>
                <a:latin typeface="Menlo" panose="020B0609030804020204" pitchFamily="49" charset="0"/>
              </a:rPr>
            </a:br>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icpy</a:t>
            </a:r>
            <a:r>
              <a:rPr lang="en-US" dirty="0">
                <a:solidFill>
                  <a:srgbClr val="000000"/>
                </a:solidFill>
                <a:effectLst/>
                <a:latin typeface="Menlo" panose="020B0609030804020204" pitchFamily="49" charset="0"/>
              </a:rPr>
              <a:t>(</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 SZ);</a:t>
            </a:r>
          </a:p>
          <a:p>
            <a:r>
              <a:rPr lang="en-US" dirty="0">
                <a:solidFill>
                  <a:srgbClr val="000000"/>
                </a:solidFill>
                <a:effectLst/>
                <a:latin typeface="Menlo" panose="020B0609030804020204" pitchFamily="49" charset="0"/>
              </a:rPr>
              <a:t>    for (int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 = 0;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 &lt; SZ;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printf</a:t>
            </a:r>
            <a:r>
              <a:rPr lang="en-US" dirty="0">
                <a:solidFill>
                  <a:srgbClr val="000000"/>
                </a:solidFill>
                <a:effectLst/>
                <a:latin typeface="Menlo" panose="020B0609030804020204" pitchFamily="49" charset="0"/>
              </a:rPr>
              <a:t>("%d\n",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 +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a:t>
            </a:r>
          </a:p>
          <a:p>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    return EXIT_SUCCESS;</a:t>
            </a:r>
          </a:p>
          <a:p>
            <a:r>
              <a:rPr lang="en-US" dirty="0">
                <a:solidFill>
                  <a:srgbClr val="000000"/>
                </a:solidFill>
                <a:effectLst/>
                <a:latin typeface="Menlo" panose="020B0609030804020204" pitchFamily="49" charset="0"/>
              </a:rPr>
              <a:t>}</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 name="Rounded Rectangle 1">
            <a:extLst>
              <a:ext uri="{FF2B5EF4-FFF2-40B4-BE49-F238E27FC236}">
                <a16:creationId xmlns:a16="http://schemas.microsoft.com/office/drawing/2014/main" id="{FBEC35A7-5AA9-9920-5857-0B1A2EA61BC5}"/>
              </a:ext>
            </a:extLst>
          </p:cNvPr>
          <p:cNvSpPr/>
          <p:nvPr/>
        </p:nvSpPr>
        <p:spPr bwMode="auto">
          <a:xfrm>
            <a:off x="6168289" y="1715492"/>
            <a:ext cx="5604737" cy="2090261"/>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000000"/>
                </a:solidFill>
                <a:effectLst/>
                <a:latin typeface="Menlo" panose="020B0609030804020204" pitchFamily="49" charset="0"/>
              </a:rPr>
              <a:t>void </a:t>
            </a:r>
            <a:r>
              <a:rPr lang="en-US" dirty="0" err="1">
                <a:solidFill>
                  <a:srgbClr val="000000"/>
                </a:solidFill>
                <a:effectLst/>
                <a:latin typeface="Menlo" panose="020B0609030804020204" pitchFamily="49" charset="0"/>
              </a:rPr>
              <a:t>icpy</a:t>
            </a:r>
            <a:r>
              <a:rPr lang="en-US" dirty="0">
                <a:solidFill>
                  <a:srgbClr val="000000"/>
                </a:solidFill>
                <a:effectLst/>
                <a:latin typeface="Menlo" panose="020B0609030804020204" pitchFamily="49" charset="0"/>
              </a:rPr>
              <a:t>(int *</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 int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 int </a:t>
            </a:r>
            <a:r>
              <a:rPr lang="en-US" dirty="0" err="1">
                <a:solidFill>
                  <a:srgbClr val="000000"/>
                </a:solidFill>
                <a:effectLst/>
                <a:latin typeface="Menlo" panose="020B0609030804020204" pitchFamily="49" charset="0"/>
              </a:rPr>
              <a:t>cnt</a:t>
            </a:r>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for (int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 = 0;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 &lt; </a:t>
            </a:r>
            <a:r>
              <a:rPr lang="en-US" dirty="0" err="1">
                <a:solidFill>
                  <a:srgbClr val="000000"/>
                </a:solidFill>
                <a:effectLst/>
                <a:latin typeface="Menlo" panose="020B0609030804020204" pitchFamily="49" charset="0"/>
              </a:rPr>
              <a:t>cnt</a:t>
            </a:r>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 = *</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a:t>
            </a:r>
          </a:p>
          <a:p>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    return;</a:t>
            </a:r>
          </a:p>
          <a:p>
            <a:r>
              <a:rPr lang="en-US" dirty="0">
                <a:solidFill>
                  <a:srgbClr val="000000"/>
                </a:solidFill>
                <a:effectLst/>
                <a:latin typeface="Menlo" panose="020B0609030804020204" pitchFamily="49" charset="0"/>
              </a:rPr>
              <a:t>}</a:t>
            </a:r>
          </a:p>
        </p:txBody>
      </p:sp>
    </p:spTree>
    <p:extLst>
      <p:ext uri="{BB962C8B-B14F-4D97-AF65-F5344CB8AC3E}">
        <p14:creationId xmlns:p14="http://schemas.microsoft.com/office/powerpoint/2010/main" val="1059140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a:extLst>
              <a:ext uri="{FF2B5EF4-FFF2-40B4-BE49-F238E27FC236}">
                <a16:creationId xmlns:a16="http://schemas.microsoft.com/office/drawing/2014/main" id="{5AFE72B2-4B7F-F997-0163-B17FDAC21425}"/>
              </a:ext>
            </a:extLst>
          </p:cNvPr>
          <p:cNvSpPr/>
          <p:nvPr/>
        </p:nvSpPr>
        <p:spPr bwMode="auto">
          <a:xfrm>
            <a:off x="5705441" y="1132946"/>
            <a:ext cx="6222337" cy="4148852"/>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r2, 0</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ble</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Ldone</a:t>
            </a:r>
            <a:r>
              <a:rPr lang="en-US" sz="1600" dirty="0">
                <a:solidFill>
                  <a:srgbClr val="000000"/>
                </a:solidFill>
                <a:effectLst/>
                <a:latin typeface="Menlo" panose="020B0609030804020204" pitchFamily="49" charset="0"/>
              </a:rPr>
              <a:t>     </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FF0000"/>
                </a:solidFill>
                <a:effectLst/>
                <a:latin typeface="Menlo" panose="020B0609030804020204" pitchFamily="49" charset="0"/>
              </a:rPr>
              <a:t>lsl</a:t>
            </a:r>
            <a:r>
              <a:rPr lang="en-US" sz="1600" dirty="0">
                <a:solidFill>
                  <a:srgbClr val="000000"/>
                </a:solidFill>
                <a:effectLst/>
                <a:latin typeface="Menlo" panose="020B0609030804020204" pitchFamily="49" charset="0"/>
              </a:rPr>
              <a:t>     r2, r2, </a:t>
            </a:r>
            <a:r>
              <a:rPr lang="en-US" sz="1600" dirty="0">
                <a:solidFill>
                  <a:srgbClr val="00B050"/>
                </a:solidFill>
                <a:effectLst/>
                <a:latin typeface="Menlo" panose="020B0609030804020204" pitchFamily="49" charset="0"/>
              </a:rPr>
              <a:t>2</a:t>
            </a:r>
            <a:r>
              <a:rPr lang="en-US" sz="1600" dirty="0">
                <a:solidFill>
                  <a:srgbClr val="000000"/>
                </a:solidFill>
                <a:effectLst/>
                <a:latin typeface="Menlo" panose="020B0609030804020204" pitchFamily="49" charset="0"/>
              </a:rPr>
              <a:t>  //convert </a:t>
            </a:r>
            <a:r>
              <a:rPr lang="en-US" sz="1600" dirty="0" err="1">
                <a:solidFill>
                  <a:srgbClr val="000000"/>
                </a:solidFill>
                <a:effectLst/>
                <a:latin typeface="Menlo" panose="020B0609030804020204" pitchFamily="49" charset="0"/>
              </a:rPr>
              <a:t>cnt</a:t>
            </a:r>
            <a:r>
              <a:rPr lang="en-US" sz="1600" dirty="0">
                <a:solidFill>
                  <a:srgbClr val="000000"/>
                </a:solidFill>
                <a:effectLst/>
                <a:latin typeface="Menlo" panose="020B0609030804020204" pitchFamily="49" charset="0"/>
              </a:rPr>
              <a:t> to int size</a:t>
            </a:r>
          </a:p>
          <a:p>
            <a:r>
              <a:rPr lang="en-US" sz="1600" dirty="0">
                <a:solidFill>
                  <a:srgbClr val="000000"/>
                </a:solidFill>
                <a:effectLst/>
                <a:latin typeface="Menlo" panose="020B0609030804020204" pitchFamily="49" charset="0"/>
              </a:rPr>
              <a:t>    add     r3, r0, r2 // loop term pointer</a:t>
            </a: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Ldo</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ldr</a:t>
            </a:r>
            <a:r>
              <a:rPr lang="en-US" sz="1600" dirty="0">
                <a:solidFill>
                  <a:srgbClr val="000000"/>
                </a:solidFill>
                <a:effectLst/>
                <a:latin typeface="Menlo" panose="020B0609030804020204" pitchFamily="49" charset="0"/>
              </a:rPr>
              <a:t>     r4, [r0]   // load from </a:t>
            </a:r>
            <a:r>
              <a:rPr lang="en-US" sz="1600" dirty="0" err="1">
                <a:solidFill>
                  <a:srgbClr val="000000"/>
                </a:solidFill>
                <a:effectLst/>
                <a:latin typeface="Menlo" panose="020B0609030804020204" pitchFamily="49" charset="0"/>
              </a:rPr>
              <a:t>src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str     r4, [r1]   // store to </a:t>
            </a:r>
            <a:r>
              <a:rPr lang="en-US" sz="1600" dirty="0" err="1">
                <a:solidFill>
                  <a:srgbClr val="000000"/>
                </a:solidFill>
                <a:effectLst/>
                <a:latin typeface="Menlo" panose="020B0609030804020204" pitchFamily="49" charset="0"/>
              </a:rPr>
              <a:t>dest</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add     r0, r0, 4  // </a:t>
            </a:r>
            <a:r>
              <a:rPr lang="en-US" sz="1600" dirty="0" err="1">
                <a:solidFill>
                  <a:srgbClr val="000000"/>
                </a:solidFill>
                <a:effectLst/>
                <a:latin typeface="Menlo" panose="020B0609030804020204" pitchFamily="49" charset="0"/>
              </a:rPr>
              <a:t>src</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r1, r1, 4  // </a:t>
            </a:r>
            <a:r>
              <a:rPr lang="en-US" sz="1600" dirty="0" err="1">
                <a:solidFill>
                  <a:srgbClr val="000000"/>
                </a:solidFill>
                <a:effectLst/>
                <a:latin typeface="Menlo" panose="020B0609030804020204" pitchFamily="49" charset="0"/>
              </a:rPr>
              <a:t>dst</a:t>
            </a:r>
            <a:r>
              <a:rPr lang="en-US" sz="1600" dirty="0">
                <a:solidFill>
                  <a:srgbClr val="000000"/>
                </a:solidFill>
                <a:effectLst/>
                <a:latin typeface="Menlo" panose="020B0609030804020204" pitchFamily="49" charset="0"/>
              </a:rPr>
              <a:t>++</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r0, r3     // </a:t>
            </a:r>
            <a:r>
              <a:rPr lang="en-US" sz="1600" dirty="0" err="1">
                <a:solidFill>
                  <a:srgbClr val="000000"/>
                </a:solidFill>
                <a:effectLst/>
                <a:latin typeface="Menlo" panose="020B0609030804020204" pitchFamily="49" charset="0"/>
              </a:rPr>
              <a:t>src</a:t>
            </a:r>
            <a:r>
              <a:rPr lang="en-US" sz="1600" dirty="0">
                <a:solidFill>
                  <a:srgbClr val="000000"/>
                </a:solidFill>
                <a:effectLst/>
                <a:latin typeface="Menlo" panose="020B0609030804020204" pitchFamily="49" charset="0"/>
              </a:rPr>
              <a:t> &lt; term pointer?</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latin typeface="Menlo" panose="020B0609030804020204" pitchFamily="49" charset="0"/>
              </a:rPr>
              <a:t>.</a:t>
            </a:r>
            <a:r>
              <a:rPr lang="en-US" sz="1600" dirty="0" err="1">
                <a:solidFill>
                  <a:srgbClr val="000000"/>
                </a:solidFill>
                <a:latin typeface="Menlo" panose="020B0609030804020204" pitchFamily="49" charset="0"/>
              </a:rPr>
              <a:t>Ldone</a:t>
            </a:r>
            <a:r>
              <a:rPr lang="en-US" sz="1600" dirty="0">
                <a:solidFill>
                  <a:srgbClr val="000000"/>
                </a:solidFill>
                <a:latin typeface="Menlo" panose="020B0609030804020204" pitchFamily="49" charset="0"/>
              </a:rPr>
              <a:t>:</a:t>
            </a:r>
            <a:r>
              <a:rPr lang="en-US" sz="1600" dirty="0">
                <a:solidFill>
                  <a:srgbClr val="000000"/>
                </a:solidFill>
                <a:effectLst/>
                <a:latin typeface="Menlo" panose="020B0609030804020204" pitchFamily="49" charset="0"/>
              </a:rPr>
              <a:t>    </a:t>
            </a:r>
          </a:p>
        </p:txBody>
      </p:sp>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0" y="-75579"/>
            <a:ext cx="6792686" cy="715294"/>
          </a:xfrm>
        </p:spPr>
        <p:txBody>
          <a:bodyPr/>
          <a:lstStyle/>
          <a:p>
            <a:r>
              <a:rPr lang="en-US" dirty="0"/>
              <a:t>Base Register version</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773978" y="629102"/>
            <a:ext cx="4548793" cy="6117729"/>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.arch armv6</a:t>
            </a:r>
          </a:p>
          <a:p>
            <a:r>
              <a:rPr lang="en-US" sz="1600" dirty="0">
                <a:solidFill>
                  <a:srgbClr val="000000"/>
                </a:solidFill>
                <a:effectLst/>
                <a:latin typeface="Menlo" panose="020B0609030804020204" pitchFamily="49" charset="0"/>
              </a:rPr>
              <a:t>    .arm</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fpu</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vfp</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.syntax unified</a:t>
            </a:r>
          </a:p>
          <a:p>
            <a:r>
              <a:rPr lang="en-US" sz="1600" dirty="0">
                <a:solidFill>
                  <a:srgbClr val="000000"/>
                </a:solidFill>
                <a:effectLst/>
                <a:latin typeface="Menlo" panose="020B0609030804020204" pitchFamily="49" charset="0"/>
              </a:rPr>
              <a:t>    .text     </a:t>
            </a:r>
          </a:p>
          <a:p>
            <a:r>
              <a:rPr lang="en-US" sz="1600" dirty="0">
                <a:solidFill>
                  <a:srgbClr val="000000"/>
                </a:solidFill>
                <a:effectLst/>
                <a:latin typeface="Menlo" panose="020B0609030804020204" pitchFamily="49" charset="0"/>
              </a:rPr>
              <a:t>    .global </a:t>
            </a:r>
            <a:r>
              <a:rPr lang="en-US" sz="1600" dirty="0" err="1">
                <a:solidFill>
                  <a:srgbClr val="000000"/>
                </a:solidFill>
                <a:effectLst/>
                <a:latin typeface="Menlo" panose="020B0609030804020204" pitchFamily="49" charset="0"/>
              </a:rPr>
              <a:t>icpy</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.type   </a:t>
            </a:r>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 %function</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equ</a:t>
            </a:r>
            <a:r>
              <a:rPr lang="en-US" sz="1600" dirty="0">
                <a:solidFill>
                  <a:srgbClr val="000000"/>
                </a:solidFill>
                <a:effectLst/>
                <a:latin typeface="Menlo" panose="020B0609030804020204" pitchFamily="49" charset="0"/>
              </a:rPr>
              <a:t>    FP_OFF, 12</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r0 contains int *</a:t>
            </a:r>
            <a:r>
              <a:rPr lang="en-US" sz="1600" dirty="0" err="1">
                <a:solidFill>
                  <a:srgbClr val="000000"/>
                </a:solidFill>
                <a:effectLst/>
                <a:latin typeface="Menlo" panose="020B0609030804020204" pitchFamily="49" charset="0"/>
              </a:rPr>
              <a:t>src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r1 contains int *</a:t>
            </a:r>
            <a:r>
              <a:rPr lang="en-US" sz="1600" dirty="0" err="1">
                <a:solidFill>
                  <a:srgbClr val="000000"/>
                </a:solidFill>
                <a:effectLst/>
                <a:latin typeface="Menlo" panose="020B0609030804020204" pitchFamily="49" charset="0"/>
              </a:rPr>
              <a:t>dst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r2 contains int </a:t>
            </a:r>
            <a:r>
              <a:rPr lang="en-US" sz="1600" dirty="0" err="1">
                <a:solidFill>
                  <a:srgbClr val="000000"/>
                </a:solidFill>
                <a:effectLst/>
                <a:latin typeface="Menlo" panose="020B0609030804020204" pitchFamily="49" charset="0"/>
              </a:rPr>
              <a:t>cnt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r3 use as loop term pointer</a:t>
            </a:r>
          </a:p>
          <a:p>
            <a:r>
              <a:rPr lang="en-US" sz="1600" dirty="0">
                <a:solidFill>
                  <a:srgbClr val="000000"/>
                </a:solidFill>
                <a:effectLst/>
                <a:latin typeface="Menlo" panose="020B0609030804020204" pitchFamily="49" charset="0"/>
              </a:rPr>
              <a:t>    // r4 use as temp</a:t>
            </a:r>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push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FP_OFF</a:t>
            </a:r>
          </a:p>
          <a:p>
            <a:r>
              <a:rPr lang="en-US" sz="1600" dirty="0">
                <a:solidFill>
                  <a:srgbClr val="FF0000"/>
                </a:solidFill>
                <a:latin typeface="Menlo" panose="020B0609030804020204" pitchFamily="49" charset="0"/>
              </a:rPr>
              <a:t>// see right -&gt;</a:t>
            </a:r>
            <a:endParaRPr lang="en-US" sz="1600" dirty="0">
              <a:solidFill>
                <a:srgbClr val="FF0000"/>
              </a:solidFill>
              <a:effectLst/>
              <a:latin typeface="Menlo" panose="020B0609030804020204" pitchFamily="49" charset="0"/>
            </a:endParaRPr>
          </a:p>
          <a:p>
            <a:r>
              <a:rPr lang="en-US" sz="1600" dirty="0">
                <a:solidFill>
                  <a:srgbClr val="000000"/>
                </a:solidFill>
                <a:effectLst/>
                <a:latin typeface="Menlo" panose="020B0609030804020204" pitchFamily="49" charset="0"/>
              </a:rPr>
              <a:t>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FP_OFF</a:t>
            </a:r>
          </a:p>
          <a:p>
            <a:r>
              <a:rPr lang="en-US" sz="1600" dirty="0">
                <a:solidFill>
                  <a:srgbClr val="000000"/>
                </a:solidFill>
                <a:effectLst/>
                <a:latin typeface="Menlo" panose="020B0609030804020204" pitchFamily="49" charset="0"/>
              </a:rPr>
              <a:t>    pop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.size </a:t>
            </a:r>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 (. - </a:t>
            </a:r>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.end</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3" name="U-Turn Arrow 12">
            <a:extLst>
              <a:ext uri="{FF2B5EF4-FFF2-40B4-BE49-F238E27FC236}">
                <a16:creationId xmlns:a16="http://schemas.microsoft.com/office/drawing/2014/main" id="{4C3A8027-2CA0-EBA8-0EFC-C25B31B7E1C0}"/>
              </a:ext>
            </a:extLst>
          </p:cNvPr>
          <p:cNvSpPr/>
          <p:nvPr/>
        </p:nvSpPr>
        <p:spPr>
          <a:xfrm rot="16200000">
            <a:off x="4779025" y="3154546"/>
            <a:ext cx="2092331" cy="743363"/>
          </a:xfrm>
          <a:prstGeom prst="uturnArrow">
            <a:avLst>
              <a:gd name="adj1" fmla="val 4237"/>
              <a:gd name="adj2" fmla="val 10700"/>
              <a:gd name="adj3" fmla="val 25000"/>
              <a:gd name="adj4" fmla="val 43750"/>
              <a:gd name="adj5" fmla="val 583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4" name="TextBox 3">
            <a:extLst>
              <a:ext uri="{FF2B5EF4-FFF2-40B4-BE49-F238E27FC236}">
                <a16:creationId xmlns:a16="http://schemas.microsoft.com/office/drawing/2014/main" id="{0E10E1F7-D155-9219-0320-B1611B373DC0}"/>
              </a:ext>
            </a:extLst>
          </p:cNvPr>
          <p:cNvSpPr txBox="1"/>
          <p:nvPr/>
        </p:nvSpPr>
        <p:spPr>
          <a:xfrm>
            <a:off x="8726230" y="4572394"/>
            <a:ext cx="1274708" cy="369332"/>
          </a:xfrm>
          <a:prstGeom prst="rect">
            <a:avLst/>
          </a:prstGeom>
          <a:solidFill>
            <a:schemeClr val="accent4">
              <a:lumMod val="20000"/>
              <a:lumOff val="80000"/>
            </a:schemeClr>
          </a:solidFill>
          <a:ln>
            <a:solidFill>
              <a:srgbClr val="0070C0"/>
            </a:solidFill>
          </a:ln>
        </p:spPr>
        <p:txBody>
          <a:bodyPr wrap="none" rtlCol="0">
            <a:spAutoFit/>
          </a:bodyPr>
          <a:lstStyle/>
          <a:p>
            <a:r>
              <a:rPr lang="en-US" dirty="0"/>
              <a:t>loop guard</a:t>
            </a:r>
          </a:p>
        </p:txBody>
      </p:sp>
      <p:sp>
        <p:nvSpPr>
          <p:cNvPr id="2" name="TextBox 1">
            <a:extLst>
              <a:ext uri="{FF2B5EF4-FFF2-40B4-BE49-F238E27FC236}">
                <a16:creationId xmlns:a16="http://schemas.microsoft.com/office/drawing/2014/main" id="{D79F11DE-C2F2-8FAB-972C-744D3FEACA6E}"/>
              </a:ext>
            </a:extLst>
          </p:cNvPr>
          <p:cNvSpPr txBox="1"/>
          <p:nvPr/>
        </p:nvSpPr>
        <p:spPr>
          <a:xfrm>
            <a:off x="8328685" y="1273094"/>
            <a:ext cx="1672253" cy="369332"/>
          </a:xfrm>
          <a:prstGeom prst="rect">
            <a:avLst/>
          </a:prstGeom>
          <a:solidFill>
            <a:schemeClr val="accent4">
              <a:lumMod val="20000"/>
              <a:lumOff val="80000"/>
            </a:schemeClr>
          </a:solidFill>
          <a:ln>
            <a:solidFill>
              <a:srgbClr val="0070C0"/>
            </a:solidFill>
          </a:ln>
        </p:spPr>
        <p:txBody>
          <a:bodyPr wrap="none" rtlCol="0">
            <a:spAutoFit/>
          </a:bodyPr>
          <a:lstStyle/>
          <a:p>
            <a:r>
              <a:rPr lang="en-US" dirty="0"/>
              <a:t>pre loop guard</a:t>
            </a:r>
          </a:p>
        </p:txBody>
      </p:sp>
    </p:spTree>
    <p:extLst>
      <p:ext uri="{BB962C8B-B14F-4D97-AF65-F5344CB8AC3E}">
        <p14:creationId xmlns:p14="http://schemas.microsoft.com/office/powerpoint/2010/main" val="1910257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19FE6AB-E81E-B444-B591-D0FED0BF917C}"/>
              </a:ext>
            </a:extLst>
          </p:cNvPr>
          <p:cNvSpPr/>
          <p:nvPr/>
        </p:nvSpPr>
        <p:spPr>
          <a:xfrm>
            <a:off x="544148" y="687203"/>
            <a:ext cx="10952912" cy="304278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DB6B42E9-51EC-5946-974B-01878683417D}"/>
              </a:ext>
            </a:extLst>
          </p:cNvPr>
          <p:cNvSpPr>
            <a:spLocks noGrp="1"/>
          </p:cNvSpPr>
          <p:nvPr>
            <p:ph type="title"/>
          </p:nvPr>
        </p:nvSpPr>
        <p:spPr>
          <a:xfrm>
            <a:off x="511817" y="16798"/>
            <a:ext cx="11521966" cy="593499"/>
          </a:xfrm>
        </p:spPr>
        <p:txBody>
          <a:bodyPr/>
          <a:lstStyle/>
          <a:p>
            <a:r>
              <a:rPr lang="en-US" dirty="0"/>
              <a:t>Load/Store: Register Base Addressing + Register Offset</a:t>
            </a:r>
          </a:p>
        </p:txBody>
      </p:sp>
      <p:sp>
        <p:nvSpPr>
          <p:cNvPr id="6" name="Rectangle 5">
            <a:extLst>
              <a:ext uri="{FF2B5EF4-FFF2-40B4-BE49-F238E27FC236}">
                <a16:creationId xmlns:a16="http://schemas.microsoft.com/office/drawing/2014/main" id="{0F3948C1-6E57-4545-A59D-E0C27906CCA4}"/>
              </a:ext>
            </a:extLst>
          </p:cNvPr>
          <p:cNvSpPr/>
          <p:nvPr/>
        </p:nvSpPr>
        <p:spPr>
          <a:xfrm>
            <a:off x="4299138" y="934948"/>
            <a:ext cx="3146001" cy="675095"/>
          </a:xfrm>
          <a:prstGeom prst="rect">
            <a:avLst/>
          </a:prstGeom>
          <a:solidFill>
            <a:schemeClr val="accent1">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32-bit memory</a:t>
            </a:r>
            <a:endParaRPr lang="en-US" sz="2400" dirty="0">
              <a:solidFill>
                <a:srgbClr val="000000"/>
              </a:solidFill>
              <a:effectLst/>
              <a:latin typeface="Arial"/>
              <a:ea typeface="Arial"/>
            </a:endParaRPr>
          </a:p>
        </p:txBody>
      </p:sp>
      <p:sp>
        <p:nvSpPr>
          <p:cNvPr id="7" name="Rectangle 6">
            <a:extLst>
              <a:ext uri="{FF2B5EF4-FFF2-40B4-BE49-F238E27FC236}">
                <a16:creationId xmlns:a16="http://schemas.microsoft.com/office/drawing/2014/main" id="{D7CAC8F8-F5D4-8447-839F-F37551C6D43A}"/>
              </a:ext>
            </a:extLst>
          </p:cNvPr>
          <p:cNvSpPr/>
          <p:nvPr/>
        </p:nvSpPr>
        <p:spPr>
          <a:xfrm>
            <a:off x="4532242" y="2765966"/>
            <a:ext cx="2862621"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r0</a:t>
            </a:r>
            <a:endParaRPr lang="en-US" sz="2400" dirty="0">
              <a:solidFill>
                <a:srgbClr val="000000"/>
              </a:solidFill>
              <a:effectLst/>
              <a:latin typeface="Arial"/>
              <a:ea typeface="Arial"/>
            </a:endParaRPr>
          </a:p>
        </p:txBody>
      </p:sp>
      <p:sp>
        <p:nvSpPr>
          <p:cNvPr id="8" name="Down Arrow 7">
            <a:extLst>
              <a:ext uri="{FF2B5EF4-FFF2-40B4-BE49-F238E27FC236}">
                <a16:creationId xmlns:a16="http://schemas.microsoft.com/office/drawing/2014/main" id="{37190895-4F89-3540-98CE-DCCCB6E167D4}"/>
              </a:ext>
            </a:extLst>
          </p:cNvPr>
          <p:cNvSpPr/>
          <p:nvPr/>
        </p:nvSpPr>
        <p:spPr>
          <a:xfrm>
            <a:off x="5496571" y="1736442"/>
            <a:ext cx="680587" cy="859342"/>
          </a:xfrm>
          <a:prstGeom prst="downArrow">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Rectangle 13">
            <a:extLst>
              <a:ext uri="{FF2B5EF4-FFF2-40B4-BE49-F238E27FC236}">
                <a16:creationId xmlns:a16="http://schemas.microsoft.com/office/drawing/2014/main" id="{CE0672C6-6E2F-1246-838E-D16861B6BB89}"/>
              </a:ext>
            </a:extLst>
          </p:cNvPr>
          <p:cNvSpPr/>
          <p:nvPr/>
        </p:nvSpPr>
        <p:spPr>
          <a:xfrm>
            <a:off x="8234427" y="859650"/>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r1 (address)</a:t>
            </a:r>
            <a:endParaRPr lang="en-US" sz="2400" dirty="0">
              <a:solidFill>
                <a:srgbClr val="000000"/>
              </a:solidFill>
              <a:effectLst/>
              <a:latin typeface="Arial"/>
              <a:ea typeface="Arial"/>
            </a:endParaRPr>
          </a:p>
        </p:txBody>
      </p:sp>
      <p:sp>
        <p:nvSpPr>
          <p:cNvPr id="5" name="Left Arrow 4">
            <a:extLst>
              <a:ext uri="{FF2B5EF4-FFF2-40B4-BE49-F238E27FC236}">
                <a16:creationId xmlns:a16="http://schemas.microsoft.com/office/drawing/2014/main" id="{2814B572-D0CB-8A4E-A07E-FD738CE58FF1}"/>
              </a:ext>
            </a:extLst>
          </p:cNvPr>
          <p:cNvSpPr/>
          <p:nvPr/>
        </p:nvSpPr>
        <p:spPr>
          <a:xfrm>
            <a:off x="7445139" y="1140317"/>
            <a:ext cx="734837" cy="2694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AFE3FA5-0D7F-3744-92E4-AB3BD3E80B32}"/>
              </a:ext>
            </a:extLst>
          </p:cNvPr>
          <p:cNvSpPr txBox="1"/>
          <p:nvPr/>
        </p:nvSpPr>
        <p:spPr>
          <a:xfrm>
            <a:off x="671994" y="859650"/>
            <a:ext cx="3860249" cy="2581219"/>
          </a:xfrm>
          <a:prstGeom prst="rect">
            <a:avLst/>
          </a:prstGeom>
          <a:noFill/>
        </p:spPr>
        <p:txBody>
          <a:bodyPr wrap="square" rtlCol="0">
            <a:spAutoFit/>
          </a:bodyPr>
          <a:lstStyle/>
          <a:p>
            <a:pPr>
              <a:lnSpc>
                <a:spcPct val="115000"/>
              </a:lnSpc>
              <a:tabLst>
                <a:tab pos="342900" algn="l"/>
                <a:tab pos="628650" algn="l"/>
              </a:tabLst>
            </a:pPr>
            <a:r>
              <a:rPr lang="en-US" sz="2400" b="1" dirty="0" err="1">
                <a:solidFill>
                  <a:srgbClr val="0070C0"/>
                </a:solidFill>
                <a:latin typeface="Consolas"/>
                <a:ea typeface="Calibri"/>
                <a:cs typeface="Calibri"/>
              </a:rPr>
              <a:t>ldr</a:t>
            </a:r>
            <a:r>
              <a:rPr lang="en-US" sz="2400" b="1" dirty="0">
                <a:solidFill>
                  <a:srgbClr val="0070C0"/>
                </a:solidFill>
                <a:latin typeface="Consolas"/>
                <a:ea typeface="Calibri"/>
                <a:cs typeface="Calibri"/>
              </a:rPr>
              <a:t>	r0, [r1, r4]</a:t>
            </a:r>
          </a:p>
          <a:p>
            <a:pPr>
              <a:lnSpc>
                <a:spcPct val="115000"/>
              </a:lnSpc>
              <a:tabLst>
                <a:tab pos="342900" algn="l"/>
                <a:tab pos="628650" algn="l"/>
              </a:tabLst>
            </a:pPr>
            <a:endParaRPr lang="en-US" b="1" dirty="0">
              <a:solidFill>
                <a:srgbClr val="000000"/>
              </a:solidFill>
              <a:latin typeface="Consolas"/>
              <a:ea typeface="Arial"/>
              <a:cs typeface="Calibri"/>
            </a:endParaRPr>
          </a:p>
          <a:p>
            <a:pPr>
              <a:lnSpc>
                <a:spcPct val="115000"/>
              </a:lnSpc>
              <a:tabLst>
                <a:tab pos="342900" algn="l"/>
                <a:tab pos="1600200" algn="l"/>
              </a:tabLst>
            </a:pPr>
            <a:r>
              <a:rPr lang="en-US" sz="2000" dirty="0">
                <a:solidFill>
                  <a:srgbClr val="000000"/>
                </a:solidFill>
                <a:latin typeface="Consolas"/>
                <a:ea typeface="Calibri"/>
                <a:cs typeface="Calibri"/>
              </a:rPr>
              <a:t>Copies a 32-bit word</a:t>
            </a:r>
            <a:endParaRPr lang="en-US" sz="2000" dirty="0">
              <a:solidFill>
                <a:srgbClr val="000000"/>
              </a:solidFill>
              <a:ea typeface="Arial"/>
              <a:cs typeface="Calibri"/>
            </a:endParaRPr>
          </a:p>
          <a:p>
            <a:pPr>
              <a:lnSpc>
                <a:spcPct val="115000"/>
              </a:lnSpc>
              <a:tabLst>
                <a:tab pos="342900" algn="l"/>
                <a:tab pos="1600200" algn="l"/>
              </a:tabLst>
            </a:pPr>
            <a:r>
              <a:rPr lang="en-US" sz="2000" dirty="0">
                <a:solidFill>
                  <a:srgbClr val="000000"/>
                </a:solidFill>
                <a:latin typeface="Consolas"/>
                <a:ea typeface="Calibri"/>
                <a:cs typeface="Calibri"/>
              </a:rPr>
              <a:t>from the memory location </a:t>
            </a:r>
          </a:p>
          <a:p>
            <a:pPr>
              <a:lnSpc>
                <a:spcPct val="115000"/>
              </a:lnSpc>
              <a:tabLst>
                <a:tab pos="342900" algn="l"/>
                <a:tab pos="1600200" algn="l"/>
              </a:tabLst>
            </a:pPr>
            <a:r>
              <a:rPr lang="en-US" sz="2000" dirty="0">
                <a:solidFill>
                  <a:srgbClr val="000000"/>
                </a:solidFill>
                <a:latin typeface="Consolas"/>
                <a:ea typeface="Arial"/>
                <a:cs typeface="Calibri"/>
              </a:rPr>
              <a:t>whose address is contained</a:t>
            </a:r>
          </a:p>
          <a:p>
            <a:pPr>
              <a:lnSpc>
                <a:spcPct val="115000"/>
              </a:lnSpc>
              <a:tabLst>
                <a:tab pos="342900" algn="l"/>
                <a:tab pos="1600200" algn="l"/>
              </a:tabLst>
            </a:pPr>
            <a:r>
              <a:rPr lang="en-US" sz="2000" dirty="0">
                <a:solidFill>
                  <a:srgbClr val="000000"/>
                </a:solidFill>
                <a:latin typeface="Consolas"/>
                <a:ea typeface="Arial"/>
                <a:cs typeface="Calibri"/>
              </a:rPr>
              <a:t>in r1 + r4 (r1 is a pointer) into register r0</a:t>
            </a:r>
            <a:endParaRPr lang="en-US" sz="2000" dirty="0">
              <a:solidFill>
                <a:srgbClr val="000000"/>
              </a:solidFill>
              <a:ea typeface="Arial"/>
              <a:cs typeface="Calibri"/>
            </a:endParaRPr>
          </a:p>
        </p:txBody>
      </p:sp>
      <p:grpSp>
        <p:nvGrpSpPr>
          <p:cNvPr id="2" name="Group 1">
            <a:extLst>
              <a:ext uri="{FF2B5EF4-FFF2-40B4-BE49-F238E27FC236}">
                <a16:creationId xmlns:a16="http://schemas.microsoft.com/office/drawing/2014/main" id="{9907FC23-65A2-A446-BB79-19622BF1C8EC}"/>
              </a:ext>
            </a:extLst>
          </p:cNvPr>
          <p:cNvGrpSpPr/>
          <p:nvPr/>
        </p:nvGrpSpPr>
        <p:grpSpPr>
          <a:xfrm>
            <a:off x="502498" y="3930695"/>
            <a:ext cx="10962231" cy="2695197"/>
            <a:chOff x="502498" y="3920756"/>
            <a:chExt cx="10962231" cy="2695197"/>
          </a:xfrm>
        </p:grpSpPr>
        <p:sp>
          <p:nvSpPr>
            <p:cNvPr id="16" name="Rectangle 15">
              <a:extLst>
                <a:ext uri="{FF2B5EF4-FFF2-40B4-BE49-F238E27FC236}">
                  <a16:creationId xmlns:a16="http://schemas.microsoft.com/office/drawing/2014/main" id="{73101E7C-518A-0346-9D9A-3F6B9427401A}"/>
                </a:ext>
              </a:extLst>
            </p:cNvPr>
            <p:cNvSpPr/>
            <p:nvPr/>
          </p:nvSpPr>
          <p:spPr>
            <a:xfrm>
              <a:off x="511817" y="3920756"/>
              <a:ext cx="10952912" cy="269519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70DF693-E3C0-B642-B002-BCC38B552352}"/>
                </a:ext>
              </a:extLst>
            </p:cNvPr>
            <p:cNvSpPr txBox="1"/>
            <p:nvPr/>
          </p:nvSpPr>
          <p:spPr>
            <a:xfrm>
              <a:off x="502498" y="3933340"/>
              <a:ext cx="4199240" cy="2485873"/>
            </a:xfrm>
            <a:prstGeom prst="rect">
              <a:avLst/>
            </a:prstGeom>
            <a:noFill/>
          </p:spPr>
          <p:txBody>
            <a:bodyPr wrap="square" rtlCol="0">
              <a:spAutoFit/>
            </a:bodyPr>
            <a:lstStyle/>
            <a:p>
              <a:r>
                <a:rPr lang="en-US" sz="2400" b="1" dirty="0">
                  <a:solidFill>
                    <a:srgbClr val="0070C0"/>
                  </a:solidFill>
                  <a:latin typeface="Consolas"/>
                  <a:ea typeface="Calibri"/>
                  <a:cs typeface="Calibri"/>
                </a:rPr>
                <a:t>str	r0, [r1, r4]</a:t>
              </a:r>
              <a:endParaRPr lang="en-US" dirty="0"/>
            </a:p>
            <a:p>
              <a:endParaRPr lang="en-US" dirty="0"/>
            </a:p>
            <a:p>
              <a:pPr>
                <a:lnSpc>
                  <a:spcPct val="115000"/>
                </a:lnSpc>
                <a:tabLst>
                  <a:tab pos="342900" algn="l"/>
                  <a:tab pos="1600200" algn="l"/>
                </a:tabLst>
              </a:pPr>
              <a:r>
                <a:rPr lang="en-US" sz="2000" dirty="0">
                  <a:solidFill>
                    <a:srgbClr val="000000"/>
                  </a:solidFill>
                  <a:latin typeface="Consolas"/>
                  <a:ea typeface="Calibri"/>
                  <a:cs typeface="Calibri"/>
                </a:rPr>
                <a:t>Copies all 32 bits of the value held in register r0 to the 32-bit memory</a:t>
              </a:r>
              <a:r>
                <a:rPr lang="en-US" sz="2000" dirty="0">
                  <a:solidFill>
                    <a:srgbClr val="000000"/>
                  </a:solidFill>
                  <a:latin typeface="Arial"/>
                  <a:ea typeface="Calibri"/>
                  <a:cs typeface="Calibri"/>
                </a:rPr>
                <a:t> </a:t>
              </a:r>
              <a:r>
                <a:rPr lang="en-US" sz="2000" dirty="0">
                  <a:solidFill>
                    <a:srgbClr val="000000"/>
                  </a:solidFill>
                  <a:latin typeface="Consolas"/>
                  <a:ea typeface="Calibri"/>
                  <a:cs typeface="Calibri"/>
                </a:rPr>
                <a:t>location contained in register r1+r4 (r1 pointer)</a:t>
              </a:r>
            </a:p>
          </p:txBody>
        </p:sp>
        <p:sp>
          <p:nvSpPr>
            <p:cNvPr id="11" name="Rectangle 10">
              <a:extLst>
                <a:ext uri="{FF2B5EF4-FFF2-40B4-BE49-F238E27FC236}">
                  <a16:creationId xmlns:a16="http://schemas.microsoft.com/office/drawing/2014/main" id="{E1E0DCC8-9CA1-2D48-8DAD-EBD99D1178A1}"/>
                </a:ext>
              </a:extLst>
            </p:cNvPr>
            <p:cNvSpPr/>
            <p:nvPr/>
          </p:nvSpPr>
          <p:spPr>
            <a:xfrm>
              <a:off x="4532243" y="5786552"/>
              <a:ext cx="2967347" cy="621552"/>
            </a:xfrm>
            <a:prstGeom prst="rect">
              <a:avLst/>
            </a:prstGeom>
            <a:solidFill>
              <a:schemeClr val="accent1">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pPr>
              <a:r>
                <a:rPr lang="en-US" sz="2400" dirty="0">
                  <a:solidFill>
                    <a:srgbClr val="000000"/>
                  </a:solidFill>
                  <a:ea typeface="Arial"/>
                </a:rPr>
                <a:t>32-bit memory</a:t>
              </a:r>
            </a:p>
          </p:txBody>
        </p:sp>
        <p:sp>
          <p:nvSpPr>
            <p:cNvPr id="12" name="Down Arrow 11">
              <a:extLst>
                <a:ext uri="{FF2B5EF4-FFF2-40B4-BE49-F238E27FC236}">
                  <a16:creationId xmlns:a16="http://schemas.microsoft.com/office/drawing/2014/main" id="{9B3D6252-7ED2-6D44-B1C4-8EABA3185683}"/>
                </a:ext>
              </a:extLst>
            </p:cNvPr>
            <p:cNvSpPr/>
            <p:nvPr/>
          </p:nvSpPr>
          <p:spPr>
            <a:xfrm>
              <a:off x="5562045" y="4921762"/>
              <a:ext cx="689377" cy="791321"/>
            </a:xfrm>
            <a:prstGeom prst="downArrow">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4400"/>
            </a:p>
          </p:txBody>
        </p:sp>
        <p:sp>
          <p:nvSpPr>
            <p:cNvPr id="13" name="Rectangle 12">
              <a:extLst>
                <a:ext uri="{FF2B5EF4-FFF2-40B4-BE49-F238E27FC236}">
                  <a16:creationId xmlns:a16="http://schemas.microsoft.com/office/drawing/2014/main" id="{615BD97E-EED7-C04B-AA1A-0EAC022A897F}"/>
                </a:ext>
              </a:extLst>
            </p:cNvPr>
            <p:cNvSpPr/>
            <p:nvPr/>
          </p:nvSpPr>
          <p:spPr>
            <a:xfrm>
              <a:off x="4299138" y="4098667"/>
              <a:ext cx="3185715" cy="621552"/>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a typeface="Arial"/>
                </a:rPr>
                <a:t>r</a:t>
              </a:r>
              <a:r>
                <a:rPr lang="en-US" sz="2400" dirty="0">
                  <a:solidFill>
                    <a:srgbClr val="000000"/>
                  </a:solidFill>
                  <a:effectLst/>
                  <a:ea typeface="Arial"/>
                </a:rPr>
                <a:t>egister r0</a:t>
              </a:r>
              <a:endParaRPr lang="en-US" sz="2400" dirty="0">
                <a:solidFill>
                  <a:srgbClr val="000000"/>
                </a:solidFill>
                <a:effectLst/>
                <a:latin typeface="Arial"/>
                <a:ea typeface="Arial"/>
              </a:endParaRPr>
            </a:p>
          </p:txBody>
        </p:sp>
        <p:sp>
          <p:nvSpPr>
            <p:cNvPr id="17" name="Rectangle 16">
              <a:extLst>
                <a:ext uri="{FF2B5EF4-FFF2-40B4-BE49-F238E27FC236}">
                  <a16:creationId xmlns:a16="http://schemas.microsoft.com/office/drawing/2014/main" id="{BD2469FE-92B5-694A-8A86-405E6437C0BF}"/>
                </a:ext>
              </a:extLst>
            </p:cNvPr>
            <p:cNvSpPr/>
            <p:nvPr/>
          </p:nvSpPr>
          <p:spPr>
            <a:xfrm>
              <a:off x="8234427" y="5786552"/>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r1 (address)</a:t>
              </a:r>
              <a:endParaRPr lang="en-US" sz="2400" dirty="0">
                <a:solidFill>
                  <a:srgbClr val="000000"/>
                </a:solidFill>
                <a:effectLst/>
                <a:latin typeface="Arial"/>
                <a:ea typeface="Arial"/>
              </a:endParaRPr>
            </a:p>
          </p:txBody>
        </p:sp>
        <p:sp>
          <p:nvSpPr>
            <p:cNvPr id="18" name="Left Arrow 17">
              <a:extLst>
                <a:ext uri="{FF2B5EF4-FFF2-40B4-BE49-F238E27FC236}">
                  <a16:creationId xmlns:a16="http://schemas.microsoft.com/office/drawing/2014/main" id="{DDA3709D-80C7-194D-AA47-E2EF29D472E5}"/>
                </a:ext>
              </a:extLst>
            </p:cNvPr>
            <p:cNvSpPr/>
            <p:nvPr/>
          </p:nvSpPr>
          <p:spPr>
            <a:xfrm>
              <a:off x="7499590" y="5991921"/>
              <a:ext cx="734837" cy="2694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a:extLst>
              <a:ext uri="{FF2B5EF4-FFF2-40B4-BE49-F238E27FC236}">
                <a16:creationId xmlns:a16="http://schemas.microsoft.com/office/drawing/2014/main" id="{091FD6E7-8DF1-DA4E-B27F-30FEDBFB35A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 name="Cross 3">
            <a:extLst>
              <a:ext uri="{FF2B5EF4-FFF2-40B4-BE49-F238E27FC236}">
                <a16:creationId xmlns:a16="http://schemas.microsoft.com/office/drawing/2014/main" id="{11ABBD23-B367-908F-8779-3349C5CFA809}"/>
              </a:ext>
            </a:extLst>
          </p:cNvPr>
          <p:cNvSpPr/>
          <p:nvPr/>
        </p:nvSpPr>
        <p:spPr>
          <a:xfrm>
            <a:off x="9618132" y="1605644"/>
            <a:ext cx="377686" cy="388830"/>
          </a:xfrm>
          <a:prstGeom prst="plus">
            <a:avLst>
              <a:gd name="adj" fmla="val 4130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2248F19-91ED-8237-AFED-24F202674558}"/>
              </a:ext>
            </a:extLst>
          </p:cNvPr>
          <p:cNvSpPr/>
          <p:nvPr/>
        </p:nvSpPr>
        <p:spPr>
          <a:xfrm>
            <a:off x="8214683" y="2074286"/>
            <a:ext cx="3145096" cy="607176"/>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R4 offset</a:t>
            </a:r>
            <a:endParaRPr lang="en-US" sz="1600" dirty="0">
              <a:solidFill>
                <a:srgbClr val="000000"/>
              </a:solidFill>
              <a:effectLst/>
              <a:latin typeface="Arial"/>
              <a:ea typeface="Arial"/>
            </a:endParaRPr>
          </a:p>
        </p:txBody>
      </p:sp>
      <p:sp>
        <p:nvSpPr>
          <p:cNvPr id="23" name="Cross 22">
            <a:extLst>
              <a:ext uri="{FF2B5EF4-FFF2-40B4-BE49-F238E27FC236}">
                <a16:creationId xmlns:a16="http://schemas.microsoft.com/office/drawing/2014/main" id="{2AC3BEB1-342F-088E-CA8F-4759EC6E83FD}"/>
              </a:ext>
            </a:extLst>
          </p:cNvPr>
          <p:cNvSpPr/>
          <p:nvPr/>
        </p:nvSpPr>
        <p:spPr>
          <a:xfrm>
            <a:off x="9429289" y="5304933"/>
            <a:ext cx="377686" cy="388830"/>
          </a:xfrm>
          <a:prstGeom prst="plus">
            <a:avLst>
              <a:gd name="adj" fmla="val 4130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833408C-9912-0D0D-004D-44DF0481CF2A}"/>
              </a:ext>
            </a:extLst>
          </p:cNvPr>
          <p:cNvSpPr/>
          <p:nvPr/>
        </p:nvSpPr>
        <p:spPr>
          <a:xfrm>
            <a:off x="8179976" y="4628113"/>
            <a:ext cx="3145096" cy="607176"/>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R4 offset</a:t>
            </a:r>
            <a:endParaRPr lang="en-US" sz="1600" dirty="0">
              <a:solidFill>
                <a:srgbClr val="000000"/>
              </a:solidFill>
              <a:effectLst/>
              <a:latin typeface="Arial"/>
              <a:ea typeface="Arial"/>
            </a:endParaRPr>
          </a:p>
        </p:txBody>
      </p:sp>
    </p:spTree>
    <p:extLst>
      <p:ext uri="{BB962C8B-B14F-4D97-AF65-F5344CB8AC3E}">
        <p14:creationId xmlns:p14="http://schemas.microsoft.com/office/powerpoint/2010/main" val="2442778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0FE162A9-B5C7-0548-987F-324C99264692}"/>
              </a:ext>
            </a:extLst>
          </p:cNvPr>
          <p:cNvSpPr/>
          <p:nvPr/>
        </p:nvSpPr>
        <p:spPr>
          <a:xfrm>
            <a:off x="1640732" y="553612"/>
            <a:ext cx="8910535" cy="327159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E6E44B7E-615A-0745-AB8B-85866618DF4F}"/>
              </a:ext>
            </a:extLst>
          </p:cNvPr>
          <p:cNvSpPr>
            <a:spLocks noGrp="1"/>
          </p:cNvSpPr>
          <p:nvPr>
            <p:ph type="title"/>
          </p:nvPr>
        </p:nvSpPr>
        <p:spPr>
          <a:xfrm>
            <a:off x="444110" y="145357"/>
            <a:ext cx="10515600" cy="498044"/>
          </a:xfrm>
        </p:spPr>
        <p:txBody>
          <a:bodyPr/>
          <a:lstStyle/>
          <a:p>
            <a:r>
              <a:rPr lang="en-US" dirty="0" err="1"/>
              <a:t>ldr</a:t>
            </a:r>
            <a:r>
              <a:rPr lang="en-US" dirty="0"/>
              <a:t>/str Base Register + Register Offset Addressing </a:t>
            </a:r>
          </a:p>
        </p:txBody>
      </p:sp>
      <p:graphicFrame>
        <p:nvGraphicFramePr>
          <p:cNvPr id="9" name="Table 8">
            <a:extLst>
              <a:ext uri="{FF2B5EF4-FFF2-40B4-BE49-F238E27FC236}">
                <a16:creationId xmlns:a16="http://schemas.microsoft.com/office/drawing/2014/main" id="{3193D122-7FB5-D847-BF4D-55AFF51F9311}"/>
              </a:ext>
            </a:extLst>
          </p:cNvPr>
          <p:cNvGraphicFramePr>
            <a:graphicFrameLocks noGrp="1"/>
          </p:cNvGraphicFramePr>
          <p:nvPr/>
        </p:nvGraphicFramePr>
        <p:xfrm>
          <a:off x="102765" y="5223277"/>
          <a:ext cx="11996405" cy="1404020"/>
        </p:xfrm>
        <a:graphic>
          <a:graphicData uri="http://schemas.openxmlformats.org/drawingml/2006/table">
            <a:tbl>
              <a:tblPr/>
              <a:tblGrid>
                <a:gridCol w="5481593">
                  <a:extLst>
                    <a:ext uri="{9D8B030D-6E8A-4147-A177-3AD203B41FA5}">
                      <a16:colId xmlns:a16="http://schemas.microsoft.com/office/drawing/2014/main" val="20001"/>
                    </a:ext>
                  </a:extLst>
                </a:gridCol>
                <a:gridCol w="3456122">
                  <a:extLst>
                    <a:ext uri="{9D8B030D-6E8A-4147-A177-3AD203B41FA5}">
                      <a16:colId xmlns:a16="http://schemas.microsoft.com/office/drawing/2014/main" val="20002"/>
                    </a:ext>
                  </a:extLst>
                </a:gridCol>
                <a:gridCol w="3058690">
                  <a:extLst>
                    <a:ext uri="{9D8B030D-6E8A-4147-A177-3AD203B41FA5}">
                      <a16:colId xmlns:a16="http://schemas.microsoft.com/office/drawing/2014/main" val="20003"/>
                    </a:ext>
                  </a:extLst>
                </a:gridCol>
              </a:tblGrid>
              <a:tr h="515845">
                <a:tc>
                  <a:txBody>
                    <a:bodyPr/>
                    <a:lstStyle/>
                    <a:p>
                      <a:pPr marL="0" marR="0" algn="ctr" eaLnBrk="0" fontAlgn="base" hangingPunct="0">
                        <a:lnSpc>
                          <a:spcPct val="115000"/>
                        </a:lnSpc>
                        <a:spcBef>
                          <a:spcPts val="0"/>
                        </a:spcBef>
                        <a:spcAft>
                          <a:spcPts val="0"/>
                        </a:spcAft>
                      </a:pPr>
                      <a:r>
                        <a:rPr lang="en-US" sz="2400" b="0" i="0" kern="1200" dirty="0">
                          <a:solidFill>
                            <a:schemeClr val="bg1"/>
                          </a:solidFill>
                          <a:effectLst/>
                          <a:latin typeface="Consolas" panose="020B0609020204030204" pitchFamily="49" charset="0"/>
                          <a:ea typeface="Times New Roman"/>
                          <a:cs typeface="Consolas" panose="020B0609020204030204" pitchFamily="49" charset="0"/>
                        </a:rPr>
                        <a:t>Syntax</a:t>
                      </a:r>
                      <a:endParaRPr lang="en-US" sz="2400" b="0" i="0" dirty="0">
                        <a:solidFill>
                          <a:schemeClr val="bg1"/>
                        </a:solidFill>
                        <a:effectLst/>
                        <a:latin typeface="Consolas" panose="020B0609020204030204" pitchFamily="49" charset="0"/>
                        <a:ea typeface="Arial"/>
                        <a:cs typeface="Consolas" panose="020B0609020204030204" pitchFamily="49"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marR="0" algn="ctr" eaLnBrk="0" fontAlgn="base" hangingPunct="0">
                        <a:lnSpc>
                          <a:spcPct val="115000"/>
                        </a:lnSpc>
                        <a:spcBef>
                          <a:spcPts val="0"/>
                        </a:spcBef>
                        <a:spcAft>
                          <a:spcPts val="0"/>
                        </a:spcAft>
                      </a:pPr>
                      <a:r>
                        <a:rPr lang="en-US" sz="2400" b="0" i="0" kern="1200" dirty="0">
                          <a:solidFill>
                            <a:schemeClr val="bg1"/>
                          </a:solidFill>
                          <a:effectLst/>
                          <a:latin typeface="Consolas" panose="020B0609020204030204" pitchFamily="49" charset="0"/>
                          <a:ea typeface="Times New Roman"/>
                          <a:cs typeface="Consolas" panose="020B0609020204030204" pitchFamily="49" charset="0"/>
                        </a:rPr>
                        <a:t>Address</a:t>
                      </a:r>
                      <a:endParaRPr lang="en-US" sz="2400" b="0" i="0" dirty="0">
                        <a:solidFill>
                          <a:schemeClr val="bg1"/>
                        </a:solidFill>
                        <a:effectLst/>
                        <a:latin typeface="Consolas" panose="020B0609020204030204" pitchFamily="49" charset="0"/>
                        <a:ea typeface="Arial"/>
                        <a:cs typeface="Consolas" panose="020B0609020204030204" pitchFamily="49"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marR="0" algn="ctr" eaLnBrk="0" fontAlgn="base" hangingPunct="0">
                        <a:lnSpc>
                          <a:spcPct val="115000"/>
                        </a:lnSpc>
                        <a:spcBef>
                          <a:spcPts val="0"/>
                        </a:spcBef>
                        <a:spcAft>
                          <a:spcPts val="0"/>
                        </a:spcAft>
                      </a:pPr>
                      <a:r>
                        <a:rPr lang="en-US" sz="2400" b="0" i="0" kern="1200" dirty="0">
                          <a:solidFill>
                            <a:schemeClr val="bg1"/>
                          </a:solidFill>
                          <a:effectLst/>
                          <a:latin typeface="Consolas" panose="020B0609020204030204" pitchFamily="49" charset="0"/>
                          <a:ea typeface="Times New Roman"/>
                          <a:cs typeface="Consolas" panose="020B0609020204030204" pitchFamily="49" charset="0"/>
                        </a:rPr>
                        <a:t>Examples</a:t>
                      </a:r>
                      <a:endParaRPr lang="en-US" sz="2400" b="0" i="0" dirty="0">
                        <a:solidFill>
                          <a:schemeClr val="bg1"/>
                        </a:solidFill>
                        <a:effectLst/>
                        <a:latin typeface="Consolas" panose="020B0609020204030204" pitchFamily="49" charset="0"/>
                        <a:ea typeface="Arial"/>
                        <a:cs typeface="Consolas" panose="020B0609020204030204" pitchFamily="49"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extLst>
                  <a:ext uri="{0D108BD9-81ED-4DB2-BD59-A6C34878D82A}">
                    <a16:rowId xmlns:a16="http://schemas.microsoft.com/office/drawing/2014/main" val="10000"/>
                  </a:ext>
                </a:extLst>
              </a:tr>
              <a:tr h="703355">
                <a:tc>
                  <a:txBody>
                    <a:bodyPr/>
                    <a:lstStyle/>
                    <a:p>
                      <a:pPr marL="0" marR="0" algn="ctr" eaLnBrk="0" fontAlgn="base" hangingPunct="0">
                        <a:lnSpc>
                          <a:spcPct val="115000"/>
                        </a:lnSpc>
                        <a:spcBef>
                          <a:spcPts val="0"/>
                        </a:spcBef>
                        <a:spcAft>
                          <a:spcPts val="0"/>
                        </a:spcAft>
                      </a:pPr>
                      <a:r>
                        <a:rPr lang="en-US" sz="2400" b="0" i="0" kern="1200" dirty="0" err="1">
                          <a:solidFill>
                            <a:srgbClr val="000000"/>
                          </a:solidFill>
                          <a:effectLst/>
                          <a:latin typeface="Consolas" panose="020B0609020204030204" pitchFamily="49" charset="0"/>
                          <a:ea typeface="Times New Roman"/>
                          <a:cs typeface="Consolas" panose="020B0609020204030204" pitchFamily="49" charset="0"/>
                        </a:rPr>
                        <a:t>ldr</a:t>
                      </a: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/str Rd, [Rn +/- Rm</a:t>
                      </a:r>
                      <a:r>
                        <a:rPr lang="en-US" sz="2400" b="0" i="0" kern="1200" baseline="-25000" dirty="0">
                          <a:solidFill>
                            <a:srgbClr val="000000"/>
                          </a:solidFill>
                          <a:effectLst/>
                          <a:latin typeface="Consolas" panose="020B0609020204030204" pitchFamily="49" charset="0"/>
                          <a:ea typeface="Times New Roman"/>
                          <a:cs typeface="Consolas" panose="020B0609020204030204" pitchFamily="49" charset="0"/>
                        </a:rPr>
                        <a:t> </a:t>
                      </a: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a:t>
                      </a:r>
                    </a:p>
                  </a:txBody>
                  <a:tcPr marL="45720" marR="45720"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eaLnBrk="0" fontAlgn="base" hangingPunct="0">
                        <a:lnSpc>
                          <a:spcPct val="115000"/>
                        </a:lnSpc>
                        <a:spcBef>
                          <a:spcPts val="0"/>
                        </a:spcBef>
                        <a:spcAft>
                          <a:spcPts val="0"/>
                        </a:spcAft>
                      </a:pP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Rn + or – Rm</a:t>
                      </a:r>
                    </a:p>
                  </a:txBody>
                  <a:tcPr marL="45720" marR="45720"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eaLnBrk="0" fontAlgn="base" hangingPunct="0">
                        <a:lnSpc>
                          <a:spcPct val="115000"/>
                        </a:lnSpc>
                        <a:spcBef>
                          <a:spcPts val="0"/>
                        </a:spcBef>
                        <a:spcAft>
                          <a:spcPts val="0"/>
                        </a:spcAft>
                        <a:buFont typeface="+mj-lt"/>
                        <a:buNone/>
                      </a:pPr>
                      <a:r>
                        <a:rPr lang="en-US" sz="2400" b="0" i="0" kern="1200" dirty="0" err="1">
                          <a:solidFill>
                            <a:srgbClr val="000000"/>
                          </a:solidFill>
                          <a:effectLst/>
                          <a:latin typeface="Consolas" panose="020B0609020204030204" pitchFamily="49" charset="0"/>
                          <a:ea typeface="Times New Roman"/>
                          <a:cs typeface="Consolas" panose="020B0609020204030204" pitchFamily="49" charset="0"/>
                        </a:rPr>
                        <a:t>ldr</a:t>
                      </a: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 r0, [r5, r4]</a:t>
                      </a:r>
                      <a:r>
                        <a:rPr lang="en-US" sz="2400" b="0" i="0" kern="1200" baseline="30000" dirty="0">
                          <a:solidFill>
                            <a:srgbClr val="000000"/>
                          </a:solidFill>
                          <a:effectLst/>
                          <a:latin typeface="Consolas" panose="020B0609020204030204" pitchFamily="49" charset="0"/>
                          <a:ea typeface="Times New Roman"/>
                          <a:cs typeface="Consolas" panose="020B0609020204030204" pitchFamily="49" charset="0"/>
                        </a:rPr>
                        <a:t> </a:t>
                      </a:r>
                      <a:endParaRPr lang="en-US" sz="2400" b="0" i="0" dirty="0">
                        <a:solidFill>
                          <a:srgbClr val="000000"/>
                        </a:solidFill>
                        <a:effectLst/>
                        <a:latin typeface="Consolas" panose="020B0609020204030204" pitchFamily="49" charset="0"/>
                        <a:ea typeface="Arial"/>
                        <a:cs typeface="Consolas" panose="020B0609020204030204" pitchFamily="49" charset="0"/>
                      </a:endParaRPr>
                    </a:p>
                    <a:p>
                      <a:pPr marL="0" marR="0" lvl="0" indent="0" eaLnBrk="0" fontAlgn="base" hangingPunct="0">
                        <a:lnSpc>
                          <a:spcPct val="115000"/>
                        </a:lnSpc>
                        <a:spcBef>
                          <a:spcPts val="0"/>
                        </a:spcBef>
                        <a:spcAft>
                          <a:spcPts val="0"/>
                        </a:spcAft>
                        <a:buFont typeface="+mj-lt"/>
                        <a:buNone/>
                      </a:pP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str r1, </a:t>
                      </a:r>
                      <a:r>
                        <a:rPr lang="en-US" sz="2400" b="0" i="0" kern="1200" dirty="0">
                          <a:solidFill>
                            <a:schemeClr val="bg2">
                              <a:lumMod val="10000"/>
                            </a:schemeClr>
                          </a:solidFill>
                          <a:effectLst/>
                          <a:latin typeface="Consolas" panose="020B0609020204030204" pitchFamily="49" charset="0"/>
                          <a:ea typeface="Times New Roman"/>
                          <a:cs typeface="Consolas" panose="020B0609020204030204" pitchFamily="49" charset="0"/>
                        </a:rPr>
                        <a:t>[r5, r4]</a:t>
                      </a:r>
                    </a:p>
                  </a:txBody>
                  <a:tcPr marL="45720" marR="4572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22" name="TextBox 21">
            <a:extLst>
              <a:ext uri="{FF2B5EF4-FFF2-40B4-BE49-F238E27FC236}">
                <a16:creationId xmlns:a16="http://schemas.microsoft.com/office/drawing/2014/main" id="{503D1368-71DC-EF47-8C4A-9EB56CED5E11}"/>
              </a:ext>
            </a:extLst>
          </p:cNvPr>
          <p:cNvSpPr txBox="1"/>
          <p:nvPr/>
        </p:nvSpPr>
        <p:spPr>
          <a:xfrm>
            <a:off x="3464555" y="1728344"/>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err="1">
                <a:solidFill>
                  <a:schemeClr val="tx2"/>
                </a:solidFill>
              </a:rPr>
              <a:t>ldr</a:t>
            </a:r>
            <a:r>
              <a:rPr lang="en-US" sz="2000" b="1" dirty="0">
                <a:solidFill>
                  <a:schemeClr val="tx2"/>
                </a:solidFill>
              </a:rPr>
              <a:t>/str</a:t>
            </a:r>
          </a:p>
        </p:txBody>
      </p:sp>
      <p:sp>
        <p:nvSpPr>
          <p:cNvPr id="23" name="TextBox 22">
            <a:extLst>
              <a:ext uri="{FF2B5EF4-FFF2-40B4-BE49-F238E27FC236}">
                <a16:creationId xmlns:a16="http://schemas.microsoft.com/office/drawing/2014/main" id="{2C3B4307-B5DD-4244-8C7A-991693A81F80}"/>
              </a:ext>
            </a:extLst>
          </p:cNvPr>
          <p:cNvSpPr txBox="1"/>
          <p:nvPr/>
        </p:nvSpPr>
        <p:spPr>
          <a:xfrm>
            <a:off x="5773827" y="1728344"/>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25" name="TextBox 24">
            <a:extLst>
              <a:ext uri="{FF2B5EF4-FFF2-40B4-BE49-F238E27FC236}">
                <a16:creationId xmlns:a16="http://schemas.microsoft.com/office/drawing/2014/main" id="{1F33AC76-DDF4-FE41-8C0A-93CD9FE895FD}"/>
              </a:ext>
            </a:extLst>
          </p:cNvPr>
          <p:cNvSpPr txBox="1"/>
          <p:nvPr/>
        </p:nvSpPr>
        <p:spPr>
          <a:xfrm>
            <a:off x="5168015" y="1728344"/>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Rn</a:t>
            </a:r>
          </a:p>
        </p:txBody>
      </p:sp>
      <p:sp>
        <p:nvSpPr>
          <p:cNvPr id="26" name="TextBox 25">
            <a:extLst>
              <a:ext uri="{FF2B5EF4-FFF2-40B4-BE49-F238E27FC236}">
                <a16:creationId xmlns:a16="http://schemas.microsoft.com/office/drawing/2014/main" id="{C9023A53-0BAD-564C-8781-570657542A19}"/>
              </a:ext>
            </a:extLst>
          </p:cNvPr>
          <p:cNvSpPr txBox="1"/>
          <p:nvPr/>
        </p:nvSpPr>
        <p:spPr>
          <a:xfrm>
            <a:off x="4762717" y="1728344"/>
            <a:ext cx="385596"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U</a:t>
            </a:r>
          </a:p>
        </p:txBody>
      </p:sp>
      <p:cxnSp>
        <p:nvCxnSpPr>
          <p:cNvPr id="3" name="Straight Arrow Connector 2">
            <a:extLst>
              <a:ext uri="{FF2B5EF4-FFF2-40B4-BE49-F238E27FC236}">
                <a16:creationId xmlns:a16="http://schemas.microsoft.com/office/drawing/2014/main" id="{08F6DB39-2E74-E84C-92F9-B63E321A62DF}"/>
              </a:ext>
            </a:extLst>
          </p:cNvPr>
          <p:cNvCxnSpPr>
            <a:cxnSpLocks/>
          </p:cNvCxnSpPr>
          <p:nvPr/>
        </p:nvCxnSpPr>
        <p:spPr>
          <a:xfrm>
            <a:off x="6678759" y="2109715"/>
            <a:ext cx="0" cy="91475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DF9BC16-2651-CD4F-AA4B-1496E5A9EB62}"/>
              </a:ext>
            </a:extLst>
          </p:cNvPr>
          <p:cNvCxnSpPr>
            <a:stCxn id="25" idx="2"/>
          </p:cNvCxnSpPr>
          <p:nvPr/>
        </p:nvCxnSpPr>
        <p:spPr>
          <a:xfrm>
            <a:off x="5470921" y="2128454"/>
            <a:ext cx="0" cy="126954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689CDA9-92E3-2F4E-B59D-88403DB99351}"/>
              </a:ext>
            </a:extLst>
          </p:cNvPr>
          <p:cNvCxnSpPr>
            <a:cxnSpLocks/>
          </p:cNvCxnSpPr>
          <p:nvPr/>
        </p:nvCxnSpPr>
        <p:spPr>
          <a:xfrm flipV="1">
            <a:off x="5470921" y="3383698"/>
            <a:ext cx="908718" cy="1368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16A10F03-A38E-2446-A01B-E9DDD1F8ABE7}"/>
              </a:ext>
            </a:extLst>
          </p:cNvPr>
          <p:cNvSpPr/>
          <p:nvPr/>
        </p:nvSpPr>
        <p:spPr>
          <a:xfrm>
            <a:off x="6360972" y="3004646"/>
            <a:ext cx="718457" cy="7184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2">
                    <a:lumMod val="10000"/>
                  </a:schemeClr>
                </a:solidFill>
              </a:rPr>
              <a:t>+ -</a:t>
            </a:r>
          </a:p>
        </p:txBody>
      </p:sp>
      <p:sp>
        <p:nvSpPr>
          <p:cNvPr id="30" name="TextBox 29">
            <a:extLst>
              <a:ext uri="{FF2B5EF4-FFF2-40B4-BE49-F238E27FC236}">
                <a16:creationId xmlns:a16="http://schemas.microsoft.com/office/drawing/2014/main" id="{60F31996-0384-2241-B267-C0131FBA2DD9}"/>
              </a:ext>
            </a:extLst>
          </p:cNvPr>
          <p:cNvSpPr txBox="1"/>
          <p:nvPr/>
        </p:nvSpPr>
        <p:spPr>
          <a:xfrm>
            <a:off x="3838481" y="2774106"/>
            <a:ext cx="1409360" cy="707886"/>
          </a:xfrm>
          <a:prstGeom prst="rect">
            <a:avLst/>
          </a:prstGeom>
          <a:solidFill>
            <a:schemeClr val="bg1"/>
          </a:solidFill>
          <a:ln w="28575">
            <a:solidFill>
              <a:schemeClr val="accent1"/>
            </a:solidFill>
          </a:ln>
        </p:spPr>
        <p:txBody>
          <a:bodyPr wrap="none" rtlCol="0">
            <a:spAutoFit/>
          </a:bodyPr>
          <a:lstStyle/>
          <a:p>
            <a:r>
              <a:rPr lang="en-US" sz="2000" b="1" dirty="0">
                <a:solidFill>
                  <a:srgbClr val="0070C0"/>
                </a:solidFill>
              </a:rPr>
              <a:t>0 subtract</a:t>
            </a:r>
          </a:p>
          <a:p>
            <a:r>
              <a:rPr lang="en-US" sz="2000" b="1" dirty="0">
                <a:solidFill>
                  <a:srgbClr val="0070C0"/>
                </a:solidFill>
              </a:rPr>
              <a:t>1 add</a:t>
            </a:r>
          </a:p>
        </p:txBody>
      </p:sp>
      <p:cxnSp>
        <p:nvCxnSpPr>
          <p:cNvPr id="31" name="Straight Arrow Connector 30">
            <a:extLst>
              <a:ext uri="{FF2B5EF4-FFF2-40B4-BE49-F238E27FC236}">
                <a16:creationId xmlns:a16="http://schemas.microsoft.com/office/drawing/2014/main" id="{D53EE2F7-3DFE-E04B-AE59-7AF3A6D42205}"/>
              </a:ext>
            </a:extLst>
          </p:cNvPr>
          <p:cNvCxnSpPr>
            <a:cxnSpLocks/>
            <a:stCxn id="30" idx="0"/>
            <a:endCxn id="26" idx="2"/>
          </p:cNvCxnSpPr>
          <p:nvPr/>
        </p:nvCxnSpPr>
        <p:spPr>
          <a:xfrm flipV="1">
            <a:off x="4543161" y="2128454"/>
            <a:ext cx="412354" cy="64565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3411AB8-D715-A941-A05B-2AA9B14D7F95}"/>
              </a:ext>
            </a:extLst>
          </p:cNvPr>
          <p:cNvCxnSpPr>
            <a:cxnSpLocks/>
          </p:cNvCxnSpPr>
          <p:nvPr/>
        </p:nvCxnSpPr>
        <p:spPr>
          <a:xfrm>
            <a:off x="7079429" y="3376484"/>
            <a:ext cx="989260"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632B62D-1CE4-3E48-B24B-8530624D2809}"/>
              </a:ext>
            </a:extLst>
          </p:cNvPr>
          <p:cNvSpPr txBox="1"/>
          <p:nvPr/>
        </p:nvSpPr>
        <p:spPr>
          <a:xfrm>
            <a:off x="8068689" y="3176429"/>
            <a:ext cx="2255874" cy="400110"/>
          </a:xfrm>
          <a:prstGeom prst="rect">
            <a:avLst/>
          </a:prstGeom>
          <a:solidFill>
            <a:schemeClr val="bg1"/>
          </a:solidFill>
          <a:ln w="28575">
            <a:solidFill>
              <a:schemeClr val="accent1"/>
            </a:solidFill>
          </a:ln>
        </p:spPr>
        <p:txBody>
          <a:bodyPr wrap="none" rtlCol="0">
            <a:spAutoFit/>
          </a:bodyPr>
          <a:lstStyle/>
          <a:p>
            <a:r>
              <a:rPr lang="en-US" sz="2000" b="1" dirty="0">
                <a:solidFill>
                  <a:srgbClr val="0070C0"/>
                </a:solidFill>
              </a:rPr>
              <a:t>Memory Address</a:t>
            </a:r>
          </a:p>
        </p:txBody>
      </p:sp>
      <p:sp>
        <p:nvSpPr>
          <p:cNvPr id="36" name="TextBox 35">
            <a:extLst>
              <a:ext uri="{FF2B5EF4-FFF2-40B4-BE49-F238E27FC236}">
                <a16:creationId xmlns:a16="http://schemas.microsoft.com/office/drawing/2014/main" id="{1A3F195B-AA41-6D4A-89F0-8934C4F1CD6C}"/>
              </a:ext>
            </a:extLst>
          </p:cNvPr>
          <p:cNvSpPr txBox="1"/>
          <p:nvPr/>
        </p:nvSpPr>
        <p:spPr>
          <a:xfrm>
            <a:off x="1661632" y="1665494"/>
            <a:ext cx="1773242" cy="461665"/>
          </a:xfrm>
          <a:prstGeom prst="rect">
            <a:avLst/>
          </a:prstGeom>
          <a:noFill/>
        </p:spPr>
        <p:txBody>
          <a:bodyPr wrap="none" rtlCol="0">
            <a:spAutoFit/>
          </a:bodyPr>
          <a:lstStyle/>
          <a:p>
            <a:r>
              <a:rPr lang="en-US" sz="2400" b="1" dirty="0">
                <a:solidFill>
                  <a:srgbClr val="0070C0"/>
                </a:solidFill>
              </a:rPr>
              <a:t>Instruction</a:t>
            </a:r>
          </a:p>
        </p:txBody>
      </p:sp>
      <p:sp>
        <p:nvSpPr>
          <p:cNvPr id="38" name="TextBox 37">
            <a:extLst>
              <a:ext uri="{FF2B5EF4-FFF2-40B4-BE49-F238E27FC236}">
                <a16:creationId xmlns:a16="http://schemas.microsoft.com/office/drawing/2014/main" id="{60140879-89B2-C24A-89ED-A6C24872283A}"/>
              </a:ext>
            </a:extLst>
          </p:cNvPr>
          <p:cNvSpPr txBox="1"/>
          <p:nvPr/>
        </p:nvSpPr>
        <p:spPr>
          <a:xfrm>
            <a:off x="4897439" y="695123"/>
            <a:ext cx="2390398" cy="707886"/>
          </a:xfrm>
          <a:prstGeom prst="rect">
            <a:avLst/>
          </a:prstGeom>
          <a:solidFill>
            <a:schemeClr val="bg1"/>
          </a:solidFill>
          <a:ln w="28575">
            <a:solidFill>
              <a:schemeClr val="accent1"/>
            </a:solidFill>
          </a:ln>
        </p:spPr>
        <p:txBody>
          <a:bodyPr wrap="none" rtlCol="0">
            <a:spAutoFit/>
          </a:bodyPr>
          <a:lstStyle/>
          <a:p>
            <a:r>
              <a:rPr lang="en-US" sz="2000" b="1" dirty="0">
                <a:solidFill>
                  <a:srgbClr val="0070C0"/>
                </a:solidFill>
              </a:rPr>
              <a:t>Source for str</a:t>
            </a:r>
          </a:p>
          <a:p>
            <a:r>
              <a:rPr lang="en-US" sz="2000" b="1" dirty="0">
                <a:solidFill>
                  <a:srgbClr val="0070C0"/>
                </a:solidFill>
              </a:rPr>
              <a:t>Destination for </a:t>
            </a:r>
            <a:r>
              <a:rPr lang="en-US" sz="2000" b="1" dirty="0" err="1">
                <a:solidFill>
                  <a:srgbClr val="0070C0"/>
                </a:solidFill>
              </a:rPr>
              <a:t>ldr</a:t>
            </a:r>
            <a:endParaRPr lang="en-US" sz="2000" b="1" dirty="0">
              <a:solidFill>
                <a:srgbClr val="0070C0"/>
              </a:solidFill>
            </a:endParaRPr>
          </a:p>
        </p:txBody>
      </p:sp>
      <p:cxnSp>
        <p:nvCxnSpPr>
          <p:cNvPr id="39" name="Straight Arrow Connector 38">
            <a:extLst>
              <a:ext uri="{FF2B5EF4-FFF2-40B4-BE49-F238E27FC236}">
                <a16:creationId xmlns:a16="http://schemas.microsoft.com/office/drawing/2014/main" id="{31A6EE6D-6EDD-5048-95FA-5837A678A1CB}"/>
              </a:ext>
            </a:extLst>
          </p:cNvPr>
          <p:cNvCxnSpPr>
            <a:cxnSpLocks/>
          </p:cNvCxnSpPr>
          <p:nvPr/>
        </p:nvCxnSpPr>
        <p:spPr>
          <a:xfrm>
            <a:off x="6100968" y="1405239"/>
            <a:ext cx="0" cy="33454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EE20BD47-5236-2843-81DE-366C4BEEAC2D}"/>
              </a:ext>
            </a:extLst>
          </p:cNvPr>
          <p:cNvSpPr txBox="1"/>
          <p:nvPr/>
        </p:nvSpPr>
        <p:spPr>
          <a:xfrm>
            <a:off x="6379639" y="1728344"/>
            <a:ext cx="598241"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Rm</a:t>
            </a:r>
          </a:p>
        </p:txBody>
      </p:sp>
      <p:sp>
        <p:nvSpPr>
          <p:cNvPr id="21" name="TextBox 20">
            <a:extLst>
              <a:ext uri="{FF2B5EF4-FFF2-40B4-BE49-F238E27FC236}">
                <a16:creationId xmlns:a16="http://schemas.microsoft.com/office/drawing/2014/main" id="{AE45FBFE-B72D-724F-AF56-B843EBF3FEB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9" name="Content Placeholder 2">
            <a:extLst>
              <a:ext uri="{FF2B5EF4-FFF2-40B4-BE49-F238E27FC236}">
                <a16:creationId xmlns:a16="http://schemas.microsoft.com/office/drawing/2014/main" id="{4DFF7CCE-3F02-2F7D-6471-2D48796EF7F1}"/>
              </a:ext>
            </a:extLst>
          </p:cNvPr>
          <p:cNvSpPr txBox="1">
            <a:spLocks/>
          </p:cNvSpPr>
          <p:nvPr/>
        </p:nvSpPr>
        <p:spPr>
          <a:xfrm>
            <a:off x="600013" y="3987427"/>
            <a:ext cx="11001907" cy="1101025"/>
          </a:xfrm>
          <a:prstGeom prst="rect">
            <a:avLst/>
          </a:prstGeom>
          <a:solidFill>
            <a:schemeClr val="accent4">
              <a:lumMod val="20000"/>
              <a:lumOff val="80000"/>
            </a:schemeClr>
          </a:solidFill>
          <a:ln>
            <a:solidFill>
              <a:schemeClr val="tx2"/>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8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24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20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8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8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200" b="1" dirty="0">
                <a:solidFill>
                  <a:srgbClr val="0070C0"/>
                </a:solidFill>
              </a:rPr>
              <a:t>Pointer Address = Base Register + Register Offset</a:t>
            </a:r>
          </a:p>
          <a:p>
            <a:pPr lvl="1"/>
            <a:r>
              <a:rPr lang="en-US" sz="2200" b="1" dirty="0">
                <a:solidFill>
                  <a:srgbClr val="0070C0"/>
                </a:solidFill>
              </a:rPr>
              <a:t>Unsigned</a:t>
            </a:r>
            <a:r>
              <a:rPr lang="en-US" sz="2200" dirty="0"/>
              <a:t> offset integer </a:t>
            </a:r>
            <a:r>
              <a:rPr lang="en-US" sz="2200" b="1" dirty="0">
                <a:solidFill>
                  <a:schemeClr val="accent5"/>
                </a:solidFill>
              </a:rPr>
              <a:t>in a register </a:t>
            </a:r>
            <a:r>
              <a:rPr lang="en-US" sz="2200" b="1" dirty="0">
                <a:solidFill>
                  <a:srgbClr val="FF0000"/>
                </a:solidFill>
              </a:rPr>
              <a:t>(bytes) </a:t>
            </a:r>
            <a:r>
              <a:rPr lang="en-US" sz="2200" dirty="0"/>
              <a:t>is either added/subtracted from the </a:t>
            </a:r>
            <a:r>
              <a:rPr lang="en-US" sz="2200" b="1" dirty="0"/>
              <a:t>pointer address </a:t>
            </a:r>
            <a:r>
              <a:rPr lang="en-US" sz="2200" dirty="0"/>
              <a:t>in the </a:t>
            </a:r>
            <a:r>
              <a:rPr lang="en-US" sz="2200" b="1" dirty="0">
                <a:solidFill>
                  <a:schemeClr val="accent5"/>
                </a:solidFill>
              </a:rPr>
              <a:t>base register</a:t>
            </a:r>
          </a:p>
        </p:txBody>
      </p:sp>
    </p:spTree>
    <p:extLst>
      <p:ext uri="{BB962C8B-B14F-4D97-AF65-F5344CB8AC3E}">
        <p14:creationId xmlns:p14="http://schemas.microsoft.com/office/powerpoint/2010/main" val="3192860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7B4B6-D96B-F746-A561-E831460B963C}"/>
              </a:ext>
            </a:extLst>
          </p:cNvPr>
          <p:cNvSpPr>
            <a:spLocks noGrp="1"/>
          </p:cNvSpPr>
          <p:nvPr>
            <p:ph type="title"/>
          </p:nvPr>
        </p:nvSpPr>
        <p:spPr>
          <a:xfrm>
            <a:off x="537301" y="96202"/>
            <a:ext cx="10841015" cy="514139"/>
          </a:xfrm>
        </p:spPr>
        <p:txBody>
          <a:bodyPr/>
          <a:lstStyle/>
          <a:p>
            <a:r>
              <a:rPr lang="en-US" dirty="0"/>
              <a:t>C Stream Functions Array/block read/write</a:t>
            </a:r>
          </a:p>
        </p:txBody>
      </p:sp>
      <p:sp>
        <p:nvSpPr>
          <p:cNvPr id="3" name="Content Placeholder 2">
            <a:extLst>
              <a:ext uri="{FF2B5EF4-FFF2-40B4-BE49-F238E27FC236}">
                <a16:creationId xmlns:a16="http://schemas.microsoft.com/office/drawing/2014/main" id="{EFC90036-2270-6547-9536-AFD95F109418}"/>
              </a:ext>
            </a:extLst>
          </p:cNvPr>
          <p:cNvSpPr>
            <a:spLocks noGrp="1"/>
          </p:cNvSpPr>
          <p:nvPr>
            <p:ph sz="quarter" idx="17"/>
          </p:nvPr>
        </p:nvSpPr>
        <p:spPr>
          <a:xfrm>
            <a:off x="852276" y="972108"/>
            <a:ext cx="10673977" cy="5332439"/>
          </a:xfrm>
          <a:solidFill>
            <a:schemeClr val="accent4">
              <a:lumMod val="20000"/>
              <a:lumOff val="80000"/>
            </a:schemeClr>
          </a:solidFill>
          <a:ln>
            <a:solidFill>
              <a:schemeClr val="accent1"/>
            </a:solidFill>
          </a:ln>
        </p:spPr>
        <p:txBody>
          <a:bodyPr/>
          <a:lstStyle/>
          <a:p>
            <a:pPr marL="285750" lvl="1" indent="-285750"/>
            <a:r>
              <a:rPr lang="en-US" sz="2000" dirty="0">
                <a:cs typeface="Courier New" panose="02070309020205020404" pitchFamily="49" charset="0"/>
              </a:rPr>
              <a:t>These </a:t>
            </a:r>
            <a:r>
              <a:rPr lang="en-US" sz="2000" dirty="0">
                <a:solidFill>
                  <a:srgbClr val="0070C0"/>
                </a:solidFill>
                <a:cs typeface="Courier New" panose="02070309020205020404" pitchFamily="49" charset="0"/>
              </a:rPr>
              <a:t>do not process contents </a:t>
            </a:r>
            <a:r>
              <a:rPr lang="en-US" sz="2000" dirty="0">
                <a:cs typeface="Courier New" panose="02070309020205020404" pitchFamily="49" charset="0"/>
              </a:rPr>
              <a:t>they simply </a:t>
            </a:r>
            <a:r>
              <a:rPr lang="en-US" sz="2000" b="1" dirty="0">
                <a:solidFill>
                  <a:srgbClr val="0070C0"/>
                </a:solidFill>
                <a:cs typeface="Courier New" panose="02070309020205020404" pitchFamily="49" charset="0"/>
              </a:rPr>
              <a:t>transfer</a:t>
            </a:r>
            <a:r>
              <a:rPr lang="en-US" sz="2000" dirty="0">
                <a:solidFill>
                  <a:srgbClr val="0070C0"/>
                </a:solidFill>
                <a:cs typeface="Courier New" panose="02070309020205020404" pitchFamily="49" charset="0"/>
              </a:rPr>
              <a:t> a fixed number of bytes to and from a buffer passed to them</a:t>
            </a:r>
            <a:endParaRPr lang="en-US" sz="2000" b="1" dirty="0">
              <a:latin typeface="Courier New" panose="02070309020205020404" pitchFamily="49" charset="0"/>
              <a:cs typeface="Courier New" panose="02070309020205020404" pitchFamily="49" charset="0"/>
            </a:endParaRPr>
          </a:p>
          <a:p>
            <a:pPr marL="285750" lvl="1" indent="-285750"/>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a:t>
            </a:r>
            <a:r>
              <a:rPr lang="en-US" sz="2000" b="1" dirty="0" err="1">
                <a:solidFill>
                  <a:schemeClr val="accent1"/>
                </a:solidFill>
                <a:latin typeface="Courier New" panose="02070309020205020404" pitchFamily="49" charset="0"/>
                <a:cs typeface="Courier New" panose="02070309020205020404" pitchFamily="49" charset="0"/>
              </a:rPr>
              <a:t>fwrite</a:t>
            </a:r>
            <a:r>
              <a:rPr lang="en-US" sz="2000" b="1" dirty="0">
                <a:latin typeface="Courier New" panose="02070309020205020404" pitchFamily="49" charset="0"/>
                <a:cs typeface="Courier New" panose="02070309020205020404" pitchFamily="49" charset="0"/>
              </a:rPr>
              <a:t>(void *</a:t>
            </a:r>
            <a:r>
              <a:rPr lang="en-US" sz="2000" b="1" dirty="0" err="1">
                <a:latin typeface="Courier New" panose="02070309020205020404" pitchFamily="49" charset="0"/>
                <a:cs typeface="Courier New" panose="02070309020205020404" pitchFamily="49" charset="0"/>
              </a:rPr>
              <a:t>ptr</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size, </a:t>
            </a:r>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count, FILE *stream);</a:t>
            </a:r>
          </a:p>
          <a:p>
            <a:pPr lvl="1"/>
            <a:r>
              <a:rPr lang="en-US" sz="2000" dirty="0"/>
              <a:t>Writes an array of </a:t>
            </a:r>
            <a:r>
              <a:rPr lang="en-US" sz="2000" i="1" dirty="0">
                <a:solidFill>
                  <a:srgbClr val="0070C0"/>
                </a:solidFill>
              </a:rPr>
              <a:t>count</a:t>
            </a:r>
            <a:r>
              <a:rPr lang="en-US" sz="2000" dirty="0"/>
              <a:t> </a:t>
            </a:r>
            <a:r>
              <a:rPr lang="en-US" sz="2000" b="1" i="1" dirty="0">
                <a:solidFill>
                  <a:srgbClr val="0070C0"/>
                </a:solidFill>
              </a:rPr>
              <a:t>elements</a:t>
            </a:r>
            <a:r>
              <a:rPr lang="en-US" sz="2000" dirty="0"/>
              <a:t> of </a:t>
            </a:r>
            <a:r>
              <a:rPr lang="en-US" sz="2000" b="1" i="1" dirty="0">
                <a:solidFill>
                  <a:srgbClr val="0070C0"/>
                </a:solidFill>
              </a:rPr>
              <a:t>size</a:t>
            </a:r>
            <a:r>
              <a:rPr lang="en-US" sz="2000" dirty="0"/>
              <a:t> bytes from </a:t>
            </a:r>
            <a:r>
              <a:rPr lang="en-US" sz="2000" b="1" dirty="0">
                <a:solidFill>
                  <a:srgbClr val="0070C0"/>
                </a:solidFill>
              </a:rPr>
              <a:t>stream</a:t>
            </a:r>
          </a:p>
          <a:p>
            <a:pPr lvl="1"/>
            <a:r>
              <a:rPr lang="en-US" sz="2000" i="1" dirty="0"/>
              <a:t>Updates the </a:t>
            </a:r>
            <a:r>
              <a:rPr lang="en-US" sz="2000" i="1" dirty="0">
                <a:solidFill>
                  <a:srgbClr val="0070C0"/>
                </a:solidFill>
              </a:rPr>
              <a:t>write file pointer forward </a:t>
            </a:r>
            <a:r>
              <a:rPr lang="en-US" sz="2000" i="1" dirty="0"/>
              <a:t>by the </a:t>
            </a:r>
            <a:r>
              <a:rPr lang="en-US" sz="2000" i="1" dirty="0">
                <a:solidFill>
                  <a:srgbClr val="0070C0"/>
                </a:solidFill>
              </a:rPr>
              <a:t>number of bytes written</a:t>
            </a:r>
          </a:p>
          <a:p>
            <a:pPr lvl="1"/>
            <a:r>
              <a:rPr lang="en-US" sz="2000" dirty="0"/>
              <a:t>returns number of elements written</a:t>
            </a:r>
          </a:p>
          <a:p>
            <a:pPr lvl="1"/>
            <a:r>
              <a:rPr lang="en-US" sz="2000" dirty="0"/>
              <a:t>error is short element count or 0</a:t>
            </a:r>
          </a:p>
          <a:p>
            <a:pPr lvl="1"/>
            <a:endParaRPr lang="en-US" sz="2000" dirty="0"/>
          </a:p>
          <a:p>
            <a:pPr marL="285750" lvl="1" indent="-285750"/>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a:t>
            </a:r>
            <a:r>
              <a:rPr lang="en-US" sz="2000" b="1" dirty="0" err="1">
                <a:solidFill>
                  <a:schemeClr val="accent1"/>
                </a:solidFill>
                <a:latin typeface="Courier New" panose="02070309020205020404" pitchFamily="49" charset="0"/>
                <a:cs typeface="Courier New" panose="02070309020205020404" pitchFamily="49" charset="0"/>
              </a:rPr>
              <a:t>fread</a:t>
            </a:r>
            <a:r>
              <a:rPr lang="en-US" sz="2000" b="1" dirty="0">
                <a:latin typeface="Courier New" panose="02070309020205020404" pitchFamily="49" charset="0"/>
                <a:cs typeface="Courier New" panose="02070309020205020404" pitchFamily="49" charset="0"/>
              </a:rPr>
              <a:t>(void *</a:t>
            </a:r>
            <a:r>
              <a:rPr lang="en-US" sz="2000" b="1" dirty="0" err="1">
                <a:latin typeface="Courier New" panose="02070309020205020404" pitchFamily="49" charset="0"/>
                <a:cs typeface="Courier New" panose="02070309020205020404" pitchFamily="49" charset="0"/>
              </a:rPr>
              <a:t>ptr</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size, </a:t>
            </a:r>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count, FILE *stream);</a:t>
            </a:r>
          </a:p>
          <a:p>
            <a:pPr lvl="1"/>
            <a:r>
              <a:rPr lang="en-US" sz="2000" dirty="0"/>
              <a:t>Reads an array of </a:t>
            </a:r>
            <a:r>
              <a:rPr lang="en-US" sz="2000" b="1" i="1" dirty="0">
                <a:solidFill>
                  <a:srgbClr val="0070C0"/>
                </a:solidFill>
              </a:rPr>
              <a:t>count elements </a:t>
            </a:r>
            <a:r>
              <a:rPr lang="en-US" sz="2000" dirty="0"/>
              <a:t>of </a:t>
            </a:r>
            <a:r>
              <a:rPr lang="en-US" sz="2000" b="1" i="1" dirty="0">
                <a:solidFill>
                  <a:srgbClr val="0070C0"/>
                </a:solidFill>
              </a:rPr>
              <a:t>size</a:t>
            </a:r>
            <a:r>
              <a:rPr lang="en-US" sz="2000" dirty="0"/>
              <a:t> bytes from </a:t>
            </a:r>
            <a:r>
              <a:rPr lang="en-US" sz="2000" i="1" dirty="0"/>
              <a:t>stream</a:t>
            </a:r>
            <a:r>
              <a:rPr lang="en-US" sz="2000" dirty="0"/>
              <a:t> </a:t>
            </a:r>
            <a:endParaRPr lang="en-US" sz="2000" i="1" dirty="0"/>
          </a:p>
          <a:p>
            <a:pPr lvl="1"/>
            <a:r>
              <a:rPr lang="en-US" sz="2000" i="1" dirty="0"/>
              <a:t>Updates the </a:t>
            </a:r>
            <a:r>
              <a:rPr lang="en-US" sz="2000" i="1" dirty="0">
                <a:solidFill>
                  <a:srgbClr val="0070C0"/>
                </a:solidFill>
              </a:rPr>
              <a:t>read file pointer forward </a:t>
            </a:r>
            <a:r>
              <a:rPr lang="en-US" sz="2000" i="1" dirty="0"/>
              <a:t>by the </a:t>
            </a:r>
            <a:r>
              <a:rPr lang="en-US" sz="2000" i="1" dirty="0">
                <a:solidFill>
                  <a:srgbClr val="0070C0"/>
                </a:solidFill>
              </a:rPr>
              <a:t>number of bytes read</a:t>
            </a:r>
          </a:p>
          <a:p>
            <a:pPr lvl="1"/>
            <a:r>
              <a:rPr lang="en-US" sz="2000" dirty="0"/>
              <a:t>returns number of elements read, </a:t>
            </a:r>
            <a:r>
              <a:rPr lang="en-US" sz="2000" dirty="0">
                <a:solidFill>
                  <a:srgbClr val="FF0000"/>
                </a:solidFill>
              </a:rPr>
              <a:t>EOF is a return of 0</a:t>
            </a:r>
          </a:p>
          <a:p>
            <a:pPr lvl="1"/>
            <a:r>
              <a:rPr lang="en-US" sz="2000" dirty="0"/>
              <a:t>error is short element count or 0</a:t>
            </a:r>
          </a:p>
          <a:p>
            <a:r>
              <a:rPr lang="en-US" sz="2000" b="1" dirty="0">
                <a:solidFill>
                  <a:srgbClr val="0070C0"/>
                </a:solidFill>
              </a:rPr>
              <a:t>I almost always set size to 1 to return bytes read/written</a:t>
            </a:r>
          </a:p>
        </p:txBody>
      </p:sp>
      <p:sp>
        <p:nvSpPr>
          <p:cNvPr id="4" name="TextBox 3">
            <a:extLst>
              <a:ext uri="{FF2B5EF4-FFF2-40B4-BE49-F238E27FC236}">
                <a16:creationId xmlns:a16="http://schemas.microsoft.com/office/drawing/2014/main" id="{712DA7A6-9A03-1535-8B2F-6DF152D2AC48}"/>
              </a:ext>
            </a:extLst>
          </p:cNvPr>
          <p:cNvSpPr txBox="1"/>
          <p:nvPr/>
        </p:nvSpPr>
        <p:spPr>
          <a:xfrm>
            <a:off x="11927778" y="6555592"/>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341742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nimBg="1"/>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6597B-5645-4145-B9D9-F53A5B3FCBD9}"/>
              </a:ext>
            </a:extLst>
          </p:cNvPr>
          <p:cNvSpPr>
            <a:spLocks noGrp="1"/>
          </p:cNvSpPr>
          <p:nvPr>
            <p:ph type="title"/>
          </p:nvPr>
        </p:nvSpPr>
        <p:spPr>
          <a:xfrm>
            <a:off x="336657" y="19756"/>
            <a:ext cx="10515600" cy="715294"/>
          </a:xfrm>
        </p:spPr>
        <p:txBody>
          <a:bodyPr/>
          <a:lstStyle/>
          <a:p>
            <a:r>
              <a:rPr lang="en-US" dirty="0" err="1"/>
              <a:t>ldr</a:t>
            </a:r>
            <a:r>
              <a:rPr lang="en-US" dirty="0"/>
              <a:t>/str practice - 3</a:t>
            </a:r>
          </a:p>
        </p:txBody>
      </p:sp>
      <p:sp>
        <p:nvSpPr>
          <p:cNvPr id="6" name="Content Placeholder 5">
            <a:extLst>
              <a:ext uri="{FF2B5EF4-FFF2-40B4-BE49-F238E27FC236}">
                <a16:creationId xmlns:a16="http://schemas.microsoft.com/office/drawing/2014/main" id="{157A3006-70AE-5A41-A839-25DF9E502E2E}"/>
              </a:ext>
            </a:extLst>
          </p:cNvPr>
          <p:cNvSpPr>
            <a:spLocks noGrp="1"/>
          </p:cNvSpPr>
          <p:nvPr>
            <p:ph sz="quarter" idx="17"/>
          </p:nvPr>
        </p:nvSpPr>
        <p:spPr>
          <a:xfrm>
            <a:off x="437322" y="735050"/>
            <a:ext cx="11256447" cy="5932450"/>
          </a:xfrm>
          <a:solidFill>
            <a:schemeClr val="accent4">
              <a:lumMod val="20000"/>
              <a:lumOff val="80000"/>
            </a:schemeClr>
          </a:solidFill>
          <a:ln>
            <a:solidFill>
              <a:srgbClr val="0070C0"/>
            </a:solidFill>
          </a:ln>
        </p:spPr>
        <p:txBody>
          <a:bodyPr/>
          <a:lstStyle/>
          <a:p>
            <a:pPr marL="0" indent="0">
              <a:buNone/>
            </a:pPr>
            <a:r>
              <a:rPr lang="en-US" sz="2000" dirty="0">
                <a:latin typeface="Consolas" panose="020B0609020204030204" pitchFamily="49" charset="0"/>
                <a:cs typeface="Consolas" panose="020B0609020204030204" pitchFamily="49" charset="0"/>
              </a:rPr>
              <a:t>r1 contains </a:t>
            </a:r>
            <a:r>
              <a:rPr lang="en-US" sz="2000" dirty="0">
                <a:solidFill>
                  <a:srgbClr val="2C895B"/>
                </a:solidFill>
                <a:latin typeface="Consolas" panose="020B0609020204030204" pitchFamily="49" charset="0"/>
                <a:cs typeface="Consolas" panose="020B0609020204030204" pitchFamily="49" charset="0"/>
              </a:rPr>
              <a:t>Address of X (defined as int *X) </a:t>
            </a:r>
            <a:r>
              <a:rPr lang="en-US" sz="2000" dirty="0">
                <a:latin typeface="Consolas" panose="020B0609020204030204" pitchFamily="49" charset="0"/>
                <a:cs typeface="Consolas" panose="020B0609020204030204" pitchFamily="49" charset="0"/>
              </a:rPr>
              <a:t>in memory; r1 points at X</a:t>
            </a:r>
          </a:p>
          <a:p>
            <a:pPr marL="0" indent="0">
              <a:buNone/>
            </a:pPr>
            <a:r>
              <a:rPr lang="en-US" sz="2000" dirty="0">
                <a:latin typeface="Consolas" panose="020B0609020204030204" pitchFamily="49" charset="0"/>
                <a:cs typeface="Consolas" panose="020B0609020204030204" pitchFamily="49" charset="0"/>
              </a:rPr>
              <a:t>r2 contains </a:t>
            </a:r>
            <a:r>
              <a:rPr lang="en-US" sz="2000" dirty="0">
                <a:solidFill>
                  <a:srgbClr val="7030A0"/>
                </a:solidFill>
                <a:latin typeface="Consolas" panose="020B0609020204030204" pitchFamily="49" charset="0"/>
                <a:cs typeface="Consolas" panose="020B0609020204030204" pitchFamily="49" charset="0"/>
              </a:rPr>
              <a:t>Address of Y (defined as int Y[2])</a:t>
            </a:r>
            <a:r>
              <a:rPr lang="en-US" sz="2000" dirty="0">
                <a:latin typeface="Consolas" panose="020B0609020204030204" pitchFamily="49" charset="0"/>
                <a:cs typeface="Consolas" panose="020B0609020204030204" pitchFamily="49" charset="0"/>
              </a:rPr>
              <a:t> in memory; r2 points at &amp;(Y[0])</a:t>
            </a:r>
          </a:p>
          <a:p>
            <a:pPr marL="0" indent="0">
              <a:buNone/>
            </a:pPr>
            <a:r>
              <a:rPr lang="en-US" sz="2000" dirty="0">
                <a:latin typeface="Consolas" panose="020B0609020204030204" pitchFamily="49" charset="0"/>
                <a:cs typeface="Consolas" panose="020B0609020204030204" pitchFamily="49" charset="0"/>
              </a:rPr>
              <a:t>write *X  = Y[1];</a:t>
            </a:r>
          </a:p>
          <a:p>
            <a:endParaRPr lang="en-US" sz="2000" dirty="0">
              <a:latin typeface="Consolas" panose="020B0609020204030204" pitchFamily="49" charset="0"/>
              <a:cs typeface="Consolas" panose="020B0609020204030204" pitchFamily="49" charset="0"/>
            </a:endParaRPr>
          </a:p>
          <a:p>
            <a:endParaRPr lang="en-US" sz="2000" dirty="0">
              <a:latin typeface="Consolas" panose="020B0609020204030204" pitchFamily="49" charset="0"/>
              <a:cs typeface="Consolas" panose="020B0609020204030204" pitchFamily="49" charset="0"/>
            </a:endParaRPr>
          </a:p>
          <a:p>
            <a:endParaRPr lang="en-US" sz="2000" dirty="0">
              <a:latin typeface="Consolas" panose="020B0609020204030204" pitchFamily="49" charset="0"/>
              <a:cs typeface="Consolas" panose="020B0609020204030204" pitchFamily="49" charset="0"/>
            </a:endParaRPr>
          </a:p>
          <a:p>
            <a:endParaRPr lang="en-US" sz="2000" dirty="0">
              <a:latin typeface="Consolas" panose="020B0609020204030204" pitchFamily="49" charset="0"/>
              <a:cs typeface="Consolas" panose="020B0609020204030204" pitchFamily="49" charset="0"/>
            </a:endParaRPr>
          </a:p>
          <a:p>
            <a:pPr marL="0" indent="0">
              <a:buNone/>
            </a:pPr>
            <a:endParaRPr lang="en-US" sz="2000" b="1" dirty="0">
              <a:latin typeface="Consolas" panose="020B0609020204030204" pitchFamily="49" charset="0"/>
              <a:cs typeface="Consolas" panose="020B0609020204030204" pitchFamily="49" charset="0"/>
            </a:endParaRPr>
          </a:p>
          <a:p>
            <a:pPr marL="0" indent="0">
              <a:buNone/>
            </a:pPr>
            <a:r>
              <a:rPr lang="en-US" sz="2000" b="1" dirty="0">
                <a:latin typeface="Consolas" panose="020B0609020204030204" pitchFamily="49" charset="0"/>
                <a:cs typeface="Consolas" panose="020B0609020204030204" pitchFamily="49" charset="0"/>
              </a:rPr>
              <a:t> </a:t>
            </a:r>
          </a:p>
          <a:p>
            <a:pPr marL="0" indent="0">
              <a:buNone/>
            </a:pPr>
            <a:r>
              <a:rPr lang="en-US" sz="2000" dirty="0" err="1">
                <a:latin typeface="Consolas" panose="020B0609020204030204" pitchFamily="49" charset="0"/>
                <a:cs typeface="Consolas" panose="020B0609020204030204" pitchFamily="49" charset="0"/>
              </a:rPr>
              <a:t>ldr</a:t>
            </a:r>
            <a:r>
              <a:rPr lang="en-US" sz="2000" dirty="0">
                <a:latin typeface="Consolas" panose="020B0609020204030204" pitchFamily="49" charset="0"/>
                <a:cs typeface="Consolas" panose="020B0609020204030204" pitchFamily="49" charset="0"/>
              </a:rPr>
              <a:t>	r0, [r2, 4]       // r0 </a:t>
            </a:r>
            <a:r>
              <a:rPr lang="en-US" sz="2000" dirty="0">
                <a:latin typeface="Consolas" panose="020B0609020204030204" pitchFamily="49" charset="0"/>
                <a:cs typeface="Consolas" panose="020B0609020204030204" pitchFamily="49" charset="0"/>
                <a:sym typeface="Wingdings" panose="05000000000000000000" pitchFamily="2" charset="2"/>
              </a:rPr>
              <a:t> y[1]</a:t>
            </a:r>
            <a:endParaRPr lang="en-US" sz="2000" dirty="0">
              <a:latin typeface="Consolas" panose="020B0609020204030204" pitchFamily="49" charset="0"/>
              <a:cs typeface="Consolas" panose="020B0609020204030204" pitchFamily="49" charset="0"/>
            </a:endParaRPr>
          </a:p>
          <a:p>
            <a:pPr marL="0" indent="0">
              <a:buNone/>
            </a:pPr>
            <a:r>
              <a:rPr lang="en-US" sz="2000" dirty="0" err="1">
                <a:latin typeface="Consolas" panose="020B0609020204030204" pitchFamily="49" charset="0"/>
                <a:cs typeface="Consolas" panose="020B0609020204030204" pitchFamily="49" charset="0"/>
              </a:rPr>
              <a:t>ldr</a:t>
            </a:r>
            <a:r>
              <a:rPr lang="en-US" sz="2000" dirty="0">
                <a:latin typeface="Consolas" panose="020B0609020204030204" pitchFamily="49" charset="0"/>
                <a:cs typeface="Consolas" panose="020B0609020204030204" pitchFamily="49" charset="0"/>
              </a:rPr>
              <a:t>	r3, [r1]          // r3 </a:t>
            </a:r>
            <a:r>
              <a:rPr lang="en-US" sz="2000" dirty="0">
                <a:latin typeface="Consolas" panose="020B0609020204030204" pitchFamily="49" charset="0"/>
                <a:cs typeface="Consolas" panose="020B0609020204030204" pitchFamily="49" charset="0"/>
                <a:sym typeface="Wingdings" panose="05000000000000000000" pitchFamily="2" charset="2"/>
              </a:rPr>
              <a:t> x</a:t>
            </a:r>
            <a:endParaRPr lang="en-US" sz="2000" dirty="0">
              <a:latin typeface="Consolas" panose="020B0609020204030204" pitchFamily="49" charset="0"/>
              <a:cs typeface="Consolas" panose="020B0609020204030204" pitchFamily="49" charset="0"/>
            </a:endParaRPr>
          </a:p>
          <a:p>
            <a:pPr marL="0" indent="0">
              <a:buNone/>
            </a:pPr>
            <a:r>
              <a:rPr lang="en-US" sz="2000" dirty="0">
                <a:solidFill>
                  <a:srgbClr val="7030A0"/>
                </a:solidFill>
                <a:latin typeface="Consolas" panose="020B0609020204030204" pitchFamily="49" charset="0"/>
                <a:cs typeface="Consolas" panose="020B0609020204030204" pitchFamily="49" charset="0"/>
              </a:rPr>
              <a:t>str    r0, [r3]         // *x </a:t>
            </a:r>
            <a:r>
              <a:rPr lang="en-US" sz="2000" dirty="0">
                <a:solidFill>
                  <a:srgbClr val="7030A0"/>
                </a:solidFill>
                <a:latin typeface="Consolas" panose="020B0609020204030204" pitchFamily="49" charset="0"/>
                <a:cs typeface="Consolas" panose="020B0609020204030204" pitchFamily="49" charset="0"/>
                <a:sym typeface="Wingdings" panose="05000000000000000000" pitchFamily="2" charset="2"/>
              </a:rPr>
              <a:t> y[1]</a:t>
            </a:r>
            <a:endParaRPr lang="en-US" sz="2000" dirty="0">
              <a:solidFill>
                <a:srgbClr val="7030A0"/>
              </a:solidFill>
              <a:latin typeface="Consolas" panose="020B0609020204030204" pitchFamily="49" charset="0"/>
              <a:cs typeface="Consolas" panose="020B0609020204030204" pitchFamily="49" charset="0"/>
            </a:endParaRPr>
          </a:p>
        </p:txBody>
      </p:sp>
      <p:sp>
        <p:nvSpPr>
          <p:cNvPr id="34" name="TextBox 33">
            <a:extLst>
              <a:ext uri="{FF2B5EF4-FFF2-40B4-BE49-F238E27FC236}">
                <a16:creationId xmlns:a16="http://schemas.microsoft.com/office/drawing/2014/main" id="{E508F927-C13C-394B-9D29-ACA8B54F8C9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37" name="Rectangle 36">
            <a:extLst>
              <a:ext uri="{FF2B5EF4-FFF2-40B4-BE49-F238E27FC236}">
                <a16:creationId xmlns:a16="http://schemas.microsoft.com/office/drawing/2014/main" id="{8C4B3027-53ED-0B48-9433-C196846BF638}"/>
              </a:ext>
            </a:extLst>
          </p:cNvPr>
          <p:cNvSpPr/>
          <p:nvPr/>
        </p:nvSpPr>
        <p:spPr>
          <a:xfrm>
            <a:off x="4324260" y="2766018"/>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y</a:t>
            </a:r>
          </a:p>
          <a:p>
            <a:pPr algn="ctr"/>
            <a:r>
              <a:rPr lang="en-US" b="1" dirty="0">
                <a:solidFill>
                  <a:schemeClr val="tx2"/>
                </a:solidFill>
                <a:latin typeface="Courier New" panose="02070309020205020404" pitchFamily="49" charset="0"/>
                <a:cs typeface="Courier New" panose="02070309020205020404" pitchFamily="49" charset="0"/>
              </a:rPr>
              <a:t>0x0100c</a:t>
            </a:r>
          </a:p>
          <a:p>
            <a:pPr algn="ctr"/>
            <a:endParaRPr lang="en-US" i="1" dirty="0">
              <a:solidFill>
                <a:schemeClr val="tx2"/>
              </a:solidFill>
            </a:endParaRPr>
          </a:p>
        </p:txBody>
      </p:sp>
      <p:sp>
        <p:nvSpPr>
          <p:cNvPr id="38" name="TextBox 37">
            <a:extLst>
              <a:ext uri="{FF2B5EF4-FFF2-40B4-BE49-F238E27FC236}">
                <a16:creationId xmlns:a16="http://schemas.microsoft.com/office/drawing/2014/main" id="{D29B199E-3D80-C301-2A43-C82DD4A05D1E}"/>
              </a:ext>
            </a:extLst>
          </p:cNvPr>
          <p:cNvSpPr txBox="1"/>
          <p:nvPr/>
        </p:nvSpPr>
        <p:spPr>
          <a:xfrm>
            <a:off x="3900581" y="3573385"/>
            <a:ext cx="389850" cy="369332"/>
          </a:xfrm>
          <a:prstGeom prst="rect">
            <a:avLst/>
          </a:prstGeom>
          <a:noFill/>
        </p:spPr>
        <p:txBody>
          <a:bodyPr wrap="none" rtlCol="0">
            <a:spAutoFit/>
          </a:bodyPr>
          <a:lstStyle/>
          <a:p>
            <a:r>
              <a:rPr lang="en-US" dirty="0">
                <a:solidFill>
                  <a:srgbClr val="0070C0"/>
                </a:solidFill>
              </a:rPr>
              <a:t>r1</a:t>
            </a:r>
          </a:p>
        </p:txBody>
      </p:sp>
      <p:sp>
        <p:nvSpPr>
          <p:cNvPr id="39" name="TextBox 38">
            <a:extLst>
              <a:ext uri="{FF2B5EF4-FFF2-40B4-BE49-F238E27FC236}">
                <a16:creationId xmlns:a16="http://schemas.microsoft.com/office/drawing/2014/main" id="{0694F59B-9B16-28FA-E9A0-EE591F9A28C4}"/>
              </a:ext>
            </a:extLst>
          </p:cNvPr>
          <p:cNvSpPr txBox="1"/>
          <p:nvPr/>
        </p:nvSpPr>
        <p:spPr>
          <a:xfrm>
            <a:off x="3960424" y="2875462"/>
            <a:ext cx="389850" cy="369332"/>
          </a:xfrm>
          <a:prstGeom prst="rect">
            <a:avLst/>
          </a:prstGeom>
          <a:noFill/>
        </p:spPr>
        <p:txBody>
          <a:bodyPr wrap="none" rtlCol="0">
            <a:spAutoFit/>
          </a:bodyPr>
          <a:lstStyle/>
          <a:p>
            <a:r>
              <a:rPr lang="en-US" dirty="0">
                <a:solidFill>
                  <a:srgbClr val="0070C0"/>
                </a:solidFill>
              </a:rPr>
              <a:t>r2</a:t>
            </a:r>
          </a:p>
        </p:txBody>
      </p:sp>
      <p:sp>
        <p:nvSpPr>
          <p:cNvPr id="40" name="TextBox 39">
            <a:extLst>
              <a:ext uri="{FF2B5EF4-FFF2-40B4-BE49-F238E27FC236}">
                <a16:creationId xmlns:a16="http://schemas.microsoft.com/office/drawing/2014/main" id="{C6F05895-0A1C-9E2C-98AA-795CBF2375E3}"/>
              </a:ext>
            </a:extLst>
          </p:cNvPr>
          <p:cNvSpPr txBox="1"/>
          <p:nvPr/>
        </p:nvSpPr>
        <p:spPr>
          <a:xfrm>
            <a:off x="6749091" y="3699513"/>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X = 0x01000</a:t>
            </a:r>
          </a:p>
        </p:txBody>
      </p:sp>
      <p:cxnSp>
        <p:nvCxnSpPr>
          <p:cNvPr id="41" name="Straight Arrow Connector 40">
            <a:extLst>
              <a:ext uri="{FF2B5EF4-FFF2-40B4-BE49-F238E27FC236}">
                <a16:creationId xmlns:a16="http://schemas.microsoft.com/office/drawing/2014/main" id="{8EC889CD-82D3-D8D4-D61B-B0CC3BEA7E33}"/>
              </a:ext>
            </a:extLst>
          </p:cNvPr>
          <p:cNvCxnSpPr>
            <a:cxnSpLocks/>
          </p:cNvCxnSpPr>
          <p:nvPr/>
        </p:nvCxnSpPr>
        <p:spPr>
          <a:xfrm>
            <a:off x="5769846" y="3872651"/>
            <a:ext cx="95917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3E99693-0057-51D1-8E92-48AFB0B7131C}"/>
              </a:ext>
            </a:extLst>
          </p:cNvPr>
          <p:cNvCxnSpPr>
            <a:cxnSpLocks/>
            <a:endCxn id="44" idx="1"/>
          </p:cNvCxnSpPr>
          <p:nvPr/>
        </p:nvCxnSpPr>
        <p:spPr>
          <a:xfrm flipV="1">
            <a:off x="5773450" y="3174962"/>
            <a:ext cx="984779" cy="1029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9091E924-0A53-8E82-55BC-E41019429CF7}"/>
              </a:ext>
            </a:extLst>
          </p:cNvPr>
          <p:cNvSpPr txBox="1"/>
          <p:nvPr/>
        </p:nvSpPr>
        <p:spPr>
          <a:xfrm>
            <a:off x="6758229" y="4045798"/>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44" name="TextBox 43">
            <a:extLst>
              <a:ext uri="{FF2B5EF4-FFF2-40B4-BE49-F238E27FC236}">
                <a16:creationId xmlns:a16="http://schemas.microsoft.com/office/drawing/2014/main" id="{0521EFD4-E445-A54B-831E-C0B6A00225CA}"/>
              </a:ext>
            </a:extLst>
          </p:cNvPr>
          <p:cNvSpPr txBox="1"/>
          <p:nvPr/>
        </p:nvSpPr>
        <p:spPr>
          <a:xfrm>
            <a:off x="6758229" y="3005685"/>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Y[0] contents</a:t>
            </a:r>
          </a:p>
        </p:txBody>
      </p:sp>
      <p:sp>
        <p:nvSpPr>
          <p:cNvPr id="45" name="TextBox 44">
            <a:extLst>
              <a:ext uri="{FF2B5EF4-FFF2-40B4-BE49-F238E27FC236}">
                <a16:creationId xmlns:a16="http://schemas.microsoft.com/office/drawing/2014/main" id="{77D1F90C-E242-269C-5DBE-AAAC96DA1CC2}"/>
              </a:ext>
            </a:extLst>
          </p:cNvPr>
          <p:cNvSpPr txBox="1"/>
          <p:nvPr/>
        </p:nvSpPr>
        <p:spPr>
          <a:xfrm>
            <a:off x="6758229" y="3350984"/>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46" name="TextBox 45">
            <a:extLst>
              <a:ext uri="{FF2B5EF4-FFF2-40B4-BE49-F238E27FC236}">
                <a16:creationId xmlns:a16="http://schemas.microsoft.com/office/drawing/2014/main" id="{A4A1E3AB-F270-1BAA-D3EF-71E8C9D9EFD4}"/>
              </a:ext>
            </a:extLst>
          </p:cNvPr>
          <p:cNvSpPr txBox="1"/>
          <p:nvPr/>
        </p:nvSpPr>
        <p:spPr>
          <a:xfrm>
            <a:off x="8563781" y="3386024"/>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0x01008</a:t>
            </a:r>
          </a:p>
        </p:txBody>
      </p:sp>
      <p:sp>
        <p:nvSpPr>
          <p:cNvPr id="47" name="TextBox 46">
            <a:extLst>
              <a:ext uri="{FF2B5EF4-FFF2-40B4-BE49-F238E27FC236}">
                <a16:creationId xmlns:a16="http://schemas.microsoft.com/office/drawing/2014/main" id="{3B7E7104-1296-73D5-6D25-39BED26CB80A}"/>
              </a:ext>
            </a:extLst>
          </p:cNvPr>
          <p:cNvSpPr txBox="1"/>
          <p:nvPr/>
        </p:nvSpPr>
        <p:spPr>
          <a:xfrm>
            <a:off x="8563781" y="3016692"/>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0x0100c</a:t>
            </a:r>
          </a:p>
        </p:txBody>
      </p:sp>
      <p:sp>
        <p:nvSpPr>
          <p:cNvPr id="48" name="TextBox 47">
            <a:extLst>
              <a:ext uri="{FF2B5EF4-FFF2-40B4-BE49-F238E27FC236}">
                <a16:creationId xmlns:a16="http://schemas.microsoft.com/office/drawing/2014/main" id="{0B082672-E5FC-ACFD-7E76-18DC859CA74F}"/>
              </a:ext>
            </a:extLst>
          </p:cNvPr>
          <p:cNvSpPr txBox="1"/>
          <p:nvPr/>
        </p:nvSpPr>
        <p:spPr>
          <a:xfrm>
            <a:off x="8577413" y="3724578"/>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0x01004</a:t>
            </a:r>
          </a:p>
        </p:txBody>
      </p:sp>
      <p:sp>
        <p:nvSpPr>
          <p:cNvPr id="49" name="TextBox 48">
            <a:extLst>
              <a:ext uri="{FF2B5EF4-FFF2-40B4-BE49-F238E27FC236}">
                <a16:creationId xmlns:a16="http://schemas.microsoft.com/office/drawing/2014/main" id="{48C0F90F-BB67-8DF3-6C91-459A78660A63}"/>
              </a:ext>
            </a:extLst>
          </p:cNvPr>
          <p:cNvSpPr txBox="1"/>
          <p:nvPr/>
        </p:nvSpPr>
        <p:spPr>
          <a:xfrm>
            <a:off x="8609028" y="4035765"/>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0x01000</a:t>
            </a:r>
          </a:p>
        </p:txBody>
      </p:sp>
      <p:sp>
        <p:nvSpPr>
          <p:cNvPr id="50" name="Rectangle 49">
            <a:extLst>
              <a:ext uri="{FF2B5EF4-FFF2-40B4-BE49-F238E27FC236}">
                <a16:creationId xmlns:a16="http://schemas.microsoft.com/office/drawing/2014/main" id="{E75FDC24-466B-0C48-EF58-E518D3646BC4}"/>
              </a:ext>
            </a:extLst>
          </p:cNvPr>
          <p:cNvSpPr/>
          <p:nvPr/>
        </p:nvSpPr>
        <p:spPr>
          <a:xfrm>
            <a:off x="4322046" y="3512674"/>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x</a:t>
            </a:r>
          </a:p>
          <a:p>
            <a:pPr algn="ctr"/>
            <a:r>
              <a:rPr lang="en-US" b="1" dirty="0">
                <a:solidFill>
                  <a:schemeClr val="tx2"/>
                </a:solidFill>
                <a:latin typeface="Courier New" panose="02070309020205020404" pitchFamily="49" charset="0"/>
                <a:cs typeface="Courier New" panose="02070309020205020404" pitchFamily="49" charset="0"/>
              </a:rPr>
              <a:t>0x01004</a:t>
            </a:r>
          </a:p>
          <a:p>
            <a:pPr algn="ctr"/>
            <a:endParaRPr lang="en-US" i="1" dirty="0">
              <a:solidFill>
                <a:schemeClr val="tx2"/>
              </a:solidFill>
            </a:endParaRPr>
          </a:p>
        </p:txBody>
      </p:sp>
      <p:sp>
        <p:nvSpPr>
          <p:cNvPr id="51" name="TextBox 50">
            <a:extLst>
              <a:ext uri="{FF2B5EF4-FFF2-40B4-BE49-F238E27FC236}">
                <a16:creationId xmlns:a16="http://schemas.microsoft.com/office/drawing/2014/main" id="{E102DD16-21DA-644B-5D81-B516A7EA56D0}"/>
              </a:ext>
            </a:extLst>
          </p:cNvPr>
          <p:cNvSpPr txBox="1"/>
          <p:nvPr/>
        </p:nvSpPr>
        <p:spPr>
          <a:xfrm>
            <a:off x="6755488" y="2654553"/>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Y[1] contents</a:t>
            </a:r>
          </a:p>
        </p:txBody>
      </p:sp>
      <p:sp>
        <p:nvSpPr>
          <p:cNvPr id="52" name="TextBox 51">
            <a:extLst>
              <a:ext uri="{FF2B5EF4-FFF2-40B4-BE49-F238E27FC236}">
                <a16:creationId xmlns:a16="http://schemas.microsoft.com/office/drawing/2014/main" id="{D5710E38-3FCC-0E10-966E-E0F4D962F6B1}"/>
              </a:ext>
            </a:extLst>
          </p:cNvPr>
          <p:cNvSpPr txBox="1"/>
          <p:nvPr/>
        </p:nvSpPr>
        <p:spPr>
          <a:xfrm>
            <a:off x="8606287" y="2644520"/>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0x01010</a:t>
            </a:r>
          </a:p>
        </p:txBody>
      </p:sp>
      <p:sp>
        <p:nvSpPr>
          <p:cNvPr id="53" name="TextBox 52">
            <a:extLst>
              <a:ext uri="{FF2B5EF4-FFF2-40B4-BE49-F238E27FC236}">
                <a16:creationId xmlns:a16="http://schemas.microsoft.com/office/drawing/2014/main" id="{70ABB558-0F1E-C3EE-7419-A3D31BD57DDA}"/>
              </a:ext>
            </a:extLst>
          </p:cNvPr>
          <p:cNvSpPr txBox="1"/>
          <p:nvPr/>
        </p:nvSpPr>
        <p:spPr>
          <a:xfrm>
            <a:off x="6733284" y="4044812"/>
            <a:ext cx="1859937" cy="338554"/>
          </a:xfrm>
          <a:prstGeom prst="rect">
            <a:avLst/>
          </a:prstGeom>
          <a:solidFill>
            <a:srgbClr val="2C895B"/>
          </a:solidFill>
          <a:ln w="25400">
            <a:solidFill>
              <a:schemeClr val="accent6"/>
            </a:solidFill>
          </a:ln>
        </p:spPr>
        <p:txBody>
          <a:bodyPr wrap="square" rtlCol="0">
            <a:spAutoFit/>
          </a:bodyPr>
          <a:lstStyle/>
          <a:p>
            <a:pPr algn="ctr"/>
            <a:r>
              <a:rPr lang="en-US" sz="1600" dirty="0">
                <a:solidFill>
                  <a:schemeClr val="bg1"/>
                </a:solidFill>
                <a:latin typeface="Consolas" panose="020B0609020204030204" pitchFamily="49" charset="0"/>
                <a:cs typeface="Consolas" panose="020B0609020204030204" pitchFamily="49" charset="0"/>
              </a:rPr>
              <a:t>Y[1] contents</a:t>
            </a:r>
          </a:p>
        </p:txBody>
      </p:sp>
      <p:sp>
        <p:nvSpPr>
          <p:cNvPr id="54" name="Rectangle 53">
            <a:extLst>
              <a:ext uri="{FF2B5EF4-FFF2-40B4-BE49-F238E27FC236}">
                <a16:creationId xmlns:a16="http://schemas.microsoft.com/office/drawing/2014/main" id="{64F088B7-D6FA-DAAF-EE9D-49E4902BB555}"/>
              </a:ext>
            </a:extLst>
          </p:cNvPr>
          <p:cNvSpPr/>
          <p:nvPr/>
        </p:nvSpPr>
        <p:spPr>
          <a:xfrm>
            <a:off x="4312404" y="2071415"/>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t>
            </a:r>
          </a:p>
        </p:txBody>
      </p:sp>
      <p:sp>
        <p:nvSpPr>
          <p:cNvPr id="55" name="TextBox 54">
            <a:extLst>
              <a:ext uri="{FF2B5EF4-FFF2-40B4-BE49-F238E27FC236}">
                <a16:creationId xmlns:a16="http://schemas.microsoft.com/office/drawing/2014/main" id="{CF77168C-4BD3-ECB2-565B-7FB165F5EFC8}"/>
              </a:ext>
            </a:extLst>
          </p:cNvPr>
          <p:cNvSpPr txBox="1"/>
          <p:nvPr/>
        </p:nvSpPr>
        <p:spPr>
          <a:xfrm>
            <a:off x="3948568" y="2180859"/>
            <a:ext cx="389850" cy="369332"/>
          </a:xfrm>
          <a:prstGeom prst="rect">
            <a:avLst/>
          </a:prstGeom>
          <a:noFill/>
        </p:spPr>
        <p:txBody>
          <a:bodyPr wrap="none" rtlCol="0">
            <a:spAutoFit/>
          </a:bodyPr>
          <a:lstStyle/>
          <a:p>
            <a:r>
              <a:rPr lang="en-US" dirty="0">
                <a:solidFill>
                  <a:srgbClr val="0070C0"/>
                </a:solidFill>
              </a:rPr>
              <a:t>r3</a:t>
            </a:r>
          </a:p>
        </p:txBody>
      </p:sp>
      <p:sp>
        <p:nvSpPr>
          <p:cNvPr id="57" name="TextBox 56">
            <a:extLst>
              <a:ext uri="{FF2B5EF4-FFF2-40B4-BE49-F238E27FC236}">
                <a16:creationId xmlns:a16="http://schemas.microsoft.com/office/drawing/2014/main" id="{2B3CACC6-BEE6-CE13-433B-4878CCCBBFDD}"/>
              </a:ext>
            </a:extLst>
          </p:cNvPr>
          <p:cNvSpPr txBox="1"/>
          <p:nvPr/>
        </p:nvSpPr>
        <p:spPr>
          <a:xfrm>
            <a:off x="3868966" y="4358077"/>
            <a:ext cx="389850" cy="369332"/>
          </a:xfrm>
          <a:prstGeom prst="rect">
            <a:avLst/>
          </a:prstGeom>
          <a:noFill/>
        </p:spPr>
        <p:txBody>
          <a:bodyPr wrap="none" rtlCol="0">
            <a:spAutoFit/>
          </a:bodyPr>
          <a:lstStyle/>
          <a:p>
            <a:r>
              <a:rPr lang="en-US" dirty="0">
                <a:solidFill>
                  <a:srgbClr val="0070C0"/>
                </a:solidFill>
              </a:rPr>
              <a:t>r0</a:t>
            </a:r>
          </a:p>
        </p:txBody>
      </p:sp>
      <p:sp>
        <p:nvSpPr>
          <p:cNvPr id="58" name="Rectangle 57">
            <a:extLst>
              <a:ext uri="{FF2B5EF4-FFF2-40B4-BE49-F238E27FC236}">
                <a16:creationId xmlns:a16="http://schemas.microsoft.com/office/drawing/2014/main" id="{17D92F2B-D3D0-22D9-556D-014E7A56B728}"/>
              </a:ext>
            </a:extLst>
          </p:cNvPr>
          <p:cNvSpPr/>
          <p:nvPr/>
        </p:nvSpPr>
        <p:spPr>
          <a:xfrm>
            <a:off x="4350274" y="4231065"/>
            <a:ext cx="1447800" cy="591142"/>
          </a:xfrm>
          <a:prstGeom prst="rect">
            <a:avLst/>
          </a:prstGeom>
          <a:solidFill>
            <a:srgbClr val="92D050">
              <a:alpha val="47989"/>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t>
            </a:r>
            <a:endParaRPr lang="en-US" b="1" dirty="0">
              <a:solidFill>
                <a:schemeClr val="tx2"/>
              </a:solidFill>
              <a:latin typeface="Courier New" panose="02070309020205020404" pitchFamily="49" charset="0"/>
              <a:cs typeface="Courier New" panose="02070309020205020404" pitchFamily="49" charset="0"/>
            </a:endParaRPr>
          </a:p>
          <a:p>
            <a:pPr algn="ctr"/>
            <a:endParaRPr lang="en-US" i="1" dirty="0">
              <a:solidFill>
                <a:schemeClr val="tx2"/>
              </a:solidFill>
            </a:endParaRPr>
          </a:p>
        </p:txBody>
      </p:sp>
      <p:sp>
        <p:nvSpPr>
          <p:cNvPr id="59" name="Rectangle 58">
            <a:extLst>
              <a:ext uri="{FF2B5EF4-FFF2-40B4-BE49-F238E27FC236}">
                <a16:creationId xmlns:a16="http://schemas.microsoft.com/office/drawing/2014/main" id="{8730ED8D-F9B3-7342-14AC-7AD475C41C48}"/>
              </a:ext>
            </a:extLst>
          </p:cNvPr>
          <p:cNvSpPr/>
          <p:nvPr/>
        </p:nvSpPr>
        <p:spPr>
          <a:xfrm>
            <a:off x="4312404" y="2088847"/>
            <a:ext cx="1447800" cy="591142"/>
          </a:xfrm>
          <a:prstGeom prst="rect">
            <a:avLst/>
          </a:prstGeom>
          <a:solidFill>
            <a:schemeClr val="accent5"/>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bg1"/>
                </a:solidFill>
              </a:rPr>
              <a:t>0x01000</a:t>
            </a:r>
          </a:p>
        </p:txBody>
      </p:sp>
      <p:sp>
        <p:nvSpPr>
          <p:cNvPr id="56" name="Rectangle 55">
            <a:extLst>
              <a:ext uri="{FF2B5EF4-FFF2-40B4-BE49-F238E27FC236}">
                <a16:creationId xmlns:a16="http://schemas.microsoft.com/office/drawing/2014/main" id="{C44AD5E5-C7DC-3BCC-AAF6-65D1447051C8}"/>
              </a:ext>
            </a:extLst>
          </p:cNvPr>
          <p:cNvSpPr/>
          <p:nvPr/>
        </p:nvSpPr>
        <p:spPr>
          <a:xfrm>
            <a:off x="4350274" y="4245241"/>
            <a:ext cx="1447800" cy="591142"/>
          </a:xfrm>
          <a:prstGeom prst="rect">
            <a:avLst/>
          </a:prstGeom>
          <a:solidFill>
            <a:srgbClr val="2C895B"/>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bg1"/>
                </a:solidFill>
              </a:rPr>
              <a:t>Y[1] contents</a:t>
            </a:r>
          </a:p>
        </p:txBody>
      </p:sp>
      <p:sp>
        <p:nvSpPr>
          <p:cNvPr id="35" name="TextBox 34">
            <a:extLst>
              <a:ext uri="{FF2B5EF4-FFF2-40B4-BE49-F238E27FC236}">
                <a16:creationId xmlns:a16="http://schemas.microsoft.com/office/drawing/2014/main" id="{687E9ED5-CA80-C428-AEA4-6A86F16F78DF}"/>
              </a:ext>
            </a:extLst>
          </p:cNvPr>
          <p:cNvSpPr txBox="1"/>
          <p:nvPr/>
        </p:nvSpPr>
        <p:spPr>
          <a:xfrm>
            <a:off x="6307930" y="2640437"/>
            <a:ext cx="447558" cy="369332"/>
          </a:xfrm>
          <a:prstGeom prst="rect">
            <a:avLst/>
          </a:prstGeom>
          <a:noFill/>
        </p:spPr>
        <p:txBody>
          <a:bodyPr wrap="none" rtlCol="0">
            <a:spAutoFit/>
          </a:bodyPr>
          <a:lstStyle/>
          <a:p>
            <a:r>
              <a:rPr lang="en-US" dirty="0"/>
              <a:t>+4</a:t>
            </a:r>
          </a:p>
        </p:txBody>
      </p:sp>
      <p:cxnSp>
        <p:nvCxnSpPr>
          <p:cNvPr id="60" name="Straight Arrow Connector 59">
            <a:extLst>
              <a:ext uri="{FF2B5EF4-FFF2-40B4-BE49-F238E27FC236}">
                <a16:creationId xmlns:a16="http://schemas.microsoft.com/office/drawing/2014/main" id="{7A1705BE-DAE9-E316-F5D3-472796614FD5}"/>
              </a:ext>
            </a:extLst>
          </p:cNvPr>
          <p:cNvCxnSpPr>
            <a:cxnSpLocks/>
            <a:endCxn id="56" idx="3"/>
          </p:cNvCxnSpPr>
          <p:nvPr/>
        </p:nvCxnSpPr>
        <p:spPr>
          <a:xfrm flipH="1">
            <a:off x="5798074" y="2860999"/>
            <a:ext cx="977567" cy="1679813"/>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CFEA66E3-3D88-889C-0E27-16D51E73C09A}"/>
              </a:ext>
            </a:extLst>
          </p:cNvPr>
          <p:cNvCxnSpPr>
            <a:cxnSpLocks/>
            <a:endCxn id="59" idx="3"/>
          </p:cNvCxnSpPr>
          <p:nvPr/>
        </p:nvCxnSpPr>
        <p:spPr>
          <a:xfrm flipH="1" flipV="1">
            <a:off x="5760204" y="2384418"/>
            <a:ext cx="973080" cy="1450475"/>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1C377385-044C-49DA-0743-30564AEB8E27}"/>
              </a:ext>
            </a:extLst>
          </p:cNvPr>
          <p:cNvCxnSpPr>
            <a:cxnSpLocks/>
            <a:endCxn id="53" idx="1"/>
          </p:cNvCxnSpPr>
          <p:nvPr/>
        </p:nvCxnSpPr>
        <p:spPr>
          <a:xfrm>
            <a:off x="5788010" y="2424391"/>
            <a:ext cx="945274" cy="1789698"/>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1566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0"/>
                                        </p:tgtEl>
                                        <p:attrNameLst>
                                          <p:attrName>style.visibility</p:attrName>
                                        </p:attrNameLst>
                                      </p:cBhvr>
                                      <p:to>
                                        <p:strVal val="visible"/>
                                      </p:to>
                                    </p:set>
                                  </p:childTnLst>
                                  <p:subTnLst>
                                    <p:set>
                                      <p:cBhvr override="childStyle">
                                        <p:cTn dur="1" fill="hold" display="0" masterRel="nextClick" afterEffect="1"/>
                                        <p:tgtEl>
                                          <p:spTgt spid="60"/>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2"/>
                                        </p:tgtEl>
                                        <p:attrNameLst>
                                          <p:attrName>style.visibility</p:attrName>
                                        </p:attrNameLst>
                                      </p:cBhvr>
                                      <p:to>
                                        <p:strVal val="visible"/>
                                      </p:to>
                                    </p:set>
                                  </p:childTnLst>
                                  <p:subTnLst>
                                    <p:set>
                                      <p:cBhvr override="childStyle">
                                        <p:cTn dur="1" fill="hold" display="0" masterRel="nextClick" afterEffect="1"/>
                                        <p:tgtEl>
                                          <p:spTgt spid="62"/>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4"/>
                                        </p:tgtEl>
                                        <p:attrNameLst>
                                          <p:attrName>style.visibility</p:attrName>
                                        </p:attrNameLst>
                                      </p:cBhvr>
                                      <p:to>
                                        <p:strVal val="visible"/>
                                      </p:to>
                                    </p:set>
                                  </p:childTnLst>
                                  <p:subTnLst>
                                    <p:set>
                                      <p:cBhvr override="childStyle">
                                        <p:cTn dur="1" fill="hold" display="0" masterRel="nextClick" afterEffect="1"/>
                                        <p:tgtEl>
                                          <p:spTgt spid="6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nimBg="1"/>
      <p:bldP spid="34" grpId="0"/>
      <p:bldP spid="53" grpId="0" animBg="1"/>
      <p:bldP spid="59" grpId="0" animBg="1"/>
      <p:bldP spid="5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6597B-5645-4145-B9D9-F53A5B3FCBD9}"/>
              </a:ext>
            </a:extLst>
          </p:cNvPr>
          <p:cNvSpPr>
            <a:spLocks noGrp="1"/>
          </p:cNvSpPr>
          <p:nvPr>
            <p:ph type="title"/>
          </p:nvPr>
        </p:nvSpPr>
        <p:spPr>
          <a:xfrm>
            <a:off x="336657" y="19756"/>
            <a:ext cx="10515600" cy="715294"/>
          </a:xfrm>
        </p:spPr>
        <p:txBody>
          <a:bodyPr/>
          <a:lstStyle/>
          <a:p>
            <a:r>
              <a:rPr lang="en-US" dirty="0" err="1"/>
              <a:t>ldr</a:t>
            </a:r>
            <a:r>
              <a:rPr lang="en-US" dirty="0"/>
              <a:t>/str practice - 4</a:t>
            </a:r>
          </a:p>
        </p:txBody>
      </p:sp>
      <p:sp>
        <p:nvSpPr>
          <p:cNvPr id="5" name="Content Placeholder 4">
            <a:extLst>
              <a:ext uri="{FF2B5EF4-FFF2-40B4-BE49-F238E27FC236}">
                <a16:creationId xmlns:a16="http://schemas.microsoft.com/office/drawing/2014/main" id="{C5ACD6AA-5F18-9541-A6F0-EAA05D8C4624}"/>
              </a:ext>
            </a:extLst>
          </p:cNvPr>
          <p:cNvSpPr>
            <a:spLocks noGrp="1"/>
          </p:cNvSpPr>
          <p:nvPr>
            <p:ph sz="quarter" idx="16"/>
          </p:nvPr>
        </p:nvSpPr>
        <p:spPr>
          <a:xfrm>
            <a:off x="576984" y="735051"/>
            <a:ext cx="11350794" cy="5932449"/>
          </a:xfrm>
          <a:solidFill>
            <a:schemeClr val="accent4">
              <a:lumMod val="20000"/>
              <a:lumOff val="80000"/>
            </a:schemeClr>
          </a:solidFill>
          <a:ln>
            <a:solidFill>
              <a:srgbClr val="0070C0"/>
            </a:solidFill>
          </a:ln>
        </p:spPr>
        <p:txBody>
          <a:bodyPr/>
          <a:lstStyle/>
          <a:p>
            <a:pPr marL="0" indent="0">
              <a:buNone/>
            </a:pPr>
            <a:r>
              <a:rPr lang="en-US" sz="2000" dirty="0">
                <a:latin typeface="Consolas" panose="020B0609020204030204" pitchFamily="49" charset="0"/>
                <a:cs typeface="Consolas" panose="020B0609020204030204" pitchFamily="49" charset="0"/>
              </a:rPr>
              <a:t>r1 contains </a:t>
            </a:r>
            <a:r>
              <a:rPr lang="en-US" sz="2000" dirty="0">
                <a:solidFill>
                  <a:srgbClr val="2C895B"/>
                </a:solidFill>
                <a:latin typeface="Consolas" panose="020B0609020204030204" pitchFamily="49" charset="0"/>
                <a:cs typeface="Consolas" panose="020B0609020204030204" pitchFamily="49" charset="0"/>
              </a:rPr>
              <a:t>Address of X (defined as int X[2]) </a:t>
            </a:r>
            <a:r>
              <a:rPr lang="en-US" sz="2000" dirty="0">
                <a:latin typeface="Consolas" panose="020B0609020204030204" pitchFamily="49" charset="0"/>
                <a:cs typeface="Consolas" panose="020B0609020204030204" pitchFamily="49" charset="0"/>
              </a:rPr>
              <a:t>in memory; r1 points at &amp;(x[0])</a:t>
            </a:r>
          </a:p>
          <a:p>
            <a:pPr marL="0" indent="0">
              <a:buNone/>
            </a:pPr>
            <a:r>
              <a:rPr lang="en-US" sz="2000" dirty="0">
                <a:latin typeface="Consolas" panose="020B0609020204030204" pitchFamily="49" charset="0"/>
                <a:cs typeface="Consolas" panose="020B0609020204030204" pitchFamily="49" charset="0"/>
              </a:rPr>
              <a:t>r2 contains </a:t>
            </a:r>
            <a:r>
              <a:rPr lang="en-US" sz="2000" dirty="0">
                <a:solidFill>
                  <a:srgbClr val="7030A0"/>
                </a:solidFill>
                <a:latin typeface="Consolas" panose="020B0609020204030204" pitchFamily="49" charset="0"/>
                <a:cs typeface="Consolas" panose="020B0609020204030204" pitchFamily="49" charset="0"/>
              </a:rPr>
              <a:t>Address of Y (defined as int Y) </a:t>
            </a:r>
            <a:r>
              <a:rPr lang="en-US" sz="2000" dirty="0">
                <a:latin typeface="Consolas" panose="020B0609020204030204" pitchFamily="49" charset="0"/>
                <a:cs typeface="Consolas" panose="020B0609020204030204" pitchFamily="49" charset="0"/>
              </a:rPr>
              <a:t>in memory; r2 points at Y</a:t>
            </a:r>
          </a:p>
          <a:p>
            <a:pPr marL="0" indent="0">
              <a:buNone/>
            </a:pPr>
            <a:r>
              <a:rPr lang="en-US" sz="2000" dirty="0">
                <a:latin typeface="Consolas" panose="020B0609020204030204" pitchFamily="49" charset="0"/>
                <a:cs typeface="Consolas" panose="020B0609020204030204" pitchFamily="49" charset="0"/>
              </a:rPr>
              <a:t>r3 contains a 4</a:t>
            </a:r>
          </a:p>
          <a:p>
            <a:pPr marL="0" indent="0">
              <a:buNone/>
            </a:pPr>
            <a:r>
              <a:rPr lang="en-US" sz="2000" dirty="0">
                <a:latin typeface="Consolas" panose="020B0609020204030204" pitchFamily="49" charset="0"/>
                <a:cs typeface="Consolas" panose="020B0609020204030204" pitchFamily="49" charset="0"/>
              </a:rPr>
              <a:t>write Y = X[1];</a:t>
            </a:r>
          </a:p>
          <a:p>
            <a:endParaRPr lang="en-US" dirty="0">
              <a:latin typeface="Consolas" panose="020B0609020204030204" pitchFamily="49" charset="0"/>
              <a:cs typeface="Consolas" panose="020B0609020204030204" pitchFamily="49" charset="0"/>
            </a:endParaRPr>
          </a:p>
          <a:p>
            <a:pPr marL="0" indent="0">
              <a:buNone/>
            </a:pPr>
            <a:endParaRPr lang="en-US" dirty="0">
              <a:solidFill>
                <a:srgbClr val="FF0000"/>
              </a:solidFill>
              <a:latin typeface="Consolas" panose="020B0609020204030204" pitchFamily="49" charset="0"/>
              <a:cs typeface="Consolas" panose="020B0609020204030204" pitchFamily="49" charset="0"/>
            </a:endParaRPr>
          </a:p>
          <a:p>
            <a:pPr marL="0" indent="0">
              <a:buNone/>
            </a:pPr>
            <a:endParaRPr lang="en-US" dirty="0">
              <a:solidFill>
                <a:srgbClr val="FF0000"/>
              </a:solidFill>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err="1">
                <a:latin typeface="Consolas" panose="020B0609020204030204" pitchFamily="49" charset="0"/>
                <a:cs typeface="Consolas" panose="020B0609020204030204" pitchFamily="49" charset="0"/>
              </a:rPr>
              <a:t>ldr</a:t>
            </a:r>
            <a:r>
              <a:rPr lang="en-US" dirty="0">
                <a:latin typeface="Consolas" panose="020B0609020204030204" pitchFamily="49" charset="0"/>
                <a:cs typeface="Consolas" panose="020B0609020204030204" pitchFamily="49" charset="0"/>
              </a:rPr>
              <a:t>	r0, [r1, r3]  // r0 </a:t>
            </a:r>
            <a:r>
              <a:rPr lang="en-US" sz="2000" dirty="0">
                <a:latin typeface="Consolas" panose="020B0609020204030204" pitchFamily="49" charset="0"/>
                <a:cs typeface="Consolas" panose="020B0609020204030204" pitchFamily="49" charset="0"/>
                <a:sym typeface="Wingdings" panose="05000000000000000000" pitchFamily="2" charset="2"/>
              </a:rPr>
              <a:t> x[1]</a:t>
            </a:r>
            <a:endParaRPr lang="en-US" dirty="0">
              <a:solidFill>
                <a:srgbClr val="FF0000"/>
              </a:solidFill>
              <a:latin typeface="Consolas" panose="020B0609020204030204" pitchFamily="49" charset="0"/>
              <a:cs typeface="Consolas" panose="020B0609020204030204" pitchFamily="49" charset="0"/>
            </a:endParaRPr>
          </a:p>
          <a:p>
            <a:pPr marL="0" indent="0">
              <a:buNone/>
            </a:pPr>
            <a:r>
              <a:rPr lang="en-US" dirty="0">
                <a:solidFill>
                  <a:srgbClr val="FF0000"/>
                </a:solidFill>
                <a:latin typeface="Consolas" panose="020B0609020204030204" pitchFamily="49" charset="0"/>
                <a:cs typeface="Consolas" panose="020B0609020204030204" pitchFamily="49" charset="0"/>
              </a:rPr>
              <a:t>str	r0, [r2]    </a:t>
            </a:r>
            <a:r>
              <a:rPr lang="en-US" dirty="0">
                <a:solidFill>
                  <a:srgbClr val="00B050"/>
                </a:solidFill>
                <a:latin typeface="Consolas" panose="020B0609020204030204" pitchFamily="49" charset="0"/>
                <a:cs typeface="Consolas" panose="020B0609020204030204" pitchFamily="49" charset="0"/>
              </a:rPr>
              <a:t>// y </a:t>
            </a:r>
            <a:r>
              <a:rPr lang="en-US" sz="1800" dirty="0">
                <a:latin typeface="Consolas" panose="020B0609020204030204" pitchFamily="49" charset="0"/>
                <a:cs typeface="Consolas" panose="020B0609020204030204" pitchFamily="49" charset="0"/>
                <a:sym typeface="Wingdings" panose="05000000000000000000" pitchFamily="2" charset="2"/>
              </a:rPr>
              <a:t></a:t>
            </a:r>
            <a:r>
              <a:rPr lang="en-US" sz="2400" dirty="0">
                <a:latin typeface="Consolas" panose="020B0609020204030204" pitchFamily="49" charset="0"/>
                <a:cs typeface="Consolas" panose="020B0609020204030204" pitchFamily="49" charset="0"/>
                <a:sym typeface="Wingdings" panose="05000000000000000000" pitchFamily="2" charset="2"/>
              </a:rPr>
              <a:t> </a:t>
            </a:r>
            <a:r>
              <a:rPr lang="en-US" dirty="0">
                <a:solidFill>
                  <a:srgbClr val="00B050"/>
                </a:solidFill>
                <a:latin typeface="Consolas" panose="020B0609020204030204" pitchFamily="49" charset="0"/>
                <a:cs typeface="Consolas" panose="020B0609020204030204" pitchFamily="49" charset="0"/>
              </a:rPr>
              <a:t>x[1]</a:t>
            </a:r>
          </a:p>
        </p:txBody>
      </p:sp>
      <p:sp>
        <p:nvSpPr>
          <p:cNvPr id="34" name="TextBox 33">
            <a:extLst>
              <a:ext uri="{FF2B5EF4-FFF2-40B4-BE49-F238E27FC236}">
                <a16:creationId xmlns:a16="http://schemas.microsoft.com/office/drawing/2014/main" id="{E508F927-C13C-394B-9D29-ACA8B54F8C9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37" name="Rectangle 36">
            <a:extLst>
              <a:ext uri="{FF2B5EF4-FFF2-40B4-BE49-F238E27FC236}">
                <a16:creationId xmlns:a16="http://schemas.microsoft.com/office/drawing/2014/main" id="{4D0FBC00-51B5-2E61-D418-DAA723A5A197}"/>
              </a:ext>
            </a:extLst>
          </p:cNvPr>
          <p:cNvSpPr/>
          <p:nvPr/>
        </p:nvSpPr>
        <p:spPr>
          <a:xfrm>
            <a:off x="4324260" y="2766018"/>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y</a:t>
            </a:r>
          </a:p>
          <a:p>
            <a:pPr algn="ctr"/>
            <a:r>
              <a:rPr lang="en-US" b="1" dirty="0">
                <a:solidFill>
                  <a:schemeClr val="tx2"/>
                </a:solidFill>
                <a:latin typeface="Courier New" panose="02070309020205020404" pitchFamily="49" charset="0"/>
                <a:cs typeface="Courier New" panose="02070309020205020404" pitchFamily="49" charset="0"/>
              </a:rPr>
              <a:t>0x0100c</a:t>
            </a:r>
          </a:p>
          <a:p>
            <a:pPr algn="ctr"/>
            <a:endParaRPr lang="en-US" i="1" dirty="0">
              <a:solidFill>
                <a:schemeClr val="tx2"/>
              </a:solidFill>
            </a:endParaRPr>
          </a:p>
        </p:txBody>
      </p:sp>
      <p:sp>
        <p:nvSpPr>
          <p:cNvPr id="38" name="TextBox 37">
            <a:extLst>
              <a:ext uri="{FF2B5EF4-FFF2-40B4-BE49-F238E27FC236}">
                <a16:creationId xmlns:a16="http://schemas.microsoft.com/office/drawing/2014/main" id="{628B04CB-0770-D3E7-FAA9-B7691F7A5FF1}"/>
              </a:ext>
            </a:extLst>
          </p:cNvPr>
          <p:cNvSpPr txBox="1"/>
          <p:nvPr/>
        </p:nvSpPr>
        <p:spPr>
          <a:xfrm>
            <a:off x="3900581" y="3573385"/>
            <a:ext cx="389850" cy="369332"/>
          </a:xfrm>
          <a:prstGeom prst="rect">
            <a:avLst/>
          </a:prstGeom>
          <a:noFill/>
        </p:spPr>
        <p:txBody>
          <a:bodyPr wrap="none" rtlCol="0">
            <a:spAutoFit/>
          </a:bodyPr>
          <a:lstStyle/>
          <a:p>
            <a:r>
              <a:rPr lang="en-US" dirty="0">
                <a:solidFill>
                  <a:srgbClr val="0070C0"/>
                </a:solidFill>
              </a:rPr>
              <a:t>r1</a:t>
            </a:r>
          </a:p>
        </p:txBody>
      </p:sp>
      <p:sp>
        <p:nvSpPr>
          <p:cNvPr id="39" name="TextBox 38">
            <a:extLst>
              <a:ext uri="{FF2B5EF4-FFF2-40B4-BE49-F238E27FC236}">
                <a16:creationId xmlns:a16="http://schemas.microsoft.com/office/drawing/2014/main" id="{88BE16DF-AA25-2545-99E9-643DC9CF5B77}"/>
              </a:ext>
            </a:extLst>
          </p:cNvPr>
          <p:cNvSpPr txBox="1"/>
          <p:nvPr/>
        </p:nvSpPr>
        <p:spPr>
          <a:xfrm>
            <a:off x="3960424" y="2875462"/>
            <a:ext cx="389850" cy="369332"/>
          </a:xfrm>
          <a:prstGeom prst="rect">
            <a:avLst/>
          </a:prstGeom>
          <a:noFill/>
        </p:spPr>
        <p:txBody>
          <a:bodyPr wrap="none" rtlCol="0">
            <a:spAutoFit/>
          </a:bodyPr>
          <a:lstStyle/>
          <a:p>
            <a:r>
              <a:rPr lang="en-US" dirty="0">
                <a:solidFill>
                  <a:srgbClr val="0070C0"/>
                </a:solidFill>
              </a:rPr>
              <a:t>r2</a:t>
            </a:r>
          </a:p>
        </p:txBody>
      </p:sp>
      <p:cxnSp>
        <p:nvCxnSpPr>
          <p:cNvPr id="41" name="Straight Arrow Connector 40">
            <a:extLst>
              <a:ext uri="{FF2B5EF4-FFF2-40B4-BE49-F238E27FC236}">
                <a16:creationId xmlns:a16="http://schemas.microsoft.com/office/drawing/2014/main" id="{B0CB10BC-0F82-75E8-C19E-43A6B10F6E5C}"/>
              </a:ext>
            </a:extLst>
          </p:cNvPr>
          <p:cNvCxnSpPr>
            <a:cxnSpLocks/>
          </p:cNvCxnSpPr>
          <p:nvPr/>
        </p:nvCxnSpPr>
        <p:spPr>
          <a:xfrm>
            <a:off x="5769846" y="3872651"/>
            <a:ext cx="959176" cy="0"/>
          </a:xfrm>
          <a:prstGeom prst="straightConnector1">
            <a:avLst/>
          </a:prstGeom>
          <a:ln w="25400">
            <a:tailEnd type="triangle" w="lg"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29E0D4F-EC82-FBAE-2F63-73AB8CFF8378}"/>
              </a:ext>
            </a:extLst>
          </p:cNvPr>
          <p:cNvCxnSpPr>
            <a:cxnSpLocks/>
          </p:cNvCxnSpPr>
          <p:nvPr/>
        </p:nvCxnSpPr>
        <p:spPr>
          <a:xfrm flipV="1">
            <a:off x="5732697" y="3143965"/>
            <a:ext cx="984779" cy="10296"/>
          </a:xfrm>
          <a:prstGeom prst="straightConnector1">
            <a:avLst/>
          </a:prstGeom>
          <a:ln w="25400">
            <a:tailEnd type="triangle" w="lg" len="med"/>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A4356720-C468-4F4B-E265-E44731AFCE44}"/>
              </a:ext>
            </a:extLst>
          </p:cNvPr>
          <p:cNvSpPr txBox="1"/>
          <p:nvPr/>
        </p:nvSpPr>
        <p:spPr>
          <a:xfrm>
            <a:off x="6728979" y="4080227"/>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44" name="TextBox 43">
            <a:extLst>
              <a:ext uri="{FF2B5EF4-FFF2-40B4-BE49-F238E27FC236}">
                <a16:creationId xmlns:a16="http://schemas.microsoft.com/office/drawing/2014/main" id="{6F5ABEA4-A120-2B6F-7BC2-DBD59135A503}"/>
              </a:ext>
            </a:extLst>
          </p:cNvPr>
          <p:cNvSpPr txBox="1"/>
          <p:nvPr/>
        </p:nvSpPr>
        <p:spPr>
          <a:xfrm>
            <a:off x="6703645" y="3721768"/>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x[0] contents</a:t>
            </a:r>
          </a:p>
        </p:txBody>
      </p:sp>
      <p:sp>
        <p:nvSpPr>
          <p:cNvPr id="45" name="TextBox 44">
            <a:extLst>
              <a:ext uri="{FF2B5EF4-FFF2-40B4-BE49-F238E27FC236}">
                <a16:creationId xmlns:a16="http://schemas.microsoft.com/office/drawing/2014/main" id="{3D8B76FF-2A50-1184-21FB-238D5E09846E}"/>
              </a:ext>
            </a:extLst>
          </p:cNvPr>
          <p:cNvSpPr txBox="1"/>
          <p:nvPr/>
        </p:nvSpPr>
        <p:spPr>
          <a:xfrm>
            <a:off x="6717476" y="3004714"/>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Y contents</a:t>
            </a:r>
          </a:p>
        </p:txBody>
      </p:sp>
      <p:sp>
        <p:nvSpPr>
          <p:cNvPr id="46" name="TextBox 45">
            <a:extLst>
              <a:ext uri="{FF2B5EF4-FFF2-40B4-BE49-F238E27FC236}">
                <a16:creationId xmlns:a16="http://schemas.microsoft.com/office/drawing/2014/main" id="{FFC9785F-EF17-180B-200A-5E2C10175312}"/>
              </a:ext>
            </a:extLst>
          </p:cNvPr>
          <p:cNvSpPr txBox="1"/>
          <p:nvPr/>
        </p:nvSpPr>
        <p:spPr>
          <a:xfrm>
            <a:off x="8563781" y="3386024"/>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0x01008</a:t>
            </a:r>
          </a:p>
        </p:txBody>
      </p:sp>
      <p:sp>
        <p:nvSpPr>
          <p:cNvPr id="47" name="TextBox 46">
            <a:extLst>
              <a:ext uri="{FF2B5EF4-FFF2-40B4-BE49-F238E27FC236}">
                <a16:creationId xmlns:a16="http://schemas.microsoft.com/office/drawing/2014/main" id="{61FAFED6-EEDD-75EB-87E5-6D8FD696304D}"/>
              </a:ext>
            </a:extLst>
          </p:cNvPr>
          <p:cNvSpPr txBox="1"/>
          <p:nvPr/>
        </p:nvSpPr>
        <p:spPr>
          <a:xfrm>
            <a:off x="8563781" y="3016692"/>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0x0100c</a:t>
            </a:r>
          </a:p>
        </p:txBody>
      </p:sp>
      <p:sp>
        <p:nvSpPr>
          <p:cNvPr id="48" name="TextBox 47">
            <a:extLst>
              <a:ext uri="{FF2B5EF4-FFF2-40B4-BE49-F238E27FC236}">
                <a16:creationId xmlns:a16="http://schemas.microsoft.com/office/drawing/2014/main" id="{43108451-1DFE-9C9F-3F9B-DADF076B492C}"/>
              </a:ext>
            </a:extLst>
          </p:cNvPr>
          <p:cNvSpPr txBox="1"/>
          <p:nvPr/>
        </p:nvSpPr>
        <p:spPr>
          <a:xfrm>
            <a:off x="8577413" y="3724578"/>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0x01004</a:t>
            </a:r>
          </a:p>
        </p:txBody>
      </p:sp>
      <p:sp>
        <p:nvSpPr>
          <p:cNvPr id="49" name="TextBox 48">
            <a:extLst>
              <a:ext uri="{FF2B5EF4-FFF2-40B4-BE49-F238E27FC236}">
                <a16:creationId xmlns:a16="http://schemas.microsoft.com/office/drawing/2014/main" id="{17776BA0-7A9B-F03C-3BFC-162974BA64AA}"/>
              </a:ext>
            </a:extLst>
          </p:cNvPr>
          <p:cNvSpPr txBox="1"/>
          <p:nvPr/>
        </p:nvSpPr>
        <p:spPr>
          <a:xfrm>
            <a:off x="8609028" y="4035765"/>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0x01000</a:t>
            </a:r>
          </a:p>
        </p:txBody>
      </p:sp>
      <p:sp>
        <p:nvSpPr>
          <p:cNvPr id="50" name="Rectangle 49">
            <a:extLst>
              <a:ext uri="{FF2B5EF4-FFF2-40B4-BE49-F238E27FC236}">
                <a16:creationId xmlns:a16="http://schemas.microsoft.com/office/drawing/2014/main" id="{1BA323FD-4201-9F3E-D189-9B9D87D3A5BE}"/>
              </a:ext>
            </a:extLst>
          </p:cNvPr>
          <p:cNvSpPr/>
          <p:nvPr/>
        </p:nvSpPr>
        <p:spPr>
          <a:xfrm>
            <a:off x="4322046" y="3512674"/>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x</a:t>
            </a:r>
          </a:p>
          <a:p>
            <a:pPr algn="ctr"/>
            <a:r>
              <a:rPr lang="en-US" b="1" dirty="0">
                <a:solidFill>
                  <a:schemeClr val="tx2"/>
                </a:solidFill>
                <a:latin typeface="Courier New" panose="02070309020205020404" pitchFamily="49" charset="0"/>
                <a:cs typeface="Courier New" panose="02070309020205020404" pitchFamily="49" charset="0"/>
              </a:rPr>
              <a:t>0x01004</a:t>
            </a:r>
          </a:p>
          <a:p>
            <a:pPr algn="ctr"/>
            <a:endParaRPr lang="en-US" i="1" dirty="0">
              <a:solidFill>
                <a:schemeClr val="tx2"/>
              </a:solidFill>
            </a:endParaRPr>
          </a:p>
        </p:txBody>
      </p:sp>
      <p:sp>
        <p:nvSpPr>
          <p:cNvPr id="51" name="TextBox 50">
            <a:extLst>
              <a:ext uri="{FF2B5EF4-FFF2-40B4-BE49-F238E27FC236}">
                <a16:creationId xmlns:a16="http://schemas.microsoft.com/office/drawing/2014/main" id="{4FEB1866-AA5A-F74E-DB61-1E25BC733459}"/>
              </a:ext>
            </a:extLst>
          </p:cNvPr>
          <p:cNvSpPr txBox="1"/>
          <p:nvPr/>
        </p:nvSpPr>
        <p:spPr>
          <a:xfrm>
            <a:off x="6703646" y="3358657"/>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x[1] contents</a:t>
            </a:r>
          </a:p>
        </p:txBody>
      </p:sp>
      <p:sp>
        <p:nvSpPr>
          <p:cNvPr id="52" name="TextBox 51">
            <a:extLst>
              <a:ext uri="{FF2B5EF4-FFF2-40B4-BE49-F238E27FC236}">
                <a16:creationId xmlns:a16="http://schemas.microsoft.com/office/drawing/2014/main" id="{766D61CE-28D3-16CB-C797-08EB0DADA8E8}"/>
              </a:ext>
            </a:extLst>
          </p:cNvPr>
          <p:cNvSpPr txBox="1"/>
          <p:nvPr/>
        </p:nvSpPr>
        <p:spPr>
          <a:xfrm>
            <a:off x="8606287" y="2644520"/>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0x01010</a:t>
            </a:r>
          </a:p>
        </p:txBody>
      </p:sp>
      <p:sp>
        <p:nvSpPr>
          <p:cNvPr id="53" name="TextBox 52">
            <a:extLst>
              <a:ext uri="{FF2B5EF4-FFF2-40B4-BE49-F238E27FC236}">
                <a16:creationId xmlns:a16="http://schemas.microsoft.com/office/drawing/2014/main" id="{9E614A1A-6C85-A08E-5C29-517C66AE33F4}"/>
              </a:ext>
            </a:extLst>
          </p:cNvPr>
          <p:cNvSpPr txBox="1"/>
          <p:nvPr/>
        </p:nvSpPr>
        <p:spPr>
          <a:xfrm>
            <a:off x="6703448" y="3014953"/>
            <a:ext cx="1859937" cy="338554"/>
          </a:xfrm>
          <a:prstGeom prst="rect">
            <a:avLst/>
          </a:prstGeom>
          <a:solidFill>
            <a:srgbClr val="2C895B"/>
          </a:solidFill>
          <a:ln w="25400">
            <a:solidFill>
              <a:schemeClr val="accent6"/>
            </a:solidFill>
          </a:ln>
        </p:spPr>
        <p:txBody>
          <a:bodyPr wrap="square" rtlCol="0">
            <a:spAutoFit/>
          </a:bodyPr>
          <a:lstStyle/>
          <a:p>
            <a:pPr algn="ctr"/>
            <a:r>
              <a:rPr lang="en-US" sz="1600" dirty="0">
                <a:solidFill>
                  <a:schemeClr val="bg1"/>
                </a:solidFill>
                <a:latin typeface="Consolas" panose="020B0609020204030204" pitchFamily="49" charset="0"/>
                <a:cs typeface="Consolas" panose="020B0609020204030204" pitchFamily="49" charset="0"/>
              </a:rPr>
              <a:t>x[1] contents</a:t>
            </a:r>
          </a:p>
        </p:txBody>
      </p:sp>
      <p:sp>
        <p:nvSpPr>
          <p:cNvPr id="54" name="Rectangle 53">
            <a:extLst>
              <a:ext uri="{FF2B5EF4-FFF2-40B4-BE49-F238E27FC236}">
                <a16:creationId xmlns:a16="http://schemas.microsoft.com/office/drawing/2014/main" id="{01E81A1F-0258-EAF8-9C71-D6CDA618DE7C}"/>
              </a:ext>
            </a:extLst>
          </p:cNvPr>
          <p:cNvSpPr/>
          <p:nvPr/>
        </p:nvSpPr>
        <p:spPr>
          <a:xfrm>
            <a:off x="4312404" y="2071415"/>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4</a:t>
            </a:r>
          </a:p>
        </p:txBody>
      </p:sp>
      <p:sp>
        <p:nvSpPr>
          <p:cNvPr id="55" name="TextBox 54">
            <a:extLst>
              <a:ext uri="{FF2B5EF4-FFF2-40B4-BE49-F238E27FC236}">
                <a16:creationId xmlns:a16="http://schemas.microsoft.com/office/drawing/2014/main" id="{BBA33EB2-90D4-DC6B-0B5B-DEF77B6C6DA4}"/>
              </a:ext>
            </a:extLst>
          </p:cNvPr>
          <p:cNvSpPr txBox="1"/>
          <p:nvPr/>
        </p:nvSpPr>
        <p:spPr>
          <a:xfrm>
            <a:off x="3948568" y="2180859"/>
            <a:ext cx="389850" cy="369332"/>
          </a:xfrm>
          <a:prstGeom prst="rect">
            <a:avLst/>
          </a:prstGeom>
          <a:noFill/>
        </p:spPr>
        <p:txBody>
          <a:bodyPr wrap="none" rtlCol="0">
            <a:spAutoFit/>
          </a:bodyPr>
          <a:lstStyle/>
          <a:p>
            <a:r>
              <a:rPr lang="en-US" dirty="0">
                <a:solidFill>
                  <a:srgbClr val="0070C0"/>
                </a:solidFill>
              </a:rPr>
              <a:t>r3</a:t>
            </a:r>
          </a:p>
        </p:txBody>
      </p:sp>
      <p:sp>
        <p:nvSpPr>
          <p:cNvPr id="56" name="TextBox 55">
            <a:extLst>
              <a:ext uri="{FF2B5EF4-FFF2-40B4-BE49-F238E27FC236}">
                <a16:creationId xmlns:a16="http://schemas.microsoft.com/office/drawing/2014/main" id="{34330879-9C6D-D134-07AE-016B3C702A05}"/>
              </a:ext>
            </a:extLst>
          </p:cNvPr>
          <p:cNvSpPr txBox="1"/>
          <p:nvPr/>
        </p:nvSpPr>
        <p:spPr>
          <a:xfrm>
            <a:off x="3868966" y="4358077"/>
            <a:ext cx="389850" cy="369332"/>
          </a:xfrm>
          <a:prstGeom prst="rect">
            <a:avLst/>
          </a:prstGeom>
          <a:noFill/>
        </p:spPr>
        <p:txBody>
          <a:bodyPr wrap="none" rtlCol="0">
            <a:spAutoFit/>
          </a:bodyPr>
          <a:lstStyle/>
          <a:p>
            <a:r>
              <a:rPr lang="en-US" dirty="0">
                <a:solidFill>
                  <a:srgbClr val="0070C0"/>
                </a:solidFill>
              </a:rPr>
              <a:t>r0</a:t>
            </a:r>
          </a:p>
        </p:txBody>
      </p:sp>
      <p:sp>
        <p:nvSpPr>
          <p:cNvPr id="57" name="Rectangle 56">
            <a:extLst>
              <a:ext uri="{FF2B5EF4-FFF2-40B4-BE49-F238E27FC236}">
                <a16:creationId xmlns:a16="http://schemas.microsoft.com/office/drawing/2014/main" id="{8CA0AA82-3F33-E1A8-E1B3-F25D1862997A}"/>
              </a:ext>
            </a:extLst>
          </p:cNvPr>
          <p:cNvSpPr/>
          <p:nvPr/>
        </p:nvSpPr>
        <p:spPr>
          <a:xfrm>
            <a:off x="4350274" y="4231065"/>
            <a:ext cx="1447800" cy="591142"/>
          </a:xfrm>
          <a:prstGeom prst="rect">
            <a:avLst/>
          </a:prstGeom>
          <a:solidFill>
            <a:srgbClr val="92D050">
              <a:alpha val="47989"/>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t>
            </a:r>
            <a:endParaRPr lang="en-US" b="1" dirty="0">
              <a:solidFill>
                <a:schemeClr val="tx2"/>
              </a:solidFill>
              <a:latin typeface="Courier New" panose="02070309020205020404" pitchFamily="49" charset="0"/>
              <a:cs typeface="Courier New" panose="02070309020205020404" pitchFamily="49" charset="0"/>
            </a:endParaRPr>
          </a:p>
          <a:p>
            <a:pPr algn="ctr"/>
            <a:endParaRPr lang="en-US" i="1" dirty="0">
              <a:solidFill>
                <a:schemeClr val="tx2"/>
              </a:solidFill>
            </a:endParaRPr>
          </a:p>
        </p:txBody>
      </p:sp>
      <p:sp>
        <p:nvSpPr>
          <p:cNvPr id="59" name="Rectangle 58">
            <a:extLst>
              <a:ext uri="{FF2B5EF4-FFF2-40B4-BE49-F238E27FC236}">
                <a16:creationId xmlns:a16="http://schemas.microsoft.com/office/drawing/2014/main" id="{1AE6D160-6138-22AE-3D29-8A1777B9E346}"/>
              </a:ext>
            </a:extLst>
          </p:cNvPr>
          <p:cNvSpPr/>
          <p:nvPr/>
        </p:nvSpPr>
        <p:spPr>
          <a:xfrm>
            <a:off x="4312404" y="4247172"/>
            <a:ext cx="1447800" cy="591142"/>
          </a:xfrm>
          <a:prstGeom prst="rect">
            <a:avLst/>
          </a:prstGeom>
          <a:solidFill>
            <a:srgbClr val="2C895B"/>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bg1"/>
                </a:solidFill>
              </a:rPr>
              <a:t>x[1] contents</a:t>
            </a:r>
          </a:p>
        </p:txBody>
      </p:sp>
      <p:sp>
        <p:nvSpPr>
          <p:cNvPr id="60" name="TextBox 59">
            <a:extLst>
              <a:ext uri="{FF2B5EF4-FFF2-40B4-BE49-F238E27FC236}">
                <a16:creationId xmlns:a16="http://schemas.microsoft.com/office/drawing/2014/main" id="{39157D90-89D5-D282-FCBE-AB1A6BEFE631}"/>
              </a:ext>
            </a:extLst>
          </p:cNvPr>
          <p:cNvSpPr txBox="1"/>
          <p:nvPr/>
        </p:nvSpPr>
        <p:spPr>
          <a:xfrm>
            <a:off x="6198377" y="3386024"/>
            <a:ext cx="447558" cy="369332"/>
          </a:xfrm>
          <a:prstGeom prst="rect">
            <a:avLst/>
          </a:prstGeom>
          <a:noFill/>
        </p:spPr>
        <p:txBody>
          <a:bodyPr wrap="none" rtlCol="0">
            <a:spAutoFit/>
          </a:bodyPr>
          <a:lstStyle/>
          <a:p>
            <a:r>
              <a:rPr lang="en-US" dirty="0"/>
              <a:t>+4</a:t>
            </a:r>
          </a:p>
        </p:txBody>
      </p:sp>
      <p:cxnSp>
        <p:nvCxnSpPr>
          <p:cNvPr id="62" name="Straight Arrow Connector 61">
            <a:extLst>
              <a:ext uri="{FF2B5EF4-FFF2-40B4-BE49-F238E27FC236}">
                <a16:creationId xmlns:a16="http://schemas.microsoft.com/office/drawing/2014/main" id="{CE485A83-D141-F057-1682-5391D66CD18D}"/>
              </a:ext>
            </a:extLst>
          </p:cNvPr>
          <p:cNvCxnSpPr>
            <a:cxnSpLocks/>
            <a:stCxn id="51" idx="1"/>
          </p:cNvCxnSpPr>
          <p:nvPr/>
        </p:nvCxnSpPr>
        <p:spPr>
          <a:xfrm flipH="1">
            <a:off x="5808370" y="3527934"/>
            <a:ext cx="895276" cy="1067328"/>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27B7EFBF-8783-3BB5-0329-78CA3E678E53}"/>
              </a:ext>
            </a:extLst>
          </p:cNvPr>
          <p:cNvCxnSpPr>
            <a:cxnSpLocks/>
            <a:endCxn id="53" idx="1"/>
          </p:cNvCxnSpPr>
          <p:nvPr/>
        </p:nvCxnSpPr>
        <p:spPr>
          <a:xfrm flipV="1">
            <a:off x="5769846" y="3184230"/>
            <a:ext cx="933602" cy="1206340"/>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8593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2"/>
                                        </p:tgtEl>
                                        <p:attrNameLst>
                                          <p:attrName>style.visibility</p:attrName>
                                        </p:attrNameLst>
                                      </p:cBhvr>
                                      <p:to>
                                        <p:strVal val="visible"/>
                                      </p:to>
                                    </p:set>
                                  </p:childTnLst>
                                  <p:subTnLst>
                                    <p:set>
                                      <p:cBhvr override="childStyle">
                                        <p:cTn dur="1" fill="hold" display="0" masterRel="nextClick" afterEffect="1"/>
                                        <p:tgtEl>
                                          <p:spTgt spid="62"/>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4"/>
                                        </p:tgtEl>
                                        <p:attrNameLst>
                                          <p:attrName>style.visibility</p:attrName>
                                        </p:attrNameLst>
                                      </p:cBhvr>
                                      <p:to>
                                        <p:strVal val="visible"/>
                                      </p:to>
                                    </p:set>
                                  </p:childTnLst>
                                  <p:subTnLst>
                                    <p:set>
                                      <p:cBhvr override="childStyle">
                                        <p:cTn dur="1" fill="hold" display="0" masterRel="nextClick" afterEffect="1"/>
                                        <p:tgtEl>
                                          <p:spTgt spid="6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P spid="34" grpId="0"/>
      <p:bldP spid="53" grpId="0" animBg="1"/>
      <p:bldP spid="5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a:extLst>
              <a:ext uri="{FF2B5EF4-FFF2-40B4-BE49-F238E27FC236}">
                <a16:creationId xmlns:a16="http://schemas.microsoft.com/office/drawing/2014/main" id="{5AFE72B2-4B7F-F997-0163-B17FDAC21425}"/>
              </a:ext>
            </a:extLst>
          </p:cNvPr>
          <p:cNvSpPr/>
          <p:nvPr/>
        </p:nvSpPr>
        <p:spPr bwMode="auto">
          <a:xfrm>
            <a:off x="5222394" y="1132946"/>
            <a:ext cx="6876562" cy="338875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r2, 0</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ble</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Ldone</a:t>
            </a:r>
            <a:r>
              <a:rPr lang="en-US" sz="1600" dirty="0">
                <a:solidFill>
                  <a:srgbClr val="000000"/>
                </a:solidFill>
                <a:effectLst/>
                <a:latin typeface="Menlo" panose="020B0609030804020204" pitchFamily="49" charset="0"/>
              </a:rPr>
              <a:t>     </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lsl</a:t>
            </a:r>
            <a:r>
              <a:rPr lang="en-US" sz="1600" dirty="0">
                <a:solidFill>
                  <a:srgbClr val="000000"/>
                </a:solidFill>
                <a:effectLst/>
                <a:latin typeface="Menlo" panose="020B0609030804020204" pitchFamily="49" charset="0"/>
              </a:rPr>
              <a:t>     r2, r2, 2       //convert </a:t>
            </a:r>
            <a:r>
              <a:rPr lang="en-US" sz="1600" dirty="0" err="1">
                <a:solidFill>
                  <a:srgbClr val="000000"/>
                </a:solidFill>
                <a:effectLst/>
                <a:latin typeface="Menlo" panose="020B0609030804020204" pitchFamily="49" charset="0"/>
              </a:rPr>
              <a:t>cnt</a:t>
            </a:r>
            <a:r>
              <a:rPr lang="en-US" sz="1600" dirty="0">
                <a:solidFill>
                  <a:srgbClr val="000000"/>
                </a:solidFill>
                <a:effectLst/>
                <a:latin typeface="Menlo" panose="020B0609030804020204" pitchFamily="49" charset="0"/>
              </a:rPr>
              <a:t> to int size</a:t>
            </a:r>
          </a:p>
          <a:p>
            <a:r>
              <a:rPr lang="en-US" sz="1600" dirty="0">
                <a:solidFill>
                  <a:srgbClr val="000000"/>
                </a:solidFill>
                <a:effectLst/>
                <a:latin typeface="Menlo" panose="020B0609030804020204" pitchFamily="49" charset="0"/>
              </a:rPr>
              <a:t>    mov     r3, 0           // initialize counter</a:t>
            </a: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Ldo</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ldr</a:t>
            </a:r>
            <a:r>
              <a:rPr lang="en-US" sz="1600" dirty="0">
                <a:solidFill>
                  <a:srgbClr val="000000"/>
                </a:solidFill>
                <a:effectLst/>
                <a:latin typeface="Menlo" panose="020B0609030804020204" pitchFamily="49" charset="0"/>
              </a:rPr>
              <a:t>     r4, [r0, r3]    // load from </a:t>
            </a:r>
            <a:r>
              <a:rPr lang="en-US" sz="1600" dirty="0" err="1">
                <a:solidFill>
                  <a:srgbClr val="000000"/>
                </a:solidFill>
                <a:effectLst/>
                <a:latin typeface="Menlo" panose="020B0609030804020204" pitchFamily="49" charset="0"/>
              </a:rPr>
              <a:t>src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str     r4, [r1, r3]    // store to </a:t>
            </a:r>
            <a:r>
              <a:rPr lang="en-US" sz="1600" dirty="0" err="1">
                <a:solidFill>
                  <a:srgbClr val="000000"/>
                </a:solidFill>
                <a:effectLst/>
                <a:latin typeface="Menlo" panose="020B0609030804020204" pitchFamily="49" charset="0"/>
              </a:rPr>
              <a:t>dest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add     r3, r3, 4       // counter++</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r3, r2          // count &lt; r3</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latin typeface="Menlo" panose="020B0609030804020204" pitchFamily="49" charset="0"/>
              </a:rPr>
              <a:t>.</a:t>
            </a:r>
            <a:r>
              <a:rPr lang="en-US" sz="1600" dirty="0" err="1">
                <a:solidFill>
                  <a:srgbClr val="000000"/>
                </a:solidFill>
                <a:latin typeface="Menlo" panose="020B0609030804020204" pitchFamily="49" charset="0"/>
              </a:rPr>
              <a:t>Ldone</a:t>
            </a:r>
            <a:r>
              <a:rPr lang="en-US" sz="1600" dirty="0">
                <a:solidFill>
                  <a:srgbClr val="000000"/>
                </a:solidFill>
                <a:latin typeface="Menlo" panose="020B0609030804020204" pitchFamily="49" charset="0"/>
              </a:rPr>
              <a:t>:</a:t>
            </a:r>
            <a:r>
              <a:rPr lang="en-US" sz="1600" dirty="0">
                <a:solidFill>
                  <a:srgbClr val="000000"/>
                </a:solidFill>
                <a:effectLst/>
                <a:latin typeface="Menlo" panose="020B0609030804020204" pitchFamily="49" charset="0"/>
              </a:rPr>
              <a:t>    </a:t>
            </a:r>
          </a:p>
        </p:txBody>
      </p:sp>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1" y="-75579"/>
            <a:ext cx="8328685" cy="715294"/>
          </a:xfrm>
        </p:spPr>
        <p:txBody>
          <a:bodyPr/>
          <a:lstStyle/>
          <a:p>
            <a:r>
              <a:rPr lang="en-US" dirty="0"/>
              <a:t>Base Register + Register Offset Version</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609469" y="695420"/>
            <a:ext cx="4162057" cy="6117729"/>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.arch armv6</a:t>
            </a:r>
          </a:p>
          <a:p>
            <a:r>
              <a:rPr lang="en-US" sz="1600" dirty="0">
                <a:solidFill>
                  <a:srgbClr val="000000"/>
                </a:solidFill>
                <a:effectLst/>
                <a:latin typeface="Menlo" panose="020B0609030804020204" pitchFamily="49" charset="0"/>
              </a:rPr>
              <a:t>    .arm</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fpu</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vfp</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.syntax unified</a:t>
            </a:r>
          </a:p>
          <a:p>
            <a:r>
              <a:rPr lang="en-US" sz="1600" dirty="0">
                <a:solidFill>
                  <a:srgbClr val="000000"/>
                </a:solidFill>
                <a:effectLst/>
                <a:latin typeface="Menlo" panose="020B0609030804020204" pitchFamily="49" charset="0"/>
              </a:rPr>
              <a:t>    .text     </a:t>
            </a:r>
          </a:p>
          <a:p>
            <a:r>
              <a:rPr lang="en-US" sz="1600" dirty="0">
                <a:solidFill>
                  <a:srgbClr val="000000"/>
                </a:solidFill>
                <a:effectLst/>
                <a:latin typeface="Menlo" panose="020B0609030804020204" pitchFamily="49" charset="0"/>
              </a:rPr>
              <a:t>    .global </a:t>
            </a:r>
            <a:r>
              <a:rPr lang="en-US" sz="1600" dirty="0" err="1">
                <a:solidFill>
                  <a:srgbClr val="000000"/>
                </a:solidFill>
                <a:effectLst/>
                <a:latin typeface="Menlo" panose="020B0609030804020204" pitchFamily="49" charset="0"/>
              </a:rPr>
              <a:t>icpy</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.type   </a:t>
            </a:r>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 %function</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equ</a:t>
            </a:r>
            <a:r>
              <a:rPr lang="en-US" sz="1600" dirty="0">
                <a:solidFill>
                  <a:srgbClr val="000000"/>
                </a:solidFill>
                <a:effectLst/>
                <a:latin typeface="Menlo" panose="020B0609030804020204" pitchFamily="49" charset="0"/>
              </a:rPr>
              <a:t>    FP_OFF, 12</a:t>
            </a:r>
          </a:p>
          <a:p>
            <a:r>
              <a:rPr lang="en-US" sz="1600" dirty="0">
                <a:solidFill>
                  <a:srgbClr val="000000"/>
                </a:solidFill>
                <a:effectLst/>
                <a:latin typeface="Menlo" panose="020B0609030804020204" pitchFamily="49" charset="0"/>
              </a:rPr>
              <a:t>    // r0 contains int *</a:t>
            </a:r>
            <a:r>
              <a:rPr lang="en-US" sz="1600" dirty="0" err="1">
                <a:solidFill>
                  <a:srgbClr val="000000"/>
                </a:solidFill>
                <a:effectLst/>
                <a:latin typeface="Menlo" panose="020B0609030804020204" pitchFamily="49" charset="0"/>
              </a:rPr>
              <a:t>src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r1 contains int *</a:t>
            </a:r>
            <a:r>
              <a:rPr lang="en-US" sz="1600" dirty="0" err="1">
                <a:solidFill>
                  <a:srgbClr val="000000"/>
                </a:solidFill>
                <a:effectLst/>
                <a:latin typeface="Menlo" panose="020B0609030804020204" pitchFamily="49" charset="0"/>
              </a:rPr>
              <a:t>dst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r2 contains int </a:t>
            </a:r>
            <a:r>
              <a:rPr lang="en-US" sz="1600" dirty="0" err="1">
                <a:solidFill>
                  <a:srgbClr val="000000"/>
                </a:solidFill>
                <a:effectLst/>
                <a:latin typeface="Menlo" panose="020B0609030804020204" pitchFamily="49" charset="0"/>
              </a:rPr>
              <a:t>cnt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r3 use as loop counter</a:t>
            </a:r>
          </a:p>
          <a:p>
            <a:r>
              <a:rPr lang="en-US" sz="1600" dirty="0">
                <a:solidFill>
                  <a:srgbClr val="000000"/>
                </a:solidFill>
                <a:effectLst/>
                <a:latin typeface="Menlo" panose="020B0609030804020204" pitchFamily="49" charset="0"/>
              </a:rPr>
              <a:t>    // r4 use as temp</a:t>
            </a:r>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push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FP_OFF</a:t>
            </a:r>
          </a:p>
          <a:p>
            <a:r>
              <a:rPr lang="en-US" sz="1600" dirty="0">
                <a:solidFill>
                  <a:srgbClr val="FF0000"/>
                </a:solidFill>
                <a:latin typeface="Menlo" panose="020B0609030804020204" pitchFamily="49" charset="0"/>
              </a:rPr>
              <a:t>// see right -&gt;</a:t>
            </a:r>
            <a:endParaRPr lang="en-US" sz="1600" dirty="0">
              <a:solidFill>
                <a:srgbClr val="FF0000"/>
              </a:solidFill>
              <a:effectLst/>
              <a:latin typeface="Menlo" panose="020B0609030804020204" pitchFamily="49" charset="0"/>
            </a:endParaRPr>
          </a:p>
          <a:p>
            <a:r>
              <a:rPr lang="en-US" sz="1600" dirty="0">
                <a:solidFill>
                  <a:srgbClr val="000000"/>
                </a:solidFill>
                <a:effectLst/>
                <a:latin typeface="Menlo" panose="020B0609030804020204" pitchFamily="49" charset="0"/>
              </a:rPr>
              <a:t>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FP_OFF</a:t>
            </a:r>
          </a:p>
          <a:p>
            <a:r>
              <a:rPr lang="en-US" sz="1600" dirty="0">
                <a:solidFill>
                  <a:srgbClr val="000000"/>
                </a:solidFill>
                <a:effectLst/>
                <a:latin typeface="Menlo" panose="020B0609030804020204" pitchFamily="49" charset="0"/>
              </a:rPr>
              <a:t>    pop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.size </a:t>
            </a:r>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 (. - </a:t>
            </a:r>
            <a:r>
              <a:rPr lang="en-US" sz="1600" dirty="0" err="1">
                <a:solidFill>
                  <a:srgbClr val="000000"/>
                </a:solidFill>
                <a:effectLst/>
                <a:latin typeface="Menlo" panose="020B0609030804020204" pitchFamily="49" charset="0"/>
              </a:rPr>
              <a:t>cpy</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.end</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3" name="U-Turn Arrow 12">
            <a:extLst>
              <a:ext uri="{FF2B5EF4-FFF2-40B4-BE49-F238E27FC236}">
                <a16:creationId xmlns:a16="http://schemas.microsoft.com/office/drawing/2014/main" id="{4C3A8027-2CA0-EBA8-0EFC-C25B31B7E1C0}"/>
              </a:ext>
            </a:extLst>
          </p:cNvPr>
          <p:cNvSpPr/>
          <p:nvPr/>
        </p:nvSpPr>
        <p:spPr>
          <a:xfrm rot="16200000">
            <a:off x="4711862" y="2785799"/>
            <a:ext cx="1299410" cy="771450"/>
          </a:xfrm>
          <a:prstGeom prst="uturnArrow">
            <a:avLst>
              <a:gd name="adj1" fmla="val 4237"/>
              <a:gd name="adj2" fmla="val 10700"/>
              <a:gd name="adj3" fmla="val 25000"/>
              <a:gd name="adj4" fmla="val 43750"/>
              <a:gd name="adj5" fmla="val 583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4" name="TextBox 3">
            <a:extLst>
              <a:ext uri="{FF2B5EF4-FFF2-40B4-BE49-F238E27FC236}">
                <a16:creationId xmlns:a16="http://schemas.microsoft.com/office/drawing/2014/main" id="{0E10E1F7-D155-9219-0320-B1611B373DC0}"/>
              </a:ext>
            </a:extLst>
          </p:cNvPr>
          <p:cNvSpPr txBox="1"/>
          <p:nvPr/>
        </p:nvSpPr>
        <p:spPr>
          <a:xfrm>
            <a:off x="8660675" y="3744621"/>
            <a:ext cx="1274708" cy="369332"/>
          </a:xfrm>
          <a:prstGeom prst="rect">
            <a:avLst/>
          </a:prstGeom>
          <a:solidFill>
            <a:schemeClr val="accent4">
              <a:lumMod val="20000"/>
              <a:lumOff val="80000"/>
            </a:schemeClr>
          </a:solidFill>
          <a:ln>
            <a:solidFill>
              <a:srgbClr val="0070C0"/>
            </a:solidFill>
          </a:ln>
        </p:spPr>
        <p:txBody>
          <a:bodyPr wrap="none" rtlCol="0">
            <a:spAutoFit/>
          </a:bodyPr>
          <a:lstStyle/>
          <a:p>
            <a:r>
              <a:rPr lang="en-US" dirty="0"/>
              <a:t>loop guard</a:t>
            </a:r>
          </a:p>
        </p:txBody>
      </p:sp>
      <p:sp>
        <p:nvSpPr>
          <p:cNvPr id="2" name="TextBox 1">
            <a:extLst>
              <a:ext uri="{FF2B5EF4-FFF2-40B4-BE49-F238E27FC236}">
                <a16:creationId xmlns:a16="http://schemas.microsoft.com/office/drawing/2014/main" id="{D79F11DE-C2F2-8FAB-972C-744D3FEACA6E}"/>
              </a:ext>
            </a:extLst>
          </p:cNvPr>
          <p:cNvSpPr txBox="1"/>
          <p:nvPr/>
        </p:nvSpPr>
        <p:spPr>
          <a:xfrm>
            <a:off x="8328685" y="1273094"/>
            <a:ext cx="1672253" cy="369332"/>
          </a:xfrm>
          <a:prstGeom prst="rect">
            <a:avLst/>
          </a:prstGeom>
          <a:solidFill>
            <a:schemeClr val="accent4">
              <a:lumMod val="20000"/>
              <a:lumOff val="80000"/>
            </a:schemeClr>
          </a:solidFill>
          <a:ln>
            <a:solidFill>
              <a:srgbClr val="0070C0"/>
            </a:solidFill>
          </a:ln>
        </p:spPr>
        <p:txBody>
          <a:bodyPr wrap="none" rtlCol="0">
            <a:spAutoFit/>
          </a:bodyPr>
          <a:lstStyle/>
          <a:p>
            <a:r>
              <a:rPr lang="en-US" dirty="0"/>
              <a:t>pre loop guard</a:t>
            </a:r>
          </a:p>
        </p:txBody>
      </p:sp>
      <p:sp>
        <p:nvSpPr>
          <p:cNvPr id="5" name="TextBox 4">
            <a:extLst>
              <a:ext uri="{FF2B5EF4-FFF2-40B4-BE49-F238E27FC236}">
                <a16:creationId xmlns:a16="http://schemas.microsoft.com/office/drawing/2014/main" id="{BA0685B6-6FC7-C89A-EDEC-37CCC0A88346}"/>
              </a:ext>
            </a:extLst>
          </p:cNvPr>
          <p:cNvSpPr txBox="1"/>
          <p:nvPr/>
        </p:nvSpPr>
        <p:spPr>
          <a:xfrm>
            <a:off x="6950596" y="4991845"/>
            <a:ext cx="2214215" cy="646331"/>
          </a:xfrm>
          <a:prstGeom prst="rect">
            <a:avLst/>
          </a:prstGeom>
          <a:solidFill>
            <a:schemeClr val="accent4">
              <a:lumMod val="20000"/>
              <a:lumOff val="80000"/>
            </a:schemeClr>
          </a:solidFill>
          <a:ln>
            <a:solidFill>
              <a:srgbClr val="0070C0"/>
            </a:solidFill>
          </a:ln>
        </p:spPr>
        <p:txBody>
          <a:bodyPr wrap="square" rtlCol="0">
            <a:spAutoFit/>
          </a:bodyPr>
          <a:lstStyle/>
          <a:p>
            <a:r>
              <a:rPr lang="en-US" dirty="0"/>
              <a:t>one increment covers both arrays</a:t>
            </a:r>
          </a:p>
        </p:txBody>
      </p:sp>
    </p:spTree>
    <p:extLst>
      <p:ext uri="{BB962C8B-B14F-4D97-AF65-F5344CB8AC3E}">
        <p14:creationId xmlns:p14="http://schemas.microsoft.com/office/powerpoint/2010/main" val="877444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496577" y="79997"/>
            <a:ext cx="10515600" cy="413989"/>
          </a:xfrm>
        </p:spPr>
        <p:txBody>
          <a:bodyPr/>
          <a:lstStyle/>
          <a:p>
            <a:r>
              <a:rPr lang="en-US" dirty="0"/>
              <a:t>Base Register + Register Offset With chars</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133292" y="1243727"/>
            <a:ext cx="5747744" cy="4370546"/>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000000"/>
                </a:solidFill>
                <a:effectLst/>
                <a:latin typeface="Menlo" panose="020B0609030804020204" pitchFamily="49" charset="0"/>
              </a:rPr>
              <a:t>#include &lt;</a:t>
            </a:r>
            <a:r>
              <a:rPr lang="en-US" dirty="0" err="1">
                <a:solidFill>
                  <a:srgbClr val="000000"/>
                </a:solidFill>
                <a:effectLst/>
                <a:latin typeface="Menlo" panose="020B0609030804020204" pitchFamily="49" charset="0"/>
              </a:rPr>
              <a:t>stdio.h</a:t>
            </a:r>
            <a:r>
              <a:rPr lang="en-US" dirty="0">
                <a:solidFill>
                  <a:srgbClr val="000000"/>
                </a:solidFill>
                <a:effectLst/>
                <a:latin typeface="Menlo" panose="020B0609030804020204" pitchFamily="49" charset="0"/>
              </a:rPr>
              <a:t>&gt;</a:t>
            </a:r>
          </a:p>
          <a:p>
            <a:r>
              <a:rPr lang="en-US" dirty="0">
                <a:solidFill>
                  <a:srgbClr val="000000"/>
                </a:solidFill>
                <a:effectLst/>
                <a:latin typeface="Menlo" panose="020B0609030804020204" pitchFamily="49" charset="0"/>
              </a:rPr>
              <a:t>#include &lt;</a:t>
            </a:r>
            <a:r>
              <a:rPr lang="en-US" dirty="0" err="1">
                <a:solidFill>
                  <a:srgbClr val="000000"/>
                </a:solidFill>
                <a:effectLst/>
                <a:latin typeface="Menlo" panose="020B0609030804020204" pitchFamily="49" charset="0"/>
              </a:rPr>
              <a:t>stdlib.h</a:t>
            </a:r>
            <a:r>
              <a:rPr lang="en-US" dirty="0">
                <a:solidFill>
                  <a:srgbClr val="000000"/>
                </a:solidFill>
                <a:effectLst/>
                <a:latin typeface="Menlo" panose="020B0609030804020204" pitchFamily="49" charset="0"/>
              </a:rPr>
              <a:t>&gt;</a:t>
            </a:r>
          </a:p>
          <a:p>
            <a:r>
              <a:rPr lang="en-US" dirty="0">
                <a:solidFill>
                  <a:srgbClr val="000000"/>
                </a:solidFill>
                <a:effectLst/>
                <a:latin typeface="Menlo" panose="020B0609030804020204" pitchFamily="49" charset="0"/>
              </a:rPr>
              <a:t>#define SZ 6</a:t>
            </a:r>
          </a:p>
          <a:p>
            <a:r>
              <a:rPr lang="en-US" dirty="0">
                <a:solidFill>
                  <a:srgbClr val="000000"/>
                </a:solidFill>
                <a:effectLst/>
                <a:latin typeface="Menlo" panose="020B0609030804020204" pitchFamily="49" charset="0"/>
              </a:rPr>
              <a:t>void </a:t>
            </a:r>
            <a:r>
              <a:rPr lang="en-US" dirty="0" err="1">
                <a:solidFill>
                  <a:srgbClr val="000000"/>
                </a:solidFill>
                <a:effectLst/>
                <a:latin typeface="Menlo" panose="020B0609030804020204" pitchFamily="49" charset="0"/>
              </a:rPr>
              <a:t>cpy</a:t>
            </a:r>
            <a:r>
              <a:rPr lang="en-US" dirty="0">
                <a:solidFill>
                  <a:srgbClr val="000000"/>
                </a:solidFill>
                <a:effectLst/>
                <a:latin typeface="Menlo" panose="020B0609030804020204" pitchFamily="49" charset="0"/>
              </a:rPr>
              <a:t>(char *, char *, int);</a:t>
            </a:r>
          </a:p>
          <a:p>
            <a:r>
              <a:rPr lang="en-US" dirty="0">
                <a:solidFill>
                  <a:srgbClr val="000000"/>
                </a:solidFill>
                <a:effectLst/>
                <a:latin typeface="Menlo" panose="020B0609030804020204" pitchFamily="49" charset="0"/>
              </a:rPr>
              <a:t>int main(void)</a:t>
            </a:r>
          </a:p>
          <a:p>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char </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[SZ] = </a:t>
            </a:r>
          </a:p>
          <a:p>
            <a:r>
              <a:rPr lang="en-US" dirty="0">
                <a:solidFill>
                  <a:srgbClr val="000000"/>
                </a:solidFill>
                <a:latin typeface="Menlo" panose="020B0609030804020204" pitchFamily="49" charset="0"/>
              </a:rPr>
              <a:t>	</a:t>
            </a:r>
            <a:r>
              <a:rPr lang="en-US" dirty="0">
                <a:solidFill>
                  <a:srgbClr val="000000"/>
                </a:solidFill>
                <a:effectLst/>
                <a:latin typeface="Menlo" panose="020B0609030804020204" pitchFamily="49" charset="0"/>
              </a:rPr>
              <a:t>{'a', 'b', 'c', 'd', 'e', '\0'};</a:t>
            </a:r>
          </a:p>
          <a:p>
            <a:r>
              <a:rPr lang="en-US" dirty="0">
                <a:solidFill>
                  <a:srgbClr val="000000"/>
                </a:solidFill>
                <a:effectLst/>
                <a:latin typeface="Menlo" panose="020B0609030804020204" pitchFamily="49" charset="0"/>
              </a:rPr>
              <a:t>    char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[SZ];</a:t>
            </a:r>
          </a:p>
          <a:p>
            <a:br>
              <a:rPr lang="en-US" dirty="0">
                <a:solidFill>
                  <a:srgbClr val="000000"/>
                </a:solidFill>
                <a:effectLst/>
                <a:latin typeface="Menlo" panose="020B0609030804020204" pitchFamily="49" charset="0"/>
              </a:rPr>
            </a:br>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cpy</a:t>
            </a:r>
            <a:r>
              <a:rPr lang="en-US" dirty="0">
                <a:solidFill>
                  <a:srgbClr val="000000"/>
                </a:solidFill>
                <a:effectLst/>
                <a:latin typeface="Menlo" panose="020B0609030804020204" pitchFamily="49" charset="0"/>
              </a:rPr>
              <a:t>(</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 SZ);</a:t>
            </a: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printf</a:t>
            </a:r>
            <a:r>
              <a:rPr lang="en-US" dirty="0">
                <a:solidFill>
                  <a:srgbClr val="000000"/>
                </a:solidFill>
                <a:effectLst/>
                <a:latin typeface="Menlo" panose="020B0609030804020204" pitchFamily="49" charset="0"/>
              </a:rPr>
              <a:t>("%s\n",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return EXIT_SUCCESS;</a:t>
            </a:r>
          </a:p>
          <a:p>
            <a:r>
              <a:rPr lang="en-US" dirty="0">
                <a:solidFill>
                  <a:srgbClr val="000000"/>
                </a:solidFill>
                <a:effectLst/>
                <a:latin typeface="Menlo" panose="020B0609030804020204" pitchFamily="49" charset="0"/>
              </a:rPr>
              <a:t>}</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 name="Rounded Rectangle 1">
            <a:extLst>
              <a:ext uri="{FF2B5EF4-FFF2-40B4-BE49-F238E27FC236}">
                <a16:creationId xmlns:a16="http://schemas.microsoft.com/office/drawing/2014/main" id="{5BE0EE95-EDB2-993A-B4D4-C57A7CBCE64A}"/>
              </a:ext>
            </a:extLst>
          </p:cNvPr>
          <p:cNvSpPr/>
          <p:nvPr/>
        </p:nvSpPr>
        <p:spPr bwMode="auto">
          <a:xfrm>
            <a:off x="5640196" y="1388105"/>
            <a:ext cx="6437623" cy="3135392"/>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r2, 0</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ble</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Ldone</a:t>
            </a:r>
            <a:r>
              <a:rPr lang="en-US" sz="1600" dirty="0">
                <a:solidFill>
                  <a:srgbClr val="000000"/>
                </a:solidFill>
                <a:effectLst/>
                <a:latin typeface="Menlo" panose="020B0609030804020204" pitchFamily="49" charset="0"/>
              </a:rPr>
              <a:t>     </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mov     r3, 0            // initialize counter</a:t>
            </a: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Ldo</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ldrb</a:t>
            </a:r>
            <a:r>
              <a:rPr lang="en-US" sz="1600" dirty="0">
                <a:solidFill>
                  <a:srgbClr val="000000"/>
                </a:solidFill>
                <a:effectLst/>
                <a:latin typeface="Menlo" panose="020B0609030804020204" pitchFamily="49" charset="0"/>
              </a:rPr>
              <a:t>     r4, [r0, r3]    // load from </a:t>
            </a:r>
            <a:r>
              <a:rPr lang="en-US" sz="1600" dirty="0" err="1">
                <a:solidFill>
                  <a:srgbClr val="000000"/>
                </a:solidFill>
                <a:effectLst/>
                <a:latin typeface="Menlo" panose="020B0609030804020204" pitchFamily="49" charset="0"/>
              </a:rPr>
              <a:t>src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strb</a:t>
            </a:r>
            <a:r>
              <a:rPr lang="en-US" sz="1600" dirty="0">
                <a:solidFill>
                  <a:srgbClr val="000000"/>
                </a:solidFill>
                <a:effectLst/>
                <a:latin typeface="Menlo" panose="020B0609030804020204" pitchFamily="49" charset="0"/>
              </a:rPr>
              <a:t>     r4, [r1, r3]    // store to </a:t>
            </a:r>
            <a:r>
              <a:rPr lang="en-US" sz="1600" dirty="0" err="1">
                <a:solidFill>
                  <a:srgbClr val="000000"/>
                </a:solidFill>
                <a:effectLst/>
                <a:latin typeface="Menlo" panose="020B0609030804020204" pitchFamily="49" charset="0"/>
              </a:rPr>
              <a:t>dest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add     r3, r3, 1        // counter++</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r3, r2           // count &lt; r3</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latin typeface="Menlo" panose="020B0609030804020204" pitchFamily="49" charset="0"/>
              </a:rPr>
              <a:t>.</a:t>
            </a:r>
            <a:r>
              <a:rPr lang="en-US" sz="1600" dirty="0" err="1">
                <a:solidFill>
                  <a:srgbClr val="000000"/>
                </a:solidFill>
                <a:latin typeface="Menlo" panose="020B0609030804020204" pitchFamily="49" charset="0"/>
              </a:rPr>
              <a:t>Ldone</a:t>
            </a:r>
            <a:r>
              <a:rPr lang="en-US" sz="1600" dirty="0">
                <a:solidFill>
                  <a:srgbClr val="000000"/>
                </a:solidFill>
                <a:latin typeface="Menlo" panose="020B0609030804020204" pitchFamily="49" charset="0"/>
              </a:rPr>
              <a:t>:</a:t>
            </a:r>
            <a:r>
              <a:rPr lang="en-US" sz="1600" dirty="0">
                <a:solidFill>
                  <a:srgbClr val="000000"/>
                </a:solidFill>
                <a:effectLst/>
                <a:latin typeface="Menlo" panose="020B0609030804020204" pitchFamily="49" charset="0"/>
              </a:rPr>
              <a:t>    </a:t>
            </a:r>
          </a:p>
        </p:txBody>
      </p:sp>
    </p:spTree>
    <p:extLst>
      <p:ext uri="{BB962C8B-B14F-4D97-AF65-F5344CB8AC3E}">
        <p14:creationId xmlns:p14="http://schemas.microsoft.com/office/powerpoint/2010/main" val="3488824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9EB938-0280-7F47-8519-25B44609CED2}"/>
              </a:ext>
            </a:extLst>
          </p:cNvPr>
          <p:cNvSpPr>
            <a:spLocks noGrp="1"/>
          </p:cNvSpPr>
          <p:nvPr>
            <p:ph type="title"/>
          </p:nvPr>
        </p:nvSpPr>
        <p:spPr>
          <a:xfrm>
            <a:off x="337381" y="461732"/>
            <a:ext cx="11252107" cy="503007"/>
          </a:xfrm>
        </p:spPr>
        <p:txBody>
          <a:bodyPr/>
          <a:lstStyle/>
          <a:p>
            <a:r>
              <a:rPr lang="en-US" dirty="0"/>
              <a:t>Reference: Addressing Mode Summary for use in CSE30</a:t>
            </a:r>
          </a:p>
        </p:txBody>
      </p:sp>
      <p:graphicFrame>
        <p:nvGraphicFramePr>
          <p:cNvPr id="4" name="Content Placeholder 7">
            <a:extLst>
              <a:ext uri="{FF2B5EF4-FFF2-40B4-BE49-F238E27FC236}">
                <a16:creationId xmlns:a16="http://schemas.microsoft.com/office/drawing/2014/main" id="{A2E693A9-3214-BC48-8756-318417FA235E}"/>
              </a:ext>
            </a:extLst>
          </p:cNvPr>
          <p:cNvGraphicFramePr>
            <a:graphicFrameLocks/>
          </p:cNvGraphicFramePr>
          <p:nvPr/>
        </p:nvGraphicFramePr>
        <p:xfrm>
          <a:off x="163503" y="1233997"/>
          <a:ext cx="11121062" cy="4998720"/>
        </p:xfrm>
        <a:graphic>
          <a:graphicData uri="http://schemas.openxmlformats.org/drawingml/2006/table">
            <a:tbl>
              <a:tblPr firstRow="1" bandRow="1">
                <a:tableStyleId>{9DCAF9ED-07DC-4A11-8D7F-57B35C25682E}</a:tableStyleId>
              </a:tblPr>
              <a:tblGrid>
                <a:gridCol w="3397207">
                  <a:extLst>
                    <a:ext uri="{9D8B030D-6E8A-4147-A177-3AD203B41FA5}">
                      <a16:colId xmlns:a16="http://schemas.microsoft.com/office/drawing/2014/main" val="503186759"/>
                    </a:ext>
                  </a:extLst>
                </a:gridCol>
                <a:gridCol w="3650366">
                  <a:extLst>
                    <a:ext uri="{9D8B030D-6E8A-4147-A177-3AD203B41FA5}">
                      <a16:colId xmlns:a16="http://schemas.microsoft.com/office/drawing/2014/main" val="3732785564"/>
                    </a:ext>
                  </a:extLst>
                </a:gridCol>
                <a:gridCol w="4073489">
                  <a:extLst>
                    <a:ext uri="{9D8B030D-6E8A-4147-A177-3AD203B41FA5}">
                      <a16:colId xmlns:a16="http://schemas.microsoft.com/office/drawing/2014/main" val="4142042833"/>
                    </a:ext>
                  </a:extLst>
                </a:gridCol>
              </a:tblGrid>
              <a:tr h="370840">
                <a:tc>
                  <a:txBody>
                    <a:bodyPr/>
                    <a:lstStyle/>
                    <a:p>
                      <a:pPr algn="ctr"/>
                      <a:r>
                        <a:rPr lang="en-US" sz="2200" dirty="0">
                          <a:solidFill>
                            <a:schemeClr val="bg1"/>
                          </a:solidFill>
                        </a:rPr>
                        <a:t>index 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sz="2200" dirty="0">
                          <a:solidFill>
                            <a:schemeClr val="bg1"/>
                          </a:solidFill>
                        </a:rPr>
                        <a:t>Example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sz="2200" dirty="0">
                          <a:solidFill>
                            <a:schemeClr val="bg1"/>
                          </a:solidFill>
                        </a:rPr>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400711593"/>
                  </a:ext>
                </a:extLst>
              </a:tr>
              <a:tr h="370840">
                <a:tc>
                  <a:txBody>
                    <a:bodyPr/>
                    <a:lstStyle/>
                    <a:p>
                      <a:pPr algn="ctr"/>
                      <a:r>
                        <a:rPr lang="en-US" sz="2200" b="0" i="0" dirty="0">
                          <a:solidFill>
                            <a:schemeClr val="tx2"/>
                          </a:solidFill>
                          <a:latin typeface="Consolas" panose="020B0609020204030204" pitchFamily="49" charset="0"/>
                          <a:cs typeface="Consolas" panose="020B0609020204030204" pitchFamily="49" charset="0"/>
                        </a:rPr>
                        <a:t>Pre-index immediate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a:r>
                        <a:rPr lang="en-US" sz="2200" b="0" i="0" dirty="0">
                          <a:solidFill>
                            <a:schemeClr val="tx2"/>
                          </a:solidFill>
                          <a:latin typeface="Consolas" panose="020B0609020204030204" pitchFamily="49" charset="0"/>
                          <a:cs typeface="Consolas" panose="020B0609020204030204" pitchFamily="49" charset="0"/>
                        </a:rPr>
                        <a:t> </a:t>
                      </a:r>
                      <a:r>
                        <a:rPr lang="en-US" sz="2200" b="0" i="0" dirty="0" err="1">
                          <a:solidFill>
                            <a:schemeClr val="tx2"/>
                          </a:solidFill>
                          <a:latin typeface="Consolas" panose="020B0609020204030204" pitchFamily="49" charset="0"/>
                          <a:cs typeface="Consolas" panose="020B0609020204030204" pitchFamily="49" charset="0"/>
                        </a:rPr>
                        <a:t>ldr</a:t>
                      </a:r>
                      <a:r>
                        <a:rPr lang="en-US" sz="2200" b="0" i="0" dirty="0">
                          <a:solidFill>
                            <a:schemeClr val="tx2"/>
                          </a:solidFill>
                          <a:latin typeface="Consolas" panose="020B0609020204030204" pitchFamily="49" charset="0"/>
                          <a:cs typeface="Consolas" panose="020B0609020204030204" pitchFamily="49" charset="0"/>
                        </a:rPr>
                        <a:t> r1, [r0]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2200" b="0" i="0" dirty="0">
                          <a:solidFill>
                            <a:schemeClr val="tx2"/>
                          </a:solidFill>
                          <a:latin typeface="Consolas" panose="020B0609020204030204" pitchFamily="49" charset="0"/>
                          <a:cs typeface="Consolas" panose="020B0609020204030204" pitchFamily="49" charset="0"/>
                        </a:rPr>
                        <a:t>r1 </a:t>
                      </a:r>
                      <a:r>
                        <a:rPr lang="en-US" sz="2200" b="0" i="0" dirty="0">
                          <a:solidFill>
                            <a:schemeClr val="tx2"/>
                          </a:solidFill>
                          <a:latin typeface="Consolas" panose="020B0609020204030204" pitchFamily="49" charset="0"/>
                          <a:cs typeface="Consolas" panose="020B0609020204030204" pitchFamily="49" charset="0"/>
                          <a:sym typeface="Wingdings" pitchFamily="2" charset="2"/>
                        </a:rPr>
                        <a:t> memory[r0]</a:t>
                      </a:r>
                    </a:p>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r0 is unchanged</a:t>
                      </a:r>
                      <a:endParaRPr lang="en-US" sz="2200" b="0" i="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25878541"/>
                  </a:ext>
                </a:extLst>
              </a:tr>
              <a:tr h="370840">
                <a:tc>
                  <a:txBody>
                    <a:bodyPr/>
                    <a:lstStyle/>
                    <a:p>
                      <a:pPr algn="ctr"/>
                      <a:r>
                        <a:rPr lang="en-US" sz="2200" b="0" i="0" dirty="0">
                          <a:solidFill>
                            <a:schemeClr val="tx2"/>
                          </a:solidFill>
                          <a:latin typeface="Consolas" panose="020B0609020204030204" pitchFamily="49" charset="0"/>
                          <a:cs typeface="Consolas" panose="020B0609020204030204" pitchFamily="49" charset="0"/>
                        </a:rPr>
                        <a:t>Pre-index immediate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a:r>
                        <a:rPr lang="en-US" sz="2200" b="0" i="0" dirty="0">
                          <a:solidFill>
                            <a:schemeClr val="tx2"/>
                          </a:solidFill>
                          <a:latin typeface="Consolas" panose="020B0609020204030204" pitchFamily="49" charset="0"/>
                          <a:cs typeface="Consolas" panose="020B0609020204030204" pitchFamily="49" charset="0"/>
                        </a:rPr>
                        <a:t> </a:t>
                      </a:r>
                      <a:r>
                        <a:rPr lang="en-US" sz="2200" b="0" i="0" dirty="0" err="1">
                          <a:solidFill>
                            <a:schemeClr val="tx2"/>
                          </a:solidFill>
                          <a:latin typeface="Consolas" panose="020B0609020204030204" pitchFamily="49" charset="0"/>
                          <a:cs typeface="Consolas" panose="020B0609020204030204" pitchFamily="49" charset="0"/>
                        </a:rPr>
                        <a:t>ldr</a:t>
                      </a:r>
                      <a:r>
                        <a:rPr lang="en-US" sz="2200" b="0" i="0" dirty="0">
                          <a:solidFill>
                            <a:schemeClr val="tx2"/>
                          </a:solidFill>
                          <a:latin typeface="Consolas" panose="020B0609020204030204" pitchFamily="49" charset="0"/>
                          <a:cs typeface="Consolas" panose="020B0609020204030204" pitchFamily="49" charset="0"/>
                        </a:rPr>
                        <a:t> r1, [r0, 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2200" b="0" i="0" dirty="0">
                          <a:solidFill>
                            <a:schemeClr val="tx2"/>
                          </a:solidFill>
                          <a:latin typeface="Consolas" panose="020B0609020204030204" pitchFamily="49" charset="0"/>
                          <a:cs typeface="Consolas" panose="020B0609020204030204" pitchFamily="49" charset="0"/>
                        </a:rPr>
                        <a:t>r1 </a:t>
                      </a:r>
                      <a:r>
                        <a:rPr lang="en-US" sz="2200" b="0" i="0" dirty="0">
                          <a:solidFill>
                            <a:schemeClr val="tx2"/>
                          </a:solidFill>
                          <a:latin typeface="Consolas" panose="020B0609020204030204" pitchFamily="49" charset="0"/>
                          <a:cs typeface="Consolas" panose="020B0609020204030204" pitchFamily="49" charset="0"/>
                          <a:sym typeface="Wingdings" pitchFamily="2" charset="2"/>
                        </a:rPr>
                        <a:t> memory[r0 + 4]</a:t>
                      </a:r>
                    </a:p>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r0 is unchanged</a:t>
                      </a:r>
                      <a:endParaRPr lang="en-US" sz="2200" b="0" i="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081423635"/>
                  </a:ext>
                </a:extLst>
              </a:tr>
              <a:tr h="370840">
                <a:tc>
                  <a:txBody>
                    <a:bodyPr/>
                    <a:lstStyle/>
                    <a:p>
                      <a:pPr algn="ctr"/>
                      <a:r>
                        <a:rPr lang="en-US" sz="2200" b="0" i="0" dirty="0">
                          <a:solidFill>
                            <a:schemeClr val="tx2"/>
                          </a:solidFill>
                          <a:latin typeface="Consolas" panose="020B0609020204030204" pitchFamily="49" charset="0"/>
                          <a:cs typeface="Consolas" panose="020B0609020204030204" pitchFamily="49" charset="0"/>
                        </a:rPr>
                        <a:t>Pre-index immediate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a:r>
                        <a:rPr lang="en-US" sz="2200" b="0" i="0" dirty="0">
                          <a:solidFill>
                            <a:schemeClr val="tx2"/>
                          </a:solidFill>
                          <a:latin typeface="Consolas" panose="020B0609020204030204" pitchFamily="49" charset="0"/>
                          <a:cs typeface="Consolas" panose="020B0609020204030204" pitchFamily="49" charset="0"/>
                        </a:rPr>
                        <a:t> str r1, [r0]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b="0" i="0" dirty="0">
                          <a:solidFill>
                            <a:schemeClr val="tx2"/>
                          </a:solidFill>
                          <a:latin typeface="Consolas" panose="020B0609020204030204" pitchFamily="49" charset="0"/>
                          <a:cs typeface="Consolas" panose="020B0609020204030204" pitchFamily="49" charset="0"/>
                          <a:sym typeface="Wingdings" pitchFamily="2" charset="2"/>
                        </a:rPr>
                        <a:t>memory[r0]  r1</a:t>
                      </a:r>
                    </a:p>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r0 is unchanged</a:t>
                      </a:r>
                      <a:endParaRPr lang="en-US" sz="2200" b="0" i="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69653659"/>
                  </a:ext>
                </a:extLst>
              </a:tr>
              <a:tr h="370840">
                <a:tc>
                  <a:txBody>
                    <a:bodyPr/>
                    <a:lstStyle/>
                    <a:p>
                      <a:pPr algn="ctr"/>
                      <a:r>
                        <a:rPr lang="en-US" sz="2200" b="0" i="0" dirty="0">
                          <a:solidFill>
                            <a:schemeClr val="tx2"/>
                          </a:solidFill>
                          <a:latin typeface="Consolas" panose="020B0609020204030204" pitchFamily="49" charset="0"/>
                          <a:cs typeface="Consolas" panose="020B0609020204030204" pitchFamily="49" charset="0"/>
                        </a:rPr>
                        <a:t>Pre-index immediate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a:r>
                        <a:rPr lang="en-US" sz="2200" b="0" i="0" dirty="0">
                          <a:solidFill>
                            <a:schemeClr val="tx2"/>
                          </a:solidFill>
                          <a:latin typeface="Consolas" panose="020B0609020204030204" pitchFamily="49" charset="0"/>
                          <a:cs typeface="Consolas" panose="020B0609020204030204" pitchFamily="49" charset="0"/>
                        </a:rPr>
                        <a:t> str r1, [r0, 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memory[r0 + 4]  </a:t>
                      </a:r>
                      <a:r>
                        <a:rPr lang="en-US" sz="2200" b="0" i="0" dirty="0">
                          <a:solidFill>
                            <a:schemeClr val="tx2"/>
                          </a:solidFill>
                          <a:latin typeface="Consolas" panose="020B0609020204030204" pitchFamily="49" charset="0"/>
                          <a:cs typeface="Consolas" panose="020B0609020204030204" pitchFamily="49" charset="0"/>
                        </a:rPr>
                        <a:t>r1</a:t>
                      </a:r>
                      <a:endParaRPr lang="en-US" sz="2200" b="0" i="0" dirty="0">
                        <a:solidFill>
                          <a:schemeClr val="tx2"/>
                        </a:solidFill>
                        <a:latin typeface="Consolas" panose="020B0609020204030204" pitchFamily="49" charset="0"/>
                        <a:cs typeface="Consolas" panose="020B0609020204030204" pitchFamily="49" charset="0"/>
                        <a:sym typeface="Wingdings" pitchFamily="2" charset="2"/>
                      </a:endParaRPr>
                    </a:p>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r0 is unchanged</a:t>
                      </a:r>
                      <a:endParaRPr lang="en-US" sz="2200" b="0" i="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850116153"/>
                  </a:ext>
                </a:extLst>
              </a:tr>
              <a:tr h="370840">
                <a:tc>
                  <a:txBody>
                    <a:bodyPr/>
                    <a:lstStyle/>
                    <a:p>
                      <a:pPr algn="ctr"/>
                      <a:r>
                        <a:rPr lang="en-US" sz="2200" b="0" i="0" dirty="0">
                          <a:solidFill>
                            <a:schemeClr val="tx2"/>
                          </a:solidFill>
                          <a:latin typeface="Consolas" panose="020B0609020204030204" pitchFamily="49" charset="0"/>
                          <a:cs typeface="Consolas" panose="020B0609020204030204" pitchFamily="49" charset="0"/>
                        </a:rPr>
                        <a:t>Pre-index register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a:r>
                        <a:rPr lang="en-US" sz="2200" b="0" i="0" dirty="0">
                          <a:solidFill>
                            <a:schemeClr val="tx2"/>
                          </a:solidFill>
                          <a:latin typeface="Consolas" panose="020B0609020204030204" pitchFamily="49" charset="0"/>
                          <a:cs typeface="Consolas" panose="020B0609020204030204" pitchFamily="49" charset="0"/>
                        </a:rPr>
                        <a:t> </a:t>
                      </a:r>
                      <a:r>
                        <a:rPr lang="en-US" sz="2200" b="0" i="0" dirty="0" err="1">
                          <a:solidFill>
                            <a:schemeClr val="tx2"/>
                          </a:solidFill>
                          <a:latin typeface="Consolas" panose="020B0609020204030204" pitchFamily="49" charset="0"/>
                          <a:cs typeface="Consolas" panose="020B0609020204030204" pitchFamily="49" charset="0"/>
                        </a:rPr>
                        <a:t>ldr</a:t>
                      </a:r>
                      <a:r>
                        <a:rPr lang="en-US" sz="2200" b="0" i="0" dirty="0">
                          <a:solidFill>
                            <a:schemeClr val="tx2"/>
                          </a:solidFill>
                          <a:latin typeface="Consolas" panose="020B0609020204030204" pitchFamily="49" charset="0"/>
                          <a:cs typeface="Consolas" panose="020B0609020204030204" pitchFamily="49" charset="0"/>
                        </a:rPr>
                        <a:t> r1, [r0, +-r2]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2200" b="0" i="0" dirty="0">
                          <a:solidFill>
                            <a:schemeClr val="tx2"/>
                          </a:solidFill>
                          <a:latin typeface="Consolas" panose="020B0609020204030204" pitchFamily="49" charset="0"/>
                          <a:cs typeface="Consolas" panose="020B0609020204030204" pitchFamily="49" charset="0"/>
                        </a:rPr>
                        <a:t>r1 </a:t>
                      </a:r>
                      <a:r>
                        <a:rPr lang="en-US" sz="2200" b="0" i="0" dirty="0">
                          <a:solidFill>
                            <a:schemeClr val="tx2"/>
                          </a:solidFill>
                          <a:latin typeface="Consolas" panose="020B0609020204030204" pitchFamily="49" charset="0"/>
                          <a:cs typeface="Consolas" panose="020B0609020204030204" pitchFamily="49" charset="0"/>
                          <a:sym typeface="Wingdings" pitchFamily="2" charset="2"/>
                        </a:rPr>
                        <a:t> memory[r0 +- r2]</a:t>
                      </a:r>
                    </a:p>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r0 is unchanged</a:t>
                      </a:r>
                      <a:endParaRPr lang="en-US" sz="2200" b="0" i="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597776251"/>
                  </a:ext>
                </a:extLst>
              </a:tr>
              <a:tr h="370840">
                <a:tc>
                  <a:txBody>
                    <a:bodyPr/>
                    <a:lstStyle/>
                    <a:p>
                      <a:pPr algn="ctr"/>
                      <a:r>
                        <a:rPr lang="en-US" sz="2200" b="0" i="0" dirty="0">
                          <a:solidFill>
                            <a:schemeClr val="tx2"/>
                          </a:solidFill>
                          <a:latin typeface="Consolas" panose="020B0609020204030204" pitchFamily="49" charset="0"/>
                          <a:cs typeface="Consolas" panose="020B0609020204030204" pitchFamily="49" charset="0"/>
                        </a:rPr>
                        <a:t>Pre-index register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a:r>
                        <a:rPr lang="en-US" sz="2200" b="0" i="0" dirty="0">
                          <a:solidFill>
                            <a:schemeClr val="tx2"/>
                          </a:solidFill>
                          <a:latin typeface="Consolas" panose="020B0609020204030204" pitchFamily="49" charset="0"/>
                          <a:cs typeface="Consolas" panose="020B0609020204030204" pitchFamily="49" charset="0"/>
                        </a:rPr>
                        <a:t> str r1, [r0, +-r2]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memory[r0 +- r2]  </a:t>
                      </a:r>
                      <a:r>
                        <a:rPr lang="en-US" sz="2200" b="0" i="0" dirty="0">
                          <a:solidFill>
                            <a:schemeClr val="tx2"/>
                          </a:solidFill>
                          <a:latin typeface="Consolas" panose="020B0609020204030204" pitchFamily="49" charset="0"/>
                          <a:cs typeface="Consolas" panose="020B0609020204030204" pitchFamily="49" charset="0"/>
                        </a:rPr>
                        <a:t>r1 </a:t>
                      </a:r>
                      <a:r>
                        <a:rPr lang="en-US" sz="2200" b="0" i="0" dirty="0">
                          <a:solidFill>
                            <a:schemeClr val="tx2"/>
                          </a:solidFill>
                          <a:latin typeface="Consolas" panose="020B0609020204030204" pitchFamily="49" charset="0"/>
                          <a:cs typeface="Consolas" panose="020B0609020204030204" pitchFamily="49" charset="0"/>
                          <a:sym typeface="Wingdings" pitchFamily="2" charset="2"/>
                        </a:rPr>
                        <a:t> </a:t>
                      </a:r>
                    </a:p>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r0 is unchanged</a:t>
                      </a:r>
                      <a:endParaRPr lang="en-US" sz="2200" b="0" i="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260711884"/>
                  </a:ext>
                </a:extLst>
              </a:tr>
            </a:tbl>
          </a:graphicData>
        </a:graphic>
      </p:graphicFrame>
      <p:sp>
        <p:nvSpPr>
          <p:cNvPr id="5" name="TextBox 4">
            <a:extLst>
              <a:ext uri="{FF2B5EF4-FFF2-40B4-BE49-F238E27FC236}">
                <a16:creationId xmlns:a16="http://schemas.microsoft.com/office/drawing/2014/main" id="{FF1E2602-0253-DE45-A9BD-05390B48E2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76530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9A6DBEC9-405A-33BB-D5FA-8621F062DE82}"/>
              </a:ext>
            </a:extLst>
          </p:cNvPr>
          <p:cNvSpPr/>
          <p:nvPr/>
        </p:nvSpPr>
        <p:spPr bwMode="auto">
          <a:xfrm>
            <a:off x="2212948" y="3627596"/>
            <a:ext cx="6391122" cy="3230404"/>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int count(char *</a:t>
            </a:r>
            <a:r>
              <a:rPr lang="en-US" dirty="0" err="1">
                <a:solidFill>
                  <a:schemeClr val="tx2"/>
                </a:solidFill>
                <a:latin typeface="Consolas" panose="020B0609020204030204" pitchFamily="49" charset="0"/>
                <a:cs typeface="Consolas" panose="020B0609020204030204" pitchFamily="49" charset="0"/>
              </a:rPr>
              <a:t>ptr</a:t>
            </a:r>
            <a:r>
              <a:rPr lang="en-US" dirty="0">
                <a:solidFill>
                  <a:schemeClr val="tx2"/>
                </a:solidFill>
                <a:latin typeface="Consolas" panose="020B0609020204030204" pitchFamily="49" charset="0"/>
                <a:cs typeface="Consolas" panose="020B0609020204030204" pitchFamily="49" charset="0"/>
              </a:rPr>
              <a:t>, int </a:t>
            </a:r>
            <a:r>
              <a:rPr lang="en-US" dirty="0" err="1">
                <a:solidFill>
                  <a:schemeClr val="tx2"/>
                </a:solidFill>
                <a:latin typeface="Consolas" panose="020B0609020204030204" pitchFamily="49" charset="0"/>
                <a:cs typeface="Consolas" panose="020B0609020204030204" pitchFamily="49" charset="0"/>
              </a:rPr>
              <a:t>len</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int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 = 0;</a:t>
            </a:r>
          </a:p>
          <a:p>
            <a:r>
              <a:rPr lang="en-US" dirty="0">
                <a:solidFill>
                  <a:schemeClr val="tx2"/>
                </a:solidFill>
                <a:latin typeface="Consolas" panose="020B0609020204030204" pitchFamily="49" charset="0"/>
                <a:cs typeface="Consolas" panose="020B0609020204030204" pitchFamily="49" charset="0"/>
              </a:rPr>
              <a:t>    int </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a:t>
            </a:r>
            <a:br>
              <a:rPr lang="en-US" dirty="0">
                <a:solidFill>
                  <a:schemeClr val="tx2"/>
                </a:solidFill>
                <a:latin typeface="Consolas" panose="020B0609020204030204" pitchFamily="49" charset="0"/>
                <a:cs typeface="Consolas" panose="020B0609020204030204" pitchFamily="49" charset="0"/>
              </a:rPr>
            </a:b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for (</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 0; </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&lt; </a:t>
            </a:r>
            <a:r>
              <a:rPr lang="en-US" dirty="0" err="1">
                <a:solidFill>
                  <a:schemeClr val="tx2"/>
                </a:solidFill>
                <a:latin typeface="Consolas" panose="020B0609020204030204" pitchFamily="49" charset="0"/>
                <a:cs typeface="Consolas" panose="020B0609020204030204" pitchFamily="49" charset="0"/>
              </a:rPr>
              <a:t>len</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a:t>
            </a:r>
          </a:p>
          <a:p>
            <a:r>
              <a:rPr lang="en-US" dirty="0">
                <a:solidFill>
                  <a:schemeClr val="tx2"/>
                </a:solidFill>
                <a:latin typeface="Consolas" panose="020B0609020204030204" pitchFamily="49" charset="0"/>
                <a:cs typeface="Consolas" panose="020B0609020204030204" pitchFamily="49" charset="0"/>
              </a:rPr>
              <a:t>        if ((</a:t>
            </a:r>
            <a:r>
              <a:rPr lang="en-US" dirty="0" err="1">
                <a:solidFill>
                  <a:schemeClr val="tx2"/>
                </a:solidFill>
                <a:latin typeface="Consolas" panose="020B0609020204030204" pitchFamily="49" charset="0"/>
                <a:cs typeface="Consolas" panose="020B0609020204030204" pitchFamily="49" charset="0"/>
              </a:rPr>
              <a:t>ptr</a:t>
            </a:r>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&gt;= 'A') &amp;&amp; (</a:t>
            </a:r>
            <a:r>
              <a:rPr lang="en-US" dirty="0" err="1">
                <a:solidFill>
                  <a:schemeClr val="tx2"/>
                </a:solidFill>
                <a:latin typeface="Consolas" panose="020B0609020204030204" pitchFamily="49" charset="0"/>
                <a:cs typeface="Consolas" panose="020B0609020204030204" pitchFamily="49" charset="0"/>
              </a:rPr>
              <a:t>ptr</a:t>
            </a:r>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&lt;= 'Z'))</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a:t>
            </a:r>
          </a:p>
          <a:p>
            <a:r>
              <a:rPr lang="en-US" dirty="0">
                <a:solidFill>
                  <a:schemeClr val="tx2"/>
                </a:solidFill>
                <a:latin typeface="Consolas" panose="020B0609020204030204" pitchFamily="49" charset="0"/>
                <a:cs typeface="Consolas" panose="020B0609020204030204" pitchFamily="49" charset="0"/>
              </a:rPr>
              <a:t>    return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a:t>
            </a:r>
          </a:p>
        </p:txBody>
      </p:sp>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0" y="210208"/>
            <a:ext cx="9799455" cy="436880"/>
          </a:xfrm>
        </p:spPr>
        <p:txBody>
          <a:bodyPr/>
          <a:lstStyle/>
          <a:p>
            <a:r>
              <a:rPr lang="en-US" dirty="0"/>
              <a:t>Base Register Addressing + Offset register</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1360934" y="642563"/>
            <a:ext cx="9176437" cy="2945368"/>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#include &lt;</a:t>
            </a:r>
            <a:r>
              <a:rPr lang="en-US" dirty="0" err="1">
                <a:solidFill>
                  <a:schemeClr val="tx2"/>
                </a:solidFill>
                <a:latin typeface="Consolas" panose="020B0609020204030204" pitchFamily="49" charset="0"/>
                <a:cs typeface="Consolas" panose="020B0609020204030204" pitchFamily="49" charset="0"/>
              </a:rPr>
              <a:t>stdio.h</a:t>
            </a:r>
            <a:r>
              <a:rPr lang="en-US" dirty="0">
                <a:solidFill>
                  <a:schemeClr val="tx2"/>
                </a:solidFill>
                <a:latin typeface="Consolas" panose="020B0609020204030204" pitchFamily="49" charset="0"/>
                <a:cs typeface="Consolas" panose="020B0609020204030204" pitchFamily="49" charset="0"/>
              </a:rPr>
              <a:t>&gt;</a:t>
            </a:r>
          </a:p>
          <a:p>
            <a:r>
              <a:rPr lang="en-US" dirty="0">
                <a:solidFill>
                  <a:schemeClr val="tx2"/>
                </a:solidFill>
                <a:latin typeface="Consolas" panose="020B0609020204030204" pitchFamily="49" charset="0"/>
                <a:cs typeface="Consolas" panose="020B0609020204030204" pitchFamily="49" charset="0"/>
              </a:rPr>
              <a:t>#include &lt;</a:t>
            </a:r>
            <a:r>
              <a:rPr lang="en-US" dirty="0" err="1">
                <a:solidFill>
                  <a:schemeClr val="tx2"/>
                </a:solidFill>
                <a:latin typeface="Consolas" panose="020B0609020204030204" pitchFamily="49" charset="0"/>
                <a:cs typeface="Consolas" panose="020B0609020204030204" pitchFamily="49" charset="0"/>
              </a:rPr>
              <a:t>stdlib.h</a:t>
            </a:r>
            <a:r>
              <a:rPr lang="en-US" dirty="0">
                <a:solidFill>
                  <a:schemeClr val="tx2"/>
                </a:solidFill>
                <a:latin typeface="Consolas" panose="020B0609020204030204" pitchFamily="49" charset="0"/>
                <a:cs typeface="Consolas" panose="020B0609020204030204" pitchFamily="49" charset="0"/>
              </a:rPr>
              <a:t>&gt;</a:t>
            </a:r>
          </a:p>
          <a:p>
            <a:r>
              <a:rPr lang="en-US" dirty="0">
                <a:solidFill>
                  <a:schemeClr val="tx2"/>
                </a:solidFill>
                <a:latin typeface="Consolas" panose="020B0609020204030204" pitchFamily="49" charset="0"/>
                <a:cs typeface="Consolas" panose="020B0609020204030204" pitchFamily="49" charset="0"/>
              </a:rPr>
              <a:t>int count(char *, int);</a:t>
            </a:r>
          </a:p>
          <a:p>
            <a:r>
              <a:rPr lang="en-US" dirty="0">
                <a:solidFill>
                  <a:schemeClr val="tx2"/>
                </a:solidFill>
                <a:latin typeface="Consolas" panose="020B0609020204030204" pitchFamily="49" charset="0"/>
                <a:cs typeface="Consolas" panose="020B0609020204030204" pitchFamily="49" charset="0"/>
              </a:rPr>
              <a:t>int main(void)</a:t>
            </a:r>
          </a:p>
          <a:p>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char msg[] ="Hello CSE30! We Are </a:t>
            </a:r>
            <a:r>
              <a:rPr lang="en-US" dirty="0" err="1">
                <a:solidFill>
                  <a:schemeClr val="tx2"/>
                </a:solidFill>
                <a:latin typeface="Consolas" panose="020B0609020204030204" pitchFamily="49" charset="0"/>
                <a:cs typeface="Consolas" panose="020B0609020204030204" pitchFamily="49" charset="0"/>
              </a:rPr>
              <a:t>CountinG</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UpPER</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cASe</a:t>
            </a:r>
            <a:r>
              <a:rPr lang="en-US" dirty="0">
                <a:solidFill>
                  <a:schemeClr val="tx2"/>
                </a:solidFill>
                <a:latin typeface="Consolas" panose="020B0609020204030204" pitchFamily="49" charset="0"/>
                <a:cs typeface="Consolas" panose="020B0609020204030204" pitchFamily="49" charset="0"/>
              </a:rPr>
              <a:t> letters!";</a:t>
            </a:r>
          </a:p>
          <a:p>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a:t>
            </a:r>
            <a:r>
              <a:rPr lang="en-US" dirty="0" err="1">
                <a:solidFill>
                  <a:srgbClr val="000000"/>
                </a:solidFill>
                <a:effectLst/>
                <a:latin typeface="Menlo" panose="020B0609030804020204" pitchFamily="49" charset="0"/>
              </a:rPr>
              <a:t>printf</a:t>
            </a:r>
            <a:r>
              <a:rPr lang="en-US" dirty="0">
                <a:solidFill>
                  <a:srgbClr val="000000"/>
                </a:solidFill>
                <a:effectLst/>
                <a:latin typeface="Menlo" panose="020B0609030804020204" pitchFamily="49" charset="0"/>
              </a:rPr>
              <a:t>("%d\n", count(msg, </a:t>
            </a:r>
            <a:r>
              <a:rPr lang="en-US" dirty="0" err="1">
                <a:solidFill>
                  <a:srgbClr val="000000"/>
                </a:solidFill>
                <a:effectLst/>
                <a:latin typeface="Menlo" panose="020B0609030804020204" pitchFamily="49" charset="0"/>
              </a:rPr>
              <a:t>sizeof</a:t>
            </a:r>
            <a:r>
              <a:rPr lang="en-US" dirty="0">
                <a:solidFill>
                  <a:srgbClr val="000000"/>
                </a:solidFill>
                <a:effectLst/>
                <a:latin typeface="Menlo" panose="020B0609030804020204" pitchFamily="49" charset="0"/>
              </a:rPr>
              <a:t>(msg)/</a:t>
            </a:r>
            <a:r>
              <a:rPr lang="en-US" dirty="0" err="1">
                <a:solidFill>
                  <a:srgbClr val="000000"/>
                </a:solidFill>
                <a:effectLst/>
                <a:latin typeface="Menlo" panose="020B0609030804020204" pitchFamily="49" charset="0"/>
              </a:rPr>
              <a:t>sizeof</a:t>
            </a:r>
            <a:r>
              <a:rPr lang="en-US" dirty="0">
                <a:solidFill>
                  <a:srgbClr val="000000"/>
                </a:solidFill>
                <a:effectLst/>
                <a:latin typeface="Menlo" panose="020B0609030804020204" pitchFamily="49" charset="0"/>
              </a:rPr>
              <a:t>(*msg)));</a:t>
            </a:r>
          </a:p>
          <a:p>
            <a:r>
              <a:rPr lang="en-US" dirty="0">
                <a:solidFill>
                  <a:schemeClr val="tx2"/>
                </a:solidFill>
                <a:latin typeface="Consolas" panose="020B0609020204030204" pitchFamily="49" charset="0"/>
                <a:cs typeface="Consolas" panose="020B0609020204030204" pitchFamily="49" charset="0"/>
              </a:rPr>
              <a:t>    return EXIT_SUCCESS;</a:t>
            </a:r>
          </a:p>
          <a:p>
            <a:r>
              <a:rPr lang="en-US" dirty="0">
                <a:solidFill>
                  <a:schemeClr val="tx2"/>
                </a:solidFill>
                <a:latin typeface="Consolas" panose="020B0609020204030204" pitchFamily="49" charset="0"/>
                <a:cs typeface="Consolas" panose="020B0609020204030204" pitchFamily="49" charset="0"/>
              </a:rPr>
              <a:t>}</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306930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a:extLst>
              <a:ext uri="{FF2B5EF4-FFF2-40B4-BE49-F238E27FC236}">
                <a16:creationId xmlns:a16="http://schemas.microsoft.com/office/drawing/2014/main" id="{5AFE72B2-4B7F-F997-0163-B17FDAC21425}"/>
              </a:ext>
            </a:extLst>
          </p:cNvPr>
          <p:cNvSpPr/>
          <p:nvPr/>
        </p:nvSpPr>
        <p:spPr bwMode="auto">
          <a:xfrm>
            <a:off x="7259478" y="206627"/>
            <a:ext cx="3994493" cy="6368713"/>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count:</a:t>
            </a:r>
          </a:p>
          <a:p>
            <a:r>
              <a:rPr lang="en-US" sz="1600" dirty="0">
                <a:solidFill>
                  <a:srgbClr val="000000"/>
                </a:solidFill>
                <a:effectLst/>
                <a:latin typeface="Menlo" panose="020B0609030804020204" pitchFamily="49" charset="0"/>
              </a:rPr>
              <a:t>    push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FP_OFF</a:t>
            </a:r>
          </a:p>
          <a:p>
            <a:r>
              <a:rPr lang="en-US" sz="1600" dirty="0">
                <a:solidFill>
                  <a:srgbClr val="000000"/>
                </a:solidFill>
                <a:effectLst/>
                <a:latin typeface="Menlo" panose="020B0609030804020204" pitchFamily="49" charset="0"/>
              </a:rPr>
              <a:t>    </a:t>
            </a:r>
          </a:p>
          <a:p>
            <a:r>
              <a:rPr lang="en-US" sz="1600" dirty="0">
                <a:solidFill>
                  <a:srgbClr val="000000"/>
                </a:solidFill>
                <a:latin typeface="Menlo" panose="020B0609030804020204" pitchFamily="49" charset="0"/>
              </a:rPr>
              <a:t>    </a:t>
            </a:r>
            <a:r>
              <a:rPr lang="en-US" sz="1600" dirty="0">
                <a:solidFill>
                  <a:srgbClr val="000000"/>
                </a:solidFill>
                <a:effectLst/>
                <a:latin typeface="Menlo" panose="020B0609030804020204" pitchFamily="49" charset="0"/>
              </a:rPr>
              <a:t>mov     r2, 0</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r1, 0</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ble</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Ldone</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mov     r3, 0</a:t>
            </a: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Lfor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r3, r1</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bge</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Ldone</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ldrb</a:t>
            </a:r>
            <a:r>
              <a:rPr lang="en-US" sz="1600" dirty="0">
                <a:solidFill>
                  <a:srgbClr val="000000"/>
                </a:solidFill>
                <a:effectLst/>
                <a:latin typeface="Menlo" panose="020B0609030804020204" pitchFamily="49" charset="0"/>
              </a:rPr>
              <a:t>    r4, [r0, r3]</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r4, 'A'</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Lendif</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r4, 'Z'</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bgt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Lendif</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add     r2, r2, 1</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Lendif</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r3, r3, 1</a:t>
            </a:r>
          </a:p>
          <a:p>
            <a:r>
              <a:rPr lang="en-US" sz="1600" dirty="0">
                <a:solidFill>
                  <a:srgbClr val="000000"/>
                </a:solidFill>
                <a:effectLst/>
                <a:latin typeface="Menlo" panose="020B0609030804020204" pitchFamily="49" charset="0"/>
              </a:rPr>
              <a:t>    b       .</a:t>
            </a:r>
            <a:r>
              <a:rPr lang="en-US" sz="1600" dirty="0" err="1">
                <a:solidFill>
                  <a:srgbClr val="000000"/>
                </a:solidFill>
                <a:effectLst/>
                <a:latin typeface="Menlo" panose="020B0609030804020204" pitchFamily="49" charset="0"/>
              </a:rPr>
              <a:t>Lfor</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Ldone</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mov     r0, r2           </a:t>
            </a:r>
          </a:p>
        </p:txBody>
      </p:sp>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0" y="-75579"/>
            <a:ext cx="6792686" cy="715294"/>
          </a:xfrm>
        </p:spPr>
        <p:txBody>
          <a:bodyPr/>
          <a:lstStyle/>
          <a:p>
            <a:r>
              <a:rPr lang="en-US" dirty="0"/>
              <a:t>Base Register + Offset register</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304841" y="695420"/>
            <a:ext cx="4162057" cy="5866745"/>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.arch armv6</a:t>
            </a:r>
          </a:p>
          <a:p>
            <a:r>
              <a:rPr lang="en-US" sz="1600" dirty="0">
                <a:solidFill>
                  <a:srgbClr val="000000"/>
                </a:solidFill>
                <a:effectLst/>
                <a:latin typeface="Menlo" panose="020B0609030804020204" pitchFamily="49" charset="0"/>
              </a:rPr>
              <a:t>    .arm</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fpu</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vfp</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.syntax unified</a:t>
            </a:r>
          </a:p>
          <a:p>
            <a:r>
              <a:rPr lang="en-US" sz="1600" dirty="0">
                <a:solidFill>
                  <a:srgbClr val="000000"/>
                </a:solidFill>
                <a:effectLst/>
                <a:latin typeface="Menlo" panose="020B0609030804020204" pitchFamily="49" charset="0"/>
              </a:rPr>
              <a:t>    .text     </a:t>
            </a:r>
          </a:p>
          <a:p>
            <a:r>
              <a:rPr lang="en-US" sz="1600" dirty="0">
                <a:solidFill>
                  <a:srgbClr val="000000"/>
                </a:solidFill>
                <a:effectLst/>
                <a:latin typeface="Menlo" panose="020B0609030804020204" pitchFamily="49" charset="0"/>
              </a:rPr>
              <a:t>    .global count</a:t>
            </a:r>
          </a:p>
          <a:p>
            <a:r>
              <a:rPr lang="en-US" sz="1600" dirty="0">
                <a:solidFill>
                  <a:srgbClr val="000000"/>
                </a:solidFill>
                <a:effectLst/>
                <a:latin typeface="Menlo" panose="020B0609030804020204" pitchFamily="49" charset="0"/>
              </a:rPr>
              <a:t>    .type   count, %function</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equ</a:t>
            </a:r>
            <a:r>
              <a:rPr lang="en-US" sz="1600" dirty="0">
                <a:solidFill>
                  <a:srgbClr val="000000"/>
                </a:solidFill>
                <a:effectLst/>
                <a:latin typeface="Menlo" panose="020B0609030804020204" pitchFamily="49" charset="0"/>
              </a:rPr>
              <a:t>    FP_OFF, 12</a:t>
            </a:r>
          </a:p>
          <a:p>
            <a:r>
              <a:rPr lang="en-US" sz="1600" dirty="0">
                <a:solidFill>
                  <a:srgbClr val="000000"/>
                </a:solidFill>
                <a:effectLst/>
                <a:latin typeface="Menlo" panose="020B0609030804020204" pitchFamily="49" charset="0"/>
              </a:rPr>
              <a:t>    // r0 contains char *</a:t>
            </a:r>
            <a:r>
              <a:rPr lang="en-US" sz="1600" dirty="0" err="1">
                <a:solidFill>
                  <a:srgbClr val="000000"/>
                </a:solidFill>
                <a:effectLst/>
                <a:latin typeface="Menlo" panose="020B0609030804020204" pitchFamily="49" charset="0"/>
              </a:rPr>
              <a:t>ptr</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r1 contains int </a:t>
            </a:r>
            <a:r>
              <a:rPr lang="en-US" sz="1600" dirty="0" err="1">
                <a:solidFill>
                  <a:srgbClr val="000000"/>
                </a:solidFill>
                <a:effectLst/>
                <a:latin typeface="Menlo" panose="020B0609030804020204" pitchFamily="49" charset="0"/>
              </a:rPr>
              <a:t>len</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r2 contains int </a:t>
            </a:r>
            <a:r>
              <a:rPr lang="en-US" sz="1600" dirty="0" err="1">
                <a:solidFill>
                  <a:srgbClr val="000000"/>
                </a:solidFill>
                <a:effectLst/>
                <a:latin typeface="Menlo" panose="020B0609030804020204" pitchFamily="49" charset="0"/>
              </a:rPr>
              <a:t>cnt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r3 contains int </a:t>
            </a:r>
            <a:r>
              <a:rPr lang="en-US" sz="1600" dirty="0" err="1">
                <a:solidFill>
                  <a:srgbClr val="000000"/>
                </a:solidFill>
                <a:effectLst/>
                <a:latin typeface="Menlo" panose="020B0609030804020204" pitchFamily="49" charset="0"/>
              </a:rPr>
              <a:t>i</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r4 contains char</a:t>
            </a:r>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count:</a:t>
            </a:r>
          </a:p>
          <a:p>
            <a:r>
              <a:rPr lang="en-US" sz="1600" dirty="0">
                <a:solidFill>
                  <a:srgbClr val="000000"/>
                </a:solidFill>
                <a:effectLst/>
                <a:latin typeface="Menlo" panose="020B0609030804020204" pitchFamily="49" charset="0"/>
              </a:rPr>
              <a:t>    push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FP_OFF</a:t>
            </a:r>
          </a:p>
          <a:p>
            <a:r>
              <a:rPr lang="en-US" sz="1600" dirty="0">
                <a:solidFill>
                  <a:srgbClr val="FF0000"/>
                </a:solidFill>
                <a:latin typeface="Menlo" panose="020B0609030804020204" pitchFamily="49" charset="0"/>
              </a:rPr>
              <a:t>// see right -&gt;</a:t>
            </a:r>
            <a:endParaRPr lang="en-US" sz="1600" dirty="0">
              <a:solidFill>
                <a:srgbClr val="FF0000"/>
              </a:solidFill>
              <a:effectLst/>
              <a:latin typeface="Menlo" panose="020B0609030804020204" pitchFamily="49" charset="0"/>
            </a:endParaRPr>
          </a:p>
          <a:p>
            <a:r>
              <a:rPr lang="en-US" sz="1600" dirty="0">
                <a:solidFill>
                  <a:srgbClr val="000000"/>
                </a:solidFill>
                <a:effectLst/>
                <a:latin typeface="Menlo" panose="020B0609030804020204" pitchFamily="49" charset="0"/>
              </a:rPr>
              <a:t>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FP_OFF</a:t>
            </a:r>
          </a:p>
          <a:p>
            <a:r>
              <a:rPr lang="en-US" sz="1600" dirty="0">
                <a:solidFill>
                  <a:srgbClr val="000000"/>
                </a:solidFill>
                <a:effectLst/>
                <a:latin typeface="Menlo" panose="020B0609030804020204" pitchFamily="49" charset="0"/>
              </a:rPr>
              <a:t>    pop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.size count, (. - count)</a:t>
            </a:r>
          </a:p>
          <a:p>
            <a:r>
              <a:rPr lang="en-US" sz="1600" dirty="0">
                <a:solidFill>
                  <a:srgbClr val="000000"/>
                </a:solidFill>
                <a:effectLst/>
                <a:latin typeface="Menlo" panose="020B0609030804020204" pitchFamily="49" charset="0"/>
              </a:rPr>
              <a:t>    .end</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3" name="U-Turn Arrow 12">
            <a:extLst>
              <a:ext uri="{FF2B5EF4-FFF2-40B4-BE49-F238E27FC236}">
                <a16:creationId xmlns:a16="http://schemas.microsoft.com/office/drawing/2014/main" id="{4C3A8027-2CA0-EBA8-0EFC-C25B31B7E1C0}"/>
              </a:ext>
            </a:extLst>
          </p:cNvPr>
          <p:cNvSpPr/>
          <p:nvPr/>
        </p:nvSpPr>
        <p:spPr>
          <a:xfrm rot="16200000">
            <a:off x="5537932" y="3366323"/>
            <a:ext cx="3274142" cy="1178663"/>
          </a:xfrm>
          <a:prstGeom prst="uturnArrow">
            <a:avLst>
              <a:gd name="adj1" fmla="val 4237"/>
              <a:gd name="adj2" fmla="val 10700"/>
              <a:gd name="adj3" fmla="val 25000"/>
              <a:gd name="adj4" fmla="val 43750"/>
              <a:gd name="adj5" fmla="val 546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14" name="U-Turn Arrow 13">
            <a:extLst>
              <a:ext uri="{FF2B5EF4-FFF2-40B4-BE49-F238E27FC236}">
                <a16:creationId xmlns:a16="http://schemas.microsoft.com/office/drawing/2014/main" id="{0E89DB8B-B387-B68B-8418-DACD3EF7BBB2}"/>
              </a:ext>
            </a:extLst>
          </p:cNvPr>
          <p:cNvSpPr/>
          <p:nvPr/>
        </p:nvSpPr>
        <p:spPr>
          <a:xfrm rot="16200000" flipH="1">
            <a:off x="6535389" y="4031166"/>
            <a:ext cx="1467988" cy="953388"/>
          </a:xfrm>
          <a:prstGeom prst="uturnArrow">
            <a:avLst>
              <a:gd name="adj1" fmla="val 4237"/>
              <a:gd name="adj2" fmla="val 10700"/>
              <a:gd name="adj3" fmla="val 25000"/>
              <a:gd name="adj4" fmla="val 43750"/>
              <a:gd name="adj5" fmla="val 55824"/>
            </a:avLst>
          </a:prstGeom>
          <a:solidFill>
            <a:srgbClr val="2C895B"/>
          </a:solidFill>
          <a:ln>
            <a:solidFill>
              <a:srgbClr val="2C89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16" name="U-Turn Arrow 15">
            <a:extLst>
              <a:ext uri="{FF2B5EF4-FFF2-40B4-BE49-F238E27FC236}">
                <a16:creationId xmlns:a16="http://schemas.microsoft.com/office/drawing/2014/main" id="{9C91B55C-A61F-642E-0C0E-2389DACB88DD}"/>
              </a:ext>
            </a:extLst>
          </p:cNvPr>
          <p:cNvSpPr/>
          <p:nvPr/>
        </p:nvSpPr>
        <p:spPr>
          <a:xfrm rot="16200000" flipH="1">
            <a:off x="7061527" y="4379112"/>
            <a:ext cx="722568" cy="683047"/>
          </a:xfrm>
          <a:prstGeom prst="uturnArrow">
            <a:avLst>
              <a:gd name="adj1" fmla="val 4237"/>
              <a:gd name="adj2" fmla="val 10700"/>
              <a:gd name="adj3" fmla="val 25000"/>
              <a:gd name="adj4" fmla="val 43750"/>
              <a:gd name="adj5" fmla="val 54440"/>
            </a:avLst>
          </a:prstGeom>
          <a:solidFill>
            <a:srgbClr val="2C895B"/>
          </a:solidFill>
          <a:ln>
            <a:solidFill>
              <a:srgbClr val="2C89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4" name="TextBox 3">
            <a:extLst>
              <a:ext uri="{FF2B5EF4-FFF2-40B4-BE49-F238E27FC236}">
                <a16:creationId xmlns:a16="http://schemas.microsoft.com/office/drawing/2014/main" id="{0E10E1F7-D155-9219-0320-B1611B373DC0}"/>
              </a:ext>
            </a:extLst>
          </p:cNvPr>
          <p:cNvSpPr txBox="1"/>
          <p:nvPr/>
        </p:nvSpPr>
        <p:spPr>
          <a:xfrm>
            <a:off x="9774325" y="2896160"/>
            <a:ext cx="1274708" cy="369332"/>
          </a:xfrm>
          <a:prstGeom prst="rect">
            <a:avLst/>
          </a:prstGeom>
          <a:solidFill>
            <a:schemeClr val="accent4">
              <a:lumMod val="20000"/>
              <a:lumOff val="80000"/>
            </a:schemeClr>
          </a:solidFill>
          <a:ln>
            <a:solidFill>
              <a:srgbClr val="0070C0"/>
            </a:solidFill>
          </a:ln>
        </p:spPr>
        <p:txBody>
          <a:bodyPr wrap="none" rtlCol="0">
            <a:spAutoFit/>
          </a:bodyPr>
          <a:lstStyle/>
          <a:p>
            <a:r>
              <a:rPr lang="en-US" dirty="0"/>
              <a:t>loop guard</a:t>
            </a:r>
          </a:p>
        </p:txBody>
      </p:sp>
      <p:sp>
        <p:nvSpPr>
          <p:cNvPr id="2" name="TextBox 1">
            <a:extLst>
              <a:ext uri="{FF2B5EF4-FFF2-40B4-BE49-F238E27FC236}">
                <a16:creationId xmlns:a16="http://schemas.microsoft.com/office/drawing/2014/main" id="{FAF4DD26-6CE6-5BCD-9406-0966FCC46A49}"/>
              </a:ext>
            </a:extLst>
          </p:cNvPr>
          <p:cNvSpPr txBox="1"/>
          <p:nvPr/>
        </p:nvSpPr>
        <p:spPr>
          <a:xfrm>
            <a:off x="4748537" y="714674"/>
            <a:ext cx="2129750" cy="923330"/>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solidFill>
                  <a:schemeClr val="accent1"/>
                </a:solidFill>
              </a:rPr>
              <a:t>byte array</a:t>
            </a:r>
          </a:p>
          <a:p>
            <a:r>
              <a:rPr lang="en-US" dirty="0">
                <a:solidFill>
                  <a:schemeClr val="accent1"/>
                </a:solidFill>
              </a:rPr>
              <a:t>Also use </a:t>
            </a:r>
            <a:r>
              <a:rPr lang="en-US" dirty="0" err="1">
                <a:solidFill>
                  <a:schemeClr val="accent1"/>
                </a:solidFill>
              </a:rPr>
              <a:t>ldrb</a:t>
            </a:r>
            <a:r>
              <a:rPr lang="en-US" dirty="0">
                <a:solidFill>
                  <a:schemeClr val="accent1"/>
                </a:solidFill>
              </a:rPr>
              <a:t> here</a:t>
            </a:r>
          </a:p>
          <a:p>
            <a:r>
              <a:rPr lang="en-US" dirty="0">
                <a:solidFill>
                  <a:schemeClr val="accent1"/>
                </a:solidFill>
              </a:rPr>
              <a:t>offsets are 0,1,2,…</a:t>
            </a:r>
          </a:p>
        </p:txBody>
      </p:sp>
    </p:spTree>
    <p:extLst>
      <p:ext uri="{BB962C8B-B14F-4D97-AF65-F5344CB8AC3E}">
        <p14:creationId xmlns:p14="http://schemas.microsoft.com/office/powerpoint/2010/main" val="4106188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27">
            <a:extLst>
              <a:ext uri="{FF2B5EF4-FFF2-40B4-BE49-F238E27FC236}">
                <a16:creationId xmlns:a16="http://schemas.microsoft.com/office/drawing/2014/main" id="{B2798C66-7FE9-A146-9496-61A77BE2F705}"/>
              </a:ext>
            </a:extLst>
          </p:cNvPr>
          <p:cNvSpPr>
            <a:spLocks noGrp="1"/>
          </p:cNvSpPr>
          <p:nvPr>
            <p:ph sz="quarter" idx="15"/>
          </p:nvPr>
        </p:nvSpPr>
        <p:spPr>
          <a:xfrm>
            <a:off x="711403" y="743005"/>
            <a:ext cx="5190830" cy="1169102"/>
          </a:xfrm>
          <a:solidFill>
            <a:schemeClr val="accent4">
              <a:lumMod val="20000"/>
              <a:lumOff val="80000"/>
            </a:schemeClr>
          </a:solidFill>
          <a:ln>
            <a:solidFill>
              <a:srgbClr val="0070C0"/>
            </a:solidFill>
          </a:ln>
        </p:spPr>
        <p:txBody>
          <a:bodyPr/>
          <a:lstStyle/>
          <a:p>
            <a:pPr marL="0" indent="0">
              <a:buNone/>
            </a:pPr>
            <a:r>
              <a:rPr lang="en-US" sz="1800" dirty="0">
                <a:cs typeface="Courier New" panose="02070309020205020404" pitchFamily="49" charset="0"/>
              </a:rPr>
              <a:t>Accessing </a:t>
            </a:r>
            <a:r>
              <a:rPr lang="en-US" sz="1800" b="1" dirty="0">
                <a:solidFill>
                  <a:srgbClr val="FF0000"/>
                </a:solidFill>
                <a:cs typeface="Courier New" panose="02070309020205020404" pitchFamily="49" charset="0"/>
              </a:rPr>
              <a:t>address</a:t>
            </a:r>
            <a:r>
              <a:rPr lang="en-US" sz="1800" dirty="0">
                <a:cs typeface="Courier New" panose="02070309020205020404" pitchFamily="49" charset="0"/>
              </a:rPr>
              <a:t> </a:t>
            </a:r>
            <a:r>
              <a:rPr lang="en-US" sz="1800" b="1" dirty="0">
                <a:solidFill>
                  <a:srgbClr val="C00000"/>
                </a:solidFill>
                <a:cs typeface="Courier New" panose="02070309020205020404" pitchFamily="49" charset="0"/>
              </a:rPr>
              <a:t>aligned</a:t>
            </a:r>
            <a:r>
              <a:rPr lang="en-US" sz="1800" dirty="0">
                <a:solidFill>
                  <a:srgbClr val="0070C0"/>
                </a:solidFill>
                <a:cs typeface="Courier New" panose="02070309020205020404" pitchFamily="49" charset="0"/>
              </a:rPr>
              <a:t> </a:t>
            </a:r>
            <a:r>
              <a:rPr lang="en-US" sz="1800" dirty="0">
                <a:cs typeface="Courier New" panose="02070309020205020404" pitchFamily="49" charset="0"/>
              </a:rPr>
              <a:t>memory on many systems </a:t>
            </a:r>
            <a:r>
              <a:rPr lang="en-US" sz="1800" dirty="0">
                <a:solidFill>
                  <a:srgbClr val="2C895B"/>
                </a:solidFill>
                <a:cs typeface="Courier New" panose="02070309020205020404" pitchFamily="49" charset="0"/>
              </a:rPr>
              <a:t>based on data type</a:t>
            </a:r>
            <a:r>
              <a:rPr lang="en-US" sz="1800" dirty="0">
                <a:cs typeface="Courier New" panose="02070309020205020404" pitchFamily="49" charset="0"/>
              </a:rPr>
              <a:t> has </a:t>
            </a:r>
            <a:r>
              <a:rPr lang="en-US" sz="1800" dirty="0">
                <a:solidFill>
                  <a:srgbClr val="0070C0"/>
                </a:solidFill>
                <a:cs typeface="Courier New" panose="02070309020205020404" pitchFamily="49" charset="0"/>
              </a:rPr>
              <a:t>the best performance (due to hardware implementation)</a:t>
            </a:r>
          </a:p>
        </p:txBody>
      </p:sp>
      <p:sp>
        <p:nvSpPr>
          <p:cNvPr id="2" name="Title 1">
            <a:extLst>
              <a:ext uri="{FF2B5EF4-FFF2-40B4-BE49-F238E27FC236}">
                <a16:creationId xmlns:a16="http://schemas.microsoft.com/office/drawing/2014/main" id="{702F083C-5883-1542-B1C1-805881149022}"/>
              </a:ext>
            </a:extLst>
          </p:cNvPr>
          <p:cNvSpPr>
            <a:spLocks noGrp="1"/>
          </p:cNvSpPr>
          <p:nvPr>
            <p:ph type="title"/>
          </p:nvPr>
        </p:nvSpPr>
        <p:spPr>
          <a:xfrm>
            <a:off x="0" y="167989"/>
            <a:ext cx="9519385" cy="394111"/>
          </a:xfrm>
        </p:spPr>
        <p:txBody>
          <a:bodyPr/>
          <a:lstStyle/>
          <a:p>
            <a:r>
              <a:rPr lang="en-US" dirty="0"/>
              <a:t>Variable Alignment In Memory and Performance</a:t>
            </a:r>
          </a:p>
        </p:txBody>
      </p:sp>
      <p:sp>
        <p:nvSpPr>
          <p:cNvPr id="10" name="Rectangle 9">
            <a:extLst>
              <a:ext uri="{FF2B5EF4-FFF2-40B4-BE49-F238E27FC236}">
                <a16:creationId xmlns:a16="http://schemas.microsoft.com/office/drawing/2014/main" id="{6E5DF88C-5476-DC44-A301-44CA0308512A}"/>
              </a:ext>
            </a:extLst>
          </p:cNvPr>
          <p:cNvSpPr/>
          <p:nvPr/>
        </p:nvSpPr>
        <p:spPr>
          <a:xfrm>
            <a:off x="2242266" y="2803867"/>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120" name="Rectangle 119">
            <a:extLst>
              <a:ext uri="{FF2B5EF4-FFF2-40B4-BE49-F238E27FC236}">
                <a16:creationId xmlns:a16="http://schemas.microsoft.com/office/drawing/2014/main" id="{EE901B5A-F2E2-1745-8348-1C2CE7E81A82}"/>
              </a:ext>
            </a:extLst>
          </p:cNvPr>
          <p:cNvSpPr/>
          <p:nvPr/>
        </p:nvSpPr>
        <p:spPr>
          <a:xfrm>
            <a:off x="1701305" y="3671235"/>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2 bytes</a:t>
            </a:r>
          </a:p>
        </p:txBody>
      </p:sp>
      <p:sp>
        <p:nvSpPr>
          <p:cNvPr id="121" name="Rectangle 120">
            <a:extLst>
              <a:ext uri="{FF2B5EF4-FFF2-40B4-BE49-F238E27FC236}">
                <a16:creationId xmlns:a16="http://schemas.microsoft.com/office/drawing/2014/main" id="{2894D733-5D16-C24E-970F-3F7DB9E27103}"/>
              </a:ext>
            </a:extLst>
          </p:cNvPr>
          <p:cNvSpPr/>
          <p:nvPr/>
        </p:nvSpPr>
        <p:spPr>
          <a:xfrm>
            <a:off x="729697" y="4664182"/>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4 bytes</a:t>
            </a:r>
          </a:p>
        </p:txBody>
      </p:sp>
      <p:sp>
        <p:nvSpPr>
          <p:cNvPr id="124" name="TextBox 123">
            <a:extLst>
              <a:ext uri="{FF2B5EF4-FFF2-40B4-BE49-F238E27FC236}">
                <a16:creationId xmlns:a16="http://schemas.microsoft.com/office/drawing/2014/main" id="{F576A299-A1DD-A444-91C9-148DC93FF7D1}"/>
              </a:ext>
            </a:extLst>
          </p:cNvPr>
          <p:cNvSpPr txBox="1"/>
          <p:nvPr/>
        </p:nvSpPr>
        <p:spPr>
          <a:xfrm>
            <a:off x="1063106" y="4282909"/>
            <a:ext cx="889987" cy="369332"/>
          </a:xfrm>
          <a:prstGeom prst="rect">
            <a:avLst/>
          </a:prstGeom>
          <a:noFill/>
        </p:spPr>
        <p:txBody>
          <a:bodyPr wrap="none" rtlCol="0">
            <a:spAutoFit/>
          </a:bodyPr>
          <a:lstStyle/>
          <a:p>
            <a:r>
              <a:rPr lang="en-US" dirty="0"/>
              <a:t>integer</a:t>
            </a:r>
          </a:p>
        </p:txBody>
      </p:sp>
      <p:sp>
        <p:nvSpPr>
          <p:cNvPr id="125" name="TextBox 124">
            <a:extLst>
              <a:ext uri="{FF2B5EF4-FFF2-40B4-BE49-F238E27FC236}">
                <a16:creationId xmlns:a16="http://schemas.microsoft.com/office/drawing/2014/main" id="{8749FCC8-0B0F-CF44-9BDB-3B1C78FA1A78}"/>
              </a:ext>
            </a:extLst>
          </p:cNvPr>
          <p:cNvSpPr txBox="1"/>
          <p:nvPr/>
        </p:nvSpPr>
        <p:spPr>
          <a:xfrm>
            <a:off x="1698788" y="3301903"/>
            <a:ext cx="697627" cy="369332"/>
          </a:xfrm>
          <a:prstGeom prst="rect">
            <a:avLst/>
          </a:prstGeom>
          <a:noFill/>
        </p:spPr>
        <p:txBody>
          <a:bodyPr wrap="none" rtlCol="0">
            <a:spAutoFit/>
          </a:bodyPr>
          <a:lstStyle/>
          <a:p>
            <a:r>
              <a:rPr lang="en-US" dirty="0"/>
              <a:t>short</a:t>
            </a:r>
          </a:p>
        </p:txBody>
      </p:sp>
      <p:sp>
        <p:nvSpPr>
          <p:cNvPr id="126" name="TextBox 125">
            <a:extLst>
              <a:ext uri="{FF2B5EF4-FFF2-40B4-BE49-F238E27FC236}">
                <a16:creationId xmlns:a16="http://schemas.microsoft.com/office/drawing/2014/main" id="{1682A367-1AC7-ED44-8828-4C4909612AB5}"/>
              </a:ext>
            </a:extLst>
          </p:cNvPr>
          <p:cNvSpPr txBox="1"/>
          <p:nvPr/>
        </p:nvSpPr>
        <p:spPr>
          <a:xfrm>
            <a:off x="2016764" y="2434535"/>
            <a:ext cx="633507" cy="369332"/>
          </a:xfrm>
          <a:prstGeom prst="rect">
            <a:avLst/>
          </a:prstGeom>
          <a:noFill/>
        </p:spPr>
        <p:txBody>
          <a:bodyPr wrap="none" rtlCol="0">
            <a:spAutoFit/>
          </a:bodyPr>
          <a:lstStyle/>
          <a:p>
            <a:r>
              <a:rPr lang="en-US" dirty="0"/>
              <a:t>char</a:t>
            </a:r>
          </a:p>
        </p:txBody>
      </p:sp>
      <p:sp>
        <p:nvSpPr>
          <p:cNvPr id="165" name="TextBox 164">
            <a:extLst>
              <a:ext uri="{FF2B5EF4-FFF2-40B4-BE49-F238E27FC236}">
                <a16:creationId xmlns:a16="http://schemas.microsoft.com/office/drawing/2014/main" id="{26161DC5-8628-7345-B250-87FAC28EB3F0}"/>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44" name="Rectangle 32">
            <a:extLst>
              <a:ext uri="{FF2B5EF4-FFF2-40B4-BE49-F238E27FC236}">
                <a16:creationId xmlns:a16="http://schemas.microsoft.com/office/drawing/2014/main" id="{A2814E09-7A90-BEBA-7D05-1F6E9C3D57E0}"/>
              </a:ext>
            </a:extLst>
          </p:cNvPr>
          <p:cNvSpPr>
            <a:spLocks noChangeArrowheads="1"/>
          </p:cNvSpPr>
          <p:nvPr>
            <p:custDataLst>
              <p:tags r:id="rId1"/>
            </p:custDataLst>
          </p:nvPr>
        </p:nvSpPr>
        <p:spPr bwMode="auto">
          <a:xfrm>
            <a:off x="6807648" y="1557638"/>
            <a:ext cx="609600" cy="1219200"/>
          </a:xfrm>
          <a:prstGeom prst="rect">
            <a:avLst/>
          </a:prstGeom>
          <a:solidFill>
            <a:schemeClr val="accent1"/>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45" name="Rectangle 33">
            <a:extLst>
              <a:ext uri="{FF2B5EF4-FFF2-40B4-BE49-F238E27FC236}">
                <a16:creationId xmlns:a16="http://schemas.microsoft.com/office/drawing/2014/main" id="{66E538D0-4FC4-691F-98FF-BAD6A6111771}"/>
              </a:ext>
            </a:extLst>
          </p:cNvPr>
          <p:cNvSpPr>
            <a:spLocks noChangeArrowheads="1"/>
          </p:cNvSpPr>
          <p:nvPr>
            <p:custDataLst>
              <p:tags r:id="rId2"/>
            </p:custDataLst>
          </p:nvPr>
        </p:nvSpPr>
        <p:spPr bwMode="auto">
          <a:xfrm>
            <a:off x="6807648" y="2776838"/>
            <a:ext cx="609600" cy="1219200"/>
          </a:xfrm>
          <a:prstGeom prst="rect">
            <a:avLst/>
          </a:prstGeom>
          <a:solidFill>
            <a:schemeClr val="accent1"/>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46" name="Rectangle 34">
            <a:extLst>
              <a:ext uri="{FF2B5EF4-FFF2-40B4-BE49-F238E27FC236}">
                <a16:creationId xmlns:a16="http://schemas.microsoft.com/office/drawing/2014/main" id="{8D0A5CC7-865A-16D6-5D92-E754FDE86508}"/>
              </a:ext>
            </a:extLst>
          </p:cNvPr>
          <p:cNvSpPr>
            <a:spLocks noChangeArrowheads="1"/>
          </p:cNvSpPr>
          <p:nvPr>
            <p:custDataLst>
              <p:tags r:id="rId3"/>
            </p:custDataLst>
          </p:nvPr>
        </p:nvSpPr>
        <p:spPr bwMode="auto">
          <a:xfrm>
            <a:off x="6807648" y="3996038"/>
            <a:ext cx="609600" cy="1219200"/>
          </a:xfrm>
          <a:prstGeom prst="rect">
            <a:avLst/>
          </a:prstGeom>
          <a:solidFill>
            <a:schemeClr val="accent1"/>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47" name="Rectangle 35">
            <a:extLst>
              <a:ext uri="{FF2B5EF4-FFF2-40B4-BE49-F238E27FC236}">
                <a16:creationId xmlns:a16="http://schemas.microsoft.com/office/drawing/2014/main" id="{490BAD06-6E32-F1E2-F8E9-E1573AC4D817}"/>
              </a:ext>
            </a:extLst>
          </p:cNvPr>
          <p:cNvSpPr>
            <a:spLocks noChangeArrowheads="1"/>
          </p:cNvSpPr>
          <p:nvPr>
            <p:custDataLst>
              <p:tags r:id="rId4"/>
            </p:custDataLst>
          </p:nvPr>
        </p:nvSpPr>
        <p:spPr bwMode="auto">
          <a:xfrm>
            <a:off x="6807648" y="5215238"/>
            <a:ext cx="609600" cy="1182688"/>
          </a:xfrm>
          <a:prstGeom prst="rect">
            <a:avLst/>
          </a:prstGeom>
          <a:solidFill>
            <a:schemeClr val="accent1"/>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31" name="Text Box 36">
            <a:extLst>
              <a:ext uri="{FF2B5EF4-FFF2-40B4-BE49-F238E27FC236}">
                <a16:creationId xmlns:a16="http://schemas.microsoft.com/office/drawing/2014/main" id="{60ABA258-5AA2-033F-04B8-8B30EC17235B}"/>
              </a:ext>
            </a:extLst>
          </p:cNvPr>
          <p:cNvSpPr txBox="1">
            <a:spLocks noChangeArrowheads="1"/>
          </p:cNvSpPr>
          <p:nvPr>
            <p:custDataLst>
              <p:tags r:id="rId5"/>
            </p:custDataLst>
          </p:nvPr>
        </p:nvSpPr>
        <p:spPr bwMode="auto">
          <a:xfrm>
            <a:off x="6696720" y="902132"/>
            <a:ext cx="747769" cy="707886"/>
          </a:xfrm>
          <a:prstGeom prst="rect">
            <a:avLst/>
          </a:prstGeom>
          <a:noFill/>
          <a:ln w="25400">
            <a:noFill/>
            <a:miter lim="800000"/>
            <a:headEnd/>
            <a:tailEnd/>
          </a:ln>
        </p:spPr>
        <p:txBody>
          <a:bodyPr wrap="non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4</a:t>
            </a:r>
          </a:p>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bytes</a:t>
            </a:r>
            <a:endParaRPr lang="en-US" sz="2000" b="0" dirty="0">
              <a:solidFill>
                <a:schemeClr val="tx1">
                  <a:lumMod val="50000"/>
                </a:schemeClr>
              </a:solidFill>
              <a:latin typeface="Calibri" panose="020F0502020204030204" pitchFamily="34" charset="0"/>
              <a:cs typeface="Calibri" panose="020F0502020204030204" pitchFamily="34" charset="0"/>
            </a:endParaRPr>
          </a:p>
        </p:txBody>
      </p:sp>
      <p:sp>
        <p:nvSpPr>
          <p:cNvPr id="154" name="Rectangle 2">
            <a:extLst>
              <a:ext uri="{FF2B5EF4-FFF2-40B4-BE49-F238E27FC236}">
                <a16:creationId xmlns:a16="http://schemas.microsoft.com/office/drawing/2014/main" id="{E03A79A5-DCA8-3D7F-410B-925CE6640438}"/>
              </a:ext>
            </a:extLst>
          </p:cNvPr>
          <p:cNvSpPr>
            <a:spLocks noChangeArrowheads="1"/>
          </p:cNvSpPr>
          <p:nvPr>
            <p:custDataLst>
              <p:tags r:id="rId6"/>
            </p:custDataLst>
          </p:nvPr>
        </p:nvSpPr>
        <p:spPr bwMode="auto">
          <a:xfrm>
            <a:off x="10552691" y="1569525"/>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55" name="Rectangle 3">
            <a:extLst>
              <a:ext uri="{FF2B5EF4-FFF2-40B4-BE49-F238E27FC236}">
                <a16:creationId xmlns:a16="http://schemas.microsoft.com/office/drawing/2014/main" id="{6051F292-55AA-A772-C1A9-3F3188F5DDD8}"/>
              </a:ext>
            </a:extLst>
          </p:cNvPr>
          <p:cNvSpPr>
            <a:spLocks noChangeArrowheads="1"/>
          </p:cNvSpPr>
          <p:nvPr>
            <p:custDataLst>
              <p:tags r:id="rId7"/>
            </p:custDataLst>
          </p:nvPr>
        </p:nvSpPr>
        <p:spPr bwMode="auto">
          <a:xfrm>
            <a:off x="10552691" y="18581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56" name="Rectangle 4">
            <a:extLst>
              <a:ext uri="{FF2B5EF4-FFF2-40B4-BE49-F238E27FC236}">
                <a16:creationId xmlns:a16="http://schemas.microsoft.com/office/drawing/2014/main" id="{B0F55640-6EF3-96F3-7AEC-50D29682E480}"/>
              </a:ext>
            </a:extLst>
          </p:cNvPr>
          <p:cNvSpPr>
            <a:spLocks noChangeArrowheads="1"/>
          </p:cNvSpPr>
          <p:nvPr>
            <p:custDataLst>
              <p:tags r:id="rId8"/>
            </p:custDataLst>
          </p:nvPr>
        </p:nvSpPr>
        <p:spPr bwMode="auto">
          <a:xfrm>
            <a:off x="10552691" y="21629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57" name="Rectangle 5">
            <a:extLst>
              <a:ext uri="{FF2B5EF4-FFF2-40B4-BE49-F238E27FC236}">
                <a16:creationId xmlns:a16="http://schemas.microsoft.com/office/drawing/2014/main" id="{626137A5-B0C1-5F1E-8691-6BDDFC1A838B}"/>
              </a:ext>
            </a:extLst>
          </p:cNvPr>
          <p:cNvSpPr>
            <a:spLocks noChangeArrowheads="1"/>
          </p:cNvSpPr>
          <p:nvPr>
            <p:custDataLst>
              <p:tags r:id="rId9"/>
            </p:custDataLst>
          </p:nvPr>
        </p:nvSpPr>
        <p:spPr bwMode="auto">
          <a:xfrm>
            <a:off x="10552691" y="24677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58" name="Rectangle 6">
            <a:extLst>
              <a:ext uri="{FF2B5EF4-FFF2-40B4-BE49-F238E27FC236}">
                <a16:creationId xmlns:a16="http://schemas.microsoft.com/office/drawing/2014/main" id="{F5CF2C4F-8128-92A5-1521-7094F4CF8410}"/>
              </a:ext>
            </a:extLst>
          </p:cNvPr>
          <p:cNvSpPr>
            <a:spLocks noChangeArrowheads="1"/>
          </p:cNvSpPr>
          <p:nvPr>
            <p:custDataLst>
              <p:tags r:id="rId10"/>
            </p:custDataLst>
          </p:nvPr>
        </p:nvSpPr>
        <p:spPr bwMode="auto">
          <a:xfrm>
            <a:off x="10552691" y="27725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59" name="Rectangle 7">
            <a:extLst>
              <a:ext uri="{FF2B5EF4-FFF2-40B4-BE49-F238E27FC236}">
                <a16:creationId xmlns:a16="http://schemas.microsoft.com/office/drawing/2014/main" id="{3D095C64-7A4F-523C-3A04-15BEF5B99755}"/>
              </a:ext>
            </a:extLst>
          </p:cNvPr>
          <p:cNvSpPr>
            <a:spLocks noChangeArrowheads="1"/>
          </p:cNvSpPr>
          <p:nvPr>
            <p:custDataLst>
              <p:tags r:id="rId11"/>
            </p:custDataLst>
          </p:nvPr>
        </p:nvSpPr>
        <p:spPr bwMode="auto">
          <a:xfrm>
            <a:off x="10552691" y="30773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0" name="Rectangle 8">
            <a:extLst>
              <a:ext uri="{FF2B5EF4-FFF2-40B4-BE49-F238E27FC236}">
                <a16:creationId xmlns:a16="http://schemas.microsoft.com/office/drawing/2014/main" id="{F3134352-974C-3285-AFAF-5E00289C4490}"/>
              </a:ext>
            </a:extLst>
          </p:cNvPr>
          <p:cNvSpPr>
            <a:spLocks noChangeArrowheads="1"/>
          </p:cNvSpPr>
          <p:nvPr>
            <p:custDataLst>
              <p:tags r:id="rId12"/>
            </p:custDataLst>
          </p:nvPr>
        </p:nvSpPr>
        <p:spPr bwMode="auto">
          <a:xfrm>
            <a:off x="10552691" y="33821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1" name="Rectangle 9">
            <a:extLst>
              <a:ext uri="{FF2B5EF4-FFF2-40B4-BE49-F238E27FC236}">
                <a16:creationId xmlns:a16="http://schemas.microsoft.com/office/drawing/2014/main" id="{89B706CE-1631-C018-3380-FAB290867C7D}"/>
              </a:ext>
            </a:extLst>
          </p:cNvPr>
          <p:cNvSpPr>
            <a:spLocks noChangeArrowheads="1"/>
          </p:cNvSpPr>
          <p:nvPr>
            <p:custDataLst>
              <p:tags r:id="rId13"/>
            </p:custDataLst>
          </p:nvPr>
        </p:nvSpPr>
        <p:spPr bwMode="auto">
          <a:xfrm>
            <a:off x="10552691" y="36869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2" name="Rectangle 10">
            <a:extLst>
              <a:ext uri="{FF2B5EF4-FFF2-40B4-BE49-F238E27FC236}">
                <a16:creationId xmlns:a16="http://schemas.microsoft.com/office/drawing/2014/main" id="{01E0B942-91F4-40EE-C140-6536F7E86A69}"/>
              </a:ext>
            </a:extLst>
          </p:cNvPr>
          <p:cNvSpPr>
            <a:spLocks noChangeArrowheads="1"/>
          </p:cNvSpPr>
          <p:nvPr>
            <p:custDataLst>
              <p:tags r:id="rId14"/>
            </p:custDataLst>
          </p:nvPr>
        </p:nvSpPr>
        <p:spPr bwMode="auto">
          <a:xfrm>
            <a:off x="10552691" y="39917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3" name="Rectangle 11">
            <a:extLst>
              <a:ext uri="{FF2B5EF4-FFF2-40B4-BE49-F238E27FC236}">
                <a16:creationId xmlns:a16="http://schemas.microsoft.com/office/drawing/2014/main" id="{FC57423E-0D45-125E-7F1F-5161E093F4CE}"/>
              </a:ext>
            </a:extLst>
          </p:cNvPr>
          <p:cNvSpPr>
            <a:spLocks noChangeArrowheads="1"/>
          </p:cNvSpPr>
          <p:nvPr>
            <p:custDataLst>
              <p:tags r:id="rId15"/>
            </p:custDataLst>
          </p:nvPr>
        </p:nvSpPr>
        <p:spPr bwMode="auto">
          <a:xfrm>
            <a:off x="10552691" y="42965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4" name="Rectangle 12">
            <a:extLst>
              <a:ext uri="{FF2B5EF4-FFF2-40B4-BE49-F238E27FC236}">
                <a16:creationId xmlns:a16="http://schemas.microsoft.com/office/drawing/2014/main" id="{12E24D00-DFD7-2D26-A495-487717257BE2}"/>
              </a:ext>
            </a:extLst>
          </p:cNvPr>
          <p:cNvSpPr>
            <a:spLocks noChangeArrowheads="1"/>
          </p:cNvSpPr>
          <p:nvPr>
            <p:custDataLst>
              <p:tags r:id="rId16"/>
            </p:custDataLst>
          </p:nvPr>
        </p:nvSpPr>
        <p:spPr bwMode="auto">
          <a:xfrm>
            <a:off x="10552691" y="46013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6" name="Rectangle 13">
            <a:extLst>
              <a:ext uri="{FF2B5EF4-FFF2-40B4-BE49-F238E27FC236}">
                <a16:creationId xmlns:a16="http://schemas.microsoft.com/office/drawing/2014/main" id="{73DBBDDB-BD99-4535-42FC-383136BF2240}"/>
              </a:ext>
            </a:extLst>
          </p:cNvPr>
          <p:cNvSpPr>
            <a:spLocks noChangeArrowheads="1"/>
          </p:cNvSpPr>
          <p:nvPr>
            <p:custDataLst>
              <p:tags r:id="rId17"/>
            </p:custDataLst>
          </p:nvPr>
        </p:nvSpPr>
        <p:spPr bwMode="auto">
          <a:xfrm>
            <a:off x="10552691" y="49061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7" name="Text Box 37">
            <a:extLst>
              <a:ext uri="{FF2B5EF4-FFF2-40B4-BE49-F238E27FC236}">
                <a16:creationId xmlns:a16="http://schemas.microsoft.com/office/drawing/2014/main" id="{2A7799D2-B42E-D8CF-EA96-6BEC3EEAFEA0}"/>
              </a:ext>
            </a:extLst>
          </p:cNvPr>
          <p:cNvSpPr txBox="1">
            <a:spLocks noChangeArrowheads="1"/>
          </p:cNvSpPr>
          <p:nvPr>
            <p:custDataLst>
              <p:tags r:id="rId18"/>
            </p:custDataLst>
          </p:nvPr>
        </p:nvSpPr>
        <p:spPr bwMode="auto">
          <a:xfrm>
            <a:off x="10527699" y="897716"/>
            <a:ext cx="650371" cy="707886"/>
          </a:xfrm>
          <a:prstGeom prst="rect">
            <a:avLst/>
          </a:prstGeom>
          <a:noFill/>
          <a:ln w="25400">
            <a:noFill/>
            <a:miter lim="800000"/>
            <a:headEnd/>
            <a:tailEnd/>
          </a:ln>
        </p:spPr>
        <p:txBody>
          <a:bodyPr wrap="non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1</a:t>
            </a:r>
          </a:p>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Byte</a:t>
            </a:r>
          </a:p>
        </p:txBody>
      </p:sp>
      <p:sp>
        <p:nvSpPr>
          <p:cNvPr id="168" name="Rectangle 39">
            <a:extLst>
              <a:ext uri="{FF2B5EF4-FFF2-40B4-BE49-F238E27FC236}">
                <a16:creationId xmlns:a16="http://schemas.microsoft.com/office/drawing/2014/main" id="{65D5AC8A-B04D-3AEC-632B-F3842D44E2DD}"/>
              </a:ext>
            </a:extLst>
          </p:cNvPr>
          <p:cNvSpPr>
            <a:spLocks noChangeArrowheads="1"/>
          </p:cNvSpPr>
          <p:nvPr>
            <p:custDataLst>
              <p:tags r:id="rId19"/>
            </p:custDataLst>
          </p:nvPr>
        </p:nvSpPr>
        <p:spPr bwMode="auto">
          <a:xfrm>
            <a:off x="10552691" y="52109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9" name="Rectangle 41">
            <a:extLst>
              <a:ext uri="{FF2B5EF4-FFF2-40B4-BE49-F238E27FC236}">
                <a16:creationId xmlns:a16="http://schemas.microsoft.com/office/drawing/2014/main" id="{111F8312-CB94-DD6C-035F-A198B53D1D58}"/>
              </a:ext>
            </a:extLst>
          </p:cNvPr>
          <p:cNvSpPr>
            <a:spLocks noChangeArrowheads="1"/>
          </p:cNvSpPr>
          <p:nvPr>
            <p:custDataLst>
              <p:tags r:id="rId20"/>
            </p:custDataLst>
          </p:nvPr>
        </p:nvSpPr>
        <p:spPr bwMode="auto">
          <a:xfrm>
            <a:off x="10552691" y="55157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70" name="Rectangle 43">
            <a:extLst>
              <a:ext uri="{FF2B5EF4-FFF2-40B4-BE49-F238E27FC236}">
                <a16:creationId xmlns:a16="http://schemas.microsoft.com/office/drawing/2014/main" id="{DFB9D290-0660-9ABD-0435-DC3AFB74F6F9}"/>
              </a:ext>
            </a:extLst>
          </p:cNvPr>
          <p:cNvSpPr>
            <a:spLocks noChangeArrowheads="1"/>
          </p:cNvSpPr>
          <p:nvPr>
            <p:custDataLst>
              <p:tags r:id="rId21"/>
            </p:custDataLst>
          </p:nvPr>
        </p:nvSpPr>
        <p:spPr bwMode="auto">
          <a:xfrm>
            <a:off x="10552691" y="58205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71" name="Rectangle 45">
            <a:extLst>
              <a:ext uri="{FF2B5EF4-FFF2-40B4-BE49-F238E27FC236}">
                <a16:creationId xmlns:a16="http://schemas.microsoft.com/office/drawing/2014/main" id="{3E0A5F15-4DCB-86A6-607C-B54363934A4B}"/>
              </a:ext>
            </a:extLst>
          </p:cNvPr>
          <p:cNvSpPr>
            <a:spLocks noChangeArrowheads="1"/>
          </p:cNvSpPr>
          <p:nvPr>
            <p:custDataLst>
              <p:tags r:id="rId22"/>
            </p:custDataLst>
          </p:nvPr>
        </p:nvSpPr>
        <p:spPr bwMode="auto">
          <a:xfrm>
            <a:off x="10552691" y="6117249"/>
            <a:ext cx="609600" cy="304800"/>
          </a:xfrm>
          <a:prstGeom prst="rect">
            <a:avLst/>
          </a:prstGeom>
          <a:solidFill>
            <a:srgbClr val="00B050"/>
          </a:solidFill>
          <a:ln w="25400">
            <a:solidFill>
              <a:schemeClr val="accent6"/>
            </a:solidFill>
            <a:miter lim="800000"/>
            <a:headEnd/>
            <a:tailEnd/>
          </a:ln>
        </p:spPr>
        <p:txBody>
          <a:bodyPr wrap="none" anchor="ctr"/>
          <a:lstStyle/>
          <a:p>
            <a:endParaRPr lang="en-US" sz="1400" b="0" dirty="0">
              <a:latin typeface="Roboto Regular" charset="0"/>
              <a:cs typeface="Roboto Regular" charset="0"/>
            </a:endParaRPr>
          </a:p>
        </p:txBody>
      </p:sp>
      <p:sp>
        <p:nvSpPr>
          <p:cNvPr id="172" name="Rectangle 14">
            <a:extLst>
              <a:ext uri="{FF2B5EF4-FFF2-40B4-BE49-F238E27FC236}">
                <a16:creationId xmlns:a16="http://schemas.microsoft.com/office/drawing/2014/main" id="{F5DFBB7A-5E0B-9569-C14C-D119140FBC83}"/>
              </a:ext>
            </a:extLst>
          </p:cNvPr>
          <p:cNvSpPr>
            <a:spLocks noChangeArrowheads="1"/>
          </p:cNvSpPr>
          <p:nvPr>
            <p:custDataLst>
              <p:tags r:id="rId23"/>
            </p:custDataLst>
          </p:nvPr>
        </p:nvSpPr>
        <p:spPr bwMode="auto">
          <a:xfrm>
            <a:off x="11208139" y="6118346"/>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0x00</a:t>
            </a:r>
          </a:p>
        </p:txBody>
      </p:sp>
      <p:sp>
        <p:nvSpPr>
          <p:cNvPr id="173" name="Rectangle 15">
            <a:extLst>
              <a:ext uri="{FF2B5EF4-FFF2-40B4-BE49-F238E27FC236}">
                <a16:creationId xmlns:a16="http://schemas.microsoft.com/office/drawing/2014/main" id="{0245E018-D2C4-6CE3-EEBE-465B7BB1161D}"/>
              </a:ext>
            </a:extLst>
          </p:cNvPr>
          <p:cNvSpPr>
            <a:spLocks noChangeArrowheads="1"/>
          </p:cNvSpPr>
          <p:nvPr>
            <p:custDataLst>
              <p:tags r:id="rId24"/>
            </p:custDataLst>
          </p:nvPr>
        </p:nvSpPr>
        <p:spPr bwMode="auto">
          <a:xfrm>
            <a:off x="11208139" y="5768612"/>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0x01</a:t>
            </a:r>
          </a:p>
        </p:txBody>
      </p:sp>
      <p:sp>
        <p:nvSpPr>
          <p:cNvPr id="174" name="Rectangle 16">
            <a:extLst>
              <a:ext uri="{FF2B5EF4-FFF2-40B4-BE49-F238E27FC236}">
                <a16:creationId xmlns:a16="http://schemas.microsoft.com/office/drawing/2014/main" id="{32D55285-0A5E-5171-CC0B-11E53645BEE1}"/>
              </a:ext>
            </a:extLst>
          </p:cNvPr>
          <p:cNvSpPr>
            <a:spLocks noChangeArrowheads="1"/>
          </p:cNvSpPr>
          <p:nvPr>
            <p:custDataLst>
              <p:tags r:id="rId25"/>
            </p:custDataLst>
          </p:nvPr>
        </p:nvSpPr>
        <p:spPr bwMode="auto">
          <a:xfrm>
            <a:off x="11208139" y="5480423"/>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0x02</a:t>
            </a:r>
          </a:p>
        </p:txBody>
      </p:sp>
      <p:sp>
        <p:nvSpPr>
          <p:cNvPr id="175" name="Rectangle 17">
            <a:extLst>
              <a:ext uri="{FF2B5EF4-FFF2-40B4-BE49-F238E27FC236}">
                <a16:creationId xmlns:a16="http://schemas.microsoft.com/office/drawing/2014/main" id="{1356B40E-8EAA-F9B4-8BC7-AE574C89904D}"/>
              </a:ext>
            </a:extLst>
          </p:cNvPr>
          <p:cNvSpPr>
            <a:spLocks noChangeArrowheads="1"/>
          </p:cNvSpPr>
          <p:nvPr>
            <p:custDataLst>
              <p:tags r:id="rId26"/>
            </p:custDataLst>
          </p:nvPr>
        </p:nvSpPr>
        <p:spPr bwMode="auto">
          <a:xfrm>
            <a:off x="11208139" y="517242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0x03</a:t>
            </a:r>
          </a:p>
        </p:txBody>
      </p:sp>
      <p:sp>
        <p:nvSpPr>
          <p:cNvPr id="176" name="Rectangle 18">
            <a:extLst>
              <a:ext uri="{FF2B5EF4-FFF2-40B4-BE49-F238E27FC236}">
                <a16:creationId xmlns:a16="http://schemas.microsoft.com/office/drawing/2014/main" id="{F121EA1D-CA38-555F-2B06-9DE136DDE4BA}"/>
              </a:ext>
            </a:extLst>
          </p:cNvPr>
          <p:cNvSpPr>
            <a:spLocks noChangeArrowheads="1"/>
          </p:cNvSpPr>
          <p:nvPr>
            <p:custDataLst>
              <p:tags r:id="rId27"/>
            </p:custDataLst>
          </p:nvPr>
        </p:nvSpPr>
        <p:spPr bwMode="auto">
          <a:xfrm>
            <a:off x="11208139" y="4874663"/>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0x04</a:t>
            </a:r>
          </a:p>
        </p:txBody>
      </p:sp>
      <p:sp>
        <p:nvSpPr>
          <p:cNvPr id="177" name="Rectangle 19">
            <a:extLst>
              <a:ext uri="{FF2B5EF4-FFF2-40B4-BE49-F238E27FC236}">
                <a16:creationId xmlns:a16="http://schemas.microsoft.com/office/drawing/2014/main" id="{B8AA6D97-E569-20BE-293D-1CA2C1EA5E9F}"/>
              </a:ext>
            </a:extLst>
          </p:cNvPr>
          <p:cNvSpPr>
            <a:spLocks noChangeArrowheads="1"/>
          </p:cNvSpPr>
          <p:nvPr>
            <p:custDataLst>
              <p:tags r:id="rId28"/>
            </p:custDataLst>
          </p:nvPr>
        </p:nvSpPr>
        <p:spPr bwMode="auto">
          <a:xfrm>
            <a:off x="11208139" y="456482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0x05</a:t>
            </a:r>
          </a:p>
        </p:txBody>
      </p:sp>
      <p:sp>
        <p:nvSpPr>
          <p:cNvPr id="178" name="Rectangle 20">
            <a:extLst>
              <a:ext uri="{FF2B5EF4-FFF2-40B4-BE49-F238E27FC236}">
                <a16:creationId xmlns:a16="http://schemas.microsoft.com/office/drawing/2014/main" id="{CBF511A4-7D28-D0C2-6791-694A6AF67D88}"/>
              </a:ext>
            </a:extLst>
          </p:cNvPr>
          <p:cNvSpPr>
            <a:spLocks noChangeArrowheads="1"/>
          </p:cNvSpPr>
          <p:nvPr>
            <p:custDataLst>
              <p:tags r:id="rId29"/>
            </p:custDataLst>
          </p:nvPr>
        </p:nvSpPr>
        <p:spPr bwMode="auto">
          <a:xfrm>
            <a:off x="11208139" y="427165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0x06</a:t>
            </a:r>
          </a:p>
        </p:txBody>
      </p:sp>
      <p:sp>
        <p:nvSpPr>
          <p:cNvPr id="179" name="Rectangle 21">
            <a:extLst>
              <a:ext uri="{FF2B5EF4-FFF2-40B4-BE49-F238E27FC236}">
                <a16:creationId xmlns:a16="http://schemas.microsoft.com/office/drawing/2014/main" id="{19D52283-B691-7ABE-4389-91A2DFDC15DA}"/>
              </a:ext>
            </a:extLst>
          </p:cNvPr>
          <p:cNvSpPr>
            <a:spLocks noChangeArrowheads="1"/>
          </p:cNvSpPr>
          <p:nvPr>
            <p:custDataLst>
              <p:tags r:id="rId30"/>
            </p:custDataLst>
          </p:nvPr>
        </p:nvSpPr>
        <p:spPr bwMode="auto">
          <a:xfrm>
            <a:off x="11208139" y="396065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0x07</a:t>
            </a:r>
          </a:p>
        </p:txBody>
      </p:sp>
      <p:sp>
        <p:nvSpPr>
          <p:cNvPr id="180" name="Rectangle 22">
            <a:extLst>
              <a:ext uri="{FF2B5EF4-FFF2-40B4-BE49-F238E27FC236}">
                <a16:creationId xmlns:a16="http://schemas.microsoft.com/office/drawing/2014/main" id="{D27DF2BB-8BCD-BD7D-FE1E-93E76E3BBABC}"/>
              </a:ext>
            </a:extLst>
          </p:cNvPr>
          <p:cNvSpPr>
            <a:spLocks noChangeArrowheads="1"/>
          </p:cNvSpPr>
          <p:nvPr>
            <p:custDataLst>
              <p:tags r:id="rId31"/>
            </p:custDataLst>
          </p:nvPr>
        </p:nvSpPr>
        <p:spPr bwMode="auto">
          <a:xfrm>
            <a:off x="11208139" y="366577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0x08</a:t>
            </a:r>
          </a:p>
        </p:txBody>
      </p:sp>
      <p:sp>
        <p:nvSpPr>
          <p:cNvPr id="181" name="Rectangle 23">
            <a:extLst>
              <a:ext uri="{FF2B5EF4-FFF2-40B4-BE49-F238E27FC236}">
                <a16:creationId xmlns:a16="http://schemas.microsoft.com/office/drawing/2014/main" id="{46C1C9A1-24BF-C7E4-120E-2F145B65BB79}"/>
              </a:ext>
            </a:extLst>
          </p:cNvPr>
          <p:cNvSpPr>
            <a:spLocks noChangeArrowheads="1"/>
          </p:cNvSpPr>
          <p:nvPr>
            <p:custDataLst>
              <p:tags r:id="rId32"/>
            </p:custDataLst>
          </p:nvPr>
        </p:nvSpPr>
        <p:spPr bwMode="auto">
          <a:xfrm>
            <a:off x="11208139" y="338806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0x09</a:t>
            </a:r>
          </a:p>
        </p:txBody>
      </p:sp>
      <p:sp>
        <p:nvSpPr>
          <p:cNvPr id="182" name="Rectangle 24">
            <a:extLst>
              <a:ext uri="{FF2B5EF4-FFF2-40B4-BE49-F238E27FC236}">
                <a16:creationId xmlns:a16="http://schemas.microsoft.com/office/drawing/2014/main" id="{6D7C91F2-3490-B7E1-509F-E730886C2D30}"/>
              </a:ext>
            </a:extLst>
          </p:cNvPr>
          <p:cNvSpPr>
            <a:spLocks noChangeArrowheads="1"/>
          </p:cNvSpPr>
          <p:nvPr>
            <p:custDataLst>
              <p:tags r:id="rId33"/>
            </p:custDataLst>
          </p:nvPr>
        </p:nvSpPr>
        <p:spPr bwMode="auto">
          <a:xfrm>
            <a:off x="11208139" y="3078190"/>
            <a:ext cx="663964"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0x0A</a:t>
            </a:r>
          </a:p>
        </p:txBody>
      </p:sp>
      <p:sp>
        <p:nvSpPr>
          <p:cNvPr id="183" name="Rectangle 25">
            <a:extLst>
              <a:ext uri="{FF2B5EF4-FFF2-40B4-BE49-F238E27FC236}">
                <a16:creationId xmlns:a16="http://schemas.microsoft.com/office/drawing/2014/main" id="{D4219A80-0A38-07A9-31A9-D2424A91AFFB}"/>
              </a:ext>
            </a:extLst>
          </p:cNvPr>
          <p:cNvSpPr>
            <a:spLocks noChangeArrowheads="1"/>
          </p:cNvSpPr>
          <p:nvPr>
            <p:custDataLst>
              <p:tags r:id="rId34"/>
            </p:custDataLst>
          </p:nvPr>
        </p:nvSpPr>
        <p:spPr bwMode="auto">
          <a:xfrm>
            <a:off x="11208139" y="2768315"/>
            <a:ext cx="654346"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0x0B</a:t>
            </a:r>
          </a:p>
        </p:txBody>
      </p:sp>
      <p:sp>
        <p:nvSpPr>
          <p:cNvPr id="184" name="Rectangle 40">
            <a:extLst>
              <a:ext uri="{FF2B5EF4-FFF2-40B4-BE49-F238E27FC236}">
                <a16:creationId xmlns:a16="http://schemas.microsoft.com/office/drawing/2014/main" id="{5AB3C584-4C5E-BBAA-1D54-68BFACCF8ABF}"/>
              </a:ext>
            </a:extLst>
          </p:cNvPr>
          <p:cNvSpPr>
            <a:spLocks noChangeArrowheads="1"/>
          </p:cNvSpPr>
          <p:nvPr>
            <p:custDataLst>
              <p:tags r:id="rId35"/>
            </p:custDataLst>
          </p:nvPr>
        </p:nvSpPr>
        <p:spPr bwMode="auto">
          <a:xfrm>
            <a:off x="11208139" y="2458440"/>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0x0C</a:t>
            </a:r>
          </a:p>
        </p:txBody>
      </p:sp>
      <p:sp>
        <p:nvSpPr>
          <p:cNvPr id="185" name="Rectangle 42">
            <a:extLst>
              <a:ext uri="{FF2B5EF4-FFF2-40B4-BE49-F238E27FC236}">
                <a16:creationId xmlns:a16="http://schemas.microsoft.com/office/drawing/2014/main" id="{588F1125-D97B-2D53-A625-F2446880EAE8}"/>
              </a:ext>
            </a:extLst>
          </p:cNvPr>
          <p:cNvSpPr>
            <a:spLocks noChangeArrowheads="1"/>
          </p:cNvSpPr>
          <p:nvPr>
            <p:custDataLst>
              <p:tags r:id="rId36"/>
            </p:custDataLst>
          </p:nvPr>
        </p:nvSpPr>
        <p:spPr bwMode="auto">
          <a:xfrm>
            <a:off x="11208139" y="2178595"/>
            <a:ext cx="670376"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0x0D</a:t>
            </a:r>
          </a:p>
        </p:txBody>
      </p:sp>
      <p:sp>
        <p:nvSpPr>
          <p:cNvPr id="186" name="Rectangle 44">
            <a:extLst>
              <a:ext uri="{FF2B5EF4-FFF2-40B4-BE49-F238E27FC236}">
                <a16:creationId xmlns:a16="http://schemas.microsoft.com/office/drawing/2014/main" id="{CB99EA7A-046F-A8C9-10F7-F1906F85E6FA}"/>
              </a:ext>
            </a:extLst>
          </p:cNvPr>
          <p:cNvSpPr>
            <a:spLocks noChangeArrowheads="1"/>
          </p:cNvSpPr>
          <p:nvPr>
            <p:custDataLst>
              <p:tags r:id="rId37"/>
            </p:custDataLst>
          </p:nvPr>
        </p:nvSpPr>
        <p:spPr bwMode="auto">
          <a:xfrm>
            <a:off x="11208139" y="1852617"/>
            <a:ext cx="636713"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0x0E</a:t>
            </a:r>
          </a:p>
        </p:txBody>
      </p:sp>
      <p:sp>
        <p:nvSpPr>
          <p:cNvPr id="187" name="Rectangle 46">
            <a:extLst>
              <a:ext uri="{FF2B5EF4-FFF2-40B4-BE49-F238E27FC236}">
                <a16:creationId xmlns:a16="http://schemas.microsoft.com/office/drawing/2014/main" id="{C26A2C55-E4B5-00EC-FE54-CBA7CFFA3B9A}"/>
              </a:ext>
            </a:extLst>
          </p:cNvPr>
          <p:cNvSpPr>
            <a:spLocks noChangeArrowheads="1"/>
          </p:cNvSpPr>
          <p:nvPr>
            <p:custDataLst>
              <p:tags r:id="rId38"/>
            </p:custDataLst>
          </p:nvPr>
        </p:nvSpPr>
        <p:spPr bwMode="auto">
          <a:xfrm>
            <a:off x="11208139" y="1544481"/>
            <a:ext cx="630301"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0x0F</a:t>
            </a:r>
          </a:p>
        </p:txBody>
      </p:sp>
      <p:sp>
        <p:nvSpPr>
          <p:cNvPr id="188" name="Text Box 36">
            <a:extLst>
              <a:ext uri="{FF2B5EF4-FFF2-40B4-BE49-F238E27FC236}">
                <a16:creationId xmlns:a16="http://schemas.microsoft.com/office/drawing/2014/main" id="{7F80B85C-B6E4-7E08-45DB-AB35CAC1DBA8}"/>
              </a:ext>
            </a:extLst>
          </p:cNvPr>
          <p:cNvSpPr txBox="1">
            <a:spLocks noChangeArrowheads="1"/>
          </p:cNvSpPr>
          <p:nvPr>
            <p:custDataLst>
              <p:tags r:id="rId39"/>
            </p:custDataLst>
          </p:nvPr>
        </p:nvSpPr>
        <p:spPr bwMode="auto">
          <a:xfrm>
            <a:off x="10958421" y="562100"/>
            <a:ext cx="1153782" cy="1015663"/>
          </a:xfrm>
          <a:prstGeom prst="rect">
            <a:avLst/>
          </a:prstGeom>
          <a:noFill/>
          <a:ln w="25400">
            <a:noFill/>
            <a:miter lim="800000"/>
            <a:headEnd/>
            <a:tailEnd/>
          </a:ln>
        </p:spPr>
        <p:txBody>
          <a:bodyPr wrap="squar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Aligned Address</a:t>
            </a:r>
          </a:p>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Hex</a:t>
            </a:r>
            <a:endParaRPr lang="en-US" sz="2000" b="0" dirty="0">
              <a:solidFill>
                <a:schemeClr val="tx1">
                  <a:lumMod val="50000"/>
                </a:schemeClr>
              </a:solidFill>
              <a:latin typeface="Calibri" panose="020F0502020204030204" pitchFamily="34" charset="0"/>
              <a:cs typeface="Calibri" panose="020F0502020204030204" pitchFamily="34" charset="0"/>
            </a:endParaRPr>
          </a:p>
        </p:txBody>
      </p:sp>
      <p:sp>
        <p:nvSpPr>
          <p:cNvPr id="190" name="Rectangle 32">
            <a:extLst>
              <a:ext uri="{FF2B5EF4-FFF2-40B4-BE49-F238E27FC236}">
                <a16:creationId xmlns:a16="http://schemas.microsoft.com/office/drawing/2014/main" id="{1FEA8863-9950-598D-35FF-5A29050E73F4}"/>
              </a:ext>
            </a:extLst>
          </p:cNvPr>
          <p:cNvSpPr>
            <a:spLocks noChangeArrowheads="1"/>
          </p:cNvSpPr>
          <p:nvPr>
            <p:custDataLst>
              <p:tags r:id="rId40"/>
            </p:custDataLst>
          </p:nvPr>
        </p:nvSpPr>
        <p:spPr bwMode="auto">
          <a:xfrm>
            <a:off x="8642813" y="5825064"/>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1" name="Rectangle 32">
            <a:extLst>
              <a:ext uri="{FF2B5EF4-FFF2-40B4-BE49-F238E27FC236}">
                <a16:creationId xmlns:a16="http://schemas.microsoft.com/office/drawing/2014/main" id="{0841493B-50D6-CC68-E6AB-87F1549829D2}"/>
              </a:ext>
            </a:extLst>
          </p:cNvPr>
          <p:cNvSpPr>
            <a:spLocks noChangeArrowheads="1"/>
          </p:cNvSpPr>
          <p:nvPr>
            <p:custDataLst>
              <p:tags r:id="rId41"/>
            </p:custDataLst>
          </p:nvPr>
        </p:nvSpPr>
        <p:spPr bwMode="auto">
          <a:xfrm>
            <a:off x="8642813" y="5222468"/>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2" name="Rectangle 32">
            <a:extLst>
              <a:ext uri="{FF2B5EF4-FFF2-40B4-BE49-F238E27FC236}">
                <a16:creationId xmlns:a16="http://schemas.microsoft.com/office/drawing/2014/main" id="{8565E2FD-A4E9-7C5E-510A-CA95667759BB}"/>
              </a:ext>
            </a:extLst>
          </p:cNvPr>
          <p:cNvSpPr>
            <a:spLocks noChangeArrowheads="1"/>
          </p:cNvSpPr>
          <p:nvPr>
            <p:custDataLst>
              <p:tags r:id="rId42"/>
            </p:custDataLst>
          </p:nvPr>
        </p:nvSpPr>
        <p:spPr bwMode="auto">
          <a:xfrm>
            <a:off x="8642813" y="4617355"/>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3" name="Rectangle 32">
            <a:extLst>
              <a:ext uri="{FF2B5EF4-FFF2-40B4-BE49-F238E27FC236}">
                <a16:creationId xmlns:a16="http://schemas.microsoft.com/office/drawing/2014/main" id="{7E1D27AD-DEC1-3264-ADD1-50300BC2B456}"/>
              </a:ext>
            </a:extLst>
          </p:cNvPr>
          <p:cNvSpPr>
            <a:spLocks noChangeArrowheads="1"/>
          </p:cNvSpPr>
          <p:nvPr>
            <p:custDataLst>
              <p:tags r:id="rId43"/>
            </p:custDataLst>
          </p:nvPr>
        </p:nvSpPr>
        <p:spPr bwMode="auto">
          <a:xfrm>
            <a:off x="8642813" y="4015017"/>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4" name="Rectangle 32">
            <a:extLst>
              <a:ext uri="{FF2B5EF4-FFF2-40B4-BE49-F238E27FC236}">
                <a16:creationId xmlns:a16="http://schemas.microsoft.com/office/drawing/2014/main" id="{8AD96FA7-5E5F-E118-F54B-3A8856385F2B}"/>
              </a:ext>
            </a:extLst>
          </p:cNvPr>
          <p:cNvSpPr>
            <a:spLocks noChangeArrowheads="1"/>
          </p:cNvSpPr>
          <p:nvPr>
            <p:custDataLst>
              <p:tags r:id="rId44"/>
            </p:custDataLst>
          </p:nvPr>
        </p:nvSpPr>
        <p:spPr bwMode="auto">
          <a:xfrm>
            <a:off x="8642813" y="3401771"/>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5" name="Rectangle 32">
            <a:extLst>
              <a:ext uri="{FF2B5EF4-FFF2-40B4-BE49-F238E27FC236}">
                <a16:creationId xmlns:a16="http://schemas.microsoft.com/office/drawing/2014/main" id="{2CF0DC32-363A-BB7D-FF31-DDFF1BF30419}"/>
              </a:ext>
            </a:extLst>
          </p:cNvPr>
          <p:cNvSpPr>
            <a:spLocks noChangeArrowheads="1"/>
          </p:cNvSpPr>
          <p:nvPr>
            <p:custDataLst>
              <p:tags r:id="rId45"/>
            </p:custDataLst>
          </p:nvPr>
        </p:nvSpPr>
        <p:spPr bwMode="auto">
          <a:xfrm>
            <a:off x="8642813" y="2783273"/>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6" name="Rectangle 32">
            <a:extLst>
              <a:ext uri="{FF2B5EF4-FFF2-40B4-BE49-F238E27FC236}">
                <a16:creationId xmlns:a16="http://schemas.microsoft.com/office/drawing/2014/main" id="{EB5C74E2-4E3F-28AC-B5B7-9402EEF41673}"/>
              </a:ext>
            </a:extLst>
          </p:cNvPr>
          <p:cNvSpPr>
            <a:spLocks noChangeArrowheads="1"/>
          </p:cNvSpPr>
          <p:nvPr>
            <p:custDataLst>
              <p:tags r:id="rId46"/>
            </p:custDataLst>
          </p:nvPr>
        </p:nvSpPr>
        <p:spPr bwMode="auto">
          <a:xfrm>
            <a:off x="8642813" y="2178160"/>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7" name="Rectangle 32">
            <a:extLst>
              <a:ext uri="{FF2B5EF4-FFF2-40B4-BE49-F238E27FC236}">
                <a16:creationId xmlns:a16="http://schemas.microsoft.com/office/drawing/2014/main" id="{DBF487B2-C213-5360-49E5-F78746491E5D}"/>
              </a:ext>
            </a:extLst>
          </p:cNvPr>
          <p:cNvSpPr>
            <a:spLocks noChangeArrowheads="1"/>
          </p:cNvSpPr>
          <p:nvPr>
            <p:custDataLst>
              <p:tags r:id="rId47"/>
            </p:custDataLst>
          </p:nvPr>
        </p:nvSpPr>
        <p:spPr bwMode="auto">
          <a:xfrm>
            <a:off x="8642813" y="1583515"/>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8" name="Text Box 36">
            <a:extLst>
              <a:ext uri="{FF2B5EF4-FFF2-40B4-BE49-F238E27FC236}">
                <a16:creationId xmlns:a16="http://schemas.microsoft.com/office/drawing/2014/main" id="{1479B09D-99D7-9608-90E2-11B4DAC3D79F}"/>
              </a:ext>
            </a:extLst>
          </p:cNvPr>
          <p:cNvSpPr txBox="1">
            <a:spLocks noChangeArrowheads="1"/>
          </p:cNvSpPr>
          <p:nvPr>
            <p:custDataLst>
              <p:tags r:id="rId48"/>
            </p:custDataLst>
          </p:nvPr>
        </p:nvSpPr>
        <p:spPr bwMode="auto">
          <a:xfrm>
            <a:off x="8589643" y="887745"/>
            <a:ext cx="751360" cy="707886"/>
          </a:xfrm>
          <a:prstGeom prst="rect">
            <a:avLst/>
          </a:prstGeom>
          <a:noFill/>
          <a:ln w="25400">
            <a:noFill/>
            <a:miter lim="800000"/>
            <a:headEnd/>
            <a:tailEnd/>
          </a:ln>
        </p:spPr>
        <p:txBody>
          <a:bodyPr wrap="none">
            <a:spAutoFit/>
          </a:bodyPr>
          <a:lstStyle/>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2</a:t>
            </a:r>
            <a:endParaRPr lang="en-US" sz="2000" b="0" dirty="0">
              <a:solidFill>
                <a:schemeClr val="tx1">
                  <a:lumMod val="50000"/>
                </a:schemeClr>
              </a:solidFill>
              <a:latin typeface="Calibri" panose="020F0502020204030204" pitchFamily="34" charset="0"/>
              <a:cs typeface="Calibri" panose="020F0502020204030204" pitchFamily="34" charset="0"/>
            </a:endParaRPr>
          </a:p>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Bytes</a:t>
            </a:r>
          </a:p>
        </p:txBody>
      </p:sp>
      <p:sp>
        <p:nvSpPr>
          <p:cNvPr id="200" name="Rectangle 64">
            <a:extLst>
              <a:ext uri="{FF2B5EF4-FFF2-40B4-BE49-F238E27FC236}">
                <a16:creationId xmlns:a16="http://schemas.microsoft.com/office/drawing/2014/main" id="{1E53913B-FAAE-64FD-8D62-D2002BE7494A}"/>
              </a:ext>
            </a:extLst>
          </p:cNvPr>
          <p:cNvSpPr>
            <a:spLocks noChangeArrowheads="1"/>
          </p:cNvSpPr>
          <p:nvPr>
            <p:custDataLst>
              <p:tags r:id="rId49"/>
            </p:custDataLst>
          </p:nvPr>
        </p:nvSpPr>
        <p:spPr bwMode="auto">
          <a:xfrm>
            <a:off x="8647277" y="2112088"/>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1" name="Rectangle 65">
            <a:extLst>
              <a:ext uri="{FF2B5EF4-FFF2-40B4-BE49-F238E27FC236}">
                <a16:creationId xmlns:a16="http://schemas.microsoft.com/office/drawing/2014/main" id="{9A9B0B5E-6983-8A6F-97F6-0EFE007949FB}"/>
              </a:ext>
            </a:extLst>
          </p:cNvPr>
          <p:cNvSpPr>
            <a:spLocks noChangeArrowheads="1"/>
          </p:cNvSpPr>
          <p:nvPr>
            <p:custDataLst>
              <p:tags r:id="rId50"/>
            </p:custDataLst>
          </p:nvPr>
        </p:nvSpPr>
        <p:spPr bwMode="auto">
          <a:xfrm>
            <a:off x="8671190" y="2717598"/>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2" name="Rectangle 66">
            <a:extLst>
              <a:ext uri="{FF2B5EF4-FFF2-40B4-BE49-F238E27FC236}">
                <a16:creationId xmlns:a16="http://schemas.microsoft.com/office/drawing/2014/main" id="{66E62274-1FB8-DC76-6222-CC2B6F761EA4}"/>
              </a:ext>
            </a:extLst>
          </p:cNvPr>
          <p:cNvSpPr>
            <a:spLocks noChangeArrowheads="1"/>
          </p:cNvSpPr>
          <p:nvPr>
            <p:custDataLst>
              <p:tags r:id="rId51"/>
            </p:custDataLst>
          </p:nvPr>
        </p:nvSpPr>
        <p:spPr bwMode="auto">
          <a:xfrm>
            <a:off x="8654034" y="3342252"/>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3" name="Rectangle 66">
            <a:extLst>
              <a:ext uri="{FF2B5EF4-FFF2-40B4-BE49-F238E27FC236}">
                <a16:creationId xmlns:a16="http://schemas.microsoft.com/office/drawing/2014/main" id="{04E34320-CFAF-A67A-AC89-2357139D4016}"/>
              </a:ext>
            </a:extLst>
          </p:cNvPr>
          <p:cNvSpPr>
            <a:spLocks noChangeArrowheads="1"/>
          </p:cNvSpPr>
          <p:nvPr>
            <p:custDataLst>
              <p:tags r:id="rId52"/>
            </p:custDataLst>
          </p:nvPr>
        </p:nvSpPr>
        <p:spPr bwMode="auto">
          <a:xfrm>
            <a:off x="8631592" y="3956383"/>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4" name="Rectangle 66">
            <a:extLst>
              <a:ext uri="{FF2B5EF4-FFF2-40B4-BE49-F238E27FC236}">
                <a16:creationId xmlns:a16="http://schemas.microsoft.com/office/drawing/2014/main" id="{022C8D97-FF96-80CD-D48E-F0F64F82E3F4}"/>
              </a:ext>
            </a:extLst>
          </p:cNvPr>
          <p:cNvSpPr>
            <a:spLocks noChangeArrowheads="1"/>
          </p:cNvSpPr>
          <p:nvPr>
            <p:custDataLst>
              <p:tags r:id="rId53"/>
            </p:custDataLst>
          </p:nvPr>
        </p:nvSpPr>
        <p:spPr bwMode="auto">
          <a:xfrm>
            <a:off x="8620371" y="4551825"/>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5" name="Rectangle 66">
            <a:extLst>
              <a:ext uri="{FF2B5EF4-FFF2-40B4-BE49-F238E27FC236}">
                <a16:creationId xmlns:a16="http://schemas.microsoft.com/office/drawing/2014/main" id="{D45A5D10-253C-031C-9CDA-1897B731F8C4}"/>
              </a:ext>
            </a:extLst>
          </p:cNvPr>
          <p:cNvSpPr>
            <a:spLocks noChangeArrowheads="1"/>
          </p:cNvSpPr>
          <p:nvPr>
            <p:custDataLst>
              <p:tags r:id="rId54"/>
            </p:custDataLst>
          </p:nvPr>
        </p:nvSpPr>
        <p:spPr bwMode="auto">
          <a:xfrm>
            <a:off x="8639773" y="5156070"/>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6" name="Rectangle 66">
            <a:extLst>
              <a:ext uri="{FF2B5EF4-FFF2-40B4-BE49-F238E27FC236}">
                <a16:creationId xmlns:a16="http://schemas.microsoft.com/office/drawing/2014/main" id="{DA5754B0-1E3E-57C7-347D-E4DA19582D11}"/>
              </a:ext>
            </a:extLst>
          </p:cNvPr>
          <p:cNvSpPr>
            <a:spLocks noChangeArrowheads="1"/>
          </p:cNvSpPr>
          <p:nvPr>
            <p:custDataLst>
              <p:tags r:id="rId55"/>
            </p:custDataLst>
          </p:nvPr>
        </p:nvSpPr>
        <p:spPr bwMode="auto">
          <a:xfrm>
            <a:off x="8620371" y="5761398"/>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3" name="Rectangle 14">
            <a:extLst>
              <a:ext uri="{FF2B5EF4-FFF2-40B4-BE49-F238E27FC236}">
                <a16:creationId xmlns:a16="http://schemas.microsoft.com/office/drawing/2014/main" id="{9F6F8D94-1FE7-7D8B-E944-BCE439F7E601}"/>
              </a:ext>
            </a:extLst>
          </p:cNvPr>
          <p:cNvSpPr>
            <a:spLocks noChangeArrowheads="1"/>
          </p:cNvSpPr>
          <p:nvPr>
            <p:custDataLst>
              <p:tags r:id="rId56"/>
            </p:custDataLst>
          </p:nvPr>
        </p:nvSpPr>
        <p:spPr bwMode="auto">
          <a:xfrm>
            <a:off x="9187577" y="6154912"/>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0x00</a:t>
            </a:r>
          </a:p>
        </p:txBody>
      </p:sp>
      <p:sp>
        <p:nvSpPr>
          <p:cNvPr id="5" name="Rectangle 16">
            <a:extLst>
              <a:ext uri="{FF2B5EF4-FFF2-40B4-BE49-F238E27FC236}">
                <a16:creationId xmlns:a16="http://schemas.microsoft.com/office/drawing/2014/main" id="{20B352CB-90F2-DABE-B277-2C87097586B6}"/>
              </a:ext>
            </a:extLst>
          </p:cNvPr>
          <p:cNvSpPr>
            <a:spLocks noChangeArrowheads="1"/>
          </p:cNvSpPr>
          <p:nvPr>
            <p:custDataLst>
              <p:tags r:id="rId57"/>
            </p:custDataLst>
          </p:nvPr>
        </p:nvSpPr>
        <p:spPr bwMode="auto">
          <a:xfrm>
            <a:off x="9187577" y="5516989"/>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0x02</a:t>
            </a:r>
          </a:p>
        </p:txBody>
      </p:sp>
      <p:sp>
        <p:nvSpPr>
          <p:cNvPr id="7" name="Rectangle 18">
            <a:extLst>
              <a:ext uri="{FF2B5EF4-FFF2-40B4-BE49-F238E27FC236}">
                <a16:creationId xmlns:a16="http://schemas.microsoft.com/office/drawing/2014/main" id="{44FDA0A7-E2FB-EB47-08A6-4F205421C920}"/>
              </a:ext>
            </a:extLst>
          </p:cNvPr>
          <p:cNvSpPr>
            <a:spLocks noChangeArrowheads="1"/>
          </p:cNvSpPr>
          <p:nvPr>
            <p:custDataLst>
              <p:tags r:id="rId58"/>
            </p:custDataLst>
          </p:nvPr>
        </p:nvSpPr>
        <p:spPr bwMode="auto">
          <a:xfrm>
            <a:off x="9187577" y="4911229"/>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0x04</a:t>
            </a:r>
          </a:p>
        </p:txBody>
      </p:sp>
      <p:sp>
        <p:nvSpPr>
          <p:cNvPr id="9" name="Rectangle 20">
            <a:extLst>
              <a:ext uri="{FF2B5EF4-FFF2-40B4-BE49-F238E27FC236}">
                <a16:creationId xmlns:a16="http://schemas.microsoft.com/office/drawing/2014/main" id="{120B0C56-FB87-9C95-2AB6-821E67BC5332}"/>
              </a:ext>
            </a:extLst>
          </p:cNvPr>
          <p:cNvSpPr>
            <a:spLocks noChangeArrowheads="1"/>
          </p:cNvSpPr>
          <p:nvPr>
            <p:custDataLst>
              <p:tags r:id="rId59"/>
            </p:custDataLst>
          </p:nvPr>
        </p:nvSpPr>
        <p:spPr bwMode="auto">
          <a:xfrm>
            <a:off x="9187577" y="4308224"/>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0x06</a:t>
            </a:r>
          </a:p>
        </p:txBody>
      </p:sp>
      <p:sp>
        <p:nvSpPr>
          <p:cNvPr id="12" name="Rectangle 22">
            <a:extLst>
              <a:ext uri="{FF2B5EF4-FFF2-40B4-BE49-F238E27FC236}">
                <a16:creationId xmlns:a16="http://schemas.microsoft.com/office/drawing/2014/main" id="{0FD24813-2595-81FB-273A-B6027B16F4CE}"/>
              </a:ext>
            </a:extLst>
          </p:cNvPr>
          <p:cNvSpPr>
            <a:spLocks noChangeArrowheads="1"/>
          </p:cNvSpPr>
          <p:nvPr>
            <p:custDataLst>
              <p:tags r:id="rId60"/>
            </p:custDataLst>
          </p:nvPr>
        </p:nvSpPr>
        <p:spPr bwMode="auto">
          <a:xfrm>
            <a:off x="9187577" y="3702341"/>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0x08</a:t>
            </a:r>
          </a:p>
        </p:txBody>
      </p:sp>
      <p:sp>
        <p:nvSpPr>
          <p:cNvPr id="14" name="Rectangle 24">
            <a:extLst>
              <a:ext uri="{FF2B5EF4-FFF2-40B4-BE49-F238E27FC236}">
                <a16:creationId xmlns:a16="http://schemas.microsoft.com/office/drawing/2014/main" id="{37492854-BE48-F64F-EF09-72480A6D7DB7}"/>
              </a:ext>
            </a:extLst>
          </p:cNvPr>
          <p:cNvSpPr>
            <a:spLocks noChangeArrowheads="1"/>
          </p:cNvSpPr>
          <p:nvPr>
            <p:custDataLst>
              <p:tags r:id="rId61"/>
            </p:custDataLst>
          </p:nvPr>
        </p:nvSpPr>
        <p:spPr bwMode="auto">
          <a:xfrm>
            <a:off x="9187577" y="3114756"/>
            <a:ext cx="663964"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0x0A</a:t>
            </a:r>
          </a:p>
        </p:txBody>
      </p:sp>
      <p:sp>
        <p:nvSpPr>
          <p:cNvPr id="16" name="Rectangle 40">
            <a:extLst>
              <a:ext uri="{FF2B5EF4-FFF2-40B4-BE49-F238E27FC236}">
                <a16:creationId xmlns:a16="http://schemas.microsoft.com/office/drawing/2014/main" id="{C67C2A6A-78C1-4DCE-BADB-DBBCCB0C2C17}"/>
              </a:ext>
            </a:extLst>
          </p:cNvPr>
          <p:cNvSpPr>
            <a:spLocks noChangeArrowheads="1"/>
          </p:cNvSpPr>
          <p:nvPr>
            <p:custDataLst>
              <p:tags r:id="rId62"/>
            </p:custDataLst>
          </p:nvPr>
        </p:nvSpPr>
        <p:spPr bwMode="auto">
          <a:xfrm>
            <a:off x="9187577" y="2495006"/>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0x0C</a:t>
            </a:r>
          </a:p>
        </p:txBody>
      </p:sp>
      <p:sp>
        <p:nvSpPr>
          <p:cNvPr id="17" name="Rectangle 44">
            <a:extLst>
              <a:ext uri="{FF2B5EF4-FFF2-40B4-BE49-F238E27FC236}">
                <a16:creationId xmlns:a16="http://schemas.microsoft.com/office/drawing/2014/main" id="{C7BE592F-E101-27F0-956A-74DC22E9A878}"/>
              </a:ext>
            </a:extLst>
          </p:cNvPr>
          <p:cNvSpPr>
            <a:spLocks noChangeArrowheads="1"/>
          </p:cNvSpPr>
          <p:nvPr>
            <p:custDataLst>
              <p:tags r:id="rId63"/>
            </p:custDataLst>
          </p:nvPr>
        </p:nvSpPr>
        <p:spPr bwMode="auto">
          <a:xfrm>
            <a:off x="9187577" y="1889183"/>
            <a:ext cx="636713"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0x0E</a:t>
            </a:r>
          </a:p>
        </p:txBody>
      </p:sp>
      <p:sp>
        <p:nvSpPr>
          <p:cNvPr id="19" name="TextBox 18">
            <a:extLst>
              <a:ext uri="{FF2B5EF4-FFF2-40B4-BE49-F238E27FC236}">
                <a16:creationId xmlns:a16="http://schemas.microsoft.com/office/drawing/2014/main" id="{0CA01482-5A77-A0DC-36C7-2E3EF40AF531}"/>
              </a:ext>
            </a:extLst>
          </p:cNvPr>
          <p:cNvSpPr txBox="1"/>
          <p:nvPr/>
        </p:nvSpPr>
        <p:spPr>
          <a:xfrm>
            <a:off x="2584817" y="2789764"/>
            <a:ext cx="1441420" cy="369332"/>
          </a:xfrm>
          <a:prstGeom prst="rect">
            <a:avLst/>
          </a:prstGeom>
          <a:noFill/>
        </p:spPr>
        <p:txBody>
          <a:bodyPr wrap="none" rtlCol="0">
            <a:spAutoFit/>
          </a:bodyPr>
          <a:lstStyle/>
          <a:p>
            <a:r>
              <a:rPr lang="en-US" dirty="0"/>
              <a:t>any address</a:t>
            </a:r>
          </a:p>
        </p:txBody>
      </p:sp>
      <p:sp>
        <p:nvSpPr>
          <p:cNvPr id="20" name="TextBox 19">
            <a:extLst>
              <a:ext uri="{FF2B5EF4-FFF2-40B4-BE49-F238E27FC236}">
                <a16:creationId xmlns:a16="http://schemas.microsoft.com/office/drawing/2014/main" id="{A9ED0B33-0605-1745-6EF6-D7A1F308EC3F}"/>
              </a:ext>
            </a:extLst>
          </p:cNvPr>
          <p:cNvSpPr txBox="1"/>
          <p:nvPr/>
        </p:nvSpPr>
        <p:spPr>
          <a:xfrm>
            <a:off x="2604189" y="3733471"/>
            <a:ext cx="2839239" cy="369332"/>
          </a:xfrm>
          <a:prstGeom prst="rect">
            <a:avLst/>
          </a:prstGeom>
          <a:noFill/>
        </p:spPr>
        <p:txBody>
          <a:bodyPr wrap="none" rtlCol="0">
            <a:spAutoFit/>
          </a:bodyPr>
          <a:lstStyle/>
          <a:p>
            <a:r>
              <a:rPr lang="en-US" dirty="0"/>
              <a:t>addresses that end in 0b</a:t>
            </a:r>
            <a:r>
              <a:rPr lang="en-US" dirty="0">
                <a:solidFill>
                  <a:srgbClr val="FF0000"/>
                </a:solidFill>
              </a:rPr>
              <a:t>0</a:t>
            </a:r>
          </a:p>
        </p:txBody>
      </p:sp>
      <p:sp>
        <p:nvSpPr>
          <p:cNvPr id="21" name="TextBox 20">
            <a:extLst>
              <a:ext uri="{FF2B5EF4-FFF2-40B4-BE49-F238E27FC236}">
                <a16:creationId xmlns:a16="http://schemas.microsoft.com/office/drawing/2014/main" id="{2B6A226E-196B-C374-3AAB-6C0AEB34381D}"/>
              </a:ext>
            </a:extLst>
          </p:cNvPr>
          <p:cNvSpPr txBox="1"/>
          <p:nvPr/>
        </p:nvSpPr>
        <p:spPr>
          <a:xfrm>
            <a:off x="2650271" y="4761228"/>
            <a:ext cx="2967479" cy="369332"/>
          </a:xfrm>
          <a:prstGeom prst="rect">
            <a:avLst/>
          </a:prstGeom>
          <a:noFill/>
        </p:spPr>
        <p:txBody>
          <a:bodyPr wrap="none" rtlCol="0">
            <a:spAutoFit/>
          </a:bodyPr>
          <a:lstStyle/>
          <a:p>
            <a:r>
              <a:rPr lang="en-US" dirty="0"/>
              <a:t>addresses that end in 0b</a:t>
            </a:r>
            <a:r>
              <a:rPr lang="en-US" dirty="0">
                <a:solidFill>
                  <a:srgbClr val="FF0000"/>
                </a:solidFill>
              </a:rPr>
              <a:t>00</a:t>
            </a:r>
          </a:p>
        </p:txBody>
      </p:sp>
      <p:sp>
        <p:nvSpPr>
          <p:cNvPr id="22" name="Rectangle 14">
            <a:extLst>
              <a:ext uri="{FF2B5EF4-FFF2-40B4-BE49-F238E27FC236}">
                <a16:creationId xmlns:a16="http://schemas.microsoft.com/office/drawing/2014/main" id="{0937B316-9EA9-3322-AEEC-A943315EC958}"/>
              </a:ext>
            </a:extLst>
          </p:cNvPr>
          <p:cNvSpPr>
            <a:spLocks noChangeArrowheads="1"/>
          </p:cNvSpPr>
          <p:nvPr>
            <p:custDataLst>
              <p:tags r:id="rId64"/>
            </p:custDataLst>
          </p:nvPr>
        </p:nvSpPr>
        <p:spPr bwMode="auto">
          <a:xfrm>
            <a:off x="7402442" y="619283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0x00</a:t>
            </a:r>
          </a:p>
        </p:txBody>
      </p:sp>
      <p:sp>
        <p:nvSpPr>
          <p:cNvPr id="23" name="Rectangle 18">
            <a:extLst>
              <a:ext uri="{FF2B5EF4-FFF2-40B4-BE49-F238E27FC236}">
                <a16:creationId xmlns:a16="http://schemas.microsoft.com/office/drawing/2014/main" id="{DDC801DC-8DA6-9EFC-0400-A3DBD060542D}"/>
              </a:ext>
            </a:extLst>
          </p:cNvPr>
          <p:cNvSpPr>
            <a:spLocks noChangeArrowheads="1"/>
          </p:cNvSpPr>
          <p:nvPr>
            <p:custDataLst>
              <p:tags r:id="rId65"/>
            </p:custDataLst>
          </p:nvPr>
        </p:nvSpPr>
        <p:spPr bwMode="auto">
          <a:xfrm>
            <a:off x="7402442" y="494915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0x04</a:t>
            </a:r>
          </a:p>
        </p:txBody>
      </p:sp>
      <p:sp>
        <p:nvSpPr>
          <p:cNvPr id="24" name="Rectangle 22">
            <a:extLst>
              <a:ext uri="{FF2B5EF4-FFF2-40B4-BE49-F238E27FC236}">
                <a16:creationId xmlns:a16="http://schemas.microsoft.com/office/drawing/2014/main" id="{6F01CCE8-4B8A-3D65-4262-1EDFDB140ACC}"/>
              </a:ext>
            </a:extLst>
          </p:cNvPr>
          <p:cNvSpPr>
            <a:spLocks noChangeArrowheads="1"/>
          </p:cNvSpPr>
          <p:nvPr>
            <p:custDataLst>
              <p:tags r:id="rId66"/>
            </p:custDataLst>
          </p:nvPr>
        </p:nvSpPr>
        <p:spPr bwMode="auto">
          <a:xfrm>
            <a:off x="7402442" y="3740267"/>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0x08</a:t>
            </a:r>
          </a:p>
        </p:txBody>
      </p:sp>
      <p:sp>
        <p:nvSpPr>
          <p:cNvPr id="25" name="Rectangle 40">
            <a:extLst>
              <a:ext uri="{FF2B5EF4-FFF2-40B4-BE49-F238E27FC236}">
                <a16:creationId xmlns:a16="http://schemas.microsoft.com/office/drawing/2014/main" id="{7DD3E276-55C6-39E3-F50B-3835EA2F742C}"/>
              </a:ext>
            </a:extLst>
          </p:cNvPr>
          <p:cNvSpPr>
            <a:spLocks noChangeArrowheads="1"/>
          </p:cNvSpPr>
          <p:nvPr>
            <p:custDataLst>
              <p:tags r:id="rId67"/>
            </p:custDataLst>
          </p:nvPr>
        </p:nvSpPr>
        <p:spPr bwMode="auto">
          <a:xfrm>
            <a:off x="7402442" y="2532932"/>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0x0C</a:t>
            </a:r>
          </a:p>
        </p:txBody>
      </p:sp>
      <p:sp>
        <p:nvSpPr>
          <p:cNvPr id="26" name="Text Box 36">
            <a:extLst>
              <a:ext uri="{FF2B5EF4-FFF2-40B4-BE49-F238E27FC236}">
                <a16:creationId xmlns:a16="http://schemas.microsoft.com/office/drawing/2014/main" id="{5015BD09-C280-4D0A-9506-E99701ABB2A3}"/>
              </a:ext>
            </a:extLst>
          </p:cNvPr>
          <p:cNvSpPr txBox="1">
            <a:spLocks noChangeArrowheads="1"/>
          </p:cNvSpPr>
          <p:nvPr>
            <p:custDataLst>
              <p:tags r:id="rId68"/>
            </p:custDataLst>
          </p:nvPr>
        </p:nvSpPr>
        <p:spPr bwMode="auto">
          <a:xfrm>
            <a:off x="9175342" y="647563"/>
            <a:ext cx="1153782" cy="1015663"/>
          </a:xfrm>
          <a:prstGeom prst="rect">
            <a:avLst/>
          </a:prstGeom>
          <a:noFill/>
          <a:ln w="25400">
            <a:noFill/>
            <a:miter lim="800000"/>
            <a:headEnd/>
            <a:tailEnd/>
          </a:ln>
        </p:spPr>
        <p:txBody>
          <a:bodyPr wrap="squar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Aligned Address</a:t>
            </a:r>
          </a:p>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Hex</a:t>
            </a:r>
            <a:endParaRPr lang="en-US" sz="2000" b="0" dirty="0">
              <a:solidFill>
                <a:schemeClr val="tx1">
                  <a:lumMod val="50000"/>
                </a:schemeClr>
              </a:solidFill>
              <a:latin typeface="Calibri" panose="020F0502020204030204" pitchFamily="34" charset="0"/>
              <a:cs typeface="Calibri" panose="020F0502020204030204" pitchFamily="34" charset="0"/>
            </a:endParaRPr>
          </a:p>
        </p:txBody>
      </p:sp>
      <p:sp>
        <p:nvSpPr>
          <p:cNvPr id="27" name="Text Box 36">
            <a:extLst>
              <a:ext uri="{FF2B5EF4-FFF2-40B4-BE49-F238E27FC236}">
                <a16:creationId xmlns:a16="http://schemas.microsoft.com/office/drawing/2014/main" id="{8A28324F-AEB9-3225-55F3-762E35CB5D0D}"/>
              </a:ext>
            </a:extLst>
          </p:cNvPr>
          <p:cNvSpPr txBox="1">
            <a:spLocks noChangeArrowheads="1"/>
          </p:cNvSpPr>
          <p:nvPr>
            <p:custDataLst>
              <p:tags r:id="rId69"/>
            </p:custDataLst>
          </p:nvPr>
        </p:nvSpPr>
        <p:spPr bwMode="auto">
          <a:xfrm>
            <a:off x="7251871" y="597450"/>
            <a:ext cx="1153782" cy="1015663"/>
          </a:xfrm>
          <a:prstGeom prst="rect">
            <a:avLst/>
          </a:prstGeom>
          <a:noFill/>
          <a:ln w="25400">
            <a:noFill/>
            <a:miter lim="800000"/>
            <a:headEnd/>
            <a:tailEnd/>
          </a:ln>
        </p:spPr>
        <p:txBody>
          <a:bodyPr wrap="squar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Aligned Address</a:t>
            </a:r>
          </a:p>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Hex</a:t>
            </a:r>
            <a:endParaRPr lang="en-US" sz="2000" b="0" dirty="0">
              <a:solidFill>
                <a:schemeClr val="tx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42680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660E3D-EA3F-444E-9DF8-E108006F5BFB}"/>
              </a:ext>
            </a:extLst>
          </p:cNvPr>
          <p:cNvSpPr>
            <a:spLocks noGrp="1"/>
          </p:cNvSpPr>
          <p:nvPr>
            <p:ph type="title"/>
          </p:nvPr>
        </p:nvSpPr>
        <p:spPr>
          <a:xfrm>
            <a:off x="585788" y="130703"/>
            <a:ext cx="11301412" cy="427647"/>
          </a:xfrm>
        </p:spPr>
        <p:txBody>
          <a:bodyPr/>
          <a:lstStyle/>
          <a:p>
            <a:r>
              <a:rPr lang="en-US" dirty="0"/>
              <a:t>Defining </a:t>
            </a:r>
            <a:r>
              <a:rPr lang="en-US" u="sng" dirty="0">
                <a:solidFill>
                  <a:srgbClr val="FF0000"/>
                </a:solidFill>
              </a:rPr>
              <a:t>Static</a:t>
            </a:r>
            <a:r>
              <a:rPr lang="en-US" dirty="0">
                <a:solidFill>
                  <a:srgbClr val="FF0000"/>
                </a:solidFill>
              </a:rPr>
              <a:t> Variables</a:t>
            </a:r>
            <a:r>
              <a:rPr lang="en-US" dirty="0"/>
              <a:t>: Allocation and Initialization</a:t>
            </a:r>
          </a:p>
        </p:txBody>
      </p:sp>
      <p:graphicFrame>
        <p:nvGraphicFramePr>
          <p:cNvPr id="8" name="Table 8">
            <a:extLst>
              <a:ext uri="{FF2B5EF4-FFF2-40B4-BE49-F238E27FC236}">
                <a16:creationId xmlns:a16="http://schemas.microsoft.com/office/drawing/2014/main" id="{61F42195-ACBD-D642-9294-5A33F37CF956}"/>
              </a:ext>
            </a:extLst>
          </p:cNvPr>
          <p:cNvGraphicFramePr>
            <a:graphicFrameLocks noGrp="1"/>
          </p:cNvGraphicFramePr>
          <p:nvPr>
            <p:ph sz="quarter" idx="15"/>
          </p:nvPr>
        </p:nvGraphicFramePr>
        <p:xfrm>
          <a:off x="0" y="558350"/>
          <a:ext cx="12001836" cy="2966720"/>
        </p:xfrm>
        <a:graphic>
          <a:graphicData uri="http://schemas.openxmlformats.org/drawingml/2006/table">
            <a:tbl>
              <a:tblPr firstRow="1">
                <a:tableStyleId>{FABFCF23-3B69-468F-B69F-88F6DE6A72F2}</a:tableStyleId>
              </a:tblPr>
              <a:tblGrid>
                <a:gridCol w="1989453">
                  <a:extLst>
                    <a:ext uri="{9D8B030D-6E8A-4147-A177-3AD203B41FA5}">
                      <a16:colId xmlns:a16="http://schemas.microsoft.com/office/drawing/2014/main" val="2146949649"/>
                    </a:ext>
                  </a:extLst>
                </a:gridCol>
                <a:gridCol w="1075459">
                  <a:extLst>
                    <a:ext uri="{9D8B030D-6E8A-4147-A177-3AD203B41FA5}">
                      <a16:colId xmlns:a16="http://schemas.microsoft.com/office/drawing/2014/main" val="1452114229"/>
                    </a:ext>
                  </a:extLst>
                </a:gridCol>
                <a:gridCol w="723626">
                  <a:extLst>
                    <a:ext uri="{9D8B030D-6E8A-4147-A177-3AD203B41FA5}">
                      <a16:colId xmlns:a16="http://schemas.microsoft.com/office/drawing/2014/main" val="2342572730"/>
                    </a:ext>
                  </a:extLst>
                </a:gridCol>
                <a:gridCol w="4438983">
                  <a:extLst>
                    <a:ext uri="{9D8B030D-6E8A-4147-A177-3AD203B41FA5}">
                      <a16:colId xmlns:a16="http://schemas.microsoft.com/office/drawing/2014/main" val="296041983"/>
                    </a:ext>
                  </a:extLst>
                </a:gridCol>
                <a:gridCol w="3774315">
                  <a:extLst>
                    <a:ext uri="{9D8B030D-6E8A-4147-A177-3AD203B41FA5}">
                      <a16:colId xmlns:a16="http://schemas.microsoft.com/office/drawing/2014/main" val="3244052736"/>
                    </a:ext>
                  </a:extLst>
                </a:gridCol>
              </a:tblGrid>
              <a:tr h="370840">
                <a:tc>
                  <a:txBody>
                    <a:bodyPr/>
                    <a:lstStyle/>
                    <a:p>
                      <a:pPr algn="ctr"/>
                      <a:r>
                        <a:rPr lang="en-US" sz="1600" dirty="0"/>
                        <a:t>Variable 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600" dirty="0"/>
                        <a:t>Directive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600" dirty="0"/>
                        <a:t>.align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a:t>C static variable Definition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a:t>Assembler static variable Definition</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987993257"/>
                  </a:ext>
                </a:extLst>
              </a:tr>
              <a:tr h="190045">
                <a:tc>
                  <a:txBody>
                    <a:bodyPr/>
                    <a:lstStyle/>
                    <a:p>
                      <a:r>
                        <a:rPr lang="en-US" sz="1600" b="0" i="0" dirty="0">
                          <a:solidFill>
                            <a:srgbClr val="0070C0"/>
                          </a:solidFill>
                          <a:latin typeface="Consolas" panose="020B0609020204030204" pitchFamily="49" charset="0"/>
                          <a:cs typeface="Consolas" panose="020B0609020204030204" pitchFamily="49" charset="0"/>
                        </a:rPr>
                        <a:t>8-bit char</a:t>
                      </a:r>
                    </a:p>
                    <a:p>
                      <a:r>
                        <a:rPr lang="en-US" sz="1600" b="0" i="0" dirty="0">
                          <a:solidFill>
                            <a:srgbClr val="0070C0"/>
                          </a:solidFill>
                          <a:latin typeface="Consolas" panose="020B0609020204030204" pitchFamily="49" charset="0"/>
                          <a:cs typeface="Consolas" panose="020B0609020204030204" pitchFamily="49" charset="0"/>
                        </a:rPr>
                        <a:t>(1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rgbClr val="7030A0"/>
                          </a:solidFill>
                          <a:latin typeface="Consolas" panose="020B0609020204030204" pitchFamily="49" charset="0"/>
                          <a:cs typeface="Consolas" panose="020B0609020204030204" pitchFamily="49" charset="0"/>
                        </a:rPr>
                        <a:t>.byte</a:t>
                      </a:r>
                      <a:endParaRPr lang="en-US" sz="1600" b="0" dirty="0">
                        <a:solidFill>
                          <a:srgbClr val="F37440"/>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char </a:t>
                      </a:r>
                      <a:r>
                        <a:rPr lang="en-US" sz="1600" b="0" dirty="0" err="1">
                          <a:solidFill>
                            <a:schemeClr val="tx2"/>
                          </a:solidFill>
                          <a:latin typeface="Consolas" panose="020B0609020204030204" pitchFamily="49" charset="0"/>
                          <a:cs typeface="Consolas" panose="020B0609020204030204" pitchFamily="49" charset="0"/>
                        </a:rPr>
                        <a:t>chx</a:t>
                      </a:r>
                      <a:r>
                        <a:rPr lang="en-US" sz="1600" b="0" dirty="0">
                          <a:solidFill>
                            <a:schemeClr val="tx2"/>
                          </a:solidFill>
                          <a:latin typeface="Consolas" panose="020B0609020204030204" pitchFamily="49" charset="0"/>
                          <a:cs typeface="Consolas" panose="020B0609020204030204" pitchFamily="49" charset="0"/>
                        </a:rPr>
                        <a:t> = 'A'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5"/>
                          </a:solidFill>
                          <a:latin typeface="Consolas" panose="020B0609020204030204" pitchFamily="49" charset="0"/>
                          <a:cs typeface="Consolas" panose="020B0609020204030204" pitchFamily="49" charset="0"/>
                        </a:rPr>
                        <a:t>char string[] </a:t>
                      </a:r>
                      <a:r>
                        <a:rPr lang="en-US" sz="1600" b="0" dirty="0">
                          <a:solidFill>
                            <a:schemeClr val="tx2"/>
                          </a:solidFill>
                          <a:latin typeface="Consolas" panose="020B0609020204030204" pitchFamily="49" charset="0"/>
                          <a:cs typeface="Consolas" panose="020B0609020204030204" pitchFamily="49" charset="0"/>
                        </a:rPr>
                        <a:t>= {’A’,’B’,’C’, 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err="1">
                          <a:solidFill>
                            <a:schemeClr val="accent3"/>
                          </a:solidFill>
                          <a:latin typeface="Consolas" panose="020B0609020204030204" pitchFamily="49" charset="0"/>
                          <a:cs typeface="Consolas" panose="020B0609020204030204" pitchFamily="49" charset="0"/>
                        </a:rPr>
                        <a:t>chx</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.byte </a:t>
                      </a:r>
                      <a:r>
                        <a:rPr lang="en-US" sz="1600" b="0" dirty="0">
                          <a:latin typeface="Consolas" panose="020B0609020204030204" pitchFamily="49" charset="0"/>
                          <a:cs typeface="Consolas" panose="020B0609020204030204" pitchFamily="49" charset="0"/>
                        </a:rPr>
                        <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3"/>
                          </a:solidFill>
                          <a:latin typeface="Consolas" panose="020B0609020204030204" pitchFamily="49" charset="0"/>
                          <a:cs typeface="Consolas" panose="020B0609020204030204" pitchFamily="49" charset="0"/>
                        </a:rPr>
                        <a:t>string</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.byte </a:t>
                      </a:r>
                      <a:r>
                        <a:rPr lang="en-US" sz="1600" b="0" dirty="0">
                          <a:latin typeface="Consolas" panose="020B0609020204030204" pitchFamily="49" charset="0"/>
                          <a:cs typeface="Consolas" panose="020B0609020204030204" pitchFamily="49" charset="0"/>
                        </a:rPr>
                        <a:t>’A’,’B’,0x42,0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06785819"/>
                  </a:ext>
                </a:extLst>
              </a:tr>
              <a:tr h="1619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16-bit int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(2 bytes)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r>
                        <a:rPr lang="en-US" sz="1600" b="0" i="0" dirty="0">
                          <a:solidFill>
                            <a:srgbClr val="7030A0"/>
                          </a:solidFill>
                          <a:latin typeface="Consolas" panose="020B0609020204030204" pitchFamily="49" charset="0"/>
                          <a:cs typeface="Consolas" panose="020B0609020204030204" pitchFamily="49" charset="0"/>
                        </a:rPr>
                        <a:t>.short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b="0" i="0" dirty="0">
                          <a:solidFill>
                            <a:srgbClr val="F37440"/>
                          </a:solidFill>
                          <a:latin typeface="Consolas" panose="020B0609020204030204" pitchFamily="49" charset="0"/>
                          <a:cs typeface="Consolas" panose="020B0609020204030204" pitchFamily="49"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short length = 0x55aa;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3"/>
                          </a:solidFill>
                          <a:latin typeface="Consolas" panose="020B0609020204030204" pitchFamily="49" charset="0"/>
                          <a:cs typeface="Consolas" panose="020B0609020204030204" pitchFamily="49" charset="0"/>
                        </a:rPr>
                        <a:t>length</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.short </a:t>
                      </a:r>
                      <a:r>
                        <a:rPr lang="en-US" sz="1600" b="0" dirty="0">
                          <a:solidFill>
                            <a:srgbClr val="F37440"/>
                          </a:solidFill>
                          <a:latin typeface="Consolas" panose="020B0609020204030204" pitchFamily="49" charset="0"/>
                          <a:cs typeface="Consolas" panose="020B0609020204030204" pitchFamily="49" charset="0"/>
                        </a:rPr>
                        <a:t>0x55aa</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8539778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dirty="0">
                        <a:solidFill>
                          <a:schemeClr val="accent1"/>
                        </a:solidFill>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32-bit int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(4 bytes)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dirty="0">
                          <a:solidFill>
                            <a:srgbClr val="7030A0"/>
                          </a:solidFill>
                          <a:latin typeface="Consolas" panose="020B0609020204030204" pitchFamily="49" charset="0"/>
                          <a:cs typeface="Consolas" panose="020B0609020204030204" pitchFamily="49" charset="0"/>
                        </a:rPr>
                        <a:t>.word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dirty="0">
                          <a:solidFill>
                            <a:srgbClr val="7030A0"/>
                          </a:solidFill>
                          <a:latin typeface="Consolas" panose="020B0609020204030204" pitchFamily="49" charset="0"/>
                          <a:cs typeface="Consolas" panose="020B0609020204030204" pitchFamily="49" charset="0"/>
                        </a:rPr>
                        <a:t>.long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b="0" dirty="0">
                          <a:solidFill>
                            <a:srgbClr val="F37440"/>
                          </a:solidFill>
                          <a:latin typeface="Consolas" panose="020B0609020204030204" pitchFamily="49" charset="0"/>
                          <a:cs typeface="Consolas" panose="020B0609020204030204" pitchFamily="49"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600" b="0" dirty="0">
                          <a:solidFill>
                            <a:schemeClr val="tx2"/>
                          </a:solidFill>
                          <a:latin typeface="Consolas" panose="020B0609020204030204" pitchFamily="49" charset="0"/>
                          <a:cs typeface="Consolas" panose="020B0609020204030204" pitchFamily="49" charset="0"/>
                        </a:rPr>
                        <a:t>int </a:t>
                      </a:r>
                      <a:r>
                        <a:rPr lang="en-US" sz="1600" b="0" dirty="0" err="1">
                          <a:solidFill>
                            <a:schemeClr val="tx2"/>
                          </a:solidFill>
                          <a:latin typeface="Consolas" panose="020B0609020204030204" pitchFamily="49" charset="0"/>
                          <a:cs typeface="Consolas" panose="020B0609020204030204" pitchFamily="49" charset="0"/>
                        </a:rPr>
                        <a:t>dist</a:t>
                      </a:r>
                      <a:r>
                        <a:rPr lang="en-US" sz="1600" b="0" dirty="0">
                          <a:solidFill>
                            <a:schemeClr val="tx2"/>
                          </a:solidFill>
                          <a:latin typeface="Consolas" panose="020B0609020204030204" pitchFamily="49" charset="0"/>
                          <a:cs typeface="Consolas" panose="020B0609020204030204" pitchFamily="49" charset="0"/>
                        </a:rPr>
                        <a:t> = 5;</a:t>
                      </a:r>
                    </a:p>
                    <a:p>
                      <a:r>
                        <a:rPr lang="en-US" sz="1600" b="0" dirty="0">
                          <a:solidFill>
                            <a:schemeClr val="tx2"/>
                          </a:solidFill>
                          <a:latin typeface="Consolas" panose="020B0609020204030204" pitchFamily="49" charset="0"/>
                          <a:cs typeface="Consolas" panose="020B0609020204030204" pitchFamily="49" charset="0"/>
                        </a:rPr>
                        <a:t>int *</a:t>
                      </a:r>
                      <a:r>
                        <a:rPr lang="en-US" sz="1600" b="0" dirty="0" err="1">
                          <a:solidFill>
                            <a:schemeClr val="tx2"/>
                          </a:solidFill>
                          <a:latin typeface="Consolas" panose="020B0609020204030204" pitchFamily="49" charset="0"/>
                          <a:cs typeface="Consolas" panose="020B0609020204030204" pitchFamily="49" charset="0"/>
                        </a:rPr>
                        <a:t>distptr</a:t>
                      </a:r>
                      <a:r>
                        <a:rPr lang="en-US" sz="1600" b="0" dirty="0">
                          <a:solidFill>
                            <a:schemeClr val="tx2"/>
                          </a:solidFill>
                          <a:latin typeface="Consolas" panose="020B0609020204030204" pitchFamily="49" charset="0"/>
                          <a:cs typeface="Consolas" panose="020B0609020204030204" pitchFamily="49" charset="0"/>
                        </a:rPr>
                        <a:t> = &amp;</a:t>
                      </a:r>
                      <a:r>
                        <a:rPr lang="en-US" sz="1600" b="0" dirty="0" err="1">
                          <a:solidFill>
                            <a:schemeClr val="tx2"/>
                          </a:solidFill>
                          <a:latin typeface="Consolas" panose="020B0609020204030204" pitchFamily="49" charset="0"/>
                          <a:cs typeface="Consolas" panose="020B0609020204030204" pitchFamily="49" charset="0"/>
                        </a:rPr>
                        <a:t>dist</a:t>
                      </a:r>
                      <a:r>
                        <a:rPr lang="en-US" sz="1600" b="0" dirty="0">
                          <a:solidFill>
                            <a:schemeClr val="tx2"/>
                          </a:solidFill>
                          <a:latin typeface="Consolas" panose="020B0609020204030204" pitchFamily="49" charset="0"/>
                          <a:cs typeface="Consolas" panose="020B0609020204030204" pitchFamily="49" charset="0"/>
                        </a:rPr>
                        <a:t>;</a:t>
                      </a:r>
                    </a:p>
                    <a:p>
                      <a:r>
                        <a:rPr lang="en-US" sz="1600" b="0" dirty="0">
                          <a:solidFill>
                            <a:schemeClr val="tx2"/>
                          </a:solidFill>
                          <a:latin typeface="Consolas" panose="020B0609020204030204" pitchFamily="49" charset="0"/>
                          <a:cs typeface="Consolas" panose="020B0609020204030204" pitchFamily="49" charset="0"/>
                        </a:rPr>
                        <a:t>unsigned int mask = 0xaa55aa55; </a:t>
                      </a:r>
                    </a:p>
                    <a:p>
                      <a:r>
                        <a:rPr lang="en-US" sz="1600" b="0" dirty="0">
                          <a:solidFill>
                            <a:schemeClr val="accent5"/>
                          </a:solidFill>
                          <a:latin typeface="Consolas" panose="020B0609020204030204" pitchFamily="49" charset="0"/>
                          <a:cs typeface="Consolas" panose="020B0609020204030204" pitchFamily="49" charset="0"/>
                        </a:rPr>
                        <a:t>int array[] </a:t>
                      </a:r>
                      <a:r>
                        <a:rPr lang="en-US" sz="1600" b="0" dirty="0">
                          <a:solidFill>
                            <a:schemeClr val="tx2"/>
                          </a:solidFill>
                          <a:latin typeface="Consolas" panose="020B0609020204030204" pitchFamily="49" charset="0"/>
                          <a:cs typeface="Consolas" panose="020B0609020204030204" pitchFamily="49" charset="0"/>
                        </a:rPr>
                        <a:t>= {12,~0x1,0xCD,-1};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600" b="0" dirty="0" err="1">
                          <a:solidFill>
                            <a:schemeClr val="accent3"/>
                          </a:solidFill>
                          <a:latin typeface="Consolas" panose="020B0609020204030204" pitchFamily="49" charset="0"/>
                          <a:cs typeface="Consolas" panose="020B0609020204030204" pitchFamily="49" charset="0"/>
                        </a:rPr>
                        <a:t>dist</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.word </a:t>
                      </a:r>
                      <a:r>
                        <a:rPr lang="en-US" sz="1600" b="0" dirty="0">
                          <a:solidFill>
                            <a:srgbClr val="F37440"/>
                          </a:solidFill>
                          <a:latin typeface="Consolas" panose="020B0609020204030204" pitchFamily="49" charset="0"/>
                          <a:cs typeface="Consolas" panose="020B0609020204030204" pitchFamily="49" charset="0"/>
                        </a:rPr>
                        <a:t>5</a:t>
                      </a:r>
                    </a:p>
                    <a:p>
                      <a:r>
                        <a:rPr lang="en-US" sz="1600" b="0" dirty="0" err="1">
                          <a:solidFill>
                            <a:schemeClr val="accent3"/>
                          </a:solidFill>
                          <a:latin typeface="Consolas" panose="020B0609020204030204" pitchFamily="49" charset="0"/>
                          <a:cs typeface="Consolas" panose="020B0609020204030204" pitchFamily="49" charset="0"/>
                        </a:rPr>
                        <a:t>distptr</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.word </a:t>
                      </a:r>
                      <a:r>
                        <a:rPr lang="en-US" sz="1600" b="0" dirty="0" err="1">
                          <a:solidFill>
                            <a:srgbClr val="F37440"/>
                          </a:solidFill>
                          <a:latin typeface="Consolas" panose="020B0609020204030204" pitchFamily="49" charset="0"/>
                          <a:cs typeface="Consolas" panose="020B0609020204030204" pitchFamily="49" charset="0"/>
                        </a:rPr>
                        <a:t>dist</a:t>
                      </a:r>
                      <a:endParaRPr lang="en-US" sz="1600" b="0" dirty="0">
                        <a:solidFill>
                          <a:srgbClr val="F37440"/>
                        </a:solidFill>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3"/>
                          </a:solidFill>
                          <a:latin typeface="Consolas" panose="020B0609020204030204" pitchFamily="49" charset="0"/>
                          <a:cs typeface="Consolas" panose="020B0609020204030204" pitchFamily="49" charset="0"/>
                        </a:rPr>
                        <a:t>mask:    </a:t>
                      </a:r>
                      <a:r>
                        <a:rPr lang="en-US" sz="1600" b="0" dirty="0">
                          <a:solidFill>
                            <a:srgbClr val="7030A0"/>
                          </a:solidFill>
                          <a:latin typeface="Consolas" panose="020B0609020204030204" pitchFamily="49" charset="0"/>
                          <a:cs typeface="Consolas" panose="020B0609020204030204" pitchFamily="49" charset="0"/>
                        </a:rPr>
                        <a:t>.word </a:t>
                      </a:r>
                      <a:r>
                        <a:rPr lang="en-US" sz="1600" b="0" dirty="0">
                          <a:solidFill>
                            <a:schemeClr val="accent3"/>
                          </a:solidFill>
                          <a:latin typeface="Consolas" panose="020B0609020204030204" pitchFamily="49" charset="0"/>
                          <a:cs typeface="Consolas" panose="020B0609020204030204" pitchFamily="49" charset="0"/>
                        </a:rPr>
                        <a:t>0xff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3"/>
                          </a:solidFill>
                          <a:latin typeface="Consolas" panose="020B0609020204030204" pitchFamily="49" charset="0"/>
                          <a:cs typeface="Consolas" panose="020B0609020204030204" pitchFamily="49" charset="0"/>
                        </a:rPr>
                        <a:t>array</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.word </a:t>
                      </a:r>
                      <a:r>
                        <a:rPr lang="en-US" sz="1600" b="0" dirty="0">
                          <a:latin typeface="Consolas" panose="020B0609020204030204" pitchFamily="49" charset="0"/>
                          <a:cs typeface="Consolas" panose="020B0609020204030204" pitchFamily="49" charset="0"/>
                        </a:rPr>
                        <a:t>12,~0x1,0xCD,-3</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201616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string with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r>
                        <a:rPr lang="en-US" sz="1600" b="0" dirty="0">
                          <a:solidFill>
                            <a:srgbClr val="7030A0"/>
                          </a:solidFill>
                          <a:latin typeface="Consolas" panose="020B0609020204030204" pitchFamily="49" charset="0"/>
                          <a:cs typeface="Consolas" panose="020B0609020204030204" pitchFamily="49" charset="0"/>
                        </a:rPr>
                        <a:t>.string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5"/>
                          </a:solidFill>
                          <a:latin typeface="Consolas" panose="020B0609020204030204" pitchFamily="49" charset="0"/>
                          <a:cs typeface="Consolas" panose="020B0609020204030204" pitchFamily="49" charset="0"/>
                        </a:rPr>
                        <a:t>char class[] </a:t>
                      </a:r>
                      <a:r>
                        <a:rPr lang="en-US" sz="1600" b="0" dirty="0">
                          <a:solidFill>
                            <a:schemeClr val="tx2"/>
                          </a:solidFill>
                          <a:latin typeface="Consolas" panose="020B0609020204030204" pitchFamily="49" charset="0"/>
                          <a:cs typeface="Consolas" panose="020B0609020204030204" pitchFamily="49" charset="0"/>
                        </a:rPr>
                        <a:t>= "cse30";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600" b="0" dirty="0">
                          <a:solidFill>
                            <a:schemeClr val="accent3"/>
                          </a:solidFill>
                          <a:latin typeface="Consolas" panose="020B0609020204030204" pitchFamily="49" charset="0"/>
                          <a:cs typeface="Consolas" panose="020B0609020204030204" pitchFamily="49" charset="0"/>
                        </a:rPr>
                        <a:t>class</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.string </a:t>
                      </a:r>
                      <a:r>
                        <a:rPr lang="en-US" sz="1600" b="0" dirty="0">
                          <a:solidFill>
                            <a:srgbClr val="F37440"/>
                          </a:solidFill>
                          <a:latin typeface="Consolas" panose="020B0609020204030204" pitchFamily="49" charset="0"/>
                          <a:cs typeface="Consolas" panose="020B0609020204030204" pitchFamily="49" charset="0"/>
                        </a:rPr>
                        <a:t>"cse30"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597905467"/>
                  </a:ext>
                </a:extLst>
              </a:tr>
            </a:tbl>
          </a:graphicData>
        </a:graphic>
      </p:graphicFrame>
      <p:sp>
        <p:nvSpPr>
          <p:cNvPr id="5" name="TextBox 4">
            <a:extLst>
              <a:ext uri="{FF2B5EF4-FFF2-40B4-BE49-F238E27FC236}">
                <a16:creationId xmlns:a16="http://schemas.microsoft.com/office/drawing/2014/main" id="{B12A80B2-82E9-7D4E-9721-07FE0066DAFE}"/>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aphicFrame>
        <p:nvGraphicFramePr>
          <p:cNvPr id="19" name="Table 8">
            <a:extLst>
              <a:ext uri="{FF2B5EF4-FFF2-40B4-BE49-F238E27FC236}">
                <a16:creationId xmlns:a16="http://schemas.microsoft.com/office/drawing/2014/main" id="{E85BB8C4-DF2C-19E7-203F-D4409A81F2F1}"/>
              </a:ext>
            </a:extLst>
          </p:cNvPr>
          <p:cNvGraphicFramePr>
            <a:graphicFrameLocks/>
          </p:cNvGraphicFramePr>
          <p:nvPr/>
        </p:nvGraphicFramePr>
        <p:xfrm>
          <a:off x="263407" y="4190446"/>
          <a:ext cx="6155562" cy="1794923"/>
        </p:xfrm>
        <a:graphic>
          <a:graphicData uri="http://schemas.openxmlformats.org/drawingml/2006/table">
            <a:tbl>
              <a:tblPr firstRow="1">
                <a:tableStyleId>{FABFCF23-3B69-468F-B69F-88F6DE6A72F2}</a:tableStyleId>
              </a:tblPr>
              <a:tblGrid>
                <a:gridCol w="2603839">
                  <a:extLst>
                    <a:ext uri="{9D8B030D-6E8A-4147-A177-3AD203B41FA5}">
                      <a16:colId xmlns:a16="http://schemas.microsoft.com/office/drawing/2014/main" val="2146949649"/>
                    </a:ext>
                  </a:extLst>
                </a:gridCol>
                <a:gridCol w="2049357">
                  <a:extLst>
                    <a:ext uri="{9D8B030D-6E8A-4147-A177-3AD203B41FA5}">
                      <a16:colId xmlns:a16="http://schemas.microsoft.com/office/drawing/2014/main" val="1067220819"/>
                    </a:ext>
                  </a:extLst>
                </a:gridCol>
                <a:gridCol w="1502366">
                  <a:extLst>
                    <a:ext uri="{9D8B030D-6E8A-4147-A177-3AD203B41FA5}">
                      <a16:colId xmlns:a16="http://schemas.microsoft.com/office/drawing/2014/main" val="2342572730"/>
                    </a:ext>
                  </a:extLst>
                </a:gridCol>
              </a:tblGrid>
              <a:tr h="331606">
                <a:tc>
                  <a:txBody>
                    <a:bodyPr/>
                    <a:lstStyle/>
                    <a:p>
                      <a:pPr algn="ctr"/>
                      <a:r>
                        <a:rPr lang="en-US" dirty="0"/>
                        <a:t>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a:t>Address ends 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Align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87993257"/>
                  </a:ext>
                </a:extLst>
              </a:tr>
              <a:tr h="331606">
                <a:tc>
                  <a:txBody>
                    <a:bodyPr/>
                    <a:lstStyle/>
                    <a:p>
                      <a:r>
                        <a:rPr lang="en-US" sz="1800" b="0" i="0" dirty="0">
                          <a:solidFill>
                            <a:srgbClr val="0070C0"/>
                          </a:solidFill>
                          <a:latin typeface="Consolas" panose="020B0609020204030204" pitchFamily="49" charset="0"/>
                          <a:cs typeface="Consolas" panose="020B0609020204030204" pitchFamily="49" charset="0"/>
                        </a:rPr>
                        <a:t>8-bit char -1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0b..0 or 0b..1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6785819"/>
                  </a:ext>
                </a:extLst>
              </a:tr>
              <a:tr h="4233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16-bit int -2 bytes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0b..</a:t>
                      </a:r>
                      <a:r>
                        <a:rPr lang="en-US" sz="1800" b="0" dirty="0">
                          <a:solidFill>
                            <a:srgbClr val="F37440"/>
                          </a:solidFill>
                          <a:latin typeface="Consolas" panose="020B0609020204030204" pitchFamily="49" charset="0"/>
                          <a:cs typeface="Consolas" panose="020B06090202040302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b="0" i="0" dirty="0">
                          <a:solidFill>
                            <a:srgbClr val="7030A0"/>
                          </a:solidFill>
                          <a:latin typeface="Consolas" panose="020B0609020204030204" pitchFamily="49" charset="0"/>
                          <a:cs typeface="Consolas" panose="020B0609020204030204" pitchFamily="49" charset="0"/>
                        </a:rPr>
                        <a:t>.align </a:t>
                      </a:r>
                      <a:r>
                        <a:rPr lang="en-US" b="0" i="0" dirty="0">
                          <a:solidFill>
                            <a:srgbClr val="F37440"/>
                          </a:solidFill>
                          <a:latin typeface="Consolas" panose="020B0609020204030204" pitchFamily="49" charset="0"/>
                          <a:cs typeface="Consolas" panose="020B0609020204030204" pitchFamily="49"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5397788"/>
                  </a:ext>
                </a:extLst>
              </a:tr>
              <a:tr h="4233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32-bit int -4 bytes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rgbClr val="FF0000"/>
                          </a:solidFill>
                          <a:latin typeface="Consolas" panose="020B0609020204030204" pitchFamily="49" charset="0"/>
                          <a:cs typeface="Consolas" panose="020B0609020204030204" pitchFamily="49" charset="0"/>
                        </a:rPr>
                        <a:t>and all arrays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0b..</a:t>
                      </a:r>
                      <a:r>
                        <a:rPr lang="en-US" sz="1800" b="0" dirty="0">
                          <a:solidFill>
                            <a:srgbClr val="F37440"/>
                          </a:solidFill>
                          <a:latin typeface="Consolas" panose="020B0609020204030204" pitchFamily="49" charset="0"/>
                          <a:cs typeface="Consolas" panose="020B0609020204030204" pitchFamily="49" charset="0"/>
                        </a:rPr>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b="0" i="0" dirty="0">
                          <a:solidFill>
                            <a:srgbClr val="7030A0"/>
                          </a:solidFill>
                          <a:latin typeface="Consolas" panose="020B0609020204030204" pitchFamily="49" charset="0"/>
                          <a:cs typeface="Consolas" panose="020B0609020204030204" pitchFamily="49" charset="0"/>
                        </a:rPr>
                        <a:t>.align </a:t>
                      </a:r>
                      <a:r>
                        <a:rPr lang="en-US" sz="1800" b="0" dirty="0">
                          <a:solidFill>
                            <a:srgbClr val="F37440"/>
                          </a:solidFill>
                          <a:latin typeface="Consolas" panose="020B0609020204030204" pitchFamily="49" charset="0"/>
                          <a:cs typeface="Consolas" panose="020B0609020204030204" pitchFamily="49"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20161601"/>
                  </a:ext>
                </a:extLst>
              </a:tr>
            </a:tbl>
          </a:graphicData>
        </a:graphic>
      </p:graphicFrame>
      <p:sp>
        <p:nvSpPr>
          <p:cNvPr id="20" name="Rectangle 34">
            <a:extLst>
              <a:ext uri="{FF2B5EF4-FFF2-40B4-BE49-F238E27FC236}">
                <a16:creationId xmlns:a16="http://schemas.microsoft.com/office/drawing/2014/main" id="{9B14F965-6E64-5263-5E1D-1B4C3055D4BF}"/>
              </a:ext>
            </a:extLst>
          </p:cNvPr>
          <p:cNvSpPr>
            <a:spLocks noChangeArrowheads="1"/>
          </p:cNvSpPr>
          <p:nvPr>
            <p:custDataLst>
              <p:tags r:id="rId1"/>
            </p:custDataLst>
          </p:nvPr>
        </p:nvSpPr>
        <p:spPr bwMode="auto">
          <a:xfrm>
            <a:off x="6807648" y="3996038"/>
            <a:ext cx="609600" cy="1219200"/>
          </a:xfrm>
          <a:prstGeom prst="rect">
            <a:avLst/>
          </a:prstGeom>
          <a:solidFill>
            <a:schemeClr val="accent1"/>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21" name="Rectangle 35">
            <a:extLst>
              <a:ext uri="{FF2B5EF4-FFF2-40B4-BE49-F238E27FC236}">
                <a16:creationId xmlns:a16="http://schemas.microsoft.com/office/drawing/2014/main" id="{77B1814D-77CE-FB9C-742D-D884C51120BE}"/>
              </a:ext>
            </a:extLst>
          </p:cNvPr>
          <p:cNvSpPr>
            <a:spLocks noChangeArrowheads="1"/>
          </p:cNvSpPr>
          <p:nvPr>
            <p:custDataLst>
              <p:tags r:id="rId2"/>
            </p:custDataLst>
          </p:nvPr>
        </p:nvSpPr>
        <p:spPr bwMode="auto">
          <a:xfrm>
            <a:off x="6807648" y="5215238"/>
            <a:ext cx="609600" cy="1182688"/>
          </a:xfrm>
          <a:prstGeom prst="rect">
            <a:avLst/>
          </a:prstGeom>
          <a:solidFill>
            <a:schemeClr val="accent1"/>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22" name="Rectangle 10">
            <a:extLst>
              <a:ext uri="{FF2B5EF4-FFF2-40B4-BE49-F238E27FC236}">
                <a16:creationId xmlns:a16="http://schemas.microsoft.com/office/drawing/2014/main" id="{1988A8B8-14BD-F8D3-F93B-B6C9BC776177}"/>
              </a:ext>
            </a:extLst>
          </p:cNvPr>
          <p:cNvSpPr>
            <a:spLocks noChangeArrowheads="1"/>
          </p:cNvSpPr>
          <p:nvPr>
            <p:custDataLst>
              <p:tags r:id="rId3"/>
            </p:custDataLst>
          </p:nvPr>
        </p:nvSpPr>
        <p:spPr bwMode="auto">
          <a:xfrm>
            <a:off x="10552691" y="39917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23" name="Rectangle 11">
            <a:extLst>
              <a:ext uri="{FF2B5EF4-FFF2-40B4-BE49-F238E27FC236}">
                <a16:creationId xmlns:a16="http://schemas.microsoft.com/office/drawing/2014/main" id="{1E16ED76-C6B8-CEF7-78E6-F2B08B9BBB8E}"/>
              </a:ext>
            </a:extLst>
          </p:cNvPr>
          <p:cNvSpPr>
            <a:spLocks noChangeArrowheads="1"/>
          </p:cNvSpPr>
          <p:nvPr>
            <p:custDataLst>
              <p:tags r:id="rId4"/>
            </p:custDataLst>
          </p:nvPr>
        </p:nvSpPr>
        <p:spPr bwMode="auto">
          <a:xfrm>
            <a:off x="10552691" y="42965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24" name="Rectangle 12">
            <a:extLst>
              <a:ext uri="{FF2B5EF4-FFF2-40B4-BE49-F238E27FC236}">
                <a16:creationId xmlns:a16="http://schemas.microsoft.com/office/drawing/2014/main" id="{9DEBDA2C-BD45-943C-6327-16141A090A96}"/>
              </a:ext>
            </a:extLst>
          </p:cNvPr>
          <p:cNvSpPr>
            <a:spLocks noChangeArrowheads="1"/>
          </p:cNvSpPr>
          <p:nvPr>
            <p:custDataLst>
              <p:tags r:id="rId5"/>
            </p:custDataLst>
          </p:nvPr>
        </p:nvSpPr>
        <p:spPr bwMode="auto">
          <a:xfrm>
            <a:off x="10552691" y="46013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25" name="Rectangle 13">
            <a:extLst>
              <a:ext uri="{FF2B5EF4-FFF2-40B4-BE49-F238E27FC236}">
                <a16:creationId xmlns:a16="http://schemas.microsoft.com/office/drawing/2014/main" id="{95B1DF80-4137-C71F-7776-F23BD3F50B79}"/>
              </a:ext>
            </a:extLst>
          </p:cNvPr>
          <p:cNvSpPr>
            <a:spLocks noChangeArrowheads="1"/>
          </p:cNvSpPr>
          <p:nvPr>
            <p:custDataLst>
              <p:tags r:id="rId6"/>
            </p:custDataLst>
          </p:nvPr>
        </p:nvSpPr>
        <p:spPr bwMode="auto">
          <a:xfrm>
            <a:off x="10552691" y="49061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26" name="Rectangle 39">
            <a:extLst>
              <a:ext uri="{FF2B5EF4-FFF2-40B4-BE49-F238E27FC236}">
                <a16:creationId xmlns:a16="http://schemas.microsoft.com/office/drawing/2014/main" id="{770F546D-EF15-AC63-D6BA-F5664365041C}"/>
              </a:ext>
            </a:extLst>
          </p:cNvPr>
          <p:cNvSpPr>
            <a:spLocks noChangeArrowheads="1"/>
          </p:cNvSpPr>
          <p:nvPr>
            <p:custDataLst>
              <p:tags r:id="rId7"/>
            </p:custDataLst>
          </p:nvPr>
        </p:nvSpPr>
        <p:spPr bwMode="auto">
          <a:xfrm>
            <a:off x="10552691" y="52109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27" name="Rectangle 41">
            <a:extLst>
              <a:ext uri="{FF2B5EF4-FFF2-40B4-BE49-F238E27FC236}">
                <a16:creationId xmlns:a16="http://schemas.microsoft.com/office/drawing/2014/main" id="{8E2E894F-17F6-0566-39C6-0229EA6CA153}"/>
              </a:ext>
            </a:extLst>
          </p:cNvPr>
          <p:cNvSpPr>
            <a:spLocks noChangeArrowheads="1"/>
          </p:cNvSpPr>
          <p:nvPr>
            <p:custDataLst>
              <p:tags r:id="rId8"/>
            </p:custDataLst>
          </p:nvPr>
        </p:nvSpPr>
        <p:spPr bwMode="auto">
          <a:xfrm>
            <a:off x="10552691" y="55157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28" name="Rectangle 43">
            <a:extLst>
              <a:ext uri="{FF2B5EF4-FFF2-40B4-BE49-F238E27FC236}">
                <a16:creationId xmlns:a16="http://schemas.microsoft.com/office/drawing/2014/main" id="{8544FB9A-C79A-2E7B-11E0-281F8104DA7A}"/>
              </a:ext>
            </a:extLst>
          </p:cNvPr>
          <p:cNvSpPr>
            <a:spLocks noChangeArrowheads="1"/>
          </p:cNvSpPr>
          <p:nvPr>
            <p:custDataLst>
              <p:tags r:id="rId9"/>
            </p:custDataLst>
          </p:nvPr>
        </p:nvSpPr>
        <p:spPr bwMode="auto">
          <a:xfrm>
            <a:off x="10552691" y="58205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29" name="Rectangle 45">
            <a:extLst>
              <a:ext uri="{FF2B5EF4-FFF2-40B4-BE49-F238E27FC236}">
                <a16:creationId xmlns:a16="http://schemas.microsoft.com/office/drawing/2014/main" id="{36E1CB67-95A7-9FE8-AA16-5BFFA04CB0CA}"/>
              </a:ext>
            </a:extLst>
          </p:cNvPr>
          <p:cNvSpPr>
            <a:spLocks noChangeArrowheads="1"/>
          </p:cNvSpPr>
          <p:nvPr>
            <p:custDataLst>
              <p:tags r:id="rId10"/>
            </p:custDataLst>
          </p:nvPr>
        </p:nvSpPr>
        <p:spPr bwMode="auto">
          <a:xfrm>
            <a:off x="10552691" y="6117249"/>
            <a:ext cx="609600" cy="304800"/>
          </a:xfrm>
          <a:prstGeom prst="rect">
            <a:avLst/>
          </a:prstGeom>
          <a:solidFill>
            <a:srgbClr val="00B050"/>
          </a:solidFill>
          <a:ln w="25400">
            <a:solidFill>
              <a:schemeClr val="accent6"/>
            </a:solidFill>
            <a:miter lim="800000"/>
            <a:headEnd/>
            <a:tailEnd/>
          </a:ln>
        </p:spPr>
        <p:txBody>
          <a:bodyPr wrap="none" anchor="ctr"/>
          <a:lstStyle/>
          <a:p>
            <a:endParaRPr lang="en-US" sz="1400" b="0" dirty="0">
              <a:latin typeface="Roboto Regular" charset="0"/>
              <a:cs typeface="Roboto Regular" charset="0"/>
            </a:endParaRPr>
          </a:p>
        </p:txBody>
      </p:sp>
      <p:sp>
        <p:nvSpPr>
          <p:cNvPr id="30" name="Rectangle 14">
            <a:extLst>
              <a:ext uri="{FF2B5EF4-FFF2-40B4-BE49-F238E27FC236}">
                <a16:creationId xmlns:a16="http://schemas.microsoft.com/office/drawing/2014/main" id="{2FDC6D3D-D0B6-6267-9C59-C67BF9232799}"/>
              </a:ext>
            </a:extLst>
          </p:cNvPr>
          <p:cNvSpPr>
            <a:spLocks noChangeArrowheads="1"/>
          </p:cNvSpPr>
          <p:nvPr>
            <p:custDataLst>
              <p:tags r:id="rId11"/>
            </p:custDataLst>
          </p:nvPr>
        </p:nvSpPr>
        <p:spPr bwMode="auto">
          <a:xfrm>
            <a:off x="11208139" y="6118346"/>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0x00</a:t>
            </a:r>
          </a:p>
        </p:txBody>
      </p:sp>
      <p:sp>
        <p:nvSpPr>
          <p:cNvPr id="31" name="Rectangle 15">
            <a:extLst>
              <a:ext uri="{FF2B5EF4-FFF2-40B4-BE49-F238E27FC236}">
                <a16:creationId xmlns:a16="http://schemas.microsoft.com/office/drawing/2014/main" id="{BB2C1CBA-35A2-4343-CBF0-7A9652EEFD31}"/>
              </a:ext>
            </a:extLst>
          </p:cNvPr>
          <p:cNvSpPr>
            <a:spLocks noChangeArrowheads="1"/>
          </p:cNvSpPr>
          <p:nvPr>
            <p:custDataLst>
              <p:tags r:id="rId12"/>
            </p:custDataLst>
          </p:nvPr>
        </p:nvSpPr>
        <p:spPr bwMode="auto">
          <a:xfrm>
            <a:off x="11208139" y="5768612"/>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0x01</a:t>
            </a:r>
          </a:p>
        </p:txBody>
      </p:sp>
      <p:sp>
        <p:nvSpPr>
          <p:cNvPr id="32" name="Rectangle 16">
            <a:extLst>
              <a:ext uri="{FF2B5EF4-FFF2-40B4-BE49-F238E27FC236}">
                <a16:creationId xmlns:a16="http://schemas.microsoft.com/office/drawing/2014/main" id="{6D9A7C8A-7588-3DF4-08C9-2D54CA28181B}"/>
              </a:ext>
            </a:extLst>
          </p:cNvPr>
          <p:cNvSpPr>
            <a:spLocks noChangeArrowheads="1"/>
          </p:cNvSpPr>
          <p:nvPr>
            <p:custDataLst>
              <p:tags r:id="rId13"/>
            </p:custDataLst>
          </p:nvPr>
        </p:nvSpPr>
        <p:spPr bwMode="auto">
          <a:xfrm>
            <a:off x="11208139" y="5480423"/>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0x02</a:t>
            </a:r>
          </a:p>
        </p:txBody>
      </p:sp>
      <p:sp>
        <p:nvSpPr>
          <p:cNvPr id="33" name="Rectangle 17">
            <a:extLst>
              <a:ext uri="{FF2B5EF4-FFF2-40B4-BE49-F238E27FC236}">
                <a16:creationId xmlns:a16="http://schemas.microsoft.com/office/drawing/2014/main" id="{C48D06F6-7394-6461-02F7-DF738FC0A531}"/>
              </a:ext>
            </a:extLst>
          </p:cNvPr>
          <p:cNvSpPr>
            <a:spLocks noChangeArrowheads="1"/>
          </p:cNvSpPr>
          <p:nvPr>
            <p:custDataLst>
              <p:tags r:id="rId14"/>
            </p:custDataLst>
          </p:nvPr>
        </p:nvSpPr>
        <p:spPr bwMode="auto">
          <a:xfrm>
            <a:off x="11208139" y="517242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0x03</a:t>
            </a:r>
          </a:p>
        </p:txBody>
      </p:sp>
      <p:sp>
        <p:nvSpPr>
          <p:cNvPr id="34" name="Rectangle 18">
            <a:extLst>
              <a:ext uri="{FF2B5EF4-FFF2-40B4-BE49-F238E27FC236}">
                <a16:creationId xmlns:a16="http://schemas.microsoft.com/office/drawing/2014/main" id="{80C350FF-95A5-938D-F2E4-5CE629215E5A}"/>
              </a:ext>
            </a:extLst>
          </p:cNvPr>
          <p:cNvSpPr>
            <a:spLocks noChangeArrowheads="1"/>
          </p:cNvSpPr>
          <p:nvPr>
            <p:custDataLst>
              <p:tags r:id="rId15"/>
            </p:custDataLst>
          </p:nvPr>
        </p:nvSpPr>
        <p:spPr bwMode="auto">
          <a:xfrm>
            <a:off x="11208139" y="4874663"/>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0x04</a:t>
            </a:r>
          </a:p>
        </p:txBody>
      </p:sp>
      <p:sp>
        <p:nvSpPr>
          <p:cNvPr id="35" name="Rectangle 19">
            <a:extLst>
              <a:ext uri="{FF2B5EF4-FFF2-40B4-BE49-F238E27FC236}">
                <a16:creationId xmlns:a16="http://schemas.microsoft.com/office/drawing/2014/main" id="{F341FE62-444B-A857-F1B0-F593B575EE41}"/>
              </a:ext>
            </a:extLst>
          </p:cNvPr>
          <p:cNvSpPr>
            <a:spLocks noChangeArrowheads="1"/>
          </p:cNvSpPr>
          <p:nvPr>
            <p:custDataLst>
              <p:tags r:id="rId16"/>
            </p:custDataLst>
          </p:nvPr>
        </p:nvSpPr>
        <p:spPr bwMode="auto">
          <a:xfrm>
            <a:off x="11208139" y="456482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0x05</a:t>
            </a:r>
          </a:p>
        </p:txBody>
      </p:sp>
      <p:sp>
        <p:nvSpPr>
          <p:cNvPr id="36" name="Rectangle 20">
            <a:extLst>
              <a:ext uri="{FF2B5EF4-FFF2-40B4-BE49-F238E27FC236}">
                <a16:creationId xmlns:a16="http://schemas.microsoft.com/office/drawing/2014/main" id="{155E28A2-D485-61C5-8B3A-D44EEB1C3A5F}"/>
              </a:ext>
            </a:extLst>
          </p:cNvPr>
          <p:cNvSpPr>
            <a:spLocks noChangeArrowheads="1"/>
          </p:cNvSpPr>
          <p:nvPr>
            <p:custDataLst>
              <p:tags r:id="rId17"/>
            </p:custDataLst>
          </p:nvPr>
        </p:nvSpPr>
        <p:spPr bwMode="auto">
          <a:xfrm>
            <a:off x="11208139" y="427165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0x06</a:t>
            </a:r>
          </a:p>
        </p:txBody>
      </p:sp>
      <p:sp>
        <p:nvSpPr>
          <p:cNvPr id="37" name="Rectangle 21">
            <a:extLst>
              <a:ext uri="{FF2B5EF4-FFF2-40B4-BE49-F238E27FC236}">
                <a16:creationId xmlns:a16="http://schemas.microsoft.com/office/drawing/2014/main" id="{7B6A9904-9AE9-291E-590E-8096085936E7}"/>
              </a:ext>
            </a:extLst>
          </p:cNvPr>
          <p:cNvSpPr>
            <a:spLocks noChangeArrowheads="1"/>
          </p:cNvSpPr>
          <p:nvPr>
            <p:custDataLst>
              <p:tags r:id="rId18"/>
            </p:custDataLst>
          </p:nvPr>
        </p:nvSpPr>
        <p:spPr bwMode="auto">
          <a:xfrm>
            <a:off x="11208139" y="396065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0x07</a:t>
            </a:r>
          </a:p>
        </p:txBody>
      </p:sp>
      <p:sp>
        <p:nvSpPr>
          <p:cNvPr id="38" name="Rectangle 32">
            <a:extLst>
              <a:ext uri="{FF2B5EF4-FFF2-40B4-BE49-F238E27FC236}">
                <a16:creationId xmlns:a16="http://schemas.microsoft.com/office/drawing/2014/main" id="{EE62AA57-B0FA-FAC6-92E0-7CE20D3E0F35}"/>
              </a:ext>
            </a:extLst>
          </p:cNvPr>
          <p:cNvSpPr>
            <a:spLocks noChangeArrowheads="1"/>
          </p:cNvSpPr>
          <p:nvPr>
            <p:custDataLst>
              <p:tags r:id="rId19"/>
            </p:custDataLst>
          </p:nvPr>
        </p:nvSpPr>
        <p:spPr bwMode="auto">
          <a:xfrm>
            <a:off x="8642813" y="5825064"/>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39" name="Rectangle 32">
            <a:extLst>
              <a:ext uri="{FF2B5EF4-FFF2-40B4-BE49-F238E27FC236}">
                <a16:creationId xmlns:a16="http://schemas.microsoft.com/office/drawing/2014/main" id="{37EC079C-898A-41E9-4334-C48FFB27C43E}"/>
              </a:ext>
            </a:extLst>
          </p:cNvPr>
          <p:cNvSpPr>
            <a:spLocks noChangeArrowheads="1"/>
          </p:cNvSpPr>
          <p:nvPr>
            <p:custDataLst>
              <p:tags r:id="rId20"/>
            </p:custDataLst>
          </p:nvPr>
        </p:nvSpPr>
        <p:spPr bwMode="auto">
          <a:xfrm>
            <a:off x="8642813" y="5222468"/>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40" name="Rectangle 32">
            <a:extLst>
              <a:ext uri="{FF2B5EF4-FFF2-40B4-BE49-F238E27FC236}">
                <a16:creationId xmlns:a16="http://schemas.microsoft.com/office/drawing/2014/main" id="{E460F112-CFD3-3271-709B-5BC42EA4AD99}"/>
              </a:ext>
            </a:extLst>
          </p:cNvPr>
          <p:cNvSpPr>
            <a:spLocks noChangeArrowheads="1"/>
          </p:cNvSpPr>
          <p:nvPr>
            <p:custDataLst>
              <p:tags r:id="rId21"/>
            </p:custDataLst>
          </p:nvPr>
        </p:nvSpPr>
        <p:spPr bwMode="auto">
          <a:xfrm>
            <a:off x="8642813" y="4617355"/>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41" name="Rectangle 32">
            <a:extLst>
              <a:ext uri="{FF2B5EF4-FFF2-40B4-BE49-F238E27FC236}">
                <a16:creationId xmlns:a16="http://schemas.microsoft.com/office/drawing/2014/main" id="{D480B41C-1CF5-EB59-C460-B96CFE7EF024}"/>
              </a:ext>
            </a:extLst>
          </p:cNvPr>
          <p:cNvSpPr>
            <a:spLocks noChangeArrowheads="1"/>
          </p:cNvSpPr>
          <p:nvPr>
            <p:custDataLst>
              <p:tags r:id="rId22"/>
            </p:custDataLst>
          </p:nvPr>
        </p:nvSpPr>
        <p:spPr bwMode="auto">
          <a:xfrm>
            <a:off x="8642813" y="4015017"/>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42" name="Rectangle 66">
            <a:extLst>
              <a:ext uri="{FF2B5EF4-FFF2-40B4-BE49-F238E27FC236}">
                <a16:creationId xmlns:a16="http://schemas.microsoft.com/office/drawing/2014/main" id="{A659D68B-C801-B193-1A73-BFD73454F817}"/>
              </a:ext>
            </a:extLst>
          </p:cNvPr>
          <p:cNvSpPr>
            <a:spLocks noChangeArrowheads="1"/>
          </p:cNvSpPr>
          <p:nvPr>
            <p:custDataLst>
              <p:tags r:id="rId23"/>
            </p:custDataLst>
          </p:nvPr>
        </p:nvSpPr>
        <p:spPr bwMode="auto">
          <a:xfrm>
            <a:off x="8631592" y="3956383"/>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43" name="Rectangle 66">
            <a:extLst>
              <a:ext uri="{FF2B5EF4-FFF2-40B4-BE49-F238E27FC236}">
                <a16:creationId xmlns:a16="http://schemas.microsoft.com/office/drawing/2014/main" id="{421D9516-0FDE-5F69-8123-92633869C53C}"/>
              </a:ext>
            </a:extLst>
          </p:cNvPr>
          <p:cNvSpPr>
            <a:spLocks noChangeArrowheads="1"/>
          </p:cNvSpPr>
          <p:nvPr>
            <p:custDataLst>
              <p:tags r:id="rId24"/>
            </p:custDataLst>
          </p:nvPr>
        </p:nvSpPr>
        <p:spPr bwMode="auto">
          <a:xfrm>
            <a:off x="8620371" y="4551825"/>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44" name="Rectangle 66">
            <a:extLst>
              <a:ext uri="{FF2B5EF4-FFF2-40B4-BE49-F238E27FC236}">
                <a16:creationId xmlns:a16="http://schemas.microsoft.com/office/drawing/2014/main" id="{F3A23637-886D-2E9A-40AE-C4791EE5D4E7}"/>
              </a:ext>
            </a:extLst>
          </p:cNvPr>
          <p:cNvSpPr>
            <a:spLocks noChangeArrowheads="1"/>
          </p:cNvSpPr>
          <p:nvPr>
            <p:custDataLst>
              <p:tags r:id="rId25"/>
            </p:custDataLst>
          </p:nvPr>
        </p:nvSpPr>
        <p:spPr bwMode="auto">
          <a:xfrm>
            <a:off x="8639773" y="5156070"/>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45" name="Rectangle 66">
            <a:extLst>
              <a:ext uri="{FF2B5EF4-FFF2-40B4-BE49-F238E27FC236}">
                <a16:creationId xmlns:a16="http://schemas.microsoft.com/office/drawing/2014/main" id="{DDD2E556-A96A-10A2-A34F-485DF7252848}"/>
              </a:ext>
            </a:extLst>
          </p:cNvPr>
          <p:cNvSpPr>
            <a:spLocks noChangeArrowheads="1"/>
          </p:cNvSpPr>
          <p:nvPr>
            <p:custDataLst>
              <p:tags r:id="rId26"/>
            </p:custDataLst>
          </p:nvPr>
        </p:nvSpPr>
        <p:spPr bwMode="auto">
          <a:xfrm>
            <a:off x="8620371" y="5761398"/>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46" name="Rectangle 14">
            <a:extLst>
              <a:ext uri="{FF2B5EF4-FFF2-40B4-BE49-F238E27FC236}">
                <a16:creationId xmlns:a16="http://schemas.microsoft.com/office/drawing/2014/main" id="{99464F36-438A-4CF8-9E2D-1BC6E0D711CD}"/>
              </a:ext>
            </a:extLst>
          </p:cNvPr>
          <p:cNvSpPr>
            <a:spLocks noChangeArrowheads="1"/>
          </p:cNvSpPr>
          <p:nvPr>
            <p:custDataLst>
              <p:tags r:id="rId27"/>
            </p:custDataLst>
          </p:nvPr>
        </p:nvSpPr>
        <p:spPr bwMode="auto">
          <a:xfrm>
            <a:off x="9187577" y="6154912"/>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0x00</a:t>
            </a:r>
          </a:p>
        </p:txBody>
      </p:sp>
      <p:sp>
        <p:nvSpPr>
          <p:cNvPr id="47" name="Rectangle 16">
            <a:extLst>
              <a:ext uri="{FF2B5EF4-FFF2-40B4-BE49-F238E27FC236}">
                <a16:creationId xmlns:a16="http://schemas.microsoft.com/office/drawing/2014/main" id="{D6AC11DE-36DD-5AA9-A6C6-39FE87AA9D0E}"/>
              </a:ext>
            </a:extLst>
          </p:cNvPr>
          <p:cNvSpPr>
            <a:spLocks noChangeArrowheads="1"/>
          </p:cNvSpPr>
          <p:nvPr>
            <p:custDataLst>
              <p:tags r:id="rId28"/>
            </p:custDataLst>
          </p:nvPr>
        </p:nvSpPr>
        <p:spPr bwMode="auto">
          <a:xfrm>
            <a:off x="9187577" y="5516989"/>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0x02</a:t>
            </a:r>
          </a:p>
        </p:txBody>
      </p:sp>
      <p:sp>
        <p:nvSpPr>
          <p:cNvPr id="48" name="Rectangle 18">
            <a:extLst>
              <a:ext uri="{FF2B5EF4-FFF2-40B4-BE49-F238E27FC236}">
                <a16:creationId xmlns:a16="http://schemas.microsoft.com/office/drawing/2014/main" id="{D19F2DC7-DA57-2522-3B36-085DD67148AF}"/>
              </a:ext>
            </a:extLst>
          </p:cNvPr>
          <p:cNvSpPr>
            <a:spLocks noChangeArrowheads="1"/>
          </p:cNvSpPr>
          <p:nvPr>
            <p:custDataLst>
              <p:tags r:id="rId29"/>
            </p:custDataLst>
          </p:nvPr>
        </p:nvSpPr>
        <p:spPr bwMode="auto">
          <a:xfrm>
            <a:off x="9187577" y="4911229"/>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0x04</a:t>
            </a:r>
          </a:p>
        </p:txBody>
      </p:sp>
      <p:sp>
        <p:nvSpPr>
          <p:cNvPr id="49" name="Rectangle 20">
            <a:extLst>
              <a:ext uri="{FF2B5EF4-FFF2-40B4-BE49-F238E27FC236}">
                <a16:creationId xmlns:a16="http://schemas.microsoft.com/office/drawing/2014/main" id="{35175BE3-9F7D-B6C5-A784-339E92A46B11}"/>
              </a:ext>
            </a:extLst>
          </p:cNvPr>
          <p:cNvSpPr>
            <a:spLocks noChangeArrowheads="1"/>
          </p:cNvSpPr>
          <p:nvPr>
            <p:custDataLst>
              <p:tags r:id="rId30"/>
            </p:custDataLst>
          </p:nvPr>
        </p:nvSpPr>
        <p:spPr bwMode="auto">
          <a:xfrm>
            <a:off x="9187577" y="4308224"/>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0x06</a:t>
            </a:r>
          </a:p>
        </p:txBody>
      </p:sp>
      <p:sp>
        <p:nvSpPr>
          <p:cNvPr id="50" name="Rectangle 14">
            <a:extLst>
              <a:ext uri="{FF2B5EF4-FFF2-40B4-BE49-F238E27FC236}">
                <a16:creationId xmlns:a16="http://schemas.microsoft.com/office/drawing/2014/main" id="{CDBEE7A6-B14E-567F-4E30-EC80930E8E56}"/>
              </a:ext>
            </a:extLst>
          </p:cNvPr>
          <p:cNvSpPr>
            <a:spLocks noChangeArrowheads="1"/>
          </p:cNvSpPr>
          <p:nvPr>
            <p:custDataLst>
              <p:tags r:id="rId31"/>
            </p:custDataLst>
          </p:nvPr>
        </p:nvSpPr>
        <p:spPr bwMode="auto">
          <a:xfrm>
            <a:off x="7402442" y="619283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0x00</a:t>
            </a:r>
          </a:p>
        </p:txBody>
      </p:sp>
      <p:sp>
        <p:nvSpPr>
          <p:cNvPr id="51" name="Rectangle 18">
            <a:extLst>
              <a:ext uri="{FF2B5EF4-FFF2-40B4-BE49-F238E27FC236}">
                <a16:creationId xmlns:a16="http://schemas.microsoft.com/office/drawing/2014/main" id="{226A80F8-889E-1FB7-E91C-F71CAF3ABE55}"/>
              </a:ext>
            </a:extLst>
          </p:cNvPr>
          <p:cNvSpPr>
            <a:spLocks noChangeArrowheads="1"/>
          </p:cNvSpPr>
          <p:nvPr>
            <p:custDataLst>
              <p:tags r:id="rId32"/>
            </p:custDataLst>
          </p:nvPr>
        </p:nvSpPr>
        <p:spPr bwMode="auto">
          <a:xfrm>
            <a:off x="7402442" y="494915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0x04</a:t>
            </a:r>
          </a:p>
        </p:txBody>
      </p:sp>
    </p:spTree>
    <p:extLst>
      <p:ext uri="{BB962C8B-B14F-4D97-AF65-F5344CB8AC3E}">
        <p14:creationId xmlns:p14="http://schemas.microsoft.com/office/powerpoint/2010/main" val="725803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660E3D-EA3F-444E-9DF8-E108006F5BFB}"/>
              </a:ext>
            </a:extLst>
          </p:cNvPr>
          <p:cNvSpPr>
            <a:spLocks noGrp="1"/>
          </p:cNvSpPr>
          <p:nvPr>
            <p:ph type="title"/>
          </p:nvPr>
        </p:nvSpPr>
        <p:spPr>
          <a:xfrm>
            <a:off x="585788" y="130703"/>
            <a:ext cx="11301412" cy="427647"/>
          </a:xfrm>
        </p:spPr>
        <p:txBody>
          <a:bodyPr/>
          <a:lstStyle/>
          <a:p>
            <a:r>
              <a:rPr lang="en-US" dirty="0"/>
              <a:t>Defining </a:t>
            </a:r>
            <a:r>
              <a:rPr lang="en-US" u="sng" dirty="0">
                <a:solidFill>
                  <a:srgbClr val="FF0000"/>
                </a:solidFill>
              </a:rPr>
              <a:t>Static</a:t>
            </a:r>
            <a:r>
              <a:rPr lang="en-US" dirty="0">
                <a:solidFill>
                  <a:srgbClr val="FF0000"/>
                </a:solidFill>
              </a:rPr>
              <a:t> Variables</a:t>
            </a:r>
            <a:r>
              <a:rPr lang="en-US" dirty="0"/>
              <a:t>: Allocation and Initialization</a:t>
            </a:r>
          </a:p>
        </p:txBody>
      </p:sp>
      <p:sp>
        <p:nvSpPr>
          <p:cNvPr id="5" name="TextBox 4">
            <a:extLst>
              <a:ext uri="{FF2B5EF4-FFF2-40B4-BE49-F238E27FC236}">
                <a16:creationId xmlns:a16="http://schemas.microsoft.com/office/drawing/2014/main" id="{B12A80B2-82E9-7D4E-9721-07FE0066DAFE}"/>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6" name="Rounded Rectangle 5">
            <a:extLst>
              <a:ext uri="{FF2B5EF4-FFF2-40B4-BE49-F238E27FC236}">
                <a16:creationId xmlns:a16="http://schemas.microsoft.com/office/drawing/2014/main" id="{0712E7D4-AD18-6E23-4F89-9AFDDFA29755}"/>
              </a:ext>
            </a:extLst>
          </p:cNvPr>
          <p:cNvSpPr/>
          <p:nvPr/>
        </p:nvSpPr>
        <p:spPr bwMode="auto">
          <a:xfrm>
            <a:off x="390004" y="3428525"/>
            <a:ext cx="6626808" cy="1235154"/>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int num;            //4 bytes</a:t>
            </a:r>
          </a:p>
          <a:p>
            <a:r>
              <a:rPr lang="en-US" dirty="0">
                <a:solidFill>
                  <a:schemeClr val="tx2"/>
                </a:solidFill>
                <a:latin typeface="Consolas" panose="020B0609020204030204" pitchFamily="49" charset="0"/>
                <a:cs typeface="Consolas" panose="020B0609020204030204" pitchFamily="49" charset="0"/>
              </a:rPr>
              <a:t>int *</a:t>
            </a:r>
            <a:r>
              <a:rPr lang="en-US" dirty="0" err="1">
                <a:solidFill>
                  <a:schemeClr val="tx2"/>
                </a:solidFill>
                <a:latin typeface="Consolas" panose="020B0609020204030204" pitchFamily="49" charset="0"/>
                <a:cs typeface="Consolas" panose="020B0609020204030204" pitchFamily="49" charset="0"/>
              </a:rPr>
              <a:t>ptr</a:t>
            </a:r>
            <a:r>
              <a:rPr lang="en-US" dirty="0">
                <a:solidFill>
                  <a:schemeClr val="tx2"/>
                </a:solidFill>
                <a:latin typeface="Consolas" panose="020B0609020204030204" pitchFamily="49" charset="0"/>
                <a:cs typeface="Consolas" panose="020B0609020204030204" pitchFamily="49" charset="0"/>
              </a:rPr>
              <a:t> = &amp;num;    //4 bytes</a:t>
            </a:r>
          </a:p>
          <a:p>
            <a:r>
              <a:rPr lang="en-US" dirty="0">
                <a:solidFill>
                  <a:schemeClr val="tx2"/>
                </a:solidFill>
                <a:latin typeface="Consolas" panose="020B0609020204030204" pitchFamily="49" charset="0"/>
                <a:cs typeface="Consolas" panose="020B0609020204030204" pitchFamily="49" charset="0"/>
              </a:rPr>
              <a:t>char *lit = "456";  //4 bytes,"456" string literal</a:t>
            </a:r>
          </a:p>
          <a:p>
            <a:r>
              <a:rPr lang="en-US" dirty="0">
                <a:solidFill>
                  <a:schemeClr val="tx2"/>
                </a:solidFill>
                <a:latin typeface="Consolas" panose="020B0609020204030204" pitchFamily="49" charset="0"/>
                <a:cs typeface="Consolas" panose="020B0609020204030204" pitchFamily="49" charset="0"/>
              </a:rPr>
              <a:t>char msg[] = "123"; //4 bytes – array</a:t>
            </a:r>
          </a:p>
        </p:txBody>
      </p:sp>
      <p:sp>
        <p:nvSpPr>
          <p:cNvPr id="7" name="Rounded Rectangle 6">
            <a:extLst>
              <a:ext uri="{FF2B5EF4-FFF2-40B4-BE49-F238E27FC236}">
                <a16:creationId xmlns:a16="http://schemas.microsoft.com/office/drawing/2014/main" id="{F5DFD6F5-5B05-54F8-5C1A-588DB3532D73}"/>
              </a:ext>
            </a:extLst>
          </p:cNvPr>
          <p:cNvSpPr/>
          <p:nvPr/>
        </p:nvSpPr>
        <p:spPr bwMode="auto">
          <a:xfrm>
            <a:off x="7175076" y="2437790"/>
            <a:ext cx="3591672" cy="3800475"/>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C00000"/>
                </a:solidFill>
                <a:latin typeface="Consolas" panose="020B0609020204030204" pitchFamily="49" charset="0"/>
                <a:cs typeface="Consolas" panose="020B0609020204030204" pitchFamily="49" charset="0"/>
              </a:rPr>
              <a:t>.</a:t>
            </a:r>
            <a:r>
              <a:rPr lang="en-US" dirty="0" err="1">
                <a:solidFill>
                  <a:srgbClr val="C00000"/>
                </a:solidFill>
                <a:latin typeface="Consolas" panose="020B0609020204030204" pitchFamily="49" charset="0"/>
                <a:cs typeface="Consolas" panose="020B0609020204030204" pitchFamily="49" charset="0"/>
              </a:rPr>
              <a:t>bss</a:t>
            </a:r>
            <a:endParaRPr lang="en-US" dirty="0">
              <a:solidFill>
                <a:srgbClr val="C00000"/>
              </a:solidFill>
              <a:latin typeface="Consolas" panose="020B0609020204030204" pitchFamily="49" charset="0"/>
              <a:cs typeface="Consolas" panose="020B0609020204030204" pitchFamily="49" charset="0"/>
            </a:endParaRPr>
          </a:p>
          <a:p>
            <a:r>
              <a:rPr lang="en-US" dirty="0">
                <a:solidFill>
                  <a:srgbClr val="C00000"/>
                </a:solidFill>
                <a:latin typeface="Consolas" panose="020B0609020204030204" pitchFamily="49" charset="0"/>
                <a:cs typeface="Consolas" panose="020B0609020204030204" pitchFamily="49" charset="0"/>
              </a:rPr>
              <a:t>	</a:t>
            </a:r>
          </a:p>
          <a:p>
            <a:r>
              <a:rPr lang="en-US" dirty="0">
                <a:solidFill>
                  <a:srgbClr val="F37440"/>
                </a:solidFill>
                <a:latin typeface="Consolas" panose="020B0609020204030204" pitchFamily="49" charset="0"/>
                <a:cs typeface="Consolas" panose="020B0609020204030204" pitchFamily="49" charset="0"/>
              </a:rPr>
              <a:t>num</a:t>
            </a:r>
            <a:r>
              <a:rPr lang="en-US" dirty="0">
                <a:solidFill>
                  <a:schemeClr val="accent1"/>
                </a:solidFill>
                <a:latin typeface="Consolas" panose="020B0609020204030204" pitchFamily="49" charset="0"/>
                <a:cs typeface="Consolas" panose="020B0609020204030204" pitchFamily="49" charset="0"/>
              </a:rPr>
              <a:t>:       .word 0</a:t>
            </a:r>
          </a:p>
          <a:p>
            <a:endParaRPr lang="en-US" dirty="0">
              <a:solidFill>
                <a:schemeClr val="accent1"/>
              </a:solidFill>
              <a:latin typeface="Consolas" panose="020B0609020204030204" pitchFamily="49" charset="0"/>
              <a:cs typeface="Consolas" panose="020B0609020204030204" pitchFamily="49" charset="0"/>
            </a:endParaRPr>
          </a:p>
          <a:p>
            <a:r>
              <a:rPr lang="en-US" dirty="0">
                <a:solidFill>
                  <a:srgbClr val="C00000"/>
                </a:solidFill>
                <a:latin typeface="Consolas" panose="020B0609020204030204" pitchFamily="49" charset="0"/>
                <a:cs typeface="Consolas" panose="020B0609020204030204" pitchFamily="49" charset="0"/>
              </a:rPr>
              <a:t>.data</a:t>
            </a:r>
            <a:endParaRPr lang="en-US" dirty="0">
              <a:solidFill>
                <a:schemeClr val="accent1"/>
              </a:solidFill>
              <a:latin typeface="Consolas" panose="020B0609020204030204" pitchFamily="49" charset="0"/>
              <a:cs typeface="Consolas" panose="020B0609020204030204" pitchFamily="49" charset="0"/>
            </a:endParaRPr>
          </a:p>
          <a:p>
            <a:r>
              <a:rPr lang="en-US" dirty="0" err="1">
                <a:solidFill>
                  <a:schemeClr val="accent1"/>
                </a:solidFill>
                <a:latin typeface="Consolas" panose="020B0609020204030204" pitchFamily="49" charset="0"/>
                <a:cs typeface="Consolas" panose="020B0609020204030204" pitchFamily="49" charset="0"/>
              </a:rPr>
              <a:t>ptr</a:t>
            </a:r>
            <a:r>
              <a:rPr lang="en-US" dirty="0">
                <a:solidFill>
                  <a:schemeClr val="accent1"/>
                </a:solidFill>
                <a:latin typeface="Consolas" panose="020B0609020204030204" pitchFamily="49" charset="0"/>
                <a:cs typeface="Consolas" panose="020B0609020204030204" pitchFamily="49" charset="0"/>
              </a:rPr>
              <a:t>:       .word </a:t>
            </a:r>
            <a:r>
              <a:rPr lang="en-US" dirty="0">
                <a:solidFill>
                  <a:srgbClr val="F37440"/>
                </a:solidFill>
                <a:latin typeface="Consolas" panose="020B0609020204030204" pitchFamily="49" charset="0"/>
                <a:cs typeface="Consolas" panose="020B0609020204030204" pitchFamily="49" charset="0"/>
              </a:rPr>
              <a:t>num</a:t>
            </a:r>
            <a:r>
              <a:rPr lang="en-US" dirty="0">
                <a:solidFill>
                  <a:schemeClr val="accent1"/>
                </a:solidFill>
                <a:latin typeface="Consolas" panose="020B0609020204030204" pitchFamily="49" charset="0"/>
                <a:cs typeface="Consolas" panose="020B0609020204030204" pitchFamily="49" charset="0"/>
              </a:rPr>
              <a:t>	</a:t>
            </a:r>
          </a:p>
          <a:p>
            <a:r>
              <a:rPr lang="en-US" dirty="0">
                <a:solidFill>
                  <a:srgbClr val="C00000"/>
                </a:solidFill>
                <a:latin typeface="Consolas" panose="020B0609020204030204" pitchFamily="49" charset="0"/>
                <a:cs typeface="Consolas" panose="020B0609020204030204" pitchFamily="49" charset="0"/>
              </a:rPr>
              <a:t>	    .align 2</a:t>
            </a:r>
            <a:endParaRPr lang="en-US" dirty="0">
              <a:solidFill>
                <a:schemeClr val="accent1"/>
              </a:solidFill>
              <a:latin typeface="Consolas" panose="020B0609020204030204" pitchFamily="49" charset="0"/>
              <a:cs typeface="Consolas" panose="020B0609020204030204" pitchFamily="49" charset="0"/>
            </a:endParaRPr>
          </a:p>
          <a:p>
            <a:r>
              <a:rPr lang="en-US" dirty="0">
                <a:solidFill>
                  <a:schemeClr val="accent1"/>
                </a:solidFill>
                <a:latin typeface="Consolas" panose="020B0609020204030204" pitchFamily="49" charset="0"/>
                <a:cs typeface="Consolas" panose="020B0609020204030204" pitchFamily="49" charset="0"/>
              </a:rPr>
              <a:t>lit:       .word </a:t>
            </a:r>
            <a:r>
              <a:rPr lang="en-US" dirty="0">
                <a:solidFill>
                  <a:srgbClr val="F37440"/>
                </a:solidFill>
                <a:latin typeface="Consolas" panose="020B0609020204030204" pitchFamily="49" charset="0"/>
                <a:cs typeface="Consolas" panose="020B0609020204030204" pitchFamily="49" charset="0"/>
              </a:rPr>
              <a:t>.</a:t>
            </a:r>
            <a:r>
              <a:rPr lang="en-US" dirty="0" err="1">
                <a:solidFill>
                  <a:srgbClr val="F37440"/>
                </a:solidFill>
                <a:latin typeface="Consolas" panose="020B0609020204030204" pitchFamily="49" charset="0"/>
                <a:cs typeface="Consolas" panose="020B0609020204030204" pitchFamily="49" charset="0"/>
              </a:rPr>
              <a:t>Lmsg</a:t>
            </a:r>
            <a:endParaRPr lang="en-US" dirty="0">
              <a:solidFill>
                <a:srgbClr val="F37440"/>
              </a:solidFill>
              <a:latin typeface="Consolas" panose="020B0609020204030204" pitchFamily="49" charset="0"/>
              <a:cs typeface="Consolas" panose="020B0609020204030204" pitchFamily="49" charset="0"/>
            </a:endParaRPr>
          </a:p>
          <a:p>
            <a:r>
              <a:rPr lang="en-US" dirty="0">
                <a:solidFill>
                  <a:schemeClr val="accent1"/>
                </a:solidFill>
                <a:latin typeface="Consolas" panose="020B0609020204030204" pitchFamily="49" charset="0"/>
                <a:cs typeface="Consolas" panose="020B0609020204030204" pitchFamily="49" charset="0"/>
              </a:rPr>
              <a:t>	   </a:t>
            </a:r>
            <a:r>
              <a:rPr lang="en-US" dirty="0">
                <a:solidFill>
                  <a:srgbClr val="C00000"/>
                </a:solidFill>
                <a:latin typeface="Consolas" panose="020B0609020204030204" pitchFamily="49" charset="0"/>
                <a:cs typeface="Consolas" panose="020B0609020204030204" pitchFamily="49" charset="0"/>
              </a:rPr>
              <a:t>.align 2</a:t>
            </a:r>
            <a:endParaRPr lang="en-US" dirty="0">
              <a:solidFill>
                <a:schemeClr val="accent1"/>
              </a:solidFill>
              <a:latin typeface="Consolas" panose="020B0609020204030204" pitchFamily="49" charset="0"/>
              <a:cs typeface="Consolas" panose="020B0609020204030204" pitchFamily="49" charset="0"/>
            </a:endParaRPr>
          </a:p>
          <a:p>
            <a:r>
              <a:rPr lang="en-US" dirty="0">
                <a:solidFill>
                  <a:schemeClr val="accent1"/>
                </a:solidFill>
                <a:latin typeface="Consolas" panose="020B0609020204030204" pitchFamily="49" charset="0"/>
                <a:cs typeface="Consolas" panose="020B0609020204030204" pitchFamily="49" charset="0"/>
              </a:rPr>
              <a:t>msg:       .string "123"</a:t>
            </a:r>
            <a:endParaRPr lang="en-US" dirty="0">
              <a:solidFill>
                <a:srgbClr val="F37440"/>
              </a:solidFill>
              <a:latin typeface="Consolas" panose="020B0609020204030204" pitchFamily="49" charset="0"/>
              <a:cs typeface="Consolas" panose="020B0609020204030204" pitchFamily="49" charset="0"/>
            </a:endParaRPr>
          </a:p>
          <a:p>
            <a:endParaRPr lang="en-US" dirty="0">
              <a:solidFill>
                <a:srgbClr val="C00000"/>
              </a:solidFill>
              <a:latin typeface="Consolas" panose="020B0609020204030204" pitchFamily="49" charset="0"/>
              <a:cs typeface="Consolas" panose="020B0609020204030204" pitchFamily="49" charset="0"/>
            </a:endParaRPr>
          </a:p>
          <a:p>
            <a:r>
              <a:rPr lang="en-US" dirty="0">
                <a:solidFill>
                  <a:srgbClr val="C00000"/>
                </a:solidFill>
                <a:latin typeface="Consolas" panose="020B0609020204030204" pitchFamily="49" charset="0"/>
                <a:cs typeface="Consolas" panose="020B0609020204030204" pitchFamily="49" charset="0"/>
              </a:rPr>
              <a:t>.section .</a:t>
            </a:r>
            <a:r>
              <a:rPr lang="en-US" dirty="0" err="1">
                <a:solidFill>
                  <a:srgbClr val="C00000"/>
                </a:solidFill>
                <a:latin typeface="Consolas" panose="020B0609020204030204" pitchFamily="49" charset="0"/>
                <a:cs typeface="Consolas" panose="020B0609020204030204" pitchFamily="49" charset="0"/>
              </a:rPr>
              <a:t>rodata</a:t>
            </a:r>
            <a:endParaRPr lang="en-US" dirty="0">
              <a:solidFill>
                <a:srgbClr val="C00000"/>
              </a:solidFill>
              <a:latin typeface="Consolas" panose="020B0609020204030204" pitchFamily="49" charset="0"/>
              <a:cs typeface="Consolas" panose="020B0609020204030204" pitchFamily="49" charset="0"/>
            </a:endParaRPr>
          </a:p>
          <a:p>
            <a:r>
              <a:rPr lang="en-US" dirty="0">
                <a:solidFill>
                  <a:srgbClr val="F37440"/>
                </a:solidFill>
                <a:latin typeface="Consolas" panose="020B0609020204030204" pitchFamily="49" charset="0"/>
                <a:cs typeface="Consolas" panose="020B0609020204030204" pitchFamily="49" charset="0"/>
              </a:rPr>
              <a:t>.</a:t>
            </a:r>
            <a:r>
              <a:rPr lang="en-US" dirty="0" err="1">
                <a:solidFill>
                  <a:srgbClr val="F37440"/>
                </a:solidFill>
                <a:latin typeface="Consolas" panose="020B0609020204030204" pitchFamily="49" charset="0"/>
                <a:cs typeface="Consolas" panose="020B0609020204030204" pitchFamily="49" charset="0"/>
              </a:rPr>
              <a:t>Lmsg</a:t>
            </a:r>
            <a:r>
              <a:rPr lang="en-US" dirty="0">
                <a:solidFill>
                  <a:srgbClr val="F37440"/>
                </a:solidFill>
                <a:latin typeface="Consolas" panose="020B0609020204030204" pitchFamily="49" charset="0"/>
                <a:cs typeface="Consolas" panose="020B0609020204030204" pitchFamily="49" charset="0"/>
              </a:rPr>
              <a:t>:     </a:t>
            </a:r>
            <a:r>
              <a:rPr lang="en-US" dirty="0">
                <a:solidFill>
                  <a:schemeClr val="accent1"/>
                </a:solidFill>
                <a:latin typeface="Consolas" panose="020B0609020204030204" pitchFamily="49" charset="0"/>
                <a:cs typeface="Consolas" panose="020B0609020204030204" pitchFamily="49" charset="0"/>
              </a:rPr>
              <a:t>.string "456"</a:t>
            </a:r>
          </a:p>
        </p:txBody>
      </p:sp>
      <p:grpSp>
        <p:nvGrpSpPr>
          <p:cNvPr id="17" name="Group 16">
            <a:extLst>
              <a:ext uri="{FF2B5EF4-FFF2-40B4-BE49-F238E27FC236}">
                <a16:creationId xmlns:a16="http://schemas.microsoft.com/office/drawing/2014/main" id="{108F0DA1-9D19-F062-11A7-E2266DF37087}"/>
              </a:ext>
            </a:extLst>
          </p:cNvPr>
          <p:cNvGrpSpPr/>
          <p:nvPr/>
        </p:nvGrpSpPr>
        <p:grpSpPr>
          <a:xfrm>
            <a:off x="9989366" y="3866127"/>
            <a:ext cx="2238494" cy="797552"/>
            <a:chOff x="9839325" y="5153140"/>
            <a:chExt cx="2238494" cy="797552"/>
          </a:xfrm>
        </p:grpSpPr>
        <p:sp>
          <p:nvSpPr>
            <p:cNvPr id="9" name="TextBox 8">
              <a:extLst>
                <a:ext uri="{FF2B5EF4-FFF2-40B4-BE49-F238E27FC236}">
                  <a16:creationId xmlns:a16="http://schemas.microsoft.com/office/drawing/2014/main" id="{F35F84FF-9666-7EAF-A407-3FA77EF42B77}"/>
                </a:ext>
              </a:extLst>
            </p:cNvPr>
            <p:cNvSpPr txBox="1"/>
            <p:nvPr/>
          </p:nvSpPr>
          <p:spPr>
            <a:xfrm>
              <a:off x="10783533" y="5153140"/>
              <a:ext cx="1294286" cy="646331"/>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t>initializes a pointer</a:t>
              </a:r>
            </a:p>
          </p:txBody>
        </p:sp>
        <p:cxnSp>
          <p:nvCxnSpPr>
            <p:cNvPr id="11" name="Straight Arrow Connector 10">
              <a:extLst>
                <a:ext uri="{FF2B5EF4-FFF2-40B4-BE49-F238E27FC236}">
                  <a16:creationId xmlns:a16="http://schemas.microsoft.com/office/drawing/2014/main" id="{6FDB074E-754A-A08E-A637-35E3AABC0F46}"/>
                </a:ext>
              </a:extLst>
            </p:cNvPr>
            <p:cNvCxnSpPr>
              <a:cxnSpLocks/>
            </p:cNvCxnSpPr>
            <p:nvPr/>
          </p:nvCxnSpPr>
          <p:spPr>
            <a:xfrm flipH="1">
              <a:off x="9839325" y="5267325"/>
              <a:ext cx="941264" cy="68042"/>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E2C06A8-CF88-AA41-787A-5C42999733EC}"/>
                </a:ext>
              </a:extLst>
            </p:cNvPr>
            <p:cNvCxnSpPr>
              <a:cxnSpLocks/>
            </p:cNvCxnSpPr>
            <p:nvPr/>
          </p:nvCxnSpPr>
          <p:spPr>
            <a:xfrm flipH="1">
              <a:off x="10010996" y="5476305"/>
              <a:ext cx="763975" cy="474387"/>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grpSp>
      <p:sp>
        <p:nvSpPr>
          <p:cNvPr id="13" name="TextBox 12">
            <a:extLst>
              <a:ext uri="{FF2B5EF4-FFF2-40B4-BE49-F238E27FC236}">
                <a16:creationId xmlns:a16="http://schemas.microsoft.com/office/drawing/2014/main" id="{BB68D5DB-5792-7CFA-FC08-C80D2C7A7C5B}"/>
              </a:ext>
            </a:extLst>
          </p:cNvPr>
          <p:cNvSpPr txBox="1"/>
          <p:nvPr/>
        </p:nvSpPr>
        <p:spPr>
          <a:xfrm>
            <a:off x="5544149" y="5825847"/>
            <a:ext cx="1450206" cy="646331"/>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t>read-only string literal</a:t>
            </a:r>
          </a:p>
        </p:txBody>
      </p:sp>
      <p:graphicFrame>
        <p:nvGraphicFramePr>
          <p:cNvPr id="19" name="Table 8">
            <a:extLst>
              <a:ext uri="{FF2B5EF4-FFF2-40B4-BE49-F238E27FC236}">
                <a16:creationId xmlns:a16="http://schemas.microsoft.com/office/drawing/2014/main" id="{E85BB8C4-DF2C-19E7-203F-D4409A81F2F1}"/>
              </a:ext>
            </a:extLst>
          </p:cNvPr>
          <p:cNvGraphicFramePr>
            <a:graphicFrameLocks/>
          </p:cNvGraphicFramePr>
          <p:nvPr/>
        </p:nvGraphicFramePr>
        <p:xfrm>
          <a:off x="2466368" y="708987"/>
          <a:ext cx="6155562" cy="1578166"/>
        </p:xfrm>
        <a:graphic>
          <a:graphicData uri="http://schemas.openxmlformats.org/drawingml/2006/table">
            <a:tbl>
              <a:tblPr firstRow="1">
                <a:tableStyleId>{FABFCF23-3B69-468F-B69F-88F6DE6A72F2}</a:tableStyleId>
              </a:tblPr>
              <a:tblGrid>
                <a:gridCol w="2603839">
                  <a:extLst>
                    <a:ext uri="{9D8B030D-6E8A-4147-A177-3AD203B41FA5}">
                      <a16:colId xmlns:a16="http://schemas.microsoft.com/office/drawing/2014/main" val="2146949649"/>
                    </a:ext>
                  </a:extLst>
                </a:gridCol>
                <a:gridCol w="2049357">
                  <a:extLst>
                    <a:ext uri="{9D8B030D-6E8A-4147-A177-3AD203B41FA5}">
                      <a16:colId xmlns:a16="http://schemas.microsoft.com/office/drawing/2014/main" val="1067220819"/>
                    </a:ext>
                  </a:extLst>
                </a:gridCol>
                <a:gridCol w="1502366">
                  <a:extLst>
                    <a:ext uri="{9D8B030D-6E8A-4147-A177-3AD203B41FA5}">
                      <a16:colId xmlns:a16="http://schemas.microsoft.com/office/drawing/2014/main" val="2342572730"/>
                    </a:ext>
                  </a:extLst>
                </a:gridCol>
              </a:tblGrid>
              <a:tr h="331606">
                <a:tc>
                  <a:txBody>
                    <a:bodyPr/>
                    <a:lstStyle/>
                    <a:p>
                      <a:pPr algn="ctr"/>
                      <a:r>
                        <a:rPr lang="en-US" dirty="0"/>
                        <a:t>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a:t>Address ends 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Align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87993257"/>
                  </a:ext>
                </a:extLst>
              </a:tr>
              <a:tr h="331606">
                <a:tc>
                  <a:txBody>
                    <a:bodyPr/>
                    <a:lstStyle/>
                    <a:p>
                      <a:r>
                        <a:rPr lang="en-US" sz="1800" b="0" i="0" dirty="0">
                          <a:solidFill>
                            <a:srgbClr val="0070C0"/>
                          </a:solidFill>
                          <a:latin typeface="Consolas" panose="020B0609020204030204" pitchFamily="49" charset="0"/>
                          <a:cs typeface="Consolas" panose="020B0609020204030204" pitchFamily="49" charset="0"/>
                        </a:rPr>
                        <a:t>8-bit char -1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0b..0 or 0b..1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6785819"/>
                  </a:ext>
                </a:extLst>
              </a:tr>
              <a:tr h="4233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16-bit int -2 bytes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0b..</a:t>
                      </a:r>
                      <a:r>
                        <a:rPr lang="en-US" sz="1800" b="0" dirty="0">
                          <a:solidFill>
                            <a:srgbClr val="F37440"/>
                          </a:solidFill>
                          <a:latin typeface="Consolas" panose="020B0609020204030204" pitchFamily="49" charset="0"/>
                          <a:cs typeface="Consolas" panose="020B06090202040302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b="0" i="0" dirty="0">
                          <a:solidFill>
                            <a:srgbClr val="7030A0"/>
                          </a:solidFill>
                          <a:latin typeface="Consolas" panose="020B0609020204030204" pitchFamily="49" charset="0"/>
                          <a:cs typeface="Consolas" panose="020B0609020204030204" pitchFamily="49" charset="0"/>
                        </a:rPr>
                        <a:t>.align </a:t>
                      </a:r>
                      <a:r>
                        <a:rPr lang="en-US" b="0" i="0" dirty="0">
                          <a:solidFill>
                            <a:srgbClr val="F37440"/>
                          </a:solidFill>
                          <a:latin typeface="Consolas" panose="020B0609020204030204" pitchFamily="49" charset="0"/>
                          <a:cs typeface="Consolas" panose="020B0609020204030204" pitchFamily="49"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5397788"/>
                  </a:ext>
                </a:extLst>
              </a:tr>
              <a:tr h="4233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32-bit int -4 bytes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0b..</a:t>
                      </a:r>
                      <a:r>
                        <a:rPr lang="en-US" sz="1800" b="0" dirty="0">
                          <a:solidFill>
                            <a:srgbClr val="F37440"/>
                          </a:solidFill>
                          <a:latin typeface="Consolas" panose="020B0609020204030204" pitchFamily="49" charset="0"/>
                          <a:cs typeface="Consolas" panose="020B0609020204030204" pitchFamily="49" charset="0"/>
                        </a:rPr>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b="0" i="0" dirty="0">
                          <a:solidFill>
                            <a:srgbClr val="7030A0"/>
                          </a:solidFill>
                          <a:latin typeface="Consolas" panose="020B0609020204030204" pitchFamily="49" charset="0"/>
                          <a:cs typeface="Consolas" panose="020B0609020204030204" pitchFamily="49" charset="0"/>
                        </a:rPr>
                        <a:t>.align </a:t>
                      </a:r>
                      <a:r>
                        <a:rPr lang="en-US" sz="1800" b="0" dirty="0">
                          <a:solidFill>
                            <a:srgbClr val="F37440"/>
                          </a:solidFill>
                          <a:latin typeface="Consolas" panose="020B0609020204030204" pitchFamily="49" charset="0"/>
                          <a:cs typeface="Consolas" panose="020B0609020204030204" pitchFamily="49"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20161601"/>
                  </a:ext>
                </a:extLst>
              </a:tr>
            </a:tbl>
          </a:graphicData>
        </a:graphic>
      </p:graphicFrame>
    </p:spTree>
    <p:extLst>
      <p:ext uri="{BB962C8B-B14F-4D97-AF65-F5344CB8AC3E}">
        <p14:creationId xmlns:p14="http://schemas.microsoft.com/office/powerpoint/2010/main" val="833595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66420-659D-CC49-9EC5-A7F1F43C990E}"/>
              </a:ext>
            </a:extLst>
          </p:cNvPr>
          <p:cNvSpPr>
            <a:spLocks noGrp="1"/>
          </p:cNvSpPr>
          <p:nvPr>
            <p:ph type="title"/>
          </p:nvPr>
        </p:nvSpPr>
        <p:spPr>
          <a:xfrm>
            <a:off x="80776" y="64779"/>
            <a:ext cx="11038021" cy="464764"/>
          </a:xfrm>
        </p:spPr>
        <p:txBody>
          <a:bodyPr/>
          <a:lstStyle/>
          <a:p>
            <a:r>
              <a:rPr lang="en-US" dirty="0"/>
              <a:t>C </a:t>
            </a:r>
            <a:r>
              <a:rPr lang="en-US" dirty="0" err="1"/>
              <a:t>fread</a:t>
            </a:r>
            <a:r>
              <a:rPr lang="en-US" dirty="0"/>
              <a:t>() and </a:t>
            </a:r>
            <a:r>
              <a:rPr lang="en-US" dirty="0" err="1"/>
              <a:t>fwrite</a:t>
            </a:r>
            <a:r>
              <a:rPr lang="en-US" dirty="0"/>
              <a:t>()</a:t>
            </a:r>
          </a:p>
        </p:txBody>
      </p:sp>
      <p:sp>
        <p:nvSpPr>
          <p:cNvPr id="5" name="Rounded Rectangle 4">
            <a:extLst>
              <a:ext uri="{FF2B5EF4-FFF2-40B4-BE49-F238E27FC236}">
                <a16:creationId xmlns:a16="http://schemas.microsoft.com/office/drawing/2014/main" id="{E541591E-D55B-E442-8C93-1135BD7C5B04}"/>
              </a:ext>
            </a:extLst>
          </p:cNvPr>
          <p:cNvSpPr/>
          <p:nvPr/>
        </p:nvSpPr>
        <p:spPr bwMode="auto">
          <a:xfrm>
            <a:off x="5453907" y="77135"/>
            <a:ext cx="6657317" cy="3571037"/>
          </a:xfrm>
          <a:prstGeom prst="roundRect">
            <a:avLst>
              <a:gd name="adj" fmla="val 1805"/>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0" rIns="91440" bIns="45720" numCol="1" rtlCol="0" anchor="t" anchorCtr="0" compatLnSpc="1">
            <a:prstTxWarp prst="textNoShape">
              <a:avLst/>
            </a:prstTxWarp>
            <a:noAutofit/>
          </a:bodyPr>
          <a:lstStyle/>
          <a:p>
            <a:r>
              <a:rPr lang="en-US" sz="1600" dirty="0">
                <a:solidFill>
                  <a:srgbClr val="000000"/>
                </a:solidFill>
                <a:effectLst/>
                <a:latin typeface="Menlo" panose="020B0609030804020204" pitchFamily="49" charset="0"/>
              </a:rPr>
              <a:t>#define BUFSZ   128</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int copy(FILE *</a:t>
            </a:r>
            <a:r>
              <a:rPr lang="en-US" sz="1600" dirty="0" err="1">
                <a:solidFill>
                  <a:srgbClr val="000000"/>
                </a:solidFill>
                <a:effectLst/>
                <a:latin typeface="Menlo" panose="020B0609030804020204" pitchFamily="49" charset="0"/>
              </a:rPr>
              <a:t>infp</a:t>
            </a:r>
            <a:r>
              <a:rPr lang="en-US" sz="1600" dirty="0">
                <a:solidFill>
                  <a:srgbClr val="000000"/>
                </a:solidFill>
                <a:effectLst/>
                <a:latin typeface="Menlo" panose="020B0609030804020204" pitchFamily="49" charset="0"/>
              </a:rPr>
              <a:t>, FILE *</a:t>
            </a:r>
            <a:r>
              <a:rPr lang="en-US" sz="1600" dirty="0" err="1">
                <a:solidFill>
                  <a:srgbClr val="000000"/>
                </a:solidFill>
                <a:effectLst/>
                <a:latin typeface="Menlo" panose="020B0609030804020204" pitchFamily="49" charset="0"/>
              </a:rPr>
              <a:t>outfp</a:t>
            </a:r>
            <a:r>
              <a:rPr lang="en-US" sz="1600" dirty="0">
                <a:solidFill>
                  <a:srgbClr val="000000"/>
                </a:solidFill>
                <a:effectLst/>
                <a:latin typeface="Menlo" panose="020B0609030804020204" pitchFamily="49" charset="0"/>
              </a:rPr>
              <a:t>) {</a:t>
            </a:r>
          </a:p>
          <a:p>
            <a:r>
              <a:rPr lang="en-US" sz="1600" dirty="0">
                <a:solidFill>
                  <a:srgbClr val="000000"/>
                </a:solidFill>
                <a:effectLst/>
                <a:latin typeface="Menlo" panose="020B0609030804020204" pitchFamily="49" charset="0"/>
              </a:rPr>
              <a:t>    unsigned char </a:t>
            </a:r>
            <a:r>
              <a:rPr lang="en-US" sz="1600" dirty="0" err="1">
                <a:solidFill>
                  <a:srgbClr val="000000"/>
                </a:solidFill>
                <a:effectLst/>
                <a:latin typeface="Menlo" panose="020B0609030804020204" pitchFamily="49" charset="0"/>
              </a:rPr>
              <a:t>buf</a:t>
            </a:r>
            <a:r>
              <a:rPr lang="en-US" sz="1600" dirty="0">
                <a:solidFill>
                  <a:srgbClr val="000000"/>
                </a:solidFill>
                <a:effectLst/>
                <a:latin typeface="Menlo" panose="020B0609030804020204" pitchFamily="49" charset="0"/>
              </a:rPr>
              <a:t>[BUFSZ];</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size_t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cnt</a:t>
            </a:r>
            <a:r>
              <a:rPr lang="en-US" sz="1600" dirty="0">
                <a:solidFill>
                  <a:srgbClr val="000000"/>
                </a:solidFill>
                <a:effectLst/>
                <a:latin typeface="Menlo" panose="020B0609030804020204" pitchFamily="49" charset="0"/>
              </a:rPr>
              <a:t>;</a:t>
            </a:r>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while ((</a:t>
            </a:r>
            <a:r>
              <a:rPr lang="en-US" sz="1600" dirty="0" err="1">
                <a:solidFill>
                  <a:srgbClr val="FF0000"/>
                </a:solidFill>
                <a:effectLst/>
                <a:latin typeface="Menlo" panose="020B0609030804020204" pitchFamily="49" charset="0"/>
              </a:rPr>
              <a:t>cnt</a:t>
            </a:r>
            <a:r>
              <a:rPr lang="en-US" sz="1600" dirty="0">
                <a:solidFill>
                  <a:srgbClr val="000000"/>
                </a:solidFill>
                <a:effectLst/>
                <a:latin typeface="Menlo" panose="020B0609030804020204" pitchFamily="49" charset="0"/>
              </a:rPr>
              <a:t> = </a:t>
            </a:r>
            <a:r>
              <a:rPr lang="en-US" sz="1600" dirty="0" err="1">
                <a:solidFill>
                  <a:srgbClr val="000000"/>
                </a:solidFill>
                <a:effectLst/>
                <a:latin typeface="Menlo" panose="020B0609030804020204" pitchFamily="49" charset="0"/>
              </a:rPr>
              <a:t>fread</a:t>
            </a:r>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buf</a:t>
            </a:r>
            <a:r>
              <a:rPr lang="en-US" sz="1600" dirty="0">
                <a:solidFill>
                  <a:srgbClr val="000000"/>
                </a:solidFill>
                <a:effectLst/>
                <a:latin typeface="Menlo" panose="020B0609030804020204" pitchFamily="49" charset="0"/>
              </a:rPr>
              <a:t>, </a:t>
            </a:r>
            <a:r>
              <a:rPr lang="en-US" sz="1600" dirty="0">
                <a:solidFill>
                  <a:schemeClr val="accent1"/>
                </a:solidFill>
                <a:effectLst/>
                <a:latin typeface="Menlo" panose="020B0609030804020204" pitchFamily="49" charset="0"/>
              </a:rPr>
              <a:t>1</a:t>
            </a:r>
            <a:r>
              <a:rPr lang="en-US" sz="1600" dirty="0">
                <a:solidFill>
                  <a:srgbClr val="000000"/>
                </a:solidFill>
                <a:effectLst/>
                <a:latin typeface="Menlo" panose="020B0609030804020204" pitchFamily="49" charset="0"/>
              </a:rPr>
              <a:t>, BUFSZ, </a:t>
            </a:r>
            <a:r>
              <a:rPr lang="en-US" sz="1600" dirty="0" err="1">
                <a:solidFill>
                  <a:srgbClr val="000000"/>
                </a:solidFill>
                <a:effectLst/>
                <a:latin typeface="Menlo" panose="020B0609030804020204" pitchFamily="49" charset="0"/>
              </a:rPr>
              <a:t>infp</a:t>
            </a:r>
            <a:r>
              <a:rPr lang="en-US" sz="1600" dirty="0">
                <a:solidFill>
                  <a:srgbClr val="000000"/>
                </a:solidFill>
                <a:effectLst/>
                <a:latin typeface="Menlo" panose="020B0609030804020204" pitchFamily="49" charset="0"/>
              </a:rPr>
              <a:t>)) &gt; 0) {</a:t>
            </a:r>
          </a:p>
          <a:p>
            <a:r>
              <a:rPr lang="en-US" sz="1600" dirty="0">
                <a:solidFill>
                  <a:srgbClr val="000000"/>
                </a:solidFill>
                <a:latin typeface="Menlo" panose="020B0609030804020204" pitchFamily="49" charset="0"/>
              </a:rPr>
              <a:t>        </a:t>
            </a:r>
            <a:r>
              <a:rPr lang="en-US" sz="1600" dirty="0" err="1">
                <a:solidFill>
                  <a:srgbClr val="000000"/>
                </a:solidFill>
                <a:effectLst/>
                <a:latin typeface="Menlo" panose="020B0609030804020204" pitchFamily="49" charset="0"/>
              </a:rPr>
              <a:t>fprintf</a:t>
            </a:r>
            <a:r>
              <a:rPr lang="en-US" sz="1600" dirty="0">
                <a:solidFill>
                  <a:srgbClr val="000000"/>
                </a:solidFill>
                <a:effectLst/>
                <a:latin typeface="Menlo" panose="020B0609030804020204" pitchFamily="49" charset="0"/>
              </a:rPr>
              <a:t>(stderr, "bytes: %u\n", </a:t>
            </a:r>
            <a:r>
              <a:rPr lang="en-US" sz="1600" dirty="0" err="1">
                <a:solidFill>
                  <a:srgbClr val="000000"/>
                </a:solidFill>
                <a:effectLst/>
                <a:latin typeface="Menlo" panose="020B0609030804020204" pitchFamily="49" charset="0"/>
              </a:rPr>
              <a:t>cnt</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t>
            </a:r>
          </a:p>
          <a:p>
            <a:r>
              <a:rPr lang="en-US" sz="1600" dirty="0">
                <a:solidFill>
                  <a:srgbClr val="000000"/>
                </a:solidFill>
                <a:latin typeface="Menlo" panose="020B0609030804020204" pitchFamily="49" charset="0"/>
              </a:rPr>
              <a:t>        </a:t>
            </a:r>
            <a:r>
              <a:rPr lang="en-US" sz="1600" dirty="0">
                <a:solidFill>
                  <a:srgbClr val="000000"/>
                </a:solidFill>
                <a:effectLst/>
                <a:latin typeface="Menlo" panose="020B0609030804020204" pitchFamily="49" charset="0"/>
              </a:rPr>
              <a:t>if (</a:t>
            </a:r>
            <a:r>
              <a:rPr lang="en-US" sz="1600" dirty="0" err="1">
                <a:solidFill>
                  <a:srgbClr val="000000"/>
                </a:solidFill>
                <a:effectLst/>
                <a:latin typeface="Menlo" panose="020B0609030804020204" pitchFamily="49" charset="0"/>
              </a:rPr>
              <a:t>fwrite</a:t>
            </a:r>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buf</a:t>
            </a:r>
            <a:r>
              <a:rPr lang="en-US" sz="1600" dirty="0">
                <a:solidFill>
                  <a:srgbClr val="000000"/>
                </a:solidFill>
                <a:effectLst/>
                <a:latin typeface="Menlo" panose="020B0609030804020204" pitchFamily="49" charset="0"/>
              </a:rPr>
              <a:t>, </a:t>
            </a:r>
            <a:r>
              <a:rPr lang="en-US" sz="1600" dirty="0">
                <a:solidFill>
                  <a:schemeClr val="accent1"/>
                </a:solidFill>
                <a:effectLst/>
                <a:latin typeface="Menlo" panose="020B0609030804020204" pitchFamily="49" charset="0"/>
              </a:rPr>
              <a:t>1</a:t>
            </a:r>
            <a:r>
              <a:rPr lang="en-US" sz="1600" dirty="0">
                <a:solidFill>
                  <a:srgbClr val="000000"/>
                </a:solidFill>
                <a:effectLst/>
                <a:latin typeface="Menlo" panose="020B0609030804020204" pitchFamily="49" charset="0"/>
              </a:rPr>
              <a:t>, </a:t>
            </a:r>
            <a:r>
              <a:rPr lang="en-US" sz="1600" dirty="0" err="1">
                <a:solidFill>
                  <a:srgbClr val="FF0000"/>
                </a:solidFill>
                <a:effectLst/>
                <a:latin typeface="Menlo" panose="020B0609030804020204" pitchFamily="49" charset="0"/>
              </a:rPr>
              <a:t>cnt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outfp</a:t>
            </a:r>
            <a:r>
              <a:rPr lang="en-US" sz="1600" dirty="0">
                <a:solidFill>
                  <a:srgbClr val="000000"/>
                </a:solidFill>
                <a:effectLst/>
                <a:latin typeface="Menlo" panose="020B0609030804020204" pitchFamily="49" charset="0"/>
              </a:rPr>
              <a:t>) != </a:t>
            </a:r>
            <a:r>
              <a:rPr lang="en-US" sz="1600" dirty="0" err="1">
                <a:solidFill>
                  <a:srgbClr val="FF0000"/>
                </a:solidFill>
                <a:effectLst/>
                <a:latin typeface="Menlo" panose="020B0609030804020204" pitchFamily="49" charset="0"/>
              </a:rPr>
              <a:t>cnt</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return -1;</a:t>
            </a:r>
          </a:p>
          <a:p>
            <a:r>
              <a:rPr lang="en-US" sz="1600" dirty="0">
                <a:solidFill>
                  <a:srgbClr val="000000"/>
                </a:solidFill>
                <a:effectLst/>
                <a:latin typeface="Menlo" panose="020B0609030804020204" pitchFamily="49" charset="0"/>
              </a:rPr>
              <a:t>    }</a:t>
            </a:r>
          </a:p>
          <a:p>
            <a:r>
              <a:rPr lang="en-US" sz="1600" dirty="0">
                <a:solidFill>
                  <a:srgbClr val="000000"/>
                </a:solidFill>
                <a:effectLst/>
                <a:latin typeface="Menlo" panose="020B0609030804020204" pitchFamily="49" charset="0"/>
              </a:rPr>
              <a:t>    return 0;</a:t>
            </a:r>
          </a:p>
          <a:p>
            <a:r>
              <a:rPr lang="en-US" sz="1600" dirty="0">
                <a:solidFill>
                  <a:srgbClr val="000000"/>
                </a:solidFill>
                <a:effectLst/>
                <a:latin typeface="Menlo" panose="020B0609030804020204" pitchFamily="49" charset="0"/>
              </a:rPr>
              <a:t>}</a:t>
            </a:r>
          </a:p>
        </p:txBody>
      </p:sp>
      <p:sp>
        <p:nvSpPr>
          <p:cNvPr id="6" name="TextBox 5">
            <a:extLst>
              <a:ext uri="{FF2B5EF4-FFF2-40B4-BE49-F238E27FC236}">
                <a16:creationId xmlns:a16="http://schemas.microsoft.com/office/drawing/2014/main" id="{4F61E040-F2CE-794F-B24F-6E3ED9F48B04}"/>
              </a:ext>
            </a:extLst>
          </p:cNvPr>
          <p:cNvSpPr txBox="1"/>
          <p:nvPr/>
        </p:nvSpPr>
        <p:spPr>
          <a:xfrm>
            <a:off x="11927763" y="6488668"/>
            <a:ext cx="300082" cy="369332"/>
          </a:xfrm>
          <a:prstGeom prst="rect">
            <a:avLst/>
          </a:prstGeom>
          <a:noFill/>
        </p:spPr>
        <p:txBody>
          <a:bodyPr wrap="none" rtlCol="0">
            <a:spAutoFit/>
          </a:bodyPr>
          <a:lstStyle/>
          <a:p>
            <a:r>
              <a:rPr lang="en-US" dirty="0">
                <a:solidFill>
                  <a:srgbClr val="FF0000"/>
                </a:solidFill>
              </a:rPr>
              <a:t>x</a:t>
            </a:r>
          </a:p>
        </p:txBody>
      </p:sp>
      <p:grpSp>
        <p:nvGrpSpPr>
          <p:cNvPr id="21" name="Group 20">
            <a:extLst>
              <a:ext uri="{FF2B5EF4-FFF2-40B4-BE49-F238E27FC236}">
                <a16:creationId xmlns:a16="http://schemas.microsoft.com/office/drawing/2014/main" id="{8873CEFD-83B3-B245-8E5E-E71447EB4C7B}"/>
              </a:ext>
            </a:extLst>
          </p:cNvPr>
          <p:cNvGrpSpPr/>
          <p:nvPr/>
        </p:nvGrpSpPr>
        <p:grpSpPr>
          <a:xfrm>
            <a:off x="254525" y="581269"/>
            <a:ext cx="5841475" cy="1049568"/>
            <a:chOff x="7925340" y="323549"/>
            <a:chExt cx="5841475" cy="1049568"/>
          </a:xfrm>
        </p:grpSpPr>
        <p:sp>
          <p:nvSpPr>
            <p:cNvPr id="7" name="TextBox 6">
              <a:extLst>
                <a:ext uri="{FF2B5EF4-FFF2-40B4-BE49-F238E27FC236}">
                  <a16:creationId xmlns:a16="http://schemas.microsoft.com/office/drawing/2014/main" id="{00BEBF4A-F2F1-AB4F-B86C-6F358D5F4602}"/>
                </a:ext>
              </a:extLst>
            </p:cNvPr>
            <p:cNvSpPr txBox="1"/>
            <p:nvPr/>
          </p:nvSpPr>
          <p:spPr>
            <a:xfrm>
              <a:off x="7925340" y="323549"/>
              <a:ext cx="5037732" cy="923330"/>
            </a:xfrm>
            <a:prstGeom prst="rect">
              <a:avLst/>
            </a:prstGeom>
            <a:solidFill>
              <a:schemeClr val="accent4">
                <a:lumMod val="20000"/>
                <a:lumOff val="80000"/>
              </a:schemeClr>
            </a:solidFill>
            <a:ln w="28575">
              <a:solidFill>
                <a:schemeClr val="accent1"/>
              </a:solidFill>
            </a:ln>
          </p:spPr>
          <p:txBody>
            <a:bodyPr wrap="square" rtlCol="0">
              <a:spAutoFit/>
            </a:bodyPr>
            <a:lstStyle/>
            <a:p>
              <a:r>
                <a:rPr lang="en-US" dirty="0">
                  <a:solidFill>
                    <a:srgbClr val="0070C0"/>
                  </a:solidFill>
                </a:rPr>
                <a:t>element size of 1 with a char buffer is byte I/O</a:t>
              </a:r>
            </a:p>
            <a:p>
              <a:r>
                <a:rPr lang="en-US" dirty="0">
                  <a:solidFill>
                    <a:srgbClr val="0070C0"/>
                  </a:solidFill>
                </a:rPr>
                <a:t>Capture bytes read so you know how many bytes to write</a:t>
              </a:r>
            </a:p>
          </p:txBody>
        </p:sp>
        <p:cxnSp>
          <p:nvCxnSpPr>
            <p:cNvPr id="8" name="Straight Arrow Connector 7">
              <a:extLst>
                <a:ext uri="{FF2B5EF4-FFF2-40B4-BE49-F238E27FC236}">
                  <a16:creationId xmlns:a16="http://schemas.microsoft.com/office/drawing/2014/main" id="{AA122867-5B8A-9042-9DFD-95975A5E56E7}"/>
                </a:ext>
              </a:extLst>
            </p:cNvPr>
            <p:cNvCxnSpPr>
              <a:cxnSpLocks/>
            </p:cNvCxnSpPr>
            <p:nvPr/>
          </p:nvCxnSpPr>
          <p:spPr>
            <a:xfrm>
              <a:off x="12963072" y="773500"/>
              <a:ext cx="803743" cy="599617"/>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11" name="Group 63">
            <a:extLst>
              <a:ext uri="{FF2B5EF4-FFF2-40B4-BE49-F238E27FC236}">
                <a16:creationId xmlns:a16="http://schemas.microsoft.com/office/drawing/2014/main" id="{5E8005E7-901D-0247-9633-25D30841F00E}"/>
              </a:ext>
            </a:extLst>
          </p:cNvPr>
          <p:cNvGraphicFramePr>
            <a:graphicFrameLocks noGrp="1"/>
          </p:cNvGraphicFramePr>
          <p:nvPr/>
        </p:nvGraphicFramePr>
        <p:xfrm>
          <a:off x="1406799" y="3200535"/>
          <a:ext cx="2915920" cy="396240"/>
        </p:xfrm>
        <a:graphic>
          <a:graphicData uri="http://schemas.openxmlformats.org/drawingml/2006/table">
            <a:tbl>
              <a:tblPr/>
              <a:tblGrid>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08280">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gridCol w="208280">
                  <a:extLst>
                    <a:ext uri="{9D8B030D-6E8A-4147-A177-3AD203B41FA5}">
                      <a16:colId xmlns:a16="http://schemas.microsoft.com/office/drawing/2014/main" val="735071310"/>
                    </a:ext>
                  </a:extLst>
                </a:gridCol>
                <a:gridCol w="208280">
                  <a:extLst>
                    <a:ext uri="{9D8B030D-6E8A-4147-A177-3AD203B41FA5}">
                      <a16:colId xmlns:a16="http://schemas.microsoft.com/office/drawing/2014/main" val="3567322394"/>
                    </a:ext>
                  </a:extLst>
                </a:gridCol>
                <a:gridCol w="208280">
                  <a:extLst>
                    <a:ext uri="{9D8B030D-6E8A-4147-A177-3AD203B41FA5}">
                      <a16:colId xmlns:a16="http://schemas.microsoft.com/office/drawing/2014/main" val="3669248765"/>
                    </a:ext>
                  </a:extLst>
                </a:gridCol>
              </a:tblGrid>
              <a:tr h="266038">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3" name="Left Brace 12">
            <a:extLst>
              <a:ext uri="{FF2B5EF4-FFF2-40B4-BE49-F238E27FC236}">
                <a16:creationId xmlns:a16="http://schemas.microsoft.com/office/drawing/2014/main" id="{CF7C8431-B1E8-7949-8DA1-B95E9621B7DA}"/>
              </a:ext>
            </a:extLst>
          </p:cNvPr>
          <p:cNvSpPr/>
          <p:nvPr/>
        </p:nvSpPr>
        <p:spPr>
          <a:xfrm rot="5400000">
            <a:off x="2233605" y="1931818"/>
            <a:ext cx="419101" cy="2072713"/>
          </a:xfrm>
          <a:prstGeom prst="lef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3F575343-A8D6-734B-9D77-6FB4E402A42F}"/>
              </a:ext>
            </a:extLst>
          </p:cNvPr>
          <p:cNvSpPr txBox="1"/>
          <p:nvPr/>
        </p:nvSpPr>
        <p:spPr>
          <a:xfrm>
            <a:off x="217820" y="1630837"/>
            <a:ext cx="4941000" cy="3139321"/>
          </a:xfrm>
          <a:prstGeom prst="rect">
            <a:avLst/>
          </a:prstGeom>
          <a:noFill/>
        </p:spPr>
        <p:txBody>
          <a:bodyPr wrap="square" rtlCol="0">
            <a:spAutoFit/>
          </a:bodyPr>
          <a:lstStyle/>
          <a:p>
            <a:r>
              <a:rPr lang="en-US" dirty="0">
                <a:solidFill>
                  <a:schemeClr val="tx1">
                    <a:lumMod val="50000"/>
                  </a:schemeClr>
                </a:solidFill>
              </a:rPr>
              <a:t>unless the </a:t>
            </a:r>
            <a:r>
              <a:rPr lang="en-US" dirty="0">
                <a:solidFill>
                  <a:srgbClr val="FF0000"/>
                </a:solidFill>
              </a:rPr>
              <a:t>input file length is an exact multiple of BUFSIZ</a:t>
            </a:r>
            <a:r>
              <a:rPr lang="en-US" dirty="0">
                <a:solidFill>
                  <a:schemeClr val="tx1">
                    <a:lumMod val="50000"/>
                  </a:schemeClr>
                </a:solidFill>
              </a:rPr>
              <a:t>, </a:t>
            </a:r>
            <a:r>
              <a:rPr lang="en-US" dirty="0">
                <a:solidFill>
                  <a:srgbClr val="7030A0"/>
                </a:solidFill>
              </a:rPr>
              <a:t>last </a:t>
            </a:r>
            <a:r>
              <a:rPr lang="en-US" dirty="0" err="1">
                <a:solidFill>
                  <a:srgbClr val="7030A0"/>
                </a:solidFill>
              </a:rPr>
              <a:t>fread</a:t>
            </a:r>
            <a:r>
              <a:rPr lang="en-US" dirty="0">
                <a:solidFill>
                  <a:srgbClr val="7030A0"/>
                </a:solidFill>
              </a:rPr>
              <a:t>() will always read less than BUFSIZ </a:t>
            </a:r>
            <a:r>
              <a:rPr lang="en-US" dirty="0">
                <a:solidFill>
                  <a:schemeClr val="tx1">
                    <a:lumMod val="50000"/>
                  </a:schemeClr>
                </a:solidFill>
              </a:rPr>
              <a:t>which is why you write </a:t>
            </a:r>
            <a:r>
              <a:rPr lang="en-US" dirty="0" err="1">
                <a:solidFill>
                  <a:schemeClr val="tx1">
                    <a:lumMod val="50000"/>
                  </a:schemeClr>
                </a:solidFill>
              </a:rPr>
              <a:t>cnt</a:t>
            </a:r>
            <a:endParaRPr lang="en-US" dirty="0"/>
          </a:p>
          <a:p>
            <a:r>
              <a:rPr lang="en-US" dirty="0">
                <a:solidFill>
                  <a:schemeClr val="tx1">
                    <a:lumMod val="50000"/>
                  </a:schemeClr>
                </a:solidFill>
              </a:rPr>
              <a:t>	                </a:t>
            </a:r>
            <a:r>
              <a:rPr lang="en-US" dirty="0" err="1">
                <a:solidFill>
                  <a:schemeClr val="tx1">
                    <a:lumMod val="50000"/>
                  </a:schemeClr>
                </a:solidFill>
              </a:rPr>
              <a:t>cnt</a:t>
            </a:r>
            <a:endParaRPr lang="en-US" dirty="0">
              <a:solidFill>
                <a:schemeClr val="tx1">
                  <a:lumMod val="50000"/>
                </a:schemeClr>
              </a:solidFill>
            </a:endParaRPr>
          </a:p>
          <a:p>
            <a:endParaRPr lang="en-US" dirty="0"/>
          </a:p>
          <a:p>
            <a:endParaRPr lang="en-US" dirty="0"/>
          </a:p>
          <a:p>
            <a:r>
              <a:rPr lang="en-US" dirty="0">
                <a:solidFill>
                  <a:schemeClr val="tx1">
                    <a:lumMod val="50000"/>
                  </a:schemeClr>
                </a:solidFill>
              </a:rPr>
              <a:t>              </a:t>
            </a:r>
          </a:p>
          <a:p>
            <a:r>
              <a:rPr lang="en-US" dirty="0">
                <a:solidFill>
                  <a:schemeClr val="tx1">
                    <a:lumMod val="50000"/>
                  </a:schemeClr>
                </a:solidFill>
              </a:rPr>
              <a:t>                         </a:t>
            </a:r>
          </a:p>
          <a:p>
            <a:endParaRPr lang="en-US" dirty="0">
              <a:solidFill>
                <a:schemeClr val="tx1">
                  <a:lumMod val="50000"/>
                </a:schemeClr>
              </a:solidFill>
            </a:endParaRPr>
          </a:p>
          <a:p>
            <a:r>
              <a:rPr lang="en-US" dirty="0">
                <a:solidFill>
                  <a:schemeClr val="tx1">
                    <a:lumMod val="50000"/>
                  </a:schemeClr>
                </a:solidFill>
              </a:rPr>
              <a:t>                                 BUFSZ</a:t>
            </a:r>
          </a:p>
          <a:p>
            <a:r>
              <a:rPr lang="en-US" dirty="0">
                <a:solidFill>
                  <a:schemeClr val="tx1">
                    <a:lumMod val="50000"/>
                  </a:schemeClr>
                </a:solidFill>
              </a:rPr>
              <a:t>Jargon: the last record is often called the "runt"</a:t>
            </a:r>
          </a:p>
        </p:txBody>
      </p:sp>
      <p:sp>
        <p:nvSpPr>
          <p:cNvPr id="16" name="Left Brace 15">
            <a:extLst>
              <a:ext uri="{FF2B5EF4-FFF2-40B4-BE49-F238E27FC236}">
                <a16:creationId xmlns:a16="http://schemas.microsoft.com/office/drawing/2014/main" id="{8BC3D2D5-A8CD-144B-803A-D18C9D98AD41}"/>
              </a:ext>
            </a:extLst>
          </p:cNvPr>
          <p:cNvSpPr/>
          <p:nvPr/>
        </p:nvSpPr>
        <p:spPr>
          <a:xfrm rot="5400000" flipH="1">
            <a:off x="2573700" y="2409479"/>
            <a:ext cx="531330" cy="2894045"/>
          </a:xfrm>
          <a:prstGeom prst="lef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B60BE77C-7A3F-D03D-EFB3-D594C5A026C2}"/>
              </a:ext>
            </a:extLst>
          </p:cNvPr>
          <p:cNvSpPr>
            <a:spLocks noGrp="1"/>
          </p:cNvSpPr>
          <p:nvPr>
            <p:ph sz="quarter" idx="17"/>
          </p:nvPr>
        </p:nvSpPr>
        <p:spPr>
          <a:xfrm>
            <a:off x="33053" y="4792967"/>
            <a:ext cx="6489087" cy="1728028"/>
          </a:xfrm>
          <a:solidFill>
            <a:schemeClr val="accent4">
              <a:lumMod val="20000"/>
              <a:lumOff val="80000"/>
            </a:schemeClr>
          </a:solidFill>
          <a:ln>
            <a:solidFill>
              <a:schemeClr val="accent1"/>
            </a:solidFill>
          </a:ln>
        </p:spPr>
        <p:txBody>
          <a:bodyPr/>
          <a:lstStyle/>
          <a:p>
            <a:pPr marL="0" lvl="1" indent="0">
              <a:buNone/>
            </a:pPr>
            <a:r>
              <a:rPr lang="en-US" sz="1400" b="1" dirty="0" err="1">
                <a:latin typeface="Courier New" panose="02070309020205020404" pitchFamily="49" charset="0"/>
                <a:cs typeface="Courier New" panose="02070309020205020404" pitchFamily="49" charset="0"/>
              </a:rPr>
              <a:t>size_t</a:t>
            </a:r>
            <a:r>
              <a:rPr lang="en-US" sz="1400" b="1" dirty="0">
                <a:latin typeface="Courier New" panose="02070309020205020404" pitchFamily="49" charset="0"/>
                <a:cs typeface="Courier New" panose="02070309020205020404" pitchFamily="49" charset="0"/>
              </a:rPr>
              <a:t> </a:t>
            </a:r>
          </a:p>
          <a:p>
            <a:pPr marL="0" lvl="1" indent="0">
              <a:buNone/>
            </a:pPr>
            <a:r>
              <a:rPr lang="en-US" sz="1400" b="1" dirty="0" err="1">
                <a:solidFill>
                  <a:schemeClr val="accent1"/>
                </a:solidFill>
                <a:latin typeface="Courier New" panose="02070309020205020404" pitchFamily="49" charset="0"/>
                <a:cs typeface="Courier New" panose="02070309020205020404" pitchFamily="49" charset="0"/>
              </a:rPr>
              <a:t>fread</a:t>
            </a:r>
            <a:r>
              <a:rPr lang="en-US" sz="1400" b="1" dirty="0">
                <a:latin typeface="Courier New" panose="02070309020205020404" pitchFamily="49" charset="0"/>
                <a:cs typeface="Courier New" panose="02070309020205020404" pitchFamily="49" charset="0"/>
              </a:rPr>
              <a:t>(void *</a:t>
            </a:r>
            <a:r>
              <a:rPr lang="en-US" sz="1400" b="1" dirty="0" err="1">
                <a:latin typeface="Courier New" panose="02070309020205020404" pitchFamily="49" charset="0"/>
                <a:cs typeface="Courier New" panose="02070309020205020404" pitchFamily="49" charset="0"/>
              </a:rPr>
              <a:t>ptr</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size_t</a:t>
            </a:r>
            <a:r>
              <a:rPr lang="en-US" sz="1400" b="1" dirty="0">
                <a:latin typeface="Courier New" panose="02070309020205020404" pitchFamily="49" charset="0"/>
                <a:cs typeface="Courier New" panose="02070309020205020404" pitchFamily="49" charset="0"/>
              </a:rPr>
              <a:t> size, </a:t>
            </a:r>
            <a:r>
              <a:rPr lang="en-US" sz="1400" b="1" dirty="0" err="1">
                <a:latin typeface="Courier New" panose="02070309020205020404" pitchFamily="49" charset="0"/>
                <a:cs typeface="Courier New" panose="02070309020205020404" pitchFamily="49" charset="0"/>
              </a:rPr>
              <a:t>size_t</a:t>
            </a:r>
            <a:r>
              <a:rPr lang="en-US" sz="1400" b="1" dirty="0">
                <a:latin typeface="Courier New" panose="02070309020205020404" pitchFamily="49" charset="0"/>
                <a:cs typeface="Courier New" panose="02070309020205020404" pitchFamily="49" charset="0"/>
              </a:rPr>
              <a:t> count, FILE *stream)</a:t>
            </a:r>
          </a:p>
          <a:p>
            <a:pPr lvl="1"/>
            <a:r>
              <a:rPr lang="en-US" sz="1400" dirty="0"/>
              <a:t>Reads an array of </a:t>
            </a:r>
            <a:r>
              <a:rPr lang="en-US" sz="1400" b="1" i="1" dirty="0">
                <a:solidFill>
                  <a:srgbClr val="0070C0"/>
                </a:solidFill>
              </a:rPr>
              <a:t>count elements </a:t>
            </a:r>
            <a:r>
              <a:rPr lang="en-US" sz="1400" dirty="0"/>
              <a:t>of </a:t>
            </a:r>
            <a:r>
              <a:rPr lang="en-US" sz="1400" b="1" i="1" dirty="0">
                <a:solidFill>
                  <a:srgbClr val="0070C0"/>
                </a:solidFill>
              </a:rPr>
              <a:t>size</a:t>
            </a:r>
            <a:r>
              <a:rPr lang="en-US" sz="1400" dirty="0"/>
              <a:t> bytes from </a:t>
            </a:r>
            <a:r>
              <a:rPr lang="en-US" sz="1400" i="1" dirty="0"/>
              <a:t>stream</a:t>
            </a:r>
            <a:r>
              <a:rPr lang="en-US" sz="1400" dirty="0"/>
              <a:t> </a:t>
            </a:r>
          </a:p>
          <a:p>
            <a:pPr marL="0" lvl="1" indent="0">
              <a:buNone/>
            </a:pPr>
            <a:r>
              <a:rPr lang="en-US" sz="1400" b="1" dirty="0" err="1">
                <a:latin typeface="Courier New" panose="02070309020205020404" pitchFamily="49" charset="0"/>
                <a:cs typeface="Courier New" panose="02070309020205020404" pitchFamily="49" charset="0"/>
              </a:rPr>
              <a:t>size_t</a:t>
            </a:r>
            <a:r>
              <a:rPr lang="en-US" sz="1400" b="1" dirty="0">
                <a:latin typeface="Courier New" panose="02070309020205020404" pitchFamily="49" charset="0"/>
                <a:cs typeface="Courier New" panose="02070309020205020404" pitchFamily="49" charset="0"/>
              </a:rPr>
              <a:t> </a:t>
            </a:r>
          </a:p>
          <a:p>
            <a:pPr marL="0" lvl="1" indent="0">
              <a:buNone/>
            </a:pPr>
            <a:r>
              <a:rPr lang="en-US" sz="1400" b="1" dirty="0" err="1">
                <a:solidFill>
                  <a:schemeClr val="accent1"/>
                </a:solidFill>
                <a:latin typeface="Courier New" panose="02070309020205020404" pitchFamily="49" charset="0"/>
                <a:cs typeface="Courier New" panose="02070309020205020404" pitchFamily="49" charset="0"/>
              </a:rPr>
              <a:t>fwrite</a:t>
            </a:r>
            <a:r>
              <a:rPr lang="en-US" sz="1400" b="1" dirty="0">
                <a:latin typeface="Courier New" panose="02070309020205020404" pitchFamily="49" charset="0"/>
                <a:cs typeface="Courier New" panose="02070309020205020404" pitchFamily="49" charset="0"/>
              </a:rPr>
              <a:t>(void *</a:t>
            </a:r>
            <a:r>
              <a:rPr lang="en-US" sz="1400" b="1" dirty="0" err="1">
                <a:latin typeface="Courier New" panose="02070309020205020404" pitchFamily="49" charset="0"/>
                <a:cs typeface="Courier New" panose="02070309020205020404" pitchFamily="49" charset="0"/>
              </a:rPr>
              <a:t>ptr</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size_t</a:t>
            </a:r>
            <a:r>
              <a:rPr lang="en-US" sz="1400" b="1" dirty="0">
                <a:latin typeface="Courier New" panose="02070309020205020404" pitchFamily="49" charset="0"/>
                <a:cs typeface="Courier New" panose="02070309020205020404" pitchFamily="49" charset="0"/>
              </a:rPr>
              <a:t> size, </a:t>
            </a:r>
            <a:r>
              <a:rPr lang="en-US" sz="1400" b="1" dirty="0" err="1">
                <a:latin typeface="Courier New" panose="02070309020205020404" pitchFamily="49" charset="0"/>
                <a:cs typeface="Courier New" panose="02070309020205020404" pitchFamily="49" charset="0"/>
              </a:rPr>
              <a:t>size_t</a:t>
            </a:r>
            <a:r>
              <a:rPr lang="en-US" sz="1400" b="1" dirty="0">
                <a:latin typeface="Courier New" panose="02070309020205020404" pitchFamily="49" charset="0"/>
                <a:cs typeface="Courier New" panose="02070309020205020404" pitchFamily="49" charset="0"/>
              </a:rPr>
              <a:t> count, FILE *stream</a:t>
            </a:r>
          </a:p>
          <a:p>
            <a:pPr lvl="1"/>
            <a:r>
              <a:rPr lang="en-US" sz="1400" dirty="0"/>
              <a:t>Writes an array of </a:t>
            </a:r>
            <a:r>
              <a:rPr lang="en-US" sz="1400" b="1" i="1" dirty="0">
                <a:solidFill>
                  <a:srgbClr val="0070C0"/>
                </a:solidFill>
              </a:rPr>
              <a:t>count elements </a:t>
            </a:r>
            <a:r>
              <a:rPr lang="en-US" sz="1400" dirty="0"/>
              <a:t>of </a:t>
            </a:r>
            <a:r>
              <a:rPr lang="en-US" sz="1400" b="1" i="1" dirty="0">
                <a:solidFill>
                  <a:srgbClr val="0070C0"/>
                </a:solidFill>
              </a:rPr>
              <a:t>size</a:t>
            </a:r>
            <a:r>
              <a:rPr lang="en-US" sz="1400" dirty="0"/>
              <a:t> bytes to </a:t>
            </a:r>
            <a:r>
              <a:rPr lang="en-US" sz="1400" i="1" dirty="0"/>
              <a:t>stream</a:t>
            </a:r>
            <a:r>
              <a:rPr lang="en-US" sz="1400" dirty="0"/>
              <a:t> </a:t>
            </a:r>
            <a:endParaRPr lang="en-US" sz="1400" i="1" dirty="0"/>
          </a:p>
        </p:txBody>
      </p:sp>
      <p:sp>
        <p:nvSpPr>
          <p:cNvPr id="9" name="Rounded Rectangle 8">
            <a:extLst>
              <a:ext uri="{FF2B5EF4-FFF2-40B4-BE49-F238E27FC236}">
                <a16:creationId xmlns:a16="http://schemas.microsoft.com/office/drawing/2014/main" id="{68D95A80-DCC9-0158-1B08-CA6E0CDF0F6A}"/>
              </a:ext>
            </a:extLst>
          </p:cNvPr>
          <p:cNvSpPr/>
          <p:nvPr/>
        </p:nvSpPr>
        <p:spPr bwMode="auto">
          <a:xfrm>
            <a:off x="6600854" y="3777982"/>
            <a:ext cx="5031822" cy="3015239"/>
          </a:xfrm>
          <a:prstGeom prst="roundRect">
            <a:avLst>
              <a:gd name="adj" fmla="val 1805"/>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0" rIns="91440" bIns="45720" numCol="1" rtlCol="0" anchor="t" anchorCtr="0" compatLnSpc="1">
            <a:prstTxWarp prst="textNoShape">
              <a:avLst/>
            </a:prstTxWarp>
            <a:noAutofit/>
          </a:bodyPr>
          <a:lstStyle/>
          <a:p>
            <a:r>
              <a:rPr lang="en-US" sz="1600" dirty="0">
                <a:solidFill>
                  <a:schemeClr val="accent6"/>
                </a:solidFill>
                <a:latin typeface="Consolas" panose="020B0609020204030204" pitchFamily="49" charset="0"/>
                <a:cs typeface="Consolas" panose="020B0609020204030204" pitchFamily="49" charset="0"/>
              </a:rPr>
              <a:t>% ls –l a</a:t>
            </a:r>
          </a:p>
          <a:p>
            <a:r>
              <a:rPr lang="en-US" sz="1600" dirty="0">
                <a:solidFill>
                  <a:schemeClr val="accent6"/>
                </a:solidFill>
                <a:latin typeface="Consolas" panose="020B0609020204030204" pitchFamily="49" charset="0"/>
                <a:cs typeface="Consolas" panose="020B0609020204030204" pitchFamily="49" charset="0"/>
              </a:rPr>
              <a:t>4 -</a:t>
            </a:r>
            <a:r>
              <a:rPr lang="en-US" sz="1600" dirty="0" err="1">
                <a:solidFill>
                  <a:schemeClr val="accent6"/>
                </a:solidFill>
                <a:latin typeface="Consolas" panose="020B0609020204030204" pitchFamily="49" charset="0"/>
                <a:cs typeface="Consolas" panose="020B0609020204030204" pitchFamily="49" charset="0"/>
              </a:rPr>
              <a:t>rw</a:t>
            </a:r>
            <a:r>
              <a:rPr lang="en-US" sz="1600" dirty="0">
                <a:solidFill>
                  <a:schemeClr val="accent6"/>
                </a:solidFill>
                <a:latin typeface="Consolas" panose="020B0609020204030204" pitchFamily="49" charset="0"/>
                <a:cs typeface="Consolas" panose="020B0609020204030204" pitchFamily="49" charset="0"/>
              </a:rPr>
              <a:t>-r--r-- 1 </a:t>
            </a:r>
            <a:r>
              <a:rPr lang="en-US" sz="1600" dirty="0" err="1">
                <a:solidFill>
                  <a:schemeClr val="accent6"/>
                </a:solidFill>
                <a:latin typeface="Consolas" panose="020B0609020204030204" pitchFamily="49" charset="0"/>
                <a:cs typeface="Consolas" panose="020B0609020204030204" pitchFamily="49" charset="0"/>
              </a:rPr>
              <a:t>kmuller</a:t>
            </a:r>
            <a:r>
              <a:rPr lang="en-US" sz="1600" dirty="0">
                <a:solidFill>
                  <a:schemeClr val="accent6"/>
                </a:solidFill>
                <a:latin typeface="Consolas" panose="020B0609020204030204" pitchFamily="49" charset="0"/>
                <a:cs typeface="Consolas" panose="020B0609020204030204" pitchFamily="49" charset="0"/>
              </a:rPr>
              <a:t> 1104 May 15 09:45 a</a:t>
            </a:r>
          </a:p>
          <a:p>
            <a:r>
              <a:rPr lang="en-US" sz="1600" dirty="0">
                <a:solidFill>
                  <a:schemeClr val="accent6"/>
                </a:solidFill>
                <a:latin typeface="Consolas" panose="020B0609020204030204" pitchFamily="49" charset="0"/>
                <a:cs typeface="Consolas" panose="020B0609020204030204" pitchFamily="49" charset="0"/>
              </a:rPr>
              <a:t>% ./</a:t>
            </a:r>
            <a:r>
              <a:rPr lang="en-US" sz="1600" dirty="0" err="1">
                <a:solidFill>
                  <a:schemeClr val="accent6"/>
                </a:solidFill>
                <a:latin typeface="Consolas" panose="020B0609020204030204" pitchFamily="49" charset="0"/>
                <a:cs typeface="Consolas" panose="020B0609020204030204" pitchFamily="49" charset="0"/>
              </a:rPr>
              <a:t>a.out</a:t>
            </a:r>
            <a:r>
              <a:rPr lang="en-US" sz="1600" dirty="0">
                <a:solidFill>
                  <a:schemeClr val="accent6"/>
                </a:solidFill>
                <a:latin typeface="Consolas" panose="020B0609020204030204" pitchFamily="49" charset="0"/>
                <a:cs typeface="Consolas" panose="020B0609020204030204" pitchFamily="49" charset="0"/>
              </a:rPr>
              <a:t> a b</a:t>
            </a:r>
          </a:p>
          <a:p>
            <a:r>
              <a:rPr lang="en-US" sz="1600" dirty="0">
                <a:solidFill>
                  <a:schemeClr val="accent6"/>
                </a:solidFill>
                <a:latin typeface="Consolas" panose="020B0609020204030204" pitchFamily="49" charset="0"/>
                <a:cs typeface="Consolas" panose="020B0609020204030204" pitchFamily="49" charset="0"/>
              </a:rPr>
              <a:t>bytes: 128</a:t>
            </a:r>
          </a:p>
          <a:p>
            <a:r>
              <a:rPr lang="en-US" sz="1600" dirty="0">
                <a:solidFill>
                  <a:schemeClr val="accent6"/>
                </a:solidFill>
                <a:latin typeface="Consolas" panose="020B0609020204030204" pitchFamily="49" charset="0"/>
                <a:cs typeface="Consolas" panose="020B0609020204030204" pitchFamily="49" charset="0"/>
              </a:rPr>
              <a:t>bytes: 128</a:t>
            </a:r>
          </a:p>
          <a:p>
            <a:r>
              <a:rPr lang="en-US" sz="1600" dirty="0">
                <a:solidFill>
                  <a:schemeClr val="accent6"/>
                </a:solidFill>
                <a:latin typeface="Consolas" panose="020B0609020204030204" pitchFamily="49" charset="0"/>
                <a:cs typeface="Consolas" panose="020B0609020204030204" pitchFamily="49" charset="0"/>
              </a:rPr>
              <a:t>bytes: 128</a:t>
            </a:r>
          </a:p>
          <a:p>
            <a:r>
              <a:rPr lang="en-US" sz="1600" dirty="0">
                <a:solidFill>
                  <a:schemeClr val="accent6"/>
                </a:solidFill>
                <a:latin typeface="Consolas" panose="020B0609020204030204" pitchFamily="49" charset="0"/>
                <a:cs typeface="Consolas" panose="020B0609020204030204" pitchFamily="49" charset="0"/>
              </a:rPr>
              <a:t>bytes: 128</a:t>
            </a:r>
          </a:p>
          <a:p>
            <a:r>
              <a:rPr lang="en-US" sz="1600" dirty="0">
                <a:solidFill>
                  <a:schemeClr val="accent6"/>
                </a:solidFill>
                <a:latin typeface="Consolas" panose="020B0609020204030204" pitchFamily="49" charset="0"/>
                <a:cs typeface="Consolas" panose="020B0609020204030204" pitchFamily="49" charset="0"/>
              </a:rPr>
              <a:t>bytes: 128</a:t>
            </a:r>
          </a:p>
          <a:p>
            <a:r>
              <a:rPr lang="en-US" sz="1600" dirty="0">
                <a:solidFill>
                  <a:schemeClr val="accent6"/>
                </a:solidFill>
                <a:latin typeface="Consolas" panose="020B0609020204030204" pitchFamily="49" charset="0"/>
                <a:cs typeface="Consolas" panose="020B0609020204030204" pitchFamily="49" charset="0"/>
              </a:rPr>
              <a:t>bytes: 128</a:t>
            </a:r>
          </a:p>
          <a:p>
            <a:r>
              <a:rPr lang="en-US" sz="1600" dirty="0">
                <a:solidFill>
                  <a:schemeClr val="accent6"/>
                </a:solidFill>
                <a:latin typeface="Consolas" panose="020B0609020204030204" pitchFamily="49" charset="0"/>
                <a:cs typeface="Consolas" panose="020B0609020204030204" pitchFamily="49" charset="0"/>
              </a:rPr>
              <a:t>bytes: 128</a:t>
            </a:r>
          </a:p>
          <a:p>
            <a:r>
              <a:rPr lang="en-US" sz="1600" dirty="0">
                <a:solidFill>
                  <a:schemeClr val="accent6"/>
                </a:solidFill>
                <a:latin typeface="Consolas" panose="020B0609020204030204" pitchFamily="49" charset="0"/>
                <a:cs typeface="Consolas" panose="020B0609020204030204" pitchFamily="49" charset="0"/>
              </a:rPr>
              <a:t>bytes: 128</a:t>
            </a:r>
          </a:p>
          <a:p>
            <a:r>
              <a:rPr lang="en-US" sz="1600" dirty="0">
                <a:solidFill>
                  <a:schemeClr val="accent6"/>
                </a:solidFill>
                <a:latin typeface="Consolas" panose="020B0609020204030204" pitchFamily="49" charset="0"/>
                <a:cs typeface="Consolas" panose="020B0609020204030204" pitchFamily="49" charset="0"/>
              </a:rPr>
              <a:t>bytes: 80</a:t>
            </a:r>
          </a:p>
          <a:p>
            <a:endParaRPr lang="en-US" dirty="0"/>
          </a:p>
        </p:txBody>
      </p:sp>
      <p:sp>
        <p:nvSpPr>
          <p:cNvPr id="15" name="TextBox 14">
            <a:extLst>
              <a:ext uri="{FF2B5EF4-FFF2-40B4-BE49-F238E27FC236}">
                <a16:creationId xmlns:a16="http://schemas.microsoft.com/office/drawing/2014/main" id="{E1312251-8A59-04EE-C971-D6D318DB67BC}"/>
              </a:ext>
            </a:extLst>
          </p:cNvPr>
          <p:cNvSpPr txBox="1"/>
          <p:nvPr/>
        </p:nvSpPr>
        <p:spPr>
          <a:xfrm>
            <a:off x="9040305" y="5566442"/>
            <a:ext cx="2193742" cy="369332"/>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t>128 * 8 + 80 = 1104</a:t>
            </a:r>
          </a:p>
        </p:txBody>
      </p:sp>
    </p:spTree>
    <p:extLst>
      <p:ext uri="{BB962C8B-B14F-4D97-AF65-F5344CB8AC3E}">
        <p14:creationId xmlns:p14="http://schemas.microsoft.com/office/powerpoint/2010/main" val="675719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7A367-06C8-7446-B585-CA25A26BFBBD}"/>
              </a:ext>
            </a:extLst>
          </p:cNvPr>
          <p:cNvSpPr>
            <a:spLocks noGrp="1"/>
          </p:cNvSpPr>
          <p:nvPr>
            <p:ph type="title"/>
          </p:nvPr>
        </p:nvSpPr>
        <p:spPr>
          <a:xfrm>
            <a:off x="144422" y="0"/>
            <a:ext cx="10515600" cy="523188"/>
          </a:xfrm>
        </p:spPr>
        <p:txBody>
          <a:bodyPr/>
          <a:lstStyle/>
          <a:p>
            <a:r>
              <a:rPr lang="en-US" dirty="0"/>
              <a:t>Defining </a:t>
            </a:r>
            <a:r>
              <a:rPr lang="en-US" u="sng" dirty="0">
                <a:solidFill>
                  <a:srgbClr val="FF0000"/>
                </a:solidFill>
              </a:rPr>
              <a:t>Static</a:t>
            </a:r>
            <a:r>
              <a:rPr lang="en-US" dirty="0">
                <a:solidFill>
                  <a:srgbClr val="FF0000"/>
                </a:solidFill>
              </a:rPr>
              <a:t> Array Variables</a:t>
            </a:r>
            <a:endParaRPr lang="en-US" dirty="0"/>
          </a:p>
        </p:txBody>
      </p:sp>
      <p:sp>
        <p:nvSpPr>
          <p:cNvPr id="3" name="Content Placeholder 2">
            <a:extLst>
              <a:ext uri="{FF2B5EF4-FFF2-40B4-BE49-F238E27FC236}">
                <a16:creationId xmlns:a16="http://schemas.microsoft.com/office/drawing/2014/main" id="{84104A45-A412-C94C-A87A-1B8A946588E3}"/>
              </a:ext>
            </a:extLst>
          </p:cNvPr>
          <p:cNvSpPr>
            <a:spLocks noGrp="1"/>
          </p:cNvSpPr>
          <p:nvPr>
            <p:ph sz="quarter" idx="16"/>
          </p:nvPr>
        </p:nvSpPr>
        <p:spPr>
          <a:xfrm>
            <a:off x="2193468" y="4335796"/>
            <a:ext cx="7805061" cy="2411035"/>
          </a:xfrm>
          <a:solidFill>
            <a:schemeClr val="accent4">
              <a:lumMod val="20000"/>
              <a:lumOff val="80000"/>
            </a:schemeClr>
          </a:solidFill>
          <a:ln>
            <a:solidFill>
              <a:srgbClr val="0070C0"/>
            </a:solidFill>
          </a:ln>
        </p:spPr>
        <p:txBody>
          <a:bodyPr/>
          <a:lstStyle/>
          <a:p>
            <a:pPr marL="0" indent="0">
              <a:buNone/>
            </a:pPr>
            <a:r>
              <a:rPr lang="en-US" sz="2000" b="1" dirty="0">
                <a:solidFill>
                  <a:srgbClr val="7030A0"/>
                </a:solidFill>
                <a:latin typeface="Consolas" panose="020B0609020204030204" pitchFamily="49" charset="0"/>
                <a:cs typeface="Consolas" panose="020B0609020204030204" pitchFamily="49" charset="0"/>
              </a:rPr>
              <a:t>.space </a:t>
            </a:r>
            <a:r>
              <a:rPr lang="en-US" sz="2000" b="1" dirty="0">
                <a:solidFill>
                  <a:srgbClr val="F3753F"/>
                </a:solidFill>
                <a:latin typeface="Consolas" panose="020B0609020204030204" pitchFamily="49" charset="0"/>
                <a:cs typeface="Consolas" panose="020B0609020204030204" pitchFamily="49" charset="0"/>
              </a:rPr>
              <a:t>size</a:t>
            </a:r>
            <a:r>
              <a:rPr lang="en-US" sz="2000" b="1" dirty="0">
                <a:latin typeface="Consolas" panose="020B0609020204030204" pitchFamily="49" charset="0"/>
                <a:cs typeface="Consolas" panose="020B0609020204030204" pitchFamily="49" charset="0"/>
              </a:rPr>
              <a:t>, </a:t>
            </a:r>
            <a:r>
              <a:rPr lang="en-US" sz="2000" b="1" dirty="0">
                <a:solidFill>
                  <a:schemeClr val="accent5"/>
                </a:solidFill>
                <a:latin typeface="Consolas" panose="020B0609020204030204" pitchFamily="49" charset="0"/>
                <a:cs typeface="Consolas" panose="020B0609020204030204" pitchFamily="49" charset="0"/>
              </a:rPr>
              <a:t>fill</a:t>
            </a:r>
            <a:r>
              <a:rPr lang="en-US" sz="2000" b="1" dirty="0">
                <a:latin typeface="Consolas" panose="020B0609020204030204" pitchFamily="49" charset="0"/>
                <a:cs typeface="Consolas" panose="020B0609020204030204" pitchFamily="49" charset="0"/>
              </a:rPr>
              <a:t> </a:t>
            </a:r>
          </a:p>
          <a:p>
            <a:r>
              <a:rPr lang="en-US" sz="2000" dirty="0"/>
              <a:t>Allocates </a:t>
            </a:r>
            <a:r>
              <a:rPr lang="en-US" sz="2000" b="1" dirty="0">
                <a:solidFill>
                  <a:srgbClr val="F37440"/>
                </a:solidFill>
                <a:latin typeface="Consolas" panose="020B0609020204030204" pitchFamily="49" charset="0"/>
                <a:cs typeface="Consolas" panose="020B0609020204030204" pitchFamily="49" charset="0"/>
              </a:rPr>
              <a:t>size</a:t>
            </a:r>
            <a:r>
              <a:rPr lang="en-US" sz="2000" dirty="0"/>
              <a:t> bytes, each of which contain the value </a:t>
            </a:r>
            <a:r>
              <a:rPr lang="en-US" sz="2000" b="1" dirty="0">
                <a:solidFill>
                  <a:schemeClr val="accent3"/>
                </a:solidFill>
                <a:latin typeface="Consolas" panose="020B0609020204030204" pitchFamily="49" charset="0"/>
                <a:cs typeface="Consolas" panose="020B0609020204030204" pitchFamily="49" charset="0"/>
              </a:rPr>
              <a:t>fill</a:t>
            </a:r>
          </a:p>
          <a:p>
            <a:r>
              <a:rPr lang="en-US" sz="2000" dirty="0"/>
              <a:t>Both </a:t>
            </a:r>
            <a:r>
              <a:rPr lang="en-US" sz="2000" b="1" dirty="0">
                <a:solidFill>
                  <a:srgbClr val="F3753F"/>
                </a:solidFill>
                <a:latin typeface="Consolas" panose="020B0609020204030204" pitchFamily="49" charset="0"/>
                <a:cs typeface="Consolas" panose="020B0609020204030204" pitchFamily="49" charset="0"/>
              </a:rPr>
              <a:t>size</a:t>
            </a:r>
            <a:r>
              <a:rPr lang="en-US" sz="2000" dirty="0"/>
              <a:t> and </a:t>
            </a:r>
            <a:r>
              <a:rPr lang="en-US" sz="2000" b="1" dirty="0">
                <a:solidFill>
                  <a:schemeClr val="accent3"/>
                </a:solidFill>
                <a:latin typeface="Consolas" panose="020B0609020204030204" pitchFamily="49" charset="0"/>
                <a:cs typeface="Consolas" panose="020B0609020204030204" pitchFamily="49" charset="0"/>
              </a:rPr>
              <a:t>fill</a:t>
            </a:r>
            <a:r>
              <a:rPr lang="en-US" sz="2000" dirty="0"/>
              <a:t> are absolute expressions</a:t>
            </a:r>
          </a:p>
          <a:p>
            <a:r>
              <a:rPr lang="en-US" sz="2000" dirty="0"/>
              <a:t>If the comma and </a:t>
            </a:r>
            <a:r>
              <a:rPr lang="en-US" sz="2000" b="1" dirty="0">
                <a:solidFill>
                  <a:schemeClr val="accent3"/>
                </a:solidFill>
                <a:latin typeface="Consolas" panose="020B0609020204030204" pitchFamily="49" charset="0"/>
                <a:cs typeface="Consolas" panose="020B0609020204030204" pitchFamily="49" charset="0"/>
              </a:rPr>
              <a:t>fill</a:t>
            </a:r>
            <a:r>
              <a:rPr lang="en-US" sz="2000" dirty="0"/>
              <a:t> are </a:t>
            </a:r>
            <a:r>
              <a:rPr lang="en-US" sz="2000" b="1" dirty="0"/>
              <a:t>omitted</a:t>
            </a:r>
            <a:r>
              <a:rPr lang="en-US" sz="2000" dirty="0"/>
              <a:t>, </a:t>
            </a:r>
            <a:r>
              <a:rPr lang="en-US" sz="2000" b="1" dirty="0">
                <a:solidFill>
                  <a:schemeClr val="accent3"/>
                </a:solidFill>
                <a:latin typeface="Consolas" panose="020B0609020204030204" pitchFamily="49" charset="0"/>
                <a:cs typeface="Consolas" panose="020B0609020204030204" pitchFamily="49" charset="0"/>
              </a:rPr>
              <a:t>fill</a:t>
            </a:r>
            <a:r>
              <a:rPr lang="en-US" sz="2000" dirty="0"/>
              <a:t> is </a:t>
            </a:r>
            <a:r>
              <a:rPr lang="en-US" sz="2000" dirty="0">
                <a:solidFill>
                  <a:srgbClr val="2C895B"/>
                </a:solidFill>
              </a:rPr>
              <a:t>assumed to be </a:t>
            </a:r>
            <a:r>
              <a:rPr lang="en-US" sz="2000" b="1" dirty="0">
                <a:solidFill>
                  <a:srgbClr val="F37440"/>
                </a:solidFill>
              </a:rPr>
              <a:t>zero</a:t>
            </a:r>
            <a:r>
              <a:rPr lang="en-US" sz="2000" dirty="0">
                <a:solidFill>
                  <a:srgbClr val="2C895B"/>
                </a:solidFill>
              </a:rPr>
              <a:t> </a:t>
            </a:r>
          </a:p>
          <a:p>
            <a:r>
              <a:rPr lang="en-US" sz="2000" b="1" dirty="0">
                <a:solidFill>
                  <a:schemeClr val="accent1"/>
                </a:solidFill>
                <a:latin typeface="Courier New" panose="02070309020205020404" pitchFamily="49" charset="0"/>
                <a:cs typeface="Courier New" panose="02070309020205020404" pitchFamily="49" charset="0"/>
              </a:rPr>
              <a:t>.</a:t>
            </a:r>
            <a:r>
              <a:rPr lang="en-US" sz="2000" b="1" dirty="0" err="1">
                <a:solidFill>
                  <a:schemeClr val="accent1"/>
                </a:solidFill>
                <a:latin typeface="Courier New" panose="02070309020205020404" pitchFamily="49" charset="0"/>
                <a:cs typeface="Courier New" panose="02070309020205020404" pitchFamily="49" charset="0"/>
              </a:rPr>
              <a:t>bss</a:t>
            </a:r>
            <a:r>
              <a:rPr lang="en-US" sz="2000" b="1" dirty="0">
                <a:solidFill>
                  <a:schemeClr val="accent1"/>
                </a:solidFill>
                <a:latin typeface="Courier New" panose="02070309020205020404" pitchFamily="49" charset="0"/>
                <a:cs typeface="Courier New" panose="02070309020205020404" pitchFamily="49" charset="0"/>
              </a:rPr>
              <a:t> section: </a:t>
            </a:r>
            <a:r>
              <a:rPr lang="en-US" sz="2000" dirty="0">
                <a:solidFill>
                  <a:schemeClr val="tx1">
                    <a:lumMod val="50000"/>
                  </a:schemeClr>
                </a:solidFill>
                <a:cs typeface="Courier New" panose="02070309020205020404" pitchFamily="49" charset="0"/>
              </a:rPr>
              <a:t>Must be used </a:t>
            </a:r>
            <a:r>
              <a:rPr lang="en-US" sz="2000" b="1" dirty="0">
                <a:solidFill>
                  <a:schemeClr val="accent3"/>
                </a:solidFill>
              </a:rPr>
              <a:t>without a specified fill</a:t>
            </a:r>
            <a:endParaRPr lang="en-US" sz="2000" dirty="0"/>
          </a:p>
        </p:txBody>
      </p:sp>
      <p:sp>
        <p:nvSpPr>
          <p:cNvPr id="5" name="Rounded Rectangle 4">
            <a:extLst>
              <a:ext uri="{FF2B5EF4-FFF2-40B4-BE49-F238E27FC236}">
                <a16:creationId xmlns:a16="http://schemas.microsoft.com/office/drawing/2014/main" id="{89F754EC-FC45-3B45-A4DC-25BF48870883}"/>
              </a:ext>
            </a:extLst>
          </p:cNvPr>
          <p:cNvSpPr/>
          <p:nvPr/>
        </p:nvSpPr>
        <p:spPr bwMode="auto">
          <a:xfrm>
            <a:off x="1317829" y="891167"/>
            <a:ext cx="9556338" cy="3230404"/>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accent1"/>
                </a:solidFill>
                <a:latin typeface="Consolas" panose="020B0609020204030204" pitchFamily="49" charset="0"/>
                <a:cs typeface="Consolas" panose="020B0609020204030204" pitchFamily="49" charset="0"/>
              </a:rPr>
              <a:t> </a:t>
            </a:r>
            <a:r>
              <a:rPr lang="en-US" dirty="0">
                <a:solidFill>
                  <a:schemeClr val="tx2"/>
                </a:solidFill>
                <a:latin typeface="Consolas" panose="020B0609020204030204" pitchFamily="49" charset="0"/>
                <a:cs typeface="Consolas" panose="020B0609020204030204" pitchFamily="49" charset="0"/>
              </a:rPr>
              <a:t>In C:	     int </a:t>
            </a:r>
            <a:r>
              <a:rPr lang="en-US" dirty="0" err="1">
                <a:solidFill>
                  <a:schemeClr val="tx2"/>
                </a:solidFill>
                <a:latin typeface="Consolas" panose="020B0609020204030204" pitchFamily="49" charset="0"/>
                <a:cs typeface="Consolas" panose="020B0609020204030204" pitchFamily="49" charset="0"/>
              </a:rPr>
              <a:t>int_buf</a:t>
            </a:r>
            <a:r>
              <a:rPr lang="en-US" dirty="0">
                <a:solidFill>
                  <a:schemeClr val="tx2"/>
                </a:solidFill>
                <a:latin typeface="Consolas" panose="020B0609020204030204" pitchFamily="49" charset="0"/>
                <a:cs typeface="Consolas" panose="020B0609020204030204" pitchFamily="49" charset="0"/>
              </a:rPr>
              <a:t>[100];</a:t>
            </a:r>
          </a:p>
          <a:p>
            <a:r>
              <a:rPr lang="en-US" dirty="0">
                <a:solidFill>
                  <a:schemeClr val="tx2"/>
                </a:solidFill>
                <a:latin typeface="Consolas" panose="020B0609020204030204" pitchFamily="49" charset="0"/>
                <a:cs typeface="Consolas" panose="020B0609020204030204" pitchFamily="49" charset="0"/>
              </a:rPr>
              <a:t>	     int array[] = {1, 2, 3, 4, 5};</a:t>
            </a:r>
          </a:p>
          <a:p>
            <a:r>
              <a:rPr lang="en-US" dirty="0">
                <a:solidFill>
                  <a:schemeClr val="tx2"/>
                </a:solidFill>
                <a:latin typeface="Consolas" panose="020B0609020204030204" pitchFamily="49" charset="0"/>
                <a:cs typeface="Consolas" panose="020B0609020204030204" pitchFamily="49" charset="0"/>
              </a:rPr>
              <a:t>	     char buffer[100];</a:t>
            </a:r>
          </a:p>
          <a:p>
            <a:r>
              <a:rPr lang="en-US" dirty="0">
                <a:solidFill>
                  <a:srgbClr val="C00000"/>
                </a:solidFill>
                <a:latin typeface="Consolas" panose="020B0609020204030204" pitchFamily="49" charset="0"/>
                <a:cs typeface="Consolas" panose="020B0609020204030204" pitchFamily="49" charset="0"/>
              </a:rPr>
              <a:t>.</a:t>
            </a:r>
            <a:r>
              <a:rPr lang="en-US" dirty="0" err="1">
                <a:solidFill>
                  <a:srgbClr val="C00000"/>
                </a:solidFill>
                <a:latin typeface="Consolas" panose="020B0609020204030204" pitchFamily="49" charset="0"/>
                <a:cs typeface="Consolas" panose="020B0609020204030204" pitchFamily="49" charset="0"/>
              </a:rPr>
              <a:t>bss</a:t>
            </a:r>
            <a:endParaRPr lang="en-US" dirty="0">
              <a:solidFill>
                <a:srgbClr val="C00000"/>
              </a:solidFill>
              <a:latin typeface="Consolas" panose="020B0609020204030204" pitchFamily="49" charset="0"/>
              <a:cs typeface="Consolas" panose="020B0609020204030204" pitchFamily="49" charset="0"/>
            </a:endParaRPr>
          </a:p>
          <a:p>
            <a:r>
              <a:rPr lang="en-US" dirty="0" err="1">
                <a:solidFill>
                  <a:schemeClr val="accent3"/>
                </a:solidFill>
                <a:latin typeface="Consolas" panose="020B0609020204030204" pitchFamily="49" charset="0"/>
                <a:cs typeface="Consolas" panose="020B0609020204030204" pitchFamily="49" charset="0"/>
              </a:rPr>
              <a:t>int_buf</a:t>
            </a:r>
            <a:r>
              <a:rPr lang="en-US" dirty="0">
                <a:solidFill>
                  <a:srgbClr val="0070C0"/>
                </a:solidFill>
                <a:latin typeface="Consolas" panose="020B0609020204030204" pitchFamily="49" charset="0"/>
                <a:cs typeface="Consolas" panose="020B0609020204030204" pitchFamily="49" charset="0"/>
              </a:rPr>
              <a:t>:   </a:t>
            </a:r>
            <a:r>
              <a:rPr lang="en-US" dirty="0">
                <a:solidFill>
                  <a:srgbClr val="7030A0"/>
                </a:solidFill>
                <a:latin typeface="Consolas" panose="020B0609020204030204" pitchFamily="49" charset="0"/>
                <a:cs typeface="Consolas" panose="020B0609020204030204" pitchFamily="49" charset="0"/>
              </a:rPr>
              <a:t>.space </a:t>
            </a:r>
            <a:r>
              <a:rPr lang="en-US" dirty="0">
                <a:solidFill>
                  <a:schemeClr val="accent1"/>
                </a:solidFill>
                <a:latin typeface="Consolas" panose="020B0609020204030204" pitchFamily="49" charset="0"/>
                <a:cs typeface="Consolas" panose="020B0609020204030204" pitchFamily="49" charset="0"/>
              </a:rPr>
              <a:t>400   </a:t>
            </a:r>
            <a:r>
              <a:rPr lang="en-US" dirty="0">
                <a:solidFill>
                  <a:srgbClr val="00B050"/>
                </a:solidFill>
                <a:latin typeface="Consolas" panose="020B0609020204030204" pitchFamily="49" charset="0"/>
                <a:cs typeface="Consolas" panose="020B0609020204030204" pitchFamily="49" charset="0"/>
              </a:rPr>
              <a:t>// convert 100 to 400 bytes</a:t>
            </a:r>
            <a:endParaRPr lang="en-US" dirty="0">
              <a:solidFill>
                <a:schemeClr val="accent1"/>
              </a:solidFill>
              <a:latin typeface="Consolas" panose="020B0609020204030204" pitchFamily="49" charset="0"/>
              <a:cs typeface="Consolas" panose="020B0609020204030204" pitchFamily="49" charset="0"/>
            </a:endParaRPr>
          </a:p>
          <a:p>
            <a:r>
              <a:rPr lang="en-US" dirty="0">
                <a:solidFill>
                  <a:srgbClr val="C00000"/>
                </a:solidFill>
                <a:latin typeface="Consolas" panose="020B0609020204030204" pitchFamily="49" charset="0"/>
                <a:cs typeface="Consolas" panose="020B0609020204030204" pitchFamily="49" charset="0"/>
              </a:rPr>
              <a:t>	     .align 2</a:t>
            </a:r>
            <a:endParaRPr lang="en-US" dirty="0">
              <a:solidFill>
                <a:schemeClr val="accent3"/>
              </a:solidFill>
              <a:latin typeface="Consolas" panose="020B0609020204030204" pitchFamily="49" charset="0"/>
              <a:cs typeface="Consolas" panose="020B0609020204030204" pitchFamily="49" charset="0"/>
            </a:endParaRPr>
          </a:p>
          <a:p>
            <a:r>
              <a:rPr lang="en-US" dirty="0" err="1">
                <a:solidFill>
                  <a:schemeClr val="accent3"/>
                </a:solidFill>
                <a:latin typeface="Consolas" panose="020B0609020204030204" pitchFamily="49" charset="0"/>
                <a:cs typeface="Consolas" panose="020B0609020204030204" pitchFamily="49" charset="0"/>
              </a:rPr>
              <a:t>char_buf</a:t>
            </a:r>
            <a:r>
              <a:rPr lang="en-US" dirty="0">
                <a:solidFill>
                  <a:srgbClr val="0070C0"/>
                </a:solidFill>
                <a:latin typeface="Consolas" panose="020B0609020204030204" pitchFamily="49" charset="0"/>
                <a:cs typeface="Consolas" panose="020B0609020204030204" pitchFamily="49" charset="0"/>
              </a:rPr>
              <a:t>:  </a:t>
            </a:r>
            <a:r>
              <a:rPr lang="en-US" dirty="0">
                <a:solidFill>
                  <a:srgbClr val="7030A0"/>
                </a:solidFill>
                <a:latin typeface="Consolas" panose="020B0609020204030204" pitchFamily="49" charset="0"/>
                <a:cs typeface="Consolas" panose="020B0609020204030204" pitchFamily="49" charset="0"/>
              </a:rPr>
              <a:t>.space </a:t>
            </a:r>
            <a:r>
              <a:rPr lang="en-US" dirty="0">
                <a:solidFill>
                  <a:schemeClr val="accent1"/>
                </a:solidFill>
                <a:latin typeface="Consolas" panose="020B0609020204030204" pitchFamily="49" charset="0"/>
                <a:cs typeface="Consolas" panose="020B0609020204030204" pitchFamily="49" charset="0"/>
              </a:rPr>
              <a:t>100</a:t>
            </a:r>
          </a:p>
          <a:p>
            <a:r>
              <a:rPr lang="en-US" dirty="0">
                <a:solidFill>
                  <a:srgbClr val="C00000"/>
                </a:solidFill>
                <a:latin typeface="Consolas" panose="020B0609020204030204" pitchFamily="49" charset="0"/>
                <a:cs typeface="Consolas" panose="020B0609020204030204" pitchFamily="49" charset="0"/>
              </a:rPr>
              <a:t>.data</a:t>
            </a:r>
          </a:p>
          <a:p>
            <a:r>
              <a:rPr lang="en-US" dirty="0">
                <a:solidFill>
                  <a:schemeClr val="accent3"/>
                </a:solidFill>
                <a:latin typeface="Consolas" panose="020B0609020204030204" pitchFamily="49" charset="0"/>
                <a:cs typeface="Consolas" panose="020B0609020204030204" pitchFamily="49" charset="0"/>
              </a:rPr>
              <a:t>array:     </a:t>
            </a:r>
            <a:r>
              <a:rPr lang="en-US" dirty="0">
                <a:solidFill>
                  <a:srgbClr val="7030A0"/>
                </a:solidFill>
                <a:latin typeface="Consolas" panose="020B0609020204030204" pitchFamily="49" charset="0"/>
                <a:cs typeface="Consolas" panose="020B0609020204030204" pitchFamily="49" charset="0"/>
              </a:rPr>
              <a:t>.word </a:t>
            </a:r>
            <a:r>
              <a:rPr lang="en-US" dirty="0">
                <a:solidFill>
                  <a:srgbClr val="0070C0"/>
                </a:solidFill>
                <a:latin typeface="Consolas" panose="020B0609020204030204" pitchFamily="49" charset="0"/>
                <a:cs typeface="Consolas" panose="020B0609020204030204" pitchFamily="49" charset="0"/>
              </a:rPr>
              <a:t>1, 2, 3, 4, 5</a:t>
            </a:r>
          </a:p>
          <a:p>
            <a:r>
              <a:rPr lang="en-US" dirty="0">
                <a:solidFill>
                  <a:srgbClr val="0070C0"/>
                </a:solidFill>
                <a:latin typeface="Consolas" panose="020B0609020204030204" pitchFamily="49" charset="0"/>
                <a:cs typeface="Consolas" panose="020B0609020204030204" pitchFamily="49" charset="0"/>
              </a:rPr>
              <a:t>	    </a:t>
            </a:r>
            <a:r>
              <a:rPr lang="en-US" dirty="0">
                <a:solidFill>
                  <a:srgbClr val="FF0000"/>
                </a:solidFill>
                <a:latin typeface="Consolas" panose="020B0609020204030204" pitchFamily="49" charset="0"/>
                <a:cs typeface="Consolas" panose="020B0609020204030204" pitchFamily="49" charset="0"/>
              </a:rPr>
              <a:t>.align 2</a:t>
            </a:r>
            <a:r>
              <a:rPr lang="en-US" dirty="0">
                <a:solidFill>
                  <a:schemeClr val="accent3"/>
                </a:solidFill>
                <a:latin typeface="Consolas" panose="020B0609020204030204" pitchFamily="49" charset="0"/>
                <a:cs typeface="Consolas" panose="020B0609020204030204" pitchFamily="49" charset="0"/>
              </a:rPr>
              <a:t>		</a:t>
            </a:r>
          </a:p>
          <a:p>
            <a:r>
              <a:rPr lang="en-US" dirty="0" err="1">
                <a:solidFill>
                  <a:schemeClr val="accent1"/>
                </a:solidFill>
                <a:latin typeface="Consolas" panose="020B0609020204030204" pitchFamily="49" charset="0"/>
                <a:cs typeface="Consolas" panose="020B0609020204030204" pitchFamily="49" charset="0"/>
              </a:rPr>
              <a:t>one_buf</a:t>
            </a:r>
            <a:r>
              <a:rPr lang="en-US" dirty="0">
                <a:solidFill>
                  <a:schemeClr val="accent1"/>
                </a:solidFill>
                <a:latin typeface="Consolas" panose="020B0609020204030204" pitchFamily="49" charset="0"/>
                <a:cs typeface="Consolas" panose="020B0609020204030204" pitchFamily="49" charset="0"/>
              </a:rPr>
              <a:t>:   .</a:t>
            </a:r>
            <a:r>
              <a:rPr lang="en-US" dirty="0">
                <a:solidFill>
                  <a:srgbClr val="7030A0"/>
                </a:solidFill>
                <a:latin typeface="Consolas" panose="020B0609020204030204" pitchFamily="49" charset="0"/>
                <a:cs typeface="Consolas" panose="020B0609020204030204" pitchFamily="49" charset="0"/>
              </a:rPr>
              <a:t>space</a:t>
            </a:r>
            <a:r>
              <a:rPr lang="en-US" dirty="0">
                <a:solidFill>
                  <a:schemeClr val="accent1"/>
                </a:solidFill>
                <a:latin typeface="Consolas" panose="020B0609020204030204" pitchFamily="49" charset="0"/>
                <a:cs typeface="Consolas" panose="020B0609020204030204" pitchFamily="49" charset="0"/>
              </a:rPr>
              <a:t> 100, 1	// 100 bytes each byte filled with 1</a:t>
            </a:r>
          </a:p>
        </p:txBody>
      </p:sp>
      <p:sp>
        <p:nvSpPr>
          <p:cNvPr id="6" name="TextBox 5">
            <a:extLst>
              <a:ext uri="{FF2B5EF4-FFF2-40B4-BE49-F238E27FC236}">
                <a16:creationId xmlns:a16="http://schemas.microsoft.com/office/drawing/2014/main" id="{BA4C9DEF-6549-DC4A-B2AC-8D61BD409F50}"/>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Rounded Rectangle 6">
            <a:extLst>
              <a:ext uri="{FF2B5EF4-FFF2-40B4-BE49-F238E27FC236}">
                <a16:creationId xmlns:a16="http://schemas.microsoft.com/office/drawing/2014/main" id="{AC2951E6-542B-64D4-00BC-EA7BC7F1A86A}"/>
              </a:ext>
            </a:extLst>
          </p:cNvPr>
          <p:cNvSpPr/>
          <p:nvPr/>
        </p:nvSpPr>
        <p:spPr bwMode="auto">
          <a:xfrm>
            <a:off x="2920069" y="479449"/>
            <a:ext cx="7360072" cy="411718"/>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solidFill>
                  <a:schemeClr val="accent3"/>
                </a:solidFill>
                <a:latin typeface="Consolas" panose="020B0609020204030204" pitchFamily="49" charset="0"/>
                <a:cs typeface="Consolas" panose="020B0609020204030204" pitchFamily="49" charset="0"/>
              </a:rPr>
              <a:t>Label</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a:t>
            </a:r>
            <a:r>
              <a:rPr lang="en-US" sz="2000" dirty="0" err="1">
                <a:solidFill>
                  <a:srgbClr val="7030A0"/>
                </a:solidFill>
                <a:latin typeface="Consolas" panose="020B0609020204030204" pitchFamily="49" charset="0"/>
                <a:cs typeface="Consolas" panose="020B0609020204030204" pitchFamily="49" charset="0"/>
              </a:rPr>
              <a:t>size_directive</a:t>
            </a:r>
            <a:r>
              <a:rPr lang="en-US" sz="2000" dirty="0">
                <a:solidFill>
                  <a:srgbClr val="7030A0"/>
                </a:solidFill>
                <a:latin typeface="Consolas" panose="020B0609020204030204" pitchFamily="49" charset="0"/>
                <a:cs typeface="Consolas" panose="020B0609020204030204" pitchFamily="49" charset="0"/>
              </a:rPr>
              <a:t> </a:t>
            </a:r>
            <a:r>
              <a:rPr lang="en-US" sz="2000" dirty="0">
                <a:solidFill>
                  <a:srgbClr val="F37440"/>
                </a:solidFill>
                <a:latin typeface="Consolas" panose="020B0609020204030204" pitchFamily="49" charset="0"/>
                <a:cs typeface="Consolas" panose="020B0609020204030204" pitchFamily="49" charset="0"/>
              </a:rPr>
              <a:t>expression, … expression</a:t>
            </a:r>
          </a:p>
        </p:txBody>
      </p:sp>
    </p:spTree>
    <p:extLst>
      <p:ext uri="{BB962C8B-B14F-4D97-AF65-F5344CB8AC3E}">
        <p14:creationId xmlns:p14="http://schemas.microsoft.com/office/powerpoint/2010/main" val="1952847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7A87349-A826-7849-BBE3-16E2AF98ED3C}"/>
              </a:ext>
            </a:extLst>
          </p:cNvPr>
          <p:cNvSpPr>
            <a:spLocks noGrp="1"/>
          </p:cNvSpPr>
          <p:nvPr>
            <p:ph type="title"/>
          </p:nvPr>
        </p:nvSpPr>
        <p:spPr>
          <a:xfrm>
            <a:off x="157729" y="91525"/>
            <a:ext cx="10515600" cy="370689"/>
          </a:xfrm>
        </p:spPr>
        <p:txBody>
          <a:bodyPr>
            <a:normAutofit fontScale="90000"/>
          </a:bodyPr>
          <a:lstStyle/>
          <a:p>
            <a:r>
              <a:rPr lang="en-US" dirty="0"/>
              <a:t>Loading Static variable address into a register</a:t>
            </a:r>
          </a:p>
        </p:txBody>
      </p:sp>
      <p:sp>
        <p:nvSpPr>
          <p:cNvPr id="13" name="TextBox 12">
            <a:extLst>
              <a:ext uri="{FF2B5EF4-FFF2-40B4-BE49-F238E27FC236}">
                <a16:creationId xmlns:a16="http://schemas.microsoft.com/office/drawing/2014/main" id="{8B7DEF19-036D-994F-A1C3-6D4DF704A88A}"/>
              </a:ext>
            </a:extLst>
          </p:cNvPr>
          <p:cNvSpPr txBox="1"/>
          <p:nvPr/>
        </p:nvSpPr>
        <p:spPr>
          <a:xfrm>
            <a:off x="6580144" y="1795132"/>
            <a:ext cx="5611856" cy="4801314"/>
          </a:xfrm>
          <a:prstGeom prst="rect">
            <a:avLst/>
          </a:prstGeom>
          <a:solidFill>
            <a:schemeClr val="accent4">
              <a:lumMod val="20000"/>
              <a:lumOff val="80000"/>
            </a:schemeClr>
          </a:solidFill>
          <a:ln>
            <a:solidFill>
              <a:schemeClr val="accent6"/>
            </a:solidFill>
          </a:ln>
        </p:spPr>
        <p:txBody>
          <a:bodyPr wrap="square" rtlCol="0">
            <a:spAutoFit/>
          </a:bodyPr>
          <a:lstStyle/>
          <a:p>
            <a:r>
              <a:rPr lang="en-US" dirty="0">
                <a:solidFill>
                  <a:schemeClr val="tx1">
                    <a:lumMod val="50000"/>
                  </a:schemeClr>
                </a:solidFill>
                <a:latin typeface="Consolas" panose="020B0609020204030204" pitchFamily="49" charset="0"/>
                <a:cs typeface="Consolas" panose="020B0609020204030204" pitchFamily="49" charset="0"/>
              </a:rPr>
              <a:t>	.text</a:t>
            </a:r>
          </a:p>
          <a:p>
            <a:r>
              <a:rPr lang="en-US" dirty="0">
                <a:solidFill>
                  <a:schemeClr val="tx1">
                    <a:lumMod val="50000"/>
                  </a:schemeClr>
                </a:solidFill>
                <a:latin typeface="Consolas" panose="020B0609020204030204" pitchFamily="49" charset="0"/>
                <a:cs typeface="Consolas" panose="020B0609020204030204" pitchFamily="49" charset="0"/>
              </a:rPr>
              <a:t>       // function header</a:t>
            </a:r>
          </a:p>
          <a:p>
            <a:r>
              <a:rPr lang="en-US" dirty="0">
                <a:solidFill>
                  <a:schemeClr val="tx1">
                    <a:lumMod val="50000"/>
                  </a:schemeClr>
                </a:solidFill>
                <a:latin typeface="Consolas" panose="020B0609020204030204" pitchFamily="49" charset="0"/>
                <a:cs typeface="Consolas" panose="020B0609020204030204" pitchFamily="49" charset="0"/>
              </a:rPr>
              <a:t>main:</a:t>
            </a:r>
          </a:p>
          <a:p>
            <a:endParaRPr lang="en-US" dirty="0">
              <a:solidFill>
                <a:schemeClr val="tx1">
                  <a:lumMod val="50000"/>
                </a:schemeClr>
              </a:solidFill>
              <a:latin typeface="Consolas" panose="020B0609020204030204" pitchFamily="49" charset="0"/>
              <a:cs typeface="Consolas" panose="020B0609020204030204" pitchFamily="49" charset="0"/>
            </a:endParaRPr>
          </a:p>
          <a:p>
            <a:r>
              <a:rPr lang="en-US" dirty="0">
                <a:solidFill>
                  <a:schemeClr val="tx1">
                    <a:lumMod val="50000"/>
                  </a:schemeClr>
                </a:solidFill>
                <a:latin typeface="Consolas" panose="020B0609020204030204" pitchFamily="49" charset="0"/>
                <a:cs typeface="Consolas" panose="020B0609020204030204" pitchFamily="49" charset="0"/>
              </a:rPr>
              <a:t>      </a:t>
            </a:r>
            <a:r>
              <a:rPr lang="en-US" dirty="0">
                <a:solidFill>
                  <a:srgbClr val="2C895B"/>
                </a:solidFill>
                <a:latin typeface="Consolas" panose="020B0609020204030204" pitchFamily="49" charset="0"/>
                <a:cs typeface="Consolas" panose="020B0609020204030204" pitchFamily="49" charset="0"/>
              </a:rPr>
              <a:t>// load the address, then contents</a:t>
            </a:r>
          </a:p>
          <a:p>
            <a:r>
              <a:rPr lang="en-US" dirty="0">
                <a:solidFill>
                  <a:srgbClr val="2C895B"/>
                </a:solidFill>
                <a:latin typeface="Consolas" panose="020B0609020204030204" pitchFamily="49" charset="0"/>
                <a:cs typeface="Consolas" panose="020B0609020204030204" pitchFamily="49" charset="0"/>
              </a:rPr>
              <a:t>      // using r2</a:t>
            </a:r>
          </a:p>
          <a:p>
            <a:r>
              <a:rPr lang="en-US" dirty="0">
                <a:solidFill>
                  <a:schemeClr val="tx1">
                    <a:lumMod val="50000"/>
                  </a:schemeClr>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ldr</a:t>
            </a:r>
            <a:r>
              <a:rPr lang="en-US" dirty="0">
                <a:solidFill>
                  <a:srgbClr val="0070C0"/>
                </a:solidFill>
                <a:latin typeface="Consolas" panose="020B0609020204030204" pitchFamily="49" charset="0"/>
                <a:cs typeface="Consolas" panose="020B0609020204030204" pitchFamily="49" charset="0"/>
              </a:rPr>
              <a:t> r2, =x     // int *r2 = &amp;x</a:t>
            </a:r>
          </a:p>
          <a:p>
            <a:r>
              <a:rPr lang="en-US" dirty="0">
                <a:solidFill>
                  <a:schemeClr val="tx1">
                    <a:lumMod val="50000"/>
                  </a:schemeClr>
                </a:solidFill>
                <a:latin typeface="Consolas" panose="020B0609020204030204" pitchFamily="49" charset="0"/>
                <a:cs typeface="Consolas" panose="020B0609020204030204" pitchFamily="49" charset="0"/>
              </a:rPr>
              <a:t>      </a:t>
            </a:r>
            <a:r>
              <a:rPr lang="en-US" dirty="0" err="1">
                <a:solidFill>
                  <a:srgbClr val="F3753F"/>
                </a:solidFill>
                <a:latin typeface="Consolas" panose="020B0609020204030204" pitchFamily="49" charset="0"/>
                <a:cs typeface="Consolas" panose="020B0609020204030204" pitchFamily="49" charset="0"/>
              </a:rPr>
              <a:t>ldr</a:t>
            </a:r>
            <a:r>
              <a:rPr lang="en-US" dirty="0">
                <a:solidFill>
                  <a:srgbClr val="F3753F"/>
                </a:solidFill>
                <a:latin typeface="Consolas" panose="020B0609020204030204" pitchFamily="49" charset="0"/>
                <a:cs typeface="Consolas" panose="020B0609020204030204" pitchFamily="49" charset="0"/>
              </a:rPr>
              <a:t> r2, [r2]   // r2 = *r2;</a:t>
            </a:r>
          </a:p>
          <a:p>
            <a:endParaRPr lang="en-US"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      // &amp;x was only needed once above</a:t>
            </a:r>
          </a:p>
          <a:p>
            <a:r>
              <a:rPr lang="en-US" dirty="0">
                <a:solidFill>
                  <a:srgbClr val="7030A0"/>
                </a:solidFill>
                <a:latin typeface="Consolas" panose="020B0609020204030204" pitchFamily="49" charset="0"/>
                <a:cs typeface="Consolas" panose="020B0609020204030204" pitchFamily="49" charset="0"/>
              </a:rPr>
              <a:t>      // Note: </a:t>
            </a:r>
            <a:r>
              <a:rPr lang="en-US" b="1" dirty="0">
                <a:solidFill>
                  <a:srgbClr val="7030A0"/>
                </a:solidFill>
                <a:latin typeface="Consolas" panose="020B0609020204030204" pitchFamily="49" charset="0"/>
                <a:cs typeface="Consolas" panose="020B0609020204030204" pitchFamily="49" charset="0"/>
              </a:rPr>
              <a:t>r2 was a pointer then an int</a:t>
            </a:r>
          </a:p>
          <a:p>
            <a:r>
              <a:rPr lang="en-US" dirty="0">
                <a:solidFill>
                  <a:srgbClr val="7030A0"/>
                </a:solidFill>
                <a:latin typeface="Consolas" panose="020B0609020204030204" pitchFamily="49" charset="0"/>
                <a:cs typeface="Consolas" panose="020B0609020204030204" pitchFamily="49" charset="0"/>
              </a:rPr>
              <a:t>      // no "type" checking in assembly!</a:t>
            </a:r>
          </a:p>
          <a:p>
            <a:endParaRPr lang="en-US" dirty="0">
              <a:solidFill>
                <a:srgbClr val="7030A0"/>
              </a:solidFill>
              <a:latin typeface="Consolas" panose="020B0609020204030204" pitchFamily="49" charset="0"/>
              <a:cs typeface="Consolas" panose="020B0609020204030204" pitchFamily="49" charset="0"/>
            </a:endParaRPr>
          </a:p>
          <a:p>
            <a:r>
              <a:rPr lang="en-US" dirty="0">
                <a:solidFill>
                  <a:srgbClr val="7030A0"/>
                </a:solidFill>
                <a:latin typeface="Consolas" panose="020B0609020204030204" pitchFamily="49" charset="0"/>
                <a:cs typeface="Consolas" panose="020B0609020204030204" pitchFamily="49" charset="0"/>
              </a:rPr>
              <a:t>      </a:t>
            </a:r>
            <a:r>
              <a:rPr lang="en-US" dirty="0">
                <a:solidFill>
                  <a:srgbClr val="2C895B"/>
                </a:solidFill>
                <a:latin typeface="Consolas" panose="020B0609020204030204" pitchFamily="49" charset="0"/>
                <a:cs typeface="Consolas" panose="020B0609020204030204" pitchFamily="49" charset="0"/>
              </a:rPr>
              <a:t>// store the contents of r2</a:t>
            </a:r>
          </a:p>
          <a:p>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ldr</a:t>
            </a:r>
            <a:r>
              <a:rPr lang="en-US" dirty="0">
                <a:solidFill>
                  <a:srgbClr val="7030A0"/>
                </a:solidFill>
                <a:latin typeface="Consolas" panose="020B0609020204030204" pitchFamily="49" charset="0"/>
                <a:cs typeface="Consolas" panose="020B0609020204030204" pitchFamily="49" charset="0"/>
              </a:rPr>
              <a:t> r1, =y     // int *r1 = &amp;y</a:t>
            </a:r>
          </a:p>
          <a:p>
            <a:r>
              <a:rPr lang="en-US" dirty="0">
                <a:solidFill>
                  <a:srgbClr val="7030A0"/>
                </a:solidFill>
                <a:latin typeface="Consolas" panose="020B0609020204030204" pitchFamily="49" charset="0"/>
                <a:cs typeface="Consolas" panose="020B0609020204030204" pitchFamily="49" charset="0"/>
              </a:rPr>
              <a:t>      </a:t>
            </a:r>
            <a:r>
              <a:rPr lang="en-US" dirty="0">
                <a:solidFill>
                  <a:schemeClr val="accent5"/>
                </a:solidFill>
                <a:latin typeface="Consolas" panose="020B0609020204030204" pitchFamily="49" charset="0"/>
                <a:cs typeface="Consolas" panose="020B0609020204030204" pitchFamily="49" charset="0"/>
              </a:rPr>
              <a:t>str r2, [r1]   // *r1 = r2 </a:t>
            </a:r>
            <a:r>
              <a:rPr lang="en-US" dirty="0">
                <a:solidFill>
                  <a:srgbClr val="F3753F"/>
                </a:solidFill>
                <a:latin typeface="Consolas" panose="020B0609020204030204" pitchFamily="49" charset="0"/>
                <a:cs typeface="Consolas" panose="020B0609020204030204" pitchFamily="49" charset="0"/>
              </a:rPr>
              <a:t>          </a:t>
            </a:r>
          </a:p>
          <a:p>
            <a:r>
              <a:rPr lang="en-US" dirty="0">
                <a:solidFill>
                  <a:srgbClr val="00B050"/>
                </a:solidFill>
                <a:latin typeface="Consolas" panose="020B0609020204030204" pitchFamily="49" charset="0"/>
                <a:cs typeface="Consolas" panose="020B0609020204030204" pitchFamily="49" charset="0"/>
              </a:rPr>
              <a:t>…</a:t>
            </a:r>
          </a:p>
        </p:txBody>
      </p:sp>
      <p:sp>
        <p:nvSpPr>
          <p:cNvPr id="15" name="TextBox 14">
            <a:extLst>
              <a:ext uri="{FF2B5EF4-FFF2-40B4-BE49-F238E27FC236}">
                <a16:creationId xmlns:a16="http://schemas.microsoft.com/office/drawing/2014/main" id="{F2E447CA-929F-6148-8CDC-6E11F87345B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8" name="Rectangle 17">
            <a:extLst>
              <a:ext uri="{FF2B5EF4-FFF2-40B4-BE49-F238E27FC236}">
                <a16:creationId xmlns:a16="http://schemas.microsoft.com/office/drawing/2014/main" id="{55BF2AAF-DE58-C7A4-50C3-FC52A03BA8BF}"/>
              </a:ext>
            </a:extLst>
          </p:cNvPr>
          <p:cNvSpPr/>
          <p:nvPr/>
        </p:nvSpPr>
        <p:spPr bwMode="auto">
          <a:xfrm>
            <a:off x="6580144" y="1123390"/>
            <a:ext cx="5611856" cy="646331"/>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dirty="0">
                <a:solidFill>
                  <a:schemeClr val="accent6"/>
                </a:solidFill>
                <a:latin typeface="Consolas" panose="020B0609020204030204" pitchFamily="49" charset="0"/>
                <a:ea typeface="CMU Bright" panose="02000603000000000000" pitchFamily="2" charset="0"/>
                <a:cs typeface="Consolas" panose="020B0609020204030204" pitchFamily="49" charset="0"/>
              </a:rPr>
              <a:t>       .data</a:t>
            </a:r>
          </a:p>
          <a:p>
            <a:pPr marL="0" marR="0" indent="0" defTabSz="914400" rtl="0" eaLnBrk="0" fontAlgn="base" latinLnBrk="0" hangingPunct="0">
              <a:lnSpc>
                <a:spcPct val="100000"/>
              </a:lnSpc>
              <a:spcBef>
                <a:spcPct val="0"/>
              </a:spcBef>
              <a:spcAft>
                <a:spcPct val="0"/>
              </a:spcAft>
              <a:buClrTx/>
              <a:buSzTx/>
              <a:buFontTx/>
              <a:buNone/>
              <a:tabLst/>
            </a:pPr>
            <a:r>
              <a:rPr lang="en-US" dirty="0">
                <a:solidFill>
                  <a:srgbClr val="FF0000"/>
                </a:solidFill>
                <a:latin typeface="Consolas" panose="020B0609020204030204" pitchFamily="49" charset="0"/>
                <a:ea typeface="CMU Bright" panose="02000603000000000000" pitchFamily="2" charset="0"/>
                <a:cs typeface="Consolas" panose="020B0609020204030204" pitchFamily="49" charset="0"/>
              </a:rPr>
              <a:t>x</a:t>
            </a:r>
            <a:r>
              <a:rPr lang="en-US" dirty="0">
                <a:solidFill>
                  <a:schemeClr val="accent6"/>
                </a:solidFill>
                <a:latin typeface="Consolas" panose="020B0609020204030204" pitchFamily="49" charset="0"/>
                <a:ea typeface="CMU Bright" panose="02000603000000000000" pitchFamily="2" charset="0"/>
                <a:cs typeface="Consolas" panose="020B0609020204030204" pitchFamily="49" charset="0"/>
              </a:rPr>
              <a:t>:     .word 200</a:t>
            </a:r>
          </a:p>
        </p:txBody>
      </p:sp>
      <p:grpSp>
        <p:nvGrpSpPr>
          <p:cNvPr id="3" name="Group 2">
            <a:extLst>
              <a:ext uri="{FF2B5EF4-FFF2-40B4-BE49-F238E27FC236}">
                <a16:creationId xmlns:a16="http://schemas.microsoft.com/office/drawing/2014/main" id="{A795EE37-B1CD-5ED9-E520-581B330E7835}"/>
              </a:ext>
            </a:extLst>
          </p:cNvPr>
          <p:cNvGrpSpPr/>
          <p:nvPr/>
        </p:nvGrpSpPr>
        <p:grpSpPr>
          <a:xfrm>
            <a:off x="1619711" y="3190135"/>
            <a:ext cx="5720532" cy="1160547"/>
            <a:chOff x="1608313" y="5360996"/>
            <a:chExt cx="5720532" cy="1160547"/>
          </a:xfrm>
        </p:grpSpPr>
        <p:sp>
          <p:nvSpPr>
            <p:cNvPr id="23" name="Content Placeholder 1">
              <a:extLst>
                <a:ext uri="{FF2B5EF4-FFF2-40B4-BE49-F238E27FC236}">
                  <a16:creationId xmlns:a16="http://schemas.microsoft.com/office/drawing/2014/main" id="{42B6628D-DA14-870F-BC99-0E36C1AA5F8E}"/>
                </a:ext>
              </a:extLst>
            </p:cNvPr>
            <p:cNvSpPr txBox="1">
              <a:spLocks/>
            </p:cNvSpPr>
            <p:nvPr/>
          </p:nvSpPr>
          <p:spPr>
            <a:xfrm>
              <a:off x="1608313" y="5360996"/>
              <a:ext cx="4695364" cy="1160547"/>
            </a:xfrm>
            <a:prstGeom prst="rect">
              <a:avLst/>
            </a:prstGeom>
            <a:solidFill>
              <a:schemeClr val="accent4">
                <a:lumMod val="20000"/>
                <a:lumOff val="80000"/>
              </a:schemeClr>
            </a:solidFill>
            <a:ln>
              <a:solidFill>
                <a:srgbClr val="0070C0"/>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000" dirty="0">
                  <a:solidFill>
                    <a:schemeClr val="tx2"/>
                  </a:solidFill>
                  <a:cs typeface="Courier New" panose="02070309020205020404" pitchFamily="49" charset="0"/>
                </a:rPr>
                <a:t>two step to </a:t>
              </a:r>
              <a:r>
                <a:rPr lang="en-US" sz="2000" b="1" dirty="0">
                  <a:solidFill>
                    <a:srgbClr val="C00000"/>
                  </a:solidFill>
                  <a:cs typeface="Courier New" panose="02070309020205020404" pitchFamily="49" charset="0"/>
                </a:rPr>
                <a:t>load</a:t>
              </a:r>
              <a:r>
                <a:rPr lang="en-US" sz="2000" dirty="0">
                  <a:solidFill>
                    <a:schemeClr val="tx2"/>
                  </a:solidFill>
                  <a:cs typeface="Courier New" panose="02070309020205020404" pitchFamily="49" charset="0"/>
                </a:rPr>
                <a:t> a </a:t>
              </a:r>
              <a:r>
                <a:rPr lang="en-US" sz="2000" b="1" dirty="0">
                  <a:solidFill>
                    <a:srgbClr val="7030A0"/>
                  </a:solidFill>
                  <a:cs typeface="Courier New" panose="02070309020205020404" pitchFamily="49" charset="0"/>
                </a:rPr>
                <a:t>memory</a:t>
              </a:r>
              <a:r>
                <a:rPr lang="en-US" sz="2000" dirty="0">
                  <a:solidFill>
                    <a:srgbClr val="7030A0"/>
                  </a:solidFill>
                  <a:cs typeface="Courier New" panose="02070309020205020404" pitchFamily="49" charset="0"/>
                </a:rPr>
                <a:t> variable</a:t>
              </a:r>
            </a:p>
            <a:p>
              <a:pPr marL="696912" lvl="1" indent="-342900">
                <a:buFont typeface="+mj-lt"/>
                <a:buAutoNum type="arabicPeriod"/>
              </a:pPr>
              <a:r>
                <a:rPr lang="en-US" sz="2000" dirty="0">
                  <a:solidFill>
                    <a:srgbClr val="0070C0"/>
                  </a:solidFill>
                  <a:cs typeface="Courier New" panose="02070309020205020404" pitchFamily="49" charset="0"/>
                </a:rPr>
                <a:t>load the pointer to the memory</a:t>
              </a:r>
            </a:p>
            <a:p>
              <a:pPr marL="696912" lvl="1" indent="-342900">
                <a:buFont typeface="+mj-lt"/>
                <a:buAutoNum type="arabicPeriod"/>
              </a:pPr>
              <a:r>
                <a:rPr lang="en-US" sz="2000" dirty="0">
                  <a:solidFill>
                    <a:srgbClr val="F3753F"/>
                  </a:solidFill>
                  <a:cs typeface="Courier New" panose="02070309020205020404" pitchFamily="49" charset="0"/>
                </a:rPr>
                <a:t>read (load) from *pointer</a:t>
              </a:r>
            </a:p>
          </p:txBody>
        </p:sp>
        <p:sp>
          <p:nvSpPr>
            <p:cNvPr id="25" name="Down Arrow 24">
              <a:extLst>
                <a:ext uri="{FF2B5EF4-FFF2-40B4-BE49-F238E27FC236}">
                  <a16:creationId xmlns:a16="http://schemas.microsoft.com/office/drawing/2014/main" id="{5FDDFF36-9EA7-6561-45E7-CD2AFD032C77}"/>
                </a:ext>
              </a:extLst>
            </p:cNvPr>
            <p:cNvSpPr/>
            <p:nvPr/>
          </p:nvSpPr>
          <p:spPr>
            <a:xfrm rot="16200000">
              <a:off x="6679579" y="5415974"/>
              <a:ext cx="273364" cy="10251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7" name="Content Placeholder 1">
            <a:extLst>
              <a:ext uri="{FF2B5EF4-FFF2-40B4-BE49-F238E27FC236}">
                <a16:creationId xmlns:a16="http://schemas.microsoft.com/office/drawing/2014/main" id="{B50C0C17-B064-B291-53CB-69E320CB74B7}"/>
              </a:ext>
            </a:extLst>
          </p:cNvPr>
          <p:cNvSpPr txBox="1">
            <a:spLocks/>
          </p:cNvSpPr>
          <p:nvPr/>
        </p:nvSpPr>
        <p:spPr>
          <a:xfrm>
            <a:off x="136803" y="948141"/>
            <a:ext cx="6303720" cy="1984294"/>
          </a:xfrm>
          <a:prstGeom prst="rect">
            <a:avLst/>
          </a:prstGeom>
          <a:solidFill>
            <a:schemeClr val="accent4">
              <a:lumMod val="20000"/>
              <a:lumOff val="80000"/>
            </a:schemeClr>
          </a:solidFill>
          <a:ln>
            <a:solidFill>
              <a:srgbClr val="0070C0"/>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000" dirty="0">
                <a:cs typeface="Courier New" panose="02070309020205020404" pitchFamily="49" charset="0"/>
              </a:rPr>
              <a:t>Tell the assembler load the address (</a:t>
            </a:r>
            <a:r>
              <a:rPr lang="en-US" sz="2000" dirty="0" err="1">
                <a:cs typeface="Courier New" panose="02070309020205020404" pitchFamily="49" charset="0"/>
              </a:rPr>
              <a:t>Lvalue</a:t>
            </a:r>
            <a:r>
              <a:rPr lang="en-US" sz="2000" dirty="0">
                <a:cs typeface="Courier New" panose="02070309020205020404" pitchFamily="49" charset="0"/>
              </a:rPr>
              <a:t>) of a label into a register:</a:t>
            </a:r>
          </a:p>
          <a:p>
            <a:pPr marL="354012" lvl="1" indent="0">
              <a:buNone/>
            </a:pPr>
            <a:r>
              <a:rPr lang="en-US" sz="2200" dirty="0" err="1">
                <a:solidFill>
                  <a:srgbClr val="0070C0"/>
                </a:solidFill>
                <a:latin typeface="Consolas" panose="020B0609020204030204" pitchFamily="49" charset="0"/>
                <a:cs typeface="Consolas" panose="020B0609020204030204" pitchFamily="49" charset="0"/>
              </a:rPr>
              <a:t>ldr</a:t>
            </a:r>
            <a:r>
              <a:rPr lang="en-US" sz="2200" dirty="0">
                <a:solidFill>
                  <a:srgbClr val="0070C0"/>
                </a:solidFill>
                <a:latin typeface="Consolas" panose="020B0609020204030204" pitchFamily="49" charset="0"/>
                <a:cs typeface="Consolas" panose="020B0609020204030204" pitchFamily="49" charset="0"/>
              </a:rPr>
              <a:t>/str  </a:t>
            </a:r>
            <a:r>
              <a:rPr lang="en-US" sz="2200" dirty="0">
                <a:latin typeface="Consolas" panose="020B0609020204030204" pitchFamily="49" charset="0"/>
                <a:cs typeface="Consolas" panose="020B0609020204030204" pitchFamily="49" charset="0"/>
              </a:rPr>
              <a:t>Rd, </a:t>
            </a:r>
            <a:r>
              <a:rPr lang="en-US" sz="2200" dirty="0">
                <a:solidFill>
                  <a:srgbClr val="C00000"/>
                </a:solidFill>
                <a:latin typeface="Consolas" panose="020B0609020204030204" pitchFamily="49" charset="0"/>
                <a:cs typeface="Consolas" panose="020B0609020204030204" pitchFamily="49" charset="0"/>
              </a:rPr>
              <a:t>=Label </a:t>
            </a:r>
            <a:r>
              <a:rPr lang="en-US" sz="2200" i="1" dirty="0">
                <a:solidFill>
                  <a:srgbClr val="2C895B"/>
                </a:solidFill>
                <a:latin typeface="Consolas" panose="020B0609020204030204" pitchFamily="49" charset="0"/>
                <a:cs typeface="Consolas" panose="020B0609020204030204" pitchFamily="49" charset="0"/>
              </a:rPr>
              <a:t>// Rd = address</a:t>
            </a:r>
          </a:p>
          <a:p>
            <a:r>
              <a:rPr lang="en-US" sz="2400" i="1" dirty="0">
                <a:solidFill>
                  <a:srgbClr val="2C895B"/>
                </a:solidFill>
                <a:latin typeface="Consolas" panose="020B0609020204030204" pitchFamily="49" charset="0"/>
                <a:cs typeface="Consolas" panose="020B0609020204030204" pitchFamily="49" charset="0"/>
              </a:rPr>
              <a:t>Example to the right: y = x;</a:t>
            </a:r>
          </a:p>
        </p:txBody>
      </p:sp>
      <p:sp>
        <p:nvSpPr>
          <p:cNvPr id="5" name="TextBox 4">
            <a:extLst>
              <a:ext uri="{FF2B5EF4-FFF2-40B4-BE49-F238E27FC236}">
                <a16:creationId xmlns:a16="http://schemas.microsoft.com/office/drawing/2014/main" id="{95C1E49A-658D-1010-DDC9-A1A6BF7BBCA3}"/>
              </a:ext>
            </a:extLst>
          </p:cNvPr>
          <p:cNvSpPr txBox="1"/>
          <p:nvPr/>
        </p:nvSpPr>
        <p:spPr>
          <a:xfrm>
            <a:off x="6580143" y="420787"/>
            <a:ext cx="5611855" cy="677108"/>
          </a:xfrm>
          <a:prstGeom prst="rect">
            <a:avLst/>
          </a:prstGeom>
          <a:solidFill>
            <a:schemeClr val="accent5">
              <a:lumMod val="20000"/>
              <a:lumOff val="80000"/>
            </a:schemeClr>
          </a:solidFill>
          <a:ln>
            <a:solidFill>
              <a:schemeClr val="accent2"/>
            </a:solidFill>
          </a:ln>
        </p:spPr>
        <p:txBody>
          <a:bodyPr wrap="square" rtlCol="0">
            <a:spAutoFit/>
          </a:bodyPr>
          <a:lstStyle/>
          <a:p>
            <a:pPr eaLnBrk="0" fontAlgn="base" hangingPunct="0">
              <a:spcBef>
                <a:spcPct val="0"/>
              </a:spcBef>
              <a:spcAft>
                <a:spcPct val="0"/>
              </a:spcAf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a:t>
            </a:r>
            <a:r>
              <a:rPr lang="en-US" sz="2000" dirty="0" err="1">
                <a:solidFill>
                  <a:schemeClr val="accent6"/>
                </a:solidFill>
                <a:latin typeface="Consolas" panose="020B0609020204030204" pitchFamily="49" charset="0"/>
                <a:ea typeface="CMU Bright" panose="02000603000000000000" pitchFamily="2" charset="0"/>
                <a:cs typeface="Consolas" panose="020B0609020204030204" pitchFamily="49" charset="0"/>
              </a:rPr>
              <a:t>bss</a:t>
            </a:r>
            <a:endPar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endParaRPr>
          </a:p>
          <a:p>
            <a:pPr eaLnBrk="0" fontAlgn="base" hangingPunct="0">
              <a:spcBef>
                <a:spcPct val="0"/>
              </a:spcBef>
              <a:spcAft>
                <a:spcPct val="0"/>
              </a:spcAft>
            </a:pPr>
            <a:r>
              <a:rPr lang="en-US" dirty="0">
                <a:solidFill>
                  <a:srgbClr val="FF0000"/>
                </a:solidFill>
                <a:latin typeface="Consolas" panose="020B0609020204030204" pitchFamily="49" charset="0"/>
                <a:ea typeface="CMU Bright" panose="02000603000000000000" pitchFamily="2" charset="0"/>
                <a:cs typeface="Consolas" panose="020B0609020204030204" pitchFamily="49" charset="0"/>
              </a:rPr>
              <a:t>y</a:t>
            </a:r>
            <a:r>
              <a:rPr lang="en-US" dirty="0">
                <a:solidFill>
                  <a:schemeClr val="accent6"/>
                </a:solidFill>
                <a:latin typeface="Consolas" panose="020B0609020204030204" pitchFamily="49" charset="0"/>
                <a:ea typeface="CMU Bright" panose="02000603000000000000" pitchFamily="2" charset="0"/>
                <a:cs typeface="Consolas" panose="020B0609020204030204" pitchFamily="49" charset="0"/>
              </a:rPr>
              <a:t>:    .space 4</a:t>
            </a:r>
            <a:endParaRPr lang="en-US" dirty="0">
              <a:latin typeface="Consolas" panose="020B0609020204030204" pitchFamily="49" charset="0"/>
              <a:cs typeface="Consolas" panose="020B0609020204030204" pitchFamily="49" charset="0"/>
            </a:endParaRPr>
          </a:p>
        </p:txBody>
      </p:sp>
      <p:grpSp>
        <p:nvGrpSpPr>
          <p:cNvPr id="6" name="Group 5">
            <a:extLst>
              <a:ext uri="{FF2B5EF4-FFF2-40B4-BE49-F238E27FC236}">
                <a16:creationId xmlns:a16="http://schemas.microsoft.com/office/drawing/2014/main" id="{F6ED35F7-CB4B-4DBA-436B-F26E51D794F8}"/>
              </a:ext>
            </a:extLst>
          </p:cNvPr>
          <p:cNvGrpSpPr/>
          <p:nvPr/>
        </p:nvGrpSpPr>
        <p:grpSpPr>
          <a:xfrm>
            <a:off x="1619711" y="5329585"/>
            <a:ext cx="5720532" cy="1160547"/>
            <a:chOff x="1608313" y="5360996"/>
            <a:chExt cx="5720532" cy="1160547"/>
          </a:xfrm>
        </p:grpSpPr>
        <p:sp>
          <p:nvSpPr>
            <p:cNvPr id="7" name="Content Placeholder 1">
              <a:extLst>
                <a:ext uri="{FF2B5EF4-FFF2-40B4-BE49-F238E27FC236}">
                  <a16:creationId xmlns:a16="http://schemas.microsoft.com/office/drawing/2014/main" id="{6BAF533B-62E8-462A-683E-F409112F6E9D}"/>
                </a:ext>
              </a:extLst>
            </p:cNvPr>
            <p:cNvSpPr txBox="1">
              <a:spLocks/>
            </p:cNvSpPr>
            <p:nvPr/>
          </p:nvSpPr>
          <p:spPr>
            <a:xfrm>
              <a:off x="1608313" y="5360996"/>
              <a:ext cx="4695364" cy="1160547"/>
            </a:xfrm>
            <a:prstGeom prst="rect">
              <a:avLst/>
            </a:prstGeom>
            <a:solidFill>
              <a:schemeClr val="accent4">
                <a:lumMod val="20000"/>
                <a:lumOff val="80000"/>
              </a:schemeClr>
            </a:solidFill>
            <a:ln>
              <a:solidFill>
                <a:srgbClr val="0070C0"/>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000" dirty="0">
                  <a:solidFill>
                    <a:schemeClr val="tx2"/>
                  </a:solidFill>
                  <a:cs typeface="Courier New" panose="02070309020205020404" pitchFamily="49" charset="0"/>
                </a:rPr>
                <a:t>two steps </a:t>
              </a:r>
              <a:r>
                <a:rPr lang="en-US" sz="2000" b="1" dirty="0">
                  <a:solidFill>
                    <a:srgbClr val="C00000"/>
                  </a:solidFill>
                  <a:cs typeface="Courier New" panose="02070309020205020404" pitchFamily="49" charset="0"/>
                </a:rPr>
                <a:t>store</a:t>
              </a:r>
              <a:r>
                <a:rPr lang="en-US" sz="2000" dirty="0">
                  <a:solidFill>
                    <a:schemeClr val="tx2"/>
                  </a:solidFill>
                  <a:cs typeface="Courier New" panose="02070309020205020404" pitchFamily="49" charset="0"/>
                </a:rPr>
                <a:t> to a </a:t>
              </a:r>
              <a:r>
                <a:rPr lang="en-US" sz="2000" b="1" dirty="0">
                  <a:solidFill>
                    <a:srgbClr val="7030A0"/>
                  </a:solidFill>
                  <a:cs typeface="Courier New" panose="02070309020205020404" pitchFamily="49" charset="0"/>
                </a:rPr>
                <a:t>memory</a:t>
              </a:r>
              <a:r>
                <a:rPr lang="en-US" sz="2000" dirty="0">
                  <a:solidFill>
                    <a:srgbClr val="7030A0"/>
                  </a:solidFill>
                  <a:cs typeface="Courier New" panose="02070309020205020404" pitchFamily="49" charset="0"/>
                </a:rPr>
                <a:t> variable</a:t>
              </a:r>
            </a:p>
            <a:p>
              <a:pPr marL="696912" lvl="1" indent="-342900">
                <a:buFont typeface="+mj-lt"/>
                <a:buAutoNum type="arabicPeriod"/>
              </a:pPr>
              <a:r>
                <a:rPr lang="en-US" sz="2000" dirty="0">
                  <a:solidFill>
                    <a:srgbClr val="0070C0"/>
                  </a:solidFill>
                  <a:cs typeface="Courier New" panose="02070309020205020404" pitchFamily="49" charset="0"/>
                </a:rPr>
                <a:t>load the pointer to the memory</a:t>
              </a:r>
            </a:p>
            <a:p>
              <a:pPr marL="696912" lvl="1" indent="-342900">
                <a:buFont typeface="+mj-lt"/>
                <a:buAutoNum type="arabicPeriod"/>
              </a:pPr>
              <a:r>
                <a:rPr lang="en-US" sz="2000" dirty="0">
                  <a:solidFill>
                    <a:srgbClr val="F3753F"/>
                  </a:solidFill>
                  <a:cs typeface="Courier New" panose="02070309020205020404" pitchFamily="49" charset="0"/>
                </a:rPr>
                <a:t>write (store) to  *pointer</a:t>
              </a:r>
            </a:p>
          </p:txBody>
        </p:sp>
        <p:sp>
          <p:nvSpPr>
            <p:cNvPr id="8" name="Down Arrow 7">
              <a:extLst>
                <a:ext uri="{FF2B5EF4-FFF2-40B4-BE49-F238E27FC236}">
                  <a16:creationId xmlns:a16="http://schemas.microsoft.com/office/drawing/2014/main" id="{9681EDAD-B3D2-7B62-7F79-44DE03A56C65}"/>
                </a:ext>
              </a:extLst>
            </p:cNvPr>
            <p:cNvSpPr/>
            <p:nvPr/>
          </p:nvSpPr>
          <p:spPr>
            <a:xfrm rot="16200000">
              <a:off x="6679579" y="5415974"/>
              <a:ext cx="273364" cy="10251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886471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A10A-AB1F-B546-9B6B-97FC5E80203F}"/>
              </a:ext>
            </a:extLst>
          </p:cNvPr>
          <p:cNvSpPr>
            <a:spLocks noGrp="1"/>
          </p:cNvSpPr>
          <p:nvPr>
            <p:ph type="title"/>
          </p:nvPr>
        </p:nvSpPr>
        <p:spPr>
          <a:xfrm>
            <a:off x="358131" y="174578"/>
            <a:ext cx="11688962" cy="983359"/>
          </a:xfrm>
        </p:spPr>
        <p:txBody>
          <a:bodyPr/>
          <a:lstStyle/>
          <a:p>
            <a:r>
              <a:rPr lang="en-US" sz="2800" i="0" u="none" strike="noStrike" dirty="0">
                <a:effectLst/>
                <a:latin typeface="-webkit-standard"/>
              </a:rPr>
              <a:t>Loading large constants into a register:</a:t>
            </a:r>
            <a:br>
              <a:rPr lang="en-US" sz="2000" i="0" u="none" strike="noStrike" dirty="0">
                <a:effectLst/>
                <a:latin typeface="Calibri" panose="020F0502020204030204" pitchFamily="34" charset="0"/>
                <a:cs typeface="Calibri" panose="020F0502020204030204" pitchFamily="34" charset="0"/>
              </a:rPr>
            </a:br>
            <a:r>
              <a:rPr lang="en-US" sz="2000" i="0" u="none" strike="noStrike" dirty="0">
                <a:effectLst/>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Error: invalid constant (3ff) after fixup</a:t>
            </a:r>
            <a:endParaRPr lang="en-US" sz="40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6A004166-69B8-C54C-89AD-C39CD6155CEB}"/>
              </a:ext>
            </a:extLst>
          </p:cNvPr>
          <p:cNvSpPr>
            <a:spLocks noGrp="1"/>
          </p:cNvSpPr>
          <p:nvPr>
            <p:ph sz="half" idx="1"/>
          </p:nvPr>
        </p:nvSpPr>
        <p:spPr>
          <a:xfrm>
            <a:off x="358131" y="1186348"/>
            <a:ext cx="11538797" cy="4753963"/>
          </a:xfrm>
          <a:solidFill>
            <a:schemeClr val="accent4">
              <a:lumMod val="20000"/>
              <a:lumOff val="80000"/>
            </a:schemeClr>
          </a:solidFill>
          <a:ln>
            <a:solidFill>
              <a:srgbClr val="0070C0"/>
            </a:solidFill>
          </a:ln>
        </p:spPr>
        <p:txBody>
          <a:bodyPr/>
          <a:lstStyle/>
          <a:p>
            <a:r>
              <a:rPr lang="en-US" sz="2000" dirty="0"/>
              <a:t>In data processing instructions, the field </a:t>
            </a:r>
            <a:r>
              <a:rPr lang="en-US" sz="2000" b="1" dirty="0">
                <a:solidFill>
                  <a:schemeClr val="accent5"/>
                </a:solidFill>
              </a:rPr>
              <a:t>imm8 + rotate 4 bits </a:t>
            </a:r>
            <a:r>
              <a:rPr lang="en-US" sz="2000" dirty="0"/>
              <a:t>is too small to store store the immediate value, how do you get larger immediate values into a register?</a:t>
            </a:r>
          </a:p>
          <a:p>
            <a:endParaRPr lang="en-US" sz="2000" dirty="0">
              <a:solidFill>
                <a:srgbClr val="0070C0"/>
              </a:solidFill>
            </a:endParaRPr>
          </a:p>
          <a:p>
            <a:endParaRPr lang="en-US" sz="2000" dirty="0">
              <a:solidFill>
                <a:srgbClr val="0070C0"/>
              </a:solidFill>
            </a:endParaRPr>
          </a:p>
          <a:p>
            <a:pPr marL="0" indent="0">
              <a:buNone/>
            </a:pPr>
            <a:endParaRPr lang="en-US" sz="2000" dirty="0">
              <a:solidFill>
                <a:srgbClr val="0070C0"/>
              </a:solidFill>
            </a:endParaRPr>
          </a:p>
          <a:p>
            <a:pPr marL="0" indent="0">
              <a:buNone/>
            </a:pPr>
            <a:endParaRPr lang="en-US" sz="2000" dirty="0">
              <a:solidFill>
                <a:srgbClr val="0070C0"/>
              </a:solidFill>
            </a:endParaRPr>
          </a:p>
          <a:p>
            <a:r>
              <a:rPr lang="en-US" sz="2000" dirty="0"/>
              <a:t>Answer: use </a:t>
            </a:r>
            <a:r>
              <a:rPr lang="en-US" sz="2000" b="1" dirty="0" err="1">
                <a:solidFill>
                  <a:srgbClr val="0070C0"/>
                </a:solidFill>
                <a:latin typeface="Courier New" panose="02070309020205020404" pitchFamily="49" charset="0"/>
                <a:cs typeface="Courier New" panose="02070309020205020404" pitchFamily="49" charset="0"/>
              </a:rPr>
              <a:t>ldr</a:t>
            </a:r>
            <a:r>
              <a:rPr lang="en-US" sz="2000" dirty="0"/>
              <a:t> instruction with the constant as an operand:   </a:t>
            </a:r>
            <a:r>
              <a:rPr lang="en-US" sz="2000" b="1" dirty="0">
                <a:solidFill>
                  <a:schemeClr val="accent5"/>
                </a:solidFill>
                <a:latin typeface="Courier New" panose="02070309020205020404" pitchFamily="49" charset="0"/>
                <a:cs typeface="Courier New" panose="02070309020205020404" pitchFamily="49" charset="0"/>
              </a:rPr>
              <a:t>=constant</a:t>
            </a:r>
            <a:endParaRPr lang="en-US" sz="900" b="1" dirty="0">
              <a:solidFill>
                <a:srgbClr val="0070C0"/>
              </a:solidFill>
              <a:latin typeface="Courier New" panose="02070309020205020404" pitchFamily="49" charset="0"/>
              <a:cs typeface="Courier New" panose="02070309020205020404" pitchFamily="49" charset="0"/>
            </a:endParaRPr>
          </a:p>
          <a:p>
            <a:r>
              <a:rPr lang="en-US" sz="2000" dirty="0">
                <a:solidFill>
                  <a:srgbClr val="0070C0"/>
                </a:solidFill>
              </a:rPr>
              <a:t>Assembler</a:t>
            </a:r>
            <a:r>
              <a:rPr lang="en-US" sz="2000" dirty="0">
                <a:solidFill>
                  <a:schemeClr val="accent5"/>
                </a:solidFill>
              </a:rPr>
              <a:t> creates a </a:t>
            </a:r>
            <a:r>
              <a:rPr lang="en-US" sz="2000" b="1" dirty="0">
                <a:solidFill>
                  <a:schemeClr val="accent5"/>
                </a:solidFill>
              </a:rPr>
              <a:t>literal table entry </a:t>
            </a:r>
            <a:r>
              <a:rPr lang="en-US" sz="2000" dirty="0">
                <a:solidFill>
                  <a:schemeClr val="accent5"/>
                </a:solidFill>
              </a:rPr>
              <a:t>with the </a:t>
            </a:r>
            <a:r>
              <a:rPr lang="en-US" sz="2000" b="1" dirty="0">
                <a:solidFill>
                  <a:schemeClr val="accent5"/>
                </a:solidFill>
              </a:rPr>
              <a:t>constant</a:t>
            </a:r>
            <a:endParaRPr lang="en-US" sz="2000" dirty="0"/>
          </a:p>
        </p:txBody>
      </p:sp>
      <p:grpSp>
        <p:nvGrpSpPr>
          <p:cNvPr id="8" name="Group 7">
            <a:extLst>
              <a:ext uri="{FF2B5EF4-FFF2-40B4-BE49-F238E27FC236}">
                <a16:creationId xmlns:a16="http://schemas.microsoft.com/office/drawing/2014/main" id="{10484810-E3CA-5448-98E9-C8B5D8BFDBAD}"/>
              </a:ext>
            </a:extLst>
          </p:cNvPr>
          <p:cNvGrpSpPr/>
          <p:nvPr/>
        </p:nvGrpSpPr>
        <p:grpSpPr>
          <a:xfrm>
            <a:off x="4153520" y="2223405"/>
            <a:ext cx="5371822" cy="1682712"/>
            <a:chOff x="6672287" y="4837122"/>
            <a:chExt cx="5371822" cy="1682712"/>
          </a:xfrm>
        </p:grpSpPr>
        <p:sp>
          <p:nvSpPr>
            <p:cNvPr id="7" name="Rectangle 6">
              <a:extLst>
                <a:ext uri="{FF2B5EF4-FFF2-40B4-BE49-F238E27FC236}">
                  <a16:creationId xmlns:a16="http://schemas.microsoft.com/office/drawing/2014/main" id="{4FC5310D-D403-0540-8A13-5C41681D2851}"/>
                </a:ext>
              </a:extLst>
            </p:cNvPr>
            <p:cNvSpPr/>
            <p:nvPr/>
          </p:nvSpPr>
          <p:spPr>
            <a:xfrm>
              <a:off x="6672287" y="4837122"/>
              <a:ext cx="5371822" cy="1682712"/>
            </a:xfrm>
            <a:prstGeom prst="rect">
              <a:avLst/>
            </a:prstGeom>
            <a:solidFill>
              <a:schemeClr val="bg1">
                <a:lumMod val="95000"/>
              </a:schemeClr>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a:extLst>
                <a:ext uri="{FF2B5EF4-FFF2-40B4-BE49-F238E27FC236}">
                  <a16:creationId xmlns:a16="http://schemas.microsoft.com/office/drawing/2014/main" id="{250B26C4-EF50-4C4E-9CDB-BF370E949360}"/>
                </a:ext>
              </a:extLst>
            </p:cNvPr>
            <p:cNvSpPr/>
            <p:nvPr/>
          </p:nvSpPr>
          <p:spPr bwMode="auto">
            <a:xfrm>
              <a:off x="8536476" y="4997293"/>
              <a:ext cx="2457966" cy="380048"/>
            </a:xfrm>
            <a:prstGeom prst="roundRect">
              <a:avLst>
                <a:gd name="adj" fmla="val 5733"/>
              </a:avLst>
            </a:prstGeom>
            <a:solidFill>
              <a:schemeClr val="bg1"/>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b="1" dirty="0">
                  <a:latin typeface="Courier New" panose="02070309020205020404" pitchFamily="49" charset="0"/>
                  <a:cs typeface="Courier New" panose="02070309020205020404" pitchFamily="49" charset="0"/>
                </a:rPr>
                <a:t>mov	r0, 1023</a:t>
              </a:r>
            </a:p>
          </p:txBody>
        </p:sp>
        <p:sp>
          <p:nvSpPr>
            <p:cNvPr id="4" name="TextBox 3">
              <a:extLst>
                <a:ext uri="{FF2B5EF4-FFF2-40B4-BE49-F238E27FC236}">
                  <a16:creationId xmlns:a16="http://schemas.microsoft.com/office/drawing/2014/main" id="{317FD59E-3346-CC4D-9193-A02CF8401CFA}"/>
                </a:ext>
              </a:extLst>
            </p:cNvPr>
            <p:cNvSpPr txBox="1"/>
            <p:nvPr/>
          </p:nvSpPr>
          <p:spPr>
            <a:xfrm>
              <a:off x="7016697" y="5420262"/>
              <a:ext cx="4938211" cy="369332"/>
            </a:xfrm>
            <a:prstGeom prst="rect">
              <a:avLst/>
            </a:prstGeom>
            <a:noFill/>
          </p:spPr>
          <p:txBody>
            <a:bodyPr wrap="none" rtlCol="0">
              <a:spAutoFit/>
            </a:bodyPr>
            <a:lstStyle/>
            <a:p>
              <a:r>
                <a:rPr lang="en-US" dirty="0">
                  <a:solidFill>
                    <a:srgbClr val="FF0000"/>
                  </a:solidFill>
                </a:rPr>
                <a:t>xxx.s:24: Error: invalid constant (3ff) after fixup</a:t>
              </a:r>
            </a:p>
          </p:txBody>
        </p:sp>
        <p:sp>
          <p:nvSpPr>
            <p:cNvPr id="20" name="Rounded Rectangle 19">
              <a:extLst>
                <a:ext uri="{FF2B5EF4-FFF2-40B4-BE49-F238E27FC236}">
                  <a16:creationId xmlns:a16="http://schemas.microsoft.com/office/drawing/2014/main" id="{C6E63987-BC30-334A-9A5D-15DF8836D070}"/>
                </a:ext>
              </a:extLst>
            </p:cNvPr>
            <p:cNvSpPr/>
            <p:nvPr/>
          </p:nvSpPr>
          <p:spPr bwMode="auto">
            <a:xfrm>
              <a:off x="8587772" y="5959553"/>
              <a:ext cx="2457966" cy="380048"/>
            </a:xfrm>
            <a:prstGeom prst="roundRect">
              <a:avLst>
                <a:gd name="adj" fmla="val 5733"/>
              </a:avLst>
            </a:prstGeom>
            <a:solidFill>
              <a:schemeClr val="bg1"/>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b="1" dirty="0" err="1">
                  <a:latin typeface="Courier New" panose="02070309020205020404" pitchFamily="49" charset="0"/>
                  <a:cs typeface="Courier New" panose="02070309020205020404" pitchFamily="49" charset="0"/>
                </a:rPr>
                <a:t>ldr</a:t>
              </a:r>
              <a:r>
                <a:rPr lang="en-US" b="1" dirty="0">
                  <a:latin typeface="Courier New" panose="02070309020205020404" pitchFamily="49" charset="0"/>
                  <a:cs typeface="Courier New" panose="02070309020205020404" pitchFamily="49" charset="0"/>
                </a:rPr>
                <a:t>	r0, =1023</a:t>
              </a:r>
            </a:p>
          </p:txBody>
        </p:sp>
        <p:sp>
          <p:nvSpPr>
            <p:cNvPr id="5" name="TextBox 4">
              <a:extLst>
                <a:ext uri="{FF2B5EF4-FFF2-40B4-BE49-F238E27FC236}">
                  <a16:creationId xmlns:a16="http://schemas.microsoft.com/office/drawing/2014/main" id="{14B0FA0A-E260-9946-AF00-9AC23B331957}"/>
                </a:ext>
              </a:extLst>
            </p:cNvPr>
            <p:cNvSpPr txBox="1"/>
            <p:nvPr/>
          </p:nvSpPr>
          <p:spPr>
            <a:xfrm>
              <a:off x="7607375" y="4997799"/>
              <a:ext cx="646331" cy="369332"/>
            </a:xfrm>
            <a:prstGeom prst="rect">
              <a:avLst/>
            </a:prstGeom>
            <a:noFill/>
          </p:spPr>
          <p:txBody>
            <a:bodyPr wrap="none" rtlCol="0">
              <a:spAutoFit/>
            </a:bodyPr>
            <a:lstStyle/>
            <a:p>
              <a:r>
                <a:rPr lang="en-US" b="1" dirty="0">
                  <a:solidFill>
                    <a:srgbClr val="FF0000"/>
                  </a:solidFill>
                </a:rPr>
                <a:t>fails</a:t>
              </a:r>
            </a:p>
          </p:txBody>
        </p:sp>
        <p:sp>
          <p:nvSpPr>
            <p:cNvPr id="21" name="TextBox 20">
              <a:extLst>
                <a:ext uri="{FF2B5EF4-FFF2-40B4-BE49-F238E27FC236}">
                  <a16:creationId xmlns:a16="http://schemas.microsoft.com/office/drawing/2014/main" id="{7DA63FD3-38BE-5549-8527-71F9F94C832D}"/>
                </a:ext>
              </a:extLst>
            </p:cNvPr>
            <p:cNvSpPr txBox="1"/>
            <p:nvPr/>
          </p:nvSpPr>
          <p:spPr>
            <a:xfrm>
              <a:off x="6770120" y="5885580"/>
              <a:ext cx="1544012" cy="369332"/>
            </a:xfrm>
            <a:prstGeom prst="rect">
              <a:avLst/>
            </a:prstGeom>
            <a:noFill/>
          </p:spPr>
          <p:txBody>
            <a:bodyPr wrap="none" rtlCol="0">
              <a:spAutoFit/>
            </a:bodyPr>
            <a:lstStyle/>
            <a:p>
              <a:r>
                <a:rPr lang="en-US" b="1" dirty="0">
                  <a:solidFill>
                    <a:srgbClr val="00B050"/>
                  </a:solidFill>
                </a:rPr>
                <a:t>replacement</a:t>
              </a:r>
            </a:p>
          </p:txBody>
        </p:sp>
        <p:sp>
          <p:nvSpPr>
            <p:cNvPr id="6" name="Right Arrow 5">
              <a:extLst>
                <a:ext uri="{FF2B5EF4-FFF2-40B4-BE49-F238E27FC236}">
                  <a16:creationId xmlns:a16="http://schemas.microsoft.com/office/drawing/2014/main" id="{AFE36EA2-3C7E-B644-9974-CE2C8F88A7C9}"/>
                </a:ext>
              </a:extLst>
            </p:cNvPr>
            <p:cNvSpPr/>
            <p:nvPr/>
          </p:nvSpPr>
          <p:spPr>
            <a:xfrm>
              <a:off x="8202411" y="5062820"/>
              <a:ext cx="334066" cy="2511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a:extLst>
                <a:ext uri="{FF2B5EF4-FFF2-40B4-BE49-F238E27FC236}">
                  <a16:creationId xmlns:a16="http://schemas.microsoft.com/office/drawing/2014/main" id="{9D4FE317-A338-9042-9CE6-47280154F856}"/>
                </a:ext>
              </a:extLst>
            </p:cNvPr>
            <p:cNvSpPr/>
            <p:nvPr/>
          </p:nvSpPr>
          <p:spPr>
            <a:xfrm>
              <a:off x="8253706" y="5974838"/>
              <a:ext cx="334066" cy="2511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Box 22">
            <a:extLst>
              <a:ext uri="{FF2B5EF4-FFF2-40B4-BE49-F238E27FC236}">
                <a16:creationId xmlns:a16="http://schemas.microsoft.com/office/drawing/2014/main" id="{5092E0BA-5E07-9947-83B8-47909D250222}"/>
              </a:ext>
            </a:extLst>
          </p:cNvPr>
          <p:cNvSpPr txBox="1"/>
          <p:nvPr/>
        </p:nvSpPr>
        <p:spPr>
          <a:xfrm>
            <a:off x="513188" y="2533606"/>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mov</a:t>
            </a:r>
          </a:p>
        </p:txBody>
      </p:sp>
      <p:sp>
        <p:nvSpPr>
          <p:cNvPr id="24" name="TextBox 23">
            <a:extLst>
              <a:ext uri="{FF2B5EF4-FFF2-40B4-BE49-F238E27FC236}">
                <a16:creationId xmlns:a16="http://schemas.microsoft.com/office/drawing/2014/main" id="{C6A6672E-3DD4-6641-A81E-9681CF8F2C9B}"/>
              </a:ext>
            </a:extLst>
          </p:cNvPr>
          <p:cNvSpPr txBox="1"/>
          <p:nvPr/>
        </p:nvSpPr>
        <p:spPr>
          <a:xfrm>
            <a:off x="1797124" y="2533606"/>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26" name="TextBox 25">
            <a:extLst>
              <a:ext uri="{FF2B5EF4-FFF2-40B4-BE49-F238E27FC236}">
                <a16:creationId xmlns:a16="http://schemas.microsoft.com/office/drawing/2014/main" id="{906EB684-1721-5742-BF97-B24E7328A158}"/>
              </a:ext>
            </a:extLst>
          </p:cNvPr>
          <p:cNvSpPr txBox="1"/>
          <p:nvPr/>
        </p:nvSpPr>
        <p:spPr>
          <a:xfrm>
            <a:off x="2402936" y="2533606"/>
            <a:ext cx="668773"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rot4</a:t>
            </a:r>
          </a:p>
        </p:txBody>
      </p:sp>
      <p:sp>
        <p:nvSpPr>
          <p:cNvPr id="27" name="TextBox 26">
            <a:extLst>
              <a:ext uri="{FF2B5EF4-FFF2-40B4-BE49-F238E27FC236}">
                <a16:creationId xmlns:a16="http://schemas.microsoft.com/office/drawing/2014/main" id="{D5F75945-215E-0442-911D-1BB41C228406}"/>
              </a:ext>
            </a:extLst>
          </p:cNvPr>
          <p:cNvSpPr txBox="1"/>
          <p:nvPr/>
        </p:nvSpPr>
        <p:spPr>
          <a:xfrm>
            <a:off x="3073302" y="2533606"/>
            <a:ext cx="853119"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imm8</a:t>
            </a:r>
          </a:p>
        </p:txBody>
      </p:sp>
      <p:sp>
        <p:nvSpPr>
          <p:cNvPr id="25" name="TextBox 24">
            <a:extLst>
              <a:ext uri="{FF2B5EF4-FFF2-40B4-BE49-F238E27FC236}">
                <a16:creationId xmlns:a16="http://schemas.microsoft.com/office/drawing/2014/main" id="{675BFADA-12DA-CC47-A4B2-E2D9A6C48B62}"/>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9" name="Rectangle 8">
            <a:extLst>
              <a:ext uri="{FF2B5EF4-FFF2-40B4-BE49-F238E27FC236}">
                <a16:creationId xmlns:a16="http://schemas.microsoft.com/office/drawing/2014/main" id="{254A038C-616D-8E48-AA6F-00B044A1BC1B}"/>
              </a:ext>
            </a:extLst>
          </p:cNvPr>
          <p:cNvSpPr/>
          <p:nvPr/>
        </p:nvSpPr>
        <p:spPr>
          <a:xfrm>
            <a:off x="1199178" y="5025859"/>
            <a:ext cx="8236963" cy="64579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Rd, </a:t>
            </a:r>
            <a:r>
              <a:rPr lang="en-US" dirty="0">
                <a:solidFill>
                  <a:srgbClr val="FF0000"/>
                </a:solidFill>
                <a:latin typeface="Consolas" panose="020B0609020204030204" pitchFamily="49" charset="0"/>
                <a:cs typeface="Consolas" panose="020B0609020204030204" pitchFamily="49" charset="0"/>
              </a:rPr>
              <a:t>=constant       </a:t>
            </a:r>
            <a:r>
              <a:rPr lang="en-US" dirty="0">
                <a:solidFill>
                  <a:schemeClr val="tx2"/>
                </a:solidFill>
                <a:latin typeface="Consolas" panose="020B0609020204030204" pitchFamily="49" charset="0"/>
                <a:cs typeface="Consolas" panose="020B0609020204030204" pitchFamily="49" charset="0"/>
              </a:rPr>
              <a:t>// =constant</a:t>
            </a:r>
          </a:p>
          <a:p>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r1, </a:t>
            </a:r>
            <a:r>
              <a:rPr lang="en-US" dirty="0">
                <a:solidFill>
                  <a:srgbClr val="FF0000"/>
                </a:solidFill>
                <a:latin typeface="Consolas" panose="020B0609020204030204" pitchFamily="49" charset="0"/>
                <a:cs typeface="Consolas" panose="020B0609020204030204" pitchFamily="49" charset="0"/>
              </a:rPr>
              <a:t>=0x2468abcd     </a:t>
            </a:r>
            <a:r>
              <a:rPr lang="en-US" dirty="0">
                <a:solidFill>
                  <a:schemeClr val="tx2"/>
                </a:solidFill>
                <a:latin typeface="Consolas" panose="020B0609020204030204" pitchFamily="49" charset="0"/>
                <a:cs typeface="Consolas" panose="020B0609020204030204" pitchFamily="49" charset="0"/>
              </a:rPr>
              <a:t>// loads the constant 0x246abcd into r1</a:t>
            </a:r>
            <a:endParaRPr lang="en-US" sz="600" dirty="0">
              <a:solidFill>
                <a:schemeClr val="tx2"/>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700803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25" grpId="0"/>
      <p:bldP spid="9"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A10A-AB1F-B546-9B6B-97FC5E80203F}"/>
              </a:ext>
            </a:extLst>
          </p:cNvPr>
          <p:cNvSpPr>
            <a:spLocks noGrp="1"/>
          </p:cNvSpPr>
          <p:nvPr>
            <p:ph type="title"/>
          </p:nvPr>
        </p:nvSpPr>
        <p:spPr>
          <a:xfrm>
            <a:off x="98242" y="14492"/>
            <a:ext cx="12093758" cy="490633"/>
          </a:xfrm>
        </p:spPr>
        <p:txBody>
          <a:bodyPr/>
          <a:lstStyle/>
          <a:p>
            <a:r>
              <a:rPr lang="en-US" dirty="0"/>
              <a:t>Reference: LDR/STR – Register To/From Memory Copy</a:t>
            </a:r>
          </a:p>
        </p:txBody>
      </p:sp>
      <p:sp>
        <p:nvSpPr>
          <p:cNvPr id="3" name="Content Placeholder 2">
            <a:extLst>
              <a:ext uri="{FF2B5EF4-FFF2-40B4-BE49-F238E27FC236}">
                <a16:creationId xmlns:a16="http://schemas.microsoft.com/office/drawing/2014/main" id="{6A004166-69B8-C54C-89AD-C39CD6155CEB}"/>
              </a:ext>
            </a:extLst>
          </p:cNvPr>
          <p:cNvSpPr>
            <a:spLocks noGrp="1"/>
          </p:cNvSpPr>
          <p:nvPr>
            <p:ph sz="half" idx="1"/>
          </p:nvPr>
        </p:nvSpPr>
        <p:spPr>
          <a:xfrm>
            <a:off x="1154624" y="2841489"/>
            <a:ext cx="10048377" cy="1596455"/>
          </a:xfrm>
          <a:solidFill>
            <a:schemeClr val="accent4">
              <a:lumMod val="20000"/>
              <a:lumOff val="80000"/>
            </a:schemeClr>
          </a:solidFill>
          <a:ln>
            <a:solidFill>
              <a:schemeClr val="tx2"/>
            </a:solidFill>
          </a:ln>
        </p:spPr>
        <p:txBody>
          <a:bodyPr/>
          <a:lstStyle/>
          <a:p>
            <a:pPr marL="0" indent="0">
              <a:lnSpc>
                <a:spcPct val="100000"/>
              </a:lnSpc>
              <a:buNone/>
            </a:pPr>
            <a:r>
              <a:rPr lang="en-US" sz="1800" dirty="0" err="1">
                <a:solidFill>
                  <a:srgbClr val="0070C0"/>
                </a:solidFill>
                <a:latin typeface="Consolas" panose="020B0609020204030204" pitchFamily="49" charset="0"/>
                <a:cs typeface="Consolas" panose="020B0609020204030204" pitchFamily="49" charset="0"/>
              </a:rPr>
              <a:t>ldr</a:t>
            </a:r>
            <a:r>
              <a:rPr lang="en-US" sz="1800" dirty="0">
                <a:solidFill>
                  <a:srgbClr val="0070C0"/>
                </a:solidFill>
                <a:latin typeface="Consolas" panose="020B0609020204030204" pitchFamily="49" charset="0"/>
                <a:cs typeface="Consolas" panose="020B0609020204030204" pitchFamily="49" charset="0"/>
              </a:rPr>
              <a:t>/str  </a:t>
            </a:r>
            <a:r>
              <a:rPr lang="en-US" sz="1800" dirty="0">
                <a:latin typeface="Consolas" panose="020B0609020204030204" pitchFamily="49" charset="0"/>
                <a:cs typeface="Consolas" panose="020B0609020204030204" pitchFamily="49" charset="0"/>
              </a:rPr>
              <a:t>Rd,  [Rn, +- imm12] </a:t>
            </a:r>
            <a:r>
              <a:rPr lang="en-US" sz="1800" dirty="0">
                <a:solidFill>
                  <a:srgbClr val="00B050"/>
                </a:solidFill>
                <a:latin typeface="Consolas" panose="020B0609020204030204" pitchFamily="49" charset="0"/>
                <a:cs typeface="Consolas" panose="020B0609020204030204" pitchFamily="49" charset="0"/>
              </a:rPr>
              <a:t>// base register pointer + offset  </a:t>
            </a:r>
            <a:r>
              <a:rPr lang="en-US" sz="1800" dirty="0">
                <a:solidFill>
                  <a:srgbClr val="FF0000"/>
                </a:solidFill>
                <a:latin typeface="Consolas" panose="020B0609020204030204" pitchFamily="49" charset="0"/>
                <a:cs typeface="Consolas" panose="020B0609020204030204" pitchFamily="49" charset="0"/>
              </a:rPr>
              <a:t>imm12 in bytes  </a:t>
            </a:r>
          </a:p>
          <a:p>
            <a:pPr marL="0" indent="0">
              <a:lnSpc>
                <a:spcPct val="100000"/>
              </a:lnSpc>
              <a:buNone/>
            </a:pPr>
            <a:r>
              <a:rPr lang="en-US" sz="1800" dirty="0">
                <a:solidFill>
                  <a:srgbClr val="0070C0"/>
                </a:solidFill>
                <a:latin typeface="Consolas" panose="020B0609020204030204" pitchFamily="49" charset="0"/>
                <a:cs typeface="Consolas" panose="020B0609020204030204" pitchFamily="49" charset="0"/>
              </a:rPr>
              <a:t>                             -4095 &lt;= imm12 &lt;= 4095 (bytes)</a:t>
            </a:r>
          </a:p>
          <a:p>
            <a:pPr marL="0" indent="0">
              <a:lnSpc>
                <a:spcPct val="100000"/>
              </a:lnSpc>
              <a:buNone/>
            </a:pPr>
            <a:r>
              <a:rPr lang="en-US" sz="1800" dirty="0" err="1">
                <a:solidFill>
                  <a:srgbClr val="0070C0"/>
                </a:solidFill>
                <a:latin typeface="Consolas" panose="020B0609020204030204" pitchFamily="49" charset="0"/>
                <a:cs typeface="Consolas" panose="020B0609020204030204" pitchFamily="49" charset="0"/>
              </a:rPr>
              <a:t>ldr</a:t>
            </a:r>
            <a:r>
              <a:rPr lang="en-US" sz="1800" dirty="0">
                <a:solidFill>
                  <a:srgbClr val="0070C0"/>
                </a:solidFill>
                <a:latin typeface="Consolas" panose="020B0609020204030204" pitchFamily="49" charset="0"/>
                <a:cs typeface="Consolas" panose="020B0609020204030204" pitchFamily="49" charset="0"/>
              </a:rPr>
              <a:t>/str  </a:t>
            </a:r>
            <a:r>
              <a:rPr lang="en-US" sz="1800" dirty="0">
                <a:latin typeface="Consolas" panose="020B0609020204030204" pitchFamily="49" charset="0"/>
                <a:cs typeface="Consolas" panose="020B0609020204030204" pitchFamily="49" charset="0"/>
              </a:rPr>
              <a:t>Rd,  [Rn]           </a:t>
            </a:r>
            <a:r>
              <a:rPr lang="en-US" sz="1800" dirty="0">
                <a:solidFill>
                  <a:srgbClr val="00B050"/>
                </a:solidFill>
                <a:latin typeface="Consolas" panose="020B0609020204030204" pitchFamily="49" charset="0"/>
                <a:cs typeface="Consolas" panose="020B0609020204030204" pitchFamily="49" charset="0"/>
              </a:rPr>
              <a:t>// base register pointer + 0 (imm12 is 0) </a:t>
            </a:r>
            <a:endParaRPr lang="en-US" sz="1800" dirty="0">
              <a:solidFill>
                <a:srgbClr val="0070C0"/>
              </a:solidFill>
              <a:latin typeface="Consolas" panose="020B0609020204030204" pitchFamily="49" charset="0"/>
              <a:cs typeface="Consolas" panose="020B0609020204030204" pitchFamily="49" charset="0"/>
            </a:endParaRPr>
          </a:p>
          <a:p>
            <a:pPr marL="0" indent="0">
              <a:lnSpc>
                <a:spcPct val="100000"/>
              </a:lnSpc>
              <a:buNone/>
            </a:pPr>
            <a:r>
              <a:rPr lang="en-US" sz="1800" dirty="0" err="1">
                <a:solidFill>
                  <a:srgbClr val="0070C0"/>
                </a:solidFill>
                <a:latin typeface="Consolas" panose="020B0609020204030204" pitchFamily="49" charset="0"/>
                <a:cs typeface="Consolas" panose="020B0609020204030204" pitchFamily="49" charset="0"/>
              </a:rPr>
              <a:t>ldr</a:t>
            </a:r>
            <a:r>
              <a:rPr lang="en-US" sz="1800" dirty="0">
                <a:solidFill>
                  <a:srgbClr val="0070C0"/>
                </a:solidFill>
                <a:latin typeface="Consolas" panose="020B0609020204030204" pitchFamily="49" charset="0"/>
                <a:cs typeface="Consolas" panose="020B0609020204030204" pitchFamily="49" charset="0"/>
              </a:rPr>
              <a:t>/str  </a:t>
            </a:r>
            <a:r>
              <a:rPr lang="en-US" sz="1800" dirty="0">
                <a:latin typeface="Consolas" panose="020B0609020204030204" pitchFamily="49" charset="0"/>
                <a:cs typeface="Consolas" panose="020B0609020204030204" pitchFamily="49" charset="0"/>
              </a:rPr>
              <a:t>Rd,  [Rn, +- Rm]    </a:t>
            </a:r>
            <a:r>
              <a:rPr lang="en-US" sz="1800" dirty="0">
                <a:solidFill>
                  <a:srgbClr val="00B050"/>
                </a:solidFill>
                <a:latin typeface="Consolas" panose="020B0609020204030204" pitchFamily="49" charset="0"/>
                <a:cs typeface="Consolas" panose="020B0609020204030204" pitchFamily="49" charset="0"/>
              </a:rPr>
              <a:t>// base register pointer +- offset register</a:t>
            </a:r>
          </a:p>
        </p:txBody>
      </p:sp>
      <p:sp>
        <p:nvSpPr>
          <p:cNvPr id="12" name="Rectangle 11">
            <a:extLst>
              <a:ext uri="{FF2B5EF4-FFF2-40B4-BE49-F238E27FC236}">
                <a16:creationId xmlns:a16="http://schemas.microsoft.com/office/drawing/2014/main" id="{EC97489C-7F00-F94B-AB7C-3D3EA9E25AF5}"/>
              </a:ext>
            </a:extLst>
          </p:cNvPr>
          <p:cNvSpPr/>
          <p:nvPr/>
        </p:nvSpPr>
        <p:spPr>
          <a:xfrm>
            <a:off x="424715" y="656435"/>
            <a:ext cx="5633963" cy="198955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DBAC17B2-B866-6F45-A481-CDBD9BBA3695}"/>
              </a:ext>
            </a:extLst>
          </p:cNvPr>
          <p:cNvCxnSpPr>
            <a:cxnSpLocks/>
          </p:cNvCxnSpPr>
          <p:nvPr/>
        </p:nvCxnSpPr>
        <p:spPr bwMode="auto">
          <a:xfrm flipV="1">
            <a:off x="4093718" y="1777960"/>
            <a:ext cx="1" cy="441121"/>
          </a:xfrm>
          <a:prstGeom prst="straightConnector1">
            <a:avLst/>
          </a:prstGeom>
          <a:noFill/>
          <a:ln w="63500" cap="flat" cmpd="sng" algn="ctr">
            <a:solidFill>
              <a:srgbClr val="0070C0"/>
            </a:solidFill>
            <a:prstDash val="solid"/>
            <a:round/>
            <a:headEnd type="none" w="med" len="med"/>
            <a:tailEnd type="triangle"/>
          </a:ln>
          <a:effectLst/>
        </p:spPr>
      </p:cxnSp>
      <p:sp>
        <p:nvSpPr>
          <p:cNvPr id="14" name="TextBox 13">
            <a:extLst>
              <a:ext uri="{FF2B5EF4-FFF2-40B4-BE49-F238E27FC236}">
                <a16:creationId xmlns:a16="http://schemas.microsoft.com/office/drawing/2014/main" id="{30BB1B4A-4FC8-FF45-824D-3DED9AC86C5C}"/>
              </a:ext>
            </a:extLst>
          </p:cNvPr>
          <p:cNvSpPr txBox="1"/>
          <p:nvPr/>
        </p:nvSpPr>
        <p:spPr>
          <a:xfrm>
            <a:off x="3814625" y="2193840"/>
            <a:ext cx="1680909" cy="369332"/>
          </a:xfrm>
          <a:prstGeom prst="rect">
            <a:avLst/>
          </a:prstGeom>
          <a:solidFill>
            <a:schemeClr val="bg1"/>
          </a:solidFill>
          <a:ln w="25400">
            <a:solidFill>
              <a:srgbClr val="0070C0"/>
            </a:solidFill>
          </a:ln>
        </p:spPr>
        <p:txBody>
          <a:bodyPr wrap="none" rtlCol="0">
            <a:spAutoFit/>
          </a:bodyPr>
          <a:lstStyle/>
          <a:p>
            <a:r>
              <a:rPr lang="en-US" dirty="0">
                <a:solidFill>
                  <a:srgbClr val="0070C0"/>
                </a:solidFill>
              </a:rPr>
              <a:t>offset constant</a:t>
            </a:r>
          </a:p>
        </p:txBody>
      </p:sp>
      <p:cxnSp>
        <p:nvCxnSpPr>
          <p:cNvPr id="15" name="Straight Arrow Connector 14">
            <a:extLst>
              <a:ext uri="{FF2B5EF4-FFF2-40B4-BE49-F238E27FC236}">
                <a16:creationId xmlns:a16="http://schemas.microsoft.com/office/drawing/2014/main" id="{94538FC1-9DFC-5D44-8D07-EE254CBB8A1A}"/>
              </a:ext>
            </a:extLst>
          </p:cNvPr>
          <p:cNvCxnSpPr>
            <a:cxnSpLocks/>
          </p:cNvCxnSpPr>
          <p:nvPr/>
        </p:nvCxnSpPr>
        <p:spPr bwMode="auto">
          <a:xfrm flipV="1">
            <a:off x="3144252" y="1857037"/>
            <a:ext cx="1" cy="372879"/>
          </a:xfrm>
          <a:prstGeom prst="straightConnector1">
            <a:avLst/>
          </a:prstGeom>
          <a:noFill/>
          <a:ln w="63500" cap="flat" cmpd="sng" algn="ctr">
            <a:solidFill>
              <a:srgbClr val="0070C0"/>
            </a:solidFill>
            <a:prstDash val="solid"/>
            <a:round/>
            <a:headEnd type="none" w="med" len="med"/>
            <a:tailEnd type="triangle"/>
          </a:ln>
          <a:effectLst/>
        </p:spPr>
      </p:cxnSp>
      <p:sp>
        <p:nvSpPr>
          <p:cNvPr id="16" name="TextBox 15">
            <a:extLst>
              <a:ext uri="{FF2B5EF4-FFF2-40B4-BE49-F238E27FC236}">
                <a16:creationId xmlns:a16="http://schemas.microsoft.com/office/drawing/2014/main" id="{CB324431-7130-3B45-B69F-E25D00172087}"/>
              </a:ext>
            </a:extLst>
          </p:cNvPr>
          <p:cNvSpPr txBox="1"/>
          <p:nvPr/>
        </p:nvSpPr>
        <p:spPr>
          <a:xfrm>
            <a:off x="694858" y="2199005"/>
            <a:ext cx="2762295"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Rd – destination register</a:t>
            </a:r>
          </a:p>
        </p:txBody>
      </p:sp>
      <p:sp>
        <p:nvSpPr>
          <p:cNvPr id="17" name="TextBox 16">
            <a:extLst>
              <a:ext uri="{FF2B5EF4-FFF2-40B4-BE49-F238E27FC236}">
                <a16:creationId xmlns:a16="http://schemas.microsoft.com/office/drawing/2014/main" id="{41409EC0-1E32-9D44-9365-5697996537B2}"/>
              </a:ext>
            </a:extLst>
          </p:cNvPr>
          <p:cNvSpPr txBox="1"/>
          <p:nvPr/>
        </p:nvSpPr>
        <p:spPr>
          <a:xfrm>
            <a:off x="557076" y="1490762"/>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err="1">
                <a:solidFill>
                  <a:schemeClr val="tx2"/>
                </a:solidFill>
              </a:rPr>
              <a:t>ldr</a:t>
            </a:r>
            <a:r>
              <a:rPr lang="en-US" sz="2000" b="1" dirty="0">
                <a:solidFill>
                  <a:schemeClr val="tx2"/>
                </a:solidFill>
              </a:rPr>
              <a:t>/str</a:t>
            </a:r>
          </a:p>
        </p:txBody>
      </p:sp>
      <p:sp>
        <p:nvSpPr>
          <p:cNvPr id="18" name="TextBox 17">
            <a:extLst>
              <a:ext uri="{FF2B5EF4-FFF2-40B4-BE49-F238E27FC236}">
                <a16:creationId xmlns:a16="http://schemas.microsoft.com/office/drawing/2014/main" id="{4026FEAB-2E70-3544-BC62-2FA31EADD170}"/>
              </a:ext>
            </a:extLst>
          </p:cNvPr>
          <p:cNvSpPr txBox="1"/>
          <p:nvPr/>
        </p:nvSpPr>
        <p:spPr>
          <a:xfrm>
            <a:off x="2866348" y="1495467"/>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19" name="TextBox 18">
            <a:extLst>
              <a:ext uri="{FF2B5EF4-FFF2-40B4-BE49-F238E27FC236}">
                <a16:creationId xmlns:a16="http://schemas.microsoft.com/office/drawing/2014/main" id="{A750EAE6-EB13-6045-82CF-E5F24005C9EA}"/>
              </a:ext>
            </a:extLst>
          </p:cNvPr>
          <p:cNvSpPr txBox="1"/>
          <p:nvPr/>
        </p:nvSpPr>
        <p:spPr>
          <a:xfrm>
            <a:off x="3478312" y="1490762"/>
            <a:ext cx="995785"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imm12</a:t>
            </a:r>
          </a:p>
        </p:txBody>
      </p:sp>
      <p:sp>
        <p:nvSpPr>
          <p:cNvPr id="20" name="TextBox 19">
            <a:extLst>
              <a:ext uri="{FF2B5EF4-FFF2-40B4-BE49-F238E27FC236}">
                <a16:creationId xmlns:a16="http://schemas.microsoft.com/office/drawing/2014/main" id="{C164B073-D7E6-474B-80D2-09970EFD2CDC}"/>
              </a:ext>
            </a:extLst>
          </p:cNvPr>
          <p:cNvSpPr txBox="1"/>
          <p:nvPr/>
        </p:nvSpPr>
        <p:spPr>
          <a:xfrm>
            <a:off x="2260536" y="1491814"/>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Rn</a:t>
            </a:r>
          </a:p>
        </p:txBody>
      </p:sp>
      <p:cxnSp>
        <p:nvCxnSpPr>
          <p:cNvPr id="21" name="Straight Arrow Connector 20">
            <a:extLst>
              <a:ext uri="{FF2B5EF4-FFF2-40B4-BE49-F238E27FC236}">
                <a16:creationId xmlns:a16="http://schemas.microsoft.com/office/drawing/2014/main" id="{FD278D8D-E977-644A-A7E0-F575CDBDD05B}"/>
              </a:ext>
            </a:extLst>
          </p:cNvPr>
          <p:cNvCxnSpPr>
            <a:cxnSpLocks/>
          </p:cNvCxnSpPr>
          <p:nvPr/>
        </p:nvCxnSpPr>
        <p:spPr bwMode="auto">
          <a:xfrm>
            <a:off x="2616764" y="1084973"/>
            <a:ext cx="0" cy="390995"/>
          </a:xfrm>
          <a:prstGeom prst="straightConnector1">
            <a:avLst/>
          </a:prstGeom>
          <a:noFill/>
          <a:ln w="63500" cap="flat" cmpd="sng" algn="ctr">
            <a:solidFill>
              <a:srgbClr val="0070C0"/>
            </a:solidFill>
            <a:prstDash val="solid"/>
            <a:round/>
            <a:headEnd type="none" w="med" len="med"/>
            <a:tailEnd type="triangle"/>
          </a:ln>
          <a:effectLst/>
        </p:spPr>
      </p:cxnSp>
      <p:sp>
        <p:nvSpPr>
          <p:cNvPr id="22" name="TextBox 21">
            <a:extLst>
              <a:ext uri="{FF2B5EF4-FFF2-40B4-BE49-F238E27FC236}">
                <a16:creationId xmlns:a16="http://schemas.microsoft.com/office/drawing/2014/main" id="{31D0E096-592B-D34F-AEF6-1AE54C2C9F41}"/>
              </a:ext>
            </a:extLst>
          </p:cNvPr>
          <p:cNvSpPr txBox="1"/>
          <p:nvPr/>
        </p:nvSpPr>
        <p:spPr>
          <a:xfrm>
            <a:off x="1855237" y="707399"/>
            <a:ext cx="3956835"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Rn – base register contains address</a:t>
            </a:r>
          </a:p>
        </p:txBody>
      </p:sp>
      <p:sp>
        <p:nvSpPr>
          <p:cNvPr id="41" name="TextBox 40">
            <a:extLst>
              <a:ext uri="{FF2B5EF4-FFF2-40B4-BE49-F238E27FC236}">
                <a16:creationId xmlns:a16="http://schemas.microsoft.com/office/drawing/2014/main" id="{6AFCC1C8-574E-8E4E-8555-AF8F96C64834}"/>
              </a:ext>
            </a:extLst>
          </p:cNvPr>
          <p:cNvSpPr txBox="1"/>
          <p:nvPr/>
        </p:nvSpPr>
        <p:spPr>
          <a:xfrm>
            <a:off x="1855238" y="1490762"/>
            <a:ext cx="385596"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U</a:t>
            </a:r>
          </a:p>
        </p:txBody>
      </p:sp>
      <p:sp>
        <p:nvSpPr>
          <p:cNvPr id="43" name="TextBox 42">
            <a:extLst>
              <a:ext uri="{FF2B5EF4-FFF2-40B4-BE49-F238E27FC236}">
                <a16:creationId xmlns:a16="http://schemas.microsoft.com/office/drawing/2014/main" id="{D586C981-D013-4F48-8C5A-8E47500AF226}"/>
              </a:ext>
            </a:extLst>
          </p:cNvPr>
          <p:cNvSpPr txBox="1"/>
          <p:nvPr/>
        </p:nvSpPr>
        <p:spPr>
          <a:xfrm>
            <a:off x="557076" y="722441"/>
            <a:ext cx="1228427"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 offset</a:t>
            </a:r>
          </a:p>
        </p:txBody>
      </p:sp>
      <p:cxnSp>
        <p:nvCxnSpPr>
          <p:cNvPr id="8" name="Straight Arrow Connector 7">
            <a:extLst>
              <a:ext uri="{FF2B5EF4-FFF2-40B4-BE49-F238E27FC236}">
                <a16:creationId xmlns:a16="http://schemas.microsoft.com/office/drawing/2014/main" id="{0DC50C43-B247-C542-B15B-579DDCF77113}"/>
              </a:ext>
            </a:extLst>
          </p:cNvPr>
          <p:cNvCxnSpPr>
            <a:endCxn id="41" idx="0"/>
          </p:cNvCxnSpPr>
          <p:nvPr/>
        </p:nvCxnSpPr>
        <p:spPr>
          <a:xfrm>
            <a:off x="1547447" y="1091773"/>
            <a:ext cx="500589" cy="3989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CE5AE9F5-DC96-824F-A293-2B5EB5AFE680}"/>
              </a:ext>
            </a:extLst>
          </p:cNvPr>
          <p:cNvGrpSpPr/>
          <p:nvPr/>
        </p:nvGrpSpPr>
        <p:grpSpPr>
          <a:xfrm>
            <a:off x="6293814" y="630667"/>
            <a:ext cx="5633964" cy="1989556"/>
            <a:chOff x="6260122" y="452935"/>
            <a:chExt cx="5633964" cy="1989556"/>
          </a:xfrm>
        </p:grpSpPr>
        <p:sp>
          <p:nvSpPr>
            <p:cNvPr id="24" name="Rectangle 23">
              <a:extLst>
                <a:ext uri="{FF2B5EF4-FFF2-40B4-BE49-F238E27FC236}">
                  <a16:creationId xmlns:a16="http://schemas.microsoft.com/office/drawing/2014/main" id="{A1E002E9-C49C-B144-8E83-3FD2C22AF615}"/>
                </a:ext>
              </a:extLst>
            </p:cNvPr>
            <p:cNvSpPr/>
            <p:nvPr/>
          </p:nvSpPr>
          <p:spPr>
            <a:xfrm>
              <a:off x="6260122" y="452935"/>
              <a:ext cx="5633964" cy="198955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439FD4B8-2998-BE4D-999F-BC8A0EBE6DB8}"/>
                </a:ext>
              </a:extLst>
            </p:cNvPr>
            <p:cNvCxnSpPr>
              <a:cxnSpLocks/>
            </p:cNvCxnSpPr>
            <p:nvPr/>
          </p:nvCxnSpPr>
          <p:spPr bwMode="auto">
            <a:xfrm flipV="1">
              <a:off x="9941249" y="1603051"/>
              <a:ext cx="1" cy="441121"/>
            </a:xfrm>
            <a:prstGeom prst="straightConnector1">
              <a:avLst/>
            </a:prstGeom>
            <a:noFill/>
            <a:ln w="63500" cap="flat" cmpd="sng" algn="ctr">
              <a:solidFill>
                <a:srgbClr val="0070C0"/>
              </a:solidFill>
              <a:prstDash val="solid"/>
              <a:round/>
              <a:headEnd type="none" w="med" len="med"/>
              <a:tailEnd type="triangle"/>
            </a:ln>
            <a:effectLst/>
          </p:spPr>
        </p:cxnSp>
        <p:sp>
          <p:nvSpPr>
            <p:cNvPr id="26" name="TextBox 25">
              <a:extLst>
                <a:ext uri="{FF2B5EF4-FFF2-40B4-BE49-F238E27FC236}">
                  <a16:creationId xmlns:a16="http://schemas.microsoft.com/office/drawing/2014/main" id="{9356F3AB-7A3A-074A-A40B-8FD368B0416B}"/>
                </a:ext>
              </a:extLst>
            </p:cNvPr>
            <p:cNvSpPr txBox="1"/>
            <p:nvPr/>
          </p:nvSpPr>
          <p:spPr>
            <a:xfrm>
              <a:off x="9465482" y="1959340"/>
              <a:ext cx="2334935" cy="369332"/>
            </a:xfrm>
            <a:prstGeom prst="rect">
              <a:avLst/>
            </a:prstGeom>
            <a:solidFill>
              <a:schemeClr val="bg1"/>
            </a:solidFill>
            <a:ln w="25400">
              <a:solidFill>
                <a:srgbClr val="0070C0"/>
              </a:solidFill>
            </a:ln>
          </p:spPr>
          <p:txBody>
            <a:bodyPr wrap="none" rtlCol="0">
              <a:spAutoFit/>
            </a:bodyPr>
            <a:lstStyle/>
            <a:p>
              <a:r>
                <a:rPr lang="en-US" dirty="0">
                  <a:solidFill>
                    <a:srgbClr val="0070C0"/>
                  </a:solidFill>
                </a:rPr>
                <a:t>Offset/index Register</a:t>
              </a:r>
            </a:p>
          </p:txBody>
        </p:sp>
        <p:cxnSp>
          <p:nvCxnSpPr>
            <p:cNvPr id="27" name="Straight Arrow Connector 26">
              <a:extLst>
                <a:ext uri="{FF2B5EF4-FFF2-40B4-BE49-F238E27FC236}">
                  <a16:creationId xmlns:a16="http://schemas.microsoft.com/office/drawing/2014/main" id="{4DBB029A-B563-7F46-B372-0DD7A36B2ED8}"/>
                </a:ext>
              </a:extLst>
            </p:cNvPr>
            <p:cNvCxnSpPr>
              <a:cxnSpLocks/>
            </p:cNvCxnSpPr>
            <p:nvPr/>
          </p:nvCxnSpPr>
          <p:spPr bwMode="auto">
            <a:xfrm flipV="1">
              <a:off x="9200815" y="1622370"/>
              <a:ext cx="1" cy="372879"/>
            </a:xfrm>
            <a:prstGeom prst="straightConnector1">
              <a:avLst/>
            </a:prstGeom>
            <a:noFill/>
            <a:ln w="63500" cap="flat" cmpd="sng" algn="ctr">
              <a:solidFill>
                <a:srgbClr val="0070C0"/>
              </a:solidFill>
              <a:prstDash val="solid"/>
              <a:round/>
              <a:headEnd type="none" w="med" len="med"/>
              <a:tailEnd type="triangle"/>
            </a:ln>
            <a:effectLst/>
          </p:spPr>
        </p:cxnSp>
        <p:sp>
          <p:nvSpPr>
            <p:cNvPr id="28" name="TextBox 27">
              <a:extLst>
                <a:ext uri="{FF2B5EF4-FFF2-40B4-BE49-F238E27FC236}">
                  <a16:creationId xmlns:a16="http://schemas.microsoft.com/office/drawing/2014/main" id="{51564177-F2D3-104B-9EDA-B15B325F67A7}"/>
                </a:ext>
              </a:extLst>
            </p:cNvPr>
            <p:cNvSpPr txBox="1"/>
            <p:nvPr/>
          </p:nvSpPr>
          <p:spPr>
            <a:xfrm>
              <a:off x="6617594" y="1960993"/>
              <a:ext cx="2762295"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Rd – destination register</a:t>
              </a:r>
            </a:p>
          </p:txBody>
        </p:sp>
        <p:sp>
          <p:nvSpPr>
            <p:cNvPr id="29" name="TextBox 28">
              <a:extLst>
                <a:ext uri="{FF2B5EF4-FFF2-40B4-BE49-F238E27FC236}">
                  <a16:creationId xmlns:a16="http://schemas.microsoft.com/office/drawing/2014/main" id="{4756B6B8-EDBA-5844-BB01-2EA1896DFCF1}"/>
                </a:ext>
              </a:extLst>
            </p:cNvPr>
            <p:cNvSpPr txBox="1"/>
            <p:nvPr/>
          </p:nvSpPr>
          <p:spPr>
            <a:xfrm>
              <a:off x="6740915" y="1255794"/>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err="1">
                  <a:solidFill>
                    <a:schemeClr val="tx2"/>
                  </a:solidFill>
                </a:rPr>
                <a:t>ldr</a:t>
              </a:r>
              <a:r>
                <a:rPr lang="en-US" sz="2000" b="1" dirty="0">
                  <a:solidFill>
                    <a:schemeClr val="tx2"/>
                  </a:solidFill>
                </a:rPr>
                <a:t>/str</a:t>
              </a:r>
            </a:p>
          </p:txBody>
        </p:sp>
        <p:sp>
          <p:nvSpPr>
            <p:cNvPr id="30" name="TextBox 29">
              <a:extLst>
                <a:ext uri="{FF2B5EF4-FFF2-40B4-BE49-F238E27FC236}">
                  <a16:creationId xmlns:a16="http://schemas.microsoft.com/office/drawing/2014/main" id="{E71DC2C2-F786-7841-A483-4BAFA3CFBD2B}"/>
                </a:ext>
              </a:extLst>
            </p:cNvPr>
            <p:cNvSpPr txBox="1"/>
            <p:nvPr/>
          </p:nvSpPr>
          <p:spPr>
            <a:xfrm>
              <a:off x="9013463" y="1259447"/>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32" name="TextBox 31">
              <a:extLst>
                <a:ext uri="{FF2B5EF4-FFF2-40B4-BE49-F238E27FC236}">
                  <a16:creationId xmlns:a16="http://schemas.microsoft.com/office/drawing/2014/main" id="{64B3D027-53D7-8544-8ADD-28926B9D792A}"/>
                </a:ext>
              </a:extLst>
            </p:cNvPr>
            <p:cNvSpPr txBox="1"/>
            <p:nvPr/>
          </p:nvSpPr>
          <p:spPr>
            <a:xfrm>
              <a:off x="8407651" y="1255794"/>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Rn</a:t>
              </a:r>
            </a:p>
          </p:txBody>
        </p:sp>
        <p:cxnSp>
          <p:nvCxnSpPr>
            <p:cNvPr id="33" name="Straight Arrow Connector 32">
              <a:extLst>
                <a:ext uri="{FF2B5EF4-FFF2-40B4-BE49-F238E27FC236}">
                  <a16:creationId xmlns:a16="http://schemas.microsoft.com/office/drawing/2014/main" id="{3FC9B910-3792-524C-9DC7-9987E5CF347A}"/>
                </a:ext>
              </a:extLst>
            </p:cNvPr>
            <p:cNvCxnSpPr>
              <a:cxnSpLocks/>
            </p:cNvCxnSpPr>
            <p:nvPr/>
          </p:nvCxnSpPr>
          <p:spPr bwMode="auto">
            <a:xfrm>
              <a:off x="8710557" y="886078"/>
              <a:ext cx="0" cy="390995"/>
            </a:xfrm>
            <a:prstGeom prst="straightConnector1">
              <a:avLst/>
            </a:prstGeom>
            <a:noFill/>
            <a:ln w="63500" cap="flat" cmpd="sng" algn="ctr">
              <a:solidFill>
                <a:srgbClr val="0070C0"/>
              </a:solidFill>
              <a:prstDash val="solid"/>
              <a:round/>
              <a:headEnd type="none" w="med" len="med"/>
              <a:tailEnd type="triangle"/>
            </a:ln>
            <a:effectLst/>
          </p:spPr>
        </p:cxnSp>
        <p:sp>
          <p:nvSpPr>
            <p:cNvPr id="34" name="TextBox 33">
              <a:extLst>
                <a:ext uri="{FF2B5EF4-FFF2-40B4-BE49-F238E27FC236}">
                  <a16:creationId xmlns:a16="http://schemas.microsoft.com/office/drawing/2014/main" id="{9C6CCDD2-37B6-4F47-8970-7FB05A862360}"/>
                </a:ext>
              </a:extLst>
            </p:cNvPr>
            <p:cNvSpPr txBox="1"/>
            <p:nvPr/>
          </p:nvSpPr>
          <p:spPr>
            <a:xfrm>
              <a:off x="8030030" y="529634"/>
              <a:ext cx="3810363"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Rn – base register contain address</a:t>
              </a:r>
            </a:p>
          </p:txBody>
        </p:sp>
        <p:sp>
          <p:nvSpPr>
            <p:cNvPr id="37" name="TextBox 36">
              <a:extLst>
                <a:ext uri="{FF2B5EF4-FFF2-40B4-BE49-F238E27FC236}">
                  <a16:creationId xmlns:a16="http://schemas.microsoft.com/office/drawing/2014/main" id="{C78A716F-DB0F-2F47-B855-E8DCC6916433}"/>
                </a:ext>
              </a:extLst>
            </p:cNvPr>
            <p:cNvSpPr txBox="1"/>
            <p:nvPr/>
          </p:nvSpPr>
          <p:spPr>
            <a:xfrm>
              <a:off x="9623059" y="1255794"/>
              <a:ext cx="598241"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Rm</a:t>
              </a:r>
            </a:p>
          </p:txBody>
        </p:sp>
        <p:sp>
          <p:nvSpPr>
            <p:cNvPr id="44" name="TextBox 43">
              <a:extLst>
                <a:ext uri="{FF2B5EF4-FFF2-40B4-BE49-F238E27FC236}">
                  <a16:creationId xmlns:a16="http://schemas.microsoft.com/office/drawing/2014/main" id="{5A377830-13DC-1744-8C63-67313136F57B}"/>
                </a:ext>
              </a:extLst>
            </p:cNvPr>
            <p:cNvSpPr txBox="1"/>
            <p:nvPr/>
          </p:nvSpPr>
          <p:spPr>
            <a:xfrm>
              <a:off x="8030030" y="1259447"/>
              <a:ext cx="385596"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U</a:t>
              </a:r>
            </a:p>
          </p:txBody>
        </p:sp>
        <p:sp>
          <p:nvSpPr>
            <p:cNvPr id="45" name="TextBox 44">
              <a:extLst>
                <a:ext uri="{FF2B5EF4-FFF2-40B4-BE49-F238E27FC236}">
                  <a16:creationId xmlns:a16="http://schemas.microsoft.com/office/drawing/2014/main" id="{C55FFCDC-3B9F-6841-B790-4155C75ACE51}"/>
                </a:ext>
              </a:extLst>
            </p:cNvPr>
            <p:cNvSpPr txBox="1"/>
            <p:nvPr/>
          </p:nvSpPr>
          <p:spPr>
            <a:xfrm>
              <a:off x="6696665" y="534423"/>
              <a:ext cx="1228427"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 offset</a:t>
              </a:r>
            </a:p>
          </p:txBody>
        </p:sp>
        <p:cxnSp>
          <p:nvCxnSpPr>
            <p:cNvPr id="46" name="Straight Arrow Connector 45">
              <a:extLst>
                <a:ext uri="{FF2B5EF4-FFF2-40B4-BE49-F238E27FC236}">
                  <a16:creationId xmlns:a16="http://schemas.microsoft.com/office/drawing/2014/main" id="{B75AE734-E36F-4447-B624-0F705B60C59D}"/>
                </a:ext>
              </a:extLst>
            </p:cNvPr>
            <p:cNvCxnSpPr/>
            <p:nvPr/>
          </p:nvCxnSpPr>
          <p:spPr>
            <a:xfrm>
              <a:off x="7687036" y="903755"/>
              <a:ext cx="500589" cy="3989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grpSp>
      <p:sp>
        <p:nvSpPr>
          <p:cNvPr id="38" name="TextBox 37">
            <a:extLst>
              <a:ext uri="{FF2B5EF4-FFF2-40B4-BE49-F238E27FC236}">
                <a16:creationId xmlns:a16="http://schemas.microsoft.com/office/drawing/2014/main" id="{AF856C21-FD78-7B4B-8EBD-9CB66FDB0BC1}"/>
              </a:ext>
            </a:extLst>
          </p:cNvPr>
          <p:cNvSpPr txBox="1"/>
          <p:nvPr/>
        </p:nvSpPr>
        <p:spPr>
          <a:xfrm>
            <a:off x="1739892" y="4555445"/>
            <a:ext cx="8877840" cy="2246769"/>
          </a:xfrm>
          <a:prstGeom prst="rect">
            <a:avLst/>
          </a:prstGeom>
          <a:solidFill>
            <a:schemeClr val="accent4">
              <a:lumMod val="20000"/>
              <a:lumOff val="80000"/>
            </a:schemeClr>
          </a:solidFill>
          <a:ln>
            <a:solidFill>
              <a:srgbClr val="000000"/>
            </a:solidFill>
          </a:ln>
        </p:spPr>
        <p:txBody>
          <a:bodyPr wrap="square" rtlCol="0">
            <a:spAutoFit/>
          </a:bodyPr>
          <a:lstStyle/>
          <a:p>
            <a:r>
              <a:rPr lang="en-US" sz="2000" dirty="0" err="1">
                <a:solidFill>
                  <a:srgbClr val="FF0000"/>
                </a:solidFill>
                <a:latin typeface="Consolas" panose="020B0609020204030204" pitchFamily="49" charset="0"/>
                <a:cs typeface="Consolas" panose="020B0609020204030204" pitchFamily="49" charset="0"/>
              </a:rPr>
              <a:t>ldr</a:t>
            </a:r>
            <a:r>
              <a:rPr lang="en-US" sz="2000" dirty="0">
                <a:latin typeface="Consolas" panose="020B0609020204030204" pitchFamily="49" charset="0"/>
                <a:cs typeface="Consolas" panose="020B0609020204030204" pitchFamily="49" charset="0"/>
              </a:rPr>
              <a:t> 		</a:t>
            </a:r>
            <a:r>
              <a:rPr lang="en-US" sz="2000" dirty="0">
                <a:solidFill>
                  <a:schemeClr val="tx1">
                    <a:lumMod val="50000"/>
                  </a:schemeClr>
                </a:solidFill>
                <a:latin typeface="Consolas" panose="020B0609020204030204" pitchFamily="49" charset="0"/>
                <a:cs typeface="Consolas" panose="020B0609020204030204" pitchFamily="49" charset="0"/>
              </a:rPr>
              <a:t>r1, =</a:t>
            </a:r>
            <a:r>
              <a:rPr lang="en-US" sz="2000" dirty="0" err="1">
                <a:solidFill>
                  <a:schemeClr val="tx1">
                    <a:lumMod val="50000"/>
                  </a:schemeClr>
                </a:solidFill>
                <a:latin typeface="Consolas" panose="020B0609020204030204" pitchFamily="49" charset="0"/>
                <a:cs typeface="Consolas" panose="020B0609020204030204" pitchFamily="49" charset="0"/>
              </a:rPr>
              <a:t>var_x</a:t>
            </a:r>
            <a:r>
              <a:rPr lang="en-US" sz="2000" dirty="0">
                <a:latin typeface="Consolas" panose="020B0609020204030204" pitchFamily="49" charset="0"/>
                <a:cs typeface="Consolas" panose="020B0609020204030204" pitchFamily="49" charset="0"/>
              </a:rPr>
              <a:t>      	</a:t>
            </a:r>
            <a:r>
              <a:rPr lang="en-US" sz="2000" dirty="0">
                <a:solidFill>
                  <a:srgbClr val="00B050"/>
                </a:solidFill>
                <a:latin typeface="Consolas" panose="020B0609020204030204" pitchFamily="49" charset="0"/>
                <a:cs typeface="Consolas" panose="020B0609020204030204" pitchFamily="49" charset="0"/>
              </a:rPr>
              <a:t>// r1 = &amp;</a:t>
            </a:r>
            <a:r>
              <a:rPr lang="en-US" sz="2000" dirty="0" err="1">
                <a:solidFill>
                  <a:srgbClr val="00B050"/>
                </a:solidFill>
                <a:latin typeface="Consolas" panose="020B0609020204030204" pitchFamily="49" charset="0"/>
                <a:cs typeface="Consolas" panose="020B0609020204030204" pitchFamily="49" charset="0"/>
              </a:rPr>
              <a:t>var_x</a:t>
            </a:r>
            <a:r>
              <a:rPr lang="en-US" sz="2000" dirty="0">
                <a:solidFill>
                  <a:srgbClr val="00B050"/>
                </a:solidFill>
                <a:latin typeface="Consolas" panose="020B0609020204030204" pitchFamily="49" charset="0"/>
                <a:cs typeface="Consolas" panose="020B0609020204030204" pitchFamily="49" charset="0"/>
              </a:rPr>
              <a:t> </a:t>
            </a:r>
          </a:p>
          <a:p>
            <a:r>
              <a:rPr lang="en-US" sz="2000" dirty="0">
                <a:solidFill>
                  <a:schemeClr val="accent1"/>
                </a:solidFill>
                <a:latin typeface="Consolas" panose="020B0609020204030204" pitchFamily="49" charset="0"/>
                <a:cs typeface="Consolas" panose="020B0609020204030204" pitchFamily="49" charset="0"/>
              </a:rPr>
              <a:t>str</a:t>
            </a:r>
            <a:r>
              <a:rPr lang="en-US" sz="2000" dirty="0">
                <a:latin typeface="Consolas" panose="020B0609020204030204" pitchFamily="49" charset="0"/>
                <a:cs typeface="Consolas" panose="020B0609020204030204" pitchFamily="49" charset="0"/>
              </a:rPr>
              <a:t> 		</a:t>
            </a:r>
            <a:r>
              <a:rPr lang="en-US" sz="2000" dirty="0">
                <a:solidFill>
                  <a:schemeClr val="tx1">
                    <a:lumMod val="50000"/>
                  </a:schemeClr>
                </a:solidFill>
                <a:latin typeface="Consolas" panose="020B0609020204030204" pitchFamily="49" charset="0"/>
                <a:cs typeface="Consolas" panose="020B0609020204030204" pitchFamily="49" charset="0"/>
              </a:rPr>
              <a:t>r1, =mylabel+4  	</a:t>
            </a:r>
            <a:r>
              <a:rPr lang="en-US" sz="2000" dirty="0">
                <a:solidFill>
                  <a:srgbClr val="00B050"/>
                </a:solidFill>
                <a:latin typeface="Consolas" panose="020B0609020204030204" pitchFamily="49" charset="0"/>
                <a:cs typeface="Consolas" panose="020B0609020204030204" pitchFamily="49" charset="0"/>
              </a:rPr>
              <a:t>// *(mylabel+4) = r1</a:t>
            </a:r>
          </a:p>
          <a:p>
            <a:pPr>
              <a:tabLst>
                <a:tab pos="1371600" algn="l"/>
              </a:tabLst>
            </a:pPr>
            <a:r>
              <a:rPr lang="en-US" sz="2000" dirty="0" err="1">
                <a:solidFill>
                  <a:srgbClr val="FF0000"/>
                </a:solidFill>
                <a:latin typeface="Consolas" panose="020B0609020204030204" pitchFamily="49" charset="0"/>
                <a:cs typeface="Consolas" panose="020B0609020204030204" pitchFamily="49" charset="0"/>
              </a:rPr>
              <a:t>ldr</a:t>
            </a:r>
            <a:r>
              <a:rPr lang="en-US" sz="2000" dirty="0">
                <a:solidFill>
                  <a:srgbClr val="000000"/>
                </a:solidFill>
                <a:latin typeface="Consolas" panose="020B0609020204030204" pitchFamily="49" charset="0"/>
                <a:cs typeface="Consolas" panose="020B0609020204030204" pitchFamily="49" charset="0"/>
              </a:rPr>
              <a:t> 		r1, =0x246abcd  	</a:t>
            </a:r>
            <a:r>
              <a:rPr lang="en-US" sz="2000" dirty="0">
                <a:solidFill>
                  <a:schemeClr val="accent5"/>
                </a:solidFill>
                <a:latin typeface="Consolas" panose="020B0609020204030204" pitchFamily="49" charset="0"/>
                <a:cs typeface="Consolas" panose="020B0609020204030204" pitchFamily="49" charset="0"/>
              </a:rPr>
              <a:t>// load an immediate into r1</a:t>
            </a:r>
          </a:p>
          <a:p>
            <a:r>
              <a:rPr lang="en-US" sz="2000" dirty="0" err="1">
                <a:latin typeface="Consolas" panose="020B0609020204030204" pitchFamily="49" charset="0"/>
                <a:cs typeface="Consolas" panose="020B0609020204030204" pitchFamily="49" charset="0"/>
              </a:rPr>
              <a:t>ldr</a:t>
            </a:r>
            <a:r>
              <a:rPr lang="en-US" sz="2000" dirty="0">
                <a:latin typeface="Consolas" panose="020B0609020204030204" pitchFamily="49" charset="0"/>
                <a:cs typeface="Consolas" panose="020B0609020204030204" pitchFamily="49" charset="0"/>
              </a:rPr>
              <a:t>      	r1, [r3]	      </a:t>
            </a:r>
            <a:r>
              <a:rPr lang="en-US" sz="2000" dirty="0">
                <a:solidFill>
                  <a:srgbClr val="00B050"/>
                </a:solidFill>
                <a:latin typeface="Consolas" panose="020B0609020204030204" pitchFamily="49" charset="0"/>
                <a:cs typeface="Consolas" panose="020B0609020204030204" pitchFamily="49" charset="0"/>
              </a:rPr>
              <a:t>// y = *r3 (4 bytes)</a:t>
            </a:r>
          </a:p>
          <a:p>
            <a:r>
              <a:rPr lang="en-US" sz="2000" dirty="0">
                <a:solidFill>
                  <a:schemeClr val="accent1"/>
                </a:solidFill>
                <a:latin typeface="Consolas" panose="020B0609020204030204" pitchFamily="49" charset="0"/>
                <a:cs typeface="Consolas" panose="020B0609020204030204" pitchFamily="49" charset="0"/>
              </a:rPr>
              <a:t>str</a:t>
            </a:r>
            <a:r>
              <a:rPr lang="en-US" sz="2000" dirty="0">
                <a:latin typeface="Consolas" panose="020B0609020204030204" pitchFamily="49" charset="0"/>
                <a:cs typeface="Consolas" panose="020B0609020204030204" pitchFamily="49" charset="0"/>
              </a:rPr>
              <a:t> 	  	r1, [r0]           </a:t>
            </a:r>
            <a:r>
              <a:rPr lang="en-US" sz="2000" dirty="0">
                <a:solidFill>
                  <a:srgbClr val="00B050"/>
                </a:solidFill>
                <a:latin typeface="Consolas" panose="020B0609020204030204" pitchFamily="49" charset="0"/>
                <a:cs typeface="Consolas" panose="020B0609020204030204" pitchFamily="49" charset="0"/>
              </a:rPr>
              <a:t>// *r0 = r1</a:t>
            </a:r>
          </a:p>
          <a:p>
            <a:r>
              <a:rPr lang="en-US" sz="2000" dirty="0" err="1">
                <a:latin typeface="Consolas" panose="020B0609020204030204" pitchFamily="49" charset="0"/>
                <a:cs typeface="Consolas" panose="020B0609020204030204" pitchFamily="49" charset="0"/>
              </a:rPr>
              <a:t>ldr</a:t>
            </a:r>
            <a:r>
              <a:rPr lang="en-US" sz="2000" dirty="0">
                <a:latin typeface="Consolas" panose="020B0609020204030204" pitchFamily="49" charset="0"/>
                <a:cs typeface="Consolas" panose="020B0609020204030204" pitchFamily="49" charset="0"/>
              </a:rPr>
              <a:t>      	r1, [r3, -4]	      </a:t>
            </a:r>
            <a:r>
              <a:rPr lang="en-US" sz="2000" dirty="0">
                <a:solidFill>
                  <a:srgbClr val="00B050"/>
                </a:solidFill>
                <a:latin typeface="Consolas" panose="020B0609020204030204" pitchFamily="49" charset="0"/>
                <a:cs typeface="Consolas" panose="020B0609020204030204" pitchFamily="49" charset="0"/>
              </a:rPr>
              <a:t>// y = *(r3 – 4) (4 bytes)</a:t>
            </a:r>
          </a:p>
          <a:p>
            <a:r>
              <a:rPr lang="en-US" sz="2000" dirty="0">
                <a:solidFill>
                  <a:schemeClr val="accent1"/>
                </a:solidFill>
                <a:latin typeface="Consolas" panose="020B0609020204030204" pitchFamily="49" charset="0"/>
                <a:cs typeface="Consolas" panose="020B0609020204030204" pitchFamily="49" charset="0"/>
              </a:rPr>
              <a:t>str</a:t>
            </a:r>
            <a:r>
              <a:rPr lang="en-US" sz="2000" dirty="0">
                <a:latin typeface="Consolas" panose="020B0609020204030204" pitchFamily="49" charset="0"/>
                <a:cs typeface="Consolas" panose="020B0609020204030204" pitchFamily="49" charset="0"/>
              </a:rPr>
              <a:t> 	  	r1, [r0, r2]	      </a:t>
            </a:r>
            <a:r>
              <a:rPr lang="en-US" sz="2000" dirty="0">
                <a:solidFill>
                  <a:srgbClr val="00B050"/>
                </a:solidFill>
                <a:latin typeface="Consolas" panose="020B0609020204030204" pitchFamily="49" charset="0"/>
                <a:cs typeface="Consolas" panose="020B0609020204030204" pitchFamily="49" charset="0"/>
              </a:rPr>
              <a:t>// *(r0 + r2) = r1</a:t>
            </a:r>
            <a:r>
              <a:rPr lang="en-US" sz="2000" dirty="0">
                <a:solidFill>
                  <a:schemeClr val="accent5"/>
                </a:solidFill>
                <a:latin typeface="Consolas" panose="020B0609020204030204" pitchFamily="49" charset="0"/>
                <a:cs typeface="Consolas" panose="020B0609020204030204" pitchFamily="49" charset="0"/>
              </a:rPr>
              <a:t> </a:t>
            </a:r>
          </a:p>
        </p:txBody>
      </p:sp>
      <p:sp>
        <p:nvSpPr>
          <p:cNvPr id="35" name="TextBox 34">
            <a:extLst>
              <a:ext uri="{FF2B5EF4-FFF2-40B4-BE49-F238E27FC236}">
                <a16:creationId xmlns:a16="http://schemas.microsoft.com/office/drawing/2014/main" id="{3D25B32A-B5C4-0F41-851D-72A3ECAB0F7D}"/>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12349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8C4E3-6E14-BA48-8224-6B5C5577A93B}"/>
              </a:ext>
            </a:extLst>
          </p:cNvPr>
          <p:cNvSpPr>
            <a:spLocks noGrp="1"/>
          </p:cNvSpPr>
          <p:nvPr>
            <p:ph type="title"/>
          </p:nvPr>
        </p:nvSpPr>
        <p:spPr>
          <a:xfrm>
            <a:off x="587375" y="-1731"/>
            <a:ext cx="10515600" cy="488949"/>
          </a:xfrm>
        </p:spPr>
        <p:txBody>
          <a:bodyPr/>
          <a:lstStyle/>
          <a:p>
            <a:r>
              <a:rPr lang="en-US" dirty="0"/>
              <a:t>Function Calls, Parameters and Locals: Requirements</a:t>
            </a:r>
          </a:p>
        </p:txBody>
      </p:sp>
      <p:sp>
        <p:nvSpPr>
          <p:cNvPr id="3" name="Content Placeholder 2">
            <a:extLst>
              <a:ext uri="{FF2B5EF4-FFF2-40B4-BE49-F238E27FC236}">
                <a16:creationId xmlns:a16="http://schemas.microsoft.com/office/drawing/2014/main" id="{20449DBC-8C25-3C4D-B19A-52D97C9F9EBD}"/>
              </a:ext>
            </a:extLst>
          </p:cNvPr>
          <p:cNvSpPr>
            <a:spLocks noGrp="1"/>
          </p:cNvSpPr>
          <p:nvPr>
            <p:ph sz="quarter" idx="16"/>
          </p:nvPr>
        </p:nvSpPr>
        <p:spPr>
          <a:xfrm>
            <a:off x="57856" y="487218"/>
            <a:ext cx="4713929" cy="6126064"/>
          </a:xfrm>
          <a:solidFill>
            <a:schemeClr val="bg1">
              <a:lumMod val="95000"/>
            </a:schemeClr>
          </a:solidFill>
          <a:ln>
            <a:solidFill>
              <a:schemeClr val="bg1">
                <a:lumMod val="75000"/>
              </a:schemeClr>
            </a:solidFill>
          </a:ln>
        </p:spPr>
        <p:txBody>
          <a:bodyPr/>
          <a:lstStyle/>
          <a:p>
            <a:pPr lvl="1">
              <a:lnSpc>
                <a:spcPct val="70000"/>
              </a:lnSpc>
              <a:buFontTx/>
              <a:buNone/>
            </a:pPr>
            <a:r>
              <a:rPr lang="en-US" altLang="en-US" sz="1600" dirty="0">
                <a:latin typeface="Consolas" panose="020B0609020204030204" pitchFamily="49" charset="0"/>
                <a:cs typeface="Consolas" panose="020B0609020204030204" pitchFamily="49" charset="0"/>
              </a:rPr>
              <a:t>int </a:t>
            </a:r>
          </a:p>
          <a:p>
            <a:pPr lvl="1">
              <a:lnSpc>
                <a:spcPct val="70000"/>
              </a:lnSpc>
              <a:buFontTx/>
              <a:buNone/>
            </a:pPr>
            <a:r>
              <a:rPr lang="en-US" altLang="en-US" sz="1600" dirty="0">
                <a:latin typeface="Consolas" panose="020B0609020204030204" pitchFamily="49" charset="0"/>
                <a:cs typeface="Consolas" panose="020B0609020204030204" pitchFamily="49" charset="0"/>
              </a:rPr>
              <a:t>main(int </a:t>
            </a:r>
            <a:r>
              <a:rPr lang="en-US" altLang="en-US" sz="1600" dirty="0" err="1">
                <a:latin typeface="Consolas" panose="020B0609020204030204" pitchFamily="49" charset="0"/>
                <a:cs typeface="Consolas" panose="020B0609020204030204" pitchFamily="49" charset="0"/>
              </a:rPr>
              <a:t>argc</a:t>
            </a:r>
            <a:r>
              <a:rPr lang="en-US" altLang="en-US" sz="1600" dirty="0">
                <a:latin typeface="Consolas" panose="020B0609020204030204" pitchFamily="49" charset="0"/>
                <a:cs typeface="Consolas" panose="020B0609020204030204" pitchFamily="49" charset="0"/>
              </a:rPr>
              <a:t>, char *</a:t>
            </a:r>
            <a:r>
              <a:rPr lang="en-US" altLang="en-US" sz="1600" dirty="0" err="1">
                <a:latin typeface="Consolas" panose="020B0609020204030204" pitchFamily="49" charset="0"/>
                <a:cs typeface="Consolas" panose="020B0609020204030204" pitchFamily="49" charset="0"/>
              </a:rPr>
              <a:t>argv</a:t>
            </a:r>
            <a:r>
              <a:rPr lang="en-US" altLang="en-US" sz="1600" dirty="0">
                <a:latin typeface="Consolas" panose="020B0609020204030204" pitchFamily="49" charset="0"/>
                <a:cs typeface="Consolas" panose="020B0609020204030204" pitchFamily="49" charset="0"/>
              </a:rPr>
              <a:t>[])</a:t>
            </a:r>
          </a:p>
          <a:p>
            <a:pPr lvl="1">
              <a:lnSpc>
                <a:spcPct val="70000"/>
              </a:lnSpc>
              <a:buFontTx/>
              <a:buNone/>
            </a:pPr>
            <a:r>
              <a:rPr lang="en-US" altLang="en-US" sz="1600" dirty="0">
                <a:latin typeface="Consolas" panose="020B0609020204030204" pitchFamily="49" charset="0"/>
                <a:cs typeface="Consolas" panose="020B0609020204030204" pitchFamily="49" charset="0"/>
              </a:rPr>
              <a:t>{</a:t>
            </a:r>
          </a:p>
          <a:p>
            <a:pPr lvl="1">
              <a:lnSpc>
                <a:spcPct val="70000"/>
              </a:lnSpc>
              <a:buFontTx/>
              <a:buNone/>
            </a:pPr>
            <a:r>
              <a:rPr lang="en-US" altLang="en-US" sz="1600" dirty="0">
                <a:solidFill>
                  <a:srgbClr val="0070C0"/>
                </a:solidFill>
                <a:latin typeface="Consolas" panose="020B0609020204030204" pitchFamily="49" charset="0"/>
                <a:cs typeface="Consolas" panose="020B0609020204030204" pitchFamily="49" charset="0"/>
              </a:rPr>
              <a:t>    </a:t>
            </a:r>
            <a:r>
              <a:rPr lang="en-US" altLang="en-US" sz="1600" dirty="0">
                <a:latin typeface="Consolas" panose="020B0609020204030204" pitchFamily="49" charset="0"/>
                <a:cs typeface="Consolas" panose="020B0609020204030204" pitchFamily="49" charset="0"/>
              </a:rPr>
              <a:t>int x, z = 4;</a:t>
            </a:r>
          </a:p>
          <a:p>
            <a:pPr lvl="1">
              <a:lnSpc>
                <a:spcPct val="70000"/>
              </a:lnSpc>
              <a:buFontTx/>
              <a:buNone/>
            </a:pPr>
            <a:endParaRPr lang="en-US" altLang="en-US" sz="1600" dirty="0">
              <a:latin typeface="Consolas" panose="020B0609020204030204" pitchFamily="49" charset="0"/>
              <a:cs typeface="Consolas" panose="020B0609020204030204" pitchFamily="49" charset="0"/>
            </a:endParaRPr>
          </a:p>
          <a:p>
            <a:pPr lvl="1">
              <a:lnSpc>
                <a:spcPct val="70000"/>
              </a:lnSpc>
              <a:buFontTx/>
              <a:buNone/>
            </a:pPr>
            <a:r>
              <a:rPr lang="en-US" altLang="en-US" sz="1600" dirty="0">
                <a:latin typeface="Consolas" panose="020B0609020204030204" pitchFamily="49" charset="0"/>
                <a:cs typeface="Consolas" panose="020B0609020204030204" pitchFamily="49" charset="0"/>
              </a:rPr>
              <a:t>    x = a(z);</a:t>
            </a:r>
          </a:p>
          <a:p>
            <a:pPr lvl="1">
              <a:lnSpc>
                <a:spcPct val="70000"/>
              </a:lnSpc>
              <a:buFontTx/>
              <a:buNone/>
            </a:pPr>
            <a:r>
              <a:rPr lang="en-US" altLang="en-US" sz="1600" dirty="0">
                <a:latin typeface="Consolas" panose="020B0609020204030204" pitchFamily="49" charset="0"/>
                <a:cs typeface="Consolas" panose="020B0609020204030204" pitchFamily="49" charset="0"/>
              </a:rPr>
              <a:t>	  z = </a:t>
            </a:r>
            <a:r>
              <a:rPr lang="en-US" altLang="en-US" sz="1600" dirty="0">
                <a:solidFill>
                  <a:srgbClr val="FF0000"/>
                </a:solidFill>
                <a:latin typeface="Consolas" panose="020B0609020204030204" pitchFamily="49" charset="0"/>
                <a:cs typeface="Consolas" panose="020B0609020204030204" pitchFamily="49" charset="0"/>
              </a:rPr>
              <a:t>b(z);</a:t>
            </a:r>
          </a:p>
          <a:p>
            <a:pPr lvl="1">
              <a:lnSpc>
                <a:spcPct val="70000"/>
              </a:lnSpc>
              <a:buFontTx/>
              <a:buNone/>
            </a:pPr>
            <a:r>
              <a:rPr lang="en-US" altLang="en-US" sz="1600" dirty="0">
                <a:latin typeface="Consolas" panose="020B0609020204030204" pitchFamily="49" charset="0"/>
                <a:cs typeface="Consolas" panose="020B0609020204030204" pitchFamily="49" charset="0"/>
              </a:rPr>
              <a:t>    return EXIT_SUCCESS;</a:t>
            </a:r>
          </a:p>
          <a:p>
            <a:pPr lvl="1">
              <a:lnSpc>
                <a:spcPct val="70000"/>
              </a:lnSpc>
              <a:buFontTx/>
              <a:buNone/>
            </a:pPr>
            <a:r>
              <a:rPr lang="en-US" altLang="en-US" sz="1600" dirty="0">
                <a:latin typeface="Consolas" panose="020B0609020204030204" pitchFamily="49" charset="0"/>
                <a:cs typeface="Consolas" panose="020B0609020204030204" pitchFamily="49" charset="0"/>
              </a:rPr>
              <a:t>}</a:t>
            </a:r>
          </a:p>
          <a:p>
            <a:pPr lvl="1">
              <a:lnSpc>
                <a:spcPct val="70000"/>
              </a:lnSpc>
              <a:buFontTx/>
              <a:buNone/>
            </a:pPr>
            <a:endParaRPr lang="en-US" altLang="en-US" sz="1600" dirty="0">
              <a:latin typeface="Consolas" panose="020B0609020204030204" pitchFamily="49" charset="0"/>
              <a:cs typeface="Consolas" panose="020B0609020204030204" pitchFamily="49" charset="0"/>
            </a:endParaRPr>
          </a:p>
          <a:p>
            <a:pPr lvl="1">
              <a:lnSpc>
                <a:spcPct val="70000"/>
              </a:lnSpc>
              <a:buFontTx/>
              <a:buNone/>
            </a:pPr>
            <a:r>
              <a:rPr lang="en-US" altLang="en-US" sz="1600" dirty="0">
                <a:latin typeface="Consolas" panose="020B0609020204030204" pitchFamily="49" charset="0"/>
                <a:cs typeface="Consolas" panose="020B0609020204030204" pitchFamily="49" charset="0"/>
              </a:rPr>
              <a:t>int</a:t>
            </a:r>
          </a:p>
          <a:p>
            <a:pPr lvl="1">
              <a:lnSpc>
                <a:spcPct val="70000"/>
              </a:lnSpc>
              <a:buFontTx/>
              <a:buNone/>
            </a:pPr>
            <a:r>
              <a:rPr lang="en-US" altLang="en-US" sz="1600" dirty="0">
                <a:latin typeface="Consolas" panose="020B0609020204030204" pitchFamily="49" charset="0"/>
                <a:cs typeface="Consolas" panose="020B0609020204030204" pitchFamily="49" charset="0"/>
              </a:rPr>
              <a:t>a(int n)</a:t>
            </a:r>
          </a:p>
          <a:p>
            <a:pPr lvl="1">
              <a:lnSpc>
                <a:spcPct val="70000"/>
              </a:lnSpc>
              <a:buFontTx/>
              <a:buNone/>
            </a:pPr>
            <a:r>
              <a:rPr lang="en-US" altLang="en-US" sz="1600" dirty="0">
                <a:latin typeface="Consolas" panose="020B0609020204030204" pitchFamily="49" charset="0"/>
                <a:cs typeface="Consolas" panose="020B0609020204030204" pitchFamily="49" charset="0"/>
              </a:rPr>
              <a:t>{</a:t>
            </a:r>
          </a:p>
          <a:p>
            <a:pPr lvl="1">
              <a:lnSpc>
                <a:spcPct val="70000"/>
              </a:lnSpc>
              <a:buFontTx/>
              <a:buNone/>
            </a:pPr>
            <a:r>
              <a:rPr lang="en-US" altLang="en-US" sz="1600" dirty="0">
                <a:latin typeface="Consolas" panose="020B0609020204030204" pitchFamily="49" charset="0"/>
                <a:cs typeface="Consolas" panose="020B0609020204030204" pitchFamily="49" charset="0"/>
              </a:rPr>
              <a:t>	  int </a:t>
            </a:r>
            <a:r>
              <a:rPr lang="en-US" altLang="en-US" sz="1600" dirty="0" err="1">
                <a:latin typeface="Consolas" panose="020B0609020204030204" pitchFamily="49" charset="0"/>
                <a:cs typeface="Consolas" panose="020B0609020204030204" pitchFamily="49" charset="0"/>
              </a:rPr>
              <a:t>i</a:t>
            </a:r>
            <a:r>
              <a:rPr lang="en-US" altLang="en-US" sz="1600" dirty="0">
                <a:latin typeface="Consolas" panose="020B0609020204030204" pitchFamily="49" charset="0"/>
                <a:cs typeface="Consolas" panose="020B0609020204030204" pitchFamily="49" charset="0"/>
              </a:rPr>
              <a:t> = 0;</a:t>
            </a:r>
          </a:p>
          <a:p>
            <a:pPr lvl="1">
              <a:lnSpc>
                <a:spcPct val="70000"/>
              </a:lnSpc>
              <a:buFontTx/>
              <a:buNone/>
            </a:pPr>
            <a:r>
              <a:rPr lang="en-US" altLang="en-US" sz="1600" dirty="0">
                <a:latin typeface="Consolas" panose="020B0609020204030204" pitchFamily="49" charset="0"/>
                <a:cs typeface="Consolas" panose="020B0609020204030204" pitchFamily="49" charset="0"/>
              </a:rPr>
              <a:t>    if (n == 1)</a:t>
            </a:r>
          </a:p>
          <a:p>
            <a:pPr lvl="1">
              <a:lnSpc>
                <a:spcPct val="70000"/>
              </a:lnSpc>
              <a:buFontTx/>
              <a:buNone/>
            </a:pPr>
            <a:r>
              <a:rPr lang="en-US" altLang="en-US" sz="1600" dirty="0">
                <a:latin typeface="Consolas" panose="020B0609020204030204" pitchFamily="49" charset="0"/>
                <a:cs typeface="Consolas" panose="020B0609020204030204" pitchFamily="49" charset="0"/>
              </a:rPr>
              <a:t>        </a:t>
            </a:r>
            <a:r>
              <a:rPr lang="en-US" altLang="en-US" sz="1600" dirty="0" err="1">
                <a:solidFill>
                  <a:srgbClr val="FF0000"/>
                </a:solidFill>
                <a:latin typeface="Consolas" panose="020B0609020204030204" pitchFamily="49" charset="0"/>
                <a:cs typeface="Consolas" panose="020B0609020204030204" pitchFamily="49" charset="0"/>
              </a:rPr>
              <a:t>i</a:t>
            </a:r>
            <a:r>
              <a:rPr lang="en-US" altLang="en-US" sz="1600" dirty="0">
                <a:solidFill>
                  <a:srgbClr val="FF0000"/>
                </a:solidFill>
                <a:latin typeface="Consolas" panose="020B0609020204030204" pitchFamily="49" charset="0"/>
                <a:cs typeface="Consolas" panose="020B0609020204030204" pitchFamily="49" charset="0"/>
              </a:rPr>
              <a:t> = b(n);</a:t>
            </a:r>
          </a:p>
          <a:p>
            <a:pPr lvl="1">
              <a:lnSpc>
                <a:spcPct val="70000"/>
              </a:lnSpc>
              <a:buFontTx/>
              <a:buNone/>
            </a:pPr>
            <a:r>
              <a:rPr lang="en-US" altLang="en-US" sz="1600" dirty="0">
                <a:latin typeface="Consolas" panose="020B0609020204030204" pitchFamily="49" charset="0"/>
                <a:cs typeface="Consolas" panose="020B0609020204030204" pitchFamily="49" charset="0"/>
              </a:rPr>
              <a:t>    return </a:t>
            </a:r>
            <a:r>
              <a:rPr lang="en-US" altLang="en-US" sz="1600" dirty="0" err="1">
                <a:latin typeface="Consolas" panose="020B0609020204030204" pitchFamily="49" charset="0"/>
                <a:cs typeface="Consolas" panose="020B0609020204030204" pitchFamily="49" charset="0"/>
              </a:rPr>
              <a:t>i</a:t>
            </a:r>
            <a:r>
              <a:rPr lang="en-US" altLang="en-US" sz="1600" dirty="0">
                <a:latin typeface="Consolas" panose="020B0609020204030204" pitchFamily="49" charset="0"/>
                <a:cs typeface="Consolas" panose="020B0609020204030204" pitchFamily="49" charset="0"/>
              </a:rPr>
              <a:t>;</a:t>
            </a:r>
          </a:p>
          <a:p>
            <a:pPr lvl="1">
              <a:lnSpc>
                <a:spcPct val="70000"/>
              </a:lnSpc>
              <a:buFontTx/>
              <a:buNone/>
            </a:pPr>
            <a:r>
              <a:rPr lang="en-US" altLang="en-US" sz="1600" dirty="0">
                <a:latin typeface="Consolas" panose="020B0609020204030204" pitchFamily="49" charset="0"/>
                <a:cs typeface="Consolas" panose="020B0609020204030204" pitchFamily="49" charset="0"/>
              </a:rPr>
              <a:t>}</a:t>
            </a:r>
          </a:p>
          <a:p>
            <a:pPr lvl="1">
              <a:lnSpc>
                <a:spcPct val="70000"/>
              </a:lnSpc>
              <a:buFontTx/>
              <a:buNone/>
            </a:pPr>
            <a:endParaRPr lang="en-US" altLang="en-US" sz="1600" dirty="0">
              <a:latin typeface="Consolas" panose="020B0609020204030204" pitchFamily="49" charset="0"/>
              <a:cs typeface="Consolas" panose="020B0609020204030204" pitchFamily="49" charset="0"/>
            </a:endParaRPr>
          </a:p>
          <a:p>
            <a:pPr lvl="1">
              <a:lnSpc>
                <a:spcPct val="70000"/>
              </a:lnSpc>
              <a:buFontTx/>
              <a:buNone/>
            </a:pPr>
            <a:r>
              <a:rPr lang="en-US" altLang="en-US" sz="1600" dirty="0">
                <a:latin typeface="Consolas" panose="020B0609020204030204" pitchFamily="49" charset="0"/>
                <a:cs typeface="Consolas" panose="020B0609020204030204" pitchFamily="49" charset="0"/>
              </a:rPr>
              <a:t>int</a:t>
            </a:r>
          </a:p>
          <a:p>
            <a:pPr lvl="1">
              <a:lnSpc>
                <a:spcPct val="70000"/>
              </a:lnSpc>
              <a:buFontTx/>
              <a:buNone/>
            </a:pPr>
            <a:r>
              <a:rPr lang="en-US" altLang="en-US" sz="1600" dirty="0">
                <a:latin typeface="Consolas" panose="020B0609020204030204" pitchFamily="49" charset="0"/>
                <a:cs typeface="Consolas" panose="020B0609020204030204" pitchFamily="49" charset="0"/>
              </a:rPr>
              <a:t>b(int m)</a:t>
            </a:r>
          </a:p>
          <a:p>
            <a:pPr lvl="1">
              <a:lnSpc>
                <a:spcPct val="70000"/>
              </a:lnSpc>
              <a:buFontTx/>
              <a:buNone/>
            </a:pPr>
            <a:r>
              <a:rPr lang="en-US" altLang="en-US" sz="1600" dirty="0">
                <a:latin typeface="Consolas" panose="020B0609020204030204" pitchFamily="49" charset="0"/>
                <a:cs typeface="Consolas" panose="020B0609020204030204" pitchFamily="49" charset="0"/>
              </a:rPr>
              <a:t>{</a:t>
            </a:r>
          </a:p>
          <a:p>
            <a:pPr lvl="1">
              <a:lnSpc>
                <a:spcPct val="70000"/>
              </a:lnSpc>
              <a:buFontTx/>
              <a:buNone/>
            </a:pPr>
            <a:r>
              <a:rPr lang="en-US" altLang="en-US" sz="1600" dirty="0">
                <a:latin typeface="Consolas" panose="020B0609020204030204" pitchFamily="49" charset="0"/>
                <a:cs typeface="Consolas" panose="020B0609020204030204" pitchFamily="49" charset="0"/>
              </a:rPr>
              <a:t>    </a:t>
            </a:r>
            <a:r>
              <a:rPr lang="en-US" altLang="en-US" sz="1600" dirty="0">
                <a:solidFill>
                  <a:srgbClr val="0070C0"/>
                </a:solidFill>
                <a:latin typeface="Consolas" panose="020B0609020204030204" pitchFamily="49" charset="0"/>
                <a:cs typeface="Consolas" panose="020B0609020204030204" pitchFamily="49" charset="0"/>
              </a:rPr>
              <a:t>return m+1</a:t>
            </a:r>
            <a:r>
              <a:rPr lang="en-US" altLang="en-US" sz="1600" dirty="0">
                <a:latin typeface="Consolas" panose="020B0609020204030204" pitchFamily="49" charset="0"/>
                <a:cs typeface="Consolas" panose="020B0609020204030204" pitchFamily="49" charset="0"/>
              </a:rPr>
              <a:t>; </a:t>
            </a:r>
          </a:p>
          <a:p>
            <a:pPr lvl="1">
              <a:lnSpc>
                <a:spcPct val="70000"/>
              </a:lnSpc>
              <a:buFontTx/>
              <a:buNone/>
            </a:pPr>
            <a:r>
              <a:rPr lang="en-US" altLang="en-US" sz="1600" dirty="0">
                <a:solidFill>
                  <a:srgbClr val="FF0000"/>
                </a:solidFill>
                <a:latin typeface="Consolas" panose="020B0609020204030204" pitchFamily="49" charset="0"/>
                <a:cs typeface="Consolas" panose="020B0609020204030204" pitchFamily="49" charset="0"/>
              </a:rPr>
              <a:t>/* the return cannot be done with a branch */</a:t>
            </a:r>
          </a:p>
          <a:p>
            <a:pPr lvl="1">
              <a:lnSpc>
                <a:spcPct val="70000"/>
              </a:lnSpc>
              <a:buFontTx/>
              <a:buNone/>
            </a:pPr>
            <a:r>
              <a:rPr lang="en-US" altLang="en-US" sz="1600" dirty="0">
                <a:latin typeface="Consolas" panose="020B0609020204030204" pitchFamily="49" charset="0"/>
                <a:cs typeface="Consolas" panose="020B0609020204030204" pitchFamily="49" charset="0"/>
              </a:rPr>
              <a:t>}</a:t>
            </a:r>
          </a:p>
        </p:txBody>
      </p:sp>
      <p:sp>
        <p:nvSpPr>
          <p:cNvPr id="6" name="Content Placeholder 5">
            <a:extLst>
              <a:ext uri="{FF2B5EF4-FFF2-40B4-BE49-F238E27FC236}">
                <a16:creationId xmlns:a16="http://schemas.microsoft.com/office/drawing/2014/main" id="{B77AC766-A2B1-EA45-BC8B-C8B77A516E7F}"/>
              </a:ext>
            </a:extLst>
          </p:cNvPr>
          <p:cNvSpPr>
            <a:spLocks noGrp="1"/>
          </p:cNvSpPr>
          <p:nvPr>
            <p:ph sz="quarter" idx="17"/>
          </p:nvPr>
        </p:nvSpPr>
        <p:spPr>
          <a:xfrm>
            <a:off x="4849305" y="1133097"/>
            <a:ext cx="7078473" cy="5001485"/>
          </a:xfrm>
          <a:solidFill>
            <a:schemeClr val="accent4">
              <a:lumMod val="20000"/>
              <a:lumOff val="80000"/>
            </a:schemeClr>
          </a:solidFill>
          <a:ln>
            <a:solidFill>
              <a:schemeClr val="accent1"/>
            </a:solidFill>
          </a:ln>
        </p:spPr>
        <p:txBody>
          <a:bodyPr/>
          <a:lstStyle/>
          <a:p>
            <a:pPr>
              <a:lnSpc>
                <a:spcPct val="100000"/>
              </a:lnSpc>
            </a:pPr>
            <a:r>
              <a:rPr lang="en-US" sz="2200" dirty="0"/>
              <a:t> Since </a:t>
            </a:r>
            <a:r>
              <a:rPr lang="en-US" sz="2200" dirty="0">
                <a:solidFill>
                  <a:srgbClr val="FF0000"/>
                </a:solidFill>
              </a:rPr>
              <a:t>b() </a:t>
            </a:r>
            <a:r>
              <a:rPr lang="en-US" sz="2200" dirty="0"/>
              <a:t>is called both by main and a() how does the </a:t>
            </a:r>
            <a:r>
              <a:rPr lang="en-US" sz="2200" b="1" dirty="0">
                <a:solidFill>
                  <a:srgbClr val="0070C0"/>
                </a:solidFill>
              </a:rPr>
              <a:t>return m+1 </a:t>
            </a:r>
            <a:r>
              <a:rPr lang="en-US" sz="2200" b="1" dirty="0"/>
              <a:t>statement in b() know where to return to? (Obviously, it cannot be a branch)</a:t>
            </a:r>
          </a:p>
          <a:p>
            <a:pPr>
              <a:lnSpc>
                <a:spcPct val="100000"/>
              </a:lnSpc>
            </a:pPr>
            <a:r>
              <a:rPr lang="en-US" sz="2200" dirty="0"/>
              <a:t>Where are the parameters (</a:t>
            </a:r>
            <a:r>
              <a:rPr lang="en-US" sz="2200" dirty="0" err="1"/>
              <a:t>args</a:t>
            </a:r>
            <a:r>
              <a:rPr lang="en-US" sz="2200" dirty="0"/>
              <a:t>) to a function stored so the function has a copy that it can alter?</a:t>
            </a:r>
          </a:p>
          <a:p>
            <a:pPr>
              <a:lnSpc>
                <a:spcPct val="100000"/>
              </a:lnSpc>
            </a:pPr>
            <a:r>
              <a:rPr lang="en-US" sz="2200" dirty="0"/>
              <a:t>Where is the return value from a function call stored?</a:t>
            </a:r>
          </a:p>
          <a:p>
            <a:pPr>
              <a:lnSpc>
                <a:spcPct val="100000"/>
              </a:lnSpc>
            </a:pPr>
            <a:r>
              <a:rPr lang="en-US" sz="2200" dirty="0"/>
              <a:t>How are Automatic variables</a:t>
            </a:r>
            <a:r>
              <a:rPr lang="en-US" sz="2200" i="1" dirty="0"/>
              <a:t> </a:t>
            </a:r>
            <a:r>
              <a:rPr lang="en-US" sz="2200" i="1" dirty="0">
                <a:solidFill>
                  <a:srgbClr val="0070C0"/>
                </a:solidFill>
              </a:rPr>
              <a:t>lifetime</a:t>
            </a:r>
            <a:r>
              <a:rPr lang="en-US" sz="2200" i="1" dirty="0"/>
              <a:t> </a:t>
            </a:r>
            <a:r>
              <a:rPr lang="en-US" sz="2200" dirty="0"/>
              <a:t>and</a:t>
            </a:r>
            <a:r>
              <a:rPr lang="en-US" sz="2200" i="1" dirty="0"/>
              <a:t> </a:t>
            </a:r>
            <a:r>
              <a:rPr lang="en-US" sz="2200" i="1" dirty="0">
                <a:solidFill>
                  <a:srgbClr val="0070C0"/>
                </a:solidFill>
              </a:rPr>
              <a:t>scope</a:t>
            </a:r>
            <a:r>
              <a:rPr lang="en-US" sz="2200" i="1" dirty="0"/>
              <a:t> </a:t>
            </a:r>
            <a:r>
              <a:rPr lang="en-US" sz="2200" b="1" dirty="0">
                <a:solidFill>
                  <a:srgbClr val="0070C0"/>
                </a:solidFill>
              </a:rPr>
              <a:t>implemented</a:t>
            </a:r>
            <a:r>
              <a:rPr lang="en-US" sz="2200" i="1" dirty="0"/>
              <a:t>?</a:t>
            </a:r>
          </a:p>
          <a:p>
            <a:pPr lvl="1"/>
            <a:r>
              <a:rPr lang="en-US" sz="2200" dirty="0">
                <a:solidFill>
                  <a:schemeClr val="accent5"/>
                </a:solidFill>
              </a:rPr>
              <a:t>When you enter a variables scope: </a:t>
            </a:r>
            <a:r>
              <a:rPr lang="en-US" sz="2200" dirty="0"/>
              <a:t>memory is allocated for the variables</a:t>
            </a:r>
          </a:p>
          <a:p>
            <a:pPr lvl="1"/>
            <a:r>
              <a:rPr lang="en-US" sz="2200" dirty="0">
                <a:solidFill>
                  <a:schemeClr val="accent5"/>
                </a:solidFill>
              </a:rPr>
              <a:t>When you leave a variable scope</a:t>
            </a:r>
            <a:r>
              <a:rPr lang="en-US" sz="2200" dirty="0"/>
              <a:t>: memory lifetime is ended (memory can be reused -- deallocated) – </a:t>
            </a:r>
            <a:r>
              <a:rPr lang="en-US" sz="2200" dirty="0">
                <a:solidFill>
                  <a:srgbClr val="FF0000"/>
                </a:solidFill>
              </a:rPr>
              <a:t>contents are </a:t>
            </a:r>
            <a:r>
              <a:rPr lang="en-US" sz="2200" b="1" dirty="0">
                <a:solidFill>
                  <a:srgbClr val="FF0000"/>
                </a:solidFill>
              </a:rPr>
              <a:t>no longer valid</a:t>
            </a:r>
          </a:p>
        </p:txBody>
      </p:sp>
      <p:sp>
        <p:nvSpPr>
          <p:cNvPr id="7" name="TextBox 6">
            <a:extLst>
              <a:ext uri="{FF2B5EF4-FFF2-40B4-BE49-F238E27FC236}">
                <a16:creationId xmlns:a16="http://schemas.microsoft.com/office/drawing/2014/main" id="{438A2B1D-ED97-E94F-97F4-09435A6428B7}"/>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 name="Left Arrow 3">
            <a:extLst>
              <a:ext uri="{FF2B5EF4-FFF2-40B4-BE49-F238E27FC236}">
                <a16:creationId xmlns:a16="http://schemas.microsoft.com/office/drawing/2014/main" id="{C56011B9-7A03-7407-CECB-2B7FBA5CEC13}"/>
              </a:ext>
            </a:extLst>
          </p:cNvPr>
          <p:cNvSpPr/>
          <p:nvPr/>
        </p:nvSpPr>
        <p:spPr>
          <a:xfrm>
            <a:off x="2023880" y="1842052"/>
            <a:ext cx="781879" cy="29154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Left Arrow 4">
            <a:extLst>
              <a:ext uri="{FF2B5EF4-FFF2-40B4-BE49-F238E27FC236}">
                <a16:creationId xmlns:a16="http://schemas.microsoft.com/office/drawing/2014/main" id="{E8202306-3CDA-12FC-E937-74BB658DB3FA}"/>
              </a:ext>
            </a:extLst>
          </p:cNvPr>
          <p:cNvSpPr/>
          <p:nvPr/>
        </p:nvSpPr>
        <p:spPr>
          <a:xfrm>
            <a:off x="2414819" y="3936119"/>
            <a:ext cx="781879" cy="29154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eft Arrow 7">
            <a:extLst>
              <a:ext uri="{FF2B5EF4-FFF2-40B4-BE49-F238E27FC236}">
                <a16:creationId xmlns:a16="http://schemas.microsoft.com/office/drawing/2014/main" id="{0FF342C7-06CC-DFC3-1B7D-041B3D18BF7F}"/>
              </a:ext>
            </a:extLst>
          </p:cNvPr>
          <p:cNvSpPr/>
          <p:nvPr/>
        </p:nvSpPr>
        <p:spPr>
          <a:xfrm>
            <a:off x="2182906" y="5582501"/>
            <a:ext cx="781879" cy="29154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0141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A8F7B-55EA-544F-82F5-1FAA778989CD}"/>
              </a:ext>
            </a:extLst>
          </p:cNvPr>
          <p:cNvSpPr>
            <a:spLocks noGrp="1"/>
          </p:cNvSpPr>
          <p:nvPr>
            <p:ph type="title"/>
          </p:nvPr>
        </p:nvSpPr>
        <p:spPr>
          <a:xfrm>
            <a:off x="529032" y="57342"/>
            <a:ext cx="10515600" cy="532440"/>
          </a:xfrm>
        </p:spPr>
        <p:txBody>
          <a:bodyPr/>
          <a:lstStyle/>
          <a:p>
            <a:r>
              <a:rPr lang="en-US" dirty="0"/>
              <a:t>Data Structure Review: Stack Operation</a:t>
            </a:r>
          </a:p>
        </p:txBody>
      </p:sp>
      <p:sp>
        <p:nvSpPr>
          <p:cNvPr id="3" name="Content Placeholder 2">
            <a:extLst>
              <a:ext uri="{FF2B5EF4-FFF2-40B4-BE49-F238E27FC236}">
                <a16:creationId xmlns:a16="http://schemas.microsoft.com/office/drawing/2014/main" id="{6411E095-4F42-3742-ABE9-19C232A7B874}"/>
              </a:ext>
            </a:extLst>
          </p:cNvPr>
          <p:cNvSpPr>
            <a:spLocks noGrp="1"/>
          </p:cNvSpPr>
          <p:nvPr>
            <p:ph sz="quarter" idx="16"/>
          </p:nvPr>
        </p:nvSpPr>
        <p:spPr>
          <a:xfrm>
            <a:off x="206455" y="919775"/>
            <a:ext cx="7001930" cy="5544869"/>
          </a:xfrm>
          <a:solidFill>
            <a:schemeClr val="accent4">
              <a:lumMod val="20000"/>
              <a:lumOff val="80000"/>
            </a:schemeClr>
          </a:solidFill>
          <a:ln>
            <a:solidFill>
              <a:schemeClr val="accent1"/>
            </a:solidFill>
          </a:ln>
        </p:spPr>
        <p:txBody>
          <a:bodyPr/>
          <a:lstStyle/>
          <a:p>
            <a:pPr>
              <a:lnSpc>
                <a:spcPct val="100000"/>
              </a:lnSpc>
            </a:pPr>
            <a:r>
              <a:rPr lang="en-US" altLang="en-US" dirty="0"/>
              <a:t>A Stack Implements a </a:t>
            </a:r>
            <a:r>
              <a:rPr lang="en-US" altLang="en-US" b="1" dirty="0"/>
              <a:t>last-in first-out</a:t>
            </a:r>
            <a:r>
              <a:rPr lang="en-US" altLang="en-US" dirty="0">
                <a:solidFill>
                  <a:srgbClr val="104475"/>
                </a:solidFill>
              </a:rPr>
              <a:t> </a:t>
            </a:r>
            <a:r>
              <a:rPr lang="en-US" altLang="en-US" dirty="0"/>
              <a:t>(LIFO) protocol</a:t>
            </a:r>
          </a:p>
          <a:p>
            <a:pPr>
              <a:lnSpc>
                <a:spcPct val="100000"/>
              </a:lnSpc>
            </a:pPr>
            <a:r>
              <a:rPr lang="en-US" altLang="en-US" b="1" dirty="0">
                <a:solidFill>
                  <a:srgbClr val="0070C0"/>
                </a:solidFill>
              </a:rPr>
              <a:t>Stacks</a:t>
            </a:r>
            <a:r>
              <a:rPr lang="en-US" altLang="en-US" dirty="0"/>
              <a:t> are expandable and </a:t>
            </a:r>
            <a:r>
              <a:rPr lang="en-US" altLang="en-US" b="1" u="sng" dirty="0">
                <a:solidFill>
                  <a:schemeClr val="accent5"/>
                </a:solidFill>
              </a:rPr>
              <a:t>grow downward</a:t>
            </a:r>
            <a:r>
              <a:rPr lang="en-US" altLang="en-US" b="1" dirty="0">
                <a:solidFill>
                  <a:schemeClr val="accent5"/>
                </a:solidFill>
              </a:rPr>
              <a:t> </a:t>
            </a:r>
            <a:r>
              <a:rPr lang="en-US" altLang="en-US" dirty="0">
                <a:solidFill>
                  <a:srgbClr val="0070C0"/>
                </a:solidFill>
              </a:rPr>
              <a:t>from high memory </a:t>
            </a:r>
            <a:r>
              <a:rPr lang="en-US" altLang="en-US" dirty="0"/>
              <a:t>address </a:t>
            </a:r>
            <a:r>
              <a:rPr lang="en-US" altLang="en-US" dirty="0">
                <a:solidFill>
                  <a:srgbClr val="0070C0"/>
                </a:solidFill>
              </a:rPr>
              <a:t>towards low memory</a:t>
            </a:r>
            <a:r>
              <a:rPr lang="en-US" altLang="en-US" dirty="0"/>
              <a:t> address</a:t>
            </a:r>
          </a:p>
          <a:p>
            <a:pPr>
              <a:lnSpc>
                <a:spcPct val="100000"/>
              </a:lnSpc>
            </a:pPr>
            <a:r>
              <a:rPr lang="en-US" altLang="en-US" b="1" dirty="0">
                <a:solidFill>
                  <a:srgbClr val="0070C0"/>
                </a:solidFill>
              </a:rPr>
              <a:t>Stack pointer </a:t>
            </a:r>
            <a:r>
              <a:rPr lang="en-US" altLang="en-US" b="1" u="sng" dirty="0">
                <a:solidFill>
                  <a:schemeClr val="accent5"/>
                </a:solidFill>
              </a:rPr>
              <a:t>always</a:t>
            </a:r>
            <a:r>
              <a:rPr lang="en-US" altLang="en-US" b="1" dirty="0">
                <a:solidFill>
                  <a:srgbClr val="0070C0"/>
                </a:solidFill>
              </a:rPr>
              <a:t> </a:t>
            </a:r>
            <a:r>
              <a:rPr lang="en-US" altLang="en-US" dirty="0"/>
              <a:t>points at the </a:t>
            </a:r>
            <a:r>
              <a:rPr lang="en-US" altLang="en-US" b="1" dirty="0">
                <a:solidFill>
                  <a:srgbClr val="0070C0"/>
                </a:solidFill>
              </a:rPr>
              <a:t>top of stack</a:t>
            </a:r>
          </a:p>
          <a:p>
            <a:pPr lvl="1"/>
            <a:r>
              <a:rPr lang="en-US" altLang="en-US" dirty="0"/>
              <a:t>contains the </a:t>
            </a:r>
            <a:r>
              <a:rPr lang="en-US" altLang="en-US" b="1" u="sng" dirty="0">
                <a:solidFill>
                  <a:schemeClr val="accent5"/>
                </a:solidFill>
              </a:rPr>
              <a:t>starting address</a:t>
            </a:r>
            <a:r>
              <a:rPr lang="en-US" altLang="en-US" b="1" dirty="0">
                <a:solidFill>
                  <a:schemeClr val="accent5"/>
                </a:solidFill>
              </a:rPr>
              <a:t> </a:t>
            </a:r>
            <a:r>
              <a:rPr lang="en-US" altLang="en-US" dirty="0"/>
              <a:t>of the </a:t>
            </a:r>
            <a:r>
              <a:rPr lang="en-US" altLang="en-US" b="1" u="sng" dirty="0">
                <a:solidFill>
                  <a:schemeClr val="accent5"/>
                </a:solidFill>
              </a:rPr>
              <a:t>top element</a:t>
            </a:r>
            <a:endParaRPr lang="en-US" altLang="en-US" dirty="0"/>
          </a:p>
          <a:p>
            <a:pPr>
              <a:lnSpc>
                <a:spcPct val="100000"/>
              </a:lnSpc>
            </a:pPr>
            <a:r>
              <a:rPr lang="en-US" altLang="en-US" dirty="0"/>
              <a:t>New items are </a:t>
            </a:r>
            <a:r>
              <a:rPr lang="en-US" altLang="en-US" dirty="0">
                <a:solidFill>
                  <a:schemeClr val="accent1"/>
                </a:solidFill>
              </a:rPr>
              <a:t>pushed</a:t>
            </a:r>
            <a:r>
              <a:rPr lang="en-US" altLang="en-US" dirty="0"/>
              <a:t> (</a:t>
            </a:r>
            <a:r>
              <a:rPr lang="en-US" altLang="en-US" i="1" dirty="0"/>
              <a:t>added</a:t>
            </a:r>
            <a:r>
              <a:rPr lang="en-US" altLang="en-US" dirty="0"/>
              <a:t>) onto the </a:t>
            </a:r>
            <a:r>
              <a:rPr lang="en-US" altLang="en-US" b="1" dirty="0"/>
              <a:t>top of the stack </a:t>
            </a:r>
            <a:r>
              <a:rPr lang="en-US" altLang="en-US" dirty="0"/>
              <a:t>by </a:t>
            </a:r>
            <a:r>
              <a:rPr lang="en-US" altLang="en-US" dirty="0">
                <a:solidFill>
                  <a:schemeClr val="accent1"/>
                </a:solidFill>
              </a:rPr>
              <a:t>subtracting from the stack pointer </a:t>
            </a:r>
            <a:r>
              <a:rPr lang="en-US" altLang="en-US" dirty="0"/>
              <a:t>the </a:t>
            </a:r>
            <a:r>
              <a:rPr lang="en-US" altLang="en-US" dirty="0">
                <a:solidFill>
                  <a:schemeClr val="accent1"/>
                </a:solidFill>
              </a:rPr>
              <a:t>size of the element</a:t>
            </a:r>
            <a:r>
              <a:rPr lang="en-US" altLang="en-US" dirty="0"/>
              <a:t> and then writing the element</a:t>
            </a:r>
          </a:p>
          <a:p>
            <a:pPr lvl="3"/>
            <a:endParaRPr lang="en-US" altLang="en-US" sz="2000" dirty="0"/>
          </a:p>
          <a:p>
            <a:pPr lvl="2">
              <a:lnSpc>
                <a:spcPct val="100000"/>
              </a:lnSpc>
            </a:pPr>
            <a:endParaRPr lang="en-US" altLang="en-US" sz="700" b="1" dirty="0"/>
          </a:p>
          <a:p>
            <a:pPr>
              <a:lnSpc>
                <a:spcPct val="100000"/>
              </a:lnSpc>
            </a:pPr>
            <a:r>
              <a:rPr lang="en-US" altLang="en-US" dirty="0"/>
              <a:t>Existing items are </a:t>
            </a:r>
            <a:r>
              <a:rPr lang="en-US" altLang="en-US" dirty="0">
                <a:solidFill>
                  <a:schemeClr val="accent3"/>
                </a:solidFill>
              </a:rPr>
              <a:t>popped</a:t>
            </a:r>
            <a:r>
              <a:rPr lang="en-US" altLang="en-US" dirty="0"/>
              <a:t> (</a:t>
            </a:r>
            <a:r>
              <a:rPr lang="en-US" altLang="en-US" i="1" dirty="0"/>
              <a:t>removed</a:t>
            </a:r>
            <a:r>
              <a:rPr lang="en-US" altLang="en-US" dirty="0"/>
              <a:t>) from the top of the stack by </a:t>
            </a:r>
            <a:r>
              <a:rPr lang="en-US" altLang="en-US" dirty="0">
                <a:solidFill>
                  <a:schemeClr val="accent1"/>
                </a:solidFill>
              </a:rPr>
              <a:t>adding to the stack pointer the size of the element</a:t>
            </a:r>
            <a:r>
              <a:rPr lang="en-US" altLang="en-US" dirty="0"/>
              <a:t> (leaving the </a:t>
            </a:r>
            <a:r>
              <a:rPr lang="en-US" altLang="en-US" b="1" i="1" dirty="0">
                <a:solidFill>
                  <a:schemeClr val="accent5"/>
                </a:solidFill>
              </a:rPr>
              <a:t>old contents unchanged</a:t>
            </a:r>
            <a:r>
              <a:rPr lang="en-US" altLang="en-US" dirty="0"/>
              <a:t>)</a:t>
            </a:r>
          </a:p>
        </p:txBody>
      </p:sp>
      <p:sp>
        <p:nvSpPr>
          <p:cNvPr id="67" name="TextBox 66">
            <a:extLst>
              <a:ext uri="{FF2B5EF4-FFF2-40B4-BE49-F238E27FC236}">
                <a16:creationId xmlns:a16="http://schemas.microsoft.com/office/drawing/2014/main" id="{36C6B492-0630-5A4B-8D56-7D700FBA15BE}"/>
              </a:ext>
            </a:extLst>
          </p:cNvPr>
          <p:cNvSpPr txBox="1"/>
          <p:nvPr/>
        </p:nvSpPr>
        <p:spPr>
          <a:xfrm>
            <a:off x="9212424" y="171999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68" name="TextBox 67">
            <a:extLst>
              <a:ext uri="{FF2B5EF4-FFF2-40B4-BE49-F238E27FC236}">
                <a16:creationId xmlns:a16="http://schemas.microsoft.com/office/drawing/2014/main" id="{D5C320A6-9D6C-9948-B66D-1ACC728B2B1D}"/>
              </a:ext>
            </a:extLst>
          </p:cNvPr>
          <p:cNvSpPr txBox="1"/>
          <p:nvPr/>
        </p:nvSpPr>
        <p:spPr>
          <a:xfrm>
            <a:off x="9212424" y="131988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69" name="TextBox 68">
            <a:extLst>
              <a:ext uri="{FF2B5EF4-FFF2-40B4-BE49-F238E27FC236}">
                <a16:creationId xmlns:a16="http://schemas.microsoft.com/office/drawing/2014/main" id="{93C8A163-4535-684B-ABBA-47D9519DD1F6}"/>
              </a:ext>
            </a:extLst>
          </p:cNvPr>
          <p:cNvSpPr txBox="1"/>
          <p:nvPr/>
        </p:nvSpPr>
        <p:spPr>
          <a:xfrm>
            <a:off x="9212424" y="91977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71" name="Rectangle 70">
            <a:extLst>
              <a:ext uri="{FF2B5EF4-FFF2-40B4-BE49-F238E27FC236}">
                <a16:creationId xmlns:a16="http://schemas.microsoft.com/office/drawing/2014/main" id="{6C477FC1-4767-CA48-BCA4-2A360A4A9FB1}"/>
              </a:ext>
            </a:extLst>
          </p:cNvPr>
          <p:cNvSpPr/>
          <p:nvPr/>
        </p:nvSpPr>
        <p:spPr>
          <a:xfrm>
            <a:off x="10628196" y="6238575"/>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00</a:t>
            </a:r>
          </a:p>
        </p:txBody>
      </p:sp>
      <p:sp>
        <p:nvSpPr>
          <p:cNvPr id="72" name="Rectangle 71">
            <a:extLst>
              <a:ext uri="{FF2B5EF4-FFF2-40B4-BE49-F238E27FC236}">
                <a16:creationId xmlns:a16="http://schemas.microsoft.com/office/drawing/2014/main" id="{0BC8C7A0-5D99-6840-8987-49E773ABE2D2}"/>
              </a:ext>
            </a:extLst>
          </p:cNvPr>
          <p:cNvSpPr/>
          <p:nvPr/>
        </p:nvSpPr>
        <p:spPr>
          <a:xfrm>
            <a:off x="10628196" y="583835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04</a:t>
            </a:r>
          </a:p>
        </p:txBody>
      </p:sp>
      <p:sp>
        <p:nvSpPr>
          <p:cNvPr id="73" name="Rectangle 72">
            <a:extLst>
              <a:ext uri="{FF2B5EF4-FFF2-40B4-BE49-F238E27FC236}">
                <a16:creationId xmlns:a16="http://schemas.microsoft.com/office/drawing/2014/main" id="{E31D4435-D22C-534C-BF84-A779994F3055}"/>
              </a:ext>
            </a:extLst>
          </p:cNvPr>
          <p:cNvSpPr/>
          <p:nvPr/>
        </p:nvSpPr>
        <p:spPr>
          <a:xfrm>
            <a:off x="10628196" y="543813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08</a:t>
            </a:r>
          </a:p>
        </p:txBody>
      </p:sp>
      <p:sp>
        <p:nvSpPr>
          <p:cNvPr id="74" name="Rectangle 73">
            <a:extLst>
              <a:ext uri="{FF2B5EF4-FFF2-40B4-BE49-F238E27FC236}">
                <a16:creationId xmlns:a16="http://schemas.microsoft.com/office/drawing/2014/main" id="{C80FB04B-3831-8A48-A107-1DBBC290F263}"/>
              </a:ext>
            </a:extLst>
          </p:cNvPr>
          <p:cNvSpPr/>
          <p:nvPr/>
        </p:nvSpPr>
        <p:spPr>
          <a:xfrm>
            <a:off x="10628196" y="503790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0c</a:t>
            </a:r>
          </a:p>
        </p:txBody>
      </p:sp>
      <p:sp>
        <p:nvSpPr>
          <p:cNvPr id="75" name="Rectangle 74">
            <a:extLst>
              <a:ext uri="{FF2B5EF4-FFF2-40B4-BE49-F238E27FC236}">
                <a16:creationId xmlns:a16="http://schemas.microsoft.com/office/drawing/2014/main" id="{EE3FF3D8-1F2C-CD40-8DF0-B2C3F46CF060}"/>
              </a:ext>
            </a:extLst>
          </p:cNvPr>
          <p:cNvSpPr/>
          <p:nvPr/>
        </p:nvSpPr>
        <p:spPr>
          <a:xfrm>
            <a:off x="10628196" y="463768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10</a:t>
            </a:r>
          </a:p>
        </p:txBody>
      </p:sp>
      <p:sp>
        <p:nvSpPr>
          <p:cNvPr id="76" name="Rectangle 75">
            <a:extLst>
              <a:ext uri="{FF2B5EF4-FFF2-40B4-BE49-F238E27FC236}">
                <a16:creationId xmlns:a16="http://schemas.microsoft.com/office/drawing/2014/main" id="{C3453FB4-47ED-E848-BB16-8D4A3DC3D084}"/>
              </a:ext>
            </a:extLst>
          </p:cNvPr>
          <p:cNvSpPr/>
          <p:nvPr/>
        </p:nvSpPr>
        <p:spPr>
          <a:xfrm>
            <a:off x="10628196" y="423745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14</a:t>
            </a:r>
          </a:p>
        </p:txBody>
      </p:sp>
      <p:sp>
        <p:nvSpPr>
          <p:cNvPr id="77" name="Rectangle 76">
            <a:extLst>
              <a:ext uri="{FF2B5EF4-FFF2-40B4-BE49-F238E27FC236}">
                <a16:creationId xmlns:a16="http://schemas.microsoft.com/office/drawing/2014/main" id="{CE7E9370-D93F-B04B-BB4C-D8F61943A7D4}"/>
              </a:ext>
            </a:extLst>
          </p:cNvPr>
          <p:cNvSpPr/>
          <p:nvPr/>
        </p:nvSpPr>
        <p:spPr>
          <a:xfrm>
            <a:off x="10628196" y="383723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18</a:t>
            </a:r>
          </a:p>
        </p:txBody>
      </p:sp>
      <p:sp>
        <p:nvSpPr>
          <p:cNvPr id="78" name="Rectangle 77">
            <a:extLst>
              <a:ext uri="{FF2B5EF4-FFF2-40B4-BE49-F238E27FC236}">
                <a16:creationId xmlns:a16="http://schemas.microsoft.com/office/drawing/2014/main" id="{B2694D15-6FF3-2741-B8B0-C7A6321ADDC9}"/>
              </a:ext>
            </a:extLst>
          </p:cNvPr>
          <p:cNvSpPr/>
          <p:nvPr/>
        </p:nvSpPr>
        <p:spPr>
          <a:xfrm>
            <a:off x="10628196" y="343700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1c</a:t>
            </a:r>
          </a:p>
        </p:txBody>
      </p:sp>
      <p:sp>
        <p:nvSpPr>
          <p:cNvPr id="79" name="Rectangle 78">
            <a:extLst>
              <a:ext uri="{FF2B5EF4-FFF2-40B4-BE49-F238E27FC236}">
                <a16:creationId xmlns:a16="http://schemas.microsoft.com/office/drawing/2014/main" id="{C9B5D523-2150-CD45-8364-CD90A088DFEB}"/>
              </a:ext>
            </a:extLst>
          </p:cNvPr>
          <p:cNvSpPr/>
          <p:nvPr/>
        </p:nvSpPr>
        <p:spPr>
          <a:xfrm>
            <a:off x="10628196" y="303678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20</a:t>
            </a:r>
          </a:p>
        </p:txBody>
      </p:sp>
      <p:sp>
        <p:nvSpPr>
          <p:cNvPr id="80" name="Rectangle 79">
            <a:extLst>
              <a:ext uri="{FF2B5EF4-FFF2-40B4-BE49-F238E27FC236}">
                <a16:creationId xmlns:a16="http://schemas.microsoft.com/office/drawing/2014/main" id="{7C0F8E58-27F0-E84D-88B7-93FB495A277F}"/>
              </a:ext>
            </a:extLst>
          </p:cNvPr>
          <p:cNvSpPr/>
          <p:nvPr/>
        </p:nvSpPr>
        <p:spPr>
          <a:xfrm>
            <a:off x="10628196" y="263655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24</a:t>
            </a:r>
          </a:p>
        </p:txBody>
      </p:sp>
      <p:sp>
        <p:nvSpPr>
          <p:cNvPr id="81" name="Rectangle 80">
            <a:extLst>
              <a:ext uri="{FF2B5EF4-FFF2-40B4-BE49-F238E27FC236}">
                <a16:creationId xmlns:a16="http://schemas.microsoft.com/office/drawing/2014/main" id="{B4AC68C5-1C4D-4941-85DC-6F7E97063A78}"/>
              </a:ext>
            </a:extLst>
          </p:cNvPr>
          <p:cNvSpPr/>
          <p:nvPr/>
        </p:nvSpPr>
        <p:spPr>
          <a:xfrm>
            <a:off x="10628196" y="223633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28</a:t>
            </a:r>
          </a:p>
        </p:txBody>
      </p:sp>
      <p:sp>
        <p:nvSpPr>
          <p:cNvPr id="82" name="Rectangle 81">
            <a:extLst>
              <a:ext uri="{FF2B5EF4-FFF2-40B4-BE49-F238E27FC236}">
                <a16:creationId xmlns:a16="http://schemas.microsoft.com/office/drawing/2014/main" id="{FC568ED9-2322-624C-8482-8E44588EED83}"/>
              </a:ext>
            </a:extLst>
          </p:cNvPr>
          <p:cNvSpPr/>
          <p:nvPr/>
        </p:nvSpPr>
        <p:spPr>
          <a:xfrm>
            <a:off x="10628196" y="183610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2c</a:t>
            </a:r>
          </a:p>
        </p:txBody>
      </p:sp>
      <p:sp>
        <p:nvSpPr>
          <p:cNvPr id="83" name="Rectangle 82">
            <a:extLst>
              <a:ext uri="{FF2B5EF4-FFF2-40B4-BE49-F238E27FC236}">
                <a16:creationId xmlns:a16="http://schemas.microsoft.com/office/drawing/2014/main" id="{24051935-814F-0A4C-9EFB-2CED02D81C51}"/>
              </a:ext>
            </a:extLst>
          </p:cNvPr>
          <p:cNvSpPr/>
          <p:nvPr/>
        </p:nvSpPr>
        <p:spPr>
          <a:xfrm>
            <a:off x="10628196" y="143588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30</a:t>
            </a:r>
          </a:p>
        </p:txBody>
      </p:sp>
      <p:sp>
        <p:nvSpPr>
          <p:cNvPr id="84" name="Rectangle 83">
            <a:extLst>
              <a:ext uri="{FF2B5EF4-FFF2-40B4-BE49-F238E27FC236}">
                <a16:creationId xmlns:a16="http://schemas.microsoft.com/office/drawing/2014/main" id="{7D72C574-FF91-B645-9A7B-69D8E280AF08}"/>
              </a:ext>
            </a:extLst>
          </p:cNvPr>
          <p:cNvSpPr/>
          <p:nvPr/>
        </p:nvSpPr>
        <p:spPr>
          <a:xfrm>
            <a:off x="10628196" y="103565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34</a:t>
            </a:r>
          </a:p>
        </p:txBody>
      </p:sp>
      <p:sp>
        <p:nvSpPr>
          <p:cNvPr id="85" name="TextBox 84">
            <a:extLst>
              <a:ext uri="{FF2B5EF4-FFF2-40B4-BE49-F238E27FC236}">
                <a16:creationId xmlns:a16="http://schemas.microsoft.com/office/drawing/2014/main" id="{0450E742-07C0-5846-9276-50220E717352}"/>
              </a:ext>
            </a:extLst>
          </p:cNvPr>
          <p:cNvSpPr txBox="1"/>
          <p:nvPr/>
        </p:nvSpPr>
        <p:spPr>
          <a:xfrm>
            <a:off x="9385029" y="552362"/>
            <a:ext cx="1056700" cy="369332"/>
          </a:xfrm>
          <a:prstGeom prst="rect">
            <a:avLst/>
          </a:prstGeom>
          <a:noFill/>
        </p:spPr>
        <p:txBody>
          <a:bodyPr wrap="none" rtlCol="0">
            <a:spAutoFit/>
          </a:bodyPr>
          <a:lstStyle/>
          <a:p>
            <a:r>
              <a:rPr lang="en-US" dirty="0">
                <a:solidFill>
                  <a:srgbClr val="0070C0"/>
                </a:solidFill>
              </a:rPr>
              <a:t>contents</a:t>
            </a:r>
          </a:p>
        </p:txBody>
      </p:sp>
      <p:sp>
        <p:nvSpPr>
          <p:cNvPr id="86" name="TextBox 85">
            <a:extLst>
              <a:ext uri="{FF2B5EF4-FFF2-40B4-BE49-F238E27FC236}">
                <a16:creationId xmlns:a16="http://schemas.microsoft.com/office/drawing/2014/main" id="{C8DA5927-A771-B448-B6C1-A0B483B2A00F}"/>
              </a:ext>
            </a:extLst>
          </p:cNvPr>
          <p:cNvSpPr txBox="1"/>
          <p:nvPr/>
        </p:nvSpPr>
        <p:spPr>
          <a:xfrm>
            <a:off x="10348990" y="272806"/>
            <a:ext cx="1975766" cy="338554"/>
          </a:xfrm>
          <a:prstGeom prst="rect">
            <a:avLst/>
          </a:prstGeom>
          <a:noFill/>
        </p:spPr>
        <p:txBody>
          <a:bodyPr wrap="square" rtlCol="0">
            <a:spAutoFit/>
          </a:bodyPr>
          <a:lstStyle/>
          <a:p>
            <a:r>
              <a:rPr lang="en-US" sz="1600" dirty="0">
                <a:solidFill>
                  <a:srgbClr val="0070C0"/>
                </a:solidFill>
              </a:rPr>
              <a:t>High Word address</a:t>
            </a:r>
          </a:p>
        </p:txBody>
      </p:sp>
      <p:sp>
        <p:nvSpPr>
          <p:cNvPr id="98" name="TextBox 97">
            <a:extLst>
              <a:ext uri="{FF2B5EF4-FFF2-40B4-BE49-F238E27FC236}">
                <a16:creationId xmlns:a16="http://schemas.microsoft.com/office/drawing/2014/main" id="{AF4F5E4E-8879-5348-8BFE-33F87CEFB5DE}"/>
              </a:ext>
            </a:extLst>
          </p:cNvPr>
          <p:cNvSpPr txBox="1"/>
          <p:nvPr/>
        </p:nvSpPr>
        <p:spPr>
          <a:xfrm>
            <a:off x="9212424" y="291949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99" name="TextBox 98">
            <a:extLst>
              <a:ext uri="{FF2B5EF4-FFF2-40B4-BE49-F238E27FC236}">
                <a16:creationId xmlns:a16="http://schemas.microsoft.com/office/drawing/2014/main" id="{4848B3F7-4595-4349-AEB1-F76B02AFC623}"/>
              </a:ext>
            </a:extLst>
          </p:cNvPr>
          <p:cNvSpPr txBox="1"/>
          <p:nvPr/>
        </p:nvSpPr>
        <p:spPr>
          <a:xfrm>
            <a:off x="9212424" y="251938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0" name="TextBox 99">
            <a:extLst>
              <a:ext uri="{FF2B5EF4-FFF2-40B4-BE49-F238E27FC236}">
                <a16:creationId xmlns:a16="http://schemas.microsoft.com/office/drawing/2014/main" id="{72F94DAE-87E4-624A-94C1-D2B9F6439106}"/>
              </a:ext>
            </a:extLst>
          </p:cNvPr>
          <p:cNvSpPr txBox="1"/>
          <p:nvPr/>
        </p:nvSpPr>
        <p:spPr>
          <a:xfrm>
            <a:off x="9212424" y="211927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1" name="TextBox 100">
            <a:extLst>
              <a:ext uri="{FF2B5EF4-FFF2-40B4-BE49-F238E27FC236}">
                <a16:creationId xmlns:a16="http://schemas.microsoft.com/office/drawing/2014/main" id="{6CA8CC6E-5621-D74C-9BEE-9D627C14B003}"/>
              </a:ext>
            </a:extLst>
          </p:cNvPr>
          <p:cNvSpPr txBox="1"/>
          <p:nvPr/>
        </p:nvSpPr>
        <p:spPr>
          <a:xfrm>
            <a:off x="9212424" y="411898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2" name="TextBox 101">
            <a:extLst>
              <a:ext uri="{FF2B5EF4-FFF2-40B4-BE49-F238E27FC236}">
                <a16:creationId xmlns:a16="http://schemas.microsoft.com/office/drawing/2014/main" id="{B3040CED-C902-FB48-A450-D482F6BBEB44}"/>
              </a:ext>
            </a:extLst>
          </p:cNvPr>
          <p:cNvSpPr txBox="1"/>
          <p:nvPr/>
        </p:nvSpPr>
        <p:spPr>
          <a:xfrm>
            <a:off x="9212424" y="371887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3" name="TextBox 102">
            <a:extLst>
              <a:ext uri="{FF2B5EF4-FFF2-40B4-BE49-F238E27FC236}">
                <a16:creationId xmlns:a16="http://schemas.microsoft.com/office/drawing/2014/main" id="{5CBFB30F-A8BB-F048-A8AA-44303208B703}"/>
              </a:ext>
            </a:extLst>
          </p:cNvPr>
          <p:cNvSpPr txBox="1"/>
          <p:nvPr/>
        </p:nvSpPr>
        <p:spPr>
          <a:xfrm>
            <a:off x="9212424" y="331876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4" name="TextBox 103">
            <a:extLst>
              <a:ext uri="{FF2B5EF4-FFF2-40B4-BE49-F238E27FC236}">
                <a16:creationId xmlns:a16="http://schemas.microsoft.com/office/drawing/2014/main" id="{4AD53894-0B7B-0C47-99A1-9CC211D38186}"/>
              </a:ext>
            </a:extLst>
          </p:cNvPr>
          <p:cNvSpPr txBox="1"/>
          <p:nvPr/>
        </p:nvSpPr>
        <p:spPr>
          <a:xfrm>
            <a:off x="9212424" y="531848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5" name="TextBox 104">
            <a:extLst>
              <a:ext uri="{FF2B5EF4-FFF2-40B4-BE49-F238E27FC236}">
                <a16:creationId xmlns:a16="http://schemas.microsoft.com/office/drawing/2014/main" id="{866DE50C-6720-C34A-AD3A-C0DA5381A9AD}"/>
              </a:ext>
            </a:extLst>
          </p:cNvPr>
          <p:cNvSpPr txBox="1"/>
          <p:nvPr/>
        </p:nvSpPr>
        <p:spPr>
          <a:xfrm>
            <a:off x="9212424" y="491837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6" name="TextBox 105">
            <a:extLst>
              <a:ext uri="{FF2B5EF4-FFF2-40B4-BE49-F238E27FC236}">
                <a16:creationId xmlns:a16="http://schemas.microsoft.com/office/drawing/2014/main" id="{CE54DCD5-C5D6-6E44-B3A8-8CE883BC2FD3}"/>
              </a:ext>
            </a:extLst>
          </p:cNvPr>
          <p:cNvSpPr txBox="1"/>
          <p:nvPr/>
        </p:nvSpPr>
        <p:spPr>
          <a:xfrm>
            <a:off x="9212424" y="451826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8" name="TextBox 107">
            <a:extLst>
              <a:ext uri="{FF2B5EF4-FFF2-40B4-BE49-F238E27FC236}">
                <a16:creationId xmlns:a16="http://schemas.microsoft.com/office/drawing/2014/main" id="{1BAA591D-71B4-F543-B11D-B3B41D1D7BC5}"/>
              </a:ext>
            </a:extLst>
          </p:cNvPr>
          <p:cNvSpPr txBox="1"/>
          <p:nvPr/>
        </p:nvSpPr>
        <p:spPr>
          <a:xfrm>
            <a:off x="9212424" y="611786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9" name="TextBox 108">
            <a:extLst>
              <a:ext uri="{FF2B5EF4-FFF2-40B4-BE49-F238E27FC236}">
                <a16:creationId xmlns:a16="http://schemas.microsoft.com/office/drawing/2014/main" id="{5310AB60-335B-3D4A-AF3F-88444580E543}"/>
              </a:ext>
            </a:extLst>
          </p:cNvPr>
          <p:cNvSpPr txBox="1"/>
          <p:nvPr/>
        </p:nvSpPr>
        <p:spPr>
          <a:xfrm>
            <a:off x="9212424" y="571775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grpSp>
        <p:nvGrpSpPr>
          <p:cNvPr id="7" name="Group 6">
            <a:extLst>
              <a:ext uri="{FF2B5EF4-FFF2-40B4-BE49-F238E27FC236}">
                <a16:creationId xmlns:a16="http://schemas.microsoft.com/office/drawing/2014/main" id="{FC115F96-0006-2242-84A7-B5FAA7C12D9E}"/>
              </a:ext>
            </a:extLst>
          </p:cNvPr>
          <p:cNvGrpSpPr/>
          <p:nvPr/>
        </p:nvGrpSpPr>
        <p:grpSpPr>
          <a:xfrm>
            <a:off x="7406948" y="1900316"/>
            <a:ext cx="1791614" cy="369332"/>
            <a:chOff x="7140062" y="1164753"/>
            <a:chExt cx="1791614" cy="369332"/>
          </a:xfrm>
        </p:grpSpPr>
        <p:sp>
          <p:nvSpPr>
            <p:cNvPr id="5" name="TextBox 4">
              <a:extLst>
                <a:ext uri="{FF2B5EF4-FFF2-40B4-BE49-F238E27FC236}">
                  <a16:creationId xmlns:a16="http://schemas.microsoft.com/office/drawing/2014/main" id="{ECE37146-4FCB-504C-B608-B82EAC43A90F}"/>
                </a:ext>
              </a:extLst>
            </p:cNvPr>
            <p:cNvSpPr txBox="1"/>
            <p:nvPr/>
          </p:nvSpPr>
          <p:spPr>
            <a:xfrm>
              <a:off x="7140062" y="1164753"/>
              <a:ext cx="1364476" cy="369332"/>
            </a:xfrm>
            <a:prstGeom prst="rect">
              <a:avLst/>
            </a:prstGeom>
            <a:solidFill>
              <a:schemeClr val="bg2"/>
            </a:solidFill>
            <a:ln>
              <a:solidFill>
                <a:schemeClr val="bg1">
                  <a:lumMod val="50000"/>
                </a:schemeClr>
              </a:solidFill>
            </a:ln>
          </p:spPr>
          <p:txBody>
            <a:bodyPr wrap="none" rtlCol="0">
              <a:spAutoFit/>
            </a:bodyPr>
            <a:lstStyle/>
            <a:p>
              <a:r>
                <a:rPr lang="en-US" dirty="0">
                  <a:solidFill>
                    <a:srgbClr val="0070C0"/>
                  </a:solidFill>
                </a:rPr>
                <a:t>top of stack</a:t>
              </a:r>
            </a:p>
          </p:txBody>
        </p:sp>
        <p:sp>
          <p:nvSpPr>
            <p:cNvPr id="6" name="Right Arrow 5">
              <a:extLst>
                <a:ext uri="{FF2B5EF4-FFF2-40B4-BE49-F238E27FC236}">
                  <a16:creationId xmlns:a16="http://schemas.microsoft.com/office/drawing/2014/main" id="{E8B64764-3E30-AB4D-9F21-5BFC621B34AF}"/>
                </a:ext>
              </a:extLst>
            </p:cNvPr>
            <p:cNvSpPr/>
            <p:nvPr/>
          </p:nvSpPr>
          <p:spPr>
            <a:xfrm>
              <a:off x="8518400" y="1245897"/>
              <a:ext cx="413276" cy="200055"/>
            </a:xfrm>
            <a:prstGeom prst="rightArrow">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0" name="Group 109">
            <a:extLst>
              <a:ext uri="{FF2B5EF4-FFF2-40B4-BE49-F238E27FC236}">
                <a16:creationId xmlns:a16="http://schemas.microsoft.com/office/drawing/2014/main" id="{B2B1FB45-5EDA-5145-8F99-7CDC97904075}"/>
              </a:ext>
            </a:extLst>
          </p:cNvPr>
          <p:cNvGrpSpPr/>
          <p:nvPr/>
        </p:nvGrpSpPr>
        <p:grpSpPr>
          <a:xfrm>
            <a:off x="1914253" y="3986922"/>
            <a:ext cx="3424289" cy="631957"/>
            <a:chOff x="7096083" y="1182268"/>
            <a:chExt cx="3424289" cy="631957"/>
          </a:xfrm>
          <a:solidFill>
            <a:schemeClr val="accent4">
              <a:lumMod val="20000"/>
              <a:lumOff val="80000"/>
            </a:schemeClr>
          </a:solidFill>
        </p:grpSpPr>
        <p:sp>
          <p:nvSpPr>
            <p:cNvPr id="111" name="TextBox 110">
              <a:extLst>
                <a:ext uri="{FF2B5EF4-FFF2-40B4-BE49-F238E27FC236}">
                  <a16:creationId xmlns:a16="http://schemas.microsoft.com/office/drawing/2014/main" id="{B4158AA6-A1D6-0748-8C4A-432E22D1A7E1}"/>
                </a:ext>
              </a:extLst>
            </p:cNvPr>
            <p:cNvSpPr txBox="1"/>
            <p:nvPr/>
          </p:nvSpPr>
          <p:spPr>
            <a:xfrm>
              <a:off x="7096083" y="1182268"/>
              <a:ext cx="3424289" cy="369332"/>
            </a:xfrm>
            <a:prstGeom prst="rect">
              <a:avLst/>
            </a:prstGeom>
            <a:solidFill>
              <a:schemeClr val="bg1">
                <a:lumMod val="95000"/>
              </a:schemeClr>
            </a:solidFill>
            <a:ln>
              <a:solidFill>
                <a:schemeClr val="accent1"/>
              </a:solidFill>
            </a:ln>
          </p:spPr>
          <p:txBody>
            <a:bodyPr wrap="square" rtlCol="0">
              <a:spAutoFit/>
            </a:bodyPr>
            <a:lstStyle/>
            <a:p>
              <a:r>
                <a:rPr lang="en-US" dirty="0">
                  <a:solidFill>
                    <a:srgbClr val="0070C0"/>
                  </a:solidFill>
                </a:rPr>
                <a:t>push (</a:t>
              </a:r>
              <a:r>
                <a:rPr lang="en-US" dirty="0" err="1">
                  <a:solidFill>
                    <a:srgbClr val="0070C0"/>
                  </a:solidFill>
                </a:rPr>
                <a:t>sp</a:t>
              </a:r>
              <a:r>
                <a:rPr lang="en-US" dirty="0">
                  <a:solidFill>
                    <a:srgbClr val="0070C0"/>
                  </a:solidFill>
                </a:rPr>
                <a:t> - element size) &amp; write</a:t>
              </a:r>
            </a:p>
          </p:txBody>
        </p:sp>
        <p:sp>
          <p:nvSpPr>
            <p:cNvPr id="112" name="Right Arrow 111">
              <a:extLst>
                <a:ext uri="{FF2B5EF4-FFF2-40B4-BE49-F238E27FC236}">
                  <a16:creationId xmlns:a16="http://schemas.microsoft.com/office/drawing/2014/main" id="{02114021-6965-E541-8CBF-9542E9E6FA52}"/>
                </a:ext>
              </a:extLst>
            </p:cNvPr>
            <p:cNvSpPr/>
            <p:nvPr/>
          </p:nvSpPr>
          <p:spPr>
            <a:xfrm rot="5400000">
              <a:off x="8553855" y="1587354"/>
              <a:ext cx="253686" cy="200055"/>
            </a:xfrm>
            <a:prstGeom prst="rightArrow">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3" name="Group 112">
            <a:extLst>
              <a:ext uri="{FF2B5EF4-FFF2-40B4-BE49-F238E27FC236}">
                <a16:creationId xmlns:a16="http://schemas.microsoft.com/office/drawing/2014/main" id="{00884534-DF6F-6542-B833-7FD903A95728}"/>
              </a:ext>
            </a:extLst>
          </p:cNvPr>
          <p:cNvGrpSpPr/>
          <p:nvPr/>
        </p:nvGrpSpPr>
        <p:grpSpPr>
          <a:xfrm>
            <a:off x="2298557" y="5538838"/>
            <a:ext cx="2655680" cy="623217"/>
            <a:chOff x="6734696" y="920134"/>
            <a:chExt cx="2655680" cy="623217"/>
          </a:xfrm>
          <a:solidFill>
            <a:schemeClr val="accent4">
              <a:lumMod val="20000"/>
              <a:lumOff val="80000"/>
            </a:schemeClr>
          </a:solidFill>
        </p:grpSpPr>
        <p:sp>
          <p:nvSpPr>
            <p:cNvPr id="114" name="TextBox 113">
              <a:extLst>
                <a:ext uri="{FF2B5EF4-FFF2-40B4-BE49-F238E27FC236}">
                  <a16:creationId xmlns:a16="http://schemas.microsoft.com/office/drawing/2014/main" id="{D57F002A-634A-CB4A-92A0-13A98676C0E4}"/>
                </a:ext>
              </a:extLst>
            </p:cNvPr>
            <p:cNvSpPr txBox="1"/>
            <p:nvPr/>
          </p:nvSpPr>
          <p:spPr>
            <a:xfrm>
              <a:off x="6734696" y="1174019"/>
              <a:ext cx="2655680" cy="369332"/>
            </a:xfrm>
            <a:prstGeom prst="rect">
              <a:avLst/>
            </a:prstGeom>
            <a:solidFill>
              <a:schemeClr val="bg1">
                <a:lumMod val="95000"/>
              </a:schemeClr>
            </a:solidFill>
            <a:ln>
              <a:solidFill>
                <a:schemeClr val="accent1"/>
              </a:solidFill>
            </a:ln>
          </p:spPr>
          <p:txBody>
            <a:bodyPr wrap="square" rtlCol="0">
              <a:spAutoFit/>
            </a:bodyPr>
            <a:lstStyle/>
            <a:p>
              <a:pPr algn="ctr"/>
              <a:r>
                <a:rPr lang="en-US" dirty="0">
                  <a:solidFill>
                    <a:srgbClr val="0070C0"/>
                  </a:solidFill>
                </a:rPr>
                <a:t>pop (</a:t>
              </a:r>
              <a:r>
                <a:rPr lang="en-US" dirty="0" err="1">
                  <a:solidFill>
                    <a:srgbClr val="0070C0"/>
                  </a:solidFill>
                </a:rPr>
                <a:t>sp</a:t>
              </a:r>
              <a:r>
                <a:rPr lang="en-US" dirty="0">
                  <a:solidFill>
                    <a:srgbClr val="0070C0"/>
                  </a:solidFill>
                </a:rPr>
                <a:t> + element size)</a:t>
              </a:r>
            </a:p>
          </p:txBody>
        </p:sp>
        <p:sp>
          <p:nvSpPr>
            <p:cNvPr id="115" name="Right Arrow 114">
              <a:extLst>
                <a:ext uri="{FF2B5EF4-FFF2-40B4-BE49-F238E27FC236}">
                  <a16:creationId xmlns:a16="http://schemas.microsoft.com/office/drawing/2014/main" id="{BDE6CA97-214A-1449-BB7C-618050B0F9DC}"/>
                </a:ext>
              </a:extLst>
            </p:cNvPr>
            <p:cNvSpPr/>
            <p:nvPr/>
          </p:nvSpPr>
          <p:spPr>
            <a:xfrm rot="16200000">
              <a:off x="7944532" y="938110"/>
              <a:ext cx="236008" cy="200055"/>
            </a:xfrm>
            <a:prstGeom prst="rightArrow">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6" name="Group 115">
            <a:extLst>
              <a:ext uri="{FF2B5EF4-FFF2-40B4-BE49-F238E27FC236}">
                <a16:creationId xmlns:a16="http://schemas.microsoft.com/office/drawing/2014/main" id="{1166EDBD-42A0-864A-B583-DDFA61F87AAD}"/>
              </a:ext>
            </a:extLst>
          </p:cNvPr>
          <p:cNvGrpSpPr/>
          <p:nvPr/>
        </p:nvGrpSpPr>
        <p:grpSpPr>
          <a:xfrm>
            <a:off x="7406948" y="2311918"/>
            <a:ext cx="1791614" cy="369332"/>
            <a:chOff x="7140062" y="1164753"/>
            <a:chExt cx="1791614" cy="369332"/>
          </a:xfrm>
        </p:grpSpPr>
        <p:sp>
          <p:nvSpPr>
            <p:cNvPr id="117" name="TextBox 116">
              <a:extLst>
                <a:ext uri="{FF2B5EF4-FFF2-40B4-BE49-F238E27FC236}">
                  <a16:creationId xmlns:a16="http://schemas.microsoft.com/office/drawing/2014/main" id="{C4B0A547-DAB3-9F47-836E-77D7AA79EDD7}"/>
                </a:ext>
              </a:extLst>
            </p:cNvPr>
            <p:cNvSpPr txBox="1"/>
            <p:nvPr/>
          </p:nvSpPr>
          <p:spPr>
            <a:xfrm>
              <a:off x="7140062" y="1164753"/>
              <a:ext cx="1364476" cy="369332"/>
            </a:xfrm>
            <a:prstGeom prst="rect">
              <a:avLst/>
            </a:prstGeom>
            <a:solidFill>
              <a:schemeClr val="bg2"/>
            </a:solidFill>
            <a:ln>
              <a:solidFill>
                <a:schemeClr val="bg1">
                  <a:lumMod val="50000"/>
                </a:schemeClr>
              </a:solidFill>
            </a:ln>
          </p:spPr>
          <p:txBody>
            <a:bodyPr wrap="none" rtlCol="0">
              <a:spAutoFit/>
            </a:bodyPr>
            <a:lstStyle/>
            <a:p>
              <a:r>
                <a:rPr lang="en-US" dirty="0">
                  <a:solidFill>
                    <a:srgbClr val="0070C0"/>
                  </a:solidFill>
                </a:rPr>
                <a:t>top of stack</a:t>
              </a:r>
            </a:p>
          </p:txBody>
        </p:sp>
        <p:sp>
          <p:nvSpPr>
            <p:cNvPr id="118" name="Right Arrow 117">
              <a:extLst>
                <a:ext uri="{FF2B5EF4-FFF2-40B4-BE49-F238E27FC236}">
                  <a16:creationId xmlns:a16="http://schemas.microsoft.com/office/drawing/2014/main" id="{80DCAD7A-0AE5-D649-9F5A-52487C12658C}"/>
                </a:ext>
              </a:extLst>
            </p:cNvPr>
            <p:cNvSpPr/>
            <p:nvPr/>
          </p:nvSpPr>
          <p:spPr>
            <a:xfrm>
              <a:off x="8518400" y="1245897"/>
              <a:ext cx="413276" cy="200055"/>
            </a:xfrm>
            <a:prstGeom prst="rightArrow">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9" name="Group 118">
            <a:extLst>
              <a:ext uri="{FF2B5EF4-FFF2-40B4-BE49-F238E27FC236}">
                <a16:creationId xmlns:a16="http://schemas.microsoft.com/office/drawing/2014/main" id="{402687CF-06EA-B54B-81E1-8D35C3700BF6}"/>
              </a:ext>
            </a:extLst>
          </p:cNvPr>
          <p:cNvGrpSpPr/>
          <p:nvPr/>
        </p:nvGrpSpPr>
        <p:grpSpPr>
          <a:xfrm>
            <a:off x="7406948" y="2714803"/>
            <a:ext cx="1791614" cy="369332"/>
            <a:chOff x="7140062" y="1164753"/>
            <a:chExt cx="1791614" cy="369332"/>
          </a:xfrm>
        </p:grpSpPr>
        <p:sp>
          <p:nvSpPr>
            <p:cNvPr id="120" name="TextBox 119">
              <a:extLst>
                <a:ext uri="{FF2B5EF4-FFF2-40B4-BE49-F238E27FC236}">
                  <a16:creationId xmlns:a16="http://schemas.microsoft.com/office/drawing/2014/main" id="{ED461EBA-5362-7441-B619-966E873B9C98}"/>
                </a:ext>
              </a:extLst>
            </p:cNvPr>
            <p:cNvSpPr txBox="1"/>
            <p:nvPr/>
          </p:nvSpPr>
          <p:spPr>
            <a:xfrm>
              <a:off x="7140062" y="1164753"/>
              <a:ext cx="1364476" cy="369332"/>
            </a:xfrm>
            <a:prstGeom prst="rect">
              <a:avLst/>
            </a:prstGeom>
            <a:solidFill>
              <a:schemeClr val="bg2"/>
            </a:solidFill>
            <a:ln>
              <a:solidFill>
                <a:schemeClr val="bg1">
                  <a:lumMod val="50000"/>
                </a:schemeClr>
              </a:solidFill>
            </a:ln>
          </p:spPr>
          <p:txBody>
            <a:bodyPr wrap="none" rtlCol="0">
              <a:spAutoFit/>
            </a:bodyPr>
            <a:lstStyle/>
            <a:p>
              <a:r>
                <a:rPr lang="en-US" dirty="0">
                  <a:solidFill>
                    <a:srgbClr val="0070C0"/>
                  </a:solidFill>
                </a:rPr>
                <a:t>top of stack</a:t>
              </a:r>
            </a:p>
          </p:txBody>
        </p:sp>
        <p:sp>
          <p:nvSpPr>
            <p:cNvPr id="121" name="Right Arrow 120">
              <a:extLst>
                <a:ext uri="{FF2B5EF4-FFF2-40B4-BE49-F238E27FC236}">
                  <a16:creationId xmlns:a16="http://schemas.microsoft.com/office/drawing/2014/main" id="{7A5AE5F9-0F9E-C348-B39E-73975CEEE3F9}"/>
                </a:ext>
              </a:extLst>
            </p:cNvPr>
            <p:cNvSpPr/>
            <p:nvPr/>
          </p:nvSpPr>
          <p:spPr>
            <a:xfrm>
              <a:off x="8518400" y="1245897"/>
              <a:ext cx="413276" cy="200055"/>
            </a:xfrm>
            <a:prstGeom prst="rightArrow">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2" name="Group 121">
            <a:extLst>
              <a:ext uri="{FF2B5EF4-FFF2-40B4-BE49-F238E27FC236}">
                <a16:creationId xmlns:a16="http://schemas.microsoft.com/office/drawing/2014/main" id="{1527FED1-0E35-6146-9E28-63B389D75652}"/>
              </a:ext>
            </a:extLst>
          </p:cNvPr>
          <p:cNvGrpSpPr/>
          <p:nvPr/>
        </p:nvGrpSpPr>
        <p:grpSpPr>
          <a:xfrm>
            <a:off x="7407878" y="2315873"/>
            <a:ext cx="1791614" cy="369332"/>
            <a:chOff x="7140062" y="1164753"/>
            <a:chExt cx="1791614" cy="369332"/>
          </a:xfrm>
        </p:grpSpPr>
        <p:sp>
          <p:nvSpPr>
            <p:cNvPr id="123" name="TextBox 122">
              <a:extLst>
                <a:ext uri="{FF2B5EF4-FFF2-40B4-BE49-F238E27FC236}">
                  <a16:creationId xmlns:a16="http://schemas.microsoft.com/office/drawing/2014/main" id="{2C3ECC03-AF1F-8847-A398-B5BF318FC90C}"/>
                </a:ext>
              </a:extLst>
            </p:cNvPr>
            <p:cNvSpPr txBox="1"/>
            <p:nvPr/>
          </p:nvSpPr>
          <p:spPr>
            <a:xfrm>
              <a:off x="7140062" y="1164753"/>
              <a:ext cx="1364476" cy="369332"/>
            </a:xfrm>
            <a:prstGeom prst="rect">
              <a:avLst/>
            </a:prstGeom>
            <a:solidFill>
              <a:schemeClr val="bg2"/>
            </a:solidFill>
            <a:ln>
              <a:solidFill>
                <a:schemeClr val="bg1">
                  <a:lumMod val="50000"/>
                </a:schemeClr>
              </a:solidFill>
            </a:ln>
          </p:spPr>
          <p:txBody>
            <a:bodyPr wrap="none" rtlCol="0">
              <a:spAutoFit/>
            </a:bodyPr>
            <a:lstStyle/>
            <a:p>
              <a:r>
                <a:rPr lang="en-US" dirty="0">
                  <a:solidFill>
                    <a:srgbClr val="0070C0"/>
                  </a:solidFill>
                </a:rPr>
                <a:t>top of stack</a:t>
              </a:r>
            </a:p>
          </p:txBody>
        </p:sp>
        <p:sp>
          <p:nvSpPr>
            <p:cNvPr id="124" name="Right Arrow 123">
              <a:extLst>
                <a:ext uri="{FF2B5EF4-FFF2-40B4-BE49-F238E27FC236}">
                  <a16:creationId xmlns:a16="http://schemas.microsoft.com/office/drawing/2014/main" id="{60B24CAA-BA9C-CF43-868A-7A53F43ECB13}"/>
                </a:ext>
              </a:extLst>
            </p:cNvPr>
            <p:cNvSpPr/>
            <p:nvPr/>
          </p:nvSpPr>
          <p:spPr>
            <a:xfrm>
              <a:off x="8518400" y="1245897"/>
              <a:ext cx="413276" cy="200055"/>
            </a:xfrm>
            <a:prstGeom prst="rightArrow">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5" name="Group 124">
            <a:extLst>
              <a:ext uri="{FF2B5EF4-FFF2-40B4-BE49-F238E27FC236}">
                <a16:creationId xmlns:a16="http://schemas.microsoft.com/office/drawing/2014/main" id="{28636023-E3CB-B64D-8401-12ABDBCBB6F4}"/>
              </a:ext>
            </a:extLst>
          </p:cNvPr>
          <p:cNvGrpSpPr/>
          <p:nvPr/>
        </p:nvGrpSpPr>
        <p:grpSpPr>
          <a:xfrm>
            <a:off x="7406018" y="1909033"/>
            <a:ext cx="1791614" cy="369332"/>
            <a:chOff x="7140062" y="1164753"/>
            <a:chExt cx="1791614" cy="369332"/>
          </a:xfrm>
        </p:grpSpPr>
        <p:sp>
          <p:nvSpPr>
            <p:cNvPr id="126" name="TextBox 125">
              <a:extLst>
                <a:ext uri="{FF2B5EF4-FFF2-40B4-BE49-F238E27FC236}">
                  <a16:creationId xmlns:a16="http://schemas.microsoft.com/office/drawing/2014/main" id="{DF4FAB77-317C-3B40-9346-6BC9FF18D5C5}"/>
                </a:ext>
              </a:extLst>
            </p:cNvPr>
            <p:cNvSpPr txBox="1"/>
            <p:nvPr/>
          </p:nvSpPr>
          <p:spPr>
            <a:xfrm>
              <a:off x="7140062" y="1164753"/>
              <a:ext cx="1364476" cy="369332"/>
            </a:xfrm>
            <a:prstGeom prst="rect">
              <a:avLst/>
            </a:prstGeom>
            <a:solidFill>
              <a:schemeClr val="bg2"/>
            </a:solidFill>
            <a:ln>
              <a:solidFill>
                <a:schemeClr val="bg1">
                  <a:lumMod val="50000"/>
                </a:schemeClr>
              </a:solidFill>
            </a:ln>
          </p:spPr>
          <p:txBody>
            <a:bodyPr wrap="none" rtlCol="0">
              <a:spAutoFit/>
            </a:bodyPr>
            <a:lstStyle/>
            <a:p>
              <a:r>
                <a:rPr lang="en-US" dirty="0">
                  <a:solidFill>
                    <a:srgbClr val="0070C0"/>
                  </a:solidFill>
                </a:rPr>
                <a:t>top of stack</a:t>
              </a:r>
            </a:p>
          </p:txBody>
        </p:sp>
        <p:sp>
          <p:nvSpPr>
            <p:cNvPr id="127" name="Right Arrow 126">
              <a:extLst>
                <a:ext uri="{FF2B5EF4-FFF2-40B4-BE49-F238E27FC236}">
                  <a16:creationId xmlns:a16="http://schemas.microsoft.com/office/drawing/2014/main" id="{7FC091EF-42AA-2842-A4E1-1C570C5F06C7}"/>
                </a:ext>
              </a:extLst>
            </p:cNvPr>
            <p:cNvSpPr/>
            <p:nvPr/>
          </p:nvSpPr>
          <p:spPr>
            <a:xfrm>
              <a:off x="8518400" y="1245897"/>
              <a:ext cx="413276" cy="200055"/>
            </a:xfrm>
            <a:prstGeom prst="rightArrow">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D3E3D76F-2099-9D4F-ACAC-5CD4DC2AB5AE}"/>
              </a:ext>
            </a:extLst>
          </p:cNvPr>
          <p:cNvSpPr txBox="1"/>
          <p:nvPr/>
        </p:nvSpPr>
        <p:spPr>
          <a:xfrm>
            <a:off x="9564825" y="1734549"/>
            <a:ext cx="825867" cy="369332"/>
          </a:xfrm>
          <a:prstGeom prst="rect">
            <a:avLst/>
          </a:prstGeom>
          <a:noFill/>
        </p:spPr>
        <p:txBody>
          <a:bodyPr wrap="none" rtlCol="0">
            <a:spAutoFit/>
          </a:bodyPr>
          <a:lstStyle/>
          <a:p>
            <a:r>
              <a:rPr lang="en-US" b="1" dirty="0">
                <a:solidFill>
                  <a:srgbClr val="0070C0"/>
                </a:solidFill>
              </a:rPr>
              <a:t>0x100</a:t>
            </a:r>
          </a:p>
        </p:txBody>
      </p:sp>
      <p:sp>
        <p:nvSpPr>
          <p:cNvPr id="128" name="TextBox 127">
            <a:extLst>
              <a:ext uri="{FF2B5EF4-FFF2-40B4-BE49-F238E27FC236}">
                <a16:creationId xmlns:a16="http://schemas.microsoft.com/office/drawing/2014/main" id="{A49F3CA1-1497-C54F-9675-CE39225EFE5C}"/>
              </a:ext>
            </a:extLst>
          </p:cNvPr>
          <p:cNvSpPr txBox="1"/>
          <p:nvPr/>
        </p:nvSpPr>
        <p:spPr>
          <a:xfrm>
            <a:off x="9523123" y="2165019"/>
            <a:ext cx="825867" cy="369332"/>
          </a:xfrm>
          <a:prstGeom prst="rect">
            <a:avLst/>
          </a:prstGeom>
          <a:noFill/>
        </p:spPr>
        <p:txBody>
          <a:bodyPr wrap="none" rtlCol="0">
            <a:spAutoFit/>
          </a:bodyPr>
          <a:lstStyle/>
          <a:p>
            <a:r>
              <a:rPr lang="en-US" b="1" dirty="0">
                <a:solidFill>
                  <a:srgbClr val="0070C0"/>
                </a:solidFill>
              </a:rPr>
              <a:t>0x101</a:t>
            </a:r>
          </a:p>
        </p:txBody>
      </p:sp>
      <p:sp>
        <p:nvSpPr>
          <p:cNvPr id="129" name="TextBox 128">
            <a:extLst>
              <a:ext uri="{FF2B5EF4-FFF2-40B4-BE49-F238E27FC236}">
                <a16:creationId xmlns:a16="http://schemas.microsoft.com/office/drawing/2014/main" id="{3069A7F1-1D13-EB41-9304-4F57CB2EF2C1}"/>
              </a:ext>
            </a:extLst>
          </p:cNvPr>
          <p:cNvSpPr txBox="1"/>
          <p:nvPr/>
        </p:nvSpPr>
        <p:spPr>
          <a:xfrm>
            <a:off x="9561329" y="2579265"/>
            <a:ext cx="825867" cy="369332"/>
          </a:xfrm>
          <a:prstGeom prst="rect">
            <a:avLst/>
          </a:prstGeom>
          <a:noFill/>
        </p:spPr>
        <p:txBody>
          <a:bodyPr wrap="none" rtlCol="0">
            <a:spAutoFit/>
          </a:bodyPr>
          <a:lstStyle/>
          <a:p>
            <a:r>
              <a:rPr lang="en-US" b="1" dirty="0">
                <a:solidFill>
                  <a:srgbClr val="0070C0"/>
                </a:solidFill>
              </a:rPr>
              <a:t>0x102</a:t>
            </a:r>
          </a:p>
        </p:txBody>
      </p:sp>
      <p:grpSp>
        <p:nvGrpSpPr>
          <p:cNvPr id="13" name="Group 12">
            <a:extLst>
              <a:ext uri="{FF2B5EF4-FFF2-40B4-BE49-F238E27FC236}">
                <a16:creationId xmlns:a16="http://schemas.microsoft.com/office/drawing/2014/main" id="{3136E0DE-FB1D-C040-9A3C-A1AD00CDD2A8}"/>
              </a:ext>
            </a:extLst>
          </p:cNvPr>
          <p:cNvGrpSpPr/>
          <p:nvPr/>
        </p:nvGrpSpPr>
        <p:grpSpPr>
          <a:xfrm>
            <a:off x="8285146" y="2161387"/>
            <a:ext cx="904248" cy="730955"/>
            <a:chOff x="7338252" y="4118985"/>
            <a:chExt cx="904248" cy="730955"/>
          </a:xfrm>
        </p:grpSpPr>
        <p:sp>
          <p:nvSpPr>
            <p:cNvPr id="11" name="Left Brace 10">
              <a:extLst>
                <a:ext uri="{FF2B5EF4-FFF2-40B4-BE49-F238E27FC236}">
                  <a16:creationId xmlns:a16="http://schemas.microsoft.com/office/drawing/2014/main" id="{B16C67D7-B3C0-9F45-9C80-30F3F2F80231}"/>
                </a:ext>
              </a:extLst>
            </p:cNvPr>
            <p:cNvSpPr/>
            <p:nvPr/>
          </p:nvSpPr>
          <p:spPr>
            <a:xfrm>
              <a:off x="7935871" y="4118985"/>
              <a:ext cx="306629" cy="730955"/>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2" name="TextBox 11">
              <a:extLst>
                <a:ext uri="{FF2B5EF4-FFF2-40B4-BE49-F238E27FC236}">
                  <a16:creationId xmlns:a16="http://schemas.microsoft.com/office/drawing/2014/main" id="{5AEF7AE7-5634-514D-938C-1AD0E45559E5}"/>
                </a:ext>
              </a:extLst>
            </p:cNvPr>
            <p:cNvSpPr txBox="1"/>
            <p:nvPr/>
          </p:nvSpPr>
          <p:spPr>
            <a:xfrm>
              <a:off x="7338252" y="4268418"/>
              <a:ext cx="811382" cy="430887"/>
            </a:xfrm>
            <a:prstGeom prst="rect">
              <a:avLst/>
            </a:prstGeom>
            <a:noFill/>
          </p:spPr>
          <p:txBody>
            <a:bodyPr wrap="square" rtlCol="0">
              <a:spAutoFit/>
            </a:bodyPr>
            <a:lstStyle/>
            <a:p>
              <a:r>
                <a:rPr lang="en-US" sz="1100" b="1" dirty="0">
                  <a:solidFill>
                    <a:srgbClr val="0070C0"/>
                  </a:solidFill>
                </a:rPr>
                <a:t>eligible for reuse</a:t>
              </a:r>
            </a:p>
          </p:txBody>
        </p:sp>
      </p:grpSp>
      <p:grpSp>
        <p:nvGrpSpPr>
          <p:cNvPr id="130" name="Group 129">
            <a:extLst>
              <a:ext uri="{FF2B5EF4-FFF2-40B4-BE49-F238E27FC236}">
                <a16:creationId xmlns:a16="http://schemas.microsoft.com/office/drawing/2014/main" id="{46E40C94-CDDB-5C42-BB3F-5521FBC87DA1}"/>
              </a:ext>
            </a:extLst>
          </p:cNvPr>
          <p:cNvGrpSpPr/>
          <p:nvPr/>
        </p:nvGrpSpPr>
        <p:grpSpPr>
          <a:xfrm>
            <a:off x="7850740" y="2537055"/>
            <a:ext cx="1490089" cy="413910"/>
            <a:chOff x="6871204" y="4480608"/>
            <a:chExt cx="1490089" cy="413910"/>
          </a:xfrm>
        </p:grpSpPr>
        <p:sp>
          <p:nvSpPr>
            <p:cNvPr id="131" name="Left Brace 130">
              <a:extLst>
                <a:ext uri="{FF2B5EF4-FFF2-40B4-BE49-F238E27FC236}">
                  <a16:creationId xmlns:a16="http://schemas.microsoft.com/office/drawing/2014/main" id="{4E73274B-B902-8C49-8016-C2858DDF749E}"/>
                </a:ext>
              </a:extLst>
            </p:cNvPr>
            <p:cNvSpPr/>
            <p:nvPr/>
          </p:nvSpPr>
          <p:spPr>
            <a:xfrm>
              <a:off x="7935871" y="4480608"/>
              <a:ext cx="309164" cy="369332"/>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2" name="TextBox 131">
              <a:extLst>
                <a:ext uri="{FF2B5EF4-FFF2-40B4-BE49-F238E27FC236}">
                  <a16:creationId xmlns:a16="http://schemas.microsoft.com/office/drawing/2014/main" id="{229265F1-A855-A040-887B-126F333C8AED}"/>
                </a:ext>
              </a:extLst>
            </p:cNvPr>
            <p:cNvSpPr txBox="1"/>
            <p:nvPr/>
          </p:nvSpPr>
          <p:spPr>
            <a:xfrm>
              <a:off x="6871204" y="4632908"/>
              <a:ext cx="1490089" cy="261610"/>
            </a:xfrm>
            <a:prstGeom prst="rect">
              <a:avLst/>
            </a:prstGeom>
            <a:noFill/>
          </p:spPr>
          <p:txBody>
            <a:bodyPr wrap="square" rtlCol="0">
              <a:spAutoFit/>
            </a:bodyPr>
            <a:lstStyle/>
            <a:p>
              <a:r>
                <a:rPr lang="en-US" sz="1100" b="1" dirty="0">
                  <a:solidFill>
                    <a:srgbClr val="0070C0"/>
                  </a:solidFill>
                </a:rPr>
                <a:t>eligible for reuse</a:t>
              </a:r>
            </a:p>
          </p:txBody>
        </p:sp>
      </p:grpSp>
      <p:sp>
        <p:nvSpPr>
          <p:cNvPr id="65" name="TextBox 64">
            <a:extLst>
              <a:ext uri="{FF2B5EF4-FFF2-40B4-BE49-F238E27FC236}">
                <a16:creationId xmlns:a16="http://schemas.microsoft.com/office/drawing/2014/main" id="{A056BEB6-F2EB-0F4B-956F-F3609DC50CDA}"/>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 name="Down Arrow 3">
            <a:extLst>
              <a:ext uri="{FF2B5EF4-FFF2-40B4-BE49-F238E27FC236}">
                <a16:creationId xmlns:a16="http://schemas.microsoft.com/office/drawing/2014/main" id="{466B161D-738E-9645-8929-BF3CB85E2420}"/>
              </a:ext>
            </a:extLst>
          </p:cNvPr>
          <p:cNvSpPr/>
          <p:nvPr/>
        </p:nvSpPr>
        <p:spPr>
          <a:xfrm>
            <a:off x="11172311" y="572559"/>
            <a:ext cx="374872"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178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6"/>
                                        </p:tgtEl>
                                        <p:attrNameLst>
                                          <p:attrName>style.visibility</p:attrName>
                                        </p:attrNameLst>
                                      </p:cBhvr>
                                      <p:to>
                                        <p:strVal val="visible"/>
                                      </p:to>
                                    </p:set>
                                  </p:childTnLst>
                                  <p:subTnLst>
                                    <p:set>
                                      <p:cBhvr override="childStyle">
                                        <p:cTn dur="1" fill="hold" display="0" masterRel="nextClick" afterEffect="1"/>
                                        <p:tgtEl>
                                          <p:spTgt spid="116"/>
                                        </p:tgtEl>
                                        <p:attrNameLst>
                                          <p:attrName>style.visibility</p:attrName>
                                        </p:attrNameLst>
                                      </p:cBhvr>
                                      <p:to>
                                        <p:strVal val="hidden"/>
                                      </p:to>
                                    </p:set>
                                  </p:subTnLst>
                                </p:cTn>
                              </p:par>
                              <p:par>
                                <p:cTn id="41" presetID="1" presetClass="entr" presetSubtype="0" fill="hold" grpId="0" nodeType="withEffect">
                                  <p:stCondLst>
                                    <p:cond delay="0"/>
                                  </p:stCondLst>
                                  <p:childTnLst>
                                    <p:set>
                                      <p:cBhvr>
                                        <p:cTn id="42" dur="1" fill="hold">
                                          <p:stCondLst>
                                            <p:cond delay="0"/>
                                          </p:stCondLst>
                                        </p:cTn>
                                        <p:tgtEl>
                                          <p:spTgt spid="12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9"/>
                                        </p:tgtEl>
                                        <p:attrNameLst>
                                          <p:attrName>style.visibility</p:attrName>
                                        </p:attrNameLst>
                                      </p:cBhvr>
                                      <p:to>
                                        <p:strVal val="visible"/>
                                      </p:to>
                                    </p:set>
                                  </p:childTnLst>
                                  <p:subTnLst>
                                    <p:set>
                                      <p:cBhvr override="childStyle">
                                        <p:cTn dur="1" fill="hold" display="0" masterRel="nextClick" afterEffect="1"/>
                                        <p:tgtEl>
                                          <p:spTgt spid="119"/>
                                        </p:tgtEl>
                                        <p:attrNameLst>
                                          <p:attrName>style.visibility</p:attrName>
                                        </p:attrNameLst>
                                      </p:cBhvr>
                                      <p:to>
                                        <p:strVal val="hidden"/>
                                      </p:to>
                                    </p:set>
                                  </p:subTnLst>
                                </p:cTn>
                              </p:par>
                              <p:par>
                                <p:cTn id="47" presetID="1" presetClass="entr" presetSubtype="0" fill="hold" grpId="0" nodeType="withEffect">
                                  <p:stCondLst>
                                    <p:cond delay="0"/>
                                  </p:stCondLst>
                                  <p:childTnLst>
                                    <p:set>
                                      <p:cBhvr>
                                        <p:cTn id="48" dur="1" fill="hold">
                                          <p:stCondLst>
                                            <p:cond delay="0"/>
                                          </p:stCondLst>
                                        </p:cTn>
                                        <p:tgtEl>
                                          <p:spTgt spid="12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22"/>
                                        </p:tgtEl>
                                        <p:attrNameLst>
                                          <p:attrName>style.visibility</p:attrName>
                                        </p:attrNameLst>
                                      </p:cBhvr>
                                      <p:to>
                                        <p:strVal val="visible"/>
                                      </p:to>
                                    </p:set>
                                  </p:childTnLst>
                                  <p:subTnLst>
                                    <p:set>
                                      <p:cBhvr override="childStyle">
                                        <p:cTn dur="1" fill="hold" display="0" masterRel="nextClick" afterEffect="1"/>
                                        <p:tgtEl>
                                          <p:spTgt spid="122"/>
                                        </p:tgtEl>
                                        <p:attrNameLst>
                                          <p:attrName>style.visibility</p:attrName>
                                        </p:attrNameLst>
                                      </p:cBhvr>
                                      <p:to>
                                        <p:strVal val="hidden"/>
                                      </p:to>
                                    </p:set>
                                  </p:subTnLst>
                                </p:cTn>
                              </p:par>
                              <p:par>
                                <p:cTn id="53" presetID="1" presetClass="entr" presetSubtype="0" fill="hold" nodeType="withEffect">
                                  <p:stCondLst>
                                    <p:cond delay="0"/>
                                  </p:stCondLst>
                                  <p:childTnLst>
                                    <p:set>
                                      <p:cBhvr>
                                        <p:cTn id="54" dur="1" fill="hold">
                                          <p:stCondLst>
                                            <p:cond delay="0"/>
                                          </p:stCondLst>
                                        </p:cTn>
                                        <p:tgtEl>
                                          <p:spTgt spid="130"/>
                                        </p:tgtEl>
                                        <p:attrNameLst>
                                          <p:attrName>style.visibility</p:attrName>
                                        </p:attrNameLst>
                                      </p:cBhvr>
                                      <p:to>
                                        <p:strVal val="visible"/>
                                      </p:to>
                                    </p:set>
                                  </p:childTnLst>
                                  <p:subTnLst>
                                    <p:set>
                                      <p:cBhvr override="childStyle">
                                        <p:cTn dur="1" fill="hold" display="0" masterRel="nextClick" afterEffect="1"/>
                                        <p:tgtEl>
                                          <p:spTgt spid="130"/>
                                        </p:tgtEl>
                                        <p:attrNameLst>
                                          <p:attrName>style.visibility</p:attrName>
                                        </p:attrNameLst>
                                      </p:cBhvr>
                                      <p:to>
                                        <p:strVal val="hidden"/>
                                      </p:to>
                                    </p:set>
                                  </p:sub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2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p:bldP spid="128" grpId="0"/>
      <p:bldP spid="129" grpId="0"/>
      <p:bldP spid="6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6F948-2064-1BC2-5EA3-A0C1A5BDD761}"/>
              </a:ext>
            </a:extLst>
          </p:cNvPr>
          <p:cNvSpPr>
            <a:spLocks noGrp="1"/>
          </p:cNvSpPr>
          <p:nvPr>
            <p:ph type="title"/>
          </p:nvPr>
        </p:nvSpPr>
        <p:spPr>
          <a:xfrm>
            <a:off x="138050" y="72271"/>
            <a:ext cx="10515600" cy="715294"/>
          </a:xfrm>
        </p:spPr>
        <p:txBody>
          <a:bodyPr/>
          <a:lstStyle/>
          <a:p>
            <a:r>
              <a:rPr lang="en-US" dirty="0"/>
              <a:t>Stack Segment: Support of Functions</a:t>
            </a:r>
          </a:p>
        </p:txBody>
      </p:sp>
      <p:sp>
        <p:nvSpPr>
          <p:cNvPr id="3" name="Content Placeholder 2">
            <a:extLst>
              <a:ext uri="{FF2B5EF4-FFF2-40B4-BE49-F238E27FC236}">
                <a16:creationId xmlns:a16="http://schemas.microsoft.com/office/drawing/2014/main" id="{8D0215AC-4F42-4F33-207C-6F800F32D674}"/>
              </a:ext>
            </a:extLst>
          </p:cNvPr>
          <p:cNvSpPr>
            <a:spLocks noGrp="1"/>
          </p:cNvSpPr>
          <p:nvPr>
            <p:ph sz="quarter" idx="16"/>
          </p:nvPr>
        </p:nvSpPr>
        <p:spPr>
          <a:xfrm>
            <a:off x="184269" y="787565"/>
            <a:ext cx="8427582" cy="5728982"/>
          </a:xfrm>
          <a:solidFill>
            <a:schemeClr val="accent4">
              <a:lumMod val="20000"/>
              <a:lumOff val="80000"/>
            </a:schemeClr>
          </a:solidFill>
          <a:ln>
            <a:solidFill>
              <a:schemeClr val="accent1"/>
            </a:solidFill>
          </a:ln>
        </p:spPr>
        <p:txBody>
          <a:bodyPr/>
          <a:lstStyle/>
          <a:p>
            <a:r>
              <a:rPr lang="en-US" sz="2200" dirty="0">
                <a:cs typeface="Courier New" panose="02070309020205020404" pitchFamily="49" charset="0"/>
              </a:rPr>
              <a:t>The stack consists of a series of </a:t>
            </a:r>
            <a:r>
              <a:rPr lang="en-US" sz="2200" i="1" dirty="0">
                <a:solidFill>
                  <a:srgbClr val="2C895B"/>
                </a:solidFill>
                <a:cs typeface="Courier New" panose="02070309020205020404" pitchFamily="49" charset="0"/>
              </a:rPr>
              <a:t>"stack frames" </a:t>
            </a:r>
            <a:r>
              <a:rPr lang="en-US" sz="2200" dirty="0">
                <a:cs typeface="Courier New" panose="02070309020205020404" pitchFamily="49" charset="0"/>
              </a:rPr>
              <a:t>or </a:t>
            </a:r>
            <a:r>
              <a:rPr lang="en-US" sz="2200" i="1" dirty="0">
                <a:solidFill>
                  <a:srgbClr val="2C895B"/>
                </a:solidFill>
                <a:cs typeface="Courier New" panose="02070309020205020404" pitchFamily="49" charset="0"/>
              </a:rPr>
              <a:t>"activation frames"</a:t>
            </a:r>
            <a:r>
              <a:rPr lang="en-US" sz="2200" dirty="0">
                <a:cs typeface="Courier New" panose="02070309020205020404" pitchFamily="49" charset="0"/>
              </a:rPr>
              <a:t>, one is </a:t>
            </a:r>
            <a:r>
              <a:rPr lang="en-US" sz="2200" dirty="0">
                <a:solidFill>
                  <a:srgbClr val="F3753F"/>
                </a:solidFill>
                <a:cs typeface="Courier New" panose="02070309020205020404" pitchFamily="49" charset="0"/>
              </a:rPr>
              <a:t>created</a:t>
            </a:r>
            <a:r>
              <a:rPr lang="en-US" sz="2200" dirty="0">
                <a:solidFill>
                  <a:schemeClr val="accent1"/>
                </a:solidFill>
                <a:cs typeface="Courier New" panose="02070309020205020404" pitchFamily="49" charset="0"/>
              </a:rPr>
              <a:t> each time a </a:t>
            </a:r>
            <a:r>
              <a:rPr lang="en-US" sz="2200" dirty="0">
                <a:solidFill>
                  <a:srgbClr val="7030A0"/>
                </a:solidFill>
                <a:cs typeface="Courier New" panose="02070309020205020404" pitchFamily="49" charset="0"/>
              </a:rPr>
              <a:t>function is called </a:t>
            </a:r>
            <a:r>
              <a:rPr lang="en-US" sz="2200" dirty="0">
                <a:solidFill>
                  <a:srgbClr val="C00000"/>
                </a:solidFill>
                <a:cs typeface="Courier New" panose="02070309020205020404" pitchFamily="49" charset="0"/>
              </a:rPr>
              <a:t>at runtime</a:t>
            </a:r>
          </a:p>
          <a:p>
            <a:r>
              <a:rPr lang="en-US" sz="2200" dirty="0">
                <a:cs typeface="Courier New" panose="02070309020205020404" pitchFamily="49" charset="0"/>
              </a:rPr>
              <a:t>Each </a:t>
            </a:r>
            <a:r>
              <a:rPr lang="en-US" sz="2200" dirty="0">
                <a:solidFill>
                  <a:srgbClr val="0070C0"/>
                </a:solidFill>
                <a:cs typeface="Courier New" panose="02070309020205020404" pitchFamily="49" charset="0"/>
              </a:rPr>
              <a:t>frame represents a function that is currently being executed</a:t>
            </a:r>
            <a:r>
              <a:rPr lang="en-US" sz="2200" dirty="0">
                <a:cs typeface="Courier New" panose="02070309020205020404" pitchFamily="49" charset="0"/>
              </a:rPr>
              <a:t> and </a:t>
            </a:r>
            <a:r>
              <a:rPr lang="en-US" sz="2200" dirty="0">
                <a:solidFill>
                  <a:srgbClr val="2C895B"/>
                </a:solidFill>
                <a:cs typeface="Courier New" panose="02070309020205020404" pitchFamily="49" charset="0"/>
              </a:rPr>
              <a:t>has not yet completed (why activation frame)</a:t>
            </a:r>
          </a:p>
          <a:p>
            <a:r>
              <a:rPr lang="en-US" sz="2200" dirty="0">
                <a:cs typeface="Courier New" panose="02070309020205020404" pitchFamily="49" charset="0"/>
              </a:rPr>
              <a:t>A function’s stack “frame” goes away when the function returns</a:t>
            </a:r>
          </a:p>
          <a:p>
            <a:pPr>
              <a:lnSpc>
                <a:spcPct val="100000"/>
              </a:lnSpc>
            </a:pPr>
            <a:r>
              <a:rPr lang="en-US" sz="2200" dirty="0"/>
              <a:t>Specifically, a </a:t>
            </a:r>
            <a:r>
              <a:rPr lang="en-US" sz="2200" dirty="0">
                <a:solidFill>
                  <a:schemeClr val="accent1"/>
                </a:solidFill>
              </a:rPr>
              <a:t>new stack frame is</a:t>
            </a:r>
          </a:p>
          <a:p>
            <a:pPr lvl="1"/>
            <a:r>
              <a:rPr lang="en-US" sz="2200" dirty="0"/>
              <a:t>allocated (</a:t>
            </a:r>
            <a:r>
              <a:rPr lang="en-US" sz="2200" b="1" dirty="0">
                <a:solidFill>
                  <a:srgbClr val="0070C0"/>
                </a:solidFill>
              </a:rPr>
              <a:t>pushed</a:t>
            </a:r>
            <a:r>
              <a:rPr lang="en-US" sz="2200" dirty="0"/>
              <a:t> on the stack) for each function call (</a:t>
            </a:r>
            <a:r>
              <a:rPr lang="en-US" sz="2200" dirty="0">
                <a:solidFill>
                  <a:srgbClr val="FF0000"/>
                </a:solidFill>
              </a:rPr>
              <a:t>contents are not implicitly zeroed</a:t>
            </a:r>
            <a:r>
              <a:rPr lang="en-US" sz="2200" dirty="0"/>
              <a:t>)</a:t>
            </a:r>
          </a:p>
          <a:p>
            <a:pPr lvl="1"/>
            <a:r>
              <a:rPr lang="en-US" sz="2200" dirty="0"/>
              <a:t>deallocated (</a:t>
            </a:r>
            <a:r>
              <a:rPr lang="en-US" sz="2200" b="1" dirty="0">
                <a:solidFill>
                  <a:srgbClr val="0070C0"/>
                </a:solidFill>
              </a:rPr>
              <a:t>popped</a:t>
            </a:r>
            <a:r>
              <a:rPr lang="en-US" sz="2200" dirty="0"/>
              <a:t> from the stack) on function return</a:t>
            </a:r>
          </a:p>
          <a:p>
            <a:r>
              <a:rPr lang="en-US" sz="2400" dirty="0">
                <a:solidFill>
                  <a:srgbClr val="2C895B"/>
                </a:solidFill>
              </a:rPr>
              <a:t>Stack frame </a:t>
            </a:r>
            <a:r>
              <a:rPr lang="en-US" sz="2400" dirty="0"/>
              <a:t>contains:</a:t>
            </a:r>
          </a:p>
          <a:p>
            <a:pPr lvl="1"/>
            <a:r>
              <a:rPr lang="en-US" sz="2200" dirty="0"/>
              <a:t>Local variables, parameters of function called</a:t>
            </a:r>
          </a:p>
          <a:p>
            <a:pPr lvl="1"/>
            <a:r>
              <a:rPr lang="en-US" sz="2200" dirty="0"/>
              <a:t>Where to return to which caller when the function completes (the return address)</a:t>
            </a:r>
          </a:p>
          <a:p>
            <a:endParaRPr lang="en-US" dirty="0">
              <a:cs typeface="Courier New" panose="02070309020205020404" pitchFamily="49" charset="0"/>
            </a:endParaRPr>
          </a:p>
          <a:p>
            <a:endParaRPr lang="en-US" dirty="0"/>
          </a:p>
        </p:txBody>
      </p:sp>
      <p:grpSp>
        <p:nvGrpSpPr>
          <p:cNvPr id="5" name="Group 4">
            <a:extLst>
              <a:ext uri="{FF2B5EF4-FFF2-40B4-BE49-F238E27FC236}">
                <a16:creationId xmlns:a16="http://schemas.microsoft.com/office/drawing/2014/main" id="{E7B1867D-9C06-D9EB-BEDA-FE8919018ACF}"/>
              </a:ext>
            </a:extLst>
          </p:cNvPr>
          <p:cNvGrpSpPr/>
          <p:nvPr/>
        </p:nvGrpSpPr>
        <p:grpSpPr>
          <a:xfrm>
            <a:off x="8359546" y="428406"/>
            <a:ext cx="1276422" cy="5978146"/>
            <a:chOff x="5391446" y="535470"/>
            <a:chExt cx="1557995" cy="5926892"/>
          </a:xfrm>
        </p:grpSpPr>
        <p:sp>
          <p:nvSpPr>
            <p:cNvPr id="6" name="TextBox 5">
              <a:extLst>
                <a:ext uri="{FF2B5EF4-FFF2-40B4-BE49-F238E27FC236}">
                  <a16:creationId xmlns:a16="http://schemas.microsoft.com/office/drawing/2014/main" id="{6DF01390-6FCB-D990-C959-4F77D48EF431}"/>
                </a:ext>
              </a:extLst>
            </p:cNvPr>
            <p:cNvSpPr txBox="1"/>
            <p:nvPr/>
          </p:nvSpPr>
          <p:spPr>
            <a:xfrm>
              <a:off x="5391446" y="535470"/>
              <a:ext cx="1557994" cy="274624"/>
            </a:xfrm>
            <a:prstGeom prst="rect">
              <a:avLst/>
            </a:prstGeom>
            <a:noFill/>
          </p:spPr>
          <p:txBody>
            <a:bodyPr wrap="square" tIns="0" bIns="0" rtlCol="0">
              <a:spAutoFit/>
            </a:bodyPr>
            <a:lstStyle/>
            <a:p>
              <a:pPr algn="ctr"/>
              <a:r>
                <a:rPr lang="en-US" dirty="0">
                  <a:solidFill>
                    <a:srgbClr val="0070C0"/>
                  </a:solidFill>
                  <a:ea typeface="CMU Bright" panose="02000603000000000000" pitchFamily="2" charset="0"/>
                  <a:cs typeface="Calibri" panose="020F0502020204030204" pitchFamily="34" charset="0"/>
                </a:rPr>
                <a:t>0xFF…FF</a:t>
              </a:r>
            </a:p>
          </p:txBody>
        </p:sp>
        <p:sp>
          <p:nvSpPr>
            <p:cNvPr id="7" name="TextBox 6">
              <a:extLst>
                <a:ext uri="{FF2B5EF4-FFF2-40B4-BE49-F238E27FC236}">
                  <a16:creationId xmlns:a16="http://schemas.microsoft.com/office/drawing/2014/main" id="{E574E090-C12B-07D6-EB01-9ED82E6CD45E}"/>
                </a:ext>
              </a:extLst>
            </p:cNvPr>
            <p:cNvSpPr txBox="1"/>
            <p:nvPr/>
          </p:nvSpPr>
          <p:spPr>
            <a:xfrm>
              <a:off x="5503770" y="6187738"/>
              <a:ext cx="1445671" cy="274624"/>
            </a:xfrm>
            <a:prstGeom prst="rect">
              <a:avLst/>
            </a:prstGeom>
            <a:noFill/>
          </p:spPr>
          <p:txBody>
            <a:bodyPr wrap="square" tIns="0" bIns="0" rtlCol="0">
              <a:spAutoFit/>
            </a:bodyPr>
            <a:lstStyle/>
            <a:p>
              <a:pPr algn="ctr"/>
              <a:r>
                <a:rPr lang="en-US" dirty="0">
                  <a:solidFill>
                    <a:srgbClr val="0070C0"/>
                  </a:solidFill>
                  <a:ea typeface="CMU Bright" panose="02000603000000000000" pitchFamily="2" charset="0"/>
                  <a:cs typeface="Calibri" panose="020F0502020204030204" pitchFamily="34" charset="0"/>
                </a:rPr>
                <a:t>0x00…00</a:t>
              </a:r>
            </a:p>
          </p:txBody>
        </p:sp>
        <p:cxnSp>
          <p:nvCxnSpPr>
            <p:cNvPr id="8" name="Straight Arrow Connector 7">
              <a:extLst>
                <a:ext uri="{FF2B5EF4-FFF2-40B4-BE49-F238E27FC236}">
                  <a16:creationId xmlns:a16="http://schemas.microsoft.com/office/drawing/2014/main" id="{C3825094-E7C8-C20C-D8BE-A7B53EFD1993}"/>
                </a:ext>
              </a:extLst>
            </p:cNvPr>
            <p:cNvCxnSpPr>
              <a:cxnSpLocks/>
              <a:stCxn id="6" idx="2"/>
              <a:endCxn id="7" idx="0"/>
            </p:cNvCxnSpPr>
            <p:nvPr/>
          </p:nvCxnSpPr>
          <p:spPr bwMode="auto">
            <a:xfrm>
              <a:off x="6170443" y="810094"/>
              <a:ext cx="56162" cy="5377644"/>
            </a:xfrm>
            <a:prstGeom prst="straightConnector1">
              <a:avLst/>
            </a:prstGeom>
            <a:noFill/>
            <a:ln w="25400" cap="flat" cmpd="sng" algn="ctr">
              <a:solidFill>
                <a:schemeClr val="tx1"/>
              </a:solidFill>
              <a:prstDash val="solid"/>
              <a:round/>
              <a:headEnd type="stealth" w="lg" len="lg"/>
              <a:tailEnd type="stealth" w="lg" len="lg"/>
            </a:ln>
            <a:effectLst/>
          </p:spPr>
        </p:cxnSp>
        <p:sp>
          <p:nvSpPr>
            <p:cNvPr id="9" name="TextBox 8">
              <a:extLst>
                <a:ext uri="{FF2B5EF4-FFF2-40B4-BE49-F238E27FC236}">
                  <a16:creationId xmlns:a16="http://schemas.microsoft.com/office/drawing/2014/main" id="{EE619B93-AB0A-7360-565C-371DFE7FE6D1}"/>
                </a:ext>
              </a:extLst>
            </p:cNvPr>
            <p:cNvSpPr txBox="1"/>
            <p:nvPr/>
          </p:nvSpPr>
          <p:spPr>
            <a:xfrm>
              <a:off x="5480326" y="2802242"/>
              <a:ext cx="1304070" cy="1006955"/>
            </a:xfrm>
            <a:prstGeom prst="rect">
              <a:avLst/>
            </a:prstGeom>
            <a:solidFill>
              <a:schemeClr val="bg1"/>
            </a:solidFill>
          </p:spPr>
          <p:txBody>
            <a:bodyPr wrap="square" lIns="45720" rIns="45720" rtlCol="0">
              <a:spAutoFit/>
            </a:bodyPr>
            <a:lstStyle/>
            <a:p>
              <a:pPr algn="ctr"/>
              <a:r>
                <a:rPr lang="en-US" sz="2000" b="1" dirty="0">
                  <a:solidFill>
                    <a:srgbClr val="FF0000"/>
                  </a:solidFill>
                  <a:ea typeface="CMU Bright" panose="02000603000000000000" pitchFamily="2" charset="0"/>
                  <a:cs typeface="Calibri" panose="020F0502020204030204" pitchFamily="34" charset="0"/>
                </a:rPr>
                <a:t>32-bit</a:t>
              </a:r>
              <a:r>
                <a:rPr lang="en-US" sz="2000" dirty="0">
                  <a:solidFill>
                    <a:srgbClr val="FF0000"/>
                  </a:solidFill>
                  <a:ea typeface="CMU Bright" panose="02000603000000000000" pitchFamily="2" charset="0"/>
                  <a:cs typeface="Calibri" panose="020F0502020204030204" pitchFamily="34" charset="0"/>
                </a:rPr>
                <a:t> Address space</a:t>
              </a:r>
            </a:p>
          </p:txBody>
        </p:sp>
      </p:grpSp>
      <p:grpSp>
        <p:nvGrpSpPr>
          <p:cNvPr id="10" name="Group 9">
            <a:extLst>
              <a:ext uri="{FF2B5EF4-FFF2-40B4-BE49-F238E27FC236}">
                <a16:creationId xmlns:a16="http://schemas.microsoft.com/office/drawing/2014/main" id="{82EE018E-CFDC-058D-0A3F-C81BDD8AC544}"/>
              </a:ext>
            </a:extLst>
          </p:cNvPr>
          <p:cNvGrpSpPr/>
          <p:nvPr/>
        </p:nvGrpSpPr>
        <p:grpSpPr>
          <a:xfrm>
            <a:off x="9573567" y="346121"/>
            <a:ext cx="2526189" cy="6021446"/>
            <a:chOff x="6583680" y="1280160"/>
            <a:chExt cx="2377440" cy="5257800"/>
          </a:xfrm>
        </p:grpSpPr>
        <p:sp>
          <p:nvSpPr>
            <p:cNvPr id="11" name="Rectangle 7">
              <a:extLst>
                <a:ext uri="{FF2B5EF4-FFF2-40B4-BE49-F238E27FC236}">
                  <a16:creationId xmlns:a16="http://schemas.microsoft.com/office/drawing/2014/main" id="{F5743FB4-1088-0AFC-40B1-37AEEA80E631}"/>
                </a:ext>
              </a:extLst>
            </p:cNvPr>
            <p:cNvSpPr>
              <a:spLocks noChangeArrowheads="1"/>
            </p:cNvSpPr>
            <p:nvPr>
              <p:custDataLst>
                <p:tags r:id="rId1"/>
              </p:custDataLst>
            </p:nvPr>
          </p:nvSpPr>
          <p:spPr bwMode="auto">
            <a:xfrm>
              <a:off x="6583680" y="1325880"/>
              <a:ext cx="2377440" cy="5212080"/>
            </a:xfrm>
            <a:prstGeom prst="rect">
              <a:avLst/>
            </a:prstGeom>
            <a:solidFill>
              <a:schemeClr val="accent2">
                <a:lumMod val="20000"/>
                <a:lumOff val="80000"/>
              </a:schemeClr>
            </a:solidFill>
            <a:ln w="25400">
              <a:solidFill>
                <a:schemeClr val="tx1"/>
              </a:solidFill>
              <a:miter lim="800000"/>
              <a:headEnd/>
              <a:tailEnd/>
            </a:ln>
            <a:effectLst/>
          </p:spPr>
          <p:txBody>
            <a:bodyPr wrap="none" anchorCtr="1"/>
            <a:lstStyle/>
            <a:p>
              <a:pPr algn="ctr">
                <a:lnSpc>
                  <a:spcPct val="100000"/>
                </a:lnSpc>
              </a:pPr>
              <a:endParaRPr lang="en-US" b="0" dirty="0">
                <a:solidFill>
                  <a:schemeClr val="accent6"/>
                </a:solidFill>
                <a:ea typeface="CMU Bright" panose="02000603000000000000" pitchFamily="2" charset="0"/>
                <a:cs typeface="Calibri" panose="020F0502020204030204" pitchFamily="34" charset="0"/>
              </a:endParaRPr>
            </a:p>
          </p:txBody>
        </p:sp>
        <p:sp>
          <p:nvSpPr>
            <p:cNvPr id="12" name="Rectangle 11">
              <a:extLst>
                <a:ext uri="{FF2B5EF4-FFF2-40B4-BE49-F238E27FC236}">
                  <a16:creationId xmlns:a16="http://schemas.microsoft.com/office/drawing/2014/main" id="{AEE98908-4248-F0F8-65D4-CE79B1068039}"/>
                </a:ext>
              </a:extLst>
            </p:cNvPr>
            <p:cNvSpPr/>
            <p:nvPr/>
          </p:nvSpPr>
          <p:spPr bwMode="auto">
            <a:xfrm>
              <a:off x="6583680" y="1280160"/>
              <a:ext cx="2377440" cy="457200"/>
            </a:xfrm>
            <a:prstGeom prst="rect">
              <a:avLst/>
            </a:prstGeom>
            <a:solidFill>
              <a:srgbClr val="CC0066">
                <a:alpha val="60000"/>
              </a:srgb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OS kernel [protected]</a:t>
              </a:r>
            </a:p>
          </p:txBody>
        </p:sp>
        <p:sp>
          <p:nvSpPr>
            <p:cNvPr id="13" name="Rectangle 12">
              <a:extLst>
                <a:ext uri="{FF2B5EF4-FFF2-40B4-BE49-F238E27FC236}">
                  <a16:creationId xmlns:a16="http://schemas.microsoft.com/office/drawing/2014/main" id="{1C28C3AA-AD37-40AE-F923-7D21C1EBB2BA}"/>
                </a:ext>
              </a:extLst>
            </p:cNvPr>
            <p:cNvSpPr/>
            <p:nvPr/>
          </p:nvSpPr>
          <p:spPr bwMode="auto">
            <a:xfrm>
              <a:off x="6583680" y="1737360"/>
              <a:ext cx="2377440" cy="457200"/>
            </a:xfrm>
            <a:prstGeom prst="rect">
              <a:avLst/>
            </a:prstGeom>
            <a:solidFill>
              <a:srgbClr val="FFCA86"/>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Stack</a:t>
              </a:r>
            </a:p>
          </p:txBody>
        </p:sp>
        <p:sp>
          <p:nvSpPr>
            <p:cNvPr id="14" name="Rectangle 13">
              <a:extLst>
                <a:ext uri="{FF2B5EF4-FFF2-40B4-BE49-F238E27FC236}">
                  <a16:creationId xmlns:a16="http://schemas.microsoft.com/office/drawing/2014/main" id="{1C4C7E39-127A-C6A6-1B88-429ABD88DAF1}"/>
                </a:ext>
              </a:extLst>
            </p:cNvPr>
            <p:cNvSpPr/>
            <p:nvPr/>
          </p:nvSpPr>
          <p:spPr bwMode="auto">
            <a:xfrm>
              <a:off x="6583680" y="4114800"/>
              <a:ext cx="2377440" cy="457200"/>
            </a:xfrm>
            <a:prstGeom prst="rect">
              <a:avLst/>
            </a:prstGeom>
            <a:solidFill>
              <a:srgbClr val="ED917F"/>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Heap</a:t>
              </a:r>
            </a:p>
          </p:txBody>
        </p:sp>
        <p:sp>
          <p:nvSpPr>
            <p:cNvPr id="15" name="Rectangle 14">
              <a:extLst>
                <a:ext uri="{FF2B5EF4-FFF2-40B4-BE49-F238E27FC236}">
                  <a16:creationId xmlns:a16="http://schemas.microsoft.com/office/drawing/2014/main" id="{0BD504BE-BEEC-64F6-CFC4-2A5D484A5DB3}"/>
                </a:ext>
              </a:extLst>
            </p:cNvPr>
            <p:cNvSpPr/>
            <p:nvPr/>
          </p:nvSpPr>
          <p:spPr bwMode="auto">
            <a:xfrm>
              <a:off x="6583680" y="4572000"/>
              <a:ext cx="2377440" cy="548640"/>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Static Data</a:t>
              </a:r>
              <a:r>
                <a:rPr lang="en-US" i="1" dirty="0">
                  <a:solidFill>
                    <a:schemeClr val="accent6"/>
                  </a:solidFill>
                  <a:ea typeface="CMU Bright" panose="02000603000000000000" pitchFamily="2" charset="0"/>
                  <a:cs typeface="Calibri" panose="020F0502020204030204" pitchFamily="34" charset="0"/>
                </a:rPr>
                <a:t> (+BSS)</a:t>
              </a:r>
              <a:endParaRPr lang="en-US" dirty="0">
                <a:solidFill>
                  <a:schemeClr val="accent6"/>
                </a:solidFill>
                <a:ea typeface="CMU Bright" panose="02000603000000000000" pitchFamily="2" charset="0"/>
                <a:cs typeface="Calibri" panose="020F0502020204030204" pitchFamily="34" charset="0"/>
              </a:endParaRPr>
            </a:p>
          </p:txBody>
        </p:sp>
        <p:sp>
          <p:nvSpPr>
            <p:cNvPr id="16" name="Rectangle 15">
              <a:extLst>
                <a:ext uri="{FF2B5EF4-FFF2-40B4-BE49-F238E27FC236}">
                  <a16:creationId xmlns:a16="http://schemas.microsoft.com/office/drawing/2014/main" id="{596F8635-73E8-595F-7633-2F4A1B871AF6}"/>
                </a:ext>
              </a:extLst>
            </p:cNvPr>
            <p:cNvSpPr/>
            <p:nvPr/>
          </p:nvSpPr>
          <p:spPr bwMode="auto">
            <a:xfrm>
              <a:off x="6583680" y="3108960"/>
              <a:ext cx="2377440" cy="457200"/>
            </a:xfrm>
            <a:prstGeom prst="rect">
              <a:avLst/>
            </a:prstGeom>
            <a:solidFill>
              <a:srgbClr val="B7A57A"/>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Shared Libraries</a:t>
              </a:r>
            </a:p>
          </p:txBody>
        </p:sp>
        <p:sp>
          <p:nvSpPr>
            <p:cNvPr id="17" name="Rectangle 16">
              <a:extLst>
                <a:ext uri="{FF2B5EF4-FFF2-40B4-BE49-F238E27FC236}">
                  <a16:creationId xmlns:a16="http://schemas.microsoft.com/office/drawing/2014/main" id="{F6F7B7E8-A8E4-FE12-D1DD-F4EDAFE4EE7F}"/>
                </a:ext>
              </a:extLst>
            </p:cNvPr>
            <p:cNvSpPr/>
            <p:nvPr/>
          </p:nvSpPr>
          <p:spPr bwMode="auto">
            <a:xfrm>
              <a:off x="6583680" y="5120640"/>
              <a:ext cx="2377440" cy="411480"/>
            </a:xfrm>
            <a:prstGeom prst="rect">
              <a:avLst/>
            </a:prstGeom>
            <a:solidFill>
              <a:srgbClr val="FFFFB2"/>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Data</a:t>
              </a:r>
              <a:endParaRPr lang="en-US" i="1" dirty="0">
                <a:solidFill>
                  <a:schemeClr val="accent6"/>
                </a:solidFill>
                <a:ea typeface="CMU Bright" panose="02000603000000000000" pitchFamily="2" charset="0"/>
                <a:cs typeface="Calibri" panose="020F0502020204030204" pitchFamily="34" charset="0"/>
              </a:endParaRPr>
            </a:p>
          </p:txBody>
        </p:sp>
        <p:cxnSp>
          <p:nvCxnSpPr>
            <p:cNvPr id="18" name="Straight Arrow Connector 17">
              <a:extLst>
                <a:ext uri="{FF2B5EF4-FFF2-40B4-BE49-F238E27FC236}">
                  <a16:creationId xmlns:a16="http://schemas.microsoft.com/office/drawing/2014/main" id="{3FB26BA1-4013-98BF-A710-A67EC58C82E9}"/>
                </a:ext>
              </a:extLst>
            </p:cNvPr>
            <p:cNvCxnSpPr/>
            <p:nvPr/>
          </p:nvCxnSpPr>
          <p:spPr bwMode="auto">
            <a:xfrm>
              <a:off x="7772400" y="2194560"/>
              <a:ext cx="0" cy="365760"/>
            </a:xfrm>
            <a:prstGeom prst="straightConnector1">
              <a:avLst/>
            </a:prstGeom>
            <a:noFill/>
            <a:ln w="25400" cap="flat" cmpd="sng" algn="ctr">
              <a:solidFill>
                <a:schemeClr val="tx1"/>
              </a:solidFill>
              <a:prstDash val="solid"/>
              <a:round/>
              <a:headEnd type="none" w="med" len="med"/>
              <a:tailEnd type="triangle"/>
            </a:ln>
            <a:effectLst/>
          </p:spPr>
        </p:cxnSp>
        <p:cxnSp>
          <p:nvCxnSpPr>
            <p:cNvPr id="19" name="Straight Arrow Connector 18">
              <a:extLst>
                <a:ext uri="{FF2B5EF4-FFF2-40B4-BE49-F238E27FC236}">
                  <a16:creationId xmlns:a16="http://schemas.microsoft.com/office/drawing/2014/main" id="{DF9684C3-E8A5-39C7-417A-EFF385F4BE2F}"/>
                </a:ext>
              </a:extLst>
            </p:cNvPr>
            <p:cNvCxnSpPr/>
            <p:nvPr/>
          </p:nvCxnSpPr>
          <p:spPr bwMode="auto">
            <a:xfrm>
              <a:off x="7772400" y="2743200"/>
              <a:ext cx="0" cy="365760"/>
            </a:xfrm>
            <a:prstGeom prst="straightConnector1">
              <a:avLst/>
            </a:prstGeom>
            <a:noFill/>
            <a:ln w="25400" cap="flat" cmpd="sng" algn="ctr">
              <a:solidFill>
                <a:schemeClr val="tx1"/>
              </a:solidFill>
              <a:prstDash val="solid"/>
              <a:round/>
              <a:headEnd type="triangle" w="med" len="med"/>
              <a:tailEnd type="none"/>
            </a:ln>
            <a:effectLst/>
          </p:spPr>
        </p:cxnSp>
        <p:cxnSp>
          <p:nvCxnSpPr>
            <p:cNvPr id="20" name="Straight Arrow Connector 19">
              <a:extLst>
                <a:ext uri="{FF2B5EF4-FFF2-40B4-BE49-F238E27FC236}">
                  <a16:creationId xmlns:a16="http://schemas.microsoft.com/office/drawing/2014/main" id="{18B7B864-81FA-2188-A436-E0773006EA93}"/>
                </a:ext>
              </a:extLst>
            </p:cNvPr>
            <p:cNvCxnSpPr/>
            <p:nvPr/>
          </p:nvCxnSpPr>
          <p:spPr bwMode="auto">
            <a:xfrm>
              <a:off x="7772400" y="3749040"/>
              <a:ext cx="0" cy="365760"/>
            </a:xfrm>
            <a:prstGeom prst="straightConnector1">
              <a:avLst/>
            </a:prstGeom>
            <a:noFill/>
            <a:ln w="25400" cap="flat" cmpd="sng" algn="ctr">
              <a:solidFill>
                <a:schemeClr val="tx1"/>
              </a:solidFill>
              <a:prstDash val="solid"/>
              <a:round/>
              <a:headEnd type="triangle" w="med" len="med"/>
              <a:tailEnd type="none"/>
            </a:ln>
            <a:effectLst/>
          </p:spPr>
        </p:cxnSp>
      </p:grpSp>
      <p:sp>
        <p:nvSpPr>
          <p:cNvPr id="21" name="Rectangle 20">
            <a:extLst>
              <a:ext uri="{FF2B5EF4-FFF2-40B4-BE49-F238E27FC236}">
                <a16:creationId xmlns:a16="http://schemas.microsoft.com/office/drawing/2014/main" id="{EABBD4E3-2B20-5769-A121-72EF41CA72AE}"/>
              </a:ext>
            </a:extLst>
          </p:cNvPr>
          <p:cNvSpPr/>
          <p:nvPr/>
        </p:nvSpPr>
        <p:spPr bwMode="auto">
          <a:xfrm>
            <a:off x="9573567" y="5180927"/>
            <a:ext cx="2526189" cy="1026874"/>
          </a:xfrm>
          <a:prstGeom prst="rect">
            <a:avLst/>
          </a:prstGeom>
          <a:solidFill>
            <a:schemeClr val="accent5">
              <a:lumMod val="20000"/>
              <a:lumOff val="80000"/>
            </a:scheme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Text Segment</a:t>
            </a:r>
          </a:p>
        </p:txBody>
      </p:sp>
    </p:spTree>
    <p:extLst>
      <p:ext uri="{BB962C8B-B14F-4D97-AF65-F5344CB8AC3E}">
        <p14:creationId xmlns:p14="http://schemas.microsoft.com/office/powerpoint/2010/main" val="4916920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  </a:t>
            </a:r>
            <a:r>
              <a:rPr lang="en-US" b="0" dirty="0">
                <a:latin typeface="+mn-lt"/>
                <a:cs typeface="Courier New" panose="02070309020205020404" pitchFamily="49" charset="0"/>
              </a:rPr>
              <a:t>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   </a:t>
            </a:r>
            <a:r>
              <a:rPr lang="en-US" b="0" dirty="0">
                <a:latin typeface="+mn-lt"/>
                <a:cs typeface="Courier New" panose="02070309020205020404" pitchFamily="49" charset="0"/>
              </a:rPr>
              <a:t>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644139"/>
          </a:xfrm>
          <a:prstGeom prst="rect">
            <a:avLst/>
          </a:prstGeom>
          <a:noFill/>
          <a:ln>
            <a:noFill/>
          </a:ln>
          <a:effec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endParaRPr lang="en-US" altLang="en-US" sz="2000" dirty="0">
              <a:solidFill>
                <a:srgbClr val="FF0000"/>
              </a:solidFill>
              <a:latin typeface="Consolas" panose="020B0609020204030204" pitchFamily="49" charset="0"/>
            </a:endParaRPr>
          </a:p>
          <a:p>
            <a:pPr lvl="1">
              <a:lnSpc>
                <a:spcPct val="70000"/>
              </a:lnSpc>
              <a:buFontTx/>
              <a:buNone/>
            </a:pPr>
            <a:endParaRPr lang="en-US" altLang="en-US" sz="2000" dirty="0">
              <a:solidFill>
                <a:srgbClr val="FF0000"/>
              </a:solidFill>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a:t>
            </a:r>
            <a:r>
              <a:rPr lang="en-US" altLang="en-US" sz="2000" b="0" dirty="0">
                <a:solidFill>
                  <a:srgbClr val="FF0000"/>
                </a:solidFill>
                <a:latin typeface="Consolas" panose="020B0609020204030204" pitchFamily="49" charset="0"/>
              </a:rPr>
              <a:t> </a:t>
            </a:r>
            <a:r>
              <a:rPr lang="en-US" altLang="en-US" sz="2000" b="1" dirty="0">
                <a:solidFill>
                  <a:srgbClr val="FF0000"/>
                </a:solidFill>
                <a:latin typeface="Consolas" panose="020B0609020204030204" pitchFamily="49" charset="0"/>
              </a:rPr>
              <a:t>main</a:t>
            </a:r>
            <a:r>
              <a:rPr lang="en-US" altLang="en-US" sz="2000" b="0" dirty="0">
                <a:solidFill>
                  <a:srgbClr val="FF0000"/>
                </a:solidFill>
                <a:latin typeface="Consolas" panose="020B0609020204030204" pitchFamily="49" charset="0"/>
              </a:rPr>
              <a:t>(int</a:t>
            </a:r>
            <a:r>
              <a:rPr lang="en-US" altLang="en-US" sz="2000" dirty="0">
                <a:solidFill>
                  <a:srgbClr val="FF0000"/>
                </a:solidFill>
                <a:latin typeface="Consolas" panose="020B0609020204030204" pitchFamily="49" charset="0"/>
              </a:rPr>
              <a:t> </a:t>
            </a:r>
            <a:r>
              <a:rPr lang="en-US" altLang="en-US" sz="2000" dirty="0" err="1">
                <a:solidFill>
                  <a:srgbClr val="FF0000"/>
                </a:solidFill>
                <a:latin typeface="Consolas" panose="020B0609020204030204" pitchFamily="49" charset="0"/>
              </a:rPr>
              <a:t>argc</a:t>
            </a:r>
            <a:r>
              <a:rPr lang="en-US" altLang="en-US" sz="2000" dirty="0">
                <a:solidFill>
                  <a:srgbClr val="FF0000"/>
                </a:solidFill>
                <a:latin typeface="Consolas" panose="020B0609020204030204" pitchFamily="49" charset="0"/>
              </a:rPr>
              <a:t>, char *</a:t>
            </a:r>
            <a:r>
              <a:rPr lang="en-US" altLang="en-US" sz="2000" dirty="0" err="1">
                <a:solidFill>
                  <a:srgbClr val="FF0000"/>
                </a:solidFill>
                <a:latin typeface="Consolas" panose="020B0609020204030204" pitchFamily="49" charset="0"/>
              </a:rPr>
              <a:t>argv</a:t>
            </a:r>
            <a:r>
              <a:rPr lang="en-US" altLang="en-US" sz="2000" dirty="0">
                <a:solidFill>
                  <a:srgbClr val="FF0000"/>
                </a:solidFill>
                <a:latin typeface="Consolas" panose="020B0609020204030204" pitchFamily="49" charset="0"/>
              </a:rPr>
              <a:t>[]</a:t>
            </a:r>
            <a:r>
              <a:rPr lang="en-US" altLang="en-US" sz="2000" b="0" dirty="0">
                <a:solidFill>
                  <a:srgbClr val="FF0000"/>
                </a:solidFill>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3" name="Left Brace 2">
            <a:extLst>
              <a:ext uri="{FF2B5EF4-FFF2-40B4-BE49-F238E27FC236}">
                <a16:creationId xmlns:a16="http://schemas.microsoft.com/office/drawing/2014/main" id="{F3C2D3C9-2572-A240-82E1-3BA402C9EA74}"/>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84D3D372-26E4-9446-A972-52EB0F397A86}"/>
              </a:ext>
            </a:extLst>
          </p:cNvPr>
          <p:cNvSpPr txBox="1"/>
          <p:nvPr/>
        </p:nvSpPr>
        <p:spPr>
          <a:xfrm>
            <a:off x="7701009" y="2195679"/>
            <a:ext cx="1107996" cy="923330"/>
          </a:xfrm>
          <a:prstGeom prst="rect">
            <a:avLst/>
          </a:prstGeom>
          <a:noFill/>
        </p:spPr>
        <p:txBody>
          <a:bodyPr wrap="none" rtlCol="0">
            <a:spAutoFit/>
          </a:bodyPr>
          <a:lstStyle/>
          <a:p>
            <a:r>
              <a:rPr lang="en-US" dirty="0"/>
              <a:t>Stack</a:t>
            </a:r>
          </a:p>
          <a:p>
            <a:r>
              <a:rPr lang="en-US" dirty="0"/>
              <a:t>with one </a:t>
            </a:r>
          </a:p>
          <a:p>
            <a:r>
              <a:rPr lang="en-US" dirty="0"/>
              <a:t>frame</a:t>
            </a:r>
          </a:p>
        </p:txBody>
      </p:sp>
    </p:spTree>
    <p:extLst>
      <p:ext uri="{BB962C8B-B14F-4D97-AF65-F5344CB8AC3E}">
        <p14:creationId xmlns:p14="http://schemas.microsoft.com/office/powerpoint/2010/main" val="28609345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   </a:t>
            </a:r>
            <a:r>
              <a:rPr lang="en-US" b="0" dirty="0">
                <a:latin typeface="+mn-lt"/>
                <a:cs typeface="Courier New" panose="02070309020205020404" pitchFamily="49" charset="0"/>
              </a:rPr>
              <a:t>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dirty="0" err="1">
                <a:solidFill>
                  <a:srgbClr val="FF0000"/>
                </a:solidFill>
                <a:latin typeface="Consolas" panose="020B0609020204030204" pitchFamily="49" charset="0"/>
              </a:rPr>
              <a:t>int</a:t>
            </a:r>
            <a:r>
              <a:rPr lang="en-US" altLang="en-US" sz="2000" b="0" dirty="0">
                <a:solidFill>
                  <a:srgbClr val="FF0000"/>
                </a:solidFill>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894E3DB2-793B-4E4E-8ED3-989B4A685DE1}"/>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56C95BA6-D910-4E48-B2F3-866A1A4551EB}"/>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40763791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644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dirty="0" err="1">
                <a:solidFill>
                  <a:srgbClr val="FF0000"/>
                </a:solidFill>
                <a:latin typeface="Consolas" panose="020B0609020204030204" pitchFamily="49" charset="0"/>
              </a:rPr>
              <a:t>int</a:t>
            </a:r>
            <a:r>
              <a:rPr lang="en-US" altLang="en-US" sz="2000" b="0" dirty="0">
                <a:solidFill>
                  <a:srgbClr val="FF0000"/>
                </a:solidFill>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7B575646-CB28-4944-A90C-2B86A4C821CB}"/>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6C45007A-2FA8-1C47-881A-99E73B8F4B71}"/>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2594078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66420-659D-CC49-9EC5-A7F1F43C990E}"/>
              </a:ext>
            </a:extLst>
          </p:cNvPr>
          <p:cNvSpPr>
            <a:spLocks noGrp="1"/>
          </p:cNvSpPr>
          <p:nvPr>
            <p:ph type="title"/>
          </p:nvPr>
        </p:nvSpPr>
        <p:spPr>
          <a:xfrm>
            <a:off x="80776" y="482916"/>
            <a:ext cx="11038021" cy="464764"/>
          </a:xfrm>
        </p:spPr>
        <p:txBody>
          <a:bodyPr/>
          <a:lstStyle/>
          <a:p>
            <a:r>
              <a:rPr lang="en-US" dirty="0"/>
              <a:t>Using </a:t>
            </a:r>
            <a:r>
              <a:rPr lang="en-US" dirty="0" err="1"/>
              <a:t>fopen</a:t>
            </a:r>
            <a:r>
              <a:rPr lang="en-US" dirty="0"/>
              <a:t>() </a:t>
            </a:r>
            <a:br>
              <a:rPr lang="en-US" dirty="0"/>
            </a:br>
            <a:r>
              <a:rPr lang="en-US" dirty="0"/>
              <a:t>and </a:t>
            </a:r>
            <a:r>
              <a:rPr lang="en-US" dirty="0" err="1"/>
              <a:t>fclose</a:t>
            </a:r>
            <a:r>
              <a:rPr lang="en-US" dirty="0"/>
              <a:t>()</a:t>
            </a:r>
          </a:p>
        </p:txBody>
      </p:sp>
      <p:sp>
        <p:nvSpPr>
          <p:cNvPr id="4" name="Rounded Rectangle 3">
            <a:extLst>
              <a:ext uri="{FF2B5EF4-FFF2-40B4-BE49-F238E27FC236}">
                <a16:creationId xmlns:a16="http://schemas.microsoft.com/office/drawing/2014/main" id="{74500214-6BE8-6147-AF51-BB50E8E4050D}"/>
              </a:ext>
            </a:extLst>
          </p:cNvPr>
          <p:cNvSpPr/>
          <p:nvPr/>
        </p:nvSpPr>
        <p:spPr bwMode="auto">
          <a:xfrm>
            <a:off x="3138888" y="206135"/>
            <a:ext cx="7965650" cy="6445730"/>
          </a:xfrm>
          <a:prstGeom prst="roundRect">
            <a:avLst>
              <a:gd name="adj" fmla="val 1805"/>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0" rIns="91440" bIns="45720" numCol="1" rtlCol="0" anchor="t" anchorCtr="0" compatLnSpc="1">
            <a:prstTxWarp prst="textNoShape">
              <a:avLst/>
            </a:prstTxWarp>
            <a:noAutofit/>
          </a:bodyPr>
          <a:lstStyle/>
          <a:p>
            <a:r>
              <a:rPr lang="en-US" sz="1400" dirty="0">
                <a:solidFill>
                  <a:srgbClr val="000000"/>
                </a:solidFill>
                <a:effectLst/>
                <a:latin typeface="Menlo" panose="020B0609030804020204" pitchFamily="49" charset="0"/>
              </a:rPr>
              <a:t>int main(int </a:t>
            </a:r>
            <a:r>
              <a:rPr lang="en-US" sz="1400" dirty="0" err="1">
                <a:solidFill>
                  <a:srgbClr val="000000"/>
                </a:solidFill>
                <a:effectLst/>
                <a:latin typeface="Menlo" panose="020B0609030804020204" pitchFamily="49" charset="0"/>
              </a:rPr>
              <a:t>argc</a:t>
            </a:r>
            <a:r>
              <a:rPr lang="en-US" sz="1400" dirty="0">
                <a:solidFill>
                  <a:srgbClr val="000000"/>
                </a:solidFill>
                <a:effectLst/>
                <a:latin typeface="Menlo" panose="020B0609030804020204" pitchFamily="49" charset="0"/>
              </a:rPr>
              <a:t>, char **</a:t>
            </a:r>
            <a:r>
              <a:rPr lang="en-US" sz="1400" dirty="0" err="1">
                <a:solidFill>
                  <a:srgbClr val="000000"/>
                </a:solidFill>
                <a:effectLst/>
                <a:latin typeface="Menlo" panose="020B0609030804020204" pitchFamily="49" charset="0"/>
              </a:rPr>
              <a:t>argv</a:t>
            </a:r>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    FILE *</a:t>
            </a:r>
            <a:r>
              <a:rPr lang="en-US" sz="1400" dirty="0" err="1">
                <a:solidFill>
                  <a:srgbClr val="000000"/>
                </a:solidFill>
                <a:effectLst/>
                <a:latin typeface="Menlo" panose="020B0609030804020204" pitchFamily="49" charset="0"/>
              </a:rPr>
              <a:t>infp</a:t>
            </a:r>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    FILE *</a:t>
            </a:r>
            <a:r>
              <a:rPr lang="en-US" sz="1400" dirty="0" err="1">
                <a:solidFill>
                  <a:srgbClr val="000000"/>
                </a:solidFill>
                <a:effectLst/>
                <a:latin typeface="Menlo" panose="020B0609030804020204" pitchFamily="49" charset="0"/>
              </a:rPr>
              <a:t>outfp</a:t>
            </a:r>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    int </a:t>
            </a:r>
            <a:r>
              <a:rPr lang="en-US" sz="1400" dirty="0" err="1">
                <a:solidFill>
                  <a:srgbClr val="000000"/>
                </a:solidFill>
                <a:effectLst/>
                <a:latin typeface="Menlo" panose="020B0609030804020204" pitchFamily="49" charset="0"/>
              </a:rPr>
              <a:t>reslt</a:t>
            </a:r>
            <a:r>
              <a:rPr lang="en-US" sz="1400" dirty="0">
                <a:solidFill>
                  <a:srgbClr val="000000"/>
                </a:solidFill>
                <a:effectLst/>
                <a:latin typeface="Menlo" panose="020B0609030804020204" pitchFamily="49" charset="0"/>
              </a:rPr>
              <a:t>;</a:t>
            </a:r>
            <a:br>
              <a:rPr lang="en-US" sz="1400" dirty="0">
                <a:solidFill>
                  <a:srgbClr val="000000"/>
                </a:solidFill>
                <a:effectLst/>
                <a:latin typeface="Menlo" panose="020B0609030804020204" pitchFamily="49" charset="0"/>
              </a:rPr>
            </a:br>
            <a:endParaRPr lang="en-US" sz="1400" dirty="0">
              <a:solidFill>
                <a:srgbClr val="000000"/>
              </a:solidFill>
              <a:effectLst/>
              <a:latin typeface="Menlo" panose="020B0609030804020204" pitchFamily="49" charset="0"/>
            </a:endParaRPr>
          </a:p>
          <a:p>
            <a:r>
              <a:rPr lang="en-US" sz="1400" dirty="0">
                <a:solidFill>
                  <a:srgbClr val="000000"/>
                </a:solidFill>
                <a:effectLst/>
                <a:latin typeface="Menlo" panose="020B0609030804020204" pitchFamily="49" charset="0"/>
              </a:rPr>
              <a:t>    if (</a:t>
            </a:r>
            <a:r>
              <a:rPr lang="en-US" sz="1400" dirty="0" err="1">
                <a:solidFill>
                  <a:srgbClr val="000000"/>
                </a:solidFill>
                <a:effectLst/>
                <a:latin typeface="Menlo" panose="020B0609030804020204" pitchFamily="49" charset="0"/>
              </a:rPr>
              <a:t>argc</a:t>
            </a:r>
            <a:r>
              <a:rPr lang="en-US" sz="1400" dirty="0">
                <a:solidFill>
                  <a:srgbClr val="000000"/>
                </a:solidFill>
                <a:effectLst/>
                <a:latin typeface="Menlo" panose="020B0609030804020204" pitchFamily="49" charset="0"/>
              </a:rPr>
              <a:t> != 3) {</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fprintf</a:t>
            </a:r>
            <a:r>
              <a:rPr lang="en-US" sz="1400" dirty="0">
                <a:solidFill>
                  <a:srgbClr val="000000"/>
                </a:solidFill>
                <a:effectLst/>
                <a:latin typeface="Menlo" panose="020B0609030804020204" pitchFamily="49" charset="0"/>
              </a:rPr>
              <a:t>(stderr, "%s requires two </a:t>
            </a:r>
            <a:r>
              <a:rPr lang="en-US" sz="1400" dirty="0" err="1">
                <a:solidFill>
                  <a:srgbClr val="000000"/>
                </a:solidFill>
                <a:effectLst/>
                <a:latin typeface="Menlo" panose="020B0609030804020204" pitchFamily="49" charset="0"/>
              </a:rPr>
              <a:t>args</a:t>
            </a:r>
            <a:r>
              <a:rPr lang="en-US" sz="1400" dirty="0">
                <a:solidFill>
                  <a:srgbClr val="000000"/>
                </a:solidFill>
                <a:effectLst/>
                <a:latin typeface="Menlo" panose="020B0609030804020204" pitchFamily="49" charset="0"/>
              </a:rPr>
              <a:t>\n", </a:t>
            </a:r>
            <a:r>
              <a:rPr lang="en-US" sz="1400" dirty="0" err="1">
                <a:solidFill>
                  <a:srgbClr val="000000"/>
                </a:solidFill>
                <a:effectLst/>
                <a:latin typeface="Menlo" panose="020B0609030804020204" pitchFamily="49" charset="0"/>
              </a:rPr>
              <a:t>argv</a:t>
            </a:r>
            <a:r>
              <a:rPr lang="en-US" sz="1400" dirty="0">
                <a:solidFill>
                  <a:srgbClr val="000000"/>
                </a:solidFill>
                <a:effectLst/>
                <a:latin typeface="Menlo" panose="020B0609030804020204" pitchFamily="49" charset="0"/>
              </a:rPr>
              <a:t>[0]);</a:t>
            </a:r>
          </a:p>
          <a:p>
            <a:r>
              <a:rPr lang="en-US" sz="1400" dirty="0">
                <a:solidFill>
                  <a:srgbClr val="000000"/>
                </a:solidFill>
                <a:effectLst/>
                <a:latin typeface="Menlo" panose="020B0609030804020204" pitchFamily="49" charset="0"/>
              </a:rPr>
              <a:t>        return EXIT_FAILURE;</a:t>
            </a:r>
          </a:p>
          <a:p>
            <a:r>
              <a:rPr lang="en-US" sz="1400" dirty="0">
                <a:solidFill>
                  <a:srgbClr val="000000"/>
                </a:solidFill>
                <a:effectLst/>
                <a:latin typeface="Menlo" panose="020B0609030804020204" pitchFamily="49" charset="0"/>
              </a:rPr>
              <a:t>    }</a:t>
            </a:r>
          </a:p>
          <a:p>
            <a:r>
              <a:rPr lang="en-US" sz="1400" dirty="0">
                <a:solidFill>
                  <a:srgbClr val="000000"/>
                </a:solidFill>
                <a:effectLst/>
                <a:latin typeface="Menlo" panose="020B0609030804020204" pitchFamily="49" charset="0"/>
              </a:rPr>
              <a:t>    // Open the input file for read </a:t>
            </a:r>
          </a:p>
          <a:p>
            <a:r>
              <a:rPr lang="en-US" sz="1400" dirty="0">
                <a:solidFill>
                  <a:srgbClr val="000000"/>
                </a:solidFill>
                <a:effectLst/>
                <a:latin typeface="Menlo" panose="020B0609030804020204" pitchFamily="49" charset="0"/>
              </a:rPr>
              <a:t>    if ((</a:t>
            </a:r>
            <a:r>
              <a:rPr lang="en-US" sz="1400" dirty="0" err="1">
                <a:solidFill>
                  <a:srgbClr val="000000"/>
                </a:solidFill>
                <a:effectLst/>
                <a:latin typeface="Menlo" panose="020B0609030804020204" pitchFamily="49" charset="0"/>
              </a:rPr>
              <a:t>infp</a:t>
            </a:r>
            <a:r>
              <a:rPr lang="en-US" sz="1400" dirty="0">
                <a:solidFill>
                  <a:srgbClr val="000000"/>
                </a:solidFill>
                <a:effectLst/>
                <a:latin typeface="Menlo" panose="020B0609030804020204" pitchFamily="49" charset="0"/>
              </a:rPr>
              <a:t> = </a:t>
            </a:r>
            <a:r>
              <a:rPr lang="en-US" sz="1400" dirty="0" err="1">
                <a:solidFill>
                  <a:srgbClr val="000000"/>
                </a:solidFill>
                <a:effectLst/>
                <a:latin typeface="Menlo" panose="020B0609030804020204" pitchFamily="49" charset="0"/>
              </a:rPr>
              <a:t>fopen</a:t>
            </a:r>
            <a:r>
              <a:rPr lang="en-US" sz="1400" dirty="0">
                <a:solidFill>
                  <a:srgbClr val="000000"/>
                </a:solidFill>
                <a:effectLst/>
                <a:latin typeface="Menlo" panose="020B0609030804020204" pitchFamily="49" charset="0"/>
              </a:rPr>
              <a:t>(*(argv+1), "r")) == NULL) {</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fprintf</a:t>
            </a:r>
            <a:r>
              <a:rPr lang="en-US" sz="1400" dirty="0">
                <a:solidFill>
                  <a:srgbClr val="000000"/>
                </a:solidFill>
                <a:effectLst/>
                <a:latin typeface="Menlo" panose="020B0609030804020204" pitchFamily="49" charset="0"/>
              </a:rPr>
              <a:t>(stderr,"</a:t>
            </a:r>
            <a:r>
              <a:rPr lang="en-US" sz="1400" dirty="0" err="1">
                <a:solidFill>
                  <a:srgbClr val="000000"/>
                </a:solidFill>
                <a:effectLst/>
                <a:latin typeface="Menlo" panose="020B0609030804020204" pitchFamily="49" charset="0"/>
              </a:rPr>
              <a:t>fopen</a:t>
            </a:r>
            <a:r>
              <a:rPr lang="en-US" sz="1400" dirty="0">
                <a:solidFill>
                  <a:srgbClr val="000000"/>
                </a:solidFill>
                <a:effectLst/>
                <a:latin typeface="Menlo" panose="020B0609030804020204" pitchFamily="49" charset="0"/>
              </a:rPr>
              <a:t> for read failed\n");</a:t>
            </a:r>
          </a:p>
          <a:p>
            <a:r>
              <a:rPr lang="en-US" sz="1400" dirty="0">
                <a:solidFill>
                  <a:srgbClr val="000000"/>
                </a:solidFill>
                <a:effectLst/>
                <a:latin typeface="Menlo" panose="020B0609030804020204" pitchFamily="49" charset="0"/>
              </a:rPr>
              <a:t>        return EXIT_FAILURE;</a:t>
            </a:r>
          </a:p>
          <a:p>
            <a:r>
              <a:rPr lang="en-US" sz="1400" dirty="0">
                <a:solidFill>
                  <a:srgbClr val="000000"/>
                </a:solidFill>
                <a:effectLst/>
                <a:latin typeface="Menlo" panose="020B0609030804020204" pitchFamily="49" charset="0"/>
              </a:rPr>
              <a:t>    }</a:t>
            </a:r>
          </a:p>
          <a:p>
            <a:r>
              <a:rPr lang="en-US" sz="1400" dirty="0">
                <a:solidFill>
                  <a:srgbClr val="000000"/>
                </a:solidFill>
                <a:effectLst/>
                <a:latin typeface="Menlo" panose="020B0609030804020204" pitchFamily="49" charset="0"/>
              </a:rPr>
              <a:t>    //  Open the output file for write </a:t>
            </a:r>
          </a:p>
          <a:p>
            <a:r>
              <a:rPr lang="en-US" sz="1400" dirty="0">
                <a:solidFill>
                  <a:srgbClr val="000000"/>
                </a:solidFill>
                <a:effectLst/>
                <a:latin typeface="Menlo" panose="020B0609030804020204" pitchFamily="49" charset="0"/>
              </a:rPr>
              <a:t>    if ((</a:t>
            </a:r>
            <a:r>
              <a:rPr lang="en-US" sz="1400" dirty="0" err="1">
                <a:solidFill>
                  <a:srgbClr val="000000"/>
                </a:solidFill>
                <a:effectLst/>
                <a:latin typeface="Menlo" panose="020B0609030804020204" pitchFamily="49" charset="0"/>
              </a:rPr>
              <a:t>outfp</a:t>
            </a:r>
            <a:r>
              <a:rPr lang="en-US" sz="1400" dirty="0">
                <a:solidFill>
                  <a:srgbClr val="000000"/>
                </a:solidFill>
                <a:effectLst/>
                <a:latin typeface="Menlo" panose="020B0609030804020204" pitchFamily="49" charset="0"/>
              </a:rPr>
              <a:t> = </a:t>
            </a:r>
            <a:r>
              <a:rPr lang="en-US" sz="1400" dirty="0" err="1">
                <a:solidFill>
                  <a:srgbClr val="000000"/>
                </a:solidFill>
                <a:effectLst/>
                <a:latin typeface="Menlo" panose="020B0609030804020204" pitchFamily="49" charset="0"/>
              </a:rPr>
              <a:t>fopen</a:t>
            </a:r>
            <a:r>
              <a:rPr lang="en-US" sz="1400" dirty="0">
                <a:solidFill>
                  <a:srgbClr val="000000"/>
                </a:solidFill>
                <a:effectLst/>
                <a:latin typeface="Menlo" panose="020B0609030804020204" pitchFamily="49" charset="0"/>
              </a:rPr>
              <a:t>(*(argv+2), "w")) == NULL) {</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fprintf</a:t>
            </a:r>
            <a:r>
              <a:rPr lang="en-US" sz="1400" dirty="0">
                <a:solidFill>
                  <a:srgbClr val="000000"/>
                </a:solidFill>
                <a:effectLst/>
                <a:latin typeface="Menlo" panose="020B0609030804020204" pitchFamily="49" charset="0"/>
              </a:rPr>
              <a:t>(stderr, "</a:t>
            </a:r>
            <a:r>
              <a:rPr lang="en-US" sz="1400" dirty="0" err="1">
                <a:solidFill>
                  <a:srgbClr val="000000"/>
                </a:solidFill>
                <a:effectLst/>
                <a:latin typeface="Menlo" panose="020B0609030804020204" pitchFamily="49" charset="0"/>
              </a:rPr>
              <a:t>fopen</a:t>
            </a:r>
            <a:r>
              <a:rPr lang="en-US" sz="1400" dirty="0">
                <a:solidFill>
                  <a:srgbClr val="000000"/>
                </a:solidFill>
                <a:effectLst/>
                <a:latin typeface="Menlo" panose="020B0609030804020204" pitchFamily="49" charset="0"/>
              </a:rPr>
              <a:t> for write failed\n");</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fclose</a:t>
            </a:r>
            <a:r>
              <a:rPr lang="en-US" sz="1400" dirty="0">
                <a:solidFill>
                  <a:srgbClr val="000000"/>
                </a:solidFill>
                <a:effectLst/>
                <a:latin typeface="Menlo" panose="020B0609030804020204" pitchFamily="49" charset="0"/>
              </a:rPr>
              <a:t>(</a:t>
            </a:r>
            <a:r>
              <a:rPr lang="en-US" sz="1400" dirty="0" err="1">
                <a:solidFill>
                  <a:srgbClr val="000000"/>
                </a:solidFill>
                <a:effectLst/>
                <a:latin typeface="Menlo" panose="020B0609030804020204" pitchFamily="49" charset="0"/>
              </a:rPr>
              <a:t>infp</a:t>
            </a:r>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        return EXIT_FAILURE;</a:t>
            </a:r>
          </a:p>
          <a:p>
            <a:r>
              <a:rPr lang="en-US" sz="1400" dirty="0">
                <a:solidFill>
                  <a:srgbClr val="000000"/>
                </a:solidFill>
                <a:effectLst/>
                <a:latin typeface="Menlo" panose="020B0609030804020204" pitchFamily="49" charset="0"/>
              </a:rPr>
              <a:t>    }</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reslt</a:t>
            </a:r>
            <a:r>
              <a:rPr lang="en-US" sz="1400" dirty="0">
                <a:solidFill>
                  <a:srgbClr val="000000"/>
                </a:solidFill>
                <a:effectLst/>
                <a:latin typeface="Menlo" panose="020B0609030804020204" pitchFamily="49" charset="0"/>
              </a:rPr>
              <a:t> = copy(</a:t>
            </a:r>
            <a:r>
              <a:rPr lang="en-US" sz="1400" dirty="0" err="1">
                <a:solidFill>
                  <a:srgbClr val="000000"/>
                </a:solidFill>
                <a:effectLst/>
                <a:latin typeface="Menlo" panose="020B0609030804020204" pitchFamily="49" charset="0"/>
              </a:rPr>
              <a:t>infp</a:t>
            </a:r>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outfp</a:t>
            </a:r>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fclose</a:t>
            </a:r>
            <a:r>
              <a:rPr lang="en-US" sz="1400" dirty="0">
                <a:solidFill>
                  <a:srgbClr val="000000"/>
                </a:solidFill>
                <a:effectLst/>
                <a:latin typeface="Menlo" panose="020B0609030804020204" pitchFamily="49" charset="0"/>
              </a:rPr>
              <a:t>(</a:t>
            </a:r>
            <a:r>
              <a:rPr lang="en-US" sz="1400" dirty="0" err="1">
                <a:solidFill>
                  <a:srgbClr val="000000"/>
                </a:solidFill>
                <a:effectLst/>
                <a:latin typeface="Menlo" panose="020B0609030804020204" pitchFamily="49" charset="0"/>
              </a:rPr>
              <a:t>infp</a:t>
            </a:r>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fclose</a:t>
            </a:r>
            <a:r>
              <a:rPr lang="en-US" sz="1400" dirty="0">
                <a:solidFill>
                  <a:srgbClr val="000000"/>
                </a:solidFill>
                <a:effectLst/>
                <a:latin typeface="Menlo" panose="020B0609030804020204" pitchFamily="49" charset="0"/>
              </a:rPr>
              <a:t>(</a:t>
            </a:r>
            <a:r>
              <a:rPr lang="en-US" sz="1400" dirty="0" err="1">
                <a:solidFill>
                  <a:srgbClr val="000000"/>
                </a:solidFill>
                <a:effectLst/>
                <a:latin typeface="Menlo" panose="020B0609030804020204" pitchFamily="49" charset="0"/>
              </a:rPr>
              <a:t>outfp</a:t>
            </a:r>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    if (</a:t>
            </a:r>
            <a:r>
              <a:rPr lang="en-US" sz="1400" dirty="0" err="1">
                <a:solidFill>
                  <a:srgbClr val="000000"/>
                </a:solidFill>
                <a:effectLst/>
                <a:latin typeface="Menlo" panose="020B0609030804020204" pitchFamily="49" charset="0"/>
              </a:rPr>
              <a:t>reslt</a:t>
            </a:r>
            <a:r>
              <a:rPr lang="en-US" sz="1400" dirty="0">
                <a:solidFill>
                  <a:srgbClr val="000000"/>
                </a:solidFill>
                <a:effectLst/>
                <a:latin typeface="Menlo" panose="020B0609030804020204" pitchFamily="49" charset="0"/>
              </a:rPr>
              <a:t> != 0) {</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fprintf</a:t>
            </a:r>
            <a:r>
              <a:rPr lang="en-US" sz="1400" dirty="0">
                <a:solidFill>
                  <a:srgbClr val="000000"/>
                </a:solidFill>
                <a:effectLst/>
                <a:latin typeface="Menlo" panose="020B0609030804020204" pitchFamily="49" charset="0"/>
              </a:rPr>
              <a:t>(stderr, "copy %s to %s failed\n", *(argv+1), *(argv+2));</a:t>
            </a:r>
          </a:p>
          <a:p>
            <a:r>
              <a:rPr lang="en-US" sz="1400" dirty="0">
                <a:solidFill>
                  <a:srgbClr val="000000"/>
                </a:solidFill>
                <a:effectLst/>
                <a:latin typeface="Menlo" panose="020B0609030804020204" pitchFamily="49" charset="0"/>
              </a:rPr>
              <a:t>        return EXIT_FAILURE;</a:t>
            </a:r>
          </a:p>
          <a:p>
            <a:r>
              <a:rPr lang="en-US" sz="1400" dirty="0">
                <a:solidFill>
                  <a:srgbClr val="000000"/>
                </a:solidFill>
                <a:effectLst/>
                <a:latin typeface="Menlo" panose="020B0609030804020204" pitchFamily="49" charset="0"/>
              </a:rPr>
              <a:t>    }</a:t>
            </a:r>
          </a:p>
          <a:p>
            <a:r>
              <a:rPr lang="en-US" sz="1400" dirty="0">
                <a:solidFill>
                  <a:srgbClr val="000000"/>
                </a:solidFill>
                <a:effectLst/>
                <a:latin typeface="Menlo" panose="020B0609030804020204" pitchFamily="49" charset="0"/>
              </a:rPr>
              <a:t>    return EXIT_SUCCESS;</a:t>
            </a:r>
          </a:p>
          <a:p>
            <a:r>
              <a:rPr lang="en-US" sz="1400" dirty="0">
                <a:solidFill>
                  <a:srgbClr val="000000"/>
                </a:solidFill>
                <a:effectLst/>
                <a:latin typeface="Menlo" panose="020B0609030804020204" pitchFamily="49" charset="0"/>
              </a:rPr>
              <a:t>}</a:t>
            </a:r>
          </a:p>
        </p:txBody>
      </p:sp>
      <p:sp>
        <p:nvSpPr>
          <p:cNvPr id="6" name="TextBox 5">
            <a:extLst>
              <a:ext uri="{FF2B5EF4-FFF2-40B4-BE49-F238E27FC236}">
                <a16:creationId xmlns:a16="http://schemas.microsoft.com/office/drawing/2014/main" id="{4F61E040-F2CE-794F-B24F-6E3ED9F48B0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437949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solidFill>
                  <a:srgbClr val="FF0000"/>
                </a:solidFill>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3" name="Down Arrow 2">
            <a:extLst>
              <a:ext uri="{FF2B5EF4-FFF2-40B4-BE49-F238E27FC236}">
                <a16:creationId xmlns:a16="http://schemas.microsoft.com/office/drawing/2014/main" id="{15FB9786-96DB-464F-9AC8-9DCB616438E3}"/>
              </a:ext>
            </a:extLst>
          </p:cNvPr>
          <p:cNvSpPr/>
          <p:nvPr/>
        </p:nvSpPr>
        <p:spPr>
          <a:xfrm>
            <a:off x="10373807" y="339293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eft Brace 16">
            <a:extLst>
              <a:ext uri="{FF2B5EF4-FFF2-40B4-BE49-F238E27FC236}">
                <a16:creationId xmlns:a16="http://schemas.microsoft.com/office/drawing/2014/main" id="{AE12E45A-0163-CE4D-A160-1FD5990FA77D}"/>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D3D630E3-F809-8B4B-8046-665CDD9FB6E3}"/>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27534876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solidFill>
                <a:srgbClr val="FF0000"/>
              </a:solidFill>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void </a:t>
            </a:r>
            <a:r>
              <a:rPr lang="en-US" altLang="en-US" sz="2000" b="1" dirty="0">
                <a:solidFill>
                  <a:srgbClr val="FF0000"/>
                </a:solidFill>
                <a:latin typeface="Consolas" panose="020B0609020204030204" pitchFamily="49" charset="0"/>
              </a:rPr>
              <a:t>func1</a:t>
            </a:r>
            <a:r>
              <a:rPr lang="en-US" altLang="en-US" sz="2000" dirty="0">
                <a:solidFill>
                  <a:srgbClr val="FF0000"/>
                </a:solidFill>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 </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24979802-B715-894A-BA68-20A575ABB384}"/>
              </a:ext>
            </a:extLst>
          </p:cNvPr>
          <p:cNvSpPr/>
          <p:nvPr/>
        </p:nvSpPr>
        <p:spPr>
          <a:xfrm>
            <a:off x="8686800" y="1837014"/>
            <a:ext cx="381000" cy="2677657"/>
          </a:xfrm>
          <a:prstGeom prst="leftBrace">
            <a:avLst>
              <a:gd name="adj1" fmla="val 8333"/>
              <a:gd name="adj2" fmla="val 2652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7C25073F-84CB-3A47-B4EA-B46AF5E24276}"/>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17496613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solidFill>
                  <a:srgbClr val="FF0000"/>
                </a:solidFill>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36034C03-6920-0241-A0EB-D4CE2810810B}"/>
              </a:ext>
            </a:extLst>
          </p:cNvPr>
          <p:cNvSpPr/>
          <p:nvPr/>
        </p:nvSpPr>
        <p:spPr>
          <a:xfrm>
            <a:off x="8686800" y="1837014"/>
            <a:ext cx="381000" cy="2677657"/>
          </a:xfrm>
          <a:prstGeom prst="leftBrace">
            <a:avLst>
              <a:gd name="adj1" fmla="val 8333"/>
              <a:gd name="adj2" fmla="val 2652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41A3798D-3224-1244-9BE4-599FD20AC4EC}"/>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295396953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xfrm>
            <a:off x="587482" y="405220"/>
            <a:ext cx="10515600" cy="715294"/>
          </a:xfrm>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solidFill>
                  <a:srgbClr val="FF0000"/>
                </a:solidFill>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4" name="Down Arrow 13">
            <a:extLst>
              <a:ext uri="{FF2B5EF4-FFF2-40B4-BE49-F238E27FC236}">
                <a16:creationId xmlns:a16="http://schemas.microsoft.com/office/drawing/2014/main" id="{2A865A33-511A-1C46-993D-63443118BC20}"/>
              </a:ext>
            </a:extLst>
          </p:cNvPr>
          <p:cNvSpPr/>
          <p:nvPr/>
        </p:nvSpPr>
        <p:spPr>
          <a:xfrm>
            <a:off x="10373807" y="45720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Left Brace 14">
            <a:extLst>
              <a:ext uri="{FF2B5EF4-FFF2-40B4-BE49-F238E27FC236}">
                <a16:creationId xmlns:a16="http://schemas.microsoft.com/office/drawing/2014/main" id="{D25DAC21-8320-274C-B286-1570438FEC49}"/>
              </a:ext>
            </a:extLst>
          </p:cNvPr>
          <p:cNvSpPr/>
          <p:nvPr/>
        </p:nvSpPr>
        <p:spPr>
          <a:xfrm>
            <a:off x="8686800" y="1837014"/>
            <a:ext cx="381000" cy="2677657"/>
          </a:xfrm>
          <a:prstGeom prst="leftBrace">
            <a:avLst>
              <a:gd name="adj1" fmla="val 8333"/>
              <a:gd name="adj2" fmla="val 2652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30BD46DA-70B7-C749-B641-4E068B0B7230}"/>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257223314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solidFill>
                  <a:srgbClr val="FF0000"/>
                </a:solidFill>
                <a:latin typeface="Consolas" panose="020B0609020204030204" pitchFamily="49" charset="0"/>
              </a:rPr>
              <a:t>void </a:t>
            </a:r>
            <a:r>
              <a:rPr lang="en-US" altLang="en-US" sz="2000" b="1" dirty="0">
                <a:solidFill>
                  <a:srgbClr val="FF0000"/>
                </a:solidFill>
                <a:latin typeface="Consolas" panose="020B0609020204030204" pitchFamily="49" charset="0"/>
              </a:rPr>
              <a:t>func2</a:t>
            </a:r>
            <a:r>
              <a:rPr lang="en-US" altLang="en-US" sz="2000" dirty="0">
                <a:solidFill>
                  <a:srgbClr val="FF0000"/>
                </a:solidFill>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1" name="TextBox 30">
            <a:extLst>
              <a:ext uri="{FF2B5EF4-FFF2-40B4-BE49-F238E27FC236}">
                <a16:creationId xmlns:a16="http://schemas.microsoft.com/office/drawing/2014/main" id="{AF7FE59C-F60B-0B42-AA7F-00BFE4868939}"/>
              </a:ext>
            </a:extLst>
          </p:cNvPr>
          <p:cNvSpPr txBox="1"/>
          <p:nvPr/>
        </p:nvSpPr>
        <p:spPr>
          <a:xfrm>
            <a:off x="9383207" y="4514671"/>
            <a:ext cx="2438399" cy="120032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 </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49FEF76D-DF5A-EF4A-A3CD-8DCC799EF73E}"/>
              </a:ext>
            </a:extLst>
          </p:cNvPr>
          <p:cNvSpPr/>
          <p:nvPr/>
        </p:nvSpPr>
        <p:spPr>
          <a:xfrm>
            <a:off x="8686800" y="1837014"/>
            <a:ext cx="381000" cy="3877986"/>
          </a:xfrm>
          <a:prstGeom prst="leftBrace">
            <a:avLst>
              <a:gd name="adj1" fmla="val 8333"/>
              <a:gd name="adj2" fmla="val 1826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4C6CB23F-D177-DA40-A365-82EF609858C9}"/>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395864460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solidFill>
                  <a:srgbClr val="FF0000"/>
                </a:solidFill>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1" name="TextBox 30">
            <a:extLst>
              <a:ext uri="{FF2B5EF4-FFF2-40B4-BE49-F238E27FC236}">
                <a16:creationId xmlns:a16="http://schemas.microsoft.com/office/drawing/2014/main" id="{AF7FE59C-F60B-0B42-AA7F-00BFE4868939}"/>
              </a:ext>
            </a:extLst>
          </p:cNvPr>
          <p:cNvSpPr txBox="1"/>
          <p:nvPr/>
        </p:nvSpPr>
        <p:spPr>
          <a:xfrm>
            <a:off x="9383207" y="4514671"/>
            <a:ext cx="2438399" cy="120032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32" name="Rectangle 31">
            <a:extLst>
              <a:ext uri="{FF2B5EF4-FFF2-40B4-BE49-F238E27FC236}">
                <a16:creationId xmlns:a16="http://schemas.microsoft.com/office/drawing/2014/main" id="{9A064EEE-E8D7-BB4F-A2F7-45F9E4F783F6}"/>
              </a:ext>
            </a:extLst>
          </p:cNvPr>
          <p:cNvSpPr/>
          <p:nvPr/>
        </p:nvSpPr>
        <p:spPr bwMode="auto">
          <a:xfrm>
            <a:off x="9719309" y="5018543"/>
            <a:ext cx="49149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A8D1E29F-7E33-8245-BD5F-0E52E83E2638}"/>
              </a:ext>
            </a:extLst>
          </p:cNvPr>
          <p:cNvSpPr/>
          <p:nvPr/>
        </p:nvSpPr>
        <p:spPr>
          <a:xfrm>
            <a:off x="8686800" y="1837014"/>
            <a:ext cx="381000" cy="3877986"/>
          </a:xfrm>
          <a:prstGeom prst="leftBrace">
            <a:avLst>
              <a:gd name="adj1" fmla="val 8333"/>
              <a:gd name="adj2" fmla="val 1826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F6BC905B-FA0F-864D-8696-0F757AC765BA}"/>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190431550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solidFill>
                  <a:srgbClr val="FF0000"/>
                </a:solidFill>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1" name="TextBox 30">
            <a:extLst>
              <a:ext uri="{FF2B5EF4-FFF2-40B4-BE49-F238E27FC236}">
                <a16:creationId xmlns:a16="http://schemas.microsoft.com/office/drawing/2014/main" id="{AF7FE59C-F60B-0B42-AA7F-00BFE4868939}"/>
              </a:ext>
            </a:extLst>
          </p:cNvPr>
          <p:cNvSpPr txBox="1"/>
          <p:nvPr/>
        </p:nvSpPr>
        <p:spPr>
          <a:xfrm>
            <a:off x="9383207" y="4522228"/>
            <a:ext cx="2438399" cy="120032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32" name="Rectangle 31">
            <a:extLst>
              <a:ext uri="{FF2B5EF4-FFF2-40B4-BE49-F238E27FC236}">
                <a16:creationId xmlns:a16="http://schemas.microsoft.com/office/drawing/2014/main" id="{9A064EEE-E8D7-BB4F-A2F7-45F9E4F783F6}"/>
              </a:ext>
            </a:extLst>
          </p:cNvPr>
          <p:cNvSpPr/>
          <p:nvPr/>
        </p:nvSpPr>
        <p:spPr bwMode="auto">
          <a:xfrm>
            <a:off x="9719309" y="5018543"/>
            <a:ext cx="49149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Down Arrow 15">
            <a:extLst>
              <a:ext uri="{FF2B5EF4-FFF2-40B4-BE49-F238E27FC236}">
                <a16:creationId xmlns:a16="http://schemas.microsoft.com/office/drawing/2014/main" id="{4EB53A96-CC1D-BD42-9EBA-3D69AEE6B0D1}"/>
              </a:ext>
            </a:extLst>
          </p:cNvPr>
          <p:cNvSpPr/>
          <p:nvPr/>
        </p:nvSpPr>
        <p:spPr>
          <a:xfrm flipV="1">
            <a:off x="10373806" y="5501939"/>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3877986"/>
          </a:xfrm>
          <a:prstGeom prst="leftBrace">
            <a:avLst>
              <a:gd name="adj1" fmla="val 8333"/>
              <a:gd name="adj2" fmla="val 1826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12806525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solidFill>
                  <a:srgbClr val="FF0000"/>
                </a:solidFill>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4B93A25A-861E-8C48-9E80-253A054C6DFB}"/>
              </a:ext>
            </a:extLst>
          </p:cNvPr>
          <p:cNvSpPr/>
          <p:nvPr/>
        </p:nvSpPr>
        <p:spPr>
          <a:xfrm>
            <a:off x="8686800" y="1837014"/>
            <a:ext cx="381000" cy="2677657"/>
          </a:xfrm>
          <a:prstGeom prst="leftBrace">
            <a:avLst>
              <a:gd name="adj1" fmla="val 8333"/>
              <a:gd name="adj2" fmla="val 2652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1449B080-B046-FF49-AADD-856C699D94E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EF0DF3AC-BB22-E031-4D51-21C0EC159188}"/>
              </a:ext>
            </a:extLst>
          </p:cNvPr>
          <p:cNvSpPr txBox="1"/>
          <p:nvPr/>
        </p:nvSpPr>
        <p:spPr>
          <a:xfrm>
            <a:off x="9383207" y="4514671"/>
            <a:ext cx="2438399" cy="1200329"/>
          </a:xfrm>
          <a:prstGeom prst="rect">
            <a:avLst/>
          </a:prstGeom>
          <a:solidFill>
            <a:schemeClr val="tx1">
              <a:lumMod val="20000"/>
              <a:lumOff val="80000"/>
            </a:schemeClr>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Tree>
    <p:extLst>
      <p:ext uri="{BB962C8B-B14F-4D97-AF65-F5344CB8AC3E}">
        <p14:creationId xmlns:p14="http://schemas.microsoft.com/office/powerpoint/2010/main" val="344624444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solidFill>
                  <a:srgbClr val="FF0000"/>
                </a:solidFill>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21899"/>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90E0930A-655F-EF4F-80AD-D79F3B164862}"/>
              </a:ext>
            </a:extLst>
          </p:cNvPr>
          <p:cNvSpPr/>
          <p:nvPr/>
        </p:nvSpPr>
        <p:spPr>
          <a:xfrm>
            <a:off x="8686800" y="1837014"/>
            <a:ext cx="381000" cy="2677657"/>
          </a:xfrm>
          <a:prstGeom prst="leftBrace">
            <a:avLst>
              <a:gd name="adj1" fmla="val 8333"/>
              <a:gd name="adj2" fmla="val 2652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315998CD-5E3F-FB47-A691-A3E863A5291E}"/>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B9086998-15AE-C4E6-A860-C9BE16959CDC}"/>
              </a:ext>
            </a:extLst>
          </p:cNvPr>
          <p:cNvSpPr txBox="1"/>
          <p:nvPr/>
        </p:nvSpPr>
        <p:spPr>
          <a:xfrm>
            <a:off x="9383207" y="4514671"/>
            <a:ext cx="2438399" cy="1200329"/>
          </a:xfrm>
          <a:prstGeom prst="rect">
            <a:avLst/>
          </a:prstGeom>
          <a:solidFill>
            <a:schemeClr val="tx1">
              <a:lumMod val="20000"/>
              <a:lumOff val="80000"/>
            </a:schemeClr>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16" name="Down Arrow 15">
            <a:extLst>
              <a:ext uri="{FF2B5EF4-FFF2-40B4-BE49-F238E27FC236}">
                <a16:creationId xmlns:a16="http://schemas.microsoft.com/office/drawing/2014/main" id="{413A803A-6382-6F4C-8D2E-42C4785B99B1}"/>
              </a:ext>
            </a:extLst>
          </p:cNvPr>
          <p:cNvSpPr/>
          <p:nvPr/>
        </p:nvSpPr>
        <p:spPr>
          <a:xfrm flipV="1">
            <a:off x="10373806" y="4267200"/>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355835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solidFill>
                  <a:srgbClr val="FF0000"/>
                </a:solidFill>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4" name="Left Brace 13">
            <a:extLst>
              <a:ext uri="{FF2B5EF4-FFF2-40B4-BE49-F238E27FC236}">
                <a16:creationId xmlns:a16="http://schemas.microsoft.com/office/drawing/2014/main" id="{83BF1049-39E5-5D45-ABF0-312FA779CA85}"/>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08D2081D-D270-EA4A-9AC9-13C8E1A75314}"/>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74B41EE1-9294-46CA-021D-A68FE39E8B42}"/>
              </a:ext>
            </a:extLst>
          </p:cNvPr>
          <p:cNvSpPr txBox="1"/>
          <p:nvPr/>
        </p:nvSpPr>
        <p:spPr>
          <a:xfrm>
            <a:off x="9383207" y="3314342"/>
            <a:ext cx="2438399" cy="1200329"/>
          </a:xfrm>
          <a:prstGeom prst="rect">
            <a:avLst/>
          </a:prstGeom>
          <a:solidFill>
            <a:schemeClr val="tx1">
              <a:lumMod val="20000"/>
              <a:lumOff val="80000"/>
            </a:schemeClr>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func1</a:t>
            </a:r>
          </a:p>
          <a:p>
            <a:pPr algn="l"/>
            <a:endParaRPr lang="en-US" b="0" dirty="0">
              <a:solidFill>
                <a:schemeClr val="bg1"/>
              </a:solidFill>
              <a:latin typeface="+mn-lt"/>
              <a:cs typeface="Courier New" panose="02070309020205020404" pitchFamily="49" charset="0"/>
            </a:endParaRPr>
          </a:p>
          <a:p>
            <a:pPr algn="l"/>
            <a:r>
              <a:rPr lang="en-US" dirty="0">
                <a:solidFill>
                  <a:schemeClr val="bg1"/>
                </a:solidFill>
                <a:latin typeface="+mn-lt"/>
                <a:cs typeface="Courier New" panose="02070309020205020404" pitchFamily="49" charset="0"/>
              </a:rPr>
              <a:t>c</a:t>
            </a:r>
            <a:r>
              <a:rPr lang="en-US" b="0" dirty="0">
                <a:solidFill>
                  <a:schemeClr val="bg1"/>
                </a:solidFill>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6" name="TextBox 5">
            <a:extLst>
              <a:ext uri="{FF2B5EF4-FFF2-40B4-BE49-F238E27FC236}">
                <a16:creationId xmlns:a16="http://schemas.microsoft.com/office/drawing/2014/main" id="{BBFE238C-D945-BE9F-5431-34FA667A1E69}"/>
              </a:ext>
            </a:extLst>
          </p:cNvPr>
          <p:cNvSpPr txBox="1"/>
          <p:nvPr/>
        </p:nvSpPr>
        <p:spPr>
          <a:xfrm>
            <a:off x="9383207" y="4514671"/>
            <a:ext cx="2438399" cy="1200329"/>
          </a:xfrm>
          <a:prstGeom prst="rect">
            <a:avLst/>
          </a:prstGeom>
          <a:solidFill>
            <a:schemeClr val="tx1">
              <a:lumMod val="20000"/>
              <a:lumOff val="80000"/>
            </a:schemeClr>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Tree>
    <p:extLst>
      <p:ext uri="{BB962C8B-B14F-4D97-AF65-F5344CB8AC3E}">
        <p14:creationId xmlns:p14="http://schemas.microsoft.com/office/powerpoint/2010/main" val="2380972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FB1D0C0-8920-1841-8BD4-7A583244ABD3}"/>
              </a:ext>
            </a:extLst>
          </p:cNvPr>
          <p:cNvSpPr>
            <a:spLocks noGrp="1"/>
          </p:cNvSpPr>
          <p:nvPr>
            <p:ph type="title"/>
          </p:nvPr>
        </p:nvSpPr>
        <p:spPr>
          <a:xfrm>
            <a:off x="132521" y="188507"/>
            <a:ext cx="11926957" cy="405009"/>
          </a:xfrm>
        </p:spPr>
        <p:txBody>
          <a:bodyPr/>
          <a:lstStyle/>
          <a:p>
            <a:r>
              <a:rPr lang="en-US" dirty="0"/>
              <a:t>Assembly Source File to Executable to Linux Memory</a:t>
            </a:r>
          </a:p>
        </p:txBody>
      </p:sp>
      <p:sp>
        <p:nvSpPr>
          <p:cNvPr id="13" name="TextBox 12">
            <a:extLst>
              <a:ext uri="{FF2B5EF4-FFF2-40B4-BE49-F238E27FC236}">
                <a16:creationId xmlns:a16="http://schemas.microsoft.com/office/drawing/2014/main" id="{8D3EBE11-E806-4549-A527-37B3E3009494}"/>
              </a:ext>
            </a:extLst>
          </p:cNvPr>
          <p:cNvSpPr txBox="1"/>
          <p:nvPr/>
        </p:nvSpPr>
        <p:spPr>
          <a:xfrm>
            <a:off x="3489649" y="595703"/>
            <a:ext cx="4518236" cy="646331"/>
          </a:xfrm>
          <a:prstGeom prst="rect">
            <a:avLst/>
          </a:prstGeom>
          <a:solidFill>
            <a:schemeClr val="accent4">
              <a:lumMod val="20000"/>
              <a:lumOff val="80000"/>
            </a:schemeClr>
          </a:solidFill>
          <a:ln w="34925">
            <a:solidFill>
              <a:srgbClr val="0070C0"/>
            </a:solidFill>
          </a:ln>
        </p:spPr>
        <p:txBody>
          <a:bodyPr wrap="square" rtlCol="0">
            <a:spAutoFit/>
          </a:bodyPr>
          <a:lstStyle/>
          <a:p>
            <a:r>
              <a:rPr lang="en-US" dirty="0">
                <a:solidFill>
                  <a:srgbClr val="0070C0"/>
                </a:solidFill>
              </a:rPr>
              <a:t>Local variables and function call overhead</a:t>
            </a:r>
            <a:endParaRPr lang="en-US" dirty="0">
              <a:solidFill>
                <a:srgbClr val="FF0000"/>
              </a:solidFill>
            </a:endParaRPr>
          </a:p>
          <a:p>
            <a:r>
              <a:rPr lang="en-US" dirty="0">
                <a:solidFill>
                  <a:srgbClr val="FF0000"/>
                </a:solidFill>
              </a:rPr>
              <a:t> </a:t>
            </a:r>
            <a:r>
              <a:rPr lang="en-US" b="1" dirty="0">
                <a:solidFill>
                  <a:srgbClr val="FF0000"/>
                </a:solidFill>
              </a:rPr>
              <a:t>code you write in the text segment</a:t>
            </a:r>
          </a:p>
        </p:txBody>
      </p:sp>
      <p:sp>
        <p:nvSpPr>
          <p:cNvPr id="40" name="TextBox 39">
            <a:extLst>
              <a:ext uri="{FF2B5EF4-FFF2-40B4-BE49-F238E27FC236}">
                <a16:creationId xmlns:a16="http://schemas.microsoft.com/office/drawing/2014/main" id="{48BE03E8-AEB2-6E42-AB6D-194F891C1C3E}"/>
              </a:ext>
            </a:extLst>
          </p:cNvPr>
          <p:cNvSpPr txBox="1"/>
          <p:nvPr/>
        </p:nvSpPr>
        <p:spPr>
          <a:xfrm>
            <a:off x="5087812" y="1357251"/>
            <a:ext cx="3398562" cy="923330"/>
          </a:xfrm>
          <a:prstGeom prst="rect">
            <a:avLst/>
          </a:prstGeom>
          <a:solidFill>
            <a:schemeClr val="accent4">
              <a:lumMod val="20000"/>
              <a:lumOff val="80000"/>
            </a:schemeClr>
          </a:solidFill>
          <a:ln w="28575">
            <a:solidFill>
              <a:schemeClr val="accent1"/>
            </a:solidFill>
          </a:ln>
        </p:spPr>
        <p:txBody>
          <a:bodyPr wrap="square" rtlCol="0">
            <a:spAutoFit/>
          </a:bodyPr>
          <a:lstStyle/>
          <a:p>
            <a:r>
              <a:rPr lang="en-US" dirty="0">
                <a:solidFill>
                  <a:srgbClr val="0070C0"/>
                </a:solidFill>
              </a:rPr>
              <a:t>allocates space dynamically</a:t>
            </a:r>
            <a:r>
              <a:rPr lang="en-US" dirty="0">
                <a:solidFill>
                  <a:srgbClr val="FF0000"/>
                </a:solidFill>
              </a:rPr>
              <a:t> </a:t>
            </a:r>
            <a:r>
              <a:rPr lang="en-US" dirty="0">
                <a:solidFill>
                  <a:srgbClr val="0070C0"/>
                </a:solidFill>
              </a:rPr>
              <a:t>during execution </a:t>
            </a:r>
            <a:r>
              <a:rPr lang="en-US" dirty="0">
                <a:solidFill>
                  <a:srgbClr val="FF0000"/>
                </a:solidFill>
              </a:rPr>
              <a:t>by c runtime library code (text)</a:t>
            </a:r>
          </a:p>
        </p:txBody>
      </p:sp>
      <p:sp>
        <p:nvSpPr>
          <p:cNvPr id="47" name="TextBox 46">
            <a:extLst>
              <a:ext uri="{FF2B5EF4-FFF2-40B4-BE49-F238E27FC236}">
                <a16:creationId xmlns:a16="http://schemas.microsoft.com/office/drawing/2014/main" id="{50E6E447-994C-F041-BB46-3956E139E3B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48" name="Group 47">
            <a:extLst>
              <a:ext uri="{FF2B5EF4-FFF2-40B4-BE49-F238E27FC236}">
                <a16:creationId xmlns:a16="http://schemas.microsoft.com/office/drawing/2014/main" id="{75F72D3C-552B-40C6-CFAF-B1B232DCAEC2}"/>
              </a:ext>
            </a:extLst>
          </p:cNvPr>
          <p:cNvGrpSpPr/>
          <p:nvPr/>
        </p:nvGrpSpPr>
        <p:grpSpPr>
          <a:xfrm>
            <a:off x="8811051" y="540719"/>
            <a:ext cx="2526189" cy="6021446"/>
            <a:chOff x="6583680" y="1280160"/>
            <a:chExt cx="2377440" cy="5257800"/>
          </a:xfrm>
        </p:grpSpPr>
        <p:sp>
          <p:nvSpPr>
            <p:cNvPr id="49" name="Rectangle 7">
              <a:extLst>
                <a:ext uri="{FF2B5EF4-FFF2-40B4-BE49-F238E27FC236}">
                  <a16:creationId xmlns:a16="http://schemas.microsoft.com/office/drawing/2014/main" id="{F7935E2C-B93D-2E2F-3E81-432946284D80}"/>
                </a:ext>
              </a:extLst>
            </p:cNvPr>
            <p:cNvSpPr>
              <a:spLocks noChangeArrowheads="1"/>
            </p:cNvSpPr>
            <p:nvPr>
              <p:custDataLst>
                <p:tags r:id="rId1"/>
              </p:custDataLst>
            </p:nvPr>
          </p:nvSpPr>
          <p:spPr bwMode="auto">
            <a:xfrm>
              <a:off x="6583680" y="1325880"/>
              <a:ext cx="2377440" cy="5212080"/>
            </a:xfrm>
            <a:prstGeom prst="rect">
              <a:avLst/>
            </a:prstGeom>
            <a:solidFill>
              <a:schemeClr val="accent2">
                <a:lumMod val="20000"/>
                <a:lumOff val="80000"/>
              </a:schemeClr>
            </a:solidFill>
            <a:ln w="25400">
              <a:solidFill>
                <a:schemeClr val="tx1"/>
              </a:solidFill>
              <a:miter lim="800000"/>
              <a:headEnd/>
              <a:tailEnd/>
            </a:ln>
            <a:effectLst/>
          </p:spPr>
          <p:txBody>
            <a:bodyPr wrap="none" anchorCtr="1"/>
            <a:lstStyle/>
            <a:p>
              <a:pPr algn="ctr">
                <a:lnSpc>
                  <a:spcPct val="100000"/>
                </a:lnSpc>
              </a:pPr>
              <a:endParaRPr lang="en-US" b="0" dirty="0">
                <a:solidFill>
                  <a:schemeClr val="accent6"/>
                </a:solidFill>
                <a:ea typeface="CMU Bright" panose="02000603000000000000" pitchFamily="2" charset="0"/>
                <a:cs typeface="Calibri" panose="020F0502020204030204" pitchFamily="34" charset="0"/>
              </a:endParaRPr>
            </a:p>
          </p:txBody>
        </p:sp>
        <p:sp>
          <p:nvSpPr>
            <p:cNvPr id="50" name="Rectangle 49">
              <a:extLst>
                <a:ext uri="{FF2B5EF4-FFF2-40B4-BE49-F238E27FC236}">
                  <a16:creationId xmlns:a16="http://schemas.microsoft.com/office/drawing/2014/main" id="{3DB9B9FF-A819-76B1-4589-FAD05447C8C4}"/>
                </a:ext>
              </a:extLst>
            </p:cNvPr>
            <p:cNvSpPr/>
            <p:nvPr/>
          </p:nvSpPr>
          <p:spPr bwMode="auto">
            <a:xfrm>
              <a:off x="6583680" y="1280160"/>
              <a:ext cx="2377440" cy="457200"/>
            </a:xfrm>
            <a:prstGeom prst="rect">
              <a:avLst/>
            </a:prstGeom>
            <a:solidFill>
              <a:srgbClr val="CC0066">
                <a:alpha val="60000"/>
              </a:srgb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OS kernel [protected]</a:t>
              </a:r>
            </a:p>
          </p:txBody>
        </p:sp>
        <p:sp>
          <p:nvSpPr>
            <p:cNvPr id="51" name="Rectangle 50">
              <a:extLst>
                <a:ext uri="{FF2B5EF4-FFF2-40B4-BE49-F238E27FC236}">
                  <a16:creationId xmlns:a16="http://schemas.microsoft.com/office/drawing/2014/main" id="{3E4AF5A7-2B6B-1FA9-AE31-0BDF8C1C3570}"/>
                </a:ext>
              </a:extLst>
            </p:cNvPr>
            <p:cNvSpPr/>
            <p:nvPr/>
          </p:nvSpPr>
          <p:spPr bwMode="auto">
            <a:xfrm>
              <a:off x="6583680" y="1737360"/>
              <a:ext cx="2377440" cy="457200"/>
            </a:xfrm>
            <a:prstGeom prst="rect">
              <a:avLst/>
            </a:prstGeom>
            <a:solidFill>
              <a:srgbClr val="FFCA86"/>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Stack</a:t>
              </a:r>
            </a:p>
          </p:txBody>
        </p:sp>
        <p:sp>
          <p:nvSpPr>
            <p:cNvPr id="52" name="Rectangle 51">
              <a:extLst>
                <a:ext uri="{FF2B5EF4-FFF2-40B4-BE49-F238E27FC236}">
                  <a16:creationId xmlns:a16="http://schemas.microsoft.com/office/drawing/2014/main" id="{20F7A3E5-871F-183F-6FB5-C06431921BCF}"/>
                </a:ext>
              </a:extLst>
            </p:cNvPr>
            <p:cNvSpPr/>
            <p:nvPr/>
          </p:nvSpPr>
          <p:spPr bwMode="auto">
            <a:xfrm>
              <a:off x="6583680" y="3880128"/>
              <a:ext cx="2377440" cy="457200"/>
            </a:xfrm>
            <a:prstGeom prst="rect">
              <a:avLst/>
            </a:prstGeom>
            <a:solidFill>
              <a:srgbClr val="ED917F"/>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Heap</a:t>
              </a:r>
            </a:p>
          </p:txBody>
        </p:sp>
        <p:sp>
          <p:nvSpPr>
            <p:cNvPr id="53" name="Rectangle 52">
              <a:extLst>
                <a:ext uri="{FF2B5EF4-FFF2-40B4-BE49-F238E27FC236}">
                  <a16:creationId xmlns:a16="http://schemas.microsoft.com/office/drawing/2014/main" id="{754EE26E-58A1-FCC6-6C1C-F2F5C6B75C48}"/>
                </a:ext>
              </a:extLst>
            </p:cNvPr>
            <p:cNvSpPr/>
            <p:nvPr/>
          </p:nvSpPr>
          <p:spPr bwMode="auto">
            <a:xfrm>
              <a:off x="6583680" y="4813136"/>
              <a:ext cx="2377440" cy="307504"/>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Static Data</a:t>
              </a:r>
            </a:p>
          </p:txBody>
        </p:sp>
        <p:sp>
          <p:nvSpPr>
            <p:cNvPr id="54" name="Rectangle 53">
              <a:extLst>
                <a:ext uri="{FF2B5EF4-FFF2-40B4-BE49-F238E27FC236}">
                  <a16:creationId xmlns:a16="http://schemas.microsoft.com/office/drawing/2014/main" id="{96274E1A-4B9A-FDDA-7A6E-A7DB473B4FA9}"/>
                </a:ext>
              </a:extLst>
            </p:cNvPr>
            <p:cNvSpPr/>
            <p:nvPr/>
          </p:nvSpPr>
          <p:spPr bwMode="auto">
            <a:xfrm>
              <a:off x="6583680" y="3108960"/>
              <a:ext cx="2377440" cy="457200"/>
            </a:xfrm>
            <a:prstGeom prst="rect">
              <a:avLst/>
            </a:prstGeom>
            <a:solidFill>
              <a:srgbClr val="B7A57A"/>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Shared Libraries</a:t>
              </a:r>
            </a:p>
          </p:txBody>
        </p:sp>
        <p:sp>
          <p:nvSpPr>
            <p:cNvPr id="55" name="Rectangle 54">
              <a:extLst>
                <a:ext uri="{FF2B5EF4-FFF2-40B4-BE49-F238E27FC236}">
                  <a16:creationId xmlns:a16="http://schemas.microsoft.com/office/drawing/2014/main" id="{B6487C1B-AA85-05DF-F1BD-D1C5A6038717}"/>
                </a:ext>
              </a:extLst>
            </p:cNvPr>
            <p:cNvSpPr/>
            <p:nvPr/>
          </p:nvSpPr>
          <p:spPr bwMode="auto">
            <a:xfrm>
              <a:off x="6583680" y="5120640"/>
              <a:ext cx="2377440" cy="411480"/>
            </a:xfrm>
            <a:prstGeom prst="rect">
              <a:avLst/>
            </a:prstGeom>
            <a:solidFill>
              <a:srgbClr val="FFFFB2"/>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Data</a:t>
              </a:r>
              <a:endParaRPr lang="en-US" i="1" dirty="0">
                <a:solidFill>
                  <a:schemeClr val="accent6"/>
                </a:solidFill>
                <a:ea typeface="CMU Bright" panose="02000603000000000000" pitchFamily="2" charset="0"/>
                <a:cs typeface="Calibri" panose="020F0502020204030204" pitchFamily="34" charset="0"/>
              </a:endParaRPr>
            </a:p>
          </p:txBody>
        </p:sp>
        <p:cxnSp>
          <p:nvCxnSpPr>
            <p:cNvPr id="56" name="Straight Arrow Connector 55">
              <a:extLst>
                <a:ext uri="{FF2B5EF4-FFF2-40B4-BE49-F238E27FC236}">
                  <a16:creationId xmlns:a16="http://schemas.microsoft.com/office/drawing/2014/main" id="{F8A1513D-51B3-3119-9DDC-7A00F1E749C4}"/>
                </a:ext>
              </a:extLst>
            </p:cNvPr>
            <p:cNvCxnSpPr/>
            <p:nvPr/>
          </p:nvCxnSpPr>
          <p:spPr bwMode="auto">
            <a:xfrm>
              <a:off x="7772400" y="2194560"/>
              <a:ext cx="0" cy="365760"/>
            </a:xfrm>
            <a:prstGeom prst="straightConnector1">
              <a:avLst/>
            </a:prstGeom>
            <a:noFill/>
            <a:ln w="25400" cap="flat" cmpd="sng" algn="ctr">
              <a:solidFill>
                <a:schemeClr val="tx1"/>
              </a:solidFill>
              <a:prstDash val="solid"/>
              <a:round/>
              <a:headEnd type="none" w="med" len="med"/>
              <a:tailEnd type="triangle"/>
            </a:ln>
            <a:effectLst/>
          </p:spPr>
        </p:cxnSp>
        <p:cxnSp>
          <p:nvCxnSpPr>
            <p:cNvPr id="57" name="Straight Arrow Connector 56">
              <a:extLst>
                <a:ext uri="{FF2B5EF4-FFF2-40B4-BE49-F238E27FC236}">
                  <a16:creationId xmlns:a16="http://schemas.microsoft.com/office/drawing/2014/main" id="{58D2C88C-C3D1-5381-ECA5-29955F371C3F}"/>
                </a:ext>
              </a:extLst>
            </p:cNvPr>
            <p:cNvCxnSpPr/>
            <p:nvPr/>
          </p:nvCxnSpPr>
          <p:spPr bwMode="auto">
            <a:xfrm>
              <a:off x="7772400" y="2743200"/>
              <a:ext cx="0" cy="365760"/>
            </a:xfrm>
            <a:prstGeom prst="straightConnector1">
              <a:avLst/>
            </a:prstGeom>
            <a:noFill/>
            <a:ln w="25400" cap="flat" cmpd="sng" algn="ctr">
              <a:solidFill>
                <a:schemeClr val="tx1"/>
              </a:solidFill>
              <a:prstDash val="solid"/>
              <a:round/>
              <a:headEnd type="triangle" w="med" len="med"/>
              <a:tailEnd type="none"/>
            </a:ln>
            <a:effectLst/>
          </p:spPr>
        </p:cxnSp>
        <p:cxnSp>
          <p:nvCxnSpPr>
            <p:cNvPr id="58" name="Straight Arrow Connector 57">
              <a:extLst>
                <a:ext uri="{FF2B5EF4-FFF2-40B4-BE49-F238E27FC236}">
                  <a16:creationId xmlns:a16="http://schemas.microsoft.com/office/drawing/2014/main" id="{A581047E-A800-D2FE-2EF7-9F7E69F4EEBB}"/>
                </a:ext>
              </a:extLst>
            </p:cNvPr>
            <p:cNvCxnSpPr/>
            <p:nvPr/>
          </p:nvCxnSpPr>
          <p:spPr bwMode="auto">
            <a:xfrm>
              <a:off x="7772400" y="3514368"/>
              <a:ext cx="0" cy="365760"/>
            </a:xfrm>
            <a:prstGeom prst="straightConnector1">
              <a:avLst/>
            </a:prstGeom>
            <a:noFill/>
            <a:ln w="25400" cap="flat" cmpd="sng" algn="ctr">
              <a:solidFill>
                <a:schemeClr val="tx1"/>
              </a:solidFill>
              <a:prstDash val="solid"/>
              <a:round/>
              <a:headEnd type="triangle" w="med" len="med"/>
              <a:tailEnd type="none"/>
            </a:ln>
            <a:effectLst/>
          </p:spPr>
        </p:cxnSp>
      </p:grpSp>
      <p:sp>
        <p:nvSpPr>
          <p:cNvPr id="59" name="Rectangle 58">
            <a:extLst>
              <a:ext uri="{FF2B5EF4-FFF2-40B4-BE49-F238E27FC236}">
                <a16:creationId xmlns:a16="http://schemas.microsoft.com/office/drawing/2014/main" id="{225925BC-8FEB-9C90-2285-0F39E7688004}"/>
              </a:ext>
            </a:extLst>
          </p:cNvPr>
          <p:cNvSpPr/>
          <p:nvPr/>
        </p:nvSpPr>
        <p:spPr bwMode="auto">
          <a:xfrm>
            <a:off x="8811051" y="5375525"/>
            <a:ext cx="2526189" cy="1026874"/>
          </a:xfrm>
          <a:prstGeom prst="rect">
            <a:avLst/>
          </a:prstGeom>
          <a:solidFill>
            <a:schemeClr val="accent5">
              <a:lumMod val="20000"/>
              <a:lumOff val="80000"/>
            </a:scheme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Text Segment</a:t>
            </a:r>
          </a:p>
        </p:txBody>
      </p:sp>
      <p:sp>
        <p:nvSpPr>
          <p:cNvPr id="29" name="Right Arrow 28">
            <a:extLst>
              <a:ext uri="{FF2B5EF4-FFF2-40B4-BE49-F238E27FC236}">
                <a16:creationId xmlns:a16="http://schemas.microsoft.com/office/drawing/2014/main" id="{871B57CE-CC32-0869-AA24-8339E7F74371}"/>
              </a:ext>
            </a:extLst>
          </p:cNvPr>
          <p:cNvSpPr/>
          <p:nvPr/>
        </p:nvSpPr>
        <p:spPr>
          <a:xfrm rot="1250497">
            <a:off x="7970945" y="1092340"/>
            <a:ext cx="877044" cy="2041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ight Arrow 65">
            <a:extLst>
              <a:ext uri="{FF2B5EF4-FFF2-40B4-BE49-F238E27FC236}">
                <a16:creationId xmlns:a16="http://schemas.microsoft.com/office/drawing/2014/main" id="{E0876484-2E67-1800-2CB4-D8A67B165019}"/>
              </a:ext>
            </a:extLst>
          </p:cNvPr>
          <p:cNvSpPr/>
          <p:nvPr/>
        </p:nvSpPr>
        <p:spPr>
          <a:xfrm rot="2598012">
            <a:off x="6680661" y="3126472"/>
            <a:ext cx="2406123" cy="569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grpSp>
        <p:nvGrpSpPr>
          <p:cNvPr id="31" name="Group 30">
            <a:extLst>
              <a:ext uri="{FF2B5EF4-FFF2-40B4-BE49-F238E27FC236}">
                <a16:creationId xmlns:a16="http://schemas.microsoft.com/office/drawing/2014/main" id="{B0E876BC-BCEC-1A50-8735-BE06AF15853E}"/>
              </a:ext>
            </a:extLst>
          </p:cNvPr>
          <p:cNvGrpSpPr/>
          <p:nvPr/>
        </p:nvGrpSpPr>
        <p:grpSpPr>
          <a:xfrm>
            <a:off x="630568" y="2777865"/>
            <a:ext cx="4699023" cy="1570097"/>
            <a:chOff x="4120924" y="2791088"/>
            <a:chExt cx="4699023" cy="1570097"/>
          </a:xfrm>
        </p:grpSpPr>
        <p:sp>
          <p:nvSpPr>
            <p:cNvPr id="33" name="TextBox 32">
              <a:extLst>
                <a:ext uri="{FF2B5EF4-FFF2-40B4-BE49-F238E27FC236}">
                  <a16:creationId xmlns:a16="http://schemas.microsoft.com/office/drawing/2014/main" id="{00C21E89-D99D-F8FC-19A1-060F227CF564}"/>
                </a:ext>
              </a:extLst>
            </p:cNvPr>
            <p:cNvSpPr txBox="1"/>
            <p:nvPr/>
          </p:nvSpPr>
          <p:spPr>
            <a:xfrm>
              <a:off x="4120924" y="2791088"/>
              <a:ext cx="3704253" cy="646331"/>
            </a:xfrm>
            <a:prstGeom prst="rect">
              <a:avLst/>
            </a:prstGeom>
            <a:solidFill>
              <a:schemeClr val="accent4">
                <a:lumMod val="20000"/>
                <a:lumOff val="80000"/>
              </a:schemeClr>
            </a:solidFill>
            <a:ln w="25400">
              <a:solidFill>
                <a:srgbClr val="0070C0"/>
              </a:solidFill>
            </a:ln>
          </p:spPr>
          <p:txBody>
            <a:bodyPr wrap="square" rtlCol="0">
              <a:spAutoFit/>
            </a:bodyPr>
            <a:lstStyle/>
            <a:p>
              <a:r>
                <a:rPr lang="en-US" b="1" dirty="0">
                  <a:solidFill>
                    <a:srgbClr val="FF0000"/>
                  </a:solidFill>
                </a:rPr>
                <a:t>.</a:t>
              </a:r>
              <a:r>
                <a:rPr lang="en-US" b="1" dirty="0" err="1">
                  <a:solidFill>
                    <a:srgbClr val="FF0000"/>
                  </a:solidFill>
                </a:rPr>
                <a:t>bss</a:t>
              </a:r>
              <a:endParaRPr lang="en-US" b="1" dirty="0">
                <a:solidFill>
                  <a:srgbClr val="FF0000"/>
                </a:solidFill>
              </a:endParaRPr>
            </a:p>
            <a:p>
              <a:r>
                <a:rPr lang="en-US" dirty="0">
                  <a:solidFill>
                    <a:schemeClr val="accent2"/>
                  </a:solidFill>
                </a:rPr>
                <a:t>uninitialized static variables</a:t>
              </a:r>
            </a:p>
          </p:txBody>
        </p:sp>
        <p:cxnSp>
          <p:nvCxnSpPr>
            <p:cNvPr id="34" name="Straight Arrow Connector 33">
              <a:extLst>
                <a:ext uri="{FF2B5EF4-FFF2-40B4-BE49-F238E27FC236}">
                  <a16:creationId xmlns:a16="http://schemas.microsoft.com/office/drawing/2014/main" id="{6A94545A-5CC3-DB8A-7717-A98B658FD436}"/>
                </a:ext>
              </a:extLst>
            </p:cNvPr>
            <p:cNvCxnSpPr>
              <a:cxnSpLocks/>
              <a:stCxn id="33" idx="3"/>
              <a:endCxn id="44" idx="1"/>
            </p:cNvCxnSpPr>
            <p:nvPr/>
          </p:nvCxnSpPr>
          <p:spPr bwMode="auto">
            <a:xfrm>
              <a:off x="7825177" y="3114254"/>
              <a:ext cx="994770" cy="1246931"/>
            </a:xfrm>
            <a:prstGeom prst="straightConnector1">
              <a:avLst/>
            </a:prstGeom>
            <a:noFill/>
            <a:ln w="63500" cap="flat" cmpd="sng" algn="ctr">
              <a:solidFill>
                <a:srgbClr val="FFC000"/>
              </a:solidFill>
              <a:prstDash val="solid"/>
              <a:round/>
              <a:headEnd type="none" w="med" len="med"/>
              <a:tailEnd type="triangle"/>
            </a:ln>
            <a:effectLst/>
          </p:spPr>
        </p:cxnSp>
      </p:grpSp>
      <p:grpSp>
        <p:nvGrpSpPr>
          <p:cNvPr id="35" name="Group 34">
            <a:extLst>
              <a:ext uri="{FF2B5EF4-FFF2-40B4-BE49-F238E27FC236}">
                <a16:creationId xmlns:a16="http://schemas.microsoft.com/office/drawing/2014/main" id="{AC75DB8F-47B4-C3C1-1D3C-D3D81B6C29E1}"/>
              </a:ext>
            </a:extLst>
          </p:cNvPr>
          <p:cNvGrpSpPr/>
          <p:nvPr/>
        </p:nvGrpSpPr>
        <p:grpSpPr>
          <a:xfrm>
            <a:off x="597157" y="3558256"/>
            <a:ext cx="4732434" cy="1183147"/>
            <a:chOff x="4063354" y="3543770"/>
            <a:chExt cx="4732434" cy="1183147"/>
          </a:xfrm>
        </p:grpSpPr>
        <p:sp>
          <p:nvSpPr>
            <p:cNvPr id="36" name="TextBox 35">
              <a:extLst>
                <a:ext uri="{FF2B5EF4-FFF2-40B4-BE49-F238E27FC236}">
                  <a16:creationId xmlns:a16="http://schemas.microsoft.com/office/drawing/2014/main" id="{9A5C94F4-8934-FB03-8FB3-3CA5D1FB9BD4}"/>
                </a:ext>
              </a:extLst>
            </p:cNvPr>
            <p:cNvSpPr txBox="1"/>
            <p:nvPr/>
          </p:nvSpPr>
          <p:spPr>
            <a:xfrm>
              <a:off x="4063354" y="3543770"/>
              <a:ext cx="3704253" cy="646331"/>
            </a:xfrm>
            <a:prstGeom prst="rect">
              <a:avLst/>
            </a:prstGeom>
            <a:solidFill>
              <a:srgbClr val="00B050">
                <a:alpha val="13000"/>
              </a:srgbClr>
            </a:solidFill>
            <a:ln w="25400">
              <a:solidFill>
                <a:srgbClr val="0070C0"/>
              </a:solidFill>
            </a:ln>
          </p:spPr>
          <p:txBody>
            <a:bodyPr wrap="square" rtlCol="0">
              <a:spAutoFit/>
            </a:bodyPr>
            <a:lstStyle/>
            <a:p>
              <a:r>
                <a:rPr lang="en-US" b="1" dirty="0">
                  <a:solidFill>
                    <a:srgbClr val="FF0000"/>
                  </a:solidFill>
                </a:rPr>
                <a:t>.data</a:t>
              </a:r>
            </a:p>
            <a:p>
              <a:r>
                <a:rPr lang="en-US" dirty="0">
                  <a:solidFill>
                    <a:schemeClr val="accent2"/>
                  </a:solidFill>
                </a:rPr>
                <a:t>initialized static variables</a:t>
              </a:r>
            </a:p>
          </p:txBody>
        </p:sp>
        <p:cxnSp>
          <p:nvCxnSpPr>
            <p:cNvPr id="37" name="Straight Arrow Connector 36">
              <a:extLst>
                <a:ext uri="{FF2B5EF4-FFF2-40B4-BE49-F238E27FC236}">
                  <a16:creationId xmlns:a16="http://schemas.microsoft.com/office/drawing/2014/main" id="{8D2886AE-1602-EE60-F5D2-D228DB7B4EE3}"/>
                </a:ext>
              </a:extLst>
            </p:cNvPr>
            <p:cNvCxnSpPr>
              <a:cxnSpLocks/>
              <a:endCxn id="83" idx="1"/>
            </p:cNvCxnSpPr>
            <p:nvPr/>
          </p:nvCxnSpPr>
          <p:spPr bwMode="auto">
            <a:xfrm>
              <a:off x="7769093" y="3988297"/>
              <a:ext cx="1026695" cy="738620"/>
            </a:xfrm>
            <a:prstGeom prst="straightConnector1">
              <a:avLst/>
            </a:prstGeom>
            <a:noFill/>
            <a:ln w="63500" cap="flat" cmpd="sng" algn="ctr">
              <a:solidFill>
                <a:srgbClr val="00B050"/>
              </a:solidFill>
              <a:prstDash val="solid"/>
              <a:round/>
              <a:headEnd type="none" w="med" len="med"/>
              <a:tailEnd type="triangle"/>
            </a:ln>
            <a:effectLst/>
          </p:spPr>
        </p:cxnSp>
      </p:grpSp>
      <p:grpSp>
        <p:nvGrpSpPr>
          <p:cNvPr id="38" name="Group 37">
            <a:extLst>
              <a:ext uri="{FF2B5EF4-FFF2-40B4-BE49-F238E27FC236}">
                <a16:creationId xmlns:a16="http://schemas.microsoft.com/office/drawing/2014/main" id="{3944EF24-937F-6D4C-E7C9-8F732B68DA21}"/>
              </a:ext>
            </a:extLst>
          </p:cNvPr>
          <p:cNvGrpSpPr/>
          <p:nvPr/>
        </p:nvGrpSpPr>
        <p:grpSpPr>
          <a:xfrm>
            <a:off x="622956" y="4357965"/>
            <a:ext cx="4688298" cy="936485"/>
            <a:chOff x="4087280" y="4244485"/>
            <a:chExt cx="4688298" cy="936485"/>
          </a:xfrm>
        </p:grpSpPr>
        <p:sp>
          <p:nvSpPr>
            <p:cNvPr id="39" name="TextBox 38">
              <a:extLst>
                <a:ext uri="{FF2B5EF4-FFF2-40B4-BE49-F238E27FC236}">
                  <a16:creationId xmlns:a16="http://schemas.microsoft.com/office/drawing/2014/main" id="{C2D2E4F3-B0C2-093C-47AC-B3D9A82D0FD7}"/>
                </a:ext>
              </a:extLst>
            </p:cNvPr>
            <p:cNvSpPr txBox="1"/>
            <p:nvPr/>
          </p:nvSpPr>
          <p:spPr>
            <a:xfrm>
              <a:off x="4087280" y="4244485"/>
              <a:ext cx="3704253" cy="646331"/>
            </a:xfrm>
            <a:prstGeom prst="rect">
              <a:avLst/>
            </a:prstGeom>
            <a:solidFill>
              <a:schemeClr val="accent5">
                <a:lumMod val="20000"/>
                <a:lumOff val="80000"/>
                <a:alpha val="56000"/>
              </a:schemeClr>
            </a:solidFill>
            <a:ln w="25400">
              <a:solidFill>
                <a:srgbClr val="0070C0"/>
              </a:solidFill>
            </a:ln>
          </p:spPr>
          <p:txBody>
            <a:bodyPr wrap="square" rtlCol="0">
              <a:spAutoFit/>
            </a:bodyPr>
            <a:lstStyle/>
            <a:p>
              <a:r>
                <a:rPr lang="en-US" b="1" dirty="0">
                  <a:solidFill>
                    <a:srgbClr val="FF0000"/>
                  </a:solidFill>
                </a:rPr>
                <a:t>.section .</a:t>
              </a:r>
              <a:r>
                <a:rPr lang="en-US" b="1" dirty="0" err="1">
                  <a:solidFill>
                    <a:srgbClr val="FF0000"/>
                  </a:solidFill>
                </a:rPr>
                <a:t>rodata</a:t>
              </a:r>
              <a:endParaRPr lang="en-US" b="1" dirty="0">
                <a:solidFill>
                  <a:srgbClr val="FF0000"/>
                </a:solidFill>
              </a:endParaRPr>
            </a:p>
            <a:p>
              <a:r>
                <a:rPr lang="en-US" dirty="0">
                  <a:solidFill>
                    <a:schemeClr val="accent2"/>
                  </a:solidFill>
                </a:rPr>
                <a:t>read-only literals</a:t>
              </a:r>
            </a:p>
          </p:txBody>
        </p:sp>
        <p:cxnSp>
          <p:nvCxnSpPr>
            <p:cNvPr id="41" name="Straight Arrow Connector 40">
              <a:extLst>
                <a:ext uri="{FF2B5EF4-FFF2-40B4-BE49-F238E27FC236}">
                  <a16:creationId xmlns:a16="http://schemas.microsoft.com/office/drawing/2014/main" id="{6019DC44-79E4-D67D-C670-E908F9B1C496}"/>
                </a:ext>
              </a:extLst>
            </p:cNvPr>
            <p:cNvCxnSpPr>
              <a:cxnSpLocks/>
              <a:endCxn id="81" idx="1"/>
            </p:cNvCxnSpPr>
            <p:nvPr/>
          </p:nvCxnSpPr>
          <p:spPr bwMode="auto">
            <a:xfrm>
              <a:off x="7807193" y="4553375"/>
              <a:ext cx="968385" cy="627595"/>
            </a:xfrm>
            <a:prstGeom prst="straightConnector1">
              <a:avLst/>
            </a:prstGeom>
            <a:noFill/>
            <a:ln w="63500" cap="flat" cmpd="sng" algn="ctr">
              <a:solidFill>
                <a:srgbClr val="0070C0"/>
              </a:solidFill>
              <a:prstDash val="solid"/>
              <a:round/>
              <a:headEnd type="none" w="med" len="med"/>
              <a:tailEnd type="triangle"/>
            </a:ln>
            <a:effectLst/>
          </p:spPr>
        </p:cxnSp>
      </p:grpSp>
      <p:grpSp>
        <p:nvGrpSpPr>
          <p:cNvPr id="42" name="Group 41">
            <a:extLst>
              <a:ext uri="{FF2B5EF4-FFF2-40B4-BE49-F238E27FC236}">
                <a16:creationId xmlns:a16="http://schemas.microsoft.com/office/drawing/2014/main" id="{7034AFF1-DD15-6E65-26FA-D8F7F4956030}"/>
              </a:ext>
            </a:extLst>
          </p:cNvPr>
          <p:cNvGrpSpPr/>
          <p:nvPr/>
        </p:nvGrpSpPr>
        <p:grpSpPr>
          <a:xfrm>
            <a:off x="575804" y="5182824"/>
            <a:ext cx="4799965" cy="646331"/>
            <a:chOff x="4054016" y="5332932"/>
            <a:chExt cx="4799965" cy="646331"/>
          </a:xfrm>
        </p:grpSpPr>
        <p:sp>
          <p:nvSpPr>
            <p:cNvPr id="43" name="TextBox 42">
              <a:extLst>
                <a:ext uri="{FF2B5EF4-FFF2-40B4-BE49-F238E27FC236}">
                  <a16:creationId xmlns:a16="http://schemas.microsoft.com/office/drawing/2014/main" id="{74336F89-EC3B-3601-6550-325BCB6F38A8}"/>
                </a:ext>
              </a:extLst>
            </p:cNvPr>
            <p:cNvSpPr txBox="1"/>
            <p:nvPr/>
          </p:nvSpPr>
          <p:spPr>
            <a:xfrm>
              <a:off x="4054016" y="5332932"/>
              <a:ext cx="3704253" cy="646331"/>
            </a:xfrm>
            <a:prstGeom prst="rect">
              <a:avLst/>
            </a:prstGeom>
            <a:solidFill>
              <a:srgbClr val="0070C0">
                <a:alpha val="13000"/>
              </a:srgbClr>
            </a:solidFill>
            <a:ln w="25400">
              <a:solidFill>
                <a:srgbClr val="0070C0"/>
              </a:solidFill>
            </a:ln>
          </p:spPr>
          <p:txBody>
            <a:bodyPr wrap="square" rtlCol="0">
              <a:spAutoFit/>
            </a:bodyPr>
            <a:lstStyle/>
            <a:p>
              <a:r>
                <a:rPr lang="en-US" b="1" dirty="0">
                  <a:solidFill>
                    <a:srgbClr val="FF0000"/>
                  </a:solidFill>
                </a:rPr>
                <a:t>.text</a:t>
              </a:r>
            </a:p>
            <a:p>
              <a:r>
                <a:rPr lang="en-US" dirty="0">
                  <a:solidFill>
                    <a:schemeClr val="accent2"/>
                  </a:solidFill>
                </a:rPr>
                <a:t>assembly code</a:t>
              </a:r>
            </a:p>
          </p:txBody>
        </p:sp>
        <p:cxnSp>
          <p:nvCxnSpPr>
            <p:cNvPr id="45" name="Straight Arrow Connector 44">
              <a:extLst>
                <a:ext uri="{FF2B5EF4-FFF2-40B4-BE49-F238E27FC236}">
                  <a16:creationId xmlns:a16="http://schemas.microsoft.com/office/drawing/2014/main" id="{908F35D1-2798-A028-C43A-EA049D6397A6}"/>
                </a:ext>
              </a:extLst>
            </p:cNvPr>
            <p:cNvCxnSpPr>
              <a:cxnSpLocks/>
            </p:cNvCxnSpPr>
            <p:nvPr/>
          </p:nvCxnSpPr>
          <p:spPr bwMode="auto">
            <a:xfrm flipV="1">
              <a:off x="7784152" y="5560345"/>
              <a:ext cx="1069829" cy="95752"/>
            </a:xfrm>
            <a:prstGeom prst="straightConnector1">
              <a:avLst/>
            </a:prstGeom>
            <a:noFill/>
            <a:ln w="63500" cap="flat" cmpd="sng" algn="ctr">
              <a:solidFill>
                <a:srgbClr val="0070C0"/>
              </a:solidFill>
              <a:prstDash val="solid"/>
              <a:round/>
              <a:headEnd type="none" w="med" len="med"/>
              <a:tailEnd type="triangle"/>
            </a:ln>
            <a:effectLst/>
          </p:spPr>
        </p:cxnSp>
      </p:grpSp>
      <p:sp>
        <p:nvSpPr>
          <p:cNvPr id="60" name="Rectangle 59">
            <a:extLst>
              <a:ext uri="{FF2B5EF4-FFF2-40B4-BE49-F238E27FC236}">
                <a16:creationId xmlns:a16="http://schemas.microsoft.com/office/drawing/2014/main" id="{F0A4AF7B-87F8-54F8-ACAA-1EDCBCD8C373}"/>
              </a:ext>
            </a:extLst>
          </p:cNvPr>
          <p:cNvSpPr/>
          <p:nvPr/>
        </p:nvSpPr>
        <p:spPr bwMode="auto">
          <a:xfrm>
            <a:off x="8811051" y="4239454"/>
            <a:ext cx="2526189" cy="352166"/>
          </a:xfrm>
          <a:prstGeom prst="rect">
            <a:avLst/>
          </a:prstGeom>
          <a:solidFill>
            <a:schemeClr val="accent4">
              <a:lumMod val="20000"/>
              <a:lumOff val="80000"/>
            </a:scheme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i="1" dirty="0">
                <a:solidFill>
                  <a:schemeClr val="accent6"/>
                </a:solidFill>
                <a:ea typeface="CMU Bright" panose="02000603000000000000" pitchFamily="2" charset="0"/>
                <a:cs typeface="Calibri" panose="020F0502020204030204" pitchFamily="34" charset="0"/>
              </a:rPr>
              <a:t>BSS</a:t>
            </a:r>
            <a:endParaRPr lang="en-US" dirty="0">
              <a:solidFill>
                <a:schemeClr val="accent6"/>
              </a:solidFill>
              <a:ea typeface="CMU Bright" panose="02000603000000000000" pitchFamily="2" charset="0"/>
              <a:cs typeface="Calibri" panose="020F0502020204030204" pitchFamily="34" charset="0"/>
            </a:endParaRPr>
          </a:p>
        </p:txBody>
      </p:sp>
      <p:sp>
        <p:nvSpPr>
          <p:cNvPr id="9" name="TextBox 8">
            <a:extLst>
              <a:ext uri="{FF2B5EF4-FFF2-40B4-BE49-F238E27FC236}">
                <a16:creationId xmlns:a16="http://schemas.microsoft.com/office/drawing/2014/main" id="{8FC675A3-3E34-F492-778F-4D2EC84FF067}"/>
              </a:ext>
            </a:extLst>
          </p:cNvPr>
          <p:cNvSpPr txBox="1"/>
          <p:nvPr/>
        </p:nvSpPr>
        <p:spPr>
          <a:xfrm>
            <a:off x="497082" y="1430296"/>
            <a:ext cx="3852401" cy="369332"/>
          </a:xfrm>
          <a:prstGeom prst="rect">
            <a:avLst/>
          </a:prstGeom>
          <a:noFill/>
        </p:spPr>
        <p:txBody>
          <a:bodyPr wrap="none" rtlCol="0">
            <a:spAutoFit/>
          </a:bodyPr>
          <a:lstStyle/>
          <a:p>
            <a:r>
              <a:rPr lang="en-US" dirty="0"/>
              <a:t>Sections in an Assembly Source file</a:t>
            </a:r>
          </a:p>
        </p:txBody>
      </p:sp>
      <p:sp>
        <p:nvSpPr>
          <p:cNvPr id="46" name="TextBox 45">
            <a:extLst>
              <a:ext uri="{FF2B5EF4-FFF2-40B4-BE49-F238E27FC236}">
                <a16:creationId xmlns:a16="http://schemas.microsoft.com/office/drawing/2014/main" id="{12D9CD4E-3D83-401D-EB71-FF37C9A39D4C}"/>
              </a:ext>
            </a:extLst>
          </p:cNvPr>
          <p:cNvSpPr txBox="1"/>
          <p:nvPr/>
        </p:nvSpPr>
        <p:spPr>
          <a:xfrm>
            <a:off x="622956" y="1792090"/>
            <a:ext cx="3702760" cy="923330"/>
          </a:xfrm>
          <a:prstGeom prst="rect">
            <a:avLst/>
          </a:prstGeom>
          <a:solidFill>
            <a:schemeClr val="accent5">
              <a:lumMod val="20000"/>
              <a:lumOff val="80000"/>
            </a:schemeClr>
          </a:solidFill>
          <a:ln w="25400">
            <a:solidFill>
              <a:srgbClr val="0070C0"/>
            </a:solidFill>
          </a:ln>
        </p:spPr>
        <p:txBody>
          <a:bodyPr wrap="square" rtlCol="0">
            <a:spAutoFit/>
          </a:bodyPr>
          <a:lstStyle/>
          <a:p>
            <a:r>
              <a:rPr lang="en-US" dirty="0">
                <a:solidFill>
                  <a:srgbClr val="0070C0"/>
                </a:solidFill>
              </a:rPr>
              <a:t>File Header</a:t>
            </a:r>
          </a:p>
          <a:p>
            <a:r>
              <a:rPr lang="en-US" dirty="0">
                <a:solidFill>
                  <a:schemeClr val="tx2"/>
                </a:solidFill>
              </a:rPr>
              <a:t>Specify Hardware assembler generate the correct ARM version</a:t>
            </a:r>
          </a:p>
        </p:txBody>
      </p:sp>
      <p:sp>
        <p:nvSpPr>
          <p:cNvPr id="61" name="TextBox 60">
            <a:extLst>
              <a:ext uri="{FF2B5EF4-FFF2-40B4-BE49-F238E27FC236}">
                <a16:creationId xmlns:a16="http://schemas.microsoft.com/office/drawing/2014/main" id="{D7A50826-339B-01C1-D8D9-C0B82444FFDD}"/>
              </a:ext>
            </a:extLst>
          </p:cNvPr>
          <p:cNvSpPr txBox="1"/>
          <p:nvPr/>
        </p:nvSpPr>
        <p:spPr>
          <a:xfrm>
            <a:off x="545489" y="5938065"/>
            <a:ext cx="3755589" cy="861774"/>
          </a:xfrm>
          <a:prstGeom prst="rect">
            <a:avLst/>
          </a:prstGeom>
          <a:solidFill>
            <a:schemeClr val="accent4">
              <a:lumMod val="20000"/>
              <a:lumOff val="80000"/>
              <a:alpha val="88000"/>
            </a:schemeClr>
          </a:solidFill>
          <a:ln w="25400">
            <a:solidFill>
              <a:srgbClr val="0070C0"/>
            </a:solidFill>
          </a:ln>
        </p:spPr>
        <p:txBody>
          <a:bodyPr wrap="square" rtlCol="0">
            <a:spAutoFit/>
          </a:bodyPr>
          <a:lstStyle/>
          <a:p>
            <a:r>
              <a:rPr lang="en-US" sz="1600" dirty="0">
                <a:solidFill>
                  <a:srgbClr val="7030A0"/>
                </a:solidFill>
              </a:rPr>
              <a:t>file footer </a:t>
            </a:r>
          </a:p>
          <a:p>
            <a:r>
              <a:rPr lang="en-US" sz="1600" dirty="0">
                <a:solidFill>
                  <a:srgbClr val="7030A0"/>
                </a:solidFill>
              </a:rPr>
              <a:t>.</a:t>
            </a:r>
            <a:r>
              <a:rPr lang="en-US" sz="1600" b="1" dirty="0">
                <a:solidFill>
                  <a:srgbClr val="7030A0"/>
                </a:solidFill>
                <a:latin typeface="Courier New" panose="02070309020205020404" pitchFamily="49" charset="0"/>
                <a:cs typeface="Courier New" panose="02070309020205020404" pitchFamily="49" charset="0"/>
              </a:rPr>
              <a:t>section </a:t>
            </a:r>
            <a:r>
              <a:rPr lang="en-US" sz="1600" b="1" dirty="0">
                <a:solidFill>
                  <a:srgbClr val="F37440"/>
                </a:solidFill>
                <a:latin typeface="Courier New" panose="02070309020205020404" pitchFamily="49" charset="0"/>
                <a:cs typeface="Courier New" panose="02070309020205020404" pitchFamily="49" charset="0"/>
              </a:rPr>
              <a:t>.</a:t>
            </a:r>
            <a:r>
              <a:rPr lang="en-US" sz="1600" b="1" dirty="0" err="1">
                <a:solidFill>
                  <a:srgbClr val="F37440"/>
                </a:solidFill>
                <a:latin typeface="Courier New" panose="02070309020205020404" pitchFamily="49" charset="0"/>
                <a:cs typeface="Courier New" panose="02070309020205020404" pitchFamily="49" charset="0"/>
              </a:rPr>
              <a:t>note.GNU</a:t>
            </a:r>
            <a:r>
              <a:rPr lang="en-US" sz="1600" b="1" dirty="0">
                <a:solidFill>
                  <a:srgbClr val="F37440"/>
                </a:solidFill>
                <a:latin typeface="Courier New" panose="02070309020205020404" pitchFamily="49" charset="0"/>
                <a:cs typeface="Courier New" panose="02070309020205020404" pitchFamily="49" charset="0"/>
              </a:rPr>
              <a:t>-stack,…</a:t>
            </a:r>
            <a:endParaRPr lang="en-US" dirty="0">
              <a:solidFill>
                <a:srgbClr val="FF0000"/>
              </a:solidFill>
            </a:endParaRPr>
          </a:p>
          <a:p>
            <a:r>
              <a:rPr lang="en-US" b="1" dirty="0">
                <a:solidFill>
                  <a:srgbClr val="FF0000"/>
                </a:solidFill>
                <a:latin typeface="Courier New" panose="02070309020205020404" pitchFamily="49" charset="0"/>
                <a:cs typeface="Courier New" panose="02070309020205020404" pitchFamily="49" charset="0"/>
              </a:rPr>
              <a:t>.</a:t>
            </a:r>
            <a:r>
              <a:rPr lang="en-US" sz="1600" b="1" dirty="0">
                <a:solidFill>
                  <a:srgbClr val="FF0000"/>
                </a:solidFill>
                <a:latin typeface="Courier New" panose="02070309020205020404" pitchFamily="49" charset="0"/>
                <a:cs typeface="Courier New" panose="02070309020205020404" pitchFamily="49" charset="0"/>
              </a:rPr>
              <a:t>end</a:t>
            </a:r>
            <a:r>
              <a:rPr lang="en-US" sz="1600" dirty="0">
                <a:solidFill>
                  <a:schemeClr val="accent3"/>
                </a:solidFill>
              </a:rPr>
              <a:t>	</a:t>
            </a:r>
            <a:endParaRPr lang="en-US" b="1" dirty="0">
              <a:solidFill>
                <a:schemeClr val="accent3"/>
              </a:solidFill>
            </a:endParaRPr>
          </a:p>
        </p:txBody>
      </p:sp>
      <p:grpSp>
        <p:nvGrpSpPr>
          <p:cNvPr id="2" name="Group 1">
            <a:extLst>
              <a:ext uri="{FF2B5EF4-FFF2-40B4-BE49-F238E27FC236}">
                <a16:creationId xmlns:a16="http://schemas.microsoft.com/office/drawing/2014/main" id="{8AD4F0C9-CEC3-0E02-63B2-7A1885B592C6}"/>
              </a:ext>
            </a:extLst>
          </p:cNvPr>
          <p:cNvGrpSpPr/>
          <p:nvPr/>
        </p:nvGrpSpPr>
        <p:grpSpPr>
          <a:xfrm>
            <a:off x="5311254" y="2965609"/>
            <a:ext cx="3499797" cy="3427306"/>
            <a:chOff x="5311254" y="2965609"/>
            <a:chExt cx="3499797" cy="3427306"/>
          </a:xfrm>
        </p:grpSpPr>
        <p:cxnSp>
          <p:nvCxnSpPr>
            <p:cNvPr id="100" name="Straight Arrow Connector 99">
              <a:extLst>
                <a:ext uri="{FF2B5EF4-FFF2-40B4-BE49-F238E27FC236}">
                  <a16:creationId xmlns:a16="http://schemas.microsoft.com/office/drawing/2014/main" id="{676FA6E0-A76E-104A-ACF8-21D66D387E07}"/>
                </a:ext>
              </a:extLst>
            </p:cNvPr>
            <p:cNvCxnSpPr>
              <a:cxnSpLocks/>
              <a:endCxn id="53" idx="1"/>
            </p:cNvCxnSpPr>
            <p:nvPr/>
          </p:nvCxnSpPr>
          <p:spPr bwMode="auto">
            <a:xfrm>
              <a:off x="5949386" y="4675800"/>
              <a:ext cx="2861665" cy="87110"/>
            </a:xfrm>
            <a:prstGeom prst="straightConnector1">
              <a:avLst/>
            </a:prstGeom>
            <a:noFill/>
            <a:ln w="63500" cap="flat" cmpd="sng" algn="ctr">
              <a:solidFill>
                <a:srgbClr val="00B050"/>
              </a:solidFill>
              <a:prstDash val="solid"/>
              <a:round/>
              <a:headEnd type="none" w="med" len="med"/>
              <a:tailEnd type="triangle"/>
            </a:ln>
            <a:effectLst/>
          </p:spPr>
        </p:cxnSp>
        <p:cxnSp>
          <p:nvCxnSpPr>
            <p:cNvPr id="105" name="Straight Arrow Connector 104">
              <a:extLst>
                <a:ext uri="{FF2B5EF4-FFF2-40B4-BE49-F238E27FC236}">
                  <a16:creationId xmlns:a16="http://schemas.microsoft.com/office/drawing/2014/main" id="{0A5EBBF8-BBF6-EC47-9183-43F71F0E6930}"/>
                </a:ext>
              </a:extLst>
            </p:cNvPr>
            <p:cNvCxnSpPr>
              <a:cxnSpLocks/>
            </p:cNvCxnSpPr>
            <p:nvPr/>
          </p:nvCxnSpPr>
          <p:spPr bwMode="auto">
            <a:xfrm>
              <a:off x="6196302" y="5138314"/>
              <a:ext cx="2176227" cy="559753"/>
            </a:xfrm>
            <a:prstGeom prst="straightConnector1">
              <a:avLst/>
            </a:prstGeom>
            <a:noFill/>
            <a:ln w="63500" cap="flat" cmpd="sng" algn="ctr">
              <a:solidFill>
                <a:srgbClr val="0070C0"/>
              </a:solidFill>
              <a:prstDash val="solid"/>
              <a:round/>
              <a:headEnd type="none" w="med" len="med"/>
              <a:tailEnd type="triangle"/>
            </a:ln>
            <a:effectLst/>
          </p:spPr>
        </p:cxnSp>
        <p:sp>
          <p:nvSpPr>
            <p:cNvPr id="81" name="Rectangle 1036">
              <a:extLst>
                <a:ext uri="{FF2B5EF4-FFF2-40B4-BE49-F238E27FC236}">
                  <a16:creationId xmlns:a16="http://schemas.microsoft.com/office/drawing/2014/main" id="{039C6BE2-CDBA-724E-88FE-6F4C1F6BF5C0}"/>
                </a:ext>
              </a:extLst>
            </p:cNvPr>
            <p:cNvSpPr>
              <a:spLocks noChangeArrowheads="1"/>
            </p:cNvSpPr>
            <p:nvPr/>
          </p:nvSpPr>
          <p:spPr bwMode="auto">
            <a:xfrm>
              <a:off x="5311254" y="5027750"/>
              <a:ext cx="2057400" cy="533400"/>
            </a:xfrm>
            <a:prstGeom prst="rect">
              <a:avLst/>
            </a:prstGeom>
            <a:solidFill>
              <a:srgbClr val="99CCFF"/>
            </a:solidFill>
            <a:ln w="28575">
              <a:solidFill>
                <a:schemeClr val="tx1"/>
              </a:solidFill>
              <a:miter lim="800000"/>
              <a:headEnd/>
              <a:tailEnd/>
            </a:ln>
          </p:spPr>
          <p:txBody>
            <a:bodyPr wrap="none" anchor="ctr"/>
            <a:lstStyle/>
            <a:p>
              <a:pPr algn="ctr"/>
              <a:r>
                <a:rPr lang="en-US" dirty="0">
                  <a:solidFill>
                    <a:srgbClr val="000000"/>
                  </a:solidFill>
                  <a:latin typeface="Calibri" pitchFamily="34" charset="0"/>
                </a:rPr>
                <a:t>Text</a:t>
              </a:r>
            </a:p>
          </p:txBody>
        </p:sp>
        <p:sp>
          <p:nvSpPr>
            <p:cNvPr id="82" name="Rectangle 1037">
              <a:extLst>
                <a:ext uri="{FF2B5EF4-FFF2-40B4-BE49-F238E27FC236}">
                  <a16:creationId xmlns:a16="http://schemas.microsoft.com/office/drawing/2014/main" id="{674B1C95-198C-024E-856F-309AB1D21ECB}"/>
                </a:ext>
              </a:extLst>
            </p:cNvPr>
            <p:cNvSpPr>
              <a:spLocks noChangeArrowheads="1"/>
            </p:cNvSpPr>
            <p:nvPr/>
          </p:nvSpPr>
          <p:spPr bwMode="auto">
            <a:xfrm>
              <a:off x="5311254" y="5584162"/>
              <a:ext cx="2057400" cy="609600"/>
            </a:xfrm>
            <a:prstGeom prst="rect">
              <a:avLst/>
            </a:prstGeom>
            <a:solidFill>
              <a:srgbClr val="FF9933"/>
            </a:solidFill>
            <a:ln w="28575">
              <a:solidFill>
                <a:schemeClr val="tx1"/>
              </a:solidFill>
              <a:miter lim="800000"/>
              <a:headEnd/>
              <a:tailEnd/>
            </a:ln>
          </p:spPr>
          <p:txBody>
            <a:bodyPr wrap="none" anchor="ctr"/>
            <a:lstStyle/>
            <a:p>
              <a:pPr algn="ctr"/>
              <a:r>
                <a:rPr lang="en-US" dirty="0">
                  <a:solidFill>
                    <a:srgbClr val="000000"/>
                  </a:solidFill>
                  <a:latin typeface="Calibri" pitchFamily="34" charset="0"/>
                </a:rPr>
                <a:t>Symbol table</a:t>
              </a:r>
            </a:p>
          </p:txBody>
        </p:sp>
        <p:sp>
          <p:nvSpPr>
            <p:cNvPr id="83" name="Rectangle 1040">
              <a:extLst>
                <a:ext uri="{FF2B5EF4-FFF2-40B4-BE49-F238E27FC236}">
                  <a16:creationId xmlns:a16="http://schemas.microsoft.com/office/drawing/2014/main" id="{B740C98A-3CF3-1647-B75C-7158EA8E77AD}"/>
                </a:ext>
              </a:extLst>
            </p:cNvPr>
            <p:cNvSpPr>
              <a:spLocks noChangeArrowheads="1"/>
            </p:cNvSpPr>
            <p:nvPr/>
          </p:nvSpPr>
          <p:spPr bwMode="auto">
            <a:xfrm>
              <a:off x="5329591" y="4474703"/>
              <a:ext cx="2057400" cy="533400"/>
            </a:xfrm>
            <a:prstGeom prst="rect">
              <a:avLst/>
            </a:prstGeom>
            <a:solidFill>
              <a:srgbClr val="99FF99"/>
            </a:solidFill>
            <a:ln w="28575">
              <a:solidFill>
                <a:schemeClr val="tx1"/>
              </a:solidFill>
              <a:miter lim="800000"/>
              <a:headEnd/>
              <a:tailEnd/>
            </a:ln>
          </p:spPr>
          <p:txBody>
            <a:bodyPr wrap="none" anchor="ctr"/>
            <a:lstStyle/>
            <a:p>
              <a:pPr algn="ctr"/>
              <a:r>
                <a:rPr lang="en-US" dirty="0">
                  <a:solidFill>
                    <a:srgbClr val="000000"/>
                  </a:solidFill>
                  <a:latin typeface="Calibri" pitchFamily="34" charset="0"/>
                </a:rPr>
                <a:t>Data</a:t>
              </a:r>
            </a:p>
          </p:txBody>
        </p:sp>
        <p:sp>
          <p:nvSpPr>
            <p:cNvPr id="85" name="Text Box 8">
              <a:extLst>
                <a:ext uri="{FF2B5EF4-FFF2-40B4-BE49-F238E27FC236}">
                  <a16:creationId xmlns:a16="http://schemas.microsoft.com/office/drawing/2014/main" id="{FAEE8230-2F0F-B745-883A-3B33D4D9694D}"/>
                </a:ext>
              </a:extLst>
            </p:cNvPr>
            <p:cNvSpPr txBox="1">
              <a:spLocks noChangeArrowheads="1"/>
            </p:cNvSpPr>
            <p:nvPr/>
          </p:nvSpPr>
          <p:spPr bwMode="auto">
            <a:xfrm>
              <a:off x="5494219" y="2965609"/>
              <a:ext cx="1790190" cy="1200329"/>
            </a:xfrm>
            <a:prstGeom prst="rect">
              <a:avLst/>
            </a:prstGeom>
            <a:solidFill>
              <a:schemeClr val="accent1">
                <a:lumMod val="20000"/>
                <a:lumOff val="80000"/>
              </a:schemeClr>
            </a:solidFill>
            <a:ln w="28575">
              <a:solidFill>
                <a:schemeClr val="accent1"/>
              </a:solidFill>
              <a:miter lim="800000"/>
              <a:headEnd/>
              <a:tailEnd/>
            </a:ln>
          </p:spPr>
          <p:txBody>
            <a:bodyPr wrap="square">
              <a:spAutoFit/>
            </a:bodyPr>
            <a:lstStyle/>
            <a:p>
              <a:pPr algn="ctr"/>
              <a:r>
                <a:rPr lang="en-US" b="1" dirty="0" err="1">
                  <a:solidFill>
                    <a:srgbClr val="000000"/>
                  </a:solidFill>
                  <a:latin typeface="Calibri" pitchFamily="34" charset="0"/>
                </a:rPr>
                <a:t>a.out</a:t>
              </a:r>
              <a:r>
                <a:rPr lang="en-US" b="1" dirty="0">
                  <a:solidFill>
                    <a:srgbClr val="000000"/>
                  </a:solidFill>
                  <a:latin typeface="Calibri" pitchFamily="34" charset="0"/>
                </a:rPr>
                <a:t> executable</a:t>
              </a:r>
            </a:p>
            <a:p>
              <a:r>
                <a:rPr lang="en-US" b="1" dirty="0">
                  <a:solidFill>
                    <a:srgbClr val="000000"/>
                  </a:solidFill>
                  <a:latin typeface="Calibri" pitchFamily="34" charset="0"/>
                </a:rPr>
                <a:t>created by the </a:t>
              </a:r>
              <a:r>
                <a:rPr lang="en-US" b="1" dirty="0">
                  <a:solidFill>
                    <a:srgbClr val="2C895B"/>
                  </a:solidFill>
                  <a:latin typeface="Calibri" pitchFamily="34" charset="0"/>
                </a:rPr>
                <a:t>assembler</a:t>
              </a:r>
              <a:r>
                <a:rPr lang="en-US" b="1" dirty="0">
                  <a:solidFill>
                    <a:srgbClr val="000000"/>
                  </a:solidFill>
                  <a:latin typeface="Calibri" pitchFamily="34" charset="0"/>
                </a:rPr>
                <a:t> &amp; </a:t>
              </a:r>
            </a:p>
            <a:p>
              <a:r>
                <a:rPr lang="en-US" b="1" dirty="0">
                  <a:solidFill>
                    <a:srgbClr val="F37440"/>
                  </a:solidFill>
                  <a:latin typeface="Calibri" pitchFamily="34" charset="0"/>
                </a:rPr>
                <a:t>link editor</a:t>
              </a:r>
            </a:p>
          </p:txBody>
        </p:sp>
        <p:sp>
          <p:nvSpPr>
            <p:cNvPr id="32" name="Left Brace 31">
              <a:extLst>
                <a:ext uri="{FF2B5EF4-FFF2-40B4-BE49-F238E27FC236}">
                  <a16:creationId xmlns:a16="http://schemas.microsoft.com/office/drawing/2014/main" id="{A41B746D-C4E2-FEF0-C2A5-1E8534D0B921}"/>
                </a:ext>
              </a:extLst>
            </p:cNvPr>
            <p:cNvSpPr/>
            <p:nvPr/>
          </p:nvSpPr>
          <p:spPr>
            <a:xfrm>
              <a:off x="8372529" y="4975059"/>
              <a:ext cx="408486" cy="1417856"/>
            </a:xfrm>
            <a:prstGeom prst="lef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4" name="Rectangle 1037">
              <a:extLst>
                <a:ext uri="{FF2B5EF4-FFF2-40B4-BE49-F238E27FC236}">
                  <a16:creationId xmlns:a16="http://schemas.microsoft.com/office/drawing/2014/main" id="{DE52684F-7588-889C-0CA5-50863B0B4285}"/>
                </a:ext>
              </a:extLst>
            </p:cNvPr>
            <p:cNvSpPr>
              <a:spLocks noChangeArrowheads="1"/>
            </p:cNvSpPr>
            <p:nvPr/>
          </p:nvSpPr>
          <p:spPr bwMode="auto">
            <a:xfrm>
              <a:off x="5329591" y="4221220"/>
              <a:ext cx="2057400" cy="253483"/>
            </a:xfrm>
            <a:prstGeom prst="rect">
              <a:avLst/>
            </a:prstGeom>
            <a:solidFill>
              <a:schemeClr val="accent4">
                <a:lumMod val="20000"/>
                <a:lumOff val="80000"/>
              </a:schemeClr>
            </a:solidFill>
            <a:ln w="28575">
              <a:solidFill>
                <a:schemeClr val="tx1"/>
              </a:solidFill>
              <a:miter lim="800000"/>
              <a:headEnd/>
              <a:tailEnd/>
            </a:ln>
          </p:spPr>
          <p:txBody>
            <a:bodyPr wrap="none" anchor="ctr"/>
            <a:lstStyle/>
            <a:p>
              <a:pPr algn="ctr"/>
              <a:r>
                <a:rPr lang="en-US" dirty="0">
                  <a:solidFill>
                    <a:srgbClr val="000000"/>
                  </a:solidFill>
                  <a:latin typeface="Calibri" pitchFamily="34" charset="0"/>
                </a:rPr>
                <a:t>Header - Description </a:t>
              </a:r>
            </a:p>
          </p:txBody>
        </p:sp>
        <p:cxnSp>
          <p:nvCxnSpPr>
            <p:cNvPr id="62" name="Straight Arrow Connector 61">
              <a:extLst>
                <a:ext uri="{FF2B5EF4-FFF2-40B4-BE49-F238E27FC236}">
                  <a16:creationId xmlns:a16="http://schemas.microsoft.com/office/drawing/2014/main" id="{42C70909-4116-FEA8-0F36-280F703BAAE7}"/>
                </a:ext>
              </a:extLst>
            </p:cNvPr>
            <p:cNvCxnSpPr>
              <a:cxnSpLocks/>
              <a:endCxn id="60" idx="1"/>
            </p:cNvCxnSpPr>
            <p:nvPr/>
          </p:nvCxnSpPr>
          <p:spPr bwMode="auto">
            <a:xfrm>
              <a:off x="7427521" y="4347663"/>
              <a:ext cx="1383530" cy="67874"/>
            </a:xfrm>
            <a:prstGeom prst="straightConnector1">
              <a:avLst/>
            </a:prstGeom>
            <a:noFill/>
            <a:ln w="63500" cap="flat" cmpd="sng" algn="ctr">
              <a:solidFill>
                <a:srgbClr val="FFC000"/>
              </a:solidFill>
              <a:prstDash val="solid"/>
              <a:round/>
              <a:headEnd type="none" w="med" len="med"/>
              <a:tailEnd type="triangle"/>
            </a:ln>
            <a:effectLst/>
          </p:spPr>
        </p:cxnSp>
      </p:grpSp>
    </p:spTree>
    <p:extLst>
      <p:ext uri="{BB962C8B-B14F-4D97-AF65-F5344CB8AC3E}">
        <p14:creationId xmlns:p14="http://schemas.microsoft.com/office/powerpoint/2010/main" val="2833700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6" grpId="0" animBg="1"/>
      <p:bldP spid="61"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b="0" dirty="0" err="1">
                <a:solidFill>
                  <a:srgbClr val="FF0000"/>
                </a:solidFill>
                <a:latin typeface="Consolas" panose="020B0609020204030204" pitchFamily="49" charset="0"/>
              </a:rPr>
              <a:t>printf</a:t>
            </a:r>
            <a:r>
              <a:rPr lang="en-US" altLang="en-US" sz="2000" b="0" dirty="0">
                <a:solidFill>
                  <a:srgbClr val="FF0000"/>
                </a:solidFill>
                <a:latin typeface="Consolas" panose="020B0609020204030204" pitchFamily="49" charset="0"/>
              </a:rPr>
              <a:t>("Done.");</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4AC9C9FA-37B6-6D47-A747-A9884B60BA80}"/>
              </a:ext>
            </a:extLst>
          </p:cNvPr>
          <p:cNvSpPr/>
          <p:nvPr/>
        </p:nvSpPr>
        <p:spPr>
          <a:xfrm>
            <a:off x="8686799" y="1837015"/>
            <a:ext cx="513918" cy="2893684"/>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9ECF4CEB-4B70-8540-A7EC-63F0BB01D7CF}"/>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6" name="TextBox 5">
            <a:extLst>
              <a:ext uri="{FF2B5EF4-FFF2-40B4-BE49-F238E27FC236}">
                <a16:creationId xmlns:a16="http://schemas.microsoft.com/office/drawing/2014/main" id="{8C02FE70-8DBE-CF07-F6E6-2846B3C2B9DC}"/>
              </a:ext>
            </a:extLst>
          </p:cNvPr>
          <p:cNvSpPr txBox="1"/>
          <p:nvPr/>
        </p:nvSpPr>
        <p:spPr>
          <a:xfrm>
            <a:off x="9383207" y="4529785"/>
            <a:ext cx="2438399" cy="1200329"/>
          </a:xfrm>
          <a:prstGeom prst="rect">
            <a:avLst/>
          </a:prstGeom>
          <a:solidFill>
            <a:schemeClr val="tx1">
              <a:lumMod val="20000"/>
              <a:lumOff val="80000"/>
            </a:schemeClr>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3" name="TextBox 2">
            <a:extLst>
              <a:ext uri="{FF2B5EF4-FFF2-40B4-BE49-F238E27FC236}">
                <a16:creationId xmlns:a16="http://schemas.microsoft.com/office/drawing/2014/main" id="{352E0685-4CD7-C9DD-EDAF-E8172A65253A}"/>
              </a:ext>
            </a:extLst>
          </p:cNvPr>
          <p:cNvSpPr txBox="1"/>
          <p:nvPr/>
        </p:nvSpPr>
        <p:spPr>
          <a:xfrm>
            <a:off x="9383207" y="3329456"/>
            <a:ext cx="2438399" cy="1477328"/>
          </a:xfrm>
          <a:prstGeom prst="rect">
            <a:avLst/>
          </a:prstGeom>
          <a:solidFill>
            <a:srgbClr val="FFC000"/>
          </a:solidFill>
          <a:ln>
            <a:solidFill>
              <a:schemeClr val="tx1"/>
            </a:solidFill>
          </a:ln>
        </p:spPr>
        <p:txBody>
          <a:bodyPr wrap="square" rtlCol="0">
            <a:spAutoFit/>
          </a:bodyPr>
          <a:lstStyle/>
          <a:p>
            <a:pPr algn="l"/>
            <a:r>
              <a:rPr lang="en-US" b="1" u="sng" dirty="0" err="1">
                <a:solidFill>
                  <a:schemeClr val="accent6"/>
                </a:solidFill>
                <a:latin typeface="Courier New" panose="02070309020205020404" pitchFamily="49" charset="0"/>
                <a:cs typeface="Courier New" panose="02070309020205020404" pitchFamily="49" charset="0"/>
              </a:rPr>
              <a:t>printf</a:t>
            </a:r>
            <a:endParaRPr lang="en-US" b="1" u="sng" dirty="0">
              <a:solidFill>
                <a:schemeClr val="accent6"/>
              </a:solidFill>
              <a:latin typeface="Courier New" panose="02070309020205020404" pitchFamily="49" charset="0"/>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r>
              <a:rPr lang="en-US" b="0" dirty="0">
                <a:solidFill>
                  <a:schemeClr val="accent6"/>
                </a:solidFill>
                <a:latin typeface="+mn-lt"/>
                <a:cs typeface="Courier New" panose="02070309020205020404" pitchFamily="49" charset="0"/>
              </a:rPr>
              <a:t> </a:t>
            </a:r>
          </a:p>
          <a:p>
            <a:pPr algn="l"/>
            <a:endParaRPr lang="en-US" dirty="0">
              <a:solidFill>
                <a:schemeClr val="accent6"/>
              </a:solidFill>
              <a:cs typeface="Courier New" panose="02070309020205020404" pitchFamily="49" charset="0"/>
            </a:endParaRPr>
          </a:p>
        </p:txBody>
      </p:sp>
    </p:spTree>
    <p:extLst>
      <p:ext uri="{BB962C8B-B14F-4D97-AF65-F5344CB8AC3E}">
        <p14:creationId xmlns:p14="http://schemas.microsoft.com/office/powerpoint/2010/main" val="368318048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b="0" dirty="0" err="1">
                <a:solidFill>
                  <a:srgbClr val="FF0000"/>
                </a:solidFill>
                <a:latin typeface="Consolas" panose="020B0609020204030204" pitchFamily="49" charset="0"/>
              </a:rPr>
              <a:t>printf</a:t>
            </a:r>
            <a:r>
              <a:rPr lang="en-US" altLang="en-US" sz="2000" b="0" dirty="0">
                <a:solidFill>
                  <a:srgbClr val="FF0000"/>
                </a:solidFill>
                <a:latin typeface="Consolas" panose="020B0609020204030204" pitchFamily="49" charset="0"/>
              </a:rPr>
              <a:t>("Done.");</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4AC9C9FA-37B6-6D47-A747-A9884B60BA80}"/>
              </a:ext>
            </a:extLst>
          </p:cNvPr>
          <p:cNvSpPr/>
          <p:nvPr/>
        </p:nvSpPr>
        <p:spPr>
          <a:xfrm>
            <a:off x="8686799" y="1837015"/>
            <a:ext cx="513918" cy="2893684"/>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9ECF4CEB-4B70-8540-A7EC-63F0BB01D7CF}"/>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6" name="TextBox 5">
            <a:extLst>
              <a:ext uri="{FF2B5EF4-FFF2-40B4-BE49-F238E27FC236}">
                <a16:creationId xmlns:a16="http://schemas.microsoft.com/office/drawing/2014/main" id="{8C02FE70-8DBE-CF07-F6E6-2846B3C2B9DC}"/>
              </a:ext>
            </a:extLst>
          </p:cNvPr>
          <p:cNvSpPr txBox="1"/>
          <p:nvPr/>
        </p:nvSpPr>
        <p:spPr>
          <a:xfrm>
            <a:off x="9383207" y="4529785"/>
            <a:ext cx="2438399" cy="1200329"/>
          </a:xfrm>
          <a:prstGeom prst="rect">
            <a:avLst/>
          </a:prstGeom>
          <a:solidFill>
            <a:schemeClr val="tx1">
              <a:lumMod val="20000"/>
              <a:lumOff val="80000"/>
            </a:schemeClr>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3" name="TextBox 2">
            <a:extLst>
              <a:ext uri="{FF2B5EF4-FFF2-40B4-BE49-F238E27FC236}">
                <a16:creationId xmlns:a16="http://schemas.microsoft.com/office/drawing/2014/main" id="{352E0685-4CD7-C9DD-EDAF-E8172A65253A}"/>
              </a:ext>
            </a:extLst>
          </p:cNvPr>
          <p:cNvSpPr txBox="1"/>
          <p:nvPr/>
        </p:nvSpPr>
        <p:spPr>
          <a:xfrm>
            <a:off x="9383207" y="3329456"/>
            <a:ext cx="2438399" cy="1477328"/>
          </a:xfrm>
          <a:prstGeom prst="rect">
            <a:avLst/>
          </a:prstGeom>
          <a:solidFill>
            <a:srgbClr val="FFC000"/>
          </a:solidFill>
          <a:ln>
            <a:solidFill>
              <a:schemeClr val="tx1"/>
            </a:solidFill>
          </a:ln>
        </p:spPr>
        <p:txBody>
          <a:bodyPr wrap="square" rtlCol="0">
            <a:spAutoFit/>
          </a:bodyPr>
          <a:lstStyle/>
          <a:p>
            <a:pPr algn="l"/>
            <a:r>
              <a:rPr lang="en-US" b="1" u="sng" dirty="0" err="1">
                <a:solidFill>
                  <a:schemeClr val="accent6"/>
                </a:solidFill>
                <a:latin typeface="Courier New" panose="02070309020205020404" pitchFamily="49" charset="0"/>
                <a:cs typeface="Courier New" panose="02070309020205020404" pitchFamily="49" charset="0"/>
              </a:rPr>
              <a:t>printf</a:t>
            </a:r>
            <a:endParaRPr lang="en-US" b="1" u="sng" dirty="0">
              <a:solidFill>
                <a:schemeClr val="accent6"/>
              </a:solidFill>
              <a:latin typeface="Courier New" panose="02070309020205020404" pitchFamily="49" charset="0"/>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r>
              <a:rPr lang="en-US" b="0" dirty="0">
                <a:solidFill>
                  <a:schemeClr val="accent6"/>
                </a:solidFill>
                <a:latin typeface="+mn-lt"/>
                <a:cs typeface="Courier New" panose="02070309020205020404" pitchFamily="49" charset="0"/>
              </a:rPr>
              <a:t> </a:t>
            </a:r>
          </a:p>
          <a:p>
            <a:pPr algn="l"/>
            <a:endParaRPr lang="en-US" dirty="0">
              <a:solidFill>
                <a:schemeClr val="accent6"/>
              </a:solidFill>
              <a:cs typeface="Courier New" panose="02070309020205020404" pitchFamily="49" charset="0"/>
            </a:endParaRPr>
          </a:p>
        </p:txBody>
      </p:sp>
      <p:sp>
        <p:nvSpPr>
          <p:cNvPr id="8" name="Down Arrow 7">
            <a:extLst>
              <a:ext uri="{FF2B5EF4-FFF2-40B4-BE49-F238E27FC236}">
                <a16:creationId xmlns:a16="http://schemas.microsoft.com/office/drawing/2014/main" id="{14DF05DC-2A28-F646-BD56-FFD580CB3661}"/>
              </a:ext>
            </a:extLst>
          </p:cNvPr>
          <p:cNvSpPr/>
          <p:nvPr/>
        </p:nvSpPr>
        <p:spPr>
          <a:xfrm flipV="1">
            <a:off x="10439400" y="4530640"/>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455085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dirty="0">
                <a:latin typeface="Consolas" panose="020B0609020204030204" pitchFamily="49" charset="0"/>
              </a:rPr>
              <a:t>    </a:t>
            </a:r>
            <a:r>
              <a:rPr lang="en-US" altLang="en-US" sz="2000" dirty="0" err="1">
                <a:latin typeface="Consolas" panose="020B0609020204030204" pitchFamily="49" charset="0"/>
              </a:rPr>
              <a:t>printf</a:t>
            </a:r>
            <a:r>
              <a:rPr lang="en-US" altLang="en-US" sz="2000" dirty="0">
                <a:latin typeface="Consolas" panose="020B0609020204030204" pitchFamily="49" charset="0"/>
              </a:rPr>
              <a:t>(</a:t>
            </a:r>
            <a:r>
              <a:rPr lang="en-US" altLang="en-US" sz="2000" dirty="0">
                <a:solidFill>
                  <a:srgbClr val="0432FF"/>
                </a:solidFill>
                <a:latin typeface="Consolas" panose="020B0609020204030204" pitchFamily="49" charset="0"/>
              </a:rPr>
              <a:t>"Done."</a:t>
            </a:r>
            <a:r>
              <a:rPr lang="en-US" altLang="en-US" sz="2000" dirty="0">
                <a:latin typeface="Consolas" panose="020B0609020204030204" pitchFamily="49" charset="0"/>
              </a:rPr>
              <a:t>);    </a:t>
            </a:r>
          </a:p>
          <a:p>
            <a:pPr lvl="1">
              <a:lnSpc>
                <a:spcPct val="70000"/>
              </a:lnSpc>
              <a:buFontTx/>
              <a:buNone/>
            </a:pPr>
            <a:r>
              <a:rPr lang="en-US" altLang="en-US" sz="2000" dirty="0">
                <a:solidFill>
                  <a:srgbClr val="FF0000"/>
                </a:solidFill>
                <a:latin typeface="Consolas" panose="020B0609020204030204" pitchFamily="49" charset="0"/>
              </a:rPr>
              <a:t>    return 0;</a:t>
            </a:r>
            <a:endParaRPr lang="en-US" altLang="en-US" sz="2000" b="0" dirty="0">
              <a:solidFill>
                <a:srgbClr val="FF0000"/>
              </a:solidFill>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2" name="Left Brace 11">
            <a:extLst>
              <a:ext uri="{FF2B5EF4-FFF2-40B4-BE49-F238E27FC236}">
                <a16:creationId xmlns:a16="http://schemas.microsoft.com/office/drawing/2014/main" id="{E4C8623A-891C-E14F-93B1-0CC2FEA2D67A}"/>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05493BE9-E6F8-6749-A362-2898E503ED3D}"/>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4C639BE8-09C4-1F3B-7E25-E3D6FC396192}"/>
              </a:ext>
            </a:extLst>
          </p:cNvPr>
          <p:cNvSpPr txBox="1"/>
          <p:nvPr/>
        </p:nvSpPr>
        <p:spPr>
          <a:xfrm>
            <a:off x="9383207" y="4514671"/>
            <a:ext cx="2438399" cy="120032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6" name="TextBox 5">
            <a:extLst>
              <a:ext uri="{FF2B5EF4-FFF2-40B4-BE49-F238E27FC236}">
                <a16:creationId xmlns:a16="http://schemas.microsoft.com/office/drawing/2014/main" id="{EE6E701A-B270-7B84-1812-72810B74B31D}"/>
              </a:ext>
            </a:extLst>
          </p:cNvPr>
          <p:cNvSpPr txBox="1"/>
          <p:nvPr/>
        </p:nvSpPr>
        <p:spPr>
          <a:xfrm>
            <a:off x="9383207" y="3314342"/>
            <a:ext cx="2438399" cy="1477328"/>
          </a:xfrm>
          <a:prstGeom prst="rect">
            <a:avLst/>
          </a:prstGeom>
          <a:solidFill>
            <a:schemeClr val="bg2"/>
          </a:solidFill>
          <a:ln>
            <a:solidFill>
              <a:schemeClr val="tx1"/>
            </a:solidFill>
          </a:ln>
        </p:spPr>
        <p:txBody>
          <a:bodyPr wrap="square" rtlCol="0">
            <a:spAutoFit/>
          </a:bodyPr>
          <a:lstStyle/>
          <a:p>
            <a:pPr algn="l"/>
            <a:r>
              <a:rPr lang="en-US" b="1" u="sng" dirty="0" err="1">
                <a:solidFill>
                  <a:schemeClr val="bg1"/>
                </a:solidFill>
                <a:latin typeface="Courier New" panose="02070309020205020404" pitchFamily="49" charset="0"/>
                <a:cs typeface="Courier New" panose="02070309020205020404" pitchFamily="49" charset="0"/>
              </a:rPr>
              <a:t>printf</a:t>
            </a:r>
            <a:endParaRPr lang="en-US" b="1" u="sng" dirty="0">
              <a:solidFill>
                <a:schemeClr val="bg1"/>
              </a:solidFill>
              <a:latin typeface="Courier New" panose="02070309020205020404" pitchFamily="49" charset="0"/>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r>
              <a:rPr lang="en-US" b="0" dirty="0">
                <a:solidFill>
                  <a:schemeClr val="accent6"/>
                </a:solidFill>
                <a:latin typeface="+mn-lt"/>
                <a:cs typeface="Courier New" panose="02070309020205020404" pitchFamily="49" charset="0"/>
              </a:rPr>
              <a:t> </a:t>
            </a:r>
          </a:p>
          <a:p>
            <a:pPr algn="l"/>
            <a:endParaRPr lang="en-US" dirty="0">
              <a:solidFill>
                <a:schemeClr val="accent6"/>
              </a:solidFill>
              <a:cs typeface="Courier New" panose="02070309020205020404" pitchFamily="49" charset="0"/>
            </a:endParaRPr>
          </a:p>
        </p:txBody>
      </p:sp>
    </p:spTree>
    <p:extLst>
      <p:ext uri="{BB962C8B-B14F-4D97-AF65-F5344CB8AC3E}">
        <p14:creationId xmlns:p14="http://schemas.microsoft.com/office/powerpoint/2010/main" val="2844579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dirty="0">
                <a:latin typeface="Consolas" panose="020B0609020204030204" pitchFamily="49" charset="0"/>
              </a:rPr>
              <a:t>    </a:t>
            </a:r>
            <a:r>
              <a:rPr lang="en-US" altLang="en-US" sz="2000" dirty="0" err="1">
                <a:latin typeface="Consolas" panose="020B0609020204030204" pitchFamily="49" charset="0"/>
              </a:rPr>
              <a:t>printf</a:t>
            </a:r>
            <a:r>
              <a:rPr lang="en-US" altLang="en-US" sz="2000" dirty="0">
                <a:latin typeface="Consolas" panose="020B0609020204030204" pitchFamily="49" charset="0"/>
              </a:rPr>
              <a:t>(</a:t>
            </a:r>
            <a:r>
              <a:rPr lang="en-US" altLang="en-US" sz="2000" dirty="0">
                <a:solidFill>
                  <a:srgbClr val="0432FF"/>
                </a:solidFill>
                <a:latin typeface="Consolas" panose="020B0609020204030204" pitchFamily="49" charset="0"/>
              </a:rPr>
              <a:t>"Done."</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solidFill>
                  <a:srgbClr val="FF0000"/>
                </a:solidFill>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3" name="Left Brace 12">
            <a:extLst>
              <a:ext uri="{FF2B5EF4-FFF2-40B4-BE49-F238E27FC236}">
                <a16:creationId xmlns:a16="http://schemas.microsoft.com/office/drawing/2014/main" id="{01C0C421-970C-5142-B793-614FF1F3972B}"/>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B149D395-31BB-ED42-A4C8-26A54963CA32}"/>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FCD89259-9059-3673-AE67-B3DB5A092E60}"/>
              </a:ext>
            </a:extLst>
          </p:cNvPr>
          <p:cNvSpPr txBox="1"/>
          <p:nvPr/>
        </p:nvSpPr>
        <p:spPr>
          <a:xfrm>
            <a:off x="9383207" y="4514671"/>
            <a:ext cx="2438399" cy="120032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6" name="TextBox 5">
            <a:extLst>
              <a:ext uri="{FF2B5EF4-FFF2-40B4-BE49-F238E27FC236}">
                <a16:creationId xmlns:a16="http://schemas.microsoft.com/office/drawing/2014/main" id="{2FE2BD9B-5C2C-1C7B-5644-F36FE74F22EF}"/>
              </a:ext>
            </a:extLst>
          </p:cNvPr>
          <p:cNvSpPr txBox="1"/>
          <p:nvPr/>
        </p:nvSpPr>
        <p:spPr>
          <a:xfrm>
            <a:off x="9383207" y="3314342"/>
            <a:ext cx="2438399" cy="1477328"/>
          </a:xfrm>
          <a:prstGeom prst="rect">
            <a:avLst/>
          </a:prstGeom>
          <a:solidFill>
            <a:schemeClr val="bg2"/>
          </a:solidFill>
          <a:ln>
            <a:solidFill>
              <a:schemeClr val="tx1"/>
            </a:solidFill>
          </a:ln>
        </p:spPr>
        <p:txBody>
          <a:bodyPr wrap="square" rtlCol="0">
            <a:spAutoFit/>
          </a:bodyPr>
          <a:lstStyle/>
          <a:p>
            <a:pPr algn="l"/>
            <a:r>
              <a:rPr lang="en-US" b="1" u="sng" dirty="0" err="1">
                <a:solidFill>
                  <a:schemeClr val="bg1"/>
                </a:solidFill>
                <a:latin typeface="Courier New" panose="02070309020205020404" pitchFamily="49" charset="0"/>
                <a:cs typeface="Courier New" panose="02070309020205020404" pitchFamily="49" charset="0"/>
              </a:rPr>
              <a:t>printf</a:t>
            </a:r>
            <a:endParaRPr lang="en-US" b="1" u="sng" dirty="0">
              <a:solidFill>
                <a:schemeClr val="bg1"/>
              </a:solidFill>
              <a:latin typeface="Courier New" panose="02070309020205020404" pitchFamily="49" charset="0"/>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r>
              <a:rPr lang="en-US" b="0" dirty="0">
                <a:solidFill>
                  <a:schemeClr val="accent6"/>
                </a:solidFill>
                <a:latin typeface="+mn-lt"/>
                <a:cs typeface="Courier New" panose="02070309020205020404" pitchFamily="49" charset="0"/>
              </a:rPr>
              <a:t> </a:t>
            </a:r>
          </a:p>
          <a:p>
            <a:pPr algn="l"/>
            <a:endParaRPr lang="en-US" dirty="0">
              <a:solidFill>
                <a:schemeClr val="accent6"/>
              </a:solidFill>
              <a:cs typeface="Courier New" panose="02070309020205020404" pitchFamily="49" charset="0"/>
            </a:endParaRPr>
          </a:p>
        </p:txBody>
      </p:sp>
      <p:sp>
        <p:nvSpPr>
          <p:cNvPr id="12" name="Down Arrow 11">
            <a:extLst>
              <a:ext uri="{FF2B5EF4-FFF2-40B4-BE49-F238E27FC236}">
                <a16:creationId xmlns:a16="http://schemas.microsoft.com/office/drawing/2014/main" id="{A6469A80-A20A-3948-A6E2-4AE7AAE391F2}"/>
              </a:ext>
            </a:extLst>
          </p:cNvPr>
          <p:cNvSpPr/>
          <p:nvPr/>
        </p:nvSpPr>
        <p:spPr>
          <a:xfrm flipV="1">
            <a:off x="10373806" y="3207957"/>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957273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dirty="0">
                <a:latin typeface="Consolas" panose="020B0609020204030204" pitchFamily="49" charset="0"/>
              </a:rPr>
              <a:t>    </a:t>
            </a:r>
            <a:r>
              <a:rPr lang="en-US" altLang="en-US" sz="2000" dirty="0" err="1">
                <a:latin typeface="Consolas" panose="020B0609020204030204" pitchFamily="49" charset="0"/>
              </a:rPr>
              <a:t>printf</a:t>
            </a:r>
            <a:r>
              <a:rPr lang="en-US" altLang="en-US" sz="2000" dirty="0">
                <a:latin typeface="Consolas" panose="020B0609020204030204" pitchFamily="49" charset="0"/>
              </a:rPr>
              <a:t>(</a:t>
            </a:r>
            <a:r>
              <a:rPr lang="en-US" altLang="en-US" sz="2000" dirty="0">
                <a:solidFill>
                  <a:srgbClr val="0432FF"/>
                </a:solidFill>
                <a:latin typeface="Consolas" panose="020B0609020204030204" pitchFamily="49" charset="0"/>
              </a:rPr>
              <a:t>"Done."</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solidFill>
                  <a:srgbClr val="FF0000"/>
                </a:solidFill>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 name="TextBox 2">
            <a:extLst>
              <a:ext uri="{FF2B5EF4-FFF2-40B4-BE49-F238E27FC236}">
                <a16:creationId xmlns:a16="http://schemas.microsoft.com/office/drawing/2014/main" id="{75FBA3E9-E1C1-C60E-1BB1-0F4B51BC8054}"/>
              </a:ext>
            </a:extLst>
          </p:cNvPr>
          <p:cNvSpPr txBox="1"/>
          <p:nvPr/>
        </p:nvSpPr>
        <p:spPr>
          <a:xfrm>
            <a:off x="9383208" y="1837014"/>
            <a:ext cx="2438399" cy="1477328"/>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main</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a:              </a:t>
            </a:r>
            <a:r>
              <a:rPr lang="en-US" b="0" dirty="0" err="1">
                <a:solidFill>
                  <a:schemeClr val="bg1"/>
                </a:solidFill>
                <a:latin typeface="+mn-lt"/>
                <a:cs typeface="Courier New" panose="02070309020205020404" pitchFamily="49" charset="0"/>
              </a:rPr>
              <a:t>argc</a:t>
            </a:r>
            <a:r>
              <a:rPr lang="en-US" b="0" dirty="0">
                <a:solidFill>
                  <a:schemeClr val="bg1"/>
                </a:solidFill>
                <a:latin typeface="+mn-lt"/>
                <a:cs typeface="Courier New" panose="02070309020205020404" pitchFamily="49" charset="0"/>
              </a:rPr>
              <a:t>:</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b:              </a:t>
            </a:r>
            <a:r>
              <a:rPr lang="en-US" b="0" dirty="0" err="1">
                <a:solidFill>
                  <a:schemeClr val="bg1"/>
                </a:solidFill>
                <a:latin typeface="+mn-lt"/>
                <a:cs typeface="Courier New" panose="02070309020205020404" pitchFamily="49" charset="0"/>
              </a:rPr>
              <a:t>argv</a:t>
            </a:r>
            <a:r>
              <a:rPr lang="en-US" b="0" dirty="0">
                <a:solidFill>
                  <a:schemeClr val="bg1"/>
                </a:solidFill>
                <a:latin typeface="+mn-lt"/>
                <a:cs typeface="Courier New" panose="02070309020205020404" pitchFamily="49" charset="0"/>
              </a:rPr>
              <a:t>:</a:t>
            </a:r>
          </a:p>
        </p:txBody>
      </p:sp>
      <p:sp>
        <p:nvSpPr>
          <p:cNvPr id="6" name="TextBox 5">
            <a:extLst>
              <a:ext uri="{FF2B5EF4-FFF2-40B4-BE49-F238E27FC236}">
                <a16:creationId xmlns:a16="http://schemas.microsoft.com/office/drawing/2014/main" id="{2759F5B3-F4EF-FE54-E7E7-A6148C06FCC7}"/>
              </a:ext>
            </a:extLst>
          </p:cNvPr>
          <p:cNvSpPr txBox="1"/>
          <p:nvPr/>
        </p:nvSpPr>
        <p:spPr>
          <a:xfrm>
            <a:off x="9383207" y="4514671"/>
            <a:ext cx="2438399" cy="120032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8" name="TextBox 7">
            <a:extLst>
              <a:ext uri="{FF2B5EF4-FFF2-40B4-BE49-F238E27FC236}">
                <a16:creationId xmlns:a16="http://schemas.microsoft.com/office/drawing/2014/main" id="{8086A515-C06B-41DE-8FAF-10045F04AF57}"/>
              </a:ext>
            </a:extLst>
          </p:cNvPr>
          <p:cNvSpPr txBox="1"/>
          <p:nvPr/>
        </p:nvSpPr>
        <p:spPr>
          <a:xfrm>
            <a:off x="9383207" y="3314342"/>
            <a:ext cx="2438399" cy="1477328"/>
          </a:xfrm>
          <a:prstGeom prst="rect">
            <a:avLst/>
          </a:prstGeom>
          <a:solidFill>
            <a:schemeClr val="bg2"/>
          </a:solidFill>
          <a:ln>
            <a:solidFill>
              <a:schemeClr val="tx1"/>
            </a:solidFill>
          </a:ln>
        </p:spPr>
        <p:txBody>
          <a:bodyPr wrap="square" rtlCol="0">
            <a:spAutoFit/>
          </a:bodyPr>
          <a:lstStyle/>
          <a:p>
            <a:pPr algn="l"/>
            <a:r>
              <a:rPr lang="en-US" b="1" u="sng" dirty="0" err="1">
                <a:solidFill>
                  <a:schemeClr val="bg1"/>
                </a:solidFill>
                <a:latin typeface="Courier New" panose="02070309020205020404" pitchFamily="49" charset="0"/>
                <a:cs typeface="Courier New" panose="02070309020205020404" pitchFamily="49" charset="0"/>
              </a:rPr>
              <a:t>printf</a:t>
            </a:r>
            <a:endParaRPr lang="en-US" b="1" u="sng" dirty="0">
              <a:solidFill>
                <a:schemeClr val="bg1"/>
              </a:solidFill>
              <a:latin typeface="Courier New" panose="02070309020205020404" pitchFamily="49" charset="0"/>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r>
              <a:rPr lang="en-US" b="0" dirty="0">
                <a:solidFill>
                  <a:schemeClr val="accent6"/>
                </a:solidFill>
                <a:latin typeface="+mn-lt"/>
                <a:cs typeface="Courier New" panose="02070309020205020404" pitchFamily="49" charset="0"/>
              </a:rPr>
              <a:t> </a:t>
            </a:r>
          </a:p>
          <a:p>
            <a:pPr algn="l"/>
            <a:endParaRPr lang="en-US" dirty="0">
              <a:solidFill>
                <a:schemeClr val="accent6"/>
              </a:solidFill>
              <a:cs typeface="Courier New" panose="02070309020205020404" pitchFamily="49" charset="0"/>
            </a:endParaRPr>
          </a:p>
        </p:txBody>
      </p:sp>
    </p:spTree>
    <p:extLst>
      <p:ext uri="{BB962C8B-B14F-4D97-AF65-F5344CB8AC3E}">
        <p14:creationId xmlns:p14="http://schemas.microsoft.com/office/powerpoint/2010/main" val="188022202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 - Recursion</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solidFill>
                <a:srgbClr val="FF0000"/>
              </a:solidFill>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a:t>
            </a:r>
            <a:r>
              <a:rPr lang="en-US" altLang="en-US" sz="2000" b="0" dirty="0">
                <a:solidFill>
                  <a:srgbClr val="FF0000"/>
                </a:solidFill>
                <a:latin typeface="Consolas" panose="020B0609020204030204" pitchFamily="49" charset="0"/>
              </a:rPr>
              <a:t> </a:t>
            </a:r>
            <a:r>
              <a:rPr lang="en-US" altLang="en-US" sz="2000" b="1" dirty="0">
                <a:solidFill>
                  <a:srgbClr val="FF0000"/>
                </a:solidFill>
                <a:latin typeface="Consolas" panose="020B0609020204030204" pitchFamily="49" charset="0"/>
              </a:rPr>
              <a:t>main</a:t>
            </a:r>
            <a:r>
              <a:rPr lang="en-US" altLang="en-US" sz="2000" b="0" dirty="0">
                <a:solidFill>
                  <a:srgbClr val="FF0000"/>
                </a:solidFill>
                <a:latin typeface="Consolas" panose="020B0609020204030204" pitchFamily="49" charset="0"/>
              </a:rPr>
              <a:t>(int</a:t>
            </a:r>
            <a:r>
              <a:rPr lang="en-US" altLang="en-US" sz="2000" dirty="0">
                <a:solidFill>
                  <a:srgbClr val="FF0000"/>
                </a:solidFill>
                <a:latin typeface="Consolas" panose="020B0609020204030204" pitchFamily="49" charset="0"/>
              </a:rPr>
              <a:t> </a:t>
            </a:r>
            <a:r>
              <a:rPr lang="en-US" altLang="en-US" sz="2000" dirty="0" err="1">
                <a:solidFill>
                  <a:srgbClr val="FF0000"/>
                </a:solidFill>
                <a:latin typeface="Consolas" panose="020B0609020204030204" pitchFamily="49" charset="0"/>
              </a:rPr>
              <a:t>argc</a:t>
            </a:r>
            <a:r>
              <a:rPr lang="en-US" altLang="en-US" sz="2000" dirty="0">
                <a:solidFill>
                  <a:srgbClr val="FF0000"/>
                </a:solidFill>
                <a:latin typeface="Consolas" panose="020B0609020204030204" pitchFamily="49" charset="0"/>
              </a:rPr>
              <a:t>, char *</a:t>
            </a:r>
            <a:r>
              <a:rPr lang="en-US" altLang="en-US" sz="2000" dirty="0" err="1">
                <a:solidFill>
                  <a:srgbClr val="FF0000"/>
                </a:solidFill>
                <a:latin typeface="Consolas" panose="020B0609020204030204" pitchFamily="49" charset="0"/>
              </a:rPr>
              <a:t>argv</a:t>
            </a:r>
            <a:r>
              <a:rPr lang="en-US" altLang="en-US" sz="2000" dirty="0">
                <a:solidFill>
                  <a:srgbClr val="FF0000"/>
                </a:solidFill>
                <a:latin typeface="Consolas" panose="020B0609020204030204" pitchFamily="49" charset="0"/>
              </a:rPr>
              <a:t>[]</a:t>
            </a:r>
            <a:r>
              <a:rPr lang="en-US" altLang="en-US" sz="2000" b="0" dirty="0">
                <a:solidFill>
                  <a:srgbClr val="FF0000"/>
                </a:solidFill>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1200330"/>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218380993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b="0" dirty="0" err="1">
                <a:solidFill>
                  <a:srgbClr val="FF0000"/>
                </a:solidFill>
                <a:latin typeface="Consolas" panose="020B0609020204030204" pitchFamily="49" charset="0"/>
              </a:rPr>
              <a:t>printf</a:t>
            </a:r>
            <a:r>
              <a:rPr lang="en-US" altLang="en-US" sz="2000" b="0" dirty="0">
                <a:solidFill>
                  <a:srgbClr val="FF0000"/>
                </a:solidFill>
                <a:latin typeface="Consolas" panose="020B0609020204030204" pitchFamily="49" charset="0"/>
              </a:rPr>
              <a:t>("%d", </a:t>
            </a:r>
            <a:r>
              <a:rPr lang="en-US" altLang="en-US" sz="2000" dirty="0">
                <a:solidFill>
                  <a:srgbClr val="FF0000"/>
                </a:solidFill>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1200330"/>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2" name="Down Arrow 11">
            <a:extLst>
              <a:ext uri="{FF2B5EF4-FFF2-40B4-BE49-F238E27FC236}">
                <a16:creationId xmlns:a16="http://schemas.microsoft.com/office/drawing/2014/main" id="{ED18BFDD-B429-454F-A415-9B4862B90A16}"/>
              </a:ext>
            </a:extLst>
          </p:cNvPr>
          <p:cNvSpPr/>
          <p:nvPr/>
        </p:nvSpPr>
        <p:spPr>
          <a:xfrm>
            <a:off x="10373807" y="31242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074282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006503"/>
          </a:xfrm>
          <a:prstGeom prst="leftBrace">
            <a:avLst>
              <a:gd name="adj1" fmla="val 8333"/>
              <a:gd name="adj2" fmla="val 3531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7634930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006503"/>
          </a:xfrm>
          <a:prstGeom prst="leftBrace">
            <a:avLst>
              <a:gd name="adj1" fmla="val 8333"/>
              <a:gd name="adj2" fmla="val 3531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14" name="Down Arrow 13">
            <a:extLst>
              <a:ext uri="{FF2B5EF4-FFF2-40B4-BE49-F238E27FC236}">
                <a16:creationId xmlns:a16="http://schemas.microsoft.com/office/drawing/2014/main" id="{701E06DB-D9D1-4F41-BD65-58DF0FB63A17}"/>
              </a:ext>
            </a:extLst>
          </p:cNvPr>
          <p:cNvSpPr/>
          <p:nvPr/>
        </p:nvSpPr>
        <p:spPr>
          <a:xfrm>
            <a:off x="10373807" y="39624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333387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811187"/>
          </a:xfrm>
          <a:prstGeom prst="leftBrace">
            <a:avLst>
              <a:gd name="adj1" fmla="val 8333"/>
              <a:gd name="adj2" fmla="val 2488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Tree>
    <p:extLst>
      <p:ext uri="{BB962C8B-B14F-4D97-AF65-F5344CB8AC3E}">
        <p14:creationId xmlns:p14="http://schemas.microsoft.com/office/powerpoint/2010/main" val="2022398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4571EC4-5964-634D-832F-853B9E9DD81D}"/>
              </a:ext>
            </a:extLst>
          </p:cNvPr>
          <p:cNvSpPr>
            <a:spLocks noGrp="1"/>
          </p:cNvSpPr>
          <p:nvPr>
            <p:ph sz="quarter" idx="15"/>
          </p:nvPr>
        </p:nvSpPr>
        <p:spPr>
          <a:xfrm>
            <a:off x="528423" y="1201479"/>
            <a:ext cx="10764478" cy="3976577"/>
          </a:xfrm>
          <a:solidFill>
            <a:schemeClr val="accent4">
              <a:lumMod val="20000"/>
              <a:lumOff val="80000"/>
            </a:schemeClr>
          </a:solidFill>
          <a:ln>
            <a:solidFill>
              <a:srgbClr val="0070C0"/>
            </a:solidFill>
          </a:ln>
        </p:spPr>
        <p:txBody>
          <a:bodyPr/>
          <a:lstStyle/>
          <a:p>
            <a:pPr>
              <a:lnSpc>
                <a:spcPct val="100000"/>
              </a:lnSpc>
            </a:pPr>
            <a:r>
              <a:rPr lang="en-US" sz="2000" dirty="0">
                <a:solidFill>
                  <a:schemeClr val="tx1">
                    <a:lumMod val="50000"/>
                  </a:schemeClr>
                </a:solidFill>
                <a:cs typeface="Courier New" panose="02070309020205020404" pitchFamily="49" charset="0"/>
              </a:rPr>
              <a:t>The following </a:t>
            </a:r>
            <a:r>
              <a:rPr lang="en-US" sz="2000" dirty="0">
                <a:solidFill>
                  <a:srgbClr val="2C895B"/>
                </a:solidFill>
                <a:cs typeface="Courier New" panose="02070309020205020404" pitchFamily="49" charset="0"/>
              </a:rPr>
              <a:t>assembler directives </a:t>
            </a:r>
            <a:r>
              <a:rPr lang="en-US" sz="2000" dirty="0">
                <a:solidFill>
                  <a:schemeClr val="tx1">
                    <a:lumMod val="50000"/>
                  </a:schemeClr>
                </a:solidFill>
                <a:cs typeface="Courier New" panose="02070309020205020404" pitchFamily="49" charset="0"/>
              </a:rPr>
              <a:t>indicate the </a:t>
            </a:r>
            <a:r>
              <a:rPr lang="en-US" sz="2000" b="1" i="1" dirty="0">
                <a:solidFill>
                  <a:srgbClr val="2C895B"/>
                </a:solidFill>
                <a:cs typeface="Courier New" panose="02070309020205020404" pitchFamily="49" charset="0"/>
              </a:rPr>
              <a:t>start</a:t>
            </a:r>
            <a:r>
              <a:rPr lang="en-US" sz="2000" dirty="0">
                <a:solidFill>
                  <a:srgbClr val="2C895B"/>
                </a:solidFill>
                <a:cs typeface="Courier New" panose="02070309020205020404" pitchFamily="49" charset="0"/>
              </a:rPr>
              <a:t> of a </a:t>
            </a:r>
            <a:r>
              <a:rPr lang="en-US" sz="2000" b="1" dirty="0">
                <a:solidFill>
                  <a:srgbClr val="2C895B"/>
                </a:solidFill>
                <a:cs typeface="Courier New" panose="02070309020205020404" pitchFamily="49" charset="0"/>
              </a:rPr>
              <a:t>memory segment specification</a:t>
            </a:r>
          </a:p>
          <a:p>
            <a:pPr lvl="1"/>
            <a:r>
              <a:rPr lang="en-US" sz="2000" b="1" dirty="0">
                <a:solidFill>
                  <a:srgbClr val="C00000"/>
                </a:solidFill>
                <a:cs typeface="Courier New" panose="02070309020205020404" pitchFamily="49" charset="0"/>
              </a:rPr>
              <a:t>Remains in effect</a:t>
            </a:r>
            <a:r>
              <a:rPr lang="en-US" sz="2000" dirty="0">
                <a:solidFill>
                  <a:srgbClr val="C00000"/>
                </a:solidFill>
                <a:cs typeface="Courier New" panose="02070309020205020404" pitchFamily="49" charset="0"/>
              </a:rPr>
              <a:t> </a:t>
            </a:r>
            <a:r>
              <a:rPr lang="en-US" sz="2000" dirty="0">
                <a:solidFill>
                  <a:schemeClr val="tx1">
                    <a:lumMod val="50000"/>
                  </a:schemeClr>
                </a:solidFill>
                <a:cs typeface="Courier New" panose="02070309020205020404" pitchFamily="49" charset="0"/>
              </a:rPr>
              <a:t>until the next segment directive is seen</a:t>
            </a:r>
          </a:p>
          <a:p>
            <a:pPr>
              <a:lnSpc>
                <a:spcPct val="100000"/>
              </a:lnSpc>
            </a:pPr>
            <a:endParaRPr lang="en-US" sz="2000" dirty="0">
              <a:solidFill>
                <a:schemeClr val="tx1">
                  <a:lumMod val="50000"/>
                </a:schemeClr>
              </a:solidFill>
              <a:cs typeface="Courier New" panose="02070309020205020404" pitchFamily="49" charset="0"/>
            </a:endParaRPr>
          </a:p>
          <a:p>
            <a:pPr lvl="1"/>
            <a:endParaRPr lang="en-US" sz="1800" dirty="0">
              <a:solidFill>
                <a:schemeClr val="tx1">
                  <a:lumMod val="50000"/>
                </a:schemeClr>
              </a:solidFill>
              <a:cs typeface="Courier New" panose="02070309020205020404" pitchFamily="49" charset="0"/>
            </a:endParaRPr>
          </a:p>
          <a:p>
            <a:pPr lvl="1"/>
            <a:endParaRPr lang="en-US" sz="1800" dirty="0">
              <a:solidFill>
                <a:schemeClr val="tx1">
                  <a:lumMod val="50000"/>
                </a:schemeClr>
              </a:solidFill>
              <a:cs typeface="Courier New" panose="02070309020205020404" pitchFamily="49" charset="0"/>
            </a:endParaRPr>
          </a:p>
          <a:p>
            <a:pPr lvl="1"/>
            <a:endParaRPr lang="en-US" sz="1800" dirty="0">
              <a:solidFill>
                <a:schemeClr val="tx1">
                  <a:lumMod val="50000"/>
                </a:schemeClr>
              </a:solidFill>
              <a:cs typeface="Courier New" panose="02070309020205020404" pitchFamily="49" charset="0"/>
            </a:endParaRPr>
          </a:p>
          <a:p>
            <a:pPr>
              <a:lnSpc>
                <a:spcPct val="100000"/>
              </a:lnSpc>
            </a:pPr>
            <a:endParaRPr lang="en-US" sz="2000" dirty="0">
              <a:solidFill>
                <a:schemeClr val="tx1">
                  <a:lumMod val="50000"/>
                </a:schemeClr>
              </a:solidFill>
              <a:cs typeface="Courier New" panose="02070309020205020404" pitchFamily="49" charset="0"/>
            </a:endParaRPr>
          </a:p>
          <a:p>
            <a:pPr>
              <a:lnSpc>
                <a:spcPct val="100000"/>
              </a:lnSpc>
            </a:pPr>
            <a:endParaRPr lang="en-US" sz="2000" dirty="0">
              <a:solidFill>
                <a:schemeClr val="tx1">
                  <a:lumMod val="50000"/>
                </a:schemeClr>
              </a:solidFill>
              <a:cs typeface="Courier New" panose="02070309020205020404" pitchFamily="49" charset="0"/>
            </a:endParaRPr>
          </a:p>
          <a:p>
            <a:pPr>
              <a:lnSpc>
                <a:spcPct val="100000"/>
              </a:lnSpc>
            </a:pPr>
            <a:endParaRPr lang="en-US" sz="2000" dirty="0">
              <a:solidFill>
                <a:schemeClr val="tx1">
                  <a:lumMod val="50000"/>
                </a:schemeClr>
              </a:solidFill>
              <a:cs typeface="Courier New" panose="02070309020205020404" pitchFamily="49" charset="0"/>
            </a:endParaRPr>
          </a:p>
        </p:txBody>
      </p:sp>
      <p:sp>
        <p:nvSpPr>
          <p:cNvPr id="3" name="Title 2">
            <a:extLst>
              <a:ext uri="{FF2B5EF4-FFF2-40B4-BE49-F238E27FC236}">
                <a16:creationId xmlns:a16="http://schemas.microsoft.com/office/drawing/2014/main" id="{5F660E3D-EA3F-444E-9DF8-E108006F5BFB}"/>
              </a:ext>
            </a:extLst>
          </p:cNvPr>
          <p:cNvSpPr>
            <a:spLocks noGrp="1"/>
          </p:cNvSpPr>
          <p:nvPr>
            <p:ph type="title"/>
          </p:nvPr>
        </p:nvSpPr>
        <p:spPr>
          <a:xfrm>
            <a:off x="528423" y="81279"/>
            <a:ext cx="11301412" cy="427647"/>
          </a:xfrm>
        </p:spPr>
        <p:txBody>
          <a:bodyPr/>
          <a:lstStyle/>
          <a:p>
            <a:r>
              <a:rPr lang="en-US" dirty="0"/>
              <a:t>Creating Segments, Definitions In Assembly Source</a:t>
            </a:r>
          </a:p>
        </p:txBody>
      </p:sp>
      <p:sp>
        <p:nvSpPr>
          <p:cNvPr id="7" name="TextBox 6">
            <a:extLst>
              <a:ext uri="{FF2B5EF4-FFF2-40B4-BE49-F238E27FC236}">
                <a16:creationId xmlns:a16="http://schemas.microsoft.com/office/drawing/2014/main" id="{B41F44ED-B623-4F4E-BFB0-5DC36E773C8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8" name="Rounded Rectangle 7">
            <a:extLst>
              <a:ext uri="{FF2B5EF4-FFF2-40B4-BE49-F238E27FC236}">
                <a16:creationId xmlns:a16="http://schemas.microsoft.com/office/drawing/2014/main" id="{854DCD07-2381-9907-D49D-1AE08FA599CC}"/>
              </a:ext>
            </a:extLst>
          </p:cNvPr>
          <p:cNvSpPr/>
          <p:nvPr/>
        </p:nvSpPr>
        <p:spPr bwMode="auto">
          <a:xfrm>
            <a:off x="1836715" y="2172160"/>
            <a:ext cx="8721831" cy="266033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7030A0"/>
                </a:solidFill>
                <a:latin typeface="Consolas" panose="020B0609020204030204" pitchFamily="49" charset="0"/>
                <a:cs typeface="Consolas" panose="020B0609020204030204" pitchFamily="49" charset="0"/>
              </a:rPr>
              <a:t>.</a:t>
            </a:r>
            <a:r>
              <a:rPr lang="en-US" dirty="0" err="1">
                <a:solidFill>
                  <a:srgbClr val="7030A0"/>
                </a:solidFill>
                <a:latin typeface="Consolas" panose="020B0609020204030204" pitchFamily="49" charset="0"/>
                <a:cs typeface="Consolas" panose="020B0609020204030204" pitchFamily="49" charset="0"/>
              </a:rPr>
              <a:t>bss</a:t>
            </a:r>
            <a:endParaRPr lang="en-US" dirty="0">
              <a:solidFill>
                <a:srgbClr val="7030A0"/>
              </a:solidFill>
              <a:latin typeface="Consolas" panose="020B0609020204030204" pitchFamily="49" charset="0"/>
              <a:cs typeface="Consolas" panose="020B0609020204030204" pitchFamily="49" charset="0"/>
            </a:endParaRPr>
          </a:p>
          <a:p>
            <a:pPr lvl="2"/>
            <a:r>
              <a:rPr lang="en-US" dirty="0">
                <a:solidFill>
                  <a:srgbClr val="00B050"/>
                </a:solidFill>
                <a:latin typeface="Consolas" panose="020B0609020204030204" pitchFamily="49" charset="0"/>
                <a:cs typeface="Consolas" panose="020B0609020204030204" pitchFamily="49" charset="0"/>
              </a:rPr>
              <a:t>// start </a:t>
            </a:r>
            <a:r>
              <a:rPr lang="en-US" dirty="0">
                <a:solidFill>
                  <a:srgbClr val="F37440"/>
                </a:solidFill>
                <a:latin typeface="Consolas" panose="020B0609020204030204" pitchFamily="49" charset="0"/>
                <a:cs typeface="Consolas" panose="020B0609020204030204" pitchFamily="49" charset="0"/>
              </a:rPr>
              <a:t>uninitialized static segment variables </a:t>
            </a:r>
            <a:r>
              <a:rPr lang="en-US" dirty="0">
                <a:solidFill>
                  <a:srgbClr val="00B050"/>
                </a:solidFill>
                <a:latin typeface="Consolas" panose="020B0609020204030204" pitchFamily="49" charset="0"/>
                <a:cs typeface="Consolas" panose="020B0609020204030204" pitchFamily="49" charset="0"/>
              </a:rPr>
              <a:t>definitions</a:t>
            </a:r>
          </a:p>
          <a:p>
            <a:pPr lvl="1"/>
            <a:r>
              <a:rPr lang="en-US" dirty="0">
                <a:solidFill>
                  <a:srgbClr val="00B050"/>
                </a:solidFill>
                <a:latin typeface="Consolas" panose="020B0609020204030204" pitchFamily="49" charset="0"/>
                <a:cs typeface="Consolas" panose="020B0609020204030204" pitchFamily="49" charset="0"/>
              </a:rPr>
              <a:t>	// does not consume any space in the executable file</a:t>
            </a:r>
          </a:p>
          <a:p>
            <a:r>
              <a:rPr lang="en-US" dirty="0">
                <a:solidFill>
                  <a:srgbClr val="7030A0"/>
                </a:solidFill>
                <a:latin typeface="Consolas" panose="020B0609020204030204" pitchFamily="49" charset="0"/>
                <a:cs typeface="Consolas" panose="020B0609020204030204" pitchFamily="49" charset="0"/>
              </a:rPr>
              <a:t>.data</a:t>
            </a:r>
          </a:p>
          <a:p>
            <a:r>
              <a:rPr lang="en-US" dirty="0">
                <a:solidFill>
                  <a:srgbClr val="0070C0"/>
                </a:solidFill>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 start </a:t>
            </a:r>
            <a:r>
              <a:rPr lang="en-US" dirty="0">
                <a:solidFill>
                  <a:srgbClr val="F37440"/>
                </a:solidFill>
                <a:latin typeface="Consolas" panose="020B0609020204030204" pitchFamily="49" charset="0"/>
                <a:cs typeface="Consolas" panose="020B0609020204030204" pitchFamily="49" charset="0"/>
              </a:rPr>
              <a:t>initialized static segment variables</a:t>
            </a:r>
            <a:r>
              <a:rPr lang="en-US" dirty="0">
                <a:solidFill>
                  <a:srgbClr val="00B050"/>
                </a:solidFill>
                <a:latin typeface="Consolas" panose="020B0609020204030204" pitchFamily="49" charset="0"/>
                <a:cs typeface="Consolas" panose="020B0609020204030204" pitchFamily="49" charset="0"/>
              </a:rPr>
              <a:t> definitions </a:t>
            </a:r>
            <a:r>
              <a:rPr lang="en-US" dirty="0">
                <a:solidFill>
                  <a:schemeClr val="accent3"/>
                </a:solidFill>
                <a:latin typeface="Consolas" panose="020B0609020204030204" pitchFamily="49" charset="0"/>
                <a:cs typeface="Consolas" panose="020B0609020204030204" pitchFamily="49" charset="0"/>
              </a:rPr>
              <a:t>	</a:t>
            </a:r>
          </a:p>
          <a:p>
            <a:r>
              <a:rPr lang="en-US" dirty="0">
                <a:solidFill>
                  <a:schemeClr val="accent3"/>
                </a:solidFill>
                <a:latin typeface="Consolas" panose="020B0609020204030204" pitchFamily="49" charset="0"/>
                <a:cs typeface="Consolas" panose="020B0609020204030204" pitchFamily="49" charset="0"/>
              </a:rPr>
              <a:t>.</a:t>
            </a:r>
            <a:r>
              <a:rPr lang="en-US" dirty="0">
                <a:solidFill>
                  <a:srgbClr val="7030A0"/>
                </a:solidFill>
                <a:latin typeface="Consolas" panose="020B0609020204030204" pitchFamily="49" charset="0"/>
                <a:cs typeface="Consolas" panose="020B0609020204030204" pitchFamily="49" charset="0"/>
              </a:rPr>
              <a:t>section .</a:t>
            </a:r>
            <a:r>
              <a:rPr lang="en-US" dirty="0" err="1">
                <a:solidFill>
                  <a:srgbClr val="7030A0"/>
                </a:solidFill>
                <a:latin typeface="Consolas" panose="020B0609020204030204" pitchFamily="49" charset="0"/>
                <a:cs typeface="Consolas" panose="020B0609020204030204" pitchFamily="49" charset="0"/>
              </a:rPr>
              <a:t>rodata</a:t>
            </a:r>
            <a:r>
              <a:rPr lang="en-US" dirty="0">
                <a:solidFill>
                  <a:srgbClr val="7030A0"/>
                </a:solidFill>
                <a:latin typeface="Consolas" panose="020B0609020204030204" pitchFamily="49" charset="0"/>
                <a:cs typeface="Consolas" panose="020B0609020204030204" pitchFamily="49" charset="0"/>
              </a:rPr>
              <a:t> </a:t>
            </a:r>
          </a:p>
          <a:p>
            <a:r>
              <a:rPr lang="en-US" dirty="0">
                <a:solidFill>
                  <a:srgbClr val="0070C0"/>
                </a:solidFill>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 start </a:t>
            </a:r>
            <a:r>
              <a:rPr lang="en-US" dirty="0">
                <a:solidFill>
                  <a:srgbClr val="F37440"/>
                </a:solidFill>
                <a:latin typeface="Consolas" panose="020B0609020204030204" pitchFamily="49" charset="0"/>
                <a:cs typeface="Consolas" panose="020B0609020204030204" pitchFamily="49" charset="0"/>
              </a:rPr>
              <a:t>read-only data segment variables </a:t>
            </a:r>
            <a:r>
              <a:rPr lang="en-US" dirty="0">
                <a:solidFill>
                  <a:srgbClr val="00B050"/>
                </a:solidFill>
                <a:latin typeface="Consolas" panose="020B0609020204030204" pitchFamily="49" charset="0"/>
                <a:cs typeface="Consolas" panose="020B0609020204030204" pitchFamily="49" charset="0"/>
              </a:rPr>
              <a:t>definitions </a:t>
            </a:r>
          </a:p>
          <a:p>
            <a:r>
              <a:rPr lang="en-US" dirty="0">
                <a:solidFill>
                  <a:srgbClr val="7030A0"/>
                </a:solidFill>
                <a:latin typeface="Consolas" panose="020B0609020204030204" pitchFamily="49" charset="0"/>
                <a:cs typeface="Consolas" panose="020B0609020204030204" pitchFamily="49" charset="0"/>
              </a:rPr>
              <a:t>.text</a:t>
            </a:r>
          </a:p>
          <a:p>
            <a:r>
              <a:rPr lang="en-US" dirty="0">
                <a:solidFill>
                  <a:srgbClr val="0070C0"/>
                </a:solidFill>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 start </a:t>
            </a:r>
            <a:r>
              <a:rPr lang="en-US" dirty="0">
                <a:solidFill>
                  <a:srgbClr val="F37440"/>
                </a:solidFill>
                <a:latin typeface="Consolas" panose="020B0609020204030204" pitchFamily="49" charset="0"/>
                <a:cs typeface="Consolas" panose="020B0609020204030204" pitchFamily="49" charset="0"/>
              </a:rPr>
              <a:t>read-only text segment </a:t>
            </a:r>
            <a:r>
              <a:rPr lang="en-US" dirty="0">
                <a:solidFill>
                  <a:srgbClr val="00B050"/>
                </a:solidFill>
                <a:latin typeface="Consolas" panose="020B0609020204030204" pitchFamily="49" charset="0"/>
                <a:cs typeface="Consolas" panose="020B0609020204030204" pitchFamily="49" charset="0"/>
              </a:rPr>
              <a:t>(code) </a:t>
            </a:r>
          </a:p>
        </p:txBody>
      </p:sp>
    </p:spTree>
    <p:extLst>
      <p:ext uri="{BB962C8B-B14F-4D97-AF65-F5344CB8AC3E}">
        <p14:creationId xmlns:p14="http://schemas.microsoft.com/office/powerpoint/2010/main" val="2208012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7" grpId="0"/>
      <p:bldP spid="8"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811187"/>
          </a:xfrm>
          <a:prstGeom prst="leftBrace">
            <a:avLst>
              <a:gd name="adj1" fmla="val 8333"/>
              <a:gd name="adj2" fmla="val 2488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16" name="Down Arrow 15">
            <a:extLst>
              <a:ext uri="{FF2B5EF4-FFF2-40B4-BE49-F238E27FC236}">
                <a16:creationId xmlns:a16="http://schemas.microsoft.com/office/drawing/2014/main" id="{95BC0780-F5AE-F148-919F-2C097B0192F1}"/>
              </a:ext>
            </a:extLst>
          </p:cNvPr>
          <p:cNvSpPr/>
          <p:nvPr/>
        </p:nvSpPr>
        <p:spPr>
          <a:xfrm>
            <a:off x="10373807" y="47244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882910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3611406"/>
          </a:xfrm>
          <a:prstGeom prst="leftBrace">
            <a:avLst>
              <a:gd name="adj1" fmla="val 8333"/>
              <a:gd name="adj2" fmla="val 1942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Tree>
    <p:extLst>
      <p:ext uri="{BB962C8B-B14F-4D97-AF65-F5344CB8AC3E}">
        <p14:creationId xmlns:p14="http://schemas.microsoft.com/office/powerpoint/2010/main" val="141532829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3611406"/>
          </a:xfrm>
          <a:prstGeom prst="leftBrace">
            <a:avLst>
              <a:gd name="adj1" fmla="val 8333"/>
              <a:gd name="adj2" fmla="val 1942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21" name="Down Arrow 20">
            <a:extLst>
              <a:ext uri="{FF2B5EF4-FFF2-40B4-BE49-F238E27FC236}">
                <a16:creationId xmlns:a16="http://schemas.microsoft.com/office/drawing/2014/main" id="{04ECC091-7007-834F-B6D4-B0C73462C793}"/>
              </a:ext>
            </a:extLst>
          </p:cNvPr>
          <p:cNvSpPr/>
          <p:nvPr/>
        </p:nvSpPr>
        <p:spPr>
          <a:xfrm>
            <a:off x="10373807" y="55626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495378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4420583"/>
          </a:xfrm>
          <a:prstGeom prst="leftBrace">
            <a:avLst>
              <a:gd name="adj1" fmla="val 8333"/>
              <a:gd name="adj2" fmla="val 1594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36" name="TextBox 35">
            <a:extLst>
              <a:ext uri="{FF2B5EF4-FFF2-40B4-BE49-F238E27FC236}">
                <a16:creationId xmlns:a16="http://schemas.microsoft.com/office/drawing/2014/main" id="{BDCA44DD-7D96-5D4E-8B2F-9283719063EC}"/>
              </a:ext>
            </a:extLst>
          </p:cNvPr>
          <p:cNvSpPr txBox="1"/>
          <p:nvPr/>
        </p:nvSpPr>
        <p:spPr>
          <a:xfrm>
            <a:off x="9383207" y="5457378"/>
            <a:ext cx="2438399" cy="800219"/>
          </a:xfrm>
          <a:prstGeom prst="rect">
            <a:avLst/>
          </a:prstGeom>
          <a:solidFill>
            <a:srgbClr val="F3753F"/>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7" name="Rectangle 36">
            <a:extLst>
              <a:ext uri="{FF2B5EF4-FFF2-40B4-BE49-F238E27FC236}">
                <a16:creationId xmlns:a16="http://schemas.microsoft.com/office/drawing/2014/main" id="{0E342A5E-F879-C644-9932-1F9ED4FEFE39}"/>
              </a:ext>
            </a:extLst>
          </p:cNvPr>
          <p:cNvSpPr/>
          <p:nvPr/>
        </p:nvSpPr>
        <p:spPr bwMode="auto">
          <a:xfrm>
            <a:off x="9721521" y="579406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latin typeface="Arial" panose="020B0604020202020204" pitchFamily="34" charset="0"/>
              </a:rPr>
              <a:t>1</a:t>
            </a:r>
            <a:endParaRPr kumimoji="0" lang="en-US" sz="180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265151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solidFill>
                  <a:srgbClr val="FF0000"/>
                </a:solidFill>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4420583"/>
          </a:xfrm>
          <a:prstGeom prst="leftBrace">
            <a:avLst>
              <a:gd name="adj1" fmla="val 8333"/>
              <a:gd name="adj2" fmla="val 1594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36" name="TextBox 35">
            <a:extLst>
              <a:ext uri="{FF2B5EF4-FFF2-40B4-BE49-F238E27FC236}">
                <a16:creationId xmlns:a16="http://schemas.microsoft.com/office/drawing/2014/main" id="{BDCA44DD-7D96-5D4E-8B2F-9283719063EC}"/>
              </a:ext>
            </a:extLst>
          </p:cNvPr>
          <p:cNvSpPr txBox="1"/>
          <p:nvPr/>
        </p:nvSpPr>
        <p:spPr>
          <a:xfrm>
            <a:off x="9383207" y="5464935"/>
            <a:ext cx="2438399" cy="800219"/>
          </a:xfrm>
          <a:prstGeom prst="rect">
            <a:avLst/>
          </a:prstGeom>
          <a:solidFill>
            <a:srgbClr val="F3753F"/>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7" name="Rectangle 36">
            <a:extLst>
              <a:ext uri="{FF2B5EF4-FFF2-40B4-BE49-F238E27FC236}">
                <a16:creationId xmlns:a16="http://schemas.microsoft.com/office/drawing/2014/main" id="{0E342A5E-F879-C644-9932-1F9ED4FEFE39}"/>
              </a:ext>
            </a:extLst>
          </p:cNvPr>
          <p:cNvSpPr/>
          <p:nvPr/>
        </p:nvSpPr>
        <p:spPr bwMode="auto">
          <a:xfrm>
            <a:off x="9721521" y="579406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latin typeface="Arial" panose="020B0604020202020204" pitchFamily="34" charset="0"/>
              </a:rPr>
              <a:t>1</a:t>
            </a:r>
            <a:endParaRPr kumimoji="0" lang="en-US" sz="1800" i="0" u="none" strike="noStrike" cap="none" normalizeH="0" baseline="0" dirty="0">
              <a:ln>
                <a:noFill/>
              </a:ln>
              <a:solidFill>
                <a:schemeClr val="tx1"/>
              </a:solidFill>
              <a:effectLst/>
              <a:latin typeface="Arial" panose="020B0604020202020204" pitchFamily="34" charset="0"/>
            </a:endParaRP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5019496"/>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212008" y="5424728"/>
            <a:ext cx="1184940" cy="369332"/>
          </a:xfrm>
          <a:prstGeom prst="rect">
            <a:avLst/>
          </a:prstGeom>
          <a:noFill/>
        </p:spPr>
        <p:txBody>
          <a:bodyPr wrap="none" rtlCol="0">
            <a:spAutoFit/>
          </a:bodyPr>
          <a:lstStyle/>
          <a:p>
            <a:r>
              <a:rPr lang="en-US" dirty="0">
                <a:solidFill>
                  <a:srgbClr val="FF0000"/>
                </a:solidFill>
              </a:rPr>
              <a:t>Returns 1</a:t>
            </a:r>
          </a:p>
        </p:txBody>
      </p:sp>
      <p:sp>
        <p:nvSpPr>
          <p:cNvPr id="8" name="Down Arrow 7">
            <a:extLst>
              <a:ext uri="{FF2B5EF4-FFF2-40B4-BE49-F238E27FC236}">
                <a16:creationId xmlns:a16="http://schemas.microsoft.com/office/drawing/2014/main" id="{D44A0B40-E14D-0123-5B3F-56C9A2CBC80A}"/>
              </a:ext>
            </a:extLst>
          </p:cNvPr>
          <p:cNvSpPr/>
          <p:nvPr/>
        </p:nvSpPr>
        <p:spPr>
          <a:xfrm flipV="1">
            <a:off x="10645882" y="5910220"/>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82575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90775"/>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3611406"/>
          </a:xfrm>
          <a:prstGeom prst="leftBrace">
            <a:avLst>
              <a:gd name="adj1" fmla="val 8333"/>
              <a:gd name="adj2" fmla="val 1942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4152553"/>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212008" y="4557785"/>
            <a:ext cx="1184940" cy="369332"/>
          </a:xfrm>
          <a:prstGeom prst="rect">
            <a:avLst/>
          </a:prstGeom>
          <a:noFill/>
        </p:spPr>
        <p:txBody>
          <a:bodyPr wrap="none" rtlCol="0">
            <a:spAutoFit/>
          </a:bodyPr>
          <a:lstStyle/>
          <a:p>
            <a:r>
              <a:rPr lang="en-US" dirty="0">
                <a:solidFill>
                  <a:srgbClr val="FF0000"/>
                </a:solidFill>
              </a:rPr>
              <a:t>Returns 2</a:t>
            </a:r>
          </a:p>
        </p:txBody>
      </p:sp>
      <p:sp>
        <p:nvSpPr>
          <p:cNvPr id="8" name="TextBox 7">
            <a:extLst>
              <a:ext uri="{FF2B5EF4-FFF2-40B4-BE49-F238E27FC236}">
                <a16:creationId xmlns:a16="http://schemas.microsoft.com/office/drawing/2014/main" id="{7F682477-070F-A9C0-6D79-FCD30D16AED3}"/>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9" name="Down Arrow 8">
            <a:extLst>
              <a:ext uri="{FF2B5EF4-FFF2-40B4-BE49-F238E27FC236}">
                <a16:creationId xmlns:a16="http://schemas.microsoft.com/office/drawing/2014/main" id="{E6C95833-23A1-5F84-49E3-990F7C80BD26}"/>
              </a:ext>
            </a:extLst>
          </p:cNvPr>
          <p:cNvSpPr/>
          <p:nvPr/>
        </p:nvSpPr>
        <p:spPr>
          <a:xfrm flipV="1">
            <a:off x="10983409" y="5140570"/>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501939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811187"/>
          </a:xfrm>
          <a:prstGeom prst="leftBrace">
            <a:avLst>
              <a:gd name="adj1" fmla="val 8333"/>
              <a:gd name="adj2" fmla="val 2488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3466752"/>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212008" y="3871984"/>
            <a:ext cx="1184940" cy="369332"/>
          </a:xfrm>
          <a:prstGeom prst="rect">
            <a:avLst/>
          </a:prstGeom>
          <a:noFill/>
        </p:spPr>
        <p:txBody>
          <a:bodyPr wrap="none" rtlCol="0">
            <a:spAutoFit/>
          </a:bodyPr>
          <a:lstStyle/>
          <a:p>
            <a:r>
              <a:rPr lang="en-US" dirty="0">
                <a:solidFill>
                  <a:srgbClr val="FF0000"/>
                </a:solidFill>
              </a:rPr>
              <a:t>Returns 6</a:t>
            </a:r>
          </a:p>
        </p:txBody>
      </p:sp>
      <p:sp>
        <p:nvSpPr>
          <p:cNvPr id="8" name="TextBox 7">
            <a:extLst>
              <a:ext uri="{FF2B5EF4-FFF2-40B4-BE49-F238E27FC236}">
                <a16:creationId xmlns:a16="http://schemas.microsoft.com/office/drawing/2014/main" id="{D5363706-8036-DCF6-1521-B747BE591628}"/>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9" name="TextBox 8">
            <a:extLst>
              <a:ext uri="{FF2B5EF4-FFF2-40B4-BE49-F238E27FC236}">
                <a16:creationId xmlns:a16="http://schemas.microsoft.com/office/drawing/2014/main" id="{35E4272A-BB05-83A3-EC86-209B71AE91E3}"/>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0" name="Down Arrow 9">
            <a:extLst>
              <a:ext uri="{FF2B5EF4-FFF2-40B4-BE49-F238E27FC236}">
                <a16:creationId xmlns:a16="http://schemas.microsoft.com/office/drawing/2014/main" id="{33A0ADC3-1521-95B7-E13E-D3E755A47A16}"/>
              </a:ext>
            </a:extLst>
          </p:cNvPr>
          <p:cNvSpPr/>
          <p:nvPr/>
        </p:nvSpPr>
        <p:spPr>
          <a:xfrm flipV="1">
            <a:off x="10874482" y="4367577"/>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696077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2006502"/>
          </a:xfrm>
          <a:prstGeom prst="leftBrace">
            <a:avLst>
              <a:gd name="adj1" fmla="val 8333"/>
              <a:gd name="adj2" fmla="val 3531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2704752"/>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083767" y="3109984"/>
            <a:ext cx="1313181" cy="369332"/>
          </a:xfrm>
          <a:prstGeom prst="rect">
            <a:avLst/>
          </a:prstGeom>
          <a:noFill/>
        </p:spPr>
        <p:txBody>
          <a:bodyPr wrap="none" rtlCol="0">
            <a:spAutoFit/>
          </a:bodyPr>
          <a:lstStyle/>
          <a:p>
            <a:r>
              <a:rPr lang="en-US" dirty="0">
                <a:solidFill>
                  <a:srgbClr val="FF0000"/>
                </a:solidFill>
              </a:rPr>
              <a:t>Returns 24</a:t>
            </a:r>
          </a:p>
        </p:txBody>
      </p:sp>
      <p:sp>
        <p:nvSpPr>
          <p:cNvPr id="8" name="TextBox 7">
            <a:extLst>
              <a:ext uri="{FF2B5EF4-FFF2-40B4-BE49-F238E27FC236}">
                <a16:creationId xmlns:a16="http://schemas.microsoft.com/office/drawing/2014/main" id="{DBCA00EB-D45D-8FC4-080B-FC3C3636DE5A}"/>
              </a:ext>
            </a:extLst>
          </p:cNvPr>
          <p:cNvSpPr txBox="1"/>
          <p:nvPr/>
        </p:nvSpPr>
        <p:spPr>
          <a:xfrm>
            <a:off x="9383207" y="3847981"/>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3</a:t>
            </a:r>
          </a:p>
          <a:p>
            <a:pPr algn="l"/>
            <a:endParaRPr lang="en-US" sz="1000" b="0" dirty="0">
              <a:solidFill>
                <a:schemeClr val="bg1"/>
              </a:solidFill>
              <a:latin typeface="+mn-lt"/>
              <a:cs typeface="Courier New" panose="02070309020205020404" pitchFamily="49" charset="0"/>
            </a:endParaRPr>
          </a:p>
        </p:txBody>
      </p:sp>
      <p:sp>
        <p:nvSpPr>
          <p:cNvPr id="9" name="TextBox 8">
            <a:extLst>
              <a:ext uri="{FF2B5EF4-FFF2-40B4-BE49-F238E27FC236}">
                <a16:creationId xmlns:a16="http://schemas.microsoft.com/office/drawing/2014/main" id="{20B4E796-3529-ADD7-6AEB-D4035A5DEA0E}"/>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10" name="TextBox 9">
            <a:extLst>
              <a:ext uri="{FF2B5EF4-FFF2-40B4-BE49-F238E27FC236}">
                <a16:creationId xmlns:a16="http://schemas.microsoft.com/office/drawing/2014/main" id="{FDE3D745-89ED-EE24-55C9-4BBFEAC135F7}"/>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1" name="Down Arrow 10">
            <a:extLst>
              <a:ext uri="{FF2B5EF4-FFF2-40B4-BE49-F238E27FC236}">
                <a16:creationId xmlns:a16="http://schemas.microsoft.com/office/drawing/2014/main" id="{C2132428-3747-CCE4-0BCA-B9547AD40D29}"/>
              </a:ext>
            </a:extLst>
          </p:cNvPr>
          <p:cNvSpPr/>
          <p:nvPr/>
        </p:nvSpPr>
        <p:spPr>
          <a:xfrm flipV="1">
            <a:off x="10875825" y="3581034"/>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433493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b="0" dirty="0" err="1">
                <a:solidFill>
                  <a:srgbClr val="FF0000"/>
                </a:solidFill>
                <a:latin typeface="Consolas" panose="020B0609020204030204" pitchFamily="49" charset="0"/>
              </a:rPr>
              <a:t>printf</a:t>
            </a:r>
            <a:r>
              <a:rPr lang="en-US" altLang="en-US" sz="2000" b="0" dirty="0">
                <a:solidFill>
                  <a:srgbClr val="FF0000"/>
                </a:solidFill>
                <a:latin typeface="Consolas" panose="020B0609020204030204" pitchFamily="49" charset="0"/>
              </a:rPr>
              <a:t>("%d", </a:t>
            </a:r>
            <a:r>
              <a:rPr lang="en-US" altLang="en-US" sz="2000" dirty="0">
                <a:solidFill>
                  <a:srgbClr val="FF0000"/>
                </a:solidFill>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1200330"/>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2" name="Down Arrow 11">
            <a:extLst>
              <a:ext uri="{FF2B5EF4-FFF2-40B4-BE49-F238E27FC236}">
                <a16:creationId xmlns:a16="http://schemas.microsoft.com/office/drawing/2014/main" id="{ED18BFDD-B429-454F-A415-9B4862B90A16}"/>
              </a:ext>
            </a:extLst>
          </p:cNvPr>
          <p:cNvSpPr/>
          <p:nvPr/>
        </p:nvSpPr>
        <p:spPr>
          <a:xfrm>
            <a:off x="10373807" y="31242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12795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solidFill>
                  <a:srgbClr val="FF0000"/>
                </a:solidFill>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4420583"/>
          </a:xfrm>
          <a:prstGeom prst="leftBrace">
            <a:avLst>
              <a:gd name="adj1" fmla="val 8333"/>
              <a:gd name="adj2" fmla="val 1594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36" name="TextBox 35">
            <a:extLst>
              <a:ext uri="{FF2B5EF4-FFF2-40B4-BE49-F238E27FC236}">
                <a16:creationId xmlns:a16="http://schemas.microsoft.com/office/drawing/2014/main" id="{BDCA44DD-7D96-5D4E-8B2F-9283719063EC}"/>
              </a:ext>
            </a:extLst>
          </p:cNvPr>
          <p:cNvSpPr txBox="1"/>
          <p:nvPr/>
        </p:nvSpPr>
        <p:spPr>
          <a:xfrm>
            <a:off x="9383207" y="5464935"/>
            <a:ext cx="2438399" cy="800219"/>
          </a:xfrm>
          <a:prstGeom prst="rect">
            <a:avLst/>
          </a:prstGeom>
          <a:solidFill>
            <a:srgbClr val="F3753F"/>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7" name="Rectangle 36">
            <a:extLst>
              <a:ext uri="{FF2B5EF4-FFF2-40B4-BE49-F238E27FC236}">
                <a16:creationId xmlns:a16="http://schemas.microsoft.com/office/drawing/2014/main" id="{0E342A5E-F879-C644-9932-1F9ED4FEFE39}"/>
              </a:ext>
            </a:extLst>
          </p:cNvPr>
          <p:cNvSpPr/>
          <p:nvPr/>
        </p:nvSpPr>
        <p:spPr bwMode="auto">
          <a:xfrm>
            <a:off x="9721521" y="579406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latin typeface="Arial" panose="020B0604020202020204" pitchFamily="34" charset="0"/>
              </a:rPr>
              <a:t>1</a:t>
            </a:r>
            <a:endParaRPr kumimoji="0" lang="en-US" sz="1800" i="0" u="none" strike="noStrike" cap="none" normalizeH="0" baseline="0" dirty="0">
              <a:ln>
                <a:noFill/>
              </a:ln>
              <a:solidFill>
                <a:schemeClr val="tx1"/>
              </a:solidFill>
              <a:effectLst/>
              <a:latin typeface="Arial" panose="020B0604020202020204" pitchFamily="34" charset="0"/>
            </a:endParaRP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5019496"/>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212008" y="5424728"/>
            <a:ext cx="1184940" cy="369332"/>
          </a:xfrm>
          <a:prstGeom prst="rect">
            <a:avLst/>
          </a:prstGeom>
          <a:noFill/>
        </p:spPr>
        <p:txBody>
          <a:bodyPr wrap="none" rtlCol="0">
            <a:spAutoFit/>
          </a:bodyPr>
          <a:lstStyle/>
          <a:p>
            <a:r>
              <a:rPr lang="en-US" dirty="0">
                <a:solidFill>
                  <a:srgbClr val="FF0000"/>
                </a:solidFill>
              </a:rPr>
              <a:t>Returns 1</a:t>
            </a:r>
          </a:p>
        </p:txBody>
      </p:sp>
      <p:sp>
        <p:nvSpPr>
          <p:cNvPr id="8" name="Down Arrow 7">
            <a:extLst>
              <a:ext uri="{FF2B5EF4-FFF2-40B4-BE49-F238E27FC236}">
                <a16:creationId xmlns:a16="http://schemas.microsoft.com/office/drawing/2014/main" id="{D44A0B40-E14D-0123-5B3F-56C9A2CBC80A}"/>
              </a:ext>
            </a:extLst>
          </p:cNvPr>
          <p:cNvSpPr/>
          <p:nvPr/>
        </p:nvSpPr>
        <p:spPr>
          <a:xfrm flipV="1">
            <a:off x="10645882" y="5910220"/>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0744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89F1671-0287-1740-AB83-5FE45AA7B0FA}"/>
              </a:ext>
            </a:extLst>
          </p:cNvPr>
          <p:cNvSpPr>
            <a:spLocks noGrp="1"/>
          </p:cNvSpPr>
          <p:nvPr>
            <p:ph sz="quarter" idx="15"/>
          </p:nvPr>
        </p:nvSpPr>
        <p:spPr>
          <a:xfrm>
            <a:off x="8063130" y="1465895"/>
            <a:ext cx="3820852" cy="4768650"/>
          </a:xfrm>
          <a:solidFill>
            <a:schemeClr val="accent4">
              <a:lumMod val="20000"/>
              <a:lumOff val="80000"/>
            </a:schemeClr>
          </a:solidFill>
          <a:ln>
            <a:solidFill>
              <a:schemeClr val="accent1"/>
            </a:solidFill>
          </a:ln>
        </p:spPr>
        <p:txBody>
          <a:bodyPr/>
          <a:lstStyle/>
          <a:p>
            <a:r>
              <a:rPr lang="en-US" sz="2000" dirty="0"/>
              <a:t>assembly programs end in </a:t>
            </a:r>
            <a:r>
              <a:rPr lang="en-US" sz="2000" dirty="0">
                <a:solidFill>
                  <a:srgbClr val="C00000"/>
                </a:solidFill>
              </a:rPr>
              <a:t>.S</a:t>
            </a:r>
          </a:p>
          <a:p>
            <a:pPr lvl="1"/>
            <a:r>
              <a:rPr lang="en-US" sz="1800" dirty="0">
                <a:solidFill>
                  <a:srgbClr val="C00000"/>
                </a:solidFill>
              </a:rPr>
              <a:t>That is a </a:t>
            </a:r>
            <a:r>
              <a:rPr lang="en-US" sz="1800" b="1" u="sng" dirty="0">
                <a:solidFill>
                  <a:srgbClr val="C00000"/>
                </a:solidFill>
              </a:rPr>
              <a:t>capital</a:t>
            </a:r>
            <a:r>
              <a:rPr lang="en-US" sz="1800" dirty="0">
                <a:solidFill>
                  <a:srgbClr val="C00000"/>
                </a:solidFill>
              </a:rPr>
              <a:t> .S</a:t>
            </a:r>
          </a:p>
          <a:p>
            <a:pPr lvl="1"/>
            <a:r>
              <a:rPr lang="en-US" sz="2000" dirty="0">
                <a:solidFill>
                  <a:srgbClr val="2C895B"/>
                </a:solidFill>
              </a:rPr>
              <a:t>example</a:t>
            </a:r>
            <a:r>
              <a:rPr lang="en-US" sz="2000" dirty="0"/>
              <a:t>: </a:t>
            </a:r>
            <a:r>
              <a:rPr lang="en-US" sz="2000" dirty="0" err="1"/>
              <a:t>test.S</a:t>
            </a:r>
            <a:endParaRPr lang="en-US" sz="2000" dirty="0"/>
          </a:p>
          <a:p>
            <a:r>
              <a:rPr lang="en-US" sz="2000" dirty="0">
                <a:solidFill>
                  <a:srgbClr val="0070C0"/>
                </a:solidFill>
              </a:rPr>
              <a:t>Always use </a:t>
            </a:r>
            <a:r>
              <a:rPr lang="en-US" sz="2000" dirty="0" err="1">
                <a:solidFill>
                  <a:srgbClr val="0070C0"/>
                </a:solidFill>
              </a:rPr>
              <a:t>gcc</a:t>
            </a:r>
            <a:r>
              <a:rPr lang="en-US" sz="2000" dirty="0">
                <a:solidFill>
                  <a:srgbClr val="0070C0"/>
                </a:solidFill>
              </a:rPr>
              <a:t> to assemble</a:t>
            </a:r>
          </a:p>
          <a:p>
            <a:pPr lvl="1"/>
            <a:r>
              <a:rPr lang="en-US" sz="2000" dirty="0">
                <a:solidFill>
                  <a:srgbClr val="0070C0"/>
                </a:solidFill>
              </a:rPr>
              <a:t>_start()  and C runtime</a:t>
            </a:r>
          </a:p>
          <a:p>
            <a:r>
              <a:rPr lang="en-US" sz="2000" dirty="0"/>
              <a:t>File has a complete program </a:t>
            </a:r>
          </a:p>
          <a:p>
            <a:pPr marL="354012" lvl="1" indent="0">
              <a:buNone/>
            </a:pPr>
            <a:r>
              <a:rPr lang="en-US" sz="2000" b="1" dirty="0" err="1">
                <a:latin typeface="Courier New" panose="02070309020205020404" pitchFamily="49" charset="0"/>
                <a:cs typeface="Courier New" panose="02070309020205020404" pitchFamily="49" charset="0"/>
              </a:rPr>
              <a:t>gcc</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file.S</a:t>
            </a:r>
            <a:endParaRPr lang="en-US" sz="2000" b="1" dirty="0">
              <a:latin typeface="Courier New" panose="02070309020205020404" pitchFamily="49" charset="0"/>
              <a:cs typeface="Courier New" panose="02070309020205020404" pitchFamily="49" charset="0"/>
            </a:endParaRPr>
          </a:p>
          <a:p>
            <a:r>
              <a:rPr lang="en-US" sz="2000" dirty="0"/>
              <a:t>File has a partial program</a:t>
            </a:r>
          </a:p>
          <a:p>
            <a:pPr marL="354012" lvl="1" indent="0">
              <a:buNone/>
            </a:pPr>
            <a:r>
              <a:rPr lang="en-US" sz="2000" b="1" dirty="0" err="1">
                <a:latin typeface="Courier New" panose="02070309020205020404" pitchFamily="49" charset="0"/>
                <a:cs typeface="Courier New" panose="02070309020205020404" pitchFamily="49" charset="0"/>
              </a:rPr>
              <a:t>gcc</a:t>
            </a:r>
            <a:r>
              <a:rPr lang="en-US" sz="2000" b="1" dirty="0">
                <a:latin typeface="Courier New" panose="02070309020205020404" pitchFamily="49" charset="0"/>
                <a:cs typeface="Courier New" panose="02070309020205020404" pitchFamily="49" charset="0"/>
              </a:rPr>
              <a:t> –c </a:t>
            </a:r>
            <a:r>
              <a:rPr lang="en-US" sz="2000" b="1" dirty="0" err="1">
                <a:latin typeface="Courier New" panose="02070309020205020404" pitchFamily="49" charset="0"/>
                <a:cs typeface="Courier New" panose="02070309020205020404" pitchFamily="49" charset="0"/>
              </a:rPr>
              <a:t>file.S</a:t>
            </a:r>
            <a:endParaRPr lang="en-US" sz="2000" b="1" dirty="0">
              <a:latin typeface="Courier New" panose="02070309020205020404" pitchFamily="49" charset="0"/>
              <a:cs typeface="Courier New" panose="02070309020205020404" pitchFamily="49" charset="0"/>
            </a:endParaRPr>
          </a:p>
          <a:p>
            <a:r>
              <a:rPr lang="en-US" sz="2000" dirty="0"/>
              <a:t>Link files together</a:t>
            </a:r>
            <a:endParaRPr lang="en-US" sz="2000" i="1" dirty="0"/>
          </a:p>
          <a:p>
            <a:pPr marL="354012" lvl="1" indent="0">
              <a:buNone/>
            </a:pPr>
            <a:r>
              <a:rPr lang="en-US" sz="2000" b="1" dirty="0" err="1">
                <a:latin typeface="Courier New" panose="02070309020205020404" pitchFamily="49" charset="0"/>
                <a:cs typeface="Courier New" panose="02070309020205020404" pitchFamily="49" charset="0"/>
              </a:rPr>
              <a:t>gcc</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file.o</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cprog.o</a:t>
            </a:r>
            <a:endParaRPr lang="en-US" sz="2000" b="1" dirty="0">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id="{9C6CF845-476D-6047-87C3-DC11B8D0B7F9}"/>
              </a:ext>
            </a:extLst>
          </p:cNvPr>
          <p:cNvSpPr>
            <a:spLocks noGrp="1"/>
          </p:cNvSpPr>
          <p:nvPr>
            <p:ph type="title"/>
          </p:nvPr>
        </p:nvSpPr>
        <p:spPr>
          <a:xfrm>
            <a:off x="7789333" y="623455"/>
            <a:ext cx="4368445" cy="482955"/>
          </a:xfrm>
        </p:spPr>
        <p:txBody>
          <a:bodyPr/>
          <a:lstStyle/>
          <a:p>
            <a:r>
              <a:rPr lang="en-US" dirty="0"/>
              <a:t>Assembly Source File</a:t>
            </a:r>
            <a:br>
              <a:rPr lang="en-US" dirty="0"/>
            </a:br>
            <a:r>
              <a:rPr lang="en-US" dirty="0"/>
              <a:t>Template</a:t>
            </a:r>
          </a:p>
        </p:txBody>
      </p:sp>
      <p:sp>
        <p:nvSpPr>
          <p:cNvPr id="5" name="Rounded Rectangle 4">
            <a:extLst>
              <a:ext uri="{FF2B5EF4-FFF2-40B4-BE49-F238E27FC236}">
                <a16:creationId xmlns:a16="http://schemas.microsoft.com/office/drawing/2014/main" id="{E548BE0A-68B7-314A-95B1-D14AFD94FF58}"/>
              </a:ext>
            </a:extLst>
          </p:cNvPr>
          <p:cNvSpPr/>
          <p:nvPr/>
        </p:nvSpPr>
        <p:spPr bwMode="auto">
          <a:xfrm>
            <a:off x="308018" y="147417"/>
            <a:ext cx="7359761" cy="652414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400" dirty="0">
                <a:solidFill>
                  <a:schemeClr val="accent1"/>
                </a:solidFill>
                <a:latin typeface="Consolas" panose="020B0609020204030204" pitchFamily="49" charset="0"/>
                <a:cs typeface="Consolas" panose="020B0609020204030204" pitchFamily="49" charset="0"/>
              </a:rPr>
              <a:t>// File Header</a:t>
            </a:r>
          </a:p>
          <a:p>
            <a:r>
              <a:rPr lang="en-US" sz="1400" dirty="0">
                <a:latin typeface="Consolas" panose="020B0609020204030204" pitchFamily="49" charset="0"/>
                <a:cs typeface="Consolas" panose="020B0609020204030204" pitchFamily="49" charset="0"/>
              </a:rPr>
              <a:t>        .arch armv6               </a:t>
            </a:r>
            <a:r>
              <a:rPr lang="en-US" sz="1400" dirty="0">
                <a:solidFill>
                  <a:schemeClr val="accent3"/>
                </a:solidFill>
                <a:latin typeface="Consolas" panose="020B0609020204030204" pitchFamily="49" charset="0"/>
                <a:cs typeface="Consolas" panose="020B0609020204030204" pitchFamily="49" charset="0"/>
              </a:rPr>
              <a:t>// armv6 architecture instructions</a:t>
            </a:r>
          </a:p>
          <a:p>
            <a:r>
              <a:rPr lang="en-US" sz="1400" dirty="0">
                <a:latin typeface="Consolas" panose="020B0609020204030204" pitchFamily="49" charset="0"/>
                <a:cs typeface="Consolas" panose="020B0609020204030204" pitchFamily="49" charset="0"/>
              </a:rPr>
              <a:t>        .arm		      </a:t>
            </a:r>
            <a:r>
              <a:rPr lang="en-US" sz="1400" dirty="0">
                <a:solidFill>
                  <a:schemeClr val="accent3"/>
                </a:solidFill>
                <a:latin typeface="Consolas" panose="020B0609020204030204" pitchFamily="49" charset="0"/>
                <a:cs typeface="Consolas" panose="020B0609020204030204" pitchFamily="49" charset="0"/>
              </a:rPr>
              <a:t>// arm 32-bit instruction set</a:t>
            </a:r>
          </a:p>
          <a:p>
            <a:r>
              <a:rPr lang="en-US" sz="1400" dirty="0">
                <a:solidFill>
                  <a:schemeClr val="accent3"/>
                </a:solidFill>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fpu</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vfp</a:t>
            </a:r>
            <a:r>
              <a:rPr lang="en-US" sz="1400" dirty="0">
                <a:latin typeface="Consolas" panose="020B0609020204030204" pitchFamily="49" charset="0"/>
                <a:cs typeface="Consolas" panose="020B0609020204030204" pitchFamily="49" charset="0"/>
              </a:rPr>
              <a:t>		 </a:t>
            </a:r>
            <a:r>
              <a:rPr lang="en-US" sz="1400" dirty="0">
                <a:solidFill>
                  <a:schemeClr val="accent3"/>
                </a:solidFill>
                <a:latin typeface="Consolas" panose="020B0609020204030204" pitchFamily="49" charset="0"/>
                <a:cs typeface="Consolas" panose="020B0609020204030204" pitchFamily="49" charset="0"/>
              </a:rPr>
              <a:t>     // floating point co-processor</a:t>
            </a:r>
          </a:p>
          <a:p>
            <a:r>
              <a:rPr lang="en-US" sz="1400" dirty="0">
                <a:latin typeface="Consolas" panose="020B0609020204030204" pitchFamily="49" charset="0"/>
                <a:cs typeface="Consolas" panose="020B0609020204030204" pitchFamily="49" charset="0"/>
              </a:rPr>
              <a:t>        .syntax unified           </a:t>
            </a:r>
            <a:r>
              <a:rPr lang="en-US" sz="1400" dirty="0">
                <a:solidFill>
                  <a:schemeClr val="accent3"/>
                </a:solidFill>
                <a:latin typeface="Consolas" panose="020B0609020204030204" pitchFamily="49" charset="0"/>
                <a:cs typeface="Consolas" panose="020B0609020204030204" pitchFamily="49" charset="0"/>
              </a:rPr>
              <a:t>// modern syntax</a:t>
            </a:r>
            <a:endParaRPr lang="en-US" sz="1400" dirty="0">
              <a:solidFill>
                <a:srgbClr val="0070C0"/>
              </a:solidFill>
              <a:latin typeface="Consolas" panose="020B0609020204030204" pitchFamily="49" charset="0"/>
              <a:cs typeface="Consolas" panose="020B0609020204030204" pitchFamily="49" charset="0"/>
            </a:endParaRPr>
          </a:p>
          <a:p>
            <a:endParaRPr lang="en-US" sz="1400" dirty="0">
              <a:solidFill>
                <a:srgbClr val="0070C0"/>
              </a:solidFill>
              <a:latin typeface="Consolas" panose="020B0609020204030204" pitchFamily="49" charset="0"/>
              <a:cs typeface="Consolas" panose="020B0609020204030204" pitchFamily="49" charset="0"/>
            </a:endParaRPr>
          </a:p>
          <a:p>
            <a:r>
              <a:rPr lang="en-US" sz="1400" dirty="0">
                <a:solidFill>
                  <a:srgbClr val="0070C0"/>
                </a:solidFill>
                <a:latin typeface="Consolas" panose="020B0609020204030204" pitchFamily="49" charset="0"/>
                <a:cs typeface="Consolas" panose="020B0609020204030204" pitchFamily="49" charset="0"/>
              </a:rPr>
              <a:t>// BSS Segment (only when you have initialized </a:t>
            </a:r>
            <a:r>
              <a:rPr lang="en-US" sz="1400" dirty="0" err="1">
                <a:solidFill>
                  <a:srgbClr val="0070C0"/>
                </a:solidFill>
                <a:latin typeface="Consolas" panose="020B0609020204030204" pitchFamily="49" charset="0"/>
                <a:cs typeface="Consolas" panose="020B0609020204030204" pitchFamily="49" charset="0"/>
              </a:rPr>
              <a:t>globals</a:t>
            </a:r>
            <a:r>
              <a:rPr lang="en-US" sz="1400" dirty="0">
                <a:solidFill>
                  <a:srgbClr val="0070C0"/>
                </a:solidFill>
                <a:latin typeface="Consolas" panose="020B0609020204030204" pitchFamily="49" charset="0"/>
                <a:cs typeface="Consolas" panose="020B0609020204030204" pitchFamily="49" charset="0"/>
              </a:rPr>
              <a:t>)</a:t>
            </a:r>
          </a:p>
          <a:p>
            <a:r>
              <a:rPr lang="en-US" sz="1400" dirty="0">
                <a:solidFill>
                  <a:srgbClr val="7030A0"/>
                </a:solidFill>
                <a:latin typeface="Consolas" panose="020B0609020204030204" pitchFamily="49" charset="0"/>
                <a:cs typeface="Consolas" panose="020B0609020204030204" pitchFamily="49" charset="0"/>
              </a:rPr>
              <a:t>	.</a:t>
            </a:r>
            <a:r>
              <a:rPr lang="en-US" sz="1400" dirty="0" err="1">
                <a:solidFill>
                  <a:srgbClr val="7030A0"/>
                </a:solidFill>
                <a:latin typeface="Consolas" panose="020B0609020204030204" pitchFamily="49" charset="0"/>
                <a:cs typeface="Consolas" panose="020B0609020204030204" pitchFamily="49" charset="0"/>
              </a:rPr>
              <a:t>bss</a:t>
            </a:r>
            <a:r>
              <a:rPr lang="en-US" sz="1400" dirty="0">
                <a:latin typeface="Consolas" panose="020B0609020204030204" pitchFamily="49" charset="0"/>
                <a:cs typeface="Consolas" panose="020B0609020204030204" pitchFamily="49" charset="0"/>
              </a:rPr>
              <a:t>	</a:t>
            </a:r>
            <a:endParaRPr lang="en-US" sz="1400" dirty="0">
              <a:solidFill>
                <a:srgbClr val="2C895B"/>
              </a:solidFill>
              <a:latin typeface="Consolas" panose="020B0609020204030204" pitchFamily="49" charset="0"/>
              <a:cs typeface="Consolas" panose="020B0609020204030204" pitchFamily="49" charset="0"/>
            </a:endParaRPr>
          </a:p>
          <a:p>
            <a:r>
              <a:rPr lang="en-US" sz="1400" dirty="0">
                <a:solidFill>
                  <a:srgbClr val="0070C0"/>
                </a:solidFill>
                <a:latin typeface="Consolas" panose="020B0609020204030204" pitchFamily="49" charset="0"/>
                <a:cs typeface="Consolas" panose="020B0609020204030204" pitchFamily="49" charset="0"/>
              </a:rPr>
              <a:t>// Data Segment (only when you have uninitialized </a:t>
            </a:r>
            <a:r>
              <a:rPr lang="en-US" sz="1400" dirty="0" err="1">
                <a:solidFill>
                  <a:srgbClr val="0070C0"/>
                </a:solidFill>
                <a:latin typeface="Consolas" panose="020B0609020204030204" pitchFamily="49" charset="0"/>
                <a:cs typeface="Consolas" panose="020B0609020204030204" pitchFamily="49" charset="0"/>
              </a:rPr>
              <a:t>globals</a:t>
            </a:r>
            <a:r>
              <a:rPr lang="en-US" sz="1400" dirty="0">
                <a:solidFill>
                  <a:srgbClr val="0070C0"/>
                </a:solidFill>
                <a:latin typeface="Consolas" panose="020B0609020204030204" pitchFamily="49" charset="0"/>
                <a:cs typeface="Consolas" panose="020B0609020204030204" pitchFamily="49" charset="0"/>
              </a:rPr>
              <a:t>)</a:t>
            </a:r>
          </a:p>
          <a:p>
            <a:r>
              <a:rPr lang="en-US" sz="1400" dirty="0">
                <a:solidFill>
                  <a:srgbClr val="7030A0"/>
                </a:solidFill>
                <a:latin typeface="Consolas" panose="020B0609020204030204" pitchFamily="49" charset="0"/>
                <a:cs typeface="Consolas" panose="020B0609020204030204" pitchFamily="49" charset="0"/>
              </a:rPr>
              <a:t>	.data	</a:t>
            </a:r>
            <a:endParaRPr lang="en-US" sz="1400" dirty="0">
              <a:solidFill>
                <a:srgbClr val="0070C0"/>
              </a:solidFill>
              <a:latin typeface="Consolas" panose="020B0609020204030204" pitchFamily="49" charset="0"/>
              <a:cs typeface="Consolas" panose="020B0609020204030204" pitchFamily="49" charset="0"/>
            </a:endParaRPr>
          </a:p>
          <a:p>
            <a:r>
              <a:rPr lang="en-US" sz="1400" dirty="0">
                <a:solidFill>
                  <a:srgbClr val="0070C0"/>
                </a:solidFill>
                <a:latin typeface="Consolas" panose="020B0609020204030204" pitchFamily="49" charset="0"/>
                <a:cs typeface="Consolas" panose="020B0609020204030204" pitchFamily="49" charset="0"/>
              </a:rPr>
              <a:t>// Read-Only Data (only when you have literals)</a:t>
            </a:r>
          </a:p>
          <a:p>
            <a:r>
              <a:rPr lang="en-US" sz="1400" dirty="0">
                <a:latin typeface="Consolas" panose="020B0609020204030204" pitchFamily="49" charset="0"/>
                <a:cs typeface="Consolas" panose="020B0609020204030204" pitchFamily="49" charset="0"/>
              </a:rPr>
              <a:t>	.</a:t>
            </a:r>
            <a:r>
              <a:rPr lang="en-US" sz="1400" dirty="0">
                <a:solidFill>
                  <a:srgbClr val="7030A0"/>
                </a:solidFill>
                <a:latin typeface="Consolas" panose="020B0609020204030204" pitchFamily="49" charset="0"/>
                <a:cs typeface="Consolas" panose="020B0609020204030204" pitchFamily="49" charset="0"/>
              </a:rPr>
              <a:t>section .</a:t>
            </a:r>
            <a:r>
              <a:rPr lang="en-US" sz="1400" dirty="0" err="1">
                <a:solidFill>
                  <a:srgbClr val="7030A0"/>
                </a:solidFill>
                <a:latin typeface="Consolas" panose="020B0609020204030204" pitchFamily="49" charset="0"/>
                <a:cs typeface="Consolas" panose="020B0609020204030204" pitchFamily="49" charset="0"/>
              </a:rPr>
              <a:t>rodata</a:t>
            </a:r>
            <a:r>
              <a:rPr lang="en-US" sz="1400" dirty="0">
                <a:latin typeface="Consolas" panose="020B0609020204030204" pitchFamily="49" charset="0"/>
                <a:cs typeface="Consolas" panose="020B0609020204030204" pitchFamily="49" charset="0"/>
              </a:rPr>
              <a:t>    </a:t>
            </a:r>
            <a:endParaRPr lang="en-US" sz="1400" dirty="0">
              <a:solidFill>
                <a:schemeClr val="accent1"/>
              </a:solidFill>
              <a:latin typeface="Consolas" panose="020B0609020204030204" pitchFamily="49" charset="0"/>
              <a:cs typeface="Consolas" panose="020B0609020204030204" pitchFamily="49" charset="0"/>
            </a:endParaRPr>
          </a:p>
          <a:p>
            <a:r>
              <a:rPr lang="en-US" sz="1400" dirty="0">
                <a:solidFill>
                  <a:schemeClr val="accent1"/>
                </a:solidFill>
                <a:latin typeface="Consolas" panose="020B0609020204030204" pitchFamily="49" charset="0"/>
                <a:cs typeface="Consolas" panose="020B0609020204030204" pitchFamily="49" charset="0"/>
              </a:rPr>
              <a:t>// Text Segment – your code</a:t>
            </a:r>
          </a:p>
          <a:p>
            <a:r>
              <a:rPr lang="en-US" sz="1400" dirty="0">
                <a:solidFill>
                  <a:srgbClr val="7030A0"/>
                </a:solidFill>
                <a:latin typeface="Consolas" panose="020B0609020204030204" pitchFamily="49" charset="0"/>
                <a:cs typeface="Consolas" panose="020B0609020204030204" pitchFamily="49" charset="0"/>
              </a:rPr>
              <a:t>	.text</a:t>
            </a:r>
          </a:p>
          <a:p>
            <a:r>
              <a:rPr lang="en-US" sz="1400" dirty="0">
                <a:solidFill>
                  <a:srgbClr val="7030A0"/>
                </a:solidFill>
                <a:latin typeface="Consolas" panose="020B0609020204030204" pitchFamily="49" charset="0"/>
                <a:cs typeface="Consolas" panose="020B0609020204030204" pitchFamily="49" charset="0"/>
              </a:rPr>
              <a:t>                  </a:t>
            </a:r>
            <a:endParaRPr lang="en-US" sz="1400" dirty="0">
              <a:latin typeface="Consolas" panose="020B0609020204030204" pitchFamily="49" charset="0"/>
              <a:cs typeface="Consolas" panose="020B0609020204030204" pitchFamily="49" charset="0"/>
            </a:endParaRPr>
          </a:p>
          <a:p>
            <a:r>
              <a:rPr lang="en-US" sz="1400" dirty="0">
                <a:solidFill>
                  <a:schemeClr val="accent1"/>
                </a:solidFill>
                <a:latin typeface="Consolas" panose="020B0609020204030204" pitchFamily="49" charset="0"/>
                <a:cs typeface="Consolas" panose="020B0609020204030204" pitchFamily="49" charset="0"/>
              </a:rPr>
              <a:t>// Function Header</a:t>
            </a:r>
            <a:br>
              <a:rPr lang="en-US" sz="1400" dirty="0">
                <a:latin typeface="Consolas" panose="020B0609020204030204" pitchFamily="49" charset="0"/>
                <a:cs typeface="Consolas" panose="020B0609020204030204" pitchFamily="49" charset="0"/>
              </a:rPr>
            </a:br>
            <a:r>
              <a:rPr lang="en-US" sz="1400" dirty="0">
                <a:latin typeface="Consolas" panose="020B0609020204030204" pitchFamily="49" charset="0"/>
                <a:cs typeface="Consolas" panose="020B0609020204030204" pitchFamily="49" charset="0"/>
              </a:rPr>
              <a:t>        .</a:t>
            </a:r>
            <a:r>
              <a:rPr lang="en-US" sz="1400" dirty="0">
                <a:solidFill>
                  <a:srgbClr val="7030A0"/>
                </a:solidFill>
                <a:latin typeface="Consolas" panose="020B0609020204030204" pitchFamily="49" charset="0"/>
                <a:cs typeface="Consolas" panose="020B0609020204030204" pitchFamily="49" charset="0"/>
              </a:rPr>
              <a:t>type   </a:t>
            </a:r>
            <a:r>
              <a:rPr lang="en-US" sz="1400" dirty="0">
                <a:solidFill>
                  <a:srgbClr val="F37440"/>
                </a:solidFill>
                <a:latin typeface="Consolas" panose="020B0609020204030204" pitchFamily="49" charset="0"/>
                <a:cs typeface="Consolas" panose="020B0609020204030204" pitchFamily="49" charset="0"/>
              </a:rPr>
              <a:t>main</a:t>
            </a:r>
            <a:r>
              <a:rPr lang="en-US" sz="1400" dirty="0">
                <a:solidFill>
                  <a:srgbClr val="7030A0"/>
                </a:solidFill>
                <a:latin typeface="Consolas" panose="020B0609020204030204" pitchFamily="49" charset="0"/>
                <a:cs typeface="Consolas" panose="020B0609020204030204" pitchFamily="49" charset="0"/>
              </a:rPr>
              <a:t>, %function   </a:t>
            </a:r>
            <a:r>
              <a:rPr lang="en-US" sz="1400" dirty="0">
                <a:solidFill>
                  <a:srgbClr val="2C895B"/>
                </a:solidFill>
                <a:latin typeface="Consolas" panose="020B0609020204030204" pitchFamily="49" charset="0"/>
                <a:cs typeface="Consolas" panose="020B0609020204030204" pitchFamily="49" charset="0"/>
              </a:rPr>
              <a:t>// define main to be a function</a:t>
            </a:r>
          </a:p>
          <a:p>
            <a:r>
              <a:rPr lang="en-US" sz="1400" dirty="0">
                <a:latin typeface="Consolas" panose="020B0609020204030204" pitchFamily="49" charset="0"/>
                <a:cs typeface="Consolas" panose="020B0609020204030204" pitchFamily="49" charset="0"/>
              </a:rPr>
              <a:t>        .</a:t>
            </a:r>
            <a:r>
              <a:rPr lang="en-US" sz="1400" dirty="0">
                <a:solidFill>
                  <a:srgbClr val="7030A0"/>
                </a:solidFill>
                <a:latin typeface="Consolas" panose="020B0609020204030204" pitchFamily="49" charset="0"/>
                <a:cs typeface="Consolas" panose="020B0609020204030204" pitchFamily="49" charset="0"/>
              </a:rPr>
              <a:t>global </a:t>
            </a:r>
            <a:r>
              <a:rPr lang="en-US" sz="1400" dirty="0">
                <a:solidFill>
                  <a:srgbClr val="F37440"/>
                </a:solidFill>
                <a:latin typeface="Consolas" panose="020B0609020204030204" pitchFamily="49" charset="0"/>
                <a:cs typeface="Consolas" panose="020B0609020204030204" pitchFamily="49" charset="0"/>
              </a:rPr>
              <a:t>main</a:t>
            </a:r>
            <a:r>
              <a:rPr lang="en-US" sz="1400" dirty="0">
                <a:solidFill>
                  <a:srgbClr val="7030A0"/>
                </a:solidFill>
                <a:latin typeface="Consolas" panose="020B0609020204030204" pitchFamily="49" charset="0"/>
                <a:cs typeface="Consolas" panose="020B0609020204030204" pitchFamily="49" charset="0"/>
              </a:rPr>
              <a:t>              </a:t>
            </a:r>
            <a:r>
              <a:rPr lang="en-US" sz="1400" dirty="0">
                <a:solidFill>
                  <a:srgbClr val="2C895B"/>
                </a:solidFill>
                <a:latin typeface="Consolas" panose="020B0609020204030204" pitchFamily="49" charset="0"/>
                <a:cs typeface="Consolas" panose="020B0609020204030204" pitchFamily="49" charset="0"/>
              </a:rPr>
              <a:t>// export function name</a:t>
            </a:r>
          </a:p>
          <a:p>
            <a:r>
              <a:rPr lang="en-US" sz="1400" dirty="0">
                <a:solidFill>
                  <a:srgbClr val="F37440"/>
                </a:solidFill>
                <a:latin typeface="Consolas" panose="020B0609020204030204" pitchFamily="49" charset="0"/>
                <a:cs typeface="Consolas" panose="020B0609020204030204" pitchFamily="49" charset="0"/>
              </a:rPr>
              <a:t>main:</a:t>
            </a:r>
          </a:p>
          <a:p>
            <a:r>
              <a:rPr lang="en-US" sz="1400" dirty="0">
                <a:solidFill>
                  <a:srgbClr val="F37440"/>
                </a:solidFill>
                <a:latin typeface="Consolas" panose="020B0609020204030204" pitchFamily="49" charset="0"/>
                <a:cs typeface="Consolas" panose="020B0609020204030204" pitchFamily="49" charset="0"/>
              </a:rPr>
              <a:t>// function prologue	      // stack frame setup</a:t>
            </a:r>
          </a:p>
          <a:p>
            <a:r>
              <a:rPr lang="en-US" sz="1400" dirty="0">
                <a:latin typeface="Consolas" panose="020B0609020204030204" pitchFamily="49" charset="0"/>
                <a:cs typeface="Consolas" panose="020B0609020204030204" pitchFamily="49" charset="0"/>
              </a:rPr>
              <a:t>		</a:t>
            </a:r>
            <a:r>
              <a:rPr lang="en-US" sz="1400" b="1" dirty="0">
                <a:solidFill>
                  <a:srgbClr val="2C895B"/>
                </a:solidFill>
                <a:latin typeface="Consolas" panose="020B0609020204030204" pitchFamily="49" charset="0"/>
                <a:cs typeface="Consolas" panose="020B0609020204030204" pitchFamily="49" charset="0"/>
              </a:rPr>
              <a:t>// your code for this function here</a:t>
            </a:r>
          </a:p>
          <a:p>
            <a:r>
              <a:rPr lang="en-US" sz="1400" dirty="0">
                <a:solidFill>
                  <a:srgbClr val="F37440"/>
                </a:solidFill>
                <a:latin typeface="Consolas" panose="020B0609020204030204" pitchFamily="49" charset="0"/>
                <a:cs typeface="Consolas" panose="020B0609020204030204" pitchFamily="49" charset="0"/>
              </a:rPr>
              <a:t>// function epilogue	      //stack frame teardown</a:t>
            </a:r>
            <a:endParaRPr lang="en-US" sz="1400" dirty="0">
              <a:latin typeface="Consolas" panose="020B0609020204030204" pitchFamily="49" charset="0"/>
              <a:cs typeface="Consolas" panose="020B0609020204030204" pitchFamily="49" charset="0"/>
            </a:endParaRPr>
          </a:p>
          <a:p>
            <a:endParaRPr lang="en-US" sz="1400" dirty="0">
              <a:solidFill>
                <a:schemeClr val="accent1"/>
              </a:solidFill>
              <a:latin typeface="Consolas" panose="020B0609020204030204" pitchFamily="49" charset="0"/>
              <a:cs typeface="Consolas" panose="020B0609020204030204" pitchFamily="49" charset="0"/>
            </a:endParaRPr>
          </a:p>
          <a:p>
            <a:r>
              <a:rPr lang="en-US" sz="1400" dirty="0">
                <a:solidFill>
                  <a:schemeClr val="accent1"/>
                </a:solidFill>
                <a:latin typeface="Consolas" panose="020B0609020204030204" pitchFamily="49" charset="0"/>
                <a:cs typeface="Consolas" panose="020B0609020204030204" pitchFamily="49" charset="0"/>
              </a:rPr>
              <a:t>// function footer</a:t>
            </a:r>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a:t>
            </a:r>
            <a:r>
              <a:rPr lang="en-US" sz="1400" dirty="0">
                <a:solidFill>
                  <a:srgbClr val="7030A0"/>
                </a:solidFill>
                <a:latin typeface="Consolas" panose="020B0609020204030204" pitchFamily="49" charset="0"/>
                <a:cs typeface="Consolas" panose="020B0609020204030204" pitchFamily="49" charset="0"/>
              </a:rPr>
              <a:t>size</a:t>
            </a:r>
            <a:r>
              <a:rPr lang="en-US" sz="1400" dirty="0">
                <a:solidFill>
                  <a:srgbClr val="0070C0"/>
                </a:solidFill>
                <a:latin typeface="Consolas" panose="020B0609020204030204" pitchFamily="49" charset="0"/>
                <a:cs typeface="Consolas" panose="020B0609020204030204" pitchFamily="49" charset="0"/>
              </a:rPr>
              <a:t>  </a:t>
            </a:r>
            <a:r>
              <a:rPr lang="en-US" sz="1400" dirty="0">
                <a:solidFill>
                  <a:srgbClr val="F37440"/>
                </a:solidFill>
                <a:latin typeface="Consolas" panose="020B0609020204030204" pitchFamily="49" charset="0"/>
                <a:cs typeface="Consolas" panose="020B0609020204030204" pitchFamily="49" charset="0"/>
              </a:rPr>
              <a:t>main</a:t>
            </a:r>
            <a:r>
              <a:rPr lang="en-US" sz="1400" dirty="0">
                <a:solidFill>
                  <a:srgbClr val="0070C0"/>
                </a:solidFill>
                <a:latin typeface="Consolas" panose="020B0609020204030204" pitchFamily="49" charset="0"/>
                <a:cs typeface="Consolas" panose="020B0609020204030204" pitchFamily="49" charset="0"/>
              </a:rPr>
              <a:t>, </a:t>
            </a:r>
            <a:r>
              <a:rPr lang="en-US" sz="1400" dirty="0">
                <a:solidFill>
                  <a:srgbClr val="F37440"/>
                </a:solidFill>
                <a:latin typeface="Consolas" panose="020B0609020204030204" pitchFamily="49" charset="0"/>
                <a:cs typeface="Consolas" panose="020B0609020204030204" pitchFamily="49" charset="0"/>
              </a:rPr>
              <a:t>(. – main)</a:t>
            </a:r>
            <a:endParaRPr lang="en-US" sz="1400" dirty="0">
              <a:solidFill>
                <a:srgbClr val="0070C0"/>
              </a:solidFill>
              <a:latin typeface="Consolas" panose="020B0609020204030204" pitchFamily="49" charset="0"/>
              <a:cs typeface="Consolas" panose="020B0609020204030204" pitchFamily="49" charset="0"/>
            </a:endParaRPr>
          </a:p>
          <a:p>
            <a:endParaRPr lang="en-US" sz="1400" dirty="0">
              <a:solidFill>
                <a:srgbClr val="0070C0"/>
              </a:solidFill>
              <a:latin typeface="Consolas" panose="020B0609020204030204" pitchFamily="49" charset="0"/>
              <a:cs typeface="Consolas" panose="020B0609020204030204" pitchFamily="49" charset="0"/>
            </a:endParaRPr>
          </a:p>
          <a:p>
            <a:r>
              <a:rPr lang="en-US" sz="1400" dirty="0">
                <a:solidFill>
                  <a:srgbClr val="0070C0"/>
                </a:solidFill>
                <a:latin typeface="Consolas" panose="020B0609020204030204" pitchFamily="49" charset="0"/>
                <a:cs typeface="Consolas" panose="020B0609020204030204" pitchFamily="49" charset="0"/>
              </a:rPr>
              <a:t>// File Footer</a:t>
            </a:r>
          </a:p>
          <a:p>
            <a:r>
              <a:rPr lang="en-US" sz="1400" dirty="0">
                <a:solidFill>
                  <a:srgbClr val="0070C0"/>
                </a:solidFill>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 </a:t>
            </a:r>
            <a:r>
              <a:rPr lang="en-US" sz="1400" dirty="0">
                <a:solidFill>
                  <a:srgbClr val="7030A0"/>
                </a:solidFill>
                <a:latin typeface="Consolas" panose="020B0609020204030204" pitchFamily="49" charset="0"/>
                <a:cs typeface="Consolas" panose="020B0609020204030204" pitchFamily="49" charset="0"/>
              </a:rPr>
              <a:t>.section </a:t>
            </a:r>
            <a:r>
              <a:rPr lang="en-US" sz="1400" dirty="0">
                <a:solidFill>
                  <a:srgbClr val="F37440"/>
                </a:solidFill>
                <a:latin typeface="Consolas" panose="020B0609020204030204" pitchFamily="49" charset="0"/>
                <a:cs typeface="Consolas" panose="020B0609020204030204" pitchFamily="49" charset="0"/>
              </a:rPr>
              <a:t>.note.GNU-stack</a:t>
            </a:r>
            <a:r>
              <a:rPr lang="en-US" sz="1400" dirty="0">
                <a:latin typeface="Consolas" panose="020B0609020204030204" pitchFamily="49" charset="0"/>
                <a:cs typeface="Consolas" panose="020B0609020204030204" pitchFamily="49" charset="0"/>
              </a:rPr>
              <a:t>,"",</a:t>
            </a:r>
            <a:r>
              <a:rPr lang="en-US" sz="1400" dirty="0">
                <a:solidFill>
                  <a:srgbClr val="7030A0"/>
                </a:solidFill>
                <a:latin typeface="Consolas" panose="020B0609020204030204" pitchFamily="49" charset="0"/>
                <a:cs typeface="Consolas" panose="020B0609020204030204" pitchFamily="49" charset="0"/>
              </a:rPr>
              <a:t>%</a:t>
            </a:r>
            <a:r>
              <a:rPr lang="en-US" sz="1400" dirty="0" err="1">
                <a:solidFill>
                  <a:srgbClr val="7030A0"/>
                </a:solidFill>
                <a:latin typeface="Consolas" panose="020B0609020204030204" pitchFamily="49" charset="0"/>
                <a:cs typeface="Consolas" panose="020B0609020204030204" pitchFamily="49" charset="0"/>
              </a:rPr>
              <a:t>progbits</a:t>
            </a:r>
            <a:r>
              <a:rPr lang="en-US" sz="1400" dirty="0">
                <a:solidFill>
                  <a:srgbClr val="7030A0"/>
                </a:solidFill>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 stack/data non-exec</a:t>
            </a:r>
          </a:p>
          <a:p>
            <a:r>
              <a:rPr lang="en-US" sz="1400" dirty="0">
                <a:solidFill>
                  <a:srgbClr val="0070C0"/>
                </a:solidFill>
                <a:latin typeface="Consolas" panose="020B0609020204030204" pitchFamily="49" charset="0"/>
                <a:cs typeface="Consolas" panose="020B0609020204030204" pitchFamily="49" charset="0"/>
              </a:rPr>
              <a:t>.</a:t>
            </a:r>
            <a:r>
              <a:rPr lang="en-US" sz="1400" dirty="0">
                <a:solidFill>
                  <a:srgbClr val="7030A0"/>
                </a:solidFill>
                <a:latin typeface="Consolas" panose="020B0609020204030204" pitchFamily="49" charset="0"/>
                <a:cs typeface="Consolas" panose="020B0609020204030204" pitchFamily="49" charset="0"/>
              </a:rPr>
              <a:t>end</a:t>
            </a:r>
          </a:p>
        </p:txBody>
      </p:sp>
      <p:sp>
        <p:nvSpPr>
          <p:cNvPr id="7" name="TextBox 6">
            <a:extLst>
              <a:ext uri="{FF2B5EF4-FFF2-40B4-BE49-F238E27FC236}">
                <a16:creationId xmlns:a16="http://schemas.microsoft.com/office/drawing/2014/main" id="{00B330CA-98E5-EA4F-BEF0-1905C3908322}"/>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904109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nimBg="1"/>
      <p:bldP spid="7"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90775"/>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3611406"/>
          </a:xfrm>
          <a:prstGeom prst="leftBrace">
            <a:avLst>
              <a:gd name="adj1" fmla="val 8333"/>
              <a:gd name="adj2" fmla="val 1942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4152553"/>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212008" y="4557785"/>
            <a:ext cx="1184940" cy="369332"/>
          </a:xfrm>
          <a:prstGeom prst="rect">
            <a:avLst/>
          </a:prstGeom>
          <a:noFill/>
        </p:spPr>
        <p:txBody>
          <a:bodyPr wrap="none" rtlCol="0">
            <a:spAutoFit/>
          </a:bodyPr>
          <a:lstStyle/>
          <a:p>
            <a:r>
              <a:rPr lang="en-US" dirty="0">
                <a:solidFill>
                  <a:srgbClr val="FF0000"/>
                </a:solidFill>
              </a:rPr>
              <a:t>Returns 2</a:t>
            </a:r>
          </a:p>
        </p:txBody>
      </p:sp>
      <p:sp>
        <p:nvSpPr>
          <p:cNvPr id="8" name="TextBox 7">
            <a:extLst>
              <a:ext uri="{FF2B5EF4-FFF2-40B4-BE49-F238E27FC236}">
                <a16:creationId xmlns:a16="http://schemas.microsoft.com/office/drawing/2014/main" id="{7F682477-070F-A9C0-6D79-FCD30D16AED3}"/>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9" name="Down Arrow 8">
            <a:extLst>
              <a:ext uri="{FF2B5EF4-FFF2-40B4-BE49-F238E27FC236}">
                <a16:creationId xmlns:a16="http://schemas.microsoft.com/office/drawing/2014/main" id="{E6C95833-23A1-5F84-49E3-990F7C80BD26}"/>
              </a:ext>
            </a:extLst>
          </p:cNvPr>
          <p:cNvSpPr/>
          <p:nvPr/>
        </p:nvSpPr>
        <p:spPr>
          <a:xfrm flipV="1">
            <a:off x="10983409" y="5140570"/>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EBC82C7-89E5-1A4A-3E11-F13DE8618C96}"/>
              </a:ext>
            </a:extLst>
          </p:cNvPr>
          <p:cNvGrpSpPr/>
          <p:nvPr/>
        </p:nvGrpSpPr>
        <p:grpSpPr>
          <a:xfrm>
            <a:off x="7116449" y="5473236"/>
            <a:ext cx="2010618" cy="767842"/>
            <a:chOff x="7116449" y="5473236"/>
            <a:chExt cx="2010618" cy="767842"/>
          </a:xfrm>
        </p:grpSpPr>
        <p:sp>
          <p:nvSpPr>
            <p:cNvPr id="10" name="Left Brace 9">
              <a:extLst>
                <a:ext uri="{FF2B5EF4-FFF2-40B4-BE49-F238E27FC236}">
                  <a16:creationId xmlns:a16="http://schemas.microsoft.com/office/drawing/2014/main" id="{A58913DC-9578-C8B7-F25C-85B596592369}"/>
                </a:ext>
              </a:extLst>
            </p:cNvPr>
            <p:cNvSpPr/>
            <p:nvPr/>
          </p:nvSpPr>
          <p:spPr>
            <a:xfrm>
              <a:off x="8575581" y="5473236"/>
              <a:ext cx="551486" cy="767842"/>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0E120BCB-301F-BA18-7F50-C25A7FDCD9F6}"/>
                </a:ext>
              </a:extLst>
            </p:cNvPr>
            <p:cNvSpPr txBox="1"/>
            <p:nvPr/>
          </p:nvSpPr>
          <p:spPr>
            <a:xfrm>
              <a:off x="7116449" y="5630635"/>
              <a:ext cx="1492716" cy="369332"/>
            </a:xfrm>
            <a:prstGeom prst="rect">
              <a:avLst/>
            </a:prstGeom>
            <a:noFill/>
          </p:spPr>
          <p:txBody>
            <a:bodyPr wrap="none" rtlCol="0">
              <a:spAutoFit/>
            </a:bodyPr>
            <a:lstStyle/>
            <a:p>
              <a:r>
                <a:rPr lang="en-US" dirty="0"/>
                <a:t>Out of scope</a:t>
              </a:r>
            </a:p>
          </p:txBody>
        </p:sp>
      </p:grpSp>
    </p:spTree>
    <p:extLst>
      <p:ext uri="{BB962C8B-B14F-4D97-AF65-F5344CB8AC3E}">
        <p14:creationId xmlns:p14="http://schemas.microsoft.com/office/powerpoint/2010/main" val="96638303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811187"/>
          </a:xfrm>
          <a:prstGeom prst="leftBrace">
            <a:avLst>
              <a:gd name="adj1" fmla="val 8333"/>
              <a:gd name="adj2" fmla="val 2488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3466752"/>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212008" y="3871984"/>
            <a:ext cx="1184940" cy="369332"/>
          </a:xfrm>
          <a:prstGeom prst="rect">
            <a:avLst/>
          </a:prstGeom>
          <a:noFill/>
        </p:spPr>
        <p:txBody>
          <a:bodyPr wrap="none" rtlCol="0">
            <a:spAutoFit/>
          </a:bodyPr>
          <a:lstStyle/>
          <a:p>
            <a:r>
              <a:rPr lang="en-US" dirty="0">
                <a:solidFill>
                  <a:srgbClr val="FF0000"/>
                </a:solidFill>
              </a:rPr>
              <a:t>Returns 6</a:t>
            </a:r>
          </a:p>
        </p:txBody>
      </p:sp>
      <p:sp>
        <p:nvSpPr>
          <p:cNvPr id="8" name="TextBox 7">
            <a:extLst>
              <a:ext uri="{FF2B5EF4-FFF2-40B4-BE49-F238E27FC236}">
                <a16:creationId xmlns:a16="http://schemas.microsoft.com/office/drawing/2014/main" id="{D5363706-8036-DCF6-1521-B747BE591628}"/>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9" name="TextBox 8">
            <a:extLst>
              <a:ext uri="{FF2B5EF4-FFF2-40B4-BE49-F238E27FC236}">
                <a16:creationId xmlns:a16="http://schemas.microsoft.com/office/drawing/2014/main" id="{35E4272A-BB05-83A3-EC86-209B71AE91E3}"/>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0" name="Down Arrow 9">
            <a:extLst>
              <a:ext uri="{FF2B5EF4-FFF2-40B4-BE49-F238E27FC236}">
                <a16:creationId xmlns:a16="http://schemas.microsoft.com/office/drawing/2014/main" id="{33A0ADC3-1521-95B7-E13E-D3E755A47A16}"/>
              </a:ext>
            </a:extLst>
          </p:cNvPr>
          <p:cNvSpPr/>
          <p:nvPr/>
        </p:nvSpPr>
        <p:spPr>
          <a:xfrm flipV="1">
            <a:off x="10874482" y="4367577"/>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6D922E9E-7813-38B4-FA0F-B3CC4ED7C12B}"/>
              </a:ext>
            </a:extLst>
          </p:cNvPr>
          <p:cNvGrpSpPr/>
          <p:nvPr/>
        </p:nvGrpSpPr>
        <p:grpSpPr>
          <a:xfrm>
            <a:off x="7133797" y="4648200"/>
            <a:ext cx="2049572" cy="1592878"/>
            <a:chOff x="7133797" y="4648200"/>
            <a:chExt cx="2049572" cy="1592878"/>
          </a:xfrm>
        </p:grpSpPr>
        <p:sp>
          <p:nvSpPr>
            <p:cNvPr id="12" name="Left Brace 11">
              <a:extLst>
                <a:ext uri="{FF2B5EF4-FFF2-40B4-BE49-F238E27FC236}">
                  <a16:creationId xmlns:a16="http://schemas.microsoft.com/office/drawing/2014/main" id="{CF311830-6E26-9976-5196-B302EB8E5D13}"/>
                </a:ext>
              </a:extLst>
            </p:cNvPr>
            <p:cNvSpPr/>
            <p:nvPr/>
          </p:nvSpPr>
          <p:spPr>
            <a:xfrm>
              <a:off x="8575581" y="4648200"/>
              <a:ext cx="607788" cy="1592878"/>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3AC798F5-E1D1-3179-0468-6E87C762668A}"/>
                </a:ext>
              </a:extLst>
            </p:cNvPr>
            <p:cNvSpPr txBox="1"/>
            <p:nvPr/>
          </p:nvSpPr>
          <p:spPr>
            <a:xfrm>
              <a:off x="7133797" y="5121552"/>
              <a:ext cx="1492716" cy="369332"/>
            </a:xfrm>
            <a:prstGeom prst="rect">
              <a:avLst/>
            </a:prstGeom>
            <a:noFill/>
          </p:spPr>
          <p:txBody>
            <a:bodyPr wrap="none" rtlCol="0">
              <a:spAutoFit/>
            </a:bodyPr>
            <a:lstStyle/>
            <a:p>
              <a:r>
                <a:rPr lang="en-US" dirty="0"/>
                <a:t>Out of scope</a:t>
              </a:r>
            </a:p>
          </p:txBody>
        </p:sp>
      </p:grpSp>
    </p:spTree>
    <p:extLst>
      <p:ext uri="{BB962C8B-B14F-4D97-AF65-F5344CB8AC3E}">
        <p14:creationId xmlns:p14="http://schemas.microsoft.com/office/powerpoint/2010/main" val="98471344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4128"/>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2006502"/>
          </a:xfrm>
          <a:prstGeom prst="leftBrace">
            <a:avLst>
              <a:gd name="adj1" fmla="val 8333"/>
              <a:gd name="adj2" fmla="val 3531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2704752"/>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083767" y="3109984"/>
            <a:ext cx="1313181" cy="369332"/>
          </a:xfrm>
          <a:prstGeom prst="rect">
            <a:avLst/>
          </a:prstGeom>
          <a:noFill/>
        </p:spPr>
        <p:txBody>
          <a:bodyPr wrap="none" rtlCol="0">
            <a:spAutoFit/>
          </a:bodyPr>
          <a:lstStyle/>
          <a:p>
            <a:r>
              <a:rPr lang="en-US" dirty="0">
                <a:solidFill>
                  <a:srgbClr val="FF0000"/>
                </a:solidFill>
              </a:rPr>
              <a:t>Returns 24</a:t>
            </a:r>
          </a:p>
        </p:txBody>
      </p:sp>
      <p:sp>
        <p:nvSpPr>
          <p:cNvPr id="8" name="TextBox 7">
            <a:extLst>
              <a:ext uri="{FF2B5EF4-FFF2-40B4-BE49-F238E27FC236}">
                <a16:creationId xmlns:a16="http://schemas.microsoft.com/office/drawing/2014/main" id="{DBCA00EB-D45D-8FC4-080B-FC3C3636DE5A}"/>
              </a:ext>
            </a:extLst>
          </p:cNvPr>
          <p:cNvSpPr txBox="1"/>
          <p:nvPr/>
        </p:nvSpPr>
        <p:spPr>
          <a:xfrm>
            <a:off x="9383207" y="3847981"/>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3</a:t>
            </a:r>
          </a:p>
          <a:p>
            <a:pPr algn="l"/>
            <a:endParaRPr lang="en-US" sz="1000" b="0" dirty="0">
              <a:solidFill>
                <a:schemeClr val="bg1"/>
              </a:solidFill>
              <a:latin typeface="+mn-lt"/>
              <a:cs typeface="Courier New" panose="02070309020205020404" pitchFamily="49" charset="0"/>
            </a:endParaRPr>
          </a:p>
        </p:txBody>
      </p:sp>
      <p:sp>
        <p:nvSpPr>
          <p:cNvPr id="9" name="TextBox 8">
            <a:extLst>
              <a:ext uri="{FF2B5EF4-FFF2-40B4-BE49-F238E27FC236}">
                <a16:creationId xmlns:a16="http://schemas.microsoft.com/office/drawing/2014/main" id="{20B4E796-3529-ADD7-6AEB-D4035A5DEA0E}"/>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10" name="TextBox 9">
            <a:extLst>
              <a:ext uri="{FF2B5EF4-FFF2-40B4-BE49-F238E27FC236}">
                <a16:creationId xmlns:a16="http://schemas.microsoft.com/office/drawing/2014/main" id="{FDE3D745-89ED-EE24-55C9-4BBFEAC135F7}"/>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1" name="Down Arrow 10">
            <a:extLst>
              <a:ext uri="{FF2B5EF4-FFF2-40B4-BE49-F238E27FC236}">
                <a16:creationId xmlns:a16="http://schemas.microsoft.com/office/drawing/2014/main" id="{C2132428-3747-CCE4-0BCA-B9547AD40D29}"/>
              </a:ext>
            </a:extLst>
          </p:cNvPr>
          <p:cNvSpPr/>
          <p:nvPr/>
        </p:nvSpPr>
        <p:spPr>
          <a:xfrm flipV="1">
            <a:off x="10875825" y="3581034"/>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D800ED07-B80F-236B-C119-0D68F8314AA3}"/>
              </a:ext>
            </a:extLst>
          </p:cNvPr>
          <p:cNvGrpSpPr/>
          <p:nvPr/>
        </p:nvGrpSpPr>
        <p:grpSpPr>
          <a:xfrm>
            <a:off x="7118407" y="3830002"/>
            <a:ext cx="2082310" cy="2411076"/>
            <a:chOff x="7118407" y="3830002"/>
            <a:chExt cx="2082310" cy="2411076"/>
          </a:xfrm>
        </p:grpSpPr>
        <p:sp>
          <p:nvSpPr>
            <p:cNvPr id="13" name="Left Brace 12">
              <a:extLst>
                <a:ext uri="{FF2B5EF4-FFF2-40B4-BE49-F238E27FC236}">
                  <a16:creationId xmlns:a16="http://schemas.microsoft.com/office/drawing/2014/main" id="{E1CB51F6-7746-9B8F-DE7F-5C5DBF4EEEFB}"/>
                </a:ext>
              </a:extLst>
            </p:cNvPr>
            <p:cNvSpPr/>
            <p:nvPr/>
          </p:nvSpPr>
          <p:spPr>
            <a:xfrm>
              <a:off x="8575581" y="3830002"/>
              <a:ext cx="625136" cy="2411076"/>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DAB21E44-51C7-8056-EC99-B73A748F24B4}"/>
                </a:ext>
              </a:extLst>
            </p:cNvPr>
            <p:cNvSpPr txBox="1"/>
            <p:nvPr/>
          </p:nvSpPr>
          <p:spPr>
            <a:xfrm>
              <a:off x="7118407" y="4587269"/>
              <a:ext cx="1492716" cy="369332"/>
            </a:xfrm>
            <a:prstGeom prst="rect">
              <a:avLst/>
            </a:prstGeom>
            <a:noFill/>
          </p:spPr>
          <p:txBody>
            <a:bodyPr wrap="none" rtlCol="0">
              <a:spAutoFit/>
            </a:bodyPr>
            <a:lstStyle/>
            <a:p>
              <a:r>
                <a:rPr lang="en-US" dirty="0"/>
                <a:t>Out of scope</a:t>
              </a:r>
            </a:p>
          </p:txBody>
        </p:sp>
      </p:grpSp>
    </p:spTree>
    <p:extLst>
      <p:ext uri="{BB962C8B-B14F-4D97-AF65-F5344CB8AC3E}">
        <p14:creationId xmlns:p14="http://schemas.microsoft.com/office/powerpoint/2010/main" val="413819011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b="0" dirty="0" err="1">
                <a:solidFill>
                  <a:srgbClr val="FF0000"/>
                </a:solidFill>
                <a:latin typeface="Consolas" panose="020B0609020204030204" pitchFamily="49" charset="0"/>
              </a:rPr>
              <a:t>printf</a:t>
            </a:r>
            <a:r>
              <a:rPr lang="en-US" altLang="en-US" sz="2000" b="0" dirty="0">
                <a:solidFill>
                  <a:srgbClr val="FF0000"/>
                </a:solidFill>
                <a:latin typeface="Consolas" panose="020B0609020204030204" pitchFamily="49" charset="0"/>
              </a:rPr>
              <a:t>("%d", </a:t>
            </a:r>
            <a:r>
              <a:rPr lang="en-US" altLang="en-US" sz="2000" dirty="0">
                <a:solidFill>
                  <a:srgbClr val="FF0000"/>
                </a:solidFill>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1200329"/>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8C81C6C2-6CB5-3F74-DAD7-B91FAF438739}"/>
              </a:ext>
            </a:extLst>
          </p:cNvPr>
          <p:cNvSpPr txBox="1"/>
          <p:nvPr/>
        </p:nvSpPr>
        <p:spPr>
          <a:xfrm>
            <a:off x="9383207" y="30480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4</a:t>
            </a:r>
          </a:p>
          <a:p>
            <a:pPr algn="l"/>
            <a:endParaRPr lang="en-US" sz="1000" b="0" dirty="0">
              <a:solidFill>
                <a:schemeClr val="bg1"/>
              </a:solidFill>
              <a:latin typeface="+mn-lt"/>
              <a:cs typeface="Courier New" panose="02070309020205020404" pitchFamily="49" charset="0"/>
            </a:endParaRPr>
          </a:p>
        </p:txBody>
      </p:sp>
      <p:sp>
        <p:nvSpPr>
          <p:cNvPr id="6" name="TextBox 5">
            <a:extLst>
              <a:ext uri="{FF2B5EF4-FFF2-40B4-BE49-F238E27FC236}">
                <a16:creationId xmlns:a16="http://schemas.microsoft.com/office/drawing/2014/main" id="{1692933A-F931-FF47-B38E-3C44566D35DB}"/>
              </a:ext>
            </a:extLst>
          </p:cNvPr>
          <p:cNvSpPr txBox="1"/>
          <p:nvPr/>
        </p:nvSpPr>
        <p:spPr>
          <a:xfrm>
            <a:off x="9383207" y="3847981"/>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3</a:t>
            </a:r>
          </a:p>
          <a:p>
            <a:pPr algn="l"/>
            <a:endParaRPr lang="en-US" sz="1000" b="0" dirty="0">
              <a:solidFill>
                <a:schemeClr val="bg1"/>
              </a:solidFill>
              <a:latin typeface="+mn-lt"/>
              <a:cs typeface="Courier New" panose="02070309020205020404" pitchFamily="49" charset="0"/>
            </a:endParaRPr>
          </a:p>
        </p:txBody>
      </p:sp>
      <p:sp>
        <p:nvSpPr>
          <p:cNvPr id="8" name="TextBox 7">
            <a:extLst>
              <a:ext uri="{FF2B5EF4-FFF2-40B4-BE49-F238E27FC236}">
                <a16:creationId xmlns:a16="http://schemas.microsoft.com/office/drawing/2014/main" id="{0FC72DD1-E3FA-39F1-299F-778FD03A28E5}"/>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9" name="TextBox 8">
            <a:extLst>
              <a:ext uri="{FF2B5EF4-FFF2-40B4-BE49-F238E27FC236}">
                <a16:creationId xmlns:a16="http://schemas.microsoft.com/office/drawing/2014/main" id="{7FB418A2-6F9E-226D-C033-C7B6FF25EFAF}"/>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0" name="Down Arrow 9">
            <a:extLst>
              <a:ext uri="{FF2B5EF4-FFF2-40B4-BE49-F238E27FC236}">
                <a16:creationId xmlns:a16="http://schemas.microsoft.com/office/drawing/2014/main" id="{53773FF1-3970-78A4-0333-E26B053970FE}"/>
              </a:ext>
            </a:extLst>
          </p:cNvPr>
          <p:cNvSpPr/>
          <p:nvPr/>
        </p:nvSpPr>
        <p:spPr>
          <a:xfrm flipV="1">
            <a:off x="11097707" y="2729686"/>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2FA725E1-75E8-BB8C-F876-CD630AA76085}"/>
              </a:ext>
            </a:extLst>
          </p:cNvPr>
          <p:cNvGrpSpPr/>
          <p:nvPr/>
        </p:nvGrpSpPr>
        <p:grpSpPr>
          <a:xfrm>
            <a:off x="6949513" y="3048000"/>
            <a:ext cx="2166992" cy="3193078"/>
            <a:chOff x="6949513" y="3048000"/>
            <a:chExt cx="2166992" cy="3193078"/>
          </a:xfrm>
        </p:grpSpPr>
        <p:sp>
          <p:nvSpPr>
            <p:cNvPr id="12" name="Left Brace 11">
              <a:extLst>
                <a:ext uri="{FF2B5EF4-FFF2-40B4-BE49-F238E27FC236}">
                  <a16:creationId xmlns:a16="http://schemas.microsoft.com/office/drawing/2014/main" id="{699FE3D5-744C-DE56-95CA-14271CC9B585}"/>
                </a:ext>
              </a:extLst>
            </p:cNvPr>
            <p:cNvSpPr/>
            <p:nvPr/>
          </p:nvSpPr>
          <p:spPr>
            <a:xfrm>
              <a:off x="8575581" y="3048000"/>
              <a:ext cx="540924" cy="3193078"/>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4A202C29-DB90-62F6-9302-D84C9A19F47B}"/>
                </a:ext>
              </a:extLst>
            </p:cNvPr>
            <p:cNvSpPr txBox="1"/>
            <p:nvPr/>
          </p:nvSpPr>
          <p:spPr>
            <a:xfrm>
              <a:off x="6949513" y="4198468"/>
              <a:ext cx="1492716" cy="369332"/>
            </a:xfrm>
            <a:prstGeom prst="rect">
              <a:avLst/>
            </a:prstGeom>
            <a:noFill/>
          </p:spPr>
          <p:txBody>
            <a:bodyPr wrap="none" rtlCol="0">
              <a:spAutoFit/>
            </a:bodyPr>
            <a:lstStyle/>
            <a:p>
              <a:r>
                <a:rPr lang="en-US" dirty="0"/>
                <a:t>Out of scope</a:t>
              </a:r>
            </a:p>
          </p:txBody>
        </p:sp>
      </p:grpSp>
    </p:spTree>
    <p:extLst>
      <p:ext uri="{BB962C8B-B14F-4D97-AF65-F5344CB8AC3E}">
        <p14:creationId xmlns:p14="http://schemas.microsoft.com/office/powerpoint/2010/main" val="15689697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xfrm>
            <a:off x="587482" y="405220"/>
            <a:ext cx="10515600" cy="715294"/>
          </a:xfrm>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a:t>
            </a:r>
            <a:r>
              <a:rPr lang="en-US" altLang="en-US" sz="2000" dirty="0" err="1">
                <a:solidFill>
                  <a:srgbClr val="FF0000"/>
                </a:solidFill>
                <a:latin typeface="Consolas" panose="020B0609020204030204" pitchFamily="49" charset="0"/>
              </a:rPr>
              <a:t>printf</a:t>
            </a:r>
            <a:r>
              <a:rPr lang="en-US" altLang="en-US" sz="2000" dirty="0">
                <a:latin typeface="Consolas" panose="020B0609020204030204" pitchFamily="49" charset="0"/>
              </a:rPr>
              <a:t>(</a:t>
            </a:r>
            <a:r>
              <a:rPr lang="en-US" altLang="en-US" sz="2000" dirty="0">
                <a:solidFill>
                  <a:srgbClr val="0432FF"/>
                </a:solidFill>
                <a:latin typeface="Consolas" panose="020B0609020204030204" pitchFamily="49" charset="0"/>
              </a:rPr>
              <a:t>"%d"</a:t>
            </a:r>
            <a:r>
              <a:rPr lang="en-US" altLang="en-US" sz="2000" dirty="0">
                <a:latin typeface="Consolas" panose="020B0609020204030204" pitchFamily="49" charset="0"/>
              </a:rPr>
              <a:t>, factorial(4));</a:t>
            </a:r>
            <a:r>
              <a:rPr lang="en-US" altLang="en-US" sz="2000" b="0" dirty="0">
                <a:latin typeface="Consolas" panose="020B0609020204030204" pitchFamily="49" charset="0"/>
              </a:rPr>
              <a:t>    </a:t>
            </a:r>
          </a:p>
          <a:p>
            <a:pPr lvl="1">
              <a:lnSpc>
                <a:spcPct val="70000"/>
              </a:lnSpc>
              <a:buFontTx/>
              <a:buNone/>
            </a:pPr>
            <a:r>
              <a:rPr lang="en-US" altLang="en-US" sz="2000" dirty="0">
                <a:solidFill>
                  <a:srgbClr val="FF0000"/>
                </a:solidFill>
                <a:latin typeface="Consolas" panose="020B0609020204030204" pitchFamily="49" charset="0"/>
              </a:rPr>
              <a:t>    </a:t>
            </a:r>
            <a:r>
              <a:rPr lang="en-US" altLang="en-US" sz="2000" b="0" dirty="0">
                <a:solidFill>
                  <a:schemeClr val="tx2"/>
                </a:solidFill>
                <a:latin typeface="Consolas" panose="020B0609020204030204" pitchFamily="49" charset="0"/>
              </a:rPr>
              <a:t>return 0;</a:t>
            </a:r>
          </a:p>
          <a:p>
            <a:pPr lvl="1">
              <a:lnSpc>
                <a:spcPct val="70000"/>
              </a:lnSpc>
              <a:buFontTx/>
              <a:buNone/>
            </a:pPr>
            <a:r>
              <a:rPr lang="en-US" altLang="en-US" sz="2000" b="0" dirty="0">
                <a:solidFill>
                  <a:schemeClr val="tx2"/>
                </a:solidFill>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2" name="Left Brace 11">
            <a:extLst>
              <a:ext uri="{FF2B5EF4-FFF2-40B4-BE49-F238E27FC236}">
                <a16:creationId xmlns:a16="http://schemas.microsoft.com/office/drawing/2014/main" id="{D2381695-F186-024E-8ABE-FC8BB132CED4}"/>
              </a:ext>
            </a:extLst>
          </p:cNvPr>
          <p:cNvSpPr/>
          <p:nvPr/>
        </p:nvSpPr>
        <p:spPr>
          <a:xfrm>
            <a:off x="8686800" y="1837013"/>
            <a:ext cx="381000" cy="1200329"/>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95952C1F-0EB1-A740-BC72-93CA7BDDE0E7}"/>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CEE0F017-D65B-54CD-722A-FF47D9D628F8}"/>
              </a:ext>
            </a:extLst>
          </p:cNvPr>
          <p:cNvSpPr txBox="1"/>
          <p:nvPr/>
        </p:nvSpPr>
        <p:spPr>
          <a:xfrm>
            <a:off x="9383207" y="30480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4</a:t>
            </a:r>
          </a:p>
          <a:p>
            <a:pPr algn="l"/>
            <a:endParaRPr lang="en-US" sz="1000" b="0" dirty="0">
              <a:solidFill>
                <a:schemeClr val="bg1"/>
              </a:solidFill>
              <a:latin typeface="+mn-lt"/>
              <a:cs typeface="Courier New" panose="02070309020205020404" pitchFamily="49" charset="0"/>
            </a:endParaRPr>
          </a:p>
        </p:txBody>
      </p:sp>
      <p:sp>
        <p:nvSpPr>
          <p:cNvPr id="6" name="TextBox 5">
            <a:extLst>
              <a:ext uri="{FF2B5EF4-FFF2-40B4-BE49-F238E27FC236}">
                <a16:creationId xmlns:a16="http://schemas.microsoft.com/office/drawing/2014/main" id="{66F8DAD1-8C2A-1D25-D4FB-FF545D354E17}"/>
              </a:ext>
            </a:extLst>
          </p:cNvPr>
          <p:cNvSpPr txBox="1"/>
          <p:nvPr/>
        </p:nvSpPr>
        <p:spPr>
          <a:xfrm>
            <a:off x="9383207" y="3847981"/>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3</a:t>
            </a:r>
          </a:p>
          <a:p>
            <a:pPr algn="l"/>
            <a:endParaRPr lang="en-US" sz="1000" b="0" dirty="0">
              <a:solidFill>
                <a:schemeClr val="bg1"/>
              </a:solidFill>
              <a:latin typeface="+mn-lt"/>
              <a:cs typeface="Courier New" panose="02070309020205020404" pitchFamily="49" charset="0"/>
            </a:endParaRPr>
          </a:p>
        </p:txBody>
      </p:sp>
      <p:sp>
        <p:nvSpPr>
          <p:cNvPr id="8" name="TextBox 7">
            <a:extLst>
              <a:ext uri="{FF2B5EF4-FFF2-40B4-BE49-F238E27FC236}">
                <a16:creationId xmlns:a16="http://schemas.microsoft.com/office/drawing/2014/main" id="{D2AA0FBF-B9DE-4C0F-9A14-4DF75CE40868}"/>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9" name="TextBox 8">
            <a:extLst>
              <a:ext uri="{FF2B5EF4-FFF2-40B4-BE49-F238E27FC236}">
                <a16:creationId xmlns:a16="http://schemas.microsoft.com/office/drawing/2014/main" id="{130F7AFA-6F7D-59E9-4B2D-C498D60E9819}"/>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0" name="Left Brace 9">
            <a:extLst>
              <a:ext uri="{FF2B5EF4-FFF2-40B4-BE49-F238E27FC236}">
                <a16:creationId xmlns:a16="http://schemas.microsoft.com/office/drawing/2014/main" id="{12B3C7B3-00CA-6F73-E65B-58F0FB0F1B29}"/>
              </a:ext>
            </a:extLst>
          </p:cNvPr>
          <p:cNvSpPr/>
          <p:nvPr/>
        </p:nvSpPr>
        <p:spPr>
          <a:xfrm>
            <a:off x="8575581" y="3048000"/>
            <a:ext cx="540924" cy="3193078"/>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9749A3BB-9229-FCDC-C9AE-D9E401C3F2B5}"/>
              </a:ext>
            </a:extLst>
          </p:cNvPr>
          <p:cNvSpPr txBox="1"/>
          <p:nvPr/>
        </p:nvSpPr>
        <p:spPr>
          <a:xfrm>
            <a:off x="6949513" y="4198468"/>
            <a:ext cx="1492716" cy="369332"/>
          </a:xfrm>
          <a:prstGeom prst="rect">
            <a:avLst/>
          </a:prstGeom>
          <a:noFill/>
        </p:spPr>
        <p:txBody>
          <a:bodyPr wrap="none" rtlCol="0">
            <a:spAutoFit/>
          </a:bodyPr>
          <a:lstStyle/>
          <a:p>
            <a:r>
              <a:rPr lang="en-US" dirty="0"/>
              <a:t>Out of scope</a:t>
            </a:r>
          </a:p>
        </p:txBody>
      </p:sp>
      <p:sp>
        <p:nvSpPr>
          <p:cNvPr id="14" name="TextBox 13">
            <a:extLst>
              <a:ext uri="{FF2B5EF4-FFF2-40B4-BE49-F238E27FC236}">
                <a16:creationId xmlns:a16="http://schemas.microsoft.com/office/drawing/2014/main" id="{72712933-81D7-3551-CBEA-7E09CB9A5247}"/>
              </a:ext>
            </a:extLst>
          </p:cNvPr>
          <p:cNvSpPr txBox="1"/>
          <p:nvPr/>
        </p:nvSpPr>
        <p:spPr>
          <a:xfrm>
            <a:off x="9383204" y="3047761"/>
            <a:ext cx="2438399" cy="1200329"/>
          </a:xfrm>
          <a:prstGeom prst="rect">
            <a:avLst/>
          </a:prstGeom>
          <a:solidFill>
            <a:schemeClr val="accent4">
              <a:lumMod val="75000"/>
            </a:schemeClr>
          </a:solidFill>
          <a:ln>
            <a:solidFill>
              <a:schemeClr val="tx1"/>
            </a:solidFill>
          </a:ln>
        </p:spPr>
        <p:txBody>
          <a:bodyPr wrap="square" rtlCol="0">
            <a:spAutoFit/>
          </a:bodyPr>
          <a:lstStyle/>
          <a:p>
            <a:pPr algn="l"/>
            <a:r>
              <a:rPr lang="en-US" b="1" u="sng" dirty="0" err="1">
                <a:solidFill>
                  <a:schemeClr val="bg1"/>
                </a:solidFill>
                <a:latin typeface="Courier New" panose="02070309020205020404" pitchFamily="49" charset="0"/>
                <a:cs typeface="Courier New" panose="02070309020205020404" pitchFamily="49" charset="0"/>
              </a:rPr>
              <a:t>printf</a:t>
            </a:r>
            <a:endParaRPr lang="en-US" b="1" u="sng" dirty="0">
              <a:solidFill>
                <a:schemeClr val="bg1"/>
              </a:solidFill>
              <a:latin typeface="Courier New" panose="02070309020205020404" pitchFamily="49" charset="0"/>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return factorial(4)</a:t>
            </a:r>
          </a:p>
          <a:p>
            <a:pPr algn="l"/>
            <a:endParaRPr lang="en-US" b="0" dirty="0">
              <a:solidFill>
                <a:schemeClr val="bg1"/>
              </a:solidFill>
              <a:latin typeface="+mn-lt"/>
              <a:cs typeface="Courier New" panose="02070309020205020404" pitchFamily="49" charset="0"/>
            </a:endParaRPr>
          </a:p>
        </p:txBody>
      </p:sp>
    </p:spTree>
    <p:extLst>
      <p:ext uri="{BB962C8B-B14F-4D97-AF65-F5344CB8AC3E}">
        <p14:creationId xmlns:p14="http://schemas.microsoft.com/office/powerpoint/2010/main" val="309957131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52F16-2005-900A-425D-C1C10241AB9B}"/>
              </a:ext>
            </a:extLst>
          </p:cNvPr>
          <p:cNvSpPr>
            <a:spLocks noGrp="1"/>
          </p:cNvSpPr>
          <p:nvPr>
            <p:ph type="title"/>
          </p:nvPr>
        </p:nvSpPr>
        <p:spPr/>
        <p:txBody>
          <a:bodyPr/>
          <a:lstStyle/>
          <a:p>
            <a:r>
              <a:rPr lang="en-US" dirty="0"/>
              <a:t>Ghost of Stack Frames Past…..</a:t>
            </a:r>
          </a:p>
        </p:txBody>
      </p:sp>
      <p:sp>
        <p:nvSpPr>
          <p:cNvPr id="4" name="TextBox 3">
            <a:extLst>
              <a:ext uri="{FF2B5EF4-FFF2-40B4-BE49-F238E27FC236}">
                <a16:creationId xmlns:a16="http://schemas.microsoft.com/office/drawing/2014/main" id="{A6D609AF-4FEB-F254-5F74-1D6892977DB8}"/>
              </a:ext>
            </a:extLst>
          </p:cNvPr>
          <p:cNvSpPr txBox="1"/>
          <p:nvPr/>
        </p:nvSpPr>
        <p:spPr>
          <a:xfrm>
            <a:off x="7135787" y="58846"/>
            <a:ext cx="4897495" cy="6740307"/>
          </a:xfrm>
          <a:prstGeom prst="rect">
            <a:avLst/>
          </a:prstGeom>
          <a:solidFill>
            <a:schemeClr val="accent4">
              <a:lumMod val="20000"/>
              <a:lumOff val="80000"/>
            </a:schemeClr>
          </a:solidFill>
          <a:ln>
            <a:solidFill>
              <a:schemeClr val="accent1"/>
            </a:solidFill>
          </a:ln>
        </p:spPr>
        <p:txBody>
          <a:bodyPr wrap="none" rtlCol="0">
            <a:spAutoFit/>
          </a:bodyPr>
          <a:lstStyle/>
          <a:p>
            <a:r>
              <a:rPr lang="en-US" sz="1600" dirty="0">
                <a:solidFill>
                  <a:srgbClr val="000000"/>
                </a:solidFill>
                <a:effectLst/>
                <a:latin typeface="Consolas" panose="020B0609020204030204" pitchFamily="49" charset="0"/>
                <a:cs typeface="Consolas" panose="020B0609020204030204" pitchFamily="49" charset="0"/>
              </a:rPr>
              <a:t>void ghost(int n)</a:t>
            </a:r>
          </a:p>
          <a:p>
            <a:r>
              <a:rPr lang="en-US" sz="1600" dirty="0">
                <a:solidFill>
                  <a:srgbClr val="000000"/>
                </a:solidFill>
                <a:effectLst/>
                <a:latin typeface="Consolas" panose="020B0609020204030204" pitchFamily="49" charset="0"/>
                <a:cs typeface="Consolas" panose="020B0609020204030204" pitchFamily="49" charset="0"/>
              </a:rPr>
              <a:t>{</a:t>
            </a:r>
          </a:p>
          <a:p>
            <a:r>
              <a:rPr lang="en-US" sz="1600" dirty="0">
                <a:solidFill>
                  <a:srgbClr val="7030A0"/>
                </a:solidFill>
                <a:effectLst/>
                <a:latin typeface="Consolas" panose="020B0609020204030204" pitchFamily="49" charset="0"/>
                <a:cs typeface="Consolas" panose="020B0609020204030204" pitchFamily="49" charset="0"/>
              </a:rPr>
              <a:t>    int x;</a:t>
            </a:r>
          </a:p>
          <a:p>
            <a:r>
              <a:rPr lang="en-US" sz="1600" dirty="0">
                <a:solidFill>
                  <a:srgbClr val="7030A0"/>
                </a:solidFill>
                <a:effectLst/>
                <a:latin typeface="Consolas" panose="020B0609020204030204" pitchFamily="49" charset="0"/>
                <a:cs typeface="Consolas" panose="020B0609020204030204" pitchFamily="49" charset="0"/>
              </a:rPr>
              <a:t>    int y;</a:t>
            </a:r>
          </a:p>
          <a:p>
            <a:endParaRPr lang="en-US" sz="1600" dirty="0">
              <a:solidFill>
                <a:srgbClr val="000000"/>
              </a:solidFill>
              <a:effectLst/>
              <a:latin typeface="Consolas" panose="020B0609020204030204" pitchFamily="49" charset="0"/>
              <a:cs typeface="Consolas" panose="020B0609020204030204" pitchFamily="49" charset="0"/>
            </a:endParaRP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printf</a:t>
            </a:r>
            <a:r>
              <a:rPr lang="en-US" sz="1600" dirty="0">
                <a:solidFill>
                  <a:srgbClr val="000000"/>
                </a:solidFill>
                <a:effectLst/>
                <a:latin typeface="Consolas" panose="020B0609020204030204" pitchFamily="49" charset="0"/>
                <a:cs typeface="Consolas" panose="020B0609020204030204" pitchFamily="49" charset="0"/>
              </a:rPr>
              <a:t>("before ghost: %d %d\n", x, y);</a:t>
            </a:r>
          </a:p>
          <a:p>
            <a:r>
              <a:rPr lang="en-US" sz="1600" dirty="0">
                <a:solidFill>
                  <a:srgbClr val="000000"/>
                </a:solidFill>
                <a:effectLst/>
                <a:latin typeface="Consolas" panose="020B0609020204030204" pitchFamily="49" charset="0"/>
                <a:cs typeface="Consolas" panose="020B0609020204030204" pitchFamily="49" charset="0"/>
              </a:rPr>
              <a:t>    x = 10*n;</a:t>
            </a:r>
          </a:p>
          <a:p>
            <a:r>
              <a:rPr lang="en-US" sz="1600" dirty="0">
                <a:solidFill>
                  <a:srgbClr val="000000"/>
                </a:solidFill>
                <a:effectLst/>
                <a:latin typeface="Consolas" panose="020B0609020204030204" pitchFamily="49" charset="0"/>
                <a:cs typeface="Consolas" panose="020B0609020204030204" pitchFamily="49" charset="0"/>
              </a:rPr>
              <a:t>    y = 100*n;</a:t>
            </a: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printf</a:t>
            </a:r>
            <a:r>
              <a:rPr lang="en-US" sz="1600" dirty="0">
                <a:solidFill>
                  <a:srgbClr val="000000"/>
                </a:solidFill>
                <a:effectLst/>
                <a:latin typeface="Consolas" panose="020B0609020204030204" pitchFamily="49" charset="0"/>
                <a:cs typeface="Consolas" panose="020B0609020204030204" pitchFamily="49" charset="0"/>
              </a:rPr>
              <a:t>("after ghost: %d %d\n", x, y);</a:t>
            </a:r>
          </a:p>
          <a:p>
            <a:r>
              <a:rPr lang="en-US" sz="1600" dirty="0">
                <a:solidFill>
                  <a:srgbClr val="000000"/>
                </a:solidFill>
                <a:effectLst/>
                <a:latin typeface="Consolas" panose="020B0609020204030204" pitchFamily="49" charset="0"/>
                <a:cs typeface="Consolas" panose="020B0609020204030204" pitchFamily="49" charset="0"/>
              </a:rPr>
              <a:t>    return;</a:t>
            </a:r>
          </a:p>
          <a:p>
            <a:r>
              <a:rPr lang="en-US" sz="1600" dirty="0">
                <a:solidFill>
                  <a:srgbClr val="000000"/>
                </a:solidFill>
                <a:effectLst/>
                <a:latin typeface="Consolas" panose="020B0609020204030204" pitchFamily="49" charset="0"/>
                <a:cs typeface="Consolas" panose="020B0609020204030204" pitchFamily="49" charset="0"/>
              </a:rPr>
              <a:t>}</a:t>
            </a:r>
          </a:p>
          <a:p>
            <a:r>
              <a:rPr lang="en-US" sz="1600" dirty="0">
                <a:solidFill>
                  <a:srgbClr val="000000"/>
                </a:solidFill>
                <a:effectLst/>
                <a:latin typeface="Consolas" panose="020B0609020204030204" pitchFamily="49" charset="0"/>
                <a:cs typeface="Consolas" panose="020B0609020204030204" pitchFamily="49" charset="0"/>
              </a:rPr>
              <a:t>    </a:t>
            </a:r>
          </a:p>
          <a:p>
            <a:r>
              <a:rPr lang="en-US" sz="1600" dirty="0">
                <a:solidFill>
                  <a:srgbClr val="000000"/>
                </a:solidFill>
                <a:effectLst/>
                <a:latin typeface="Consolas" panose="020B0609020204030204" pitchFamily="49" charset="0"/>
                <a:cs typeface="Consolas" panose="020B0609020204030204" pitchFamily="49" charset="0"/>
              </a:rPr>
              <a:t>void wraith (void)</a:t>
            </a:r>
          </a:p>
          <a:p>
            <a:r>
              <a:rPr lang="en-US" sz="1600" dirty="0">
                <a:solidFill>
                  <a:srgbClr val="000000"/>
                </a:solidFill>
                <a:effectLst/>
                <a:latin typeface="Consolas" panose="020B0609020204030204" pitchFamily="49" charset="0"/>
                <a:cs typeface="Consolas" panose="020B0609020204030204" pitchFamily="49" charset="0"/>
              </a:rPr>
              <a:t>{</a:t>
            </a:r>
          </a:p>
          <a:p>
            <a:r>
              <a:rPr lang="en-US" sz="1600" dirty="0">
                <a:solidFill>
                  <a:srgbClr val="7030A0"/>
                </a:solidFill>
                <a:effectLst/>
                <a:latin typeface="Consolas" panose="020B0609020204030204" pitchFamily="49" charset="0"/>
                <a:cs typeface="Consolas" panose="020B0609020204030204" pitchFamily="49" charset="0"/>
              </a:rPr>
              <a:t>    int a;</a:t>
            </a:r>
          </a:p>
          <a:p>
            <a:r>
              <a:rPr lang="en-US" sz="1600" dirty="0">
                <a:solidFill>
                  <a:srgbClr val="7030A0"/>
                </a:solidFill>
                <a:effectLst/>
                <a:latin typeface="Consolas" panose="020B0609020204030204" pitchFamily="49" charset="0"/>
                <a:cs typeface="Consolas" panose="020B0609020204030204" pitchFamily="49" charset="0"/>
              </a:rPr>
              <a:t>    int b;</a:t>
            </a:r>
          </a:p>
          <a:p>
            <a:endParaRPr lang="en-US" sz="1600" dirty="0">
              <a:solidFill>
                <a:srgbClr val="000000"/>
              </a:solidFill>
              <a:effectLst/>
              <a:latin typeface="Consolas" panose="020B0609020204030204" pitchFamily="49" charset="0"/>
              <a:cs typeface="Consolas" panose="020B0609020204030204" pitchFamily="49" charset="0"/>
            </a:endParaRP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printf</a:t>
            </a:r>
            <a:r>
              <a:rPr lang="en-US" sz="1600" dirty="0">
                <a:solidFill>
                  <a:srgbClr val="000000"/>
                </a:solidFill>
                <a:effectLst/>
                <a:latin typeface="Consolas" panose="020B0609020204030204" pitchFamily="49" charset="0"/>
                <a:cs typeface="Consolas" panose="020B0609020204030204" pitchFamily="49" charset="0"/>
              </a:rPr>
              <a:t>("wraith: %d %d\n", a, </a:t>
            </a:r>
            <a:r>
              <a:rPr lang="en-US" sz="1600" dirty="0">
                <a:solidFill>
                  <a:srgbClr val="000000"/>
                </a:solidFill>
                <a:latin typeface="Consolas" panose="020B0609020204030204" pitchFamily="49" charset="0"/>
                <a:cs typeface="Consolas" panose="020B0609020204030204" pitchFamily="49" charset="0"/>
              </a:rPr>
              <a:t>b</a:t>
            </a:r>
            <a:r>
              <a:rPr lang="en-US" sz="1600" dirty="0">
                <a:solidFill>
                  <a:srgbClr val="000000"/>
                </a:solidFill>
                <a:effectLst/>
                <a:latin typeface="Consolas" panose="020B0609020204030204" pitchFamily="49" charset="0"/>
                <a:cs typeface="Consolas" panose="020B0609020204030204" pitchFamily="49" charset="0"/>
              </a:rPr>
              <a:t>);</a:t>
            </a:r>
          </a:p>
          <a:p>
            <a:r>
              <a:rPr lang="en-US" sz="1600" dirty="0">
                <a:solidFill>
                  <a:srgbClr val="000000"/>
                </a:solidFill>
                <a:effectLst/>
                <a:latin typeface="Consolas" panose="020B0609020204030204" pitchFamily="49" charset="0"/>
                <a:cs typeface="Consolas" panose="020B0609020204030204" pitchFamily="49" charset="0"/>
              </a:rPr>
              <a:t>    return;</a:t>
            </a:r>
          </a:p>
          <a:p>
            <a:r>
              <a:rPr lang="en-US" sz="1600" dirty="0">
                <a:solidFill>
                  <a:srgbClr val="000000"/>
                </a:solidFill>
                <a:effectLst/>
                <a:latin typeface="Consolas" panose="020B0609020204030204" pitchFamily="49" charset="0"/>
                <a:cs typeface="Consolas" panose="020B0609020204030204" pitchFamily="49" charset="0"/>
              </a:rPr>
              <a:t>}</a:t>
            </a:r>
          </a:p>
          <a:p>
            <a:endParaRPr lang="en-US" sz="1600" dirty="0">
              <a:solidFill>
                <a:srgbClr val="000000"/>
              </a:solidFill>
              <a:effectLst/>
              <a:latin typeface="Consolas" panose="020B0609020204030204" pitchFamily="49" charset="0"/>
              <a:cs typeface="Consolas" panose="020B0609020204030204" pitchFamily="49" charset="0"/>
            </a:endParaRPr>
          </a:p>
          <a:p>
            <a:r>
              <a:rPr lang="en-US" sz="1600" dirty="0">
                <a:solidFill>
                  <a:srgbClr val="000000"/>
                </a:solidFill>
                <a:effectLst/>
                <a:latin typeface="Consolas" panose="020B0609020204030204" pitchFamily="49" charset="0"/>
                <a:cs typeface="Consolas" panose="020B0609020204030204" pitchFamily="49" charset="0"/>
              </a:rPr>
              <a:t>int main(void)</a:t>
            </a:r>
          </a:p>
          <a:p>
            <a:r>
              <a:rPr lang="en-US" sz="1600" dirty="0">
                <a:solidFill>
                  <a:srgbClr val="000000"/>
                </a:solidFill>
                <a:effectLst/>
                <a:latin typeface="Consolas" panose="020B0609020204030204" pitchFamily="49" charset="0"/>
                <a:cs typeface="Consolas" panose="020B0609020204030204" pitchFamily="49" charset="0"/>
              </a:rPr>
              <a:t>{</a:t>
            </a:r>
          </a:p>
          <a:p>
            <a:r>
              <a:rPr lang="en-US" sz="1600" dirty="0">
                <a:solidFill>
                  <a:srgbClr val="000000"/>
                </a:solidFill>
                <a:effectLst/>
                <a:latin typeface="Consolas" panose="020B0609020204030204" pitchFamily="49" charset="0"/>
                <a:cs typeface="Consolas" panose="020B0609020204030204" pitchFamily="49" charset="0"/>
              </a:rPr>
              <a:t>    ghost(3);</a:t>
            </a:r>
          </a:p>
          <a:p>
            <a:r>
              <a:rPr lang="en-US" sz="1600" dirty="0">
                <a:solidFill>
                  <a:srgbClr val="000000"/>
                </a:solidFill>
                <a:effectLst/>
                <a:latin typeface="Consolas" panose="020B0609020204030204" pitchFamily="49" charset="0"/>
                <a:cs typeface="Consolas" panose="020B0609020204030204" pitchFamily="49" charset="0"/>
              </a:rPr>
              <a:t>    wraith();</a:t>
            </a:r>
          </a:p>
          <a:p>
            <a:r>
              <a:rPr lang="en-US" sz="1600" dirty="0">
                <a:solidFill>
                  <a:srgbClr val="000000"/>
                </a:solidFill>
                <a:effectLst/>
                <a:latin typeface="Consolas" panose="020B0609020204030204" pitchFamily="49" charset="0"/>
                <a:cs typeface="Consolas" panose="020B0609020204030204" pitchFamily="49" charset="0"/>
              </a:rPr>
              <a:t>    return EXIT_SUCCESS;</a:t>
            </a:r>
          </a:p>
          <a:p>
            <a:r>
              <a:rPr lang="en-US" sz="1600" dirty="0">
                <a:solidFill>
                  <a:srgbClr val="000000"/>
                </a:solidFill>
                <a:effectLst/>
                <a:latin typeface="Consolas" panose="020B0609020204030204" pitchFamily="49" charset="0"/>
                <a:cs typeface="Consolas" panose="020B0609020204030204" pitchFamily="49" charset="0"/>
              </a:rPr>
              <a:t>}</a:t>
            </a:r>
            <a:endParaRPr lang="en-US" dirty="0">
              <a:solidFill>
                <a:srgbClr val="000000"/>
              </a:solidFill>
              <a:effectLst/>
              <a:latin typeface="Consolas" panose="020B0609020204030204" pitchFamily="49" charset="0"/>
              <a:cs typeface="Consolas" panose="020B0609020204030204" pitchFamily="49" charset="0"/>
            </a:endParaRPr>
          </a:p>
        </p:txBody>
      </p:sp>
      <p:sp>
        <p:nvSpPr>
          <p:cNvPr id="5" name="TextBox 4">
            <a:extLst>
              <a:ext uri="{FF2B5EF4-FFF2-40B4-BE49-F238E27FC236}">
                <a16:creationId xmlns:a16="http://schemas.microsoft.com/office/drawing/2014/main" id="{5080A542-16B1-A5AC-E2E5-81F87824CB3E}"/>
              </a:ext>
            </a:extLst>
          </p:cNvPr>
          <p:cNvSpPr txBox="1"/>
          <p:nvPr/>
        </p:nvSpPr>
        <p:spPr>
          <a:xfrm>
            <a:off x="2476893" y="3223054"/>
            <a:ext cx="3294155" cy="2862322"/>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a.out</a:t>
            </a:r>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before ghost: 0 66328</a:t>
            </a:r>
          </a:p>
          <a:p>
            <a:r>
              <a:rPr lang="en-US" dirty="0">
                <a:solidFill>
                  <a:srgbClr val="000000"/>
                </a:solidFill>
                <a:effectLst/>
                <a:latin typeface="Menlo" panose="020B0609030804020204" pitchFamily="49" charset="0"/>
              </a:rPr>
              <a:t>after ghost: 30 300</a:t>
            </a:r>
          </a:p>
          <a:p>
            <a:r>
              <a:rPr lang="en-US" dirty="0">
                <a:solidFill>
                  <a:srgbClr val="000000"/>
                </a:solidFill>
                <a:effectLst/>
                <a:latin typeface="Menlo" panose="020B0609030804020204" pitchFamily="49" charset="0"/>
              </a:rPr>
              <a:t>wraith: 30 300</a:t>
            </a:r>
          </a:p>
          <a:p>
            <a:r>
              <a:rPr lang="en-US" dirty="0">
                <a:solidFill>
                  <a:srgbClr val="000000"/>
                </a:solidFill>
                <a:latin typeface="Menlo" panose="020B0609030804020204" pitchFamily="49" charset="0"/>
              </a:rPr>
              <a:t>%</a:t>
            </a:r>
          </a:p>
          <a:p>
            <a:endParaRPr lang="en-US" dirty="0">
              <a:solidFill>
                <a:srgbClr val="000000"/>
              </a:solidFill>
              <a:effectLst/>
              <a:latin typeface="Menlo" panose="020B0609030804020204" pitchFamily="49" charset="0"/>
            </a:endParaRPr>
          </a:p>
          <a:p>
            <a:r>
              <a:rPr lang="en-US" dirty="0">
                <a:solidFill>
                  <a:srgbClr val="000000"/>
                </a:solidFill>
                <a:latin typeface="Menlo" panose="020B0609030804020204" pitchFamily="49" charset="0"/>
              </a:rPr>
              <a:t>See how wraith has the old values left over from the prior call to ghost</a:t>
            </a:r>
            <a:endParaRPr lang="en-US" dirty="0">
              <a:solidFill>
                <a:srgbClr val="000000"/>
              </a:solidFill>
              <a:effectLst/>
              <a:latin typeface="Menlo" panose="020B0609030804020204" pitchFamily="49" charset="0"/>
            </a:endParaRPr>
          </a:p>
        </p:txBody>
      </p:sp>
      <p:sp>
        <p:nvSpPr>
          <p:cNvPr id="6" name="TextBox 5">
            <a:extLst>
              <a:ext uri="{FF2B5EF4-FFF2-40B4-BE49-F238E27FC236}">
                <a16:creationId xmlns:a16="http://schemas.microsoft.com/office/drawing/2014/main" id="{6A7B3AD6-1135-0C91-EC1E-03DA647B979C}"/>
              </a:ext>
            </a:extLst>
          </p:cNvPr>
          <p:cNvSpPr txBox="1"/>
          <p:nvPr/>
        </p:nvSpPr>
        <p:spPr>
          <a:xfrm>
            <a:off x="3561041" y="1946780"/>
            <a:ext cx="2534959" cy="646331"/>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accent1"/>
                </a:solidFill>
              </a:rPr>
              <a:t>same stack frame variable layout</a:t>
            </a:r>
          </a:p>
        </p:txBody>
      </p:sp>
      <p:cxnSp>
        <p:nvCxnSpPr>
          <p:cNvPr id="8" name="Straight Arrow Connector 7">
            <a:extLst>
              <a:ext uri="{FF2B5EF4-FFF2-40B4-BE49-F238E27FC236}">
                <a16:creationId xmlns:a16="http://schemas.microsoft.com/office/drawing/2014/main" id="{D78DD248-6AB2-CB67-EAAA-8B7B7844E4E0}"/>
              </a:ext>
            </a:extLst>
          </p:cNvPr>
          <p:cNvCxnSpPr>
            <a:cxnSpLocks/>
          </p:cNvCxnSpPr>
          <p:nvPr/>
        </p:nvCxnSpPr>
        <p:spPr>
          <a:xfrm flipV="1">
            <a:off x="6096000" y="906843"/>
            <a:ext cx="1491253" cy="103993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29C694D-9A2A-F87E-DC5A-C2276F277A8B}"/>
              </a:ext>
            </a:extLst>
          </p:cNvPr>
          <p:cNvCxnSpPr>
            <a:cxnSpLocks/>
          </p:cNvCxnSpPr>
          <p:nvPr/>
        </p:nvCxnSpPr>
        <p:spPr>
          <a:xfrm>
            <a:off x="6096000" y="2593111"/>
            <a:ext cx="1491253" cy="125988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2879F5D-038F-F44B-879F-49FAA68EE3E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81792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676FF9F-59C3-5B1E-1454-95446D758E0D}"/>
              </a:ext>
            </a:extLst>
          </p:cNvPr>
          <p:cNvSpPr>
            <a:spLocks noGrp="1"/>
          </p:cNvSpPr>
          <p:nvPr>
            <p:ph sz="quarter" idx="15"/>
          </p:nvPr>
        </p:nvSpPr>
        <p:spPr/>
        <p:txBody>
          <a:bodyPr/>
          <a:lstStyle/>
          <a:p>
            <a:endParaRPr lang="en-US"/>
          </a:p>
        </p:txBody>
      </p:sp>
      <p:sp>
        <p:nvSpPr>
          <p:cNvPr id="3" name="Title 2">
            <a:extLst>
              <a:ext uri="{FF2B5EF4-FFF2-40B4-BE49-F238E27FC236}">
                <a16:creationId xmlns:a16="http://schemas.microsoft.com/office/drawing/2014/main" id="{1ECB964F-FE00-FDC8-7963-397A92C499BA}"/>
              </a:ext>
            </a:extLst>
          </p:cNvPr>
          <p:cNvSpPr>
            <a:spLocks noGrp="1"/>
          </p:cNvSpPr>
          <p:nvPr>
            <p:ph type="title"/>
          </p:nvPr>
        </p:nvSpPr>
        <p:spPr/>
        <p:txBody>
          <a:bodyPr/>
          <a:lstStyle/>
          <a:p>
            <a:r>
              <a:rPr lang="en-US" dirty="0"/>
              <a:t>Extra Slides</a:t>
            </a:r>
          </a:p>
        </p:txBody>
      </p:sp>
    </p:spTree>
    <p:extLst>
      <p:ext uri="{BB962C8B-B14F-4D97-AF65-F5344CB8AC3E}">
        <p14:creationId xmlns:p14="http://schemas.microsoft.com/office/powerpoint/2010/main" val="62705179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AF2A90-8457-D943-B07E-7C578409DA72}"/>
              </a:ext>
            </a:extLst>
          </p:cNvPr>
          <p:cNvSpPr>
            <a:spLocks noGrp="1"/>
          </p:cNvSpPr>
          <p:nvPr>
            <p:ph type="title"/>
          </p:nvPr>
        </p:nvSpPr>
        <p:spPr>
          <a:xfrm>
            <a:off x="413822" y="402257"/>
            <a:ext cx="5188464" cy="559077"/>
          </a:xfrm>
        </p:spPr>
        <p:txBody>
          <a:bodyPr/>
          <a:lstStyle/>
          <a:p>
            <a:r>
              <a:rPr lang="en-US" dirty="0"/>
              <a:t>Data Segment Variable Alignment </a:t>
            </a:r>
          </a:p>
        </p:txBody>
      </p:sp>
      <p:sp>
        <p:nvSpPr>
          <p:cNvPr id="12" name="Content Placeholder 11">
            <a:extLst>
              <a:ext uri="{FF2B5EF4-FFF2-40B4-BE49-F238E27FC236}">
                <a16:creationId xmlns:a16="http://schemas.microsoft.com/office/drawing/2014/main" id="{A938BDCB-297B-CD4D-9357-036EAC7DE364}"/>
              </a:ext>
            </a:extLst>
          </p:cNvPr>
          <p:cNvSpPr>
            <a:spLocks noGrp="1"/>
          </p:cNvSpPr>
          <p:nvPr>
            <p:ph sz="quarter" idx="17"/>
          </p:nvPr>
        </p:nvSpPr>
        <p:spPr>
          <a:xfrm>
            <a:off x="111986" y="3034481"/>
            <a:ext cx="5358524" cy="926801"/>
          </a:xfrm>
          <a:solidFill>
            <a:schemeClr val="accent4">
              <a:lumMod val="20000"/>
              <a:lumOff val="80000"/>
            </a:schemeClr>
          </a:solidFill>
          <a:ln>
            <a:solidFill>
              <a:schemeClr val="accent1"/>
            </a:solidFill>
          </a:ln>
        </p:spPr>
        <p:txBody>
          <a:bodyPr/>
          <a:lstStyle/>
          <a:p>
            <a:r>
              <a:rPr lang="en-US" sz="1800" dirty="0"/>
              <a:t>Output on the right side is generated by:</a:t>
            </a:r>
          </a:p>
          <a:p>
            <a:r>
              <a:rPr lang="en-US" sz="1800" b="1" dirty="0">
                <a:latin typeface="Courier New" panose="02070309020205020404" pitchFamily="49" charset="0"/>
                <a:cs typeface="Courier New" panose="02070309020205020404" pitchFamily="49" charset="0"/>
              </a:rPr>
              <a:t>%</a:t>
            </a:r>
            <a:r>
              <a:rPr lang="en-US" sz="1800" b="1" dirty="0" err="1">
                <a:solidFill>
                  <a:srgbClr val="0070C0"/>
                </a:solidFill>
                <a:latin typeface="Courier New" panose="02070309020205020404" pitchFamily="49" charset="0"/>
                <a:cs typeface="Courier New" panose="02070309020205020404" pitchFamily="49" charset="0"/>
              </a:rPr>
              <a:t>gcc</a:t>
            </a:r>
            <a:r>
              <a:rPr lang="en-US" sz="1800" b="1" dirty="0">
                <a:solidFill>
                  <a:srgbClr val="0070C0"/>
                </a:solidFill>
                <a:latin typeface="Courier New" panose="02070309020205020404" pitchFamily="49" charset="0"/>
                <a:cs typeface="Courier New" panose="02070309020205020404" pitchFamily="49" charset="0"/>
              </a:rPr>
              <a:t> -c -</a:t>
            </a:r>
            <a:r>
              <a:rPr lang="en-US" sz="1800" b="1" dirty="0" err="1">
                <a:solidFill>
                  <a:srgbClr val="0070C0"/>
                </a:solidFill>
                <a:latin typeface="Courier New" panose="02070309020205020404" pitchFamily="49" charset="0"/>
                <a:cs typeface="Courier New" panose="02070309020205020404" pitchFamily="49" charset="0"/>
              </a:rPr>
              <a:t>Wa</a:t>
            </a:r>
            <a:r>
              <a:rPr lang="en-US" sz="1800" b="1" dirty="0">
                <a:solidFill>
                  <a:srgbClr val="0070C0"/>
                </a:solidFill>
                <a:latin typeface="Courier New" panose="02070309020205020404" pitchFamily="49" charset="0"/>
                <a:cs typeface="Courier New" panose="02070309020205020404" pitchFamily="49" charset="0"/>
              </a:rPr>
              <a:t>,-</a:t>
            </a:r>
            <a:r>
              <a:rPr lang="en-US" sz="1800" b="1" dirty="0" err="1">
                <a:solidFill>
                  <a:srgbClr val="0070C0"/>
                </a:solidFill>
                <a:latin typeface="Courier New" panose="02070309020205020404" pitchFamily="49" charset="0"/>
                <a:cs typeface="Courier New" panose="02070309020205020404" pitchFamily="49" charset="0"/>
              </a:rPr>
              <a:t>ahlns</a:t>
            </a:r>
            <a:r>
              <a:rPr lang="en-US" sz="1800" b="1" dirty="0">
                <a:solidFill>
                  <a:srgbClr val="0070C0"/>
                </a:solidFill>
                <a:latin typeface="Courier New" panose="02070309020205020404" pitchFamily="49" charset="0"/>
                <a:cs typeface="Courier New" panose="02070309020205020404" pitchFamily="49" charset="0"/>
              </a:rPr>
              <a:t> al1.S</a:t>
            </a:r>
          </a:p>
        </p:txBody>
      </p:sp>
      <p:sp>
        <p:nvSpPr>
          <p:cNvPr id="4" name="Rounded Rectangle 3">
            <a:extLst>
              <a:ext uri="{FF2B5EF4-FFF2-40B4-BE49-F238E27FC236}">
                <a16:creationId xmlns:a16="http://schemas.microsoft.com/office/drawing/2014/main" id="{27F00F6A-166F-CB4C-858E-1372E14A09E5}"/>
              </a:ext>
            </a:extLst>
          </p:cNvPr>
          <p:cNvSpPr/>
          <p:nvPr/>
        </p:nvSpPr>
        <p:spPr bwMode="auto">
          <a:xfrm>
            <a:off x="413822" y="941233"/>
            <a:ext cx="4854261" cy="186856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Consolas" panose="020B0609020204030204" pitchFamily="49" charset="0"/>
                <a:cs typeface="Consolas" panose="020B0609020204030204" pitchFamily="49" charset="0"/>
              </a:rPr>
              <a:t>.data</a:t>
            </a:r>
          </a:p>
          <a:p>
            <a:r>
              <a:rPr lang="en-US" sz="1600" dirty="0" err="1">
                <a:solidFill>
                  <a:srgbClr val="000000"/>
                </a:solidFill>
                <a:effectLst/>
                <a:latin typeface="Consolas" panose="020B0609020204030204" pitchFamily="49" charset="0"/>
                <a:cs typeface="Consolas" panose="020B0609020204030204" pitchFamily="49" charset="0"/>
              </a:rPr>
              <a:t>ch</a:t>
            </a:r>
            <a:r>
              <a:rPr lang="en-US" sz="1600" dirty="0">
                <a:solidFill>
                  <a:srgbClr val="000000"/>
                </a:solidFill>
                <a:effectLst/>
                <a:latin typeface="Consolas" panose="020B0609020204030204" pitchFamily="49" charset="0"/>
                <a:cs typeface="Consolas" panose="020B0609020204030204" pitchFamily="49" charset="0"/>
              </a:rPr>
              <a:t>:     .byte 'A','B','C','D','E'</a:t>
            </a:r>
          </a:p>
          <a:p>
            <a:r>
              <a:rPr lang="en-US" sz="1600" dirty="0">
                <a:solidFill>
                  <a:srgbClr val="000000"/>
                </a:solidFill>
                <a:effectLst/>
                <a:latin typeface="Consolas" panose="020B0609020204030204" pitchFamily="49" charset="0"/>
                <a:cs typeface="Consolas" panose="020B0609020204030204" pitchFamily="49" charset="0"/>
              </a:rPr>
              <a:t>str:    .string "HIT"</a:t>
            </a:r>
          </a:p>
          <a:p>
            <a:r>
              <a:rPr lang="en-US" sz="1600" dirty="0" err="1">
                <a:solidFill>
                  <a:srgbClr val="000000"/>
                </a:solidFill>
                <a:effectLst/>
                <a:latin typeface="Consolas" panose="020B0609020204030204" pitchFamily="49" charset="0"/>
                <a:cs typeface="Consolas" panose="020B0609020204030204" pitchFamily="49" charset="0"/>
              </a:rPr>
              <a:t>ary</a:t>
            </a:r>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hword</a:t>
            </a:r>
            <a:r>
              <a:rPr lang="en-US" sz="1600" dirty="0">
                <a:solidFill>
                  <a:srgbClr val="000000"/>
                </a:solidFill>
                <a:effectLst/>
                <a:latin typeface="Consolas" panose="020B0609020204030204" pitchFamily="49" charset="0"/>
                <a:cs typeface="Consolas" panose="020B0609020204030204" pitchFamily="49" charset="0"/>
              </a:rPr>
              <a:t> 0, 1</a:t>
            </a:r>
          </a:p>
          <a:p>
            <a:r>
              <a:rPr lang="en-US" sz="1600" dirty="0">
                <a:solidFill>
                  <a:srgbClr val="000000"/>
                </a:solidFill>
                <a:effectLst/>
                <a:latin typeface="Consolas" panose="020B0609020204030204" pitchFamily="49" charset="0"/>
                <a:cs typeface="Consolas" panose="020B0609020204030204" pitchFamily="49" charset="0"/>
              </a:rPr>
              <a:t>a:      .byte 'A'</a:t>
            </a:r>
          </a:p>
          <a:p>
            <a:r>
              <a:rPr lang="en-US" sz="1600" dirty="0">
                <a:solidFill>
                  <a:srgbClr val="000000"/>
                </a:solidFill>
                <a:effectLst/>
                <a:latin typeface="Consolas" panose="020B0609020204030204" pitchFamily="49" charset="0"/>
                <a:cs typeface="Consolas" panose="020B0609020204030204" pitchFamily="49" charset="0"/>
              </a:rPr>
              <a:t>b:      .byte 'B'</a:t>
            </a:r>
          </a:p>
          <a:p>
            <a:r>
              <a:rPr lang="en-US" sz="1600" dirty="0">
                <a:solidFill>
                  <a:srgbClr val="000000"/>
                </a:solidFill>
                <a:effectLst/>
                <a:latin typeface="Consolas" panose="020B0609020204030204" pitchFamily="49" charset="0"/>
                <a:cs typeface="Consolas" panose="020B0609020204030204" pitchFamily="49" charset="0"/>
              </a:rPr>
              <a:t>xx:     .word 2</a:t>
            </a:r>
          </a:p>
        </p:txBody>
      </p:sp>
      <p:sp>
        <p:nvSpPr>
          <p:cNvPr id="5" name="Rounded Rectangle 4">
            <a:extLst>
              <a:ext uri="{FF2B5EF4-FFF2-40B4-BE49-F238E27FC236}">
                <a16:creationId xmlns:a16="http://schemas.microsoft.com/office/drawing/2014/main" id="{21F46521-0D0F-C14B-A1D2-D6E7E9AF9AB2}"/>
              </a:ext>
            </a:extLst>
          </p:cNvPr>
          <p:cNvSpPr/>
          <p:nvPr/>
        </p:nvSpPr>
        <p:spPr bwMode="auto">
          <a:xfrm>
            <a:off x="5893498" y="362578"/>
            <a:ext cx="6150518" cy="237529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 </a:t>
            </a:r>
            <a:r>
              <a:rPr lang="en-US" sz="1600" b="1" dirty="0" err="1">
                <a:solidFill>
                  <a:srgbClr val="0070C0"/>
                </a:solidFill>
                <a:latin typeface="Courier New" panose="02070309020205020404" pitchFamily="49" charset="0"/>
                <a:cs typeface="Courier New" panose="02070309020205020404" pitchFamily="49" charset="0"/>
              </a:rPr>
              <a:t>gcc</a:t>
            </a:r>
            <a:r>
              <a:rPr lang="en-US" sz="1600" b="1" dirty="0">
                <a:solidFill>
                  <a:srgbClr val="0070C0"/>
                </a:solidFill>
                <a:latin typeface="Courier New" panose="02070309020205020404" pitchFamily="49" charset="0"/>
                <a:cs typeface="Courier New" panose="02070309020205020404" pitchFamily="49" charset="0"/>
              </a:rPr>
              <a:t> -c -</a:t>
            </a:r>
            <a:r>
              <a:rPr lang="en-US" sz="1600" b="1" dirty="0" err="1">
                <a:solidFill>
                  <a:srgbClr val="0070C0"/>
                </a:solidFill>
                <a:latin typeface="Courier New" panose="02070309020205020404" pitchFamily="49" charset="0"/>
                <a:cs typeface="Courier New" panose="02070309020205020404" pitchFamily="49" charset="0"/>
              </a:rPr>
              <a:t>Wa</a:t>
            </a:r>
            <a:r>
              <a:rPr lang="en-US" sz="1600" b="1" dirty="0">
                <a:solidFill>
                  <a:srgbClr val="0070C0"/>
                </a:solidFill>
                <a:latin typeface="Courier New" panose="02070309020205020404" pitchFamily="49" charset="0"/>
                <a:cs typeface="Courier New" panose="02070309020205020404" pitchFamily="49" charset="0"/>
              </a:rPr>
              <a:t>,-</a:t>
            </a:r>
            <a:r>
              <a:rPr lang="en-US" sz="1600" b="1" dirty="0" err="1">
                <a:solidFill>
                  <a:srgbClr val="0070C0"/>
                </a:solidFill>
                <a:latin typeface="Courier New" panose="02070309020205020404" pitchFamily="49" charset="0"/>
                <a:cs typeface="Courier New" panose="02070309020205020404" pitchFamily="49" charset="0"/>
              </a:rPr>
              <a:t>ahlns</a:t>
            </a:r>
            <a:r>
              <a:rPr lang="en-US" sz="1600" b="1" dirty="0">
                <a:solidFill>
                  <a:srgbClr val="0070C0"/>
                </a:solidFill>
                <a:latin typeface="Courier New" panose="02070309020205020404" pitchFamily="49" charset="0"/>
                <a:cs typeface="Courier New" panose="02070309020205020404" pitchFamily="49" charset="0"/>
              </a:rPr>
              <a:t> al1.S</a:t>
            </a:r>
          </a:p>
          <a:p>
            <a:r>
              <a:rPr lang="en-US" sz="1600" dirty="0">
                <a:solidFill>
                  <a:srgbClr val="000000"/>
                </a:solidFill>
                <a:effectLst/>
                <a:latin typeface="Consolas" panose="020B0609020204030204" pitchFamily="49" charset="0"/>
                <a:cs typeface="Consolas" panose="020B0609020204030204" pitchFamily="49" charset="0"/>
              </a:rPr>
              <a:t>   1              .data</a:t>
            </a:r>
          </a:p>
          <a:p>
            <a:r>
              <a:rPr lang="en-US" sz="1600" dirty="0">
                <a:solidFill>
                  <a:srgbClr val="000000"/>
                </a:solidFill>
                <a:effectLst/>
                <a:latin typeface="Consolas" panose="020B0609020204030204" pitchFamily="49" charset="0"/>
                <a:cs typeface="Consolas" panose="020B0609020204030204" pitchFamily="49" charset="0"/>
              </a:rPr>
              <a:t>   2 0000 41424344 </a:t>
            </a:r>
            <a:r>
              <a:rPr lang="en-US" sz="1600" dirty="0" err="1">
                <a:solidFill>
                  <a:srgbClr val="000000"/>
                </a:solidFill>
                <a:effectLst/>
                <a:latin typeface="Consolas" panose="020B0609020204030204" pitchFamily="49" charset="0"/>
                <a:cs typeface="Consolas" panose="020B0609020204030204" pitchFamily="49" charset="0"/>
              </a:rPr>
              <a:t>ch</a:t>
            </a:r>
            <a:r>
              <a:rPr lang="en-US" sz="1600" dirty="0">
                <a:solidFill>
                  <a:srgbClr val="000000"/>
                </a:solidFill>
                <a:effectLst/>
                <a:latin typeface="Consolas" panose="020B0609020204030204" pitchFamily="49" charset="0"/>
                <a:cs typeface="Consolas" panose="020B0609020204030204" pitchFamily="49" charset="0"/>
              </a:rPr>
              <a:t>:     .byte 'A','B','C','D','E'</a:t>
            </a:r>
          </a:p>
          <a:p>
            <a:r>
              <a:rPr lang="en-US" sz="1600" dirty="0">
                <a:solidFill>
                  <a:srgbClr val="000000"/>
                </a:solidFill>
                <a:effectLst/>
                <a:latin typeface="Consolas" panose="020B0609020204030204" pitchFamily="49" charset="0"/>
                <a:cs typeface="Consolas" panose="020B0609020204030204" pitchFamily="49" charset="0"/>
              </a:rPr>
              <a:t>   2      45</a:t>
            </a:r>
          </a:p>
          <a:p>
            <a:r>
              <a:rPr lang="en-US" sz="1600" dirty="0">
                <a:solidFill>
                  <a:srgbClr val="000000"/>
                </a:solidFill>
                <a:effectLst/>
                <a:latin typeface="Consolas" panose="020B0609020204030204" pitchFamily="49" charset="0"/>
                <a:cs typeface="Consolas" panose="020B0609020204030204" pitchFamily="49" charset="0"/>
              </a:rPr>
              <a:t>   3 0005 48495400 str:    .string "HIT"</a:t>
            </a:r>
          </a:p>
          <a:p>
            <a:r>
              <a:rPr lang="en-US" sz="1600" dirty="0">
                <a:solidFill>
                  <a:srgbClr val="000000"/>
                </a:solidFill>
                <a:effectLst/>
                <a:latin typeface="Consolas" panose="020B0609020204030204" pitchFamily="49" charset="0"/>
                <a:cs typeface="Consolas" panose="020B0609020204030204" pitchFamily="49" charset="0"/>
              </a:rPr>
              <a:t>   4 00</a:t>
            </a:r>
            <a:r>
              <a:rPr lang="en-US" sz="1600" dirty="0">
                <a:solidFill>
                  <a:srgbClr val="FF0000"/>
                </a:solidFill>
                <a:effectLst/>
                <a:latin typeface="Consolas" panose="020B0609020204030204" pitchFamily="49" charset="0"/>
                <a:cs typeface="Consolas" panose="020B0609020204030204" pitchFamily="49" charset="0"/>
              </a:rPr>
              <a:t>09</a:t>
            </a:r>
            <a:r>
              <a:rPr lang="en-US" sz="1600" dirty="0">
                <a:solidFill>
                  <a:srgbClr val="000000"/>
                </a:solidFill>
                <a:effectLst/>
                <a:latin typeface="Consolas" panose="020B0609020204030204" pitchFamily="49" charset="0"/>
                <a:cs typeface="Consolas" panose="020B0609020204030204" pitchFamily="49" charset="0"/>
              </a:rPr>
              <a:t> 00000100 </a:t>
            </a:r>
            <a:r>
              <a:rPr lang="en-US" sz="1600" dirty="0" err="1">
                <a:solidFill>
                  <a:srgbClr val="000000"/>
                </a:solidFill>
                <a:effectLst/>
                <a:latin typeface="Consolas" panose="020B0609020204030204" pitchFamily="49" charset="0"/>
                <a:cs typeface="Consolas" panose="020B0609020204030204" pitchFamily="49" charset="0"/>
              </a:rPr>
              <a:t>ary</a:t>
            </a:r>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hword</a:t>
            </a:r>
            <a:r>
              <a:rPr lang="en-US" sz="1600" dirty="0">
                <a:solidFill>
                  <a:srgbClr val="000000"/>
                </a:solidFill>
                <a:effectLst/>
                <a:latin typeface="Consolas" panose="020B0609020204030204" pitchFamily="49" charset="0"/>
                <a:cs typeface="Consolas" panose="020B0609020204030204" pitchFamily="49" charset="0"/>
              </a:rPr>
              <a:t> 0, 1</a:t>
            </a:r>
          </a:p>
          <a:p>
            <a:r>
              <a:rPr lang="en-US" sz="1600" dirty="0">
                <a:solidFill>
                  <a:srgbClr val="000000"/>
                </a:solidFill>
                <a:effectLst/>
                <a:latin typeface="Consolas" panose="020B0609020204030204" pitchFamily="49" charset="0"/>
                <a:cs typeface="Consolas" panose="020B0609020204030204" pitchFamily="49" charset="0"/>
              </a:rPr>
              <a:t>   5 000d 41       a:      .byte 'A'</a:t>
            </a:r>
          </a:p>
          <a:p>
            <a:r>
              <a:rPr lang="en-US" sz="1600" dirty="0">
                <a:solidFill>
                  <a:srgbClr val="000000"/>
                </a:solidFill>
                <a:effectLst/>
                <a:latin typeface="Consolas" panose="020B0609020204030204" pitchFamily="49" charset="0"/>
                <a:cs typeface="Consolas" panose="020B0609020204030204" pitchFamily="49" charset="0"/>
              </a:rPr>
              <a:t>   6 000e 42       b:      .byte 'B'</a:t>
            </a:r>
          </a:p>
          <a:p>
            <a:r>
              <a:rPr lang="en-US" sz="1600" dirty="0">
                <a:solidFill>
                  <a:srgbClr val="000000"/>
                </a:solidFill>
                <a:effectLst/>
                <a:latin typeface="Consolas" panose="020B0609020204030204" pitchFamily="49" charset="0"/>
                <a:cs typeface="Consolas" panose="020B0609020204030204" pitchFamily="49" charset="0"/>
              </a:rPr>
              <a:t>   8 00</a:t>
            </a:r>
            <a:r>
              <a:rPr lang="en-US" sz="1600" dirty="0">
                <a:solidFill>
                  <a:srgbClr val="FF0000"/>
                </a:solidFill>
                <a:effectLst/>
                <a:latin typeface="Consolas" panose="020B0609020204030204" pitchFamily="49" charset="0"/>
                <a:cs typeface="Consolas" panose="020B0609020204030204" pitchFamily="49" charset="0"/>
              </a:rPr>
              <a:t>0f</a:t>
            </a:r>
            <a:r>
              <a:rPr lang="en-US" sz="1600" dirty="0">
                <a:solidFill>
                  <a:srgbClr val="000000"/>
                </a:solidFill>
                <a:effectLst/>
                <a:latin typeface="Consolas" panose="020B0609020204030204" pitchFamily="49" charset="0"/>
                <a:cs typeface="Consolas" panose="020B0609020204030204" pitchFamily="49" charset="0"/>
              </a:rPr>
              <a:t> 02000000 xx:     .word 2</a:t>
            </a:r>
          </a:p>
        </p:txBody>
      </p:sp>
      <p:sp>
        <p:nvSpPr>
          <p:cNvPr id="10" name="Right Arrow 9">
            <a:extLst>
              <a:ext uri="{FF2B5EF4-FFF2-40B4-BE49-F238E27FC236}">
                <a16:creationId xmlns:a16="http://schemas.microsoft.com/office/drawing/2014/main" id="{A1CBAFD9-D8CC-8245-9B00-E4A975008D23}"/>
              </a:ext>
            </a:extLst>
          </p:cNvPr>
          <p:cNvSpPr/>
          <p:nvPr/>
        </p:nvSpPr>
        <p:spPr>
          <a:xfrm>
            <a:off x="5268083" y="1941659"/>
            <a:ext cx="625415" cy="3579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22DD5DE0-97FC-E748-B64B-98C341D87153}"/>
              </a:ext>
            </a:extLst>
          </p:cNvPr>
          <p:cNvGrpSpPr/>
          <p:nvPr/>
        </p:nvGrpSpPr>
        <p:grpSpPr>
          <a:xfrm>
            <a:off x="334929" y="3848508"/>
            <a:ext cx="11709087" cy="2882027"/>
            <a:chOff x="396826" y="3504436"/>
            <a:chExt cx="11709087" cy="2882027"/>
          </a:xfrm>
        </p:grpSpPr>
        <p:sp>
          <p:nvSpPr>
            <p:cNvPr id="8" name="Rounded Rectangle 7">
              <a:extLst>
                <a:ext uri="{FF2B5EF4-FFF2-40B4-BE49-F238E27FC236}">
                  <a16:creationId xmlns:a16="http://schemas.microsoft.com/office/drawing/2014/main" id="{AAD829CC-0A50-934C-82D5-4A46992D0B96}"/>
                </a:ext>
              </a:extLst>
            </p:cNvPr>
            <p:cNvSpPr/>
            <p:nvPr/>
          </p:nvSpPr>
          <p:spPr bwMode="auto">
            <a:xfrm>
              <a:off x="396826" y="3938951"/>
              <a:ext cx="4854261" cy="237529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Consolas" panose="020B0609020204030204" pitchFamily="49" charset="0"/>
                  <a:cs typeface="Consolas" panose="020B0609020204030204" pitchFamily="49" charset="0"/>
                </a:rPr>
                <a:t>.data</a:t>
              </a:r>
            </a:p>
            <a:p>
              <a:r>
                <a:rPr lang="en-US" sz="1600" dirty="0">
                  <a:solidFill>
                    <a:srgbClr val="000000"/>
                  </a:solidFill>
                  <a:effectLst/>
                  <a:latin typeface="Consolas" panose="020B0609020204030204" pitchFamily="49" charset="0"/>
                  <a:cs typeface="Consolas" panose="020B0609020204030204" pitchFamily="49" charset="0"/>
                </a:rPr>
                <a:t>xx:     .word 2</a:t>
              </a:r>
            </a:p>
            <a:p>
              <a:r>
                <a:rPr lang="en-US" sz="1600" dirty="0" err="1">
                  <a:solidFill>
                    <a:srgbClr val="000000"/>
                  </a:solidFill>
                  <a:effectLst/>
                  <a:latin typeface="Consolas" panose="020B0609020204030204" pitchFamily="49" charset="0"/>
                  <a:cs typeface="Consolas" panose="020B0609020204030204" pitchFamily="49" charset="0"/>
                </a:rPr>
                <a:t>ch</a:t>
              </a:r>
              <a:r>
                <a:rPr lang="en-US" sz="1600" dirty="0">
                  <a:solidFill>
                    <a:srgbClr val="000000"/>
                  </a:solidFill>
                  <a:effectLst/>
                  <a:latin typeface="Consolas" panose="020B0609020204030204" pitchFamily="49" charset="0"/>
                  <a:cs typeface="Consolas" panose="020B0609020204030204" pitchFamily="49" charset="0"/>
                </a:rPr>
                <a:t>:     .byte 'A','B','C','D','E'</a:t>
              </a:r>
            </a:p>
            <a:p>
              <a:r>
                <a:rPr lang="en-US" sz="1600" dirty="0">
                  <a:solidFill>
                    <a:srgbClr val="000000"/>
                  </a:solidFill>
                  <a:effectLst/>
                  <a:latin typeface="Consolas" panose="020B0609020204030204" pitchFamily="49" charset="0"/>
                  <a:cs typeface="Consolas" panose="020B0609020204030204" pitchFamily="49" charset="0"/>
                </a:rPr>
                <a:t>        .align 2</a:t>
              </a:r>
            </a:p>
            <a:p>
              <a:r>
                <a:rPr lang="en-US" sz="1600" dirty="0">
                  <a:solidFill>
                    <a:srgbClr val="000000"/>
                  </a:solidFill>
                  <a:effectLst/>
                  <a:latin typeface="Consolas" panose="020B0609020204030204" pitchFamily="49" charset="0"/>
                  <a:cs typeface="Consolas" panose="020B0609020204030204" pitchFamily="49" charset="0"/>
                </a:rPr>
                <a:t>str:    .string "HI"</a:t>
              </a:r>
            </a:p>
            <a:p>
              <a:r>
                <a:rPr lang="en-US" sz="1600" dirty="0">
                  <a:solidFill>
                    <a:srgbClr val="000000"/>
                  </a:solidFill>
                  <a:effectLst/>
                  <a:latin typeface="Consolas" panose="020B0609020204030204" pitchFamily="49" charset="0"/>
                  <a:cs typeface="Consolas" panose="020B0609020204030204" pitchFamily="49" charset="0"/>
                </a:rPr>
                <a:t>        .align 1</a:t>
              </a:r>
            </a:p>
            <a:p>
              <a:r>
                <a:rPr lang="en-US" sz="1600" dirty="0" err="1">
                  <a:solidFill>
                    <a:srgbClr val="000000"/>
                  </a:solidFill>
                  <a:effectLst/>
                  <a:latin typeface="Consolas" panose="020B0609020204030204" pitchFamily="49" charset="0"/>
                  <a:cs typeface="Consolas" panose="020B0609020204030204" pitchFamily="49" charset="0"/>
                </a:rPr>
                <a:t>ary</a:t>
              </a:r>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hword</a:t>
              </a:r>
              <a:r>
                <a:rPr lang="en-US" sz="1600" dirty="0">
                  <a:solidFill>
                    <a:srgbClr val="000000"/>
                  </a:solidFill>
                  <a:effectLst/>
                  <a:latin typeface="Consolas" panose="020B0609020204030204" pitchFamily="49" charset="0"/>
                  <a:cs typeface="Consolas" panose="020B0609020204030204" pitchFamily="49" charset="0"/>
                </a:rPr>
                <a:t> 0, 1</a:t>
              </a:r>
            </a:p>
            <a:p>
              <a:r>
                <a:rPr lang="en-US" sz="1600" dirty="0">
                  <a:solidFill>
                    <a:srgbClr val="000000"/>
                  </a:solidFill>
                  <a:effectLst/>
                  <a:latin typeface="Consolas" panose="020B0609020204030204" pitchFamily="49" charset="0"/>
                  <a:cs typeface="Consolas" panose="020B0609020204030204" pitchFamily="49" charset="0"/>
                </a:rPr>
                <a:t>a:      .byte 'A'</a:t>
              </a:r>
            </a:p>
            <a:p>
              <a:r>
                <a:rPr lang="en-US" sz="1600" dirty="0">
                  <a:solidFill>
                    <a:srgbClr val="000000"/>
                  </a:solidFill>
                  <a:effectLst/>
                  <a:latin typeface="Consolas" panose="020B0609020204030204" pitchFamily="49" charset="0"/>
                  <a:cs typeface="Consolas" panose="020B0609020204030204" pitchFamily="49" charset="0"/>
                </a:rPr>
                <a:t>b:      .byte 'B'</a:t>
              </a:r>
            </a:p>
          </p:txBody>
        </p:sp>
        <p:sp>
          <p:nvSpPr>
            <p:cNvPr id="9" name="Rounded Rectangle 8">
              <a:extLst>
                <a:ext uri="{FF2B5EF4-FFF2-40B4-BE49-F238E27FC236}">
                  <a16:creationId xmlns:a16="http://schemas.microsoft.com/office/drawing/2014/main" id="{76719E7E-212A-B34B-8F8E-DF386FEC591B}"/>
                </a:ext>
              </a:extLst>
            </p:cNvPr>
            <p:cNvSpPr/>
            <p:nvPr/>
          </p:nvSpPr>
          <p:spPr bwMode="auto">
            <a:xfrm>
              <a:off x="5795320" y="3504436"/>
              <a:ext cx="6310593" cy="288202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err="1">
                  <a:solidFill>
                    <a:srgbClr val="0070C0"/>
                  </a:solidFill>
                  <a:latin typeface="Consolas" panose="020B0609020204030204" pitchFamily="49" charset="0"/>
                  <a:cs typeface="Consolas" panose="020B0609020204030204" pitchFamily="49" charset="0"/>
                </a:rPr>
                <a:t>gcc</a:t>
              </a:r>
              <a:r>
                <a:rPr lang="en-US" sz="1600" b="1" dirty="0">
                  <a:solidFill>
                    <a:srgbClr val="0070C0"/>
                  </a:solidFill>
                  <a:latin typeface="Consolas" panose="020B0609020204030204" pitchFamily="49" charset="0"/>
                  <a:cs typeface="Consolas" panose="020B0609020204030204" pitchFamily="49" charset="0"/>
                </a:rPr>
                <a:t> -c -</a:t>
              </a:r>
              <a:r>
                <a:rPr lang="en-US" sz="1600" b="1" dirty="0" err="1">
                  <a:solidFill>
                    <a:srgbClr val="0070C0"/>
                  </a:solidFill>
                  <a:latin typeface="Consolas" panose="020B0609020204030204" pitchFamily="49" charset="0"/>
                  <a:cs typeface="Consolas" panose="020B0609020204030204" pitchFamily="49" charset="0"/>
                </a:rPr>
                <a:t>Wa</a:t>
              </a:r>
              <a:r>
                <a:rPr lang="en-US" sz="1600" b="1" dirty="0">
                  <a:solidFill>
                    <a:srgbClr val="0070C0"/>
                  </a:solidFill>
                  <a:latin typeface="Consolas" panose="020B0609020204030204" pitchFamily="49" charset="0"/>
                  <a:cs typeface="Consolas" panose="020B0609020204030204" pitchFamily="49" charset="0"/>
                </a:rPr>
                <a:t>,-</a:t>
              </a:r>
              <a:r>
                <a:rPr lang="en-US" sz="1600" b="1" dirty="0" err="1">
                  <a:solidFill>
                    <a:srgbClr val="0070C0"/>
                  </a:solidFill>
                  <a:latin typeface="Consolas" panose="020B0609020204030204" pitchFamily="49" charset="0"/>
                  <a:cs typeface="Consolas" panose="020B0609020204030204" pitchFamily="49" charset="0"/>
                </a:rPr>
                <a:t>ahlns</a:t>
              </a:r>
              <a:r>
                <a:rPr lang="en-US" sz="1600" b="1" dirty="0">
                  <a:solidFill>
                    <a:srgbClr val="0070C0"/>
                  </a:solidFill>
                  <a:latin typeface="Consolas" panose="020B0609020204030204" pitchFamily="49" charset="0"/>
                  <a:cs typeface="Consolas" panose="020B0609020204030204" pitchFamily="49" charset="0"/>
                </a:rPr>
                <a:t> al1.S</a:t>
              </a:r>
            </a:p>
            <a:p>
              <a:r>
                <a:rPr lang="en-US" sz="1600" dirty="0">
                  <a:solidFill>
                    <a:srgbClr val="000000"/>
                  </a:solidFill>
                  <a:effectLst/>
                  <a:latin typeface="Consolas" panose="020B0609020204030204" pitchFamily="49" charset="0"/>
                  <a:cs typeface="Consolas" panose="020B0609020204030204" pitchFamily="49" charset="0"/>
                </a:rPr>
                <a:t>   1              .data</a:t>
              </a:r>
            </a:p>
            <a:p>
              <a:r>
                <a:rPr lang="en-US" sz="1600" dirty="0">
                  <a:solidFill>
                    <a:srgbClr val="000000"/>
                  </a:solidFill>
                  <a:effectLst/>
                  <a:latin typeface="Consolas" panose="020B0609020204030204" pitchFamily="49" charset="0"/>
                  <a:cs typeface="Consolas" panose="020B0609020204030204" pitchFamily="49" charset="0"/>
                </a:rPr>
                <a:t>   2 00</a:t>
              </a:r>
              <a:r>
                <a:rPr lang="en-US" sz="1600" dirty="0">
                  <a:solidFill>
                    <a:srgbClr val="FF0000"/>
                  </a:solidFill>
                  <a:effectLst/>
                  <a:latin typeface="Consolas" panose="020B0609020204030204" pitchFamily="49" charset="0"/>
                  <a:cs typeface="Consolas" panose="020B0609020204030204" pitchFamily="49" charset="0"/>
                </a:rPr>
                <a:t>00</a:t>
              </a:r>
              <a:r>
                <a:rPr lang="en-US" sz="1600" dirty="0">
                  <a:solidFill>
                    <a:srgbClr val="000000"/>
                  </a:solidFill>
                  <a:effectLst/>
                  <a:latin typeface="Consolas" panose="020B0609020204030204" pitchFamily="49" charset="0"/>
                  <a:cs typeface="Consolas" panose="020B0609020204030204" pitchFamily="49" charset="0"/>
                </a:rPr>
                <a:t> 02000000 xx:     .word 2</a:t>
              </a:r>
            </a:p>
            <a:p>
              <a:r>
                <a:rPr lang="en-US" sz="1600" dirty="0">
                  <a:solidFill>
                    <a:srgbClr val="000000"/>
                  </a:solidFill>
                  <a:effectLst/>
                  <a:latin typeface="Consolas" panose="020B0609020204030204" pitchFamily="49" charset="0"/>
                  <a:cs typeface="Consolas" panose="020B0609020204030204" pitchFamily="49" charset="0"/>
                </a:rPr>
                <a:t>   3 00</a:t>
              </a:r>
              <a:r>
                <a:rPr lang="en-US" sz="1600" dirty="0">
                  <a:solidFill>
                    <a:srgbClr val="FF0000"/>
                  </a:solidFill>
                  <a:effectLst/>
                  <a:latin typeface="Consolas" panose="020B0609020204030204" pitchFamily="49" charset="0"/>
                  <a:cs typeface="Consolas" panose="020B0609020204030204" pitchFamily="49" charset="0"/>
                </a:rPr>
                <a:t>04</a:t>
              </a:r>
              <a:r>
                <a:rPr lang="en-US" sz="1600" dirty="0">
                  <a:solidFill>
                    <a:srgbClr val="000000"/>
                  </a:solidFill>
                  <a:effectLst/>
                  <a:latin typeface="Consolas" panose="020B0609020204030204" pitchFamily="49" charset="0"/>
                  <a:cs typeface="Consolas" panose="020B0609020204030204" pitchFamily="49" charset="0"/>
                </a:rPr>
                <a:t> 41424344 </a:t>
              </a:r>
              <a:r>
                <a:rPr lang="en-US" sz="1600" dirty="0" err="1">
                  <a:solidFill>
                    <a:srgbClr val="000000"/>
                  </a:solidFill>
                  <a:effectLst/>
                  <a:latin typeface="Consolas" panose="020B0609020204030204" pitchFamily="49" charset="0"/>
                  <a:cs typeface="Consolas" panose="020B0609020204030204" pitchFamily="49" charset="0"/>
                </a:rPr>
                <a:t>ch</a:t>
              </a:r>
              <a:r>
                <a:rPr lang="en-US" sz="1600" dirty="0">
                  <a:solidFill>
                    <a:srgbClr val="000000"/>
                  </a:solidFill>
                  <a:effectLst/>
                  <a:latin typeface="Consolas" panose="020B0609020204030204" pitchFamily="49" charset="0"/>
                  <a:cs typeface="Consolas" panose="020B0609020204030204" pitchFamily="49" charset="0"/>
                </a:rPr>
                <a:t>:     .byte 'A','B','C','D','E'</a:t>
              </a:r>
            </a:p>
            <a:p>
              <a:r>
                <a:rPr lang="en-US" sz="1600" dirty="0">
                  <a:solidFill>
                    <a:srgbClr val="000000"/>
                  </a:solidFill>
                  <a:effectLst/>
                  <a:latin typeface="Consolas" panose="020B0609020204030204" pitchFamily="49" charset="0"/>
                  <a:cs typeface="Consolas" panose="020B0609020204030204" pitchFamily="49" charset="0"/>
                </a:rPr>
                <a:t>   3      45</a:t>
              </a:r>
            </a:p>
            <a:p>
              <a:r>
                <a:rPr lang="en-US" sz="1600" dirty="0">
                  <a:solidFill>
                    <a:srgbClr val="000000"/>
                  </a:solidFill>
                  <a:effectLst/>
                  <a:latin typeface="Consolas" panose="020B0609020204030204" pitchFamily="49" charset="0"/>
                  <a:cs typeface="Consolas" panose="020B0609020204030204" pitchFamily="49" charset="0"/>
                </a:rPr>
                <a:t>   4 0009 000000           .align 2</a:t>
              </a:r>
            </a:p>
            <a:p>
              <a:r>
                <a:rPr lang="en-US" sz="1600" dirty="0">
                  <a:solidFill>
                    <a:srgbClr val="000000"/>
                  </a:solidFill>
                  <a:effectLst/>
                  <a:latin typeface="Consolas" panose="020B0609020204030204" pitchFamily="49" charset="0"/>
                  <a:cs typeface="Consolas" panose="020B0609020204030204" pitchFamily="49" charset="0"/>
                </a:rPr>
                <a:t>   5 00</a:t>
              </a:r>
              <a:r>
                <a:rPr lang="en-US" sz="1600" dirty="0">
                  <a:solidFill>
                    <a:srgbClr val="FF0000"/>
                  </a:solidFill>
                  <a:effectLst/>
                  <a:latin typeface="Consolas" panose="020B0609020204030204" pitchFamily="49" charset="0"/>
                  <a:cs typeface="Consolas" panose="020B0609020204030204" pitchFamily="49" charset="0"/>
                </a:rPr>
                <a:t>0c</a:t>
              </a:r>
              <a:r>
                <a:rPr lang="en-US" sz="1600" dirty="0">
                  <a:solidFill>
                    <a:srgbClr val="000000"/>
                  </a:solidFill>
                  <a:effectLst/>
                  <a:latin typeface="Consolas" panose="020B0609020204030204" pitchFamily="49" charset="0"/>
                  <a:cs typeface="Consolas" panose="020B0609020204030204" pitchFamily="49" charset="0"/>
                </a:rPr>
                <a:t> 484900   str:    .string "HI"</a:t>
              </a:r>
            </a:p>
            <a:p>
              <a:r>
                <a:rPr lang="en-US" sz="1600" dirty="0">
                  <a:solidFill>
                    <a:srgbClr val="000000"/>
                  </a:solidFill>
                  <a:effectLst/>
                  <a:latin typeface="Consolas" panose="020B0609020204030204" pitchFamily="49" charset="0"/>
                  <a:cs typeface="Consolas" panose="020B0609020204030204" pitchFamily="49" charset="0"/>
                </a:rPr>
                <a:t>   6 000f 00               .align 1</a:t>
              </a:r>
            </a:p>
            <a:p>
              <a:r>
                <a:rPr lang="en-US" sz="1600" dirty="0">
                  <a:solidFill>
                    <a:srgbClr val="000000"/>
                  </a:solidFill>
                  <a:effectLst/>
                  <a:latin typeface="Consolas" panose="020B0609020204030204" pitchFamily="49" charset="0"/>
                  <a:cs typeface="Consolas" panose="020B0609020204030204" pitchFamily="49" charset="0"/>
                </a:rPr>
                <a:t>   7 00</a:t>
              </a:r>
              <a:r>
                <a:rPr lang="en-US" sz="1600" dirty="0">
                  <a:solidFill>
                    <a:srgbClr val="FF0000"/>
                  </a:solidFill>
                  <a:effectLst/>
                  <a:latin typeface="Consolas" panose="020B0609020204030204" pitchFamily="49" charset="0"/>
                  <a:cs typeface="Consolas" panose="020B0609020204030204" pitchFamily="49" charset="0"/>
                </a:rPr>
                <a:t>10</a:t>
              </a:r>
              <a:r>
                <a:rPr lang="en-US" sz="1600" dirty="0">
                  <a:solidFill>
                    <a:srgbClr val="000000"/>
                  </a:solidFill>
                  <a:effectLst/>
                  <a:latin typeface="Consolas" panose="020B0609020204030204" pitchFamily="49" charset="0"/>
                  <a:cs typeface="Consolas" panose="020B0609020204030204" pitchFamily="49" charset="0"/>
                </a:rPr>
                <a:t> 00000100 </a:t>
              </a:r>
              <a:r>
                <a:rPr lang="en-US" sz="1600" dirty="0" err="1">
                  <a:solidFill>
                    <a:srgbClr val="000000"/>
                  </a:solidFill>
                  <a:effectLst/>
                  <a:latin typeface="Consolas" panose="020B0609020204030204" pitchFamily="49" charset="0"/>
                  <a:cs typeface="Consolas" panose="020B0609020204030204" pitchFamily="49" charset="0"/>
                </a:rPr>
                <a:t>ary</a:t>
              </a:r>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hword</a:t>
              </a:r>
              <a:r>
                <a:rPr lang="en-US" sz="1600" dirty="0">
                  <a:solidFill>
                    <a:srgbClr val="000000"/>
                  </a:solidFill>
                  <a:effectLst/>
                  <a:latin typeface="Consolas" panose="020B0609020204030204" pitchFamily="49" charset="0"/>
                  <a:cs typeface="Consolas" panose="020B0609020204030204" pitchFamily="49" charset="0"/>
                </a:rPr>
                <a:t> 0, 1</a:t>
              </a:r>
            </a:p>
            <a:p>
              <a:r>
                <a:rPr lang="en-US" sz="1600" dirty="0">
                  <a:solidFill>
                    <a:srgbClr val="000000"/>
                  </a:solidFill>
                  <a:effectLst/>
                  <a:latin typeface="Consolas" panose="020B0609020204030204" pitchFamily="49" charset="0"/>
                  <a:cs typeface="Consolas" panose="020B0609020204030204" pitchFamily="49" charset="0"/>
                </a:rPr>
                <a:t>   8 0014 41       a:      .byte 'A'</a:t>
              </a:r>
            </a:p>
            <a:p>
              <a:r>
                <a:rPr lang="en-US" sz="1600" dirty="0">
                  <a:solidFill>
                    <a:srgbClr val="000000"/>
                  </a:solidFill>
                  <a:effectLst/>
                  <a:latin typeface="Consolas" panose="020B0609020204030204" pitchFamily="49" charset="0"/>
                  <a:cs typeface="Consolas" panose="020B0609020204030204" pitchFamily="49" charset="0"/>
                </a:rPr>
                <a:t>   9 0015 42       b:      .byte 'B'</a:t>
              </a:r>
            </a:p>
          </p:txBody>
        </p:sp>
        <p:sp>
          <p:nvSpPr>
            <p:cNvPr id="11" name="Right Arrow 10">
              <a:extLst>
                <a:ext uri="{FF2B5EF4-FFF2-40B4-BE49-F238E27FC236}">
                  <a16:creationId xmlns:a16="http://schemas.microsoft.com/office/drawing/2014/main" id="{436178B6-81B2-564B-A9FB-D59E14D925E4}"/>
                </a:ext>
              </a:extLst>
            </p:cNvPr>
            <p:cNvSpPr/>
            <p:nvPr/>
          </p:nvSpPr>
          <p:spPr>
            <a:xfrm>
              <a:off x="5251087" y="4768693"/>
              <a:ext cx="625415" cy="3579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1792E328-93D1-0242-95F1-009206A24F40}"/>
              </a:ext>
            </a:extLst>
          </p:cNvPr>
          <p:cNvSpPr txBox="1"/>
          <p:nvPr/>
        </p:nvSpPr>
        <p:spPr>
          <a:xfrm>
            <a:off x="6099101" y="3234430"/>
            <a:ext cx="1005403" cy="369332"/>
          </a:xfrm>
          <a:prstGeom prst="rect">
            <a:avLst/>
          </a:prstGeom>
          <a:noFill/>
        </p:spPr>
        <p:txBody>
          <a:bodyPr wrap="none" rtlCol="0">
            <a:spAutoFit/>
          </a:bodyPr>
          <a:lstStyle/>
          <a:p>
            <a:r>
              <a:rPr lang="en-US" dirty="0"/>
              <a:t>address</a:t>
            </a:r>
          </a:p>
        </p:txBody>
      </p:sp>
      <p:sp>
        <p:nvSpPr>
          <p:cNvPr id="6" name="Up Arrow 5">
            <a:extLst>
              <a:ext uri="{FF2B5EF4-FFF2-40B4-BE49-F238E27FC236}">
                <a16:creationId xmlns:a16="http://schemas.microsoft.com/office/drawing/2014/main" id="{416CA196-6B0A-1340-A55F-571277ACDCE1}"/>
              </a:ext>
            </a:extLst>
          </p:cNvPr>
          <p:cNvSpPr/>
          <p:nvPr/>
        </p:nvSpPr>
        <p:spPr>
          <a:xfrm>
            <a:off x="6784609" y="2673271"/>
            <a:ext cx="199176" cy="65333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1E7D1DD-EBF9-7444-8DD7-9014C570F675}"/>
              </a:ext>
            </a:extLst>
          </p:cNvPr>
          <p:cNvSpPr txBox="1"/>
          <p:nvPr/>
        </p:nvSpPr>
        <p:spPr>
          <a:xfrm>
            <a:off x="7166591" y="3234430"/>
            <a:ext cx="1056700" cy="369332"/>
          </a:xfrm>
          <a:prstGeom prst="rect">
            <a:avLst/>
          </a:prstGeom>
          <a:noFill/>
        </p:spPr>
        <p:txBody>
          <a:bodyPr wrap="none" rtlCol="0">
            <a:spAutoFit/>
          </a:bodyPr>
          <a:lstStyle/>
          <a:p>
            <a:r>
              <a:rPr lang="en-US" dirty="0"/>
              <a:t>contents</a:t>
            </a:r>
          </a:p>
        </p:txBody>
      </p:sp>
      <p:sp>
        <p:nvSpPr>
          <p:cNvPr id="14" name="Up Arrow 13">
            <a:extLst>
              <a:ext uri="{FF2B5EF4-FFF2-40B4-BE49-F238E27FC236}">
                <a16:creationId xmlns:a16="http://schemas.microsoft.com/office/drawing/2014/main" id="{3C30B80A-5EBB-7C4A-AA26-E7AB271C1126}"/>
              </a:ext>
            </a:extLst>
          </p:cNvPr>
          <p:cNvSpPr/>
          <p:nvPr/>
        </p:nvSpPr>
        <p:spPr>
          <a:xfrm>
            <a:off x="7509612" y="2673271"/>
            <a:ext cx="199176" cy="60287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C67E60FA-A885-1144-8076-CCBBE6CF3E93}"/>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495926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66E8002-E454-1D48-AE11-B7E2B2FBA846}"/>
              </a:ext>
            </a:extLst>
          </p:cNvPr>
          <p:cNvSpPr>
            <a:spLocks noGrp="1"/>
          </p:cNvSpPr>
          <p:nvPr>
            <p:ph type="title"/>
          </p:nvPr>
        </p:nvSpPr>
        <p:spPr>
          <a:xfrm>
            <a:off x="448776" y="38009"/>
            <a:ext cx="10515600" cy="493153"/>
          </a:xfrm>
        </p:spPr>
        <p:txBody>
          <a:bodyPr>
            <a:normAutofit fontScale="90000"/>
          </a:bodyPr>
          <a:lstStyle/>
          <a:p>
            <a:r>
              <a:rPr lang="en-US" dirty="0"/>
              <a:t>How to get an address into a register?</a:t>
            </a:r>
          </a:p>
        </p:txBody>
      </p:sp>
      <p:sp>
        <p:nvSpPr>
          <p:cNvPr id="30" name="TextBox 29">
            <a:extLst>
              <a:ext uri="{FF2B5EF4-FFF2-40B4-BE49-F238E27FC236}">
                <a16:creationId xmlns:a16="http://schemas.microsoft.com/office/drawing/2014/main" id="{A42E6169-1525-6643-BE6B-FCD424D24F2B}"/>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61" name="Group 60">
            <a:extLst>
              <a:ext uri="{FF2B5EF4-FFF2-40B4-BE49-F238E27FC236}">
                <a16:creationId xmlns:a16="http://schemas.microsoft.com/office/drawing/2014/main" id="{973E7C91-8878-104D-0DEE-40984EFD32A9}"/>
              </a:ext>
            </a:extLst>
          </p:cNvPr>
          <p:cNvGrpSpPr/>
          <p:nvPr/>
        </p:nvGrpSpPr>
        <p:grpSpPr>
          <a:xfrm>
            <a:off x="8359546" y="428406"/>
            <a:ext cx="1276422" cy="5978146"/>
            <a:chOff x="5391446" y="535470"/>
            <a:chExt cx="1557995" cy="5926892"/>
          </a:xfrm>
        </p:grpSpPr>
        <p:sp>
          <p:nvSpPr>
            <p:cNvPr id="62" name="TextBox 61">
              <a:extLst>
                <a:ext uri="{FF2B5EF4-FFF2-40B4-BE49-F238E27FC236}">
                  <a16:creationId xmlns:a16="http://schemas.microsoft.com/office/drawing/2014/main" id="{3B6AD61E-A114-4812-84A1-7B2C3F4893C9}"/>
                </a:ext>
              </a:extLst>
            </p:cNvPr>
            <p:cNvSpPr txBox="1"/>
            <p:nvPr/>
          </p:nvSpPr>
          <p:spPr>
            <a:xfrm>
              <a:off x="5391446" y="535470"/>
              <a:ext cx="1557994" cy="274624"/>
            </a:xfrm>
            <a:prstGeom prst="rect">
              <a:avLst/>
            </a:prstGeom>
            <a:noFill/>
          </p:spPr>
          <p:txBody>
            <a:bodyPr wrap="square" tIns="0" bIns="0" rtlCol="0">
              <a:spAutoFit/>
            </a:bodyPr>
            <a:lstStyle/>
            <a:p>
              <a:pPr algn="ctr"/>
              <a:r>
                <a:rPr lang="en-US" dirty="0">
                  <a:solidFill>
                    <a:srgbClr val="0070C0"/>
                  </a:solidFill>
                  <a:ea typeface="CMU Bright" panose="02000603000000000000" pitchFamily="2" charset="0"/>
                  <a:cs typeface="Calibri" panose="020F0502020204030204" pitchFamily="34" charset="0"/>
                </a:rPr>
                <a:t>0xFF…FF</a:t>
              </a:r>
            </a:p>
          </p:txBody>
        </p:sp>
        <p:sp>
          <p:nvSpPr>
            <p:cNvPr id="63" name="TextBox 62">
              <a:extLst>
                <a:ext uri="{FF2B5EF4-FFF2-40B4-BE49-F238E27FC236}">
                  <a16:creationId xmlns:a16="http://schemas.microsoft.com/office/drawing/2014/main" id="{9E3D9162-2B5C-893F-ED3A-69BE61A28E5A}"/>
                </a:ext>
              </a:extLst>
            </p:cNvPr>
            <p:cNvSpPr txBox="1"/>
            <p:nvPr/>
          </p:nvSpPr>
          <p:spPr>
            <a:xfrm>
              <a:off x="5503770" y="6187738"/>
              <a:ext cx="1445671" cy="274624"/>
            </a:xfrm>
            <a:prstGeom prst="rect">
              <a:avLst/>
            </a:prstGeom>
            <a:noFill/>
          </p:spPr>
          <p:txBody>
            <a:bodyPr wrap="square" tIns="0" bIns="0" rtlCol="0">
              <a:spAutoFit/>
            </a:bodyPr>
            <a:lstStyle/>
            <a:p>
              <a:pPr algn="ctr"/>
              <a:r>
                <a:rPr lang="en-US" dirty="0">
                  <a:solidFill>
                    <a:srgbClr val="0070C0"/>
                  </a:solidFill>
                  <a:ea typeface="CMU Bright" panose="02000603000000000000" pitchFamily="2" charset="0"/>
                  <a:cs typeface="Calibri" panose="020F0502020204030204" pitchFamily="34" charset="0"/>
                </a:rPr>
                <a:t>0x00…00</a:t>
              </a:r>
            </a:p>
          </p:txBody>
        </p:sp>
        <p:cxnSp>
          <p:nvCxnSpPr>
            <p:cNvPr id="64" name="Straight Arrow Connector 63">
              <a:extLst>
                <a:ext uri="{FF2B5EF4-FFF2-40B4-BE49-F238E27FC236}">
                  <a16:creationId xmlns:a16="http://schemas.microsoft.com/office/drawing/2014/main" id="{C8BDE6DA-06E3-FC3A-8BFB-CED0162EFFC7}"/>
                </a:ext>
              </a:extLst>
            </p:cNvPr>
            <p:cNvCxnSpPr>
              <a:cxnSpLocks/>
              <a:stCxn id="62" idx="2"/>
              <a:endCxn id="63" idx="0"/>
            </p:cNvCxnSpPr>
            <p:nvPr/>
          </p:nvCxnSpPr>
          <p:spPr bwMode="auto">
            <a:xfrm>
              <a:off x="6170443" y="810094"/>
              <a:ext cx="56162" cy="5377644"/>
            </a:xfrm>
            <a:prstGeom prst="straightConnector1">
              <a:avLst/>
            </a:prstGeom>
            <a:noFill/>
            <a:ln w="25400" cap="flat" cmpd="sng" algn="ctr">
              <a:solidFill>
                <a:schemeClr val="tx1"/>
              </a:solidFill>
              <a:prstDash val="solid"/>
              <a:round/>
              <a:headEnd type="stealth" w="lg" len="lg"/>
              <a:tailEnd type="stealth" w="lg" len="lg"/>
            </a:ln>
            <a:effectLst/>
          </p:spPr>
        </p:cxnSp>
        <p:sp>
          <p:nvSpPr>
            <p:cNvPr id="65" name="TextBox 64">
              <a:extLst>
                <a:ext uri="{FF2B5EF4-FFF2-40B4-BE49-F238E27FC236}">
                  <a16:creationId xmlns:a16="http://schemas.microsoft.com/office/drawing/2014/main" id="{DCAC6668-03AD-BA2E-3CFC-8FB4FB10124B}"/>
                </a:ext>
              </a:extLst>
            </p:cNvPr>
            <p:cNvSpPr txBox="1"/>
            <p:nvPr/>
          </p:nvSpPr>
          <p:spPr>
            <a:xfrm>
              <a:off x="5480326" y="2802242"/>
              <a:ext cx="1304070" cy="1006955"/>
            </a:xfrm>
            <a:prstGeom prst="rect">
              <a:avLst/>
            </a:prstGeom>
            <a:solidFill>
              <a:schemeClr val="bg1"/>
            </a:solidFill>
          </p:spPr>
          <p:txBody>
            <a:bodyPr wrap="square" lIns="45720" rIns="45720" rtlCol="0">
              <a:spAutoFit/>
            </a:bodyPr>
            <a:lstStyle/>
            <a:p>
              <a:pPr algn="ctr"/>
              <a:r>
                <a:rPr lang="en-US" sz="2000" b="1" dirty="0">
                  <a:solidFill>
                    <a:srgbClr val="FF0000"/>
                  </a:solidFill>
                  <a:ea typeface="CMU Bright" panose="02000603000000000000" pitchFamily="2" charset="0"/>
                  <a:cs typeface="Calibri" panose="020F0502020204030204" pitchFamily="34" charset="0"/>
                </a:rPr>
                <a:t>32-bit</a:t>
              </a:r>
              <a:r>
                <a:rPr lang="en-US" sz="2000" dirty="0">
                  <a:solidFill>
                    <a:srgbClr val="FF0000"/>
                  </a:solidFill>
                  <a:ea typeface="CMU Bright" panose="02000603000000000000" pitchFamily="2" charset="0"/>
                  <a:cs typeface="Calibri" panose="020F0502020204030204" pitchFamily="34" charset="0"/>
                </a:rPr>
                <a:t> Address space</a:t>
              </a:r>
            </a:p>
          </p:txBody>
        </p:sp>
      </p:grpSp>
      <p:grpSp>
        <p:nvGrpSpPr>
          <p:cNvPr id="66" name="Group 65">
            <a:extLst>
              <a:ext uri="{FF2B5EF4-FFF2-40B4-BE49-F238E27FC236}">
                <a16:creationId xmlns:a16="http://schemas.microsoft.com/office/drawing/2014/main" id="{587E2B31-09CF-F4CC-50FE-173B6FBAD22F}"/>
              </a:ext>
            </a:extLst>
          </p:cNvPr>
          <p:cNvGrpSpPr/>
          <p:nvPr/>
        </p:nvGrpSpPr>
        <p:grpSpPr>
          <a:xfrm>
            <a:off x="9573567" y="346121"/>
            <a:ext cx="2526189" cy="6021446"/>
            <a:chOff x="6583680" y="1280160"/>
            <a:chExt cx="2377440" cy="5257800"/>
          </a:xfrm>
        </p:grpSpPr>
        <p:sp>
          <p:nvSpPr>
            <p:cNvPr id="67" name="Rectangle 7">
              <a:extLst>
                <a:ext uri="{FF2B5EF4-FFF2-40B4-BE49-F238E27FC236}">
                  <a16:creationId xmlns:a16="http://schemas.microsoft.com/office/drawing/2014/main" id="{DE453780-A296-CD88-5AD4-3BF1D40E1987}"/>
                </a:ext>
              </a:extLst>
            </p:cNvPr>
            <p:cNvSpPr>
              <a:spLocks noChangeArrowheads="1"/>
            </p:cNvSpPr>
            <p:nvPr>
              <p:custDataLst>
                <p:tags r:id="rId1"/>
              </p:custDataLst>
            </p:nvPr>
          </p:nvSpPr>
          <p:spPr bwMode="auto">
            <a:xfrm>
              <a:off x="6583680" y="1325880"/>
              <a:ext cx="2377440" cy="5212080"/>
            </a:xfrm>
            <a:prstGeom prst="rect">
              <a:avLst/>
            </a:prstGeom>
            <a:solidFill>
              <a:schemeClr val="accent2">
                <a:lumMod val="20000"/>
                <a:lumOff val="80000"/>
              </a:schemeClr>
            </a:solidFill>
            <a:ln w="25400">
              <a:solidFill>
                <a:schemeClr val="tx1"/>
              </a:solidFill>
              <a:miter lim="800000"/>
              <a:headEnd/>
              <a:tailEnd/>
            </a:ln>
            <a:effectLst/>
          </p:spPr>
          <p:txBody>
            <a:bodyPr wrap="none" anchorCtr="1"/>
            <a:lstStyle/>
            <a:p>
              <a:pPr algn="ctr">
                <a:lnSpc>
                  <a:spcPct val="100000"/>
                </a:lnSpc>
              </a:pPr>
              <a:endParaRPr lang="en-US" b="0" dirty="0">
                <a:solidFill>
                  <a:schemeClr val="accent6"/>
                </a:solidFill>
                <a:ea typeface="CMU Bright" panose="02000603000000000000" pitchFamily="2" charset="0"/>
                <a:cs typeface="Calibri" panose="020F0502020204030204" pitchFamily="34" charset="0"/>
              </a:endParaRPr>
            </a:p>
          </p:txBody>
        </p:sp>
        <p:sp>
          <p:nvSpPr>
            <p:cNvPr id="68" name="Rectangle 67">
              <a:extLst>
                <a:ext uri="{FF2B5EF4-FFF2-40B4-BE49-F238E27FC236}">
                  <a16:creationId xmlns:a16="http://schemas.microsoft.com/office/drawing/2014/main" id="{8075665C-FB8F-A08B-7F86-D7C7447BB64F}"/>
                </a:ext>
              </a:extLst>
            </p:cNvPr>
            <p:cNvSpPr/>
            <p:nvPr/>
          </p:nvSpPr>
          <p:spPr bwMode="auto">
            <a:xfrm>
              <a:off x="6583680" y="1280160"/>
              <a:ext cx="2377440" cy="457200"/>
            </a:xfrm>
            <a:prstGeom prst="rect">
              <a:avLst/>
            </a:prstGeom>
            <a:solidFill>
              <a:srgbClr val="CC0066">
                <a:alpha val="60000"/>
              </a:srgb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OS kernel [protected]</a:t>
              </a:r>
            </a:p>
          </p:txBody>
        </p:sp>
        <p:sp>
          <p:nvSpPr>
            <p:cNvPr id="69" name="Rectangle 68">
              <a:extLst>
                <a:ext uri="{FF2B5EF4-FFF2-40B4-BE49-F238E27FC236}">
                  <a16:creationId xmlns:a16="http://schemas.microsoft.com/office/drawing/2014/main" id="{34C942B1-E3DF-98D2-25AE-8FB1A739A60A}"/>
                </a:ext>
              </a:extLst>
            </p:cNvPr>
            <p:cNvSpPr/>
            <p:nvPr/>
          </p:nvSpPr>
          <p:spPr bwMode="auto">
            <a:xfrm>
              <a:off x="6583680" y="1737360"/>
              <a:ext cx="2377440" cy="457200"/>
            </a:xfrm>
            <a:prstGeom prst="rect">
              <a:avLst/>
            </a:prstGeom>
            <a:solidFill>
              <a:srgbClr val="FFCA86"/>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Stack</a:t>
              </a:r>
            </a:p>
          </p:txBody>
        </p:sp>
        <p:sp>
          <p:nvSpPr>
            <p:cNvPr id="70" name="Rectangle 69">
              <a:extLst>
                <a:ext uri="{FF2B5EF4-FFF2-40B4-BE49-F238E27FC236}">
                  <a16:creationId xmlns:a16="http://schemas.microsoft.com/office/drawing/2014/main" id="{D7CB8CD9-9F3C-8295-5C7F-89963315C5AE}"/>
                </a:ext>
              </a:extLst>
            </p:cNvPr>
            <p:cNvSpPr/>
            <p:nvPr/>
          </p:nvSpPr>
          <p:spPr bwMode="auto">
            <a:xfrm>
              <a:off x="6583680" y="4114800"/>
              <a:ext cx="2377440" cy="457200"/>
            </a:xfrm>
            <a:prstGeom prst="rect">
              <a:avLst/>
            </a:prstGeom>
            <a:solidFill>
              <a:srgbClr val="ED917F"/>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Heap</a:t>
              </a:r>
            </a:p>
          </p:txBody>
        </p:sp>
        <p:sp>
          <p:nvSpPr>
            <p:cNvPr id="71" name="Rectangle 70">
              <a:extLst>
                <a:ext uri="{FF2B5EF4-FFF2-40B4-BE49-F238E27FC236}">
                  <a16:creationId xmlns:a16="http://schemas.microsoft.com/office/drawing/2014/main" id="{9EC24407-4102-EE8F-CA2F-350E6EE4F4CB}"/>
                </a:ext>
              </a:extLst>
            </p:cNvPr>
            <p:cNvSpPr/>
            <p:nvPr/>
          </p:nvSpPr>
          <p:spPr bwMode="auto">
            <a:xfrm>
              <a:off x="6583680" y="4572000"/>
              <a:ext cx="2377440" cy="548640"/>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Static Data</a:t>
              </a:r>
              <a:r>
                <a:rPr lang="en-US" i="1" dirty="0">
                  <a:solidFill>
                    <a:schemeClr val="accent6"/>
                  </a:solidFill>
                  <a:ea typeface="CMU Bright" panose="02000603000000000000" pitchFamily="2" charset="0"/>
                  <a:cs typeface="Calibri" panose="020F0502020204030204" pitchFamily="34" charset="0"/>
                </a:rPr>
                <a:t> (+BSS)</a:t>
              </a:r>
              <a:endParaRPr lang="en-US" dirty="0">
                <a:solidFill>
                  <a:schemeClr val="accent6"/>
                </a:solidFill>
                <a:ea typeface="CMU Bright" panose="02000603000000000000" pitchFamily="2" charset="0"/>
                <a:cs typeface="Calibri" panose="020F0502020204030204" pitchFamily="34" charset="0"/>
              </a:endParaRPr>
            </a:p>
          </p:txBody>
        </p:sp>
        <p:sp>
          <p:nvSpPr>
            <p:cNvPr id="72" name="Rectangle 71">
              <a:extLst>
                <a:ext uri="{FF2B5EF4-FFF2-40B4-BE49-F238E27FC236}">
                  <a16:creationId xmlns:a16="http://schemas.microsoft.com/office/drawing/2014/main" id="{D81772F8-B74D-10E0-336C-9813AB12A3E0}"/>
                </a:ext>
              </a:extLst>
            </p:cNvPr>
            <p:cNvSpPr/>
            <p:nvPr/>
          </p:nvSpPr>
          <p:spPr bwMode="auto">
            <a:xfrm>
              <a:off x="6583680" y="3108960"/>
              <a:ext cx="2377440" cy="457200"/>
            </a:xfrm>
            <a:prstGeom prst="rect">
              <a:avLst/>
            </a:prstGeom>
            <a:solidFill>
              <a:srgbClr val="B7A57A"/>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Shared Libraries</a:t>
              </a:r>
            </a:p>
          </p:txBody>
        </p:sp>
        <p:sp>
          <p:nvSpPr>
            <p:cNvPr id="73" name="Rectangle 72">
              <a:extLst>
                <a:ext uri="{FF2B5EF4-FFF2-40B4-BE49-F238E27FC236}">
                  <a16:creationId xmlns:a16="http://schemas.microsoft.com/office/drawing/2014/main" id="{195E9658-CC96-CEDF-B5D1-96DE94EB8E60}"/>
                </a:ext>
              </a:extLst>
            </p:cNvPr>
            <p:cNvSpPr/>
            <p:nvPr/>
          </p:nvSpPr>
          <p:spPr bwMode="auto">
            <a:xfrm>
              <a:off x="6583680" y="5120640"/>
              <a:ext cx="2377440" cy="411480"/>
            </a:xfrm>
            <a:prstGeom prst="rect">
              <a:avLst/>
            </a:prstGeom>
            <a:solidFill>
              <a:srgbClr val="FFFFB2"/>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Data</a:t>
              </a:r>
              <a:endParaRPr lang="en-US" i="1" dirty="0">
                <a:solidFill>
                  <a:schemeClr val="accent6"/>
                </a:solidFill>
                <a:ea typeface="CMU Bright" panose="02000603000000000000" pitchFamily="2" charset="0"/>
                <a:cs typeface="Calibri" panose="020F0502020204030204" pitchFamily="34" charset="0"/>
              </a:endParaRPr>
            </a:p>
          </p:txBody>
        </p:sp>
        <p:cxnSp>
          <p:nvCxnSpPr>
            <p:cNvPr id="74" name="Straight Arrow Connector 73">
              <a:extLst>
                <a:ext uri="{FF2B5EF4-FFF2-40B4-BE49-F238E27FC236}">
                  <a16:creationId xmlns:a16="http://schemas.microsoft.com/office/drawing/2014/main" id="{E5479539-9304-44DF-58AB-CEB4D648DC8C}"/>
                </a:ext>
              </a:extLst>
            </p:cNvPr>
            <p:cNvCxnSpPr/>
            <p:nvPr/>
          </p:nvCxnSpPr>
          <p:spPr bwMode="auto">
            <a:xfrm>
              <a:off x="7772400" y="2194560"/>
              <a:ext cx="0" cy="365760"/>
            </a:xfrm>
            <a:prstGeom prst="straightConnector1">
              <a:avLst/>
            </a:prstGeom>
            <a:noFill/>
            <a:ln w="25400" cap="flat" cmpd="sng" algn="ctr">
              <a:solidFill>
                <a:schemeClr val="tx1"/>
              </a:solidFill>
              <a:prstDash val="solid"/>
              <a:round/>
              <a:headEnd type="none" w="med" len="med"/>
              <a:tailEnd type="triangle"/>
            </a:ln>
            <a:effectLst/>
          </p:spPr>
        </p:cxnSp>
        <p:cxnSp>
          <p:nvCxnSpPr>
            <p:cNvPr id="75" name="Straight Arrow Connector 74">
              <a:extLst>
                <a:ext uri="{FF2B5EF4-FFF2-40B4-BE49-F238E27FC236}">
                  <a16:creationId xmlns:a16="http://schemas.microsoft.com/office/drawing/2014/main" id="{13319BEA-8A33-95CE-BEE8-93C4E6E567EF}"/>
                </a:ext>
              </a:extLst>
            </p:cNvPr>
            <p:cNvCxnSpPr/>
            <p:nvPr/>
          </p:nvCxnSpPr>
          <p:spPr bwMode="auto">
            <a:xfrm>
              <a:off x="7772400" y="2743200"/>
              <a:ext cx="0" cy="365760"/>
            </a:xfrm>
            <a:prstGeom prst="straightConnector1">
              <a:avLst/>
            </a:prstGeom>
            <a:noFill/>
            <a:ln w="25400" cap="flat" cmpd="sng" algn="ctr">
              <a:solidFill>
                <a:schemeClr val="tx1"/>
              </a:solidFill>
              <a:prstDash val="solid"/>
              <a:round/>
              <a:headEnd type="triangle" w="med" len="med"/>
              <a:tailEnd type="none"/>
            </a:ln>
            <a:effectLst/>
          </p:spPr>
        </p:cxnSp>
        <p:cxnSp>
          <p:nvCxnSpPr>
            <p:cNvPr id="76" name="Straight Arrow Connector 75">
              <a:extLst>
                <a:ext uri="{FF2B5EF4-FFF2-40B4-BE49-F238E27FC236}">
                  <a16:creationId xmlns:a16="http://schemas.microsoft.com/office/drawing/2014/main" id="{3909616F-F35D-66E3-FFB1-08901373B3F1}"/>
                </a:ext>
              </a:extLst>
            </p:cNvPr>
            <p:cNvCxnSpPr/>
            <p:nvPr/>
          </p:nvCxnSpPr>
          <p:spPr bwMode="auto">
            <a:xfrm>
              <a:off x="7772400" y="3749040"/>
              <a:ext cx="0" cy="365760"/>
            </a:xfrm>
            <a:prstGeom prst="straightConnector1">
              <a:avLst/>
            </a:prstGeom>
            <a:noFill/>
            <a:ln w="25400" cap="flat" cmpd="sng" algn="ctr">
              <a:solidFill>
                <a:schemeClr val="tx1"/>
              </a:solidFill>
              <a:prstDash val="solid"/>
              <a:round/>
              <a:headEnd type="triangle" w="med" len="med"/>
              <a:tailEnd type="none"/>
            </a:ln>
            <a:effectLst/>
          </p:spPr>
        </p:cxnSp>
      </p:grpSp>
      <p:sp>
        <p:nvSpPr>
          <p:cNvPr id="77" name="Rectangle 76">
            <a:extLst>
              <a:ext uri="{FF2B5EF4-FFF2-40B4-BE49-F238E27FC236}">
                <a16:creationId xmlns:a16="http://schemas.microsoft.com/office/drawing/2014/main" id="{9D06E8DF-7DC4-45AF-B6D0-0ACC656E3897}"/>
              </a:ext>
            </a:extLst>
          </p:cNvPr>
          <p:cNvSpPr/>
          <p:nvPr/>
        </p:nvSpPr>
        <p:spPr bwMode="auto">
          <a:xfrm>
            <a:off x="9573567" y="5180927"/>
            <a:ext cx="2526189" cy="1026874"/>
          </a:xfrm>
          <a:prstGeom prst="rect">
            <a:avLst/>
          </a:prstGeom>
          <a:solidFill>
            <a:schemeClr val="accent5">
              <a:lumMod val="20000"/>
              <a:lumOff val="80000"/>
            </a:scheme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Text Segment</a:t>
            </a:r>
          </a:p>
        </p:txBody>
      </p:sp>
      <p:sp>
        <p:nvSpPr>
          <p:cNvPr id="6" name="Content Placeholder 5">
            <a:extLst>
              <a:ext uri="{FF2B5EF4-FFF2-40B4-BE49-F238E27FC236}">
                <a16:creationId xmlns:a16="http://schemas.microsoft.com/office/drawing/2014/main" id="{6D2CC168-6741-7245-12B1-38054E32D56D}"/>
              </a:ext>
            </a:extLst>
          </p:cNvPr>
          <p:cNvSpPr>
            <a:spLocks noGrp="1"/>
          </p:cNvSpPr>
          <p:nvPr>
            <p:ph sz="quarter" idx="17"/>
          </p:nvPr>
        </p:nvSpPr>
        <p:spPr>
          <a:xfrm>
            <a:off x="541478" y="545841"/>
            <a:ext cx="7571780" cy="2477740"/>
          </a:xfrm>
          <a:solidFill>
            <a:schemeClr val="accent4">
              <a:lumMod val="20000"/>
              <a:lumOff val="80000"/>
            </a:schemeClr>
          </a:solidFill>
          <a:ln>
            <a:solidFill>
              <a:schemeClr val="accent1"/>
            </a:solidFill>
          </a:ln>
        </p:spPr>
        <p:txBody>
          <a:bodyPr/>
          <a:lstStyle/>
          <a:p>
            <a:pPr>
              <a:lnSpc>
                <a:spcPct val="100000"/>
              </a:lnSpc>
            </a:pPr>
            <a:r>
              <a:rPr lang="en-US" sz="2000" dirty="0">
                <a:solidFill>
                  <a:srgbClr val="0070C0"/>
                </a:solidFill>
                <a:cs typeface="Courier New" panose="02070309020205020404" pitchFamily="49" charset="0"/>
              </a:rPr>
              <a:t>Assembler </a:t>
            </a:r>
            <a:r>
              <a:rPr lang="en-US" sz="2000" b="1" dirty="0">
                <a:solidFill>
                  <a:srgbClr val="0070C0"/>
                </a:solidFill>
                <a:cs typeface="Courier New" panose="02070309020205020404" pitchFamily="49" charset="0"/>
              </a:rPr>
              <a:t>creates a table of pointers </a:t>
            </a:r>
            <a:r>
              <a:rPr lang="en-US" sz="2000" dirty="0">
                <a:solidFill>
                  <a:schemeClr val="tx2"/>
                </a:solidFill>
                <a:cs typeface="Courier New" panose="02070309020205020404" pitchFamily="49" charset="0"/>
              </a:rPr>
              <a:t>in the </a:t>
            </a:r>
            <a:r>
              <a:rPr lang="en-US" sz="2000" b="1" dirty="0">
                <a:solidFill>
                  <a:srgbClr val="0070C0"/>
                </a:solidFill>
                <a:cs typeface="Courier New" panose="02070309020205020404" pitchFamily="49" charset="0"/>
              </a:rPr>
              <a:t>text segment </a:t>
            </a:r>
            <a:r>
              <a:rPr lang="en-US" sz="2000" dirty="0">
                <a:solidFill>
                  <a:schemeClr val="tx2"/>
                </a:solidFill>
                <a:cs typeface="Courier New" panose="02070309020205020404" pitchFamily="49" charset="0"/>
              </a:rPr>
              <a:t>called the </a:t>
            </a:r>
            <a:r>
              <a:rPr lang="en-US" sz="2000" b="1" dirty="0">
                <a:solidFill>
                  <a:srgbClr val="0070C0"/>
                </a:solidFill>
                <a:cs typeface="Courier New" panose="02070309020205020404" pitchFamily="49" charset="0"/>
              </a:rPr>
              <a:t>literal table</a:t>
            </a:r>
          </a:p>
          <a:p>
            <a:pPr>
              <a:lnSpc>
                <a:spcPct val="100000"/>
              </a:lnSpc>
            </a:pPr>
            <a:r>
              <a:rPr lang="en-US" sz="2000" dirty="0">
                <a:cs typeface="Courier New" panose="02070309020205020404" pitchFamily="49" charset="0"/>
              </a:rPr>
              <a:t>For each variable in one of the data segments you reference in a special form of the </a:t>
            </a:r>
            <a:r>
              <a:rPr lang="en-US" sz="2000" dirty="0" err="1">
                <a:solidFill>
                  <a:schemeClr val="accent1"/>
                </a:solidFill>
                <a:latin typeface="Consolas" panose="020B0609020204030204" pitchFamily="49" charset="0"/>
                <a:cs typeface="Consolas" panose="020B0609020204030204" pitchFamily="49" charset="0"/>
              </a:rPr>
              <a:t>ldr</a:t>
            </a:r>
            <a:r>
              <a:rPr lang="en-US" sz="2000" dirty="0">
                <a:cs typeface="Courier New" panose="02070309020205020404" pitchFamily="49" charset="0"/>
              </a:rPr>
              <a:t> instruction (next slide), </a:t>
            </a:r>
            <a:r>
              <a:rPr lang="en-US" sz="2000" dirty="0">
                <a:solidFill>
                  <a:srgbClr val="FF0000"/>
                </a:solidFill>
                <a:cs typeface="Courier New" panose="02070309020205020404" pitchFamily="49" charset="0"/>
              </a:rPr>
              <a:t>the assembler makes an entry (it does this while assembling, so it is not seen in your source code) </a:t>
            </a:r>
            <a:r>
              <a:rPr lang="en-US" sz="2000" dirty="0">
                <a:cs typeface="Courier New" panose="02070309020205020404" pitchFamily="49" charset="0"/>
              </a:rPr>
              <a:t>for that variable whose contents is the 32-bit Label address</a:t>
            </a:r>
            <a:endParaRPr lang="en-US" sz="2000" dirty="0"/>
          </a:p>
        </p:txBody>
      </p:sp>
      <p:sp>
        <p:nvSpPr>
          <p:cNvPr id="7" name="Rectangle 6">
            <a:extLst>
              <a:ext uri="{FF2B5EF4-FFF2-40B4-BE49-F238E27FC236}">
                <a16:creationId xmlns:a16="http://schemas.microsoft.com/office/drawing/2014/main" id="{B2F3270F-EA06-F232-70AC-31A4F6497416}"/>
              </a:ext>
            </a:extLst>
          </p:cNvPr>
          <p:cNvSpPr/>
          <p:nvPr/>
        </p:nvSpPr>
        <p:spPr bwMode="auto">
          <a:xfrm>
            <a:off x="510721" y="3888622"/>
            <a:ext cx="7658152" cy="646331"/>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.data</a:t>
            </a:r>
          </a:p>
          <a:p>
            <a:pPr marL="0" marR="0" indent="0" defTabSz="914400" rtl="0" eaLnBrk="0" fontAlgn="base" latinLnBrk="0" hangingPunct="0">
              <a:lnSpc>
                <a:spcPct val="100000"/>
              </a:lnSpc>
              <a:spcBef>
                <a:spcPct val="0"/>
              </a:spcBef>
              <a:spcAft>
                <a:spcPct val="0"/>
              </a:spcAft>
              <a:buClrTx/>
              <a:buSzTx/>
              <a:buFontTx/>
              <a:buNone/>
              <a:tabLst/>
            </a:pPr>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x</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.word 200</a:t>
            </a:r>
          </a:p>
        </p:txBody>
      </p:sp>
      <p:sp>
        <p:nvSpPr>
          <p:cNvPr id="8" name="TextBox 7">
            <a:extLst>
              <a:ext uri="{FF2B5EF4-FFF2-40B4-BE49-F238E27FC236}">
                <a16:creationId xmlns:a16="http://schemas.microsoft.com/office/drawing/2014/main" id="{ECC21932-8C2D-B3D4-F551-A6AD91E8DC58}"/>
              </a:ext>
            </a:extLst>
          </p:cNvPr>
          <p:cNvSpPr txBox="1"/>
          <p:nvPr/>
        </p:nvSpPr>
        <p:spPr>
          <a:xfrm>
            <a:off x="532776" y="3164047"/>
            <a:ext cx="7658152" cy="707886"/>
          </a:xfrm>
          <a:prstGeom prst="rect">
            <a:avLst/>
          </a:prstGeom>
          <a:solidFill>
            <a:schemeClr val="accent5">
              <a:lumMod val="20000"/>
              <a:lumOff val="80000"/>
            </a:schemeClr>
          </a:solidFill>
          <a:ln>
            <a:solidFill>
              <a:schemeClr val="accent2"/>
            </a:solidFill>
          </a:ln>
        </p:spPr>
        <p:txBody>
          <a:bodyPr wrap="square" rtlCol="0">
            <a:spAutoFit/>
          </a:bodyPr>
          <a:lstStyle/>
          <a:p>
            <a:pPr eaLnBrk="0" fontAlgn="base" hangingPunct="0">
              <a:spcBef>
                <a:spcPct val="0"/>
              </a:spcBef>
              <a:spcAft>
                <a:spcPct val="0"/>
              </a:spcAf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a:t>
            </a:r>
            <a:r>
              <a:rPr lang="en-US" sz="2000" dirty="0" err="1">
                <a:solidFill>
                  <a:schemeClr val="accent6"/>
                </a:solidFill>
                <a:latin typeface="Consolas" panose="020B0609020204030204" pitchFamily="49" charset="0"/>
                <a:ea typeface="CMU Bright" panose="02000603000000000000" pitchFamily="2" charset="0"/>
                <a:cs typeface="Consolas" panose="020B0609020204030204" pitchFamily="49" charset="0"/>
              </a:rPr>
              <a:t>bss</a:t>
            </a:r>
            <a:endPar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endParaRPr>
          </a:p>
          <a:p>
            <a:pPr eaLnBrk="0" fontAlgn="base" hangingPunct="0">
              <a:spcBef>
                <a:spcPct val="0"/>
              </a:spcBef>
              <a:spcAft>
                <a:spcPct val="0"/>
              </a:spcAft>
            </a:pPr>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y</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a:t>
            </a:r>
            <a:r>
              <a:rPr lang="en-US" sz="2000">
                <a:solidFill>
                  <a:schemeClr val="accent6"/>
                </a:solidFill>
                <a:latin typeface="Consolas" panose="020B0609020204030204" pitchFamily="49" charset="0"/>
                <a:ea typeface="CMU Bright" panose="02000603000000000000" pitchFamily="2" charset="0"/>
                <a:cs typeface="Consolas" panose="020B0609020204030204" pitchFamily="49" charset="0"/>
              </a:rPr>
              <a:t>space 40</a:t>
            </a:r>
            <a:endParaRPr lang="en-US" sz="2000" dirty="0">
              <a:latin typeface="Consolas" panose="020B0609020204030204" pitchFamily="49" charset="0"/>
              <a:cs typeface="Consolas" panose="020B0609020204030204" pitchFamily="49" charset="0"/>
            </a:endParaRPr>
          </a:p>
        </p:txBody>
      </p:sp>
      <p:sp>
        <p:nvSpPr>
          <p:cNvPr id="9" name="Rectangle 8">
            <a:extLst>
              <a:ext uri="{FF2B5EF4-FFF2-40B4-BE49-F238E27FC236}">
                <a16:creationId xmlns:a16="http://schemas.microsoft.com/office/drawing/2014/main" id="{74E73D60-A188-A95F-76C0-1E05B6759420}"/>
              </a:ext>
            </a:extLst>
          </p:cNvPr>
          <p:cNvSpPr/>
          <p:nvPr/>
        </p:nvSpPr>
        <p:spPr>
          <a:xfrm>
            <a:off x="510721" y="4549632"/>
            <a:ext cx="7658152" cy="1970372"/>
          </a:xfrm>
          <a:prstGeom prst="rect">
            <a:avLst/>
          </a:prstGeom>
          <a:solidFill>
            <a:schemeClr val="accent4">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lumMod val="50000"/>
                  </a:schemeClr>
                </a:solidFill>
                <a:latin typeface="Consolas" panose="020B0609020204030204" pitchFamily="49" charset="0"/>
                <a:cs typeface="Consolas" panose="020B0609020204030204" pitchFamily="49" charset="0"/>
              </a:rPr>
              <a:t>	.text</a:t>
            </a:r>
          </a:p>
          <a:p>
            <a:r>
              <a:rPr lang="en-US" sz="2000" dirty="0">
                <a:solidFill>
                  <a:schemeClr val="tx2"/>
                </a:solidFill>
                <a:latin typeface="Consolas" panose="020B0609020204030204" pitchFamily="49" charset="0"/>
              </a:rPr>
              <a:t>	// your code</a:t>
            </a:r>
          </a:p>
          <a:p>
            <a:r>
              <a:rPr lang="en-US" sz="2000" dirty="0">
                <a:solidFill>
                  <a:schemeClr val="tx2"/>
                </a:solidFill>
                <a:latin typeface="Consolas" panose="020B0609020204030204" pitchFamily="49" charset="0"/>
              </a:rPr>
              <a:t>	// last line of your code</a:t>
            </a:r>
          </a:p>
          <a:p>
            <a:r>
              <a:rPr lang="en-US" sz="2000" dirty="0">
                <a:solidFill>
                  <a:schemeClr val="tx2"/>
                </a:solidFill>
                <a:latin typeface="Consolas" panose="020B0609020204030204" pitchFamily="49" charset="0"/>
              </a:rPr>
              <a:t>	// below is added by the assembler</a:t>
            </a:r>
          </a:p>
          <a:p>
            <a:r>
              <a:rPr lang="en-US" sz="2000" dirty="0">
                <a:solidFill>
                  <a:schemeClr val="tx2"/>
                </a:solidFill>
                <a:latin typeface="Consolas" panose="020B0609020204030204" pitchFamily="49" charset="0"/>
              </a:rPr>
              <a:t>     .word  y		// contents: 32-bit address of y</a:t>
            </a:r>
          </a:p>
          <a:p>
            <a:r>
              <a:rPr lang="en-US" sz="2000" dirty="0">
                <a:solidFill>
                  <a:schemeClr val="tx2"/>
                </a:solidFill>
                <a:latin typeface="Consolas" panose="020B0609020204030204" pitchFamily="49" charset="0"/>
                <a:cs typeface="Consolas" panose="020B0609020204030204" pitchFamily="49" charset="0"/>
              </a:rPr>
              <a:t>     .word  x		</a:t>
            </a:r>
            <a:r>
              <a:rPr lang="en-US" sz="2000" dirty="0">
                <a:solidFill>
                  <a:schemeClr val="tx2"/>
                </a:solidFill>
                <a:latin typeface="Consolas" panose="020B0609020204030204" pitchFamily="49" charset="0"/>
              </a:rPr>
              <a:t>// contents: 32-bit address of x</a:t>
            </a:r>
            <a:endParaRPr lang="en-US" sz="2000" dirty="0">
              <a:solidFill>
                <a:schemeClr val="tx2"/>
              </a:solidFill>
              <a:latin typeface="Consolas" panose="020B0609020204030204" pitchFamily="49" charset="0"/>
              <a:cs typeface="Consolas" panose="020B0609020204030204" pitchFamily="49" charset="0"/>
            </a:endParaRPr>
          </a:p>
          <a:p>
            <a:endParaRPr lang="en-US" dirty="0">
              <a:solidFill>
                <a:schemeClr val="tx2"/>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00363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9"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7A87349-A826-7849-BBE3-16E2AF98ED3C}"/>
              </a:ext>
            </a:extLst>
          </p:cNvPr>
          <p:cNvSpPr>
            <a:spLocks noGrp="1"/>
          </p:cNvSpPr>
          <p:nvPr>
            <p:ph type="title"/>
          </p:nvPr>
        </p:nvSpPr>
        <p:spPr>
          <a:xfrm>
            <a:off x="146756" y="146769"/>
            <a:ext cx="11428023" cy="506092"/>
          </a:xfrm>
        </p:spPr>
        <p:txBody>
          <a:bodyPr>
            <a:normAutofit fontScale="90000"/>
          </a:bodyPr>
          <a:lstStyle/>
          <a:p>
            <a:r>
              <a:rPr lang="en-US" dirty="0"/>
              <a:t>Literal Table (Array) each entry is a pointer to a different Label</a:t>
            </a:r>
          </a:p>
        </p:txBody>
      </p:sp>
      <p:sp>
        <p:nvSpPr>
          <p:cNvPr id="5" name="Content Placeholder 4">
            <a:extLst>
              <a:ext uri="{FF2B5EF4-FFF2-40B4-BE49-F238E27FC236}">
                <a16:creationId xmlns:a16="http://schemas.microsoft.com/office/drawing/2014/main" id="{29FF631A-1A57-85BC-46B8-8B5769E8D705}"/>
              </a:ext>
            </a:extLst>
          </p:cNvPr>
          <p:cNvSpPr>
            <a:spLocks noGrp="1"/>
          </p:cNvSpPr>
          <p:nvPr>
            <p:ph sz="quarter" idx="17"/>
          </p:nvPr>
        </p:nvSpPr>
        <p:spPr>
          <a:xfrm>
            <a:off x="103223" y="605254"/>
            <a:ext cx="2759503" cy="3997643"/>
          </a:xfrm>
        </p:spPr>
        <p:txBody>
          <a:bodyPr/>
          <a:lstStyle/>
          <a:p>
            <a:r>
              <a:rPr lang="en-US" sz="2000" b="1" dirty="0">
                <a:solidFill>
                  <a:schemeClr val="accent1"/>
                </a:solidFill>
              </a:rPr>
              <a:t>Assembler automatically inserts into the text </a:t>
            </a:r>
            <a:r>
              <a:rPr lang="en-US" sz="2000" dirty="0">
                <a:solidFill>
                  <a:schemeClr val="accent1"/>
                </a:solidFill>
              </a:rPr>
              <a:t>segment an array (table) of pointers</a:t>
            </a:r>
          </a:p>
          <a:p>
            <a:r>
              <a:rPr lang="en-US" sz="2000" dirty="0"/>
              <a:t>Each entry contains a 32-bit address of one of the labels</a:t>
            </a:r>
          </a:p>
          <a:p>
            <a:r>
              <a:rPr lang="en-US" sz="2000" dirty="0"/>
              <a:t>Uses r15 (PC) as base register to load the entry into a reg</a:t>
            </a:r>
          </a:p>
        </p:txBody>
      </p:sp>
      <p:sp>
        <p:nvSpPr>
          <p:cNvPr id="9" name="TextBox 8">
            <a:extLst>
              <a:ext uri="{FF2B5EF4-FFF2-40B4-BE49-F238E27FC236}">
                <a16:creationId xmlns:a16="http://schemas.microsoft.com/office/drawing/2014/main" id="{7F3C8F43-1822-5546-8EFC-7C467D216D4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2" name="Rectangle 11">
            <a:extLst>
              <a:ext uri="{FF2B5EF4-FFF2-40B4-BE49-F238E27FC236}">
                <a16:creationId xmlns:a16="http://schemas.microsoft.com/office/drawing/2014/main" id="{C4E9109D-997A-421B-7933-A3E7ED090824}"/>
              </a:ext>
            </a:extLst>
          </p:cNvPr>
          <p:cNvSpPr/>
          <p:nvPr/>
        </p:nvSpPr>
        <p:spPr bwMode="auto">
          <a:xfrm>
            <a:off x="2921987" y="1941121"/>
            <a:ext cx="9144014" cy="646331"/>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.data</a:t>
            </a:r>
          </a:p>
          <a:p>
            <a:pPr marL="0" marR="0" indent="0" defTabSz="914400" rtl="0" eaLnBrk="0" fontAlgn="base" latinLnBrk="0" hangingPunct="0">
              <a:lnSpc>
                <a:spcPct val="100000"/>
              </a:lnSpc>
              <a:spcBef>
                <a:spcPct val="0"/>
              </a:spcBef>
              <a:spcAft>
                <a:spcPct val="0"/>
              </a:spcAft>
              <a:buClrTx/>
              <a:buSzTx/>
              <a:buFontTx/>
              <a:buNone/>
              <a:tabLst/>
            </a:pPr>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x</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.word 200</a:t>
            </a:r>
          </a:p>
        </p:txBody>
      </p:sp>
      <p:sp>
        <p:nvSpPr>
          <p:cNvPr id="13" name="TextBox 12">
            <a:extLst>
              <a:ext uri="{FF2B5EF4-FFF2-40B4-BE49-F238E27FC236}">
                <a16:creationId xmlns:a16="http://schemas.microsoft.com/office/drawing/2014/main" id="{E391452F-0BEB-B31C-A551-DB818EDD6DF8}"/>
              </a:ext>
            </a:extLst>
          </p:cNvPr>
          <p:cNvSpPr txBox="1"/>
          <p:nvPr/>
        </p:nvSpPr>
        <p:spPr>
          <a:xfrm>
            <a:off x="2921986" y="1278166"/>
            <a:ext cx="9144012" cy="707886"/>
          </a:xfrm>
          <a:prstGeom prst="rect">
            <a:avLst/>
          </a:prstGeom>
          <a:solidFill>
            <a:schemeClr val="accent5">
              <a:lumMod val="20000"/>
              <a:lumOff val="80000"/>
            </a:schemeClr>
          </a:solidFill>
          <a:ln>
            <a:solidFill>
              <a:schemeClr val="accent2"/>
            </a:solidFill>
          </a:ln>
        </p:spPr>
        <p:txBody>
          <a:bodyPr wrap="square" rtlCol="0">
            <a:spAutoFit/>
          </a:bodyPr>
          <a:lstStyle/>
          <a:p>
            <a:pPr eaLnBrk="0" fontAlgn="base" hangingPunct="0">
              <a:spcBef>
                <a:spcPct val="0"/>
              </a:spcBef>
              <a:spcAft>
                <a:spcPct val="0"/>
              </a:spcAf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a:t>
            </a:r>
            <a:r>
              <a:rPr lang="en-US" sz="2000" dirty="0" err="1">
                <a:solidFill>
                  <a:schemeClr val="accent6"/>
                </a:solidFill>
                <a:latin typeface="Consolas" panose="020B0609020204030204" pitchFamily="49" charset="0"/>
                <a:ea typeface="CMU Bright" panose="02000603000000000000" pitchFamily="2" charset="0"/>
                <a:cs typeface="Consolas" panose="020B0609020204030204" pitchFamily="49" charset="0"/>
              </a:rPr>
              <a:t>bss</a:t>
            </a:r>
            <a:endPar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endParaRPr>
          </a:p>
          <a:p>
            <a:pPr eaLnBrk="0" fontAlgn="base" hangingPunct="0">
              <a:spcBef>
                <a:spcPct val="0"/>
              </a:spcBef>
              <a:spcAft>
                <a:spcPct val="0"/>
              </a:spcAft>
            </a:pPr>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y</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.space 4</a:t>
            </a:r>
            <a:endParaRPr lang="en-US" sz="2000" dirty="0">
              <a:latin typeface="Consolas" panose="020B0609020204030204" pitchFamily="49" charset="0"/>
              <a:cs typeface="Consolas" panose="020B0609020204030204" pitchFamily="49" charset="0"/>
            </a:endParaRPr>
          </a:p>
        </p:txBody>
      </p:sp>
      <p:sp>
        <p:nvSpPr>
          <p:cNvPr id="14" name="TextBox 13">
            <a:extLst>
              <a:ext uri="{FF2B5EF4-FFF2-40B4-BE49-F238E27FC236}">
                <a16:creationId xmlns:a16="http://schemas.microsoft.com/office/drawing/2014/main" id="{2A28D35D-C9CE-4AC1-C447-D307B31E4414}"/>
              </a:ext>
            </a:extLst>
          </p:cNvPr>
          <p:cNvSpPr txBox="1"/>
          <p:nvPr/>
        </p:nvSpPr>
        <p:spPr>
          <a:xfrm flipH="1">
            <a:off x="2921984" y="2604076"/>
            <a:ext cx="9144012" cy="707886"/>
          </a:xfrm>
          <a:prstGeom prst="rect">
            <a:avLst/>
          </a:prstGeom>
          <a:solidFill>
            <a:srgbClr val="92D050">
              <a:alpha val="15000"/>
            </a:srgbClr>
          </a:solidFill>
          <a:ln>
            <a:solidFill>
              <a:schemeClr val="accent2"/>
            </a:solidFill>
          </a:ln>
        </p:spPr>
        <p:txBody>
          <a:bodyPr wrap="square" rtlCol="0">
            <a:spAutoFit/>
          </a:bodyPr>
          <a:lstStyle/>
          <a:p>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	</a:t>
            </a:r>
            <a:r>
              <a:rPr lang="en-US" sz="2000" dirty="0">
                <a:solidFill>
                  <a:schemeClr val="tx2"/>
                </a:solidFill>
                <a:latin typeface="Consolas" panose="020B0609020204030204" pitchFamily="49" charset="0"/>
                <a:ea typeface="CMU Bright" panose="02000603000000000000" pitchFamily="2" charset="0"/>
                <a:cs typeface="Consolas" panose="020B0609020204030204" pitchFamily="49" charset="0"/>
              </a:rPr>
              <a:t>.section .</a:t>
            </a:r>
            <a:r>
              <a:rPr lang="en-US" sz="2000" dirty="0" err="1">
                <a:solidFill>
                  <a:schemeClr val="tx2"/>
                </a:solidFill>
                <a:latin typeface="Consolas" panose="020B0609020204030204" pitchFamily="49" charset="0"/>
                <a:ea typeface="CMU Bright" panose="02000603000000000000" pitchFamily="2" charset="0"/>
                <a:cs typeface="Consolas" panose="020B0609020204030204" pitchFamily="49" charset="0"/>
              </a:rPr>
              <a:t>rodata</a:t>
            </a:r>
            <a:endParaRPr lang="en-US" sz="2000" dirty="0">
              <a:solidFill>
                <a:schemeClr val="tx2"/>
              </a:solidFill>
              <a:latin typeface="Consolas" panose="020B0609020204030204" pitchFamily="49" charset="0"/>
              <a:ea typeface="CMU Bright" panose="02000603000000000000" pitchFamily="2" charset="0"/>
              <a:cs typeface="Consolas" panose="020B0609020204030204" pitchFamily="49" charset="0"/>
            </a:endParaRPr>
          </a:p>
          <a:p>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a:t>
            </a:r>
            <a:r>
              <a:rPr lang="en-US" sz="2000" dirty="0" err="1">
                <a:solidFill>
                  <a:srgbClr val="FF0000"/>
                </a:solidFill>
                <a:latin typeface="Consolas" panose="020B0609020204030204" pitchFamily="49" charset="0"/>
                <a:ea typeface="CMU Bright" panose="02000603000000000000" pitchFamily="2" charset="0"/>
                <a:cs typeface="Consolas" panose="020B0609020204030204" pitchFamily="49" charset="0"/>
              </a:rPr>
              <a:t>Lmsg</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.string "Hello World"</a:t>
            </a:r>
          </a:p>
        </p:txBody>
      </p:sp>
      <p:sp>
        <p:nvSpPr>
          <p:cNvPr id="15" name="Rectangle 14">
            <a:extLst>
              <a:ext uri="{FF2B5EF4-FFF2-40B4-BE49-F238E27FC236}">
                <a16:creationId xmlns:a16="http://schemas.microsoft.com/office/drawing/2014/main" id="{000DB840-DA8D-E926-8CFE-056A7B4C0D71}"/>
              </a:ext>
            </a:extLst>
          </p:cNvPr>
          <p:cNvSpPr/>
          <p:nvPr/>
        </p:nvSpPr>
        <p:spPr>
          <a:xfrm>
            <a:off x="2882479" y="3309009"/>
            <a:ext cx="9183518" cy="3253156"/>
          </a:xfrm>
          <a:prstGeom prst="rect">
            <a:avLst/>
          </a:prstGeom>
          <a:solidFill>
            <a:schemeClr val="accent4">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lumMod val="50000"/>
                  </a:schemeClr>
                </a:solidFill>
                <a:latin typeface="Consolas" panose="020B0609020204030204" pitchFamily="49" charset="0"/>
                <a:cs typeface="Consolas" panose="020B0609020204030204" pitchFamily="49" charset="0"/>
              </a:rPr>
              <a:t>	.text</a:t>
            </a:r>
          </a:p>
          <a:p>
            <a:r>
              <a:rPr lang="en-US" dirty="0">
                <a:solidFill>
                  <a:schemeClr val="tx1">
                    <a:lumMod val="50000"/>
                  </a:schemeClr>
                </a:solidFill>
                <a:latin typeface="Consolas" panose="020B0609020204030204" pitchFamily="49" charset="0"/>
                <a:cs typeface="Consolas" panose="020B0609020204030204" pitchFamily="49" charset="0"/>
              </a:rPr>
              <a:t>main:</a:t>
            </a:r>
            <a:endParaRPr lang="en-US" sz="2000" dirty="0">
              <a:solidFill>
                <a:schemeClr val="tx2"/>
              </a:solidFill>
              <a:latin typeface="Consolas" panose="020B0609020204030204" pitchFamily="49" charset="0"/>
              <a:cs typeface="Consolas" panose="020B0609020204030204" pitchFamily="49" charset="0"/>
            </a:endParaRPr>
          </a:p>
          <a:p>
            <a:endParaRPr lang="en-US" sz="2000" dirty="0">
              <a:solidFill>
                <a:schemeClr val="tx2"/>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rgbClr val="FF0000"/>
                </a:solidFill>
                <a:latin typeface="Consolas" panose="020B0609020204030204" pitchFamily="49" charset="0"/>
                <a:cs typeface="Consolas" panose="020B0609020204030204" pitchFamily="49" charset="0"/>
              </a:rPr>
              <a:t>ldr</a:t>
            </a:r>
            <a:r>
              <a:rPr lang="en-US" sz="2000" dirty="0">
                <a:solidFill>
                  <a:srgbClr val="FF0000"/>
                </a:solidFill>
                <a:latin typeface="Consolas" panose="020B0609020204030204" pitchFamily="49" charset="0"/>
                <a:cs typeface="Consolas" panose="020B0609020204030204" pitchFamily="49" charset="0"/>
              </a:rPr>
              <a:t> r0, </a:t>
            </a:r>
            <a:r>
              <a:rPr lang="en-US" sz="2000" dirty="0">
                <a:solidFill>
                  <a:srgbClr val="FF0000"/>
                </a:solidFill>
                <a:latin typeface="Consolas" panose="020B0609020204030204" pitchFamily="49" charset="0"/>
              </a:rPr>
              <a:t>[</a:t>
            </a:r>
            <a:r>
              <a:rPr lang="en-US" sz="2000" b="1" u="sng" dirty="0">
                <a:solidFill>
                  <a:srgbClr val="FF0000"/>
                </a:solidFill>
                <a:latin typeface="Consolas" panose="020B0609020204030204" pitchFamily="49" charset="0"/>
              </a:rPr>
              <a:t>PC</a:t>
            </a:r>
            <a:r>
              <a:rPr lang="en-US" sz="2000" dirty="0">
                <a:solidFill>
                  <a:schemeClr val="tx2"/>
                </a:solidFill>
                <a:latin typeface="Consolas" panose="020B0609020204030204" pitchFamily="49" charset="0"/>
              </a:rPr>
              <a:t>, </a:t>
            </a:r>
            <a:r>
              <a:rPr lang="en-US" sz="2000" i="1" dirty="0">
                <a:solidFill>
                  <a:srgbClr val="0070C0"/>
                </a:solidFill>
                <a:latin typeface="Times New Roman" panose="02020603050405020304" pitchFamily="18" charset="0"/>
                <a:cs typeface="Times New Roman" panose="02020603050405020304" pitchFamily="18" charset="0"/>
              </a:rPr>
              <a:t>displacement</a:t>
            </a:r>
            <a:r>
              <a:rPr lang="en-US" sz="2000" dirty="0">
                <a:solidFill>
                  <a:schemeClr val="tx2"/>
                </a:solidFill>
                <a:latin typeface="Consolas" panose="020B0609020204030204" pitchFamily="49" charset="0"/>
              </a:rPr>
              <a:t>]  </a:t>
            </a:r>
            <a:r>
              <a:rPr lang="en-US" dirty="0">
                <a:solidFill>
                  <a:schemeClr val="tx2"/>
                </a:solidFill>
                <a:latin typeface="Consolas" panose="020B0609020204030204" pitchFamily="49" charset="0"/>
              </a:rPr>
              <a:t>// replaces:  </a:t>
            </a:r>
            <a:r>
              <a:rPr lang="en-US" dirty="0" err="1">
                <a:solidFill>
                  <a:srgbClr val="FF0000"/>
                </a:solidFill>
                <a:latin typeface="Consolas" panose="020B0609020204030204" pitchFamily="49" charset="0"/>
              </a:rPr>
              <a:t>ldr</a:t>
            </a:r>
            <a:r>
              <a:rPr lang="en-US" dirty="0">
                <a:solidFill>
                  <a:srgbClr val="FF0000"/>
                </a:solidFill>
                <a:latin typeface="Consolas" panose="020B0609020204030204" pitchFamily="49" charset="0"/>
              </a:rPr>
              <a:t> r0, =y</a:t>
            </a:r>
          </a:p>
          <a:p>
            <a:endParaRPr lang="en-US" sz="2000" dirty="0">
              <a:solidFill>
                <a:schemeClr val="tx2"/>
              </a:solidFill>
              <a:latin typeface="Consolas" panose="020B0609020204030204" pitchFamily="49" charset="0"/>
            </a:endParaRPr>
          </a:p>
          <a:p>
            <a:r>
              <a:rPr lang="en-US" sz="2000" dirty="0">
                <a:solidFill>
                  <a:schemeClr val="tx2"/>
                </a:solidFill>
                <a:latin typeface="Consolas" panose="020B0609020204030204" pitchFamily="49" charset="0"/>
              </a:rPr>
              <a:t>      &lt;last line of your assembly, typically a function return&gt;</a:t>
            </a:r>
          </a:p>
          <a:p>
            <a:endParaRPr lang="en-US" sz="2000" dirty="0">
              <a:solidFill>
                <a:schemeClr val="tx2"/>
              </a:solidFill>
              <a:latin typeface="Consolas" panose="020B0609020204030204" pitchFamily="49" charset="0"/>
            </a:endParaRPr>
          </a:p>
          <a:p>
            <a:r>
              <a:rPr lang="en-US" sz="2000" dirty="0">
                <a:solidFill>
                  <a:schemeClr val="tx2"/>
                </a:solidFill>
                <a:latin typeface="Consolas" panose="020B0609020204030204" pitchFamily="49" charset="0"/>
              </a:rPr>
              <a:t>     .word  y		// entry #1 32-bit address for y</a:t>
            </a:r>
          </a:p>
          <a:p>
            <a:r>
              <a:rPr lang="en-US" sz="2000" dirty="0">
                <a:solidFill>
                  <a:schemeClr val="tx2"/>
                </a:solidFill>
                <a:latin typeface="Consolas" panose="020B0609020204030204" pitchFamily="49" charset="0"/>
                <a:cs typeface="Consolas" panose="020B0609020204030204" pitchFamily="49" charset="0"/>
              </a:rPr>
              <a:t>     .word  x		</a:t>
            </a:r>
            <a:r>
              <a:rPr lang="en-US" sz="2000" dirty="0">
                <a:solidFill>
                  <a:schemeClr val="tx2"/>
                </a:solidFill>
                <a:latin typeface="Consolas" panose="020B0609020204030204" pitchFamily="49" charset="0"/>
              </a:rPr>
              <a:t>// entry #2 32-bit address for x</a:t>
            </a:r>
            <a:endParaRPr lang="en-US" sz="2000" dirty="0">
              <a:solidFill>
                <a:schemeClr val="tx2"/>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     .word  .</a:t>
            </a:r>
            <a:r>
              <a:rPr lang="en-US" sz="2000" dirty="0" err="1">
                <a:solidFill>
                  <a:schemeClr val="tx2"/>
                </a:solidFill>
                <a:latin typeface="Consolas" panose="020B0609020204030204" pitchFamily="49" charset="0"/>
                <a:cs typeface="Consolas" panose="020B0609020204030204" pitchFamily="49" charset="0"/>
              </a:rPr>
              <a:t>Lmesg</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chemeClr val="tx2"/>
                </a:solidFill>
                <a:latin typeface="Consolas" panose="020B0609020204030204" pitchFamily="49" charset="0"/>
              </a:rPr>
              <a:t>// entry #3 32-bit address for .</a:t>
            </a:r>
            <a:r>
              <a:rPr lang="en-US" sz="2000" dirty="0" err="1">
                <a:solidFill>
                  <a:schemeClr val="tx2"/>
                </a:solidFill>
                <a:latin typeface="Consolas" panose="020B0609020204030204" pitchFamily="49" charset="0"/>
              </a:rPr>
              <a:t>Lmesg</a:t>
            </a:r>
            <a:endParaRPr lang="en-US" sz="2000" dirty="0">
              <a:solidFill>
                <a:schemeClr val="tx2"/>
              </a:solidFill>
              <a:latin typeface="Consolas" panose="020B0609020204030204" pitchFamily="49" charset="0"/>
            </a:endParaRPr>
          </a:p>
          <a:p>
            <a:endParaRPr lang="en-US" dirty="0">
              <a:solidFill>
                <a:schemeClr val="tx2"/>
              </a:solidFill>
              <a:latin typeface="Consolas" panose="020B0609020204030204" pitchFamily="49" charset="0"/>
              <a:cs typeface="Consolas" panose="020B0609020204030204" pitchFamily="49" charset="0"/>
            </a:endParaRPr>
          </a:p>
        </p:txBody>
      </p:sp>
      <p:cxnSp>
        <p:nvCxnSpPr>
          <p:cNvPr id="17" name="Straight Arrow Connector 16">
            <a:extLst>
              <a:ext uri="{FF2B5EF4-FFF2-40B4-BE49-F238E27FC236}">
                <a16:creationId xmlns:a16="http://schemas.microsoft.com/office/drawing/2014/main" id="{0959E252-1056-7538-329B-C887934B9A3B}"/>
              </a:ext>
            </a:extLst>
          </p:cNvPr>
          <p:cNvCxnSpPr>
            <a:cxnSpLocks/>
          </p:cNvCxnSpPr>
          <p:nvPr/>
        </p:nvCxnSpPr>
        <p:spPr>
          <a:xfrm>
            <a:off x="3450118" y="4501593"/>
            <a:ext cx="0" cy="1156804"/>
          </a:xfrm>
          <a:prstGeom prst="straightConnector1">
            <a:avLst/>
          </a:prstGeom>
          <a:ln w="41275">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76B59A4-67A4-0281-7283-EAEFBC098BB1}"/>
              </a:ext>
            </a:extLst>
          </p:cNvPr>
          <p:cNvSpPr txBox="1"/>
          <p:nvPr/>
        </p:nvSpPr>
        <p:spPr>
          <a:xfrm>
            <a:off x="2882479" y="4198823"/>
            <a:ext cx="1051891" cy="338554"/>
          </a:xfrm>
          <a:prstGeom prst="rect">
            <a:avLst/>
          </a:prstGeom>
          <a:noFill/>
        </p:spPr>
        <p:txBody>
          <a:bodyPr wrap="none" rtlCol="0">
            <a:spAutoFit/>
          </a:bodyPr>
          <a:lstStyle/>
          <a:p>
            <a:r>
              <a:rPr lang="en-US" sz="1600" i="1" dirty="0">
                <a:solidFill>
                  <a:srgbClr val="0070C0"/>
                </a:solidFill>
              </a:rPr>
              <a:t>(address)</a:t>
            </a:r>
          </a:p>
        </p:txBody>
      </p:sp>
      <p:sp>
        <p:nvSpPr>
          <p:cNvPr id="19" name="TextBox 18">
            <a:extLst>
              <a:ext uri="{FF2B5EF4-FFF2-40B4-BE49-F238E27FC236}">
                <a16:creationId xmlns:a16="http://schemas.microsoft.com/office/drawing/2014/main" id="{A238FACF-9991-580F-2C0C-67F20307A3CA}"/>
              </a:ext>
            </a:extLst>
          </p:cNvPr>
          <p:cNvSpPr txBox="1"/>
          <p:nvPr/>
        </p:nvSpPr>
        <p:spPr>
          <a:xfrm>
            <a:off x="416748" y="4875281"/>
            <a:ext cx="2917786" cy="400110"/>
          </a:xfrm>
          <a:prstGeom prst="rect">
            <a:avLst/>
          </a:prstGeom>
          <a:solidFill>
            <a:schemeClr val="bg1"/>
          </a:solidFill>
          <a:ln w="22225">
            <a:solidFill>
              <a:schemeClr val="accent1"/>
            </a:solidFill>
          </a:ln>
        </p:spPr>
        <p:txBody>
          <a:bodyPr wrap="none" rtlCol="0">
            <a:spAutoFit/>
          </a:bodyPr>
          <a:lstStyle/>
          <a:p>
            <a:pPr algn="r"/>
            <a:r>
              <a:rPr lang="en-US" sz="2000" i="1" dirty="0">
                <a:solidFill>
                  <a:srgbClr val="0070C0"/>
                </a:solidFill>
              </a:rPr>
              <a:t>displacement (bytes) - 8</a:t>
            </a:r>
          </a:p>
        </p:txBody>
      </p:sp>
      <p:sp>
        <p:nvSpPr>
          <p:cNvPr id="2" name="TextBox 1">
            <a:extLst>
              <a:ext uri="{FF2B5EF4-FFF2-40B4-BE49-F238E27FC236}">
                <a16:creationId xmlns:a16="http://schemas.microsoft.com/office/drawing/2014/main" id="{AE0D7518-5687-FCD2-1D20-3254FA1E2FB4}"/>
              </a:ext>
            </a:extLst>
          </p:cNvPr>
          <p:cNvSpPr txBox="1"/>
          <p:nvPr/>
        </p:nvSpPr>
        <p:spPr>
          <a:xfrm>
            <a:off x="146757" y="5467653"/>
            <a:ext cx="2608131" cy="923330"/>
          </a:xfrm>
          <a:prstGeom prst="rect">
            <a:avLst/>
          </a:prstGeom>
          <a:solidFill>
            <a:schemeClr val="accent4">
              <a:lumMod val="20000"/>
              <a:lumOff val="80000"/>
            </a:schemeClr>
          </a:solidFill>
          <a:ln>
            <a:solidFill>
              <a:srgbClr val="FF0000"/>
            </a:solidFill>
          </a:ln>
        </p:spPr>
        <p:txBody>
          <a:bodyPr wrap="square" rtlCol="0">
            <a:spAutoFit/>
          </a:bodyPr>
          <a:lstStyle/>
          <a:p>
            <a:r>
              <a:rPr lang="en-US" dirty="0">
                <a:solidFill>
                  <a:srgbClr val="C00000"/>
                </a:solidFill>
              </a:rPr>
              <a:t>The assembler creates this table before generating the .o file</a:t>
            </a:r>
          </a:p>
        </p:txBody>
      </p:sp>
      <p:sp>
        <p:nvSpPr>
          <p:cNvPr id="3" name="Right Arrow 2">
            <a:extLst>
              <a:ext uri="{FF2B5EF4-FFF2-40B4-BE49-F238E27FC236}">
                <a16:creationId xmlns:a16="http://schemas.microsoft.com/office/drawing/2014/main" id="{3C279EF0-D2A9-0B24-2355-D3772A7F5696}"/>
              </a:ext>
            </a:extLst>
          </p:cNvPr>
          <p:cNvSpPr/>
          <p:nvPr/>
        </p:nvSpPr>
        <p:spPr>
          <a:xfrm>
            <a:off x="2754888" y="5876057"/>
            <a:ext cx="445512" cy="1065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6867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Theme1">
  <a:themeElements>
    <a:clrScheme name="Custom 3">
      <a:dk1>
        <a:srgbClr val="6B767D"/>
      </a:dk1>
      <a:lt1>
        <a:srgbClr val="FFFFFF"/>
      </a:lt1>
      <a:dk2>
        <a:srgbClr val="384851"/>
      </a:dk2>
      <a:lt2>
        <a:srgbClr val="E7E6E6"/>
      </a:lt2>
      <a:accent1>
        <a:srgbClr val="007CD5"/>
      </a:accent1>
      <a:accent2>
        <a:srgbClr val="384851"/>
      </a:accent2>
      <a:accent3>
        <a:srgbClr val="00B2B1"/>
      </a:accent3>
      <a:accent4>
        <a:srgbClr val="FEC64D"/>
      </a:accent4>
      <a:accent5>
        <a:srgbClr val="0098C9"/>
      </a:accent5>
      <a:accent6>
        <a:srgbClr val="000000"/>
      </a:accent6>
      <a:hlink>
        <a:srgbClr val="000000"/>
      </a:hlink>
      <a:folHlink>
        <a:srgbClr val="6B767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radata PPT Template 1018" id="{EE612F73-3E02-9F48-B8B0-975331B1AC45}" vid="{3E1481C8-D4F0-9A4A-AD9B-9994492B8A5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67772</TotalTime>
  <Words>13891</Words>
  <Application>Microsoft Macintosh PowerPoint</Application>
  <PresentationFormat>Widescreen</PresentationFormat>
  <Paragraphs>3460</Paragraphs>
  <Slides>110</Slides>
  <Notes>7</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110</vt:i4>
      </vt:variant>
    </vt:vector>
  </HeadingPairs>
  <TitlesOfParts>
    <vt:vector size="124" baseType="lpstr">
      <vt:lpstr>ＭＳ Ｐゴシック</vt:lpstr>
      <vt:lpstr>-webkit-standard</vt:lpstr>
      <vt:lpstr>Arial</vt:lpstr>
      <vt:lpstr>Arial Regular</vt:lpstr>
      <vt:lpstr>Calibri</vt:lpstr>
      <vt:lpstr>CMU Bright</vt:lpstr>
      <vt:lpstr>Consolas</vt:lpstr>
      <vt:lpstr>Courier</vt:lpstr>
      <vt:lpstr>Courier New</vt:lpstr>
      <vt:lpstr>Menlo</vt:lpstr>
      <vt:lpstr>Roboto Regular</vt:lpstr>
      <vt:lpstr>Source Sans Pro</vt:lpstr>
      <vt:lpstr>Times New Roman</vt:lpstr>
      <vt:lpstr>Theme1</vt:lpstr>
      <vt:lpstr>PowerPoint Presentation</vt:lpstr>
      <vt:lpstr>Reference For PA7/8: C Stream Functions Opening Files</vt:lpstr>
      <vt:lpstr>Reference: C Stream Functions Closing Files and Usage</vt:lpstr>
      <vt:lpstr>C Stream Functions Array/block read/write</vt:lpstr>
      <vt:lpstr>C fread() and fwrite()</vt:lpstr>
      <vt:lpstr>Using fopen()  and fclose()</vt:lpstr>
      <vt:lpstr>Assembly Source File to Executable to Linux Memory</vt:lpstr>
      <vt:lpstr>Creating Segments, Definitions In Assembly Source</vt:lpstr>
      <vt:lpstr>Assembly Source File Template</vt:lpstr>
      <vt:lpstr>ARM Assembly Source File: Header and Footer</vt:lpstr>
      <vt:lpstr>Assembler Directives: .equ and .equiv</vt:lpstr>
      <vt:lpstr>Example: Assembler Directive and Instructions</vt:lpstr>
      <vt:lpstr>Function Header and Footer Assembler Directives</vt:lpstr>
      <vt:lpstr>Function Template</vt:lpstr>
      <vt:lpstr>Preview: Return Value and Passing Parameters to Functions (Four parameters or less)</vt:lpstr>
      <vt:lpstr>Assembler Directives: Label Scope Control (Normal Labels only)</vt:lpstr>
      <vt:lpstr>Preview: Writing an ARM32 function</vt:lpstr>
      <vt:lpstr>Load/Store: Register Base Addressing</vt:lpstr>
      <vt:lpstr>Example Base Register Addressing Load – Modify – Store</vt:lpstr>
      <vt:lpstr>Load/Store: Register Base Addressing + Immediate</vt:lpstr>
      <vt:lpstr>LDR/STR – Base Register + Immediate Offset Addressing</vt:lpstr>
      <vt:lpstr>ldr/str Register Base + Immediate Offset Addressing </vt:lpstr>
      <vt:lpstr>Loading and Storing: Variations List</vt:lpstr>
      <vt:lpstr>Loading 32-bit Registers From Memory, 32-bit</vt:lpstr>
      <vt:lpstr>Loading 32-bit Registers From Memory, 16-bit</vt:lpstr>
      <vt:lpstr>Loading 32-bit Registers From Memory, 16-bit Signed</vt:lpstr>
      <vt:lpstr>Loading 32-bit Registers From Memory, 16-bit Unsigned</vt:lpstr>
      <vt:lpstr>Loading 32-bit Registers From Memory, 8-bit</vt:lpstr>
      <vt:lpstr>Loading 32-bit Registers From Memory, 8-bit Signed</vt:lpstr>
      <vt:lpstr>Loading 32-bit Registers From Memory, 8-bit Signed</vt:lpstr>
      <vt:lpstr>Storing 32-bit Registers To Memory, 32-bit</vt:lpstr>
      <vt:lpstr>Storing 32-bit Registers To Memory, 16-bit</vt:lpstr>
      <vt:lpstr>Storing 32-bit Registers To Memory, 8-bit</vt:lpstr>
      <vt:lpstr>ldr/str practice - 1</vt:lpstr>
      <vt:lpstr>ldr/str practice - 2</vt:lpstr>
      <vt:lpstr>using ldr/str: array copy</vt:lpstr>
      <vt:lpstr>Base Register version</vt:lpstr>
      <vt:lpstr>Load/Store: Register Base Addressing + Register Offset</vt:lpstr>
      <vt:lpstr>ldr/str Base Register + Register Offset Addressing </vt:lpstr>
      <vt:lpstr>ldr/str practice - 3</vt:lpstr>
      <vt:lpstr>ldr/str practice - 4</vt:lpstr>
      <vt:lpstr>Base Register + Register Offset Version</vt:lpstr>
      <vt:lpstr>Base Register + Register Offset With chars</vt:lpstr>
      <vt:lpstr>Reference: Addressing Mode Summary for use in CSE30</vt:lpstr>
      <vt:lpstr>Base Register Addressing + Offset register</vt:lpstr>
      <vt:lpstr>Base Register + Offset register</vt:lpstr>
      <vt:lpstr>Variable Alignment In Memory and Performance</vt:lpstr>
      <vt:lpstr>Defining Static Variables: Allocation and Initialization</vt:lpstr>
      <vt:lpstr>Defining Static Variables: Allocation and Initialization</vt:lpstr>
      <vt:lpstr>Defining Static Array Variables</vt:lpstr>
      <vt:lpstr>Loading Static variable address into a register</vt:lpstr>
      <vt:lpstr>Loading large constants into a register:  Error: invalid constant (3ff) after fixup</vt:lpstr>
      <vt:lpstr>Reference: LDR/STR – Register To/From Memory Copy</vt:lpstr>
      <vt:lpstr>Function Calls, Parameters and Locals: Requirements</vt:lpstr>
      <vt:lpstr>Data Structure Review: Stack Operation</vt:lpstr>
      <vt:lpstr>Stack Segment: Support of Functions</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 - Recursion</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Ghost of Stack Frames Past…..</vt:lpstr>
      <vt:lpstr>Extra Slides</vt:lpstr>
      <vt:lpstr>Data Segment Variable Alignment </vt:lpstr>
      <vt:lpstr>How to get an address into a register?</vt:lpstr>
      <vt:lpstr>Literal Table (Array) each entry is a pointer to a different Label</vt:lpstr>
      <vt:lpstr>Literal Table (Array) each entry is a pointer to a different Label</vt:lpstr>
      <vt:lpstr>ARM Assembly Source File: Header</vt:lpstr>
      <vt:lpstr>putchar/getchar Setting up and Usage</vt:lpstr>
      <vt:lpstr>Putchar/getchar:  The while loop</vt:lpstr>
      <vt:lpstr>printing error messages in assembly</vt:lpstr>
      <vt:lpstr>Load a Byte, Half-word, Word</vt:lpstr>
      <vt:lpstr>Signed Load a Byte, Half-word, Word</vt:lpstr>
      <vt:lpstr>Signed Load a Byte, Half-word, Word</vt:lpstr>
      <vt:lpstr>Storing 32-bit Registers To Memory 8-bit, 16-bit, 32-bit</vt:lpstr>
      <vt:lpstr>Store a Byte, Half-word, Word</vt:lpstr>
      <vt:lpstr>Loading 32-bit Registers From Memory Variables &lt; 32-Bits Wide</vt:lpstr>
    </vt:vector>
  </TitlesOfParts>
  <Manager/>
  <Company>Teradata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Keith Muller</dc:creator>
  <cp:keywords/>
  <dc:description/>
  <cp:lastModifiedBy>Keith Muller</cp:lastModifiedBy>
  <cp:revision>2948</cp:revision>
  <cp:lastPrinted>2024-05-17T22:18:46Z</cp:lastPrinted>
  <dcterms:created xsi:type="dcterms:W3CDTF">2018-10-05T16:35:28Z</dcterms:created>
  <dcterms:modified xsi:type="dcterms:W3CDTF">2024-05-19T00:41:05Z</dcterms:modified>
  <cp:category/>
</cp:coreProperties>
</file>